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7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6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7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3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55A3-A437-4BC6-B036-665416FDB898}" type="datetimeFigureOut">
              <a:rPr lang="ru-RU" smtClean="0"/>
              <a:t>чт 17.09.20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13D4-712B-4944-A957-222E93E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100" y="1193801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95" y="1229850"/>
            <a:ext cx="6959600" cy="372375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629" y="3602038"/>
            <a:ext cx="11673443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23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6764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i="1" dirty="0" err="1"/>
              <a:t>Властивості</a:t>
            </a:r>
            <a:r>
              <a:rPr lang="ru-RU" b="1" i="1" dirty="0"/>
              <a:t> </a:t>
            </a:r>
            <a:r>
              <a:rPr lang="ru-RU" b="1" i="1" dirty="0" err="1"/>
              <a:t>функції</a:t>
            </a:r>
            <a:r>
              <a:rPr lang="ru-RU" b="1" i="1" dirty="0"/>
              <a:t>  </a:t>
            </a:r>
            <a:r>
              <a:rPr lang="ru-RU" b="1" i="1" dirty="0" err="1"/>
              <a:t>щільності</a:t>
            </a:r>
            <a:r>
              <a:rPr lang="ru-RU" b="1" i="1" dirty="0"/>
              <a:t> </a:t>
            </a:r>
            <a:r>
              <a:rPr lang="ru-RU" b="1" i="1" dirty="0" err="1"/>
              <a:t>розподілу</a:t>
            </a:r>
            <a:r>
              <a:rPr lang="ru-RU" b="1" i="1" dirty="0"/>
              <a:t> </a:t>
            </a:r>
            <a:r>
              <a:rPr lang="ru-RU" b="1" i="1" dirty="0" err="1"/>
              <a:t>ймовірностей</a:t>
            </a:r>
            <a:r>
              <a:rPr lang="ru-RU" b="1" i="1" dirty="0"/>
              <a:t>:</a:t>
            </a:r>
            <a:r>
              <a:rPr lang="ru-RU" dirty="0"/>
              <a:t> </a:t>
            </a:r>
          </a:p>
          <a:p>
            <a:pPr marL="0" lvl="0" indent="0" fontAlgn="base">
              <a:buNone/>
            </a:pP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</a:t>
            </a:r>
            <a:r>
              <a:rPr lang="ru-RU" i="1" dirty="0"/>
              <a:t> y</a:t>
            </a:r>
            <a:r>
              <a:rPr lang="ru-RU" dirty="0"/>
              <a:t>) ≥ 0 за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i="1" dirty="0"/>
              <a:t>x y</a:t>
            </a:r>
            <a:r>
              <a:rPr lang="ru-RU" dirty="0"/>
              <a:t>,	. </a:t>
            </a:r>
          </a:p>
          <a:p>
            <a:pPr marL="0" indent="0">
              <a:buNone/>
            </a:pPr>
            <a:r>
              <a:rPr lang="ru-RU" sz="1500" dirty="0"/>
              <a:t>+∞+∞</a:t>
            </a:r>
          </a:p>
          <a:p>
            <a:pPr marL="0" lvl="0" indent="0" fontAlgn="base">
              <a:buNone/>
            </a:pPr>
            <a:r>
              <a:rPr lang="ru-RU" sz="3000" dirty="0"/>
              <a:t>∫ ∫</a:t>
            </a:r>
            <a:r>
              <a:rPr lang="ru-RU" sz="5200" dirty="0"/>
              <a:t>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</a:t>
            </a:r>
            <a:r>
              <a:rPr lang="ru-RU" i="1" dirty="0"/>
              <a:t> y</a:t>
            </a:r>
            <a:r>
              <a:rPr lang="ru-RU" dirty="0"/>
              <a:t>)</a:t>
            </a:r>
            <a:r>
              <a:rPr lang="ru-RU" i="1" dirty="0"/>
              <a:t> </a:t>
            </a:r>
            <a:r>
              <a:rPr lang="ru-RU" i="1" dirty="0" err="1"/>
              <a:t>dxdy</a:t>
            </a:r>
            <a:r>
              <a:rPr lang="ru-RU" dirty="0"/>
              <a:t>=1.</a:t>
            </a:r>
            <a:r>
              <a:rPr lang="ru-RU" b="1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sz="1500" dirty="0"/>
              <a:t>−∞−∞</a:t>
            </a:r>
          </a:p>
          <a:p>
            <a:pPr marL="0" lvl="0" indent="0" fontAlgn="base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i="1" dirty="0"/>
              <a:t>D </a:t>
            </a:r>
            <a:r>
              <a:rPr lang="ru-RU" dirty="0"/>
              <a:t>– будь-яка область у </a:t>
            </a:r>
            <a:r>
              <a:rPr lang="ru-RU" dirty="0" err="1"/>
              <a:t>площині</a:t>
            </a:r>
            <a:r>
              <a:rPr lang="ru-RU" dirty="0"/>
              <a:t> </a:t>
            </a:r>
            <a:r>
              <a:rPr lang="ru-RU" i="1" dirty="0" err="1"/>
              <a:t>Oxy</a:t>
            </a:r>
            <a:r>
              <a:rPr lang="ru-RU" dirty="0"/>
              <a:t>, то </a:t>
            </a:r>
          </a:p>
          <a:p>
            <a:pPr marL="0" lvl="0" indent="0" fontAlgn="base">
              <a:buNone/>
            </a:pPr>
            <a:r>
              <a:rPr lang="ru-RU" i="1" dirty="0"/>
              <a:t>P</a:t>
            </a:r>
            <a:r>
              <a:rPr lang="ru-RU" dirty="0"/>
              <a:t>((</a:t>
            </a:r>
            <a:r>
              <a:rPr lang="ru-RU" i="1" dirty="0"/>
              <a:t>X </a:t>
            </a:r>
            <a:r>
              <a:rPr lang="ru-RU" dirty="0"/>
              <a:t>, </a:t>
            </a:r>
            <a:r>
              <a:rPr lang="ru-RU" i="1" dirty="0"/>
              <a:t>Y </a:t>
            </a:r>
            <a:r>
              <a:rPr lang="ru-RU" dirty="0"/>
              <a:t>)∈</a:t>
            </a:r>
            <a:r>
              <a:rPr lang="ru-RU" i="1" dirty="0"/>
              <a:t>D</a:t>
            </a:r>
            <a:r>
              <a:rPr lang="ru-RU" dirty="0"/>
              <a:t>) = </a:t>
            </a:r>
            <a:r>
              <a:rPr lang="ru-RU" sz="3500" dirty="0"/>
              <a:t>∫∫</a:t>
            </a:r>
            <a:r>
              <a:rPr lang="ru-RU" dirty="0"/>
              <a:t>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 </a:t>
            </a:r>
            <a:r>
              <a:rPr lang="ru-RU" i="1" dirty="0"/>
              <a:t>y</a:t>
            </a:r>
            <a:r>
              <a:rPr lang="ru-RU" dirty="0"/>
              <a:t>)</a:t>
            </a:r>
            <a:r>
              <a:rPr lang="ru-RU" i="1" dirty="0"/>
              <a:t> </a:t>
            </a:r>
            <a:r>
              <a:rPr lang="ru-RU" i="1" dirty="0" err="1"/>
              <a:t>dxdy</a:t>
            </a:r>
            <a:r>
              <a:rPr lang="ru-RU" dirty="0"/>
              <a:t>	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Знаючи</a:t>
            </a:r>
            <a:r>
              <a:rPr lang="ru-RU" dirty="0"/>
              <a:t> </a:t>
            </a:r>
            <a:r>
              <a:rPr lang="ru-RU" dirty="0" err="1"/>
              <a:t>щільність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i="1" dirty="0"/>
              <a:t>f</a:t>
            </a:r>
            <a:r>
              <a:rPr lang="ru-RU" dirty="0"/>
              <a:t> (</a:t>
            </a:r>
            <a:r>
              <a:rPr lang="ru-RU" i="1" dirty="0"/>
              <a:t>x</a:t>
            </a:r>
            <a:r>
              <a:rPr lang="ru-RU" dirty="0"/>
              <a:t> , </a:t>
            </a:r>
            <a:r>
              <a:rPr lang="ru-RU" i="1" dirty="0"/>
              <a:t>y</a:t>
            </a:r>
            <a:r>
              <a:rPr lang="ru-RU" dirty="0"/>
              <a:t>) </a:t>
            </a:r>
            <a:r>
              <a:rPr lang="ru-RU" dirty="0" err="1"/>
              <a:t>двовимірної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(</a:t>
            </a:r>
            <a:r>
              <a:rPr lang="ru-RU" i="1" dirty="0"/>
              <a:t>X Y</a:t>
            </a:r>
            <a:r>
              <a:rPr lang="ru-RU" dirty="0"/>
              <a:t>, ), </a:t>
            </a:r>
            <a:r>
              <a:rPr lang="ru-RU" dirty="0" err="1"/>
              <a:t>знаходять</a:t>
            </a:r>
            <a:r>
              <a:rPr lang="ru-RU" dirty="0"/>
              <a:t> </a:t>
            </a:r>
            <a:r>
              <a:rPr lang="ru-RU" dirty="0" err="1"/>
              <a:t>щільності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i="1" dirty="0"/>
              <a:t>f </a:t>
            </a:r>
            <a:r>
              <a:rPr lang="ru-RU" dirty="0"/>
              <a:t>(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) і </a:t>
            </a:r>
            <a:r>
              <a:rPr lang="ru-RU" i="1" dirty="0"/>
              <a:t>f</a:t>
            </a:r>
            <a:r>
              <a:rPr lang="ru-RU" dirty="0"/>
              <a:t> (</a:t>
            </a:r>
            <a:r>
              <a:rPr lang="ru-RU" i="1" dirty="0"/>
              <a:t>y</a:t>
            </a:r>
            <a:r>
              <a:rPr lang="ru-RU" dirty="0"/>
              <a:t> </a:t>
            </a:r>
            <a:r>
              <a:rPr lang="ru-RU" baseline="-25000" dirty="0"/>
              <a:t>2</a:t>
            </a:r>
            <a:r>
              <a:rPr lang="ru-RU" dirty="0"/>
              <a:t>) для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i="1" dirty="0"/>
              <a:t>X</a:t>
            </a:r>
            <a:r>
              <a:rPr lang="ru-RU" dirty="0"/>
              <a:t> та </a:t>
            </a:r>
            <a:r>
              <a:rPr lang="ru-RU" i="1" dirty="0"/>
              <a:t>Y</a:t>
            </a:r>
            <a:r>
              <a:rPr lang="ru-RU" dirty="0"/>
              <a:t>. </a:t>
            </a:r>
            <a:r>
              <a:rPr lang="ru-RU" dirty="0" err="1"/>
              <a:t>Справді</a:t>
            </a:r>
            <a:r>
              <a:rPr lang="ru-RU" dirty="0"/>
              <a:t>,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 </a:t>
            </a:r>
            <a:r>
              <a:rPr lang="ru-RU" i="1" dirty="0"/>
              <a:t>X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                                   </a:t>
            </a:r>
            <a:r>
              <a:rPr lang="ru-RU" i="1" dirty="0" smtClean="0"/>
              <a:t>x</a:t>
            </a:r>
            <a:r>
              <a:rPr lang="ru-RU" i="1" dirty="0"/>
              <a:t>	</a:t>
            </a:r>
            <a:r>
              <a:rPr lang="ru-RU" dirty="0"/>
              <a:t>+∞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 ) = </a:t>
            </a:r>
            <a:r>
              <a:rPr lang="ru-RU" i="1" dirty="0"/>
              <a:t>F </a:t>
            </a:r>
            <a:r>
              <a:rPr lang="ru-RU" dirty="0"/>
              <a:t>( </a:t>
            </a:r>
            <a:r>
              <a:rPr lang="ru-RU" i="1" dirty="0"/>
              <a:t>x</a:t>
            </a:r>
            <a:r>
              <a:rPr lang="ru-RU" dirty="0"/>
              <a:t>, +∞) = </a:t>
            </a:r>
            <a:r>
              <a:rPr lang="ru-RU" sz="3900" dirty="0"/>
              <a:t>∫ ∫</a:t>
            </a:r>
            <a:r>
              <a:rPr lang="ru-RU" dirty="0"/>
              <a:t>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</a:t>
            </a:r>
            <a:r>
              <a:rPr lang="ru-RU" dirty="0" smtClean="0"/>
              <a:t>,</a:t>
            </a:r>
            <a:r>
              <a:rPr lang="ru-RU" i="1" dirty="0" smtClean="0"/>
              <a:t>y</a:t>
            </a:r>
            <a:r>
              <a:rPr lang="ru-RU" dirty="0"/>
              <a:t>)</a:t>
            </a:r>
            <a:r>
              <a:rPr lang="ru-RU" i="1" dirty="0"/>
              <a:t> </a:t>
            </a:r>
            <a:r>
              <a:rPr lang="ru-RU" i="1" dirty="0" err="1"/>
              <a:t>dx</a:t>
            </a:r>
            <a:r>
              <a:rPr lang="ru-RU" i="1" dirty="0"/>
              <a:t> </a:t>
            </a:r>
            <a:r>
              <a:rPr lang="ru-RU" i="1" dirty="0" err="1" smtClean="0"/>
              <a:t>dy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                                            −∞</a:t>
            </a:r>
            <a:r>
              <a:rPr lang="ru-RU" dirty="0"/>
              <a:t>	−∞</a:t>
            </a:r>
          </a:p>
          <a:p>
            <a:pPr marL="0" indent="0">
              <a:buNone/>
            </a:pPr>
            <a:r>
              <a:rPr lang="ru-RU" dirty="0"/>
              <a:t>	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5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777" r="3024" b="39478"/>
          <a:stretch/>
        </p:blipFill>
        <p:spPr>
          <a:xfrm>
            <a:off x="1030028" y="3075708"/>
            <a:ext cx="10607790" cy="13537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3573" y="1027906"/>
            <a:ext cx="10299865" cy="10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" indent="353695" algn="just">
              <a:lnSpc>
                <a:spcPct val="164000"/>
              </a:lnSpc>
              <a:spcAft>
                <a:spcPts val="25"/>
              </a:spcAf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Коваріацією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кореляційним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моментом)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випадкових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математичне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сподівання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добутку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різниць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випадкових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 і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математичних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сподівань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008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1080" y="768649"/>
            <a:ext cx="8364188" cy="299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" indent="-6350">
              <a:lnSpc>
                <a:spcPct val="184000"/>
              </a:lnSpc>
              <a:spcAft>
                <a:spcPts val="1660"/>
              </a:spcAf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Дисперсією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дисперсійною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матрицею)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двовимірної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випадкової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величини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)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сукупність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чотирьох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чисел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ru-RU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яка є матрицею другого порядку: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" marR="57150" indent="-6350" algn="ctr">
              <a:lnSpc>
                <a:spcPct val="107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d</a:t>
            </a:r>
            <a:r>
              <a:rPr lang="ru-RU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27940" marR="57150" indent="-6350" algn="ctr">
              <a:lnSpc>
                <a:spcPct val="107000"/>
              </a:lnSpc>
              <a:spcAft>
                <a:spcPts val="0"/>
              </a:spcAft>
            </a:pPr>
            <a:r>
              <a:rPr lang="ru-RU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ru-RU" sz="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ru-RU" sz="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940" marR="57150" indent="-6350" algn="ctr">
              <a:lnSpc>
                <a:spcPct val="107000"/>
              </a:lnSpc>
              <a:spcAft>
                <a:spcPts val="0"/>
              </a:spcAft>
            </a:pPr>
            <a:endParaRPr lang="uk-U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" marR="57150" indent="-6350" algn="ctr">
              <a:lnSpc>
                <a:spcPct val="107000"/>
              </a:lnSpc>
              <a:spcAft>
                <a:spcPts val="0"/>
              </a:spcAft>
            </a:pPr>
            <a:endParaRPr lang="uk-UA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1372" y="2545669"/>
            <a:ext cx="13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(X, Y)</a:t>
            </a:r>
            <a:r>
              <a:rPr lang="ru-RU" sz="24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ru-RU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</a:t>
            </a:r>
            <a:endParaRPr lang="ru-RU" dirty="0"/>
          </a:p>
        </p:txBody>
      </p:sp>
      <p:sp>
        <p:nvSpPr>
          <p:cNvPr id="7" name="Левая круглая скобка 6"/>
          <p:cNvSpPr/>
          <p:nvPr/>
        </p:nvSpPr>
        <p:spPr>
          <a:xfrm>
            <a:off x="5603174" y="2545669"/>
            <a:ext cx="156358" cy="589417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6513095" y="2545669"/>
            <a:ext cx="128337" cy="589417"/>
          </a:xfrm>
          <a:prstGeom prst="righ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5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7538" y="908086"/>
            <a:ext cx="9832768" cy="330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" indent="353695" algn="just">
              <a:lnSpc>
                <a:spcPct val="153000"/>
              </a:lnSpc>
              <a:spcAft>
                <a:spcPts val="25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оваріація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є характеристикою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величинами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Коваріація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описує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розсіювання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Дійсно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принаймні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одна з величин мало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відрізняється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свого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математичного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сподівання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коваріація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буде малою, як би не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зв’язані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собою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величини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" indent="353695" algn="just">
              <a:lnSpc>
                <a:spcPct val="160000"/>
              </a:lnSpc>
              <a:spcAft>
                <a:spcPts val="25"/>
              </a:spcAft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Істотний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коваріації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те,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розмірність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збігається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добутком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розмірностей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випадкових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величин, тому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коваріації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безрозмірну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величину –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коефіцієнт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кореляції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характеризує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тісноту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величинами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4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err="1"/>
              <a:t>Коефіцієнтом</a:t>
            </a:r>
            <a:r>
              <a:rPr lang="ru-RU" sz="2000" b="1" dirty="0"/>
              <a:t> </a:t>
            </a:r>
            <a:r>
              <a:rPr lang="ru-RU" sz="2000" b="1" dirty="0" err="1"/>
              <a:t>кореляції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випадковими</a:t>
            </a:r>
            <a:r>
              <a:rPr lang="ru-RU" sz="2000" dirty="0"/>
              <a:t> величинами </a:t>
            </a:r>
            <a:r>
              <a:rPr lang="ru-RU" sz="2000" i="1" dirty="0"/>
              <a:t>Х </a:t>
            </a:r>
            <a:r>
              <a:rPr lang="ru-RU" sz="2000" dirty="0"/>
              <a:t>і </a:t>
            </a:r>
            <a:r>
              <a:rPr lang="ru-RU" sz="2000" i="1" dirty="0"/>
              <a:t>Y</a:t>
            </a:r>
            <a:r>
              <a:rPr lang="ru-RU" sz="2000" dirty="0"/>
              <a:t> </a:t>
            </a:r>
            <a:r>
              <a:rPr lang="ru-RU" sz="2000" dirty="0" err="1"/>
              <a:t>називається</a:t>
            </a:r>
            <a:r>
              <a:rPr lang="ru-RU" sz="2000" dirty="0"/>
              <a:t> число </a:t>
            </a:r>
          </a:p>
        </p:txBody>
      </p:sp>
      <p:pic>
        <p:nvPicPr>
          <p:cNvPr id="4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992" y="1587545"/>
            <a:ext cx="2695383" cy="125065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3082425"/>
            <a:ext cx="10311740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algn="just">
              <a:lnSpc>
                <a:spcPct val="110000"/>
              </a:lnSpc>
              <a:spcBef>
                <a:spcPts val="200"/>
              </a:spcBef>
              <a:spcAft>
                <a:spcPts val="870"/>
              </a:spcAft>
            </a:pPr>
            <a:r>
              <a:rPr lang="ru-RU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коефіцієнта</a:t>
            </a:r>
            <a:r>
              <a:rPr lang="ru-RU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кореляції</a:t>
            </a:r>
            <a:r>
              <a:rPr lang="ru-RU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870"/>
              </a:spcAft>
              <a:tabLst>
                <a:tab pos="2529840" algn="ctr"/>
                <a:tab pos="4895215" algn="ctr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 1.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будь-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випадкових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−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 ρ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≤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870"/>
              </a:spcAft>
              <a:tabLst>
                <a:tab pos="2529840" algn="ctr"/>
                <a:tab pos="4895215" algn="ctr"/>
              </a:tabLs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 2.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Коефіцієнт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кореляції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величинами Х і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дорівнює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±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коли Х і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зв’язані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лінійною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залежністю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причому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ρ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)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&gt;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ρ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)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−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a </a:t>
            </a:r>
            <a:r>
              <a:rPr lang="ru-RU" sz="3200" baseline="-25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&lt;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860"/>
              </a:spcAft>
              <a:tabLst>
                <a:tab pos="2841625" algn="ctr"/>
                <a:tab pos="5527675" algn="ctr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 3.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випадкові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величини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  і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незалежні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ρ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	)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=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9000"/>
              </a:lnSpc>
              <a:spcAft>
                <a:spcPts val="870"/>
              </a:spcAft>
              <a:tabLst>
                <a:tab pos="1233805" algn="ctr"/>
                <a:tab pos="3786505" algn="ctr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Наслідок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ρ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	) </a:t>
            </a:r>
            <a:r>
              <a:rPr lang="ru-RU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≠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залежні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випадкові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величини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381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err="1"/>
              <a:t>Означення</a:t>
            </a:r>
            <a:r>
              <a:rPr lang="ru-RU" b="1" dirty="0"/>
              <a:t>. </a:t>
            </a:r>
            <a:r>
              <a:rPr lang="ru-RU" dirty="0" err="1"/>
              <a:t>Випадкові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</a:t>
            </a:r>
            <a:r>
              <a:rPr lang="ru-RU" i="1" dirty="0"/>
              <a:t>Х  </a:t>
            </a:r>
            <a:r>
              <a:rPr lang="ru-RU" dirty="0"/>
              <a:t>і </a:t>
            </a:r>
            <a:r>
              <a:rPr lang="ru-RU" i="1" dirty="0"/>
              <a:t>Y</a:t>
            </a:r>
            <a:r>
              <a:rPr lang="ru-RU" dirty="0"/>
              <a:t>, для </a:t>
            </a:r>
            <a:r>
              <a:rPr lang="ru-RU" dirty="0" err="1"/>
              <a:t>яких</a:t>
            </a:r>
            <a:r>
              <a:rPr lang="ru-RU" dirty="0"/>
              <a:t> ρ(</a:t>
            </a:r>
            <a:r>
              <a:rPr lang="ru-RU" i="1" dirty="0"/>
              <a:t>X Y</a:t>
            </a:r>
            <a:r>
              <a:rPr lang="ru-RU" dirty="0"/>
              <a:t>, ) = 0,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b="1" dirty="0" err="1"/>
              <a:t>некорельованими</a:t>
            </a:r>
            <a:r>
              <a:rPr lang="ru-RU" b="1" dirty="0"/>
              <a:t>,</a:t>
            </a:r>
            <a:r>
              <a:rPr lang="ru-RU" b="1" i="1" dirty="0"/>
              <a:t> </a:t>
            </a:r>
            <a:r>
              <a:rPr lang="ru-RU" dirty="0"/>
              <a:t>для </a:t>
            </a:r>
            <a:r>
              <a:rPr lang="ru-RU" dirty="0" err="1"/>
              <a:t>яких</a:t>
            </a:r>
            <a:r>
              <a:rPr lang="ru-RU" dirty="0"/>
              <a:t> ρ(</a:t>
            </a:r>
            <a:r>
              <a:rPr lang="ru-RU" i="1" dirty="0"/>
              <a:t>X Y</a:t>
            </a:r>
            <a:r>
              <a:rPr lang="ru-RU" dirty="0"/>
              <a:t>, ) ≠ 0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b="1" dirty="0" err="1"/>
              <a:t>корельованими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i="1" dirty="0" err="1"/>
              <a:t>Зауваження</a:t>
            </a:r>
            <a:r>
              <a:rPr lang="ru-RU" b="1" i="1" dirty="0"/>
              <a:t>.</a:t>
            </a:r>
            <a:r>
              <a:rPr lang="ru-RU" dirty="0"/>
              <a:t> З </a:t>
            </a:r>
            <a:r>
              <a:rPr lang="ru-RU" dirty="0" err="1"/>
              <a:t>некорельованості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величин,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кажучи</a:t>
            </a:r>
            <a:r>
              <a:rPr lang="ru-RU" dirty="0"/>
              <a:t>, не </a:t>
            </a:r>
            <a:r>
              <a:rPr lang="ru-RU" dirty="0" err="1"/>
              <a:t>випливає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незалежності</a:t>
            </a:r>
            <a:r>
              <a:rPr lang="ru-RU" dirty="0"/>
              <a:t>. Для нормально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 </a:t>
            </a:r>
            <a:r>
              <a:rPr lang="ru-RU" dirty="0" err="1"/>
              <a:t>некорельованість</a:t>
            </a:r>
            <a:r>
              <a:rPr lang="ru-RU" dirty="0"/>
              <a:t> </a:t>
            </a:r>
            <a:r>
              <a:rPr lang="ru-RU" dirty="0" err="1"/>
              <a:t>рівносильна</a:t>
            </a:r>
            <a:r>
              <a:rPr lang="ru-RU" dirty="0"/>
              <a:t> </a:t>
            </a:r>
            <a:r>
              <a:rPr lang="ru-RU" dirty="0" err="1"/>
              <a:t>незалежності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служить для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тісноти</a:t>
            </a:r>
            <a:r>
              <a:rPr lang="ru-RU" dirty="0"/>
              <a:t> </a:t>
            </a:r>
            <a:r>
              <a:rPr lang="ru-RU" dirty="0" err="1"/>
              <a:t>лінійного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величинами </a:t>
            </a:r>
            <a:r>
              <a:rPr lang="ru-RU" i="1" dirty="0"/>
              <a:t>Х  </a:t>
            </a:r>
            <a:r>
              <a:rPr lang="ru-RU" dirty="0"/>
              <a:t>і </a:t>
            </a:r>
            <a:r>
              <a:rPr lang="ru-RU" i="1" dirty="0"/>
              <a:t>Y</a:t>
            </a:r>
            <a:r>
              <a:rPr lang="ru-RU" dirty="0"/>
              <a:t>: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ближче</a:t>
            </a:r>
            <a:r>
              <a:rPr lang="ru-RU" dirty="0"/>
              <a:t> модуль 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до </a:t>
            </a:r>
            <a:r>
              <a:rPr lang="ru-RU" dirty="0" err="1"/>
              <a:t>одиниці</a:t>
            </a:r>
            <a:r>
              <a:rPr lang="ru-RU" dirty="0"/>
              <a:t>, то </a:t>
            </a:r>
            <a:r>
              <a:rPr lang="ru-RU" dirty="0" err="1"/>
              <a:t>зв’язок</a:t>
            </a:r>
            <a:r>
              <a:rPr lang="ru-RU" dirty="0"/>
              <a:t> </a:t>
            </a:r>
            <a:r>
              <a:rPr lang="ru-RU" dirty="0" err="1"/>
              <a:t>сильніший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ближче</a:t>
            </a:r>
            <a:r>
              <a:rPr lang="ru-RU" dirty="0"/>
              <a:t> модуль 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до нуля, то </a:t>
            </a:r>
            <a:r>
              <a:rPr lang="ru-RU" dirty="0" err="1"/>
              <a:t>зв’язок</a:t>
            </a:r>
            <a:r>
              <a:rPr lang="ru-RU" dirty="0"/>
              <a:t> </a:t>
            </a:r>
            <a:r>
              <a:rPr lang="ru-RU" dirty="0" err="1"/>
              <a:t>слабший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59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234C381-1534-46D6-ADFC-E3929670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109" y="507464"/>
            <a:ext cx="6449140" cy="6109192"/>
          </a:xfrm>
          <a:prstGeom prst="rect">
            <a:avLst/>
          </a:prstGeom>
        </p:spPr>
      </p:pic>
      <p:grpSp>
        <p:nvGrpSpPr>
          <p:cNvPr id="4" name="Group 511840">
            <a:extLst>
              <a:ext uri="{FF2B5EF4-FFF2-40B4-BE49-F238E27FC236}">
                <a16:creationId xmlns:a16="http://schemas.microsoft.com/office/drawing/2014/main" id="{4C1B91F9-D7C6-4DB9-814C-98EEE6174E9C}"/>
              </a:ext>
            </a:extLst>
          </p:cNvPr>
          <p:cNvGrpSpPr/>
          <p:nvPr/>
        </p:nvGrpSpPr>
        <p:grpSpPr>
          <a:xfrm>
            <a:off x="0" y="0"/>
            <a:ext cx="202565" cy="51486"/>
            <a:chOff x="0" y="0"/>
            <a:chExt cx="202962" cy="8738"/>
          </a:xfrm>
        </p:grpSpPr>
        <p:sp>
          <p:nvSpPr>
            <p:cNvPr id="5" name="Shape 22241">
              <a:extLst>
                <a:ext uri="{FF2B5EF4-FFF2-40B4-BE49-F238E27FC236}">
                  <a16:creationId xmlns:a16="http://schemas.microsoft.com/office/drawing/2014/main" id="{4586E89C-1200-4615-923C-D5C5B0B73CB5}"/>
                </a:ext>
              </a:extLst>
            </p:cNvPr>
            <p:cNvSpPr/>
            <p:nvPr/>
          </p:nvSpPr>
          <p:spPr>
            <a:xfrm>
              <a:off x="0" y="0"/>
              <a:ext cx="202962" cy="0"/>
            </a:xfrm>
            <a:custGeom>
              <a:avLst/>
              <a:gdLst/>
              <a:ahLst/>
              <a:cxnLst/>
              <a:rect l="0" t="0" r="0" b="0"/>
              <a:pathLst>
                <a:path w="202962">
                  <a:moveTo>
                    <a:pt x="0" y="0"/>
                  </a:moveTo>
                  <a:lnTo>
                    <a:pt x="202962" y="0"/>
                  </a:lnTo>
                </a:path>
              </a:pathLst>
            </a:custGeom>
            <a:ln w="8738" cap="sq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511841">
            <a:extLst>
              <a:ext uri="{FF2B5EF4-FFF2-40B4-BE49-F238E27FC236}">
                <a16:creationId xmlns:a16="http://schemas.microsoft.com/office/drawing/2014/main" id="{3D2BD232-576B-4CEC-B7DD-4D0B8E45EB79}"/>
              </a:ext>
            </a:extLst>
          </p:cNvPr>
          <p:cNvGrpSpPr/>
          <p:nvPr/>
        </p:nvGrpSpPr>
        <p:grpSpPr>
          <a:xfrm>
            <a:off x="0" y="0"/>
            <a:ext cx="200660" cy="51486"/>
            <a:chOff x="0" y="0"/>
            <a:chExt cx="200730" cy="8642"/>
          </a:xfrm>
        </p:grpSpPr>
        <p:sp>
          <p:nvSpPr>
            <p:cNvPr id="7" name="Shape 22289">
              <a:extLst>
                <a:ext uri="{FF2B5EF4-FFF2-40B4-BE49-F238E27FC236}">
                  <a16:creationId xmlns:a16="http://schemas.microsoft.com/office/drawing/2014/main" id="{F32C4E33-81AC-4457-B370-4DD31D8CD756}"/>
                </a:ext>
              </a:extLst>
            </p:cNvPr>
            <p:cNvSpPr/>
            <p:nvPr/>
          </p:nvSpPr>
          <p:spPr>
            <a:xfrm>
              <a:off x="0" y="0"/>
              <a:ext cx="200730" cy="0"/>
            </a:xfrm>
            <a:custGeom>
              <a:avLst/>
              <a:gdLst/>
              <a:ahLst/>
              <a:cxnLst/>
              <a:rect l="0" t="0" r="0" b="0"/>
              <a:pathLst>
                <a:path w="200730">
                  <a:moveTo>
                    <a:pt x="0" y="0"/>
                  </a:moveTo>
                  <a:lnTo>
                    <a:pt x="200730" y="0"/>
                  </a:lnTo>
                </a:path>
              </a:pathLst>
            </a:custGeom>
            <a:ln w="8642" cap="sq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511842">
            <a:extLst>
              <a:ext uri="{FF2B5EF4-FFF2-40B4-BE49-F238E27FC236}">
                <a16:creationId xmlns:a16="http://schemas.microsoft.com/office/drawing/2014/main" id="{C12C3FB6-AA79-45C6-98A9-68B424A3C7D3}"/>
              </a:ext>
            </a:extLst>
          </p:cNvPr>
          <p:cNvGrpSpPr/>
          <p:nvPr/>
        </p:nvGrpSpPr>
        <p:grpSpPr>
          <a:xfrm>
            <a:off x="0" y="0"/>
            <a:ext cx="200660" cy="51486"/>
            <a:chOff x="0" y="0"/>
            <a:chExt cx="200730" cy="8642"/>
          </a:xfrm>
        </p:grpSpPr>
        <p:sp>
          <p:nvSpPr>
            <p:cNvPr id="9" name="Shape 22290">
              <a:extLst>
                <a:ext uri="{FF2B5EF4-FFF2-40B4-BE49-F238E27FC236}">
                  <a16:creationId xmlns:a16="http://schemas.microsoft.com/office/drawing/2014/main" id="{8ECB1101-8354-41C4-8C57-67123AAD92B2}"/>
                </a:ext>
              </a:extLst>
            </p:cNvPr>
            <p:cNvSpPr/>
            <p:nvPr/>
          </p:nvSpPr>
          <p:spPr>
            <a:xfrm>
              <a:off x="0" y="0"/>
              <a:ext cx="200730" cy="0"/>
            </a:xfrm>
            <a:custGeom>
              <a:avLst/>
              <a:gdLst/>
              <a:ahLst/>
              <a:cxnLst/>
              <a:rect l="0" t="0" r="0" b="0"/>
              <a:pathLst>
                <a:path w="200730">
                  <a:moveTo>
                    <a:pt x="0" y="0"/>
                  </a:moveTo>
                  <a:lnTo>
                    <a:pt x="200730" y="0"/>
                  </a:lnTo>
                </a:path>
              </a:pathLst>
            </a:custGeom>
            <a:ln w="8642" cap="sq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10" name="Group 511844">
            <a:extLst>
              <a:ext uri="{FF2B5EF4-FFF2-40B4-BE49-F238E27FC236}">
                <a16:creationId xmlns:a16="http://schemas.microsoft.com/office/drawing/2014/main" id="{06515028-129B-4ADF-8FC8-73FD62A50D75}"/>
              </a:ext>
            </a:extLst>
          </p:cNvPr>
          <p:cNvGrpSpPr/>
          <p:nvPr/>
        </p:nvGrpSpPr>
        <p:grpSpPr>
          <a:xfrm>
            <a:off x="0" y="0"/>
            <a:ext cx="198755" cy="51486"/>
            <a:chOff x="0" y="0"/>
            <a:chExt cx="198772" cy="8558"/>
          </a:xfrm>
        </p:grpSpPr>
        <p:sp>
          <p:nvSpPr>
            <p:cNvPr id="11" name="Shape 22301">
              <a:extLst>
                <a:ext uri="{FF2B5EF4-FFF2-40B4-BE49-F238E27FC236}">
                  <a16:creationId xmlns:a16="http://schemas.microsoft.com/office/drawing/2014/main" id="{EB576918-2D40-4EC2-871B-25CFBB2F7E52}"/>
                </a:ext>
              </a:extLst>
            </p:cNvPr>
            <p:cNvSpPr/>
            <p:nvPr/>
          </p:nvSpPr>
          <p:spPr>
            <a:xfrm>
              <a:off x="0" y="0"/>
              <a:ext cx="198772" cy="0"/>
            </a:xfrm>
            <a:custGeom>
              <a:avLst/>
              <a:gdLst/>
              <a:ahLst/>
              <a:cxnLst/>
              <a:rect l="0" t="0" r="0" b="0"/>
              <a:pathLst>
                <a:path w="198772">
                  <a:moveTo>
                    <a:pt x="0" y="0"/>
                  </a:moveTo>
                  <a:lnTo>
                    <a:pt x="198772" y="0"/>
                  </a:lnTo>
                </a:path>
              </a:pathLst>
            </a:custGeom>
            <a:ln w="8558" cap="sq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9565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B70A8-9F62-4680-B66F-C9BE5151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FBC0BD-D7C4-4339-8252-948081DBD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26" y="1027906"/>
            <a:ext cx="9501828" cy="48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46D8E-77B6-4261-82C0-ED62CE96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47" name="Рисунок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133" y="164648"/>
            <a:ext cx="6091724" cy="58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2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-1204" b="20026"/>
          <a:stretch/>
        </p:blipFill>
        <p:spPr>
          <a:xfrm>
            <a:off x="1363841" y="578882"/>
            <a:ext cx="9113830" cy="53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6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/>
          <a:lstStyle/>
          <a:p>
            <a:r>
              <a:rPr lang="ru-RU" b="1" dirty="0" err="1"/>
              <a:t>Двовимірні</a:t>
            </a:r>
            <a:r>
              <a:rPr lang="ru-RU" b="1" dirty="0"/>
              <a:t> </a:t>
            </a:r>
            <a:r>
              <a:rPr lang="ru-RU" b="1" dirty="0" err="1"/>
              <a:t>випадкові</a:t>
            </a:r>
            <a:r>
              <a:rPr lang="ru-RU" b="1" dirty="0"/>
              <a:t> </a:t>
            </a:r>
            <a:r>
              <a:rPr lang="ru-RU" b="1" dirty="0" err="1"/>
              <a:t>величини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Випадкові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входять</a:t>
            </a:r>
            <a:r>
              <a:rPr lang="ru-RU" dirty="0"/>
              <a:t> у систему (</a:t>
            </a:r>
            <a:r>
              <a:rPr lang="ru-RU" i="1" dirty="0"/>
              <a:t>Х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i="1" dirty="0"/>
              <a:t>Х</a:t>
            </a:r>
            <a:r>
              <a:rPr lang="ru-RU" baseline="-25000" dirty="0"/>
              <a:t>2</a:t>
            </a:r>
            <a:r>
              <a:rPr lang="ru-RU" dirty="0"/>
              <a:t>, …, </a:t>
            </a:r>
            <a:r>
              <a:rPr lang="ru-RU" i="1" dirty="0" err="1"/>
              <a:t>Х</a:t>
            </a:r>
            <a:r>
              <a:rPr lang="ru-RU" i="1" baseline="-25000" dirty="0" err="1"/>
              <a:t>n</a:t>
            </a:r>
            <a:r>
              <a:rPr lang="ru-RU" dirty="0"/>
              <a:t>), </a:t>
            </a:r>
            <a:r>
              <a:rPr lang="ru-RU" dirty="0" err="1"/>
              <a:t>можуть</a:t>
            </a:r>
            <a:r>
              <a:rPr lang="ru-RU" dirty="0"/>
              <a:t> бути як </a:t>
            </a:r>
            <a:r>
              <a:rPr lang="ru-RU" dirty="0" err="1"/>
              <a:t>дискретними</a:t>
            </a:r>
            <a:r>
              <a:rPr lang="ru-RU" dirty="0"/>
              <a:t>, так і </a:t>
            </a:r>
            <a:r>
              <a:rPr lang="ru-RU" dirty="0" err="1"/>
              <a:t>недискретними</a:t>
            </a:r>
            <a:r>
              <a:rPr lang="ru-RU" dirty="0"/>
              <a:t> (</a:t>
            </a:r>
            <a:r>
              <a:rPr lang="ru-RU" dirty="0" err="1"/>
              <a:t>неперервними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мішаними</a:t>
            </a:r>
            <a:r>
              <a:rPr lang="ru-RU" dirty="0"/>
              <a:t>). </a:t>
            </a:r>
          </a:p>
          <a:p>
            <a:pPr marL="0" indent="0" algn="just">
              <a:buNone/>
            </a:pPr>
            <a:r>
              <a:rPr lang="ru-RU" i="1" dirty="0"/>
              <a:t>Приклад</a:t>
            </a:r>
            <a:r>
              <a:rPr lang="ru-RU" dirty="0"/>
              <a:t>. </a:t>
            </a:r>
            <a:r>
              <a:rPr lang="ru-RU" dirty="0" err="1"/>
              <a:t>Експеримент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підкиданні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монет. </a:t>
            </a:r>
            <a:r>
              <a:rPr lang="ru-RU" dirty="0" err="1"/>
              <a:t>Елементарною</a:t>
            </a:r>
            <a:r>
              <a:rPr lang="ru-RU" dirty="0"/>
              <a:t> </a:t>
            </a:r>
            <a:r>
              <a:rPr lang="ru-RU" dirty="0" err="1"/>
              <a:t>подією</a:t>
            </a:r>
            <a:r>
              <a:rPr lang="ru-RU" dirty="0"/>
              <a:t> буде </a:t>
            </a:r>
            <a:r>
              <a:rPr lang="ru-RU" dirty="0" err="1"/>
              <a:t>випадання</a:t>
            </a:r>
            <a:r>
              <a:rPr lang="ru-RU" dirty="0"/>
              <a:t> герба і </a:t>
            </a:r>
            <a:r>
              <a:rPr lang="ru-RU" dirty="0" err="1"/>
              <a:t>положення</a:t>
            </a:r>
            <a:r>
              <a:rPr lang="ru-RU" dirty="0"/>
              <a:t> монет одна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одної</a:t>
            </a:r>
            <a:r>
              <a:rPr lang="ru-RU" dirty="0"/>
              <a:t>. Нехай </a:t>
            </a:r>
            <a:r>
              <a:rPr lang="ru-RU" dirty="0" err="1"/>
              <a:t>випадкова</a:t>
            </a:r>
            <a:r>
              <a:rPr lang="ru-RU" dirty="0"/>
              <a:t> величина </a:t>
            </a:r>
            <a:r>
              <a:rPr lang="ru-RU" i="1" dirty="0"/>
              <a:t>X</a:t>
            </a:r>
            <a:r>
              <a:rPr lang="ru-RU" dirty="0"/>
              <a:t> –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гербів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випали</a:t>
            </a:r>
            <a:r>
              <a:rPr lang="ru-RU" dirty="0"/>
              <a:t>, а </a:t>
            </a:r>
            <a:r>
              <a:rPr lang="ru-RU" dirty="0" err="1"/>
              <a:t>випадкова</a:t>
            </a:r>
            <a:r>
              <a:rPr lang="ru-RU" dirty="0"/>
              <a:t> величина </a:t>
            </a:r>
            <a:r>
              <a:rPr lang="ru-RU" i="1" dirty="0"/>
              <a:t>Y</a:t>
            </a:r>
            <a:r>
              <a:rPr lang="ru-RU" dirty="0"/>
              <a:t> – </a:t>
            </a:r>
            <a:r>
              <a:rPr lang="ru-RU" dirty="0" err="1"/>
              <a:t>відстань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монетами.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i="1" dirty="0"/>
              <a:t>X</a:t>
            </a:r>
            <a:r>
              <a:rPr lang="ru-RU" dirty="0"/>
              <a:t> – дискретна </a:t>
            </a:r>
            <a:r>
              <a:rPr lang="ru-RU" dirty="0" err="1"/>
              <a:t>випадкова</a:t>
            </a:r>
            <a:r>
              <a:rPr lang="ru-RU" dirty="0"/>
              <a:t> величина, яка </a:t>
            </a:r>
            <a:r>
              <a:rPr lang="ru-RU" dirty="0" err="1"/>
              <a:t>набуває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0, 1, 2, а </a:t>
            </a:r>
            <a:r>
              <a:rPr lang="ru-RU" i="1" dirty="0"/>
              <a:t>Y</a:t>
            </a:r>
            <a:r>
              <a:rPr lang="ru-RU" dirty="0"/>
              <a:t> – </a:t>
            </a:r>
            <a:r>
              <a:rPr lang="ru-RU" dirty="0" err="1"/>
              <a:t>неперервна</a:t>
            </a:r>
            <a:r>
              <a:rPr lang="ru-RU" dirty="0"/>
              <a:t> </a:t>
            </a:r>
            <a:r>
              <a:rPr lang="ru-RU" dirty="0" err="1"/>
              <a:t>випадкова</a:t>
            </a:r>
            <a:r>
              <a:rPr lang="ru-RU" dirty="0"/>
              <a:t> величина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 в </a:t>
            </a:r>
            <a:r>
              <a:rPr lang="ru-RU" i="1" dirty="0"/>
              <a:t>R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35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18" y="365125"/>
            <a:ext cx="7198268" cy="63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наочності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i="1" dirty="0"/>
              <a:t>n</a:t>
            </a:r>
            <a:r>
              <a:rPr lang="ru-RU" dirty="0"/>
              <a:t>-</a:t>
            </a:r>
            <a:r>
              <a:rPr lang="ru-RU" dirty="0" err="1"/>
              <a:t>вимірних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 </a:t>
            </a:r>
            <a:r>
              <a:rPr lang="ru-RU" dirty="0" err="1"/>
              <a:t>зручно</a:t>
            </a:r>
            <a:r>
              <a:rPr lang="ru-RU" dirty="0"/>
              <a:t>  </a:t>
            </a:r>
            <a:r>
              <a:rPr lang="ru-RU" dirty="0" err="1"/>
              <a:t>користуватися</a:t>
            </a:r>
            <a:r>
              <a:rPr lang="ru-RU" dirty="0"/>
              <a:t> </a:t>
            </a:r>
            <a:r>
              <a:rPr lang="ru-RU" dirty="0" err="1"/>
              <a:t>геометричною</a:t>
            </a:r>
            <a:r>
              <a:rPr lang="ru-RU" dirty="0"/>
              <a:t> </a:t>
            </a:r>
            <a:r>
              <a:rPr lang="ru-RU" dirty="0" err="1"/>
              <a:t>інтерпретацією</a:t>
            </a:r>
            <a:r>
              <a:rPr lang="ru-RU" dirty="0"/>
              <a:t>. Так, систему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 (</a:t>
            </a:r>
            <a:r>
              <a:rPr lang="ru-RU" i="1" dirty="0"/>
              <a:t>Х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)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зобразити</a:t>
            </a:r>
            <a:r>
              <a:rPr lang="ru-RU" dirty="0"/>
              <a:t> </a:t>
            </a:r>
            <a:r>
              <a:rPr lang="ru-RU" i="1" dirty="0" err="1"/>
              <a:t>випадковою</a:t>
            </a:r>
            <a:r>
              <a:rPr lang="ru-RU" i="1" dirty="0"/>
              <a:t> точкою</a:t>
            </a:r>
            <a:r>
              <a:rPr lang="ru-RU" dirty="0"/>
              <a:t> на </a:t>
            </a:r>
            <a:r>
              <a:rPr lang="ru-RU" dirty="0" err="1"/>
              <a:t>площині</a:t>
            </a:r>
            <a:r>
              <a:rPr lang="ru-RU" dirty="0"/>
              <a:t> </a:t>
            </a:r>
            <a:r>
              <a:rPr lang="ru-RU" i="1" dirty="0"/>
              <a:t>Оху</a:t>
            </a:r>
            <a:r>
              <a:rPr lang="ru-RU" dirty="0"/>
              <a:t> з координатами </a:t>
            </a:r>
            <a:r>
              <a:rPr lang="ru-RU" i="1" dirty="0"/>
              <a:t>X</a:t>
            </a:r>
            <a:r>
              <a:rPr lang="ru-RU" dirty="0"/>
              <a:t> та </a:t>
            </a:r>
            <a:r>
              <a:rPr lang="ru-RU" i="1" dirty="0"/>
              <a:t>Y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рівносильно</a:t>
            </a:r>
            <a:r>
              <a:rPr lang="ru-RU" dirty="0"/>
              <a:t>, </a:t>
            </a:r>
            <a:r>
              <a:rPr lang="ru-RU" i="1" dirty="0" err="1"/>
              <a:t>випадковим</a:t>
            </a:r>
            <a:r>
              <a:rPr lang="ru-RU" i="1" dirty="0"/>
              <a:t> вектором</a:t>
            </a:r>
            <a:r>
              <a:rPr lang="ru-RU" dirty="0"/>
              <a:t>, </a:t>
            </a:r>
            <a:r>
              <a:rPr lang="ru-RU" dirty="0" err="1"/>
              <a:t>напрямленим</a:t>
            </a:r>
            <a:r>
              <a:rPr lang="ru-RU" dirty="0"/>
              <a:t> з початку координат у точку (</a:t>
            </a:r>
            <a:r>
              <a:rPr lang="ru-RU" i="1" dirty="0"/>
              <a:t>X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). </a:t>
            </a:r>
            <a:r>
              <a:rPr lang="ru-RU" dirty="0" err="1"/>
              <a:t>Аналогічно</a:t>
            </a:r>
            <a:r>
              <a:rPr lang="ru-RU" dirty="0"/>
              <a:t>, систему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 величин (</a:t>
            </a:r>
            <a:r>
              <a:rPr lang="ru-RU" i="1" dirty="0"/>
              <a:t>Х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, </a:t>
            </a:r>
            <a:r>
              <a:rPr lang="ru-RU" i="1" dirty="0"/>
              <a:t>Z</a:t>
            </a:r>
            <a:r>
              <a:rPr lang="ru-RU" dirty="0"/>
              <a:t>)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зобразити</a:t>
            </a:r>
            <a:r>
              <a:rPr lang="ru-RU" dirty="0"/>
              <a:t> в </a:t>
            </a:r>
            <a:r>
              <a:rPr lang="ru-RU" dirty="0" err="1"/>
              <a:t>тривимірному</a:t>
            </a:r>
            <a:r>
              <a:rPr lang="ru-RU" dirty="0"/>
              <a:t> </a:t>
            </a:r>
            <a:r>
              <a:rPr lang="ru-RU" dirty="0" err="1"/>
              <a:t>просторі</a:t>
            </a:r>
            <a:r>
              <a:rPr lang="ru-RU" dirty="0"/>
              <a:t> як </a:t>
            </a:r>
            <a:r>
              <a:rPr lang="ru-RU" dirty="0" err="1"/>
              <a:t>випадковий</a:t>
            </a:r>
            <a:r>
              <a:rPr lang="ru-RU" dirty="0"/>
              <a:t> вектор, </a:t>
            </a:r>
            <a:r>
              <a:rPr lang="ru-RU" dirty="0" err="1"/>
              <a:t>напрямлений</a:t>
            </a:r>
            <a:r>
              <a:rPr lang="ru-RU" dirty="0"/>
              <a:t> з початку координат у точку (</a:t>
            </a:r>
            <a:r>
              <a:rPr lang="ru-RU" i="1" dirty="0"/>
              <a:t>Х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, </a:t>
            </a:r>
            <a:r>
              <a:rPr lang="ru-RU" i="1" dirty="0"/>
              <a:t>Z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вимірність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3, то </a:t>
            </a:r>
            <a:r>
              <a:rPr lang="ru-RU" dirty="0" err="1"/>
              <a:t>геометрична</a:t>
            </a:r>
            <a:r>
              <a:rPr lang="ru-RU" dirty="0"/>
              <a:t> </a:t>
            </a:r>
            <a:r>
              <a:rPr lang="ru-RU" dirty="0" err="1"/>
              <a:t>інтерпретація</a:t>
            </a:r>
            <a:r>
              <a:rPr lang="ru-RU" dirty="0"/>
              <a:t> </a:t>
            </a:r>
            <a:r>
              <a:rPr lang="ru-RU" dirty="0" err="1"/>
              <a:t>втрачає</a:t>
            </a:r>
            <a:r>
              <a:rPr lang="ru-RU" dirty="0"/>
              <a:t> </a:t>
            </a:r>
            <a:r>
              <a:rPr lang="ru-RU" dirty="0" err="1"/>
              <a:t>наочність</a:t>
            </a:r>
            <a:r>
              <a:rPr lang="ru-RU" dirty="0"/>
              <a:t>, але </a:t>
            </a:r>
            <a:r>
              <a:rPr lang="ru-RU" dirty="0" err="1"/>
              <a:t>користуватися</a:t>
            </a:r>
            <a:r>
              <a:rPr lang="ru-RU" dirty="0"/>
              <a:t> </a:t>
            </a:r>
            <a:r>
              <a:rPr lang="ru-RU" dirty="0" err="1"/>
              <a:t>геометричною</a:t>
            </a:r>
            <a:r>
              <a:rPr lang="ru-RU" dirty="0"/>
              <a:t> </a:t>
            </a:r>
            <a:r>
              <a:rPr lang="ru-RU" dirty="0" err="1"/>
              <a:t>термінологією</a:t>
            </a:r>
            <a:r>
              <a:rPr lang="ru-RU" dirty="0"/>
              <a:t> </a:t>
            </a:r>
            <a:r>
              <a:rPr lang="ru-RU" dirty="0" err="1"/>
              <a:t>зручно</a:t>
            </a:r>
            <a:r>
              <a:rPr lang="ru-RU" dirty="0"/>
              <a:t>. Так, про систему </a:t>
            </a:r>
            <a:r>
              <a:rPr lang="ru-RU" dirty="0" err="1"/>
              <a:t>випадкових</a:t>
            </a:r>
            <a:r>
              <a:rPr lang="ru-RU" dirty="0"/>
              <a:t> величин (</a:t>
            </a:r>
            <a:r>
              <a:rPr lang="ru-RU" i="1" dirty="0"/>
              <a:t>Х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i="1" dirty="0"/>
              <a:t>Х</a:t>
            </a:r>
            <a:r>
              <a:rPr lang="ru-RU" baseline="-25000" dirty="0"/>
              <a:t>2</a:t>
            </a:r>
            <a:r>
              <a:rPr lang="ru-RU" dirty="0"/>
              <a:t>, …, </a:t>
            </a:r>
            <a:r>
              <a:rPr lang="ru-RU" i="1" dirty="0" err="1"/>
              <a:t>Х</a:t>
            </a:r>
            <a:r>
              <a:rPr lang="ru-RU" i="1" baseline="-25000" dirty="0" err="1"/>
              <a:t>n</a:t>
            </a:r>
            <a:r>
              <a:rPr lang="ru-RU" dirty="0"/>
              <a:t>)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казати</a:t>
            </a:r>
            <a:r>
              <a:rPr lang="ru-RU" dirty="0"/>
              <a:t> як про </a:t>
            </a:r>
            <a:r>
              <a:rPr lang="ru-RU" dirty="0" err="1"/>
              <a:t>випадкову</a:t>
            </a:r>
            <a:r>
              <a:rPr lang="ru-RU" dirty="0"/>
              <a:t> точку в </a:t>
            </a:r>
            <a:r>
              <a:rPr lang="ru-RU" i="1" dirty="0"/>
              <a:t>n</a:t>
            </a:r>
            <a:r>
              <a:rPr lang="ru-RU" dirty="0"/>
              <a:t>-</a:t>
            </a:r>
            <a:r>
              <a:rPr lang="ru-RU" dirty="0" err="1"/>
              <a:t>вимірному</a:t>
            </a:r>
            <a:r>
              <a:rPr lang="ru-RU" dirty="0"/>
              <a:t> </a:t>
            </a:r>
            <a:r>
              <a:rPr lang="ru-RU" dirty="0" err="1"/>
              <a:t>просторі</a:t>
            </a:r>
            <a:r>
              <a:rPr lang="ru-RU" dirty="0"/>
              <a:t> </a:t>
            </a:r>
            <a:r>
              <a:rPr lang="ru-RU" i="1" dirty="0" err="1"/>
              <a:t>R</a:t>
            </a:r>
            <a:r>
              <a:rPr lang="ru-RU" i="1" baseline="30000" dirty="0" err="1"/>
              <a:t>n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як про </a:t>
            </a:r>
            <a:r>
              <a:rPr lang="ru-RU" dirty="0" err="1"/>
              <a:t>випадковий</a:t>
            </a:r>
            <a:r>
              <a:rPr lang="ru-RU" dirty="0"/>
              <a:t> вектор, направлений з початку координат у точку (</a:t>
            </a:r>
            <a:r>
              <a:rPr lang="ru-RU" i="1" dirty="0"/>
              <a:t>Х</a:t>
            </a:r>
            <a:r>
              <a:rPr lang="ru-RU" dirty="0"/>
              <a:t>1, </a:t>
            </a:r>
            <a:r>
              <a:rPr lang="ru-RU" i="1" dirty="0"/>
              <a:t>Х</a:t>
            </a:r>
            <a:r>
              <a:rPr lang="ru-RU" dirty="0"/>
              <a:t>2, …, </a:t>
            </a:r>
            <a:r>
              <a:rPr lang="ru-RU" i="1" dirty="0" err="1"/>
              <a:t>Хn</a:t>
            </a:r>
            <a:r>
              <a:rPr lang="ru-RU" dirty="0"/>
              <a:t>): </a:t>
            </a:r>
            <a:r>
              <a:rPr lang="ru-RU" i="1" dirty="0"/>
              <a:t>X</a:t>
            </a:r>
            <a:r>
              <a:rPr lang="ru-RU" dirty="0"/>
              <a:t> = (</a:t>
            </a:r>
            <a:r>
              <a:rPr lang="ru-RU" i="1" dirty="0"/>
              <a:t>Х</a:t>
            </a:r>
            <a:r>
              <a:rPr lang="ru-RU" dirty="0"/>
              <a:t>1, </a:t>
            </a:r>
            <a:r>
              <a:rPr lang="ru-RU" i="1" dirty="0"/>
              <a:t>Х</a:t>
            </a:r>
            <a:r>
              <a:rPr lang="ru-RU" dirty="0"/>
              <a:t>2, …, </a:t>
            </a:r>
            <a:r>
              <a:rPr lang="ru-RU" i="1" dirty="0" err="1"/>
              <a:t>Хn</a:t>
            </a:r>
            <a:r>
              <a:rPr lang="ru-RU" dirty="0"/>
              <a:t>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7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4395"/>
            <a:ext cx="10515600" cy="54525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i="1" dirty="0"/>
              <a:t>n</a:t>
            </a:r>
            <a:r>
              <a:rPr lang="ru-RU" dirty="0"/>
              <a:t>-</a:t>
            </a:r>
            <a:r>
              <a:rPr lang="ru-RU" dirty="0" err="1"/>
              <a:t>вимірні</a:t>
            </a:r>
            <a:r>
              <a:rPr lang="ru-RU" dirty="0"/>
              <a:t> </a:t>
            </a:r>
            <a:r>
              <a:rPr lang="ru-RU" dirty="0" err="1"/>
              <a:t>випадкові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</a:t>
            </a:r>
            <a:r>
              <a:rPr lang="ru-RU" dirty="0" err="1"/>
              <a:t>поширюються</a:t>
            </a:r>
            <a:r>
              <a:rPr lang="ru-RU" dirty="0"/>
              <a:t> </a:t>
            </a:r>
            <a:r>
              <a:rPr lang="ru-RU" dirty="0" err="1"/>
              <a:t>майже</a:t>
            </a:r>
            <a:r>
              <a:rPr lang="ru-RU" dirty="0"/>
              <a:t> без </a:t>
            </a:r>
            <a:r>
              <a:rPr lang="ru-RU" dirty="0" err="1"/>
              <a:t>змін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означення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розглянуто</a:t>
            </a:r>
            <a:r>
              <a:rPr lang="ru-RU" dirty="0"/>
              <a:t> для </a:t>
            </a:r>
            <a:r>
              <a:rPr lang="ru-RU" dirty="0" err="1"/>
              <a:t>одновимірної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Очевидно,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i="1" dirty="0"/>
              <a:t>n</a:t>
            </a:r>
            <a:r>
              <a:rPr lang="ru-RU" dirty="0"/>
              <a:t>-</a:t>
            </a:r>
            <a:r>
              <a:rPr lang="ru-RU" dirty="0" err="1"/>
              <a:t>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не </a:t>
            </a:r>
            <a:r>
              <a:rPr lang="ru-RU" dirty="0" err="1"/>
              <a:t>обмежуються</a:t>
            </a:r>
            <a:r>
              <a:rPr lang="ru-RU" dirty="0"/>
              <a:t> </a:t>
            </a:r>
            <a:r>
              <a:rPr lang="ru-RU" dirty="0" err="1"/>
              <a:t>властивостями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величин; </a:t>
            </a:r>
            <a:r>
              <a:rPr lang="ru-RU" dirty="0" err="1"/>
              <a:t>суттєві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зв’язки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складовими</a:t>
            </a:r>
            <a:r>
              <a:rPr lang="ru-RU" dirty="0"/>
              <a:t> величинами. </a:t>
            </a:r>
          </a:p>
          <a:p>
            <a:pPr marL="0" indent="0">
              <a:buNone/>
            </a:pPr>
            <a:r>
              <a:rPr lang="ru-RU" dirty="0" err="1"/>
              <a:t>Повна</a:t>
            </a:r>
            <a:r>
              <a:rPr lang="ru-RU" dirty="0"/>
              <a:t> характеристика </a:t>
            </a:r>
            <a:r>
              <a:rPr lang="ru-RU" i="1" dirty="0"/>
              <a:t>n</a:t>
            </a:r>
            <a:r>
              <a:rPr lang="ru-RU" dirty="0"/>
              <a:t>-</a:t>
            </a:r>
            <a:r>
              <a:rPr lang="ru-RU" dirty="0" err="1"/>
              <a:t>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– </a:t>
            </a:r>
            <a:r>
              <a:rPr lang="ru-RU" dirty="0" err="1"/>
              <a:t>її</a:t>
            </a:r>
            <a:r>
              <a:rPr lang="ru-RU" dirty="0"/>
              <a:t> закон </a:t>
            </a:r>
            <a:r>
              <a:rPr lang="ru-RU" dirty="0" err="1"/>
              <a:t>розподілу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як і для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: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, </a:t>
            </a:r>
            <a:r>
              <a:rPr lang="ru-RU" dirty="0" err="1"/>
              <a:t>щільність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, </a:t>
            </a:r>
            <a:r>
              <a:rPr lang="ru-RU" dirty="0" err="1"/>
              <a:t>таблиця</a:t>
            </a:r>
            <a:r>
              <a:rPr lang="ru-RU" dirty="0"/>
              <a:t> </a:t>
            </a:r>
            <a:r>
              <a:rPr lang="ru-RU" dirty="0" err="1"/>
              <a:t>ймовірностей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випадкового</a:t>
            </a:r>
            <a:r>
              <a:rPr lang="ru-RU" dirty="0"/>
              <a:t> вектора </a:t>
            </a:r>
            <a:r>
              <a:rPr lang="ru-RU" dirty="0" err="1"/>
              <a:t>тощо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0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Для практики </a:t>
            </a:r>
            <a:r>
              <a:rPr lang="ru-RU" sz="2400" dirty="0" err="1"/>
              <a:t>важливий</a:t>
            </a:r>
            <a:r>
              <a:rPr lang="ru-RU" sz="2400" dirty="0"/>
              <a:t> </a:t>
            </a:r>
            <a:r>
              <a:rPr lang="ru-RU" sz="2400" dirty="0" err="1"/>
              <a:t>випадок</a:t>
            </a:r>
            <a:r>
              <a:rPr lang="ru-RU" sz="2400" dirty="0"/>
              <a:t> </a:t>
            </a:r>
            <a:r>
              <a:rPr lang="ru-RU" sz="2400" i="1" dirty="0"/>
              <a:t>n</a:t>
            </a:r>
            <a:r>
              <a:rPr lang="ru-RU" sz="2400" dirty="0"/>
              <a:t> = 2, </a:t>
            </a:r>
            <a:r>
              <a:rPr lang="ru-RU" sz="2400" dirty="0" err="1"/>
              <a:t>яким</a:t>
            </a:r>
            <a:r>
              <a:rPr lang="ru-RU" sz="2400" dirty="0"/>
              <a:t> ми </a:t>
            </a:r>
            <a:r>
              <a:rPr lang="ru-RU" sz="2400" dirty="0" err="1"/>
              <a:t>обмежимося</a:t>
            </a:r>
            <a:r>
              <a:rPr lang="ru-RU" sz="2400" dirty="0"/>
              <a:t> в </a:t>
            </a:r>
            <a:r>
              <a:rPr lang="ru-RU" sz="2400" dirty="0" err="1"/>
              <a:t>подальшому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b="1" i="1" dirty="0" err="1"/>
              <a:t>Функцією</a:t>
            </a:r>
            <a:r>
              <a:rPr lang="ru-RU" sz="2400" b="1" i="1" dirty="0"/>
              <a:t> </a:t>
            </a:r>
            <a:r>
              <a:rPr lang="ru-RU" sz="2400" b="1" i="1" dirty="0" err="1"/>
              <a:t>розподілу</a:t>
            </a:r>
            <a:r>
              <a:rPr lang="ru-RU" sz="2400" b="1" i="1" dirty="0"/>
              <a:t> </a:t>
            </a:r>
            <a:r>
              <a:rPr lang="ru-RU" sz="2400" b="1" i="1" dirty="0" err="1"/>
              <a:t>ймовірностей</a:t>
            </a:r>
            <a:r>
              <a:rPr lang="ru-RU" sz="2400" b="1" i="1" dirty="0"/>
              <a:t> (</a:t>
            </a:r>
            <a:r>
              <a:rPr lang="ru-RU" sz="2400" b="1" i="1" dirty="0" err="1"/>
              <a:t>або</a:t>
            </a:r>
            <a:r>
              <a:rPr lang="ru-RU" sz="2400" b="1" i="1" dirty="0"/>
              <a:t> </a:t>
            </a:r>
            <a:r>
              <a:rPr lang="ru-RU" sz="2400" b="1" i="1" dirty="0" err="1"/>
              <a:t>сумісною</a:t>
            </a:r>
            <a:r>
              <a:rPr lang="ru-RU" sz="2400" b="1" i="1" dirty="0"/>
              <a:t> </a:t>
            </a:r>
            <a:r>
              <a:rPr lang="ru-RU" sz="2400" b="1" i="1" dirty="0" err="1"/>
              <a:t>функцією</a:t>
            </a:r>
            <a:r>
              <a:rPr lang="ru-RU" sz="2400" b="1" i="1" dirty="0"/>
              <a:t> </a:t>
            </a:r>
            <a:r>
              <a:rPr lang="ru-RU" sz="2400" b="1" i="1" dirty="0" err="1"/>
              <a:t>розподілу</a:t>
            </a:r>
            <a:r>
              <a:rPr lang="ru-RU" sz="2400" b="1" i="1" dirty="0"/>
              <a:t>)</a:t>
            </a:r>
            <a:r>
              <a:rPr lang="ru-RU" sz="2400" i="1" dirty="0"/>
              <a:t> </a:t>
            </a:r>
            <a:r>
              <a:rPr lang="ru-RU" sz="2400" dirty="0" err="1"/>
              <a:t>двовимірної</a:t>
            </a:r>
            <a:r>
              <a:rPr lang="ru-RU" sz="2400" dirty="0"/>
              <a:t> </a:t>
            </a:r>
            <a:r>
              <a:rPr lang="ru-RU" sz="2400" dirty="0" err="1"/>
              <a:t>випадкової</a:t>
            </a:r>
            <a:r>
              <a:rPr lang="ru-RU" sz="2400" dirty="0"/>
              <a:t> </a:t>
            </a:r>
            <a:r>
              <a:rPr lang="ru-RU" sz="2400" dirty="0" err="1"/>
              <a:t>величини</a:t>
            </a:r>
            <a:r>
              <a:rPr lang="ru-RU" sz="2400" dirty="0"/>
              <a:t> (</a:t>
            </a:r>
            <a:r>
              <a:rPr lang="ru-RU" sz="2400" i="1" dirty="0"/>
              <a:t>X</a:t>
            </a:r>
            <a:r>
              <a:rPr lang="ru-RU" sz="2400" dirty="0"/>
              <a:t>, </a:t>
            </a:r>
            <a:r>
              <a:rPr lang="ru-RU" sz="2400" i="1" dirty="0"/>
              <a:t>Y</a:t>
            </a:r>
            <a:r>
              <a:rPr lang="ru-RU" sz="2400" dirty="0"/>
              <a:t>) </a:t>
            </a:r>
            <a:r>
              <a:rPr lang="ru-RU" sz="2400" dirty="0" err="1"/>
              <a:t>називається</a:t>
            </a:r>
            <a:r>
              <a:rPr lang="ru-RU" sz="2400" dirty="0"/>
              <a:t> </a:t>
            </a:r>
            <a:r>
              <a:rPr lang="ru-RU" sz="2400" dirty="0" err="1"/>
              <a:t>така</a:t>
            </a:r>
            <a:r>
              <a:rPr lang="ru-RU" sz="2400" dirty="0"/>
              <a:t> </a:t>
            </a:r>
            <a:r>
              <a:rPr lang="ru-RU" sz="2400" dirty="0" err="1"/>
              <a:t>функція</a:t>
            </a:r>
            <a:r>
              <a:rPr lang="ru-RU" sz="2400" dirty="0"/>
              <a:t>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аргументів</a:t>
            </a:r>
            <a:r>
              <a:rPr lang="ru-RU" sz="2400" dirty="0"/>
              <a:t> </a:t>
            </a:r>
            <a:r>
              <a:rPr lang="ru-RU" sz="2400" i="1" dirty="0"/>
              <a:t>х</a:t>
            </a:r>
            <a:r>
              <a:rPr lang="ru-RU" sz="2400" dirty="0"/>
              <a:t>, </a:t>
            </a:r>
            <a:r>
              <a:rPr lang="ru-RU" sz="2400" i="1" dirty="0"/>
              <a:t>у</a:t>
            </a:r>
            <a:r>
              <a:rPr lang="ru-RU" sz="2400" dirty="0"/>
              <a:t>, яка </a:t>
            </a:r>
            <a:r>
              <a:rPr lang="ru-RU" sz="2400" dirty="0" err="1"/>
              <a:t>визначає</a:t>
            </a:r>
            <a:r>
              <a:rPr lang="ru-RU" sz="2400" dirty="0"/>
              <a:t> </a:t>
            </a:r>
            <a:r>
              <a:rPr lang="ru-RU" sz="2400" dirty="0" err="1"/>
              <a:t>ймовірність</a:t>
            </a:r>
            <a:r>
              <a:rPr lang="ru-RU" sz="2400" dirty="0"/>
              <a:t> </a:t>
            </a:r>
            <a:r>
              <a:rPr lang="ru-RU" sz="2400" dirty="0" err="1"/>
              <a:t>сумісного</a:t>
            </a:r>
            <a:r>
              <a:rPr lang="ru-RU" sz="2400" dirty="0"/>
              <a:t> </a:t>
            </a:r>
            <a:r>
              <a:rPr lang="ru-RU" sz="2400" dirty="0" err="1"/>
              <a:t>настання</a:t>
            </a:r>
            <a:r>
              <a:rPr lang="ru-RU" sz="2400" dirty="0"/>
              <a:t> </a:t>
            </a:r>
            <a:r>
              <a:rPr lang="ru-RU" sz="2400" dirty="0" err="1"/>
              <a:t>подій</a:t>
            </a:r>
            <a:r>
              <a:rPr lang="ru-RU" sz="2400" dirty="0"/>
              <a:t> </a:t>
            </a:r>
          </a:p>
          <a:p>
            <a:pPr marL="0" indent="0" algn="ctr">
              <a:buNone/>
            </a:pPr>
            <a:r>
              <a:rPr lang="ru-RU" sz="2400" i="1" dirty="0"/>
              <a:t>F </a:t>
            </a:r>
            <a:r>
              <a:rPr lang="ru-RU" sz="2400" dirty="0"/>
              <a:t>(</a:t>
            </a:r>
            <a:r>
              <a:rPr lang="ru-RU" sz="2400" i="1" dirty="0"/>
              <a:t>x</a:t>
            </a:r>
            <a:r>
              <a:rPr lang="ru-RU" sz="2400" dirty="0"/>
              <a:t> ,</a:t>
            </a:r>
            <a:r>
              <a:rPr lang="ru-RU" sz="2400" i="1" dirty="0"/>
              <a:t> y</a:t>
            </a:r>
            <a:r>
              <a:rPr lang="ru-RU" sz="2400" dirty="0"/>
              <a:t> ) =</a:t>
            </a:r>
            <a:r>
              <a:rPr lang="ru-RU" sz="2400" i="1" dirty="0"/>
              <a:t>P </a:t>
            </a:r>
            <a:r>
              <a:rPr lang="ru-RU" sz="2400" dirty="0"/>
              <a:t>( </a:t>
            </a:r>
            <a:r>
              <a:rPr lang="ru-RU" sz="2400" i="1" dirty="0"/>
              <a:t>X</a:t>
            </a:r>
            <a:r>
              <a:rPr lang="ru-RU" sz="2400" dirty="0"/>
              <a:t> &lt;</a:t>
            </a:r>
            <a:r>
              <a:rPr lang="ru-RU" sz="2400" i="1" dirty="0"/>
              <a:t> x</a:t>
            </a:r>
            <a:r>
              <a:rPr lang="ru-RU" sz="2400" dirty="0"/>
              <a:t> ,</a:t>
            </a:r>
            <a:r>
              <a:rPr lang="ru-RU" sz="2400" i="1" dirty="0"/>
              <a:t> Y</a:t>
            </a:r>
            <a:r>
              <a:rPr lang="ru-RU" sz="2400" dirty="0"/>
              <a:t> &lt; </a:t>
            </a:r>
            <a:r>
              <a:rPr lang="ru-RU" sz="2400" i="1" dirty="0"/>
              <a:t>y</a:t>
            </a:r>
            <a:r>
              <a:rPr lang="ru-RU" sz="2400" dirty="0"/>
              <a:t>). </a:t>
            </a:r>
          </a:p>
          <a:p>
            <a:pPr marL="0" indent="0">
              <a:buNone/>
            </a:pPr>
            <a:r>
              <a:rPr lang="ru-RU" sz="2400" dirty="0" err="1"/>
              <a:t>Подія</a:t>
            </a:r>
            <a:r>
              <a:rPr lang="ru-RU" sz="2400" dirty="0"/>
              <a:t> в дужках </a:t>
            </a:r>
            <a:r>
              <a:rPr lang="ru-RU" sz="2400" dirty="0" err="1"/>
              <a:t>означає</a:t>
            </a:r>
            <a:r>
              <a:rPr lang="ru-RU" sz="2400" dirty="0"/>
              <a:t> </a:t>
            </a:r>
            <a:r>
              <a:rPr lang="ru-RU" sz="2400" dirty="0" err="1"/>
              <a:t>добуток</a:t>
            </a:r>
            <a:r>
              <a:rPr lang="ru-RU" sz="2400" dirty="0"/>
              <a:t> </a:t>
            </a:r>
            <a:r>
              <a:rPr lang="ru-RU" sz="2400" dirty="0" err="1"/>
              <a:t>подій</a:t>
            </a:r>
            <a:r>
              <a:rPr lang="ru-RU" sz="2400" dirty="0"/>
              <a:t>:</a:t>
            </a:r>
            <a:r>
              <a:rPr lang="ru-RU" sz="2400" i="1" dirty="0"/>
              <a:t> </a:t>
            </a:r>
            <a:r>
              <a:rPr lang="ru-RU" sz="2400" dirty="0"/>
              <a:t>(</a:t>
            </a:r>
            <a:r>
              <a:rPr lang="ru-RU" sz="2400" i="1" dirty="0"/>
              <a:t>X </a:t>
            </a:r>
            <a:r>
              <a:rPr lang="ru-RU" sz="2400" dirty="0"/>
              <a:t>&lt;</a:t>
            </a:r>
            <a:r>
              <a:rPr lang="ru-RU" sz="2400" i="1" dirty="0"/>
              <a:t> x</a:t>
            </a:r>
            <a:r>
              <a:rPr lang="ru-RU" sz="2400" dirty="0"/>
              <a:t> ,</a:t>
            </a:r>
            <a:r>
              <a:rPr lang="ru-RU" sz="2400" i="1" dirty="0"/>
              <a:t> Y</a:t>
            </a:r>
            <a:r>
              <a:rPr lang="ru-RU" sz="2400" dirty="0"/>
              <a:t> &lt; </a:t>
            </a:r>
            <a:r>
              <a:rPr lang="ru-RU" sz="2400" i="1" dirty="0"/>
              <a:t>y</a:t>
            </a:r>
            <a:r>
              <a:rPr lang="ru-RU" sz="2400" dirty="0"/>
              <a:t>) = (</a:t>
            </a:r>
            <a:r>
              <a:rPr lang="ru-RU" sz="2400" i="1" dirty="0"/>
              <a:t>X </a:t>
            </a:r>
            <a:r>
              <a:rPr lang="ru-RU" sz="2400" dirty="0"/>
              <a:t>&lt;</a:t>
            </a:r>
            <a:r>
              <a:rPr lang="ru-RU" sz="2400" i="1" dirty="0"/>
              <a:t> x</a:t>
            </a:r>
            <a:r>
              <a:rPr lang="ru-RU" sz="2400" dirty="0"/>
              <a:t> )I(</a:t>
            </a:r>
            <a:r>
              <a:rPr lang="ru-RU" sz="2400" i="1" dirty="0"/>
              <a:t>Y </a:t>
            </a:r>
            <a:r>
              <a:rPr lang="ru-RU" sz="2400" dirty="0"/>
              <a:t>&lt;</a:t>
            </a:r>
            <a:r>
              <a:rPr lang="ru-RU" sz="2400" i="1" dirty="0"/>
              <a:t> y</a:t>
            </a:r>
            <a:r>
              <a:rPr lang="ru-RU" sz="2400" dirty="0"/>
              <a:t> ).</a:t>
            </a:r>
            <a:r>
              <a:rPr lang="ru-RU" sz="2400" i="1" dirty="0"/>
              <a:t> 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1" name="Group 503081"/>
          <p:cNvGrpSpPr/>
          <p:nvPr/>
        </p:nvGrpSpPr>
        <p:grpSpPr>
          <a:xfrm>
            <a:off x="838200" y="3151229"/>
            <a:ext cx="2391996" cy="2180792"/>
            <a:chOff x="0" y="0"/>
            <a:chExt cx="1941831" cy="1743183"/>
          </a:xfrm>
        </p:grpSpPr>
        <p:sp>
          <p:nvSpPr>
            <p:cNvPr id="22" name="Shape 19305"/>
            <p:cNvSpPr/>
            <p:nvPr/>
          </p:nvSpPr>
          <p:spPr>
            <a:xfrm>
              <a:off x="114300" y="1171684"/>
              <a:ext cx="1764030" cy="0"/>
            </a:xfrm>
            <a:custGeom>
              <a:avLst/>
              <a:gdLst/>
              <a:ahLst/>
              <a:cxnLst/>
              <a:rect l="0" t="0" r="0" b="0"/>
              <a:pathLst>
                <a:path w="1764030">
                  <a:moveTo>
                    <a:pt x="0" y="0"/>
                  </a:moveTo>
                  <a:lnTo>
                    <a:pt x="1764030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Shape 19306"/>
            <p:cNvSpPr/>
            <p:nvPr/>
          </p:nvSpPr>
          <p:spPr>
            <a:xfrm>
              <a:off x="1865631" y="1133580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0" y="0"/>
                  </a:moveTo>
                  <a:lnTo>
                    <a:pt x="76200" y="381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4" name="Shape 19307"/>
            <p:cNvSpPr/>
            <p:nvPr/>
          </p:nvSpPr>
          <p:spPr>
            <a:xfrm>
              <a:off x="570865" y="91548"/>
              <a:ext cx="610" cy="1537970"/>
            </a:xfrm>
            <a:custGeom>
              <a:avLst/>
              <a:gdLst/>
              <a:ahLst/>
              <a:cxnLst/>
              <a:rect l="0" t="0" r="0" b="0"/>
              <a:pathLst>
                <a:path w="610" h="1537970">
                  <a:moveTo>
                    <a:pt x="0" y="1537970"/>
                  </a:moveTo>
                  <a:lnTo>
                    <a:pt x="610" y="0"/>
                  </a:lnTo>
                </a:path>
              </a:pathLst>
            </a:custGeom>
            <a:ln w="1270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5" name="Shape 19308"/>
            <p:cNvSpPr/>
            <p:nvPr/>
          </p:nvSpPr>
          <p:spPr>
            <a:xfrm>
              <a:off x="533366" y="28044"/>
              <a:ext cx="76200" cy="76225"/>
            </a:xfrm>
            <a:custGeom>
              <a:avLst/>
              <a:gdLst/>
              <a:ahLst/>
              <a:cxnLst/>
              <a:rect l="0" t="0" r="0" b="0"/>
              <a:pathLst>
                <a:path w="76200" h="76225">
                  <a:moveTo>
                    <a:pt x="38138" y="0"/>
                  </a:moveTo>
                  <a:lnTo>
                    <a:pt x="76200" y="76225"/>
                  </a:lnTo>
                  <a:lnTo>
                    <a:pt x="0" y="76187"/>
                  </a:lnTo>
                  <a:lnTo>
                    <a:pt x="38138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6" name="Rectangle 19313"/>
            <p:cNvSpPr/>
            <p:nvPr/>
          </p:nvSpPr>
          <p:spPr>
            <a:xfrm>
              <a:off x="361760" y="0"/>
              <a:ext cx="117185" cy="3538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9314"/>
            <p:cNvSpPr/>
            <p:nvPr/>
          </p:nvSpPr>
          <p:spPr>
            <a:xfrm>
              <a:off x="482092" y="17105"/>
              <a:ext cx="59287" cy="3194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9316"/>
            <p:cNvSpPr/>
            <p:nvPr/>
          </p:nvSpPr>
          <p:spPr>
            <a:xfrm>
              <a:off x="1249807" y="451582"/>
              <a:ext cx="88911" cy="3229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100"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(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9317"/>
            <p:cNvSpPr/>
            <p:nvPr/>
          </p:nvSpPr>
          <p:spPr>
            <a:xfrm>
              <a:off x="1714547" y="451580"/>
              <a:ext cx="88911" cy="3229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100"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9318"/>
            <p:cNvSpPr/>
            <p:nvPr/>
          </p:nvSpPr>
          <p:spPr>
            <a:xfrm>
              <a:off x="1505395" y="409935"/>
              <a:ext cx="67564" cy="3640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9319"/>
            <p:cNvSpPr/>
            <p:nvPr/>
          </p:nvSpPr>
          <p:spPr>
            <a:xfrm>
              <a:off x="1349819" y="523874"/>
              <a:ext cx="435424" cy="248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XY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9320"/>
            <p:cNvSpPr/>
            <p:nvPr/>
          </p:nvSpPr>
          <p:spPr>
            <a:xfrm>
              <a:off x="1804924" y="434681"/>
              <a:ext cx="59287" cy="31944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Shape 19321"/>
            <p:cNvSpPr/>
            <p:nvPr/>
          </p:nvSpPr>
          <p:spPr>
            <a:xfrm>
              <a:off x="0" y="713848"/>
              <a:ext cx="1370965" cy="0"/>
            </a:xfrm>
            <a:custGeom>
              <a:avLst/>
              <a:gdLst/>
              <a:ahLst/>
              <a:cxnLst/>
              <a:rect l="0" t="0" r="0" b="0"/>
              <a:pathLst>
                <a:path w="1370965">
                  <a:moveTo>
                    <a:pt x="0" y="0"/>
                  </a:moveTo>
                  <a:lnTo>
                    <a:pt x="1370965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4" name="Shape 19322"/>
            <p:cNvSpPr/>
            <p:nvPr/>
          </p:nvSpPr>
          <p:spPr>
            <a:xfrm>
              <a:off x="1370965" y="713848"/>
              <a:ext cx="0" cy="1029335"/>
            </a:xfrm>
            <a:custGeom>
              <a:avLst/>
              <a:gdLst/>
              <a:ahLst/>
              <a:cxnLst/>
              <a:rect l="0" t="0" r="0" b="0"/>
              <a:pathLst>
                <a:path h="1029335">
                  <a:moveTo>
                    <a:pt x="0" y="0"/>
                  </a:moveTo>
                  <a:lnTo>
                    <a:pt x="0" y="1029335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35" name="Picture 61558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5768" y="710546"/>
              <a:ext cx="1194816" cy="920496"/>
            </a:xfrm>
            <a:prstGeom prst="rect">
              <a:avLst/>
            </a:prstGeom>
          </p:spPr>
        </p:pic>
      </p:grpSp>
      <p:sp>
        <p:nvSpPr>
          <p:cNvPr id="36" name="Объект 2"/>
          <p:cNvSpPr txBox="1">
            <a:spLocks/>
          </p:cNvSpPr>
          <p:nvPr/>
        </p:nvSpPr>
        <p:spPr>
          <a:xfrm>
            <a:off x="4015054" y="3123513"/>
            <a:ext cx="7375068" cy="336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 err="1"/>
              <a:t>Користуючись</a:t>
            </a:r>
            <a:r>
              <a:rPr lang="ru-RU" sz="2400" dirty="0"/>
              <a:t> </a:t>
            </a:r>
            <a:r>
              <a:rPr lang="ru-RU" sz="2400" dirty="0" err="1"/>
              <a:t>геометричною</a:t>
            </a:r>
            <a:r>
              <a:rPr lang="ru-RU" sz="2400" dirty="0"/>
              <a:t> </a:t>
            </a:r>
            <a:r>
              <a:rPr lang="ru-RU" sz="2400" dirty="0" err="1"/>
              <a:t>інтерпретацією</a:t>
            </a:r>
            <a:r>
              <a:rPr lang="ru-RU" sz="2400" dirty="0"/>
              <a:t> </a:t>
            </a:r>
            <a:r>
              <a:rPr lang="ru-RU" sz="2400" dirty="0" err="1"/>
              <a:t>двовимірної</a:t>
            </a:r>
            <a:r>
              <a:rPr lang="ru-RU" sz="2400" dirty="0"/>
              <a:t> </a:t>
            </a:r>
            <a:r>
              <a:rPr lang="ru-RU" sz="2400" dirty="0" err="1"/>
              <a:t>випадкової</a:t>
            </a:r>
            <a:r>
              <a:rPr lang="ru-RU" sz="2400" dirty="0"/>
              <a:t> </a:t>
            </a:r>
            <a:r>
              <a:rPr lang="ru-RU" sz="2400" dirty="0" err="1"/>
              <a:t>величини</a:t>
            </a:r>
            <a:r>
              <a:rPr lang="ru-RU" sz="2400" dirty="0"/>
              <a:t> (X, Y) як </a:t>
            </a:r>
            <a:r>
              <a:rPr lang="ru-RU" sz="2400" dirty="0" err="1"/>
              <a:t>випадкової</a:t>
            </a:r>
            <a:r>
              <a:rPr lang="ru-RU" sz="2400" dirty="0"/>
              <a:t> точки на </a:t>
            </a:r>
            <a:r>
              <a:rPr lang="ru-RU" sz="2400" dirty="0" err="1"/>
              <a:t>площині</a:t>
            </a:r>
            <a:r>
              <a:rPr lang="ru-RU" sz="2400" dirty="0"/>
              <a:t>,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дати</a:t>
            </a:r>
            <a:r>
              <a:rPr lang="ru-RU" sz="2400" dirty="0"/>
              <a:t> </a:t>
            </a:r>
            <a:r>
              <a:rPr lang="ru-RU" sz="2400" dirty="0" err="1"/>
              <a:t>геометричне</a:t>
            </a:r>
            <a:r>
              <a:rPr lang="ru-RU" sz="2400" dirty="0"/>
              <a:t> </a:t>
            </a:r>
            <a:r>
              <a:rPr lang="ru-RU" sz="2400" dirty="0" err="1"/>
              <a:t>тлумачення</a:t>
            </a:r>
            <a:r>
              <a:rPr lang="ru-RU" sz="2400" dirty="0"/>
              <a:t> x </a:t>
            </a:r>
            <a:r>
              <a:rPr lang="ru-RU" sz="2400" dirty="0" err="1"/>
              <a:t>функції</a:t>
            </a:r>
            <a:r>
              <a:rPr lang="ru-RU" sz="2400" dirty="0"/>
              <a:t> </a:t>
            </a:r>
            <a:r>
              <a:rPr lang="ru-RU" sz="2400" dirty="0" err="1"/>
              <a:t>розподілу</a:t>
            </a:r>
            <a:r>
              <a:rPr lang="ru-RU" sz="2400" dirty="0"/>
              <a:t>: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ймовірність</a:t>
            </a:r>
            <a:r>
              <a:rPr lang="ru-RU" sz="2400" dirty="0"/>
              <a:t> </a:t>
            </a:r>
            <a:r>
              <a:rPr lang="ru-RU" sz="2400" dirty="0" err="1"/>
              <a:t>влучення</a:t>
            </a:r>
            <a:r>
              <a:rPr lang="ru-RU" sz="2400" dirty="0"/>
              <a:t> в </a:t>
            </a:r>
            <a:r>
              <a:rPr lang="ru-RU" sz="2400" dirty="0" err="1"/>
              <a:t>нескінченний</a:t>
            </a:r>
            <a:r>
              <a:rPr lang="ru-RU" sz="2400" dirty="0"/>
              <a:t> </a:t>
            </a:r>
            <a:r>
              <a:rPr lang="ru-RU" sz="2400" dirty="0" err="1"/>
              <a:t>прямокутник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вершиною в </a:t>
            </a:r>
            <a:r>
              <a:rPr lang="ru-RU" sz="2400" dirty="0" err="1"/>
              <a:t>точці</a:t>
            </a:r>
            <a:r>
              <a:rPr lang="ru-RU" sz="2400" dirty="0"/>
              <a:t> (Х, Y),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лежить</a:t>
            </a:r>
            <a:r>
              <a:rPr lang="ru-RU" sz="2400" dirty="0"/>
              <a:t> </a:t>
            </a:r>
            <a:r>
              <a:rPr lang="ru-RU" sz="2400" dirty="0" err="1"/>
              <a:t>лівіше</a:t>
            </a:r>
            <a:r>
              <a:rPr lang="ru-RU" sz="2400" dirty="0"/>
              <a:t> і </a:t>
            </a:r>
            <a:r>
              <a:rPr lang="ru-RU" sz="2400" dirty="0" err="1"/>
              <a:t>нижче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неї</a:t>
            </a:r>
            <a:r>
              <a:rPr lang="ru-RU" sz="24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3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641268"/>
            <a:ext cx="10515600" cy="55356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1" dirty="0" err="1"/>
              <a:t>Властивості</a:t>
            </a:r>
            <a:r>
              <a:rPr lang="ru-RU" b="1" i="1" dirty="0"/>
              <a:t> </a:t>
            </a:r>
            <a:r>
              <a:rPr lang="ru-RU" b="1" i="1" dirty="0" err="1"/>
              <a:t>функції</a:t>
            </a:r>
            <a:r>
              <a:rPr lang="ru-RU" b="1" i="1" dirty="0"/>
              <a:t> </a:t>
            </a:r>
            <a:r>
              <a:rPr lang="ru-RU" b="1" i="1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двовимірної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(</a:t>
            </a:r>
            <a:r>
              <a:rPr lang="ru-RU" i="1" dirty="0"/>
              <a:t>Х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) </a:t>
            </a:r>
            <a:r>
              <a:rPr lang="ru-RU" dirty="0" err="1"/>
              <a:t>аналогічні</a:t>
            </a:r>
            <a:r>
              <a:rPr lang="ru-RU" dirty="0"/>
              <a:t> </a:t>
            </a:r>
            <a:r>
              <a:rPr lang="ru-RU" dirty="0" err="1"/>
              <a:t>властивостям</a:t>
            </a:r>
            <a:r>
              <a:rPr lang="ru-RU" dirty="0"/>
              <a:t> </a:t>
            </a:r>
            <a:r>
              <a:rPr lang="ru-RU" dirty="0" err="1"/>
              <a:t>одновимірної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: </a:t>
            </a:r>
          </a:p>
          <a:p>
            <a:pPr marL="514350" lvl="0" indent="-514350" fontAlgn="base">
              <a:buAutoNum type="arabicPeriod"/>
            </a:pPr>
            <a:r>
              <a:rPr lang="ru-RU" dirty="0"/>
              <a:t>0 ≤ </a:t>
            </a:r>
            <a:r>
              <a:rPr lang="ru-RU" i="1" dirty="0"/>
              <a:t>F </a:t>
            </a:r>
            <a:r>
              <a:rPr lang="ru-RU" dirty="0"/>
              <a:t>( </a:t>
            </a:r>
            <a:r>
              <a:rPr lang="ru-RU" i="1" dirty="0"/>
              <a:t>x </a:t>
            </a:r>
            <a:r>
              <a:rPr lang="uk-UA" i="1" dirty="0" smtClean="0"/>
              <a:t>,</a:t>
            </a:r>
            <a:r>
              <a:rPr lang="ru-RU" i="1" dirty="0" smtClean="0"/>
              <a:t>y</a:t>
            </a:r>
            <a:r>
              <a:rPr lang="ru-RU" dirty="0" smtClean="0"/>
              <a:t>) </a:t>
            </a:r>
            <a:r>
              <a:rPr lang="ru-RU" dirty="0"/>
              <a:t>≤1.</a:t>
            </a:r>
          </a:p>
          <a:p>
            <a:pPr marL="0" lvl="0" indent="0" fontAlgn="base">
              <a:buNone/>
            </a:pPr>
            <a:r>
              <a:rPr lang="ru-RU" dirty="0"/>
              <a:t> </a:t>
            </a:r>
          </a:p>
          <a:p>
            <a:pPr marL="0" lvl="0" indent="0" fontAlgn="base">
              <a:buNone/>
            </a:pPr>
            <a:r>
              <a:rPr lang="ru-RU" dirty="0" smtClean="0"/>
              <a:t>2.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i="1" dirty="0"/>
              <a:t>F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) – </a:t>
            </a:r>
            <a:r>
              <a:rPr lang="ru-RU" dirty="0" err="1"/>
              <a:t>неспадна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за </a:t>
            </a:r>
            <a:r>
              <a:rPr lang="ru-RU" dirty="0" err="1"/>
              <a:t>кожним</a:t>
            </a:r>
            <a:r>
              <a:rPr lang="ru-RU" dirty="0"/>
              <a:t> аргументом: </a:t>
            </a:r>
          </a:p>
          <a:p>
            <a:pPr marL="0" indent="0">
              <a:buNone/>
            </a:pPr>
            <a:r>
              <a:rPr lang="ru-RU" i="1" dirty="0"/>
              <a:t>F</a:t>
            </a:r>
            <a:r>
              <a:rPr lang="ru-RU" dirty="0"/>
              <a:t> (</a:t>
            </a:r>
            <a:r>
              <a:rPr lang="ru-RU" i="1" dirty="0"/>
              <a:t>x</a:t>
            </a:r>
            <a:r>
              <a:rPr lang="ru-RU" dirty="0"/>
              <a:t> 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) ≤ </a:t>
            </a:r>
            <a:r>
              <a:rPr lang="ru-RU" i="1" dirty="0"/>
              <a:t>F </a:t>
            </a:r>
            <a:r>
              <a:rPr lang="ru-RU" dirty="0"/>
              <a:t>( </a:t>
            </a:r>
            <a:r>
              <a:rPr lang="ru-RU" i="1" dirty="0"/>
              <a:t>x </a:t>
            </a:r>
            <a:r>
              <a:rPr lang="ru-RU" baseline="-25000" dirty="0"/>
              <a:t>2</a:t>
            </a:r>
            <a:r>
              <a:rPr lang="ru-RU" dirty="0"/>
              <a:t>,</a:t>
            </a:r>
            <a:r>
              <a:rPr lang="ru-RU" i="1" dirty="0"/>
              <a:t> y</a:t>
            </a:r>
            <a:r>
              <a:rPr lang="ru-RU" dirty="0"/>
              <a:t> ),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i="1" dirty="0"/>
              <a:t>x</a:t>
            </a:r>
            <a:r>
              <a:rPr lang="ru-RU" baseline="-25000" dirty="0"/>
              <a:t>1 </a:t>
            </a:r>
            <a:r>
              <a:rPr lang="ru-RU" dirty="0"/>
              <a:t>&lt;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 та </a:t>
            </a:r>
          </a:p>
          <a:p>
            <a:pPr marL="0" indent="0">
              <a:buNone/>
            </a:pP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1</a:t>
            </a:r>
            <a:r>
              <a:rPr lang="ru-RU" dirty="0"/>
              <a:t>) ≤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2</a:t>
            </a:r>
            <a:r>
              <a:rPr lang="ru-RU" dirty="0"/>
              <a:t>),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i="1" dirty="0"/>
              <a:t>y</a:t>
            </a:r>
            <a:r>
              <a:rPr lang="ru-RU" baseline="-25000" dirty="0"/>
              <a:t>1 </a:t>
            </a:r>
            <a:r>
              <a:rPr lang="ru-RU" dirty="0"/>
              <a:t>&lt; </a:t>
            </a:r>
            <a:r>
              <a:rPr lang="ru-RU" i="1" dirty="0"/>
              <a:t>y</a:t>
            </a:r>
            <a:r>
              <a:rPr lang="ru-RU" baseline="-25000" dirty="0"/>
              <a:t>2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i="1" dirty="0" smtClean="0"/>
              <a:t>3. 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 +∞) = </a:t>
            </a:r>
            <a:r>
              <a:rPr lang="ru-RU" i="1" dirty="0"/>
              <a:t>F </a:t>
            </a:r>
            <a:r>
              <a:rPr lang="ru-RU" dirty="0"/>
              <a:t>(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) –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компонента </a:t>
            </a:r>
            <a:r>
              <a:rPr lang="ru-RU" i="1" baseline="-25000" dirty="0"/>
              <a:t>Х</a:t>
            </a:r>
            <a:r>
              <a:rPr lang="ru-RU" i="1" baseline="-25000" dirty="0" smtClean="0"/>
              <a:t>,</a:t>
            </a:r>
          </a:p>
          <a:p>
            <a:pPr marL="0" lvl="0" indent="0">
              <a:buNone/>
            </a:pPr>
            <a:r>
              <a:rPr lang="ru-RU" dirty="0" smtClean="0"/>
              <a:t> </a:t>
            </a:r>
            <a:r>
              <a:rPr lang="ru-RU" i="1" dirty="0"/>
              <a:t>F</a:t>
            </a:r>
            <a:r>
              <a:rPr lang="ru-RU" dirty="0"/>
              <a:t>(+∞, </a:t>
            </a:r>
            <a:r>
              <a:rPr lang="ru-RU" i="1" dirty="0"/>
              <a:t>y</a:t>
            </a:r>
            <a:r>
              <a:rPr lang="ru-RU" dirty="0"/>
              <a:t>) =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baseline="-25000" dirty="0"/>
              <a:t>2</a:t>
            </a:r>
            <a:r>
              <a:rPr lang="ru-RU" dirty="0"/>
              <a:t> ) –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компонента </a:t>
            </a:r>
            <a:r>
              <a:rPr lang="ru-RU" i="1" dirty="0"/>
              <a:t>Y</a:t>
            </a:r>
            <a:r>
              <a:rPr lang="ru-RU" dirty="0"/>
              <a:t> (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/>
              <a:t>встановлює</a:t>
            </a:r>
            <a:r>
              <a:rPr lang="ru-RU" dirty="0"/>
              <a:t> </a:t>
            </a:r>
            <a:r>
              <a:rPr lang="ru-RU" dirty="0" err="1"/>
              <a:t>природний</a:t>
            </a:r>
            <a:r>
              <a:rPr lang="ru-RU" dirty="0"/>
              <a:t> </a:t>
            </a:r>
            <a:r>
              <a:rPr lang="ru-RU" dirty="0" err="1"/>
              <a:t>зв’язок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двовимірної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 і </a:t>
            </a:r>
            <a:r>
              <a:rPr lang="ru-RU" dirty="0" err="1"/>
              <a:t>функціями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 ),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y</a:t>
            </a:r>
            <a:r>
              <a:rPr lang="ru-RU" baseline="-25000" dirty="0"/>
              <a:t>2</a:t>
            </a:r>
            <a:r>
              <a:rPr lang="ru-RU" dirty="0"/>
              <a:t> 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частинними</a:t>
            </a:r>
            <a:r>
              <a:rPr lang="ru-RU" dirty="0"/>
              <a:t> </a:t>
            </a:r>
            <a:r>
              <a:rPr lang="ru-RU" dirty="0" err="1"/>
              <a:t>функціями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величин </a:t>
            </a:r>
            <a:r>
              <a:rPr lang="ru-RU" i="1" dirty="0"/>
              <a:t>Х</a:t>
            </a:r>
            <a:r>
              <a:rPr lang="ru-RU" dirty="0"/>
              <a:t>  і</a:t>
            </a:r>
            <a:r>
              <a:rPr lang="ru-RU" i="1" dirty="0"/>
              <a:t> Y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81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7517"/>
            <a:ext cx="10515600" cy="5559446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endParaRPr lang="ru-RU" i="1" dirty="0" smtClean="0"/>
          </a:p>
          <a:p>
            <a:pPr marL="0" lvl="0" indent="0" fontAlgn="base">
              <a:buNone/>
            </a:pPr>
            <a:endParaRPr lang="ru-RU" i="1" dirty="0"/>
          </a:p>
          <a:p>
            <a:pPr marL="0" lvl="0" indent="0" fontAlgn="base">
              <a:buNone/>
            </a:pPr>
            <a:r>
              <a:rPr lang="ru-RU" i="1" dirty="0" smtClean="0"/>
              <a:t>5</a:t>
            </a:r>
            <a:r>
              <a:rPr lang="ru-RU" i="1" dirty="0"/>
              <a:t>. F</a:t>
            </a:r>
            <a:r>
              <a:rPr lang="ru-RU" dirty="0"/>
              <a:t>(−∞, </a:t>
            </a:r>
            <a:r>
              <a:rPr lang="ru-RU" i="1" dirty="0"/>
              <a:t>y</a:t>
            </a:r>
            <a:r>
              <a:rPr lang="ru-RU" dirty="0"/>
              <a:t>) = 0, 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, −∞) = 0, </a:t>
            </a:r>
            <a:r>
              <a:rPr lang="ru-RU" i="1" dirty="0"/>
              <a:t>F</a:t>
            </a:r>
            <a:r>
              <a:rPr lang="ru-RU" dirty="0"/>
              <a:t>(−∞, </a:t>
            </a:r>
            <a:r>
              <a:rPr lang="ru-RU" dirty="0" smtClean="0"/>
              <a:t>−∞ ) </a:t>
            </a:r>
            <a:r>
              <a:rPr lang="ru-RU" dirty="0"/>
              <a:t>= 0, </a:t>
            </a:r>
            <a:r>
              <a:rPr lang="ru-RU" i="1" dirty="0"/>
              <a:t>F</a:t>
            </a:r>
            <a:r>
              <a:rPr lang="ru-RU" dirty="0"/>
              <a:t>(+∞, +</a:t>
            </a:r>
            <a:r>
              <a:rPr lang="ru-RU" dirty="0" smtClean="0"/>
              <a:t>∞) </a:t>
            </a:r>
            <a:r>
              <a:rPr lang="ru-RU" dirty="0"/>
              <a:t>=1. </a:t>
            </a:r>
            <a:endParaRPr lang="ru-RU" dirty="0" smtClean="0"/>
          </a:p>
          <a:p>
            <a:pPr marL="0" lvl="0" indent="0" fontAlgn="base">
              <a:buNone/>
            </a:pPr>
            <a:endParaRPr lang="ru-RU" dirty="0"/>
          </a:p>
          <a:p>
            <a:pPr marL="0" lvl="0" indent="0" fontAlgn="base">
              <a:buNone/>
            </a:pPr>
            <a:r>
              <a:rPr lang="ru-RU" dirty="0"/>
              <a:t>6. </a:t>
            </a:r>
            <a:r>
              <a:rPr lang="ru-RU" dirty="0" err="1"/>
              <a:t>Ймовірність</a:t>
            </a:r>
            <a:r>
              <a:rPr lang="ru-RU" dirty="0"/>
              <a:t> </a:t>
            </a:r>
            <a:r>
              <a:rPr lang="ru-RU" dirty="0" err="1"/>
              <a:t>потрапляння</a:t>
            </a:r>
            <a:r>
              <a:rPr lang="ru-RU" dirty="0"/>
              <a:t> </a:t>
            </a:r>
            <a:r>
              <a:rPr lang="ru-RU" dirty="0" err="1"/>
              <a:t>випадкової</a:t>
            </a:r>
            <a:r>
              <a:rPr lang="ru-RU" dirty="0"/>
              <a:t> точки до </a:t>
            </a:r>
            <a:r>
              <a:rPr lang="ru-RU" dirty="0" err="1"/>
              <a:t>прямокутника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1 ≤ </a:t>
            </a:r>
            <a:r>
              <a:rPr lang="ru-RU" i="1" dirty="0"/>
              <a:t>X</a:t>
            </a:r>
            <a:r>
              <a:rPr lang="ru-RU" dirty="0" smtClean="0"/>
              <a:t>≤</a:t>
            </a:r>
            <a:r>
              <a:rPr lang="ru-RU" i="1" dirty="0"/>
              <a:t> </a:t>
            </a:r>
            <a:r>
              <a:rPr lang="ru-RU" i="1" dirty="0" smtClean="0"/>
              <a:t>x</a:t>
            </a:r>
            <a:r>
              <a:rPr lang="ru-RU" dirty="0" smtClean="0"/>
              <a:t>2</a:t>
            </a:r>
            <a:r>
              <a:rPr lang="ru-RU" dirty="0"/>
              <a:t>; </a:t>
            </a:r>
            <a:r>
              <a:rPr lang="ru-RU" i="1" dirty="0"/>
              <a:t>y</a:t>
            </a:r>
            <a:r>
              <a:rPr lang="ru-RU" dirty="0"/>
              <a:t>1 ≤ </a:t>
            </a:r>
            <a:r>
              <a:rPr lang="ru-RU" i="1" dirty="0"/>
              <a:t>Y</a:t>
            </a:r>
            <a:r>
              <a:rPr lang="ru-RU" dirty="0" smtClean="0"/>
              <a:t>≤</a:t>
            </a:r>
            <a:r>
              <a:rPr lang="ru-RU" i="1" dirty="0"/>
              <a:t> </a:t>
            </a:r>
            <a:r>
              <a:rPr lang="ru-RU" i="1" dirty="0" smtClean="0"/>
              <a:t>y</a:t>
            </a:r>
            <a:r>
              <a:rPr lang="ru-RU" dirty="0" smtClean="0"/>
              <a:t>2</a:t>
            </a:r>
            <a:r>
              <a:rPr lang="ru-RU" dirty="0"/>
              <a:t>) </a:t>
            </a:r>
            <a:r>
              <a:rPr lang="ru-RU" dirty="0" err="1"/>
              <a:t>обчислюють</a:t>
            </a:r>
            <a:r>
              <a:rPr lang="ru-RU" dirty="0"/>
              <a:t> за формулою  </a:t>
            </a:r>
          </a:p>
          <a:p>
            <a:pPr marL="0" indent="0">
              <a:buNone/>
            </a:pPr>
            <a:r>
              <a:rPr lang="ru-RU" i="1" dirty="0"/>
              <a:t>P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</a:t>
            </a:r>
            <a:r>
              <a:rPr lang="ru-RU" baseline="-25000" dirty="0"/>
              <a:t>1 </a:t>
            </a:r>
            <a:r>
              <a:rPr lang="ru-RU" dirty="0"/>
              <a:t>&lt; </a:t>
            </a:r>
            <a:r>
              <a:rPr lang="ru-RU" i="1" dirty="0"/>
              <a:t>X</a:t>
            </a:r>
            <a:r>
              <a:rPr lang="ru-RU" dirty="0"/>
              <a:t> &lt;</a:t>
            </a:r>
            <a:r>
              <a:rPr lang="ru-RU" i="1" dirty="0"/>
              <a:t> x </a:t>
            </a:r>
            <a:r>
              <a:rPr lang="ru-RU" baseline="-25000" dirty="0" smtClean="0"/>
              <a:t>2</a:t>
            </a:r>
            <a:r>
              <a:rPr lang="ru-RU" dirty="0" smtClean="0"/>
              <a:t>;</a:t>
            </a:r>
            <a:r>
              <a:rPr lang="ru-RU" i="1" dirty="0" smtClean="0"/>
              <a:t>y</a:t>
            </a:r>
            <a:r>
              <a:rPr lang="ru-RU" dirty="0" smtClean="0"/>
              <a:t> </a:t>
            </a:r>
            <a:r>
              <a:rPr lang="ru-RU" baseline="-25000" dirty="0" smtClean="0"/>
              <a:t>1 </a:t>
            </a:r>
            <a:r>
              <a:rPr lang="ru-RU" dirty="0"/>
              <a:t>&lt;</a:t>
            </a:r>
            <a:r>
              <a:rPr lang="ru-RU" i="1" dirty="0"/>
              <a:t> Y</a:t>
            </a:r>
            <a:r>
              <a:rPr lang="ru-RU" dirty="0"/>
              <a:t> &lt;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2</a:t>
            </a:r>
            <a:r>
              <a:rPr lang="ru-RU" dirty="0"/>
              <a:t>)=(</a:t>
            </a:r>
            <a:r>
              <a:rPr lang="ru-RU" i="1" dirty="0" smtClean="0"/>
              <a:t>F</a:t>
            </a:r>
            <a:r>
              <a:rPr lang="ru-RU" dirty="0" smtClean="0"/>
              <a:t>(</a:t>
            </a:r>
            <a:r>
              <a:rPr lang="ru-RU" i="1" dirty="0" smtClean="0"/>
              <a:t>x</a:t>
            </a:r>
            <a:r>
              <a:rPr lang="ru-RU" dirty="0" smtClean="0"/>
              <a:t> </a:t>
            </a:r>
            <a:r>
              <a:rPr lang="ru-RU" baseline="-25000" dirty="0"/>
              <a:t>2</a:t>
            </a:r>
            <a:r>
              <a:rPr lang="ru-RU" dirty="0"/>
              <a:t>,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2</a:t>
            </a:r>
            <a:r>
              <a:rPr lang="ru-RU" dirty="0"/>
              <a:t>) −</a:t>
            </a:r>
            <a:r>
              <a:rPr lang="ru-RU" i="1" dirty="0" smtClean="0"/>
              <a:t>F</a:t>
            </a:r>
            <a:r>
              <a:rPr lang="ru-RU" dirty="0" smtClean="0"/>
              <a:t>( </a:t>
            </a:r>
            <a:r>
              <a:rPr lang="ru-RU" i="1" dirty="0"/>
              <a:t>x</a:t>
            </a:r>
            <a:r>
              <a:rPr lang="ru-RU" baseline="-25000" dirty="0"/>
              <a:t> 1</a:t>
            </a:r>
            <a:r>
              <a:rPr lang="ru-RU" dirty="0"/>
              <a:t>,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2</a:t>
            </a:r>
            <a:r>
              <a:rPr lang="ru-RU" dirty="0"/>
              <a:t>) −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</a:t>
            </a:r>
            <a:r>
              <a:rPr lang="ru-RU" baseline="-25000" dirty="0"/>
              <a:t>2</a:t>
            </a:r>
            <a:r>
              <a:rPr lang="ru-RU" dirty="0"/>
              <a:t>,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1</a:t>
            </a:r>
            <a:r>
              <a:rPr lang="ru-RU" dirty="0"/>
              <a:t>) +</a:t>
            </a:r>
            <a:r>
              <a:rPr lang="ru-RU" i="1" dirty="0"/>
              <a:t>F 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 </a:t>
            </a:r>
            <a:r>
              <a:rPr lang="ru-RU" baseline="-25000" dirty="0"/>
              <a:t>1</a:t>
            </a:r>
            <a:r>
              <a:rPr lang="ru-RU" dirty="0"/>
              <a:t>,</a:t>
            </a:r>
            <a:r>
              <a:rPr lang="ru-RU" i="1" dirty="0"/>
              <a:t> y</a:t>
            </a:r>
            <a:r>
              <a:rPr lang="ru-RU" dirty="0"/>
              <a:t> </a:t>
            </a:r>
            <a:r>
              <a:rPr lang="ru-RU" baseline="-25000" dirty="0"/>
              <a:t>1</a:t>
            </a:r>
            <a:r>
              <a:rPr lang="ru-RU" dirty="0" smtClean="0"/>
              <a:t>)) </a:t>
            </a:r>
            <a:endParaRPr lang="ru-RU" dirty="0"/>
          </a:p>
          <a:p>
            <a:pPr marL="0" lv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8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i="1" dirty="0" err="1"/>
              <a:t>Дискретні</a:t>
            </a:r>
            <a:r>
              <a:rPr lang="ru-RU" sz="2800" b="1" i="1" dirty="0"/>
              <a:t> </a:t>
            </a:r>
            <a:r>
              <a:rPr lang="ru-RU" sz="2800" b="1" i="1" dirty="0" err="1"/>
              <a:t>двовимірні</a:t>
            </a:r>
            <a:r>
              <a:rPr lang="ru-RU" sz="2800" b="1" i="1" dirty="0"/>
              <a:t> </a:t>
            </a:r>
            <a:r>
              <a:rPr lang="ru-RU" sz="2800" b="1" i="1" dirty="0" err="1"/>
              <a:t>випадкові</a:t>
            </a:r>
            <a:r>
              <a:rPr lang="ru-RU" sz="2800" b="1" i="1" dirty="0"/>
              <a:t> </a:t>
            </a:r>
            <a:r>
              <a:rPr lang="ru-RU" sz="2800" b="1" i="1" dirty="0" err="1"/>
              <a:t>величини</a:t>
            </a:r>
            <a:r>
              <a:rPr lang="ru-RU" sz="2800" b="1" i="1" dirty="0"/>
              <a:t> 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533"/>
            <a:ext cx="10515600" cy="60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 err="1"/>
              <a:t>Означення</a:t>
            </a:r>
            <a:r>
              <a:rPr lang="ru-RU" sz="1800" b="1" dirty="0"/>
              <a:t>. </a:t>
            </a:r>
            <a:r>
              <a:rPr lang="ru-RU" sz="1800" dirty="0" err="1"/>
              <a:t>Двовимірну</a:t>
            </a:r>
            <a:r>
              <a:rPr lang="ru-RU" sz="1800" dirty="0"/>
              <a:t> </a:t>
            </a:r>
            <a:r>
              <a:rPr lang="ru-RU" sz="1800" dirty="0" err="1"/>
              <a:t>випадкову</a:t>
            </a:r>
            <a:r>
              <a:rPr lang="ru-RU" sz="1800" dirty="0"/>
              <a:t> величину </a:t>
            </a:r>
            <a:r>
              <a:rPr lang="ru-RU" sz="1800" dirty="0" err="1"/>
              <a:t>називають</a:t>
            </a:r>
            <a:r>
              <a:rPr lang="ru-RU" sz="1800" dirty="0"/>
              <a:t> </a:t>
            </a:r>
            <a:r>
              <a:rPr lang="ru-RU" sz="1800" b="1" dirty="0"/>
              <a:t>дискретною,</a:t>
            </a:r>
            <a:r>
              <a:rPr lang="ru-RU" sz="1800" dirty="0"/>
              <a:t> 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множина</a:t>
            </a:r>
            <a:r>
              <a:rPr lang="ru-RU" sz="1800" dirty="0"/>
              <a:t> </a:t>
            </a:r>
            <a:r>
              <a:rPr lang="ru-RU" sz="1800" dirty="0" err="1"/>
              <a:t>значень</a:t>
            </a:r>
            <a:r>
              <a:rPr lang="ru-RU" sz="1800" dirty="0"/>
              <a:t>, </a:t>
            </a:r>
            <a:r>
              <a:rPr lang="ru-RU" sz="1800" dirty="0" err="1"/>
              <a:t>яких</a:t>
            </a:r>
            <a:r>
              <a:rPr lang="ru-RU" sz="1800" dirty="0"/>
              <a:t> вона </a:t>
            </a:r>
            <a:r>
              <a:rPr lang="ru-RU" sz="1800" dirty="0" err="1"/>
              <a:t>може</a:t>
            </a:r>
            <a:r>
              <a:rPr lang="ru-RU" sz="1800" dirty="0"/>
              <a:t> набути, </a:t>
            </a:r>
            <a:r>
              <a:rPr lang="ru-RU" sz="1800" dirty="0" err="1"/>
              <a:t>скінченна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зліченна</a:t>
            </a:r>
            <a:r>
              <a:rPr lang="ru-RU" sz="1800" dirty="0"/>
              <a:t>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8717" r="624"/>
          <a:stretch/>
        </p:blipFill>
        <p:spPr>
          <a:xfrm>
            <a:off x="2010073" y="1793175"/>
            <a:ext cx="7217056" cy="51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201" y="519340"/>
            <a:ext cx="7842568" cy="6043654"/>
          </a:xfrm>
          <a:prstGeom prst="rect">
            <a:avLst/>
          </a:prstGeom>
        </p:spPr>
      </p:pic>
      <p:grpSp>
        <p:nvGrpSpPr>
          <p:cNvPr id="10" name="Group 503714"/>
          <p:cNvGrpSpPr/>
          <p:nvPr/>
        </p:nvGrpSpPr>
        <p:grpSpPr>
          <a:xfrm>
            <a:off x="5403444" y="6084945"/>
            <a:ext cx="720090" cy="0"/>
            <a:chOff x="0" y="0"/>
            <a:chExt cx="720145" cy="0"/>
          </a:xfrm>
        </p:grpSpPr>
        <p:sp>
          <p:nvSpPr>
            <p:cNvPr id="11" name="Shape 19950"/>
            <p:cNvSpPr/>
            <p:nvPr/>
          </p:nvSpPr>
          <p:spPr>
            <a:xfrm>
              <a:off x="0" y="0"/>
              <a:ext cx="720145" cy="0"/>
            </a:xfrm>
            <a:custGeom>
              <a:avLst/>
              <a:gdLst/>
              <a:ahLst/>
              <a:cxnLst/>
              <a:rect l="0" t="0" r="0" b="0"/>
              <a:pathLst>
                <a:path w="720145">
                  <a:moveTo>
                    <a:pt x="0" y="0"/>
                  </a:moveTo>
                  <a:lnTo>
                    <a:pt x="720145" y="0"/>
                  </a:lnTo>
                </a:path>
              </a:pathLst>
            </a:custGeom>
            <a:ln w="8564" cap="sq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12" name="Group 503714"/>
          <p:cNvGrpSpPr/>
          <p:nvPr/>
        </p:nvGrpSpPr>
        <p:grpSpPr>
          <a:xfrm>
            <a:off x="6294094" y="6346202"/>
            <a:ext cx="1261738" cy="240542"/>
            <a:chOff x="0" y="0"/>
            <a:chExt cx="720145" cy="0"/>
          </a:xfrm>
        </p:grpSpPr>
        <p:sp>
          <p:nvSpPr>
            <p:cNvPr id="13" name="Shape 19950"/>
            <p:cNvSpPr/>
            <p:nvPr/>
          </p:nvSpPr>
          <p:spPr>
            <a:xfrm>
              <a:off x="0" y="0"/>
              <a:ext cx="720145" cy="0"/>
            </a:xfrm>
            <a:custGeom>
              <a:avLst/>
              <a:gdLst/>
              <a:ahLst/>
              <a:cxnLst/>
              <a:rect l="0" t="0" r="0" b="0"/>
              <a:pathLst>
                <a:path w="720145">
                  <a:moveTo>
                    <a:pt x="0" y="0"/>
                  </a:moveTo>
                  <a:lnTo>
                    <a:pt x="720145" y="0"/>
                  </a:lnTo>
                </a:path>
              </a:pathLst>
            </a:custGeom>
            <a:ln w="8564" cap="sq">
              <a:solidFill>
                <a:schemeClr val="bg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94094" y="6126508"/>
            <a:ext cx="1591293" cy="43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700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1064</Words>
  <Application>Microsoft Office PowerPoint</Application>
  <PresentationFormat>Широкоэкранный</PresentationFormat>
  <Paragraphs>67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 Symbol</vt:lpstr>
      <vt:lpstr>Times New Roman</vt:lpstr>
      <vt:lpstr>Тема Office</vt:lpstr>
      <vt:lpstr>Презентация PowerPoint</vt:lpstr>
      <vt:lpstr>Двовимірні випадкові величини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Дискретні двовимірні випадкові величини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Коефіцієнтом кореляції між випадковими величинами Х і Y називається число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10</cp:revision>
  <dcterms:created xsi:type="dcterms:W3CDTF">2020-09-16T15:26:37Z</dcterms:created>
  <dcterms:modified xsi:type="dcterms:W3CDTF">2020-09-17T15:31:42Z</dcterms:modified>
</cp:coreProperties>
</file>