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7DE0590-8063-4316-9CF6-3D691C69B359}" type="datetimeFigureOut">
              <a:rPr lang="ru-RU" smtClean="0"/>
              <a:t>ср 02.09.20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8163006-013D-4CBA-831A-29F82C579EC6}" type="slidenum">
              <a:rPr lang="ru-RU" smtClean="0"/>
              <a:t>‹#›</a:t>
            </a:fld>
            <a:endParaRPr lang="ru-RU"/>
          </a:p>
        </p:txBody>
      </p:sp>
    </p:spTree>
    <p:extLst>
      <p:ext uri="{BB962C8B-B14F-4D97-AF65-F5344CB8AC3E}">
        <p14:creationId xmlns:p14="http://schemas.microsoft.com/office/powerpoint/2010/main" val="39764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7DE0590-8063-4316-9CF6-3D691C69B359}" type="datetimeFigureOut">
              <a:rPr lang="ru-RU" smtClean="0"/>
              <a:t>ср 02.09.20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8163006-013D-4CBA-831A-29F82C579EC6}" type="slidenum">
              <a:rPr lang="ru-RU" smtClean="0"/>
              <a:t>‹#›</a:t>
            </a:fld>
            <a:endParaRPr lang="ru-RU"/>
          </a:p>
        </p:txBody>
      </p:sp>
    </p:spTree>
    <p:extLst>
      <p:ext uri="{BB962C8B-B14F-4D97-AF65-F5344CB8AC3E}">
        <p14:creationId xmlns:p14="http://schemas.microsoft.com/office/powerpoint/2010/main" val="4051499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7DE0590-8063-4316-9CF6-3D691C69B359}" type="datetimeFigureOut">
              <a:rPr lang="ru-RU" smtClean="0"/>
              <a:t>ср 02.09.20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8163006-013D-4CBA-831A-29F82C579EC6}" type="slidenum">
              <a:rPr lang="ru-RU" smtClean="0"/>
              <a:t>‹#›</a:t>
            </a:fld>
            <a:endParaRPr lang="ru-RU"/>
          </a:p>
        </p:txBody>
      </p:sp>
    </p:spTree>
    <p:extLst>
      <p:ext uri="{BB962C8B-B14F-4D97-AF65-F5344CB8AC3E}">
        <p14:creationId xmlns:p14="http://schemas.microsoft.com/office/powerpoint/2010/main" val="25541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7DE0590-8063-4316-9CF6-3D691C69B359}" type="datetimeFigureOut">
              <a:rPr lang="ru-RU" smtClean="0"/>
              <a:t>ср 02.09.20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8163006-013D-4CBA-831A-29F82C579EC6}" type="slidenum">
              <a:rPr lang="ru-RU" smtClean="0"/>
              <a:t>‹#›</a:t>
            </a:fld>
            <a:endParaRPr lang="ru-RU"/>
          </a:p>
        </p:txBody>
      </p:sp>
    </p:spTree>
    <p:extLst>
      <p:ext uri="{BB962C8B-B14F-4D97-AF65-F5344CB8AC3E}">
        <p14:creationId xmlns:p14="http://schemas.microsoft.com/office/powerpoint/2010/main" val="292397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7DE0590-8063-4316-9CF6-3D691C69B359}" type="datetimeFigureOut">
              <a:rPr lang="ru-RU" smtClean="0"/>
              <a:t>ср 02.09.20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8163006-013D-4CBA-831A-29F82C579EC6}" type="slidenum">
              <a:rPr lang="ru-RU" smtClean="0"/>
              <a:t>‹#›</a:t>
            </a:fld>
            <a:endParaRPr lang="ru-RU"/>
          </a:p>
        </p:txBody>
      </p:sp>
    </p:spTree>
    <p:extLst>
      <p:ext uri="{BB962C8B-B14F-4D97-AF65-F5344CB8AC3E}">
        <p14:creationId xmlns:p14="http://schemas.microsoft.com/office/powerpoint/2010/main" val="230395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7DE0590-8063-4316-9CF6-3D691C69B359}" type="datetimeFigureOut">
              <a:rPr lang="ru-RU" smtClean="0"/>
              <a:t>ср 02.09.20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8163006-013D-4CBA-831A-29F82C579EC6}" type="slidenum">
              <a:rPr lang="ru-RU" smtClean="0"/>
              <a:t>‹#›</a:t>
            </a:fld>
            <a:endParaRPr lang="ru-RU"/>
          </a:p>
        </p:txBody>
      </p:sp>
    </p:spTree>
    <p:extLst>
      <p:ext uri="{BB962C8B-B14F-4D97-AF65-F5344CB8AC3E}">
        <p14:creationId xmlns:p14="http://schemas.microsoft.com/office/powerpoint/2010/main" val="312844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7DE0590-8063-4316-9CF6-3D691C69B359}" type="datetimeFigureOut">
              <a:rPr lang="ru-RU" smtClean="0"/>
              <a:t>ср 02.09.20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8163006-013D-4CBA-831A-29F82C579EC6}" type="slidenum">
              <a:rPr lang="ru-RU" smtClean="0"/>
              <a:t>‹#›</a:t>
            </a:fld>
            <a:endParaRPr lang="ru-RU"/>
          </a:p>
        </p:txBody>
      </p:sp>
    </p:spTree>
    <p:extLst>
      <p:ext uri="{BB962C8B-B14F-4D97-AF65-F5344CB8AC3E}">
        <p14:creationId xmlns:p14="http://schemas.microsoft.com/office/powerpoint/2010/main" val="109859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7DE0590-8063-4316-9CF6-3D691C69B359}" type="datetimeFigureOut">
              <a:rPr lang="ru-RU" smtClean="0"/>
              <a:t>ср 02.09.20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8163006-013D-4CBA-831A-29F82C579EC6}" type="slidenum">
              <a:rPr lang="ru-RU" smtClean="0"/>
              <a:t>‹#›</a:t>
            </a:fld>
            <a:endParaRPr lang="ru-RU"/>
          </a:p>
        </p:txBody>
      </p:sp>
    </p:spTree>
    <p:extLst>
      <p:ext uri="{BB962C8B-B14F-4D97-AF65-F5344CB8AC3E}">
        <p14:creationId xmlns:p14="http://schemas.microsoft.com/office/powerpoint/2010/main" val="260953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7DE0590-8063-4316-9CF6-3D691C69B359}" type="datetimeFigureOut">
              <a:rPr lang="ru-RU" smtClean="0"/>
              <a:t>ср 02.09.20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8163006-013D-4CBA-831A-29F82C579EC6}" type="slidenum">
              <a:rPr lang="ru-RU" smtClean="0"/>
              <a:t>‹#›</a:t>
            </a:fld>
            <a:endParaRPr lang="ru-RU"/>
          </a:p>
        </p:txBody>
      </p:sp>
    </p:spTree>
    <p:extLst>
      <p:ext uri="{BB962C8B-B14F-4D97-AF65-F5344CB8AC3E}">
        <p14:creationId xmlns:p14="http://schemas.microsoft.com/office/powerpoint/2010/main" val="376045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7DE0590-8063-4316-9CF6-3D691C69B359}" type="datetimeFigureOut">
              <a:rPr lang="ru-RU" smtClean="0"/>
              <a:t>ср 02.09.20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8163006-013D-4CBA-831A-29F82C579EC6}" type="slidenum">
              <a:rPr lang="ru-RU" smtClean="0"/>
              <a:t>‹#›</a:t>
            </a:fld>
            <a:endParaRPr lang="ru-RU"/>
          </a:p>
        </p:txBody>
      </p:sp>
    </p:spTree>
    <p:extLst>
      <p:ext uri="{BB962C8B-B14F-4D97-AF65-F5344CB8AC3E}">
        <p14:creationId xmlns:p14="http://schemas.microsoft.com/office/powerpoint/2010/main" val="361047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7DE0590-8063-4316-9CF6-3D691C69B359}" type="datetimeFigureOut">
              <a:rPr lang="ru-RU" smtClean="0"/>
              <a:t>ср 02.09.20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8163006-013D-4CBA-831A-29F82C579EC6}" type="slidenum">
              <a:rPr lang="ru-RU" smtClean="0"/>
              <a:t>‹#›</a:t>
            </a:fld>
            <a:endParaRPr lang="ru-RU"/>
          </a:p>
        </p:txBody>
      </p:sp>
    </p:spTree>
    <p:extLst>
      <p:ext uri="{BB962C8B-B14F-4D97-AF65-F5344CB8AC3E}">
        <p14:creationId xmlns:p14="http://schemas.microsoft.com/office/powerpoint/2010/main" val="207874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E0590-8063-4316-9CF6-3D691C69B359}" type="datetimeFigureOut">
              <a:rPr lang="ru-RU" smtClean="0"/>
              <a:t>ср 02.09.20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63006-013D-4CBA-831A-29F82C579EC6}" type="slidenum">
              <a:rPr lang="ru-RU" smtClean="0"/>
              <a:t>‹#›</a:t>
            </a:fld>
            <a:endParaRPr lang="ru-RU"/>
          </a:p>
        </p:txBody>
      </p:sp>
    </p:spTree>
    <p:extLst>
      <p:ext uri="{BB962C8B-B14F-4D97-AF65-F5344CB8AC3E}">
        <p14:creationId xmlns:p14="http://schemas.microsoft.com/office/powerpoint/2010/main" val="1226775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35100" y="1193801"/>
            <a:ext cx="9144000" cy="2387600"/>
          </a:xfrm>
        </p:spPr>
        <p:txBody>
          <a:bodyPr/>
          <a:lstStyle/>
          <a:p>
            <a:r>
              <a:rPr lang="ru-RU" dirty="0" smtClean="0"/>
              <a:t>5</a:t>
            </a:r>
            <a:endParaRPr lang="ru-RU" dirty="0"/>
          </a:p>
        </p:txBody>
      </p:sp>
      <p:pic>
        <p:nvPicPr>
          <p:cNvPr id="4" name="Рисунок 3"/>
          <p:cNvPicPr>
            <a:picLocks noChangeAspect="1"/>
          </p:cNvPicPr>
          <p:nvPr/>
        </p:nvPicPr>
        <p:blipFill>
          <a:blip r:embed="rId2"/>
          <a:stretch>
            <a:fillRect/>
          </a:stretch>
        </p:blipFill>
        <p:spPr>
          <a:xfrm>
            <a:off x="2197100" y="1343542"/>
            <a:ext cx="6959600" cy="3723758"/>
          </a:xfrm>
          <a:prstGeom prst="rect">
            <a:avLst/>
          </a:prstGeom>
        </p:spPr>
      </p:pic>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1977269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54075"/>
          </a:xfrm>
        </p:spPr>
        <p:txBody>
          <a:bodyPr>
            <a:normAutofit/>
          </a:bodyPr>
          <a:lstStyle/>
          <a:p>
            <a:pPr algn="ctr"/>
            <a:r>
              <a:rPr lang="uk-UA" sz="2400" b="1" dirty="0"/>
              <a:t>ДИСКРЕТНА ВИПАДКОВА ВЕЛИЧИНА</a:t>
            </a:r>
            <a:endParaRPr lang="ru-RU" sz="2400" dirty="0"/>
          </a:p>
        </p:txBody>
      </p:sp>
      <p:sp>
        <p:nvSpPr>
          <p:cNvPr id="3" name="Объект 2"/>
          <p:cNvSpPr>
            <a:spLocks noGrp="1"/>
          </p:cNvSpPr>
          <p:nvPr>
            <p:ph idx="1"/>
          </p:nvPr>
        </p:nvSpPr>
        <p:spPr/>
        <p:txBody>
          <a:bodyPr>
            <a:normAutofit lnSpcReduction="10000"/>
          </a:bodyPr>
          <a:lstStyle/>
          <a:p>
            <a:pPr marL="0" indent="0">
              <a:buNone/>
            </a:pPr>
            <a:r>
              <a:rPr lang="uk-UA" dirty="0"/>
              <a:t>Дискретною називають випадкову величину, яка може приймати скінченну чи нескінченну множину значень з певними ймовірностями. Задають дискретні випадкові величини за допомогою закону розподілу, коли задають ймовірності їх можливих випадкових значень.</a:t>
            </a:r>
            <a:endParaRPr lang="ru-RU" dirty="0"/>
          </a:p>
          <a:p>
            <a:pPr marL="0" indent="0">
              <a:buNone/>
            </a:pPr>
            <a:r>
              <a:rPr lang="uk-UA" dirty="0"/>
              <a:t>При вивченні даного розділу необхідно зрозуміти, що для задавання дискретної випадкової величини недостатньо перелічити її можливі значення, а треба ще вказати ймовірності, з якими ці значення набуваються.</a:t>
            </a:r>
            <a:endParaRPr lang="ru-RU" dirty="0"/>
          </a:p>
          <a:p>
            <a:pPr marL="0" indent="0">
              <a:buNone/>
            </a:pPr>
            <a:r>
              <a:rPr lang="uk-UA" dirty="0"/>
              <a:t>До числа основних характеристик випадкових величин відносять математичне сподівання і дисперсію.</a:t>
            </a:r>
            <a:endParaRPr lang="ru-RU" dirty="0"/>
          </a:p>
          <a:p>
            <a:endParaRPr lang="ru-RU" dirty="0"/>
          </a:p>
        </p:txBody>
      </p:sp>
    </p:spTree>
    <p:extLst>
      <p:ext uri="{BB962C8B-B14F-4D97-AF65-F5344CB8AC3E}">
        <p14:creationId xmlns:p14="http://schemas.microsoft.com/office/powerpoint/2010/main" val="124038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1219200" y="241276"/>
            <a:ext cx="7462677" cy="1449412"/>
          </a:xfrm>
          <a:prstGeom prst="rect">
            <a:avLst/>
          </a:prstGeom>
        </p:spPr>
      </p:pic>
      <p:sp>
        <p:nvSpPr>
          <p:cNvPr id="2" name="Заголовок 1"/>
          <p:cNvSpPr>
            <a:spLocks noGrp="1"/>
          </p:cNvSpPr>
          <p:nvPr>
            <p:ph type="title"/>
          </p:nvPr>
        </p:nvSpPr>
        <p:spPr/>
        <p:txBody>
          <a:bodyPr/>
          <a:lstStyle/>
          <a:p>
            <a:endParaRPr lang="ru-RU" dirty="0"/>
          </a:p>
        </p:txBody>
      </p:sp>
      <p:pic>
        <p:nvPicPr>
          <p:cNvPr id="9" name="Объект 8"/>
          <p:cNvPicPr>
            <a:picLocks noGrp="1" noChangeAspect="1"/>
          </p:cNvPicPr>
          <p:nvPr>
            <p:ph idx="1"/>
          </p:nvPr>
        </p:nvPicPr>
        <p:blipFill>
          <a:blip r:embed="rId3"/>
          <a:stretch>
            <a:fillRect/>
          </a:stretch>
        </p:blipFill>
        <p:spPr>
          <a:xfrm>
            <a:off x="1602193" y="1811362"/>
            <a:ext cx="8773708" cy="4812847"/>
          </a:xfrm>
          <a:prstGeom prst="rect">
            <a:avLst/>
          </a:prstGeom>
        </p:spPr>
      </p:pic>
    </p:spTree>
    <p:extLst>
      <p:ext uri="{BB962C8B-B14F-4D97-AF65-F5344CB8AC3E}">
        <p14:creationId xmlns:p14="http://schemas.microsoft.com/office/powerpoint/2010/main" val="1493297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stretch>
            <a:fillRect/>
          </a:stretch>
        </p:blipFill>
        <p:spPr>
          <a:xfrm>
            <a:off x="929087" y="583062"/>
            <a:ext cx="9668595" cy="5462137"/>
          </a:xfrm>
          <a:prstGeom prst="rect">
            <a:avLst/>
          </a:prstGeom>
        </p:spPr>
      </p:pic>
    </p:spTree>
    <p:extLst>
      <p:ext uri="{BB962C8B-B14F-4D97-AF65-F5344CB8AC3E}">
        <p14:creationId xmlns:p14="http://schemas.microsoft.com/office/powerpoint/2010/main" val="80251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stretch>
            <a:fillRect/>
          </a:stretch>
        </p:blipFill>
        <p:spPr>
          <a:xfrm>
            <a:off x="687787" y="365125"/>
            <a:ext cx="10065919" cy="5819775"/>
          </a:xfrm>
          <a:prstGeom prst="rect">
            <a:avLst/>
          </a:prstGeom>
        </p:spPr>
      </p:pic>
    </p:spTree>
    <p:extLst>
      <p:ext uri="{BB962C8B-B14F-4D97-AF65-F5344CB8AC3E}">
        <p14:creationId xmlns:p14="http://schemas.microsoft.com/office/powerpoint/2010/main" val="283232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65175"/>
          </a:xfrm>
        </p:spPr>
        <p:txBody>
          <a:bodyPr/>
          <a:lstStyle/>
          <a:p>
            <a:pPr algn="ctr"/>
            <a:r>
              <a:rPr lang="uk-UA" b="1" dirty="0"/>
              <a:t>НЕПЕРЕРВНА ВИПАДКОВА ВЕЛИЧИНА</a:t>
            </a:r>
            <a:endParaRPr lang="ru-RU" dirty="0"/>
          </a:p>
        </p:txBody>
      </p:sp>
      <p:sp>
        <p:nvSpPr>
          <p:cNvPr id="3" name="Объект 2"/>
          <p:cNvSpPr>
            <a:spLocks noGrp="1"/>
          </p:cNvSpPr>
          <p:nvPr>
            <p:ph idx="1"/>
          </p:nvPr>
        </p:nvSpPr>
        <p:spPr>
          <a:xfrm>
            <a:off x="838200" y="1130300"/>
            <a:ext cx="10515600" cy="5046663"/>
          </a:xfrm>
        </p:spPr>
        <p:txBody>
          <a:bodyPr/>
          <a:lstStyle/>
          <a:p>
            <a:pPr marL="0" indent="0">
              <a:buNone/>
            </a:pPr>
            <a:endParaRPr lang="ru-RU" dirty="0"/>
          </a:p>
        </p:txBody>
      </p:sp>
      <p:pic>
        <p:nvPicPr>
          <p:cNvPr id="5" name="Рисунок 4"/>
          <p:cNvPicPr>
            <a:picLocks noChangeAspect="1"/>
          </p:cNvPicPr>
          <p:nvPr/>
        </p:nvPicPr>
        <p:blipFill>
          <a:blip r:embed="rId2"/>
          <a:stretch>
            <a:fillRect/>
          </a:stretch>
        </p:blipFill>
        <p:spPr>
          <a:xfrm>
            <a:off x="1754587" y="1025623"/>
            <a:ext cx="8494313" cy="5738263"/>
          </a:xfrm>
          <a:prstGeom prst="rect">
            <a:avLst/>
          </a:prstGeom>
        </p:spPr>
      </p:pic>
    </p:spTree>
    <p:extLst>
      <p:ext uri="{BB962C8B-B14F-4D97-AF65-F5344CB8AC3E}">
        <p14:creationId xmlns:p14="http://schemas.microsoft.com/office/powerpoint/2010/main" val="42979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28675"/>
          </a:xfrm>
        </p:spPr>
        <p:txBody>
          <a:bodyPr/>
          <a:lstStyle/>
          <a:p>
            <a:pPr algn="ctr"/>
            <a:r>
              <a:rPr lang="uk-UA" b="1" dirty="0"/>
              <a:t>СИСТЕМИ ВИПАДКОВИХ ВЕЛИЧИН</a:t>
            </a:r>
            <a:endParaRPr lang="ru-RU" dirty="0"/>
          </a:p>
        </p:txBody>
      </p:sp>
      <p:pic>
        <p:nvPicPr>
          <p:cNvPr id="4" name="Объект 3"/>
          <p:cNvPicPr>
            <a:picLocks noGrp="1" noChangeAspect="1"/>
          </p:cNvPicPr>
          <p:nvPr>
            <p:ph idx="1"/>
          </p:nvPr>
        </p:nvPicPr>
        <p:blipFill>
          <a:blip r:embed="rId2"/>
          <a:stretch>
            <a:fillRect/>
          </a:stretch>
        </p:blipFill>
        <p:spPr>
          <a:xfrm>
            <a:off x="1195787" y="1193800"/>
            <a:ext cx="10321657" cy="3810000"/>
          </a:xfrm>
          <a:prstGeom prst="rect">
            <a:avLst/>
          </a:prstGeom>
        </p:spPr>
      </p:pic>
    </p:spTree>
    <p:extLst>
      <p:ext uri="{BB962C8B-B14F-4D97-AF65-F5344CB8AC3E}">
        <p14:creationId xmlns:p14="http://schemas.microsoft.com/office/powerpoint/2010/main" val="2683821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1665687" y="365125"/>
            <a:ext cx="7262413" cy="6305049"/>
          </a:xfrm>
          <a:prstGeom prst="rect">
            <a:avLst/>
          </a:prstGeom>
        </p:spPr>
      </p:pic>
    </p:spTree>
    <p:extLst>
      <p:ext uri="{BB962C8B-B14F-4D97-AF65-F5344CB8AC3E}">
        <p14:creationId xmlns:p14="http://schemas.microsoft.com/office/powerpoint/2010/main" val="2121286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stretch>
            <a:fillRect/>
          </a:stretch>
        </p:blipFill>
        <p:spPr>
          <a:xfrm>
            <a:off x="1703787" y="632292"/>
            <a:ext cx="9784099" cy="5920908"/>
          </a:xfrm>
          <a:prstGeom prst="rect">
            <a:avLst/>
          </a:prstGeom>
        </p:spPr>
      </p:pic>
    </p:spTree>
    <p:extLst>
      <p:ext uri="{BB962C8B-B14F-4D97-AF65-F5344CB8AC3E}">
        <p14:creationId xmlns:p14="http://schemas.microsoft.com/office/powerpoint/2010/main" val="1763788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5" name="Рисунок 4"/>
          <p:cNvPicPr>
            <a:picLocks noChangeAspect="1"/>
          </p:cNvPicPr>
          <p:nvPr/>
        </p:nvPicPr>
        <p:blipFill>
          <a:blip r:embed="rId2"/>
          <a:stretch>
            <a:fillRect/>
          </a:stretch>
        </p:blipFill>
        <p:spPr>
          <a:xfrm>
            <a:off x="1716487" y="454487"/>
            <a:ext cx="7719613" cy="6166801"/>
          </a:xfrm>
          <a:prstGeom prst="rect">
            <a:avLst/>
          </a:prstGeom>
        </p:spPr>
      </p:pic>
    </p:spTree>
    <p:extLst>
      <p:ext uri="{BB962C8B-B14F-4D97-AF65-F5344CB8AC3E}">
        <p14:creationId xmlns:p14="http://schemas.microsoft.com/office/powerpoint/2010/main" val="4031503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894287" y="365125"/>
            <a:ext cx="8696007" cy="6010275"/>
          </a:xfrm>
          <a:prstGeom prst="rect">
            <a:avLst/>
          </a:prstGeom>
        </p:spPr>
      </p:pic>
    </p:spTree>
    <p:extLst>
      <p:ext uri="{BB962C8B-B14F-4D97-AF65-F5344CB8AC3E}">
        <p14:creationId xmlns:p14="http://schemas.microsoft.com/office/powerpoint/2010/main" val="110263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stretch>
            <a:fillRect/>
          </a:stretch>
        </p:blipFill>
        <p:spPr>
          <a:xfrm>
            <a:off x="965200" y="2425700"/>
            <a:ext cx="10706100" cy="4000499"/>
          </a:xfrm>
          <a:prstGeom prst="rect">
            <a:avLst/>
          </a:prstGeom>
        </p:spPr>
      </p:pic>
    </p:spTree>
    <p:extLst>
      <p:ext uri="{BB962C8B-B14F-4D97-AF65-F5344CB8AC3E}">
        <p14:creationId xmlns:p14="http://schemas.microsoft.com/office/powerpoint/2010/main" val="3666101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stretch>
            <a:fillRect/>
          </a:stretch>
        </p:blipFill>
        <p:spPr>
          <a:xfrm>
            <a:off x="1665687" y="733102"/>
            <a:ext cx="8928603" cy="3673798"/>
          </a:xfrm>
          <a:prstGeom prst="rect">
            <a:avLst/>
          </a:prstGeom>
        </p:spPr>
      </p:pic>
    </p:spTree>
    <p:extLst>
      <p:ext uri="{BB962C8B-B14F-4D97-AF65-F5344CB8AC3E}">
        <p14:creationId xmlns:p14="http://schemas.microsoft.com/office/powerpoint/2010/main" val="3944070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1221187" y="582138"/>
            <a:ext cx="9174351" cy="5221762"/>
          </a:xfrm>
          <a:prstGeom prst="rect">
            <a:avLst/>
          </a:prstGeom>
        </p:spPr>
      </p:pic>
    </p:spTree>
    <p:extLst>
      <p:ext uri="{BB962C8B-B14F-4D97-AF65-F5344CB8AC3E}">
        <p14:creationId xmlns:p14="http://schemas.microsoft.com/office/powerpoint/2010/main" val="3496548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6" name="Рисунок 5"/>
          <p:cNvPicPr>
            <a:picLocks noChangeAspect="1"/>
          </p:cNvPicPr>
          <p:nvPr/>
        </p:nvPicPr>
        <p:blipFill>
          <a:blip r:embed="rId2"/>
          <a:stretch>
            <a:fillRect/>
          </a:stretch>
        </p:blipFill>
        <p:spPr>
          <a:xfrm>
            <a:off x="2160987" y="365124"/>
            <a:ext cx="8542136" cy="6111875"/>
          </a:xfrm>
          <a:prstGeom prst="rect">
            <a:avLst/>
          </a:prstGeom>
        </p:spPr>
      </p:pic>
    </p:spTree>
    <p:extLst>
      <p:ext uri="{BB962C8B-B14F-4D97-AF65-F5344CB8AC3E}">
        <p14:creationId xmlns:p14="http://schemas.microsoft.com/office/powerpoint/2010/main" val="156019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8" name="Объект 7"/>
          <p:cNvPicPr>
            <a:picLocks noGrp="1" noChangeAspect="1"/>
          </p:cNvPicPr>
          <p:nvPr>
            <p:ph idx="1"/>
          </p:nvPr>
        </p:nvPicPr>
        <p:blipFill>
          <a:blip r:embed="rId2"/>
          <a:stretch>
            <a:fillRect/>
          </a:stretch>
        </p:blipFill>
        <p:spPr>
          <a:xfrm>
            <a:off x="4040262" y="3331403"/>
            <a:ext cx="2920036" cy="1354897"/>
          </a:xfrm>
          <a:prstGeom prst="rect">
            <a:avLst/>
          </a:prstGeom>
        </p:spPr>
      </p:pic>
      <p:pic>
        <p:nvPicPr>
          <p:cNvPr id="7" name="Рисунок 6"/>
          <p:cNvPicPr>
            <a:picLocks noChangeAspect="1"/>
          </p:cNvPicPr>
          <p:nvPr/>
        </p:nvPicPr>
        <p:blipFill>
          <a:blip r:embed="rId3"/>
          <a:stretch>
            <a:fillRect/>
          </a:stretch>
        </p:blipFill>
        <p:spPr>
          <a:xfrm>
            <a:off x="619894" y="610428"/>
            <a:ext cx="10733906" cy="2720975"/>
          </a:xfrm>
          <a:prstGeom prst="rect">
            <a:avLst/>
          </a:prstGeom>
        </p:spPr>
      </p:pic>
    </p:spTree>
    <p:extLst>
      <p:ext uri="{BB962C8B-B14F-4D97-AF65-F5344CB8AC3E}">
        <p14:creationId xmlns:p14="http://schemas.microsoft.com/office/powerpoint/2010/main" val="174290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t>ВИПАДКОВІ ПОДІЇ</a:t>
            </a:r>
            <a:endParaRPr lang="ru-RU" dirty="0"/>
          </a:p>
        </p:txBody>
      </p:sp>
      <p:sp>
        <p:nvSpPr>
          <p:cNvPr id="3" name="Объект 2"/>
          <p:cNvSpPr>
            <a:spLocks noGrp="1"/>
          </p:cNvSpPr>
          <p:nvPr>
            <p:ph idx="1"/>
          </p:nvPr>
        </p:nvSpPr>
        <p:spPr>
          <a:xfrm>
            <a:off x="838200" y="1314452"/>
            <a:ext cx="10515600" cy="5213348"/>
          </a:xfrm>
        </p:spPr>
        <p:txBody>
          <a:bodyPr/>
          <a:lstStyle/>
          <a:p>
            <a:r>
              <a:rPr lang="uk-UA" dirty="0"/>
              <a:t>Подією назвемо усякий факт, який може відбутися або не відбутися у результаті проведеного досліду. Достовірною назвемо таку подію, яка обов’язково відбудеться за умови виконання сукупності умов досліду. Неможливою назвемо подію, яка при таких умовах завідомо не може відбутися. Випадкова подія може відбутися, а може не відбутися при одних і тих же умовах.</a:t>
            </a:r>
            <a:endParaRPr lang="ru-RU" dirty="0"/>
          </a:p>
          <a:p>
            <a:r>
              <a:rPr lang="uk-UA" dirty="0"/>
              <a:t>Для кількісної оцінки можливості появи випадкової події А вводять поняття ймовірності. Ймовірністю Р даної події А назвемо відношення числа випадків m, які сприяють появі даної події, до загальної кількості n несумісних, рівно можливих і єдино можливих результатів випробувань, тобто:</a:t>
            </a:r>
            <a:endParaRPr lang="ru-RU" dirty="0"/>
          </a:p>
          <a:p>
            <a:endParaRPr lang="ru-RU" dirty="0"/>
          </a:p>
        </p:txBody>
      </p:sp>
      <p:sp>
        <p:nvSpPr>
          <p:cNvPr id="6" name="Rectangle 3"/>
          <p:cNvSpPr>
            <a:spLocks noChangeArrowheads="1"/>
          </p:cNvSpPr>
          <p:nvPr/>
        </p:nvSpPr>
        <p:spPr bwMode="auto">
          <a:xfrm>
            <a:off x="0" y="88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a:t>
            </a:r>
            <a:r>
              <a:rPr kumimoji="0" lang="ru-RU" altLang="ru-RU" sz="1200" b="0" i="0" u="none" strike="noStrike" cap="none" normalizeH="0" baseline="0" smtClean="0">
                <a:ln>
                  <a:noFill/>
                </a:ln>
                <a:solidFill>
                  <a:schemeClr val="tx1"/>
                </a:solidFill>
                <a:effectLst/>
                <a:latin typeface="Arial" panose="020B0604020202020204" pitchFamily="34" charset="0"/>
              </a:rPr>
              <a:t> </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
        <p:nvSpPr>
          <p:cNvPr id="4"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4251839513"/>
              </p:ext>
            </p:extLst>
          </p:nvPr>
        </p:nvGraphicFramePr>
        <p:xfrm>
          <a:off x="7835900" y="5562600"/>
          <a:ext cx="1739900" cy="965199"/>
        </p:xfrm>
        <a:graphic>
          <a:graphicData uri="http://schemas.openxmlformats.org/presentationml/2006/ole">
            <mc:AlternateContent xmlns:mc="http://schemas.openxmlformats.org/markup-compatibility/2006">
              <mc:Choice xmlns:v="urn:schemas-microsoft-com:vml" Requires="v">
                <p:oleObj spid="_x0000_s1049" name="Уравнение" r:id="rId3" imgW="749300" imgH="368300" progId="Equation.3">
                  <p:embed/>
                </p:oleObj>
              </mc:Choice>
              <mc:Fallback>
                <p:oleObj name="Уравнение" r:id="rId3" imgW="749300" imgH="3683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5562600"/>
                        <a:ext cx="1739900" cy="965199"/>
                      </a:xfrm>
                      <a:prstGeom prst="rect">
                        <a:avLst/>
                      </a:prstGeom>
                      <a:noFill/>
                    </p:spPr>
                  </p:pic>
                </p:oleObj>
              </mc:Fallback>
            </mc:AlternateContent>
          </a:graphicData>
        </a:graphic>
      </p:graphicFrame>
      <p:sp>
        <p:nvSpPr>
          <p:cNvPr id="9" name="Rectangle 2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1773662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t>Добутком двох подій А і В є така подія С, що полягає у одночасному виконанні обох подій А і В. Події А і В несумісні, коли їхній добуток дорівнює нулю, тобто є </a:t>
            </a:r>
            <a:r>
              <a:rPr lang="uk-UA" dirty="0" smtClean="0"/>
              <a:t>неможливим</a:t>
            </a:r>
            <a:r>
              <a:rPr lang="en-US" dirty="0" smtClean="0"/>
              <a:t>,</a:t>
            </a:r>
          </a:p>
          <a:p>
            <a:r>
              <a:rPr lang="uk-UA" dirty="0"/>
              <a:t>Сумою двох подій А і В є така подія С, що полягає у наставанні хоча б однієї з подій А і В. Дві події А і В є протилежними, коли їхній добуток є неможливою подією, а сума, – достовірною подією. Події А</a:t>
            </a:r>
            <a:r>
              <a:rPr lang="uk-UA" baseline="-25000" dirty="0"/>
              <a:t>1</a:t>
            </a:r>
            <a:r>
              <a:rPr lang="uk-UA" dirty="0"/>
              <a:t>, А</a:t>
            </a:r>
            <a:r>
              <a:rPr lang="uk-UA" baseline="-25000" dirty="0"/>
              <a:t>2</a:t>
            </a:r>
            <a:r>
              <a:rPr lang="uk-UA" dirty="0"/>
              <a:t>...</a:t>
            </a:r>
            <a:r>
              <a:rPr lang="uk-UA" dirty="0" err="1"/>
              <a:t>А</a:t>
            </a:r>
            <a:r>
              <a:rPr lang="uk-UA" baseline="-25000" dirty="0" err="1"/>
              <a:t>n</a:t>
            </a:r>
            <a:r>
              <a:rPr lang="uk-UA" dirty="0"/>
              <a:t> утворюють повну групу подій, якщо вони попарно несумісні, а у сумі дають достовірну подію.</a:t>
            </a:r>
            <a:endParaRPr lang="ru-RU" dirty="0"/>
          </a:p>
        </p:txBody>
      </p:sp>
    </p:spTree>
    <p:extLst>
      <p:ext uri="{BB962C8B-B14F-4D97-AF65-F5344CB8AC3E}">
        <p14:creationId xmlns:p14="http://schemas.microsoft.com/office/powerpoint/2010/main" val="2350422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t>До числа основних понять теорії ймовірностей, поруч з ймовірністю, належить відносна  частота. Хоча, за зовнішнім виглядом, формули для обчислення ймовірності і  відносної частоти однакові, самі поняття не є тотожними. Пояснимо це твердження «словесними формулами</a:t>
            </a:r>
            <a:r>
              <a:rPr lang="uk-UA" dirty="0" smtClean="0"/>
              <a:t>»:</a:t>
            </a:r>
            <a:endParaRPr lang="en-US" dirty="0" smtClean="0"/>
          </a:p>
          <a:p>
            <a:endParaRPr lang="en-US" dirty="0"/>
          </a:p>
          <a:p>
            <a:pPr marL="0" indent="0">
              <a:buNone/>
            </a:pPr>
            <a:r>
              <a:rPr lang="en-US" dirty="0" smtClean="0"/>
              <a:t>            </a:t>
            </a:r>
            <a:r>
              <a:rPr lang="uk-UA" dirty="0" smtClean="0"/>
              <a:t>ймовірність  </a:t>
            </a:r>
            <a:r>
              <a:rPr lang="uk-UA" dirty="0"/>
              <a:t>події   = </a:t>
            </a:r>
            <a:endParaRPr lang="en-US" dirty="0" smtClean="0"/>
          </a:p>
          <a:p>
            <a:pPr marL="0" indent="0">
              <a:buNone/>
            </a:pPr>
            <a:endParaRPr lang="en-US" dirty="0"/>
          </a:p>
          <a:p>
            <a:pPr marL="0" indent="0">
              <a:buNone/>
            </a:pPr>
            <a:r>
              <a:rPr lang="uk-UA" dirty="0"/>
              <a:t> відносна частота події  = </a:t>
            </a:r>
            <a:endParaRPr lang="en-US" dirty="0" smtClean="0"/>
          </a:p>
          <a:p>
            <a:endParaRPr lang="ru-RU" dirty="0"/>
          </a:p>
          <a:p>
            <a:endParaRPr lang="ru-RU" dirty="0"/>
          </a:p>
        </p:txBody>
      </p:sp>
      <p:pic>
        <p:nvPicPr>
          <p:cNvPr id="54" name="Рисунок 53"/>
          <p:cNvPicPr>
            <a:picLocks noChangeAspect="1"/>
          </p:cNvPicPr>
          <p:nvPr/>
        </p:nvPicPr>
        <p:blipFill>
          <a:blip r:embed="rId2"/>
          <a:stretch>
            <a:fillRect/>
          </a:stretch>
        </p:blipFill>
        <p:spPr>
          <a:xfrm>
            <a:off x="5157919" y="4073552"/>
            <a:ext cx="4469238" cy="930248"/>
          </a:xfrm>
          <a:prstGeom prst="rect">
            <a:avLst/>
          </a:prstGeom>
        </p:spPr>
      </p:pic>
      <p:pic>
        <p:nvPicPr>
          <p:cNvPr id="55" name="Рисунок 54"/>
          <p:cNvPicPr>
            <a:picLocks noChangeAspect="1"/>
          </p:cNvPicPr>
          <p:nvPr/>
        </p:nvPicPr>
        <p:blipFill>
          <a:blip r:embed="rId3"/>
          <a:stretch>
            <a:fillRect/>
          </a:stretch>
        </p:blipFill>
        <p:spPr>
          <a:xfrm>
            <a:off x="4972181" y="5138737"/>
            <a:ext cx="4289576" cy="896911"/>
          </a:xfrm>
          <a:prstGeom prst="rect">
            <a:avLst/>
          </a:prstGeom>
        </p:spPr>
      </p:pic>
    </p:spTree>
    <p:extLst>
      <p:ext uri="{BB962C8B-B14F-4D97-AF65-F5344CB8AC3E}">
        <p14:creationId xmlns:p14="http://schemas.microsoft.com/office/powerpoint/2010/main" val="852223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stretch>
            <a:fillRect/>
          </a:stretch>
        </p:blipFill>
        <p:spPr>
          <a:xfrm>
            <a:off x="1335487" y="616496"/>
            <a:ext cx="9218213" cy="5954095"/>
          </a:xfrm>
          <a:prstGeom prst="rect">
            <a:avLst/>
          </a:prstGeom>
        </p:spPr>
      </p:pic>
    </p:spTree>
    <p:extLst>
      <p:ext uri="{BB962C8B-B14F-4D97-AF65-F5344CB8AC3E}">
        <p14:creationId xmlns:p14="http://schemas.microsoft.com/office/powerpoint/2010/main" val="36260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2775"/>
          </a:xfrm>
        </p:spPr>
        <p:txBody>
          <a:bodyPr>
            <a:normAutofit fontScale="90000"/>
          </a:bodyPr>
          <a:lstStyle/>
          <a:p>
            <a:r>
              <a:rPr lang="uk-UA" dirty="0"/>
              <a:t>Ф</a:t>
            </a:r>
            <a:r>
              <a:rPr lang="uk-UA" dirty="0" smtClean="0"/>
              <a:t>ормула </a:t>
            </a:r>
            <a:r>
              <a:rPr lang="uk-UA" dirty="0"/>
              <a:t>повної </a:t>
            </a:r>
            <a:r>
              <a:rPr lang="uk-UA" dirty="0" smtClean="0"/>
              <a:t>ймовірності та формула </a:t>
            </a:r>
            <a:r>
              <a:rPr lang="uk-UA" dirty="0" err="1"/>
              <a:t>Байеса</a:t>
            </a:r>
            <a:endParaRPr lang="ru-RU" sz="2800" dirty="0"/>
          </a:p>
        </p:txBody>
      </p:sp>
      <p:pic>
        <p:nvPicPr>
          <p:cNvPr id="18" name="Объект 17"/>
          <p:cNvPicPr>
            <a:picLocks noGrp="1" noChangeAspect="1"/>
          </p:cNvPicPr>
          <p:nvPr>
            <p:ph idx="1"/>
          </p:nvPr>
        </p:nvPicPr>
        <p:blipFill>
          <a:blip r:embed="rId2"/>
          <a:stretch>
            <a:fillRect/>
          </a:stretch>
        </p:blipFill>
        <p:spPr>
          <a:xfrm>
            <a:off x="662392" y="1264245"/>
            <a:ext cx="10357085" cy="5593755"/>
          </a:xfrm>
          <a:prstGeom prst="rect">
            <a:avLst/>
          </a:prstGeom>
        </p:spPr>
      </p:pic>
    </p:spTree>
    <p:extLst>
      <p:ext uri="{BB962C8B-B14F-4D97-AF65-F5344CB8AC3E}">
        <p14:creationId xmlns:p14="http://schemas.microsoft.com/office/powerpoint/2010/main" val="2801234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76275"/>
          </a:xfrm>
        </p:spPr>
        <p:txBody>
          <a:bodyPr>
            <a:normAutofit fontScale="90000"/>
          </a:bodyPr>
          <a:lstStyle/>
          <a:p>
            <a:pPr algn="ctr"/>
            <a:r>
              <a:rPr lang="ru-RU" dirty="0" err="1" smtClean="0"/>
              <a:t>Багатократн</a:t>
            </a:r>
            <a:r>
              <a:rPr lang="uk-UA" dirty="0" smtClean="0"/>
              <a:t>і</a:t>
            </a:r>
            <a:r>
              <a:rPr lang="ru-RU" dirty="0" smtClean="0"/>
              <a:t> </a:t>
            </a:r>
            <a:r>
              <a:rPr lang="ru-RU" dirty="0" err="1" smtClean="0"/>
              <a:t>повторення</a:t>
            </a:r>
            <a:endParaRPr lang="ru-RU" dirty="0"/>
          </a:p>
        </p:txBody>
      </p:sp>
      <p:pic>
        <p:nvPicPr>
          <p:cNvPr id="4" name="Объект 3"/>
          <p:cNvPicPr>
            <a:picLocks noGrp="1" noChangeAspect="1"/>
          </p:cNvPicPr>
          <p:nvPr>
            <p:ph idx="1"/>
          </p:nvPr>
        </p:nvPicPr>
        <p:blipFill>
          <a:blip r:embed="rId2"/>
          <a:stretch>
            <a:fillRect/>
          </a:stretch>
        </p:blipFill>
        <p:spPr>
          <a:xfrm>
            <a:off x="838200" y="1279525"/>
            <a:ext cx="10350500" cy="5425942"/>
          </a:xfrm>
          <a:prstGeom prst="rect">
            <a:avLst/>
          </a:prstGeom>
        </p:spPr>
      </p:pic>
    </p:spTree>
    <p:extLst>
      <p:ext uri="{BB962C8B-B14F-4D97-AF65-F5344CB8AC3E}">
        <p14:creationId xmlns:p14="http://schemas.microsoft.com/office/powerpoint/2010/main" val="4085312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738592" y="1280048"/>
            <a:ext cx="10113131" cy="2034652"/>
          </a:xfrm>
          <a:prstGeom prst="rect">
            <a:avLst/>
          </a:prstGeom>
        </p:spPr>
      </p:pic>
    </p:spTree>
    <p:extLst>
      <p:ext uri="{BB962C8B-B14F-4D97-AF65-F5344CB8AC3E}">
        <p14:creationId xmlns:p14="http://schemas.microsoft.com/office/powerpoint/2010/main" val="2843852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TotalTime>
  <Words>278</Words>
  <Application>Microsoft Office PowerPoint</Application>
  <PresentationFormat>Широкоэкранный</PresentationFormat>
  <Paragraphs>20</Paragraphs>
  <Slides>23</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23</vt:i4>
      </vt:variant>
    </vt:vector>
  </HeadingPairs>
  <TitlesOfParts>
    <vt:vector size="29" baseType="lpstr">
      <vt:lpstr>Arial</vt:lpstr>
      <vt:lpstr>Calibri</vt:lpstr>
      <vt:lpstr>Calibri Light</vt:lpstr>
      <vt:lpstr>Times New Roman</vt:lpstr>
      <vt:lpstr>Тема Office</vt:lpstr>
      <vt:lpstr>Microsoft Equation 3.0</vt:lpstr>
      <vt:lpstr>5</vt:lpstr>
      <vt:lpstr>Презентация PowerPoint</vt:lpstr>
      <vt:lpstr>ВИПАДКОВІ ПОДІЇ</vt:lpstr>
      <vt:lpstr>Презентация PowerPoint</vt:lpstr>
      <vt:lpstr>Презентация PowerPoint</vt:lpstr>
      <vt:lpstr>Презентация PowerPoint</vt:lpstr>
      <vt:lpstr>Формула повної ймовірності та формула Байеса</vt:lpstr>
      <vt:lpstr>Багатократні повторення</vt:lpstr>
      <vt:lpstr>Презентация PowerPoint</vt:lpstr>
      <vt:lpstr>ДИСКРЕТНА ВИПАДКОВА ВЕЛИЧИНА</vt:lpstr>
      <vt:lpstr>Презентация PowerPoint</vt:lpstr>
      <vt:lpstr>Презентация PowerPoint</vt:lpstr>
      <vt:lpstr>Презентация PowerPoint</vt:lpstr>
      <vt:lpstr>НЕПЕРЕРВНА ВИПАДКОВА ВЕЛИЧИНА</vt:lpstr>
      <vt:lpstr>СИСТЕМИ ВИПАДКОВИХ ВЕЛИЧИН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Admin</cp:lastModifiedBy>
  <cp:revision>16</cp:revision>
  <dcterms:created xsi:type="dcterms:W3CDTF">2020-01-29T16:34:04Z</dcterms:created>
  <dcterms:modified xsi:type="dcterms:W3CDTF">2020-09-02T06:39:58Z</dcterms:modified>
</cp:coreProperties>
</file>