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BDEA164-5B9F-41FC-8AE2-EB9D8A125188}">
  <a:tblStyle styleId="{ABDEA164-5B9F-41FC-8AE2-EB9D8A1251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9783350d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39783350d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9783350d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39783350d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3adfbbe9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3adfbbe9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3adfbbe9a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3adfbbe9a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adfbbe9a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adfbbe9a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adfbbe9a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3adfbbe9a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adfbbe9a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3adfbbe9a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3adfbbe9a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3adfbbe9a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3adfbbe9a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3adfbbe9a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3adfbbe9a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3adfbbe9a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9783350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9783350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3adfbbe9a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3adfbbe9a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3adfbbe9a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3adfbbe9a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3adfbbe9a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3adfbbe9a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9783350d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9783350d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9783350d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9783350d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9783350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9783350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9783350d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9783350d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9783350d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9783350d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9783350d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9783350d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39783350d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39783350d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medium.com/@zbeyza/crm-analytics-customer-segmentation-with-rfm-208ddc10c623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02125"/>
            <a:ext cx="8520600" cy="5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Л 3. Сегментація клієнтів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495300"/>
            <a:ext cx="85206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500"/>
              <a:t>Математичні моделі у продуктовому маркетингу</a:t>
            </a:r>
            <a:endParaRPr i="1"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62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С</a:t>
            </a:r>
            <a:r>
              <a:rPr lang="ru" sz="262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егментація клієнтів RFM підхід</a:t>
            </a:r>
            <a:endParaRPr sz="262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28">
                <a:solidFill>
                  <a:srgbClr val="0111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 - Recency</a:t>
            </a:r>
            <a:r>
              <a:rPr lang="ru" sz="2000">
                <a:solidFill>
                  <a:srgbClr val="0111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 показує наскільки новим є клієнт, напр., за датою його останньої взаємодії з додатком / сайтом. Чим </a:t>
            </a:r>
            <a:r>
              <a:rPr lang="ru" sz="2000">
                <a:solidFill>
                  <a:srgbClr val="0111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пізніше відбулася</a:t>
            </a:r>
            <a:r>
              <a:rPr lang="ru" sz="2000">
                <a:solidFill>
                  <a:srgbClr val="0111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взаємодія / покупка, тим краще клієнт реагує на акції.</a:t>
            </a:r>
            <a:endParaRPr sz="2000">
              <a:solidFill>
                <a:srgbClr val="0111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ru" sz="2428">
                <a:solidFill>
                  <a:srgbClr val="0111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 - Frequency</a:t>
            </a:r>
            <a:r>
              <a:rPr lang="ru" sz="2000">
                <a:solidFill>
                  <a:srgbClr val="0111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 показує частоту використання додатку / покупок на сайті. Чим частіше клієнт купує, тим більше він зацікавлений і задоволений.</a:t>
            </a:r>
            <a:endParaRPr sz="2000">
              <a:solidFill>
                <a:srgbClr val="0111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ru" sz="2428">
                <a:solidFill>
                  <a:srgbClr val="0111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 - Monetary</a:t>
            </a:r>
            <a:r>
              <a:rPr lang="ru" sz="2000">
                <a:solidFill>
                  <a:srgbClr val="0111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 показує загальні витрати </a:t>
            </a:r>
            <a:r>
              <a:rPr lang="ru" sz="2000">
                <a:solidFill>
                  <a:srgbClr val="0111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клієнта у додатку / на сайті. За цим показником можна виокремити</a:t>
            </a:r>
            <a:r>
              <a:rPr lang="ru" sz="2000">
                <a:solidFill>
                  <a:srgbClr val="0111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високовартісних покупців від тих, які мають низьку вартість.</a:t>
            </a:r>
            <a:endParaRPr sz="2000">
              <a:solidFill>
                <a:srgbClr val="0111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200000"/>
              </a:lnSpc>
              <a:spcBef>
                <a:spcPts val="1800"/>
              </a:spcBef>
              <a:spcAft>
                <a:spcPts val="12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ru" sz="2000" u="sng">
                <a:solidFill>
                  <a:schemeClr val="accent5"/>
                </a:solid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CRM Analytics: Customer Segmentation with RFM | by zeynep beyza ayman | Medium</a:t>
            </a:r>
            <a:endParaRPr sz="2000">
              <a:solidFill>
                <a:srgbClr val="0111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62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Сегментація клієнтів Value Based підхід</a:t>
            </a:r>
            <a:endParaRPr sz="262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50">
                <a:solidFill>
                  <a:srgbClr val="0111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Яка група чи групи клієнтів наразі приносять найбільшу цінність – найприбутковіший бізнес, найвищу рентабельність інвестицій?</a:t>
            </a:r>
            <a:endParaRPr sz="2350">
              <a:solidFill>
                <a:srgbClr val="0111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2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ru" sz="2352">
                <a:solidFill>
                  <a:srgbClr val="011140"/>
                </a:solidFill>
                <a:latin typeface="Georgia"/>
                <a:ea typeface="Georgia"/>
                <a:cs typeface="Georgia"/>
                <a:sym typeface="Georgia"/>
              </a:rPr>
              <a:t>Аналіз </a:t>
            </a:r>
            <a:r>
              <a:rPr b="1" lang="ru" sz="2352">
                <a:solidFill>
                  <a:srgbClr val="011140"/>
                </a:solidFill>
                <a:latin typeface="Georgia"/>
                <a:ea typeface="Georgia"/>
                <a:cs typeface="Georgia"/>
                <a:sym typeface="Georgia"/>
              </a:rPr>
              <a:t>юніт-економіки</a:t>
            </a:r>
            <a:r>
              <a:rPr lang="ru" sz="2352">
                <a:solidFill>
                  <a:srgbClr val="011140"/>
                </a:solidFill>
                <a:latin typeface="Georgia"/>
                <a:ea typeface="Georgia"/>
                <a:cs typeface="Georgia"/>
                <a:sym typeface="Georgia"/>
              </a:rPr>
              <a:t> за сегментами </a:t>
            </a:r>
            <a:r>
              <a:rPr b="1" lang="ru" sz="2352">
                <a:solidFill>
                  <a:srgbClr val="011140"/>
                </a:solidFill>
                <a:latin typeface="Georgia"/>
                <a:ea typeface="Georgia"/>
                <a:cs typeface="Georgia"/>
                <a:sym typeface="Georgia"/>
              </a:rPr>
              <a:t>ROI</a:t>
            </a:r>
            <a:r>
              <a:rPr lang="ru" sz="2352">
                <a:solidFill>
                  <a:srgbClr val="01114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2352">
              <a:solidFill>
                <a:srgbClr val="0111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11140"/>
                </a:solidFill>
                <a:latin typeface="Georgia"/>
                <a:ea typeface="Georgia"/>
                <a:cs typeface="Georgia"/>
                <a:sym typeface="Georgia"/>
              </a:rPr>
              <a:t>ROI / ROMI - Return on Investment / Return on Marketing Investment)</a:t>
            </a:r>
            <a:endParaRPr sz="2000">
              <a:solidFill>
                <a:srgbClr val="0111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11140"/>
                </a:solidFill>
                <a:latin typeface="Georgia"/>
                <a:ea typeface="Georgia"/>
                <a:cs typeface="Georgia"/>
                <a:sym typeface="Georgia"/>
              </a:rPr>
              <a:t>ROI = CLTV/CAC - Customer Life Time Value / Cost of Customer Acquisition</a:t>
            </a:r>
            <a:endParaRPr sz="2000">
              <a:solidFill>
                <a:srgbClr val="0111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rgbClr val="01114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2000">
              <a:solidFill>
                <a:srgbClr val="0111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62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Value Based Segmentation: </a:t>
            </a:r>
            <a:r>
              <a:rPr lang="ru" sz="262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Що таке юніт-економіка?</a:t>
            </a:r>
            <a:endParaRPr sz="262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50">
                <a:solidFill>
                  <a:srgbClr val="0111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Юніт-економіка</a:t>
            </a:r>
            <a:r>
              <a:rPr lang="ru" sz="2350">
                <a:solidFill>
                  <a:srgbClr val="0111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- це метод економічного моделювання, що використовується для визначення прибутковості бізнес-моделі через оцінку прибутковості одного юніту.</a:t>
            </a:r>
            <a:endParaRPr sz="2350">
              <a:solidFill>
                <a:srgbClr val="0111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ru" sz="2350">
                <a:solidFill>
                  <a:srgbClr val="0111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Юніт</a:t>
            </a:r>
            <a:r>
              <a:rPr lang="ru" sz="2350">
                <a:solidFill>
                  <a:srgbClr val="0111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ru" sz="2350">
                <a:solidFill>
                  <a:srgbClr val="0111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</a:t>
            </a:r>
            <a:r>
              <a:rPr lang="ru" sz="2350">
                <a:solidFill>
                  <a:srgbClr val="0111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це базова одиниця генерування доходу, яку можна масштабувати.</a:t>
            </a:r>
            <a:endParaRPr sz="2350">
              <a:solidFill>
                <a:srgbClr val="0111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" sz="2350">
                <a:solidFill>
                  <a:srgbClr val="0111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Що може бути юнітом? </a:t>
            </a:r>
            <a:endParaRPr sz="2350">
              <a:solidFill>
                <a:srgbClr val="0111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3057" lvl="0" marL="457200" rtl="0" algn="l">
              <a:spcBef>
                <a:spcPts val="1800"/>
              </a:spcBef>
              <a:spcAft>
                <a:spcPts val="0"/>
              </a:spcAft>
              <a:buClr>
                <a:srgbClr val="011140"/>
              </a:buClr>
              <a:buSzPct val="100000"/>
              <a:buFont typeface="Georgia"/>
              <a:buChar char="-"/>
            </a:pPr>
            <a:r>
              <a:rPr lang="ru" sz="2350">
                <a:solidFill>
                  <a:srgbClr val="0111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Товар, Клієнт / Підписник, Контракт, Людино-година</a:t>
            </a:r>
            <a:endParaRPr sz="2350">
              <a:solidFill>
                <a:srgbClr val="0111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45720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" sz="2350">
                <a:solidFill>
                  <a:srgbClr val="0111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Від чого залежить тип юніту?</a:t>
            </a:r>
            <a:endParaRPr sz="2350">
              <a:solidFill>
                <a:srgbClr val="0111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3057" lvl="0" marL="457200" rtl="0" algn="l">
              <a:spcBef>
                <a:spcPts val="1800"/>
              </a:spcBef>
              <a:spcAft>
                <a:spcPts val="0"/>
              </a:spcAft>
              <a:buClr>
                <a:srgbClr val="011140"/>
              </a:buClr>
              <a:buSzPct val="100000"/>
              <a:buFont typeface="Georgia"/>
              <a:buChar char="-"/>
            </a:pPr>
            <a:r>
              <a:rPr lang="ru" sz="2350">
                <a:solidFill>
                  <a:srgbClr val="0111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Від моделі монетизації (Free/Freemium, Transaction, Subscription, Ads, Fee-for-Service, Pay-2-Use/Licensing, Affiliate, Investment / Donations)</a:t>
            </a:r>
            <a:endParaRPr sz="2350">
              <a:solidFill>
                <a:srgbClr val="0111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290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62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Value Based Segmentation: </a:t>
            </a:r>
            <a:r>
              <a:rPr lang="ru" sz="262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Приклади</a:t>
            </a:r>
            <a:r>
              <a:rPr lang="ru" sz="262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юнітів</a:t>
            </a:r>
            <a:endParaRPr sz="262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solidFill>
                <a:srgbClr val="0111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 sz="2350">
              <a:solidFill>
                <a:srgbClr val="0111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129" name="Google Shape;129;p25"/>
          <p:cNvGraphicFramePr/>
          <p:nvPr/>
        </p:nvGraphicFramePr>
        <p:xfrm>
          <a:off x="85295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{ABDEA164-5B9F-41FC-8AE2-EB9D8A125188}</a:tableStyleId>
              </a:tblPr>
              <a:tblGrid>
                <a:gridCol w="1960325"/>
                <a:gridCol w="5278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Мережа фітнес клубів Sport Life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КЛІЄНТ – чим більше клієнтів і чим більше вони з нами залишаються , тим більше ми заробляємо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Coca - Cola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Товар – 1 пляшку коли не можна використати декілька разів і кожного разу отримувати з неї дохід.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При збільшенні кількості проданих пляшок зростає прибуток.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Coca - Cola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Клієнт 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–</a:t>
                      </a:r>
                      <a:r>
                        <a:rPr lang="ru"/>
                        <a:t> </a:t>
                      </a:r>
                      <a:r>
                        <a:rPr lang="ru"/>
                        <a:t>якщо ми розглядаємо продукт не як конкретну пляшку, а як сервіс з постачання продукції супермаркетам і торговельним мережам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Grammarly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Клієнт – Чим більше клієнтів і чим більше вони залишаються, тим більше прибуток.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Uber | Glovo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Клієнт і Замовлення – Кожне замовлення має бути прибутковим.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 І кожен клієнт має приносити більше прибутку за час використання сервісу, аніж ми витратили на його залучення.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234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62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Value Based S-n : </a:t>
            </a:r>
            <a:r>
              <a:rPr lang="ru" sz="262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Ю</a:t>
            </a:r>
            <a:r>
              <a:rPr lang="ru" sz="262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ніт-економіка, де юніт - Товар</a:t>
            </a:r>
            <a:endParaRPr sz="262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942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50">
                <a:solidFill>
                  <a:srgbClr val="0111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Unit Contribution Margin = Unit Selling Price – Unit Variable Cost</a:t>
            </a:r>
            <a:endParaRPr sz="2350">
              <a:solidFill>
                <a:srgbClr val="0111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" sz="2350">
                <a:solidFill>
                  <a:srgbClr val="0111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Break Even Point </a:t>
            </a:r>
            <a:r>
              <a:rPr lang="ru" sz="2350">
                <a:solidFill>
                  <a:srgbClr val="01114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(в од. продукції) </a:t>
            </a:r>
            <a:r>
              <a:rPr lang="ru" sz="2350">
                <a:solidFill>
                  <a:srgbClr val="0111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 Total Fixed Costs / Unit Contribution Margin </a:t>
            </a:r>
            <a:endParaRPr sz="2350">
              <a:solidFill>
                <a:srgbClr val="0111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" sz="2350">
                <a:solidFill>
                  <a:srgbClr val="0111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Break Even Point </a:t>
            </a:r>
            <a:r>
              <a:rPr lang="ru" sz="2350">
                <a:solidFill>
                  <a:srgbClr val="01114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(в гр. од.)  </a:t>
            </a:r>
            <a:r>
              <a:rPr lang="ru" sz="2350">
                <a:solidFill>
                  <a:srgbClr val="0111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 Total Fixed Costs / (Unit Contribution Margin / </a:t>
            </a:r>
            <a:r>
              <a:rPr lang="ru" sz="2350">
                <a:solidFill>
                  <a:srgbClr val="01114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Unit Sales Price)</a:t>
            </a:r>
            <a:r>
              <a:rPr lang="ru" sz="2350">
                <a:solidFill>
                  <a:srgbClr val="0111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                                                    </a:t>
            </a:r>
            <a:endParaRPr sz="2350">
              <a:solidFill>
                <a:srgbClr val="0111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" sz="2350">
                <a:solidFill>
                  <a:srgbClr val="0111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Payback</a:t>
            </a:r>
            <a:r>
              <a:rPr lang="ru" sz="2350">
                <a:solidFill>
                  <a:srgbClr val="0111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Period </a:t>
            </a:r>
            <a:r>
              <a:rPr lang="ru" sz="2350">
                <a:solidFill>
                  <a:srgbClr val="01114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(в од. продукції) </a:t>
            </a:r>
            <a:r>
              <a:rPr lang="ru" sz="2350">
                <a:solidFill>
                  <a:srgbClr val="0111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 Initial Investment / Cash flow per period</a:t>
            </a:r>
            <a:endParaRPr sz="2350">
              <a:solidFill>
                <a:srgbClr val="0111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350">
              <a:solidFill>
                <a:srgbClr val="0111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2350">
              <a:solidFill>
                <a:srgbClr val="0111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 sz="2350">
              <a:solidFill>
                <a:srgbClr val="0111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861792"/>
            <a:ext cx="4190750" cy="2281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223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62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Value Based S-n : </a:t>
            </a:r>
            <a:r>
              <a:rPr lang="ru" sz="262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Юніт-економіка, де юніт - Клієнт</a:t>
            </a:r>
            <a:endParaRPr sz="262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920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50">
                <a:solidFill>
                  <a:srgbClr val="0111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LTV  –  Lifetime Value = Contribution Margin per User * Lifetime</a:t>
            </a:r>
            <a:endParaRPr sz="2350">
              <a:solidFill>
                <a:srgbClr val="0111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" sz="2350">
                <a:solidFill>
                  <a:srgbClr val="0111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CAC  – Customer Acquisition Cost = Marketing Spend / New Customers</a:t>
            </a:r>
            <a:endParaRPr sz="2350">
              <a:solidFill>
                <a:srgbClr val="0111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" sz="2350">
                <a:solidFill>
                  <a:srgbClr val="0111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ROI  –  Return on Investment = Net Income / Cost of Investment</a:t>
            </a:r>
            <a:endParaRPr sz="2350">
              <a:solidFill>
                <a:srgbClr val="0111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" sz="2350">
                <a:solidFill>
                  <a:srgbClr val="0111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Конверсія (%)  –  Кількість людей, які закінчили дію / Кількість людей які почали дію *100</a:t>
            </a:r>
            <a:endParaRPr sz="2350">
              <a:solidFill>
                <a:srgbClr val="0111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350">
              <a:solidFill>
                <a:srgbClr val="0111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350">
              <a:solidFill>
                <a:srgbClr val="0111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2350">
              <a:solidFill>
                <a:srgbClr val="0111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 sz="2350">
              <a:solidFill>
                <a:srgbClr val="0111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425" y="2879200"/>
            <a:ext cx="3249199" cy="206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7"/>
          <p:cNvPicPr preferRelativeResize="0"/>
          <p:nvPr/>
        </p:nvPicPr>
        <p:blipFill rotWithShape="1">
          <a:blip r:embed="rId4">
            <a:alphaModFix/>
          </a:blip>
          <a:srcRect b="0" l="0" r="9066" t="7019"/>
          <a:stretch/>
        </p:blipFill>
        <p:spPr>
          <a:xfrm>
            <a:off x="4327700" y="3158900"/>
            <a:ext cx="3749250" cy="191872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7"/>
          <p:cNvSpPr txBox="1"/>
          <p:nvPr/>
        </p:nvSpPr>
        <p:spPr>
          <a:xfrm>
            <a:off x="4327700" y="2703375"/>
            <a:ext cx="34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Georgia"/>
                <a:ea typeface="Georgia"/>
                <a:cs typeface="Georgia"/>
                <a:sym typeface="Georgia"/>
              </a:rPr>
              <a:t>Маркетингова воронка: конверсія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00" y="1361250"/>
            <a:ext cx="5916302" cy="3576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8"/>
          <p:cNvSpPr txBox="1"/>
          <p:nvPr>
            <p:ph idx="4294967295" type="title"/>
          </p:nvPr>
        </p:nvSpPr>
        <p:spPr>
          <a:xfrm>
            <a:off x="311700" y="223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62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Value Based S-n: </a:t>
            </a:r>
            <a:r>
              <a:rPr lang="ru" sz="262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Юніт-економіка, де юніт - Клієнт</a:t>
            </a:r>
            <a:endParaRPr sz="262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Google Shape;152;p28"/>
          <p:cNvSpPr txBox="1"/>
          <p:nvPr/>
        </p:nvSpPr>
        <p:spPr>
          <a:xfrm>
            <a:off x="488700" y="878775"/>
            <a:ext cx="82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Оптимальне співвідношення LTV/CAC &gt;=3, для стартапів </a:t>
            </a:r>
            <a:r>
              <a:rPr lang="ru">
                <a:solidFill>
                  <a:schemeClr val="dk1"/>
                </a:solidFill>
              </a:rPr>
              <a:t>LTV/CAC &gt;=1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997725" y="227250"/>
            <a:ext cx="776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62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Value Based S-n: </a:t>
            </a:r>
            <a:r>
              <a:rPr lang="ru" sz="262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Starbucks LTV Case Study</a:t>
            </a:r>
            <a:endParaRPr sz="262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525" y="347325"/>
            <a:ext cx="523825" cy="332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52350"/>
            <a:ext cx="5282287" cy="403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7087" y="952350"/>
            <a:ext cx="3404512" cy="327511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9"/>
          <p:cNvSpPr txBox="1"/>
          <p:nvPr/>
        </p:nvSpPr>
        <p:spPr>
          <a:xfrm>
            <a:off x="5587075" y="4227475"/>
            <a:ext cx="31092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57595D"/>
                </a:solidFill>
              </a:rPr>
              <a:t>Source: </a:t>
            </a:r>
            <a:r>
              <a:rPr lang="ru" sz="1200">
                <a:solidFill>
                  <a:srgbClr val="3271D2"/>
                </a:solidFill>
              </a:rPr>
              <a:t>https://www.visualcapitalist.com/calculating-lifetime-customer-value/</a:t>
            </a:r>
            <a:endParaRPr sz="1200">
              <a:solidFill>
                <a:srgbClr val="3271D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997725" y="227250"/>
            <a:ext cx="776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62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Value Based S-n: </a:t>
            </a:r>
            <a:r>
              <a:rPr lang="ru" sz="262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Starbucks LTV Case Study</a:t>
            </a:r>
            <a:endParaRPr sz="262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525" y="347325"/>
            <a:ext cx="523825" cy="33251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0"/>
          <p:cNvSpPr txBox="1"/>
          <p:nvPr/>
        </p:nvSpPr>
        <p:spPr>
          <a:xfrm>
            <a:off x="427650" y="4658875"/>
            <a:ext cx="82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57595D"/>
                </a:solidFill>
              </a:rPr>
              <a:t>Source: </a:t>
            </a:r>
            <a:r>
              <a:rPr lang="ru" sz="1200">
                <a:solidFill>
                  <a:srgbClr val="3271D2"/>
                </a:solidFill>
              </a:rPr>
              <a:t>https://www.visualcapitalist.com/calculating-lifetime-customer-value/</a:t>
            </a:r>
            <a:endParaRPr sz="1200">
              <a:solidFill>
                <a:srgbClr val="3271D2"/>
              </a:solidFill>
            </a:endParaRPr>
          </a:p>
        </p:txBody>
      </p:sp>
      <p:sp>
        <p:nvSpPr>
          <p:cNvPr id="169" name="Google Shape;169;p30"/>
          <p:cNvSpPr txBox="1"/>
          <p:nvPr/>
        </p:nvSpPr>
        <p:spPr>
          <a:xfrm>
            <a:off x="407525" y="943963"/>
            <a:ext cx="72822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Client Lifetime = 20 років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Profit Margin = 21.3%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$5.90 * 4.2 = $24.78 – виручка за тиждень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$24.78 * 52 = $1 288.60 </a:t>
            </a:r>
            <a:r>
              <a:rPr lang="ru" sz="2000">
                <a:solidFill>
                  <a:schemeClr val="dk1"/>
                </a:solidFill>
              </a:rPr>
              <a:t>–</a:t>
            </a:r>
            <a:r>
              <a:rPr lang="ru" sz="2000"/>
              <a:t> виручка за рік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$1 263.60 * 20 = $25 771 </a:t>
            </a:r>
            <a:r>
              <a:rPr lang="ru" sz="2000">
                <a:solidFill>
                  <a:schemeClr val="dk1"/>
                </a:solidFill>
              </a:rPr>
              <a:t>–</a:t>
            </a:r>
            <a:r>
              <a:rPr lang="ru" sz="2000"/>
              <a:t> виручка за 20 років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$25 771 * 0.213 = $5 489 – LTV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Припущення: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Нові користувачі поводитимуть себе так само, як і старі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(параметри моделі стабільні)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997725" y="227250"/>
            <a:ext cx="776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62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Value Based S-n: Subscription App LTV Case Study</a:t>
            </a:r>
            <a:endParaRPr sz="262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5" name="Google Shape;175;p31"/>
          <p:cNvSpPr txBox="1"/>
          <p:nvPr/>
        </p:nvSpPr>
        <p:spPr>
          <a:xfrm>
            <a:off x="407525" y="943963"/>
            <a:ext cx="72822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Georgia"/>
                <a:ea typeface="Georgia"/>
                <a:cs typeface="Georgia"/>
                <a:sym typeface="Georgia"/>
              </a:rPr>
              <a:t>Main parameters</a:t>
            </a:r>
            <a:r>
              <a:rPr lang="ru" sz="2000">
                <a:latin typeface="Georgia"/>
                <a:ea typeface="Georgia"/>
                <a:cs typeface="Georgia"/>
                <a:sym typeface="Georgia"/>
              </a:rPr>
              <a:t>: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❏"/>
            </a:pPr>
            <a:r>
              <a:rPr lang="ru" sz="2000">
                <a:latin typeface="Georgia"/>
                <a:ea typeface="Georgia"/>
                <a:cs typeface="Georgia"/>
                <a:sym typeface="Georgia"/>
              </a:rPr>
              <a:t>Net Proceeds = Customer price – Taxes – Commissions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❏"/>
            </a:pPr>
            <a:r>
              <a:rPr lang="ru" sz="2000">
                <a:latin typeface="Georgia"/>
                <a:ea typeface="Georgia"/>
                <a:cs typeface="Georgia"/>
                <a:sym typeface="Georgia"/>
              </a:rPr>
              <a:t>Trial Conversion Rate into Purchase (7 days trial period)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❏"/>
            </a:pPr>
            <a:r>
              <a:rPr lang="ru" sz="2000">
                <a:latin typeface="Georgia"/>
                <a:ea typeface="Georgia"/>
                <a:cs typeface="Georgia"/>
                <a:sym typeface="Georgia"/>
              </a:rPr>
              <a:t>Refund Rate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❏"/>
            </a:pPr>
            <a:r>
              <a:rPr lang="ru" sz="2000">
                <a:latin typeface="Georgia"/>
                <a:ea typeface="Georgia"/>
                <a:cs typeface="Georgia"/>
                <a:sym typeface="Georgia"/>
              </a:rPr>
              <a:t>User Lifetime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Georgia"/>
                <a:ea typeface="Georgia"/>
                <a:cs typeface="Georgia"/>
                <a:sym typeface="Georgia"/>
              </a:rPr>
              <a:t>Main segments</a:t>
            </a:r>
            <a:r>
              <a:rPr lang="ru" sz="2000">
                <a:latin typeface="Georgia"/>
                <a:ea typeface="Georgia"/>
                <a:cs typeface="Georgia"/>
                <a:sym typeface="Georgia"/>
              </a:rPr>
              <a:t>: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❏"/>
            </a:pPr>
            <a:r>
              <a:rPr lang="ru" sz="2000">
                <a:latin typeface="Georgia"/>
                <a:ea typeface="Georgia"/>
                <a:cs typeface="Georgia"/>
                <a:sym typeface="Georgia"/>
              </a:rPr>
              <a:t>Weekly cohorts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❏"/>
            </a:pPr>
            <a:r>
              <a:rPr lang="ru" sz="2000">
                <a:latin typeface="Georgia"/>
                <a:ea typeface="Georgia"/>
                <a:cs typeface="Georgia"/>
                <a:sym typeface="Georgia"/>
              </a:rPr>
              <a:t>Product ID (тарифний план)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❏"/>
            </a:pPr>
            <a:r>
              <a:rPr lang="ru" sz="2000">
                <a:latin typeface="Georgia"/>
                <a:ea typeface="Georgia"/>
                <a:cs typeface="Georgia"/>
                <a:sym typeface="Georgia"/>
              </a:rPr>
              <a:t>Country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❏"/>
            </a:pPr>
            <a:r>
              <a:rPr lang="ru" sz="2000">
                <a:latin typeface="Georgia"/>
                <a:ea typeface="Georgia"/>
                <a:cs typeface="Georgia"/>
                <a:sym typeface="Georgia"/>
              </a:rPr>
              <a:t>Media Source (канал трафіку)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❏"/>
            </a:pPr>
            <a:r>
              <a:rPr lang="ru" sz="2000">
                <a:latin typeface="Georgia"/>
                <a:ea typeface="Georgia"/>
                <a:cs typeface="Georgia"/>
                <a:sym typeface="Georgia"/>
              </a:rPr>
              <a:t>Age groups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650" y="283862"/>
            <a:ext cx="459475" cy="45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62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Що таке сегментація</a:t>
            </a:r>
            <a:endParaRPr sz="262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Georgia"/>
                <a:ea typeface="Georgia"/>
                <a:cs typeface="Georgia"/>
                <a:sym typeface="Georgia"/>
              </a:rPr>
              <a:t>Сегментація </a:t>
            </a:r>
            <a:r>
              <a:rPr lang="ru" sz="2000">
                <a:latin typeface="Georgia"/>
                <a:ea typeface="Georgia"/>
                <a:cs typeface="Georgia"/>
                <a:sym typeface="Georgia"/>
              </a:rPr>
              <a:t>– це маркетингова стратегія, яка використовується для поділу ринку або клієнтської бази на менші групи</a:t>
            </a:r>
            <a:r>
              <a:rPr b="1" lang="ru" sz="20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ru" sz="2000">
                <a:latin typeface="Georgia"/>
                <a:ea typeface="Georgia"/>
                <a:cs typeface="Georgia"/>
                <a:sym typeface="Georgia"/>
              </a:rPr>
              <a:t>клієнтів зі схожими характеристиками чи потребами.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latin typeface="Georgia"/>
                <a:ea typeface="Georgia"/>
                <a:cs typeface="Georgia"/>
                <a:sym typeface="Georgia"/>
              </a:rPr>
              <a:t>Сегментуючи своїх клієнтів, компанії можуть створювати індивідуальні маркетингові кампанії, які безпосередньо звертатимуться до проблем, бажань і мотивацій кожної групи.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>
                <a:latin typeface="Georgia"/>
                <a:ea typeface="Georgia"/>
                <a:cs typeface="Georgia"/>
                <a:sym typeface="Georgia"/>
              </a:rPr>
              <a:t>Зрештою, ефективна сегментація клієнтів може призвести до підвищення задоволеності клієнтів, покращення утримання клієнтів і підвищення ефективності маркетингу.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62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Імплементація стратегії сегментування</a:t>
            </a:r>
            <a:endParaRPr sz="262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11700" y="1152475"/>
            <a:ext cx="8520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77825" lvl="0" marL="457200" rtl="0" algn="l">
              <a:spcBef>
                <a:spcPts val="0"/>
              </a:spcBef>
              <a:spcAft>
                <a:spcPts val="0"/>
              </a:spcAft>
              <a:buClr>
                <a:srgbClr val="011140"/>
              </a:buClr>
              <a:buSzPts val="2350"/>
              <a:buFont typeface="Georgia"/>
              <a:buAutoNum type="arabicPeriod"/>
            </a:pPr>
            <a:r>
              <a:rPr lang="ru" sz="2350">
                <a:solidFill>
                  <a:srgbClr val="0111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Пріоритизація цільових сегментів в залежності від обраного критерію:</a:t>
            </a:r>
            <a:endParaRPr sz="2350">
              <a:solidFill>
                <a:srgbClr val="0111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77825" lvl="1" marL="914400" rtl="0" algn="l">
              <a:spcBef>
                <a:spcPts val="0"/>
              </a:spcBef>
              <a:spcAft>
                <a:spcPts val="0"/>
              </a:spcAft>
              <a:buClr>
                <a:srgbClr val="011140"/>
              </a:buClr>
              <a:buSzPts val="2350"/>
              <a:buFont typeface="Georgia"/>
              <a:buAutoNum type="alphaLcPeriod"/>
            </a:pPr>
            <a:r>
              <a:rPr lang="ru" sz="2350">
                <a:solidFill>
                  <a:srgbClr val="0111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найвищий потенціал доходу;</a:t>
            </a:r>
            <a:endParaRPr sz="2350">
              <a:solidFill>
                <a:srgbClr val="0111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77825" lvl="1" marL="914400" rtl="0" algn="l">
              <a:spcBef>
                <a:spcPts val="0"/>
              </a:spcBef>
              <a:spcAft>
                <a:spcPts val="0"/>
              </a:spcAft>
              <a:buClr>
                <a:srgbClr val="011140"/>
              </a:buClr>
              <a:buSzPts val="2350"/>
              <a:buFont typeface="Georgia"/>
              <a:buAutoNum type="alphaLcPeriod"/>
            </a:pPr>
            <a:r>
              <a:rPr lang="ru" sz="2350">
                <a:solidFill>
                  <a:srgbClr val="0111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найкраща можливість для зростання;</a:t>
            </a:r>
            <a:endParaRPr sz="2350">
              <a:solidFill>
                <a:srgbClr val="0111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77825" lvl="1" marL="914400" rtl="0" algn="l">
              <a:spcBef>
                <a:spcPts val="0"/>
              </a:spcBef>
              <a:spcAft>
                <a:spcPts val="0"/>
              </a:spcAft>
              <a:buClr>
                <a:srgbClr val="011140"/>
              </a:buClr>
              <a:buSzPts val="2350"/>
              <a:buFont typeface="Georgia"/>
              <a:buAutoNum type="alphaLcPeriod"/>
            </a:pPr>
            <a:r>
              <a:rPr lang="ru" sz="2350">
                <a:solidFill>
                  <a:srgbClr val="0111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відповідність цінностям вашого бренду …</a:t>
            </a:r>
            <a:endParaRPr sz="2350">
              <a:solidFill>
                <a:srgbClr val="0111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77825" lvl="0" marL="457200" rtl="0" algn="l">
              <a:spcBef>
                <a:spcPts val="0"/>
              </a:spcBef>
              <a:spcAft>
                <a:spcPts val="0"/>
              </a:spcAft>
              <a:buClr>
                <a:srgbClr val="011140"/>
              </a:buClr>
              <a:buSzPts val="2350"/>
              <a:buFont typeface="Georgia"/>
              <a:buAutoNum type="arabicPeriod"/>
            </a:pPr>
            <a:r>
              <a:rPr lang="ru" sz="2350">
                <a:solidFill>
                  <a:srgbClr val="0111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Розробка індивідуальних маркетингових кампаній</a:t>
            </a:r>
            <a:endParaRPr sz="2350">
              <a:solidFill>
                <a:srgbClr val="0111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77825" lvl="1" marL="914400" rtl="0" algn="l">
              <a:spcBef>
                <a:spcPts val="0"/>
              </a:spcBef>
              <a:spcAft>
                <a:spcPts val="0"/>
              </a:spcAft>
              <a:buClr>
                <a:srgbClr val="011140"/>
              </a:buClr>
              <a:buSzPts val="2350"/>
              <a:buFont typeface="Georgia"/>
              <a:buAutoNum type="alphaLcPeriod"/>
            </a:pPr>
            <a:r>
              <a:rPr lang="ru" sz="2350">
                <a:solidFill>
                  <a:srgbClr val="0111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реклами, спрямованих на певний сегмент</a:t>
            </a:r>
            <a:endParaRPr sz="2350">
              <a:solidFill>
                <a:srgbClr val="0111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77825" lvl="1" marL="914400" rtl="0" algn="l">
              <a:spcBef>
                <a:spcPts val="0"/>
              </a:spcBef>
              <a:spcAft>
                <a:spcPts val="0"/>
              </a:spcAft>
              <a:buClr>
                <a:srgbClr val="011140"/>
              </a:buClr>
              <a:buSzPts val="2350"/>
              <a:buFont typeface="Georgia"/>
              <a:buAutoNum type="alphaLcPeriod"/>
            </a:pPr>
            <a:r>
              <a:rPr lang="ru" sz="2350">
                <a:solidFill>
                  <a:srgbClr val="0111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цільових рекламних акцій </a:t>
            </a:r>
            <a:endParaRPr sz="2350">
              <a:solidFill>
                <a:srgbClr val="0111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77825" lvl="1" marL="914400" rtl="0" algn="l">
              <a:spcBef>
                <a:spcPts val="0"/>
              </a:spcBef>
              <a:spcAft>
                <a:spcPts val="0"/>
              </a:spcAft>
              <a:buClr>
                <a:srgbClr val="011140"/>
              </a:buClr>
              <a:buSzPts val="2350"/>
              <a:buFont typeface="Georgia"/>
              <a:buAutoNum type="alphaLcPeriod"/>
            </a:pPr>
            <a:r>
              <a:rPr lang="ru" sz="2350">
                <a:solidFill>
                  <a:srgbClr val="0111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нових продуктів чи послуг під певну групу клієнтів.</a:t>
            </a:r>
            <a:endParaRPr sz="2350">
              <a:solidFill>
                <a:srgbClr val="0111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62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Інструменти та технології сегментації клієнтів</a:t>
            </a:r>
            <a:endParaRPr sz="262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1152475"/>
            <a:ext cx="8520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700"/>
              <a:buFont typeface="Georgia"/>
              <a:buAutoNum type="arabicPeriod"/>
            </a:pPr>
            <a:r>
              <a:rPr b="1" lang="ru" sz="1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Customer Data Platforms (CDPs) </a:t>
            </a:r>
            <a:r>
              <a:rPr lang="ru" sz="1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 централізована система, що інтегрує дані з CRM, website аналітики, email маркетингу, соціальних платформ (напр., Segment, BlueConic)</a:t>
            </a:r>
            <a:endParaRPr sz="2550">
              <a:solidFill>
                <a:srgbClr val="0111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700"/>
              <a:buFont typeface="Georgia"/>
              <a:buAutoNum type="arabicPeriod"/>
            </a:pPr>
            <a:r>
              <a:rPr b="1" lang="ru" sz="1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Customer Relationship Management (CRM) Systems</a:t>
            </a:r>
            <a:r>
              <a:rPr lang="ru" sz="1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(напр., Salesforce, HubSpot, Zoho CRM)</a:t>
            </a:r>
            <a:endParaRPr sz="2550">
              <a:solidFill>
                <a:srgbClr val="01114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700"/>
              <a:buFont typeface="Georgia"/>
              <a:buAutoNum type="arabicPeriod"/>
            </a:pPr>
            <a:r>
              <a:rPr b="1" lang="ru" sz="1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Marketing Automation Platforms </a:t>
            </a:r>
            <a:r>
              <a:rPr lang="ru" sz="1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(напр., Marketo, Pardot, ActiveCampaign)</a:t>
            </a:r>
            <a:endParaRPr sz="2550">
              <a:solidFill>
                <a:srgbClr val="01114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700"/>
              <a:buFont typeface="Georgia"/>
              <a:buAutoNum type="arabicPeriod"/>
            </a:pPr>
            <a:r>
              <a:rPr b="1" lang="ru" sz="1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Web Analytics and Tracking Tools </a:t>
            </a:r>
            <a:r>
              <a:rPr lang="ru" sz="1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(напр., Google Analytics and Adobe Analytics)</a:t>
            </a:r>
            <a:endParaRPr sz="2550">
              <a:solidFill>
                <a:srgbClr val="01114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700"/>
              <a:buFont typeface="Georgia"/>
              <a:buAutoNum type="arabicPeriod"/>
            </a:pPr>
            <a:r>
              <a:rPr b="1" lang="ru" sz="1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Artificial Intelligence (AI) and Machine Learning </a:t>
            </a:r>
            <a:r>
              <a:rPr lang="ru" sz="1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(напр., IBM Watson Marketing, Optimizely, Lattice Engines)</a:t>
            </a:r>
            <a:endParaRPr sz="2550">
              <a:solidFill>
                <a:srgbClr val="01114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700"/>
              <a:buFont typeface="Georgia"/>
              <a:buAutoNum type="arabicPeriod"/>
            </a:pPr>
            <a:r>
              <a:rPr b="1" lang="ru" sz="1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Visualization and Reporting Tools </a:t>
            </a:r>
            <a:r>
              <a:rPr lang="ru" sz="1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(напр., Tableau, Power BI, Looker)</a:t>
            </a:r>
            <a:endParaRPr b="1" sz="17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311700" y="268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62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Виклики та підводні камені сегментації клієнтів</a:t>
            </a:r>
            <a:endParaRPr sz="262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311700" y="944625"/>
            <a:ext cx="8520600" cy="41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700"/>
              <a:buFont typeface="Georgia"/>
              <a:buAutoNum type="arabicPeriod"/>
            </a:pPr>
            <a:r>
              <a:rPr b="1" lang="ru" sz="1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Неповні або неточні дані</a:t>
            </a:r>
            <a:endParaRPr b="1" sz="17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Щоб зменшити цей ризик, інвестуйте в процеси збору та очищення даних, а також перевіряйте свої джерела даних, щоб переконатися в їх надійності.</a:t>
            </a:r>
            <a:endParaRPr sz="17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1800"/>
              </a:spcBef>
              <a:spcAft>
                <a:spcPts val="0"/>
              </a:spcAft>
              <a:buClr>
                <a:srgbClr val="292929"/>
              </a:buClr>
              <a:buSzPts val="1700"/>
              <a:buFont typeface="Georgia"/>
              <a:buAutoNum type="arabicPeriod"/>
            </a:pPr>
            <a:r>
              <a:rPr b="1" lang="ru" sz="1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Надмірна сегментація</a:t>
            </a:r>
            <a:endParaRPr b="1" sz="17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Щоб уникнути цієї пастки, зосередьтеся на найбільш релевантних і ефективних сегментах і встановіть баланс між персоналізацією та простотою.</a:t>
            </a:r>
            <a:endParaRPr sz="17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92929"/>
              </a:buClr>
              <a:buSzPts val="1700"/>
              <a:buFont typeface="Georgia"/>
              <a:buAutoNum type="arabicPeriod"/>
            </a:pPr>
            <a:r>
              <a:rPr b="1" lang="ru" sz="1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Покладання на застарілі моделі сегментації</a:t>
            </a:r>
            <a:endParaRPr b="1" sz="17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700"/>
              <a:buFont typeface="Georgia"/>
              <a:buAutoNum type="arabicPeriod"/>
            </a:pPr>
            <a:r>
              <a:rPr b="1" lang="ru" sz="1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Неузгодження сегментації з бізнес цілями</a:t>
            </a:r>
            <a:endParaRPr b="1" sz="2550">
              <a:solidFill>
                <a:srgbClr val="01114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700"/>
              <a:buFont typeface="Georgia"/>
              <a:buAutoNum type="arabicPeriod"/>
            </a:pPr>
            <a:r>
              <a:rPr b="1" lang="ru" sz="1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Відсутність перевірки та вдосконалення стратегії сегментування</a:t>
            </a:r>
            <a:endParaRPr b="1" sz="17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700"/>
              <a:buFont typeface="Georgia"/>
              <a:buAutoNum type="arabicPeriod"/>
            </a:pPr>
            <a:r>
              <a:rPr b="1" lang="ru" sz="1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Нехтування крос-функціональної взаємодії і залучення команди</a:t>
            </a:r>
            <a:endParaRPr b="1" sz="17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62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С</a:t>
            </a:r>
            <a:r>
              <a:rPr lang="ru" sz="262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егментація: збір та аналіз даних</a:t>
            </a:r>
            <a:endParaRPr sz="262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Georgia"/>
                <a:ea typeface="Georgia"/>
                <a:cs typeface="Georgia"/>
                <a:sym typeface="Georgia"/>
              </a:rPr>
              <a:t>Джерела інформації про клієнтів:</a:t>
            </a:r>
            <a:r>
              <a:rPr b="1" lang="ru" sz="20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Georgia"/>
              <a:buChar char="-"/>
            </a:pPr>
            <a:r>
              <a:rPr lang="ru" sz="2000">
                <a:latin typeface="Georgia"/>
                <a:ea typeface="Georgia"/>
                <a:cs typeface="Georgia"/>
                <a:sym typeface="Georgia"/>
              </a:rPr>
              <a:t>опитування клієнтів;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-"/>
            </a:pPr>
            <a:r>
              <a:rPr lang="ru" sz="2000">
                <a:latin typeface="Georgia"/>
                <a:ea typeface="Georgia"/>
                <a:cs typeface="Georgia"/>
                <a:sym typeface="Georgia"/>
              </a:rPr>
              <a:t>аналітика веб-сайтів / мобільних додатків;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-"/>
            </a:pPr>
            <a:r>
              <a:rPr lang="ru" sz="2000">
                <a:latin typeface="Georgia"/>
                <a:ea typeface="Georgia"/>
                <a:cs typeface="Georgia"/>
                <a:sym typeface="Georgia"/>
              </a:rPr>
              <a:t>взаємодія в соціальних мережах;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-"/>
            </a:pPr>
            <a:r>
              <a:rPr lang="ru" sz="2000">
                <a:latin typeface="Georgia"/>
                <a:ea typeface="Georgia"/>
                <a:cs typeface="Georgia"/>
                <a:sym typeface="Georgia"/>
              </a:rPr>
              <a:t>історія покупок.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2000">
                <a:latin typeface="Georgia"/>
                <a:ea typeface="Georgia"/>
                <a:cs typeface="Georgia"/>
                <a:sym typeface="Georgia"/>
              </a:rPr>
              <a:t>Підготовка та аналіз даних:</a:t>
            </a:r>
            <a:endParaRPr b="1"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Georgia"/>
              <a:buChar char="-"/>
            </a:pPr>
            <a:r>
              <a:rPr lang="ru" sz="2000">
                <a:latin typeface="Georgia"/>
                <a:ea typeface="Georgia"/>
                <a:cs typeface="Georgia"/>
                <a:sym typeface="Georgia"/>
              </a:rPr>
              <a:t>усунення дублікатів, пропущених значень, пошук аномалій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-"/>
            </a:pPr>
            <a:r>
              <a:rPr lang="ru" sz="2000">
                <a:latin typeface="Georgia"/>
                <a:ea typeface="Georgia"/>
                <a:cs typeface="Georgia"/>
                <a:sym typeface="Georgia"/>
              </a:rPr>
              <a:t>статистичний аналіз та ML алгоритми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62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Види або критерії сегментації</a:t>
            </a:r>
            <a:endParaRPr sz="262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19950" l="0" r="0" t="16107"/>
          <a:stretch/>
        </p:blipFill>
        <p:spPr>
          <a:xfrm>
            <a:off x="0" y="1603888"/>
            <a:ext cx="9143999" cy="193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62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Демографічна сегментація клієнтів</a:t>
            </a:r>
            <a:endParaRPr sz="262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111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Сегментація за демографічними характеристиками (</a:t>
            </a:r>
            <a:r>
              <a:rPr b="1" i="1" lang="ru" sz="2000">
                <a:solidFill>
                  <a:srgbClr val="0111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дохід, рівень освіти, стать і вік</a:t>
            </a:r>
            <a:r>
              <a:rPr lang="ru" sz="2000">
                <a:solidFill>
                  <a:srgbClr val="0111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</a:t>
            </a:r>
            <a:r>
              <a:rPr lang="ru" sz="2000">
                <a:solidFill>
                  <a:srgbClr val="0111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використовується для таргетування рекламних оголошень, створення e-mail розсилок, промо акцій та інших маркетингових акцій.</a:t>
            </a:r>
            <a:endParaRPr sz="2000">
              <a:solidFill>
                <a:srgbClr val="0111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800"/>
              </a:spcBef>
              <a:spcAft>
                <a:spcPts val="1800"/>
              </a:spcAft>
              <a:buNone/>
            </a:pPr>
            <a:r>
              <a:rPr lang="ru" sz="1500">
                <a:solidFill>
                  <a:srgbClr val="0111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Наприклад, невеликий магазин іграшок може бути націлений на молодих батьків з дітьми віком до 12 років, пропонуючи іграшки та ігри, що відповідають їхньому віку й відповідають потребам їхніх клієнтів.</a:t>
            </a:r>
            <a:endParaRPr sz="1500">
              <a:solidFill>
                <a:srgbClr val="0111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62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Ге</a:t>
            </a:r>
            <a:r>
              <a:rPr lang="ru" sz="262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ографічна сегментація клієнтів</a:t>
            </a:r>
            <a:endParaRPr sz="262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111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Тут ми говоримо про фактори, що залежать від місця розташування, такі як місто, регіон, клімат чи навіть культурні відмінності. </a:t>
            </a:r>
            <a:endParaRPr sz="2000">
              <a:solidFill>
                <a:srgbClr val="0111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111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Місцева пекарня могла б використати географічне сегментування для націлювання на клієнтів у безпосередній близькості, рекламуючи свої свіжі вироби та акцентуючи на підтримці місцевого бізнесу.</a:t>
            </a:r>
            <a:endParaRPr sz="1500">
              <a:solidFill>
                <a:srgbClr val="0111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 sz="1500">
              <a:solidFill>
                <a:srgbClr val="0111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62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Психо</a:t>
            </a:r>
            <a:r>
              <a:rPr lang="ru" sz="262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графічна сегментація клієнтів</a:t>
            </a:r>
            <a:endParaRPr sz="262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111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Цей тип сегментації орієнтується на стиль життя, тип особистості, цінності і ставлення клієнтів. Уся справа в розумінні «чому» клієнти зробили певний вибір. </a:t>
            </a:r>
            <a:endParaRPr sz="2000">
              <a:solidFill>
                <a:srgbClr val="0111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111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Припустимо, ви володієте туристичною агенцією. Орієнтуючись на шукачів пригод і мандрівників, які піклуються про навколишнє середовище, ви можете підібрати захоплюючі пакети екологічного туризму, які відповідають їхнім цінностям і прагненням.</a:t>
            </a:r>
            <a:endParaRPr sz="1500">
              <a:solidFill>
                <a:srgbClr val="0111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111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 sz="1500">
              <a:solidFill>
                <a:srgbClr val="0111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62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Поведінков</a:t>
            </a:r>
            <a:r>
              <a:rPr lang="ru" sz="262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а сегментація клієнтів</a:t>
            </a:r>
            <a:endParaRPr sz="262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111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Поведінкова сегментація групує споживачів за звичками та поведінкою, а не за зовнішніми демографічними факторами. Наприклад, історія покупок, уподобання певних </a:t>
            </a:r>
            <a:r>
              <a:rPr lang="ru" sz="2000">
                <a:solidFill>
                  <a:srgbClr val="0111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соціальних мереж, </a:t>
            </a:r>
            <a:r>
              <a:rPr lang="ru" sz="2000">
                <a:solidFill>
                  <a:srgbClr val="0111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використання того чи іншого фнгкціоналу платформи тощо.</a:t>
            </a:r>
            <a:endParaRPr sz="2000">
              <a:solidFill>
                <a:srgbClr val="0111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800"/>
              </a:spcBef>
              <a:spcAft>
                <a:spcPts val="1800"/>
              </a:spcAft>
              <a:buNone/>
            </a:pPr>
            <a:r>
              <a:rPr lang="ru" sz="2000">
                <a:solidFill>
                  <a:srgbClr val="0111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Це дозволяє налаштувати рекламу на певній соціальній платформі, запустити email-кампанію з нагадуваннями або продажами для постійних клієнтів тощо.</a:t>
            </a:r>
            <a:endParaRPr sz="1500">
              <a:solidFill>
                <a:srgbClr val="0111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62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С</a:t>
            </a:r>
            <a:r>
              <a:rPr lang="ru" sz="262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егментація клієнтів за потребами</a:t>
            </a:r>
            <a:endParaRPr sz="262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111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Сегментація споживачів на групи відповідно до їхніх потреб. </a:t>
            </a:r>
            <a:endParaRPr sz="2000">
              <a:solidFill>
                <a:srgbClr val="0111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0111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Jobs To Be Done Framework</a:t>
            </a:r>
            <a:r>
              <a:rPr lang="ru" sz="2000">
                <a:solidFill>
                  <a:srgbClr val="0111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- популярна методологія </a:t>
            </a:r>
            <a:r>
              <a:rPr lang="ru" sz="2000">
                <a:solidFill>
                  <a:srgbClr val="01114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оптимізації продукту / послуг для задоволення основних потреб клієнтів</a:t>
            </a:r>
            <a:endParaRPr sz="2000">
              <a:solidFill>
                <a:srgbClr val="0111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111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 sz="2000">
              <a:solidFill>
                <a:srgbClr val="01114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4" name="Google Shape;104;p21"/>
          <p:cNvPicPr preferRelativeResize="0"/>
          <p:nvPr/>
        </p:nvPicPr>
        <p:blipFill rotWithShape="1">
          <a:blip r:embed="rId3">
            <a:alphaModFix/>
          </a:blip>
          <a:srcRect b="47440" l="2829" r="2866" t="19787"/>
          <a:stretch/>
        </p:blipFill>
        <p:spPr>
          <a:xfrm>
            <a:off x="831800" y="2754350"/>
            <a:ext cx="6858000" cy="168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