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40"/>
  </p:notesMasterIdLst>
  <p:sldIdLst>
    <p:sldId id="256" r:id="rId2"/>
    <p:sldId id="257" r:id="rId3"/>
    <p:sldId id="289" r:id="rId4"/>
    <p:sldId id="258" r:id="rId5"/>
    <p:sldId id="259" r:id="rId6"/>
    <p:sldId id="286" r:id="rId7"/>
    <p:sldId id="287" r:id="rId8"/>
    <p:sldId id="288" r:id="rId9"/>
    <p:sldId id="261" r:id="rId10"/>
    <p:sldId id="260" r:id="rId11"/>
    <p:sldId id="290" r:id="rId12"/>
    <p:sldId id="291" r:id="rId13"/>
    <p:sldId id="312" r:id="rId14"/>
    <p:sldId id="292" r:id="rId15"/>
    <p:sldId id="293" r:id="rId16"/>
    <p:sldId id="294" r:id="rId17"/>
    <p:sldId id="295" r:id="rId18"/>
    <p:sldId id="297" r:id="rId19"/>
    <p:sldId id="313" r:id="rId20"/>
    <p:sldId id="314" r:id="rId21"/>
    <p:sldId id="315" r:id="rId22"/>
    <p:sldId id="316" r:id="rId23"/>
    <p:sldId id="317" r:id="rId24"/>
    <p:sldId id="296" r:id="rId25"/>
    <p:sldId id="298" r:id="rId26"/>
    <p:sldId id="299" r:id="rId27"/>
    <p:sldId id="300" r:id="rId28"/>
    <p:sldId id="301" r:id="rId29"/>
    <p:sldId id="302" r:id="rId30"/>
    <p:sldId id="303" r:id="rId31"/>
    <p:sldId id="305" r:id="rId32"/>
    <p:sldId id="306" r:id="rId33"/>
    <p:sldId id="304" r:id="rId34"/>
    <p:sldId id="307" r:id="rId35"/>
    <p:sldId id="308" r:id="rId36"/>
    <p:sldId id="309" r:id="rId37"/>
    <p:sldId id="310" r:id="rId38"/>
    <p:sldId id="311" r:id="rId39"/>
  </p:sldIdLst>
  <p:sldSz cx="9144000" cy="6858000" type="screen4x3"/>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60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Средний стиль 4 - акцент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Светлый стиль 1 — акцент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Светлый стиль 2 - акцент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Светлый стиль 2 - акцент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546"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uk-UA"/>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3C20F3-D097-4DA7-A146-98E1352F1C0F}" type="datetimeFigureOut">
              <a:rPr lang="uk-UA" smtClean="0"/>
              <a:t>23.05.2023</a:t>
            </a:fld>
            <a:endParaRPr lang="uk-UA"/>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uk-UA"/>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uk-UA"/>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D9363C-45DA-4E26-9BEB-D4E73495D015}" type="slidenum">
              <a:rPr lang="uk-UA" smtClean="0"/>
              <a:t>‹#›</a:t>
            </a:fld>
            <a:endParaRPr lang="uk-UA"/>
          </a:p>
        </p:txBody>
      </p:sp>
    </p:spTree>
    <p:extLst>
      <p:ext uri="{BB962C8B-B14F-4D97-AF65-F5344CB8AC3E}">
        <p14:creationId xmlns:p14="http://schemas.microsoft.com/office/powerpoint/2010/main" val="2470304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8" name="Заголовок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ru-RU"/>
              <a:t>Образец заголовка</a:t>
            </a:r>
            <a:endParaRPr kumimoji="0" lang="en-US"/>
          </a:p>
        </p:txBody>
      </p:sp>
      <p:sp>
        <p:nvSpPr>
          <p:cNvPr id="9" name="Подзаголовок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a:t>Образец подзаголовка</a:t>
            </a:r>
            <a:endParaRPr kumimoji="0" lang="en-US"/>
          </a:p>
        </p:txBody>
      </p:sp>
      <p:sp>
        <p:nvSpPr>
          <p:cNvPr id="28" name="Дата 27"/>
          <p:cNvSpPr>
            <a:spLocks noGrp="1"/>
          </p:cNvSpPr>
          <p:nvPr>
            <p:ph type="dt" sz="half" idx="10"/>
          </p:nvPr>
        </p:nvSpPr>
        <p:spPr>
          <a:xfrm>
            <a:off x="6400800" y="6355080"/>
            <a:ext cx="2286000" cy="365760"/>
          </a:xfrm>
        </p:spPr>
        <p:txBody>
          <a:bodyPr/>
          <a:lstStyle>
            <a:lvl1pPr>
              <a:defRPr sz="1400"/>
            </a:lvl1pPr>
          </a:lstStyle>
          <a:p>
            <a:fld id="{A62D6053-EDD4-4C92-8331-46A56EBC00DA}" type="datetime1">
              <a:rPr lang="uk-UA" smtClean="0"/>
              <a:t>23.05.2023</a:t>
            </a:fld>
            <a:endParaRPr lang="uk-UA"/>
          </a:p>
        </p:txBody>
      </p:sp>
      <p:sp>
        <p:nvSpPr>
          <p:cNvPr id="17" name="Нижний колонтитул 16"/>
          <p:cNvSpPr>
            <a:spLocks noGrp="1"/>
          </p:cNvSpPr>
          <p:nvPr>
            <p:ph type="ftr" sz="quarter" idx="11"/>
          </p:nvPr>
        </p:nvSpPr>
        <p:spPr>
          <a:xfrm>
            <a:off x="2898648" y="6355080"/>
            <a:ext cx="3474720" cy="365760"/>
          </a:xfrm>
        </p:spPr>
        <p:txBody>
          <a:bodyPr/>
          <a:lstStyle/>
          <a:p>
            <a:r>
              <a:rPr lang="en-US"/>
              <a:t>Hypothesis Testing</a:t>
            </a:r>
            <a:endParaRPr lang="uk-UA"/>
          </a:p>
        </p:txBody>
      </p:sp>
      <p:sp>
        <p:nvSpPr>
          <p:cNvPr id="29" name="Номер слайда 28"/>
          <p:cNvSpPr>
            <a:spLocks noGrp="1"/>
          </p:cNvSpPr>
          <p:nvPr>
            <p:ph type="sldNum" sz="quarter" idx="12"/>
          </p:nvPr>
        </p:nvSpPr>
        <p:spPr>
          <a:xfrm>
            <a:off x="1216152" y="6355080"/>
            <a:ext cx="1219200" cy="365760"/>
          </a:xfrm>
        </p:spPr>
        <p:txBody>
          <a:bodyPr/>
          <a:lstStyle/>
          <a:p>
            <a:fld id="{3819DA74-911B-4573-B583-15389679487E}" type="slidenum">
              <a:rPr lang="uk-UA" smtClean="0"/>
              <a:t>‹#›</a:t>
            </a:fld>
            <a:endParaRPr lang="uk-UA"/>
          </a:p>
        </p:txBody>
      </p:sp>
      <p:sp>
        <p:nvSpPr>
          <p:cNvPr id="21" name="Прямоугольник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Прямоугольник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Прямоугольник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Прямоугольник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C76B3245-8243-4D4A-9F9E-F900809F9C11}" type="datetime1">
              <a:rPr lang="uk-UA" smtClean="0"/>
              <a:t>23.05.2023</a:t>
            </a:fld>
            <a:endParaRPr lang="uk-UA"/>
          </a:p>
        </p:txBody>
      </p:sp>
      <p:sp>
        <p:nvSpPr>
          <p:cNvPr id="5" name="Нижний колонтитул 4"/>
          <p:cNvSpPr>
            <a:spLocks noGrp="1"/>
          </p:cNvSpPr>
          <p:nvPr>
            <p:ph type="ftr" sz="quarter" idx="11"/>
          </p:nvPr>
        </p:nvSpPr>
        <p:spPr/>
        <p:txBody>
          <a:bodyPr/>
          <a:lstStyle/>
          <a:p>
            <a:r>
              <a:rPr lang="en-US"/>
              <a:t>Hypothesis Testing</a:t>
            </a:r>
            <a:endParaRPr lang="uk-UA"/>
          </a:p>
        </p:txBody>
      </p:sp>
      <p:sp>
        <p:nvSpPr>
          <p:cNvPr id="6" name="Номер слайда 5"/>
          <p:cNvSpPr>
            <a:spLocks noGrp="1"/>
          </p:cNvSpPr>
          <p:nvPr>
            <p:ph type="sldNum" sz="quarter" idx="12"/>
          </p:nvPr>
        </p:nvSpPr>
        <p:spPr/>
        <p:txBody>
          <a:bodyPr/>
          <a:lstStyle/>
          <a:p>
            <a:fld id="{3819DA74-911B-4573-B583-15389679487E}" type="slidenum">
              <a:rPr lang="uk-UA" smtClean="0"/>
              <a:t>‹#›</a:t>
            </a:fld>
            <a:endParaRPr lang="uk-U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19B96395-6D35-47F4-9DAE-9E67ACD5994E}" type="datetime1">
              <a:rPr lang="uk-UA" smtClean="0"/>
              <a:t>23.05.2023</a:t>
            </a:fld>
            <a:endParaRPr lang="uk-UA"/>
          </a:p>
        </p:txBody>
      </p:sp>
      <p:sp>
        <p:nvSpPr>
          <p:cNvPr id="5" name="Нижний колонтитул 4"/>
          <p:cNvSpPr>
            <a:spLocks noGrp="1"/>
          </p:cNvSpPr>
          <p:nvPr>
            <p:ph type="ftr" sz="quarter" idx="11"/>
          </p:nvPr>
        </p:nvSpPr>
        <p:spPr/>
        <p:txBody>
          <a:bodyPr/>
          <a:lstStyle/>
          <a:p>
            <a:r>
              <a:rPr lang="en-US"/>
              <a:t>Hypothesis Testing</a:t>
            </a:r>
            <a:endParaRPr lang="uk-UA"/>
          </a:p>
        </p:txBody>
      </p:sp>
      <p:sp>
        <p:nvSpPr>
          <p:cNvPr id="6" name="Номер слайда 5"/>
          <p:cNvSpPr>
            <a:spLocks noGrp="1"/>
          </p:cNvSpPr>
          <p:nvPr>
            <p:ph type="sldNum" sz="quarter" idx="12"/>
          </p:nvPr>
        </p:nvSpPr>
        <p:spPr/>
        <p:txBody>
          <a:bodyPr/>
          <a:lstStyle/>
          <a:p>
            <a:fld id="{3819DA74-911B-4573-B583-15389679487E}" type="slidenum">
              <a:rPr lang="uk-UA" smtClean="0"/>
              <a:t>‹#›</a:t>
            </a:fld>
            <a:endParaRPr lang="uk-UA"/>
          </a:p>
        </p:txBody>
      </p:sp>
      <p:sp>
        <p:nvSpPr>
          <p:cNvPr id="7" name="Прямая соединительная линия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Равнобедренный треугольник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Прямая соединительная линия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4" name="Дата 3"/>
          <p:cNvSpPr>
            <a:spLocks noGrp="1"/>
          </p:cNvSpPr>
          <p:nvPr>
            <p:ph type="dt" sz="half" idx="10"/>
          </p:nvPr>
        </p:nvSpPr>
        <p:spPr/>
        <p:txBody>
          <a:bodyPr/>
          <a:lstStyle/>
          <a:p>
            <a:fld id="{38F68AA1-B1C9-4223-A155-0712BC878CA3}" type="datetime1">
              <a:rPr lang="uk-UA" smtClean="0"/>
              <a:t>23.05.2023</a:t>
            </a:fld>
            <a:endParaRPr lang="uk-UA"/>
          </a:p>
        </p:txBody>
      </p:sp>
      <p:sp>
        <p:nvSpPr>
          <p:cNvPr id="5" name="Нижний колонтитул 4"/>
          <p:cNvSpPr>
            <a:spLocks noGrp="1"/>
          </p:cNvSpPr>
          <p:nvPr>
            <p:ph type="ftr" sz="quarter" idx="11"/>
          </p:nvPr>
        </p:nvSpPr>
        <p:spPr/>
        <p:txBody>
          <a:bodyPr/>
          <a:lstStyle/>
          <a:p>
            <a:r>
              <a:rPr lang="en-US"/>
              <a:t>Hypothesis Testing</a:t>
            </a:r>
            <a:endParaRPr lang="uk-UA"/>
          </a:p>
        </p:txBody>
      </p:sp>
      <p:sp>
        <p:nvSpPr>
          <p:cNvPr id="6" name="Номер слайда 5"/>
          <p:cNvSpPr>
            <a:spLocks noGrp="1"/>
          </p:cNvSpPr>
          <p:nvPr>
            <p:ph type="sldNum" sz="quarter" idx="12"/>
          </p:nvPr>
        </p:nvSpPr>
        <p:spPr/>
        <p:txBody>
          <a:bodyPr/>
          <a:lstStyle/>
          <a:p>
            <a:fld id="{3819DA74-911B-4573-B583-15389679487E}" type="slidenum">
              <a:rPr lang="uk-UA" smtClean="0"/>
              <a:t>‹#›</a:t>
            </a:fld>
            <a:endParaRPr lang="uk-UA"/>
          </a:p>
        </p:txBody>
      </p:sp>
      <p:sp>
        <p:nvSpPr>
          <p:cNvPr id="8" name="Объект 7"/>
          <p:cNvSpPr>
            <a:spLocks noGrp="1"/>
          </p:cNvSpPr>
          <p:nvPr>
            <p:ph sz="quarter" idx="1"/>
          </p:nvPr>
        </p:nvSpPr>
        <p:spPr>
          <a:xfrm>
            <a:off x="457200" y="1219200"/>
            <a:ext cx="8229600" cy="4937760"/>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ru-RU"/>
              <a:t>Образец заголовка</a:t>
            </a:r>
            <a:endParaRPr kumimoji="0" lang="en-US"/>
          </a:p>
        </p:txBody>
      </p:sp>
      <p:sp>
        <p:nvSpPr>
          <p:cNvPr id="3" name="Текст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a:t>Образец текста</a:t>
            </a:r>
          </a:p>
        </p:txBody>
      </p:sp>
      <p:sp>
        <p:nvSpPr>
          <p:cNvPr id="4" name="Дата 3"/>
          <p:cNvSpPr>
            <a:spLocks noGrp="1"/>
          </p:cNvSpPr>
          <p:nvPr>
            <p:ph type="dt" sz="half" idx="10"/>
          </p:nvPr>
        </p:nvSpPr>
        <p:spPr>
          <a:xfrm>
            <a:off x="6400800" y="6355080"/>
            <a:ext cx="2286000" cy="365760"/>
          </a:xfrm>
        </p:spPr>
        <p:txBody>
          <a:bodyPr/>
          <a:lstStyle/>
          <a:p>
            <a:fld id="{68E54A39-F001-4D3D-9C5F-4E59BC6C72E8}" type="datetime1">
              <a:rPr lang="uk-UA" smtClean="0"/>
              <a:t>23.05.2023</a:t>
            </a:fld>
            <a:endParaRPr lang="uk-UA"/>
          </a:p>
        </p:txBody>
      </p:sp>
      <p:sp>
        <p:nvSpPr>
          <p:cNvPr id="5" name="Нижний колонтитул 4"/>
          <p:cNvSpPr>
            <a:spLocks noGrp="1"/>
          </p:cNvSpPr>
          <p:nvPr>
            <p:ph type="ftr" sz="quarter" idx="11"/>
          </p:nvPr>
        </p:nvSpPr>
        <p:spPr>
          <a:xfrm>
            <a:off x="2898648" y="6355080"/>
            <a:ext cx="3474720" cy="365760"/>
          </a:xfrm>
        </p:spPr>
        <p:txBody>
          <a:bodyPr/>
          <a:lstStyle/>
          <a:p>
            <a:r>
              <a:rPr lang="en-US"/>
              <a:t>Hypothesis Testing</a:t>
            </a:r>
            <a:endParaRPr lang="uk-UA"/>
          </a:p>
        </p:txBody>
      </p:sp>
      <p:sp>
        <p:nvSpPr>
          <p:cNvPr id="6" name="Номер слайда 5"/>
          <p:cNvSpPr>
            <a:spLocks noGrp="1"/>
          </p:cNvSpPr>
          <p:nvPr>
            <p:ph type="sldNum" sz="quarter" idx="12"/>
          </p:nvPr>
        </p:nvSpPr>
        <p:spPr>
          <a:xfrm>
            <a:off x="1069848" y="6355080"/>
            <a:ext cx="1520952" cy="365760"/>
          </a:xfrm>
        </p:spPr>
        <p:txBody>
          <a:bodyPr/>
          <a:lstStyle/>
          <a:p>
            <a:fld id="{3819DA74-911B-4573-B583-15389679487E}" type="slidenum">
              <a:rPr lang="uk-UA" smtClean="0"/>
              <a:t>‹#›</a:t>
            </a:fld>
            <a:endParaRPr lang="uk-UA"/>
          </a:p>
        </p:txBody>
      </p:sp>
      <p:sp>
        <p:nvSpPr>
          <p:cNvPr id="7" name="Прямоугольник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Прямоугольник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914400"/>
          </a:xfrm>
        </p:spPr>
        <p:txBody>
          <a:bodyPr/>
          <a:lstStyle/>
          <a:p>
            <a:r>
              <a:rPr kumimoji="0" lang="ru-RU"/>
              <a:t>Образец заголовка</a:t>
            </a:r>
            <a:endParaRPr kumimoji="0" lang="en-US"/>
          </a:p>
        </p:txBody>
      </p:sp>
      <p:sp>
        <p:nvSpPr>
          <p:cNvPr id="5" name="Дата 4"/>
          <p:cNvSpPr>
            <a:spLocks noGrp="1"/>
          </p:cNvSpPr>
          <p:nvPr>
            <p:ph type="dt" sz="half" idx="10"/>
          </p:nvPr>
        </p:nvSpPr>
        <p:spPr/>
        <p:txBody>
          <a:bodyPr/>
          <a:lstStyle/>
          <a:p>
            <a:fld id="{64C9888D-6C01-4432-B68F-7E575A244046}" type="datetime1">
              <a:rPr lang="uk-UA" smtClean="0"/>
              <a:t>23.05.2023</a:t>
            </a:fld>
            <a:endParaRPr lang="uk-UA"/>
          </a:p>
        </p:txBody>
      </p:sp>
      <p:sp>
        <p:nvSpPr>
          <p:cNvPr id="6" name="Нижний колонтитул 5"/>
          <p:cNvSpPr>
            <a:spLocks noGrp="1"/>
          </p:cNvSpPr>
          <p:nvPr>
            <p:ph type="ftr" sz="quarter" idx="11"/>
          </p:nvPr>
        </p:nvSpPr>
        <p:spPr/>
        <p:txBody>
          <a:bodyPr/>
          <a:lstStyle/>
          <a:p>
            <a:r>
              <a:rPr lang="en-US"/>
              <a:t>Hypothesis Testing</a:t>
            </a:r>
            <a:endParaRPr lang="uk-UA"/>
          </a:p>
        </p:txBody>
      </p:sp>
      <p:sp>
        <p:nvSpPr>
          <p:cNvPr id="7" name="Номер слайда 6"/>
          <p:cNvSpPr>
            <a:spLocks noGrp="1"/>
          </p:cNvSpPr>
          <p:nvPr>
            <p:ph type="sldNum" sz="quarter" idx="12"/>
          </p:nvPr>
        </p:nvSpPr>
        <p:spPr/>
        <p:txBody>
          <a:bodyPr/>
          <a:lstStyle/>
          <a:p>
            <a:fld id="{3819DA74-911B-4573-B583-15389679487E}" type="slidenum">
              <a:rPr lang="uk-UA" smtClean="0"/>
              <a:t>‹#›</a:t>
            </a:fld>
            <a:endParaRPr lang="uk-UA"/>
          </a:p>
        </p:txBody>
      </p:sp>
      <p:sp>
        <p:nvSpPr>
          <p:cNvPr id="9" name="Объект 8"/>
          <p:cNvSpPr>
            <a:spLocks noGrp="1"/>
          </p:cNvSpPr>
          <p:nvPr>
            <p:ph sz="quarter" idx="1"/>
          </p:nvPr>
        </p:nvSpPr>
        <p:spPr>
          <a:xfrm>
            <a:off x="457200" y="1219200"/>
            <a:ext cx="4041648" cy="4937760"/>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11" name="Объект 10"/>
          <p:cNvSpPr>
            <a:spLocks noGrp="1"/>
          </p:cNvSpPr>
          <p:nvPr>
            <p:ph sz="quarter" idx="2"/>
          </p:nvPr>
        </p:nvSpPr>
        <p:spPr>
          <a:xfrm>
            <a:off x="4632198" y="1216152"/>
            <a:ext cx="4041648" cy="4937760"/>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914400"/>
          </a:xfrm>
        </p:spPr>
        <p:txBody>
          <a:bodyPr anchor="ctr"/>
          <a:lstStyle>
            <a:lvl1pPr>
              <a:defRPr/>
            </a:lvl1pPr>
          </a:lstStyle>
          <a:p>
            <a:r>
              <a:rPr kumimoji="0" lang="ru-RU"/>
              <a:t>Образец заголовка</a:t>
            </a:r>
            <a:endParaRPr kumimoji="0" lang="en-US"/>
          </a:p>
        </p:txBody>
      </p:sp>
      <p:sp>
        <p:nvSpPr>
          <p:cNvPr id="3" name="Текст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a:t>Образец текста</a:t>
            </a:r>
          </a:p>
        </p:txBody>
      </p:sp>
      <p:sp>
        <p:nvSpPr>
          <p:cNvPr id="4" name="Текст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a:t>Образец текста</a:t>
            </a:r>
          </a:p>
        </p:txBody>
      </p:sp>
      <p:sp>
        <p:nvSpPr>
          <p:cNvPr id="7" name="Дата 6"/>
          <p:cNvSpPr>
            <a:spLocks noGrp="1"/>
          </p:cNvSpPr>
          <p:nvPr>
            <p:ph type="dt" sz="half" idx="10"/>
          </p:nvPr>
        </p:nvSpPr>
        <p:spPr/>
        <p:txBody>
          <a:bodyPr/>
          <a:lstStyle/>
          <a:p>
            <a:fld id="{861105B4-2101-43CB-BBD2-83125C286924}" type="datetime1">
              <a:rPr lang="uk-UA" smtClean="0"/>
              <a:t>23.05.2023</a:t>
            </a:fld>
            <a:endParaRPr lang="uk-UA"/>
          </a:p>
        </p:txBody>
      </p:sp>
      <p:sp>
        <p:nvSpPr>
          <p:cNvPr id="8" name="Нижний колонтитул 7"/>
          <p:cNvSpPr>
            <a:spLocks noGrp="1"/>
          </p:cNvSpPr>
          <p:nvPr>
            <p:ph type="ftr" sz="quarter" idx="11"/>
          </p:nvPr>
        </p:nvSpPr>
        <p:spPr/>
        <p:txBody>
          <a:bodyPr/>
          <a:lstStyle/>
          <a:p>
            <a:r>
              <a:rPr lang="en-US"/>
              <a:t>Hypothesis Testing</a:t>
            </a:r>
            <a:endParaRPr lang="uk-UA"/>
          </a:p>
        </p:txBody>
      </p:sp>
      <p:sp>
        <p:nvSpPr>
          <p:cNvPr id="9" name="Номер слайда 8"/>
          <p:cNvSpPr>
            <a:spLocks noGrp="1"/>
          </p:cNvSpPr>
          <p:nvPr>
            <p:ph type="sldNum" sz="quarter" idx="12"/>
          </p:nvPr>
        </p:nvSpPr>
        <p:spPr/>
        <p:txBody>
          <a:bodyPr/>
          <a:lstStyle/>
          <a:p>
            <a:fld id="{3819DA74-911B-4573-B583-15389679487E}" type="slidenum">
              <a:rPr lang="uk-UA" smtClean="0"/>
              <a:t>‹#›</a:t>
            </a:fld>
            <a:endParaRPr lang="uk-UA"/>
          </a:p>
        </p:txBody>
      </p:sp>
      <p:sp>
        <p:nvSpPr>
          <p:cNvPr id="11" name="Объект 10"/>
          <p:cNvSpPr>
            <a:spLocks noGrp="1"/>
          </p:cNvSpPr>
          <p:nvPr>
            <p:ph sz="quarter" idx="2"/>
          </p:nvPr>
        </p:nvSpPr>
        <p:spPr>
          <a:xfrm>
            <a:off x="457200" y="2133600"/>
            <a:ext cx="4038600" cy="4038600"/>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13" name="Объект 12"/>
          <p:cNvSpPr>
            <a:spLocks noGrp="1"/>
          </p:cNvSpPr>
          <p:nvPr>
            <p:ph sz="quarter" idx="4"/>
          </p:nvPr>
        </p:nvSpPr>
        <p:spPr>
          <a:xfrm>
            <a:off x="4648200" y="2133600"/>
            <a:ext cx="4038600" cy="4038600"/>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914400"/>
          </a:xfrm>
        </p:spPr>
        <p:txBody>
          <a:bodyPr/>
          <a:lstStyle/>
          <a:p>
            <a:r>
              <a:rPr kumimoji="0" lang="ru-RU"/>
              <a:t>Образец заголовка</a:t>
            </a:r>
            <a:endParaRPr kumimoji="0" lang="en-US"/>
          </a:p>
        </p:txBody>
      </p:sp>
      <p:sp>
        <p:nvSpPr>
          <p:cNvPr id="3" name="Дата 2"/>
          <p:cNvSpPr>
            <a:spLocks noGrp="1"/>
          </p:cNvSpPr>
          <p:nvPr>
            <p:ph type="dt" sz="half" idx="10"/>
          </p:nvPr>
        </p:nvSpPr>
        <p:spPr/>
        <p:txBody>
          <a:bodyPr/>
          <a:lstStyle/>
          <a:p>
            <a:fld id="{AA11EF08-1BE0-4A01-A1F7-48523DC5D651}" type="datetime1">
              <a:rPr lang="uk-UA" smtClean="0"/>
              <a:t>23.05.2023</a:t>
            </a:fld>
            <a:endParaRPr lang="uk-UA"/>
          </a:p>
        </p:txBody>
      </p:sp>
      <p:sp>
        <p:nvSpPr>
          <p:cNvPr id="4" name="Нижний колонтитул 3"/>
          <p:cNvSpPr>
            <a:spLocks noGrp="1"/>
          </p:cNvSpPr>
          <p:nvPr>
            <p:ph type="ftr" sz="quarter" idx="11"/>
          </p:nvPr>
        </p:nvSpPr>
        <p:spPr/>
        <p:txBody>
          <a:bodyPr/>
          <a:lstStyle/>
          <a:p>
            <a:r>
              <a:rPr lang="en-US"/>
              <a:t>Hypothesis Testing</a:t>
            </a:r>
            <a:endParaRPr lang="uk-UA"/>
          </a:p>
        </p:txBody>
      </p:sp>
      <p:sp>
        <p:nvSpPr>
          <p:cNvPr id="5" name="Номер слайда 4"/>
          <p:cNvSpPr>
            <a:spLocks noGrp="1"/>
          </p:cNvSpPr>
          <p:nvPr>
            <p:ph type="sldNum" sz="quarter" idx="12"/>
          </p:nvPr>
        </p:nvSpPr>
        <p:spPr/>
        <p:txBody>
          <a:bodyPr/>
          <a:lstStyle/>
          <a:p>
            <a:fld id="{3819DA74-911B-4573-B583-15389679487E}" type="slidenum">
              <a:rPr lang="uk-UA" smtClean="0"/>
              <a:t>‹#›</a:t>
            </a:fld>
            <a:endParaRPr lang="uk-UA"/>
          </a:p>
        </p:txBody>
      </p:sp>
      <p:sp>
        <p:nvSpPr>
          <p:cNvPr id="6" name="Равнобедренный треугольник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F4A8FBFD-FC65-46AA-A18B-489BE1C0D2DB}" type="datetime1">
              <a:rPr lang="uk-UA" smtClean="0"/>
              <a:t>23.05.2023</a:t>
            </a:fld>
            <a:endParaRPr lang="uk-UA"/>
          </a:p>
        </p:txBody>
      </p:sp>
      <p:sp>
        <p:nvSpPr>
          <p:cNvPr id="3" name="Нижний колонтитул 2"/>
          <p:cNvSpPr>
            <a:spLocks noGrp="1"/>
          </p:cNvSpPr>
          <p:nvPr>
            <p:ph type="ftr" sz="quarter" idx="11"/>
          </p:nvPr>
        </p:nvSpPr>
        <p:spPr/>
        <p:txBody>
          <a:bodyPr/>
          <a:lstStyle/>
          <a:p>
            <a:r>
              <a:rPr lang="en-US"/>
              <a:t>Hypothesis Testing</a:t>
            </a:r>
            <a:endParaRPr lang="uk-UA"/>
          </a:p>
        </p:txBody>
      </p:sp>
      <p:sp>
        <p:nvSpPr>
          <p:cNvPr id="4" name="Номер слайда 3"/>
          <p:cNvSpPr>
            <a:spLocks noGrp="1"/>
          </p:cNvSpPr>
          <p:nvPr>
            <p:ph type="sldNum" sz="quarter" idx="12"/>
          </p:nvPr>
        </p:nvSpPr>
        <p:spPr/>
        <p:txBody>
          <a:bodyPr/>
          <a:lstStyle/>
          <a:p>
            <a:fld id="{3819DA74-911B-4573-B583-15389679487E}" type="slidenum">
              <a:rPr lang="uk-UA" smtClean="0"/>
              <a:t>‹#›</a:t>
            </a:fld>
            <a:endParaRPr lang="uk-UA"/>
          </a:p>
        </p:txBody>
      </p:sp>
      <p:sp>
        <p:nvSpPr>
          <p:cNvPr id="5" name="Прямая соединительная линия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Равнобедренный треугольник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ru-RU"/>
              <a:t>Образец заголовка</a:t>
            </a:r>
            <a:endParaRPr kumimoji="0" lang="en-US"/>
          </a:p>
        </p:txBody>
      </p:sp>
      <p:sp>
        <p:nvSpPr>
          <p:cNvPr id="3" name="Текст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ru-RU"/>
              <a:t>Образец текста</a:t>
            </a:r>
          </a:p>
        </p:txBody>
      </p:sp>
      <p:sp>
        <p:nvSpPr>
          <p:cNvPr id="5" name="Дата 4"/>
          <p:cNvSpPr>
            <a:spLocks noGrp="1"/>
          </p:cNvSpPr>
          <p:nvPr>
            <p:ph type="dt" sz="half" idx="10"/>
          </p:nvPr>
        </p:nvSpPr>
        <p:spPr/>
        <p:txBody>
          <a:bodyPr/>
          <a:lstStyle/>
          <a:p>
            <a:fld id="{5795D63B-AE7F-4BFD-9FCB-133573E83CAB}" type="datetime1">
              <a:rPr lang="uk-UA" smtClean="0"/>
              <a:t>23.05.2023</a:t>
            </a:fld>
            <a:endParaRPr lang="uk-UA"/>
          </a:p>
        </p:txBody>
      </p:sp>
      <p:sp>
        <p:nvSpPr>
          <p:cNvPr id="6" name="Нижний колонтитул 5"/>
          <p:cNvSpPr>
            <a:spLocks noGrp="1"/>
          </p:cNvSpPr>
          <p:nvPr>
            <p:ph type="ftr" sz="quarter" idx="11"/>
          </p:nvPr>
        </p:nvSpPr>
        <p:spPr/>
        <p:txBody>
          <a:bodyPr/>
          <a:lstStyle/>
          <a:p>
            <a:r>
              <a:rPr lang="en-US"/>
              <a:t>Hypothesis Testing</a:t>
            </a:r>
            <a:endParaRPr lang="uk-UA"/>
          </a:p>
        </p:txBody>
      </p:sp>
      <p:sp>
        <p:nvSpPr>
          <p:cNvPr id="7" name="Номер слайда 6"/>
          <p:cNvSpPr>
            <a:spLocks noGrp="1"/>
          </p:cNvSpPr>
          <p:nvPr>
            <p:ph type="sldNum" sz="quarter" idx="12"/>
          </p:nvPr>
        </p:nvSpPr>
        <p:spPr/>
        <p:txBody>
          <a:bodyPr/>
          <a:lstStyle/>
          <a:p>
            <a:fld id="{3819DA74-911B-4573-B583-15389679487E}" type="slidenum">
              <a:rPr lang="uk-UA" smtClean="0"/>
              <a:t>‹#›</a:t>
            </a:fld>
            <a:endParaRPr lang="uk-UA"/>
          </a:p>
        </p:txBody>
      </p:sp>
      <p:sp>
        <p:nvSpPr>
          <p:cNvPr id="8" name="Прямая соединительная линия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Прямая соединительная линия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Равнобедренный треугольник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Объект 11"/>
          <p:cNvSpPr>
            <a:spLocks noGrp="1"/>
          </p:cNvSpPr>
          <p:nvPr>
            <p:ph sz="quarter" idx="1"/>
          </p:nvPr>
        </p:nvSpPr>
        <p:spPr>
          <a:xfrm>
            <a:off x="304800" y="304800"/>
            <a:ext cx="5715000" cy="5715000"/>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ru-RU"/>
              <a:t>Образец заголовка</a:t>
            </a:r>
            <a:endParaRPr kumimoji="0" lang="en-US"/>
          </a:p>
        </p:txBody>
      </p:sp>
      <p:sp>
        <p:nvSpPr>
          <p:cNvPr id="3" name="Рисунок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ru-RU"/>
              <a:t>Вставка рисунка</a:t>
            </a:r>
            <a:endParaRPr kumimoji="0" lang="en-US" dirty="0"/>
          </a:p>
        </p:txBody>
      </p:sp>
      <p:sp>
        <p:nvSpPr>
          <p:cNvPr id="4" name="Текст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ru-RU"/>
              <a:t>Образец текста</a:t>
            </a:r>
          </a:p>
        </p:txBody>
      </p:sp>
      <p:sp>
        <p:nvSpPr>
          <p:cNvPr id="5" name="Дата 4"/>
          <p:cNvSpPr>
            <a:spLocks noGrp="1"/>
          </p:cNvSpPr>
          <p:nvPr>
            <p:ph type="dt" sz="half" idx="10"/>
          </p:nvPr>
        </p:nvSpPr>
        <p:spPr/>
        <p:txBody>
          <a:bodyPr/>
          <a:lstStyle/>
          <a:p>
            <a:fld id="{D0C9EEB6-9722-49D7-95F6-AC03EB48FCDE}" type="datetime1">
              <a:rPr lang="uk-UA" smtClean="0"/>
              <a:t>23.05.2023</a:t>
            </a:fld>
            <a:endParaRPr lang="uk-UA"/>
          </a:p>
        </p:txBody>
      </p:sp>
      <p:sp>
        <p:nvSpPr>
          <p:cNvPr id="6" name="Нижний колонтитул 5"/>
          <p:cNvSpPr>
            <a:spLocks noGrp="1"/>
          </p:cNvSpPr>
          <p:nvPr>
            <p:ph type="ftr" sz="quarter" idx="11"/>
          </p:nvPr>
        </p:nvSpPr>
        <p:spPr/>
        <p:txBody>
          <a:bodyPr/>
          <a:lstStyle/>
          <a:p>
            <a:r>
              <a:rPr lang="en-US"/>
              <a:t>Hypothesis Testing</a:t>
            </a:r>
            <a:endParaRPr lang="uk-UA"/>
          </a:p>
        </p:txBody>
      </p:sp>
      <p:sp>
        <p:nvSpPr>
          <p:cNvPr id="7" name="Номер слайда 6"/>
          <p:cNvSpPr>
            <a:spLocks noGrp="1"/>
          </p:cNvSpPr>
          <p:nvPr>
            <p:ph type="sldNum" sz="quarter" idx="12"/>
          </p:nvPr>
        </p:nvSpPr>
        <p:spPr/>
        <p:txBody>
          <a:bodyPr/>
          <a:lstStyle/>
          <a:p>
            <a:fld id="{3819DA74-911B-4573-B583-15389679487E}" type="slidenum">
              <a:rPr lang="uk-UA" smtClean="0"/>
              <a:t>‹#›</a:t>
            </a:fld>
            <a:endParaRPr lang="uk-UA"/>
          </a:p>
        </p:txBody>
      </p:sp>
      <p:sp>
        <p:nvSpPr>
          <p:cNvPr id="8" name="Прямая соединительная линия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Равнобедренный треугольник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Заголовок 21"/>
          <p:cNvSpPr>
            <a:spLocks noGrp="1"/>
          </p:cNvSpPr>
          <p:nvPr>
            <p:ph type="title"/>
          </p:nvPr>
        </p:nvSpPr>
        <p:spPr>
          <a:xfrm>
            <a:off x="457200" y="152400"/>
            <a:ext cx="8229600" cy="990600"/>
          </a:xfrm>
          <a:prstGeom prst="rect">
            <a:avLst/>
          </a:prstGeom>
        </p:spPr>
        <p:txBody>
          <a:bodyPr vert="horz" anchor="b" anchorCtr="0">
            <a:normAutofit/>
          </a:bodyPr>
          <a:lstStyle/>
          <a:p>
            <a:r>
              <a:rPr kumimoji="0" lang="ru-RU"/>
              <a:t>Образец заголовка</a:t>
            </a:r>
            <a:endParaRPr kumimoji="0" lang="en-US"/>
          </a:p>
        </p:txBody>
      </p:sp>
      <p:sp>
        <p:nvSpPr>
          <p:cNvPr id="13" name="Текст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ru-RU"/>
              <a:t>Образец текста</a:t>
            </a:r>
          </a:p>
          <a:p>
            <a:pPr lvl="1" eaLnBrk="1" latinLnBrk="0" hangingPunct="1"/>
            <a:r>
              <a:rPr kumimoji="0" lang="ru-RU"/>
              <a:t>Второй уровень</a:t>
            </a:r>
          </a:p>
          <a:p>
            <a:pPr lvl="2" eaLnBrk="1" latinLnBrk="0" hangingPunct="1"/>
            <a:r>
              <a:rPr kumimoji="0" lang="ru-RU"/>
              <a:t>Третий уровень</a:t>
            </a:r>
          </a:p>
          <a:p>
            <a:pPr lvl="3" eaLnBrk="1" latinLnBrk="0" hangingPunct="1"/>
            <a:r>
              <a:rPr kumimoji="0" lang="ru-RU"/>
              <a:t>Четвертый уровень</a:t>
            </a:r>
          </a:p>
          <a:p>
            <a:pPr lvl="4" eaLnBrk="1" latinLnBrk="0" hangingPunct="1"/>
            <a:r>
              <a:rPr kumimoji="0" lang="ru-RU"/>
              <a:t>Пятый уровень</a:t>
            </a:r>
            <a:endParaRPr kumimoji="0" lang="en-US"/>
          </a:p>
        </p:txBody>
      </p:sp>
      <p:sp>
        <p:nvSpPr>
          <p:cNvPr id="14" name="Дата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8C2A055C-D162-4030-9281-E179A41CD49F}" type="datetime1">
              <a:rPr lang="uk-UA" smtClean="0"/>
              <a:t>23.05.2023</a:t>
            </a:fld>
            <a:endParaRPr lang="uk-UA"/>
          </a:p>
        </p:txBody>
      </p:sp>
      <p:sp>
        <p:nvSpPr>
          <p:cNvPr id="3" name="Нижний колонтитул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en-US"/>
              <a:t>Hypothesis Testing</a:t>
            </a:r>
            <a:endParaRPr lang="uk-UA"/>
          </a:p>
        </p:txBody>
      </p:sp>
      <p:sp>
        <p:nvSpPr>
          <p:cNvPr id="23" name="Номер слайда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3819DA74-911B-4573-B583-15389679487E}" type="slidenum">
              <a:rPr lang="uk-UA" smtClean="0"/>
              <a:t>‹#›</a:t>
            </a:fld>
            <a:endParaRPr lang="uk-UA"/>
          </a:p>
        </p:txBody>
      </p:sp>
      <p:sp>
        <p:nvSpPr>
          <p:cNvPr id="28" name="Прямая соединительная линия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Прямая соединительная линия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Равнобедренный треугольник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pPr algn="l"/>
            <a:r>
              <a:rPr lang="en-US"/>
              <a:t>Lecture </a:t>
            </a:r>
            <a:r>
              <a:rPr lang="en-US" dirty="0"/>
              <a:t>7</a:t>
            </a:r>
            <a:r>
              <a:rPr lang="en-US"/>
              <a:t>. </a:t>
            </a:r>
            <a:br>
              <a:rPr lang="en-US" dirty="0"/>
            </a:br>
            <a:r>
              <a:rPr lang="en-US" dirty="0"/>
              <a:t>Hypothesis Testing</a:t>
            </a:r>
            <a:endParaRPr lang="uk-UA" dirty="0"/>
          </a:p>
        </p:txBody>
      </p:sp>
      <p:sp>
        <p:nvSpPr>
          <p:cNvPr id="3" name="Подзаголовок 2"/>
          <p:cNvSpPr>
            <a:spLocks noGrp="1"/>
          </p:cNvSpPr>
          <p:nvPr>
            <p:ph type="subTitle" idx="1"/>
          </p:nvPr>
        </p:nvSpPr>
        <p:spPr>
          <a:xfrm>
            <a:off x="1219200" y="5301208"/>
            <a:ext cx="6858000" cy="356642"/>
          </a:xfrm>
        </p:spPr>
        <p:txBody>
          <a:bodyPr>
            <a:normAutofit fontScale="92500" lnSpcReduction="10000"/>
          </a:bodyPr>
          <a:lstStyle/>
          <a:p>
            <a:r>
              <a:rPr lang="uk-UA" i="1" dirty="0"/>
              <a:t>Математичні моделі у продуктовому маркетингу</a:t>
            </a:r>
          </a:p>
        </p:txBody>
      </p:sp>
    </p:spTree>
    <p:extLst>
      <p:ext uri="{BB962C8B-B14F-4D97-AF65-F5344CB8AC3E}">
        <p14:creationId xmlns:p14="http://schemas.microsoft.com/office/powerpoint/2010/main" val="537369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Заголовок 1">
                <a:extLst>
                  <a:ext uri="{FF2B5EF4-FFF2-40B4-BE49-F238E27FC236}">
                    <a16:creationId xmlns:a16="http://schemas.microsoft.com/office/drawing/2014/main" id="{E9FAA390-F948-4786-BAF9-083C0B1EFDE1}"/>
                  </a:ext>
                </a:extLst>
              </p:cNvPr>
              <p:cNvSpPr>
                <a:spLocks noGrp="1"/>
              </p:cNvSpPr>
              <p:nvPr>
                <p:ph type="title"/>
              </p:nvPr>
            </p:nvSpPr>
            <p:spPr/>
            <p:txBody>
              <a:bodyPr>
                <a:normAutofit fontScale="90000"/>
              </a:bodyPr>
              <a:lstStyle/>
              <a:p>
                <a:r>
                  <a:rPr lang="en-US" dirty="0"/>
                  <a:t>Two-Sided Confidence Interval </a:t>
                </a:r>
                <a14:m>
                  <m:oMath xmlns:m="http://schemas.openxmlformats.org/officeDocument/2006/math">
                    <m:r>
                      <a:rPr lang="en-US" b="0" i="0" smtClean="0">
                        <a:latin typeface="Cambria Math"/>
                        <a:ea typeface="Cambria Math"/>
                      </a:rPr>
                      <m:t>(</m:t>
                    </m:r>
                    <m:r>
                      <a:rPr lang="en-US" i="1" smtClean="0">
                        <a:latin typeface="Cambria Math"/>
                        <a:ea typeface="Cambria Math"/>
                      </a:rPr>
                      <m:t>𝜇</m:t>
                    </m:r>
                    <m:r>
                      <a:rPr lang="en-US" b="0" i="1" smtClean="0">
                        <a:latin typeface="Cambria Math"/>
                        <a:ea typeface="Cambria Math"/>
                      </a:rPr>
                      <m:t>)</m:t>
                    </m:r>
                  </m:oMath>
                </a14:m>
                <a:r>
                  <a:rPr lang="en-US" dirty="0"/>
                  <a:t> for Known Population Standard Deviation (σ) </a:t>
                </a:r>
                <a:endParaRPr lang="ru-RU" dirty="0"/>
              </a:p>
            </p:txBody>
          </p:sp>
        </mc:Choice>
        <mc:Fallback xmlns="">
          <p:sp>
            <p:nvSpPr>
              <p:cNvPr id="2" name="Заголовок 1">
                <a:extLst>
                  <a:ext uri="{FF2B5EF4-FFF2-40B4-BE49-F238E27FC236}">
                    <a16:creationId xmlns:a16="http://schemas.microsoft.com/office/drawing/2014/main" xmlns="" id="{E9FAA390-F948-4786-BAF9-083C0B1EFDE1}"/>
                  </a:ext>
                </a:extLst>
              </p:cNvPr>
              <p:cNvSpPr>
                <a:spLocks noGrp="1" noRot="1" noChangeAspect="1" noMove="1" noResize="1" noEditPoints="1" noAdjustHandles="1" noChangeArrowheads="1" noChangeShapeType="1" noTextEdit="1"/>
              </p:cNvSpPr>
              <p:nvPr>
                <p:ph type="title"/>
              </p:nvPr>
            </p:nvSpPr>
            <p:spPr>
              <a:blipFill rotWithShape="1">
                <a:blip r:embed="rId2"/>
                <a:stretch>
                  <a:fillRect l="-1556" t="-4294" b="-17178"/>
                </a:stretch>
              </a:blipFill>
            </p:spPr>
            <p:txBody>
              <a:bodyPr/>
              <a:lstStyle/>
              <a:p>
                <a:r>
                  <a:rPr lang="uk-UA">
                    <a:noFill/>
                  </a:rPr>
                  <a:t> </a:t>
                </a:r>
              </a:p>
            </p:txBody>
          </p:sp>
        </mc:Fallback>
      </mc:AlternateContent>
      <p:sp>
        <p:nvSpPr>
          <p:cNvPr id="3" name="Нижний колонтитул 2">
            <a:extLst>
              <a:ext uri="{FF2B5EF4-FFF2-40B4-BE49-F238E27FC236}">
                <a16:creationId xmlns:a16="http://schemas.microsoft.com/office/drawing/2014/main" id="{63351FEA-17BA-42DC-AE16-39B36FF02093}"/>
              </a:ext>
            </a:extLst>
          </p:cNvPr>
          <p:cNvSpPr>
            <a:spLocks noGrp="1"/>
          </p:cNvSpPr>
          <p:nvPr>
            <p:ph type="ftr" sz="quarter" idx="11"/>
          </p:nvPr>
        </p:nvSpPr>
        <p:spPr/>
        <p:txBody>
          <a:bodyPr/>
          <a:lstStyle/>
          <a:p>
            <a:r>
              <a:rPr lang="en-US"/>
              <a:t>Hypothesis Testing</a:t>
            </a:r>
            <a:endParaRPr lang="uk-UA"/>
          </a:p>
        </p:txBody>
      </p:sp>
      <p:sp>
        <p:nvSpPr>
          <p:cNvPr id="4" name="Номер слайда 3">
            <a:extLst>
              <a:ext uri="{FF2B5EF4-FFF2-40B4-BE49-F238E27FC236}">
                <a16:creationId xmlns:a16="http://schemas.microsoft.com/office/drawing/2014/main" id="{ABAD4DAD-4C0E-474C-9E26-9E6AE6F47F10}"/>
              </a:ext>
            </a:extLst>
          </p:cNvPr>
          <p:cNvSpPr>
            <a:spLocks noGrp="1"/>
          </p:cNvSpPr>
          <p:nvPr>
            <p:ph type="sldNum" sz="quarter" idx="12"/>
          </p:nvPr>
        </p:nvSpPr>
        <p:spPr/>
        <p:txBody>
          <a:bodyPr/>
          <a:lstStyle/>
          <a:p>
            <a:fld id="{3819DA74-911B-4573-B583-15389679487E}" type="slidenum">
              <a:rPr lang="uk-UA" smtClean="0"/>
              <a:t>10</a:t>
            </a:fld>
            <a:endParaRPr lang="uk-UA"/>
          </a:p>
        </p:txBody>
      </p:sp>
      <p:pic>
        <p:nvPicPr>
          <p:cNvPr id="6" name="Объект 5"/>
          <p:cNvPicPr>
            <a:picLocks noGrp="1"/>
          </p:cNvPicPr>
          <p:nvPr>
            <p:ph sz="quarter" idx="1"/>
          </p:nvPr>
        </p:nvPicPr>
        <p:blipFill rotWithShape="1">
          <a:blip r:embed="rId3"/>
          <a:srcRect l="36378" t="25228" r="24680" b="16600"/>
          <a:stretch/>
        </p:blipFill>
        <p:spPr bwMode="auto">
          <a:xfrm>
            <a:off x="2627784" y="1257360"/>
            <a:ext cx="6120680" cy="5098628"/>
          </a:xfrm>
          <a:prstGeom prst="rect">
            <a:avLst/>
          </a:prstGeom>
          <a:ln>
            <a:noFill/>
          </a:ln>
          <a:extLst>
            <a:ext uri="{53640926-AAD7-44D8-BBD7-CCE9431645EC}">
              <a14:shadowObscured xmlns:a14="http://schemas.microsoft.com/office/drawing/2010/main"/>
            </a:ext>
          </a:extLst>
        </p:spPr>
      </p:pic>
      <mc:AlternateContent xmlns:mc="http://schemas.openxmlformats.org/markup-compatibility/2006" xmlns:a14="http://schemas.microsoft.com/office/drawing/2010/main">
        <mc:Choice Requires="a14">
          <p:sp>
            <p:nvSpPr>
              <p:cNvPr id="7" name="Прямоугольник 6"/>
              <p:cNvSpPr/>
              <p:nvPr/>
            </p:nvSpPr>
            <p:spPr>
              <a:xfrm>
                <a:off x="467544" y="1257360"/>
                <a:ext cx="2719398"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uk-UA" i="1">
                              <a:latin typeface="Cambria Math" panose="02040503050406030204" pitchFamily="18" charset="0"/>
                            </a:rPr>
                          </m:ctrlPr>
                        </m:dPr>
                        <m:e>
                          <m:acc>
                            <m:accPr>
                              <m:chr m:val="̅"/>
                              <m:ctrlPr>
                                <a:rPr lang="uk-UA" i="1">
                                  <a:latin typeface="Cambria Math" panose="02040503050406030204" pitchFamily="18" charset="0"/>
                                </a:rPr>
                              </m:ctrlPr>
                            </m:accPr>
                            <m:e>
                              <m:r>
                                <a:rPr lang="en-US" i="1">
                                  <a:latin typeface="Cambria Math" panose="02040503050406030204" pitchFamily="18" charset="0"/>
                                </a:rPr>
                                <m:t>𝑋</m:t>
                              </m:r>
                            </m:e>
                          </m:acc>
                          <m:r>
                            <a:rPr lang="uk-UA" i="1">
                              <a:latin typeface="Cambria Math" panose="02040503050406030204" pitchFamily="18" charset="0"/>
                            </a:rPr>
                            <m:t>−</m:t>
                          </m:r>
                          <m:sSub>
                            <m:sSubPr>
                              <m:ctrlPr>
                                <a:rPr lang="uk-UA" i="1">
                                  <a:latin typeface="Cambria Math" panose="02040503050406030204" pitchFamily="18" charset="0"/>
                                </a:rPr>
                              </m:ctrlPr>
                            </m:sSubPr>
                            <m:e>
                              <m:r>
                                <a:rPr lang="uk-UA" i="1">
                                  <a:latin typeface="Cambria Math" panose="02040503050406030204" pitchFamily="18" charset="0"/>
                                </a:rPr>
                                <m:t>𝑍</m:t>
                              </m:r>
                            </m:e>
                            <m:sub>
                              <m:f>
                                <m:fPr>
                                  <m:ctrlPr>
                                    <a:rPr lang="uk-UA" i="1">
                                      <a:latin typeface="Cambria Math" panose="02040503050406030204" pitchFamily="18" charset="0"/>
                                    </a:rPr>
                                  </m:ctrlPr>
                                </m:fPr>
                                <m:num>
                                  <m:r>
                                    <a:rPr lang="uk-UA" i="1">
                                      <a:latin typeface="Cambria Math" panose="02040503050406030204" pitchFamily="18" charset="0"/>
                                    </a:rPr>
                                    <m:t>𝛼</m:t>
                                  </m:r>
                                </m:num>
                                <m:den>
                                  <m:r>
                                    <a:rPr lang="uk-UA" i="1">
                                      <a:latin typeface="Cambria Math" panose="02040503050406030204" pitchFamily="18" charset="0"/>
                                    </a:rPr>
                                    <m:t>2</m:t>
                                  </m:r>
                                </m:den>
                              </m:f>
                            </m:sub>
                          </m:sSub>
                          <m:f>
                            <m:fPr>
                              <m:ctrlPr>
                                <a:rPr lang="uk-UA" i="1">
                                  <a:latin typeface="Cambria Math" panose="02040503050406030204" pitchFamily="18" charset="0"/>
                                </a:rPr>
                              </m:ctrlPr>
                            </m:fPr>
                            <m:num>
                              <m:r>
                                <a:rPr lang="uk-UA" i="1">
                                  <a:latin typeface="Cambria Math" panose="02040503050406030204" pitchFamily="18" charset="0"/>
                                </a:rPr>
                                <m:t>𝜎</m:t>
                              </m:r>
                            </m:num>
                            <m:den>
                              <m:rad>
                                <m:radPr>
                                  <m:degHide m:val="on"/>
                                  <m:ctrlPr>
                                    <a:rPr lang="uk-UA" i="1">
                                      <a:latin typeface="Cambria Math" panose="02040503050406030204" pitchFamily="18" charset="0"/>
                                    </a:rPr>
                                  </m:ctrlPr>
                                </m:radPr>
                                <m:deg/>
                                <m:e>
                                  <m:r>
                                    <a:rPr lang="uk-UA" i="1">
                                      <a:latin typeface="Cambria Math" panose="02040503050406030204" pitchFamily="18" charset="0"/>
                                    </a:rPr>
                                    <m:t>𝑛</m:t>
                                  </m:r>
                                </m:e>
                              </m:rad>
                            </m:den>
                          </m:f>
                          <m:r>
                            <a:rPr lang="uk-UA" i="1">
                              <a:latin typeface="Cambria Math" panose="02040503050406030204" pitchFamily="18" charset="0"/>
                            </a:rPr>
                            <m:t>  , </m:t>
                          </m:r>
                          <m:acc>
                            <m:accPr>
                              <m:chr m:val="̅"/>
                              <m:ctrlPr>
                                <a:rPr lang="uk-UA" i="1">
                                  <a:latin typeface="Cambria Math" panose="02040503050406030204" pitchFamily="18" charset="0"/>
                                </a:rPr>
                              </m:ctrlPr>
                            </m:accPr>
                            <m:e>
                              <m:r>
                                <a:rPr lang="uk-UA" i="1">
                                  <a:latin typeface="Cambria Math" panose="02040503050406030204" pitchFamily="18" charset="0"/>
                                </a:rPr>
                                <m:t>𝑋</m:t>
                              </m:r>
                            </m:e>
                          </m:acc>
                          <m:r>
                            <a:rPr lang="uk-UA" i="1">
                              <a:latin typeface="Cambria Math" panose="02040503050406030204" pitchFamily="18" charset="0"/>
                            </a:rPr>
                            <m:t>+</m:t>
                          </m:r>
                          <m:sSub>
                            <m:sSubPr>
                              <m:ctrlPr>
                                <a:rPr lang="uk-UA" i="1">
                                  <a:latin typeface="Cambria Math" panose="02040503050406030204" pitchFamily="18" charset="0"/>
                                </a:rPr>
                              </m:ctrlPr>
                            </m:sSubPr>
                            <m:e>
                              <m:r>
                                <a:rPr lang="uk-UA" i="1">
                                  <a:latin typeface="Cambria Math" panose="02040503050406030204" pitchFamily="18" charset="0"/>
                                </a:rPr>
                                <m:t>𝑍</m:t>
                              </m:r>
                            </m:e>
                            <m:sub>
                              <m:f>
                                <m:fPr>
                                  <m:ctrlPr>
                                    <a:rPr lang="uk-UA" i="1">
                                      <a:latin typeface="Cambria Math" panose="02040503050406030204" pitchFamily="18" charset="0"/>
                                    </a:rPr>
                                  </m:ctrlPr>
                                </m:fPr>
                                <m:num>
                                  <m:r>
                                    <a:rPr lang="uk-UA" i="1">
                                      <a:latin typeface="Cambria Math" panose="02040503050406030204" pitchFamily="18" charset="0"/>
                                    </a:rPr>
                                    <m:t>𝛼</m:t>
                                  </m:r>
                                </m:num>
                                <m:den>
                                  <m:r>
                                    <a:rPr lang="uk-UA" i="1">
                                      <a:latin typeface="Cambria Math" panose="02040503050406030204" pitchFamily="18" charset="0"/>
                                    </a:rPr>
                                    <m:t>2</m:t>
                                  </m:r>
                                </m:den>
                              </m:f>
                            </m:sub>
                          </m:sSub>
                          <m:f>
                            <m:fPr>
                              <m:ctrlPr>
                                <a:rPr lang="uk-UA" i="1">
                                  <a:latin typeface="Cambria Math" panose="02040503050406030204" pitchFamily="18" charset="0"/>
                                </a:rPr>
                              </m:ctrlPr>
                            </m:fPr>
                            <m:num>
                              <m:r>
                                <a:rPr lang="uk-UA" i="1">
                                  <a:latin typeface="Cambria Math" panose="02040503050406030204" pitchFamily="18" charset="0"/>
                                </a:rPr>
                                <m:t>𝜎</m:t>
                              </m:r>
                            </m:num>
                            <m:den>
                              <m:rad>
                                <m:radPr>
                                  <m:degHide m:val="on"/>
                                  <m:ctrlPr>
                                    <a:rPr lang="uk-UA" i="1">
                                      <a:latin typeface="Cambria Math" panose="02040503050406030204" pitchFamily="18" charset="0"/>
                                    </a:rPr>
                                  </m:ctrlPr>
                                </m:radPr>
                                <m:deg/>
                                <m:e>
                                  <m:r>
                                    <a:rPr lang="uk-UA" i="1">
                                      <a:latin typeface="Cambria Math" panose="02040503050406030204" pitchFamily="18" charset="0"/>
                                    </a:rPr>
                                    <m:t>𝑛</m:t>
                                  </m:r>
                                </m:e>
                              </m:rad>
                            </m:den>
                          </m:f>
                        </m:e>
                      </m:d>
                    </m:oMath>
                  </m:oMathPara>
                </a14:m>
                <a:endParaRPr lang="uk-UA" dirty="0"/>
              </a:p>
            </p:txBody>
          </p:sp>
        </mc:Choice>
        <mc:Fallback xmlns="">
          <p:sp>
            <p:nvSpPr>
              <p:cNvPr id="7" name="Прямоугольник 6"/>
              <p:cNvSpPr>
                <a:spLocks noRot="1" noChangeAspect="1" noMove="1" noResize="1" noEditPoints="1" noAdjustHandles="1" noChangeArrowheads="1" noChangeShapeType="1" noTextEdit="1"/>
              </p:cNvSpPr>
              <p:nvPr/>
            </p:nvSpPr>
            <p:spPr>
              <a:xfrm>
                <a:off x="467544" y="1257360"/>
                <a:ext cx="2719398" cy="714683"/>
              </a:xfrm>
              <a:prstGeom prst="rect">
                <a:avLst/>
              </a:prstGeom>
              <a:blipFill rotWithShape="1">
                <a:blip r:embed="rId4"/>
                <a:stretch>
                  <a:fillRect/>
                </a:stretch>
              </a:blipFill>
            </p:spPr>
            <p:txBody>
              <a:bodyPr/>
              <a:lstStyle/>
              <a:p>
                <a:r>
                  <a:rPr lang="uk-UA">
                    <a:noFill/>
                  </a:rPr>
                  <a:t> </a:t>
                </a:r>
              </a:p>
            </p:txBody>
          </p:sp>
        </mc:Fallback>
      </mc:AlternateContent>
      <mc:AlternateContent xmlns:mc="http://schemas.openxmlformats.org/markup-compatibility/2006" xmlns:a14="http://schemas.microsoft.com/office/drawing/2010/main">
        <mc:Choice Requires="a14">
          <p:sp>
            <p:nvSpPr>
              <p:cNvPr id="8" name="Прямоугольник 7"/>
              <p:cNvSpPr/>
              <p:nvPr/>
            </p:nvSpPr>
            <p:spPr>
              <a:xfrm>
                <a:off x="683568" y="2119906"/>
                <a:ext cx="697563" cy="480131"/>
              </a:xfrm>
              <a:prstGeom prst="rect">
                <a:avLst/>
              </a:prstGeom>
            </p:spPr>
            <p:txBody>
              <a:bodyPr wrap="none">
                <a:spAutoFit/>
              </a:bodyPr>
              <a:lstStyle/>
              <a:p>
                <a14:m>
                  <m:oMath xmlns:m="http://schemas.openxmlformats.org/officeDocument/2006/math">
                    <m:sSub>
                      <m:sSubPr>
                        <m:ctrlPr>
                          <a:rPr lang="uk-UA" i="1">
                            <a:latin typeface="Cambria Math" panose="02040503050406030204" pitchFamily="18" charset="0"/>
                          </a:rPr>
                        </m:ctrlPr>
                      </m:sSubPr>
                      <m:e>
                        <m:r>
                          <a:rPr lang="uk-UA" i="1">
                            <a:latin typeface="Cambria Math"/>
                          </a:rPr>
                          <m:t>𝑍</m:t>
                        </m:r>
                      </m:e>
                      <m:sub>
                        <m:f>
                          <m:fPr>
                            <m:ctrlPr>
                              <a:rPr lang="uk-UA" i="1">
                                <a:latin typeface="Cambria Math" panose="02040503050406030204" pitchFamily="18" charset="0"/>
                              </a:rPr>
                            </m:ctrlPr>
                          </m:fPr>
                          <m:num>
                            <m:r>
                              <a:rPr lang="uk-UA" i="1">
                                <a:latin typeface="Cambria Math"/>
                              </a:rPr>
                              <m:t>𝛼</m:t>
                            </m:r>
                          </m:num>
                          <m:den>
                            <m:r>
                              <a:rPr lang="uk-UA" i="1">
                                <a:latin typeface="Cambria Math"/>
                              </a:rPr>
                              <m:t>2</m:t>
                            </m:r>
                          </m:den>
                        </m:f>
                      </m:sub>
                    </m:sSub>
                  </m:oMath>
                </a14:m>
                <a:r>
                  <a:rPr lang="en-US" dirty="0"/>
                  <a:t>  - </a:t>
                </a:r>
                <a:endParaRPr lang="uk-UA" dirty="0"/>
              </a:p>
            </p:txBody>
          </p:sp>
        </mc:Choice>
        <mc:Fallback xmlns="">
          <p:sp>
            <p:nvSpPr>
              <p:cNvPr id="8" name="Прямоугольник 7"/>
              <p:cNvSpPr>
                <a:spLocks noRot="1" noChangeAspect="1" noMove="1" noResize="1" noEditPoints="1" noAdjustHandles="1" noChangeArrowheads="1" noChangeShapeType="1" noTextEdit="1"/>
              </p:cNvSpPr>
              <p:nvPr/>
            </p:nvSpPr>
            <p:spPr>
              <a:xfrm>
                <a:off x="683568" y="2119906"/>
                <a:ext cx="697563" cy="480131"/>
              </a:xfrm>
              <a:prstGeom prst="rect">
                <a:avLst/>
              </a:prstGeom>
              <a:blipFill rotWithShape="1">
                <a:blip r:embed="rId5"/>
                <a:stretch>
                  <a:fillRect t="-6329"/>
                </a:stretch>
              </a:blipFill>
            </p:spPr>
            <p:txBody>
              <a:bodyPr/>
              <a:lstStyle/>
              <a:p>
                <a:r>
                  <a:rPr lang="uk-UA">
                    <a:noFill/>
                  </a:rPr>
                  <a:t> </a:t>
                </a:r>
              </a:p>
            </p:txBody>
          </p:sp>
        </mc:Fallback>
      </mc:AlternateContent>
      <p:sp>
        <p:nvSpPr>
          <p:cNvPr id="9" name="TextBox 8"/>
          <p:cNvSpPr txBox="1"/>
          <p:nvPr/>
        </p:nvSpPr>
        <p:spPr>
          <a:xfrm>
            <a:off x="1331640" y="2119906"/>
            <a:ext cx="1855302" cy="923330"/>
          </a:xfrm>
          <a:prstGeom prst="rect">
            <a:avLst/>
          </a:prstGeom>
          <a:noFill/>
        </p:spPr>
        <p:txBody>
          <a:bodyPr wrap="square" rtlCol="0">
            <a:spAutoFit/>
          </a:bodyPr>
          <a:lstStyle/>
          <a:p>
            <a:r>
              <a:rPr lang="en-US" dirty="0"/>
              <a:t>Critical value of the standardized normal statistics</a:t>
            </a:r>
            <a:endParaRPr lang="uk-UA" dirty="0"/>
          </a:p>
        </p:txBody>
      </p:sp>
      <mc:AlternateContent xmlns:mc="http://schemas.openxmlformats.org/markup-compatibility/2006" xmlns:a14="http://schemas.microsoft.com/office/drawing/2010/main">
        <mc:Choice Requires="a14">
          <p:sp>
            <p:nvSpPr>
              <p:cNvPr id="10" name="Прямоугольник 9"/>
              <p:cNvSpPr/>
              <p:nvPr/>
            </p:nvSpPr>
            <p:spPr>
              <a:xfrm>
                <a:off x="756020" y="3933056"/>
                <a:ext cx="2520369" cy="66460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uk-UA" i="1">
                              <a:latin typeface="Cambria Math" panose="02040503050406030204" pitchFamily="18" charset="0"/>
                            </a:rPr>
                          </m:ctrlPr>
                        </m:sSubPr>
                        <m:e>
                          <m:r>
                            <a:rPr lang="en-US" i="1">
                              <a:latin typeface="Cambria Math" panose="02040503050406030204" pitchFamily="18" charset="0"/>
                            </a:rPr>
                            <m:t>𝜎</m:t>
                          </m:r>
                        </m:e>
                        <m:sub>
                          <m:acc>
                            <m:accPr>
                              <m:chr m:val="̅"/>
                              <m:ctrlPr>
                                <a:rPr lang="uk-UA" i="1">
                                  <a:latin typeface="Cambria Math" panose="02040503050406030204" pitchFamily="18" charset="0"/>
                                </a:rPr>
                              </m:ctrlPr>
                            </m:accPr>
                            <m:e>
                              <m:r>
                                <a:rPr lang="uk-UA" i="1">
                                  <a:latin typeface="Cambria Math" panose="02040503050406030204" pitchFamily="18" charset="0"/>
                                </a:rPr>
                                <m:t>𝑋</m:t>
                              </m:r>
                            </m:e>
                          </m:acc>
                        </m:sub>
                      </m:sSub>
                      <m:r>
                        <a:rPr lang="uk-UA" i="1">
                          <a:latin typeface="Cambria Math" panose="02040503050406030204" pitchFamily="18" charset="0"/>
                        </a:rPr>
                        <m:t>=</m:t>
                      </m:r>
                      <m:f>
                        <m:fPr>
                          <m:ctrlPr>
                            <a:rPr lang="uk-UA" i="1">
                              <a:latin typeface="Cambria Math" panose="02040503050406030204" pitchFamily="18" charset="0"/>
                            </a:rPr>
                          </m:ctrlPr>
                        </m:fPr>
                        <m:num>
                          <m:r>
                            <a:rPr lang="uk-UA" i="1">
                              <a:latin typeface="Cambria Math" panose="02040503050406030204" pitchFamily="18" charset="0"/>
                            </a:rPr>
                            <m:t>𝜎</m:t>
                          </m:r>
                        </m:num>
                        <m:den>
                          <m:rad>
                            <m:radPr>
                              <m:degHide m:val="on"/>
                              <m:ctrlPr>
                                <a:rPr lang="uk-UA" i="1">
                                  <a:latin typeface="Cambria Math" panose="02040503050406030204" pitchFamily="18" charset="0"/>
                                </a:rPr>
                              </m:ctrlPr>
                            </m:radPr>
                            <m:deg/>
                            <m:e>
                              <m:r>
                                <a:rPr lang="uk-UA" i="1">
                                  <a:latin typeface="Cambria Math" panose="02040503050406030204" pitchFamily="18" charset="0"/>
                                </a:rPr>
                                <m:t>𝑛</m:t>
                              </m:r>
                            </m:e>
                          </m:rad>
                        </m:den>
                      </m:f>
                      <m:r>
                        <a:rPr lang="uk-UA" i="1">
                          <a:latin typeface="Cambria Math" panose="02040503050406030204" pitchFamily="18" charset="0"/>
                        </a:rPr>
                        <m:t>=</m:t>
                      </m:r>
                      <m:f>
                        <m:fPr>
                          <m:ctrlPr>
                            <a:rPr lang="uk-UA" i="1">
                              <a:latin typeface="Cambria Math" panose="02040503050406030204" pitchFamily="18" charset="0"/>
                            </a:rPr>
                          </m:ctrlPr>
                        </m:fPr>
                        <m:num>
                          <m:r>
                            <a:rPr lang="uk-UA" i="1">
                              <a:latin typeface="Cambria Math" panose="02040503050406030204" pitchFamily="18" charset="0"/>
                            </a:rPr>
                            <m:t>2</m:t>
                          </m:r>
                        </m:num>
                        <m:den>
                          <m:rad>
                            <m:radPr>
                              <m:degHide m:val="on"/>
                              <m:ctrlPr>
                                <a:rPr lang="uk-UA" i="1">
                                  <a:latin typeface="Cambria Math" panose="02040503050406030204" pitchFamily="18" charset="0"/>
                                </a:rPr>
                              </m:ctrlPr>
                            </m:radPr>
                            <m:deg/>
                            <m:e>
                              <m:r>
                                <a:rPr lang="uk-UA" i="1">
                                  <a:latin typeface="Cambria Math" panose="02040503050406030204" pitchFamily="18" charset="0"/>
                                </a:rPr>
                                <m:t>25</m:t>
                              </m:r>
                            </m:e>
                          </m:rad>
                        </m:den>
                      </m:f>
                      <m:r>
                        <a:rPr lang="uk-UA" i="1">
                          <a:latin typeface="Cambria Math" panose="02040503050406030204" pitchFamily="18" charset="0"/>
                        </a:rPr>
                        <m:t>=0.04</m:t>
                      </m:r>
                    </m:oMath>
                  </m:oMathPara>
                </a14:m>
                <a:endParaRPr lang="uk-UA" dirty="0"/>
              </a:p>
            </p:txBody>
          </p:sp>
        </mc:Choice>
        <mc:Fallback xmlns="">
          <p:sp>
            <p:nvSpPr>
              <p:cNvPr id="10" name="Прямоугольник 9"/>
              <p:cNvSpPr>
                <a:spLocks noRot="1" noChangeAspect="1" noMove="1" noResize="1" noEditPoints="1" noAdjustHandles="1" noChangeArrowheads="1" noChangeShapeType="1" noTextEdit="1"/>
              </p:cNvSpPr>
              <p:nvPr/>
            </p:nvSpPr>
            <p:spPr>
              <a:xfrm>
                <a:off x="756020" y="3933056"/>
                <a:ext cx="2520369" cy="664606"/>
              </a:xfrm>
              <a:prstGeom prst="rect">
                <a:avLst/>
              </a:prstGeom>
              <a:blipFill rotWithShape="1">
                <a:blip r:embed="rId6"/>
                <a:stretch>
                  <a:fillRect/>
                </a:stretch>
              </a:blipFill>
            </p:spPr>
            <p:txBody>
              <a:bodyPr/>
              <a:lstStyle/>
              <a:p>
                <a:r>
                  <a:rPr lang="uk-UA">
                    <a:noFill/>
                  </a:rPr>
                  <a:t> </a:t>
                </a:r>
              </a:p>
            </p:txBody>
          </p:sp>
        </mc:Fallback>
      </mc:AlternateContent>
      <p:sp>
        <p:nvSpPr>
          <p:cNvPr id="11" name="TextBox 10"/>
          <p:cNvSpPr txBox="1"/>
          <p:nvPr/>
        </p:nvSpPr>
        <p:spPr>
          <a:xfrm>
            <a:off x="756020" y="3599011"/>
            <a:ext cx="1855302" cy="369332"/>
          </a:xfrm>
          <a:prstGeom prst="rect">
            <a:avLst/>
          </a:prstGeom>
          <a:noFill/>
        </p:spPr>
        <p:txBody>
          <a:bodyPr wrap="square" rtlCol="0">
            <a:spAutoFit/>
          </a:bodyPr>
          <a:lstStyle/>
          <a:p>
            <a:r>
              <a:rPr lang="en-US" dirty="0"/>
              <a:t>Standard Error:</a:t>
            </a:r>
            <a:endParaRPr lang="uk-UA" dirty="0"/>
          </a:p>
        </p:txBody>
      </p:sp>
      <mc:AlternateContent xmlns:mc="http://schemas.openxmlformats.org/markup-compatibility/2006" xmlns:a14="http://schemas.microsoft.com/office/drawing/2010/main">
        <mc:Choice Requires="a14">
          <p:sp>
            <p:nvSpPr>
              <p:cNvPr id="12" name="Прямоугольник 11"/>
              <p:cNvSpPr/>
              <p:nvPr/>
            </p:nvSpPr>
            <p:spPr>
              <a:xfrm>
                <a:off x="683568" y="3074198"/>
                <a:ext cx="1431739" cy="526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uk-UA" i="1">
                              <a:latin typeface="Cambria Math" panose="02040503050406030204" pitchFamily="18" charset="0"/>
                            </a:rPr>
                          </m:ctrlPr>
                        </m:sSubPr>
                        <m:e>
                          <m:r>
                            <a:rPr lang="uk-UA" i="1">
                              <a:latin typeface="Cambria Math" panose="02040503050406030204" pitchFamily="18" charset="0"/>
                            </a:rPr>
                            <m:t>𝑍</m:t>
                          </m:r>
                        </m:e>
                        <m:sub>
                          <m:f>
                            <m:fPr>
                              <m:ctrlPr>
                                <a:rPr lang="uk-UA" i="1">
                                  <a:latin typeface="Cambria Math" panose="02040503050406030204" pitchFamily="18" charset="0"/>
                                </a:rPr>
                              </m:ctrlPr>
                            </m:fPr>
                            <m:num>
                              <m:r>
                                <a:rPr lang="uk-UA" i="1">
                                  <a:latin typeface="Cambria Math" panose="02040503050406030204" pitchFamily="18" charset="0"/>
                                </a:rPr>
                                <m:t>0.95</m:t>
                              </m:r>
                            </m:num>
                            <m:den>
                              <m:r>
                                <a:rPr lang="uk-UA" i="1">
                                  <a:latin typeface="Cambria Math" panose="02040503050406030204" pitchFamily="18" charset="0"/>
                                </a:rPr>
                                <m:t>2</m:t>
                              </m:r>
                            </m:den>
                          </m:f>
                        </m:sub>
                      </m:sSub>
                      <m:r>
                        <a:rPr lang="uk-UA" i="1">
                          <a:latin typeface="Cambria Math" panose="02040503050406030204" pitchFamily="18" charset="0"/>
                        </a:rPr>
                        <m:t>=1.96</m:t>
                      </m:r>
                    </m:oMath>
                  </m:oMathPara>
                </a14:m>
                <a:endParaRPr lang="uk-UA" dirty="0"/>
              </a:p>
            </p:txBody>
          </p:sp>
        </mc:Choice>
        <mc:Fallback xmlns="">
          <p:sp>
            <p:nvSpPr>
              <p:cNvPr id="12" name="Прямоугольник 11"/>
              <p:cNvSpPr>
                <a:spLocks noRot="1" noChangeAspect="1" noMove="1" noResize="1" noEditPoints="1" noAdjustHandles="1" noChangeArrowheads="1" noChangeShapeType="1" noTextEdit="1"/>
              </p:cNvSpPr>
              <p:nvPr/>
            </p:nvSpPr>
            <p:spPr>
              <a:xfrm>
                <a:off x="683568" y="3074198"/>
                <a:ext cx="1431739" cy="526683"/>
              </a:xfrm>
              <a:prstGeom prst="rect">
                <a:avLst/>
              </a:prstGeom>
              <a:blipFill rotWithShape="1">
                <a:blip r:embed="rId7"/>
                <a:stretch>
                  <a:fillRect b="-1149"/>
                </a:stretch>
              </a:blipFill>
            </p:spPr>
            <p:txBody>
              <a:bodyPr/>
              <a:lstStyle/>
              <a:p>
                <a:r>
                  <a:rPr lang="uk-UA">
                    <a:noFill/>
                  </a:rPr>
                  <a:t> </a:t>
                </a:r>
              </a:p>
            </p:txBody>
          </p:sp>
        </mc:Fallback>
      </mc:AlternateContent>
      <mc:AlternateContent xmlns:mc="http://schemas.openxmlformats.org/markup-compatibility/2006" xmlns:a14="http://schemas.microsoft.com/office/drawing/2010/main">
        <mc:Choice Requires="a14">
          <p:sp>
            <p:nvSpPr>
              <p:cNvPr id="13" name="Прямоугольник 12"/>
              <p:cNvSpPr/>
              <p:nvPr/>
            </p:nvSpPr>
            <p:spPr>
              <a:xfrm>
                <a:off x="625426" y="5013176"/>
                <a:ext cx="2679773" cy="923330"/>
              </a:xfrm>
              <a:prstGeom prst="rect">
                <a:avLst/>
              </a:prstGeom>
            </p:spPr>
            <p:txBody>
              <a:bodyPr wrap="none">
                <a:spAutoFit/>
              </a:bodyPr>
              <a:lstStyle/>
              <a:p>
                <a:pPr>
                  <a:lnSpc>
                    <a:spcPct val="150000"/>
                  </a:lnSpc>
                </a:pPr>
                <a14:m>
                  <m:oMathPara xmlns:m="http://schemas.openxmlformats.org/officeDocument/2006/math">
                    <m:oMathParaPr>
                      <m:jc m:val="left"/>
                    </m:oMathParaPr>
                    <m:oMath xmlns:m="http://schemas.openxmlformats.org/officeDocument/2006/math">
                      <m:r>
                        <a:rPr lang="uk-UA" i="1" smtClean="0">
                          <a:latin typeface="Cambria Math" panose="02040503050406030204" pitchFamily="18" charset="0"/>
                        </a:rPr>
                        <m:t>𝐶𝐼</m:t>
                      </m:r>
                      <m:d>
                        <m:dPr>
                          <m:ctrlPr>
                            <a:rPr lang="uk-UA" i="1">
                              <a:latin typeface="Cambria Math" panose="02040503050406030204" pitchFamily="18" charset="0"/>
                            </a:rPr>
                          </m:ctrlPr>
                        </m:dPr>
                        <m:e>
                          <m:r>
                            <a:rPr lang="uk-UA" i="1">
                              <a:latin typeface="Cambria Math" panose="02040503050406030204" pitchFamily="18" charset="0"/>
                            </a:rPr>
                            <m:t>𝜇</m:t>
                          </m:r>
                        </m:e>
                      </m:d>
                      <m:r>
                        <a:rPr lang="uk-UA" i="1">
                          <a:latin typeface="Cambria Math" panose="02040503050406030204" pitchFamily="18" charset="0"/>
                        </a:rPr>
                        <m:t>=8.5±1.96×0.4</m:t>
                      </m:r>
                    </m:oMath>
                  </m:oMathPara>
                </a14:m>
                <a:endParaRPr lang="en-US" i="1" dirty="0"/>
              </a:p>
              <a:p>
                <a:pPr>
                  <a:lnSpc>
                    <a:spcPct val="150000"/>
                  </a:lnSpc>
                </a:pPr>
                <a14:m>
                  <m:oMathPara xmlns:m="http://schemas.openxmlformats.org/officeDocument/2006/math">
                    <m:oMathParaPr>
                      <m:jc m:val="left"/>
                    </m:oMathParaPr>
                    <m:oMath xmlns:m="http://schemas.openxmlformats.org/officeDocument/2006/math">
                      <m:r>
                        <a:rPr lang="uk-UA" i="1">
                          <a:latin typeface="Cambria Math"/>
                        </a:rPr>
                        <m:t>𝐶𝐼</m:t>
                      </m:r>
                      <m:d>
                        <m:dPr>
                          <m:ctrlPr>
                            <a:rPr lang="uk-UA" i="1">
                              <a:latin typeface="Cambria Math" panose="02040503050406030204" pitchFamily="18" charset="0"/>
                            </a:rPr>
                          </m:ctrlPr>
                        </m:dPr>
                        <m:e>
                          <m:r>
                            <a:rPr lang="uk-UA" i="1">
                              <a:latin typeface="Cambria Math"/>
                            </a:rPr>
                            <m:t>𝜇</m:t>
                          </m:r>
                        </m:e>
                      </m:d>
                      <m:r>
                        <a:rPr lang="uk-UA" i="1">
                          <a:latin typeface="Cambria Math" panose="02040503050406030204" pitchFamily="18" charset="0"/>
                        </a:rPr>
                        <m:t>=(7.716;9.284)</m:t>
                      </m:r>
                    </m:oMath>
                  </m:oMathPara>
                </a14:m>
                <a:endParaRPr lang="uk-UA" dirty="0"/>
              </a:p>
            </p:txBody>
          </p:sp>
        </mc:Choice>
        <mc:Fallback xmlns="">
          <p:sp>
            <p:nvSpPr>
              <p:cNvPr id="13" name="Прямоугольник 12"/>
              <p:cNvSpPr>
                <a:spLocks noRot="1" noChangeAspect="1" noMove="1" noResize="1" noEditPoints="1" noAdjustHandles="1" noChangeArrowheads="1" noChangeShapeType="1" noTextEdit="1"/>
              </p:cNvSpPr>
              <p:nvPr/>
            </p:nvSpPr>
            <p:spPr>
              <a:xfrm>
                <a:off x="625426" y="5013176"/>
                <a:ext cx="2679773" cy="923330"/>
              </a:xfrm>
              <a:prstGeom prst="rect">
                <a:avLst/>
              </a:prstGeom>
              <a:blipFill rotWithShape="1">
                <a:blip r:embed="rId8"/>
                <a:stretch>
                  <a:fillRect/>
                </a:stretch>
              </a:blipFill>
            </p:spPr>
            <p:txBody>
              <a:bodyPr/>
              <a:lstStyle/>
              <a:p>
                <a:r>
                  <a:rPr lang="uk-UA">
                    <a:noFill/>
                  </a:rPr>
                  <a:t> </a:t>
                </a:r>
              </a:p>
            </p:txBody>
          </p:sp>
        </mc:Fallback>
      </mc:AlternateContent>
    </p:spTree>
    <p:extLst>
      <p:ext uri="{BB962C8B-B14F-4D97-AF65-F5344CB8AC3E}">
        <p14:creationId xmlns:p14="http://schemas.microsoft.com/office/powerpoint/2010/main" val="3625261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Two-Sided Confidence Interval</a:t>
            </a:r>
            <a:br>
              <a:rPr lang="en-US" dirty="0"/>
            </a:br>
            <a:r>
              <a:rPr lang="en-US" dirty="0"/>
              <a:t>for t-distribution</a:t>
            </a:r>
            <a:endParaRPr lang="uk-UA" dirty="0"/>
          </a:p>
        </p:txBody>
      </p:sp>
      <p:sp>
        <p:nvSpPr>
          <p:cNvPr id="3" name="Нижний колонтитул 2"/>
          <p:cNvSpPr>
            <a:spLocks noGrp="1"/>
          </p:cNvSpPr>
          <p:nvPr>
            <p:ph type="ftr" sz="quarter" idx="11"/>
          </p:nvPr>
        </p:nvSpPr>
        <p:spPr/>
        <p:txBody>
          <a:bodyPr/>
          <a:lstStyle/>
          <a:p>
            <a:r>
              <a:rPr lang="en-US"/>
              <a:t>Hypothesis Testing</a:t>
            </a:r>
            <a:endParaRPr lang="uk-UA"/>
          </a:p>
        </p:txBody>
      </p:sp>
      <p:sp>
        <p:nvSpPr>
          <p:cNvPr id="4" name="Номер слайда 3"/>
          <p:cNvSpPr>
            <a:spLocks noGrp="1"/>
          </p:cNvSpPr>
          <p:nvPr>
            <p:ph type="sldNum" sz="quarter" idx="12"/>
          </p:nvPr>
        </p:nvSpPr>
        <p:spPr/>
        <p:txBody>
          <a:bodyPr/>
          <a:lstStyle/>
          <a:p>
            <a:fld id="{3819DA74-911B-4573-B583-15389679487E}" type="slidenum">
              <a:rPr lang="uk-UA" smtClean="0"/>
              <a:t>11</a:t>
            </a:fld>
            <a:endParaRPr lang="uk-UA"/>
          </a:p>
        </p:txBody>
      </p:sp>
      <p:pic>
        <p:nvPicPr>
          <p:cNvPr id="6" name="Объект 5"/>
          <p:cNvPicPr>
            <a:picLocks noGrp="1"/>
          </p:cNvPicPr>
          <p:nvPr>
            <p:ph sz="quarter" idx="1"/>
          </p:nvPr>
        </p:nvPicPr>
        <p:blipFill rotWithShape="1">
          <a:blip r:embed="rId2"/>
          <a:srcRect l="37180" t="17456" r="40064" b="46447"/>
          <a:stretch/>
        </p:blipFill>
        <p:spPr bwMode="auto">
          <a:xfrm>
            <a:off x="3491880" y="1196752"/>
            <a:ext cx="5256584" cy="4824536"/>
          </a:xfrm>
          <a:prstGeom prst="rect">
            <a:avLst/>
          </a:prstGeom>
          <a:ln>
            <a:noFill/>
          </a:ln>
          <a:extLst>
            <a:ext uri="{53640926-AAD7-44D8-BBD7-CCE9431645EC}">
              <a14:shadowObscured xmlns:a14="http://schemas.microsoft.com/office/drawing/2010/main"/>
            </a:ext>
          </a:extLst>
        </p:spPr>
      </p:pic>
      <mc:AlternateContent xmlns:mc="http://schemas.openxmlformats.org/markup-compatibility/2006" xmlns:a14="http://schemas.microsoft.com/office/drawing/2010/main">
        <mc:Choice Requires="a14">
          <p:sp>
            <p:nvSpPr>
              <p:cNvPr id="7" name="Прямоугольник 6"/>
              <p:cNvSpPr/>
              <p:nvPr/>
            </p:nvSpPr>
            <p:spPr>
              <a:xfrm>
                <a:off x="467544" y="1358857"/>
                <a:ext cx="4594783" cy="4249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uk-UA" i="1" smtClean="0">
                              <a:latin typeface="Cambria Math" panose="02040503050406030204" pitchFamily="18" charset="0"/>
                            </a:rPr>
                          </m:ctrlPr>
                        </m:accPr>
                        <m:e>
                          <m:r>
                            <a:rPr lang="en-US" b="0" i="1" smtClean="0">
                              <a:latin typeface="Cambria Math"/>
                            </a:rPr>
                            <m:t>𝑋</m:t>
                          </m:r>
                        </m:e>
                      </m:acc>
                      <m:r>
                        <a:rPr lang="uk-UA" i="1">
                          <a:latin typeface="Cambria Math" panose="02040503050406030204" pitchFamily="18" charset="0"/>
                        </a:rPr>
                        <m:t>±</m:t>
                      </m:r>
                      <m:sSub>
                        <m:sSubPr>
                          <m:ctrlPr>
                            <a:rPr lang="uk-UA" i="1">
                              <a:latin typeface="Cambria Math" panose="02040503050406030204" pitchFamily="18" charset="0"/>
                            </a:rPr>
                          </m:ctrlPr>
                        </m:sSubPr>
                        <m:e>
                          <m:r>
                            <a:rPr lang="uk-UA" i="1">
                              <a:latin typeface="Cambria Math" panose="02040503050406030204" pitchFamily="18" charset="0"/>
                            </a:rPr>
                            <m:t>𝑡</m:t>
                          </m:r>
                        </m:e>
                        <m:sub>
                          <m:r>
                            <a:rPr lang="uk-UA" i="1">
                              <a:latin typeface="Cambria Math" panose="02040503050406030204" pitchFamily="18" charset="0"/>
                            </a:rPr>
                            <m:t>𝛼</m:t>
                          </m:r>
                          <m:r>
                            <a:rPr lang="uk-UA" i="1">
                              <a:latin typeface="Cambria Math" panose="02040503050406030204" pitchFamily="18" charset="0"/>
                            </a:rPr>
                            <m:t>/2,</m:t>
                          </m:r>
                          <m:r>
                            <a:rPr lang="en-US" i="1">
                              <a:latin typeface="Cambria Math" panose="02040503050406030204" pitchFamily="18" charset="0"/>
                            </a:rPr>
                            <m:t>𝜗</m:t>
                          </m:r>
                        </m:sub>
                      </m:sSub>
                      <m:sSub>
                        <m:sSubPr>
                          <m:ctrlPr>
                            <a:rPr lang="uk-UA" i="1">
                              <a:latin typeface="Cambria Math" panose="02040503050406030204" pitchFamily="18" charset="0"/>
                            </a:rPr>
                          </m:ctrlPr>
                        </m:sSubPr>
                        <m:e>
                          <m:r>
                            <a:rPr lang="en-US" i="1">
                              <a:latin typeface="Cambria Math" panose="02040503050406030204" pitchFamily="18" charset="0"/>
                            </a:rPr>
                            <m:t>𝑆</m:t>
                          </m:r>
                        </m:e>
                        <m:sub>
                          <m:acc>
                            <m:accPr>
                              <m:chr m:val="̅"/>
                              <m:ctrlPr>
                                <a:rPr lang="uk-UA" i="1">
                                  <a:latin typeface="Cambria Math" panose="02040503050406030204" pitchFamily="18" charset="0"/>
                                </a:rPr>
                              </m:ctrlPr>
                            </m:accPr>
                            <m:e>
                              <m:r>
                                <a:rPr lang="uk-UA" i="1">
                                  <a:latin typeface="Cambria Math" panose="02040503050406030204" pitchFamily="18" charset="0"/>
                                </a:rPr>
                                <m:t>𝑋</m:t>
                              </m:r>
                            </m:e>
                          </m:acc>
                        </m:sub>
                      </m:sSub>
                      <m:r>
                        <a:rPr lang="uk-UA" i="1">
                          <a:latin typeface="Cambria Math" panose="02040503050406030204" pitchFamily="18" charset="0"/>
                        </a:rPr>
                        <m:t> =</m:t>
                      </m:r>
                      <m:d>
                        <m:dPr>
                          <m:ctrlPr>
                            <a:rPr lang="uk-UA" i="1">
                              <a:latin typeface="Cambria Math" panose="02040503050406030204" pitchFamily="18" charset="0"/>
                            </a:rPr>
                          </m:ctrlPr>
                        </m:dPr>
                        <m:e>
                          <m:acc>
                            <m:accPr>
                              <m:chr m:val="̅"/>
                              <m:ctrlPr>
                                <a:rPr lang="uk-UA" i="1">
                                  <a:latin typeface="Cambria Math" panose="02040503050406030204" pitchFamily="18" charset="0"/>
                                </a:rPr>
                              </m:ctrlPr>
                            </m:accPr>
                            <m:e>
                              <m:r>
                                <a:rPr lang="en-US" b="0" i="1" smtClean="0">
                                  <a:latin typeface="Cambria Math"/>
                                </a:rPr>
                                <m:t>𝑋</m:t>
                              </m:r>
                            </m:e>
                          </m:acc>
                          <m:r>
                            <a:rPr lang="uk-UA" i="1">
                              <a:latin typeface="Cambria Math" panose="02040503050406030204" pitchFamily="18" charset="0"/>
                            </a:rPr>
                            <m:t>−</m:t>
                          </m:r>
                          <m:sSub>
                            <m:sSubPr>
                              <m:ctrlPr>
                                <a:rPr lang="uk-UA" i="1">
                                  <a:latin typeface="Cambria Math" panose="02040503050406030204" pitchFamily="18" charset="0"/>
                                </a:rPr>
                              </m:ctrlPr>
                            </m:sSubPr>
                            <m:e>
                              <m:r>
                                <a:rPr lang="uk-UA" i="1">
                                  <a:latin typeface="Cambria Math" panose="02040503050406030204" pitchFamily="18" charset="0"/>
                                </a:rPr>
                                <m:t>𝑡</m:t>
                              </m:r>
                            </m:e>
                            <m:sub>
                              <m:r>
                                <a:rPr lang="uk-UA" i="1">
                                  <a:latin typeface="Cambria Math" panose="02040503050406030204" pitchFamily="18" charset="0"/>
                                </a:rPr>
                                <m:t>𝛼</m:t>
                              </m:r>
                              <m:r>
                                <a:rPr lang="uk-UA" i="1">
                                  <a:latin typeface="Cambria Math" panose="02040503050406030204" pitchFamily="18" charset="0"/>
                                </a:rPr>
                                <m:t>/2,</m:t>
                              </m:r>
                              <m:r>
                                <a:rPr lang="en-US" i="1">
                                  <a:latin typeface="Cambria Math" panose="02040503050406030204" pitchFamily="18" charset="0"/>
                                </a:rPr>
                                <m:t>𝜗</m:t>
                              </m:r>
                            </m:sub>
                          </m:sSub>
                          <m:sSub>
                            <m:sSubPr>
                              <m:ctrlPr>
                                <a:rPr lang="uk-UA" i="1">
                                  <a:latin typeface="Cambria Math" panose="02040503050406030204" pitchFamily="18" charset="0"/>
                                </a:rPr>
                              </m:ctrlPr>
                            </m:sSubPr>
                            <m:e>
                              <m:r>
                                <a:rPr lang="en-US" i="1">
                                  <a:latin typeface="Cambria Math" panose="02040503050406030204" pitchFamily="18" charset="0"/>
                                </a:rPr>
                                <m:t>𝑆</m:t>
                              </m:r>
                            </m:e>
                            <m:sub>
                              <m:acc>
                                <m:accPr>
                                  <m:chr m:val="̅"/>
                                  <m:ctrlPr>
                                    <a:rPr lang="uk-UA" i="1">
                                      <a:latin typeface="Cambria Math" panose="02040503050406030204" pitchFamily="18" charset="0"/>
                                    </a:rPr>
                                  </m:ctrlPr>
                                </m:accPr>
                                <m:e>
                                  <m:r>
                                    <a:rPr lang="uk-UA" i="1">
                                      <a:latin typeface="Cambria Math" panose="02040503050406030204" pitchFamily="18" charset="0"/>
                                    </a:rPr>
                                    <m:t>𝑋</m:t>
                                  </m:r>
                                </m:e>
                              </m:acc>
                            </m:sub>
                          </m:sSub>
                          <m:r>
                            <a:rPr lang="uk-UA" i="1">
                              <a:latin typeface="Cambria Math" panose="02040503050406030204" pitchFamily="18" charset="0"/>
                            </a:rPr>
                            <m:t> , </m:t>
                          </m:r>
                          <m:acc>
                            <m:accPr>
                              <m:chr m:val="̅"/>
                              <m:ctrlPr>
                                <a:rPr lang="uk-UA" i="1">
                                  <a:latin typeface="Cambria Math" panose="02040503050406030204" pitchFamily="18" charset="0"/>
                                </a:rPr>
                              </m:ctrlPr>
                            </m:accPr>
                            <m:e>
                              <m:r>
                                <a:rPr lang="en-US" b="0" i="1" smtClean="0">
                                  <a:latin typeface="Cambria Math"/>
                                </a:rPr>
                                <m:t>𝑋</m:t>
                              </m:r>
                            </m:e>
                          </m:acc>
                          <m:r>
                            <a:rPr lang="uk-UA" i="1">
                              <a:latin typeface="Cambria Math" panose="02040503050406030204" pitchFamily="18" charset="0"/>
                            </a:rPr>
                            <m:t>+</m:t>
                          </m:r>
                          <m:sSub>
                            <m:sSubPr>
                              <m:ctrlPr>
                                <a:rPr lang="uk-UA" i="1">
                                  <a:latin typeface="Cambria Math" panose="02040503050406030204" pitchFamily="18" charset="0"/>
                                </a:rPr>
                              </m:ctrlPr>
                            </m:sSubPr>
                            <m:e>
                              <m:r>
                                <a:rPr lang="uk-UA" i="1">
                                  <a:latin typeface="Cambria Math" panose="02040503050406030204" pitchFamily="18" charset="0"/>
                                </a:rPr>
                                <m:t>𝑡</m:t>
                              </m:r>
                            </m:e>
                            <m:sub>
                              <m:r>
                                <a:rPr lang="uk-UA" i="1">
                                  <a:latin typeface="Cambria Math" panose="02040503050406030204" pitchFamily="18" charset="0"/>
                                </a:rPr>
                                <m:t>𝛼</m:t>
                              </m:r>
                              <m:r>
                                <a:rPr lang="uk-UA" i="1">
                                  <a:latin typeface="Cambria Math" panose="02040503050406030204" pitchFamily="18" charset="0"/>
                                </a:rPr>
                                <m:t>/2,</m:t>
                              </m:r>
                              <m:r>
                                <a:rPr lang="en-US" i="1">
                                  <a:latin typeface="Cambria Math" panose="02040503050406030204" pitchFamily="18" charset="0"/>
                                </a:rPr>
                                <m:t>𝜗</m:t>
                              </m:r>
                            </m:sub>
                          </m:sSub>
                          <m:sSub>
                            <m:sSubPr>
                              <m:ctrlPr>
                                <a:rPr lang="uk-UA" i="1">
                                  <a:latin typeface="Cambria Math" panose="02040503050406030204" pitchFamily="18" charset="0"/>
                                </a:rPr>
                              </m:ctrlPr>
                            </m:sSubPr>
                            <m:e>
                              <m:r>
                                <a:rPr lang="en-US" i="1">
                                  <a:latin typeface="Cambria Math" panose="02040503050406030204" pitchFamily="18" charset="0"/>
                                </a:rPr>
                                <m:t>𝑆</m:t>
                              </m:r>
                            </m:e>
                            <m:sub>
                              <m:acc>
                                <m:accPr>
                                  <m:chr m:val="̅"/>
                                  <m:ctrlPr>
                                    <a:rPr lang="uk-UA" i="1">
                                      <a:latin typeface="Cambria Math" panose="02040503050406030204" pitchFamily="18" charset="0"/>
                                    </a:rPr>
                                  </m:ctrlPr>
                                </m:accPr>
                                <m:e>
                                  <m:r>
                                    <a:rPr lang="uk-UA" i="1">
                                      <a:latin typeface="Cambria Math" panose="02040503050406030204" pitchFamily="18" charset="0"/>
                                    </a:rPr>
                                    <m:t>𝑋</m:t>
                                  </m:r>
                                </m:e>
                              </m:acc>
                            </m:sub>
                          </m:sSub>
                          <m:r>
                            <a:rPr lang="uk-UA" i="1">
                              <a:latin typeface="Cambria Math" panose="02040503050406030204" pitchFamily="18" charset="0"/>
                            </a:rPr>
                            <m:t> </m:t>
                          </m:r>
                        </m:e>
                      </m:d>
                    </m:oMath>
                  </m:oMathPara>
                </a14:m>
                <a:endParaRPr lang="uk-UA" dirty="0"/>
              </a:p>
            </p:txBody>
          </p:sp>
        </mc:Choice>
        <mc:Fallback xmlns="">
          <p:sp>
            <p:nvSpPr>
              <p:cNvPr id="7" name="Прямоугольник 6"/>
              <p:cNvSpPr>
                <a:spLocks noRot="1" noChangeAspect="1" noMove="1" noResize="1" noEditPoints="1" noAdjustHandles="1" noChangeArrowheads="1" noChangeShapeType="1" noTextEdit="1"/>
              </p:cNvSpPr>
              <p:nvPr/>
            </p:nvSpPr>
            <p:spPr>
              <a:xfrm>
                <a:off x="467544" y="1358857"/>
                <a:ext cx="4594783" cy="424988"/>
              </a:xfrm>
              <a:prstGeom prst="rect">
                <a:avLst/>
              </a:prstGeom>
              <a:blipFill rotWithShape="1">
                <a:blip r:embed="rId3"/>
                <a:stretch>
                  <a:fillRect b="-5714"/>
                </a:stretch>
              </a:blipFill>
            </p:spPr>
            <p:txBody>
              <a:bodyPr/>
              <a:lstStyle/>
              <a:p>
                <a:r>
                  <a:rPr lang="uk-UA">
                    <a:noFill/>
                  </a:rPr>
                  <a:t> </a:t>
                </a:r>
              </a:p>
            </p:txBody>
          </p:sp>
        </mc:Fallback>
      </mc:AlternateContent>
      <mc:AlternateContent xmlns:mc="http://schemas.openxmlformats.org/markup-compatibility/2006" xmlns:a14="http://schemas.microsoft.com/office/drawing/2010/main">
        <mc:Choice Requires="a14">
          <p:sp>
            <p:nvSpPr>
              <p:cNvPr id="8" name="Прямоугольник 7"/>
              <p:cNvSpPr/>
              <p:nvPr/>
            </p:nvSpPr>
            <p:spPr>
              <a:xfrm>
                <a:off x="552282" y="2370611"/>
                <a:ext cx="2077748" cy="3942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uk-UA" i="1">
                              <a:latin typeface="Cambria Math" panose="02040503050406030204" pitchFamily="18" charset="0"/>
                            </a:rPr>
                          </m:ctrlPr>
                        </m:sSubPr>
                        <m:e>
                          <m:r>
                            <a:rPr lang="uk-UA" i="1">
                              <a:latin typeface="Cambria Math" panose="02040503050406030204" pitchFamily="18" charset="0"/>
                            </a:rPr>
                            <m:t>𝑡</m:t>
                          </m:r>
                        </m:e>
                        <m:sub>
                          <m:r>
                            <a:rPr lang="uk-UA" i="1">
                              <a:latin typeface="Cambria Math" panose="02040503050406030204" pitchFamily="18" charset="0"/>
                            </a:rPr>
                            <m:t>0.05/2,   2.24</m:t>
                          </m:r>
                        </m:sub>
                      </m:sSub>
                      <m:r>
                        <a:rPr lang="uk-UA" i="1">
                          <a:latin typeface="Cambria Math" panose="02040503050406030204" pitchFamily="18" charset="0"/>
                        </a:rPr>
                        <m:t>=2.064</m:t>
                      </m:r>
                    </m:oMath>
                  </m:oMathPara>
                </a14:m>
                <a:endParaRPr lang="uk-UA" dirty="0"/>
              </a:p>
            </p:txBody>
          </p:sp>
        </mc:Choice>
        <mc:Fallback xmlns="">
          <p:sp>
            <p:nvSpPr>
              <p:cNvPr id="8" name="Прямоугольник 7"/>
              <p:cNvSpPr>
                <a:spLocks noRot="1" noChangeAspect="1" noMove="1" noResize="1" noEditPoints="1" noAdjustHandles="1" noChangeArrowheads="1" noChangeShapeType="1" noTextEdit="1"/>
              </p:cNvSpPr>
              <p:nvPr/>
            </p:nvSpPr>
            <p:spPr>
              <a:xfrm>
                <a:off x="552282" y="2370611"/>
                <a:ext cx="2077748" cy="394210"/>
              </a:xfrm>
              <a:prstGeom prst="rect">
                <a:avLst/>
              </a:prstGeom>
              <a:blipFill rotWithShape="1">
                <a:blip r:embed="rId4"/>
                <a:stretch>
                  <a:fillRect b="-9231"/>
                </a:stretch>
              </a:blipFill>
            </p:spPr>
            <p:txBody>
              <a:bodyPr/>
              <a:lstStyle/>
              <a:p>
                <a:r>
                  <a:rPr lang="uk-UA">
                    <a:noFill/>
                  </a:rPr>
                  <a:t> </a:t>
                </a:r>
              </a:p>
            </p:txBody>
          </p:sp>
        </mc:Fallback>
      </mc:AlternateContent>
      <p:sp>
        <p:nvSpPr>
          <p:cNvPr id="9" name="TextBox 8"/>
          <p:cNvSpPr txBox="1"/>
          <p:nvPr/>
        </p:nvSpPr>
        <p:spPr>
          <a:xfrm>
            <a:off x="586522" y="2001279"/>
            <a:ext cx="2761342" cy="369332"/>
          </a:xfrm>
          <a:prstGeom prst="rect">
            <a:avLst/>
          </a:prstGeom>
          <a:noFill/>
        </p:spPr>
        <p:txBody>
          <a:bodyPr wrap="square" rtlCol="0">
            <a:spAutoFit/>
          </a:bodyPr>
          <a:lstStyle/>
          <a:p>
            <a:r>
              <a:rPr lang="en-US" i="1" dirty="0"/>
              <a:t>t</a:t>
            </a:r>
            <a:r>
              <a:rPr lang="en-US" dirty="0"/>
              <a:t>-statistics (critical value):</a:t>
            </a:r>
            <a:endParaRPr lang="uk-UA" dirty="0"/>
          </a:p>
        </p:txBody>
      </p:sp>
      <mc:AlternateContent xmlns:mc="http://schemas.openxmlformats.org/markup-compatibility/2006" xmlns:a14="http://schemas.microsoft.com/office/drawing/2010/main">
        <mc:Choice Requires="a14">
          <p:sp>
            <p:nvSpPr>
              <p:cNvPr id="10" name="TextBox 9"/>
              <p:cNvSpPr txBox="1"/>
              <p:nvPr/>
            </p:nvSpPr>
            <p:spPr>
              <a:xfrm>
                <a:off x="577528" y="2924944"/>
                <a:ext cx="2088232" cy="646331"/>
              </a:xfrm>
              <a:prstGeom prst="rect">
                <a:avLst/>
              </a:prstGeom>
              <a:noFill/>
            </p:spPr>
            <p:txBody>
              <a:bodyPr wrap="square" rtlCol="0">
                <a:spAutoFit/>
              </a:bodyPr>
              <a:lstStyle/>
              <a:p>
                <a:r>
                  <a:rPr lang="en-US" i="1" dirty="0"/>
                  <a:t>Degrees of Freedom</a:t>
                </a:r>
                <a:r>
                  <a:rPr lang="en-US" dirty="0"/>
                  <a:t>:</a:t>
                </a:r>
              </a:p>
              <a:p>
                <a:pPr/>
                <a14:m>
                  <m:oMathPara xmlns:m="http://schemas.openxmlformats.org/officeDocument/2006/math">
                    <m:oMathParaPr>
                      <m:jc m:val="centerGroup"/>
                    </m:oMathParaPr>
                    <m:oMath xmlns:m="http://schemas.openxmlformats.org/officeDocument/2006/math">
                      <m:r>
                        <a:rPr lang="uk-UA" i="1" smtClean="0">
                          <a:latin typeface="Cambria Math"/>
                          <a:ea typeface="Cambria Math"/>
                        </a:rPr>
                        <m:t>𝜗</m:t>
                      </m:r>
                      <m:r>
                        <a:rPr lang="en-US" b="0" i="1" smtClean="0">
                          <a:latin typeface="Cambria Math"/>
                          <a:ea typeface="Cambria Math"/>
                        </a:rPr>
                        <m:t>=</m:t>
                      </m:r>
                      <m:r>
                        <a:rPr lang="en-US" b="0" i="1" smtClean="0">
                          <a:latin typeface="Cambria Math"/>
                          <a:ea typeface="Cambria Math"/>
                        </a:rPr>
                        <m:t>𝑛</m:t>
                      </m:r>
                      <m:r>
                        <a:rPr lang="en-US" b="0" i="1" smtClean="0">
                          <a:latin typeface="Cambria Math"/>
                          <a:ea typeface="Cambria Math"/>
                        </a:rPr>
                        <m:t>−1=24</m:t>
                      </m:r>
                    </m:oMath>
                  </m:oMathPara>
                </a14:m>
                <a:endParaRPr lang="uk-UA" dirty="0"/>
              </a:p>
            </p:txBody>
          </p:sp>
        </mc:Choice>
        <mc:Fallback xmlns="">
          <p:sp>
            <p:nvSpPr>
              <p:cNvPr id="10" name="TextBox 9"/>
              <p:cNvSpPr txBox="1">
                <a:spLocks noRot="1" noChangeAspect="1" noMove="1" noResize="1" noEditPoints="1" noAdjustHandles="1" noChangeArrowheads="1" noChangeShapeType="1" noTextEdit="1"/>
              </p:cNvSpPr>
              <p:nvPr/>
            </p:nvSpPr>
            <p:spPr>
              <a:xfrm>
                <a:off x="577528" y="2924944"/>
                <a:ext cx="2088232" cy="646331"/>
              </a:xfrm>
              <a:prstGeom prst="rect">
                <a:avLst/>
              </a:prstGeom>
              <a:blipFill rotWithShape="1">
                <a:blip r:embed="rId5"/>
                <a:stretch>
                  <a:fillRect l="-2632" t="-4717"/>
                </a:stretch>
              </a:blipFill>
            </p:spPr>
            <p:txBody>
              <a:bodyPr/>
              <a:lstStyle/>
              <a:p>
                <a:r>
                  <a:rPr lang="uk-UA">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586522" y="3789040"/>
                <a:ext cx="2761342" cy="923330"/>
              </a:xfrm>
              <a:prstGeom prst="rect">
                <a:avLst/>
              </a:prstGeom>
              <a:noFill/>
            </p:spPr>
            <p:txBody>
              <a:bodyPr wrap="square" rtlCol="0">
                <a:spAutoFit/>
              </a:bodyPr>
              <a:lstStyle/>
              <a:p>
                <a:pPr algn="just"/>
                <a:r>
                  <a:rPr lang="en-US" dirty="0"/>
                  <a:t>T-distribution is used when the value of population parameter </a:t>
                </a:r>
                <a14:m>
                  <m:oMath xmlns:m="http://schemas.openxmlformats.org/officeDocument/2006/math">
                    <m:r>
                      <a:rPr lang="en-US" i="1" smtClean="0">
                        <a:latin typeface="Cambria Math"/>
                        <a:ea typeface="Cambria Math"/>
                      </a:rPr>
                      <m:t>𝜎</m:t>
                    </m:r>
                  </m:oMath>
                </a14:m>
                <a:r>
                  <a:rPr lang="en-US" dirty="0"/>
                  <a:t> is unknown</a:t>
                </a:r>
                <a:endParaRPr lang="uk-UA" dirty="0"/>
              </a:p>
            </p:txBody>
          </p:sp>
        </mc:Choice>
        <mc:Fallback xmlns="">
          <p:sp>
            <p:nvSpPr>
              <p:cNvPr id="11" name="TextBox 10"/>
              <p:cNvSpPr txBox="1">
                <a:spLocks noRot="1" noChangeAspect="1" noMove="1" noResize="1" noEditPoints="1" noAdjustHandles="1" noChangeArrowheads="1" noChangeShapeType="1" noTextEdit="1"/>
              </p:cNvSpPr>
              <p:nvPr/>
            </p:nvSpPr>
            <p:spPr>
              <a:xfrm>
                <a:off x="586522" y="3789040"/>
                <a:ext cx="2761342" cy="923330"/>
              </a:xfrm>
              <a:prstGeom prst="rect">
                <a:avLst/>
              </a:prstGeom>
              <a:blipFill rotWithShape="1">
                <a:blip r:embed="rId6"/>
                <a:stretch>
                  <a:fillRect l="-1766" t="-3311" r="-1987" b="-9272"/>
                </a:stretch>
              </a:blipFill>
            </p:spPr>
            <p:txBody>
              <a:bodyPr/>
              <a:lstStyle/>
              <a:p>
                <a:r>
                  <a:rPr lang="uk-UA">
                    <a:noFill/>
                  </a:rPr>
                  <a:t> </a:t>
                </a:r>
              </a:p>
            </p:txBody>
          </p:sp>
        </mc:Fallback>
      </mc:AlternateContent>
      <mc:AlternateContent xmlns:mc="http://schemas.openxmlformats.org/markup-compatibility/2006" xmlns:a14="http://schemas.microsoft.com/office/drawing/2010/main">
        <mc:Choice Requires="a14">
          <p:sp>
            <p:nvSpPr>
              <p:cNvPr id="12" name="Прямоугольник 11"/>
              <p:cNvSpPr/>
              <p:nvPr/>
            </p:nvSpPr>
            <p:spPr>
              <a:xfrm>
                <a:off x="683568" y="5013176"/>
                <a:ext cx="3024336" cy="923330"/>
              </a:xfrm>
              <a:prstGeom prst="rect">
                <a:avLst/>
              </a:prstGeom>
            </p:spPr>
            <p:txBody>
              <a:bodyPr wrap="square">
                <a:spAutoFit/>
              </a:bodyPr>
              <a:lstStyle/>
              <a:p>
                <a:pPr>
                  <a:lnSpc>
                    <a:spcPct val="150000"/>
                  </a:lnSpc>
                </a:pPr>
                <a14:m>
                  <m:oMathPara xmlns:m="http://schemas.openxmlformats.org/officeDocument/2006/math">
                    <m:oMathParaPr>
                      <m:jc m:val="left"/>
                    </m:oMathParaPr>
                    <m:oMath xmlns:m="http://schemas.openxmlformats.org/officeDocument/2006/math">
                      <m:r>
                        <a:rPr lang="uk-UA" i="1" smtClean="0">
                          <a:latin typeface="Cambria Math" panose="02040503050406030204" pitchFamily="18" charset="0"/>
                        </a:rPr>
                        <m:t>𝐶𝐼</m:t>
                      </m:r>
                      <m:d>
                        <m:dPr>
                          <m:ctrlPr>
                            <a:rPr lang="uk-UA" i="1">
                              <a:latin typeface="Cambria Math" panose="02040503050406030204" pitchFamily="18" charset="0"/>
                            </a:rPr>
                          </m:ctrlPr>
                        </m:dPr>
                        <m:e>
                          <m:r>
                            <a:rPr lang="uk-UA" i="1">
                              <a:latin typeface="Cambria Math" panose="02040503050406030204" pitchFamily="18" charset="0"/>
                            </a:rPr>
                            <m:t>𝜇</m:t>
                          </m:r>
                        </m:e>
                      </m:d>
                      <m:r>
                        <a:rPr lang="uk-UA" i="1">
                          <a:latin typeface="Cambria Math" panose="02040503050406030204" pitchFamily="18" charset="0"/>
                        </a:rPr>
                        <m:t>=8.5±2.064×0.4</m:t>
                      </m:r>
                    </m:oMath>
                  </m:oMathPara>
                </a14:m>
                <a:endParaRPr lang="en-US" i="1" dirty="0"/>
              </a:p>
              <a:p>
                <a:pPr>
                  <a:lnSpc>
                    <a:spcPct val="150000"/>
                  </a:lnSpc>
                </a:pPr>
                <a14:m>
                  <m:oMathPara xmlns:m="http://schemas.openxmlformats.org/officeDocument/2006/math">
                    <m:oMathParaPr>
                      <m:jc m:val="left"/>
                    </m:oMathParaPr>
                    <m:oMath xmlns:m="http://schemas.openxmlformats.org/officeDocument/2006/math">
                      <m:r>
                        <a:rPr lang="uk-UA" i="1">
                          <a:latin typeface="Cambria Math"/>
                        </a:rPr>
                        <m:t>𝐶𝐼</m:t>
                      </m:r>
                      <m:d>
                        <m:dPr>
                          <m:ctrlPr>
                            <a:rPr lang="uk-UA" i="1">
                              <a:latin typeface="Cambria Math" panose="02040503050406030204" pitchFamily="18" charset="0"/>
                            </a:rPr>
                          </m:ctrlPr>
                        </m:dPr>
                        <m:e>
                          <m:r>
                            <a:rPr lang="uk-UA" i="1">
                              <a:latin typeface="Cambria Math"/>
                            </a:rPr>
                            <m:t>𝜇</m:t>
                          </m:r>
                        </m:e>
                      </m:d>
                      <m:r>
                        <a:rPr lang="uk-UA" i="1">
                          <a:latin typeface="Cambria Math" panose="02040503050406030204" pitchFamily="18" charset="0"/>
                        </a:rPr>
                        <m:t>=(7.6744;9.3256)</m:t>
                      </m:r>
                    </m:oMath>
                  </m:oMathPara>
                </a14:m>
                <a:endParaRPr lang="uk-UA" dirty="0"/>
              </a:p>
            </p:txBody>
          </p:sp>
        </mc:Choice>
        <mc:Fallback xmlns="">
          <p:sp>
            <p:nvSpPr>
              <p:cNvPr id="12" name="Прямоугольник 11"/>
              <p:cNvSpPr>
                <a:spLocks noRot="1" noChangeAspect="1" noMove="1" noResize="1" noEditPoints="1" noAdjustHandles="1" noChangeArrowheads="1" noChangeShapeType="1" noTextEdit="1"/>
              </p:cNvSpPr>
              <p:nvPr/>
            </p:nvSpPr>
            <p:spPr>
              <a:xfrm>
                <a:off x="683568" y="5013176"/>
                <a:ext cx="3024336" cy="923330"/>
              </a:xfrm>
              <a:prstGeom prst="rect">
                <a:avLst/>
              </a:prstGeom>
              <a:blipFill rotWithShape="1">
                <a:blip r:embed="rId7"/>
                <a:stretch>
                  <a:fillRect/>
                </a:stretch>
              </a:blipFill>
            </p:spPr>
            <p:txBody>
              <a:bodyPr/>
              <a:lstStyle/>
              <a:p>
                <a:r>
                  <a:rPr lang="uk-UA">
                    <a:noFill/>
                  </a:rPr>
                  <a:t> </a:t>
                </a:r>
              </a:p>
            </p:txBody>
          </p:sp>
        </mc:Fallback>
      </mc:AlternateContent>
    </p:spTree>
    <p:extLst>
      <p:ext uri="{BB962C8B-B14F-4D97-AF65-F5344CB8AC3E}">
        <p14:creationId xmlns:p14="http://schemas.microsoft.com/office/powerpoint/2010/main" val="749390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Заголовок 1"/>
              <p:cNvSpPr>
                <a:spLocks noGrp="1"/>
              </p:cNvSpPr>
              <p:nvPr>
                <p:ph type="title"/>
              </p:nvPr>
            </p:nvSpPr>
            <p:spPr/>
            <p:txBody>
              <a:bodyPr>
                <a:normAutofit fontScale="90000"/>
              </a:bodyPr>
              <a:lstStyle/>
              <a:p>
                <a:r>
                  <a:rPr lang="en-US" dirty="0"/>
                  <a:t>One-sided confidence interval </a:t>
                </a:r>
                <a14:m>
                  <m:oMath xmlns:m="http://schemas.openxmlformats.org/officeDocument/2006/math">
                    <m:r>
                      <a:rPr lang="en-US">
                        <a:latin typeface="Cambria Math"/>
                        <a:ea typeface="Cambria Math"/>
                      </a:rPr>
                      <m:t>(</m:t>
                    </m:r>
                    <m:r>
                      <a:rPr lang="en-US" i="1">
                        <a:latin typeface="Cambria Math"/>
                        <a:ea typeface="Cambria Math"/>
                      </a:rPr>
                      <m:t>𝜇</m:t>
                    </m:r>
                    <m:r>
                      <a:rPr lang="en-US" i="1">
                        <a:latin typeface="Cambria Math"/>
                        <a:ea typeface="Cambria Math"/>
                      </a:rPr>
                      <m:t>)</m:t>
                    </m:r>
                  </m:oMath>
                </a14:m>
                <a:r>
                  <a:rPr lang="en-US" dirty="0"/>
                  <a:t> </a:t>
                </a:r>
                <a:br>
                  <a:rPr lang="en-US" dirty="0"/>
                </a:br>
                <a:r>
                  <a:rPr lang="en-US" dirty="0"/>
                  <a:t>for the normal distribution</a:t>
                </a:r>
                <a:endParaRPr lang="uk-UA" dirty="0"/>
              </a:p>
            </p:txBody>
          </p:sp>
        </mc:Choice>
        <mc:Fallback xmlns="">
          <p:sp>
            <p:nvSpPr>
              <p:cNvPr id="2" name="Заголовок 1"/>
              <p:cNvSpPr>
                <a:spLocks noGrp="1" noRot="1" noChangeAspect="1" noMove="1" noResize="1" noEditPoints="1" noAdjustHandles="1" noChangeArrowheads="1" noChangeShapeType="1" noTextEdit="1"/>
              </p:cNvSpPr>
              <p:nvPr>
                <p:ph type="title"/>
              </p:nvPr>
            </p:nvSpPr>
            <p:spPr>
              <a:blipFill rotWithShape="1">
                <a:blip r:embed="rId2"/>
                <a:stretch>
                  <a:fillRect l="-1556" t="-4294" b="-17178"/>
                </a:stretch>
              </a:blipFill>
            </p:spPr>
            <p:txBody>
              <a:bodyPr/>
              <a:lstStyle/>
              <a:p>
                <a:r>
                  <a:rPr lang="uk-UA">
                    <a:noFill/>
                  </a:rPr>
                  <a:t> </a:t>
                </a:r>
              </a:p>
            </p:txBody>
          </p:sp>
        </mc:Fallback>
      </mc:AlternateContent>
      <p:sp>
        <p:nvSpPr>
          <p:cNvPr id="3" name="Нижний колонтитул 2"/>
          <p:cNvSpPr>
            <a:spLocks noGrp="1"/>
          </p:cNvSpPr>
          <p:nvPr>
            <p:ph type="ftr" sz="quarter" idx="11"/>
          </p:nvPr>
        </p:nvSpPr>
        <p:spPr/>
        <p:txBody>
          <a:bodyPr/>
          <a:lstStyle/>
          <a:p>
            <a:r>
              <a:rPr lang="en-US"/>
              <a:t>Hypothesis Testing</a:t>
            </a:r>
            <a:endParaRPr lang="uk-UA"/>
          </a:p>
        </p:txBody>
      </p:sp>
      <p:sp>
        <p:nvSpPr>
          <p:cNvPr id="4" name="Номер слайда 3"/>
          <p:cNvSpPr>
            <a:spLocks noGrp="1"/>
          </p:cNvSpPr>
          <p:nvPr>
            <p:ph type="sldNum" sz="quarter" idx="12"/>
          </p:nvPr>
        </p:nvSpPr>
        <p:spPr/>
        <p:txBody>
          <a:bodyPr/>
          <a:lstStyle/>
          <a:p>
            <a:fld id="{3819DA74-911B-4573-B583-15389679487E}" type="slidenum">
              <a:rPr lang="uk-UA" smtClean="0"/>
              <a:t>12</a:t>
            </a:fld>
            <a:endParaRPr lang="uk-UA"/>
          </a:p>
        </p:txBody>
      </p:sp>
      <p:pic>
        <p:nvPicPr>
          <p:cNvPr id="1026" name="Picture 2"/>
          <p:cNvPicPr>
            <a:picLocks noGrp="1" noChangeAspect="1" noChangeArrowheads="1"/>
          </p:cNvPicPr>
          <p:nvPr>
            <p:ph sz="quarter" idx="1"/>
          </p:nvPr>
        </p:nvPicPr>
        <p:blipFill rotWithShape="1">
          <a:blip r:embed="rId3">
            <a:extLst>
              <a:ext uri="{28A0092B-C50C-407E-A947-70E740481C1C}">
                <a14:useLocalDpi xmlns:a14="http://schemas.microsoft.com/office/drawing/2010/main" val="0"/>
              </a:ext>
            </a:extLst>
          </a:blip>
          <a:srcRect l="36389" t="24630" r="25277" b="16214"/>
          <a:stretch/>
        </p:blipFill>
        <p:spPr bwMode="auto">
          <a:xfrm>
            <a:off x="3316609" y="1196752"/>
            <a:ext cx="5399867" cy="4968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6" name="Прямоугольник 5"/>
              <p:cNvSpPr/>
              <p:nvPr/>
            </p:nvSpPr>
            <p:spPr>
              <a:xfrm>
                <a:off x="461924" y="1196752"/>
                <a:ext cx="3966060" cy="4262705"/>
              </a:xfrm>
              <a:prstGeom prst="rect">
                <a:avLst/>
              </a:prstGeom>
            </p:spPr>
            <p:txBody>
              <a:bodyPr wrap="square">
                <a:spAutoFit/>
              </a:bodyPr>
              <a:lstStyle/>
              <a:p>
                <a14:m>
                  <m:oMath xmlns:m="http://schemas.openxmlformats.org/officeDocument/2006/math">
                    <m:r>
                      <a:rPr lang="en-US" i="1" dirty="0" smtClean="0">
                        <a:latin typeface="Cambria Math"/>
                      </a:rPr>
                      <m:t>𝑛</m:t>
                    </m:r>
                    <m:r>
                      <a:rPr lang="en-US" b="0" i="1" dirty="0" smtClean="0">
                        <a:latin typeface="Cambria Math"/>
                      </a:rPr>
                      <m:t>=25</m:t>
                    </m:r>
                  </m:oMath>
                </a14:m>
                <a:r>
                  <a:rPr lang="en-US" dirty="0"/>
                  <a: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a:rPr>
                          <m:t>𝑋</m:t>
                        </m:r>
                      </m:e>
                    </m:acc>
                    <m:r>
                      <a:rPr lang="en-US" b="0" i="1" smtClean="0">
                        <a:latin typeface="Cambria Math"/>
                      </a:rPr>
                      <m:t>=8.5</m:t>
                    </m:r>
                  </m:oMath>
                </a14:m>
                <a:r>
                  <a:rPr lang="en-US" dirty="0"/>
                  <a:t>,</a:t>
                </a:r>
                <a14:m>
                  <m:oMath xmlns:m="http://schemas.openxmlformats.org/officeDocument/2006/math">
                    <m:r>
                      <a:rPr lang="en-US" b="0" i="0" smtClean="0">
                        <a:latin typeface="Cambria Math"/>
                      </a:rPr>
                      <m:t>   </m:t>
                    </m:r>
                    <m:sSup>
                      <m:sSupPr>
                        <m:ctrlPr>
                          <a:rPr lang="en-US" i="1" smtClean="0">
                            <a:latin typeface="Cambria Math" panose="02040503050406030204" pitchFamily="18" charset="0"/>
                          </a:rPr>
                        </m:ctrlPr>
                      </m:sSupPr>
                      <m:e>
                        <m:r>
                          <a:rPr lang="en-US" i="1" smtClean="0">
                            <a:latin typeface="Cambria Math"/>
                            <a:ea typeface="Cambria Math"/>
                          </a:rPr>
                          <m:t>𝜎</m:t>
                        </m:r>
                      </m:e>
                      <m:sup>
                        <m:r>
                          <a:rPr lang="en-US" b="0" i="1" smtClean="0">
                            <a:latin typeface="Cambria Math"/>
                          </a:rPr>
                          <m:t>2</m:t>
                        </m:r>
                      </m:sup>
                    </m:sSup>
                    <m:r>
                      <a:rPr lang="en-US" b="0" i="1" smtClean="0">
                        <a:latin typeface="Cambria Math"/>
                      </a:rPr>
                      <m:t>=4, </m:t>
                    </m:r>
                    <m:r>
                      <a:rPr lang="en-US" b="0" i="1" smtClean="0">
                        <a:latin typeface="Cambria Math"/>
                        <a:ea typeface="Cambria Math"/>
                      </a:rPr>
                      <m:t>𝛼</m:t>
                    </m:r>
                    <m:r>
                      <a:rPr lang="en-US" b="0" i="1" smtClean="0">
                        <a:latin typeface="Cambria Math"/>
                        <a:ea typeface="Cambria Math"/>
                      </a:rPr>
                      <m:t>=0.05</m:t>
                    </m:r>
                  </m:oMath>
                </a14:m>
                <a:r>
                  <a:rPr lang="en-US" dirty="0"/>
                  <a:t>. </a:t>
                </a:r>
              </a:p>
              <a:p>
                <a:pPr>
                  <a:spcBef>
                    <a:spcPts val="900"/>
                  </a:spcBef>
                </a:pPr>
                <a:r>
                  <a:rPr lang="en-US" dirty="0"/>
                  <a:t>One-sided confidence interval</a:t>
                </a:r>
              </a:p>
              <a:p>
                <a:pPr>
                  <a:spcBef>
                    <a:spcPts val="600"/>
                  </a:spcBef>
                </a:pPr>
                <a:r>
                  <a:rPr lang="en-US" dirty="0"/>
                  <a:t>is used when the direction</a:t>
                </a:r>
              </a:p>
              <a:p>
                <a:pPr>
                  <a:spcBef>
                    <a:spcPts val="600"/>
                  </a:spcBef>
                </a:pPr>
                <a:r>
                  <a:rPr lang="en-US" dirty="0"/>
                  <a:t>of the outcome is known. </a:t>
                </a:r>
              </a:p>
              <a:p>
                <a:pPr>
                  <a:spcBef>
                    <a:spcPts val="600"/>
                  </a:spcBef>
                </a:pPr>
                <a:r>
                  <a:rPr lang="en-US" dirty="0"/>
                  <a:t>We are confident that </a:t>
                </a:r>
              </a:p>
              <a:p>
                <a:pPr>
                  <a:spcBef>
                    <a:spcPts val="600"/>
                  </a:spcBef>
                </a:pPr>
                <a:r>
                  <a:rPr lang="en-US" dirty="0"/>
                  <a:t>the true mean </a:t>
                </a:r>
                <a14:m>
                  <m:oMath xmlns:m="http://schemas.openxmlformats.org/officeDocument/2006/math">
                    <m:r>
                      <a:rPr lang="en-US" i="1" smtClean="0">
                        <a:latin typeface="Cambria Math"/>
                        <a:ea typeface="Cambria Math"/>
                      </a:rPr>
                      <m:t>𝜇</m:t>
                    </m:r>
                  </m:oMath>
                </a14:m>
                <a:endParaRPr lang="en-US" dirty="0">
                  <a:ea typeface="Cambria Math"/>
                </a:endParaRPr>
              </a:p>
              <a:p>
                <a:pPr>
                  <a:spcBef>
                    <a:spcPts val="600"/>
                  </a:spcBef>
                </a:pPr>
                <a:r>
                  <a:rPr lang="en-US" dirty="0"/>
                  <a:t>is larger than the</a:t>
                </a:r>
              </a:p>
              <a:p>
                <a:pPr>
                  <a:spcBef>
                    <a:spcPts val="600"/>
                  </a:spcBef>
                </a:pPr>
                <a:r>
                  <a:rPr lang="en-US" dirty="0"/>
                  <a:t>calculated value. </a:t>
                </a:r>
              </a:p>
              <a:p>
                <a:pPr>
                  <a:spcBef>
                    <a:spcPts val="600"/>
                  </a:spcBef>
                </a:pPr>
                <a:r>
                  <a:rPr lang="en-US" dirty="0"/>
                  <a:t>We calculate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𝑧</m:t>
                        </m:r>
                      </m:e>
                      <m:sub>
                        <m:r>
                          <a:rPr lang="en-US" i="1" smtClean="0">
                            <a:latin typeface="Cambria Math"/>
                            <a:ea typeface="Cambria Math"/>
                          </a:rPr>
                          <m:t>𝛼</m:t>
                        </m:r>
                      </m:sub>
                    </m:sSub>
                    <m:r>
                      <a:rPr lang="en-US" b="0" i="1" smtClean="0">
                        <a:latin typeface="Cambria Math"/>
                      </a:rPr>
                      <m:t>=1.645</m:t>
                    </m:r>
                  </m:oMath>
                </a14:m>
                <a:r>
                  <a:rPr lang="en-US" dirty="0"/>
                  <a:t> </a:t>
                </a:r>
              </a:p>
              <a:p>
                <a:pPr>
                  <a:spcBef>
                    <a:spcPts val="600"/>
                  </a:spcBef>
                </a:pPr>
                <a:r>
                  <a:rPr lang="en-US" dirty="0"/>
                  <a:t>The one-sided </a:t>
                </a:r>
              </a:p>
              <a:p>
                <a:pPr>
                  <a:spcBef>
                    <a:spcPts val="600"/>
                  </a:spcBef>
                </a:pPr>
                <a:r>
                  <a:rPr lang="en-US" dirty="0"/>
                  <a:t>95% confidence </a:t>
                </a:r>
              </a:p>
              <a:p>
                <a:pPr>
                  <a:spcBef>
                    <a:spcPts val="600"/>
                  </a:spcBef>
                </a:pPr>
                <a:r>
                  <a:rPr lang="en-US" dirty="0"/>
                  <a:t>interval </a:t>
                </a:r>
                <a14:m>
                  <m:oMath xmlns:m="http://schemas.openxmlformats.org/officeDocument/2006/math">
                    <m:r>
                      <a:rPr lang="en-US" i="1" dirty="0" smtClean="0">
                        <a:latin typeface="Cambria Math"/>
                      </a:rPr>
                      <m:t>(7.842, ∞)</m:t>
                    </m:r>
                  </m:oMath>
                </a14:m>
                <a:r>
                  <a:rPr lang="en-US" dirty="0"/>
                  <a:t>.</a:t>
                </a:r>
                <a:endParaRPr lang="uk-UA" dirty="0"/>
              </a:p>
            </p:txBody>
          </p:sp>
        </mc:Choice>
        <mc:Fallback xmlns="">
          <p:sp>
            <p:nvSpPr>
              <p:cNvPr id="6" name="Прямоугольник 5"/>
              <p:cNvSpPr>
                <a:spLocks noRot="1" noChangeAspect="1" noMove="1" noResize="1" noEditPoints="1" noAdjustHandles="1" noChangeArrowheads="1" noChangeShapeType="1" noTextEdit="1"/>
              </p:cNvSpPr>
              <p:nvPr/>
            </p:nvSpPr>
            <p:spPr>
              <a:xfrm>
                <a:off x="461924" y="1196752"/>
                <a:ext cx="3966060" cy="4262705"/>
              </a:xfrm>
              <a:prstGeom prst="rect">
                <a:avLst/>
              </a:prstGeom>
              <a:blipFill rotWithShape="1">
                <a:blip r:embed="rId4"/>
                <a:stretch>
                  <a:fillRect l="-1385" t="-714" b="-2000"/>
                </a:stretch>
              </a:blipFill>
            </p:spPr>
            <p:txBody>
              <a:bodyPr/>
              <a:lstStyle/>
              <a:p>
                <a:r>
                  <a:rPr lang="uk-UA">
                    <a:noFill/>
                  </a:rPr>
                  <a:t> </a:t>
                </a:r>
              </a:p>
            </p:txBody>
          </p:sp>
        </mc:Fallback>
      </mc:AlternateContent>
    </p:spTree>
    <p:extLst>
      <p:ext uri="{BB962C8B-B14F-4D97-AF65-F5344CB8AC3E}">
        <p14:creationId xmlns:p14="http://schemas.microsoft.com/office/powerpoint/2010/main" val="1216373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32D35F8-12DD-4B91-A279-63E9748FF9C3}"/>
              </a:ext>
            </a:extLst>
          </p:cNvPr>
          <p:cNvSpPr>
            <a:spLocks noGrp="1"/>
          </p:cNvSpPr>
          <p:nvPr>
            <p:ph type="title"/>
          </p:nvPr>
        </p:nvSpPr>
        <p:spPr/>
        <p:txBody>
          <a:bodyPr>
            <a:normAutofit fontScale="90000"/>
          </a:bodyPr>
          <a:lstStyle/>
          <a:p>
            <a:r>
              <a:rPr lang="en-US" dirty="0"/>
              <a:t>Hypothesis Testing: choosing significance level and statistics for normal distribution</a:t>
            </a:r>
            <a:endParaRPr lang="ru-RU" dirty="0"/>
          </a:p>
        </p:txBody>
      </p:sp>
      <p:sp>
        <p:nvSpPr>
          <p:cNvPr id="3" name="Нижний колонтитул 2">
            <a:extLst>
              <a:ext uri="{FF2B5EF4-FFF2-40B4-BE49-F238E27FC236}">
                <a16:creationId xmlns:a16="http://schemas.microsoft.com/office/drawing/2014/main" id="{D75D8D37-253B-4347-927F-D02477AB65EA}"/>
              </a:ext>
            </a:extLst>
          </p:cNvPr>
          <p:cNvSpPr>
            <a:spLocks noGrp="1"/>
          </p:cNvSpPr>
          <p:nvPr>
            <p:ph type="ftr" sz="quarter" idx="11"/>
          </p:nvPr>
        </p:nvSpPr>
        <p:spPr/>
        <p:txBody>
          <a:bodyPr/>
          <a:lstStyle/>
          <a:p>
            <a:r>
              <a:rPr lang="en-US"/>
              <a:t>Hypothesis Testing</a:t>
            </a:r>
            <a:endParaRPr lang="uk-UA"/>
          </a:p>
        </p:txBody>
      </p:sp>
      <p:sp>
        <p:nvSpPr>
          <p:cNvPr id="4" name="Номер слайда 3">
            <a:extLst>
              <a:ext uri="{FF2B5EF4-FFF2-40B4-BE49-F238E27FC236}">
                <a16:creationId xmlns:a16="http://schemas.microsoft.com/office/drawing/2014/main" id="{941F823E-7A36-4115-B46A-D0ECA11ED0D4}"/>
              </a:ext>
            </a:extLst>
          </p:cNvPr>
          <p:cNvSpPr>
            <a:spLocks noGrp="1"/>
          </p:cNvSpPr>
          <p:nvPr>
            <p:ph type="sldNum" sz="quarter" idx="12"/>
          </p:nvPr>
        </p:nvSpPr>
        <p:spPr/>
        <p:txBody>
          <a:bodyPr/>
          <a:lstStyle/>
          <a:p>
            <a:fld id="{3819DA74-911B-4573-B583-15389679487E}" type="slidenum">
              <a:rPr lang="uk-UA" smtClean="0"/>
              <a:t>13</a:t>
            </a:fld>
            <a:endParaRPr lang="uk-UA"/>
          </a:p>
        </p:txBody>
      </p:sp>
      <p:pic>
        <p:nvPicPr>
          <p:cNvPr id="6" name="Объект 5">
            <a:extLst>
              <a:ext uri="{FF2B5EF4-FFF2-40B4-BE49-F238E27FC236}">
                <a16:creationId xmlns:a16="http://schemas.microsoft.com/office/drawing/2014/main" id="{BFAA090F-67FB-4D98-A8AC-303082C32698}"/>
              </a:ext>
            </a:extLst>
          </p:cNvPr>
          <p:cNvPicPr>
            <a:picLocks noGrp="1" noChangeAspect="1"/>
          </p:cNvPicPr>
          <p:nvPr>
            <p:ph sz="quarter" idx="1"/>
          </p:nvPr>
        </p:nvPicPr>
        <p:blipFill>
          <a:blip r:embed="rId2"/>
          <a:stretch>
            <a:fillRect/>
          </a:stretch>
        </p:blipFill>
        <p:spPr>
          <a:xfrm>
            <a:off x="395537" y="1628800"/>
            <a:ext cx="8629828" cy="3240360"/>
          </a:xfrm>
          <a:prstGeom prst="rect">
            <a:avLst/>
          </a:prstGeom>
        </p:spPr>
      </p:pic>
    </p:spTree>
    <p:extLst>
      <p:ext uri="{BB962C8B-B14F-4D97-AF65-F5344CB8AC3E}">
        <p14:creationId xmlns:p14="http://schemas.microsoft.com/office/powerpoint/2010/main" val="1625080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Hypothesis Testing Process</a:t>
            </a:r>
            <a:endParaRPr lang="uk-UA" dirty="0"/>
          </a:p>
        </p:txBody>
      </p:sp>
      <p:sp>
        <p:nvSpPr>
          <p:cNvPr id="3" name="Нижний колонтитул 2"/>
          <p:cNvSpPr>
            <a:spLocks noGrp="1"/>
          </p:cNvSpPr>
          <p:nvPr>
            <p:ph type="ftr" sz="quarter" idx="11"/>
          </p:nvPr>
        </p:nvSpPr>
        <p:spPr/>
        <p:txBody>
          <a:bodyPr/>
          <a:lstStyle/>
          <a:p>
            <a:r>
              <a:rPr lang="en-US"/>
              <a:t>Hypothesis Testing</a:t>
            </a:r>
            <a:endParaRPr lang="uk-UA"/>
          </a:p>
        </p:txBody>
      </p:sp>
      <p:sp>
        <p:nvSpPr>
          <p:cNvPr id="4" name="Номер слайда 3"/>
          <p:cNvSpPr>
            <a:spLocks noGrp="1"/>
          </p:cNvSpPr>
          <p:nvPr>
            <p:ph type="sldNum" sz="quarter" idx="12"/>
          </p:nvPr>
        </p:nvSpPr>
        <p:spPr/>
        <p:txBody>
          <a:bodyPr/>
          <a:lstStyle/>
          <a:p>
            <a:fld id="{3819DA74-911B-4573-B583-15389679487E}" type="slidenum">
              <a:rPr lang="uk-UA" smtClean="0"/>
              <a:t>14</a:t>
            </a:fld>
            <a:endParaRPr lang="uk-UA"/>
          </a:p>
        </p:txBody>
      </p:sp>
      <p:sp>
        <p:nvSpPr>
          <p:cNvPr id="5" name="Объект 4"/>
          <p:cNvSpPr>
            <a:spLocks noGrp="1"/>
          </p:cNvSpPr>
          <p:nvPr>
            <p:ph sz="quarter" idx="1"/>
          </p:nvPr>
        </p:nvSpPr>
        <p:spPr/>
        <p:txBody>
          <a:bodyPr>
            <a:normAutofit/>
          </a:bodyPr>
          <a:lstStyle/>
          <a:p>
            <a:pPr marL="0" indent="0">
              <a:buNone/>
            </a:pPr>
            <a:r>
              <a:rPr lang="en-US" dirty="0"/>
              <a:t>Null Hypothesis (“status quo”) vs. Alternative Hypothesis</a:t>
            </a:r>
          </a:p>
          <a:p>
            <a:pPr marL="0" indent="0">
              <a:buNone/>
            </a:pPr>
            <a:r>
              <a:rPr lang="en-US" dirty="0"/>
              <a:t>Idea</a:t>
            </a:r>
          </a:p>
          <a:p>
            <a:r>
              <a:rPr lang="en-US" dirty="0"/>
              <a:t>Define the statement that you are seeking to support through data analysis (‘alternative hypothesis’ </a:t>
            </a:r>
            <a:r>
              <a:rPr lang="en-US" i="1" dirty="0"/>
              <a:t>H</a:t>
            </a:r>
            <a:r>
              <a:rPr lang="en-US" i="1" baseline="-25000" dirty="0"/>
              <a:t>A</a:t>
            </a:r>
            <a:r>
              <a:rPr lang="en-US" dirty="0"/>
              <a:t>)</a:t>
            </a:r>
          </a:p>
          <a:p>
            <a:r>
              <a:rPr lang="en-US" dirty="0"/>
              <a:t>Define the opposite statement (‘null hypothesis’ </a:t>
            </a:r>
            <a:r>
              <a:rPr lang="en-US" i="1" dirty="0"/>
              <a:t>H</a:t>
            </a:r>
            <a:r>
              <a:rPr lang="en-US" i="1" baseline="-25000" dirty="0"/>
              <a:t>0</a:t>
            </a:r>
            <a:r>
              <a:rPr lang="en-US" dirty="0"/>
              <a:t>)</a:t>
            </a:r>
          </a:p>
          <a:p>
            <a:r>
              <a:rPr lang="en-US" dirty="0"/>
              <a:t>Anchor your analysis by assuming that </a:t>
            </a:r>
            <a:r>
              <a:rPr lang="en-US" i="1" dirty="0"/>
              <a:t>H</a:t>
            </a:r>
            <a:r>
              <a:rPr lang="en-US" i="1" baseline="-25000" dirty="0"/>
              <a:t>0</a:t>
            </a:r>
            <a:r>
              <a:rPr lang="en-US" dirty="0"/>
              <a:t> is the truth.</a:t>
            </a:r>
          </a:p>
          <a:p>
            <a:r>
              <a:rPr lang="en-US" dirty="0"/>
              <a:t>Observe sample data</a:t>
            </a:r>
          </a:p>
          <a:p>
            <a:r>
              <a:rPr lang="en-US" dirty="0"/>
              <a:t>Determine how unlikely it is to observe what you just observed if </a:t>
            </a:r>
            <a:r>
              <a:rPr lang="en-US" i="1" dirty="0"/>
              <a:t>H</a:t>
            </a:r>
            <a:r>
              <a:rPr lang="en-US" i="1" baseline="-25000" dirty="0"/>
              <a:t>0</a:t>
            </a:r>
            <a:r>
              <a:rPr lang="en-US" dirty="0"/>
              <a:t> were true, thereby indirectly giving empirical support to </a:t>
            </a:r>
            <a:r>
              <a:rPr lang="en-US" i="1" dirty="0"/>
              <a:t>H</a:t>
            </a:r>
            <a:r>
              <a:rPr lang="en-US" i="1" baseline="-25000" dirty="0"/>
              <a:t>A</a:t>
            </a:r>
            <a:endParaRPr lang="uk-UA" dirty="0"/>
          </a:p>
        </p:txBody>
      </p:sp>
    </p:spTree>
    <p:extLst>
      <p:ext uri="{BB962C8B-B14F-4D97-AF65-F5344CB8AC3E}">
        <p14:creationId xmlns:p14="http://schemas.microsoft.com/office/powerpoint/2010/main" val="3090389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Hypothesis Testing Execution</a:t>
            </a:r>
            <a:endParaRPr lang="uk-UA" dirty="0"/>
          </a:p>
        </p:txBody>
      </p:sp>
      <p:sp>
        <p:nvSpPr>
          <p:cNvPr id="3" name="Нижний колонтитул 2"/>
          <p:cNvSpPr>
            <a:spLocks noGrp="1"/>
          </p:cNvSpPr>
          <p:nvPr>
            <p:ph type="ftr" sz="quarter" idx="11"/>
          </p:nvPr>
        </p:nvSpPr>
        <p:spPr/>
        <p:txBody>
          <a:bodyPr/>
          <a:lstStyle/>
          <a:p>
            <a:r>
              <a:rPr lang="en-US"/>
              <a:t>Hypothesis Testing</a:t>
            </a:r>
            <a:endParaRPr lang="uk-UA"/>
          </a:p>
        </p:txBody>
      </p:sp>
      <p:sp>
        <p:nvSpPr>
          <p:cNvPr id="4" name="Номер слайда 3"/>
          <p:cNvSpPr>
            <a:spLocks noGrp="1"/>
          </p:cNvSpPr>
          <p:nvPr>
            <p:ph type="sldNum" sz="quarter" idx="12"/>
          </p:nvPr>
        </p:nvSpPr>
        <p:spPr/>
        <p:txBody>
          <a:bodyPr/>
          <a:lstStyle/>
          <a:p>
            <a:fld id="{3819DA74-911B-4573-B583-15389679487E}" type="slidenum">
              <a:rPr lang="uk-UA" smtClean="0"/>
              <a:t>15</a:t>
            </a:fld>
            <a:endParaRPr lang="uk-UA"/>
          </a:p>
        </p:txBody>
      </p:sp>
      <mc:AlternateContent xmlns:mc="http://schemas.openxmlformats.org/markup-compatibility/2006" xmlns:a14="http://schemas.microsoft.com/office/drawing/2010/main">
        <mc:Choice Requires="a14">
          <p:sp>
            <p:nvSpPr>
              <p:cNvPr id="5" name="Объект 4"/>
              <p:cNvSpPr>
                <a:spLocks noGrp="1"/>
              </p:cNvSpPr>
              <p:nvPr>
                <p:ph sz="quarter" idx="1"/>
              </p:nvPr>
            </p:nvSpPr>
            <p:spPr/>
            <p:txBody>
              <a:bodyPr>
                <a:normAutofit/>
              </a:bodyPr>
              <a:lstStyle/>
              <a:p>
                <a:r>
                  <a:rPr lang="en-US" dirty="0"/>
                  <a:t>Define ‘alternative hypothesis’ </a:t>
                </a:r>
                <a:r>
                  <a:rPr lang="en-US" i="1" dirty="0"/>
                  <a:t>H</a:t>
                </a:r>
                <a:r>
                  <a:rPr lang="en-US" i="1" baseline="-25000" dirty="0"/>
                  <a:t>A</a:t>
                </a:r>
                <a:endParaRPr lang="uk-UA" dirty="0"/>
              </a:p>
              <a:p>
                <a:r>
                  <a:rPr lang="en-US" dirty="0"/>
                  <a:t>Define ‘null hypothesis’ </a:t>
                </a:r>
                <a:r>
                  <a:rPr lang="en-US" i="1" dirty="0"/>
                  <a:t>H</a:t>
                </a:r>
                <a:r>
                  <a:rPr lang="en-US" i="1" baseline="-25000" dirty="0"/>
                  <a:t>0</a:t>
                </a:r>
                <a:endParaRPr lang="uk-UA" dirty="0"/>
              </a:p>
              <a:p>
                <a:r>
                  <a:rPr lang="en-US" dirty="0"/>
                  <a:t>Pick a cut-off </a:t>
                </a:r>
                <a14:m>
                  <m:oMath xmlns:m="http://schemas.openxmlformats.org/officeDocument/2006/math">
                    <m:r>
                      <a:rPr lang="en-US" b="0" i="0" dirty="0" smtClean="0">
                        <a:latin typeface="Cambria Math"/>
                        <a:ea typeface="Cambria Math"/>
                      </a:rPr>
                      <m:t> </m:t>
                    </m:r>
                    <m:r>
                      <a:rPr lang="en-US" i="1" dirty="0" smtClean="0">
                        <a:solidFill>
                          <a:srgbClr val="002060"/>
                        </a:solidFill>
                        <a:latin typeface="Cambria Math"/>
                        <a:ea typeface="Cambria Math"/>
                      </a:rPr>
                      <m:t>𝛼</m:t>
                    </m:r>
                  </m:oMath>
                </a14:m>
                <a:r>
                  <a:rPr lang="en-US" dirty="0"/>
                  <a:t> (called significance level, e.g. 0.05)</a:t>
                </a:r>
              </a:p>
              <a:p>
                <a:r>
                  <a:rPr lang="en-US" dirty="0"/>
                  <a:t>Observe sample data and compute p-value</a:t>
                </a:r>
              </a:p>
              <a:p>
                <a:pPr lvl="1"/>
                <a:r>
                  <a:rPr lang="en-US" dirty="0"/>
                  <a:t>calculation of p-value is context dependent</a:t>
                </a:r>
              </a:p>
              <a:p>
                <a:pPr lvl="1"/>
                <a:r>
                  <a:rPr lang="en-US" dirty="0"/>
                  <a:t>done via R or other software</a:t>
                </a:r>
              </a:p>
              <a:p>
                <a:r>
                  <a:rPr lang="en-US" dirty="0"/>
                  <a:t>p-value measures how unlikely it is to observe what you just observed if </a:t>
                </a:r>
                <a:r>
                  <a:rPr lang="en-US" i="1" dirty="0"/>
                  <a:t>H</a:t>
                </a:r>
                <a:r>
                  <a:rPr lang="en-US" i="1" baseline="-25000" dirty="0"/>
                  <a:t>0</a:t>
                </a:r>
                <a:r>
                  <a:rPr lang="en-US" dirty="0"/>
                  <a:t> were true</a:t>
                </a:r>
              </a:p>
              <a:p>
                <a:pPr lvl="1"/>
                <a:r>
                  <a:rPr lang="en-US" dirty="0"/>
                  <a:t>If p-value &lt; </a:t>
                </a:r>
                <a14:m>
                  <m:oMath xmlns:m="http://schemas.openxmlformats.org/officeDocument/2006/math">
                    <m:r>
                      <a:rPr lang="en-US" i="1" dirty="0">
                        <a:solidFill>
                          <a:srgbClr val="002060"/>
                        </a:solidFill>
                        <a:latin typeface="Cambria Math"/>
                        <a:ea typeface="Cambria Math"/>
                      </a:rPr>
                      <m:t>𝛼</m:t>
                    </m:r>
                  </m:oMath>
                </a14:m>
                <a:r>
                  <a:rPr lang="en-US" dirty="0"/>
                  <a:t> reject </a:t>
                </a:r>
                <a:r>
                  <a:rPr lang="en-US" i="1" dirty="0"/>
                  <a:t>H</a:t>
                </a:r>
                <a:r>
                  <a:rPr lang="en-US" i="1" baseline="-25000" dirty="0"/>
                  <a:t>0</a:t>
                </a:r>
                <a:r>
                  <a:rPr lang="en-US" dirty="0"/>
                  <a:t> (which provides support to </a:t>
                </a:r>
                <a:r>
                  <a:rPr lang="en-US" i="1" dirty="0"/>
                  <a:t>H</a:t>
                </a:r>
                <a:r>
                  <a:rPr lang="en-US" i="1" baseline="-25000" dirty="0"/>
                  <a:t>F</a:t>
                </a:r>
                <a:r>
                  <a:rPr lang="en-US" dirty="0"/>
                  <a:t>)</a:t>
                </a:r>
              </a:p>
              <a:p>
                <a:pPr lvl="1"/>
                <a:r>
                  <a:rPr lang="en-US" dirty="0"/>
                  <a:t>If p-value &gt; </a:t>
                </a:r>
                <a14:m>
                  <m:oMath xmlns:m="http://schemas.openxmlformats.org/officeDocument/2006/math">
                    <m:r>
                      <a:rPr lang="en-US" i="1" dirty="0">
                        <a:solidFill>
                          <a:srgbClr val="002060"/>
                        </a:solidFill>
                        <a:latin typeface="Cambria Math"/>
                        <a:ea typeface="Cambria Math"/>
                      </a:rPr>
                      <m:t>𝛼</m:t>
                    </m:r>
                  </m:oMath>
                </a14:m>
                <a:r>
                  <a:rPr lang="en-US" dirty="0"/>
                  <a:t> fail to reject </a:t>
                </a:r>
                <a:r>
                  <a:rPr lang="en-US" i="1" dirty="0"/>
                  <a:t>H</a:t>
                </a:r>
                <a:r>
                  <a:rPr lang="en-US" i="1" baseline="-25000" dirty="0"/>
                  <a:t>0</a:t>
                </a:r>
                <a:endParaRPr lang="en-US" dirty="0"/>
              </a:p>
              <a:p>
                <a:endParaRPr lang="uk-UA" dirty="0"/>
              </a:p>
            </p:txBody>
          </p:sp>
        </mc:Choice>
        <mc:Fallback xmlns="">
          <p:sp>
            <p:nvSpPr>
              <p:cNvPr id="5" name="Объект 4"/>
              <p:cNvSpPr>
                <a:spLocks noGrp="1" noRot="1" noChangeAspect="1" noMove="1" noResize="1" noEditPoints="1" noAdjustHandles="1" noChangeArrowheads="1" noChangeShapeType="1" noTextEdit="1"/>
              </p:cNvSpPr>
              <p:nvPr>
                <p:ph sz="quarter" idx="1"/>
              </p:nvPr>
            </p:nvSpPr>
            <p:spPr>
              <a:blipFill rotWithShape="1">
                <a:blip r:embed="rId2"/>
                <a:stretch>
                  <a:fillRect l="-593" t="-1235"/>
                </a:stretch>
              </a:blipFill>
            </p:spPr>
            <p:txBody>
              <a:bodyPr/>
              <a:lstStyle/>
              <a:p>
                <a:r>
                  <a:rPr lang="uk-UA">
                    <a:noFill/>
                  </a:rPr>
                  <a:t> </a:t>
                </a:r>
              </a:p>
            </p:txBody>
          </p:sp>
        </mc:Fallback>
      </mc:AlternateContent>
    </p:spTree>
    <p:extLst>
      <p:ext uri="{BB962C8B-B14F-4D97-AF65-F5344CB8AC3E}">
        <p14:creationId xmlns:p14="http://schemas.microsoft.com/office/powerpoint/2010/main" val="2650197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Hypothesis Testing: Four scenarios</a:t>
            </a:r>
            <a:endParaRPr lang="uk-UA" dirty="0"/>
          </a:p>
        </p:txBody>
      </p:sp>
      <p:sp>
        <p:nvSpPr>
          <p:cNvPr id="3" name="Нижний колонтитул 2"/>
          <p:cNvSpPr>
            <a:spLocks noGrp="1"/>
          </p:cNvSpPr>
          <p:nvPr>
            <p:ph type="ftr" sz="quarter" idx="11"/>
          </p:nvPr>
        </p:nvSpPr>
        <p:spPr/>
        <p:txBody>
          <a:bodyPr/>
          <a:lstStyle/>
          <a:p>
            <a:r>
              <a:rPr lang="en-US"/>
              <a:t>Hypothesis Testing</a:t>
            </a:r>
            <a:endParaRPr lang="uk-UA"/>
          </a:p>
        </p:txBody>
      </p:sp>
      <p:sp>
        <p:nvSpPr>
          <p:cNvPr id="4" name="Номер слайда 3"/>
          <p:cNvSpPr>
            <a:spLocks noGrp="1"/>
          </p:cNvSpPr>
          <p:nvPr>
            <p:ph type="sldNum" sz="quarter" idx="12"/>
          </p:nvPr>
        </p:nvSpPr>
        <p:spPr/>
        <p:txBody>
          <a:bodyPr/>
          <a:lstStyle/>
          <a:p>
            <a:fld id="{3819DA74-911B-4573-B583-15389679487E}" type="slidenum">
              <a:rPr lang="uk-UA" smtClean="0"/>
              <a:t>16</a:t>
            </a:fld>
            <a:endParaRPr lang="uk-UA"/>
          </a:p>
        </p:txBody>
      </p:sp>
      <p:pic>
        <p:nvPicPr>
          <p:cNvPr id="2050" name="Picture 2"/>
          <p:cNvPicPr>
            <a:picLocks noGrp="1" noChangeAspect="1" noChangeArrowheads="1"/>
          </p:cNvPicPr>
          <p:nvPr>
            <p:ph sz="quarter" idx="1"/>
          </p:nvPr>
        </p:nvPicPr>
        <p:blipFill rotWithShape="1">
          <a:blip r:embed="rId2">
            <a:extLst>
              <a:ext uri="{28A0092B-C50C-407E-A947-70E740481C1C}">
                <a14:useLocalDpi xmlns:a14="http://schemas.microsoft.com/office/drawing/2010/main" val="0"/>
              </a:ext>
            </a:extLst>
          </a:blip>
          <a:srcRect l="24722" t="20515" r="24862" b="22901"/>
          <a:stretch/>
        </p:blipFill>
        <p:spPr bwMode="auto">
          <a:xfrm>
            <a:off x="827584" y="1484784"/>
            <a:ext cx="7776864" cy="47132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3369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Hypothesis Testing: Caution!</a:t>
            </a:r>
            <a:endParaRPr lang="uk-UA" dirty="0"/>
          </a:p>
        </p:txBody>
      </p:sp>
      <p:sp>
        <p:nvSpPr>
          <p:cNvPr id="3" name="Нижний колонтитул 2"/>
          <p:cNvSpPr>
            <a:spLocks noGrp="1"/>
          </p:cNvSpPr>
          <p:nvPr>
            <p:ph type="ftr" sz="quarter" idx="11"/>
          </p:nvPr>
        </p:nvSpPr>
        <p:spPr/>
        <p:txBody>
          <a:bodyPr/>
          <a:lstStyle/>
          <a:p>
            <a:r>
              <a:rPr lang="en-US"/>
              <a:t>Hypothesis Testing</a:t>
            </a:r>
            <a:endParaRPr lang="uk-UA"/>
          </a:p>
        </p:txBody>
      </p:sp>
      <p:sp>
        <p:nvSpPr>
          <p:cNvPr id="4" name="Номер слайда 3"/>
          <p:cNvSpPr>
            <a:spLocks noGrp="1"/>
          </p:cNvSpPr>
          <p:nvPr>
            <p:ph type="sldNum" sz="quarter" idx="12"/>
          </p:nvPr>
        </p:nvSpPr>
        <p:spPr/>
        <p:txBody>
          <a:bodyPr/>
          <a:lstStyle/>
          <a:p>
            <a:fld id="{3819DA74-911B-4573-B583-15389679487E}" type="slidenum">
              <a:rPr lang="uk-UA" smtClean="0"/>
              <a:t>17</a:t>
            </a:fld>
            <a:endParaRPr lang="uk-UA"/>
          </a:p>
        </p:txBody>
      </p:sp>
      <mc:AlternateContent xmlns:mc="http://schemas.openxmlformats.org/markup-compatibility/2006" xmlns:a14="http://schemas.microsoft.com/office/drawing/2010/main">
        <mc:Choice Requires="a14">
          <p:sp>
            <p:nvSpPr>
              <p:cNvPr id="5" name="Объект 4"/>
              <p:cNvSpPr>
                <a:spLocks noGrp="1"/>
              </p:cNvSpPr>
              <p:nvPr>
                <p:ph sz="quarter" idx="1"/>
              </p:nvPr>
            </p:nvSpPr>
            <p:spPr/>
            <p:txBody>
              <a:bodyPr>
                <a:normAutofit lnSpcReduction="10000"/>
              </a:bodyPr>
              <a:lstStyle/>
              <a:p>
                <a:pPr marL="0" indent="0">
                  <a:buNone/>
                </a:pPr>
                <a:r>
                  <a:rPr lang="en-US" dirty="0"/>
                  <a:t>p-value is computed in different ways in different contexts</a:t>
                </a:r>
              </a:p>
              <a:p>
                <a:pPr>
                  <a:buFont typeface="Wingdings" panose="05000000000000000000" pitchFamily="2" charset="2"/>
                  <a:buChar char="Ø"/>
                </a:pPr>
                <a:r>
                  <a:rPr lang="en-US" dirty="0"/>
                  <a:t>p-value is the probability of observing a sample as extreme or more extreme than the one observed, assuming that the null hypothesis </a:t>
                </a:r>
                <a:r>
                  <a:rPr lang="en-US" i="1" dirty="0"/>
                  <a:t>H</a:t>
                </a:r>
                <a:r>
                  <a:rPr lang="en-US" i="1" baseline="-25000" dirty="0"/>
                  <a:t>0</a:t>
                </a:r>
                <a:r>
                  <a:rPr lang="en-US" dirty="0"/>
                  <a:t> is true.</a:t>
                </a:r>
              </a:p>
              <a:p>
                <a:pPr>
                  <a:buFont typeface="Wingdings" panose="05000000000000000000" pitchFamily="2" charset="2"/>
                  <a:buChar char="Ø"/>
                </a:pPr>
                <a:r>
                  <a:rPr lang="en-US" dirty="0"/>
                  <a:t>however, if </a:t>
                </a:r>
                <a:r>
                  <a:rPr lang="en-US" i="1" dirty="0"/>
                  <a:t>H</a:t>
                </a:r>
                <a:r>
                  <a:rPr lang="en-US" i="1" baseline="-25000" dirty="0"/>
                  <a:t>0</a:t>
                </a:r>
                <a:r>
                  <a:rPr lang="en-US" dirty="0"/>
                  <a:t> were true, p-value is distributed as a uniform random variable between 0 and 1.</a:t>
                </a:r>
              </a:p>
              <a:p>
                <a:pPr marL="0" indent="0">
                  <a:buNone/>
                </a:pPr>
                <a:r>
                  <a:rPr lang="en-US" dirty="0"/>
                  <a:t>Thus if you are testing many (independent) hypothesis at significance level </a:t>
                </a:r>
                <a14:m>
                  <m:oMath xmlns:m="http://schemas.openxmlformats.org/officeDocument/2006/math">
                    <m:r>
                      <a:rPr lang="en-US" b="1" i="1" dirty="0" smtClean="0">
                        <a:solidFill>
                          <a:srgbClr val="002060"/>
                        </a:solidFill>
                        <a:latin typeface="Cambria Math"/>
                        <a:ea typeface="Cambria Math"/>
                      </a:rPr>
                      <m:t>𝜶</m:t>
                    </m:r>
                  </m:oMath>
                </a14:m>
                <a:r>
                  <a:rPr lang="en-US" dirty="0">
                    <a:solidFill>
                      <a:srgbClr val="002060"/>
                    </a:solidFill>
                  </a:rPr>
                  <a:t> = 0.05</a:t>
                </a:r>
                <a:r>
                  <a:rPr lang="en-US" dirty="0"/>
                  <a:t>, and all the </a:t>
                </a:r>
                <a:r>
                  <a:rPr lang="en-US" i="1" dirty="0"/>
                  <a:t>H</a:t>
                </a:r>
                <a:r>
                  <a:rPr lang="en-US" i="1" baseline="-25000" dirty="0"/>
                  <a:t>0</a:t>
                </a:r>
                <a:r>
                  <a:rPr lang="en-US" dirty="0"/>
                  <a:t> were true, you would reject near 5% of them by “</a:t>
                </a:r>
                <a:r>
                  <a:rPr lang="en-US" dirty="0" err="1"/>
                  <a:t>unluck</a:t>
                </a:r>
                <a:r>
                  <a:rPr lang="en-US" dirty="0"/>
                  <a:t>” of the sample.</a:t>
                </a:r>
              </a:p>
              <a:p>
                <a:pPr marL="0" indent="0">
                  <a:buNone/>
                </a:pPr>
                <a:r>
                  <a:rPr lang="en-US" dirty="0"/>
                  <a:t>This has consequences if we are performing multiple hypothesis testing (then the value of using some rule to account for multiple testing)</a:t>
                </a:r>
              </a:p>
              <a:p>
                <a:pPr marL="0" indent="0">
                  <a:buNone/>
                </a:pPr>
                <a:endParaRPr lang="uk-UA" dirty="0"/>
              </a:p>
            </p:txBody>
          </p:sp>
        </mc:Choice>
        <mc:Fallback xmlns="">
          <p:sp>
            <p:nvSpPr>
              <p:cNvPr id="5" name="Объект 4"/>
              <p:cNvSpPr>
                <a:spLocks noGrp="1" noRot="1" noChangeAspect="1" noMove="1" noResize="1" noEditPoints="1" noAdjustHandles="1" noChangeArrowheads="1" noChangeShapeType="1" noTextEdit="1"/>
              </p:cNvSpPr>
              <p:nvPr>
                <p:ph sz="quarter" idx="1"/>
              </p:nvPr>
            </p:nvSpPr>
            <p:spPr>
              <a:blipFill rotWithShape="1">
                <a:blip r:embed="rId2"/>
                <a:stretch>
                  <a:fillRect l="-1259" t="-1852"/>
                </a:stretch>
              </a:blipFill>
            </p:spPr>
            <p:txBody>
              <a:bodyPr/>
              <a:lstStyle/>
              <a:p>
                <a:r>
                  <a:rPr lang="uk-UA">
                    <a:noFill/>
                  </a:rPr>
                  <a:t> </a:t>
                </a:r>
              </a:p>
            </p:txBody>
          </p:sp>
        </mc:Fallback>
      </mc:AlternateContent>
    </p:spTree>
    <p:extLst>
      <p:ext uri="{BB962C8B-B14F-4D97-AF65-F5344CB8AC3E}">
        <p14:creationId xmlns:p14="http://schemas.microsoft.com/office/powerpoint/2010/main" val="4081388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Hypothesis Testing: </a:t>
            </a:r>
            <a:endParaRPr lang="uk-UA" dirty="0"/>
          </a:p>
        </p:txBody>
      </p:sp>
      <p:sp>
        <p:nvSpPr>
          <p:cNvPr id="3" name="Нижний колонтитул 2"/>
          <p:cNvSpPr>
            <a:spLocks noGrp="1"/>
          </p:cNvSpPr>
          <p:nvPr>
            <p:ph type="ftr" sz="quarter" idx="11"/>
          </p:nvPr>
        </p:nvSpPr>
        <p:spPr/>
        <p:txBody>
          <a:bodyPr/>
          <a:lstStyle/>
          <a:p>
            <a:r>
              <a:rPr lang="en-US"/>
              <a:t>Hypothesis Testing</a:t>
            </a:r>
            <a:endParaRPr lang="uk-UA"/>
          </a:p>
        </p:txBody>
      </p:sp>
      <p:sp>
        <p:nvSpPr>
          <p:cNvPr id="4" name="Номер слайда 3"/>
          <p:cNvSpPr>
            <a:spLocks noGrp="1"/>
          </p:cNvSpPr>
          <p:nvPr>
            <p:ph type="sldNum" sz="quarter" idx="12"/>
          </p:nvPr>
        </p:nvSpPr>
        <p:spPr/>
        <p:txBody>
          <a:bodyPr/>
          <a:lstStyle/>
          <a:p>
            <a:fld id="{3819DA74-911B-4573-B583-15389679487E}" type="slidenum">
              <a:rPr lang="uk-UA" smtClean="0"/>
              <a:t>18</a:t>
            </a:fld>
            <a:endParaRPr lang="uk-UA"/>
          </a:p>
        </p:txBody>
      </p:sp>
      <p:pic>
        <p:nvPicPr>
          <p:cNvPr id="6" name="Объект 5"/>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1051198" y="1556792"/>
            <a:ext cx="3665984" cy="2382515"/>
          </a:xfrm>
          <a:prstGeom prst="rect">
            <a:avLst/>
          </a:prstGeom>
        </p:spPr>
      </p:pic>
      <p:sp>
        <p:nvSpPr>
          <p:cNvPr id="7" name="Поле 22"/>
          <p:cNvSpPr txBox="1"/>
          <p:nvPr/>
        </p:nvSpPr>
        <p:spPr>
          <a:xfrm>
            <a:off x="3923928" y="2854860"/>
            <a:ext cx="1584176" cy="375846"/>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dirty="0">
                <a:effectLst/>
                <a:ea typeface="Calibri"/>
                <a:cs typeface="Times New Roman"/>
              </a:rPr>
              <a:t>Critical region</a:t>
            </a:r>
            <a:endParaRPr lang="uk-UA" dirty="0">
              <a:effectLst/>
              <a:ea typeface="Calibri"/>
              <a:cs typeface="Times New Roman"/>
            </a:endParaRPr>
          </a:p>
        </p:txBody>
      </p:sp>
      <p:sp>
        <p:nvSpPr>
          <p:cNvPr id="8" name="Поле 22"/>
          <p:cNvSpPr txBox="1"/>
          <p:nvPr/>
        </p:nvSpPr>
        <p:spPr>
          <a:xfrm>
            <a:off x="179512" y="2854860"/>
            <a:ext cx="1584176" cy="375846"/>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dirty="0">
                <a:effectLst/>
                <a:ea typeface="Calibri"/>
                <a:cs typeface="Times New Roman"/>
              </a:rPr>
              <a:t>Critical region</a:t>
            </a:r>
            <a:endParaRPr lang="uk-UA" dirty="0">
              <a:effectLst/>
              <a:ea typeface="Calibri"/>
              <a:cs typeface="Times New Roman"/>
            </a:endParaRPr>
          </a:p>
        </p:txBody>
      </p:sp>
      <p:sp>
        <p:nvSpPr>
          <p:cNvPr id="9" name="Поле 22"/>
          <p:cNvSpPr txBox="1"/>
          <p:nvPr/>
        </p:nvSpPr>
        <p:spPr>
          <a:xfrm>
            <a:off x="2195736" y="3989258"/>
            <a:ext cx="1584177" cy="375846"/>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dirty="0">
                <a:effectLst/>
                <a:ea typeface="Calibri"/>
                <a:cs typeface="Times New Roman"/>
              </a:rPr>
              <a:t>Two-Tail Test</a:t>
            </a:r>
            <a:endParaRPr lang="uk-UA" dirty="0">
              <a:effectLst/>
              <a:ea typeface="Calibri"/>
              <a:cs typeface="Times New Roman"/>
            </a:endParaRPr>
          </a:p>
        </p:txBody>
      </p:sp>
      <p:pic>
        <p:nvPicPr>
          <p:cNvPr id="10" name="Рисунок 9"/>
          <p:cNvPicPr/>
          <p:nvPr/>
        </p:nvPicPr>
        <p:blipFill>
          <a:blip r:embed="rId3">
            <a:extLst>
              <a:ext uri="{28A0092B-C50C-407E-A947-70E740481C1C}">
                <a14:useLocalDpi xmlns:a14="http://schemas.microsoft.com/office/drawing/2010/main" val="0"/>
              </a:ext>
            </a:extLst>
          </a:blip>
          <a:stretch>
            <a:fillRect/>
          </a:stretch>
        </p:blipFill>
        <p:spPr>
          <a:xfrm>
            <a:off x="4865340" y="1583682"/>
            <a:ext cx="3733800" cy="2371693"/>
          </a:xfrm>
          <a:prstGeom prst="rect">
            <a:avLst/>
          </a:prstGeom>
        </p:spPr>
      </p:pic>
      <p:sp>
        <p:nvSpPr>
          <p:cNvPr id="11" name="Поле 22"/>
          <p:cNvSpPr txBox="1"/>
          <p:nvPr/>
        </p:nvSpPr>
        <p:spPr>
          <a:xfrm>
            <a:off x="5940151" y="3989258"/>
            <a:ext cx="1584177" cy="375846"/>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dirty="0">
                <a:ea typeface="Calibri"/>
                <a:cs typeface="Times New Roman"/>
              </a:rPr>
              <a:t>One</a:t>
            </a:r>
            <a:r>
              <a:rPr lang="en-US" dirty="0">
                <a:effectLst/>
                <a:ea typeface="Calibri"/>
                <a:cs typeface="Times New Roman"/>
              </a:rPr>
              <a:t>-Tail Test</a:t>
            </a:r>
            <a:endParaRPr lang="uk-UA" dirty="0">
              <a:effectLst/>
              <a:ea typeface="Calibri"/>
              <a:cs typeface="Times New Roman"/>
            </a:endParaRPr>
          </a:p>
        </p:txBody>
      </p:sp>
      <mc:AlternateContent xmlns:mc="http://schemas.openxmlformats.org/markup-compatibility/2006" xmlns:a14="http://schemas.microsoft.com/office/drawing/2010/main">
        <mc:Choice Requires="a14">
          <p:sp>
            <p:nvSpPr>
              <p:cNvPr id="12" name="TextBox 11"/>
              <p:cNvSpPr txBox="1"/>
              <p:nvPr/>
            </p:nvSpPr>
            <p:spPr>
              <a:xfrm>
                <a:off x="1115616" y="4797152"/>
                <a:ext cx="338437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uk-UA" i="1" smtClean="0">
                              <a:latin typeface="Cambria Math" panose="02040503050406030204" pitchFamily="18" charset="0"/>
                            </a:rPr>
                          </m:ctrlPr>
                        </m:sSubPr>
                        <m:e>
                          <m:r>
                            <a:rPr lang="en-US" b="0" i="1" smtClean="0">
                              <a:latin typeface="Cambria Math"/>
                            </a:rPr>
                            <m:t>𝐻</m:t>
                          </m:r>
                        </m:e>
                        <m:sub>
                          <m:r>
                            <a:rPr lang="en-US" b="0" i="1" smtClean="0">
                              <a:latin typeface="Cambria Math"/>
                            </a:rPr>
                            <m:t>0</m:t>
                          </m:r>
                        </m:sub>
                      </m:sSub>
                      <m:r>
                        <a:rPr lang="en-US" b="0" i="1" smtClean="0">
                          <a:latin typeface="Cambria Math"/>
                        </a:rPr>
                        <m:t>:</m:t>
                      </m:r>
                      <m:r>
                        <a:rPr lang="en-US" b="0" i="1" smtClean="0">
                          <a:latin typeface="Cambria Math"/>
                          <a:ea typeface="Cambria Math"/>
                        </a:rPr>
                        <m:t>𝜇</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𝜇</m:t>
                          </m:r>
                        </m:e>
                        <m:sub>
                          <m:r>
                            <a:rPr lang="en-US" b="0" i="1" smtClean="0">
                              <a:latin typeface="Cambria Math"/>
                            </a:rPr>
                            <m:t>0   </m:t>
                          </m:r>
                        </m:sub>
                      </m:sSub>
                      <m:sSub>
                        <m:sSubPr>
                          <m:ctrlPr>
                            <a:rPr lang="uk-UA" i="1">
                              <a:latin typeface="Cambria Math" panose="02040503050406030204" pitchFamily="18" charset="0"/>
                            </a:rPr>
                          </m:ctrlPr>
                        </m:sSubPr>
                        <m:e>
                          <m:r>
                            <a:rPr lang="en-US" b="0" i="1" smtClean="0">
                              <a:latin typeface="Cambria Math"/>
                            </a:rPr>
                            <m:t>   </m:t>
                          </m:r>
                          <m:r>
                            <a:rPr lang="en-US" i="1">
                              <a:latin typeface="Cambria Math"/>
                            </a:rPr>
                            <m:t>𝐻</m:t>
                          </m:r>
                        </m:e>
                        <m:sub>
                          <m:r>
                            <a:rPr lang="en-US" b="0" i="1" smtClean="0">
                              <a:latin typeface="Cambria Math"/>
                            </a:rPr>
                            <m:t>𝐴</m:t>
                          </m:r>
                        </m:sub>
                      </m:sSub>
                      <m:r>
                        <a:rPr lang="en-US" i="1">
                          <a:latin typeface="Cambria Math"/>
                        </a:rPr>
                        <m:t>:</m:t>
                      </m:r>
                      <m:r>
                        <a:rPr lang="en-US" i="1">
                          <a:latin typeface="Cambria Math"/>
                          <a:ea typeface="Cambria Math"/>
                        </a:rPr>
                        <m:t>𝜇</m:t>
                      </m:r>
                      <m:r>
                        <a:rPr lang="en-US" i="1" smtClean="0">
                          <a:latin typeface="Cambria Math"/>
                        </a:rPr>
                        <m:t>≠</m:t>
                      </m:r>
                      <m:sSub>
                        <m:sSubPr>
                          <m:ctrlPr>
                            <a:rPr lang="en-US" i="1">
                              <a:latin typeface="Cambria Math" panose="02040503050406030204" pitchFamily="18" charset="0"/>
                            </a:rPr>
                          </m:ctrlPr>
                        </m:sSubPr>
                        <m:e>
                          <m:r>
                            <a:rPr lang="en-US" i="1">
                              <a:latin typeface="Cambria Math"/>
                              <a:ea typeface="Cambria Math"/>
                            </a:rPr>
                            <m:t>𝜇</m:t>
                          </m:r>
                        </m:e>
                        <m:sub>
                          <m:r>
                            <a:rPr lang="en-US" i="1">
                              <a:latin typeface="Cambria Math"/>
                            </a:rPr>
                            <m:t>0</m:t>
                          </m:r>
                        </m:sub>
                      </m:sSub>
                    </m:oMath>
                  </m:oMathPara>
                </a14:m>
                <a:endParaRPr lang="uk-UA" dirty="0"/>
              </a:p>
            </p:txBody>
          </p:sp>
        </mc:Choice>
        <mc:Fallback xmlns="">
          <p:sp>
            <p:nvSpPr>
              <p:cNvPr id="12" name="TextBox 11"/>
              <p:cNvSpPr txBox="1">
                <a:spLocks noRot="1" noChangeAspect="1" noMove="1" noResize="1" noEditPoints="1" noAdjustHandles="1" noChangeArrowheads="1" noChangeShapeType="1" noTextEdit="1"/>
              </p:cNvSpPr>
              <p:nvPr/>
            </p:nvSpPr>
            <p:spPr>
              <a:xfrm>
                <a:off x="1115616" y="4797152"/>
                <a:ext cx="3384376" cy="369332"/>
              </a:xfrm>
              <a:prstGeom prst="rect">
                <a:avLst/>
              </a:prstGeom>
              <a:blipFill rotWithShape="1">
                <a:blip r:embed="rId4"/>
                <a:stretch>
                  <a:fillRect b="-3279"/>
                </a:stretch>
              </a:blipFill>
            </p:spPr>
            <p:txBody>
              <a:bodyPr/>
              <a:lstStyle/>
              <a:p>
                <a:r>
                  <a:rPr lang="uk-UA">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5040051" y="4797152"/>
                <a:ext cx="338437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uk-UA" i="1" smtClean="0">
                              <a:latin typeface="Cambria Math" panose="02040503050406030204" pitchFamily="18" charset="0"/>
                            </a:rPr>
                          </m:ctrlPr>
                        </m:sSubPr>
                        <m:e>
                          <m:r>
                            <a:rPr lang="en-US" b="0" i="1" smtClean="0">
                              <a:latin typeface="Cambria Math"/>
                            </a:rPr>
                            <m:t>𝐻</m:t>
                          </m:r>
                        </m:e>
                        <m:sub>
                          <m:r>
                            <a:rPr lang="en-US" b="0" i="1" smtClean="0">
                              <a:latin typeface="Cambria Math"/>
                            </a:rPr>
                            <m:t>0</m:t>
                          </m:r>
                        </m:sub>
                      </m:sSub>
                      <m:r>
                        <a:rPr lang="en-US" b="0" i="1" smtClean="0">
                          <a:latin typeface="Cambria Math"/>
                        </a:rPr>
                        <m:t>:</m:t>
                      </m:r>
                      <m:r>
                        <a:rPr lang="en-US" b="0" i="1" smtClean="0">
                          <a:latin typeface="Cambria Math"/>
                          <a:ea typeface="Cambria Math"/>
                        </a:rPr>
                        <m:t>𝜇</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𝜇</m:t>
                          </m:r>
                        </m:e>
                        <m:sub>
                          <m:r>
                            <a:rPr lang="en-US" b="0" i="1" smtClean="0">
                              <a:latin typeface="Cambria Math"/>
                            </a:rPr>
                            <m:t>0   </m:t>
                          </m:r>
                        </m:sub>
                      </m:sSub>
                      <m:sSub>
                        <m:sSubPr>
                          <m:ctrlPr>
                            <a:rPr lang="uk-UA" i="1">
                              <a:latin typeface="Cambria Math" panose="02040503050406030204" pitchFamily="18" charset="0"/>
                            </a:rPr>
                          </m:ctrlPr>
                        </m:sSubPr>
                        <m:e>
                          <m:r>
                            <a:rPr lang="en-US" b="0" i="1" smtClean="0">
                              <a:latin typeface="Cambria Math"/>
                            </a:rPr>
                            <m:t>   </m:t>
                          </m:r>
                          <m:r>
                            <a:rPr lang="en-US" i="1">
                              <a:latin typeface="Cambria Math"/>
                            </a:rPr>
                            <m:t>𝐻</m:t>
                          </m:r>
                        </m:e>
                        <m:sub>
                          <m:r>
                            <a:rPr lang="en-US" b="0" i="1" smtClean="0">
                              <a:latin typeface="Cambria Math"/>
                            </a:rPr>
                            <m:t>𝐴</m:t>
                          </m:r>
                        </m:sub>
                      </m:sSub>
                      <m:r>
                        <a:rPr lang="en-US" i="1">
                          <a:latin typeface="Cambria Math"/>
                        </a:rPr>
                        <m:t>:</m:t>
                      </m:r>
                      <m:r>
                        <a:rPr lang="en-US" i="1">
                          <a:latin typeface="Cambria Math"/>
                          <a:ea typeface="Cambria Math"/>
                        </a:rPr>
                        <m:t>𝜇</m:t>
                      </m:r>
                      <m:r>
                        <a:rPr lang="en-US" b="0" i="1" smtClean="0">
                          <a:latin typeface="Cambria Math"/>
                          <a:ea typeface="Cambria Math"/>
                        </a:rPr>
                        <m:t>&gt;</m:t>
                      </m:r>
                      <m:sSub>
                        <m:sSubPr>
                          <m:ctrlPr>
                            <a:rPr lang="en-US" i="1">
                              <a:latin typeface="Cambria Math" panose="02040503050406030204" pitchFamily="18" charset="0"/>
                            </a:rPr>
                          </m:ctrlPr>
                        </m:sSubPr>
                        <m:e>
                          <m:r>
                            <a:rPr lang="en-US" i="1">
                              <a:latin typeface="Cambria Math"/>
                              <a:ea typeface="Cambria Math"/>
                            </a:rPr>
                            <m:t>𝜇</m:t>
                          </m:r>
                        </m:e>
                        <m:sub>
                          <m:r>
                            <a:rPr lang="en-US" i="1">
                              <a:latin typeface="Cambria Math"/>
                            </a:rPr>
                            <m:t>0</m:t>
                          </m:r>
                        </m:sub>
                      </m:sSub>
                    </m:oMath>
                  </m:oMathPara>
                </a14:m>
                <a:endParaRPr lang="uk-UA" dirty="0"/>
              </a:p>
            </p:txBody>
          </p:sp>
        </mc:Choice>
        <mc:Fallback xmlns="">
          <p:sp>
            <p:nvSpPr>
              <p:cNvPr id="13" name="TextBox 12"/>
              <p:cNvSpPr txBox="1">
                <a:spLocks noRot="1" noChangeAspect="1" noMove="1" noResize="1" noEditPoints="1" noAdjustHandles="1" noChangeArrowheads="1" noChangeShapeType="1" noTextEdit="1"/>
              </p:cNvSpPr>
              <p:nvPr/>
            </p:nvSpPr>
            <p:spPr>
              <a:xfrm>
                <a:off x="5040051" y="4797152"/>
                <a:ext cx="3384376" cy="369332"/>
              </a:xfrm>
              <a:prstGeom prst="rect">
                <a:avLst/>
              </a:prstGeom>
              <a:blipFill rotWithShape="1">
                <a:blip r:embed="rId5"/>
                <a:stretch>
                  <a:fillRect b="-3279"/>
                </a:stretch>
              </a:blipFill>
            </p:spPr>
            <p:txBody>
              <a:bodyPr/>
              <a:lstStyle/>
              <a:p>
                <a:r>
                  <a:rPr lang="uk-UA">
                    <a:noFill/>
                  </a:rPr>
                  <a:t> </a:t>
                </a:r>
              </a:p>
            </p:txBody>
          </p:sp>
        </mc:Fallback>
      </mc:AlternateContent>
      <p:sp>
        <p:nvSpPr>
          <p:cNvPr id="14" name="Поле 22"/>
          <p:cNvSpPr txBox="1"/>
          <p:nvPr/>
        </p:nvSpPr>
        <p:spPr>
          <a:xfrm>
            <a:off x="7308304" y="2906663"/>
            <a:ext cx="1584176" cy="375846"/>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dirty="0">
                <a:effectLst/>
                <a:ea typeface="Calibri"/>
                <a:cs typeface="Times New Roman"/>
              </a:rPr>
              <a:t>Critical region</a:t>
            </a:r>
            <a:endParaRPr lang="uk-UA" dirty="0">
              <a:effectLst/>
              <a:ea typeface="Calibri"/>
              <a:cs typeface="Times New Roman"/>
            </a:endParaRPr>
          </a:p>
        </p:txBody>
      </p:sp>
      <p:sp>
        <p:nvSpPr>
          <p:cNvPr id="15" name="Прямоугольник 14"/>
          <p:cNvSpPr/>
          <p:nvPr/>
        </p:nvSpPr>
        <p:spPr>
          <a:xfrm>
            <a:off x="521804" y="5301208"/>
            <a:ext cx="8077336" cy="1015663"/>
          </a:xfrm>
          <a:prstGeom prst="rect">
            <a:avLst/>
          </a:prstGeom>
        </p:spPr>
        <p:txBody>
          <a:bodyPr wrap="square">
            <a:spAutoFit/>
          </a:bodyPr>
          <a:lstStyle/>
          <a:p>
            <a:r>
              <a:rPr lang="en-US" sz="2000" dirty="0"/>
              <a:t>The critical region is the region of values that corresponds to the rejection of the null hypothesis at some chosen probability level.  The shaded area  under the distribution curve is equal to the level of significance.  </a:t>
            </a:r>
            <a:endParaRPr lang="uk-UA" sz="2000" dirty="0"/>
          </a:p>
        </p:txBody>
      </p:sp>
    </p:spTree>
    <p:extLst>
      <p:ext uri="{BB962C8B-B14F-4D97-AF65-F5344CB8AC3E}">
        <p14:creationId xmlns:p14="http://schemas.microsoft.com/office/powerpoint/2010/main" val="1806768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242C26F-5B0B-475E-A1C3-D6542FAED5D8}"/>
              </a:ext>
            </a:extLst>
          </p:cNvPr>
          <p:cNvSpPr>
            <a:spLocks noGrp="1"/>
          </p:cNvSpPr>
          <p:nvPr>
            <p:ph type="title"/>
          </p:nvPr>
        </p:nvSpPr>
        <p:spPr/>
        <p:txBody>
          <a:bodyPr/>
          <a:lstStyle/>
          <a:p>
            <a:r>
              <a:rPr lang="en-US" dirty="0"/>
              <a:t>Types of Statistical Tests</a:t>
            </a:r>
            <a:endParaRPr lang="ru-RU" dirty="0"/>
          </a:p>
        </p:txBody>
      </p:sp>
      <p:sp>
        <p:nvSpPr>
          <p:cNvPr id="3" name="Нижний колонтитул 2">
            <a:extLst>
              <a:ext uri="{FF2B5EF4-FFF2-40B4-BE49-F238E27FC236}">
                <a16:creationId xmlns:a16="http://schemas.microsoft.com/office/drawing/2014/main" id="{A17140A9-23D3-41B8-82BE-72BF6836B70E}"/>
              </a:ext>
            </a:extLst>
          </p:cNvPr>
          <p:cNvSpPr>
            <a:spLocks noGrp="1"/>
          </p:cNvSpPr>
          <p:nvPr>
            <p:ph type="ftr" sz="quarter" idx="11"/>
          </p:nvPr>
        </p:nvSpPr>
        <p:spPr/>
        <p:txBody>
          <a:bodyPr/>
          <a:lstStyle/>
          <a:p>
            <a:r>
              <a:rPr lang="en-US"/>
              <a:t>Hypothesis Testing</a:t>
            </a:r>
            <a:endParaRPr lang="uk-UA"/>
          </a:p>
        </p:txBody>
      </p:sp>
      <p:sp>
        <p:nvSpPr>
          <p:cNvPr id="4" name="Номер слайда 3">
            <a:extLst>
              <a:ext uri="{FF2B5EF4-FFF2-40B4-BE49-F238E27FC236}">
                <a16:creationId xmlns:a16="http://schemas.microsoft.com/office/drawing/2014/main" id="{15729082-1E31-4DB1-A901-9B2A1BC1655B}"/>
              </a:ext>
            </a:extLst>
          </p:cNvPr>
          <p:cNvSpPr>
            <a:spLocks noGrp="1"/>
          </p:cNvSpPr>
          <p:nvPr>
            <p:ph type="sldNum" sz="quarter" idx="12"/>
          </p:nvPr>
        </p:nvSpPr>
        <p:spPr/>
        <p:txBody>
          <a:bodyPr/>
          <a:lstStyle/>
          <a:p>
            <a:fld id="{3819DA74-911B-4573-B583-15389679487E}" type="slidenum">
              <a:rPr lang="uk-UA" smtClean="0"/>
              <a:t>19</a:t>
            </a:fld>
            <a:endParaRPr lang="uk-UA"/>
          </a:p>
        </p:txBody>
      </p:sp>
      <p:graphicFrame>
        <p:nvGraphicFramePr>
          <p:cNvPr id="6" name="Объект 5">
            <a:extLst>
              <a:ext uri="{FF2B5EF4-FFF2-40B4-BE49-F238E27FC236}">
                <a16:creationId xmlns:a16="http://schemas.microsoft.com/office/drawing/2014/main" id="{92BBD0C7-9B57-4473-BEA4-8828477AB078}"/>
              </a:ext>
            </a:extLst>
          </p:cNvPr>
          <p:cNvGraphicFramePr>
            <a:graphicFrameLocks noGrp="1"/>
          </p:cNvGraphicFramePr>
          <p:nvPr>
            <p:ph sz="quarter" idx="1"/>
            <p:extLst>
              <p:ext uri="{D42A27DB-BD31-4B8C-83A1-F6EECF244321}">
                <p14:modId xmlns:p14="http://schemas.microsoft.com/office/powerpoint/2010/main" val="720248330"/>
              </p:ext>
            </p:extLst>
          </p:nvPr>
        </p:nvGraphicFramePr>
        <p:xfrm>
          <a:off x="534924" y="1268760"/>
          <a:ext cx="8074152" cy="4674870"/>
        </p:xfrm>
        <a:graphic>
          <a:graphicData uri="http://schemas.openxmlformats.org/drawingml/2006/table">
            <a:tbl>
              <a:tblPr firstRow="1" firstCol="1" bandRow="1">
                <a:tableStyleId>{5C22544A-7EE6-4342-B048-85BDC9FD1C3A}</a:tableStyleId>
              </a:tblPr>
              <a:tblGrid>
                <a:gridCol w="2807224">
                  <a:extLst>
                    <a:ext uri="{9D8B030D-6E8A-4147-A177-3AD203B41FA5}">
                      <a16:colId xmlns:a16="http://schemas.microsoft.com/office/drawing/2014/main" val="312180901"/>
                    </a:ext>
                  </a:extLst>
                </a:gridCol>
                <a:gridCol w="5266928">
                  <a:extLst>
                    <a:ext uri="{9D8B030D-6E8A-4147-A177-3AD203B41FA5}">
                      <a16:colId xmlns:a16="http://schemas.microsoft.com/office/drawing/2014/main" val="3884725798"/>
                    </a:ext>
                  </a:extLst>
                </a:gridCol>
              </a:tblGrid>
              <a:tr h="364517">
                <a:tc>
                  <a:txBody>
                    <a:bodyPr/>
                    <a:lstStyle/>
                    <a:p>
                      <a:pPr algn="ctr">
                        <a:lnSpc>
                          <a:spcPct val="150000"/>
                        </a:lnSpc>
                        <a:spcAft>
                          <a:spcPts val="1000"/>
                        </a:spcAft>
                      </a:pPr>
                      <a:r>
                        <a:rPr lang="en-US" sz="2200" dirty="0">
                          <a:effectLst/>
                        </a:rPr>
                        <a:t>Type of  Test</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50000"/>
                        </a:lnSpc>
                        <a:spcAft>
                          <a:spcPts val="1000"/>
                        </a:spcAft>
                      </a:pPr>
                      <a:r>
                        <a:rPr lang="en-US" sz="2200" dirty="0">
                          <a:effectLst/>
                        </a:rPr>
                        <a:t>Use</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137799877"/>
                  </a:ext>
                </a:extLst>
              </a:tr>
              <a:tr h="0">
                <a:tc gridSpan="2">
                  <a:txBody>
                    <a:bodyPr/>
                    <a:lstStyle/>
                    <a:p>
                      <a:pPr algn="ctr">
                        <a:lnSpc>
                          <a:spcPct val="150000"/>
                        </a:lnSpc>
                        <a:spcAft>
                          <a:spcPts val="1000"/>
                        </a:spcAft>
                      </a:pPr>
                      <a:r>
                        <a:rPr lang="en-US" sz="2200" dirty="0">
                          <a:effectLst/>
                        </a:rPr>
                        <a:t>Parametric Tests</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hMerge="1">
                  <a:txBody>
                    <a:bodyPr/>
                    <a:lstStyle/>
                    <a:p>
                      <a:endParaRPr lang="ru-RU"/>
                    </a:p>
                  </a:txBody>
                  <a:tcPr/>
                </a:tc>
                <a:extLst>
                  <a:ext uri="{0D108BD9-81ED-4DB2-BD59-A6C34878D82A}">
                    <a16:rowId xmlns:a16="http://schemas.microsoft.com/office/drawing/2014/main" val="2245695472"/>
                  </a:ext>
                </a:extLst>
              </a:tr>
              <a:tr h="230950">
                <a:tc>
                  <a:txBody>
                    <a:bodyPr/>
                    <a:lstStyle/>
                    <a:p>
                      <a:pPr algn="ctr">
                        <a:lnSpc>
                          <a:spcPct val="115000"/>
                        </a:lnSpc>
                        <a:spcAft>
                          <a:spcPts val="1000"/>
                        </a:spcAft>
                      </a:pPr>
                      <a:r>
                        <a:rPr lang="en-US" sz="2200" dirty="0">
                          <a:effectLst/>
                        </a:rPr>
                        <a:t>Correlational</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30000"/>
                        </a:lnSpc>
                      </a:pPr>
                      <a:r>
                        <a:rPr kumimoji="0" lang="en-US" sz="2200" b="0" i="0" kern="1200" dirty="0">
                          <a:solidFill>
                            <a:schemeClr val="dk1"/>
                          </a:solidFill>
                          <a:effectLst/>
                          <a:latin typeface="+mn-lt"/>
                          <a:ea typeface="+mn-ea"/>
                          <a:cs typeface="+mn-cs"/>
                        </a:rPr>
                        <a:t> Look for an association between variables</a:t>
                      </a:r>
                      <a:endParaRPr lang="ru-RU" sz="2200" dirty="0"/>
                    </a:p>
                  </a:txBody>
                  <a:tcPr marL="0" marR="0" marT="0" marB="0" anchor="ctr"/>
                </a:tc>
                <a:extLst>
                  <a:ext uri="{0D108BD9-81ED-4DB2-BD59-A6C34878D82A}">
                    <a16:rowId xmlns:a16="http://schemas.microsoft.com/office/drawing/2014/main" val="2404829050"/>
                  </a:ext>
                </a:extLst>
              </a:tr>
              <a:tr h="476314">
                <a:tc>
                  <a:txBody>
                    <a:bodyPr/>
                    <a:lstStyle/>
                    <a:p>
                      <a:pPr algn="ctr">
                        <a:lnSpc>
                          <a:spcPct val="115000"/>
                        </a:lnSpc>
                        <a:spcAft>
                          <a:spcPts val="1000"/>
                        </a:spcAft>
                      </a:pPr>
                      <a:r>
                        <a:rPr lang="ru-RU" sz="2200" dirty="0" err="1">
                          <a:effectLst/>
                        </a:rPr>
                        <a:t>Pearson</a:t>
                      </a:r>
                      <a:r>
                        <a:rPr lang="ru-RU" sz="2200" dirty="0">
                          <a:effectLst/>
                        </a:rPr>
                        <a:t> </a:t>
                      </a:r>
                      <a:r>
                        <a:rPr lang="ru-RU" sz="2200" dirty="0" err="1">
                          <a:effectLst/>
                        </a:rPr>
                        <a:t>correlation</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85725" indent="0">
                        <a:lnSpc>
                          <a:spcPct val="130000"/>
                        </a:lnSpc>
                      </a:pPr>
                      <a:r>
                        <a:rPr kumimoji="0" lang="en-US" sz="2200" b="0" i="0" kern="1200" dirty="0">
                          <a:solidFill>
                            <a:schemeClr val="dk1"/>
                          </a:solidFill>
                          <a:effectLst/>
                          <a:latin typeface="+mn-lt"/>
                          <a:ea typeface="+mn-ea"/>
                          <a:cs typeface="+mn-cs"/>
                        </a:rPr>
                        <a:t>Tests for the strength of the association   between  two continuous variables</a:t>
                      </a:r>
                      <a:endParaRPr lang="ru-RU" sz="2200" dirty="0"/>
                    </a:p>
                  </a:txBody>
                  <a:tcPr marL="0" marR="0" marT="0" marB="0" anchor="ctr"/>
                </a:tc>
                <a:extLst>
                  <a:ext uri="{0D108BD9-81ED-4DB2-BD59-A6C34878D82A}">
                    <a16:rowId xmlns:a16="http://schemas.microsoft.com/office/drawing/2014/main" val="2737318225"/>
                  </a:ext>
                </a:extLst>
              </a:tr>
              <a:tr h="963755">
                <a:tc>
                  <a:txBody>
                    <a:bodyPr/>
                    <a:lstStyle/>
                    <a:p>
                      <a:pPr algn="ctr">
                        <a:lnSpc>
                          <a:spcPct val="115000"/>
                        </a:lnSpc>
                        <a:spcAft>
                          <a:spcPts val="1000"/>
                        </a:spcAft>
                      </a:pPr>
                      <a:r>
                        <a:rPr lang="ru-RU" sz="2200" dirty="0" err="1">
                          <a:effectLst/>
                        </a:rPr>
                        <a:t>Spearman</a:t>
                      </a:r>
                      <a:r>
                        <a:rPr lang="ru-RU" sz="2200" dirty="0">
                          <a:effectLst/>
                        </a:rPr>
                        <a:t> </a:t>
                      </a:r>
                      <a:r>
                        <a:rPr lang="ru-RU" sz="2200" dirty="0" err="1">
                          <a:effectLst/>
                        </a:rPr>
                        <a:t>correlation</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85725" indent="0">
                        <a:lnSpc>
                          <a:spcPct val="130000"/>
                        </a:lnSpc>
                      </a:pPr>
                      <a:r>
                        <a:rPr kumimoji="0" lang="en-US" sz="2200" b="0" i="0" kern="1200" dirty="0">
                          <a:solidFill>
                            <a:schemeClr val="dk1"/>
                          </a:solidFill>
                          <a:effectLst/>
                          <a:latin typeface="+mn-lt"/>
                          <a:ea typeface="+mn-ea"/>
                          <a:cs typeface="+mn-cs"/>
                        </a:rPr>
                        <a:t>Tests for the strength of the association between two ordinal variables (does not rely on the assumption of normally distributed data)</a:t>
                      </a:r>
                      <a:endParaRPr lang="ru-RU" sz="2200" dirty="0"/>
                    </a:p>
                  </a:txBody>
                  <a:tcPr marL="0" marR="0" marT="0" marB="0" anchor="ctr"/>
                </a:tc>
                <a:extLst>
                  <a:ext uri="{0D108BD9-81ED-4DB2-BD59-A6C34878D82A}">
                    <a16:rowId xmlns:a16="http://schemas.microsoft.com/office/drawing/2014/main" val="87208821"/>
                  </a:ext>
                </a:extLst>
              </a:tr>
              <a:tr h="476314">
                <a:tc>
                  <a:txBody>
                    <a:bodyPr/>
                    <a:lstStyle/>
                    <a:p>
                      <a:pPr algn="ctr">
                        <a:lnSpc>
                          <a:spcPct val="115000"/>
                        </a:lnSpc>
                        <a:spcAft>
                          <a:spcPts val="1000"/>
                        </a:spcAft>
                      </a:pPr>
                      <a:r>
                        <a:rPr lang="ru-RU" sz="2200" dirty="0" err="1">
                          <a:effectLst/>
                        </a:rPr>
                        <a:t>Chi-square</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85725" indent="0">
                        <a:lnSpc>
                          <a:spcPct val="130000"/>
                        </a:lnSpc>
                      </a:pPr>
                      <a:r>
                        <a:rPr kumimoji="0" lang="en-US" sz="2200" b="0" i="0" kern="1200" dirty="0">
                          <a:solidFill>
                            <a:schemeClr val="dk1"/>
                          </a:solidFill>
                          <a:effectLst/>
                          <a:latin typeface="+mn-lt"/>
                          <a:ea typeface="+mn-ea"/>
                          <a:cs typeface="+mn-cs"/>
                        </a:rPr>
                        <a:t>Tests for the strength of the association between two categorical variables</a:t>
                      </a:r>
                      <a:endParaRPr lang="ru-RU" sz="2200" dirty="0"/>
                    </a:p>
                  </a:txBody>
                  <a:tcPr marL="0" marR="0" marT="0" marB="0" anchor="ctr"/>
                </a:tc>
                <a:extLst>
                  <a:ext uri="{0D108BD9-81ED-4DB2-BD59-A6C34878D82A}">
                    <a16:rowId xmlns:a16="http://schemas.microsoft.com/office/drawing/2014/main" val="3194443520"/>
                  </a:ext>
                </a:extLst>
              </a:tr>
            </a:tbl>
          </a:graphicData>
        </a:graphic>
      </p:graphicFrame>
    </p:spTree>
    <p:extLst>
      <p:ext uri="{BB962C8B-B14F-4D97-AF65-F5344CB8AC3E}">
        <p14:creationId xmlns:p14="http://schemas.microsoft.com/office/powerpoint/2010/main" val="3731326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br>
              <a:rPr lang="en-US" sz="3600" dirty="0"/>
            </a:br>
            <a:br>
              <a:rPr lang="en-US" dirty="0"/>
            </a:br>
            <a:r>
              <a:rPr lang="en-US" dirty="0"/>
              <a:t>Lecture 3 Goals: Hypothesis Testing</a:t>
            </a:r>
            <a:endParaRPr lang="uk-UA" dirty="0"/>
          </a:p>
        </p:txBody>
      </p:sp>
      <p:sp>
        <p:nvSpPr>
          <p:cNvPr id="3" name="Объект 2"/>
          <p:cNvSpPr>
            <a:spLocks noGrp="1"/>
          </p:cNvSpPr>
          <p:nvPr>
            <p:ph sz="quarter" idx="1"/>
          </p:nvPr>
        </p:nvSpPr>
        <p:spPr>
          <a:xfrm>
            <a:off x="457200" y="1340768"/>
            <a:ext cx="8229600" cy="4816192"/>
          </a:xfrm>
        </p:spPr>
        <p:txBody>
          <a:bodyPr>
            <a:normAutofit/>
          </a:bodyPr>
          <a:lstStyle/>
          <a:p>
            <a:r>
              <a:rPr lang="en-US" dirty="0"/>
              <a:t>Know random variables and sampling Models</a:t>
            </a:r>
          </a:p>
          <a:p>
            <a:r>
              <a:rPr lang="en-US" dirty="0"/>
              <a:t>Understand the Law of Large Numbers </a:t>
            </a:r>
          </a:p>
          <a:p>
            <a:r>
              <a:rPr lang="en-US" dirty="0"/>
              <a:t>Differentiate parameters and estimates</a:t>
            </a:r>
          </a:p>
          <a:p>
            <a:r>
              <a:rPr lang="en-US" dirty="0"/>
              <a:t>Be able to interpret confidence intervals and p-values</a:t>
            </a:r>
          </a:p>
          <a:p>
            <a:r>
              <a:rPr lang="en-US" dirty="0"/>
              <a:t>Know the principles of  hypothesis testing</a:t>
            </a:r>
          </a:p>
          <a:p>
            <a:r>
              <a:rPr lang="en-US" dirty="0"/>
              <a:t>Know how to choose and interpret statistical test</a:t>
            </a:r>
          </a:p>
          <a:p>
            <a:r>
              <a:rPr lang="en-US" dirty="0"/>
              <a:t>Be able to perform tests in Excel and R</a:t>
            </a:r>
            <a:br>
              <a:rPr lang="en-US" dirty="0"/>
            </a:br>
            <a:br>
              <a:rPr lang="en-US" dirty="0"/>
            </a:br>
            <a:endParaRPr lang="uk-UA" dirty="0"/>
          </a:p>
        </p:txBody>
      </p:sp>
      <p:sp>
        <p:nvSpPr>
          <p:cNvPr id="4" name="Нижний колонтитул 3"/>
          <p:cNvSpPr>
            <a:spLocks noGrp="1"/>
          </p:cNvSpPr>
          <p:nvPr>
            <p:ph type="ftr" sz="quarter" idx="11"/>
          </p:nvPr>
        </p:nvSpPr>
        <p:spPr/>
        <p:txBody>
          <a:bodyPr/>
          <a:lstStyle/>
          <a:p>
            <a:pPr algn="ctr"/>
            <a:r>
              <a:rPr lang="en-US" dirty="0"/>
              <a:t>Hypothesis Testing</a:t>
            </a:r>
            <a:endParaRPr lang="uk-UA" dirty="0"/>
          </a:p>
        </p:txBody>
      </p:sp>
      <p:sp>
        <p:nvSpPr>
          <p:cNvPr id="5" name="Номер слайда 4"/>
          <p:cNvSpPr>
            <a:spLocks noGrp="1"/>
          </p:cNvSpPr>
          <p:nvPr>
            <p:ph type="sldNum" sz="quarter" idx="12"/>
          </p:nvPr>
        </p:nvSpPr>
        <p:spPr/>
        <p:txBody>
          <a:bodyPr/>
          <a:lstStyle/>
          <a:p>
            <a:fld id="{3819DA74-911B-4573-B583-15389679487E}" type="slidenum">
              <a:rPr lang="uk-UA" smtClean="0"/>
              <a:t>2</a:t>
            </a:fld>
            <a:endParaRPr lang="uk-UA"/>
          </a:p>
        </p:txBody>
      </p:sp>
    </p:spTree>
    <p:extLst>
      <p:ext uri="{BB962C8B-B14F-4D97-AF65-F5344CB8AC3E}">
        <p14:creationId xmlns:p14="http://schemas.microsoft.com/office/powerpoint/2010/main" val="1936348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242C26F-5B0B-475E-A1C3-D6542FAED5D8}"/>
              </a:ext>
            </a:extLst>
          </p:cNvPr>
          <p:cNvSpPr>
            <a:spLocks noGrp="1"/>
          </p:cNvSpPr>
          <p:nvPr>
            <p:ph type="title"/>
          </p:nvPr>
        </p:nvSpPr>
        <p:spPr/>
        <p:txBody>
          <a:bodyPr/>
          <a:lstStyle/>
          <a:p>
            <a:r>
              <a:rPr lang="en-US" dirty="0"/>
              <a:t>Types of Statistical Tests</a:t>
            </a:r>
            <a:endParaRPr lang="ru-RU" dirty="0"/>
          </a:p>
        </p:txBody>
      </p:sp>
      <p:sp>
        <p:nvSpPr>
          <p:cNvPr id="3" name="Нижний колонтитул 2">
            <a:extLst>
              <a:ext uri="{FF2B5EF4-FFF2-40B4-BE49-F238E27FC236}">
                <a16:creationId xmlns:a16="http://schemas.microsoft.com/office/drawing/2014/main" id="{A17140A9-23D3-41B8-82BE-72BF6836B70E}"/>
              </a:ext>
            </a:extLst>
          </p:cNvPr>
          <p:cNvSpPr>
            <a:spLocks noGrp="1"/>
          </p:cNvSpPr>
          <p:nvPr>
            <p:ph type="ftr" sz="quarter" idx="11"/>
          </p:nvPr>
        </p:nvSpPr>
        <p:spPr/>
        <p:txBody>
          <a:bodyPr/>
          <a:lstStyle/>
          <a:p>
            <a:r>
              <a:rPr lang="en-US"/>
              <a:t>Hypothesis Testing</a:t>
            </a:r>
            <a:endParaRPr lang="uk-UA"/>
          </a:p>
        </p:txBody>
      </p:sp>
      <p:sp>
        <p:nvSpPr>
          <p:cNvPr id="4" name="Номер слайда 3">
            <a:extLst>
              <a:ext uri="{FF2B5EF4-FFF2-40B4-BE49-F238E27FC236}">
                <a16:creationId xmlns:a16="http://schemas.microsoft.com/office/drawing/2014/main" id="{15729082-1E31-4DB1-A901-9B2A1BC1655B}"/>
              </a:ext>
            </a:extLst>
          </p:cNvPr>
          <p:cNvSpPr>
            <a:spLocks noGrp="1"/>
          </p:cNvSpPr>
          <p:nvPr>
            <p:ph type="sldNum" sz="quarter" idx="12"/>
          </p:nvPr>
        </p:nvSpPr>
        <p:spPr/>
        <p:txBody>
          <a:bodyPr/>
          <a:lstStyle/>
          <a:p>
            <a:fld id="{3819DA74-911B-4573-B583-15389679487E}" type="slidenum">
              <a:rPr lang="uk-UA" smtClean="0"/>
              <a:t>20</a:t>
            </a:fld>
            <a:endParaRPr lang="uk-UA"/>
          </a:p>
        </p:txBody>
      </p:sp>
      <p:graphicFrame>
        <p:nvGraphicFramePr>
          <p:cNvPr id="6" name="Объект 5">
            <a:extLst>
              <a:ext uri="{FF2B5EF4-FFF2-40B4-BE49-F238E27FC236}">
                <a16:creationId xmlns:a16="http://schemas.microsoft.com/office/drawing/2014/main" id="{92BBD0C7-9B57-4473-BEA4-8828477AB078}"/>
              </a:ext>
            </a:extLst>
          </p:cNvPr>
          <p:cNvGraphicFramePr>
            <a:graphicFrameLocks noGrp="1"/>
          </p:cNvGraphicFramePr>
          <p:nvPr>
            <p:ph sz="quarter" idx="1"/>
            <p:extLst>
              <p:ext uri="{D42A27DB-BD31-4B8C-83A1-F6EECF244321}">
                <p14:modId xmlns:p14="http://schemas.microsoft.com/office/powerpoint/2010/main" val="3794694836"/>
              </p:ext>
            </p:extLst>
          </p:nvPr>
        </p:nvGraphicFramePr>
        <p:xfrm>
          <a:off x="612648" y="1340768"/>
          <a:ext cx="8074152" cy="4294342"/>
        </p:xfrm>
        <a:graphic>
          <a:graphicData uri="http://schemas.openxmlformats.org/drawingml/2006/table">
            <a:tbl>
              <a:tblPr firstRow="1" firstCol="1" bandRow="1">
                <a:tableStyleId>{5C22544A-7EE6-4342-B048-85BDC9FD1C3A}</a:tableStyleId>
              </a:tblPr>
              <a:tblGrid>
                <a:gridCol w="2807224">
                  <a:extLst>
                    <a:ext uri="{9D8B030D-6E8A-4147-A177-3AD203B41FA5}">
                      <a16:colId xmlns:a16="http://schemas.microsoft.com/office/drawing/2014/main" val="312180901"/>
                    </a:ext>
                  </a:extLst>
                </a:gridCol>
                <a:gridCol w="5266928">
                  <a:extLst>
                    <a:ext uri="{9D8B030D-6E8A-4147-A177-3AD203B41FA5}">
                      <a16:colId xmlns:a16="http://schemas.microsoft.com/office/drawing/2014/main" val="3884725798"/>
                    </a:ext>
                  </a:extLst>
                </a:gridCol>
              </a:tblGrid>
              <a:tr h="364517">
                <a:tc>
                  <a:txBody>
                    <a:bodyPr/>
                    <a:lstStyle/>
                    <a:p>
                      <a:pPr algn="ctr">
                        <a:lnSpc>
                          <a:spcPct val="115000"/>
                        </a:lnSpc>
                        <a:spcAft>
                          <a:spcPts val="1000"/>
                        </a:spcAft>
                      </a:pPr>
                      <a:r>
                        <a:rPr lang="en-US" sz="2200" dirty="0">
                          <a:effectLst/>
                        </a:rPr>
                        <a:t>Type of  Test</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15000"/>
                        </a:lnSpc>
                        <a:spcAft>
                          <a:spcPts val="1000"/>
                        </a:spcAft>
                      </a:pPr>
                      <a:r>
                        <a:rPr lang="en-US" sz="2200" dirty="0">
                          <a:effectLst/>
                        </a:rPr>
                        <a:t>Use</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137799877"/>
                  </a:ext>
                </a:extLst>
              </a:tr>
              <a:tr h="312624">
                <a:tc gridSpan="2">
                  <a:txBody>
                    <a:bodyPr/>
                    <a:lstStyle/>
                    <a:p>
                      <a:pPr marL="0" marR="0" lvl="0" indent="0" algn="ctr" defTabSz="914400" rtl="0" eaLnBrk="1" fontAlgn="auto" latinLnBrk="0" hangingPunct="1">
                        <a:lnSpc>
                          <a:spcPct val="150000"/>
                        </a:lnSpc>
                        <a:spcBef>
                          <a:spcPts val="0"/>
                        </a:spcBef>
                        <a:spcAft>
                          <a:spcPts val="1000"/>
                        </a:spcAft>
                        <a:buClrTx/>
                        <a:buSzTx/>
                        <a:buFontTx/>
                        <a:buNone/>
                        <a:tabLst/>
                        <a:defRPr/>
                      </a:pPr>
                      <a:r>
                        <a:rPr kumimoji="0" lang="en-US" sz="2200" b="1" i="0" u="none" strike="noStrike" kern="1200" cap="none" spc="0" normalizeH="0" baseline="0" noProof="0" dirty="0">
                          <a:ln>
                            <a:noFill/>
                          </a:ln>
                          <a:solidFill>
                            <a:prstClr val="white"/>
                          </a:solidFill>
                          <a:effectLst/>
                          <a:uLnTx/>
                          <a:uFillTx/>
                          <a:latin typeface="+mn-lt"/>
                          <a:ea typeface="+mn-ea"/>
                          <a:cs typeface="+mn-cs"/>
                        </a:rPr>
                        <a:t>Parametric Tests</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ru-RU"/>
                    </a:p>
                  </a:txBody>
                  <a:tcPr/>
                </a:tc>
                <a:extLst>
                  <a:ext uri="{0D108BD9-81ED-4DB2-BD59-A6C34878D82A}">
                    <a16:rowId xmlns:a16="http://schemas.microsoft.com/office/drawing/2014/main" val="3301061041"/>
                  </a:ext>
                </a:extLst>
              </a:tr>
              <a:tr h="312624">
                <a:tc gridSpan="2">
                  <a:txBody>
                    <a:bodyPr/>
                    <a:lstStyle/>
                    <a:p>
                      <a:pPr algn="ctr">
                        <a:lnSpc>
                          <a:spcPct val="115000"/>
                        </a:lnSpc>
                        <a:spcAft>
                          <a:spcPts val="0"/>
                        </a:spcAft>
                      </a:pPr>
                      <a:r>
                        <a:rPr kumimoji="0" lang="en-US" sz="2200" b="1" i="0" kern="1200" dirty="0">
                          <a:solidFill>
                            <a:schemeClr val="lt1"/>
                          </a:solidFill>
                          <a:effectLst/>
                          <a:latin typeface="+mn-lt"/>
                          <a:ea typeface="+mn-ea"/>
                          <a:cs typeface="+mn-cs"/>
                        </a:rPr>
                        <a:t>Comparison of Means: look for the difference between the means of variables</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ru-RU"/>
                    </a:p>
                  </a:txBody>
                  <a:tcPr/>
                </a:tc>
                <a:extLst>
                  <a:ext uri="{0D108BD9-81ED-4DB2-BD59-A6C34878D82A}">
                    <a16:rowId xmlns:a16="http://schemas.microsoft.com/office/drawing/2014/main" val="1394132928"/>
                  </a:ext>
                </a:extLst>
              </a:tr>
              <a:tr h="476314">
                <a:tc>
                  <a:txBody>
                    <a:bodyPr/>
                    <a:lstStyle/>
                    <a:p>
                      <a:pPr algn="ctr">
                        <a:lnSpc>
                          <a:spcPct val="115000"/>
                        </a:lnSpc>
                        <a:spcAft>
                          <a:spcPts val="1000"/>
                        </a:spcAft>
                      </a:pPr>
                      <a:r>
                        <a:rPr lang="en-US" sz="2200" dirty="0">
                          <a:effectLst/>
                          <a:latin typeface="Calibri" panose="020F0502020204030204" pitchFamily="34" charset="0"/>
                          <a:ea typeface="Calibri" panose="020F0502020204030204" pitchFamily="34" charset="0"/>
                          <a:cs typeface="Times New Roman" panose="02020603050405020304" pitchFamily="18" charset="0"/>
                        </a:rPr>
                        <a:t>Z-test</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85725"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kern="1200" dirty="0">
                          <a:solidFill>
                            <a:schemeClr val="dk1"/>
                          </a:solidFill>
                          <a:effectLst/>
                          <a:latin typeface="+mn-lt"/>
                          <a:ea typeface="+mn-ea"/>
                          <a:cs typeface="+mn-cs"/>
                        </a:rPr>
                        <a:t>Tests for the difference between two </a:t>
                      </a:r>
                      <a:r>
                        <a:rPr kumimoji="0" lang="en-US" sz="2200" b="0" i="0" kern="1200">
                          <a:solidFill>
                            <a:schemeClr val="dk1"/>
                          </a:solidFill>
                          <a:effectLst/>
                          <a:latin typeface="+mn-lt"/>
                          <a:ea typeface="+mn-ea"/>
                          <a:cs typeface="+mn-cs"/>
                        </a:rPr>
                        <a:t>normally distributed </a:t>
                      </a:r>
                      <a:r>
                        <a:rPr kumimoji="0" lang="en-US" sz="2200" b="0" i="0" kern="1200" dirty="0">
                          <a:solidFill>
                            <a:schemeClr val="dk1"/>
                          </a:solidFill>
                          <a:effectLst/>
                          <a:latin typeface="+mn-lt"/>
                          <a:ea typeface="+mn-ea"/>
                          <a:cs typeface="+mn-cs"/>
                        </a:rPr>
                        <a:t>variables</a:t>
                      </a:r>
                      <a:endParaRPr lang="ru-RU" sz="2200" dirty="0"/>
                    </a:p>
                  </a:txBody>
                  <a:tcPr marL="0" marR="0" marT="0" marB="0" anchor="ctr"/>
                </a:tc>
                <a:extLst>
                  <a:ext uri="{0D108BD9-81ED-4DB2-BD59-A6C34878D82A}">
                    <a16:rowId xmlns:a16="http://schemas.microsoft.com/office/drawing/2014/main" val="1141933625"/>
                  </a:ext>
                </a:extLst>
              </a:tr>
              <a:tr h="476314">
                <a:tc>
                  <a:txBody>
                    <a:bodyPr/>
                    <a:lstStyle/>
                    <a:p>
                      <a:pPr algn="ctr">
                        <a:lnSpc>
                          <a:spcPct val="115000"/>
                        </a:lnSpc>
                        <a:spcAft>
                          <a:spcPts val="1000"/>
                        </a:spcAft>
                      </a:pPr>
                      <a:r>
                        <a:rPr lang="ru-RU" sz="2200" dirty="0" err="1">
                          <a:effectLst/>
                        </a:rPr>
                        <a:t>Paired</a:t>
                      </a:r>
                      <a:r>
                        <a:rPr lang="ru-RU" sz="2200" dirty="0">
                          <a:effectLst/>
                        </a:rPr>
                        <a:t> T-</a:t>
                      </a:r>
                      <a:r>
                        <a:rPr lang="ru-RU" sz="2200" dirty="0" err="1">
                          <a:effectLst/>
                        </a:rPr>
                        <a:t>test</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85725" indent="0"/>
                      <a:r>
                        <a:rPr kumimoji="0" lang="en-US" sz="2200" b="0" i="0" kern="1200" dirty="0">
                          <a:solidFill>
                            <a:schemeClr val="dk1"/>
                          </a:solidFill>
                          <a:effectLst/>
                          <a:latin typeface="+mn-lt"/>
                          <a:ea typeface="+mn-ea"/>
                          <a:cs typeface="+mn-cs"/>
                        </a:rPr>
                        <a:t>Tests for the difference between two related variables</a:t>
                      </a:r>
                      <a:endParaRPr lang="ru-RU" sz="2200" dirty="0"/>
                    </a:p>
                  </a:txBody>
                  <a:tcPr marL="0" marR="0" marT="0" marB="0" anchor="ctr"/>
                </a:tc>
                <a:extLst>
                  <a:ext uri="{0D108BD9-81ED-4DB2-BD59-A6C34878D82A}">
                    <a16:rowId xmlns:a16="http://schemas.microsoft.com/office/drawing/2014/main" val="758819113"/>
                  </a:ext>
                </a:extLst>
              </a:tr>
              <a:tr h="476314">
                <a:tc>
                  <a:txBody>
                    <a:bodyPr/>
                    <a:lstStyle/>
                    <a:p>
                      <a:pPr algn="ctr">
                        <a:lnSpc>
                          <a:spcPct val="115000"/>
                        </a:lnSpc>
                        <a:spcAft>
                          <a:spcPts val="1000"/>
                        </a:spcAft>
                      </a:pPr>
                      <a:r>
                        <a:rPr lang="ru-RU" sz="2200">
                          <a:effectLst/>
                        </a:rPr>
                        <a:t>Independent T-test</a:t>
                      </a:r>
                      <a:endParaRPr lang="ru-RU" sz="2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85725" indent="0">
                        <a:tabLst>
                          <a:tab pos="85725" algn="l"/>
                        </a:tabLst>
                      </a:pPr>
                      <a:r>
                        <a:rPr kumimoji="0" lang="en-US" sz="2200" b="0" i="0" kern="1200" dirty="0">
                          <a:solidFill>
                            <a:schemeClr val="dk1"/>
                          </a:solidFill>
                          <a:effectLst/>
                          <a:latin typeface="+mn-lt"/>
                          <a:ea typeface="+mn-ea"/>
                          <a:cs typeface="+mn-cs"/>
                        </a:rPr>
                        <a:t>Tests for the difference between two independent variables</a:t>
                      </a:r>
                      <a:endParaRPr lang="ru-RU" sz="2200" dirty="0"/>
                    </a:p>
                  </a:txBody>
                  <a:tcPr marL="0" marR="0" marT="0" marB="0" anchor="ctr"/>
                </a:tc>
                <a:extLst>
                  <a:ext uri="{0D108BD9-81ED-4DB2-BD59-A6C34878D82A}">
                    <a16:rowId xmlns:a16="http://schemas.microsoft.com/office/drawing/2014/main" val="3676247498"/>
                  </a:ext>
                </a:extLst>
              </a:tr>
              <a:tr h="721678">
                <a:tc>
                  <a:txBody>
                    <a:bodyPr/>
                    <a:lstStyle/>
                    <a:p>
                      <a:pPr algn="ctr">
                        <a:lnSpc>
                          <a:spcPct val="115000"/>
                        </a:lnSpc>
                        <a:spcAft>
                          <a:spcPts val="1000"/>
                        </a:spcAft>
                      </a:pPr>
                      <a:r>
                        <a:rPr lang="ru-RU" sz="2200">
                          <a:effectLst/>
                        </a:rPr>
                        <a:t>ANOVA</a:t>
                      </a:r>
                      <a:endParaRPr lang="ru-RU" sz="2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85725" indent="0"/>
                      <a:r>
                        <a:rPr kumimoji="0" lang="en-US" sz="2200" b="0" i="0" kern="1200" dirty="0">
                          <a:solidFill>
                            <a:schemeClr val="dk1"/>
                          </a:solidFill>
                          <a:effectLst/>
                          <a:latin typeface="+mn-lt"/>
                          <a:ea typeface="+mn-ea"/>
                          <a:cs typeface="+mn-cs"/>
                        </a:rPr>
                        <a:t>Tests for the difference between two independent variables</a:t>
                      </a:r>
                      <a:endParaRPr lang="ru-RU" sz="2200" dirty="0"/>
                    </a:p>
                  </a:txBody>
                  <a:tcPr marL="0" marR="0" marT="0" marB="0" anchor="ctr"/>
                </a:tc>
                <a:extLst>
                  <a:ext uri="{0D108BD9-81ED-4DB2-BD59-A6C34878D82A}">
                    <a16:rowId xmlns:a16="http://schemas.microsoft.com/office/drawing/2014/main" val="2021795418"/>
                  </a:ext>
                </a:extLst>
              </a:tr>
            </a:tbl>
          </a:graphicData>
        </a:graphic>
      </p:graphicFrame>
    </p:spTree>
    <p:extLst>
      <p:ext uri="{BB962C8B-B14F-4D97-AF65-F5344CB8AC3E}">
        <p14:creationId xmlns:p14="http://schemas.microsoft.com/office/powerpoint/2010/main" val="1867506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242C26F-5B0B-475E-A1C3-D6542FAED5D8}"/>
              </a:ext>
            </a:extLst>
          </p:cNvPr>
          <p:cNvSpPr>
            <a:spLocks noGrp="1"/>
          </p:cNvSpPr>
          <p:nvPr>
            <p:ph type="title"/>
          </p:nvPr>
        </p:nvSpPr>
        <p:spPr/>
        <p:txBody>
          <a:bodyPr/>
          <a:lstStyle/>
          <a:p>
            <a:r>
              <a:rPr lang="en-US" dirty="0"/>
              <a:t>Types of Statistical Tests</a:t>
            </a:r>
            <a:endParaRPr lang="ru-RU" dirty="0"/>
          </a:p>
        </p:txBody>
      </p:sp>
      <p:sp>
        <p:nvSpPr>
          <p:cNvPr id="3" name="Нижний колонтитул 2">
            <a:extLst>
              <a:ext uri="{FF2B5EF4-FFF2-40B4-BE49-F238E27FC236}">
                <a16:creationId xmlns:a16="http://schemas.microsoft.com/office/drawing/2014/main" id="{A17140A9-23D3-41B8-82BE-72BF6836B70E}"/>
              </a:ext>
            </a:extLst>
          </p:cNvPr>
          <p:cNvSpPr>
            <a:spLocks noGrp="1"/>
          </p:cNvSpPr>
          <p:nvPr>
            <p:ph type="ftr" sz="quarter" idx="11"/>
          </p:nvPr>
        </p:nvSpPr>
        <p:spPr/>
        <p:txBody>
          <a:bodyPr/>
          <a:lstStyle/>
          <a:p>
            <a:r>
              <a:rPr lang="en-US"/>
              <a:t>Hypothesis Testing</a:t>
            </a:r>
            <a:endParaRPr lang="uk-UA"/>
          </a:p>
        </p:txBody>
      </p:sp>
      <p:sp>
        <p:nvSpPr>
          <p:cNvPr id="4" name="Номер слайда 3">
            <a:extLst>
              <a:ext uri="{FF2B5EF4-FFF2-40B4-BE49-F238E27FC236}">
                <a16:creationId xmlns:a16="http://schemas.microsoft.com/office/drawing/2014/main" id="{15729082-1E31-4DB1-A901-9B2A1BC1655B}"/>
              </a:ext>
            </a:extLst>
          </p:cNvPr>
          <p:cNvSpPr>
            <a:spLocks noGrp="1"/>
          </p:cNvSpPr>
          <p:nvPr>
            <p:ph type="sldNum" sz="quarter" idx="12"/>
          </p:nvPr>
        </p:nvSpPr>
        <p:spPr/>
        <p:txBody>
          <a:bodyPr/>
          <a:lstStyle/>
          <a:p>
            <a:fld id="{3819DA74-911B-4573-B583-15389679487E}" type="slidenum">
              <a:rPr lang="uk-UA" smtClean="0"/>
              <a:t>21</a:t>
            </a:fld>
            <a:endParaRPr lang="uk-UA"/>
          </a:p>
        </p:txBody>
      </p:sp>
      <p:graphicFrame>
        <p:nvGraphicFramePr>
          <p:cNvPr id="7" name="Таблица 6">
            <a:extLst>
              <a:ext uri="{FF2B5EF4-FFF2-40B4-BE49-F238E27FC236}">
                <a16:creationId xmlns:a16="http://schemas.microsoft.com/office/drawing/2014/main" id="{8F97F95F-A262-4A0D-9897-3638EBB181D1}"/>
              </a:ext>
            </a:extLst>
          </p:cNvPr>
          <p:cNvGraphicFramePr>
            <a:graphicFrameLocks noGrp="1"/>
          </p:cNvGraphicFramePr>
          <p:nvPr>
            <p:extLst>
              <p:ext uri="{D42A27DB-BD31-4B8C-83A1-F6EECF244321}">
                <p14:modId xmlns:p14="http://schemas.microsoft.com/office/powerpoint/2010/main" val="1859098369"/>
              </p:ext>
            </p:extLst>
          </p:nvPr>
        </p:nvGraphicFramePr>
        <p:xfrm>
          <a:off x="605100" y="1340768"/>
          <a:ext cx="8057920" cy="3883745"/>
        </p:xfrm>
        <a:graphic>
          <a:graphicData uri="http://schemas.openxmlformats.org/drawingml/2006/table">
            <a:tbl>
              <a:tblPr firstRow="1" firstCol="1" bandRow="1">
                <a:tableStyleId>{5C22544A-7EE6-4342-B048-85BDC9FD1C3A}</a:tableStyleId>
              </a:tblPr>
              <a:tblGrid>
                <a:gridCol w="2735217">
                  <a:extLst>
                    <a:ext uri="{9D8B030D-6E8A-4147-A177-3AD203B41FA5}">
                      <a16:colId xmlns:a16="http://schemas.microsoft.com/office/drawing/2014/main" val="3438109060"/>
                    </a:ext>
                  </a:extLst>
                </a:gridCol>
                <a:gridCol w="5322703">
                  <a:extLst>
                    <a:ext uri="{9D8B030D-6E8A-4147-A177-3AD203B41FA5}">
                      <a16:colId xmlns:a16="http://schemas.microsoft.com/office/drawing/2014/main" val="2529269721"/>
                    </a:ext>
                  </a:extLst>
                </a:gridCol>
              </a:tblGrid>
              <a:tr h="816636">
                <a:tc>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endParaRPr lang="en-US" sz="2000" dirty="0">
                        <a:effectLst/>
                      </a:endParaRPr>
                    </a:p>
                    <a:p>
                      <a:pPr marL="0" marR="0" lvl="0" indent="0" algn="ctr" defTabSz="914400" rtl="0" eaLnBrk="1" fontAlgn="auto" latinLnBrk="0" hangingPunct="1">
                        <a:lnSpc>
                          <a:spcPct val="115000"/>
                        </a:lnSpc>
                        <a:spcBef>
                          <a:spcPts val="0"/>
                        </a:spcBef>
                        <a:spcAft>
                          <a:spcPts val="1000"/>
                        </a:spcAft>
                        <a:buClrTx/>
                        <a:buSzTx/>
                        <a:buFontTx/>
                        <a:buNone/>
                        <a:tabLst/>
                        <a:defRPr/>
                      </a:pPr>
                      <a:r>
                        <a:rPr lang="en-US" sz="2000" dirty="0">
                          <a:effectLst/>
                        </a:rPr>
                        <a:t>Type of  Test</a:t>
                      </a:r>
                      <a:endParaRPr lang="ru-RU" sz="2000" dirty="0">
                        <a:effectLst/>
                        <a:latin typeface="+mn-lt"/>
                        <a:ea typeface="Calibri" panose="020F0502020204030204" pitchFamily="34" charset="0"/>
                        <a:cs typeface="Times New Roman" panose="02020603050405020304" pitchFamily="18" charset="0"/>
                      </a:endParaRPr>
                    </a:p>
                    <a:p>
                      <a:pPr algn="ctr">
                        <a:lnSpc>
                          <a:spcPct val="115000"/>
                        </a:lnSpc>
                        <a:spcAft>
                          <a:spcPts val="1000"/>
                        </a:spcAft>
                      </a:pP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effectLst/>
                        </a:rPr>
                        <a:t>Use</a:t>
                      </a:r>
                      <a:endParaRPr lang="ru-RU" sz="1800" dirty="0">
                        <a:effectLst/>
                        <a:latin typeface="+mn-lt"/>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088999181"/>
                  </a:ext>
                </a:extLst>
              </a:tr>
              <a:tr h="587475">
                <a:tc gridSpan="2">
                  <a:txBody>
                    <a:bodyPr/>
                    <a:lstStyle/>
                    <a:p>
                      <a:pPr algn="ctr">
                        <a:lnSpc>
                          <a:spcPct val="115000"/>
                        </a:lnSpc>
                        <a:spcAft>
                          <a:spcPts val="1000"/>
                        </a:spcAft>
                      </a:pPr>
                      <a:r>
                        <a:rPr kumimoji="0" lang="en-US" sz="2000" b="1" i="0" kern="1200" dirty="0">
                          <a:solidFill>
                            <a:schemeClr val="lt1"/>
                          </a:solidFill>
                          <a:effectLst/>
                          <a:latin typeface="+mn-lt"/>
                          <a:ea typeface="+mn-ea"/>
                          <a:cs typeface="+mn-cs"/>
                        </a:rPr>
                        <a:t>Regression: assess if change in one variable predicts change in another variable</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ru-RU"/>
                    </a:p>
                  </a:txBody>
                  <a:tcPr/>
                </a:tc>
                <a:extLst>
                  <a:ext uri="{0D108BD9-81ED-4DB2-BD59-A6C34878D82A}">
                    <a16:rowId xmlns:a16="http://schemas.microsoft.com/office/drawing/2014/main" val="3322199525"/>
                  </a:ext>
                </a:extLst>
              </a:tr>
              <a:tr h="890101">
                <a:tc>
                  <a:txBody>
                    <a:bodyPr/>
                    <a:lstStyle/>
                    <a:p>
                      <a:pPr algn="ctr">
                        <a:lnSpc>
                          <a:spcPct val="115000"/>
                        </a:lnSpc>
                        <a:spcAft>
                          <a:spcPts val="1000"/>
                        </a:spcAft>
                      </a:pPr>
                      <a:r>
                        <a:rPr lang="ru-RU" sz="2000">
                          <a:effectLst/>
                        </a:rPr>
                        <a:t>Simple regression</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0"/>
                        </a:spcAft>
                      </a:pPr>
                      <a:r>
                        <a:rPr lang="uk-UA" sz="2000" dirty="0">
                          <a:effectLst/>
                        </a:rPr>
                        <a:t> </a:t>
                      </a:r>
                      <a:r>
                        <a:rPr kumimoji="0" lang="en-US" sz="2000" b="0" i="0" kern="1200" dirty="0">
                          <a:solidFill>
                            <a:schemeClr val="dk1"/>
                          </a:solidFill>
                          <a:effectLst/>
                          <a:latin typeface="+mn-lt"/>
                          <a:ea typeface="+mn-ea"/>
                          <a:cs typeface="+mn-cs"/>
                        </a:rPr>
                        <a:t>Tests how change in the predictor variable predicts the level of change in the outcome variable</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979310079"/>
                  </a:ext>
                </a:extLst>
              </a:tr>
              <a:tr h="890101">
                <a:tc>
                  <a:txBody>
                    <a:bodyPr/>
                    <a:lstStyle/>
                    <a:p>
                      <a:pPr algn="ctr">
                        <a:lnSpc>
                          <a:spcPct val="115000"/>
                        </a:lnSpc>
                        <a:spcAft>
                          <a:spcPts val="1000"/>
                        </a:spcAft>
                      </a:pPr>
                      <a:r>
                        <a:rPr lang="ru-RU" sz="2000" dirty="0" err="1">
                          <a:effectLst/>
                        </a:rPr>
                        <a:t>Multiple</a:t>
                      </a:r>
                      <a:r>
                        <a:rPr lang="ru-RU" sz="2000" dirty="0">
                          <a:effectLst/>
                        </a:rPr>
                        <a:t> </a:t>
                      </a:r>
                      <a:r>
                        <a:rPr lang="ru-RU" sz="2000" dirty="0" err="1">
                          <a:effectLst/>
                        </a:rPr>
                        <a:t>regression</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uk-UA" sz="2000" dirty="0">
                          <a:effectLst/>
                        </a:rPr>
                        <a:t> </a:t>
                      </a:r>
                      <a:r>
                        <a:rPr kumimoji="0" lang="en-US" sz="2000" b="0" i="0" kern="1200" dirty="0">
                          <a:solidFill>
                            <a:schemeClr val="dk1"/>
                          </a:solidFill>
                          <a:effectLst/>
                          <a:latin typeface="+mn-lt"/>
                          <a:ea typeface="+mn-ea"/>
                          <a:cs typeface="+mn-cs"/>
                        </a:rPr>
                        <a:t>Tests how change in the combination of two or more predictor variables predict the level of change in the outcome variable</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60372969"/>
                  </a:ext>
                </a:extLst>
              </a:tr>
            </a:tbl>
          </a:graphicData>
        </a:graphic>
      </p:graphicFrame>
    </p:spTree>
    <p:extLst>
      <p:ext uri="{BB962C8B-B14F-4D97-AF65-F5344CB8AC3E}">
        <p14:creationId xmlns:p14="http://schemas.microsoft.com/office/powerpoint/2010/main" val="1887955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242C26F-5B0B-475E-A1C3-D6542FAED5D8}"/>
              </a:ext>
            </a:extLst>
          </p:cNvPr>
          <p:cNvSpPr>
            <a:spLocks noGrp="1"/>
          </p:cNvSpPr>
          <p:nvPr>
            <p:ph type="title"/>
          </p:nvPr>
        </p:nvSpPr>
        <p:spPr/>
        <p:txBody>
          <a:bodyPr/>
          <a:lstStyle/>
          <a:p>
            <a:r>
              <a:rPr lang="en-US" dirty="0"/>
              <a:t>Types of Statistical Tests</a:t>
            </a:r>
            <a:endParaRPr lang="ru-RU" dirty="0"/>
          </a:p>
        </p:txBody>
      </p:sp>
      <p:sp>
        <p:nvSpPr>
          <p:cNvPr id="3" name="Нижний колонтитул 2">
            <a:extLst>
              <a:ext uri="{FF2B5EF4-FFF2-40B4-BE49-F238E27FC236}">
                <a16:creationId xmlns:a16="http://schemas.microsoft.com/office/drawing/2014/main" id="{A17140A9-23D3-41B8-82BE-72BF6836B70E}"/>
              </a:ext>
            </a:extLst>
          </p:cNvPr>
          <p:cNvSpPr>
            <a:spLocks noGrp="1"/>
          </p:cNvSpPr>
          <p:nvPr>
            <p:ph type="ftr" sz="quarter" idx="11"/>
          </p:nvPr>
        </p:nvSpPr>
        <p:spPr/>
        <p:txBody>
          <a:bodyPr/>
          <a:lstStyle/>
          <a:p>
            <a:r>
              <a:rPr lang="en-US"/>
              <a:t>Hypothesis Testing</a:t>
            </a:r>
            <a:endParaRPr lang="uk-UA"/>
          </a:p>
        </p:txBody>
      </p:sp>
      <p:sp>
        <p:nvSpPr>
          <p:cNvPr id="4" name="Номер слайда 3">
            <a:extLst>
              <a:ext uri="{FF2B5EF4-FFF2-40B4-BE49-F238E27FC236}">
                <a16:creationId xmlns:a16="http://schemas.microsoft.com/office/drawing/2014/main" id="{15729082-1E31-4DB1-A901-9B2A1BC1655B}"/>
              </a:ext>
            </a:extLst>
          </p:cNvPr>
          <p:cNvSpPr>
            <a:spLocks noGrp="1"/>
          </p:cNvSpPr>
          <p:nvPr>
            <p:ph type="sldNum" sz="quarter" idx="12"/>
          </p:nvPr>
        </p:nvSpPr>
        <p:spPr/>
        <p:txBody>
          <a:bodyPr/>
          <a:lstStyle/>
          <a:p>
            <a:fld id="{3819DA74-911B-4573-B583-15389679487E}" type="slidenum">
              <a:rPr lang="uk-UA" smtClean="0"/>
              <a:t>22</a:t>
            </a:fld>
            <a:endParaRPr lang="uk-UA"/>
          </a:p>
        </p:txBody>
      </p:sp>
      <p:graphicFrame>
        <p:nvGraphicFramePr>
          <p:cNvPr id="7" name="Таблица 6">
            <a:extLst>
              <a:ext uri="{FF2B5EF4-FFF2-40B4-BE49-F238E27FC236}">
                <a16:creationId xmlns:a16="http://schemas.microsoft.com/office/drawing/2014/main" id="{8F97F95F-A262-4A0D-9897-3638EBB181D1}"/>
              </a:ext>
            </a:extLst>
          </p:cNvPr>
          <p:cNvGraphicFramePr>
            <a:graphicFrameLocks noGrp="1"/>
          </p:cNvGraphicFramePr>
          <p:nvPr>
            <p:extLst>
              <p:ext uri="{D42A27DB-BD31-4B8C-83A1-F6EECF244321}">
                <p14:modId xmlns:p14="http://schemas.microsoft.com/office/powerpoint/2010/main" val="2937618376"/>
              </p:ext>
            </p:extLst>
          </p:nvPr>
        </p:nvGraphicFramePr>
        <p:xfrm>
          <a:off x="543040" y="1223264"/>
          <a:ext cx="8057920" cy="4584472"/>
        </p:xfrm>
        <a:graphic>
          <a:graphicData uri="http://schemas.openxmlformats.org/drawingml/2006/table">
            <a:tbl>
              <a:tblPr firstRow="1" firstCol="1" bandRow="1">
                <a:tableStyleId>{5C22544A-7EE6-4342-B048-85BDC9FD1C3A}</a:tableStyleId>
              </a:tblPr>
              <a:tblGrid>
                <a:gridCol w="2735217">
                  <a:extLst>
                    <a:ext uri="{9D8B030D-6E8A-4147-A177-3AD203B41FA5}">
                      <a16:colId xmlns:a16="http://schemas.microsoft.com/office/drawing/2014/main" val="3438109060"/>
                    </a:ext>
                  </a:extLst>
                </a:gridCol>
                <a:gridCol w="5322703">
                  <a:extLst>
                    <a:ext uri="{9D8B030D-6E8A-4147-A177-3AD203B41FA5}">
                      <a16:colId xmlns:a16="http://schemas.microsoft.com/office/drawing/2014/main" val="2529269721"/>
                    </a:ext>
                  </a:extLst>
                </a:gridCol>
              </a:tblGrid>
              <a:tr h="816636">
                <a:tc>
                  <a:txBody>
                    <a:bodyPr/>
                    <a:lstStyle/>
                    <a:p>
                      <a:pPr marL="0" marR="0" lvl="0" indent="0" algn="ctr" defTabSz="914400" rtl="0" eaLnBrk="1" fontAlgn="auto" latinLnBrk="0" hangingPunct="1">
                        <a:lnSpc>
                          <a:spcPct val="115000"/>
                        </a:lnSpc>
                        <a:spcBef>
                          <a:spcPts val="600"/>
                        </a:spcBef>
                        <a:spcAft>
                          <a:spcPts val="1000"/>
                        </a:spcAft>
                        <a:buClrTx/>
                        <a:buSzTx/>
                        <a:buFontTx/>
                        <a:buNone/>
                        <a:tabLst/>
                        <a:defRPr/>
                      </a:pPr>
                      <a:r>
                        <a:rPr lang="en-US" sz="2000" dirty="0">
                          <a:effectLst/>
                        </a:rPr>
                        <a:t>Type of  Test</a:t>
                      </a:r>
                      <a:endParaRPr lang="ru-RU" sz="2000" dirty="0">
                        <a:effectLst/>
                        <a:latin typeface="+mn-lt"/>
                        <a:ea typeface="Calibri" panose="020F0502020204030204" pitchFamily="34" charset="0"/>
                        <a:cs typeface="Times New Roman" panose="02020603050405020304" pitchFamily="18" charset="0"/>
                      </a:endParaRPr>
                    </a:p>
                    <a:p>
                      <a:pPr algn="ctr">
                        <a:lnSpc>
                          <a:spcPct val="115000"/>
                        </a:lnSpc>
                        <a:spcAft>
                          <a:spcPts val="1000"/>
                        </a:spcAft>
                      </a:pP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effectLst/>
                        </a:rPr>
                        <a:t>Use</a:t>
                      </a:r>
                      <a:endParaRPr lang="ru-RU" sz="1800" dirty="0">
                        <a:effectLst/>
                        <a:latin typeface="+mn-lt"/>
                        <a:ea typeface="Calibri" panose="020F0502020204030204" pitchFamily="34"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ru-RU" sz="1800" dirty="0">
                        <a:effectLst/>
                        <a:latin typeface="+mn-lt"/>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088999181"/>
                  </a:ext>
                </a:extLst>
              </a:tr>
              <a:tr h="587475">
                <a:tc gridSpan="2">
                  <a:txBody>
                    <a:bodyPr/>
                    <a:lstStyle/>
                    <a:p>
                      <a:pPr algn="ctr">
                        <a:lnSpc>
                          <a:spcPct val="115000"/>
                        </a:lnSpc>
                        <a:spcAft>
                          <a:spcPts val="1000"/>
                        </a:spcAft>
                      </a:pPr>
                      <a:r>
                        <a:rPr kumimoji="0" lang="en-US" sz="2000" b="1" i="0" kern="1200" dirty="0">
                          <a:solidFill>
                            <a:schemeClr val="lt1"/>
                          </a:solidFill>
                          <a:effectLst/>
                          <a:latin typeface="+mn-lt"/>
                          <a:ea typeface="+mn-ea"/>
                          <a:cs typeface="+mn-cs"/>
                        </a:rPr>
                        <a:t>Non-parametric:</a:t>
                      </a:r>
                      <a:r>
                        <a:rPr kumimoji="0" lang="en-US" sz="2000" b="0" i="0" kern="1200" dirty="0">
                          <a:solidFill>
                            <a:schemeClr val="lt1"/>
                          </a:solidFill>
                          <a:effectLst/>
                          <a:latin typeface="+mn-lt"/>
                          <a:ea typeface="+mn-ea"/>
                          <a:cs typeface="+mn-cs"/>
                        </a:rPr>
                        <a:t> </a:t>
                      </a:r>
                      <a:r>
                        <a:rPr kumimoji="0" lang="en-US" sz="2000" b="1" i="0" kern="1200" dirty="0">
                          <a:solidFill>
                            <a:schemeClr val="lt1"/>
                          </a:solidFill>
                          <a:effectLst/>
                          <a:latin typeface="+mn-lt"/>
                          <a:ea typeface="+mn-ea"/>
                          <a:cs typeface="+mn-cs"/>
                        </a:rPr>
                        <a:t>used when the data does not meet assumptions required for parametric tests</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ru-RU"/>
                    </a:p>
                  </a:txBody>
                  <a:tcPr/>
                </a:tc>
                <a:extLst>
                  <a:ext uri="{0D108BD9-81ED-4DB2-BD59-A6C34878D82A}">
                    <a16:rowId xmlns:a16="http://schemas.microsoft.com/office/drawing/2014/main" val="3322199525"/>
                  </a:ext>
                </a:extLst>
              </a:tr>
              <a:tr h="890101">
                <a:tc>
                  <a:txBody>
                    <a:bodyPr/>
                    <a:lstStyle/>
                    <a:p>
                      <a:pPr algn="ctr">
                        <a:lnSpc>
                          <a:spcPct val="115000"/>
                        </a:lnSpc>
                        <a:spcAft>
                          <a:spcPts val="1000"/>
                        </a:spcAft>
                      </a:pPr>
                      <a:r>
                        <a:rPr kumimoji="0" lang="en-US" sz="2000" b="0" i="0" kern="1200" dirty="0">
                          <a:solidFill>
                            <a:schemeClr val="lt1"/>
                          </a:solidFill>
                          <a:effectLst/>
                          <a:latin typeface="+mn-lt"/>
                          <a:ea typeface="+mn-ea"/>
                          <a:cs typeface="+mn-cs"/>
                        </a:rPr>
                        <a:t>Wilcoxon rank-sum test</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85725" indent="-85725">
                        <a:lnSpc>
                          <a:spcPct val="115000"/>
                        </a:lnSpc>
                        <a:spcAft>
                          <a:spcPts val="0"/>
                        </a:spcAft>
                      </a:pPr>
                      <a:r>
                        <a:rPr lang="uk-UA" sz="2000" dirty="0">
                          <a:effectLst/>
                        </a:rPr>
                        <a:t> </a:t>
                      </a:r>
                      <a:r>
                        <a:rPr kumimoji="0" lang="en-US" sz="2000" b="0" i="0" kern="1200" dirty="0">
                          <a:solidFill>
                            <a:schemeClr val="dk1"/>
                          </a:solidFill>
                          <a:effectLst/>
                          <a:latin typeface="+mn-lt"/>
                          <a:ea typeface="+mn-ea"/>
                          <a:cs typeface="+mn-cs"/>
                        </a:rPr>
                        <a:t>Tests for the difference between two independent variables – takes into account magnitude and direction of difference</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979310079"/>
                  </a:ext>
                </a:extLst>
              </a:tr>
              <a:tr h="971324">
                <a:tc>
                  <a:txBody>
                    <a:bodyPr/>
                    <a:lstStyle/>
                    <a:p>
                      <a:pPr algn="ctr">
                        <a:lnSpc>
                          <a:spcPct val="115000"/>
                        </a:lnSpc>
                        <a:spcAft>
                          <a:spcPts val="1000"/>
                        </a:spcAft>
                      </a:pPr>
                      <a:r>
                        <a:rPr kumimoji="0" lang="en-US" sz="2000" b="0" i="0" kern="1200" dirty="0">
                          <a:solidFill>
                            <a:schemeClr val="lt1"/>
                          </a:solidFill>
                          <a:effectLst/>
                          <a:latin typeface="+mn-lt"/>
                          <a:ea typeface="+mn-ea"/>
                          <a:cs typeface="+mn-cs"/>
                        </a:rPr>
                        <a:t>Wilcoxon sign-rank test</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85725" indent="-85725">
                        <a:lnSpc>
                          <a:spcPct val="115000"/>
                        </a:lnSpc>
                        <a:spcAft>
                          <a:spcPts val="1000"/>
                        </a:spcAft>
                      </a:pPr>
                      <a:r>
                        <a:rPr lang="uk-UA" sz="2000" dirty="0">
                          <a:effectLst/>
                        </a:rPr>
                        <a:t> </a:t>
                      </a:r>
                      <a:r>
                        <a:rPr kumimoji="0" lang="en-US" sz="2000" b="0" i="0" kern="1200" dirty="0">
                          <a:solidFill>
                            <a:schemeClr val="dk1"/>
                          </a:solidFill>
                          <a:effectLst/>
                          <a:latin typeface="+mn-lt"/>
                          <a:ea typeface="+mn-ea"/>
                          <a:cs typeface="+mn-cs"/>
                        </a:rPr>
                        <a:t>Tests for the difference between two related variables – takes into account the magnitude and direction of difference</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60372969"/>
                  </a:ext>
                </a:extLst>
              </a:tr>
              <a:tr h="890101">
                <a:tc>
                  <a:txBody>
                    <a:bodyPr/>
                    <a:lstStyle/>
                    <a:p>
                      <a:pPr algn="ctr">
                        <a:lnSpc>
                          <a:spcPct val="115000"/>
                        </a:lnSpc>
                        <a:spcAft>
                          <a:spcPts val="1000"/>
                        </a:spcAft>
                      </a:pPr>
                      <a:r>
                        <a:rPr kumimoji="0" lang="en-US" sz="2000" b="0" i="0" kern="1200" dirty="0">
                          <a:solidFill>
                            <a:schemeClr val="lt1"/>
                          </a:solidFill>
                          <a:effectLst/>
                          <a:latin typeface="+mn-lt"/>
                          <a:ea typeface="+mn-ea"/>
                          <a:cs typeface="+mn-cs"/>
                        </a:rPr>
                        <a:t>Sign test</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85725" indent="0">
                        <a:lnSpc>
                          <a:spcPct val="115000"/>
                        </a:lnSpc>
                        <a:spcAft>
                          <a:spcPts val="1000"/>
                        </a:spcAft>
                      </a:pPr>
                      <a:r>
                        <a:rPr kumimoji="0" lang="en-US" sz="2000" b="0" i="0" kern="1200" dirty="0">
                          <a:solidFill>
                            <a:schemeClr val="dk1"/>
                          </a:solidFill>
                          <a:effectLst/>
                          <a:latin typeface="+mn-lt"/>
                          <a:ea typeface="+mn-ea"/>
                          <a:cs typeface="+mn-cs"/>
                        </a:rPr>
                        <a:t>Tests if two related variables are different – ignores the magnitude of change, only takes into account direction</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4206709617"/>
                  </a:ext>
                </a:extLst>
              </a:tr>
            </a:tbl>
          </a:graphicData>
        </a:graphic>
      </p:graphicFrame>
    </p:spTree>
    <p:extLst>
      <p:ext uri="{BB962C8B-B14F-4D97-AF65-F5344CB8AC3E}">
        <p14:creationId xmlns:p14="http://schemas.microsoft.com/office/powerpoint/2010/main" val="1023111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EDDDBC-25EF-40D0-8C3C-A056B9932B95}"/>
              </a:ext>
            </a:extLst>
          </p:cNvPr>
          <p:cNvSpPr>
            <a:spLocks noGrp="1"/>
          </p:cNvSpPr>
          <p:nvPr>
            <p:ph type="title"/>
          </p:nvPr>
        </p:nvSpPr>
        <p:spPr/>
        <p:txBody>
          <a:bodyPr/>
          <a:lstStyle/>
          <a:p>
            <a:r>
              <a:rPr lang="en-US" dirty="0"/>
              <a:t>Choosing a Statistical Test</a:t>
            </a:r>
            <a:endParaRPr lang="ru-RU" dirty="0"/>
          </a:p>
        </p:txBody>
      </p:sp>
      <p:sp>
        <p:nvSpPr>
          <p:cNvPr id="3" name="Нижний колонтитул 2">
            <a:extLst>
              <a:ext uri="{FF2B5EF4-FFF2-40B4-BE49-F238E27FC236}">
                <a16:creationId xmlns:a16="http://schemas.microsoft.com/office/drawing/2014/main" id="{9FBADA86-19F8-4D21-9D6B-731D96C28052}"/>
              </a:ext>
            </a:extLst>
          </p:cNvPr>
          <p:cNvSpPr>
            <a:spLocks noGrp="1"/>
          </p:cNvSpPr>
          <p:nvPr>
            <p:ph type="ftr" sz="quarter" idx="11"/>
          </p:nvPr>
        </p:nvSpPr>
        <p:spPr/>
        <p:txBody>
          <a:bodyPr/>
          <a:lstStyle/>
          <a:p>
            <a:r>
              <a:rPr lang="en-US"/>
              <a:t>Hypothesis Testing</a:t>
            </a:r>
            <a:endParaRPr lang="uk-UA"/>
          </a:p>
        </p:txBody>
      </p:sp>
      <p:sp>
        <p:nvSpPr>
          <p:cNvPr id="4" name="Номер слайда 3">
            <a:extLst>
              <a:ext uri="{FF2B5EF4-FFF2-40B4-BE49-F238E27FC236}">
                <a16:creationId xmlns:a16="http://schemas.microsoft.com/office/drawing/2014/main" id="{0B03DFE2-1EEF-4368-8E94-4A51B26BE749}"/>
              </a:ext>
            </a:extLst>
          </p:cNvPr>
          <p:cNvSpPr>
            <a:spLocks noGrp="1"/>
          </p:cNvSpPr>
          <p:nvPr>
            <p:ph type="sldNum" sz="quarter" idx="12"/>
          </p:nvPr>
        </p:nvSpPr>
        <p:spPr/>
        <p:txBody>
          <a:bodyPr/>
          <a:lstStyle/>
          <a:p>
            <a:fld id="{3819DA74-911B-4573-B583-15389679487E}" type="slidenum">
              <a:rPr lang="uk-UA" smtClean="0"/>
              <a:t>23</a:t>
            </a:fld>
            <a:endParaRPr lang="uk-UA"/>
          </a:p>
        </p:txBody>
      </p:sp>
      <p:grpSp>
        <p:nvGrpSpPr>
          <p:cNvPr id="6" name="Группа 5">
            <a:extLst>
              <a:ext uri="{FF2B5EF4-FFF2-40B4-BE49-F238E27FC236}">
                <a16:creationId xmlns:a16="http://schemas.microsoft.com/office/drawing/2014/main" id="{7726C5FC-59F2-4903-8282-367E1C84D642}"/>
              </a:ext>
            </a:extLst>
          </p:cNvPr>
          <p:cNvGrpSpPr/>
          <p:nvPr/>
        </p:nvGrpSpPr>
        <p:grpSpPr>
          <a:xfrm>
            <a:off x="755576" y="1185325"/>
            <a:ext cx="7128792" cy="5051987"/>
            <a:chOff x="0" y="0"/>
            <a:chExt cx="6093562" cy="4388917"/>
          </a:xfrm>
        </p:grpSpPr>
        <p:sp>
          <p:nvSpPr>
            <p:cNvPr id="7" name="Скругленный прямоугольник 26">
              <a:extLst>
                <a:ext uri="{FF2B5EF4-FFF2-40B4-BE49-F238E27FC236}">
                  <a16:creationId xmlns:a16="http://schemas.microsoft.com/office/drawing/2014/main" id="{AB52F0E7-9049-4F25-AE07-B9493F09E1B1}"/>
                </a:ext>
              </a:extLst>
            </p:cNvPr>
            <p:cNvSpPr/>
            <p:nvPr/>
          </p:nvSpPr>
          <p:spPr>
            <a:xfrm>
              <a:off x="0" y="204826"/>
              <a:ext cx="1682115" cy="350520"/>
            </a:xfrm>
            <a:prstGeom prst="round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a:effectLst/>
                  <a:ea typeface="Calibri" panose="020F0502020204030204" pitchFamily="34" charset="0"/>
                  <a:cs typeface="Times New Roman" panose="02020603050405020304" pitchFamily="18" charset="0"/>
                </a:rPr>
                <a:t>What are you comparing?</a:t>
              </a:r>
              <a:endParaRPr lang="ru-RU" sz="1200" dirty="0">
                <a:effectLst/>
                <a:ea typeface="Calibri" panose="020F0502020204030204" pitchFamily="34" charset="0"/>
                <a:cs typeface="Times New Roman" panose="02020603050405020304" pitchFamily="18" charset="0"/>
              </a:endParaRPr>
            </a:p>
          </p:txBody>
        </p:sp>
        <p:sp>
          <p:nvSpPr>
            <p:cNvPr id="8" name="Скругленный прямоугольник 27">
              <a:extLst>
                <a:ext uri="{FF2B5EF4-FFF2-40B4-BE49-F238E27FC236}">
                  <a16:creationId xmlns:a16="http://schemas.microsoft.com/office/drawing/2014/main" id="{9CDF3A92-E3AA-464C-ABA0-438679D9465B}"/>
                </a:ext>
              </a:extLst>
            </p:cNvPr>
            <p:cNvSpPr/>
            <p:nvPr/>
          </p:nvSpPr>
          <p:spPr>
            <a:xfrm>
              <a:off x="263347" y="929030"/>
              <a:ext cx="1682115" cy="548640"/>
            </a:xfrm>
            <a:prstGeom prst="round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a:effectLst/>
                  <a:ea typeface="Calibri" panose="020F0502020204030204" pitchFamily="34" charset="0"/>
                  <a:cs typeface="Times New Roman" panose="02020603050405020304" pitchFamily="18" charset="0"/>
                </a:rPr>
                <a:t>How many data collection time points do you have</a:t>
              </a:r>
              <a:r>
                <a:rPr lang="ru-RU" sz="1200" dirty="0">
                  <a:effectLst/>
                  <a:ea typeface="Calibri" panose="020F0502020204030204" pitchFamily="34" charset="0"/>
                  <a:cs typeface="Times New Roman" panose="02020603050405020304" pitchFamily="18" charset="0"/>
                </a:rPr>
                <a:t>?</a:t>
              </a:r>
            </a:p>
          </p:txBody>
        </p:sp>
        <p:sp>
          <p:nvSpPr>
            <p:cNvPr id="9" name="Скругленный прямоугольник 28">
              <a:extLst>
                <a:ext uri="{FF2B5EF4-FFF2-40B4-BE49-F238E27FC236}">
                  <a16:creationId xmlns:a16="http://schemas.microsoft.com/office/drawing/2014/main" id="{3E39EE0B-07DC-45BB-979B-0D30F69D89D8}"/>
                </a:ext>
              </a:extLst>
            </p:cNvPr>
            <p:cNvSpPr/>
            <p:nvPr/>
          </p:nvSpPr>
          <p:spPr>
            <a:xfrm>
              <a:off x="570586" y="2187245"/>
              <a:ext cx="1682115" cy="350520"/>
            </a:xfrm>
            <a:prstGeom prst="round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a:effectLst/>
                  <a:ea typeface="Calibri" panose="020F0502020204030204" pitchFamily="34" charset="0"/>
                  <a:cs typeface="Times New Roman" panose="02020603050405020304" pitchFamily="18" charset="0"/>
                </a:rPr>
                <a:t>What is the sample size?</a:t>
              </a:r>
              <a:endParaRPr lang="ru-RU" sz="1200" dirty="0">
                <a:effectLst/>
                <a:ea typeface="Calibri" panose="020F0502020204030204" pitchFamily="34" charset="0"/>
                <a:cs typeface="Times New Roman" panose="02020603050405020304" pitchFamily="18" charset="0"/>
              </a:endParaRPr>
            </a:p>
          </p:txBody>
        </p:sp>
        <p:sp>
          <p:nvSpPr>
            <p:cNvPr id="10" name="Скругленный прямоугольник 30">
              <a:extLst>
                <a:ext uri="{FF2B5EF4-FFF2-40B4-BE49-F238E27FC236}">
                  <a16:creationId xmlns:a16="http://schemas.microsoft.com/office/drawing/2014/main" id="{449D2C3A-84DE-4271-93C9-9679D88E7877}"/>
                </a:ext>
              </a:extLst>
            </p:cNvPr>
            <p:cNvSpPr/>
            <p:nvPr/>
          </p:nvSpPr>
          <p:spPr>
            <a:xfrm>
              <a:off x="804672" y="2962656"/>
              <a:ext cx="1682115" cy="350520"/>
            </a:xfrm>
            <a:prstGeom prst="round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a:effectLst/>
                  <a:ea typeface="Calibri" panose="020F0502020204030204" pitchFamily="34" charset="0"/>
                  <a:cs typeface="Times New Roman" panose="02020603050405020304" pitchFamily="18" charset="0"/>
                </a:rPr>
                <a:t>What is the type of data?</a:t>
              </a:r>
              <a:endParaRPr lang="ru-RU" sz="1200" dirty="0">
                <a:effectLst/>
                <a:ea typeface="Calibri" panose="020F0502020204030204" pitchFamily="34" charset="0"/>
                <a:cs typeface="Times New Roman" panose="02020603050405020304" pitchFamily="18" charset="0"/>
              </a:endParaRPr>
            </a:p>
          </p:txBody>
        </p:sp>
        <p:sp>
          <p:nvSpPr>
            <p:cNvPr id="11" name="Скругленный прямоугольник 32">
              <a:extLst>
                <a:ext uri="{FF2B5EF4-FFF2-40B4-BE49-F238E27FC236}">
                  <a16:creationId xmlns:a16="http://schemas.microsoft.com/office/drawing/2014/main" id="{B47EC438-CAC5-4926-91A1-271A42C63858}"/>
                </a:ext>
              </a:extLst>
            </p:cNvPr>
            <p:cNvSpPr/>
            <p:nvPr/>
          </p:nvSpPr>
          <p:spPr>
            <a:xfrm>
              <a:off x="1536192" y="3818534"/>
              <a:ext cx="1682115" cy="511810"/>
            </a:xfrm>
            <a:prstGeom prst="round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a:effectLst/>
                  <a:ea typeface="Calibri" panose="020F0502020204030204" pitchFamily="34" charset="0"/>
                  <a:cs typeface="Times New Roman" panose="02020603050405020304" pitchFamily="18" charset="0"/>
                </a:rPr>
                <a:t>What is the distribution of data?</a:t>
              </a:r>
              <a:endParaRPr lang="ru-RU" sz="1200" dirty="0">
                <a:effectLst/>
                <a:ea typeface="Calibri" panose="020F0502020204030204" pitchFamily="34" charset="0"/>
                <a:cs typeface="Times New Roman" panose="02020603050405020304" pitchFamily="18" charset="0"/>
              </a:endParaRPr>
            </a:p>
          </p:txBody>
        </p:sp>
        <p:sp>
          <p:nvSpPr>
            <p:cNvPr id="12" name="Скругленный прямоугольник 34">
              <a:extLst>
                <a:ext uri="{FF2B5EF4-FFF2-40B4-BE49-F238E27FC236}">
                  <a16:creationId xmlns:a16="http://schemas.microsoft.com/office/drawing/2014/main" id="{81D194D9-F4D5-4C39-B22D-44706D819FB3}"/>
                </a:ext>
              </a:extLst>
            </p:cNvPr>
            <p:cNvSpPr/>
            <p:nvPr/>
          </p:nvSpPr>
          <p:spPr>
            <a:xfrm>
              <a:off x="2282343" y="0"/>
              <a:ext cx="2231136" cy="350520"/>
            </a:xfrm>
            <a:prstGeom prst="roundRect">
              <a:avLst/>
            </a:prstGeom>
            <a:ln w="12700">
              <a:prstDash val="dash"/>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a:effectLst/>
                  <a:ea typeface="Calibri" panose="020F0502020204030204" pitchFamily="34" charset="0"/>
                  <a:cs typeface="Times New Roman" panose="02020603050405020304" pitchFamily="18" charset="0"/>
                </a:rPr>
                <a:t>Comparing within one group</a:t>
              </a:r>
              <a:endParaRPr lang="ru-RU" sz="1200" dirty="0">
                <a:effectLst/>
                <a:ea typeface="Calibri" panose="020F0502020204030204" pitchFamily="34" charset="0"/>
                <a:cs typeface="Times New Roman" panose="02020603050405020304" pitchFamily="18" charset="0"/>
              </a:endParaRPr>
            </a:p>
          </p:txBody>
        </p:sp>
        <p:sp>
          <p:nvSpPr>
            <p:cNvPr id="13" name="Скругленный прямоугольник 35">
              <a:extLst>
                <a:ext uri="{FF2B5EF4-FFF2-40B4-BE49-F238E27FC236}">
                  <a16:creationId xmlns:a16="http://schemas.microsoft.com/office/drawing/2014/main" id="{EB98D316-B06F-4C0E-8C47-1B7B2200A6D7}"/>
                </a:ext>
              </a:extLst>
            </p:cNvPr>
            <p:cNvSpPr/>
            <p:nvPr/>
          </p:nvSpPr>
          <p:spPr>
            <a:xfrm>
              <a:off x="2282343" y="446227"/>
              <a:ext cx="2230755" cy="350520"/>
            </a:xfrm>
            <a:prstGeom prst="roundRect">
              <a:avLst/>
            </a:prstGeom>
            <a:ln w="12700">
              <a:prstDash val="dash"/>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a:effectLst/>
                  <a:ea typeface="Calibri" panose="020F0502020204030204" pitchFamily="34" charset="0"/>
                  <a:cs typeface="Times New Roman" panose="02020603050405020304" pitchFamily="18" charset="0"/>
                </a:rPr>
                <a:t>Comparing b/n two groups</a:t>
              </a:r>
              <a:endParaRPr lang="ru-RU" sz="1200" dirty="0">
                <a:effectLst/>
                <a:ea typeface="Calibri" panose="020F0502020204030204" pitchFamily="34" charset="0"/>
                <a:cs typeface="Times New Roman" panose="02020603050405020304" pitchFamily="18" charset="0"/>
              </a:endParaRPr>
            </a:p>
          </p:txBody>
        </p:sp>
        <p:sp>
          <p:nvSpPr>
            <p:cNvPr id="14" name="Скругленный прямоугольник 36">
              <a:extLst>
                <a:ext uri="{FF2B5EF4-FFF2-40B4-BE49-F238E27FC236}">
                  <a16:creationId xmlns:a16="http://schemas.microsoft.com/office/drawing/2014/main" id="{6F164F5A-4F9E-4A6D-A663-90C0E85E6E45}"/>
                </a:ext>
              </a:extLst>
            </p:cNvPr>
            <p:cNvSpPr/>
            <p:nvPr/>
          </p:nvSpPr>
          <p:spPr>
            <a:xfrm>
              <a:off x="2296973" y="921715"/>
              <a:ext cx="373075" cy="350520"/>
            </a:xfrm>
            <a:prstGeom prst="roundRect">
              <a:avLst/>
            </a:prstGeom>
            <a:ln w="12700">
              <a:prstDash val="dash"/>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uk-UA" sz="1100">
                  <a:effectLst/>
                  <a:ea typeface="Calibri" panose="020F0502020204030204" pitchFamily="34" charset="0"/>
                  <a:cs typeface="Times New Roman" panose="02020603050405020304" pitchFamily="18" charset="0"/>
                </a:rPr>
                <a:t>1</a:t>
              </a:r>
              <a:endParaRPr lang="ru-RU" sz="1100">
                <a:effectLst/>
                <a:ea typeface="Calibri" panose="020F0502020204030204" pitchFamily="34" charset="0"/>
                <a:cs typeface="Times New Roman" panose="02020603050405020304" pitchFamily="18" charset="0"/>
              </a:endParaRPr>
            </a:p>
          </p:txBody>
        </p:sp>
        <p:sp>
          <p:nvSpPr>
            <p:cNvPr id="15" name="Скругленный прямоугольник 37">
              <a:extLst>
                <a:ext uri="{FF2B5EF4-FFF2-40B4-BE49-F238E27FC236}">
                  <a16:creationId xmlns:a16="http://schemas.microsoft.com/office/drawing/2014/main" id="{F9CC1FAA-700D-4291-A386-6F0EAFACE302}"/>
                </a:ext>
              </a:extLst>
            </p:cNvPr>
            <p:cNvSpPr/>
            <p:nvPr/>
          </p:nvSpPr>
          <p:spPr>
            <a:xfrm>
              <a:off x="2662733" y="994867"/>
              <a:ext cx="372745" cy="350520"/>
            </a:xfrm>
            <a:prstGeom prst="roundRect">
              <a:avLst/>
            </a:prstGeom>
            <a:ln w="12700">
              <a:prstDash val="dash"/>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uk-UA" sz="1100">
                  <a:effectLst/>
                  <a:ea typeface="Calibri" panose="020F0502020204030204" pitchFamily="34" charset="0"/>
                  <a:cs typeface="Times New Roman" panose="02020603050405020304" pitchFamily="18" charset="0"/>
                </a:rPr>
                <a:t>2</a:t>
              </a:r>
              <a:endParaRPr lang="ru-RU" sz="1100">
                <a:effectLst/>
                <a:ea typeface="Calibri" panose="020F0502020204030204" pitchFamily="34" charset="0"/>
                <a:cs typeface="Times New Roman" panose="02020603050405020304" pitchFamily="18" charset="0"/>
              </a:endParaRPr>
            </a:p>
          </p:txBody>
        </p:sp>
        <p:sp>
          <p:nvSpPr>
            <p:cNvPr id="16" name="Скругленный прямоугольник 38">
              <a:extLst>
                <a:ext uri="{FF2B5EF4-FFF2-40B4-BE49-F238E27FC236}">
                  <a16:creationId xmlns:a16="http://schemas.microsoft.com/office/drawing/2014/main" id="{62909098-AC37-4C0F-A547-941AC71EAC26}"/>
                </a:ext>
              </a:extLst>
            </p:cNvPr>
            <p:cNvSpPr/>
            <p:nvPr/>
          </p:nvSpPr>
          <p:spPr>
            <a:xfrm>
              <a:off x="3028493" y="1089965"/>
              <a:ext cx="372745" cy="350520"/>
            </a:xfrm>
            <a:prstGeom prst="roundRect">
              <a:avLst/>
            </a:prstGeom>
            <a:ln w="12700">
              <a:prstDash val="dash"/>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uk-UA" sz="1100">
                  <a:effectLst/>
                  <a:ea typeface="Calibri" panose="020F0502020204030204" pitchFamily="34" charset="0"/>
                  <a:cs typeface="Times New Roman" panose="02020603050405020304" pitchFamily="18" charset="0"/>
                </a:rPr>
                <a:t>3</a:t>
              </a:r>
              <a:endParaRPr lang="ru-RU" sz="1100">
                <a:effectLst/>
                <a:ea typeface="Calibri" panose="020F0502020204030204" pitchFamily="34" charset="0"/>
                <a:cs typeface="Times New Roman" panose="02020603050405020304" pitchFamily="18" charset="0"/>
              </a:endParaRPr>
            </a:p>
          </p:txBody>
        </p:sp>
        <p:sp>
          <p:nvSpPr>
            <p:cNvPr id="17" name="Скругленный прямоугольник 39">
              <a:extLst>
                <a:ext uri="{FF2B5EF4-FFF2-40B4-BE49-F238E27FC236}">
                  <a16:creationId xmlns:a16="http://schemas.microsoft.com/office/drawing/2014/main" id="{8DA6F427-831F-4E26-AC07-F2C96A8B39DD}"/>
                </a:ext>
              </a:extLst>
            </p:cNvPr>
            <p:cNvSpPr/>
            <p:nvPr/>
          </p:nvSpPr>
          <p:spPr>
            <a:xfrm>
              <a:off x="3394253" y="1199693"/>
              <a:ext cx="372745" cy="350520"/>
            </a:xfrm>
            <a:prstGeom prst="roundRect">
              <a:avLst/>
            </a:prstGeom>
            <a:ln w="12700">
              <a:prstDash val="dash"/>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uk-UA" sz="1100">
                  <a:effectLst/>
                  <a:ea typeface="Calibri" panose="020F0502020204030204" pitchFamily="34" charset="0"/>
                  <a:cs typeface="Times New Roman" panose="02020603050405020304" pitchFamily="18" charset="0"/>
                </a:rPr>
                <a:t>4</a:t>
              </a:r>
              <a:endParaRPr lang="ru-RU" sz="1100">
                <a:effectLst/>
                <a:ea typeface="Calibri" panose="020F0502020204030204" pitchFamily="34" charset="0"/>
                <a:cs typeface="Times New Roman" panose="02020603050405020304" pitchFamily="18" charset="0"/>
              </a:endParaRPr>
            </a:p>
          </p:txBody>
        </p:sp>
        <p:sp>
          <p:nvSpPr>
            <p:cNvPr id="18" name="Правая фигурная скобка 17">
              <a:extLst>
                <a:ext uri="{FF2B5EF4-FFF2-40B4-BE49-F238E27FC236}">
                  <a16:creationId xmlns:a16="http://schemas.microsoft.com/office/drawing/2014/main" id="{626D3B9A-3BEE-42A5-BE40-59EDD1A5FF70}"/>
                </a:ext>
              </a:extLst>
            </p:cNvPr>
            <p:cNvSpPr/>
            <p:nvPr/>
          </p:nvSpPr>
          <p:spPr>
            <a:xfrm>
              <a:off x="3811219" y="877824"/>
              <a:ext cx="167640" cy="686435"/>
            </a:xfrm>
            <a:prstGeom prst="rightBrace">
              <a:avLst/>
            </a:prstGeom>
            <a:ln w="12700"/>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19" name="Скругленный прямоугольник 41">
              <a:extLst>
                <a:ext uri="{FF2B5EF4-FFF2-40B4-BE49-F238E27FC236}">
                  <a16:creationId xmlns:a16="http://schemas.microsoft.com/office/drawing/2014/main" id="{E72AE3DA-8E71-40E3-B4D9-1D0FC15213E0}"/>
                </a:ext>
              </a:extLst>
            </p:cNvPr>
            <p:cNvSpPr/>
            <p:nvPr/>
          </p:nvSpPr>
          <p:spPr>
            <a:xfrm>
              <a:off x="4045306" y="855878"/>
              <a:ext cx="1813560" cy="299720"/>
            </a:xfrm>
            <a:prstGeom prst="roundRect">
              <a:avLst/>
            </a:prstGeom>
            <a:ln w="12700">
              <a:prstDash val="dash"/>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a:effectLst/>
                  <a:ea typeface="Calibri" panose="020F0502020204030204" pitchFamily="34" charset="0"/>
                  <a:cs typeface="Times New Roman" panose="02020603050405020304" pitchFamily="18" charset="0"/>
                </a:rPr>
                <a:t>Retrospective Pre/Post test</a:t>
              </a:r>
              <a:endParaRPr lang="ru-RU" sz="1100">
                <a:effectLst/>
                <a:ea typeface="Calibri" panose="020F0502020204030204" pitchFamily="34" charset="0"/>
                <a:cs typeface="Times New Roman" panose="02020603050405020304" pitchFamily="18" charset="0"/>
              </a:endParaRPr>
            </a:p>
          </p:txBody>
        </p:sp>
        <p:sp>
          <p:nvSpPr>
            <p:cNvPr id="20" name="Скругленный прямоугольник 42">
              <a:extLst>
                <a:ext uri="{FF2B5EF4-FFF2-40B4-BE49-F238E27FC236}">
                  <a16:creationId xmlns:a16="http://schemas.microsoft.com/office/drawing/2014/main" id="{AEE4FA11-1CD9-4A74-9226-A3995DBC438A}"/>
                </a:ext>
              </a:extLst>
            </p:cNvPr>
            <p:cNvSpPr/>
            <p:nvPr/>
          </p:nvSpPr>
          <p:spPr>
            <a:xfrm>
              <a:off x="4045306" y="1221638"/>
              <a:ext cx="1272540" cy="277978"/>
            </a:xfrm>
            <a:prstGeom prst="roundRect">
              <a:avLst/>
            </a:prstGeom>
            <a:ln w="12700">
              <a:prstDash val="dash"/>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a:effectLst/>
                  <a:ea typeface="Calibri" panose="020F0502020204030204" pitchFamily="34" charset="0"/>
                  <a:cs typeface="Times New Roman" panose="02020603050405020304" pitchFamily="18" charset="0"/>
                </a:rPr>
                <a:t>Pre-test, Post-test</a:t>
              </a:r>
              <a:endParaRPr lang="ru-RU" sz="1100">
                <a:effectLst/>
                <a:ea typeface="Calibri" panose="020F0502020204030204" pitchFamily="34" charset="0"/>
                <a:cs typeface="Times New Roman" panose="02020603050405020304" pitchFamily="18" charset="0"/>
              </a:endParaRPr>
            </a:p>
          </p:txBody>
        </p:sp>
        <p:sp>
          <p:nvSpPr>
            <p:cNvPr id="21" name="Скругленный прямоугольник 43">
              <a:extLst>
                <a:ext uri="{FF2B5EF4-FFF2-40B4-BE49-F238E27FC236}">
                  <a16:creationId xmlns:a16="http://schemas.microsoft.com/office/drawing/2014/main" id="{E4FC2A32-3CBF-4411-B813-9DD4A82286AF}"/>
                </a:ext>
              </a:extLst>
            </p:cNvPr>
            <p:cNvSpPr/>
            <p:nvPr/>
          </p:nvSpPr>
          <p:spPr>
            <a:xfrm>
              <a:off x="4045306" y="1558138"/>
              <a:ext cx="2048256" cy="299720"/>
            </a:xfrm>
            <a:prstGeom prst="roundRect">
              <a:avLst/>
            </a:prstGeom>
            <a:ln w="12700">
              <a:prstDash val="dash"/>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a:effectLst/>
                  <a:ea typeface="Calibri" panose="020F0502020204030204" pitchFamily="34" charset="0"/>
                  <a:cs typeface="Times New Roman" panose="02020603050405020304" pitchFamily="18" charset="0"/>
                </a:rPr>
                <a:t>Pre-test, Test 1, Test2, Post-test</a:t>
              </a:r>
              <a:endParaRPr lang="ru-RU" sz="1100">
                <a:effectLst/>
                <a:ea typeface="Calibri" panose="020F0502020204030204" pitchFamily="34" charset="0"/>
                <a:cs typeface="Times New Roman" panose="02020603050405020304" pitchFamily="18" charset="0"/>
              </a:endParaRPr>
            </a:p>
          </p:txBody>
        </p:sp>
        <p:sp>
          <p:nvSpPr>
            <p:cNvPr id="22" name="Скругленный прямоугольник 44">
              <a:extLst>
                <a:ext uri="{FF2B5EF4-FFF2-40B4-BE49-F238E27FC236}">
                  <a16:creationId xmlns:a16="http://schemas.microsoft.com/office/drawing/2014/main" id="{063975AC-2D39-42D0-B91F-FB7E25B05C0F}"/>
                </a:ext>
              </a:extLst>
            </p:cNvPr>
            <p:cNvSpPr/>
            <p:nvPr/>
          </p:nvSpPr>
          <p:spPr>
            <a:xfrm>
              <a:off x="2757831" y="2033626"/>
              <a:ext cx="534009" cy="299720"/>
            </a:xfrm>
            <a:prstGeom prst="roundRect">
              <a:avLst/>
            </a:prstGeom>
            <a:ln w="12700">
              <a:prstDash val="dash"/>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US" sz="1100">
                  <a:effectLst/>
                  <a:ea typeface="Calibri" panose="020F0502020204030204" pitchFamily="34" charset="0"/>
                  <a:cs typeface="Times New Roman" panose="02020603050405020304" pitchFamily="18" charset="0"/>
                </a:rPr>
                <a:t> &gt; 30</a:t>
              </a:r>
              <a:endParaRPr lang="ru-RU" sz="1100">
                <a:effectLst/>
                <a:ea typeface="Calibri" panose="020F0502020204030204" pitchFamily="34" charset="0"/>
                <a:cs typeface="Times New Roman" panose="02020603050405020304" pitchFamily="18" charset="0"/>
              </a:endParaRPr>
            </a:p>
          </p:txBody>
        </p:sp>
        <p:sp>
          <p:nvSpPr>
            <p:cNvPr id="23" name="Скругленный прямоугольник 45">
              <a:extLst>
                <a:ext uri="{FF2B5EF4-FFF2-40B4-BE49-F238E27FC236}">
                  <a16:creationId xmlns:a16="http://schemas.microsoft.com/office/drawing/2014/main" id="{AECB57A1-0542-4307-9494-E33A64CC4FC4}"/>
                </a:ext>
              </a:extLst>
            </p:cNvPr>
            <p:cNvSpPr/>
            <p:nvPr/>
          </p:nvSpPr>
          <p:spPr>
            <a:xfrm>
              <a:off x="2757831" y="2362810"/>
              <a:ext cx="534009" cy="299720"/>
            </a:xfrm>
            <a:prstGeom prst="roundRect">
              <a:avLst/>
            </a:prstGeom>
            <a:ln w="12700">
              <a:prstDash val="dash"/>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US" sz="1100">
                  <a:effectLst/>
                  <a:ea typeface="Calibri" panose="020F0502020204030204" pitchFamily="34" charset="0"/>
                  <a:cs typeface="Times New Roman" panose="02020603050405020304" pitchFamily="18" charset="0"/>
                </a:rPr>
                <a:t> &lt; 30</a:t>
              </a:r>
              <a:endParaRPr lang="ru-RU" sz="1100">
                <a:effectLst/>
                <a:ea typeface="Calibri" panose="020F0502020204030204" pitchFamily="34" charset="0"/>
                <a:cs typeface="Times New Roman" panose="02020603050405020304" pitchFamily="18" charset="0"/>
              </a:endParaRPr>
            </a:p>
          </p:txBody>
        </p:sp>
        <p:sp>
          <p:nvSpPr>
            <p:cNvPr id="24" name="Скругленный прямоугольник 46">
              <a:extLst>
                <a:ext uri="{FF2B5EF4-FFF2-40B4-BE49-F238E27FC236}">
                  <a16:creationId xmlns:a16="http://schemas.microsoft.com/office/drawing/2014/main" id="{EB0CFEE9-19D0-448D-860B-AFDE97098BEB}"/>
                </a:ext>
              </a:extLst>
            </p:cNvPr>
            <p:cNvSpPr/>
            <p:nvPr/>
          </p:nvSpPr>
          <p:spPr>
            <a:xfrm>
              <a:off x="2757831" y="2816352"/>
              <a:ext cx="1389888" cy="299720"/>
            </a:xfrm>
            <a:prstGeom prst="roundRect">
              <a:avLst/>
            </a:prstGeom>
            <a:ln w="12700">
              <a:prstDash val="dash"/>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US" sz="1200" dirty="0">
                  <a:effectLst/>
                  <a:ea typeface="Calibri" panose="020F0502020204030204" pitchFamily="34" charset="0"/>
                  <a:cs typeface="Times New Roman" panose="02020603050405020304" pitchFamily="18" charset="0"/>
                </a:rPr>
                <a:t>Categorical</a:t>
              </a:r>
              <a:endParaRPr lang="ru-RU" sz="1200" dirty="0">
                <a:effectLst/>
                <a:ea typeface="Calibri" panose="020F0502020204030204" pitchFamily="34" charset="0"/>
                <a:cs typeface="Times New Roman" panose="02020603050405020304" pitchFamily="18" charset="0"/>
              </a:endParaRPr>
            </a:p>
          </p:txBody>
        </p:sp>
        <p:sp>
          <p:nvSpPr>
            <p:cNvPr id="25" name="Скругленный прямоугольник 47">
              <a:extLst>
                <a:ext uri="{FF2B5EF4-FFF2-40B4-BE49-F238E27FC236}">
                  <a16:creationId xmlns:a16="http://schemas.microsoft.com/office/drawing/2014/main" id="{92086BFC-1725-43E3-8E21-9F22344CEC6D}"/>
                </a:ext>
              </a:extLst>
            </p:cNvPr>
            <p:cNvSpPr/>
            <p:nvPr/>
          </p:nvSpPr>
          <p:spPr>
            <a:xfrm>
              <a:off x="2757831" y="3174797"/>
              <a:ext cx="1389888" cy="299720"/>
            </a:xfrm>
            <a:prstGeom prst="roundRect">
              <a:avLst/>
            </a:prstGeom>
            <a:ln w="12700">
              <a:prstDash val="dash"/>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US" sz="1200" dirty="0">
                  <a:effectLst/>
                  <a:ea typeface="Calibri" panose="020F0502020204030204" pitchFamily="34" charset="0"/>
                  <a:cs typeface="Times New Roman" panose="02020603050405020304" pitchFamily="18" charset="0"/>
                </a:rPr>
                <a:t>Continuous</a:t>
              </a:r>
              <a:endParaRPr lang="ru-RU" sz="1200" dirty="0">
                <a:effectLst/>
                <a:ea typeface="Calibri" panose="020F0502020204030204" pitchFamily="34" charset="0"/>
                <a:cs typeface="Times New Roman" panose="02020603050405020304" pitchFamily="18" charset="0"/>
              </a:endParaRPr>
            </a:p>
          </p:txBody>
        </p:sp>
        <p:sp>
          <p:nvSpPr>
            <p:cNvPr id="26" name="Скругленный прямоугольник 48">
              <a:extLst>
                <a:ext uri="{FF2B5EF4-FFF2-40B4-BE49-F238E27FC236}">
                  <a16:creationId xmlns:a16="http://schemas.microsoft.com/office/drawing/2014/main" id="{7EF17752-22F0-4C65-914E-4AD83237A7D7}"/>
                </a:ext>
              </a:extLst>
            </p:cNvPr>
            <p:cNvSpPr/>
            <p:nvPr/>
          </p:nvSpPr>
          <p:spPr>
            <a:xfrm>
              <a:off x="4147719" y="2662733"/>
              <a:ext cx="709295" cy="299720"/>
            </a:xfrm>
            <a:prstGeom prst="roundRect">
              <a:avLst/>
            </a:prstGeom>
            <a:ln w="12700">
              <a:prstDash val="dash"/>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US" sz="1100" dirty="0">
                  <a:effectLst/>
                  <a:ea typeface="Calibri" panose="020F0502020204030204" pitchFamily="34" charset="0"/>
                  <a:cs typeface="Times New Roman" panose="02020603050405020304" pitchFamily="18" charset="0"/>
                </a:rPr>
                <a:t>Binary</a:t>
              </a:r>
              <a:endParaRPr lang="ru-RU" sz="1100" dirty="0">
                <a:effectLst/>
                <a:ea typeface="Calibri" panose="020F0502020204030204" pitchFamily="34" charset="0"/>
                <a:cs typeface="Times New Roman" panose="02020603050405020304" pitchFamily="18" charset="0"/>
              </a:endParaRPr>
            </a:p>
          </p:txBody>
        </p:sp>
        <p:sp>
          <p:nvSpPr>
            <p:cNvPr id="27" name="Скругленный прямоугольник 49">
              <a:extLst>
                <a:ext uri="{FF2B5EF4-FFF2-40B4-BE49-F238E27FC236}">
                  <a16:creationId xmlns:a16="http://schemas.microsoft.com/office/drawing/2014/main" id="{DC8EB77B-21FB-43F7-8B66-1E9F6B90DE53}"/>
                </a:ext>
              </a:extLst>
            </p:cNvPr>
            <p:cNvSpPr/>
            <p:nvPr/>
          </p:nvSpPr>
          <p:spPr>
            <a:xfrm>
              <a:off x="4915815" y="2326234"/>
              <a:ext cx="1133247" cy="299720"/>
            </a:xfrm>
            <a:prstGeom prst="roundRect">
              <a:avLst/>
            </a:prstGeom>
            <a:ln w="12700">
              <a:prstDash val="dash"/>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US" sz="1100" dirty="0">
                  <a:effectLst/>
                  <a:ea typeface="Calibri" panose="020F0502020204030204" pitchFamily="34" charset="0"/>
                  <a:cs typeface="Times New Roman" panose="02020603050405020304" pitchFamily="18" charset="0"/>
                </a:rPr>
                <a:t>Nominal</a:t>
              </a:r>
              <a:endParaRPr lang="ru-RU" sz="1100" dirty="0">
                <a:effectLst/>
                <a:ea typeface="Calibri" panose="020F0502020204030204" pitchFamily="34" charset="0"/>
                <a:cs typeface="Times New Roman" panose="02020603050405020304" pitchFamily="18" charset="0"/>
              </a:endParaRPr>
            </a:p>
          </p:txBody>
        </p:sp>
        <p:sp>
          <p:nvSpPr>
            <p:cNvPr id="28" name="Скругленный прямоугольник 50">
              <a:extLst>
                <a:ext uri="{FF2B5EF4-FFF2-40B4-BE49-F238E27FC236}">
                  <a16:creationId xmlns:a16="http://schemas.microsoft.com/office/drawing/2014/main" id="{34269884-D494-487C-ABDB-BE328CC259DC}"/>
                </a:ext>
              </a:extLst>
            </p:cNvPr>
            <p:cNvSpPr/>
            <p:nvPr/>
          </p:nvSpPr>
          <p:spPr>
            <a:xfrm>
              <a:off x="4915815" y="2662733"/>
              <a:ext cx="1133247" cy="299720"/>
            </a:xfrm>
            <a:prstGeom prst="roundRect">
              <a:avLst/>
            </a:prstGeom>
            <a:ln w="12700">
              <a:prstDash val="dash"/>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US" sz="1100" dirty="0">
                  <a:effectLst/>
                  <a:ea typeface="Calibri" panose="020F0502020204030204" pitchFamily="34" charset="0"/>
                  <a:cs typeface="Times New Roman" panose="02020603050405020304" pitchFamily="18" charset="0"/>
                </a:rPr>
                <a:t>Ordinal</a:t>
              </a:r>
              <a:endParaRPr lang="ru-RU" sz="1100" dirty="0">
                <a:effectLst/>
                <a:ea typeface="Calibri" panose="020F0502020204030204" pitchFamily="34" charset="0"/>
                <a:cs typeface="Times New Roman" panose="02020603050405020304" pitchFamily="18" charset="0"/>
              </a:endParaRPr>
            </a:p>
          </p:txBody>
        </p:sp>
        <p:sp>
          <p:nvSpPr>
            <p:cNvPr id="29" name="Скругленный прямоугольник 51">
              <a:extLst>
                <a:ext uri="{FF2B5EF4-FFF2-40B4-BE49-F238E27FC236}">
                  <a16:creationId xmlns:a16="http://schemas.microsoft.com/office/drawing/2014/main" id="{E9E2DB83-4FEB-430C-AA68-9BF5B9588411}"/>
                </a:ext>
              </a:extLst>
            </p:cNvPr>
            <p:cNvSpPr/>
            <p:nvPr/>
          </p:nvSpPr>
          <p:spPr>
            <a:xfrm>
              <a:off x="4147719" y="3723437"/>
              <a:ext cx="929031" cy="299720"/>
            </a:xfrm>
            <a:prstGeom prst="roundRect">
              <a:avLst/>
            </a:prstGeom>
            <a:ln w="12700">
              <a:prstDash val="dash"/>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US" sz="1200" dirty="0">
                  <a:effectLst/>
                  <a:ea typeface="Calibri" panose="020F0502020204030204" pitchFamily="34" charset="0"/>
                  <a:cs typeface="Times New Roman" panose="02020603050405020304" pitchFamily="18" charset="0"/>
                </a:rPr>
                <a:t>Normal</a:t>
              </a:r>
              <a:endParaRPr lang="ru-RU" sz="1200" dirty="0">
                <a:effectLst/>
                <a:ea typeface="Calibri" panose="020F0502020204030204" pitchFamily="34" charset="0"/>
                <a:cs typeface="Times New Roman" panose="02020603050405020304" pitchFamily="18" charset="0"/>
              </a:endParaRPr>
            </a:p>
          </p:txBody>
        </p:sp>
        <p:sp>
          <p:nvSpPr>
            <p:cNvPr id="30" name="Скругленный прямоугольник 52">
              <a:extLst>
                <a:ext uri="{FF2B5EF4-FFF2-40B4-BE49-F238E27FC236}">
                  <a16:creationId xmlns:a16="http://schemas.microsoft.com/office/drawing/2014/main" id="{5CD295AA-B5E2-4B0F-87A5-40D01AF5D8B5}"/>
                </a:ext>
              </a:extLst>
            </p:cNvPr>
            <p:cNvSpPr/>
            <p:nvPr/>
          </p:nvSpPr>
          <p:spPr>
            <a:xfrm>
              <a:off x="4147720" y="4089197"/>
              <a:ext cx="943660" cy="299720"/>
            </a:xfrm>
            <a:prstGeom prst="roundRect">
              <a:avLst/>
            </a:prstGeom>
            <a:ln w="12700">
              <a:prstDash val="dash"/>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US" sz="1200" dirty="0">
                  <a:effectLst/>
                  <a:ea typeface="Calibri" panose="020F0502020204030204" pitchFamily="34" charset="0"/>
                  <a:cs typeface="Times New Roman" panose="02020603050405020304" pitchFamily="18" charset="0"/>
                </a:rPr>
                <a:t>Non-Normal</a:t>
              </a:r>
              <a:endParaRPr lang="ru-RU" sz="1200" dirty="0">
                <a:effectLst/>
                <a:ea typeface="Calibri" panose="020F0502020204030204" pitchFamily="34" charset="0"/>
                <a:cs typeface="Times New Roman" panose="02020603050405020304" pitchFamily="18" charset="0"/>
              </a:endParaRPr>
            </a:p>
          </p:txBody>
        </p:sp>
        <p:cxnSp>
          <p:nvCxnSpPr>
            <p:cNvPr id="31" name="Прямая со стрелкой 30">
              <a:extLst>
                <a:ext uri="{FF2B5EF4-FFF2-40B4-BE49-F238E27FC236}">
                  <a16:creationId xmlns:a16="http://schemas.microsoft.com/office/drawing/2014/main" id="{7E6D2EC7-0382-4797-A37B-E20EF458A6D5}"/>
                </a:ext>
              </a:extLst>
            </p:cNvPr>
            <p:cNvCxnSpPr/>
            <p:nvPr/>
          </p:nvCxnSpPr>
          <p:spPr>
            <a:xfrm>
              <a:off x="841248" y="555955"/>
              <a:ext cx="0" cy="37211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32" name="Прямая со стрелкой 31">
              <a:extLst>
                <a:ext uri="{FF2B5EF4-FFF2-40B4-BE49-F238E27FC236}">
                  <a16:creationId xmlns:a16="http://schemas.microsoft.com/office/drawing/2014/main" id="{4F7F9FB2-414E-4011-9DD4-BB23EF7EF6C5}"/>
                </a:ext>
              </a:extLst>
            </p:cNvPr>
            <p:cNvCxnSpPr/>
            <p:nvPr/>
          </p:nvCxnSpPr>
          <p:spPr>
            <a:xfrm>
              <a:off x="1170432" y="1499616"/>
              <a:ext cx="0" cy="68707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33" name="Прямая со стрелкой 32">
              <a:extLst>
                <a:ext uri="{FF2B5EF4-FFF2-40B4-BE49-F238E27FC236}">
                  <a16:creationId xmlns:a16="http://schemas.microsoft.com/office/drawing/2014/main" id="{5141F7F4-8D09-4B1E-8B90-ADCCDCC6E613}"/>
                </a:ext>
              </a:extLst>
            </p:cNvPr>
            <p:cNvCxnSpPr/>
            <p:nvPr/>
          </p:nvCxnSpPr>
          <p:spPr>
            <a:xfrm>
              <a:off x="1660551" y="2538374"/>
              <a:ext cx="0" cy="42418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34" name="Прямая со стрелкой 33">
              <a:extLst>
                <a:ext uri="{FF2B5EF4-FFF2-40B4-BE49-F238E27FC236}">
                  <a16:creationId xmlns:a16="http://schemas.microsoft.com/office/drawing/2014/main" id="{CAE637DE-1323-4A06-8D12-49B472BFDBD7}"/>
                </a:ext>
              </a:extLst>
            </p:cNvPr>
            <p:cNvCxnSpPr/>
            <p:nvPr/>
          </p:nvCxnSpPr>
          <p:spPr>
            <a:xfrm>
              <a:off x="2128723" y="3313786"/>
              <a:ext cx="0" cy="50419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35" name="Прямая со стрелкой 34">
              <a:extLst>
                <a:ext uri="{FF2B5EF4-FFF2-40B4-BE49-F238E27FC236}">
                  <a16:creationId xmlns:a16="http://schemas.microsoft.com/office/drawing/2014/main" id="{27FCE279-2D8C-4ECD-85B1-BB85419DC214}"/>
                </a:ext>
              </a:extLst>
            </p:cNvPr>
            <p:cNvCxnSpPr/>
            <p:nvPr/>
          </p:nvCxnSpPr>
          <p:spPr>
            <a:xfrm>
              <a:off x="3226003" y="4074566"/>
              <a:ext cx="819303"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36" name="Прямая со стрелкой 35">
              <a:extLst>
                <a:ext uri="{FF2B5EF4-FFF2-40B4-BE49-F238E27FC236}">
                  <a16:creationId xmlns:a16="http://schemas.microsoft.com/office/drawing/2014/main" id="{845279A5-8902-4233-B0F3-BE3C1B3BE00E}"/>
                </a:ext>
              </a:extLst>
            </p:cNvPr>
            <p:cNvCxnSpPr/>
            <p:nvPr/>
          </p:nvCxnSpPr>
          <p:spPr>
            <a:xfrm>
              <a:off x="2487168" y="3123590"/>
              <a:ext cx="226060"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37" name="Прямая со стрелкой 36">
              <a:extLst>
                <a:ext uri="{FF2B5EF4-FFF2-40B4-BE49-F238E27FC236}">
                  <a16:creationId xmlns:a16="http://schemas.microsoft.com/office/drawing/2014/main" id="{F9B381DE-4529-46D6-9C36-1D7D2D782899}"/>
                </a:ext>
              </a:extLst>
            </p:cNvPr>
            <p:cNvCxnSpPr/>
            <p:nvPr/>
          </p:nvCxnSpPr>
          <p:spPr>
            <a:xfrm>
              <a:off x="2282343" y="2362810"/>
              <a:ext cx="431596"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38" name="Прямая со стрелкой 37">
              <a:extLst>
                <a:ext uri="{FF2B5EF4-FFF2-40B4-BE49-F238E27FC236}">
                  <a16:creationId xmlns:a16="http://schemas.microsoft.com/office/drawing/2014/main" id="{17EDA0AA-FA8D-408F-93E7-F76BCD6785CD}"/>
                </a:ext>
              </a:extLst>
            </p:cNvPr>
            <p:cNvCxnSpPr/>
            <p:nvPr/>
          </p:nvCxnSpPr>
          <p:spPr>
            <a:xfrm>
              <a:off x="1945843" y="1089965"/>
              <a:ext cx="306858"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39" name="Прямая со стрелкой 38">
              <a:extLst>
                <a:ext uri="{FF2B5EF4-FFF2-40B4-BE49-F238E27FC236}">
                  <a16:creationId xmlns:a16="http://schemas.microsoft.com/office/drawing/2014/main" id="{C0E27646-9FEE-46C2-8507-965CABFCF0FC}"/>
                </a:ext>
              </a:extLst>
            </p:cNvPr>
            <p:cNvCxnSpPr/>
            <p:nvPr/>
          </p:nvCxnSpPr>
          <p:spPr>
            <a:xfrm>
              <a:off x="1682496" y="395021"/>
              <a:ext cx="569595"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40" name="Скругленный прямоугольник 62">
              <a:extLst>
                <a:ext uri="{FF2B5EF4-FFF2-40B4-BE49-F238E27FC236}">
                  <a16:creationId xmlns:a16="http://schemas.microsoft.com/office/drawing/2014/main" id="{3EB393C4-979B-460F-A0ED-FF0D2E3F30F4}"/>
                </a:ext>
              </a:extLst>
            </p:cNvPr>
            <p:cNvSpPr/>
            <p:nvPr/>
          </p:nvSpPr>
          <p:spPr>
            <a:xfrm>
              <a:off x="4162349" y="3013862"/>
              <a:ext cx="709295" cy="299720"/>
            </a:xfrm>
            <a:prstGeom prst="roundRect">
              <a:avLst/>
            </a:prstGeom>
            <a:ln w="12700">
              <a:prstDash val="dash"/>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US" sz="1100" dirty="0">
                  <a:effectLst/>
                  <a:ea typeface="Calibri" panose="020F0502020204030204" pitchFamily="34" charset="0"/>
                  <a:cs typeface="Times New Roman" panose="02020603050405020304" pitchFamily="18" charset="0"/>
                </a:rPr>
                <a:t>Interval</a:t>
              </a:r>
              <a:endParaRPr lang="ru-RU" sz="1100" dirty="0">
                <a:effectLst/>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23457744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Hypothesis Testing: Example 1</a:t>
            </a:r>
            <a:endParaRPr lang="uk-UA" dirty="0"/>
          </a:p>
        </p:txBody>
      </p:sp>
      <p:sp>
        <p:nvSpPr>
          <p:cNvPr id="3" name="Нижний колонтитул 2"/>
          <p:cNvSpPr>
            <a:spLocks noGrp="1"/>
          </p:cNvSpPr>
          <p:nvPr>
            <p:ph type="ftr" sz="quarter" idx="11"/>
          </p:nvPr>
        </p:nvSpPr>
        <p:spPr/>
        <p:txBody>
          <a:bodyPr/>
          <a:lstStyle/>
          <a:p>
            <a:r>
              <a:rPr lang="en-US"/>
              <a:t>Hypothesis Testing</a:t>
            </a:r>
            <a:endParaRPr lang="uk-UA"/>
          </a:p>
        </p:txBody>
      </p:sp>
      <p:sp>
        <p:nvSpPr>
          <p:cNvPr id="4" name="Номер слайда 3"/>
          <p:cNvSpPr>
            <a:spLocks noGrp="1"/>
          </p:cNvSpPr>
          <p:nvPr>
            <p:ph type="sldNum" sz="quarter" idx="12"/>
          </p:nvPr>
        </p:nvSpPr>
        <p:spPr/>
        <p:txBody>
          <a:bodyPr/>
          <a:lstStyle/>
          <a:p>
            <a:fld id="{3819DA74-911B-4573-B583-15389679487E}" type="slidenum">
              <a:rPr lang="uk-UA" smtClean="0"/>
              <a:t>24</a:t>
            </a:fld>
            <a:endParaRPr lang="uk-UA"/>
          </a:p>
        </p:txBody>
      </p:sp>
      <mc:AlternateContent xmlns:mc="http://schemas.openxmlformats.org/markup-compatibility/2006" xmlns:a14="http://schemas.microsoft.com/office/drawing/2010/main">
        <mc:Choice Requires="a14">
          <p:sp>
            <p:nvSpPr>
              <p:cNvPr id="5" name="Объект 4"/>
              <p:cNvSpPr>
                <a:spLocks noGrp="1"/>
              </p:cNvSpPr>
              <p:nvPr>
                <p:ph sz="quarter" idx="1"/>
              </p:nvPr>
            </p:nvSpPr>
            <p:spPr/>
            <p:txBody>
              <a:bodyPr>
                <a:normAutofit lnSpcReduction="10000"/>
              </a:bodyPr>
              <a:lstStyle/>
              <a:p>
                <a:pPr marL="0" indent="0" algn="just">
                  <a:buNone/>
                </a:pPr>
                <a:r>
                  <a:rPr lang="en-US" sz="2200" dirty="0"/>
                  <a:t>A tire manufacturing plant produces 15.2 tires per hour. This yield has an established variance of 2.5 (</a:t>
                </a:r>
                <a14:m>
                  <m:oMath xmlns:m="http://schemas.openxmlformats.org/officeDocument/2006/math">
                    <m:r>
                      <a:rPr lang="en-US" sz="2200" i="1" dirty="0" smtClean="0">
                        <a:latin typeface="Cambria Math"/>
                        <a:ea typeface="Cambria Math"/>
                      </a:rPr>
                      <m:t>𝜎</m:t>
                    </m:r>
                    <m:r>
                      <a:rPr lang="en-US" sz="2200" b="0" i="1" dirty="0" smtClean="0">
                        <a:latin typeface="Cambria Math"/>
                        <a:ea typeface="Cambria Math"/>
                      </a:rPr>
                      <m:t>=1.58</m:t>
                    </m:r>
                  </m:oMath>
                </a14:m>
                <a:r>
                  <a:rPr lang="en-US" sz="2200" dirty="0"/>
                  <a:t> tires/hour). New machines are recommended, but will be expensive to install. Before deciding to implement the change, 12 new machines are tested. They produce 16.8 tire per hour. Is it worth buying the new machines?  </a:t>
                </a:r>
              </a:p>
              <a:p>
                <a:pPr marL="0" indent="0" algn="just">
                  <a:buNone/>
                </a:pPr>
                <a:r>
                  <a:rPr lang="en-US" sz="2200" dirty="0"/>
                  <a:t>Before testing, verify that the data comes from a normal distribution (assumption of the test).</a:t>
                </a:r>
              </a:p>
              <a:p>
                <a:pPr marL="0" indent="0" algn="just">
                  <a:buNone/>
                </a:pPr>
                <a:r>
                  <a:rPr lang="en-US" sz="2400" dirty="0"/>
                  <a:t>1. Formulate hypotheses:</a:t>
                </a:r>
              </a:p>
              <a:p>
                <a:pPr marL="266700" indent="0" algn="just">
                  <a:buNone/>
                </a:pPr>
                <a14:m>
                  <m:oMath xmlns:m="http://schemas.openxmlformats.org/officeDocument/2006/math">
                    <m:sSub>
                      <m:sSubPr>
                        <m:ctrlPr>
                          <a:rPr lang="uk-UA" sz="2000" i="1">
                            <a:latin typeface="Cambria Math" panose="02040503050406030204" pitchFamily="18" charset="0"/>
                          </a:rPr>
                        </m:ctrlPr>
                      </m:sSubPr>
                      <m:e>
                        <m:r>
                          <a:rPr lang="en-US" sz="2000" i="1">
                            <a:latin typeface="Cambria Math"/>
                          </a:rPr>
                          <m:t>𝐻</m:t>
                        </m:r>
                      </m:e>
                      <m:sub>
                        <m:r>
                          <a:rPr lang="en-US" sz="2000" i="1">
                            <a:latin typeface="Cambria Math"/>
                          </a:rPr>
                          <m:t>0</m:t>
                        </m:r>
                      </m:sub>
                    </m:sSub>
                    <m:r>
                      <a:rPr lang="en-US" sz="2000" i="1">
                        <a:latin typeface="Cambria Math"/>
                      </a:rPr>
                      <m:t>:</m:t>
                    </m:r>
                    <m:r>
                      <a:rPr lang="en-US" sz="2000" i="1">
                        <a:latin typeface="Cambria Math"/>
                        <a:ea typeface="Cambria Math"/>
                      </a:rPr>
                      <m:t>𝜇</m:t>
                    </m:r>
                    <m:r>
                      <a:rPr lang="en-US" sz="2000" i="1">
                        <a:latin typeface="Cambria Math"/>
                      </a:rPr>
                      <m:t>=</m:t>
                    </m:r>
                    <m:r>
                      <a:rPr lang="en-US" sz="2000" b="0" i="1" smtClean="0">
                        <a:latin typeface="Cambria Math"/>
                      </a:rPr>
                      <m:t>15.2</m:t>
                    </m:r>
                  </m:oMath>
                </a14:m>
                <a:r>
                  <a:rPr lang="en-US" sz="2000" dirty="0">
                    <a:latin typeface="Arial Narrow" panose="020B0606020202030204" pitchFamily="34" charset="0"/>
                  </a:rPr>
                  <a:t>  (Mean yield of new machines is equal to 15.2 with a variance of 2.5) </a:t>
                </a:r>
              </a:p>
              <a:p>
                <a:pPr marL="266700" indent="0" algn="just">
                  <a:buNone/>
                </a:pPr>
                <a14:m>
                  <m:oMath xmlns:m="http://schemas.openxmlformats.org/officeDocument/2006/math">
                    <m:sSub>
                      <m:sSubPr>
                        <m:ctrlPr>
                          <a:rPr lang="uk-UA" sz="2000" i="1">
                            <a:latin typeface="Cambria Math" panose="02040503050406030204" pitchFamily="18" charset="0"/>
                          </a:rPr>
                        </m:ctrlPr>
                      </m:sSubPr>
                      <m:e>
                        <m:r>
                          <a:rPr lang="en-US" sz="2000" i="1">
                            <a:latin typeface="Cambria Math"/>
                          </a:rPr>
                          <m:t>𝐻</m:t>
                        </m:r>
                      </m:e>
                      <m:sub>
                        <m:r>
                          <a:rPr lang="en-US" sz="2000" b="0" i="1" smtClean="0">
                            <a:latin typeface="Cambria Math"/>
                          </a:rPr>
                          <m:t>𝐴</m:t>
                        </m:r>
                      </m:sub>
                    </m:sSub>
                    <m:r>
                      <a:rPr lang="en-US" sz="2000" i="1">
                        <a:latin typeface="Cambria Math"/>
                      </a:rPr>
                      <m:t>:</m:t>
                    </m:r>
                    <m:r>
                      <a:rPr lang="en-US" sz="2000" i="1">
                        <a:latin typeface="Cambria Math"/>
                        <a:ea typeface="Cambria Math"/>
                      </a:rPr>
                      <m:t>𝜇</m:t>
                    </m:r>
                    <m:r>
                      <a:rPr lang="en-US" sz="2000" b="0" i="1" smtClean="0">
                        <a:latin typeface="Cambria Math"/>
                        <a:ea typeface="Cambria Math"/>
                      </a:rPr>
                      <m:t>&gt;</m:t>
                    </m:r>
                    <m:r>
                      <a:rPr lang="en-US" sz="2000" i="1">
                        <a:latin typeface="Cambria Math"/>
                      </a:rPr>
                      <m:t>15.2</m:t>
                    </m:r>
                  </m:oMath>
                </a14:m>
                <a:r>
                  <a:rPr lang="en-US" sz="2000" dirty="0">
                    <a:latin typeface="Arial Narrow" panose="020B0606020202030204" pitchFamily="34" charset="0"/>
                  </a:rPr>
                  <a:t> (Mean yield of new machines is greater than 15.2) </a:t>
                </a:r>
              </a:p>
              <a:p>
                <a:pPr marL="0" indent="0" algn="just">
                  <a:buNone/>
                </a:pPr>
                <a:r>
                  <a:rPr lang="en-US" sz="2400" dirty="0"/>
                  <a:t>2. Choose </a:t>
                </a:r>
                <a14:m>
                  <m:oMath xmlns:m="http://schemas.openxmlformats.org/officeDocument/2006/math">
                    <m:r>
                      <a:rPr lang="en-US" sz="2400" b="1" i="1" dirty="0">
                        <a:solidFill>
                          <a:srgbClr val="002060"/>
                        </a:solidFill>
                        <a:latin typeface="Cambria Math"/>
                        <a:ea typeface="Cambria Math"/>
                      </a:rPr>
                      <m:t>𝜶</m:t>
                    </m:r>
                  </m:oMath>
                </a14:m>
                <a:r>
                  <a:rPr lang="en-US" sz="2400" dirty="0">
                    <a:solidFill>
                      <a:srgbClr val="002060"/>
                    </a:solidFill>
                  </a:rPr>
                  <a:t> .</a:t>
                </a:r>
                <a:r>
                  <a:rPr lang="en-US" sz="2400" dirty="0"/>
                  <a:t> We choose</a:t>
                </a:r>
                <a:r>
                  <a:rPr lang="en-US" sz="2400" dirty="0">
                    <a:solidFill>
                      <a:srgbClr val="002060"/>
                    </a:solidFill>
                  </a:rPr>
                  <a:t> </a:t>
                </a:r>
                <a14:m>
                  <m:oMath xmlns:m="http://schemas.openxmlformats.org/officeDocument/2006/math">
                    <m:r>
                      <a:rPr lang="en-US" sz="2400" b="1" i="1" dirty="0">
                        <a:solidFill>
                          <a:srgbClr val="002060"/>
                        </a:solidFill>
                        <a:latin typeface="Cambria Math"/>
                        <a:ea typeface="Cambria Math"/>
                      </a:rPr>
                      <m:t>𝜶</m:t>
                    </m:r>
                  </m:oMath>
                </a14:m>
                <a:r>
                  <a:rPr lang="en-US" sz="2400" dirty="0">
                    <a:solidFill>
                      <a:srgbClr val="002060"/>
                    </a:solidFill>
                  </a:rPr>
                  <a:t> = 0.05</a:t>
                </a:r>
              </a:p>
              <a:p>
                <a:pPr marL="0" indent="0" algn="just">
                  <a:buNone/>
                </a:pPr>
                <a:r>
                  <a:rPr lang="en-US" sz="2400" dirty="0"/>
                  <a:t>3. Select the statistic.</a:t>
                </a:r>
              </a:p>
              <a:p>
                <a:pPr marL="265113" indent="0" algn="just">
                  <a:buNone/>
                </a:pPr>
                <a:r>
                  <a:rPr lang="en-US" sz="2200" dirty="0"/>
                  <a:t>Here we must use the </a:t>
                </a:r>
                <a:r>
                  <a:rPr lang="en-US" sz="2200" i="1" dirty="0"/>
                  <a:t>Z</a:t>
                </a:r>
                <a:r>
                  <a:rPr lang="en-US" sz="2200" dirty="0"/>
                  <a:t> statistic to test the null hypothesis since the variance is known.</a:t>
                </a:r>
                <a:endParaRPr lang="uk-UA" sz="2200" dirty="0">
                  <a:latin typeface="Arial Narrow" panose="020B0606020202030204" pitchFamily="34" charset="0"/>
                </a:endParaRPr>
              </a:p>
            </p:txBody>
          </p:sp>
        </mc:Choice>
        <mc:Fallback xmlns="">
          <p:sp>
            <p:nvSpPr>
              <p:cNvPr id="5" name="Объект 4"/>
              <p:cNvSpPr>
                <a:spLocks noGrp="1" noRot="1" noChangeAspect="1" noMove="1" noResize="1" noEditPoints="1" noAdjustHandles="1" noChangeArrowheads="1" noChangeShapeType="1" noTextEdit="1"/>
              </p:cNvSpPr>
              <p:nvPr>
                <p:ph sz="quarter" idx="1"/>
              </p:nvPr>
            </p:nvSpPr>
            <p:spPr>
              <a:blipFill rotWithShape="1">
                <a:blip r:embed="rId2"/>
                <a:stretch>
                  <a:fillRect l="-1111" t="-1358" r="-963" b="-1235"/>
                </a:stretch>
              </a:blipFill>
            </p:spPr>
            <p:txBody>
              <a:bodyPr/>
              <a:lstStyle/>
              <a:p>
                <a:r>
                  <a:rPr lang="uk-UA">
                    <a:noFill/>
                  </a:rPr>
                  <a:t> </a:t>
                </a:r>
              </a:p>
            </p:txBody>
          </p:sp>
        </mc:Fallback>
      </mc:AlternateContent>
    </p:spTree>
    <p:extLst>
      <p:ext uri="{BB962C8B-B14F-4D97-AF65-F5344CB8AC3E}">
        <p14:creationId xmlns:p14="http://schemas.microsoft.com/office/powerpoint/2010/main" val="1652073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Hypothesis Testing: Example 1</a:t>
            </a:r>
            <a:endParaRPr lang="uk-UA" dirty="0"/>
          </a:p>
        </p:txBody>
      </p:sp>
      <p:sp>
        <p:nvSpPr>
          <p:cNvPr id="3" name="Нижний колонтитул 2"/>
          <p:cNvSpPr>
            <a:spLocks noGrp="1"/>
          </p:cNvSpPr>
          <p:nvPr>
            <p:ph type="ftr" sz="quarter" idx="11"/>
          </p:nvPr>
        </p:nvSpPr>
        <p:spPr/>
        <p:txBody>
          <a:bodyPr/>
          <a:lstStyle/>
          <a:p>
            <a:r>
              <a:rPr lang="en-US">
                <a:solidFill>
                  <a:srgbClr val="464653"/>
                </a:solidFill>
              </a:rPr>
              <a:t>Hypothesis Testing</a:t>
            </a:r>
            <a:endParaRPr lang="uk-UA">
              <a:solidFill>
                <a:srgbClr val="464653"/>
              </a:solidFill>
            </a:endParaRPr>
          </a:p>
        </p:txBody>
      </p:sp>
      <p:sp>
        <p:nvSpPr>
          <p:cNvPr id="4" name="Номер слайда 3"/>
          <p:cNvSpPr>
            <a:spLocks noGrp="1"/>
          </p:cNvSpPr>
          <p:nvPr>
            <p:ph type="sldNum" sz="quarter" idx="12"/>
          </p:nvPr>
        </p:nvSpPr>
        <p:spPr/>
        <p:txBody>
          <a:bodyPr/>
          <a:lstStyle/>
          <a:p>
            <a:fld id="{3819DA74-911B-4573-B583-15389679487E}" type="slidenum">
              <a:rPr lang="uk-UA" smtClean="0">
                <a:solidFill>
                  <a:srgbClr val="464653"/>
                </a:solidFill>
              </a:rPr>
              <a:pPr/>
              <a:t>25</a:t>
            </a:fld>
            <a:endParaRPr lang="uk-UA">
              <a:solidFill>
                <a:srgbClr val="464653"/>
              </a:solidFill>
            </a:endParaRPr>
          </a:p>
        </p:txBody>
      </p:sp>
      <mc:AlternateContent xmlns:mc="http://schemas.openxmlformats.org/markup-compatibility/2006" xmlns:a14="http://schemas.microsoft.com/office/drawing/2010/main">
        <mc:Choice Requires="a14">
          <p:sp>
            <p:nvSpPr>
              <p:cNvPr id="5" name="Объект 4"/>
              <p:cNvSpPr>
                <a:spLocks noGrp="1"/>
              </p:cNvSpPr>
              <p:nvPr>
                <p:ph sz="quarter" idx="1"/>
              </p:nvPr>
            </p:nvSpPr>
            <p:spPr/>
            <p:txBody>
              <a:bodyPr>
                <a:normAutofit/>
              </a:bodyPr>
              <a:lstStyle/>
              <a:p>
                <a:pPr marL="0" indent="0" algn="just">
                  <a:buNone/>
                </a:pPr>
                <a:r>
                  <a:rPr lang="en-US" sz="2400" dirty="0"/>
                  <a:t>4. Find the critical region: </a:t>
                </a:r>
              </a:p>
              <a:p>
                <a:pPr marL="265113" indent="0" algn="just">
                  <a:buNone/>
                </a:pPr>
                <a:r>
                  <a:rPr lang="en-US" sz="2200" dirty="0"/>
                  <a:t>The </a:t>
                </a:r>
                <a:r>
                  <a:rPr lang="en-US" sz="2200" i="1" dirty="0"/>
                  <a:t>z</a:t>
                </a:r>
                <a:r>
                  <a:rPr lang="en-US" sz="2200" dirty="0"/>
                  <a:t>-value for 0,05 significance level obtained from Z-Table is 1.282. Hence, the critical region for a one tailed test is: </a:t>
                </a:r>
                <a14:m>
                  <m:oMath xmlns:m="http://schemas.openxmlformats.org/officeDocument/2006/math">
                    <m:r>
                      <a:rPr lang="en-US" sz="2200" i="1" dirty="0" smtClean="0">
                        <a:latin typeface="Cambria Math"/>
                      </a:rPr>
                      <m:t>𝑧</m:t>
                    </m:r>
                    <m:r>
                      <a:rPr lang="en-US" sz="2200" i="1" dirty="0" smtClean="0">
                        <a:latin typeface="Cambria Math"/>
                      </a:rPr>
                      <m:t> &gt; 1.282</m:t>
                    </m:r>
                  </m:oMath>
                </a14:m>
                <a:r>
                  <a:rPr lang="en-US" sz="2200" dirty="0"/>
                  <a:t>. </a:t>
                </a:r>
              </a:p>
              <a:p>
                <a:pPr marL="0" indent="0" algn="just">
                  <a:buNone/>
                </a:pPr>
                <a:r>
                  <a:rPr lang="en-US" sz="2400" dirty="0"/>
                  <a:t>5. Compute the statistic: </a:t>
                </a:r>
              </a:p>
              <a:p>
                <a:pPr marL="265113" indent="0" algn="just">
                  <a:buNone/>
                </a:pPr>
                <a:r>
                  <a:rPr lang="en-US" sz="2000" dirty="0"/>
                  <a:t>Assume (the yield) has a normal distribution with mean 15.2 and variance equal to 2.5 (N(15.2, 2.5)). Then, z can be calculated as following: </a:t>
                </a:r>
              </a:p>
              <a:p>
                <a:pPr marL="265113" indent="0" algn="just">
                  <a:buNone/>
                </a:pPr>
                <a14:m>
                  <m:oMathPara xmlns:m="http://schemas.openxmlformats.org/officeDocument/2006/math">
                    <m:oMathParaPr>
                      <m:jc m:val="centerGroup"/>
                    </m:oMathParaPr>
                    <m:oMath xmlns:m="http://schemas.openxmlformats.org/officeDocument/2006/math">
                      <m:r>
                        <a:rPr lang="en-US" sz="2000" b="0" i="1" smtClean="0">
                          <a:latin typeface="Cambria Math"/>
                        </a:rPr>
                        <m:t>𝑧</m:t>
                      </m:r>
                      <m:r>
                        <a:rPr lang="en-US" sz="2000" b="0" i="1" smtClean="0">
                          <a:latin typeface="Cambria Math"/>
                        </a:rPr>
                        <m:t>=</m:t>
                      </m:r>
                      <m:f>
                        <m:fPr>
                          <m:ctrlPr>
                            <a:rPr lang="en-US" sz="2000" b="0" i="1" smtClean="0">
                              <a:latin typeface="Cambria Math" panose="02040503050406030204" pitchFamily="18" charset="0"/>
                            </a:rPr>
                          </m:ctrlPr>
                        </m:fPr>
                        <m:num>
                          <m:acc>
                            <m:accPr>
                              <m:chr m:val="̅"/>
                              <m:ctrlPr>
                                <a:rPr lang="en-US" sz="2000" b="0" i="1" smtClean="0">
                                  <a:latin typeface="Cambria Math" panose="02040503050406030204" pitchFamily="18" charset="0"/>
                                </a:rPr>
                              </m:ctrlPr>
                            </m:accPr>
                            <m:e>
                              <m:r>
                                <a:rPr lang="en-US" sz="2000" b="0" i="1" smtClean="0">
                                  <a:latin typeface="Cambria Math"/>
                                </a:rPr>
                                <m:t>𝑋</m:t>
                              </m:r>
                            </m:e>
                          </m:acc>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ea typeface="Cambria Math"/>
                                </a:rPr>
                                <m:t>𝜇</m:t>
                              </m:r>
                            </m:e>
                            <m:sub>
                              <m:r>
                                <a:rPr lang="en-US" sz="2000" b="0" i="1" smtClean="0">
                                  <a:latin typeface="Cambria Math"/>
                                </a:rPr>
                                <m:t>0</m:t>
                              </m:r>
                            </m:sub>
                          </m:sSub>
                        </m:num>
                        <m:den>
                          <m:r>
                            <a:rPr lang="en-US" sz="2000" b="0" i="1" smtClean="0">
                              <a:latin typeface="Cambria Math"/>
                            </a:rPr>
                            <m:t>𝑆</m:t>
                          </m:r>
                          <m:r>
                            <a:rPr lang="en-US" sz="2000" b="0" i="1" smtClean="0">
                              <a:latin typeface="Cambria Math"/>
                            </a:rPr>
                            <m:t>/</m:t>
                          </m:r>
                          <m:rad>
                            <m:radPr>
                              <m:degHide m:val="on"/>
                              <m:ctrlPr>
                                <a:rPr lang="en-US" sz="2000" b="0" i="1" smtClean="0">
                                  <a:latin typeface="Cambria Math" panose="02040503050406030204" pitchFamily="18" charset="0"/>
                                </a:rPr>
                              </m:ctrlPr>
                            </m:radPr>
                            <m:deg/>
                            <m:e>
                              <m:r>
                                <a:rPr lang="en-US" sz="2000" b="0" i="1" smtClean="0">
                                  <a:latin typeface="Cambria Math"/>
                                </a:rPr>
                                <m:t>𝑛</m:t>
                              </m:r>
                            </m:e>
                          </m:rad>
                        </m:den>
                      </m:f>
                      <m:r>
                        <a:rPr lang="en-US" sz="2000" b="0" i="1" smtClean="0">
                          <a:latin typeface="Cambria Math"/>
                        </a:rPr>
                        <m:t>=</m:t>
                      </m:r>
                      <m:f>
                        <m:fPr>
                          <m:ctrlPr>
                            <a:rPr lang="en-US" sz="2000" b="0" i="1" smtClean="0">
                              <a:latin typeface="Cambria Math" panose="02040503050406030204" pitchFamily="18" charset="0"/>
                            </a:rPr>
                          </m:ctrlPr>
                        </m:fPr>
                        <m:num>
                          <m:r>
                            <a:rPr lang="en-US" sz="2000" b="0" i="1" smtClean="0">
                              <a:latin typeface="Cambria Math"/>
                            </a:rPr>
                            <m:t>16.8−15.2</m:t>
                          </m:r>
                        </m:num>
                        <m:den>
                          <m:r>
                            <a:rPr lang="en-US" sz="2000" b="0" i="1" smtClean="0">
                              <a:latin typeface="Cambria Math"/>
                            </a:rPr>
                            <m:t>1.58/3.46</m:t>
                          </m:r>
                        </m:den>
                      </m:f>
                      <m:r>
                        <a:rPr lang="en-US" sz="2000" b="0" i="1" smtClean="0">
                          <a:latin typeface="Cambria Math"/>
                        </a:rPr>
                        <m:t>=3.51</m:t>
                      </m:r>
                    </m:oMath>
                  </m:oMathPara>
                </a14:m>
                <a:endParaRPr lang="en-US" sz="2000" dirty="0">
                  <a:latin typeface="Arial Narrow" panose="020B0606020202030204" pitchFamily="34" charset="0"/>
                </a:endParaRPr>
              </a:p>
              <a:p>
                <a:pPr marL="0" indent="0" algn="just">
                  <a:buNone/>
                </a:pPr>
                <a:r>
                  <a:rPr lang="en-US" sz="2400" dirty="0"/>
                  <a:t>6. Draw conclusion: </a:t>
                </a:r>
              </a:p>
              <a:p>
                <a:pPr marL="180975" indent="0" algn="just">
                  <a:buNone/>
                </a:pPr>
                <a:r>
                  <a:rPr lang="en-US" sz="2000" dirty="0"/>
                  <a:t>Since the calculated z = 3.51 &gt; 1.282, we reject the </a:t>
                </a:r>
                <a14:m>
                  <m:oMath xmlns:m="http://schemas.openxmlformats.org/officeDocument/2006/math">
                    <m:sSub>
                      <m:sSubPr>
                        <m:ctrlPr>
                          <a:rPr lang="uk-UA" sz="2000" i="1">
                            <a:latin typeface="Cambria Math" panose="02040503050406030204" pitchFamily="18" charset="0"/>
                          </a:rPr>
                        </m:ctrlPr>
                      </m:sSubPr>
                      <m:e>
                        <m:r>
                          <a:rPr lang="en-US" sz="2000" i="1">
                            <a:latin typeface="Cambria Math"/>
                          </a:rPr>
                          <m:t>𝐻</m:t>
                        </m:r>
                      </m:e>
                      <m:sub>
                        <m:r>
                          <a:rPr lang="en-US" sz="2000" i="1">
                            <a:latin typeface="Cambria Math"/>
                          </a:rPr>
                          <m:t>0</m:t>
                        </m:r>
                      </m:sub>
                    </m:sSub>
                  </m:oMath>
                </a14:m>
                <a:r>
                  <a:rPr lang="en-US" sz="2000" dirty="0"/>
                  <a:t> hypothesis that the mean yield from the new machines equals 15.2. The mean yield of the new machine is greater than 15.2. </a:t>
                </a:r>
              </a:p>
              <a:p>
                <a:pPr marL="0" indent="0" algn="just">
                  <a:buNone/>
                </a:pPr>
                <a:endParaRPr lang="uk-UA" sz="2200" dirty="0">
                  <a:latin typeface="Arial Narrow" panose="020B0606020202030204" pitchFamily="34" charset="0"/>
                </a:endParaRPr>
              </a:p>
            </p:txBody>
          </p:sp>
        </mc:Choice>
        <mc:Fallback xmlns="">
          <p:sp>
            <p:nvSpPr>
              <p:cNvPr id="5" name="Объект 4"/>
              <p:cNvSpPr>
                <a:spLocks noGrp="1" noRot="1" noChangeAspect="1" noMove="1" noResize="1" noEditPoints="1" noAdjustHandles="1" noChangeArrowheads="1" noChangeShapeType="1" noTextEdit="1"/>
              </p:cNvSpPr>
              <p:nvPr>
                <p:ph sz="quarter" idx="1"/>
              </p:nvPr>
            </p:nvSpPr>
            <p:spPr>
              <a:blipFill rotWithShape="1">
                <a:blip r:embed="rId2"/>
                <a:stretch>
                  <a:fillRect l="-1111" t="-988" r="-963"/>
                </a:stretch>
              </a:blipFill>
            </p:spPr>
            <p:txBody>
              <a:bodyPr/>
              <a:lstStyle/>
              <a:p>
                <a:r>
                  <a:rPr lang="uk-UA">
                    <a:noFill/>
                  </a:rPr>
                  <a:t> </a:t>
                </a:r>
              </a:p>
            </p:txBody>
          </p:sp>
        </mc:Fallback>
      </mc:AlternateContent>
    </p:spTree>
    <p:extLst>
      <p:ext uri="{BB962C8B-B14F-4D97-AF65-F5344CB8AC3E}">
        <p14:creationId xmlns:p14="http://schemas.microsoft.com/office/powerpoint/2010/main" val="26065191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Hypothesis Testing: Example 2</a:t>
            </a:r>
            <a:endParaRPr lang="uk-UA" dirty="0"/>
          </a:p>
        </p:txBody>
      </p:sp>
      <p:sp>
        <p:nvSpPr>
          <p:cNvPr id="3" name="Нижний колонтитул 2"/>
          <p:cNvSpPr>
            <a:spLocks noGrp="1"/>
          </p:cNvSpPr>
          <p:nvPr>
            <p:ph type="ftr" sz="quarter" idx="11"/>
          </p:nvPr>
        </p:nvSpPr>
        <p:spPr/>
        <p:txBody>
          <a:bodyPr/>
          <a:lstStyle/>
          <a:p>
            <a:r>
              <a:rPr lang="en-US"/>
              <a:t>Hypothesis Testing</a:t>
            </a:r>
            <a:endParaRPr lang="uk-UA"/>
          </a:p>
        </p:txBody>
      </p:sp>
      <p:sp>
        <p:nvSpPr>
          <p:cNvPr id="4" name="Номер слайда 3"/>
          <p:cNvSpPr>
            <a:spLocks noGrp="1"/>
          </p:cNvSpPr>
          <p:nvPr>
            <p:ph type="sldNum" sz="quarter" idx="12"/>
          </p:nvPr>
        </p:nvSpPr>
        <p:spPr/>
        <p:txBody>
          <a:bodyPr/>
          <a:lstStyle/>
          <a:p>
            <a:fld id="{3819DA74-911B-4573-B583-15389679487E}" type="slidenum">
              <a:rPr lang="uk-UA" smtClean="0"/>
              <a:t>26</a:t>
            </a:fld>
            <a:endParaRPr lang="uk-UA"/>
          </a:p>
        </p:txBody>
      </p:sp>
      <mc:AlternateContent xmlns:mc="http://schemas.openxmlformats.org/markup-compatibility/2006" xmlns:a14="http://schemas.microsoft.com/office/drawing/2010/main">
        <mc:Choice Requires="a14">
          <p:sp>
            <p:nvSpPr>
              <p:cNvPr id="5" name="Объект 4"/>
              <p:cNvSpPr>
                <a:spLocks noGrp="1"/>
              </p:cNvSpPr>
              <p:nvPr>
                <p:ph sz="quarter" idx="1"/>
              </p:nvPr>
            </p:nvSpPr>
            <p:spPr/>
            <p:txBody>
              <a:bodyPr>
                <a:noAutofit/>
              </a:bodyPr>
              <a:lstStyle/>
              <a:p>
                <a:pPr marL="0" indent="0" algn="just">
                  <a:buNone/>
                </a:pPr>
                <a:r>
                  <a:rPr lang="en-US" sz="2000" dirty="0"/>
                  <a:t>The manufacturing of rubber chemicals by a batch process, has a normal yield of 690 </a:t>
                </a:r>
                <a:r>
                  <a:rPr lang="en-US" sz="2000" dirty="0" err="1"/>
                  <a:t>lbs</a:t>
                </a:r>
                <a:r>
                  <a:rPr lang="en-US" sz="2000" dirty="0"/>
                  <a:t> per batch. A new process is tried experimentally on 12 batches with the following yields: 620, 590, 660, 620, 700, 710, 690, 720, 700, 690, 720 and 650 lbs. Is the yield of the new process significantly different from that of the old process? </a:t>
                </a:r>
              </a:p>
              <a:p>
                <a:pPr marL="0" indent="0" algn="just">
                  <a:buNone/>
                </a:pPr>
                <a:r>
                  <a:rPr lang="en-US" sz="2000" dirty="0"/>
                  <a:t> From the data we calculated the following: </a:t>
                </a:r>
              </a:p>
              <a:p>
                <a:pPr marL="85725" indent="0" algn="just">
                  <a:buNone/>
                </a:pPr>
                <a14:m>
                  <m:oMathPara xmlns:m="http://schemas.openxmlformats.org/officeDocument/2006/math">
                    <m:oMathParaPr>
                      <m:jc m:val="left"/>
                    </m:oMathParaPr>
                    <m:oMath xmlns:m="http://schemas.openxmlformats.org/officeDocument/2006/math">
                      <m:acc>
                        <m:accPr>
                          <m:chr m:val="̅"/>
                          <m:ctrlPr>
                            <a:rPr lang="en-US" sz="2000" i="1">
                              <a:latin typeface="Cambria Math" panose="02040503050406030204" pitchFamily="18" charset="0"/>
                            </a:rPr>
                          </m:ctrlPr>
                        </m:accPr>
                        <m:e>
                          <m:r>
                            <a:rPr lang="en-US" sz="2000" i="1">
                              <a:latin typeface="Cambria Math"/>
                            </a:rPr>
                            <m:t>𝑋</m:t>
                          </m:r>
                        </m:e>
                      </m:acc>
                      <m:r>
                        <a:rPr lang="en-US" sz="2000" b="0" i="1" smtClean="0">
                          <a:latin typeface="Cambria Math"/>
                        </a:rPr>
                        <m:t>=672.6 </m:t>
                      </m:r>
                      <m:r>
                        <a:rPr lang="en-US" sz="2000" b="0" i="1" smtClean="0">
                          <a:latin typeface="Cambria Math"/>
                        </a:rPr>
                        <m:t>𝑙𝑏𝑠</m:t>
                      </m:r>
                      <m:r>
                        <a:rPr lang="en-US" sz="2000" b="0" i="1" smtClean="0">
                          <a:latin typeface="Cambria Math"/>
                        </a:rPr>
                        <m:t>,  </m:t>
                      </m:r>
                      <m:r>
                        <a:rPr lang="en-US" sz="2000" b="0" i="1" smtClean="0">
                          <a:latin typeface="Cambria Math"/>
                        </a:rPr>
                        <m:t>𝑠</m:t>
                      </m:r>
                      <m:r>
                        <a:rPr lang="en-US" sz="2000" b="0" i="1" smtClean="0">
                          <a:latin typeface="Cambria Math"/>
                        </a:rPr>
                        <m:t>=43.72 </m:t>
                      </m:r>
                      <m:r>
                        <a:rPr lang="en-US" sz="2000" b="0" i="1" smtClean="0">
                          <a:latin typeface="Cambria Math"/>
                        </a:rPr>
                        <m:t>𝑙𝑏𝑠</m:t>
                      </m:r>
                      <m:r>
                        <a:rPr lang="en-US" sz="2000" b="0" i="1" smtClean="0">
                          <a:latin typeface="Cambria Math"/>
                        </a:rPr>
                        <m:t>.</m:t>
                      </m:r>
                    </m:oMath>
                  </m:oMathPara>
                </a14:m>
                <a:endParaRPr lang="en-US" sz="2000" dirty="0"/>
              </a:p>
              <a:p>
                <a:pPr marL="85725" indent="0" algn="just">
                  <a:buNone/>
                </a:pPr>
                <a:r>
                  <a:rPr lang="en-US" sz="2000" dirty="0"/>
                  <a:t>Assume the data is approximately normal.</a:t>
                </a:r>
              </a:p>
              <a:p>
                <a:pPr marL="1588" indent="0" algn="just">
                  <a:buNone/>
                </a:pPr>
                <a:r>
                  <a:rPr lang="en-US" sz="2000" dirty="0"/>
                  <a:t>1. </a:t>
                </a:r>
                <a14:m>
                  <m:oMath xmlns:m="http://schemas.openxmlformats.org/officeDocument/2006/math">
                    <m:sSub>
                      <m:sSubPr>
                        <m:ctrlPr>
                          <a:rPr lang="uk-UA" sz="2000" i="1">
                            <a:latin typeface="Cambria Math" panose="02040503050406030204" pitchFamily="18" charset="0"/>
                          </a:rPr>
                        </m:ctrlPr>
                      </m:sSubPr>
                      <m:e>
                        <m:r>
                          <a:rPr lang="en-US" sz="2000" i="1">
                            <a:latin typeface="Cambria Math"/>
                          </a:rPr>
                          <m:t>𝐻</m:t>
                        </m:r>
                      </m:e>
                      <m:sub>
                        <m:r>
                          <a:rPr lang="en-US" sz="2000" i="1">
                            <a:latin typeface="Cambria Math"/>
                          </a:rPr>
                          <m:t>0</m:t>
                        </m:r>
                      </m:sub>
                    </m:sSub>
                    <m:r>
                      <a:rPr lang="en-US" sz="2000" i="1">
                        <a:latin typeface="Cambria Math"/>
                      </a:rPr>
                      <m:t>:</m:t>
                    </m:r>
                    <m:r>
                      <a:rPr lang="en-US" sz="2000" i="1">
                        <a:latin typeface="Cambria Math"/>
                        <a:ea typeface="Cambria Math"/>
                      </a:rPr>
                      <m:t>𝜇</m:t>
                    </m:r>
                    <m:r>
                      <a:rPr lang="en-US" sz="2000" i="1">
                        <a:latin typeface="Cambria Math"/>
                      </a:rPr>
                      <m:t>=</m:t>
                    </m:r>
                    <m:r>
                      <a:rPr lang="en-US" sz="2000" b="0" i="1" smtClean="0">
                        <a:latin typeface="Cambria Math"/>
                      </a:rPr>
                      <m:t>690</m:t>
                    </m:r>
                  </m:oMath>
                </a14:m>
                <a:r>
                  <a:rPr lang="en-US" sz="2000" dirty="0">
                    <a:latin typeface="Arial Narrow" panose="020B0606020202030204" pitchFamily="34" charset="0"/>
                  </a:rPr>
                  <a:t> . </a:t>
                </a:r>
                <a:r>
                  <a:rPr lang="en-US" sz="2000" dirty="0"/>
                  <a:t>That is 672.5 is not significantly different from 690.</a:t>
                </a:r>
                <a:endParaRPr lang="en-US" sz="2000" dirty="0">
                  <a:latin typeface="Arial Narrow" panose="020B0606020202030204" pitchFamily="34" charset="0"/>
                </a:endParaRPr>
              </a:p>
              <a:p>
                <a:pPr marL="266700" indent="0" algn="just">
                  <a:buNone/>
                </a:pPr>
                <a14:m>
                  <m:oMath xmlns:m="http://schemas.openxmlformats.org/officeDocument/2006/math">
                    <m:sSub>
                      <m:sSubPr>
                        <m:ctrlPr>
                          <a:rPr lang="uk-UA" sz="2000" i="1">
                            <a:latin typeface="Cambria Math" panose="02040503050406030204" pitchFamily="18" charset="0"/>
                          </a:rPr>
                        </m:ctrlPr>
                      </m:sSubPr>
                      <m:e>
                        <m:r>
                          <a:rPr lang="en-US" sz="2000" i="1">
                            <a:latin typeface="Cambria Math"/>
                          </a:rPr>
                          <m:t>𝐻</m:t>
                        </m:r>
                      </m:e>
                      <m:sub>
                        <m:r>
                          <a:rPr lang="en-US" sz="2000" b="0" i="1" smtClean="0">
                            <a:latin typeface="Cambria Math"/>
                          </a:rPr>
                          <m:t>𝐴</m:t>
                        </m:r>
                      </m:sub>
                    </m:sSub>
                    <m:r>
                      <a:rPr lang="en-US" sz="2000" i="1">
                        <a:latin typeface="Cambria Math"/>
                      </a:rPr>
                      <m:t>:</m:t>
                    </m:r>
                    <m:r>
                      <a:rPr lang="en-US" sz="2000" i="1">
                        <a:latin typeface="Cambria Math"/>
                        <a:ea typeface="Cambria Math"/>
                      </a:rPr>
                      <m:t>𝜇</m:t>
                    </m:r>
                    <m:r>
                      <a:rPr lang="en-US" sz="2000" b="0" i="1" smtClean="0">
                        <a:latin typeface="Cambria Math"/>
                        <a:ea typeface="Cambria Math"/>
                      </a:rPr>
                      <m:t>≠690</m:t>
                    </m:r>
                  </m:oMath>
                </a14:m>
                <a:r>
                  <a:rPr lang="en-US" sz="2000" dirty="0">
                    <a:latin typeface="Arial Narrow" panose="020B0606020202030204" pitchFamily="34" charset="0"/>
                  </a:rPr>
                  <a:t> . </a:t>
                </a:r>
                <a:r>
                  <a:rPr lang="en-US" sz="2000" dirty="0"/>
                  <a:t>That is 672.5 is significantly different from 690 </a:t>
                </a:r>
                <a:r>
                  <a:rPr lang="en-US" sz="2000" dirty="0">
                    <a:latin typeface="Arial Narrow" panose="020B0606020202030204" pitchFamily="34" charset="0"/>
                  </a:rPr>
                  <a:t> </a:t>
                </a:r>
              </a:p>
              <a:p>
                <a:pPr marL="0" indent="0" algn="just">
                  <a:buNone/>
                </a:pPr>
                <a:r>
                  <a:rPr lang="en-US" sz="2000" dirty="0"/>
                  <a:t>2. Choose </a:t>
                </a:r>
                <a14:m>
                  <m:oMath xmlns:m="http://schemas.openxmlformats.org/officeDocument/2006/math">
                    <m:r>
                      <a:rPr lang="en-US" sz="2000" b="1" i="1" dirty="0" smtClean="0">
                        <a:solidFill>
                          <a:srgbClr val="002060"/>
                        </a:solidFill>
                        <a:latin typeface="Cambria Math"/>
                        <a:ea typeface="Cambria Math"/>
                      </a:rPr>
                      <m:t>𝜶</m:t>
                    </m:r>
                  </m:oMath>
                </a14:m>
                <a:r>
                  <a:rPr lang="en-US" sz="2000" dirty="0">
                    <a:solidFill>
                      <a:srgbClr val="002060"/>
                    </a:solidFill>
                  </a:rPr>
                  <a:t> = 0.01</a:t>
                </a:r>
              </a:p>
              <a:p>
                <a:pPr marL="0" indent="0" algn="just">
                  <a:buNone/>
                </a:pPr>
                <a:r>
                  <a:rPr lang="en-US" sz="2000" dirty="0"/>
                  <a:t>3. Select statistic : test the </a:t>
                </a:r>
                <a14:m>
                  <m:oMath xmlns:m="http://schemas.openxmlformats.org/officeDocument/2006/math">
                    <m:sSub>
                      <m:sSubPr>
                        <m:ctrlPr>
                          <a:rPr lang="uk-UA" sz="2000" i="1">
                            <a:latin typeface="Cambria Math" panose="02040503050406030204" pitchFamily="18" charset="0"/>
                          </a:rPr>
                        </m:ctrlPr>
                      </m:sSubPr>
                      <m:e>
                        <m:r>
                          <a:rPr lang="en-US" sz="2000" i="1">
                            <a:latin typeface="Cambria Math"/>
                          </a:rPr>
                          <m:t>𝐻</m:t>
                        </m:r>
                      </m:e>
                      <m:sub>
                        <m:r>
                          <a:rPr lang="en-US" sz="2000" i="1">
                            <a:latin typeface="Cambria Math"/>
                          </a:rPr>
                          <m:t>0</m:t>
                        </m:r>
                      </m:sub>
                    </m:sSub>
                  </m:oMath>
                </a14:m>
                <a:r>
                  <a:rPr lang="en-US" sz="2000" dirty="0"/>
                  <a:t> using the Student's </a:t>
                </a:r>
                <a:r>
                  <a:rPr lang="en-US" sz="2000" i="1" dirty="0"/>
                  <a:t>t</a:t>
                </a:r>
                <a:r>
                  <a:rPr lang="en-US" sz="2000" dirty="0"/>
                  <a:t> statistic. </a:t>
                </a:r>
              </a:p>
              <a:p>
                <a:pPr marL="0" indent="0" algn="just">
                  <a:buNone/>
                </a:pPr>
                <a:r>
                  <a:rPr lang="en-US" sz="2000" dirty="0"/>
                  <a:t>4. Critical region (from </a:t>
                </a:r>
                <a:r>
                  <a:rPr lang="en-US" sz="2000" i="1" dirty="0"/>
                  <a:t>t</a:t>
                </a:r>
                <a:r>
                  <a:rPr lang="en-US" sz="2000" dirty="0"/>
                  <a:t>-statistic table, </a:t>
                </a:r>
                <a:r>
                  <a:rPr lang="en-US" sz="2000" i="1" dirty="0" err="1"/>
                  <a:t>df</a:t>
                </a:r>
                <a:r>
                  <a:rPr lang="en-US" sz="2000" i="1" dirty="0"/>
                  <a:t> </a:t>
                </a:r>
                <a:r>
                  <a:rPr lang="en-US" sz="2000" dirty="0"/>
                  <a:t>=12-1=11): </a:t>
                </a:r>
              </a:p>
              <a:p>
                <a:pPr marL="0" indent="0" algn="ctr">
                  <a:buNone/>
                </a:pPr>
                <a14:m>
                  <m:oMathPara xmlns:m="http://schemas.openxmlformats.org/officeDocument/2006/math">
                    <m:oMathParaPr>
                      <m:jc m:val="center"/>
                    </m:oMathParaPr>
                    <m:oMath xmlns:m="http://schemas.openxmlformats.org/officeDocument/2006/math">
                      <m:d>
                        <m:dPr>
                          <m:begChr m:val="|"/>
                          <m:endChr m:val="|"/>
                          <m:ctrlPr>
                            <a:rPr lang="en-US" sz="2000" b="0" i="1" smtClean="0">
                              <a:latin typeface="Cambria Math" panose="02040503050406030204" pitchFamily="18" charset="0"/>
                            </a:rPr>
                          </m:ctrlPr>
                        </m:dPr>
                        <m:e>
                          <m:r>
                            <a:rPr lang="en-US" sz="2000" b="0" i="1" smtClean="0">
                              <a:latin typeface="Cambria Math"/>
                            </a:rPr>
                            <m:t>𝑡</m:t>
                          </m:r>
                        </m:e>
                      </m:d>
                      <m:r>
                        <a:rPr lang="en-US" sz="2000" i="1">
                          <a:latin typeface="Cambria Math"/>
                          <a:ea typeface="Cambria Math"/>
                        </a:rPr>
                        <m:t>&gt;</m:t>
                      </m:r>
                      <m:sSub>
                        <m:sSubPr>
                          <m:ctrlPr>
                            <a:rPr lang="en-US" sz="2000" i="1" smtClean="0">
                              <a:latin typeface="Cambria Math" panose="02040503050406030204" pitchFamily="18" charset="0"/>
                              <a:ea typeface="Cambria Math"/>
                            </a:rPr>
                          </m:ctrlPr>
                        </m:sSubPr>
                        <m:e>
                          <m:r>
                            <a:rPr lang="en-US" sz="2000" b="0" i="1" smtClean="0">
                              <a:latin typeface="Cambria Math"/>
                              <a:ea typeface="Cambria Math"/>
                            </a:rPr>
                            <m:t>𝑡</m:t>
                          </m:r>
                        </m:e>
                        <m:sub>
                          <m:d>
                            <m:dPr>
                              <m:ctrlPr>
                                <a:rPr lang="en-US" sz="2000" b="0" i="1" smtClean="0">
                                  <a:latin typeface="Cambria Math" panose="02040503050406030204" pitchFamily="18" charset="0"/>
                                  <a:ea typeface="Cambria Math"/>
                                </a:rPr>
                              </m:ctrlPr>
                            </m:dPr>
                            <m:e>
                              <m:r>
                                <a:rPr lang="en-US" sz="2000" b="0" i="1" smtClean="0">
                                  <a:latin typeface="Cambria Math"/>
                                  <a:ea typeface="Cambria Math"/>
                                </a:rPr>
                                <m:t>0.995</m:t>
                              </m:r>
                            </m:e>
                          </m:d>
                          <m:d>
                            <m:dPr>
                              <m:ctrlPr>
                                <a:rPr lang="en-US" sz="2000" b="0" i="1" smtClean="0">
                                  <a:latin typeface="Cambria Math" panose="02040503050406030204" pitchFamily="18" charset="0"/>
                                  <a:ea typeface="Cambria Math"/>
                                </a:rPr>
                              </m:ctrlPr>
                            </m:dPr>
                            <m:e>
                              <m:r>
                                <a:rPr lang="en-US" sz="2000" b="0" i="1" smtClean="0">
                                  <a:latin typeface="Cambria Math"/>
                                  <a:ea typeface="Cambria Math"/>
                                </a:rPr>
                                <m:t>11</m:t>
                              </m:r>
                            </m:e>
                          </m:d>
                        </m:sub>
                      </m:sSub>
                      <m:r>
                        <a:rPr lang="en-US" sz="2000" b="0" i="1" smtClean="0">
                          <a:latin typeface="Cambria Math"/>
                          <a:ea typeface="Cambria Math"/>
                        </a:rPr>
                        <m:t>=3.106</m:t>
                      </m:r>
                    </m:oMath>
                  </m:oMathPara>
                </a14:m>
                <a:endParaRPr lang="uk-UA" sz="2000" dirty="0">
                  <a:latin typeface="Arial Narrow" panose="020B0606020202030204" pitchFamily="34" charset="0"/>
                </a:endParaRPr>
              </a:p>
            </p:txBody>
          </p:sp>
        </mc:Choice>
        <mc:Fallback xmlns="">
          <p:sp>
            <p:nvSpPr>
              <p:cNvPr id="5" name="Объект 4"/>
              <p:cNvSpPr>
                <a:spLocks noGrp="1" noRot="1" noChangeAspect="1" noMove="1" noResize="1" noEditPoints="1" noAdjustHandles="1" noChangeArrowheads="1" noChangeShapeType="1" noTextEdit="1"/>
              </p:cNvSpPr>
              <p:nvPr>
                <p:ph sz="quarter" idx="1"/>
              </p:nvPr>
            </p:nvSpPr>
            <p:spPr>
              <a:blipFill rotWithShape="1">
                <a:blip r:embed="rId2"/>
                <a:stretch>
                  <a:fillRect l="-741" t="-617" r="-741"/>
                </a:stretch>
              </a:blipFill>
            </p:spPr>
            <p:txBody>
              <a:bodyPr/>
              <a:lstStyle/>
              <a:p>
                <a:r>
                  <a:rPr lang="uk-UA">
                    <a:noFill/>
                  </a:rPr>
                  <a:t> </a:t>
                </a:r>
              </a:p>
            </p:txBody>
          </p:sp>
        </mc:Fallback>
      </mc:AlternateContent>
    </p:spTree>
    <p:extLst>
      <p:ext uri="{BB962C8B-B14F-4D97-AF65-F5344CB8AC3E}">
        <p14:creationId xmlns:p14="http://schemas.microsoft.com/office/powerpoint/2010/main" val="2692377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Hypothesis Testing: Example 2</a:t>
            </a:r>
            <a:endParaRPr lang="uk-UA" dirty="0"/>
          </a:p>
        </p:txBody>
      </p:sp>
      <p:sp>
        <p:nvSpPr>
          <p:cNvPr id="3" name="Нижний колонтитул 2"/>
          <p:cNvSpPr>
            <a:spLocks noGrp="1"/>
          </p:cNvSpPr>
          <p:nvPr>
            <p:ph type="ftr" sz="quarter" idx="11"/>
          </p:nvPr>
        </p:nvSpPr>
        <p:spPr/>
        <p:txBody>
          <a:bodyPr/>
          <a:lstStyle/>
          <a:p>
            <a:r>
              <a:rPr lang="en-US"/>
              <a:t>Hypothesis Testing</a:t>
            </a:r>
            <a:endParaRPr lang="uk-UA"/>
          </a:p>
        </p:txBody>
      </p:sp>
      <p:sp>
        <p:nvSpPr>
          <p:cNvPr id="4" name="Номер слайда 3"/>
          <p:cNvSpPr>
            <a:spLocks noGrp="1"/>
          </p:cNvSpPr>
          <p:nvPr>
            <p:ph type="sldNum" sz="quarter" idx="12"/>
          </p:nvPr>
        </p:nvSpPr>
        <p:spPr/>
        <p:txBody>
          <a:bodyPr/>
          <a:lstStyle/>
          <a:p>
            <a:fld id="{3819DA74-911B-4573-B583-15389679487E}" type="slidenum">
              <a:rPr lang="uk-UA" smtClean="0"/>
              <a:t>27</a:t>
            </a:fld>
            <a:endParaRPr lang="uk-UA"/>
          </a:p>
        </p:txBody>
      </p:sp>
      <mc:AlternateContent xmlns:mc="http://schemas.openxmlformats.org/markup-compatibility/2006" xmlns:a14="http://schemas.microsoft.com/office/drawing/2010/main">
        <mc:Choice Requires="a14">
          <p:sp>
            <p:nvSpPr>
              <p:cNvPr id="5" name="Объект 4"/>
              <p:cNvSpPr>
                <a:spLocks noGrp="1"/>
              </p:cNvSpPr>
              <p:nvPr>
                <p:ph sz="quarter" idx="1"/>
              </p:nvPr>
            </p:nvSpPr>
            <p:spPr/>
            <p:txBody>
              <a:bodyPr>
                <a:noAutofit/>
              </a:bodyPr>
              <a:lstStyle/>
              <a:p>
                <a:pPr marL="0" indent="0" algn="just">
                  <a:buNone/>
                </a:pPr>
                <a:r>
                  <a:rPr lang="en-US" sz="2000" dirty="0"/>
                  <a:t>5. Compute the value of the test statistic:</a:t>
                </a:r>
              </a:p>
              <a:p>
                <a:pPr marL="0" indent="0" algn="just">
                  <a:buNone/>
                </a:pPr>
                <a:endParaRPr lang="en-US" sz="2000" dirty="0"/>
              </a:p>
              <a:p>
                <a:pPr marL="0" indent="0" algn="just">
                  <a:buNone/>
                </a:pPr>
                <a14:m>
                  <m:oMathPara xmlns:m="http://schemas.openxmlformats.org/officeDocument/2006/math">
                    <m:oMathParaPr>
                      <m:jc m:val="centerGroup"/>
                    </m:oMathParaPr>
                    <m:oMath xmlns:m="http://schemas.openxmlformats.org/officeDocument/2006/math">
                      <m:r>
                        <a:rPr lang="en-US" sz="2000" i="1">
                          <a:latin typeface="Cambria Math"/>
                        </a:rPr>
                        <m:t>𝑧</m:t>
                      </m:r>
                      <m:r>
                        <a:rPr lang="en-US" sz="2000" i="1">
                          <a:latin typeface="Cambria Math"/>
                        </a:rPr>
                        <m:t>=</m:t>
                      </m:r>
                      <m:f>
                        <m:fPr>
                          <m:ctrlPr>
                            <a:rPr lang="en-US" sz="2000" i="1">
                              <a:latin typeface="Cambria Math" panose="02040503050406030204" pitchFamily="18" charset="0"/>
                            </a:rPr>
                          </m:ctrlPr>
                        </m:fPr>
                        <m:num>
                          <m:acc>
                            <m:accPr>
                              <m:chr m:val="̅"/>
                              <m:ctrlPr>
                                <a:rPr lang="en-US" sz="2000" i="1">
                                  <a:latin typeface="Cambria Math" panose="02040503050406030204" pitchFamily="18" charset="0"/>
                                </a:rPr>
                              </m:ctrlPr>
                            </m:accPr>
                            <m:e>
                              <m:r>
                                <a:rPr lang="en-US" sz="2000" i="1">
                                  <a:latin typeface="Cambria Math"/>
                                </a:rPr>
                                <m:t>𝑋</m:t>
                              </m:r>
                            </m:e>
                          </m:acc>
                          <m:r>
                            <a:rPr lang="en-US" sz="2000" i="1">
                              <a:latin typeface="Cambria Math"/>
                            </a:rPr>
                            <m:t>−</m:t>
                          </m:r>
                          <m:r>
                            <a:rPr lang="en-US" sz="2000" i="1" smtClean="0">
                              <a:latin typeface="Cambria Math"/>
                              <a:ea typeface="Cambria Math"/>
                            </a:rPr>
                            <m:t>𝜇</m:t>
                          </m:r>
                        </m:num>
                        <m:den>
                          <m:r>
                            <a:rPr lang="en-US" sz="2000" i="1">
                              <a:latin typeface="Cambria Math"/>
                            </a:rPr>
                            <m:t>𝑆</m:t>
                          </m:r>
                          <m:r>
                            <a:rPr lang="en-US" sz="2000" i="1">
                              <a:latin typeface="Cambria Math"/>
                            </a:rPr>
                            <m:t>/</m:t>
                          </m:r>
                          <m:rad>
                            <m:radPr>
                              <m:degHide m:val="on"/>
                              <m:ctrlPr>
                                <a:rPr lang="en-US" sz="2000" i="1">
                                  <a:latin typeface="Cambria Math" panose="02040503050406030204" pitchFamily="18" charset="0"/>
                                </a:rPr>
                              </m:ctrlPr>
                            </m:radPr>
                            <m:deg/>
                            <m:e>
                              <m:r>
                                <a:rPr lang="en-US" sz="2000" i="1">
                                  <a:latin typeface="Cambria Math"/>
                                </a:rPr>
                                <m:t>𝑛</m:t>
                              </m:r>
                            </m:e>
                          </m:rad>
                        </m:den>
                      </m:f>
                      <m:r>
                        <a:rPr lang="en-US" sz="2000" i="1">
                          <a:latin typeface="Cambria Math"/>
                        </a:rPr>
                        <m:t>=</m:t>
                      </m:r>
                      <m:f>
                        <m:fPr>
                          <m:ctrlPr>
                            <a:rPr lang="en-US" sz="2000" i="1">
                              <a:latin typeface="Cambria Math" panose="02040503050406030204" pitchFamily="18" charset="0"/>
                            </a:rPr>
                          </m:ctrlPr>
                        </m:fPr>
                        <m:num>
                          <m:r>
                            <a:rPr lang="en-US" sz="2000" b="0" i="1" smtClean="0">
                              <a:latin typeface="Cambria Math"/>
                            </a:rPr>
                            <m:t>672</m:t>
                          </m:r>
                          <m:r>
                            <a:rPr lang="en-US" sz="2000" i="1">
                              <a:latin typeface="Cambria Math"/>
                            </a:rPr>
                            <m:t>.</m:t>
                          </m:r>
                          <m:r>
                            <a:rPr lang="en-US" sz="2000" b="0" i="1" smtClean="0">
                              <a:latin typeface="Cambria Math"/>
                            </a:rPr>
                            <m:t>5</m:t>
                          </m:r>
                          <m:r>
                            <a:rPr lang="en-US" sz="2000" i="1">
                              <a:latin typeface="Cambria Math"/>
                            </a:rPr>
                            <m:t>−</m:t>
                          </m:r>
                          <m:r>
                            <a:rPr lang="en-US" sz="2000" b="0" i="1" smtClean="0">
                              <a:latin typeface="Cambria Math"/>
                            </a:rPr>
                            <m:t>690</m:t>
                          </m:r>
                        </m:num>
                        <m:den>
                          <m:r>
                            <a:rPr lang="en-US" sz="2000" b="0" i="1" smtClean="0">
                              <a:latin typeface="Cambria Math"/>
                            </a:rPr>
                            <m:t>43</m:t>
                          </m:r>
                          <m:r>
                            <a:rPr lang="en-US" sz="2000" i="1">
                              <a:latin typeface="Cambria Math"/>
                            </a:rPr>
                            <m:t>.</m:t>
                          </m:r>
                          <m:r>
                            <a:rPr lang="en-US" sz="2000" b="0" i="1" smtClean="0">
                              <a:latin typeface="Cambria Math"/>
                            </a:rPr>
                            <m:t>72</m:t>
                          </m:r>
                          <m:r>
                            <a:rPr lang="en-US" sz="2000" i="1">
                              <a:latin typeface="Cambria Math"/>
                            </a:rPr>
                            <m:t>/3.46</m:t>
                          </m:r>
                        </m:den>
                      </m:f>
                      <m:r>
                        <a:rPr lang="en-US" sz="2000" i="1">
                          <a:latin typeface="Cambria Math"/>
                        </a:rPr>
                        <m:t>=</m:t>
                      </m:r>
                      <m:r>
                        <a:rPr lang="en-US" sz="2000" b="0" i="1" smtClean="0">
                          <a:latin typeface="Cambria Math"/>
                        </a:rPr>
                        <m:t>−1</m:t>
                      </m:r>
                      <m:r>
                        <a:rPr lang="en-US" sz="2000" i="1">
                          <a:latin typeface="Cambria Math"/>
                        </a:rPr>
                        <m:t>.</m:t>
                      </m:r>
                      <m:r>
                        <a:rPr lang="en-US" sz="2000" b="0" i="1" smtClean="0">
                          <a:latin typeface="Cambria Math"/>
                        </a:rPr>
                        <m:t>38</m:t>
                      </m:r>
                    </m:oMath>
                  </m:oMathPara>
                </a14:m>
                <a:endParaRPr lang="en-US" sz="2000" dirty="0">
                  <a:latin typeface="Arial Narrow" panose="020B0606020202030204" pitchFamily="34" charset="0"/>
                </a:endParaRPr>
              </a:p>
              <a:p>
                <a:pPr marL="0" indent="0" algn="just">
                  <a:buNone/>
                </a:pPr>
                <a:endParaRPr lang="en-US" sz="2000" dirty="0">
                  <a:latin typeface="Arial Narrow" panose="020B0606020202030204" pitchFamily="34" charset="0"/>
                </a:endParaRPr>
              </a:p>
              <a:p>
                <a:pPr marL="265113" indent="-265113" algn="just">
                  <a:buNone/>
                </a:pPr>
                <a:r>
                  <a:rPr lang="en-US" sz="2000" dirty="0"/>
                  <a:t>6. Since the calculated |t|=1.38 &lt; 3.106, the </a:t>
                </a:r>
                <a:r>
                  <a:rPr lang="en-US" sz="2000" i="1" dirty="0"/>
                  <a:t>H</a:t>
                </a:r>
                <a:r>
                  <a:rPr lang="en-US" sz="2000" i="1" baseline="-25000" dirty="0"/>
                  <a:t>0</a:t>
                </a:r>
                <a:r>
                  <a:rPr lang="en-US" sz="2000" dirty="0"/>
                  <a:t> that the new process does not differ from the old process with respect to batch yields can not be rejected. Conclude that the new process gives equal yields. </a:t>
                </a:r>
                <a:endParaRPr lang="en-US" sz="2000" b="1" dirty="0">
                  <a:latin typeface="Arial Narrow" panose="020B0606020202030204" pitchFamily="34" charset="0"/>
                </a:endParaRPr>
              </a:p>
              <a:p>
                <a:pPr marL="265113" indent="-265113" algn="just">
                  <a:buNone/>
                </a:pPr>
                <a:r>
                  <a:rPr lang="en-US" sz="2000" dirty="0"/>
                  <a:t> </a:t>
                </a:r>
                <a:endParaRPr lang="uk-UA" sz="2000" dirty="0">
                  <a:latin typeface="Arial Narrow" panose="020B0606020202030204" pitchFamily="34" charset="0"/>
                </a:endParaRPr>
              </a:p>
            </p:txBody>
          </p:sp>
        </mc:Choice>
        <mc:Fallback xmlns="">
          <p:sp>
            <p:nvSpPr>
              <p:cNvPr id="5" name="Объект 4"/>
              <p:cNvSpPr>
                <a:spLocks noGrp="1" noRot="1" noChangeAspect="1" noMove="1" noResize="1" noEditPoints="1" noAdjustHandles="1" noChangeArrowheads="1" noChangeShapeType="1" noTextEdit="1"/>
              </p:cNvSpPr>
              <p:nvPr>
                <p:ph sz="quarter" idx="1"/>
              </p:nvPr>
            </p:nvSpPr>
            <p:spPr>
              <a:blipFill rotWithShape="1">
                <a:blip r:embed="rId2"/>
                <a:stretch>
                  <a:fillRect l="-741" t="-617" r="-741"/>
                </a:stretch>
              </a:blipFill>
            </p:spPr>
            <p:txBody>
              <a:bodyPr/>
              <a:lstStyle/>
              <a:p>
                <a:r>
                  <a:rPr lang="uk-UA">
                    <a:noFill/>
                  </a:rPr>
                  <a:t> </a:t>
                </a:r>
              </a:p>
            </p:txBody>
          </p:sp>
        </mc:Fallback>
      </mc:AlternateContent>
    </p:spTree>
    <p:extLst>
      <p:ext uri="{BB962C8B-B14F-4D97-AF65-F5344CB8AC3E}">
        <p14:creationId xmlns:p14="http://schemas.microsoft.com/office/powerpoint/2010/main" val="42836418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Hypothesis Testing: Example 3</a:t>
            </a:r>
            <a:endParaRPr lang="uk-UA" dirty="0"/>
          </a:p>
        </p:txBody>
      </p:sp>
      <p:sp>
        <p:nvSpPr>
          <p:cNvPr id="3" name="Нижний колонтитул 2"/>
          <p:cNvSpPr>
            <a:spLocks noGrp="1"/>
          </p:cNvSpPr>
          <p:nvPr>
            <p:ph type="ftr" sz="quarter" idx="11"/>
          </p:nvPr>
        </p:nvSpPr>
        <p:spPr/>
        <p:txBody>
          <a:bodyPr/>
          <a:lstStyle/>
          <a:p>
            <a:r>
              <a:rPr lang="en-US"/>
              <a:t>Hypothesis Testing</a:t>
            </a:r>
            <a:endParaRPr lang="uk-UA"/>
          </a:p>
        </p:txBody>
      </p:sp>
      <p:sp>
        <p:nvSpPr>
          <p:cNvPr id="4" name="Номер слайда 3"/>
          <p:cNvSpPr>
            <a:spLocks noGrp="1"/>
          </p:cNvSpPr>
          <p:nvPr>
            <p:ph type="sldNum" sz="quarter" idx="12"/>
          </p:nvPr>
        </p:nvSpPr>
        <p:spPr/>
        <p:txBody>
          <a:bodyPr/>
          <a:lstStyle/>
          <a:p>
            <a:fld id="{3819DA74-911B-4573-B583-15389679487E}" type="slidenum">
              <a:rPr lang="uk-UA" smtClean="0"/>
              <a:t>28</a:t>
            </a:fld>
            <a:endParaRPr lang="uk-UA"/>
          </a:p>
        </p:txBody>
      </p:sp>
      <p:sp>
        <p:nvSpPr>
          <p:cNvPr id="5" name="Объект 4"/>
          <p:cNvSpPr>
            <a:spLocks noGrp="1"/>
          </p:cNvSpPr>
          <p:nvPr>
            <p:ph sz="quarter" idx="1"/>
          </p:nvPr>
        </p:nvSpPr>
        <p:spPr/>
        <p:txBody>
          <a:bodyPr>
            <a:normAutofit/>
          </a:bodyPr>
          <a:lstStyle/>
          <a:p>
            <a:pPr marL="0" indent="0" algn="just">
              <a:buNone/>
            </a:pPr>
            <a:r>
              <a:rPr lang="en-US" sz="2200" dirty="0"/>
              <a:t>A drift test was run at San Angelo to compare Goodyear tires to competitor tires on a Ford Escort. Is there a significant difference in the precision of the results between suppliers?  </a:t>
            </a:r>
          </a:p>
          <a:p>
            <a:pPr marL="0" indent="0" algn="just">
              <a:buNone/>
            </a:pPr>
            <a:endParaRPr lang="uk-UA" sz="2200" dirty="0"/>
          </a:p>
        </p:txBody>
      </p:sp>
      <p:graphicFrame>
        <p:nvGraphicFramePr>
          <p:cNvPr id="6" name="Таблица 5"/>
          <p:cNvGraphicFramePr>
            <a:graphicFrameLocks noGrp="1"/>
          </p:cNvGraphicFramePr>
          <p:nvPr/>
        </p:nvGraphicFramePr>
        <p:xfrm>
          <a:off x="1259632" y="2359500"/>
          <a:ext cx="6096000" cy="1483360"/>
        </p:xfrm>
        <a:graphic>
          <a:graphicData uri="http://schemas.openxmlformats.org/drawingml/2006/table">
            <a:tbl>
              <a:tblPr firstRow="1" firstCol="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pPr algn="l"/>
                      <a:endParaRPr lang="uk-UA" dirty="0"/>
                    </a:p>
                  </a:txBody>
                  <a:tcPr/>
                </a:tc>
                <a:tc>
                  <a:txBody>
                    <a:bodyPr/>
                    <a:lstStyle/>
                    <a:p>
                      <a:pPr algn="l"/>
                      <a:r>
                        <a:rPr lang="en-US" dirty="0"/>
                        <a:t>Goodyear</a:t>
                      </a:r>
                      <a:endParaRPr lang="uk-UA" dirty="0"/>
                    </a:p>
                  </a:txBody>
                  <a:tcPr/>
                </a:tc>
                <a:tc>
                  <a:txBody>
                    <a:bodyPr/>
                    <a:lstStyle/>
                    <a:p>
                      <a:pPr algn="l"/>
                      <a:r>
                        <a:rPr lang="en-US" dirty="0"/>
                        <a:t>Competitor</a:t>
                      </a:r>
                      <a:endParaRPr lang="uk-UA" dirty="0"/>
                    </a:p>
                  </a:txBody>
                  <a:tcPr/>
                </a:tc>
                <a:extLst>
                  <a:ext uri="{0D108BD9-81ED-4DB2-BD59-A6C34878D82A}">
                    <a16:rowId xmlns:a16="http://schemas.microsoft.com/office/drawing/2014/main" val="10000"/>
                  </a:ext>
                </a:extLst>
              </a:tr>
              <a:tr h="370840">
                <a:tc>
                  <a:txBody>
                    <a:bodyPr/>
                    <a:lstStyle/>
                    <a:p>
                      <a:pPr algn="l"/>
                      <a:r>
                        <a:rPr lang="en-US" dirty="0"/>
                        <a:t>No. of tests</a:t>
                      </a:r>
                      <a:endParaRPr lang="uk-UA" dirty="0"/>
                    </a:p>
                  </a:txBody>
                  <a:tcPr/>
                </a:tc>
                <a:tc>
                  <a:txBody>
                    <a:bodyPr/>
                    <a:lstStyle/>
                    <a:p>
                      <a:pPr algn="l"/>
                      <a:r>
                        <a:rPr lang="en-US" dirty="0"/>
                        <a:t>17</a:t>
                      </a:r>
                      <a:endParaRPr lang="uk-UA" dirty="0"/>
                    </a:p>
                  </a:txBody>
                  <a:tcPr/>
                </a:tc>
                <a:tc>
                  <a:txBody>
                    <a:bodyPr/>
                    <a:lstStyle/>
                    <a:p>
                      <a:pPr algn="l"/>
                      <a:r>
                        <a:rPr lang="en-US" dirty="0"/>
                        <a:t>25</a:t>
                      </a:r>
                      <a:endParaRPr lang="uk-UA" dirty="0"/>
                    </a:p>
                  </a:txBody>
                  <a:tcPr/>
                </a:tc>
                <a:extLst>
                  <a:ext uri="{0D108BD9-81ED-4DB2-BD59-A6C34878D82A}">
                    <a16:rowId xmlns:a16="http://schemas.microsoft.com/office/drawing/2014/main" val="10001"/>
                  </a:ext>
                </a:extLst>
              </a:tr>
              <a:tr h="370840">
                <a:tc>
                  <a:txBody>
                    <a:bodyPr/>
                    <a:lstStyle/>
                    <a:p>
                      <a:pPr algn="l"/>
                      <a:r>
                        <a:rPr lang="en-US" dirty="0"/>
                        <a:t>Mean</a:t>
                      </a:r>
                      <a:endParaRPr lang="uk-UA" dirty="0"/>
                    </a:p>
                  </a:txBody>
                  <a:tcPr/>
                </a:tc>
                <a:tc>
                  <a:txBody>
                    <a:bodyPr/>
                    <a:lstStyle/>
                    <a:p>
                      <a:pPr algn="l"/>
                      <a:r>
                        <a:rPr lang="en-US" dirty="0"/>
                        <a:t>-27.2</a:t>
                      </a:r>
                      <a:endParaRPr lang="uk-UA" dirty="0"/>
                    </a:p>
                  </a:txBody>
                  <a:tcPr/>
                </a:tc>
                <a:tc>
                  <a:txBody>
                    <a:bodyPr/>
                    <a:lstStyle/>
                    <a:p>
                      <a:pPr algn="l"/>
                      <a:r>
                        <a:rPr lang="en-US" dirty="0"/>
                        <a:t>-39.2</a:t>
                      </a:r>
                      <a:endParaRPr lang="uk-UA" dirty="0"/>
                    </a:p>
                  </a:txBody>
                  <a:tcPr/>
                </a:tc>
                <a:extLst>
                  <a:ext uri="{0D108BD9-81ED-4DB2-BD59-A6C34878D82A}">
                    <a16:rowId xmlns:a16="http://schemas.microsoft.com/office/drawing/2014/main" val="10002"/>
                  </a:ext>
                </a:extLst>
              </a:tr>
              <a:tr h="370840">
                <a:tc>
                  <a:txBody>
                    <a:bodyPr/>
                    <a:lstStyle/>
                    <a:p>
                      <a:pPr algn="l"/>
                      <a:r>
                        <a:rPr lang="en-US" dirty="0"/>
                        <a:t>Variance, S</a:t>
                      </a:r>
                      <a:r>
                        <a:rPr lang="en-US" baseline="30000" dirty="0"/>
                        <a:t>2</a:t>
                      </a:r>
                      <a:endParaRPr lang="uk-UA" i="1" baseline="30000" dirty="0"/>
                    </a:p>
                  </a:txBody>
                  <a:tcPr/>
                </a:tc>
                <a:tc>
                  <a:txBody>
                    <a:bodyPr/>
                    <a:lstStyle/>
                    <a:p>
                      <a:pPr algn="l"/>
                      <a:r>
                        <a:rPr lang="en-US" dirty="0"/>
                        <a:t>132.25</a:t>
                      </a:r>
                      <a:endParaRPr lang="uk-UA" dirty="0"/>
                    </a:p>
                  </a:txBody>
                  <a:tcPr/>
                </a:tc>
                <a:tc>
                  <a:txBody>
                    <a:bodyPr/>
                    <a:lstStyle/>
                    <a:p>
                      <a:pPr algn="l"/>
                      <a:r>
                        <a:rPr lang="en-US" dirty="0"/>
                        <a:t>207.36</a:t>
                      </a:r>
                      <a:endParaRPr lang="uk-UA" dirty="0"/>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7" name="Прямоугольник 6"/>
              <p:cNvSpPr/>
              <p:nvPr/>
            </p:nvSpPr>
            <p:spPr>
              <a:xfrm>
                <a:off x="546792" y="3920175"/>
                <a:ext cx="8208912" cy="2879250"/>
              </a:xfrm>
              <a:prstGeom prst="rect">
                <a:avLst/>
              </a:prstGeom>
            </p:spPr>
            <p:txBody>
              <a:bodyPr wrap="square">
                <a:spAutoFit/>
              </a:bodyPr>
              <a:lstStyle/>
              <a:p>
                <a:pPr>
                  <a:lnSpc>
                    <a:spcPct val="120000"/>
                  </a:lnSpc>
                </a:pPr>
                <a:r>
                  <a:rPr lang="en-US" dirty="0"/>
                  <a:t>Assume the observations come from two normal distributions. </a:t>
                </a:r>
              </a:p>
              <a:p>
                <a:pPr>
                  <a:lnSpc>
                    <a:spcPct val="120000"/>
                  </a:lnSpc>
                  <a:spcAft>
                    <a:spcPts val="600"/>
                  </a:spcAft>
                </a:pPr>
                <a14:m>
                  <m:oMathPara xmlns:m="http://schemas.openxmlformats.org/officeDocument/2006/math">
                    <m:oMathParaPr>
                      <m:jc m:val="left"/>
                    </m:oMathParaPr>
                    <m:oMath xmlns:m="http://schemas.openxmlformats.org/officeDocument/2006/math">
                      <m:sSub>
                        <m:sSubPr>
                          <m:ctrlPr>
                            <a:rPr lang="uk-UA" i="1">
                              <a:latin typeface="Cambria Math" panose="02040503050406030204" pitchFamily="18" charset="0"/>
                            </a:rPr>
                          </m:ctrlPr>
                        </m:sSubPr>
                        <m:e>
                          <m:r>
                            <a:rPr lang="en-US" i="1">
                              <a:latin typeface="Cambria Math"/>
                            </a:rPr>
                            <m:t>𝐻</m:t>
                          </m:r>
                        </m:e>
                        <m:sub>
                          <m:r>
                            <a:rPr lang="en-US" i="1">
                              <a:latin typeface="Cambria Math"/>
                            </a:rPr>
                            <m:t>0</m:t>
                          </m:r>
                        </m:sub>
                      </m:sSub>
                      <m:r>
                        <a:rPr lang="en-US" i="1">
                          <a:latin typeface="Cambria Math"/>
                        </a:rPr>
                        <m:t>:</m:t>
                      </m:r>
                      <m:sSubSup>
                        <m:sSubSupPr>
                          <m:ctrlPr>
                            <a:rPr lang="en-US" i="1" smtClean="0">
                              <a:latin typeface="Cambria Math" panose="02040503050406030204" pitchFamily="18" charset="0"/>
                            </a:rPr>
                          </m:ctrlPr>
                        </m:sSubSupPr>
                        <m:e>
                          <m:sSup>
                            <m:sSupPr>
                              <m:ctrlPr>
                                <a:rPr lang="en-US" i="1">
                                  <a:latin typeface="Cambria Math" panose="02040503050406030204" pitchFamily="18" charset="0"/>
                                </a:rPr>
                              </m:ctrlPr>
                            </m:sSupPr>
                            <m:e>
                              <m:r>
                                <a:rPr lang="en-US" i="1">
                                  <a:latin typeface="Cambria Math"/>
                                  <a:ea typeface="Cambria Math"/>
                                </a:rPr>
                                <m:t>𝜎</m:t>
                              </m:r>
                            </m:e>
                            <m:sup>
                              <m:r>
                                <a:rPr lang="en-US" i="1">
                                  <a:latin typeface="Cambria Math"/>
                                </a:rPr>
                                <m:t>2</m:t>
                              </m:r>
                            </m:sup>
                          </m:sSup>
                        </m:e>
                        <m:sub>
                          <m:r>
                            <a:rPr lang="en-US" i="1">
                              <a:latin typeface="Cambria Math"/>
                            </a:rPr>
                            <m:t>𝐺𝐷𝑌𝑅</m:t>
                          </m:r>
                        </m:sub>
                        <m:sup/>
                      </m:sSubSup>
                      <m:r>
                        <a:rPr lang="en-US" i="1">
                          <a:latin typeface="Cambria Math"/>
                        </a:rPr>
                        <m:t>=</m:t>
                      </m:r>
                      <m:sSubSup>
                        <m:sSubSupPr>
                          <m:ctrlPr>
                            <a:rPr lang="en-US" i="1" smtClean="0">
                              <a:latin typeface="Cambria Math" panose="02040503050406030204" pitchFamily="18" charset="0"/>
                            </a:rPr>
                          </m:ctrlPr>
                        </m:sSubSupPr>
                        <m:e>
                          <m:sSup>
                            <m:sSupPr>
                              <m:ctrlPr>
                                <a:rPr lang="en-US" i="1">
                                  <a:latin typeface="Cambria Math" panose="02040503050406030204" pitchFamily="18" charset="0"/>
                                </a:rPr>
                              </m:ctrlPr>
                            </m:sSupPr>
                            <m:e>
                              <m:r>
                                <a:rPr lang="en-US" i="1">
                                  <a:latin typeface="Cambria Math"/>
                                  <a:ea typeface="Cambria Math"/>
                                </a:rPr>
                                <m:t>𝜎</m:t>
                              </m:r>
                            </m:e>
                            <m:sup>
                              <m:r>
                                <a:rPr lang="en-US" i="1">
                                  <a:latin typeface="Cambria Math"/>
                                </a:rPr>
                                <m:t>2</m:t>
                              </m:r>
                            </m:sup>
                          </m:sSup>
                        </m:e>
                        <m:sub>
                          <m:r>
                            <a:rPr lang="en-US" b="0" i="1" smtClean="0">
                              <a:latin typeface="Cambria Math"/>
                            </a:rPr>
                            <m:t>𝐶𝑀𝑃𝑇</m:t>
                          </m:r>
                        </m:sub>
                        <m:sup/>
                      </m:sSubSup>
                      <m:sSub>
                        <m:sSubPr>
                          <m:ctrlPr>
                            <a:rPr lang="uk-UA" i="1">
                              <a:latin typeface="Cambria Math" panose="02040503050406030204" pitchFamily="18" charset="0"/>
                            </a:rPr>
                          </m:ctrlPr>
                        </m:sSubPr>
                        <m:e>
                          <m:r>
                            <a:rPr lang="en-US" b="0" i="1" smtClean="0">
                              <a:latin typeface="Cambria Math"/>
                            </a:rPr>
                            <m:t>  </m:t>
                          </m:r>
                          <m:r>
                            <a:rPr lang="en-US" b="0" i="1" smtClean="0">
                              <a:latin typeface="Cambria Math"/>
                            </a:rPr>
                            <m:t>𝑣𝑠</m:t>
                          </m:r>
                          <m:r>
                            <a:rPr lang="en-US" b="0" i="1" smtClean="0">
                              <a:latin typeface="Cambria Math"/>
                            </a:rPr>
                            <m:t>.   </m:t>
                          </m:r>
                          <m:r>
                            <a:rPr lang="en-US" i="1">
                              <a:latin typeface="Cambria Math"/>
                            </a:rPr>
                            <m:t>𝐻</m:t>
                          </m:r>
                        </m:e>
                        <m:sub>
                          <m:r>
                            <a:rPr lang="en-US" b="0" i="1" smtClean="0">
                              <a:latin typeface="Cambria Math"/>
                            </a:rPr>
                            <m:t>𝐴</m:t>
                          </m:r>
                        </m:sub>
                      </m:sSub>
                      <m:r>
                        <a:rPr lang="en-US" i="1">
                          <a:latin typeface="Cambria Math"/>
                        </a:rPr>
                        <m:t>:</m:t>
                      </m:r>
                      <m:sSubSup>
                        <m:sSubSupPr>
                          <m:ctrlPr>
                            <a:rPr lang="en-US" i="1">
                              <a:latin typeface="Cambria Math" panose="02040503050406030204" pitchFamily="18" charset="0"/>
                            </a:rPr>
                          </m:ctrlPr>
                        </m:sSubSupPr>
                        <m:e>
                          <m:sSup>
                            <m:sSupPr>
                              <m:ctrlPr>
                                <a:rPr lang="en-US" i="1">
                                  <a:latin typeface="Cambria Math" panose="02040503050406030204" pitchFamily="18" charset="0"/>
                                </a:rPr>
                              </m:ctrlPr>
                            </m:sSupPr>
                            <m:e>
                              <m:r>
                                <a:rPr lang="en-US" i="1">
                                  <a:latin typeface="Cambria Math"/>
                                  <a:ea typeface="Cambria Math"/>
                                </a:rPr>
                                <m:t>𝜎</m:t>
                              </m:r>
                            </m:e>
                            <m:sup>
                              <m:r>
                                <a:rPr lang="en-US" i="1">
                                  <a:latin typeface="Cambria Math"/>
                                </a:rPr>
                                <m:t>2</m:t>
                              </m:r>
                            </m:sup>
                          </m:sSup>
                        </m:e>
                        <m:sub>
                          <m:r>
                            <a:rPr lang="en-US" i="1">
                              <a:latin typeface="Cambria Math"/>
                            </a:rPr>
                            <m:t>𝐺𝐷𝑌𝑅</m:t>
                          </m:r>
                        </m:sub>
                        <m:sup/>
                      </m:sSubSup>
                      <m:r>
                        <a:rPr lang="en-US" i="1">
                          <a:latin typeface="Cambria Math"/>
                          <a:ea typeface="Cambria Math"/>
                        </a:rPr>
                        <m:t>≠</m:t>
                      </m:r>
                      <m:sSubSup>
                        <m:sSubSupPr>
                          <m:ctrlPr>
                            <a:rPr lang="en-US" i="1">
                              <a:latin typeface="Cambria Math" panose="02040503050406030204" pitchFamily="18" charset="0"/>
                            </a:rPr>
                          </m:ctrlPr>
                        </m:sSubSupPr>
                        <m:e>
                          <m:sSup>
                            <m:sSupPr>
                              <m:ctrlPr>
                                <a:rPr lang="en-US" i="1">
                                  <a:latin typeface="Cambria Math" panose="02040503050406030204" pitchFamily="18" charset="0"/>
                                </a:rPr>
                              </m:ctrlPr>
                            </m:sSupPr>
                            <m:e>
                              <m:r>
                                <a:rPr lang="en-US" i="1">
                                  <a:latin typeface="Cambria Math"/>
                                  <a:ea typeface="Cambria Math"/>
                                </a:rPr>
                                <m:t>𝜎</m:t>
                              </m:r>
                            </m:e>
                            <m:sup>
                              <m:r>
                                <a:rPr lang="en-US" i="1">
                                  <a:latin typeface="Cambria Math"/>
                                </a:rPr>
                                <m:t>2</m:t>
                              </m:r>
                            </m:sup>
                          </m:sSup>
                        </m:e>
                        <m:sub>
                          <m:r>
                            <a:rPr lang="en-US" i="1">
                              <a:latin typeface="Cambria Math"/>
                            </a:rPr>
                            <m:t>𝐶𝑀𝑃𝑇</m:t>
                          </m:r>
                        </m:sub>
                        <m:sup/>
                      </m:sSubSup>
                    </m:oMath>
                  </m:oMathPara>
                </a14:m>
                <a:endParaRPr lang="en-US" dirty="0"/>
              </a:p>
              <a:p>
                <a:pPr>
                  <a:lnSpc>
                    <a:spcPct val="120000"/>
                  </a:lnSpc>
                </a:pPr>
                <a:r>
                  <a:rPr lang="en-US" dirty="0"/>
                  <a:t>2. Choose </a:t>
                </a:r>
                <a14:m>
                  <m:oMath xmlns:m="http://schemas.openxmlformats.org/officeDocument/2006/math">
                    <m:r>
                      <a:rPr lang="en-US" b="1" i="1" dirty="0">
                        <a:solidFill>
                          <a:srgbClr val="002060"/>
                        </a:solidFill>
                        <a:latin typeface="Cambria Math"/>
                        <a:ea typeface="Cambria Math"/>
                      </a:rPr>
                      <m:t>𝜶</m:t>
                    </m:r>
                  </m:oMath>
                </a14:m>
                <a:r>
                  <a:rPr lang="en-US" dirty="0">
                    <a:solidFill>
                      <a:srgbClr val="002060"/>
                    </a:solidFill>
                  </a:rPr>
                  <a:t> = 0.10</a:t>
                </a:r>
                <a:r>
                  <a:rPr lang="en-US" dirty="0"/>
                  <a:t>.</a:t>
                </a:r>
              </a:p>
              <a:p>
                <a:pPr>
                  <a:lnSpc>
                    <a:spcPct val="120000"/>
                  </a:lnSpc>
                </a:pPr>
                <a:r>
                  <a:rPr lang="en-US" dirty="0"/>
                  <a:t>3. Select a test statistic: F statistic with F distribution with (24, 16) degrees of freedom. </a:t>
                </a:r>
              </a:p>
              <a:p>
                <a:pPr>
                  <a:lnSpc>
                    <a:spcPct val="120000"/>
                  </a:lnSpc>
                </a:pPr>
                <a:r>
                  <a:rPr lang="en-US" dirty="0"/>
                  <a:t>4. The critical region obtained from F-Table is:</a:t>
                </a:r>
              </a:p>
              <a:p>
                <a:pPr>
                  <a:lnSpc>
                    <a:spcPct val="120000"/>
                  </a:lnSpc>
                </a:pPr>
                <a14:m>
                  <m:oMathPara xmlns:m="http://schemas.openxmlformats.org/officeDocument/2006/math">
                    <m:oMathParaPr>
                      <m:jc m:val="left"/>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𝐹</m:t>
                          </m:r>
                        </m:e>
                        <m:sub>
                          <m:d>
                            <m:dPr>
                              <m:ctrlPr>
                                <a:rPr lang="en-US" b="0" i="1" smtClean="0">
                                  <a:latin typeface="Cambria Math" panose="02040503050406030204" pitchFamily="18" charset="0"/>
                                </a:rPr>
                              </m:ctrlPr>
                            </m:dPr>
                            <m:e>
                              <m:r>
                                <a:rPr lang="en-US" b="0" i="1" smtClean="0">
                                  <a:latin typeface="Cambria Math"/>
                                </a:rPr>
                                <m:t>1−</m:t>
                              </m:r>
                              <m:f>
                                <m:fPr>
                                  <m:ctrlPr>
                                    <a:rPr lang="en-US" b="0" i="1" smtClean="0">
                                      <a:latin typeface="Cambria Math" panose="02040503050406030204" pitchFamily="18" charset="0"/>
                                      <a:ea typeface="Cambria Math"/>
                                    </a:rPr>
                                  </m:ctrlPr>
                                </m:fPr>
                                <m:num>
                                  <m:r>
                                    <a:rPr lang="en-US" b="0" i="1" smtClean="0">
                                      <a:latin typeface="Cambria Math"/>
                                      <a:ea typeface="Cambria Math"/>
                                    </a:rPr>
                                    <m:t>𝛼</m:t>
                                  </m:r>
                                </m:num>
                                <m:den>
                                  <m:r>
                                    <a:rPr lang="en-US" b="0" i="1" smtClean="0">
                                      <a:latin typeface="Cambria Math"/>
                                      <a:ea typeface="Cambria Math"/>
                                    </a:rPr>
                                    <m:t>2</m:t>
                                  </m:r>
                                </m:den>
                              </m:f>
                            </m:e>
                          </m:d>
                          <m:r>
                            <a:rPr lang="en-US" b="0" i="1" smtClean="0">
                              <a:latin typeface="Cambria Math"/>
                              <a:ea typeface="Cambria Math"/>
                            </a:rPr>
                            <m:t>,</m:t>
                          </m:r>
                          <m:d>
                            <m:dPr>
                              <m:ctrlPr>
                                <a:rPr lang="en-US" b="0" i="1" smtClean="0">
                                  <a:latin typeface="Cambria Math" panose="02040503050406030204" pitchFamily="18" charset="0"/>
                                  <a:ea typeface="Cambria Math"/>
                                </a:rPr>
                              </m:ctrlPr>
                            </m:dPr>
                            <m:e>
                              <m:sSub>
                                <m:sSubPr>
                                  <m:ctrlPr>
                                    <a:rPr lang="en-US" b="0" i="1" smtClean="0">
                                      <a:latin typeface="Cambria Math" panose="02040503050406030204" pitchFamily="18" charset="0"/>
                                      <a:ea typeface="Cambria Math"/>
                                    </a:rPr>
                                  </m:ctrlPr>
                                </m:sSubPr>
                                <m:e>
                                  <m:r>
                                    <a:rPr lang="en-US" b="0" i="1" smtClean="0">
                                      <a:latin typeface="Cambria Math"/>
                                      <a:ea typeface="Cambria Math"/>
                                    </a:rPr>
                                    <m:t>𝑛</m:t>
                                  </m:r>
                                </m:e>
                                <m:sub>
                                  <m:r>
                                    <a:rPr lang="en-US" b="0" i="1" smtClean="0">
                                      <a:latin typeface="Cambria Math"/>
                                      <a:ea typeface="Cambria Math"/>
                                    </a:rPr>
                                    <m:t>1</m:t>
                                  </m:r>
                                </m:sub>
                              </m:sSub>
                              <m:r>
                                <a:rPr lang="en-US" b="0" i="1" smtClean="0">
                                  <a:latin typeface="Cambria Math"/>
                                  <a:ea typeface="Cambria Math"/>
                                </a:rPr>
                                <m:t>−1,</m:t>
                              </m:r>
                              <m:sSub>
                                <m:sSubPr>
                                  <m:ctrlPr>
                                    <a:rPr lang="en-US" i="1">
                                      <a:latin typeface="Cambria Math" panose="02040503050406030204" pitchFamily="18" charset="0"/>
                                      <a:ea typeface="Cambria Math"/>
                                    </a:rPr>
                                  </m:ctrlPr>
                                </m:sSubPr>
                                <m:e>
                                  <m:r>
                                    <a:rPr lang="en-US" b="0" i="1" smtClean="0">
                                      <a:latin typeface="Cambria Math"/>
                                      <a:ea typeface="Cambria Math"/>
                                    </a:rPr>
                                    <m:t> </m:t>
                                  </m:r>
                                  <m:r>
                                    <a:rPr lang="en-US" i="1">
                                      <a:latin typeface="Cambria Math"/>
                                      <a:ea typeface="Cambria Math"/>
                                    </a:rPr>
                                    <m:t>𝑛</m:t>
                                  </m:r>
                                </m:e>
                                <m:sub>
                                  <m:r>
                                    <a:rPr lang="en-US" b="0" i="1" smtClean="0">
                                      <a:latin typeface="Cambria Math"/>
                                      <a:ea typeface="Cambria Math"/>
                                    </a:rPr>
                                    <m:t>2</m:t>
                                  </m:r>
                                </m:sub>
                              </m:sSub>
                              <m:r>
                                <a:rPr lang="en-US" i="1">
                                  <a:latin typeface="Cambria Math"/>
                                  <a:ea typeface="Cambria Math"/>
                                </a:rPr>
                                <m:t>−1</m:t>
                              </m:r>
                            </m:e>
                          </m:d>
                          <m:r>
                            <a:rPr lang="en-US" b="0" i="1" smtClean="0">
                              <a:latin typeface="Cambria Math"/>
                              <a:ea typeface="Cambria Math"/>
                            </a:rPr>
                            <m:t>=</m:t>
                          </m:r>
                        </m:sub>
                      </m:sSub>
                      <m:sSub>
                        <m:sSubPr>
                          <m:ctrlPr>
                            <a:rPr lang="en-US" i="1">
                              <a:latin typeface="Cambria Math" panose="02040503050406030204" pitchFamily="18" charset="0"/>
                            </a:rPr>
                          </m:ctrlPr>
                        </m:sSubPr>
                        <m:e>
                          <m:r>
                            <a:rPr lang="en-US" i="1">
                              <a:latin typeface="Cambria Math"/>
                            </a:rPr>
                            <m:t>𝐹</m:t>
                          </m:r>
                        </m:e>
                        <m:sub>
                          <m:d>
                            <m:dPr>
                              <m:ctrlPr>
                                <a:rPr lang="en-US" i="1">
                                  <a:latin typeface="Cambria Math" panose="02040503050406030204" pitchFamily="18" charset="0"/>
                                </a:rPr>
                              </m:ctrlPr>
                            </m:dPr>
                            <m:e>
                              <m:r>
                                <a:rPr lang="en-US" b="0" i="1" smtClean="0">
                                  <a:latin typeface="Cambria Math"/>
                                </a:rPr>
                                <m:t>0,995</m:t>
                              </m:r>
                            </m:e>
                          </m:d>
                          <m:r>
                            <a:rPr lang="en-US" i="1">
                              <a:latin typeface="Cambria Math"/>
                              <a:ea typeface="Cambria Math"/>
                            </a:rPr>
                            <m:t>,</m:t>
                          </m:r>
                          <m:d>
                            <m:dPr>
                              <m:ctrlPr>
                                <a:rPr lang="en-US" i="1">
                                  <a:latin typeface="Cambria Math" panose="02040503050406030204" pitchFamily="18" charset="0"/>
                                  <a:ea typeface="Cambria Math"/>
                                </a:rPr>
                              </m:ctrlPr>
                            </m:dPr>
                            <m:e>
                              <m:r>
                                <a:rPr lang="en-US" b="0" i="1" smtClean="0">
                                  <a:latin typeface="Cambria Math"/>
                                  <a:ea typeface="Cambria Math"/>
                                </a:rPr>
                                <m:t>24</m:t>
                              </m:r>
                              <m:r>
                                <a:rPr lang="en-US" i="1">
                                  <a:latin typeface="Cambria Math"/>
                                  <a:ea typeface="Cambria Math"/>
                                </a:rPr>
                                <m:t>,</m:t>
                              </m:r>
                              <m:r>
                                <a:rPr lang="en-US" b="0" i="1" smtClean="0">
                                  <a:latin typeface="Cambria Math"/>
                                  <a:ea typeface="Cambria Math"/>
                                </a:rPr>
                                <m:t>16</m:t>
                              </m:r>
                            </m:e>
                          </m:d>
                          <m:r>
                            <a:rPr lang="en-US" i="1">
                              <a:latin typeface="Cambria Math"/>
                              <a:ea typeface="Cambria Math"/>
                            </a:rPr>
                            <m:t>=</m:t>
                          </m:r>
                          <m:r>
                            <a:rPr lang="en-US" b="0" i="1" smtClean="0">
                              <a:latin typeface="Cambria Math"/>
                              <a:ea typeface="Cambria Math"/>
                            </a:rPr>
                            <m:t>2.24</m:t>
                          </m:r>
                        </m:sub>
                      </m:sSub>
                    </m:oMath>
                  </m:oMathPara>
                </a14:m>
                <a:endParaRPr lang="en-US" dirty="0"/>
              </a:p>
              <a:p>
                <a:endParaRPr lang="en-US" dirty="0"/>
              </a:p>
              <a:p>
                <a:endParaRPr lang="uk-UA" dirty="0"/>
              </a:p>
            </p:txBody>
          </p:sp>
        </mc:Choice>
        <mc:Fallback xmlns="">
          <p:sp>
            <p:nvSpPr>
              <p:cNvPr id="7" name="Прямоугольник 6"/>
              <p:cNvSpPr>
                <a:spLocks noRot="1" noChangeAspect="1" noMove="1" noResize="1" noEditPoints="1" noAdjustHandles="1" noChangeArrowheads="1" noChangeShapeType="1" noTextEdit="1"/>
              </p:cNvSpPr>
              <p:nvPr/>
            </p:nvSpPr>
            <p:spPr>
              <a:xfrm>
                <a:off x="546792" y="3920175"/>
                <a:ext cx="8208912" cy="2879250"/>
              </a:xfrm>
              <a:prstGeom prst="rect">
                <a:avLst/>
              </a:prstGeom>
              <a:blipFill>
                <a:blip r:embed="rId2"/>
                <a:stretch>
                  <a:fillRect l="-669" r="-594"/>
                </a:stretch>
              </a:blipFill>
            </p:spPr>
            <p:txBody>
              <a:bodyPr/>
              <a:lstStyle/>
              <a:p>
                <a:r>
                  <a:rPr lang="ru-RU">
                    <a:noFill/>
                  </a:rPr>
                  <a:t> </a:t>
                </a:r>
              </a:p>
            </p:txBody>
          </p:sp>
        </mc:Fallback>
      </mc:AlternateContent>
    </p:spTree>
    <p:extLst>
      <p:ext uri="{BB962C8B-B14F-4D97-AF65-F5344CB8AC3E}">
        <p14:creationId xmlns:p14="http://schemas.microsoft.com/office/powerpoint/2010/main" val="5793249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Hypothesis Testing: Example 3</a:t>
            </a:r>
            <a:endParaRPr lang="uk-UA" dirty="0"/>
          </a:p>
        </p:txBody>
      </p:sp>
      <p:sp>
        <p:nvSpPr>
          <p:cNvPr id="3" name="Нижний колонтитул 2"/>
          <p:cNvSpPr>
            <a:spLocks noGrp="1"/>
          </p:cNvSpPr>
          <p:nvPr>
            <p:ph type="ftr" sz="quarter" idx="11"/>
          </p:nvPr>
        </p:nvSpPr>
        <p:spPr/>
        <p:txBody>
          <a:bodyPr/>
          <a:lstStyle/>
          <a:p>
            <a:r>
              <a:rPr lang="en-US"/>
              <a:t>Hypothesis Testing</a:t>
            </a:r>
            <a:endParaRPr lang="uk-UA"/>
          </a:p>
        </p:txBody>
      </p:sp>
      <p:sp>
        <p:nvSpPr>
          <p:cNvPr id="4" name="Номер слайда 3"/>
          <p:cNvSpPr>
            <a:spLocks noGrp="1"/>
          </p:cNvSpPr>
          <p:nvPr>
            <p:ph type="sldNum" sz="quarter" idx="12"/>
          </p:nvPr>
        </p:nvSpPr>
        <p:spPr/>
        <p:txBody>
          <a:bodyPr/>
          <a:lstStyle/>
          <a:p>
            <a:fld id="{3819DA74-911B-4573-B583-15389679487E}" type="slidenum">
              <a:rPr lang="uk-UA" smtClean="0"/>
              <a:t>29</a:t>
            </a:fld>
            <a:endParaRPr lang="uk-UA"/>
          </a:p>
        </p:txBody>
      </p:sp>
      <mc:AlternateContent xmlns:mc="http://schemas.openxmlformats.org/markup-compatibility/2006" xmlns:a14="http://schemas.microsoft.com/office/drawing/2010/main">
        <mc:Choice Requires="a14">
          <p:sp>
            <p:nvSpPr>
              <p:cNvPr id="5" name="Объект 4"/>
              <p:cNvSpPr>
                <a:spLocks noGrp="1"/>
              </p:cNvSpPr>
              <p:nvPr>
                <p:ph sz="quarter" idx="1"/>
              </p:nvPr>
            </p:nvSpPr>
            <p:spPr/>
            <p:txBody>
              <a:bodyPr>
                <a:normAutofit/>
              </a:bodyPr>
              <a:lstStyle/>
              <a:p>
                <a:pPr marL="0" indent="0">
                  <a:buNone/>
                </a:pPr>
                <a:r>
                  <a:rPr lang="en-US" sz="2400" dirty="0"/>
                  <a:t>6. Compute the statistic: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a:rPr>
                        <m:t>𝐹</m:t>
                      </m:r>
                      <m:r>
                        <a:rPr lang="en-US" sz="2400" b="0" i="1" smtClean="0">
                          <a:latin typeface="Cambria Math"/>
                        </a:rPr>
                        <m:t>=</m:t>
                      </m:r>
                      <m:f>
                        <m:fPr>
                          <m:ctrlPr>
                            <a:rPr lang="en-US" sz="2400" b="0" i="1" smtClean="0">
                              <a:latin typeface="Cambria Math" panose="02040503050406030204" pitchFamily="18" charset="0"/>
                            </a:rPr>
                          </m:ctrlPr>
                        </m:fPr>
                        <m:num>
                          <m:sSubSup>
                            <m:sSubSupPr>
                              <m:ctrlPr>
                                <a:rPr lang="en-US" sz="2400" i="1">
                                  <a:latin typeface="Cambria Math" panose="02040503050406030204" pitchFamily="18" charset="0"/>
                                </a:rPr>
                              </m:ctrlPr>
                            </m:sSubSupPr>
                            <m:e>
                              <m:sSup>
                                <m:sSupPr>
                                  <m:ctrlPr>
                                    <a:rPr lang="en-US" sz="2400" i="1">
                                      <a:latin typeface="Cambria Math" panose="02040503050406030204" pitchFamily="18" charset="0"/>
                                    </a:rPr>
                                  </m:ctrlPr>
                                </m:sSupPr>
                                <m:e>
                                  <m:r>
                                    <a:rPr lang="en-US" sz="2400" b="0" i="1" smtClean="0">
                                      <a:latin typeface="Cambria Math"/>
                                    </a:rPr>
                                    <m:t>𝑆</m:t>
                                  </m:r>
                                </m:e>
                                <m:sup>
                                  <m:r>
                                    <a:rPr lang="en-US" sz="2400" i="1">
                                      <a:latin typeface="Cambria Math"/>
                                    </a:rPr>
                                    <m:t>2</m:t>
                                  </m:r>
                                </m:sup>
                              </m:sSup>
                            </m:e>
                            <m:sub>
                              <m:r>
                                <a:rPr lang="en-US" sz="2400" i="1">
                                  <a:latin typeface="Cambria Math"/>
                                </a:rPr>
                                <m:t>𝐶𝑀𝑃𝑇</m:t>
                              </m:r>
                            </m:sub>
                            <m:sup/>
                          </m:sSubSup>
                        </m:num>
                        <m:den>
                          <m:sSubSup>
                            <m:sSubSupPr>
                              <m:ctrlPr>
                                <a:rPr lang="en-US" sz="2400" i="1">
                                  <a:latin typeface="Cambria Math" panose="02040503050406030204" pitchFamily="18" charset="0"/>
                                </a:rPr>
                              </m:ctrlPr>
                            </m:sSubSupPr>
                            <m:e>
                              <m:sSup>
                                <m:sSupPr>
                                  <m:ctrlPr>
                                    <a:rPr lang="en-US" sz="2400" i="1">
                                      <a:latin typeface="Cambria Math" panose="02040503050406030204" pitchFamily="18" charset="0"/>
                                    </a:rPr>
                                  </m:ctrlPr>
                                </m:sSupPr>
                                <m:e>
                                  <m:r>
                                    <a:rPr lang="en-US" sz="2400" b="0" i="1" smtClean="0">
                                      <a:latin typeface="Cambria Math"/>
                                    </a:rPr>
                                    <m:t>𝑆</m:t>
                                  </m:r>
                                </m:e>
                                <m:sup>
                                  <m:r>
                                    <a:rPr lang="en-US" sz="2400" i="1">
                                      <a:latin typeface="Cambria Math"/>
                                    </a:rPr>
                                    <m:t>2</m:t>
                                  </m:r>
                                </m:sup>
                              </m:sSup>
                            </m:e>
                            <m:sub>
                              <m:r>
                                <a:rPr lang="en-US" sz="2400" i="1">
                                  <a:latin typeface="Cambria Math"/>
                                </a:rPr>
                                <m:t>𝐺𝐷𝑌𝑅</m:t>
                              </m:r>
                            </m:sub>
                            <m:sup/>
                          </m:sSubSup>
                        </m:den>
                      </m:f>
                      <m:r>
                        <a:rPr lang="en-US" sz="2400" b="0" i="0" smtClean="0">
                          <a:latin typeface="Cambria Math"/>
                        </a:rPr>
                        <m:t>=</m:t>
                      </m:r>
                      <m:f>
                        <m:fPr>
                          <m:ctrlPr>
                            <a:rPr lang="en-US" sz="2400" b="0" i="1" smtClean="0">
                              <a:latin typeface="Cambria Math" panose="02040503050406030204" pitchFamily="18" charset="0"/>
                            </a:rPr>
                          </m:ctrlPr>
                        </m:fPr>
                        <m:num>
                          <m:r>
                            <a:rPr lang="en-US" sz="2400" b="0" i="1" smtClean="0">
                              <a:latin typeface="Cambria Math"/>
                            </a:rPr>
                            <m:t>207.36</m:t>
                          </m:r>
                        </m:num>
                        <m:den>
                          <m:r>
                            <a:rPr lang="en-US" sz="2400" b="0" i="1" smtClean="0">
                              <a:latin typeface="Cambria Math"/>
                            </a:rPr>
                            <m:t>132.25</m:t>
                          </m:r>
                        </m:den>
                      </m:f>
                      <m:r>
                        <a:rPr lang="en-US" sz="2400" b="0" i="1" smtClean="0">
                          <a:latin typeface="Cambria Math"/>
                        </a:rPr>
                        <m:t>=1.57</m:t>
                      </m:r>
                    </m:oMath>
                  </m:oMathPara>
                </a14:m>
                <a:endParaRPr lang="en-US" sz="2400" dirty="0"/>
              </a:p>
              <a:p>
                <a:pPr marL="265113" indent="0">
                  <a:spcBef>
                    <a:spcPts val="1000"/>
                  </a:spcBef>
                  <a:buNone/>
                </a:pPr>
                <a:r>
                  <a:rPr lang="en-US" sz="2400" dirty="0"/>
                  <a:t>Note: By convention, always put the larger variance in the numerator. </a:t>
                </a:r>
              </a:p>
              <a:p>
                <a:pPr marL="265113" indent="-265113" algn="just">
                  <a:spcBef>
                    <a:spcPts val="1000"/>
                  </a:spcBef>
                  <a:buNone/>
                </a:pPr>
                <a:r>
                  <a:rPr lang="en-US" sz="2400" dirty="0"/>
                  <a:t>7. Since the calculated </a:t>
                </a:r>
                <a:r>
                  <a:rPr lang="en-US" sz="2400" i="1" dirty="0"/>
                  <a:t>F</a:t>
                </a:r>
                <a:r>
                  <a:rPr lang="en-US" sz="2400" dirty="0"/>
                  <a:t> value is smaller than the critical one (1.57 &lt; 2.24), we accept </a:t>
                </a:r>
                <a:r>
                  <a:rPr lang="en-US" sz="2400" i="1" dirty="0"/>
                  <a:t>H</a:t>
                </a:r>
                <a:r>
                  <a:rPr lang="en-US" sz="2400" i="1" baseline="-25000" dirty="0"/>
                  <a:t>0</a:t>
                </a:r>
                <a:r>
                  <a:rPr lang="en-US" sz="2400" dirty="0"/>
                  <a:t> that the two population variances are equal. Thus, assume that the supplier does not affect the precision.</a:t>
                </a:r>
                <a:endParaRPr lang="uk-UA" sz="2400" dirty="0"/>
              </a:p>
            </p:txBody>
          </p:sp>
        </mc:Choice>
        <mc:Fallback xmlns="">
          <p:sp>
            <p:nvSpPr>
              <p:cNvPr id="5" name="Объект 4"/>
              <p:cNvSpPr>
                <a:spLocks noGrp="1" noRot="1" noChangeAspect="1" noMove="1" noResize="1" noEditPoints="1" noAdjustHandles="1" noChangeArrowheads="1" noChangeShapeType="1" noTextEdit="1"/>
              </p:cNvSpPr>
              <p:nvPr>
                <p:ph sz="quarter" idx="1"/>
              </p:nvPr>
            </p:nvSpPr>
            <p:spPr>
              <a:blipFill rotWithShape="1">
                <a:blip r:embed="rId2"/>
                <a:stretch>
                  <a:fillRect l="-1111" t="-988" r="-1111"/>
                </a:stretch>
              </a:blipFill>
            </p:spPr>
            <p:txBody>
              <a:bodyPr/>
              <a:lstStyle/>
              <a:p>
                <a:r>
                  <a:rPr lang="uk-UA">
                    <a:noFill/>
                  </a:rPr>
                  <a:t> </a:t>
                </a:r>
              </a:p>
            </p:txBody>
          </p:sp>
        </mc:Fallback>
      </mc:AlternateContent>
    </p:spTree>
    <p:extLst>
      <p:ext uri="{BB962C8B-B14F-4D97-AF65-F5344CB8AC3E}">
        <p14:creationId xmlns:p14="http://schemas.microsoft.com/office/powerpoint/2010/main" val="1319118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Statistical Inference</a:t>
            </a:r>
            <a:endParaRPr lang="uk-UA" dirty="0"/>
          </a:p>
        </p:txBody>
      </p:sp>
      <p:sp>
        <p:nvSpPr>
          <p:cNvPr id="3" name="Нижний колонтитул 2"/>
          <p:cNvSpPr>
            <a:spLocks noGrp="1"/>
          </p:cNvSpPr>
          <p:nvPr>
            <p:ph type="ftr" sz="quarter" idx="11"/>
          </p:nvPr>
        </p:nvSpPr>
        <p:spPr/>
        <p:txBody>
          <a:bodyPr/>
          <a:lstStyle/>
          <a:p>
            <a:r>
              <a:rPr lang="en-US"/>
              <a:t>Hypothesis Testing</a:t>
            </a:r>
            <a:endParaRPr lang="uk-UA"/>
          </a:p>
        </p:txBody>
      </p:sp>
      <p:sp>
        <p:nvSpPr>
          <p:cNvPr id="4" name="Номер слайда 3"/>
          <p:cNvSpPr>
            <a:spLocks noGrp="1"/>
          </p:cNvSpPr>
          <p:nvPr>
            <p:ph type="sldNum" sz="quarter" idx="12"/>
          </p:nvPr>
        </p:nvSpPr>
        <p:spPr/>
        <p:txBody>
          <a:bodyPr/>
          <a:lstStyle/>
          <a:p>
            <a:fld id="{3819DA74-911B-4573-B583-15389679487E}" type="slidenum">
              <a:rPr lang="uk-UA" smtClean="0"/>
              <a:t>3</a:t>
            </a:fld>
            <a:endParaRPr lang="uk-UA"/>
          </a:p>
        </p:txBody>
      </p:sp>
      <mc:AlternateContent xmlns:mc="http://schemas.openxmlformats.org/markup-compatibility/2006" xmlns:a14="http://schemas.microsoft.com/office/drawing/2010/main">
        <mc:Choice Requires="a14">
          <p:sp>
            <p:nvSpPr>
              <p:cNvPr id="5" name="Объект 4"/>
              <p:cNvSpPr>
                <a:spLocks noGrp="1"/>
              </p:cNvSpPr>
              <p:nvPr>
                <p:ph sz="quarter" idx="1"/>
              </p:nvPr>
            </p:nvSpPr>
            <p:spPr/>
            <p:txBody>
              <a:bodyPr>
                <a:normAutofit lnSpcReduction="1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gn="just">
                  <a:buNone/>
                </a:pPr>
                <a:endParaRPr lang="en-US" sz="2200" dirty="0"/>
              </a:p>
              <a:p>
                <a:pPr marL="0" indent="0" algn="just">
                  <a:buNone/>
                </a:pPr>
                <a:r>
                  <a:rPr lang="en-US" sz="2200" dirty="0"/>
                  <a:t>! Remember, every time we sample from a population, the values in the sample are likely to shift because of the random process of sampling.  </a:t>
                </a:r>
              </a:p>
              <a:p>
                <a:pPr marL="0" indent="0" algn="just">
                  <a:buNone/>
                </a:pPr>
                <a:r>
                  <a:rPr lang="en-US" sz="2200" dirty="0"/>
                  <a:t>! But, according to the Central Limit Theorem, if the sample size is large enough, the MEANS of repeated samples will be normally distributed with a mean of </a:t>
                </a:r>
                <a14:m>
                  <m:oMath xmlns:m="http://schemas.openxmlformats.org/officeDocument/2006/math">
                    <m:r>
                      <a:rPr lang="en-US" sz="2200" i="1" dirty="0" smtClean="0">
                        <a:latin typeface="Cambria Math"/>
                      </a:rPr>
                      <m:t>𝜇</m:t>
                    </m:r>
                  </m:oMath>
                </a14:m>
                <a:r>
                  <a:rPr lang="en-US" sz="2200" dirty="0"/>
                  <a:t> and a standard deviation of </a:t>
                </a:r>
                <a14:m>
                  <m:oMath xmlns:m="http://schemas.openxmlformats.org/officeDocument/2006/math">
                    <m:r>
                      <a:rPr lang="en-US" sz="2200" i="1" dirty="0" smtClean="0">
                        <a:latin typeface="Cambria Math"/>
                      </a:rPr>
                      <m:t>𝜎</m:t>
                    </m:r>
                    <m:r>
                      <a:rPr lang="en-US" sz="2200" i="1" dirty="0" smtClean="0">
                        <a:latin typeface="Cambria Math"/>
                      </a:rPr>
                      <m:t>/√</m:t>
                    </m:r>
                    <m:r>
                      <a:rPr lang="en-US" sz="2200" i="1" dirty="0" smtClean="0">
                        <a:latin typeface="Cambria Math"/>
                      </a:rPr>
                      <m:t>𝑛</m:t>
                    </m:r>
                  </m:oMath>
                </a14:m>
                <a:r>
                  <a:rPr lang="en-US" sz="2200" dirty="0"/>
                  <a:t> (</a:t>
                </a:r>
                <a:r>
                  <a:rPr lang="en-US" sz="2200" i="1" dirty="0"/>
                  <a:t>Standard Error, SE</a:t>
                </a:r>
                <a:r>
                  <a:rPr lang="en-US" sz="2200" dirty="0"/>
                  <a:t>).</a:t>
                </a:r>
              </a:p>
              <a:p>
                <a:pPr marL="0" indent="0">
                  <a:buNone/>
                </a:pPr>
                <a:endParaRPr lang="uk-UA" dirty="0"/>
              </a:p>
            </p:txBody>
          </p:sp>
        </mc:Choice>
        <mc:Fallback xmlns="">
          <p:sp>
            <p:nvSpPr>
              <p:cNvPr id="5" name="Объект 4"/>
              <p:cNvSpPr>
                <a:spLocks noGrp="1" noRot="1" noChangeAspect="1" noMove="1" noResize="1" noEditPoints="1" noAdjustHandles="1" noChangeArrowheads="1" noChangeShapeType="1" noTextEdit="1"/>
              </p:cNvSpPr>
              <p:nvPr>
                <p:ph sz="quarter" idx="1"/>
              </p:nvPr>
            </p:nvSpPr>
            <p:spPr>
              <a:blipFill rotWithShape="1">
                <a:blip r:embed="rId2"/>
                <a:stretch>
                  <a:fillRect l="-889" r="-963"/>
                </a:stretch>
              </a:blipFill>
            </p:spPr>
            <p:txBody>
              <a:bodyPr/>
              <a:lstStyle/>
              <a:p>
                <a:r>
                  <a:rPr lang="uk-UA">
                    <a:noFill/>
                  </a:rPr>
                  <a:t> </a:t>
                </a:r>
              </a:p>
            </p:txBody>
          </p:sp>
        </mc:Fallback>
      </mc:AlternateContent>
      <p:grpSp>
        <p:nvGrpSpPr>
          <p:cNvPr id="43" name="Группа 42"/>
          <p:cNvGrpSpPr/>
          <p:nvPr/>
        </p:nvGrpSpPr>
        <p:grpSpPr>
          <a:xfrm>
            <a:off x="539552" y="1232756"/>
            <a:ext cx="8039651" cy="2249568"/>
            <a:chOff x="539552" y="1232756"/>
            <a:chExt cx="8039651" cy="2249568"/>
          </a:xfrm>
        </p:grpSpPr>
        <p:grpSp>
          <p:nvGrpSpPr>
            <p:cNvPr id="37" name="Группа 36"/>
            <p:cNvGrpSpPr/>
            <p:nvPr/>
          </p:nvGrpSpPr>
          <p:grpSpPr>
            <a:xfrm>
              <a:off x="539552" y="1232756"/>
              <a:ext cx="8039651" cy="2249567"/>
              <a:chOff x="539552" y="1232756"/>
              <a:chExt cx="8039651" cy="2249567"/>
            </a:xfrm>
          </p:grpSpPr>
          <p:sp>
            <p:nvSpPr>
              <p:cNvPr id="6" name="Скругленный прямоугольник 5"/>
              <p:cNvSpPr/>
              <p:nvPr/>
            </p:nvSpPr>
            <p:spPr>
              <a:xfrm>
                <a:off x="539552" y="1232756"/>
                <a:ext cx="2304256" cy="10801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a:p>
                <a:pPr algn="ctr"/>
                <a:r>
                  <a:rPr lang="en-US" sz="2200" dirty="0"/>
                  <a:t>Analysis of Sample Statistics and Distribution</a:t>
                </a:r>
              </a:p>
              <a:p>
                <a:pPr algn="ctr"/>
                <a:endParaRPr lang="uk-UA" dirty="0"/>
              </a:p>
            </p:txBody>
          </p:sp>
          <p:sp>
            <p:nvSpPr>
              <p:cNvPr id="9" name="Скругленный прямоугольник 8"/>
              <p:cNvSpPr/>
              <p:nvPr/>
            </p:nvSpPr>
            <p:spPr>
              <a:xfrm>
                <a:off x="3329598" y="1232756"/>
                <a:ext cx="2160240" cy="10801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200" dirty="0"/>
                  <a:t>Apply Sampling Theory (Central Limit Theorem ) </a:t>
                </a:r>
                <a:endParaRPr lang="uk-UA" sz="2200" dirty="0"/>
              </a:p>
            </p:txBody>
          </p:sp>
          <p:sp>
            <p:nvSpPr>
              <p:cNvPr id="10" name="Скругленный прямоугольник 9"/>
              <p:cNvSpPr/>
              <p:nvPr/>
            </p:nvSpPr>
            <p:spPr>
              <a:xfrm>
                <a:off x="5885274" y="1233922"/>
                <a:ext cx="2677998" cy="10801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200" dirty="0"/>
                  <a:t>Make Statements about the Population of Interest</a:t>
                </a:r>
                <a:endParaRPr lang="uk-UA" sz="2200" dirty="0"/>
              </a:p>
            </p:txBody>
          </p:sp>
          <p:sp>
            <p:nvSpPr>
              <p:cNvPr id="11" name="Скругленный прямоугольник 10"/>
              <p:cNvSpPr/>
              <p:nvPr/>
            </p:nvSpPr>
            <p:spPr>
              <a:xfrm>
                <a:off x="3923928" y="2546219"/>
                <a:ext cx="2074530" cy="93610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200" dirty="0"/>
                  <a:t>Point Estimates</a:t>
                </a:r>
                <a:endParaRPr lang="uk-UA" sz="2200" dirty="0"/>
              </a:p>
            </p:txBody>
          </p:sp>
          <p:sp>
            <p:nvSpPr>
              <p:cNvPr id="13" name="Скругленный прямоугольник 12"/>
              <p:cNvSpPr/>
              <p:nvPr/>
            </p:nvSpPr>
            <p:spPr>
              <a:xfrm>
                <a:off x="6202939" y="2546219"/>
                <a:ext cx="2376264" cy="93610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200" dirty="0"/>
                  <a:t>Interval Estimates</a:t>
                </a:r>
                <a:endParaRPr lang="uk-UA" sz="2200" dirty="0"/>
              </a:p>
            </p:txBody>
          </p:sp>
          <p:cxnSp>
            <p:nvCxnSpPr>
              <p:cNvPr id="15" name="Прямая со стрелкой 14"/>
              <p:cNvCxnSpPr/>
              <p:nvPr/>
            </p:nvCxnSpPr>
            <p:spPr>
              <a:xfrm>
                <a:off x="2843808" y="1772816"/>
                <a:ext cx="485790"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 name="Прямая со стрелкой 15"/>
              <p:cNvCxnSpPr/>
              <p:nvPr/>
            </p:nvCxnSpPr>
            <p:spPr>
              <a:xfrm>
                <a:off x="5494402" y="1773982"/>
                <a:ext cx="360040"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16"/>
              <p:cNvCxnSpPr/>
              <p:nvPr/>
            </p:nvCxnSpPr>
            <p:spPr>
              <a:xfrm>
                <a:off x="7068241" y="2312876"/>
                <a:ext cx="960143" cy="23334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 name="Прямая со стрелкой 19"/>
              <p:cNvCxnSpPr/>
              <p:nvPr/>
            </p:nvCxnSpPr>
            <p:spPr>
              <a:xfrm flipH="1">
                <a:off x="5885274" y="2314042"/>
                <a:ext cx="1134998" cy="23217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sp>
          <p:nvSpPr>
            <p:cNvPr id="38" name="Скругленный прямоугольник 37"/>
            <p:cNvSpPr/>
            <p:nvPr/>
          </p:nvSpPr>
          <p:spPr>
            <a:xfrm>
              <a:off x="539552" y="2546220"/>
              <a:ext cx="2790046" cy="93610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200" dirty="0"/>
                <a:t>Statistical Significance (noise smaller than signal)</a:t>
              </a:r>
              <a:endParaRPr lang="uk-UA" sz="2200" dirty="0"/>
            </a:p>
          </p:txBody>
        </p:sp>
        <p:cxnSp>
          <p:nvCxnSpPr>
            <p:cNvPr id="39" name="Прямая со стрелкой 38"/>
            <p:cNvCxnSpPr/>
            <p:nvPr/>
          </p:nvCxnSpPr>
          <p:spPr>
            <a:xfrm flipH="1">
              <a:off x="3329598" y="3014272"/>
              <a:ext cx="594330"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78271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Hypothesis Testing: Example 4</a:t>
            </a:r>
            <a:endParaRPr lang="uk-UA" dirty="0"/>
          </a:p>
        </p:txBody>
      </p:sp>
      <p:sp>
        <p:nvSpPr>
          <p:cNvPr id="3" name="Нижний колонтитул 2"/>
          <p:cNvSpPr>
            <a:spLocks noGrp="1"/>
          </p:cNvSpPr>
          <p:nvPr>
            <p:ph type="ftr" sz="quarter" idx="11"/>
          </p:nvPr>
        </p:nvSpPr>
        <p:spPr/>
        <p:txBody>
          <a:bodyPr/>
          <a:lstStyle/>
          <a:p>
            <a:r>
              <a:rPr lang="en-US"/>
              <a:t>Hypothesis Testing</a:t>
            </a:r>
            <a:endParaRPr lang="uk-UA"/>
          </a:p>
        </p:txBody>
      </p:sp>
      <p:sp>
        <p:nvSpPr>
          <p:cNvPr id="4" name="Номер слайда 3"/>
          <p:cNvSpPr>
            <a:spLocks noGrp="1"/>
          </p:cNvSpPr>
          <p:nvPr>
            <p:ph type="sldNum" sz="quarter" idx="12"/>
          </p:nvPr>
        </p:nvSpPr>
        <p:spPr/>
        <p:txBody>
          <a:bodyPr/>
          <a:lstStyle/>
          <a:p>
            <a:fld id="{3819DA74-911B-4573-B583-15389679487E}" type="slidenum">
              <a:rPr lang="uk-UA" smtClean="0"/>
              <a:t>30</a:t>
            </a:fld>
            <a:endParaRPr lang="uk-UA"/>
          </a:p>
        </p:txBody>
      </p:sp>
      <mc:AlternateContent xmlns:mc="http://schemas.openxmlformats.org/markup-compatibility/2006" xmlns:a14="http://schemas.microsoft.com/office/drawing/2010/main">
        <mc:Choice Requires="a14">
          <p:sp>
            <p:nvSpPr>
              <p:cNvPr id="5" name="Объект 4"/>
              <p:cNvSpPr>
                <a:spLocks noGrp="1"/>
              </p:cNvSpPr>
              <p:nvPr>
                <p:ph sz="quarter" idx="1"/>
              </p:nvPr>
            </p:nvSpPr>
            <p:spPr/>
            <p:txBody>
              <a:bodyPr>
                <a:normAutofit/>
              </a:bodyPr>
              <a:lstStyle/>
              <a:p>
                <a:pPr marL="0" indent="0">
                  <a:buNone/>
                </a:pPr>
                <a:r>
                  <a:rPr lang="en-US" sz="2400" dirty="0"/>
                  <a:t>Regression Model:</a:t>
                </a:r>
              </a:p>
              <a:p>
                <a:pPr marL="0" indent="0" algn="ctr">
                  <a:buNone/>
                </a:pPr>
                <a14:m>
                  <m:oMath xmlns:m="http://schemas.openxmlformats.org/officeDocument/2006/math">
                    <m:sSub>
                      <m:sSubPr>
                        <m:ctrlPr>
                          <a:rPr lang="uk-UA" sz="2400" i="1">
                            <a:latin typeface="Cambria Math" panose="02040503050406030204" pitchFamily="18" charset="0"/>
                          </a:rPr>
                        </m:ctrlPr>
                      </m:sSubPr>
                      <m:e>
                        <m:r>
                          <a:rPr lang="en-US" sz="2400" i="1">
                            <a:latin typeface="Cambria Math" panose="02040503050406030204" pitchFamily="18" charset="0"/>
                          </a:rPr>
                          <m:t>𝑌</m:t>
                        </m:r>
                      </m:e>
                      <m:sub>
                        <m:r>
                          <a:rPr lang="en-US" sz="2400" i="1">
                            <a:latin typeface="Cambria Math" panose="02040503050406030204" pitchFamily="18" charset="0"/>
                          </a:rPr>
                          <m:t>𝑡</m:t>
                        </m:r>
                      </m:sub>
                    </m:sSub>
                    <m:r>
                      <a:rPr lang="en-US" sz="2400" i="1">
                        <a:latin typeface="Cambria Math" panose="02040503050406030204" pitchFamily="18" charset="0"/>
                      </a:rPr>
                      <m:t>=</m:t>
                    </m:r>
                    <m:sSub>
                      <m:sSubPr>
                        <m:ctrlPr>
                          <a:rPr lang="uk-UA"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uk-UA"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1</m:t>
                        </m:r>
                      </m:sub>
                    </m:sSub>
                    <m:sSub>
                      <m:sSubPr>
                        <m:ctrlPr>
                          <a:rPr lang="uk-UA"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1</m:t>
                        </m:r>
                        <m:r>
                          <a:rPr lang="en-US" sz="2400" i="1">
                            <a:latin typeface="Cambria Math" panose="02040503050406030204" pitchFamily="18" charset="0"/>
                          </a:rPr>
                          <m:t>𝑡</m:t>
                        </m:r>
                      </m:sub>
                    </m:sSub>
                    <m:r>
                      <a:rPr lang="en-US" sz="2400" i="1">
                        <a:latin typeface="Cambria Math" panose="02040503050406030204" pitchFamily="18" charset="0"/>
                      </a:rPr>
                      <m:t>+</m:t>
                    </m:r>
                    <m:sSub>
                      <m:sSubPr>
                        <m:ctrlPr>
                          <a:rPr lang="uk-UA"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2</m:t>
                        </m:r>
                      </m:sub>
                    </m:sSub>
                    <m:sSub>
                      <m:sSubPr>
                        <m:ctrlPr>
                          <a:rPr lang="uk-UA"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2</m:t>
                        </m:r>
                        <m:r>
                          <a:rPr lang="en-US" sz="2400" i="1">
                            <a:latin typeface="Cambria Math" panose="02040503050406030204" pitchFamily="18" charset="0"/>
                          </a:rPr>
                          <m:t>𝑡</m:t>
                        </m:r>
                      </m:sub>
                    </m:sSub>
                    <m:r>
                      <a:rPr lang="en-US" sz="2400" i="1">
                        <a:latin typeface="Cambria Math" panose="02040503050406030204" pitchFamily="18" charset="0"/>
                      </a:rPr>
                      <m:t>+…+</m:t>
                    </m:r>
                    <m:sSub>
                      <m:sSubPr>
                        <m:ctrlPr>
                          <a:rPr lang="uk-UA"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𝑘</m:t>
                        </m:r>
                      </m:sub>
                    </m:sSub>
                    <m:sSub>
                      <m:sSubPr>
                        <m:ctrlPr>
                          <a:rPr lang="uk-UA"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𝑘𝑡</m:t>
                        </m:r>
                      </m:sub>
                    </m:sSub>
                    <m:r>
                      <a:rPr lang="en-US" sz="2400" i="1">
                        <a:latin typeface="Cambria Math" panose="02040503050406030204" pitchFamily="18" charset="0"/>
                      </a:rPr>
                      <m:t>+</m:t>
                    </m:r>
                    <m:sSub>
                      <m:sSubPr>
                        <m:ctrlPr>
                          <a:rPr lang="uk-UA" sz="2400" i="1">
                            <a:latin typeface="Cambria Math" panose="02040503050406030204" pitchFamily="18" charset="0"/>
                          </a:rPr>
                        </m:ctrlPr>
                      </m:sSubPr>
                      <m:e>
                        <m:r>
                          <a:rPr lang="en-US" sz="2400" i="1">
                            <a:latin typeface="Cambria Math" panose="02040503050406030204" pitchFamily="18" charset="0"/>
                          </a:rPr>
                          <m:t>𝜀</m:t>
                        </m:r>
                      </m:e>
                      <m:sub>
                        <m:r>
                          <a:rPr lang="en-US" sz="2400" i="1">
                            <a:latin typeface="Cambria Math" panose="02040503050406030204" pitchFamily="18" charset="0"/>
                          </a:rPr>
                          <m:t>𝑖</m:t>
                        </m:r>
                      </m:sub>
                    </m:sSub>
                  </m:oMath>
                </a14:m>
                <a:r>
                  <a:rPr lang="en-US" sz="2400" dirty="0"/>
                  <a:t>.</a:t>
                </a:r>
                <a:endParaRPr lang="uk-UA" sz="2400" dirty="0"/>
              </a:p>
              <a:p>
                <a:pPr marL="0" indent="0">
                  <a:buNone/>
                </a:pPr>
                <a14:m>
                  <m:oMath xmlns:m="http://schemas.openxmlformats.org/officeDocument/2006/math">
                    <m:sSub>
                      <m:sSubPr>
                        <m:ctrlPr>
                          <a:rPr lang="uk-UA" sz="2400" i="1">
                            <a:latin typeface="Cambria Math" panose="02040503050406030204" pitchFamily="18" charset="0"/>
                          </a:rPr>
                        </m:ctrlPr>
                      </m:sSubPr>
                      <m:e>
                        <m:r>
                          <a:rPr lang="en-US" sz="2400" i="1">
                            <a:latin typeface="Cambria Math"/>
                          </a:rPr>
                          <m:t>𝐻</m:t>
                        </m:r>
                      </m:e>
                      <m:sub>
                        <m:r>
                          <a:rPr lang="en-US" sz="2400" i="1">
                            <a:latin typeface="Cambria Math"/>
                          </a:rPr>
                          <m:t>𝐴</m:t>
                        </m:r>
                      </m:sub>
                    </m:sSub>
                  </m:oMath>
                </a14:m>
                <a:r>
                  <a:rPr lang="uk-UA" sz="2400" dirty="0"/>
                  <a:t>: </a:t>
                </a:r>
                <a:r>
                  <a:rPr lang="en-US" sz="2400" dirty="0"/>
                  <a:t>Regression coefficient </a:t>
                </a:r>
                <a14:m>
                  <m:oMath xmlns:m="http://schemas.openxmlformats.org/officeDocument/2006/math">
                    <m:sSub>
                      <m:sSubPr>
                        <m:ctrlPr>
                          <a:rPr lang="uk-UA" sz="2400" i="1">
                            <a:latin typeface="Cambria Math" panose="02040503050406030204" pitchFamily="18" charset="0"/>
                          </a:rPr>
                        </m:ctrlPr>
                      </m:sSubPr>
                      <m:e>
                        <m:r>
                          <a:rPr lang="en-US" sz="2400" i="1">
                            <a:latin typeface="Cambria Math"/>
                          </a:rPr>
                          <m:t>𝛽</m:t>
                        </m:r>
                      </m:e>
                      <m:sub>
                        <m:r>
                          <a:rPr lang="en-US" sz="2400" b="0" i="1" smtClean="0">
                            <a:latin typeface="Cambria Math"/>
                          </a:rPr>
                          <m:t>𝑖</m:t>
                        </m:r>
                      </m:sub>
                    </m:sSub>
                  </m:oMath>
                </a14:m>
                <a:r>
                  <a:rPr lang="en-US" sz="2400" dirty="0"/>
                  <a:t> is not zero</a:t>
                </a:r>
              </a:p>
              <a:p>
                <a:pPr marL="0" indent="0">
                  <a:buNone/>
                </a:pPr>
                <a14:m>
                  <m:oMath xmlns:m="http://schemas.openxmlformats.org/officeDocument/2006/math">
                    <m:sSub>
                      <m:sSubPr>
                        <m:ctrlPr>
                          <a:rPr lang="uk-UA" sz="2400" i="1" smtClean="0">
                            <a:latin typeface="Cambria Math" panose="02040503050406030204" pitchFamily="18" charset="0"/>
                          </a:rPr>
                        </m:ctrlPr>
                      </m:sSubPr>
                      <m:e>
                        <m:r>
                          <a:rPr lang="en-US" sz="2400" i="1">
                            <a:latin typeface="Cambria Math"/>
                          </a:rPr>
                          <m:t>𝐻</m:t>
                        </m:r>
                      </m:e>
                      <m:sub>
                        <m:r>
                          <a:rPr lang="en-US" sz="2400" b="0" i="1" smtClean="0">
                            <a:latin typeface="Cambria Math"/>
                          </a:rPr>
                          <m:t>0</m:t>
                        </m:r>
                      </m:sub>
                    </m:sSub>
                    <m:r>
                      <a:rPr lang="en-US" sz="2400" i="1">
                        <a:latin typeface="Cambria Math"/>
                      </a:rPr>
                      <m:t> </m:t>
                    </m:r>
                  </m:oMath>
                </a14:m>
                <a:r>
                  <a:rPr lang="uk-UA" sz="2400" dirty="0"/>
                  <a:t>: </a:t>
                </a:r>
                <a:r>
                  <a:rPr lang="en-US" sz="2400" dirty="0"/>
                  <a:t>Regression coefficient </a:t>
                </a:r>
                <a14:m>
                  <m:oMath xmlns:m="http://schemas.openxmlformats.org/officeDocument/2006/math">
                    <m:sSub>
                      <m:sSubPr>
                        <m:ctrlPr>
                          <a:rPr lang="uk-UA" sz="2400" i="1">
                            <a:latin typeface="Cambria Math" panose="02040503050406030204" pitchFamily="18" charset="0"/>
                          </a:rPr>
                        </m:ctrlPr>
                      </m:sSubPr>
                      <m:e>
                        <m:r>
                          <a:rPr lang="en-US" sz="2400" i="1">
                            <a:latin typeface="Cambria Math"/>
                          </a:rPr>
                          <m:t>𝛽</m:t>
                        </m:r>
                      </m:e>
                      <m:sub>
                        <m:r>
                          <a:rPr lang="en-US" sz="2400" b="0" i="1" smtClean="0">
                            <a:latin typeface="Cambria Math"/>
                          </a:rPr>
                          <m:t>𝑖</m:t>
                        </m:r>
                      </m:sub>
                    </m:sSub>
                  </m:oMath>
                </a14:m>
                <a:r>
                  <a:rPr lang="en-US" sz="2400" dirty="0"/>
                  <a:t> is zero</a:t>
                </a:r>
              </a:p>
              <a:p>
                <a:pPr marL="0" indent="0">
                  <a:buNone/>
                </a:pPr>
                <a:r>
                  <a:rPr lang="en-US" sz="2400" i="1" dirty="0"/>
                  <a:t>Suppose want 95% confidence, i.e., set </a:t>
                </a:r>
                <a14:m>
                  <m:oMath xmlns:m="http://schemas.openxmlformats.org/officeDocument/2006/math">
                    <m:r>
                      <a:rPr lang="en-US" sz="2400" b="1" i="1" dirty="0">
                        <a:solidFill>
                          <a:srgbClr val="002060"/>
                        </a:solidFill>
                        <a:latin typeface="Cambria Math"/>
                        <a:ea typeface="Cambria Math"/>
                      </a:rPr>
                      <m:t>𝜶</m:t>
                    </m:r>
                  </m:oMath>
                </a14:m>
                <a:r>
                  <a:rPr lang="en-US" sz="2400" dirty="0">
                    <a:solidFill>
                      <a:srgbClr val="002060"/>
                    </a:solidFill>
                  </a:rPr>
                  <a:t>=0.05 </a:t>
                </a:r>
              </a:p>
              <a:p>
                <a:pPr marL="0" indent="0">
                  <a:buNone/>
                </a:pPr>
                <a:r>
                  <a:rPr lang="en-US" sz="2400" i="1" dirty="0"/>
                  <a:t>Compute regression which gives you a p-value for </a:t>
                </a:r>
                <a14:m>
                  <m:oMath xmlns:m="http://schemas.openxmlformats.org/officeDocument/2006/math">
                    <m:sSub>
                      <m:sSubPr>
                        <m:ctrlPr>
                          <a:rPr lang="uk-UA" sz="2400" i="1">
                            <a:latin typeface="Cambria Math" panose="02040503050406030204" pitchFamily="18" charset="0"/>
                          </a:rPr>
                        </m:ctrlPr>
                      </m:sSubPr>
                      <m:e>
                        <m:r>
                          <a:rPr lang="en-US" sz="2400" i="1">
                            <a:latin typeface="Cambria Math"/>
                          </a:rPr>
                          <m:t>𝛽</m:t>
                        </m:r>
                      </m:e>
                      <m:sub>
                        <m:r>
                          <a:rPr lang="en-US" sz="2400" i="1">
                            <a:latin typeface="Cambria Math"/>
                          </a:rPr>
                          <m:t>𝑖</m:t>
                        </m:r>
                      </m:sub>
                    </m:sSub>
                  </m:oMath>
                </a14:m>
                <a:endParaRPr lang="en-US" sz="2400" dirty="0"/>
              </a:p>
              <a:p>
                <a:pPr marL="0" indent="0">
                  <a:buNone/>
                </a:pPr>
                <a:r>
                  <a:rPr lang="en-US" sz="2400" dirty="0"/>
                  <a:t>Reject </a:t>
                </a:r>
                <a14:m>
                  <m:oMath xmlns:m="http://schemas.openxmlformats.org/officeDocument/2006/math">
                    <m:sSub>
                      <m:sSubPr>
                        <m:ctrlPr>
                          <a:rPr lang="uk-UA" sz="2400" i="1">
                            <a:latin typeface="Cambria Math" panose="02040503050406030204" pitchFamily="18" charset="0"/>
                          </a:rPr>
                        </m:ctrlPr>
                      </m:sSubPr>
                      <m:e>
                        <m:r>
                          <a:rPr lang="en-US" sz="2400" i="1">
                            <a:latin typeface="Cambria Math"/>
                          </a:rPr>
                          <m:t>𝐻</m:t>
                        </m:r>
                      </m:e>
                      <m:sub>
                        <m:r>
                          <a:rPr lang="en-US" sz="2400" i="1">
                            <a:latin typeface="Cambria Math"/>
                          </a:rPr>
                          <m:t>0</m:t>
                        </m:r>
                      </m:sub>
                    </m:sSub>
                  </m:oMath>
                </a14:m>
                <a:r>
                  <a:rPr lang="en-US" sz="2400" dirty="0"/>
                  <a:t> if corresponding </a:t>
                </a:r>
                <a:r>
                  <a:rPr lang="en-US" sz="2400" i="1" dirty="0"/>
                  <a:t>p</a:t>
                </a:r>
                <a:r>
                  <a:rPr lang="en-US" sz="2400" dirty="0"/>
                  <a:t>-value &lt; .05</a:t>
                </a:r>
              </a:p>
              <a:p>
                <a:pPr marL="0" indent="0">
                  <a:buNone/>
                </a:pPr>
                <a:r>
                  <a:rPr lang="en-US" sz="2400" i="1" dirty="0"/>
                  <a:t>Note: in this case, it would be equivalent to </a:t>
                </a:r>
                <a:r>
                  <a:rPr lang="en-US" sz="2400" b="1" dirty="0"/>
                  <a:t>Reject </a:t>
                </a:r>
                <a14:m>
                  <m:oMath xmlns:m="http://schemas.openxmlformats.org/officeDocument/2006/math">
                    <m:sSub>
                      <m:sSubPr>
                        <m:ctrlPr>
                          <a:rPr lang="uk-UA" sz="2400" i="1">
                            <a:latin typeface="Cambria Math" panose="02040503050406030204" pitchFamily="18" charset="0"/>
                          </a:rPr>
                        </m:ctrlPr>
                      </m:sSubPr>
                      <m:e>
                        <m:r>
                          <a:rPr lang="en-US" sz="2400" i="1">
                            <a:latin typeface="Cambria Math"/>
                          </a:rPr>
                          <m:t>𝐻</m:t>
                        </m:r>
                      </m:e>
                      <m:sub>
                        <m:r>
                          <a:rPr lang="en-US" sz="2400" i="1">
                            <a:latin typeface="Cambria Math"/>
                          </a:rPr>
                          <m:t>0</m:t>
                        </m:r>
                      </m:sub>
                    </m:sSub>
                  </m:oMath>
                </a14:m>
                <a:r>
                  <a:rPr lang="en-US" sz="2400" dirty="0"/>
                  <a:t> </a:t>
                </a:r>
                <a:r>
                  <a:rPr lang="en-US" sz="2400" b="1" dirty="0"/>
                  <a:t>if </a:t>
                </a:r>
                <a:r>
                  <a:rPr lang="en-US" sz="2400" i="1" dirty="0"/>
                  <a:t>95%</a:t>
                </a:r>
              </a:p>
              <a:p>
                <a:pPr marL="0" indent="0">
                  <a:buNone/>
                </a:pPr>
                <a:r>
                  <a:rPr lang="en-US" sz="2400" i="1" dirty="0"/>
                  <a:t>confidence interval for the slope does NOT contain zero.</a:t>
                </a:r>
              </a:p>
              <a:p>
                <a:pPr marL="0" indent="0">
                  <a:buNone/>
                </a:pPr>
                <a:r>
                  <a:rPr lang="en-US" sz="2400" i="1" dirty="0"/>
                  <a:t>In many settings we can connect Hypothesis testing and C.I.</a:t>
                </a:r>
                <a:endParaRPr lang="uk-UA" sz="2400" dirty="0"/>
              </a:p>
            </p:txBody>
          </p:sp>
        </mc:Choice>
        <mc:Fallback xmlns="">
          <p:sp>
            <p:nvSpPr>
              <p:cNvPr id="5" name="Объект 4"/>
              <p:cNvSpPr>
                <a:spLocks noGrp="1" noRot="1" noChangeAspect="1" noMove="1" noResize="1" noEditPoints="1" noAdjustHandles="1" noChangeArrowheads="1" noChangeShapeType="1" noTextEdit="1"/>
              </p:cNvSpPr>
              <p:nvPr>
                <p:ph sz="quarter" idx="1"/>
              </p:nvPr>
            </p:nvSpPr>
            <p:spPr>
              <a:blipFill rotWithShape="1">
                <a:blip r:embed="rId2"/>
                <a:stretch>
                  <a:fillRect l="-1111" t="-988"/>
                </a:stretch>
              </a:blipFill>
            </p:spPr>
            <p:txBody>
              <a:bodyPr/>
              <a:lstStyle/>
              <a:p>
                <a:r>
                  <a:rPr lang="uk-UA">
                    <a:noFill/>
                  </a:rPr>
                  <a:t> </a:t>
                </a:r>
              </a:p>
            </p:txBody>
          </p:sp>
        </mc:Fallback>
      </mc:AlternateContent>
    </p:spTree>
    <p:extLst>
      <p:ext uri="{BB962C8B-B14F-4D97-AF65-F5344CB8AC3E}">
        <p14:creationId xmlns:p14="http://schemas.microsoft.com/office/powerpoint/2010/main" val="23411319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False Discovery Rate</a:t>
            </a:r>
            <a:endParaRPr lang="uk-UA" dirty="0"/>
          </a:p>
        </p:txBody>
      </p:sp>
      <p:sp>
        <p:nvSpPr>
          <p:cNvPr id="3" name="Нижний колонтитул 2"/>
          <p:cNvSpPr>
            <a:spLocks noGrp="1"/>
          </p:cNvSpPr>
          <p:nvPr>
            <p:ph type="ftr" sz="quarter" idx="11"/>
          </p:nvPr>
        </p:nvSpPr>
        <p:spPr/>
        <p:txBody>
          <a:bodyPr/>
          <a:lstStyle/>
          <a:p>
            <a:r>
              <a:rPr lang="en-US"/>
              <a:t>Hypothesis Testing</a:t>
            </a:r>
            <a:endParaRPr lang="uk-UA"/>
          </a:p>
        </p:txBody>
      </p:sp>
      <p:sp>
        <p:nvSpPr>
          <p:cNvPr id="4" name="Номер слайда 3"/>
          <p:cNvSpPr>
            <a:spLocks noGrp="1"/>
          </p:cNvSpPr>
          <p:nvPr>
            <p:ph type="sldNum" sz="quarter" idx="12"/>
          </p:nvPr>
        </p:nvSpPr>
        <p:spPr/>
        <p:txBody>
          <a:bodyPr/>
          <a:lstStyle/>
          <a:p>
            <a:fld id="{3819DA74-911B-4573-B583-15389679487E}" type="slidenum">
              <a:rPr lang="uk-UA" smtClean="0"/>
              <a:t>31</a:t>
            </a:fld>
            <a:endParaRPr lang="uk-UA"/>
          </a:p>
        </p:txBody>
      </p:sp>
      <mc:AlternateContent xmlns:mc="http://schemas.openxmlformats.org/markup-compatibility/2006" xmlns:a14="http://schemas.microsoft.com/office/drawing/2010/main">
        <mc:Choice Requires="a14">
          <p:sp>
            <p:nvSpPr>
              <p:cNvPr id="5" name="Объект 4"/>
              <p:cNvSpPr>
                <a:spLocks noGrp="1"/>
              </p:cNvSpPr>
              <p:nvPr>
                <p:ph sz="quarter" idx="1"/>
              </p:nvPr>
            </p:nvSpPr>
            <p:spPr/>
            <p:txBody>
              <a:bodyPr>
                <a:normAutofit/>
              </a:bodyPr>
              <a:lstStyle/>
              <a:p>
                <a:r>
                  <a:rPr lang="en-US" sz="2400" dirty="0"/>
                  <a:t>When conducting multiple tests, we’ll consider the:</a:t>
                </a:r>
              </a:p>
              <a:p>
                <a:r>
                  <a:rPr lang="en-US" sz="2400" dirty="0"/>
                  <a:t>False Discovery Rate (FDR)</a:t>
                </a:r>
              </a:p>
              <a:p>
                <a:r>
                  <a:rPr lang="en-US" sz="2400" dirty="0"/>
                  <a:t>False Discovery Proportion (FDP)</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a:rPr>
                        <m:t>𝐹𝐷𝑅</m:t>
                      </m:r>
                      <m:r>
                        <a:rPr lang="en-US" sz="2400" b="0" i="1" smtClean="0">
                          <a:latin typeface="Cambria Math"/>
                        </a:rPr>
                        <m:t>=</m:t>
                      </m:r>
                      <m:r>
                        <a:rPr lang="en-US" sz="2400" b="0" i="1" smtClean="0">
                          <a:latin typeface="Cambria Math"/>
                        </a:rPr>
                        <m:t>𝐸</m:t>
                      </m:r>
                      <m:d>
                        <m:dPr>
                          <m:begChr m:val="["/>
                          <m:endChr m:val="]"/>
                          <m:ctrlPr>
                            <a:rPr lang="en-US" sz="2400" b="0" i="1" smtClean="0">
                              <a:latin typeface="Cambria Math" panose="02040503050406030204" pitchFamily="18" charset="0"/>
                            </a:rPr>
                          </m:ctrlPr>
                        </m:dPr>
                        <m:e>
                          <m:r>
                            <a:rPr lang="en-US" sz="2400" b="0" i="1" smtClean="0">
                              <a:latin typeface="Cambria Math"/>
                            </a:rPr>
                            <m:t>𝐹𝐷𝑃</m:t>
                          </m:r>
                        </m:e>
                      </m:d>
                      <m:r>
                        <a:rPr lang="en-US" sz="2400" b="0" i="1" smtClean="0">
                          <a:latin typeface="Cambria Math"/>
                        </a:rPr>
                        <m:t>,  </m:t>
                      </m:r>
                      <m:r>
                        <a:rPr lang="en-US" sz="2400" b="0" i="1" smtClean="0">
                          <a:latin typeface="Cambria Math"/>
                        </a:rPr>
                        <m:t>𝐹𝐷𝑃</m:t>
                      </m:r>
                      <m:r>
                        <a:rPr lang="en-US" sz="2400" b="0" i="1" smtClean="0">
                          <a:latin typeface="Cambria Math"/>
                        </a:rPr>
                        <m:t>=</m:t>
                      </m:r>
                      <m:f>
                        <m:fPr>
                          <m:ctrlPr>
                            <a:rPr lang="en-US" sz="2400" b="0" i="1" smtClean="0">
                              <a:latin typeface="Cambria Math" panose="02040503050406030204" pitchFamily="18" charset="0"/>
                            </a:rPr>
                          </m:ctrlPr>
                        </m:fPr>
                        <m:num>
                          <m:r>
                            <a:rPr lang="en-US" sz="2400" b="0" i="1" smtClean="0">
                              <a:latin typeface="Cambria Math"/>
                            </a:rPr>
                            <m:t># </m:t>
                          </m:r>
                          <m:r>
                            <a:rPr lang="en-US" sz="2400" b="0" i="1" smtClean="0">
                              <a:latin typeface="Cambria Math"/>
                            </a:rPr>
                            <m:t>𝑜𝑓</m:t>
                          </m:r>
                          <m:r>
                            <a:rPr lang="en-US" sz="2400" b="0" i="1" smtClean="0">
                              <a:latin typeface="Cambria Math"/>
                            </a:rPr>
                            <m:t> </m:t>
                          </m:r>
                          <m:r>
                            <a:rPr lang="en-US" sz="2400" b="0" i="1" smtClean="0">
                              <a:latin typeface="Cambria Math"/>
                            </a:rPr>
                            <m:t>𝑓𝑎𝑙𝑠𝑒</m:t>
                          </m:r>
                          <m:r>
                            <a:rPr lang="en-US" sz="2400" b="0" i="1" smtClean="0">
                              <a:latin typeface="Cambria Math"/>
                            </a:rPr>
                            <m:t> </m:t>
                          </m:r>
                          <m:r>
                            <a:rPr lang="en-US" sz="2400" b="0" i="1" smtClean="0">
                              <a:latin typeface="Cambria Math"/>
                            </a:rPr>
                            <m:t>𝑝𝑜𝑠𝑖𝑡𝑖𝑣𝑒𝑠</m:t>
                          </m:r>
                        </m:num>
                        <m:den>
                          <m:r>
                            <a:rPr lang="en-US" sz="2400" b="0" i="1" smtClean="0">
                              <a:latin typeface="Cambria Math"/>
                            </a:rPr>
                            <m:t># </m:t>
                          </m:r>
                          <m:r>
                            <a:rPr lang="en-US" sz="2400" b="0" i="1" smtClean="0">
                              <a:latin typeface="Cambria Math"/>
                            </a:rPr>
                            <m:t>𝑜𝑓</m:t>
                          </m:r>
                          <m:r>
                            <a:rPr lang="en-US" sz="2400" b="0" i="1" smtClean="0">
                              <a:latin typeface="Cambria Math"/>
                            </a:rPr>
                            <m:t> </m:t>
                          </m:r>
                          <m:r>
                            <a:rPr lang="en-US" sz="2400" b="0" i="1" smtClean="0">
                              <a:latin typeface="Cambria Math"/>
                            </a:rPr>
                            <m:t>𝑡𝑒𝑠𝑡𝑠</m:t>
                          </m:r>
                          <m:r>
                            <a:rPr lang="en-US" sz="2400" b="0" i="1" smtClean="0">
                              <a:latin typeface="Cambria Math"/>
                            </a:rPr>
                            <m:t> </m:t>
                          </m:r>
                          <m:r>
                            <a:rPr lang="en-US" sz="2400" b="0" i="1" smtClean="0">
                              <a:latin typeface="Cambria Math"/>
                            </a:rPr>
                            <m:t>𝑐𝑎𝑙𝑙𝑒𝑑</m:t>
                          </m:r>
                          <m:r>
                            <a:rPr lang="en-US" sz="2400" b="0" i="1" smtClean="0">
                              <a:latin typeface="Cambria Math"/>
                            </a:rPr>
                            <m:t> </m:t>
                          </m:r>
                          <m:r>
                            <a:rPr lang="en-US" sz="2400" b="0" i="1" smtClean="0">
                              <a:latin typeface="Cambria Math"/>
                            </a:rPr>
                            <m:t>𝑠𝑖𝑔𝑛𝑖𝑓𝑖𝑐𝑎𝑛𝑡</m:t>
                          </m:r>
                        </m:den>
                      </m:f>
                    </m:oMath>
                  </m:oMathPara>
                </a14:m>
                <a:endParaRPr lang="en-US" sz="2400" dirty="0"/>
              </a:p>
              <a:p>
                <a:pPr>
                  <a:buFont typeface="Wingdings" panose="05000000000000000000" pitchFamily="2" charset="2"/>
                  <a:buChar char="Ø"/>
                </a:pPr>
                <a:r>
                  <a:rPr lang="en-US" sz="2400" dirty="0"/>
                  <a:t>Control the </a:t>
                </a:r>
                <a:r>
                  <a:rPr lang="en-US" sz="2400" i="1" dirty="0"/>
                  <a:t>FDR</a:t>
                </a:r>
              </a:p>
              <a:p>
                <a:pPr lvl="1">
                  <a:buFont typeface="Wingdings" panose="05000000000000000000" pitchFamily="2" charset="2"/>
                  <a:buChar char="Ø"/>
                </a:pPr>
                <a:r>
                  <a:rPr lang="en-US" sz="2400" dirty="0"/>
                  <a:t>analogue of </a:t>
                </a:r>
                <a14:m>
                  <m:oMath xmlns:m="http://schemas.openxmlformats.org/officeDocument/2006/math">
                    <m:r>
                      <a:rPr lang="en-US" sz="2400" b="1" i="1" dirty="0">
                        <a:solidFill>
                          <a:srgbClr val="002060"/>
                        </a:solidFill>
                        <a:latin typeface="Cambria Math"/>
                        <a:ea typeface="Cambria Math"/>
                      </a:rPr>
                      <m:t>𝜶</m:t>
                    </m:r>
                  </m:oMath>
                </a14:m>
                <a:r>
                  <a:rPr lang="en-US" sz="2400" dirty="0"/>
                  <a:t>-level (0.05 rule) for a single test</a:t>
                </a:r>
              </a:p>
              <a:p>
                <a:pPr lvl="1">
                  <a:buFont typeface="Wingdings" panose="05000000000000000000" pitchFamily="2" charset="2"/>
                  <a:buChar char="Ø"/>
                </a:pPr>
                <a:r>
                  <a:rPr lang="en-US" sz="2400" dirty="0"/>
                  <a:t>ensures overall “honesty” of discoveries</a:t>
                </a:r>
              </a:p>
              <a:p>
                <a:pPr>
                  <a:buFont typeface="Wingdings" panose="05000000000000000000" pitchFamily="2" charset="2"/>
                  <a:buChar char="Ø"/>
                </a:pPr>
                <a:r>
                  <a:rPr lang="en-US" sz="2400" dirty="0"/>
                  <a:t>FDP is a property of our fitted model</a:t>
                </a:r>
              </a:p>
              <a:p>
                <a:pPr lvl="1">
                  <a:buFont typeface="Wingdings" panose="05000000000000000000" pitchFamily="2" charset="2"/>
                  <a:buChar char="Ø"/>
                </a:pPr>
                <a:r>
                  <a:rPr lang="en-US" sz="2400" dirty="0"/>
                  <a:t>typically we cannot know FDP in a sample</a:t>
                </a:r>
              </a:p>
              <a:p>
                <a:pPr lvl="1">
                  <a:buFont typeface="Wingdings" panose="05000000000000000000" pitchFamily="2" charset="2"/>
                  <a:buChar char="Ø"/>
                </a:pPr>
                <a:r>
                  <a:rPr lang="en-US" sz="2400" dirty="0"/>
                  <a:t>only if we knew the truth a priori</a:t>
                </a:r>
                <a:endParaRPr lang="uk-UA" sz="2400" dirty="0"/>
              </a:p>
            </p:txBody>
          </p:sp>
        </mc:Choice>
        <mc:Fallback xmlns="">
          <p:sp>
            <p:nvSpPr>
              <p:cNvPr id="5" name="Объект 4"/>
              <p:cNvSpPr>
                <a:spLocks noGrp="1" noRot="1" noChangeAspect="1" noMove="1" noResize="1" noEditPoints="1" noAdjustHandles="1" noChangeArrowheads="1" noChangeShapeType="1" noTextEdit="1"/>
              </p:cNvSpPr>
              <p:nvPr>
                <p:ph sz="quarter" idx="1"/>
              </p:nvPr>
            </p:nvSpPr>
            <p:spPr>
              <a:blipFill rotWithShape="1">
                <a:blip r:embed="rId2"/>
                <a:stretch>
                  <a:fillRect l="-444" t="-988"/>
                </a:stretch>
              </a:blipFill>
            </p:spPr>
            <p:txBody>
              <a:bodyPr/>
              <a:lstStyle/>
              <a:p>
                <a:r>
                  <a:rPr lang="uk-UA">
                    <a:noFill/>
                  </a:rPr>
                  <a:t> </a:t>
                </a:r>
              </a:p>
            </p:txBody>
          </p:sp>
        </mc:Fallback>
      </mc:AlternateContent>
    </p:spTree>
    <p:extLst>
      <p:ext uri="{BB962C8B-B14F-4D97-AF65-F5344CB8AC3E}">
        <p14:creationId xmlns:p14="http://schemas.microsoft.com/office/powerpoint/2010/main" val="7970830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Controlling FDR</a:t>
            </a:r>
            <a:endParaRPr lang="uk-UA" dirty="0"/>
          </a:p>
        </p:txBody>
      </p:sp>
      <p:sp>
        <p:nvSpPr>
          <p:cNvPr id="3" name="Нижний колонтитул 2"/>
          <p:cNvSpPr>
            <a:spLocks noGrp="1"/>
          </p:cNvSpPr>
          <p:nvPr>
            <p:ph type="ftr" sz="quarter" idx="11"/>
          </p:nvPr>
        </p:nvSpPr>
        <p:spPr/>
        <p:txBody>
          <a:bodyPr/>
          <a:lstStyle/>
          <a:p>
            <a:r>
              <a:rPr lang="en-US"/>
              <a:t>Hypothesis Testing</a:t>
            </a:r>
            <a:endParaRPr lang="uk-UA"/>
          </a:p>
        </p:txBody>
      </p:sp>
      <p:sp>
        <p:nvSpPr>
          <p:cNvPr id="4" name="Номер слайда 3"/>
          <p:cNvSpPr>
            <a:spLocks noGrp="1"/>
          </p:cNvSpPr>
          <p:nvPr>
            <p:ph type="sldNum" sz="quarter" idx="12"/>
          </p:nvPr>
        </p:nvSpPr>
        <p:spPr/>
        <p:txBody>
          <a:bodyPr/>
          <a:lstStyle/>
          <a:p>
            <a:fld id="{3819DA74-911B-4573-B583-15389679487E}" type="slidenum">
              <a:rPr lang="uk-UA" smtClean="0"/>
              <a:t>32</a:t>
            </a:fld>
            <a:endParaRPr lang="uk-UA"/>
          </a:p>
        </p:txBody>
      </p:sp>
      <mc:AlternateContent xmlns:mc="http://schemas.openxmlformats.org/markup-compatibility/2006" xmlns:a14="http://schemas.microsoft.com/office/drawing/2010/main">
        <mc:Choice Requires="a14">
          <p:sp>
            <p:nvSpPr>
              <p:cNvPr id="5" name="Объект 4"/>
              <p:cNvSpPr>
                <a:spLocks noGrp="1"/>
              </p:cNvSpPr>
              <p:nvPr>
                <p:ph sz="quarter" idx="1"/>
              </p:nvPr>
            </p:nvSpPr>
            <p:spPr/>
            <p:txBody>
              <a:bodyPr>
                <a:normAutofit fontScale="92500" lnSpcReduction="20000"/>
              </a:bodyPr>
              <a:lstStyle/>
              <a:p>
                <a:pPr marL="0" indent="0">
                  <a:buNone/>
                </a:pPr>
                <a:r>
                  <a:rPr lang="en-US" dirty="0"/>
                  <a:t>We have </a:t>
                </a:r>
                <a:r>
                  <a:rPr lang="en-US" i="1" dirty="0"/>
                  <a:t>N</a:t>
                </a:r>
                <a:r>
                  <a:rPr lang="en-US" dirty="0"/>
                  <a:t> </a:t>
                </a:r>
                <a:r>
                  <a:rPr lang="en-US" i="1" dirty="0"/>
                  <a:t>p</a:t>
                </a:r>
                <a:r>
                  <a:rPr lang="en-US" dirty="0"/>
                  <a:t>-values based on data: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a:rPr>
                          <m:t>𝑝</m:t>
                        </m:r>
                      </m:e>
                      <m:sub>
                        <m:r>
                          <a:rPr lang="en-US" b="0" i="1" dirty="0" smtClean="0">
                            <a:latin typeface="Cambria Math"/>
                          </a:rPr>
                          <m:t>1</m:t>
                        </m:r>
                      </m:sub>
                    </m:sSub>
                    <m:r>
                      <a:rPr lang="en-US" i="1" dirty="0" smtClean="0">
                        <a:latin typeface="Cambria Math"/>
                      </a:rPr>
                      <m:t>,</m:t>
                    </m:r>
                    <m:sSub>
                      <m:sSubPr>
                        <m:ctrlPr>
                          <a:rPr lang="en-US" i="1" dirty="0">
                            <a:latin typeface="Cambria Math" panose="02040503050406030204" pitchFamily="18" charset="0"/>
                          </a:rPr>
                        </m:ctrlPr>
                      </m:sSubPr>
                      <m:e>
                        <m:r>
                          <a:rPr lang="en-US" i="1" dirty="0">
                            <a:latin typeface="Cambria Math"/>
                          </a:rPr>
                          <m:t>𝑝</m:t>
                        </m:r>
                      </m:e>
                      <m:sub>
                        <m:r>
                          <a:rPr lang="en-US" b="0" i="1" dirty="0" smtClean="0">
                            <a:latin typeface="Cambria Math"/>
                          </a:rPr>
                          <m:t>2</m:t>
                        </m:r>
                      </m:sub>
                    </m:sSub>
                    <m:r>
                      <a:rPr lang="en-US" i="1" dirty="0" smtClean="0">
                        <a:latin typeface="Cambria Math"/>
                      </a:rPr>
                      <m:t>, … ,</m:t>
                    </m:r>
                    <m:sSub>
                      <m:sSubPr>
                        <m:ctrlPr>
                          <a:rPr lang="en-US" i="1" dirty="0" smtClean="0">
                            <a:latin typeface="Cambria Math" panose="02040503050406030204" pitchFamily="18" charset="0"/>
                          </a:rPr>
                        </m:ctrlPr>
                      </m:sSubPr>
                      <m:e>
                        <m:r>
                          <a:rPr lang="en-US" i="1" dirty="0">
                            <a:latin typeface="Cambria Math"/>
                          </a:rPr>
                          <m:t>𝑝</m:t>
                        </m:r>
                      </m:e>
                      <m:sub>
                        <m:r>
                          <a:rPr lang="en-US" b="0" i="1" dirty="0" smtClean="0">
                            <a:latin typeface="Cambria Math"/>
                          </a:rPr>
                          <m:t>𝑁</m:t>
                        </m:r>
                      </m:sub>
                    </m:sSub>
                  </m:oMath>
                </a14:m>
                <a:endParaRPr lang="en-US" dirty="0"/>
              </a:p>
              <a:p>
                <a:r>
                  <a:rPr lang="en-US" dirty="0"/>
                  <a:t>set a threshold </a:t>
                </a:r>
                <a14:m>
                  <m:oMath xmlns:m="http://schemas.openxmlformats.org/officeDocument/2006/math">
                    <m:r>
                      <a:rPr lang="en-US" i="1" dirty="0" smtClean="0">
                        <a:latin typeface="Cambria Math"/>
                      </a:rPr>
                      <m:t>𝑞</m:t>
                    </m:r>
                  </m:oMath>
                </a14:m>
                <a:r>
                  <a:rPr lang="en-US" dirty="0"/>
                  <a:t> for the </a:t>
                </a:r>
                <a:r>
                  <a:rPr lang="en-US" i="1" dirty="0"/>
                  <a:t>FDR</a:t>
                </a:r>
                <a:r>
                  <a:rPr lang="en-US" dirty="0"/>
                  <a:t> (e.g., </a:t>
                </a:r>
                <a14:m>
                  <m:oMath xmlns:m="http://schemas.openxmlformats.org/officeDocument/2006/math">
                    <m:r>
                      <a:rPr lang="en-US" i="1" dirty="0">
                        <a:latin typeface="Cambria Math"/>
                      </a:rPr>
                      <m:t>𝑞</m:t>
                    </m:r>
                    <m:r>
                      <a:rPr lang="en-US" b="0" i="1" dirty="0" smtClean="0">
                        <a:latin typeface="Cambria Math"/>
                      </a:rPr>
                      <m:t>=0.05</m:t>
                    </m:r>
                  </m:oMath>
                </a14:m>
                <a:r>
                  <a:rPr lang="en-US" dirty="0"/>
                  <a:t>)</a:t>
                </a:r>
              </a:p>
              <a:p>
                <a:r>
                  <a:rPr lang="en-US" dirty="0"/>
                  <a:t>we want to enforce </a:t>
                </a:r>
                <a14:m>
                  <m:oMath xmlns:m="http://schemas.openxmlformats.org/officeDocument/2006/math">
                    <m:r>
                      <a:rPr lang="en-US" i="1" dirty="0" smtClean="0">
                        <a:latin typeface="Cambria Math"/>
                      </a:rPr>
                      <m:t>𝐹𝐷𝑅</m:t>
                    </m:r>
                    <m:r>
                      <a:rPr lang="en-US" i="1" dirty="0" smtClean="0">
                        <a:latin typeface="Cambria Math"/>
                        <a:ea typeface="Cambria Math"/>
                      </a:rPr>
                      <m:t>≤</m:t>
                    </m:r>
                    <m:r>
                      <a:rPr lang="en-US" b="0" i="1" dirty="0" smtClean="0">
                        <a:latin typeface="Cambria Math"/>
                        <a:ea typeface="Cambria Math"/>
                      </a:rPr>
                      <m:t>𝑞</m:t>
                    </m:r>
                  </m:oMath>
                </a14:m>
                <a:r>
                  <a:rPr lang="en-US" i="1" dirty="0"/>
                  <a:t> </a:t>
                </a:r>
                <a:endParaRPr lang="en-US" dirty="0"/>
              </a:p>
              <a:p>
                <a:r>
                  <a:rPr lang="en-US" dirty="0"/>
                  <a:t>pick an adjusted </a:t>
                </a:r>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a:ea typeface="Cambria Math"/>
                          </a:rPr>
                          <m:t>𝛼</m:t>
                        </m:r>
                      </m:e>
                      <m:sup>
                        <m:r>
                          <a:rPr lang="en-US" b="0" i="1" dirty="0" smtClean="0">
                            <a:latin typeface="Cambria Math"/>
                          </a:rPr>
                          <m:t>∗</m:t>
                        </m:r>
                      </m:sup>
                    </m:sSup>
                  </m:oMath>
                </a14:m>
                <a:r>
                  <a:rPr lang="en-US" dirty="0"/>
                  <a:t>, reject all nulls with </a:t>
                </a:r>
                <a:r>
                  <a:rPr lang="en-US" i="1" dirty="0"/>
                  <a:t>p</a:t>
                </a:r>
                <a:r>
                  <a:rPr lang="en-US" dirty="0"/>
                  <a:t>-values </a:t>
                </a:r>
                <a14:m>
                  <m:oMath xmlns:m="http://schemas.openxmlformats.org/officeDocument/2006/math">
                    <m:r>
                      <a:rPr lang="en-US" i="1" dirty="0">
                        <a:latin typeface="Cambria Math"/>
                        <a:ea typeface="Cambria Math"/>
                      </a:rPr>
                      <m:t>≤</m:t>
                    </m:r>
                    <m:sSup>
                      <m:sSupPr>
                        <m:ctrlPr>
                          <a:rPr lang="en-US" i="1" dirty="0">
                            <a:latin typeface="Cambria Math" panose="02040503050406030204" pitchFamily="18" charset="0"/>
                          </a:rPr>
                        </m:ctrlPr>
                      </m:sSupPr>
                      <m:e>
                        <m:r>
                          <a:rPr lang="en-US" i="1" dirty="0">
                            <a:latin typeface="Cambria Math"/>
                            <a:ea typeface="Cambria Math"/>
                          </a:rPr>
                          <m:t>𝛼</m:t>
                        </m:r>
                      </m:e>
                      <m:sup>
                        <m:r>
                          <a:rPr lang="en-US" i="1" dirty="0">
                            <a:latin typeface="Cambria Math"/>
                          </a:rPr>
                          <m:t>∗</m:t>
                        </m:r>
                      </m:sup>
                    </m:sSup>
                  </m:oMath>
                </a14:m>
                <a:endParaRPr lang="en-US" dirty="0"/>
              </a:p>
              <a:p>
                <a:pPr marL="0" indent="0">
                  <a:buNone/>
                </a:pPr>
                <a:r>
                  <a:rPr lang="en-US" dirty="0"/>
                  <a:t>(1) Conservative way</a:t>
                </a:r>
              </a:p>
              <a:p>
                <a:r>
                  <a:rPr lang="en-US" dirty="0"/>
                  <a:t>set critical </a:t>
                </a:r>
                <a:r>
                  <a:rPr lang="en-US" i="1" dirty="0"/>
                  <a:t>p</a:t>
                </a:r>
                <a:r>
                  <a:rPr lang="en-US" dirty="0"/>
                  <a:t>-value </a:t>
                </a:r>
                <a14:m>
                  <m:oMath xmlns:m="http://schemas.openxmlformats.org/officeDocument/2006/math">
                    <m:sSup>
                      <m:sSupPr>
                        <m:ctrlPr>
                          <a:rPr lang="en-US" i="1" dirty="0">
                            <a:latin typeface="Cambria Math" panose="02040503050406030204" pitchFamily="18" charset="0"/>
                          </a:rPr>
                        </m:ctrlPr>
                      </m:sSupPr>
                      <m:e>
                        <m:r>
                          <a:rPr lang="en-US" i="1" dirty="0">
                            <a:latin typeface="Cambria Math"/>
                            <a:ea typeface="Cambria Math"/>
                          </a:rPr>
                          <m:t>𝛼</m:t>
                        </m:r>
                      </m:e>
                      <m:sup>
                        <m:r>
                          <a:rPr lang="en-US" i="1" dirty="0">
                            <a:latin typeface="Cambria Math"/>
                          </a:rPr>
                          <m:t>∗</m:t>
                        </m:r>
                      </m:sup>
                    </m:sSup>
                    <m:r>
                      <a:rPr lang="en-US" b="0" i="1" dirty="0" smtClean="0">
                        <a:latin typeface="Cambria Math"/>
                      </a:rPr>
                      <m:t>=</m:t>
                    </m:r>
                    <m:r>
                      <a:rPr lang="en-US" b="0" i="1" dirty="0" smtClean="0">
                        <a:latin typeface="Cambria Math"/>
                      </a:rPr>
                      <m:t>𝑞</m:t>
                    </m:r>
                    <m:r>
                      <a:rPr lang="en-US" b="0" i="1" dirty="0" smtClean="0">
                        <a:latin typeface="Cambria Math"/>
                      </a:rPr>
                      <m:t>/</m:t>
                    </m:r>
                    <m:r>
                      <a:rPr lang="en-US" b="0" i="1" dirty="0" smtClean="0">
                        <a:latin typeface="Cambria Math"/>
                      </a:rPr>
                      <m:t>𝑁</m:t>
                    </m:r>
                  </m:oMath>
                </a14:m>
                <a:endParaRPr lang="en-US" dirty="0"/>
              </a:p>
              <a:p>
                <a:r>
                  <a:rPr lang="en-US" dirty="0"/>
                  <a:t>valid and easy to implement but conservative</a:t>
                </a:r>
              </a:p>
              <a:p>
                <a:pPr marL="0" indent="0">
                  <a:buNone/>
                </a:pPr>
                <a:r>
                  <a:rPr lang="en-US" dirty="0"/>
                  <a:t>(2) BH algorithm (</a:t>
                </a:r>
                <a:r>
                  <a:rPr lang="en-US" dirty="0" err="1"/>
                  <a:t>Benjamini</a:t>
                </a:r>
                <a:r>
                  <a:rPr lang="en-US" dirty="0"/>
                  <a:t> and Hochberg, 1995)</a:t>
                </a:r>
              </a:p>
              <a:p>
                <a:r>
                  <a:rPr lang="en-US" dirty="0"/>
                  <a:t>set a data-driven cut-off </a:t>
                </a:r>
                <a:r>
                  <a:rPr lang="en-US" i="1" dirty="0"/>
                  <a:t>p</a:t>
                </a:r>
                <a:r>
                  <a:rPr lang="en-US" dirty="0"/>
                  <a:t>-value </a:t>
                </a:r>
                <a14:m>
                  <m:oMath xmlns:m="http://schemas.openxmlformats.org/officeDocument/2006/math">
                    <m:sSup>
                      <m:sSupPr>
                        <m:ctrlPr>
                          <a:rPr lang="en-US" i="1" dirty="0">
                            <a:latin typeface="Cambria Math" panose="02040503050406030204" pitchFamily="18" charset="0"/>
                          </a:rPr>
                        </m:ctrlPr>
                      </m:sSupPr>
                      <m:e>
                        <m:r>
                          <a:rPr lang="en-US" i="1" dirty="0">
                            <a:latin typeface="Cambria Math"/>
                            <a:ea typeface="Cambria Math"/>
                          </a:rPr>
                          <m:t>𝛼</m:t>
                        </m:r>
                      </m:e>
                      <m:sup>
                        <m:r>
                          <a:rPr lang="en-US" i="1" dirty="0">
                            <a:latin typeface="Cambria Math"/>
                          </a:rPr>
                          <m:t>∗</m:t>
                        </m:r>
                      </m:sup>
                    </m:sSup>
                  </m:oMath>
                </a14:m>
                <a:r>
                  <a:rPr lang="en-US" dirty="0"/>
                  <a:t> (R computes it)</a:t>
                </a:r>
              </a:p>
              <a:p>
                <a:r>
                  <a:rPr lang="en-US" dirty="0"/>
                  <a:t>assumes independence or positive correlation of tests</a:t>
                </a:r>
              </a:p>
              <a:p>
                <a:pPr marL="0" indent="0">
                  <a:buNone/>
                </a:pPr>
                <a:r>
                  <a:rPr lang="en-US" dirty="0"/>
                  <a:t>(3) Bootstrap (we will discuss later, it requires more work)</a:t>
                </a:r>
              </a:p>
              <a:p>
                <a:r>
                  <a:rPr lang="en-US" dirty="0"/>
                  <a:t>computationally intensive; requires access to the data</a:t>
                </a:r>
              </a:p>
              <a:p>
                <a:r>
                  <a:rPr lang="en-US" dirty="0"/>
                  <a:t>adapts to the dependence in the data</a:t>
                </a:r>
                <a:endParaRPr lang="uk-UA" dirty="0"/>
              </a:p>
            </p:txBody>
          </p:sp>
        </mc:Choice>
        <mc:Fallback xmlns="">
          <p:sp>
            <p:nvSpPr>
              <p:cNvPr id="5" name="Объект 4"/>
              <p:cNvSpPr>
                <a:spLocks noGrp="1" noRot="1" noChangeAspect="1" noMove="1" noResize="1" noEditPoints="1" noAdjustHandles="1" noChangeArrowheads="1" noChangeShapeType="1" noTextEdit="1"/>
              </p:cNvSpPr>
              <p:nvPr>
                <p:ph sz="quarter" idx="1"/>
              </p:nvPr>
            </p:nvSpPr>
            <p:spPr>
              <a:blipFill rotWithShape="1">
                <a:blip r:embed="rId2"/>
                <a:stretch>
                  <a:fillRect l="-1111" t="-2469" b="-247"/>
                </a:stretch>
              </a:blipFill>
            </p:spPr>
            <p:txBody>
              <a:bodyPr/>
              <a:lstStyle/>
              <a:p>
                <a:r>
                  <a:rPr lang="uk-UA">
                    <a:noFill/>
                  </a:rPr>
                  <a:t> </a:t>
                </a:r>
              </a:p>
            </p:txBody>
          </p:sp>
        </mc:Fallback>
      </mc:AlternateContent>
    </p:spTree>
    <p:extLst>
      <p:ext uri="{BB962C8B-B14F-4D97-AF65-F5344CB8AC3E}">
        <p14:creationId xmlns:p14="http://schemas.microsoft.com/office/powerpoint/2010/main" val="18407640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Multiple Testing via Bootstrap</a:t>
            </a:r>
            <a:endParaRPr lang="uk-UA" dirty="0"/>
          </a:p>
        </p:txBody>
      </p:sp>
      <p:sp>
        <p:nvSpPr>
          <p:cNvPr id="3" name="Нижний колонтитул 2"/>
          <p:cNvSpPr>
            <a:spLocks noGrp="1"/>
          </p:cNvSpPr>
          <p:nvPr>
            <p:ph type="ftr" sz="quarter" idx="11"/>
          </p:nvPr>
        </p:nvSpPr>
        <p:spPr/>
        <p:txBody>
          <a:bodyPr/>
          <a:lstStyle/>
          <a:p>
            <a:r>
              <a:rPr lang="en-US"/>
              <a:t>Hypothesis Testing</a:t>
            </a:r>
            <a:endParaRPr lang="uk-UA"/>
          </a:p>
        </p:txBody>
      </p:sp>
      <p:sp>
        <p:nvSpPr>
          <p:cNvPr id="4" name="Номер слайда 3"/>
          <p:cNvSpPr>
            <a:spLocks noGrp="1"/>
          </p:cNvSpPr>
          <p:nvPr>
            <p:ph type="sldNum" sz="quarter" idx="12"/>
          </p:nvPr>
        </p:nvSpPr>
        <p:spPr/>
        <p:txBody>
          <a:bodyPr/>
          <a:lstStyle/>
          <a:p>
            <a:fld id="{3819DA74-911B-4573-B583-15389679487E}" type="slidenum">
              <a:rPr lang="uk-UA" smtClean="0"/>
              <a:t>33</a:t>
            </a:fld>
            <a:endParaRPr lang="uk-UA"/>
          </a:p>
        </p:txBody>
      </p:sp>
      <p:sp>
        <p:nvSpPr>
          <p:cNvPr id="5" name="Объект 4"/>
          <p:cNvSpPr>
            <a:spLocks noGrp="1"/>
          </p:cNvSpPr>
          <p:nvPr>
            <p:ph sz="quarter" idx="1"/>
          </p:nvPr>
        </p:nvSpPr>
        <p:spPr/>
        <p:txBody>
          <a:bodyPr/>
          <a:lstStyle/>
          <a:p>
            <a:pPr marL="0" indent="0">
              <a:buNone/>
            </a:pPr>
            <a:r>
              <a:rPr lang="en-US" sz="2200" dirty="0"/>
              <a:t>Idea: if data is similar to the population</a:t>
            </a:r>
          </a:p>
          <a:p>
            <a:pPr>
              <a:spcBef>
                <a:spcPts val="0"/>
              </a:spcBef>
            </a:pPr>
            <a:r>
              <a:rPr lang="en-US" sz="2200" dirty="0"/>
              <a:t>draw from the data to have multiple samples</a:t>
            </a:r>
          </a:p>
          <a:p>
            <a:pPr>
              <a:spcBef>
                <a:spcPts val="0"/>
              </a:spcBef>
            </a:pPr>
            <a:r>
              <a:rPr lang="en-US" sz="2200" dirty="0"/>
              <a:t>compute multiple tests on each subsample</a:t>
            </a:r>
          </a:p>
          <a:p>
            <a:pPr>
              <a:spcBef>
                <a:spcPts val="0"/>
              </a:spcBef>
            </a:pPr>
            <a:r>
              <a:rPr lang="en-US" sz="2200" dirty="0"/>
              <a:t>R combines to form p-values in the original analysis</a:t>
            </a:r>
          </a:p>
          <a:p>
            <a:pPr marL="0" indent="0">
              <a:buNone/>
            </a:pPr>
            <a:endParaRPr lang="uk-UA"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7932"/>
          <a:stretch/>
        </p:blipFill>
        <p:spPr bwMode="auto">
          <a:xfrm>
            <a:off x="795511" y="2700670"/>
            <a:ext cx="6704607" cy="1575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4276540"/>
            <a:ext cx="7648575"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06502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Multiple Testing via Bootstrap</a:t>
            </a:r>
            <a:endParaRPr lang="uk-UA" dirty="0"/>
          </a:p>
        </p:txBody>
      </p:sp>
      <p:sp>
        <p:nvSpPr>
          <p:cNvPr id="3" name="Нижний колонтитул 2"/>
          <p:cNvSpPr>
            <a:spLocks noGrp="1"/>
          </p:cNvSpPr>
          <p:nvPr>
            <p:ph type="ftr" sz="quarter" idx="11"/>
          </p:nvPr>
        </p:nvSpPr>
        <p:spPr/>
        <p:txBody>
          <a:bodyPr/>
          <a:lstStyle/>
          <a:p>
            <a:r>
              <a:rPr lang="en-US"/>
              <a:t>Hypothesis Testing</a:t>
            </a:r>
            <a:endParaRPr lang="uk-UA"/>
          </a:p>
        </p:txBody>
      </p:sp>
      <p:sp>
        <p:nvSpPr>
          <p:cNvPr id="4" name="Номер слайда 3"/>
          <p:cNvSpPr>
            <a:spLocks noGrp="1"/>
          </p:cNvSpPr>
          <p:nvPr>
            <p:ph type="sldNum" sz="quarter" idx="12"/>
          </p:nvPr>
        </p:nvSpPr>
        <p:spPr/>
        <p:txBody>
          <a:bodyPr/>
          <a:lstStyle/>
          <a:p>
            <a:fld id="{3819DA74-911B-4573-B583-15389679487E}" type="slidenum">
              <a:rPr lang="uk-UA" smtClean="0"/>
              <a:t>34</a:t>
            </a:fld>
            <a:endParaRPr lang="uk-UA"/>
          </a:p>
        </p:txBody>
      </p:sp>
      <p:sp>
        <p:nvSpPr>
          <p:cNvPr id="5" name="Объект 4"/>
          <p:cNvSpPr>
            <a:spLocks noGrp="1"/>
          </p:cNvSpPr>
          <p:nvPr>
            <p:ph sz="quarter" idx="1"/>
          </p:nvPr>
        </p:nvSpPr>
        <p:spPr/>
        <p:txBody>
          <a:bodyPr/>
          <a:lstStyle/>
          <a:p>
            <a:pPr marL="0" indent="0">
              <a:buNone/>
            </a:pPr>
            <a:r>
              <a:rPr lang="en-US" dirty="0"/>
              <a:t>Bootstrap was conceived in the late 80’s (</a:t>
            </a:r>
            <a:r>
              <a:rPr lang="en-US" dirty="0" err="1"/>
              <a:t>Efron</a:t>
            </a:r>
            <a:r>
              <a:rPr lang="en-US" dirty="0"/>
              <a:t>)</a:t>
            </a:r>
          </a:p>
          <a:p>
            <a:r>
              <a:rPr lang="en-US" dirty="0"/>
              <a:t>among the major break through in Statistics</a:t>
            </a:r>
          </a:p>
          <a:p>
            <a:pPr marL="0" indent="0">
              <a:buNone/>
            </a:pPr>
            <a:r>
              <a:rPr lang="en-US" dirty="0"/>
              <a:t>Good properties</a:t>
            </a:r>
          </a:p>
          <a:p>
            <a:r>
              <a:rPr lang="en-US" dirty="0"/>
              <a:t>accounts for dependence across tests</a:t>
            </a:r>
          </a:p>
          <a:p>
            <a:r>
              <a:rPr lang="en-US" dirty="0"/>
              <a:t>adapts to finite sample (potentially non-normal)</a:t>
            </a:r>
          </a:p>
          <a:p>
            <a:pPr marL="0" indent="0">
              <a:buNone/>
            </a:pPr>
            <a:r>
              <a:rPr lang="en-US" dirty="0"/>
              <a:t>Keep in mind</a:t>
            </a:r>
          </a:p>
          <a:p>
            <a:r>
              <a:rPr lang="en-US" dirty="0"/>
              <a:t>computationally intense</a:t>
            </a:r>
          </a:p>
          <a:p>
            <a:r>
              <a:rPr lang="en-US" dirty="0"/>
              <a:t>need access to the data and run the methods</a:t>
            </a:r>
          </a:p>
          <a:p>
            <a:r>
              <a:rPr lang="en-US" dirty="0"/>
              <a:t>not only the p-values like “conservative” and “BH” algorithm</a:t>
            </a:r>
            <a:endParaRPr lang="uk-UA" dirty="0"/>
          </a:p>
        </p:txBody>
      </p:sp>
    </p:spTree>
    <p:extLst>
      <p:ext uri="{BB962C8B-B14F-4D97-AF65-F5344CB8AC3E}">
        <p14:creationId xmlns:p14="http://schemas.microsoft.com/office/powerpoint/2010/main" val="32590564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Simultaneous C.I. via Bootstrap</a:t>
            </a:r>
            <a:endParaRPr lang="uk-UA" dirty="0"/>
          </a:p>
        </p:txBody>
      </p:sp>
      <p:sp>
        <p:nvSpPr>
          <p:cNvPr id="3" name="Нижний колонтитул 2"/>
          <p:cNvSpPr>
            <a:spLocks noGrp="1"/>
          </p:cNvSpPr>
          <p:nvPr>
            <p:ph type="ftr" sz="quarter" idx="11"/>
          </p:nvPr>
        </p:nvSpPr>
        <p:spPr/>
        <p:txBody>
          <a:bodyPr/>
          <a:lstStyle/>
          <a:p>
            <a:r>
              <a:rPr lang="en-US"/>
              <a:t>Hypothesis Testing</a:t>
            </a:r>
            <a:endParaRPr lang="uk-UA"/>
          </a:p>
        </p:txBody>
      </p:sp>
      <p:sp>
        <p:nvSpPr>
          <p:cNvPr id="4" name="Номер слайда 3"/>
          <p:cNvSpPr>
            <a:spLocks noGrp="1"/>
          </p:cNvSpPr>
          <p:nvPr>
            <p:ph type="sldNum" sz="quarter" idx="12"/>
          </p:nvPr>
        </p:nvSpPr>
        <p:spPr/>
        <p:txBody>
          <a:bodyPr/>
          <a:lstStyle/>
          <a:p>
            <a:fld id="{3819DA74-911B-4573-B583-15389679487E}" type="slidenum">
              <a:rPr lang="uk-UA" smtClean="0"/>
              <a:t>35</a:t>
            </a:fld>
            <a:endParaRPr lang="uk-UA"/>
          </a:p>
        </p:txBody>
      </p:sp>
      <p:sp>
        <p:nvSpPr>
          <p:cNvPr id="5" name="Объект 4"/>
          <p:cNvSpPr>
            <a:spLocks noGrp="1"/>
          </p:cNvSpPr>
          <p:nvPr>
            <p:ph sz="quarter" idx="1"/>
          </p:nvPr>
        </p:nvSpPr>
        <p:spPr/>
        <p:txBody>
          <a:bodyPr>
            <a:normAutofit lnSpcReduction="10000"/>
          </a:bodyPr>
          <a:lstStyle/>
          <a:p>
            <a:pPr marL="0" indent="0">
              <a:buNone/>
            </a:pPr>
            <a:r>
              <a:rPr lang="en-US" dirty="0"/>
              <a:t>Bootstrap is widely used to construct confidence intervals</a:t>
            </a:r>
          </a:p>
          <a:p>
            <a:r>
              <a:rPr lang="en-US" dirty="0"/>
              <a:t>adapts to finite sample (potentially non-normal)</a:t>
            </a:r>
          </a:p>
          <a:p>
            <a:r>
              <a:rPr lang="en-US" dirty="0"/>
              <a:t>R computes the confidence interval via simulation</a:t>
            </a:r>
          </a:p>
          <a:p>
            <a:pPr marL="0" indent="0">
              <a:buNone/>
            </a:pPr>
            <a:r>
              <a:rPr lang="en-US" dirty="0"/>
              <a:t>Also works to create simultaneous confidence intervals</a:t>
            </a:r>
          </a:p>
          <a:p>
            <a:r>
              <a:rPr lang="en-US" dirty="0"/>
              <a:t>accounts for dependence across confidence intervals</a:t>
            </a:r>
          </a:p>
          <a:p>
            <a:r>
              <a:rPr lang="en-US" dirty="0"/>
              <a:t>non-conservative (e.g. 95% that all coefficients are in their confidence intervals)</a:t>
            </a:r>
          </a:p>
          <a:p>
            <a:r>
              <a:rPr lang="en-US" dirty="0"/>
              <a:t>very useful in multiple regression (adjusts critical value)</a:t>
            </a:r>
          </a:p>
          <a:p>
            <a:pPr marL="0" indent="0">
              <a:buNone/>
            </a:pPr>
            <a:r>
              <a:rPr lang="en-US" dirty="0"/>
              <a:t>Keep in mind that it is computationally intense</a:t>
            </a:r>
          </a:p>
          <a:p>
            <a:r>
              <a:rPr lang="en-US" dirty="0"/>
              <a:t>e.g. in regression, one needs to run hundreds of regressions</a:t>
            </a:r>
            <a:endParaRPr lang="uk-UA" dirty="0"/>
          </a:p>
        </p:txBody>
      </p:sp>
    </p:spTree>
    <p:extLst>
      <p:ext uri="{BB962C8B-B14F-4D97-AF65-F5344CB8AC3E}">
        <p14:creationId xmlns:p14="http://schemas.microsoft.com/office/powerpoint/2010/main" val="16802665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Resampling methods</a:t>
            </a:r>
            <a:endParaRPr lang="uk-UA" dirty="0"/>
          </a:p>
        </p:txBody>
      </p:sp>
      <p:sp>
        <p:nvSpPr>
          <p:cNvPr id="3" name="Нижний колонтитул 2"/>
          <p:cNvSpPr>
            <a:spLocks noGrp="1"/>
          </p:cNvSpPr>
          <p:nvPr>
            <p:ph type="ftr" sz="quarter" idx="11"/>
          </p:nvPr>
        </p:nvSpPr>
        <p:spPr/>
        <p:txBody>
          <a:bodyPr/>
          <a:lstStyle/>
          <a:p>
            <a:r>
              <a:rPr lang="en-US"/>
              <a:t>Hypothesis Testing</a:t>
            </a:r>
            <a:endParaRPr lang="uk-UA"/>
          </a:p>
        </p:txBody>
      </p:sp>
      <p:sp>
        <p:nvSpPr>
          <p:cNvPr id="4" name="Номер слайда 3"/>
          <p:cNvSpPr>
            <a:spLocks noGrp="1"/>
          </p:cNvSpPr>
          <p:nvPr>
            <p:ph type="sldNum" sz="quarter" idx="12"/>
          </p:nvPr>
        </p:nvSpPr>
        <p:spPr/>
        <p:txBody>
          <a:bodyPr/>
          <a:lstStyle/>
          <a:p>
            <a:fld id="{3819DA74-911B-4573-B583-15389679487E}" type="slidenum">
              <a:rPr lang="uk-UA" smtClean="0"/>
              <a:t>36</a:t>
            </a:fld>
            <a:endParaRPr lang="uk-UA"/>
          </a:p>
        </p:txBody>
      </p:sp>
      <p:sp>
        <p:nvSpPr>
          <p:cNvPr id="5" name="Объект 4"/>
          <p:cNvSpPr>
            <a:spLocks noGrp="1"/>
          </p:cNvSpPr>
          <p:nvPr>
            <p:ph sz="quarter" idx="1"/>
          </p:nvPr>
        </p:nvSpPr>
        <p:spPr/>
        <p:txBody>
          <a:bodyPr>
            <a:normAutofit/>
          </a:bodyPr>
          <a:lstStyle/>
          <a:p>
            <a:pPr algn="just"/>
            <a:r>
              <a:rPr lang="en-US" i="1" dirty="0"/>
              <a:t>Resampling methods </a:t>
            </a:r>
            <a:r>
              <a:rPr lang="en-US" dirty="0"/>
              <a:t>involve repeatedly drawing samples from a training set and refitting a model of interest on each sample in order to obtain additional information about the fitted model.</a:t>
            </a:r>
          </a:p>
          <a:p>
            <a:pPr algn="just"/>
            <a:r>
              <a:rPr lang="en-US" dirty="0"/>
              <a:t>For example, in order to estimate the variability of a linear regression fit, we can repeatedly draw different samples from the training data, fit a linear regression to each new sample, and then examine the extent to which the resulting fits differ.</a:t>
            </a:r>
          </a:p>
          <a:p>
            <a:pPr algn="just"/>
            <a:r>
              <a:rPr lang="en-US" dirty="0"/>
              <a:t>The most commonly used resampling methods, </a:t>
            </a:r>
            <a:r>
              <a:rPr lang="en-US" i="1" dirty="0"/>
              <a:t>cross-validation </a:t>
            </a:r>
            <a:r>
              <a:rPr lang="en-US" dirty="0"/>
              <a:t>and the </a:t>
            </a:r>
            <a:r>
              <a:rPr lang="en-US" i="1" dirty="0"/>
              <a:t>bootstrap</a:t>
            </a:r>
            <a:r>
              <a:rPr lang="en-US" dirty="0"/>
              <a:t>.</a:t>
            </a:r>
            <a:endParaRPr lang="uk-UA" dirty="0"/>
          </a:p>
        </p:txBody>
      </p:sp>
    </p:spTree>
    <p:extLst>
      <p:ext uri="{BB962C8B-B14F-4D97-AF65-F5344CB8AC3E}">
        <p14:creationId xmlns:p14="http://schemas.microsoft.com/office/powerpoint/2010/main" val="9595557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Resampling methods</a:t>
            </a:r>
            <a:endParaRPr lang="uk-UA" dirty="0"/>
          </a:p>
        </p:txBody>
      </p:sp>
      <p:sp>
        <p:nvSpPr>
          <p:cNvPr id="3" name="Нижний колонтитул 2"/>
          <p:cNvSpPr>
            <a:spLocks noGrp="1"/>
          </p:cNvSpPr>
          <p:nvPr>
            <p:ph type="ftr" sz="quarter" idx="11"/>
          </p:nvPr>
        </p:nvSpPr>
        <p:spPr/>
        <p:txBody>
          <a:bodyPr/>
          <a:lstStyle/>
          <a:p>
            <a:r>
              <a:rPr lang="en-US"/>
              <a:t>Hypothesis Testing</a:t>
            </a:r>
            <a:endParaRPr lang="uk-UA"/>
          </a:p>
        </p:txBody>
      </p:sp>
      <p:sp>
        <p:nvSpPr>
          <p:cNvPr id="4" name="Номер слайда 3"/>
          <p:cNvSpPr>
            <a:spLocks noGrp="1"/>
          </p:cNvSpPr>
          <p:nvPr>
            <p:ph type="sldNum" sz="quarter" idx="12"/>
          </p:nvPr>
        </p:nvSpPr>
        <p:spPr/>
        <p:txBody>
          <a:bodyPr/>
          <a:lstStyle/>
          <a:p>
            <a:fld id="{3819DA74-911B-4573-B583-15389679487E}" type="slidenum">
              <a:rPr lang="uk-UA" smtClean="0"/>
              <a:t>37</a:t>
            </a:fld>
            <a:endParaRPr lang="uk-UA"/>
          </a:p>
        </p:txBody>
      </p:sp>
      <p:sp>
        <p:nvSpPr>
          <p:cNvPr id="5" name="Объект 4"/>
          <p:cNvSpPr>
            <a:spLocks noGrp="1"/>
          </p:cNvSpPr>
          <p:nvPr>
            <p:ph sz="quarter" idx="1"/>
          </p:nvPr>
        </p:nvSpPr>
        <p:spPr/>
        <p:txBody>
          <a:bodyPr>
            <a:normAutofit fontScale="70000" lnSpcReduction="20000"/>
          </a:bodyPr>
          <a:lstStyle/>
          <a:p>
            <a:pPr algn="just"/>
            <a:r>
              <a:rPr lang="en-US" sz="3300" dirty="0"/>
              <a:t>The process of evaluating a model’s performance is known as </a:t>
            </a:r>
            <a:r>
              <a:rPr lang="en-US" sz="3300" b="1" i="1" dirty="0"/>
              <a:t>model assessment</a:t>
            </a:r>
            <a:r>
              <a:rPr lang="en-US" sz="3300" dirty="0"/>
              <a:t>, whereas the process of selecting the proper level of flexibility for a model is known as </a:t>
            </a:r>
            <a:r>
              <a:rPr lang="en-US" sz="3300" b="1" i="1" dirty="0"/>
              <a:t>model selection</a:t>
            </a:r>
            <a:r>
              <a:rPr lang="en-US" sz="3300" dirty="0"/>
              <a:t>. </a:t>
            </a:r>
          </a:p>
          <a:p>
            <a:pPr algn="just"/>
            <a:r>
              <a:rPr lang="en-US" sz="3300" dirty="0"/>
              <a:t>The use of a particular statistical learning method is warranted if it results in a low </a:t>
            </a:r>
            <a:r>
              <a:rPr lang="en-US" sz="3300" i="1" dirty="0"/>
              <a:t>test error</a:t>
            </a:r>
            <a:r>
              <a:rPr lang="en-US" sz="3300" dirty="0"/>
              <a:t>.</a:t>
            </a:r>
            <a:endParaRPr lang="uk-UA" sz="3300" dirty="0"/>
          </a:p>
          <a:p>
            <a:pPr algn="just"/>
            <a:r>
              <a:rPr lang="en-US" sz="3300" dirty="0"/>
              <a:t>The </a:t>
            </a:r>
            <a:r>
              <a:rPr lang="en-US" sz="3300" b="1" dirty="0"/>
              <a:t>test error</a:t>
            </a:r>
            <a:r>
              <a:rPr lang="en-US" sz="3300" dirty="0"/>
              <a:t> is the average error that results from using a statistical learning method to predict the response on a new observation – that is, a measurement that was not used in training the method. </a:t>
            </a:r>
          </a:p>
          <a:p>
            <a:pPr algn="just"/>
            <a:r>
              <a:rPr lang="en-US" sz="3300" b="1" i="1" dirty="0"/>
              <a:t>Validation set approach</a:t>
            </a:r>
            <a:r>
              <a:rPr lang="en-US" sz="3300" i="1" dirty="0"/>
              <a:t> </a:t>
            </a:r>
            <a:r>
              <a:rPr lang="en-US" sz="3300" dirty="0"/>
              <a:t>involves randomly dividing the available set of observations into two parts, a </a:t>
            </a:r>
            <a:r>
              <a:rPr lang="en-US" sz="3300" i="1" dirty="0"/>
              <a:t>training set </a:t>
            </a:r>
            <a:r>
              <a:rPr lang="en-US" sz="3300" dirty="0"/>
              <a:t>and a </a:t>
            </a:r>
            <a:r>
              <a:rPr lang="en-US" sz="3300" i="1" dirty="0"/>
              <a:t>validation set </a:t>
            </a:r>
            <a:r>
              <a:rPr lang="en-US" sz="3300" dirty="0"/>
              <a:t>or </a:t>
            </a:r>
            <a:r>
              <a:rPr lang="en-US" sz="3300" i="1" dirty="0"/>
              <a:t>hold-out set</a:t>
            </a:r>
            <a:r>
              <a:rPr lang="en-US" sz="3300" dirty="0"/>
              <a:t>.</a:t>
            </a:r>
          </a:p>
          <a:p>
            <a:r>
              <a:rPr lang="en-US" sz="3300" dirty="0"/>
              <a:t>The model is fit on the training set, and the fitted model is used to predict the responses for the observations in the validation set.</a:t>
            </a:r>
          </a:p>
          <a:p>
            <a:pPr algn="just"/>
            <a:endParaRPr lang="en-US" dirty="0"/>
          </a:p>
        </p:txBody>
      </p:sp>
    </p:spTree>
    <p:extLst>
      <p:ext uri="{BB962C8B-B14F-4D97-AF65-F5344CB8AC3E}">
        <p14:creationId xmlns:p14="http://schemas.microsoft.com/office/powerpoint/2010/main" val="14864042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Bootstrap vs. Cross-Validation</a:t>
            </a:r>
            <a:endParaRPr lang="uk-UA" dirty="0"/>
          </a:p>
        </p:txBody>
      </p:sp>
      <p:sp>
        <p:nvSpPr>
          <p:cNvPr id="3" name="Нижний колонтитул 2"/>
          <p:cNvSpPr>
            <a:spLocks noGrp="1"/>
          </p:cNvSpPr>
          <p:nvPr>
            <p:ph type="ftr" sz="quarter" idx="11"/>
          </p:nvPr>
        </p:nvSpPr>
        <p:spPr/>
        <p:txBody>
          <a:bodyPr/>
          <a:lstStyle/>
          <a:p>
            <a:r>
              <a:rPr lang="en-US"/>
              <a:t>Hypothesis Testing</a:t>
            </a:r>
            <a:endParaRPr lang="uk-UA"/>
          </a:p>
        </p:txBody>
      </p:sp>
      <p:sp>
        <p:nvSpPr>
          <p:cNvPr id="4" name="Номер слайда 3"/>
          <p:cNvSpPr>
            <a:spLocks noGrp="1"/>
          </p:cNvSpPr>
          <p:nvPr>
            <p:ph type="sldNum" sz="quarter" idx="12"/>
          </p:nvPr>
        </p:nvSpPr>
        <p:spPr/>
        <p:txBody>
          <a:bodyPr/>
          <a:lstStyle/>
          <a:p>
            <a:fld id="{3819DA74-911B-4573-B583-15389679487E}" type="slidenum">
              <a:rPr lang="uk-UA" smtClean="0"/>
              <a:t>38</a:t>
            </a:fld>
            <a:endParaRPr lang="uk-UA"/>
          </a:p>
        </p:txBody>
      </p:sp>
      <mc:AlternateContent xmlns:mc="http://schemas.openxmlformats.org/markup-compatibility/2006" xmlns:a14="http://schemas.microsoft.com/office/drawing/2010/main">
        <mc:Choice Requires="a14">
          <p:sp>
            <p:nvSpPr>
              <p:cNvPr id="5" name="Объект 4"/>
              <p:cNvSpPr>
                <a:spLocks noGrp="1"/>
              </p:cNvSpPr>
              <p:nvPr>
                <p:ph sz="quarter" idx="1"/>
              </p:nvPr>
            </p:nvSpPr>
            <p:spPr/>
            <p:txBody>
              <a:bodyPr>
                <a:normAutofit lnSpcReduction="10000"/>
              </a:bodyPr>
              <a:lstStyle/>
              <a:p>
                <a:pPr algn="just"/>
                <a:r>
                  <a:rPr lang="en-US" dirty="0"/>
                  <a:t>The </a:t>
                </a:r>
                <a:r>
                  <a:rPr lang="en-US" b="1" dirty="0"/>
                  <a:t>bootstrap</a:t>
                </a:r>
                <a:r>
                  <a:rPr lang="en-US" dirty="0"/>
                  <a:t> is used in several contexts, most commonly to provide a measure of accuracy of a parameter estimate or of a given statistical learning method.</a:t>
                </a:r>
              </a:p>
              <a:p>
                <a:pPr algn="just"/>
                <a:r>
                  <a:rPr lang="en-US" b="1" dirty="0"/>
                  <a:t>K-fold Cross-Validation</a:t>
                </a:r>
                <a:r>
                  <a:rPr lang="en-US" dirty="0"/>
                  <a:t> involves randomly dividing the set of observations into </a:t>
                </a:r>
                <a:r>
                  <a:rPr lang="en-US" i="1" dirty="0"/>
                  <a:t>k </a:t>
                </a:r>
                <a:r>
                  <a:rPr lang="en-US" dirty="0"/>
                  <a:t>groups, or </a:t>
                </a:r>
                <a:r>
                  <a:rPr lang="en-US" i="1" dirty="0"/>
                  <a:t>folds</a:t>
                </a:r>
                <a:r>
                  <a:rPr lang="en-US" dirty="0"/>
                  <a:t>, of approximately equal size. The first fold is treated as a validation set, and the method is fit on the remaining </a:t>
                </a:r>
                <a14:m>
                  <m:oMath xmlns:m="http://schemas.openxmlformats.org/officeDocument/2006/math">
                    <m:r>
                      <a:rPr lang="en-US" i="1" dirty="0">
                        <a:latin typeface="Cambria Math"/>
                      </a:rPr>
                      <m:t>𝑘</m:t>
                    </m:r>
                    <m:r>
                      <a:rPr lang="en-US" i="1" dirty="0">
                        <a:latin typeface="Cambria Math"/>
                      </a:rPr>
                      <m:t> − 1</m:t>
                    </m:r>
                  </m:oMath>
                </a14:m>
                <a:r>
                  <a:rPr lang="en-US" dirty="0"/>
                  <a:t> folds. This procedure is repeated </a:t>
                </a:r>
                <a:r>
                  <a:rPr lang="en-US" i="1" dirty="0"/>
                  <a:t>k </a:t>
                </a:r>
                <a:r>
                  <a:rPr lang="en-US" dirty="0"/>
                  <a:t>times; each time, a different group of observations is treated as a validation set.</a:t>
                </a:r>
              </a:p>
              <a:p>
                <a:pPr algn="just"/>
                <a:r>
                  <a:rPr lang="en-US" dirty="0"/>
                  <a:t>The </a:t>
                </a:r>
                <a:r>
                  <a:rPr lang="en-US" i="1" dirty="0"/>
                  <a:t>k</a:t>
                </a:r>
                <a:r>
                  <a:rPr lang="en-US" dirty="0"/>
                  <a:t>-fold CV estimate is computed by averaging the values of </a:t>
                </a:r>
                <a:r>
                  <a:rPr lang="en-US" i="1" dirty="0"/>
                  <a:t>k </a:t>
                </a:r>
                <a:r>
                  <a:rPr lang="en-US" dirty="0"/>
                  <a:t>estimates of the test errors.</a:t>
                </a:r>
                <a:endParaRPr lang="uk-UA" dirty="0"/>
              </a:p>
              <a:p>
                <a:endParaRPr lang="uk-UA" dirty="0"/>
              </a:p>
            </p:txBody>
          </p:sp>
        </mc:Choice>
        <mc:Fallback xmlns="">
          <p:sp>
            <p:nvSpPr>
              <p:cNvPr id="5" name="Объект 4"/>
              <p:cNvSpPr>
                <a:spLocks noGrp="1" noRot="1" noChangeAspect="1" noMove="1" noResize="1" noEditPoints="1" noAdjustHandles="1" noChangeArrowheads="1" noChangeShapeType="1" noTextEdit="1"/>
              </p:cNvSpPr>
              <p:nvPr>
                <p:ph sz="quarter" idx="1"/>
              </p:nvPr>
            </p:nvSpPr>
            <p:spPr>
              <a:blipFill rotWithShape="1">
                <a:blip r:embed="rId2"/>
                <a:stretch>
                  <a:fillRect l="-593" t="-1852" r="-1333" b="-1852"/>
                </a:stretch>
              </a:blipFill>
            </p:spPr>
            <p:txBody>
              <a:bodyPr/>
              <a:lstStyle/>
              <a:p>
                <a:r>
                  <a:rPr lang="uk-UA">
                    <a:noFill/>
                  </a:rPr>
                  <a:t> </a:t>
                </a:r>
              </a:p>
            </p:txBody>
          </p:sp>
        </mc:Fallback>
      </mc:AlternateContent>
    </p:spTree>
    <p:extLst>
      <p:ext uri="{BB962C8B-B14F-4D97-AF65-F5344CB8AC3E}">
        <p14:creationId xmlns:p14="http://schemas.microsoft.com/office/powerpoint/2010/main" val="3969672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BB7CB6-4B24-4A5F-92A4-2F21164FAB50}"/>
              </a:ext>
            </a:extLst>
          </p:cNvPr>
          <p:cNvSpPr>
            <a:spLocks noGrp="1"/>
          </p:cNvSpPr>
          <p:nvPr>
            <p:ph type="title"/>
          </p:nvPr>
        </p:nvSpPr>
        <p:spPr/>
        <p:txBody>
          <a:bodyPr/>
          <a:lstStyle/>
          <a:p>
            <a:r>
              <a:rPr lang="en-US" dirty="0"/>
              <a:t>Inferential Statistics</a:t>
            </a:r>
            <a:endParaRPr lang="ru-RU" dirty="0"/>
          </a:p>
        </p:txBody>
      </p:sp>
      <p:sp>
        <p:nvSpPr>
          <p:cNvPr id="3" name="Нижний колонтитул 2">
            <a:extLst>
              <a:ext uri="{FF2B5EF4-FFF2-40B4-BE49-F238E27FC236}">
                <a16:creationId xmlns:a16="http://schemas.microsoft.com/office/drawing/2014/main" id="{730F3034-57E7-4044-8E48-CDB397E18C7E}"/>
              </a:ext>
            </a:extLst>
          </p:cNvPr>
          <p:cNvSpPr>
            <a:spLocks noGrp="1"/>
          </p:cNvSpPr>
          <p:nvPr>
            <p:ph type="ftr" sz="quarter" idx="11"/>
          </p:nvPr>
        </p:nvSpPr>
        <p:spPr/>
        <p:txBody>
          <a:bodyPr/>
          <a:lstStyle/>
          <a:p>
            <a:r>
              <a:rPr lang="en-US"/>
              <a:t>Hypothesis Testing</a:t>
            </a:r>
            <a:endParaRPr lang="uk-UA"/>
          </a:p>
        </p:txBody>
      </p:sp>
      <p:sp>
        <p:nvSpPr>
          <p:cNvPr id="4" name="Номер слайда 3">
            <a:extLst>
              <a:ext uri="{FF2B5EF4-FFF2-40B4-BE49-F238E27FC236}">
                <a16:creationId xmlns:a16="http://schemas.microsoft.com/office/drawing/2014/main" id="{EB2053F5-DC6E-44F8-A847-E27F88724469}"/>
              </a:ext>
            </a:extLst>
          </p:cNvPr>
          <p:cNvSpPr>
            <a:spLocks noGrp="1"/>
          </p:cNvSpPr>
          <p:nvPr>
            <p:ph type="sldNum" sz="quarter" idx="12"/>
          </p:nvPr>
        </p:nvSpPr>
        <p:spPr/>
        <p:txBody>
          <a:bodyPr/>
          <a:lstStyle/>
          <a:p>
            <a:fld id="{3819DA74-911B-4573-B583-15389679487E}" type="slidenum">
              <a:rPr lang="uk-UA" smtClean="0"/>
              <a:t>4</a:t>
            </a:fld>
            <a:endParaRPr lang="uk-UA"/>
          </a:p>
        </p:txBody>
      </p:sp>
      <p:pic>
        <p:nvPicPr>
          <p:cNvPr id="7" name="Рисунок 6">
            <a:extLst>
              <a:ext uri="{FF2B5EF4-FFF2-40B4-BE49-F238E27FC236}">
                <a16:creationId xmlns:a16="http://schemas.microsoft.com/office/drawing/2014/main" id="{3500A6A2-8411-45E7-BD22-6F7EF77F8915}"/>
              </a:ext>
            </a:extLst>
          </p:cNvPr>
          <p:cNvPicPr>
            <a:picLocks noChangeAspect="1"/>
          </p:cNvPicPr>
          <p:nvPr/>
        </p:nvPicPr>
        <p:blipFill>
          <a:blip r:embed="rId2"/>
          <a:stretch>
            <a:fillRect/>
          </a:stretch>
        </p:blipFill>
        <p:spPr>
          <a:xfrm>
            <a:off x="7003244" y="1222826"/>
            <a:ext cx="1905000" cy="2571750"/>
          </a:xfrm>
          <a:prstGeom prst="rect">
            <a:avLst/>
          </a:prstGeom>
        </p:spPr>
      </p:pic>
      <p:sp>
        <p:nvSpPr>
          <p:cNvPr id="11" name="Объект 10">
            <a:extLst>
              <a:ext uri="{FF2B5EF4-FFF2-40B4-BE49-F238E27FC236}">
                <a16:creationId xmlns:a16="http://schemas.microsoft.com/office/drawing/2014/main" id="{5BC9EF9E-D220-480F-940B-832148591362}"/>
              </a:ext>
            </a:extLst>
          </p:cNvPr>
          <p:cNvSpPr>
            <a:spLocks noGrp="1"/>
          </p:cNvSpPr>
          <p:nvPr>
            <p:ph sz="quarter" idx="1"/>
          </p:nvPr>
        </p:nvSpPr>
        <p:spPr/>
        <p:txBody>
          <a:bodyPr>
            <a:normAutofit/>
          </a:bodyPr>
          <a:lstStyle/>
          <a:p>
            <a:pPr marL="0" indent="0">
              <a:spcBef>
                <a:spcPts val="0"/>
              </a:spcBef>
              <a:buNone/>
            </a:pPr>
            <a:endParaRPr lang="en-US" sz="2200" b="1" dirty="0"/>
          </a:p>
          <a:p>
            <a:pPr>
              <a:spcBef>
                <a:spcPts val="0"/>
              </a:spcBef>
            </a:pPr>
            <a:endParaRPr lang="en-US" sz="2200" b="1" dirty="0"/>
          </a:p>
          <a:p>
            <a:pPr>
              <a:spcBef>
                <a:spcPts val="0"/>
              </a:spcBef>
            </a:pPr>
            <a:endParaRPr lang="en-US" sz="2200" b="1" dirty="0"/>
          </a:p>
          <a:p>
            <a:pPr>
              <a:spcBef>
                <a:spcPts val="0"/>
              </a:spcBef>
            </a:pPr>
            <a:endParaRPr lang="en-US" sz="2200" b="1" dirty="0"/>
          </a:p>
          <a:p>
            <a:pPr>
              <a:spcBef>
                <a:spcPts val="0"/>
              </a:spcBef>
            </a:pPr>
            <a:endParaRPr lang="en-US" sz="2200" b="1" dirty="0"/>
          </a:p>
          <a:p>
            <a:pPr>
              <a:spcBef>
                <a:spcPts val="0"/>
              </a:spcBef>
            </a:pPr>
            <a:endParaRPr lang="en-US" sz="2200" b="1" dirty="0"/>
          </a:p>
          <a:p>
            <a:pPr>
              <a:spcBef>
                <a:spcPts val="0"/>
              </a:spcBef>
            </a:pPr>
            <a:endParaRPr lang="en-US" sz="2200" b="1" dirty="0"/>
          </a:p>
          <a:p>
            <a:pPr>
              <a:spcBef>
                <a:spcPts val="0"/>
              </a:spcBef>
            </a:pPr>
            <a:endParaRPr lang="en-US" sz="2200" b="1" dirty="0"/>
          </a:p>
          <a:p>
            <a:pPr>
              <a:spcBef>
                <a:spcPts val="0"/>
              </a:spcBef>
            </a:pPr>
            <a:endParaRPr lang="en-US" sz="2200" b="1" dirty="0"/>
          </a:p>
          <a:p>
            <a:pPr>
              <a:spcBef>
                <a:spcPts val="0"/>
              </a:spcBef>
            </a:pPr>
            <a:endParaRPr lang="en-US" sz="2200" b="1" dirty="0"/>
          </a:p>
          <a:p>
            <a:pPr>
              <a:spcBef>
                <a:spcPts val="0"/>
              </a:spcBef>
            </a:pPr>
            <a:endParaRPr lang="en-US" sz="2200" b="1" dirty="0"/>
          </a:p>
          <a:p>
            <a:pPr>
              <a:spcBef>
                <a:spcPts val="0"/>
              </a:spcBef>
            </a:pPr>
            <a:r>
              <a:rPr lang="en-US" sz="2200" dirty="0"/>
              <a:t> </a:t>
            </a:r>
            <a:endParaRPr lang="ru-RU" sz="2200" dirty="0"/>
          </a:p>
        </p:txBody>
      </p:sp>
      <mc:AlternateContent xmlns:mc="http://schemas.openxmlformats.org/markup-compatibility/2006" xmlns:a14="http://schemas.microsoft.com/office/drawing/2010/main">
        <mc:Choice Requires="a14">
          <p:graphicFrame>
            <p:nvGraphicFramePr>
              <p:cNvPr id="12" name="Таблица 11">
                <a:extLst>
                  <a:ext uri="{FF2B5EF4-FFF2-40B4-BE49-F238E27FC236}">
                    <a16:creationId xmlns:a16="http://schemas.microsoft.com/office/drawing/2014/main" id="{F87B3559-4FD0-41A2-B8C7-467FED506D33}"/>
                  </a:ext>
                </a:extLst>
              </p:cNvPr>
              <p:cNvGraphicFramePr>
                <a:graphicFrameLocks noGrp="1"/>
              </p:cNvGraphicFramePr>
              <p:nvPr>
                <p:extLst>
                  <p:ext uri="{D42A27DB-BD31-4B8C-83A1-F6EECF244321}">
                    <p14:modId xmlns:p14="http://schemas.microsoft.com/office/powerpoint/2010/main" val="3174119319"/>
                  </p:ext>
                </p:extLst>
              </p:nvPr>
            </p:nvGraphicFramePr>
            <p:xfrm>
              <a:off x="512180" y="1138311"/>
              <a:ext cx="6491064" cy="5228184"/>
            </p:xfrm>
            <a:graphic>
              <a:graphicData uri="http://schemas.openxmlformats.org/drawingml/2006/table">
                <a:tbl>
                  <a:tblPr firstRow="1" bandRow="1">
                    <a:tableStyleId>{5C22544A-7EE6-4342-B048-85BDC9FD1C3A}</a:tableStyleId>
                  </a:tblPr>
                  <a:tblGrid>
                    <a:gridCol w="1539540">
                      <a:extLst>
                        <a:ext uri="{9D8B030D-6E8A-4147-A177-3AD203B41FA5}">
                          <a16:colId xmlns:a16="http://schemas.microsoft.com/office/drawing/2014/main" val="1042314185"/>
                        </a:ext>
                      </a:extLst>
                    </a:gridCol>
                    <a:gridCol w="2544163">
                      <a:extLst>
                        <a:ext uri="{9D8B030D-6E8A-4147-A177-3AD203B41FA5}">
                          <a16:colId xmlns:a16="http://schemas.microsoft.com/office/drawing/2014/main" val="3934080804"/>
                        </a:ext>
                      </a:extLst>
                    </a:gridCol>
                    <a:gridCol w="2407361">
                      <a:extLst>
                        <a:ext uri="{9D8B030D-6E8A-4147-A177-3AD203B41FA5}">
                          <a16:colId xmlns:a16="http://schemas.microsoft.com/office/drawing/2014/main" val="3717741270"/>
                        </a:ext>
                      </a:extLst>
                    </a:gridCol>
                  </a:tblGrid>
                  <a:tr h="358981">
                    <a:tc>
                      <a:txBody>
                        <a:bodyPr/>
                        <a:lstStyle/>
                        <a:p>
                          <a:endParaRPr lang="ru-RU" dirty="0"/>
                        </a:p>
                      </a:txBody>
                      <a:tcPr/>
                    </a:tc>
                    <a:tc>
                      <a:txBody>
                        <a:bodyPr/>
                        <a:lstStyle/>
                        <a:p>
                          <a:pPr algn="ctr"/>
                          <a:r>
                            <a:rPr lang="en-US" sz="1800" b="1" dirty="0"/>
                            <a:t>Population</a:t>
                          </a:r>
                          <a:endParaRPr lang="ru-RU" dirty="0"/>
                        </a:p>
                      </a:txBody>
                      <a:tcPr/>
                    </a:tc>
                    <a:tc>
                      <a:txBody>
                        <a:bodyPr/>
                        <a:lstStyle/>
                        <a:p>
                          <a:pPr algn="ctr"/>
                          <a:r>
                            <a:rPr lang="en-US" sz="1800" b="1" dirty="0"/>
                            <a:t>Sample</a:t>
                          </a:r>
                          <a:endParaRPr lang="ru-RU" dirty="0"/>
                        </a:p>
                      </a:txBody>
                      <a:tcPr/>
                    </a:tc>
                    <a:extLst>
                      <a:ext uri="{0D108BD9-81ED-4DB2-BD59-A6C34878D82A}">
                        <a16:rowId xmlns:a16="http://schemas.microsoft.com/office/drawing/2014/main" val="1713161523"/>
                      </a:ext>
                    </a:extLst>
                  </a:tr>
                  <a:tr h="1435925">
                    <a:tc>
                      <a:txBody>
                        <a:bodyPr/>
                        <a:lstStyle/>
                        <a:p>
                          <a:r>
                            <a:rPr kumimoji="0" lang="en-US" b="0" i="0" kern="1200" dirty="0">
                              <a:solidFill>
                                <a:schemeClr val="dk1"/>
                              </a:solidFill>
                              <a:effectLst/>
                              <a:latin typeface="+mn-lt"/>
                              <a:ea typeface="+mn-ea"/>
                              <a:cs typeface="+mn-cs"/>
                            </a:rPr>
                            <a:t>Meaning</a:t>
                          </a:r>
                          <a:endParaRPr lang="ru-RU" dirty="0"/>
                        </a:p>
                      </a:txBody>
                      <a:tcPr/>
                    </a:tc>
                    <a:tc>
                      <a:txBody>
                        <a:bodyPr/>
                        <a:lstStyle/>
                        <a:p>
                          <a:r>
                            <a:rPr kumimoji="0" lang="en-US" b="0" i="0" kern="1200" dirty="0">
                              <a:solidFill>
                                <a:schemeClr val="dk1"/>
                              </a:solidFill>
                              <a:effectLst/>
                              <a:latin typeface="+mn-lt"/>
                              <a:ea typeface="+mn-ea"/>
                              <a:cs typeface="+mn-cs"/>
                            </a:rPr>
                            <a:t>The collection of all elements possessing common characteristics, that comprises universe</a:t>
                          </a:r>
                          <a:endParaRPr lang="ru-RU" dirty="0"/>
                        </a:p>
                      </a:txBody>
                      <a:tcPr/>
                    </a:tc>
                    <a:tc>
                      <a:txBody>
                        <a:bodyPr/>
                        <a:lstStyle/>
                        <a:p>
                          <a:r>
                            <a:rPr kumimoji="0" lang="en-US" b="0" i="0" kern="1200" dirty="0">
                              <a:solidFill>
                                <a:schemeClr val="dk1"/>
                              </a:solidFill>
                              <a:effectLst/>
                              <a:latin typeface="+mn-lt"/>
                              <a:ea typeface="+mn-ea"/>
                              <a:cs typeface="+mn-cs"/>
                            </a:rPr>
                            <a:t>a subgroup of the members of population chosen for participation in the study</a:t>
                          </a:r>
                          <a:endParaRPr lang="ru-RU" dirty="0"/>
                        </a:p>
                      </a:txBody>
                      <a:tcPr/>
                    </a:tc>
                    <a:extLst>
                      <a:ext uri="{0D108BD9-81ED-4DB2-BD59-A6C34878D82A}">
                        <a16:rowId xmlns:a16="http://schemas.microsoft.com/office/drawing/2014/main" val="891783298"/>
                      </a:ext>
                    </a:extLst>
                  </a:tr>
                  <a:tr h="628217">
                    <a:tc>
                      <a:txBody>
                        <a:bodyPr/>
                        <a:lstStyle/>
                        <a:p>
                          <a:r>
                            <a:rPr kumimoji="0" lang="en-US" b="0" i="0" kern="1200" dirty="0">
                              <a:solidFill>
                                <a:schemeClr val="dk1"/>
                              </a:solidFill>
                              <a:effectLst/>
                              <a:latin typeface="+mn-lt"/>
                              <a:ea typeface="+mn-ea"/>
                              <a:cs typeface="+mn-cs"/>
                            </a:rPr>
                            <a:t>Includes</a:t>
                          </a:r>
                          <a:endParaRPr lang="ru-RU" dirty="0"/>
                        </a:p>
                      </a:txBody>
                      <a:tcPr/>
                    </a:tc>
                    <a:tc>
                      <a:txBody>
                        <a:bodyPr/>
                        <a:lstStyle/>
                        <a:p>
                          <a:r>
                            <a:rPr kumimoji="0" lang="en-US" b="0" i="0" kern="1200" dirty="0">
                              <a:solidFill>
                                <a:schemeClr val="dk1"/>
                              </a:solidFill>
                              <a:effectLst/>
                              <a:latin typeface="+mn-lt"/>
                              <a:ea typeface="+mn-ea"/>
                              <a:cs typeface="+mn-cs"/>
                            </a:rPr>
                            <a:t>Each and every unit of the group</a:t>
                          </a:r>
                          <a:endParaRPr lang="ru-RU" dirty="0"/>
                        </a:p>
                      </a:txBody>
                      <a:tcPr/>
                    </a:tc>
                    <a:tc>
                      <a:txBody>
                        <a:bodyPr/>
                        <a:lstStyle/>
                        <a:p>
                          <a:r>
                            <a:rPr kumimoji="0" lang="en-US" b="0" i="0" kern="1200" dirty="0">
                              <a:solidFill>
                                <a:schemeClr val="dk1"/>
                              </a:solidFill>
                              <a:effectLst/>
                              <a:latin typeface="+mn-lt"/>
                              <a:ea typeface="+mn-ea"/>
                              <a:cs typeface="+mn-cs"/>
                            </a:rPr>
                            <a:t>Only a handful of units of population</a:t>
                          </a:r>
                          <a:endParaRPr lang="ru-RU" dirty="0"/>
                        </a:p>
                      </a:txBody>
                      <a:tcPr/>
                    </a:tc>
                    <a:extLst>
                      <a:ext uri="{0D108BD9-81ED-4DB2-BD59-A6C34878D82A}">
                        <a16:rowId xmlns:a16="http://schemas.microsoft.com/office/drawing/2014/main" val="2192535010"/>
                      </a:ext>
                    </a:extLst>
                  </a:tr>
                  <a:tr h="628217">
                    <a:tc>
                      <a:txBody>
                        <a:bodyPr/>
                        <a:lstStyle/>
                        <a:p>
                          <a:r>
                            <a:rPr kumimoji="0" lang="en-US" b="0" i="0" kern="1200" dirty="0">
                              <a:solidFill>
                                <a:schemeClr val="dk1"/>
                              </a:solidFill>
                              <a:effectLst/>
                              <a:latin typeface="+mn-lt"/>
                              <a:ea typeface="+mn-ea"/>
                              <a:cs typeface="+mn-cs"/>
                            </a:rPr>
                            <a:t>Data collection</a:t>
                          </a:r>
                          <a:endParaRPr lang="ru-RU" dirty="0"/>
                        </a:p>
                      </a:txBody>
                      <a:tcPr/>
                    </a:tc>
                    <a:tc>
                      <a:txBody>
                        <a:bodyPr/>
                        <a:lstStyle/>
                        <a:p>
                          <a:r>
                            <a:rPr kumimoji="0" lang="en-US" b="0" i="0" kern="1200" dirty="0">
                              <a:solidFill>
                                <a:schemeClr val="dk1"/>
                              </a:solidFill>
                              <a:effectLst/>
                              <a:latin typeface="+mn-lt"/>
                              <a:ea typeface="+mn-ea"/>
                              <a:cs typeface="+mn-cs"/>
                            </a:rPr>
                            <a:t>Complete enumeration or census</a:t>
                          </a:r>
                          <a:endParaRPr lang="ru-RU" dirty="0"/>
                        </a:p>
                      </a:txBody>
                      <a:tcPr/>
                    </a:tc>
                    <a:tc>
                      <a:txBody>
                        <a:bodyPr/>
                        <a:lstStyle/>
                        <a:p>
                          <a:r>
                            <a:rPr kumimoji="0" lang="en-US" b="0" i="0" kern="1200" dirty="0">
                              <a:solidFill>
                                <a:schemeClr val="dk1"/>
                              </a:solidFill>
                              <a:effectLst/>
                              <a:latin typeface="+mn-lt"/>
                              <a:ea typeface="+mn-ea"/>
                              <a:cs typeface="+mn-cs"/>
                            </a:rPr>
                            <a:t>Sample survey or sampling</a:t>
                          </a:r>
                          <a:endParaRPr lang="ru-RU" dirty="0"/>
                        </a:p>
                      </a:txBody>
                      <a:tcPr/>
                    </a:tc>
                    <a:extLst>
                      <a:ext uri="{0D108BD9-81ED-4DB2-BD59-A6C34878D82A}">
                        <a16:rowId xmlns:a16="http://schemas.microsoft.com/office/drawing/2014/main" val="528928105"/>
                      </a:ext>
                    </a:extLst>
                  </a:tr>
                  <a:tr h="628217">
                    <a:tc>
                      <a:txBody>
                        <a:bodyPr/>
                        <a:lstStyle/>
                        <a:p>
                          <a:r>
                            <a:rPr kumimoji="0" lang="en-US" b="0" i="0" kern="1200" dirty="0">
                              <a:solidFill>
                                <a:schemeClr val="dk1"/>
                              </a:solidFill>
                              <a:effectLst/>
                              <a:latin typeface="+mn-lt"/>
                              <a:ea typeface="+mn-ea"/>
                              <a:cs typeface="+mn-cs"/>
                            </a:rPr>
                            <a:t>Focus on</a:t>
                          </a:r>
                          <a:endParaRPr lang="ru-RU" dirty="0"/>
                        </a:p>
                      </a:txBody>
                      <a:tcPr/>
                    </a:tc>
                    <a:tc>
                      <a:txBody>
                        <a:bodyPr/>
                        <a:lstStyle/>
                        <a:p>
                          <a:r>
                            <a:rPr kumimoji="0" lang="en-US" b="0" i="0" kern="1200" dirty="0">
                              <a:solidFill>
                                <a:schemeClr val="dk1"/>
                              </a:solidFill>
                              <a:effectLst/>
                              <a:latin typeface="+mn-lt"/>
                              <a:ea typeface="+mn-ea"/>
                              <a:cs typeface="+mn-cs"/>
                            </a:rPr>
                            <a:t>Identifying the characteristics</a:t>
                          </a:r>
                          <a:endParaRPr lang="ru-RU" dirty="0"/>
                        </a:p>
                      </a:txBody>
                      <a:tcPr/>
                    </a:tc>
                    <a:tc>
                      <a:txBody>
                        <a:bodyPr/>
                        <a:lstStyle/>
                        <a:p>
                          <a:r>
                            <a:rPr kumimoji="0" lang="en-US" b="0" i="0" kern="1200" dirty="0">
                              <a:solidFill>
                                <a:schemeClr val="dk1"/>
                              </a:solidFill>
                              <a:effectLst/>
                              <a:latin typeface="+mn-lt"/>
                              <a:ea typeface="+mn-ea"/>
                              <a:cs typeface="+mn-cs"/>
                            </a:rPr>
                            <a:t>Making inferences about population</a:t>
                          </a:r>
                          <a:endParaRPr lang="ru-RU" dirty="0"/>
                        </a:p>
                      </a:txBody>
                      <a:tcPr/>
                    </a:tc>
                    <a:extLst>
                      <a:ext uri="{0D108BD9-81ED-4DB2-BD59-A6C34878D82A}">
                        <a16:rowId xmlns:a16="http://schemas.microsoft.com/office/drawing/2014/main" val="2767785605"/>
                      </a:ext>
                    </a:extLst>
                  </a:tr>
                  <a:tr h="639623">
                    <a:tc>
                      <a:txBody>
                        <a:bodyPr/>
                        <a:lstStyle/>
                        <a:p>
                          <a:r>
                            <a:rPr kumimoji="0" lang="en-US" b="0" i="0" kern="1200" dirty="0">
                              <a:solidFill>
                                <a:schemeClr val="dk1"/>
                              </a:solidFill>
                              <a:effectLst/>
                              <a:latin typeface="+mn-lt"/>
                              <a:ea typeface="+mn-ea"/>
                              <a:cs typeface="+mn-cs"/>
                            </a:rPr>
                            <a:t>Characteristic</a:t>
                          </a:r>
                          <a:endParaRPr lang="ru-RU" dirty="0"/>
                        </a:p>
                      </a:txBody>
                      <a:tcPr/>
                    </a:tc>
                    <a:tc>
                      <a:txBody>
                        <a:bodyPr/>
                        <a:lstStyle/>
                        <a:p>
                          <a:r>
                            <a:rPr kumimoji="0" lang="en-US" b="0" i="0" kern="1200" dirty="0">
                              <a:solidFill>
                                <a:schemeClr val="dk1"/>
                              </a:solidFill>
                              <a:effectLst/>
                              <a:latin typeface="+mn-lt"/>
                              <a:ea typeface="+mn-ea"/>
                              <a:cs typeface="+mn-cs"/>
                            </a:rPr>
                            <a:t>Parameter (𝜃) </a:t>
                          </a:r>
                        </a:p>
                      </a:txBody>
                      <a:tcPr/>
                    </a:tc>
                    <a:tc>
                      <a:txBody>
                        <a:bodyPr/>
                        <a:lstStyle/>
                        <a:p>
                          <a:r>
                            <a:rPr kumimoji="0" lang="en-US" b="0" i="0" kern="1200" dirty="0">
                              <a:solidFill>
                                <a:schemeClr val="dk1"/>
                              </a:solidFill>
                              <a:effectLst/>
                              <a:latin typeface="+mn-lt"/>
                              <a:ea typeface="+mn-ea"/>
                              <a:cs typeface="+mn-cs"/>
                            </a:rPr>
                            <a:t>Statistic or Estimate of the parameter (</a:t>
                          </a:r>
                          <a14:m>
                            <m:oMath xmlns:m="http://schemas.openxmlformats.org/officeDocument/2006/math">
                              <m:acc>
                                <m:accPr>
                                  <m:chr m:val="̂"/>
                                  <m:ctrlPr>
                                    <a:rPr kumimoji="0" lang="en-US" b="0" i="1" kern="1200" smtClean="0">
                                      <a:solidFill>
                                        <a:schemeClr val="dk1"/>
                                      </a:solidFill>
                                      <a:effectLst/>
                                      <a:latin typeface="Cambria Math" panose="02040503050406030204" pitchFamily="18" charset="0"/>
                                      <a:ea typeface="+mn-ea"/>
                                      <a:cs typeface="+mn-cs"/>
                                    </a:rPr>
                                  </m:ctrlPr>
                                </m:accPr>
                                <m:e>
                                  <m:r>
                                    <a:rPr kumimoji="0" lang="en-US" b="0" i="1" kern="1200" smtClean="0">
                                      <a:solidFill>
                                        <a:schemeClr val="dk1"/>
                                      </a:solidFill>
                                      <a:effectLst/>
                                      <a:latin typeface="Cambria Math" panose="02040503050406030204" pitchFamily="18" charset="0"/>
                                      <a:ea typeface="Cambria Math" panose="02040503050406030204" pitchFamily="18" charset="0"/>
                                      <a:cs typeface="+mn-cs"/>
                                    </a:rPr>
                                    <m:t>𝜃</m:t>
                                  </m:r>
                                </m:e>
                              </m:acc>
                            </m:oMath>
                          </a14:m>
                          <a:r>
                            <a:rPr kumimoji="0" lang="en-US" b="0" i="0" kern="1200" dirty="0">
                              <a:solidFill>
                                <a:schemeClr val="dk1"/>
                              </a:solidFill>
                              <a:effectLst/>
                              <a:latin typeface="+mn-lt"/>
                              <a:ea typeface="+mn-ea"/>
                              <a:cs typeface="+mn-cs"/>
                            </a:rPr>
                            <a:t>)</a:t>
                          </a:r>
                        </a:p>
                      </a:txBody>
                      <a:tcPr/>
                    </a:tc>
                    <a:extLst>
                      <a:ext uri="{0D108BD9-81ED-4DB2-BD59-A6C34878D82A}">
                        <a16:rowId xmlns:a16="http://schemas.microsoft.com/office/drawing/2014/main" val="698982651"/>
                      </a:ext>
                    </a:extLst>
                  </a:tr>
                  <a:tr h="427279">
                    <a:tc>
                      <a:txBody>
                        <a:bodyPr/>
                        <a:lstStyle/>
                        <a:p>
                          <a:r>
                            <a:rPr lang="en-US" dirty="0"/>
                            <a:t>Mean</a:t>
                          </a:r>
                          <a:endParaRPr lang="ru-RU" dirty="0"/>
                        </a:p>
                      </a:txBody>
                      <a:tcPr/>
                    </a:tc>
                    <a:tc>
                      <a:txBody>
                        <a:bodyPr/>
                        <a:lstStyle/>
                        <a:p>
                          <a:pPr algn="just">
                            <a:spcAft>
                              <a:spcPts val="800"/>
                            </a:spcAft>
                          </a:pPr>
                          <a14:m>
                            <m:oMathPara xmlns:m="http://schemas.openxmlformats.org/officeDocument/2006/math">
                              <m:oMathParaPr>
                                <m:jc m:val="centerGroup"/>
                              </m:oMathParaPr>
                              <m:oMath xmlns:m="http://schemas.openxmlformats.org/officeDocument/2006/math">
                                <m:r>
                                  <a:rPr lang="uk-UA" sz="2000">
                                    <a:effectLst/>
                                    <a:latin typeface="Cambria Math" panose="02040503050406030204" pitchFamily="18" charset="0"/>
                                  </a:rPr>
                                  <m:t>𝜇</m:t>
                                </m:r>
                              </m:oMath>
                            </m:oMathPara>
                          </a14:m>
                          <a:endParaRPr lang="uk-UA" sz="2000" dirty="0">
                            <a:effectLst/>
                            <a:latin typeface="Calibri"/>
                            <a:ea typeface="Times New Roman"/>
                          </a:endParaRPr>
                        </a:p>
                      </a:txBody>
                      <a:tcPr marL="68580" marR="68580" marT="0" marB="0" anchor="ctr"/>
                    </a:tc>
                    <a:tc>
                      <a:txBody>
                        <a:bodyPr/>
                        <a:lstStyle/>
                        <a:p>
                          <a:pPr algn="just">
                            <a:spcBef>
                              <a:spcPts val="400"/>
                            </a:spcBef>
                            <a:spcAft>
                              <a:spcPts val="200"/>
                            </a:spcAft>
                          </a:pPr>
                          <a14:m>
                            <m:oMathPara xmlns:m="http://schemas.openxmlformats.org/officeDocument/2006/math">
                              <m:oMathParaPr>
                                <m:jc m:val="centerGroup"/>
                              </m:oMathParaPr>
                              <m:oMath xmlns:m="http://schemas.openxmlformats.org/officeDocument/2006/math">
                                <m:acc>
                                  <m:accPr>
                                    <m:chr m:val="̅"/>
                                    <m:ctrlPr>
                                      <a:rPr lang="uk-UA" sz="2000" i="1">
                                        <a:effectLst/>
                                        <a:latin typeface="Cambria Math" panose="02040503050406030204" pitchFamily="18" charset="0"/>
                                      </a:rPr>
                                    </m:ctrlPr>
                                  </m:accPr>
                                  <m:e>
                                    <m:r>
                                      <a:rPr lang="en-US" sz="2000">
                                        <a:effectLst/>
                                        <a:latin typeface="Cambria Math" panose="02040503050406030204" pitchFamily="18" charset="0"/>
                                      </a:rPr>
                                      <m:t>𝑋</m:t>
                                    </m:r>
                                  </m:e>
                                </m:acc>
                              </m:oMath>
                            </m:oMathPara>
                          </a14:m>
                          <a:endParaRPr lang="uk-UA" sz="2000" dirty="0">
                            <a:effectLst/>
                            <a:latin typeface="Calibri"/>
                            <a:ea typeface="Times New Roman"/>
                          </a:endParaRPr>
                        </a:p>
                      </a:txBody>
                      <a:tcPr marL="68580" marR="68580" marT="0" marB="0" anchor="ctr"/>
                    </a:tc>
                    <a:extLst>
                      <a:ext uri="{0D108BD9-81ED-4DB2-BD59-A6C34878D82A}">
                        <a16:rowId xmlns:a16="http://schemas.microsoft.com/office/drawing/2014/main" val="3330043990"/>
                      </a:ext>
                    </a:extLst>
                  </a:tr>
                  <a:tr h="427279">
                    <a:tc>
                      <a:txBody>
                        <a:bodyPr/>
                        <a:lstStyle/>
                        <a:p>
                          <a:r>
                            <a:rPr lang="en-US" dirty="0"/>
                            <a:t>Variance</a:t>
                          </a:r>
                          <a:endParaRPr lang="ru-RU" dirty="0"/>
                        </a:p>
                      </a:txBody>
                      <a:tcPr/>
                    </a:tc>
                    <a:tc>
                      <a:txBody>
                        <a:bodyPr/>
                        <a:lstStyle/>
                        <a:p>
                          <a:pPr algn="ctr">
                            <a:spcAft>
                              <a:spcPts val="800"/>
                            </a:spcAft>
                          </a:pPr>
                          <a14:m>
                            <m:oMathPara xmlns:m="http://schemas.openxmlformats.org/officeDocument/2006/math">
                              <m:oMathParaPr>
                                <m:jc m:val="centerGroup"/>
                              </m:oMathParaPr>
                              <m:oMath xmlns:m="http://schemas.openxmlformats.org/officeDocument/2006/math">
                                <m:sSup>
                                  <m:sSupPr>
                                    <m:ctrlPr>
                                      <a:rPr lang="uk-UA" sz="2000" i="1" smtClean="0">
                                        <a:effectLst/>
                                        <a:latin typeface="Cambria Math" panose="02040503050406030204" pitchFamily="18" charset="0"/>
                                      </a:rPr>
                                    </m:ctrlPr>
                                  </m:sSupPr>
                                  <m:e>
                                    <m:r>
                                      <a:rPr lang="uk-UA" sz="2000" i="1" smtClean="0">
                                        <a:effectLst/>
                                        <a:latin typeface="Cambria Math" panose="02040503050406030204" pitchFamily="18" charset="0"/>
                                        <a:ea typeface="Cambria Math" panose="02040503050406030204" pitchFamily="18" charset="0"/>
                                      </a:rPr>
                                      <m:t>𝜎</m:t>
                                    </m:r>
                                  </m:e>
                                  <m:sup>
                                    <m:r>
                                      <a:rPr lang="en-US" sz="2000" b="0" i="1" smtClean="0">
                                        <a:effectLst/>
                                        <a:latin typeface="Cambria Math" panose="02040503050406030204" pitchFamily="18" charset="0"/>
                                      </a:rPr>
                                      <m:t>2</m:t>
                                    </m:r>
                                  </m:sup>
                                </m:sSup>
                              </m:oMath>
                            </m:oMathPara>
                          </a14:m>
                          <a:endParaRPr lang="uk-UA" sz="2000" dirty="0">
                            <a:effectLst/>
                            <a:latin typeface="Calibri"/>
                            <a:ea typeface="Times New Roman"/>
                          </a:endParaRPr>
                        </a:p>
                      </a:txBody>
                      <a:tcPr marL="68580" marR="68580" marT="0" marB="0" anchor="ctr"/>
                    </a:tc>
                    <a:tc>
                      <a:txBody>
                        <a:bodyPr/>
                        <a:lstStyle/>
                        <a:p>
                          <a:pPr algn="ctr">
                            <a:spcAft>
                              <a:spcPts val="800"/>
                            </a:spcAft>
                          </a:pPr>
                          <a14:m>
                            <m:oMathPara xmlns:m="http://schemas.openxmlformats.org/officeDocument/2006/math">
                              <m:oMathParaPr>
                                <m:jc m:val="centerGroup"/>
                              </m:oMathParaPr>
                              <m:oMath xmlns:m="http://schemas.openxmlformats.org/officeDocument/2006/math">
                                <m:sSup>
                                  <m:sSupPr>
                                    <m:ctrlPr>
                                      <a:rPr lang="uk-UA" sz="2000" i="1" smtClean="0">
                                        <a:effectLst/>
                                        <a:latin typeface="Cambria Math" panose="02040503050406030204" pitchFamily="18" charset="0"/>
                                      </a:rPr>
                                    </m:ctrlPr>
                                  </m:sSupPr>
                                  <m:e>
                                    <m:r>
                                      <a:rPr lang="en-US" sz="2000" b="0" i="1" smtClean="0">
                                        <a:effectLst/>
                                        <a:latin typeface="Cambria Math" panose="02040503050406030204" pitchFamily="18" charset="0"/>
                                      </a:rPr>
                                      <m:t>𝑆</m:t>
                                    </m:r>
                                  </m:e>
                                  <m:sup>
                                    <m:r>
                                      <a:rPr lang="en-US" sz="2000" b="0" i="1" smtClean="0">
                                        <a:effectLst/>
                                        <a:latin typeface="Cambria Math" panose="02040503050406030204" pitchFamily="18" charset="0"/>
                                      </a:rPr>
                                      <m:t>2</m:t>
                                    </m:r>
                                  </m:sup>
                                </m:sSup>
                              </m:oMath>
                            </m:oMathPara>
                          </a14:m>
                          <a:endParaRPr lang="uk-UA" sz="2000" b="0" i="1" dirty="0">
                            <a:effectLst/>
                            <a:latin typeface="Calibri"/>
                            <a:ea typeface="Times New Roman"/>
                          </a:endParaRPr>
                        </a:p>
                      </a:txBody>
                      <a:tcPr marL="68580" marR="68580" marT="0" marB="0" anchor="ctr"/>
                    </a:tc>
                    <a:extLst>
                      <a:ext uri="{0D108BD9-81ED-4DB2-BD59-A6C34878D82A}">
                        <a16:rowId xmlns:a16="http://schemas.microsoft.com/office/drawing/2014/main" val="2812240904"/>
                      </a:ext>
                    </a:extLst>
                  </a:tr>
                </a:tbl>
              </a:graphicData>
            </a:graphic>
          </p:graphicFrame>
        </mc:Choice>
        <mc:Fallback xmlns="">
          <p:graphicFrame>
            <p:nvGraphicFramePr>
              <p:cNvPr id="12" name="Таблица 11">
                <a:extLst>
                  <a:ext uri="{FF2B5EF4-FFF2-40B4-BE49-F238E27FC236}">
                    <a16:creationId xmlns:a16="http://schemas.microsoft.com/office/drawing/2014/main" id="{F87B3559-4FD0-41A2-B8C7-467FED506D33}"/>
                  </a:ext>
                </a:extLst>
              </p:cNvPr>
              <p:cNvGraphicFramePr>
                <a:graphicFrameLocks noGrp="1"/>
              </p:cNvGraphicFramePr>
              <p:nvPr>
                <p:extLst>
                  <p:ext uri="{D42A27DB-BD31-4B8C-83A1-F6EECF244321}">
                    <p14:modId xmlns:p14="http://schemas.microsoft.com/office/powerpoint/2010/main" val="3174119319"/>
                  </p:ext>
                </p:extLst>
              </p:nvPr>
            </p:nvGraphicFramePr>
            <p:xfrm>
              <a:off x="512180" y="1138311"/>
              <a:ext cx="6491064" cy="5228184"/>
            </p:xfrm>
            <a:graphic>
              <a:graphicData uri="http://schemas.openxmlformats.org/drawingml/2006/table">
                <a:tbl>
                  <a:tblPr firstRow="1" bandRow="1">
                    <a:tableStyleId>{5C22544A-7EE6-4342-B048-85BDC9FD1C3A}</a:tableStyleId>
                  </a:tblPr>
                  <a:tblGrid>
                    <a:gridCol w="1539540">
                      <a:extLst>
                        <a:ext uri="{9D8B030D-6E8A-4147-A177-3AD203B41FA5}">
                          <a16:colId xmlns:a16="http://schemas.microsoft.com/office/drawing/2014/main" val="1042314185"/>
                        </a:ext>
                      </a:extLst>
                    </a:gridCol>
                    <a:gridCol w="2544163">
                      <a:extLst>
                        <a:ext uri="{9D8B030D-6E8A-4147-A177-3AD203B41FA5}">
                          <a16:colId xmlns:a16="http://schemas.microsoft.com/office/drawing/2014/main" val="3934080804"/>
                        </a:ext>
                      </a:extLst>
                    </a:gridCol>
                    <a:gridCol w="2407361">
                      <a:extLst>
                        <a:ext uri="{9D8B030D-6E8A-4147-A177-3AD203B41FA5}">
                          <a16:colId xmlns:a16="http://schemas.microsoft.com/office/drawing/2014/main" val="3717741270"/>
                        </a:ext>
                      </a:extLst>
                    </a:gridCol>
                  </a:tblGrid>
                  <a:tr h="365760">
                    <a:tc>
                      <a:txBody>
                        <a:bodyPr/>
                        <a:lstStyle/>
                        <a:p>
                          <a:endParaRPr lang="ru-RU" dirty="0"/>
                        </a:p>
                      </a:txBody>
                      <a:tcPr/>
                    </a:tc>
                    <a:tc>
                      <a:txBody>
                        <a:bodyPr/>
                        <a:lstStyle/>
                        <a:p>
                          <a:pPr algn="ctr"/>
                          <a:r>
                            <a:rPr lang="en-US" sz="1800" b="1" dirty="0"/>
                            <a:t>Population</a:t>
                          </a:r>
                          <a:endParaRPr lang="ru-RU" dirty="0"/>
                        </a:p>
                      </a:txBody>
                      <a:tcPr/>
                    </a:tc>
                    <a:tc>
                      <a:txBody>
                        <a:bodyPr/>
                        <a:lstStyle/>
                        <a:p>
                          <a:pPr algn="ctr"/>
                          <a:r>
                            <a:rPr lang="en-US" sz="1800" b="1" dirty="0"/>
                            <a:t>Sample</a:t>
                          </a:r>
                          <a:endParaRPr lang="ru-RU" dirty="0"/>
                        </a:p>
                      </a:txBody>
                      <a:tcPr/>
                    </a:tc>
                    <a:extLst>
                      <a:ext uri="{0D108BD9-81ED-4DB2-BD59-A6C34878D82A}">
                        <a16:rowId xmlns:a16="http://schemas.microsoft.com/office/drawing/2014/main" val="1713161523"/>
                      </a:ext>
                    </a:extLst>
                  </a:tr>
                  <a:tr h="1435925">
                    <a:tc>
                      <a:txBody>
                        <a:bodyPr/>
                        <a:lstStyle/>
                        <a:p>
                          <a:r>
                            <a:rPr kumimoji="0" lang="en-US" b="0" i="0" kern="1200" dirty="0">
                              <a:solidFill>
                                <a:schemeClr val="dk1"/>
                              </a:solidFill>
                              <a:effectLst/>
                              <a:latin typeface="+mn-lt"/>
                              <a:ea typeface="+mn-ea"/>
                              <a:cs typeface="+mn-cs"/>
                            </a:rPr>
                            <a:t>Meaning</a:t>
                          </a:r>
                          <a:endParaRPr lang="ru-RU" dirty="0"/>
                        </a:p>
                      </a:txBody>
                      <a:tcPr/>
                    </a:tc>
                    <a:tc>
                      <a:txBody>
                        <a:bodyPr/>
                        <a:lstStyle/>
                        <a:p>
                          <a:r>
                            <a:rPr kumimoji="0" lang="en-US" b="0" i="0" kern="1200" dirty="0">
                              <a:solidFill>
                                <a:schemeClr val="dk1"/>
                              </a:solidFill>
                              <a:effectLst/>
                              <a:latin typeface="+mn-lt"/>
                              <a:ea typeface="+mn-ea"/>
                              <a:cs typeface="+mn-cs"/>
                            </a:rPr>
                            <a:t>The collection of all elements possessing common characteristics, that comprises universe</a:t>
                          </a:r>
                          <a:endParaRPr lang="ru-RU" dirty="0"/>
                        </a:p>
                      </a:txBody>
                      <a:tcPr/>
                    </a:tc>
                    <a:tc>
                      <a:txBody>
                        <a:bodyPr/>
                        <a:lstStyle/>
                        <a:p>
                          <a:r>
                            <a:rPr kumimoji="0" lang="en-US" b="0" i="0" kern="1200" dirty="0">
                              <a:solidFill>
                                <a:schemeClr val="dk1"/>
                              </a:solidFill>
                              <a:effectLst/>
                              <a:latin typeface="+mn-lt"/>
                              <a:ea typeface="+mn-ea"/>
                              <a:cs typeface="+mn-cs"/>
                            </a:rPr>
                            <a:t>a subgroup of the members of population chosen for participation in the study</a:t>
                          </a:r>
                          <a:endParaRPr lang="ru-RU" dirty="0"/>
                        </a:p>
                      </a:txBody>
                      <a:tcPr/>
                    </a:tc>
                    <a:extLst>
                      <a:ext uri="{0D108BD9-81ED-4DB2-BD59-A6C34878D82A}">
                        <a16:rowId xmlns:a16="http://schemas.microsoft.com/office/drawing/2014/main" val="891783298"/>
                      </a:ext>
                    </a:extLst>
                  </a:tr>
                  <a:tr h="640080">
                    <a:tc>
                      <a:txBody>
                        <a:bodyPr/>
                        <a:lstStyle/>
                        <a:p>
                          <a:r>
                            <a:rPr kumimoji="0" lang="en-US" b="0" i="0" kern="1200" dirty="0">
                              <a:solidFill>
                                <a:schemeClr val="dk1"/>
                              </a:solidFill>
                              <a:effectLst/>
                              <a:latin typeface="+mn-lt"/>
                              <a:ea typeface="+mn-ea"/>
                              <a:cs typeface="+mn-cs"/>
                            </a:rPr>
                            <a:t>Includes</a:t>
                          </a:r>
                          <a:endParaRPr lang="ru-RU" dirty="0"/>
                        </a:p>
                      </a:txBody>
                      <a:tcPr/>
                    </a:tc>
                    <a:tc>
                      <a:txBody>
                        <a:bodyPr/>
                        <a:lstStyle/>
                        <a:p>
                          <a:r>
                            <a:rPr kumimoji="0" lang="en-US" b="0" i="0" kern="1200" dirty="0">
                              <a:solidFill>
                                <a:schemeClr val="dk1"/>
                              </a:solidFill>
                              <a:effectLst/>
                              <a:latin typeface="+mn-lt"/>
                              <a:ea typeface="+mn-ea"/>
                              <a:cs typeface="+mn-cs"/>
                            </a:rPr>
                            <a:t>Each and every unit of the group</a:t>
                          </a:r>
                          <a:endParaRPr lang="ru-RU" dirty="0"/>
                        </a:p>
                      </a:txBody>
                      <a:tcPr/>
                    </a:tc>
                    <a:tc>
                      <a:txBody>
                        <a:bodyPr/>
                        <a:lstStyle/>
                        <a:p>
                          <a:r>
                            <a:rPr kumimoji="0" lang="en-US" b="0" i="0" kern="1200" dirty="0">
                              <a:solidFill>
                                <a:schemeClr val="dk1"/>
                              </a:solidFill>
                              <a:effectLst/>
                              <a:latin typeface="+mn-lt"/>
                              <a:ea typeface="+mn-ea"/>
                              <a:cs typeface="+mn-cs"/>
                            </a:rPr>
                            <a:t>Only a handful of units of population</a:t>
                          </a:r>
                          <a:endParaRPr lang="ru-RU" dirty="0"/>
                        </a:p>
                      </a:txBody>
                      <a:tcPr/>
                    </a:tc>
                    <a:extLst>
                      <a:ext uri="{0D108BD9-81ED-4DB2-BD59-A6C34878D82A}">
                        <a16:rowId xmlns:a16="http://schemas.microsoft.com/office/drawing/2014/main" val="2192535010"/>
                      </a:ext>
                    </a:extLst>
                  </a:tr>
                  <a:tr h="640080">
                    <a:tc>
                      <a:txBody>
                        <a:bodyPr/>
                        <a:lstStyle/>
                        <a:p>
                          <a:r>
                            <a:rPr kumimoji="0" lang="en-US" b="0" i="0" kern="1200" dirty="0">
                              <a:solidFill>
                                <a:schemeClr val="dk1"/>
                              </a:solidFill>
                              <a:effectLst/>
                              <a:latin typeface="+mn-lt"/>
                              <a:ea typeface="+mn-ea"/>
                              <a:cs typeface="+mn-cs"/>
                            </a:rPr>
                            <a:t>Data collection</a:t>
                          </a:r>
                          <a:endParaRPr lang="ru-RU" dirty="0"/>
                        </a:p>
                      </a:txBody>
                      <a:tcPr/>
                    </a:tc>
                    <a:tc>
                      <a:txBody>
                        <a:bodyPr/>
                        <a:lstStyle/>
                        <a:p>
                          <a:r>
                            <a:rPr kumimoji="0" lang="en-US" b="0" i="0" kern="1200" dirty="0">
                              <a:solidFill>
                                <a:schemeClr val="dk1"/>
                              </a:solidFill>
                              <a:effectLst/>
                              <a:latin typeface="+mn-lt"/>
                              <a:ea typeface="+mn-ea"/>
                              <a:cs typeface="+mn-cs"/>
                            </a:rPr>
                            <a:t>Complete enumeration or census</a:t>
                          </a:r>
                          <a:endParaRPr lang="ru-RU" dirty="0"/>
                        </a:p>
                      </a:txBody>
                      <a:tcPr/>
                    </a:tc>
                    <a:tc>
                      <a:txBody>
                        <a:bodyPr/>
                        <a:lstStyle/>
                        <a:p>
                          <a:r>
                            <a:rPr kumimoji="0" lang="en-US" b="0" i="0" kern="1200" dirty="0">
                              <a:solidFill>
                                <a:schemeClr val="dk1"/>
                              </a:solidFill>
                              <a:effectLst/>
                              <a:latin typeface="+mn-lt"/>
                              <a:ea typeface="+mn-ea"/>
                              <a:cs typeface="+mn-cs"/>
                            </a:rPr>
                            <a:t>Sample survey or sampling</a:t>
                          </a:r>
                          <a:endParaRPr lang="ru-RU" dirty="0"/>
                        </a:p>
                      </a:txBody>
                      <a:tcPr/>
                    </a:tc>
                    <a:extLst>
                      <a:ext uri="{0D108BD9-81ED-4DB2-BD59-A6C34878D82A}">
                        <a16:rowId xmlns:a16="http://schemas.microsoft.com/office/drawing/2014/main" val="528928105"/>
                      </a:ext>
                    </a:extLst>
                  </a:tr>
                  <a:tr h="640080">
                    <a:tc>
                      <a:txBody>
                        <a:bodyPr/>
                        <a:lstStyle/>
                        <a:p>
                          <a:r>
                            <a:rPr kumimoji="0" lang="en-US" b="0" i="0" kern="1200" dirty="0">
                              <a:solidFill>
                                <a:schemeClr val="dk1"/>
                              </a:solidFill>
                              <a:effectLst/>
                              <a:latin typeface="+mn-lt"/>
                              <a:ea typeface="+mn-ea"/>
                              <a:cs typeface="+mn-cs"/>
                            </a:rPr>
                            <a:t>Focus on</a:t>
                          </a:r>
                          <a:endParaRPr lang="ru-RU" dirty="0"/>
                        </a:p>
                      </a:txBody>
                      <a:tcPr/>
                    </a:tc>
                    <a:tc>
                      <a:txBody>
                        <a:bodyPr/>
                        <a:lstStyle/>
                        <a:p>
                          <a:r>
                            <a:rPr kumimoji="0" lang="en-US" b="0" i="0" kern="1200" dirty="0">
                              <a:solidFill>
                                <a:schemeClr val="dk1"/>
                              </a:solidFill>
                              <a:effectLst/>
                              <a:latin typeface="+mn-lt"/>
                              <a:ea typeface="+mn-ea"/>
                              <a:cs typeface="+mn-cs"/>
                            </a:rPr>
                            <a:t>Identifying the characteristics</a:t>
                          </a:r>
                          <a:endParaRPr lang="ru-RU" dirty="0"/>
                        </a:p>
                      </a:txBody>
                      <a:tcPr/>
                    </a:tc>
                    <a:tc>
                      <a:txBody>
                        <a:bodyPr/>
                        <a:lstStyle/>
                        <a:p>
                          <a:r>
                            <a:rPr kumimoji="0" lang="en-US" b="0" i="0" kern="1200" dirty="0">
                              <a:solidFill>
                                <a:schemeClr val="dk1"/>
                              </a:solidFill>
                              <a:effectLst/>
                              <a:latin typeface="+mn-lt"/>
                              <a:ea typeface="+mn-ea"/>
                              <a:cs typeface="+mn-cs"/>
                            </a:rPr>
                            <a:t>Making inferences about population</a:t>
                          </a:r>
                          <a:endParaRPr lang="ru-RU" dirty="0"/>
                        </a:p>
                      </a:txBody>
                      <a:tcPr/>
                    </a:tc>
                    <a:extLst>
                      <a:ext uri="{0D108BD9-81ED-4DB2-BD59-A6C34878D82A}">
                        <a16:rowId xmlns:a16="http://schemas.microsoft.com/office/drawing/2014/main" val="2767785605"/>
                      </a:ext>
                    </a:extLst>
                  </a:tr>
                  <a:tr h="651701">
                    <a:tc>
                      <a:txBody>
                        <a:bodyPr/>
                        <a:lstStyle/>
                        <a:p>
                          <a:r>
                            <a:rPr kumimoji="0" lang="en-US" b="0" i="0" kern="1200" dirty="0">
                              <a:solidFill>
                                <a:schemeClr val="dk1"/>
                              </a:solidFill>
                              <a:effectLst/>
                              <a:latin typeface="+mn-lt"/>
                              <a:ea typeface="+mn-ea"/>
                              <a:cs typeface="+mn-cs"/>
                            </a:rPr>
                            <a:t>Characteristic</a:t>
                          </a:r>
                          <a:endParaRPr lang="ru-RU" dirty="0"/>
                        </a:p>
                      </a:txBody>
                      <a:tcPr/>
                    </a:tc>
                    <a:tc>
                      <a:txBody>
                        <a:bodyPr/>
                        <a:lstStyle/>
                        <a:p>
                          <a:r>
                            <a:rPr kumimoji="0" lang="en-US" b="0" i="0" kern="1200" dirty="0">
                              <a:solidFill>
                                <a:schemeClr val="dk1"/>
                              </a:solidFill>
                              <a:effectLst/>
                              <a:latin typeface="+mn-lt"/>
                              <a:ea typeface="+mn-ea"/>
                              <a:cs typeface="+mn-cs"/>
                            </a:rPr>
                            <a:t>Parameter (𝜃) </a:t>
                          </a:r>
                        </a:p>
                      </a:txBody>
                      <a:tcPr/>
                    </a:tc>
                    <a:tc>
                      <a:txBody>
                        <a:bodyPr/>
                        <a:lstStyle/>
                        <a:p>
                          <a:endParaRPr lang="ru-RU"/>
                        </a:p>
                      </a:txBody>
                      <a:tcPr>
                        <a:blipFill>
                          <a:blip r:embed="rId3"/>
                          <a:stretch>
                            <a:fillRect l="-170127" t="-577570" r="-1013" b="-134579"/>
                          </a:stretch>
                        </a:blipFill>
                      </a:tcPr>
                    </a:tc>
                    <a:extLst>
                      <a:ext uri="{0D108BD9-81ED-4DB2-BD59-A6C34878D82A}">
                        <a16:rowId xmlns:a16="http://schemas.microsoft.com/office/drawing/2014/main" val="698982651"/>
                      </a:ext>
                    </a:extLst>
                  </a:tr>
                  <a:tr h="427279">
                    <a:tc>
                      <a:txBody>
                        <a:bodyPr/>
                        <a:lstStyle/>
                        <a:p>
                          <a:r>
                            <a:rPr lang="en-US" dirty="0"/>
                            <a:t>Mean</a:t>
                          </a:r>
                          <a:endParaRPr lang="ru-RU" dirty="0"/>
                        </a:p>
                      </a:txBody>
                      <a:tcPr/>
                    </a:tc>
                    <a:tc>
                      <a:txBody>
                        <a:bodyPr/>
                        <a:lstStyle/>
                        <a:p>
                          <a:endParaRPr lang="ru-RU"/>
                        </a:p>
                      </a:txBody>
                      <a:tcPr marL="68580" marR="68580" marT="0" marB="0" anchor="ctr">
                        <a:blipFill>
                          <a:blip r:embed="rId3"/>
                          <a:stretch>
                            <a:fillRect l="-61151" t="-1035714" r="-95683" b="-105714"/>
                          </a:stretch>
                        </a:blipFill>
                      </a:tcPr>
                    </a:tc>
                    <a:tc>
                      <a:txBody>
                        <a:bodyPr/>
                        <a:lstStyle/>
                        <a:p>
                          <a:endParaRPr lang="ru-RU"/>
                        </a:p>
                      </a:txBody>
                      <a:tcPr marL="68580" marR="68580" marT="0" marB="0" anchor="ctr">
                        <a:blipFill>
                          <a:blip r:embed="rId3"/>
                          <a:stretch>
                            <a:fillRect l="-170127" t="-1035714" r="-1013" b="-105714"/>
                          </a:stretch>
                        </a:blipFill>
                      </a:tcPr>
                    </a:tc>
                    <a:extLst>
                      <a:ext uri="{0D108BD9-81ED-4DB2-BD59-A6C34878D82A}">
                        <a16:rowId xmlns:a16="http://schemas.microsoft.com/office/drawing/2014/main" val="3330043990"/>
                      </a:ext>
                    </a:extLst>
                  </a:tr>
                  <a:tr h="427279">
                    <a:tc>
                      <a:txBody>
                        <a:bodyPr/>
                        <a:lstStyle/>
                        <a:p>
                          <a:r>
                            <a:rPr lang="en-US" dirty="0"/>
                            <a:t>Variance</a:t>
                          </a:r>
                          <a:endParaRPr lang="ru-RU" dirty="0"/>
                        </a:p>
                      </a:txBody>
                      <a:tcPr/>
                    </a:tc>
                    <a:tc>
                      <a:txBody>
                        <a:bodyPr/>
                        <a:lstStyle/>
                        <a:p>
                          <a:endParaRPr lang="ru-RU"/>
                        </a:p>
                      </a:txBody>
                      <a:tcPr marL="68580" marR="68580" marT="0" marB="0" anchor="ctr">
                        <a:blipFill>
                          <a:blip r:embed="rId3"/>
                          <a:stretch>
                            <a:fillRect l="-61151" t="-1135714" r="-95683" b="-5714"/>
                          </a:stretch>
                        </a:blipFill>
                      </a:tcPr>
                    </a:tc>
                    <a:tc>
                      <a:txBody>
                        <a:bodyPr/>
                        <a:lstStyle/>
                        <a:p>
                          <a:endParaRPr lang="ru-RU"/>
                        </a:p>
                      </a:txBody>
                      <a:tcPr marL="68580" marR="68580" marT="0" marB="0" anchor="ctr">
                        <a:blipFill>
                          <a:blip r:embed="rId3"/>
                          <a:stretch>
                            <a:fillRect l="-170127" t="-1135714" r="-1013" b="-5714"/>
                          </a:stretch>
                        </a:blipFill>
                      </a:tcPr>
                    </a:tc>
                    <a:extLst>
                      <a:ext uri="{0D108BD9-81ED-4DB2-BD59-A6C34878D82A}">
                        <a16:rowId xmlns:a16="http://schemas.microsoft.com/office/drawing/2014/main" val="2812240904"/>
                      </a:ext>
                    </a:extLst>
                  </a:tr>
                </a:tbl>
              </a:graphicData>
            </a:graphic>
          </p:graphicFrame>
        </mc:Fallback>
      </mc:AlternateContent>
    </p:spTree>
    <p:extLst>
      <p:ext uri="{BB962C8B-B14F-4D97-AF65-F5344CB8AC3E}">
        <p14:creationId xmlns:p14="http://schemas.microsoft.com/office/powerpoint/2010/main" val="3838979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A13738-1C5E-41F0-B73E-4C5071DC1D5D}"/>
              </a:ext>
            </a:extLst>
          </p:cNvPr>
          <p:cNvSpPr>
            <a:spLocks noGrp="1"/>
          </p:cNvSpPr>
          <p:nvPr>
            <p:ph type="title"/>
          </p:nvPr>
        </p:nvSpPr>
        <p:spPr/>
        <p:txBody>
          <a:bodyPr>
            <a:normAutofit/>
          </a:bodyPr>
          <a:lstStyle/>
          <a:p>
            <a:r>
              <a:rPr lang="en-US" dirty="0"/>
              <a:t>Sampling distribution</a:t>
            </a:r>
            <a:endParaRPr lang="ru-RU" dirty="0"/>
          </a:p>
        </p:txBody>
      </p:sp>
      <p:sp>
        <p:nvSpPr>
          <p:cNvPr id="3" name="Нижний колонтитул 2">
            <a:extLst>
              <a:ext uri="{FF2B5EF4-FFF2-40B4-BE49-F238E27FC236}">
                <a16:creationId xmlns:a16="http://schemas.microsoft.com/office/drawing/2014/main" id="{23693F2F-FB73-4772-9AFB-0651156FF8DE}"/>
              </a:ext>
            </a:extLst>
          </p:cNvPr>
          <p:cNvSpPr>
            <a:spLocks noGrp="1"/>
          </p:cNvSpPr>
          <p:nvPr>
            <p:ph type="ftr" sz="quarter" idx="11"/>
          </p:nvPr>
        </p:nvSpPr>
        <p:spPr/>
        <p:txBody>
          <a:bodyPr/>
          <a:lstStyle/>
          <a:p>
            <a:r>
              <a:rPr lang="en-US"/>
              <a:t>Hypothesis Testing</a:t>
            </a:r>
            <a:endParaRPr lang="uk-UA"/>
          </a:p>
        </p:txBody>
      </p:sp>
      <p:sp>
        <p:nvSpPr>
          <p:cNvPr id="4" name="Номер слайда 3">
            <a:extLst>
              <a:ext uri="{FF2B5EF4-FFF2-40B4-BE49-F238E27FC236}">
                <a16:creationId xmlns:a16="http://schemas.microsoft.com/office/drawing/2014/main" id="{8C74F25F-A4D7-451D-8251-E938F0BF4E24}"/>
              </a:ext>
            </a:extLst>
          </p:cNvPr>
          <p:cNvSpPr>
            <a:spLocks noGrp="1"/>
          </p:cNvSpPr>
          <p:nvPr>
            <p:ph type="sldNum" sz="quarter" idx="12"/>
          </p:nvPr>
        </p:nvSpPr>
        <p:spPr/>
        <p:txBody>
          <a:bodyPr/>
          <a:lstStyle/>
          <a:p>
            <a:fld id="{3819DA74-911B-4573-B583-15389679487E}" type="slidenum">
              <a:rPr lang="uk-UA" smtClean="0"/>
              <a:t>5</a:t>
            </a:fld>
            <a:endParaRPr lang="uk-UA"/>
          </a:p>
        </p:txBody>
      </p:sp>
      <mc:AlternateContent xmlns:mc="http://schemas.openxmlformats.org/markup-compatibility/2006" xmlns:a14="http://schemas.microsoft.com/office/drawing/2010/main">
        <mc:Choice Requires="a14">
          <p:sp>
            <p:nvSpPr>
              <p:cNvPr id="5" name="Объект 4">
                <a:extLst>
                  <a:ext uri="{FF2B5EF4-FFF2-40B4-BE49-F238E27FC236}">
                    <a16:creationId xmlns:a16="http://schemas.microsoft.com/office/drawing/2014/main" id="{D7BACBA1-E481-49DB-B098-76AFF3432211}"/>
                  </a:ext>
                </a:extLst>
              </p:cNvPr>
              <p:cNvSpPr>
                <a:spLocks noGrp="1"/>
              </p:cNvSpPr>
              <p:nvPr>
                <p:ph sz="quarter" idx="1"/>
              </p:nvPr>
            </p:nvSpPr>
            <p:spPr/>
            <p:txBody>
              <a:bodyPr>
                <a:normAutofit/>
              </a:bodyPr>
              <a:lstStyle/>
              <a:p>
                <a:r>
                  <a:rPr lang="en-US" sz="2200" dirty="0"/>
                  <a:t>The </a:t>
                </a:r>
                <a:r>
                  <a:rPr lang="en-US" sz="2200" b="1" dirty="0"/>
                  <a:t>sampling distribution </a:t>
                </a:r>
                <a:r>
                  <a:rPr lang="en-US" sz="2200" dirty="0"/>
                  <a:t>of a </a:t>
                </a:r>
                <a:r>
                  <a:rPr lang="en-US" sz="2200" b="1" dirty="0"/>
                  <a:t>statistic</a:t>
                </a:r>
                <a:r>
                  <a:rPr lang="en-US" sz="2200" dirty="0"/>
                  <a:t> is the distribution of that statistic, considered as a random variable, when derived from    a random sample of size </a:t>
                </a:r>
                <a14:m>
                  <m:oMath xmlns:m="http://schemas.openxmlformats.org/officeDocument/2006/math">
                    <m:r>
                      <a:rPr lang="en-US" sz="2200" i="1" dirty="0" smtClean="0">
                        <a:latin typeface="Cambria Math" panose="02040503050406030204" pitchFamily="18" charset="0"/>
                      </a:rPr>
                      <m:t>𝑛</m:t>
                    </m:r>
                  </m:oMath>
                </a14:m>
                <a:r>
                  <a:rPr lang="en-US" sz="2200" dirty="0"/>
                  <a:t>. </a:t>
                </a:r>
                <a:endParaRPr lang="uk-UA" sz="2200" dirty="0"/>
              </a:p>
              <a:p>
                <a:r>
                  <a:rPr lang="en-US" sz="2200" b="1" dirty="0"/>
                  <a:t>Sampling distribution </a:t>
                </a:r>
                <a:r>
                  <a:rPr lang="en-US" sz="2200" dirty="0"/>
                  <a:t>depends on:</a:t>
                </a:r>
                <a:endParaRPr lang="uk-UA" sz="2200" b="1" dirty="0"/>
              </a:p>
              <a:p>
                <a:pPr lvl="1"/>
                <a:r>
                  <a:rPr lang="en-US" sz="1900" dirty="0"/>
                  <a:t>the formula for estimating parameter </a:t>
                </a:r>
                <a14:m>
                  <m:oMath xmlns:m="http://schemas.openxmlformats.org/officeDocument/2006/math">
                    <m:r>
                      <a:rPr lang="en-US" sz="1800" i="1">
                        <a:latin typeface="Cambria Math"/>
                      </a:rPr>
                      <m:t>𝜃</m:t>
                    </m:r>
                    <m:r>
                      <a:rPr lang="ru-RU" sz="1800" i="1">
                        <a:latin typeface="Cambria Math"/>
                      </a:rPr>
                      <m:t>(</m:t>
                    </m:r>
                    <m:sSub>
                      <m:sSubPr>
                        <m:ctrlPr>
                          <a:rPr lang="ru-RU" sz="1800" i="1">
                            <a:latin typeface="Cambria Math" panose="02040503050406030204" pitchFamily="18" charset="0"/>
                          </a:rPr>
                        </m:ctrlPr>
                      </m:sSubPr>
                      <m:e>
                        <m:r>
                          <a:rPr lang="en-US" sz="1800" i="1">
                            <a:latin typeface="Cambria Math"/>
                          </a:rPr>
                          <m:t>𝑥</m:t>
                        </m:r>
                      </m:e>
                      <m:sub>
                        <m:r>
                          <a:rPr lang="uk-UA" sz="1800" i="1">
                            <a:latin typeface="Cambria Math"/>
                          </a:rPr>
                          <m:t>1</m:t>
                        </m:r>
                      </m:sub>
                    </m:sSub>
                    <m:r>
                      <a:rPr lang="uk-UA" sz="1800" i="1">
                        <a:latin typeface="Cambria Math"/>
                      </a:rPr>
                      <m:t>,</m:t>
                    </m:r>
                    <m:sSub>
                      <m:sSubPr>
                        <m:ctrlPr>
                          <a:rPr lang="ru-RU" sz="1800" i="1">
                            <a:latin typeface="Cambria Math" panose="02040503050406030204" pitchFamily="18" charset="0"/>
                          </a:rPr>
                        </m:ctrlPr>
                      </m:sSubPr>
                      <m:e>
                        <m:r>
                          <a:rPr lang="en-US" sz="1800" i="1">
                            <a:latin typeface="Cambria Math"/>
                          </a:rPr>
                          <m:t>𝑥</m:t>
                        </m:r>
                      </m:e>
                      <m:sub>
                        <m:r>
                          <a:rPr lang="uk-UA" sz="1800" i="1">
                            <a:latin typeface="Cambria Math"/>
                          </a:rPr>
                          <m:t>2</m:t>
                        </m:r>
                      </m:sub>
                    </m:sSub>
                    <m:r>
                      <a:rPr lang="uk-UA" sz="1800" i="1">
                        <a:latin typeface="Cambria Math"/>
                      </a:rPr>
                      <m:t>,…,</m:t>
                    </m:r>
                    <m:sSub>
                      <m:sSubPr>
                        <m:ctrlPr>
                          <a:rPr lang="ru-RU" sz="1800" i="1">
                            <a:latin typeface="Cambria Math" panose="02040503050406030204" pitchFamily="18" charset="0"/>
                          </a:rPr>
                        </m:ctrlPr>
                      </m:sSubPr>
                      <m:e>
                        <m:r>
                          <a:rPr lang="en-US" sz="1800" i="1">
                            <a:latin typeface="Cambria Math"/>
                          </a:rPr>
                          <m:t>𝑥</m:t>
                        </m:r>
                      </m:e>
                      <m:sub>
                        <m:r>
                          <a:rPr lang="en-US" sz="1800" i="1">
                            <a:latin typeface="Cambria Math"/>
                          </a:rPr>
                          <m:t>𝑛</m:t>
                        </m:r>
                      </m:sub>
                    </m:sSub>
                    <m:r>
                      <a:rPr lang="ru-RU" sz="1800" i="1">
                        <a:latin typeface="Cambria Math"/>
                      </a:rPr>
                      <m:t>)</m:t>
                    </m:r>
                  </m:oMath>
                </a14:m>
                <a:r>
                  <a:rPr lang="en-US" sz="1800" dirty="0"/>
                  <a:t>;</a:t>
                </a:r>
              </a:p>
              <a:p>
                <a:pPr lvl="1"/>
                <a:r>
                  <a:rPr lang="en-US" sz="1800" dirty="0"/>
                  <a:t>probability distribution function, pdf, </a:t>
                </a:r>
                <a14:m>
                  <m:oMath xmlns:m="http://schemas.openxmlformats.org/officeDocument/2006/math">
                    <m:sSub>
                      <m:sSubPr>
                        <m:ctrlPr>
                          <a:rPr lang="ru-RU" sz="1800" i="1">
                            <a:solidFill>
                              <a:srgbClr val="333333"/>
                            </a:solidFill>
                            <a:latin typeface="Cambria Math" panose="02040503050406030204" pitchFamily="18" charset="0"/>
                            <a:cs typeface="Arial" panose="020B0604020202020204" pitchFamily="34" charset="0"/>
                          </a:rPr>
                        </m:ctrlPr>
                      </m:sSubPr>
                      <m:e>
                        <m:r>
                          <a:rPr lang="en-US" sz="1800" i="1">
                            <a:solidFill>
                              <a:srgbClr val="333333"/>
                            </a:solidFill>
                            <a:latin typeface="Cambria Math" panose="02040503050406030204" pitchFamily="18" charset="0"/>
                            <a:ea typeface="Calibri" panose="020F0502020204030204" pitchFamily="34" charset="0"/>
                            <a:cs typeface="Arial" panose="020B0604020202020204" pitchFamily="34" charset="0"/>
                          </a:rPr>
                          <m:t>𝑥</m:t>
                        </m:r>
                      </m:e>
                      <m:sub>
                        <m:r>
                          <a:rPr lang="en-US" sz="1800" i="1">
                            <a:solidFill>
                              <a:srgbClr val="333333"/>
                            </a:solidFill>
                            <a:latin typeface="Cambria Math" panose="02040503050406030204" pitchFamily="18" charset="0"/>
                            <a:ea typeface="Calibri" panose="020F0502020204030204" pitchFamily="34" charset="0"/>
                            <a:cs typeface="Arial" panose="020B0604020202020204" pitchFamily="34" charset="0"/>
                          </a:rPr>
                          <m:t>𝑖</m:t>
                        </m:r>
                      </m:sub>
                    </m:sSub>
                    <m:r>
                      <a:rPr lang="en-US" sz="1800" i="1">
                        <a:solidFill>
                          <a:srgbClr val="333333"/>
                        </a:solidFill>
                        <a:latin typeface="Cambria Math" panose="02040503050406030204" pitchFamily="18" charset="0"/>
                        <a:ea typeface="Calibri" panose="020F0502020204030204" pitchFamily="34" charset="0"/>
                        <a:cs typeface="Arial" panose="020B0604020202020204" pitchFamily="34" charset="0"/>
                      </a:rPr>
                      <m:t>,</m:t>
                    </m:r>
                    <m:r>
                      <a:rPr lang="en-US" sz="1800" i="1">
                        <a:solidFill>
                          <a:srgbClr val="333333"/>
                        </a:solidFill>
                        <a:latin typeface="Cambria Math" panose="02040503050406030204" pitchFamily="18" charset="0"/>
                        <a:ea typeface="Calibri" panose="020F0502020204030204" pitchFamily="34" charset="0"/>
                        <a:cs typeface="Arial" panose="020B0604020202020204" pitchFamily="34" charset="0"/>
                      </a:rPr>
                      <m:t>𝑓</m:t>
                    </m:r>
                    <m:d>
                      <m:dPr>
                        <m:ctrlPr>
                          <a:rPr lang="en-US" sz="1800" i="1">
                            <a:solidFill>
                              <a:srgbClr val="333333"/>
                            </a:solidFill>
                            <a:latin typeface="Cambria Math" panose="02040503050406030204" pitchFamily="18" charset="0"/>
                            <a:ea typeface="Calibri" panose="020F0502020204030204" pitchFamily="34" charset="0"/>
                            <a:cs typeface="Arial" panose="020B0604020202020204" pitchFamily="34" charset="0"/>
                          </a:rPr>
                        </m:ctrlPr>
                      </m:dPr>
                      <m:e>
                        <m:sSub>
                          <m:sSubPr>
                            <m:ctrlPr>
                              <a:rPr lang="ru-RU" sz="1800" i="1">
                                <a:solidFill>
                                  <a:srgbClr val="333333"/>
                                </a:solidFill>
                                <a:latin typeface="Cambria Math" panose="02040503050406030204" pitchFamily="18" charset="0"/>
                                <a:cs typeface="Arial" panose="020B0604020202020204" pitchFamily="34" charset="0"/>
                              </a:rPr>
                            </m:ctrlPr>
                          </m:sSubPr>
                          <m:e>
                            <m:r>
                              <a:rPr lang="en-US" sz="1800" i="1">
                                <a:solidFill>
                                  <a:srgbClr val="333333"/>
                                </a:solidFill>
                                <a:latin typeface="Cambria Math" panose="02040503050406030204" pitchFamily="18" charset="0"/>
                                <a:ea typeface="Calibri" panose="020F0502020204030204" pitchFamily="34" charset="0"/>
                                <a:cs typeface="Arial" panose="020B0604020202020204" pitchFamily="34" charset="0"/>
                              </a:rPr>
                              <m:t>𝑥</m:t>
                            </m:r>
                          </m:e>
                          <m:sub>
                            <m:r>
                              <a:rPr lang="en-US" sz="1800" i="1">
                                <a:solidFill>
                                  <a:srgbClr val="333333"/>
                                </a:solidFill>
                                <a:latin typeface="Cambria Math" panose="02040503050406030204" pitchFamily="18" charset="0"/>
                                <a:ea typeface="Calibri" panose="020F0502020204030204" pitchFamily="34" charset="0"/>
                                <a:cs typeface="Arial" panose="020B0604020202020204" pitchFamily="34" charset="0"/>
                              </a:rPr>
                              <m:t>𝑖</m:t>
                            </m:r>
                          </m:sub>
                        </m:sSub>
                      </m:e>
                    </m:d>
                  </m:oMath>
                </a14:m>
                <a:r>
                  <a:rPr lang="en-US" sz="1800" dirty="0"/>
                  <a:t> and sample size </a:t>
                </a:r>
                <a14:m>
                  <m:oMath xmlns:m="http://schemas.openxmlformats.org/officeDocument/2006/math">
                    <m:r>
                      <a:rPr lang="en-US" sz="1800" b="0" i="1" smtClean="0">
                        <a:latin typeface="Cambria Math" panose="02040503050406030204" pitchFamily="18" charset="0"/>
                      </a:rPr>
                      <m:t>𝑛</m:t>
                    </m:r>
                    <m:r>
                      <a:rPr lang="en-US" sz="1800" b="0" i="0" smtClean="0">
                        <a:latin typeface="Cambria Math" panose="02040503050406030204" pitchFamily="18" charset="0"/>
                      </a:rPr>
                      <m:t>.</m:t>
                    </m:r>
                  </m:oMath>
                </a14:m>
                <a:endParaRPr lang="ru-RU" sz="1800" dirty="0"/>
              </a:p>
              <a:p>
                <a:pPr lvl="1"/>
                <a:endParaRPr lang="ru-RU" sz="1900" dirty="0"/>
              </a:p>
            </p:txBody>
          </p:sp>
        </mc:Choice>
        <mc:Fallback xmlns="">
          <p:sp>
            <p:nvSpPr>
              <p:cNvPr id="5" name="Объект 4">
                <a:extLst>
                  <a:ext uri="{FF2B5EF4-FFF2-40B4-BE49-F238E27FC236}">
                    <a16:creationId xmlns:a16="http://schemas.microsoft.com/office/drawing/2014/main" id="{D7BACBA1-E481-49DB-B098-76AFF3432211}"/>
                  </a:ext>
                </a:extLst>
              </p:cNvPr>
              <p:cNvSpPr>
                <a:spLocks noGrp="1" noRot="1" noChangeAspect="1" noMove="1" noResize="1" noEditPoints="1" noAdjustHandles="1" noChangeArrowheads="1" noChangeShapeType="1" noTextEdit="1"/>
              </p:cNvSpPr>
              <p:nvPr>
                <p:ph sz="quarter" idx="1"/>
              </p:nvPr>
            </p:nvSpPr>
            <p:spPr>
              <a:blipFill>
                <a:blip r:embed="rId2"/>
                <a:stretch>
                  <a:fillRect l="-370" t="-864"/>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graphicFrame>
            <p:nvGraphicFramePr>
              <p:cNvPr id="6" name="Таблица 5">
                <a:extLst>
                  <a:ext uri="{FF2B5EF4-FFF2-40B4-BE49-F238E27FC236}">
                    <a16:creationId xmlns:a16="http://schemas.microsoft.com/office/drawing/2014/main" id="{DB884C4D-FBD3-45F3-8C00-9488A2DF1030}"/>
                  </a:ext>
                </a:extLst>
              </p:cNvPr>
              <p:cNvGraphicFramePr>
                <a:graphicFrameLocks noGrp="1"/>
              </p:cNvGraphicFramePr>
              <p:nvPr>
                <p:extLst>
                  <p:ext uri="{D42A27DB-BD31-4B8C-83A1-F6EECF244321}">
                    <p14:modId xmlns:p14="http://schemas.microsoft.com/office/powerpoint/2010/main" val="2007460863"/>
                  </p:ext>
                </p:extLst>
              </p:nvPr>
            </p:nvGraphicFramePr>
            <p:xfrm>
              <a:off x="827584" y="3521505"/>
              <a:ext cx="7632848" cy="2675970"/>
            </p:xfrm>
            <a:graphic>
              <a:graphicData uri="http://schemas.openxmlformats.org/drawingml/2006/table">
                <a:tbl>
                  <a:tblPr firstRow="1" bandRow="1">
                    <a:tableStyleId>{5C22544A-7EE6-4342-B048-85BDC9FD1C3A}</a:tableStyleId>
                  </a:tblPr>
                  <a:tblGrid>
                    <a:gridCol w="2160240">
                      <a:extLst>
                        <a:ext uri="{9D8B030D-6E8A-4147-A177-3AD203B41FA5}">
                          <a16:colId xmlns:a16="http://schemas.microsoft.com/office/drawing/2014/main" val="3527950245"/>
                        </a:ext>
                      </a:extLst>
                    </a:gridCol>
                    <a:gridCol w="2160240">
                      <a:extLst>
                        <a:ext uri="{9D8B030D-6E8A-4147-A177-3AD203B41FA5}">
                          <a16:colId xmlns:a16="http://schemas.microsoft.com/office/drawing/2014/main" val="1408890752"/>
                        </a:ext>
                      </a:extLst>
                    </a:gridCol>
                    <a:gridCol w="2880320">
                      <a:extLst>
                        <a:ext uri="{9D8B030D-6E8A-4147-A177-3AD203B41FA5}">
                          <a16:colId xmlns:a16="http://schemas.microsoft.com/office/drawing/2014/main" val="4156174982"/>
                        </a:ext>
                      </a:extLst>
                    </a:gridCol>
                    <a:gridCol w="432048">
                      <a:extLst>
                        <a:ext uri="{9D8B030D-6E8A-4147-A177-3AD203B41FA5}">
                          <a16:colId xmlns:a16="http://schemas.microsoft.com/office/drawing/2014/main" val="2985565920"/>
                        </a:ext>
                      </a:extLst>
                    </a:gridCol>
                  </a:tblGrid>
                  <a:tr h="344008">
                    <a:tc>
                      <a:txBody>
                        <a:bodyPr/>
                        <a:lstStyle/>
                        <a:p>
                          <a:pPr algn="ctr"/>
                          <a:r>
                            <a:rPr lang="en-US" sz="1800" b="1" dirty="0"/>
                            <a:t>Population</a:t>
                          </a:r>
                          <a:endParaRPr lang="ru-RU" dirty="0"/>
                        </a:p>
                      </a:txBody>
                      <a:tcPr/>
                    </a:tc>
                    <a:tc>
                      <a:txBody>
                        <a:bodyPr/>
                        <a:lstStyle/>
                        <a:p>
                          <a:pPr algn="ctr"/>
                          <a:r>
                            <a:rPr lang="en-US" sz="1800" b="1" dirty="0"/>
                            <a:t>Statistic</a:t>
                          </a:r>
                          <a:endParaRPr lang="ru-RU" dirty="0"/>
                        </a:p>
                      </a:txBody>
                      <a:tcPr/>
                    </a:tc>
                    <a:tc>
                      <a:txBody>
                        <a:bodyPr/>
                        <a:lstStyle/>
                        <a:p>
                          <a:r>
                            <a:rPr lang="en-US" dirty="0"/>
                            <a:t>Sampling distribution</a:t>
                          </a:r>
                          <a:endParaRPr lang="ru-RU" dirty="0"/>
                        </a:p>
                      </a:txBody>
                      <a:tcPr/>
                    </a:tc>
                    <a:tc rowSpan="3">
                      <a:txBody>
                        <a:bodyPr/>
                        <a:lstStyle/>
                        <a:p>
                          <a:pPr algn="ctr"/>
                          <a:r>
                            <a:rPr lang="en-US" dirty="0"/>
                            <a:t>Examples</a:t>
                          </a:r>
                          <a:endParaRPr lang="ru-RU" dirty="0"/>
                        </a:p>
                      </a:txBody>
                      <a:tcPr vert="vert" anchor="ctr"/>
                    </a:tc>
                    <a:extLst>
                      <a:ext uri="{0D108BD9-81ED-4DB2-BD59-A6C34878D82A}">
                        <a16:rowId xmlns:a16="http://schemas.microsoft.com/office/drawing/2014/main" val="2375873896"/>
                      </a:ext>
                    </a:extLst>
                  </a:tr>
                  <a:tr h="11180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kern="1200" dirty="0">
                              <a:solidFill>
                                <a:schemeClr val="dk1"/>
                              </a:solidFill>
                              <a:effectLst/>
                              <a:latin typeface="+mn-lt"/>
                              <a:ea typeface="+mn-ea"/>
                              <a:cs typeface="+mn-cs"/>
                            </a:rPr>
                            <a:t>Normal </a:t>
                          </a:r>
                          <a14:m>
                            <m:oMath xmlns:m="http://schemas.openxmlformats.org/officeDocument/2006/math">
                              <m:r>
                                <a:rPr lang="uk-UA" i="1" smtClean="0">
                                  <a:latin typeface="Cambria Math" panose="02040503050406030204" pitchFamily="18" charset="0"/>
                                  <a:ea typeface="Times New Roman" panose="02020603050405020304" pitchFamily="18" charset="0"/>
                                  <a:cs typeface="Times New Roman" panose="02020603050405020304" pitchFamily="18" charset="0"/>
                                </a:rPr>
                                <m:t>𝑋</m:t>
                              </m:r>
                              <m:r>
                                <a:rPr lang="uk-UA" i="1" smtClean="0">
                                  <a:latin typeface="Cambria Math" panose="02040503050406030204" pitchFamily="18" charset="0"/>
                                  <a:ea typeface="Times New Roman" panose="02020603050405020304" pitchFamily="18" charset="0"/>
                                  <a:cs typeface="Times New Roman" panose="02020603050405020304" pitchFamily="18" charset="0"/>
                                </a:rPr>
                                <m:t>~</m:t>
                              </m:r>
                              <m:r>
                                <a:rPr lang="uk-UA" i="1" smtClean="0">
                                  <a:latin typeface="Cambria Math" panose="02040503050406030204" pitchFamily="18" charset="0"/>
                                  <a:ea typeface="Times New Roman" panose="02020603050405020304" pitchFamily="18" charset="0"/>
                                  <a:cs typeface="Times New Roman" panose="02020603050405020304" pitchFamily="18" charset="0"/>
                                </a:rPr>
                                <m:t>𝑁</m:t>
                              </m:r>
                              <m:r>
                                <a:rPr lang="uk-UA" i="1" smtClean="0">
                                  <a:latin typeface="Cambria Math" panose="02040503050406030204" pitchFamily="18" charset="0"/>
                                  <a:ea typeface="Times New Roman" panose="02020603050405020304" pitchFamily="18" charset="0"/>
                                  <a:cs typeface="Times New Roman" panose="02020603050405020304" pitchFamily="18" charset="0"/>
                                </a:rPr>
                                <m:t>(</m:t>
                              </m:r>
                              <m:r>
                                <a:rPr lang="uk-UA" i="1" smtClean="0">
                                  <a:latin typeface="Cambria Math" panose="02040503050406030204" pitchFamily="18" charset="0"/>
                                  <a:ea typeface="Times New Roman" panose="02020603050405020304" pitchFamily="18" charset="0"/>
                                  <a:cs typeface="Times New Roman" panose="02020603050405020304" pitchFamily="18" charset="0"/>
                                </a:rPr>
                                <m:t>𝜇</m:t>
                              </m:r>
                              <m:r>
                                <a:rPr lang="uk-UA" i="1" smtClean="0">
                                  <a:latin typeface="Cambria Math" panose="02040503050406030204" pitchFamily="18" charset="0"/>
                                  <a:ea typeface="Times New Roman" panose="02020603050405020304" pitchFamily="18" charset="0"/>
                                  <a:cs typeface="Times New Roman" panose="02020603050405020304" pitchFamily="18" charset="0"/>
                                </a:rPr>
                                <m:t>,</m:t>
                              </m:r>
                              <m:sSup>
                                <m:sSupPr>
                                  <m:ctrlPr>
                                    <a:rPr lang="ru-RU" i="1">
                                      <a:latin typeface="Cambria Math" panose="02040503050406030204" pitchFamily="18" charset="0"/>
                                      <a:ea typeface="Times New Roman" panose="02020603050405020304" pitchFamily="18" charset="0"/>
                                      <a:cs typeface="Times New Roman" panose="02020603050405020304" pitchFamily="18" charset="0"/>
                                    </a:rPr>
                                  </m:ctrlPr>
                                </m:sSupPr>
                                <m:e>
                                  <m:r>
                                    <a:rPr lang="uk-UA" i="1">
                                      <a:latin typeface="Cambria Math" panose="02040503050406030204" pitchFamily="18" charset="0"/>
                                      <a:ea typeface="Times New Roman" panose="02020603050405020304" pitchFamily="18" charset="0"/>
                                      <a:cs typeface="Times New Roman" panose="02020603050405020304" pitchFamily="18" charset="0"/>
                                    </a:rPr>
                                    <m:t>𝜎</m:t>
                                  </m:r>
                                </m:e>
                                <m:sup>
                                  <m:r>
                                    <a:rPr lang="uk-UA" i="1">
                                      <a:latin typeface="Cambria Math" panose="02040503050406030204" pitchFamily="18" charset="0"/>
                                      <a:ea typeface="Times New Roman" panose="02020603050405020304" pitchFamily="18" charset="0"/>
                                      <a:cs typeface="Times New Roman" panose="02020603050405020304" pitchFamily="18" charset="0"/>
                                    </a:rPr>
                                    <m:t>2</m:t>
                                  </m:r>
                                </m:sup>
                              </m:sSup>
                            </m:oMath>
                          </a14:m>
                          <a:r>
                            <a:rPr lang="ru-RU" dirty="0">
                              <a:latin typeface="Times New Roman" panose="02020603050405020304" pitchFamily="18" charset="0"/>
                              <a:ea typeface="Times New Roman" panose="02020603050405020304" pitchFamily="18" charset="0"/>
                            </a:rPr>
                            <a:t>)</a:t>
                          </a:r>
                          <a:endParaRPr lang="ru-RU" dirty="0"/>
                        </a:p>
                        <a:p>
                          <a:endParaRPr lang="ru-RU" dirty="0"/>
                        </a:p>
                      </a:txBody>
                      <a:tcPr/>
                    </a:tc>
                    <a:tc>
                      <a:txBody>
                        <a:bodyPr/>
                        <a:lstStyle/>
                        <a:p>
                          <a:r>
                            <a:rPr kumimoji="0" lang="en-US" b="0" i="0" kern="1200" dirty="0">
                              <a:solidFill>
                                <a:schemeClr val="dk1"/>
                              </a:solidFill>
                              <a:effectLst/>
                              <a:latin typeface="+mn-lt"/>
                              <a:ea typeface="+mn-ea"/>
                              <a:cs typeface="+mn-cs"/>
                            </a:rPr>
                            <a:t>Sample mean  </a:t>
                          </a:r>
                          <a14:m>
                            <m:oMath xmlns:m="http://schemas.openxmlformats.org/officeDocument/2006/math">
                              <m:acc>
                                <m:accPr>
                                  <m:chr m:val="̅"/>
                                  <m:ctrlPr>
                                    <a:rPr kumimoji="0" lang="en-US" b="0" i="1" kern="1200" dirty="0" smtClean="0">
                                      <a:solidFill>
                                        <a:schemeClr val="dk1"/>
                                      </a:solidFill>
                                      <a:effectLst/>
                                      <a:latin typeface="Cambria Math" panose="02040503050406030204" pitchFamily="18" charset="0"/>
                                      <a:ea typeface="+mn-ea"/>
                                      <a:cs typeface="+mn-cs"/>
                                    </a:rPr>
                                  </m:ctrlPr>
                                </m:accPr>
                                <m:e>
                                  <m:r>
                                    <a:rPr kumimoji="0" lang="en-US" b="0" i="1" kern="1200" dirty="0" smtClean="0">
                                      <a:solidFill>
                                        <a:schemeClr val="dk1"/>
                                      </a:solidFill>
                                      <a:effectLst/>
                                      <a:latin typeface="Cambria Math" panose="02040503050406030204" pitchFamily="18" charset="0"/>
                                      <a:ea typeface="+mn-ea"/>
                                      <a:cs typeface="+mn-cs"/>
                                    </a:rPr>
                                    <m:t>𝑋</m:t>
                                  </m:r>
                                </m:e>
                              </m:acc>
                            </m:oMath>
                          </a14:m>
                          <a:r>
                            <a:rPr kumimoji="0" lang="en-US" b="0" i="0" kern="1200" dirty="0">
                              <a:solidFill>
                                <a:schemeClr val="dk1"/>
                              </a:solidFill>
                              <a:effectLst/>
                              <a:latin typeface="+mn-lt"/>
                              <a:ea typeface="+mn-ea"/>
                              <a:cs typeface="+mn-cs"/>
                            </a:rPr>
                            <a:t>  from samples</a:t>
                          </a:r>
                        </a:p>
                        <a:p>
                          <a:r>
                            <a:rPr kumimoji="0" lang="en-US" b="0" i="0" kern="1200" dirty="0">
                              <a:solidFill>
                                <a:schemeClr val="dk1"/>
                              </a:solidFill>
                              <a:effectLst/>
                              <a:latin typeface="+mn-lt"/>
                              <a:ea typeface="+mn-ea"/>
                              <a:cs typeface="+mn-cs"/>
                            </a:rPr>
                            <a:t>of size </a:t>
                          </a:r>
                          <a14:m>
                            <m:oMath xmlns:m="http://schemas.openxmlformats.org/officeDocument/2006/math">
                              <m:r>
                                <a:rPr kumimoji="0" lang="en-US" b="0" i="1" kern="1200" dirty="0" smtClean="0">
                                  <a:solidFill>
                                    <a:schemeClr val="dk1"/>
                                  </a:solidFill>
                                  <a:effectLst/>
                                  <a:latin typeface="Cambria Math" panose="02040503050406030204" pitchFamily="18" charset="0"/>
                                  <a:ea typeface="+mn-ea"/>
                                  <a:cs typeface="+mn-cs"/>
                                </a:rPr>
                                <m:t>𝑛</m:t>
                              </m:r>
                            </m:oMath>
                          </a14:m>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uk-UA" i="1" smtClean="0">
                                  <a:latin typeface="Cambria Math" panose="02040503050406030204" pitchFamily="18" charset="0"/>
                                  <a:ea typeface="Times New Roman" panose="02020603050405020304" pitchFamily="18" charset="0"/>
                                  <a:cs typeface="Times New Roman" panose="02020603050405020304" pitchFamily="18" charset="0"/>
                                </a:rPr>
                                <m:t>𝑋</m:t>
                              </m:r>
                              <m:r>
                                <a:rPr lang="uk-UA" i="1" smtClean="0">
                                  <a:latin typeface="Cambria Math" panose="02040503050406030204" pitchFamily="18" charset="0"/>
                                  <a:ea typeface="Times New Roman" panose="02020603050405020304" pitchFamily="18" charset="0"/>
                                  <a:cs typeface="Times New Roman" panose="02020603050405020304" pitchFamily="18" charset="0"/>
                                </a:rPr>
                                <m:t>~</m:t>
                              </m:r>
                              <m:r>
                                <a:rPr lang="en-US" b="0" i="1" smtClean="0">
                                  <a:latin typeface="Cambria Math" panose="02040503050406030204" pitchFamily="18" charset="0"/>
                                  <a:ea typeface="Times New Roman" panose="02020603050405020304" pitchFamily="18" charset="0"/>
                                  <a:cs typeface="Times New Roman" panose="02020603050405020304" pitchFamily="18" charset="0"/>
                                </a:rPr>
                                <m:t>𝑁</m:t>
                              </m:r>
                              <m:r>
                                <a:rPr lang="uk-UA" i="1" smtClean="0">
                                  <a:latin typeface="Cambria Math" panose="02040503050406030204" pitchFamily="18" charset="0"/>
                                  <a:ea typeface="Times New Roman" panose="02020603050405020304" pitchFamily="18" charset="0"/>
                                  <a:cs typeface="Times New Roman" panose="02020603050405020304" pitchFamily="18" charset="0"/>
                                </a:rPr>
                                <m:t>(</m:t>
                              </m:r>
                              <m:r>
                                <a:rPr lang="uk-UA" i="1" smtClean="0">
                                  <a:latin typeface="Cambria Math" panose="02040503050406030204" pitchFamily="18" charset="0"/>
                                  <a:ea typeface="Times New Roman" panose="02020603050405020304" pitchFamily="18" charset="0"/>
                                  <a:cs typeface="Times New Roman" panose="02020603050405020304" pitchFamily="18" charset="0"/>
                                </a:rPr>
                                <m:t>𝜇</m:t>
                              </m:r>
                              <m:r>
                                <a:rPr lang="uk-UA" i="1" smtClean="0">
                                  <a:latin typeface="Cambria Math" panose="02040503050406030204" pitchFamily="18" charset="0"/>
                                  <a:ea typeface="Times New Roman" panose="02020603050405020304" pitchFamily="18" charset="0"/>
                                  <a:cs typeface="Times New Roman" panose="02020603050405020304" pitchFamily="18" charset="0"/>
                                </a:rPr>
                                <m:t>,</m:t>
                              </m:r>
                              <m:sSup>
                                <m:sSupPr>
                                  <m:ctrlPr>
                                    <a:rPr lang="ru-RU" i="1">
                                      <a:latin typeface="Cambria Math" panose="02040503050406030204" pitchFamily="18" charset="0"/>
                                      <a:ea typeface="Times New Roman" panose="02020603050405020304" pitchFamily="18" charset="0"/>
                                      <a:cs typeface="Times New Roman" panose="02020603050405020304" pitchFamily="18" charset="0"/>
                                    </a:rPr>
                                  </m:ctrlPr>
                                </m:sSupPr>
                                <m:e>
                                  <m:r>
                                    <a:rPr lang="uk-UA" i="1">
                                      <a:latin typeface="Cambria Math" panose="02040503050406030204" pitchFamily="18" charset="0"/>
                                      <a:ea typeface="Times New Roman" panose="02020603050405020304" pitchFamily="18" charset="0"/>
                                      <a:cs typeface="Times New Roman" panose="02020603050405020304" pitchFamily="18" charset="0"/>
                                    </a:rPr>
                                    <m:t>𝜎</m:t>
                                  </m:r>
                                </m:e>
                                <m:sup>
                                  <m:r>
                                    <a:rPr lang="uk-UA" i="1">
                                      <a:latin typeface="Cambria Math" panose="02040503050406030204" pitchFamily="18" charset="0"/>
                                      <a:ea typeface="Times New Roman" panose="02020603050405020304" pitchFamily="18" charset="0"/>
                                      <a:cs typeface="Times New Roman" panose="02020603050405020304" pitchFamily="18" charset="0"/>
                                    </a:rPr>
                                    <m:t>2</m:t>
                                  </m:r>
                                </m:sup>
                              </m:sSup>
                              <m:r>
                                <a:rPr lang="en-US" b="0" i="1" smtClean="0">
                                  <a:latin typeface="Cambria Math" panose="02040503050406030204" pitchFamily="18" charset="0"/>
                                  <a:ea typeface="Times New Roman" panose="02020603050405020304" pitchFamily="18" charset="0"/>
                                  <a:cs typeface="Times New Roman" panose="02020603050405020304" pitchFamily="18" charset="0"/>
                                </a:rPr>
                                <m:t>/</m:t>
                              </m:r>
                              <m:r>
                                <a:rPr lang="en-US" b="0" i="1" smtClean="0">
                                  <a:latin typeface="Cambria Math" panose="02040503050406030204" pitchFamily="18" charset="0"/>
                                  <a:ea typeface="Times New Roman" panose="02020603050405020304" pitchFamily="18" charset="0"/>
                                  <a:cs typeface="Times New Roman" panose="02020603050405020304" pitchFamily="18" charset="0"/>
                                </a:rPr>
                                <m:t>𝑛</m:t>
                              </m:r>
                            </m:oMath>
                          </a14:m>
                          <a:r>
                            <a:rPr lang="ru-RU" dirty="0">
                              <a:latin typeface="Times New Roman" panose="02020603050405020304" pitchFamily="18" charset="0"/>
                              <a:ea typeface="Times New Roman" panose="02020603050405020304" pitchFamily="18" charset="0"/>
                            </a:rPr>
                            <a:t>)</a:t>
                          </a: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kern="1200" dirty="0">
                              <a:solidFill>
                                <a:schemeClr val="dk1"/>
                              </a:solidFill>
                              <a:effectLst/>
                              <a:latin typeface="+mn-lt"/>
                              <a:ea typeface="+mn-ea"/>
                              <a:cs typeface="+mn-cs"/>
                            </a:rPr>
                            <a:t>or (in case </a:t>
                          </a:r>
                          <a14:m>
                            <m:oMath xmlns:m="http://schemas.openxmlformats.org/officeDocument/2006/math">
                              <m:r>
                                <a:rPr lang="uk-UA" i="1" smtClean="0">
                                  <a:latin typeface="Cambria Math" panose="02040503050406030204" pitchFamily="18" charset="0"/>
                                  <a:ea typeface="Times New Roman" panose="02020603050405020304" pitchFamily="18" charset="0"/>
                                  <a:cs typeface="Times New Roman" panose="02020603050405020304" pitchFamily="18" charset="0"/>
                                </a:rPr>
                                <m:t>𝜎</m:t>
                              </m:r>
                            </m:oMath>
                          </a14:m>
                          <a:r>
                            <a:rPr kumimoji="0" lang="en-US" b="0" i="0" kern="1200" dirty="0">
                              <a:solidFill>
                                <a:schemeClr val="dk1"/>
                              </a:solidFill>
                              <a:effectLst/>
                              <a:latin typeface="+mn-lt"/>
                              <a:ea typeface="+mn-ea"/>
                              <a:cs typeface="+mn-cs"/>
                            </a:rPr>
                            <a:t> is not known): </a:t>
                          </a: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uk-UA" i="1" smtClean="0">
                                  <a:latin typeface="Cambria Math" panose="02040503050406030204" pitchFamily="18" charset="0"/>
                                  <a:ea typeface="Times New Roman" panose="02020603050405020304" pitchFamily="18" charset="0"/>
                                  <a:cs typeface="Times New Roman" panose="02020603050405020304" pitchFamily="18" charset="0"/>
                                </a:rPr>
                                <m:t>𝑋</m:t>
                              </m:r>
                              <m:r>
                                <a:rPr lang="uk-UA" i="1" smtClean="0">
                                  <a:latin typeface="Cambria Math" panose="02040503050406030204" pitchFamily="18" charset="0"/>
                                  <a:ea typeface="Times New Roman" panose="02020603050405020304" pitchFamily="18" charset="0"/>
                                  <a:cs typeface="Times New Roman" panose="02020603050405020304" pitchFamily="18" charset="0"/>
                                </a:rPr>
                                <m:t>~</m:t>
                              </m:r>
                              <m:r>
                                <a:rPr lang="en-US" b="0" i="1" smtClean="0">
                                  <a:latin typeface="Cambria Math" panose="02040503050406030204" pitchFamily="18" charset="0"/>
                                  <a:ea typeface="Times New Roman" panose="02020603050405020304" pitchFamily="18" charset="0"/>
                                  <a:cs typeface="Times New Roman" panose="02020603050405020304" pitchFamily="18" charset="0"/>
                                </a:rPr>
                                <m:t>𝑇</m:t>
                              </m:r>
                              <m:r>
                                <a:rPr lang="uk-UA" i="1" smtClean="0">
                                  <a:latin typeface="Cambria Math" panose="02040503050406030204" pitchFamily="18" charset="0"/>
                                  <a:ea typeface="Times New Roman" panose="02020603050405020304" pitchFamily="18" charset="0"/>
                                  <a:cs typeface="Times New Roman" panose="02020603050405020304" pitchFamily="18" charset="0"/>
                                </a:rPr>
                                <m:t>(</m:t>
                              </m:r>
                              <m:r>
                                <a:rPr lang="uk-UA" i="1" smtClean="0">
                                  <a:latin typeface="Cambria Math" panose="02040503050406030204" pitchFamily="18" charset="0"/>
                                  <a:ea typeface="Times New Roman" panose="02020603050405020304" pitchFamily="18" charset="0"/>
                                  <a:cs typeface="Times New Roman" panose="02020603050405020304" pitchFamily="18" charset="0"/>
                                </a:rPr>
                                <m:t>𝜇</m:t>
                              </m:r>
                              <m:r>
                                <a:rPr lang="uk-UA" i="1" smtClean="0">
                                  <a:latin typeface="Cambria Math" panose="02040503050406030204" pitchFamily="18" charset="0"/>
                                  <a:ea typeface="Times New Roman" panose="02020603050405020304" pitchFamily="18" charset="0"/>
                                  <a:cs typeface="Times New Roman" panose="02020603050405020304" pitchFamily="18" charset="0"/>
                                </a:rPr>
                                <m:t>,</m:t>
                              </m:r>
                              <m:sSup>
                                <m:sSupPr>
                                  <m:ctrlPr>
                                    <a:rPr lang="ru-RU" i="1">
                                      <a:latin typeface="Cambria Math" panose="02040503050406030204" pitchFamily="18" charset="0"/>
                                      <a:ea typeface="Times New Roman" panose="02020603050405020304" pitchFamily="18" charset="0"/>
                                      <a:cs typeface="Times New Roman" panose="02020603050405020304" pitchFamily="18" charset="0"/>
                                    </a:rPr>
                                  </m:ctrlPr>
                                </m:sSupPr>
                                <m:e>
                                  <m:r>
                                    <a:rPr lang="en-US" b="0" i="1" smtClean="0">
                                      <a:latin typeface="Cambria Math" panose="02040503050406030204" pitchFamily="18" charset="0"/>
                                      <a:ea typeface="Times New Roman" panose="02020603050405020304" pitchFamily="18" charset="0"/>
                                      <a:cs typeface="Times New Roman" panose="02020603050405020304" pitchFamily="18" charset="0"/>
                                    </a:rPr>
                                    <m:t>𝑆</m:t>
                                  </m:r>
                                </m:e>
                                <m:sup>
                                  <m:r>
                                    <a:rPr lang="uk-UA" i="1">
                                      <a:latin typeface="Cambria Math" panose="02040503050406030204" pitchFamily="18" charset="0"/>
                                      <a:ea typeface="Times New Roman" panose="02020603050405020304" pitchFamily="18" charset="0"/>
                                      <a:cs typeface="Times New Roman" panose="02020603050405020304" pitchFamily="18" charset="0"/>
                                    </a:rPr>
                                    <m:t>2</m:t>
                                  </m:r>
                                </m:sup>
                              </m:sSup>
                              <m:r>
                                <a:rPr lang="en-US" b="0" i="1" smtClean="0">
                                  <a:latin typeface="Cambria Math" panose="02040503050406030204" pitchFamily="18" charset="0"/>
                                  <a:ea typeface="Times New Roman" panose="02020603050405020304" pitchFamily="18" charset="0"/>
                                  <a:cs typeface="Times New Roman" panose="02020603050405020304" pitchFamily="18" charset="0"/>
                                </a:rPr>
                                <m:t>/</m:t>
                              </m:r>
                              <m:r>
                                <a:rPr lang="en-US" b="0" i="1" smtClean="0">
                                  <a:latin typeface="Cambria Math" panose="02040503050406030204" pitchFamily="18" charset="0"/>
                                  <a:ea typeface="Times New Roman" panose="02020603050405020304" pitchFamily="18" charset="0"/>
                                  <a:cs typeface="Times New Roman" panose="02020603050405020304" pitchFamily="18" charset="0"/>
                                </a:rPr>
                                <m:t>𝑛</m:t>
                              </m:r>
                            </m:oMath>
                          </a14:m>
                          <a:r>
                            <a:rPr lang="ru-RU" dirty="0">
                              <a:latin typeface="Times New Roman" panose="02020603050405020304" pitchFamily="18" charset="0"/>
                              <a:ea typeface="Times New Roman" panose="02020603050405020304" pitchFamily="18" charset="0"/>
                            </a:rPr>
                            <a:t>)</a:t>
                          </a:r>
                          <a:endParaRPr lang="ru-RU" dirty="0"/>
                        </a:p>
                        <a:p>
                          <a14:m>
                            <m:oMath xmlns:m="http://schemas.openxmlformats.org/officeDocument/2006/math">
                              <m:r>
                                <a:rPr lang="en-US" i="1" dirty="0" smtClean="0">
                                  <a:latin typeface="Cambria Math" panose="02040503050406030204" pitchFamily="18" charset="0"/>
                                </a:rPr>
                                <m:t>𝑇</m:t>
                              </m:r>
                            </m:oMath>
                          </a14:m>
                          <a:r>
                            <a:rPr lang="en-US" dirty="0"/>
                            <a:t> – Student t-distribution</a:t>
                          </a:r>
                          <a:endParaRPr lang="ru-RU" dirty="0"/>
                        </a:p>
                      </a:txBody>
                      <a:tcPr/>
                    </a:tc>
                    <a:tc vMerge="1">
                      <a:txBody>
                        <a:bodyPr/>
                        <a:lstStyle/>
                        <a:p>
                          <a:endParaRPr lang="ru-RU" dirty="0"/>
                        </a:p>
                      </a:txBody>
                      <a:tcPr/>
                    </a:tc>
                    <a:extLst>
                      <a:ext uri="{0D108BD9-81ED-4DB2-BD59-A6C34878D82A}">
                        <a16:rowId xmlns:a16="http://schemas.microsoft.com/office/drawing/2014/main" val="3260362474"/>
                      </a:ext>
                    </a:extLst>
                  </a:tr>
                  <a:tr h="1121490">
                    <a:tc>
                      <a:txBody>
                        <a:bodyPr/>
                        <a:lstStyle/>
                        <a:p>
                          <a:r>
                            <a:rPr kumimoji="0" lang="en-US" b="0" i="0" kern="1200" dirty="0">
                              <a:solidFill>
                                <a:schemeClr val="dk1"/>
                              </a:solidFill>
                              <a:effectLst/>
                              <a:latin typeface="+mn-lt"/>
                              <a:ea typeface="+mn-ea"/>
                              <a:cs typeface="+mn-cs"/>
                            </a:rPr>
                            <a:t>Two independent normal populations:</a:t>
                          </a: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uk-UA" i="1" smtClean="0">
                                  <a:latin typeface="Cambria Math" panose="02040503050406030204" pitchFamily="18" charset="0"/>
                                  <a:ea typeface="Times New Roman" panose="02020603050405020304" pitchFamily="18" charset="0"/>
                                  <a:cs typeface="Times New Roman" panose="02020603050405020304" pitchFamily="18" charset="0"/>
                                </a:rPr>
                                <m:t>𝑁</m:t>
                              </m:r>
                              <m:r>
                                <a:rPr lang="uk-UA" i="1" smtClean="0">
                                  <a:latin typeface="Cambria Math" panose="02040503050406030204" pitchFamily="18" charset="0"/>
                                  <a:ea typeface="Times New Roman" panose="02020603050405020304" pitchFamily="18" charset="0"/>
                                  <a:cs typeface="Times New Roman" panose="02020603050405020304" pitchFamily="18" charset="0"/>
                                </a:rPr>
                                <m:t>(</m:t>
                              </m:r>
                              <m:sSub>
                                <m:sSubPr>
                                  <m:ctrlPr>
                                    <a:rPr lang="uk-UA" i="1" smtClean="0">
                                      <a:latin typeface="Cambria Math" panose="02040503050406030204" pitchFamily="18" charset="0"/>
                                      <a:cs typeface="Times New Roman" panose="02020603050405020304" pitchFamily="18" charset="0"/>
                                    </a:rPr>
                                  </m:ctrlPr>
                                </m:sSubPr>
                                <m:e>
                                  <m:r>
                                    <a:rPr lang="uk-UA" i="1" smtClean="0">
                                      <a:latin typeface="Cambria Math" panose="02040503050406030204" pitchFamily="18" charset="0"/>
                                      <a:ea typeface="Times New Roman" panose="02020603050405020304" pitchFamily="18" charset="0"/>
                                      <a:cs typeface="Times New Roman" panose="02020603050405020304" pitchFamily="18" charset="0"/>
                                    </a:rPr>
                                    <m:t>𝜇</m:t>
                                  </m:r>
                                </m:e>
                                <m:sub>
                                  <m:r>
                                    <a:rPr lang="en-US" b="0" i="1" smtClean="0">
                                      <a:latin typeface="Cambria Math" panose="02040503050406030204" pitchFamily="18" charset="0"/>
                                      <a:cs typeface="Times New Roman" panose="02020603050405020304" pitchFamily="18" charset="0"/>
                                    </a:rPr>
                                    <m:t>1</m:t>
                                  </m:r>
                                </m:sub>
                              </m:sSub>
                              <m:r>
                                <a:rPr lang="uk-UA" i="1" smtClean="0">
                                  <a:latin typeface="Cambria Math" panose="02040503050406030204" pitchFamily="18" charset="0"/>
                                  <a:ea typeface="Times New Roman" panose="02020603050405020304" pitchFamily="18" charset="0"/>
                                  <a:cs typeface="Times New Roman" panose="02020603050405020304" pitchFamily="18" charset="0"/>
                                </a:rPr>
                                <m:t>,</m:t>
                              </m:r>
                            </m:oMath>
                          </a14:m>
                          <a:r>
                            <a:rPr lang="uk-UA" dirty="0">
                              <a:cs typeface="Times New Roman" panose="02020603050405020304" pitchFamily="18" charset="0"/>
                            </a:rPr>
                            <a:t> </a:t>
                          </a:r>
                          <a14:m>
                            <m:oMath xmlns:m="http://schemas.openxmlformats.org/officeDocument/2006/math">
                              <m:sSubSup>
                                <m:sSubSupPr>
                                  <m:ctrlPr>
                                    <a:rPr lang="uk-UA" i="1" smtClean="0">
                                      <a:latin typeface="Cambria Math" panose="02040503050406030204" pitchFamily="18" charset="0"/>
                                      <a:cs typeface="Times New Roman" panose="02020603050405020304" pitchFamily="18" charset="0"/>
                                    </a:rPr>
                                  </m:ctrlPr>
                                </m:sSubSupPr>
                                <m:e>
                                  <m:r>
                                    <a:rPr lang="uk-UA" i="1" smtClean="0">
                                      <a:latin typeface="Cambria Math" panose="02040503050406030204" pitchFamily="18" charset="0"/>
                                      <a:ea typeface="Times New Roman" panose="02020603050405020304" pitchFamily="18" charset="0"/>
                                      <a:cs typeface="Times New Roman" panose="02020603050405020304" pitchFamily="18" charset="0"/>
                                    </a:rPr>
                                    <m:t>𝜎</m:t>
                                  </m:r>
                                </m:e>
                                <m:sub>
                                  <m:r>
                                    <a:rPr lang="en-US" b="0" i="1" smtClean="0">
                                      <a:latin typeface="Cambria Math" panose="02040503050406030204" pitchFamily="18" charset="0"/>
                                      <a:cs typeface="Times New Roman" panose="02020603050405020304" pitchFamily="18" charset="0"/>
                                    </a:rPr>
                                    <m:t>1</m:t>
                                  </m:r>
                                </m:sub>
                                <m:sup>
                                  <m:r>
                                    <a:rPr lang="uk-UA" i="1" smtClean="0">
                                      <a:latin typeface="Cambria Math" panose="02040503050406030204" pitchFamily="18" charset="0"/>
                                      <a:ea typeface="Times New Roman" panose="02020603050405020304" pitchFamily="18" charset="0"/>
                                      <a:cs typeface="Times New Roman" panose="02020603050405020304" pitchFamily="18" charset="0"/>
                                    </a:rPr>
                                    <m:t>2</m:t>
                                  </m:r>
                                </m:sup>
                              </m:sSubSup>
                            </m:oMath>
                          </a14:m>
                          <a:r>
                            <a:rPr lang="ru-RU" dirty="0">
                              <a:latin typeface="Times New Roman" panose="02020603050405020304" pitchFamily="18" charset="0"/>
                              <a:ea typeface="Times New Roman" panose="02020603050405020304" pitchFamily="18" charset="0"/>
                            </a:rPr>
                            <a:t>)</a:t>
                          </a:r>
                          <a:r>
                            <a:rPr lang="en-US" dirty="0">
                              <a:latin typeface="Times New Roman" panose="02020603050405020304" pitchFamily="18" charset="0"/>
                              <a:ea typeface="Times New Roman" panose="02020603050405020304" pitchFamily="18" charset="0"/>
                            </a:rPr>
                            <a:t>, </a:t>
                          </a:r>
                          <a14:m>
                            <m:oMath xmlns:m="http://schemas.openxmlformats.org/officeDocument/2006/math">
                              <m:r>
                                <a:rPr lang="uk-UA" i="1" smtClean="0">
                                  <a:latin typeface="Cambria Math" panose="02040503050406030204" pitchFamily="18" charset="0"/>
                                  <a:ea typeface="Times New Roman" panose="02020603050405020304" pitchFamily="18" charset="0"/>
                                  <a:cs typeface="Times New Roman" panose="02020603050405020304" pitchFamily="18" charset="0"/>
                                </a:rPr>
                                <m:t>𝑁</m:t>
                              </m:r>
                              <m:r>
                                <a:rPr lang="uk-UA" i="1" smtClean="0">
                                  <a:latin typeface="Cambria Math" panose="02040503050406030204" pitchFamily="18" charset="0"/>
                                  <a:ea typeface="Times New Roman" panose="02020603050405020304" pitchFamily="18" charset="0"/>
                                  <a:cs typeface="Times New Roman" panose="02020603050405020304" pitchFamily="18" charset="0"/>
                                </a:rPr>
                                <m:t>(</m:t>
                              </m:r>
                              <m:sSub>
                                <m:sSubPr>
                                  <m:ctrlPr>
                                    <a:rPr lang="uk-UA" i="1" smtClean="0">
                                      <a:latin typeface="Cambria Math" panose="02040503050406030204" pitchFamily="18" charset="0"/>
                                      <a:cs typeface="Times New Roman" panose="02020603050405020304" pitchFamily="18" charset="0"/>
                                    </a:rPr>
                                  </m:ctrlPr>
                                </m:sSubPr>
                                <m:e>
                                  <m:r>
                                    <a:rPr lang="uk-UA" i="1" smtClean="0">
                                      <a:latin typeface="Cambria Math" panose="02040503050406030204" pitchFamily="18" charset="0"/>
                                      <a:ea typeface="Times New Roman" panose="02020603050405020304" pitchFamily="18" charset="0"/>
                                      <a:cs typeface="Times New Roman" panose="02020603050405020304" pitchFamily="18" charset="0"/>
                                    </a:rPr>
                                    <m:t>𝜇</m:t>
                                  </m:r>
                                </m:e>
                                <m:sub>
                                  <m:r>
                                    <a:rPr lang="en-US" b="0" i="1" smtClean="0">
                                      <a:latin typeface="Cambria Math" panose="02040503050406030204" pitchFamily="18" charset="0"/>
                                      <a:ea typeface="Times New Roman" panose="02020603050405020304" pitchFamily="18" charset="0"/>
                                      <a:cs typeface="Times New Roman" panose="02020603050405020304" pitchFamily="18" charset="0"/>
                                    </a:rPr>
                                    <m:t>2</m:t>
                                  </m:r>
                                </m:sub>
                              </m:sSub>
                              <m:r>
                                <a:rPr lang="uk-UA" i="1" smtClean="0">
                                  <a:latin typeface="Cambria Math" panose="02040503050406030204" pitchFamily="18" charset="0"/>
                                  <a:ea typeface="Times New Roman" panose="02020603050405020304" pitchFamily="18" charset="0"/>
                                  <a:cs typeface="Times New Roman" panose="02020603050405020304" pitchFamily="18" charset="0"/>
                                </a:rPr>
                                <m:t>,</m:t>
                              </m:r>
                            </m:oMath>
                          </a14:m>
                          <a:r>
                            <a:rPr lang="uk-UA" dirty="0">
                              <a:cs typeface="Times New Roman" panose="02020603050405020304" pitchFamily="18" charset="0"/>
                            </a:rPr>
                            <a:t> </a:t>
                          </a:r>
                          <a14:m>
                            <m:oMath xmlns:m="http://schemas.openxmlformats.org/officeDocument/2006/math">
                              <m:sSubSup>
                                <m:sSubSupPr>
                                  <m:ctrlPr>
                                    <a:rPr lang="uk-UA" i="1" smtClean="0">
                                      <a:latin typeface="Cambria Math" panose="02040503050406030204" pitchFamily="18" charset="0"/>
                                      <a:cs typeface="Times New Roman" panose="02020603050405020304" pitchFamily="18" charset="0"/>
                                    </a:rPr>
                                  </m:ctrlPr>
                                </m:sSubSupPr>
                                <m:e>
                                  <m:r>
                                    <a:rPr lang="uk-UA" i="1" smtClean="0">
                                      <a:latin typeface="Cambria Math" panose="02040503050406030204" pitchFamily="18" charset="0"/>
                                      <a:ea typeface="Times New Roman" panose="02020603050405020304" pitchFamily="18" charset="0"/>
                                      <a:cs typeface="Times New Roman" panose="02020603050405020304" pitchFamily="18" charset="0"/>
                                    </a:rPr>
                                    <m:t>𝜎</m:t>
                                  </m:r>
                                </m:e>
                                <m:sub>
                                  <m:r>
                                    <a:rPr lang="en-US" b="0" i="1" smtClean="0">
                                      <a:latin typeface="Cambria Math" panose="02040503050406030204" pitchFamily="18" charset="0"/>
                                      <a:ea typeface="Times New Roman" panose="02020603050405020304" pitchFamily="18" charset="0"/>
                                      <a:cs typeface="Times New Roman" panose="02020603050405020304" pitchFamily="18" charset="0"/>
                                    </a:rPr>
                                    <m:t>2</m:t>
                                  </m:r>
                                </m:sub>
                                <m:sup>
                                  <m:r>
                                    <a:rPr lang="uk-UA" i="1" smtClean="0">
                                      <a:latin typeface="Cambria Math" panose="02040503050406030204" pitchFamily="18" charset="0"/>
                                      <a:ea typeface="Times New Roman" panose="02020603050405020304" pitchFamily="18" charset="0"/>
                                      <a:cs typeface="Times New Roman" panose="02020603050405020304" pitchFamily="18" charset="0"/>
                                    </a:rPr>
                                    <m:t>2</m:t>
                                  </m:r>
                                </m:sup>
                              </m:sSubSup>
                            </m:oMath>
                          </a14:m>
                          <a:r>
                            <a:rPr lang="ru-RU" dirty="0">
                              <a:latin typeface="Times New Roman" panose="02020603050405020304" pitchFamily="18" charset="0"/>
                              <a:ea typeface="Times New Roman" panose="02020603050405020304" pitchFamily="18" charset="0"/>
                            </a:rPr>
                            <a:t>)</a:t>
                          </a:r>
                          <a:endParaRPr lang="ru-RU" dirty="0"/>
                        </a:p>
                      </a:txBody>
                      <a:tcPr/>
                    </a:tc>
                    <a:tc>
                      <a:txBody>
                        <a:bodyPr/>
                        <a:lstStyle/>
                        <a:p>
                          <a:r>
                            <a:rPr kumimoji="0" lang="en-US" b="0" i="0" kern="1200" dirty="0">
                              <a:solidFill>
                                <a:schemeClr val="dk1"/>
                              </a:solidFill>
                              <a:effectLst/>
                              <a:latin typeface="+mn-lt"/>
                              <a:ea typeface="+mn-ea"/>
                              <a:cs typeface="+mn-cs"/>
                            </a:rPr>
                            <a:t>Difference between sample means, </a:t>
                          </a:r>
                        </a:p>
                        <a:p>
                          <a:pPr/>
                          <a14:m>
                            <m:oMathPara xmlns:m="http://schemas.openxmlformats.org/officeDocument/2006/math">
                              <m:oMathParaPr>
                                <m:jc m:val="centerGroup"/>
                              </m:oMathParaPr>
                              <m:oMath xmlns:m="http://schemas.openxmlformats.org/officeDocument/2006/math">
                                <m:sSub>
                                  <m:sSubPr>
                                    <m:ctrlPr>
                                      <a:rPr lang="ru-RU" i="1" smtClean="0">
                                        <a:latin typeface="Cambria Math" panose="02040503050406030204" pitchFamily="18" charset="0"/>
                                      </a:rPr>
                                    </m:ctrlPr>
                                  </m:sSubPr>
                                  <m:e>
                                    <m:acc>
                                      <m:accPr>
                                        <m:chr m:val="̅"/>
                                        <m:ctrlPr>
                                          <a:rPr lang="ru-RU" i="1" smtClean="0">
                                            <a:latin typeface="Cambria Math" panose="02040503050406030204" pitchFamily="18" charset="0"/>
                                          </a:rPr>
                                        </m:ctrlPr>
                                      </m:accPr>
                                      <m:e>
                                        <m:r>
                                          <a:rPr lang="en-US" b="0" i="1" smtClean="0">
                                            <a:latin typeface="Cambria Math" panose="02040503050406030204" pitchFamily="18" charset="0"/>
                                          </a:rPr>
                                          <m:t>𝑋</m:t>
                                        </m:r>
                                      </m:e>
                                    </m:acc>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ru-RU" i="1" smtClean="0">
                                        <a:latin typeface="Cambria Math" panose="02040503050406030204" pitchFamily="18" charset="0"/>
                                      </a:rPr>
                                    </m:ctrlPr>
                                  </m:sSubPr>
                                  <m:e>
                                    <m:acc>
                                      <m:accPr>
                                        <m:chr m:val="̅"/>
                                        <m:ctrlPr>
                                          <a:rPr lang="ru-RU" i="1" smtClean="0">
                                            <a:latin typeface="Cambria Math" panose="02040503050406030204" pitchFamily="18" charset="0"/>
                                          </a:rPr>
                                        </m:ctrlPr>
                                      </m:accPr>
                                      <m:e>
                                        <m:r>
                                          <a:rPr lang="en-US" b="0" i="1" smtClean="0">
                                            <a:latin typeface="Cambria Math" panose="02040503050406030204" pitchFamily="18" charset="0"/>
                                          </a:rPr>
                                          <m:t>𝑋</m:t>
                                        </m:r>
                                      </m:e>
                                    </m:acc>
                                  </m:e>
                                  <m:sub>
                                    <m:r>
                                      <a:rPr lang="en-US" b="0" i="1" smtClean="0">
                                        <a:latin typeface="Cambria Math" panose="02040503050406030204" pitchFamily="18" charset="0"/>
                                      </a:rPr>
                                      <m:t>2</m:t>
                                    </m:r>
                                  </m:sub>
                                </m:sSub>
                              </m:oMath>
                            </m:oMathPara>
                          </a14:m>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ru-RU" i="1" smtClean="0">
                                      <a:latin typeface="Cambria Math" panose="02040503050406030204" pitchFamily="18" charset="0"/>
                                    </a:rPr>
                                  </m:ctrlPr>
                                </m:sSubPr>
                                <m:e>
                                  <m:acc>
                                    <m:accPr>
                                      <m:chr m:val="̅"/>
                                      <m:ctrlPr>
                                        <a:rPr lang="ru-RU" i="1" smtClean="0">
                                          <a:latin typeface="Cambria Math" panose="02040503050406030204" pitchFamily="18" charset="0"/>
                                        </a:rPr>
                                      </m:ctrlPr>
                                    </m:accPr>
                                    <m:e>
                                      <m:r>
                                        <a:rPr lang="en-US" b="0" i="1" smtClean="0">
                                          <a:latin typeface="Cambria Math" panose="02040503050406030204" pitchFamily="18" charset="0"/>
                                        </a:rPr>
                                        <m:t>𝑋</m:t>
                                      </m:r>
                                    </m:e>
                                  </m:acc>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ru-RU" i="1" smtClean="0">
                                      <a:latin typeface="Cambria Math" panose="02040503050406030204" pitchFamily="18" charset="0"/>
                                    </a:rPr>
                                  </m:ctrlPr>
                                </m:sSubPr>
                                <m:e>
                                  <m:acc>
                                    <m:accPr>
                                      <m:chr m:val="̅"/>
                                      <m:ctrlPr>
                                        <a:rPr lang="ru-RU" i="1" smtClean="0">
                                          <a:latin typeface="Cambria Math" panose="02040503050406030204" pitchFamily="18" charset="0"/>
                                        </a:rPr>
                                      </m:ctrlPr>
                                    </m:accPr>
                                    <m:e>
                                      <m:r>
                                        <a:rPr lang="en-US" b="0" i="1" smtClean="0">
                                          <a:latin typeface="Cambria Math" panose="02040503050406030204" pitchFamily="18" charset="0"/>
                                        </a:rPr>
                                        <m:t>𝑋</m:t>
                                      </m:r>
                                    </m:e>
                                  </m:acc>
                                </m:e>
                                <m:sub>
                                  <m:r>
                                    <a:rPr lang="en-US" b="0" i="1" smtClean="0">
                                      <a:latin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sSub>
                                <m:sSubPr>
                                  <m:ctrlPr>
                                    <a:rPr lang="uk-UA" i="1" smtClean="0">
                                      <a:latin typeface="Cambria Math" panose="02040503050406030204" pitchFamily="18" charset="0"/>
                                      <a:cs typeface="Times New Roman" panose="02020603050405020304" pitchFamily="18" charset="0"/>
                                    </a:rPr>
                                  </m:ctrlPr>
                                </m:sSubPr>
                                <m:e>
                                  <m:r>
                                    <a:rPr lang="uk-UA" i="1" smtClean="0">
                                      <a:latin typeface="Cambria Math" panose="02040503050406030204" pitchFamily="18" charset="0"/>
                                      <a:ea typeface="Times New Roman" panose="02020603050405020304" pitchFamily="18" charset="0"/>
                                      <a:cs typeface="Times New Roman" panose="02020603050405020304" pitchFamily="18" charset="0"/>
                                    </a:rPr>
                                    <m:t>𝜇</m:t>
                                  </m:r>
                                </m:e>
                                <m:sub>
                                  <m:r>
                                    <a:rPr lang="en-US" b="0" i="1" smtClean="0">
                                      <a:latin typeface="Cambria Math" panose="02040503050406030204" pitchFamily="18" charset="0"/>
                                      <a:cs typeface="Times New Roman" panose="02020603050405020304" pitchFamily="18" charset="0"/>
                                    </a:rPr>
                                    <m:t>1</m:t>
                                  </m:r>
                                </m:sub>
                              </m:sSub>
                            </m:oMath>
                          </a14:m>
                          <a:r>
                            <a:rPr lang="en-US" dirty="0"/>
                            <a:t>-</a:t>
                          </a:r>
                          <a14:m>
                            <m:oMath xmlns:m="http://schemas.openxmlformats.org/officeDocument/2006/math">
                              <m:sSub>
                                <m:sSubPr>
                                  <m:ctrlPr>
                                    <a:rPr lang="uk-UA" i="1" smtClean="0">
                                      <a:latin typeface="Cambria Math" panose="02040503050406030204" pitchFamily="18" charset="0"/>
                                      <a:cs typeface="Times New Roman" panose="02020603050405020304" pitchFamily="18" charset="0"/>
                                    </a:rPr>
                                  </m:ctrlPr>
                                </m:sSubPr>
                                <m:e>
                                  <m:r>
                                    <a:rPr lang="uk-UA" i="1" smtClean="0">
                                      <a:latin typeface="Cambria Math" panose="02040503050406030204" pitchFamily="18" charset="0"/>
                                      <a:ea typeface="Times New Roman" panose="02020603050405020304" pitchFamily="18" charset="0"/>
                                      <a:cs typeface="Times New Roman" panose="02020603050405020304" pitchFamily="18" charset="0"/>
                                    </a:rPr>
                                    <m:t>𝜇</m:t>
                                  </m:r>
                                </m:e>
                                <m:sub>
                                  <m:r>
                                    <a:rPr lang="en-US" b="0" i="1" smtClean="0">
                                      <a:latin typeface="Cambria Math" panose="02040503050406030204" pitchFamily="18" charset="0"/>
                                      <a:ea typeface="Times New Roman" panose="02020603050405020304" pitchFamily="18" charset="0"/>
                                      <a:cs typeface="Times New Roman" panose="02020603050405020304" pitchFamily="18" charset="0"/>
                                    </a:rPr>
                                    <m:t>2</m:t>
                                  </m:r>
                                </m:sub>
                              </m:sSub>
                              <m:r>
                                <a:rPr lang="en-US" b="0" i="1" smtClean="0">
                                  <a:latin typeface="Cambria Math" panose="02040503050406030204" pitchFamily="18" charset="0"/>
                                  <a:cs typeface="Times New Roman" panose="02020603050405020304" pitchFamily="18" charset="0"/>
                                </a:rPr>
                                <m:t>, </m:t>
                              </m:r>
                              <m:f>
                                <m:fPr>
                                  <m:ctrlPr>
                                    <a:rPr lang="en-US" b="0" i="1" smtClean="0">
                                      <a:latin typeface="Cambria Math" panose="02040503050406030204" pitchFamily="18" charset="0"/>
                                      <a:cs typeface="Times New Roman" panose="02020603050405020304" pitchFamily="18" charset="0"/>
                                    </a:rPr>
                                  </m:ctrlPr>
                                </m:fPr>
                                <m:num>
                                  <m:sSubSup>
                                    <m:sSubSupPr>
                                      <m:ctrlPr>
                                        <a:rPr lang="uk-UA" i="1" smtClean="0">
                                          <a:latin typeface="Cambria Math" panose="02040503050406030204" pitchFamily="18" charset="0"/>
                                          <a:cs typeface="Times New Roman" panose="02020603050405020304" pitchFamily="18" charset="0"/>
                                        </a:rPr>
                                      </m:ctrlPr>
                                    </m:sSubSupPr>
                                    <m:e>
                                      <m:r>
                                        <a:rPr lang="uk-UA" i="1" smtClean="0">
                                          <a:latin typeface="Cambria Math" panose="02040503050406030204" pitchFamily="18" charset="0"/>
                                          <a:ea typeface="Times New Roman" panose="02020603050405020304" pitchFamily="18" charset="0"/>
                                          <a:cs typeface="Times New Roman" panose="02020603050405020304" pitchFamily="18" charset="0"/>
                                        </a:rPr>
                                        <m:t>𝜎</m:t>
                                      </m:r>
                                    </m:e>
                                    <m:sub>
                                      <m:r>
                                        <a:rPr lang="en-US" b="0" i="1" smtClean="0">
                                          <a:latin typeface="Cambria Math" panose="02040503050406030204" pitchFamily="18" charset="0"/>
                                          <a:cs typeface="Times New Roman" panose="02020603050405020304" pitchFamily="18" charset="0"/>
                                        </a:rPr>
                                        <m:t>1</m:t>
                                      </m:r>
                                    </m:sub>
                                    <m:sup>
                                      <m:r>
                                        <a:rPr lang="uk-UA" i="1" smtClean="0">
                                          <a:latin typeface="Cambria Math" panose="02040503050406030204" pitchFamily="18" charset="0"/>
                                          <a:ea typeface="Times New Roman" panose="02020603050405020304" pitchFamily="18" charset="0"/>
                                          <a:cs typeface="Times New Roman" panose="02020603050405020304" pitchFamily="18" charset="0"/>
                                        </a:rPr>
                                        <m:t>2</m:t>
                                      </m:r>
                                    </m:sup>
                                  </m:sSubSup>
                                </m:num>
                                <m:den>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𝑛</m:t>
                                      </m:r>
                                    </m:e>
                                    <m:sub>
                                      <m:r>
                                        <a:rPr lang="en-US" b="0" i="1" smtClean="0">
                                          <a:latin typeface="Cambria Math" panose="02040503050406030204" pitchFamily="18" charset="0"/>
                                          <a:cs typeface="Times New Roman" panose="02020603050405020304" pitchFamily="18" charset="0"/>
                                        </a:rPr>
                                        <m:t>1</m:t>
                                      </m:r>
                                    </m:sub>
                                  </m:sSub>
                                </m:den>
                              </m:f>
                              <m:r>
                                <a:rPr lang="en-US" b="0" i="1" smtClean="0">
                                  <a:latin typeface="Cambria Math" panose="02040503050406030204" pitchFamily="18" charset="0"/>
                                  <a:cs typeface="Times New Roman" panose="02020603050405020304" pitchFamily="18" charset="0"/>
                                </a:rPr>
                                <m:t>+</m:t>
                              </m:r>
                              <m:f>
                                <m:fPr>
                                  <m:ctrlPr>
                                    <a:rPr lang="en-US" b="0" i="1" smtClean="0">
                                      <a:latin typeface="Cambria Math" panose="02040503050406030204" pitchFamily="18" charset="0"/>
                                      <a:cs typeface="Times New Roman" panose="02020603050405020304" pitchFamily="18" charset="0"/>
                                    </a:rPr>
                                  </m:ctrlPr>
                                </m:fPr>
                                <m:num>
                                  <m:sSubSup>
                                    <m:sSubSupPr>
                                      <m:ctrlPr>
                                        <a:rPr lang="uk-UA" i="1" smtClean="0">
                                          <a:latin typeface="Cambria Math" panose="02040503050406030204" pitchFamily="18" charset="0"/>
                                          <a:cs typeface="Times New Roman" panose="02020603050405020304" pitchFamily="18" charset="0"/>
                                        </a:rPr>
                                      </m:ctrlPr>
                                    </m:sSubSupPr>
                                    <m:e>
                                      <m:r>
                                        <a:rPr lang="uk-UA" i="1" smtClean="0">
                                          <a:latin typeface="Cambria Math" panose="02040503050406030204" pitchFamily="18" charset="0"/>
                                          <a:ea typeface="Times New Roman" panose="02020603050405020304" pitchFamily="18" charset="0"/>
                                          <a:cs typeface="Times New Roman" panose="02020603050405020304" pitchFamily="18" charset="0"/>
                                        </a:rPr>
                                        <m:t>𝜎</m:t>
                                      </m:r>
                                    </m:e>
                                    <m:sub>
                                      <m:r>
                                        <a:rPr lang="en-US" b="0" i="1" smtClean="0">
                                          <a:latin typeface="Cambria Math" panose="02040503050406030204" pitchFamily="18" charset="0"/>
                                          <a:ea typeface="Times New Roman" panose="02020603050405020304" pitchFamily="18" charset="0"/>
                                          <a:cs typeface="Times New Roman" panose="02020603050405020304" pitchFamily="18" charset="0"/>
                                        </a:rPr>
                                        <m:t>2</m:t>
                                      </m:r>
                                    </m:sub>
                                    <m:sup>
                                      <m:r>
                                        <a:rPr lang="uk-UA" i="1" smtClean="0">
                                          <a:latin typeface="Cambria Math" panose="02040503050406030204" pitchFamily="18" charset="0"/>
                                          <a:ea typeface="Times New Roman" panose="02020603050405020304" pitchFamily="18" charset="0"/>
                                          <a:cs typeface="Times New Roman" panose="02020603050405020304" pitchFamily="18" charset="0"/>
                                        </a:rPr>
                                        <m:t>2</m:t>
                                      </m:r>
                                    </m:sup>
                                  </m:sSubSup>
                                </m:num>
                                <m:den>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𝑛</m:t>
                                      </m:r>
                                    </m:e>
                                    <m:sub>
                                      <m:r>
                                        <a:rPr lang="en-US" b="0" i="1" smtClean="0">
                                          <a:latin typeface="Cambria Math" panose="02040503050406030204" pitchFamily="18" charset="0"/>
                                          <a:cs typeface="Times New Roman" panose="02020603050405020304" pitchFamily="18" charset="0"/>
                                        </a:rPr>
                                        <m:t>2</m:t>
                                      </m:r>
                                    </m:sub>
                                  </m:sSub>
                                </m:den>
                              </m:f>
                              <m:r>
                                <a:rPr lang="en-US" b="0" i="1" smtClean="0">
                                  <a:latin typeface="Cambria Math" panose="02040503050406030204" pitchFamily="18" charset="0"/>
                                  <a:cs typeface="Times New Roman" panose="02020603050405020304" pitchFamily="18" charset="0"/>
                                </a:rPr>
                                <m:t>)</m:t>
                              </m:r>
                            </m:oMath>
                          </a14:m>
                          <a:endParaRPr lang="ru-RU" dirty="0"/>
                        </a:p>
                        <a:p>
                          <a:endParaRPr lang="ru-RU" dirty="0"/>
                        </a:p>
                      </a:txBody>
                      <a:tcPr/>
                    </a:tc>
                    <a:tc vMerge="1">
                      <a:txBody>
                        <a:bodyPr/>
                        <a:lstStyle/>
                        <a:p>
                          <a:endParaRPr lang="ru-RU" dirty="0"/>
                        </a:p>
                      </a:txBody>
                      <a:tcPr/>
                    </a:tc>
                    <a:extLst>
                      <a:ext uri="{0D108BD9-81ED-4DB2-BD59-A6C34878D82A}">
                        <a16:rowId xmlns:a16="http://schemas.microsoft.com/office/drawing/2014/main" val="1468431518"/>
                      </a:ext>
                    </a:extLst>
                  </a:tr>
                </a:tbl>
              </a:graphicData>
            </a:graphic>
          </p:graphicFrame>
        </mc:Choice>
        <mc:Fallback xmlns="">
          <p:graphicFrame>
            <p:nvGraphicFramePr>
              <p:cNvPr id="6" name="Таблица 5">
                <a:extLst>
                  <a:ext uri="{FF2B5EF4-FFF2-40B4-BE49-F238E27FC236}">
                    <a16:creationId xmlns:a16="http://schemas.microsoft.com/office/drawing/2014/main" id="{DB884C4D-FBD3-45F3-8C00-9488A2DF1030}"/>
                  </a:ext>
                </a:extLst>
              </p:cNvPr>
              <p:cNvGraphicFramePr>
                <a:graphicFrameLocks noGrp="1"/>
              </p:cNvGraphicFramePr>
              <p:nvPr>
                <p:extLst>
                  <p:ext uri="{D42A27DB-BD31-4B8C-83A1-F6EECF244321}">
                    <p14:modId xmlns:p14="http://schemas.microsoft.com/office/powerpoint/2010/main" val="2007460863"/>
                  </p:ext>
                </p:extLst>
              </p:nvPr>
            </p:nvGraphicFramePr>
            <p:xfrm>
              <a:off x="827584" y="3521505"/>
              <a:ext cx="7632848" cy="2675970"/>
            </p:xfrm>
            <a:graphic>
              <a:graphicData uri="http://schemas.openxmlformats.org/drawingml/2006/table">
                <a:tbl>
                  <a:tblPr firstRow="1" bandRow="1">
                    <a:tableStyleId>{5C22544A-7EE6-4342-B048-85BDC9FD1C3A}</a:tableStyleId>
                  </a:tblPr>
                  <a:tblGrid>
                    <a:gridCol w="2160240">
                      <a:extLst>
                        <a:ext uri="{9D8B030D-6E8A-4147-A177-3AD203B41FA5}">
                          <a16:colId xmlns:a16="http://schemas.microsoft.com/office/drawing/2014/main" val="3527950245"/>
                        </a:ext>
                      </a:extLst>
                    </a:gridCol>
                    <a:gridCol w="2160240">
                      <a:extLst>
                        <a:ext uri="{9D8B030D-6E8A-4147-A177-3AD203B41FA5}">
                          <a16:colId xmlns:a16="http://schemas.microsoft.com/office/drawing/2014/main" val="1408890752"/>
                        </a:ext>
                      </a:extLst>
                    </a:gridCol>
                    <a:gridCol w="2880320">
                      <a:extLst>
                        <a:ext uri="{9D8B030D-6E8A-4147-A177-3AD203B41FA5}">
                          <a16:colId xmlns:a16="http://schemas.microsoft.com/office/drawing/2014/main" val="4156174982"/>
                        </a:ext>
                      </a:extLst>
                    </a:gridCol>
                    <a:gridCol w="432048">
                      <a:extLst>
                        <a:ext uri="{9D8B030D-6E8A-4147-A177-3AD203B41FA5}">
                          <a16:colId xmlns:a16="http://schemas.microsoft.com/office/drawing/2014/main" val="2985565920"/>
                        </a:ext>
                      </a:extLst>
                    </a:gridCol>
                  </a:tblGrid>
                  <a:tr h="365760">
                    <a:tc>
                      <a:txBody>
                        <a:bodyPr/>
                        <a:lstStyle/>
                        <a:p>
                          <a:pPr algn="ctr"/>
                          <a:r>
                            <a:rPr lang="en-US" sz="1800" b="1" dirty="0"/>
                            <a:t>Population</a:t>
                          </a:r>
                          <a:endParaRPr lang="ru-RU" dirty="0"/>
                        </a:p>
                      </a:txBody>
                      <a:tcPr/>
                    </a:tc>
                    <a:tc>
                      <a:txBody>
                        <a:bodyPr/>
                        <a:lstStyle/>
                        <a:p>
                          <a:pPr algn="ctr"/>
                          <a:r>
                            <a:rPr lang="en-US" sz="1800" b="1" dirty="0"/>
                            <a:t>Statistic</a:t>
                          </a:r>
                          <a:endParaRPr lang="ru-RU" dirty="0"/>
                        </a:p>
                      </a:txBody>
                      <a:tcPr/>
                    </a:tc>
                    <a:tc>
                      <a:txBody>
                        <a:bodyPr/>
                        <a:lstStyle/>
                        <a:p>
                          <a:r>
                            <a:rPr lang="en-US" dirty="0"/>
                            <a:t>Sampling distribution</a:t>
                          </a:r>
                          <a:endParaRPr lang="ru-RU" dirty="0"/>
                        </a:p>
                      </a:txBody>
                      <a:tcPr/>
                    </a:tc>
                    <a:tc rowSpan="3">
                      <a:txBody>
                        <a:bodyPr/>
                        <a:lstStyle/>
                        <a:p>
                          <a:pPr algn="ctr"/>
                          <a:r>
                            <a:rPr lang="en-US" dirty="0"/>
                            <a:t>Examples</a:t>
                          </a:r>
                          <a:endParaRPr lang="ru-RU" dirty="0"/>
                        </a:p>
                      </a:txBody>
                      <a:tcPr vert="vert" anchor="ctr"/>
                    </a:tc>
                    <a:extLst>
                      <a:ext uri="{0D108BD9-81ED-4DB2-BD59-A6C34878D82A}">
                        <a16:rowId xmlns:a16="http://schemas.microsoft.com/office/drawing/2014/main" val="2375873896"/>
                      </a:ext>
                    </a:extLst>
                  </a:tr>
                  <a:tr h="1188720">
                    <a:tc>
                      <a:txBody>
                        <a:bodyPr/>
                        <a:lstStyle/>
                        <a:p>
                          <a:endParaRPr lang="ru-RU"/>
                        </a:p>
                      </a:txBody>
                      <a:tcPr>
                        <a:blipFill>
                          <a:blip r:embed="rId3"/>
                          <a:stretch>
                            <a:fillRect l="-282" t="-33673" r="-254366" b="-96939"/>
                          </a:stretch>
                        </a:blipFill>
                      </a:tcPr>
                    </a:tc>
                    <a:tc>
                      <a:txBody>
                        <a:bodyPr/>
                        <a:lstStyle/>
                        <a:p>
                          <a:endParaRPr lang="ru-RU"/>
                        </a:p>
                      </a:txBody>
                      <a:tcPr>
                        <a:blipFill>
                          <a:blip r:embed="rId3"/>
                          <a:stretch>
                            <a:fillRect l="-100565" t="-33673" r="-155085" b="-96939"/>
                          </a:stretch>
                        </a:blipFill>
                      </a:tcPr>
                    </a:tc>
                    <a:tc>
                      <a:txBody>
                        <a:bodyPr/>
                        <a:lstStyle/>
                        <a:p>
                          <a:endParaRPr lang="ru-RU"/>
                        </a:p>
                      </a:txBody>
                      <a:tcPr>
                        <a:blipFill>
                          <a:blip r:embed="rId3"/>
                          <a:stretch>
                            <a:fillRect l="-150106" t="-33673" r="-16068" b="-96939"/>
                          </a:stretch>
                        </a:blipFill>
                      </a:tcPr>
                    </a:tc>
                    <a:tc vMerge="1">
                      <a:txBody>
                        <a:bodyPr/>
                        <a:lstStyle/>
                        <a:p>
                          <a:endParaRPr lang="ru-RU" dirty="0"/>
                        </a:p>
                      </a:txBody>
                      <a:tcPr/>
                    </a:tc>
                    <a:extLst>
                      <a:ext uri="{0D108BD9-81ED-4DB2-BD59-A6C34878D82A}">
                        <a16:rowId xmlns:a16="http://schemas.microsoft.com/office/drawing/2014/main" val="3260362474"/>
                      </a:ext>
                    </a:extLst>
                  </a:tr>
                  <a:tr h="1121490">
                    <a:tc>
                      <a:txBody>
                        <a:bodyPr/>
                        <a:lstStyle/>
                        <a:p>
                          <a:endParaRPr lang="ru-RU"/>
                        </a:p>
                      </a:txBody>
                      <a:tcPr>
                        <a:blipFill>
                          <a:blip r:embed="rId3"/>
                          <a:stretch>
                            <a:fillRect l="-282" t="-142391" r="-254366" b="-3261"/>
                          </a:stretch>
                        </a:blipFill>
                      </a:tcPr>
                    </a:tc>
                    <a:tc>
                      <a:txBody>
                        <a:bodyPr/>
                        <a:lstStyle/>
                        <a:p>
                          <a:endParaRPr lang="ru-RU"/>
                        </a:p>
                      </a:txBody>
                      <a:tcPr>
                        <a:blipFill>
                          <a:blip r:embed="rId3"/>
                          <a:stretch>
                            <a:fillRect l="-100565" t="-142391" r="-155085" b="-3261"/>
                          </a:stretch>
                        </a:blipFill>
                      </a:tcPr>
                    </a:tc>
                    <a:tc>
                      <a:txBody>
                        <a:bodyPr/>
                        <a:lstStyle/>
                        <a:p>
                          <a:endParaRPr lang="ru-RU"/>
                        </a:p>
                      </a:txBody>
                      <a:tcPr>
                        <a:blipFill>
                          <a:blip r:embed="rId3"/>
                          <a:stretch>
                            <a:fillRect l="-150106" t="-142391" r="-16068" b="-3261"/>
                          </a:stretch>
                        </a:blipFill>
                      </a:tcPr>
                    </a:tc>
                    <a:tc vMerge="1">
                      <a:txBody>
                        <a:bodyPr/>
                        <a:lstStyle/>
                        <a:p>
                          <a:endParaRPr lang="ru-RU" dirty="0"/>
                        </a:p>
                      </a:txBody>
                      <a:tcPr/>
                    </a:tc>
                    <a:extLst>
                      <a:ext uri="{0D108BD9-81ED-4DB2-BD59-A6C34878D82A}">
                        <a16:rowId xmlns:a16="http://schemas.microsoft.com/office/drawing/2014/main" val="1468431518"/>
                      </a:ext>
                    </a:extLst>
                  </a:tr>
                </a:tbl>
              </a:graphicData>
            </a:graphic>
          </p:graphicFrame>
        </mc:Fallback>
      </mc:AlternateContent>
    </p:spTree>
    <p:extLst>
      <p:ext uri="{BB962C8B-B14F-4D97-AF65-F5344CB8AC3E}">
        <p14:creationId xmlns:p14="http://schemas.microsoft.com/office/powerpoint/2010/main" val="4001179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D9C063-9AFD-4739-A1C1-ED5E6333782D}"/>
              </a:ext>
            </a:extLst>
          </p:cNvPr>
          <p:cNvSpPr>
            <a:spLocks noGrp="1"/>
          </p:cNvSpPr>
          <p:nvPr>
            <p:ph type="title"/>
          </p:nvPr>
        </p:nvSpPr>
        <p:spPr/>
        <p:txBody>
          <a:bodyPr anchor="ctr"/>
          <a:lstStyle/>
          <a:p>
            <a:r>
              <a:rPr lang="en-US" dirty="0"/>
              <a:t>Law of Large Numbers (LLN)</a:t>
            </a:r>
            <a:endParaRPr lang="ru-RU" dirty="0"/>
          </a:p>
        </p:txBody>
      </p:sp>
      <p:sp>
        <p:nvSpPr>
          <p:cNvPr id="3" name="Нижний колонтитул 2">
            <a:extLst>
              <a:ext uri="{FF2B5EF4-FFF2-40B4-BE49-F238E27FC236}">
                <a16:creationId xmlns:a16="http://schemas.microsoft.com/office/drawing/2014/main" id="{53C28A06-8BA8-40E8-A9D4-D9035B73E576}"/>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464653"/>
                </a:solidFill>
                <a:effectLst/>
                <a:uLnTx/>
                <a:uFillTx/>
                <a:latin typeface="Gill Sans MT"/>
                <a:ea typeface="+mn-ea"/>
                <a:cs typeface="+mn-cs"/>
              </a:rPr>
              <a:t>Hypothesis Testing</a:t>
            </a:r>
            <a:endParaRPr kumimoji="0" lang="uk-UA" sz="1400" b="0" i="0" u="none" strike="noStrike" kern="1200" cap="none" spc="0" normalizeH="0" baseline="0" noProof="0">
              <a:ln>
                <a:noFill/>
              </a:ln>
              <a:solidFill>
                <a:srgbClr val="464653"/>
              </a:solidFill>
              <a:effectLst/>
              <a:uLnTx/>
              <a:uFillTx/>
              <a:latin typeface="Calibri" panose="020F0502020204030204" pitchFamily="34" charset="0"/>
              <a:ea typeface="+mn-ea"/>
              <a:cs typeface="+mn-cs"/>
            </a:endParaRPr>
          </a:p>
        </p:txBody>
      </p:sp>
      <p:sp>
        <p:nvSpPr>
          <p:cNvPr id="4" name="Номер слайда 3">
            <a:extLst>
              <a:ext uri="{FF2B5EF4-FFF2-40B4-BE49-F238E27FC236}">
                <a16:creationId xmlns:a16="http://schemas.microsoft.com/office/drawing/2014/main" id="{FAD23A89-A446-4425-B121-8050C371F8C7}"/>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819DA74-911B-4573-B583-15389679487E}" type="slidenum">
              <a:rPr kumimoji="0" lang="uk-UA" sz="1400" b="0" i="0" u="none" strike="noStrike" kern="1200" cap="none" spc="0" normalizeH="0" baseline="0" noProof="0" smtClean="0">
                <a:ln>
                  <a:noFill/>
                </a:ln>
                <a:solidFill>
                  <a:srgbClr val="464653"/>
                </a:solidFill>
                <a:effectLst/>
                <a:uLnTx/>
                <a:uFillTx/>
                <a:latin typeface="Calibri" panose="020F0502020204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uk-UA" sz="1400" b="0" i="0" u="none" strike="noStrike" kern="1200" cap="none" spc="0" normalizeH="0" baseline="0" noProof="0">
              <a:ln>
                <a:noFill/>
              </a:ln>
              <a:solidFill>
                <a:srgbClr val="464653"/>
              </a:solidFill>
              <a:effectLst/>
              <a:uLnTx/>
              <a:uFillTx/>
              <a:latin typeface="Calibri" panose="020F0502020204030204" pitchFamily="34" charset="0"/>
              <a:ea typeface="+mn-ea"/>
              <a:cs typeface="+mn-cs"/>
            </a:endParaRPr>
          </a:p>
        </p:txBody>
      </p:sp>
      <mc:AlternateContent xmlns:mc="http://schemas.openxmlformats.org/markup-compatibility/2006" xmlns:a14="http://schemas.microsoft.com/office/drawing/2010/main">
        <mc:Choice Requires="a14">
          <p:sp>
            <p:nvSpPr>
              <p:cNvPr id="5" name="Объект 4">
                <a:extLst>
                  <a:ext uri="{FF2B5EF4-FFF2-40B4-BE49-F238E27FC236}">
                    <a16:creationId xmlns:a16="http://schemas.microsoft.com/office/drawing/2014/main" id="{A8E14233-345F-4987-8414-0E35FE51BC4B}"/>
                  </a:ext>
                </a:extLst>
              </p:cNvPr>
              <p:cNvSpPr>
                <a:spLocks noGrp="1"/>
              </p:cNvSpPr>
              <p:nvPr>
                <p:ph sz="quarter" idx="1"/>
              </p:nvPr>
            </p:nvSpPr>
            <p:spPr>
              <a:xfrm>
                <a:off x="467544" y="1124744"/>
                <a:ext cx="8229600" cy="4937760"/>
              </a:xfrm>
            </p:spPr>
            <p:txBody>
              <a:bodyPr>
                <a:noAutofit/>
              </a:bodyPr>
              <a:lstStyle/>
              <a:p>
                <a:r>
                  <a:rPr lang="en-US" sz="2100" dirty="0"/>
                  <a:t>According to the Law of Large Numbers (a theorem in probability theory), the average of the results obtained from a large number of trials should be close to the expected value, and will tend to become closer as more trials are performed. </a:t>
                </a:r>
              </a:p>
              <a:p>
                <a:r>
                  <a:rPr lang="en-US" sz="2100" dirty="0"/>
                  <a:t>Let </a:t>
                </a:r>
                <a:r>
                  <a:rPr lang="uk-UA" sz="2100" dirty="0"/>
                  <a:t>{</a:t>
                </a:r>
                <a14:m>
                  <m:oMath xmlns:m="http://schemas.openxmlformats.org/officeDocument/2006/math">
                    <m:sSub>
                      <m:sSubPr>
                        <m:ctrlPr>
                          <a:rPr lang="ru-RU" sz="2100" i="1">
                            <a:latin typeface="Cambria Math" panose="02040503050406030204" pitchFamily="18" charset="0"/>
                          </a:rPr>
                        </m:ctrlPr>
                      </m:sSubPr>
                      <m:e>
                        <m:r>
                          <a:rPr lang="en-US" sz="2100" i="1">
                            <a:latin typeface="Cambria Math"/>
                          </a:rPr>
                          <m:t>𝑥</m:t>
                        </m:r>
                      </m:e>
                      <m:sub>
                        <m:r>
                          <a:rPr lang="uk-UA" sz="2100" i="1">
                            <a:latin typeface="Cambria Math"/>
                          </a:rPr>
                          <m:t>1</m:t>
                        </m:r>
                      </m:sub>
                    </m:sSub>
                    <m:r>
                      <a:rPr lang="uk-UA" sz="2100" i="1">
                        <a:latin typeface="Cambria Math"/>
                      </a:rPr>
                      <m:t>,</m:t>
                    </m:r>
                    <m:sSub>
                      <m:sSubPr>
                        <m:ctrlPr>
                          <a:rPr lang="ru-RU" sz="2100" i="1">
                            <a:latin typeface="Cambria Math" panose="02040503050406030204" pitchFamily="18" charset="0"/>
                          </a:rPr>
                        </m:ctrlPr>
                      </m:sSubPr>
                      <m:e>
                        <m:r>
                          <a:rPr lang="en-US" sz="2100" i="1">
                            <a:latin typeface="Cambria Math"/>
                          </a:rPr>
                          <m:t>𝑥</m:t>
                        </m:r>
                      </m:e>
                      <m:sub>
                        <m:r>
                          <a:rPr lang="uk-UA" sz="2100" i="1">
                            <a:latin typeface="Cambria Math"/>
                          </a:rPr>
                          <m:t>2</m:t>
                        </m:r>
                      </m:sub>
                    </m:sSub>
                    <m:r>
                      <a:rPr lang="uk-UA" sz="2100" i="1">
                        <a:latin typeface="Cambria Math"/>
                      </a:rPr>
                      <m:t>,…,</m:t>
                    </m:r>
                    <m:sSub>
                      <m:sSubPr>
                        <m:ctrlPr>
                          <a:rPr lang="ru-RU" sz="2100" i="1">
                            <a:latin typeface="Cambria Math" panose="02040503050406030204" pitchFamily="18" charset="0"/>
                          </a:rPr>
                        </m:ctrlPr>
                      </m:sSubPr>
                      <m:e>
                        <m:r>
                          <a:rPr lang="en-US" sz="2100" i="1">
                            <a:latin typeface="Cambria Math"/>
                          </a:rPr>
                          <m:t>𝑥</m:t>
                        </m:r>
                      </m:e>
                      <m:sub>
                        <m:r>
                          <a:rPr lang="en-US" sz="2100" i="1">
                            <a:latin typeface="Cambria Math"/>
                          </a:rPr>
                          <m:t>𝑛</m:t>
                        </m:r>
                      </m:sub>
                    </m:sSub>
                  </m:oMath>
                </a14:m>
                <a:r>
                  <a:rPr lang="uk-UA" sz="2100" dirty="0"/>
                  <a:t>} </a:t>
                </a:r>
                <a:r>
                  <a:rPr lang="en-US" sz="2100" dirty="0"/>
                  <a:t>is independent and identically distributed (I.I.D.) variable which is a random sample from population with finite mean </a:t>
                </a:r>
                <a:r>
                  <a:rPr lang="uk-UA" sz="2100" i="1" dirty="0"/>
                  <a:t>μ</a:t>
                </a:r>
                <a:r>
                  <a:rPr lang="uk-UA" sz="2100" dirty="0"/>
                  <a:t> </a:t>
                </a:r>
                <a:r>
                  <a:rPr lang="en-US" sz="2100" dirty="0"/>
                  <a:t>and variance </a:t>
                </a:r>
                <a14:m>
                  <m:oMath xmlns:m="http://schemas.openxmlformats.org/officeDocument/2006/math">
                    <m:sSup>
                      <m:sSupPr>
                        <m:ctrlPr>
                          <a:rPr lang="ru-RU" sz="2100" i="1">
                            <a:latin typeface="Cambria Math" panose="02040503050406030204" pitchFamily="18" charset="0"/>
                          </a:rPr>
                        </m:ctrlPr>
                      </m:sSupPr>
                      <m:e>
                        <m:r>
                          <a:rPr lang="en-US" sz="2100" i="1">
                            <a:latin typeface="Cambria Math" panose="02040503050406030204" pitchFamily="18" charset="0"/>
                          </a:rPr>
                          <m:t> </m:t>
                        </m:r>
                        <m:r>
                          <a:rPr lang="en-US" sz="2100" i="1">
                            <a:latin typeface="Cambria Math" panose="02040503050406030204" pitchFamily="18" charset="0"/>
                          </a:rPr>
                          <m:t>𝜎</m:t>
                        </m:r>
                      </m:e>
                      <m:sup>
                        <m:r>
                          <a:rPr lang="uk-UA" sz="2100" i="1">
                            <a:latin typeface="Cambria Math" panose="02040503050406030204" pitchFamily="18" charset="0"/>
                          </a:rPr>
                          <m:t>2</m:t>
                        </m:r>
                      </m:sup>
                    </m:sSup>
                  </m:oMath>
                </a14:m>
                <a:r>
                  <a:rPr lang="en-US" sz="2100" dirty="0"/>
                  <a:t>:</a:t>
                </a:r>
              </a:p>
              <a:p>
                <a:pPr marL="0" indent="0" algn="ctr">
                  <a:buNone/>
                </a:pPr>
                <a14:m>
                  <m:oMath xmlns:m="http://schemas.openxmlformats.org/officeDocument/2006/math">
                    <m:r>
                      <a:rPr lang="en-US" sz="2100" i="1">
                        <a:latin typeface="Cambria Math"/>
                      </a:rPr>
                      <m:t>𝐸</m:t>
                    </m:r>
                    <m:d>
                      <m:dPr>
                        <m:ctrlPr>
                          <a:rPr lang="ru-RU" sz="2100" i="1">
                            <a:latin typeface="Cambria Math" panose="02040503050406030204" pitchFamily="18" charset="0"/>
                          </a:rPr>
                        </m:ctrlPr>
                      </m:dPr>
                      <m:e>
                        <m:sSub>
                          <m:sSubPr>
                            <m:ctrlPr>
                              <a:rPr lang="ru-RU" sz="2100" i="1">
                                <a:latin typeface="Cambria Math" panose="02040503050406030204" pitchFamily="18" charset="0"/>
                              </a:rPr>
                            </m:ctrlPr>
                          </m:sSubPr>
                          <m:e>
                            <m:r>
                              <a:rPr lang="en-US" sz="2100" i="1">
                                <a:latin typeface="Cambria Math"/>
                              </a:rPr>
                              <m:t>𝑋</m:t>
                            </m:r>
                          </m:e>
                          <m:sub>
                            <m:r>
                              <a:rPr lang="en-US" sz="2100" i="1">
                                <a:latin typeface="Cambria Math"/>
                              </a:rPr>
                              <m:t>𝑖</m:t>
                            </m:r>
                          </m:sub>
                        </m:sSub>
                      </m:e>
                    </m:d>
                    <m:r>
                      <a:rPr lang="uk-UA" sz="2100" i="1">
                        <a:latin typeface="Cambria Math"/>
                      </a:rPr>
                      <m:t>=</m:t>
                    </m:r>
                    <m:sSub>
                      <m:sSubPr>
                        <m:ctrlPr>
                          <a:rPr lang="ru-RU" sz="2100" i="1">
                            <a:latin typeface="Cambria Math" panose="02040503050406030204" pitchFamily="18" charset="0"/>
                          </a:rPr>
                        </m:ctrlPr>
                      </m:sSubPr>
                      <m:e>
                        <m:r>
                          <a:rPr lang="en-US" sz="2100" i="1">
                            <a:latin typeface="Cambria Math"/>
                          </a:rPr>
                          <m:t>𝜇</m:t>
                        </m:r>
                      </m:e>
                      <m:sub>
                        <m:r>
                          <a:rPr lang="en-US" sz="2100" i="1">
                            <a:latin typeface="Cambria Math"/>
                          </a:rPr>
                          <m:t>𝑋</m:t>
                        </m:r>
                      </m:sub>
                    </m:sSub>
                    <m:r>
                      <a:rPr lang="uk-UA" sz="2100" i="1">
                        <a:latin typeface="Cambria Math"/>
                      </a:rPr>
                      <m:t>&lt;∞    </m:t>
                    </m:r>
                  </m:oMath>
                </a14:m>
                <a:r>
                  <a:rPr lang="uk-UA" sz="2100" dirty="0"/>
                  <a:t> та   </a:t>
                </a:r>
                <a14:m>
                  <m:oMath xmlns:m="http://schemas.openxmlformats.org/officeDocument/2006/math">
                    <m:r>
                      <a:rPr lang="en-US" sz="2100" i="1">
                        <a:latin typeface="Cambria Math"/>
                      </a:rPr>
                      <m:t>𝑣𝑎𝑟</m:t>
                    </m:r>
                    <m:d>
                      <m:dPr>
                        <m:ctrlPr>
                          <a:rPr lang="ru-RU" sz="2100" i="1">
                            <a:latin typeface="Cambria Math" panose="02040503050406030204" pitchFamily="18" charset="0"/>
                          </a:rPr>
                        </m:ctrlPr>
                      </m:dPr>
                      <m:e>
                        <m:sSub>
                          <m:sSubPr>
                            <m:ctrlPr>
                              <a:rPr lang="ru-RU" sz="2100" i="1">
                                <a:latin typeface="Cambria Math" panose="02040503050406030204" pitchFamily="18" charset="0"/>
                              </a:rPr>
                            </m:ctrlPr>
                          </m:sSubPr>
                          <m:e>
                            <m:r>
                              <a:rPr lang="en-US" sz="2100" i="1">
                                <a:latin typeface="Cambria Math"/>
                              </a:rPr>
                              <m:t>𝑋</m:t>
                            </m:r>
                          </m:e>
                          <m:sub>
                            <m:r>
                              <a:rPr lang="en-US" sz="2100" i="1">
                                <a:latin typeface="Cambria Math"/>
                              </a:rPr>
                              <m:t>𝑖</m:t>
                            </m:r>
                          </m:sub>
                        </m:sSub>
                      </m:e>
                    </m:d>
                    <m:r>
                      <a:rPr lang="ru-RU" sz="2100" i="1">
                        <a:latin typeface="Cambria Math"/>
                      </a:rPr>
                      <m:t>=</m:t>
                    </m:r>
                    <m:sSubSup>
                      <m:sSubSupPr>
                        <m:ctrlPr>
                          <a:rPr lang="ru-RU" sz="2100" i="1">
                            <a:latin typeface="Cambria Math" panose="02040503050406030204" pitchFamily="18" charset="0"/>
                          </a:rPr>
                        </m:ctrlPr>
                      </m:sSubSupPr>
                      <m:e>
                        <m:r>
                          <a:rPr lang="en-US" sz="2100" i="1">
                            <a:latin typeface="Cambria Math"/>
                          </a:rPr>
                          <m:t>𝜎</m:t>
                        </m:r>
                      </m:e>
                      <m:sub>
                        <m:r>
                          <a:rPr lang="en-US" sz="2100" i="1">
                            <a:latin typeface="Cambria Math"/>
                          </a:rPr>
                          <m:t>𝑋</m:t>
                        </m:r>
                      </m:sub>
                      <m:sup>
                        <m:r>
                          <a:rPr lang="ru-RU" sz="2100" i="1">
                            <a:latin typeface="Cambria Math"/>
                          </a:rPr>
                          <m:t>2</m:t>
                        </m:r>
                      </m:sup>
                    </m:sSubSup>
                    <m:r>
                      <a:rPr lang="ru-RU" sz="2100" i="1">
                        <a:latin typeface="Cambria Math"/>
                      </a:rPr>
                      <m:t>&lt;∞</m:t>
                    </m:r>
                  </m:oMath>
                </a14:m>
                <a:endParaRPr lang="ru-RU" sz="2100" dirty="0"/>
              </a:p>
              <a:p>
                <a:pPr marL="266700" indent="0">
                  <a:buNone/>
                </a:pPr>
                <a:r>
                  <a:rPr lang="en-US" sz="2100" dirty="0"/>
                  <a:t>Then the sample mean </a:t>
                </a:r>
                <a14:m>
                  <m:oMath xmlns:m="http://schemas.openxmlformats.org/officeDocument/2006/math">
                    <m:sSub>
                      <m:sSubPr>
                        <m:ctrlPr>
                          <a:rPr lang="ru-RU" sz="2100" i="1">
                            <a:latin typeface="Cambria Math" panose="02040503050406030204" pitchFamily="18" charset="0"/>
                          </a:rPr>
                        </m:ctrlPr>
                      </m:sSubPr>
                      <m:e>
                        <m:acc>
                          <m:accPr>
                            <m:chr m:val="̅"/>
                            <m:ctrlPr>
                              <a:rPr lang="ru-RU" sz="2100" i="1">
                                <a:latin typeface="Cambria Math" panose="02040503050406030204" pitchFamily="18" charset="0"/>
                              </a:rPr>
                            </m:ctrlPr>
                          </m:accPr>
                          <m:e>
                            <m:r>
                              <a:rPr lang="en-US" sz="2100" i="1">
                                <a:latin typeface="Cambria Math"/>
                              </a:rPr>
                              <m:t>𝑋</m:t>
                            </m:r>
                          </m:e>
                        </m:acc>
                      </m:e>
                      <m:sub>
                        <m:r>
                          <a:rPr lang="en-US" sz="2100" i="1">
                            <a:latin typeface="Cambria Math"/>
                          </a:rPr>
                          <m:t>𝑛</m:t>
                        </m:r>
                      </m:sub>
                    </m:sSub>
                  </m:oMath>
                </a14:m>
                <a:r>
                  <a:rPr lang="en-US" sz="2100" dirty="0"/>
                  <a:t> converges in probability to the population mean </a:t>
                </a:r>
                <a14:m>
                  <m:oMath xmlns:m="http://schemas.openxmlformats.org/officeDocument/2006/math">
                    <m:sSub>
                      <m:sSubPr>
                        <m:ctrlPr>
                          <a:rPr lang="ru-RU" sz="2100" i="1">
                            <a:latin typeface="Cambria Math" panose="02040503050406030204" pitchFamily="18" charset="0"/>
                          </a:rPr>
                        </m:ctrlPr>
                      </m:sSubPr>
                      <m:e>
                        <m:r>
                          <a:rPr lang="en-US" sz="2100" i="1">
                            <a:latin typeface="Cambria Math"/>
                          </a:rPr>
                          <m:t>𝜇</m:t>
                        </m:r>
                      </m:e>
                      <m:sub>
                        <m:r>
                          <a:rPr lang="en-US" sz="2100" i="1">
                            <a:latin typeface="Cambria Math"/>
                          </a:rPr>
                          <m:t>𝑋</m:t>
                        </m:r>
                      </m:sub>
                    </m:sSub>
                  </m:oMath>
                </a14:m>
                <a:r>
                  <a:rPr lang="en-US" sz="2100" dirty="0"/>
                  <a:t>: </a:t>
                </a:r>
              </a:p>
              <a:p>
                <a:pPr marL="0" indent="0" algn="ctr">
                  <a:buNone/>
                </a:pPr>
                <a14:m>
                  <m:oMath xmlns:m="http://schemas.openxmlformats.org/officeDocument/2006/math">
                    <m:func>
                      <m:funcPr>
                        <m:ctrlPr>
                          <a:rPr lang="ru-RU" sz="2100" i="1">
                            <a:latin typeface="Cambria Math" panose="02040503050406030204" pitchFamily="18" charset="0"/>
                          </a:rPr>
                        </m:ctrlPr>
                      </m:funcPr>
                      <m:fName>
                        <m:limLow>
                          <m:limLowPr>
                            <m:ctrlPr>
                              <a:rPr lang="ru-RU" sz="2100" i="1">
                                <a:latin typeface="Cambria Math" panose="02040503050406030204" pitchFamily="18" charset="0"/>
                              </a:rPr>
                            </m:ctrlPr>
                          </m:limLowPr>
                          <m:e>
                            <m:r>
                              <m:rPr>
                                <m:sty m:val="p"/>
                              </m:rPr>
                              <a:rPr lang="en-US" sz="2100">
                                <a:latin typeface="Cambria Math"/>
                              </a:rPr>
                              <m:t>lim</m:t>
                            </m:r>
                          </m:e>
                          <m:lim>
                            <m:r>
                              <a:rPr lang="en-US" sz="2100" i="1">
                                <a:latin typeface="Cambria Math"/>
                              </a:rPr>
                              <m:t>𝑛</m:t>
                            </m:r>
                            <m:r>
                              <a:rPr lang="uk-UA" sz="2100" i="1">
                                <a:latin typeface="Cambria Math"/>
                              </a:rPr>
                              <m:t>→∞</m:t>
                            </m:r>
                          </m:lim>
                        </m:limLow>
                      </m:fName>
                      <m:e>
                        <m:sSub>
                          <m:sSubPr>
                            <m:ctrlPr>
                              <a:rPr lang="ru-RU" sz="2100" i="1">
                                <a:latin typeface="Cambria Math" panose="02040503050406030204" pitchFamily="18" charset="0"/>
                              </a:rPr>
                            </m:ctrlPr>
                          </m:sSubPr>
                          <m:e>
                            <m:acc>
                              <m:accPr>
                                <m:chr m:val="̅"/>
                                <m:ctrlPr>
                                  <a:rPr lang="ru-RU" sz="2100" i="1">
                                    <a:latin typeface="Cambria Math" panose="02040503050406030204" pitchFamily="18" charset="0"/>
                                  </a:rPr>
                                </m:ctrlPr>
                              </m:accPr>
                              <m:e>
                                <m:r>
                                  <a:rPr lang="en-US" sz="2100" i="1">
                                    <a:latin typeface="Cambria Math"/>
                                  </a:rPr>
                                  <m:t>𝑋</m:t>
                                </m:r>
                              </m:e>
                            </m:acc>
                          </m:e>
                          <m:sub>
                            <m:r>
                              <a:rPr lang="en-US" sz="2100" i="1">
                                <a:latin typeface="Cambria Math"/>
                              </a:rPr>
                              <m:t>𝑛</m:t>
                            </m:r>
                          </m:sub>
                        </m:sSub>
                      </m:e>
                    </m:func>
                    <m:r>
                      <a:rPr lang="uk-UA" sz="2100" i="1">
                        <a:latin typeface="Cambria Math"/>
                      </a:rPr>
                      <m:t>=</m:t>
                    </m:r>
                    <m:sSub>
                      <m:sSubPr>
                        <m:ctrlPr>
                          <a:rPr lang="ru-RU" sz="2100" i="1">
                            <a:latin typeface="Cambria Math" panose="02040503050406030204" pitchFamily="18" charset="0"/>
                          </a:rPr>
                        </m:ctrlPr>
                      </m:sSubPr>
                      <m:e>
                        <m:r>
                          <a:rPr lang="en-US" sz="2100" i="1">
                            <a:latin typeface="Cambria Math"/>
                          </a:rPr>
                          <m:t>𝜇</m:t>
                        </m:r>
                      </m:e>
                      <m:sub>
                        <m:r>
                          <a:rPr lang="en-US" sz="2100" i="1">
                            <a:latin typeface="Cambria Math"/>
                          </a:rPr>
                          <m:t>𝑋</m:t>
                        </m:r>
                      </m:sub>
                    </m:sSub>
                  </m:oMath>
                </a14:m>
                <a:r>
                  <a:rPr lang="uk-UA" sz="2100" dirty="0"/>
                  <a:t>.</a:t>
                </a:r>
                <a:endParaRPr lang="ru-RU" sz="2100" dirty="0"/>
              </a:p>
              <a:p>
                <a:pPr marL="266700" indent="0" algn="just">
                  <a:buNone/>
                </a:pPr>
                <a:r>
                  <a:rPr lang="en-US" sz="2000" dirty="0"/>
                  <a:t>According to the LLN, assuming random sampling condition and avoiding outliers, we can be assured that the estimate of the parameter (statistic) gets closer to the true value of the parameter when we use the sample mean values.</a:t>
                </a:r>
                <a:endParaRPr lang="ru-RU" sz="2000" dirty="0"/>
              </a:p>
            </p:txBody>
          </p:sp>
        </mc:Choice>
        <mc:Fallback xmlns="">
          <p:sp>
            <p:nvSpPr>
              <p:cNvPr id="5" name="Объект 4">
                <a:extLst>
                  <a:ext uri="{FF2B5EF4-FFF2-40B4-BE49-F238E27FC236}">
                    <a16:creationId xmlns:a16="http://schemas.microsoft.com/office/drawing/2014/main" xmlns:a14="http://schemas.microsoft.com/office/drawing/2010/main" xmlns="" id="{A8E14233-345F-4987-8414-0E35FE51BC4B}"/>
                  </a:ext>
                </a:extLst>
              </p:cNvPr>
              <p:cNvSpPr>
                <a:spLocks noGrp="1" noRot="1" noChangeAspect="1" noMove="1" noResize="1" noEditPoints="1" noAdjustHandles="1" noChangeArrowheads="1" noChangeShapeType="1" noTextEdit="1"/>
              </p:cNvSpPr>
              <p:nvPr>
                <p:ph sz="quarter" idx="1"/>
              </p:nvPr>
            </p:nvSpPr>
            <p:spPr>
              <a:xfrm>
                <a:off x="467544" y="1124744"/>
                <a:ext cx="8229600" cy="4937760"/>
              </a:xfrm>
              <a:blipFill rotWithShape="1">
                <a:blip r:embed="rId2"/>
                <a:stretch>
                  <a:fillRect l="-370" t="-864" r="-741" b="-9877"/>
                </a:stretch>
              </a:blipFill>
            </p:spPr>
            <p:txBody>
              <a:bodyPr/>
              <a:lstStyle/>
              <a:p>
                <a:r>
                  <a:rPr lang="uk-UA">
                    <a:noFill/>
                  </a:rPr>
                  <a:t> </a:t>
                </a:r>
              </a:p>
            </p:txBody>
          </p:sp>
        </mc:Fallback>
      </mc:AlternateContent>
    </p:spTree>
    <p:extLst>
      <p:ext uri="{BB962C8B-B14F-4D97-AF65-F5344CB8AC3E}">
        <p14:creationId xmlns:p14="http://schemas.microsoft.com/office/powerpoint/2010/main" val="1579621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F69B4DD-E4A3-4F25-87ED-BD6679A14B50}"/>
              </a:ext>
            </a:extLst>
          </p:cNvPr>
          <p:cNvSpPr>
            <a:spLocks noGrp="1"/>
          </p:cNvSpPr>
          <p:nvPr>
            <p:ph type="title"/>
          </p:nvPr>
        </p:nvSpPr>
        <p:spPr/>
        <p:txBody>
          <a:bodyPr/>
          <a:lstStyle/>
          <a:p>
            <a:r>
              <a:rPr lang="en-US" dirty="0"/>
              <a:t>Estimator of the Parameter </a:t>
            </a:r>
            <a:endParaRPr lang="ru-RU" dirty="0"/>
          </a:p>
        </p:txBody>
      </p:sp>
      <p:sp>
        <p:nvSpPr>
          <p:cNvPr id="3" name="Нижний колонтитул 2">
            <a:extLst>
              <a:ext uri="{FF2B5EF4-FFF2-40B4-BE49-F238E27FC236}">
                <a16:creationId xmlns:a16="http://schemas.microsoft.com/office/drawing/2014/main" id="{53788055-6FC1-40D2-B24E-28DCB8C556D1}"/>
              </a:ext>
            </a:extLst>
          </p:cNvPr>
          <p:cNvSpPr>
            <a:spLocks noGrp="1"/>
          </p:cNvSpPr>
          <p:nvPr>
            <p:ph type="ftr" sz="quarter" idx="11"/>
          </p:nvPr>
        </p:nvSpPr>
        <p:spPr/>
        <p:txBody>
          <a:bodyPr/>
          <a:lstStyle/>
          <a:p>
            <a:r>
              <a:rPr lang="en-US"/>
              <a:t>Hypothesis Testing</a:t>
            </a:r>
            <a:endParaRPr lang="uk-UA"/>
          </a:p>
        </p:txBody>
      </p:sp>
      <p:sp>
        <p:nvSpPr>
          <p:cNvPr id="4" name="Номер слайда 3">
            <a:extLst>
              <a:ext uri="{FF2B5EF4-FFF2-40B4-BE49-F238E27FC236}">
                <a16:creationId xmlns:a16="http://schemas.microsoft.com/office/drawing/2014/main" id="{097AE672-8F2D-4E58-A03E-3E1E9501E97F}"/>
              </a:ext>
            </a:extLst>
          </p:cNvPr>
          <p:cNvSpPr>
            <a:spLocks noGrp="1"/>
          </p:cNvSpPr>
          <p:nvPr>
            <p:ph type="sldNum" sz="quarter" idx="12"/>
          </p:nvPr>
        </p:nvSpPr>
        <p:spPr/>
        <p:txBody>
          <a:bodyPr/>
          <a:lstStyle/>
          <a:p>
            <a:fld id="{3819DA74-911B-4573-B583-15389679487E}" type="slidenum">
              <a:rPr lang="uk-UA" smtClean="0"/>
              <a:t>7</a:t>
            </a:fld>
            <a:endParaRPr lang="uk-UA"/>
          </a:p>
        </p:txBody>
      </p:sp>
      <mc:AlternateContent xmlns:mc="http://schemas.openxmlformats.org/markup-compatibility/2006" xmlns:a14="http://schemas.microsoft.com/office/drawing/2010/main">
        <mc:Choice Requires="a14">
          <p:sp>
            <p:nvSpPr>
              <p:cNvPr id="5" name="Объект 4">
                <a:extLst>
                  <a:ext uri="{FF2B5EF4-FFF2-40B4-BE49-F238E27FC236}">
                    <a16:creationId xmlns:a16="http://schemas.microsoft.com/office/drawing/2014/main" id="{1A526B67-76EC-4E37-A1F0-10E1188CD77D}"/>
                  </a:ext>
                </a:extLst>
              </p:cNvPr>
              <p:cNvSpPr>
                <a:spLocks noGrp="1"/>
              </p:cNvSpPr>
              <p:nvPr>
                <p:ph sz="quarter" idx="1"/>
              </p:nvPr>
            </p:nvSpPr>
            <p:spPr/>
            <p:txBody>
              <a:bodyPr>
                <a:normAutofit/>
              </a:bodyPr>
              <a:lstStyle/>
              <a:p>
                <a:pPr marL="0" indent="0" algn="just">
                  <a:buNone/>
                </a:pPr>
                <a:r>
                  <a:rPr lang="en-US" sz="2300" b="1" dirty="0"/>
                  <a:t>Estimator of a Population Parameter  </a:t>
                </a:r>
                <a:r>
                  <a:rPr lang="en-US" sz="2300" dirty="0"/>
                  <a:t>(or </a:t>
                </a:r>
                <a:r>
                  <a:rPr lang="en-US" sz="2300" b="1" i="1" dirty="0"/>
                  <a:t>sample statistic</a:t>
                </a:r>
                <a:r>
                  <a:rPr lang="en-US" sz="2300" dirty="0"/>
                  <a:t> </a:t>
                </a:r>
                <a14:m>
                  <m:oMath xmlns:m="http://schemas.openxmlformats.org/officeDocument/2006/math">
                    <m:acc>
                      <m:accPr>
                        <m:chr m:val="̂"/>
                        <m:ctrlPr>
                          <a:rPr lang="ru-RU" sz="2300" i="1">
                            <a:latin typeface="Cambria Math" panose="02040503050406030204" pitchFamily="18" charset="0"/>
                          </a:rPr>
                        </m:ctrlPr>
                      </m:accPr>
                      <m:e>
                        <m:r>
                          <a:rPr lang="en-US" sz="2300" i="1">
                            <a:latin typeface="Cambria Math"/>
                          </a:rPr>
                          <m:t>𝜃</m:t>
                        </m:r>
                      </m:e>
                    </m:acc>
                    <m:r>
                      <a:rPr lang="en-US" sz="2300" b="0" i="1" smtClean="0">
                        <a:latin typeface="Cambria Math" panose="02040503050406030204" pitchFamily="18" charset="0"/>
                      </a:rPr>
                      <m:t>)</m:t>
                    </m:r>
                  </m:oMath>
                </a14:m>
                <a:r>
                  <a:rPr lang="en-US" sz="2300" dirty="0"/>
                  <a:t> is a rule, function or formula that combines the information from a sample, i.e. </a:t>
                </a:r>
                <a14:m>
                  <m:oMath xmlns:m="http://schemas.openxmlformats.org/officeDocument/2006/math">
                    <m:acc>
                      <m:accPr>
                        <m:chr m:val="̂"/>
                        <m:ctrlPr>
                          <a:rPr lang="ru-RU" sz="2300" i="1">
                            <a:latin typeface="Cambria Math" panose="02040503050406030204" pitchFamily="18" charset="0"/>
                          </a:rPr>
                        </m:ctrlPr>
                      </m:accPr>
                      <m:e>
                        <m:r>
                          <a:rPr lang="en-US" sz="2300" i="1">
                            <a:latin typeface="Cambria Math"/>
                          </a:rPr>
                          <m:t>𝜃</m:t>
                        </m:r>
                      </m:e>
                    </m:acc>
                    <m:r>
                      <a:rPr lang="en-US" sz="2300" i="1">
                        <a:latin typeface="Cambria Math"/>
                      </a:rPr>
                      <m:t>=</m:t>
                    </m:r>
                    <m:r>
                      <a:rPr lang="en-US" sz="2300" i="1">
                        <a:latin typeface="Cambria Math"/>
                      </a:rPr>
                      <m:t>𝜃</m:t>
                    </m:r>
                    <m:r>
                      <a:rPr lang="en-US" sz="2300" i="1">
                        <a:latin typeface="Cambria Math"/>
                      </a:rPr>
                      <m:t>(</m:t>
                    </m:r>
                    <m:sSub>
                      <m:sSubPr>
                        <m:ctrlPr>
                          <a:rPr lang="ru-RU" sz="2300" i="1">
                            <a:latin typeface="Cambria Math" panose="02040503050406030204" pitchFamily="18" charset="0"/>
                          </a:rPr>
                        </m:ctrlPr>
                      </m:sSubPr>
                      <m:e>
                        <m:r>
                          <a:rPr lang="en-US" sz="2300" i="1">
                            <a:latin typeface="Cambria Math"/>
                          </a:rPr>
                          <m:t>𝑋</m:t>
                        </m:r>
                      </m:e>
                      <m:sub>
                        <m:r>
                          <a:rPr lang="en-US" sz="2300" i="1">
                            <a:latin typeface="Cambria Math"/>
                          </a:rPr>
                          <m:t>1</m:t>
                        </m:r>
                      </m:sub>
                    </m:sSub>
                    <m:r>
                      <a:rPr lang="en-US" sz="2300" i="1">
                        <a:latin typeface="Cambria Math"/>
                      </a:rPr>
                      <m:t>,</m:t>
                    </m:r>
                    <m:sSub>
                      <m:sSubPr>
                        <m:ctrlPr>
                          <a:rPr lang="ru-RU" sz="2300" i="1">
                            <a:latin typeface="Cambria Math" panose="02040503050406030204" pitchFamily="18" charset="0"/>
                          </a:rPr>
                        </m:ctrlPr>
                      </m:sSubPr>
                      <m:e>
                        <m:r>
                          <a:rPr lang="en-US" sz="2300" i="1">
                            <a:latin typeface="Cambria Math"/>
                          </a:rPr>
                          <m:t>𝑋</m:t>
                        </m:r>
                      </m:e>
                      <m:sub>
                        <m:r>
                          <a:rPr lang="en-US" sz="2300" i="1">
                            <a:latin typeface="Cambria Math"/>
                          </a:rPr>
                          <m:t>2</m:t>
                        </m:r>
                      </m:sub>
                    </m:sSub>
                    <m:r>
                      <a:rPr lang="en-US" sz="2300" i="1">
                        <a:latin typeface="Cambria Math"/>
                      </a:rPr>
                      <m:t>,…,</m:t>
                    </m:r>
                    <m:sSub>
                      <m:sSubPr>
                        <m:ctrlPr>
                          <a:rPr lang="ru-RU" sz="2300" i="1">
                            <a:latin typeface="Cambria Math" panose="02040503050406030204" pitchFamily="18" charset="0"/>
                          </a:rPr>
                        </m:ctrlPr>
                      </m:sSubPr>
                      <m:e>
                        <m:r>
                          <a:rPr lang="en-US" sz="2300" i="1">
                            <a:latin typeface="Cambria Math"/>
                          </a:rPr>
                          <m:t>𝑋</m:t>
                        </m:r>
                      </m:e>
                      <m:sub>
                        <m:r>
                          <a:rPr lang="en-US" sz="2300" i="1">
                            <a:latin typeface="Cambria Math"/>
                          </a:rPr>
                          <m:t>𝑛</m:t>
                        </m:r>
                      </m:sub>
                    </m:sSub>
                    <m:r>
                      <a:rPr lang="en-US" sz="2300" i="1">
                        <a:latin typeface="Cambria Math"/>
                      </a:rPr>
                      <m:t>)</m:t>
                    </m:r>
                  </m:oMath>
                </a14:m>
                <a:r>
                  <a:rPr lang="en-US" sz="2300" dirty="0"/>
                  <a:t>  and is used to make inferences about </a:t>
                </a:r>
                <a14:m>
                  <m:oMath xmlns:m="http://schemas.openxmlformats.org/officeDocument/2006/math">
                    <m:r>
                      <a:rPr lang="en-US" sz="2300" i="1">
                        <a:latin typeface="Cambria Math"/>
                      </a:rPr>
                      <m:t>𝜃</m:t>
                    </m:r>
                  </m:oMath>
                </a14:m>
                <a:r>
                  <a:rPr lang="en-US" sz="2300" dirty="0"/>
                  <a:t>.</a:t>
                </a:r>
                <a:endParaRPr lang="ru-RU" sz="2300" dirty="0"/>
              </a:p>
              <a:p>
                <a:r>
                  <a:rPr lang="en-US" sz="2300" b="1" dirty="0"/>
                  <a:t>Properties of estimators </a:t>
                </a:r>
                <a:r>
                  <a:rPr lang="en-US" sz="2300" dirty="0"/>
                  <a:t>(</a:t>
                </a:r>
                <a:r>
                  <a:rPr lang="en-US" sz="2300" b="1" dirty="0"/>
                  <a:t>sampling distributions</a:t>
                </a:r>
                <a:r>
                  <a:rPr lang="en-US" sz="2300" dirty="0"/>
                  <a:t>):</a:t>
                </a:r>
                <a:endParaRPr lang="ru-RU" sz="2300" dirty="0"/>
              </a:p>
              <a:p>
                <a:pPr lvl="1"/>
                <a:r>
                  <a:rPr lang="ru-RU" dirty="0" err="1"/>
                  <a:t>unbiasedness</a:t>
                </a:r>
                <a:r>
                  <a:rPr lang="ru-RU" dirty="0"/>
                  <a:t>;</a:t>
                </a:r>
              </a:p>
              <a:p>
                <a:pPr lvl="1"/>
                <a:r>
                  <a:rPr lang="ru-RU" dirty="0" err="1"/>
                  <a:t>efficiency</a:t>
                </a:r>
                <a:r>
                  <a:rPr lang="en-US" dirty="0"/>
                  <a:t>;</a:t>
                </a:r>
                <a:endParaRPr lang="ru-RU" dirty="0"/>
              </a:p>
              <a:p>
                <a:pPr lvl="1"/>
                <a:r>
                  <a:rPr lang="ru-RU" dirty="0" err="1"/>
                  <a:t>consistency</a:t>
                </a:r>
                <a:r>
                  <a:rPr lang="ru-RU" dirty="0"/>
                  <a:t>;</a:t>
                </a:r>
              </a:p>
              <a:p>
                <a:pPr lvl="1"/>
                <a:r>
                  <a:rPr lang="ru-RU" dirty="0" err="1"/>
                  <a:t>convergence</a:t>
                </a:r>
                <a:r>
                  <a:rPr lang="ru-RU" dirty="0"/>
                  <a:t> </a:t>
                </a:r>
                <a:r>
                  <a:rPr lang="ru-RU" dirty="0" err="1"/>
                  <a:t>in</a:t>
                </a:r>
                <a:r>
                  <a:rPr lang="ru-RU" dirty="0"/>
                  <a:t> </a:t>
                </a:r>
                <a:r>
                  <a:rPr lang="ru-RU" dirty="0" err="1"/>
                  <a:t>mean</a:t>
                </a:r>
                <a:r>
                  <a:rPr lang="ru-RU" dirty="0"/>
                  <a:t> </a:t>
                </a:r>
                <a:r>
                  <a:rPr lang="ru-RU" dirty="0" err="1"/>
                  <a:t>square</a:t>
                </a:r>
                <a:r>
                  <a:rPr lang="ru-RU" dirty="0"/>
                  <a:t>.</a:t>
                </a:r>
              </a:p>
              <a:p>
                <a:pPr algn="just"/>
                <a:r>
                  <a:rPr lang="en-US" sz="2300" b="1" dirty="0"/>
                  <a:t>Asymptotic properties of estimators</a:t>
                </a:r>
                <a:r>
                  <a:rPr lang="en-US" sz="2300" dirty="0"/>
                  <a:t> and their sampling distributions: properties that are true when </a:t>
                </a:r>
                <a:r>
                  <a:rPr lang="en-US" sz="2300" b="1" i="1" dirty="0"/>
                  <a:t>sample sizes get large</a:t>
                </a:r>
                <a:r>
                  <a:rPr lang="en-US" sz="2300" dirty="0"/>
                  <a:t>.</a:t>
                </a:r>
                <a:endParaRPr lang="ru-RU" sz="2300" dirty="0"/>
              </a:p>
            </p:txBody>
          </p:sp>
        </mc:Choice>
        <mc:Fallback xmlns="">
          <p:sp>
            <p:nvSpPr>
              <p:cNvPr id="5" name="Объект 4">
                <a:extLst>
                  <a:ext uri="{FF2B5EF4-FFF2-40B4-BE49-F238E27FC236}">
                    <a16:creationId xmlns:a16="http://schemas.microsoft.com/office/drawing/2014/main" id="{1A526B67-76EC-4E37-A1F0-10E1188CD77D}"/>
                  </a:ext>
                </a:extLst>
              </p:cNvPr>
              <p:cNvSpPr>
                <a:spLocks noGrp="1" noRot="1" noChangeAspect="1" noMove="1" noResize="1" noEditPoints="1" noAdjustHandles="1" noChangeArrowheads="1" noChangeShapeType="1" noTextEdit="1"/>
              </p:cNvSpPr>
              <p:nvPr>
                <p:ph sz="quarter" idx="1"/>
              </p:nvPr>
            </p:nvSpPr>
            <p:spPr>
              <a:blipFill>
                <a:blip r:embed="rId2"/>
                <a:stretch>
                  <a:fillRect l="-1037" t="-617" r="-2889"/>
                </a:stretch>
              </a:blipFill>
            </p:spPr>
            <p:txBody>
              <a:bodyPr/>
              <a:lstStyle/>
              <a:p>
                <a:r>
                  <a:rPr lang="ru-RU">
                    <a:noFill/>
                  </a:rPr>
                  <a:t> </a:t>
                </a:r>
              </a:p>
            </p:txBody>
          </p:sp>
        </mc:Fallback>
      </mc:AlternateContent>
    </p:spTree>
    <p:extLst>
      <p:ext uri="{BB962C8B-B14F-4D97-AF65-F5344CB8AC3E}">
        <p14:creationId xmlns:p14="http://schemas.microsoft.com/office/powerpoint/2010/main" val="2215822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11613B-52A8-44E9-A78F-7ACD9F61892D}"/>
              </a:ext>
            </a:extLst>
          </p:cNvPr>
          <p:cNvSpPr>
            <a:spLocks noGrp="1"/>
          </p:cNvSpPr>
          <p:nvPr>
            <p:ph type="title"/>
          </p:nvPr>
        </p:nvSpPr>
        <p:spPr/>
        <p:txBody>
          <a:bodyPr/>
          <a:lstStyle/>
          <a:p>
            <a:r>
              <a:rPr lang="en-US" dirty="0"/>
              <a:t>Properties of Estimators</a:t>
            </a:r>
            <a:endParaRPr lang="ru-RU" dirty="0"/>
          </a:p>
        </p:txBody>
      </p:sp>
      <p:sp>
        <p:nvSpPr>
          <p:cNvPr id="3" name="Нижний колонтитул 2">
            <a:extLst>
              <a:ext uri="{FF2B5EF4-FFF2-40B4-BE49-F238E27FC236}">
                <a16:creationId xmlns:a16="http://schemas.microsoft.com/office/drawing/2014/main" id="{93F92F39-C652-4FB5-A3E3-CF795C9DD0FA}"/>
              </a:ext>
            </a:extLst>
          </p:cNvPr>
          <p:cNvSpPr>
            <a:spLocks noGrp="1"/>
          </p:cNvSpPr>
          <p:nvPr>
            <p:ph type="ftr" sz="quarter" idx="11"/>
          </p:nvPr>
        </p:nvSpPr>
        <p:spPr/>
        <p:txBody>
          <a:bodyPr/>
          <a:lstStyle/>
          <a:p>
            <a:r>
              <a:rPr lang="en-US"/>
              <a:t>Hypothesis Testing</a:t>
            </a:r>
            <a:endParaRPr lang="uk-UA"/>
          </a:p>
        </p:txBody>
      </p:sp>
      <p:sp>
        <p:nvSpPr>
          <p:cNvPr id="4" name="Номер слайда 3">
            <a:extLst>
              <a:ext uri="{FF2B5EF4-FFF2-40B4-BE49-F238E27FC236}">
                <a16:creationId xmlns:a16="http://schemas.microsoft.com/office/drawing/2014/main" id="{BC5E5844-6101-4CA7-BC7F-7A5F93990E47}"/>
              </a:ext>
            </a:extLst>
          </p:cNvPr>
          <p:cNvSpPr>
            <a:spLocks noGrp="1"/>
          </p:cNvSpPr>
          <p:nvPr>
            <p:ph type="sldNum" sz="quarter" idx="12"/>
          </p:nvPr>
        </p:nvSpPr>
        <p:spPr/>
        <p:txBody>
          <a:bodyPr/>
          <a:lstStyle/>
          <a:p>
            <a:fld id="{3819DA74-911B-4573-B583-15389679487E}" type="slidenum">
              <a:rPr lang="uk-UA" smtClean="0"/>
              <a:t>8</a:t>
            </a:fld>
            <a:endParaRPr lang="uk-UA"/>
          </a:p>
        </p:txBody>
      </p:sp>
      <mc:AlternateContent xmlns:mc="http://schemas.openxmlformats.org/markup-compatibility/2006" xmlns:a14="http://schemas.microsoft.com/office/drawing/2010/main">
        <mc:Choice Requires="a14">
          <p:sp>
            <p:nvSpPr>
              <p:cNvPr id="5" name="Объект 4">
                <a:extLst>
                  <a:ext uri="{FF2B5EF4-FFF2-40B4-BE49-F238E27FC236}">
                    <a16:creationId xmlns:a16="http://schemas.microsoft.com/office/drawing/2014/main" id="{0A5FBDE8-F644-4190-8148-B4325E897B05}"/>
                  </a:ext>
                </a:extLst>
              </p:cNvPr>
              <p:cNvSpPr>
                <a:spLocks noGrp="1"/>
              </p:cNvSpPr>
              <p:nvPr>
                <p:ph sz="quarter" idx="1"/>
              </p:nvPr>
            </p:nvSpPr>
            <p:spPr/>
            <p:txBody>
              <a:bodyPr>
                <a:normAutofit lnSpcReduction="10000"/>
              </a:bodyPr>
              <a:lstStyle/>
              <a:p>
                <a:pPr algn="just"/>
                <a:r>
                  <a:rPr lang="en-US" sz="2200" b="1" i="1" dirty="0"/>
                  <a:t>Unbiasedness</a:t>
                </a:r>
                <a:r>
                  <a:rPr lang="en-US" sz="2200" dirty="0"/>
                  <a:t>:  An estimator </a:t>
                </a:r>
                <a14:m>
                  <m:oMath xmlns:m="http://schemas.openxmlformats.org/officeDocument/2006/math">
                    <m:acc>
                      <m:accPr>
                        <m:chr m:val="̂"/>
                        <m:ctrlPr>
                          <a:rPr lang="ru-RU" sz="2200" i="1">
                            <a:latin typeface="Cambria Math" panose="02040503050406030204" pitchFamily="18" charset="0"/>
                          </a:rPr>
                        </m:ctrlPr>
                      </m:accPr>
                      <m:e>
                        <m:r>
                          <a:rPr lang="en-US" sz="2200" i="1">
                            <a:latin typeface="Cambria Math"/>
                          </a:rPr>
                          <m:t>𝜃</m:t>
                        </m:r>
                      </m:e>
                    </m:acc>
                  </m:oMath>
                </a14:m>
                <a:r>
                  <a:rPr lang="en-US" sz="2200" dirty="0"/>
                  <a:t>  is said to be an unbiased estimator of the population parameter </a:t>
                </a:r>
                <a14:m>
                  <m:oMath xmlns:m="http://schemas.openxmlformats.org/officeDocument/2006/math">
                    <m:r>
                      <a:rPr lang="en-US" sz="2200" i="1" dirty="0" smtClean="0">
                        <a:latin typeface="Cambria Math" panose="02040503050406030204" pitchFamily="18" charset="0"/>
                        <a:ea typeface="Cambria Math" panose="02040503050406030204" pitchFamily="18" charset="0"/>
                      </a:rPr>
                      <m:t>𝜃</m:t>
                    </m:r>
                  </m:oMath>
                </a14:m>
                <a:r>
                  <a:rPr lang="en-US" sz="2200" dirty="0"/>
                  <a:t> if for all possible values of </a:t>
                </a:r>
                <a14:m>
                  <m:oMath xmlns:m="http://schemas.openxmlformats.org/officeDocument/2006/math">
                    <m:r>
                      <a:rPr lang="en-US" sz="2200" i="1" dirty="0" smtClean="0">
                        <a:latin typeface="Cambria Math" panose="02040503050406030204" pitchFamily="18" charset="0"/>
                        <a:ea typeface="Cambria Math" panose="02040503050406030204" pitchFamily="18" charset="0"/>
                      </a:rPr>
                      <m:t>𝜃</m:t>
                    </m:r>
                  </m:oMath>
                </a14:m>
                <a:r>
                  <a:rPr lang="en-US" sz="2200" dirty="0"/>
                  <a:t> the expected value of statistic </a:t>
                </a:r>
                <a14:m>
                  <m:oMath xmlns:m="http://schemas.openxmlformats.org/officeDocument/2006/math">
                    <m:r>
                      <m:rPr>
                        <m:sty m:val="p"/>
                      </m:rPr>
                      <a:rPr lang="en-US" sz="2200" b="0" i="0" smtClean="0">
                        <a:latin typeface="Cambria Math" panose="02040503050406030204" pitchFamily="18" charset="0"/>
                      </a:rPr>
                      <m:t>E</m:t>
                    </m:r>
                    <m:d>
                      <m:dPr>
                        <m:ctrlPr>
                          <a:rPr lang="en-US" sz="2200" b="0" i="1" smtClean="0">
                            <a:latin typeface="Cambria Math" panose="02040503050406030204" pitchFamily="18" charset="0"/>
                          </a:rPr>
                        </m:ctrlPr>
                      </m:dPr>
                      <m:e>
                        <m:acc>
                          <m:accPr>
                            <m:chr m:val="̂"/>
                            <m:ctrlPr>
                              <a:rPr lang="ru-RU" sz="2200" i="1">
                                <a:latin typeface="Cambria Math" panose="02040503050406030204" pitchFamily="18" charset="0"/>
                              </a:rPr>
                            </m:ctrlPr>
                          </m:accPr>
                          <m:e>
                            <m:r>
                              <a:rPr lang="en-US" sz="2200" i="1">
                                <a:latin typeface="Cambria Math"/>
                              </a:rPr>
                              <m:t>𝜃</m:t>
                            </m:r>
                          </m:e>
                        </m:acc>
                      </m:e>
                    </m:d>
                    <m:r>
                      <a:rPr lang="en-US" sz="2200" b="0" i="1" smtClean="0">
                        <a:latin typeface="Cambria Math" panose="02040503050406030204" pitchFamily="18" charset="0"/>
                      </a:rPr>
                      <m:t>=</m:t>
                    </m:r>
                  </m:oMath>
                </a14:m>
                <a:r>
                  <a:rPr lang="en-US" sz="2200" dirty="0">
                    <a:ea typeface="Cambria Math" panose="02040503050406030204" pitchFamily="18" charset="0"/>
                  </a:rPr>
                  <a:t> </a:t>
                </a:r>
                <a14:m>
                  <m:oMath xmlns:m="http://schemas.openxmlformats.org/officeDocument/2006/math">
                    <m:r>
                      <a:rPr lang="en-US" sz="2200" i="1" dirty="0">
                        <a:latin typeface="Cambria Math" panose="02040503050406030204" pitchFamily="18" charset="0"/>
                        <a:ea typeface="Cambria Math" panose="02040503050406030204" pitchFamily="18" charset="0"/>
                      </a:rPr>
                      <m:t>𝜃</m:t>
                    </m:r>
                  </m:oMath>
                </a14:m>
                <a:r>
                  <a:rPr lang="en-US" sz="2200" dirty="0"/>
                  <a:t>.  If  </a:t>
                </a:r>
                <a14:m>
                  <m:oMath xmlns:m="http://schemas.openxmlformats.org/officeDocument/2006/math">
                    <m:acc>
                      <m:accPr>
                        <m:chr m:val="̂"/>
                        <m:ctrlPr>
                          <a:rPr lang="ru-RU" sz="2200" i="1">
                            <a:latin typeface="Cambria Math" panose="02040503050406030204" pitchFamily="18" charset="0"/>
                          </a:rPr>
                        </m:ctrlPr>
                      </m:accPr>
                      <m:e>
                        <m:r>
                          <a:rPr lang="en-US" sz="2200" i="1">
                            <a:latin typeface="Cambria Math"/>
                          </a:rPr>
                          <m:t>𝜃</m:t>
                        </m:r>
                      </m:e>
                    </m:acc>
                  </m:oMath>
                </a14:m>
                <a:r>
                  <a:rPr lang="en-US" sz="2200" dirty="0"/>
                  <a:t>  is a biased estimator of </a:t>
                </a:r>
                <a14:m>
                  <m:oMath xmlns:m="http://schemas.openxmlformats.org/officeDocument/2006/math">
                    <m:r>
                      <a:rPr lang="en-US" sz="2200" i="1" dirty="0">
                        <a:latin typeface="Cambria Math" panose="02040503050406030204" pitchFamily="18" charset="0"/>
                        <a:ea typeface="Cambria Math" panose="02040503050406030204" pitchFamily="18" charset="0"/>
                      </a:rPr>
                      <m:t>𝜃</m:t>
                    </m:r>
                  </m:oMath>
                </a14:m>
                <a:r>
                  <a:rPr lang="en-US" sz="2200" dirty="0"/>
                  <a:t>, the </a:t>
                </a:r>
                <a:r>
                  <a:rPr lang="en-US" sz="2200" b="1" i="1" dirty="0"/>
                  <a:t>bias</a:t>
                </a:r>
                <a:r>
                  <a:rPr lang="en-US" sz="2200" dirty="0"/>
                  <a:t> is defined to be: Bias(</a:t>
                </a:r>
                <a14:m>
                  <m:oMath xmlns:m="http://schemas.openxmlformats.org/officeDocument/2006/math">
                    <m:acc>
                      <m:accPr>
                        <m:chr m:val="̂"/>
                        <m:ctrlPr>
                          <a:rPr lang="ru-RU" sz="2200" i="1">
                            <a:latin typeface="Cambria Math" panose="02040503050406030204" pitchFamily="18" charset="0"/>
                          </a:rPr>
                        </m:ctrlPr>
                      </m:accPr>
                      <m:e>
                        <m:r>
                          <a:rPr lang="en-US" sz="2200" i="1">
                            <a:latin typeface="Cambria Math"/>
                          </a:rPr>
                          <m:t>𝜃</m:t>
                        </m:r>
                      </m:e>
                    </m:acc>
                  </m:oMath>
                </a14:m>
                <a:r>
                  <a:rPr lang="en-US" sz="2200" dirty="0"/>
                  <a:t>)=</a:t>
                </a:r>
                <a14:m>
                  <m:oMath xmlns:m="http://schemas.openxmlformats.org/officeDocument/2006/math">
                    <m:r>
                      <m:rPr>
                        <m:sty m:val="p"/>
                      </m:rPr>
                      <a:rPr lang="en-US" sz="2200" b="0" i="0" smtClean="0">
                        <a:latin typeface="Cambria Math" panose="02040503050406030204" pitchFamily="18" charset="0"/>
                      </a:rPr>
                      <m:t>E</m:t>
                    </m:r>
                    <m:d>
                      <m:dPr>
                        <m:ctrlPr>
                          <a:rPr lang="en-US" sz="2200" b="0" i="1" smtClean="0">
                            <a:latin typeface="Cambria Math" panose="02040503050406030204" pitchFamily="18" charset="0"/>
                          </a:rPr>
                        </m:ctrlPr>
                      </m:dPr>
                      <m:e>
                        <m:acc>
                          <m:accPr>
                            <m:chr m:val="̂"/>
                            <m:ctrlPr>
                              <a:rPr lang="ru-RU" sz="2200" i="1">
                                <a:latin typeface="Cambria Math" panose="02040503050406030204" pitchFamily="18" charset="0"/>
                              </a:rPr>
                            </m:ctrlPr>
                          </m:accPr>
                          <m:e>
                            <m:r>
                              <a:rPr lang="en-US" sz="2200" i="1">
                                <a:latin typeface="Cambria Math"/>
                              </a:rPr>
                              <m:t>𝜃</m:t>
                            </m:r>
                          </m:e>
                        </m:acc>
                      </m:e>
                    </m:d>
                    <m:r>
                      <a:rPr lang="en-US" sz="2200" b="0" i="1" smtClean="0">
                        <a:latin typeface="Cambria Math" panose="02040503050406030204" pitchFamily="18" charset="0"/>
                      </a:rPr>
                      <m:t>−</m:t>
                    </m:r>
                    <m:r>
                      <a:rPr lang="en-US" sz="2200" i="1" dirty="0">
                        <a:latin typeface="Cambria Math" panose="02040503050406030204" pitchFamily="18" charset="0"/>
                        <a:ea typeface="Cambria Math" panose="02040503050406030204" pitchFamily="18" charset="0"/>
                      </a:rPr>
                      <m:t>𝜃</m:t>
                    </m:r>
                  </m:oMath>
                </a14:m>
                <a:r>
                  <a:rPr lang="en-US" sz="2200" dirty="0"/>
                  <a:t>.  </a:t>
                </a:r>
              </a:p>
              <a:p>
                <a:pPr algn="just"/>
                <a:r>
                  <a:rPr lang="en-US" sz="2200" b="1" dirty="0"/>
                  <a:t>Efficiency</a:t>
                </a:r>
                <a:r>
                  <a:rPr lang="en-US" sz="2200" dirty="0"/>
                  <a:t> is a relative property of estimators. Consider two unbiased estimators  </a:t>
                </a:r>
                <a14:m>
                  <m:oMath xmlns:m="http://schemas.openxmlformats.org/officeDocument/2006/math">
                    <m:acc>
                      <m:accPr>
                        <m:chr m:val="̂"/>
                        <m:ctrlPr>
                          <a:rPr lang="ru-RU" sz="2200" i="1">
                            <a:latin typeface="Cambria Math" panose="02040503050406030204" pitchFamily="18" charset="0"/>
                          </a:rPr>
                        </m:ctrlPr>
                      </m:accPr>
                      <m:e>
                        <m:r>
                          <a:rPr lang="en-US" sz="2200" i="1">
                            <a:latin typeface="Cambria Math"/>
                          </a:rPr>
                          <m:t>𝜃</m:t>
                        </m:r>
                      </m:e>
                    </m:acc>
                    <m:r>
                      <a:rPr lang="en-US" sz="2200" i="1">
                        <a:latin typeface="Cambria Math"/>
                      </a:rPr>
                      <m:t> </m:t>
                    </m:r>
                  </m:oMath>
                </a14:m>
                <a:r>
                  <a:rPr lang="en-US" sz="2200" dirty="0"/>
                  <a:t>and </a:t>
                </a:r>
                <a14:m>
                  <m:oMath xmlns:m="http://schemas.openxmlformats.org/officeDocument/2006/math">
                    <m:acc>
                      <m:accPr>
                        <m:chr m:val="̃"/>
                        <m:ctrlPr>
                          <a:rPr lang="ru-RU" sz="2200" i="1">
                            <a:latin typeface="Cambria Math" panose="02040503050406030204" pitchFamily="18" charset="0"/>
                          </a:rPr>
                        </m:ctrlPr>
                      </m:accPr>
                      <m:e>
                        <m:r>
                          <a:rPr lang="en-US" sz="2200" i="1">
                            <a:latin typeface="Cambria Math"/>
                          </a:rPr>
                          <m:t>𝜃</m:t>
                        </m:r>
                      </m:e>
                    </m:acc>
                  </m:oMath>
                </a14:m>
                <a:r>
                  <a:rPr lang="en-US" sz="2200" dirty="0"/>
                  <a:t> of the population parameter </a:t>
                </a:r>
                <a14:m>
                  <m:oMath xmlns:m="http://schemas.openxmlformats.org/officeDocument/2006/math">
                    <m:r>
                      <a:rPr lang="en-US" sz="2200" i="1" dirty="0">
                        <a:latin typeface="Cambria Math" panose="02040503050406030204" pitchFamily="18" charset="0"/>
                        <a:ea typeface="Cambria Math" panose="02040503050406030204" pitchFamily="18" charset="0"/>
                      </a:rPr>
                      <m:t>𝜃</m:t>
                    </m:r>
                  </m:oMath>
                </a14:m>
                <a:r>
                  <a:rPr lang="en-US" sz="2200" dirty="0"/>
                  <a:t>. Then </a:t>
                </a:r>
                <a14:m>
                  <m:oMath xmlns:m="http://schemas.openxmlformats.org/officeDocument/2006/math">
                    <m:acc>
                      <m:accPr>
                        <m:chr m:val="̂"/>
                        <m:ctrlPr>
                          <a:rPr lang="ru-RU" sz="2200" i="1">
                            <a:latin typeface="Cambria Math" panose="02040503050406030204" pitchFamily="18" charset="0"/>
                          </a:rPr>
                        </m:ctrlPr>
                      </m:accPr>
                      <m:e>
                        <m:r>
                          <a:rPr lang="en-US" sz="2200" i="1">
                            <a:latin typeface="Cambria Math"/>
                          </a:rPr>
                          <m:t>𝜃</m:t>
                        </m:r>
                      </m:e>
                    </m:acc>
                    <m:r>
                      <a:rPr lang="en-US" sz="2200" i="1">
                        <a:latin typeface="Cambria Math"/>
                      </a:rPr>
                      <m:t> </m:t>
                    </m:r>
                  </m:oMath>
                </a14:m>
                <a:r>
                  <a:rPr lang="en-US" sz="2200" dirty="0"/>
                  <a:t> is said to be </a:t>
                </a:r>
                <a:r>
                  <a:rPr lang="en-US" sz="2200" b="1" i="1" dirty="0"/>
                  <a:t>more efficient </a:t>
                </a:r>
                <a:r>
                  <a:rPr lang="en-US" sz="2200" dirty="0"/>
                  <a:t>than </a:t>
                </a:r>
                <a14:m>
                  <m:oMath xmlns:m="http://schemas.openxmlformats.org/officeDocument/2006/math">
                    <m:acc>
                      <m:accPr>
                        <m:chr m:val="̃"/>
                        <m:ctrlPr>
                          <a:rPr lang="ru-RU" sz="2200" i="1">
                            <a:latin typeface="Cambria Math" panose="02040503050406030204" pitchFamily="18" charset="0"/>
                          </a:rPr>
                        </m:ctrlPr>
                      </m:accPr>
                      <m:e>
                        <m:r>
                          <a:rPr lang="en-US" sz="2200" i="1">
                            <a:latin typeface="Cambria Math"/>
                          </a:rPr>
                          <m:t>𝜃</m:t>
                        </m:r>
                      </m:e>
                    </m:acc>
                  </m:oMath>
                </a14:m>
                <a:r>
                  <a:rPr lang="en-US" sz="2200" dirty="0"/>
                  <a:t> if  Variance(</a:t>
                </a:r>
                <a14:m>
                  <m:oMath xmlns:m="http://schemas.openxmlformats.org/officeDocument/2006/math">
                    <m:acc>
                      <m:accPr>
                        <m:chr m:val="̂"/>
                        <m:ctrlPr>
                          <a:rPr lang="ru-RU" sz="2200" i="1">
                            <a:latin typeface="Cambria Math" panose="02040503050406030204" pitchFamily="18" charset="0"/>
                          </a:rPr>
                        </m:ctrlPr>
                      </m:accPr>
                      <m:e>
                        <m:r>
                          <a:rPr lang="en-US" sz="2200" i="1">
                            <a:latin typeface="Cambria Math"/>
                          </a:rPr>
                          <m:t>𝜃</m:t>
                        </m:r>
                      </m:e>
                    </m:acc>
                  </m:oMath>
                </a14:m>
                <a:r>
                  <a:rPr lang="en-US" sz="2200" dirty="0"/>
                  <a:t>) &lt;  Variance(</a:t>
                </a:r>
                <a14:m>
                  <m:oMath xmlns:m="http://schemas.openxmlformats.org/officeDocument/2006/math">
                    <m:acc>
                      <m:accPr>
                        <m:chr m:val="̃"/>
                        <m:ctrlPr>
                          <a:rPr lang="ru-RU" sz="2200" i="1">
                            <a:latin typeface="Cambria Math" panose="02040503050406030204" pitchFamily="18" charset="0"/>
                          </a:rPr>
                        </m:ctrlPr>
                      </m:accPr>
                      <m:e>
                        <m:r>
                          <a:rPr lang="en-US" sz="2200" i="1">
                            <a:latin typeface="Cambria Math"/>
                          </a:rPr>
                          <m:t>𝜃</m:t>
                        </m:r>
                      </m:e>
                    </m:acc>
                    <m:r>
                      <a:rPr lang="en-US" sz="2200" i="1">
                        <a:latin typeface="Cambria Math"/>
                      </a:rPr>
                      <m:t>)</m:t>
                    </m:r>
                  </m:oMath>
                </a14:m>
                <a:r>
                  <a:rPr lang="en-US" sz="2200" dirty="0"/>
                  <a:t>.</a:t>
                </a:r>
              </a:p>
              <a:p>
                <a:pPr algn="just"/>
                <a:r>
                  <a:rPr lang="en-US" sz="2200" b="1" i="1" dirty="0"/>
                  <a:t>Consistency</a:t>
                </a:r>
                <a:r>
                  <a:rPr lang="en-US" sz="2200" dirty="0"/>
                  <a:t>: Estimator </a:t>
                </a:r>
                <a14:m>
                  <m:oMath xmlns:m="http://schemas.openxmlformats.org/officeDocument/2006/math">
                    <m:acc>
                      <m:accPr>
                        <m:chr m:val="̂"/>
                        <m:ctrlPr>
                          <a:rPr lang="ru-RU" sz="2200" i="1">
                            <a:latin typeface="Cambria Math" panose="02040503050406030204" pitchFamily="18" charset="0"/>
                          </a:rPr>
                        </m:ctrlPr>
                      </m:accPr>
                      <m:e>
                        <m:r>
                          <a:rPr lang="en-US" sz="2200" i="1">
                            <a:latin typeface="Cambria Math"/>
                          </a:rPr>
                          <m:t>𝜃</m:t>
                        </m:r>
                      </m:e>
                    </m:acc>
                    <m:r>
                      <a:rPr lang="en-US" sz="2200" i="1">
                        <a:latin typeface="Cambria Math"/>
                      </a:rPr>
                      <m:t> </m:t>
                    </m:r>
                  </m:oMath>
                </a14:m>
                <a:r>
                  <a:rPr lang="en-US" sz="2200" dirty="0"/>
                  <a:t> is a consistent estimator of the true parameter </a:t>
                </a:r>
                <a14:m>
                  <m:oMath xmlns:m="http://schemas.openxmlformats.org/officeDocument/2006/math">
                    <m:r>
                      <a:rPr lang="en-US" sz="2200" i="1" dirty="0">
                        <a:latin typeface="Cambria Math" panose="02040503050406030204" pitchFamily="18" charset="0"/>
                        <a:ea typeface="Cambria Math" panose="02040503050406030204" pitchFamily="18" charset="0"/>
                      </a:rPr>
                      <m:t>𝜃</m:t>
                    </m:r>
                  </m:oMath>
                </a14:m>
                <a:r>
                  <a:rPr lang="en-US" sz="2200" dirty="0"/>
                  <a:t> if for every </a:t>
                </a:r>
                <a14:m>
                  <m:oMath xmlns:m="http://schemas.openxmlformats.org/officeDocument/2006/math">
                    <m:r>
                      <a:rPr lang="en-US" sz="2200" i="1">
                        <a:latin typeface="Cambria Math"/>
                      </a:rPr>
                      <m:t>𝜉</m:t>
                    </m:r>
                  </m:oMath>
                </a14:m>
                <a:r>
                  <a:rPr lang="en-US" sz="2200" dirty="0"/>
                  <a:t>&gt;0,</a:t>
                </a:r>
              </a:p>
              <a:p>
                <a:pPr marL="0" indent="0" algn="ctr">
                  <a:buNone/>
                </a:pPr>
                <a:r>
                  <a:rPr lang="en-US" sz="2000" dirty="0" err="1"/>
                  <a:t>Pr</a:t>
                </a:r>
                <a:r>
                  <a:rPr lang="en-US" sz="2000" dirty="0"/>
                  <a:t>(|</a:t>
                </a:r>
                <a14:m>
                  <m:oMath xmlns:m="http://schemas.openxmlformats.org/officeDocument/2006/math">
                    <m:acc>
                      <m:accPr>
                        <m:chr m:val="̂"/>
                        <m:ctrlPr>
                          <a:rPr lang="ru-RU" sz="2000" i="1">
                            <a:latin typeface="Cambria Math" panose="02040503050406030204" pitchFamily="18" charset="0"/>
                          </a:rPr>
                        </m:ctrlPr>
                      </m:accPr>
                      <m:e>
                        <m:r>
                          <a:rPr lang="en-US" sz="2000" i="1">
                            <a:latin typeface="Cambria Math"/>
                          </a:rPr>
                          <m:t>𝜃</m:t>
                        </m:r>
                      </m:e>
                    </m:acc>
                    <m:r>
                      <a:rPr lang="en-US" sz="2000" i="1">
                        <a:latin typeface="Cambria Math"/>
                      </a:rPr>
                      <m:t> </m:t>
                    </m:r>
                  </m:oMath>
                </a14:m>
                <a:r>
                  <a:rPr lang="en-US" sz="2000" dirty="0"/>
                  <a:t>-</a:t>
                </a:r>
                <a:r>
                  <a:rPr lang="en-US" sz="2000" i="1" dirty="0"/>
                  <a:t> </a:t>
                </a:r>
                <a14:m>
                  <m:oMath xmlns:m="http://schemas.openxmlformats.org/officeDocument/2006/math">
                    <m:r>
                      <a:rPr lang="en-US" sz="2000" i="1" dirty="0">
                        <a:latin typeface="Cambria Math" panose="02040503050406030204" pitchFamily="18" charset="0"/>
                        <a:ea typeface="Cambria Math" panose="02040503050406030204" pitchFamily="18" charset="0"/>
                      </a:rPr>
                      <m:t>𝜃</m:t>
                    </m:r>
                  </m:oMath>
                </a14:m>
                <a:r>
                  <a:rPr lang="en-US" sz="2000" dirty="0"/>
                  <a:t>|&gt;</a:t>
                </a:r>
                <a14:m>
                  <m:oMath xmlns:m="http://schemas.openxmlformats.org/officeDocument/2006/math">
                    <m:r>
                      <a:rPr lang="en-US" sz="2000" i="1">
                        <a:latin typeface="Cambria Math"/>
                      </a:rPr>
                      <m:t> </m:t>
                    </m:r>
                    <m:r>
                      <a:rPr lang="en-US" sz="2000" i="1">
                        <a:latin typeface="Cambria Math"/>
                      </a:rPr>
                      <m:t>𝜉</m:t>
                    </m:r>
                  </m:oMath>
                </a14:m>
                <a:r>
                  <a:rPr lang="en-US" sz="2000" dirty="0"/>
                  <a:t>)</a:t>
                </a:r>
                <a14:m>
                  <m:oMath xmlns:m="http://schemas.openxmlformats.org/officeDocument/2006/math">
                    <m:r>
                      <a:rPr lang="en-US" sz="2000" i="1">
                        <a:latin typeface="Cambria Math"/>
                      </a:rPr>
                      <m:t>→</m:t>
                    </m:r>
                  </m:oMath>
                </a14:m>
                <a:r>
                  <a:rPr lang="en-US" sz="2000" dirty="0"/>
                  <a:t> 0 as </a:t>
                </a:r>
                <a14:m>
                  <m:oMath xmlns:m="http://schemas.openxmlformats.org/officeDocument/2006/math">
                    <m:r>
                      <a:rPr lang="en-US" sz="2000" i="1">
                        <a:latin typeface="Cambria Math"/>
                      </a:rPr>
                      <m:t>𝑁</m:t>
                    </m:r>
                    <m:r>
                      <a:rPr lang="en-US" sz="2000" i="1">
                        <a:latin typeface="Cambria Math"/>
                      </a:rPr>
                      <m:t>→∞</m:t>
                    </m:r>
                  </m:oMath>
                </a14:m>
                <a:r>
                  <a:rPr lang="en-US" sz="2000" dirty="0"/>
                  <a:t> or </a:t>
                </a:r>
                <a14:m>
                  <m:oMath xmlns:m="http://schemas.openxmlformats.org/officeDocument/2006/math">
                    <m:func>
                      <m:funcPr>
                        <m:ctrlPr>
                          <a:rPr lang="ru-RU" sz="2000" i="1">
                            <a:latin typeface="Cambria Math" panose="02040503050406030204" pitchFamily="18" charset="0"/>
                          </a:rPr>
                        </m:ctrlPr>
                      </m:funcPr>
                      <m:fName>
                        <m:limLow>
                          <m:limLowPr>
                            <m:ctrlPr>
                              <a:rPr lang="ru-RU" sz="2000" i="1">
                                <a:latin typeface="Cambria Math" panose="02040503050406030204" pitchFamily="18" charset="0"/>
                              </a:rPr>
                            </m:ctrlPr>
                          </m:limLowPr>
                          <m:e>
                            <m:r>
                              <m:rPr>
                                <m:sty m:val="p"/>
                              </m:rPr>
                              <a:rPr lang="en-US" sz="2000">
                                <a:latin typeface="Cambria Math"/>
                              </a:rPr>
                              <m:t>lim</m:t>
                            </m:r>
                          </m:e>
                          <m:lim>
                            <m:r>
                              <a:rPr lang="en-US" sz="2000" i="1">
                                <a:latin typeface="Cambria Math"/>
                              </a:rPr>
                              <m:t>𝑁</m:t>
                            </m:r>
                            <m:r>
                              <a:rPr lang="en-US" sz="2000" i="1">
                                <a:latin typeface="Cambria Math"/>
                              </a:rPr>
                              <m:t>→∞</m:t>
                            </m:r>
                          </m:lim>
                        </m:limLow>
                      </m:fName>
                      <m:e>
                        <m:func>
                          <m:funcPr>
                            <m:ctrlPr>
                              <a:rPr lang="ru-RU" sz="2000" i="1">
                                <a:latin typeface="Cambria Math" panose="02040503050406030204" pitchFamily="18" charset="0"/>
                              </a:rPr>
                            </m:ctrlPr>
                          </m:funcPr>
                          <m:fName>
                            <m:r>
                              <m:rPr>
                                <m:sty m:val="p"/>
                              </m:rPr>
                              <a:rPr lang="en-US" sz="2000">
                                <a:latin typeface="Cambria Math"/>
                              </a:rPr>
                              <m:t>Pr</m:t>
                            </m:r>
                          </m:fName>
                          <m:e>
                            <m:d>
                              <m:dPr>
                                <m:ctrlPr>
                                  <a:rPr lang="ru-RU" sz="2000" i="1">
                                    <a:latin typeface="Cambria Math" panose="02040503050406030204" pitchFamily="18" charset="0"/>
                                  </a:rPr>
                                </m:ctrlPr>
                              </m:dPr>
                              <m:e>
                                <m:d>
                                  <m:dPr>
                                    <m:begChr m:val="|"/>
                                    <m:endChr m:val="|"/>
                                    <m:ctrlPr>
                                      <a:rPr lang="ru-RU" sz="2000" i="1">
                                        <a:latin typeface="Cambria Math" panose="02040503050406030204" pitchFamily="18" charset="0"/>
                                      </a:rPr>
                                    </m:ctrlPr>
                                  </m:dPr>
                                  <m:e>
                                    <m:sSub>
                                      <m:sSubPr>
                                        <m:ctrlPr>
                                          <a:rPr lang="ru-RU" sz="2000" i="1">
                                            <a:latin typeface="Cambria Math" panose="02040503050406030204" pitchFamily="18" charset="0"/>
                                          </a:rPr>
                                        </m:ctrlPr>
                                      </m:sSubPr>
                                      <m:e>
                                        <m:acc>
                                          <m:accPr>
                                            <m:chr m:val="̂"/>
                                            <m:ctrlPr>
                                              <a:rPr lang="ru-RU" sz="2000" i="1">
                                                <a:latin typeface="Cambria Math" panose="02040503050406030204" pitchFamily="18" charset="0"/>
                                              </a:rPr>
                                            </m:ctrlPr>
                                          </m:accPr>
                                          <m:e>
                                            <m:r>
                                              <a:rPr lang="en-US" sz="2000" i="1">
                                                <a:latin typeface="Cambria Math"/>
                                              </a:rPr>
                                              <m:t>𝜃</m:t>
                                            </m:r>
                                          </m:e>
                                        </m:acc>
                                      </m:e>
                                      <m:sub>
                                        <m:r>
                                          <a:rPr lang="en-US" sz="2000" i="1">
                                            <a:latin typeface="Cambria Math"/>
                                          </a:rPr>
                                          <m:t>𝑁</m:t>
                                        </m:r>
                                      </m:sub>
                                    </m:sSub>
                                    <m:r>
                                      <a:rPr lang="en-US" sz="2000" i="1">
                                        <a:latin typeface="Cambria Math"/>
                                      </a:rPr>
                                      <m:t>−</m:t>
                                    </m:r>
                                    <m:r>
                                      <a:rPr lang="en-US" sz="2000" i="1">
                                        <a:latin typeface="Cambria Math"/>
                                      </a:rPr>
                                      <m:t>𝜃</m:t>
                                    </m:r>
                                  </m:e>
                                </m:d>
                                <m:r>
                                  <a:rPr lang="en-US" sz="2000" i="1">
                                    <a:latin typeface="Cambria Math"/>
                                  </a:rPr>
                                  <m:t>&gt;</m:t>
                                </m:r>
                                <m:r>
                                  <a:rPr lang="en-US" sz="2000" i="1">
                                    <a:latin typeface="Cambria Math"/>
                                  </a:rPr>
                                  <m:t>𝜉</m:t>
                                </m:r>
                              </m:e>
                            </m:d>
                          </m:e>
                        </m:func>
                        <m:r>
                          <a:rPr lang="en-US" sz="2000" i="1">
                            <a:latin typeface="Cambria Math"/>
                          </a:rPr>
                          <m:t>=0</m:t>
                        </m:r>
                      </m:e>
                    </m:func>
                  </m:oMath>
                </a14:m>
                <a:r>
                  <a:rPr lang="en-US" sz="2000" dirty="0"/>
                  <a:t>.</a:t>
                </a:r>
              </a:p>
              <a:p>
                <a:pPr marL="0" indent="0">
                  <a:buNone/>
                </a:pPr>
                <a:r>
                  <a:rPr lang="en-US" sz="2000" i="1" dirty="0"/>
                  <a:t>An estimator gets closer and closer to the true value with bigger and bigger samples.</a:t>
                </a:r>
              </a:p>
              <a:p>
                <a:r>
                  <a:rPr lang="en-US" sz="2100" b="1" i="1" dirty="0"/>
                  <a:t>Convergence in Mean Square</a:t>
                </a:r>
                <a:r>
                  <a:rPr lang="en-US" sz="2100" dirty="0"/>
                  <a:t>. If the estimator </a:t>
                </a:r>
                <a14:m>
                  <m:oMath xmlns:m="http://schemas.openxmlformats.org/officeDocument/2006/math">
                    <m:acc>
                      <m:accPr>
                        <m:chr m:val="̂"/>
                        <m:ctrlPr>
                          <a:rPr lang="uk-UA" sz="2100" i="1">
                            <a:latin typeface="Cambria Math" panose="02040503050406030204" pitchFamily="18" charset="0"/>
                          </a:rPr>
                        </m:ctrlPr>
                      </m:accPr>
                      <m:e>
                        <m:r>
                          <a:rPr lang="en-US" sz="2100" i="1">
                            <a:latin typeface="Cambria Math" panose="02040503050406030204" pitchFamily="18" charset="0"/>
                          </a:rPr>
                          <m:t>𝜃</m:t>
                        </m:r>
                      </m:e>
                    </m:acc>
                  </m:oMath>
                </a14:m>
                <a:r>
                  <a:rPr lang="en-US" sz="2100" dirty="0"/>
                  <a:t> is such that </a:t>
                </a:r>
                <a14:m>
                  <m:oMath xmlns:m="http://schemas.openxmlformats.org/officeDocument/2006/math">
                    <m:func>
                      <m:funcPr>
                        <m:ctrlPr>
                          <a:rPr lang="uk-UA" sz="2100" i="1">
                            <a:latin typeface="Cambria Math" panose="02040503050406030204" pitchFamily="18" charset="0"/>
                          </a:rPr>
                        </m:ctrlPr>
                      </m:funcPr>
                      <m:fName>
                        <m:limLow>
                          <m:limLowPr>
                            <m:ctrlPr>
                              <a:rPr lang="uk-UA" sz="2100" i="1">
                                <a:latin typeface="Cambria Math" panose="02040503050406030204" pitchFamily="18" charset="0"/>
                              </a:rPr>
                            </m:ctrlPr>
                          </m:limLowPr>
                          <m:e>
                            <m:r>
                              <m:rPr>
                                <m:sty m:val="p"/>
                              </m:rPr>
                              <a:rPr lang="en-US" sz="2100">
                                <a:latin typeface="Cambria Math" panose="02040503050406030204" pitchFamily="18" charset="0"/>
                              </a:rPr>
                              <m:t>lim</m:t>
                            </m:r>
                          </m:e>
                          <m:lim>
                            <m:r>
                              <a:rPr lang="en-US" sz="2100" i="1">
                                <a:latin typeface="Cambria Math" panose="02040503050406030204" pitchFamily="18" charset="0"/>
                              </a:rPr>
                              <m:t>𝑛</m:t>
                            </m:r>
                            <m:r>
                              <a:rPr lang="en-US" sz="2100" i="1">
                                <a:latin typeface="Cambria Math" panose="02040503050406030204" pitchFamily="18" charset="0"/>
                              </a:rPr>
                              <m:t>→∞</m:t>
                            </m:r>
                          </m:lim>
                        </m:limLow>
                      </m:fName>
                      <m:e>
                        <m:r>
                          <a:rPr lang="en-US" sz="2100" i="1">
                            <a:latin typeface="Cambria Math" panose="02040503050406030204" pitchFamily="18" charset="0"/>
                          </a:rPr>
                          <m:t>𝐸</m:t>
                        </m:r>
                        <m:sSup>
                          <m:sSupPr>
                            <m:ctrlPr>
                              <a:rPr lang="uk-UA" sz="2100" i="1">
                                <a:latin typeface="Cambria Math" panose="02040503050406030204" pitchFamily="18" charset="0"/>
                              </a:rPr>
                            </m:ctrlPr>
                          </m:sSupPr>
                          <m:e>
                            <m:r>
                              <a:rPr lang="en-US" sz="2100" i="1">
                                <a:latin typeface="Cambria Math" panose="02040503050406030204" pitchFamily="18" charset="0"/>
                              </a:rPr>
                              <m:t>(</m:t>
                            </m:r>
                            <m:sSub>
                              <m:sSubPr>
                                <m:ctrlPr>
                                  <a:rPr lang="uk-UA" sz="2100" i="1">
                                    <a:latin typeface="Cambria Math" panose="02040503050406030204" pitchFamily="18" charset="0"/>
                                  </a:rPr>
                                </m:ctrlPr>
                              </m:sSubPr>
                              <m:e>
                                <m:acc>
                                  <m:accPr>
                                    <m:chr m:val="̂"/>
                                    <m:ctrlPr>
                                      <a:rPr lang="uk-UA" sz="2100" i="1">
                                        <a:latin typeface="Cambria Math" panose="02040503050406030204" pitchFamily="18" charset="0"/>
                                      </a:rPr>
                                    </m:ctrlPr>
                                  </m:accPr>
                                  <m:e>
                                    <m:r>
                                      <a:rPr lang="en-US" sz="2100" i="1">
                                        <a:latin typeface="Cambria Math" panose="02040503050406030204" pitchFamily="18" charset="0"/>
                                      </a:rPr>
                                      <m:t>𝜃</m:t>
                                    </m:r>
                                  </m:e>
                                </m:acc>
                              </m:e>
                              <m:sub>
                                <m:r>
                                  <a:rPr lang="en-US" sz="2100" i="1">
                                    <a:latin typeface="Cambria Math" panose="02040503050406030204" pitchFamily="18" charset="0"/>
                                  </a:rPr>
                                  <m:t>𝑛</m:t>
                                </m:r>
                              </m:sub>
                            </m:sSub>
                            <m:r>
                              <a:rPr lang="en-US" sz="2100" i="1">
                                <a:latin typeface="Cambria Math" panose="02040503050406030204" pitchFamily="18" charset="0"/>
                              </a:rPr>
                              <m:t>−</m:t>
                            </m:r>
                            <m:r>
                              <a:rPr lang="en-US" sz="2100" i="1">
                                <a:latin typeface="Cambria Math" panose="02040503050406030204" pitchFamily="18" charset="0"/>
                              </a:rPr>
                              <m:t>𝜃</m:t>
                            </m:r>
                            <m:r>
                              <a:rPr lang="en-US" sz="2100" i="1">
                                <a:latin typeface="Cambria Math" panose="02040503050406030204" pitchFamily="18" charset="0"/>
                              </a:rPr>
                              <m:t>)</m:t>
                            </m:r>
                          </m:e>
                          <m:sup>
                            <m:r>
                              <a:rPr lang="en-US" sz="2100" i="1">
                                <a:latin typeface="Cambria Math" panose="02040503050406030204" pitchFamily="18" charset="0"/>
                              </a:rPr>
                              <m:t>2</m:t>
                            </m:r>
                          </m:sup>
                        </m:sSup>
                        <m:r>
                          <a:rPr lang="en-US" sz="2100" i="1">
                            <a:latin typeface="Cambria Math" panose="02040503050406030204" pitchFamily="18" charset="0"/>
                          </a:rPr>
                          <m:t>=0</m:t>
                        </m:r>
                      </m:e>
                    </m:func>
                  </m:oMath>
                </a14:m>
                <a:r>
                  <a:rPr lang="en-US" sz="2100" dirty="0"/>
                  <a:t>, we say that </a:t>
                </a:r>
                <a14:m>
                  <m:oMath xmlns:m="http://schemas.openxmlformats.org/officeDocument/2006/math">
                    <m:sSub>
                      <m:sSubPr>
                        <m:ctrlPr>
                          <a:rPr lang="uk-UA" sz="2100" i="1">
                            <a:latin typeface="Cambria Math" panose="02040503050406030204" pitchFamily="18" charset="0"/>
                          </a:rPr>
                        </m:ctrlPr>
                      </m:sSubPr>
                      <m:e>
                        <m:acc>
                          <m:accPr>
                            <m:chr m:val="̂"/>
                            <m:ctrlPr>
                              <a:rPr lang="uk-UA" sz="2100" i="1">
                                <a:latin typeface="Cambria Math" panose="02040503050406030204" pitchFamily="18" charset="0"/>
                              </a:rPr>
                            </m:ctrlPr>
                          </m:accPr>
                          <m:e>
                            <m:r>
                              <a:rPr lang="en-US" sz="2100" i="1">
                                <a:latin typeface="Cambria Math" panose="02040503050406030204" pitchFamily="18" charset="0"/>
                              </a:rPr>
                              <m:t>𝜃</m:t>
                            </m:r>
                          </m:e>
                        </m:acc>
                      </m:e>
                      <m:sub>
                        <m:r>
                          <a:rPr lang="en-US" sz="2100" i="1">
                            <a:latin typeface="Cambria Math" panose="02040503050406030204" pitchFamily="18" charset="0"/>
                          </a:rPr>
                          <m:t>𝑛</m:t>
                        </m:r>
                      </m:sub>
                    </m:sSub>
                    <m:r>
                      <a:rPr lang="en-US" sz="2100" i="1">
                        <a:latin typeface="Cambria Math" panose="02040503050406030204" pitchFamily="18" charset="0"/>
                      </a:rPr>
                      <m:t> </m:t>
                    </m:r>
                  </m:oMath>
                </a14:m>
                <a:r>
                  <a:rPr lang="en-US" sz="2100" b="1" i="1" dirty="0"/>
                  <a:t>converges in mean square</a:t>
                </a:r>
                <a:r>
                  <a:rPr lang="en-US" sz="2100" dirty="0"/>
                  <a:t> to </a:t>
                </a:r>
                <a:r>
                  <a:rPr lang="en-US" sz="2100" i="1" dirty="0"/>
                  <a:t>θ</a:t>
                </a:r>
                <a:r>
                  <a:rPr lang="en-US" sz="2100" dirty="0"/>
                  <a:t>.</a:t>
                </a:r>
                <a:endParaRPr lang="uk-UA" sz="2100" dirty="0"/>
              </a:p>
              <a:p>
                <a:pPr marL="0" indent="0">
                  <a:buNone/>
                </a:pPr>
                <a:endParaRPr lang="ru-RU" sz="2000" i="1" dirty="0"/>
              </a:p>
              <a:p>
                <a:pPr algn="just"/>
                <a:endParaRPr lang="ru-RU" sz="2200" dirty="0"/>
              </a:p>
              <a:p>
                <a:endParaRPr lang="ru-RU" sz="2200" dirty="0"/>
              </a:p>
              <a:p>
                <a:endParaRPr lang="ru-RU" sz="2200" dirty="0"/>
              </a:p>
              <a:p>
                <a:endParaRPr lang="ru-RU" sz="2200" dirty="0"/>
              </a:p>
              <a:p>
                <a:endParaRPr lang="ru-RU" dirty="0"/>
              </a:p>
            </p:txBody>
          </p:sp>
        </mc:Choice>
        <mc:Fallback xmlns="">
          <p:sp>
            <p:nvSpPr>
              <p:cNvPr id="5" name="Объект 4">
                <a:extLst>
                  <a:ext uri="{FF2B5EF4-FFF2-40B4-BE49-F238E27FC236}">
                    <a16:creationId xmlns:a16="http://schemas.microsoft.com/office/drawing/2014/main" xmlns:a14="http://schemas.microsoft.com/office/drawing/2010/main" xmlns="" id="{0A5FBDE8-F644-4190-8148-B4325E897B05}"/>
                  </a:ext>
                </a:extLst>
              </p:cNvPr>
              <p:cNvSpPr>
                <a:spLocks noGrp="1" noRot="1" noChangeAspect="1" noMove="1" noResize="1" noEditPoints="1" noAdjustHandles="1" noChangeArrowheads="1" noChangeShapeType="1" noTextEdit="1"/>
              </p:cNvSpPr>
              <p:nvPr>
                <p:ph sz="quarter" idx="1"/>
              </p:nvPr>
            </p:nvSpPr>
            <p:spPr>
              <a:blipFill rotWithShape="1">
                <a:blip r:embed="rId2"/>
                <a:stretch>
                  <a:fillRect l="-741" t="-1111" r="-963"/>
                </a:stretch>
              </a:blipFill>
            </p:spPr>
            <p:txBody>
              <a:bodyPr/>
              <a:lstStyle/>
              <a:p>
                <a:r>
                  <a:rPr lang="uk-UA">
                    <a:noFill/>
                  </a:rPr>
                  <a:t> </a:t>
                </a:r>
              </a:p>
            </p:txBody>
          </p:sp>
        </mc:Fallback>
      </mc:AlternateContent>
    </p:spTree>
    <p:extLst>
      <p:ext uri="{BB962C8B-B14F-4D97-AF65-F5344CB8AC3E}">
        <p14:creationId xmlns:p14="http://schemas.microsoft.com/office/powerpoint/2010/main" val="1365502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14EF70-FCFC-4D3F-98B4-CC05A2D5B400}"/>
              </a:ext>
            </a:extLst>
          </p:cNvPr>
          <p:cNvSpPr>
            <a:spLocks noGrp="1"/>
          </p:cNvSpPr>
          <p:nvPr>
            <p:ph type="title"/>
          </p:nvPr>
        </p:nvSpPr>
        <p:spPr/>
        <p:txBody>
          <a:bodyPr/>
          <a:lstStyle/>
          <a:p>
            <a:r>
              <a:rPr lang="en-US" dirty="0"/>
              <a:t>Estimates of the Parameters </a:t>
            </a:r>
            <a:endParaRPr lang="ru-RU" dirty="0"/>
          </a:p>
        </p:txBody>
      </p:sp>
      <p:sp>
        <p:nvSpPr>
          <p:cNvPr id="3" name="Нижний колонтитул 2">
            <a:extLst>
              <a:ext uri="{FF2B5EF4-FFF2-40B4-BE49-F238E27FC236}">
                <a16:creationId xmlns:a16="http://schemas.microsoft.com/office/drawing/2014/main" id="{D59CA24C-45B2-4E01-A0BD-A635404ECC54}"/>
              </a:ext>
            </a:extLst>
          </p:cNvPr>
          <p:cNvSpPr>
            <a:spLocks noGrp="1"/>
          </p:cNvSpPr>
          <p:nvPr>
            <p:ph type="ftr" sz="quarter" idx="11"/>
          </p:nvPr>
        </p:nvSpPr>
        <p:spPr/>
        <p:txBody>
          <a:bodyPr/>
          <a:lstStyle/>
          <a:p>
            <a:r>
              <a:rPr lang="en-US"/>
              <a:t>Hypothesis Testing</a:t>
            </a:r>
            <a:endParaRPr lang="uk-UA"/>
          </a:p>
        </p:txBody>
      </p:sp>
      <p:sp>
        <p:nvSpPr>
          <p:cNvPr id="4" name="Номер слайда 3">
            <a:extLst>
              <a:ext uri="{FF2B5EF4-FFF2-40B4-BE49-F238E27FC236}">
                <a16:creationId xmlns:a16="http://schemas.microsoft.com/office/drawing/2014/main" id="{8CC59A15-7251-4037-8FBC-0D2F8E0AA7FE}"/>
              </a:ext>
            </a:extLst>
          </p:cNvPr>
          <p:cNvSpPr>
            <a:spLocks noGrp="1"/>
          </p:cNvSpPr>
          <p:nvPr>
            <p:ph type="sldNum" sz="quarter" idx="12"/>
          </p:nvPr>
        </p:nvSpPr>
        <p:spPr/>
        <p:txBody>
          <a:bodyPr/>
          <a:lstStyle/>
          <a:p>
            <a:fld id="{3819DA74-911B-4573-B583-15389679487E}" type="slidenum">
              <a:rPr lang="uk-UA" smtClean="0"/>
              <a:t>9</a:t>
            </a:fld>
            <a:endParaRPr lang="uk-UA"/>
          </a:p>
        </p:txBody>
      </p:sp>
      <mc:AlternateContent xmlns:mc="http://schemas.openxmlformats.org/markup-compatibility/2006" xmlns:a14="http://schemas.microsoft.com/office/drawing/2010/main">
        <mc:Choice Requires="a14">
          <p:sp>
            <p:nvSpPr>
              <p:cNvPr id="5" name="Объект 4">
                <a:extLst>
                  <a:ext uri="{FF2B5EF4-FFF2-40B4-BE49-F238E27FC236}">
                    <a16:creationId xmlns:a16="http://schemas.microsoft.com/office/drawing/2014/main" id="{A68A72C3-29E2-42BA-81A2-860931305E1F}"/>
                  </a:ext>
                </a:extLst>
              </p:cNvPr>
              <p:cNvSpPr>
                <a:spLocks noGrp="1"/>
              </p:cNvSpPr>
              <p:nvPr>
                <p:ph sz="quarter" idx="1"/>
              </p:nvPr>
            </p:nvSpPr>
            <p:spPr>
              <a:xfrm>
                <a:off x="457200" y="1219200"/>
                <a:ext cx="8229600" cy="4937760"/>
              </a:xfrm>
            </p:spPr>
            <p:txBody>
              <a:bodyPr>
                <a:normAutofit/>
              </a:bodyPr>
              <a:lstStyle/>
              <a:p>
                <a:pPr marL="0" indent="0">
                  <a:buNone/>
                </a:pPr>
                <a:r>
                  <a:rPr lang="en-US" sz="2200" b="1" dirty="0"/>
                  <a:t>Parameter</a:t>
                </a:r>
                <a:r>
                  <a:rPr lang="en-US" sz="2200" dirty="0"/>
                  <a:t> is the “true” value of the population of interest. When the parameter is a proportion, we call it </a:t>
                </a:r>
                <a:r>
                  <a:rPr lang="en-US" sz="2200" i="1" dirty="0"/>
                  <a:t>p</a:t>
                </a:r>
                <a:r>
                  <a:rPr lang="en-US" sz="2200" dirty="0"/>
                  <a:t>.</a:t>
                </a:r>
              </a:p>
              <a:p>
                <a:pPr marL="0" indent="0">
                  <a:buNone/>
                </a:pPr>
                <a:r>
                  <a:rPr lang="en-US" sz="2200" b="1" dirty="0"/>
                  <a:t>Point estimate</a:t>
                </a:r>
                <a:r>
                  <a:rPr lang="en-US" sz="2200" dirty="0"/>
                  <a:t> is an estimate (particular value) of the population parameter calculated from a given sample. </a:t>
                </a:r>
              </a:p>
              <a:p>
                <a:pPr marL="0" indent="0">
                  <a:buNone/>
                </a:pPr>
                <a:r>
                  <a:rPr lang="en-US" sz="2200" dirty="0"/>
                  <a:t>The higher the sample size, the lower the </a:t>
                </a:r>
                <a:r>
                  <a:rPr lang="en-US" sz="2200" b="1" dirty="0">
                    <a:solidFill>
                      <a:srgbClr val="333333"/>
                    </a:solidFill>
                    <a:latin typeface="Calibri" panose="020F0502020204030204" pitchFamily="34" charset="0"/>
                    <a:ea typeface="Calibri" panose="020F0502020204030204" pitchFamily="34" charset="0"/>
                    <a:cs typeface="Times New Roman" panose="02020603050405020304" pitchFamily="18" charset="0"/>
                  </a:rPr>
                  <a:t>standard error</a:t>
                </a:r>
                <a:r>
                  <a:rPr lang="en-US" sz="2200" b="1" i="1" dirty="0">
                    <a:solidFill>
                      <a:srgbClr val="333333"/>
                    </a:solidFill>
                    <a:latin typeface="Arial" panose="020B0604020202020204" pitchFamily="34" charset="0"/>
                    <a:ea typeface="Calibri" panose="020F0502020204030204" pitchFamily="34" charset="0"/>
                    <a:cs typeface="Times New Roman" panose="02020603050405020304" pitchFamily="18" charset="0"/>
                  </a:rPr>
                  <a:t> </a:t>
                </a:r>
                <a:r>
                  <a:rPr lang="en-US" sz="2200" dirty="0">
                    <a:solidFill>
                      <a:srgbClr val="333333"/>
                    </a:solidFill>
                    <a:ea typeface="Calibri" panose="020F0502020204030204" pitchFamily="34" charset="0"/>
                    <a:cs typeface="Times New Roman" panose="02020603050405020304" pitchFamily="18" charset="0"/>
                  </a:rPr>
                  <a:t>(SE, standard deviation of the sampling distribution)</a:t>
                </a:r>
                <a:r>
                  <a:rPr lang="en-US" sz="2200" i="1" dirty="0">
                    <a:solidFill>
                      <a:srgbClr val="000000"/>
                    </a:solidFill>
                    <a:ea typeface="Calibri" panose="020F0502020204030204" pitchFamily="34" charset="0"/>
                    <a:cs typeface="Times New Roman" panose="02020603050405020304" pitchFamily="18" charset="0"/>
                  </a:rPr>
                  <a:t> </a:t>
                </a:r>
                <a:r>
                  <a:rPr lang="en-US" sz="2200" dirty="0">
                    <a:solidFill>
                      <a:srgbClr val="000000"/>
                    </a:solidFill>
                    <a:ea typeface="Calibri" panose="020F0502020204030204" pitchFamily="34" charset="0"/>
                    <a:cs typeface="Times New Roman" panose="02020603050405020304" pitchFamily="18" charset="0"/>
                  </a:rPr>
                  <a:t>of the estimated parameter. </a:t>
                </a:r>
                <a:endParaRPr lang="en-US" sz="2200" dirty="0"/>
              </a:p>
              <a:p>
                <a:pPr marL="0" indent="0">
                  <a:buNone/>
                </a:pPr>
                <a:r>
                  <a:rPr lang="en-US" sz="2200" b="1" dirty="0"/>
                  <a:t>Interval estimate </a:t>
                </a:r>
                <a:r>
                  <a:rPr lang="en-US" sz="2200" dirty="0"/>
                  <a:t>– a range of values which is likely to contain the population parameter. This interval is called a </a:t>
                </a:r>
                <a:r>
                  <a:rPr lang="en-US" sz="2200" b="1" dirty="0"/>
                  <a:t>confidence interval</a:t>
                </a:r>
                <a:r>
                  <a:rPr lang="en-US" sz="2200" dirty="0"/>
                  <a:t>.</a:t>
                </a:r>
              </a:p>
              <a:p>
                <a:pPr marL="0" indent="0">
                  <a:buNone/>
                </a:pPr>
                <a:r>
                  <a:rPr lang="en-US" sz="2200" b="1" dirty="0"/>
                  <a:t>Confidence coefficient</a:t>
                </a:r>
                <a:r>
                  <a:rPr lang="en-US" sz="2200" dirty="0"/>
                  <a:t>/</a:t>
                </a:r>
                <a:r>
                  <a:rPr lang="en-US" sz="2200" b="1" dirty="0"/>
                  <a:t>confidence level </a:t>
                </a:r>
                <a14:m>
                  <m:oMath xmlns:m="http://schemas.openxmlformats.org/officeDocument/2006/math">
                    <m:r>
                      <a:rPr lang="en-US" sz="2000" b="0" i="1" smtClean="0">
                        <a:latin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rPr>
                      <m:t>)</m:t>
                    </m:r>
                  </m:oMath>
                </a14:m>
                <a:r>
                  <a:rPr lang="en-US" sz="2000" dirty="0"/>
                  <a:t> or (</a:t>
                </a:r>
                <a14:m>
                  <m:oMath xmlns:m="http://schemas.openxmlformats.org/officeDocument/2006/math">
                    <m:r>
                      <a:rPr lang="el-GR" sz="2000" i="1" dirty="0">
                        <a:latin typeface="Cambria Math" panose="02040503050406030204" pitchFamily="18" charset="0"/>
                      </a:rPr>
                      <m:t>100(1</m:t>
                    </m:r>
                    <m:r>
                      <a:rPr lang="en-US" sz="2000" i="1" dirty="0">
                        <a:latin typeface="Cambria Math" panose="02040503050406030204" pitchFamily="18" charset="0"/>
                      </a:rPr>
                      <m:t>−</m:t>
                    </m:r>
                    <m:r>
                      <a:rPr lang="el-GR" sz="2000" i="1" dirty="0">
                        <a:latin typeface="Cambria Math" panose="02040503050406030204" pitchFamily="18" charset="0"/>
                      </a:rPr>
                      <m:t>𝛼</m:t>
                    </m:r>
                    <m:r>
                      <a:rPr lang="el-GR" sz="2000" i="1" dirty="0">
                        <a:latin typeface="Cambria Math" panose="02040503050406030204" pitchFamily="18" charset="0"/>
                      </a:rPr>
                      <m:t>)%</m:t>
                    </m:r>
                  </m:oMath>
                </a14:m>
                <a:r>
                  <a:rPr lang="en-US" sz="2000" dirty="0"/>
                  <a:t>) </a:t>
                </a:r>
                <a:r>
                  <a:rPr lang="en-US" sz="2200" dirty="0"/>
                  <a:t>tells us how likely this interval is to contain the actual parameter on a given significance level </a:t>
                </a:r>
                <a14:m>
                  <m:oMath xmlns:m="http://schemas.openxmlformats.org/officeDocument/2006/math">
                    <m:r>
                      <a:rPr lang="en-US" sz="2200" i="1">
                        <a:latin typeface="Cambria Math" panose="02040503050406030204" pitchFamily="18" charset="0"/>
                        <a:ea typeface="Cambria Math" panose="02040503050406030204" pitchFamily="18" charset="0"/>
                      </a:rPr>
                      <m:t>𝛼</m:t>
                    </m:r>
                  </m:oMath>
                </a14:m>
                <a:r>
                  <a:rPr lang="en-US" sz="2200" dirty="0"/>
                  <a:t>. General formula:</a:t>
                </a:r>
              </a:p>
              <a:p>
                <a:pPr marL="0" indent="0" algn="ctr">
                  <a:buNone/>
                </a:pPr>
                <a14:m>
                  <m:oMathPara xmlns:m="http://schemas.openxmlformats.org/officeDocument/2006/math">
                    <m:oMathParaPr>
                      <m:jc m:val="centerGroup"/>
                    </m:oMathParaPr>
                    <m:oMath xmlns:m="http://schemas.openxmlformats.org/officeDocument/2006/math">
                      <m:r>
                        <a:rPr lang="en-US" sz="2200" b="0" i="1" smtClean="0">
                          <a:latin typeface="Cambria Math"/>
                        </a:rPr>
                        <m:t>𝑝𝑜𝑖𝑛𝑡</m:t>
                      </m:r>
                      <m:r>
                        <a:rPr lang="en-US" sz="2200" b="0" i="1" smtClean="0">
                          <a:latin typeface="Cambria Math"/>
                        </a:rPr>
                        <m:t> </m:t>
                      </m:r>
                      <m:r>
                        <a:rPr lang="en-US" sz="2200" b="0" i="1" smtClean="0">
                          <a:latin typeface="Cambria Math"/>
                        </a:rPr>
                        <m:t>𝑒𝑠𝑡𝑖𝑚𝑎𝑡𝑒</m:t>
                      </m:r>
                      <m:r>
                        <a:rPr lang="en-US" sz="2200" b="0" i="1" smtClean="0">
                          <a:latin typeface="Cambria Math"/>
                          <a:ea typeface="Cambria Math"/>
                        </a:rPr>
                        <m:t>±</m:t>
                      </m:r>
                      <m:sSup>
                        <m:sSupPr>
                          <m:ctrlPr>
                            <a:rPr lang="en-US" sz="2200" b="0" i="1" smtClean="0">
                              <a:latin typeface="Cambria Math" panose="02040503050406030204" pitchFamily="18" charset="0"/>
                              <a:ea typeface="Cambria Math"/>
                            </a:rPr>
                          </m:ctrlPr>
                        </m:sSupPr>
                        <m:e>
                          <m:r>
                            <a:rPr lang="en-US" sz="2200" b="0" i="1" smtClean="0">
                              <a:latin typeface="Cambria Math"/>
                              <a:ea typeface="Cambria Math"/>
                            </a:rPr>
                            <m:t>𝑧</m:t>
                          </m:r>
                        </m:e>
                        <m:sup>
                          <m:r>
                            <a:rPr lang="en-US" sz="2200" b="0" i="1" smtClean="0">
                              <a:latin typeface="Cambria Math"/>
                              <a:ea typeface="Cambria Math"/>
                            </a:rPr>
                            <m:t>∗</m:t>
                          </m:r>
                        </m:sup>
                      </m:sSup>
                      <m:r>
                        <a:rPr lang="en-US" sz="2200" b="0" i="1" smtClean="0">
                          <a:latin typeface="Cambria Math"/>
                          <a:ea typeface="Cambria Math"/>
                        </a:rPr>
                        <m:t>×</m:t>
                      </m:r>
                      <m:r>
                        <a:rPr lang="en-US" sz="2200" b="0" i="1" smtClean="0">
                          <a:latin typeface="Cambria Math"/>
                          <a:ea typeface="Cambria Math"/>
                        </a:rPr>
                        <m:t>𝑆𝐸</m:t>
                      </m:r>
                    </m:oMath>
                  </m:oMathPara>
                </a14:m>
                <a:endParaRPr lang="en-US" sz="2200" dirty="0"/>
              </a:p>
              <a:p>
                <a:pPr marL="0" indent="0">
                  <a:buNone/>
                </a:pPr>
                <a:r>
                  <a:rPr lang="en-US" sz="2200" dirty="0"/>
                  <a:t>Commonly used confidence levels in practice are 90%, 95% and 99%.</a:t>
                </a:r>
              </a:p>
              <a:p>
                <a:pPr marL="0" indent="0">
                  <a:buNone/>
                </a:pPr>
                <a:endParaRPr lang="ru-RU" sz="2400" dirty="0"/>
              </a:p>
            </p:txBody>
          </p:sp>
        </mc:Choice>
        <mc:Fallback xmlns="">
          <p:sp>
            <p:nvSpPr>
              <p:cNvPr id="5" name="Объект 4">
                <a:extLst>
                  <a:ext uri="{FF2B5EF4-FFF2-40B4-BE49-F238E27FC236}">
                    <a16:creationId xmlns:a16="http://schemas.microsoft.com/office/drawing/2014/main" xmlns:a14="http://schemas.microsoft.com/office/drawing/2010/main" xmlns="" id="{A68A72C3-29E2-42BA-81A2-860931305E1F}"/>
                  </a:ext>
                </a:extLst>
              </p:cNvPr>
              <p:cNvSpPr>
                <a:spLocks noGrp="1" noRot="1" noChangeAspect="1" noMove="1" noResize="1" noEditPoints="1" noAdjustHandles="1" noChangeArrowheads="1" noChangeShapeType="1" noTextEdit="1"/>
              </p:cNvSpPr>
              <p:nvPr>
                <p:ph sz="quarter" idx="1"/>
              </p:nvPr>
            </p:nvSpPr>
            <p:spPr>
              <a:xfrm>
                <a:off x="457200" y="1219200"/>
                <a:ext cx="8229600" cy="4937760"/>
              </a:xfrm>
              <a:blipFill rotWithShape="1">
                <a:blip r:embed="rId2"/>
                <a:stretch>
                  <a:fillRect l="-889" t="-741" r="-1630" b="-370"/>
                </a:stretch>
              </a:blipFill>
            </p:spPr>
            <p:txBody>
              <a:bodyPr/>
              <a:lstStyle/>
              <a:p>
                <a:r>
                  <a:rPr lang="uk-UA">
                    <a:noFill/>
                  </a:rPr>
                  <a:t> </a:t>
                </a:r>
              </a:p>
            </p:txBody>
          </p:sp>
        </mc:Fallback>
      </mc:AlternateContent>
    </p:spTree>
    <p:extLst>
      <p:ext uri="{BB962C8B-B14F-4D97-AF65-F5344CB8AC3E}">
        <p14:creationId xmlns:p14="http://schemas.microsoft.com/office/powerpoint/2010/main" val="36891748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Начальная">
  <a:themeElements>
    <a:clrScheme name="Начальная">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Начальная">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Начальная">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2060</TotalTime>
  <Words>3619</Words>
  <Application>Microsoft Office PowerPoint</Application>
  <PresentationFormat>Экран (4:3)</PresentationFormat>
  <Paragraphs>460</Paragraphs>
  <Slides>38</Slides>
  <Notes>0</Notes>
  <HiddenSlides>0</HiddenSlides>
  <MMClips>0</MMClips>
  <ScaleCrop>false</ScaleCrop>
  <HeadingPairs>
    <vt:vector size="6" baseType="variant">
      <vt:variant>
        <vt:lpstr>Использованные шрифты</vt:lpstr>
      </vt:variant>
      <vt:variant>
        <vt:i4>10</vt:i4>
      </vt:variant>
      <vt:variant>
        <vt:lpstr>Тема</vt:lpstr>
      </vt:variant>
      <vt:variant>
        <vt:i4>1</vt:i4>
      </vt:variant>
      <vt:variant>
        <vt:lpstr>Заголовки слайдов</vt:lpstr>
      </vt:variant>
      <vt:variant>
        <vt:i4>38</vt:i4>
      </vt:variant>
    </vt:vector>
  </HeadingPairs>
  <TitlesOfParts>
    <vt:vector size="49" baseType="lpstr">
      <vt:lpstr>Arial</vt:lpstr>
      <vt:lpstr>Arial Narrow</vt:lpstr>
      <vt:lpstr>Bookman Old Style</vt:lpstr>
      <vt:lpstr>Calibri</vt:lpstr>
      <vt:lpstr>Cambria</vt:lpstr>
      <vt:lpstr>Cambria Math</vt:lpstr>
      <vt:lpstr>Gill Sans MT</vt:lpstr>
      <vt:lpstr>Times New Roman</vt:lpstr>
      <vt:lpstr>Wingdings</vt:lpstr>
      <vt:lpstr>Wingdings 3</vt:lpstr>
      <vt:lpstr>Начальная</vt:lpstr>
      <vt:lpstr>Lecture 7.  Hypothesis Testing</vt:lpstr>
      <vt:lpstr>  Lecture 3 Goals: Hypothesis Testing</vt:lpstr>
      <vt:lpstr>Statistical Inference</vt:lpstr>
      <vt:lpstr>Inferential Statistics</vt:lpstr>
      <vt:lpstr>Sampling distribution</vt:lpstr>
      <vt:lpstr>Law of Large Numbers (LLN)</vt:lpstr>
      <vt:lpstr>Estimator of the Parameter </vt:lpstr>
      <vt:lpstr>Properties of Estimators</vt:lpstr>
      <vt:lpstr>Estimates of the Parameters </vt:lpstr>
      <vt:lpstr>Two-Sided Confidence Interval (μ) for Known Population Standard Deviation (σ) </vt:lpstr>
      <vt:lpstr>Two-Sided Confidence Interval for t-distribution</vt:lpstr>
      <vt:lpstr>One-sided confidence interval (μ)  for the normal distribution</vt:lpstr>
      <vt:lpstr>Hypothesis Testing: choosing significance level and statistics for normal distribution</vt:lpstr>
      <vt:lpstr>Hypothesis Testing Process</vt:lpstr>
      <vt:lpstr>Hypothesis Testing Execution</vt:lpstr>
      <vt:lpstr>Hypothesis Testing: Four scenarios</vt:lpstr>
      <vt:lpstr>Hypothesis Testing: Caution!</vt:lpstr>
      <vt:lpstr>Hypothesis Testing: </vt:lpstr>
      <vt:lpstr>Types of Statistical Tests</vt:lpstr>
      <vt:lpstr>Types of Statistical Tests</vt:lpstr>
      <vt:lpstr>Types of Statistical Tests</vt:lpstr>
      <vt:lpstr>Types of Statistical Tests</vt:lpstr>
      <vt:lpstr>Choosing a Statistical Test</vt:lpstr>
      <vt:lpstr>Hypothesis Testing: Example 1</vt:lpstr>
      <vt:lpstr>Hypothesis Testing: Example 1</vt:lpstr>
      <vt:lpstr>Hypothesis Testing: Example 2</vt:lpstr>
      <vt:lpstr>Hypothesis Testing: Example 2</vt:lpstr>
      <vt:lpstr>Hypothesis Testing: Example 3</vt:lpstr>
      <vt:lpstr>Hypothesis Testing: Example 3</vt:lpstr>
      <vt:lpstr>Hypothesis Testing: Example 4</vt:lpstr>
      <vt:lpstr>False Discovery Rate</vt:lpstr>
      <vt:lpstr>Controlling FDR</vt:lpstr>
      <vt:lpstr>Multiple Testing via Bootstrap</vt:lpstr>
      <vt:lpstr>Multiple Testing via Bootstrap</vt:lpstr>
      <vt:lpstr>Simultaneous C.I. via Bootstrap</vt:lpstr>
      <vt:lpstr>Resampling methods</vt:lpstr>
      <vt:lpstr>Resampling methods</vt:lpstr>
      <vt:lpstr>Bootstrap vs. Cross-Validation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 Data Preparation and Visualization</dc:title>
  <dc:creator>Marynych</dc:creator>
  <cp:lastModifiedBy>Tetiana Tetiana</cp:lastModifiedBy>
  <cp:revision>128</cp:revision>
  <dcterms:created xsi:type="dcterms:W3CDTF">2018-10-01T17:34:16Z</dcterms:created>
  <dcterms:modified xsi:type="dcterms:W3CDTF">2023-05-23T17:22:31Z</dcterms:modified>
</cp:coreProperties>
</file>