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10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23F0-B90E-4AD7-B7D9-8233D644045E}" type="datetimeFigureOut">
              <a:rPr lang="uk-UA" smtClean="0"/>
              <a:pPr/>
              <a:t>25.11.2020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55D25-BA2A-4459-9E6B-C5290B22DB1D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FC16-C789-4D95-AABD-E60AD14A51AF}" type="datetimeFigureOut">
              <a:rPr lang="uk-UA" smtClean="0"/>
              <a:pPr/>
              <a:t>25.11.2020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5AC-883E-4BFF-80B3-F51CF1A675E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FC16-C789-4D95-AABD-E60AD14A51AF}" type="datetimeFigureOut">
              <a:rPr lang="uk-UA" smtClean="0"/>
              <a:pPr/>
              <a:t>25.11.2020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5AC-883E-4BFF-80B3-F51CF1A675E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FC16-C789-4D95-AABD-E60AD14A51AF}" type="datetimeFigureOut">
              <a:rPr lang="uk-UA" smtClean="0"/>
              <a:pPr/>
              <a:t>25.11.2020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5AC-883E-4BFF-80B3-F51CF1A675E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FC16-C789-4D95-AABD-E60AD14A51AF}" type="datetimeFigureOut">
              <a:rPr lang="uk-UA" smtClean="0"/>
              <a:pPr/>
              <a:t>25.11.2020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5AC-883E-4BFF-80B3-F51CF1A675E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FC16-C789-4D95-AABD-E60AD14A51AF}" type="datetimeFigureOut">
              <a:rPr lang="uk-UA" smtClean="0"/>
              <a:pPr/>
              <a:t>25.11.2020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5AC-883E-4BFF-80B3-F51CF1A675E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FC16-C789-4D95-AABD-E60AD14A51AF}" type="datetimeFigureOut">
              <a:rPr lang="uk-UA" smtClean="0"/>
              <a:pPr/>
              <a:t>25.11.2020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5AC-883E-4BFF-80B3-F51CF1A675E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FC16-C789-4D95-AABD-E60AD14A51AF}" type="datetimeFigureOut">
              <a:rPr lang="uk-UA" smtClean="0"/>
              <a:pPr/>
              <a:t>25.11.2020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5AC-883E-4BFF-80B3-F51CF1A675E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FC16-C789-4D95-AABD-E60AD14A51AF}" type="datetimeFigureOut">
              <a:rPr lang="uk-UA" smtClean="0"/>
              <a:pPr/>
              <a:t>25.11.2020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5AC-883E-4BFF-80B3-F51CF1A675E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FC16-C789-4D95-AABD-E60AD14A51AF}" type="datetimeFigureOut">
              <a:rPr lang="uk-UA" smtClean="0"/>
              <a:pPr/>
              <a:t>25.11.2020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5AC-883E-4BFF-80B3-F51CF1A675E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FC16-C789-4D95-AABD-E60AD14A51AF}" type="datetimeFigureOut">
              <a:rPr lang="uk-UA" smtClean="0"/>
              <a:pPr/>
              <a:t>25.11.2020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5AC-883E-4BFF-80B3-F51CF1A675E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FC16-C789-4D95-AABD-E60AD14A51AF}" type="datetimeFigureOut">
              <a:rPr lang="uk-UA" smtClean="0"/>
              <a:pPr/>
              <a:t>25.11.2020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05AC-883E-4BFF-80B3-F51CF1A675E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7FC16-C789-4D95-AABD-E60AD14A51AF}" type="datetimeFigureOut">
              <a:rPr lang="uk-UA" smtClean="0"/>
              <a:pPr/>
              <a:t>25.11.2020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705AC-883E-4BFF-80B3-F51CF1A675E6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6984776" cy="2232248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ПРИНЦИП МАКСИМУМУ</a:t>
            </a:r>
            <a:br>
              <a:rPr lang="ru-RU" sz="3200" dirty="0" smtClean="0">
                <a:solidFill>
                  <a:srgbClr val="002060"/>
                </a:solidFill>
              </a:rPr>
            </a:br>
            <a:r>
              <a:rPr lang="ru-RU" sz="3200" dirty="0" smtClean="0">
                <a:solidFill>
                  <a:srgbClr val="002060"/>
                </a:solidFill>
              </a:rPr>
              <a:t>І НЕОБХІДНІ УМОВИ ЕКСТРЕМУМУ</a:t>
            </a:r>
            <a:br>
              <a:rPr lang="ru-RU" sz="3200" dirty="0" smtClean="0">
                <a:solidFill>
                  <a:srgbClr val="002060"/>
                </a:solidFill>
              </a:rPr>
            </a:br>
            <a:r>
              <a:rPr lang="ru-RU" sz="3200" dirty="0" smtClean="0">
                <a:solidFill>
                  <a:srgbClr val="002060"/>
                </a:solidFill>
              </a:rPr>
              <a:t>В ЗАДАЧАХ ВАРІАЦІЙНОГО ЧИСЛЕННЯ</a:t>
            </a:r>
            <a:endParaRPr lang="uk-UA" sz="3200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832648" cy="2063080"/>
          </a:xfrm>
        </p:spPr>
        <p:txBody>
          <a:bodyPr>
            <a:normAutofit/>
          </a:bodyPr>
          <a:lstStyle/>
          <a:p>
            <a:endParaRPr lang="uk-UA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3600" dirty="0" err="1" smtClean="0">
                <a:solidFill>
                  <a:srgbClr val="002060"/>
                </a:solidFill>
              </a:rPr>
              <a:t>Необхідні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умови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екстремуму</a:t>
            </a:r>
            <a:r>
              <a:rPr lang="ru-RU" sz="3600" dirty="0" smtClean="0">
                <a:solidFill>
                  <a:srgbClr val="002060"/>
                </a:solidFill>
              </a:rPr>
              <a:t/>
            </a:r>
            <a:br>
              <a:rPr lang="ru-RU" sz="3600" dirty="0" smtClean="0">
                <a:solidFill>
                  <a:srgbClr val="002060"/>
                </a:solidFill>
              </a:rPr>
            </a:br>
            <a:r>
              <a:rPr lang="ru-RU" sz="3600" dirty="0" smtClean="0">
                <a:solidFill>
                  <a:srgbClr val="002060"/>
                </a:solidFill>
              </a:rPr>
              <a:t>в </a:t>
            </a:r>
            <a:r>
              <a:rPr lang="ru-RU" sz="3600" dirty="0" err="1" smtClean="0">
                <a:solidFill>
                  <a:srgbClr val="002060"/>
                </a:solidFill>
              </a:rPr>
              <a:t>найпростішій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задачі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варіаційного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числення</a:t>
            </a:r>
            <a:endParaRPr lang="uk-UA" sz="3600" dirty="0">
              <a:solidFill>
                <a:srgbClr val="002060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6000" contrast="50000"/>
          </a:blip>
          <a:srcRect/>
          <a:stretch>
            <a:fillRect/>
          </a:stretch>
        </p:blipFill>
        <p:spPr bwMode="auto">
          <a:xfrm>
            <a:off x="21930" y="1128713"/>
            <a:ext cx="8962974" cy="496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uk-UA" sz="3600" dirty="0" smtClean="0">
                <a:solidFill>
                  <a:srgbClr val="002060"/>
                </a:solidFill>
              </a:rPr>
              <a:t>Необхідні умови екстремуму</a:t>
            </a:r>
            <a:br>
              <a:rPr lang="uk-UA" sz="3600" dirty="0" smtClean="0">
                <a:solidFill>
                  <a:srgbClr val="002060"/>
                </a:solidFill>
              </a:rPr>
            </a:br>
            <a:r>
              <a:rPr lang="uk-UA" sz="3600" dirty="0" smtClean="0">
                <a:solidFill>
                  <a:srgbClr val="002060"/>
                </a:solidFill>
              </a:rPr>
              <a:t>в найпростішій задачі варіаційного числення</a:t>
            </a:r>
            <a:endParaRPr lang="uk-UA" sz="3600" dirty="0">
              <a:solidFill>
                <a:srgbClr val="00206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6000" contrast="50000"/>
          </a:blip>
          <a:srcRect/>
          <a:stretch>
            <a:fillRect/>
          </a:stretch>
        </p:blipFill>
        <p:spPr bwMode="auto">
          <a:xfrm>
            <a:off x="35496" y="1340769"/>
            <a:ext cx="9057505" cy="381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uk-UA" sz="3600" dirty="0" smtClean="0">
                <a:solidFill>
                  <a:srgbClr val="002060"/>
                </a:solidFill>
              </a:rPr>
              <a:t>Необхідні умови екстремуму</a:t>
            </a:r>
            <a:br>
              <a:rPr lang="uk-UA" sz="3600" dirty="0" smtClean="0">
                <a:solidFill>
                  <a:srgbClr val="002060"/>
                </a:solidFill>
              </a:rPr>
            </a:br>
            <a:r>
              <a:rPr lang="uk-UA" sz="3600" dirty="0" smtClean="0">
                <a:solidFill>
                  <a:srgbClr val="002060"/>
                </a:solidFill>
              </a:rPr>
              <a:t>в найпростішій задачі варіаційного числення</a:t>
            </a:r>
            <a:endParaRPr lang="uk-UA" sz="3600" dirty="0">
              <a:solidFill>
                <a:srgbClr val="002060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6000" contrast="50000"/>
          </a:blip>
          <a:srcRect/>
          <a:stretch>
            <a:fillRect/>
          </a:stretch>
        </p:blipFill>
        <p:spPr bwMode="auto">
          <a:xfrm>
            <a:off x="0" y="980727"/>
            <a:ext cx="9144000" cy="570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3600" dirty="0" err="1" smtClean="0">
                <a:solidFill>
                  <a:srgbClr val="002060"/>
                </a:solidFill>
              </a:rPr>
              <a:t>Необхідні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умови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екстремуму</a:t>
            </a:r>
            <a:r>
              <a:rPr lang="ru-RU" sz="3600" dirty="0" smtClean="0">
                <a:solidFill>
                  <a:srgbClr val="002060"/>
                </a:solidFill>
              </a:rPr>
              <a:t/>
            </a:r>
            <a:br>
              <a:rPr lang="ru-RU" sz="3600" dirty="0" smtClean="0">
                <a:solidFill>
                  <a:srgbClr val="002060"/>
                </a:solidFill>
              </a:rPr>
            </a:br>
            <a:r>
              <a:rPr lang="ru-RU" sz="3600" dirty="0" smtClean="0">
                <a:solidFill>
                  <a:srgbClr val="002060"/>
                </a:solidFill>
              </a:rPr>
              <a:t>в </a:t>
            </a:r>
            <a:r>
              <a:rPr lang="ru-RU" sz="3600" dirty="0" err="1" smtClean="0">
                <a:solidFill>
                  <a:srgbClr val="002060"/>
                </a:solidFill>
              </a:rPr>
              <a:t>найпростішій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задачі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варіаційного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числення</a:t>
            </a:r>
            <a:endParaRPr lang="uk-UA" sz="3600" dirty="0">
              <a:solidFill>
                <a:srgbClr val="00206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6000" contrast="50000"/>
          </a:blip>
          <a:srcRect/>
          <a:stretch>
            <a:fillRect/>
          </a:stretch>
        </p:blipFill>
        <p:spPr bwMode="auto">
          <a:xfrm>
            <a:off x="57642" y="966787"/>
            <a:ext cx="9086358" cy="5362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3600" dirty="0" err="1" smtClean="0">
                <a:solidFill>
                  <a:srgbClr val="002060"/>
                </a:solidFill>
              </a:rPr>
              <a:t>Необхідні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умови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екстремуму</a:t>
            </a:r>
            <a:r>
              <a:rPr lang="ru-RU" sz="3600" dirty="0" smtClean="0">
                <a:solidFill>
                  <a:srgbClr val="002060"/>
                </a:solidFill>
              </a:rPr>
              <a:t/>
            </a:r>
            <a:br>
              <a:rPr lang="ru-RU" sz="3600" dirty="0" smtClean="0">
                <a:solidFill>
                  <a:srgbClr val="002060"/>
                </a:solidFill>
              </a:rPr>
            </a:br>
            <a:r>
              <a:rPr lang="ru-RU" sz="3600" dirty="0" smtClean="0">
                <a:solidFill>
                  <a:srgbClr val="002060"/>
                </a:solidFill>
              </a:rPr>
              <a:t>в </a:t>
            </a:r>
            <a:r>
              <a:rPr lang="ru-RU" sz="3600" dirty="0" err="1" smtClean="0">
                <a:solidFill>
                  <a:srgbClr val="002060"/>
                </a:solidFill>
              </a:rPr>
              <a:t>найпростішій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задачі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варіаційного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числення</a:t>
            </a:r>
            <a:endParaRPr lang="uk-UA" sz="3600" dirty="0">
              <a:solidFill>
                <a:srgbClr val="00206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6000" contrast="50000"/>
          </a:blip>
          <a:srcRect/>
          <a:stretch>
            <a:fillRect/>
          </a:stretch>
        </p:blipFill>
        <p:spPr bwMode="auto">
          <a:xfrm>
            <a:off x="0" y="1196752"/>
            <a:ext cx="9144000" cy="54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3600" dirty="0" err="1" smtClean="0">
                <a:solidFill>
                  <a:srgbClr val="002060"/>
                </a:solidFill>
              </a:rPr>
              <a:t>Необхідні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умови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екстремуму</a:t>
            </a:r>
            <a:r>
              <a:rPr lang="ru-RU" sz="3600" dirty="0" smtClean="0">
                <a:solidFill>
                  <a:srgbClr val="002060"/>
                </a:solidFill>
              </a:rPr>
              <a:t/>
            </a:r>
            <a:br>
              <a:rPr lang="ru-RU" sz="3600" dirty="0" smtClean="0">
                <a:solidFill>
                  <a:srgbClr val="002060"/>
                </a:solidFill>
              </a:rPr>
            </a:br>
            <a:r>
              <a:rPr lang="ru-RU" sz="3600" dirty="0" smtClean="0">
                <a:solidFill>
                  <a:srgbClr val="002060"/>
                </a:solidFill>
              </a:rPr>
              <a:t>в </a:t>
            </a:r>
            <a:r>
              <a:rPr lang="ru-RU" sz="3600" dirty="0" err="1" smtClean="0">
                <a:solidFill>
                  <a:srgbClr val="002060"/>
                </a:solidFill>
              </a:rPr>
              <a:t>найпростішій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задачі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варіаційного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числення</a:t>
            </a:r>
            <a:endParaRPr lang="uk-UA" sz="3600" dirty="0">
              <a:solidFill>
                <a:srgbClr val="00206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6000" contrast="50000"/>
          </a:blip>
          <a:srcRect/>
          <a:stretch>
            <a:fillRect/>
          </a:stretch>
        </p:blipFill>
        <p:spPr bwMode="auto">
          <a:xfrm>
            <a:off x="75031" y="1340768"/>
            <a:ext cx="8982977" cy="388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3600" dirty="0" err="1" smtClean="0">
                <a:solidFill>
                  <a:srgbClr val="002060"/>
                </a:solidFill>
              </a:rPr>
              <a:t>Необхідні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умови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екстремуму</a:t>
            </a:r>
            <a:r>
              <a:rPr lang="ru-RU" sz="3600" dirty="0" smtClean="0">
                <a:solidFill>
                  <a:srgbClr val="002060"/>
                </a:solidFill>
              </a:rPr>
              <a:t/>
            </a:r>
            <a:br>
              <a:rPr lang="ru-RU" sz="3600" dirty="0" smtClean="0">
                <a:solidFill>
                  <a:srgbClr val="002060"/>
                </a:solidFill>
              </a:rPr>
            </a:br>
            <a:r>
              <a:rPr lang="ru-RU" sz="3600" dirty="0" smtClean="0">
                <a:solidFill>
                  <a:srgbClr val="002060"/>
                </a:solidFill>
              </a:rPr>
              <a:t>в </a:t>
            </a:r>
            <a:r>
              <a:rPr lang="ru-RU" sz="3600" dirty="0" err="1" smtClean="0">
                <a:solidFill>
                  <a:srgbClr val="002060"/>
                </a:solidFill>
              </a:rPr>
              <a:t>найпростішій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задачі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варіаційного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числення</a:t>
            </a:r>
            <a:endParaRPr lang="uk-UA" sz="3600" dirty="0">
              <a:solidFill>
                <a:srgbClr val="00206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6000" contrast="50000"/>
          </a:blip>
          <a:srcRect/>
          <a:stretch>
            <a:fillRect/>
          </a:stretch>
        </p:blipFill>
        <p:spPr bwMode="auto">
          <a:xfrm>
            <a:off x="107504" y="1556792"/>
            <a:ext cx="8887644" cy="419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3600" dirty="0" err="1" smtClean="0">
                <a:solidFill>
                  <a:srgbClr val="002060"/>
                </a:solidFill>
              </a:rPr>
              <a:t>Необхідні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умови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екстремуму</a:t>
            </a:r>
            <a:r>
              <a:rPr lang="ru-RU" sz="3600" dirty="0" smtClean="0">
                <a:solidFill>
                  <a:srgbClr val="002060"/>
                </a:solidFill>
              </a:rPr>
              <a:t/>
            </a:r>
            <a:br>
              <a:rPr lang="ru-RU" sz="3600" dirty="0" smtClean="0">
                <a:solidFill>
                  <a:srgbClr val="002060"/>
                </a:solidFill>
              </a:rPr>
            </a:br>
            <a:r>
              <a:rPr lang="ru-RU" sz="3600" dirty="0" smtClean="0">
                <a:solidFill>
                  <a:srgbClr val="002060"/>
                </a:solidFill>
              </a:rPr>
              <a:t>в </a:t>
            </a:r>
            <a:r>
              <a:rPr lang="ru-RU" sz="3600" dirty="0" err="1" smtClean="0">
                <a:solidFill>
                  <a:srgbClr val="002060"/>
                </a:solidFill>
              </a:rPr>
              <a:t>найпростішій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задачі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варіаційного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числення</a:t>
            </a:r>
            <a:endParaRPr lang="uk-UA" sz="3600" dirty="0">
              <a:solidFill>
                <a:srgbClr val="00206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6000" contrast="50000"/>
          </a:blip>
          <a:srcRect/>
          <a:stretch>
            <a:fillRect/>
          </a:stretch>
        </p:blipFill>
        <p:spPr bwMode="auto">
          <a:xfrm>
            <a:off x="31663" y="1196752"/>
            <a:ext cx="9076841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3600" dirty="0" err="1" smtClean="0">
                <a:solidFill>
                  <a:srgbClr val="002060"/>
                </a:solidFill>
              </a:rPr>
              <a:t>Необхідні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умови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екстремуму</a:t>
            </a:r>
            <a:r>
              <a:rPr lang="ru-RU" sz="3600" dirty="0" smtClean="0">
                <a:solidFill>
                  <a:srgbClr val="002060"/>
                </a:solidFill>
              </a:rPr>
              <a:t/>
            </a:r>
            <a:br>
              <a:rPr lang="ru-RU" sz="3600" dirty="0" smtClean="0">
                <a:solidFill>
                  <a:srgbClr val="002060"/>
                </a:solidFill>
              </a:rPr>
            </a:br>
            <a:r>
              <a:rPr lang="ru-RU" sz="3600" dirty="0" smtClean="0">
                <a:solidFill>
                  <a:srgbClr val="002060"/>
                </a:solidFill>
              </a:rPr>
              <a:t>в </a:t>
            </a:r>
            <a:r>
              <a:rPr lang="ru-RU" sz="3600" dirty="0" err="1" smtClean="0">
                <a:solidFill>
                  <a:srgbClr val="002060"/>
                </a:solidFill>
              </a:rPr>
              <a:t>найпростішій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задачі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варіаційного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числення</a:t>
            </a:r>
            <a:endParaRPr lang="uk-UA" sz="3600" dirty="0">
              <a:solidFill>
                <a:srgbClr val="00206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6000" contrast="50000"/>
          </a:blip>
          <a:srcRect/>
          <a:stretch>
            <a:fillRect/>
          </a:stretch>
        </p:blipFill>
        <p:spPr bwMode="auto">
          <a:xfrm>
            <a:off x="0" y="1628800"/>
            <a:ext cx="9152228" cy="32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3600" dirty="0" err="1" smtClean="0">
                <a:solidFill>
                  <a:srgbClr val="002060"/>
                </a:solidFill>
              </a:rPr>
              <a:t>Необхідні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умови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екстремуму</a:t>
            </a:r>
            <a:r>
              <a:rPr lang="ru-RU" sz="3600" dirty="0" smtClean="0">
                <a:solidFill>
                  <a:srgbClr val="002060"/>
                </a:solidFill>
              </a:rPr>
              <a:t/>
            </a:r>
            <a:br>
              <a:rPr lang="ru-RU" sz="3600" dirty="0" smtClean="0">
                <a:solidFill>
                  <a:srgbClr val="002060"/>
                </a:solidFill>
              </a:rPr>
            </a:br>
            <a:r>
              <a:rPr lang="ru-RU" sz="3600" dirty="0" smtClean="0">
                <a:solidFill>
                  <a:srgbClr val="002060"/>
                </a:solidFill>
              </a:rPr>
              <a:t>в </a:t>
            </a:r>
            <a:r>
              <a:rPr lang="ru-RU" sz="3600" dirty="0" err="1" smtClean="0">
                <a:solidFill>
                  <a:srgbClr val="002060"/>
                </a:solidFill>
              </a:rPr>
              <a:t>найпростішій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задачі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варіаційного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числення</a:t>
            </a:r>
            <a:endParaRPr lang="uk-UA" sz="3600" dirty="0">
              <a:solidFill>
                <a:srgbClr val="00206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6000" contrast="50000"/>
          </a:blip>
          <a:srcRect/>
          <a:stretch>
            <a:fillRect/>
          </a:stretch>
        </p:blipFill>
        <p:spPr bwMode="auto">
          <a:xfrm>
            <a:off x="13690" y="1314450"/>
            <a:ext cx="9094814" cy="456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3600" dirty="0" err="1" smtClean="0">
                <a:solidFill>
                  <a:srgbClr val="002060"/>
                </a:solidFill>
              </a:rPr>
              <a:t>Необхідні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умови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екстремуму</a:t>
            </a:r>
            <a:r>
              <a:rPr lang="ru-RU" sz="3600" dirty="0" smtClean="0">
                <a:solidFill>
                  <a:srgbClr val="002060"/>
                </a:solidFill>
              </a:rPr>
              <a:t/>
            </a:r>
            <a:br>
              <a:rPr lang="ru-RU" sz="3600" dirty="0" smtClean="0">
                <a:solidFill>
                  <a:srgbClr val="002060"/>
                </a:solidFill>
              </a:rPr>
            </a:br>
            <a:r>
              <a:rPr lang="ru-RU" sz="3600" dirty="0" smtClean="0">
                <a:solidFill>
                  <a:srgbClr val="002060"/>
                </a:solidFill>
              </a:rPr>
              <a:t>в </a:t>
            </a:r>
            <a:r>
              <a:rPr lang="ru-RU" sz="3600" dirty="0" err="1" smtClean="0">
                <a:solidFill>
                  <a:srgbClr val="002060"/>
                </a:solidFill>
              </a:rPr>
              <a:t>найпростішій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задачі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варіаційного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числення</a:t>
            </a:r>
            <a:endParaRPr lang="uk-UA" sz="3600" dirty="0">
              <a:solidFill>
                <a:srgbClr val="00206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6000" contrast="50000"/>
          </a:blip>
          <a:srcRect/>
          <a:stretch>
            <a:fillRect/>
          </a:stretch>
        </p:blipFill>
        <p:spPr bwMode="auto">
          <a:xfrm>
            <a:off x="35496" y="1700808"/>
            <a:ext cx="9094649" cy="36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2639</TotalTime>
  <Words>35</Words>
  <Application>Microsoft Office PowerPoint</Application>
  <PresentationFormat>Экран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ПРИНЦИП МАКСИМУМУ І НЕОБХІДНІ УМОВИ ЕКСТРЕМУМУ В ЗАДАЧАХ ВАРІАЦІЙНОГО ЧИСЛЕННЯ</vt:lpstr>
      <vt:lpstr>Необхідні умови екстремуму в найпростішій задачі варіаційного числення</vt:lpstr>
      <vt:lpstr>Необхідні умови екстремуму в найпростішій задачі варіаційного числення</vt:lpstr>
      <vt:lpstr>Необхідні умови екстремуму в найпростішій задачі варіаційного числення</vt:lpstr>
      <vt:lpstr>Необхідні умови екстремуму в найпростішій задачі варіаційного числення</vt:lpstr>
      <vt:lpstr>Необхідні умови екстремуму в найпростішій задачі варіаційного числення</vt:lpstr>
      <vt:lpstr>Необхідні умови екстремуму в найпростішій задачі варіаційного числення</vt:lpstr>
      <vt:lpstr>Необхідні умови екстремуму в найпростішій задачі варіаційного числення</vt:lpstr>
      <vt:lpstr>Необхідні умови екстремуму в найпростішій задачі варіаційного числення</vt:lpstr>
      <vt:lpstr>Необхідні умови екстремуму в найпростішій задачі варіаційного числення</vt:lpstr>
      <vt:lpstr>Необхідні умови екстремуму в найпростішій задачі варіаційного числення</vt:lpstr>
      <vt:lpstr>Необхідні умови екстремуму в найпростішій задачі варіаційного числення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Матвиенко</dc:creator>
  <cp:lastModifiedBy>Sushko</cp:lastModifiedBy>
  <cp:revision>164</cp:revision>
  <dcterms:created xsi:type="dcterms:W3CDTF">2018-09-18T15:49:43Z</dcterms:created>
  <dcterms:modified xsi:type="dcterms:W3CDTF">2020-11-25T07:48:48Z</dcterms:modified>
</cp:coreProperties>
</file>