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7" r:id="rId5"/>
    <p:sldId id="269" r:id="rId6"/>
    <p:sldId id="271" r:id="rId7"/>
    <p:sldId id="270" r:id="rId8"/>
    <p:sldId id="272" r:id="rId9"/>
    <p:sldId id="273" r:id="rId10"/>
    <p:sldId id="274" r:id="rId11"/>
    <p:sldId id="276" r:id="rId12"/>
    <p:sldId id="275" r:id="rId13"/>
    <p:sldId id="277" r:id="rId14"/>
    <p:sldId id="278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3692-2160-4B44-8103-01CF33606818}" type="datetimeFigureOut">
              <a:rPr lang="uk-UA" smtClean="0"/>
              <a:pPr/>
              <a:t>06.04.2020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332656"/>
            <a:ext cx="7772400" cy="1470025"/>
          </a:xfrm>
        </p:spPr>
        <p:txBody>
          <a:bodyPr/>
          <a:lstStyle/>
          <a:p>
            <a:r>
              <a:rPr lang="uk-UA" smtClean="0"/>
              <a:t>Елементи варіаційного числення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1700808"/>
            <a:ext cx="6400800" cy="2495128"/>
          </a:xfrm>
        </p:spPr>
        <p:txBody>
          <a:bodyPr>
            <a:normAutofit fontScale="85000" lnSpcReduction="10000"/>
          </a:bodyPr>
          <a:lstStyle/>
          <a:p>
            <a:r>
              <a:rPr lang="uk-UA" smtClean="0">
                <a:solidFill>
                  <a:schemeClr val="tx2">
                    <a:lumMod val="75000"/>
                  </a:schemeClr>
                </a:solidFill>
              </a:rPr>
              <a:t>Функціонали.  Екстремуми функціоналів. Диференційовні функціонали</a:t>
            </a:r>
          </a:p>
          <a:p>
            <a:r>
              <a:rPr lang="uk-UA" smtClean="0">
                <a:solidFill>
                  <a:schemeClr val="tx2">
                    <a:lumMod val="75000"/>
                  </a:schemeClr>
                </a:solidFill>
              </a:rPr>
              <a:t>Приклади диференційовних функціоналів у </a:t>
            </a:r>
            <a:r>
              <a:rPr lang="uk-UA" smtClean="0">
                <a:solidFill>
                  <a:schemeClr val="tx2">
                    <a:lumMod val="75000"/>
                  </a:schemeClr>
                </a:solidFill>
              </a:rPr>
              <a:t>нормованих </a:t>
            </a:r>
            <a:r>
              <a:rPr lang="uk-UA" smtClean="0">
                <a:solidFill>
                  <a:schemeClr val="tx2">
                    <a:lumMod val="75000"/>
                  </a:schemeClr>
                </a:solidFill>
              </a:rPr>
              <a:t>просторах</a:t>
            </a:r>
          </a:p>
          <a:p>
            <a:r>
              <a:rPr lang="uk-UA" smtClean="0">
                <a:solidFill>
                  <a:schemeClr val="tx2">
                    <a:lumMod val="75000"/>
                  </a:schemeClr>
                </a:solidFill>
              </a:rPr>
              <a:t>Необхідна умова екстремуму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792088"/>
          </a:xfrm>
        </p:spPr>
        <p:txBody>
          <a:bodyPr>
            <a:normAutofit/>
          </a:bodyPr>
          <a:lstStyle/>
          <a:p>
            <a:r>
              <a:rPr lang="uk-UA" sz="2000" smtClean="0"/>
              <a:t>Перша варіація (приклади)</a:t>
            </a:r>
            <a:endParaRPr lang="uk-UA" sz="200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92764" y="332656"/>
            <a:ext cx="8799716" cy="6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792088"/>
          </a:xfrm>
        </p:spPr>
        <p:txBody>
          <a:bodyPr>
            <a:normAutofit/>
          </a:bodyPr>
          <a:lstStyle/>
          <a:p>
            <a:r>
              <a:rPr lang="uk-UA" sz="2000" smtClean="0"/>
              <a:t>Перша варіація (приклади)</a:t>
            </a:r>
            <a:endParaRPr lang="uk-UA" sz="20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223497" y="476672"/>
            <a:ext cx="8885007" cy="91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-6770" y="1779906"/>
            <a:ext cx="8971257" cy="380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792088"/>
          </a:xfrm>
        </p:spPr>
        <p:txBody>
          <a:bodyPr>
            <a:normAutofit/>
          </a:bodyPr>
          <a:lstStyle/>
          <a:p>
            <a:r>
              <a:rPr lang="uk-UA" sz="2000" smtClean="0"/>
              <a:t>Перша варіація (приклади)</a:t>
            </a:r>
            <a:endParaRPr lang="uk-UA" sz="200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57850" y="486232"/>
            <a:ext cx="8978646" cy="618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792088"/>
          </a:xfrm>
        </p:spPr>
        <p:txBody>
          <a:bodyPr>
            <a:normAutofit/>
          </a:bodyPr>
          <a:lstStyle/>
          <a:p>
            <a:r>
              <a:rPr lang="uk-UA" sz="2000" smtClean="0"/>
              <a:t>Перша варіація (приклади)</a:t>
            </a:r>
            <a:endParaRPr lang="uk-UA" sz="200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35496" y="764704"/>
            <a:ext cx="9022899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92088"/>
          </a:xfrm>
        </p:spPr>
        <p:txBody>
          <a:bodyPr>
            <a:normAutofit fontScale="90000"/>
          </a:bodyPr>
          <a:lstStyle/>
          <a:p>
            <a:r>
              <a:rPr lang="uk-UA" sz="2800" smtClean="0"/>
              <a:t>Необхідна умова локального екстремуму функціоналів</a:t>
            </a:r>
            <a:br>
              <a:rPr lang="uk-UA" sz="2800" smtClean="0"/>
            </a:br>
            <a:endParaRPr lang="uk-UA" sz="280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102740" y="620688"/>
            <a:ext cx="8933756" cy="16733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35496" y="2420888"/>
            <a:ext cx="901438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Диференційовні функціонали</a:t>
            </a:r>
            <a:endParaRPr lang="uk-UA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55000"/>
          </a:blip>
          <a:srcRect/>
          <a:stretch>
            <a:fillRect/>
          </a:stretch>
        </p:blipFill>
        <p:spPr bwMode="auto">
          <a:xfrm>
            <a:off x="433884" y="1402103"/>
            <a:ext cx="8458596" cy="101878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322356" y="3140968"/>
            <a:ext cx="8681783" cy="172819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26976"/>
          </a:xfrm>
        </p:spPr>
        <p:txBody>
          <a:bodyPr/>
          <a:lstStyle/>
          <a:p>
            <a:r>
              <a:rPr lang="uk-UA" smtClean="0"/>
              <a:t>Диференційовні функціонали</a:t>
            </a:r>
            <a:endParaRPr lang="uk-UA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55000"/>
          </a:blip>
          <a:srcRect/>
          <a:stretch>
            <a:fillRect/>
          </a:stretch>
        </p:blipFill>
        <p:spPr bwMode="auto">
          <a:xfrm>
            <a:off x="433884" y="764704"/>
            <a:ext cx="8458596" cy="101878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>
            <a:lum bright="-16000" contrast="29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7544" y="1700808"/>
            <a:ext cx="8522589" cy="29208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55000"/>
          </a:blip>
          <a:srcRect/>
          <a:stretch>
            <a:fillRect/>
          </a:stretch>
        </p:blipFill>
        <p:spPr bwMode="auto">
          <a:xfrm>
            <a:off x="467544" y="4509120"/>
            <a:ext cx="7416824" cy="227925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435280" cy="926976"/>
          </a:xfrm>
        </p:spPr>
        <p:txBody>
          <a:bodyPr>
            <a:normAutofit fontScale="90000"/>
          </a:bodyPr>
          <a:lstStyle/>
          <a:p>
            <a:r>
              <a:rPr lang="uk-UA" smtClean="0"/>
              <a:t>Перша варіація функціоналу (Фреше)</a:t>
            </a:r>
            <a:endParaRPr lang="uk-UA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25260" y="1340768"/>
            <a:ext cx="9083244" cy="139190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55000"/>
          </a:blip>
          <a:srcRect/>
          <a:stretch>
            <a:fillRect/>
          </a:stretch>
        </p:blipFill>
        <p:spPr bwMode="auto">
          <a:xfrm>
            <a:off x="99061" y="3501008"/>
            <a:ext cx="8927005" cy="201622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435280" cy="926976"/>
          </a:xfrm>
        </p:spPr>
        <p:txBody>
          <a:bodyPr>
            <a:normAutofit fontScale="90000"/>
          </a:bodyPr>
          <a:lstStyle/>
          <a:p>
            <a:r>
              <a:rPr lang="uk-UA" smtClean="0"/>
              <a:t>Перша варіація функціоналу (Фреше)</a:t>
            </a:r>
            <a:endParaRPr lang="uk-UA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251520" y="908720"/>
            <a:ext cx="8743644" cy="61302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55000"/>
          </a:blip>
          <a:srcRect/>
          <a:stretch>
            <a:fillRect/>
          </a:stretch>
        </p:blipFill>
        <p:spPr bwMode="auto">
          <a:xfrm>
            <a:off x="35496" y="1597624"/>
            <a:ext cx="9026632" cy="518853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926976"/>
          </a:xfrm>
        </p:spPr>
        <p:txBody>
          <a:bodyPr>
            <a:normAutofit/>
          </a:bodyPr>
          <a:lstStyle/>
          <a:p>
            <a:r>
              <a:rPr lang="uk-UA" sz="3600" smtClean="0"/>
              <a:t>Перша варіація функціоналу (похідна Гато)</a:t>
            </a:r>
            <a:endParaRPr lang="uk-UA" sz="36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55000"/>
          </a:blip>
          <a:srcRect/>
          <a:stretch>
            <a:fillRect/>
          </a:stretch>
        </p:blipFill>
        <p:spPr bwMode="auto">
          <a:xfrm>
            <a:off x="107504" y="692696"/>
            <a:ext cx="8946792" cy="129614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107504" y="1916832"/>
            <a:ext cx="8228550" cy="17240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42580" y="3647902"/>
            <a:ext cx="8993916" cy="136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55000"/>
          </a:blip>
          <a:srcRect/>
          <a:stretch>
            <a:fillRect/>
          </a:stretch>
        </p:blipFill>
        <p:spPr bwMode="auto">
          <a:xfrm>
            <a:off x="179512" y="5013176"/>
            <a:ext cx="7740352" cy="181269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926976"/>
          </a:xfrm>
        </p:spPr>
        <p:txBody>
          <a:bodyPr>
            <a:normAutofit/>
          </a:bodyPr>
          <a:lstStyle/>
          <a:p>
            <a:r>
              <a:rPr lang="uk-UA" sz="3600" smtClean="0"/>
              <a:t>Перша варіація функціоналу (похідна Гато)</a:t>
            </a:r>
            <a:endParaRPr lang="uk-UA" sz="360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107503" y="1344883"/>
            <a:ext cx="8572225" cy="179608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179512" y="3573016"/>
            <a:ext cx="885698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926976"/>
          </a:xfrm>
        </p:spPr>
        <p:txBody>
          <a:bodyPr>
            <a:normAutofit/>
          </a:bodyPr>
          <a:lstStyle/>
          <a:p>
            <a:r>
              <a:rPr lang="uk-UA" sz="2800" smtClean="0"/>
              <a:t>Перша варіація (приклади)</a:t>
            </a:r>
            <a:endParaRPr lang="uk-UA" sz="280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32307" y="836712"/>
            <a:ext cx="8895578" cy="183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4000" contrast="55000"/>
          </a:blip>
          <a:srcRect/>
          <a:stretch>
            <a:fillRect/>
          </a:stretch>
        </p:blipFill>
        <p:spPr bwMode="auto">
          <a:xfrm>
            <a:off x="111856" y="2564904"/>
            <a:ext cx="8811486" cy="309634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792088"/>
          </a:xfrm>
        </p:spPr>
        <p:txBody>
          <a:bodyPr>
            <a:normAutofit/>
          </a:bodyPr>
          <a:lstStyle/>
          <a:p>
            <a:r>
              <a:rPr lang="uk-UA" sz="2000" smtClean="0"/>
              <a:t>Перша варіація (приклади)</a:t>
            </a:r>
            <a:endParaRPr lang="uk-UA" sz="200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251520" y="327528"/>
            <a:ext cx="8892480" cy="653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</TotalTime>
  <Words>84</Words>
  <Application>Microsoft Office PowerPoint</Application>
  <PresentationFormat>Экран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Елементи варіаційного числення</vt:lpstr>
      <vt:lpstr>Диференційовні функціонали</vt:lpstr>
      <vt:lpstr>Диференційовні функціонали</vt:lpstr>
      <vt:lpstr>Перша варіація функціоналу (Фреше)</vt:lpstr>
      <vt:lpstr>Перша варіація функціоналу (Фреше)</vt:lpstr>
      <vt:lpstr>Перша варіація функціоналу (похідна Гато)</vt:lpstr>
      <vt:lpstr>Перша варіація функціоналу (похідна Гато)</vt:lpstr>
      <vt:lpstr>Перша варіація (приклади)</vt:lpstr>
      <vt:lpstr>Перша варіація (приклади)</vt:lpstr>
      <vt:lpstr>Перша варіація (приклади)</vt:lpstr>
      <vt:lpstr>Перша варіація (приклади)</vt:lpstr>
      <vt:lpstr>Перша варіація (приклади)</vt:lpstr>
      <vt:lpstr>Перша варіація (приклади)</vt:lpstr>
      <vt:lpstr>Необхідна умова локального екстремуму функціоналів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Матвиенко</cp:lastModifiedBy>
  <cp:revision>209</cp:revision>
  <dcterms:created xsi:type="dcterms:W3CDTF">2019-03-24T14:49:41Z</dcterms:created>
  <dcterms:modified xsi:type="dcterms:W3CDTF">2020-04-06T20:39:04Z</dcterms:modified>
</cp:coreProperties>
</file>