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2549D-F241-485E-867C-DC4AFA93F1B4}" type="datetimeFigureOut">
              <a:rPr lang="uk-UA" smtClean="0"/>
              <a:pPr/>
              <a:t>01.05.2020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32933-0EAE-4886-BAA2-C662D2A2F31B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692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32933-0EAE-4886-BAA2-C662D2A2F31B}" type="slidenum">
              <a:rPr lang="uk-UA" smtClean="0"/>
              <a:pPr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7045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01.05.2020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01.05.2020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01.05.2020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01.05.2020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01.05.2020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01.05.2020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01.05.2020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01.05.2020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01.05.2020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01.05.2020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01.05.2020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FACB6-FD4B-4550-9ACA-B9185DB6936B}" type="datetimeFigureOut">
              <a:rPr lang="uk-UA" smtClean="0"/>
              <a:pPr/>
              <a:t>01.05.2020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9.wmf"/><Relationship Id="rId2" Type="http://schemas.openxmlformats.org/officeDocument/2006/relationships/vmlDrawing" Target="../drawings/vmlDrawing9.vml"/><Relationship Id="rId1" Type="http://schemas.openxmlformats.org/officeDocument/2006/relationships/themeOverride" Target="../theme/themeOverride9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9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.bin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wmf"/><Relationship Id="rId2" Type="http://schemas.openxmlformats.org/officeDocument/2006/relationships/vmlDrawing" Target="../drawings/vmlDrawing3.vml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wmf"/><Relationship Id="rId2" Type="http://schemas.openxmlformats.org/officeDocument/2006/relationships/vmlDrawing" Target="../drawings/vmlDrawing4.vml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5.v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wmf"/><Relationship Id="rId2" Type="http://schemas.openxmlformats.org/officeDocument/2006/relationships/vmlDrawing" Target="../drawings/vmlDrawing6.vml"/><Relationship Id="rId1" Type="http://schemas.openxmlformats.org/officeDocument/2006/relationships/themeOverride" Target="../theme/themeOverride6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.wmf"/><Relationship Id="rId2" Type="http://schemas.openxmlformats.org/officeDocument/2006/relationships/vmlDrawing" Target="../drawings/vmlDrawing7.vml"/><Relationship Id="rId1" Type="http://schemas.openxmlformats.org/officeDocument/2006/relationships/themeOverride" Target="../theme/themeOverride7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3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6.wmf"/><Relationship Id="rId2" Type="http://schemas.openxmlformats.org/officeDocument/2006/relationships/vmlDrawing" Target="../drawings/vmlDrawing8.v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5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47864" y="980728"/>
            <a:ext cx="5110336" cy="2952329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Загальна форма першої варіації функціоналу найпростішої задачі варіаційного числення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/>
          </a:bodyPr>
          <a:lstStyle/>
          <a:p>
            <a:r>
              <a:rPr lang="uk-UA" sz="3200" smtClean="0"/>
              <a:t>Умови транверсальності (приклади)</a:t>
            </a:r>
            <a:endParaRPr lang="uk-UA" sz="320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395536" y="836712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smtClean="0"/>
              <a:t>Приклад 2  Записати умови трансверсальності в задачі про екстремум функціоналу </a:t>
            </a:r>
            <a:endParaRPr lang="uk-UA" sz="2400"/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2411760" y="1772816"/>
          <a:ext cx="39370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Equation" r:id="rId4" imgW="1930400" imgH="495300" progId="Equation.DSMT4">
                  <p:embed/>
                </p:oleObj>
              </mc:Choice>
              <mc:Fallback>
                <p:oleObj name="Equation" r:id="rId4" imgW="1930400" imgH="4953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" contrast="1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772816"/>
                        <a:ext cx="3937000" cy="100171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3140968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smtClean="0"/>
              <a:t>Приклад 3  </a:t>
            </a:r>
            <a:r>
              <a:rPr lang="uk-UA" sz="2400"/>
              <a:t>Знайти екстремалі </a:t>
            </a:r>
            <a:r>
              <a:rPr lang="uk-UA" sz="2400" smtClean="0"/>
              <a:t>функціоналу </a:t>
            </a:r>
            <a:r>
              <a:rPr lang="uk-UA" sz="2400"/>
              <a:t>у </a:t>
            </a:r>
            <a:r>
              <a:rPr lang="uk-UA" sz="2400" smtClean="0"/>
              <a:t>задачі </a:t>
            </a:r>
            <a:r>
              <a:rPr lang="uk-UA" sz="2400"/>
              <a:t>з рухомими </a:t>
            </a:r>
            <a:r>
              <a:rPr lang="uk-UA" sz="2400" smtClean="0"/>
              <a:t>границями</a:t>
            </a:r>
            <a:endParaRPr lang="uk-UA" sz="2400"/>
          </a:p>
        </p:txBody>
      </p:sp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1331640" y="4293096"/>
          <a:ext cx="66182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6" imgW="3289300" imgH="469900" progId="Equation.DSMT4">
                  <p:embed/>
                </p:oleObj>
              </mc:Choice>
              <mc:Fallback>
                <p:oleObj name="Equation" r:id="rId6" imgW="3289300" imgH="4699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293096"/>
                        <a:ext cx="6618288" cy="9398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uk-UA" dirty="0" smtClean="0"/>
              <a:t>Постановка задачі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65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uk-UA" sz="3400" dirty="0"/>
              <a:t>Розглянемо </a:t>
            </a:r>
            <a:r>
              <a:rPr lang="uk-UA" sz="3400" dirty="0" smtClean="0"/>
              <a:t> необхідні умови екстремуму такого функціоналу</a:t>
            </a:r>
            <a:endParaRPr lang="uk-UA" sz="3400" dirty="0"/>
          </a:p>
          <a:p>
            <a:endParaRPr lang="uk-UA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 dirty="0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907704" y="1700808"/>
          <a:ext cx="5018088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2514600" imgH="495000" progId="Equation.DSMT4">
                  <p:embed/>
                </p:oleObj>
              </mc:Choice>
              <mc:Fallback>
                <p:oleObj name="Equation" r:id="rId5" imgW="2514600" imgH="495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700808"/>
                        <a:ext cx="5018088" cy="9921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-16000" contrast="23000"/>
          </a:blip>
          <a:srcRect/>
          <a:stretch>
            <a:fillRect/>
          </a:stretch>
        </p:blipFill>
        <p:spPr bwMode="auto">
          <a:xfrm>
            <a:off x="2040969" y="2708920"/>
            <a:ext cx="5987415" cy="394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Постановка задачі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25500" y="836712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В  класі допустимих функцій, що визначається так </a:t>
            </a:r>
            <a:endParaRPr lang="uk-UA" sz="24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827584" y="1340768"/>
          <a:ext cx="43672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quation" r:id="rId4" imgW="2184120" imgH="507960" progId="Equation.DSMT4">
                  <p:embed/>
                </p:oleObj>
              </mc:Choice>
              <mc:Fallback>
                <p:oleObj name="Equation" r:id="rId4" imgW="2184120" imgH="50796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340768"/>
                        <a:ext cx="4367212" cy="1016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2492896"/>
            <a:ext cx="727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Знайдемо першу варіацію за таких умов</a:t>
            </a:r>
          </a:p>
          <a:p>
            <a:pPr marL="457200" indent="-457200">
              <a:buAutoNum type="arabicParenR"/>
            </a:pPr>
            <a:r>
              <a:rPr lang="uk-UA" sz="2400" dirty="0" smtClean="0"/>
              <a:t>            така що</a:t>
            </a:r>
          </a:p>
          <a:p>
            <a:pPr marL="457200" indent="-457200">
              <a:buAutoNum type="arabicParenR"/>
            </a:pPr>
            <a:endParaRPr lang="uk-UA" sz="2400" dirty="0" smtClean="0"/>
          </a:p>
          <a:p>
            <a:pPr marL="457200" indent="-457200">
              <a:buAutoNum type="arabicParenR"/>
            </a:pPr>
            <a:r>
              <a:rPr lang="uk-UA" sz="2400" dirty="0" smtClean="0"/>
              <a:t>кінці  інтервалу </a:t>
            </a:r>
            <a:r>
              <a:rPr lang="uk-UA" sz="2400" dirty="0" err="1" smtClean="0"/>
              <a:t>варьюються</a:t>
            </a:r>
            <a:endParaRPr lang="uk-UA" sz="240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971600" y="2924944"/>
          <a:ext cx="7302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6" imgW="457200" imgH="253800" progId="Equation.DSMT4">
                  <p:embed/>
                </p:oleObj>
              </mc:Choice>
              <mc:Fallback>
                <p:oleObj name="Equation" r:id="rId6" imgW="457200" imgH="2538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924944"/>
                        <a:ext cx="730250" cy="4064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3203848" y="2924944"/>
          <a:ext cx="14811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8" imgW="927000" imgH="253800" progId="Equation.DSMT4">
                  <p:embed/>
                </p:oleObj>
              </mc:Choice>
              <mc:Fallback>
                <p:oleObj name="Equation" r:id="rId8" imgW="927000" imgH="2538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924944"/>
                        <a:ext cx="1481138" cy="4064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5076056" y="3645024"/>
          <a:ext cx="27987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Equation" r:id="rId10" imgW="1752480" imgH="253800" progId="Equation.DSMT4">
                  <p:embed/>
                </p:oleObj>
              </mc:Choice>
              <mc:Fallback>
                <p:oleObj name="Equation" r:id="rId10" imgW="1752480" imgH="2538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645024"/>
                        <a:ext cx="2798762" cy="4064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669925" y="4149080"/>
          <a:ext cx="6856413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Equation" r:id="rId12" imgW="3441600" imgH="520560" progId="Equation.DSMT4">
                  <p:embed/>
                </p:oleObj>
              </mc:Choice>
              <mc:Fallback>
                <p:oleObj name="Equation" r:id="rId12" imgW="3441600" imgH="52056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4149080"/>
                        <a:ext cx="6856413" cy="10398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268875"/>
              </p:ext>
            </p:extLst>
          </p:nvPr>
        </p:nvGraphicFramePr>
        <p:xfrm>
          <a:off x="560263" y="5373216"/>
          <a:ext cx="8404225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Equation" r:id="rId14" imgW="3454200" imgH="533160" progId="Equation.DSMT4">
                  <p:embed/>
                </p:oleObj>
              </mc:Choice>
              <mc:Fallback>
                <p:oleObj name="Equation" r:id="rId14" imgW="3454200" imgH="53316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63" y="5373216"/>
                        <a:ext cx="8404225" cy="13033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uk-UA" smtClean="0"/>
              <a:t>Перша варіація</a:t>
            </a:r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966251"/>
              </p:ext>
            </p:extLst>
          </p:nvPr>
        </p:nvGraphicFramePr>
        <p:xfrm>
          <a:off x="240035" y="548680"/>
          <a:ext cx="8580437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4" imgW="4762440" imgH="888840" progId="Equation.DSMT4">
                  <p:embed/>
                </p:oleObj>
              </mc:Choice>
              <mc:Fallback>
                <p:oleObj name="Equation" r:id="rId4" imgW="4762440" imgH="8888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5" y="548680"/>
                        <a:ext cx="8580437" cy="16017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516161" y="2223715"/>
          <a:ext cx="507206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6" imgW="2539800" imgH="279360" progId="Equation.DSMT4">
                  <p:embed/>
                </p:oleObj>
              </mc:Choice>
              <mc:Fallback>
                <p:oleObj name="Equation" r:id="rId6" imgW="2539800" imgH="27936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161" y="2223715"/>
                        <a:ext cx="5072063" cy="5572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558579"/>
              </p:ext>
            </p:extLst>
          </p:nvPr>
        </p:nvGraphicFramePr>
        <p:xfrm>
          <a:off x="1484461" y="2780928"/>
          <a:ext cx="6111875" cy="3943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Equation" r:id="rId8" imgW="3060360" imgH="2158920" progId="Equation.DSMT4">
                  <p:embed/>
                </p:oleObj>
              </mc:Choice>
              <mc:Fallback>
                <p:oleObj name="Equation" r:id="rId8" imgW="3060360" imgH="215892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461" y="2780928"/>
                        <a:ext cx="6111875" cy="394367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uk-UA" smtClean="0"/>
              <a:t>Перша варіація</a:t>
            </a:r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07975" y="787400"/>
          <a:ext cx="7964488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4" imgW="4419360" imgH="863280" progId="Equation.DSMT4">
                  <p:embed/>
                </p:oleObj>
              </mc:Choice>
              <mc:Fallback>
                <p:oleObj name="Equation" r:id="rId4" imgW="4419360" imgH="8632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787400"/>
                        <a:ext cx="7964488" cy="15557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904507"/>
              </p:ext>
            </p:extLst>
          </p:nvPr>
        </p:nvGraphicFramePr>
        <p:xfrm>
          <a:off x="131763" y="2636838"/>
          <a:ext cx="8797925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6" imgW="4635360" imgH="1041120" progId="Equation.DSMT4">
                  <p:embed/>
                </p:oleObj>
              </mc:Choice>
              <mc:Fallback>
                <p:oleObj name="Equation" r:id="rId6" imgW="4635360" imgH="104112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3" y="2636838"/>
                        <a:ext cx="8797925" cy="19748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4869160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smtClean="0"/>
              <a:t>Двічі підкреслений елемент в формулі (12) є варіацією  кінців екстремалі при сталих значеннях змінної </a:t>
            </a:r>
            <a:r>
              <a:rPr lang="en-US" sz="2400" i="1" smtClean="0"/>
              <a:t>x (</a:t>
            </a:r>
            <a:r>
              <a:rPr lang="uk-UA" sz="2400" i="1" smtClean="0"/>
              <a:t>рис.2)</a:t>
            </a:r>
            <a:endParaRPr lang="uk-UA" sz="2400" i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624"/>
            <a:ext cx="7815770" cy="443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8" name="TextBox 7"/>
          <p:cNvSpPr txBox="1"/>
          <p:nvPr/>
        </p:nvSpPr>
        <p:spPr>
          <a:xfrm>
            <a:off x="971600" y="83671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smtClean="0"/>
              <a:t>Рис.2</a:t>
            </a:r>
            <a:endParaRPr lang="uk-UA" sz="240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892086"/>
              </p:ext>
            </p:extLst>
          </p:nvPr>
        </p:nvGraphicFramePr>
        <p:xfrm>
          <a:off x="1367730" y="4572000"/>
          <a:ext cx="7524750" cy="217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5" imgW="3962160" imgH="1143000" progId="Equation.DSMT4">
                  <p:embed/>
                </p:oleObj>
              </mc:Choice>
              <mc:Fallback>
                <p:oleObj name="Equation" r:id="rId5" imgW="3962160" imgH="11430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4000" contrast="1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730" y="4572000"/>
                        <a:ext cx="7524750" cy="21701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uk-UA" smtClean="0"/>
              <a:t>Необхідна умова екстремуму</a:t>
            </a:r>
            <a:endParaRPr lang="uk-UA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093879"/>
              </p:ext>
            </p:extLst>
          </p:nvPr>
        </p:nvGraphicFramePr>
        <p:xfrm>
          <a:off x="201613" y="1052513"/>
          <a:ext cx="8799512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4" imgW="4635360" imgH="1574640" progId="Equation.DSMT4">
                  <p:embed/>
                </p:oleObj>
              </mc:Choice>
              <mc:Fallback>
                <p:oleObj name="Equation" r:id="rId4" imgW="4635360" imgH="15746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1052513"/>
                        <a:ext cx="8799512" cy="29860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095892"/>
              </p:ext>
            </p:extLst>
          </p:nvPr>
        </p:nvGraphicFramePr>
        <p:xfrm>
          <a:off x="2466975" y="4098776"/>
          <a:ext cx="4140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Equation" r:id="rId6" imgW="2070000" imgH="457200" progId="Equation.DSMT4">
                  <p:embed/>
                </p:oleObj>
              </mc:Choice>
              <mc:Fallback>
                <p:oleObj name="Equation" r:id="rId6" imgW="2070000" imgH="4572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22000" contrast="1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4098776"/>
                        <a:ext cx="4140200" cy="9144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86519" y="5516563"/>
          <a:ext cx="838993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tion" r:id="rId8" imgW="4419360" imgH="583920" progId="Equation.DSMT4">
                  <p:embed/>
                </p:oleObj>
              </mc:Choice>
              <mc:Fallback>
                <p:oleObj name="Equation" r:id="rId8" imgW="4419360" imgH="58392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19" y="5516563"/>
                        <a:ext cx="8389937" cy="11080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7544" y="4991022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Загальна форма першої варіації та </a:t>
            </a:r>
            <a:r>
              <a:rPr lang="uk-UA" sz="2400" dirty="0" err="1" smtClean="0"/>
              <a:t>н.у</a:t>
            </a:r>
            <a:r>
              <a:rPr lang="uk-UA" sz="2400" dirty="0" smtClean="0"/>
              <a:t>.</a:t>
            </a:r>
            <a:endParaRPr lang="uk-UA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uk-UA" sz="2800" smtClean="0"/>
              <a:t>Природні граничні умови</a:t>
            </a:r>
            <a:endParaRPr lang="uk-UA" sz="2800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1927225" y="1700808"/>
          <a:ext cx="42894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4" imgW="2145960" imgH="495000" progId="Equation.DSMT4">
                  <p:embed/>
                </p:oleObj>
              </mc:Choice>
              <mc:Fallback>
                <p:oleObj name="Equation" r:id="rId4" imgW="2145960" imgH="4950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2000" contrast="1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1700808"/>
                        <a:ext cx="4289425" cy="990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3140968"/>
            <a:ext cx="831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Приклад 1 Знайти</a:t>
            </a:r>
            <a:r>
              <a:rPr lang="ru-RU" sz="2400" dirty="0" smtClean="0"/>
              <a:t> </a:t>
            </a:r>
            <a:r>
              <a:rPr lang="uk-UA" sz="2400" dirty="0" smtClean="0"/>
              <a:t>криву</a:t>
            </a:r>
            <a:r>
              <a:rPr lang="ru-RU" sz="2400" dirty="0" smtClean="0"/>
              <a:t>, </a:t>
            </a:r>
            <a:r>
              <a:rPr lang="ru-RU" sz="2400" dirty="0"/>
              <a:t>на </a:t>
            </a:r>
            <a:r>
              <a:rPr lang="uk-UA" sz="2400" dirty="0" smtClean="0"/>
              <a:t>якій</a:t>
            </a:r>
            <a:r>
              <a:rPr lang="ru-RU" sz="2400" dirty="0" smtClean="0"/>
              <a:t> </a:t>
            </a:r>
            <a:r>
              <a:rPr lang="uk-UA" sz="2400" dirty="0" smtClean="0"/>
              <a:t>функціонал</a:t>
            </a:r>
            <a:r>
              <a:rPr lang="en-US" sz="2400" dirty="0" smtClean="0"/>
              <a:t> </a:t>
            </a:r>
            <a:endParaRPr lang="uk-UA" sz="2400" dirty="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691680" y="4077072"/>
          <a:ext cx="5905500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6" imgW="2895480" imgH="736560" progId="Equation.DSMT4">
                  <p:embed/>
                </p:oleObj>
              </mc:Choice>
              <mc:Fallback>
                <p:oleObj name="Equation" r:id="rId6" imgW="2895480" imgH="7365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" contrast="1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077072"/>
                        <a:ext cx="5905500" cy="14906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73424" y="5611333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може досягти екстремуму</a:t>
            </a:r>
            <a:endParaRPr lang="uk-UA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/>
          </a:bodyPr>
          <a:lstStyle/>
          <a:p>
            <a:r>
              <a:rPr lang="uk-UA" sz="3200" smtClean="0"/>
              <a:t>Умови транверсальності</a:t>
            </a:r>
            <a:endParaRPr lang="uk-UA" sz="320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-16000" contrast="23000"/>
          </a:blip>
          <a:srcRect/>
          <a:stretch>
            <a:fillRect/>
          </a:stretch>
        </p:blipFill>
        <p:spPr bwMode="auto">
          <a:xfrm>
            <a:off x="0" y="620688"/>
            <a:ext cx="4427984" cy="2919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4788024" y="1196752"/>
          <a:ext cx="428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name="Equation" r:id="rId5" imgW="2145960" imgH="266400" progId="Equation.DSMT4">
                  <p:embed/>
                </p:oleObj>
              </mc:Choice>
              <mc:Fallback>
                <p:oleObj name="Equation" r:id="rId5" imgW="2145960" imgH="2664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2000" contrast="1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196752"/>
                        <a:ext cx="4289425" cy="5334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397903"/>
              </p:ext>
            </p:extLst>
          </p:nvPr>
        </p:nvGraphicFramePr>
        <p:xfrm>
          <a:off x="2327721" y="3573016"/>
          <a:ext cx="670877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name="Equation" r:id="rId7" imgW="3530520" imgH="558720" progId="Equation.DSMT4">
                  <p:embed/>
                </p:oleObj>
              </mc:Choice>
              <mc:Fallback>
                <p:oleObj name="Equation" r:id="rId7" imgW="3530520" imgH="55872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6000" contrast="1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721" y="3573016"/>
                        <a:ext cx="6708775" cy="10620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5122863" y="2060848"/>
          <a:ext cx="33512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Equation" r:id="rId9" imgW="1676160" imgH="507960" progId="Equation.DSMT4">
                  <p:embed/>
                </p:oleObj>
              </mc:Choice>
              <mc:Fallback>
                <p:oleObj name="Equation" r:id="rId9" imgW="1676160" imgH="50796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2000" contrast="1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863" y="2060848"/>
                        <a:ext cx="3351212" cy="1016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5220072" y="3140968"/>
          <a:ext cx="796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Equation" r:id="rId11" imgW="406080" imgH="203040" progId="Equation.DSMT4">
                  <p:embed/>
                </p:oleObj>
              </mc:Choice>
              <mc:Fallback>
                <p:oleObj name="Equation" r:id="rId11" imgW="406080" imgH="20304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140968"/>
                        <a:ext cx="796925" cy="3873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819794"/>
              </p:ext>
            </p:extLst>
          </p:nvPr>
        </p:nvGraphicFramePr>
        <p:xfrm>
          <a:off x="2256283" y="4653136"/>
          <a:ext cx="6780213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Equation" r:id="rId13" imgW="3987720" imgH="1193760" progId="Equation.DSMT4">
                  <p:embed/>
                </p:oleObj>
              </mc:Choice>
              <mc:Fallback>
                <p:oleObj name="Equation" r:id="rId13" imgW="3987720" imgH="119376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6000" contrast="1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283" y="4653136"/>
                        <a:ext cx="6780213" cy="20288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116</Words>
  <Application>Microsoft Office PowerPoint</Application>
  <PresentationFormat>Экран (4:3)</PresentationFormat>
  <Paragraphs>23</Paragraphs>
  <Slides>10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Тема Office</vt:lpstr>
      <vt:lpstr>Equation</vt:lpstr>
      <vt:lpstr>MathType 6.0 Equation</vt:lpstr>
      <vt:lpstr>Загальна форма першої варіації функціоналу найпростішої задачі варіаційного числення</vt:lpstr>
      <vt:lpstr>Постановка задачі</vt:lpstr>
      <vt:lpstr>Постановка задачі</vt:lpstr>
      <vt:lpstr>Перша варіація</vt:lpstr>
      <vt:lpstr>Перша варіація</vt:lpstr>
      <vt:lpstr>Презентация PowerPoint</vt:lpstr>
      <vt:lpstr>Необхідна умова екстремуму</vt:lpstr>
      <vt:lpstr>Природні граничні умови</vt:lpstr>
      <vt:lpstr>Умови транверсальності</vt:lpstr>
      <vt:lpstr>Умови транверсальності (приклади)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Матвиенко</dc:creator>
  <cp:lastModifiedBy>NoutV</cp:lastModifiedBy>
  <cp:revision>29</cp:revision>
  <dcterms:created xsi:type="dcterms:W3CDTF">2018-09-26T17:41:09Z</dcterms:created>
  <dcterms:modified xsi:type="dcterms:W3CDTF">2020-05-01T05:30:31Z</dcterms:modified>
</cp:coreProperties>
</file>