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61" r:id="rId5"/>
    <p:sldId id="274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20.05.2020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772400" cy="1802631"/>
          </a:xfrm>
        </p:spPr>
        <p:txBody>
          <a:bodyPr>
            <a:normAutofit/>
          </a:bodyPr>
          <a:lstStyle/>
          <a:p>
            <a:r>
              <a:rPr lang="uk-UA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Узагальнення найпростішої задачі варіаційного числення</a:t>
            </a:r>
            <a:endParaRPr lang="uk-UA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227687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i="1" smtClean="0">
                <a:solidFill>
                  <a:schemeClr val="tx2"/>
                </a:solidFill>
              </a:rPr>
              <a:t>Функціонали, що залежать від похідних вищого порядку</a:t>
            </a:r>
          </a:p>
          <a:p>
            <a:r>
              <a:rPr lang="uk-UA" b="1" i="1" smtClean="0">
                <a:solidFill>
                  <a:schemeClr val="tx2"/>
                </a:solidFill>
              </a:rPr>
              <a:t> Функціонали, що залежать від функцій багатьох змінних.</a:t>
            </a:r>
            <a:endParaRPr lang="uk-UA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/>
              <a:t>Функціонали, що залежать в</a:t>
            </a:r>
            <a:r>
              <a:rPr lang="uk-UA" sz="3600" smtClean="0"/>
              <a:t>ід функцій багатьох змінних</a:t>
            </a:r>
            <a:endParaRPr lang="uk-UA" sz="360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35496" y="1268760"/>
            <a:ext cx="9031953" cy="187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66989" y="3429000"/>
            <a:ext cx="8653483" cy="8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763588" y="4508500"/>
          <a:ext cx="5594350" cy="1119188"/>
        </p:xfrm>
        <a:graphic>
          <a:graphicData uri="http://schemas.openxmlformats.org/presentationml/2006/ole">
            <p:oleObj spid="_x0000_s23559" name="Equation" r:id="rId7" imgW="2539800" imgH="507960" progId="Equation.DSMT4">
              <p:embed/>
            </p:oleObj>
          </a:graphicData>
        </a:graphic>
      </p:graphicFrame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79512" y="5733256"/>
            <a:ext cx="859536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/>
              <a:t>Функціонали, що залежать в</a:t>
            </a:r>
            <a:r>
              <a:rPr lang="uk-UA" sz="3600" smtClean="0"/>
              <a:t>ід функцій багатьох змінних</a:t>
            </a:r>
            <a:endParaRPr lang="uk-UA" sz="36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251520" y="4005064"/>
            <a:ext cx="868770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374962" y="1628800"/>
            <a:ext cx="822948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uk-UA" smtClean="0"/>
              <a:t>Узагальнення</a:t>
            </a:r>
            <a:endParaRPr lang="uk-UA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07504" y="1052736"/>
            <a:ext cx="8936748" cy="297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07504" y="4369314"/>
            <a:ext cx="8822780" cy="157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</a:t>
            </a:r>
            <a:endParaRPr lang="uk-UA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79512" y="2276872"/>
            <a:ext cx="885274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uk-UA" smtClean="0"/>
              <a:t>Узагальнення</a:t>
            </a:r>
            <a:endParaRPr lang="uk-UA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79512" y="1052736"/>
            <a:ext cx="879937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</a:t>
            </a:r>
            <a:endParaRPr lang="uk-UA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201860" y="1412776"/>
            <a:ext cx="874028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Приклад</a:t>
            </a:r>
            <a:endParaRPr lang="uk-UA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0" y="1772816"/>
            <a:ext cx="901048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>
                <a:solidFill>
                  <a:schemeClr val="tx2">
                    <a:lumMod val="75000"/>
                  </a:schemeClr>
                </a:solidFill>
              </a:rPr>
              <a:t>Функціонали, що залежать від похідних вищого порядку</a:t>
            </a:r>
            <a:endParaRPr lang="uk-UA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6439" y="1268759"/>
            <a:ext cx="9127561" cy="528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2008"/>
            <a:ext cx="8229600" cy="1052736"/>
          </a:xfrm>
        </p:spPr>
        <p:txBody>
          <a:bodyPr>
            <a:noAutofit/>
          </a:bodyPr>
          <a:lstStyle/>
          <a:p>
            <a:r>
              <a:rPr lang="ru-RU" sz="3600" smtClean="0">
                <a:solidFill>
                  <a:schemeClr val="tx2">
                    <a:lumMod val="75000"/>
                  </a:schemeClr>
                </a:solidFill>
              </a:rPr>
              <a:t>Необхідна умова. Рівняння Ейлера-Пуассона</a:t>
            </a:r>
            <a:endParaRPr lang="uk-UA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70870" y="1741934"/>
            <a:ext cx="8965626" cy="327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smtClean="0">
                <a:solidFill>
                  <a:schemeClr val="tx2">
                    <a:lumMod val="75000"/>
                  </a:schemeClr>
                </a:solidFill>
              </a:rPr>
              <a:t>Необхідна умова. Рівняння Ейлера-Пуассона</a:t>
            </a:r>
            <a:endParaRPr lang="uk-UA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-28128" y="620688"/>
            <a:ext cx="9208640" cy="385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-44754" y="4509120"/>
            <a:ext cx="920704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792088" y="4653136"/>
            <a:ext cx="7884368" cy="213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611560" y="4581128"/>
            <a:ext cx="8352928" cy="211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0" y="4437111"/>
            <a:ext cx="9144000" cy="215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Autofit/>
          </a:bodyPr>
          <a:lstStyle/>
          <a:p>
            <a:r>
              <a:rPr lang="ru-RU" sz="3600" smtClean="0">
                <a:solidFill>
                  <a:schemeClr val="tx2">
                    <a:lumMod val="75000"/>
                  </a:schemeClr>
                </a:solidFill>
              </a:rPr>
              <a:t>Рівняння Ейлера-Пуассона. Приклад</a:t>
            </a:r>
            <a:endParaRPr lang="uk-UA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395536" y="1124744"/>
            <a:ext cx="8409261" cy="169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497863" y="2852936"/>
            <a:ext cx="843630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467544" y="4293096"/>
            <a:ext cx="8352928" cy="214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Autofit/>
          </a:bodyPr>
          <a:lstStyle/>
          <a:p>
            <a:r>
              <a:rPr lang="ru-RU" sz="3600" smtClean="0">
                <a:solidFill>
                  <a:schemeClr val="tx2">
                    <a:lumMod val="75000"/>
                  </a:schemeClr>
                </a:solidFill>
              </a:rPr>
              <a:t>Рівняння Ейлера-Пуассона. Приклад</a:t>
            </a:r>
            <a:endParaRPr lang="uk-UA" sz="36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0" y="1484783"/>
            <a:ext cx="9144000" cy="416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/>
              <a:t>Функціонали, що залежать в</a:t>
            </a:r>
            <a:r>
              <a:rPr lang="uk-UA" sz="3600" smtClean="0"/>
              <a:t>ід функцій багатьох змінних</a:t>
            </a:r>
            <a:endParaRPr lang="uk-UA" sz="36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07504" y="1268760"/>
            <a:ext cx="89804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095375" y="2060575"/>
          <a:ext cx="6450013" cy="877888"/>
        </p:xfrm>
        <a:graphic>
          <a:graphicData uri="http://schemas.openxmlformats.org/presentationml/2006/ole">
            <p:oleObj spid="_x0000_s20483" name="Equation" r:id="rId5" imgW="3454200" imgH="469800" progId="Equation.DSMT4">
              <p:embed/>
            </p:oleObj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185678" y="3059821"/>
            <a:ext cx="8562786" cy="15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95536" y="5013176"/>
          <a:ext cx="7802563" cy="901700"/>
        </p:xfrm>
        <a:graphic>
          <a:graphicData uri="http://schemas.openxmlformats.org/presentationml/2006/ole">
            <p:oleObj spid="_x0000_s20485" name="Equation" r:id="rId7" imgW="4178160" imgH="48240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/>
              <a:t>Функціонали, що залежать в</a:t>
            </a:r>
            <a:r>
              <a:rPr lang="uk-UA" sz="3600" smtClean="0"/>
              <a:t>ід функцій багатьох змінних</a:t>
            </a:r>
            <a:endParaRPr lang="uk-UA" sz="36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251520" y="1268760"/>
            <a:ext cx="872299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012825" y="1941513"/>
          <a:ext cx="7105650" cy="996950"/>
        </p:xfrm>
        <a:graphic>
          <a:graphicData uri="http://schemas.openxmlformats.org/presentationml/2006/ole">
            <p:oleObj spid="_x0000_s21509" name="Equation" r:id="rId5" imgW="3898800" imgH="533160" progId="Equation.DSMT4">
              <p:embed/>
            </p:oleObj>
          </a:graphicData>
        </a:graphic>
      </p:graphicFrame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-35000" contrast="48000"/>
          </a:blip>
          <a:srcRect/>
          <a:stretch>
            <a:fillRect/>
          </a:stretch>
        </p:blipFill>
        <p:spPr bwMode="auto">
          <a:xfrm>
            <a:off x="328016" y="2981324"/>
            <a:ext cx="8420448" cy="138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900112" y="4437063"/>
          <a:ext cx="6408191" cy="2010528"/>
        </p:xfrm>
        <a:graphic>
          <a:graphicData uri="http://schemas.openxmlformats.org/presentationml/2006/ole">
            <p:oleObj spid="_x0000_s21511" name="Equation" r:id="rId7" imgW="3238200" imgH="1015920" progId="Equation.DSMT4">
              <p:embed/>
            </p:oleObj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/>
        </p:nvGraphicFramePr>
        <p:xfrm>
          <a:off x="179388" y="1965325"/>
          <a:ext cx="8772525" cy="949325"/>
        </p:xfrm>
        <a:graphic>
          <a:graphicData uri="http://schemas.openxmlformats.org/presentationml/2006/ole">
            <p:oleObj spid="_x0000_s21512" name="Equation" r:id="rId8" imgW="4813200" imgH="50796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600" smtClean="0"/>
              <a:t>Функціонали, що залежать в</a:t>
            </a:r>
            <a:r>
              <a:rPr lang="uk-UA" sz="3600" smtClean="0"/>
              <a:t>ід функцій багатьох змінних</a:t>
            </a:r>
            <a:endParaRPr lang="uk-UA" sz="360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14363" y="1133475"/>
          <a:ext cx="7593012" cy="2176463"/>
        </p:xfrm>
        <a:graphic>
          <a:graphicData uri="http://schemas.openxmlformats.org/presentationml/2006/ole">
            <p:oleObj spid="_x0000_s22532" name="Equation" r:id="rId4" imgW="3809880" imgH="10918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3573016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smtClean="0"/>
              <a:t>Формули Гріна</a:t>
            </a:r>
            <a:endParaRPr lang="uk-UA" sz="240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451100" y="3500438"/>
          <a:ext cx="6070600" cy="798512"/>
        </p:xfrm>
        <a:graphic>
          <a:graphicData uri="http://schemas.openxmlformats.org/presentationml/2006/ole">
            <p:oleObj spid="_x0000_s22533" name="Equation" r:id="rId5" imgW="3377880" imgH="4442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77850" y="4533900"/>
          <a:ext cx="7516813" cy="2125663"/>
        </p:xfrm>
        <a:graphic>
          <a:graphicData uri="http://schemas.openxmlformats.org/presentationml/2006/ole">
            <p:oleObj spid="_x0000_s22534" name="Equation" r:id="rId6" imgW="3771720" imgH="106668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101</Words>
  <Application>Microsoft Office PowerPoint</Application>
  <PresentationFormat>Экран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MathType 6.0 Equation</vt:lpstr>
      <vt:lpstr>Equation</vt:lpstr>
      <vt:lpstr>Узагальнення найпростішої задачі варіаційного числення</vt:lpstr>
      <vt:lpstr>Функціонали, що залежать від похідних вищого порядку</vt:lpstr>
      <vt:lpstr>Необхідна умова. Рівняння Ейлера-Пуассона</vt:lpstr>
      <vt:lpstr>Необхідна умова. Рівняння Ейлера-Пуассона</vt:lpstr>
      <vt:lpstr>Рівняння Ейлера-Пуассона. Приклад</vt:lpstr>
      <vt:lpstr>Рівняння Ейлера-Пуассона. Приклад</vt:lpstr>
      <vt:lpstr>Функціонали, що залежать від функцій багатьох змінних</vt:lpstr>
      <vt:lpstr>Функціонали, що залежать від функцій багатьох змінних</vt:lpstr>
      <vt:lpstr>Функціонали, що залежать від функцій багатьох змінних</vt:lpstr>
      <vt:lpstr>Функціонали, що залежать від функцій багатьох змінних</vt:lpstr>
      <vt:lpstr>Функціонали, що залежать від функцій багатьох змінних</vt:lpstr>
      <vt:lpstr>Узагальнення</vt:lpstr>
      <vt:lpstr>Приклад</vt:lpstr>
      <vt:lpstr>Узагальнення</vt:lpstr>
      <vt:lpstr>Приклад</vt:lpstr>
      <vt:lpstr>Приклад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Матвиенко</cp:lastModifiedBy>
  <cp:revision>94</cp:revision>
  <dcterms:created xsi:type="dcterms:W3CDTF">2018-09-26T17:41:09Z</dcterms:created>
  <dcterms:modified xsi:type="dcterms:W3CDTF">2020-05-20T07:52:58Z</dcterms:modified>
</cp:coreProperties>
</file>