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549D-F241-485E-867C-DC4AFA93F1B4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2933-0EAE-4886-BAA2-C662D2A2F31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3969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CB6-FD4B-4550-9ACA-B9185DB6936B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772400" cy="1802631"/>
          </a:xfrm>
        </p:spPr>
        <p:txBody>
          <a:bodyPr>
            <a:normAutofit/>
          </a:bodyPr>
          <a:lstStyle/>
          <a:p>
            <a:r>
              <a:rPr lang="uk-UA" dirty="0" smtClean="0"/>
              <a:t>УМОВИ ЕКСТРЕМУМУ ДРУГОГО ПОРЯДКУ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3861048"/>
            <a:ext cx="5724128" cy="1752600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Друга варіація функціоналу. Достатні умови слабкого екстремуму</a:t>
            </a:r>
          </a:p>
          <a:p>
            <a:endParaRPr lang="uk-U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Якобі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lum bright="-22000" contrast="33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692696"/>
            <a:ext cx="8552549" cy="201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9512" y="2708920"/>
            <a:ext cx="8719080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Достатні умови слабкого екстремуму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9512" y="659650"/>
            <a:ext cx="8905168" cy="572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Достатні умови слабкого екстремуму</a:t>
            </a:r>
            <a:r>
              <a:rPr lang="en-US" sz="3200" smtClean="0"/>
              <a:t> (</a:t>
            </a:r>
            <a:r>
              <a:rPr lang="uk-UA" sz="3200" smtClean="0"/>
              <a:t>доведення)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27663" y="764704"/>
            <a:ext cx="893682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48000" contrast="48000"/>
          </a:blip>
          <a:srcRect/>
          <a:stretch>
            <a:fillRect/>
          </a:stretch>
        </p:blipFill>
        <p:spPr bwMode="auto">
          <a:xfrm>
            <a:off x="395536" y="5445224"/>
            <a:ext cx="8013104" cy="136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Достатні умови слабкого екстремуму</a:t>
            </a:r>
            <a:r>
              <a:rPr lang="en-US" sz="3200" smtClean="0"/>
              <a:t> (</a:t>
            </a:r>
            <a:r>
              <a:rPr lang="uk-UA" sz="3200" smtClean="0"/>
              <a:t>доведення)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22000" contrast="33000"/>
          </a:blip>
          <a:srcRect/>
          <a:stretch>
            <a:fillRect/>
          </a:stretch>
        </p:blipFill>
        <p:spPr bwMode="auto">
          <a:xfrm>
            <a:off x="1331640" y="483864"/>
            <a:ext cx="6716960" cy="114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043608" y="1628800"/>
            <a:ext cx="734481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22000" contrast="33000"/>
          </a:blip>
          <a:srcRect/>
          <a:stretch>
            <a:fillRect/>
          </a:stretch>
        </p:blipFill>
        <p:spPr bwMode="auto">
          <a:xfrm>
            <a:off x="152681" y="5877272"/>
            <a:ext cx="8667791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Вейерштрасса. Голкові варіації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507992" y="604220"/>
            <a:ext cx="7952439" cy="57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Вейерштрасса. Голкові варіації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7481" y="577003"/>
            <a:ext cx="8859015" cy="407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9858" y="4633619"/>
            <a:ext cx="6938406" cy="220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76256" y="5805264"/>
            <a:ext cx="219573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i="1" smtClean="0"/>
              <a:t>Інтегруємо другий доданок частинами і враховуємо р. Е.-Л.</a:t>
            </a:r>
            <a:endParaRPr lang="uk-UA" i="1"/>
          </a:p>
        </p:txBody>
      </p:sp>
      <p:sp>
        <p:nvSpPr>
          <p:cNvPr id="10" name="TextBox 9"/>
          <p:cNvSpPr txBox="1"/>
          <p:nvPr/>
        </p:nvSpPr>
        <p:spPr>
          <a:xfrm>
            <a:off x="8172400" y="14034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(11)</a:t>
            </a:r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Вейерштрасса. Голкові варіації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07504" y="445261"/>
            <a:ext cx="8856984" cy="536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22000" contrast="33000"/>
          </a:blip>
          <a:srcRect/>
          <a:stretch>
            <a:fillRect/>
          </a:stretch>
        </p:blipFill>
        <p:spPr bwMode="auto">
          <a:xfrm>
            <a:off x="179512" y="5877272"/>
            <a:ext cx="8776957" cy="8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Достатні умови сильного екстремуму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5496" y="933092"/>
            <a:ext cx="9006177" cy="537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smtClean="0"/>
              <a:t>Друга варіація функціонала</a:t>
            </a:r>
            <a:endParaRPr lang="uk-UA" sz="3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06299" y="1196752"/>
            <a:ext cx="893140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Умови другого порядку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82962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mtClean="0"/>
              <a:t>Умови другого порядку</a:t>
            </a:r>
            <a:endParaRPr lang="uk-U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22000" contrast="33000"/>
          </a:blip>
          <a:srcRect/>
          <a:stretch>
            <a:fillRect/>
          </a:stretch>
        </p:blipFill>
        <p:spPr bwMode="auto">
          <a:xfrm>
            <a:off x="191514" y="548680"/>
            <a:ext cx="870096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9512" y="1628800"/>
            <a:ext cx="88296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Формула другої варіації. Умова Лежандра</a:t>
            </a:r>
            <a:endParaRPr lang="uk-UA" sz="3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539551" y="476672"/>
            <a:ext cx="8234327" cy="2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453849" y="2708920"/>
            <a:ext cx="8294615" cy="225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827584" y="4941168"/>
          <a:ext cx="7828731" cy="1784826"/>
        </p:xfrm>
        <a:graphic>
          <a:graphicData uri="http://schemas.openxmlformats.org/presentationml/2006/ole">
            <p:oleObj spid="_x0000_s4100" name="Equation" r:id="rId6" imgW="5168880" imgH="118080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Формула другої варіації. Умова Лежандра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22000" contrast="33000"/>
          </a:blip>
          <a:srcRect/>
          <a:stretch>
            <a:fillRect/>
          </a:stretch>
        </p:blipFill>
        <p:spPr bwMode="auto">
          <a:xfrm>
            <a:off x="35496" y="692696"/>
            <a:ext cx="9058074" cy="15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264572" y="2276872"/>
            <a:ext cx="8699916" cy="221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683567" y="2290146"/>
            <a:ext cx="7272809" cy="456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45000" contrast="53000"/>
          </a:blip>
          <a:srcRect/>
          <a:stretch>
            <a:fillRect/>
          </a:stretch>
        </p:blipFill>
        <p:spPr bwMode="auto">
          <a:xfrm>
            <a:off x="-1489" y="2348880"/>
            <a:ext cx="914548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Якобі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44016" y="760966"/>
            <a:ext cx="8964488" cy="59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Якобі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5496" y="1124744"/>
            <a:ext cx="8996891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Якобі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lum bright="-22000" contrast="33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692696"/>
            <a:ext cx="8552549" cy="201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9512" y="2708920"/>
            <a:ext cx="8384413" cy="225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683568" y="2564904"/>
            <a:ext cx="8136904" cy="425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93</Words>
  <Application>Microsoft Office PowerPoint</Application>
  <PresentationFormat>Экран (4:3)</PresentationFormat>
  <Paragraphs>20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MathType 7.0 Equation</vt:lpstr>
      <vt:lpstr>УМОВИ ЕКСТРЕМУМУ ДРУГОГО ПОРЯДКУ</vt:lpstr>
      <vt:lpstr>Друга варіація функціонала</vt:lpstr>
      <vt:lpstr>Умови другого порядку</vt:lpstr>
      <vt:lpstr>Умови другого порядку</vt:lpstr>
      <vt:lpstr>Формула другої варіації. Умова Лежандра</vt:lpstr>
      <vt:lpstr>Формула другої варіації. Умова Лежандра</vt:lpstr>
      <vt:lpstr>Умова Якобі</vt:lpstr>
      <vt:lpstr>Умова Якобі</vt:lpstr>
      <vt:lpstr>Умова Якобі</vt:lpstr>
      <vt:lpstr>Умова Якобі</vt:lpstr>
      <vt:lpstr>Достатні умови слабкого екстремуму</vt:lpstr>
      <vt:lpstr>Достатні умови слабкого екстремуму (доведення)</vt:lpstr>
      <vt:lpstr>Достатні умови слабкого екстремуму (доведення)</vt:lpstr>
      <vt:lpstr>Умова Вейерштрасса. Голкові варіації</vt:lpstr>
      <vt:lpstr>Умова Вейерштрасса. Голкові варіації</vt:lpstr>
      <vt:lpstr>Умова Вейерштрасса. Голкові варіації</vt:lpstr>
      <vt:lpstr>Достатні умови сильного екстремуму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Sushko</cp:lastModifiedBy>
  <cp:revision>101</cp:revision>
  <dcterms:created xsi:type="dcterms:W3CDTF">2018-09-26T17:41:09Z</dcterms:created>
  <dcterms:modified xsi:type="dcterms:W3CDTF">2020-09-08T13:10:20Z</dcterms:modified>
</cp:coreProperties>
</file>