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549" r:id="rId2"/>
    <p:sldId id="487" r:id="rId3"/>
    <p:sldId id="537" r:id="rId4"/>
    <p:sldId id="488" r:id="rId5"/>
    <p:sldId id="489" r:id="rId6"/>
    <p:sldId id="490" r:id="rId7"/>
    <p:sldId id="491" r:id="rId8"/>
    <p:sldId id="492" r:id="rId9"/>
    <p:sldId id="544" r:id="rId10"/>
    <p:sldId id="547" r:id="rId11"/>
    <p:sldId id="548" r:id="rId12"/>
    <p:sldId id="495" r:id="rId13"/>
    <p:sldId id="496" r:id="rId14"/>
    <p:sldId id="351" r:id="rId15"/>
    <p:sldId id="498" r:id="rId16"/>
    <p:sldId id="499" r:id="rId17"/>
    <p:sldId id="501" r:id="rId18"/>
    <p:sldId id="354" r:id="rId19"/>
    <p:sldId id="475" r:id="rId20"/>
    <p:sldId id="516" r:id="rId21"/>
    <p:sldId id="348" r:id="rId22"/>
    <p:sldId id="267" r:id="rId23"/>
    <p:sldId id="268" r:id="rId24"/>
    <p:sldId id="269" r:id="rId25"/>
    <p:sldId id="270" r:id="rId26"/>
    <p:sldId id="514" r:id="rId27"/>
    <p:sldId id="535" r:id="rId28"/>
    <p:sldId id="285" r:id="rId29"/>
    <p:sldId id="532" r:id="rId30"/>
    <p:sldId id="518" r:id="rId31"/>
    <p:sldId id="526" r:id="rId32"/>
    <p:sldId id="527" r:id="rId33"/>
    <p:sldId id="534" r:id="rId34"/>
    <p:sldId id="533" r:id="rId35"/>
    <p:sldId id="528" r:id="rId36"/>
    <p:sldId id="529" r:id="rId37"/>
    <p:sldId id="530" r:id="rId38"/>
    <p:sldId id="531" r:id="rId39"/>
    <p:sldId id="508" r:id="rId40"/>
    <p:sldId id="538" r:id="rId41"/>
    <p:sldId id="286" r:id="rId42"/>
    <p:sldId id="287" r:id="rId43"/>
    <p:sldId id="288" r:id="rId44"/>
    <p:sldId id="289" r:id="rId45"/>
    <p:sldId id="550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90D0-9E3A-4D8E-867A-D80BDD607E34}" type="datetimeFigureOut">
              <a:rPr lang="ru-RU" smtClean="0"/>
              <a:pPr/>
              <a:t>09.02.2021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FA9D5-92D0-4294-845F-A01F7D7131C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6654-AD45-490D-A323-5662CEF83E37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DF85-9F54-40E6-B4A6-5C3D7CBD200F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3286124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err="1" smtClean="0"/>
              <a:t>Лекція</a:t>
            </a:r>
            <a:r>
              <a:rPr lang="ru-RU" sz="3600" b="1" dirty="0" smtClean="0"/>
              <a:t> 2.</a:t>
            </a:r>
            <a:br>
              <a:rPr lang="ru-RU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uk-UA" sz="3600" b="1" dirty="0" smtClean="0"/>
              <a:t/>
            </a:r>
            <a:br>
              <a:rPr lang="uk-UA" sz="3600" b="1" dirty="0" smtClean="0"/>
            </a:br>
            <a:r>
              <a:rPr lang="ru-RU" sz="4000" b="1" dirty="0" smtClean="0">
                <a:solidFill>
                  <a:srgbClr val="FF3300"/>
                </a:solidFill>
              </a:rPr>
              <a:t>КРИПТОГРАФІЯ</a:t>
            </a:r>
            <a:br>
              <a:rPr lang="ru-RU" sz="4000" b="1" dirty="0" smtClean="0">
                <a:solidFill>
                  <a:srgbClr val="FF3300"/>
                </a:solidFill>
              </a:rPr>
            </a:br>
            <a:endParaRPr lang="ru-RU" sz="4000" b="1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832512"/>
            <a:ext cx="7886700" cy="589583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i="1" dirty="0" smtClean="0">
                <a:solidFill>
                  <a:srgbClr val="C00000"/>
                </a:solidFill>
              </a:rPr>
              <a:t>	</a:t>
            </a:r>
            <a:r>
              <a:rPr lang="ru-RU" i="1" dirty="0" err="1" smtClean="0">
                <a:solidFill>
                  <a:srgbClr val="C00000"/>
                </a:solidFill>
              </a:rPr>
              <a:t>Потокова</a:t>
            </a:r>
            <a:r>
              <a:rPr lang="ru-RU" dirty="0" smtClean="0"/>
              <a:t> </a:t>
            </a:r>
            <a:r>
              <a:rPr lang="uk-UA" dirty="0" smtClean="0"/>
              <a:t>криптосистема розбиває відкритий</a:t>
            </a:r>
            <a:r>
              <a:rPr lang="ru-RU" dirty="0" smtClean="0"/>
              <a:t> </a:t>
            </a:r>
            <a:r>
              <a:rPr lang="ru-RU" dirty="0"/>
              <a:t>текст М на </a:t>
            </a:r>
            <a:r>
              <a:rPr lang="ru-RU" dirty="0" err="1" smtClean="0"/>
              <a:t>літери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біти</a:t>
            </a:r>
            <a:r>
              <a:rPr lang="ru-RU" dirty="0" smtClean="0"/>
              <a:t> </a:t>
            </a:r>
            <a:r>
              <a:rPr lang="en-US" i="1" dirty="0"/>
              <a:t>m</a:t>
            </a:r>
            <a:r>
              <a:rPr lang="ru-RU" dirty="0"/>
              <a:t>1,</a:t>
            </a:r>
            <a:r>
              <a:rPr lang="en-US" i="1" dirty="0"/>
              <a:t>m</a:t>
            </a:r>
            <a:r>
              <a:rPr lang="ru-RU" dirty="0"/>
              <a:t>2,…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uk-UA" dirty="0" smtClean="0"/>
              <a:t>зашифровує кожен знак     за допомогою оборотного перетворення  ,</a:t>
            </a:r>
            <a:r>
              <a:rPr lang="ru-RU" dirty="0" smtClean="0"/>
              <a:t> </a:t>
            </a:r>
            <a:r>
              <a:rPr lang="ru-RU" dirty="0" err="1" smtClean="0"/>
              <a:t>обраного</a:t>
            </a:r>
            <a:r>
              <a:rPr lang="ru-RU" dirty="0" smtClean="0"/>
              <a:t> у </a:t>
            </a:r>
            <a:r>
              <a:rPr lang="ru-RU" dirty="0" err="1" smtClean="0"/>
              <a:t>відповідності</a:t>
            </a:r>
            <a:r>
              <a:rPr lang="ru-RU" dirty="0" smtClean="0"/>
              <a:t>        </a:t>
            </a:r>
            <a:r>
              <a:rPr lang="ru-RU" dirty="0" err="1" smtClean="0"/>
              <a:t>зі</a:t>
            </a:r>
            <a:r>
              <a:rPr lang="ru-RU" dirty="0" smtClean="0"/>
              <a:t> знаком </a:t>
            </a:r>
            <a:r>
              <a:rPr lang="ru-RU" dirty="0" err="1" smtClean="0"/>
              <a:t>ключового</a:t>
            </a:r>
            <a:r>
              <a:rPr lang="ru-RU" dirty="0" smtClean="0"/>
              <a:t> потоку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іноді</a:t>
            </a:r>
            <a:r>
              <a:rPr lang="ru-RU" dirty="0" smtClean="0"/>
              <a:t> </a:t>
            </a:r>
            <a:r>
              <a:rPr lang="ru-RU" dirty="0" err="1" smtClean="0"/>
              <a:t>називають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C00000"/>
                </a:solidFill>
              </a:rPr>
              <a:t>системами </a:t>
            </a:r>
            <a:r>
              <a:rPr lang="ru-RU" i="1" dirty="0" err="1" smtClean="0">
                <a:solidFill>
                  <a:srgbClr val="C00000"/>
                </a:solidFill>
              </a:rPr>
              <a:t>гамування</a:t>
            </a:r>
            <a:r>
              <a:rPr lang="ru-RU" dirty="0"/>
              <a:t>, а </a:t>
            </a:r>
            <a:r>
              <a:rPr lang="ru-RU" dirty="0" err="1" smtClean="0"/>
              <a:t>послідовність</a:t>
            </a:r>
            <a:r>
              <a:rPr lang="ru-RU" dirty="0" smtClean="0"/>
              <a:t>               </a:t>
            </a:r>
            <a:r>
              <a:rPr lang="ru-RU" dirty="0" err="1" smtClean="0"/>
              <a:t>називають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i="1" dirty="0" err="1" smtClean="0">
                <a:solidFill>
                  <a:srgbClr val="C00000"/>
                </a:solidFill>
              </a:rPr>
              <a:t>гамою</a:t>
            </a:r>
            <a:r>
              <a:rPr lang="ru-RU" dirty="0" smtClean="0"/>
              <a:t>.</a:t>
            </a:r>
            <a:endParaRPr lang="ru-RU" dirty="0"/>
          </a:p>
          <a:p>
            <a:pPr>
              <a:buNone/>
            </a:pPr>
            <a:r>
              <a:rPr lang="uk-UA" dirty="0" smtClean="0"/>
              <a:t>		У свою чергу потокові криптосистеми діляться на синхронні і такі, що </a:t>
            </a:r>
            <a:r>
              <a:rPr lang="uk-UA" dirty="0" err="1" smtClean="0"/>
              <a:t>самосинхронізуються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 smtClean="0"/>
              <a:t>Синхронні</a:t>
            </a:r>
            <a:r>
              <a:rPr lang="ru-RU" dirty="0" smtClean="0"/>
              <a:t> </a:t>
            </a:r>
            <a:r>
              <a:rPr lang="ru-RU" dirty="0" err="1" smtClean="0"/>
              <a:t>потокові</a:t>
            </a:r>
            <a:r>
              <a:rPr lang="ru-RU" dirty="0" smtClean="0"/>
              <a:t> </a:t>
            </a:r>
            <a:r>
              <a:rPr lang="ru-RU" dirty="0" err="1" smtClean="0"/>
              <a:t>криптосистеми</a:t>
            </a:r>
            <a:r>
              <a:rPr lang="ru-RU" dirty="0" smtClean="0"/>
              <a:t> </a:t>
            </a:r>
            <a:r>
              <a:rPr lang="ru-RU" dirty="0" err="1" smtClean="0"/>
              <a:t>характеризуються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, на </a:t>
            </a:r>
            <a:r>
              <a:rPr lang="ru-RU" dirty="0" err="1" smtClean="0"/>
              <a:t>відміну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uk-UA" dirty="0" smtClean="0"/>
              <a:t>другого </a:t>
            </a:r>
            <a:r>
              <a:rPr lang="uk-UA" dirty="0" smtClean="0"/>
              <a:t>типу</a:t>
            </a:r>
            <a:r>
              <a:rPr lang="ru-RU" dirty="0" smtClean="0"/>
              <a:t>, в них </a:t>
            </a:r>
            <a:r>
              <a:rPr lang="ru-RU" dirty="0" err="1" smtClean="0"/>
              <a:t>ключовий</a:t>
            </a:r>
            <a:r>
              <a:rPr lang="ru-RU" dirty="0" smtClean="0"/>
              <a:t> </a:t>
            </a:r>
            <a:r>
              <a:rPr lang="ru-RU" dirty="0" err="1" smtClean="0"/>
              <a:t>потік</a:t>
            </a:r>
            <a:r>
              <a:rPr lang="ru-RU" dirty="0" smtClean="0"/>
              <a:t>               </a:t>
            </a:r>
            <a:r>
              <a:rPr lang="ru-RU" dirty="0" err="1" smtClean="0"/>
              <a:t>виходить</a:t>
            </a:r>
            <a:r>
              <a:rPr lang="ru-RU" dirty="0" smtClean="0"/>
              <a:t> </a:t>
            </a:r>
            <a:r>
              <a:rPr lang="ru-RU" dirty="0" err="1" smtClean="0"/>
              <a:t>незалежно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відкритого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шифрованого</a:t>
            </a:r>
            <a:r>
              <a:rPr lang="ru-RU" dirty="0" smtClean="0"/>
              <a:t> </a:t>
            </a:r>
            <a:r>
              <a:rPr lang="ru-RU" dirty="0" err="1" smtClean="0"/>
              <a:t>текстів</a:t>
            </a:r>
            <a:r>
              <a:rPr lang="ru-RU" dirty="0" smtClean="0"/>
              <a:t>.</a:t>
            </a:r>
          </a:p>
          <a:p>
            <a:r>
              <a:rPr lang="uk-UA" dirty="0" smtClean="0"/>
              <a:t>Потокові криптосистеми, що </a:t>
            </a:r>
            <a:r>
              <a:rPr lang="uk-UA" dirty="0" err="1" smtClean="0"/>
              <a:t>самосинхронізуються</a:t>
            </a:r>
            <a:r>
              <a:rPr lang="uk-UA" dirty="0" smtClean="0"/>
              <a:t>, характеризуються тим, що кожен знак ключового потоку (гами) в будь-який момент часу визначається фіксованим числом попередніх знаків </a:t>
            </a:r>
            <a:r>
              <a:rPr lang="uk-UA" dirty="0" err="1" smtClean="0"/>
              <a:t>шифротекста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20165771"/>
              </p:ext>
            </p:extLst>
          </p:nvPr>
        </p:nvGraphicFramePr>
        <p:xfrm>
          <a:off x="1571604" y="1428736"/>
          <a:ext cx="295753" cy="428628"/>
        </p:xfrm>
        <a:graphic>
          <a:graphicData uri="http://schemas.openxmlformats.org/presentationml/2006/ole">
            <p:oleObj spid="_x0000_s17410" name="Уравнение" r:id="rId3" imgW="215900" imgH="2413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28508235"/>
              </p:ext>
            </p:extLst>
          </p:nvPr>
        </p:nvGraphicFramePr>
        <p:xfrm>
          <a:off x="8001024" y="1357298"/>
          <a:ext cx="321471" cy="428628"/>
        </p:xfrm>
        <a:graphic>
          <a:graphicData uri="http://schemas.openxmlformats.org/presentationml/2006/ole">
            <p:oleObj spid="_x0000_s17411" name="Уравнение" r:id="rId4" imgW="241195" imgH="241195" progId="Equation.3">
              <p:embed/>
            </p:oleObj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09876809"/>
              </p:ext>
            </p:extLst>
          </p:nvPr>
        </p:nvGraphicFramePr>
        <p:xfrm>
          <a:off x="4643438" y="1571612"/>
          <a:ext cx="253555" cy="500066"/>
        </p:xfrm>
        <a:graphic>
          <a:graphicData uri="http://schemas.openxmlformats.org/presentationml/2006/ole">
            <p:oleObj spid="_x0000_s17412" name="Уравнение" r:id="rId5" imgW="152280" imgH="228600" progId="Equation.3">
              <p:embed/>
            </p:oleObj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6086106"/>
              </p:ext>
            </p:extLst>
          </p:nvPr>
        </p:nvGraphicFramePr>
        <p:xfrm>
          <a:off x="642910" y="2071678"/>
          <a:ext cx="904214" cy="470945"/>
        </p:xfrm>
        <a:graphic>
          <a:graphicData uri="http://schemas.openxmlformats.org/presentationml/2006/ole">
            <p:oleObj spid="_x0000_s17413" name="Уравнение" r:id="rId6" imgW="609336" imgH="241195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47975551"/>
              </p:ext>
            </p:extLst>
          </p:nvPr>
        </p:nvGraphicFramePr>
        <p:xfrm>
          <a:off x="4500562" y="2786058"/>
          <a:ext cx="785818" cy="409280"/>
        </p:xfrm>
        <a:graphic>
          <a:graphicData uri="http://schemas.openxmlformats.org/presentationml/2006/ole">
            <p:oleObj spid="_x0000_s17414" name="Уравнение" r:id="rId7" imgW="609336" imgH="241195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3357554"/>
              </p:ext>
            </p:extLst>
          </p:nvPr>
        </p:nvGraphicFramePr>
        <p:xfrm>
          <a:off x="2000232" y="4500570"/>
          <a:ext cx="685804" cy="357190"/>
        </p:xfrm>
        <a:graphic>
          <a:graphicData uri="http://schemas.openxmlformats.org/presentationml/2006/ole">
            <p:oleObj spid="_x0000_s17415" name="Уравнение" r:id="rId8" imgW="609336" imgH="241195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75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10" y="1500174"/>
            <a:ext cx="7886700" cy="38687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uk-UA" sz="2400" dirty="0" smtClean="0"/>
              <a:t> Алгоритм, який виробляє ключовий потік (гаму), може бути або </a:t>
            </a:r>
            <a:r>
              <a:rPr lang="uk-UA" sz="2400" b="1" dirty="0" smtClean="0"/>
              <a:t>детермінованим</a:t>
            </a:r>
            <a:r>
              <a:rPr lang="uk-UA" sz="2400" dirty="0" smtClean="0"/>
              <a:t>, або </a:t>
            </a:r>
            <a:r>
              <a:rPr lang="uk-UA" sz="2400" b="1" dirty="0" smtClean="0"/>
              <a:t>випадковим</a:t>
            </a:r>
            <a:r>
              <a:rPr lang="uk-UA" sz="2400" dirty="0" smtClean="0"/>
              <a:t>. Цей алгоритм називають </a:t>
            </a:r>
            <a:r>
              <a:rPr lang="uk-UA" sz="2400" b="1" dirty="0" smtClean="0"/>
              <a:t>генератором ключового потоку</a:t>
            </a:r>
            <a:r>
              <a:rPr lang="uk-UA" sz="2400" dirty="0" smtClean="0"/>
              <a:t>. Якщо такий генератор детермінований, то він повинен залежати від секретного ключа. Якщо він випадковий, то сам є секретним ключем, але дуже великої довжини, що є непрактичним.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330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115328" cy="148822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До </a:t>
            </a:r>
            <a:r>
              <a:rPr lang="uk-UA" dirty="0" smtClean="0"/>
              <a:t>шифрів, які використовуються для криптографічного захисту інформації, висувають низку вимог: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lnSpcReduction="10000"/>
          </a:bodyPr>
          <a:lstStyle/>
          <a:p>
            <a:pPr fontAlgn="base"/>
            <a:r>
              <a:rPr lang="uk-UA" dirty="0" smtClean="0"/>
              <a:t>статистична безпека алгоритмів;</a:t>
            </a:r>
          </a:p>
          <a:p>
            <a:pPr fontAlgn="base"/>
            <a:r>
              <a:rPr lang="uk-UA" dirty="0" smtClean="0"/>
              <a:t>надійність математичної бази алгоритмів;</a:t>
            </a:r>
          </a:p>
          <a:p>
            <a:pPr fontAlgn="base"/>
            <a:r>
              <a:rPr lang="uk-UA" dirty="0" smtClean="0"/>
              <a:t>простота процедур шифрування й розшифрування;</a:t>
            </a:r>
          </a:p>
          <a:p>
            <a:pPr fontAlgn="base"/>
            <a:r>
              <a:rPr lang="uk-UA" dirty="0" smtClean="0"/>
              <a:t>незначна надмірність інформації за рахунок шифрування;</a:t>
            </a:r>
          </a:p>
          <a:p>
            <a:pPr fontAlgn="base"/>
            <a:r>
              <a:rPr lang="uk-UA" dirty="0" smtClean="0"/>
              <a:t>простота реалізації алгоритмів на різній апаратній базі.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5641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Тією чи іншою мірою цим вимогам відповідають</a:t>
            </a:r>
            <a:r>
              <a:rPr lang="ru-RU" dirty="0" smtClean="0"/>
              <a:t>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uk-UA" dirty="0" smtClean="0"/>
              <a:t>шифри перестановок;</a:t>
            </a:r>
          </a:p>
          <a:p>
            <a:pPr fontAlgn="base"/>
            <a:r>
              <a:rPr lang="uk-UA" dirty="0" smtClean="0"/>
              <a:t>шифри заміни;</a:t>
            </a:r>
          </a:p>
          <a:p>
            <a:pPr fontAlgn="base"/>
            <a:r>
              <a:rPr lang="uk-UA" dirty="0" smtClean="0"/>
              <a:t>шифри гамування;</a:t>
            </a:r>
          </a:p>
          <a:p>
            <a:pPr fontAlgn="base"/>
            <a:r>
              <a:rPr lang="uk-UA" dirty="0" smtClean="0"/>
              <a:t>шифри, засновані на аналітичних перетвореннях даних.</a:t>
            </a:r>
          </a:p>
          <a:p>
            <a:endParaRPr lang="uk-UA" dirty="0"/>
          </a:p>
        </p:txBody>
      </p:sp>
      <p:pic>
        <p:nvPicPr>
          <p:cNvPr id="9218" name="Picture 2" descr="Картинки по запросу криптограф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49080"/>
            <a:ext cx="2676525" cy="2133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04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6000" dirty="0" smtClean="0"/>
              <a:t>ШИФРИ </a:t>
            </a:r>
            <a:r>
              <a:rPr lang="uk-UA" sz="6000" dirty="0" smtClean="0"/>
              <a:t>ПЕРЕСТАНОВКИ</a:t>
            </a:r>
            <a:endParaRPr lang="uk-UA" sz="6000" dirty="0"/>
          </a:p>
        </p:txBody>
      </p:sp>
      <p:pic>
        <p:nvPicPr>
          <p:cNvPr id="6" name="Picture 2" descr="D:\Documents\Мои рисунки\criptography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5"/>
            <a:ext cx="2939788" cy="22020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87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Шифри перестановки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Це симетричні шифри, в яких елементи вихідного тексту міняються місцями.</a:t>
            </a:r>
          </a:p>
          <a:p>
            <a:r>
              <a:rPr lang="uk-UA" dirty="0" smtClean="0"/>
              <a:t>Елементами тексту можуть бути окремі символи, пари літер, трійка літер, тощо </a:t>
            </a:r>
          </a:p>
          <a:p>
            <a:r>
              <a:rPr lang="uk-UA" dirty="0" smtClean="0"/>
              <a:t>Типовий приклад - </a:t>
            </a:r>
            <a:r>
              <a:rPr lang="uk-UA" dirty="0" smtClean="0">
                <a:solidFill>
                  <a:srgbClr val="FF0000"/>
                </a:solidFill>
              </a:rPr>
              <a:t>анаграми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29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Анаграма</a:t>
            </a:r>
            <a:r>
              <a:rPr lang="ru-RU" dirty="0"/>
              <a:t> </a:t>
            </a:r>
            <a:r>
              <a:rPr lang="ru-RU" dirty="0" smtClean="0"/>
              <a:t>( </a:t>
            </a:r>
            <a:r>
              <a:rPr lang="ru-RU" dirty="0" err="1" smtClean="0"/>
              <a:t>грецькою</a:t>
            </a:r>
            <a:r>
              <a:rPr lang="ru-RU" dirty="0"/>
              <a:t> </a:t>
            </a:r>
            <a:r>
              <a:rPr lang="ru-RU" i="1" dirty="0"/>
              <a:t>ανα-</a:t>
            </a:r>
            <a:r>
              <a:rPr lang="ru-RU" dirty="0"/>
              <a:t> — </a:t>
            </a:r>
            <a:r>
              <a:rPr lang="uk-UA" dirty="0" smtClean="0"/>
              <a:t>знову </a:t>
            </a:r>
            <a:r>
              <a:rPr lang="ru-RU" dirty="0" smtClean="0"/>
              <a:t>та</a:t>
            </a:r>
            <a:r>
              <a:rPr lang="ru-RU" dirty="0"/>
              <a:t> </a:t>
            </a:r>
            <a:r>
              <a:rPr lang="ru-RU" i="1" dirty="0" err="1"/>
              <a:t>γράμμ</a:t>
            </a:r>
            <a:r>
              <a:rPr lang="ru-RU" i="1" dirty="0"/>
              <a:t>α</a:t>
            </a:r>
            <a:r>
              <a:rPr lang="ru-RU" dirty="0"/>
              <a:t> — літера)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переставлення  літер  у слові , завдяки чому утворюється нове значення, </a:t>
            </a:r>
            <a:r>
              <a:rPr lang="uk-UA" dirty="0" err="1" smtClean="0"/>
              <a:t>прочитуване</a:t>
            </a:r>
            <a:r>
              <a:rPr lang="uk-UA" dirty="0" smtClean="0"/>
              <a:t> у зворотному напрямку (</a:t>
            </a:r>
            <a:r>
              <a:rPr lang="uk-UA" i="1" dirty="0" smtClean="0">
                <a:solidFill>
                  <a:srgbClr val="FF0000"/>
                </a:solidFill>
              </a:rPr>
              <a:t>тік</a:t>
            </a:r>
            <a:r>
              <a:rPr lang="uk-UA" i="1" dirty="0" smtClean="0"/>
              <a:t> — кіт</a:t>
            </a:r>
            <a:r>
              <a:rPr lang="uk-UA" dirty="0" smtClean="0"/>
              <a:t>), постають псевдоніми (</a:t>
            </a:r>
            <a:r>
              <a:rPr lang="uk-UA" i="1" dirty="0" err="1" smtClean="0">
                <a:solidFill>
                  <a:srgbClr val="FF0000"/>
                </a:solidFill>
              </a:rPr>
              <a:t>Симонов</a:t>
            </a:r>
            <a:r>
              <a:rPr lang="uk-UA" i="1" dirty="0" smtClean="0"/>
              <a:t> — </a:t>
            </a:r>
            <a:r>
              <a:rPr lang="uk-UA" i="1" dirty="0" err="1" smtClean="0"/>
              <a:t>Номис</a:t>
            </a:r>
            <a:r>
              <a:rPr lang="uk-UA" dirty="0" smtClean="0"/>
              <a:t>) чи слова (</a:t>
            </a:r>
            <a:r>
              <a:rPr lang="uk-UA" i="1" dirty="0" smtClean="0">
                <a:solidFill>
                  <a:srgbClr val="FF0000"/>
                </a:solidFill>
              </a:rPr>
              <a:t>мука </a:t>
            </a:r>
            <a:r>
              <a:rPr lang="uk-UA" i="1" dirty="0" smtClean="0"/>
              <a:t>— кума, літо — тіло</a:t>
            </a:r>
            <a:r>
              <a:rPr lang="uk-UA" dirty="0" smtClean="0"/>
              <a:t>).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8416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Шифри перестановок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uk-UA" dirty="0" smtClean="0"/>
              <a:t>Шифри простої перестановки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Під час шифрування  символи відкритого тексту переміщуються з вихідних позицій один раз</a:t>
            </a:r>
            <a:endParaRPr lang="uk-UA" sz="3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uk-UA" dirty="0" smtClean="0"/>
              <a:t>Шифри складної перестановки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Під час шифрування символи відкритого тексту переміщаються з вихідних позицій в нові кілька разів</a:t>
            </a:r>
            <a:endParaRPr lang="uk-UA" sz="3200" dirty="0"/>
          </a:p>
        </p:txBody>
      </p:sp>
    </p:spTree>
    <p:extLst>
      <p:ext uri="{BB962C8B-B14F-4D97-AF65-F5344CB8AC3E}">
        <p14:creationId xmlns="" xmlns:p14="http://schemas.microsoft.com/office/powerpoint/2010/main" val="3419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err="1" smtClean="0"/>
              <a:t>Сциталь</a:t>
            </a:r>
            <a:r>
              <a:rPr lang="uk-UA" dirty="0" smtClean="0"/>
              <a:t> (грецькою - </a:t>
            </a:r>
            <a:r>
              <a:rPr lang="el-GR" dirty="0"/>
              <a:t>σκυτάλη, </a:t>
            </a:r>
            <a:r>
              <a:rPr lang="uk-UA" dirty="0" smtClean="0"/>
              <a:t>жезл)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2357430"/>
            <a:ext cx="6531068" cy="3139937"/>
          </a:xfrm>
        </p:spPr>
      </p:pic>
    </p:spTree>
    <p:extLst>
      <p:ext uri="{BB962C8B-B14F-4D97-AF65-F5344CB8AC3E}">
        <p14:creationId xmlns="" xmlns:p14="http://schemas.microsoft.com/office/powerpoint/2010/main" val="23452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rina\Desktop\Новая папка\slide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471" b="10669"/>
          <a:stretch/>
        </p:blipFill>
        <p:spPr bwMode="auto">
          <a:xfrm>
            <a:off x="762000" y="1814944"/>
            <a:ext cx="7698432" cy="3906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rina\Desktop\Новая папка\skita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0728"/>
            <a:ext cx="2369840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26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П</a:t>
            </a:r>
            <a:r>
              <a:rPr lang="uk-UA" dirty="0" smtClean="0"/>
              <a:t>означимо відкритий текст (повідомлення) як 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. </a:t>
            </a:r>
          </a:p>
          <a:p>
            <a:pPr fontAlgn="base"/>
            <a:r>
              <a:rPr lang="uk-UA" dirty="0" smtClean="0"/>
              <a:t>Позначимо </a:t>
            </a:r>
            <a:r>
              <a:rPr lang="uk-UA" dirty="0" err="1" smtClean="0"/>
              <a:t>шифротекст</a:t>
            </a:r>
            <a:r>
              <a:rPr lang="uk-UA" dirty="0" smtClean="0"/>
              <a:t> як </a:t>
            </a:r>
            <a:r>
              <a:rPr lang="uk-UA" i="1" dirty="0" smtClean="0">
                <a:solidFill>
                  <a:srgbClr val="FF0000"/>
                </a:solidFill>
              </a:rPr>
              <a:t>C (</a:t>
            </a:r>
            <a:r>
              <a:rPr lang="en-US" i="1" dirty="0" err="1" smtClean="0">
                <a:solidFill>
                  <a:srgbClr val="FF0000"/>
                </a:solidFill>
              </a:rPr>
              <a:t>chipertext</a:t>
            </a:r>
            <a:r>
              <a:rPr lang="uk-UA" i="1" dirty="0" smtClean="0">
                <a:solidFill>
                  <a:srgbClr val="FF0000"/>
                </a:solidFill>
              </a:rPr>
              <a:t>)</a:t>
            </a:r>
            <a:r>
              <a:rPr lang="uk-UA" dirty="0" smtClean="0"/>
              <a:t>. </a:t>
            </a:r>
          </a:p>
          <a:p>
            <a:pPr fontAlgn="base"/>
            <a:r>
              <a:rPr lang="uk-UA" dirty="0" smtClean="0"/>
              <a:t>Функція шифрування </a:t>
            </a:r>
            <a:r>
              <a:rPr lang="uk-UA" i="1" dirty="0" smtClean="0">
                <a:solidFill>
                  <a:srgbClr val="FF0000"/>
                </a:solidFill>
              </a:rPr>
              <a:t>E</a:t>
            </a:r>
            <a:r>
              <a:rPr lang="en-US" i="1" dirty="0" smtClean="0">
                <a:solidFill>
                  <a:srgbClr val="FF0000"/>
                </a:solidFill>
              </a:rPr>
              <a:t> (is </a:t>
            </a:r>
            <a:r>
              <a:rPr lang="en-US" i="1" dirty="0" err="1" smtClean="0">
                <a:solidFill>
                  <a:srgbClr val="FF0000"/>
                </a:solidFill>
              </a:rPr>
              <a:t>encryped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uk-UA" dirty="0" smtClean="0"/>
              <a:t> діє на відкритий текст, створюючи </a:t>
            </a:r>
            <a:r>
              <a:rPr lang="uk-UA" dirty="0" err="1" smtClean="0"/>
              <a:t>шифротекст</a:t>
            </a:r>
            <a:r>
              <a:rPr lang="uk-UA" dirty="0" smtClean="0"/>
              <a:t> </a:t>
            </a:r>
            <a:r>
              <a:rPr lang="uk-UA" i="1" dirty="0" smtClean="0">
                <a:solidFill>
                  <a:srgbClr val="FF0000"/>
                </a:solidFill>
              </a:rPr>
              <a:t>E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>
                <a:solidFill>
                  <a:srgbClr val="FF0000"/>
                </a:solidFill>
              </a:rPr>
              <a:t>) = </a:t>
            </a:r>
            <a:r>
              <a:rPr lang="uk-UA" i="1" dirty="0" smtClean="0">
                <a:solidFill>
                  <a:srgbClr val="FF0000"/>
                </a:solidFill>
              </a:rPr>
              <a:t>C</a:t>
            </a:r>
            <a:r>
              <a:rPr lang="uk-UA" dirty="0" smtClean="0"/>
              <a:t>.</a:t>
            </a:r>
          </a:p>
          <a:p>
            <a:pPr fontAlgn="base"/>
            <a:r>
              <a:rPr lang="uk-UA" dirty="0" smtClean="0"/>
              <a:t>Процес відновлення відкритого тексту по </a:t>
            </a:r>
            <a:r>
              <a:rPr lang="uk-UA" dirty="0" err="1" smtClean="0"/>
              <a:t>шифротексту</a:t>
            </a:r>
            <a:r>
              <a:rPr lang="uk-UA" dirty="0" smtClean="0"/>
              <a:t> є розшифруванням і виконується за допомогою функції розшифрування 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is decoded</a:t>
            </a:r>
            <a:r>
              <a:rPr lang="en-US" dirty="0" smtClean="0"/>
              <a:t>)</a:t>
            </a:r>
            <a:endParaRPr lang="uk-UA" dirty="0" smtClean="0"/>
          </a:p>
          <a:p>
            <a:pPr marL="0" indent="0" fontAlgn="base">
              <a:buNone/>
            </a:pPr>
            <a:r>
              <a:rPr lang="uk-UA" i="1" dirty="0"/>
              <a:t> </a:t>
            </a:r>
            <a:r>
              <a:rPr lang="uk-UA" i="1" dirty="0" smtClean="0"/>
              <a:t>                    </a:t>
            </a:r>
            <a:r>
              <a:rPr lang="uk-UA" i="1" dirty="0" smtClean="0">
                <a:solidFill>
                  <a:srgbClr val="FF0000"/>
                </a:solidFill>
              </a:rPr>
              <a:t>D</a:t>
            </a:r>
            <a:r>
              <a:rPr lang="uk-UA" dirty="0" smtClean="0">
                <a:solidFill>
                  <a:srgbClr val="FF0000"/>
                </a:solidFill>
              </a:rPr>
              <a:t>:</a:t>
            </a:r>
            <a:r>
              <a:rPr lang="uk-UA" i="1" dirty="0" smtClean="0">
                <a:solidFill>
                  <a:srgbClr val="FF0000"/>
                </a:solidFill>
              </a:rPr>
              <a:t>D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C</a:t>
            </a:r>
            <a:r>
              <a:rPr lang="uk-UA" dirty="0" smtClean="0">
                <a:solidFill>
                  <a:srgbClr val="FF0000"/>
                </a:solidFill>
              </a:rPr>
              <a:t>) = 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.</a:t>
            </a:r>
          </a:p>
          <a:p>
            <a:pPr fontAlgn="base"/>
            <a:r>
              <a:rPr lang="uk-UA" dirty="0" smtClean="0"/>
              <a:t>Оскільки змістом шифрування й наступного розшифрування повідомлення є відновлення первісного відкритого тексту, то має виконуватися тотожність </a:t>
            </a:r>
          </a:p>
          <a:p>
            <a:pPr marL="0" indent="0" fontAlgn="base">
              <a:buNone/>
            </a:pPr>
            <a:r>
              <a:rPr lang="uk-UA" i="1" dirty="0">
                <a:solidFill>
                  <a:srgbClr val="FF0000"/>
                </a:solidFill>
              </a:rPr>
              <a:t> </a:t>
            </a:r>
            <a:r>
              <a:rPr lang="uk-UA" i="1" dirty="0" smtClean="0">
                <a:solidFill>
                  <a:srgbClr val="FF0000"/>
                </a:solidFill>
              </a:rPr>
              <a:t>                    D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E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>
                <a:solidFill>
                  <a:srgbClr val="FF0000"/>
                </a:solidFill>
              </a:rPr>
              <a:t>)) = 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  <p:pic>
        <p:nvPicPr>
          <p:cNvPr id="4" name="Picture 2" descr="Картинки по запросу криптологі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85184"/>
            <a:ext cx="2304256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7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Математичний опис шифру «</a:t>
            </a:r>
            <a:r>
              <a:rPr lang="uk-UA" dirty="0" err="1" smtClean="0"/>
              <a:t>Сциталь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Зазвичай відкритий текст  розбивається на відрізки рівної довжини і кожний відрізок шифрується (тобто в ньому переставляються літери) незалежно.</a:t>
            </a:r>
          </a:p>
          <a:p>
            <a:r>
              <a:rPr lang="uk-UA" dirty="0" smtClean="0"/>
              <a:t>Нехай, наприклад, довжина відрізків дорівнює  </a:t>
            </a:r>
            <a:r>
              <a:rPr lang="uk-UA" i="1" dirty="0" smtClean="0"/>
              <a:t>n </a:t>
            </a:r>
            <a:r>
              <a:rPr lang="uk-UA" dirty="0" smtClean="0"/>
              <a:t>и </a:t>
            </a:r>
            <a:r>
              <a:rPr lang="uk-UA" i="1" dirty="0" smtClean="0"/>
              <a:t>σ </a:t>
            </a:r>
            <a:r>
              <a:rPr lang="uk-UA" dirty="0" smtClean="0"/>
              <a:t>– </a:t>
            </a:r>
            <a:r>
              <a:rPr lang="uk-UA" dirty="0" err="1" smtClean="0"/>
              <a:t>взаємнооднозначне</a:t>
            </a:r>
            <a:r>
              <a:rPr lang="uk-UA" dirty="0" smtClean="0"/>
              <a:t> </a:t>
            </a:r>
            <a:r>
              <a:rPr lang="uk-UA" dirty="0" smtClean="0"/>
              <a:t>відображення множини  </a:t>
            </a:r>
            <a:r>
              <a:rPr lang="uk-UA" i="1" dirty="0" smtClean="0"/>
              <a:t>{1,2, ..., n} </a:t>
            </a:r>
            <a:r>
              <a:rPr lang="uk-UA" dirty="0" smtClean="0"/>
              <a:t> на себе.</a:t>
            </a:r>
          </a:p>
          <a:p>
            <a:r>
              <a:rPr lang="uk-UA" dirty="0" smtClean="0"/>
              <a:t>Тоді шифр перестановки працює так: відрізок відкритого тексту  </a:t>
            </a:r>
            <a:r>
              <a:rPr lang="uk-UA" i="1" dirty="0" smtClean="0"/>
              <a:t>x</a:t>
            </a:r>
            <a:r>
              <a:rPr lang="uk-UA" i="1" baseline="-25000" dirty="0" smtClean="0"/>
              <a:t>1</a:t>
            </a:r>
            <a:r>
              <a:rPr lang="uk-UA" i="1" dirty="0" smtClean="0"/>
              <a:t>...x</a:t>
            </a:r>
            <a:r>
              <a:rPr lang="uk-UA" i="1" baseline="-25000" dirty="0" smtClean="0"/>
              <a:t>n  </a:t>
            </a:r>
            <a:r>
              <a:rPr lang="uk-UA" dirty="0" smtClean="0"/>
              <a:t> перетворюється у відрізок шифрованого тексту  </a:t>
            </a:r>
            <a:r>
              <a:rPr lang="uk-UA" i="1" dirty="0" smtClean="0"/>
              <a:t>x</a:t>
            </a:r>
            <a:r>
              <a:rPr lang="uk-UA" i="1" baseline="-25000" dirty="0" smtClean="0"/>
              <a:t>σ(1)</a:t>
            </a:r>
            <a:r>
              <a:rPr lang="uk-UA" i="1" dirty="0" smtClean="0"/>
              <a:t>...x</a:t>
            </a:r>
            <a:r>
              <a:rPr lang="uk-UA" i="1" baseline="-25000" dirty="0" smtClean="0"/>
              <a:t>σ(n)</a:t>
            </a:r>
            <a:r>
              <a:rPr lang="uk-UA" i="1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7461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Шифр частоколу</a:t>
            </a:r>
            <a:r>
              <a:rPr lang="en-US" dirty="0" smtClean="0"/>
              <a:t> (</a:t>
            </a:r>
            <a:r>
              <a:rPr lang="uk-UA" dirty="0" smtClean="0"/>
              <a:t>висота 2)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8000" dirty="0" smtClean="0"/>
              <a:t>К</a:t>
            </a:r>
            <a:r>
              <a:rPr lang="uk-UA" sz="8000" baseline="30000" dirty="0" smtClean="0"/>
              <a:t>р</a:t>
            </a:r>
            <a:r>
              <a:rPr lang="uk-UA" sz="8000" dirty="0" smtClean="0"/>
              <a:t>и</a:t>
            </a:r>
            <a:r>
              <a:rPr lang="uk-UA" sz="8000" baseline="30000" dirty="0" smtClean="0"/>
              <a:t>п</a:t>
            </a:r>
            <a:r>
              <a:rPr lang="uk-UA" sz="8000" dirty="0" smtClean="0"/>
              <a:t>т</a:t>
            </a:r>
            <a:r>
              <a:rPr lang="uk-UA" sz="8000" baseline="30000" dirty="0" smtClean="0"/>
              <a:t>о</a:t>
            </a:r>
            <a:r>
              <a:rPr lang="uk-UA" sz="8000" dirty="0" smtClean="0"/>
              <a:t>г</a:t>
            </a:r>
            <a:r>
              <a:rPr lang="uk-UA" sz="8000" baseline="30000" dirty="0" smtClean="0"/>
              <a:t>р</a:t>
            </a:r>
            <a:r>
              <a:rPr lang="uk-UA" sz="8000" dirty="0" smtClean="0"/>
              <a:t>а</a:t>
            </a:r>
            <a:r>
              <a:rPr lang="uk-UA" sz="8000" baseline="30000" dirty="0" smtClean="0"/>
              <a:t>ф</a:t>
            </a:r>
            <a:r>
              <a:rPr lang="uk-UA" sz="8000" dirty="0" smtClean="0"/>
              <a:t>і</a:t>
            </a:r>
            <a:r>
              <a:rPr lang="uk-UA" sz="8000" baseline="30000" dirty="0" smtClean="0"/>
              <a:t>я</a:t>
            </a:r>
          </a:p>
          <a:p>
            <a:pPr marL="0" indent="0">
              <a:buNone/>
            </a:pPr>
            <a:endParaRPr lang="uk-UA" sz="7200" baseline="30000" dirty="0" smtClean="0"/>
          </a:p>
          <a:p>
            <a:pPr marL="0" indent="0" algn="ctr">
              <a:buNone/>
            </a:pPr>
            <a:r>
              <a:rPr lang="uk-UA" sz="7200" baseline="30000" dirty="0" err="1" smtClean="0">
                <a:solidFill>
                  <a:srgbClr val="FF0000"/>
                </a:solidFill>
              </a:rPr>
              <a:t>рпорфякитгаі</a:t>
            </a:r>
            <a:endParaRPr lang="uk-UA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Матричні (табличні) шифри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uk-UA" dirty="0" smtClean="0"/>
              <a:t>Явний текст записують послідовно рядок за рядком у таблицю. </a:t>
            </a:r>
          </a:p>
          <a:p>
            <a:r>
              <a:rPr lang="uk-UA" dirty="0" smtClean="0"/>
              <a:t>Літери криптограми виписують  з цієї ж таблиці по стовпцям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uk-UA" dirty="0" smtClean="0"/>
              <a:t>Матричні (табличні) шифри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None/>
            </a:pPr>
            <a:endParaRPr lang="uk-UA" sz="40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uk-UA" sz="4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uk-UA" sz="4000" dirty="0" err="1" smtClean="0">
                <a:solidFill>
                  <a:srgbClr val="0070C0"/>
                </a:solidFill>
              </a:rPr>
              <a:t>пнкуа</a:t>
            </a:r>
            <a:r>
              <a:rPr lang="uk-UA" sz="4000" dirty="0" err="1" smtClean="0">
                <a:solidFill>
                  <a:srgbClr val="FF0000"/>
                </a:solidFill>
              </a:rPr>
              <a:t>ріувк</a:t>
            </a:r>
            <a:r>
              <a:rPr lang="uk-UA" sz="4000" dirty="0" err="1" smtClean="0">
                <a:solidFill>
                  <a:srgbClr val="0070C0"/>
                </a:solidFill>
              </a:rPr>
              <a:t>итпац</a:t>
            </a:r>
            <a:r>
              <a:rPr lang="uk-UA" sz="4000" dirty="0" err="1" smtClean="0">
                <a:solidFill>
                  <a:srgbClr val="FF0000"/>
                </a:solidFill>
              </a:rPr>
              <a:t>пьоті</a:t>
            </a:r>
            <a:r>
              <a:rPr lang="uk-UA" sz="4000" dirty="0" err="1" smtClean="0">
                <a:solidFill>
                  <a:srgbClr val="0070C0"/>
                </a:solidFill>
              </a:rPr>
              <a:t>исвиї</a:t>
            </a:r>
            <a:endParaRPr lang="uk-UA" sz="4000" dirty="0">
              <a:solidFill>
                <a:srgbClr val="0070C0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3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869816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р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</a:tr>
              <a:tr h="869816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н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т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ь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с</a:t>
                      </a:r>
                      <a:endParaRPr lang="uk-UA" sz="4000" dirty="0"/>
                    </a:p>
                  </a:txBody>
                  <a:tcPr/>
                </a:tc>
              </a:tr>
              <a:tr h="869816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к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у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о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в</a:t>
                      </a:r>
                      <a:endParaRPr lang="uk-UA" sz="4000" dirty="0"/>
                    </a:p>
                  </a:txBody>
                  <a:tcPr/>
                </a:tc>
              </a:tr>
              <a:tr h="869816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у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в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а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т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</a:tr>
              <a:tr h="869816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а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к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ц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ї</a:t>
                      </a:r>
                      <a:endParaRPr lang="uk-UA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dirty="0" smtClean="0"/>
              <a:t>Матричний (табличний) шифр з ключем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uk-UA" dirty="0" smtClean="0"/>
              <a:t>Черговість стовпців визначена ключем шифру. 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ИСВИЇ</a:t>
            </a:r>
            <a:r>
              <a:rPr lang="uk-UA" dirty="0" smtClean="0">
                <a:solidFill>
                  <a:srgbClr val="FF0000"/>
                </a:solidFill>
              </a:rPr>
              <a:t>ПНКУА</a:t>
            </a:r>
            <a:r>
              <a:rPr lang="uk-UA" dirty="0" smtClean="0">
                <a:solidFill>
                  <a:srgbClr val="0070C0"/>
                </a:solidFill>
              </a:rPr>
              <a:t>ПЬОТІ</a:t>
            </a:r>
            <a:r>
              <a:rPr lang="uk-UA" dirty="0" smtClean="0">
                <a:solidFill>
                  <a:srgbClr val="FF0000"/>
                </a:solidFill>
              </a:rPr>
              <a:t>РІУВКИТПАЦ</a:t>
            </a:r>
          </a:p>
          <a:p>
            <a:r>
              <a:rPr lang="uk-UA" dirty="0" smtClean="0"/>
              <a:t>Крім того, можна використовувати два ключі – як для рядків, так і для стовпців</a:t>
            </a:r>
          </a:p>
          <a:p>
            <a:endParaRPr lang="uk-UA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683018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Б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Р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Ж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А</a:t>
                      </a:r>
                      <a:endParaRPr lang="uk-UA" sz="4000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uk-UA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uk-UA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uk-UA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uk-UA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uk-UA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Р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Н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Т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Ь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С</a:t>
                      </a:r>
                      <a:endParaRPr lang="uk-UA" sz="4000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К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У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О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В</a:t>
                      </a:r>
                      <a:endParaRPr lang="uk-UA" sz="4000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У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В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А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Т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А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К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Ц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Ї</a:t>
                      </a:r>
                      <a:endParaRPr lang="uk-UA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ИВСЇИ</a:t>
            </a:r>
            <a:r>
              <a:rPr lang="uk-UA" dirty="0" smtClean="0"/>
              <a:t>УКНАП</a:t>
            </a:r>
            <a:r>
              <a:rPr lang="uk-UA" dirty="0" smtClean="0">
                <a:solidFill>
                  <a:schemeClr val="tx1"/>
                </a:solidFill>
              </a:rPr>
              <a:t>ТОЬІП</a:t>
            </a:r>
            <a:r>
              <a:rPr lang="uk-UA" dirty="0" smtClean="0"/>
              <a:t>ВУІКР</a:t>
            </a:r>
            <a:r>
              <a:rPr lang="uk-UA" dirty="0" smtClean="0">
                <a:solidFill>
                  <a:srgbClr val="FF0000"/>
                </a:solidFill>
              </a:rPr>
              <a:t>АПТЦИ</a:t>
            </a:r>
            <a:endParaRPr lang="uk-UA" dirty="0">
              <a:solidFill>
                <a:srgbClr val="FF0000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1" cy="449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</a:tblGrid>
              <a:tr h="641871">
                <a:tc>
                  <a:txBody>
                    <a:bodyPr/>
                    <a:lstStyle/>
                    <a:p>
                      <a:pPr algn="ctr"/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Б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І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Р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Ж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А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002060"/>
                          </a:solidFill>
                        </a:rPr>
                        <a:t>Т</a:t>
                      </a:r>
                      <a:endParaRPr lang="uk-UA" sz="3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П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Р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И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П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И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002060"/>
                          </a:solidFill>
                        </a:rPr>
                        <a:t>О</a:t>
                      </a:r>
                      <a:endParaRPr lang="uk-UA" sz="3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Н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І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Т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Ь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С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endParaRPr lang="uk-UA" sz="3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К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У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П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О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В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002060"/>
                          </a:solidFill>
                        </a:rPr>
                        <a:t>А</a:t>
                      </a:r>
                      <a:endParaRPr lang="uk-UA" sz="3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У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В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А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Т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И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002060"/>
                          </a:solidFill>
                        </a:rPr>
                        <a:t>Р</a:t>
                      </a:r>
                      <a:endParaRPr lang="uk-UA" sz="3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А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К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Ц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І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Ї</a:t>
                      </a:r>
                      <a:endParaRPr lang="uk-UA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Содержимое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1" cy="449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</a:tblGrid>
              <a:tr h="641871">
                <a:tc>
                  <a:txBody>
                    <a:bodyPr/>
                    <a:lstStyle/>
                    <a:p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А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Б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Ж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І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Р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А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И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У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Т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В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А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В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В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К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О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У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П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О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С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Н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Ь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І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Т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Р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Ї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А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І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К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Ц</a:t>
                      </a:r>
                      <a:endParaRPr lang="uk-UA" sz="36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/>
                        <a:t>Т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uk-UA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И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П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П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Р</a:t>
                      </a:r>
                      <a:endParaRPr lang="uk-U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600" dirty="0" smtClean="0"/>
                        <a:t>И</a:t>
                      </a:r>
                      <a:endParaRPr lang="uk-UA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Кількість варіантів подвійної перестановки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71215944"/>
              </p:ext>
            </p:extLst>
          </p:nvPr>
        </p:nvGraphicFramePr>
        <p:xfrm>
          <a:off x="457200" y="1600200"/>
          <a:ext cx="7571185" cy="413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37"/>
                <a:gridCol w="1514237"/>
                <a:gridCol w="1514237"/>
                <a:gridCol w="1514237"/>
                <a:gridCol w="1514237"/>
              </a:tblGrid>
              <a:tr h="590437">
                <a:tc gridSpan="2">
                  <a:txBody>
                    <a:bodyPr/>
                    <a:lstStyle/>
                    <a:p>
                      <a:r>
                        <a:rPr lang="uk-UA" dirty="0" smtClean="0"/>
                        <a:t>Розмірність  таблиці</a:t>
                      </a:r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uk-UA" dirty="0" smtClean="0"/>
                        <a:t>Кількість  перестановок</a:t>
                      </a:r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M!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Загалом</a:t>
                      </a:r>
                      <a:endParaRPr lang="uk-UA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36</a:t>
                      </a:r>
                      <a:endParaRPr lang="uk-UA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576</a:t>
                      </a:r>
                      <a:endParaRPr lang="uk-UA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120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120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14400</a:t>
                      </a:r>
                      <a:endParaRPr lang="uk-UA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120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720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86400</a:t>
                      </a:r>
                      <a:endParaRPr lang="uk-UA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720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720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518400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49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>
                <a:solidFill>
                  <a:srgbClr val="FF0000"/>
                </a:solidFill>
              </a:rPr>
              <a:t>     </a:t>
            </a:r>
          </a:p>
          <a:p>
            <a:pPr marL="0" indent="0" algn="ctr">
              <a:buNone/>
            </a:pPr>
            <a:endParaRPr lang="uk-UA" sz="4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uk-UA" sz="4400" dirty="0" smtClean="0">
                <a:solidFill>
                  <a:srgbClr val="FF0000"/>
                </a:solidFill>
              </a:rPr>
              <a:t>Шифри перестановки з ускладненням по маршруту</a:t>
            </a:r>
            <a:endParaRPr lang="uk-UA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61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uk-UA" dirty="0" smtClean="0"/>
              <a:t>Маршрутні табличні перестановки за нелінійним законом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uk-UA" dirty="0" smtClean="0"/>
              <a:t>Повідомлення записується до матриці послідовно по рядкам, а зчитування відбувається</a:t>
            </a:r>
            <a:r>
              <a:rPr lang="en-US" dirty="0" smtClean="0"/>
              <a:t> </a:t>
            </a:r>
            <a:r>
              <a:rPr lang="uk-UA" dirty="0" smtClean="0"/>
              <a:t> “змійкою”  </a:t>
            </a:r>
          </a:p>
          <a:p>
            <a:endParaRPr lang="uk-UA" dirty="0"/>
          </a:p>
        </p:txBody>
      </p:sp>
      <p:pic>
        <p:nvPicPr>
          <p:cNvPr id="4" name="Picture 2" descr="http://crypto.hut2.ru/rou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3096344" cy="1924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crypto.hut2.ru/rout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99" y="3511740"/>
            <a:ext cx="3971925" cy="1924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Маршрути Гамільтона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Крок 1</a:t>
            </a:r>
            <a:r>
              <a:rPr lang="uk-UA" dirty="0" smtClean="0"/>
              <a:t>. Вихідна інформація розбивається на блоки. Якщо довжина інформації, що шифрується не кратна довжині блоку, то на вільні місця останнього блоку розміщуються спеціальні службові символи – заповнювачі (наприклад </a:t>
            </a:r>
            <a:r>
              <a:rPr lang="ru-RU" dirty="0" smtClean="0"/>
              <a:t>*).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Крок 2.</a:t>
            </a:r>
            <a:r>
              <a:rPr lang="uk-UA" dirty="0" smtClean="0"/>
              <a:t> Символами блоку заповнюється таблиця, в якій для кожного порядкового номера символу відводиться цілком визначене </a:t>
            </a:r>
            <a:r>
              <a:rPr lang="uk-UA" dirty="0" smtClean="0"/>
              <a:t>місце.</a:t>
            </a:r>
            <a:endParaRPr lang="uk-UA" dirty="0" smtClean="0"/>
          </a:p>
          <a:p>
            <a:r>
              <a:rPr lang="uk-UA" dirty="0" smtClean="0">
                <a:solidFill>
                  <a:srgbClr val="FF0000"/>
                </a:solidFill>
              </a:rPr>
              <a:t>Крок 3.</a:t>
            </a:r>
            <a:r>
              <a:rPr lang="uk-UA" dirty="0" smtClean="0"/>
              <a:t>  Зчитування символів з таблиці здійснюється за одним з маршрутів. Збільшення кількості маршрутів підвищує </a:t>
            </a:r>
            <a:r>
              <a:rPr lang="uk-UA" dirty="0" err="1" smtClean="0"/>
              <a:t>криптостійкість</a:t>
            </a:r>
            <a:r>
              <a:rPr lang="uk-UA" dirty="0" smtClean="0"/>
              <a:t> шифру. Маршрути вибираються або послідовно, або їхня черговість задається ключем К.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Крок 4.</a:t>
            </a:r>
            <a:r>
              <a:rPr lang="uk-UA" dirty="0" smtClean="0"/>
              <a:t> Зашифрована послідовність символів розбивається на блоки фіксованої довжини L. Величина L може відрізнятися від довжини блоків, на які розбивається вихідна інформація на  кроці 1.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701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Узагальнена схема криптосистеми</a:t>
            </a:r>
            <a:endParaRPr lang="uk-UA" dirty="0"/>
          </a:p>
        </p:txBody>
      </p:sp>
      <p:pic>
        <p:nvPicPr>
          <p:cNvPr id="3074" name="Picture 2" descr="http://www.znanius.com/uploads/etbook/telecomunic1/Ris_12_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336704" cy="3384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549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uk-UA" sz="2400" dirty="0" smtClean="0">
                <a:solidFill>
                  <a:srgbClr val="FF0000"/>
                </a:solidFill>
              </a:rPr>
              <a:t>Структура тривимірного гіперкубу: </a:t>
            </a:r>
            <a:r>
              <a:rPr lang="uk-UA" sz="2400" dirty="0" smtClean="0"/>
              <a:t>Номери вершин кубу визначають послідовність його заповнення символами тексту, що шифрується, при формуванні блоку. У загальному випадку </a:t>
            </a:r>
            <a:br>
              <a:rPr lang="uk-UA" sz="2400" dirty="0" smtClean="0"/>
            </a:br>
            <a:r>
              <a:rPr lang="uk-UA" sz="2400" dirty="0" smtClean="0"/>
              <a:t> n-мірний гіперкуб має n</a:t>
            </a:r>
            <a:r>
              <a:rPr lang="uk-UA" sz="2400" baseline="30000" dirty="0" smtClean="0"/>
              <a:t>2</a:t>
            </a:r>
            <a:r>
              <a:rPr lang="uk-UA" sz="2400" dirty="0" smtClean="0"/>
              <a:t> вершин. Для </a:t>
            </a:r>
            <a:r>
              <a:rPr lang="en-US" sz="2400" dirty="0" smtClean="0"/>
              <a:t>n=3 </a:t>
            </a:r>
            <a:endParaRPr lang="uk-UA" sz="2400" dirty="0"/>
          </a:p>
        </p:txBody>
      </p:sp>
      <p:pic>
        <p:nvPicPr>
          <p:cNvPr id="5122" name="Picture 2" descr="http://protect.htmlweb.ru/gif/p11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4680520" cy="3240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557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Послідовність перестановки символів </a:t>
            </a:r>
            <a:r>
              <a:rPr lang="ru-RU" dirty="0"/>
              <a:t>5-6-2-1-3-4-8-7</a:t>
            </a:r>
            <a:endParaRPr lang="uk-UA" dirty="0"/>
          </a:p>
        </p:txBody>
      </p:sp>
      <p:pic>
        <p:nvPicPr>
          <p:cNvPr id="6146" name="Picture 2" descr="http://protect.htmlweb.ru/gif/p11_0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51720" y="2204864"/>
            <a:ext cx="5040560" cy="35283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291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Послідовність перестановки символів </a:t>
            </a:r>
            <a:r>
              <a:rPr lang="ru-RU" dirty="0"/>
              <a:t>5-1-3-4-2-6-8-7</a:t>
            </a:r>
            <a:endParaRPr lang="uk-UA" dirty="0"/>
          </a:p>
        </p:txBody>
      </p:sp>
      <p:pic>
        <p:nvPicPr>
          <p:cNvPr id="8194" name="Picture 2" descr="http://protect.htmlweb.ru/gif/p11_0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627784" y="2060848"/>
            <a:ext cx="4032448" cy="3168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321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50306"/>
          </a:xfrm>
        </p:spPr>
        <p:txBody>
          <a:bodyPr>
            <a:normAutofit fontScale="90000"/>
          </a:bodyPr>
          <a:lstStyle/>
          <a:p>
            <a:r>
              <a:rPr lang="uk-UA" sz="2800" dirty="0" smtClean="0">
                <a:solidFill>
                  <a:srgbClr val="FF0000"/>
                </a:solidFill>
              </a:rPr>
              <a:t>Шифр «Перехрестя»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0070C0"/>
                </a:solidFill>
              </a:rPr>
              <a:t>Літери беруться по рядкам. Спочатку береться певна кількість літер (</a:t>
            </a:r>
            <a:r>
              <a:rPr lang="en-US" sz="2800" dirty="0">
                <a:solidFill>
                  <a:srgbClr val="0070C0"/>
                </a:solidFill>
              </a:rPr>
              <a:t>N</a:t>
            </a:r>
            <a:r>
              <a:rPr lang="uk-UA" sz="2800" dirty="0" smtClean="0">
                <a:solidFill>
                  <a:srgbClr val="0070C0"/>
                </a:solidFill>
              </a:rPr>
              <a:t>)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uk-UA" sz="2800" dirty="0" smtClean="0">
                <a:solidFill>
                  <a:srgbClr val="0070C0"/>
                </a:solidFill>
              </a:rPr>
              <a:t>з першого рядка, потім (2</a:t>
            </a:r>
            <a:r>
              <a:rPr lang="en-US" sz="2800" dirty="0" smtClean="0">
                <a:solidFill>
                  <a:srgbClr val="0070C0"/>
                </a:solidFill>
              </a:rPr>
              <a:t>N</a:t>
            </a:r>
            <a:r>
              <a:rPr lang="uk-UA" sz="2800" dirty="0" smtClean="0">
                <a:solidFill>
                  <a:srgbClr val="0070C0"/>
                </a:solidFill>
              </a:rPr>
              <a:t>)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uk-UA" sz="2800" dirty="0" smtClean="0">
                <a:solidFill>
                  <a:srgbClr val="0070C0"/>
                </a:solidFill>
              </a:rPr>
              <a:t>з 2-го рядка і знову </a:t>
            </a:r>
            <a:r>
              <a:rPr lang="uk-UA" sz="2800" dirty="0">
                <a:solidFill>
                  <a:srgbClr val="0070C0"/>
                </a:solidFill>
              </a:rPr>
              <a:t>(</a:t>
            </a:r>
            <a:r>
              <a:rPr lang="en-US" sz="2800" dirty="0">
                <a:solidFill>
                  <a:srgbClr val="0070C0"/>
                </a:solidFill>
              </a:rPr>
              <a:t>N</a:t>
            </a:r>
            <a:r>
              <a:rPr lang="uk-UA" sz="2800" dirty="0" smtClean="0">
                <a:solidFill>
                  <a:srgbClr val="0070C0"/>
                </a:solidFill>
              </a:rPr>
              <a:t>) з третього рядка</a:t>
            </a:r>
            <a:r>
              <a:rPr lang="uk-UA" sz="2800" dirty="0" smtClean="0"/>
              <a:t>. </a:t>
            </a:r>
            <a:br>
              <a:rPr lang="uk-UA" sz="2800" dirty="0" smtClean="0"/>
            </a:br>
            <a:r>
              <a:rPr lang="uk-UA" sz="2800" dirty="0" smtClean="0"/>
              <a:t>Для </a:t>
            </a:r>
            <a:r>
              <a:rPr lang="uk-UA" sz="2800" dirty="0"/>
              <a:t>(</a:t>
            </a:r>
            <a:r>
              <a:rPr lang="en-US" sz="2800" dirty="0" smtClean="0"/>
              <a:t>N</a:t>
            </a:r>
            <a:r>
              <a:rPr lang="uk-UA" sz="2800" dirty="0" smtClean="0"/>
              <a:t>=3) </a:t>
            </a:r>
            <a:r>
              <a:rPr lang="uk-UA" sz="2800" dirty="0" err="1" smtClean="0"/>
              <a:t>Абрамов</a:t>
            </a:r>
            <a:r>
              <a:rPr lang="uk-UA" sz="2800" dirty="0" smtClean="0"/>
              <a:t> </a:t>
            </a:r>
            <a:r>
              <a:rPr lang="uk-UA" sz="2800" dirty="0" err="1" smtClean="0"/>
              <a:t>Илья</a:t>
            </a:r>
            <a:r>
              <a:rPr lang="uk-UA" sz="2800" dirty="0" smtClean="0"/>
              <a:t> </a:t>
            </a:r>
            <a:r>
              <a:rPr lang="uk-UA" sz="2800" dirty="0" err="1" smtClean="0"/>
              <a:t>Сергеевич</a:t>
            </a:r>
            <a:r>
              <a:rPr lang="uk-UA" sz="2800" dirty="0" smtClean="0"/>
              <a:t> = </a:t>
            </a:r>
            <a:br>
              <a:rPr lang="uk-UA" sz="2800" dirty="0" smtClean="0"/>
            </a:br>
            <a:r>
              <a:rPr lang="uk-UA" sz="2800" dirty="0" err="1" smtClean="0">
                <a:solidFill>
                  <a:srgbClr val="FF0000"/>
                </a:solidFill>
              </a:rPr>
              <a:t>бол</a:t>
            </a:r>
            <a:r>
              <a:rPr lang="uk-UA" sz="2800" dirty="0" err="1" smtClean="0"/>
              <a:t>армвиь</a:t>
            </a:r>
            <a:r>
              <a:rPr lang="uk-UA" sz="2800" dirty="0" err="1" smtClean="0">
                <a:solidFill>
                  <a:srgbClr val="0070C0"/>
                </a:solidFill>
              </a:rPr>
              <a:t>а_я</a:t>
            </a:r>
            <a:r>
              <a:rPr lang="uk-UA" sz="2800" dirty="0" err="1" smtClean="0">
                <a:solidFill>
                  <a:srgbClr val="FF0000"/>
                </a:solidFill>
              </a:rPr>
              <a:t>сеч</a:t>
            </a:r>
            <a:r>
              <a:rPr lang="uk-UA" sz="2800" dirty="0" err="1" smtClean="0"/>
              <a:t>_егеи_</a:t>
            </a:r>
            <a:r>
              <a:rPr lang="uk-UA" sz="2800" dirty="0" err="1" smtClean="0">
                <a:solidFill>
                  <a:srgbClr val="0070C0"/>
                </a:solidFill>
              </a:rPr>
              <a:t>рв</a:t>
            </a:r>
            <a:r>
              <a:rPr lang="uk-UA" sz="2800" dirty="0" smtClean="0">
                <a:solidFill>
                  <a:srgbClr val="0070C0"/>
                </a:solidFill>
              </a:rPr>
              <a:t>_</a:t>
            </a:r>
            <a:endParaRPr lang="uk-UA" sz="2800" dirty="0">
              <a:solidFill>
                <a:srgbClr val="0070C0"/>
              </a:solidFill>
            </a:endParaRPr>
          </a:p>
        </p:txBody>
      </p:sp>
      <p:pic>
        <p:nvPicPr>
          <p:cNvPr id="17410" name="Picture 2" descr="https://sites.google.com/site/anisimovkhv/_/rsrc/1385531352335/learning/kripto/lecture/tema5/shifr_perkrest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1048"/>
            <a:ext cx="6219825" cy="80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6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Апаратна реалізація методів перестановок</a:t>
            </a:r>
            <a:endParaRPr lang="uk-UA" dirty="0"/>
          </a:p>
        </p:txBody>
      </p:sp>
      <p:pic>
        <p:nvPicPr>
          <p:cNvPr id="9218" name="Picture 2" descr="http://sumk.ulstu.ru/docs/mszki/Zavgorodnii/image03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772275" cy="4714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2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vi-VN" sz="2800" b="1" dirty="0"/>
              <a:t>Полі́бій</a:t>
            </a:r>
            <a:r>
              <a:rPr lang="vi-VN" sz="2800" dirty="0"/>
              <a:t> </a:t>
            </a:r>
            <a:r>
              <a:rPr lang="vi-VN" sz="2800" dirty="0" smtClean="0"/>
              <a:t>(</a:t>
            </a:r>
            <a:r>
              <a:rPr lang="uk-UA" sz="2800" dirty="0" smtClean="0"/>
              <a:t> грецькою </a:t>
            </a:r>
            <a:r>
              <a:rPr lang="vi-VN" sz="2800" i="1" dirty="0" smtClean="0"/>
              <a:t>Р</a:t>
            </a:r>
            <a:r>
              <a:rPr lang="el-GR" sz="2800" i="1" dirty="0"/>
              <a:t>ολιβιος</a:t>
            </a:r>
            <a:r>
              <a:rPr lang="el-GR" sz="2800" dirty="0"/>
              <a:t>, </a:t>
            </a:r>
            <a:r>
              <a:rPr lang="uk-UA" sz="2800" dirty="0" smtClean="0"/>
              <a:t>лат.</a:t>
            </a:r>
            <a:r>
              <a:rPr lang="vi-VN" sz="2800" dirty="0" smtClean="0"/>
              <a:t> </a:t>
            </a:r>
            <a:r>
              <a:rPr lang="az-Latn-AZ" sz="2800" i="1" dirty="0"/>
              <a:t>Polybius</a:t>
            </a:r>
            <a:r>
              <a:rPr lang="az-Latn-AZ" sz="2800" dirty="0"/>
              <a:t>, </a:t>
            </a:r>
            <a:r>
              <a:rPr lang="vi-VN" sz="2800" dirty="0"/>
              <a:t>близько 201 до н. е.,  — близько 120 до н. е.)</a:t>
            </a:r>
            <a:endParaRPr lang="uk-UA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2977356"/>
            <a:ext cx="1323975" cy="1771650"/>
          </a:xfrm>
        </p:spPr>
      </p:pic>
      <p:pic>
        <p:nvPicPr>
          <p:cNvPr id="4098" name="Picture 2" descr="D:\Documents\Мои рисунки\criptography\Polibij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" r="-1711" b="10216"/>
          <a:stretch/>
        </p:blipFill>
        <p:spPr bwMode="auto">
          <a:xfrm>
            <a:off x="4814010" y="1600200"/>
            <a:ext cx="3770432" cy="4063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76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vi-VN" sz="6600" i="1" dirty="0" smtClean="0"/>
              <a:t>Р</a:t>
            </a:r>
            <a:r>
              <a:rPr lang="el-GR" sz="6600" i="1" dirty="0" smtClean="0"/>
              <a:t>ολιβιος</a:t>
            </a:r>
            <a:endParaRPr lang="uk-UA" sz="6600" dirty="0"/>
          </a:p>
        </p:txBody>
      </p:sp>
      <p:pic>
        <p:nvPicPr>
          <p:cNvPr id="6" name="Picture 2" descr="Картинки по запросу полибианский квадрат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312367" cy="2923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uk-UA" dirty="0" smtClean="0"/>
              <a:t>2,1</a:t>
            </a:r>
          </a:p>
          <a:p>
            <a:pPr algn="ctr"/>
            <a:r>
              <a:rPr lang="uk-UA" dirty="0" smtClean="0"/>
              <a:t>2,5</a:t>
            </a:r>
          </a:p>
          <a:p>
            <a:pPr algn="ctr"/>
            <a:r>
              <a:rPr lang="uk-UA" dirty="0" smtClean="0"/>
              <a:t>1,1</a:t>
            </a:r>
          </a:p>
          <a:p>
            <a:pPr algn="ctr"/>
            <a:r>
              <a:rPr lang="uk-UA" dirty="0" smtClean="0"/>
              <a:t>5,1</a:t>
            </a:r>
          </a:p>
          <a:p>
            <a:pPr algn="ctr"/>
            <a:r>
              <a:rPr lang="uk-UA" dirty="0"/>
              <a:t>3</a:t>
            </a:r>
            <a:r>
              <a:rPr lang="uk-UA" dirty="0" smtClean="0"/>
              <a:t>,3</a:t>
            </a:r>
          </a:p>
          <a:p>
            <a:pPr algn="ctr"/>
            <a:r>
              <a:rPr lang="uk-UA" dirty="0" smtClean="0"/>
              <a:t>5,1</a:t>
            </a:r>
          </a:p>
          <a:p>
            <a:pPr algn="ctr"/>
            <a:r>
              <a:rPr lang="uk-UA" dirty="0" smtClean="0"/>
              <a:t>2,5</a:t>
            </a:r>
          </a:p>
          <a:p>
            <a:pPr algn="ctr"/>
            <a:r>
              <a:rPr lang="en-US" dirty="0" smtClean="0"/>
              <a:t>2</a:t>
            </a:r>
            <a:r>
              <a:rPr lang="uk-UA" dirty="0" smtClean="0"/>
              <a:t>,</a:t>
            </a:r>
            <a:r>
              <a:rPr lang="en-US" dirty="0" smtClean="0"/>
              <a:t>2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7623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uk-UA" dirty="0" smtClean="0"/>
              <a:t>Застосування абетки в’язниці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uk-UA" dirty="0" smtClean="0"/>
              <a:t>Для тексту </a:t>
            </a:r>
            <a:r>
              <a:rPr lang="uk-UA" b="1" dirty="0" smtClean="0"/>
              <a:t>“ Доцент” </a:t>
            </a:r>
            <a:r>
              <a:rPr lang="uk-UA" dirty="0" smtClean="0"/>
              <a:t>криптограма виглядає так: 16_41_</a:t>
            </a:r>
            <a:r>
              <a:rPr lang="en-US" dirty="0" smtClean="0"/>
              <a:t>53</a:t>
            </a:r>
            <a:r>
              <a:rPr lang="uk-UA" dirty="0" smtClean="0"/>
              <a:t>_</a:t>
            </a:r>
            <a:r>
              <a:rPr lang="en-US" dirty="0" smtClean="0"/>
              <a:t>21</a:t>
            </a:r>
            <a:r>
              <a:rPr lang="uk-UA" dirty="0" smtClean="0"/>
              <a:t>_</a:t>
            </a:r>
            <a:r>
              <a:rPr lang="en-US" dirty="0" smtClean="0"/>
              <a:t>3</a:t>
            </a:r>
            <a:r>
              <a:rPr lang="uk-UA" dirty="0" smtClean="0"/>
              <a:t>6_</a:t>
            </a:r>
            <a:r>
              <a:rPr lang="en-US" dirty="0" smtClean="0"/>
              <a:t>4</a:t>
            </a:r>
            <a:r>
              <a:rPr lang="uk-UA" dirty="0" smtClean="0"/>
              <a:t>5</a:t>
            </a:r>
            <a:r>
              <a:rPr lang="uk-UA" b="1" dirty="0" smtClean="0"/>
              <a:t> </a:t>
            </a:r>
            <a:endParaRPr lang="uk-UA" dirty="0" smtClean="0"/>
          </a:p>
          <a:p>
            <a:endParaRPr lang="uk-UA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999043117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76943"/>
                <a:gridCol w="576943"/>
                <a:gridCol w="576943"/>
                <a:gridCol w="576943"/>
                <a:gridCol w="576943"/>
                <a:gridCol w="576943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uk-UA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uk-UA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uk-UA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uk-UA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uk-UA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uk-UA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uk-U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 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Г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Г</a:t>
                      </a:r>
                      <a:r>
                        <a:rPr lang="en-US" dirty="0" smtClean="0"/>
                        <a:t>`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Д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uk-U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Е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Є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Ж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І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uk-U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Ї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Й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Л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uk-U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У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uk-U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Ф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Ч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Ш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Щ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uk-U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Ь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Ю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`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Содержимое 4" descr="mora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4228394"/>
            <a:ext cx="3744416" cy="22629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97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uk-UA" dirty="0" smtClean="0"/>
              <a:t>“Тарабарська” мова – «Хапай мішок хутчіше»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ТАРА</a:t>
            </a:r>
            <a:r>
              <a:rPr lang="uk-UA" dirty="0" smtClean="0"/>
              <a:t> – ХА – </a:t>
            </a:r>
            <a:r>
              <a:rPr lang="uk-UA" dirty="0" smtClean="0">
                <a:solidFill>
                  <a:srgbClr val="FF0000"/>
                </a:solidFill>
              </a:rPr>
              <a:t>БАРА </a:t>
            </a:r>
            <a:r>
              <a:rPr lang="uk-UA" dirty="0" smtClean="0"/>
              <a:t>– ПАЙ – </a:t>
            </a:r>
            <a:r>
              <a:rPr lang="uk-UA" dirty="0" smtClean="0">
                <a:solidFill>
                  <a:srgbClr val="FF0000"/>
                </a:solidFill>
              </a:rPr>
              <a:t>ТАРА</a:t>
            </a:r>
            <a:r>
              <a:rPr lang="uk-UA" dirty="0" smtClean="0"/>
              <a:t> – МІ- </a:t>
            </a:r>
            <a:r>
              <a:rPr lang="uk-UA" dirty="0" smtClean="0">
                <a:solidFill>
                  <a:srgbClr val="FF0000"/>
                </a:solidFill>
              </a:rPr>
              <a:t>БАРА</a:t>
            </a:r>
            <a:r>
              <a:rPr lang="uk-UA" dirty="0" smtClean="0"/>
              <a:t> – ШОК- </a:t>
            </a:r>
            <a:r>
              <a:rPr lang="uk-UA" dirty="0" smtClean="0">
                <a:solidFill>
                  <a:srgbClr val="FF0000"/>
                </a:solidFill>
              </a:rPr>
              <a:t>ТАРА</a:t>
            </a:r>
            <a:r>
              <a:rPr lang="uk-UA" dirty="0" smtClean="0"/>
              <a:t> – ХУТ- </a:t>
            </a:r>
            <a:r>
              <a:rPr lang="uk-UA" dirty="0" smtClean="0">
                <a:solidFill>
                  <a:srgbClr val="FF0000"/>
                </a:solidFill>
              </a:rPr>
              <a:t>БАРА</a:t>
            </a:r>
            <a:r>
              <a:rPr lang="uk-UA" dirty="0" smtClean="0"/>
              <a:t>-ЧІ-</a:t>
            </a:r>
            <a:r>
              <a:rPr lang="uk-UA" dirty="0" smtClean="0">
                <a:solidFill>
                  <a:srgbClr val="FF0000"/>
                </a:solidFill>
              </a:rPr>
              <a:t>ТАРА</a:t>
            </a:r>
            <a:r>
              <a:rPr lang="uk-UA" dirty="0" smtClean="0"/>
              <a:t> - ШЕ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9218" name="Picture 2" descr="D:\Documents\Мои рисунки\criptography\pozorniy-vo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063" r="8709"/>
          <a:stretch/>
        </p:blipFill>
        <p:spPr bwMode="auto">
          <a:xfrm>
            <a:off x="4940491" y="1628800"/>
            <a:ext cx="3411940" cy="45365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036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400" b="1" dirty="0"/>
              <a:t>Арма́н-Жан дю Плессі́ де Рішельє</a:t>
            </a:r>
            <a:r>
              <a:rPr lang="vi-VN" sz="2400" dirty="0"/>
              <a:t> </a:t>
            </a:r>
            <a:r>
              <a:rPr lang="vi-VN" sz="2400" dirty="0" smtClean="0"/>
              <a:t>(</a:t>
            </a:r>
            <a:r>
              <a:rPr lang="vi-VN" sz="2400" dirty="0"/>
              <a:t> </a:t>
            </a:r>
            <a:r>
              <a:rPr lang="en-US" sz="2400" i="1" dirty="0"/>
              <a:t>Armand-Jean du Plessis, </a:t>
            </a:r>
            <a:r>
              <a:rPr lang="en-US" sz="2400" i="1" dirty="0" err="1"/>
              <a:t>duc</a:t>
            </a:r>
            <a:r>
              <a:rPr lang="en-US" sz="2400" i="1" dirty="0"/>
              <a:t> de Richelieu</a:t>
            </a:r>
            <a:r>
              <a:rPr lang="en-US" sz="2400" dirty="0"/>
              <a:t>; 9 </a:t>
            </a:r>
            <a:r>
              <a:rPr lang="vi-VN" sz="2400" dirty="0"/>
              <a:t>вересня 1585,  — 4 грудня </a:t>
            </a:r>
            <a:r>
              <a:rPr lang="vi-VN" sz="2400" dirty="0" smtClean="0"/>
              <a:t>1642)</a:t>
            </a:r>
            <a:r>
              <a:rPr lang="vi-VN" sz="2400" dirty="0"/>
              <a:t> 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     </a:t>
            </a:r>
            <a:r>
              <a:rPr lang="uk-UA" sz="3600" dirty="0" smtClean="0">
                <a:solidFill>
                  <a:srgbClr val="FF0000"/>
                </a:solidFill>
              </a:rPr>
              <a:t>Шифр </a:t>
            </a:r>
            <a:r>
              <a:rPr lang="uk-UA" sz="3600" dirty="0" err="1" smtClean="0">
                <a:solidFill>
                  <a:srgbClr val="FF0000"/>
                </a:solidFill>
              </a:rPr>
              <a:t>Рішельє</a:t>
            </a:r>
            <a:endParaRPr lang="uk-UA" sz="3600" dirty="0" smtClean="0">
              <a:solidFill>
                <a:srgbClr val="FF0000"/>
              </a:solidFill>
            </a:endParaRPr>
          </a:p>
          <a:p>
            <a:r>
              <a:rPr lang="uk-UA" dirty="0" smtClean="0"/>
              <a:t>Відкритий текст розбивається на відрізки, </a:t>
            </a:r>
          </a:p>
          <a:p>
            <a:r>
              <a:rPr lang="uk-UA" dirty="0"/>
              <a:t>В</a:t>
            </a:r>
            <a:r>
              <a:rPr lang="uk-UA" dirty="0" smtClean="0"/>
              <a:t>середині кожного відрізка літери переставляються у відповідності до фіксованої перестановки</a:t>
            </a:r>
          </a:p>
        </p:txBody>
      </p:sp>
      <p:pic>
        <p:nvPicPr>
          <p:cNvPr id="5" name="Picture 2" descr="Картинки по запросу рішельє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6875" y="2305844"/>
            <a:ext cx="2381250" cy="3114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08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uk-UA" b="1" dirty="0" smtClean="0">
                <a:solidFill>
                  <a:srgbClr val="FF0000"/>
                </a:solidFill>
              </a:rPr>
              <a:t>Криптографічний алгоритм</a:t>
            </a:r>
            <a:r>
              <a:rPr lang="uk-UA" dirty="0" smtClean="0"/>
              <a:t>, також називаний </a:t>
            </a:r>
            <a:r>
              <a:rPr lang="uk-UA" b="1" dirty="0" smtClean="0">
                <a:solidFill>
                  <a:srgbClr val="FF0000"/>
                </a:solidFill>
              </a:rPr>
              <a:t>шифром</a:t>
            </a:r>
            <a:r>
              <a:rPr lang="uk-UA" dirty="0" smtClean="0"/>
              <a:t>, являє собою математичну функцію, яка використовується для шифрування й розшифрування. </a:t>
            </a:r>
          </a:p>
          <a:p>
            <a:pPr fontAlgn="base"/>
            <a:r>
              <a:rPr lang="uk-UA" dirty="0" smtClean="0"/>
              <a:t>Якщо безпека алгоритму заснована на збереженні самого алгоритму в таємниці, це </a:t>
            </a:r>
            <a:r>
              <a:rPr lang="uk-UA" b="1" dirty="0" smtClean="0">
                <a:solidFill>
                  <a:srgbClr val="FF0000"/>
                </a:solidFill>
              </a:rPr>
              <a:t>обмежений алгоритм</a:t>
            </a:r>
            <a:r>
              <a:rPr lang="uk-UA" dirty="0" smtClean="0"/>
              <a:t>. </a:t>
            </a:r>
          </a:p>
          <a:p>
            <a:pPr fontAlgn="base"/>
            <a:r>
              <a:rPr lang="uk-UA" dirty="0" smtClean="0"/>
              <a:t>Сучасна криптографія розв’язує проблеми обмежених алгоритмів за допомогою ключа </a:t>
            </a:r>
            <a:r>
              <a:rPr lang="uk-UA" i="1" dirty="0" smtClean="0">
                <a:solidFill>
                  <a:srgbClr val="FF0000"/>
                </a:solidFill>
              </a:rPr>
              <a:t>K</a:t>
            </a:r>
            <a:r>
              <a:rPr lang="uk-UA" dirty="0" smtClean="0"/>
              <a:t>. </a:t>
            </a:r>
          </a:p>
          <a:p>
            <a:pPr fontAlgn="base"/>
            <a:r>
              <a:rPr lang="uk-UA" b="1" dirty="0" smtClean="0">
                <a:solidFill>
                  <a:srgbClr val="FF0000"/>
                </a:solidFill>
              </a:rPr>
              <a:t>Ключ</a:t>
            </a:r>
            <a:r>
              <a:rPr lang="uk-UA" dirty="0" smtClean="0"/>
              <a:t> — це конкретний секретний стан певних параметрів алгоритму криптографічного перетворення даних, що забезпечує вибір тільки одного варіанта перетворення з усіх можливих для даного алгоритму.</a:t>
            </a:r>
          </a:p>
          <a:p>
            <a:pPr fontAlgn="base"/>
            <a:r>
              <a:rPr lang="uk-UA" dirty="0" smtClean="0"/>
              <a:t> Множину можливих ключів називають </a:t>
            </a:r>
            <a:r>
              <a:rPr lang="uk-UA" b="1" dirty="0" smtClean="0">
                <a:solidFill>
                  <a:srgbClr val="FF0000"/>
                </a:solidFill>
              </a:rPr>
              <a:t>простором ключів</a:t>
            </a:r>
            <a:r>
              <a:rPr lang="uk-UA" dirty="0" smtClean="0">
                <a:solidFill>
                  <a:srgbClr val="FF0000"/>
                </a:solidFill>
              </a:rPr>
              <a:t>. </a:t>
            </a:r>
          </a:p>
          <a:p>
            <a:pPr fontAlgn="base"/>
            <a:r>
              <a:rPr lang="uk-UA" dirty="0" smtClean="0"/>
              <a:t>Ключ, що використовується для ініціалізації системи, часто називають </a:t>
            </a:r>
            <a:r>
              <a:rPr lang="uk-UA" b="1" dirty="0" smtClean="0">
                <a:solidFill>
                  <a:srgbClr val="FF0000"/>
                </a:solidFill>
              </a:rPr>
              <a:t>майстер-ключем системи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341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rgbClr val="FF0000"/>
                </a:solidFill>
              </a:rPr>
              <a:t>Шифр </a:t>
            </a:r>
            <a:r>
              <a:rPr lang="uk-UA" dirty="0" err="1">
                <a:solidFill>
                  <a:srgbClr val="FF0000"/>
                </a:solidFill>
              </a:rPr>
              <a:t>Рішельє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Відкритий</a:t>
            </a:r>
            <a:r>
              <a:rPr lang="ru-RU" dirty="0" smtClean="0"/>
              <a:t>  </a:t>
            </a:r>
            <a:r>
              <a:rPr lang="ru-RU" dirty="0"/>
              <a:t>текст: </a:t>
            </a:r>
            <a:r>
              <a:rPr lang="ru-RU" dirty="0">
                <a:solidFill>
                  <a:srgbClr val="FF0000"/>
                </a:solidFill>
              </a:rPr>
              <a:t>«шифр </a:t>
            </a:r>
            <a:r>
              <a:rPr lang="ru-RU" dirty="0" err="1" smtClean="0">
                <a:solidFill>
                  <a:srgbClr val="FF0000"/>
                </a:solidFill>
              </a:rPr>
              <a:t>Рішельє</a:t>
            </a:r>
            <a:r>
              <a:rPr lang="ru-RU" dirty="0" smtClean="0">
                <a:solidFill>
                  <a:srgbClr val="FF0000"/>
                </a:solidFill>
              </a:rPr>
              <a:t>»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uk-UA" dirty="0" err="1" smtClean="0">
                <a:solidFill>
                  <a:srgbClr val="FF0000"/>
                </a:solidFill>
              </a:rPr>
              <a:t>Шиф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err="1" smtClean="0">
                <a:solidFill>
                  <a:srgbClr val="FF0000"/>
                </a:solidFill>
              </a:rPr>
              <a:t>рршш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err="1" smtClean="0">
                <a:solidFill>
                  <a:srgbClr val="FF0000"/>
                </a:solidFill>
              </a:rPr>
              <a:t>ельє</a:t>
            </a: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Ключ:</a:t>
            </a:r>
            <a:r>
              <a:rPr lang="ru-RU" dirty="0"/>
              <a:t> </a:t>
            </a:r>
            <a:r>
              <a:rPr lang="ru-RU" dirty="0" smtClean="0"/>
              <a:t>(31</a:t>
            </a:r>
            <a:r>
              <a:rPr lang="en-US" dirty="0" smtClean="0"/>
              <a:t>2</a:t>
            </a:r>
            <a:r>
              <a:rPr lang="ru-RU" dirty="0" smtClean="0"/>
              <a:t>) </a:t>
            </a:r>
            <a:r>
              <a:rPr lang="ru-RU" dirty="0"/>
              <a:t>(4132) (3142)</a:t>
            </a:r>
            <a:br>
              <a:rPr lang="ru-RU" dirty="0"/>
            </a:br>
            <a:r>
              <a:rPr lang="ru-RU" dirty="0" err="1" smtClean="0"/>
              <a:t>Зашифрований</a:t>
            </a:r>
            <a:r>
              <a:rPr lang="ru-RU" dirty="0" smtClean="0"/>
              <a:t> </a:t>
            </a:r>
            <a:r>
              <a:rPr lang="ru-RU" dirty="0"/>
              <a:t>текст: </a:t>
            </a:r>
            <a:r>
              <a:rPr lang="ru-RU" dirty="0" err="1">
                <a:solidFill>
                  <a:srgbClr val="FF0000"/>
                </a:solidFill>
              </a:rPr>
              <a:t>фши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шрір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ьеєл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4098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2880321" cy="2304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194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uk-UA" dirty="0" smtClean="0"/>
              <a:t>Дешифрування шифрів перестановки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uk-UA" dirty="0" smtClean="0"/>
              <a:t>Базується  на аналізі частот появлення пар літер. </a:t>
            </a:r>
          </a:p>
          <a:p>
            <a:r>
              <a:rPr lang="uk-UA" dirty="0" smtClean="0"/>
              <a:t>Наприклад, нехай маємо криптограму</a:t>
            </a:r>
          </a:p>
          <a:p>
            <a:pPr>
              <a:buNone/>
            </a:pPr>
            <a:r>
              <a:rPr lang="uk-UA" dirty="0" smtClean="0">
                <a:solidFill>
                  <a:srgbClr val="FF0000"/>
                </a:solidFill>
              </a:rPr>
              <a:t>           </a:t>
            </a:r>
            <a:r>
              <a:rPr lang="uk-UA" dirty="0" err="1" smtClean="0">
                <a:solidFill>
                  <a:srgbClr val="FF0000"/>
                </a:solidFill>
              </a:rPr>
              <a:t>іркуьтіпизопзіїцулит</a:t>
            </a:r>
            <a:endParaRPr lang="uk-UA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uk-UA" dirty="0" smtClean="0"/>
              <a:t>Припустимо, що квадрат має розмір 4 на 4 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dirty="0" err="1" smtClean="0"/>
              <a:t>Розділемо</a:t>
            </a:r>
            <a:r>
              <a:rPr lang="uk-UA" dirty="0" smtClean="0"/>
              <a:t> криптосистему на блоки довжини 4 та запишемо у вигляді</a:t>
            </a:r>
            <a:endParaRPr lang="uk-UA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1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2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3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4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 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Р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К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У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Ь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Т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З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О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З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ї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Ц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У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Л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Т</a:t>
                      </a:r>
                      <a:endParaRPr lang="uk-UA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 err="1" smtClean="0"/>
              <a:t>Криптоаналіз</a:t>
            </a:r>
            <a:r>
              <a:rPr lang="uk-UA" dirty="0" smtClean="0"/>
              <a:t> полягає в перестановці стовпців і </a:t>
            </a:r>
            <a:r>
              <a:rPr lang="uk-UA" dirty="0" err="1" smtClean="0"/>
              <a:t>грунтується</a:t>
            </a:r>
            <a:r>
              <a:rPr lang="uk-UA" dirty="0" smtClean="0"/>
              <a:t> на тому факті, що деякі пари літер практично не трапляються в українській мові.</a:t>
            </a:r>
          </a:p>
          <a:p>
            <a:r>
              <a:rPr lang="uk-UA" dirty="0" smtClean="0"/>
              <a:t>Бачимо, що не можуть бути поряд:</a:t>
            </a: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/>
              <a:t>Продовження розшифровки</a:t>
            </a:r>
            <a:endParaRPr lang="uk-UA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1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2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3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4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 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Р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К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У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Ь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Т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З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О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П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З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І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ї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Ц</a:t>
                      </a:r>
                      <a:endParaRPr lang="uk-UA" sz="4000" dirty="0"/>
                    </a:p>
                  </a:txBody>
                  <a:tcPr/>
                </a:tc>
              </a:tr>
              <a:tr h="748849"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У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Л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И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dirty="0" smtClean="0"/>
                        <a:t>Т</a:t>
                      </a:r>
                      <a:endParaRPr lang="uk-UA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uk-UA" dirty="0" smtClean="0"/>
              <a:t>Стовпці 1 і 4 (бо опиняться поряд літери </a:t>
            </a:r>
            <a:r>
              <a:rPr lang="uk-UA" dirty="0" smtClean="0">
                <a:solidFill>
                  <a:srgbClr val="FF0000"/>
                </a:solidFill>
              </a:rPr>
              <a:t>і </a:t>
            </a:r>
            <a:r>
              <a:rPr lang="uk-UA" dirty="0" smtClean="0"/>
              <a:t>та</a:t>
            </a:r>
            <a:r>
              <a:rPr lang="uk-UA" dirty="0" smtClean="0">
                <a:solidFill>
                  <a:srgbClr val="FF0000"/>
                </a:solidFill>
              </a:rPr>
              <a:t> у</a:t>
            </a:r>
            <a:r>
              <a:rPr lang="uk-UA" dirty="0" smtClean="0"/>
              <a:t>)</a:t>
            </a:r>
          </a:p>
          <a:p>
            <a:r>
              <a:rPr lang="uk-UA" dirty="0" smtClean="0"/>
              <a:t>1 і 3 ( </a:t>
            </a:r>
            <a:r>
              <a:rPr lang="uk-UA" dirty="0" smtClean="0">
                <a:solidFill>
                  <a:srgbClr val="FF0000"/>
                </a:solidFill>
              </a:rPr>
              <a:t>и </a:t>
            </a:r>
            <a:r>
              <a:rPr lang="uk-UA" dirty="0" smtClean="0"/>
              <a:t>та </a:t>
            </a:r>
            <a:r>
              <a:rPr lang="uk-UA" dirty="0" smtClean="0">
                <a:solidFill>
                  <a:srgbClr val="FF0000"/>
                </a:solidFill>
              </a:rPr>
              <a:t>о</a:t>
            </a:r>
            <a:r>
              <a:rPr lang="uk-UA" dirty="0" smtClean="0"/>
              <a:t>)</a:t>
            </a:r>
          </a:p>
          <a:p>
            <a:r>
              <a:rPr lang="uk-UA" dirty="0" smtClean="0"/>
              <a:t>2 і 4 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dirty="0" err="1" smtClean="0">
                <a:solidFill>
                  <a:srgbClr val="FF0000"/>
                </a:solidFill>
              </a:rPr>
              <a:t>і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та </a:t>
            </a:r>
            <a:r>
              <a:rPr lang="uk-UA" dirty="0" smtClean="0">
                <a:solidFill>
                  <a:srgbClr val="FF0000"/>
                </a:solidFill>
              </a:rPr>
              <a:t>ц)</a:t>
            </a:r>
            <a:endParaRPr lang="uk-U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uk-UA" dirty="0" smtClean="0"/>
              <a:t>Продовження розшифровки-2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uk-UA" dirty="0" smtClean="0"/>
              <a:t>Отримуємо два можливі варіанти розташування стовпців</a:t>
            </a:r>
          </a:p>
          <a:p>
            <a:r>
              <a:rPr lang="uk-UA" dirty="0" smtClean="0"/>
              <a:t>1,2,3,4, що відповідає зашифрованому тексту, </a:t>
            </a:r>
          </a:p>
          <a:p>
            <a:r>
              <a:rPr lang="uk-UA" dirty="0" smtClean="0"/>
              <a:t>4, 3, 2, 1 </a:t>
            </a:r>
            <a:endParaRPr lang="uk-UA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652839">
                <a:tc>
                  <a:txBody>
                    <a:bodyPr/>
                    <a:lstStyle/>
                    <a:p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uk-UA" dirty="0" smtClean="0"/>
                        <a:t>У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І</a:t>
                      </a:r>
                      <a:endParaRPr lang="uk-UA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uk-UA" dirty="0" smtClean="0"/>
                        <a:t>П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Ь</a:t>
                      </a:r>
                      <a:endParaRPr lang="uk-UA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uk-UA" dirty="0" smtClean="0"/>
                        <a:t>П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И</a:t>
                      </a:r>
                      <a:endParaRPr lang="uk-UA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uk-UA" dirty="0" smtClean="0"/>
                        <a:t>Ц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Ї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</a:t>
                      </a:r>
                      <a:endParaRPr lang="uk-UA" dirty="0"/>
                    </a:p>
                  </a:txBody>
                  <a:tcPr/>
                </a:tc>
              </a:tr>
              <a:tr h="652839">
                <a:tc>
                  <a:txBody>
                    <a:bodyPr/>
                    <a:lstStyle/>
                    <a:p>
                      <a:r>
                        <a:rPr lang="uk-UA" dirty="0" smtClean="0"/>
                        <a:t>Т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Л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У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>
            <a:normAutofit/>
          </a:bodyPr>
          <a:lstStyle/>
          <a:p>
            <a:r>
              <a:rPr lang="uk-UA" sz="6600" dirty="0" smtClean="0"/>
              <a:t>Дякую за увагу!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З урахуванням використання ключа, функції шифрування й розшифрування запишуться як </a:t>
            </a:r>
            <a:r>
              <a:rPr lang="uk-UA" i="1" dirty="0" smtClean="0">
                <a:solidFill>
                  <a:srgbClr val="FF0000"/>
                </a:solidFill>
              </a:rPr>
              <a:t>C</a:t>
            </a:r>
            <a:r>
              <a:rPr lang="uk-UA" dirty="0" smtClean="0">
                <a:solidFill>
                  <a:srgbClr val="FF0000"/>
                </a:solidFill>
              </a:rPr>
              <a:t> = </a:t>
            </a:r>
            <a:r>
              <a:rPr lang="uk-UA" i="1" dirty="0" smtClean="0">
                <a:solidFill>
                  <a:srgbClr val="FF0000"/>
                </a:solidFill>
              </a:rPr>
              <a:t>E</a:t>
            </a:r>
            <a:r>
              <a:rPr lang="uk-UA" i="1" baseline="-25000" dirty="0" smtClean="0">
                <a:solidFill>
                  <a:srgbClr val="FF0000"/>
                </a:solidFill>
              </a:rPr>
              <a:t>K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М</a:t>
            </a:r>
            <a:r>
              <a:rPr lang="uk-UA" dirty="0" smtClean="0">
                <a:solidFill>
                  <a:srgbClr val="FF0000"/>
                </a:solidFill>
              </a:rPr>
              <a:t>) </a:t>
            </a:r>
            <a:r>
              <a:rPr lang="uk-UA" dirty="0" smtClean="0"/>
              <a:t>і </a:t>
            </a:r>
            <a:r>
              <a:rPr lang="uk-UA" i="1" dirty="0" smtClean="0">
                <a:solidFill>
                  <a:srgbClr val="FF0000"/>
                </a:solidFill>
              </a:rPr>
              <a:t>D</a:t>
            </a:r>
            <a:r>
              <a:rPr lang="uk-UA" i="1" baseline="-25000" dirty="0" smtClean="0">
                <a:solidFill>
                  <a:srgbClr val="FF0000"/>
                </a:solidFill>
              </a:rPr>
              <a:t>K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C</a:t>
            </a:r>
            <a:r>
              <a:rPr lang="uk-UA" dirty="0" smtClean="0">
                <a:solidFill>
                  <a:srgbClr val="FF0000"/>
                </a:solidFill>
              </a:rPr>
              <a:t>) = 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При цьому має виконуватися тотожність </a:t>
            </a:r>
          </a:p>
          <a:p>
            <a:pPr marL="0" indent="0">
              <a:buNone/>
            </a:pPr>
            <a:r>
              <a:rPr lang="uk-UA" i="1" dirty="0"/>
              <a:t> </a:t>
            </a:r>
            <a:r>
              <a:rPr lang="uk-UA" i="1" dirty="0" smtClean="0"/>
              <a:t>         </a:t>
            </a:r>
            <a:r>
              <a:rPr lang="uk-UA" i="1" dirty="0" smtClean="0">
                <a:solidFill>
                  <a:srgbClr val="FF0000"/>
                </a:solidFill>
              </a:rPr>
              <a:t>D</a:t>
            </a:r>
            <a:r>
              <a:rPr lang="uk-UA" i="1" baseline="-25000" dirty="0" smtClean="0">
                <a:solidFill>
                  <a:srgbClr val="FF0000"/>
                </a:solidFill>
              </a:rPr>
              <a:t>K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E</a:t>
            </a:r>
            <a:r>
              <a:rPr lang="uk-UA" i="1" baseline="-25000" dirty="0" smtClean="0">
                <a:solidFill>
                  <a:srgbClr val="FF0000"/>
                </a:solidFill>
              </a:rPr>
              <a:t>K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>
                <a:solidFill>
                  <a:srgbClr val="FF0000"/>
                </a:solidFill>
              </a:rPr>
              <a:t>)) = 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Однак для деяких алгоритмів при шифруванні й розшифруванні використовуються різні ключі. </a:t>
            </a:r>
          </a:p>
          <a:p>
            <a:r>
              <a:rPr lang="uk-UA" dirty="0" smtClean="0"/>
              <a:t>У цьому випадку </a:t>
            </a:r>
            <a:r>
              <a:rPr lang="uk-UA" i="1" dirty="0" smtClean="0">
                <a:solidFill>
                  <a:srgbClr val="FF0000"/>
                </a:solidFill>
              </a:rPr>
              <a:t>C</a:t>
            </a:r>
            <a:r>
              <a:rPr lang="uk-UA" dirty="0" smtClean="0">
                <a:solidFill>
                  <a:srgbClr val="FF0000"/>
                </a:solidFill>
              </a:rPr>
              <a:t> = </a:t>
            </a:r>
            <a:r>
              <a:rPr lang="uk-UA" i="1" dirty="0" smtClean="0">
                <a:solidFill>
                  <a:srgbClr val="FF0000"/>
                </a:solidFill>
              </a:rPr>
              <a:t>E</a:t>
            </a:r>
            <a:r>
              <a:rPr lang="uk-UA" i="1" baseline="-25000" dirty="0" smtClean="0">
                <a:solidFill>
                  <a:srgbClr val="FF0000"/>
                </a:solidFill>
              </a:rPr>
              <a:t>K</a:t>
            </a:r>
            <a:r>
              <a:rPr lang="uk-UA" baseline="-25000" dirty="0" smtClean="0">
                <a:solidFill>
                  <a:srgbClr val="FF0000"/>
                </a:solidFill>
              </a:rPr>
              <a:t>1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>
                <a:solidFill>
                  <a:srgbClr val="FF0000"/>
                </a:solidFill>
              </a:rPr>
              <a:t>), </a:t>
            </a:r>
            <a:r>
              <a:rPr lang="uk-UA" i="1" dirty="0" smtClean="0">
                <a:solidFill>
                  <a:srgbClr val="FF0000"/>
                </a:solidFill>
              </a:rPr>
              <a:t>D</a:t>
            </a:r>
            <a:r>
              <a:rPr lang="uk-UA" i="1" baseline="-25000" dirty="0" smtClean="0">
                <a:solidFill>
                  <a:srgbClr val="FF0000"/>
                </a:solidFill>
              </a:rPr>
              <a:t>K</a:t>
            </a:r>
            <a:r>
              <a:rPr lang="uk-UA" baseline="-25000" dirty="0" smtClean="0">
                <a:solidFill>
                  <a:srgbClr val="FF0000"/>
                </a:solidFill>
              </a:rPr>
              <a:t>2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C</a:t>
            </a:r>
            <a:r>
              <a:rPr lang="uk-UA" dirty="0" smtClean="0">
                <a:solidFill>
                  <a:srgbClr val="FF0000"/>
                </a:solidFill>
              </a:rPr>
              <a:t>) = 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>
                <a:solidFill>
                  <a:srgbClr val="FF0000"/>
                </a:solidFill>
              </a:rPr>
              <a:t>,</a:t>
            </a:r>
            <a:r>
              <a:rPr lang="uk-UA" dirty="0" smtClean="0"/>
              <a:t> a </a:t>
            </a:r>
            <a:r>
              <a:rPr lang="uk-UA" i="1" dirty="0" smtClean="0">
                <a:solidFill>
                  <a:srgbClr val="FF0000"/>
                </a:solidFill>
              </a:rPr>
              <a:t>D</a:t>
            </a:r>
            <a:r>
              <a:rPr lang="uk-UA" i="1" baseline="-25000" dirty="0" smtClean="0">
                <a:solidFill>
                  <a:srgbClr val="FF0000"/>
                </a:solidFill>
              </a:rPr>
              <a:t>K</a:t>
            </a:r>
            <a:r>
              <a:rPr lang="uk-UA" baseline="-25000" dirty="0" smtClean="0">
                <a:solidFill>
                  <a:srgbClr val="FF0000"/>
                </a:solidFill>
              </a:rPr>
              <a:t>2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E</a:t>
            </a:r>
            <a:r>
              <a:rPr lang="uk-UA" i="1" baseline="-25000" dirty="0" smtClean="0">
                <a:solidFill>
                  <a:srgbClr val="FF0000"/>
                </a:solidFill>
              </a:rPr>
              <a:t>K</a:t>
            </a:r>
            <a:r>
              <a:rPr lang="uk-UA" baseline="-25000" dirty="0" smtClean="0">
                <a:solidFill>
                  <a:srgbClr val="FF0000"/>
                </a:solidFill>
              </a:rPr>
              <a:t>1</a:t>
            </a:r>
            <a:r>
              <a:rPr lang="uk-UA" dirty="0" smtClean="0">
                <a:solidFill>
                  <a:srgbClr val="FF0000"/>
                </a:solidFill>
              </a:rPr>
              <a:t>(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>
                <a:solidFill>
                  <a:srgbClr val="FF0000"/>
                </a:solidFill>
              </a:rPr>
              <a:t>)) ≡ </a:t>
            </a:r>
            <a:r>
              <a:rPr lang="uk-UA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. </a:t>
            </a:r>
          </a:p>
          <a:p>
            <a:r>
              <a:rPr lang="uk-UA" dirty="0" smtClean="0"/>
              <a:t>Якщо алгоритм перетворення даних залежить від ключа, тобто застосовуються управляючі операції, шифр називається </a:t>
            </a:r>
            <a:r>
              <a:rPr lang="uk-UA" b="1" dirty="0" smtClean="0"/>
              <a:t>керованим.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3279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uk-UA" sz="3200" dirty="0" smtClean="0">
                <a:solidFill>
                  <a:srgbClr val="FF0000"/>
                </a:solidFill>
              </a:rPr>
              <a:t>Криптографічні системи у загальному випадку класифікуються на основі </a:t>
            </a:r>
            <a:br>
              <a:rPr lang="uk-UA" sz="3200" dirty="0" smtClean="0">
                <a:solidFill>
                  <a:srgbClr val="FF0000"/>
                </a:solidFill>
              </a:rPr>
            </a:br>
            <a:r>
              <a:rPr lang="uk-UA" sz="3200" dirty="0" smtClean="0">
                <a:solidFill>
                  <a:srgbClr val="FF0000"/>
                </a:solidFill>
              </a:rPr>
              <a:t>трьох незалежних характеристик</a:t>
            </a:r>
            <a:endParaRPr lang="uk-UA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fontAlgn="base"/>
            <a:r>
              <a:rPr lang="ru-RU" dirty="0" smtClean="0"/>
              <a:t> </a:t>
            </a:r>
            <a:r>
              <a:rPr lang="uk-UA" dirty="0" smtClean="0"/>
              <a:t>тип операцій з перетворення відкритого тексту в шифрований;</a:t>
            </a:r>
          </a:p>
          <a:p>
            <a:pPr fontAlgn="base"/>
            <a:r>
              <a:rPr lang="uk-UA" dirty="0" smtClean="0"/>
              <a:t> кількість ключів, що використовуються;</a:t>
            </a:r>
          </a:p>
          <a:p>
            <a:pPr fontAlgn="base"/>
            <a:r>
              <a:rPr lang="uk-UA" dirty="0" smtClean="0"/>
              <a:t> метод обробки відкритого тексту</a:t>
            </a:r>
            <a:r>
              <a:rPr lang="ru-RU" dirty="0" smtClean="0"/>
              <a:t>.</a:t>
            </a:r>
            <a:endParaRPr lang="ru-RU" dirty="0"/>
          </a:p>
          <a:p>
            <a:endParaRPr lang="uk-UA" dirty="0"/>
          </a:p>
        </p:txBody>
      </p:sp>
      <p:pic>
        <p:nvPicPr>
          <p:cNvPr id="11266" name="Picture 2" descr="Картинки по запросу криптограф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000" t="22260" r="28485" b="20771"/>
          <a:stretch/>
        </p:blipFill>
        <p:spPr bwMode="auto">
          <a:xfrm>
            <a:off x="6804248" y="4653136"/>
            <a:ext cx="1898073" cy="1953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47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9432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Якщо і відправник і одержувач інформації використовують той самий ключ, система називається </a:t>
            </a:r>
            <a:r>
              <a:rPr lang="uk-UA" sz="2800" b="1" dirty="0" smtClean="0">
                <a:solidFill>
                  <a:srgbClr val="FF0000"/>
                </a:solidFill>
              </a:rPr>
              <a:t>симетричною</a:t>
            </a:r>
            <a:r>
              <a:rPr lang="uk-UA" sz="2800" dirty="0" smtClean="0"/>
              <a:t>, системою з одним ключем або системою  з секретним ключем.</a:t>
            </a:r>
            <a:r>
              <a:rPr lang="ru-RU" sz="2800" dirty="0" smtClean="0"/>
              <a:t> </a:t>
            </a:r>
            <a:br>
              <a:rPr lang="ru-RU" sz="2800" dirty="0" smtClean="0"/>
            </a:br>
            <a:r>
              <a:rPr lang="ru-RU" sz="2800" dirty="0" err="1" smtClean="0"/>
              <a:t>Сучасні</a:t>
            </a:r>
            <a:r>
              <a:rPr lang="ru-RU" sz="2800" dirty="0" smtClean="0"/>
              <a:t> </a:t>
            </a:r>
            <a:r>
              <a:rPr lang="ru-RU" sz="2800" dirty="0" err="1" smtClean="0"/>
              <a:t>криптосистеми</a:t>
            </a:r>
            <a:r>
              <a:rPr lang="ru-RU" sz="2800" dirty="0" smtClean="0"/>
              <a:t> </a:t>
            </a:r>
            <a:r>
              <a:rPr lang="ru-RU" sz="2800" dirty="0" err="1" smtClean="0"/>
              <a:t>з</a:t>
            </a:r>
            <a:r>
              <a:rPr lang="ru-RU" sz="2800" dirty="0" smtClean="0"/>
              <a:t> </a:t>
            </a:r>
            <a:r>
              <a:rPr lang="ru-RU" sz="2800" dirty="0" err="1" smtClean="0"/>
              <a:t>секретним</a:t>
            </a:r>
            <a:r>
              <a:rPr lang="ru-RU" sz="2800" dirty="0" smtClean="0"/>
              <a:t> </a:t>
            </a:r>
            <a:r>
              <a:rPr lang="ru-RU" sz="2800" dirty="0" err="1" smtClean="0"/>
              <a:t>ключем</a:t>
            </a:r>
            <a:r>
              <a:rPr lang="ru-RU" sz="2800" dirty="0" smtClean="0"/>
              <a:t> </a:t>
            </a:r>
            <a:r>
              <a:rPr lang="ru-RU" sz="2800" dirty="0" err="1" smtClean="0"/>
              <a:t>поділяються</a:t>
            </a:r>
            <a:r>
              <a:rPr lang="ru-RU" sz="2800" dirty="0" smtClean="0"/>
              <a:t> на </a:t>
            </a:r>
            <a:r>
              <a:rPr lang="ru-RU" sz="2800" i="1" dirty="0" err="1" smtClean="0">
                <a:solidFill>
                  <a:srgbClr val="C00000"/>
                </a:solidFill>
              </a:rPr>
              <a:t>блочні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i="1" dirty="0" err="1" smtClean="0">
                <a:solidFill>
                  <a:srgbClr val="C00000"/>
                </a:solidFill>
              </a:rPr>
              <a:t>потокові</a:t>
            </a:r>
            <a:r>
              <a:rPr lang="ru-RU" sz="2800" dirty="0" smtClean="0">
                <a:solidFill>
                  <a:srgbClr val="C00000"/>
                </a:solidFill>
              </a:rPr>
              <a:t>.</a:t>
            </a:r>
            <a:endParaRPr lang="uk-UA" sz="2800" dirty="0"/>
          </a:p>
        </p:txBody>
      </p:sp>
      <p:pic>
        <p:nvPicPr>
          <p:cNvPr id="4" name="Picture 2" descr="Симметричная криптографи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43042" y="3500438"/>
            <a:ext cx="59055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273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Якщо відправник і одержувач використовують різні ключі (один відкритий, а інший секретний (таємний)), система називається </a:t>
            </a:r>
            <a:r>
              <a:rPr lang="uk-UA" sz="2800" b="1" dirty="0" smtClean="0">
                <a:solidFill>
                  <a:srgbClr val="FF0000"/>
                </a:solidFill>
              </a:rPr>
              <a:t>асиметричною</a:t>
            </a:r>
            <a:r>
              <a:rPr lang="uk-UA" sz="2800" dirty="0" smtClean="0"/>
              <a:t>, системою із двома ключами або схемою шифрування з відкритим ключем.</a:t>
            </a:r>
            <a:endParaRPr lang="uk-UA" sz="2800" dirty="0"/>
          </a:p>
        </p:txBody>
      </p:sp>
      <p:pic>
        <p:nvPicPr>
          <p:cNvPr id="12290" name="Picture 2" descr="Картинки по запросу криптограф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24944"/>
            <a:ext cx="3672408" cy="2736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286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/>
          <a:lstStyle/>
          <a:p>
            <a:pPr eaLnBrk="1" hangingPunct="1"/>
            <a:r>
              <a:rPr lang="ru-RU" sz="3200" dirty="0" err="1" smtClean="0"/>
              <a:t>Симетричні</a:t>
            </a:r>
            <a:r>
              <a:rPr lang="ru-RU" sz="3200" dirty="0" smtClean="0"/>
              <a:t> </a:t>
            </a:r>
            <a:r>
              <a:rPr lang="ru-RU" sz="3200" dirty="0" err="1" smtClean="0"/>
              <a:t>блочні</a:t>
            </a:r>
            <a:r>
              <a:rPr lang="ru-RU" sz="3200" dirty="0" smtClean="0"/>
              <a:t> </a:t>
            </a:r>
            <a:r>
              <a:rPr lang="ru-RU" sz="3200" dirty="0" err="1" smtClean="0"/>
              <a:t>шифри</a:t>
            </a:r>
            <a:endParaRPr lang="ru-RU" sz="3200" dirty="0" smtClean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0" y="4303455"/>
            <a:ext cx="89297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uk-UA" sz="1600" b="1" dirty="0" smtClean="0"/>
              <a:t>	</a:t>
            </a:r>
            <a:r>
              <a:rPr lang="uk-UA" sz="1600" b="1" dirty="0" smtClean="0">
                <a:latin typeface="Times New Roman" pitchFamily="18" charset="0"/>
                <a:cs typeface="Times New Roman" pitchFamily="18" charset="0"/>
              </a:rPr>
              <a:t>Блочними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називаються шифри, в яких логічною одиницею шифрування є деякий блок відкритого тексту, після перетворення якого виходить блок шифрованого тексту такої ж довжини. Зазвичай використовуються блоки довжиною 64 біта (128)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	Більшість мережевих додатків, в яких застосовуються схеми симетричного шифрування, використовують саме блочні шифри.</a:t>
            </a:r>
          </a:p>
          <a:p>
            <a:pPr algn="just"/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	Нехай блочний шифр оперує з блоками довжини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Всього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таких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блоків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2**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Оборотних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перетворень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блоків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довжини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блоки такого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ж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розміру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всього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(2**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)!.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невелике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то такий шифр еквівалентний шифру підстановки на відповідному алфавіті і нестійкий до частотного аналізу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Чем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більше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тим менш ефективна статистична атака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Виписати таблицю перетворення блоків довжини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біта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можливим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AutoShape 6"/>
          <p:cNvSpPr>
            <a:spLocks noChangeAspect="1" noChangeArrowheads="1"/>
          </p:cNvSpPr>
          <p:nvPr/>
        </p:nvSpPr>
        <p:spPr bwMode="auto">
          <a:xfrm>
            <a:off x="838200" y="685800"/>
            <a:ext cx="6858000" cy="382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312863" y="1636713"/>
            <a:ext cx="476250" cy="68262"/>
          </a:xfrm>
          <a:prstGeom prst="rect">
            <a:avLst/>
          </a:prstGeom>
          <a:solidFill>
            <a:srgbClr val="0080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2060575" y="1636713"/>
            <a:ext cx="474663" cy="68262"/>
          </a:xfrm>
          <a:prstGeom prst="rect">
            <a:avLst/>
          </a:prstGeom>
          <a:solidFill>
            <a:srgbClr val="0080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3554413" y="1636713"/>
            <a:ext cx="474662" cy="68262"/>
          </a:xfrm>
          <a:prstGeom prst="rect">
            <a:avLst/>
          </a:prstGeom>
          <a:solidFill>
            <a:srgbClr val="0080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2806700" y="1636713"/>
            <a:ext cx="476250" cy="68262"/>
          </a:xfrm>
          <a:prstGeom prst="rect">
            <a:avLst/>
          </a:prstGeom>
          <a:solidFill>
            <a:srgbClr val="0080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4233863" y="1636713"/>
            <a:ext cx="474662" cy="68262"/>
          </a:xfrm>
          <a:prstGeom prst="rect">
            <a:avLst/>
          </a:prstGeom>
          <a:solidFill>
            <a:srgbClr val="0080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4979988" y="1636713"/>
            <a:ext cx="474662" cy="68262"/>
          </a:xfrm>
          <a:prstGeom prst="rect">
            <a:avLst/>
          </a:prstGeom>
          <a:solidFill>
            <a:srgbClr val="0080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sp>
        <p:nvSpPr>
          <p:cNvPr id="3083" name="Rectangle 13"/>
          <p:cNvSpPr>
            <a:spLocks noChangeArrowheads="1"/>
          </p:cNvSpPr>
          <p:nvPr/>
        </p:nvSpPr>
        <p:spPr bwMode="auto">
          <a:xfrm>
            <a:off x="6473825" y="1636713"/>
            <a:ext cx="476250" cy="68262"/>
          </a:xfrm>
          <a:prstGeom prst="rect">
            <a:avLst/>
          </a:prstGeom>
          <a:solidFill>
            <a:srgbClr val="0080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5727700" y="1636713"/>
            <a:ext cx="474663" cy="68262"/>
          </a:xfrm>
          <a:prstGeom prst="rect">
            <a:avLst/>
          </a:prstGeom>
          <a:solidFill>
            <a:srgbClr val="0080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73138" y="1974850"/>
            <a:ext cx="5703887" cy="612775"/>
            <a:chOff x="528" y="1104"/>
            <a:chExt cx="4032" cy="432"/>
          </a:xfrm>
        </p:grpSpPr>
        <p:sp>
          <p:nvSpPr>
            <p:cNvPr id="3110" name="Line 16"/>
            <p:cNvSpPr>
              <a:spLocks noChangeShapeType="1"/>
            </p:cNvSpPr>
            <p:nvPr/>
          </p:nvSpPr>
          <p:spPr bwMode="auto">
            <a:xfrm>
              <a:off x="912" y="1104"/>
              <a:ext cx="0" cy="432"/>
            </a:xfrm>
            <a:prstGeom prst="line">
              <a:avLst/>
            </a:prstGeom>
            <a:noFill/>
            <a:ln w="146050">
              <a:solidFill>
                <a:srgbClr val="CC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111" name="Object 17"/>
            <p:cNvGraphicFramePr>
              <a:graphicFrameLocks noChangeAspect="1"/>
            </p:cNvGraphicFramePr>
            <p:nvPr/>
          </p:nvGraphicFramePr>
          <p:xfrm>
            <a:off x="528" y="1152"/>
            <a:ext cx="277" cy="312"/>
          </p:xfrm>
          <a:graphic>
            <a:graphicData uri="http://schemas.openxmlformats.org/presentationml/2006/ole">
              <p:oleObj spid="_x0000_s15371" name="Формула" r:id="rId3" imgW="203112" imgH="228501" progId="Equation.3">
                <p:embed/>
              </p:oleObj>
            </a:graphicData>
          </a:graphic>
        </p:graphicFrame>
        <p:sp>
          <p:nvSpPr>
            <p:cNvPr id="3112" name="Line 18"/>
            <p:cNvSpPr>
              <a:spLocks noChangeShapeType="1"/>
            </p:cNvSpPr>
            <p:nvPr/>
          </p:nvSpPr>
          <p:spPr bwMode="auto">
            <a:xfrm>
              <a:off x="1440" y="1104"/>
              <a:ext cx="0" cy="432"/>
            </a:xfrm>
            <a:prstGeom prst="line">
              <a:avLst/>
            </a:prstGeom>
            <a:noFill/>
            <a:ln w="146050">
              <a:solidFill>
                <a:srgbClr val="CC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113" name="Object 19"/>
            <p:cNvGraphicFramePr>
              <a:graphicFrameLocks noChangeAspect="1"/>
            </p:cNvGraphicFramePr>
            <p:nvPr/>
          </p:nvGraphicFramePr>
          <p:xfrm>
            <a:off x="1056" y="1152"/>
            <a:ext cx="128" cy="144"/>
          </p:xfrm>
          <a:graphic>
            <a:graphicData uri="http://schemas.openxmlformats.org/presentationml/2006/ole">
              <p:oleObj spid="_x0000_s15372" name="Формула" r:id="rId4" imgW="203112" imgH="228501" progId="Equation.3">
                <p:embed/>
              </p:oleObj>
            </a:graphicData>
          </a:graphic>
        </p:graphicFrame>
        <p:sp>
          <p:nvSpPr>
            <p:cNvPr id="3114" name="Line 20"/>
            <p:cNvSpPr>
              <a:spLocks noChangeShapeType="1"/>
            </p:cNvSpPr>
            <p:nvPr/>
          </p:nvSpPr>
          <p:spPr bwMode="auto">
            <a:xfrm>
              <a:off x="2496" y="1104"/>
              <a:ext cx="0" cy="432"/>
            </a:xfrm>
            <a:prstGeom prst="line">
              <a:avLst/>
            </a:prstGeom>
            <a:noFill/>
            <a:ln w="146050">
              <a:solidFill>
                <a:srgbClr val="CC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115" name="Object 21"/>
            <p:cNvGraphicFramePr>
              <a:graphicFrameLocks noChangeAspect="1"/>
            </p:cNvGraphicFramePr>
            <p:nvPr/>
          </p:nvGraphicFramePr>
          <p:xfrm>
            <a:off x="2112" y="1152"/>
            <a:ext cx="128" cy="144"/>
          </p:xfrm>
          <a:graphic>
            <a:graphicData uri="http://schemas.openxmlformats.org/presentationml/2006/ole">
              <p:oleObj spid="_x0000_s15373" name="Формула" r:id="rId5" imgW="203112" imgH="228501" progId="Equation.3">
                <p:embed/>
              </p:oleObj>
            </a:graphicData>
          </a:graphic>
        </p:graphicFrame>
        <p:sp>
          <p:nvSpPr>
            <p:cNvPr id="3116" name="Line 22"/>
            <p:cNvSpPr>
              <a:spLocks noChangeShapeType="1"/>
            </p:cNvSpPr>
            <p:nvPr/>
          </p:nvSpPr>
          <p:spPr bwMode="auto">
            <a:xfrm>
              <a:off x="1968" y="1104"/>
              <a:ext cx="0" cy="432"/>
            </a:xfrm>
            <a:prstGeom prst="line">
              <a:avLst/>
            </a:prstGeom>
            <a:noFill/>
            <a:ln w="146050">
              <a:solidFill>
                <a:srgbClr val="CC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117" name="Object 23"/>
            <p:cNvGraphicFramePr>
              <a:graphicFrameLocks noChangeAspect="1"/>
            </p:cNvGraphicFramePr>
            <p:nvPr/>
          </p:nvGraphicFramePr>
          <p:xfrm>
            <a:off x="1584" y="1152"/>
            <a:ext cx="128" cy="144"/>
          </p:xfrm>
          <a:graphic>
            <a:graphicData uri="http://schemas.openxmlformats.org/presentationml/2006/ole">
              <p:oleObj spid="_x0000_s15374" name="Формула" r:id="rId6" imgW="203112" imgH="228501" progId="Equation.3">
                <p:embed/>
              </p:oleObj>
            </a:graphicData>
          </a:graphic>
        </p:graphicFrame>
        <p:sp>
          <p:nvSpPr>
            <p:cNvPr id="3118" name="Line 24"/>
            <p:cNvSpPr>
              <a:spLocks noChangeShapeType="1"/>
            </p:cNvSpPr>
            <p:nvPr/>
          </p:nvSpPr>
          <p:spPr bwMode="auto">
            <a:xfrm>
              <a:off x="2976" y="1104"/>
              <a:ext cx="0" cy="432"/>
            </a:xfrm>
            <a:prstGeom prst="line">
              <a:avLst/>
            </a:prstGeom>
            <a:noFill/>
            <a:ln w="146050">
              <a:solidFill>
                <a:srgbClr val="CC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119" name="Object 25"/>
            <p:cNvGraphicFramePr>
              <a:graphicFrameLocks noChangeAspect="1"/>
            </p:cNvGraphicFramePr>
            <p:nvPr/>
          </p:nvGraphicFramePr>
          <p:xfrm>
            <a:off x="2592" y="1152"/>
            <a:ext cx="128" cy="144"/>
          </p:xfrm>
          <a:graphic>
            <a:graphicData uri="http://schemas.openxmlformats.org/presentationml/2006/ole">
              <p:oleObj spid="_x0000_s15375" name="Формула" r:id="rId7" imgW="203112" imgH="228501" progId="Equation.3">
                <p:embed/>
              </p:oleObj>
            </a:graphicData>
          </a:graphic>
        </p:graphicFrame>
        <p:sp>
          <p:nvSpPr>
            <p:cNvPr id="3120" name="Line 26"/>
            <p:cNvSpPr>
              <a:spLocks noChangeShapeType="1"/>
            </p:cNvSpPr>
            <p:nvPr/>
          </p:nvSpPr>
          <p:spPr bwMode="auto">
            <a:xfrm>
              <a:off x="3504" y="1104"/>
              <a:ext cx="0" cy="432"/>
            </a:xfrm>
            <a:prstGeom prst="line">
              <a:avLst/>
            </a:prstGeom>
            <a:noFill/>
            <a:ln w="146050">
              <a:solidFill>
                <a:srgbClr val="CC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121" name="Object 27"/>
            <p:cNvGraphicFramePr>
              <a:graphicFrameLocks noChangeAspect="1"/>
            </p:cNvGraphicFramePr>
            <p:nvPr/>
          </p:nvGraphicFramePr>
          <p:xfrm>
            <a:off x="3120" y="1152"/>
            <a:ext cx="128" cy="144"/>
          </p:xfrm>
          <a:graphic>
            <a:graphicData uri="http://schemas.openxmlformats.org/presentationml/2006/ole">
              <p:oleObj spid="_x0000_s15376" name="Формула" r:id="rId8" imgW="203112" imgH="228501" progId="Equation.3">
                <p:embed/>
              </p:oleObj>
            </a:graphicData>
          </a:graphic>
        </p:graphicFrame>
        <p:sp>
          <p:nvSpPr>
            <p:cNvPr id="3122" name="Line 28"/>
            <p:cNvSpPr>
              <a:spLocks noChangeShapeType="1"/>
            </p:cNvSpPr>
            <p:nvPr/>
          </p:nvSpPr>
          <p:spPr bwMode="auto">
            <a:xfrm>
              <a:off x="4560" y="1104"/>
              <a:ext cx="0" cy="432"/>
            </a:xfrm>
            <a:prstGeom prst="line">
              <a:avLst/>
            </a:prstGeom>
            <a:noFill/>
            <a:ln w="146050">
              <a:solidFill>
                <a:srgbClr val="CC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123" name="Object 29"/>
            <p:cNvGraphicFramePr>
              <a:graphicFrameLocks noChangeAspect="1"/>
            </p:cNvGraphicFramePr>
            <p:nvPr/>
          </p:nvGraphicFramePr>
          <p:xfrm>
            <a:off x="4176" y="1152"/>
            <a:ext cx="128" cy="144"/>
          </p:xfrm>
          <a:graphic>
            <a:graphicData uri="http://schemas.openxmlformats.org/presentationml/2006/ole">
              <p:oleObj spid="_x0000_s15377" name="Формула" r:id="rId9" imgW="203112" imgH="228501" progId="Equation.3">
                <p:embed/>
              </p:oleObj>
            </a:graphicData>
          </a:graphic>
        </p:graphicFrame>
        <p:sp>
          <p:nvSpPr>
            <p:cNvPr id="3124" name="Line 30"/>
            <p:cNvSpPr>
              <a:spLocks noChangeShapeType="1"/>
            </p:cNvSpPr>
            <p:nvPr/>
          </p:nvSpPr>
          <p:spPr bwMode="auto">
            <a:xfrm>
              <a:off x="4032" y="1104"/>
              <a:ext cx="0" cy="432"/>
            </a:xfrm>
            <a:prstGeom prst="line">
              <a:avLst/>
            </a:prstGeom>
            <a:noFill/>
            <a:ln w="146050">
              <a:solidFill>
                <a:srgbClr val="CC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125" name="Object 31"/>
            <p:cNvGraphicFramePr>
              <a:graphicFrameLocks noChangeAspect="1"/>
            </p:cNvGraphicFramePr>
            <p:nvPr/>
          </p:nvGraphicFramePr>
          <p:xfrm>
            <a:off x="3648" y="1152"/>
            <a:ext cx="128" cy="144"/>
          </p:xfrm>
          <a:graphic>
            <a:graphicData uri="http://schemas.openxmlformats.org/presentationml/2006/ole">
              <p:oleObj spid="_x0000_s15378" name="Формула" r:id="rId10" imgW="203112" imgH="228501" progId="Equation.3">
                <p:embed/>
              </p:oleObj>
            </a:graphicData>
          </a:graphic>
        </p:graphicFrame>
      </p:grpSp>
      <p:graphicFrame>
        <p:nvGraphicFramePr>
          <p:cNvPr id="3086" name="Object 32"/>
          <p:cNvGraphicFramePr>
            <a:graphicFrameLocks noChangeAspect="1"/>
          </p:cNvGraphicFramePr>
          <p:nvPr/>
        </p:nvGraphicFramePr>
        <p:xfrm>
          <a:off x="5257800" y="3505200"/>
          <a:ext cx="3429000" cy="690563"/>
        </p:xfrm>
        <a:graphic>
          <a:graphicData uri="http://schemas.openxmlformats.org/presentationml/2006/ole">
            <p:oleObj spid="_x0000_s15362" name="Формула" r:id="rId11" imgW="2400120" imgH="482400" progId="Equation.3">
              <p:embed/>
            </p:oleObj>
          </a:graphicData>
        </a:graphic>
      </p:graphicFrame>
      <p:graphicFrame>
        <p:nvGraphicFramePr>
          <p:cNvPr id="3087" name="Object 33"/>
          <p:cNvGraphicFramePr>
            <a:graphicFrameLocks noChangeAspect="1"/>
          </p:cNvGraphicFramePr>
          <p:nvPr/>
        </p:nvGraphicFramePr>
        <p:xfrm>
          <a:off x="1381125" y="1228725"/>
          <a:ext cx="180975" cy="192088"/>
        </p:xfrm>
        <a:graphic>
          <a:graphicData uri="http://schemas.openxmlformats.org/presentationml/2006/ole">
            <p:oleObj spid="_x0000_s15363" name="Формула" r:id="rId12" imgW="203024" imgH="215713" progId="Equation.3">
              <p:embed/>
            </p:oleObj>
          </a:graphicData>
        </a:graphic>
      </p:graphicFrame>
      <p:graphicFrame>
        <p:nvGraphicFramePr>
          <p:cNvPr id="3088" name="Object 34"/>
          <p:cNvGraphicFramePr>
            <a:graphicFrameLocks noChangeAspect="1"/>
          </p:cNvGraphicFramePr>
          <p:nvPr/>
        </p:nvGraphicFramePr>
        <p:xfrm>
          <a:off x="2049463" y="1228725"/>
          <a:ext cx="192087" cy="192088"/>
        </p:xfrm>
        <a:graphic>
          <a:graphicData uri="http://schemas.openxmlformats.org/presentationml/2006/ole">
            <p:oleObj spid="_x0000_s15364" name="Формула" r:id="rId13" imgW="215619" imgH="215619" progId="Equation.3">
              <p:embed/>
            </p:oleObj>
          </a:graphicData>
        </a:graphic>
      </p:graphicFrame>
      <p:graphicFrame>
        <p:nvGraphicFramePr>
          <p:cNvPr id="3089" name="Object 35"/>
          <p:cNvGraphicFramePr>
            <a:graphicFrameLocks noChangeAspect="1"/>
          </p:cNvGraphicFramePr>
          <p:nvPr/>
        </p:nvGraphicFramePr>
        <p:xfrm>
          <a:off x="2863850" y="1217613"/>
          <a:ext cx="192088" cy="203200"/>
        </p:xfrm>
        <a:graphic>
          <a:graphicData uri="http://schemas.openxmlformats.org/presentationml/2006/ole">
            <p:oleObj spid="_x0000_s15365" name="Формула" r:id="rId14" imgW="215806" imgH="228501" progId="Equation.3">
              <p:embed/>
            </p:oleObj>
          </a:graphicData>
        </a:graphic>
      </p:graphicFrame>
      <p:graphicFrame>
        <p:nvGraphicFramePr>
          <p:cNvPr id="3090" name="Object 36"/>
          <p:cNvGraphicFramePr>
            <a:graphicFrameLocks noChangeAspect="1"/>
          </p:cNvGraphicFramePr>
          <p:nvPr/>
        </p:nvGraphicFramePr>
        <p:xfrm>
          <a:off x="5048250" y="1149350"/>
          <a:ext cx="180975" cy="204788"/>
        </p:xfrm>
        <a:graphic>
          <a:graphicData uri="http://schemas.openxmlformats.org/presentationml/2006/ole">
            <p:oleObj spid="_x0000_s15366" name="Формула" r:id="rId15" imgW="203112" imgH="228501" progId="Equation.3">
              <p:embed/>
            </p:oleObj>
          </a:graphicData>
        </a:graphic>
      </p:graphicFrame>
      <p:sp>
        <p:nvSpPr>
          <p:cNvPr id="3091" name="Rectangle 37"/>
          <p:cNvSpPr>
            <a:spLocks noChangeArrowheads="1"/>
          </p:cNvSpPr>
          <p:nvPr/>
        </p:nvSpPr>
        <p:spPr bwMode="auto">
          <a:xfrm>
            <a:off x="838200" y="1092200"/>
            <a:ext cx="6789738" cy="679450"/>
          </a:xfrm>
          <a:prstGeom prst="rect">
            <a:avLst/>
          </a:prstGeom>
          <a:noFill/>
          <a:ln w="53975">
            <a:solidFill>
              <a:srgbClr val="00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ru-RU"/>
          </a:p>
        </p:txBody>
      </p:sp>
      <p:sp>
        <p:nvSpPr>
          <p:cNvPr id="3092" name="Text Box 38"/>
          <p:cNvSpPr txBox="1">
            <a:spLocks noChangeArrowheads="1"/>
          </p:cNvSpPr>
          <p:nvPr/>
        </p:nvSpPr>
        <p:spPr bwMode="auto">
          <a:xfrm>
            <a:off x="3282950" y="685800"/>
            <a:ext cx="32289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409" tIns="35204" rIns="70409" bIns="35204"/>
          <a:lstStyle/>
          <a:p>
            <a:pPr eaLnBrk="1" hangingPunct="1"/>
            <a:r>
              <a:rPr lang="ru-RU" sz="1400" dirty="0" err="1" smtClean="0">
                <a:solidFill>
                  <a:srgbClr val="000000"/>
                </a:solidFill>
              </a:rPr>
              <a:t>Відкритий</a:t>
            </a:r>
            <a:r>
              <a:rPr lang="ru-RU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 err="1">
                <a:solidFill>
                  <a:srgbClr val="000000"/>
                </a:solidFill>
              </a:rPr>
              <a:t>текст=</a:t>
            </a:r>
            <a:r>
              <a:rPr lang="en-US" sz="2400" dirty="0">
                <a:solidFill>
                  <a:schemeClr val="hlink"/>
                </a:solidFill>
              </a:rPr>
              <a:t>Plane text</a:t>
            </a:r>
            <a:endParaRPr lang="ru-RU" sz="2400" dirty="0">
              <a:solidFill>
                <a:schemeClr val="hlink"/>
              </a:solidFill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906463" y="2654300"/>
            <a:ext cx="6789737" cy="679450"/>
            <a:chOff x="480" y="1536"/>
            <a:chExt cx="4800" cy="480"/>
          </a:xfrm>
        </p:grpSpPr>
        <p:sp>
          <p:nvSpPr>
            <p:cNvPr id="3097" name="Rectangle 40"/>
            <p:cNvSpPr>
              <a:spLocks noChangeArrowheads="1"/>
            </p:cNvSpPr>
            <p:nvPr/>
          </p:nvSpPr>
          <p:spPr bwMode="auto">
            <a:xfrm>
              <a:off x="768" y="1584"/>
              <a:ext cx="336" cy="4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  <p:sp>
          <p:nvSpPr>
            <p:cNvPr id="3098" name="Rectangle 41"/>
            <p:cNvSpPr>
              <a:spLocks noChangeArrowheads="1"/>
            </p:cNvSpPr>
            <p:nvPr/>
          </p:nvSpPr>
          <p:spPr bwMode="auto">
            <a:xfrm>
              <a:off x="1296" y="1584"/>
              <a:ext cx="336" cy="4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  <p:sp>
          <p:nvSpPr>
            <p:cNvPr id="3099" name="Rectangle 42"/>
            <p:cNvSpPr>
              <a:spLocks noChangeArrowheads="1"/>
            </p:cNvSpPr>
            <p:nvPr/>
          </p:nvSpPr>
          <p:spPr bwMode="auto">
            <a:xfrm>
              <a:off x="2352" y="1584"/>
              <a:ext cx="336" cy="4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  <p:sp>
          <p:nvSpPr>
            <p:cNvPr id="3100" name="Rectangle 43"/>
            <p:cNvSpPr>
              <a:spLocks noChangeArrowheads="1"/>
            </p:cNvSpPr>
            <p:nvPr/>
          </p:nvSpPr>
          <p:spPr bwMode="auto">
            <a:xfrm>
              <a:off x="1824" y="1584"/>
              <a:ext cx="336" cy="4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  <p:sp>
          <p:nvSpPr>
            <p:cNvPr id="3101" name="Rectangle 44"/>
            <p:cNvSpPr>
              <a:spLocks noChangeArrowheads="1"/>
            </p:cNvSpPr>
            <p:nvPr/>
          </p:nvSpPr>
          <p:spPr bwMode="auto">
            <a:xfrm>
              <a:off x="2832" y="1584"/>
              <a:ext cx="336" cy="4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  <p:sp>
          <p:nvSpPr>
            <p:cNvPr id="3102" name="Rectangle 45"/>
            <p:cNvSpPr>
              <a:spLocks noChangeArrowheads="1"/>
            </p:cNvSpPr>
            <p:nvPr/>
          </p:nvSpPr>
          <p:spPr bwMode="auto">
            <a:xfrm>
              <a:off x="3360" y="1584"/>
              <a:ext cx="336" cy="4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  <p:sp>
          <p:nvSpPr>
            <p:cNvPr id="3103" name="Rectangle 46"/>
            <p:cNvSpPr>
              <a:spLocks noChangeArrowheads="1"/>
            </p:cNvSpPr>
            <p:nvPr/>
          </p:nvSpPr>
          <p:spPr bwMode="auto">
            <a:xfrm>
              <a:off x="4416" y="1584"/>
              <a:ext cx="336" cy="4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  <p:sp>
          <p:nvSpPr>
            <p:cNvPr id="3104" name="Rectangle 47"/>
            <p:cNvSpPr>
              <a:spLocks noChangeArrowheads="1"/>
            </p:cNvSpPr>
            <p:nvPr/>
          </p:nvSpPr>
          <p:spPr bwMode="auto">
            <a:xfrm>
              <a:off x="3888" y="1584"/>
              <a:ext cx="336" cy="4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  <p:graphicFrame>
          <p:nvGraphicFramePr>
            <p:cNvPr id="3105" name="Object 48"/>
            <p:cNvGraphicFramePr>
              <a:graphicFrameLocks noChangeAspect="1"/>
            </p:cNvGraphicFramePr>
            <p:nvPr/>
          </p:nvGraphicFramePr>
          <p:xfrm>
            <a:off x="850" y="1680"/>
            <a:ext cx="96" cy="136"/>
          </p:xfrm>
          <a:graphic>
            <a:graphicData uri="http://schemas.openxmlformats.org/presentationml/2006/ole">
              <p:oleObj spid="_x0000_s15367" name="Формула" r:id="rId16" imgW="152268" imgH="215713" progId="Equation.3">
                <p:embed/>
              </p:oleObj>
            </a:graphicData>
          </a:graphic>
        </p:graphicFrame>
        <p:graphicFrame>
          <p:nvGraphicFramePr>
            <p:cNvPr id="3106" name="Object 49"/>
            <p:cNvGraphicFramePr>
              <a:graphicFrameLocks noChangeAspect="1"/>
            </p:cNvGraphicFramePr>
            <p:nvPr/>
          </p:nvGraphicFramePr>
          <p:xfrm>
            <a:off x="1336" y="1680"/>
            <a:ext cx="104" cy="136"/>
          </p:xfrm>
          <a:graphic>
            <a:graphicData uri="http://schemas.openxmlformats.org/presentationml/2006/ole">
              <p:oleObj spid="_x0000_s15368" name="Формула" r:id="rId17" imgW="164885" imgH="215619" progId="Equation.3">
                <p:embed/>
              </p:oleObj>
            </a:graphicData>
          </a:graphic>
        </p:graphicFrame>
        <p:graphicFrame>
          <p:nvGraphicFramePr>
            <p:cNvPr id="3107" name="Object 50"/>
            <p:cNvGraphicFramePr>
              <a:graphicFrameLocks noChangeAspect="1"/>
            </p:cNvGraphicFramePr>
            <p:nvPr/>
          </p:nvGraphicFramePr>
          <p:xfrm>
            <a:off x="1872" y="1672"/>
            <a:ext cx="96" cy="144"/>
          </p:xfrm>
          <a:graphic>
            <a:graphicData uri="http://schemas.openxmlformats.org/presentationml/2006/ole">
              <p:oleObj spid="_x0000_s15369" name="Формула" r:id="rId18" imgW="152334" imgH="228501" progId="Equation.3">
                <p:embed/>
              </p:oleObj>
            </a:graphicData>
          </a:graphic>
        </p:graphicFrame>
        <p:graphicFrame>
          <p:nvGraphicFramePr>
            <p:cNvPr id="3108" name="Object 51"/>
            <p:cNvGraphicFramePr>
              <a:graphicFrameLocks noChangeAspect="1"/>
            </p:cNvGraphicFramePr>
            <p:nvPr/>
          </p:nvGraphicFramePr>
          <p:xfrm>
            <a:off x="3416" y="1672"/>
            <a:ext cx="88" cy="144"/>
          </p:xfrm>
          <a:graphic>
            <a:graphicData uri="http://schemas.openxmlformats.org/presentationml/2006/ole">
              <p:oleObj spid="_x0000_s15370" name="Формула" r:id="rId19" imgW="139700" imgH="228600" progId="Equation.3">
                <p:embed/>
              </p:oleObj>
            </a:graphicData>
          </a:graphic>
        </p:graphicFrame>
        <p:sp>
          <p:nvSpPr>
            <p:cNvPr id="3109" name="Rectangle 52"/>
            <p:cNvSpPr>
              <a:spLocks noChangeArrowheads="1"/>
            </p:cNvSpPr>
            <p:nvPr/>
          </p:nvSpPr>
          <p:spPr bwMode="auto">
            <a:xfrm>
              <a:off x="480" y="1536"/>
              <a:ext cx="4800" cy="480"/>
            </a:xfrm>
            <a:prstGeom prst="rect">
              <a:avLst/>
            </a:prstGeom>
            <a:noFill/>
            <a:ln w="53975">
              <a:solidFill>
                <a:srgbClr val="666699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ru-RU"/>
            </a:p>
          </p:txBody>
        </p:sp>
      </p:grpSp>
      <p:sp>
        <p:nvSpPr>
          <p:cNvPr id="3094" name="Text Box 53"/>
          <p:cNvSpPr txBox="1">
            <a:spLocks noChangeArrowheads="1"/>
          </p:cNvSpPr>
          <p:nvPr/>
        </p:nvSpPr>
        <p:spPr bwMode="auto">
          <a:xfrm>
            <a:off x="3079750" y="3400425"/>
            <a:ext cx="356393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409" tIns="35204" rIns="70409" bIns="35204"/>
          <a:lstStyle/>
          <a:p>
            <a:pPr eaLnBrk="1" hangingPunct="1"/>
            <a:r>
              <a:rPr lang="ru-RU" sz="1400" dirty="0" err="1" smtClean="0">
                <a:solidFill>
                  <a:srgbClr val="000000"/>
                </a:solidFill>
              </a:rPr>
              <a:t>Шифрований</a:t>
            </a:r>
            <a:r>
              <a:rPr lang="ru-RU" sz="1400" dirty="0" smtClean="0">
                <a:solidFill>
                  <a:srgbClr val="000000"/>
                </a:solidFill>
              </a:rPr>
              <a:t> </a:t>
            </a:r>
            <a:r>
              <a:rPr lang="ru-RU" sz="1400" dirty="0">
                <a:solidFill>
                  <a:srgbClr val="000000"/>
                </a:solidFill>
              </a:rPr>
              <a:t>текст</a:t>
            </a:r>
            <a:endParaRPr lang="ru-RU" dirty="0"/>
          </a:p>
        </p:txBody>
      </p:sp>
      <p:sp>
        <p:nvSpPr>
          <p:cNvPr id="3095" name="Line 54"/>
          <p:cNvSpPr>
            <a:spLocks noChangeShapeType="1"/>
          </p:cNvSpPr>
          <p:nvPr/>
        </p:nvSpPr>
        <p:spPr bwMode="auto">
          <a:xfrm flipV="1">
            <a:off x="685800" y="24384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96" name="Text Box 55"/>
          <p:cNvSpPr txBox="1">
            <a:spLocks noChangeArrowheads="1"/>
          </p:cNvSpPr>
          <p:nvPr/>
        </p:nvSpPr>
        <p:spPr bwMode="auto">
          <a:xfrm>
            <a:off x="0" y="2514600"/>
            <a:ext cx="990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/>
              <a:t>Ключ </a:t>
            </a:r>
            <a:r>
              <a:rPr lang="en-US" sz="2400">
                <a:solidFill>
                  <a:schemeClr val="hlink"/>
                </a:solidFill>
              </a:rPr>
              <a:t>E</a:t>
            </a:r>
            <a:endParaRPr lang="ru-RU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Words>1087</Words>
  <Application>Microsoft Office PowerPoint</Application>
  <PresentationFormat>Экран (4:3)</PresentationFormat>
  <Paragraphs>443</Paragraphs>
  <Slides>45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48" baseType="lpstr">
      <vt:lpstr>Тема Office</vt:lpstr>
      <vt:lpstr>Формула</vt:lpstr>
      <vt:lpstr>Уравнение</vt:lpstr>
      <vt:lpstr> Лекція 2.   КРИПТОГРАФІЯ </vt:lpstr>
      <vt:lpstr>Слайд 2</vt:lpstr>
      <vt:lpstr>Узагальнена схема криптосистеми</vt:lpstr>
      <vt:lpstr>Слайд 4</vt:lpstr>
      <vt:lpstr>Слайд 5</vt:lpstr>
      <vt:lpstr>Криптографічні системи у загальному випадку класифікуються на основі  трьох незалежних характеристик</vt:lpstr>
      <vt:lpstr>Якщо і відправник і одержувач інформації використовують той самий ключ, система називається симетричною, системою з одним ключем або системою  з секретним ключем.  Сучасні криптосистеми з секретним ключем поділяються на блочні і потокові.</vt:lpstr>
      <vt:lpstr>Якщо відправник і одержувач використовують різні ключі (один відкритий, а інший секретний (таємний)), система називається асиметричною, системою із двома ключами або схемою шифрування з відкритим ключем.</vt:lpstr>
      <vt:lpstr>Симетричні блочні шифри</vt:lpstr>
      <vt:lpstr>Слайд 10</vt:lpstr>
      <vt:lpstr>Слайд 11</vt:lpstr>
      <vt:lpstr>До шифрів, які використовуються для криптографічного захисту інформації, висувають низку вимог:</vt:lpstr>
      <vt:lpstr>Тією чи іншою мірою цим вимогам відповідають:</vt:lpstr>
      <vt:lpstr>Слайд 14</vt:lpstr>
      <vt:lpstr>Шифри перестановки</vt:lpstr>
      <vt:lpstr>Анаграма ( грецькою ανα- — знову та γράμμα — літера)</vt:lpstr>
      <vt:lpstr>Шифри перестановок</vt:lpstr>
      <vt:lpstr>Сциталь (грецькою - σκυτάλη, жезл)</vt:lpstr>
      <vt:lpstr>Слайд 19</vt:lpstr>
      <vt:lpstr>Математичний опис шифру «Сциталь»</vt:lpstr>
      <vt:lpstr>Шифр частоколу (висота 2)</vt:lpstr>
      <vt:lpstr>Матричні (табличні) шифри</vt:lpstr>
      <vt:lpstr>Матричні (табличні) шифри</vt:lpstr>
      <vt:lpstr>Матричний (табличний) шифр з ключем </vt:lpstr>
      <vt:lpstr>ИВСЇИУКНАПТОЬІПВУІКРАПТЦИ</vt:lpstr>
      <vt:lpstr>Кількість варіантів подвійної перестановки</vt:lpstr>
      <vt:lpstr>Слайд 27</vt:lpstr>
      <vt:lpstr>Маршрутні табличні перестановки за нелінійним законом</vt:lpstr>
      <vt:lpstr>Маршрути Гамільтона </vt:lpstr>
      <vt:lpstr>Структура тривимірного гіперкубу: Номери вершин кубу визначають послідовність його заповнення символами тексту, що шифрується, при формуванні блоку. У загальному випадку   n-мірний гіперкуб має n2 вершин. Для n=3 </vt:lpstr>
      <vt:lpstr>Послідовність перестановки символів 5-6-2-1-3-4-8-7</vt:lpstr>
      <vt:lpstr>Послідовність перестановки символів 5-1-3-4-2-6-8-7</vt:lpstr>
      <vt:lpstr>Шифр «Перехрестя» Літери беруться по рядкам. Спочатку береться певна кількість літер (N) з першого рядка, потім (2N) з 2-го рядка і знову (N) з третього рядка.  Для (N=3) Абрамов Илья Сергеевич =  болармвиьа_ясеч_егеи_рв_</vt:lpstr>
      <vt:lpstr>Апаратна реалізація методів перестановок</vt:lpstr>
      <vt:lpstr>Полі́бій ( грецькою Рολιβιος, лат. Polybius, близько 201 до н. е.,  — близько 120 до н. е.)</vt:lpstr>
      <vt:lpstr>Рολιβιος</vt:lpstr>
      <vt:lpstr>Застосування абетки в’язниці</vt:lpstr>
      <vt:lpstr>“Тарабарська” мова – «Хапай мішок хутчіше»</vt:lpstr>
      <vt:lpstr>Арма́н-Жан дю Плессі́ де Рішельє ( Armand-Jean du Plessis, duc de Richelieu; 9 вересня 1585,  — 4 грудня 1642) </vt:lpstr>
      <vt:lpstr>Шифр Рішельє</vt:lpstr>
      <vt:lpstr>Дешифрування шифрів перестановки</vt:lpstr>
      <vt:lpstr>Розділемо криптосистему на блоки довжини 4 та запишемо у вигляді</vt:lpstr>
      <vt:lpstr>Продовження розшифровки</vt:lpstr>
      <vt:lpstr>Продовження розшифровки-2</vt:lpstr>
      <vt:lpstr>Дякую за увагу!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</dc:creator>
  <cp:lastModifiedBy>cs</cp:lastModifiedBy>
  <cp:revision>329</cp:revision>
  <dcterms:created xsi:type="dcterms:W3CDTF">2011-09-14T17:34:24Z</dcterms:created>
  <dcterms:modified xsi:type="dcterms:W3CDTF">2021-02-09T09:35:50Z</dcterms:modified>
</cp:coreProperties>
</file>