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569" r:id="rId2"/>
    <p:sldId id="353" r:id="rId3"/>
    <p:sldId id="302" r:id="rId4"/>
    <p:sldId id="301" r:id="rId5"/>
    <p:sldId id="528" r:id="rId6"/>
    <p:sldId id="299" r:id="rId7"/>
    <p:sldId id="446" r:id="rId8"/>
    <p:sldId id="527" r:id="rId9"/>
    <p:sldId id="525" r:id="rId10"/>
    <p:sldId id="393" r:id="rId11"/>
    <p:sldId id="534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410" r:id="rId20"/>
    <p:sldId id="539" r:id="rId21"/>
    <p:sldId id="540" r:id="rId22"/>
    <p:sldId id="541" r:id="rId23"/>
    <p:sldId id="542" r:id="rId24"/>
    <p:sldId id="544" r:id="rId25"/>
    <p:sldId id="545" r:id="rId26"/>
    <p:sldId id="546" r:id="rId27"/>
    <p:sldId id="463" r:id="rId28"/>
    <p:sldId id="464" r:id="rId29"/>
    <p:sldId id="465" r:id="rId30"/>
    <p:sldId id="564" r:id="rId31"/>
    <p:sldId id="565" r:id="rId32"/>
    <p:sldId id="566" r:id="rId33"/>
    <p:sldId id="567" r:id="rId34"/>
    <p:sldId id="568" r:id="rId35"/>
    <p:sldId id="443" r:id="rId36"/>
    <p:sldId id="444" r:id="rId37"/>
    <p:sldId id="445" r:id="rId38"/>
    <p:sldId id="57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FA847-7A32-4B6B-8387-2142CB579D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D8180-8CB5-4152-A7CC-CEC5E6FC04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0C46654-AD45-490D-A323-5662CEF83E37}" type="datetimeFigureOut">
              <a:rPr lang="uk-UA" smtClean="0"/>
              <a:pPr/>
              <a:t>23.02.2021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000240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ru-RU" sz="4000" dirty="0" smtClean="0">
                <a:solidFill>
                  <a:srgbClr val="FF3300"/>
                </a:solidFill>
              </a:rPr>
              <a:t>КРИПТОГРАФІЯ</a:t>
            </a:r>
            <a:br>
              <a:rPr lang="ru-RU" sz="4000" dirty="0" smtClean="0">
                <a:solidFill>
                  <a:srgbClr val="FF3300"/>
                </a:solidFill>
              </a:rPr>
            </a:br>
            <a:endParaRPr lang="ru-RU" sz="4000" dirty="0" smtClean="0">
              <a:solidFill>
                <a:srgbClr val="FF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00" y="4714875"/>
            <a:ext cx="27860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2400" b="1" dirty="0">
                <a:latin typeface="+mn-lt"/>
              </a:rPr>
              <a:t>ЛЕКЦІЯ </a:t>
            </a:r>
            <a:r>
              <a:rPr lang="uk-UA" sz="2400" b="1" dirty="0" smtClean="0">
                <a:latin typeface="+mn-lt"/>
              </a:rPr>
              <a:t>3</a:t>
            </a:r>
            <a:endParaRPr lang="ru-RU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27478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sz="3100" dirty="0" smtClean="0"/>
              <a:t/>
            </a:r>
            <a:br>
              <a:rPr lang="uk-UA" sz="3100" dirty="0" smtClean="0"/>
            </a:br>
            <a:r>
              <a:rPr lang="uk-UA" sz="3100" dirty="0" err="1" smtClean="0"/>
              <a:t>Блез</a:t>
            </a:r>
            <a:r>
              <a:rPr lang="uk-UA" sz="3100" dirty="0" smtClean="0"/>
              <a:t> де </a:t>
            </a:r>
            <a:r>
              <a:rPr lang="uk-UA" sz="3100" dirty="0" err="1" smtClean="0"/>
              <a:t>Віженер</a:t>
            </a:r>
            <a:r>
              <a:rPr lang="uk-UA" sz="3100" dirty="0" smtClean="0"/>
              <a:t> (</a:t>
            </a:r>
            <a:r>
              <a:rPr lang="az-Latn-AZ" sz="3100" dirty="0" smtClean="0"/>
              <a:t>Blaise </a:t>
            </a:r>
            <a:r>
              <a:rPr lang="az-Latn-AZ" sz="3100" dirty="0"/>
              <a:t>de </a:t>
            </a:r>
            <a:r>
              <a:rPr lang="az-Latn-AZ" sz="3100" dirty="0" smtClean="0"/>
              <a:t>Vigenère</a:t>
            </a:r>
            <a:r>
              <a:rPr lang="uk-UA" sz="3100" dirty="0" smtClean="0"/>
              <a:t>)</a:t>
            </a:r>
            <a:r>
              <a:rPr lang="uk-UA" sz="3100" dirty="0"/>
              <a:t/>
            </a:r>
            <a:br>
              <a:rPr lang="uk-UA" sz="3100" dirty="0"/>
            </a:br>
            <a:r>
              <a:rPr lang="ru-RU" sz="3100" dirty="0"/>
              <a:t>(05.04.1523 – </a:t>
            </a:r>
            <a:r>
              <a:rPr lang="ru-RU" sz="3100" dirty="0" smtClean="0"/>
              <a:t>19.02.1596)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5" name="Содержимое 4" descr="Vigener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33728" y="3043428"/>
            <a:ext cx="1304544" cy="1685544"/>
          </a:xfrm>
        </p:spPr>
      </p:pic>
      <p:sp>
        <p:nvSpPr>
          <p:cNvPr id="3" name="Объект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l-GR" dirty="0"/>
              <a:t>Γ  = </a:t>
            </a:r>
            <a:r>
              <a:rPr lang="en-US" i="1" dirty="0"/>
              <a:t>t</a:t>
            </a:r>
            <a:r>
              <a:rPr lang="en-US" baseline="-25000" dirty="0"/>
              <a:t>o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baseline="-25000" dirty="0"/>
              <a:t>−1</a:t>
            </a:r>
            <a:r>
              <a:rPr lang="en-US" dirty="0"/>
              <a:t>…</a:t>
            </a:r>
            <a:br>
              <a:rPr lang="en-US" dirty="0"/>
            </a:br>
            <a:r>
              <a:rPr lang="en-US" i="1" dirty="0"/>
              <a:t>T</a:t>
            </a:r>
            <a:r>
              <a:rPr lang="en-US" baseline="-25000" dirty="0"/>
              <a:t>o</a:t>
            </a:r>
            <a:r>
              <a:rPr lang="en-US" dirty="0"/>
              <a:t> = 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______________</a:t>
            </a:r>
            <a:br>
              <a:rPr lang="en-US" dirty="0"/>
            </a:br>
            <a:r>
              <a:rPr lang="en-US" i="1" dirty="0"/>
              <a:t>T</a:t>
            </a:r>
            <a:r>
              <a:rPr lang="ru-RU" baseline="-25000" dirty="0"/>
              <a:t>ш</a:t>
            </a:r>
            <a:r>
              <a:rPr lang="ru-RU" dirty="0"/>
              <a:t> = 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i="1" dirty="0"/>
              <a:t>s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7908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Шифр </a:t>
            </a:r>
            <a:r>
              <a:rPr lang="uk-UA" dirty="0" err="1" smtClean="0"/>
              <a:t>Віженера</a:t>
            </a:r>
            <a:endParaRPr lang="uk-UA" dirty="0"/>
          </a:p>
        </p:txBody>
      </p:sp>
      <p:pic>
        <p:nvPicPr>
          <p:cNvPr id="5734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992888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792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611188" y="333375"/>
            <a:ext cx="8281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3600" b="1" dirty="0">
                <a:solidFill>
                  <a:srgbClr val="FF0000"/>
                </a:solidFill>
              </a:rPr>
              <a:t>Система шифрування </a:t>
            </a:r>
            <a:r>
              <a:rPr lang="uk-UA" sz="3600" b="1" dirty="0" err="1">
                <a:solidFill>
                  <a:srgbClr val="FF0000"/>
                </a:solidFill>
              </a:rPr>
              <a:t>Віженера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196975"/>
            <a:ext cx="8353425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685800" algn="l"/>
              </a:tabLst>
            </a:pPr>
            <a:r>
              <a:rPr lang="uk-UA" sz="2800" dirty="0"/>
              <a:t>Таблиця </a:t>
            </a:r>
            <a:r>
              <a:rPr lang="uk-UA" sz="2800" dirty="0" err="1"/>
              <a:t>Віженера</a:t>
            </a:r>
            <a:r>
              <a:rPr lang="uk-UA" sz="2800" dirty="0"/>
              <a:t> використовується для </a:t>
            </a:r>
            <a:r>
              <a:rPr lang="uk-UA" sz="2800" dirty="0" err="1"/>
              <a:t>зашифрування</a:t>
            </a:r>
            <a:r>
              <a:rPr lang="uk-UA" sz="2800" dirty="0"/>
              <a:t> та розшифрування.</a:t>
            </a:r>
          </a:p>
          <a:p>
            <a:pPr algn="just">
              <a:tabLst>
                <a:tab pos="685800" algn="l"/>
              </a:tabLst>
            </a:pPr>
            <a:r>
              <a:rPr lang="uk-UA" sz="3200" dirty="0"/>
              <a:t> </a:t>
            </a:r>
          </a:p>
          <a:p>
            <a:pPr algn="just">
              <a:tabLst>
                <a:tab pos="685800" algn="l"/>
              </a:tabLst>
            </a:pPr>
            <a:r>
              <a:rPr lang="uk-UA" sz="3200" u="sng" dirty="0"/>
              <a:t>Таблиця має два входи:</a:t>
            </a:r>
            <a:endParaRPr lang="ru-RU" sz="3200" u="sng" dirty="0"/>
          </a:p>
          <a:p>
            <a:pPr lvl="1" algn="just">
              <a:tabLst>
                <a:tab pos="685800" algn="l"/>
              </a:tabLst>
            </a:pPr>
            <a:r>
              <a:rPr lang="uk-UA" sz="3200" dirty="0"/>
              <a:t> - верхній рядок символів, який використовується для зчитування літери вихідного відкритого тексту;</a:t>
            </a:r>
          </a:p>
          <a:p>
            <a:pPr lvl="1" algn="just">
              <a:tabLst>
                <a:tab pos="685800" algn="l"/>
              </a:tabLst>
            </a:pPr>
            <a:endParaRPr lang="ru-RU" sz="3200" dirty="0"/>
          </a:p>
          <a:p>
            <a:pPr lvl="1" algn="just">
              <a:tabLst>
                <a:tab pos="685800" algn="l"/>
              </a:tabLst>
            </a:pPr>
            <a:r>
              <a:rPr lang="uk-UA" sz="3200" dirty="0"/>
              <a:t>- крайній лівий стовпець ключа, який використовується для зчитування літери ключа.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Шифр </a:t>
            </a:r>
            <a:r>
              <a:rPr lang="uk-UA" dirty="0" err="1" smtClean="0"/>
              <a:t>Віженера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0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271" name="Picture 82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549275"/>
            <a:ext cx="8856662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79"/>
          <p:cNvGraphicFramePr>
            <a:graphicFrameLocks noGrp="1"/>
          </p:cNvGraphicFramePr>
          <p:nvPr>
            <p:ph sz="quarter" idx="1"/>
          </p:nvPr>
        </p:nvGraphicFramePr>
        <p:xfrm>
          <a:off x="465138" y="4652963"/>
          <a:ext cx="8428037" cy="1333500"/>
        </p:xfrm>
        <a:graphic>
          <a:graphicData uri="http://schemas.openxmlformats.org/drawingml/2006/table">
            <a:tbl>
              <a:tblPr/>
              <a:tblGrid>
                <a:gridCol w="585787"/>
                <a:gridCol w="392113"/>
                <a:gridCol w="392112"/>
                <a:gridCol w="392113"/>
                <a:gridCol w="392112"/>
                <a:gridCol w="392113"/>
                <a:gridCol w="392112"/>
                <a:gridCol w="392113"/>
                <a:gridCol w="392112"/>
                <a:gridCol w="392113"/>
                <a:gridCol w="392112"/>
                <a:gridCol w="392113"/>
                <a:gridCol w="392112"/>
                <a:gridCol w="392113"/>
                <a:gridCol w="392112"/>
                <a:gridCol w="392113"/>
                <a:gridCol w="392112"/>
                <a:gridCol w="392113"/>
                <a:gridCol w="392112"/>
                <a:gridCol w="392113"/>
                <a:gridCol w="392112"/>
              </a:tblGrid>
              <a:tr h="444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Л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У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Ї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І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І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1" name="Прямоугольник 1"/>
          <p:cNvSpPr>
            <a:spLocks noChangeArrowheads="1"/>
          </p:cNvSpPr>
          <p:nvPr/>
        </p:nvSpPr>
        <p:spPr bwMode="auto">
          <a:xfrm>
            <a:off x="468313" y="1120775"/>
            <a:ext cx="82073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uk-UA" sz="3200" dirty="0"/>
          </a:p>
          <a:p>
            <a:pPr algn="ctr"/>
            <a:r>
              <a:rPr lang="uk-UA" sz="3200" dirty="0"/>
              <a:t>  </a:t>
            </a:r>
            <a:r>
              <a:rPr lang="uk-UA" sz="3200" b="1" i="1" dirty="0"/>
              <a:t>М</a:t>
            </a:r>
            <a:r>
              <a:rPr lang="uk-UA" sz="3200" b="1" dirty="0"/>
              <a:t>= “БЕЗ КАЛИНИ НЕМА УКРАЇНИ” </a:t>
            </a:r>
          </a:p>
          <a:p>
            <a:pPr algn="just"/>
            <a:endParaRPr lang="uk-UA" sz="3200" b="1" dirty="0"/>
          </a:p>
          <a:p>
            <a:pPr algn="ctr"/>
            <a:r>
              <a:rPr lang="uk-UA" sz="3200" b="1" dirty="0" smtClean="0"/>
              <a:t>ключ  </a:t>
            </a:r>
            <a:r>
              <a:rPr lang="uk-UA" sz="3200" b="1" i="1" dirty="0" err="1"/>
              <a:t>Key</a:t>
            </a:r>
            <a:r>
              <a:rPr lang="uk-UA" sz="3200" b="1" i="1" dirty="0"/>
              <a:t> </a:t>
            </a:r>
            <a:r>
              <a:rPr lang="uk-UA" sz="3200" b="1" dirty="0"/>
              <a:t>=“БАРВІНОК”</a:t>
            </a:r>
            <a:endParaRPr lang="ru-RU" sz="32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Шифр </a:t>
            </a:r>
            <a:r>
              <a:rPr kumimoji="0" lang="uk-UA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Віженера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4" name="Group 6"/>
          <p:cNvGraphicFramePr>
            <a:graphicFrameLocks noGrp="1"/>
          </p:cNvGraphicFramePr>
          <p:nvPr>
            <p:ph/>
          </p:nvPr>
        </p:nvGraphicFramePr>
        <p:xfrm>
          <a:off x="468313" y="2565400"/>
          <a:ext cx="8229600" cy="1785939"/>
        </p:xfrm>
        <a:graphic>
          <a:graphicData uri="http://schemas.openxmlformats.org/drawingml/2006/table">
            <a:tbl>
              <a:tblPr/>
              <a:tblGrid>
                <a:gridCol w="571500"/>
                <a:gridCol w="382587"/>
                <a:gridCol w="384175"/>
                <a:gridCol w="382588"/>
                <a:gridCol w="382587"/>
                <a:gridCol w="382588"/>
                <a:gridCol w="382587"/>
                <a:gridCol w="384175"/>
                <a:gridCol w="382588"/>
                <a:gridCol w="382587"/>
                <a:gridCol w="382588"/>
                <a:gridCol w="382587"/>
                <a:gridCol w="384175"/>
                <a:gridCol w="382588"/>
                <a:gridCol w="382587"/>
                <a:gridCol w="382588"/>
                <a:gridCol w="382587"/>
                <a:gridCol w="382588"/>
                <a:gridCol w="384175"/>
                <a:gridCol w="382587"/>
                <a:gridCol w="382588"/>
              </a:tblGrid>
              <a:tr h="595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Л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У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Ї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endParaRPr kumimoji="0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І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І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Щ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І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Я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Ш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Ю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І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І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Є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Я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Ї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Ґ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Ї</a:t>
                      </a:r>
                      <a:endParaRPr kumimoji="0" lang="uk-U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uk-U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Шифр </a:t>
            </a:r>
            <a:r>
              <a:rPr kumimoji="0" lang="uk-UA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Віженера</a:t>
            </a:r>
            <a:endParaRPr kumimoji="0" lang="uk-UA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652463" y="1571611"/>
            <a:ext cx="79089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ctr"/>
            <a:r>
              <a:rPr lang="uk-UA" sz="3200" dirty="0"/>
              <a:t>За допомогою шифру </a:t>
            </a:r>
            <a:r>
              <a:rPr lang="uk-UA" sz="3200" dirty="0" err="1"/>
              <a:t>Віженера</a:t>
            </a:r>
            <a:r>
              <a:rPr lang="uk-UA" sz="3200" dirty="0"/>
              <a:t> виконати шифрування відкритого тексту</a:t>
            </a:r>
            <a:r>
              <a:rPr lang="uk-UA" sz="3200" i="1" dirty="0"/>
              <a:t> </a:t>
            </a:r>
            <a:r>
              <a:rPr lang="en-US" sz="3200" i="1" dirty="0"/>
              <a:t>M </a:t>
            </a:r>
            <a:r>
              <a:rPr lang="uk-UA" sz="3200" dirty="0"/>
              <a:t> з ключем </a:t>
            </a:r>
            <a:r>
              <a:rPr lang="en-US" sz="3200" i="1" dirty="0"/>
              <a:t>Key </a:t>
            </a:r>
            <a:endParaRPr lang="ru-RU" sz="3200" dirty="0"/>
          </a:p>
          <a:p>
            <a:pPr indent="450850" algn="ctr"/>
            <a:endParaRPr lang="uk-UA" sz="3200" i="1" dirty="0"/>
          </a:p>
          <a:p>
            <a:pPr indent="450850" algn="ctr"/>
            <a:r>
              <a:rPr lang="uk-UA" sz="3200" b="1" i="1" dirty="0"/>
              <a:t>М</a:t>
            </a:r>
            <a:r>
              <a:rPr lang="ru-RU" sz="3200" b="1" i="1" dirty="0"/>
              <a:t> = </a:t>
            </a:r>
            <a:r>
              <a:rPr lang="ru-RU" sz="3200" b="1" dirty="0"/>
              <a:t>«</a:t>
            </a:r>
            <a:r>
              <a:rPr lang="uk-UA" sz="3200" b="1" i="1" dirty="0"/>
              <a:t>НІЖНО ВПЛІТАЄТЬСЯ В ГОМІН ДНІПРА</a:t>
            </a:r>
            <a:endParaRPr lang="ru-RU" sz="3200" b="1" dirty="0"/>
          </a:p>
          <a:p>
            <a:pPr indent="450850" algn="ctr"/>
            <a:r>
              <a:rPr lang="uk-UA" sz="3200" b="1" i="1" dirty="0"/>
              <a:t>ДОБРЕ І ЩИРЕ ШЕВЧЕНКІВСЬКЕ СЛОВО</a:t>
            </a:r>
            <a:r>
              <a:rPr lang="ru-RU" sz="3200" b="1" dirty="0"/>
              <a:t>»</a:t>
            </a:r>
          </a:p>
          <a:p>
            <a:pPr indent="450850" algn="ctr"/>
            <a:endParaRPr lang="uk-UA" sz="3200" i="1" dirty="0"/>
          </a:p>
          <a:p>
            <a:pPr indent="450850" algn="ctr"/>
            <a:r>
              <a:rPr lang="en-US" sz="3200" i="1" dirty="0"/>
              <a:t>Key</a:t>
            </a:r>
            <a:r>
              <a:rPr lang="uk-UA" sz="3200" i="1" dirty="0"/>
              <a:t>=</a:t>
            </a:r>
            <a:r>
              <a:rPr lang="ru-RU" sz="3200" dirty="0"/>
              <a:t>«</a:t>
            </a:r>
            <a:r>
              <a:rPr lang="uk-UA" sz="3200" i="1" dirty="0"/>
              <a:t>СКОМАРОВСЬКИЙ</a:t>
            </a:r>
            <a:r>
              <a:rPr lang="ru-RU" sz="3200" dirty="0"/>
              <a:t>»</a:t>
            </a:r>
            <a:r>
              <a:rPr lang="uk-UA" sz="3200" dirty="0"/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Шифр </a:t>
            </a:r>
            <a:r>
              <a:rPr lang="uk-UA" dirty="0" err="1" smtClean="0"/>
              <a:t>Віженера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268413"/>
            <a:ext cx="84105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4233863"/>
            <a:ext cx="82804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Шифр </a:t>
            </a:r>
            <a:r>
              <a:rPr lang="uk-UA" dirty="0" err="1" smtClean="0"/>
              <a:t>Віженера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477963"/>
            <a:ext cx="89328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33388" y="4076700"/>
            <a:ext cx="8280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3600" b="1"/>
              <a:t>Зашифроване повідомлення:</a:t>
            </a:r>
          </a:p>
          <a:p>
            <a:pPr algn="ctr"/>
            <a:endParaRPr lang="uk-UA" sz="3600" b="1"/>
          </a:p>
          <a:p>
            <a:pPr algn="ctr"/>
            <a:endParaRPr lang="uk-UA" sz="3600" b="1"/>
          </a:p>
          <a:p>
            <a:pPr algn="ctr"/>
            <a:endParaRPr lang="ru-RU" sz="3600" b="1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33388" y="5056188"/>
          <a:ext cx="8229598" cy="348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  <a:gridCol w="242047"/>
              </a:tblGrid>
              <a:tr h="3485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Д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Х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Ц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А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О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Т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Ґ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Р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К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В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О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В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</a:rPr>
                        <a:t>О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Г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Д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Б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Й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Д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В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Ю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С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Я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Ж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К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У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Б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Б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Є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</a:rPr>
                        <a:t>Ф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61" marR="7261" marT="7261" marB="0" anchor="b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22338" y="5661025"/>
          <a:ext cx="7302500" cy="428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Й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Н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Є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Б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М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Ж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Ч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М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Ї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Т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Н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Б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Щ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600" u="none" strike="noStrike">
                          <a:effectLst/>
                        </a:rPr>
                        <a:t>Ґ</a:t>
                      </a:r>
                      <a:endParaRPr lang="uk-UA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З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Ч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Ш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М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Б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Г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Я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>
                          <a:effectLst/>
                        </a:rPr>
                        <a:t>Р</a:t>
                      </a:r>
                      <a:endParaRPr lang="ru-RU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600" u="none" strike="noStrike" dirty="0">
                          <a:effectLst/>
                        </a:rPr>
                        <a:t>Б</a:t>
                      </a:r>
                      <a:endParaRPr lang="ru-RU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Шифр </a:t>
            </a:r>
            <a:r>
              <a:rPr lang="uk-UA" dirty="0" err="1" smtClean="0"/>
              <a:t>Віженера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Шифр </a:t>
            </a:r>
            <a:r>
              <a:rPr lang="uk-UA" dirty="0" err="1" smtClean="0"/>
              <a:t>Бофора</a:t>
            </a:r>
            <a:r>
              <a:rPr lang="uk-UA" dirty="0" smtClean="0"/>
              <a:t> (</a:t>
            </a:r>
            <a:r>
              <a:rPr lang="uk-UA" dirty="0" err="1" smtClean="0"/>
              <a:t>гомофонічна</a:t>
            </a:r>
            <a:r>
              <a:rPr lang="uk-UA" dirty="0" smtClean="0"/>
              <a:t> заміна)</a:t>
            </a:r>
            <a:endParaRPr lang="uk-UA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881512397"/>
              </p:ext>
            </p:extLst>
          </p:nvPr>
        </p:nvGraphicFramePr>
        <p:xfrm>
          <a:off x="457200" y="1600200"/>
          <a:ext cx="38290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_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А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111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017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034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077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067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058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665</a:t>
                      </a:r>
                      <a:endParaRPr lang="uk-UA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333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031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010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112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090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067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667</a:t>
                      </a:r>
                      <a:endParaRPr lang="uk-UA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677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048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099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229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134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045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666</a:t>
                      </a:r>
                      <a:endParaRPr lang="uk-UA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999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114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222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367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276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123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555</a:t>
                      </a:r>
                      <a:endParaRPr lang="uk-UA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455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923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567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458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456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156</a:t>
                      </a:r>
                      <a:endParaRPr lang="uk-UA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344</a:t>
                      </a:r>
                      <a:endParaRPr lang="uk-UA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500562" y="1571612"/>
            <a:ext cx="3657600" cy="45720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АТАКА  ХАКЕРА   ХЕКА</a:t>
            </a:r>
          </a:p>
          <a:p>
            <a:pPr marL="0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017</a:t>
            </a:r>
            <a:r>
              <a:rPr lang="uk-UA" dirty="0" smtClean="0"/>
              <a:t>058</a:t>
            </a:r>
            <a:r>
              <a:rPr lang="uk-UA" dirty="0" smtClean="0">
                <a:solidFill>
                  <a:srgbClr val="FF0000"/>
                </a:solidFill>
              </a:rPr>
              <a:t>031</a:t>
            </a:r>
            <a:r>
              <a:rPr lang="uk-UA" dirty="0" smtClean="0">
                <a:solidFill>
                  <a:srgbClr val="0070C0"/>
                </a:solidFill>
              </a:rPr>
              <a:t>077</a:t>
            </a:r>
            <a:r>
              <a:rPr lang="uk-UA" dirty="0" smtClean="0">
                <a:solidFill>
                  <a:srgbClr val="FF0000"/>
                </a:solidFill>
              </a:rPr>
              <a:t>048</a:t>
            </a:r>
            <a:r>
              <a:rPr lang="uk-UA" dirty="0" smtClean="0">
                <a:solidFill>
                  <a:srgbClr val="00B050"/>
                </a:solidFill>
              </a:rPr>
              <a:t>111</a:t>
            </a:r>
          </a:p>
          <a:p>
            <a:pPr marL="0" indent="0">
              <a:buNone/>
            </a:pPr>
            <a:r>
              <a:rPr lang="uk-UA" dirty="0" smtClean="0">
                <a:solidFill>
                  <a:srgbClr val="7030A0"/>
                </a:solidFill>
              </a:rPr>
              <a:t>665</a:t>
            </a:r>
            <a:r>
              <a:rPr lang="uk-UA" dirty="0" smtClean="0">
                <a:solidFill>
                  <a:srgbClr val="FF0000"/>
                </a:solidFill>
              </a:rPr>
              <a:t>114</a:t>
            </a:r>
            <a:r>
              <a:rPr lang="uk-UA" dirty="0" smtClean="0">
                <a:solidFill>
                  <a:srgbClr val="0070C0"/>
                </a:solidFill>
              </a:rPr>
              <a:t>112</a:t>
            </a:r>
            <a:r>
              <a:rPr lang="uk-UA" dirty="0" smtClean="0">
                <a:solidFill>
                  <a:srgbClr val="7030A0"/>
                </a:solidFill>
              </a:rPr>
              <a:t>034</a:t>
            </a:r>
            <a:r>
              <a:rPr lang="uk-UA" dirty="0" smtClean="0"/>
              <a:t>067</a:t>
            </a:r>
            <a:r>
              <a:rPr lang="uk-UA" dirty="0" smtClean="0">
                <a:solidFill>
                  <a:srgbClr val="FF0000"/>
                </a:solidFill>
              </a:rPr>
              <a:t>923</a:t>
            </a:r>
          </a:p>
          <a:p>
            <a:pPr marL="0" indent="0">
              <a:buNone/>
            </a:pPr>
            <a:r>
              <a:rPr lang="uk-UA" dirty="0" smtClean="0">
                <a:solidFill>
                  <a:srgbClr val="00B050"/>
                </a:solidFill>
              </a:rPr>
              <a:t>333667</a:t>
            </a:r>
            <a:r>
              <a:rPr lang="uk-UA" dirty="0" smtClean="0">
                <a:solidFill>
                  <a:srgbClr val="7030A0"/>
                </a:solidFill>
              </a:rPr>
              <a:t>010</a:t>
            </a:r>
            <a:r>
              <a:rPr lang="uk-UA" dirty="0" smtClean="0">
                <a:solidFill>
                  <a:srgbClr val="0070C0"/>
                </a:solidFill>
              </a:rPr>
              <a:t>229</a:t>
            </a:r>
            <a:r>
              <a:rPr lang="uk-UA" dirty="0" smtClean="0">
                <a:solidFill>
                  <a:srgbClr val="FF0000"/>
                </a:solidFill>
              </a:rPr>
              <a:t>017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4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uk-UA" sz="4400" dirty="0" smtClean="0"/>
          </a:p>
          <a:p>
            <a:pPr marL="0" indent="0" algn="ctr">
              <a:buNone/>
            </a:pPr>
            <a:endParaRPr lang="uk-UA" sz="4400" dirty="0"/>
          </a:p>
          <a:p>
            <a:pPr marL="0" indent="0" algn="ctr">
              <a:buNone/>
            </a:pPr>
            <a:r>
              <a:rPr lang="uk-UA" sz="4400" dirty="0" smtClean="0"/>
              <a:t>ШИФРИ  СКЛАДНОЇ  ЗАМІНИ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xmlns="" val="29992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/>
              <a:t>Шифр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графа </a:t>
            </a:r>
            <a:r>
              <a:rPr lang="uk-UA" dirty="0"/>
              <a:t>де </a:t>
            </a:r>
            <a:r>
              <a:rPr lang="uk-UA" dirty="0" err="1" smtClean="0"/>
              <a:t>Гронсфельда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err="1" smtClean="0"/>
              <a:t>поліалфавітний</a:t>
            </a:r>
            <a:r>
              <a:rPr lang="uk-UA" dirty="0" smtClean="0"/>
              <a:t> шифр заміни створений графом </a:t>
            </a:r>
            <a:r>
              <a:rPr lang="uk-UA" dirty="0" err="1" smtClean="0"/>
              <a:t>Гронсвельдом</a:t>
            </a:r>
            <a:r>
              <a:rPr lang="uk-UA" dirty="0" smtClean="0"/>
              <a:t> (керівником першої </a:t>
            </a:r>
            <a:r>
              <a:rPr lang="uk-UA" dirty="0" err="1" smtClean="0"/>
              <a:t>дешифрувальної</a:t>
            </a:r>
            <a:r>
              <a:rPr lang="uk-UA" dirty="0" smtClean="0"/>
              <a:t> служби Німеччини) в XVII столітті. Шифр можна вважати удосконаленням шифру Цезаря (надійність) і </a:t>
            </a:r>
            <a:r>
              <a:rPr lang="uk-UA" dirty="0" err="1" smtClean="0"/>
              <a:t>Віженера</a:t>
            </a:r>
            <a:r>
              <a:rPr lang="uk-UA" dirty="0" smtClean="0"/>
              <a:t>/</a:t>
            </a:r>
            <a:r>
              <a:rPr lang="uk-UA" dirty="0" err="1" smtClean="0"/>
              <a:t>Бофора</a:t>
            </a:r>
            <a:r>
              <a:rPr lang="uk-UA" dirty="0" smtClean="0"/>
              <a:t> (швидкість).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0079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Ключ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Довжина ключа (</a:t>
            </a:r>
            <a:r>
              <a:rPr lang="uk-UA" i="1" dirty="0" smtClean="0">
                <a:solidFill>
                  <a:srgbClr val="FF0000"/>
                </a:solidFill>
              </a:rPr>
              <a:t>K</a:t>
            </a:r>
            <a:r>
              <a:rPr lang="uk-UA" dirty="0" smtClean="0"/>
              <a:t>) повинна бути рівною довжині вихідного тексту. Для цього циклічно записують ключ доти, доки  його довжина не буде відповідати довжині вихідного тексту.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7790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Шифрування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Кожен символ </a:t>
            </a:r>
            <a:r>
              <a:rPr lang="uk-UA" i="1" dirty="0" err="1" smtClean="0">
                <a:solidFill>
                  <a:srgbClr val="FF0000"/>
                </a:solidFill>
              </a:rPr>
              <a:t>M</a:t>
            </a:r>
            <a:r>
              <a:rPr lang="uk-UA" i="1" baseline="-25000" dirty="0" err="1" smtClean="0">
                <a:solidFill>
                  <a:srgbClr val="FF0000"/>
                </a:solidFill>
              </a:rPr>
              <a:t>i</a:t>
            </a:r>
            <a:r>
              <a:rPr lang="uk-UA" dirty="0" smtClean="0">
                <a:solidFill>
                  <a:srgbClr val="FF0000"/>
                </a:solidFill>
              </a:rPr>
              <a:t> </a:t>
            </a:r>
            <a:r>
              <a:rPr lang="uk-UA" dirty="0" smtClean="0"/>
              <a:t>відкритого тексту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 потрібно змістити вправо на </a:t>
            </a:r>
            <a:r>
              <a:rPr lang="uk-UA" i="1" dirty="0" err="1" smtClean="0">
                <a:solidFill>
                  <a:srgbClr val="FF0000"/>
                </a:solidFill>
              </a:rPr>
              <a:t>K</a:t>
            </a:r>
            <a:r>
              <a:rPr lang="uk-UA" i="1" baseline="-25000" dirty="0" err="1" smtClean="0">
                <a:solidFill>
                  <a:srgbClr val="FF0000"/>
                </a:solidFill>
              </a:rPr>
              <a:t>i</a:t>
            </a:r>
            <a:r>
              <a:rPr lang="uk-UA" dirty="0" smtClean="0">
                <a:solidFill>
                  <a:srgbClr val="FF0000"/>
                </a:solidFill>
              </a:rPr>
              <a:t> </a:t>
            </a:r>
            <a:r>
              <a:rPr lang="uk-UA" dirty="0" smtClean="0"/>
              <a:t>(відповідний символ ключа </a:t>
            </a:r>
            <a:r>
              <a:rPr lang="uk-UA" i="1" dirty="0" smtClean="0">
                <a:solidFill>
                  <a:srgbClr val="FF0000"/>
                </a:solidFill>
              </a:rPr>
              <a:t>K</a:t>
            </a:r>
            <a:r>
              <a:rPr lang="uk-UA" dirty="0" smtClean="0"/>
              <a:t>) кроків.</a:t>
            </a:r>
          </a:p>
          <a:p>
            <a:r>
              <a:rPr lang="uk-UA" dirty="0" smtClean="0"/>
              <a:t>Або користуючись таблицею </a:t>
            </a:r>
            <a:r>
              <a:rPr lang="uk-UA" dirty="0" err="1" smtClean="0"/>
              <a:t>Гронсфельда</a:t>
            </a:r>
            <a:r>
              <a:rPr lang="uk-UA" dirty="0" smtClean="0"/>
              <a:t> (</a:t>
            </a:r>
            <a:r>
              <a:rPr lang="uk-UA" i="1" dirty="0" err="1" smtClean="0">
                <a:solidFill>
                  <a:srgbClr val="FF0000"/>
                </a:solidFill>
              </a:rPr>
              <a:t>T</a:t>
            </a:r>
            <a:r>
              <a:rPr lang="uk-UA" i="1" baseline="-25000" dirty="0" err="1" smtClean="0">
                <a:solidFill>
                  <a:srgbClr val="FF0000"/>
                </a:solidFill>
              </a:rPr>
              <a:t>x</a:t>
            </a:r>
            <a:r>
              <a:rPr lang="uk-UA" i="1" baseline="-25000" dirty="0" smtClean="0">
                <a:solidFill>
                  <a:srgbClr val="FF0000"/>
                </a:solidFill>
              </a:rPr>
              <a:t> y</a:t>
            </a:r>
            <a:r>
              <a:rPr lang="uk-UA" dirty="0" smtClean="0"/>
              <a:t>, де </a:t>
            </a:r>
            <a:r>
              <a:rPr lang="uk-UA" i="1" dirty="0" smtClean="0">
                <a:solidFill>
                  <a:srgbClr val="FF0000"/>
                </a:solidFill>
              </a:rPr>
              <a:t>x</a:t>
            </a:r>
            <a:r>
              <a:rPr lang="uk-UA" dirty="0" smtClean="0"/>
              <a:t> — номер рядка, а </a:t>
            </a:r>
            <a:r>
              <a:rPr lang="uk-UA" i="1" dirty="0" smtClean="0">
                <a:solidFill>
                  <a:srgbClr val="FF0000"/>
                </a:solidFill>
              </a:rPr>
              <a:t>y</a:t>
            </a:r>
            <a:r>
              <a:rPr lang="uk-UA" dirty="0" smtClean="0">
                <a:solidFill>
                  <a:srgbClr val="FF0000"/>
                </a:solidFill>
              </a:rPr>
              <a:t> </a:t>
            </a:r>
            <a:r>
              <a:rPr lang="uk-UA" dirty="0" smtClean="0"/>
              <a:t>— номер стовпця, відлік ведеться з нуля):</a:t>
            </a:r>
            <a:br>
              <a:rPr lang="uk-UA" dirty="0" smtClean="0"/>
            </a:br>
            <a:r>
              <a:rPr lang="uk-UA" dirty="0" smtClean="0"/>
              <a:t>кожен символ </a:t>
            </a:r>
            <a:r>
              <a:rPr lang="uk-UA" i="1" dirty="0" err="1" smtClean="0">
                <a:solidFill>
                  <a:srgbClr val="FF0000"/>
                </a:solidFill>
              </a:rPr>
              <a:t>C</a:t>
            </a:r>
            <a:r>
              <a:rPr lang="uk-UA" i="1" baseline="-25000" dirty="0" err="1" smtClean="0">
                <a:solidFill>
                  <a:srgbClr val="FF0000"/>
                </a:solidFill>
              </a:rPr>
              <a:t>i</a:t>
            </a:r>
            <a:r>
              <a:rPr lang="uk-UA" dirty="0" smtClean="0"/>
              <a:t> </a:t>
            </a:r>
            <a:r>
              <a:rPr lang="uk-UA" dirty="0" err="1" smtClean="0"/>
              <a:t>шифротексту</a:t>
            </a:r>
            <a:r>
              <a:rPr lang="uk-UA" dirty="0" smtClean="0"/>
              <a:t> </a:t>
            </a:r>
            <a:r>
              <a:rPr lang="uk-UA" i="1" dirty="0" smtClean="0">
                <a:solidFill>
                  <a:srgbClr val="FF0000"/>
                </a:solidFill>
              </a:rPr>
              <a:t>C</a:t>
            </a:r>
            <a:r>
              <a:rPr lang="uk-UA" dirty="0" smtClean="0"/>
              <a:t> знаходиться на перетині стовпця </a:t>
            </a:r>
            <a:r>
              <a:rPr lang="uk-UA" i="1" dirty="0" smtClean="0">
                <a:solidFill>
                  <a:srgbClr val="FF0000"/>
                </a:solidFill>
              </a:rPr>
              <a:t>y</a:t>
            </a:r>
            <a:r>
              <a:rPr lang="uk-UA" dirty="0" smtClean="0"/>
              <a:t>, перший символ якого дорівнює відповідному символу відкритого тексту </a:t>
            </a:r>
            <a:r>
              <a:rPr lang="uk-UA" i="1" dirty="0" err="1" smtClean="0">
                <a:solidFill>
                  <a:srgbClr val="FF0000"/>
                </a:solidFill>
              </a:rPr>
              <a:t>M</a:t>
            </a:r>
            <a:r>
              <a:rPr lang="uk-UA" i="1" baseline="-25000" dirty="0" err="1" smtClean="0">
                <a:solidFill>
                  <a:srgbClr val="FF0000"/>
                </a:solidFill>
              </a:rPr>
              <a:t>i</a:t>
            </a:r>
            <a:r>
              <a:rPr lang="uk-UA" dirty="0" smtClean="0"/>
              <a:t>, і </a:t>
            </a:r>
            <a:r>
              <a:rPr lang="uk-UA" i="1" dirty="0" err="1" smtClean="0">
                <a:solidFill>
                  <a:srgbClr val="FF0000"/>
                </a:solidFill>
              </a:rPr>
              <a:t>K</a:t>
            </a:r>
            <a:r>
              <a:rPr lang="uk-UA" i="1" baseline="-25000" dirty="0" err="1" smtClean="0">
                <a:solidFill>
                  <a:srgbClr val="FF0000"/>
                </a:solidFill>
              </a:rPr>
              <a:t>i</a:t>
            </a:r>
            <a:r>
              <a:rPr lang="uk-UA" dirty="0" smtClean="0"/>
              <a:t>-й (відповідній цифрі ключа) рядка — (</a:t>
            </a:r>
            <a:r>
              <a:rPr lang="uk-UA" i="1" dirty="0" err="1" smtClean="0">
                <a:solidFill>
                  <a:srgbClr val="FF0000"/>
                </a:solidFill>
              </a:rPr>
              <a:t>T</a:t>
            </a:r>
            <a:r>
              <a:rPr lang="uk-UA" i="1" baseline="-25000" dirty="0" err="1" smtClean="0">
                <a:solidFill>
                  <a:srgbClr val="FF0000"/>
                </a:solidFill>
              </a:rPr>
              <a:t>Ki</a:t>
            </a:r>
            <a:r>
              <a:rPr lang="uk-UA" i="1" baseline="-25000" dirty="0" smtClean="0">
                <a:solidFill>
                  <a:srgbClr val="FF0000"/>
                </a:solidFill>
              </a:rPr>
              <a:t> y</a:t>
            </a:r>
            <a:r>
              <a:rPr lang="uk-UA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8166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</a:t>
            </a:r>
            <a:r>
              <a:rPr lang="uk-UA" dirty="0" err="1" smtClean="0"/>
              <a:t>Гронсфельда</a:t>
            </a:r>
            <a:endParaRPr lang="uk-UA" dirty="0"/>
          </a:p>
        </p:txBody>
      </p:sp>
      <p:pic>
        <p:nvPicPr>
          <p:cNvPr id="3" name="Picture 2" descr="https://upload.wikimedia.org/wikipedia/commons/4/4a/%D0%A2%D0%B0%D0%B1%D0%BB%D0%B8%D1%86%D0%B0_%D0%93%D1%80%D0%BE%D0%BD%D1%81%D1%84%D0%B5%D0%BB%D1%8C%D0%B4%D0%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296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4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Приклад шифрування методом </a:t>
            </a:r>
            <a:r>
              <a:rPr lang="uk-UA" dirty="0" err="1" smtClean="0"/>
              <a:t>Гронсфельда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Нехай дано </a:t>
            </a:r>
            <a:r>
              <a:rPr lang="uk-UA" dirty="0" smtClean="0"/>
              <a:t>вихідний </a:t>
            </a:r>
            <a:r>
              <a:rPr lang="ru-RU" dirty="0" smtClean="0"/>
              <a:t>текст</a:t>
            </a:r>
            <a:r>
              <a:rPr lang="ru-RU" dirty="0"/>
              <a:t>: 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     </a:t>
            </a:r>
            <a:r>
              <a:rPr lang="ru-RU" i="1" dirty="0" smtClean="0">
                <a:solidFill>
                  <a:srgbClr val="FF0000"/>
                </a:solidFill>
              </a:rPr>
              <a:t>М</a:t>
            </a:r>
            <a:r>
              <a:rPr lang="ru-RU" dirty="0">
                <a:solidFill>
                  <a:srgbClr val="FF0000"/>
                </a:solidFill>
              </a:rPr>
              <a:t> = «GRONSFELD»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/>
              <a:t>і ключ: </a:t>
            </a:r>
            <a:endParaRPr lang="ru-RU" dirty="0" smtClean="0"/>
          </a:p>
          <a:p>
            <a:r>
              <a:rPr lang="ru-RU" i="1" dirty="0" smtClean="0">
                <a:solidFill>
                  <a:srgbClr val="FF0000"/>
                </a:solidFill>
              </a:rPr>
              <a:t>K</a:t>
            </a:r>
            <a:r>
              <a:rPr lang="ru-RU" dirty="0">
                <a:solidFill>
                  <a:srgbClr val="FF0000"/>
                </a:solidFill>
              </a:rPr>
              <a:t> = «2015»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uk-UA" dirty="0" smtClean="0"/>
              <a:t>Довжина тексту — 9 символів, значить і довжина ключа також повинна дорівнювати 9 символам.</a:t>
            </a:r>
            <a:br>
              <a:rPr lang="uk-UA" dirty="0" smtClean="0"/>
            </a:br>
            <a:r>
              <a:rPr lang="ru-RU" i="1" dirty="0" smtClean="0">
                <a:solidFill>
                  <a:srgbClr val="FF0000"/>
                </a:solidFill>
              </a:rPr>
              <a:t>K</a:t>
            </a:r>
            <a:r>
              <a:rPr lang="ru-RU" dirty="0">
                <a:solidFill>
                  <a:srgbClr val="FF0000"/>
                </a:solidFill>
              </a:rPr>
              <a:t> = «201520152»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94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Шифрування </a:t>
            </a:r>
            <a:r>
              <a:rPr lang="ru-RU" i="1" dirty="0">
                <a:solidFill>
                  <a:srgbClr val="FF0000"/>
                </a:solidFill>
              </a:rPr>
              <a:t>K</a:t>
            </a:r>
            <a:r>
              <a:rPr lang="ru-RU" dirty="0">
                <a:solidFill>
                  <a:srgbClr val="FF0000"/>
                </a:solidFill>
              </a:rPr>
              <a:t> = «201520152»</a:t>
            </a:r>
            <a:r>
              <a:rPr lang="uk-UA" dirty="0">
                <a:solidFill>
                  <a:srgbClr val="FF0000"/>
                </a:solidFill>
              </a:rPr>
              <a:t/>
            </a:r>
            <a:br>
              <a:rPr lang="uk-UA" dirty="0">
                <a:solidFill>
                  <a:srgbClr val="FF0000"/>
                </a:solidFill>
              </a:rPr>
            </a:br>
            <a:endParaRPr lang="uk-UA" dirty="0"/>
          </a:p>
        </p:txBody>
      </p:sp>
      <p:pic>
        <p:nvPicPr>
          <p:cNvPr id="5" name="Picture 2" descr="https://upload.wikimedia.org/wikipedia/commons/4/4a/%D0%A2%D0%B0%D0%B1%D0%BB%D0%B8%D1%86%D0%B0_%D0%93%D1%80%D0%BE%D0%BD%D1%81%D1%84%D0%B5%D0%BB%D1%8C%D0%B4%D0%B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4824"/>
            <a:ext cx="40386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572000" y="1571612"/>
            <a:ext cx="3657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 = «G».</a:t>
            </a:r>
          </a:p>
          <a:p>
            <a:r>
              <a:rPr lang="en-US" dirty="0"/>
              <a:t>y = 6 (y — </a:t>
            </a:r>
            <a:r>
              <a:rPr lang="ru-RU" dirty="0"/>
              <a:t>номер </a:t>
            </a:r>
            <a:r>
              <a:rPr lang="uk-UA" dirty="0" smtClean="0"/>
              <a:t>стовпця</a:t>
            </a:r>
            <a:r>
              <a:rPr lang="ru-RU" dirty="0" smtClean="0"/>
              <a:t>)</a:t>
            </a:r>
            <a:endParaRPr lang="ru-RU" dirty="0"/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 = 2</a:t>
            </a:r>
          </a:p>
          <a:p>
            <a:r>
              <a:rPr lang="ru-RU" dirty="0"/>
              <a:t>С</a:t>
            </a:r>
            <a:r>
              <a:rPr lang="ru-RU" baseline="-25000" dirty="0"/>
              <a:t>1</a:t>
            </a:r>
            <a:r>
              <a:rPr lang="ru-RU" dirty="0"/>
              <a:t> = </a:t>
            </a:r>
            <a:r>
              <a:rPr lang="en-US" dirty="0"/>
              <a:t>T</a:t>
            </a:r>
            <a:r>
              <a:rPr lang="en-US" baseline="-25000" dirty="0"/>
              <a:t>2 6</a:t>
            </a:r>
            <a:r>
              <a:rPr lang="en-US" dirty="0"/>
              <a:t> = «I»</a:t>
            </a:r>
            <a:br>
              <a:rPr lang="en-US" dirty="0"/>
            </a:br>
            <a:r>
              <a:rPr lang="en-US" dirty="0"/>
              <a:t>C += «I» (C = «I»)</a:t>
            </a:r>
          </a:p>
          <a:p>
            <a:r>
              <a:rPr lang="en-US" dirty="0" smtClean="0"/>
              <a:t>M</a:t>
            </a:r>
            <a:r>
              <a:rPr lang="uk-UA" baseline="-25000" dirty="0"/>
              <a:t>2</a:t>
            </a:r>
            <a:r>
              <a:rPr lang="en-US" dirty="0"/>
              <a:t> = «R».</a:t>
            </a:r>
          </a:p>
          <a:p>
            <a:r>
              <a:rPr lang="en-US" dirty="0"/>
              <a:t>y = 17</a:t>
            </a:r>
          </a:p>
          <a:p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 = 0</a:t>
            </a:r>
          </a:p>
          <a:p>
            <a:r>
              <a:rPr lang="ru-RU" dirty="0"/>
              <a:t>С</a:t>
            </a:r>
            <a:r>
              <a:rPr lang="ru-RU" baseline="-25000" dirty="0"/>
              <a:t>2</a:t>
            </a:r>
            <a:r>
              <a:rPr lang="ru-RU" dirty="0"/>
              <a:t> = </a:t>
            </a:r>
            <a:r>
              <a:rPr lang="en-US" dirty="0"/>
              <a:t>T</a:t>
            </a:r>
            <a:r>
              <a:rPr lang="en-US" baseline="-25000" dirty="0"/>
              <a:t>0 6</a:t>
            </a:r>
            <a:r>
              <a:rPr lang="en-US" dirty="0"/>
              <a:t> = «R»</a:t>
            </a:r>
            <a:br>
              <a:rPr lang="en-US" dirty="0"/>
            </a:br>
            <a:r>
              <a:rPr lang="en-US" dirty="0"/>
              <a:t>C += «I» (C = «IR»)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1000108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rgbClr val="FF0000"/>
                </a:solidFill>
              </a:rPr>
              <a:t>М</a:t>
            </a:r>
            <a:r>
              <a:rPr lang="ru-RU" sz="2800" dirty="0" smtClean="0">
                <a:solidFill>
                  <a:srgbClr val="FF0000"/>
                </a:solidFill>
              </a:rPr>
              <a:t> = «GRONSFELD»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1391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5710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Шифрування </a:t>
            </a:r>
            <a:r>
              <a:rPr lang="ru-RU" i="1" dirty="0">
                <a:solidFill>
                  <a:srgbClr val="FF0000"/>
                </a:solidFill>
              </a:rPr>
              <a:t>K</a:t>
            </a:r>
            <a:r>
              <a:rPr lang="ru-RU" dirty="0">
                <a:solidFill>
                  <a:srgbClr val="FF0000"/>
                </a:solidFill>
              </a:rPr>
              <a:t> = «201520152»</a:t>
            </a:r>
            <a:r>
              <a:rPr lang="uk-UA" dirty="0">
                <a:solidFill>
                  <a:srgbClr val="FF0000"/>
                </a:solidFill>
              </a:rPr>
              <a:t/>
            </a:r>
            <a:br>
              <a:rPr lang="uk-UA" dirty="0">
                <a:solidFill>
                  <a:srgbClr val="FF0000"/>
                </a:solidFill>
              </a:rPr>
            </a:br>
            <a:endParaRPr lang="uk-UA" dirty="0"/>
          </a:p>
        </p:txBody>
      </p:sp>
      <p:pic>
        <p:nvPicPr>
          <p:cNvPr id="5" name="Picture 2" descr="https://upload.wikimedia.org/wikipedia/commons/4/4a/%D0%A2%D0%B0%D0%B1%D0%BB%D0%B8%D1%86%D0%B0_%D0%93%D1%80%D0%BE%D0%BD%D1%81%D1%84%D0%B5%D0%BB%D1%8C%D0%B4%D0%B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4824"/>
            <a:ext cx="40386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714876" y="1571612"/>
            <a:ext cx="3657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9</a:t>
            </a:r>
            <a:r>
              <a:rPr lang="en-US" dirty="0"/>
              <a:t> = «D»</a:t>
            </a:r>
          </a:p>
          <a:p>
            <a:r>
              <a:rPr lang="en-US" dirty="0"/>
              <a:t>y = 3</a:t>
            </a:r>
          </a:p>
          <a:p>
            <a:r>
              <a:rPr lang="en-US" dirty="0"/>
              <a:t>K</a:t>
            </a:r>
            <a:r>
              <a:rPr lang="en-US" baseline="-25000" dirty="0"/>
              <a:t>9</a:t>
            </a:r>
            <a:r>
              <a:rPr lang="en-US" dirty="0"/>
              <a:t> = 2</a:t>
            </a:r>
          </a:p>
          <a:p>
            <a:r>
              <a:rPr lang="ru-RU" dirty="0"/>
              <a:t>С</a:t>
            </a:r>
            <a:r>
              <a:rPr lang="ru-RU" baseline="-25000" dirty="0"/>
              <a:t>9</a:t>
            </a:r>
            <a:r>
              <a:rPr lang="ru-RU" dirty="0"/>
              <a:t> = </a:t>
            </a:r>
            <a:r>
              <a:rPr lang="en-US" dirty="0"/>
              <a:t>T</a:t>
            </a:r>
            <a:r>
              <a:rPr lang="en-US" baseline="-25000" dirty="0"/>
              <a:t>2 3</a:t>
            </a:r>
            <a:r>
              <a:rPr lang="en-US" dirty="0"/>
              <a:t> = «F»</a:t>
            </a:r>
            <a:br>
              <a:rPr lang="en-US" dirty="0"/>
            </a:br>
            <a:r>
              <a:rPr lang="en-US" dirty="0"/>
              <a:t>C += «I» (C = «IRPSUFFQF»)</a:t>
            </a:r>
          </a:p>
          <a:p>
            <a:r>
              <a:rPr lang="ru-RU" dirty="0" err="1"/>
              <a:t>Шифротекст</a:t>
            </a:r>
            <a:r>
              <a:rPr lang="ru-RU" dirty="0"/>
              <a:t> (</a:t>
            </a:r>
            <a:r>
              <a:rPr lang="en-US" i="1" dirty="0"/>
              <a:t>C</a:t>
            </a:r>
            <a:r>
              <a:rPr lang="en-US" dirty="0"/>
              <a:t>) — «IRPSUFFQF»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1000108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rgbClr val="FF0000"/>
                </a:solidFill>
              </a:rPr>
              <a:t>М</a:t>
            </a:r>
            <a:r>
              <a:rPr lang="ru-RU" sz="2800" dirty="0" smtClean="0">
                <a:solidFill>
                  <a:srgbClr val="FF0000"/>
                </a:solidFill>
              </a:rPr>
              <a:t> = «GRONSFELD»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4104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/>
              <a:t>Шифр лорда </a:t>
            </a:r>
            <a:r>
              <a:rPr lang="uk-UA" dirty="0" err="1" smtClean="0"/>
              <a:t>Лайона</a:t>
            </a:r>
            <a:r>
              <a:rPr lang="uk-UA" dirty="0" smtClean="0"/>
              <a:t> </a:t>
            </a:r>
            <a:r>
              <a:rPr lang="uk-UA" dirty="0" err="1" smtClean="0"/>
              <a:t>Плейфера</a:t>
            </a:r>
            <a:endParaRPr lang="uk-UA" dirty="0"/>
          </a:p>
        </p:txBody>
      </p:sp>
      <p:pic>
        <p:nvPicPr>
          <p:cNvPr id="5" name="Содержимое 4" descr="476px-Lyon_Playfai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9412" y="1600200"/>
            <a:ext cx="3633175" cy="4572000"/>
          </a:xfrm>
        </p:spPr>
      </p:pic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Винайдений 1854 року</a:t>
            </a:r>
          </a:p>
          <a:p>
            <a:r>
              <a:rPr lang="uk-UA" dirty="0" smtClean="0"/>
              <a:t>Використовується одночасне шифрування </a:t>
            </a:r>
          </a:p>
          <a:p>
            <a:pPr>
              <a:buNone/>
            </a:pPr>
            <a:r>
              <a:rPr lang="uk-UA" dirty="0" smtClean="0"/>
              <a:t>    відразу двох літер відкритого тексту – </a:t>
            </a:r>
            <a:r>
              <a:rPr lang="uk-UA" dirty="0" err="1" smtClean="0"/>
              <a:t>“біграм”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0217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uk-UA" dirty="0" smtClean="0"/>
              <a:t>Метод </a:t>
            </a:r>
            <a:r>
              <a:rPr lang="uk-UA" dirty="0" err="1" smtClean="0"/>
              <a:t>Плейфера</a:t>
            </a:r>
            <a:r>
              <a:rPr lang="uk-UA" dirty="0" smtClean="0"/>
              <a:t> – </a:t>
            </a:r>
            <a:r>
              <a:rPr lang="uk-UA" dirty="0" err="1" smtClean="0"/>
              <a:t>по_лк_ов_ни_кІ_ва_нБ_ог</a:t>
            </a:r>
            <a:r>
              <a:rPr lang="uk-UA" dirty="0" smtClean="0"/>
              <a:t>_ун</a:t>
            </a:r>
            <a:endParaRPr lang="uk-UA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3657600" cy="44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Ф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У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Т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Б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Л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Ь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Н</a:t>
                      </a:r>
                      <a:endParaRPr lang="uk-UA" sz="2800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И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Й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А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Г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Д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Е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Є</a:t>
                      </a:r>
                      <a:endParaRPr lang="uk-UA" sz="2800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Ж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З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Ї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К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М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Р</a:t>
                      </a:r>
                      <a:endParaRPr lang="uk-UA" sz="2800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С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Х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Ц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Ч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Ш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Щ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Ю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Я</a:t>
                      </a:r>
                      <a:endParaRPr lang="uk-UA" sz="2800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Содержимое 5"/>
          <p:cNvGraphicFramePr>
            <a:graphicFrameLocks noGrp="1"/>
          </p:cNvGraphicFramePr>
          <p:nvPr>
            <p:ph sz="quarter" idx="2"/>
          </p:nvPr>
        </p:nvGraphicFramePr>
        <p:xfrm>
          <a:off x="4270375" y="1600200"/>
          <a:ext cx="3657600" cy="449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Л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К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</a:t>
                      </a:r>
                      <a:endParaRPr lang="uk-UA" sz="2800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К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Ь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О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М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Г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Н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И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К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А</a:t>
                      </a:r>
                      <a:endParaRPr lang="uk-UA" sz="2800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Ф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Є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М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Ї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Г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В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Н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Б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Г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У</a:t>
                      </a:r>
                      <a:endParaRPr lang="uk-UA" sz="2800" dirty="0"/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Н</a:t>
                      </a:r>
                      <a:endParaRPr lang="uk-UA" sz="2800" dirty="0"/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Ф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О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Г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К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Т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FF0000"/>
                          </a:solidFill>
                        </a:rPr>
                        <a:t>Ф</a:t>
                      </a:r>
                      <a:endParaRPr lang="uk-UA" sz="2800" dirty="0">
                        <a:solidFill>
                          <a:srgbClr val="FF0000"/>
                        </a:solidFill>
                      </a:endParaRPr>
                    </a:p>
                  </a:txBody>
                  <a:tcPr marL="82814" marR="8281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96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700" dirty="0" smtClean="0"/>
              <a:t>Сер </a:t>
            </a:r>
            <a:r>
              <a:rPr lang="ru-RU" sz="2700" b="1" dirty="0" smtClean="0"/>
              <a:t>Чарльз </a:t>
            </a:r>
            <a:r>
              <a:rPr lang="ru-RU" sz="2700" b="1" dirty="0" err="1" smtClean="0"/>
              <a:t>Вітстон</a:t>
            </a:r>
            <a:r>
              <a:rPr lang="ru-RU" sz="2700" dirty="0" smtClean="0"/>
              <a:t> (</a:t>
            </a:r>
            <a:r>
              <a:rPr lang="en-US" sz="2700" dirty="0" smtClean="0"/>
              <a:t>Sir </a:t>
            </a:r>
            <a:r>
              <a:rPr lang="en-US" sz="2700" dirty="0"/>
              <a:t>Charles </a:t>
            </a:r>
            <a:r>
              <a:rPr lang="en-US" sz="2700" dirty="0" smtClean="0"/>
              <a:t>Wheatstone</a:t>
            </a:r>
            <a:r>
              <a:rPr lang="ru-RU" sz="2700" dirty="0" smtClean="0"/>
              <a:t>)</a:t>
            </a:r>
            <a:br>
              <a:rPr lang="ru-RU" sz="2700" dirty="0" smtClean="0"/>
            </a:br>
            <a:r>
              <a:rPr lang="ru-RU" sz="2700" dirty="0" smtClean="0"/>
              <a:t>(1802 – 1875) </a:t>
            </a:r>
            <a:r>
              <a:rPr lang="en-US" dirty="0" smtClean="0"/>
              <a:t> </a:t>
            </a:r>
            <a:endParaRPr lang="uk-UA" dirty="0"/>
          </a:p>
        </p:txBody>
      </p:sp>
      <p:pic>
        <p:nvPicPr>
          <p:cNvPr id="6" name="Picture 2" descr="Картинки по запросу Sir Charles Wheatston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93750" y="1981200"/>
            <a:ext cx="29845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Удосконалив шифр </a:t>
            </a:r>
            <a:r>
              <a:rPr lang="uk-UA" dirty="0" err="1" smtClean="0"/>
              <a:t>Плейфера</a:t>
            </a:r>
            <a:r>
              <a:rPr lang="uk-UA" dirty="0" smtClean="0"/>
              <a:t>, запропонувавши використовувати не один, а два квадрати</a:t>
            </a:r>
            <a:endParaRPr lang="uk-UA" dirty="0"/>
          </a:p>
        </p:txBody>
      </p:sp>
      <p:pic>
        <p:nvPicPr>
          <p:cNvPr id="2050" name="Picture 2" descr="Картинки по запросу Sir Charles Wheatst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06" t="7394" r="17279" b="9236"/>
          <a:stretch/>
        </p:blipFill>
        <p:spPr bwMode="auto">
          <a:xfrm>
            <a:off x="4357686" y="3571876"/>
            <a:ext cx="3405588" cy="25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87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dirty="0" smtClean="0"/>
              <a:t>Шифри складної заміни </a:t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uk-UA" dirty="0" err="1" smtClean="0"/>
              <a:t>багатоалфавітні</a:t>
            </a:r>
            <a:r>
              <a:rPr lang="uk-UA" dirty="0" smtClean="0"/>
              <a:t> шифри ) 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r>
              <a:rPr lang="uk-UA" sz="3800" dirty="0" smtClean="0"/>
              <a:t>Для шифрування кожного символу вихідного повідомлення застосовують свій шифр простої заміни</a:t>
            </a:r>
          </a:p>
          <a:p>
            <a:r>
              <a:rPr lang="uk-UA" sz="3800" dirty="0" err="1" smtClean="0"/>
              <a:t>Багатоалфавітна</a:t>
            </a:r>
            <a:r>
              <a:rPr lang="uk-UA" sz="3800" dirty="0" smtClean="0"/>
              <a:t> </a:t>
            </a:r>
            <a:r>
              <a:rPr lang="uk-UA" sz="3800" dirty="0" smtClean="0"/>
              <a:t>підстановка послідовно та циклічно змінює абетку, що використовується</a:t>
            </a:r>
          </a:p>
          <a:p>
            <a:r>
              <a:rPr lang="uk-UA" sz="3800" dirty="0" smtClean="0"/>
              <a:t>При </a:t>
            </a:r>
            <a:r>
              <a:rPr lang="uk-UA" sz="3800" dirty="0" smtClean="0">
                <a:solidFill>
                  <a:srgbClr val="FF0000"/>
                </a:solidFill>
              </a:rPr>
              <a:t>r</a:t>
            </a:r>
            <a:r>
              <a:rPr lang="uk-UA" sz="3800" dirty="0" smtClean="0"/>
              <a:t>-алфавітній </a:t>
            </a:r>
            <a:r>
              <a:rPr lang="uk-UA" sz="3800" dirty="0" smtClean="0"/>
              <a:t>підстановці символ </a:t>
            </a:r>
            <a:r>
              <a:rPr lang="uk-UA" sz="3800" dirty="0" smtClean="0">
                <a:solidFill>
                  <a:srgbClr val="FF0000"/>
                </a:solidFill>
              </a:rPr>
              <a:t>x</a:t>
            </a:r>
            <a:r>
              <a:rPr lang="uk-UA" sz="3800" baseline="-25000" dirty="0" smtClean="0">
                <a:solidFill>
                  <a:srgbClr val="FF0000"/>
                </a:solidFill>
              </a:rPr>
              <a:t>0</a:t>
            </a:r>
            <a:r>
              <a:rPr lang="uk-UA" sz="3800" baseline="-25000" dirty="0" smtClean="0"/>
              <a:t> </a:t>
            </a:r>
            <a:r>
              <a:rPr lang="uk-UA" sz="3800" dirty="0" smtClean="0"/>
              <a:t>  вихідного повідомлення замінюється символом </a:t>
            </a:r>
            <a:r>
              <a:rPr lang="uk-UA" sz="3800" dirty="0" smtClean="0">
                <a:solidFill>
                  <a:srgbClr val="FF0000"/>
                </a:solidFill>
              </a:rPr>
              <a:t>y</a:t>
            </a:r>
            <a:r>
              <a:rPr lang="uk-UA" sz="3800" baseline="-25000" dirty="0" smtClean="0">
                <a:solidFill>
                  <a:srgbClr val="FF0000"/>
                </a:solidFill>
              </a:rPr>
              <a:t>0</a:t>
            </a:r>
            <a:r>
              <a:rPr lang="uk-UA" sz="3800" dirty="0" smtClean="0"/>
              <a:t> з  </a:t>
            </a:r>
            <a:r>
              <a:rPr lang="uk-UA" sz="3800" dirty="0" err="1" smtClean="0"/>
              <a:t>алфавіта</a:t>
            </a:r>
            <a:r>
              <a:rPr lang="uk-UA" sz="3800" dirty="0" smtClean="0"/>
              <a:t> </a:t>
            </a:r>
            <a:r>
              <a:rPr lang="uk-UA" sz="3800" dirty="0" smtClean="0">
                <a:solidFill>
                  <a:srgbClr val="FF0000"/>
                </a:solidFill>
              </a:rPr>
              <a:t>В</a:t>
            </a:r>
            <a:r>
              <a:rPr lang="uk-UA" sz="3800" baseline="-25000" dirty="0" smtClean="0">
                <a:solidFill>
                  <a:srgbClr val="FF0000"/>
                </a:solidFill>
              </a:rPr>
              <a:t>0</a:t>
            </a:r>
            <a:r>
              <a:rPr lang="uk-UA" sz="3800" dirty="0" smtClean="0"/>
              <a:t>, символ </a:t>
            </a:r>
            <a:r>
              <a:rPr lang="uk-UA" sz="3800" dirty="0" smtClean="0">
                <a:solidFill>
                  <a:srgbClr val="FF0000"/>
                </a:solidFill>
              </a:rPr>
              <a:t>x</a:t>
            </a:r>
            <a:r>
              <a:rPr lang="uk-UA" sz="3800" baseline="-25000" dirty="0" smtClean="0">
                <a:solidFill>
                  <a:srgbClr val="FF0000"/>
                </a:solidFill>
              </a:rPr>
              <a:t>1</a:t>
            </a:r>
            <a:r>
              <a:rPr lang="uk-UA" sz="3800" dirty="0" smtClean="0"/>
              <a:t> - символом </a:t>
            </a:r>
            <a:r>
              <a:rPr lang="uk-UA" sz="3800" dirty="0" smtClean="0">
                <a:solidFill>
                  <a:srgbClr val="FF0000"/>
                </a:solidFill>
              </a:rPr>
              <a:t>y</a:t>
            </a:r>
            <a:r>
              <a:rPr lang="uk-UA" sz="3800" baseline="-25000" dirty="0" smtClean="0">
                <a:solidFill>
                  <a:srgbClr val="FF0000"/>
                </a:solidFill>
              </a:rPr>
              <a:t>1</a:t>
            </a:r>
            <a:r>
              <a:rPr lang="uk-UA" sz="3800" dirty="0" smtClean="0"/>
              <a:t> з </a:t>
            </a:r>
            <a:r>
              <a:rPr lang="uk-UA" sz="3800" dirty="0" err="1" smtClean="0"/>
              <a:t>алфавіта</a:t>
            </a:r>
            <a:r>
              <a:rPr lang="uk-UA" sz="3800" dirty="0" smtClean="0"/>
              <a:t> </a:t>
            </a:r>
            <a:r>
              <a:rPr lang="uk-UA" sz="3800" dirty="0" smtClean="0">
                <a:solidFill>
                  <a:srgbClr val="FF0000"/>
                </a:solidFill>
              </a:rPr>
              <a:t>B</a:t>
            </a:r>
            <a:r>
              <a:rPr lang="uk-UA" sz="3800" baseline="-25000" dirty="0" smtClean="0">
                <a:solidFill>
                  <a:srgbClr val="FF0000"/>
                </a:solidFill>
              </a:rPr>
              <a:t>1</a:t>
            </a:r>
            <a:r>
              <a:rPr lang="uk-UA" sz="3800" dirty="0" smtClean="0"/>
              <a:t>, и так далі.</a:t>
            </a:r>
          </a:p>
          <a:p>
            <a:r>
              <a:rPr lang="uk-UA" sz="3800" dirty="0" smtClean="0"/>
              <a:t>Символ </a:t>
            </a:r>
            <a:r>
              <a:rPr lang="uk-UA" sz="3800" dirty="0" smtClean="0">
                <a:solidFill>
                  <a:srgbClr val="FF0000"/>
                </a:solidFill>
              </a:rPr>
              <a:t>x</a:t>
            </a:r>
            <a:r>
              <a:rPr lang="uk-UA" sz="3800" baseline="-25000" dirty="0" smtClean="0">
                <a:solidFill>
                  <a:srgbClr val="FF0000"/>
                </a:solidFill>
              </a:rPr>
              <a:t>r-1</a:t>
            </a:r>
            <a:r>
              <a:rPr lang="uk-UA" sz="3800" dirty="0" smtClean="0">
                <a:solidFill>
                  <a:srgbClr val="FF0000"/>
                </a:solidFill>
              </a:rPr>
              <a:t> </a:t>
            </a:r>
            <a:r>
              <a:rPr lang="uk-UA" sz="3800" dirty="0" smtClean="0"/>
              <a:t>замінюється символом </a:t>
            </a:r>
            <a:r>
              <a:rPr lang="uk-UA" sz="3800" dirty="0" smtClean="0">
                <a:solidFill>
                  <a:srgbClr val="FF0000"/>
                </a:solidFill>
              </a:rPr>
              <a:t>y</a:t>
            </a:r>
            <a:r>
              <a:rPr lang="uk-UA" sz="3800" baseline="-25000" dirty="0" smtClean="0">
                <a:solidFill>
                  <a:srgbClr val="FF0000"/>
                </a:solidFill>
              </a:rPr>
              <a:t>r-1</a:t>
            </a:r>
            <a:r>
              <a:rPr lang="uk-UA" sz="3800" dirty="0" smtClean="0"/>
              <a:t> з </a:t>
            </a:r>
            <a:r>
              <a:rPr lang="uk-UA" sz="3800" dirty="0" err="1" smtClean="0"/>
              <a:t>алфавіта</a:t>
            </a:r>
            <a:r>
              <a:rPr lang="uk-UA" sz="3800" dirty="0" smtClean="0"/>
              <a:t> </a:t>
            </a:r>
            <a:r>
              <a:rPr lang="uk-UA" sz="3800" dirty="0" smtClean="0">
                <a:solidFill>
                  <a:srgbClr val="FF0000"/>
                </a:solidFill>
              </a:rPr>
              <a:t>B</a:t>
            </a:r>
            <a:r>
              <a:rPr lang="uk-UA" sz="3800" baseline="-25000" dirty="0" smtClean="0">
                <a:solidFill>
                  <a:srgbClr val="FF0000"/>
                </a:solidFill>
              </a:rPr>
              <a:t>r-1</a:t>
            </a:r>
            <a:r>
              <a:rPr lang="uk-UA" sz="3800" dirty="0" smtClean="0"/>
              <a:t>, символ </a:t>
            </a:r>
            <a:r>
              <a:rPr lang="uk-UA" sz="3800" dirty="0" err="1" smtClean="0">
                <a:solidFill>
                  <a:srgbClr val="FF0000"/>
                </a:solidFill>
              </a:rPr>
              <a:t>x</a:t>
            </a:r>
            <a:r>
              <a:rPr lang="uk-UA" sz="3800" baseline="-25000" dirty="0" err="1" smtClean="0">
                <a:solidFill>
                  <a:srgbClr val="FF0000"/>
                </a:solidFill>
              </a:rPr>
              <a:t>r</a:t>
            </a:r>
            <a:r>
              <a:rPr lang="uk-UA" sz="3800" dirty="0" smtClean="0">
                <a:solidFill>
                  <a:srgbClr val="FF0000"/>
                </a:solidFill>
              </a:rPr>
              <a:t> </a:t>
            </a:r>
            <a:r>
              <a:rPr lang="uk-UA" sz="3800" dirty="0" smtClean="0"/>
              <a:t>замінюється символом </a:t>
            </a:r>
            <a:r>
              <a:rPr lang="uk-UA" sz="3800" dirty="0" err="1" smtClean="0">
                <a:solidFill>
                  <a:srgbClr val="FF0000"/>
                </a:solidFill>
              </a:rPr>
              <a:t>y</a:t>
            </a:r>
            <a:r>
              <a:rPr lang="uk-UA" sz="3800" baseline="-25000" dirty="0" err="1" smtClean="0">
                <a:solidFill>
                  <a:srgbClr val="FF0000"/>
                </a:solidFill>
              </a:rPr>
              <a:t>r</a:t>
            </a:r>
            <a:r>
              <a:rPr lang="uk-UA" sz="3800" dirty="0" smtClean="0"/>
              <a:t> </a:t>
            </a:r>
            <a:r>
              <a:rPr lang="uk-UA" sz="3800" dirty="0" smtClean="0"/>
              <a:t>з </a:t>
            </a:r>
            <a:r>
              <a:rPr lang="uk-UA" sz="3800" dirty="0" err="1" smtClean="0"/>
              <a:t>алфавіта</a:t>
            </a:r>
            <a:r>
              <a:rPr lang="uk-UA" sz="3800" dirty="0" smtClean="0"/>
              <a:t> </a:t>
            </a:r>
            <a:r>
              <a:rPr lang="uk-UA" sz="3800" dirty="0" err="1" smtClean="0">
                <a:solidFill>
                  <a:srgbClr val="FF0000"/>
                </a:solidFill>
              </a:rPr>
              <a:t>В</a:t>
            </a:r>
            <a:r>
              <a:rPr lang="uk-UA" sz="3800" baseline="-25000" dirty="0" err="1" smtClean="0">
                <a:solidFill>
                  <a:srgbClr val="FF0000"/>
                </a:solidFill>
              </a:rPr>
              <a:t>r</a:t>
            </a:r>
            <a:r>
              <a:rPr lang="uk-UA" sz="3800" dirty="0" smtClean="0"/>
              <a:t>, і т.д.</a:t>
            </a:r>
          </a:p>
          <a:p>
            <a:pPr>
              <a:buNone/>
            </a:pPr>
            <a:r>
              <a:rPr lang="uk-UA" sz="3800" dirty="0" smtClean="0"/>
              <a:t/>
            </a:r>
            <a:br>
              <a:rPr lang="uk-UA" sz="3800" dirty="0" smtClean="0"/>
            </a:br>
            <a:endParaRPr lang="uk-UA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254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Шифр “Подвійний квадрат </a:t>
            </a:r>
            <a:r>
              <a:rPr lang="uk-UA" sz="3200" b="1" kern="1200" dirty="0" err="1">
                <a:solidFill>
                  <a:srgbClr val="FF0000"/>
                </a:solidFill>
                <a:ea typeface="+mn-ea"/>
                <a:cs typeface="+mn-cs"/>
              </a:rPr>
              <a:t>Уітстона</a:t>
            </a: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”</a:t>
            </a:r>
            <a:endParaRPr lang="ru-RU" sz="3200" b="1" kern="1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125538"/>
            <a:ext cx="8229600" cy="53990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uk-UA" sz="2400" smtClean="0"/>
              <a:t>Вихідне повідомлення розбивають на біграми</a:t>
            </a:r>
            <a:r>
              <a:rPr lang="ru-RU" sz="2400" smtClean="0"/>
              <a:t>. </a:t>
            </a:r>
            <a:r>
              <a:rPr lang="uk-UA" sz="2400" smtClean="0"/>
              <a:t>Кожна біграма шифрується окремо</a:t>
            </a:r>
            <a:r>
              <a:rPr lang="ru-RU" sz="2400" smtClean="0"/>
              <a:t>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uk-UA" sz="2400" smtClean="0"/>
              <a:t>Першу літеру біграми знаходять у лівій таблиці, а другу – у правій таблиці. Потім будують уявний прямокутник так, щоб літери біграми знаходились у його протилежних вершинах. Інші дві вершини цього прямокутника дають літери біграми шифротексту.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uk-UA" sz="2400" smtClean="0"/>
              <a:t>Якщо обидві літери біграми повідомлення </a:t>
            </a:r>
            <a:r>
              <a:rPr lang="uk-UA" sz="2400" i="1" smtClean="0"/>
              <a:t>розміщені в одному рядку</a:t>
            </a:r>
            <a:r>
              <a:rPr lang="uk-UA" sz="2400" smtClean="0"/>
              <a:t>, то й літери шифротексту беруть із цього самого рядка. Першу літеру біграми шифротексту беруть із лівої таблиці в стовпці, що відповідає другій літері біграми повідомлення. Друга літера біграми шифротексту береться із правої таблиці в стовпці, що відповідає першій літері біграми повідомлення.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254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Шифр “Подвійний квадрат </a:t>
            </a:r>
            <a:r>
              <a:rPr lang="uk-UA" sz="3200" b="1" kern="1200" dirty="0" err="1">
                <a:solidFill>
                  <a:srgbClr val="FF0000"/>
                </a:solidFill>
                <a:ea typeface="+mn-ea"/>
                <a:cs typeface="+mn-cs"/>
              </a:rPr>
              <a:t>Уітстона</a:t>
            </a: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”</a:t>
            </a:r>
            <a:endParaRPr lang="ru-RU" sz="3200" b="1" kern="1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9" y="1196975"/>
            <a:ext cx="8320116" cy="48958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uk-UA" sz="3600" dirty="0" smtClean="0"/>
              <a:t>Використовуючи подвійний квадрат </a:t>
            </a:r>
            <a:r>
              <a:rPr lang="uk-UA" sz="3600" dirty="0" err="1" smtClean="0"/>
              <a:t>Уітстона</a:t>
            </a:r>
            <a:r>
              <a:rPr lang="uk-UA" sz="3600" dirty="0" smtClean="0"/>
              <a:t>, зашифрувати повідомлення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uk-UA" sz="4400" dirty="0" smtClean="0"/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uk-UA" sz="3600" b="1" dirty="0" smtClean="0"/>
              <a:t>«НЕ ЦУРАЙТЕСЬ ТОГО СЛОВА, ЩО МАТИ СПІВАЛА».</a:t>
            </a:r>
            <a:endParaRPr lang="ru-RU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254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Шифр “Подвійний квадрат </a:t>
            </a:r>
            <a:r>
              <a:rPr lang="uk-UA" sz="3200" b="1" kern="1200" dirty="0" err="1">
                <a:solidFill>
                  <a:srgbClr val="FF0000"/>
                </a:solidFill>
                <a:ea typeface="+mn-ea"/>
                <a:cs typeface="+mn-cs"/>
              </a:rPr>
              <a:t>Уітстона</a:t>
            </a: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”</a:t>
            </a:r>
            <a:endParaRPr lang="ru-RU" sz="3200" b="1" kern="1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graphicFrame>
        <p:nvGraphicFramePr>
          <p:cNvPr id="145523" name="Group 115"/>
          <p:cNvGraphicFramePr>
            <a:graphicFrameLocks noGrp="1"/>
          </p:cNvGraphicFramePr>
          <p:nvPr>
            <p:ph sz="half" idx="2"/>
          </p:nvPr>
        </p:nvGraphicFramePr>
        <p:xfrm>
          <a:off x="1258888" y="3068638"/>
          <a:ext cx="6563643" cy="3313080"/>
        </p:xfrm>
        <a:graphic>
          <a:graphicData uri="http://schemas.openxmlformats.org/drawingml/2006/table">
            <a:tbl>
              <a:tblPr/>
              <a:tblGrid>
                <a:gridCol w="503208"/>
                <a:gridCol w="508370"/>
                <a:gridCol w="503208"/>
                <a:gridCol w="505789"/>
                <a:gridCol w="505789"/>
                <a:gridCol w="503208"/>
                <a:gridCol w="504499"/>
                <a:gridCol w="503208"/>
                <a:gridCol w="505789"/>
                <a:gridCol w="505789"/>
                <a:gridCol w="503208"/>
                <a:gridCol w="508370"/>
                <a:gridCol w="503208"/>
              </a:tblGrid>
              <a:tr h="507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Ю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Я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Ь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Ї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Ю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Щ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Ж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Ґ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Й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Щ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Я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Є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Ц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Ж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Й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Е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Ц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Є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Ґ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Ї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Ь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Е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07" name="Прямоугольник 4"/>
          <p:cNvSpPr>
            <a:spLocks noChangeArrowheads="1"/>
          </p:cNvSpPr>
          <p:nvPr/>
        </p:nvSpPr>
        <p:spPr bwMode="auto">
          <a:xfrm>
            <a:off x="395288" y="1258888"/>
            <a:ext cx="835342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800" dirty="0"/>
              <a:t>Розбиваємо текст на </a:t>
            </a:r>
            <a:r>
              <a:rPr lang="uk-UA" sz="2800" dirty="0" err="1"/>
              <a:t>біграми</a:t>
            </a:r>
            <a:r>
              <a:rPr lang="uk-UA" sz="2800" dirty="0"/>
              <a:t>: </a:t>
            </a:r>
            <a:endParaRPr lang="ru-RU" sz="2800" dirty="0"/>
          </a:p>
          <a:p>
            <a:pPr algn="ctr"/>
            <a:r>
              <a:rPr lang="uk-UA" sz="2800" b="1" dirty="0"/>
              <a:t>НЕ | _Ц | УР | АЙ | ТЕ | СЬ |  _Т | ОГ | О_ | СЛ |  </a:t>
            </a:r>
            <a:endParaRPr lang="ru-RU" sz="2800" b="1" dirty="0"/>
          </a:p>
          <a:p>
            <a:pPr algn="ctr"/>
            <a:r>
              <a:rPr lang="uk-UA" sz="2800" b="1" dirty="0"/>
              <a:t>ОВ | А, | _Щ | О_ | МА | ТИ | _С | ПІ | ВА | ЛА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254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Шифр “Подвійний квадрат </a:t>
            </a:r>
            <a:r>
              <a:rPr lang="uk-UA" sz="3200" b="1" kern="1200" dirty="0" err="1">
                <a:solidFill>
                  <a:srgbClr val="FF0000"/>
                </a:solidFill>
                <a:ea typeface="+mn-ea"/>
                <a:cs typeface="+mn-cs"/>
              </a:rPr>
              <a:t>Уітстона</a:t>
            </a: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”</a:t>
            </a:r>
            <a:endParaRPr lang="ru-RU" sz="3200" b="1" kern="1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2531" name="Прямоугольник 6"/>
          <p:cNvSpPr>
            <a:spLocks noChangeArrowheads="1"/>
          </p:cNvSpPr>
          <p:nvPr/>
        </p:nvSpPr>
        <p:spPr bwMode="auto">
          <a:xfrm>
            <a:off x="1476375" y="1341438"/>
            <a:ext cx="62452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800"/>
              <a:t>Відповідно до алгоритму виконаємо відповідні перетворення:</a:t>
            </a:r>
            <a:endParaRPr lang="ru-RU" sz="280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8393140" cy="146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Прямоугольник 8"/>
          <p:cNvSpPr>
            <a:spLocks noChangeArrowheads="1"/>
          </p:cNvSpPr>
          <p:nvPr/>
        </p:nvSpPr>
        <p:spPr bwMode="auto">
          <a:xfrm>
            <a:off x="250825" y="4416425"/>
            <a:ext cx="87852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/>
              <a:t>Отже, маємо шифротекст, </a:t>
            </a:r>
          </a:p>
          <a:p>
            <a:pPr algn="ctr"/>
            <a:r>
              <a:rPr lang="uk-UA"/>
              <a:t>записаний блоками по 5 символів:</a:t>
            </a:r>
          </a:p>
          <a:p>
            <a:pPr algn="ctr"/>
            <a:r>
              <a:rPr lang="uk-UA"/>
              <a:t> </a:t>
            </a:r>
            <a:endParaRPr lang="ru-RU"/>
          </a:p>
          <a:p>
            <a:pPr algn="ctr"/>
            <a:r>
              <a:rPr lang="uk-UA" sz="2800" b="1"/>
              <a:t>ФГХЦЙ ,ЬЦЄК РЧНЦЦ ЇГТЩД </a:t>
            </a:r>
            <a:endParaRPr lang="ru-RU" sz="2800" b="1"/>
          </a:p>
          <a:p>
            <a:pPr algn="ctr"/>
            <a:r>
              <a:rPr lang="uk-UA" sz="2800" b="1"/>
              <a:t>ЕРВ.Н ИГТМЯ ПЕЇПС .ЧРУЯ .</a:t>
            </a:r>
            <a:endParaRPr lang="ru-RU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7254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Шифр “Подвійний квадрат </a:t>
            </a:r>
            <a:r>
              <a:rPr lang="uk-UA" sz="3200" b="1" kern="1200" dirty="0" err="1">
                <a:solidFill>
                  <a:srgbClr val="FF0000"/>
                </a:solidFill>
                <a:ea typeface="+mn-ea"/>
                <a:cs typeface="+mn-cs"/>
              </a:rPr>
              <a:t>Уітстона</a:t>
            </a:r>
            <a:r>
              <a:rPr lang="uk-UA" sz="3200" b="1" kern="1200" dirty="0">
                <a:solidFill>
                  <a:srgbClr val="FF0000"/>
                </a:solidFill>
                <a:ea typeface="+mn-ea"/>
                <a:cs typeface="+mn-cs"/>
              </a:rPr>
              <a:t>”</a:t>
            </a:r>
            <a:endParaRPr lang="ru-RU" sz="3200" b="1" kern="1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3555" name="Прямоугольник 1"/>
          <p:cNvSpPr>
            <a:spLocks noChangeArrowheads="1"/>
          </p:cNvSpPr>
          <p:nvPr/>
        </p:nvSpPr>
        <p:spPr bwMode="auto">
          <a:xfrm>
            <a:off x="468313" y="1052513"/>
            <a:ext cx="8280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/>
              <a:t>Розшифрування виконується так само, як і шифрування. Єдина відмінність полягає в тому, </a:t>
            </a:r>
            <a:r>
              <a:rPr lang="uk-UA" b="1"/>
              <a:t>що при розшифруванні таблиці міняються місцями </a:t>
            </a:r>
            <a:r>
              <a:rPr lang="uk-UA"/>
              <a:t>(рис. 1).</a:t>
            </a:r>
          </a:p>
          <a:p>
            <a:pPr algn="ctr"/>
            <a:endParaRPr lang="ru-RU"/>
          </a:p>
          <a:p>
            <a:pPr algn="ctr"/>
            <a:r>
              <a:rPr lang="uk-UA"/>
              <a:t>Шифрування методом подвійного квадрата досить стійкий до розкриття та простий у застосуванні шифр</a:t>
            </a:r>
            <a:endParaRPr lang="ru-RU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3357563"/>
            <a:ext cx="6405562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Прямоугольник 2"/>
          <p:cNvSpPr>
            <a:spLocks noChangeArrowheads="1"/>
          </p:cNvSpPr>
          <p:nvPr/>
        </p:nvSpPr>
        <p:spPr bwMode="auto">
          <a:xfrm>
            <a:off x="827088" y="5648325"/>
            <a:ext cx="79216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/>
              <a:t>Рисунок </a:t>
            </a:r>
            <a:r>
              <a:rPr lang="ru-RU"/>
              <a:t>1</a:t>
            </a:r>
            <a:r>
              <a:rPr lang="uk-UA"/>
              <a:t> – Таблиці для розшифрування в шифрі “Подвійний квадрат Уітстона”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fr-FR" b="1" dirty="0"/>
              <a:t>Jean Guillaume Auguste Victor François Hubert </a:t>
            </a:r>
            <a:r>
              <a:rPr lang="fr-FR" b="1" dirty="0" smtClean="0"/>
              <a:t>Kerckhoff</a:t>
            </a: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>(19.01.1835 – 09.08.1903)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1883 року у роботі «Військова криптографія» сформулював </a:t>
            </a:r>
          </a:p>
          <a:p>
            <a:pPr marL="0" indent="0">
              <a:buNone/>
            </a:pPr>
            <a:r>
              <a:rPr lang="uk-UA" dirty="0" smtClean="0"/>
              <a:t>«принципи </a:t>
            </a:r>
            <a:r>
              <a:rPr lang="uk-UA" dirty="0" err="1" smtClean="0"/>
              <a:t>Керкхоффса</a:t>
            </a:r>
            <a:r>
              <a:rPr lang="uk-UA" dirty="0" smtClean="0"/>
              <a:t>» 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8055" y="2051304"/>
            <a:ext cx="2682240" cy="3669792"/>
          </a:xfrm>
        </p:spPr>
      </p:pic>
    </p:spTree>
    <p:extLst>
      <p:ext uri="{BB962C8B-B14F-4D97-AF65-F5344CB8AC3E}">
        <p14:creationId xmlns:p14="http://schemas.microsoft.com/office/powerpoint/2010/main" xmlns="" val="4552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Принципи </a:t>
            </a:r>
            <a:r>
              <a:rPr lang="uk-UA" dirty="0" err="1"/>
              <a:t>Керкхоффса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uk-UA" dirty="0" smtClean="0"/>
              <a:t>Система шифрування має бути такою, щоб її було неможливо  </a:t>
            </a:r>
            <a:r>
              <a:rPr lang="uk-UA" dirty="0" smtClean="0"/>
              <a:t>фізично або </a:t>
            </a:r>
            <a:r>
              <a:rPr lang="uk-UA" dirty="0" smtClean="0"/>
              <a:t>математично розкрити.</a:t>
            </a:r>
          </a:p>
          <a:p>
            <a:pPr marL="514350" indent="-514350">
              <a:buAutoNum type="arabicPeriod"/>
            </a:pPr>
            <a:r>
              <a:rPr lang="uk-UA" dirty="0" smtClean="0"/>
              <a:t>Систему шифрування не потрібно тримати в таємниці: потрапляння системи до рук ворога не має спричинити незручностей.</a:t>
            </a:r>
          </a:p>
          <a:p>
            <a:pPr marL="514350" indent="-514350">
              <a:buAutoNum type="arabicPeriod"/>
            </a:pPr>
            <a:r>
              <a:rPr lang="uk-UA" dirty="0" smtClean="0"/>
              <a:t>Зберігання та передача ключа мають здійснюватися без паперових записів, кореспонденти повинні мати змогу змінювати ключ на власний розсуд.</a:t>
            </a:r>
          </a:p>
          <a:p>
            <a:pPr marL="514350" indent="-514350">
              <a:buAutoNum type="arabicPeriod"/>
            </a:pPr>
            <a:r>
              <a:rPr lang="uk-UA" dirty="0" smtClean="0"/>
              <a:t>Система має бути придатною для передачі телеграфом.</a:t>
            </a:r>
          </a:p>
          <a:p>
            <a:pPr marL="514350" indent="-514350">
              <a:buAutoNum type="arabicPeriod"/>
            </a:pPr>
            <a:r>
              <a:rPr lang="uk-UA" dirty="0" smtClean="0"/>
              <a:t>Система має бути мобільною; робота з нею не повинна потребувати участі кількох осіб одночасно.</a:t>
            </a:r>
          </a:p>
          <a:p>
            <a:pPr marL="514350" indent="-514350">
              <a:buAutoNum type="arabicPeriod"/>
            </a:pPr>
            <a:r>
              <a:rPr lang="uk-UA" dirty="0" smtClean="0"/>
              <a:t>Система має бути простою у використанні, не вимагає значного навантаження розуму або дотримання великої кількості правил.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7461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Принцип </a:t>
            </a:r>
            <a:r>
              <a:rPr lang="uk-UA" dirty="0" err="1" smtClean="0"/>
              <a:t>Керкхоффса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Інформаційна безпека та сталість методу шифрування базується саме на таємності ключа для шифрування, але не на таємності обраного </a:t>
            </a:r>
            <a:r>
              <a:rPr lang="uk-UA" dirty="0" err="1" smtClean="0"/>
              <a:t>криптометоду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2606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0" y="2571750"/>
            <a:ext cx="3786188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3200" b="1" dirty="0">
                <a:latin typeface="+mn-lt"/>
              </a:rPr>
              <a:t>ДЯКУЮ ЗА УВАГУ!</a:t>
            </a:r>
            <a:endParaRPr lang="ru-RU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/>
              <a:t>«Шифр королів» Леона </a:t>
            </a:r>
            <a:r>
              <a:rPr lang="uk-UA" dirty="0" err="1" smtClean="0"/>
              <a:t>Батісти</a:t>
            </a:r>
            <a:r>
              <a:rPr lang="uk-UA" dirty="0" smtClean="0"/>
              <a:t> Альберті (1404-1472)</a:t>
            </a:r>
            <a:endParaRPr lang="uk-UA" dirty="0"/>
          </a:p>
        </p:txBody>
      </p:sp>
      <p:pic>
        <p:nvPicPr>
          <p:cNvPr id="5" name="Содержимое 4" descr="Leon_Battista_Alberti_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67840" y="3179064"/>
            <a:ext cx="1036320" cy="1414272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9625" y="2165350"/>
            <a:ext cx="2959100" cy="3441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Принцип дії диску Альберті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Шифрувальний диск являв собою пару дисків різного діаметру</a:t>
            </a:r>
          </a:p>
          <a:p>
            <a:r>
              <a:rPr lang="uk-UA" dirty="0" smtClean="0"/>
              <a:t>Більший з них був нерухомим і мав 24 сектора, в якому були вписані 20 (з 24-х) літер латиниці за абеткою та 4 цифри – 1,2,3,4</a:t>
            </a:r>
          </a:p>
          <a:p>
            <a:r>
              <a:rPr lang="uk-UA" dirty="0" smtClean="0"/>
              <a:t>Менший диск був рухомим та  складався з 24-х літер латиниці, записаних у довільному порядку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618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uk-UA" dirty="0" smtClean="0"/>
              <a:t>Шифр Альберті (</a:t>
            </a:r>
            <a:r>
              <a:rPr lang="en-US" dirty="0" smtClean="0"/>
              <a:t>XVI  </a:t>
            </a:r>
            <a:r>
              <a:rPr lang="uk-UA" dirty="0" smtClean="0"/>
              <a:t>сторіччя) </a:t>
            </a:r>
            <a:endParaRPr lang="uk-UA" dirty="0"/>
          </a:p>
        </p:txBody>
      </p:sp>
      <p:pic>
        <p:nvPicPr>
          <p:cNvPr id="7" name="Содержимое 7" descr="450px-Confederate_cipher_dis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71500" y="1600200"/>
            <a:ext cx="3429000" cy="4572000"/>
          </a:xfrm>
        </p:spPr>
      </p:pic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Процес шифрування полягав у надходженні літери відкритого тексту на зовнішньому диску  та заміну цієї літери на відповідну (що стояла під нею) літеру шифрованого тексту. </a:t>
            </a:r>
          </a:p>
          <a:p>
            <a:r>
              <a:rPr lang="uk-UA" dirty="0" smtClean="0"/>
              <a:t>Після шифрування кількох слів зовнішній ключ зсовувався на один крок. </a:t>
            </a:r>
          </a:p>
          <a:p>
            <a:r>
              <a:rPr lang="uk-UA" dirty="0" smtClean="0"/>
              <a:t>Ключем цього  шифру був порядок розташування літер на зовнішньому диску та його початкове розташування відносно зовнішнього диску.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 smtClean="0"/>
              <a:t>Йоґан</a:t>
            </a:r>
            <a:r>
              <a:rPr lang="uk-UA" dirty="0" smtClean="0"/>
              <a:t>  </a:t>
            </a:r>
            <a:r>
              <a:rPr lang="uk-UA" dirty="0" err="1" smtClean="0"/>
              <a:t>Тритеміус</a:t>
            </a:r>
            <a:r>
              <a:rPr lang="uk-UA" dirty="0" smtClean="0"/>
              <a:t> (</a:t>
            </a:r>
            <a:r>
              <a:rPr lang="uk-UA" dirty="0" err="1" smtClean="0"/>
              <a:t>Ґайденберг</a:t>
            </a:r>
            <a:r>
              <a:rPr lang="uk-UA" dirty="0" smtClean="0"/>
              <a:t>)</a:t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en-US" i="1" dirty="0" err="1" smtClean="0"/>
              <a:t>Iohannes</a:t>
            </a:r>
            <a:r>
              <a:rPr lang="en-US" i="1" dirty="0" smtClean="0"/>
              <a:t> </a:t>
            </a:r>
            <a:r>
              <a:rPr lang="en-US" i="1" dirty="0" err="1" smtClean="0"/>
              <a:t>Trithemius</a:t>
            </a:r>
            <a:r>
              <a:rPr lang="uk-UA" i="1" dirty="0" smtClean="0"/>
              <a:t>) (1462-1516)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1508 р. німецький абат </a:t>
            </a:r>
            <a:r>
              <a:rPr lang="uk-UA" dirty="0" smtClean="0"/>
              <a:t>написав </a:t>
            </a:r>
            <a:r>
              <a:rPr lang="uk-UA" dirty="0"/>
              <a:t>роботу “Поліграфія</a:t>
            </a:r>
            <a:r>
              <a:rPr lang="uk-UA" dirty="0" smtClean="0"/>
              <a:t>”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3337" y="2728912"/>
            <a:ext cx="1971675" cy="2314575"/>
          </a:xfrm>
        </p:spPr>
      </p:pic>
      <p:pic>
        <p:nvPicPr>
          <p:cNvPr id="6" name="Picture 2" descr="C:\Users\Irina\Desktop\Новая папка\Polygraphi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295232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31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Принцип дії таблиці </a:t>
            </a:r>
            <a:r>
              <a:rPr lang="uk-UA" dirty="0" err="1" smtClean="0"/>
              <a:t>Тритеміуса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Запропонував таблицю, кожний рядок якої був зсунутий циклічно відносно іншого на одну позицію праворуч</a:t>
            </a:r>
          </a:p>
          <a:p>
            <a:r>
              <a:rPr lang="uk-UA" dirty="0" smtClean="0"/>
              <a:t>Перша літера шифрувалася літерою з першого рядка, друга – літерою з другого; третя – з третього і </a:t>
            </a:r>
            <a:r>
              <a:rPr lang="uk-UA" dirty="0" err="1" smtClean="0"/>
              <a:t>т.п</a:t>
            </a:r>
            <a:r>
              <a:rPr lang="uk-UA" dirty="0" smtClean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731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HUNC CAVETO </a:t>
            </a:r>
            <a:r>
              <a:rPr lang="en-US" dirty="0" smtClean="0"/>
              <a:t>VIRUM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>
                <a:solidFill>
                  <a:srgbClr val="FF0000"/>
                </a:solidFill>
              </a:rPr>
              <a:t>HWPF GFBMCZ FUEIB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rain.ifmo.ru/cat/data/theory/coding/cryptography-2005/history/image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90465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Irina\Desktop\Новая папка\220px-Trithemiuswh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0895" y="1988839"/>
            <a:ext cx="1368152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47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3884</TotalTime>
  <Words>1230</Words>
  <Application>Microsoft Office PowerPoint</Application>
  <PresentationFormat>Экран (4:3)</PresentationFormat>
  <Paragraphs>479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Эркер</vt:lpstr>
      <vt:lpstr>        КРИПТОГРАФІЯ </vt:lpstr>
      <vt:lpstr>Слайд 2</vt:lpstr>
      <vt:lpstr>Шифри складної заміни  (багатоалфавітні шифри )  </vt:lpstr>
      <vt:lpstr>«Шифр королів» Леона Батісти Альберті (1404-1472)</vt:lpstr>
      <vt:lpstr>Принцип дії диску Альберті</vt:lpstr>
      <vt:lpstr>Шифр Альберті (XVI  сторіччя) </vt:lpstr>
      <vt:lpstr>Йоґан  Тритеміус (Ґайденберг) (Iohannes Trithemius) (1462-1516)</vt:lpstr>
      <vt:lpstr>Принцип дії таблиці Тритеміуса</vt:lpstr>
      <vt:lpstr>HUNC CAVETO VIRUM HWPF GFBMCZ FUEIB</vt:lpstr>
      <vt:lpstr> Блез де Віженер (Blaise de Vigenère) (05.04.1523 – 19.02.1596) </vt:lpstr>
      <vt:lpstr>Шифр Віженера</vt:lpstr>
      <vt:lpstr>Шифр Віженера</vt:lpstr>
      <vt:lpstr>Слайд 13</vt:lpstr>
      <vt:lpstr>Слайд 14</vt:lpstr>
      <vt:lpstr>Слайд 15</vt:lpstr>
      <vt:lpstr>Шифр Віженера</vt:lpstr>
      <vt:lpstr>Шифр Віженера</vt:lpstr>
      <vt:lpstr>Шифр Віженера</vt:lpstr>
      <vt:lpstr>Шифр Бофора (гомофонічна заміна)</vt:lpstr>
      <vt:lpstr>Шифр  графа де Гронсфельда </vt:lpstr>
      <vt:lpstr>Ключ</vt:lpstr>
      <vt:lpstr>Шифрування</vt:lpstr>
      <vt:lpstr>Таблиця Гронсфельда</vt:lpstr>
      <vt:lpstr>Приклад шифрування методом Гронсфельда</vt:lpstr>
      <vt:lpstr>Шифрування K = «201520152» </vt:lpstr>
      <vt:lpstr>Шифрування K = «201520152» </vt:lpstr>
      <vt:lpstr>Шифр лорда Лайона Плейфера</vt:lpstr>
      <vt:lpstr>Метод Плейфера – по_лк_ов_ни_кІ_ва_нБ_ог_ун</vt:lpstr>
      <vt:lpstr>Сер Чарльз Вітстон (Sir Charles Wheatstone) (1802 – 1875)  </vt:lpstr>
      <vt:lpstr>Шифр “Подвійний квадрат Уітстона”</vt:lpstr>
      <vt:lpstr>Шифр “Подвійний квадрат Уітстона”</vt:lpstr>
      <vt:lpstr>Шифр “Подвійний квадрат Уітстона”</vt:lpstr>
      <vt:lpstr>Шифр “Подвійний квадрат Уітстона”</vt:lpstr>
      <vt:lpstr>Шифр “Подвійний квадрат Уітстона”</vt:lpstr>
      <vt:lpstr>Jean Guillaume Auguste Victor François Hubert Kerckhoff (19.01.1835 – 09.08.1903)</vt:lpstr>
      <vt:lpstr>Принципи Керкхоффса</vt:lpstr>
      <vt:lpstr>Принцип Керкхоффса</vt:lpstr>
      <vt:lpstr>Слайд 38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</dc:creator>
  <cp:lastModifiedBy>cs</cp:lastModifiedBy>
  <cp:revision>357</cp:revision>
  <dcterms:created xsi:type="dcterms:W3CDTF">2011-09-14T17:34:24Z</dcterms:created>
  <dcterms:modified xsi:type="dcterms:W3CDTF">2021-02-23T10:24:06Z</dcterms:modified>
</cp:coreProperties>
</file>