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Constanti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imZ1Py6Cbo0K0Zwo0F1Z8Vjx6B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onstantia-bold.fntdata"/><Relationship Id="rId12" Type="http://schemas.openxmlformats.org/officeDocument/2006/relationships/slide" Target="slides/slide6.xml"/><Relationship Id="rId34" Type="http://schemas.openxmlformats.org/officeDocument/2006/relationships/font" Target="fonts/Constantia-regular.fntdata"/><Relationship Id="rId15" Type="http://schemas.openxmlformats.org/officeDocument/2006/relationships/slide" Target="slides/slide9.xml"/><Relationship Id="rId37" Type="http://schemas.openxmlformats.org/officeDocument/2006/relationships/font" Target="fonts/Constantia-boldItalic.fntdata"/><Relationship Id="rId14" Type="http://schemas.openxmlformats.org/officeDocument/2006/relationships/slide" Target="slides/slide8.xml"/><Relationship Id="rId36" Type="http://schemas.openxmlformats.org/officeDocument/2006/relationships/font" Target="fonts/Constantia-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uk-U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ий слайд" type="title">
  <p:cSld name="TITLE">
    <p:spTree>
      <p:nvGrpSpPr>
        <p:cNvPr id="20" name="Shape 20"/>
        <p:cNvGrpSpPr/>
        <p:nvPr/>
      </p:nvGrpSpPr>
      <p:grpSpPr>
        <a:xfrm>
          <a:off x="0" y="0"/>
          <a:ext cx="0" cy="0"/>
          <a:chOff x="0" y="0"/>
          <a:chExt cx="0" cy="0"/>
        </a:xfrm>
      </p:grpSpPr>
      <p:sp>
        <p:nvSpPr>
          <p:cNvPr id="21" name="Google Shape;21;p3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ображення з підписом" type="picTx">
  <p:cSld name="PICTURE_WITH_CAPTION_TEXT">
    <p:spTree>
      <p:nvGrpSpPr>
        <p:cNvPr id="87" name="Shape 87"/>
        <p:cNvGrpSpPr/>
        <p:nvPr/>
      </p:nvGrpSpPr>
      <p:grpSpPr>
        <a:xfrm>
          <a:off x="0" y="0"/>
          <a:ext cx="0" cy="0"/>
          <a:chOff x="0" y="0"/>
          <a:chExt cx="0" cy="0"/>
        </a:xfrm>
      </p:grpSpPr>
      <p:sp>
        <p:nvSpPr>
          <p:cNvPr id="88" name="Google Shape;88;p39"/>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39"/>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39"/>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9"/>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9"/>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
        <p:nvSpPr>
          <p:cNvPr id="95" name="Google Shape;95;p39"/>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6" name="Google Shape;96;p39"/>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39"/>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і вертикальний текст" type="vertTx">
  <p:cSld name="VERTICAL_TEXT">
    <p:spTree>
      <p:nvGrpSpPr>
        <p:cNvPr id="98" name="Shape 98"/>
        <p:cNvGrpSpPr/>
        <p:nvPr/>
      </p:nvGrpSpPr>
      <p:grpSpPr>
        <a:xfrm>
          <a:off x="0" y="0"/>
          <a:ext cx="0" cy="0"/>
          <a:chOff x="0" y="0"/>
          <a:chExt cx="0" cy="0"/>
        </a:xfrm>
      </p:grpSpPr>
      <p:sp>
        <p:nvSpPr>
          <p:cNvPr id="99" name="Google Shape;99;p4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0"/>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ий заголовок і текст" type="vertTitleAndTx">
  <p:cSld name="VERTICAL_TITLE_AND_VERTICAL_TEXT">
    <p:spTree>
      <p:nvGrpSpPr>
        <p:cNvPr id="104" name="Shape 104"/>
        <p:cNvGrpSpPr/>
        <p:nvPr/>
      </p:nvGrpSpPr>
      <p:grpSpPr>
        <a:xfrm>
          <a:off x="0" y="0"/>
          <a:ext cx="0" cy="0"/>
          <a:chOff x="0" y="0"/>
          <a:chExt cx="0" cy="0"/>
        </a:xfrm>
      </p:grpSpPr>
      <p:sp>
        <p:nvSpPr>
          <p:cNvPr id="105" name="Google Shape;105;p41"/>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1"/>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і об'єкт" type="obj">
  <p:cSld name="OBJECT">
    <p:spTree>
      <p:nvGrpSpPr>
        <p:cNvPr id="37" name="Shape 37"/>
        <p:cNvGrpSpPr/>
        <p:nvPr/>
      </p:nvGrpSpPr>
      <p:grpSpPr>
        <a:xfrm>
          <a:off x="0" y="0"/>
          <a:ext cx="0" cy="0"/>
          <a:chOff x="0" y="0"/>
          <a:chExt cx="0" cy="0"/>
        </a:xfrm>
      </p:grpSpPr>
      <p:sp>
        <p:nvSpPr>
          <p:cNvPr id="38" name="Google Shape;38;p3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3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ий слайд" type="blank">
  <p:cSld name="BLANK">
    <p:spTree>
      <p:nvGrpSpPr>
        <p:cNvPr id="43" name="Shape 43"/>
        <p:cNvGrpSpPr/>
        <p:nvPr/>
      </p:nvGrpSpPr>
      <p:grpSpPr>
        <a:xfrm>
          <a:off x="0" y="0"/>
          <a:ext cx="0" cy="0"/>
          <a:chOff x="0" y="0"/>
          <a:chExt cx="0" cy="0"/>
        </a:xfrm>
      </p:grpSpPr>
      <p:sp>
        <p:nvSpPr>
          <p:cNvPr id="44" name="Google Shape;44;p3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ий слайд" type="title">
  <p:cSld name="TITLE">
    <p:spTree>
      <p:nvGrpSpPr>
        <p:cNvPr id="47" name="Shape 47"/>
        <p:cNvGrpSpPr/>
        <p:nvPr/>
      </p:nvGrpSpPr>
      <p:grpSpPr>
        <a:xfrm>
          <a:off x="0" y="0"/>
          <a:ext cx="0" cy="0"/>
          <a:chOff x="0" y="0"/>
          <a:chExt cx="0" cy="0"/>
        </a:xfrm>
      </p:grpSpPr>
      <p:sp>
        <p:nvSpPr>
          <p:cNvPr id="48" name="Google Shape;48;p3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0" name="Google Shape;50;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озділу" type="secHead">
  <p:cSld name="SECTION_HEADER">
    <p:spTree>
      <p:nvGrpSpPr>
        <p:cNvPr id="53" name="Shape 53"/>
        <p:cNvGrpSpPr/>
        <p:nvPr/>
      </p:nvGrpSpPr>
      <p:grpSpPr>
        <a:xfrm>
          <a:off x="0" y="0"/>
          <a:ext cx="0" cy="0"/>
          <a:chOff x="0" y="0"/>
          <a:chExt cx="0" cy="0"/>
        </a:xfrm>
      </p:grpSpPr>
      <p:sp>
        <p:nvSpPr>
          <p:cNvPr id="54" name="Google Shape;54;p34"/>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4"/>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3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єкти" type="twoObj">
  <p:cSld name="TWO_OBJECTS">
    <p:spTree>
      <p:nvGrpSpPr>
        <p:cNvPr id="59" name="Shape 59"/>
        <p:cNvGrpSpPr/>
        <p:nvPr/>
      </p:nvGrpSpPr>
      <p:grpSpPr>
        <a:xfrm>
          <a:off x="0" y="0"/>
          <a:ext cx="0" cy="0"/>
          <a:chOff x="0" y="0"/>
          <a:chExt cx="0" cy="0"/>
        </a:xfrm>
      </p:grpSpPr>
      <p:sp>
        <p:nvSpPr>
          <p:cNvPr id="60" name="Google Shape;60;p3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5"/>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35"/>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3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рівняння" type="twoTxTwoObj">
  <p:cSld name="TWO_OBJECTS_WITH_TEXT">
    <p:spTree>
      <p:nvGrpSpPr>
        <p:cNvPr id="66" name="Shape 66"/>
        <p:cNvGrpSpPr/>
        <p:nvPr/>
      </p:nvGrpSpPr>
      <p:grpSpPr>
        <a:xfrm>
          <a:off x="0" y="0"/>
          <a:ext cx="0" cy="0"/>
          <a:chOff x="0" y="0"/>
          <a:chExt cx="0" cy="0"/>
        </a:xfrm>
      </p:grpSpPr>
      <p:sp>
        <p:nvSpPr>
          <p:cNvPr id="67" name="Google Shape;67;p3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6"/>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36"/>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36"/>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36"/>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3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Лише заголовок" type="titleOnly">
  <p:cSld name="TITLE_ONLY">
    <p:spTree>
      <p:nvGrpSpPr>
        <p:cNvPr id="75" name="Shape 75"/>
        <p:cNvGrpSpPr/>
        <p:nvPr/>
      </p:nvGrpSpPr>
      <p:grpSpPr>
        <a:xfrm>
          <a:off x="0" y="0"/>
          <a:ext cx="0" cy="0"/>
          <a:chOff x="0" y="0"/>
          <a:chExt cx="0" cy="0"/>
        </a:xfrm>
      </p:grpSpPr>
      <p:sp>
        <p:nvSpPr>
          <p:cNvPr id="76" name="Google Shape;76;p37"/>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міст із підписом" type="objTx">
  <p:cSld name="OBJECT_WITH_CAPTION_TEXT">
    <p:spTree>
      <p:nvGrpSpPr>
        <p:cNvPr id="80" name="Shape 80"/>
        <p:cNvGrpSpPr/>
        <p:nvPr/>
      </p:nvGrpSpPr>
      <p:grpSpPr>
        <a:xfrm>
          <a:off x="0" y="0"/>
          <a:ext cx="0" cy="0"/>
          <a:chOff x="0" y="0"/>
          <a:chExt cx="0" cy="0"/>
        </a:xfrm>
      </p:grpSpPr>
      <p:sp>
        <p:nvSpPr>
          <p:cNvPr id="81" name="Google Shape;81;p38"/>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8"/>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38"/>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3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alpha val="4705"/>
          </a:schemeClr>
        </a:solidFill>
      </p:bgPr>
    </p:bg>
    <p:spTree>
      <p:nvGrpSpPr>
        <p:cNvPr id="9" name="Shape 9"/>
        <p:cNvGrpSpPr/>
        <p:nvPr/>
      </p:nvGrpSpPr>
      <p:grpSpPr>
        <a:xfrm>
          <a:off x="0" y="0"/>
          <a:ext cx="0" cy="0"/>
          <a:chOff x="0" y="0"/>
          <a:chExt cx="0" cy="0"/>
        </a:xfrm>
      </p:grpSpPr>
      <p:sp>
        <p:nvSpPr>
          <p:cNvPr id="10" name="Google Shape;10;p29"/>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29"/>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2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2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2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2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uk-UA"/>
              <a:t>‹#›</a:t>
            </a:fld>
            <a:endParaRPr/>
          </a:p>
        </p:txBody>
      </p:sp>
      <p:grpSp>
        <p:nvGrpSpPr>
          <p:cNvPr id="17" name="Google Shape;17;p29"/>
          <p:cNvGrpSpPr/>
          <p:nvPr/>
        </p:nvGrpSpPr>
        <p:grpSpPr>
          <a:xfrm>
            <a:off x="-29294" y="-16113"/>
            <a:ext cx="9198255" cy="1086266"/>
            <a:chOff x="-29322" y="-1971"/>
            <a:chExt cx="9198255" cy="1086266"/>
          </a:xfrm>
        </p:grpSpPr>
        <p:sp>
          <p:nvSpPr>
            <p:cNvPr id="18" name="Google Shape;18;p29"/>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29"/>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alpha val="4705"/>
          </a:schemeClr>
        </a:solidFill>
      </p:bgPr>
    </p:bg>
    <p:spTree>
      <p:nvGrpSpPr>
        <p:cNvPr id="26" name="Shape 26"/>
        <p:cNvGrpSpPr/>
        <p:nvPr/>
      </p:nvGrpSpPr>
      <p:grpSpPr>
        <a:xfrm>
          <a:off x="0" y="0"/>
          <a:ext cx="0" cy="0"/>
          <a:chOff x="0" y="0"/>
          <a:chExt cx="0" cy="0"/>
        </a:xfrm>
      </p:grpSpPr>
      <p:sp>
        <p:nvSpPr>
          <p:cNvPr id="27" name="Google Shape;27;p28"/>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28"/>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2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2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2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2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2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uk-UA"/>
              <a:t>‹#›</a:t>
            </a:fld>
            <a:endParaRPr/>
          </a:p>
        </p:txBody>
      </p:sp>
      <p:grpSp>
        <p:nvGrpSpPr>
          <p:cNvPr id="34" name="Google Shape;34;p28"/>
          <p:cNvGrpSpPr/>
          <p:nvPr/>
        </p:nvGrpSpPr>
        <p:grpSpPr>
          <a:xfrm>
            <a:off x="-29294" y="-16113"/>
            <a:ext cx="9198255" cy="1086266"/>
            <a:chOff x="-29322" y="-1971"/>
            <a:chExt cx="9198255" cy="1086266"/>
          </a:xfrm>
        </p:grpSpPr>
        <p:sp>
          <p:nvSpPr>
            <p:cNvPr id="35" name="Google Shape;35;p28"/>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28"/>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785786" y="2857496"/>
            <a:ext cx="7772400" cy="1470025"/>
          </a:xfrm>
          <a:prstGeom prst="rect">
            <a:avLst/>
          </a:prstGeom>
          <a:noFill/>
          <a:ln>
            <a:noFill/>
          </a:ln>
        </p:spPr>
        <p:txBody>
          <a:bodyPr anchorCtr="0" anchor="b" bIns="0" lIns="0" spcFirstLastPara="1" rIns="18275" wrap="square" tIns="0">
            <a:normAutofit fontScale="90000"/>
          </a:bodyPr>
          <a:lstStyle/>
          <a:p>
            <a:pPr indent="0" lvl="0" marL="0" rtl="0" algn="ctr">
              <a:spcBef>
                <a:spcPts val="0"/>
              </a:spcBef>
              <a:spcAft>
                <a:spcPts val="0"/>
              </a:spcAft>
              <a:buClr>
                <a:srgbClr val="4CE0EA"/>
              </a:buClr>
              <a:buSzPct val="100000"/>
              <a:buFont typeface="Calibri"/>
              <a:buNone/>
            </a:pPr>
            <a:br>
              <a:rPr lang="uk-UA" sz="3600"/>
            </a:br>
            <a:br>
              <a:rPr lang="uk-UA" sz="3600"/>
            </a:br>
            <a:br>
              <a:rPr lang="uk-UA" sz="3600"/>
            </a:br>
            <a:br>
              <a:rPr lang="uk-UA" sz="3600"/>
            </a:br>
            <a:br>
              <a:rPr lang="uk-UA" sz="3600"/>
            </a:br>
            <a:br>
              <a:rPr lang="uk-UA" sz="3600"/>
            </a:br>
            <a:br>
              <a:rPr lang="uk-UA" sz="3600"/>
            </a:br>
            <a:br>
              <a:rPr lang="uk-UA" sz="3600"/>
            </a:br>
            <a:r>
              <a:rPr lang="uk-UA" sz="6700">
                <a:solidFill>
                  <a:schemeClr val="dk1"/>
                </a:solidFill>
              </a:rPr>
              <a:t>КРИПТОГРАФІЯ</a:t>
            </a:r>
            <a:br>
              <a:rPr lang="uk-UA" sz="6700">
                <a:solidFill>
                  <a:schemeClr val="dk1"/>
                </a:solidFill>
              </a:rPr>
            </a:br>
            <a:endParaRPr sz="6700">
              <a:solidFill>
                <a:schemeClr val="dk1"/>
              </a:solidFill>
            </a:endParaRPr>
          </a:p>
        </p:txBody>
      </p:sp>
      <p:sp>
        <p:nvSpPr>
          <p:cNvPr id="115" name="Google Shape;115;p1"/>
          <p:cNvSpPr txBox="1"/>
          <p:nvPr/>
        </p:nvSpPr>
        <p:spPr>
          <a:xfrm>
            <a:off x="2857500" y="4714875"/>
            <a:ext cx="2786063"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uk-UA" sz="2400">
                <a:solidFill>
                  <a:schemeClr val="lt1"/>
                </a:solidFill>
                <a:latin typeface="Constantia"/>
                <a:ea typeface="Constantia"/>
                <a:cs typeface="Constantia"/>
                <a:sym typeface="Constantia"/>
              </a:rPr>
              <a:t>ЛЕКЦІЯ 5</a:t>
            </a:r>
            <a:endParaRPr b="1" sz="2400">
              <a:solidFill>
                <a:schemeClr val="lt1"/>
              </a:solidFill>
              <a:latin typeface="Constantia"/>
              <a:ea typeface="Constantia"/>
              <a:cs typeface="Constantia"/>
              <a:sym typeface="Constantia"/>
            </a:endParaRPr>
          </a:p>
        </p:txBody>
      </p:sp>
      <p:sp>
        <p:nvSpPr>
          <p:cNvPr id="116" name="Google Shape;116;p1"/>
          <p:cNvSpPr txBox="1"/>
          <p:nvPr/>
        </p:nvSpPr>
        <p:spPr>
          <a:xfrm>
            <a:off x="3214678" y="5357826"/>
            <a:ext cx="271464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uk-UA" sz="2800">
                <a:solidFill>
                  <a:schemeClr val="dk1"/>
                </a:solidFill>
                <a:latin typeface="Constantia"/>
                <a:ea typeface="Constantia"/>
                <a:cs typeface="Constantia"/>
                <a:sym typeface="Constantia"/>
              </a:rPr>
              <a:t>Лекція 5</a:t>
            </a:r>
            <a:endParaRPr sz="2800">
              <a:solidFill>
                <a:schemeClr val="dk1"/>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just">
              <a:spcBef>
                <a:spcPts val="0"/>
              </a:spcBef>
              <a:spcAft>
                <a:spcPts val="0"/>
              </a:spcAft>
              <a:buSzPct val="95000"/>
              <a:buChar char="⚫"/>
            </a:pPr>
            <a:r>
              <a:rPr lang="uk-UA"/>
              <a:t>У такому випадку симетричну криптосистему застосовують для шифрування початкового відкритого повідомлення, а асиметричну криптосистему з відкритим ключем – тільки для шифрування секретного ключа симетричної криптосистеми. У результаті асиметрична криптосистема з відкритим ключем не замінює, а тільки доповнює симетричну криптосистему з секретним ключем, що дозволяє підвищити в цілому захищеність інформації, яка передається по відкритим каналам зв’язку. Такий метод шифрування іноді називають схемою </a:t>
            </a:r>
            <a:r>
              <a:rPr i="1" lang="uk-UA"/>
              <a:t>електронного цифрового конверту</a:t>
            </a:r>
            <a:r>
              <a:rPr lang="uk-UA"/>
              <a:t>.</a:t>
            </a:r>
            <a:endParaRPr/>
          </a:p>
        </p:txBody>
      </p:sp>
      <p:sp>
        <p:nvSpPr>
          <p:cNvPr id="172" name="Google Shape;172;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idx="1" type="body"/>
          </p:nvPr>
        </p:nvSpPr>
        <p:spPr>
          <a:xfrm>
            <a:off x="457200" y="2643182"/>
            <a:ext cx="8229600" cy="3681418"/>
          </a:xfrm>
          <a:prstGeom prst="rect">
            <a:avLst/>
          </a:prstGeom>
          <a:noFill/>
          <a:ln>
            <a:noFill/>
          </a:ln>
        </p:spPr>
        <p:txBody>
          <a:bodyPr anchorCtr="0" anchor="t" bIns="45700" lIns="91425" spcFirstLastPara="1" rIns="91425" wrap="square" tIns="45700">
            <a:normAutofit/>
          </a:bodyPr>
          <a:lstStyle/>
          <a:p>
            <a:pPr indent="-274320" lvl="0" marL="274320" rtl="0" algn="ctr">
              <a:spcBef>
                <a:spcPts val="0"/>
              </a:spcBef>
              <a:spcAft>
                <a:spcPts val="0"/>
              </a:spcAft>
              <a:buSzPts val="4560"/>
              <a:buNone/>
            </a:pPr>
            <a:r>
              <a:rPr b="1" lang="uk-UA" sz="4800">
                <a:latin typeface="Times New Roman"/>
                <a:ea typeface="Times New Roman"/>
                <a:cs typeface="Times New Roman"/>
                <a:sym typeface="Times New Roman"/>
              </a:rPr>
              <a:t>КРИПТОГРАФІЯ НА ЕЛІПТИЧНИХ КРИВИХ </a:t>
            </a:r>
            <a:endParaRPr b="1" sz="4800">
              <a:latin typeface="Times New Roman"/>
              <a:ea typeface="Times New Roman"/>
              <a:cs typeface="Times New Roman"/>
              <a:sym typeface="Times New Roman"/>
            </a:endParaRPr>
          </a:p>
        </p:txBody>
      </p:sp>
      <p:sp>
        <p:nvSpPr>
          <p:cNvPr id="178" name="Google Shape;178;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C:\Users\cs\Downloads\Крипт\Л9-1.jpg" id="183" name="Google Shape;183;p12"/>
          <p:cNvPicPr preferRelativeResize="0"/>
          <p:nvPr/>
        </p:nvPicPr>
        <p:blipFill rotWithShape="1">
          <a:blip r:embed="rId3">
            <a:alphaModFix/>
          </a:blip>
          <a:srcRect b="0" l="0" r="0" t="0"/>
          <a:stretch/>
        </p:blipFill>
        <p:spPr>
          <a:xfrm>
            <a:off x="1214414" y="712262"/>
            <a:ext cx="7215238" cy="61457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C:\Users\cs\Downloads\Крипт\Л9-2.jpg" id="188" name="Google Shape;188;p13"/>
          <p:cNvPicPr preferRelativeResize="0"/>
          <p:nvPr/>
        </p:nvPicPr>
        <p:blipFill rotWithShape="1">
          <a:blip r:embed="rId3">
            <a:alphaModFix/>
          </a:blip>
          <a:srcRect b="0" l="0" r="0" t="0"/>
          <a:stretch/>
        </p:blipFill>
        <p:spPr>
          <a:xfrm>
            <a:off x="714348" y="1571612"/>
            <a:ext cx="8143900" cy="33125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C:\Users\cs\Downloads\Крипт\Л9-3.jpg" id="193" name="Google Shape;193;p14"/>
          <p:cNvPicPr preferRelativeResize="0"/>
          <p:nvPr/>
        </p:nvPicPr>
        <p:blipFill rotWithShape="1">
          <a:blip r:embed="rId3">
            <a:alphaModFix/>
          </a:blip>
          <a:srcRect b="0" l="0" r="0" t="0"/>
          <a:stretch/>
        </p:blipFill>
        <p:spPr>
          <a:xfrm>
            <a:off x="857224" y="1214422"/>
            <a:ext cx="8038321" cy="45005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C:\Users\cs\Downloads\Крипт\Л9-4.jpg" id="198" name="Google Shape;198;p15"/>
          <p:cNvPicPr preferRelativeResize="0"/>
          <p:nvPr/>
        </p:nvPicPr>
        <p:blipFill rotWithShape="1">
          <a:blip r:embed="rId3">
            <a:alphaModFix/>
          </a:blip>
          <a:srcRect b="0" l="0" r="0" t="0"/>
          <a:stretch/>
        </p:blipFill>
        <p:spPr>
          <a:xfrm>
            <a:off x="1357290" y="1000108"/>
            <a:ext cx="6357982" cy="3026754"/>
          </a:xfrm>
          <a:prstGeom prst="rect">
            <a:avLst/>
          </a:prstGeom>
          <a:noFill/>
          <a:ln>
            <a:noFill/>
          </a:ln>
        </p:spPr>
      </p:pic>
      <p:pic>
        <p:nvPicPr>
          <p:cNvPr descr="C:\Users\cs\Downloads\Крипт\Л9-5.jpg" id="199" name="Google Shape;199;p15"/>
          <p:cNvPicPr preferRelativeResize="0"/>
          <p:nvPr/>
        </p:nvPicPr>
        <p:blipFill rotWithShape="1">
          <a:blip r:embed="rId4">
            <a:alphaModFix/>
          </a:blip>
          <a:srcRect b="0" l="0" r="0" t="0"/>
          <a:stretch/>
        </p:blipFill>
        <p:spPr>
          <a:xfrm>
            <a:off x="3500431" y="3855692"/>
            <a:ext cx="3071834" cy="30023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C:\Users\cs\Downloads\Крипт\Л9-6.jpg" id="204" name="Google Shape;204;p16"/>
          <p:cNvPicPr preferRelativeResize="0"/>
          <p:nvPr/>
        </p:nvPicPr>
        <p:blipFill rotWithShape="1">
          <a:blip r:embed="rId3">
            <a:alphaModFix/>
          </a:blip>
          <a:srcRect b="0" l="0" r="0" t="0"/>
          <a:stretch/>
        </p:blipFill>
        <p:spPr>
          <a:xfrm>
            <a:off x="571472" y="857232"/>
            <a:ext cx="8072463" cy="52409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C:\Users\cs\Downloads\Крипт\Л9-7.jpg" id="209" name="Google Shape;209;p17"/>
          <p:cNvPicPr preferRelativeResize="0"/>
          <p:nvPr/>
        </p:nvPicPr>
        <p:blipFill rotWithShape="1">
          <a:blip r:embed="rId3">
            <a:alphaModFix/>
          </a:blip>
          <a:srcRect b="0" l="0" r="0" t="0"/>
          <a:stretch/>
        </p:blipFill>
        <p:spPr>
          <a:xfrm>
            <a:off x="571472" y="1071546"/>
            <a:ext cx="8072463" cy="1273434"/>
          </a:xfrm>
          <a:prstGeom prst="rect">
            <a:avLst/>
          </a:prstGeom>
          <a:noFill/>
          <a:ln>
            <a:noFill/>
          </a:ln>
        </p:spPr>
      </p:pic>
      <p:pic>
        <p:nvPicPr>
          <p:cNvPr descr="C:\Users\cs\Downloads\Крипт\Л9-8.jpg" id="210" name="Google Shape;210;p17"/>
          <p:cNvPicPr preferRelativeResize="0"/>
          <p:nvPr/>
        </p:nvPicPr>
        <p:blipFill rotWithShape="1">
          <a:blip r:embed="rId4">
            <a:alphaModFix/>
          </a:blip>
          <a:srcRect b="0" l="0" r="0" t="0"/>
          <a:stretch/>
        </p:blipFill>
        <p:spPr>
          <a:xfrm>
            <a:off x="714348" y="2500306"/>
            <a:ext cx="8004536" cy="39290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C:\Users\cs\Downloads\Крипт\Л9-9.jpg" id="215" name="Google Shape;215;p18"/>
          <p:cNvPicPr preferRelativeResize="0"/>
          <p:nvPr/>
        </p:nvPicPr>
        <p:blipFill rotWithShape="1">
          <a:blip r:embed="rId3">
            <a:alphaModFix/>
          </a:blip>
          <a:srcRect b="0" l="0" r="0" t="0"/>
          <a:stretch/>
        </p:blipFill>
        <p:spPr>
          <a:xfrm>
            <a:off x="571472" y="1714488"/>
            <a:ext cx="8143900" cy="37770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C:\Users\cs\Downloads\Крипт\Л9-10.jpg" id="220" name="Google Shape;220;p19"/>
          <p:cNvPicPr preferRelativeResize="0"/>
          <p:nvPr/>
        </p:nvPicPr>
        <p:blipFill rotWithShape="1">
          <a:blip r:embed="rId3">
            <a:alphaModFix/>
          </a:blip>
          <a:srcRect b="0" l="0" r="0" t="0"/>
          <a:stretch/>
        </p:blipFill>
        <p:spPr>
          <a:xfrm>
            <a:off x="642910" y="1643050"/>
            <a:ext cx="8143900" cy="38237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idx="1" type="body"/>
          </p:nvPr>
        </p:nvSpPr>
        <p:spPr>
          <a:xfrm>
            <a:off x="457200" y="2643182"/>
            <a:ext cx="8229600" cy="3681418"/>
          </a:xfrm>
          <a:prstGeom prst="rect">
            <a:avLst/>
          </a:prstGeom>
          <a:noFill/>
          <a:ln>
            <a:noFill/>
          </a:ln>
        </p:spPr>
        <p:txBody>
          <a:bodyPr anchorCtr="0" anchor="t" bIns="45700" lIns="91425" spcFirstLastPara="1" rIns="91425" wrap="square" tIns="45700">
            <a:normAutofit/>
          </a:bodyPr>
          <a:lstStyle/>
          <a:p>
            <a:pPr indent="-274320" lvl="0" marL="274320" rtl="0" algn="ctr">
              <a:spcBef>
                <a:spcPts val="0"/>
              </a:spcBef>
              <a:spcAft>
                <a:spcPts val="0"/>
              </a:spcAft>
              <a:buSzPts val="4560"/>
              <a:buNone/>
            </a:pPr>
            <a:r>
              <a:rPr b="1" lang="uk-UA" sz="4800">
                <a:latin typeface="Times New Roman"/>
                <a:ea typeface="Times New Roman"/>
                <a:cs typeface="Times New Roman"/>
                <a:sym typeface="Times New Roman"/>
              </a:rPr>
              <a:t>Метод El Gamal</a:t>
            </a:r>
            <a:endParaRPr b="1" sz="4800">
              <a:latin typeface="Times New Roman"/>
              <a:ea typeface="Times New Roman"/>
              <a:cs typeface="Times New Roman"/>
              <a:sym typeface="Times New Roman"/>
            </a:endParaRPr>
          </a:p>
        </p:txBody>
      </p:sp>
      <p:sp>
        <p:nvSpPr>
          <p:cNvPr id="122" name="Google Shape;122;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C:\Users\cs\Downloads\Крипт\Л9-11.jpg" id="225" name="Google Shape;225;p20"/>
          <p:cNvPicPr preferRelativeResize="0"/>
          <p:nvPr/>
        </p:nvPicPr>
        <p:blipFill rotWithShape="1">
          <a:blip r:embed="rId3">
            <a:alphaModFix/>
          </a:blip>
          <a:srcRect b="0" l="0" r="0" t="0"/>
          <a:stretch/>
        </p:blipFill>
        <p:spPr>
          <a:xfrm>
            <a:off x="857224" y="2428868"/>
            <a:ext cx="8029756" cy="25717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C:\Users\cs\Downloads\Крипт\Л9-12.jpg" id="230" name="Google Shape;230;p21"/>
          <p:cNvPicPr preferRelativeResize="0"/>
          <p:nvPr/>
        </p:nvPicPr>
        <p:blipFill rotWithShape="1">
          <a:blip r:embed="rId3">
            <a:alphaModFix/>
          </a:blip>
          <a:srcRect b="0" l="0" r="0" t="0"/>
          <a:stretch/>
        </p:blipFill>
        <p:spPr>
          <a:xfrm>
            <a:off x="714348" y="1285860"/>
            <a:ext cx="8072462" cy="47220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descr="C:\Users\cs\Downloads\Крипт\Л9-13.jpg" id="235" name="Google Shape;235;p22"/>
          <p:cNvPicPr preferRelativeResize="0"/>
          <p:nvPr/>
        </p:nvPicPr>
        <p:blipFill rotWithShape="1">
          <a:blip r:embed="rId3">
            <a:alphaModFix/>
          </a:blip>
          <a:srcRect b="0" l="0" r="0" t="0"/>
          <a:stretch/>
        </p:blipFill>
        <p:spPr>
          <a:xfrm>
            <a:off x="642910" y="1428736"/>
            <a:ext cx="8072463" cy="4797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C:\Users\cs\Downloads\Крипт\Л9-14.jpg" id="240" name="Google Shape;240;p23"/>
          <p:cNvPicPr preferRelativeResize="0"/>
          <p:nvPr/>
        </p:nvPicPr>
        <p:blipFill rotWithShape="1">
          <a:blip r:embed="rId3">
            <a:alphaModFix/>
          </a:blip>
          <a:srcRect b="0" l="0" r="0" t="0"/>
          <a:stretch/>
        </p:blipFill>
        <p:spPr>
          <a:xfrm>
            <a:off x="1571604" y="780206"/>
            <a:ext cx="6072230" cy="602885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C:\Users\cs\Downloads\Крипт\Л9-15.jpg" id="245" name="Google Shape;245;p24"/>
          <p:cNvPicPr preferRelativeResize="0"/>
          <p:nvPr/>
        </p:nvPicPr>
        <p:blipFill rotWithShape="1">
          <a:blip r:embed="rId3">
            <a:alphaModFix/>
          </a:blip>
          <a:srcRect b="0" l="0" r="0" t="0"/>
          <a:stretch/>
        </p:blipFill>
        <p:spPr>
          <a:xfrm>
            <a:off x="571472" y="785794"/>
            <a:ext cx="7510340" cy="3623870"/>
          </a:xfrm>
          <a:prstGeom prst="rect">
            <a:avLst/>
          </a:prstGeom>
          <a:noFill/>
          <a:ln>
            <a:noFill/>
          </a:ln>
        </p:spPr>
      </p:pic>
      <p:pic>
        <p:nvPicPr>
          <p:cNvPr descr="C:\Users\cs\Downloads\Крипт\Л9-16.jpg" id="246" name="Google Shape;246;p24"/>
          <p:cNvPicPr preferRelativeResize="0"/>
          <p:nvPr/>
        </p:nvPicPr>
        <p:blipFill rotWithShape="1">
          <a:blip r:embed="rId4">
            <a:alphaModFix/>
          </a:blip>
          <a:srcRect b="0" l="0" r="0" t="0"/>
          <a:stretch/>
        </p:blipFill>
        <p:spPr>
          <a:xfrm>
            <a:off x="928662" y="4394903"/>
            <a:ext cx="7358114" cy="24630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descr="C:\Users\cs\Downloads\Крипт\Л9-17.jpg" id="251" name="Google Shape;251;p25"/>
          <p:cNvPicPr preferRelativeResize="0"/>
          <p:nvPr/>
        </p:nvPicPr>
        <p:blipFill rotWithShape="1">
          <a:blip r:embed="rId3">
            <a:alphaModFix/>
          </a:blip>
          <a:srcRect b="0" l="0" r="0" t="0"/>
          <a:stretch/>
        </p:blipFill>
        <p:spPr>
          <a:xfrm>
            <a:off x="428596" y="1142984"/>
            <a:ext cx="7986448" cy="492922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C:\Users\cs\Downloads\Крипт\Л9-18.jpg" id="256" name="Google Shape;256;p26"/>
          <p:cNvPicPr preferRelativeResize="0"/>
          <p:nvPr/>
        </p:nvPicPr>
        <p:blipFill rotWithShape="1">
          <a:blip r:embed="rId3">
            <a:alphaModFix/>
          </a:blip>
          <a:srcRect b="0" l="0" r="0" t="0"/>
          <a:stretch/>
        </p:blipFill>
        <p:spPr>
          <a:xfrm>
            <a:off x="857224" y="1357298"/>
            <a:ext cx="7957037" cy="42862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nvSpPr>
        <p:spPr>
          <a:xfrm>
            <a:off x="2857500" y="2571750"/>
            <a:ext cx="3786188" cy="10779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uk-UA" sz="3200">
                <a:solidFill>
                  <a:schemeClr val="dk1"/>
                </a:solidFill>
                <a:latin typeface="Constantia"/>
                <a:ea typeface="Constantia"/>
                <a:cs typeface="Constantia"/>
                <a:sym typeface="Constantia"/>
              </a:rPr>
              <a:t>ДЯКУЮ ЗА УВАГУ!</a:t>
            </a:r>
            <a:endParaRPr b="1" sz="3200">
              <a:solidFill>
                <a:schemeClr val="dk1"/>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7500" lnSpcReduction="20000"/>
          </a:bodyPr>
          <a:lstStyle/>
          <a:p>
            <a:pPr indent="355600" lvl="0" marL="0" rtl="0" algn="just">
              <a:spcBef>
                <a:spcPts val="0"/>
              </a:spcBef>
              <a:spcAft>
                <a:spcPts val="0"/>
              </a:spcAft>
              <a:buSzPct val="95000"/>
              <a:buNone/>
            </a:pPr>
            <a:r>
              <a:rPr lang="uk-UA"/>
              <a:t>Даний алгоритм шифрування було розроблено американцем арабського походження Тахером Ель Гамалем у 1984 році. Порівняно з RSA, запропонований алгоритм припускає узагальнення на випадок довільної кінцевої групи, наприклад, групи точок еліптичної кривої. Однак у такому випадку відкритий текст повинен бути елементом групи. Тому алгоритм шифрування повинен передбачати стадію перетворення довільного тексту в елемент групи (під час шифрування) і зворотно (під час дешифрування).   </a:t>
            </a:r>
            <a:endParaRPr/>
          </a:p>
          <a:p>
            <a:pPr indent="355600" lvl="0" marL="0" rtl="0" algn="just">
              <a:spcBef>
                <a:spcPts val="403"/>
              </a:spcBef>
              <a:spcAft>
                <a:spcPts val="0"/>
              </a:spcAft>
              <a:buSzPct val="95000"/>
              <a:buNone/>
            </a:pPr>
            <a:r>
              <a:rPr lang="uk-UA"/>
              <a:t>В алгоритмі шифрування Ель Гамаля відкритим ключем шифрування </a:t>
            </a:r>
            <a:r>
              <a:rPr i="1" lang="uk-UA"/>
              <a:t>К</a:t>
            </a:r>
            <a:r>
              <a:rPr lang="uk-UA"/>
              <a:t> є сукупність:</a:t>
            </a:r>
            <a:endParaRPr/>
          </a:p>
          <a:p>
            <a:pPr indent="355600" lvl="0" marL="0" rtl="0" algn="just">
              <a:spcBef>
                <a:spcPts val="403"/>
              </a:spcBef>
              <a:spcAft>
                <a:spcPts val="0"/>
              </a:spcAft>
              <a:buSzPct val="95000"/>
              <a:buNone/>
            </a:pPr>
            <a:r>
              <a:rPr lang="uk-UA"/>
              <a:t>- простого числа </a:t>
            </a:r>
            <a:r>
              <a:rPr i="1" lang="uk-UA"/>
              <a:t>р</a:t>
            </a:r>
            <a:r>
              <a:rPr lang="uk-UA"/>
              <a:t>;</a:t>
            </a:r>
            <a:endParaRPr/>
          </a:p>
          <a:p>
            <a:pPr indent="355600" lvl="0" marL="0" rtl="0" algn="just">
              <a:spcBef>
                <a:spcPts val="403"/>
              </a:spcBef>
              <a:spcAft>
                <a:spcPts val="0"/>
              </a:spcAft>
              <a:buSzPct val="95000"/>
              <a:buNone/>
            </a:pPr>
            <a:r>
              <a:rPr lang="uk-UA"/>
              <a:t>- утворюючої </a:t>
            </a:r>
            <a:r>
              <a:rPr i="1" lang="uk-UA"/>
              <a:t>g</a:t>
            </a:r>
            <a:r>
              <a:rPr lang="uk-UA"/>
              <a:t> групи </a:t>
            </a:r>
            <a:r>
              <a:rPr i="1" lang="uk-UA"/>
              <a:t>F</a:t>
            </a:r>
            <a:r>
              <a:rPr baseline="-25000" i="1" lang="uk-UA"/>
              <a:t>p</a:t>
            </a:r>
            <a:r>
              <a:rPr lang="uk-UA"/>
              <a:t>, порядок якої має великий простий дільник;</a:t>
            </a:r>
            <a:endParaRPr/>
          </a:p>
          <a:p>
            <a:pPr indent="355600" lvl="0" marL="0" rtl="0" algn="just">
              <a:spcBef>
                <a:spcPts val="403"/>
              </a:spcBef>
              <a:spcAft>
                <a:spcPts val="0"/>
              </a:spcAft>
              <a:buSzPct val="95000"/>
              <a:buNone/>
            </a:pPr>
            <a:r>
              <a:rPr lang="uk-UA"/>
              <a:t>- експоненти  </a:t>
            </a:r>
            <a:r>
              <a:rPr i="1" lang="uk-UA"/>
              <a:t>y</a:t>
            </a:r>
            <a:r>
              <a:rPr lang="uk-UA"/>
              <a:t> = </a:t>
            </a:r>
            <a:r>
              <a:rPr i="1" lang="uk-UA"/>
              <a:t>g</a:t>
            </a:r>
            <a:r>
              <a:rPr baseline="30000" i="1" lang="uk-UA"/>
              <a:t>x</a:t>
            </a:r>
            <a:r>
              <a:rPr lang="uk-UA"/>
              <a:t> (mod </a:t>
            </a:r>
            <a:r>
              <a:rPr i="1" lang="uk-UA"/>
              <a:t>p</a:t>
            </a:r>
            <a:r>
              <a:rPr lang="uk-UA"/>
              <a:t>).</a:t>
            </a:r>
            <a:endParaRPr/>
          </a:p>
          <a:p>
            <a:pPr indent="355600" lvl="0" marL="0" rtl="0" algn="just">
              <a:spcBef>
                <a:spcPts val="403"/>
              </a:spcBef>
              <a:spcAft>
                <a:spcPts val="0"/>
              </a:spcAft>
              <a:buSzPct val="95000"/>
              <a:buNone/>
            </a:pPr>
            <a:r>
              <a:rPr lang="uk-UA"/>
              <a:t>У якості секретного ключа розшифрування </a:t>
            </a:r>
            <a:r>
              <a:rPr i="1" lang="uk-UA"/>
              <a:t>k</a:t>
            </a:r>
            <a:r>
              <a:rPr lang="uk-UA"/>
              <a:t> беруть ціле число </a:t>
            </a:r>
            <a:r>
              <a:rPr i="1" lang="uk-UA"/>
              <a:t>х</a:t>
            </a:r>
            <a:r>
              <a:rPr lang="uk-UA"/>
              <a:t>, 0&lt;</a:t>
            </a:r>
            <a:r>
              <a:rPr i="1" lang="uk-UA"/>
              <a:t>x</a:t>
            </a:r>
            <a:r>
              <a:rPr lang="uk-UA"/>
              <a:t>&lt;</a:t>
            </a:r>
            <a:r>
              <a:rPr i="1" lang="uk-UA"/>
              <a:t>p</a:t>
            </a:r>
            <a:r>
              <a:rPr lang="uk-UA"/>
              <a:t>-1.</a:t>
            </a:r>
            <a:endParaRPr/>
          </a:p>
          <a:p>
            <a:pPr indent="355600" lvl="0" marL="0" rtl="0" algn="just">
              <a:spcBef>
                <a:spcPts val="403"/>
              </a:spcBef>
              <a:spcAft>
                <a:spcPts val="0"/>
              </a:spcAft>
              <a:buSzPct val="95000"/>
              <a:buNone/>
            </a:pPr>
            <a:r>
              <a:t/>
            </a:r>
            <a:endParaRPr/>
          </a:p>
        </p:txBody>
      </p:sp>
      <p:sp>
        <p:nvSpPr>
          <p:cNvPr id="128" name="Google Shape;128;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lnSpc>
                <a:spcPct val="80000"/>
              </a:lnSpc>
              <a:spcBef>
                <a:spcPts val="0"/>
              </a:spcBef>
              <a:spcAft>
                <a:spcPts val="0"/>
              </a:spcAft>
              <a:buClr>
                <a:schemeClr val="accent2"/>
              </a:buClr>
              <a:buSzPts val="3200"/>
              <a:buFont typeface="Times New Roman"/>
              <a:buNone/>
            </a:pPr>
            <a:r>
              <a:rPr b="1" lang="uk-UA" sz="3200">
                <a:solidFill>
                  <a:schemeClr val="accent2"/>
                </a:solidFill>
                <a:latin typeface="Times New Roman"/>
                <a:ea typeface="Times New Roman"/>
                <a:cs typeface="Times New Roman"/>
                <a:sym typeface="Times New Roman"/>
              </a:rPr>
              <a:t>Алгоритм створення відкритого та секретного ключів El Gamal</a:t>
            </a:r>
            <a:endParaRPr b="1" sz="3200">
              <a:solidFill>
                <a:schemeClr val="accent2"/>
              </a:solidFill>
              <a:latin typeface="Times New Roman"/>
              <a:ea typeface="Times New Roman"/>
              <a:cs typeface="Times New Roman"/>
              <a:sym typeface="Times New Roman"/>
            </a:endParaRPr>
          </a:p>
        </p:txBody>
      </p:sp>
      <p:sp>
        <p:nvSpPr>
          <p:cNvPr id="134" name="Google Shape;134;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pic>
        <p:nvPicPr>
          <p:cNvPr id="135" name="Google Shape;135;p4"/>
          <p:cNvPicPr preferRelativeResize="0"/>
          <p:nvPr/>
        </p:nvPicPr>
        <p:blipFill rotWithShape="1">
          <a:blip r:embed="rId3">
            <a:alphaModFix/>
          </a:blip>
          <a:srcRect b="0" l="0" r="0" t="0"/>
          <a:stretch/>
        </p:blipFill>
        <p:spPr>
          <a:xfrm>
            <a:off x="1357290" y="2071678"/>
            <a:ext cx="6515100" cy="3457575"/>
          </a:xfrm>
          <a:prstGeom prst="rect">
            <a:avLst/>
          </a:prstGeom>
          <a:noFill/>
          <a:ln cap="flat" cmpd="sng" w="25400">
            <a:solidFill>
              <a:srgbClr val="002060"/>
            </a:solidFill>
            <a:prstDash val="solid"/>
            <a:miter lim="800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2470"/>
              <a:buNone/>
            </a:pPr>
            <a:r>
              <a:rPr b="1" i="1" lang="uk-UA"/>
              <a:t>Шифрування – </a:t>
            </a:r>
            <a:r>
              <a:rPr lang="uk-UA"/>
              <a:t>криптоперетворення  </a:t>
            </a:r>
            <a:r>
              <a:rPr i="1" lang="uk-UA"/>
              <a:t>S</a:t>
            </a:r>
            <a:r>
              <a:rPr lang="uk-UA"/>
              <a:t>=</a:t>
            </a:r>
            <a:r>
              <a:rPr i="1" lang="uk-UA"/>
              <a:t>f(C,K)</a:t>
            </a:r>
            <a:endParaRPr/>
          </a:p>
          <a:p>
            <a:pPr indent="0" lvl="0" marL="0" rtl="0" algn="just">
              <a:spcBef>
                <a:spcPts val="520"/>
              </a:spcBef>
              <a:spcAft>
                <a:spcPts val="0"/>
              </a:spcAft>
              <a:buSzPts val="2470"/>
              <a:buNone/>
            </a:pPr>
            <a:r>
              <a:rPr lang="uk-UA"/>
              <a:t>Для шифрування відкритого повідомлення </a:t>
            </a:r>
            <a:r>
              <a:rPr i="1" lang="uk-UA"/>
              <a:t>С</a:t>
            </a:r>
            <a:r>
              <a:rPr lang="uk-UA"/>
              <a:t>, яке є елементом групи </a:t>
            </a:r>
            <a:r>
              <a:rPr i="1" lang="uk-UA"/>
              <a:t>F</a:t>
            </a:r>
            <a:r>
              <a:rPr baseline="-25000" i="1" lang="uk-UA"/>
              <a:t>p</a:t>
            </a:r>
            <a:r>
              <a:rPr lang="uk-UA"/>
              <a:t>, відправник виконує наступні дії:</a:t>
            </a:r>
            <a:endParaRPr/>
          </a:p>
          <a:p>
            <a:pPr indent="-274320" lvl="0" marL="274320" rtl="0" algn="just">
              <a:spcBef>
                <a:spcPts val="520"/>
              </a:spcBef>
              <a:spcAft>
                <a:spcPts val="0"/>
              </a:spcAft>
              <a:buSzPts val="2470"/>
              <a:buChar char="⚫"/>
            </a:pPr>
            <a:r>
              <a:rPr lang="uk-UA"/>
              <a:t>Вибирає випадкове число </a:t>
            </a:r>
            <a:r>
              <a:rPr i="1" lang="uk-UA"/>
              <a:t>v</a:t>
            </a:r>
            <a:r>
              <a:rPr lang="uk-UA"/>
              <a:t>, 0&lt;</a:t>
            </a:r>
            <a:r>
              <a:rPr i="1" lang="uk-UA"/>
              <a:t>v</a:t>
            </a:r>
            <a:r>
              <a:rPr lang="uk-UA"/>
              <a:t>&lt;</a:t>
            </a:r>
            <a:r>
              <a:rPr i="1" lang="uk-UA"/>
              <a:t>p</a:t>
            </a:r>
            <a:r>
              <a:rPr lang="uk-UA"/>
              <a:t>-1.</a:t>
            </a:r>
            <a:endParaRPr/>
          </a:p>
          <a:p>
            <a:pPr indent="-274320" lvl="0" marL="274320" rtl="0" algn="just">
              <a:spcBef>
                <a:spcPts val="520"/>
              </a:spcBef>
              <a:spcAft>
                <a:spcPts val="0"/>
              </a:spcAft>
              <a:buSzPts val="2470"/>
              <a:buChar char="⚫"/>
            </a:pPr>
            <a:r>
              <a:rPr lang="uk-UA"/>
              <a:t>Визначає  </a:t>
            </a:r>
            <a:r>
              <a:rPr i="1" lang="uk-UA"/>
              <a:t>r</a:t>
            </a:r>
            <a:r>
              <a:rPr lang="uk-UA"/>
              <a:t> ≡ </a:t>
            </a:r>
            <a:r>
              <a:rPr i="1" lang="uk-UA"/>
              <a:t>y</a:t>
            </a:r>
            <a:r>
              <a:rPr baseline="30000" i="1" lang="uk-UA"/>
              <a:t>v</a:t>
            </a:r>
            <a:r>
              <a:rPr lang="uk-UA"/>
              <a:t> (mod </a:t>
            </a:r>
            <a:r>
              <a:rPr i="1" lang="uk-UA"/>
              <a:t>p</a:t>
            </a:r>
            <a:r>
              <a:rPr lang="uk-UA"/>
              <a:t>).</a:t>
            </a:r>
            <a:endParaRPr/>
          </a:p>
          <a:p>
            <a:pPr indent="-274320" lvl="0" marL="274320" rtl="0" algn="just">
              <a:spcBef>
                <a:spcPts val="520"/>
              </a:spcBef>
              <a:spcAft>
                <a:spcPts val="0"/>
              </a:spcAft>
              <a:buSzPts val="2470"/>
              <a:buChar char="⚫"/>
            </a:pPr>
            <a:r>
              <a:rPr lang="uk-UA"/>
              <a:t>Шифротекстом є пара (</a:t>
            </a:r>
            <a:r>
              <a:rPr i="1" lang="uk-UA"/>
              <a:t>S</a:t>
            </a:r>
            <a:r>
              <a:rPr baseline="-25000" lang="uk-UA"/>
              <a:t>1</a:t>
            </a:r>
            <a:r>
              <a:rPr lang="uk-UA"/>
              <a:t>, </a:t>
            </a:r>
            <a:r>
              <a:rPr i="1" lang="uk-UA"/>
              <a:t>S</a:t>
            </a:r>
            <a:r>
              <a:rPr baseline="-25000" lang="uk-UA"/>
              <a:t>2</a:t>
            </a:r>
            <a:r>
              <a:rPr lang="uk-UA"/>
              <a:t>), де</a:t>
            </a:r>
            <a:endParaRPr/>
          </a:p>
          <a:p>
            <a:pPr indent="0" lvl="0" marL="0" rtl="0" algn="ctr">
              <a:spcBef>
                <a:spcPts val="520"/>
              </a:spcBef>
              <a:spcAft>
                <a:spcPts val="0"/>
              </a:spcAft>
              <a:buSzPts val="2470"/>
              <a:buNone/>
            </a:pPr>
            <a:r>
              <a:rPr i="1" lang="uk-UA"/>
              <a:t>S</a:t>
            </a:r>
            <a:r>
              <a:rPr baseline="-25000" lang="uk-UA"/>
              <a:t>1</a:t>
            </a:r>
            <a:r>
              <a:rPr lang="uk-UA"/>
              <a:t> = </a:t>
            </a:r>
            <a:r>
              <a:rPr i="1" lang="uk-UA"/>
              <a:t>g</a:t>
            </a:r>
            <a:r>
              <a:rPr baseline="30000" i="1" lang="uk-UA"/>
              <a:t>v</a:t>
            </a:r>
            <a:r>
              <a:rPr lang="uk-UA"/>
              <a:t> (mod </a:t>
            </a:r>
            <a:r>
              <a:rPr i="1" lang="uk-UA"/>
              <a:t>p</a:t>
            </a:r>
            <a:r>
              <a:rPr lang="uk-UA"/>
              <a:t>),</a:t>
            </a:r>
            <a:endParaRPr/>
          </a:p>
          <a:p>
            <a:pPr indent="0" lvl="0" marL="0" rtl="0" algn="ctr">
              <a:spcBef>
                <a:spcPts val="520"/>
              </a:spcBef>
              <a:spcAft>
                <a:spcPts val="0"/>
              </a:spcAft>
              <a:buSzPts val="2470"/>
              <a:buNone/>
            </a:pPr>
            <a:r>
              <a:rPr i="1" lang="uk-UA"/>
              <a:t>S</a:t>
            </a:r>
            <a:r>
              <a:rPr baseline="-25000" lang="uk-UA"/>
              <a:t>2</a:t>
            </a:r>
            <a:r>
              <a:rPr lang="uk-UA"/>
              <a:t> = </a:t>
            </a:r>
            <a:r>
              <a:rPr i="1" lang="uk-UA"/>
              <a:t>rC</a:t>
            </a:r>
            <a:r>
              <a:rPr lang="uk-UA"/>
              <a:t> (mod </a:t>
            </a:r>
            <a:r>
              <a:rPr i="1" lang="uk-UA"/>
              <a:t>p</a:t>
            </a:r>
            <a:r>
              <a:rPr lang="uk-UA"/>
              <a:t>).</a:t>
            </a:r>
            <a:endParaRPr/>
          </a:p>
          <a:p>
            <a:pPr indent="-117475" lvl="0" marL="274320" rtl="0" algn="l">
              <a:spcBef>
                <a:spcPts val="520"/>
              </a:spcBef>
              <a:spcAft>
                <a:spcPts val="0"/>
              </a:spcAft>
              <a:buSzPts val="2470"/>
              <a:buNone/>
            </a:pPr>
            <a:r>
              <a:t/>
            </a:r>
            <a:endParaRPr/>
          </a:p>
        </p:txBody>
      </p:sp>
      <p:sp>
        <p:nvSpPr>
          <p:cNvPr id="141" name="Google Shape;141;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355600" lvl="0" marL="0" rtl="0" algn="just">
              <a:spcBef>
                <a:spcPts val="0"/>
              </a:spcBef>
              <a:spcAft>
                <a:spcPts val="0"/>
              </a:spcAft>
              <a:buSzPts val="2470"/>
              <a:buNone/>
            </a:pPr>
            <a:r>
              <a:rPr b="1" i="1" lang="uk-UA"/>
              <a:t>Розшифрування</a:t>
            </a:r>
            <a:r>
              <a:rPr lang="uk-UA"/>
              <a:t> - криптоперетворення  </a:t>
            </a:r>
            <a:r>
              <a:rPr i="1" lang="uk-UA"/>
              <a:t>C=f(S,k)</a:t>
            </a:r>
            <a:endParaRPr/>
          </a:p>
          <a:p>
            <a:pPr indent="355600" lvl="0" marL="0" rtl="0" algn="just">
              <a:spcBef>
                <a:spcPts val="520"/>
              </a:spcBef>
              <a:spcAft>
                <a:spcPts val="0"/>
              </a:spcAft>
              <a:buSzPts val="2470"/>
              <a:buNone/>
            </a:pPr>
            <a:r>
              <a:rPr lang="uk-UA"/>
              <a:t>Одержувач повідомлення виконує алгоритм розшифрування, який передбачає наступні дії:</a:t>
            </a:r>
            <a:endParaRPr/>
          </a:p>
          <a:p>
            <a:pPr indent="-274320" lvl="0" marL="274320" rtl="0" algn="just">
              <a:spcBef>
                <a:spcPts val="520"/>
              </a:spcBef>
              <a:spcAft>
                <a:spcPts val="0"/>
              </a:spcAft>
              <a:buSzPts val="2470"/>
              <a:buChar char="⚫"/>
            </a:pPr>
            <a:r>
              <a:rPr lang="uk-UA"/>
              <a:t>Відтворює </a:t>
            </a:r>
            <a:r>
              <a:rPr i="1" lang="uk-UA"/>
              <a:t>r</a:t>
            </a:r>
            <a:r>
              <a:rPr lang="uk-UA"/>
              <a:t> за допомогою свого секретного ключа </a:t>
            </a:r>
            <a:r>
              <a:rPr i="1" lang="uk-UA"/>
              <a:t>х</a:t>
            </a:r>
            <a:r>
              <a:rPr lang="uk-UA"/>
              <a:t>, тобто підраховує</a:t>
            </a:r>
            <a:endParaRPr/>
          </a:p>
          <a:p>
            <a:pPr indent="0" lvl="0" marL="0" rtl="0" algn="ctr">
              <a:spcBef>
                <a:spcPts val="520"/>
              </a:spcBef>
              <a:spcAft>
                <a:spcPts val="0"/>
              </a:spcAft>
              <a:buSzPts val="2470"/>
              <a:buNone/>
            </a:pPr>
            <a:r>
              <a:rPr i="1" lang="uk-UA"/>
              <a:t>r</a:t>
            </a:r>
            <a:r>
              <a:rPr lang="uk-UA"/>
              <a:t> = (</a:t>
            </a:r>
            <a:r>
              <a:rPr i="1" lang="uk-UA"/>
              <a:t>S</a:t>
            </a:r>
            <a:r>
              <a:rPr baseline="-25000" lang="uk-UA"/>
              <a:t>1</a:t>
            </a:r>
            <a:r>
              <a:rPr lang="uk-UA"/>
              <a:t>)</a:t>
            </a:r>
            <a:r>
              <a:rPr baseline="30000" i="1" lang="uk-UA"/>
              <a:t>x</a:t>
            </a:r>
            <a:r>
              <a:rPr lang="uk-UA"/>
              <a:t> (mod </a:t>
            </a:r>
            <a:r>
              <a:rPr i="1" lang="uk-UA"/>
              <a:t>p</a:t>
            </a:r>
            <a:r>
              <a:rPr lang="uk-UA"/>
              <a:t>).</a:t>
            </a:r>
            <a:endParaRPr/>
          </a:p>
          <a:p>
            <a:pPr indent="-274320" lvl="0" marL="274320" rtl="0" algn="just">
              <a:spcBef>
                <a:spcPts val="520"/>
              </a:spcBef>
              <a:spcAft>
                <a:spcPts val="0"/>
              </a:spcAft>
              <a:buSzPts val="2470"/>
              <a:buChar char="⚫"/>
            </a:pPr>
            <a:r>
              <a:rPr lang="uk-UA"/>
              <a:t>Відтворює відкритий текст </a:t>
            </a:r>
            <a:r>
              <a:rPr i="1" lang="uk-UA"/>
              <a:t>С</a:t>
            </a:r>
            <a:r>
              <a:rPr lang="uk-UA"/>
              <a:t> за формулою</a:t>
            </a:r>
            <a:endParaRPr/>
          </a:p>
          <a:p>
            <a:pPr indent="0" lvl="0" marL="0" rtl="0" algn="ctr">
              <a:spcBef>
                <a:spcPts val="520"/>
              </a:spcBef>
              <a:spcAft>
                <a:spcPts val="0"/>
              </a:spcAft>
              <a:buSzPts val="2470"/>
              <a:buNone/>
            </a:pPr>
            <a:r>
              <a:rPr i="1" lang="uk-UA"/>
              <a:t>С</a:t>
            </a:r>
            <a:r>
              <a:rPr lang="uk-UA"/>
              <a:t> = </a:t>
            </a:r>
            <a:r>
              <a:rPr i="1" lang="uk-UA"/>
              <a:t>r </a:t>
            </a:r>
            <a:r>
              <a:rPr baseline="30000" lang="uk-UA"/>
              <a:t>-1</a:t>
            </a:r>
            <a:r>
              <a:rPr lang="uk-UA"/>
              <a:t> </a:t>
            </a:r>
            <a:r>
              <a:rPr i="1" lang="uk-UA"/>
              <a:t>S</a:t>
            </a:r>
            <a:r>
              <a:rPr baseline="-25000" lang="uk-UA"/>
              <a:t>2</a:t>
            </a:r>
            <a:r>
              <a:rPr lang="uk-UA"/>
              <a:t> (mod </a:t>
            </a:r>
            <a:r>
              <a:rPr i="1" lang="uk-UA"/>
              <a:t>p</a:t>
            </a:r>
            <a:r>
              <a:rPr lang="uk-UA"/>
              <a:t>).</a:t>
            </a:r>
            <a:endParaRPr/>
          </a:p>
          <a:p>
            <a:pPr indent="-117475" lvl="0" marL="274320" rtl="0" algn="l">
              <a:spcBef>
                <a:spcPts val="520"/>
              </a:spcBef>
              <a:spcAft>
                <a:spcPts val="0"/>
              </a:spcAft>
              <a:buSzPts val="2470"/>
              <a:buNone/>
            </a:pPr>
            <a:r>
              <a:t/>
            </a:r>
            <a:endParaRPr/>
          </a:p>
        </p:txBody>
      </p:sp>
      <p:sp>
        <p:nvSpPr>
          <p:cNvPr id="147" name="Google Shape;147;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70"/>
              <a:buChar char="⚫"/>
            </a:pPr>
            <a:r>
              <a:rPr i="1" lang="uk-UA"/>
              <a:t>Криптостійкість</a:t>
            </a:r>
            <a:r>
              <a:rPr lang="uk-UA"/>
              <a:t> алгоритму висока, оскільки його засновано на складності дискретного логарифмування. Розв’язання такої задачі виявляється значно більш складною проблемою, ніж розв’язання задачі, заснованої на складності розкладання складного числа на прості множники, на яких базується криптосистема RSA і подібні до неї системи.</a:t>
            </a:r>
            <a:endParaRPr/>
          </a:p>
        </p:txBody>
      </p:sp>
      <p:sp>
        <p:nvSpPr>
          <p:cNvPr id="153" name="Google Shape;153;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3200"/>
              <a:buFont typeface="Calibri"/>
              <a:buNone/>
            </a:pPr>
            <a:r>
              <a:rPr b="1" lang="uk-UA" sz="3200"/>
              <a:t>Комбіновані криптосистеми</a:t>
            </a:r>
            <a:endParaRPr sz="3200"/>
          </a:p>
        </p:txBody>
      </p:sp>
      <p:sp>
        <p:nvSpPr>
          <p:cNvPr id="159" name="Google Shape;159;p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just">
              <a:spcBef>
                <a:spcPts val="0"/>
              </a:spcBef>
              <a:spcAft>
                <a:spcPts val="0"/>
              </a:spcAft>
              <a:buSzPct val="95000"/>
              <a:buChar char="⚫"/>
            </a:pPr>
            <a:r>
              <a:rPr lang="uk-UA"/>
              <a:t>Головною перевагою асиметричних криптосистем з відкритим ключем є їх потенційно висока безпека: немає необхідності ні передавати, ні повідомляти будь-кого про значення секретних ключів, ні впевнюватись у їх справжності. Однак швидкодія асиметричних криптосистем з відкритим ключем звичайно у сотні і більше разів менше за швидкодію симетричних криптосистем з секретним ключем.</a:t>
            </a:r>
            <a:endParaRPr/>
          </a:p>
          <a:p>
            <a:pPr indent="-274320" lvl="0" marL="274320" rtl="0" algn="just">
              <a:spcBef>
                <a:spcPts val="481"/>
              </a:spcBef>
              <a:spcAft>
                <a:spcPts val="0"/>
              </a:spcAft>
              <a:buSzPct val="95000"/>
              <a:buChar char="⚫"/>
            </a:pPr>
            <a:r>
              <a:rPr lang="uk-UA"/>
              <a:t>У свою чергу, швидкодіючі симетричні криптосистеми страждають суттєвим недоліком: секретний ключ, який постійно поновлюється, повинен регулярно передаватися партнерам по інформаційному обміну, а під час таких передач виникає погроза розкриття секретного ключа.</a:t>
            </a:r>
            <a:endParaRPr/>
          </a:p>
        </p:txBody>
      </p:sp>
      <p:sp>
        <p:nvSpPr>
          <p:cNvPr id="160" name="Google Shape;160;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spcBef>
                <a:spcPts val="0"/>
              </a:spcBef>
              <a:spcAft>
                <a:spcPts val="0"/>
              </a:spcAft>
              <a:buSzPts val="2470"/>
              <a:buChar char="⚫"/>
            </a:pPr>
            <a:r>
              <a:rPr lang="uk-UA"/>
              <a:t>Тому виник ефективний метод комбінованого застосування симетричного і асиметричного шифрування. Комбіноване використання симетричного і асиметричного шифрування дозволяє усунути основні недоліки, які властиві обом методам. </a:t>
            </a:r>
            <a:r>
              <a:rPr i="1" lang="uk-UA"/>
              <a:t>Комбінований (гібридний) метод шифрування</a:t>
            </a:r>
            <a:r>
              <a:rPr lang="uk-UA"/>
              <a:t> за допомогою якого можна сполучати переваги високої секретності, які надають асиметричні криптосистеми з відкритим ключем, з перевагами високої швидкості роботи, які властиві симетричним криптосистемам з секретним ключем.</a:t>
            </a:r>
            <a:endParaRPr/>
          </a:p>
        </p:txBody>
      </p:sp>
      <p:sp>
        <p:nvSpPr>
          <p:cNvPr id="166" name="Google Shape;166;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Потік">
  <a:themeElements>
    <a:clrScheme name="Потік">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Потік">
  <a:themeElements>
    <a:clrScheme name="Потік">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2011-02-09T21:54:04Z</dcterms:created>
  <dc:creator>franchuk</dc:creator>
</cp:coreProperties>
</file>