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8" r:id="rId3"/>
    <p:sldId id="258" r:id="rId4"/>
    <p:sldId id="277" r:id="rId5"/>
    <p:sldId id="279" r:id="rId6"/>
    <p:sldId id="280" r:id="rId7"/>
    <p:sldId id="281" r:id="rId8"/>
    <p:sldId id="282" r:id="rId9"/>
    <p:sldId id="284" r:id="rId10"/>
    <p:sldId id="285" r:id="rId11"/>
    <p:sldId id="286" r:id="rId12"/>
    <p:sldId id="287" r:id="rId13"/>
    <p:sldId id="288" r:id="rId14"/>
    <p:sldId id="290" r:id="rId15"/>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B0BF"/>
    <a:srgbClr val="1F3E8C"/>
    <a:srgbClr val="4048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2730" y="-12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18.06.2020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18.06.2020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18.06.2020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18.06.2020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18.06.2020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18.06.2020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18.06.2020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18.06.2020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18.06.2020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18.06.2020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18.06.2020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18.06.2020</a:t>
            </a:fld>
            <a:endParaRPr lang="ru-RU"/>
          </a:p>
        </p:txBody>
      </p:sp>
      <p:sp>
        <p:nvSpPr>
          <p:cNvPr id="5" name="Нижний колонтитул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4843526" y="1481361"/>
            <a:ext cx="3960439" cy="576063"/>
          </a:xfrm>
          <a:prstGeom prst="rect">
            <a:avLst/>
          </a:prstGeom>
          <a:solidFill>
            <a:srgbClr val="2AB0BF"/>
          </a:solidFill>
          <a:ln>
            <a:solidFill>
              <a:srgbClr val="2AB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395536" y="1481360"/>
            <a:ext cx="3960440" cy="576063"/>
          </a:xfrm>
          <a:prstGeom prst="rect">
            <a:avLst/>
          </a:prstGeom>
          <a:solidFill>
            <a:srgbClr val="2AB0BF"/>
          </a:solidFill>
          <a:ln>
            <a:solidFill>
              <a:srgbClr val="2AB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0" y="0"/>
            <a:ext cx="395536" cy="843558"/>
          </a:xfrm>
          <a:prstGeom prst="rect">
            <a:avLst/>
          </a:prstGeom>
          <a:solidFill>
            <a:srgbClr val="2AB0BF"/>
          </a:solidFill>
          <a:ln>
            <a:solidFill>
              <a:srgbClr val="2AB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latin typeface="Segoe UI Semibold" pitchFamily="34" charset="0"/>
              </a:rPr>
              <a:t>1</a:t>
            </a:r>
            <a:endParaRPr lang="ru-RU" dirty="0">
              <a:latin typeface="Segoe UI Semibold" pitchFamily="34" charset="0"/>
            </a:endParaRPr>
          </a:p>
        </p:txBody>
      </p:sp>
      <p:sp>
        <p:nvSpPr>
          <p:cNvPr id="2" name="Заголовок 1"/>
          <p:cNvSpPr>
            <a:spLocks noGrp="1"/>
          </p:cNvSpPr>
          <p:nvPr>
            <p:ph type="title"/>
          </p:nvPr>
        </p:nvSpPr>
        <p:spPr>
          <a:xfrm>
            <a:off x="365258" y="0"/>
            <a:ext cx="8229600" cy="843558"/>
          </a:xfrm>
        </p:spPr>
        <p:txBody>
          <a:bodyPr>
            <a:normAutofit/>
          </a:bodyPr>
          <a:lstStyle/>
          <a:p>
            <a:pPr algn="l">
              <a:lnSpc>
                <a:spcPts val="3000"/>
              </a:lnSpc>
            </a:pPr>
            <a:r>
              <a:rPr lang="en-US" sz="2800" dirty="0" smtClean="0">
                <a:solidFill>
                  <a:schemeClr val="tx1">
                    <a:lumMod val="65000"/>
                    <a:lumOff val="35000"/>
                  </a:schemeClr>
                </a:solidFill>
                <a:latin typeface="Segoe UI Semibold" pitchFamily="34" charset="0"/>
                <a:cs typeface="Arial" pitchFamily="34" charset="0"/>
              </a:rPr>
              <a:t>The </a:t>
            </a:r>
            <a:r>
              <a:rPr lang="en-US" sz="2800" dirty="0">
                <a:solidFill>
                  <a:schemeClr val="tx1">
                    <a:lumMod val="65000"/>
                    <a:lumOff val="35000"/>
                  </a:schemeClr>
                </a:solidFill>
                <a:latin typeface="Segoe UI Semibold" pitchFamily="34" charset="0"/>
                <a:cs typeface="Arial" pitchFamily="34" charset="0"/>
              </a:rPr>
              <a:t>relationship between holidays and </a:t>
            </a:r>
            <a:r>
              <a:rPr lang="en-US" sz="2800" dirty="0" smtClean="0">
                <a:solidFill>
                  <a:schemeClr val="tx1">
                    <a:lumMod val="65000"/>
                    <a:lumOff val="35000"/>
                  </a:schemeClr>
                </a:solidFill>
                <a:latin typeface="Segoe UI Semibold" pitchFamily="34" charset="0"/>
                <a:cs typeface="Arial" pitchFamily="34" charset="0"/>
              </a:rPr>
              <a:t>tips</a:t>
            </a:r>
            <a:endParaRPr lang="ru-RU" sz="2800" dirty="0">
              <a:solidFill>
                <a:schemeClr val="tx1">
                  <a:lumMod val="65000"/>
                  <a:lumOff val="35000"/>
                </a:schemeClr>
              </a:solidFill>
              <a:latin typeface="Segoe UI Semibold" pitchFamily="34" charset="0"/>
              <a:cs typeface="Arial" pitchFamily="34" charset="0"/>
            </a:endParaRPr>
          </a:p>
        </p:txBody>
      </p:sp>
      <p:cxnSp>
        <p:nvCxnSpPr>
          <p:cNvPr id="7" name="Прямая соединительная линия 6"/>
          <p:cNvCxnSpPr/>
          <p:nvPr/>
        </p:nvCxnSpPr>
        <p:spPr>
          <a:xfrm>
            <a:off x="0" y="843558"/>
            <a:ext cx="91805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Заголовок 1"/>
          <p:cNvSpPr txBox="1">
            <a:spLocks/>
          </p:cNvSpPr>
          <p:nvPr/>
        </p:nvSpPr>
        <p:spPr>
          <a:xfrm>
            <a:off x="81397" y="1347614"/>
            <a:ext cx="4508860" cy="8435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3000"/>
              </a:lnSpc>
            </a:pPr>
            <a:r>
              <a:rPr lang="en-US" sz="2400" dirty="0">
                <a:solidFill>
                  <a:schemeClr val="bg1"/>
                </a:solidFill>
                <a:latin typeface="Segoe UI Semibold" pitchFamily="34" charset="0"/>
                <a:cs typeface="Arial" pitchFamily="34" charset="0"/>
              </a:rPr>
              <a:t>Idea of analysis</a:t>
            </a:r>
            <a:endParaRPr lang="ru-RU" sz="2400" dirty="0">
              <a:solidFill>
                <a:schemeClr val="bg1"/>
              </a:solidFill>
              <a:latin typeface="Segoe UI Semibold" pitchFamily="34" charset="0"/>
              <a:cs typeface="Arial" pitchFamily="34" charset="0"/>
            </a:endParaRPr>
          </a:p>
        </p:txBody>
      </p:sp>
      <p:sp>
        <p:nvSpPr>
          <p:cNvPr id="11" name="Заголовок 1"/>
          <p:cNvSpPr txBox="1">
            <a:spLocks/>
          </p:cNvSpPr>
          <p:nvPr/>
        </p:nvSpPr>
        <p:spPr>
          <a:xfrm>
            <a:off x="4843526" y="2067694"/>
            <a:ext cx="3960439" cy="2232248"/>
          </a:xfrm>
          <a:prstGeom prst="rect">
            <a:avLst/>
          </a:prstGeom>
          <a:ln>
            <a:solidFill>
              <a:srgbClr val="2AB0BF"/>
            </a:solidFill>
          </a:ln>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1800"/>
              </a:lnSpc>
            </a:pPr>
            <a:r>
              <a:rPr lang="ru-RU" sz="1800" dirty="0" smtClean="0">
                <a:solidFill>
                  <a:schemeClr val="tx1">
                    <a:lumMod val="65000"/>
                    <a:lumOff val="35000"/>
                  </a:schemeClr>
                </a:solidFill>
                <a:latin typeface="Segoe UI" pitchFamily="34" charset="0"/>
                <a:ea typeface="Segoe UI" pitchFamily="34" charset="0"/>
                <a:cs typeface="Segoe UI" pitchFamily="34" charset="0"/>
              </a:rPr>
              <a:t> </a:t>
            </a:r>
            <a:r>
              <a:rPr lang="en-US" sz="1800" dirty="0">
                <a:solidFill>
                  <a:schemeClr val="tx1">
                    <a:lumMod val="65000"/>
                    <a:lumOff val="35000"/>
                  </a:schemeClr>
                </a:solidFill>
                <a:latin typeface="Segoe UI" pitchFamily="34" charset="0"/>
                <a:ea typeface="Segoe UI" pitchFamily="34" charset="0"/>
                <a:cs typeface="Segoe UI" pitchFamily="34" charset="0"/>
              </a:rPr>
              <a:t>The object of study — Independence Day (July 4).</a:t>
            </a:r>
          </a:p>
          <a:p>
            <a:pPr>
              <a:lnSpc>
                <a:spcPts val="1800"/>
              </a:lnSpc>
            </a:pPr>
            <a:r>
              <a:rPr lang="en-US" sz="1800" dirty="0">
                <a:solidFill>
                  <a:schemeClr val="tx1">
                    <a:lumMod val="65000"/>
                    <a:lumOff val="35000"/>
                  </a:schemeClr>
                </a:solidFill>
                <a:latin typeface="Segoe UI" pitchFamily="34" charset="0"/>
                <a:ea typeface="Segoe UI" pitchFamily="34" charset="0"/>
                <a:cs typeface="Segoe UI" pitchFamily="34" charset="0"/>
              </a:rPr>
              <a:t>To compare results, we took data for July 11 and July 18. We also analyze the data for July 5, since people can return home already in the morning of the next day.</a:t>
            </a:r>
            <a:endParaRPr lang="ru-RU" sz="1800" dirty="0">
              <a:solidFill>
                <a:schemeClr val="tx1">
                  <a:lumMod val="65000"/>
                  <a:lumOff val="35000"/>
                </a:schemeClr>
              </a:solidFill>
              <a:latin typeface="Segoe UI" pitchFamily="34" charset="0"/>
              <a:ea typeface="Segoe UI" pitchFamily="34" charset="0"/>
              <a:cs typeface="Segoe UI" pitchFamily="34" charset="0"/>
            </a:endParaRPr>
          </a:p>
        </p:txBody>
      </p:sp>
      <p:sp>
        <p:nvSpPr>
          <p:cNvPr id="12" name="Заголовок 1"/>
          <p:cNvSpPr txBox="1">
            <a:spLocks/>
          </p:cNvSpPr>
          <p:nvPr/>
        </p:nvSpPr>
        <p:spPr>
          <a:xfrm>
            <a:off x="395537" y="2057423"/>
            <a:ext cx="3960439" cy="2242519"/>
          </a:xfrm>
          <a:prstGeom prst="rect">
            <a:avLst/>
          </a:prstGeom>
          <a:ln>
            <a:solidFill>
              <a:srgbClr val="2AB0BF"/>
            </a:solidFill>
          </a:ln>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1800"/>
              </a:lnSpc>
            </a:pPr>
            <a:r>
              <a:rPr lang="en-US" sz="1800" dirty="0">
                <a:solidFill>
                  <a:schemeClr val="tx1">
                    <a:lumMod val="65000"/>
                    <a:lumOff val="35000"/>
                  </a:schemeClr>
                </a:solidFill>
                <a:latin typeface="Segoe UI" pitchFamily="34" charset="0"/>
                <a:ea typeface="Segoe UI" pitchFamily="34" charset="0"/>
                <a:cs typeface="Segoe UI" pitchFamily="34" charset="0"/>
              </a:rPr>
              <a:t>Testing the hypothesis that on holidays people pay taxi drivers tips, the amount of which differs from the amount on non-holiday days (up or down).</a:t>
            </a:r>
            <a:endParaRPr lang="ru-RU" sz="1800" dirty="0">
              <a:solidFill>
                <a:schemeClr val="tx1">
                  <a:lumMod val="65000"/>
                  <a:lumOff val="35000"/>
                </a:schemeClr>
              </a:solidFill>
              <a:latin typeface="Segoe UI" pitchFamily="34" charset="0"/>
              <a:ea typeface="Segoe UI" pitchFamily="34" charset="0"/>
              <a:cs typeface="Segoe UI" pitchFamily="34" charset="0"/>
            </a:endParaRPr>
          </a:p>
        </p:txBody>
      </p:sp>
      <p:sp>
        <p:nvSpPr>
          <p:cNvPr id="14" name="Заголовок 1"/>
          <p:cNvSpPr txBox="1">
            <a:spLocks/>
          </p:cNvSpPr>
          <p:nvPr/>
        </p:nvSpPr>
        <p:spPr>
          <a:xfrm>
            <a:off x="4572000" y="1347614"/>
            <a:ext cx="4571213" cy="8435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3000"/>
              </a:lnSpc>
            </a:pPr>
            <a:r>
              <a:rPr lang="en-US" sz="2400" dirty="0">
                <a:solidFill>
                  <a:schemeClr val="bg1"/>
                </a:solidFill>
                <a:latin typeface="Segoe UI Semibold" pitchFamily="34" charset="0"/>
                <a:cs typeface="Arial" pitchFamily="34" charset="0"/>
              </a:rPr>
              <a:t>Description of analysis</a:t>
            </a:r>
            <a:endParaRPr lang="ru-RU" sz="2400" dirty="0">
              <a:solidFill>
                <a:schemeClr val="bg1"/>
              </a:solidFill>
              <a:latin typeface="Segoe UI Semibold" pitchFamily="34" charset="0"/>
              <a:cs typeface="Arial" pitchFamily="34" charset="0"/>
            </a:endParaRPr>
          </a:p>
        </p:txBody>
      </p:sp>
    </p:spTree>
    <p:extLst>
      <p:ext uri="{BB962C8B-B14F-4D97-AF65-F5344CB8AC3E}">
        <p14:creationId xmlns:p14="http://schemas.microsoft.com/office/powerpoint/2010/main" val="2097304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395536" cy="843558"/>
          </a:xfrm>
          <a:prstGeom prst="rect">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Segoe UI Semibold" pitchFamily="34" charset="0"/>
            </a:endParaRPr>
          </a:p>
        </p:txBody>
      </p:sp>
      <p:sp>
        <p:nvSpPr>
          <p:cNvPr id="2" name="Заголовок 1"/>
          <p:cNvSpPr>
            <a:spLocks noGrp="1"/>
          </p:cNvSpPr>
          <p:nvPr>
            <p:ph type="title"/>
          </p:nvPr>
        </p:nvSpPr>
        <p:spPr>
          <a:xfrm>
            <a:off x="365258" y="0"/>
            <a:ext cx="8229600" cy="843558"/>
          </a:xfrm>
        </p:spPr>
        <p:txBody>
          <a:bodyPr>
            <a:normAutofit/>
          </a:bodyPr>
          <a:lstStyle/>
          <a:p>
            <a:pPr algn="l">
              <a:lnSpc>
                <a:spcPts val="3000"/>
              </a:lnSpc>
            </a:pPr>
            <a:r>
              <a:rPr lang="en-US" sz="2800" dirty="0">
                <a:solidFill>
                  <a:schemeClr val="tx1">
                    <a:lumMod val="65000"/>
                    <a:lumOff val="35000"/>
                  </a:schemeClr>
                </a:solidFill>
                <a:latin typeface="Segoe UI Semibold" pitchFamily="34" charset="0"/>
                <a:cs typeface="Arial" pitchFamily="34" charset="0"/>
              </a:rPr>
              <a:t>Query</a:t>
            </a:r>
            <a:endParaRPr lang="ru-RU" sz="2800" dirty="0">
              <a:solidFill>
                <a:schemeClr val="tx1">
                  <a:lumMod val="65000"/>
                  <a:lumOff val="35000"/>
                </a:schemeClr>
              </a:solidFill>
              <a:latin typeface="Segoe UI Semibold" pitchFamily="34" charset="0"/>
              <a:cs typeface="Arial" pitchFamily="34" charset="0"/>
            </a:endParaRPr>
          </a:p>
        </p:txBody>
      </p:sp>
      <p:cxnSp>
        <p:nvCxnSpPr>
          <p:cNvPr id="7" name="Прямая соединительная линия 6"/>
          <p:cNvCxnSpPr/>
          <p:nvPr/>
        </p:nvCxnSpPr>
        <p:spPr>
          <a:xfrm>
            <a:off x="0" y="843558"/>
            <a:ext cx="91805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Заголовок 1"/>
          <p:cNvSpPr txBox="1">
            <a:spLocks/>
          </p:cNvSpPr>
          <p:nvPr/>
        </p:nvSpPr>
        <p:spPr>
          <a:xfrm>
            <a:off x="827584" y="1131589"/>
            <a:ext cx="7560840" cy="3600401"/>
          </a:xfrm>
          <a:prstGeom prst="rect">
            <a:avLst/>
          </a:prstGeom>
          <a:solidFill>
            <a:srgbClr val="2AB0BF"/>
          </a:solidFill>
          <a:ln>
            <a:solidFill>
              <a:srgbClr val="2AB0BF"/>
            </a:solid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2400"/>
              </a:lnSpc>
            </a:pPr>
            <a:r>
              <a:rPr lang="en-US" sz="2400" dirty="0">
                <a:solidFill>
                  <a:schemeClr val="bg1"/>
                </a:solidFill>
                <a:latin typeface="Segoe UI Semibold" pitchFamily="34" charset="0"/>
                <a:ea typeface="Segoe UI" pitchFamily="34" charset="0"/>
                <a:cs typeface="Segoe UI" pitchFamily="34" charset="0"/>
              </a:rPr>
              <a:t>index="taxi"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="4" OR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="11" OR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=18 OR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=5|eval Day=</a:t>
            </a:r>
            <a:r>
              <a:rPr lang="en-US" sz="2400" dirty="0" err="1">
                <a:solidFill>
                  <a:schemeClr val="bg1"/>
                </a:solidFill>
                <a:latin typeface="Segoe UI Semibold" pitchFamily="34" charset="0"/>
                <a:ea typeface="Segoe UI" pitchFamily="34" charset="0"/>
                <a:cs typeface="Segoe UI" pitchFamily="34" charset="0"/>
              </a:rPr>
              <a:t>tonumber</a:t>
            </a:r>
            <a:r>
              <a:rPr lang="en-US" sz="2400" dirty="0">
                <a:solidFill>
                  <a:schemeClr val="bg1"/>
                </a:solidFill>
                <a:latin typeface="Segoe UI Semibold" pitchFamily="34" charset="0"/>
                <a:ea typeface="Segoe UI" pitchFamily="34" charset="0"/>
                <a:cs typeface="Segoe UI" pitchFamily="34" charset="0"/>
              </a:rPr>
              <a:t>(</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a:t>
            </a:r>
            <a:r>
              <a:rPr lang="en-US" sz="2400" dirty="0" err="1">
                <a:solidFill>
                  <a:schemeClr val="bg1"/>
                </a:solidFill>
                <a:latin typeface="Segoe UI Semibold" pitchFamily="34" charset="0"/>
                <a:ea typeface="Segoe UI" pitchFamily="34" charset="0"/>
                <a:cs typeface="Segoe UI" pitchFamily="34" charset="0"/>
              </a:rPr>
              <a:t>eval</a:t>
            </a:r>
            <a:r>
              <a:rPr lang="en-US" sz="2400" dirty="0">
                <a:solidFill>
                  <a:schemeClr val="bg1"/>
                </a:solidFill>
                <a:latin typeface="Segoe UI Semibold" pitchFamily="34" charset="0"/>
                <a:ea typeface="Segoe UI" pitchFamily="34" charset="0"/>
                <a:cs typeface="Segoe UI" pitchFamily="34" charset="0"/>
              </a:rPr>
              <a:t> Distance=</a:t>
            </a:r>
            <a:r>
              <a:rPr lang="en-US" sz="2400" dirty="0" err="1">
                <a:solidFill>
                  <a:schemeClr val="bg1"/>
                </a:solidFill>
                <a:latin typeface="Segoe UI Semibold" pitchFamily="34" charset="0"/>
                <a:ea typeface="Segoe UI" pitchFamily="34" charset="0"/>
                <a:cs typeface="Segoe UI" pitchFamily="34" charset="0"/>
              </a:rPr>
              <a:t>tonumber</a:t>
            </a:r>
            <a:r>
              <a:rPr lang="en-US" sz="2400" dirty="0">
                <a:solidFill>
                  <a:schemeClr val="bg1"/>
                </a:solidFill>
                <a:latin typeface="Segoe UI Semibold" pitchFamily="34" charset="0"/>
                <a:ea typeface="Segoe UI" pitchFamily="34" charset="0"/>
                <a:cs typeface="Segoe UI" pitchFamily="34" charset="0"/>
              </a:rPr>
              <a:t>(</a:t>
            </a:r>
            <a:r>
              <a:rPr lang="en-US" sz="2400" dirty="0" err="1">
                <a:solidFill>
                  <a:schemeClr val="bg1"/>
                </a:solidFill>
                <a:latin typeface="Segoe UI Semibold" pitchFamily="34" charset="0"/>
                <a:ea typeface="Segoe UI" pitchFamily="34" charset="0"/>
                <a:cs typeface="Segoe UI" pitchFamily="34" charset="0"/>
              </a:rPr>
              <a:t>trip_distance</a:t>
            </a:r>
            <a:r>
              <a:rPr lang="en-US" sz="2400" dirty="0">
                <a:solidFill>
                  <a:schemeClr val="bg1"/>
                </a:solidFill>
                <a:latin typeface="Segoe UI Semibold" pitchFamily="34" charset="0"/>
                <a:ea typeface="Segoe UI" pitchFamily="34" charset="0"/>
                <a:cs typeface="Segoe UI" pitchFamily="34" charset="0"/>
              </a:rPr>
              <a:t>) | </a:t>
            </a:r>
            <a:r>
              <a:rPr lang="en-US" sz="2400" dirty="0" err="1">
                <a:solidFill>
                  <a:schemeClr val="bg1"/>
                </a:solidFill>
                <a:latin typeface="Segoe UI Semibold" pitchFamily="34" charset="0"/>
                <a:ea typeface="Segoe UI" pitchFamily="34" charset="0"/>
                <a:cs typeface="Segoe UI" pitchFamily="34" charset="0"/>
              </a:rPr>
              <a:t>eval</a:t>
            </a:r>
            <a:r>
              <a:rPr lang="en-US" sz="2400" dirty="0">
                <a:solidFill>
                  <a:schemeClr val="bg1"/>
                </a:solidFill>
                <a:latin typeface="Segoe UI Semibold" pitchFamily="34" charset="0"/>
                <a:ea typeface="Segoe UI" pitchFamily="34" charset="0"/>
                <a:cs typeface="Segoe UI" pitchFamily="34" charset="0"/>
              </a:rPr>
              <a:t> Fare=</a:t>
            </a:r>
            <a:r>
              <a:rPr lang="en-US" sz="2400" dirty="0" err="1">
                <a:solidFill>
                  <a:schemeClr val="bg1"/>
                </a:solidFill>
                <a:latin typeface="Segoe UI Semibold" pitchFamily="34" charset="0"/>
                <a:ea typeface="Segoe UI" pitchFamily="34" charset="0"/>
                <a:cs typeface="Segoe UI" pitchFamily="34" charset="0"/>
              </a:rPr>
              <a:t>tonumber</a:t>
            </a:r>
            <a:r>
              <a:rPr lang="en-US" sz="2400" dirty="0">
                <a:solidFill>
                  <a:schemeClr val="bg1"/>
                </a:solidFill>
                <a:latin typeface="Segoe UI Semibold" pitchFamily="34" charset="0"/>
                <a:ea typeface="Segoe UI" pitchFamily="34" charset="0"/>
                <a:cs typeface="Segoe UI" pitchFamily="34" charset="0"/>
              </a:rPr>
              <a:t>(</a:t>
            </a:r>
            <a:r>
              <a:rPr lang="en-US" sz="2400" dirty="0" err="1">
                <a:solidFill>
                  <a:schemeClr val="bg1"/>
                </a:solidFill>
                <a:latin typeface="Segoe UI Semibold" pitchFamily="34" charset="0"/>
                <a:ea typeface="Segoe UI" pitchFamily="34" charset="0"/>
                <a:cs typeface="Segoe UI" pitchFamily="34" charset="0"/>
              </a:rPr>
              <a:t>fare_amount</a:t>
            </a:r>
            <a:r>
              <a:rPr lang="en-US" sz="2400" dirty="0">
                <a:solidFill>
                  <a:schemeClr val="bg1"/>
                </a:solidFill>
                <a:latin typeface="Segoe UI Semibold" pitchFamily="34" charset="0"/>
                <a:ea typeface="Segoe UI" pitchFamily="34" charset="0"/>
                <a:cs typeface="Segoe UI" pitchFamily="34" charset="0"/>
              </a:rPr>
              <a:t>) | where Distance&gt;=10.00|where Distance&lt;=15.00|where Fare&gt;0 | where </a:t>
            </a:r>
            <a:r>
              <a:rPr lang="en-US" sz="2400" dirty="0" err="1">
                <a:solidFill>
                  <a:schemeClr val="bg1"/>
                </a:solidFill>
                <a:latin typeface="Segoe UI Semibold" pitchFamily="34" charset="0"/>
                <a:ea typeface="Segoe UI" pitchFamily="34" charset="0"/>
                <a:cs typeface="Segoe UI" pitchFamily="34" charset="0"/>
              </a:rPr>
              <a:t>RatecodeID</a:t>
            </a:r>
            <a:r>
              <a:rPr lang="en-US" sz="2400" dirty="0">
                <a:solidFill>
                  <a:schemeClr val="bg1"/>
                </a:solidFill>
                <a:latin typeface="Segoe UI Semibold" pitchFamily="34" charset="0"/>
                <a:ea typeface="Segoe UI" pitchFamily="34" charset="0"/>
                <a:cs typeface="Segoe UI" pitchFamily="34" charset="0"/>
              </a:rPr>
              <a:t>=1|table  Day </a:t>
            </a:r>
            <a:r>
              <a:rPr lang="en-US" sz="2400" dirty="0" err="1">
                <a:solidFill>
                  <a:schemeClr val="bg1"/>
                </a:solidFill>
                <a:latin typeface="Segoe UI Semibold" pitchFamily="34" charset="0"/>
                <a:ea typeface="Segoe UI" pitchFamily="34" charset="0"/>
                <a:cs typeface="Segoe UI" pitchFamily="34" charset="0"/>
              </a:rPr>
              <a:t>date_hour</a:t>
            </a:r>
            <a:r>
              <a:rPr lang="en-US" sz="2400" dirty="0">
                <a:solidFill>
                  <a:schemeClr val="bg1"/>
                </a:solidFill>
                <a:latin typeface="Segoe UI Semibold" pitchFamily="34" charset="0"/>
                <a:ea typeface="Segoe UI" pitchFamily="34" charset="0"/>
                <a:cs typeface="Segoe UI" pitchFamily="34" charset="0"/>
              </a:rPr>
              <a:t> </a:t>
            </a:r>
            <a:r>
              <a:rPr lang="en-US" sz="2400" dirty="0" err="1">
                <a:solidFill>
                  <a:schemeClr val="bg1"/>
                </a:solidFill>
                <a:latin typeface="Segoe UI Semibold" pitchFamily="34" charset="0"/>
                <a:ea typeface="Segoe UI" pitchFamily="34" charset="0"/>
                <a:cs typeface="Segoe UI" pitchFamily="34" charset="0"/>
              </a:rPr>
              <a:t>Fare|chart</a:t>
            </a:r>
            <a:r>
              <a:rPr lang="en-US" sz="2400" dirty="0">
                <a:solidFill>
                  <a:schemeClr val="bg1"/>
                </a:solidFill>
                <a:latin typeface="Segoe UI Semibold" pitchFamily="34" charset="0"/>
                <a:ea typeface="Segoe UI" pitchFamily="34" charset="0"/>
                <a:cs typeface="Segoe UI" pitchFamily="34" charset="0"/>
              </a:rPr>
              <a:t> </a:t>
            </a:r>
            <a:r>
              <a:rPr lang="en-US" sz="2400" dirty="0" err="1">
                <a:solidFill>
                  <a:schemeClr val="bg1"/>
                </a:solidFill>
                <a:latin typeface="Segoe UI Semibold" pitchFamily="34" charset="0"/>
                <a:ea typeface="Segoe UI" pitchFamily="34" charset="0"/>
                <a:cs typeface="Segoe UI" pitchFamily="34" charset="0"/>
              </a:rPr>
              <a:t>avg</a:t>
            </a:r>
            <a:r>
              <a:rPr lang="en-US" sz="2400" dirty="0">
                <a:solidFill>
                  <a:schemeClr val="bg1"/>
                </a:solidFill>
                <a:latin typeface="Segoe UI Semibold" pitchFamily="34" charset="0"/>
                <a:ea typeface="Segoe UI" pitchFamily="34" charset="0"/>
                <a:cs typeface="Segoe UI" pitchFamily="34" charset="0"/>
              </a:rPr>
              <a:t>(Fare) as </a:t>
            </a:r>
            <a:r>
              <a:rPr lang="en-US" sz="2400" dirty="0" err="1">
                <a:solidFill>
                  <a:schemeClr val="bg1"/>
                </a:solidFill>
                <a:latin typeface="Segoe UI Semibold" pitchFamily="34" charset="0"/>
                <a:ea typeface="Segoe UI" pitchFamily="34" charset="0"/>
                <a:cs typeface="Segoe UI" pitchFamily="34" charset="0"/>
              </a:rPr>
              <a:t>Average_fare</a:t>
            </a:r>
            <a:r>
              <a:rPr lang="en-US" sz="2400" dirty="0">
                <a:solidFill>
                  <a:schemeClr val="bg1"/>
                </a:solidFill>
                <a:latin typeface="Segoe UI Semibold" pitchFamily="34" charset="0"/>
                <a:ea typeface="Segoe UI" pitchFamily="34" charset="0"/>
                <a:cs typeface="Segoe UI" pitchFamily="34" charset="0"/>
              </a:rPr>
              <a:t> by Day </a:t>
            </a:r>
            <a:r>
              <a:rPr lang="en-US" sz="2400" dirty="0" err="1">
                <a:solidFill>
                  <a:schemeClr val="bg1"/>
                </a:solidFill>
                <a:latin typeface="Segoe UI Semibold" pitchFamily="34" charset="0"/>
                <a:ea typeface="Segoe UI" pitchFamily="34" charset="0"/>
                <a:cs typeface="Segoe UI" pitchFamily="34" charset="0"/>
              </a:rPr>
              <a:t>date_hour</a:t>
            </a:r>
            <a:r>
              <a:rPr lang="en-US" sz="2400" dirty="0">
                <a:solidFill>
                  <a:schemeClr val="bg1"/>
                </a:solidFill>
                <a:latin typeface="Segoe UI Semibold" pitchFamily="34" charset="0"/>
                <a:ea typeface="Segoe UI" pitchFamily="34" charset="0"/>
                <a:cs typeface="Segoe UI" pitchFamily="34" charset="0"/>
              </a:rPr>
              <a:t> limit=0|transpose </a:t>
            </a:r>
            <a:r>
              <a:rPr lang="en-US" sz="2400" dirty="0" err="1">
                <a:solidFill>
                  <a:schemeClr val="bg1"/>
                </a:solidFill>
                <a:latin typeface="Segoe UI Semibold" pitchFamily="34" charset="0"/>
                <a:ea typeface="Segoe UI" pitchFamily="34" charset="0"/>
                <a:cs typeface="Segoe UI" pitchFamily="34" charset="0"/>
              </a:rPr>
              <a:t>header_field</a:t>
            </a:r>
            <a:r>
              <a:rPr lang="en-US" sz="2400" dirty="0">
                <a:solidFill>
                  <a:schemeClr val="bg1"/>
                </a:solidFill>
                <a:latin typeface="Segoe UI Semibold" pitchFamily="34" charset="0"/>
                <a:ea typeface="Segoe UI" pitchFamily="34" charset="0"/>
                <a:cs typeface="Segoe UI" pitchFamily="34" charset="0"/>
              </a:rPr>
              <a:t>=</a:t>
            </a:r>
            <a:r>
              <a:rPr lang="en-US" sz="2400" dirty="0" err="1">
                <a:solidFill>
                  <a:schemeClr val="bg1"/>
                </a:solidFill>
                <a:latin typeface="Segoe UI Semibold" pitchFamily="34" charset="0"/>
                <a:ea typeface="Segoe UI" pitchFamily="34" charset="0"/>
                <a:cs typeface="Segoe UI" pitchFamily="34" charset="0"/>
              </a:rPr>
              <a:t>Day|fillnull</a:t>
            </a:r>
            <a:r>
              <a:rPr lang="en-US" sz="2400" dirty="0">
                <a:solidFill>
                  <a:schemeClr val="bg1"/>
                </a:solidFill>
                <a:latin typeface="Segoe UI Semibold" pitchFamily="34" charset="0"/>
                <a:ea typeface="Segoe UI" pitchFamily="34" charset="0"/>
                <a:cs typeface="Segoe UI" pitchFamily="34" charset="0"/>
              </a:rPr>
              <a:t> value=0| sort +</a:t>
            </a:r>
            <a:r>
              <a:rPr lang="en-US" sz="2400" dirty="0" err="1">
                <a:solidFill>
                  <a:schemeClr val="bg1"/>
                </a:solidFill>
                <a:latin typeface="Segoe UI Semibold" pitchFamily="34" charset="0"/>
                <a:ea typeface="Segoe UI" pitchFamily="34" charset="0"/>
                <a:cs typeface="Segoe UI" pitchFamily="34" charset="0"/>
              </a:rPr>
              <a:t>column|transpose</a:t>
            </a:r>
            <a:r>
              <a:rPr lang="en-US" sz="2400" dirty="0">
                <a:solidFill>
                  <a:schemeClr val="bg1"/>
                </a:solidFill>
                <a:latin typeface="Segoe UI Semibold" pitchFamily="34" charset="0"/>
                <a:ea typeface="Segoe UI" pitchFamily="34" charset="0"/>
                <a:cs typeface="Segoe UI" pitchFamily="34" charset="0"/>
              </a:rPr>
              <a:t> 0 </a:t>
            </a:r>
            <a:r>
              <a:rPr lang="en-US" sz="2400" dirty="0" err="1">
                <a:solidFill>
                  <a:schemeClr val="bg1"/>
                </a:solidFill>
                <a:latin typeface="Segoe UI Semibold" pitchFamily="34" charset="0"/>
                <a:ea typeface="Segoe UI" pitchFamily="34" charset="0"/>
                <a:cs typeface="Segoe UI" pitchFamily="34" charset="0"/>
              </a:rPr>
              <a:t>header_field</a:t>
            </a:r>
            <a:r>
              <a:rPr lang="en-US" sz="2400" dirty="0">
                <a:solidFill>
                  <a:schemeClr val="bg1"/>
                </a:solidFill>
                <a:latin typeface="Segoe UI Semibold" pitchFamily="34" charset="0"/>
                <a:ea typeface="Segoe UI" pitchFamily="34" charset="0"/>
                <a:cs typeface="Segoe UI" pitchFamily="34" charset="0"/>
              </a:rPr>
              <a:t>=</a:t>
            </a:r>
            <a:r>
              <a:rPr lang="en-US" sz="2400" dirty="0" err="1">
                <a:solidFill>
                  <a:schemeClr val="bg1"/>
                </a:solidFill>
                <a:latin typeface="Segoe UI Semibold" pitchFamily="34" charset="0"/>
                <a:ea typeface="Segoe UI" pitchFamily="34" charset="0"/>
                <a:cs typeface="Segoe UI" pitchFamily="34" charset="0"/>
              </a:rPr>
              <a:t>column|rename</a:t>
            </a:r>
            <a:r>
              <a:rPr lang="en-US" sz="2400" dirty="0">
                <a:solidFill>
                  <a:schemeClr val="bg1"/>
                </a:solidFill>
                <a:latin typeface="Segoe UI Semibold" pitchFamily="34" charset="0"/>
                <a:ea typeface="Segoe UI" pitchFamily="34" charset="0"/>
                <a:cs typeface="Segoe UI" pitchFamily="34" charset="0"/>
              </a:rPr>
              <a:t> column as Day</a:t>
            </a:r>
          </a:p>
        </p:txBody>
      </p:sp>
    </p:spTree>
    <p:extLst>
      <p:ext uri="{BB962C8B-B14F-4D97-AF65-F5344CB8AC3E}">
        <p14:creationId xmlns:p14="http://schemas.microsoft.com/office/powerpoint/2010/main" val="3350400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0"/>
            <a:ext cx="395536" cy="843558"/>
          </a:xfrm>
          <a:prstGeom prst="rect">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Segoe UI Semibold" pitchFamily="34" charset="0"/>
            </a:endParaRPr>
          </a:p>
        </p:txBody>
      </p:sp>
      <p:sp>
        <p:nvSpPr>
          <p:cNvPr id="11" name="Заголовок 1"/>
          <p:cNvSpPr>
            <a:spLocks noGrp="1"/>
          </p:cNvSpPr>
          <p:nvPr>
            <p:ph type="title"/>
          </p:nvPr>
        </p:nvSpPr>
        <p:spPr>
          <a:xfrm>
            <a:off x="365258" y="0"/>
            <a:ext cx="8229600" cy="843558"/>
          </a:xfrm>
        </p:spPr>
        <p:txBody>
          <a:bodyPr>
            <a:normAutofit/>
          </a:bodyPr>
          <a:lstStyle/>
          <a:p>
            <a:pPr algn="l">
              <a:lnSpc>
                <a:spcPts val="3000"/>
              </a:lnSpc>
            </a:pPr>
            <a:r>
              <a:rPr lang="en-US" sz="2800" dirty="0" smtClean="0">
                <a:solidFill>
                  <a:schemeClr val="tx1">
                    <a:lumMod val="65000"/>
                    <a:lumOff val="35000"/>
                  </a:schemeClr>
                </a:solidFill>
                <a:latin typeface="Segoe UI Semibold" pitchFamily="34" charset="0"/>
                <a:cs typeface="Arial" pitchFamily="34" charset="0"/>
              </a:rPr>
              <a:t>Visualization</a:t>
            </a:r>
            <a:endParaRPr lang="ru-RU" sz="2800" dirty="0">
              <a:solidFill>
                <a:schemeClr val="tx1">
                  <a:lumMod val="65000"/>
                  <a:lumOff val="35000"/>
                </a:schemeClr>
              </a:solidFill>
              <a:latin typeface="Segoe UI Semibold" pitchFamily="34" charset="0"/>
              <a:cs typeface="Arial" pitchFamily="34" charset="0"/>
            </a:endParaRPr>
          </a:p>
        </p:txBody>
      </p:sp>
      <p:cxnSp>
        <p:nvCxnSpPr>
          <p:cNvPr id="12" name="Прямая соединительная линия 11"/>
          <p:cNvCxnSpPr/>
          <p:nvPr/>
        </p:nvCxnSpPr>
        <p:spPr>
          <a:xfrm>
            <a:off x="0" y="843558"/>
            <a:ext cx="91805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808" y="852465"/>
            <a:ext cx="8008896" cy="1503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535" y="2355726"/>
            <a:ext cx="8240929" cy="845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536" y="3219822"/>
            <a:ext cx="8240928" cy="895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536" y="4155926"/>
            <a:ext cx="8240928" cy="942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564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65820" y="1699136"/>
            <a:ext cx="7848872" cy="656590"/>
          </a:xfrm>
          <a:prstGeom prst="rect">
            <a:avLst/>
          </a:prstGeom>
          <a:ln>
            <a:noFill/>
          </a:ln>
        </p:spPr>
        <p:txBody>
          <a:bodyPr wrap="square">
            <a:spAutoFit/>
          </a:bodyPr>
          <a:lstStyle/>
          <a:p>
            <a:pPr algn="ctr">
              <a:lnSpc>
                <a:spcPts val="2200"/>
              </a:lnSpc>
            </a:pPr>
            <a:r>
              <a:rPr lang="en-US" sz="2400" dirty="0">
                <a:solidFill>
                  <a:schemeClr val="tx1">
                    <a:lumMod val="65000"/>
                    <a:lumOff val="35000"/>
                  </a:schemeClr>
                </a:solidFill>
                <a:latin typeface="Segoe UI" pitchFamily="34" charset="0"/>
                <a:ea typeface="Segoe UI" pitchFamily="34" charset="0"/>
                <a:cs typeface="Segoe UI" pitchFamily="34" charset="0"/>
              </a:rPr>
              <a:t>We observe on the chart and the heat map that the cost of a trip on holidays depends on the time of the trip:</a:t>
            </a:r>
            <a:endParaRPr lang="ru-RU" sz="2400" dirty="0">
              <a:solidFill>
                <a:schemeClr val="tx1">
                  <a:lumMod val="65000"/>
                  <a:lumOff val="35000"/>
                </a:schemeClr>
              </a:solidFill>
              <a:latin typeface="Segoe UI" pitchFamily="34" charset="0"/>
              <a:ea typeface="Segoe UI" pitchFamily="34" charset="0"/>
              <a:cs typeface="Segoe UI" pitchFamily="34" charset="0"/>
            </a:endParaRPr>
          </a:p>
        </p:txBody>
      </p:sp>
      <p:sp>
        <p:nvSpPr>
          <p:cNvPr id="5" name="Прямоугольник 4"/>
          <p:cNvSpPr/>
          <p:nvPr/>
        </p:nvSpPr>
        <p:spPr>
          <a:xfrm>
            <a:off x="0" y="0"/>
            <a:ext cx="395536" cy="843558"/>
          </a:xfrm>
          <a:prstGeom prst="rect">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Segoe UI Semibold" pitchFamily="34" charset="0"/>
            </a:endParaRPr>
          </a:p>
        </p:txBody>
      </p:sp>
      <p:sp>
        <p:nvSpPr>
          <p:cNvPr id="6" name="Заголовок 1"/>
          <p:cNvSpPr>
            <a:spLocks noGrp="1"/>
          </p:cNvSpPr>
          <p:nvPr>
            <p:ph type="title"/>
          </p:nvPr>
        </p:nvSpPr>
        <p:spPr>
          <a:xfrm>
            <a:off x="365258" y="0"/>
            <a:ext cx="8229600" cy="843558"/>
          </a:xfrm>
        </p:spPr>
        <p:txBody>
          <a:bodyPr>
            <a:normAutofit/>
          </a:bodyPr>
          <a:lstStyle/>
          <a:p>
            <a:pPr algn="l">
              <a:lnSpc>
                <a:spcPts val="3000"/>
              </a:lnSpc>
            </a:pPr>
            <a:r>
              <a:rPr lang="en-US" sz="2800" dirty="0" smtClean="0">
                <a:solidFill>
                  <a:schemeClr val="tx1">
                    <a:lumMod val="65000"/>
                    <a:lumOff val="35000"/>
                  </a:schemeClr>
                </a:solidFill>
                <a:latin typeface="Segoe UI Semibold" pitchFamily="34" charset="0"/>
                <a:cs typeface="Arial" pitchFamily="34" charset="0"/>
              </a:rPr>
              <a:t>Inference</a:t>
            </a:r>
            <a:endParaRPr lang="ru-RU" sz="2800" dirty="0">
              <a:solidFill>
                <a:schemeClr val="tx1">
                  <a:lumMod val="65000"/>
                  <a:lumOff val="35000"/>
                </a:schemeClr>
              </a:solidFill>
              <a:latin typeface="Segoe UI Semibold" pitchFamily="34" charset="0"/>
              <a:cs typeface="Arial" pitchFamily="34" charset="0"/>
            </a:endParaRPr>
          </a:p>
        </p:txBody>
      </p:sp>
      <p:cxnSp>
        <p:nvCxnSpPr>
          <p:cNvPr id="7" name="Прямая соединительная линия 6"/>
          <p:cNvCxnSpPr/>
          <p:nvPr/>
        </p:nvCxnSpPr>
        <p:spPr>
          <a:xfrm>
            <a:off x="0" y="843558"/>
            <a:ext cx="91805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755576" y="2544455"/>
            <a:ext cx="7632848" cy="1015663"/>
          </a:xfrm>
          <a:prstGeom prst="rect">
            <a:avLst/>
          </a:prstGeom>
          <a:ln>
            <a:noFill/>
          </a:ln>
        </p:spPr>
        <p:txBody>
          <a:bodyPr wrap="square">
            <a:spAutoFit/>
          </a:bodyPr>
          <a:lstStyle/>
          <a:p>
            <a:pPr marL="342900" indent="-342900">
              <a:lnSpc>
                <a:spcPts val="2400"/>
              </a:lnSpc>
              <a:buClr>
                <a:srgbClr val="2AB0BF"/>
              </a:buClr>
              <a:buFont typeface="Arial" pitchFamily="34" charset="0"/>
              <a:buChar char="•"/>
            </a:pPr>
            <a:r>
              <a:rPr lang="en-US" sz="2400" dirty="0">
                <a:solidFill>
                  <a:schemeClr val="tx1">
                    <a:lumMod val="65000"/>
                    <a:lumOff val="35000"/>
                  </a:schemeClr>
                </a:solidFill>
                <a:latin typeface="Segoe UI" pitchFamily="34" charset="0"/>
                <a:ea typeface="Segoe UI" pitchFamily="34" charset="0"/>
                <a:cs typeface="Segoe UI" pitchFamily="34" charset="0"/>
              </a:rPr>
              <a:t>July 4 from 8 to 11 pm - the cost is much higher than on ordinary days.</a:t>
            </a:r>
          </a:p>
          <a:p>
            <a:pPr marL="342900" indent="-342900">
              <a:lnSpc>
                <a:spcPts val="2400"/>
              </a:lnSpc>
              <a:buClr>
                <a:srgbClr val="2AB0BF"/>
              </a:buClr>
              <a:buFont typeface="Arial" pitchFamily="34" charset="0"/>
              <a:buChar char="•"/>
            </a:pPr>
            <a:r>
              <a:rPr lang="en-US" sz="2400" dirty="0">
                <a:solidFill>
                  <a:schemeClr val="tx1">
                    <a:lumMod val="65000"/>
                    <a:lumOff val="35000"/>
                  </a:schemeClr>
                </a:solidFill>
                <a:latin typeface="Segoe UI" pitchFamily="34" charset="0"/>
                <a:ea typeface="Segoe UI" pitchFamily="34" charset="0"/>
                <a:cs typeface="Segoe UI" pitchFamily="34" charset="0"/>
              </a:rPr>
              <a:t>July 5 - there is an increase in prices from 0 to 5 am.</a:t>
            </a:r>
            <a:endParaRPr lang="ru-RU" sz="2400" dirty="0">
              <a:solidFill>
                <a:schemeClr val="tx1">
                  <a:lumMod val="65000"/>
                  <a:lumOff val="3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43731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Прямоугольник 15"/>
          <p:cNvSpPr/>
          <p:nvPr/>
        </p:nvSpPr>
        <p:spPr>
          <a:xfrm>
            <a:off x="395536" y="1841400"/>
            <a:ext cx="3375158" cy="576063"/>
          </a:xfrm>
          <a:prstGeom prst="rect">
            <a:avLst/>
          </a:prstGeom>
          <a:solidFill>
            <a:srgbClr val="2AB0BF"/>
          </a:solidFill>
          <a:ln>
            <a:solidFill>
              <a:srgbClr val="2AB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0" y="0"/>
            <a:ext cx="395536" cy="843558"/>
          </a:xfrm>
          <a:prstGeom prst="rect">
            <a:avLst/>
          </a:prstGeom>
          <a:solidFill>
            <a:srgbClr val="2AB0BF"/>
          </a:solidFill>
          <a:ln>
            <a:solidFill>
              <a:srgbClr val="2AB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Semibold" pitchFamily="34" charset="0"/>
              </a:rPr>
              <a:t>4</a:t>
            </a:r>
            <a:endParaRPr lang="ru-RU" dirty="0">
              <a:latin typeface="Segoe UI Semibold" pitchFamily="34" charset="0"/>
            </a:endParaRPr>
          </a:p>
        </p:txBody>
      </p:sp>
      <p:sp>
        <p:nvSpPr>
          <p:cNvPr id="2" name="Заголовок 1"/>
          <p:cNvSpPr>
            <a:spLocks noGrp="1"/>
          </p:cNvSpPr>
          <p:nvPr>
            <p:ph type="title"/>
          </p:nvPr>
        </p:nvSpPr>
        <p:spPr>
          <a:xfrm>
            <a:off x="365258" y="0"/>
            <a:ext cx="8229600" cy="843558"/>
          </a:xfrm>
        </p:spPr>
        <p:txBody>
          <a:bodyPr>
            <a:normAutofit/>
          </a:bodyPr>
          <a:lstStyle/>
          <a:p>
            <a:pPr algn="l">
              <a:lnSpc>
                <a:spcPts val="3000"/>
              </a:lnSpc>
            </a:pPr>
            <a:r>
              <a:rPr lang="en-US" sz="2800" dirty="0">
                <a:solidFill>
                  <a:schemeClr val="tx1">
                    <a:lumMod val="65000"/>
                    <a:lumOff val="35000"/>
                  </a:schemeClr>
                </a:solidFill>
                <a:latin typeface="Segoe UI Semibold" pitchFamily="34" charset="0"/>
                <a:cs typeface="Arial" pitchFamily="34" charset="0"/>
              </a:rPr>
              <a:t>People prefer to pay cash on </a:t>
            </a:r>
            <a:r>
              <a:rPr lang="en-US" sz="2800" dirty="0" smtClean="0">
                <a:solidFill>
                  <a:schemeClr val="tx1">
                    <a:lumMod val="65000"/>
                    <a:lumOff val="35000"/>
                  </a:schemeClr>
                </a:solidFill>
                <a:latin typeface="Segoe UI Semibold" pitchFamily="34" charset="0"/>
                <a:cs typeface="Arial" pitchFamily="34" charset="0"/>
              </a:rPr>
              <a:t>holidays (+query)</a:t>
            </a:r>
            <a:endParaRPr lang="ru-RU" sz="2800" dirty="0">
              <a:solidFill>
                <a:schemeClr val="tx1">
                  <a:lumMod val="65000"/>
                  <a:lumOff val="35000"/>
                </a:schemeClr>
              </a:solidFill>
              <a:latin typeface="Segoe UI Semibold" pitchFamily="34" charset="0"/>
              <a:cs typeface="Arial" pitchFamily="34" charset="0"/>
            </a:endParaRPr>
          </a:p>
        </p:txBody>
      </p:sp>
      <p:cxnSp>
        <p:nvCxnSpPr>
          <p:cNvPr id="7" name="Прямая соединительная линия 6"/>
          <p:cNvCxnSpPr/>
          <p:nvPr/>
        </p:nvCxnSpPr>
        <p:spPr>
          <a:xfrm>
            <a:off x="0" y="843558"/>
            <a:ext cx="91805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Заголовок 1"/>
          <p:cNvSpPr txBox="1">
            <a:spLocks/>
          </p:cNvSpPr>
          <p:nvPr/>
        </p:nvSpPr>
        <p:spPr>
          <a:xfrm>
            <a:off x="81397" y="1707654"/>
            <a:ext cx="3842531" cy="8435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3000"/>
              </a:lnSpc>
            </a:pPr>
            <a:r>
              <a:rPr lang="en-US" sz="2400" dirty="0">
                <a:solidFill>
                  <a:schemeClr val="bg1"/>
                </a:solidFill>
                <a:latin typeface="Segoe UI Semibold" pitchFamily="34" charset="0"/>
                <a:cs typeface="Arial" pitchFamily="34" charset="0"/>
              </a:rPr>
              <a:t>Idea of analysis</a:t>
            </a:r>
            <a:endParaRPr lang="ru-RU" sz="2400" dirty="0">
              <a:solidFill>
                <a:schemeClr val="bg1"/>
              </a:solidFill>
              <a:latin typeface="Segoe UI Semibold" pitchFamily="34" charset="0"/>
              <a:cs typeface="Arial" pitchFamily="34" charset="0"/>
            </a:endParaRPr>
          </a:p>
        </p:txBody>
      </p:sp>
      <p:sp>
        <p:nvSpPr>
          <p:cNvPr id="12" name="Заголовок 1"/>
          <p:cNvSpPr txBox="1">
            <a:spLocks/>
          </p:cNvSpPr>
          <p:nvPr/>
        </p:nvSpPr>
        <p:spPr>
          <a:xfrm>
            <a:off x="395537" y="2417463"/>
            <a:ext cx="3375157" cy="946375"/>
          </a:xfrm>
          <a:prstGeom prst="rect">
            <a:avLst/>
          </a:prstGeom>
          <a:ln>
            <a:solidFill>
              <a:srgbClr val="2AB0BF"/>
            </a:solidFill>
          </a:ln>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1800"/>
              </a:lnSpc>
            </a:pPr>
            <a:r>
              <a:rPr lang="en-US" sz="1800" dirty="0">
                <a:solidFill>
                  <a:schemeClr val="tx1">
                    <a:lumMod val="65000"/>
                    <a:lumOff val="35000"/>
                  </a:schemeClr>
                </a:solidFill>
                <a:latin typeface="Segoe UI" pitchFamily="34" charset="0"/>
                <a:ea typeface="Segoe UI" pitchFamily="34" charset="0"/>
                <a:cs typeface="Segoe UI" pitchFamily="34" charset="0"/>
              </a:rPr>
              <a:t>We put this hypothesis forward after the first </a:t>
            </a:r>
            <a:r>
              <a:rPr lang="en-US" sz="1800" dirty="0" smtClean="0">
                <a:solidFill>
                  <a:schemeClr val="tx1">
                    <a:lumMod val="65000"/>
                    <a:lumOff val="35000"/>
                  </a:schemeClr>
                </a:solidFill>
                <a:latin typeface="Segoe UI" pitchFamily="34" charset="0"/>
                <a:ea typeface="Segoe UI" pitchFamily="34" charset="0"/>
                <a:cs typeface="Segoe UI" pitchFamily="34" charset="0"/>
              </a:rPr>
              <a:t>analysis.</a:t>
            </a:r>
            <a:endParaRPr lang="ru-RU" sz="1800" dirty="0">
              <a:solidFill>
                <a:schemeClr val="tx1">
                  <a:lumMod val="65000"/>
                  <a:lumOff val="35000"/>
                </a:schemeClr>
              </a:solidFill>
              <a:latin typeface="Segoe UI" pitchFamily="34" charset="0"/>
              <a:ea typeface="Segoe UI" pitchFamily="34" charset="0"/>
              <a:cs typeface="Segoe UI" pitchFamily="34" charset="0"/>
            </a:endParaRPr>
          </a:p>
        </p:txBody>
      </p:sp>
      <p:sp>
        <p:nvSpPr>
          <p:cNvPr id="13" name="Заголовок 1"/>
          <p:cNvSpPr txBox="1">
            <a:spLocks/>
          </p:cNvSpPr>
          <p:nvPr/>
        </p:nvSpPr>
        <p:spPr>
          <a:xfrm>
            <a:off x="4716016" y="1419622"/>
            <a:ext cx="4104456" cy="2592288"/>
          </a:xfrm>
          <a:prstGeom prst="rect">
            <a:avLst/>
          </a:prstGeom>
          <a:solidFill>
            <a:srgbClr val="2AB0BF"/>
          </a:solidFill>
          <a:ln>
            <a:solidFill>
              <a:srgbClr val="2AB0BF"/>
            </a:solid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2400"/>
              </a:lnSpc>
            </a:pPr>
            <a:r>
              <a:rPr lang="en-US" sz="2400" dirty="0">
                <a:solidFill>
                  <a:schemeClr val="bg1"/>
                </a:solidFill>
                <a:latin typeface="Segoe UI Semibold" pitchFamily="34" charset="0"/>
                <a:ea typeface="Segoe UI" pitchFamily="34" charset="0"/>
                <a:cs typeface="Segoe UI" pitchFamily="34" charset="0"/>
              </a:rPr>
              <a:t>index="taxi"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="4" OR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="11" OR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=18|table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 </a:t>
            </a:r>
            <a:r>
              <a:rPr lang="en-US" sz="2400" dirty="0" err="1">
                <a:solidFill>
                  <a:schemeClr val="bg1"/>
                </a:solidFill>
                <a:latin typeface="Segoe UI Semibold" pitchFamily="34" charset="0"/>
                <a:ea typeface="Segoe UI" pitchFamily="34" charset="0"/>
                <a:cs typeface="Segoe UI" pitchFamily="34" charset="0"/>
              </a:rPr>
              <a:t>payment_type</a:t>
            </a:r>
            <a:r>
              <a:rPr lang="en-US" sz="2400" dirty="0">
                <a:solidFill>
                  <a:schemeClr val="bg1"/>
                </a:solidFill>
                <a:latin typeface="Segoe UI Semibold" pitchFamily="34" charset="0"/>
                <a:ea typeface="Segoe UI" pitchFamily="34" charset="0"/>
                <a:cs typeface="Segoe UI" pitchFamily="34" charset="0"/>
              </a:rPr>
              <a:t>| chart count by </a:t>
            </a:r>
            <a:r>
              <a:rPr lang="en-US" sz="2400" dirty="0" err="1">
                <a:solidFill>
                  <a:schemeClr val="bg1"/>
                </a:solidFill>
                <a:latin typeface="Segoe UI Semibold" pitchFamily="34" charset="0"/>
                <a:ea typeface="Segoe UI" pitchFamily="34" charset="0"/>
                <a:cs typeface="Segoe UI" pitchFamily="34" charset="0"/>
              </a:rPr>
              <a:t>payment_type</a:t>
            </a:r>
            <a:r>
              <a:rPr lang="en-US" sz="2400" dirty="0">
                <a:solidFill>
                  <a:schemeClr val="bg1"/>
                </a:solidFill>
                <a:latin typeface="Segoe UI Semibold" pitchFamily="34" charset="0"/>
                <a:ea typeface="Segoe UI" pitchFamily="34" charset="0"/>
                <a:cs typeface="Segoe UI" pitchFamily="34" charset="0"/>
              </a:rPr>
              <a:t> </a:t>
            </a:r>
            <a:r>
              <a:rPr lang="en-US" sz="2400" dirty="0" err="1">
                <a:solidFill>
                  <a:schemeClr val="bg1"/>
                </a:solidFill>
                <a:latin typeface="Segoe UI Semibold" pitchFamily="34" charset="0"/>
                <a:ea typeface="Segoe UI" pitchFamily="34" charset="0"/>
                <a:cs typeface="Segoe UI" pitchFamily="34" charset="0"/>
              </a:rPr>
              <a:t>date_mday</a:t>
            </a:r>
            <a:endParaRPr lang="en-US" sz="2400" dirty="0">
              <a:solidFill>
                <a:schemeClr val="bg1"/>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407750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395536" cy="843558"/>
          </a:xfrm>
          <a:prstGeom prst="rect">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Segoe UI Semibold" pitchFamily="34" charset="0"/>
            </a:endParaRPr>
          </a:p>
        </p:txBody>
      </p:sp>
      <p:sp>
        <p:nvSpPr>
          <p:cNvPr id="6" name="Заголовок 1"/>
          <p:cNvSpPr>
            <a:spLocks noGrp="1"/>
          </p:cNvSpPr>
          <p:nvPr>
            <p:ph type="title"/>
          </p:nvPr>
        </p:nvSpPr>
        <p:spPr>
          <a:xfrm>
            <a:off x="365258" y="0"/>
            <a:ext cx="8229600" cy="843558"/>
          </a:xfrm>
        </p:spPr>
        <p:txBody>
          <a:bodyPr>
            <a:normAutofit/>
          </a:bodyPr>
          <a:lstStyle/>
          <a:p>
            <a:pPr algn="l">
              <a:lnSpc>
                <a:spcPts val="3000"/>
              </a:lnSpc>
            </a:pPr>
            <a:r>
              <a:rPr lang="en-US" sz="2800" dirty="0" smtClean="0">
                <a:solidFill>
                  <a:schemeClr val="tx1">
                    <a:lumMod val="65000"/>
                    <a:lumOff val="35000"/>
                  </a:schemeClr>
                </a:solidFill>
                <a:latin typeface="Segoe UI Semibold" pitchFamily="34" charset="0"/>
                <a:cs typeface="Arial" pitchFamily="34" charset="0"/>
              </a:rPr>
              <a:t>Visualization and inference</a:t>
            </a:r>
            <a:endParaRPr lang="ru-RU" sz="2800" dirty="0">
              <a:solidFill>
                <a:schemeClr val="tx1">
                  <a:lumMod val="65000"/>
                  <a:lumOff val="35000"/>
                </a:schemeClr>
              </a:solidFill>
              <a:latin typeface="Segoe UI Semibold" pitchFamily="34" charset="0"/>
              <a:cs typeface="Arial" pitchFamily="34" charset="0"/>
            </a:endParaRPr>
          </a:p>
        </p:txBody>
      </p:sp>
      <p:cxnSp>
        <p:nvCxnSpPr>
          <p:cNvPr id="7" name="Прямая соединительная линия 6"/>
          <p:cNvCxnSpPr/>
          <p:nvPr/>
        </p:nvCxnSpPr>
        <p:spPr>
          <a:xfrm>
            <a:off x="0" y="843558"/>
            <a:ext cx="91805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539552" y="2937014"/>
            <a:ext cx="7632848" cy="1015663"/>
          </a:xfrm>
          <a:prstGeom prst="rect">
            <a:avLst/>
          </a:prstGeom>
          <a:ln>
            <a:noFill/>
          </a:ln>
        </p:spPr>
        <p:txBody>
          <a:bodyPr wrap="square">
            <a:spAutoFit/>
          </a:bodyPr>
          <a:lstStyle/>
          <a:p>
            <a:pPr marL="342900" indent="-342900">
              <a:lnSpc>
                <a:spcPts val="1800"/>
              </a:lnSpc>
              <a:buClr>
                <a:srgbClr val="2AB0BF"/>
              </a:buClr>
              <a:buFont typeface="Arial" pitchFamily="34" charset="0"/>
              <a:buChar char="•"/>
            </a:pPr>
            <a:r>
              <a:rPr lang="en-US" dirty="0">
                <a:solidFill>
                  <a:schemeClr val="tx1">
                    <a:lumMod val="65000"/>
                    <a:lumOff val="35000"/>
                  </a:schemeClr>
                </a:solidFill>
                <a:latin typeface="Segoe UI" pitchFamily="34" charset="0"/>
                <a:ea typeface="Segoe UI" pitchFamily="34" charset="0"/>
                <a:cs typeface="Segoe UI" pitchFamily="34" charset="0"/>
              </a:rPr>
              <a:t>The chart shows that the number of trips paid by card and the number of trips paid in cash are approximately at the same level. We can say that people pay a lot in cash on holiday days. And this type of payment is still very popular.</a:t>
            </a:r>
            <a:endParaRPr lang="ru-RU" dirty="0">
              <a:solidFill>
                <a:schemeClr val="tx1">
                  <a:lumMod val="65000"/>
                  <a:lumOff val="35000"/>
                </a:schemeClr>
              </a:solidFill>
              <a:latin typeface="Segoe UI" pitchFamily="34" charset="0"/>
              <a:ea typeface="Segoe UI" pitchFamily="34" charset="0"/>
              <a:cs typeface="Segoe UI" pitchFamily="34" charset="0"/>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08" y="1136100"/>
            <a:ext cx="8550696" cy="143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8682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395536" cy="843558"/>
          </a:xfrm>
          <a:prstGeom prst="rect">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Segoe UI Semibold" pitchFamily="34" charset="0"/>
            </a:endParaRPr>
          </a:p>
        </p:txBody>
      </p:sp>
      <p:sp>
        <p:nvSpPr>
          <p:cNvPr id="2" name="Заголовок 1"/>
          <p:cNvSpPr>
            <a:spLocks noGrp="1"/>
          </p:cNvSpPr>
          <p:nvPr>
            <p:ph type="title"/>
          </p:nvPr>
        </p:nvSpPr>
        <p:spPr>
          <a:xfrm>
            <a:off x="365258" y="0"/>
            <a:ext cx="8229600" cy="843558"/>
          </a:xfrm>
        </p:spPr>
        <p:txBody>
          <a:bodyPr>
            <a:normAutofit/>
          </a:bodyPr>
          <a:lstStyle/>
          <a:p>
            <a:pPr algn="l">
              <a:lnSpc>
                <a:spcPts val="3000"/>
              </a:lnSpc>
            </a:pPr>
            <a:r>
              <a:rPr lang="en-US" sz="2800" dirty="0">
                <a:solidFill>
                  <a:schemeClr val="tx1">
                    <a:lumMod val="65000"/>
                    <a:lumOff val="35000"/>
                  </a:schemeClr>
                </a:solidFill>
                <a:latin typeface="Segoe UI Semibold" pitchFamily="34" charset="0"/>
                <a:cs typeface="Arial" pitchFamily="34" charset="0"/>
              </a:rPr>
              <a:t>Query</a:t>
            </a:r>
            <a:endParaRPr lang="ru-RU" sz="2800" dirty="0">
              <a:solidFill>
                <a:schemeClr val="tx1">
                  <a:lumMod val="65000"/>
                  <a:lumOff val="35000"/>
                </a:schemeClr>
              </a:solidFill>
              <a:latin typeface="Segoe UI Semibold" pitchFamily="34" charset="0"/>
              <a:cs typeface="Arial" pitchFamily="34" charset="0"/>
            </a:endParaRPr>
          </a:p>
        </p:txBody>
      </p:sp>
      <p:cxnSp>
        <p:nvCxnSpPr>
          <p:cNvPr id="7" name="Прямая соединительная линия 6"/>
          <p:cNvCxnSpPr/>
          <p:nvPr/>
        </p:nvCxnSpPr>
        <p:spPr>
          <a:xfrm>
            <a:off x="0" y="843558"/>
            <a:ext cx="91805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Заголовок 1"/>
          <p:cNvSpPr txBox="1">
            <a:spLocks/>
          </p:cNvSpPr>
          <p:nvPr/>
        </p:nvSpPr>
        <p:spPr>
          <a:xfrm>
            <a:off x="971600" y="1120335"/>
            <a:ext cx="7200800" cy="3611655"/>
          </a:xfrm>
          <a:prstGeom prst="rect">
            <a:avLst/>
          </a:prstGeom>
          <a:solidFill>
            <a:srgbClr val="2AB0BF"/>
          </a:solidFill>
          <a:ln>
            <a:solidFill>
              <a:srgbClr val="2AB0BF"/>
            </a:solid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2400"/>
              </a:lnSpc>
            </a:pPr>
            <a:r>
              <a:rPr lang="en-US" sz="2400" dirty="0">
                <a:solidFill>
                  <a:schemeClr val="bg1"/>
                </a:solidFill>
                <a:latin typeface="Segoe UI Semibold" pitchFamily="34" charset="0"/>
                <a:ea typeface="Segoe UI" pitchFamily="34" charset="0"/>
                <a:cs typeface="Segoe UI" pitchFamily="34" charset="0"/>
              </a:rPr>
              <a:t>index="taxi"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="4" OR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="11" OR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=18 OR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=5|table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 </a:t>
            </a:r>
            <a:r>
              <a:rPr lang="en-US" sz="2400" dirty="0" err="1">
                <a:solidFill>
                  <a:schemeClr val="bg1"/>
                </a:solidFill>
                <a:latin typeface="Segoe UI Semibold" pitchFamily="34" charset="0"/>
                <a:ea typeface="Segoe UI" pitchFamily="34" charset="0"/>
                <a:cs typeface="Segoe UI" pitchFamily="34" charset="0"/>
              </a:rPr>
              <a:t>date_hour</a:t>
            </a:r>
            <a:r>
              <a:rPr lang="en-US" sz="2400" dirty="0">
                <a:solidFill>
                  <a:schemeClr val="bg1"/>
                </a:solidFill>
                <a:latin typeface="Segoe UI Semibold" pitchFamily="34" charset="0"/>
                <a:ea typeface="Segoe UI" pitchFamily="34" charset="0"/>
                <a:cs typeface="Segoe UI" pitchFamily="34" charset="0"/>
              </a:rPr>
              <a:t> </a:t>
            </a:r>
            <a:r>
              <a:rPr lang="en-US" sz="2400" dirty="0" err="1">
                <a:solidFill>
                  <a:schemeClr val="bg1"/>
                </a:solidFill>
                <a:latin typeface="Segoe UI Semibold" pitchFamily="34" charset="0"/>
                <a:ea typeface="Segoe UI" pitchFamily="34" charset="0"/>
                <a:cs typeface="Segoe UI" pitchFamily="34" charset="0"/>
              </a:rPr>
              <a:t>tip_amount|chart</a:t>
            </a:r>
            <a:r>
              <a:rPr lang="en-US" sz="2400" dirty="0">
                <a:solidFill>
                  <a:schemeClr val="bg1"/>
                </a:solidFill>
                <a:latin typeface="Segoe UI Semibold" pitchFamily="34" charset="0"/>
                <a:ea typeface="Segoe UI" pitchFamily="34" charset="0"/>
                <a:cs typeface="Segoe UI" pitchFamily="34" charset="0"/>
              </a:rPr>
              <a:t> </a:t>
            </a:r>
            <a:r>
              <a:rPr lang="en-US" sz="2400" dirty="0" err="1">
                <a:solidFill>
                  <a:schemeClr val="bg1"/>
                </a:solidFill>
                <a:latin typeface="Segoe UI Semibold" pitchFamily="34" charset="0"/>
                <a:ea typeface="Segoe UI" pitchFamily="34" charset="0"/>
                <a:cs typeface="Segoe UI" pitchFamily="34" charset="0"/>
              </a:rPr>
              <a:t>avg</a:t>
            </a:r>
            <a:r>
              <a:rPr lang="en-US" sz="2400" dirty="0">
                <a:solidFill>
                  <a:schemeClr val="bg1"/>
                </a:solidFill>
                <a:latin typeface="Segoe UI Semibold" pitchFamily="34" charset="0"/>
                <a:ea typeface="Segoe UI" pitchFamily="34" charset="0"/>
                <a:cs typeface="Segoe UI" pitchFamily="34" charset="0"/>
              </a:rPr>
              <a:t>(</a:t>
            </a:r>
            <a:r>
              <a:rPr lang="en-US" sz="2400" dirty="0" err="1">
                <a:solidFill>
                  <a:schemeClr val="bg1"/>
                </a:solidFill>
                <a:latin typeface="Segoe UI Semibold" pitchFamily="34" charset="0"/>
                <a:ea typeface="Segoe UI" pitchFamily="34" charset="0"/>
                <a:cs typeface="Segoe UI" pitchFamily="34" charset="0"/>
              </a:rPr>
              <a:t>tip_amount</a:t>
            </a:r>
            <a:r>
              <a:rPr lang="en-US" sz="2400" dirty="0">
                <a:solidFill>
                  <a:schemeClr val="bg1"/>
                </a:solidFill>
                <a:latin typeface="Segoe UI Semibold" pitchFamily="34" charset="0"/>
                <a:ea typeface="Segoe UI" pitchFamily="34" charset="0"/>
                <a:cs typeface="Segoe UI" pitchFamily="34" charset="0"/>
              </a:rPr>
              <a:t>) as </a:t>
            </a:r>
            <a:r>
              <a:rPr lang="en-US" sz="2400" dirty="0" err="1">
                <a:solidFill>
                  <a:schemeClr val="bg1"/>
                </a:solidFill>
                <a:latin typeface="Segoe UI Semibold" pitchFamily="34" charset="0"/>
                <a:ea typeface="Segoe UI" pitchFamily="34" charset="0"/>
                <a:cs typeface="Segoe UI" pitchFamily="34" charset="0"/>
              </a:rPr>
              <a:t>Average_tip</a:t>
            </a:r>
            <a:r>
              <a:rPr lang="en-US" sz="2400" dirty="0">
                <a:solidFill>
                  <a:schemeClr val="bg1"/>
                </a:solidFill>
                <a:latin typeface="Segoe UI Semibold" pitchFamily="34" charset="0"/>
                <a:ea typeface="Segoe UI" pitchFamily="34" charset="0"/>
                <a:cs typeface="Segoe UI" pitchFamily="34" charset="0"/>
              </a:rPr>
              <a:t> by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 </a:t>
            </a:r>
            <a:r>
              <a:rPr lang="en-US" sz="2400" dirty="0" err="1">
                <a:solidFill>
                  <a:schemeClr val="bg1"/>
                </a:solidFill>
                <a:latin typeface="Segoe UI Semibold" pitchFamily="34" charset="0"/>
                <a:ea typeface="Segoe UI" pitchFamily="34" charset="0"/>
                <a:cs typeface="Segoe UI" pitchFamily="34" charset="0"/>
              </a:rPr>
              <a:t>date_hour</a:t>
            </a:r>
            <a:r>
              <a:rPr lang="en-US" sz="2400" dirty="0">
                <a:solidFill>
                  <a:schemeClr val="bg1"/>
                </a:solidFill>
                <a:latin typeface="Segoe UI Semibold" pitchFamily="34" charset="0"/>
                <a:ea typeface="Segoe UI" pitchFamily="34" charset="0"/>
                <a:cs typeface="Segoe UI" pitchFamily="34" charset="0"/>
              </a:rPr>
              <a:t> limit=0|transpose </a:t>
            </a:r>
            <a:r>
              <a:rPr lang="en-US" sz="2400" dirty="0" err="1">
                <a:solidFill>
                  <a:schemeClr val="bg1"/>
                </a:solidFill>
                <a:latin typeface="Segoe UI Semibold" pitchFamily="34" charset="0"/>
                <a:ea typeface="Segoe UI" pitchFamily="34" charset="0"/>
                <a:cs typeface="Segoe UI" pitchFamily="34" charset="0"/>
              </a:rPr>
              <a:t>header_field</a:t>
            </a:r>
            <a:r>
              <a:rPr lang="en-US" sz="2400" dirty="0">
                <a:solidFill>
                  <a:schemeClr val="bg1"/>
                </a:solidFill>
                <a:latin typeface="Segoe UI Semibold" pitchFamily="34" charset="0"/>
                <a:ea typeface="Segoe UI" pitchFamily="34" charset="0"/>
                <a:cs typeface="Segoe UI" pitchFamily="34" charset="0"/>
              </a:rPr>
              <a:t>=</a:t>
            </a:r>
            <a:r>
              <a:rPr lang="en-US" sz="2400" dirty="0" err="1">
                <a:solidFill>
                  <a:schemeClr val="bg1"/>
                </a:solidFill>
                <a:latin typeface="Segoe UI Semibold" pitchFamily="34" charset="0"/>
                <a:ea typeface="Segoe UI" pitchFamily="34" charset="0"/>
                <a:cs typeface="Segoe UI" pitchFamily="34" charset="0"/>
              </a:rPr>
              <a:t>date_mday|fillnull</a:t>
            </a:r>
            <a:r>
              <a:rPr lang="en-US" sz="2400" dirty="0">
                <a:solidFill>
                  <a:schemeClr val="bg1"/>
                </a:solidFill>
                <a:latin typeface="Segoe UI Semibold" pitchFamily="34" charset="0"/>
                <a:ea typeface="Segoe UI" pitchFamily="34" charset="0"/>
                <a:cs typeface="Segoe UI" pitchFamily="34" charset="0"/>
              </a:rPr>
              <a:t> value=0| sort +</a:t>
            </a:r>
            <a:r>
              <a:rPr lang="en-US" sz="2400" dirty="0" err="1">
                <a:solidFill>
                  <a:schemeClr val="bg1"/>
                </a:solidFill>
                <a:latin typeface="Segoe UI Semibold" pitchFamily="34" charset="0"/>
                <a:ea typeface="Segoe UI" pitchFamily="34" charset="0"/>
                <a:cs typeface="Segoe UI" pitchFamily="34" charset="0"/>
              </a:rPr>
              <a:t>column|transpose</a:t>
            </a:r>
            <a:r>
              <a:rPr lang="en-US" sz="2400" dirty="0">
                <a:solidFill>
                  <a:schemeClr val="bg1"/>
                </a:solidFill>
                <a:latin typeface="Segoe UI Semibold" pitchFamily="34" charset="0"/>
                <a:ea typeface="Segoe UI" pitchFamily="34" charset="0"/>
                <a:cs typeface="Segoe UI" pitchFamily="34" charset="0"/>
              </a:rPr>
              <a:t> 0 </a:t>
            </a:r>
            <a:r>
              <a:rPr lang="en-US" sz="2400" dirty="0" err="1">
                <a:solidFill>
                  <a:schemeClr val="bg1"/>
                </a:solidFill>
                <a:latin typeface="Segoe UI Semibold" pitchFamily="34" charset="0"/>
                <a:ea typeface="Segoe UI" pitchFamily="34" charset="0"/>
                <a:cs typeface="Segoe UI" pitchFamily="34" charset="0"/>
              </a:rPr>
              <a:t>header_field</a:t>
            </a:r>
            <a:r>
              <a:rPr lang="en-US" sz="2400" dirty="0">
                <a:solidFill>
                  <a:schemeClr val="bg1"/>
                </a:solidFill>
                <a:latin typeface="Segoe UI Semibold" pitchFamily="34" charset="0"/>
                <a:ea typeface="Segoe UI" pitchFamily="34" charset="0"/>
                <a:cs typeface="Segoe UI" pitchFamily="34" charset="0"/>
              </a:rPr>
              <a:t>=</a:t>
            </a:r>
            <a:r>
              <a:rPr lang="en-US" sz="2400" dirty="0" err="1">
                <a:solidFill>
                  <a:schemeClr val="bg1"/>
                </a:solidFill>
                <a:latin typeface="Segoe UI Semibold" pitchFamily="34" charset="0"/>
                <a:ea typeface="Segoe UI" pitchFamily="34" charset="0"/>
                <a:cs typeface="Segoe UI" pitchFamily="34" charset="0"/>
              </a:rPr>
              <a:t>column|rename</a:t>
            </a:r>
            <a:r>
              <a:rPr lang="en-US" sz="2400" dirty="0">
                <a:solidFill>
                  <a:schemeClr val="bg1"/>
                </a:solidFill>
                <a:latin typeface="Segoe UI Semibold" pitchFamily="34" charset="0"/>
                <a:ea typeface="Segoe UI" pitchFamily="34" charset="0"/>
                <a:cs typeface="Segoe UI" pitchFamily="34" charset="0"/>
              </a:rPr>
              <a:t>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 as Day| rename </a:t>
            </a:r>
            <a:r>
              <a:rPr lang="en-US" sz="2400" dirty="0" err="1">
                <a:solidFill>
                  <a:schemeClr val="bg1"/>
                </a:solidFill>
                <a:latin typeface="Segoe UI Semibold" pitchFamily="34" charset="0"/>
                <a:ea typeface="Segoe UI" pitchFamily="34" charset="0"/>
                <a:cs typeface="Segoe UI" pitchFamily="34" charset="0"/>
              </a:rPr>
              <a:t>date_hour</a:t>
            </a:r>
            <a:r>
              <a:rPr lang="en-US" sz="2400" dirty="0">
                <a:solidFill>
                  <a:schemeClr val="bg1"/>
                </a:solidFill>
                <a:latin typeface="Segoe UI Semibold" pitchFamily="34" charset="0"/>
                <a:ea typeface="Segoe UI" pitchFamily="34" charset="0"/>
                <a:cs typeface="Segoe UI" pitchFamily="34" charset="0"/>
              </a:rPr>
              <a:t> as </a:t>
            </a:r>
            <a:r>
              <a:rPr lang="en-US" sz="2400" dirty="0" err="1">
                <a:solidFill>
                  <a:schemeClr val="bg1"/>
                </a:solidFill>
                <a:latin typeface="Segoe UI Semibold" pitchFamily="34" charset="0"/>
                <a:ea typeface="Segoe UI" pitchFamily="34" charset="0"/>
                <a:cs typeface="Segoe UI" pitchFamily="34" charset="0"/>
              </a:rPr>
              <a:t>Hour|rename</a:t>
            </a:r>
            <a:r>
              <a:rPr lang="en-US" sz="2400" dirty="0">
                <a:solidFill>
                  <a:schemeClr val="bg1"/>
                </a:solidFill>
                <a:latin typeface="Segoe UI Semibold" pitchFamily="34" charset="0"/>
                <a:ea typeface="Segoe UI" pitchFamily="34" charset="0"/>
                <a:cs typeface="Segoe UI" pitchFamily="34" charset="0"/>
              </a:rPr>
              <a:t> column as Day</a:t>
            </a:r>
          </a:p>
        </p:txBody>
      </p:sp>
    </p:spTree>
    <p:extLst>
      <p:ext uri="{BB962C8B-B14F-4D97-AF65-F5344CB8AC3E}">
        <p14:creationId xmlns:p14="http://schemas.microsoft.com/office/powerpoint/2010/main" val="621665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1" y="3543858"/>
            <a:ext cx="184731" cy="369332"/>
          </a:xfrm>
          <a:prstGeom prst="rect">
            <a:avLst/>
          </a:prstGeom>
          <a:noFill/>
        </p:spPr>
        <p:txBody>
          <a:bodyPr wrap="none" rtlCol="0">
            <a:spAutoFit/>
          </a:bodyPr>
          <a:lstStyle/>
          <a:p>
            <a:endParaRPr lang="ru-RU"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65" y="555526"/>
            <a:ext cx="8761289" cy="157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68" y="2109254"/>
            <a:ext cx="8672323" cy="924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369" y="3123896"/>
            <a:ext cx="8712066" cy="83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475" y="4029681"/>
            <a:ext cx="5264110" cy="94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Прямоугольник 9"/>
          <p:cNvSpPr/>
          <p:nvPr/>
        </p:nvSpPr>
        <p:spPr>
          <a:xfrm>
            <a:off x="0" y="0"/>
            <a:ext cx="395536" cy="843558"/>
          </a:xfrm>
          <a:prstGeom prst="rect">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Segoe UI Semibold" pitchFamily="34" charset="0"/>
            </a:endParaRPr>
          </a:p>
        </p:txBody>
      </p:sp>
      <p:sp>
        <p:nvSpPr>
          <p:cNvPr id="11" name="Заголовок 1"/>
          <p:cNvSpPr>
            <a:spLocks noGrp="1"/>
          </p:cNvSpPr>
          <p:nvPr>
            <p:ph type="title"/>
          </p:nvPr>
        </p:nvSpPr>
        <p:spPr>
          <a:xfrm>
            <a:off x="365258" y="0"/>
            <a:ext cx="8229600" cy="843558"/>
          </a:xfrm>
        </p:spPr>
        <p:txBody>
          <a:bodyPr>
            <a:normAutofit/>
          </a:bodyPr>
          <a:lstStyle/>
          <a:p>
            <a:pPr algn="l">
              <a:lnSpc>
                <a:spcPts val="3000"/>
              </a:lnSpc>
            </a:pPr>
            <a:r>
              <a:rPr lang="en-US" sz="2800" dirty="0" smtClean="0">
                <a:solidFill>
                  <a:schemeClr val="tx1">
                    <a:lumMod val="65000"/>
                    <a:lumOff val="35000"/>
                  </a:schemeClr>
                </a:solidFill>
                <a:latin typeface="Segoe UI Semibold" pitchFamily="34" charset="0"/>
                <a:cs typeface="Arial" pitchFamily="34" charset="0"/>
              </a:rPr>
              <a:t>Visualization</a:t>
            </a:r>
            <a:endParaRPr lang="ru-RU" sz="2800" dirty="0">
              <a:solidFill>
                <a:schemeClr val="tx1">
                  <a:lumMod val="65000"/>
                  <a:lumOff val="35000"/>
                </a:schemeClr>
              </a:solidFill>
              <a:latin typeface="Segoe UI Semibold" pitchFamily="34" charset="0"/>
              <a:cs typeface="Arial" pitchFamily="34" charset="0"/>
            </a:endParaRPr>
          </a:p>
        </p:txBody>
      </p:sp>
      <p:cxnSp>
        <p:nvCxnSpPr>
          <p:cNvPr id="12" name="Прямая соединительная линия 11"/>
          <p:cNvCxnSpPr/>
          <p:nvPr/>
        </p:nvCxnSpPr>
        <p:spPr>
          <a:xfrm>
            <a:off x="0" y="843558"/>
            <a:ext cx="91805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257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11560" y="1684278"/>
            <a:ext cx="3096344" cy="1708160"/>
          </a:xfrm>
          <a:prstGeom prst="rect">
            <a:avLst/>
          </a:prstGeom>
          <a:ln>
            <a:solidFill>
              <a:srgbClr val="2AB0BF"/>
            </a:solidFill>
          </a:ln>
        </p:spPr>
        <p:txBody>
          <a:bodyPr wrap="square">
            <a:spAutoFit/>
          </a:bodyPr>
          <a:lstStyle/>
          <a:p>
            <a:pPr algn="ctr">
              <a:lnSpc>
                <a:spcPts val="1800"/>
              </a:lnSpc>
            </a:pPr>
            <a:r>
              <a:rPr lang="en-US" dirty="0">
                <a:solidFill>
                  <a:schemeClr val="tx1">
                    <a:lumMod val="65000"/>
                    <a:lumOff val="35000"/>
                  </a:schemeClr>
                </a:solidFill>
                <a:latin typeface="Segoe UI" pitchFamily="34" charset="0"/>
                <a:ea typeface="Segoe UI" pitchFamily="34" charset="0"/>
                <a:cs typeface="Segoe UI" pitchFamily="34" charset="0"/>
              </a:rPr>
              <a:t>The resulting chart shows that the average tip on the holiday is less than on non-holiday days. We observe this trend throughout the day, except 5-7 a.m. on July 4.</a:t>
            </a:r>
            <a:endParaRPr lang="ru-RU" dirty="0" smtClean="0">
              <a:solidFill>
                <a:schemeClr val="tx1">
                  <a:lumMod val="65000"/>
                  <a:lumOff val="35000"/>
                </a:schemeClr>
              </a:solidFill>
              <a:latin typeface="Segoe UI" pitchFamily="34" charset="0"/>
              <a:ea typeface="Segoe UI" pitchFamily="34" charset="0"/>
              <a:cs typeface="Segoe UI" pitchFamily="34" charset="0"/>
            </a:endParaRPr>
          </a:p>
        </p:txBody>
      </p:sp>
      <p:sp>
        <p:nvSpPr>
          <p:cNvPr id="5" name="Прямоугольник 4"/>
          <p:cNvSpPr/>
          <p:nvPr/>
        </p:nvSpPr>
        <p:spPr>
          <a:xfrm>
            <a:off x="0" y="0"/>
            <a:ext cx="395536" cy="843558"/>
          </a:xfrm>
          <a:prstGeom prst="rect">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Segoe UI Semibold" pitchFamily="34" charset="0"/>
            </a:endParaRPr>
          </a:p>
        </p:txBody>
      </p:sp>
      <p:sp>
        <p:nvSpPr>
          <p:cNvPr id="6" name="Заголовок 1"/>
          <p:cNvSpPr>
            <a:spLocks noGrp="1"/>
          </p:cNvSpPr>
          <p:nvPr>
            <p:ph type="title"/>
          </p:nvPr>
        </p:nvSpPr>
        <p:spPr>
          <a:xfrm>
            <a:off x="365258" y="0"/>
            <a:ext cx="8229600" cy="843558"/>
          </a:xfrm>
        </p:spPr>
        <p:txBody>
          <a:bodyPr>
            <a:normAutofit/>
          </a:bodyPr>
          <a:lstStyle/>
          <a:p>
            <a:pPr algn="l">
              <a:lnSpc>
                <a:spcPts val="3000"/>
              </a:lnSpc>
            </a:pPr>
            <a:r>
              <a:rPr lang="en-US" sz="2800" dirty="0" smtClean="0">
                <a:solidFill>
                  <a:schemeClr val="tx1">
                    <a:lumMod val="65000"/>
                    <a:lumOff val="35000"/>
                  </a:schemeClr>
                </a:solidFill>
                <a:latin typeface="Segoe UI Semibold" pitchFamily="34" charset="0"/>
                <a:cs typeface="Arial" pitchFamily="34" charset="0"/>
              </a:rPr>
              <a:t>Inference</a:t>
            </a:r>
            <a:endParaRPr lang="ru-RU" sz="2800" dirty="0">
              <a:solidFill>
                <a:schemeClr val="tx1">
                  <a:lumMod val="65000"/>
                  <a:lumOff val="35000"/>
                </a:schemeClr>
              </a:solidFill>
              <a:latin typeface="Segoe UI Semibold" pitchFamily="34" charset="0"/>
              <a:cs typeface="Arial" pitchFamily="34" charset="0"/>
            </a:endParaRPr>
          </a:p>
        </p:txBody>
      </p:sp>
      <p:cxnSp>
        <p:nvCxnSpPr>
          <p:cNvPr id="7" name="Прямая соединительная линия 6"/>
          <p:cNvCxnSpPr/>
          <p:nvPr/>
        </p:nvCxnSpPr>
        <p:spPr>
          <a:xfrm>
            <a:off x="0" y="843558"/>
            <a:ext cx="91805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Прямоугольник 7"/>
          <p:cNvSpPr/>
          <p:nvPr/>
        </p:nvSpPr>
        <p:spPr>
          <a:xfrm>
            <a:off x="5004048" y="1568862"/>
            <a:ext cx="3672408" cy="1938992"/>
          </a:xfrm>
          <a:prstGeom prst="rect">
            <a:avLst/>
          </a:prstGeom>
          <a:ln>
            <a:solidFill>
              <a:srgbClr val="2AB0BF"/>
            </a:solidFill>
          </a:ln>
        </p:spPr>
        <p:txBody>
          <a:bodyPr wrap="square">
            <a:spAutoFit/>
          </a:bodyPr>
          <a:lstStyle/>
          <a:p>
            <a:pPr algn="ctr">
              <a:lnSpc>
                <a:spcPts val="1800"/>
              </a:lnSpc>
            </a:pPr>
            <a:r>
              <a:rPr lang="en-US" dirty="0">
                <a:solidFill>
                  <a:schemeClr val="tx1">
                    <a:lumMod val="65000"/>
                    <a:lumOff val="35000"/>
                  </a:schemeClr>
                </a:solidFill>
                <a:latin typeface="Segoe UI" pitchFamily="34" charset="0"/>
                <a:ea typeface="Segoe UI" pitchFamily="34" charset="0"/>
                <a:cs typeface="Segoe UI" pitchFamily="34" charset="0"/>
              </a:rPr>
              <a:t>This may be because the tipping culture in America is developed very well. Accordingly, people pay tips not only in taxis (for example, restaurants, hotels). On holidays, we visit more places than usual. Thus, the average tip amount is less than usual.</a:t>
            </a:r>
            <a:endParaRPr lang="ru-RU" dirty="0">
              <a:solidFill>
                <a:schemeClr val="tx1">
                  <a:lumMod val="65000"/>
                  <a:lumOff val="35000"/>
                </a:schemeClr>
              </a:solidFill>
              <a:latin typeface="Segoe UI" pitchFamily="34" charset="0"/>
              <a:ea typeface="Segoe UI" pitchFamily="34" charset="0"/>
              <a:cs typeface="Segoe UI" pitchFamily="34" charset="0"/>
            </a:endParaRPr>
          </a:p>
        </p:txBody>
      </p:sp>
      <p:sp>
        <p:nvSpPr>
          <p:cNvPr id="9" name="Стрелка вправо 8"/>
          <p:cNvSpPr/>
          <p:nvPr/>
        </p:nvSpPr>
        <p:spPr>
          <a:xfrm>
            <a:off x="3923928" y="2430346"/>
            <a:ext cx="864096" cy="216024"/>
          </a:xfrm>
          <a:prstGeom prst="rightArrow">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17750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0"/>
            <a:ext cx="395536" cy="843558"/>
          </a:xfrm>
          <a:prstGeom prst="rect">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Segoe UI Semibold" pitchFamily="34" charset="0"/>
            </a:endParaRPr>
          </a:p>
        </p:txBody>
      </p:sp>
      <p:sp>
        <p:nvSpPr>
          <p:cNvPr id="11" name="Заголовок 1"/>
          <p:cNvSpPr>
            <a:spLocks noGrp="1"/>
          </p:cNvSpPr>
          <p:nvPr>
            <p:ph type="title"/>
          </p:nvPr>
        </p:nvSpPr>
        <p:spPr>
          <a:xfrm>
            <a:off x="365258" y="0"/>
            <a:ext cx="8815254" cy="843558"/>
          </a:xfrm>
        </p:spPr>
        <p:txBody>
          <a:bodyPr>
            <a:normAutofit/>
          </a:bodyPr>
          <a:lstStyle/>
          <a:p>
            <a:pPr algn="l">
              <a:lnSpc>
                <a:spcPts val="3000"/>
              </a:lnSpc>
            </a:pPr>
            <a:r>
              <a:rPr lang="en-US" sz="2800" dirty="0" smtClean="0">
                <a:solidFill>
                  <a:schemeClr val="tx1">
                    <a:lumMod val="65000"/>
                    <a:lumOff val="35000"/>
                  </a:schemeClr>
                </a:solidFill>
                <a:latin typeface="Segoe UI Semibold" pitchFamily="34" charset="0"/>
                <a:cs typeface="Arial" pitchFamily="34" charset="0"/>
              </a:rPr>
              <a:t>Inference -</a:t>
            </a:r>
            <a:r>
              <a:rPr lang="en-US" sz="2800" dirty="0">
                <a:solidFill>
                  <a:schemeClr val="tx1">
                    <a:lumMod val="65000"/>
                    <a:lumOff val="35000"/>
                  </a:schemeClr>
                </a:solidFill>
                <a:latin typeface="Segoe UI Semibold" pitchFamily="34" charset="0"/>
                <a:cs typeface="Arial" pitchFamily="34" charset="0"/>
              </a:rPr>
              <a:t>2 (total tip distribution</a:t>
            </a:r>
            <a:r>
              <a:rPr lang="ru-RU" sz="2800" dirty="0" smtClean="0">
                <a:solidFill>
                  <a:schemeClr val="tx1">
                    <a:lumMod val="65000"/>
                    <a:lumOff val="35000"/>
                  </a:schemeClr>
                </a:solidFill>
                <a:latin typeface="Segoe UI Semibold" pitchFamily="34" charset="0"/>
                <a:cs typeface="Arial" pitchFamily="34" charset="0"/>
              </a:rPr>
              <a:t>)</a:t>
            </a:r>
            <a:endParaRPr lang="ru-RU" sz="2800" dirty="0">
              <a:solidFill>
                <a:schemeClr val="tx1">
                  <a:lumMod val="65000"/>
                  <a:lumOff val="35000"/>
                </a:schemeClr>
              </a:solidFill>
              <a:latin typeface="Segoe UI Semibold" pitchFamily="34" charset="0"/>
              <a:cs typeface="Arial" pitchFamily="34" charset="0"/>
            </a:endParaRPr>
          </a:p>
        </p:txBody>
      </p:sp>
      <p:cxnSp>
        <p:nvCxnSpPr>
          <p:cNvPr id="12" name="Прямая соединительная линия 11"/>
          <p:cNvCxnSpPr/>
          <p:nvPr/>
        </p:nvCxnSpPr>
        <p:spPr>
          <a:xfrm>
            <a:off x="0" y="843558"/>
            <a:ext cx="91805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60" y="910072"/>
            <a:ext cx="8521391" cy="151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Прямоугольник 13"/>
          <p:cNvSpPr/>
          <p:nvPr/>
        </p:nvSpPr>
        <p:spPr>
          <a:xfrm>
            <a:off x="305778" y="4371950"/>
            <a:ext cx="8568953" cy="553998"/>
          </a:xfrm>
          <a:prstGeom prst="rect">
            <a:avLst/>
          </a:prstGeom>
          <a:solidFill>
            <a:srgbClr val="2AB0BF"/>
          </a:solidFill>
        </p:spPr>
        <p:txBody>
          <a:bodyPr wrap="square">
            <a:spAutoFit/>
          </a:bodyPr>
          <a:lstStyle/>
          <a:p>
            <a:pPr algn="ctr">
              <a:lnSpc>
                <a:spcPts val="1800"/>
              </a:lnSpc>
            </a:pPr>
            <a:r>
              <a:rPr lang="en-US" dirty="0">
                <a:solidFill>
                  <a:schemeClr val="bg1"/>
                </a:solidFill>
                <a:latin typeface="Segoe UI Semibold" pitchFamily="34" charset="0"/>
                <a:ea typeface="Segoe UI" pitchFamily="34" charset="0"/>
                <a:cs typeface="Segoe UI" pitchFamily="34" charset="0"/>
              </a:rPr>
              <a:t>We should add that the "</a:t>
            </a:r>
            <a:r>
              <a:rPr lang="en-US" dirty="0" err="1">
                <a:solidFill>
                  <a:schemeClr val="bg1"/>
                </a:solidFill>
                <a:latin typeface="Segoe UI Semibold" pitchFamily="34" charset="0"/>
                <a:ea typeface="Segoe UI" pitchFamily="34" charset="0"/>
                <a:cs typeface="Segoe UI" pitchFamily="34" charset="0"/>
              </a:rPr>
              <a:t>tips_amount</a:t>
            </a:r>
            <a:r>
              <a:rPr lang="en-US" dirty="0">
                <a:solidFill>
                  <a:schemeClr val="bg1"/>
                </a:solidFill>
                <a:latin typeface="Segoe UI Semibold" pitchFamily="34" charset="0"/>
                <a:ea typeface="Segoe UI" pitchFamily="34" charset="0"/>
                <a:cs typeface="Segoe UI" pitchFamily="34" charset="0"/>
              </a:rPr>
              <a:t>" variable does not include tips that people pay in cash. Such analytics may show that people pay a lot in cash on holidays.</a:t>
            </a:r>
            <a:endParaRPr lang="ru-RU" dirty="0">
              <a:solidFill>
                <a:schemeClr val="bg1"/>
              </a:solidFill>
              <a:latin typeface="Segoe UI Semibold" pitchFamily="34" charset="0"/>
              <a:ea typeface="Segoe UI" pitchFamily="34" charset="0"/>
              <a:cs typeface="Segoe UI" pitchFamily="34" charset="0"/>
            </a:endParaRPr>
          </a:p>
        </p:txBody>
      </p:sp>
      <p:sp>
        <p:nvSpPr>
          <p:cNvPr id="15" name="Прямоугольник 14"/>
          <p:cNvSpPr/>
          <p:nvPr/>
        </p:nvSpPr>
        <p:spPr>
          <a:xfrm>
            <a:off x="199395" y="2534582"/>
            <a:ext cx="4374232" cy="1015663"/>
          </a:xfrm>
          <a:prstGeom prst="rect">
            <a:avLst/>
          </a:prstGeom>
        </p:spPr>
        <p:txBody>
          <a:bodyPr wrap="square">
            <a:spAutoFit/>
          </a:bodyPr>
          <a:lstStyle/>
          <a:p>
            <a:pPr>
              <a:lnSpc>
                <a:spcPts val="1800"/>
              </a:lnSpc>
            </a:pPr>
            <a:r>
              <a:rPr lang="en-US" dirty="0">
                <a:solidFill>
                  <a:schemeClr val="tx1">
                    <a:lumMod val="65000"/>
                    <a:lumOff val="35000"/>
                  </a:schemeClr>
                </a:solidFill>
                <a:latin typeface="Segoe UI" pitchFamily="34" charset="0"/>
                <a:ea typeface="Segoe UI" pitchFamily="34" charset="0"/>
                <a:cs typeface="Segoe UI" pitchFamily="34" charset="0"/>
              </a:rPr>
              <a:t>The amount of tips on a holiday is much lower than on ordinary days. The reasons may be:</a:t>
            </a:r>
            <a:endParaRPr lang="en-US" dirty="0" smtClean="0">
              <a:solidFill>
                <a:schemeClr val="tx1">
                  <a:lumMod val="65000"/>
                  <a:lumOff val="35000"/>
                </a:schemeClr>
              </a:solidFill>
              <a:latin typeface="Segoe UI" pitchFamily="34" charset="0"/>
              <a:ea typeface="Segoe UI" pitchFamily="34" charset="0"/>
              <a:cs typeface="Segoe UI" pitchFamily="34" charset="0"/>
            </a:endParaRPr>
          </a:p>
          <a:p>
            <a:pPr>
              <a:lnSpc>
                <a:spcPts val="1800"/>
              </a:lnSpc>
            </a:pPr>
            <a:endParaRPr lang="ru-RU" dirty="0" smtClean="0">
              <a:solidFill>
                <a:schemeClr val="tx1">
                  <a:lumMod val="65000"/>
                  <a:lumOff val="35000"/>
                </a:schemeClr>
              </a:solidFill>
              <a:latin typeface="Segoe UI" pitchFamily="34" charset="0"/>
              <a:ea typeface="Segoe UI" pitchFamily="34" charset="0"/>
              <a:cs typeface="Segoe UI" pitchFamily="34" charset="0"/>
            </a:endParaRPr>
          </a:p>
        </p:txBody>
      </p:sp>
      <p:sp>
        <p:nvSpPr>
          <p:cNvPr id="17" name="Прямоугольник 16"/>
          <p:cNvSpPr/>
          <p:nvPr/>
        </p:nvSpPr>
        <p:spPr>
          <a:xfrm>
            <a:off x="4710488" y="2534583"/>
            <a:ext cx="4284477" cy="784830"/>
          </a:xfrm>
          <a:prstGeom prst="rect">
            <a:avLst/>
          </a:prstGeom>
        </p:spPr>
        <p:txBody>
          <a:bodyPr wrap="square">
            <a:spAutoFit/>
          </a:bodyPr>
          <a:lstStyle/>
          <a:p>
            <a:pPr>
              <a:lnSpc>
                <a:spcPts val="1800"/>
              </a:lnSpc>
            </a:pPr>
            <a:r>
              <a:rPr lang="en-US" dirty="0">
                <a:solidFill>
                  <a:schemeClr val="tx1">
                    <a:lumMod val="65000"/>
                    <a:lumOff val="35000"/>
                  </a:schemeClr>
                </a:solidFill>
                <a:latin typeface="Segoe UI" pitchFamily="34" charset="0"/>
                <a:ea typeface="Segoe UI" pitchFamily="34" charset="0"/>
                <a:cs typeface="Segoe UI" pitchFamily="34" charset="0"/>
              </a:rPr>
              <a:t>The amount of tips on July 4 is higher than on other days in the interval from 1 am to 4 am. The reason may be:</a:t>
            </a:r>
            <a:endParaRPr lang="en-US" dirty="0" smtClean="0">
              <a:solidFill>
                <a:schemeClr val="tx1">
                  <a:lumMod val="65000"/>
                  <a:lumOff val="35000"/>
                </a:schemeClr>
              </a:solidFill>
              <a:latin typeface="Segoe UI" pitchFamily="34" charset="0"/>
              <a:ea typeface="Segoe UI" pitchFamily="34" charset="0"/>
              <a:cs typeface="Segoe UI" pitchFamily="34" charset="0"/>
            </a:endParaRPr>
          </a:p>
        </p:txBody>
      </p:sp>
      <p:sp>
        <p:nvSpPr>
          <p:cNvPr id="18" name="Прямоугольник 17"/>
          <p:cNvSpPr/>
          <p:nvPr/>
        </p:nvSpPr>
        <p:spPr>
          <a:xfrm>
            <a:off x="269927" y="3254662"/>
            <a:ext cx="4374232" cy="1246495"/>
          </a:xfrm>
          <a:prstGeom prst="rect">
            <a:avLst/>
          </a:prstGeom>
        </p:spPr>
        <p:txBody>
          <a:bodyPr wrap="square">
            <a:spAutoFit/>
          </a:bodyPr>
          <a:lstStyle/>
          <a:p>
            <a:pPr marL="285750" indent="-285750">
              <a:lnSpc>
                <a:spcPts val="1800"/>
              </a:lnSpc>
              <a:buClr>
                <a:srgbClr val="2AB0BF"/>
              </a:buClr>
              <a:buFont typeface="Arial" pitchFamily="34" charset="0"/>
              <a:buChar char="•"/>
            </a:pPr>
            <a:r>
              <a:rPr lang="en-US" dirty="0">
                <a:solidFill>
                  <a:schemeClr val="tx1">
                    <a:lumMod val="65000"/>
                    <a:lumOff val="35000"/>
                  </a:schemeClr>
                </a:solidFill>
                <a:latin typeface="Segoe UI" pitchFamily="34" charset="0"/>
                <a:ea typeface="Segoe UI" pitchFamily="34" charset="0"/>
                <a:cs typeface="Segoe UI" pitchFamily="34" charset="0"/>
              </a:rPr>
              <a:t>People prefer to walk rather than take a taxi.</a:t>
            </a:r>
          </a:p>
          <a:p>
            <a:pPr marL="285750" indent="-285750">
              <a:lnSpc>
                <a:spcPts val="1800"/>
              </a:lnSpc>
              <a:buClr>
                <a:srgbClr val="2AB0BF"/>
              </a:buClr>
              <a:buFont typeface="Arial" pitchFamily="34" charset="0"/>
              <a:buChar char="•"/>
            </a:pPr>
            <a:r>
              <a:rPr lang="en-US" dirty="0">
                <a:solidFill>
                  <a:schemeClr val="tx1">
                    <a:lumMod val="65000"/>
                    <a:lumOff val="35000"/>
                  </a:schemeClr>
                </a:solidFill>
                <a:latin typeface="Segoe UI" pitchFamily="34" charset="0"/>
                <a:ea typeface="Segoe UI" pitchFamily="34" charset="0"/>
                <a:cs typeface="Segoe UI" pitchFamily="34" charset="0"/>
              </a:rPr>
              <a:t>People stay on holiday weekend at home.</a:t>
            </a:r>
            <a:endParaRPr lang="en-US" dirty="0" smtClean="0">
              <a:solidFill>
                <a:schemeClr val="tx1">
                  <a:lumMod val="65000"/>
                  <a:lumOff val="35000"/>
                </a:schemeClr>
              </a:solidFill>
              <a:latin typeface="Segoe UI" pitchFamily="34" charset="0"/>
              <a:ea typeface="Segoe UI" pitchFamily="34" charset="0"/>
              <a:cs typeface="Segoe UI" pitchFamily="34" charset="0"/>
            </a:endParaRPr>
          </a:p>
          <a:p>
            <a:pPr>
              <a:lnSpc>
                <a:spcPts val="1800"/>
              </a:lnSpc>
            </a:pPr>
            <a:endParaRPr lang="ru-RU" dirty="0" smtClean="0">
              <a:solidFill>
                <a:schemeClr val="tx1">
                  <a:lumMod val="65000"/>
                  <a:lumOff val="35000"/>
                </a:schemeClr>
              </a:solidFill>
              <a:latin typeface="Segoe UI" pitchFamily="34" charset="0"/>
              <a:ea typeface="Segoe UI" pitchFamily="34" charset="0"/>
              <a:cs typeface="Segoe UI" pitchFamily="34" charset="0"/>
            </a:endParaRPr>
          </a:p>
        </p:txBody>
      </p:sp>
      <p:sp>
        <p:nvSpPr>
          <p:cNvPr id="20" name="Прямоугольник 19"/>
          <p:cNvSpPr/>
          <p:nvPr/>
        </p:nvSpPr>
        <p:spPr>
          <a:xfrm>
            <a:off x="4752019" y="3254662"/>
            <a:ext cx="4284477" cy="553998"/>
          </a:xfrm>
          <a:prstGeom prst="rect">
            <a:avLst/>
          </a:prstGeom>
        </p:spPr>
        <p:txBody>
          <a:bodyPr wrap="square">
            <a:spAutoFit/>
          </a:bodyPr>
          <a:lstStyle/>
          <a:p>
            <a:pPr marL="285750" indent="-285750">
              <a:lnSpc>
                <a:spcPts val="1800"/>
              </a:lnSpc>
              <a:buClr>
                <a:srgbClr val="2AB0BF"/>
              </a:buClr>
              <a:buFont typeface="Arial" pitchFamily="34" charset="0"/>
              <a:buChar char="•"/>
            </a:pPr>
            <a:r>
              <a:rPr lang="en-US" dirty="0">
                <a:solidFill>
                  <a:schemeClr val="tx1">
                    <a:lumMod val="65000"/>
                    <a:lumOff val="35000"/>
                  </a:schemeClr>
                </a:solidFill>
                <a:latin typeface="Segoe UI" pitchFamily="34" charset="0"/>
                <a:ea typeface="Segoe UI" pitchFamily="34" charset="0"/>
                <a:cs typeface="Segoe UI" pitchFamily="34" charset="0"/>
              </a:rPr>
              <a:t>On holidays, people return home later.</a:t>
            </a:r>
            <a:endParaRPr lang="ru-RU" dirty="0" smtClean="0">
              <a:solidFill>
                <a:schemeClr val="tx1">
                  <a:lumMod val="65000"/>
                  <a:lumOff val="35000"/>
                </a:schemeClr>
              </a:solidFill>
              <a:latin typeface="Segoe UI" pitchFamily="34" charset="0"/>
              <a:ea typeface="Segoe UI" pitchFamily="34" charset="0"/>
              <a:cs typeface="Segoe UI" pitchFamily="34" charset="0"/>
            </a:endParaRPr>
          </a:p>
        </p:txBody>
      </p:sp>
      <p:sp>
        <p:nvSpPr>
          <p:cNvPr id="2" name="Стрелка вниз 1"/>
          <p:cNvSpPr/>
          <p:nvPr/>
        </p:nvSpPr>
        <p:spPr>
          <a:xfrm>
            <a:off x="2242495" y="2355726"/>
            <a:ext cx="144016" cy="216024"/>
          </a:xfrm>
          <a:prstGeom prst="downArrow">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Стрелка вниз 20"/>
          <p:cNvSpPr/>
          <p:nvPr/>
        </p:nvSpPr>
        <p:spPr>
          <a:xfrm>
            <a:off x="6660232" y="2341131"/>
            <a:ext cx="144016" cy="216024"/>
          </a:xfrm>
          <a:prstGeom prst="downArrow">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064247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4843526" y="1193329"/>
            <a:ext cx="3960439" cy="576063"/>
          </a:xfrm>
          <a:prstGeom prst="rect">
            <a:avLst/>
          </a:prstGeom>
          <a:solidFill>
            <a:srgbClr val="2AB0BF"/>
          </a:solidFill>
          <a:ln>
            <a:solidFill>
              <a:srgbClr val="2AB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395536" y="1193328"/>
            <a:ext cx="3960440" cy="576063"/>
          </a:xfrm>
          <a:prstGeom prst="rect">
            <a:avLst/>
          </a:prstGeom>
          <a:solidFill>
            <a:srgbClr val="2AB0BF"/>
          </a:solidFill>
          <a:ln>
            <a:solidFill>
              <a:srgbClr val="2AB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0" y="0"/>
            <a:ext cx="395536" cy="843558"/>
          </a:xfrm>
          <a:prstGeom prst="rect">
            <a:avLst/>
          </a:prstGeom>
          <a:solidFill>
            <a:srgbClr val="2AB0BF"/>
          </a:solidFill>
          <a:ln>
            <a:solidFill>
              <a:srgbClr val="2AB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Segoe UI Semibold" pitchFamily="34" charset="0"/>
              </a:rPr>
              <a:t>2</a:t>
            </a:r>
            <a:endParaRPr lang="ru-RU" dirty="0">
              <a:latin typeface="Segoe UI Semibold" pitchFamily="34" charset="0"/>
            </a:endParaRPr>
          </a:p>
        </p:txBody>
      </p:sp>
      <p:sp>
        <p:nvSpPr>
          <p:cNvPr id="2" name="Заголовок 1"/>
          <p:cNvSpPr>
            <a:spLocks noGrp="1"/>
          </p:cNvSpPr>
          <p:nvPr>
            <p:ph type="title"/>
          </p:nvPr>
        </p:nvSpPr>
        <p:spPr>
          <a:xfrm>
            <a:off x="365258" y="0"/>
            <a:ext cx="8229600" cy="843558"/>
          </a:xfrm>
        </p:spPr>
        <p:txBody>
          <a:bodyPr>
            <a:normAutofit/>
          </a:bodyPr>
          <a:lstStyle/>
          <a:p>
            <a:pPr algn="l">
              <a:lnSpc>
                <a:spcPts val="3000"/>
              </a:lnSpc>
            </a:pPr>
            <a:r>
              <a:rPr lang="en-US" sz="2800" dirty="0">
                <a:solidFill>
                  <a:schemeClr val="tx1">
                    <a:lumMod val="65000"/>
                    <a:lumOff val="35000"/>
                  </a:schemeClr>
                </a:solidFill>
                <a:latin typeface="Segoe UI Semibold" pitchFamily="34" charset="0"/>
                <a:cs typeface="Arial" pitchFamily="34" charset="0"/>
              </a:rPr>
              <a:t>Is </a:t>
            </a:r>
            <a:r>
              <a:rPr lang="en-US" sz="2800" dirty="0" smtClean="0">
                <a:solidFill>
                  <a:schemeClr val="tx1">
                    <a:lumMod val="65000"/>
                    <a:lumOff val="35000"/>
                  </a:schemeClr>
                </a:solidFill>
                <a:latin typeface="Segoe UI Semibold" pitchFamily="34" charset="0"/>
                <a:cs typeface="Arial" pitchFamily="34" charset="0"/>
              </a:rPr>
              <a:t>the fare </a:t>
            </a:r>
            <a:r>
              <a:rPr lang="en-US" sz="2800" dirty="0">
                <a:solidFill>
                  <a:schemeClr val="tx1">
                    <a:lumMod val="65000"/>
                    <a:lumOff val="35000"/>
                  </a:schemeClr>
                </a:solidFill>
                <a:latin typeface="Segoe UI Semibold" pitchFamily="34" charset="0"/>
                <a:cs typeface="Arial" pitchFamily="34" charset="0"/>
              </a:rPr>
              <a:t>amount bigger than usual?</a:t>
            </a:r>
            <a:endParaRPr lang="ru-RU" sz="2800" dirty="0">
              <a:solidFill>
                <a:schemeClr val="tx1">
                  <a:lumMod val="65000"/>
                  <a:lumOff val="35000"/>
                </a:schemeClr>
              </a:solidFill>
              <a:latin typeface="Segoe UI Semibold" pitchFamily="34" charset="0"/>
              <a:cs typeface="Arial" pitchFamily="34" charset="0"/>
            </a:endParaRPr>
          </a:p>
        </p:txBody>
      </p:sp>
      <p:cxnSp>
        <p:nvCxnSpPr>
          <p:cNvPr id="7" name="Прямая соединительная линия 6"/>
          <p:cNvCxnSpPr/>
          <p:nvPr/>
        </p:nvCxnSpPr>
        <p:spPr>
          <a:xfrm>
            <a:off x="0" y="843558"/>
            <a:ext cx="91805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Заголовок 1"/>
          <p:cNvSpPr txBox="1">
            <a:spLocks/>
          </p:cNvSpPr>
          <p:nvPr/>
        </p:nvSpPr>
        <p:spPr>
          <a:xfrm>
            <a:off x="81397" y="1059582"/>
            <a:ext cx="4508860" cy="8435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3000"/>
              </a:lnSpc>
            </a:pPr>
            <a:r>
              <a:rPr lang="en-US" sz="2400" dirty="0">
                <a:solidFill>
                  <a:schemeClr val="bg1"/>
                </a:solidFill>
                <a:latin typeface="Segoe UI Semibold" pitchFamily="34" charset="0"/>
                <a:cs typeface="Arial" pitchFamily="34" charset="0"/>
              </a:rPr>
              <a:t>Idea of analysis</a:t>
            </a:r>
            <a:endParaRPr lang="ru-RU" sz="2400" dirty="0">
              <a:solidFill>
                <a:schemeClr val="bg1"/>
              </a:solidFill>
              <a:latin typeface="Segoe UI Semibold" pitchFamily="34" charset="0"/>
              <a:cs typeface="Arial" pitchFamily="34" charset="0"/>
            </a:endParaRPr>
          </a:p>
        </p:txBody>
      </p:sp>
      <p:sp>
        <p:nvSpPr>
          <p:cNvPr id="11" name="Заголовок 1"/>
          <p:cNvSpPr txBox="1">
            <a:spLocks/>
          </p:cNvSpPr>
          <p:nvPr/>
        </p:nvSpPr>
        <p:spPr>
          <a:xfrm>
            <a:off x="4843526" y="1779662"/>
            <a:ext cx="3960439" cy="3075806"/>
          </a:xfrm>
          <a:prstGeom prst="rect">
            <a:avLst/>
          </a:prstGeom>
          <a:ln>
            <a:solidFill>
              <a:srgbClr val="2AB0BF"/>
            </a:solidFill>
          </a:ln>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1800"/>
              </a:lnSpc>
            </a:pPr>
            <a:r>
              <a:rPr lang="ru-RU" sz="1800" dirty="0" smtClean="0">
                <a:solidFill>
                  <a:schemeClr val="tx1">
                    <a:lumMod val="65000"/>
                    <a:lumOff val="35000"/>
                  </a:schemeClr>
                </a:solidFill>
                <a:latin typeface="Segoe UI" pitchFamily="34" charset="0"/>
                <a:ea typeface="Segoe UI" pitchFamily="34" charset="0"/>
                <a:cs typeface="Segoe UI" pitchFamily="34" charset="0"/>
              </a:rPr>
              <a:t> </a:t>
            </a:r>
            <a:r>
              <a:rPr lang="en-US" sz="1800" dirty="0">
                <a:solidFill>
                  <a:schemeClr val="tx1">
                    <a:lumMod val="65000"/>
                    <a:lumOff val="35000"/>
                  </a:schemeClr>
                </a:solidFill>
                <a:latin typeface="Segoe UI" pitchFamily="34" charset="0"/>
                <a:ea typeface="Segoe UI" pitchFamily="34" charset="0"/>
                <a:cs typeface="Segoe UI" pitchFamily="34" charset="0"/>
              </a:rPr>
              <a:t>The object of study - Independence Day (July 4).</a:t>
            </a:r>
          </a:p>
          <a:p>
            <a:pPr>
              <a:lnSpc>
                <a:spcPts val="1800"/>
              </a:lnSpc>
            </a:pPr>
            <a:r>
              <a:rPr lang="en-US" sz="1800" dirty="0">
                <a:solidFill>
                  <a:schemeClr val="tx1">
                    <a:lumMod val="65000"/>
                    <a:lumOff val="35000"/>
                  </a:schemeClr>
                </a:solidFill>
                <a:latin typeface="Segoe UI" pitchFamily="34" charset="0"/>
                <a:ea typeface="Segoe UI" pitchFamily="34" charset="0"/>
                <a:cs typeface="Segoe UI" pitchFamily="34" charset="0"/>
              </a:rPr>
              <a:t>To compare results, we took data for July 11 and July 18. For greater objectivity, the average price per trip was considered relative to its duration. Errors were also excluded (trip distance = 0 or&gt; 40 miles, trip cost &lt;= 0). Long distances can overestimate the calculations.</a:t>
            </a:r>
            <a:endParaRPr lang="ru-RU" sz="1800" dirty="0">
              <a:solidFill>
                <a:schemeClr val="tx1">
                  <a:lumMod val="65000"/>
                  <a:lumOff val="35000"/>
                </a:schemeClr>
              </a:solidFill>
              <a:latin typeface="Segoe UI" pitchFamily="34" charset="0"/>
              <a:ea typeface="Segoe UI" pitchFamily="34" charset="0"/>
              <a:cs typeface="Segoe UI" pitchFamily="34" charset="0"/>
            </a:endParaRPr>
          </a:p>
        </p:txBody>
      </p:sp>
      <p:sp>
        <p:nvSpPr>
          <p:cNvPr id="12" name="Заголовок 1"/>
          <p:cNvSpPr txBox="1">
            <a:spLocks/>
          </p:cNvSpPr>
          <p:nvPr/>
        </p:nvSpPr>
        <p:spPr>
          <a:xfrm>
            <a:off x="395537" y="1769391"/>
            <a:ext cx="3960439" cy="2242519"/>
          </a:xfrm>
          <a:prstGeom prst="rect">
            <a:avLst/>
          </a:prstGeom>
          <a:ln>
            <a:solidFill>
              <a:srgbClr val="2AB0BF"/>
            </a:solidFill>
          </a:ln>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1800"/>
              </a:lnSpc>
            </a:pPr>
            <a:r>
              <a:rPr lang="en-US" sz="1800" dirty="0">
                <a:solidFill>
                  <a:schemeClr val="tx1">
                    <a:lumMod val="65000"/>
                    <a:lumOff val="35000"/>
                  </a:schemeClr>
                </a:solidFill>
                <a:latin typeface="Segoe UI" pitchFamily="34" charset="0"/>
                <a:ea typeface="Segoe UI" pitchFamily="34" charset="0"/>
                <a:cs typeface="Segoe UI" pitchFamily="34" charset="0"/>
              </a:rPr>
              <a:t>Testing the hypothesis that during the holidays the price of a taxi rises compared to other days of the month.</a:t>
            </a:r>
            <a:endParaRPr lang="ru-RU" sz="1800" dirty="0">
              <a:solidFill>
                <a:schemeClr val="tx1">
                  <a:lumMod val="65000"/>
                  <a:lumOff val="35000"/>
                </a:schemeClr>
              </a:solidFill>
              <a:latin typeface="Segoe UI" pitchFamily="34" charset="0"/>
              <a:ea typeface="Segoe UI" pitchFamily="34" charset="0"/>
              <a:cs typeface="Segoe UI" pitchFamily="34" charset="0"/>
            </a:endParaRPr>
          </a:p>
        </p:txBody>
      </p:sp>
      <p:sp>
        <p:nvSpPr>
          <p:cNvPr id="14" name="Заголовок 1"/>
          <p:cNvSpPr txBox="1">
            <a:spLocks/>
          </p:cNvSpPr>
          <p:nvPr/>
        </p:nvSpPr>
        <p:spPr>
          <a:xfrm>
            <a:off x="4572000" y="1059582"/>
            <a:ext cx="4571213" cy="8435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3000"/>
              </a:lnSpc>
            </a:pPr>
            <a:r>
              <a:rPr lang="en-US" sz="2400" dirty="0">
                <a:solidFill>
                  <a:schemeClr val="bg1"/>
                </a:solidFill>
                <a:latin typeface="Segoe UI Semibold" pitchFamily="34" charset="0"/>
                <a:cs typeface="Arial" pitchFamily="34" charset="0"/>
              </a:rPr>
              <a:t>Description of analysis</a:t>
            </a:r>
            <a:endParaRPr lang="ru-RU" sz="2400" dirty="0">
              <a:solidFill>
                <a:schemeClr val="bg1"/>
              </a:solidFill>
              <a:latin typeface="Segoe UI Semibold" pitchFamily="34" charset="0"/>
              <a:cs typeface="Arial" pitchFamily="34" charset="0"/>
            </a:endParaRPr>
          </a:p>
        </p:txBody>
      </p:sp>
    </p:spTree>
    <p:extLst>
      <p:ext uri="{BB962C8B-B14F-4D97-AF65-F5344CB8AC3E}">
        <p14:creationId xmlns:p14="http://schemas.microsoft.com/office/powerpoint/2010/main" val="3093351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395536" cy="843558"/>
          </a:xfrm>
          <a:prstGeom prst="rect">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Segoe UI Semibold" pitchFamily="34" charset="0"/>
            </a:endParaRPr>
          </a:p>
        </p:txBody>
      </p:sp>
      <p:sp>
        <p:nvSpPr>
          <p:cNvPr id="2" name="Заголовок 1"/>
          <p:cNvSpPr>
            <a:spLocks noGrp="1"/>
          </p:cNvSpPr>
          <p:nvPr>
            <p:ph type="title"/>
          </p:nvPr>
        </p:nvSpPr>
        <p:spPr>
          <a:xfrm>
            <a:off x="365258" y="0"/>
            <a:ext cx="8229600" cy="843558"/>
          </a:xfrm>
        </p:spPr>
        <p:txBody>
          <a:bodyPr>
            <a:normAutofit/>
          </a:bodyPr>
          <a:lstStyle/>
          <a:p>
            <a:pPr algn="l">
              <a:lnSpc>
                <a:spcPts val="3000"/>
              </a:lnSpc>
            </a:pPr>
            <a:r>
              <a:rPr lang="en-US" sz="2800" dirty="0">
                <a:solidFill>
                  <a:schemeClr val="tx1">
                    <a:lumMod val="65000"/>
                    <a:lumOff val="35000"/>
                  </a:schemeClr>
                </a:solidFill>
                <a:latin typeface="Segoe UI Semibold" pitchFamily="34" charset="0"/>
                <a:cs typeface="Arial" pitchFamily="34" charset="0"/>
              </a:rPr>
              <a:t>Query</a:t>
            </a:r>
            <a:endParaRPr lang="ru-RU" sz="2800" dirty="0">
              <a:solidFill>
                <a:schemeClr val="tx1">
                  <a:lumMod val="65000"/>
                  <a:lumOff val="35000"/>
                </a:schemeClr>
              </a:solidFill>
              <a:latin typeface="Segoe UI Semibold" pitchFamily="34" charset="0"/>
              <a:cs typeface="Arial" pitchFamily="34" charset="0"/>
            </a:endParaRPr>
          </a:p>
        </p:txBody>
      </p:sp>
      <p:cxnSp>
        <p:nvCxnSpPr>
          <p:cNvPr id="7" name="Прямая соединительная линия 6"/>
          <p:cNvCxnSpPr/>
          <p:nvPr/>
        </p:nvCxnSpPr>
        <p:spPr>
          <a:xfrm>
            <a:off x="0" y="843558"/>
            <a:ext cx="91805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Заголовок 1"/>
          <p:cNvSpPr txBox="1">
            <a:spLocks/>
          </p:cNvSpPr>
          <p:nvPr/>
        </p:nvSpPr>
        <p:spPr>
          <a:xfrm>
            <a:off x="971600" y="1120335"/>
            <a:ext cx="7200800" cy="3611655"/>
          </a:xfrm>
          <a:prstGeom prst="rect">
            <a:avLst/>
          </a:prstGeom>
          <a:solidFill>
            <a:srgbClr val="2AB0BF"/>
          </a:solidFill>
          <a:ln>
            <a:solidFill>
              <a:srgbClr val="2AB0BF"/>
            </a:solid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2400"/>
              </a:lnSpc>
            </a:pPr>
            <a:r>
              <a:rPr lang="en-US" sz="2400" dirty="0">
                <a:solidFill>
                  <a:schemeClr val="bg1"/>
                </a:solidFill>
                <a:latin typeface="Segoe UI Semibold" pitchFamily="34" charset="0"/>
                <a:ea typeface="Segoe UI" pitchFamily="34" charset="0"/>
                <a:cs typeface="Segoe UI" pitchFamily="34" charset="0"/>
              </a:rPr>
              <a:t>index="taxi"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="4" OR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="11" OR </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=18|eval Day=</a:t>
            </a:r>
            <a:r>
              <a:rPr lang="en-US" sz="2400" dirty="0" err="1">
                <a:solidFill>
                  <a:schemeClr val="bg1"/>
                </a:solidFill>
                <a:latin typeface="Segoe UI Semibold" pitchFamily="34" charset="0"/>
                <a:ea typeface="Segoe UI" pitchFamily="34" charset="0"/>
                <a:cs typeface="Segoe UI" pitchFamily="34" charset="0"/>
              </a:rPr>
              <a:t>tonumber</a:t>
            </a:r>
            <a:r>
              <a:rPr lang="en-US" sz="2400" dirty="0">
                <a:solidFill>
                  <a:schemeClr val="bg1"/>
                </a:solidFill>
                <a:latin typeface="Segoe UI Semibold" pitchFamily="34" charset="0"/>
                <a:ea typeface="Segoe UI" pitchFamily="34" charset="0"/>
                <a:cs typeface="Segoe UI" pitchFamily="34" charset="0"/>
              </a:rPr>
              <a:t>(</a:t>
            </a:r>
            <a:r>
              <a:rPr lang="en-US" sz="2400" dirty="0" err="1">
                <a:solidFill>
                  <a:schemeClr val="bg1"/>
                </a:solidFill>
                <a:latin typeface="Segoe UI Semibold" pitchFamily="34" charset="0"/>
                <a:ea typeface="Segoe UI" pitchFamily="34" charset="0"/>
                <a:cs typeface="Segoe UI" pitchFamily="34" charset="0"/>
              </a:rPr>
              <a:t>date_mday</a:t>
            </a:r>
            <a:r>
              <a:rPr lang="en-US" sz="2400" dirty="0">
                <a:solidFill>
                  <a:schemeClr val="bg1"/>
                </a:solidFill>
                <a:latin typeface="Segoe UI Semibold" pitchFamily="34" charset="0"/>
                <a:ea typeface="Segoe UI" pitchFamily="34" charset="0"/>
                <a:cs typeface="Segoe UI" pitchFamily="34" charset="0"/>
              </a:rPr>
              <a:t>)|</a:t>
            </a:r>
            <a:r>
              <a:rPr lang="en-US" sz="2400" dirty="0" err="1">
                <a:solidFill>
                  <a:schemeClr val="bg1"/>
                </a:solidFill>
                <a:latin typeface="Segoe UI Semibold" pitchFamily="34" charset="0"/>
                <a:ea typeface="Segoe UI" pitchFamily="34" charset="0"/>
                <a:cs typeface="Segoe UI" pitchFamily="34" charset="0"/>
              </a:rPr>
              <a:t>eval</a:t>
            </a:r>
            <a:r>
              <a:rPr lang="en-US" sz="2400" dirty="0">
                <a:solidFill>
                  <a:schemeClr val="bg1"/>
                </a:solidFill>
                <a:latin typeface="Segoe UI Semibold" pitchFamily="34" charset="0"/>
                <a:ea typeface="Segoe UI" pitchFamily="34" charset="0"/>
                <a:cs typeface="Segoe UI" pitchFamily="34" charset="0"/>
              </a:rPr>
              <a:t> Distance=</a:t>
            </a:r>
            <a:r>
              <a:rPr lang="en-US" sz="2400" dirty="0" err="1">
                <a:solidFill>
                  <a:schemeClr val="bg1"/>
                </a:solidFill>
                <a:latin typeface="Segoe UI Semibold" pitchFamily="34" charset="0"/>
                <a:ea typeface="Segoe UI" pitchFamily="34" charset="0"/>
                <a:cs typeface="Segoe UI" pitchFamily="34" charset="0"/>
              </a:rPr>
              <a:t>tonumber</a:t>
            </a:r>
            <a:r>
              <a:rPr lang="en-US" sz="2400" dirty="0">
                <a:solidFill>
                  <a:schemeClr val="bg1"/>
                </a:solidFill>
                <a:latin typeface="Segoe UI Semibold" pitchFamily="34" charset="0"/>
                <a:ea typeface="Segoe UI" pitchFamily="34" charset="0"/>
                <a:cs typeface="Segoe UI" pitchFamily="34" charset="0"/>
              </a:rPr>
              <a:t>(</a:t>
            </a:r>
            <a:r>
              <a:rPr lang="en-US" sz="2400" dirty="0" err="1">
                <a:solidFill>
                  <a:schemeClr val="bg1"/>
                </a:solidFill>
                <a:latin typeface="Segoe UI Semibold" pitchFamily="34" charset="0"/>
                <a:ea typeface="Segoe UI" pitchFamily="34" charset="0"/>
                <a:cs typeface="Segoe UI" pitchFamily="34" charset="0"/>
              </a:rPr>
              <a:t>trip_distance</a:t>
            </a:r>
            <a:r>
              <a:rPr lang="en-US" sz="2400" dirty="0">
                <a:solidFill>
                  <a:schemeClr val="bg1"/>
                </a:solidFill>
                <a:latin typeface="Segoe UI Semibold" pitchFamily="34" charset="0"/>
                <a:ea typeface="Segoe UI" pitchFamily="34" charset="0"/>
                <a:cs typeface="Segoe UI" pitchFamily="34" charset="0"/>
              </a:rPr>
              <a:t>) | </a:t>
            </a:r>
            <a:r>
              <a:rPr lang="en-US" sz="2400" dirty="0" err="1">
                <a:solidFill>
                  <a:schemeClr val="bg1"/>
                </a:solidFill>
                <a:latin typeface="Segoe UI Semibold" pitchFamily="34" charset="0"/>
                <a:ea typeface="Segoe UI" pitchFamily="34" charset="0"/>
                <a:cs typeface="Segoe UI" pitchFamily="34" charset="0"/>
              </a:rPr>
              <a:t>eval</a:t>
            </a:r>
            <a:r>
              <a:rPr lang="en-US" sz="2400" dirty="0">
                <a:solidFill>
                  <a:schemeClr val="bg1"/>
                </a:solidFill>
                <a:latin typeface="Segoe UI Semibold" pitchFamily="34" charset="0"/>
                <a:ea typeface="Segoe UI" pitchFamily="34" charset="0"/>
                <a:cs typeface="Segoe UI" pitchFamily="34" charset="0"/>
              </a:rPr>
              <a:t> Fare=</a:t>
            </a:r>
            <a:r>
              <a:rPr lang="en-US" sz="2400" dirty="0" err="1">
                <a:solidFill>
                  <a:schemeClr val="bg1"/>
                </a:solidFill>
                <a:latin typeface="Segoe UI Semibold" pitchFamily="34" charset="0"/>
                <a:ea typeface="Segoe UI" pitchFamily="34" charset="0"/>
                <a:cs typeface="Segoe UI" pitchFamily="34" charset="0"/>
              </a:rPr>
              <a:t>tonumber</a:t>
            </a:r>
            <a:r>
              <a:rPr lang="en-US" sz="2400" dirty="0">
                <a:solidFill>
                  <a:schemeClr val="bg1"/>
                </a:solidFill>
                <a:latin typeface="Segoe UI Semibold" pitchFamily="34" charset="0"/>
                <a:ea typeface="Segoe UI" pitchFamily="34" charset="0"/>
                <a:cs typeface="Segoe UI" pitchFamily="34" charset="0"/>
              </a:rPr>
              <a:t>(</a:t>
            </a:r>
            <a:r>
              <a:rPr lang="en-US" sz="2400" dirty="0" err="1">
                <a:solidFill>
                  <a:schemeClr val="bg1"/>
                </a:solidFill>
                <a:latin typeface="Segoe UI Semibold" pitchFamily="34" charset="0"/>
                <a:ea typeface="Segoe UI" pitchFamily="34" charset="0"/>
                <a:cs typeface="Segoe UI" pitchFamily="34" charset="0"/>
              </a:rPr>
              <a:t>fare_amount</a:t>
            </a:r>
            <a:r>
              <a:rPr lang="en-US" sz="2400" dirty="0">
                <a:solidFill>
                  <a:schemeClr val="bg1"/>
                </a:solidFill>
                <a:latin typeface="Segoe UI Semibold" pitchFamily="34" charset="0"/>
                <a:ea typeface="Segoe UI" pitchFamily="34" charset="0"/>
                <a:cs typeface="Segoe UI" pitchFamily="34" charset="0"/>
              </a:rPr>
              <a:t>) | where Distance&gt;0.00| where Distance&lt;50.00 |where Fare&gt;0 | where </a:t>
            </a:r>
            <a:r>
              <a:rPr lang="en-US" sz="2400" dirty="0" err="1">
                <a:solidFill>
                  <a:schemeClr val="bg1"/>
                </a:solidFill>
                <a:latin typeface="Segoe UI Semibold" pitchFamily="34" charset="0"/>
                <a:ea typeface="Segoe UI" pitchFamily="34" charset="0"/>
                <a:cs typeface="Segoe UI" pitchFamily="34" charset="0"/>
              </a:rPr>
              <a:t>RatecodeID</a:t>
            </a:r>
            <a:r>
              <a:rPr lang="en-US" sz="2400" dirty="0">
                <a:solidFill>
                  <a:schemeClr val="bg1"/>
                </a:solidFill>
                <a:latin typeface="Segoe UI Semibold" pitchFamily="34" charset="0"/>
                <a:ea typeface="Segoe UI" pitchFamily="34" charset="0"/>
                <a:cs typeface="Segoe UI" pitchFamily="34" charset="0"/>
              </a:rPr>
              <a:t>=1| table  Day Distance </a:t>
            </a:r>
            <a:r>
              <a:rPr lang="en-US" sz="2400" dirty="0" err="1">
                <a:solidFill>
                  <a:schemeClr val="bg1"/>
                </a:solidFill>
                <a:latin typeface="Segoe UI Semibold" pitchFamily="34" charset="0"/>
                <a:ea typeface="Segoe UI" pitchFamily="34" charset="0"/>
                <a:cs typeface="Segoe UI" pitchFamily="34" charset="0"/>
              </a:rPr>
              <a:t>Fare|chart</a:t>
            </a:r>
            <a:r>
              <a:rPr lang="en-US" sz="2400" dirty="0">
                <a:solidFill>
                  <a:schemeClr val="bg1"/>
                </a:solidFill>
                <a:latin typeface="Segoe UI Semibold" pitchFamily="34" charset="0"/>
                <a:ea typeface="Segoe UI" pitchFamily="34" charset="0"/>
                <a:cs typeface="Segoe UI" pitchFamily="34" charset="0"/>
              </a:rPr>
              <a:t> </a:t>
            </a:r>
            <a:r>
              <a:rPr lang="en-US" sz="2400" dirty="0" err="1">
                <a:solidFill>
                  <a:schemeClr val="bg1"/>
                </a:solidFill>
                <a:latin typeface="Segoe UI Semibold" pitchFamily="34" charset="0"/>
                <a:ea typeface="Segoe UI" pitchFamily="34" charset="0"/>
                <a:cs typeface="Segoe UI" pitchFamily="34" charset="0"/>
              </a:rPr>
              <a:t>avg</a:t>
            </a:r>
            <a:r>
              <a:rPr lang="en-US" sz="2400" dirty="0">
                <a:solidFill>
                  <a:schemeClr val="bg1"/>
                </a:solidFill>
                <a:latin typeface="Segoe UI Semibold" pitchFamily="34" charset="0"/>
                <a:ea typeface="Segoe UI" pitchFamily="34" charset="0"/>
                <a:cs typeface="Segoe UI" pitchFamily="34" charset="0"/>
              </a:rPr>
              <a:t>(Fare) as </a:t>
            </a:r>
            <a:r>
              <a:rPr lang="en-US" sz="2400" dirty="0" err="1">
                <a:solidFill>
                  <a:schemeClr val="bg1"/>
                </a:solidFill>
                <a:latin typeface="Segoe UI Semibold" pitchFamily="34" charset="0"/>
                <a:ea typeface="Segoe UI" pitchFamily="34" charset="0"/>
                <a:cs typeface="Segoe UI" pitchFamily="34" charset="0"/>
              </a:rPr>
              <a:t>Average_fare</a:t>
            </a:r>
            <a:r>
              <a:rPr lang="en-US" sz="2400" dirty="0">
                <a:solidFill>
                  <a:schemeClr val="bg1"/>
                </a:solidFill>
                <a:latin typeface="Segoe UI Semibold" pitchFamily="34" charset="0"/>
                <a:ea typeface="Segoe UI" pitchFamily="34" charset="0"/>
                <a:cs typeface="Segoe UI" pitchFamily="34" charset="0"/>
              </a:rPr>
              <a:t> by Day Distance span=5 limit=0| transpose </a:t>
            </a:r>
            <a:r>
              <a:rPr lang="en-US" sz="2400" dirty="0" err="1">
                <a:solidFill>
                  <a:schemeClr val="bg1"/>
                </a:solidFill>
                <a:latin typeface="Segoe UI Semibold" pitchFamily="34" charset="0"/>
                <a:ea typeface="Segoe UI" pitchFamily="34" charset="0"/>
                <a:cs typeface="Segoe UI" pitchFamily="34" charset="0"/>
              </a:rPr>
              <a:t>header_field</a:t>
            </a:r>
            <a:r>
              <a:rPr lang="en-US" sz="2400" dirty="0">
                <a:solidFill>
                  <a:schemeClr val="bg1"/>
                </a:solidFill>
                <a:latin typeface="Segoe UI Semibold" pitchFamily="34" charset="0"/>
                <a:ea typeface="Segoe UI" pitchFamily="34" charset="0"/>
                <a:cs typeface="Segoe UI" pitchFamily="34" charset="0"/>
              </a:rPr>
              <a:t>=</a:t>
            </a:r>
            <a:r>
              <a:rPr lang="en-US" sz="2400" dirty="0" err="1">
                <a:solidFill>
                  <a:schemeClr val="bg1"/>
                </a:solidFill>
                <a:latin typeface="Segoe UI Semibold" pitchFamily="34" charset="0"/>
                <a:ea typeface="Segoe UI" pitchFamily="34" charset="0"/>
                <a:cs typeface="Segoe UI" pitchFamily="34" charset="0"/>
              </a:rPr>
              <a:t>Day|sort</a:t>
            </a:r>
            <a:r>
              <a:rPr lang="en-US" sz="2400" dirty="0">
                <a:solidFill>
                  <a:schemeClr val="bg1"/>
                </a:solidFill>
                <a:latin typeface="Segoe UI Semibold" pitchFamily="34" charset="0"/>
                <a:ea typeface="Segoe UI" pitchFamily="34" charset="0"/>
                <a:cs typeface="Segoe UI" pitchFamily="34" charset="0"/>
              </a:rPr>
              <a:t> +</a:t>
            </a:r>
            <a:r>
              <a:rPr lang="en-US" sz="2400" dirty="0" err="1">
                <a:solidFill>
                  <a:schemeClr val="bg1"/>
                </a:solidFill>
                <a:latin typeface="Segoe UI Semibold" pitchFamily="34" charset="0"/>
                <a:ea typeface="Segoe UI" pitchFamily="34" charset="0"/>
                <a:cs typeface="Segoe UI" pitchFamily="34" charset="0"/>
              </a:rPr>
              <a:t>column|transpose</a:t>
            </a:r>
            <a:r>
              <a:rPr lang="en-US" sz="2400" dirty="0">
                <a:solidFill>
                  <a:schemeClr val="bg1"/>
                </a:solidFill>
                <a:latin typeface="Segoe UI Semibold" pitchFamily="34" charset="0"/>
                <a:ea typeface="Segoe UI" pitchFamily="34" charset="0"/>
                <a:cs typeface="Segoe UI" pitchFamily="34" charset="0"/>
              </a:rPr>
              <a:t> 0 </a:t>
            </a:r>
            <a:r>
              <a:rPr lang="en-US" sz="2400" dirty="0" err="1">
                <a:solidFill>
                  <a:schemeClr val="bg1"/>
                </a:solidFill>
                <a:latin typeface="Segoe UI Semibold" pitchFamily="34" charset="0"/>
                <a:ea typeface="Segoe UI" pitchFamily="34" charset="0"/>
                <a:cs typeface="Segoe UI" pitchFamily="34" charset="0"/>
              </a:rPr>
              <a:t>header_field</a:t>
            </a:r>
            <a:r>
              <a:rPr lang="en-US" sz="2400" dirty="0">
                <a:solidFill>
                  <a:schemeClr val="bg1"/>
                </a:solidFill>
                <a:latin typeface="Segoe UI Semibold" pitchFamily="34" charset="0"/>
                <a:ea typeface="Segoe UI" pitchFamily="34" charset="0"/>
                <a:cs typeface="Segoe UI" pitchFamily="34" charset="0"/>
              </a:rPr>
              <a:t>=</a:t>
            </a:r>
            <a:r>
              <a:rPr lang="en-US" sz="2400" dirty="0" err="1">
                <a:solidFill>
                  <a:schemeClr val="bg1"/>
                </a:solidFill>
                <a:latin typeface="Segoe UI Semibold" pitchFamily="34" charset="0"/>
                <a:ea typeface="Segoe UI" pitchFamily="34" charset="0"/>
                <a:cs typeface="Segoe UI" pitchFamily="34" charset="0"/>
              </a:rPr>
              <a:t>column|rename</a:t>
            </a:r>
            <a:r>
              <a:rPr lang="en-US" sz="2400" dirty="0">
                <a:solidFill>
                  <a:schemeClr val="bg1"/>
                </a:solidFill>
                <a:latin typeface="Segoe UI Semibold" pitchFamily="34" charset="0"/>
                <a:ea typeface="Segoe UI" pitchFamily="34" charset="0"/>
                <a:cs typeface="Segoe UI" pitchFamily="34" charset="0"/>
              </a:rPr>
              <a:t> column as Day</a:t>
            </a:r>
          </a:p>
        </p:txBody>
      </p:sp>
    </p:spTree>
    <p:extLst>
      <p:ext uri="{BB962C8B-B14F-4D97-AF65-F5344CB8AC3E}">
        <p14:creationId xmlns:p14="http://schemas.microsoft.com/office/powerpoint/2010/main" val="1012726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1" y="3543858"/>
            <a:ext cx="184731" cy="369332"/>
          </a:xfrm>
          <a:prstGeom prst="rect">
            <a:avLst/>
          </a:prstGeom>
          <a:noFill/>
        </p:spPr>
        <p:txBody>
          <a:bodyPr wrap="none" rtlCol="0">
            <a:spAutoFit/>
          </a:bodyPr>
          <a:lstStyle/>
          <a:p>
            <a:endParaRPr lang="ru-RU" dirty="0"/>
          </a:p>
        </p:txBody>
      </p:sp>
      <p:sp>
        <p:nvSpPr>
          <p:cNvPr id="10" name="Прямоугольник 9"/>
          <p:cNvSpPr/>
          <p:nvPr/>
        </p:nvSpPr>
        <p:spPr>
          <a:xfrm>
            <a:off x="0" y="0"/>
            <a:ext cx="395536" cy="843558"/>
          </a:xfrm>
          <a:prstGeom prst="rect">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atin typeface="Segoe UI Semibold" pitchFamily="34" charset="0"/>
            </a:endParaRPr>
          </a:p>
        </p:txBody>
      </p:sp>
      <p:sp>
        <p:nvSpPr>
          <p:cNvPr id="11" name="Заголовок 1"/>
          <p:cNvSpPr>
            <a:spLocks noGrp="1"/>
          </p:cNvSpPr>
          <p:nvPr>
            <p:ph type="title"/>
          </p:nvPr>
        </p:nvSpPr>
        <p:spPr>
          <a:xfrm>
            <a:off x="365258" y="0"/>
            <a:ext cx="8229600" cy="843558"/>
          </a:xfrm>
        </p:spPr>
        <p:txBody>
          <a:bodyPr>
            <a:normAutofit/>
          </a:bodyPr>
          <a:lstStyle/>
          <a:p>
            <a:pPr algn="l">
              <a:lnSpc>
                <a:spcPts val="3000"/>
              </a:lnSpc>
            </a:pPr>
            <a:r>
              <a:rPr lang="en-US" sz="2800" dirty="0" smtClean="0">
                <a:solidFill>
                  <a:schemeClr val="tx1">
                    <a:lumMod val="65000"/>
                    <a:lumOff val="35000"/>
                  </a:schemeClr>
                </a:solidFill>
                <a:latin typeface="Segoe UI Semibold" pitchFamily="34" charset="0"/>
                <a:cs typeface="Arial" pitchFamily="34" charset="0"/>
              </a:rPr>
              <a:t>Visualization and inference</a:t>
            </a:r>
            <a:endParaRPr lang="ru-RU" sz="2800" dirty="0">
              <a:solidFill>
                <a:schemeClr val="tx1">
                  <a:lumMod val="65000"/>
                  <a:lumOff val="35000"/>
                </a:schemeClr>
              </a:solidFill>
              <a:latin typeface="Segoe UI Semibold" pitchFamily="34" charset="0"/>
              <a:cs typeface="Arial" pitchFamily="34" charset="0"/>
            </a:endParaRPr>
          </a:p>
        </p:txBody>
      </p:sp>
      <p:cxnSp>
        <p:nvCxnSpPr>
          <p:cNvPr id="12" name="Прямая соединительная линия 11"/>
          <p:cNvCxnSpPr/>
          <p:nvPr/>
        </p:nvCxnSpPr>
        <p:spPr>
          <a:xfrm>
            <a:off x="0" y="843558"/>
            <a:ext cx="91805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738" y="915566"/>
            <a:ext cx="8525036" cy="149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503638"/>
            <a:ext cx="8614248" cy="50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Прямоугольник 14"/>
          <p:cNvSpPr/>
          <p:nvPr/>
        </p:nvSpPr>
        <p:spPr>
          <a:xfrm>
            <a:off x="327738" y="3413487"/>
            <a:ext cx="3888431" cy="1246495"/>
          </a:xfrm>
          <a:prstGeom prst="rect">
            <a:avLst/>
          </a:prstGeom>
          <a:ln>
            <a:solidFill>
              <a:srgbClr val="2AB0BF"/>
            </a:solidFill>
          </a:ln>
        </p:spPr>
        <p:txBody>
          <a:bodyPr wrap="square">
            <a:spAutoFit/>
          </a:bodyPr>
          <a:lstStyle/>
          <a:p>
            <a:pPr algn="ctr">
              <a:lnSpc>
                <a:spcPts val="1800"/>
              </a:lnSpc>
            </a:pPr>
            <a:r>
              <a:rPr lang="en-US" dirty="0">
                <a:solidFill>
                  <a:schemeClr val="tx1">
                    <a:lumMod val="65000"/>
                    <a:lumOff val="35000"/>
                  </a:schemeClr>
                </a:solidFill>
                <a:latin typeface="Segoe UI" pitchFamily="34" charset="0"/>
                <a:ea typeface="Segoe UI" pitchFamily="34" charset="0"/>
                <a:cs typeface="Segoe UI" pitchFamily="34" charset="0"/>
              </a:rPr>
              <a:t>The resulting chart shows that the average cost of trips on a holiday is less than on usual days. But trips with a distance of 20-30 miles cost more than usual.</a:t>
            </a:r>
            <a:endParaRPr lang="ru-RU" dirty="0">
              <a:solidFill>
                <a:schemeClr val="tx1">
                  <a:lumMod val="65000"/>
                  <a:lumOff val="35000"/>
                </a:schemeClr>
              </a:solidFill>
              <a:latin typeface="Segoe UI" pitchFamily="34" charset="0"/>
              <a:ea typeface="Segoe UI" pitchFamily="34" charset="0"/>
              <a:cs typeface="Segoe UI" pitchFamily="34" charset="0"/>
            </a:endParaRPr>
          </a:p>
        </p:txBody>
      </p:sp>
      <p:sp>
        <p:nvSpPr>
          <p:cNvPr id="16" name="Прямоугольник 15"/>
          <p:cNvSpPr/>
          <p:nvPr/>
        </p:nvSpPr>
        <p:spPr>
          <a:xfrm>
            <a:off x="5280608" y="3644319"/>
            <a:ext cx="3266688" cy="784830"/>
          </a:xfrm>
          <a:prstGeom prst="rect">
            <a:avLst/>
          </a:prstGeom>
          <a:ln>
            <a:solidFill>
              <a:srgbClr val="2AB0BF"/>
            </a:solidFill>
          </a:ln>
        </p:spPr>
        <p:txBody>
          <a:bodyPr wrap="square">
            <a:spAutoFit/>
          </a:bodyPr>
          <a:lstStyle/>
          <a:p>
            <a:pPr algn="ctr">
              <a:lnSpc>
                <a:spcPts val="1800"/>
              </a:lnSpc>
            </a:pPr>
            <a:r>
              <a:rPr lang="en-US" dirty="0">
                <a:solidFill>
                  <a:schemeClr val="tx1">
                    <a:lumMod val="65000"/>
                    <a:lumOff val="35000"/>
                  </a:schemeClr>
                </a:solidFill>
                <a:latin typeface="Segoe UI" pitchFamily="34" charset="0"/>
                <a:ea typeface="Segoe UI" pitchFamily="34" charset="0"/>
                <a:cs typeface="Segoe UI" pitchFamily="34" charset="0"/>
              </a:rPr>
              <a:t>Thus, the duration of the trip on holidays does not greatly affect its price.</a:t>
            </a:r>
            <a:endParaRPr lang="ru-RU" dirty="0">
              <a:solidFill>
                <a:schemeClr val="tx1">
                  <a:lumMod val="65000"/>
                  <a:lumOff val="35000"/>
                </a:schemeClr>
              </a:solidFill>
              <a:latin typeface="Segoe UI" pitchFamily="34" charset="0"/>
              <a:ea typeface="Segoe UI" pitchFamily="34" charset="0"/>
              <a:cs typeface="Segoe UI" pitchFamily="34" charset="0"/>
            </a:endParaRPr>
          </a:p>
        </p:txBody>
      </p:sp>
      <p:sp>
        <p:nvSpPr>
          <p:cNvPr id="17" name="Стрелка вправо 16"/>
          <p:cNvSpPr/>
          <p:nvPr/>
        </p:nvSpPr>
        <p:spPr>
          <a:xfrm>
            <a:off x="4266220" y="3928722"/>
            <a:ext cx="648072" cy="216024"/>
          </a:xfrm>
          <a:prstGeom prst="rightArrow">
            <a:avLst/>
          </a:prstGeom>
          <a:solidFill>
            <a:srgbClr val="2AB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805437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Прямоугольник 16"/>
          <p:cNvSpPr/>
          <p:nvPr/>
        </p:nvSpPr>
        <p:spPr>
          <a:xfrm>
            <a:off x="4843526" y="1481361"/>
            <a:ext cx="3960439" cy="576063"/>
          </a:xfrm>
          <a:prstGeom prst="rect">
            <a:avLst/>
          </a:prstGeom>
          <a:solidFill>
            <a:srgbClr val="2AB0BF"/>
          </a:solidFill>
          <a:ln>
            <a:solidFill>
              <a:srgbClr val="2AB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p:cNvSpPr/>
          <p:nvPr/>
        </p:nvSpPr>
        <p:spPr>
          <a:xfrm>
            <a:off x="395536" y="1481360"/>
            <a:ext cx="3960440" cy="576063"/>
          </a:xfrm>
          <a:prstGeom prst="rect">
            <a:avLst/>
          </a:prstGeom>
          <a:solidFill>
            <a:srgbClr val="2AB0BF"/>
          </a:solidFill>
          <a:ln>
            <a:solidFill>
              <a:srgbClr val="2AB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0" y="0"/>
            <a:ext cx="395536" cy="843558"/>
          </a:xfrm>
          <a:prstGeom prst="rect">
            <a:avLst/>
          </a:prstGeom>
          <a:solidFill>
            <a:srgbClr val="2AB0BF"/>
          </a:solidFill>
          <a:ln>
            <a:solidFill>
              <a:srgbClr val="2AB0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atin typeface="Segoe UI Semibold" pitchFamily="34" charset="0"/>
              </a:rPr>
              <a:t>3</a:t>
            </a:r>
            <a:endParaRPr lang="ru-RU" dirty="0">
              <a:latin typeface="Segoe UI Semibold" pitchFamily="34" charset="0"/>
            </a:endParaRPr>
          </a:p>
        </p:txBody>
      </p:sp>
      <p:sp>
        <p:nvSpPr>
          <p:cNvPr id="2" name="Заголовок 1"/>
          <p:cNvSpPr>
            <a:spLocks noGrp="1"/>
          </p:cNvSpPr>
          <p:nvPr>
            <p:ph type="title"/>
          </p:nvPr>
        </p:nvSpPr>
        <p:spPr>
          <a:xfrm>
            <a:off x="365257" y="0"/>
            <a:ext cx="8777955" cy="843558"/>
          </a:xfrm>
        </p:spPr>
        <p:txBody>
          <a:bodyPr>
            <a:normAutofit/>
          </a:bodyPr>
          <a:lstStyle/>
          <a:p>
            <a:pPr algn="l">
              <a:lnSpc>
                <a:spcPts val="3000"/>
              </a:lnSpc>
            </a:pPr>
            <a:r>
              <a:rPr lang="en-US" sz="2800" dirty="0" smtClean="0">
                <a:solidFill>
                  <a:schemeClr val="tx1">
                    <a:lumMod val="65000"/>
                    <a:lumOff val="35000"/>
                  </a:schemeClr>
                </a:solidFill>
                <a:latin typeface="Segoe UI Semibold" pitchFamily="34" charset="0"/>
                <a:cs typeface="Arial" pitchFamily="34" charset="0"/>
              </a:rPr>
              <a:t>The </a:t>
            </a:r>
            <a:r>
              <a:rPr lang="en-US" sz="2800" dirty="0">
                <a:solidFill>
                  <a:schemeClr val="tx1">
                    <a:lumMod val="65000"/>
                    <a:lumOff val="35000"/>
                  </a:schemeClr>
                </a:solidFill>
                <a:latin typeface="Segoe UI Semibold" pitchFamily="34" charset="0"/>
                <a:cs typeface="Arial" pitchFamily="34" charset="0"/>
              </a:rPr>
              <a:t>relationship between </a:t>
            </a:r>
            <a:r>
              <a:rPr lang="en-US" sz="2800" dirty="0" smtClean="0">
                <a:solidFill>
                  <a:schemeClr val="tx1">
                    <a:lumMod val="65000"/>
                    <a:lumOff val="35000"/>
                  </a:schemeClr>
                </a:solidFill>
                <a:latin typeface="Segoe UI Semibold" pitchFamily="34" charset="0"/>
                <a:cs typeface="Arial" pitchFamily="34" charset="0"/>
              </a:rPr>
              <a:t>the </a:t>
            </a:r>
            <a:r>
              <a:rPr lang="en-US" sz="2800" dirty="0" smtClean="0">
                <a:solidFill>
                  <a:schemeClr val="tx1">
                    <a:lumMod val="65000"/>
                    <a:lumOff val="35000"/>
                  </a:schemeClr>
                </a:solidFill>
                <a:latin typeface="Segoe UI Semibold" pitchFamily="34" charset="0"/>
                <a:cs typeface="Arial" pitchFamily="34" charset="0"/>
              </a:rPr>
              <a:t>fare amount and time</a:t>
            </a:r>
            <a:endParaRPr lang="ru-RU" sz="2800" dirty="0">
              <a:solidFill>
                <a:schemeClr val="tx1">
                  <a:lumMod val="65000"/>
                  <a:lumOff val="35000"/>
                </a:schemeClr>
              </a:solidFill>
              <a:latin typeface="Segoe UI Semibold" pitchFamily="34" charset="0"/>
              <a:cs typeface="Arial" pitchFamily="34" charset="0"/>
            </a:endParaRPr>
          </a:p>
        </p:txBody>
      </p:sp>
      <p:cxnSp>
        <p:nvCxnSpPr>
          <p:cNvPr id="7" name="Прямая соединительная линия 6"/>
          <p:cNvCxnSpPr/>
          <p:nvPr/>
        </p:nvCxnSpPr>
        <p:spPr>
          <a:xfrm>
            <a:off x="0" y="843558"/>
            <a:ext cx="91805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Заголовок 1"/>
          <p:cNvSpPr txBox="1">
            <a:spLocks/>
          </p:cNvSpPr>
          <p:nvPr/>
        </p:nvSpPr>
        <p:spPr>
          <a:xfrm>
            <a:off x="81397" y="1347614"/>
            <a:ext cx="4508860" cy="8435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3000"/>
              </a:lnSpc>
            </a:pPr>
            <a:r>
              <a:rPr lang="en-US" sz="2400" dirty="0">
                <a:solidFill>
                  <a:schemeClr val="bg1"/>
                </a:solidFill>
                <a:latin typeface="Segoe UI Semibold" pitchFamily="34" charset="0"/>
                <a:cs typeface="Arial" pitchFamily="34" charset="0"/>
              </a:rPr>
              <a:t>Idea of analysis</a:t>
            </a:r>
            <a:endParaRPr lang="ru-RU" sz="2400" dirty="0">
              <a:solidFill>
                <a:schemeClr val="bg1"/>
              </a:solidFill>
              <a:latin typeface="Segoe UI Semibold" pitchFamily="34" charset="0"/>
              <a:cs typeface="Arial" pitchFamily="34" charset="0"/>
            </a:endParaRPr>
          </a:p>
        </p:txBody>
      </p:sp>
      <p:sp>
        <p:nvSpPr>
          <p:cNvPr id="11" name="Заголовок 1"/>
          <p:cNvSpPr txBox="1">
            <a:spLocks/>
          </p:cNvSpPr>
          <p:nvPr/>
        </p:nvSpPr>
        <p:spPr>
          <a:xfrm>
            <a:off x="4843526" y="2067694"/>
            <a:ext cx="3960439" cy="2232248"/>
          </a:xfrm>
          <a:prstGeom prst="rect">
            <a:avLst/>
          </a:prstGeom>
          <a:ln>
            <a:solidFill>
              <a:srgbClr val="2AB0BF"/>
            </a:solidFill>
          </a:ln>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1800"/>
              </a:lnSpc>
            </a:pPr>
            <a:r>
              <a:rPr lang="ru-RU" sz="1800" dirty="0">
                <a:solidFill>
                  <a:schemeClr val="tx1">
                    <a:lumMod val="65000"/>
                    <a:lumOff val="35000"/>
                  </a:schemeClr>
                </a:solidFill>
                <a:latin typeface="Segoe UI" pitchFamily="34" charset="0"/>
                <a:ea typeface="Segoe UI" pitchFamily="34" charset="0"/>
                <a:cs typeface="Segoe UI" pitchFamily="34" charset="0"/>
              </a:rPr>
              <a:t> </a:t>
            </a:r>
            <a:r>
              <a:rPr lang="en-US" sz="1800" dirty="0">
                <a:solidFill>
                  <a:schemeClr val="tx1">
                    <a:lumMod val="65000"/>
                    <a:lumOff val="35000"/>
                  </a:schemeClr>
                </a:solidFill>
                <a:latin typeface="Segoe UI" pitchFamily="34" charset="0"/>
                <a:ea typeface="Segoe UI" pitchFamily="34" charset="0"/>
                <a:cs typeface="Segoe UI" pitchFamily="34" charset="0"/>
              </a:rPr>
              <a:t>We analyzed trips from 10 to 15 miles to exclude inaccuracies.</a:t>
            </a:r>
            <a:endParaRPr lang="ru-RU" sz="1800" dirty="0">
              <a:solidFill>
                <a:schemeClr val="tx1">
                  <a:lumMod val="65000"/>
                  <a:lumOff val="35000"/>
                </a:schemeClr>
              </a:solidFill>
              <a:latin typeface="Segoe UI" pitchFamily="34" charset="0"/>
              <a:ea typeface="Segoe UI" pitchFamily="34" charset="0"/>
              <a:cs typeface="Segoe UI" pitchFamily="34" charset="0"/>
            </a:endParaRPr>
          </a:p>
        </p:txBody>
      </p:sp>
      <p:sp>
        <p:nvSpPr>
          <p:cNvPr id="12" name="Заголовок 1"/>
          <p:cNvSpPr txBox="1">
            <a:spLocks/>
          </p:cNvSpPr>
          <p:nvPr/>
        </p:nvSpPr>
        <p:spPr>
          <a:xfrm>
            <a:off x="395537" y="2057423"/>
            <a:ext cx="3960439" cy="2242519"/>
          </a:xfrm>
          <a:prstGeom prst="rect">
            <a:avLst/>
          </a:prstGeom>
          <a:ln>
            <a:solidFill>
              <a:srgbClr val="2AB0BF"/>
            </a:solidFill>
          </a:ln>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1800"/>
              </a:lnSpc>
            </a:pPr>
            <a:r>
              <a:rPr lang="en-US" sz="1800" dirty="0">
                <a:solidFill>
                  <a:schemeClr val="tx1">
                    <a:lumMod val="65000"/>
                    <a:lumOff val="35000"/>
                  </a:schemeClr>
                </a:solidFill>
                <a:latin typeface="Segoe UI" pitchFamily="34" charset="0"/>
                <a:ea typeface="Segoe UI" pitchFamily="34" charset="0"/>
                <a:cs typeface="Segoe UI" pitchFamily="34" charset="0"/>
              </a:rPr>
              <a:t>To continue the previous study, we put a new hypothesis forward that on holidays the cost of the trip increases depending on the time of the trip.</a:t>
            </a:r>
            <a:endParaRPr lang="ru-RU" sz="1800" dirty="0">
              <a:solidFill>
                <a:schemeClr val="tx1">
                  <a:lumMod val="65000"/>
                  <a:lumOff val="35000"/>
                </a:schemeClr>
              </a:solidFill>
              <a:latin typeface="Segoe UI" pitchFamily="34" charset="0"/>
              <a:ea typeface="Segoe UI" pitchFamily="34" charset="0"/>
              <a:cs typeface="Segoe UI" pitchFamily="34" charset="0"/>
            </a:endParaRPr>
          </a:p>
        </p:txBody>
      </p:sp>
      <p:sp>
        <p:nvSpPr>
          <p:cNvPr id="14" name="Заголовок 1"/>
          <p:cNvSpPr txBox="1">
            <a:spLocks/>
          </p:cNvSpPr>
          <p:nvPr/>
        </p:nvSpPr>
        <p:spPr>
          <a:xfrm>
            <a:off x="4572000" y="1347614"/>
            <a:ext cx="4571213" cy="8435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3000"/>
              </a:lnSpc>
            </a:pPr>
            <a:r>
              <a:rPr lang="en-US" sz="2400" dirty="0">
                <a:solidFill>
                  <a:schemeClr val="bg1"/>
                </a:solidFill>
                <a:latin typeface="Segoe UI Semibold" pitchFamily="34" charset="0"/>
                <a:cs typeface="Arial" pitchFamily="34" charset="0"/>
              </a:rPr>
              <a:t>Description of analysis</a:t>
            </a:r>
            <a:endParaRPr lang="ru-RU" sz="2400" dirty="0">
              <a:solidFill>
                <a:schemeClr val="bg1"/>
              </a:solidFill>
              <a:latin typeface="Segoe UI Semibold" pitchFamily="34" charset="0"/>
              <a:cs typeface="Arial" pitchFamily="34" charset="0"/>
            </a:endParaRPr>
          </a:p>
        </p:txBody>
      </p:sp>
    </p:spTree>
    <p:extLst>
      <p:ext uri="{BB962C8B-B14F-4D97-AF65-F5344CB8AC3E}">
        <p14:creationId xmlns:p14="http://schemas.microsoft.com/office/powerpoint/2010/main" val="335107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TotalTime>
  <Words>836</Words>
  <Application>Microsoft Office PowerPoint</Application>
  <PresentationFormat>Экран (16:9)</PresentationFormat>
  <Paragraphs>52</Paragraphs>
  <Slides>14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Тема Office</vt:lpstr>
      <vt:lpstr>The relationship between holidays and tips</vt:lpstr>
      <vt:lpstr>Query</vt:lpstr>
      <vt:lpstr>Visualization</vt:lpstr>
      <vt:lpstr>Inference</vt:lpstr>
      <vt:lpstr>Inference -2 (total tip distribution)</vt:lpstr>
      <vt:lpstr>Is the fare amount bigger than usual?</vt:lpstr>
      <vt:lpstr>Query</vt:lpstr>
      <vt:lpstr>Visualization and inference</vt:lpstr>
      <vt:lpstr>The relationship between the fare amount and time</vt:lpstr>
      <vt:lpstr>Query</vt:lpstr>
      <vt:lpstr>Visualization</vt:lpstr>
      <vt:lpstr>Inference</vt:lpstr>
      <vt:lpstr>People prefer to pay cash on holidays (+query)</vt:lpstr>
      <vt:lpstr>Visualization and inference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Alena</dc:creator>
  <cp:lastModifiedBy>User</cp:lastModifiedBy>
  <cp:revision>68</cp:revision>
  <dcterms:created xsi:type="dcterms:W3CDTF">2020-06-17T08:48:20Z</dcterms:created>
  <dcterms:modified xsi:type="dcterms:W3CDTF">2020-06-18T13:49:51Z</dcterms:modified>
</cp:coreProperties>
</file>