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3" r:id="rId3"/>
    <p:sldId id="296" r:id="rId4"/>
    <p:sldId id="297" r:id="rId5"/>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B0BF"/>
    <a:srgbClr val="EAEAEA"/>
    <a:srgbClr val="E2E2E2"/>
    <a:srgbClr val="1F3E8C"/>
    <a:srgbClr val="4048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2208" y="-9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18.06.2020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18.06.2020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18.06.2020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18.06.2020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18.06.2020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18.06.2020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1.nyc.gov/site/tlc/about/tlc-trip-record-data.p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619672" y="2499742"/>
            <a:ext cx="5904656" cy="936104"/>
          </a:xfrm>
          <a:prstGeom prst="rect">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Arial" pitchFamily="34" charset="0"/>
              <a:cs typeface="Arial" pitchFamily="34" charset="0"/>
            </a:endParaRPr>
          </a:p>
        </p:txBody>
      </p:sp>
      <p:sp>
        <p:nvSpPr>
          <p:cNvPr id="2" name="Заголовок 1"/>
          <p:cNvSpPr>
            <a:spLocks noGrp="1"/>
          </p:cNvSpPr>
          <p:nvPr>
            <p:ph type="ctrTitle"/>
          </p:nvPr>
        </p:nvSpPr>
        <p:spPr>
          <a:xfrm>
            <a:off x="685800" y="1325215"/>
            <a:ext cx="7772400" cy="1102519"/>
          </a:xfrm>
        </p:spPr>
        <p:txBody>
          <a:bodyPr>
            <a:noAutofit/>
          </a:bodyPr>
          <a:lstStyle/>
          <a:p>
            <a:r>
              <a:rPr lang="en-US" sz="7200" b="1" dirty="0" smtClean="0">
                <a:solidFill>
                  <a:schemeClr val="tx1">
                    <a:lumMod val="65000"/>
                    <a:lumOff val="35000"/>
                  </a:schemeClr>
                </a:solidFill>
                <a:latin typeface="Arial" pitchFamily="34" charset="0"/>
                <a:cs typeface="Arial" pitchFamily="34" charset="0"/>
              </a:rPr>
              <a:t>ASTROMECH</a:t>
            </a:r>
            <a:endParaRPr lang="ru-RU" sz="7200" b="1" dirty="0">
              <a:solidFill>
                <a:schemeClr val="tx1">
                  <a:lumMod val="65000"/>
                  <a:lumOff val="35000"/>
                </a:schemeClr>
              </a:solidFill>
              <a:latin typeface="Arial" pitchFamily="34" charset="0"/>
              <a:cs typeface="Arial" pitchFamily="34" charset="0"/>
            </a:endParaRPr>
          </a:p>
        </p:txBody>
      </p:sp>
      <p:sp>
        <p:nvSpPr>
          <p:cNvPr id="3" name="Подзаголовок 2"/>
          <p:cNvSpPr>
            <a:spLocks noGrp="1"/>
          </p:cNvSpPr>
          <p:nvPr>
            <p:ph type="subTitle" idx="1"/>
          </p:nvPr>
        </p:nvSpPr>
        <p:spPr>
          <a:xfrm>
            <a:off x="1371600" y="2571750"/>
            <a:ext cx="6400800" cy="1008112"/>
          </a:xfrm>
        </p:spPr>
        <p:txBody>
          <a:bodyPr>
            <a:normAutofit/>
          </a:bodyPr>
          <a:lstStyle/>
          <a:p>
            <a:r>
              <a:rPr lang="en-US" sz="2200" b="1" dirty="0" smtClean="0">
                <a:solidFill>
                  <a:schemeClr val="bg1"/>
                </a:solidFill>
                <a:latin typeface="Arial" pitchFamily="34" charset="0"/>
                <a:cs typeface="Arial" pitchFamily="34" charset="0"/>
              </a:rPr>
              <a:t>ANALYSIS OF OPEN TAXI DATA TO HELP PEOPLE, BUSINESS AND SOCIAL STUDIES</a:t>
            </a:r>
            <a:endParaRPr lang="ru-RU" sz="2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741371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0"/>
            <a:ext cx="3178696" cy="843558"/>
          </a:xfrm>
        </p:spPr>
        <p:txBody>
          <a:bodyPr>
            <a:normAutofit/>
          </a:bodyPr>
          <a:lstStyle/>
          <a:p>
            <a:pPr algn="l"/>
            <a:r>
              <a:rPr lang="en-US" sz="4000" b="1" dirty="0" smtClean="0">
                <a:solidFill>
                  <a:schemeClr val="tx1">
                    <a:lumMod val="65000"/>
                    <a:lumOff val="35000"/>
                  </a:schemeClr>
                </a:solidFill>
                <a:latin typeface="Arial" pitchFamily="34" charset="0"/>
                <a:cs typeface="Arial" pitchFamily="34" charset="0"/>
              </a:rPr>
              <a:t>DATASET</a:t>
            </a:r>
            <a:endParaRPr lang="ru-RU" sz="4000" b="1" dirty="0">
              <a:solidFill>
                <a:schemeClr val="tx1">
                  <a:lumMod val="65000"/>
                  <a:lumOff val="35000"/>
                </a:schemeClr>
              </a:solidFill>
              <a:latin typeface="Arial" pitchFamily="34" charset="0"/>
              <a:cs typeface="Arial" pitchFamily="34" charset="0"/>
            </a:endParaRPr>
          </a:p>
        </p:txBody>
      </p:sp>
      <p:sp>
        <p:nvSpPr>
          <p:cNvPr id="3" name="Объект 2"/>
          <p:cNvSpPr>
            <a:spLocks noGrp="1"/>
          </p:cNvSpPr>
          <p:nvPr>
            <p:ph idx="1"/>
          </p:nvPr>
        </p:nvSpPr>
        <p:spPr>
          <a:xfrm>
            <a:off x="288620" y="915566"/>
            <a:ext cx="8675867" cy="504056"/>
          </a:xfrm>
        </p:spPr>
        <p:txBody>
          <a:bodyPr>
            <a:normAutofit/>
          </a:bodyPr>
          <a:lstStyle/>
          <a:p>
            <a:pPr marL="0" indent="0" algn="ctr">
              <a:buNone/>
            </a:pPr>
            <a:r>
              <a:rPr lang="en-US" sz="2400" b="1" dirty="0">
                <a:solidFill>
                  <a:schemeClr val="tx1">
                    <a:lumMod val="65000"/>
                    <a:lumOff val="35000"/>
                  </a:schemeClr>
                </a:solidFill>
                <a:latin typeface="Arial" pitchFamily="34" charset="0"/>
                <a:cs typeface="Arial" pitchFamily="34" charset="0"/>
              </a:rPr>
              <a:t>TLC Trip Record Data (July </a:t>
            </a:r>
            <a:r>
              <a:rPr lang="en-US" sz="2400" b="1" dirty="0" smtClean="0">
                <a:solidFill>
                  <a:schemeClr val="tx1">
                    <a:lumMod val="65000"/>
                    <a:lumOff val="35000"/>
                  </a:schemeClr>
                </a:solidFill>
                <a:latin typeface="Arial" pitchFamily="34" charset="0"/>
                <a:cs typeface="Arial" pitchFamily="34" charset="0"/>
              </a:rPr>
              <a:t>2019)</a:t>
            </a:r>
          </a:p>
        </p:txBody>
      </p:sp>
      <p:cxnSp>
        <p:nvCxnSpPr>
          <p:cNvPr id="5" name="Прямая соединительная линия 4"/>
          <p:cNvCxnSpPr/>
          <p:nvPr/>
        </p:nvCxnSpPr>
        <p:spPr>
          <a:xfrm>
            <a:off x="0" y="771550"/>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0" y="0"/>
            <a:ext cx="683568" cy="771550"/>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бъект 2"/>
          <p:cNvSpPr txBox="1">
            <a:spLocks/>
          </p:cNvSpPr>
          <p:nvPr/>
        </p:nvSpPr>
        <p:spPr>
          <a:xfrm>
            <a:off x="5004048" y="1841574"/>
            <a:ext cx="3312368"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solidFill>
                  <a:schemeClr val="tx1">
                    <a:lumMod val="65000"/>
                    <a:lumOff val="35000"/>
                  </a:schemeClr>
                </a:solidFill>
                <a:latin typeface="Arial" pitchFamily="34" charset="0"/>
                <a:cs typeface="Arial" pitchFamily="34" charset="0"/>
                <a:hlinkClick r:id="rId2"/>
              </a:rPr>
              <a:t>https://www1.nyc.gov/site/tlc/about/tlc-trip-record-data.page</a:t>
            </a:r>
            <a:endParaRPr lang="en-US" sz="1800" dirty="0" smtClean="0">
              <a:solidFill>
                <a:schemeClr val="tx1">
                  <a:lumMod val="65000"/>
                  <a:lumOff val="35000"/>
                </a:schemeClr>
              </a:solidFill>
              <a:latin typeface="Arial" pitchFamily="34" charset="0"/>
              <a:cs typeface="Arial" pitchFamily="34" charset="0"/>
            </a:endParaRPr>
          </a:p>
          <a:p>
            <a:endParaRPr lang="en-US" b="1" dirty="0">
              <a:solidFill>
                <a:schemeClr val="tx1">
                  <a:lumMod val="65000"/>
                  <a:lumOff val="35000"/>
                </a:schemeClr>
              </a:solidFill>
              <a:latin typeface="Arial" pitchFamily="34" charset="0"/>
              <a:cs typeface="Arial" pitchFamily="34" charset="0"/>
            </a:endParaRPr>
          </a:p>
        </p:txBody>
      </p:sp>
      <p:sp>
        <p:nvSpPr>
          <p:cNvPr id="8" name="Прямоугольник 7"/>
          <p:cNvSpPr/>
          <p:nvPr/>
        </p:nvSpPr>
        <p:spPr>
          <a:xfrm>
            <a:off x="251520" y="1841574"/>
            <a:ext cx="4320480" cy="3139321"/>
          </a:xfrm>
          <a:prstGeom prst="rect">
            <a:avLst/>
          </a:prstGeom>
        </p:spPr>
        <p:txBody>
          <a:bodyPr wrap="square">
            <a:spAutoFit/>
          </a:bodyPr>
          <a:lstStyle/>
          <a:p>
            <a:r>
              <a:rPr lang="en-US" dirty="0">
                <a:solidFill>
                  <a:schemeClr val="tx1">
                    <a:lumMod val="65000"/>
                    <a:lumOff val="35000"/>
                  </a:schemeClr>
                </a:solidFill>
                <a:latin typeface="Arial" pitchFamily="34" charset="0"/>
                <a:cs typeface="Arial" pitchFamily="34" charset="0"/>
              </a:rPr>
              <a:t>The yellow taxi trip records include fields capturing pick-up and drop-off dates/times, pick-up and drop-off locations, trip distances, itemized fares, rate types, payment types, and driver-reported passenger counts. The </a:t>
            </a:r>
            <a:r>
              <a:rPr lang="en-US" dirty="0" smtClean="0">
                <a:solidFill>
                  <a:schemeClr val="tx1">
                    <a:lumMod val="65000"/>
                    <a:lumOff val="35000"/>
                  </a:schemeClr>
                </a:solidFill>
                <a:latin typeface="Arial" pitchFamily="34" charset="0"/>
                <a:cs typeface="Arial" pitchFamily="34" charset="0"/>
              </a:rPr>
              <a:t>data were </a:t>
            </a:r>
            <a:r>
              <a:rPr lang="en-US" dirty="0">
                <a:solidFill>
                  <a:schemeClr val="tx1">
                    <a:lumMod val="65000"/>
                    <a:lumOff val="35000"/>
                  </a:schemeClr>
                </a:solidFill>
                <a:latin typeface="Arial" pitchFamily="34" charset="0"/>
                <a:cs typeface="Arial" pitchFamily="34" charset="0"/>
              </a:rPr>
              <a:t>collected and provided to the NYC Taxi and Limousine Commission (TLC) by technology providers authorized under the Taxicab &amp; Livery Passenger Enhancement Programs (TPEP/LPEP). </a:t>
            </a:r>
          </a:p>
        </p:txBody>
      </p:sp>
      <p:cxnSp>
        <p:nvCxnSpPr>
          <p:cNvPr id="12" name="Прямая соединительная линия 11"/>
          <p:cNvCxnSpPr>
            <a:endCxn id="8" idx="0"/>
          </p:cNvCxnSpPr>
          <p:nvPr/>
        </p:nvCxnSpPr>
        <p:spPr>
          <a:xfrm flipH="1">
            <a:off x="2411760" y="1347614"/>
            <a:ext cx="1512168" cy="493960"/>
          </a:xfrm>
          <a:prstGeom prst="line">
            <a:avLst/>
          </a:prstGeom>
          <a:ln w="19050">
            <a:solidFill>
              <a:srgbClr val="2AB0BF"/>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endCxn id="7" idx="0"/>
          </p:cNvCxnSpPr>
          <p:nvPr/>
        </p:nvCxnSpPr>
        <p:spPr>
          <a:xfrm>
            <a:off x="5436096" y="1347614"/>
            <a:ext cx="1224136" cy="493960"/>
          </a:xfrm>
          <a:prstGeom prst="line">
            <a:avLst/>
          </a:prstGeom>
          <a:ln w="19050">
            <a:solidFill>
              <a:srgbClr val="2AB0BF"/>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24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0"/>
            <a:ext cx="3178696" cy="843558"/>
          </a:xfrm>
        </p:spPr>
        <p:txBody>
          <a:bodyPr>
            <a:normAutofit/>
          </a:bodyPr>
          <a:lstStyle/>
          <a:p>
            <a:pPr algn="l"/>
            <a:r>
              <a:rPr lang="en-US" sz="4000" b="1" dirty="0" smtClean="0">
                <a:solidFill>
                  <a:schemeClr val="tx1">
                    <a:lumMod val="65000"/>
                    <a:lumOff val="35000"/>
                  </a:schemeClr>
                </a:solidFill>
                <a:latin typeface="Arial" pitchFamily="34" charset="0"/>
                <a:cs typeface="Arial" pitchFamily="34" charset="0"/>
              </a:rPr>
              <a:t>USE CASE</a:t>
            </a:r>
            <a:endParaRPr lang="ru-RU" sz="4000" b="1" dirty="0">
              <a:solidFill>
                <a:schemeClr val="tx1">
                  <a:lumMod val="65000"/>
                  <a:lumOff val="35000"/>
                </a:schemeClr>
              </a:solidFill>
              <a:latin typeface="Arial" pitchFamily="34" charset="0"/>
              <a:cs typeface="Arial" pitchFamily="34" charset="0"/>
            </a:endParaRPr>
          </a:p>
        </p:txBody>
      </p:sp>
      <p:cxnSp>
        <p:nvCxnSpPr>
          <p:cNvPr id="5" name="Прямая соединительная линия 4"/>
          <p:cNvCxnSpPr/>
          <p:nvPr/>
        </p:nvCxnSpPr>
        <p:spPr>
          <a:xfrm>
            <a:off x="0" y="771550"/>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0" y="0"/>
            <a:ext cx="683568" cy="771550"/>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2195736" y="843558"/>
            <a:ext cx="504056" cy="504056"/>
          </a:xfrm>
          <a:prstGeom prst="ellipse">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pitchFamily="34" charset="0"/>
                <a:cs typeface="Arial" pitchFamily="34" charset="0"/>
              </a:rPr>
              <a:t>1</a:t>
            </a:r>
            <a:endParaRPr lang="ru-RU" b="1" dirty="0">
              <a:solidFill>
                <a:schemeClr val="bg1"/>
              </a:solidFill>
              <a:latin typeface="Arial" pitchFamily="34" charset="0"/>
              <a:cs typeface="Arial" pitchFamily="34" charset="0"/>
            </a:endParaRPr>
          </a:p>
        </p:txBody>
      </p:sp>
      <p:sp>
        <p:nvSpPr>
          <p:cNvPr id="11" name="Овал 10"/>
          <p:cNvSpPr/>
          <p:nvPr/>
        </p:nvSpPr>
        <p:spPr>
          <a:xfrm>
            <a:off x="6300192" y="843558"/>
            <a:ext cx="504056" cy="504056"/>
          </a:xfrm>
          <a:prstGeom prst="ellipse">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pitchFamily="34" charset="0"/>
                <a:cs typeface="Arial" pitchFamily="34" charset="0"/>
              </a:rPr>
              <a:t>2</a:t>
            </a:r>
            <a:endParaRPr lang="ru-RU" b="1" dirty="0">
              <a:solidFill>
                <a:schemeClr val="bg1"/>
              </a:solidFill>
              <a:latin typeface="Arial" pitchFamily="34" charset="0"/>
              <a:cs typeface="Arial" pitchFamily="34" charset="0"/>
            </a:endParaRPr>
          </a:p>
        </p:txBody>
      </p:sp>
      <p:sp>
        <p:nvSpPr>
          <p:cNvPr id="13" name="Объект 2"/>
          <p:cNvSpPr>
            <a:spLocks noGrp="1"/>
          </p:cNvSpPr>
          <p:nvPr>
            <p:ph idx="1"/>
          </p:nvPr>
        </p:nvSpPr>
        <p:spPr>
          <a:xfrm>
            <a:off x="179512" y="1491630"/>
            <a:ext cx="4392488" cy="862217"/>
          </a:xfrm>
        </p:spPr>
        <p:txBody>
          <a:bodyPr>
            <a:normAutofit/>
          </a:bodyPr>
          <a:lstStyle/>
          <a:p>
            <a:pPr marL="0" indent="0" algn="ctr">
              <a:lnSpc>
                <a:spcPts val="1800"/>
              </a:lnSpc>
              <a:buNone/>
            </a:pPr>
            <a:r>
              <a:rPr lang="en-US" sz="1800" b="1" dirty="0">
                <a:solidFill>
                  <a:schemeClr val="tx1">
                    <a:lumMod val="65000"/>
                    <a:lumOff val="35000"/>
                  </a:schemeClr>
                </a:solidFill>
                <a:latin typeface="Arial" pitchFamily="34" charset="0"/>
                <a:cs typeface="Arial" pitchFamily="34" charset="0"/>
              </a:rPr>
              <a:t>Identify places for pickup that are most in-demand </a:t>
            </a:r>
            <a:r>
              <a:rPr lang="en-US" sz="1800" b="1" dirty="0" smtClean="0">
                <a:solidFill>
                  <a:schemeClr val="tx1">
                    <a:lumMod val="65000"/>
                    <a:lumOff val="35000"/>
                  </a:schemeClr>
                </a:solidFill>
                <a:latin typeface="Arial" pitchFamily="34" charset="0"/>
                <a:cs typeface="Arial" pitchFamily="34" charset="0"/>
              </a:rPr>
              <a:t>on </a:t>
            </a:r>
            <a:r>
              <a:rPr lang="en-US" sz="1800" b="1" dirty="0">
                <a:solidFill>
                  <a:schemeClr val="tx1">
                    <a:lumMod val="65000"/>
                    <a:lumOff val="35000"/>
                  </a:schemeClr>
                </a:solidFill>
                <a:latin typeface="Arial" pitchFamily="34" charset="0"/>
                <a:cs typeface="Arial" pitchFamily="34" charset="0"/>
              </a:rPr>
              <a:t>weekends and holidays</a:t>
            </a:r>
            <a:r>
              <a:rPr lang="en-US" sz="1800" b="1" dirty="0" smtClean="0">
                <a:solidFill>
                  <a:schemeClr val="tx1">
                    <a:lumMod val="65000"/>
                    <a:lumOff val="35000"/>
                  </a:schemeClr>
                </a:solidFill>
                <a:latin typeface="Arial" pitchFamily="34" charset="0"/>
                <a:cs typeface="Arial" pitchFamily="34" charset="0"/>
              </a:rPr>
              <a:t>.</a:t>
            </a:r>
            <a:endParaRPr lang="en-US" sz="1800" dirty="0" smtClean="0">
              <a:solidFill>
                <a:schemeClr val="tx1">
                  <a:lumMod val="65000"/>
                  <a:lumOff val="35000"/>
                </a:schemeClr>
              </a:solidFill>
              <a:latin typeface="Arial" pitchFamily="34" charset="0"/>
              <a:cs typeface="Arial" pitchFamily="34" charset="0"/>
            </a:endParaRPr>
          </a:p>
        </p:txBody>
      </p:sp>
      <p:sp>
        <p:nvSpPr>
          <p:cNvPr id="14" name="Объект 2"/>
          <p:cNvSpPr txBox="1">
            <a:spLocks/>
          </p:cNvSpPr>
          <p:nvPr/>
        </p:nvSpPr>
        <p:spPr>
          <a:xfrm>
            <a:off x="395536" y="2355726"/>
            <a:ext cx="4114800" cy="2808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600"/>
              </a:lnSpc>
              <a:buClr>
                <a:srgbClr val="2AB0BF"/>
              </a:buClr>
            </a:pPr>
            <a:r>
              <a:rPr lang="en-US" sz="1700" dirty="0">
                <a:solidFill>
                  <a:schemeClr val="tx1">
                    <a:lumMod val="65000"/>
                    <a:lumOff val="35000"/>
                  </a:schemeClr>
                </a:solidFill>
                <a:latin typeface="Arial" pitchFamily="34" charset="0"/>
                <a:cs typeface="Arial" pitchFamily="34" charset="0"/>
              </a:rPr>
              <a:t>Taxi companies will understand how to properly distribute cars so people don’t have to wait for a taxi for a long time</a:t>
            </a:r>
            <a:r>
              <a:rPr lang="en-US" sz="1700" dirty="0" smtClean="0">
                <a:solidFill>
                  <a:schemeClr val="tx1">
                    <a:lumMod val="65000"/>
                    <a:lumOff val="35000"/>
                  </a:schemeClr>
                </a:solidFill>
                <a:latin typeface="Arial" pitchFamily="34" charset="0"/>
                <a:cs typeface="Arial" pitchFamily="34" charset="0"/>
              </a:rPr>
              <a:t>.</a:t>
            </a:r>
          </a:p>
          <a:p>
            <a:pPr>
              <a:lnSpc>
                <a:spcPts val="1600"/>
              </a:lnSpc>
              <a:buClr>
                <a:srgbClr val="2AB0BF"/>
              </a:buClr>
            </a:pPr>
            <a:r>
              <a:rPr lang="en-US" sz="1700" dirty="0">
                <a:solidFill>
                  <a:schemeClr val="tx1">
                    <a:lumMod val="65000"/>
                    <a:lumOff val="35000"/>
                  </a:schemeClr>
                </a:solidFill>
                <a:latin typeface="Arial" pitchFamily="34" charset="0"/>
                <a:cs typeface="Arial" pitchFamily="34" charset="0"/>
              </a:rPr>
              <a:t>We will show tourists what places to visit in the city, as they are most popular with residents and visitors. The results will be even more objective because July is the middle of the summer tourist season.</a:t>
            </a:r>
            <a:endParaRPr lang="ru-RU" sz="1700" dirty="0" smtClean="0">
              <a:solidFill>
                <a:schemeClr val="tx1">
                  <a:lumMod val="65000"/>
                  <a:lumOff val="35000"/>
                </a:schemeClr>
              </a:solidFill>
              <a:latin typeface="Arial" pitchFamily="34" charset="0"/>
              <a:cs typeface="Arial" pitchFamily="34" charset="0"/>
            </a:endParaRPr>
          </a:p>
        </p:txBody>
      </p:sp>
      <p:sp>
        <p:nvSpPr>
          <p:cNvPr id="17" name="Объект 2"/>
          <p:cNvSpPr txBox="1">
            <a:spLocks/>
          </p:cNvSpPr>
          <p:nvPr/>
        </p:nvSpPr>
        <p:spPr>
          <a:xfrm>
            <a:off x="4589592" y="1491630"/>
            <a:ext cx="4457248" cy="8622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ts val="1700"/>
              </a:lnSpc>
              <a:buNone/>
            </a:pPr>
            <a:r>
              <a:rPr lang="en-US" sz="1800" b="1" dirty="0">
                <a:solidFill>
                  <a:schemeClr val="tx1">
                    <a:lumMod val="65000"/>
                    <a:lumOff val="35000"/>
                  </a:schemeClr>
                </a:solidFill>
                <a:latin typeface="Arial" pitchFamily="34" charset="0"/>
                <a:cs typeface="Arial" pitchFamily="34" charset="0"/>
              </a:rPr>
              <a:t>Determine how the weather affects </a:t>
            </a:r>
          </a:p>
          <a:p>
            <a:pPr marL="0" indent="0" algn="ctr">
              <a:lnSpc>
                <a:spcPts val="1800"/>
              </a:lnSpc>
              <a:buNone/>
            </a:pPr>
            <a:r>
              <a:rPr lang="en-US" sz="1800" b="1" dirty="0" smtClean="0">
                <a:solidFill>
                  <a:schemeClr val="tx1">
                    <a:lumMod val="65000"/>
                    <a:lumOff val="35000"/>
                  </a:schemeClr>
                </a:solidFill>
                <a:latin typeface="Arial" pitchFamily="34" charset="0"/>
                <a:cs typeface="Arial" pitchFamily="34" charset="0"/>
              </a:rPr>
              <a:t>taxi profits. </a:t>
            </a:r>
            <a:endParaRPr lang="en-US" sz="1800" dirty="0" smtClean="0">
              <a:solidFill>
                <a:schemeClr val="tx1">
                  <a:lumMod val="65000"/>
                  <a:lumOff val="35000"/>
                </a:schemeClr>
              </a:solidFill>
              <a:latin typeface="Arial" pitchFamily="34" charset="0"/>
              <a:cs typeface="Arial" pitchFamily="34" charset="0"/>
            </a:endParaRPr>
          </a:p>
        </p:txBody>
      </p:sp>
      <p:sp>
        <p:nvSpPr>
          <p:cNvPr id="18" name="Объект 2"/>
          <p:cNvSpPr txBox="1">
            <a:spLocks/>
          </p:cNvSpPr>
          <p:nvPr/>
        </p:nvSpPr>
        <p:spPr>
          <a:xfrm>
            <a:off x="4510336" y="2067694"/>
            <a:ext cx="4536504" cy="3096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600"/>
              </a:lnSpc>
              <a:buClr>
                <a:srgbClr val="2AB0BF"/>
              </a:buClr>
            </a:pPr>
            <a:r>
              <a:rPr lang="en-US" sz="1700" dirty="0">
                <a:solidFill>
                  <a:schemeClr val="tx1">
                    <a:lumMod val="65000"/>
                    <a:lumOff val="35000"/>
                  </a:schemeClr>
                </a:solidFill>
                <a:latin typeface="Arial" pitchFamily="34" charset="0"/>
                <a:cs typeface="Arial" pitchFamily="34" charset="0"/>
              </a:rPr>
              <a:t>People will understand if taxis overprice rides in bad weather. Poor weather is not a reason to artificially raise prices. If the hypothesis is confirmed, then politicians will have reason to think about resolving this issue.</a:t>
            </a:r>
          </a:p>
          <a:p>
            <a:pPr>
              <a:lnSpc>
                <a:spcPts val="1600"/>
              </a:lnSpc>
              <a:buClr>
                <a:srgbClr val="2AB0BF"/>
              </a:buClr>
            </a:pPr>
            <a:r>
              <a:rPr lang="en-US" sz="1700" dirty="0">
                <a:solidFill>
                  <a:schemeClr val="tx1">
                    <a:lumMod val="65000"/>
                    <a:lumOff val="35000"/>
                  </a:schemeClr>
                </a:solidFill>
                <a:latin typeface="Arial" pitchFamily="34" charset="0"/>
                <a:cs typeface="Arial" pitchFamily="34" charset="0"/>
              </a:rPr>
              <a:t>Taxi companies will understand if demand is increasing in bad weather. A hypothesis is put forward that people do not want to stand in the rain. That is why people use taxi services more. If the hypothesis is confirmed, this will mean those taxi companies need to have more cars on the streets in bad weather.</a:t>
            </a:r>
            <a:endParaRPr lang="ru-RU" sz="1700" dirty="0" smtClean="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20310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0"/>
            <a:ext cx="3178696" cy="843558"/>
          </a:xfrm>
        </p:spPr>
        <p:txBody>
          <a:bodyPr>
            <a:normAutofit/>
          </a:bodyPr>
          <a:lstStyle/>
          <a:p>
            <a:pPr algn="l"/>
            <a:r>
              <a:rPr lang="en-US" sz="4000" b="1" dirty="0" smtClean="0">
                <a:solidFill>
                  <a:schemeClr val="tx1">
                    <a:lumMod val="65000"/>
                    <a:lumOff val="35000"/>
                  </a:schemeClr>
                </a:solidFill>
                <a:latin typeface="Arial" pitchFamily="34" charset="0"/>
                <a:cs typeface="Arial" pitchFamily="34" charset="0"/>
              </a:rPr>
              <a:t>USE CASE</a:t>
            </a:r>
            <a:endParaRPr lang="ru-RU" sz="4000" b="1" dirty="0">
              <a:solidFill>
                <a:schemeClr val="tx1">
                  <a:lumMod val="65000"/>
                  <a:lumOff val="35000"/>
                </a:schemeClr>
              </a:solidFill>
              <a:latin typeface="Arial" pitchFamily="34" charset="0"/>
              <a:cs typeface="Arial" pitchFamily="34" charset="0"/>
            </a:endParaRPr>
          </a:p>
        </p:txBody>
      </p:sp>
      <p:cxnSp>
        <p:nvCxnSpPr>
          <p:cNvPr id="5" name="Прямая соединительная линия 4"/>
          <p:cNvCxnSpPr/>
          <p:nvPr/>
        </p:nvCxnSpPr>
        <p:spPr>
          <a:xfrm>
            <a:off x="0" y="771550"/>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0" y="0"/>
            <a:ext cx="683568" cy="771550"/>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2067299" y="843558"/>
            <a:ext cx="504056" cy="504056"/>
          </a:xfrm>
          <a:prstGeom prst="ellipse">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itchFamily="34" charset="0"/>
                <a:cs typeface="Arial" pitchFamily="34" charset="0"/>
              </a:rPr>
              <a:t>3</a:t>
            </a:r>
            <a:endParaRPr lang="ru-RU" b="1" dirty="0">
              <a:solidFill>
                <a:schemeClr val="bg1"/>
              </a:solidFill>
              <a:latin typeface="Arial" pitchFamily="34" charset="0"/>
              <a:cs typeface="Arial" pitchFamily="34" charset="0"/>
            </a:endParaRPr>
          </a:p>
        </p:txBody>
      </p:sp>
      <p:sp>
        <p:nvSpPr>
          <p:cNvPr id="9" name="Прямоугольник 8"/>
          <p:cNvSpPr/>
          <p:nvPr/>
        </p:nvSpPr>
        <p:spPr>
          <a:xfrm>
            <a:off x="354687" y="1367251"/>
            <a:ext cx="3929281" cy="369332"/>
          </a:xfrm>
          <a:prstGeom prst="rect">
            <a:avLst/>
          </a:prstGeom>
        </p:spPr>
        <p:txBody>
          <a:bodyPr wrap="none">
            <a:spAutoFit/>
          </a:bodyPr>
          <a:lstStyle/>
          <a:p>
            <a:r>
              <a:rPr lang="en-US" b="1" dirty="0">
                <a:latin typeface="Arial" pitchFamily="34" charset="0"/>
                <a:cs typeface="Arial" pitchFamily="34" charset="0"/>
              </a:rPr>
              <a:t>Determine how holidays affect tip.</a:t>
            </a:r>
            <a:endParaRPr lang="ru-RU" b="1" dirty="0">
              <a:latin typeface="Arial" pitchFamily="34" charset="0"/>
              <a:cs typeface="Arial" pitchFamily="34" charset="0"/>
            </a:endParaRPr>
          </a:p>
        </p:txBody>
      </p:sp>
      <p:sp>
        <p:nvSpPr>
          <p:cNvPr id="10" name="Прямоугольник 9"/>
          <p:cNvSpPr/>
          <p:nvPr/>
        </p:nvSpPr>
        <p:spPr>
          <a:xfrm>
            <a:off x="243966" y="1707654"/>
            <a:ext cx="4067944" cy="2970044"/>
          </a:xfrm>
          <a:prstGeom prst="rect">
            <a:avLst/>
          </a:prstGeom>
        </p:spPr>
        <p:txBody>
          <a:bodyPr wrap="square">
            <a:spAutoFit/>
          </a:bodyPr>
          <a:lstStyle/>
          <a:p>
            <a:pPr marL="285750" indent="-285750">
              <a:buClr>
                <a:srgbClr val="2AB0BF"/>
              </a:buClr>
              <a:buFont typeface="Arial" pitchFamily="34" charset="0"/>
              <a:buChar char="•"/>
            </a:pPr>
            <a:r>
              <a:rPr lang="en-US" sz="1700" dirty="0">
                <a:latin typeface="Arial" pitchFamily="34" charset="0"/>
                <a:cs typeface="Arial" pitchFamily="34" charset="0"/>
              </a:rPr>
              <a:t>Taxi drivers will understand whether they should expect more profit during the holidays. They will decide whether they should go to work on a holiday or better rest, as the profit will be comparable to a normal day. The result of the analysis will help other companies in the service sector to resolve this issue for themselves, as people's behavior on holidays will extend to other areas.</a:t>
            </a:r>
            <a:endParaRPr lang="ru-RU" sz="1700" dirty="0">
              <a:latin typeface="Arial" pitchFamily="34" charset="0"/>
              <a:cs typeface="Arial" pitchFamily="34" charset="0"/>
            </a:endParaRPr>
          </a:p>
        </p:txBody>
      </p:sp>
      <p:sp>
        <p:nvSpPr>
          <p:cNvPr id="13" name="Прямоугольник 12"/>
          <p:cNvSpPr/>
          <p:nvPr/>
        </p:nvSpPr>
        <p:spPr>
          <a:xfrm>
            <a:off x="4716016" y="1347614"/>
            <a:ext cx="4427984" cy="369332"/>
          </a:xfrm>
          <a:prstGeom prst="rect">
            <a:avLst/>
          </a:prstGeom>
        </p:spPr>
        <p:txBody>
          <a:bodyPr wrap="square">
            <a:spAutoFit/>
          </a:bodyPr>
          <a:lstStyle/>
          <a:p>
            <a:r>
              <a:rPr lang="en-US" b="1" dirty="0">
                <a:latin typeface="Arial" pitchFamily="34" charset="0"/>
                <a:cs typeface="Arial" pitchFamily="34" charset="0"/>
              </a:rPr>
              <a:t>Determine </a:t>
            </a:r>
            <a:r>
              <a:rPr lang="en-US" b="1" dirty="0" smtClean="0">
                <a:latin typeface="Arial" pitchFamily="34" charset="0"/>
                <a:cs typeface="Arial" pitchFamily="34" charset="0"/>
              </a:rPr>
              <a:t>if holidays </a:t>
            </a:r>
            <a:r>
              <a:rPr lang="en-US" b="1" dirty="0">
                <a:latin typeface="Arial" pitchFamily="34" charset="0"/>
                <a:cs typeface="Arial" pitchFamily="34" charset="0"/>
              </a:rPr>
              <a:t>affect the </a:t>
            </a:r>
            <a:r>
              <a:rPr lang="en-US" b="1" dirty="0" smtClean="0">
                <a:latin typeface="Arial" pitchFamily="34" charset="0"/>
                <a:cs typeface="Arial" pitchFamily="34" charset="0"/>
              </a:rPr>
              <a:t>fare</a:t>
            </a:r>
            <a:endParaRPr lang="ru-RU" b="1" dirty="0">
              <a:latin typeface="Arial" pitchFamily="34" charset="0"/>
              <a:cs typeface="Arial" pitchFamily="34" charset="0"/>
            </a:endParaRPr>
          </a:p>
        </p:txBody>
      </p:sp>
      <p:sp>
        <p:nvSpPr>
          <p:cNvPr id="14" name="Прямоугольник 13"/>
          <p:cNvSpPr/>
          <p:nvPr/>
        </p:nvSpPr>
        <p:spPr>
          <a:xfrm>
            <a:off x="4716016" y="1707654"/>
            <a:ext cx="4283968" cy="615553"/>
          </a:xfrm>
          <a:prstGeom prst="rect">
            <a:avLst/>
          </a:prstGeom>
        </p:spPr>
        <p:txBody>
          <a:bodyPr wrap="square">
            <a:spAutoFit/>
          </a:bodyPr>
          <a:lstStyle/>
          <a:p>
            <a:pPr marL="285750" indent="-285750">
              <a:buClr>
                <a:srgbClr val="2AB0BF"/>
              </a:buClr>
              <a:buFont typeface="Arial" pitchFamily="34" charset="0"/>
              <a:buChar char="•"/>
            </a:pPr>
            <a:r>
              <a:rPr lang="en-US" sz="1700" dirty="0">
                <a:latin typeface="Arial" pitchFamily="34" charset="0"/>
                <a:cs typeface="Arial" pitchFamily="34" charset="0"/>
              </a:rPr>
              <a:t>People, as in point 2, will understand </a:t>
            </a:r>
            <a:r>
              <a:rPr lang="en-US" sz="1700" dirty="0" smtClean="0">
                <a:latin typeface="Arial" pitchFamily="34" charset="0"/>
                <a:cs typeface="Arial" pitchFamily="34" charset="0"/>
              </a:rPr>
              <a:t>if taxi </a:t>
            </a:r>
            <a:r>
              <a:rPr lang="en-US" sz="1700" dirty="0">
                <a:latin typeface="Arial" pitchFamily="34" charset="0"/>
                <a:cs typeface="Arial" pitchFamily="34" charset="0"/>
              </a:rPr>
              <a:t>companies artificially raise prices</a:t>
            </a:r>
            <a:endParaRPr lang="ru-RU" sz="1700" dirty="0">
              <a:latin typeface="Arial" pitchFamily="34" charset="0"/>
              <a:cs typeface="Arial" pitchFamily="34" charset="0"/>
            </a:endParaRPr>
          </a:p>
        </p:txBody>
      </p:sp>
      <p:sp>
        <p:nvSpPr>
          <p:cNvPr id="16" name="Прямоугольник 15"/>
          <p:cNvSpPr/>
          <p:nvPr/>
        </p:nvSpPr>
        <p:spPr>
          <a:xfrm>
            <a:off x="4716016" y="2823271"/>
            <a:ext cx="4283968" cy="646331"/>
          </a:xfrm>
          <a:prstGeom prst="rect">
            <a:avLst/>
          </a:prstGeom>
        </p:spPr>
        <p:txBody>
          <a:bodyPr wrap="square">
            <a:spAutoFit/>
          </a:bodyPr>
          <a:lstStyle/>
          <a:p>
            <a:r>
              <a:rPr lang="en-US" b="1" dirty="0">
                <a:latin typeface="Arial" pitchFamily="34" charset="0"/>
                <a:cs typeface="Arial" pitchFamily="34" charset="0"/>
              </a:rPr>
              <a:t>Do people prefer to pay in cash or by credit </a:t>
            </a:r>
            <a:r>
              <a:rPr lang="en-US" b="1" dirty="0" smtClean="0">
                <a:latin typeface="Arial" pitchFamily="34" charset="0"/>
                <a:cs typeface="Arial" pitchFamily="34" charset="0"/>
              </a:rPr>
              <a:t>card?</a:t>
            </a:r>
            <a:endParaRPr lang="ru-RU" b="1" dirty="0">
              <a:latin typeface="Arial" pitchFamily="34" charset="0"/>
              <a:cs typeface="Arial" pitchFamily="34" charset="0"/>
            </a:endParaRPr>
          </a:p>
        </p:txBody>
      </p:sp>
      <p:sp>
        <p:nvSpPr>
          <p:cNvPr id="17" name="Прямоугольник 16"/>
          <p:cNvSpPr/>
          <p:nvPr/>
        </p:nvSpPr>
        <p:spPr>
          <a:xfrm>
            <a:off x="4586519" y="3435846"/>
            <a:ext cx="4572000" cy="1661993"/>
          </a:xfrm>
          <a:prstGeom prst="rect">
            <a:avLst/>
          </a:prstGeom>
        </p:spPr>
        <p:txBody>
          <a:bodyPr>
            <a:spAutoFit/>
          </a:bodyPr>
          <a:lstStyle/>
          <a:p>
            <a:pPr marL="285750" indent="-285750">
              <a:buClr>
                <a:srgbClr val="2AB0BF"/>
              </a:buClr>
              <a:buFont typeface="Arial" pitchFamily="34" charset="0"/>
              <a:buChar char="•"/>
            </a:pPr>
            <a:r>
              <a:rPr lang="en-US" sz="1700" dirty="0">
                <a:latin typeface="Arial" pitchFamily="34" charset="0"/>
                <a:cs typeface="Arial" pitchFamily="34" charset="0"/>
              </a:rPr>
              <a:t>This will help determine if cash is popular in a large and modern city like New York.</a:t>
            </a:r>
          </a:p>
          <a:p>
            <a:pPr marL="285750" indent="-285750">
              <a:buClr>
                <a:srgbClr val="2AB0BF"/>
              </a:buClr>
              <a:buFont typeface="Arial" pitchFamily="34" charset="0"/>
              <a:buChar char="•"/>
            </a:pPr>
            <a:r>
              <a:rPr lang="en-US" sz="1700" dirty="0">
                <a:latin typeface="Arial" pitchFamily="34" charset="0"/>
                <a:cs typeface="Arial" pitchFamily="34" charset="0"/>
              </a:rPr>
              <a:t>Companies will determine </a:t>
            </a:r>
            <a:r>
              <a:rPr lang="en-US" sz="1700" dirty="0" smtClean="0">
                <a:latin typeface="Arial" pitchFamily="34" charset="0"/>
                <a:cs typeface="Arial" pitchFamily="34" charset="0"/>
              </a:rPr>
              <a:t>if they </a:t>
            </a:r>
            <a:r>
              <a:rPr lang="en-US" sz="1700" dirty="0">
                <a:latin typeface="Arial" pitchFamily="34" charset="0"/>
                <a:cs typeface="Arial" pitchFamily="34" charset="0"/>
              </a:rPr>
              <a:t>need to give a change to customers or </a:t>
            </a:r>
            <a:r>
              <a:rPr lang="en-US" sz="1700" dirty="0" smtClean="0">
                <a:latin typeface="Arial" pitchFamily="34" charset="0"/>
                <a:cs typeface="Arial" pitchFamily="34" charset="0"/>
              </a:rPr>
              <a:t>it </a:t>
            </a:r>
            <a:r>
              <a:rPr lang="en-US" sz="1700" dirty="0">
                <a:latin typeface="Arial" pitchFamily="34" charset="0"/>
                <a:cs typeface="Arial" pitchFamily="34" charset="0"/>
              </a:rPr>
              <a:t>is better to purchase devices that make cashless payments.</a:t>
            </a:r>
            <a:endParaRPr lang="ru-RU" sz="1700" dirty="0">
              <a:latin typeface="Arial" pitchFamily="34" charset="0"/>
              <a:cs typeface="Arial" pitchFamily="34" charset="0"/>
            </a:endParaRPr>
          </a:p>
        </p:txBody>
      </p:sp>
      <p:sp>
        <p:nvSpPr>
          <p:cNvPr id="18" name="Овал 17"/>
          <p:cNvSpPr/>
          <p:nvPr/>
        </p:nvSpPr>
        <p:spPr>
          <a:xfrm>
            <a:off x="6677980" y="843558"/>
            <a:ext cx="504056" cy="504056"/>
          </a:xfrm>
          <a:prstGeom prst="ellipse">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pitchFamily="34" charset="0"/>
                <a:cs typeface="Arial" pitchFamily="34" charset="0"/>
              </a:rPr>
              <a:t>4</a:t>
            </a:r>
            <a:endParaRPr lang="ru-RU" b="1" dirty="0">
              <a:solidFill>
                <a:schemeClr val="bg1"/>
              </a:solidFill>
              <a:latin typeface="Arial" pitchFamily="34" charset="0"/>
              <a:cs typeface="Arial" pitchFamily="34" charset="0"/>
            </a:endParaRPr>
          </a:p>
        </p:txBody>
      </p:sp>
      <p:sp>
        <p:nvSpPr>
          <p:cNvPr id="19" name="Овал 18"/>
          <p:cNvSpPr/>
          <p:nvPr/>
        </p:nvSpPr>
        <p:spPr>
          <a:xfrm>
            <a:off x="6605972" y="2355726"/>
            <a:ext cx="504056" cy="504056"/>
          </a:xfrm>
          <a:prstGeom prst="ellipse">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pitchFamily="34" charset="0"/>
                <a:cs typeface="Arial" pitchFamily="34" charset="0"/>
              </a:rPr>
              <a:t>5</a:t>
            </a:r>
            <a:endParaRPr lang="ru-RU"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293625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TotalTime>
  <Words>439</Words>
  <Application>Microsoft Office PowerPoint</Application>
  <PresentationFormat>Экран (16:9)</PresentationFormat>
  <Paragraphs>27</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Тема Office</vt:lpstr>
      <vt:lpstr>ASTROMECH</vt:lpstr>
      <vt:lpstr>DATASET</vt:lpstr>
      <vt:lpstr>USE CASE</vt:lpstr>
      <vt:lpstr>USE CASE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Alena</dc:creator>
  <cp:lastModifiedBy>User</cp:lastModifiedBy>
  <cp:revision>83</cp:revision>
  <dcterms:created xsi:type="dcterms:W3CDTF">2020-06-17T08:48:20Z</dcterms:created>
  <dcterms:modified xsi:type="dcterms:W3CDTF">2020-06-18T18:53:59Z</dcterms:modified>
</cp:coreProperties>
</file>