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9" r:id="rId5"/>
    <p:sldId id="259" r:id="rId6"/>
    <p:sldId id="294" r:id="rId7"/>
    <p:sldId id="297" r:id="rId8"/>
    <p:sldId id="295" r:id="rId9"/>
    <p:sldId id="296" r:id="rId10"/>
    <p:sldId id="299" r:id="rId11"/>
    <p:sldId id="298" r:id="rId12"/>
    <p:sldId id="300" r:id="rId13"/>
    <p:sldId id="302" r:id="rId14"/>
    <p:sldId id="301" r:id="rId15"/>
    <p:sldId id="293" r:id="rId16"/>
  </p:sldIdLst>
  <p:sldSz cx="10071100" cy="7562850"/>
  <p:notesSz cx="10071100" cy="7562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Щербаков А.Б." initials="ЩА" lastIdx="0" clrIdx="0">
    <p:extLst>
      <p:ext uri="{19B8F6BF-5375-455C-9EA6-DF929625EA0E}">
        <p15:presenceInfo xmlns:p15="http://schemas.microsoft.com/office/powerpoint/2012/main" userId="Щербаков А.Б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EE205-6A80-4DEC-912B-F9ECFDF25EF1}" v="1" dt="2023-06-05T18:59:26.310"/>
    <p1510:client id="{6849107C-8450-4DC4-B7E0-DB9A9426FDFA}" v="3" dt="2023-01-20T09:54:04.29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>
      <p:cViewPr varScale="1">
        <p:scale>
          <a:sx n="110" d="100"/>
          <a:sy n="110" d="100"/>
        </p:scale>
        <p:origin x="136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240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ростова Ксения Анатольевна" userId="S::prostovaka.18@edu.ystu.ru::9bf4fa84-5add-4d77-a0f7-9123e136c886" providerId="AD" clId="Web-{4C1EE205-6A80-4DEC-912B-F9ECFDF25EF1}"/>
    <pc:docChg chg="modSld">
      <pc:chgData name="Простова Ксения Анатольевна" userId="S::prostovaka.18@edu.ystu.ru::9bf4fa84-5add-4d77-a0f7-9123e136c886" providerId="AD" clId="Web-{4C1EE205-6A80-4DEC-912B-F9ECFDF25EF1}" dt="2023-06-05T18:59:26.310" v="0" actId="1076"/>
      <pc:docMkLst>
        <pc:docMk/>
      </pc:docMkLst>
      <pc:sldChg chg="modSp">
        <pc:chgData name="Простова Ксения Анатольевна" userId="S::prostovaka.18@edu.ystu.ru::9bf4fa84-5add-4d77-a0f7-9123e136c886" providerId="AD" clId="Web-{4C1EE205-6A80-4DEC-912B-F9ECFDF25EF1}" dt="2023-06-05T18:59:26.310" v="0" actId="1076"/>
        <pc:sldMkLst>
          <pc:docMk/>
          <pc:sldMk cId="866027163" sldId="293"/>
        </pc:sldMkLst>
        <pc:spChg chg="mod">
          <ac:chgData name="Простова Ксения Анатольевна" userId="S::prostovaka.18@edu.ystu.ru::9bf4fa84-5add-4d77-a0f7-9123e136c886" providerId="AD" clId="Web-{4C1EE205-6A80-4DEC-912B-F9ECFDF25EF1}" dt="2023-06-05T18:59:26.310" v="0" actId="1076"/>
          <ac:spMkLst>
            <pc:docMk/>
            <pc:sldMk cId="866027163" sldId="293"/>
            <ac:spMk id="5122" creationId="{D695E37D-3D30-4A90-9954-E06B9D3B11CF}"/>
          </ac:spMkLst>
        </pc:spChg>
      </pc:sldChg>
    </pc:docChg>
  </pc:docChgLst>
  <pc:docChgLst>
    <pc:chgData name="Александрова Яна Александровна" userId="S::aleksandrovayaa.20@edu.ystu.ru::f9e4dab5-941e-4e05-8a6f-08d57b7b0cd0" providerId="AD" clId="Web-{6849107C-8450-4DC4-B7E0-DB9A9426FDFA}"/>
    <pc:docChg chg="modSld">
      <pc:chgData name="Александрова Яна Александровна" userId="S::aleksandrovayaa.20@edu.ystu.ru::f9e4dab5-941e-4e05-8a6f-08d57b7b0cd0" providerId="AD" clId="Web-{6849107C-8450-4DC4-B7E0-DB9A9426FDFA}" dt="2023-01-20T09:54:04.291" v="2"/>
      <pc:docMkLst>
        <pc:docMk/>
      </pc:docMkLst>
      <pc:sldChg chg="addSp delSp modSp">
        <pc:chgData name="Александрова Яна Александровна" userId="S::aleksandrovayaa.20@edu.ystu.ru::f9e4dab5-941e-4e05-8a6f-08d57b7b0cd0" providerId="AD" clId="Web-{6849107C-8450-4DC4-B7E0-DB9A9426FDFA}" dt="2023-01-20T09:54:04.291" v="2"/>
        <pc:sldMkLst>
          <pc:docMk/>
          <pc:sldMk cId="0" sldId="279"/>
        </pc:sldMkLst>
        <pc:spChg chg="add del mod">
          <ac:chgData name="Александрова Яна Александровна" userId="S::aleksandrovayaa.20@edu.ystu.ru::f9e4dab5-941e-4e05-8a6f-08d57b7b0cd0" providerId="AD" clId="Web-{6849107C-8450-4DC4-B7E0-DB9A9426FDFA}" dt="2023-01-20T09:54:04.291" v="2"/>
          <ac:spMkLst>
            <pc:docMk/>
            <pc:sldMk cId="0" sldId="279"/>
            <ac:spMk id="5122" creationId="{D695E37D-3D30-4A90-9954-E06B9D3B11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E626AB7-ABD7-4DF0-AD59-DE018EA1E7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403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CC1E89-F134-4E07-8F20-22339F9916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03888" y="0"/>
            <a:ext cx="43656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090A8-5917-4B0A-8F20-74BE2C4B4EBB}" type="datetimeFigureOut">
              <a:rPr lang="ru-RU" smtClean="0"/>
              <a:pPr/>
              <a:t>12.01.2024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C7284A-F738-4343-BB6B-15918384F2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7183438"/>
            <a:ext cx="436403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7317D5-F93D-4BFC-9F9E-355727559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03888" y="7183438"/>
            <a:ext cx="43656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8DC70-6615-4FCB-B215-97C5DCB158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69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403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703888" y="0"/>
            <a:ext cx="43656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2CB27-6399-47BA-8891-BD6EA7A12F65}" type="datetimeFigureOut">
              <a:rPr lang="ru-RU" smtClean="0"/>
              <a:pPr/>
              <a:t>12.01.2024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336925" y="946150"/>
            <a:ext cx="339725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006475" y="3640138"/>
            <a:ext cx="80581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36403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703888" y="7183438"/>
            <a:ext cx="43656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EE4E5-9BF0-4983-AFC7-E79A270596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27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668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113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616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479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943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997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909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138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415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105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5808" y="2344483"/>
            <a:ext cx="8565833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1617" y="4235196"/>
            <a:ext cx="7054215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A4A20-C7E8-4691-B2DC-C781A16228C9}" type="datetime1">
              <a:rPr lang="en-US" smtClean="0"/>
              <a:pPr/>
              <a:t>1/12/24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E7E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18265" y="6720054"/>
            <a:ext cx="932587" cy="441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57361" y="7071655"/>
            <a:ext cx="271145" cy="99060"/>
          </a:xfrm>
          <a:custGeom>
            <a:avLst/>
            <a:gdLst/>
            <a:ahLst/>
            <a:cxnLst/>
            <a:rect l="l" t="t" r="r" b="b"/>
            <a:pathLst>
              <a:path w="271144" h="99059">
                <a:moveTo>
                  <a:pt x="270713" y="0"/>
                </a:moveTo>
                <a:lnTo>
                  <a:pt x="0" y="0"/>
                </a:lnTo>
                <a:lnTo>
                  <a:pt x="0" y="98442"/>
                </a:lnTo>
                <a:lnTo>
                  <a:pt x="140525" y="98442"/>
                </a:lnTo>
                <a:lnTo>
                  <a:pt x="184712" y="91040"/>
                </a:lnTo>
                <a:lnTo>
                  <a:pt x="222785" y="70498"/>
                </a:lnTo>
                <a:lnTo>
                  <a:pt x="252275" y="39318"/>
                </a:lnTo>
                <a:lnTo>
                  <a:pt x="270713" y="0"/>
                </a:lnTo>
                <a:close/>
              </a:path>
            </a:pathLst>
          </a:custGeom>
          <a:solidFill>
            <a:srgbClr val="EC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85087" y="6727111"/>
            <a:ext cx="443230" cy="443230"/>
          </a:xfrm>
          <a:custGeom>
            <a:avLst/>
            <a:gdLst/>
            <a:ahLst/>
            <a:cxnLst/>
            <a:rect l="l" t="t" r="r" b="b"/>
            <a:pathLst>
              <a:path w="443230" h="443229">
                <a:moveTo>
                  <a:pt x="442987" y="0"/>
                </a:moveTo>
                <a:lnTo>
                  <a:pt x="135356" y="0"/>
                </a:lnTo>
                <a:lnTo>
                  <a:pt x="92578" y="6901"/>
                </a:lnTo>
                <a:lnTo>
                  <a:pt x="55421" y="26119"/>
                </a:lnTo>
                <a:lnTo>
                  <a:pt x="26119" y="55421"/>
                </a:lnTo>
                <a:lnTo>
                  <a:pt x="6901" y="92578"/>
                </a:lnTo>
                <a:lnTo>
                  <a:pt x="0" y="135356"/>
                </a:lnTo>
                <a:lnTo>
                  <a:pt x="2081" y="159344"/>
                </a:lnTo>
                <a:lnTo>
                  <a:pt x="8115" y="181929"/>
                </a:lnTo>
                <a:lnTo>
                  <a:pt x="17783" y="202762"/>
                </a:lnTo>
                <a:lnTo>
                  <a:pt x="30765" y="221493"/>
                </a:lnTo>
                <a:lnTo>
                  <a:pt x="17810" y="240226"/>
                </a:lnTo>
                <a:lnTo>
                  <a:pt x="8140" y="261075"/>
                </a:lnTo>
                <a:lnTo>
                  <a:pt x="2091" y="283667"/>
                </a:lnTo>
                <a:lnTo>
                  <a:pt x="0" y="307630"/>
                </a:lnTo>
                <a:lnTo>
                  <a:pt x="0" y="442987"/>
                </a:lnTo>
                <a:lnTo>
                  <a:pt x="98441" y="442987"/>
                </a:lnTo>
                <a:lnTo>
                  <a:pt x="98441" y="307630"/>
                </a:lnTo>
                <a:lnTo>
                  <a:pt x="101343" y="293263"/>
                </a:lnTo>
                <a:lnTo>
                  <a:pt x="109255" y="281530"/>
                </a:lnTo>
                <a:lnTo>
                  <a:pt x="120989" y="273618"/>
                </a:lnTo>
                <a:lnTo>
                  <a:pt x="135356" y="270717"/>
                </a:lnTo>
                <a:lnTo>
                  <a:pt x="442987" y="270717"/>
                </a:lnTo>
                <a:lnTo>
                  <a:pt x="442987" y="172274"/>
                </a:lnTo>
                <a:lnTo>
                  <a:pt x="135356" y="172274"/>
                </a:lnTo>
                <a:lnTo>
                  <a:pt x="120989" y="169372"/>
                </a:lnTo>
                <a:lnTo>
                  <a:pt x="109255" y="161460"/>
                </a:lnTo>
                <a:lnTo>
                  <a:pt x="101343" y="149725"/>
                </a:lnTo>
                <a:lnTo>
                  <a:pt x="98441" y="135356"/>
                </a:lnTo>
                <a:lnTo>
                  <a:pt x="101343" y="120989"/>
                </a:lnTo>
                <a:lnTo>
                  <a:pt x="109255" y="109255"/>
                </a:lnTo>
                <a:lnTo>
                  <a:pt x="120989" y="101343"/>
                </a:lnTo>
                <a:lnTo>
                  <a:pt x="135356" y="98441"/>
                </a:lnTo>
                <a:lnTo>
                  <a:pt x="442987" y="98441"/>
                </a:lnTo>
                <a:lnTo>
                  <a:pt x="442987" y="0"/>
                </a:lnTo>
                <a:close/>
              </a:path>
            </a:pathLst>
          </a:custGeom>
          <a:solidFill>
            <a:srgbClr val="0A4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226465" y="0"/>
            <a:ext cx="4850982" cy="7531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373612" y="6826646"/>
            <a:ext cx="705485" cy="705485"/>
          </a:xfrm>
          <a:custGeom>
            <a:avLst/>
            <a:gdLst/>
            <a:ahLst/>
            <a:cxnLst/>
            <a:rect l="l" t="t" r="r" b="b"/>
            <a:pathLst>
              <a:path w="705484" h="705484">
                <a:moveTo>
                  <a:pt x="705110" y="0"/>
                </a:moveTo>
                <a:lnTo>
                  <a:pt x="0" y="705110"/>
                </a:lnTo>
                <a:lnTo>
                  <a:pt x="705110" y="705110"/>
                </a:lnTo>
                <a:lnTo>
                  <a:pt x="705110" y="0"/>
                </a:lnTo>
                <a:close/>
              </a:path>
            </a:pathLst>
          </a:custGeom>
          <a:solidFill>
            <a:srgbClr val="F47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757440" y="6930763"/>
            <a:ext cx="321310" cy="537210"/>
          </a:xfrm>
          <a:custGeom>
            <a:avLst/>
            <a:gdLst/>
            <a:ahLst/>
            <a:cxnLst/>
            <a:rect l="l" t="t" r="r" b="b"/>
            <a:pathLst>
              <a:path w="321309" h="537209">
                <a:moveTo>
                  <a:pt x="215855" y="0"/>
                </a:moveTo>
                <a:lnTo>
                  <a:pt x="0" y="215851"/>
                </a:lnTo>
                <a:lnTo>
                  <a:pt x="321282" y="537137"/>
                </a:lnTo>
                <a:lnTo>
                  <a:pt x="321282" y="105426"/>
                </a:lnTo>
                <a:lnTo>
                  <a:pt x="215855" y="0"/>
                </a:lnTo>
                <a:close/>
              </a:path>
            </a:pathLst>
          </a:custGeom>
          <a:solidFill>
            <a:srgbClr val="FFBF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EB5D8-1A47-4EB3-B197-F99FD01F3AF6}" type="datetime1">
              <a:rPr lang="en-US" smtClean="0"/>
              <a:pPr/>
              <a:t>1/12/24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872" y="1739455"/>
            <a:ext cx="43836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9886" y="1739455"/>
            <a:ext cx="43836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BD81-A805-497E-A274-026DC6853B97}" type="datetime1">
              <a:rPr lang="en-US" smtClean="0"/>
              <a:pPr/>
              <a:t>1/12/24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E72BB-89E5-43DB-9880-A58B5352575F}" type="datetime1">
              <a:rPr lang="en-US" smtClean="0"/>
              <a:pPr/>
              <a:t>1/12/24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277" y="3686885"/>
            <a:ext cx="10080625" cy="3873500"/>
          </a:xfrm>
          <a:custGeom>
            <a:avLst/>
            <a:gdLst/>
            <a:ahLst/>
            <a:cxnLst/>
            <a:rect l="l" t="t" r="r" b="b"/>
            <a:pathLst>
              <a:path w="10080625" h="3873500">
                <a:moveTo>
                  <a:pt x="0" y="3873113"/>
                </a:moveTo>
                <a:lnTo>
                  <a:pt x="10080000" y="3873113"/>
                </a:lnTo>
                <a:lnTo>
                  <a:pt x="10080000" y="0"/>
                </a:lnTo>
                <a:lnTo>
                  <a:pt x="0" y="0"/>
                </a:lnTo>
                <a:lnTo>
                  <a:pt x="0" y="3873113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E7E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18265" y="6720054"/>
            <a:ext cx="932587" cy="441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57361" y="7071655"/>
            <a:ext cx="271145" cy="99060"/>
          </a:xfrm>
          <a:custGeom>
            <a:avLst/>
            <a:gdLst/>
            <a:ahLst/>
            <a:cxnLst/>
            <a:rect l="l" t="t" r="r" b="b"/>
            <a:pathLst>
              <a:path w="271144" h="99059">
                <a:moveTo>
                  <a:pt x="270713" y="0"/>
                </a:moveTo>
                <a:lnTo>
                  <a:pt x="0" y="0"/>
                </a:lnTo>
                <a:lnTo>
                  <a:pt x="0" y="98442"/>
                </a:lnTo>
                <a:lnTo>
                  <a:pt x="140525" y="98442"/>
                </a:lnTo>
                <a:lnTo>
                  <a:pt x="184712" y="91040"/>
                </a:lnTo>
                <a:lnTo>
                  <a:pt x="222785" y="70498"/>
                </a:lnTo>
                <a:lnTo>
                  <a:pt x="252275" y="39318"/>
                </a:lnTo>
                <a:lnTo>
                  <a:pt x="270713" y="0"/>
                </a:lnTo>
                <a:close/>
              </a:path>
            </a:pathLst>
          </a:custGeom>
          <a:solidFill>
            <a:srgbClr val="EC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85087" y="6727111"/>
            <a:ext cx="443230" cy="443230"/>
          </a:xfrm>
          <a:custGeom>
            <a:avLst/>
            <a:gdLst/>
            <a:ahLst/>
            <a:cxnLst/>
            <a:rect l="l" t="t" r="r" b="b"/>
            <a:pathLst>
              <a:path w="443230" h="443229">
                <a:moveTo>
                  <a:pt x="442987" y="0"/>
                </a:moveTo>
                <a:lnTo>
                  <a:pt x="135356" y="0"/>
                </a:lnTo>
                <a:lnTo>
                  <a:pt x="92578" y="6901"/>
                </a:lnTo>
                <a:lnTo>
                  <a:pt x="55421" y="26119"/>
                </a:lnTo>
                <a:lnTo>
                  <a:pt x="26119" y="55421"/>
                </a:lnTo>
                <a:lnTo>
                  <a:pt x="6901" y="92578"/>
                </a:lnTo>
                <a:lnTo>
                  <a:pt x="0" y="135356"/>
                </a:lnTo>
                <a:lnTo>
                  <a:pt x="2081" y="159344"/>
                </a:lnTo>
                <a:lnTo>
                  <a:pt x="8115" y="181929"/>
                </a:lnTo>
                <a:lnTo>
                  <a:pt x="17783" y="202762"/>
                </a:lnTo>
                <a:lnTo>
                  <a:pt x="30765" y="221493"/>
                </a:lnTo>
                <a:lnTo>
                  <a:pt x="17810" y="240226"/>
                </a:lnTo>
                <a:lnTo>
                  <a:pt x="8140" y="261075"/>
                </a:lnTo>
                <a:lnTo>
                  <a:pt x="2091" y="283667"/>
                </a:lnTo>
                <a:lnTo>
                  <a:pt x="0" y="307630"/>
                </a:lnTo>
                <a:lnTo>
                  <a:pt x="0" y="442987"/>
                </a:lnTo>
                <a:lnTo>
                  <a:pt x="98441" y="442987"/>
                </a:lnTo>
                <a:lnTo>
                  <a:pt x="98441" y="307630"/>
                </a:lnTo>
                <a:lnTo>
                  <a:pt x="101343" y="293263"/>
                </a:lnTo>
                <a:lnTo>
                  <a:pt x="109255" y="281530"/>
                </a:lnTo>
                <a:lnTo>
                  <a:pt x="120989" y="273618"/>
                </a:lnTo>
                <a:lnTo>
                  <a:pt x="135356" y="270717"/>
                </a:lnTo>
                <a:lnTo>
                  <a:pt x="442987" y="270717"/>
                </a:lnTo>
                <a:lnTo>
                  <a:pt x="442987" y="172274"/>
                </a:lnTo>
                <a:lnTo>
                  <a:pt x="135356" y="172274"/>
                </a:lnTo>
                <a:lnTo>
                  <a:pt x="120989" y="169372"/>
                </a:lnTo>
                <a:lnTo>
                  <a:pt x="109255" y="161460"/>
                </a:lnTo>
                <a:lnTo>
                  <a:pt x="101343" y="149725"/>
                </a:lnTo>
                <a:lnTo>
                  <a:pt x="98441" y="135356"/>
                </a:lnTo>
                <a:lnTo>
                  <a:pt x="101343" y="120989"/>
                </a:lnTo>
                <a:lnTo>
                  <a:pt x="109255" y="109255"/>
                </a:lnTo>
                <a:lnTo>
                  <a:pt x="120989" y="101343"/>
                </a:lnTo>
                <a:lnTo>
                  <a:pt x="135356" y="98441"/>
                </a:lnTo>
                <a:lnTo>
                  <a:pt x="442987" y="98441"/>
                </a:lnTo>
                <a:lnTo>
                  <a:pt x="442987" y="0"/>
                </a:lnTo>
                <a:close/>
              </a:path>
            </a:pathLst>
          </a:custGeom>
          <a:solidFill>
            <a:srgbClr val="0A4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E8189-C7F9-499F-8841-68B1D7C907EA}" type="datetime1">
              <a:rPr lang="en-US" smtClean="0"/>
              <a:pPr/>
              <a:t>1/12/24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5162" y="938134"/>
            <a:ext cx="7727124" cy="1242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3872" y="1739455"/>
            <a:ext cx="9069705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872" y="7033450"/>
            <a:ext cx="2317813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D195F-F8D9-4119-A6F5-03FD95BC2DDC}" type="datetime1">
              <a:rPr lang="en-US" smtClean="0"/>
              <a:pPr/>
              <a:t>1/12/24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>
            <a:extLst>
              <a:ext uri="{FF2B5EF4-FFF2-40B4-BE49-F238E27FC236}">
                <a16:creationId xmlns:a16="http://schemas.microsoft.com/office/drawing/2014/main" id="{D695E37D-3D30-4A90-9954-E06B9D3B1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77450" cy="75596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ru-RU" altLang="ru-RU" dirty="0"/>
          </a:p>
        </p:txBody>
      </p:sp>
      <p:sp>
        <p:nvSpPr>
          <p:cNvPr id="5123" name="object 3">
            <a:extLst>
              <a:ext uri="{FF2B5EF4-FFF2-40B4-BE49-F238E27FC236}">
                <a16:creationId xmlns:a16="http://schemas.microsoft.com/office/drawing/2014/main" id="{298C3F3E-E524-45DA-B892-1817078BF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918551"/>
            <a:ext cx="84582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1" spc="-1" dirty="0">
                <a:solidFill>
                  <a:schemeClr val="bg1"/>
                </a:solidFill>
                <a:latin typeface="Calibri"/>
                <a:ea typeface="Calibri"/>
              </a:rPr>
              <a:t>Выпускная квалификационная работа</a:t>
            </a:r>
            <a:endParaRPr lang="ru-RU" sz="3600" b="1" spc="-1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1" spc="-1" dirty="0">
                <a:solidFill>
                  <a:schemeClr val="bg1"/>
                </a:solidFill>
                <a:latin typeface="Calibri"/>
                <a:ea typeface="Calibri"/>
              </a:rPr>
              <a:t>Тема: «Разработка операционной </a:t>
            </a:r>
            <a:r>
              <a:rPr lang="en-US" sz="3600" b="1" spc="-1" dirty="0">
                <a:solidFill>
                  <a:schemeClr val="bg1"/>
                </a:solidFill>
                <a:latin typeface="Calibri"/>
                <a:ea typeface="Calibri"/>
              </a:rPr>
              <a:t>CRM</a:t>
            </a:r>
            <a:r>
              <a:rPr lang="ru-RU" sz="3600" b="1" spc="-1" dirty="0">
                <a:solidFill>
                  <a:schemeClr val="bg1"/>
                </a:solidFill>
                <a:latin typeface="Calibri"/>
                <a:ea typeface="Calibri"/>
              </a:rPr>
              <a:t> для отдела учета электроэнергии и оптимизации потерь»</a:t>
            </a:r>
            <a:endParaRPr lang="ru-RU" sz="3600" b="1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47A3E42-3A84-4151-9F74-A66538AD09C8}"/>
              </a:ext>
            </a:extLst>
          </p:cNvPr>
          <p:cNvGrpSpPr/>
          <p:nvPr/>
        </p:nvGrpSpPr>
        <p:grpSpPr>
          <a:xfrm>
            <a:off x="914400" y="685007"/>
            <a:ext cx="3314700" cy="1017587"/>
            <a:chOff x="1423988" y="1036638"/>
            <a:chExt cx="3314700" cy="1017587"/>
          </a:xfrm>
        </p:grpSpPr>
        <p:sp>
          <p:nvSpPr>
            <p:cNvPr id="5124" name="object 5">
              <a:extLst>
                <a:ext uri="{FF2B5EF4-FFF2-40B4-BE49-F238E27FC236}">
                  <a16:creationId xmlns:a16="http://schemas.microsoft.com/office/drawing/2014/main" id="{58F4A91D-197D-4B0F-B75C-0201F7EA2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488" y="1036638"/>
              <a:ext cx="2108200" cy="998537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5125" name="object 6">
              <a:extLst>
                <a:ext uri="{FF2B5EF4-FFF2-40B4-BE49-F238E27FC236}">
                  <a16:creationId xmlns:a16="http://schemas.microsoft.com/office/drawing/2014/main" id="{CCBA5C74-6946-47B4-B507-E6F5B093F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4513" y="1831975"/>
              <a:ext cx="612775" cy="222250"/>
            </a:xfrm>
            <a:custGeom>
              <a:avLst/>
              <a:gdLst>
                <a:gd name="T0" fmla="*/ 612273 w 612775"/>
                <a:gd name="T1" fmla="*/ 0 h 222885"/>
                <a:gd name="T2" fmla="*/ 0 w 612775"/>
                <a:gd name="T3" fmla="*/ 0 h 222885"/>
                <a:gd name="T4" fmla="*/ 0 w 612775"/>
                <a:gd name="T5" fmla="*/ 216381 h 222885"/>
                <a:gd name="T6" fmla="*/ 317826 w 612775"/>
                <a:gd name="T7" fmla="*/ 216381 h 222885"/>
                <a:gd name="T8" fmla="*/ 369176 w 612775"/>
                <a:gd name="T9" fmla="*/ 212200 h 222885"/>
                <a:gd name="T10" fmla="*/ 417767 w 612775"/>
                <a:gd name="T11" fmla="*/ 200109 h 222885"/>
                <a:gd name="T12" fmla="*/ 462900 w 612775"/>
                <a:gd name="T13" fmla="*/ 180800 h 222885"/>
                <a:gd name="T14" fmla="*/ 503877 w 612775"/>
                <a:gd name="T15" fmla="*/ 154958 h 222885"/>
                <a:gd name="T16" fmla="*/ 540001 w 612775"/>
                <a:gd name="T17" fmla="*/ 123272 h 222885"/>
                <a:gd name="T18" fmla="*/ 570574 w 612775"/>
                <a:gd name="T19" fmla="*/ 86423 h 222885"/>
                <a:gd name="T20" fmla="*/ 594897 w 612775"/>
                <a:gd name="T21" fmla="*/ 45104 h 222885"/>
                <a:gd name="T22" fmla="*/ 612273 w 612775"/>
                <a:gd name="T23" fmla="*/ 0 h 2228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12775" h="222885">
                  <a:moveTo>
                    <a:pt x="612273" y="0"/>
                  </a:moveTo>
                  <a:lnTo>
                    <a:pt x="0" y="0"/>
                  </a:lnTo>
                  <a:lnTo>
                    <a:pt x="0" y="222644"/>
                  </a:lnTo>
                  <a:lnTo>
                    <a:pt x="317826" y="222644"/>
                  </a:lnTo>
                  <a:lnTo>
                    <a:pt x="369176" y="218341"/>
                  </a:lnTo>
                  <a:lnTo>
                    <a:pt x="417767" y="205901"/>
                  </a:lnTo>
                  <a:lnTo>
                    <a:pt x="462900" y="186033"/>
                  </a:lnTo>
                  <a:lnTo>
                    <a:pt x="503877" y="159443"/>
                  </a:lnTo>
                  <a:lnTo>
                    <a:pt x="540001" y="126837"/>
                  </a:lnTo>
                  <a:lnTo>
                    <a:pt x="570574" y="88924"/>
                  </a:lnTo>
                  <a:lnTo>
                    <a:pt x="594897" y="46409"/>
                  </a:lnTo>
                  <a:lnTo>
                    <a:pt x="612273" y="0"/>
                  </a:lnTo>
                  <a:close/>
                </a:path>
              </a:pathLst>
            </a:custGeom>
            <a:solidFill>
              <a:srgbClr val="EC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5126" name="object 7">
              <a:extLst>
                <a:ext uri="{FF2B5EF4-FFF2-40B4-BE49-F238E27FC236}">
                  <a16:creationId xmlns:a16="http://schemas.microsoft.com/office/drawing/2014/main" id="{3A78345E-F7D3-4EBB-A2F9-B9C7542BD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88" y="1052513"/>
              <a:ext cx="1001712" cy="1001712"/>
            </a:xfrm>
            <a:custGeom>
              <a:avLst/>
              <a:gdLst>
                <a:gd name="T0" fmla="*/ 998729 w 1002030"/>
                <a:gd name="T1" fmla="*/ 0 h 1002030"/>
                <a:gd name="T2" fmla="*/ 305166 w 1002030"/>
                <a:gd name="T3" fmla="*/ 0 h 1002030"/>
                <a:gd name="T4" fmla="*/ 255676 w 1002030"/>
                <a:gd name="T5" fmla="*/ 3997 h 1002030"/>
                <a:gd name="T6" fmla="*/ 208724 w 1002030"/>
                <a:gd name="T7" fmla="*/ 15559 h 1002030"/>
                <a:gd name="T8" fmla="*/ 164940 w 1002030"/>
                <a:gd name="T9" fmla="*/ 34066 h 1002030"/>
                <a:gd name="T10" fmla="*/ 124948 w 1002030"/>
                <a:gd name="T11" fmla="*/ 58885 h 1002030"/>
                <a:gd name="T12" fmla="*/ 89396 w 1002030"/>
                <a:gd name="T13" fmla="*/ 89396 h 1002030"/>
                <a:gd name="T14" fmla="*/ 58885 w 1002030"/>
                <a:gd name="T15" fmla="*/ 124949 h 1002030"/>
                <a:gd name="T16" fmla="*/ 34065 w 1002030"/>
                <a:gd name="T17" fmla="*/ 164941 h 1002030"/>
                <a:gd name="T18" fmla="*/ 15559 w 1002030"/>
                <a:gd name="T19" fmla="*/ 208725 h 1002030"/>
                <a:gd name="T20" fmla="*/ 3997 w 1002030"/>
                <a:gd name="T21" fmla="*/ 255677 h 1002030"/>
                <a:gd name="T22" fmla="*/ 0 w 1002030"/>
                <a:gd name="T23" fmla="*/ 305167 h 1002030"/>
                <a:gd name="T24" fmla="*/ 4698 w 1002030"/>
                <a:gd name="T25" fmla="*/ 359249 h 1002030"/>
                <a:gd name="T26" fmla="*/ 18293 w 1002030"/>
                <a:gd name="T27" fmla="*/ 410169 h 1002030"/>
                <a:gd name="T28" fmla="*/ 40086 w 1002030"/>
                <a:gd name="T29" fmla="*/ 457138 h 1002030"/>
                <a:gd name="T30" fmla="*/ 69356 w 1002030"/>
                <a:gd name="T31" fmla="*/ 499365 h 1002030"/>
                <a:gd name="T32" fmla="*/ 40150 w 1002030"/>
                <a:gd name="T33" fmla="*/ 541600 h 1002030"/>
                <a:gd name="T34" fmla="*/ 18350 w 1002030"/>
                <a:gd name="T35" fmla="*/ 588602 h 1002030"/>
                <a:gd name="T36" fmla="*/ 4717 w 1002030"/>
                <a:gd name="T37" fmla="*/ 639538 h 1002030"/>
                <a:gd name="T38" fmla="*/ 0 w 1002030"/>
                <a:gd name="T39" fmla="*/ 693564 h 1002030"/>
                <a:gd name="T40" fmla="*/ 0 w 1002030"/>
                <a:gd name="T41" fmla="*/ 998730 h 1002030"/>
                <a:gd name="T42" fmla="*/ 221937 w 1002030"/>
                <a:gd name="T43" fmla="*/ 998730 h 1002030"/>
                <a:gd name="T44" fmla="*/ 221937 w 1002030"/>
                <a:gd name="T45" fmla="*/ 693564 h 1002030"/>
                <a:gd name="T46" fmla="*/ 228477 w 1002030"/>
                <a:gd name="T47" fmla="*/ 661172 h 1002030"/>
                <a:gd name="T48" fmla="*/ 246322 w 1002030"/>
                <a:gd name="T49" fmla="*/ 634714 h 1002030"/>
                <a:gd name="T50" fmla="*/ 272771 w 1002030"/>
                <a:gd name="T51" fmla="*/ 616879 h 1002030"/>
                <a:gd name="T52" fmla="*/ 305166 w 1002030"/>
                <a:gd name="T53" fmla="*/ 610337 h 1002030"/>
                <a:gd name="T54" fmla="*/ 998729 w 1002030"/>
                <a:gd name="T55" fmla="*/ 610337 h 1002030"/>
                <a:gd name="T56" fmla="*/ 998729 w 1002030"/>
                <a:gd name="T57" fmla="*/ 388398 h 1002030"/>
                <a:gd name="T58" fmla="*/ 305166 w 1002030"/>
                <a:gd name="T59" fmla="*/ 388398 h 1002030"/>
                <a:gd name="T60" fmla="*/ 272771 w 1002030"/>
                <a:gd name="T61" fmla="*/ 381857 h 1002030"/>
                <a:gd name="T62" fmla="*/ 246322 w 1002030"/>
                <a:gd name="T63" fmla="*/ 364014 h 1002030"/>
                <a:gd name="T64" fmla="*/ 228477 w 1002030"/>
                <a:gd name="T65" fmla="*/ 337563 h 1002030"/>
                <a:gd name="T66" fmla="*/ 221937 w 1002030"/>
                <a:gd name="T67" fmla="*/ 305167 h 1002030"/>
                <a:gd name="T68" fmla="*/ 228477 w 1002030"/>
                <a:gd name="T69" fmla="*/ 272772 h 1002030"/>
                <a:gd name="T70" fmla="*/ 246322 w 1002030"/>
                <a:gd name="T71" fmla="*/ 246323 h 1002030"/>
                <a:gd name="T72" fmla="*/ 272771 w 1002030"/>
                <a:gd name="T73" fmla="*/ 228478 h 1002030"/>
                <a:gd name="T74" fmla="*/ 305166 w 1002030"/>
                <a:gd name="T75" fmla="*/ 221938 h 1002030"/>
                <a:gd name="T76" fmla="*/ 998729 w 1002030"/>
                <a:gd name="T77" fmla="*/ 221938 h 1002030"/>
                <a:gd name="T78" fmla="*/ 998729 w 1002030"/>
                <a:gd name="T79" fmla="*/ 0 h 10020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002030" h="1002030">
                  <a:moveTo>
                    <a:pt x="1001904" y="0"/>
                  </a:moveTo>
                  <a:lnTo>
                    <a:pt x="306136" y="0"/>
                  </a:lnTo>
                  <a:lnTo>
                    <a:pt x="256486" y="4007"/>
                  </a:lnTo>
                  <a:lnTo>
                    <a:pt x="209384" y="15609"/>
                  </a:lnTo>
                  <a:lnTo>
                    <a:pt x="165461" y="34176"/>
                  </a:lnTo>
                  <a:lnTo>
                    <a:pt x="125348" y="59075"/>
                  </a:lnTo>
                  <a:lnTo>
                    <a:pt x="89676" y="89676"/>
                  </a:lnTo>
                  <a:lnTo>
                    <a:pt x="59075" y="125349"/>
                  </a:lnTo>
                  <a:lnTo>
                    <a:pt x="34175" y="165462"/>
                  </a:lnTo>
                  <a:lnTo>
                    <a:pt x="15609" y="209385"/>
                  </a:lnTo>
                  <a:lnTo>
                    <a:pt x="4007" y="256487"/>
                  </a:lnTo>
                  <a:lnTo>
                    <a:pt x="0" y="306137"/>
                  </a:lnTo>
                  <a:lnTo>
                    <a:pt x="4708" y="360389"/>
                  </a:lnTo>
                  <a:lnTo>
                    <a:pt x="18353" y="411471"/>
                  </a:lnTo>
                  <a:lnTo>
                    <a:pt x="40216" y="458589"/>
                  </a:lnTo>
                  <a:lnTo>
                    <a:pt x="69576" y="500955"/>
                  </a:lnTo>
                  <a:lnTo>
                    <a:pt x="40280" y="543320"/>
                  </a:lnTo>
                  <a:lnTo>
                    <a:pt x="18410" y="590472"/>
                  </a:lnTo>
                  <a:lnTo>
                    <a:pt x="4729" y="641570"/>
                  </a:lnTo>
                  <a:lnTo>
                    <a:pt x="0" y="695769"/>
                  </a:lnTo>
                  <a:lnTo>
                    <a:pt x="0" y="1001905"/>
                  </a:lnTo>
                  <a:lnTo>
                    <a:pt x="222644" y="1001905"/>
                  </a:lnTo>
                  <a:lnTo>
                    <a:pt x="222644" y="695769"/>
                  </a:lnTo>
                  <a:lnTo>
                    <a:pt x="229207" y="663272"/>
                  </a:lnTo>
                  <a:lnTo>
                    <a:pt x="247102" y="636733"/>
                  </a:lnTo>
                  <a:lnTo>
                    <a:pt x="273641" y="618839"/>
                  </a:lnTo>
                  <a:lnTo>
                    <a:pt x="306136" y="612277"/>
                  </a:lnTo>
                  <a:lnTo>
                    <a:pt x="1001904" y="612277"/>
                  </a:lnTo>
                  <a:lnTo>
                    <a:pt x="1001904" y="389632"/>
                  </a:lnTo>
                  <a:lnTo>
                    <a:pt x="306136" y="389632"/>
                  </a:lnTo>
                  <a:lnTo>
                    <a:pt x="273641" y="383069"/>
                  </a:lnTo>
                  <a:lnTo>
                    <a:pt x="247102" y="365174"/>
                  </a:lnTo>
                  <a:lnTo>
                    <a:pt x="229207" y="338633"/>
                  </a:lnTo>
                  <a:lnTo>
                    <a:pt x="222644" y="306137"/>
                  </a:lnTo>
                  <a:lnTo>
                    <a:pt x="229207" y="273642"/>
                  </a:lnTo>
                  <a:lnTo>
                    <a:pt x="247102" y="247103"/>
                  </a:lnTo>
                  <a:lnTo>
                    <a:pt x="273641" y="229208"/>
                  </a:lnTo>
                  <a:lnTo>
                    <a:pt x="306136" y="222646"/>
                  </a:lnTo>
                  <a:lnTo>
                    <a:pt x="1001904" y="222646"/>
                  </a:lnTo>
                  <a:lnTo>
                    <a:pt x="1001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</p:grpSp>
      <p:sp>
        <p:nvSpPr>
          <p:cNvPr id="8" name="object 3">
            <a:extLst>
              <a:ext uri="{FF2B5EF4-FFF2-40B4-BE49-F238E27FC236}">
                <a16:creationId xmlns:a16="http://schemas.microsoft.com/office/drawing/2014/main" id="{E7C033F6-2816-4227-BBF9-4B49FEA55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4910580"/>
            <a:ext cx="9601200" cy="262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Calibri"/>
                <a:ea typeface="Calibri"/>
              </a:rPr>
              <a:t>Руководитель:                                  Студенты гр. ДСИТ-47:</a:t>
            </a: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Calibri"/>
                <a:ea typeface="Calibri"/>
              </a:rPr>
              <a:t>Бойков С.Ю.                                      Аленичев А.Д. </a:t>
            </a: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Arial"/>
              </a:rPr>
              <a:t>					</a:t>
            </a:r>
            <a:r>
              <a:rPr lang="ru-RU" sz="2800" spc="-1" dirty="0">
                <a:solidFill>
                  <a:schemeClr val="bg1"/>
                </a:solidFill>
                <a:latin typeface="+mn-lt"/>
              </a:rPr>
              <a:t>    Копытова Л.Е.</a:t>
            </a: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Calibri"/>
                <a:ea typeface="Calibri"/>
              </a:rPr>
              <a:t>       </a:t>
            </a: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Calibri"/>
                <a:ea typeface="Calibri"/>
              </a:rPr>
              <a:t>						</a:t>
            </a:r>
            <a:endParaRPr lang="ru-RU" sz="2800" spc="-1" dirty="0">
              <a:solidFill>
                <a:schemeClr val="bg1"/>
              </a:solidFill>
              <a:latin typeface="Arial"/>
            </a:endParaRPr>
          </a:p>
          <a:p>
            <a:pPr algn="ctr" eaLnBrk="1" hangingPunct="1">
              <a:lnSpc>
                <a:spcPct val="102000"/>
              </a:lnSpc>
              <a:spcBef>
                <a:spcPts val="63"/>
              </a:spcBef>
            </a:pPr>
            <a:r>
              <a:rPr lang="ru-RU" altLang="ru-RU" sz="2800" dirty="0">
                <a:solidFill>
                  <a:srgbClr val="E6E6E6"/>
                </a:solidFill>
                <a:latin typeface="DIN Pro Light" pitchFamily="34" charset="0"/>
                <a:ea typeface="DIN Pro Light" pitchFamily="34" charset="0"/>
                <a:cs typeface="DIN Pro Light" pitchFamily="34" charset="0"/>
              </a:rPr>
              <a:t>.</a:t>
            </a:r>
            <a:endParaRPr lang="ru-RU" altLang="ru-RU" sz="2800" dirty="0">
              <a:latin typeface="DIN Pro Light" pitchFamily="34" charset="0"/>
              <a:ea typeface="DIN Pro Light" pitchFamily="34" charset="0"/>
              <a:cs typeface="DIN Pro Light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/>
              <a:t>Интерфейс авторизации</a:t>
            </a:r>
            <a:endParaRPr lang="ru-RU" sz="3600" dirty="0">
              <a:effectLst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410285" y="1571625"/>
            <a:ext cx="9349665" cy="42259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10</a:t>
            </a:fld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163639-F746-7344-8081-38ACC513A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48" y="1765301"/>
            <a:ext cx="7966668" cy="401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3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/>
              <a:t>Интерфейс главной страницы</a:t>
            </a:r>
            <a:endParaRPr lang="ru-RU" sz="3600" dirty="0">
              <a:effectLst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11</a:t>
            </a:fld>
            <a:endParaRPr lang="ru-RU" sz="24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A227C08-CD68-8B43-A07E-66ADC5980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0" y="1911176"/>
            <a:ext cx="9294703" cy="293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40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>
            <a:extLst>
              <a:ext uri="{FF2B5EF4-FFF2-40B4-BE49-F238E27FC236}">
                <a16:creationId xmlns:a16="http://schemas.microsoft.com/office/drawing/2014/main" id="{D695E37D-3D30-4A90-9954-E06B9D3B1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760" y="-28575"/>
            <a:ext cx="10077450" cy="75596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ru-RU" altLang="ru-RU" dirty="0"/>
          </a:p>
        </p:txBody>
      </p:sp>
      <p:sp>
        <p:nvSpPr>
          <p:cNvPr id="5123" name="object 3">
            <a:extLst>
              <a:ext uri="{FF2B5EF4-FFF2-40B4-BE49-F238E27FC236}">
                <a16:creationId xmlns:a16="http://schemas.microsoft.com/office/drawing/2014/main" id="{298C3F3E-E524-45DA-B892-1817078BF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85825"/>
            <a:ext cx="8458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1" spc="-1" dirty="0">
                <a:solidFill>
                  <a:schemeClr val="bg1"/>
                </a:solidFill>
                <a:latin typeface="Calibri"/>
                <a:ea typeface="Calibri"/>
              </a:rPr>
              <a:t>ЗАКЛЮЧЕНИЕ</a:t>
            </a:r>
            <a:endParaRPr lang="ru-RU" sz="3600" b="1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12</a:t>
            </a:fld>
            <a:endParaRPr lang="ru-RU" sz="2400" dirty="0"/>
          </a:p>
        </p:txBody>
      </p:sp>
      <p:sp>
        <p:nvSpPr>
          <p:cNvPr id="14" name="Google Shape;227;p3"/>
          <p:cNvSpPr/>
          <p:nvPr/>
        </p:nvSpPr>
        <p:spPr>
          <a:xfrm>
            <a:off x="536575" y="1770609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DDF846-BD2F-C74D-A042-7F663F8D85AA}"/>
              </a:ext>
            </a:extLst>
          </p:cNvPr>
          <p:cNvSpPr txBox="1"/>
          <p:nvPr/>
        </p:nvSpPr>
        <p:spPr>
          <a:xfrm>
            <a:off x="572326" y="2025385"/>
            <a:ext cx="90012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В настоящее время готовность работы оценим на 60%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На данный момент уже разработана и создана база данных, авторизация, базовый интерфейс.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Сейчас занимаемся разработкой интерфейса приложения, а также внедрением </a:t>
            </a:r>
            <a:r>
              <a:rPr lang="ru-RU" sz="2400" b="0" i="0" u="none" strike="noStrike" dirty="0">
                <a:solidFill>
                  <a:schemeClr val="bg1"/>
                </a:solidFill>
                <a:effectLst/>
                <a:latin typeface="YS Text"/>
              </a:rPr>
              <a:t>Яндекс Карты </a:t>
            </a:r>
            <a:r>
              <a:rPr lang="en" sz="2400" b="0" i="0" u="none" strike="noStrike" dirty="0" err="1">
                <a:solidFill>
                  <a:schemeClr val="bg1"/>
                </a:solidFill>
                <a:effectLst/>
                <a:latin typeface="YS Text"/>
              </a:rPr>
              <a:t>Javascript</a:t>
            </a:r>
            <a:r>
              <a:rPr lang="en" sz="2400" b="0" i="0" u="none" strike="noStrike" dirty="0">
                <a:solidFill>
                  <a:schemeClr val="bg1"/>
                </a:solidFill>
                <a:effectLst/>
                <a:latin typeface="YS Text"/>
              </a:rPr>
              <a:t> API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02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effectLst/>
              </a:rPr>
              <a:t>Актуальность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2</a:t>
            </a:fld>
            <a:endParaRPr lang="ru-R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8D9AA5-E4A2-434B-BBEF-22F0E55BEE5D}"/>
              </a:ext>
            </a:extLst>
          </p:cNvPr>
          <p:cNvSpPr txBox="1"/>
          <p:nvPr/>
        </p:nvSpPr>
        <p:spPr>
          <a:xfrm>
            <a:off x="519006" y="1419225"/>
            <a:ext cx="9000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Операционная CRM позволяет автоматизировать процессы учета заявок потребителей, что позволяет улучшить эффективность работы отдела учета и сделать процессы более удобными  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Недостатки, которые исключает CRM:</a:t>
            </a:r>
          </a:p>
          <a:p>
            <a:pPr algn="just"/>
            <a:r>
              <a:rPr lang="ru-RU" sz="2400" dirty="0"/>
              <a:t>1. Обработка данных – CRM позволяет автоматизировать многие задачи, связанные с учетом заявок потребителей</a:t>
            </a:r>
          </a:p>
          <a:p>
            <a:pPr algn="just"/>
            <a:r>
              <a:rPr lang="ru-RU" sz="2400" dirty="0"/>
              <a:t>2. Недостаточная связь между различными отделами – CRM позволяет хранить и обмениваться информацией между разными отделами филиала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effectLst/>
              </a:rPr>
              <a:t>Цель и задачи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3</a:t>
            </a:fld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81BA3E-362D-5148-81B0-679CB722D25F}"/>
              </a:ext>
            </a:extLst>
          </p:cNvPr>
          <p:cNvSpPr txBox="1"/>
          <p:nvPr/>
        </p:nvSpPr>
        <p:spPr>
          <a:xfrm>
            <a:off x="692149" y="1544015"/>
            <a:ext cx="9000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Основной целью разработки CRM является создание эффективной системы учета и управления информацией о заявках потребителей </a:t>
            </a:r>
          </a:p>
          <a:p>
            <a:pPr algn="just"/>
            <a:r>
              <a:rPr lang="ru-RU" sz="2400" dirty="0"/>
              <a:t> 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Задачи разработки СRM:</a:t>
            </a:r>
          </a:p>
          <a:p>
            <a:pPr algn="just"/>
            <a:r>
              <a:rPr lang="ru-RU" sz="2400" dirty="0"/>
              <a:t>1. Автоматизация учета заявок потребителей </a:t>
            </a:r>
          </a:p>
          <a:p>
            <a:pPr algn="just"/>
            <a:r>
              <a:rPr lang="ru-RU" sz="2400" dirty="0"/>
              <a:t>2. Отображение объектов заявок</a:t>
            </a:r>
          </a:p>
          <a:p>
            <a:pPr algn="just"/>
            <a:r>
              <a:rPr lang="ru-RU" sz="2400" dirty="0"/>
              <a:t>3. Автоматизация построения маршрутов</a:t>
            </a:r>
          </a:p>
          <a:p>
            <a:pPr algn="just"/>
            <a:r>
              <a:rPr lang="ru-RU" sz="2400" dirty="0"/>
              <a:t>4. Отслеживание маршрутов выполнения заявок</a:t>
            </a:r>
          </a:p>
        </p:txBody>
      </p:sp>
    </p:spTree>
    <p:extLst>
      <p:ext uri="{BB962C8B-B14F-4D97-AF65-F5344CB8AC3E}">
        <p14:creationId xmlns:p14="http://schemas.microsoft.com/office/powerpoint/2010/main" val="288428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effectLst/>
              </a:rPr>
              <a:t>Аналоги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4</a:t>
            </a:fld>
            <a:endParaRPr lang="ru-RU" sz="2400" dirty="0"/>
          </a:p>
        </p:txBody>
      </p:sp>
      <p:graphicFrame>
        <p:nvGraphicFramePr>
          <p:cNvPr id="2" name="Таблица 6">
            <a:extLst>
              <a:ext uri="{FF2B5EF4-FFF2-40B4-BE49-F238E27FC236}">
                <a16:creationId xmlns:a16="http://schemas.microsoft.com/office/drawing/2014/main" id="{D3610B09-3885-A147-85E0-BA721DED1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62179"/>
              </p:ext>
            </p:extLst>
          </p:nvPr>
        </p:nvGraphicFramePr>
        <p:xfrm>
          <a:off x="681433" y="2273014"/>
          <a:ext cx="8528623" cy="2881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622">
                  <a:extLst>
                    <a:ext uri="{9D8B030D-6E8A-4147-A177-3AD203B41FA5}">
                      <a16:colId xmlns:a16="http://schemas.microsoft.com/office/drawing/2014/main" val="356628639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86356233"/>
                    </a:ext>
                  </a:extLst>
                </a:gridCol>
                <a:gridCol w="2056753">
                  <a:extLst>
                    <a:ext uri="{9D8B030D-6E8A-4147-A177-3AD203B41FA5}">
                      <a16:colId xmlns:a16="http://schemas.microsoft.com/office/drawing/2014/main" val="2634838685"/>
                    </a:ext>
                  </a:extLst>
                </a:gridCol>
                <a:gridCol w="2210448">
                  <a:extLst>
                    <a:ext uri="{9D8B030D-6E8A-4147-A177-3AD203B41FA5}">
                      <a16:colId xmlns:a16="http://schemas.microsoft.com/office/drawing/2014/main" val="1883922649"/>
                    </a:ext>
                  </a:extLst>
                </a:gridCol>
              </a:tblGrid>
              <a:tr h="482724">
                <a:tc>
                  <a:txBody>
                    <a:bodyPr/>
                    <a:lstStyle/>
                    <a:p>
                      <a:r>
                        <a:rPr lang="ru-RU" dirty="0"/>
                        <a:t>Критерий/Аналог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Salesforce</a:t>
                      </a:r>
                      <a:r>
                        <a:rPr lang="ru-RU" sz="1800" b="1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CRM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</a:t>
                      </a:r>
                      <a:r>
                        <a:rPr lang="ru-RU" sz="1800" b="1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Dynamics</a:t>
                      </a:r>
                      <a:r>
                        <a:rPr lang="ru-RU" sz="1800" b="1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365 CRM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just"/>
                      <a:r>
                        <a:rPr lang="ru-RU" sz="1800" dirty="0" err="1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Zoho</a:t>
                      </a:r>
                      <a:r>
                        <a:rPr lang="ru-RU" sz="1800" dirty="0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CRM</a:t>
                      </a:r>
                      <a:endParaRPr lang="ru-R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7445629"/>
                  </a:ext>
                </a:extLst>
              </a:tr>
              <a:tr h="535718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Интеграция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41677"/>
                  </a:ext>
                </a:extLst>
              </a:tr>
              <a:tr h="482724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Стоимость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320247"/>
                  </a:ext>
                </a:extLst>
              </a:tr>
              <a:tr h="122290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Необходимый функционал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9096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6E274E9-82A2-524D-A330-7A67DCD1EE3E}"/>
              </a:ext>
            </a:extLst>
          </p:cNvPr>
          <p:cNvSpPr txBox="1"/>
          <p:nvPr/>
        </p:nvSpPr>
        <p:spPr>
          <a:xfrm>
            <a:off x="156096" y="1684905"/>
            <a:ext cx="9070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таблице представлены критерии аналогичных аналогичных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CRM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систем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0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effectLst/>
              </a:rPr>
              <a:t>Стек используемых технологий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5</a:t>
            </a:fld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180E51-6D2E-ED45-8E6E-7CCB0057E64C}"/>
              </a:ext>
            </a:extLst>
          </p:cNvPr>
          <p:cNvSpPr txBox="1"/>
          <p:nvPr/>
        </p:nvSpPr>
        <p:spPr>
          <a:xfrm>
            <a:off x="903052" y="1724025"/>
            <a:ext cx="504656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Серверная часть: </a:t>
            </a:r>
          </a:p>
          <a:p>
            <a:r>
              <a:rPr lang="ru-RU" sz="2400" dirty="0"/>
              <a:t>– БД </a:t>
            </a:r>
            <a:r>
              <a:rPr lang="ru-RU" sz="2400" dirty="0" err="1"/>
              <a:t>PostgreSQL</a:t>
            </a:r>
            <a:r>
              <a:rPr lang="ru-RU" sz="2400" dirty="0"/>
              <a:t> </a:t>
            </a:r>
          </a:p>
          <a:p>
            <a:r>
              <a:rPr lang="ru-RU" sz="2400" dirty="0"/>
              <a:t>– </a:t>
            </a:r>
            <a:r>
              <a:rPr lang="ru-RU" sz="2400" dirty="0" err="1"/>
              <a:t>Node</a:t>
            </a:r>
            <a:r>
              <a:rPr lang="ru-RU" sz="2400" dirty="0"/>
              <a:t> JS 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Клиентская часть: </a:t>
            </a:r>
          </a:p>
          <a:p>
            <a:r>
              <a:rPr lang="ru-RU" sz="2400" dirty="0"/>
              <a:t>– </a:t>
            </a:r>
            <a:r>
              <a:rPr lang="en-US" sz="2400" dirty="0" err="1"/>
              <a:t>react.js</a:t>
            </a:r>
            <a:endParaRPr lang="ru-RU" sz="2400" dirty="0"/>
          </a:p>
          <a:p>
            <a:r>
              <a:rPr lang="ru-RU" sz="2400" dirty="0"/>
              <a:t>– </a:t>
            </a:r>
            <a:r>
              <a:rPr lang="ru-RU" sz="2400" b="0" i="0" u="none" strike="noStrike" dirty="0">
                <a:effectLst/>
                <a:latin typeface="YS Text"/>
              </a:rPr>
              <a:t>Яндекс Карты </a:t>
            </a:r>
            <a:r>
              <a:rPr lang="en" sz="2400" b="0" i="0" u="none" strike="noStrike" dirty="0" err="1">
                <a:effectLst/>
                <a:latin typeface="YS Text"/>
              </a:rPr>
              <a:t>Javascript</a:t>
            </a:r>
            <a:r>
              <a:rPr lang="en" sz="2400" b="0" i="0" u="none" strike="noStrike" dirty="0">
                <a:effectLst/>
                <a:latin typeface="YS Text"/>
              </a:rPr>
              <a:t> API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1DC7C3-99DE-AA49-A832-C6450FCEC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146" y="1571625"/>
            <a:ext cx="1246737" cy="129190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50B72B-5F7A-DE45-A7A6-F1F5DEE2D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030" y="641209"/>
            <a:ext cx="2080107" cy="156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6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effectLst/>
              </a:rPr>
              <a:t>Стек используемых технологий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6</a:t>
            </a:fld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5FB4C-EF08-AA4D-9177-909214FFD9B8}"/>
              </a:ext>
            </a:extLst>
          </p:cNvPr>
          <p:cNvSpPr txBox="1"/>
          <p:nvPr/>
        </p:nvSpPr>
        <p:spPr>
          <a:xfrm>
            <a:off x="569261" y="1485400"/>
            <a:ext cx="9000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err="1"/>
              <a:t>PostgreSQL</a:t>
            </a:r>
            <a:r>
              <a:rPr lang="ru-RU" sz="2400" dirty="0"/>
              <a:t> – свободно распространяемая объектно-реляционная система управления базами данных, наиболее развитая из открытых СУБД в мире и являющаяся реальной альтернативой коммерческим базам данных </a:t>
            </a:r>
          </a:p>
          <a:p>
            <a:r>
              <a:rPr lang="ru-RU" sz="2400" dirty="0"/>
              <a:t> </a:t>
            </a:r>
          </a:p>
          <a:p>
            <a:r>
              <a:rPr lang="ru-RU" sz="2400" dirty="0" err="1"/>
              <a:t>Node.JS</a:t>
            </a:r>
            <a:r>
              <a:rPr lang="ru-RU" sz="2400" dirty="0"/>
              <a:t> отлично справляется с потоковой передачей данных, особенно при работе с большими объемами данных или в режиме реального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55094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effectLst/>
              </a:rPr>
              <a:t>Стек используемых технологий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7</a:t>
            </a:fld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5FB4C-EF08-AA4D-9177-909214FFD9B8}"/>
              </a:ext>
            </a:extLst>
          </p:cNvPr>
          <p:cNvSpPr txBox="1"/>
          <p:nvPr/>
        </p:nvSpPr>
        <p:spPr>
          <a:xfrm>
            <a:off x="569261" y="1485400"/>
            <a:ext cx="9000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sz="2400" b="1" i="0" u="none" strike="noStrike" dirty="0">
                <a:effectLst/>
              </a:rPr>
              <a:t>React</a:t>
            </a:r>
            <a:r>
              <a:rPr lang="ru-RU" sz="2400" b="1" i="0" u="none" strike="noStrike" dirty="0">
                <a:effectLst/>
              </a:rPr>
              <a:t> - </a:t>
            </a:r>
            <a:r>
              <a:rPr lang="en" sz="2400" b="0" i="0" u="none" strike="noStrike" dirty="0" err="1">
                <a:effectLst/>
              </a:rPr>
              <a:t>Javascript</a:t>
            </a:r>
            <a:r>
              <a:rPr lang="en" sz="2400" b="0" i="0" u="none" strike="noStrike" dirty="0">
                <a:effectLst/>
              </a:rPr>
              <a:t>-</a:t>
            </a:r>
            <a:r>
              <a:rPr lang="ru-RU" sz="2400" b="0" i="0" u="none" strike="noStrike" dirty="0">
                <a:effectLst/>
              </a:rPr>
              <a:t>библиотека</a:t>
            </a:r>
          </a:p>
          <a:p>
            <a:pPr algn="l"/>
            <a:r>
              <a:rPr lang="en" sz="2400" b="0" i="0" u="none" strike="noStrike" dirty="0">
                <a:effectLst/>
              </a:rPr>
              <a:t>JavaScript-</a:t>
            </a:r>
            <a:r>
              <a:rPr lang="ru-RU" sz="2400" b="0" i="0" u="none" strike="noStrike" dirty="0">
                <a:effectLst/>
              </a:rPr>
              <a:t>библиотека с открытым исходным кодом для разработки пользовательских интерфейсов.</a:t>
            </a:r>
          </a:p>
          <a:p>
            <a:pPr algn="l"/>
            <a:r>
              <a:rPr lang="ru-RU" sz="2400" b="0" i="0" u="none" strike="noStrike" dirty="0">
                <a:solidFill>
                  <a:srgbClr val="202122"/>
                </a:solidFill>
                <a:effectLst/>
              </a:rPr>
              <a:t> Его цель — предоставить высокую скорость разработки, простоту и </a:t>
            </a:r>
            <a:r>
              <a:rPr lang="ru-RU" sz="2400" b="0" dirty="0">
                <a:effectLst/>
              </a:rPr>
              <a:t>масштабируемость</a:t>
            </a:r>
          </a:p>
          <a:p>
            <a:r>
              <a:rPr lang="ru-RU" sz="2400" dirty="0"/>
              <a:t> </a:t>
            </a:r>
          </a:p>
          <a:p>
            <a:r>
              <a:rPr lang="ru-RU" sz="2400" b="1" i="0" u="none" strike="noStrike" dirty="0">
                <a:effectLst/>
              </a:rPr>
              <a:t>Яндекс Карты </a:t>
            </a:r>
            <a:r>
              <a:rPr lang="en" sz="2400" b="1" i="0" u="none" strike="noStrike" dirty="0" err="1">
                <a:effectLst/>
              </a:rPr>
              <a:t>Javascript</a:t>
            </a:r>
            <a:r>
              <a:rPr lang="en" sz="2400" b="1" i="0" u="none" strike="noStrike" dirty="0">
                <a:effectLst/>
              </a:rPr>
              <a:t> API </a:t>
            </a:r>
            <a:r>
              <a:rPr lang="en" sz="2400" b="0" i="0" u="none" strike="noStrike" dirty="0">
                <a:effectLst/>
              </a:rPr>
              <a:t>- </a:t>
            </a:r>
            <a:r>
              <a:rPr lang="ru-RU" sz="2400" b="0" i="0" u="none" strike="noStrike" dirty="0">
                <a:effectLst/>
              </a:rPr>
              <a:t>это клиентская библиотека </a:t>
            </a:r>
            <a:r>
              <a:rPr lang="en" sz="2400" b="0" i="0" u="none" strike="noStrike" dirty="0">
                <a:effectLst/>
              </a:rPr>
              <a:t>JavaScript </a:t>
            </a:r>
            <a:r>
              <a:rPr lang="ru-RU" sz="2400" b="0" i="0" u="none" strike="noStrike" dirty="0">
                <a:effectLst/>
              </a:rPr>
              <a:t>для публикации интерактивных карт на веб-страницах.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0726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effectLst/>
              </a:rPr>
              <a:t>Стек используемых технологий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8</a:t>
            </a:fld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5FB4C-EF08-AA4D-9177-909214FFD9B8}"/>
              </a:ext>
            </a:extLst>
          </p:cNvPr>
          <p:cNvSpPr txBox="1"/>
          <p:nvPr/>
        </p:nvSpPr>
        <p:spPr>
          <a:xfrm>
            <a:off x="569261" y="1485400"/>
            <a:ext cx="900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200" dirty="0">
                <a:effectLst/>
              </a:rPr>
              <a:t>JavaScript API </a:t>
            </a:r>
            <a:r>
              <a:rPr lang="ru-RU" sz="3200" dirty="0">
                <a:effectLst/>
              </a:rPr>
              <a:t>Яндекс Карты</a:t>
            </a:r>
            <a:endParaRPr lang="ru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827CA-D396-094B-B1A2-E64D09693519}"/>
              </a:ext>
            </a:extLst>
          </p:cNvPr>
          <p:cNvSpPr txBox="1"/>
          <p:nvPr/>
        </p:nvSpPr>
        <p:spPr>
          <a:xfrm>
            <a:off x="866333" y="2338855"/>
            <a:ext cx="86366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u="none" strike="noStrike" dirty="0">
                <a:solidFill>
                  <a:srgbClr val="333333"/>
                </a:solidFill>
                <a:effectLst/>
              </a:rPr>
              <a:t>Пользовательское отображение результатов поиска.</a:t>
            </a:r>
            <a:endParaRPr lang="ru-RU" sz="2800" dirty="0"/>
          </a:p>
          <a:p>
            <a:r>
              <a:rPr lang="ru-RU" sz="2800" dirty="0"/>
              <a:t>Маршрутизация - Построение маршрута.</a:t>
            </a:r>
          </a:p>
          <a:p>
            <a:r>
              <a:rPr lang="ru-RU" sz="2800" dirty="0"/>
              <a:t>Местоположение пользователя - </a:t>
            </a:r>
            <a:r>
              <a:rPr lang="ru-RU" sz="2800" b="0" i="0" u="none" strike="noStrike" dirty="0">
                <a:solidFill>
                  <a:srgbClr val="333333"/>
                </a:solidFill>
                <a:effectLst/>
              </a:rPr>
              <a:t>Добавление кнопки "</a:t>
            </a:r>
            <a:r>
              <a:rPr lang="ru-RU" sz="2800" b="0" i="0" u="none" strike="noStrike" dirty="0" err="1">
                <a:solidFill>
                  <a:srgbClr val="333333"/>
                </a:solidFill>
                <a:effectLst/>
              </a:rPr>
              <a:t>Геолокация</a:t>
            </a:r>
            <a:r>
              <a:rPr lang="ru-RU" sz="2800" b="0" i="0" u="none" strike="noStrike" dirty="0">
                <a:solidFill>
                  <a:srgbClr val="333333"/>
                </a:solidFill>
                <a:effectLst/>
              </a:rPr>
              <a:t>».</a:t>
            </a:r>
          </a:p>
          <a:p>
            <a:r>
              <a:rPr lang="ru-RU" sz="2800" b="0" i="0" u="none" strike="noStrike" dirty="0">
                <a:solidFill>
                  <a:srgbClr val="333333"/>
                </a:solidFill>
                <a:effectLst/>
              </a:rPr>
              <a:t>Добавление меток на карту.</a:t>
            </a:r>
          </a:p>
          <a:p>
            <a:r>
              <a:rPr lang="ru-RU" sz="2800" b="0" i="0" u="none" strike="noStrike" dirty="0">
                <a:solidFill>
                  <a:srgbClr val="333333"/>
                </a:solidFill>
                <a:effectLst/>
              </a:rPr>
              <a:t>Полигон: Разделить карту города на маршруты.</a:t>
            </a:r>
          </a:p>
        </p:txBody>
      </p:sp>
    </p:spTree>
    <p:extLst>
      <p:ext uri="{BB962C8B-B14F-4D97-AF65-F5344CB8AC3E}">
        <p14:creationId xmlns:p14="http://schemas.microsoft.com/office/powerpoint/2010/main" val="257814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/>
              <a:t>Схема базы данных</a:t>
            </a:r>
            <a:endParaRPr lang="ru-RU" sz="3600" dirty="0">
              <a:effectLst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9</a:t>
            </a:fld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2A7BEB-D74F-464E-B027-AA1906FCD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11" y="1571625"/>
            <a:ext cx="7686621" cy="437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43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EB70D563AC46049BC7B46B4FC66E638" ma:contentTypeVersion="8" ma:contentTypeDescription="Создание документа." ma:contentTypeScope="" ma:versionID="96f9fe9bb004313c11d94b02213d4c45">
  <xsd:schema xmlns:xsd="http://www.w3.org/2001/XMLSchema" xmlns:xs="http://www.w3.org/2001/XMLSchema" xmlns:p="http://schemas.microsoft.com/office/2006/metadata/properties" xmlns:ns2="37313419-ce75-419f-bc67-7db1e882d7f8" xmlns:ns3="62b1e959-ddc9-4d39-bbfa-9b16cd65ed3e" targetNamespace="http://schemas.microsoft.com/office/2006/metadata/properties" ma:root="true" ma:fieldsID="0c5efac1d309e13607b7f5e05ac20bea" ns2:_="" ns3:_="">
    <xsd:import namespace="37313419-ce75-419f-bc67-7db1e882d7f8"/>
    <xsd:import namespace="62b1e959-ddc9-4d39-bbfa-9b16cd65ed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313419-ce75-419f-bc67-7db1e882d7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b1e959-ddc9-4d39-bbfa-9b16cd65ed3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9023BB-5157-4152-BC9D-0BAA1F4FFE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2D8B35-BC69-4344-AF03-6F81AE69FD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313419-ce75-419f-bc67-7db1e882d7f8"/>
    <ds:schemaRef ds:uri="62b1e959-ddc9-4d39-bbfa-9b16cd65ed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708F14-5FDA-4211-8CAB-EC4BE6ADBDB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23947</TotalTime>
  <Words>420</Words>
  <Application>Microsoft Macintosh PowerPoint</Application>
  <PresentationFormat>Произвольный</PresentationFormat>
  <Paragraphs>98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DIN Pro Light</vt:lpstr>
      <vt:lpstr>Segoe UI</vt:lpstr>
      <vt:lpstr>Times New Roman</vt:lpstr>
      <vt:lpstr>YS Text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презентация.cdr</dc:title>
  <dc:creator>Михаил Бондаренко</dc:creator>
  <cp:lastModifiedBy>Microsoft Office User</cp:lastModifiedBy>
  <cp:revision>156</cp:revision>
  <dcterms:created xsi:type="dcterms:W3CDTF">2018-06-05T14:40:44Z</dcterms:created>
  <dcterms:modified xsi:type="dcterms:W3CDTF">2024-01-13T10:26:33Z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2018-06-05T00:00:00Z</vt:filetime>
  </property>
  <property fmtid="{D5CDD505-2E9C-101B-9397-08002B2CF9AE}" pid="3" name="Creator">
    <vt:lpwstr>CorelDRAW 2018</vt:lpwstr>
  </property>
  <property fmtid="{D5CDD505-2E9C-101B-9397-08002B2CF9AE}" pid="4" name="LastSaved">
    <vt:filetime>2018-06-05T00:00:00Z</vt:filetime>
  </property>
  <property fmtid="{D5CDD505-2E9C-101B-9397-08002B2CF9AE}" pid="5" name="ContentTypeId">
    <vt:lpwstr>0x0101004EB70D563AC46049BC7B46B4FC66E638</vt:lpwstr>
  </property>
</Properties>
</file>