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9" r:id="rId5"/>
    <p:sldId id="259" r:id="rId6"/>
    <p:sldId id="304" r:id="rId7"/>
    <p:sldId id="303" r:id="rId8"/>
    <p:sldId id="312" r:id="rId9"/>
    <p:sldId id="306" r:id="rId10"/>
    <p:sldId id="310" r:id="rId11"/>
    <p:sldId id="315" r:id="rId12"/>
    <p:sldId id="311" r:id="rId13"/>
    <p:sldId id="300" r:id="rId14"/>
    <p:sldId id="309" r:id="rId15"/>
    <p:sldId id="313" r:id="rId16"/>
    <p:sldId id="307" r:id="rId17"/>
    <p:sldId id="308" r:id="rId18"/>
    <p:sldId id="305" r:id="rId19"/>
    <p:sldId id="314" r:id="rId20"/>
    <p:sldId id="293" r:id="rId21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r>
            <a:rPr lang="ru-RU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модуля Авторизации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r>
            <a:rPr lang="ru-RU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БД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B701CC48-9B96-9F4D-A9BA-FA16D5960400}">
      <dgm:prSet custT="1"/>
      <dgm:spPr/>
      <dgm:t>
        <a:bodyPr/>
        <a:lstStyle/>
        <a:p>
          <a:r>
            <a:rPr lang="ru-RU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Написание </a:t>
          </a:r>
          <a:r>
            <a:rPr lang="ru-RU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33D412-8248-5141-A897-4ECFA4DBA911}" type="parTrans" cxnId="{007C030F-8C34-4C45-9B44-BB207DABFA9B}">
      <dgm:prSet/>
      <dgm:spPr/>
      <dgm:t>
        <a:bodyPr/>
        <a:lstStyle/>
        <a:p>
          <a:endParaRPr lang="ru-RU"/>
        </a:p>
      </dgm:t>
    </dgm:pt>
    <dgm:pt modelId="{17E2AE20-536B-C242-8D80-73A0BAAF6043}" type="sibTrans" cxnId="{007C030F-8C34-4C45-9B44-BB207DABFA9B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236801" custScaleY="104289" custLinFactNeighborY="-35504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42E45784-302C-844F-8B4A-7170166ED629}" type="pres">
      <dgm:prSet presAssocID="{AA682F9E-0A57-BF43-A159-CF1F73986896}" presName="Name37" presStyleLbl="parChTrans1D2" presStyleIdx="0" presStyleCnt="3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0" presStyleCnt="3" custScaleY="70742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0" presStyleCnt="3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1" presStyleCnt="3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1" presStyleCnt="3" custScaleY="70742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1" presStyleCnt="3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9E8730B5-BC5E-8848-9867-191BE9FC09D6}" type="pres">
      <dgm:prSet presAssocID="{8633D412-8248-5141-A897-4ECFA4DBA911}" presName="Name37" presStyleLbl="parChTrans1D2" presStyleIdx="2" presStyleCnt="3"/>
      <dgm:spPr/>
    </dgm:pt>
    <dgm:pt modelId="{EE991511-4BA7-5644-AB5B-CE63338E8F5E}" type="pres">
      <dgm:prSet presAssocID="{B701CC48-9B96-9F4D-A9BA-FA16D5960400}" presName="hierRoot2" presStyleCnt="0">
        <dgm:presLayoutVars>
          <dgm:hierBranch val="init"/>
        </dgm:presLayoutVars>
      </dgm:prSet>
      <dgm:spPr/>
    </dgm:pt>
    <dgm:pt modelId="{102EB1D5-6FC2-D54B-9E32-15F45BF11658}" type="pres">
      <dgm:prSet presAssocID="{B701CC48-9B96-9F4D-A9BA-FA16D5960400}" presName="rootComposite" presStyleCnt="0"/>
      <dgm:spPr/>
    </dgm:pt>
    <dgm:pt modelId="{23EBC1D8-3438-8B43-9641-BD6D133DF920}" type="pres">
      <dgm:prSet presAssocID="{B701CC48-9B96-9F4D-A9BA-FA16D5960400}" presName="rootText" presStyleLbl="node2" presStyleIdx="2" presStyleCnt="3" custScaleY="70742">
        <dgm:presLayoutVars>
          <dgm:chPref val="3"/>
        </dgm:presLayoutVars>
      </dgm:prSet>
      <dgm:spPr/>
    </dgm:pt>
    <dgm:pt modelId="{8D4D6CA9-391F-7D43-B5DE-58FD3AC3FC79}" type="pres">
      <dgm:prSet presAssocID="{B701CC48-9B96-9F4D-A9BA-FA16D5960400}" presName="rootConnector" presStyleLbl="node2" presStyleIdx="2" presStyleCnt="3"/>
      <dgm:spPr/>
    </dgm:pt>
    <dgm:pt modelId="{12D0D672-F0E4-374A-9B55-E9AA91C80B7E}" type="pres">
      <dgm:prSet presAssocID="{B701CC48-9B96-9F4D-A9BA-FA16D5960400}" presName="hierChild4" presStyleCnt="0"/>
      <dgm:spPr/>
    </dgm:pt>
    <dgm:pt modelId="{302E29A5-30E6-E84F-80E4-B843CD122DFC}" type="pres">
      <dgm:prSet presAssocID="{B701CC48-9B96-9F4D-A9BA-FA16D5960400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09EFBF04-D7A9-1D45-AF3C-C3E78D9DAE3D}" srcId="{31E674BA-9789-774F-8325-3F251981D4CD}" destId="{9E5116F3-CD0D-3147-A45A-177BB4E680A6}" srcOrd="1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007C030F-8C34-4C45-9B44-BB207DABFA9B}" srcId="{31E674BA-9789-774F-8325-3F251981D4CD}" destId="{B701CC48-9B96-9F4D-A9BA-FA16D5960400}" srcOrd="2" destOrd="0" parTransId="{8633D412-8248-5141-A897-4ECFA4DBA911}" sibTransId="{17E2AE20-536B-C242-8D80-73A0BAAF6043}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A5EE230-94A1-974E-9AA0-087551783F79}" type="presOf" srcId="{8633D412-8248-5141-A897-4ECFA4DBA911}" destId="{9E8730B5-BC5E-8848-9867-191BE9FC09D6}" srcOrd="0" destOrd="0" presId="urn:microsoft.com/office/officeart/2005/8/layout/orgChart1"/>
    <dgm:cxn modelId="{00D64C35-819A-454F-8E8A-39E432A8ED28}" srcId="{31E674BA-9789-774F-8325-3F251981D4CD}" destId="{73E42C14-4FFD-1641-9F5D-60E7D9CA08A7}" srcOrd="0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27F9E437-D67E-BF4C-AFB8-9ADC394EE959}" type="presOf" srcId="{B701CC48-9B96-9F4D-A9BA-FA16D5960400}" destId="{8D4D6CA9-391F-7D43-B5DE-58FD3AC3FC79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003E51B6-A370-A146-9B06-B84C5AFC7658}" type="presOf" srcId="{B701CC48-9B96-9F4D-A9BA-FA16D5960400}" destId="{23EBC1D8-3438-8B43-9641-BD6D133DF920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B6B281D0-DB8B-DF44-8193-65243EB9AF2B}" type="presParOf" srcId="{5BA45ED0-8DCA-B040-81A6-CD1E1315D7F9}" destId="{42E45784-302C-844F-8B4A-7170166ED629}" srcOrd="0" destOrd="0" presId="urn:microsoft.com/office/officeart/2005/8/layout/orgChart1"/>
    <dgm:cxn modelId="{E1F6DD72-4421-0840-9A75-0C61A06F169E}" type="presParOf" srcId="{5BA45ED0-8DCA-B040-81A6-CD1E1315D7F9}" destId="{329C17D4-B6ED-5D4A-AB2D-1C1CB1437529}" srcOrd="1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2" destOrd="0" presId="urn:microsoft.com/office/officeart/2005/8/layout/orgChart1"/>
    <dgm:cxn modelId="{090E67C1-8054-B346-808C-7644E463D72B}" type="presParOf" srcId="{5BA45ED0-8DCA-B040-81A6-CD1E1315D7F9}" destId="{8BC2CBB1-4A4B-1E47-929F-4C498ADF4816}" srcOrd="3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16CB0D28-01EE-6240-A106-35A72F53C312}" type="presParOf" srcId="{5BA45ED0-8DCA-B040-81A6-CD1E1315D7F9}" destId="{9E8730B5-BC5E-8848-9867-191BE9FC09D6}" srcOrd="4" destOrd="0" presId="urn:microsoft.com/office/officeart/2005/8/layout/orgChart1"/>
    <dgm:cxn modelId="{103DDB3D-1192-2F46-A0C7-52AABDB6B6D8}" type="presParOf" srcId="{5BA45ED0-8DCA-B040-81A6-CD1E1315D7F9}" destId="{EE991511-4BA7-5644-AB5B-CE63338E8F5E}" srcOrd="5" destOrd="0" presId="urn:microsoft.com/office/officeart/2005/8/layout/orgChart1"/>
    <dgm:cxn modelId="{F468B002-45F8-7F4B-81DF-A1D6CFA3639C}" type="presParOf" srcId="{EE991511-4BA7-5644-AB5B-CE63338E8F5E}" destId="{102EB1D5-6FC2-D54B-9E32-15F45BF11658}" srcOrd="0" destOrd="0" presId="urn:microsoft.com/office/officeart/2005/8/layout/orgChart1"/>
    <dgm:cxn modelId="{408A3ACD-441D-F442-ACFE-AF966E2EB912}" type="presParOf" srcId="{102EB1D5-6FC2-D54B-9E32-15F45BF11658}" destId="{23EBC1D8-3438-8B43-9641-BD6D133DF920}" srcOrd="0" destOrd="0" presId="urn:microsoft.com/office/officeart/2005/8/layout/orgChart1"/>
    <dgm:cxn modelId="{701E95F7-F68E-E047-8752-8F4D64ECE6C9}" type="presParOf" srcId="{102EB1D5-6FC2-D54B-9E32-15F45BF11658}" destId="{8D4D6CA9-391F-7D43-B5DE-58FD3AC3FC79}" srcOrd="1" destOrd="0" presId="urn:microsoft.com/office/officeart/2005/8/layout/orgChart1"/>
    <dgm:cxn modelId="{05BBB5AB-D9BA-E24E-BE89-8E47D7A3EAA3}" type="presParOf" srcId="{EE991511-4BA7-5644-AB5B-CE63338E8F5E}" destId="{12D0D672-F0E4-374A-9B55-E9AA91C80B7E}" srcOrd="1" destOrd="0" presId="urn:microsoft.com/office/officeart/2005/8/layout/orgChart1"/>
    <dgm:cxn modelId="{4B9CE2B1-EE67-7F49-A838-770D3F0E683B}" type="presParOf" srcId="{EE991511-4BA7-5644-AB5B-CE63338E8F5E}" destId="{302E29A5-30E6-E84F-80E4-B843CD122DFC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730B5-BC5E-8848-9867-191BE9FC09D6}">
      <dsp:nvSpPr>
        <dsp:cNvPr id="0" name=""/>
        <dsp:cNvSpPr/>
      </dsp:nvSpPr>
      <dsp:spPr>
        <a:xfrm>
          <a:off x="4953000" y="2002286"/>
          <a:ext cx="3504283" cy="112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06"/>
              </a:lnTo>
              <a:lnTo>
                <a:pt x="3504283" y="818206"/>
              </a:lnTo>
              <a:lnTo>
                <a:pt x="3504283" y="112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4907280" y="2002286"/>
          <a:ext cx="91440" cy="1122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1448716" y="2002286"/>
          <a:ext cx="3504283" cy="1122297"/>
        </a:xfrm>
        <a:custGeom>
          <a:avLst/>
          <a:gdLst/>
          <a:ahLst/>
          <a:cxnLst/>
          <a:rect l="0" t="0" r="0" b="0"/>
          <a:pathLst>
            <a:path>
              <a:moveTo>
                <a:pt x="3504283" y="0"/>
              </a:moveTo>
              <a:lnTo>
                <a:pt x="3504283" y="818206"/>
              </a:lnTo>
              <a:lnTo>
                <a:pt x="0" y="818206"/>
              </a:lnTo>
              <a:lnTo>
                <a:pt x="0" y="112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1524000" y="492127"/>
          <a:ext cx="6857999" cy="15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1524000" y="492127"/>
        <a:ext cx="6857999" cy="1510158"/>
      </dsp:txXfrm>
    </dsp:sp>
    <dsp:sp modelId="{A5A29672-1A74-6B46-9C2A-859FC5D90A11}">
      <dsp:nvSpPr>
        <dsp:cNvPr id="0" name=""/>
        <dsp:cNvSpPr/>
      </dsp:nvSpPr>
      <dsp:spPr>
        <a:xfrm>
          <a:off x="665" y="3124583"/>
          <a:ext cx="2896102" cy="1024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модуля Авторизации</a:t>
          </a:r>
        </a:p>
      </dsp:txBody>
      <dsp:txXfrm>
        <a:off x="665" y="3124583"/>
        <a:ext cx="2896102" cy="1024380"/>
      </dsp:txXfrm>
    </dsp:sp>
    <dsp:sp modelId="{851CD290-EF67-5B47-9FB3-484DD02BC4D2}">
      <dsp:nvSpPr>
        <dsp:cNvPr id="0" name=""/>
        <dsp:cNvSpPr/>
      </dsp:nvSpPr>
      <dsp:spPr>
        <a:xfrm>
          <a:off x="3504948" y="3124583"/>
          <a:ext cx="2896102" cy="1024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БД</a:t>
          </a:r>
        </a:p>
      </dsp:txBody>
      <dsp:txXfrm>
        <a:off x="3504948" y="3124583"/>
        <a:ext cx="2896102" cy="1024380"/>
      </dsp:txXfrm>
    </dsp:sp>
    <dsp:sp modelId="{23EBC1D8-3438-8B43-9641-BD6D133DF920}">
      <dsp:nvSpPr>
        <dsp:cNvPr id="0" name=""/>
        <dsp:cNvSpPr/>
      </dsp:nvSpPr>
      <dsp:spPr>
        <a:xfrm>
          <a:off x="7009232" y="3124583"/>
          <a:ext cx="2896102" cy="1024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Написание </a:t>
          </a:r>
          <a:r>
            <a:rPr lang="ru-RU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API</a:t>
          </a:r>
          <a:endParaRPr lang="ru-RU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09232" y="3124583"/>
        <a:ext cx="2896102" cy="102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7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8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8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4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4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2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01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2.wdp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backend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</a:t>
            </a:r>
            <a:r>
              <a:rPr lang="ru-RU" sz="2800" spc="-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                                     Аленичев </a:t>
            </a: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А.Д.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81782"/>
            <a:ext cx="9147874" cy="917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5DB2EB-C020-2649-8D4B-E3F882808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1426177"/>
            <a:ext cx="9933154" cy="44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44236"/>
            <a:ext cx="9147873" cy="8177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570626-0E22-9647-AA17-BAD4A8E9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" y="1647825"/>
            <a:ext cx="9949644" cy="4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156813" y="146105"/>
            <a:ext cx="9147873" cy="8177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ru-RU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файлов сервера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979D58-8AE7-5B46-B68B-C2A03066C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19225"/>
            <a:ext cx="4216400" cy="508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2E03E4-358D-9147-8303-EF2B269B9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757863"/>
            <a:ext cx="4216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13</a:t>
            </a:fld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64CA1-9A82-4949-986C-C6AC54C619F5}"/>
              </a:ext>
            </a:extLst>
          </p:cNvPr>
          <p:cNvSpPr txBox="1"/>
          <p:nvPr/>
        </p:nvSpPr>
        <p:spPr>
          <a:xfrm>
            <a:off x="429018" y="1190625"/>
            <a:ext cx="9254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представлен результат тестирования присвоения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регистрации пользователя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791FDB-66E8-7E4E-9B28-90794F75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" y="2409825"/>
            <a:ext cx="10020030" cy="3626447"/>
          </a:xfrm>
          <a:prstGeom prst="rect">
            <a:avLst/>
          </a:prstGeom>
        </p:spPr>
      </p:pic>
      <p:sp>
        <p:nvSpPr>
          <p:cNvPr id="13" name="Google Shape;226;p3">
            <a:extLst>
              <a:ext uri="{FF2B5EF4-FFF2-40B4-BE49-F238E27FC236}">
                <a16:creationId xmlns:a16="http://schemas.microsoft.com/office/drawing/2014/main" id="{A9DEBDB3-169A-AB4C-8595-8757221DCDAE}"/>
              </a:ext>
            </a:extLst>
          </p:cNvPr>
          <p:cNvSpPr/>
          <p:nvPr/>
        </p:nvSpPr>
        <p:spPr>
          <a:xfrm>
            <a:off x="375360" y="151258"/>
            <a:ext cx="9384590" cy="609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25409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60" y="151258"/>
            <a:ext cx="9384590" cy="609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14</a:t>
            </a:fld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6545E-3AFF-194C-8242-4F2336F66368}"/>
              </a:ext>
            </a:extLst>
          </p:cNvPr>
          <p:cNvSpPr txBox="1"/>
          <p:nvPr/>
        </p:nvSpPr>
        <p:spPr>
          <a:xfrm>
            <a:off x="505218" y="866715"/>
            <a:ext cx="9254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всех созданных заявок, которые есть в таблице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C2A1B0-BA21-BC4E-83B4-2D68CDA5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817"/>
            <a:ext cx="10071100" cy="53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6;p3"/>
          <p:cNvSpPr/>
          <p:nvPr/>
        </p:nvSpPr>
        <p:spPr>
          <a:xfrm>
            <a:off x="154012" y="89804"/>
            <a:ext cx="9605937" cy="582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тапы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15</a:t>
            </a:fld>
            <a:endParaRPr lang="ru-RU" sz="2400" dirty="0"/>
          </a:p>
        </p:txBody>
      </p:sp>
      <p:graphicFrame>
        <p:nvGraphicFramePr>
          <p:cNvPr id="2" name="Таблица 7">
            <a:extLst>
              <a:ext uri="{FF2B5EF4-FFF2-40B4-BE49-F238E27FC236}">
                <a16:creationId xmlns:a16="http://schemas.microsoft.com/office/drawing/2014/main" id="{3FBD2F4C-39B2-F74C-BEB4-21B8CC0E4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84204"/>
              </p:ext>
            </p:extLst>
          </p:nvPr>
        </p:nvGraphicFramePr>
        <p:xfrm>
          <a:off x="18382" y="1042427"/>
          <a:ext cx="10052718" cy="532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718">
                  <a:extLst>
                    <a:ext uri="{9D8B030D-6E8A-4147-A177-3AD203B41FA5}">
                      <a16:colId xmlns:a16="http://schemas.microsoft.com/office/drawing/2014/main" val="1292044852"/>
                    </a:ext>
                  </a:extLst>
                </a:gridCol>
              </a:tblGrid>
              <a:tr h="47991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22824"/>
                  </a:ext>
                </a:extLst>
              </a:tr>
              <a:tr h="42631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базы данных: построение моделей данных и связей между ними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39078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equelize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Node.js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для осуществления сопоставления таблиц в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бд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805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создания роутеров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81281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эндпоинтов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51687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универсальных обработчиков ошибок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09482"/>
                  </a:ext>
                </a:extLst>
              </a:tr>
              <a:tr h="39920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фильтрации, пагинации - постраничного вывода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57715"/>
                  </a:ext>
                </a:extLst>
              </a:tr>
              <a:tr h="41584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Работа с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PostmanAPI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80434"/>
                  </a:ext>
                </a:extLst>
              </a:tr>
              <a:tr h="36208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Авторизация по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токену</a:t>
                      </a:r>
                      <a:endParaRPr lang="en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512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Хэширование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ключа с помощью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bcrypt</a:t>
                      </a:r>
                      <a:endParaRPr lang="en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1257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нескольких 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middleware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один из которых проверяет авторизован ли пользователь, а второй проверяет роль пользователя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901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Написание полноценного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которое предоставляет доступ к своим данным клиентской части по определенному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5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60" y="151258"/>
            <a:ext cx="9384590" cy="609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привязки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16</a:t>
            </a:fld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6545E-3AFF-194C-8242-4F2336F66368}"/>
              </a:ext>
            </a:extLst>
          </p:cNvPr>
          <p:cNvSpPr txBox="1"/>
          <p:nvPr/>
        </p:nvSpPr>
        <p:spPr>
          <a:xfrm>
            <a:off x="505218" y="866715"/>
            <a:ext cx="9254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всех созданных заявок, которые есть в таблице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4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этапам разработки выполнены поставленные главные задачи, а значит, и основная цель ВКР: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модуль Авторизация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и разработана база данных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полноценный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4" y="158294"/>
            <a:ext cx="9349665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768350" y="1469299"/>
            <a:ext cx="67636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CRM позволяет</a:t>
            </a:r>
          </a:p>
        </p:txBody>
      </p:sp>
      <p:pic>
        <p:nvPicPr>
          <p:cNvPr id="17" name="Рисунок 16" descr="Робот">
            <a:extLst>
              <a:ext uri="{FF2B5EF4-FFF2-40B4-BE49-F238E27FC236}">
                <a16:creationId xmlns:a16="http://schemas.microsoft.com/office/drawing/2014/main" id="{29FA1F9B-EBA1-3B43-B965-2F04FD4C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670" y="113216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FB859-D40F-C54B-AAFB-E9BB1EB9154E}"/>
              </a:ext>
            </a:extLst>
          </p:cNvPr>
          <p:cNvSpPr txBox="1"/>
          <p:nvPr/>
        </p:nvSpPr>
        <p:spPr>
          <a:xfrm>
            <a:off x="1301750" y="2073408"/>
            <a:ext cx="5660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автоматизировать процессы учета заявок потребителей</a:t>
            </a:r>
          </a:p>
        </p:txBody>
      </p:sp>
      <p:pic>
        <p:nvPicPr>
          <p:cNvPr id="29" name="Рисунок 28" descr="Отзыв клиента (справа налево)">
            <a:extLst>
              <a:ext uri="{FF2B5EF4-FFF2-40B4-BE49-F238E27FC236}">
                <a16:creationId xmlns:a16="http://schemas.microsoft.com/office/drawing/2014/main" id="{E8F0E5AC-559A-4841-92B4-774899AE8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285" y="346809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012D8D-90B5-374D-88FA-DC333E3E2660}"/>
              </a:ext>
            </a:extLst>
          </p:cNvPr>
          <p:cNvSpPr txBox="1"/>
          <p:nvPr/>
        </p:nvSpPr>
        <p:spPr>
          <a:xfrm>
            <a:off x="2139950" y="3112243"/>
            <a:ext cx="5462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повысить эффективность работы отдела учета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D3BE4-4942-B843-A09A-67A634182750}"/>
              </a:ext>
            </a:extLst>
          </p:cNvPr>
          <p:cNvSpPr txBox="1"/>
          <p:nvPr/>
        </p:nvSpPr>
        <p:spPr>
          <a:xfrm>
            <a:off x="3459400" y="4137772"/>
            <a:ext cx="5462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хранить и обрабатывать информацию о потребителях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3A0A8-4351-434F-990C-F99D5B35F5A9}"/>
              </a:ext>
            </a:extLst>
          </p:cNvPr>
          <p:cNvSpPr txBox="1"/>
          <p:nvPr/>
        </p:nvSpPr>
        <p:spPr>
          <a:xfrm>
            <a:off x="4413920" y="5242115"/>
            <a:ext cx="50412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отследить работу с каждым потребителем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Мозговой штурм группы">
            <a:extLst>
              <a:ext uri="{FF2B5EF4-FFF2-40B4-BE49-F238E27FC236}">
                <a16:creationId xmlns:a16="http://schemas.microsoft.com/office/drawing/2014/main" id="{778C66A2-2E48-A243-9553-2BE52A745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380" y="519861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4" y="151258"/>
            <a:ext cx="9349665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02536"/>
              </p:ext>
            </p:extLst>
          </p:nvPr>
        </p:nvGraphicFramePr>
        <p:xfrm>
          <a:off x="82550" y="1308100"/>
          <a:ext cx="9906000" cy="515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35F199-3767-AB42-BF74-CF1AD58E8626}"/>
              </a:ext>
            </a:extLst>
          </p:cNvPr>
          <p:cNvSpPr txBox="1"/>
          <p:nvPr/>
        </p:nvSpPr>
        <p:spPr>
          <a:xfrm>
            <a:off x="3974972" y="5808383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8C453DC-A83D-D846-BE9C-639BF1D008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3775D-B012-E243-A03A-8A74D9362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075F47E-B741-A64B-9E5D-613F10C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63292"/>
              </p:ext>
            </p:extLst>
          </p:nvPr>
        </p:nvGraphicFramePr>
        <p:xfrm>
          <a:off x="34423" y="2226980"/>
          <a:ext cx="9954127" cy="376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6">
                  <a:extLst>
                    <a:ext uri="{9D8B030D-6E8A-4147-A177-3AD203B41FA5}">
                      <a16:colId xmlns:a16="http://schemas.microsoft.com/office/drawing/2014/main" val="32206403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56346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0017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00561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70615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839366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939172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6148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114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94533569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895900503"/>
                    </a:ext>
                  </a:extLst>
                </a:gridCol>
              </a:tblGrid>
              <a:tr h="49092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tabLst/>
                      </a:pPr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Bitrix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ru-RU" b="1" i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Мегаплан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SberCRM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RetailCRM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ClientBase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бизнес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A2B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1113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Brizo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Planfix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0660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9029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47790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Яндекс Карты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98525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Гибкие настройки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934"/>
                  </a:ext>
                </a:extLst>
              </a:tr>
              <a:tr h="78313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36607"/>
                  </a:ext>
                </a:extLst>
              </a:tr>
            </a:tbl>
          </a:graphicData>
        </a:graphic>
      </p:graphicFrame>
      <p:sp>
        <p:nvSpPr>
          <p:cNvPr id="6" name="Google Shape;226;p3">
            <a:extLst>
              <a:ext uri="{FF2B5EF4-FFF2-40B4-BE49-F238E27FC236}">
                <a16:creationId xmlns:a16="http://schemas.microsoft.com/office/drawing/2014/main" id="{E3908424-5922-B248-9425-F07344BD7AB8}"/>
              </a:ext>
            </a:extLst>
          </p:cNvPr>
          <p:cNvSpPr/>
          <p:nvPr/>
        </p:nvSpPr>
        <p:spPr>
          <a:xfrm>
            <a:off x="476026" y="168585"/>
            <a:ext cx="9283923" cy="79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3DFA1-11C4-5543-A3AC-F6C9372182E8}"/>
              </a:ext>
            </a:extLst>
          </p:cNvPr>
          <p:cNvSpPr txBox="1"/>
          <p:nvPr/>
        </p:nvSpPr>
        <p:spPr>
          <a:xfrm>
            <a:off x="476027" y="1419225"/>
            <a:ext cx="9070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представлены критерии аналогичных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42020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09784" y="164164"/>
            <a:ext cx="9355058" cy="5903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158750" y="1419225"/>
            <a:ext cx="69832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PostrgeSQL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объектно-реляционная СУБД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1931084" y="3117473"/>
            <a:ext cx="50856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работы с большими объемами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3195660" y="4353550"/>
            <a:ext cx="519269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(авторизация и аутентификация в веб-приложениях)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1073150" y="2405360"/>
            <a:ext cx="5410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ostman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тестирования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e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4835122" y="5305425"/>
            <a:ext cx="4953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хеширования паролей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(обеспечения безопасности при хранении паролей)</a:t>
            </a:r>
          </a:p>
        </p:txBody>
      </p:sp>
      <p:pic>
        <p:nvPicPr>
          <p:cNvPr id="29" name="Рисунок 28" descr="Блокировка">
            <a:extLst>
              <a:ext uri="{FF2B5EF4-FFF2-40B4-BE49-F238E27FC236}">
                <a16:creationId xmlns:a16="http://schemas.microsoft.com/office/drawing/2014/main" id="{9382E912-98B3-C94F-94A7-8EA47295D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6730" y="5537838"/>
            <a:ext cx="729404" cy="729404"/>
          </a:xfrm>
          <a:prstGeom prst="rect">
            <a:avLst/>
          </a:prstGeom>
        </p:spPr>
      </p:pic>
      <p:pic>
        <p:nvPicPr>
          <p:cNvPr id="1030" name="Picture 6" descr="Json Web Token (JWT) in NodeJS">
            <a:extLst>
              <a:ext uri="{FF2B5EF4-FFF2-40B4-BE49-F238E27FC236}">
                <a16:creationId xmlns:a16="http://schemas.microsoft.com/office/drawing/2014/main" id="{135D7135-779D-0648-86B2-4E0E2A0B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41" y="3581706"/>
            <a:ext cx="1275462" cy="7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17DB7B8-32AE-3042-9660-81F64390A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1" b="89474" l="4819" r="89458">
                        <a14:foregroundMark x1="12048" y1="21053" x2="9337" y2="23684"/>
                        <a14:foregroundMark x1="4819" y1="26974" x2="4819" y2="2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24" r="65259" b="14702"/>
          <a:stretch/>
        </p:blipFill>
        <p:spPr bwMode="auto">
          <a:xfrm>
            <a:off x="423008" y="186293"/>
            <a:ext cx="1071261" cy="10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man&quot; Icon - Download for free – Iconduck">
            <a:extLst>
              <a:ext uri="{FF2B5EF4-FFF2-40B4-BE49-F238E27FC236}">
                <a16:creationId xmlns:a16="http://schemas.microsoft.com/office/drawing/2014/main" id="{78ADE98A-2AFE-AC40-AF87-4EF01EF3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42" y="2002358"/>
            <a:ext cx="945185" cy="97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 js png images | PNGWing">
            <a:extLst>
              <a:ext uri="{FF2B5EF4-FFF2-40B4-BE49-F238E27FC236}">
                <a16:creationId xmlns:a16="http://schemas.microsoft.com/office/drawing/2014/main" id="{3735269F-BC07-DF42-A7A1-1928BAE8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3696" r="95217">
                        <a14:foregroundMark x1="11848" y1="32154" x2="11848" y2="32154"/>
                        <a14:foregroundMark x1="3804" y1="37077" x2="3804" y2="37077"/>
                        <a14:foregroundMark x1="40870" y1="44154" x2="40870" y2="44154"/>
                        <a14:foregroundMark x1="71304" y1="40308" x2="71304" y2="40308"/>
                        <a14:foregroundMark x1="82174" y1="43231" x2="82174" y2="43231"/>
                        <a14:foregroundMark x1="95217" y1="41231" x2="95217" y2="41231"/>
                        <a14:foregroundMark x1="87717" y1="44000" x2="87717" y2="44000"/>
                        <a14:foregroundMark x1="33913" y1="42615" x2="33913" y2="42615"/>
                        <a14:foregroundMark x1="16087" y1="35538" x2="16087" y2="35538"/>
                        <a14:foregroundMark x1="38804" y1="74462" x2="38804" y2="74462"/>
                        <a14:foregroundMark x1="53804" y1="70769" x2="53804" y2="70769"/>
                        <a14:foregroundMark x1="64130" y1="66462" x2="64130" y2="66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4142002"/>
            <a:ext cx="1450130" cy="1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59" y="151258"/>
            <a:ext cx="9338627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2E066B-0816-B24B-9E0F-660E4CE46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" y="1419908"/>
            <a:ext cx="9875901" cy="44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27341"/>
            <a:ext cx="9384590" cy="720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D8CBB-BC0C-584C-A0BE-D99B0E66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0" y="932553"/>
            <a:ext cx="9678110" cy="55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27341"/>
            <a:ext cx="9384590" cy="720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процессов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-28575"/>
            <a:ext cx="9384590" cy="733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85A4D8-2898-004E-AA86-55F312667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3" y="962025"/>
            <a:ext cx="7361697" cy="55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25340</TotalTime>
  <Words>449</Words>
  <Application>Microsoft Macintosh PowerPoint</Application>
  <PresentationFormat>Произвольный</PresentationFormat>
  <Paragraphs>155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193</cp:revision>
  <dcterms:created xsi:type="dcterms:W3CDTF">2018-06-05T14:40:44Z</dcterms:created>
  <dcterms:modified xsi:type="dcterms:W3CDTF">2024-02-11T14:44:20Z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