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825" r:id="rId1"/>
  </p:sldMasterIdLst>
  <p:notesMasterIdLst>
    <p:notesMasterId r:id="rId33"/>
  </p:notesMasterIdLst>
  <p:handoutMasterIdLst>
    <p:handoutMasterId r:id="rId34"/>
  </p:handoutMasterIdLst>
  <p:sldIdLst>
    <p:sldId id="271" r:id="rId2"/>
    <p:sldId id="258" r:id="rId3"/>
    <p:sldId id="259" r:id="rId4"/>
    <p:sldId id="260" r:id="rId5"/>
    <p:sldId id="293" r:id="rId6"/>
    <p:sldId id="294" r:id="rId7"/>
    <p:sldId id="295" r:id="rId8"/>
    <p:sldId id="296" r:id="rId9"/>
    <p:sldId id="297" r:id="rId10"/>
    <p:sldId id="298" r:id="rId11"/>
    <p:sldId id="299" r:id="rId12"/>
    <p:sldId id="317" r:id="rId13"/>
    <p:sldId id="301" r:id="rId14"/>
    <p:sldId id="302" r:id="rId15"/>
    <p:sldId id="303" r:id="rId16"/>
    <p:sldId id="304" r:id="rId17"/>
    <p:sldId id="305" r:id="rId18"/>
    <p:sldId id="306" r:id="rId19"/>
    <p:sldId id="318" r:id="rId20"/>
    <p:sldId id="307" r:id="rId21"/>
    <p:sldId id="309" r:id="rId22"/>
    <p:sldId id="310" r:id="rId23"/>
    <p:sldId id="311" r:id="rId24"/>
    <p:sldId id="312" r:id="rId25"/>
    <p:sldId id="315" r:id="rId26"/>
    <p:sldId id="314" r:id="rId27"/>
    <p:sldId id="313" r:id="rId28"/>
    <p:sldId id="316" r:id="rId29"/>
    <p:sldId id="265" r:id="rId30"/>
    <p:sldId id="266" r:id="rId31"/>
    <p:sldId id="270" r:id="rId32"/>
  </p:sldIdLst>
  <p:sldSz cx="12192000" cy="6858000"/>
  <p:notesSz cx="6797675" cy="9926638"/>
  <p:embeddedFontLst>
    <p:embeddedFont>
      <p:font typeface="微软雅黑" panose="020B0503020204020204" pitchFamily="34" charset="-122"/>
      <p:regular r:id="rId35"/>
      <p:bold r:id="rId36"/>
    </p:embeddedFont>
    <p:embeddedFont>
      <p:font typeface="方正兰亭黑简体" panose="020B0604020202020204" charset="-122"/>
      <p:regular r:id="rId37"/>
    </p:embeddedFont>
  </p:embeddedFontLst>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1515"/>
    <a:srgbClr val="C7000B"/>
    <a:srgbClr val="575756"/>
    <a:srgbClr val="FFFFFF"/>
    <a:srgbClr val="DD4654"/>
    <a:srgbClr val="F3D2D5"/>
    <a:srgbClr val="E6A8AD"/>
    <a:srgbClr val="E57B84"/>
    <a:srgbClr val="E57984"/>
    <a:srgbClr val="BF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37840F-3F93-48FA-9D45-0717D06C9DB4}" v="29" dt="2023-05-05T23:27:40.266"/>
  </p1510:revLst>
</p1510:revInfo>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6636" autoAdjust="0"/>
  </p:normalViewPr>
  <p:slideViewPr>
    <p:cSldViewPr snapToGrid="0" snapToObjects="1">
      <p:cViewPr varScale="1">
        <p:scale>
          <a:sx n="51" d="100"/>
          <a:sy n="51" d="100"/>
        </p:scale>
        <p:origin x="51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62" d="100"/>
          <a:sy n="62" d="100"/>
        </p:scale>
        <p:origin x="3240" y="62"/>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handoutMaster" Target="handoutMasters/handoutMaster1.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o Renato Xavier da Silva" userId="d2fbfea9-16e8-43bd-9a0a-5c107b189f82" providerId="ADAL" clId="{83DACE5A-A262-4060-B741-17BE30CC50C1}"/>
    <pc:docChg chg="undo custSel modSld">
      <pc:chgData name="Paulo Renato Xavier da Silva" userId="d2fbfea9-16e8-43bd-9a0a-5c107b189f82" providerId="ADAL" clId="{83DACE5A-A262-4060-B741-17BE30CC50C1}" dt="2023-03-22T22:42:50.589" v="133" actId="20577"/>
      <pc:docMkLst>
        <pc:docMk/>
      </pc:docMkLst>
      <pc:sldChg chg="modSp mod">
        <pc:chgData name="Paulo Renato Xavier da Silva" userId="d2fbfea9-16e8-43bd-9a0a-5c107b189f82" providerId="ADAL" clId="{83DACE5A-A262-4060-B741-17BE30CC50C1}" dt="2023-03-22T22:31:49.709" v="2" actId="20577"/>
        <pc:sldMkLst>
          <pc:docMk/>
          <pc:sldMk cId="1405184484" sldId="259"/>
        </pc:sldMkLst>
        <pc:spChg chg="mod">
          <ac:chgData name="Paulo Renato Xavier da Silva" userId="d2fbfea9-16e8-43bd-9a0a-5c107b189f82" providerId="ADAL" clId="{83DACE5A-A262-4060-B741-17BE30CC50C1}" dt="2023-03-22T22:31:49.709" v="2" actId="20577"/>
          <ac:spMkLst>
            <pc:docMk/>
            <pc:sldMk cId="1405184484" sldId="259"/>
            <ac:spMk id="5" creationId="{00000000-0000-0000-0000-000000000000}"/>
          </ac:spMkLst>
        </pc:spChg>
      </pc:sldChg>
      <pc:sldChg chg="modSp mod">
        <pc:chgData name="Paulo Renato Xavier da Silva" userId="d2fbfea9-16e8-43bd-9a0a-5c107b189f82" providerId="ADAL" clId="{83DACE5A-A262-4060-B741-17BE30CC50C1}" dt="2023-03-22T22:33:06.282" v="21" actId="20577"/>
        <pc:sldMkLst>
          <pc:docMk/>
          <pc:sldMk cId="1825668240" sldId="260"/>
        </pc:sldMkLst>
        <pc:spChg chg="mod">
          <ac:chgData name="Paulo Renato Xavier da Silva" userId="d2fbfea9-16e8-43bd-9a0a-5c107b189f82" providerId="ADAL" clId="{83DACE5A-A262-4060-B741-17BE30CC50C1}" dt="2023-03-22T22:33:06.282" v="21" actId="20577"/>
          <ac:spMkLst>
            <pc:docMk/>
            <pc:sldMk cId="1825668240" sldId="260"/>
            <ac:spMk id="5" creationId="{00000000-0000-0000-0000-000000000000}"/>
          </ac:spMkLst>
        </pc:spChg>
      </pc:sldChg>
      <pc:sldChg chg="modNotesTx">
        <pc:chgData name="Paulo Renato Xavier da Silva" userId="d2fbfea9-16e8-43bd-9a0a-5c107b189f82" providerId="ADAL" clId="{83DACE5A-A262-4060-B741-17BE30CC50C1}" dt="2023-03-22T22:41:15.847" v="118" actId="20577"/>
        <pc:sldMkLst>
          <pc:docMk/>
          <pc:sldMk cId="530091429" sldId="265"/>
        </pc:sldMkLst>
      </pc:sldChg>
      <pc:sldChg chg="modNotesTx">
        <pc:chgData name="Paulo Renato Xavier da Silva" userId="d2fbfea9-16e8-43bd-9a0a-5c107b189f82" providerId="ADAL" clId="{83DACE5A-A262-4060-B741-17BE30CC50C1}" dt="2023-03-22T22:41:51.282" v="125" actId="14"/>
        <pc:sldMkLst>
          <pc:docMk/>
          <pc:sldMk cId="2840008365" sldId="293"/>
        </pc:sldMkLst>
      </pc:sldChg>
      <pc:sldChg chg="modSp mod">
        <pc:chgData name="Paulo Renato Xavier da Silva" userId="d2fbfea9-16e8-43bd-9a0a-5c107b189f82" providerId="ADAL" clId="{83DACE5A-A262-4060-B741-17BE30CC50C1}" dt="2023-03-22T22:33:23.085" v="23" actId="20577"/>
        <pc:sldMkLst>
          <pc:docMk/>
          <pc:sldMk cId="1240760369" sldId="294"/>
        </pc:sldMkLst>
        <pc:spChg chg="mod">
          <ac:chgData name="Paulo Renato Xavier da Silva" userId="d2fbfea9-16e8-43bd-9a0a-5c107b189f82" providerId="ADAL" clId="{83DACE5A-A262-4060-B741-17BE30CC50C1}" dt="2023-03-22T22:33:23.085" v="23" actId="20577"/>
          <ac:spMkLst>
            <pc:docMk/>
            <pc:sldMk cId="1240760369" sldId="294"/>
            <ac:spMk id="3" creationId="{00000000-0000-0000-0000-000000000000}"/>
          </ac:spMkLst>
        </pc:spChg>
      </pc:sldChg>
      <pc:sldChg chg="modNotesTx">
        <pc:chgData name="Paulo Renato Xavier da Silva" userId="d2fbfea9-16e8-43bd-9a0a-5c107b189f82" providerId="ADAL" clId="{83DACE5A-A262-4060-B741-17BE30CC50C1}" dt="2023-03-22T22:42:50.589" v="133" actId="20577"/>
        <pc:sldMkLst>
          <pc:docMk/>
          <pc:sldMk cId="2143952934" sldId="295"/>
        </pc:sldMkLst>
      </pc:sldChg>
      <pc:sldChg chg="modSp mod">
        <pc:chgData name="Paulo Renato Xavier da Silva" userId="d2fbfea9-16e8-43bd-9a0a-5c107b189f82" providerId="ADAL" clId="{83DACE5A-A262-4060-B741-17BE30CC50C1}" dt="2023-03-22T22:33:53.328" v="25" actId="20577"/>
        <pc:sldMkLst>
          <pc:docMk/>
          <pc:sldMk cId="1913080677" sldId="297"/>
        </pc:sldMkLst>
        <pc:spChg chg="mod">
          <ac:chgData name="Paulo Renato Xavier da Silva" userId="d2fbfea9-16e8-43bd-9a0a-5c107b189f82" providerId="ADAL" clId="{83DACE5A-A262-4060-B741-17BE30CC50C1}" dt="2023-03-22T22:33:53.328" v="25" actId="20577"/>
          <ac:spMkLst>
            <pc:docMk/>
            <pc:sldMk cId="1913080677" sldId="297"/>
            <ac:spMk id="3" creationId="{00000000-0000-0000-0000-000000000000}"/>
          </ac:spMkLst>
        </pc:spChg>
      </pc:sldChg>
      <pc:sldChg chg="modSp mod">
        <pc:chgData name="Paulo Renato Xavier da Silva" userId="d2fbfea9-16e8-43bd-9a0a-5c107b189f82" providerId="ADAL" clId="{83DACE5A-A262-4060-B741-17BE30CC50C1}" dt="2023-03-22T22:34:03.459" v="27" actId="20577"/>
        <pc:sldMkLst>
          <pc:docMk/>
          <pc:sldMk cId="3473189906" sldId="298"/>
        </pc:sldMkLst>
        <pc:spChg chg="mod">
          <ac:chgData name="Paulo Renato Xavier da Silva" userId="d2fbfea9-16e8-43bd-9a0a-5c107b189f82" providerId="ADAL" clId="{83DACE5A-A262-4060-B741-17BE30CC50C1}" dt="2023-03-22T22:34:03.459" v="27" actId="20577"/>
          <ac:spMkLst>
            <pc:docMk/>
            <pc:sldMk cId="3473189906" sldId="298"/>
            <ac:spMk id="3" creationId="{00000000-0000-0000-0000-000000000000}"/>
          </ac:spMkLst>
        </pc:spChg>
      </pc:sldChg>
      <pc:sldChg chg="modSp mod">
        <pc:chgData name="Paulo Renato Xavier da Silva" userId="d2fbfea9-16e8-43bd-9a0a-5c107b189f82" providerId="ADAL" clId="{83DACE5A-A262-4060-B741-17BE30CC50C1}" dt="2023-03-22T22:34:15.745" v="31" actId="20577"/>
        <pc:sldMkLst>
          <pc:docMk/>
          <pc:sldMk cId="1297716166" sldId="299"/>
        </pc:sldMkLst>
        <pc:spChg chg="mod">
          <ac:chgData name="Paulo Renato Xavier da Silva" userId="d2fbfea9-16e8-43bd-9a0a-5c107b189f82" providerId="ADAL" clId="{83DACE5A-A262-4060-B741-17BE30CC50C1}" dt="2023-03-22T22:34:15.745" v="31" actId="20577"/>
          <ac:spMkLst>
            <pc:docMk/>
            <pc:sldMk cId="1297716166" sldId="299"/>
            <ac:spMk id="3" creationId="{00000000-0000-0000-0000-000000000000}"/>
          </ac:spMkLst>
        </pc:spChg>
      </pc:sldChg>
      <pc:sldChg chg="modSp mod">
        <pc:chgData name="Paulo Renato Xavier da Silva" userId="d2fbfea9-16e8-43bd-9a0a-5c107b189f82" providerId="ADAL" clId="{83DACE5A-A262-4060-B741-17BE30CC50C1}" dt="2023-03-22T22:37:21.972" v="75" actId="20577"/>
        <pc:sldMkLst>
          <pc:docMk/>
          <pc:sldMk cId="2501113411" sldId="304"/>
        </pc:sldMkLst>
        <pc:spChg chg="mod">
          <ac:chgData name="Paulo Renato Xavier da Silva" userId="d2fbfea9-16e8-43bd-9a0a-5c107b189f82" providerId="ADAL" clId="{83DACE5A-A262-4060-B741-17BE30CC50C1}" dt="2023-03-22T22:37:21.972" v="75" actId="20577"/>
          <ac:spMkLst>
            <pc:docMk/>
            <pc:sldMk cId="2501113411" sldId="304"/>
            <ac:spMk id="3" creationId="{00000000-0000-0000-0000-000000000000}"/>
          </ac:spMkLst>
        </pc:spChg>
      </pc:sldChg>
      <pc:sldChg chg="modSp mod">
        <pc:chgData name="Paulo Renato Xavier da Silva" userId="d2fbfea9-16e8-43bd-9a0a-5c107b189f82" providerId="ADAL" clId="{83DACE5A-A262-4060-B741-17BE30CC50C1}" dt="2023-03-22T22:37:38.578" v="80" actId="20577"/>
        <pc:sldMkLst>
          <pc:docMk/>
          <pc:sldMk cId="1344006780" sldId="305"/>
        </pc:sldMkLst>
        <pc:spChg chg="mod">
          <ac:chgData name="Paulo Renato Xavier da Silva" userId="d2fbfea9-16e8-43bd-9a0a-5c107b189f82" providerId="ADAL" clId="{83DACE5A-A262-4060-B741-17BE30CC50C1}" dt="2023-03-22T22:37:38.578" v="80" actId="20577"/>
          <ac:spMkLst>
            <pc:docMk/>
            <pc:sldMk cId="1344006780" sldId="305"/>
            <ac:spMk id="3" creationId="{00000000-0000-0000-0000-000000000000}"/>
          </ac:spMkLst>
        </pc:spChg>
      </pc:sldChg>
      <pc:sldChg chg="modSp mod">
        <pc:chgData name="Paulo Renato Xavier da Silva" userId="d2fbfea9-16e8-43bd-9a0a-5c107b189f82" providerId="ADAL" clId="{83DACE5A-A262-4060-B741-17BE30CC50C1}" dt="2023-03-22T22:38:01.991" v="84" actId="20577"/>
        <pc:sldMkLst>
          <pc:docMk/>
          <pc:sldMk cId="504699289" sldId="306"/>
        </pc:sldMkLst>
        <pc:spChg chg="mod">
          <ac:chgData name="Paulo Renato Xavier da Silva" userId="d2fbfea9-16e8-43bd-9a0a-5c107b189f82" providerId="ADAL" clId="{83DACE5A-A262-4060-B741-17BE30CC50C1}" dt="2023-03-22T22:38:01.991" v="84" actId="20577"/>
          <ac:spMkLst>
            <pc:docMk/>
            <pc:sldMk cId="504699289" sldId="306"/>
            <ac:spMk id="3" creationId="{00000000-0000-0000-0000-000000000000}"/>
          </ac:spMkLst>
        </pc:spChg>
      </pc:sldChg>
      <pc:sldChg chg="modSp mod">
        <pc:chgData name="Paulo Renato Xavier da Silva" userId="d2fbfea9-16e8-43bd-9a0a-5c107b189f82" providerId="ADAL" clId="{83DACE5A-A262-4060-B741-17BE30CC50C1}" dt="2023-03-22T22:39:22.602" v="110" actId="20577"/>
        <pc:sldMkLst>
          <pc:docMk/>
          <pc:sldMk cId="3524993836" sldId="307"/>
        </pc:sldMkLst>
        <pc:spChg chg="mod">
          <ac:chgData name="Paulo Renato Xavier da Silva" userId="d2fbfea9-16e8-43bd-9a0a-5c107b189f82" providerId="ADAL" clId="{83DACE5A-A262-4060-B741-17BE30CC50C1}" dt="2023-03-22T22:39:22.602" v="110" actId="20577"/>
          <ac:spMkLst>
            <pc:docMk/>
            <pc:sldMk cId="3524993836" sldId="307"/>
            <ac:spMk id="3" creationId="{00000000-0000-0000-0000-000000000000}"/>
          </ac:spMkLst>
        </pc:spChg>
      </pc:sldChg>
      <pc:sldChg chg="modSp mod">
        <pc:chgData name="Paulo Renato Xavier da Silva" userId="d2fbfea9-16e8-43bd-9a0a-5c107b189f82" providerId="ADAL" clId="{83DACE5A-A262-4060-B741-17BE30CC50C1}" dt="2023-03-22T22:39:39.731" v="114" actId="20577"/>
        <pc:sldMkLst>
          <pc:docMk/>
          <pc:sldMk cId="2676681007" sldId="309"/>
        </pc:sldMkLst>
        <pc:spChg chg="mod">
          <ac:chgData name="Paulo Renato Xavier da Silva" userId="d2fbfea9-16e8-43bd-9a0a-5c107b189f82" providerId="ADAL" clId="{83DACE5A-A262-4060-B741-17BE30CC50C1}" dt="2023-03-22T22:39:39.731" v="114" actId="20577"/>
          <ac:spMkLst>
            <pc:docMk/>
            <pc:sldMk cId="2676681007" sldId="309"/>
            <ac:spMk id="3" creationId="{00000000-0000-0000-0000-000000000000}"/>
          </ac:spMkLst>
        </pc:spChg>
      </pc:sldChg>
      <pc:sldChg chg="modSp mod">
        <pc:chgData name="Paulo Renato Xavier da Silva" userId="d2fbfea9-16e8-43bd-9a0a-5c107b189f82" providerId="ADAL" clId="{83DACE5A-A262-4060-B741-17BE30CC50C1}" dt="2023-03-22T22:40:03.485" v="116" actId="20577"/>
        <pc:sldMkLst>
          <pc:docMk/>
          <pc:sldMk cId="3645779570" sldId="312"/>
        </pc:sldMkLst>
        <pc:spChg chg="mod">
          <ac:chgData name="Paulo Renato Xavier da Silva" userId="d2fbfea9-16e8-43bd-9a0a-5c107b189f82" providerId="ADAL" clId="{83DACE5A-A262-4060-B741-17BE30CC50C1}" dt="2023-03-22T22:40:03.485" v="116" actId="20577"/>
          <ac:spMkLst>
            <pc:docMk/>
            <pc:sldMk cId="3645779570" sldId="312"/>
            <ac:spMk id="3" creationId="{00000000-0000-0000-0000-000000000000}"/>
          </ac:spMkLst>
        </pc:spChg>
      </pc:sldChg>
      <pc:sldChg chg="modSp mod">
        <pc:chgData name="Paulo Renato Xavier da Silva" userId="d2fbfea9-16e8-43bd-9a0a-5c107b189f82" providerId="ADAL" clId="{83DACE5A-A262-4060-B741-17BE30CC50C1}" dt="2023-03-22T22:40:27.915" v="117" actId="1076"/>
        <pc:sldMkLst>
          <pc:docMk/>
          <pc:sldMk cId="3105768982" sldId="316"/>
        </pc:sldMkLst>
        <pc:spChg chg="mod">
          <ac:chgData name="Paulo Renato Xavier da Silva" userId="d2fbfea9-16e8-43bd-9a0a-5c107b189f82" providerId="ADAL" clId="{83DACE5A-A262-4060-B741-17BE30CC50C1}" dt="2023-03-22T22:40:27.915" v="117" actId="1076"/>
          <ac:spMkLst>
            <pc:docMk/>
            <pc:sldMk cId="3105768982" sldId="316"/>
            <ac:spMk id="3" creationId="{00000000-0000-0000-0000-000000000000}"/>
          </ac:spMkLst>
        </pc:spChg>
      </pc:sldChg>
      <pc:sldChg chg="modSp mod">
        <pc:chgData name="Paulo Renato Xavier da Silva" userId="d2fbfea9-16e8-43bd-9a0a-5c107b189f82" providerId="ADAL" clId="{83DACE5A-A262-4060-B741-17BE30CC50C1}" dt="2023-03-22T22:36:26.313" v="68" actId="20577"/>
        <pc:sldMkLst>
          <pc:docMk/>
          <pc:sldMk cId="3352571037" sldId="317"/>
        </pc:sldMkLst>
        <pc:spChg chg="mod">
          <ac:chgData name="Paulo Renato Xavier da Silva" userId="d2fbfea9-16e8-43bd-9a0a-5c107b189f82" providerId="ADAL" clId="{83DACE5A-A262-4060-B741-17BE30CC50C1}" dt="2023-03-22T22:36:26.313" v="68" actId="20577"/>
          <ac:spMkLst>
            <pc:docMk/>
            <pc:sldMk cId="3352571037" sldId="317"/>
            <ac:spMk id="5" creationId="{00000000-0000-0000-0000-000000000000}"/>
          </ac:spMkLst>
        </pc:spChg>
      </pc:sldChg>
      <pc:sldChg chg="modSp mod">
        <pc:chgData name="Paulo Renato Xavier da Silva" userId="d2fbfea9-16e8-43bd-9a0a-5c107b189f82" providerId="ADAL" clId="{83DACE5A-A262-4060-B741-17BE30CC50C1}" dt="2023-03-22T22:38:52.533" v="99" actId="20577"/>
        <pc:sldMkLst>
          <pc:docMk/>
          <pc:sldMk cId="1619106980" sldId="318"/>
        </pc:sldMkLst>
        <pc:spChg chg="mod">
          <ac:chgData name="Paulo Renato Xavier da Silva" userId="d2fbfea9-16e8-43bd-9a0a-5c107b189f82" providerId="ADAL" clId="{83DACE5A-A262-4060-B741-17BE30CC50C1}" dt="2023-03-22T22:38:52.533" v="99" actId="20577"/>
          <ac:spMkLst>
            <pc:docMk/>
            <pc:sldMk cId="1619106980" sldId="318"/>
            <ac:spMk id="5" creationId="{00000000-0000-0000-0000-000000000000}"/>
          </ac:spMkLst>
        </pc:spChg>
      </pc:sldChg>
    </pc:docChg>
  </pc:docChgLst>
  <pc:docChgLst>
    <pc:chgData name="Paulo Renato Xavier da Silva" userId="d2fbfea9-16e8-43bd-9a0a-5c107b189f82" providerId="ADAL" clId="{3D37840F-3F93-48FA-9D45-0717D06C9DB4}"/>
    <pc:docChg chg="modSld">
      <pc:chgData name="Paulo Renato Xavier da Silva" userId="d2fbfea9-16e8-43bd-9a0a-5c107b189f82" providerId="ADAL" clId="{3D37840F-3F93-48FA-9D45-0717D06C9DB4}" dt="2023-05-05T23:27:45.948" v="85" actId="20577"/>
      <pc:docMkLst>
        <pc:docMk/>
      </pc:docMkLst>
      <pc:sldChg chg="modNotesTx">
        <pc:chgData name="Paulo Renato Xavier da Silva" userId="d2fbfea9-16e8-43bd-9a0a-5c107b189f82" providerId="ADAL" clId="{3D37840F-3F93-48FA-9D45-0717D06C9DB4}" dt="2023-05-05T23:09:27.632" v="8" actId="20577"/>
        <pc:sldMkLst>
          <pc:docMk/>
          <pc:sldMk cId="3473189906" sldId="298"/>
        </pc:sldMkLst>
      </pc:sldChg>
      <pc:sldChg chg="modNotesTx">
        <pc:chgData name="Paulo Renato Xavier da Silva" userId="d2fbfea9-16e8-43bd-9a0a-5c107b189f82" providerId="ADAL" clId="{3D37840F-3F93-48FA-9D45-0717D06C9DB4}" dt="2023-05-05T23:12:06.121" v="9" actId="20577"/>
        <pc:sldMkLst>
          <pc:docMk/>
          <pc:sldMk cId="1297716166" sldId="299"/>
        </pc:sldMkLst>
      </pc:sldChg>
      <pc:sldChg chg="modSp mod">
        <pc:chgData name="Paulo Renato Xavier da Silva" userId="d2fbfea9-16e8-43bd-9a0a-5c107b189f82" providerId="ADAL" clId="{3D37840F-3F93-48FA-9D45-0717D06C9DB4}" dt="2023-05-05T23:13:25.744" v="34" actId="1036"/>
        <pc:sldMkLst>
          <pc:docMk/>
          <pc:sldMk cId="4280595692" sldId="302"/>
        </pc:sldMkLst>
        <pc:spChg chg="mod">
          <ac:chgData name="Paulo Renato Xavier da Silva" userId="d2fbfea9-16e8-43bd-9a0a-5c107b189f82" providerId="ADAL" clId="{3D37840F-3F93-48FA-9D45-0717D06C9DB4}" dt="2023-05-05T23:13:25.744" v="34" actId="1036"/>
          <ac:spMkLst>
            <pc:docMk/>
            <pc:sldMk cId="4280595692" sldId="302"/>
            <ac:spMk id="19" creationId="{00000000-0000-0000-0000-000000000000}"/>
          </ac:spMkLst>
        </pc:spChg>
        <pc:picChg chg="mod">
          <ac:chgData name="Paulo Renato Xavier da Silva" userId="d2fbfea9-16e8-43bd-9a0a-5c107b189f82" providerId="ADAL" clId="{3D37840F-3F93-48FA-9D45-0717D06C9DB4}" dt="2023-05-05T23:13:25.744" v="34" actId="1036"/>
          <ac:picMkLst>
            <pc:docMk/>
            <pc:sldMk cId="4280595692" sldId="302"/>
            <ac:picMk id="5" creationId="{00000000-0000-0000-0000-000000000000}"/>
          </ac:picMkLst>
        </pc:picChg>
        <pc:picChg chg="mod">
          <ac:chgData name="Paulo Renato Xavier da Silva" userId="d2fbfea9-16e8-43bd-9a0a-5c107b189f82" providerId="ADAL" clId="{3D37840F-3F93-48FA-9D45-0717D06C9DB4}" dt="2023-05-05T23:13:25.744" v="34" actId="1036"/>
          <ac:picMkLst>
            <pc:docMk/>
            <pc:sldMk cId="4280595692" sldId="302"/>
            <ac:picMk id="6" creationId="{00000000-0000-0000-0000-000000000000}"/>
          </ac:picMkLst>
        </pc:picChg>
        <pc:picChg chg="mod">
          <ac:chgData name="Paulo Renato Xavier da Silva" userId="d2fbfea9-16e8-43bd-9a0a-5c107b189f82" providerId="ADAL" clId="{3D37840F-3F93-48FA-9D45-0717D06C9DB4}" dt="2023-05-05T23:13:25.744" v="34" actId="1036"/>
          <ac:picMkLst>
            <pc:docMk/>
            <pc:sldMk cId="4280595692" sldId="302"/>
            <ac:picMk id="7" creationId="{00000000-0000-0000-0000-000000000000}"/>
          </ac:picMkLst>
        </pc:picChg>
        <pc:picChg chg="mod">
          <ac:chgData name="Paulo Renato Xavier da Silva" userId="d2fbfea9-16e8-43bd-9a0a-5c107b189f82" providerId="ADAL" clId="{3D37840F-3F93-48FA-9D45-0717D06C9DB4}" dt="2023-05-05T23:13:25.744" v="34" actId="1036"/>
          <ac:picMkLst>
            <pc:docMk/>
            <pc:sldMk cId="4280595692" sldId="302"/>
            <ac:picMk id="8" creationId="{00000000-0000-0000-0000-000000000000}"/>
          </ac:picMkLst>
        </pc:picChg>
        <pc:picChg chg="mod">
          <ac:chgData name="Paulo Renato Xavier da Silva" userId="d2fbfea9-16e8-43bd-9a0a-5c107b189f82" providerId="ADAL" clId="{3D37840F-3F93-48FA-9D45-0717D06C9DB4}" dt="2023-05-05T23:13:25.744" v="34" actId="1036"/>
          <ac:picMkLst>
            <pc:docMk/>
            <pc:sldMk cId="4280595692" sldId="302"/>
            <ac:picMk id="9" creationId="{00000000-0000-0000-0000-000000000000}"/>
          </ac:picMkLst>
        </pc:picChg>
        <pc:picChg chg="mod">
          <ac:chgData name="Paulo Renato Xavier da Silva" userId="d2fbfea9-16e8-43bd-9a0a-5c107b189f82" providerId="ADAL" clId="{3D37840F-3F93-48FA-9D45-0717D06C9DB4}" dt="2023-05-05T23:13:25.744" v="34" actId="1036"/>
          <ac:picMkLst>
            <pc:docMk/>
            <pc:sldMk cId="4280595692" sldId="302"/>
            <ac:picMk id="10" creationId="{00000000-0000-0000-0000-000000000000}"/>
          </ac:picMkLst>
        </pc:picChg>
        <pc:picChg chg="mod">
          <ac:chgData name="Paulo Renato Xavier da Silva" userId="d2fbfea9-16e8-43bd-9a0a-5c107b189f82" providerId="ADAL" clId="{3D37840F-3F93-48FA-9D45-0717D06C9DB4}" dt="2023-05-05T23:13:25.744" v="34" actId="1036"/>
          <ac:picMkLst>
            <pc:docMk/>
            <pc:sldMk cId="4280595692" sldId="302"/>
            <ac:picMk id="11" creationId="{00000000-0000-0000-0000-000000000000}"/>
          </ac:picMkLst>
        </pc:picChg>
        <pc:picChg chg="mod">
          <ac:chgData name="Paulo Renato Xavier da Silva" userId="d2fbfea9-16e8-43bd-9a0a-5c107b189f82" providerId="ADAL" clId="{3D37840F-3F93-48FA-9D45-0717D06C9DB4}" dt="2023-05-05T23:13:25.744" v="34" actId="1036"/>
          <ac:picMkLst>
            <pc:docMk/>
            <pc:sldMk cId="4280595692" sldId="302"/>
            <ac:picMk id="21" creationId="{00000000-0000-0000-0000-000000000000}"/>
          </ac:picMkLst>
        </pc:picChg>
        <pc:cxnChg chg="mod">
          <ac:chgData name="Paulo Renato Xavier da Silva" userId="d2fbfea9-16e8-43bd-9a0a-5c107b189f82" providerId="ADAL" clId="{3D37840F-3F93-48FA-9D45-0717D06C9DB4}" dt="2023-05-05T23:13:25.744" v="34" actId="1036"/>
          <ac:cxnSpMkLst>
            <pc:docMk/>
            <pc:sldMk cId="4280595692" sldId="302"/>
            <ac:cxnSpMk id="12" creationId="{00000000-0000-0000-0000-000000000000}"/>
          </ac:cxnSpMkLst>
        </pc:cxnChg>
        <pc:cxnChg chg="mod">
          <ac:chgData name="Paulo Renato Xavier da Silva" userId="d2fbfea9-16e8-43bd-9a0a-5c107b189f82" providerId="ADAL" clId="{3D37840F-3F93-48FA-9D45-0717D06C9DB4}" dt="2023-05-05T23:13:25.744" v="34" actId="1036"/>
          <ac:cxnSpMkLst>
            <pc:docMk/>
            <pc:sldMk cId="4280595692" sldId="302"/>
            <ac:cxnSpMk id="13" creationId="{00000000-0000-0000-0000-000000000000}"/>
          </ac:cxnSpMkLst>
        </pc:cxnChg>
        <pc:cxnChg chg="mod">
          <ac:chgData name="Paulo Renato Xavier da Silva" userId="d2fbfea9-16e8-43bd-9a0a-5c107b189f82" providerId="ADAL" clId="{3D37840F-3F93-48FA-9D45-0717D06C9DB4}" dt="2023-05-05T23:13:25.744" v="34" actId="1036"/>
          <ac:cxnSpMkLst>
            <pc:docMk/>
            <pc:sldMk cId="4280595692" sldId="302"/>
            <ac:cxnSpMk id="14" creationId="{00000000-0000-0000-0000-000000000000}"/>
          </ac:cxnSpMkLst>
        </pc:cxnChg>
        <pc:cxnChg chg="mod">
          <ac:chgData name="Paulo Renato Xavier da Silva" userId="d2fbfea9-16e8-43bd-9a0a-5c107b189f82" providerId="ADAL" clId="{3D37840F-3F93-48FA-9D45-0717D06C9DB4}" dt="2023-05-05T23:13:25.744" v="34" actId="1036"/>
          <ac:cxnSpMkLst>
            <pc:docMk/>
            <pc:sldMk cId="4280595692" sldId="302"/>
            <ac:cxnSpMk id="15" creationId="{00000000-0000-0000-0000-000000000000}"/>
          </ac:cxnSpMkLst>
        </pc:cxnChg>
        <pc:cxnChg chg="mod">
          <ac:chgData name="Paulo Renato Xavier da Silva" userId="d2fbfea9-16e8-43bd-9a0a-5c107b189f82" providerId="ADAL" clId="{3D37840F-3F93-48FA-9D45-0717D06C9DB4}" dt="2023-05-05T23:13:25.744" v="34" actId="1036"/>
          <ac:cxnSpMkLst>
            <pc:docMk/>
            <pc:sldMk cId="4280595692" sldId="302"/>
            <ac:cxnSpMk id="16" creationId="{00000000-0000-0000-0000-000000000000}"/>
          </ac:cxnSpMkLst>
        </pc:cxnChg>
        <pc:cxnChg chg="mod">
          <ac:chgData name="Paulo Renato Xavier da Silva" userId="d2fbfea9-16e8-43bd-9a0a-5c107b189f82" providerId="ADAL" clId="{3D37840F-3F93-48FA-9D45-0717D06C9DB4}" dt="2023-05-05T23:13:25.744" v="34" actId="1036"/>
          <ac:cxnSpMkLst>
            <pc:docMk/>
            <pc:sldMk cId="4280595692" sldId="302"/>
            <ac:cxnSpMk id="17" creationId="{00000000-0000-0000-0000-000000000000}"/>
          </ac:cxnSpMkLst>
        </pc:cxnChg>
        <pc:cxnChg chg="mod">
          <ac:chgData name="Paulo Renato Xavier da Silva" userId="d2fbfea9-16e8-43bd-9a0a-5c107b189f82" providerId="ADAL" clId="{3D37840F-3F93-48FA-9D45-0717D06C9DB4}" dt="2023-05-05T23:13:25.744" v="34" actId="1036"/>
          <ac:cxnSpMkLst>
            <pc:docMk/>
            <pc:sldMk cId="4280595692" sldId="302"/>
            <ac:cxnSpMk id="18" creationId="{00000000-0000-0000-0000-000000000000}"/>
          </ac:cxnSpMkLst>
        </pc:cxnChg>
        <pc:cxnChg chg="mod">
          <ac:chgData name="Paulo Renato Xavier da Silva" userId="d2fbfea9-16e8-43bd-9a0a-5c107b189f82" providerId="ADAL" clId="{3D37840F-3F93-48FA-9D45-0717D06C9DB4}" dt="2023-05-05T23:13:25.744" v="34" actId="1036"/>
          <ac:cxnSpMkLst>
            <pc:docMk/>
            <pc:sldMk cId="4280595692" sldId="302"/>
            <ac:cxnSpMk id="20" creationId="{00000000-0000-0000-0000-000000000000}"/>
          </ac:cxnSpMkLst>
        </pc:cxnChg>
      </pc:sldChg>
      <pc:sldChg chg="modSp mod modNotesTx">
        <pc:chgData name="Paulo Renato Xavier da Silva" userId="d2fbfea9-16e8-43bd-9a0a-5c107b189f82" providerId="ADAL" clId="{3D37840F-3F93-48FA-9D45-0717D06C9DB4}" dt="2023-05-05T23:19:15.052" v="83" actId="20577"/>
        <pc:sldMkLst>
          <pc:docMk/>
          <pc:sldMk cId="2501113411" sldId="304"/>
        </pc:sldMkLst>
        <pc:spChg chg="mod">
          <ac:chgData name="Paulo Renato Xavier da Silva" userId="d2fbfea9-16e8-43bd-9a0a-5c107b189f82" providerId="ADAL" clId="{3D37840F-3F93-48FA-9D45-0717D06C9DB4}" dt="2023-05-05T23:18:34.322" v="45" actId="20577"/>
          <ac:spMkLst>
            <pc:docMk/>
            <pc:sldMk cId="2501113411" sldId="304"/>
            <ac:spMk id="5" creationId="{00000000-0000-0000-0000-000000000000}"/>
          </ac:spMkLst>
        </pc:spChg>
        <pc:spChg chg="mod">
          <ac:chgData name="Paulo Renato Xavier da Silva" userId="d2fbfea9-16e8-43bd-9a0a-5c107b189f82" providerId="ADAL" clId="{3D37840F-3F93-48FA-9D45-0717D06C9DB4}" dt="2023-05-05T23:18:16.313" v="44" actId="14100"/>
          <ac:spMkLst>
            <pc:docMk/>
            <pc:sldMk cId="2501113411" sldId="304"/>
            <ac:spMk id="6" creationId="{00000000-0000-0000-0000-000000000000}"/>
          </ac:spMkLst>
        </pc:spChg>
        <pc:graphicFrameChg chg="modGraphic">
          <ac:chgData name="Paulo Renato Xavier da Silva" userId="d2fbfea9-16e8-43bd-9a0a-5c107b189f82" providerId="ADAL" clId="{3D37840F-3F93-48FA-9D45-0717D06C9DB4}" dt="2023-05-05T23:19:15.052" v="83" actId="20577"/>
          <ac:graphicFrameMkLst>
            <pc:docMk/>
            <pc:sldMk cId="2501113411" sldId="304"/>
            <ac:graphicFrameMk id="4" creationId="{00000000-0000-0000-0000-000000000000}"/>
          </ac:graphicFrameMkLst>
        </pc:graphicFrameChg>
      </pc:sldChg>
      <pc:sldChg chg="modNotesTx">
        <pc:chgData name="Paulo Renato Xavier da Silva" userId="d2fbfea9-16e8-43bd-9a0a-5c107b189f82" providerId="ADAL" clId="{3D37840F-3F93-48FA-9D45-0717D06C9DB4}" dt="2023-05-05T23:27:45.948" v="85" actId="20577"/>
        <pc:sldMkLst>
          <pc:docMk/>
          <pc:sldMk cId="504699289" sldId="30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8/27/2023</a:t>
            </a:fld>
            <a:endParaRPr lang="en-US" dirty="0">
              <a:latin typeface="Huawei Sans" panose="020C0503030203020204" pitchFamily="34" charset="0"/>
            </a:endParaRPr>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‹nº›</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54896" y="766800"/>
            <a:ext cx="5932800" cy="3337748"/>
          </a:xfrm>
          <a:prstGeom prst="rect">
            <a:avLst/>
          </a:prstGeom>
          <a:noFill/>
          <a:ln w="12700">
            <a:solidFill>
              <a:prstClr val="black"/>
            </a:solidFill>
          </a:ln>
        </p:spPr>
        <p:txBody>
          <a:bodyPr vert="horz" lIns="91440" tIns="45720" rIns="91440" bIns="45720" rtlCol="0" anchor="t" anchorCtr="0"/>
          <a:lstStyle/>
          <a:p>
            <a:endParaRPr lang="en-US"/>
          </a:p>
        </p:txBody>
      </p:sp>
      <p:sp>
        <p:nvSpPr>
          <p:cNvPr id="5" name="Notes Placeholder 4"/>
          <p:cNvSpPr>
            <a:spLocks noGrp="1"/>
          </p:cNvSpPr>
          <p:nvPr>
            <p:ph type="body" sz="quarter" idx="3"/>
          </p:nvPr>
        </p:nvSpPr>
        <p:spPr>
          <a:xfrm>
            <a:off x="454896" y="4603008"/>
            <a:ext cx="5932800" cy="510840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guide id="6" pos="4021" userDrawn="1">
          <p15:clr>
            <a:srgbClr val="F26B43"/>
          </p15:clr>
        </p15:guide>
        <p15:guide id="7" pos="279" userDrawn="1">
          <p15:clr>
            <a:srgbClr val="F26B43"/>
          </p15:clr>
        </p15:guide>
        <p15:guide id="8" pos="213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85547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r>
              <a:rPr lang="pt-BR" altLang="zh-CN" dirty="0"/>
              <a:t>Quando a rota não puder ser distinguida por um valor de correspondência mais longo ou preferência, a métrica de custo é usada como o tomador de decisão na identificação da rota que deve ser instalada na tabela de roteamento</a:t>
            </a:r>
            <a:r>
              <a:rPr lang="en-US" altLang="zh-CN" dirty="0"/>
              <a:t>. </a:t>
            </a:r>
          </a:p>
          <a:p>
            <a:r>
              <a:rPr lang="pt-BR" altLang="zh-CN" dirty="0"/>
              <a:t>Métrica representa o comprimento de um caminho para uma rede de destino. Normalmente, os seguintes fatores afetarão a métrica de roteamento</a:t>
            </a:r>
            <a:r>
              <a:rPr lang="en-US" altLang="zh-CN" dirty="0"/>
              <a:t>.</a:t>
            </a:r>
          </a:p>
          <a:p>
            <a:pPr lvl="1"/>
            <a:r>
              <a:rPr lang="pt-BR" altLang="zh-CN" dirty="0"/>
              <a:t>Atraso de linha, largura de banda, carga, sobrecarga de comunicação, confiabilidade da linha, contagem de saltos e unidade de transmissão máxima.
A contagem de saltos refere-se ao número de roteadores que chegam ao destino.
Largura de banda refere-se à capacidade do link, e o link de alta velocidade com baixo custo.
Quanto menor o valor de Métrica, mais prioridade é o roteamento</a:t>
            </a:r>
            <a:r>
              <a:rPr lang="en-US" altLang="zh-CN" dirty="0"/>
              <a:t>.</a:t>
            </a:r>
          </a:p>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en-US" altLang="zh-CN" dirty="0"/>
              <a:t>Different dynamic routing protocols choose one or more of these factors to calculate the metric. The metric is only meaningful in the same routing protocol, and the routing metric between different routing protocols is not comparable and there is no conversion relationship.</a:t>
            </a:r>
          </a:p>
        </p:txBody>
      </p:sp>
    </p:spTree>
    <p:extLst>
      <p:ext uri="{BB962C8B-B14F-4D97-AF65-F5344CB8AC3E}">
        <p14:creationId xmlns:p14="http://schemas.microsoft.com/office/powerpoint/2010/main" val="1791105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pt-BR" altLang="zh-CN" dirty="0"/>
              <a:t>Depois de receber um pacote, o roteador verificará seu endereço IP de destino e, em seguida, verificará a tabela de roteamento. Depois de descobrir o item de roteamento correspondente, o roteador encaminhará o pacote de acordo com a interface e as informações do próximo salto indicadas pelo item da tabela.</a:t>
            </a:r>
            <a:endParaRPr lang="en-US" altLang="zh-CN" dirty="0"/>
          </a:p>
        </p:txBody>
      </p:sp>
    </p:spTree>
    <p:extLst>
      <p:ext uri="{BB962C8B-B14F-4D97-AF65-F5344CB8AC3E}">
        <p14:creationId xmlns:p14="http://schemas.microsoft.com/office/powerpoint/2010/main" val="3479703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62459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r>
              <a:rPr lang="pt-BR" altLang="zh-CN" dirty="0"/>
              <a:t>Há muitas maneiras de classificar rotas. Existem três fontes de roteamento, portanto, se classificar rotas de acordo com a fonte, ele pode ser dividido em</a:t>
            </a:r>
            <a:r>
              <a:rPr lang="en-US" altLang="zh-CN" dirty="0"/>
              <a:t>:</a:t>
            </a:r>
            <a:r>
              <a:rPr lang="en-US" altLang="zh-CN" baseline="0" dirty="0"/>
              <a:t> </a:t>
            </a:r>
          </a:p>
          <a:p>
            <a:pPr lvl="1"/>
            <a:r>
              <a:rPr lang="pt-BR" altLang="zh-CN" dirty="0"/>
              <a:t>Rotas diretas: Custo pequeno, configuração simples, rotas pertencentes a interfaces locais só podem ser encontradas.
Rotas estáticas: Sem custo, configuração simples, manutenção manual. Quando a topologia muda, as rotas estáticas não são alteradas. Apenas para topologias de rede simples.
Rotas dinâmicas: Alto custo, configuração complexa, sem manutenção manual. Pode ser aplicado a topologias de rede complexas. Quando a topologia muda, as rotas dinâmicas podem ser alteradas</a:t>
            </a:r>
            <a:r>
              <a:rPr lang="en-US" altLang="zh-CN" baseline="0" dirty="0"/>
              <a:t>.</a:t>
            </a:r>
            <a:endParaRPr lang="en-US" altLang="zh-CN" dirty="0"/>
          </a:p>
        </p:txBody>
      </p:sp>
    </p:spTree>
    <p:extLst>
      <p:ext uri="{BB962C8B-B14F-4D97-AF65-F5344CB8AC3E}">
        <p14:creationId xmlns:p14="http://schemas.microsoft.com/office/powerpoint/2010/main" val="3042484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r>
              <a:rPr lang="pt-BR" altLang="zh-CN" dirty="0"/>
              <a:t>Um AS é um conjunto de roteadores que compartilham diretivas de roteamento semelhantes e são executados em um único domínio de gerenciamento. Um AS pode ser um conjunto de roteadores que executam um único protocolo IGP (protocolo de gateway interno) ou um conjunto de roteadores que executam protocolos de roteamento diferentes, mas pertencem à mesma organização. Em ambos os casos, o mundo exterior considera todo o Sistema Autônomo como uma entidade</a:t>
            </a:r>
            <a:r>
              <a:rPr lang="en-US" altLang="zh-CN" dirty="0"/>
              <a:t>.</a:t>
            </a:r>
          </a:p>
          <a:p>
            <a:r>
              <a:rPr lang="pt-BR" altLang="zh-CN" dirty="0"/>
              <a:t>Cada Sistema Autônomo possui um número AS único, que é atribuído pela autoridade autorizada pela Internet IANA. Sua ideia básica é distinguir diferentes SA por diferentes números. Dessa forma, quando o administrador de rede não quer que seus dados de comunicação passem por um AS, esse método de numeração é muito útil. Por exemplo, a rede do administrador de rede pode ser totalmente acessível a um AS, mas pode ser gerenciada por um concorrente ou não ter mecanismo de segurança suficiente, isso deve ser evitado. Usando protocolos de roteamento e números AS, os roteadores podem determinar o caminho e os métodos de troca de informações de roteamento</a:t>
            </a:r>
            <a:r>
              <a:rPr lang="en-US" altLang="zh-CN" dirty="0"/>
              <a:t>.</a:t>
            </a:r>
          </a:p>
          <a:p>
            <a:r>
              <a:rPr lang="pt-BR" altLang="zh-CN" dirty="0"/>
              <a:t>O intervalo de numeração do AS é de 1 a 65535, dos quais 1 a 65411 são números de Internet registrados e 65412 a 65535 são números de rede dedicados</a:t>
            </a:r>
            <a:r>
              <a:rPr lang="en-US" altLang="zh-CN" dirty="0"/>
              <a:t>.</a:t>
            </a:r>
          </a:p>
          <a:p>
            <a:endParaRPr lang="zh-CN" altLang="en-US" dirty="0"/>
          </a:p>
        </p:txBody>
      </p:sp>
    </p:spTree>
    <p:extLst>
      <p:ext uri="{BB962C8B-B14F-4D97-AF65-F5344CB8AC3E}">
        <p14:creationId xmlns:p14="http://schemas.microsoft.com/office/powerpoint/2010/main" val="1246224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pt-BR" altLang="zh-CN" dirty="0"/>
              <a:t>De acordo com a área de atuação, os protocolos de roteamento podem ser divididos em IGP e EGP:</a:t>
            </a:r>
            <a:endParaRPr lang="en-US" altLang="zh-CN" dirty="0"/>
          </a:p>
          <a:p>
            <a:r>
              <a:rPr lang="en-US" altLang="zh-CN" dirty="0"/>
              <a:t>IGP(Interior Gateway Protocols):</a:t>
            </a:r>
            <a:r>
              <a:rPr lang="en-US" altLang="zh-CN" baseline="0" dirty="0"/>
              <a:t> </a:t>
            </a:r>
            <a:endParaRPr lang="en-US" altLang="zh-CN" dirty="0"/>
          </a:p>
          <a:p>
            <a:pPr lvl="1"/>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RIP e IS-IS trocam informações de roteamento no mesmo AS. Tanto RIP quanto IS-IS são IGPs. O IGP é usado para descobrir e calcular informações de roteamento em um AS</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en-US" altLang="zh-CN" dirty="0"/>
          </a:p>
          <a:p>
            <a:r>
              <a:rPr lang="en-US" altLang="zh-CN" dirty="0"/>
              <a:t>EGP(Exterior Gateway Protocols):</a:t>
            </a:r>
          </a:p>
          <a:p>
            <a:pPr lvl="1"/>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BGP é usado para conectar diferentes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ASs</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e trocar informações de roteamento entre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ASs.</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As políticas de roteamento e a filtragem de rotas são usadas para controlar a transmissão de informações de roteamento entre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ASs.</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Um exemplo de BGP é o BGP</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
            </a:r>
          </a:p>
        </p:txBody>
      </p:sp>
    </p:spTree>
    <p:extLst>
      <p:ext uri="{BB962C8B-B14F-4D97-AF65-F5344CB8AC3E}">
        <p14:creationId xmlns:p14="http://schemas.microsoft.com/office/powerpoint/2010/main" val="907244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Todos os protocolos de roteamento dinâmico são protocolos de camada de aplicativo na pilha de protocolos TCP/IP. Protocolos de roteamento diferentes, no entanto, usam protocolos de camada inferior diferentes.
O OSPF encapsula diretamente pacotes de protocolo em pacotes IP. O número do protocolo é 89. O protocolo IP é um protocolo de transmissão não confiável. Portanto, a confiabilidade da transmissão do OSPF depende do protocolo. 
O BGP utiliza TCP como protocolo de transmissão, melhorando a confiabilidade do protocolo. O número da porta TCP é 179. 
RIP usa UDP como o protocolo de transmissão e porta 520
IP puro: O cabeçalho IP é operado diretamente através de um soquete. Se o IP bruto for usado, o protocolo IP poderá ser usado diretamente sem processamento com base na camada de transporte. Quando o IP bruto é usado, um comando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ping</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pode ser usado para enviar uma solicitação ICMP ou o OSPF pode ser usado para roteamento e endereçamento. </a:t>
            </a:r>
            <a:endParaRPr lang="zh-CN" altLang="en-US" dirty="0"/>
          </a:p>
        </p:txBody>
      </p:sp>
    </p:spTree>
    <p:extLst>
      <p:ext uri="{BB962C8B-B14F-4D97-AF65-F5344CB8AC3E}">
        <p14:creationId xmlns:p14="http://schemas.microsoft.com/office/powerpoint/2010/main" val="1270410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a:lnSpc>
                <a:spcPct val="100000"/>
              </a:lnSpc>
            </a:pP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Para oferecer suporte a vários protocolos de roteamento na mesma Internet, as informações de roteamento devem ser compartilhadas entre esses diferentes protocolos de roteamento. Por exemplo, as rotas aprendidas com o RIP talvez precisem ser importadas para o OSPF. Esse processo de troca de informações de roteamento entre diferentes protocolos de roteamento é chamado de importação de rota. As rotas podem ser importadas unidirecionais (por exemplo, RIP é importado para OSPF) ou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bidirecionalmente</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(RIP e OSPF importam rotas uma da outra). Geralmente, os roteadores que importam rotas estão localizados nas bordas de diferentes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ASs</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ou diferentes domínios de roteamento</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en-US" altLang="zh-CN" dirty="0"/>
          </a:p>
          <a:p>
            <a:pPr>
              <a:lnSpc>
                <a:spcPct val="100000"/>
              </a:lnSpc>
            </a:pP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Diferentes protocolos de roteamento usam algoritmos diferentes e podem descobrir rotas diferentes. Portanto, os protocolos de roteamento precisam compartilhar seus resultados de descoberta. Como mencionado acima, os custos de diferentes protocolos de roteamento não são comparáveis e não podem ser convertidos. Portanto, ao importar rotas, você deve redefinir o valor da métrica das rotas importadas ou usar o valor de métrica padrão. O VRP oferece suporte ao comando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import-route</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para importar as rotas descobertas por um protocolo de roteamento para outro protocolo de roteamento. Cada protocolo de roteamento tem seu próprio mecanismo de importação de rota</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t>
            </a:r>
          </a:p>
          <a:p>
            <a:pPr>
              <a:lnSpc>
                <a:spcPct val="100000"/>
              </a:lnSpc>
            </a:pP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Os protocolos de roteamento importam rotas entre si para compartilhar informações de roteamento, mas isso traz alguns problemas. O uso de vários protocolos de roteamento geralmente leva a um gerenciamento de rede complexo e a despesas gerais extras. Quando um roteador envia as informações de roteamento aprendidas de um AS de volta para o mesmo AS, podem ocorrer loops de roteamento. Além disso, cada protocolo de roteamento usa métricas diferentes para determinar a rota ideal. Portanto, usar informações de rota importadas para selecionar um caminho pode causar uma rota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sub-ideal</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Geralmente, os protocolos de roteamento não devem se sobrepor (RIP e OSPF devem ser usados na mesma área). As redes que usam protocolos de roteamento diferentes devem ter limites claros. Se mais de um roteador for usado como ponto de importação de rota, importe rotas em apenas uma direção para evitar loops de roteamento e problemas causados por tempo de convergência inconsistente. Se houver apenas um roteador de borda em um domínio de roteamento, a importação bidirecional poderá ser usada</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t>
            </a:r>
          </a:p>
        </p:txBody>
      </p:sp>
    </p:spTree>
    <p:extLst>
      <p:ext uri="{BB962C8B-B14F-4D97-AF65-F5344CB8AC3E}">
        <p14:creationId xmlns:p14="http://schemas.microsoft.com/office/powerpoint/2010/main" val="2545184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Mede os indicadores de desempenho dos protocolos de roteamento</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t>
            </a:r>
            <a:endParaRPr lang="en-US" altLang="zh-CN" dirty="0"/>
          </a:p>
          <a:p>
            <a:pPr lvl="1"/>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Exatidão</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en-US" altLang="zh-CN" dirty="0"/>
          </a:p>
          <a:p>
            <a:pPr lvl="2"/>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Pode ser encontrado corretamente, e nenhum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auto-loop</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ocorre</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t>
            </a:r>
            <a:endParaRPr lang="en-US" altLang="zh-CN" dirty="0"/>
          </a:p>
          <a:p>
            <a:pPr lvl="1"/>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Convergência</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rápida</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en-US" altLang="zh-CN" dirty="0"/>
          </a:p>
          <a:p>
            <a:pPr lvl="2"/>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Quando a topologia de uma rede muda, as rotas no sistema autônomo podem ser alteradas rapidamente</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en-US" altLang="zh-CN" dirty="0"/>
          </a:p>
          <a:p>
            <a:pPr lvl="1"/>
            <a:r>
              <a:rPr lang="en-US" altLang="zh-CN" dirty="0" err="1"/>
              <a:t>Baixo</a:t>
            </a:r>
            <a:r>
              <a:rPr lang="en-US" altLang="zh-CN" dirty="0"/>
              <a:t> </a:t>
            </a:r>
            <a:r>
              <a:rPr lang="en-US" altLang="zh-CN" dirty="0" err="1"/>
              <a:t>custo</a:t>
            </a:r>
            <a:r>
              <a:rPr lang="en-US" altLang="zh-CN" dirty="0"/>
              <a:t> </a:t>
            </a:r>
          </a:p>
          <a:p>
            <a:pPr lvl="2"/>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Sobrecarga mínima de protocolo (memória, CPU e largura de banda de rede</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t>
            </a:r>
            <a:endParaRPr lang="en-US" altLang="zh-CN" dirty="0"/>
          </a:p>
          <a:p>
            <a:pPr lvl="1"/>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Segurança</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en-US" altLang="zh-CN" dirty="0"/>
          </a:p>
          <a:p>
            <a:pPr lvl="2"/>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protocolo não é vulnerável a ataques e tem um mecanismo de segurança</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en-US" altLang="zh-CN" dirty="0"/>
          </a:p>
          <a:p>
            <a:pPr lvl="1"/>
            <a:r>
              <a:rPr lang="en-US" altLang="zh-CN" sz="1100" u="none" kern="1200" baseline="0" dirty="0" err="1">
                <a:solidFill>
                  <a:schemeClr val="tx1"/>
                </a:solidFill>
                <a:effectLst/>
                <a:latin typeface="Huawei Sans" panose="020C0503030203020204" pitchFamily="34" charset="0"/>
                <a:ea typeface="方正兰亭黑简体" panose="02000000000000000000" pitchFamily="2" charset="-122"/>
                <a:cs typeface="+mn-cs"/>
              </a:rPr>
              <a:t>Universalidade</a:t>
            </a:r>
            <a:r>
              <a:rPr lang="en-US" altLang="zh-CN" sz="1100" u="none"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en-US" altLang="zh-CN" u="none" dirty="0"/>
          </a:p>
          <a:p>
            <a:pPr lvl="2"/>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Adapta-se a redes de várias topologias e escalas</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t>
            </a:r>
            <a:endParaRPr lang="en-US" altLang="zh-CN" dirty="0"/>
          </a:p>
          <a:p>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Comparação abrangente de desempenho de protocolos de roteamento: BGP, OSPF e IS-IS não têm loops de roteamento. RIP1 e RIP2 têm loops de roteamento</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
            </a:r>
          </a:p>
        </p:txBody>
      </p:sp>
    </p:spTree>
    <p:extLst>
      <p:ext uri="{BB962C8B-B14F-4D97-AF65-F5344CB8AC3E}">
        <p14:creationId xmlns:p14="http://schemas.microsoft.com/office/powerpoint/2010/main" val="3140184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48781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85948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r>
              <a:rPr lang="pt-BR" altLang="zh-CN" dirty="0"/>
              <a:t>Uma rota estática é uma rota especial configurada manualmente por um administrador de rede. As rotas estáticas são fáceis de configurar e não precisam ocupar recursos da CPU para calcular e analisar rotas como as rotas dinâmicas</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en-US" altLang="zh-CN" dirty="0"/>
          </a:p>
          <a:p>
            <a:r>
              <a:rPr lang="pt-BR" altLang="zh-CN" dirty="0"/>
              <a:t>A desvantagem das rotas estáticas é que elas não podem se adaptar à mudança em uma rede automaticamente, portanto, as alterações de rede exigem reconfiguração manual</a:t>
            </a:r>
            <a:r>
              <a:rPr lang="en-US" altLang="zh-CN" dirty="0"/>
              <a:t>. </a:t>
            </a:r>
          </a:p>
          <a:p>
            <a:r>
              <a:rPr lang="pt-BR" altLang="zh-CN" dirty="0"/>
              <a:t>As rotas estáticas são adequadas para redes com estruturas comparativamente simples. Não é aconselhável configurar e manter rotas estáticas para uma rede com uma estrutura complexa. No entanto, as rotas estáticas reduzem o efeito da largura de banda e do consumo de recursos da CPU que ocorre quando outros protocolos são implementados</a:t>
            </a:r>
            <a:r>
              <a:rPr lang="en-US" altLang="zh-CN" dirty="0"/>
              <a:t>.</a:t>
            </a:r>
          </a:p>
          <a:p>
            <a:endParaRPr lang="zh-CN" altLang="en-US" dirty="0"/>
          </a:p>
        </p:txBody>
      </p:sp>
    </p:spTree>
    <p:extLst>
      <p:ext uri="{BB962C8B-B14F-4D97-AF65-F5344CB8AC3E}">
        <p14:creationId xmlns:p14="http://schemas.microsoft.com/office/powerpoint/2010/main" val="17430297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As rotas estáticas podem ser aplicadas a redes seriais ou redes Ethernet, mas suas configurações são diferentes</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
            </a:r>
          </a:p>
          <a:p>
            <a:r>
              <a:rPr lang="pt-BR" altLang="zh-CN" dirty="0" err="1"/>
              <a:t>ip</a:t>
            </a:r>
            <a:r>
              <a:rPr lang="pt-BR" altLang="zh-CN" dirty="0"/>
              <a:t> </a:t>
            </a:r>
            <a:r>
              <a:rPr lang="pt-BR" altLang="zh-CN" dirty="0" err="1"/>
              <a:t>route-static</a:t>
            </a:r>
            <a:r>
              <a:rPr lang="pt-BR" altLang="zh-CN" dirty="0"/>
              <a:t> </a:t>
            </a:r>
            <a:r>
              <a:rPr lang="pt-BR" altLang="zh-CN" dirty="0" err="1"/>
              <a:t>ip-address</a:t>
            </a:r>
            <a:r>
              <a:rPr lang="pt-BR" altLang="zh-CN" dirty="0"/>
              <a:t> { </a:t>
            </a:r>
            <a:r>
              <a:rPr lang="pt-BR" altLang="zh-CN" dirty="0" err="1"/>
              <a:t>mask</a:t>
            </a:r>
            <a:r>
              <a:rPr lang="pt-BR" altLang="zh-CN" dirty="0"/>
              <a:t> | </a:t>
            </a:r>
            <a:r>
              <a:rPr lang="pt-BR" altLang="zh-CN" dirty="0" err="1"/>
              <a:t>mask-length</a:t>
            </a:r>
            <a:r>
              <a:rPr lang="pt-BR" altLang="zh-CN" dirty="0"/>
              <a:t> } interface-</a:t>
            </a:r>
            <a:r>
              <a:rPr lang="pt-BR" altLang="zh-CN" dirty="0" err="1"/>
              <a:t>type</a:t>
            </a:r>
            <a:r>
              <a:rPr lang="pt-BR" altLang="zh-CN" dirty="0"/>
              <a:t> interface-</a:t>
            </a:r>
            <a:r>
              <a:rPr lang="pt-BR" altLang="zh-CN" dirty="0" err="1"/>
              <a:t>number</a:t>
            </a:r>
            <a:r>
              <a:rPr lang="pt-BR" altLang="zh-CN" dirty="0"/>
              <a:t> [ </a:t>
            </a:r>
            <a:r>
              <a:rPr lang="pt-BR" altLang="zh-CN" dirty="0" err="1"/>
              <a:t>nexthop-address</a:t>
            </a:r>
            <a:r>
              <a:rPr lang="pt-BR" altLang="zh-CN" dirty="0"/>
              <a:t> ], este comando é usado para configurar rotas estáticas. Endereço IP especifica o endereço de destino de uma rede ou host e Máscara especifica o comprimento de uma máscara ou prefixo de </a:t>
            </a:r>
            <a:r>
              <a:rPr lang="pt-BR" altLang="zh-CN" dirty="0" err="1"/>
              <a:t>sub-rede</a:t>
            </a:r>
            <a:r>
              <a:rPr lang="pt-BR" altLang="zh-CN" dirty="0"/>
              <a:t>. Os parâmetros a seguir especificam o próximo salto ou a interface de saída</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a:p>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Ao configurar uma rota estática em uma rede serial, você pode especificar apenas o endereço do próximo salto (por exemplo, 10.0.12.1) ou especificar apenas o tipo de interface e o número de interface (por exemplo, Serial 0/0/2) para configurar uma interface de saída. Nos roteadores Huawei série ARG3, as interfaces seriais são encapsuladas com PPP por padrão. Para esse tipo de interface, o endereço do próximo salto da rota estática é o endereço da interface de mesmo nível conectada à interface. Portanto, você pode configurar somente a interface de saída ao configurar a rota estática na rede serial</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t>
            </a:r>
          </a:p>
          <a:p>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Ao configurar uma rota estática em uma interface de difusão, você deve especificar o endereço do próximo salto. Em uma Ethernet, uma rede pode estar conectada a vários roteadores. Se apenas a interface de saída for especificada quando você configurar uma rota estática, o roteador não poderá encaminhar pacotes para o próximo salto correto</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t>
            </a:r>
            <a:endParaRPr lang="zh-CN" altLang="en-US" dirty="0"/>
          </a:p>
        </p:txBody>
      </p:sp>
    </p:spTree>
    <p:extLst>
      <p:ext uri="{BB962C8B-B14F-4D97-AF65-F5344CB8AC3E}">
        <p14:creationId xmlns:p14="http://schemas.microsoft.com/office/powerpoint/2010/main" val="3623828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As duas rotas são destinadas ao mesmo destino, mas usam endereços IP de próximo salto diferentes. Além disso, as duas rotas têm a mesma prioridade e custo (o custo é 0</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p:txBody>
      </p:sp>
    </p:spTree>
    <p:extLst>
      <p:ext uri="{BB962C8B-B14F-4D97-AF65-F5344CB8AC3E}">
        <p14:creationId xmlns:p14="http://schemas.microsoft.com/office/powerpoint/2010/main" val="38341595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Em dispositivos Huawei, a prioridade padrão de rotas estáticas é 60. Outros fornecedores podem ter prioridades diferentes</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p:txBody>
      </p:sp>
    </p:spTree>
    <p:extLst>
      <p:ext uri="{BB962C8B-B14F-4D97-AF65-F5344CB8AC3E}">
        <p14:creationId xmlns:p14="http://schemas.microsoft.com/office/powerpoint/2010/main" val="4334162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Se a tabela de roteamento não contiver nenhuma entrada que corresponda ao endereço de destino de um pacote, o dispositivo selecionará a rota padrão como o caminho de encaminhamento do pacote. Na tabela de roteamento, o endereço IP de destino e a máscara da rota padrão são 0.0.0.0</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
            </a:r>
          </a:p>
          <a:p>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Neste exemplo, o RTA usa a rota padrão para encaminhar pacotes destinados a endereços de destino desconhecidos. A preferência padrão da rota estática padrão é 60. Durante a seleção de rota, a rota padrão é finalmente correspondida</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p:txBody>
      </p:sp>
    </p:spTree>
    <p:extLst>
      <p:ext uri="{BB962C8B-B14F-4D97-AF65-F5344CB8AC3E}">
        <p14:creationId xmlns:p14="http://schemas.microsoft.com/office/powerpoint/2010/main" val="13886575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480445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pt-BR" altLang="zh-CN" dirty="0"/>
              <a:t>A VLAN isolou dois domínios de transmissão e também isolou estritamente o tráfego de camada 2 entre a VLAN. Usuários pertencentes a VLAN diferentes não puderam gerenciar a comunicação de Camada 2</a:t>
            </a:r>
            <a:r>
              <a:rPr lang="en-US" altLang="zh-CN" dirty="0"/>
              <a:t>.</a:t>
            </a:r>
            <a:endParaRPr lang="zh-CN" altLang="en-US" dirty="0"/>
          </a:p>
          <a:p>
            <a:endParaRPr lang="zh-CN" altLang="en-US" dirty="0"/>
          </a:p>
        </p:txBody>
      </p:sp>
    </p:spTree>
    <p:extLst>
      <p:ext uri="{BB962C8B-B14F-4D97-AF65-F5344CB8AC3E}">
        <p14:creationId xmlns:p14="http://schemas.microsoft.com/office/powerpoint/2010/main" val="3313194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Configure a interface VLANIF no switch de Camada 3 como o gateway para implementar o roteamento entre VLAN. Se houver várias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VLANs</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na rede, configure uma interface VLANIF para cada VLAN e atribua um endereço IP a cada interface VLANIF. O gateway padrão configurado no PC do usuário é o endereço IP da interface VLANIF no switch de Camada 3. Ao verificar a tabela de roteamento IP do switch, você pode descobrir que somente a rota para o segmento de rede conectado diretamente pode ser encontrada. Portanto, você precisa configurar uma rota para o segmento de rede conectado indiretamente. Você pode configurar uma rota estática</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p:txBody>
      </p:sp>
    </p:spTree>
    <p:extLst>
      <p:ext uri="{BB962C8B-B14F-4D97-AF65-F5344CB8AC3E}">
        <p14:creationId xmlns:p14="http://schemas.microsoft.com/office/powerpoint/2010/main" val="39183436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pt-BR" altLang="zh-CN" dirty="0"/>
              <a:t>O roteamento estático é configurado no SWA e no SWB, onde o roteamento padrão é usado, e o endereço do próximo salto, respectivamente, aponta para Vlanif5:10.1.12.2 do SWB e Vlanif5:10.1.12.1 do SWA</a:t>
            </a:r>
            <a:r>
              <a:rPr lang="en-US" altLang="zh-CN" dirty="0"/>
              <a:t>. </a:t>
            </a:r>
          </a:p>
          <a:p>
            <a:endParaRPr lang="zh-CN" altLang="en-US" dirty="0"/>
          </a:p>
        </p:txBody>
      </p:sp>
    </p:spTree>
    <p:extLst>
      <p:ext uri="{BB962C8B-B14F-4D97-AF65-F5344CB8AC3E}">
        <p14:creationId xmlns:p14="http://schemas.microsoft.com/office/powerpoint/2010/main" val="24748568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r>
              <a:rPr lang="en-US" altLang="zh-CN" dirty="0" err="1"/>
              <a:t>Respostas</a:t>
            </a:r>
            <a:r>
              <a:rPr lang="en-US" altLang="zh-CN" dirty="0"/>
              <a:t>:</a:t>
            </a:r>
          </a:p>
          <a:p>
            <a:pPr lvl="1"/>
            <a:r>
              <a:rPr lang="pt-BR" altLang="zh-CN" dirty="0"/>
              <a:t>Ao encaminhar dados, o roteador precisa selecionar a rota ideal na tabela de roteamento. Quando um pacote de dados chega a um roteador, o roteador extrai o endereço IP de destino do pacote, pesquisa a tabela de roteamento e, em seguida, executa a operação E no endereço IP de destino e no campo de máscara de uma entrada na tabela de roteamento. Se o resultado da operação E for o mesmo que o endereço do segmento de rede de destino da entrada na tabela de roteamento, o pacote corresponderá ao endereço do segmento de rede de destino. Caso contrário, o pacote não corresponderá ao endereço do segmento de rede de destino.  Quando todas as entradas de roteamento são correspondidas, o roteador seleciona a entrada com a máscara mais longa.
Ao configurar uma rota padrão, defina o endereço de rede de destino como 0.0.0.0, indicando qualquer rede.
Se a interface de saída de uma rota for uma interface ponto a ponto (por exemplo, uma interface serial encapsulada com HDLC ou PPP), a rota poderá ser associada somente à interface de saída. Se a interface de saída for uma interface de acesso múltiplo de difusão, por exemplo, uma interface Ethernet, a interface de saída deverá ser associada ao próximo salto. Caso contrário, o roteador não poderá encaminhar o pacote para o próximo salto correto.</a:t>
            </a:r>
            <a:endParaRPr lang="zh-CN" altLang="en-US" dirty="0"/>
          </a:p>
        </p:txBody>
      </p:sp>
    </p:spTree>
    <p:extLst>
      <p:ext uri="{BB962C8B-B14F-4D97-AF65-F5344CB8AC3E}">
        <p14:creationId xmlns:p14="http://schemas.microsoft.com/office/powerpoint/2010/main" val="1324206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813931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085470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8804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96319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r>
              <a:rPr lang="pt-BR" altLang="zh-CN" dirty="0"/>
              <a:t>Os roteadores fornecem um mecanismo para interconectar redes heterogêneas para transmitir pacotes de uma rede para outra. O roteador seleciona um caminho apropriado (uma rede inclui um ou mais roteadores) com base no endereço de destino do cabeçalho do pacote e, em seguida, envia o pacote para o próximo roteador, finalmente o pacote será enviado para o host de destino.
Roteamento é o caminho da origem para o destino de um pacote. Quando há várias rotas disponíveis, os roteadores encaminham o pacote de acordo com a melhor rota na tabela de roteamento.
Dependendo do destino do roteiro, ele pode ser dividido em</a:t>
            </a:r>
            <a:r>
              <a:rPr lang="en-US" altLang="zh-CN" dirty="0"/>
              <a:t>:</a:t>
            </a:r>
          </a:p>
          <a:p>
            <a:pPr lvl="1"/>
            <a:r>
              <a:rPr lang="pt-BR" altLang="zh-CN" dirty="0"/>
              <a:t>Roteamento de </a:t>
            </a:r>
            <a:r>
              <a:rPr lang="pt-BR" altLang="zh-CN" dirty="0" err="1"/>
              <a:t>sub-rede</a:t>
            </a:r>
            <a:r>
              <a:rPr lang="pt-BR" altLang="zh-CN" dirty="0"/>
              <a:t>: o destino é uma </a:t>
            </a:r>
            <a:r>
              <a:rPr lang="pt-BR" altLang="zh-CN" dirty="0" err="1"/>
              <a:t>sub-rede</a:t>
            </a:r>
            <a:r>
              <a:rPr lang="pt-BR" altLang="zh-CN" dirty="0"/>
              <a:t>
Roteamento de host: o destino é um host</a:t>
            </a:r>
          </a:p>
          <a:p>
            <a:pPr lvl="0"/>
            <a:r>
              <a:rPr lang="pt-BR" altLang="zh-CN" dirty="0"/>
              <a:t>De acordo com se o destino está diretamente conectado ao roteador, ele pode ser dividido em</a:t>
            </a:r>
            <a:r>
              <a:rPr lang="en-US" altLang="zh-CN" dirty="0"/>
              <a:t>:</a:t>
            </a:r>
          </a:p>
          <a:p>
            <a:pPr lvl="1"/>
            <a:r>
              <a:rPr lang="pt-BR" altLang="zh-CN" dirty="0"/>
              <a:t>Roteamento direto: a rede de destino está diretamente conectada ao roteador.
Roteamento indireto: a rede de destino não está diretamente conectada ao roteador</a:t>
            </a:r>
            <a:r>
              <a:rPr lang="en-US" altLang="zh-CN" dirty="0"/>
              <a:t>.</a:t>
            </a:r>
          </a:p>
          <a:p>
            <a:endParaRPr lang="zh-CN" altLang="en-US" dirty="0"/>
          </a:p>
        </p:txBody>
      </p:sp>
    </p:spTree>
    <p:extLst>
      <p:ext uri="{BB962C8B-B14F-4D97-AF65-F5344CB8AC3E}">
        <p14:creationId xmlns:p14="http://schemas.microsoft.com/office/powerpoint/2010/main" val="120093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r>
              <a:rPr lang="pt-BR" altLang="zh-CN" dirty="0"/>
              <a:t>A chave de um roteador para encaminhar pacotes é a tabela de roteamento. Cada roteador tem uma tabela de roteamento, e as entradas de rota dentro dele indicarão qual porta física deve ser usada para enviar um pacote para a rede ou o host, ou qual próximo roteador que pode alcançar o caminho. Pacotes com um destino que não existe na tabela de roteamento serão descartados.
Os seguintes itens-chave estão incluídos na tabela de roteamento</a:t>
            </a:r>
            <a:r>
              <a:rPr lang="en-US" altLang="zh-CN" dirty="0"/>
              <a:t>:</a:t>
            </a:r>
          </a:p>
          <a:p>
            <a:pPr lvl="1"/>
            <a:r>
              <a:rPr lang="pt-BR" altLang="zh-CN" dirty="0"/>
              <a:t>Destino: identificar o endereço de destino ou a rede de destino do pacote IP.
Máscara: juntamente com o endereço de destino, identifica o endereço de um segmento de rede onde o host ou roteador de destino está localizado. As informações de segmento de rede correspondentes podem ser obtidas depois de fazer a operação "E" para o endereço de destino e a máscara de rede. A máscara é composta por um número de "1" contínuo, que pode ser expresso em notação decimal de pontos ou no número contínuo de "1" na máscara.
Interface: Indique qual interface será usada para encaminhar o pacote IP para fora do roteador.
Next-Hop: Especifique o endereço de interface do próximo roteador pelo qual o pacote IP passará.
Apresentaremos alguns outros campos dentro da tabela de roteamento, como prioridade, métrica e assim por diante mais tarde.</a:t>
            </a:r>
            <a:r>
              <a:rPr lang="en-US" altLang="zh-CN" dirty="0"/>
              <a:t>.</a:t>
            </a:r>
          </a:p>
          <a:p>
            <a:endParaRPr lang="zh-CN" altLang="en-US" dirty="0"/>
          </a:p>
        </p:txBody>
      </p:sp>
    </p:spTree>
    <p:extLst>
      <p:ext uri="{BB962C8B-B14F-4D97-AF65-F5344CB8AC3E}">
        <p14:creationId xmlns:p14="http://schemas.microsoft.com/office/powerpoint/2010/main" val="1539510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r>
              <a:rPr lang="pt-BR" altLang="zh-CN" sz="1100" kern="1200" baseline="0" dirty="0">
                <a:solidFill>
                  <a:schemeClr val="tx1"/>
                </a:solidFill>
                <a:effectLst/>
                <a:latin typeface="+mn-lt"/>
                <a:ea typeface="方正兰亭黑简体" panose="02000000000000000000" pitchFamily="2" charset="-122"/>
                <a:cs typeface="+mn-cs"/>
              </a:rPr>
              <a:t>O campo Protocolo na tabela de roteamento especifica a origem de uma rota, ou seja, como uma rota é gerada. Existem três tipos de rotas:
Rotas descobertas por protocolos de camada de link </a:t>
            </a:r>
            <a:r>
              <a:rPr lang="en-US" altLang="zh-CN" dirty="0">
                <a:latin typeface="+mn-lt"/>
              </a:rPr>
              <a:t>(</a:t>
            </a:r>
            <a:r>
              <a:rPr lang="en-US" altLang="zh-CN" dirty="0" err="1">
                <a:latin typeface="+mn-lt"/>
              </a:rPr>
              <a:t>Direto</a:t>
            </a:r>
            <a:r>
              <a:rPr lang="en-US" altLang="zh-CN" dirty="0">
                <a:latin typeface="+mn-lt"/>
              </a:rPr>
              <a:t>)</a:t>
            </a:r>
          </a:p>
          <a:p>
            <a:pPr marL="540000" marR="0" lvl="1"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pt-BR" altLang="zh-CN" dirty="0">
                <a:latin typeface="+mn-lt"/>
              </a:rPr>
              <a:t>Pequeno custo, configuração simples, sem manutenção manual. Somente as rotas no segmento de rede ao qual a interface pertence podem ser descobertas. Essas rotas também são chamadas de rotas de interface ou rotas diretas.</a:t>
            </a:r>
            <a:r>
              <a:rPr lang="en-US" altLang="zh-CN" sz="1100" kern="1200" baseline="0" dirty="0">
                <a:solidFill>
                  <a:schemeClr val="tx1"/>
                </a:solidFill>
                <a:effectLst/>
                <a:latin typeface="+mn-lt"/>
                <a:ea typeface="方正兰亭黑简体" panose="02000000000000000000" pitchFamily="2" charset="-122"/>
                <a:cs typeface="+mn-cs"/>
              </a:rPr>
              <a:t>.</a:t>
            </a:r>
            <a:endParaRPr lang="en-US" altLang="zh-CN" dirty="0">
              <a:latin typeface="+mn-lt"/>
            </a:endParaRPr>
          </a:p>
          <a:p>
            <a:r>
              <a:rPr lang="pt-BR" altLang="zh-CN" dirty="0">
                <a:latin typeface="+mn-lt"/>
              </a:rPr>
              <a:t>Roteamento estático de configuração manual </a:t>
            </a:r>
            <a:r>
              <a:rPr lang="en-US" altLang="zh-CN" dirty="0">
                <a:latin typeface="+mn-lt"/>
              </a:rPr>
              <a:t>(</a:t>
            </a:r>
            <a:r>
              <a:rPr lang="en-US" altLang="zh-CN" dirty="0" err="1">
                <a:latin typeface="+mn-lt"/>
              </a:rPr>
              <a:t>Estático</a:t>
            </a:r>
            <a:r>
              <a:rPr lang="en-US" altLang="zh-CN" dirty="0">
                <a:latin typeface="+mn-lt"/>
              </a:rPr>
              <a:t>)</a:t>
            </a:r>
          </a:p>
          <a:p>
            <a:pPr marL="540000" marR="0" lvl="1"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pt-BR" altLang="zh-CN" dirty="0">
                <a:latin typeface="+mn-lt"/>
              </a:rPr>
              <a:t>Sem custo, configuração simples, manutenção manual. As rotas estáticas são configuradas manualmente pelos administradores. Rotas estáticas podem ser usadas para estabelecer uma rede interconectada. No entanto, quando ocorre uma falha de rede, as rotas estáticas não podem ser corrigidas automaticamente e devem ser configuradas manualmente pelo administrador</a:t>
            </a:r>
            <a:r>
              <a:rPr lang="en-US" altLang="zh-CN" sz="1100" kern="1200" baseline="0" dirty="0">
                <a:solidFill>
                  <a:schemeClr val="tx1"/>
                </a:solidFill>
                <a:effectLst/>
                <a:latin typeface="+mn-lt"/>
                <a:ea typeface="方正兰亭黑简体" panose="02000000000000000000" pitchFamily="2" charset="-122"/>
                <a:cs typeface="+mn-cs"/>
              </a:rPr>
              <a:t>. </a:t>
            </a:r>
            <a:endParaRPr lang="en-US" altLang="zh-CN" dirty="0">
              <a:latin typeface="+mn-lt"/>
            </a:endParaRPr>
          </a:p>
          <a:p>
            <a:r>
              <a:rPr lang="pt-BR" altLang="zh-CN" dirty="0">
                <a:latin typeface="+mn-lt"/>
              </a:rPr>
              <a:t>Roteamento descoberto pelo protocolo de roteamento dinâmico(</a:t>
            </a:r>
            <a:r>
              <a:rPr lang="en-US" altLang="zh-CN" dirty="0">
                <a:latin typeface="+mn-lt"/>
              </a:rPr>
              <a:t>RIP, OSPF, etc.)</a:t>
            </a:r>
          </a:p>
          <a:p>
            <a:pPr lvl="1"/>
            <a:r>
              <a:rPr lang="pt-BR" altLang="zh-CN" sz="1100" kern="1200" baseline="0" dirty="0">
                <a:solidFill>
                  <a:schemeClr val="tx1"/>
                </a:solidFill>
                <a:effectLst/>
                <a:latin typeface="+mn-lt"/>
                <a:ea typeface="方正兰亭黑简体" panose="02000000000000000000" pitchFamily="2" charset="-122"/>
                <a:cs typeface="+mn-cs"/>
              </a:rPr>
              <a:t>Quando a topologia de rede é complexa, a configuração manual de rotas estáticas é demorada e propensa a erros. Nesse caso, os protocolos de roteamento dinâmico podem ser usados para descobrir e modificar rotas automaticamente sem manutenção manual. No entanto, os protocolos de roteamento dinâmico têm altos custos e configurações complexas</a:t>
            </a:r>
            <a:r>
              <a:rPr lang="en-US" altLang="zh-CN" sz="1100" kern="1200" baseline="0" dirty="0">
                <a:solidFill>
                  <a:schemeClr val="tx1"/>
                </a:solidFill>
                <a:effectLst/>
                <a:latin typeface="+mn-lt"/>
                <a:ea typeface="方正兰亭黑简体" panose="02000000000000000000" pitchFamily="2" charset="-122"/>
                <a:cs typeface="+mn-cs"/>
              </a:rPr>
              <a:t>.</a:t>
            </a:r>
            <a:endParaRPr lang="en-US" altLang="zh-CN" dirty="0">
              <a:latin typeface="+mn-lt"/>
            </a:endParaRPr>
          </a:p>
        </p:txBody>
      </p:sp>
    </p:spTree>
    <p:extLst>
      <p:ext uri="{BB962C8B-B14F-4D97-AF65-F5344CB8AC3E}">
        <p14:creationId xmlns:p14="http://schemas.microsoft.com/office/powerpoint/2010/main" val="1891303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Ao encaminhar dados, um roteador precisa selecionar a rota ideal na tabela de roteamento. Quando um pacote de dados chega a um roteador, o roteador extrai o endereço IP de destino do pacote, pesquisa a tabela de roteamento e executa a operação AND no endereço IP de destino do pacote e no campo de máscara de uma entrada na tabela de roteamento. Se o resultado da operação AND for o mesmo que o endereço IP de destino da entrada na tabela de roteamento, o pacote corresponderá ao endereço IP de destino da entrada na tabela de roteamento. Caso contrário, o pacote não corresponderá ao endereço IP de destino da entrada na tabela de roteamento. Quando todas as entradas de roteamento são correspondidas, o roteador seleciona a entrada com a máscara mais longa</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p:txBody>
      </p:sp>
    </p:spTree>
    <p:extLst>
      <p:ext uri="{BB962C8B-B14F-4D97-AF65-F5344CB8AC3E}">
        <p14:creationId xmlns:p14="http://schemas.microsoft.com/office/powerpoint/2010/main" val="1850942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Um roteador pode aprender as rotas para a mesma rede de destino por meio de vários protocolos (incluindo rotas estáticas). Quando essas rotas atendem à regra de correspondência mais longa, o roteador deve determinar qual rota é preferida. Portanto, cada protocolo de roteamento tem uma prioridade de protocolo. Quando existem várias rotas, a rota descoberta pelo protocolo de roteamento com a prioridade mais alta torna-se a rota ideal e é adicionada à tabela de roteamento</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en-US" altLang="zh-CN" dirty="0"/>
          </a:p>
          <a:p>
            <a:r>
              <a:rPr lang="pt-BR" altLang="zh-CN" dirty="0"/>
              <a:t>Diferentes fabricantes têm requisitos diferentes para a prioridade de vários protocolos de roteamento. A prioridade padrão do roteador HUAWEI </a:t>
            </a:r>
            <a:r>
              <a:rPr lang="pt-BR" altLang="zh-CN" dirty="0" err="1"/>
              <a:t>Quidway</a:t>
            </a:r>
            <a:r>
              <a:rPr lang="pt-BR" altLang="zh-CN" dirty="0"/>
              <a:t> é mostrada na tabela</a:t>
            </a:r>
            <a:r>
              <a:rPr lang="en-US" altLang="zh-CN" dirty="0"/>
              <a:t>:</a:t>
            </a:r>
          </a:p>
          <a:p>
            <a:pPr lvl="1"/>
            <a:r>
              <a:rPr lang="pt-BR" altLang="zh-CN" dirty="0"/>
              <a:t>Quanto menor o valor, maior a preferência.
Além do roteamento direto, a preferência de todos os protocolos de roteamento dinâmico pode ser configurada manualmente de acordo com as necessidades do usuário. Além disso, a prioridade de cada rota estática pode ser diferente</a:t>
            </a:r>
            <a:r>
              <a:rPr lang="en-US" altLang="zh-CN" dirty="0"/>
              <a:t>.</a:t>
            </a:r>
          </a:p>
        </p:txBody>
      </p:sp>
    </p:spTree>
    <p:extLst>
      <p:ext uri="{BB962C8B-B14F-4D97-AF65-F5344CB8AC3E}">
        <p14:creationId xmlns:p14="http://schemas.microsoft.com/office/powerpoint/2010/main" val="1472252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sp>
        <p:nvSpPr>
          <p:cNvPr id="31" name="Rectangle 2"/>
          <p:cNvSpPr>
            <a:spLocks noChangeArrowheads="1"/>
          </p:cNvSpPr>
          <p:nvPr userDrawn="1"/>
        </p:nvSpPr>
        <p:spPr bwMode="auto">
          <a:xfrm>
            <a:off x="952501" y="368660"/>
            <a:ext cx="4207395" cy="479425"/>
          </a:xfrm>
          <a:prstGeom prst="rect">
            <a:avLst/>
          </a:prstGeom>
          <a:noFill/>
          <a:ln w="9525">
            <a:noFill/>
            <a:miter lim="800000"/>
            <a:headEnd/>
            <a:tailEnd/>
          </a:ln>
        </p:spPr>
        <p:txBody>
          <a:bodyPr lIns="78258" tIns="39127" rIns="78258" bIns="39127" anchor="ctr"/>
          <a:lstStyle/>
          <a:p>
            <a:pPr marL="0" marR="0" lvl="0" indent="0" algn="l" defTabSz="1001624" rtl="0" eaLnBrk="0" fontAlgn="ctr" latinLnBrk="0" hangingPunct="0">
              <a:lnSpc>
                <a:spcPct val="100000"/>
              </a:lnSpc>
              <a:spcBef>
                <a:spcPct val="0"/>
              </a:spcBef>
              <a:spcAft>
                <a:spcPct val="0"/>
              </a:spcAft>
              <a:buClrTx/>
              <a:buSzTx/>
              <a:buFontTx/>
              <a:buNone/>
              <a:tabLst/>
              <a:defRPr/>
            </a:pPr>
            <a:r>
              <a:rPr lang="en-US" altLang="zh-CN" sz="3500" b="1" baseline="0" dirty="0">
                <a:solidFill>
                  <a:schemeClr val="tx1">
                    <a:lumMod val="75000"/>
                    <a:lumOff val="25000"/>
                  </a:schemeClr>
                </a:solidFill>
                <a:latin typeface="Huawei Sans" panose="020C0503030203020204" pitchFamily="34" charset="0"/>
                <a:ea typeface="方正兰亭黑简体" panose="02000000000000000000" pitchFamily="2" charset="-122"/>
              </a:rPr>
              <a:t>Revision Record</a:t>
            </a:r>
            <a:endPar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endParaRPr>
          </a:p>
        </p:txBody>
      </p:sp>
      <p:sp>
        <p:nvSpPr>
          <p:cNvPr id="32" name="Text Box 58"/>
          <p:cNvSpPr txBox="1">
            <a:spLocks noChangeArrowheads="1"/>
          </p:cNvSpPr>
          <p:nvPr userDrawn="1"/>
        </p:nvSpPr>
        <p:spPr bwMode="auto">
          <a:xfrm>
            <a:off x="7487791" y="368660"/>
            <a:ext cx="3996445" cy="523220"/>
          </a:xfrm>
          <a:prstGeom prst="rect">
            <a:avLst/>
          </a:prstGeom>
          <a:noFill/>
          <a:ln w="9525" algn="ctr">
            <a:noFill/>
            <a:miter lim="800000"/>
            <a:headEnd/>
            <a:tailEnd/>
          </a:ln>
        </p:spPr>
        <p:txBody>
          <a:bodyPr wrap="square">
            <a:spAutoFit/>
          </a:bodyPr>
          <a:lstStyle/>
          <a:p>
            <a:pPr fontAlgn="ctr">
              <a:spcBef>
                <a:spcPct val="50000"/>
              </a:spcBef>
            </a:pPr>
            <a:r>
              <a:rPr lang="en-US" altLang="zh-CN" sz="2800" kern="1200" baseline="0" dirty="0">
                <a:solidFill>
                  <a:srgbClr val="4D4D4D"/>
                </a:solidFill>
                <a:latin typeface="Huawei Sans" panose="020C0503030203020204" pitchFamily="34" charset="0"/>
                <a:ea typeface="方正兰亭黑简体" panose="02000000000000000000" pitchFamily="2" charset="-122"/>
                <a:cs typeface="+mn-cs"/>
              </a:rPr>
              <a:t>Do Not Print this Page</a:t>
            </a:r>
            <a:endParaRPr lang="zh-CN" altLang="en-US" sz="2800" kern="1200" baseline="0" dirty="0">
              <a:solidFill>
                <a:srgbClr val="4D4D4D"/>
              </a:solidFill>
              <a:latin typeface="Huawei Sans" panose="020C0503030203020204" pitchFamily="34" charset="0"/>
              <a:ea typeface="方正兰亭黑简体" panose="02000000000000000000" pitchFamily="2" charset="-122"/>
              <a:cs typeface="+mn-cs"/>
            </a:endParaRPr>
          </a:p>
        </p:txBody>
      </p:sp>
      <p:graphicFrame>
        <p:nvGraphicFramePr>
          <p:cNvPr id="33" name="Group 3"/>
          <p:cNvGraphicFramePr>
            <a:graphicFrameLocks noGrp="1"/>
          </p:cNvGraphicFramePr>
          <p:nvPr userDrawn="1">
            <p:extLst>
              <p:ext uri="{D42A27DB-BD31-4B8C-83A1-F6EECF244321}">
                <p14:modId xmlns:p14="http://schemas.microsoft.com/office/powerpoint/2010/main" val="1868557682"/>
              </p:ext>
            </p:extLst>
          </p:nvPr>
        </p:nvGraphicFramePr>
        <p:xfrm>
          <a:off x="1007534" y="1232756"/>
          <a:ext cx="10464802" cy="1082675"/>
        </p:xfrm>
        <a:graphic>
          <a:graphicData uri="http://schemas.openxmlformats.org/drawingml/2006/table">
            <a:tbl>
              <a:tblPr/>
              <a:tblGrid>
                <a:gridCol w="3059004">
                  <a:extLst>
                    <a:ext uri="{9D8B030D-6E8A-4147-A177-3AD203B41FA5}">
                      <a16:colId xmlns:a16="http://schemas.microsoft.com/office/drawing/2014/main" val="20000"/>
                    </a:ext>
                  </a:extLst>
                </a:gridCol>
                <a:gridCol w="2155444">
                  <a:extLst>
                    <a:ext uri="{9D8B030D-6E8A-4147-A177-3AD203B41FA5}">
                      <a16:colId xmlns:a16="http://schemas.microsoft.com/office/drawing/2014/main" val="20001"/>
                    </a:ext>
                  </a:extLst>
                </a:gridCol>
                <a:gridCol w="2873927">
                  <a:extLst>
                    <a:ext uri="{9D8B030D-6E8A-4147-A177-3AD203B41FA5}">
                      <a16:colId xmlns:a16="http://schemas.microsoft.com/office/drawing/2014/main" val="20002"/>
                    </a:ext>
                  </a:extLst>
                </a:gridCol>
                <a:gridCol w="237642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Code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 Version</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Version</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4" name="Group 21"/>
          <p:cNvGraphicFramePr>
            <a:graphicFrameLocks noGrp="1"/>
          </p:cNvGraphicFramePr>
          <p:nvPr userDrawn="1">
            <p:extLst>
              <p:ext uri="{D42A27DB-BD31-4B8C-83A1-F6EECF244321}">
                <p14:modId xmlns:p14="http://schemas.microsoft.com/office/powerpoint/2010/main" val="943123759"/>
              </p:ext>
            </p:extLst>
          </p:nvPr>
        </p:nvGraphicFramePr>
        <p:xfrm>
          <a:off x="1007533" y="2529867"/>
          <a:ext cx="10464800" cy="3527425"/>
        </p:xfrm>
        <a:graphic>
          <a:graphicData uri="http://schemas.openxmlformats.org/drawingml/2006/table">
            <a:tbl>
              <a:tblPr/>
              <a:tblGrid>
                <a:gridCol w="3085809">
                  <a:extLst>
                    <a:ext uri="{9D8B030D-6E8A-4147-A177-3AD203B41FA5}">
                      <a16:colId xmlns:a16="http://schemas.microsoft.com/office/drawing/2014/main" val="20000"/>
                    </a:ext>
                  </a:extLst>
                </a:gridCol>
                <a:gridCol w="2155920">
                  <a:extLst>
                    <a:ext uri="{9D8B030D-6E8A-4147-A177-3AD203B41FA5}">
                      <a16:colId xmlns:a16="http://schemas.microsoft.com/office/drawing/2014/main" val="20001"/>
                    </a:ext>
                  </a:extLst>
                </a:gridCol>
                <a:gridCol w="2912127">
                  <a:extLst>
                    <a:ext uri="{9D8B030D-6E8A-4147-A177-3AD203B41FA5}">
                      <a16:colId xmlns:a16="http://schemas.microsoft.com/office/drawing/2014/main" val="20002"/>
                    </a:ext>
                  </a:extLst>
                </a:gridCol>
                <a:gridCol w="2310944">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Author/ID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Reviewer/ID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New</a:t>
                      </a:r>
                      <a:r>
                        <a:rPr kumimoji="1" lang="zh-CN"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t>
                      </a: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 Update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70491851"/>
                  </a:ext>
                </a:extLst>
              </a:tr>
            </a:tbl>
          </a:graphicData>
        </a:graphic>
      </p:graphicFrame>
      <p:sp>
        <p:nvSpPr>
          <p:cNvPr id="35" name="文本占位符 7"/>
          <p:cNvSpPr>
            <a:spLocks noGrp="1"/>
          </p:cNvSpPr>
          <p:nvPr>
            <p:ph type="body" sz="quarter" idx="17" hasCustomPrompt="1"/>
          </p:nvPr>
        </p:nvSpPr>
        <p:spPr>
          <a:xfrm>
            <a:off x="1007535" y="1803960"/>
            <a:ext cx="3024237"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Course Code</a:t>
            </a:r>
          </a:p>
        </p:txBody>
      </p:sp>
      <p:sp>
        <p:nvSpPr>
          <p:cNvPr id="36" name="文本占位符 7"/>
          <p:cNvSpPr>
            <a:spLocks noGrp="1"/>
          </p:cNvSpPr>
          <p:nvPr>
            <p:ph type="body" sz="quarter" idx="18" hasCustomPrompt="1"/>
          </p:nvPr>
        </p:nvSpPr>
        <p:spPr>
          <a:xfrm>
            <a:off x="4079776" y="1803960"/>
            <a:ext cx="21100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Product</a:t>
            </a:r>
          </a:p>
        </p:txBody>
      </p:sp>
      <p:sp>
        <p:nvSpPr>
          <p:cNvPr id="37" name="文本占位符 7"/>
          <p:cNvSpPr>
            <a:spLocks noGrp="1"/>
          </p:cNvSpPr>
          <p:nvPr>
            <p:ph type="body" sz="quarter" idx="19" hasCustomPrompt="1"/>
          </p:nvPr>
        </p:nvSpPr>
        <p:spPr>
          <a:xfrm>
            <a:off x="6239934" y="1803960"/>
            <a:ext cx="284439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8" name="文本占位符 7"/>
          <p:cNvSpPr>
            <a:spLocks noGrp="1"/>
          </p:cNvSpPr>
          <p:nvPr>
            <p:ph type="body" sz="quarter" idx="20" hasCustomPrompt="1"/>
          </p:nvPr>
        </p:nvSpPr>
        <p:spPr>
          <a:xfrm>
            <a:off x="9084332" y="1803960"/>
            <a:ext cx="2388001"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9" name="文本占位符 7"/>
          <p:cNvSpPr>
            <a:spLocks noGrp="1"/>
          </p:cNvSpPr>
          <p:nvPr>
            <p:ph type="body" sz="quarter" idx="13" hasCustomPrompt="1"/>
          </p:nvPr>
        </p:nvSpPr>
        <p:spPr>
          <a:xfrm>
            <a:off x="1007533" y="3089025"/>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0" name="文本占位符 7"/>
          <p:cNvSpPr>
            <a:spLocks noGrp="1"/>
          </p:cNvSpPr>
          <p:nvPr>
            <p:ph type="body" sz="quarter" idx="14" hasCustomPrompt="1"/>
          </p:nvPr>
        </p:nvSpPr>
        <p:spPr>
          <a:xfrm>
            <a:off x="4079776" y="3089025"/>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1" name="文本占位符 7"/>
          <p:cNvSpPr>
            <a:spLocks noGrp="1"/>
          </p:cNvSpPr>
          <p:nvPr>
            <p:ph type="body" sz="quarter" idx="15" hasCustomPrompt="1"/>
          </p:nvPr>
        </p:nvSpPr>
        <p:spPr>
          <a:xfrm>
            <a:off x="6239933" y="3089025"/>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2" name="文本占位符 7"/>
          <p:cNvSpPr>
            <a:spLocks noGrp="1"/>
          </p:cNvSpPr>
          <p:nvPr>
            <p:ph type="body" sz="quarter" idx="16" hasCustomPrompt="1"/>
          </p:nvPr>
        </p:nvSpPr>
        <p:spPr>
          <a:xfrm>
            <a:off x="9168341" y="3089025"/>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3" name="文本占位符 7">
            <a:extLst>
              <a:ext uri="{FF2B5EF4-FFF2-40B4-BE49-F238E27FC236}">
                <a16:creationId xmlns:a16="http://schemas.microsoft.com/office/drawing/2014/main" id="{44F86C3E-C49E-485B-8EB0-960F41282238}"/>
              </a:ext>
            </a:extLst>
          </p:cNvPr>
          <p:cNvSpPr>
            <a:spLocks noGrp="1"/>
          </p:cNvSpPr>
          <p:nvPr>
            <p:ph type="body" sz="quarter" idx="21" hasCustomPrompt="1"/>
          </p:nvPr>
        </p:nvSpPr>
        <p:spPr>
          <a:xfrm>
            <a:off x="1019436" y="3608189"/>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4" name="文本占位符 7">
            <a:extLst>
              <a:ext uri="{FF2B5EF4-FFF2-40B4-BE49-F238E27FC236}">
                <a16:creationId xmlns:a16="http://schemas.microsoft.com/office/drawing/2014/main" id="{DB3D228B-4BFD-4782-B68D-12F66EA8C589}"/>
              </a:ext>
            </a:extLst>
          </p:cNvPr>
          <p:cNvSpPr>
            <a:spLocks noGrp="1"/>
          </p:cNvSpPr>
          <p:nvPr>
            <p:ph type="body" sz="quarter" idx="22" hasCustomPrompt="1"/>
          </p:nvPr>
        </p:nvSpPr>
        <p:spPr>
          <a:xfrm>
            <a:off x="4091679" y="3608189"/>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5" name="文本占位符 7">
            <a:extLst>
              <a:ext uri="{FF2B5EF4-FFF2-40B4-BE49-F238E27FC236}">
                <a16:creationId xmlns:a16="http://schemas.microsoft.com/office/drawing/2014/main" id="{FECCD724-6B1F-4104-8A9B-6B6764A3F859}"/>
              </a:ext>
            </a:extLst>
          </p:cNvPr>
          <p:cNvSpPr>
            <a:spLocks noGrp="1"/>
          </p:cNvSpPr>
          <p:nvPr>
            <p:ph type="body" sz="quarter" idx="23" hasCustomPrompt="1"/>
          </p:nvPr>
        </p:nvSpPr>
        <p:spPr>
          <a:xfrm>
            <a:off x="6251836" y="3608189"/>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6" name="文本占位符 7">
            <a:extLst>
              <a:ext uri="{FF2B5EF4-FFF2-40B4-BE49-F238E27FC236}">
                <a16:creationId xmlns:a16="http://schemas.microsoft.com/office/drawing/2014/main" id="{57E1C633-41F6-4A25-9DB3-D6799CE610DD}"/>
              </a:ext>
            </a:extLst>
          </p:cNvPr>
          <p:cNvSpPr>
            <a:spLocks noGrp="1"/>
          </p:cNvSpPr>
          <p:nvPr>
            <p:ph type="body" sz="quarter" idx="24" hasCustomPrompt="1"/>
          </p:nvPr>
        </p:nvSpPr>
        <p:spPr>
          <a:xfrm>
            <a:off x="9180244" y="3608189"/>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7" name="文本占位符 7">
            <a:extLst>
              <a:ext uri="{FF2B5EF4-FFF2-40B4-BE49-F238E27FC236}">
                <a16:creationId xmlns:a16="http://schemas.microsoft.com/office/drawing/2014/main" id="{C68CBD59-B896-4217-9781-389A1B11CE8D}"/>
              </a:ext>
            </a:extLst>
          </p:cNvPr>
          <p:cNvSpPr>
            <a:spLocks noGrp="1"/>
          </p:cNvSpPr>
          <p:nvPr>
            <p:ph type="body" sz="quarter" idx="25" hasCustomPrompt="1"/>
          </p:nvPr>
        </p:nvSpPr>
        <p:spPr>
          <a:xfrm>
            <a:off x="995796" y="4077072"/>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8" name="文本占位符 7">
            <a:extLst>
              <a:ext uri="{FF2B5EF4-FFF2-40B4-BE49-F238E27FC236}">
                <a16:creationId xmlns:a16="http://schemas.microsoft.com/office/drawing/2014/main" id="{791E82EE-AF55-486C-953D-3BD5CEE81CE4}"/>
              </a:ext>
            </a:extLst>
          </p:cNvPr>
          <p:cNvSpPr>
            <a:spLocks noGrp="1"/>
          </p:cNvSpPr>
          <p:nvPr>
            <p:ph type="body" sz="quarter" idx="26" hasCustomPrompt="1"/>
          </p:nvPr>
        </p:nvSpPr>
        <p:spPr>
          <a:xfrm>
            <a:off x="4068039" y="4077072"/>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9" name="文本占位符 7">
            <a:extLst>
              <a:ext uri="{FF2B5EF4-FFF2-40B4-BE49-F238E27FC236}">
                <a16:creationId xmlns:a16="http://schemas.microsoft.com/office/drawing/2014/main" id="{0F4FBCD0-2E04-4942-AFAF-B2774F425FB6}"/>
              </a:ext>
            </a:extLst>
          </p:cNvPr>
          <p:cNvSpPr>
            <a:spLocks noGrp="1"/>
          </p:cNvSpPr>
          <p:nvPr>
            <p:ph type="body" sz="quarter" idx="27" hasCustomPrompt="1"/>
          </p:nvPr>
        </p:nvSpPr>
        <p:spPr>
          <a:xfrm>
            <a:off x="6228196" y="4077072"/>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0" name="文本占位符 7">
            <a:extLst>
              <a:ext uri="{FF2B5EF4-FFF2-40B4-BE49-F238E27FC236}">
                <a16:creationId xmlns:a16="http://schemas.microsoft.com/office/drawing/2014/main" id="{701F8BDF-8D3E-4528-8B32-92CDA38CF25C}"/>
              </a:ext>
            </a:extLst>
          </p:cNvPr>
          <p:cNvSpPr>
            <a:spLocks noGrp="1"/>
          </p:cNvSpPr>
          <p:nvPr>
            <p:ph type="body" sz="quarter" idx="28" hasCustomPrompt="1"/>
          </p:nvPr>
        </p:nvSpPr>
        <p:spPr>
          <a:xfrm>
            <a:off x="9156604" y="4077072"/>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1" name="文本占位符 7">
            <a:extLst>
              <a:ext uri="{FF2B5EF4-FFF2-40B4-BE49-F238E27FC236}">
                <a16:creationId xmlns:a16="http://schemas.microsoft.com/office/drawing/2014/main" id="{2DAE044E-F1B2-424B-BDD0-3E92A10C4695}"/>
              </a:ext>
            </a:extLst>
          </p:cNvPr>
          <p:cNvSpPr>
            <a:spLocks noGrp="1"/>
          </p:cNvSpPr>
          <p:nvPr>
            <p:ph type="body" sz="quarter" idx="29" hasCustomPrompt="1"/>
          </p:nvPr>
        </p:nvSpPr>
        <p:spPr>
          <a:xfrm>
            <a:off x="1019436" y="4581128"/>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2" name="文本占位符 7">
            <a:extLst>
              <a:ext uri="{FF2B5EF4-FFF2-40B4-BE49-F238E27FC236}">
                <a16:creationId xmlns:a16="http://schemas.microsoft.com/office/drawing/2014/main" id="{19929436-360F-44DC-A864-1DA42B59198F}"/>
              </a:ext>
            </a:extLst>
          </p:cNvPr>
          <p:cNvSpPr>
            <a:spLocks noGrp="1"/>
          </p:cNvSpPr>
          <p:nvPr>
            <p:ph type="body" sz="quarter" idx="30" hasCustomPrompt="1"/>
          </p:nvPr>
        </p:nvSpPr>
        <p:spPr>
          <a:xfrm>
            <a:off x="4091679" y="4581128"/>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3" name="文本占位符 7">
            <a:extLst>
              <a:ext uri="{FF2B5EF4-FFF2-40B4-BE49-F238E27FC236}">
                <a16:creationId xmlns:a16="http://schemas.microsoft.com/office/drawing/2014/main" id="{E3F04EDE-0D87-45F2-9033-289878AAF2FA}"/>
              </a:ext>
            </a:extLst>
          </p:cNvPr>
          <p:cNvSpPr>
            <a:spLocks noGrp="1"/>
          </p:cNvSpPr>
          <p:nvPr>
            <p:ph type="body" sz="quarter" idx="31" hasCustomPrompt="1"/>
          </p:nvPr>
        </p:nvSpPr>
        <p:spPr>
          <a:xfrm>
            <a:off x="6251836" y="4581128"/>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4" name="文本占位符 7">
            <a:extLst>
              <a:ext uri="{FF2B5EF4-FFF2-40B4-BE49-F238E27FC236}">
                <a16:creationId xmlns:a16="http://schemas.microsoft.com/office/drawing/2014/main" id="{3F9FD2BB-87FB-42F0-8418-F87E96763F68}"/>
              </a:ext>
            </a:extLst>
          </p:cNvPr>
          <p:cNvSpPr>
            <a:spLocks noGrp="1"/>
          </p:cNvSpPr>
          <p:nvPr>
            <p:ph type="body" sz="quarter" idx="32" hasCustomPrompt="1"/>
          </p:nvPr>
        </p:nvSpPr>
        <p:spPr>
          <a:xfrm>
            <a:off x="9180244" y="4581128"/>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5" name="文本占位符 7">
            <a:extLst>
              <a:ext uri="{FF2B5EF4-FFF2-40B4-BE49-F238E27FC236}">
                <a16:creationId xmlns:a16="http://schemas.microsoft.com/office/drawing/2014/main" id="{450C36C1-EC46-4EAC-8A54-EFB2EF58F730}"/>
              </a:ext>
            </a:extLst>
          </p:cNvPr>
          <p:cNvSpPr>
            <a:spLocks noGrp="1"/>
          </p:cNvSpPr>
          <p:nvPr>
            <p:ph type="body" sz="quarter" idx="33" hasCustomPrompt="1"/>
          </p:nvPr>
        </p:nvSpPr>
        <p:spPr>
          <a:xfrm>
            <a:off x="995796" y="5049180"/>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6" name="文本占位符 7">
            <a:extLst>
              <a:ext uri="{FF2B5EF4-FFF2-40B4-BE49-F238E27FC236}">
                <a16:creationId xmlns:a16="http://schemas.microsoft.com/office/drawing/2014/main" id="{06E305FB-6351-4BDD-B27A-CA91C0B55424}"/>
              </a:ext>
            </a:extLst>
          </p:cNvPr>
          <p:cNvSpPr>
            <a:spLocks noGrp="1"/>
          </p:cNvSpPr>
          <p:nvPr>
            <p:ph type="body" sz="quarter" idx="34" hasCustomPrompt="1"/>
          </p:nvPr>
        </p:nvSpPr>
        <p:spPr>
          <a:xfrm>
            <a:off x="4068039" y="5049180"/>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7" name="文本占位符 7">
            <a:extLst>
              <a:ext uri="{FF2B5EF4-FFF2-40B4-BE49-F238E27FC236}">
                <a16:creationId xmlns:a16="http://schemas.microsoft.com/office/drawing/2014/main" id="{986CE630-9BBE-44AB-B3AC-29A48255E185}"/>
              </a:ext>
            </a:extLst>
          </p:cNvPr>
          <p:cNvSpPr>
            <a:spLocks noGrp="1"/>
          </p:cNvSpPr>
          <p:nvPr>
            <p:ph type="body" sz="quarter" idx="35" hasCustomPrompt="1"/>
          </p:nvPr>
        </p:nvSpPr>
        <p:spPr>
          <a:xfrm>
            <a:off x="6228196" y="5049180"/>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8" name="文本占位符 7">
            <a:extLst>
              <a:ext uri="{FF2B5EF4-FFF2-40B4-BE49-F238E27FC236}">
                <a16:creationId xmlns:a16="http://schemas.microsoft.com/office/drawing/2014/main" id="{4DDD786F-E21B-4BBC-A377-D2EC3EE50688}"/>
              </a:ext>
            </a:extLst>
          </p:cNvPr>
          <p:cNvSpPr>
            <a:spLocks noGrp="1"/>
          </p:cNvSpPr>
          <p:nvPr>
            <p:ph type="body" sz="quarter" idx="36" hasCustomPrompt="1"/>
          </p:nvPr>
        </p:nvSpPr>
        <p:spPr>
          <a:xfrm>
            <a:off x="9156604" y="5049180"/>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9" name="文本占位符 7">
            <a:extLst>
              <a:ext uri="{FF2B5EF4-FFF2-40B4-BE49-F238E27FC236}">
                <a16:creationId xmlns:a16="http://schemas.microsoft.com/office/drawing/2014/main" id="{EE728293-3BC5-4224-A4F0-27996EC76EA2}"/>
              </a:ext>
            </a:extLst>
          </p:cNvPr>
          <p:cNvSpPr>
            <a:spLocks noGrp="1"/>
          </p:cNvSpPr>
          <p:nvPr>
            <p:ph type="body" sz="quarter" idx="37" hasCustomPrompt="1"/>
          </p:nvPr>
        </p:nvSpPr>
        <p:spPr>
          <a:xfrm>
            <a:off x="1019436" y="5553236"/>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60" name="文本占位符 7">
            <a:extLst>
              <a:ext uri="{FF2B5EF4-FFF2-40B4-BE49-F238E27FC236}">
                <a16:creationId xmlns:a16="http://schemas.microsoft.com/office/drawing/2014/main" id="{84C5C924-BCE5-46C8-9041-30EDC3D85E52}"/>
              </a:ext>
            </a:extLst>
          </p:cNvPr>
          <p:cNvSpPr>
            <a:spLocks noGrp="1"/>
          </p:cNvSpPr>
          <p:nvPr>
            <p:ph type="body" sz="quarter" idx="38" hasCustomPrompt="1"/>
          </p:nvPr>
        </p:nvSpPr>
        <p:spPr>
          <a:xfrm>
            <a:off x="4091679" y="5553236"/>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61" name="文本占位符 7">
            <a:extLst>
              <a:ext uri="{FF2B5EF4-FFF2-40B4-BE49-F238E27FC236}">
                <a16:creationId xmlns:a16="http://schemas.microsoft.com/office/drawing/2014/main" id="{1DBD4C29-C885-4339-873D-B55FBD81DDFE}"/>
              </a:ext>
            </a:extLst>
          </p:cNvPr>
          <p:cNvSpPr>
            <a:spLocks noGrp="1"/>
          </p:cNvSpPr>
          <p:nvPr>
            <p:ph type="body" sz="quarter" idx="39" hasCustomPrompt="1"/>
          </p:nvPr>
        </p:nvSpPr>
        <p:spPr>
          <a:xfrm>
            <a:off x="6251836" y="5553236"/>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62" name="文本占位符 7">
            <a:extLst>
              <a:ext uri="{FF2B5EF4-FFF2-40B4-BE49-F238E27FC236}">
                <a16:creationId xmlns:a16="http://schemas.microsoft.com/office/drawing/2014/main" id="{6D84506C-645A-472E-A06C-3A65A7744312}"/>
              </a:ext>
            </a:extLst>
          </p:cNvPr>
          <p:cNvSpPr>
            <a:spLocks noGrp="1"/>
          </p:cNvSpPr>
          <p:nvPr>
            <p:ph type="body" sz="quarter" idx="40" hasCustomPrompt="1"/>
          </p:nvPr>
        </p:nvSpPr>
        <p:spPr>
          <a:xfrm>
            <a:off x="9180244" y="5553236"/>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Tree>
    <p:extLst>
      <p:ext uri="{BB962C8B-B14F-4D97-AF65-F5344CB8AC3E}">
        <p14:creationId xmlns:p14="http://schemas.microsoft.com/office/powerpoint/2010/main" val="708728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23" name="文本占位符 6"/>
          <p:cNvSpPr>
            <a:spLocks noGrp="1"/>
          </p:cNvSpPr>
          <p:nvPr>
            <p:ph type="body" sz="quarter" idx="10" hasCustomPrompt="1"/>
          </p:nvPr>
        </p:nvSpPr>
        <p:spPr>
          <a:xfrm>
            <a:off x="451878" y="1242452"/>
            <a:ext cx="11306175" cy="4680000"/>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a:buSzPct val="100000"/>
              <a:buFont typeface="+mj-lt"/>
              <a:buAutoNum type="alphaUcPeriod"/>
              <a:defRPr sz="1800" baseline="0">
                <a:latin typeface="Huawei Sans" panose="020C0503030203020204" pitchFamily="34" charset="0"/>
              </a:defRPr>
            </a:lvl2pPr>
            <a:lvl3pPr>
              <a:defRPr/>
            </a:lvl3pPr>
            <a:lvl5pPr>
              <a:buNone/>
              <a:defRPr/>
            </a:lvl5pPr>
          </a:lstStyle>
          <a:p>
            <a:r>
              <a:rPr lang="en-US" altLang="zh-CN" dirty="0"/>
              <a:t>Question description.</a:t>
            </a:r>
          </a:p>
          <a:p>
            <a:pPr lvl="1"/>
            <a:endParaRPr lang="en-US" altLang="zh-CN" dirty="0"/>
          </a:p>
        </p:txBody>
      </p:sp>
      <p:sp>
        <p:nvSpPr>
          <p:cNvPr id="24"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rPr>
              <a:t>Quiz</a:t>
            </a:r>
          </a:p>
        </p:txBody>
      </p:sp>
      <p:sp>
        <p:nvSpPr>
          <p:cNvPr id="25"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6"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7" name="组合 26"/>
          <p:cNvGrpSpPr/>
          <p:nvPr userDrawn="1"/>
        </p:nvGrpSpPr>
        <p:grpSpPr>
          <a:xfrm>
            <a:off x="479376" y="424270"/>
            <a:ext cx="495619" cy="592462"/>
            <a:chOff x="5554662" y="2422526"/>
            <a:chExt cx="690564" cy="825500"/>
          </a:xfrm>
          <a:solidFill>
            <a:schemeClr val="bg1"/>
          </a:solidFill>
        </p:grpSpPr>
        <p:sp>
          <p:nvSpPr>
            <p:cNvPr id="28"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0"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1" name="Freeform 6"/>
          <p:cNvSpPr>
            <a:spLocks/>
          </p:cNvSpPr>
          <p:nvPr userDrawn="1"/>
        </p:nvSpPr>
        <p:spPr bwMode="auto">
          <a:xfrm>
            <a:off x="3288528" y="296368"/>
            <a:ext cx="8892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Freeform 11"/>
          <p:cNvSpPr>
            <a:spLocks/>
          </p:cNvSpPr>
          <p:nvPr userDrawn="1"/>
        </p:nvSpPr>
        <p:spPr bwMode="auto">
          <a:xfrm>
            <a:off x="3180516"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4058943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11" name="文本占位符 6"/>
          <p:cNvSpPr>
            <a:spLocks noGrp="1"/>
          </p:cNvSpPr>
          <p:nvPr>
            <p:ph type="body" sz="quarter" idx="10" hasCustomPrompt="1"/>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a:t>Click here to edit summary</a:t>
            </a:r>
            <a:endParaRPr lang="zh-CN" altLang="en-US" dirty="0"/>
          </a:p>
        </p:txBody>
      </p:sp>
      <p:sp>
        <p:nvSpPr>
          <p:cNvPr id="12"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424847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rPr>
              <a:t>Section Summary</a:t>
            </a:r>
          </a:p>
        </p:txBody>
      </p:sp>
      <p:sp>
        <p:nvSpPr>
          <p:cNvPr id="1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5" name="组合 14"/>
          <p:cNvGrpSpPr/>
          <p:nvPr userDrawn="1"/>
        </p:nvGrpSpPr>
        <p:grpSpPr>
          <a:xfrm>
            <a:off x="515380" y="490848"/>
            <a:ext cx="470694" cy="475421"/>
            <a:chOff x="5540375" y="2868613"/>
            <a:chExt cx="1106488" cy="1117600"/>
          </a:xfrm>
          <a:solidFill>
            <a:schemeClr val="bg1"/>
          </a:solidFill>
        </p:grpSpPr>
        <p:sp>
          <p:nvSpPr>
            <p:cNvPr id="16"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4052420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9"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412268"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Summary</a:t>
            </a:r>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15380" y="490848"/>
            <a:ext cx="470694" cy="475421"/>
            <a:chOff x="5540375" y="2868613"/>
            <a:chExt cx="1106488" cy="1117600"/>
          </a:xfrm>
          <a:solidFill>
            <a:schemeClr val="bg1"/>
          </a:solidFill>
        </p:grpSpPr>
        <p:sp>
          <p:nvSpPr>
            <p:cNvPr id="14"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文本占位符 6"/>
          <p:cNvSpPr>
            <a:spLocks noGrp="1"/>
          </p:cNvSpPr>
          <p:nvPr>
            <p:ph type="body" sz="quarter" idx="11" hasCustomPrompt="1"/>
          </p:nvPr>
        </p:nvSpPr>
        <p:spPr>
          <a:xfrm>
            <a:off x="451879" y="1241721"/>
            <a:ext cx="11306174"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defRPr baseline="0">
                <a:latin typeface="Huawei Sans" panose="020C0503030203020204" pitchFamily="34" charset="0"/>
              </a:defRPr>
            </a:lvl2pPr>
            <a:lvl3pPr>
              <a:defRPr baseline="0">
                <a:latin typeface="Huawei Sans" panose="020C0503030203020204" pitchFamily="34" charset="0"/>
              </a:defRPr>
            </a:lvl3pPr>
            <a:lvl4pPr>
              <a:defRPr baseline="0">
                <a:latin typeface="Huawei Sans" panose="020C0503030203020204" pitchFamily="34" charset="0"/>
              </a:defRPr>
            </a:lvl4pPr>
            <a:lvl5pPr>
              <a:buNone/>
              <a:defRPr baseline="0">
                <a:latin typeface="Huawei Sans" panose="020C0503030203020204" pitchFamily="34" charset="0"/>
              </a:defRPr>
            </a:lvl5pPr>
          </a:lstStyle>
          <a:p>
            <a:pPr lvl="0"/>
            <a:r>
              <a:rPr lang="en-US" altLang="zh-CN" dirty="0"/>
              <a:t>Click to edit</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102356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12" name="文本占位符 6"/>
          <p:cNvSpPr>
            <a:spLocks noGrp="1"/>
          </p:cNvSpPr>
          <p:nvPr>
            <p:ph type="body" sz="quarter" idx="10" hasCustomPrompt="1"/>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a:t>More information for trainees</a:t>
            </a:r>
            <a:endParaRPr lang="zh-CN" altLang="en-US" dirty="0"/>
          </a:p>
        </p:txBody>
      </p:sp>
      <p:sp>
        <p:nvSpPr>
          <p:cNvPr id="13"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More Information</a:t>
            </a:r>
          </a:p>
        </p:txBody>
      </p:sp>
      <p:sp>
        <p:nvSpPr>
          <p:cNvPr id="14"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79376" y="480268"/>
            <a:ext cx="496581" cy="496581"/>
            <a:chOff x="4485904" y="3429000"/>
            <a:chExt cx="2003425" cy="2003425"/>
          </a:xfrm>
          <a:solidFill>
            <a:schemeClr val="bg1"/>
          </a:solidFill>
        </p:grpSpPr>
        <p:sp>
          <p:nvSpPr>
            <p:cNvPr id="17"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8"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9"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526385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14" name="文本占位符 6"/>
          <p:cNvSpPr>
            <a:spLocks noGrp="1"/>
          </p:cNvSpPr>
          <p:nvPr>
            <p:ph type="body" sz="quarter" idx="10"/>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sp>
        <p:nvSpPr>
          <p:cNvPr id="1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Recommendations</a:t>
            </a:r>
          </a:p>
        </p:txBody>
      </p:sp>
      <p:sp>
        <p:nvSpPr>
          <p:cNvPr id="1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8" name="组合 17"/>
          <p:cNvGrpSpPr/>
          <p:nvPr userDrawn="1"/>
        </p:nvGrpSpPr>
        <p:grpSpPr>
          <a:xfrm>
            <a:off x="515380" y="456929"/>
            <a:ext cx="461963" cy="485190"/>
            <a:chOff x="-779463" y="1835151"/>
            <a:chExt cx="1136650" cy="1193799"/>
          </a:xfrm>
          <a:solidFill>
            <a:schemeClr val="bg1"/>
          </a:solidFill>
        </p:grpSpPr>
        <p:sp>
          <p:nvSpPr>
            <p:cNvPr id="19"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1"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2"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3"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4"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010191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4478610" y="2345035"/>
              <a:ext cx="3544342" cy="923010"/>
            </a:xfrm>
            <a:prstGeom prst="rect">
              <a:avLst/>
            </a:prstGeom>
            <a:noFill/>
          </p:spPr>
          <p:txBody>
            <a:bodyPr wrap="none" lIns="91440" tIns="45720" rIns="91440" bIns="45720">
              <a:spAutoFit/>
            </a:bodyPr>
            <a:lstStyle/>
            <a:p>
              <a:pPr algn="ctr" fontAlgn="ctr"/>
              <a:r>
                <a:rPr lang="en-US" altLang="zh-CN" sz="5398"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Thank You</a:t>
              </a: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fontAlgn="ctr"/>
              <a:r>
                <a:rPr lang="en-US" altLang="zh-CN" sz="3599"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www.huawei.com</a:t>
              </a:r>
              <a:endParaRPr lang="zh-CN" altLang="en-US" sz="3599"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410368826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17"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447"/>
          <a:stretch/>
        </p:blipFill>
        <p:spPr bwMode="auto">
          <a:xfrm>
            <a:off x="1" y="85"/>
            <a:ext cx="12192000" cy="686474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1"/>
          <p:cNvSpPr>
            <a:spLocks noGrp="1" noChangeArrowheads="1"/>
          </p:cNvSpPr>
          <p:nvPr>
            <p:ph type="ctrTitle" sz="quarter" hasCustomPrompt="1"/>
          </p:nvPr>
        </p:nvSpPr>
        <p:spPr>
          <a:xfrm>
            <a:off x="1031295" y="4957156"/>
            <a:ext cx="10441567" cy="831600"/>
          </a:xfrm>
          <a:prstGeom prst="rect">
            <a:avLst/>
          </a:prstGeom>
          <a:ln algn="ctr"/>
        </p:spPr>
        <p:txBody>
          <a:bodyPr lIns="87802" tIns="43901" rIns="87802" bIns="43901"/>
          <a:lstStyle>
            <a:lvl1pPr algn="l" defTabSz="801688" rtl="0" eaLnBrk="0" fontAlgn="ctr" hangingPunct="0">
              <a:spcBef>
                <a:spcPct val="0"/>
              </a:spcBef>
              <a:spcAft>
                <a:spcPct val="0"/>
              </a:spcAft>
              <a:defRPr lang="zh-CN" altLang="en-US" sz="4300" b="1" kern="1200" baseline="0" dirty="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a:t>Click to Edit Title</a:t>
            </a:r>
            <a:endParaRPr lang="zh-CN" altLang="en-US" dirty="0"/>
          </a:p>
        </p:txBody>
      </p:sp>
      <p:sp>
        <p:nvSpPr>
          <p:cNvPr id="19" name="文本占位符 29"/>
          <p:cNvSpPr>
            <a:spLocks noGrp="1"/>
          </p:cNvSpPr>
          <p:nvPr>
            <p:ph type="body" sz="quarter" idx="10" hasCustomPrompt="1"/>
          </p:nvPr>
        </p:nvSpPr>
        <p:spPr>
          <a:xfrm>
            <a:off x="1031295" y="5816120"/>
            <a:ext cx="6912000" cy="493200"/>
          </a:xfrm>
          <a:prstGeom prst="rect">
            <a:avLst/>
          </a:prstGeom>
        </p:spPr>
        <p:txBody>
          <a:bodyPr/>
          <a:lstStyle>
            <a:lvl1pPr marL="0" indent="0" algn="l" defTabSz="801688" rtl="0" eaLnBrk="0" fontAlgn="ctr" hangingPunct="0">
              <a:spcBef>
                <a:spcPct val="0"/>
              </a:spcBef>
              <a:spcAft>
                <a:spcPct val="0"/>
              </a:spcAft>
              <a:buNone/>
              <a:defRPr lang="zh-CN" altLang="en-US" sz="2000" kern="1200" baseline="0" dirty="0" smtClean="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Click to Edit Title</a:t>
            </a:r>
            <a:endParaRPr lang="zh-CN" altLang="en-US" dirty="0"/>
          </a:p>
        </p:txBody>
      </p:sp>
      <p:sp>
        <p:nvSpPr>
          <p:cNvPr id="20"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Copyright © 2020 Huawei Technologies Co., Ltd. All rights reserved. </a:t>
            </a:r>
          </a:p>
        </p:txBody>
      </p:sp>
      <p:pic>
        <p:nvPicPr>
          <p:cNvPr id="21" name="图片 2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91889" y="251069"/>
            <a:ext cx="1965600" cy="430102"/>
          </a:xfrm>
          <a:prstGeom prst="rect">
            <a:avLst/>
          </a:prstGeom>
        </p:spPr>
      </p:pic>
    </p:spTree>
    <p:extLst>
      <p:ext uri="{BB962C8B-B14F-4D97-AF65-F5344CB8AC3E}">
        <p14:creationId xmlns:p14="http://schemas.microsoft.com/office/powerpoint/2010/main" val="426628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4" name="文本占位符 6"/>
          <p:cNvSpPr>
            <a:spLocks noGrp="1"/>
          </p:cNvSpPr>
          <p:nvPr>
            <p:ph type="body" sz="quarter" idx="10" hasCustomPrompt="1"/>
          </p:nvPr>
        </p:nvSpPr>
        <p:spPr>
          <a:xfrm>
            <a:off x="451878" y="1242453"/>
            <a:ext cx="11306175" cy="4679788"/>
          </a:xfrm>
          <a:prstGeom prst="rect">
            <a:avLst/>
          </a:prstGeom>
        </p:spPr>
        <p:txBody>
          <a:bodyPr/>
          <a:lstStyle>
            <a:lvl1pPr algn="just" eaLnBrk="1" hangingPunct="1">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pPr eaLnBrk="1" hangingPunct="1"/>
            <a:r>
              <a:rPr lang="en-US" altLang="zh-CN" dirty="0"/>
              <a:t>The chapter describes ...</a:t>
            </a:r>
            <a:endParaRPr lang="zh-CN" altLang="en-US" dirty="0"/>
          </a:p>
        </p:txBody>
      </p:sp>
      <p:sp>
        <p:nvSpPr>
          <p:cNvPr id="2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376264"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rPr>
              <a:t>Foreword</a:t>
            </a:r>
            <a:endParaRPr lang="zh-CN" altLang="en-US" baseline="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30" name="组合 29"/>
          <p:cNvGrpSpPr/>
          <p:nvPr userDrawn="1"/>
        </p:nvGrpSpPr>
        <p:grpSpPr>
          <a:xfrm>
            <a:off x="335360" y="498828"/>
            <a:ext cx="628158" cy="459460"/>
            <a:chOff x="3275013" y="1363663"/>
            <a:chExt cx="5645150" cy="4129087"/>
          </a:xfrm>
          <a:solidFill>
            <a:schemeClr val="bg1"/>
          </a:solidFill>
        </p:grpSpPr>
        <p:sp>
          <p:nvSpPr>
            <p:cNvPr id="31"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36"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499053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1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59228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Objectives</a:t>
            </a:r>
          </a:p>
        </p:txBody>
      </p:sp>
      <p:sp>
        <p:nvSpPr>
          <p:cNvPr id="1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1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grpSp>
        <p:nvGrpSpPr>
          <p:cNvPr id="20" name="组合 19"/>
          <p:cNvGrpSpPr/>
          <p:nvPr userDrawn="1"/>
        </p:nvGrpSpPr>
        <p:grpSpPr>
          <a:xfrm>
            <a:off x="443372" y="440668"/>
            <a:ext cx="533970" cy="533470"/>
            <a:chOff x="2960687" y="4865687"/>
            <a:chExt cx="1698626" cy="1697038"/>
          </a:xfrm>
          <a:solidFill>
            <a:schemeClr val="bg1"/>
          </a:solidFill>
        </p:grpSpPr>
        <p:sp>
          <p:nvSpPr>
            <p:cNvPr id="2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grpSp>
      <p:sp>
        <p:nvSpPr>
          <p:cNvPr id="2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30" name="内容占位符 6"/>
          <p:cNvSpPr>
            <a:spLocks noGrp="1"/>
          </p:cNvSpPr>
          <p:nvPr>
            <p:ph sz="quarter" idx="11" hasCustomPrompt="1"/>
          </p:nvPr>
        </p:nvSpPr>
        <p:spPr>
          <a:xfrm>
            <a:off x="451202" y="1233276"/>
            <a:ext cx="11306175" cy="4680000"/>
          </a:xfrm>
          <a:prstGeom prst="rect">
            <a:avLst/>
          </a:prstGeom>
        </p:spPr>
        <p:txBody>
          <a:bodyPr/>
          <a:lstStyle>
            <a:lvl1pPr marL="301625" marR="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kumimoji="0" lang="en-US" altLang="zh-CN" sz="2200" b="0" i="0" u="none" strike="noStrike" kern="0" cap="none" spc="0" normalizeH="0" baseline="0" noProof="0"/>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marL="301625" marR="0" lvl="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a:pPr>
            <a:r>
              <a:rPr kumimoji="0" lang="en-US" altLang="zh-CN" sz="2200" b="0" i="0" u="none" strike="noStrike" kern="0" cap="none" spc="0" normalizeH="0" baseline="0" noProof="0" dirty="0">
                <a:ln>
                  <a:noFill/>
                </a:ln>
                <a:solidFill>
                  <a:srgbClr val="000000"/>
                </a:solidFill>
                <a:effectLst/>
                <a:uLnTx/>
                <a:uFillTx/>
                <a:latin typeface="+mn-lt"/>
                <a:ea typeface="+mn-ea"/>
                <a:cs typeface="+mn-cs"/>
              </a:rPr>
              <a:t>On completion of this course, you will be able to:</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153766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2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232248" cy="639559"/>
          </a:xfrm>
          <a:prstGeom prst="rect">
            <a:avLst/>
          </a:prstGeom>
          <a:noFill/>
          <a:ln w="9525">
            <a:noFill/>
            <a:miter lim="800000"/>
            <a:headEnd/>
            <a:tailEnd/>
          </a:ln>
        </p:spPr>
        <p:txBody>
          <a:bodyPr wrap="square" lIns="99980" tIns="49987" rIns="99980" bIns="49987" rtlCol="0">
            <a:spAutoFit/>
          </a:bodyPr>
          <a:lstStyle/>
          <a:p>
            <a:pPr algn="l" defTabSz="1001624" eaLnBrk="0" fontAlgn="ctr" hangingPunct="0"/>
            <a:r>
              <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Contents</a:t>
            </a:r>
          </a:p>
        </p:txBody>
      </p:sp>
      <p:sp>
        <p:nvSpPr>
          <p:cNvPr id="2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9" name="组合 28"/>
          <p:cNvGrpSpPr/>
          <p:nvPr userDrawn="1"/>
        </p:nvGrpSpPr>
        <p:grpSpPr>
          <a:xfrm>
            <a:off x="587388" y="515379"/>
            <a:ext cx="358335" cy="426359"/>
            <a:chOff x="3295650" y="230188"/>
            <a:chExt cx="936625" cy="1114426"/>
          </a:xfrm>
          <a:solidFill>
            <a:schemeClr val="bg1"/>
          </a:solidFill>
        </p:grpSpPr>
        <p:sp>
          <p:nvSpPr>
            <p:cNvPr id="30"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1"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3"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4"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5"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5" name="文本占位符 6"/>
          <p:cNvSpPr>
            <a:spLocks noGrp="1"/>
          </p:cNvSpPr>
          <p:nvPr>
            <p:ph type="body" sz="quarter" idx="10" hasCustomPrompt="1"/>
          </p:nvPr>
        </p:nvSpPr>
        <p:spPr>
          <a:xfrm>
            <a:off x="454816" y="1233487"/>
            <a:ext cx="11307600" cy="4680000"/>
          </a:xfr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a:latin typeface="+mn-lt"/>
                <a:ea typeface="+mn-ea"/>
                <a:cs typeface="Arial" panose="020B0604020202020204" pitchFamily="34" charset="0"/>
              </a:defRPr>
            </a:lvl1pPr>
            <a:lvl2pPr fontAlgn="ctr">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Tree>
    <p:extLst>
      <p:ext uri="{BB962C8B-B14F-4D97-AF65-F5344CB8AC3E}">
        <p14:creationId xmlns:p14="http://schemas.microsoft.com/office/powerpoint/2010/main" val="2380636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rPr>
              <a:t>Overview and Objectives</a:t>
            </a:r>
          </a:p>
        </p:txBody>
      </p:sp>
      <p:sp>
        <p:nvSpPr>
          <p:cNvPr id="12"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3"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4" name="组合 13"/>
          <p:cNvGrpSpPr/>
          <p:nvPr userDrawn="1"/>
        </p:nvGrpSpPr>
        <p:grpSpPr>
          <a:xfrm>
            <a:off x="587388" y="505779"/>
            <a:ext cx="374708" cy="445558"/>
            <a:chOff x="-1647825" y="2492375"/>
            <a:chExt cx="1947863" cy="2316163"/>
          </a:xfrm>
          <a:solidFill>
            <a:schemeClr val="bg1"/>
          </a:solidFill>
        </p:grpSpPr>
        <p:sp>
          <p:nvSpPr>
            <p:cNvPr id="15"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6"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152446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10" name="文本占位符 6"/>
          <p:cNvSpPr>
            <a:spLocks noGrp="1"/>
          </p:cNvSpPr>
          <p:nvPr>
            <p:ph type="body" sz="quarter" idx="10" hasCustomPrompt="1"/>
          </p:nvPr>
        </p:nvSpPr>
        <p:spPr>
          <a:xfrm>
            <a:off x="451877" y="1242453"/>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a:t>Click here to edit</a:t>
            </a:r>
            <a:endParaRPr lang="zh-CN" altLang="en-US" dirty="0"/>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87388" y="505779"/>
            <a:ext cx="374708" cy="445558"/>
            <a:chOff x="-1647825" y="2492375"/>
            <a:chExt cx="1947863" cy="2316163"/>
          </a:xfrm>
          <a:solidFill>
            <a:schemeClr val="bg1"/>
          </a:solidFill>
        </p:grpSpPr>
        <p:sp>
          <p:nvSpPr>
            <p:cNvPr id="14"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标题 1"/>
          <p:cNvSpPr>
            <a:spLocks noGrp="1"/>
          </p:cNvSpPr>
          <p:nvPr>
            <p:ph type="title" hasCustomPrompt="1"/>
          </p:nvPr>
        </p:nvSpPr>
        <p:spPr>
          <a:xfrm>
            <a:off x="1594800" y="410400"/>
            <a:ext cx="9831600" cy="640800"/>
          </a:xfrm>
          <a:noFill/>
          <a:ln w="9525">
            <a:noFill/>
            <a:miter lim="800000"/>
            <a:headEnd/>
            <a:tailEnd/>
          </a:ln>
        </p:spPr>
        <p:txBody>
          <a:bodyPr vert="horz" wrap="square" lIns="100800" tIns="50400" rIns="100800" bIns="50400" numCol="1" anchor="t" anchorCtr="0" compatLnSpc="1">
            <a:prstTxWarp prst="textNoShape">
              <a:avLst/>
            </a:prstTxWarp>
          </a:bodyPr>
          <a:lstStyle>
            <a:lvl1pPr>
              <a:defRPr lang="zh-CN" altLang="en-US" b="1" kern="0" baseline="0" dirty="0"/>
            </a:lvl1pPr>
          </a:lstStyle>
          <a:p>
            <a:pPr lvl="0"/>
            <a:r>
              <a:rPr lang="en-US" altLang="zh-CN" dirty="0"/>
              <a:t>Title</a:t>
            </a:r>
            <a:endParaRPr lang="zh-CN" altLang="en-US" dirty="0"/>
          </a:p>
        </p:txBody>
      </p:sp>
    </p:spTree>
    <p:extLst>
      <p:ext uri="{BB962C8B-B14F-4D97-AF65-F5344CB8AC3E}">
        <p14:creationId xmlns:p14="http://schemas.microsoft.com/office/powerpoint/2010/main" val="3073553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9"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ea typeface="方正兰亭黑简体" panose="02000000000000000000" pitchFamily="2" charset="-122"/>
            </a:endParaRPr>
          </a:p>
        </p:txBody>
      </p:sp>
      <p:sp>
        <p:nvSpPr>
          <p:cNvPr id="10" name="标题 1"/>
          <p:cNvSpPr>
            <a:spLocks noGrp="1"/>
          </p:cNvSpPr>
          <p:nvPr>
            <p:ph type="title" hasCustomPrompt="1"/>
          </p:nvPr>
        </p:nvSpPr>
        <p:spPr>
          <a:xfrm>
            <a:off x="1594800" y="410400"/>
            <a:ext cx="9831600" cy="640800"/>
          </a:xfrm>
          <a:noFill/>
          <a:ln w="9525">
            <a:noFill/>
            <a:miter lim="800000"/>
            <a:headEnd/>
            <a:tailEnd/>
          </a:ln>
        </p:spPr>
        <p:txBody>
          <a:bodyPr vert="horz" wrap="square" lIns="100800" tIns="50400" rIns="100800" bIns="50400" numCol="1" anchor="t" anchorCtr="0" compatLnSpc="1">
            <a:prstTxWarp prst="textNoShape">
              <a:avLst/>
            </a:prstTxWarp>
          </a:bodyPr>
          <a:lstStyle>
            <a:lvl1pPr>
              <a:defRPr lang="zh-CN" altLang="en-US" b="1" kern="0" baseline="0" dirty="0"/>
            </a:lvl1pPr>
          </a:lstStyle>
          <a:p>
            <a:pPr lvl="0"/>
            <a:r>
              <a:rPr lang="en-US" altLang="zh-CN" dirty="0"/>
              <a:t>Title</a:t>
            </a:r>
            <a:endParaRPr lang="zh-CN" altLang="en-US" dirty="0"/>
          </a:p>
        </p:txBody>
      </p:sp>
    </p:spTree>
    <p:extLst>
      <p:ext uri="{BB962C8B-B14F-4D97-AF65-F5344CB8AC3E}">
        <p14:creationId xmlns:p14="http://schemas.microsoft.com/office/powerpoint/2010/main" val="397434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a:extLst>
                <a:ext uri="{FF2B5EF4-FFF2-40B4-BE49-F238E27FC236}">
                  <a16:creationId xmlns:a16="http://schemas.microsoft.com/office/drawing/2014/main"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4" name="矩形 3">
              <a:extLst>
                <a:ext uri="{FF2B5EF4-FFF2-40B4-BE49-F238E27FC236}">
                  <a16:creationId xmlns:a16="http://schemas.microsoft.com/office/drawing/2014/main"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5" name="矩形 4">
              <a:extLst>
                <a:ext uri="{FF2B5EF4-FFF2-40B4-BE49-F238E27FC236}">
                  <a16:creationId xmlns:a16="http://schemas.microsoft.com/office/drawing/2014/main"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6" name="矩形 5">
              <a:extLst>
                <a:ext uri="{FF2B5EF4-FFF2-40B4-BE49-F238E27FC236}">
                  <a16:creationId xmlns:a16="http://schemas.microsoft.com/office/drawing/2014/main" id="{947DE7E3-EC9F-4331-B252-7BCE51B7F0DA}"/>
                </a:ext>
              </a:extLst>
            </p:cNvPr>
            <p:cNvSpPr/>
            <p:nvPr userDrawn="1"/>
          </p:nvSpPr>
          <p:spPr>
            <a:xfrm>
              <a:off x="12212029" y="5518168"/>
              <a:ext cx="539729" cy="288000"/>
            </a:xfrm>
            <a:prstGeom prst="rect">
              <a:avLst/>
            </a:prstGeom>
            <a:solidFill>
              <a:srgbClr val="C00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7" name="矩形 6">
              <a:extLst>
                <a:ext uri="{FF2B5EF4-FFF2-40B4-BE49-F238E27FC236}">
                  <a16:creationId xmlns:a16="http://schemas.microsoft.com/office/drawing/2014/main"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8" name="矩形 7">
              <a:extLst>
                <a:ext uri="{FF2B5EF4-FFF2-40B4-BE49-F238E27FC236}">
                  <a16:creationId xmlns:a16="http://schemas.microsoft.com/office/drawing/2014/main" id="{BE8A406D-0F03-42D8-9159-77B9DE9EB30E}"/>
                </a:ext>
              </a:extLst>
            </p:cNvPr>
            <p:cNvSpPr/>
            <p:nvPr userDrawn="1"/>
          </p:nvSpPr>
          <p:spPr>
            <a:xfrm>
              <a:off x="12212029" y="6094370"/>
              <a:ext cx="539729" cy="288000"/>
            </a:xfrm>
            <a:prstGeom prst="rect">
              <a:avLst/>
            </a:prstGeom>
            <a:solidFill>
              <a:srgbClr val="FFC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9" name="文本框 8">
              <a:extLst>
                <a:ext uri="{FF2B5EF4-FFF2-40B4-BE49-F238E27FC236}">
                  <a16:creationId xmlns:a16="http://schemas.microsoft.com/office/drawing/2014/main"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10" name="文本框 9">
              <a:extLst>
                <a:ext uri="{FF2B5EF4-FFF2-40B4-BE49-F238E27FC236}">
                  <a16:creationId xmlns:a16="http://schemas.microsoft.com/office/drawing/2014/main"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表格边框</a:t>
              </a:r>
            </a:p>
          </p:txBody>
        </p:sp>
        <p:sp>
          <p:nvSpPr>
            <p:cNvPr id="11" name="文本框 10">
              <a:extLst>
                <a:ext uri="{FF2B5EF4-FFF2-40B4-BE49-F238E27FC236}">
                  <a16:creationId xmlns:a16="http://schemas.microsoft.com/office/drawing/2014/main"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12" name="文本框 11">
              <a:extLst>
                <a:ext uri="{FF2B5EF4-FFF2-40B4-BE49-F238E27FC236}">
                  <a16:creationId xmlns:a16="http://schemas.microsoft.com/office/drawing/2014/main"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华为红</a:t>
              </a:r>
            </a:p>
          </p:txBody>
        </p:sp>
        <p:sp>
          <p:nvSpPr>
            <p:cNvPr id="13" name="文本框 12">
              <a:extLst>
                <a:ext uri="{FF2B5EF4-FFF2-40B4-BE49-F238E27FC236}">
                  <a16:creationId xmlns:a16="http://schemas.microsoft.com/office/drawing/2014/main"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文字底色</a:t>
              </a:r>
            </a:p>
          </p:txBody>
        </p:sp>
        <p:sp>
          <p:nvSpPr>
            <p:cNvPr id="14" name="文本框 13">
              <a:extLst>
                <a:ext uri="{FF2B5EF4-FFF2-40B4-BE49-F238E27FC236}">
                  <a16:creationId xmlns:a16="http://schemas.microsoft.com/office/drawing/2014/main"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文字边框</a:t>
              </a:r>
            </a:p>
          </p:txBody>
        </p:sp>
      </p:grpSp>
    </p:spTree>
    <p:extLst>
      <p:ext uri="{BB962C8B-B14F-4D97-AF65-F5344CB8AC3E}">
        <p14:creationId xmlns:p14="http://schemas.microsoft.com/office/powerpoint/2010/main" val="298325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en-US" altLang="zh-CN" dirty="0"/>
              <a:t>Click to Edit</a:t>
            </a:r>
            <a:endParaRPr lang="zh-CN" altLang="en-US" dirty="0"/>
          </a:p>
        </p:txBody>
      </p:sp>
      <p:sp>
        <p:nvSpPr>
          <p:cNvPr id="8" name="Rectangle 57"/>
          <p:cNvSpPr>
            <a:spLocks noGrp="1" noChangeArrowheads="1"/>
          </p:cNvSpPr>
          <p:nvPr>
            <p:ph type="body" idx="1"/>
          </p:nvPr>
        </p:nvSpPr>
        <p:spPr bwMode="auto">
          <a:xfrm>
            <a:off x="448290" y="1248073"/>
            <a:ext cx="11307600" cy="468000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r>
              <a:rPr lang="en-US" altLang="zh-CN" dirty="0"/>
              <a:t>0</a:t>
            </a:r>
            <a:endParaRPr lang="zh-CN" altLang="en-US" dirty="0"/>
          </a:p>
        </p:txBody>
      </p:sp>
      <p:grpSp>
        <p:nvGrpSpPr>
          <p:cNvPr id="2" name="组合 1"/>
          <p:cNvGrpSpPr/>
          <p:nvPr userDrawn="1"/>
        </p:nvGrpSpPr>
        <p:grpSpPr>
          <a:xfrm>
            <a:off x="12162528" y="4653136"/>
            <a:ext cx="638734" cy="1729234"/>
            <a:chOff x="12162528" y="4653136"/>
            <a:chExt cx="638734" cy="1729234"/>
          </a:xfrm>
        </p:grpSpPr>
        <p:sp>
          <p:nvSpPr>
            <p:cNvPr id="12" name="矩形 11">
              <a:extLst>
                <a:ext uri="{FF2B5EF4-FFF2-40B4-BE49-F238E27FC236}">
                  <a16:creationId xmlns:a16="http://schemas.microsoft.com/office/drawing/2014/main"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矩形 12">
              <a:extLst>
                <a:ext uri="{FF2B5EF4-FFF2-40B4-BE49-F238E27FC236}">
                  <a16:creationId xmlns:a16="http://schemas.microsoft.com/office/drawing/2014/main"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矩形 13">
              <a:extLst>
                <a:ext uri="{FF2B5EF4-FFF2-40B4-BE49-F238E27FC236}">
                  <a16:creationId xmlns:a16="http://schemas.microsoft.com/office/drawing/2014/main"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矩形 14">
              <a:extLst>
                <a:ext uri="{FF2B5EF4-FFF2-40B4-BE49-F238E27FC236}">
                  <a16:creationId xmlns:a16="http://schemas.microsoft.com/office/drawing/2014/main" id="{947DE7E3-EC9F-4331-B252-7BCE51B7F0DA}"/>
                </a:ext>
              </a:extLst>
            </p:cNvPr>
            <p:cNvSpPr/>
            <p:nvPr userDrawn="1"/>
          </p:nvSpPr>
          <p:spPr>
            <a:xfrm>
              <a:off x="12212029" y="5518168"/>
              <a:ext cx="539729" cy="288000"/>
            </a:xfrm>
            <a:prstGeom prst="rect">
              <a:avLst/>
            </a:prstGeom>
            <a:solidFill>
              <a:srgbClr val="C00000"/>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矩形 15">
              <a:extLst>
                <a:ext uri="{FF2B5EF4-FFF2-40B4-BE49-F238E27FC236}">
                  <a16:creationId xmlns:a16="http://schemas.microsoft.com/office/drawing/2014/main"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a:extLst>
                <a:ext uri="{FF2B5EF4-FFF2-40B4-BE49-F238E27FC236}">
                  <a16:creationId xmlns:a16="http://schemas.microsoft.com/office/drawing/2014/main" id="{BE8A406D-0F03-42D8-9159-77B9DE9EB30E}"/>
                </a:ext>
              </a:extLst>
            </p:cNvPr>
            <p:cNvSpPr/>
            <p:nvPr userDrawn="1"/>
          </p:nvSpPr>
          <p:spPr>
            <a:xfrm>
              <a:off x="12212029" y="6094370"/>
              <a:ext cx="539729" cy="288000"/>
            </a:xfrm>
            <a:prstGeom prst="rect">
              <a:avLst/>
            </a:prstGeom>
            <a:solidFill>
              <a:srgbClr val="FFC000"/>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文本框 17">
              <a:extLst>
                <a:ext uri="{FF2B5EF4-FFF2-40B4-BE49-F238E27FC236}">
                  <a16:creationId xmlns:a16="http://schemas.microsoft.com/office/drawing/2014/main"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Huawei Sans" panose="020C0503030203020204" pitchFamily="34" charset="0"/>
                  <a:ea typeface="方正兰亭黑简体" panose="02000000000000000000" pitchFamily="2" charset="-122"/>
                </a:rPr>
                <a:t>表格表头</a:t>
              </a:r>
            </a:p>
          </p:txBody>
        </p:sp>
        <p:sp>
          <p:nvSpPr>
            <p:cNvPr id="19" name="文本框 18">
              <a:extLst>
                <a:ext uri="{FF2B5EF4-FFF2-40B4-BE49-F238E27FC236}">
                  <a16:creationId xmlns:a16="http://schemas.microsoft.com/office/drawing/2014/main"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Huawei Sans" panose="020C0503030203020204" pitchFamily="34" charset="0"/>
                  <a:ea typeface="方正兰亭黑简体" panose="02000000000000000000" pitchFamily="2" charset="-122"/>
                </a:rPr>
                <a:t>表格边框</a:t>
              </a:r>
            </a:p>
          </p:txBody>
        </p:sp>
        <p:sp>
          <p:nvSpPr>
            <p:cNvPr id="20" name="文本框 19">
              <a:extLst>
                <a:ext uri="{FF2B5EF4-FFF2-40B4-BE49-F238E27FC236}">
                  <a16:creationId xmlns:a16="http://schemas.microsoft.com/office/drawing/2014/main"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Huawei Sans" panose="020C0503030203020204" pitchFamily="34" charset="0"/>
                  <a:ea typeface="方正兰亭黑简体" panose="02000000000000000000" pitchFamily="2" charset="-122"/>
                </a:rPr>
                <a:t>导航灰底</a:t>
              </a:r>
            </a:p>
          </p:txBody>
        </p:sp>
        <p:sp>
          <p:nvSpPr>
            <p:cNvPr id="21" name="文本框 20">
              <a:extLst>
                <a:ext uri="{FF2B5EF4-FFF2-40B4-BE49-F238E27FC236}">
                  <a16:creationId xmlns:a16="http://schemas.microsoft.com/office/drawing/2014/main"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Huawei Sans" panose="020C0503030203020204" pitchFamily="34" charset="0"/>
                  <a:ea typeface="方正兰亭黑简体" panose="02000000000000000000" pitchFamily="2" charset="-122"/>
                </a:rPr>
                <a:t>华为红</a:t>
              </a:r>
            </a:p>
          </p:txBody>
        </p:sp>
        <p:sp>
          <p:nvSpPr>
            <p:cNvPr id="22" name="文本框 21">
              <a:extLst>
                <a:ext uri="{FF2B5EF4-FFF2-40B4-BE49-F238E27FC236}">
                  <a16:creationId xmlns:a16="http://schemas.microsoft.com/office/drawing/2014/main"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Huawei Sans" panose="020C0503030203020204" pitchFamily="34" charset="0"/>
                  <a:ea typeface="方正兰亭黑简体" panose="02000000000000000000" pitchFamily="2" charset="-122"/>
                </a:rPr>
                <a:t>文字底色</a:t>
              </a:r>
            </a:p>
          </p:txBody>
        </p:sp>
        <p:sp>
          <p:nvSpPr>
            <p:cNvPr id="23" name="文本框 22">
              <a:extLst>
                <a:ext uri="{FF2B5EF4-FFF2-40B4-BE49-F238E27FC236}">
                  <a16:creationId xmlns:a16="http://schemas.microsoft.com/office/drawing/2014/main"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Huawei Sans" panose="020C0503030203020204" pitchFamily="34" charset="0"/>
                  <a:ea typeface="方正兰亭黑简体" panose="02000000000000000000" pitchFamily="2" charset="-122"/>
                </a:rPr>
                <a:t>文字边框</a:t>
              </a:r>
            </a:p>
          </p:txBody>
        </p:sp>
      </p:grpSp>
      <p:pic>
        <p:nvPicPr>
          <p:cNvPr id="24" name="图片 23"/>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
        <p:nvSpPr>
          <p:cNvPr id="25" name="Rectangle 69"/>
          <p:cNvSpPr>
            <a:spLocks noChangeArrowheads="1"/>
          </p:cNvSpPr>
          <p:nvPr userDrawn="1"/>
        </p:nvSpPr>
        <p:spPr bwMode="auto">
          <a:xfrm>
            <a:off x="119336" y="6500581"/>
            <a:ext cx="742054"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Page</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 </a:t>
            </a:r>
            <a:fld id="{2F2CF7F5-F178-4429-B6CA-28062DF31937}" type="slidenum">
              <a:rPr lang="en-US" altLang="zh-CN" sz="1200" smtClean="0">
                <a:latin typeface="Huawei Sans" panose="020C0503030203020204" pitchFamily="34" charset="0"/>
                <a:ea typeface="方正兰亭黑简体" panose="02000000000000000000" pitchFamily="2" charset="-122"/>
                <a:cs typeface="Huawei Sans" panose="020C0503030203020204" pitchFamily="34" charset="0"/>
              </a:rPr>
              <a:pPr defTabSz="801668" eaLnBrk="0" fontAlgn="base" hangingPunct="0">
                <a:defRPr/>
              </a:pPr>
              <a:t>‹nº›</a:t>
            </a:fld>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Copyright © 2020 Huawei Technologies Co., Ltd. All rights reserved. </a:t>
            </a:r>
          </a:p>
        </p:txBody>
      </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Lst>
  <p:txStyles>
    <p:titleStyle>
      <a:lvl1pPr algn="l" defTabSz="914034" rtl="0" eaLnBrk="1" fontAlgn="ctr" latinLnBrk="0" hangingPunct="1">
        <a:lnSpc>
          <a:spcPct val="90000"/>
        </a:lnSpc>
        <a:spcBef>
          <a:spcPct val="0"/>
        </a:spcBef>
        <a:buNone/>
        <a:defRPr sz="3499" kern="1200">
          <a:solidFill>
            <a:schemeClr val="tx1"/>
          </a:solidFill>
          <a:latin typeface="Huawei Sans" panose="020C0503030203020204" pitchFamily="34" charset="0"/>
          <a:ea typeface="方正兰亭黑简体" panose="02000000000000000000" pitchFamily="2" charset="-122"/>
          <a:cs typeface="+mj-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79" userDrawn="1">
          <p15:clr>
            <a:srgbClr val="F26B43"/>
          </p15:clr>
        </p15:guide>
        <p15:guide id="4" pos="7401" userDrawn="1">
          <p15:clr>
            <a:srgbClr val="F26B43"/>
          </p15:clr>
        </p15:guide>
        <p15:guide id="5" orient="horz" pos="2341" userDrawn="1">
          <p15:clr>
            <a:srgbClr val="F26B43"/>
          </p15:clr>
        </p15:guide>
        <p15:guide id="6" orient="horz" pos="4020" userDrawn="1">
          <p15:clr>
            <a:srgbClr val="F26B43"/>
          </p15:clr>
        </p15:guide>
        <p15:guide id="7" orient="horz" pos="777" userDrawn="1">
          <p15:clr>
            <a:srgbClr val="F26B43"/>
          </p15:clr>
        </p15:guide>
        <p15:guide id="8" pos="3840" userDrawn="1">
          <p15:clr>
            <a:srgbClr val="F26B43"/>
          </p15:clr>
        </p15:guide>
        <p15:guide id="9" orient="horz" pos="45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7.emf"/></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2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sz="quarter"/>
          </p:nvPr>
        </p:nvSpPr>
        <p:spPr/>
        <p:txBody>
          <a:bodyPr/>
          <a:lstStyle/>
          <a:p>
            <a:r>
              <a:rPr lang="en-US" altLang="zh-CN" dirty="0" err="1"/>
              <a:t>Noções</a:t>
            </a:r>
            <a:r>
              <a:rPr lang="en-US" altLang="zh-CN" dirty="0"/>
              <a:t> </a:t>
            </a:r>
            <a:r>
              <a:rPr lang="en-US" altLang="zh-CN" dirty="0" err="1"/>
              <a:t>básicas</a:t>
            </a:r>
            <a:r>
              <a:rPr lang="en-US" altLang="zh-CN" dirty="0"/>
              <a:t> de </a:t>
            </a:r>
            <a:r>
              <a:rPr lang="en-US" altLang="zh-CN" dirty="0" err="1"/>
              <a:t>roteamento</a:t>
            </a:r>
            <a:endParaRPr lang="zh-CN" altLang="en-US" dirty="0"/>
          </a:p>
        </p:txBody>
      </p:sp>
      <p:sp>
        <p:nvSpPr>
          <p:cNvPr id="3" name="文本占位符 2"/>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2829288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Métrica</a:t>
            </a:r>
            <a:r>
              <a:rPr lang="en-US" altLang="zh-CN" dirty="0"/>
              <a:t> de Rota
</a:t>
            </a:r>
            <a:endParaRPr lang="zh-CN" altLang="en-US" dirty="0"/>
          </a:p>
        </p:txBody>
      </p:sp>
      <p:sp>
        <p:nvSpPr>
          <p:cNvPr id="4" name="文本占位符 2"/>
          <p:cNvSpPr>
            <a:spLocks noGrp="1"/>
          </p:cNvSpPr>
          <p:nvPr>
            <p:ph type="body" sz="quarter" idx="10"/>
          </p:nvPr>
        </p:nvSpPr>
        <p:spPr>
          <a:xfrm>
            <a:off x="468317" y="1233488"/>
            <a:ext cx="11276183" cy="4680000"/>
          </a:xfrm>
        </p:spPr>
        <p:txBody>
          <a:bodyPr/>
          <a:lstStyle/>
          <a:p>
            <a:r>
              <a:rPr lang="pt-BR" altLang="zh-CN" sz="1800" dirty="0">
                <a:latin typeface="+mn-lt"/>
              </a:rPr>
              <a:t>As métricas da rota indicam o custo de chegar ao endereço de destino</a:t>
            </a:r>
            <a:r>
              <a:rPr lang="en-US" altLang="zh-CN" sz="1800" dirty="0">
                <a:latin typeface="+mn-lt"/>
              </a:rPr>
              <a:t>.</a:t>
            </a:r>
          </a:p>
          <a:p>
            <a:pPr lvl="1"/>
            <a:r>
              <a:rPr lang="pt-BR" altLang="zh-CN" sz="1600" dirty="0">
                <a:latin typeface="+mn-lt"/>
              </a:rPr>
              <a:t>As métricas mais usadas são: contagem de saltos, largura de banda, atraso, custo, carga, confiabilidade</a:t>
            </a:r>
            <a:r>
              <a:rPr lang="en-US" altLang="zh-CN" sz="1600" dirty="0">
                <a:latin typeface="+mn-lt"/>
              </a:rPr>
              <a:t>, etc.</a:t>
            </a:r>
            <a:endParaRPr lang="zh-CN" altLang="en-US" sz="1600" dirty="0">
              <a:latin typeface="+mn-lt"/>
            </a:endParaRPr>
          </a:p>
          <a:p>
            <a:r>
              <a:rPr lang="pt-BR" altLang="zh-CN" sz="1800" dirty="0">
                <a:latin typeface="+mn-lt"/>
              </a:rPr>
              <a:t>Como mostrado na figura, o OSPF está em execução e o custo (valor métrico) da rota é calculado com base na largura de banda. Portanto, a rota com métrica = 1 + 1 = 2 é a rota ideal para o destino, e sua entrada pode ser encontrada na tabela de roteamento</a:t>
            </a:r>
            <a:r>
              <a:rPr lang="en-US" altLang="zh-CN" sz="1800" dirty="0">
                <a:latin typeface="+mn-lt"/>
              </a:rPr>
              <a:t>. </a:t>
            </a:r>
            <a:endParaRPr lang="zh-CN" altLang="en-US" sz="1800" dirty="0">
              <a:latin typeface="+mn-lt"/>
            </a:endParaRPr>
          </a:p>
        </p:txBody>
      </p:sp>
      <p:pic>
        <p:nvPicPr>
          <p:cNvPr id="5" name="Picture 12" descr="E:\2016.01\1.12 扁平化图标\蓝色\AR-蓝色最新-40.png"/>
          <p:cNvPicPr>
            <a:picLocks noChangeAspect="1" noChangeArrowheads="1"/>
          </p:cNvPicPr>
          <p:nvPr/>
        </p:nvPicPr>
        <p:blipFill>
          <a:blip r:embed="rId3" cstate="print"/>
          <a:srcRect/>
          <a:stretch>
            <a:fillRect/>
          </a:stretch>
        </p:blipFill>
        <p:spPr bwMode="auto">
          <a:xfrm>
            <a:off x="7767590" y="4034582"/>
            <a:ext cx="540000" cy="441818"/>
          </a:xfrm>
          <a:prstGeom prst="rect">
            <a:avLst/>
          </a:prstGeom>
          <a:noFill/>
        </p:spPr>
      </p:pic>
      <p:sp>
        <p:nvSpPr>
          <p:cNvPr id="6" name="文本框 5"/>
          <p:cNvSpPr txBox="1"/>
          <p:nvPr/>
        </p:nvSpPr>
        <p:spPr bwMode="auto">
          <a:xfrm>
            <a:off x="7788790" y="3740455"/>
            <a:ext cx="519307"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a:solidFill>
                  <a:srgbClr val="000000"/>
                </a:solidFill>
                <a:ea typeface="+mn-ea"/>
                <a:cs typeface="Arial" pitchFamily="34" charset="0"/>
              </a:rPr>
              <a:t>RTB</a:t>
            </a:r>
            <a:endParaRPr lang="zh-CN" altLang="en-US" sz="1400" dirty="0">
              <a:solidFill>
                <a:srgbClr val="000000"/>
              </a:solidFill>
              <a:ea typeface="+mn-ea"/>
              <a:cs typeface="Arial" pitchFamily="34" charset="0"/>
            </a:endParaRPr>
          </a:p>
        </p:txBody>
      </p:sp>
      <p:pic>
        <p:nvPicPr>
          <p:cNvPr id="7" name="Picture 12" descr="E:\2016.01\1.12 扁平化图标\蓝色\AR-蓝色最新-40.png"/>
          <p:cNvPicPr>
            <a:picLocks noChangeAspect="1" noChangeArrowheads="1"/>
          </p:cNvPicPr>
          <p:nvPr/>
        </p:nvPicPr>
        <p:blipFill>
          <a:blip r:embed="rId3" cstate="print"/>
          <a:srcRect/>
          <a:stretch>
            <a:fillRect/>
          </a:stretch>
        </p:blipFill>
        <p:spPr bwMode="auto">
          <a:xfrm>
            <a:off x="5318470" y="3449547"/>
            <a:ext cx="540000" cy="441818"/>
          </a:xfrm>
          <a:prstGeom prst="rect">
            <a:avLst/>
          </a:prstGeom>
          <a:noFill/>
        </p:spPr>
      </p:pic>
      <p:pic>
        <p:nvPicPr>
          <p:cNvPr id="8" name="Picture 12" descr="E:\2016.01\1.12 扁平化图标\蓝色\AR-蓝色最新-40.png"/>
          <p:cNvPicPr>
            <a:picLocks noChangeAspect="1" noChangeArrowheads="1"/>
          </p:cNvPicPr>
          <p:nvPr/>
        </p:nvPicPr>
        <p:blipFill>
          <a:blip r:embed="rId3" cstate="print"/>
          <a:srcRect/>
          <a:stretch>
            <a:fillRect/>
          </a:stretch>
        </p:blipFill>
        <p:spPr bwMode="auto">
          <a:xfrm>
            <a:off x="5316899" y="4470720"/>
            <a:ext cx="540000" cy="441818"/>
          </a:xfrm>
          <a:prstGeom prst="rect">
            <a:avLst/>
          </a:prstGeom>
          <a:noFill/>
        </p:spPr>
      </p:pic>
      <p:pic>
        <p:nvPicPr>
          <p:cNvPr id="9" name="Picture 12" descr="E:\2016.01\1.12 扁平化图标\蓝色\AR-蓝色最新-40.png"/>
          <p:cNvPicPr>
            <a:picLocks noChangeAspect="1" noChangeArrowheads="1"/>
          </p:cNvPicPr>
          <p:nvPr/>
        </p:nvPicPr>
        <p:blipFill>
          <a:blip r:embed="rId3" cstate="print"/>
          <a:srcRect/>
          <a:stretch>
            <a:fillRect/>
          </a:stretch>
        </p:blipFill>
        <p:spPr bwMode="auto">
          <a:xfrm>
            <a:off x="2516242" y="4034582"/>
            <a:ext cx="540000" cy="441818"/>
          </a:xfrm>
          <a:prstGeom prst="rect">
            <a:avLst/>
          </a:prstGeom>
          <a:noFill/>
        </p:spPr>
      </p:pic>
      <p:sp>
        <p:nvSpPr>
          <p:cNvPr id="10" name="文本框 9"/>
          <p:cNvSpPr txBox="1"/>
          <p:nvPr/>
        </p:nvSpPr>
        <p:spPr bwMode="auto">
          <a:xfrm>
            <a:off x="2521966" y="3724054"/>
            <a:ext cx="528926"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a:solidFill>
                  <a:srgbClr val="000000"/>
                </a:solidFill>
                <a:ea typeface="+mn-ea"/>
                <a:cs typeface="Arial" pitchFamily="34" charset="0"/>
              </a:rPr>
              <a:t>RTA</a:t>
            </a:r>
            <a:endParaRPr lang="zh-CN" altLang="en-US" sz="1400" dirty="0">
              <a:solidFill>
                <a:srgbClr val="000000"/>
              </a:solidFill>
              <a:ea typeface="+mn-ea"/>
              <a:cs typeface="Arial" pitchFamily="34" charset="0"/>
            </a:endParaRPr>
          </a:p>
        </p:txBody>
      </p:sp>
      <p:cxnSp>
        <p:nvCxnSpPr>
          <p:cNvPr id="11" name="直接连接符 10"/>
          <p:cNvCxnSpPr>
            <a:stCxn id="7" idx="1"/>
          </p:cNvCxnSpPr>
          <p:nvPr/>
        </p:nvCxnSpPr>
        <p:spPr bwMode="auto">
          <a:xfrm flipH="1">
            <a:off x="3056384" y="3670456"/>
            <a:ext cx="2262086" cy="37266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 name="直接连接符 11"/>
          <p:cNvCxnSpPr>
            <a:endCxn id="8" idx="1"/>
          </p:cNvCxnSpPr>
          <p:nvPr/>
        </p:nvCxnSpPr>
        <p:spPr bwMode="auto">
          <a:xfrm>
            <a:off x="3071915" y="4357432"/>
            <a:ext cx="2244984" cy="33419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直接连接符 12"/>
          <p:cNvCxnSpPr>
            <a:stCxn id="7" idx="3"/>
          </p:cNvCxnSpPr>
          <p:nvPr/>
        </p:nvCxnSpPr>
        <p:spPr bwMode="auto">
          <a:xfrm>
            <a:off x="5858470" y="3670456"/>
            <a:ext cx="1926364" cy="39005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 name="直接连接符 13"/>
          <p:cNvCxnSpPr>
            <a:endCxn id="8" idx="3"/>
          </p:cNvCxnSpPr>
          <p:nvPr/>
        </p:nvCxnSpPr>
        <p:spPr bwMode="auto">
          <a:xfrm flipH="1">
            <a:off x="5856899" y="4402077"/>
            <a:ext cx="1926364" cy="289552"/>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5" name="文本框 14"/>
          <p:cNvSpPr txBox="1"/>
          <p:nvPr/>
        </p:nvSpPr>
        <p:spPr bwMode="auto">
          <a:xfrm>
            <a:off x="8250131" y="4013341"/>
            <a:ext cx="1172060" cy="28561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a:solidFill>
                  <a:srgbClr val="000000"/>
                </a:solidFill>
                <a:ea typeface="+mn-ea"/>
                <a:cs typeface="Arial" pitchFamily="34" charset="0"/>
              </a:rPr>
              <a:t>10.1.1.0/30</a:t>
            </a:r>
            <a:endParaRPr lang="zh-CN" altLang="en-US" sz="1400" dirty="0">
              <a:solidFill>
                <a:srgbClr val="000000"/>
              </a:solidFill>
              <a:ea typeface="+mn-ea"/>
              <a:cs typeface="Arial" pitchFamily="34" charset="0"/>
            </a:endParaRPr>
          </a:p>
        </p:txBody>
      </p:sp>
      <p:cxnSp>
        <p:nvCxnSpPr>
          <p:cNvPr id="16" name="直接连接符 15"/>
          <p:cNvCxnSpPr>
            <a:stCxn id="5" idx="3"/>
          </p:cNvCxnSpPr>
          <p:nvPr/>
        </p:nvCxnSpPr>
        <p:spPr bwMode="auto">
          <a:xfrm flipV="1">
            <a:off x="8307590" y="4253607"/>
            <a:ext cx="1172120" cy="18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7" name="文本框 16"/>
          <p:cNvSpPr txBox="1"/>
          <p:nvPr/>
        </p:nvSpPr>
        <p:spPr bwMode="auto">
          <a:xfrm>
            <a:off x="5249454" y="4043439"/>
            <a:ext cx="636327"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a:solidFill>
                  <a:srgbClr val="000000"/>
                </a:solidFill>
                <a:ea typeface="+mn-ea"/>
                <a:cs typeface="Arial" pitchFamily="34" charset="0"/>
              </a:rPr>
              <a:t>OSPF</a:t>
            </a:r>
            <a:endParaRPr lang="zh-CN" altLang="en-US" sz="1400" dirty="0">
              <a:solidFill>
                <a:srgbClr val="000000"/>
              </a:solidFill>
              <a:ea typeface="+mn-ea"/>
              <a:cs typeface="Arial" pitchFamily="34" charset="0"/>
            </a:endParaRPr>
          </a:p>
        </p:txBody>
      </p:sp>
      <p:sp>
        <p:nvSpPr>
          <p:cNvPr id="18" name="文本框 17"/>
          <p:cNvSpPr txBox="1"/>
          <p:nvPr/>
        </p:nvSpPr>
        <p:spPr bwMode="auto">
          <a:xfrm>
            <a:off x="4172388" y="3863419"/>
            <a:ext cx="1102800"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a:solidFill>
                  <a:srgbClr val="000000"/>
                </a:solidFill>
                <a:ea typeface="+mn-ea"/>
                <a:cs typeface="Arial" pitchFamily="34" charset="0"/>
              </a:rPr>
              <a:t>20.1.1.2/30</a:t>
            </a:r>
            <a:endParaRPr lang="zh-CN" altLang="en-US" sz="1400" dirty="0">
              <a:solidFill>
                <a:srgbClr val="000000"/>
              </a:solidFill>
              <a:ea typeface="+mn-ea"/>
              <a:cs typeface="Arial" pitchFamily="34" charset="0"/>
            </a:endParaRPr>
          </a:p>
        </p:txBody>
      </p:sp>
      <p:sp>
        <p:nvSpPr>
          <p:cNvPr id="19" name="文本框 18"/>
          <p:cNvSpPr txBox="1"/>
          <p:nvPr/>
        </p:nvSpPr>
        <p:spPr bwMode="auto">
          <a:xfrm>
            <a:off x="4170817" y="4267107"/>
            <a:ext cx="1102800"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a:solidFill>
                  <a:srgbClr val="000000"/>
                </a:solidFill>
                <a:ea typeface="+mn-ea"/>
                <a:cs typeface="Arial" pitchFamily="34" charset="0"/>
              </a:rPr>
              <a:t>30.1.1.2/30</a:t>
            </a:r>
            <a:endParaRPr lang="zh-CN" altLang="en-US" sz="1400" dirty="0">
              <a:solidFill>
                <a:srgbClr val="000000"/>
              </a:solidFill>
              <a:ea typeface="+mn-ea"/>
              <a:cs typeface="Arial" pitchFamily="34" charset="0"/>
            </a:endParaRPr>
          </a:p>
        </p:txBody>
      </p:sp>
      <p:sp>
        <p:nvSpPr>
          <p:cNvPr id="20" name="文本框 19"/>
          <p:cNvSpPr txBox="1"/>
          <p:nvPr/>
        </p:nvSpPr>
        <p:spPr bwMode="auto">
          <a:xfrm>
            <a:off x="2961256" y="3755844"/>
            <a:ext cx="868762" cy="285614"/>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200" dirty="0">
                <a:solidFill>
                  <a:srgbClr val="000000"/>
                </a:solidFill>
                <a:ea typeface="+mn-ea"/>
                <a:cs typeface="Arial" pitchFamily="34" charset="0"/>
              </a:rPr>
              <a:t>ETH1/0/0</a:t>
            </a:r>
            <a:endParaRPr lang="zh-CN" altLang="en-US" sz="1400" dirty="0">
              <a:solidFill>
                <a:srgbClr val="000000"/>
              </a:solidFill>
              <a:ea typeface="+mn-ea"/>
              <a:cs typeface="Arial" pitchFamily="34" charset="0"/>
            </a:endParaRPr>
          </a:p>
        </p:txBody>
      </p:sp>
      <p:sp>
        <p:nvSpPr>
          <p:cNvPr id="21" name="文本框 20"/>
          <p:cNvSpPr txBox="1"/>
          <p:nvPr/>
        </p:nvSpPr>
        <p:spPr bwMode="auto">
          <a:xfrm>
            <a:off x="2975104" y="4404845"/>
            <a:ext cx="774185" cy="285614"/>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200" dirty="0">
                <a:solidFill>
                  <a:srgbClr val="000000"/>
                </a:solidFill>
                <a:ea typeface="+mn-ea"/>
                <a:cs typeface="Arial" pitchFamily="34" charset="0"/>
              </a:rPr>
              <a:t>GE0/0/0</a:t>
            </a:r>
            <a:endParaRPr lang="zh-CN" altLang="en-US" sz="1400" dirty="0">
              <a:solidFill>
                <a:srgbClr val="000000"/>
              </a:solidFill>
              <a:ea typeface="+mn-ea"/>
              <a:cs typeface="Arial" pitchFamily="34" charset="0"/>
            </a:endParaRPr>
          </a:p>
        </p:txBody>
      </p:sp>
      <p:sp>
        <p:nvSpPr>
          <p:cNvPr id="22" name="文本框 21"/>
          <p:cNvSpPr txBox="1"/>
          <p:nvPr/>
        </p:nvSpPr>
        <p:spPr bwMode="auto">
          <a:xfrm>
            <a:off x="4604247" y="4661413"/>
            <a:ext cx="774185" cy="285614"/>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200" dirty="0">
                <a:solidFill>
                  <a:srgbClr val="000000"/>
                </a:solidFill>
                <a:ea typeface="+mn-ea"/>
                <a:cs typeface="Arial" pitchFamily="34" charset="0"/>
              </a:rPr>
              <a:t>GE0/0/1</a:t>
            </a:r>
            <a:endParaRPr lang="zh-CN" altLang="en-US" sz="1400" dirty="0">
              <a:solidFill>
                <a:srgbClr val="000000"/>
              </a:solidFill>
              <a:ea typeface="+mn-ea"/>
              <a:cs typeface="Arial" pitchFamily="34" charset="0"/>
            </a:endParaRPr>
          </a:p>
        </p:txBody>
      </p:sp>
      <p:sp>
        <p:nvSpPr>
          <p:cNvPr id="23" name="文本框 22"/>
          <p:cNvSpPr txBox="1"/>
          <p:nvPr/>
        </p:nvSpPr>
        <p:spPr bwMode="auto">
          <a:xfrm>
            <a:off x="5771881" y="4659447"/>
            <a:ext cx="774185" cy="285614"/>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200" dirty="0">
                <a:solidFill>
                  <a:srgbClr val="000000"/>
                </a:solidFill>
                <a:ea typeface="+mn-ea"/>
                <a:cs typeface="Arial" pitchFamily="34" charset="0"/>
              </a:rPr>
              <a:t>GE0/0/0</a:t>
            </a:r>
            <a:endParaRPr lang="zh-CN" altLang="en-US" sz="1400" dirty="0">
              <a:solidFill>
                <a:srgbClr val="000000"/>
              </a:solidFill>
              <a:ea typeface="+mn-ea"/>
              <a:cs typeface="Arial" pitchFamily="34" charset="0"/>
            </a:endParaRPr>
          </a:p>
        </p:txBody>
      </p:sp>
      <p:sp>
        <p:nvSpPr>
          <p:cNvPr id="24" name="文本框 23"/>
          <p:cNvSpPr txBox="1"/>
          <p:nvPr/>
        </p:nvSpPr>
        <p:spPr bwMode="auto">
          <a:xfrm>
            <a:off x="7145016" y="4404845"/>
            <a:ext cx="774185" cy="285614"/>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200" dirty="0">
                <a:solidFill>
                  <a:srgbClr val="000000"/>
                </a:solidFill>
                <a:ea typeface="+mn-ea"/>
                <a:cs typeface="Arial" pitchFamily="34" charset="0"/>
              </a:rPr>
              <a:t>GE0/0/0</a:t>
            </a:r>
            <a:endParaRPr lang="zh-CN" altLang="en-US" sz="1400" dirty="0">
              <a:solidFill>
                <a:srgbClr val="000000"/>
              </a:solidFill>
              <a:ea typeface="+mn-ea"/>
              <a:cs typeface="Arial" pitchFamily="34" charset="0"/>
            </a:endParaRPr>
          </a:p>
        </p:txBody>
      </p:sp>
      <p:sp>
        <p:nvSpPr>
          <p:cNvPr id="25" name="文本框 24"/>
          <p:cNvSpPr txBox="1"/>
          <p:nvPr/>
        </p:nvSpPr>
        <p:spPr bwMode="auto">
          <a:xfrm>
            <a:off x="4536461" y="3446470"/>
            <a:ext cx="868762" cy="285614"/>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200" dirty="0">
                <a:solidFill>
                  <a:srgbClr val="000000"/>
                </a:solidFill>
                <a:ea typeface="+mn-ea"/>
                <a:cs typeface="Arial" pitchFamily="34" charset="0"/>
              </a:rPr>
              <a:t>ETH1/0/1</a:t>
            </a:r>
            <a:endParaRPr lang="zh-CN" altLang="en-US" sz="1400" dirty="0">
              <a:solidFill>
                <a:srgbClr val="000000"/>
              </a:solidFill>
              <a:ea typeface="+mn-ea"/>
              <a:cs typeface="Arial" pitchFamily="34" charset="0"/>
            </a:endParaRPr>
          </a:p>
        </p:txBody>
      </p:sp>
      <p:sp>
        <p:nvSpPr>
          <p:cNvPr id="26" name="文本框 25"/>
          <p:cNvSpPr txBox="1"/>
          <p:nvPr/>
        </p:nvSpPr>
        <p:spPr bwMode="auto">
          <a:xfrm>
            <a:off x="5771881" y="3449547"/>
            <a:ext cx="868762" cy="285614"/>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200" dirty="0">
                <a:solidFill>
                  <a:srgbClr val="000000"/>
                </a:solidFill>
                <a:ea typeface="+mn-ea"/>
                <a:cs typeface="Arial" pitchFamily="34" charset="0"/>
              </a:rPr>
              <a:t>ETH1/0/0</a:t>
            </a:r>
            <a:endParaRPr lang="zh-CN" altLang="en-US" sz="1400" dirty="0">
              <a:solidFill>
                <a:srgbClr val="000000"/>
              </a:solidFill>
              <a:ea typeface="+mn-ea"/>
              <a:cs typeface="Arial" pitchFamily="34" charset="0"/>
            </a:endParaRPr>
          </a:p>
        </p:txBody>
      </p:sp>
      <p:sp>
        <p:nvSpPr>
          <p:cNvPr id="27" name="文本框 26"/>
          <p:cNvSpPr txBox="1"/>
          <p:nvPr/>
        </p:nvSpPr>
        <p:spPr bwMode="auto">
          <a:xfrm>
            <a:off x="7087183" y="3734898"/>
            <a:ext cx="868762" cy="285614"/>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200" dirty="0">
                <a:solidFill>
                  <a:srgbClr val="000000"/>
                </a:solidFill>
                <a:ea typeface="+mn-ea"/>
                <a:cs typeface="Arial" pitchFamily="34" charset="0"/>
              </a:rPr>
              <a:t>ETH1/0/0</a:t>
            </a:r>
            <a:endParaRPr lang="zh-CN" altLang="en-US" sz="1400" dirty="0">
              <a:solidFill>
                <a:srgbClr val="000000"/>
              </a:solidFill>
              <a:ea typeface="+mn-ea"/>
              <a:cs typeface="Arial" pitchFamily="34" charset="0"/>
            </a:endParaRPr>
          </a:p>
        </p:txBody>
      </p:sp>
      <p:sp>
        <p:nvSpPr>
          <p:cNvPr id="28" name="文本框 27"/>
          <p:cNvSpPr txBox="1"/>
          <p:nvPr/>
        </p:nvSpPr>
        <p:spPr bwMode="auto">
          <a:xfrm>
            <a:off x="3726961" y="3521458"/>
            <a:ext cx="862351"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a:solidFill>
                  <a:srgbClr val="C00000"/>
                </a:solidFill>
                <a:ea typeface="+mn-ea"/>
                <a:cs typeface="Arial" pitchFamily="34" charset="0"/>
              </a:rPr>
              <a:t>Cost=10</a:t>
            </a:r>
            <a:endParaRPr lang="zh-CN" altLang="en-US" sz="1400" dirty="0">
              <a:solidFill>
                <a:srgbClr val="C00000"/>
              </a:solidFill>
              <a:ea typeface="+mn-ea"/>
              <a:cs typeface="Arial" pitchFamily="34" charset="0"/>
            </a:endParaRPr>
          </a:p>
        </p:txBody>
      </p:sp>
      <p:sp>
        <p:nvSpPr>
          <p:cNvPr id="29" name="文本框 28"/>
          <p:cNvSpPr txBox="1"/>
          <p:nvPr/>
        </p:nvSpPr>
        <p:spPr bwMode="auto">
          <a:xfrm>
            <a:off x="6443214" y="3521458"/>
            <a:ext cx="862351"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a:solidFill>
                  <a:srgbClr val="C00000"/>
                </a:solidFill>
                <a:ea typeface="+mn-ea"/>
                <a:cs typeface="Arial" pitchFamily="34" charset="0"/>
              </a:rPr>
              <a:t>Cost=10</a:t>
            </a:r>
            <a:endParaRPr lang="zh-CN" altLang="en-US" sz="1400" dirty="0">
              <a:solidFill>
                <a:srgbClr val="C00000"/>
              </a:solidFill>
              <a:ea typeface="+mn-ea"/>
              <a:cs typeface="Arial" pitchFamily="34" charset="0"/>
            </a:endParaRPr>
          </a:p>
        </p:txBody>
      </p:sp>
      <p:sp>
        <p:nvSpPr>
          <p:cNvPr id="30" name="文本框 29"/>
          <p:cNvSpPr txBox="1"/>
          <p:nvPr/>
        </p:nvSpPr>
        <p:spPr bwMode="auto">
          <a:xfrm>
            <a:off x="3738870" y="4580845"/>
            <a:ext cx="761361"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a:solidFill>
                  <a:srgbClr val="C00000"/>
                </a:solidFill>
                <a:ea typeface="+mn-ea"/>
                <a:cs typeface="Arial" pitchFamily="34" charset="0"/>
              </a:rPr>
              <a:t>Cost=1</a:t>
            </a:r>
            <a:endParaRPr lang="zh-CN" altLang="en-US" sz="1400" dirty="0">
              <a:solidFill>
                <a:srgbClr val="C00000"/>
              </a:solidFill>
              <a:ea typeface="+mn-ea"/>
              <a:cs typeface="Arial" pitchFamily="34" charset="0"/>
            </a:endParaRPr>
          </a:p>
        </p:txBody>
      </p:sp>
      <p:sp>
        <p:nvSpPr>
          <p:cNvPr id="31" name="文本框 30"/>
          <p:cNvSpPr txBox="1"/>
          <p:nvPr/>
        </p:nvSpPr>
        <p:spPr bwMode="auto">
          <a:xfrm>
            <a:off x="6448825" y="4580845"/>
            <a:ext cx="761361"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a:solidFill>
                  <a:srgbClr val="C00000"/>
                </a:solidFill>
                <a:ea typeface="+mn-ea"/>
                <a:cs typeface="Arial" pitchFamily="34" charset="0"/>
              </a:rPr>
              <a:t>Cost=1</a:t>
            </a:r>
            <a:endParaRPr lang="zh-CN" altLang="en-US" sz="1400" dirty="0">
              <a:solidFill>
                <a:srgbClr val="C00000"/>
              </a:solidFill>
              <a:ea typeface="+mn-ea"/>
              <a:cs typeface="Arial" pitchFamily="34" charset="0"/>
            </a:endParaRPr>
          </a:p>
        </p:txBody>
      </p:sp>
      <p:sp>
        <p:nvSpPr>
          <p:cNvPr id="32" name="文本框 31"/>
          <p:cNvSpPr txBox="1"/>
          <p:nvPr/>
        </p:nvSpPr>
        <p:spPr bwMode="auto">
          <a:xfrm>
            <a:off x="2324646" y="5152985"/>
            <a:ext cx="7668653" cy="747279"/>
          </a:xfrm>
          <a:prstGeom prst="rect">
            <a:avLst/>
          </a:prstGeom>
          <a:solidFill>
            <a:schemeClr val="bg1">
              <a:lumMod val="85000"/>
            </a:schemeClr>
          </a:solidFill>
          <a:ln w="9525">
            <a:noFill/>
            <a:miter lim="800000"/>
            <a:headEnd/>
            <a:tailEnd/>
          </a:ln>
        </p:spPr>
        <p:txBody>
          <a:bodyPr wrap="square" lIns="99980" tIns="49986" rIns="99980" bIns="49986" rtlCol="0">
            <a:spAutoFit/>
          </a:bodyPr>
          <a:lstStyle/>
          <a:p>
            <a:pPr defTabSz="1001649" eaLnBrk="0" hangingPunct="0"/>
            <a:r>
              <a:rPr lang="en-US" altLang="zh-CN" sz="1400" dirty="0">
                <a:solidFill>
                  <a:srgbClr val="000000"/>
                </a:solidFill>
                <a:ea typeface="+mn-ea"/>
                <a:cs typeface="Courier New" panose="02070309020205020404" pitchFamily="49" charset="0"/>
              </a:rPr>
              <a:t>[RTA]display </a:t>
            </a:r>
            <a:r>
              <a:rPr lang="en-US" altLang="zh-CN" sz="1400" dirty="0" err="1">
                <a:solidFill>
                  <a:srgbClr val="000000"/>
                </a:solidFill>
                <a:ea typeface="+mn-ea"/>
                <a:cs typeface="Courier New" panose="02070309020205020404" pitchFamily="49" charset="0"/>
              </a:rPr>
              <a:t>ip</a:t>
            </a:r>
            <a:r>
              <a:rPr lang="en-US" altLang="zh-CN" sz="1400" dirty="0">
                <a:solidFill>
                  <a:srgbClr val="000000"/>
                </a:solidFill>
                <a:ea typeface="+mn-ea"/>
                <a:cs typeface="Courier New" panose="02070309020205020404" pitchFamily="49" charset="0"/>
              </a:rPr>
              <a:t> routing-table </a:t>
            </a:r>
          </a:p>
          <a:p>
            <a:pPr defTabSz="1001649" eaLnBrk="0" hangingPunct="0"/>
            <a:r>
              <a:rPr lang="en-US" altLang="zh-CN" sz="1400" dirty="0">
                <a:solidFill>
                  <a:srgbClr val="000000"/>
                </a:solidFill>
                <a:ea typeface="+mn-ea"/>
                <a:cs typeface="Courier New" panose="02070309020205020404" pitchFamily="49" charset="0"/>
              </a:rPr>
              <a:t>Destination/Mask      Proto    Pre   Cost   Flags    </a:t>
            </a:r>
            <a:r>
              <a:rPr lang="en-US" altLang="zh-CN" sz="1400" dirty="0" err="1">
                <a:solidFill>
                  <a:srgbClr val="000000"/>
                </a:solidFill>
                <a:ea typeface="+mn-ea"/>
                <a:cs typeface="Courier New" panose="02070309020205020404" pitchFamily="49" charset="0"/>
              </a:rPr>
              <a:t>NextHop</a:t>
            </a:r>
            <a:r>
              <a:rPr lang="en-US" altLang="zh-CN" sz="1400" dirty="0">
                <a:solidFill>
                  <a:srgbClr val="000000"/>
                </a:solidFill>
                <a:ea typeface="+mn-ea"/>
                <a:cs typeface="Courier New" panose="02070309020205020404" pitchFamily="49" charset="0"/>
              </a:rPr>
              <a:t>    Interface</a:t>
            </a:r>
          </a:p>
          <a:p>
            <a:pPr defTabSz="1001649" eaLnBrk="0" hangingPunct="0"/>
            <a:r>
              <a:rPr lang="en-US" altLang="zh-CN" sz="1400" dirty="0">
                <a:solidFill>
                  <a:srgbClr val="000000"/>
                </a:solidFill>
                <a:ea typeface="+mn-ea"/>
                <a:cs typeface="Courier New" panose="02070309020205020404" pitchFamily="49" charset="0"/>
              </a:rPr>
              <a:t>10.1.1.0/30                OSPF    10      </a:t>
            </a:r>
            <a:r>
              <a:rPr lang="en-US" altLang="zh-CN" sz="1400" dirty="0">
                <a:solidFill>
                  <a:srgbClr val="C00000"/>
                </a:solidFill>
                <a:ea typeface="+mn-ea"/>
                <a:cs typeface="Courier New" panose="02070309020205020404" pitchFamily="49" charset="0"/>
              </a:rPr>
              <a:t>2</a:t>
            </a:r>
            <a:r>
              <a:rPr lang="en-US" altLang="zh-CN" sz="1400" dirty="0">
                <a:solidFill>
                  <a:srgbClr val="000000"/>
                </a:solidFill>
                <a:ea typeface="+mn-ea"/>
                <a:cs typeface="Courier New" panose="02070309020205020404" pitchFamily="49" charset="0"/>
              </a:rPr>
              <a:t>      RD       30.1.1.2      GigabitEthernet0/0/0</a:t>
            </a:r>
          </a:p>
        </p:txBody>
      </p:sp>
    </p:spTree>
    <p:extLst>
      <p:ext uri="{BB962C8B-B14F-4D97-AF65-F5344CB8AC3E}">
        <p14:creationId xmlns:p14="http://schemas.microsoft.com/office/powerpoint/2010/main" val="3473189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Próximo</a:t>
            </a:r>
            <a:r>
              <a:rPr lang="en-US" altLang="zh-CN" dirty="0"/>
              <a:t> Salto e Interface
</a:t>
            </a:r>
            <a:endParaRPr lang="zh-CN" altLang="en-US" dirty="0"/>
          </a:p>
        </p:txBody>
      </p:sp>
      <p:sp>
        <p:nvSpPr>
          <p:cNvPr id="4" name="文本占位符 2"/>
          <p:cNvSpPr>
            <a:spLocks noGrp="1"/>
          </p:cNvSpPr>
          <p:nvPr/>
        </p:nvSpPr>
        <p:spPr bwMode="auto">
          <a:xfrm>
            <a:off x="588537" y="1448229"/>
            <a:ext cx="11276183" cy="468000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pt-BR" altLang="zh-CN" dirty="0"/>
              <a:t>Quando um roteador encontra um item de tabela de roteamento correspondente, ele precisa saber o próximo salto e a interface de saída para encaminhar os dados</a:t>
            </a:r>
            <a:r>
              <a:rPr lang="en-US" altLang="zh-CN" dirty="0"/>
              <a:t>.</a:t>
            </a:r>
            <a:endParaRPr lang="zh-CN" altLang="en-US" dirty="0"/>
          </a:p>
        </p:txBody>
      </p:sp>
      <p:grpSp>
        <p:nvGrpSpPr>
          <p:cNvPr id="5" name="组合 4"/>
          <p:cNvGrpSpPr/>
          <p:nvPr/>
        </p:nvGrpSpPr>
        <p:grpSpPr>
          <a:xfrm>
            <a:off x="3051337" y="3085768"/>
            <a:ext cx="6681740" cy="1839002"/>
            <a:chOff x="1115616" y="2287398"/>
            <a:chExt cx="6329591" cy="1732392"/>
          </a:xfrm>
        </p:grpSpPr>
        <p:grpSp>
          <p:nvGrpSpPr>
            <p:cNvPr id="12" name="组合 11"/>
            <p:cNvGrpSpPr/>
            <p:nvPr/>
          </p:nvGrpSpPr>
          <p:grpSpPr>
            <a:xfrm>
              <a:off x="1115616" y="3140968"/>
              <a:ext cx="540000" cy="758210"/>
              <a:chOff x="1079612" y="2212508"/>
              <a:chExt cx="540000" cy="758210"/>
            </a:xfrm>
          </p:grpSpPr>
          <p:pic>
            <p:nvPicPr>
              <p:cNvPr id="32" name="Picture 12" descr="E:\2016.01\1.12 扁平化图标\蓝色\AR-蓝色最新-40.png"/>
              <p:cNvPicPr>
                <a:picLocks noChangeAspect="1" noChangeArrowheads="1"/>
              </p:cNvPicPr>
              <p:nvPr/>
            </p:nvPicPr>
            <p:blipFill>
              <a:blip r:embed="rId3" cstate="print"/>
              <a:srcRect/>
              <a:stretch>
                <a:fillRect/>
              </a:stretch>
            </p:blipFill>
            <p:spPr bwMode="auto">
              <a:xfrm>
                <a:off x="1079612" y="2528900"/>
                <a:ext cx="540000" cy="441818"/>
              </a:xfrm>
              <a:prstGeom prst="rect">
                <a:avLst/>
              </a:prstGeom>
              <a:noFill/>
            </p:spPr>
          </p:pic>
          <p:sp>
            <p:nvSpPr>
              <p:cNvPr id="33" name="文本框 28"/>
              <p:cNvSpPr txBox="1"/>
              <p:nvPr/>
            </p:nvSpPr>
            <p:spPr bwMode="auto">
              <a:xfrm>
                <a:off x="1086762" y="2212508"/>
                <a:ext cx="528926" cy="316392"/>
              </a:xfrm>
              <a:prstGeom prst="rect">
                <a:avLst/>
              </a:prstGeom>
              <a:noFill/>
              <a:ln w="9525">
                <a:noFill/>
                <a:miter lim="800000"/>
                <a:headEnd/>
                <a:tailEnd/>
              </a:ln>
            </p:spPr>
            <p:txBody>
              <a:bodyPr wrap="none" lIns="99980" tIns="49986" rIns="99980" bIns="49986"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defTabSz="1001649" eaLnBrk="0" hangingPunct="0"/>
                <a:r>
                  <a:rPr lang="en-US" altLang="zh-CN" sz="1400" dirty="0">
                    <a:solidFill>
                      <a:srgbClr val="000000"/>
                    </a:solidFill>
                    <a:ea typeface="+mn-ea"/>
                    <a:cs typeface="Arial" pitchFamily="34" charset="0"/>
                  </a:rPr>
                  <a:t>RTA</a:t>
                </a:r>
                <a:endParaRPr lang="zh-CN" altLang="en-US" sz="1400" dirty="0">
                  <a:solidFill>
                    <a:srgbClr val="000000"/>
                  </a:solidFill>
                  <a:ea typeface="+mn-ea"/>
                  <a:cs typeface="Arial" pitchFamily="34" charset="0"/>
                </a:endParaRPr>
              </a:p>
            </p:txBody>
          </p:sp>
        </p:grpSp>
        <p:grpSp>
          <p:nvGrpSpPr>
            <p:cNvPr id="13" name="组合 12"/>
            <p:cNvGrpSpPr/>
            <p:nvPr/>
          </p:nvGrpSpPr>
          <p:grpSpPr>
            <a:xfrm>
              <a:off x="4155242" y="3140968"/>
              <a:ext cx="540000" cy="758210"/>
              <a:chOff x="1079612" y="2212508"/>
              <a:chExt cx="540000" cy="758210"/>
            </a:xfrm>
          </p:grpSpPr>
          <p:pic>
            <p:nvPicPr>
              <p:cNvPr id="30" name="Picture 12" descr="E:\2016.01\1.12 扁平化图标\蓝色\AR-蓝色最新-40.png"/>
              <p:cNvPicPr>
                <a:picLocks noChangeAspect="1" noChangeArrowheads="1"/>
              </p:cNvPicPr>
              <p:nvPr/>
            </p:nvPicPr>
            <p:blipFill>
              <a:blip r:embed="rId3" cstate="print"/>
              <a:srcRect/>
              <a:stretch>
                <a:fillRect/>
              </a:stretch>
            </p:blipFill>
            <p:spPr bwMode="auto">
              <a:xfrm>
                <a:off x="1079612" y="2528900"/>
                <a:ext cx="540000" cy="441818"/>
              </a:xfrm>
              <a:prstGeom prst="rect">
                <a:avLst/>
              </a:prstGeom>
              <a:noFill/>
            </p:spPr>
          </p:pic>
          <p:sp>
            <p:nvSpPr>
              <p:cNvPr id="31" name="文本框 26"/>
              <p:cNvSpPr txBox="1"/>
              <p:nvPr/>
            </p:nvSpPr>
            <p:spPr bwMode="auto">
              <a:xfrm>
                <a:off x="1091572" y="2212508"/>
                <a:ext cx="519307" cy="316392"/>
              </a:xfrm>
              <a:prstGeom prst="rect">
                <a:avLst/>
              </a:prstGeom>
              <a:noFill/>
              <a:ln w="9525">
                <a:noFill/>
                <a:miter lim="800000"/>
                <a:headEnd/>
                <a:tailEnd/>
              </a:ln>
            </p:spPr>
            <p:txBody>
              <a:bodyPr wrap="none" lIns="99980" tIns="49986" rIns="99980" bIns="49986"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defTabSz="1001649" eaLnBrk="0" hangingPunct="0"/>
                <a:r>
                  <a:rPr lang="en-US" altLang="zh-CN" sz="1400" dirty="0">
                    <a:solidFill>
                      <a:srgbClr val="000000"/>
                    </a:solidFill>
                    <a:ea typeface="+mn-ea"/>
                    <a:cs typeface="Arial" pitchFamily="34" charset="0"/>
                  </a:rPr>
                  <a:t>RTB</a:t>
                </a:r>
                <a:endParaRPr lang="zh-CN" altLang="en-US" sz="1400" dirty="0">
                  <a:solidFill>
                    <a:srgbClr val="000000"/>
                  </a:solidFill>
                  <a:ea typeface="+mn-ea"/>
                  <a:cs typeface="Arial" pitchFamily="34" charset="0"/>
                </a:endParaRPr>
              </a:p>
            </p:txBody>
          </p:sp>
        </p:grpSp>
        <p:grpSp>
          <p:nvGrpSpPr>
            <p:cNvPr id="14" name="组合 13"/>
            <p:cNvGrpSpPr/>
            <p:nvPr/>
          </p:nvGrpSpPr>
          <p:grpSpPr>
            <a:xfrm>
              <a:off x="5794993" y="3140968"/>
              <a:ext cx="540000" cy="758210"/>
              <a:chOff x="1079612" y="2223860"/>
              <a:chExt cx="540000" cy="758210"/>
            </a:xfrm>
          </p:grpSpPr>
          <p:pic>
            <p:nvPicPr>
              <p:cNvPr id="28" name="Picture 12" descr="E:\2016.01\1.12 扁平化图标\蓝色\AR-蓝色最新-40.png"/>
              <p:cNvPicPr>
                <a:picLocks noChangeAspect="1" noChangeArrowheads="1"/>
              </p:cNvPicPr>
              <p:nvPr/>
            </p:nvPicPr>
            <p:blipFill>
              <a:blip r:embed="rId3" cstate="print"/>
              <a:srcRect/>
              <a:stretch>
                <a:fillRect/>
              </a:stretch>
            </p:blipFill>
            <p:spPr bwMode="auto">
              <a:xfrm>
                <a:off x="1079612" y="2540252"/>
                <a:ext cx="540000" cy="441818"/>
              </a:xfrm>
              <a:prstGeom prst="rect">
                <a:avLst/>
              </a:prstGeom>
              <a:noFill/>
            </p:spPr>
          </p:pic>
          <p:sp>
            <p:nvSpPr>
              <p:cNvPr id="29" name="文本框 24"/>
              <p:cNvSpPr txBox="1"/>
              <p:nvPr/>
            </p:nvSpPr>
            <p:spPr bwMode="auto">
              <a:xfrm>
                <a:off x="1090770" y="2223860"/>
                <a:ext cx="520911" cy="316392"/>
              </a:xfrm>
              <a:prstGeom prst="rect">
                <a:avLst/>
              </a:prstGeom>
              <a:noFill/>
              <a:ln w="9525">
                <a:noFill/>
                <a:miter lim="800000"/>
                <a:headEnd/>
                <a:tailEnd/>
              </a:ln>
            </p:spPr>
            <p:txBody>
              <a:bodyPr wrap="none" lIns="99980" tIns="49986" rIns="99980" bIns="49986"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defTabSz="1001649" eaLnBrk="0" hangingPunct="0"/>
                <a:r>
                  <a:rPr lang="en-US" altLang="zh-CN" sz="1400" dirty="0">
                    <a:solidFill>
                      <a:srgbClr val="000000"/>
                    </a:solidFill>
                    <a:ea typeface="+mn-ea"/>
                    <a:cs typeface="Arial" pitchFamily="34" charset="0"/>
                  </a:rPr>
                  <a:t>RTC</a:t>
                </a:r>
                <a:endParaRPr lang="zh-CN" altLang="en-US" sz="1400" dirty="0">
                  <a:solidFill>
                    <a:srgbClr val="000000"/>
                  </a:solidFill>
                  <a:ea typeface="+mn-ea"/>
                  <a:cs typeface="Arial" pitchFamily="34" charset="0"/>
                </a:endParaRPr>
              </a:p>
            </p:txBody>
          </p:sp>
        </p:grpSp>
        <p:cxnSp>
          <p:nvCxnSpPr>
            <p:cNvPr id="15" name="直接连接符 14"/>
            <p:cNvCxnSpPr>
              <a:stCxn id="32" idx="3"/>
              <a:endCxn id="30" idx="1"/>
            </p:cNvCxnSpPr>
            <p:nvPr/>
          </p:nvCxnSpPr>
          <p:spPr bwMode="auto">
            <a:xfrm>
              <a:off x="1655616" y="3678269"/>
              <a:ext cx="2499626"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 name="直接连接符 15"/>
            <p:cNvCxnSpPr>
              <a:stCxn id="30" idx="3"/>
              <a:endCxn id="28" idx="1"/>
            </p:cNvCxnSpPr>
            <p:nvPr/>
          </p:nvCxnSpPr>
          <p:spPr bwMode="auto">
            <a:xfrm>
              <a:off x="4695242" y="3678269"/>
              <a:ext cx="1099751"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7" name="文本框 11"/>
            <p:cNvSpPr txBox="1"/>
            <p:nvPr/>
          </p:nvSpPr>
          <p:spPr bwMode="auto">
            <a:xfrm>
              <a:off x="1578865" y="3703398"/>
              <a:ext cx="868762" cy="316392"/>
            </a:xfrm>
            <a:prstGeom prst="rect">
              <a:avLst/>
            </a:prstGeom>
            <a:noFill/>
            <a:ln w="9525">
              <a:noFill/>
              <a:miter lim="800000"/>
              <a:headEnd/>
              <a:tailEnd/>
            </a:ln>
          </p:spPr>
          <p:txBody>
            <a:bodyPr wrap="none" lIns="99980" tIns="49986" rIns="99980" bIns="49986"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defTabSz="1001649" eaLnBrk="0" hangingPunct="0"/>
              <a:r>
                <a:rPr lang="en-US" altLang="zh-CN" sz="1400" dirty="0">
                  <a:solidFill>
                    <a:srgbClr val="000000"/>
                  </a:solidFill>
                  <a:ea typeface="+mn-ea"/>
                  <a:cs typeface="Arial" pitchFamily="34" charset="0"/>
                </a:rPr>
                <a:t>GE0/0/0</a:t>
              </a:r>
              <a:endParaRPr lang="zh-CN" altLang="en-US" sz="1400" dirty="0">
                <a:solidFill>
                  <a:srgbClr val="000000"/>
                </a:solidFill>
                <a:ea typeface="+mn-ea"/>
                <a:cs typeface="Arial" pitchFamily="34" charset="0"/>
              </a:endParaRPr>
            </a:p>
          </p:txBody>
        </p:sp>
        <p:sp>
          <p:nvSpPr>
            <p:cNvPr id="18" name="文本框 12"/>
            <p:cNvSpPr txBox="1"/>
            <p:nvPr/>
          </p:nvSpPr>
          <p:spPr bwMode="auto">
            <a:xfrm>
              <a:off x="3350600" y="3681028"/>
              <a:ext cx="868762" cy="316392"/>
            </a:xfrm>
            <a:prstGeom prst="rect">
              <a:avLst/>
            </a:prstGeom>
            <a:noFill/>
            <a:ln w="9525">
              <a:noFill/>
              <a:miter lim="800000"/>
              <a:headEnd/>
              <a:tailEnd/>
            </a:ln>
          </p:spPr>
          <p:txBody>
            <a:bodyPr wrap="none" lIns="99980" tIns="49986" rIns="99980" bIns="49986"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defTabSz="1001649" eaLnBrk="0" hangingPunct="0"/>
              <a:r>
                <a:rPr lang="en-US" altLang="zh-CN" sz="1400" dirty="0">
                  <a:solidFill>
                    <a:srgbClr val="000000"/>
                  </a:solidFill>
                  <a:ea typeface="+mn-ea"/>
                  <a:cs typeface="Arial" pitchFamily="34" charset="0"/>
                </a:rPr>
                <a:t>GE0/0/0</a:t>
              </a:r>
              <a:endParaRPr lang="zh-CN" altLang="en-US" sz="1400" dirty="0">
                <a:solidFill>
                  <a:srgbClr val="000000"/>
                </a:solidFill>
                <a:ea typeface="+mn-ea"/>
                <a:cs typeface="Arial" pitchFamily="34" charset="0"/>
              </a:endParaRPr>
            </a:p>
          </p:txBody>
        </p:sp>
        <p:sp>
          <p:nvSpPr>
            <p:cNvPr id="19" name="文本框 13"/>
            <p:cNvSpPr txBox="1"/>
            <p:nvPr/>
          </p:nvSpPr>
          <p:spPr bwMode="auto">
            <a:xfrm>
              <a:off x="1619866" y="3373756"/>
              <a:ext cx="1102800" cy="316392"/>
            </a:xfrm>
            <a:prstGeom prst="rect">
              <a:avLst/>
            </a:prstGeom>
            <a:noFill/>
            <a:ln w="9525">
              <a:noFill/>
              <a:miter lim="800000"/>
              <a:headEnd/>
              <a:tailEnd/>
            </a:ln>
          </p:spPr>
          <p:txBody>
            <a:bodyPr wrap="none" lIns="99980" tIns="49986" rIns="99980" bIns="49986"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defTabSz="1001649" eaLnBrk="0" hangingPunct="0"/>
              <a:r>
                <a:rPr lang="en-US" altLang="zh-CN" sz="1400" dirty="0">
                  <a:solidFill>
                    <a:srgbClr val="000000"/>
                  </a:solidFill>
                  <a:ea typeface="+mn-ea"/>
                  <a:cs typeface="Arial" pitchFamily="34" charset="0"/>
                </a:rPr>
                <a:t>20.1.1.1/30</a:t>
              </a:r>
              <a:endParaRPr lang="zh-CN" altLang="en-US" sz="1400" dirty="0">
                <a:solidFill>
                  <a:srgbClr val="000000"/>
                </a:solidFill>
                <a:ea typeface="+mn-ea"/>
                <a:cs typeface="Arial" pitchFamily="34" charset="0"/>
              </a:endParaRPr>
            </a:p>
          </p:txBody>
        </p:sp>
        <p:sp>
          <p:nvSpPr>
            <p:cNvPr id="20" name="文本框 14"/>
            <p:cNvSpPr txBox="1"/>
            <p:nvPr/>
          </p:nvSpPr>
          <p:spPr bwMode="auto">
            <a:xfrm>
              <a:off x="3098773" y="3373756"/>
              <a:ext cx="1102800" cy="316392"/>
            </a:xfrm>
            <a:prstGeom prst="rect">
              <a:avLst/>
            </a:prstGeom>
            <a:noFill/>
            <a:ln w="9525">
              <a:noFill/>
              <a:miter lim="800000"/>
              <a:headEnd/>
              <a:tailEnd/>
            </a:ln>
          </p:spPr>
          <p:txBody>
            <a:bodyPr wrap="none" lIns="99980" tIns="49986" rIns="99980" bIns="49986"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defTabSz="1001649" eaLnBrk="0" hangingPunct="0"/>
              <a:r>
                <a:rPr lang="en-US" altLang="zh-CN" sz="1400" dirty="0">
                  <a:solidFill>
                    <a:srgbClr val="000000"/>
                  </a:solidFill>
                  <a:ea typeface="+mn-ea"/>
                  <a:cs typeface="Arial" pitchFamily="34" charset="0"/>
                </a:rPr>
                <a:t>20.1.1.2/30</a:t>
              </a:r>
              <a:endParaRPr lang="zh-CN" altLang="en-US" sz="1400" dirty="0">
                <a:solidFill>
                  <a:srgbClr val="000000"/>
                </a:solidFill>
                <a:ea typeface="+mn-ea"/>
                <a:cs typeface="Arial" pitchFamily="34" charset="0"/>
              </a:endParaRPr>
            </a:p>
          </p:txBody>
        </p:sp>
        <p:sp>
          <p:nvSpPr>
            <p:cNvPr id="21" name="文本框 15"/>
            <p:cNvSpPr txBox="1"/>
            <p:nvPr/>
          </p:nvSpPr>
          <p:spPr bwMode="auto">
            <a:xfrm>
              <a:off x="6342407" y="3373756"/>
              <a:ext cx="1102800" cy="316392"/>
            </a:xfrm>
            <a:prstGeom prst="rect">
              <a:avLst/>
            </a:prstGeom>
            <a:noFill/>
            <a:ln w="9525">
              <a:noFill/>
              <a:miter lim="800000"/>
              <a:headEnd/>
              <a:tailEnd/>
            </a:ln>
          </p:spPr>
          <p:txBody>
            <a:bodyPr wrap="none" lIns="99980" tIns="49986" rIns="99980" bIns="49986"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defTabSz="1001649" eaLnBrk="0" hangingPunct="0"/>
              <a:r>
                <a:rPr lang="en-US" altLang="zh-CN" sz="1400" dirty="0">
                  <a:solidFill>
                    <a:srgbClr val="000000"/>
                  </a:solidFill>
                  <a:ea typeface="+mn-ea"/>
                  <a:cs typeface="Arial" pitchFamily="34" charset="0"/>
                </a:rPr>
                <a:t>10.1.1.0/30</a:t>
              </a:r>
              <a:endParaRPr lang="zh-CN" altLang="en-US" sz="1400" dirty="0">
                <a:solidFill>
                  <a:srgbClr val="000000"/>
                </a:solidFill>
                <a:ea typeface="+mn-ea"/>
                <a:cs typeface="Arial" pitchFamily="34" charset="0"/>
              </a:endParaRPr>
            </a:p>
          </p:txBody>
        </p:sp>
        <p:sp>
          <p:nvSpPr>
            <p:cNvPr id="22" name="文本框 17"/>
            <p:cNvSpPr txBox="1"/>
            <p:nvPr/>
          </p:nvSpPr>
          <p:spPr bwMode="auto">
            <a:xfrm>
              <a:off x="1515169" y="2287398"/>
              <a:ext cx="996153" cy="531835"/>
            </a:xfrm>
            <a:prstGeom prst="rect">
              <a:avLst/>
            </a:prstGeom>
            <a:solidFill>
              <a:srgbClr val="00B0F0"/>
            </a:solidFill>
            <a:ln w="9525">
              <a:noFill/>
              <a:miter lim="800000"/>
              <a:headEnd/>
              <a:tailEnd/>
            </a:ln>
          </p:spPr>
          <p:txBody>
            <a:bodyPr wrap="square" lIns="99980" tIns="49986" rIns="99980" bIns="49986"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defTabSz="1001649" eaLnBrk="0" hangingPunct="0"/>
              <a:r>
                <a:rPr lang="en-US" altLang="zh-CN" sz="1400" dirty="0">
                  <a:solidFill>
                    <a:schemeClr val="bg1"/>
                  </a:solidFill>
                  <a:cs typeface="Arial" pitchFamily="34" charset="0"/>
                </a:rPr>
                <a:t>Out Interface</a:t>
              </a:r>
              <a:endParaRPr lang="zh-CN" altLang="en-US" sz="1400" dirty="0">
                <a:solidFill>
                  <a:schemeClr val="bg1"/>
                </a:solidFill>
                <a:cs typeface="Arial" pitchFamily="34" charset="0"/>
              </a:endParaRPr>
            </a:p>
          </p:txBody>
        </p:sp>
        <p:sp>
          <p:nvSpPr>
            <p:cNvPr id="23" name="文本框 18"/>
            <p:cNvSpPr txBox="1"/>
            <p:nvPr/>
          </p:nvSpPr>
          <p:spPr bwMode="auto">
            <a:xfrm>
              <a:off x="3342278" y="2287398"/>
              <a:ext cx="996153" cy="298050"/>
            </a:xfrm>
            <a:prstGeom prst="rect">
              <a:avLst/>
            </a:prstGeom>
            <a:solidFill>
              <a:srgbClr val="00B0F0"/>
            </a:solidFill>
            <a:ln w="9525">
              <a:noFill/>
              <a:miter lim="800000"/>
              <a:headEnd/>
              <a:tailEnd/>
            </a:ln>
          </p:spPr>
          <p:txBody>
            <a:bodyPr wrap="square" lIns="99980" tIns="49986" rIns="99980" bIns="49986"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defTabSz="1001649" eaLnBrk="0" hangingPunct="0"/>
              <a:r>
                <a:rPr lang="en-US" altLang="zh-CN" sz="1400" dirty="0">
                  <a:solidFill>
                    <a:schemeClr val="bg1"/>
                  </a:solidFill>
                  <a:ea typeface="+mn-ea"/>
                  <a:cs typeface="Arial" pitchFamily="34" charset="0"/>
                </a:rPr>
                <a:t>Next-Hop</a:t>
              </a:r>
              <a:endParaRPr lang="zh-CN" altLang="en-US" sz="1400" dirty="0">
                <a:solidFill>
                  <a:schemeClr val="bg1"/>
                </a:solidFill>
                <a:ea typeface="+mn-ea"/>
                <a:cs typeface="Arial" pitchFamily="34" charset="0"/>
              </a:endParaRPr>
            </a:p>
          </p:txBody>
        </p:sp>
        <p:sp>
          <p:nvSpPr>
            <p:cNvPr id="24" name="文本框 19"/>
            <p:cNvSpPr txBox="1"/>
            <p:nvPr/>
          </p:nvSpPr>
          <p:spPr bwMode="auto">
            <a:xfrm>
              <a:off x="6299125" y="2287398"/>
              <a:ext cx="1129829" cy="316392"/>
            </a:xfrm>
            <a:prstGeom prst="rect">
              <a:avLst/>
            </a:prstGeom>
            <a:solidFill>
              <a:srgbClr val="00B0F0"/>
            </a:solidFill>
            <a:ln w="9525">
              <a:noFill/>
              <a:miter lim="800000"/>
              <a:headEnd/>
              <a:tailEnd/>
            </a:ln>
          </p:spPr>
          <p:txBody>
            <a:bodyPr wrap="square" lIns="99980" tIns="49986" rIns="99980" bIns="49986"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defTabSz="1001649" eaLnBrk="0" hangingPunct="0"/>
              <a:r>
                <a:rPr lang="en-US" altLang="zh-CN" sz="1400" dirty="0">
                  <a:solidFill>
                    <a:schemeClr val="bg1"/>
                  </a:solidFill>
                  <a:ea typeface="+mn-ea"/>
                  <a:cs typeface="Arial" pitchFamily="34" charset="0"/>
                </a:rPr>
                <a:t>Destination</a:t>
              </a:r>
              <a:endParaRPr lang="zh-CN" altLang="en-US" sz="1400" dirty="0">
                <a:solidFill>
                  <a:schemeClr val="bg1"/>
                </a:solidFill>
                <a:ea typeface="+mn-ea"/>
                <a:cs typeface="Arial" pitchFamily="34" charset="0"/>
              </a:endParaRPr>
            </a:p>
          </p:txBody>
        </p:sp>
        <p:cxnSp>
          <p:nvCxnSpPr>
            <p:cNvPr id="25" name="直接箭头连接符 24"/>
            <p:cNvCxnSpPr>
              <a:stCxn id="22" idx="2"/>
            </p:cNvCxnSpPr>
            <p:nvPr/>
          </p:nvCxnSpPr>
          <p:spPr bwMode="auto">
            <a:xfrm>
              <a:off x="2013246" y="2819233"/>
              <a:ext cx="2470" cy="42974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6" name="直接箭头连接符 25"/>
            <p:cNvCxnSpPr>
              <a:stCxn id="23" idx="2"/>
            </p:cNvCxnSpPr>
            <p:nvPr/>
          </p:nvCxnSpPr>
          <p:spPr bwMode="auto">
            <a:xfrm>
              <a:off x="3840354" y="2585448"/>
              <a:ext cx="1" cy="6635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7" name="直接箭头连接符 26"/>
            <p:cNvCxnSpPr>
              <a:stCxn id="24" idx="2"/>
            </p:cNvCxnSpPr>
            <p:nvPr/>
          </p:nvCxnSpPr>
          <p:spPr bwMode="auto">
            <a:xfrm>
              <a:off x="6864039" y="2603790"/>
              <a:ext cx="1" cy="64519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cxnSp>
        <p:nvCxnSpPr>
          <p:cNvPr id="6" name="直接连接符 5"/>
          <p:cNvCxnSpPr/>
          <p:nvPr/>
        </p:nvCxnSpPr>
        <p:spPr bwMode="auto">
          <a:xfrm>
            <a:off x="8561096" y="4574843"/>
            <a:ext cx="1160936"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7" name="组合 6"/>
          <p:cNvGrpSpPr/>
          <p:nvPr/>
        </p:nvGrpSpPr>
        <p:grpSpPr>
          <a:xfrm>
            <a:off x="1594800" y="3427958"/>
            <a:ext cx="2253824" cy="493409"/>
            <a:chOff x="3210132" y="4555672"/>
            <a:chExt cx="1770705" cy="464805"/>
          </a:xfrm>
        </p:grpSpPr>
        <p:cxnSp>
          <p:nvCxnSpPr>
            <p:cNvPr id="8" name="直接箭头连接符 7"/>
            <p:cNvCxnSpPr/>
            <p:nvPr/>
          </p:nvCxnSpPr>
          <p:spPr>
            <a:xfrm>
              <a:off x="3676112" y="5020477"/>
              <a:ext cx="1232138" cy="0"/>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3210132" y="4555672"/>
              <a:ext cx="708841" cy="2425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78" rtl="0" eaLnBrk="1" latinLnBrk="0" hangingPunct="1">
                <a:defRPr sz="1800" kern="1200">
                  <a:solidFill>
                    <a:schemeClr val="lt1"/>
                  </a:solidFill>
                  <a:latin typeface="+mn-lt"/>
                  <a:ea typeface="+mn-ea"/>
                  <a:cs typeface="+mn-cs"/>
                </a:defRPr>
              </a:lvl1pPr>
              <a:lvl2pPr marL="457240" algn="l" defTabSz="914478" rtl="0" eaLnBrk="1" latinLnBrk="0" hangingPunct="1">
                <a:defRPr sz="1800" kern="1200">
                  <a:solidFill>
                    <a:schemeClr val="lt1"/>
                  </a:solidFill>
                  <a:latin typeface="+mn-lt"/>
                  <a:ea typeface="+mn-ea"/>
                  <a:cs typeface="+mn-cs"/>
                </a:defRPr>
              </a:lvl2pPr>
              <a:lvl3pPr marL="914478" algn="l" defTabSz="914478" rtl="0" eaLnBrk="1" latinLnBrk="0" hangingPunct="1">
                <a:defRPr sz="1800" kern="1200">
                  <a:solidFill>
                    <a:schemeClr val="lt1"/>
                  </a:solidFill>
                  <a:latin typeface="+mn-lt"/>
                  <a:ea typeface="+mn-ea"/>
                  <a:cs typeface="+mn-cs"/>
                </a:defRPr>
              </a:lvl3pPr>
              <a:lvl4pPr marL="1371718" algn="l" defTabSz="914478" rtl="0" eaLnBrk="1" latinLnBrk="0" hangingPunct="1">
                <a:defRPr sz="1800" kern="1200">
                  <a:solidFill>
                    <a:schemeClr val="lt1"/>
                  </a:solidFill>
                  <a:latin typeface="+mn-lt"/>
                  <a:ea typeface="+mn-ea"/>
                  <a:cs typeface="+mn-cs"/>
                </a:defRPr>
              </a:lvl4pPr>
              <a:lvl5pPr marL="1828957" algn="l" defTabSz="914478" rtl="0" eaLnBrk="1" latinLnBrk="0" hangingPunct="1">
                <a:defRPr sz="1800" kern="1200">
                  <a:solidFill>
                    <a:schemeClr val="lt1"/>
                  </a:solidFill>
                  <a:latin typeface="+mn-lt"/>
                  <a:ea typeface="+mn-ea"/>
                  <a:cs typeface="+mn-cs"/>
                </a:defRPr>
              </a:lvl5pPr>
              <a:lvl6pPr marL="2286196" algn="l" defTabSz="914478" rtl="0" eaLnBrk="1" latinLnBrk="0" hangingPunct="1">
                <a:defRPr sz="1800" kern="1200">
                  <a:solidFill>
                    <a:schemeClr val="lt1"/>
                  </a:solidFill>
                  <a:latin typeface="+mn-lt"/>
                  <a:ea typeface="+mn-ea"/>
                  <a:cs typeface="+mn-cs"/>
                </a:defRPr>
              </a:lvl6pPr>
              <a:lvl7pPr marL="2743435" algn="l" defTabSz="914478" rtl="0" eaLnBrk="1" latinLnBrk="0" hangingPunct="1">
                <a:defRPr sz="1800" kern="1200">
                  <a:solidFill>
                    <a:schemeClr val="lt1"/>
                  </a:solidFill>
                  <a:latin typeface="+mn-lt"/>
                  <a:ea typeface="+mn-ea"/>
                  <a:cs typeface="+mn-cs"/>
                </a:defRPr>
              </a:lvl7pPr>
              <a:lvl8pPr marL="3200675" algn="l" defTabSz="914478" rtl="0" eaLnBrk="1" latinLnBrk="0" hangingPunct="1">
                <a:defRPr sz="1800" kern="1200">
                  <a:solidFill>
                    <a:schemeClr val="lt1"/>
                  </a:solidFill>
                  <a:latin typeface="+mn-lt"/>
                  <a:ea typeface="+mn-ea"/>
                  <a:cs typeface="+mn-cs"/>
                </a:defRPr>
              </a:lvl8pPr>
              <a:lvl9pPr marL="3657913" algn="l" defTabSz="914478" rtl="0" eaLnBrk="1" latinLnBrk="0" hangingPunct="1">
                <a:defRPr sz="1800" kern="1200">
                  <a:solidFill>
                    <a:schemeClr val="lt1"/>
                  </a:solidFill>
                  <a:latin typeface="+mn-lt"/>
                  <a:ea typeface="+mn-ea"/>
                  <a:cs typeface="+mn-cs"/>
                </a:defRPr>
              </a:lvl9pPr>
            </a:lstStyle>
            <a:p>
              <a:pPr algn="ctr"/>
              <a:endParaRPr lang="zh-CN" altLang="en-US"/>
            </a:p>
          </p:txBody>
        </p:sp>
        <p:sp>
          <p:nvSpPr>
            <p:cNvPr id="10" name="矩形 9"/>
            <p:cNvSpPr/>
            <p:nvPr/>
          </p:nvSpPr>
          <p:spPr>
            <a:xfrm>
              <a:off x="3927146" y="4555672"/>
              <a:ext cx="432684" cy="24257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78" rtl="0" eaLnBrk="1" latinLnBrk="0" hangingPunct="1">
                <a:defRPr sz="1800" kern="1200">
                  <a:solidFill>
                    <a:schemeClr val="lt1"/>
                  </a:solidFill>
                  <a:latin typeface="+mn-lt"/>
                  <a:ea typeface="+mn-ea"/>
                  <a:cs typeface="+mn-cs"/>
                </a:defRPr>
              </a:lvl1pPr>
              <a:lvl2pPr marL="457240" algn="l" defTabSz="914478" rtl="0" eaLnBrk="1" latinLnBrk="0" hangingPunct="1">
                <a:defRPr sz="1800" kern="1200">
                  <a:solidFill>
                    <a:schemeClr val="lt1"/>
                  </a:solidFill>
                  <a:latin typeface="+mn-lt"/>
                  <a:ea typeface="+mn-ea"/>
                  <a:cs typeface="+mn-cs"/>
                </a:defRPr>
              </a:lvl2pPr>
              <a:lvl3pPr marL="914478" algn="l" defTabSz="914478" rtl="0" eaLnBrk="1" latinLnBrk="0" hangingPunct="1">
                <a:defRPr sz="1800" kern="1200">
                  <a:solidFill>
                    <a:schemeClr val="lt1"/>
                  </a:solidFill>
                  <a:latin typeface="+mn-lt"/>
                  <a:ea typeface="+mn-ea"/>
                  <a:cs typeface="+mn-cs"/>
                </a:defRPr>
              </a:lvl3pPr>
              <a:lvl4pPr marL="1371718" algn="l" defTabSz="914478" rtl="0" eaLnBrk="1" latinLnBrk="0" hangingPunct="1">
                <a:defRPr sz="1800" kern="1200">
                  <a:solidFill>
                    <a:schemeClr val="lt1"/>
                  </a:solidFill>
                  <a:latin typeface="+mn-lt"/>
                  <a:ea typeface="+mn-ea"/>
                  <a:cs typeface="+mn-cs"/>
                </a:defRPr>
              </a:lvl4pPr>
              <a:lvl5pPr marL="1828957" algn="l" defTabSz="914478" rtl="0" eaLnBrk="1" latinLnBrk="0" hangingPunct="1">
                <a:defRPr sz="1800" kern="1200">
                  <a:solidFill>
                    <a:schemeClr val="lt1"/>
                  </a:solidFill>
                  <a:latin typeface="+mn-lt"/>
                  <a:ea typeface="+mn-ea"/>
                  <a:cs typeface="+mn-cs"/>
                </a:defRPr>
              </a:lvl5pPr>
              <a:lvl6pPr marL="2286196" algn="l" defTabSz="914478" rtl="0" eaLnBrk="1" latinLnBrk="0" hangingPunct="1">
                <a:defRPr sz="1800" kern="1200">
                  <a:solidFill>
                    <a:schemeClr val="lt1"/>
                  </a:solidFill>
                  <a:latin typeface="+mn-lt"/>
                  <a:ea typeface="+mn-ea"/>
                  <a:cs typeface="+mn-cs"/>
                </a:defRPr>
              </a:lvl6pPr>
              <a:lvl7pPr marL="2743435" algn="l" defTabSz="914478" rtl="0" eaLnBrk="1" latinLnBrk="0" hangingPunct="1">
                <a:defRPr sz="1800" kern="1200">
                  <a:solidFill>
                    <a:schemeClr val="lt1"/>
                  </a:solidFill>
                  <a:latin typeface="+mn-lt"/>
                  <a:ea typeface="+mn-ea"/>
                  <a:cs typeface="+mn-cs"/>
                </a:defRPr>
              </a:lvl7pPr>
              <a:lvl8pPr marL="3200675" algn="l" defTabSz="914478" rtl="0" eaLnBrk="1" latinLnBrk="0" hangingPunct="1">
                <a:defRPr sz="1800" kern="1200">
                  <a:solidFill>
                    <a:schemeClr val="lt1"/>
                  </a:solidFill>
                  <a:latin typeface="+mn-lt"/>
                  <a:ea typeface="+mn-ea"/>
                  <a:cs typeface="+mn-cs"/>
                </a:defRPr>
              </a:lvl8pPr>
              <a:lvl9pPr marL="3657913" algn="l" defTabSz="914478" rtl="0" eaLnBrk="1" latinLnBrk="0" hangingPunct="1">
                <a:defRPr sz="1800" kern="1200">
                  <a:solidFill>
                    <a:schemeClr val="lt1"/>
                  </a:solidFill>
                  <a:latin typeface="+mn-lt"/>
                  <a:ea typeface="+mn-ea"/>
                  <a:cs typeface="+mn-cs"/>
                </a:defRPr>
              </a:lvl9pPr>
            </a:lstStyle>
            <a:p>
              <a:pPr algn="ctr"/>
              <a:endParaRPr lang="zh-CN" altLang="en-US"/>
            </a:p>
          </p:txBody>
        </p:sp>
        <p:sp>
          <p:nvSpPr>
            <p:cNvPr id="11" name="文本框 37"/>
            <p:cNvSpPr txBox="1"/>
            <p:nvPr/>
          </p:nvSpPr>
          <p:spPr>
            <a:xfrm>
              <a:off x="3210132" y="4571735"/>
              <a:ext cx="1770705" cy="276999"/>
            </a:xfrm>
            <a:prstGeom prst="rect">
              <a:avLst/>
            </a:prstGeom>
            <a:noFill/>
          </p:spPr>
          <p:txBody>
            <a:bodyPr wrap="square"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r>
                <a:rPr lang="en-US" altLang="zh-CN" sz="1200" dirty="0">
                  <a:solidFill>
                    <a:schemeClr val="bg1"/>
                  </a:solidFill>
                </a:rPr>
                <a:t>IP Header     Data</a:t>
              </a:r>
              <a:endParaRPr lang="zh-CN" altLang="en-US" sz="1200" dirty="0">
                <a:solidFill>
                  <a:schemeClr val="bg1"/>
                </a:solidFill>
              </a:endParaRPr>
            </a:p>
          </p:txBody>
        </p:sp>
      </p:grpSp>
    </p:spTree>
    <p:extLst>
      <p:ext uri="{BB962C8B-B14F-4D97-AF65-F5344CB8AC3E}">
        <p14:creationId xmlns:p14="http://schemas.microsoft.com/office/powerpoint/2010/main" val="1297716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altLang="zh-CN" b="1" dirty="0"/>
              <a:t>O </a:t>
            </a:r>
            <a:r>
              <a:rPr lang="en-US" altLang="zh-CN" b="1" dirty="0" err="1"/>
              <a:t>Básico</a:t>
            </a:r>
            <a:r>
              <a:rPr lang="en-US" altLang="zh-CN" b="1" dirty="0"/>
              <a:t> de </a:t>
            </a:r>
            <a:r>
              <a:rPr lang="en-US" altLang="zh-CN" b="1" dirty="0" err="1"/>
              <a:t>Protocolos</a:t>
            </a:r>
            <a:r>
              <a:rPr lang="en-US" altLang="zh-CN" b="1" dirty="0"/>
              <a:t> de </a:t>
            </a:r>
            <a:r>
              <a:rPr lang="en-US" altLang="zh-CN" b="1" dirty="0" err="1"/>
              <a:t>Roteamento</a:t>
            </a:r>
            <a:endParaRPr lang="en-US" altLang="zh-CN" b="1" dirty="0"/>
          </a:p>
          <a:p>
            <a:pPr lvl="1">
              <a:buClr>
                <a:schemeClr val="bg1">
                  <a:lumMod val="50000"/>
                </a:schemeClr>
              </a:buClr>
              <a:buSzPct val="50000"/>
              <a:buFont typeface="Wingdings" panose="05000000000000000000" pitchFamily="2" charset="2"/>
              <a:buChar char="p"/>
            </a:pPr>
            <a:r>
              <a:rPr lang="en-US" altLang="zh-CN" dirty="0" err="1">
                <a:solidFill>
                  <a:schemeClr val="bg1">
                    <a:lumMod val="50000"/>
                  </a:schemeClr>
                </a:solidFill>
              </a:rPr>
              <a:t>Tabela</a:t>
            </a:r>
            <a:r>
              <a:rPr lang="en-US" altLang="zh-CN" dirty="0">
                <a:solidFill>
                  <a:schemeClr val="bg1">
                    <a:lumMod val="50000"/>
                  </a:schemeClr>
                </a:solidFill>
              </a:rPr>
              <a:t> de </a:t>
            </a:r>
            <a:r>
              <a:rPr lang="en-US" altLang="zh-CN" dirty="0" err="1">
                <a:solidFill>
                  <a:schemeClr val="bg1">
                    <a:lumMod val="50000"/>
                  </a:schemeClr>
                </a:solidFill>
              </a:rPr>
              <a:t>Roteamento</a:t>
            </a:r>
            <a:r>
              <a:rPr lang="en-US" altLang="zh-CN" dirty="0">
                <a:solidFill>
                  <a:schemeClr val="bg1">
                    <a:lumMod val="50000"/>
                  </a:schemeClr>
                </a:solidFill>
              </a:rPr>
              <a:t> IP</a:t>
            </a:r>
          </a:p>
          <a:p>
            <a:pPr lvl="1">
              <a:buSzPct val="60000"/>
              <a:buFont typeface="Wingdings" panose="05000000000000000000" pitchFamily="2" charset="2"/>
              <a:buChar char="n"/>
            </a:pPr>
            <a:r>
              <a:rPr lang="en-US" altLang="zh-CN" b="1" dirty="0" err="1"/>
              <a:t>Classificação</a:t>
            </a:r>
            <a:r>
              <a:rPr lang="en-US" altLang="zh-CN" b="1" dirty="0"/>
              <a:t> de </a:t>
            </a:r>
            <a:r>
              <a:rPr lang="en-US" altLang="zh-CN" b="1" dirty="0" err="1"/>
              <a:t>Rotas</a:t>
            </a:r>
            <a:endParaRPr lang="en-US" altLang="zh-CN" b="1" dirty="0"/>
          </a:p>
          <a:p>
            <a:r>
              <a:rPr lang="en-US" altLang="zh-CN" dirty="0" err="1">
                <a:solidFill>
                  <a:schemeClr val="bg1">
                    <a:lumMod val="50000"/>
                  </a:schemeClr>
                </a:solidFill>
              </a:rPr>
              <a:t>Introdução</a:t>
            </a:r>
            <a:r>
              <a:rPr lang="en-US" altLang="zh-CN" dirty="0">
                <a:solidFill>
                  <a:schemeClr val="bg1">
                    <a:lumMod val="50000"/>
                  </a:schemeClr>
                </a:solidFill>
              </a:rPr>
              <a:t> à Rota </a:t>
            </a:r>
            <a:r>
              <a:rPr lang="en-US" altLang="zh-CN" dirty="0" err="1">
                <a:solidFill>
                  <a:schemeClr val="bg1">
                    <a:lumMod val="50000"/>
                  </a:schemeClr>
                </a:solidFill>
              </a:rPr>
              <a:t>estática</a:t>
            </a:r>
            <a:endParaRPr lang="en-US" altLang="zh-CN" dirty="0">
              <a:solidFill>
                <a:schemeClr val="bg1">
                  <a:lumMod val="50000"/>
                </a:schemeClr>
              </a:solidFill>
            </a:endParaRPr>
          </a:p>
          <a:p>
            <a:r>
              <a:rPr lang="en-US" altLang="zh-CN" dirty="0" err="1">
                <a:solidFill>
                  <a:schemeClr val="bg1">
                    <a:lumMod val="50000"/>
                  </a:schemeClr>
                </a:solidFill>
              </a:rPr>
              <a:t>Roteamento</a:t>
            </a:r>
            <a:r>
              <a:rPr lang="en-US" altLang="zh-CN" dirty="0">
                <a:solidFill>
                  <a:schemeClr val="bg1">
                    <a:lumMod val="50000"/>
                  </a:schemeClr>
                </a:solidFill>
              </a:rPr>
              <a:t> de VLAN</a:t>
            </a:r>
          </a:p>
        </p:txBody>
      </p:sp>
    </p:spTree>
    <p:extLst>
      <p:ext uri="{BB962C8B-B14F-4D97-AF65-F5344CB8AC3E}">
        <p14:creationId xmlns:p14="http://schemas.microsoft.com/office/powerpoint/2010/main" val="3352571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Classificações</a:t>
            </a:r>
            <a:r>
              <a:rPr lang="en-US" altLang="zh-CN" dirty="0"/>
              <a:t> de </a:t>
            </a:r>
            <a:r>
              <a:rPr lang="en-US" altLang="zh-CN" dirty="0" err="1"/>
              <a:t>Rotas</a:t>
            </a:r>
            <a:r>
              <a:rPr lang="en-US" altLang="zh-CN" dirty="0"/>
              <a:t>
</a:t>
            </a:r>
            <a:endParaRPr lang="zh-CN" altLang="en-US" dirty="0"/>
          </a:p>
        </p:txBody>
      </p:sp>
      <p:sp>
        <p:nvSpPr>
          <p:cNvPr id="4" name="文本占位符 2"/>
          <p:cNvSpPr>
            <a:spLocks noGrp="1"/>
          </p:cNvSpPr>
          <p:nvPr>
            <p:ph type="body" sz="quarter" idx="10"/>
          </p:nvPr>
        </p:nvSpPr>
        <p:spPr>
          <a:xfrm>
            <a:off x="468317" y="1233488"/>
            <a:ext cx="11276183" cy="4680000"/>
          </a:xfrm>
        </p:spPr>
        <p:txBody>
          <a:bodyPr/>
          <a:lstStyle/>
          <a:p>
            <a:r>
              <a:rPr lang="en-US" altLang="zh-CN" sz="2000" dirty="0" err="1">
                <a:latin typeface="+mn-lt"/>
              </a:rPr>
              <a:t>Rotas</a:t>
            </a:r>
            <a:r>
              <a:rPr lang="en-US" altLang="zh-CN" sz="2000" dirty="0">
                <a:latin typeface="+mn-lt"/>
              </a:rPr>
              <a:t> </a:t>
            </a:r>
            <a:r>
              <a:rPr lang="en-US" altLang="zh-CN" sz="2000" dirty="0" err="1">
                <a:latin typeface="+mn-lt"/>
              </a:rPr>
              <a:t>diretas</a:t>
            </a:r>
            <a:r>
              <a:rPr lang="en-US" altLang="zh-CN" sz="2000" dirty="0">
                <a:latin typeface="+mn-lt"/>
              </a:rPr>
              <a:t> </a:t>
            </a:r>
            <a:endParaRPr lang="zh-CN" altLang="en-US" sz="2000" dirty="0">
              <a:latin typeface="+mn-lt"/>
            </a:endParaRPr>
          </a:p>
          <a:p>
            <a:pPr lvl="1"/>
            <a:r>
              <a:rPr lang="pt-BR" altLang="zh-CN" sz="1800" dirty="0">
                <a:latin typeface="+mn-lt"/>
              </a:rPr>
              <a:t>Descoberto pelo protocolo de camada de link</a:t>
            </a:r>
            <a:r>
              <a:rPr lang="en-US" altLang="zh-CN" sz="1800" dirty="0">
                <a:latin typeface="+mn-lt"/>
              </a:rPr>
              <a:t> </a:t>
            </a:r>
            <a:endParaRPr lang="zh-CN" altLang="en-US" sz="1800" dirty="0">
              <a:latin typeface="+mn-lt"/>
            </a:endParaRPr>
          </a:p>
          <a:p>
            <a:r>
              <a:rPr lang="en-US" altLang="zh-CN" sz="2000" dirty="0" err="1">
                <a:latin typeface="+mn-lt"/>
              </a:rPr>
              <a:t>Rotas</a:t>
            </a:r>
            <a:r>
              <a:rPr lang="en-US" altLang="zh-CN" sz="2000" dirty="0">
                <a:latin typeface="+mn-lt"/>
              </a:rPr>
              <a:t> </a:t>
            </a:r>
            <a:r>
              <a:rPr lang="en-US" altLang="zh-CN" sz="2000" dirty="0" err="1">
                <a:latin typeface="+mn-lt"/>
              </a:rPr>
              <a:t>estáticas</a:t>
            </a:r>
            <a:r>
              <a:rPr lang="en-US" altLang="zh-CN" sz="2000" dirty="0">
                <a:latin typeface="+mn-lt"/>
              </a:rPr>
              <a:t> </a:t>
            </a:r>
            <a:endParaRPr lang="zh-CN" altLang="en-US" sz="2000" dirty="0">
              <a:latin typeface="+mn-lt"/>
            </a:endParaRPr>
          </a:p>
          <a:p>
            <a:pPr lvl="1"/>
            <a:r>
              <a:rPr lang="en-US" altLang="zh-CN" sz="1800" dirty="0" err="1">
                <a:latin typeface="+mn-lt"/>
              </a:rPr>
              <a:t>Configurado</a:t>
            </a:r>
            <a:r>
              <a:rPr lang="en-US" altLang="zh-CN" sz="1800" dirty="0">
                <a:latin typeface="+mn-lt"/>
              </a:rPr>
              <a:t> </a:t>
            </a:r>
            <a:r>
              <a:rPr lang="en-US" altLang="zh-CN" sz="1800" dirty="0" err="1">
                <a:latin typeface="+mn-lt"/>
              </a:rPr>
              <a:t>manualmente</a:t>
            </a:r>
            <a:r>
              <a:rPr lang="en-US" altLang="zh-CN" sz="1800" dirty="0">
                <a:latin typeface="+mn-lt"/>
              </a:rPr>
              <a:t> (</a:t>
            </a:r>
            <a:r>
              <a:rPr lang="en-US" altLang="zh-CN" sz="1800" dirty="0" err="1">
                <a:latin typeface="+mn-lt"/>
              </a:rPr>
              <a:t>incluindo</a:t>
            </a:r>
            <a:r>
              <a:rPr lang="en-US" altLang="zh-CN" sz="1800" dirty="0">
                <a:latin typeface="+mn-lt"/>
              </a:rPr>
              <a:t> </a:t>
            </a:r>
            <a:r>
              <a:rPr lang="en-US" altLang="zh-CN" sz="1800" dirty="0" err="1">
                <a:latin typeface="+mn-lt"/>
              </a:rPr>
              <a:t>rota-padrão</a:t>
            </a:r>
            <a:r>
              <a:rPr lang="en-US" altLang="zh-CN" sz="1800" dirty="0">
                <a:latin typeface="+mn-lt"/>
              </a:rPr>
              <a:t>) </a:t>
            </a:r>
          </a:p>
          <a:p>
            <a:r>
              <a:rPr lang="en-US" altLang="zh-CN" sz="2000" dirty="0" err="1">
                <a:latin typeface="+mn-lt"/>
              </a:rPr>
              <a:t>Rotas</a:t>
            </a:r>
            <a:r>
              <a:rPr lang="en-US" altLang="zh-CN" sz="2000" dirty="0">
                <a:latin typeface="+mn-lt"/>
              </a:rPr>
              <a:t> </a:t>
            </a:r>
            <a:r>
              <a:rPr lang="en-US" altLang="zh-CN" sz="2000" dirty="0" err="1">
                <a:latin typeface="+mn-lt"/>
              </a:rPr>
              <a:t>dinâmicas</a:t>
            </a:r>
            <a:r>
              <a:rPr lang="en-US" altLang="zh-CN" sz="2000" dirty="0">
                <a:latin typeface="+mn-lt"/>
              </a:rPr>
              <a:t> </a:t>
            </a:r>
            <a:endParaRPr lang="zh-CN" altLang="en-US" sz="2000" dirty="0">
              <a:latin typeface="+mn-lt"/>
            </a:endParaRPr>
          </a:p>
          <a:p>
            <a:pPr lvl="1"/>
            <a:r>
              <a:rPr lang="pt-BR" altLang="zh-CN" sz="1800" dirty="0">
                <a:latin typeface="+mn-lt"/>
              </a:rPr>
              <a:t>Descoberto pelo protocolo de roteamento dinâmico</a:t>
            </a:r>
            <a:r>
              <a:rPr lang="en-US" altLang="zh-CN" sz="1800" dirty="0">
                <a:latin typeface="+mn-lt"/>
              </a:rPr>
              <a:t> </a:t>
            </a:r>
            <a:endParaRPr lang="zh-CN" altLang="en-US" sz="1800" dirty="0">
              <a:latin typeface="+mn-lt"/>
            </a:endParaRPr>
          </a:p>
          <a:p>
            <a:pPr lvl="1"/>
            <a:r>
              <a:rPr lang="pt-BR" altLang="zh-CN" sz="1800" dirty="0">
                <a:latin typeface="+mn-lt"/>
              </a:rPr>
              <a:t>Protocolos como RIP, OSPF, IS-IS, </a:t>
            </a:r>
            <a:r>
              <a:rPr lang="pt-BR" altLang="zh-CN" sz="1800" dirty="0" err="1">
                <a:latin typeface="+mn-lt"/>
              </a:rPr>
              <a:t>etc</a:t>
            </a:r>
            <a:r>
              <a:rPr lang="en-US" altLang="zh-CN" sz="1800" dirty="0">
                <a:latin typeface="+mn-lt"/>
              </a:rPr>
              <a:t>. </a:t>
            </a:r>
            <a:endParaRPr lang="zh-CN" altLang="en-US" sz="1800" dirty="0">
              <a:latin typeface="+mn-lt"/>
            </a:endParaRPr>
          </a:p>
        </p:txBody>
      </p:sp>
      <p:sp>
        <p:nvSpPr>
          <p:cNvPr id="5" name="圆角矩形 75"/>
          <p:cNvSpPr/>
          <p:nvPr/>
        </p:nvSpPr>
        <p:spPr>
          <a:xfrm>
            <a:off x="6096000" y="1238685"/>
            <a:ext cx="5648500" cy="464704"/>
          </a:xfrm>
          <a:prstGeom prst="roundRect">
            <a:avLst>
              <a:gd name="adj" fmla="val 10604"/>
            </a:avLst>
          </a:prstGeom>
          <a:gradFill>
            <a:gsLst>
              <a:gs pos="0">
                <a:srgbClr val="00B0F0"/>
              </a:gs>
              <a:gs pos="100000">
                <a:srgbClr val="0070C0"/>
              </a:gs>
            </a:gsLst>
            <a:lin ang="5400000" scaled="1"/>
          </a:gradFill>
          <a:ln>
            <a:solidFill>
              <a:srgbClr val="00B0F0"/>
            </a:solidFill>
          </a:ln>
        </p:spPr>
        <p:txBody>
          <a:bodyPr wrap="square" rtlCol="0" anchor="ctr" anchorCtr="0">
            <a:noAutofit/>
          </a:bodyPr>
          <a:lstStyle/>
          <a:p>
            <a:pPr algn="ctr"/>
            <a:r>
              <a:rPr lang="pt-BR" altLang="zh-CN" b="1" dirty="0">
                <a:solidFill>
                  <a:schemeClr val="bg1"/>
                </a:solidFill>
              </a:rPr>
              <a:t>Classificação de protocolos de roteamento dinâmico </a:t>
            </a:r>
            <a:endParaRPr lang="zh-CN" altLang="en-US" b="1" dirty="0">
              <a:solidFill>
                <a:schemeClr val="bg1"/>
              </a:solidFill>
            </a:endParaRPr>
          </a:p>
        </p:txBody>
      </p:sp>
      <p:sp>
        <p:nvSpPr>
          <p:cNvPr id="6" name="圆角矩形 75"/>
          <p:cNvSpPr/>
          <p:nvPr/>
        </p:nvSpPr>
        <p:spPr>
          <a:xfrm>
            <a:off x="6096000" y="1708587"/>
            <a:ext cx="5648500" cy="4204902"/>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342900" indent="-342900">
              <a:buFont typeface="Arial" panose="020B0604020202020204" pitchFamily="34" charset="0"/>
              <a:buChar char="•"/>
            </a:pPr>
            <a:r>
              <a:rPr lang="pt-BR" altLang="zh-CN" sz="2000" dirty="0">
                <a:solidFill>
                  <a:schemeClr val="tx1"/>
                </a:solidFill>
                <a:ea typeface="方正兰亭黑简体" panose="02000000000000000000" pitchFamily="2" charset="-122"/>
                <a:cs typeface="Huawei Sans" panose="020C0503030203020204" pitchFamily="34" charset="0"/>
              </a:rPr>
              <a:t>Classificação por área de aplicação</a:t>
            </a:r>
            <a:r>
              <a:rPr lang="en-US" altLang="zh-CN" sz="2000" dirty="0">
                <a:solidFill>
                  <a:schemeClr val="tx1"/>
                </a:solidFill>
                <a:ea typeface="方正兰亭黑简体" panose="02000000000000000000" pitchFamily="2" charset="-122"/>
                <a:cs typeface="Huawei Sans" panose="020C0503030203020204" pitchFamily="34" charset="0"/>
              </a:rPr>
              <a:t> </a:t>
            </a:r>
          </a:p>
          <a:p>
            <a:pPr marL="654938" lvl="1" indent="-251899" defTabSz="914034">
              <a:lnSpc>
                <a:spcPct val="140000"/>
              </a:lnSpc>
              <a:spcBef>
                <a:spcPts val="720"/>
              </a:spcBef>
              <a:buFont typeface="Huawei Sans" panose="020C0503030203020204" pitchFamily="34" charset="0"/>
              <a:buChar char="▫"/>
            </a:pPr>
            <a:r>
              <a:rPr lang="pt-BR" altLang="zh-CN" dirty="0">
                <a:solidFill>
                  <a:schemeClr val="tx1"/>
                </a:solidFill>
                <a:ea typeface="方正兰亭黑简体" panose="02000000000000000000" pitchFamily="2" charset="-122"/>
              </a:rPr>
              <a:t>Interior Gateway </a:t>
            </a:r>
            <a:r>
              <a:rPr lang="pt-BR" altLang="zh-CN" dirty="0" err="1">
                <a:solidFill>
                  <a:schemeClr val="tx1"/>
                </a:solidFill>
                <a:ea typeface="方正兰亭黑简体" panose="02000000000000000000" pitchFamily="2" charset="-122"/>
              </a:rPr>
              <a:t>Protocol</a:t>
            </a:r>
            <a:r>
              <a:rPr lang="pt-BR" altLang="zh-CN" dirty="0">
                <a:solidFill>
                  <a:schemeClr val="tx1"/>
                </a:solidFill>
                <a:ea typeface="方正兰亭黑简体" panose="02000000000000000000" pitchFamily="2" charset="-122"/>
              </a:rPr>
              <a:t> (IGP): é executado dentro de um sistema autônomo (AS). Exemplo: RIP, OSPF e IS-IS</a:t>
            </a:r>
            <a:r>
              <a:rPr lang="en-US" altLang="zh-CN" dirty="0">
                <a:solidFill>
                  <a:schemeClr val="tx1"/>
                </a:solidFill>
                <a:ea typeface="方正兰亭黑简体" panose="02000000000000000000" pitchFamily="2" charset="-122"/>
              </a:rPr>
              <a:t> </a:t>
            </a:r>
          </a:p>
          <a:p>
            <a:pPr marL="654938" lvl="1" indent="-251899" defTabSz="914034">
              <a:lnSpc>
                <a:spcPct val="140000"/>
              </a:lnSpc>
              <a:spcBef>
                <a:spcPts val="720"/>
              </a:spcBef>
              <a:buFont typeface="Huawei Sans" panose="020C0503030203020204" pitchFamily="34" charset="0"/>
              <a:buChar char="▫"/>
            </a:pPr>
            <a:r>
              <a:rPr lang="pt-BR" altLang="zh-CN" dirty="0">
                <a:solidFill>
                  <a:schemeClr val="tx1"/>
                </a:solidFill>
                <a:ea typeface="方正兰亭黑简体" panose="02000000000000000000" pitchFamily="2" charset="-122"/>
              </a:rPr>
              <a:t>Protocolo de Roteamento de Gateway Externo (EGP): é executado entre </a:t>
            </a:r>
            <a:r>
              <a:rPr lang="pt-BR" altLang="zh-CN" dirty="0" err="1">
                <a:solidFill>
                  <a:schemeClr val="tx1"/>
                </a:solidFill>
                <a:ea typeface="方正兰亭黑简体" panose="02000000000000000000" pitchFamily="2" charset="-122"/>
              </a:rPr>
              <a:t>ASs.</a:t>
            </a:r>
            <a:r>
              <a:rPr lang="pt-BR" altLang="zh-CN" dirty="0">
                <a:solidFill>
                  <a:schemeClr val="tx1"/>
                </a:solidFill>
                <a:ea typeface="方正兰亭黑简体" panose="02000000000000000000" pitchFamily="2" charset="-122"/>
              </a:rPr>
              <a:t> Exemplo: BGP</a:t>
            </a:r>
            <a:r>
              <a:rPr lang="en-US" altLang="zh-CN" dirty="0">
                <a:solidFill>
                  <a:schemeClr val="tx1"/>
                </a:solidFill>
                <a:ea typeface="方正兰亭黑简体" panose="02000000000000000000" pitchFamily="2" charset="-122"/>
              </a:rPr>
              <a:t> </a:t>
            </a:r>
          </a:p>
          <a:p>
            <a:pPr marL="342900" indent="-342900">
              <a:buFont typeface="Arial" panose="020B0604020202020204" pitchFamily="34" charset="0"/>
              <a:buChar char="•"/>
            </a:pPr>
            <a:r>
              <a:rPr lang="pt-BR" altLang="zh-CN" sz="2000" dirty="0">
                <a:solidFill>
                  <a:schemeClr val="tx1"/>
                </a:solidFill>
                <a:ea typeface="方正兰亭黑简体" panose="02000000000000000000" pitchFamily="2" charset="-122"/>
                <a:cs typeface="Huawei Sans" panose="020C0503030203020204" pitchFamily="34" charset="0"/>
              </a:rPr>
              <a:t>Classificação por algoritmo de protocolo</a:t>
            </a:r>
            <a:r>
              <a:rPr lang="en-US" altLang="zh-CN" sz="2000" dirty="0">
                <a:solidFill>
                  <a:schemeClr val="tx1"/>
                </a:solidFill>
                <a:ea typeface="方正兰亭黑简体" panose="02000000000000000000" pitchFamily="2" charset="-122"/>
                <a:cs typeface="Huawei Sans" panose="020C0503030203020204" pitchFamily="34" charset="0"/>
              </a:rPr>
              <a:t> </a:t>
            </a:r>
          </a:p>
          <a:p>
            <a:pPr marL="654938" lvl="1" indent="-251899" defTabSz="914034">
              <a:lnSpc>
                <a:spcPct val="140000"/>
              </a:lnSpc>
              <a:spcBef>
                <a:spcPts val="720"/>
              </a:spcBef>
              <a:buFont typeface="Huawei Sans" panose="020C0503030203020204" pitchFamily="34" charset="0"/>
              <a:buChar char="▫"/>
            </a:pPr>
            <a:r>
              <a:rPr lang="en-US" altLang="zh-CN" dirty="0" err="1">
                <a:solidFill>
                  <a:schemeClr val="tx1"/>
                </a:solidFill>
                <a:ea typeface="方正兰亭黑简体" panose="02000000000000000000" pitchFamily="2" charset="-122"/>
              </a:rPr>
              <a:t>Distância-vetor</a:t>
            </a:r>
            <a:r>
              <a:rPr lang="en-US" altLang="zh-CN" dirty="0">
                <a:solidFill>
                  <a:schemeClr val="tx1"/>
                </a:solidFill>
                <a:ea typeface="方正兰亭黑简体" panose="02000000000000000000" pitchFamily="2" charset="-122"/>
              </a:rPr>
              <a:t>: RIP e BGP </a:t>
            </a:r>
          </a:p>
          <a:p>
            <a:pPr marL="654938" lvl="1" indent="-251899" defTabSz="914034">
              <a:lnSpc>
                <a:spcPct val="140000"/>
              </a:lnSpc>
              <a:spcBef>
                <a:spcPts val="720"/>
              </a:spcBef>
              <a:buFont typeface="Huawei Sans" panose="020C0503030203020204" pitchFamily="34" charset="0"/>
              <a:buChar char="▫"/>
            </a:pPr>
            <a:r>
              <a:rPr lang="pt-BR" altLang="zh-CN" dirty="0">
                <a:solidFill>
                  <a:schemeClr val="tx1"/>
                </a:solidFill>
                <a:ea typeface="方正兰亭黑简体" panose="02000000000000000000" pitchFamily="2" charset="-122"/>
              </a:rPr>
              <a:t>Protocolo de estado de link</a:t>
            </a:r>
            <a:r>
              <a:rPr lang="en-US" altLang="zh-CN" dirty="0">
                <a:solidFill>
                  <a:schemeClr val="tx1"/>
                </a:solidFill>
                <a:ea typeface="方正兰亭黑简体" panose="02000000000000000000" pitchFamily="2" charset="-122"/>
              </a:rPr>
              <a:t> </a:t>
            </a:r>
            <a:endParaRPr lang="zh-CN" altLang="en-US" dirty="0">
              <a:solidFill>
                <a:schemeClr val="tx1"/>
              </a:solidFill>
              <a:ea typeface="方正兰亭黑简体" panose="02000000000000000000" pitchFamily="2" charset="-122"/>
            </a:endParaRPr>
          </a:p>
        </p:txBody>
      </p:sp>
    </p:spTree>
    <p:extLst>
      <p:ext uri="{BB962C8B-B14F-4D97-AF65-F5344CB8AC3E}">
        <p14:creationId xmlns:p14="http://schemas.microsoft.com/office/powerpoint/2010/main" val="761191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Sistemas</a:t>
            </a:r>
            <a:r>
              <a:rPr lang="en-US" altLang="zh-CN" dirty="0"/>
              <a:t> </a:t>
            </a:r>
            <a:r>
              <a:rPr lang="en-US" altLang="zh-CN" dirty="0" err="1"/>
              <a:t>Autônomos</a:t>
            </a:r>
            <a:r>
              <a:rPr lang="en-US" altLang="zh-CN" dirty="0"/>
              <a:t> (AS)</a:t>
            </a:r>
            <a:endParaRPr lang="zh-CN" altLang="en-US" dirty="0"/>
          </a:p>
        </p:txBody>
      </p:sp>
      <p:sp>
        <p:nvSpPr>
          <p:cNvPr id="4" name="文本占位符 2"/>
          <p:cNvSpPr>
            <a:spLocks noGrp="1"/>
          </p:cNvSpPr>
          <p:nvPr/>
        </p:nvSpPr>
        <p:spPr bwMode="auto">
          <a:xfrm>
            <a:off x="457909" y="1417260"/>
            <a:ext cx="11276183" cy="468000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pt-BR" altLang="zh-CN" sz="2400" dirty="0"/>
              <a:t>Um grupo de roteadores que são gerenciados pela mesma organização e usam a mesma diretiva de roteamento</a:t>
            </a:r>
            <a:r>
              <a:rPr lang="en-US" altLang="zh-CN" sz="2400" dirty="0"/>
              <a:t>. </a:t>
            </a:r>
            <a:endParaRPr lang="zh-CN" altLang="en-US" sz="2400" dirty="0"/>
          </a:p>
          <a:p>
            <a:endParaRPr lang="zh-CN" altLang="en-US" dirty="0"/>
          </a:p>
        </p:txBody>
      </p:sp>
      <p:pic>
        <p:nvPicPr>
          <p:cNvPr id="5" name="Picture 12" descr="E:\2016.01\1.12 扁平化图标\蓝色\AR-蓝色最新-40.png"/>
          <p:cNvPicPr>
            <a:picLocks noChangeAspect="1" noChangeArrowheads="1"/>
          </p:cNvPicPr>
          <p:nvPr/>
        </p:nvPicPr>
        <p:blipFill>
          <a:blip r:embed="rId3" cstate="print"/>
          <a:srcRect/>
          <a:stretch>
            <a:fillRect/>
          </a:stretch>
        </p:blipFill>
        <p:spPr bwMode="auto">
          <a:xfrm>
            <a:off x="4189506" y="3372664"/>
            <a:ext cx="540000" cy="441818"/>
          </a:xfrm>
          <a:prstGeom prst="rect">
            <a:avLst/>
          </a:prstGeom>
          <a:noFill/>
        </p:spPr>
      </p:pic>
      <p:pic>
        <p:nvPicPr>
          <p:cNvPr id="6" name="Picture 12" descr="E:\2016.01\1.12 扁平化图标\蓝色\AR-蓝色最新-40.png"/>
          <p:cNvPicPr>
            <a:picLocks noChangeAspect="1" noChangeArrowheads="1"/>
          </p:cNvPicPr>
          <p:nvPr/>
        </p:nvPicPr>
        <p:blipFill>
          <a:blip r:embed="rId3" cstate="print"/>
          <a:srcRect/>
          <a:stretch>
            <a:fillRect/>
          </a:stretch>
        </p:blipFill>
        <p:spPr bwMode="auto">
          <a:xfrm>
            <a:off x="4363116" y="4221811"/>
            <a:ext cx="540000" cy="441818"/>
          </a:xfrm>
          <a:prstGeom prst="rect">
            <a:avLst/>
          </a:prstGeom>
          <a:noFill/>
        </p:spPr>
      </p:pic>
      <p:pic>
        <p:nvPicPr>
          <p:cNvPr id="7" name="Picture 12" descr="E:\2016.01\1.12 扁平化图标\蓝色\AR-蓝色最新-40.png"/>
          <p:cNvPicPr>
            <a:picLocks noChangeAspect="1" noChangeArrowheads="1"/>
          </p:cNvPicPr>
          <p:nvPr/>
        </p:nvPicPr>
        <p:blipFill>
          <a:blip r:embed="rId3" cstate="print"/>
          <a:srcRect/>
          <a:stretch>
            <a:fillRect/>
          </a:stretch>
        </p:blipFill>
        <p:spPr bwMode="auto">
          <a:xfrm>
            <a:off x="5483731" y="2821486"/>
            <a:ext cx="540000" cy="441818"/>
          </a:xfrm>
          <a:prstGeom prst="rect">
            <a:avLst/>
          </a:prstGeom>
          <a:noFill/>
        </p:spPr>
      </p:pic>
      <p:pic>
        <p:nvPicPr>
          <p:cNvPr id="8" name="Picture 12" descr="E:\2016.01\1.12 扁平化图标\蓝色\AR-蓝色最新-40.png"/>
          <p:cNvPicPr>
            <a:picLocks noChangeAspect="1" noChangeArrowheads="1"/>
          </p:cNvPicPr>
          <p:nvPr/>
        </p:nvPicPr>
        <p:blipFill>
          <a:blip r:embed="rId3" cstate="print"/>
          <a:srcRect/>
          <a:stretch>
            <a:fillRect/>
          </a:stretch>
        </p:blipFill>
        <p:spPr bwMode="auto">
          <a:xfrm>
            <a:off x="6874347" y="3372664"/>
            <a:ext cx="540000" cy="441818"/>
          </a:xfrm>
          <a:prstGeom prst="rect">
            <a:avLst/>
          </a:prstGeom>
          <a:noFill/>
        </p:spPr>
      </p:pic>
      <p:pic>
        <p:nvPicPr>
          <p:cNvPr id="9" name="Picture 12" descr="E:\2016.01\1.12 扁平化图标\蓝色\AR-蓝色最新-40.png"/>
          <p:cNvPicPr>
            <a:picLocks noChangeAspect="1" noChangeArrowheads="1"/>
          </p:cNvPicPr>
          <p:nvPr/>
        </p:nvPicPr>
        <p:blipFill>
          <a:blip r:embed="rId3" cstate="print"/>
          <a:srcRect/>
          <a:stretch>
            <a:fillRect/>
          </a:stretch>
        </p:blipFill>
        <p:spPr bwMode="auto">
          <a:xfrm>
            <a:off x="6604347" y="4221811"/>
            <a:ext cx="540000" cy="441818"/>
          </a:xfrm>
          <a:prstGeom prst="rect">
            <a:avLst/>
          </a:prstGeom>
          <a:noFill/>
        </p:spPr>
      </p:pic>
      <p:pic>
        <p:nvPicPr>
          <p:cNvPr id="10" name="Picture 12" descr="E:\2016.01\1.12 扁平化图标\蓝色\AR-蓝色最新-40.png"/>
          <p:cNvPicPr>
            <a:picLocks noChangeAspect="1" noChangeArrowheads="1"/>
          </p:cNvPicPr>
          <p:nvPr/>
        </p:nvPicPr>
        <p:blipFill>
          <a:blip r:embed="rId3" cstate="print"/>
          <a:srcRect/>
          <a:stretch>
            <a:fillRect/>
          </a:stretch>
        </p:blipFill>
        <p:spPr bwMode="auto">
          <a:xfrm>
            <a:off x="6334347" y="5120314"/>
            <a:ext cx="540000" cy="441818"/>
          </a:xfrm>
          <a:prstGeom prst="rect">
            <a:avLst/>
          </a:prstGeom>
          <a:noFill/>
        </p:spPr>
      </p:pic>
      <p:pic>
        <p:nvPicPr>
          <p:cNvPr id="11" name="Picture 12" descr="E:\2016.01\1.12 扁平化图标\蓝色\AR-蓝色最新-40.png"/>
          <p:cNvPicPr>
            <a:picLocks noChangeAspect="1" noChangeArrowheads="1"/>
          </p:cNvPicPr>
          <p:nvPr/>
        </p:nvPicPr>
        <p:blipFill>
          <a:blip r:embed="rId3" cstate="print"/>
          <a:srcRect/>
          <a:stretch>
            <a:fillRect/>
          </a:stretch>
        </p:blipFill>
        <p:spPr bwMode="auto">
          <a:xfrm>
            <a:off x="4633116" y="5120314"/>
            <a:ext cx="540000" cy="441818"/>
          </a:xfrm>
          <a:prstGeom prst="rect">
            <a:avLst/>
          </a:prstGeom>
          <a:noFill/>
        </p:spPr>
      </p:pic>
      <p:cxnSp>
        <p:nvCxnSpPr>
          <p:cNvPr id="12" name="直接箭头连接符 11"/>
          <p:cNvCxnSpPr>
            <a:stCxn id="5" idx="0"/>
            <a:endCxn id="7" idx="1"/>
          </p:cNvCxnSpPr>
          <p:nvPr/>
        </p:nvCxnSpPr>
        <p:spPr bwMode="auto">
          <a:xfrm flipV="1">
            <a:off x="4459506" y="3042395"/>
            <a:ext cx="1024225" cy="330269"/>
          </a:xfrm>
          <a:prstGeom prst="straightConnector1">
            <a:avLst/>
          </a:prstGeom>
          <a:solidFill>
            <a:schemeClr val="accent1"/>
          </a:solidFill>
          <a:ln w="19050" cap="flat" cmpd="sng" algn="ctr">
            <a:solidFill>
              <a:schemeClr val="tx1"/>
            </a:solidFill>
            <a:prstDash val="solid"/>
            <a:round/>
            <a:headEnd type="triangle"/>
            <a:tailEnd type="triangle"/>
          </a:ln>
          <a:effectLst/>
        </p:spPr>
      </p:cxnSp>
      <p:cxnSp>
        <p:nvCxnSpPr>
          <p:cNvPr id="13" name="直接箭头连接符 12"/>
          <p:cNvCxnSpPr>
            <a:stCxn id="7" idx="3"/>
            <a:endCxn id="8" idx="0"/>
          </p:cNvCxnSpPr>
          <p:nvPr/>
        </p:nvCxnSpPr>
        <p:spPr bwMode="auto">
          <a:xfrm>
            <a:off x="6023731" y="3042395"/>
            <a:ext cx="1120616" cy="330269"/>
          </a:xfrm>
          <a:prstGeom prst="straightConnector1">
            <a:avLst/>
          </a:prstGeom>
          <a:solidFill>
            <a:schemeClr val="accent1"/>
          </a:solidFill>
          <a:ln w="19050" cap="flat" cmpd="sng" algn="ctr">
            <a:solidFill>
              <a:schemeClr val="tx1"/>
            </a:solidFill>
            <a:prstDash val="solid"/>
            <a:round/>
            <a:headEnd type="triangle"/>
            <a:tailEnd type="triangle"/>
          </a:ln>
          <a:effectLst/>
        </p:spPr>
      </p:cxnSp>
      <p:cxnSp>
        <p:nvCxnSpPr>
          <p:cNvPr id="14" name="直接箭头连接符 13"/>
          <p:cNvCxnSpPr>
            <a:stCxn id="8" idx="2"/>
            <a:endCxn id="9" idx="0"/>
          </p:cNvCxnSpPr>
          <p:nvPr/>
        </p:nvCxnSpPr>
        <p:spPr bwMode="auto">
          <a:xfrm flipH="1">
            <a:off x="6874347" y="3814482"/>
            <a:ext cx="270000" cy="407329"/>
          </a:xfrm>
          <a:prstGeom prst="straightConnector1">
            <a:avLst/>
          </a:prstGeom>
          <a:solidFill>
            <a:schemeClr val="accent1"/>
          </a:solidFill>
          <a:ln w="19050" cap="flat" cmpd="sng" algn="ctr">
            <a:solidFill>
              <a:schemeClr val="tx1"/>
            </a:solidFill>
            <a:prstDash val="solid"/>
            <a:round/>
            <a:headEnd type="triangle"/>
            <a:tailEnd type="triangle"/>
          </a:ln>
          <a:effectLst/>
        </p:spPr>
      </p:cxnSp>
      <p:cxnSp>
        <p:nvCxnSpPr>
          <p:cNvPr id="15" name="直接箭头连接符 14"/>
          <p:cNvCxnSpPr>
            <a:stCxn id="9" idx="1"/>
            <a:endCxn id="6" idx="3"/>
          </p:cNvCxnSpPr>
          <p:nvPr/>
        </p:nvCxnSpPr>
        <p:spPr bwMode="auto">
          <a:xfrm flipH="1">
            <a:off x="4903116" y="4442720"/>
            <a:ext cx="1701231" cy="0"/>
          </a:xfrm>
          <a:prstGeom prst="straightConnector1">
            <a:avLst/>
          </a:prstGeom>
          <a:solidFill>
            <a:schemeClr val="accent1"/>
          </a:solidFill>
          <a:ln w="19050" cap="flat" cmpd="sng" algn="ctr">
            <a:solidFill>
              <a:schemeClr val="tx1"/>
            </a:solidFill>
            <a:prstDash val="solid"/>
            <a:round/>
            <a:headEnd type="triangle"/>
            <a:tailEnd type="triangle"/>
          </a:ln>
          <a:effectLst/>
        </p:spPr>
      </p:cxnSp>
      <p:cxnSp>
        <p:nvCxnSpPr>
          <p:cNvPr id="16" name="直接箭头连接符 15"/>
          <p:cNvCxnSpPr>
            <a:stCxn id="5" idx="2"/>
            <a:endCxn id="6" idx="0"/>
          </p:cNvCxnSpPr>
          <p:nvPr/>
        </p:nvCxnSpPr>
        <p:spPr bwMode="auto">
          <a:xfrm>
            <a:off x="4459506" y="3814482"/>
            <a:ext cx="173610" cy="407329"/>
          </a:xfrm>
          <a:prstGeom prst="straightConnector1">
            <a:avLst/>
          </a:prstGeom>
          <a:solidFill>
            <a:schemeClr val="accent1"/>
          </a:solidFill>
          <a:ln w="19050" cap="flat" cmpd="sng" algn="ctr">
            <a:solidFill>
              <a:schemeClr val="tx1"/>
            </a:solidFill>
            <a:prstDash val="solid"/>
            <a:round/>
            <a:headEnd type="triangle"/>
            <a:tailEnd type="triangle"/>
          </a:ln>
          <a:effectLst/>
        </p:spPr>
      </p:cxnSp>
      <p:cxnSp>
        <p:nvCxnSpPr>
          <p:cNvPr id="17" name="直接箭头连接符 16"/>
          <p:cNvCxnSpPr>
            <a:stCxn id="9" idx="2"/>
            <a:endCxn id="10" idx="0"/>
          </p:cNvCxnSpPr>
          <p:nvPr/>
        </p:nvCxnSpPr>
        <p:spPr bwMode="auto">
          <a:xfrm flipH="1">
            <a:off x="6604347" y="4663629"/>
            <a:ext cx="270000" cy="456685"/>
          </a:xfrm>
          <a:prstGeom prst="straightConnector1">
            <a:avLst/>
          </a:prstGeom>
          <a:solidFill>
            <a:schemeClr val="accent1"/>
          </a:solidFill>
          <a:ln w="19050" cap="flat" cmpd="sng" algn="ctr">
            <a:solidFill>
              <a:schemeClr val="tx1"/>
            </a:solidFill>
            <a:prstDash val="solid"/>
            <a:round/>
            <a:headEnd type="triangle"/>
            <a:tailEnd type="triangle"/>
          </a:ln>
          <a:effectLst/>
        </p:spPr>
      </p:cxnSp>
      <p:cxnSp>
        <p:nvCxnSpPr>
          <p:cNvPr id="18" name="直接箭头连接符 17"/>
          <p:cNvCxnSpPr>
            <a:stCxn id="11" idx="3"/>
            <a:endCxn id="10" idx="1"/>
          </p:cNvCxnSpPr>
          <p:nvPr/>
        </p:nvCxnSpPr>
        <p:spPr bwMode="auto">
          <a:xfrm>
            <a:off x="5173116" y="5341223"/>
            <a:ext cx="1161231" cy="0"/>
          </a:xfrm>
          <a:prstGeom prst="straightConnector1">
            <a:avLst/>
          </a:prstGeom>
          <a:solidFill>
            <a:schemeClr val="accent1"/>
          </a:solidFill>
          <a:ln w="19050" cap="flat" cmpd="sng" algn="ctr">
            <a:solidFill>
              <a:schemeClr val="tx1"/>
            </a:solidFill>
            <a:prstDash val="solid"/>
            <a:round/>
            <a:headEnd type="triangle"/>
            <a:tailEnd type="triangle"/>
          </a:ln>
          <a:effectLst/>
        </p:spPr>
      </p:cxnSp>
      <p:sp>
        <p:nvSpPr>
          <p:cNvPr id="19" name="文本框 56"/>
          <p:cNvSpPr txBox="1"/>
          <p:nvPr/>
        </p:nvSpPr>
        <p:spPr bwMode="auto">
          <a:xfrm>
            <a:off x="8140063" y="5286825"/>
            <a:ext cx="934486" cy="408725"/>
          </a:xfrm>
          <a:prstGeom prst="rect">
            <a:avLst/>
          </a:prstGeom>
          <a:noFill/>
          <a:ln w="9525">
            <a:noFill/>
            <a:miter lim="800000"/>
            <a:headEnd/>
            <a:tailEnd/>
          </a:ln>
        </p:spPr>
        <p:txBody>
          <a:bodyPr wrap="none" lIns="99980" tIns="49986" rIns="99980" bIns="49986"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defTabSz="1001649" eaLnBrk="0" hangingPunct="0"/>
            <a:r>
              <a:rPr lang="en-US" altLang="zh-CN" sz="2000" dirty="0">
                <a:solidFill>
                  <a:srgbClr val="000000"/>
                </a:solidFill>
                <a:ea typeface="+mn-ea"/>
                <a:cs typeface="Arial" pitchFamily="34" charset="0"/>
              </a:rPr>
              <a:t>AS100</a:t>
            </a:r>
            <a:endParaRPr lang="zh-CN" altLang="en-US" sz="2000" dirty="0">
              <a:solidFill>
                <a:srgbClr val="000000"/>
              </a:solidFill>
              <a:ea typeface="+mn-ea"/>
              <a:cs typeface="Arial" pitchFamily="34" charset="0"/>
            </a:endParaRPr>
          </a:p>
        </p:txBody>
      </p:sp>
      <p:cxnSp>
        <p:nvCxnSpPr>
          <p:cNvPr id="20" name="直接箭头连接符 19"/>
          <p:cNvCxnSpPr>
            <a:stCxn id="6" idx="2"/>
            <a:endCxn id="11" idx="0"/>
          </p:cNvCxnSpPr>
          <p:nvPr/>
        </p:nvCxnSpPr>
        <p:spPr bwMode="auto">
          <a:xfrm>
            <a:off x="4633116" y="4663629"/>
            <a:ext cx="270000" cy="456685"/>
          </a:xfrm>
          <a:prstGeom prst="straightConnector1">
            <a:avLst/>
          </a:prstGeom>
          <a:solidFill>
            <a:schemeClr val="accent1"/>
          </a:solidFill>
          <a:ln w="19050" cap="flat" cmpd="sng" algn="ctr">
            <a:solidFill>
              <a:schemeClr val="tx1"/>
            </a:solidFill>
            <a:prstDash val="solid"/>
            <a:round/>
            <a:headEnd type="triangle"/>
            <a:tailEnd type="triangle"/>
          </a:ln>
          <a:effectLst/>
        </p:spPr>
      </p:cxnSp>
      <p:pic>
        <p:nvPicPr>
          <p:cNvPr id="21" name="图片 20"/>
          <p:cNvPicPr>
            <a:picLocks noChangeAspect="1"/>
          </p:cNvPicPr>
          <p:nvPr/>
        </p:nvPicPr>
        <p:blipFill>
          <a:blip r:embed="rId4" cstate="print"/>
          <a:stretch>
            <a:fillRect/>
          </a:stretch>
        </p:blipFill>
        <p:spPr>
          <a:xfrm>
            <a:off x="2803886" y="2347194"/>
            <a:ext cx="5533420" cy="4057839"/>
          </a:xfrm>
          <a:prstGeom prst="rect">
            <a:avLst/>
          </a:prstGeom>
        </p:spPr>
      </p:pic>
    </p:spTree>
    <p:extLst>
      <p:ext uri="{BB962C8B-B14F-4D97-AF65-F5344CB8AC3E}">
        <p14:creationId xmlns:p14="http://schemas.microsoft.com/office/powerpoint/2010/main" val="4280595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IGP &amp; EGP</a:t>
            </a:r>
            <a:endParaRPr lang="zh-CN" altLang="en-US" dirty="0"/>
          </a:p>
        </p:txBody>
      </p:sp>
      <p:pic>
        <p:nvPicPr>
          <p:cNvPr id="4" name="图片 3"/>
          <p:cNvPicPr>
            <a:picLocks noChangeAspect="1"/>
          </p:cNvPicPr>
          <p:nvPr/>
        </p:nvPicPr>
        <p:blipFill>
          <a:blip r:embed="rId3" cstate="print"/>
          <a:stretch>
            <a:fillRect/>
          </a:stretch>
        </p:blipFill>
        <p:spPr>
          <a:xfrm>
            <a:off x="6286757" y="1596458"/>
            <a:ext cx="4230654" cy="3102478"/>
          </a:xfrm>
          <a:prstGeom prst="rect">
            <a:avLst/>
          </a:prstGeom>
        </p:spPr>
      </p:pic>
      <p:pic>
        <p:nvPicPr>
          <p:cNvPr id="5" name="图片 4"/>
          <p:cNvPicPr>
            <a:picLocks noChangeAspect="1"/>
          </p:cNvPicPr>
          <p:nvPr/>
        </p:nvPicPr>
        <p:blipFill>
          <a:blip r:embed="rId3" cstate="print"/>
          <a:stretch>
            <a:fillRect/>
          </a:stretch>
        </p:blipFill>
        <p:spPr>
          <a:xfrm>
            <a:off x="1340277" y="1596458"/>
            <a:ext cx="4230654" cy="3102478"/>
          </a:xfrm>
          <a:prstGeom prst="rect">
            <a:avLst/>
          </a:prstGeom>
        </p:spPr>
      </p:pic>
      <p:sp>
        <p:nvSpPr>
          <p:cNvPr id="6" name="文本占位符 2"/>
          <p:cNvSpPr txBox="1">
            <a:spLocks/>
          </p:cNvSpPr>
          <p:nvPr/>
        </p:nvSpPr>
        <p:spPr bwMode="auto">
          <a:xfrm>
            <a:off x="468317" y="1233488"/>
            <a:ext cx="11276183" cy="468000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buNone/>
            </a:pPr>
            <a:endParaRPr lang="zh-CN" altLang="en-US" dirty="0"/>
          </a:p>
        </p:txBody>
      </p:sp>
      <p:sp>
        <p:nvSpPr>
          <p:cNvPr id="7" name="文本框 6"/>
          <p:cNvSpPr txBox="1"/>
          <p:nvPr/>
        </p:nvSpPr>
        <p:spPr bwMode="auto">
          <a:xfrm>
            <a:off x="2754099" y="1288963"/>
            <a:ext cx="1008223" cy="439503"/>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2200" dirty="0">
                <a:solidFill>
                  <a:srgbClr val="000000"/>
                </a:solidFill>
                <a:ea typeface="+mn-ea"/>
                <a:cs typeface="Arial" pitchFamily="34" charset="0"/>
              </a:rPr>
              <a:t>AS100</a:t>
            </a:r>
            <a:endParaRPr lang="zh-CN" altLang="en-US" sz="2200" dirty="0">
              <a:solidFill>
                <a:srgbClr val="000000"/>
              </a:solidFill>
              <a:ea typeface="+mn-ea"/>
              <a:cs typeface="Arial" pitchFamily="34" charset="0"/>
            </a:endParaRPr>
          </a:p>
        </p:txBody>
      </p:sp>
      <p:sp>
        <p:nvSpPr>
          <p:cNvPr id="8" name="文本占位符 6"/>
          <p:cNvSpPr txBox="1">
            <a:spLocks noGrp="1"/>
          </p:cNvSpPr>
          <p:nvPr>
            <p:ph type="body" sz="quarter" idx="10"/>
          </p:nvPr>
        </p:nvSpPr>
        <p:spPr bwMode="auto">
          <a:xfrm>
            <a:off x="4464502" y="1643908"/>
            <a:ext cx="3439947" cy="979137"/>
          </a:xfrm>
          <a:prstGeom prst="rect">
            <a:avLst/>
          </a:prstGeom>
          <a:noFill/>
          <a:ln w="9525">
            <a:noFill/>
            <a:miter lim="800000"/>
            <a:headEnd/>
            <a:tailEnd/>
          </a:ln>
        </p:spPr>
        <p:txBody>
          <a:bodyPr wrap="square" lIns="99980" tIns="49986" rIns="99980" bIns="49986" rtlCol="0">
            <a:spAutoFit/>
          </a:bodyPr>
          <a:lstStyle/>
          <a:p>
            <a:pPr marL="0" indent="0" algn="ctr" defTabSz="1001649" eaLnBrk="0" hangingPunct="0">
              <a:buNone/>
            </a:pPr>
            <a:r>
              <a:rPr lang="en-US" altLang="zh-CN" sz="1800" dirty="0">
                <a:solidFill>
                  <a:srgbClr val="000000"/>
                </a:solidFill>
                <a:latin typeface="+mn-lt"/>
              </a:rPr>
              <a:t>EGP:BGP</a:t>
            </a:r>
            <a:endParaRPr lang="zh-CN" altLang="en-US" sz="1800" dirty="0">
              <a:solidFill>
                <a:srgbClr val="000000"/>
              </a:solidFill>
              <a:latin typeface="+mn-lt"/>
            </a:endParaRPr>
          </a:p>
          <a:p>
            <a:pPr marL="0" indent="0" algn="ctr" defTabSz="1001649" eaLnBrk="0" hangingPunct="0">
              <a:buNone/>
            </a:pPr>
            <a:endParaRPr lang="zh-CN" altLang="en-US" sz="1800" dirty="0">
              <a:solidFill>
                <a:srgbClr val="000000"/>
              </a:solidFill>
              <a:latin typeface="+mn-lt"/>
            </a:endParaRPr>
          </a:p>
        </p:txBody>
      </p:sp>
      <p:sp>
        <p:nvSpPr>
          <p:cNvPr id="9" name="文本框 8"/>
          <p:cNvSpPr txBox="1"/>
          <p:nvPr/>
        </p:nvSpPr>
        <p:spPr bwMode="auto">
          <a:xfrm>
            <a:off x="8567273" y="1243401"/>
            <a:ext cx="1008223" cy="439503"/>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2200" dirty="0">
                <a:solidFill>
                  <a:srgbClr val="000000"/>
                </a:solidFill>
                <a:ea typeface="+mn-ea"/>
                <a:cs typeface="Arial" pitchFamily="34" charset="0"/>
              </a:rPr>
              <a:t>AS200</a:t>
            </a:r>
            <a:endParaRPr lang="zh-CN" altLang="en-US" sz="2200" dirty="0">
              <a:solidFill>
                <a:srgbClr val="000000"/>
              </a:solidFill>
              <a:ea typeface="+mn-ea"/>
              <a:cs typeface="Arial" pitchFamily="34" charset="0"/>
            </a:endParaRPr>
          </a:p>
        </p:txBody>
      </p:sp>
      <p:sp>
        <p:nvSpPr>
          <p:cNvPr id="10" name="文本框 9"/>
          <p:cNvSpPr txBox="1"/>
          <p:nvPr/>
        </p:nvSpPr>
        <p:spPr bwMode="auto">
          <a:xfrm>
            <a:off x="4781598" y="4928264"/>
            <a:ext cx="2726642" cy="377947"/>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dirty="0">
                <a:solidFill>
                  <a:srgbClr val="000000"/>
                </a:solidFill>
                <a:cs typeface="Arial" pitchFamily="34" charset="0"/>
              </a:rPr>
              <a:t>IGP:RIP, OSPF, IS-IS, etc.</a:t>
            </a:r>
            <a:endParaRPr lang="zh-CN" altLang="en-US" dirty="0">
              <a:solidFill>
                <a:srgbClr val="000000"/>
              </a:solidFill>
              <a:cs typeface="Arial" pitchFamily="34" charset="0"/>
            </a:endParaRPr>
          </a:p>
        </p:txBody>
      </p:sp>
      <p:pic>
        <p:nvPicPr>
          <p:cNvPr id="11" name="Picture 12" descr="E:\2016.01\1.12 扁平化图标\蓝色\AR-蓝色最新-40.png"/>
          <p:cNvPicPr>
            <a:picLocks noChangeAspect="1" noChangeArrowheads="1"/>
          </p:cNvPicPr>
          <p:nvPr/>
        </p:nvPicPr>
        <p:blipFill>
          <a:blip r:embed="rId4" cstate="print"/>
          <a:srcRect/>
          <a:stretch>
            <a:fillRect/>
          </a:stretch>
        </p:blipFill>
        <p:spPr bwMode="auto">
          <a:xfrm>
            <a:off x="2231404" y="2847929"/>
            <a:ext cx="539474" cy="441818"/>
          </a:xfrm>
          <a:prstGeom prst="rect">
            <a:avLst/>
          </a:prstGeom>
          <a:noFill/>
        </p:spPr>
      </p:pic>
      <p:pic>
        <p:nvPicPr>
          <p:cNvPr id="12" name="Picture 12" descr="E:\2016.01\1.12 扁平化图标\蓝色\AR-蓝色最新-40.png"/>
          <p:cNvPicPr>
            <a:picLocks noChangeAspect="1" noChangeArrowheads="1"/>
          </p:cNvPicPr>
          <p:nvPr/>
        </p:nvPicPr>
        <p:blipFill>
          <a:blip r:embed="rId4" cstate="print"/>
          <a:srcRect/>
          <a:stretch>
            <a:fillRect/>
          </a:stretch>
        </p:blipFill>
        <p:spPr bwMode="auto">
          <a:xfrm>
            <a:off x="4368986" y="2847929"/>
            <a:ext cx="539474" cy="441818"/>
          </a:xfrm>
          <a:prstGeom prst="rect">
            <a:avLst/>
          </a:prstGeom>
          <a:noFill/>
        </p:spPr>
      </p:pic>
      <p:pic>
        <p:nvPicPr>
          <p:cNvPr id="13" name="Picture 12" descr="E:\2016.01\1.12 扁平化图标\蓝色\AR-蓝色最新-40.png"/>
          <p:cNvPicPr>
            <a:picLocks noChangeAspect="1" noChangeArrowheads="1"/>
          </p:cNvPicPr>
          <p:nvPr/>
        </p:nvPicPr>
        <p:blipFill>
          <a:blip r:embed="rId4" cstate="print"/>
          <a:srcRect/>
          <a:stretch>
            <a:fillRect/>
          </a:stretch>
        </p:blipFill>
        <p:spPr bwMode="auto">
          <a:xfrm>
            <a:off x="3093999" y="2123346"/>
            <a:ext cx="539474" cy="441818"/>
          </a:xfrm>
          <a:prstGeom prst="rect">
            <a:avLst/>
          </a:prstGeom>
          <a:noFill/>
        </p:spPr>
      </p:pic>
      <p:pic>
        <p:nvPicPr>
          <p:cNvPr id="14" name="Picture 12" descr="E:\2016.01\1.12 扁平化图标\蓝色\AR-蓝色最新-40.png"/>
          <p:cNvPicPr>
            <a:picLocks noChangeAspect="1" noChangeArrowheads="1"/>
          </p:cNvPicPr>
          <p:nvPr/>
        </p:nvPicPr>
        <p:blipFill>
          <a:blip r:embed="rId4" cstate="print"/>
          <a:srcRect/>
          <a:stretch>
            <a:fillRect/>
          </a:stretch>
        </p:blipFill>
        <p:spPr bwMode="auto">
          <a:xfrm>
            <a:off x="3093999" y="3596745"/>
            <a:ext cx="539474" cy="441818"/>
          </a:xfrm>
          <a:prstGeom prst="rect">
            <a:avLst/>
          </a:prstGeom>
          <a:noFill/>
        </p:spPr>
      </p:pic>
      <p:pic>
        <p:nvPicPr>
          <p:cNvPr id="15" name="Picture 12" descr="E:\2016.01\1.12 扁平化图标\蓝色\AR-蓝色最新-40.png"/>
          <p:cNvPicPr>
            <a:picLocks noChangeAspect="1" noChangeArrowheads="1"/>
          </p:cNvPicPr>
          <p:nvPr/>
        </p:nvPicPr>
        <p:blipFill>
          <a:blip r:embed="rId4" cstate="print"/>
          <a:srcRect/>
          <a:stretch>
            <a:fillRect/>
          </a:stretch>
        </p:blipFill>
        <p:spPr bwMode="auto">
          <a:xfrm>
            <a:off x="4092354" y="3596745"/>
            <a:ext cx="539474" cy="441818"/>
          </a:xfrm>
          <a:prstGeom prst="rect">
            <a:avLst/>
          </a:prstGeom>
          <a:noFill/>
        </p:spPr>
      </p:pic>
      <p:cxnSp>
        <p:nvCxnSpPr>
          <p:cNvPr id="16" name="直接箭头连接符 15"/>
          <p:cNvCxnSpPr>
            <a:stCxn id="11" idx="0"/>
            <a:endCxn id="13" idx="1"/>
          </p:cNvCxnSpPr>
          <p:nvPr/>
        </p:nvCxnSpPr>
        <p:spPr bwMode="auto">
          <a:xfrm flipV="1">
            <a:off x="2501141" y="2344255"/>
            <a:ext cx="592858" cy="503674"/>
          </a:xfrm>
          <a:prstGeom prst="straightConnector1">
            <a:avLst/>
          </a:prstGeom>
          <a:solidFill>
            <a:schemeClr val="accent1"/>
          </a:solidFill>
          <a:ln w="19050" cap="flat" cmpd="sng" algn="ctr">
            <a:solidFill>
              <a:schemeClr val="tx1"/>
            </a:solidFill>
            <a:prstDash val="solid"/>
            <a:round/>
            <a:headEnd type="triangle"/>
            <a:tailEnd type="triangle"/>
          </a:ln>
          <a:effectLst/>
        </p:spPr>
      </p:cxnSp>
      <p:cxnSp>
        <p:nvCxnSpPr>
          <p:cNvPr id="17" name="直接箭头连接符 16"/>
          <p:cNvCxnSpPr>
            <a:stCxn id="11" idx="2"/>
            <a:endCxn id="14" idx="1"/>
          </p:cNvCxnSpPr>
          <p:nvPr/>
        </p:nvCxnSpPr>
        <p:spPr bwMode="auto">
          <a:xfrm>
            <a:off x="2501141" y="3289747"/>
            <a:ext cx="592858" cy="527907"/>
          </a:xfrm>
          <a:prstGeom prst="straightConnector1">
            <a:avLst/>
          </a:prstGeom>
          <a:solidFill>
            <a:schemeClr val="accent1"/>
          </a:solidFill>
          <a:ln w="19050" cap="flat" cmpd="sng" algn="ctr">
            <a:solidFill>
              <a:schemeClr val="tx1"/>
            </a:solidFill>
            <a:prstDash val="solid"/>
            <a:round/>
            <a:headEnd type="triangle"/>
            <a:tailEnd type="triangle"/>
          </a:ln>
          <a:effectLst/>
        </p:spPr>
      </p:cxnSp>
      <p:cxnSp>
        <p:nvCxnSpPr>
          <p:cNvPr id="18" name="直接箭头连接符 17"/>
          <p:cNvCxnSpPr>
            <a:stCxn id="13" idx="3"/>
            <a:endCxn id="12" idx="0"/>
          </p:cNvCxnSpPr>
          <p:nvPr/>
        </p:nvCxnSpPr>
        <p:spPr bwMode="auto">
          <a:xfrm>
            <a:off x="3633473" y="2344255"/>
            <a:ext cx="1005250" cy="503674"/>
          </a:xfrm>
          <a:prstGeom prst="straightConnector1">
            <a:avLst/>
          </a:prstGeom>
          <a:solidFill>
            <a:schemeClr val="accent1"/>
          </a:solidFill>
          <a:ln w="19050" cap="flat" cmpd="sng" algn="ctr">
            <a:solidFill>
              <a:schemeClr val="tx1"/>
            </a:solidFill>
            <a:prstDash val="solid"/>
            <a:round/>
            <a:headEnd type="triangle"/>
            <a:tailEnd type="triangle"/>
          </a:ln>
          <a:effectLst/>
        </p:spPr>
      </p:cxnSp>
      <p:cxnSp>
        <p:nvCxnSpPr>
          <p:cNvPr id="19" name="直接箭头连接符 18"/>
          <p:cNvCxnSpPr>
            <a:stCxn id="13" idx="2"/>
            <a:endCxn id="14" idx="0"/>
          </p:cNvCxnSpPr>
          <p:nvPr/>
        </p:nvCxnSpPr>
        <p:spPr bwMode="auto">
          <a:xfrm>
            <a:off x="3363736" y="2565164"/>
            <a:ext cx="0" cy="1031581"/>
          </a:xfrm>
          <a:prstGeom prst="straightConnector1">
            <a:avLst/>
          </a:prstGeom>
          <a:solidFill>
            <a:schemeClr val="accent1"/>
          </a:solidFill>
          <a:ln w="19050" cap="flat" cmpd="sng" algn="ctr">
            <a:solidFill>
              <a:schemeClr val="tx1"/>
            </a:solidFill>
            <a:prstDash val="solid"/>
            <a:round/>
            <a:headEnd type="triangle"/>
            <a:tailEnd type="triangle"/>
          </a:ln>
          <a:effectLst/>
        </p:spPr>
      </p:cxnSp>
      <p:cxnSp>
        <p:nvCxnSpPr>
          <p:cNvPr id="20" name="直接箭头连接符 19"/>
          <p:cNvCxnSpPr>
            <a:stCxn id="14" idx="3"/>
            <a:endCxn id="12" idx="1"/>
          </p:cNvCxnSpPr>
          <p:nvPr/>
        </p:nvCxnSpPr>
        <p:spPr bwMode="auto">
          <a:xfrm flipV="1">
            <a:off x="3633473" y="3068838"/>
            <a:ext cx="735513" cy="748816"/>
          </a:xfrm>
          <a:prstGeom prst="straightConnector1">
            <a:avLst/>
          </a:prstGeom>
          <a:solidFill>
            <a:schemeClr val="accent1"/>
          </a:solidFill>
          <a:ln w="19050" cap="flat" cmpd="sng" algn="ctr">
            <a:solidFill>
              <a:schemeClr val="tx1"/>
            </a:solidFill>
            <a:prstDash val="solid"/>
            <a:round/>
            <a:headEnd type="triangle"/>
            <a:tailEnd type="triangle"/>
          </a:ln>
          <a:effectLst/>
        </p:spPr>
      </p:cxnSp>
      <p:cxnSp>
        <p:nvCxnSpPr>
          <p:cNvPr id="21" name="直接箭头连接符 20"/>
          <p:cNvCxnSpPr>
            <a:endCxn id="15" idx="0"/>
          </p:cNvCxnSpPr>
          <p:nvPr/>
        </p:nvCxnSpPr>
        <p:spPr bwMode="auto">
          <a:xfrm flipH="1">
            <a:off x="4362091" y="3289747"/>
            <a:ext cx="245020" cy="306998"/>
          </a:xfrm>
          <a:prstGeom prst="straightConnector1">
            <a:avLst/>
          </a:prstGeom>
          <a:solidFill>
            <a:schemeClr val="accent1"/>
          </a:solidFill>
          <a:ln w="19050" cap="flat" cmpd="sng" algn="ctr">
            <a:solidFill>
              <a:schemeClr val="tx1"/>
            </a:solidFill>
            <a:prstDash val="solid"/>
            <a:round/>
            <a:headEnd type="triangle"/>
            <a:tailEnd type="triangle"/>
          </a:ln>
          <a:effectLst/>
        </p:spPr>
      </p:cxnSp>
      <p:cxnSp>
        <p:nvCxnSpPr>
          <p:cNvPr id="22" name="直接箭头连接符 21"/>
          <p:cNvCxnSpPr>
            <a:stCxn id="12" idx="3"/>
          </p:cNvCxnSpPr>
          <p:nvPr/>
        </p:nvCxnSpPr>
        <p:spPr bwMode="auto">
          <a:xfrm flipV="1">
            <a:off x="4908460" y="3058018"/>
            <a:ext cx="2423831" cy="10820"/>
          </a:xfrm>
          <a:prstGeom prst="straightConnector1">
            <a:avLst/>
          </a:prstGeom>
          <a:solidFill>
            <a:schemeClr val="accent1"/>
          </a:solidFill>
          <a:ln w="19050" cap="flat" cmpd="sng" algn="ctr">
            <a:solidFill>
              <a:schemeClr val="tx1"/>
            </a:solidFill>
            <a:prstDash val="solid"/>
            <a:round/>
            <a:headEnd type="triangle"/>
            <a:tailEnd type="triangle"/>
          </a:ln>
          <a:effectLst/>
        </p:spPr>
      </p:cxnSp>
      <p:pic>
        <p:nvPicPr>
          <p:cNvPr id="23" name="Picture 12" descr="E:\2016.01\1.12 扁平化图标\蓝色\AR-蓝色最新-40.png"/>
          <p:cNvPicPr>
            <a:picLocks noChangeAspect="1" noChangeArrowheads="1"/>
          </p:cNvPicPr>
          <p:nvPr/>
        </p:nvPicPr>
        <p:blipFill>
          <a:blip r:embed="rId4" cstate="print"/>
          <a:srcRect/>
          <a:stretch>
            <a:fillRect/>
          </a:stretch>
        </p:blipFill>
        <p:spPr bwMode="auto">
          <a:xfrm>
            <a:off x="7347407" y="2847929"/>
            <a:ext cx="566240" cy="441818"/>
          </a:xfrm>
          <a:prstGeom prst="rect">
            <a:avLst/>
          </a:prstGeom>
          <a:noFill/>
        </p:spPr>
      </p:pic>
      <p:pic>
        <p:nvPicPr>
          <p:cNvPr id="24" name="Picture 12" descr="E:\2016.01\1.12 扁平化图标\蓝色\AR-蓝色最新-40.png"/>
          <p:cNvPicPr>
            <a:picLocks noChangeAspect="1" noChangeArrowheads="1"/>
          </p:cNvPicPr>
          <p:nvPr/>
        </p:nvPicPr>
        <p:blipFill>
          <a:blip r:embed="rId4" cstate="print"/>
          <a:srcRect/>
          <a:stretch>
            <a:fillRect/>
          </a:stretch>
        </p:blipFill>
        <p:spPr bwMode="auto">
          <a:xfrm>
            <a:off x="8407314" y="3596745"/>
            <a:ext cx="539474" cy="441818"/>
          </a:xfrm>
          <a:prstGeom prst="rect">
            <a:avLst/>
          </a:prstGeom>
          <a:noFill/>
        </p:spPr>
      </p:pic>
      <p:pic>
        <p:nvPicPr>
          <p:cNvPr id="25" name="Picture 12" descr="E:\2016.01\1.12 扁平化图标\蓝色\AR-蓝色最新-40.png"/>
          <p:cNvPicPr>
            <a:picLocks noChangeAspect="1" noChangeArrowheads="1"/>
          </p:cNvPicPr>
          <p:nvPr/>
        </p:nvPicPr>
        <p:blipFill>
          <a:blip r:embed="rId4" cstate="print"/>
          <a:srcRect/>
          <a:stretch>
            <a:fillRect/>
          </a:stretch>
        </p:blipFill>
        <p:spPr bwMode="auto">
          <a:xfrm>
            <a:off x="8412352" y="2123346"/>
            <a:ext cx="539474" cy="441818"/>
          </a:xfrm>
          <a:prstGeom prst="rect">
            <a:avLst/>
          </a:prstGeom>
          <a:noFill/>
        </p:spPr>
      </p:pic>
      <p:cxnSp>
        <p:nvCxnSpPr>
          <p:cNvPr id="26" name="直接箭头连接符 25"/>
          <p:cNvCxnSpPr>
            <a:stCxn id="23" idx="2"/>
            <a:endCxn id="24" idx="1"/>
          </p:cNvCxnSpPr>
          <p:nvPr/>
        </p:nvCxnSpPr>
        <p:spPr bwMode="auto">
          <a:xfrm>
            <a:off x="7630527" y="3289747"/>
            <a:ext cx="776787" cy="527907"/>
          </a:xfrm>
          <a:prstGeom prst="straightConnector1">
            <a:avLst/>
          </a:prstGeom>
          <a:solidFill>
            <a:schemeClr val="accent1"/>
          </a:solidFill>
          <a:ln w="19050" cap="flat" cmpd="sng" algn="ctr">
            <a:solidFill>
              <a:schemeClr val="tx1"/>
            </a:solidFill>
            <a:prstDash val="solid"/>
            <a:round/>
            <a:headEnd type="triangle"/>
            <a:tailEnd type="triangle"/>
          </a:ln>
          <a:effectLst/>
        </p:spPr>
      </p:cxnSp>
      <p:cxnSp>
        <p:nvCxnSpPr>
          <p:cNvPr id="27" name="直接箭头连接符 26"/>
          <p:cNvCxnSpPr>
            <a:stCxn id="23" idx="0"/>
            <a:endCxn id="25" idx="1"/>
          </p:cNvCxnSpPr>
          <p:nvPr/>
        </p:nvCxnSpPr>
        <p:spPr bwMode="auto">
          <a:xfrm flipV="1">
            <a:off x="7630527" y="2344255"/>
            <a:ext cx="781825" cy="503674"/>
          </a:xfrm>
          <a:prstGeom prst="straightConnector1">
            <a:avLst/>
          </a:prstGeom>
          <a:solidFill>
            <a:schemeClr val="accent1"/>
          </a:solidFill>
          <a:ln w="19050" cap="flat" cmpd="sng" algn="ctr">
            <a:solidFill>
              <a:schemeClr val="tx1"/>
            </a:solidFill>
            <a:prstDash val="solid"/>
            <a:round/>
            <a:headEnd type="triangle"/>
            <a:tailEnd type="triangle"/>
          </a:ln>
          <a:effectLst/>
        </p:spPr>
      </p:cxnSp>
      <p:cxnSp>
        <p:nvCxnSpPr>
          <p:cNvPr id="28" name="直接箭头连接符 27"/>
          <p:cNvCxnSpPr/>
          <p:nvPr/>
        </p:nvCxnSpPr>
        <p:spPr bwMode="auto">
          <a:xfrm>
            <a:off x="6209115" y="2135158"/>
            <a:ext cx="0" cy="81098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29" name="直接箭头连接符 28"/>
          <p:cNvCxnSpPr/>
          <p:nvPr/>
        </p:nvCxnSpPr>
        <p:spPr bwMode="auto">
          <a:xfrm flipH="1" flipV="1">
            <a:off x="4595616" y="4094522"/>
            <a:ext cx="772623" cy="772156"/>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30" name="直接箭头连接符 29"/>
          <p:cNvCxnSpPr/>
          <p:nvPr/>
        </p:nvCxnSpPr>
        <p:spPr bwMode="auto">
          <a:xfrm flipV="1">
            <a:off x="6603066" y="4037102"/>
            <a:ext cx="905174" cy="86045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31" name="直接箭头连接符 30"/>
          <p:cNvCxnSpPr/>
          <p:nvPr/>
        </p:nvCxnSpPr>
        <p:spPr bwMode="auto">
          <a:xfrm>
            <a:off x="8667256" y="2542227"/>
            <a:ext cx="0" cy="1031581"/>
          </a:xfrm>
          <a:prstGeom prst="straightConnector1">
            <a:avLst/>
          </a:prstGeom>
          <a:solidFill>
            <a:schemeClr val="accent1"/>
          </a:solidFill>
          <a:ln w="19050" cap="flat" cmpd="sng" algn="ctr">
            <a:solidFill>
              <a:schemeClr val="tx1"/>
            </a:solidFill>
            <a:prstDash val="solid"/>
            <a:round/>
            <a:headEnd type="triangle"/>
            <a:tailEnd type="triangle"/>
          </a:ln>
          <a:effectLst/>
        </p:spPr>
      </p:cxnSp>
    </p:spTree>
    <p:extLst>
      <p:ext uri="{BB962C8B-B14F-4D97-AF65-F5344CB8AC3E}">
        <p14:creationId xmlns:p14="http://schemas.microsoft.com/office/powerpoint/2010/main" val="936493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pt-BR" altLang="zh-CN" dirty="0"/>
              <a:t>Posição dos Protocolos de Roteamento Dinâmico na Pilha De Protocolos 
</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624569701"/>
              </p:ext>
            </p:extLst>
          </p:nvPr>
        </p:nvGraphicFramePr>
        <p:xfrm>
          <a:off x="620721" y="1703390"/>
          <a:ext cx="5112676" cy="3924525"/>
        </p:xfrm>
        <a:graphic>
          <a:graphicData uri="http://schemas.openxmlformats.org/drawingml/2006/table">
            <a:tbl>
              <a:tblPr firstRow="1" bandRow="1">
                <a:tableStyleId>{BC89EF96-8CEA-46FF-86C4-4CE0E7609802}</a:tableStyleId>
              </a:tblPr>
              <a:tblGrid>
                <a:gridCol w="1278169">
                  <a:extLst>
                    <a:ext uri="{9D8B030D-6E8A-4147-A177-3AD203B41FA5}">
                      <a16:colId xmlns:a16="http://schemas.microsoft.com/office/drawing/2014/main" val="20000"/>
                    </a:ext>
                  </a:extLst>
                </a:gridCol>
                <a:gridCol w="1278169">
                  <a:extLst>
                    <a:ext uri="{9D8B030D-6E8A-4147-A177-3AD203B41FA5}">
                      <a16:colId xmlns:a16="http://schemas.microsoft.com/office/drawing/2014/main" val="20001"/>
                    </a:ext>
                  </a:extLst>
                </a:gridCol>
                <a:gridCol w="2556338">
                  <a:extLst>
                    <a:ext uri="{9D8B030D-6E8A-4147-A177-3AD203B41FA5}">
                      <a16:colId xmlns:a16="http://schemas.microsoft.com/office/drawing/2014/main" val="20002"/>
                    </a:ext>
                  </a:extLst>
                </a:gridCol>
              </a:tblGrid>
              <a:tr h="784905">
                <a:tc>
                  <a:txBody>
                    <a:bodyPr/>
                    <a:lstStyle/>
                    <a:p>
                      <a:pPr algn="ctr"/>
                      <a:endParaRPr lang="en-US" altLang="zh-CN" sz="2000" b="0" dirty="0">
                        <a:solidFill>
                          <a:schemeClr val="bg2"/>
                        </a:solidFill>
                      </a:endParaRPr>
                    </a:p>
                    <a:p>
                      <a:pPr algn="ctr"/>
                      <a:r>
                        <a:rPr lang="en-US" altLang="zh-CN" sz="2000" b="0" dirty="0">
                          <a:solidFill>
                            <a:schemeClr val="tx1"/>
                          </a:solidFill>
                        </a:rPr>
                        <a:t>BGP</a:t>
                      </a:r>
                      <a:endParaRPr lang="zh-CN"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marL="0" algn="ctr" defTabSz="914034" rtl="0" eaLnBrk="1" latinLnBrk="0" hangingPunct="1"/>
                      <a:endParaRPr lang="en-US" altLang="zh-CN" sz="2000" b="0" kern="1200" dirty="0">
                        <a:solidFill>
                          <a:schemeClr val="tx1"/>
                        </a:solidFill>
                        <a:latin typeface="+mn-lt"/>
                        <a:ea typeface="+mn-ea"/>
                        <a:cs typeface="+mn-cs"/>
                      </a:endParaRPr>
                    </a:p>
                    <a:p>
                      <a:pPr marL="0" algn="ctr" defTabSz="914034" rtl="0" eaLnBrk="1" latinLnBrk="0" hangingPunct="1"/>
                      <a:r>
                        <a:rPr lang="en-US" altLang="zh-CN" sz="2000" b="0" kern="1200" dirty="0">
                          <a:solidFill>
                            <a:schemeClr val="tx1"/>
                          </a:solidFill>
                          <a:latin typeface="+mn-lt"/>
                          <a:ea typeface="+mn-ea"/>
                          <a:cs typeface="+mn-cs"/>
                        </a:rPr>
                        <a:t>RIP</a:t>
                      </a:r>
                      <a:endParaRPr lang="zh-CN" altLang="en-US" sz="20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rowSpan="2">
                  <a:txBody>
                    <a:bodyPr/>
                    <a:lstStyle/>
                    <a:p>
                      <a:pPr marL="0" algn="ctr" defTabSz="914034" rtl="0" eaLnBrk="1" latinLnBrk="0" hangingPunct="1"/>
                      <a:endParaRPr lang="en-US" altLang="zh-CN" sz="2000" b="0" kern="1200" dirty="0">
                        <a:solidFill>
                          <a:schemeClr val="tx1"/>
                        </a:solidFill>
                        <a:latin typeface="+mn-lt"/>
                        <a:ea typeface="+mn-ea"/>
                        <a:cs typeface="+mn-cs"/>
                      </a:endParaRPr>
                    </a:p>
                    <a:p>
                      <a:pPr marL="0" algn="ctr" defTabSz="914034" rtl="0" eaLnBrk="1" latinLnBrk="0" hangingPunct="1"/>
                      <a:endParaRPr lang="en-US" altLang="zh-CN" sz="2000" b="0" kern="1200" dirty="0">
                        <a:solidFill>
                          <a:schemeClr val="tx1"/>
                        </a:solidFill>
                        <a:latin typeface="+mn-lt"/>
                        <a:ea typeface="+mn-ea"/>
                        <a:cs typeface="+mn-cs"/>
                      </a:endParaRPr>
                    </a:p>
                    <a:p>
                      <a:pPr marL="0" algn="ctr" defTabSz="914034" rtl="0" eaLnBrk="1" latinLnBrk="0" hangingPunct="1"/>
                      <a:r>
                        <a:rPr lang="en-US" altLang="zh-CN" sz="2000" b="0" kern="1200" dirty="0">
                          <a:solidFill>
                            <a:schemeClr val="tx1"/>
                          </a:solidFill>
                          <a:latin typeface="+mn-lt"/>
                          <a:ea typeface="+mn-ea"/>
                          <a:cs typeface="+mn-cs"/>
                        </a:rPr>
                        <a:t>OSPF</a:t>
                      </a:r>
                      <a:endParaRPr lang="zh-CN" altLang="en-US" sz="20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10000"/>
                  </a:ext>
                </a:extLst>
              </a:tr>
              <a:tr h="784905">
                <a:tc>
                  <a:txBody>
                    <a:bodyPr/>
                    <a:lstStyle/>
                    <a:p>
                      <a:pPr marL="0" algn="ctr" defTabSz="914034" rtl="0" eaLnBrk="1" latinLnBrk="0" hangingPunct="1"/>
                      <a:endParaRPr lang="en-US" altLang="zh-CN" sz="2000" b="0" kern="1200" dirty="0">
                        <a:solidFill>
                          <a:schemeClr val="tx1"/>
                        </a:solidFill>
                        <a:latin typeface="+mn-lt"/>
                        <a:ea typeface="+mn-ea"/>
                        <a:cs typeface="+mn-cs"/>
                      </a:endParaRPr>
                    </a:p>
                    <a:p>
                      <a:pPr marL="0" algn="ctr" defTabSz="914034" rtl="0" eaLnBrk="1" latinLnBrk="0" hangingPunct="1"/>
                      <a:r>
                        <a:rPr lang="en-US" altLang="zh-CN" sz="2000" b="0" kern="1200" dirty="0">
                          <a:solidFill>
                            <a:schemeClr val="tx1"/>
                          </a:solidFill>
                          <a:latin typeface="+mn-lt"/>
                          <a:ea typeface="+mn-ea"/>
                          <a:cs typeface="+mn-cs"/>
                        </a:rPr>
                        <a:t>TCP</a:t>
                      </a:r>
                      <a:endParaRPr lang="zh-CN" altLang="en-US" sz="20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ctr" defTabSz="914034" rtl="0" eaLnBrk="1" latinLnBrk="0" hangingPunct="1"/>
                      <a:endParaRPr lang="en-US" altLang="zh-CN" sz="2000" b="0" kern="1200" dirty="0">
                        <a:solidFill>
                          <a:schemeClr val="tx1"/>
                        </a:solidFill>
                        <a:latin typeface="+mn-lt"/>
                        <a:ea typeface="+mn-ea"/>
                        <a:cs typeface="+mn-cs"/>
                      </a:endParaRPr>
                    </a:p>
                    <a:p>
                      <a:pPr marL="0" algn="ctr" defTabSz="914034" rtl="0" eaLnBrk="1" latinLnBrk="0" hangingPunct="1"/>
                      <a:r>
                        <a:rPr lang="en-US" altLang="zh-CN" sz="2000" b="0" kern="1200" dirty="0">
                          <a:solidFill>
                            <a:schemeClr val="tx1"/>
                          </a:solidFill>
                          <a:latin typeface="+mn-lt"/>
                          <a:ea typeface="+mn-ea"/>
                          <a:cs typeface="+mn-cs"/>
                        </a:rPr>
                        <a:t>UDP</a:t>
                      </a:r>
                      <a:endParaRPr lang="zh-CN" altLang="en-US" sz="20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vMerge="1">
                  <a:txBody>
                    <a:bodyPr/>
                    <a:lstStyle/>
                    <a:p>
                      <a:endParaRPr lang="zh-CN" altLang="en-US" dirty="0">
                        <a:solidFill>
                          <a:schemeClr val="bg2"/>
                        </a:solidFill>
                      </a:endParaRPr>
                    </a:p>
                  </a:txBody>
                  <a:tcPr>
                    <a:solidFill>
                      <a:srgbClr val="A6D2FF"/>
                    </a:solidFill>
                  </a:tcPr>
                </a:tc>
                <a:extLst>
                  <a:ext uri="{0D108BD9-81ED-4DB2-BD59-A6C34878D82A}">
                    <a16:rowId xmlns:a16="http://schemas.microsoft.com/office/drawing/2014/main" val="10001"/>
                  </a:ext>
                </a:extLst>
              </a:tr>
              <a:tr h="784905">
                <a:tc gridSpan="2">
                  <a:txBody>
                    <a:bodyPr/>
                    <a:lstStyle/>
                    <a:p>
                      <a:pPr marL="0" algn="ctr" defTabSz="914034" rtl="0" eaLnBrk="1" latinLnBrk="0" hangingPunct="1"/>
                      <a:endParaRPr lang="en-US" altLang="zh-CN" sz="2000" b="0" kern="1200" dirty="0">
                        <a:solidFill>
                          <a:schemeClr val="tx1"/>
                        </a:solidFill>
                        <a:latin typeface="+mn-lt"/>
                        <a:ea typeface="+mn-ea"/>
                        <a:cs typeface="+mn-cs"/>
                      </a:endParaRPr>
                    </a:p>
                    <a:p>
                      <a:pPr marL="0" algn="ctr" defTabSz="914034" rtl="0" eaLnBrk="1" latinLnBrk="0" hangingPunct="1"/>
                      <a:r>
                        <a:rPr lang="en-US" altLang="zh-CN" sz="2000" b="0" kern="1200" dirty="0">
                          <a:solidFill>
                            <a:schemeClr val="tx1"/>
                          </a:solidFill>
                          <a:latin typeface="+mn-lt"/>
                          <a:ea typeface="+mn-ea"/>
                          <a:cs typeface="+mn-cs"/>
                        </a:rPr>
                        <a:t>IP</a:t>
                      </a:r>
                      <a:endParaRPr lang="zh-CN" altLang="en-US" sz="20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hMerge="1">
                  <a:txBody>
                    <a:bodyPr/>
                    <a:lstStyle/>
                    <a:p>
                      <a:endParaRPr lang="zh-CN" altLang="en-US" dirty="0">
                        <a:solidFill>
                          <a:schemeClr val="bg2"/>
                        </a:solidFill>
                      </a:endParaRPr>
                    </a:p>
                  </a:txBody>
                  <a:tcPr>
                    <a:solidFill>
                      <a:srgbClr val="A6D2FF"/>
                    </a:solidFill>
                  </a:tcPr>
                </a:tc>
                <a:tc>
                  <a:txBody>
                    <a:bodyPr/>
                    <a:lstStyle/>
                    <a:p>
                      <a:pPr marL="0" algn="ctr" defTabSz="914034" rtl="0" eaLnBrk="1" latinLnBrk="0" hangingPunct="1"/>
                      <a:endParaRPr lang="en-US" altLang="zh-CN" sz="2000" b="0" kern="1200" dirty="0">
                        <a:solidFill>
                          <a:schemeClr val="tx1"/>
                        </a:solidFill>
                        <a:latin typeface="+mn-lt"/>
                        <a:ea typeface="+mn-ea"/>
                        <a:cs typeface="+mn-cs"/>
                      </a:endParaRPr>
                    </a:p>
                    <a:p>
                      <a:pPr marL="0" algn="ctr" defTabSz="914034" rtl="0" eaLnBrk="1" latinLnBrk="0" hangingPunct="1"/>
                      <a:r>
                        <a:rPr lang="en-US" altLang="zh-CN" sz="2000" b="0" kern="1200" dirty="0">
                          <a:solidFill>
                            <a:schemeClr val="tx1"/>
                          </a:solidFill>
                          <a:latin typeface="+mn-lt"/>
                          <a:ea typeface="+mn-ea"/>
                          <a:cs typeface="+mn-cs"/>
                        </a:rPr>
                        <a:t>Raw IP</a:t>
                      </a:r>
                      <a:endParaRPr lang="zh-CN" altLang="en-US" sz="20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tcPr>
                </a:tc>
                <a:extLst>
                  <a:ext uri="{0D108BD9-81ED-4DB2-BD59-A6C34878D82A}">
                    <a16:rowId xmlns:a16="http://schemas.microsoft.com/office/drawing/2014/main" val="10002"/>
                  </a:ext>
                </a:extLst>
              </a:tr>
              <a:tr h="784905">
                <a:tc gridSpan="3">
                  <a:txBody>
                    <a:bodyPr/>
                    <a:lstStyle/>
                    <a:p>
                      <a:pPr algn="ctr"/>
                      <a:endParaRPr lang="en-US" altLang="zh-CN" sz="2000" b="0" dirty="0">
                        <a:solidFill>
                          <a:schemeClr val="tx1"/>
                        </a:solidFill>
                      </a:endParaRPr>
                    </a:p>
                    <a:p>
                      <a:pPr algn="ctr"/>
                      <a:r>
                        <a:rPr lang="en-US" altLang="zh-CN" sz="2000" b="0" dirty="0" err="1">
                          <a:solidFill>
                            <a:schemeClr val="tx1"/>
                          </a:solidFill>
                        </a:rPr>
                        <a:t>Camada</a:t>
                      </a:r>
                      <a:r>
                        <a:rPr lang="en-US" altLang="zh-CN" sz="2000" b="0" dirty="0">
                          <a:solidFill>
                            <a:schemeClr val="tx1"/>
                          </a:solidFill>
                        </a:rPr>
                        <a:t> de Enlace de Dados</a:t>
                      </a:r>
                      <a:endParaRPr lang="zh-CN"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tcPr>
                </a:tc>
                <a:tc hMerge="1">
                  <a:txBody>
                    <a:bodyPr/>
                    <a:lstStyle/>
                    <a:p>
                      <a:endParaRPr lang="zh-CN" altLang="en-US" dirty="0">
                        <a:solidFill>
                          <a:schemeClr val="bg2"/>
                        </a:solidFill>
                      </a:endParaRPr>
                    </a:p>
                  </a:txBody>
                  <a:tcPr>
                    <a:solidFill>
                      <a:srgbClr val="A6D2FF"/>
                    </a:solidFill>
                  </a:tcPr>
                </a:tc>
                <a:tc hMerge="1">
                  <a:txBody>
                    <a:bodyPr/>
                    <a:lstStyle/>
                    <a:p>
                      <a:endParaRPr lang="zh-CN" altLang="en-US" dirty="0">
                        <a:solidFill>
                          <a:schemeClr val="bg2"/>
                        </a:solidFill>
                      </a:endParaRPr>
                    </a:p>
                  </a:txBody>
                  <a:tcPr>
                    <a:solidFill>
                      <a:srgbClr val="A6D2FF"/>
                    </a:solidFill>
                  </a:tcPr>
                </a:tc>
                <a:extLst>
                  <a:ext uri="{0D108BD9-81ED-4DB2-BD59-A6C34878D82A}">
                    <a16:rowId xmlns:a16="http://schemas.microsoft.com/office/drawing/2014/main" val="10003"/>
                  </a:ext>
                </a:extLst>
              </a:tr>
              <a:tr h="784905">
                <a:tc gridSpan="3">
                  <a:txBody>
                    <a:bodyPr/>
                    <a:lstStyle/>
                    <a:p>
                      <a:pPr algn="ctr"/>
                      <a:endParaRPr lang="en-US" altLang="zh-CN" sz="2000" b="0" dirty="0">
                        <a:solidFill>
                          <a:schemeClr val="tx1"/>
                        </a:solidFill>
                      </a:endParaRPr>
                    </a:p>
                    <a:p>
                      <a:pPr algn="ctr"/>
                      <a:r>
                        <a:rPr lang="en-US" altLang="zh-CN" sz="2000" b="0" dirty="0" err="1">
                          <a:solidFill>
                            <a:schemeClr val="tx1"/>
                          </a:solidFill>
                        </a:rPr>
                        <a:t>Camada</a:t>
                      </a:r>
                      <a:r>
                        <a:rPr lang="en-US" altLang="zh-CN" sz="2000" b="0" dirty="0">
                          <a:solidFill>
                            <a:schemeClr val="tx1"/>
                          </a:solidFill>
                        </a:rPr>
                        <a:t> </a:t>
                      </a:r>
                      <a:r>
                        <a:rPr lang="en-US" altLang="zh-CN" sz="2000" b="0" dirty="0" err="1">
                          <a:solidFill>
                            <a:schemeClr val="tx1"/>
                          </a:solidFill>
                        </a:rPr>
                        <a:t>Física</a:t>
                      </a:r>
                      <a:endParaRPr lang="zh-CN"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hMerge="1">
                  <a:txBody>
                    <a:bodyPr/>
                    <a:lstStyle/>
                    <a:p>
                      <a:endParaRPr lang="zh-CN" altLang="en-US" dirty="0">
                        <a:solidFill>
                          <a:schemeClr val="bg2"/>
                        </a:solidFill>
                      </a:endParaRPr>
                    </a:p>
                  </a:txBody>
                  <a:tcPr>
                    <a:solidFill>
                      <a:srgbClr val="A6D2FF"/>
                    </a:solidFill>
                  </a:tcPr>
                </a:tc>
                <a:tc hMerge="1">
                  <a:txBody>
                    <a:bodyPr/>
                    <a:lstStyle/>
                    <a:p>
                      <a:endParaRPr lang="zh-CN" altLang="en-US" dirty="0">
                        <a:solidFill>
                          <a:schemeClr val="bg2"/>
                        </a:solidFill>
                      </a:endParaRPr>
                    </a:p>
                  </a:txBody>
                  <a:tcPr>
                    <a:solidFill>
                      <a:srgbClr val="A6D2FF"/>
                    </a:solidFill>
                  </a:tcPr>
                </a:tc>
                <a:extLst>
                  <a:ext uri="{0D108BD9-81ED-4DB2-BD59-A6C34878D82A}">
                    <a16:rowId xmlns:a16="http://schemas.microsoft.com/office/drawing/2014/main" val="10004"/>
                  </a:ext>
                </a:extLst>
              </a:tr>
            </a:tbl>
          </a:graphicData>
        </a:graphic>
      </p:graphicFrame>
      <p:sp>
        <p:nvSpPr>
          <p:cNvPr id="5" name="圆角矩形 75"/>
          <p:cNvSpPr/>
          <p:nvPr/>
        </p:nvSpPr>
        <p:spPr>
          <a:xfrm>
            <a:off x="5835318" y="1703390"/>
            <a:ext cx="5739024" cy="417553"/>
          </a:xfrm>
          <a:prstGeom prst="roundRect">
            <a:avLst>
              <a:gd name="adj" fmla="val 10604"/>
            </a:avLst>
          </a:prstGeom>
          <a:gradFill>
            <a:gsLst>
              <a:gs pos="0">
                <a:srgbClr val="00B0F0"/>
              </a:gs>
              <a:gs pos="100000">
                <a:srgbClr val="0070C0"/>
              </a:gs>
            </a:gsLst>
            <a:lin ang="5400000" scaled="1"/>
          </a:gradFill>
          <a:ln>
            <a:solidFill>
              <a:srgbClr val="00B0F0"/>
            </a:solidFill>
          </a:ln>
        </p:spPr>
        <p:txBody>
          <a:bodyPr wrap="square" rtlCol="0" anchor="ctr" anchorCtr="0">
            <a:noAutofit/>
          </a:bodyPr>
          <a:lstStyle/>
          <a:p>
            <a:pPr algn="ctr"/>
            <a:r>
              <a:rPr lang="pt-BR" altLang="zh-CN" b="1" dirty="0">
                <a:solidFill>
                  <a:schemeClr val="bg1"/>
                </a:solidFill>
              </a:rPr>
              <a:t>Princípios básicos de protocolos de roteamento</a:t>
            </a:r>
            <a:endParaRPr lang="zh-CN" altLang="en-US" b="1" dirty="0">
              <a:solidFill>
                <a:schemeClr val="bg1"/>
              </a:solidFill>
            </a:endParaRPr>
          </a:p>
        </p:txBody>
      </p:sp>
      <p:sp>
        <p:nvSpPr>
          <p:cNvPr id="6" name="圆角矩形 75"/>
          <p:cNvSpPr/>
          <p:nvPr/>
        </p:nvSpPr>
        <p:spPr>
          <a:xfrm>
            <a:off x="5835318" y="2120943"/>
            <a:ext cx="5739024" cy="4108407"/>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342900" indent="-342900">
              <a:buFont typeface="Arial" panose="020B0604020202020204" pitchFamily="34" charset="0"/>
              <a:buChar char="•"/>
            </a:pPr>
            <a:r>
              <a:rPr lang="pt-BR" altLang="zh-CN" sz="1600" dirty="0">
                <a:solidFill>
                  <a:schemeClr val="tx1"/>
                </a:solidFill>
              </a:rPr>
              <a:t>O que é um protocolo de roteamento dinâmico usado para</a:t>
            </a:r>
            <a:r>
              <a:rPr lang="en-US" altLang="zh-CN" sz="1600" dirty="0">
                <a:solidFill>
                  <a:schemeClr val="tx1"/>
                </a:solidFill>
              </a:rPr>
              <a:t>? </a:t>
            </a:r>
          </a:p>
          <a:p>
            <a:pPr marL="654938" lvl="1" indent="-251899" defTabSz="914034">
              <a:lnSpc>
                <a:spcPct val="140000"/>
              </a:lnSpc>
              <a:spcBef>
                <a:spcPts val="720"/>
              </a:spcBef>
              <a:buFont typeface="Huawei Sans" panose="020C0503030203020204" pitchFamily="34" charset="0"/>
              <a:buChar char="▫"/>
            </a:pPr>
            <a:r>
              <a:rPr lang="pt-BR" altLang="zh-CN" sz="1600" dirty="0">
                <a:solidFill>
                  <a:schemeClr val="tx1"/>
                </a:solidFill>
              </a:rPr>
              <a:t>Calcular as rotas do roteador local para outros segmentos de rede</a:t>
            </a:r>
            <a:r>
              <a:rPr lang="en-US" altLang="zh-CN" sz="1600" dirty="0">
                <a:solidFill>
                  <a:schemeClr val="tx1"/>
                </a:solidFill>
              </a:rPr>
              <a:t>. </a:t>
            </a:r>
          </a:p>
          <a:p>
            <a:pPr marL="342900" indent="-342900">
              <a:buFont typeface="Arial" panose="020B0604020202020204" pitchFamily="34" charset="0"/>
              <a:buChar char="•"/>
            </a:pPr>
            <a:r>
              <a:rPr lang="en-US" altLang="zh-CN" sz="1600" dirty="0">
                <a:solidFill>
                  <a:schemeClr val="tx1"/>
                </a:solidFill>
              </a:rPr>
              <a:t>Como </a:t>
            </a:r>
            <a:r>
              <a:rPr lang="en-US" altLang="zh-CN" sz="1600" dirty="0" err="1">
                <a:solidFill>
                  <a:schemeClr val="tx1"/>
                </a:solidFill>
              </a:rPr>
              <a:t>fazer</a:t>
            </a:r>
            <a:r>
              <a:rPr lang="en-US" altLang="zh-CN" sz="1600" dirty="0">
                <a:solidFill>
                  <a:schemeClr val="tx1"/>
                </a:solidFill>
              </a:rPr>
              <a:t>?</a:t>
            </a:r>
          </a:p>
          <a:p>
            <a:pPr marL="654938" lvl="1" indent="-251899" defTabSz="914034">
              <a:lnSpc>
                <a:spcPct val="140000"/>
              </a:lnSpc>
              <a:spcBef>
                <a:spcPts val="720"/>
              </a:spcBef>
              <a:buFont typeface="Huawei Sans" panose="020C0503030203020204" pitchFamily="34" charset="0"/>
              <a:buChar char="▫"/>
            </a:pPr>
            <a:r>
              <a:rPr lang="pt-BR" altLang="zh-CN" sz="1600" dirty="0">
                <a:solidFill>
                  <a:schemeClr val="tx1"/>
                </a:solidFill>
              </a:rPr>
              <a:t>Cada roteador envia suas informações de rota conhecidas para seus roteadores vizinhos. Como todos os roteadores fazem isso, cada roteador recebe todas as informações de roteamento na rede e executa um algoritmo para calcular a rota final. Na verdade, o próximo salto e o custo da rota precisam ser calculados</a:t>
            </a:r>
            <a:r>
              <a:rPr lang="en-US" altLang="zh-CN" sz="1600" dirty="0">
                <a:solidFill>
                  <a:schemeClr val="tx1"/>
                </a:solidFill>
              </a:rPr>
              <a:t>. </a:t>
            </a:r>
          </a:p>
        </p:txBody>
      </p:sp>
    </p:spTree>
    <p:extLst>
      <p:ext uri="{BB962C8B-B14F-4D97-AF65-F5344CB8AC3E}">
        <p14:creationId xmlns:p14="http://schemas.microsoft.com/office/powerpoint/2010/main" val="2501113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a:spLocks noGrp="1"/>
          </p:cNvSpPr>
          <p:nvPr>
            <p:ph type="body" sz="quarter" idx="10"/>
          </p:nvPr>
        </p:nvSpPr>
        <p:spPr/>
        <p:txBody>
          <a:bodyPr/>
          <a:lstStyle/>
          <a:p>
            <a:r>
              <a:rPr lang="pt-BR" altLang="zh-CN" dirty="0"/>
              <a:t>Cada protocolo de roteamento pode anunciar e aprender apenas rotas conhecidas de seu próprio protocolo.
Uma rota conhecida refere-se a uma rota que é descoberta por um protocolo de roteamento em execução em uma interface ou em uma tabela de roteamento.
Se precisar conhecer outras rotas, precisa tomar operação (rota de importação).
A rota mais comumente usada é a rota estática importada e a rota direta. Em alguns casos, as rotas de outros protocolos de roteamento precisam ser importadas.
Importação de rota significa que o roteador pesquisa na tabela de roteamento a rota a ser importada. Se o roteador encontrar a rota a ser importada (como estática), o roteador anunciará a rota como uma rota conhecida</a:t>
            </a:r>
            <a:r>
              <a:rPr lang="en-US" altLang="zh-CN" dirty="0"/>
              <a:t>. </a:t>
            </a:r>
          </a:p>
        </p:txBody>
      </p:sp>
      <p:sp>
        <p:nvSpPr>
          <p:cNvPr id="3" name="标题 2"/>
          <p:cNvSpPr>
            <a:spLocks noGrp="1"/>
          </p:cNvSpPr>
          <p:nvPr>
            <p:ph type="title"/>
          </p:nvPr>
        </p:nvSpPr>
        <p:spPr/>
        <p:txBody>
          <a:bodyPr/>
          <a:lstStyle/>
          <a:p>
            <a:r>
              <a:rPr lang="pt-BR" altLang="zh-CN" dirty="0"/>
              <a:t>Interoperação entre Protocolos de Roteamento 
</a:t>
            </a:r>
            <a:endParaRPr lang="zh-CN" altLang="en-US" dirty="0"/>
          </a:p>
        </p:txBody>
      </p:sp>
    </p:spTree>
    <p:extLst>
      <p:ext uri="{BB962C8B-B14F-4D97-AF65-F5344CB8AC3E}">
        <p14:creationId xmlns:p14="http://schemas.microsoft.com/office/powerpoint/2010/main" val="1344006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mn-lt"/>
              </a:rPr>
              <a:t>Auto-Loop de Rota 
</a:t>
            </a:r>
            <a:endParaRPr lang="zh-CN" altLang="en-US" dirty="0">
              <a:latin typeface="+mn-lt"/>
            </a:endParaRPr>
          </a:p>
        </p:txBody>
      </p:sp>
      <p:sp>
        <p:nvSpPr>
          <p:cNvPr id="4" name="文本占位符 2"/>
          <p:cNvSpPr>
            <a:spLocks noGrp="1"/>
          </p:cNvSpPr>
          <p:nvPr>
            <p:ph type="body" sz="quarter" idx="10"/>
          </p:nvPr>
        </p:nvSpPr>
        <p:spPr>
          <a:xfrm>
            <a:off x="468317" y="1233488"/>
            <a:ext cx="11276183" cy="4680000"/>
          </a:xfrm>
        </p:spPr>
        <p:txBody>
          <a:bodyPr/>
          <a:lstStyle/>
          <a:p>
            <a:r>
              <a:rPr lang="pt-BR" altLang="zh-CN" sz="1800" dirty="0">
                <a:latin typeface="+mn-lt"/>
              </a:rPr>
              <a:t>Um loop de roteamento ocorre quando um pacote é enviado de um roteador, encaminhado várias vezes e, em seguida, retornado ao roteador original. Isso ocorre porque as tabelas de roteamento de alguns roteadores estão incorretas. A causa possível é que a rota estática está configurada incorretamente ou o protocolo de roteamento dinâmico calcula incorretamente a rota (embora a probabilidade desse caso seja baixa). Quando ocorre um loop de roteamento, os pacotes são encaminhados entre vários roteadores até que o TTL seja 0. Isso desperdiça recursos de rede. Portanto, os loops de roteamento devem ser evitados</a:t>
            </a:r>
            <a:r>
              <a:rPr lang="en-US" altLang="zh-CN" sz="1800" dirty="0">
                <a:latin typeface="+mn-lt"/>
              </a:rPr>
              <a:t>. </a:t>
            </a:r>
            <a:endParaRPr lang="zh-CN" altLang="en-US" sz="1800" dirty="0">
              <a:latin typeface="+mn-lt"/>
            </a:endParaRPr>
          </a:p>
        </p:txBody>
      </p:sp>
      <p:cxnSp>
        <p:nvCxnSpPr>
          <p:cNvPr id="5" name="直接箭头连接符 4"/>
          <p:cNvCxnSpPr>
            <a:stCxn id="8" idx="3"/>
            <a:endCxn id="20" idx="1"/>
          </p:cNvCxnSpPr>
          <p:nvPr/>
        </p:nvCxnSpPr>
        <p:spPr>
          <a:xfrm>
            <a:off x="3052155" y="4884388"/>
            <a:ext cx="1989985"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576528" y="3632341"/>
            <a:ext cx="2940753" cy="2207072"/>
            <a:chOff x="979667" y="3660497"/>
            <a:chExt cx="2940753" cy="2207072"/>
          </a:xfrm>
        </p:grpSpPr>
        <p:pic>
          <p:nvPicPr>
            <p:cNvPr id="7" name="图片 6"/>
            <p:cNvPicPr>
              <a:picLocks noChangeAspect="1"/>
            </p:cNvPicPr>
            <p:nvPr/>
          </p:nvPicPr>
          <p:blipFill>
            <a:blip r:embed="rId3" cstate="print"/>
            <a:stretch>
              <a:fillRect/>
            </a:stretch>
          </p:blipFill>
          <p:spPr>
            <a:xfrm>
              <a:off x="979667" y="3660497"/>
              <a:ext cx="2940753" cy="2207072"/>
            </a:xfrm>
            <a:prstGeom prst="rect">
              <a:avLst/>
            </a:prstGeom>
          </p:spPr>
        </p:pic>
        <p:pic>
          <p:nvPicPr>
            <p:cNvPr id="8" name="Picture 12" descr="E:\2016.01\1.12 扁平化图标\蓝色\AR-蓝色最新-40.png"/>
            <p:cNvPicPr>
              <a:picLocks noChangeAspect="1" noChangeArrowheads="1"/>
            </p:cNvPicPr>
            <p:nvPr/>
          </p:nvPicPr>
          <p:blipFill>
            <a:blip r:embed="rId4" cstate="print"/>
            <a:srcRect/>
            <a:stretch>
              <a:fillRect/>
            </a:stretch>
          </p:blipFill>
          <p:spPr bwMode="auto">
            <a:xfrm>
              <a:off x="2915820" y="4691635"/>
              <a:ext cx="539474" cy="441818"/>
            </a:xfrm>
            <a:prstGeom prst="rect">
              <a:avLst/>
            </a:prstGeom>
            <a:noFill/>
          </p:spPr>
        </p:pic>
        <p:pic>
          <p:nvPicPr>
            <p:cNvPr id="9" name="Picture 12" descr="E:\2016.01\1.12 扁平化图标\蓝色\AR-蓝色最新-40.png"/>
            <p:cNvPicPr>
              <a:picLocks noChangeAspect="1" noChangeArrowheads="1"/>
            </p:cNvPicPr>
            <p:nvPr/>
          </p:nvPicPr>
          <p:blipFill>
            <a:blip r:embed="rId4" cstate="print"/>
            <a:srcRect/>
            <a:stretch>
              <a:fillRect/>
            </a:stretch>
          </p:blipFill>
          <p:spPr bwMode="auto">
            <a:xfrm>
              <a:off x="1920521" y="4092691"/>
              <a:ext cx="539474" cy="441818"/>
            </a:xfrm>
            <a:prstGeom prst="rect">
              <a:avLst/>
            </a:prstGeom>
            <a:noFill/>
          </p:spPr>
        </p:pic>
        <p:pic>
          <p:nvPicPr>
            <p:cNvPr id="10" name="Picture 12" descr="E:\2016.01\1.12 扁平化图标\蓝色\AR-蓝色最新-40.png"/>
            <p:cNvPicPr>
              <a:picLocks noChangeAspect="1" noChangeArrowheads="1"/>
            </p:cNvPicPr>
            <p:nvPr/>
          </p:nvPicPr>
          <p:blipFill>
            <a:blip r:embed="rId4" cstate="print"/>
            <a:srcRect/>
            <a:stretch>
              <a:fillRect/>
            </a:stretch>
          </p:blipFill>
          <p:spPr bwMode="auto">
            <a:xfrm>
              <a:off x="1920521" y="5143977"/>
              <a:ext cx="539474" cy="441818"/>
            </a:xfrm>
            <a:prstGeom prst="rect">
              <a:avLst/>
            </a:prstGeom>
            <a:noFill/>
          </p:spPr>
        </p:pic>
        <p:cxnSp>
          <p:nvCxnSpPr>
            <p:cNvPr id="11" name="直接箭头连接符 10"/>
            <p:cNvCxnSpPr>
              <a:endCxn id="8" idx="0"/>
            </p:cNvCxnSpPr>
            <p:nvPr/>
          </p:nvCxnSpPr>
          <p:spPr>
            <a:xfrm>
              <a:off x="2459995" y="4361935"/>
              <a:ext cx="725562" cy="32970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10" idx="3"/>
            </p:cNvCxnSpPr>
            <p:nvPr/>
          </p:nvCxnSpPr>
          <p:spPr>
            <a:xfrm flipV="1">
              <a:off x="2459995" y="5133453"/>
              <a:ext cx="725562" cy="231433"/>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423047" y="4637634"/>
              <a:ext cx="794000" cy="338554"/>
            </a:xfrm>
            <a:prstGeom prst="rect">
              <a:avLst/>
            </a:prstGeom>
          </p:spPr>
          <p:txBody>
            <a:bodyPr wrap="none">
              <a:spAutoFit/>
            </a:bodyPr>
            <a:lstStyle/>
            <a:p>
              <a:r>
                <a:rPr lang="en-US" altLang="zh-CN" sz="1600" b="1" dirty="0"/>
                <a:t>Rede N</a:t>
              </a:r>
            </a:p>
          </p:txBody>
        </p:sp>
        <p:sp>
          <p:nvSpPr>
            <p:cNvPr id="14" name="矩形 13"/>
            <p:cNvSpPr/>
            <p:nvPr/>
          </p:nvSpPr>
          <p:spPr>
            <a:xfrm>
              <a:off x="3026392" y="4334011"/>
              <a:ext cx="559769" cy="338554"/>
            </a:xfrm>
            <a:prstGeom prst="rect">
              <a:avLst/>
            </a:prstGeom>
          </p:spPr>
          <p:txBody>
            <a:bodyPr wrap="none">
              <a:spAutoFit/>
            </a:bodyPr>
            <a:lstStyle/>
            <a:p>
              <a:r>
                <a:rPr lang="en-US" altLang="zh-CN" sz="1600" b="1" dirty="0"/>
                <a:t>RTA</a:t>
              </a:r>
            </a:p>
          </p:txBody>
        </p:sp>
      </p:grpSp>
      <p:sp>
        <p:nvSpPr>
          <p:cNvPr id="15" name="矩形 14"/>
          <p:cNvSpPr/>
          <p:nvPr/>
        </p:nvSpPr>
        <p:spPr>
          <a:xfrm>
            <a:off x="3123700" y="4835221"/>
            <a:ext cx="906017" cy="338554"/>
          </a:xfrm>
          <a:prstGeom prst="rect">
            <a:avLst/>
          </a:prstGeom>
        </p:spPr>
        <p:txBody>
          <a:bodyPr wrap="none">
            <a:spAutoFit/>
          </a:bodyPr>
          <a:lstStyle/>
          <a:p>
            <a:r>
              <a:rPr lang="en-US" altLang="zh-CN" sz="1600" b="1" dirty="0">
                <a:solidFill>
                  <a:srgbClr val="C00000"/>
                </a:solidFill>
              </a:rPr>
              <a:t>10.0.0.1</a:t>
            </a:r>
          </a:p>
        </p:txBody>
      </p:sp>
      <p:grpSp>
        <p:nvGrpSpPr>
          <p:cNvPr id="16" name="组合 15"/>
          <p:cNvGrpSpPr/>
          <p:nvPr/>
        </p:nvGrpSpPr>
        <p:grpSpPr>
          <a:xfrm>
            <a:off x="3895018" y="3632341"/>
            <a:ext cx="3687574" cy="2207072"/>
            <a:chOff x="3684949" y="3660497"/>
            <a:chExt cx="3687574" cy="2207072"/>
          </a:xfrm>
        </p:grpSpPr>
        <p:pic>
          <p:nvPicPr>
            <p:cNvPr id="17" name="图片 16"/>
            <p:cNvPicPr>
              <a:picLocks noChangeAspect="1"/>
            </p:cNvPicPr>
            <p:nvPr/>
          </p:nvPicPr>
          <p:blipFill>
            <a:blip r:embed="rId3" cstate="print"/>
            <a:stretch>
              <a:fillRect/>
            </a:stretch>
          </p:blipFill>
          <p:spPr>
            <a:xfrm>
              <a:off x="4431770" y="3660497"/>
              <a:ext cx="2940753" cy="2207072"/>
            </a:xfrm>
            <a:prstGeom prst="rect">
              <a:avLst/>
            </a:prstGeom>
          </p:spPr>
        </p:pic>
        <p:pic>
          <p:nvPicPr>
            <p:cNvPr id="18" name="Picture 12" descr="E:\2016.01\1.12 扁平化图标\蓝色\AR-蓝色最新-40.png"/>
            <p:cNvPicPr>
              <a:picLocks noChangeAspect="1" noChangeArrowheads="1"/>
            </p:cNvPicPr>
            <p:nvPr/>
          </p:nvPicPr>
          <p:blipFill>
            <a:blip r:embed="rId4" cstate="print"/>
            <a:srcRect/>
            <a:stretch>
              <a:fillRect/>
            </a:stretch>
          </p:blipFill>
          <p:spPr bwMode="auto">
            <a:xfrm>
              <a:off x="5882895" y="4092691"/>
              <a:ext cx="539474" cy="441818"/>
            </a:xfrm>
            <a:prstGeom prst="rect">
              <a:avLst/>
            </a:prstGeom>
            <a:noFill/>
          </p:spPr>
        </p:pic>
        <p:pic>
          <p:nvPicPr>
            <p:cNvPr id="19" name="Picture 12" descr="E:\2016.01\1.12 扁平化图标\蓝色\AR-蓝色最新-40.png"/>
            <p:cNvPicPr>
              <a:picLocks noChangeAspect="1" noChangeArrowheads="1"/>
            </p:cNvPicPr>
            <p:nvPr/>
          </p:nvPicPr>
          <p:blipFill>
            <a:blip r:embed="rId4" cstate="print"/>
            <a:srcRect/>
            <a:stretch>
              <a:fillRect/>
            </a:stretch>
          </p:blipFill>
          <p:spPr bwMode="auto">
            <a:xfrm>
              <a:off x="5882895" y="5143977"/>
              <a:ext cx="539474" cy="441818"/>
            </a:xfrm>
            <a:prstGeom prst="rect">
              <a:avLst/>
            </a:prstGeom>
            <a:noFill/>
          </p:spPr>
        </p:pic>
        <p:pic>
          <p:nvPicPr>
            <p:cNvPr id="20" name="Picture 12" descr="E:\2016.01\1.12 扁平化图标\蓝色\AR-蓝色最新-40.png"/>
            <p:cNvPicPr>
              <a:picLocks noChangeAspect="1" noChangeArrowheads="1"/>
            </p:cNvPicPr>
            <p:nvPr/>
          </p:nvPicPr>
          <p:blipFill>
            <a:blip r:embed="rId4" cstate="print"/>
            <a:srcRect/>
            <a:stretch>
              <a:fillRect/>
            </a:stretch>
          </p:blipFill>
          <p:spPr bwMode="auto">
            <a:xfrm>
              <a:off x="4832071" y="4691635"/>
              <a:ext cx="539474" cy="441818"/>
            </a:xfrm>
            <a:prstGeom prst="rect">
              <a:avLst/>
            </a:prstGeom>
            <a:noFill/>
          </p:spPr>
        </p:pic>
        <p:cxnSp>
          <p:nvCxnSpPr>
            <p:cNvPr id="21" name="直接箭头连接符 20"/>
            <p:cNvCxnSpPr>
              <a:stCxn id="20" idx="0"/>
              <a:endCxn id="18" idx="1"/>
            </p:cNvCxnSpPr>
            <p:nvPr/>
          </p:nvCxnSpPr>
          <p:spPr>
            <a:xfrm flipV="1">
              <a:off x="5101808" y="4313600"/>
              <a:ext cx="781087" cy="378035"/>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19" idx="1"/>
            </p:cNvCxnSpPr>
            <p:nvPr/>
          </p:nvCxnSpPr>
          <p:spPr>
            <a:xfrm>
              <a:off x="5078789" y="5127852"/>
              <a:ext cx="804106" cy="237034"/>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Rectangle 21"/>
            <p:cNvSpPr>
              <a:spLocks noChangeArrowheads="1"/>
            </p:cNvSpPr>
            <p:nvPr/>
          </p:nvSpPr>
          <p:spPr bwMode="auto">
            <a:xfrm>
              <a:off x="5308697" y="4695825"/>
              <a:ext cx="1873250" cy="368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93688" indent="-293688" algn="l" defTabSz="784225">
                <a:lnSpc>
                  <a:spcPct val="120000"/>
                </a:lnSpc>
                <a:spcBef>
                  <a:spcPct val="20000"/>
                </a:spcBef>
                <a:spcAft>
                  <a:spcPct val="20000"/>
                </a:spcAft>
                <a:buClr>
                  <a:srgbClr val="990000"/>
                </a:buClr>
                <a:buSzPct val="85000"/>
                <a:buFont typeface="Wingdings" panose="05000000000000000000" pitchFamily="2" charset="2"/>
                <a:buChar char="l"/>
                <a:defRPr>
                  <a:solidFill>
                    <a:schemeClr val="tx1"/>
                  </a:solidFill>
                  <a:latin typeface="Arial" panose="020B0604020202020204" pitchFamily="34" charset="0"/>
                  <a:ea typeface="华文细黑" panose="02010600040101010101" pitchFamily="2" charset="-122"/>
                </a:defRPr>
              </a:lvl1pPr>
              <a:lvl2pPr marL="636588" indent="-244475" algn="l" defTabSz="784225">
                <a:lnSpc>
                  <a:spcPct val="120000"/>
                </a:lnSpc>
                <a:spcBef>
                  <a:spcPct val="20000"/>
                </a:spcBef>
                <a:spcAft>
                  <a:spcPct val="20000"/>
                </a:spcAft>
                <a:buClr>
                  <a:srgbClr val="5F5F5F"/>
                </a:buClr>
                <a:buFont typeface="Wingdings 3" panose="05040102010807070707" pitchFamily="18" charset="2"/>
                <a:buChar char="["/>
                <a:defRPr>
                  <a:solidFill>
                    <a:schemeClr val="tx1"/>
                  </a:solidFill>
                  <a:latin typeface="Arial" panose="020B0604020202020204" pitchFamily="34" charset="0"/>
                  <a:ea typeface="华文细黑" panose="02010600040101010101" pitchFamily="2" charset="-122"/>
                </a:defRPr>
              </a:lvl2pPr>
              <a:lvl3pPr marL="979488" indent="-195263" algn="l" defTabSz="784225">
                <a:lnSpc>
                  <a:spcPct val="120000"/>
                </a:lnSpc>
                <a:spcBef>
                  <a:spcPct val="20000"/>
                </a:spcBef>
                <a:spcAft>
                  <a:spcPct val="20000"/>
                </a:spcAft>
                <a:buClr>
                  <a:schemeClr val="tx1"/>
                </a:buClr>
                <a:buFont typeface="Arial" panose="020B0604020202020204" pitchFamily="34" charset="0"/>
                <a:buChar char="−"/>
                <a:defRPr>
                  <a:solidFill>
                    <a:schemeClr val="tx1"/>
                  </a:solidFill>
                  <a:latin typeface="Arial" panose="020B0604020202020204" pitchFamily="34" charset="0"/>
                  <a:ea typeface="华文细黑" panose="02010600040101010101" pitchFamily="2" charset="-122"/>
                </a:defRPr>
              </a:lvl3pPr>
              <a:lvl4pPr indent="-196850" algn="l" defTabSz="784225">
                <a:lnSpc>
                  <a:spcPct val="120000"/>
                </a:lnSpc>
                <a:spcBef>
                  <a:spcPct val="20000"/>
                </a:spcBef>
                <a:spcAft>
                  <a:spcPct val="20000"/>
                </a:spcAft>
                <a:buClr>
                  <a:schemeClr val="tx1"/>
                </a:buClr>
                <a:buFont typeface="Arial" panose="020B0604020202020204" pitchFamily="34" charset="0"/>
                <a:buChar char="▪"/>
                <a:defRPr>
                  <a:solidFill>
                    <a:schemeClr val="tx1"/>
                  </a:solidFill>
                  <a:latin typeface="Arial" panose="020B0604020202020204" pitchFamily="34" charset="0"/>
                  <a:ea typeface="华文细黑" panose="02010600040101010101" pitchFamily="2" charset="-122"/>
                </a:defRPr>
              </a:lvl4pPr>
              <a:lvl5pPr marL="1763713" indent="-196850" algn="l" defTabSz="784225">
                <a:spcBef>
                  <a:spcPct val="20000"/>
                </a:spcBef>
                <a:buChar char="»"/>
                <a:defRPr sz="1700">
                  <a:solidFill>
                    <a:schemeClr val="tx1"/>
                  </a:solidFill>
                  <a:latin typeface="Arial" panose="020B0604020202020204" pitchFamily="34" charset="0"/>
                  <a:ea typeface="宋体" panose="02010600030101010101" pitchFamily="2" charset="-122"/>
                </a:defRPr>
              </a:lvl5pPr>
              <a:lvl6pPr marL="2220913" indent="-196850" defTabSz="784225" fontAlgn="base">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678113" indent="-196850" defTabSz="784225" fontAlgn="base">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3135313" indent="-196850" defTabSz="784225" fontAlgn="base">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592513" indent="-196850" defTabSz="784225" fontAlgn="base">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a:buNone/>
              </a:pPr>
              <a:r>
                <a:rPr lang="en-US" altLang="zh-CN" sz="1600" b="1" dirty="0">
                  <a:latin typeface="+mn-lt"/>
                </a:rPr>
                <a:t>Rede </a:t>
              </a:r>
              <a:r>
                <a:rPr lang="en-US" altLang="zh-CN" sz="1600" b="1" dirty="0" err="1">
                  <a:latin typeface="+mn-lt"/>
                </a:rPr>
                <a:t>Pública</a:t>
              </a:r>
              <a:endParaRPr lang="en-US" altLang="zh-CN" sz="1600" b="1" dirty="0">
                <a:latin typeface="+mn-lt"/>
              </a:endParaRPr>
            </a:p>
          </p:txBody>
        </p:sp>
        <p:sp>
          <p:nvSpPr>
            <p:cNvPr id="24" name="矩形 23"/>
            <p:cNvSpPr/>
            <p:nvPr/>
          </p:nvSpPr>
          <p:spPr>
            <a:xfrm>
              <a:off x="3684949" y="4634813"/>
              <a:ext cx="906017" cy="338554"/>
            </a:xfrm>
            <a:prstGeom prst="rect">
              <a:avLst/>
            </a:prstGeom>
          </p:spPr>
          <p:txBody>
            <a:bodyPr wrap="none">
              <a:spAutoFit/>
            </a:bodyPr>
            <a:lstStyle/>
            <a:p>
              <a:r>
                <a:rPr lang="en-US" altLang="zh-CN" sz="1600" b="1" dirty="0">
                  <a:solidFill>
                    <a:srgbClr val="C00000"/>
                  </a:solidFill>
                </a:rPr>
                <a:t>10.0.0.2</a:t>
              </a:r>
              <a:endParaRPr lang="zh-CN" altLang="en-US" sz="1600" b="1" dirty="0">
                <a:solidFill>
                  <a:srgbClr val="C00000"/>
                </a:solidFill>
              </a:endParaRPr>
            </a:p>
          </p:txBody>
        </p:sp>
        <p:sp>
          <p:nvSpPr>
            <p:cNvPr id="25" name="矩形 24"/>
            <p:cNvSpPr/>
            <p:nvPr/>
          </p:nvSpPr>
          <p:spPr>
            <a:xfrm>
              <a:off x="4744152" y="4328498"/>
              <a:ext cx="548548" cy="338554"/>
            </a:xfrm>
            <a:prstGeom prst="rect">
              <a:avLst/>
            </a:prstGeom>
          </p:spPr>
          <p:txBody>
            <a:bodyPr wrap="none">
              <a:spAutoFit/>
            </a:bodyPr>
            <a:lstStyle/>
            <a:p>
              <a:r>
                <a:rPr lang="en-US" altLang="zh-CN" sz="1600" b="1" dirty="0"/>
                <a:t>RTB</a:t>
              </a:r>
            </a:p>
          </p:txBody>
        </p:sp>
      </p:grpSp>
      <p:sp>
        <p:nvSpPr>
          <p:cNvPr id="26" name="矩形 25"/>
          <p:cNvSpPr/>
          <p:nvPr/>
        </p:nvSpPr>
        <p:spPr>
          <a:xfrm>
            <a:off x="7524763" y="3544284"/>
            <a:ext cx="4164732" cy="1815882"/>
          </a:xfrm>
          <a:prstGeom prst="rect">
            <a:avLst/>
          </a:prstGeom>
          <a:ln w="19050">
            <a:solidFill>
              <a:srgbClr val="A6D2FF"/>
            </a:solidFill>
          </a:ln>
        </p:spPr>
        <p:txBody>
          <a:bodyPr wrap="square">
            <a:spAutoFit/>
          </a:bodyPr>
          <a:lstStyle/>
          <a:p>
            <a:r>
              <a:rPr lang="en-US" altLang="zh-CN" sz="1600" dirty="0"/>
              <a:t>Por </a:t>
            </a:r>
            <a:r>
              <a:rPr lang="en-US" altLang="zh-CN" sz="1600" dirty="0" err="1"/>
              <a:t>exemplo</a:t>
            </a:r>
            <a:r>
              <a:rPr lang="zh-CN" altLang="en-US" sz="1600" dirty="0"/>
              <a:t>：</a:t>
            </a:r>
            <a:endParaRPr lang="en-US" altLang="zh-CN" sz="1600" dirty="0"/>
          </a:p>
          <a:p>
            <a:pPr marL="285750" indent="-285750">
              <a:buFont typeface="Arial" panose="020B0604020202020204" pitchFamily="34" charset="0"/>
              <a:buChar char="•"/>
            </a:pPr>
            <a:r>
              <a:rPr lang="pt-BR" altLang="zh-CN" sz="1600" dirty="0"/>
              <a:t>Configurado no roteador A:</a:t>
            </a:r>
          </a:p>
          <a:p>
            <a:r>
              <a:rPr lang="pt-BR" altLang="zh-CN" sz="1600" dirty="0"/>
              <a:t>    Rota IP Estática 20.0.0.0 8 10.0.0.2</a:t>
            </a:r>
            <a:r>
              <a:rPr lang="zh-CN" altLang="en-US" sz="1600" dirty="0"/>
              <a:t> </a:t>
            </a:r>
          </a:p>
          <a:p>
            <a:pPr marL="285750" indent="-285750">
              <a:buFont typeface="Arial" panose="020B0604020202020204" pitchFamily="34" charset="0"/>
              <a:buChar char="•"/>
            </a:pPr>
            <a:r>
              <a:rPr lang="pt-BR" altLang="zh-CN" sz="1600" dirty="0"/>
              <a:t>Configurado no roteador B :</a:t>
            </a:r>
          </a:p>
          <a:p>
            <a:r>
              <a:rPr lang="pt-BR" altLang="zh-CN" sz="1600" dirty="0"/>
              <a:t>    Rota IP Estática 20.0.0.0 8 10.0.0.1</a:t>
            </a:r>
            <a:endParaRPr lang="zh-CN" altLang="en-US" sz="1600" dirty="0"/>
          </a:p>
          <a:p>
            <a:r>
              <a:rPr lang="pt-BR" altLang="zh-CN" sz="1600" dirty="0"/>
              <a:t>O </a:t>
            </a:r>
            <a:r>
              <a:rPr lang="pt-BR" altLang="zh-CN" sz="1600" dirty="0" err="1"/>
              <a:t>auto-loop</a:t>
            </a:r>
            <a:r>
              <a:rPr lang="pt-BR" altLang="zh-CN" sz="1600" dirty="0"/>
              <a:t> de rota tem um grande impacto na rede e deve ser evitado ao máximo</a:t>
            </a:r>
            <a:r>
              <a:rPr lang="en-US" altLang="zh-CN" sz="1600" dirty="0"/>
              <a:t>. </a:t>
            </a:r>
            <a:endParaRPr lang="zh-CN" altLang="en-US" sz="1600" dirty="0"/>
          </a:p>
        </p:txBody>
      </p:sp>
    </p:spTree>
    <p:extLst>
      <p:ext uri="{BB962C8B-B14F-4D97-AF65-F5344CB8AC3E}">
        <p14:creationId xmlns:p14="http://schemas.microsoft.com/office/powerpoint/2010/main" val="504699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altLang="zh-CN" dirty="0">
                <a:solidFill>
                  <a:schemeClr val="bg1">
                    <a:lumMod val="50000"/>
                  </a:schemeClr>
                </a:solidFill>
              </a:rPr>
              <a:t>O </a:t>
            </a:r>
            <a:r>
              <a:rPr lang="en-US" altLang="zh-CN" dirty="0" err="1">
                <a:solidFill>
                  <a:schemeClr val="bg1">
                    <a:lumMod val="50000"/>
                  </a:schemeClr>
                </a:solidFill>
              </a:rPr>
              <a:t>Básico</a:t>
            </a:r>
            <a:r>
              <a:rPr lang="en-US" altLang="zh-CN" dirty="0">
                <a:solidFill>
                  <a:schemeClr val="bg1">
                    <a:lumMod val="50000"/>
                  </a:schemeClr>
                </a:solidFill>
              </a:rPr>
              <a:t> de </a:t>
            </a:r>
            <a:r>
              <a:rPr lang="en-US" altLang="zh-CN" dirty="0" err="1">
                <a:solidFill>
                  <a:schemeClr val="bg1">
                    <a:lumMod val="50000"/>
                  </a:schemeClr>
                </a:solidFill>
              </a:rPr>
              <a:t>Protocolos</a:t>
            </a:r>
            <a:r>
              <a:rPr lang="en-US" altLang="zh-CN" dirty="0">
                <a:solidFill>
                  <a:schemeClr val="bg1">
                    <a:lumMod val="50000"/>
                  </a:schemeClr>
                </a:solidFill>
              </a:rPr>
              <a:t> de </a:t>
            </a:r>
            <a:r>
              <a:rPr lang="en-US" altLang="zh-CN" dirty="0" err="1">
                <a:solidFill>
                  <a:schemeClr val="bg1">
                    <a:lumMod val="50000"/>
                  </a:schemeClr>
                </a:solidFill>
              </a:rPr>
              <a:t>Roteamento</a:t>
            </a:r>
            <a:endParaRPr lang="en-US" altLang="zh-CN" dirty="0">
              <a:solidFill>
                <a:schemeClr val="bg1">
                  <a:lumMod val="50000"/>
                </a:schemeClr>
              </a:solidFill>
            </a:endParaRPr>
          </a:p>
          <a:p>
            <a:r>
              <a:rPr lang="en-US" altLang="zh-CN" b="1" dirty="0" err="1"/>
              <a:t>Introdução</a:t>
            </a:r>
            <a:r>
              <a:rPr lang="en-US" altLang="zh-CN" b="1" dirty="0"/>
              <a:t> à Rota </a:t>
            </a:r>
            <a:r>
              <a:rPr lang="en-US" altLang="zh-CN" b="1" dirty="0" err="1"/>
              <a:t>Estática</a:t>
            </a:r>
            <a:endParaRPr lang="en-US" altLang="zh-CN" b="1" dirty="0"/>
          </a:p>
          <a:p>
            <a:r>
              <a:rPr lang="en-US" altLang="zh-CN" dirty="0" err="1">
                <a:solidFill>
                  <a:schemeClr val="bg1">
                    <a:lumMod val="50000"/>
                  </a:schemeClr>
                </a:solidFill>
              </a:rPr>
              <a:t>Roteamento</a:t>
            </a:r>
            <a:r>
              <a:rPr lang="en-US" altLang="zh-CN" dirty="0">
                <a:solidFill>
                  <a:schemeClr val="bg1">
                    <a:lumMod val="50000"/>
                  </a:schemeClr>
                </a:solidFill>
              </a:rPr>
              <a:t> de VLAN</a:t>
            </a:r>
          </a:p>
        </p:txBody>
      </p:sp>
    </p:spTree>
    <p:extLst>
      <p:ext uri="{BB962C8B-B14F-4D97-AF65-F5344CB8AC3E}">
        <p14:creationId xmlns:p14="http://schemas.microsoft.com/office/powerpoint/2010/main" val="1619106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pt-BR" altLang="zh-CN" sz="2000" dirty="0"/>
              <a:t>Os switches Ethernet funcionam na camada de enlace de dados para encaminhamento de dados dentro de um segmento de rede. No entanto, a topologia da rede corporativa será mais complexa, departamentos diferentes, ou a sede e as filiais podem estar em redes diferentes. Nessa situação, um roteador é necessário para conectar diferentes redes e encaminhar pacotes entre elas.
Este capítulo se concentra em noções básicas de protocolo de roteamento, classificação e configuração de roteamento</a:t>
            </a:r>
            <a:r>
              <a:rPr lang="en-US" altLang="zh-CN" sz="2000" dirty="0"/>
              <a:t>.</a:t>
            </a:r>
          </a:p>
          <a:p>
            <a:endParaRPr lang="zh-CN" altLang="en-US" sz="2000" dirty="0"/>
          </a:p>
        </p:txBody>
      </p:sp>
    </p:spTree>
    <p:extLst>
      <p:ext uri="{BB962C8B-B14F-4D97-AF65-F5344CB8AC3E}">
        <p14:creationId xmlns:p14="http://schemas.microsoft.com/office/powerpoint/2010/main" val="830512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Aplicação</a:t>
            </a:r>
            <a:r>
              <a:rPr lang="en-US" altLang="zh-CN" dirty="0"/>
              <a:t> de </a:t>
            </a:r>
            <a:r>
              <a:rPr lang="en-US" altLang="zh-CN" dirty="0" err="1"/>
              <a:t>Rotas</a:t>
            </a:r>
            <a:r>
              <a:rPr lang="en-US" altLang="zh-CN" dirty="0"/>
              <a:t> </a:t>
            </a:r>
            <a:r>
              <a:rPr lang="en-US" altLang="zh-CN" dirty="0" err="1"/>
              <a:t>Estáticas</a:t>
            </a:r>
            <a:r>
              <a:rPr lang="en-US" altLang="zh-CN" dirty="0"/>
              <a:t>
</a:t>
            </a:r>
            <a:endParaRPr lang="zh-CN" altLang="en-US" dirty="0"/>
          </a:p>
        </p:txBody>
      </p:sp>
      <p:sp>
        <p:nvSpPr>
          <p:cNvPr id="4" name="文本占位符 2"/>
          <p:cNvSpPr>
            <a:spLocks noGrp="1"/>
          </p:cNvSpPr>
          <p:nvPr/>
        </p:nvSpPr>
        <p:spPr bwMode="auto">
          <a:xfrm>
            <a:off x="419215" y="1328485"/>
            <a:ext cx="11276183" cy="468000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pt-BR" altLang="zh-CN" dirty="0"/>
              <a:t>As rotas estáticas são configuradas manualmente e mantidas pelos administradores. Quando ocorre uma falha de rede, a rota estática não é alterada automaticamente. Este modo é aplicável a redes com topologias de rede simples</a:t>
            </a:r>
            <a:r>
              <a:rPr lang="en-US" altLang="zh-CN" dirty="0"/>
              <a:t>. </a:t>
            </a:r>
          </a:p>
          <a:p>
            <a:endParaRPr lang="zh-CN" altLang="en-US" dirty="0"/>
          </a:p>
        </p:txBody>
      </p:sp>
      <p:pic>
        <p:nvPicPr>
          <p:cNvPr id="5" name="Picture 12" descr="E:\2016.01\1.12 扁平化图标\蓝色\AR-蓝色最新-40.png"/>
          <p:cNvPicPr>
            <a:picLocks noChangeAspect="1" noChangeArrowheads="1"/>
          </p:cNvPicPr>
          <p:nvPr/>
        </p:nvPicPr>
        <p:blipFill>
          <a:blip r:embed="rId3" cstate="print"/>
          <a:srcRect/>
          <a:stretch>
            <a:fillRect/>
          </a:stretch>
        </p:blipFill>
        <p:spPr bwMode="auto">
          <a:xfrm>
            <a:off x="1733447" y="3340088"/>
            <a:ext cx="540000" cy="441818"/>
          </a:xfrm>
          <a:prstGeom prst="rect">
            <a:avLst/>
          </a:prstGeom>
          <a:noFill/>
        </p:spPr>
      </p:pic>
      <p:pic>
        <p:nvPicPr>
          <p:cNvPr id="6" name="Picture 12" descr="E:\2016.01\1.12 扁平化图标\蓝色\AR-蓝色最新-40.png"/>
          <p:cNvPicPr>
            <a:picLocks noChangeAspect="1" noChangeArrowheads="1"/>
          </p:cNvPicPr>
          <p:nvPr/>
        </p:nvPicPr>
        <p:blipFill>
          <a:blip r:embed="rId3" cstate="print"/>
          <a:srcRect/>
          <a:stretch>
            <a:fillRect/>
          </a:stretch>
        </p:blipFill>
        <p:spPr bwMode="auto">
          <a:xfrm>
            <a:off x="4768428" y="3342062"/>
            <a:ext cx="540000" cy="441818"/>
          </a:xfrm>
          <a:prstGeom prst="rect">
            <a:avLst/>
          </a:prstGeom>
          <a:noFill/>
        </p:spPr>
      </p:pic>
      <p:cxnSp>
        <p:nvCxnSpPr>
          <p:cNvPr id="7" name="直接连接符 6"/>
          <p:cNvCxnSpPr>
            <a:stCxn id="12" idx="0"/>
          </p:cNvCxnSpPr>
          <p:nvPr/>
        </p:nvCxnSpPr>
        <p:spPr bwMode="auto">
          <a:xfrm flipV="1">
            <a:off x="2015846" y="3783881"/>
            <a:ext cx="0" cy="130546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 name="直接连接符 7"/>
          <p:cNvCxnSpPr>
            <a:stCxn id="13" idx="0"/>
            <a:endCxn id="6" idx="2"/>
          </p:cNvCxnSpPr>
          <p:nvPr/>
        </p:nvCxnSpPr>
        <p:spPr bwMode="auto">
          <a:xfrm flipV="1">
            <a:off x="5038428" y="3783880"/>
            <a:ext cx="0" cy="130546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 name="直接连接符 8"/>
          <p:cNvCxnSpPr>
            <a:stCxn id="5" idx="3"/>
            <a:endCxn id="6" idx="1"/>
          </p:cNvCxnSpPr>
          <p:nvPr/>
        </p:nvCxnSpPr>
        <p:spPr bwMode="auto">
          <a:xfrm>
            <a:off x="2273447" y="3560997"/>
            <a:ext cx="2494981" cy="197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0" name="文本框 14"/>
          <p:cNvSpPr txBox="1"/>
          <p:nvPr/>
        </p:nvSpPr>
        <p:spPr bwMode="auto">
          <a:xfrm>
            <a:off x="1781023" y="3068835"/>
            <a:ext cx="411907" cy="316392"/>
          </a:xfrm>
          <a:prstGeom prst="rect">
            <a:avLst/>
          </a:prstGeom>
          <a:noFill/>
          <a:ln w="9525">
            <a:noFill/>
            <a:miter lim="800000"/>
            <a:headEnd/>
            <a:tailEnd/>
          </a:ln>
        </p:spPr>
        <p:txBody>
          <a:bodyPr wrap="none" lIns="99980" tIns="49986" rIns="99980" bIns="49986"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defTabSz="1001649" eaLnBrk="0" hangingPunct="0"/>
            <a:r>
              <a:rPr lang="en-US" altLang="zh-CN" sz="1400" dirty="0">
                <a:solidFill>
                  <a:srgbClr val="000000"/>
                </a:solidFill>
                <a:ea typeface="+mn-ea"/>
                <a:cs typeface="Arial" pitchFamily="34" charset="0"/>
              </a:rPr>
              <a:t>R1</a:t>
            </a:r>
            <a:endParaRPr lang="zh-CN" altLang="en-US" sz="1400" dirty="0">
              <a:solidFill>
                <a:srgbClr val="000000"/>
              </a:solidFill>
              <a:ea typeface="+mn-ea"/>
              <a:cs typeface="Arial" pitchFamily="34" charset="0"/>
            </a:endParaRPr>
          </a:p>
        </p:txBody>
      </p:sp>
      <p:sp>
        <p:nvSpPr>
          <p:cNvPr id="11" name="文本框 15"/>
          <p:cNvSpPr txBox="1"/>
          <p:nvPr/>
        </p:nvSpPr>
        <p:spPr bwMode="auto">
          <a:xfrm>
            <a:off x="2299698" y="4331512"/>
            <a:ext cx="2335510" cy="316392"/>
          </a:xfrm>
          <a:prstGeom prst="rect">
            <a:avLst/>
          </a:prstGeom>
          <a:noFill/>
          <a:ln w="9525">
            <a:noFill/>
            <a:miter lim="800000"/>
            <a:headEnd/>
            <a:tailEnd/>
          </a:ln>
        </p:spPr>
        <p:txBody>
          <a:bodyPr wrap="none" lIns="99980" tIns="49986" rIns="99980" bIns="49986"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defTabSz="1001649" eaLnBrk="0" hangingPunct="0"/>
            <a:r>
              <a:rPr lang="en-US" altLang="zh-CN" sz="1400" dirty="0" err="1"/>
              <a:t>Configurando</a:t>
            </a:r>
            <a:r>
              <a:rPr lang="en-US" altLang="zh-CN" sz="1400" dirty="0"/>
              <a:t> </a:t>
            </a:r>
            <a:r>
              <a:rPr lang="en-US" altLang="zh-CN" sz="1400" dirty="0" err="1"/>
              <a:t>rotas</a:t>
            </a:r>
            <a:r>
              <a:rPr lang="en-US" altLang="zh-CN" sz="1400" dirty="0"/>
              <a:t> </a:t>
            </a:r>
            <a:r>
              <a:rPr lang="en-US" altLang="zh-CN" sz="1400" dirty="0" err="1"/>
              <a:t>estáticas</a:t>
            </a:r>
            <a:r>
              <a:rPr lang="en-US" altLang="zh-CN" sz="1400" dirty="0"/>
              <a:t> </a:t>
            </a:r>
            <a:endParaRPr lang="en-US" altLang="zh-CN" sz="1400" dirty="0">
              <a:solidFill>
                <a:srgbClr val="000000"/>
              </a:solidFill>
              <a:cs typeface="Arial" pitchFamily="34" charset="0"/>
            </a:endParaRPr>
          </a:p>
        </p:txBody>
      </p:sp>
      <p:pic>
        <p:nvPicPr>
          <p:cNvPr id="12" name="图片 11"/>
          <p:cNvPicPr>
            <a:picLocks noChangeAspect="1"/>
          </p:cNvPicPr>
          <p:nvPr/>
        </p:nvPicPr>
        <p:blipFill>
          <a:blip r:embed="rId4" cstate="print"/>
          <a:stretch>
            <a:fillRect/>
          </a:stretch>
        </p:blipFill>
        <p:spPr>
          <a:xfrm>
            <a:off x="1711896" y="5089344"/>
            <a:ext cx="607899" cy="437894"/>
          </a:xfrm>
          <a:prstGeom prst="rect">
            <a:avLst/>
          </a:prstGeom>
        </p:spPr>
      </p:pic>
      <p:pic>
        <p:nvPicPr>
          <p:cNvPr id="13" name="图片 12"/>
          <p:cNvPicPr>
            <a:picLocks noChangeAspect="1"/>
          </p:cNvPicPr>
          <p:nvPr/>
        </p:nvPicPr>
        <p:blipFill>
          <a:blip r:embed="rId4" cstate="print"/>
          <a:stretch>
            <a:fillRect/>
          </a:stretch>
        </p:blipFill>
        <p:spPr>
          <a:xfrm>
            <a:off x="4734478" y="5089344"/>
            <a:ext cx="607899" cy="437894"/>
          </a:xfrm>
          <a:prstGeom prst="rect">
            <a:avLst/>
          </a:prstGeom>
        </p:spPr>
      </p:pic>
      <p:sp>
        <p:nvSpPr>
          <p:cNvPr id="14" name="文本框 34"/>
          <p:cNvSpPr txBox="1"/>
          <p:nvPr/>
        </p:nvSpPr>
        <p:spPr bwMode="auto">
          <a:xfrm>
            <a:off x="4832823" y="3072690"/>
            <a:ext cx="411907" cy="316392"/>
          </a:xfrm>
          <a:prstGeom prst="rect">
            <a:avLst/>
          </a:prstGeom>
          <a:noFill/>
          <a:ln w="9525">
            <a:noFill/>
            <a:miter lim="800000"/>
            <a:headEnd/>
            <a:tailEnd/>
          </a:ln>
        </p:spPr>
        <p:txBody>
          <a:bodyPr wrap="none" lIns="99980" tIns="49986" rIns="99980" bIns="49986"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defTabSz="1001649" eaLnBrk="0" hangingPunct="0"/>
            <a:r>
              <a:rPr lang="en-US" altLang="zh-CN" sz="1400" dirty="0">
                <a:solidFill>
                  <a:srgbClr val="000000"/>
                </a:solidFill>
                <a:ea typeface="+mn-ea"/>
                <a:cs typeface="Arial" pitchFamily="34" charset="0"/>
              </a:rPr>
              <a:t>R2</a:t>
            </a:r>
            <a:endParaRPr lang="zh-CN" altLang="en-US" sz="1400" dirty="0">
              <a:solidFill>
                <a:srgbClr val="000000"/>
              </a:solidFill>
              <a:ea typeface="+mn-ea"/>
              <a:cs typeface="Arial" pitchFamily="34" charset="0"/>
            </a:endParaRPr>
          </a:p>
        </p:txBody>
      </p:sp>
      <p:sp>
        <p:nvSpPr>
          <p:cNvPr id="15" name="文本框 40"/>
          <p:cNvSpPr txBox="1"/>
          <p:nvPr/>
        </p:nvSpPr>
        <p:spPr bwMode="auto">
          <a:xfrm>
            <a:off x="2240506" y="3183866"/>
            <a:ext cx="868763" cy="316392"/>
          </a:xfrm>
          <a:prstGeom prst="rect">
            <a:avLst/>
          </a:prstGeom>
          <a:noFill/>
          <a:ln w="9525">
            <a:noFill/>
            <a:miter lim="800000"/>
            <a:headEnd/>
            <a:tailEnd/>
          </a:ln>
        </p:spPr>
        <p:txBody>
          <a:bodyPr wrap="none" lIns="99980" tIns="49986" rIns="99980" bIns="49986"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defTabSz="1001649" eaLnBrk="0" hangingPunct="0"/>
            <a:r>
              <a:rPr lang="en-US" altLang="zh-CN" sz="1400" dirty="0">
                <a:solidFill>
                  <a:srgbClr val="000000"/>
                </a:solidFill>
                <a:ea typeface="+mn-ea"/>
                <a:cs typeface="Arial" pitchFamily="34" charset="0"/>
              </a:rPr>
              <a:t>GE0/0/1</a:t>
            </a:r>
          </a:p>
        </p:txBody>
      </p:sp>
      <p:sp>
        <p:nvSpPr>
          <p:cNvPr id="16" name="文本框 47"/>
          <p:cNvSpPr txBox="1"/>
          <p:nvPr/>
        </p:nvSpPr>
        <p:spPr bwMode="auto">
          <a:xfrm>
            <a:off x="3945344" y="3197417"/>
            <a:ext cx="868763" cy="316392"/>
          </a:xfrm>
          <a:prstGeom prst="rect">
            <a:avLst/>
          </a:prstGeom>
          <a:noFill/>
          <a:ln w="9525">
            <a:noFill/>
            <a:miter lim="800000"/>
            <a:headEnd/>
            <a:tailEnd/>
          </a:ln>
        </p:spPr>
        <p:txBody>
          <a:bodyPr wrap="none" lIns="99980" tIns="49986" rIns="99980" bIns="49986"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defTabSz="1001649" eaLnBrk="0" hangingPunct="0"/>
            <a:r>
              <a:rPr lang="en-US" altLang="zh-CN" sz="1400" dirty="0">
                <a:solidFill>
                  <a:srgbClr val="000000"/>
                </a:solidFill>
                <a:ea typeface="+mn-ea"/>
                <a:cs typeface="Arial" pitchFamily="34" charset="0"/>
              </a:rPr>
              <a:t>GE0/0/1</a:t>
            </a:r>
          </a:p>
        </p:txBody>
      </p:sp>
      <p:sp>
        <p:nvSpPr>
          <p:cNvPr id="17" name="文本框 48"/>
          <p:cNvSpPr txBox="1"/>
          <p:nvPr/>
        </p:nvSpPr>
        <p:spPr bwMode="auto">
          <a:xfrm>
            <a:off x="2192930" y="3555578"/>
            <a:ext cx="1235850" cy="316392"/>
          </a:xfrm>
          <a:prstGeom prst="rect">
            <a:avLst/>
          </a:prstGeom>
          <a:noFill/>
          <a:ln w="9525">
            <a:noFill/>
            <a:miter lim="800000"/>
            <a:headEnd/>
            <a:tailEnd/>
          </a:ln>
        </p:spPr>
        <p:txBody>
          <a:bodyPr wrap="none" lIns="99980" tIns="49986" rIns="99980" bIns="49986"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defTabSz="1001649" eaLnBrk="0" hangingPunct="0"/>
            <a:r>
              <a:rPr lang="en-US" altLang="zh-CN" sz="1400" dirty="0">
                <a:solidFill>
                  <a:srgbClr val="000000"/>
                </a:solidFill>
                <a:ea typeface="+mn-ea"/>
                <a:cs typeface="Arial" pitchFamily="34" charset="0"/>
              </a:rPr>
              <a:t>172.16.100.1</a:t>
            </a:r>
          </a:p>
        </p:txBody>
      </p:sp>
      <p:sp>
        <p:nvSpPr>
          <p:cNvPr id="18" name="文本框 49"/>
          <p:cNvSpPr txBox="1"/>
          <p:nvPr/>
        </p:nvSpPr>
        <p:spPr bwMode="auto">
          <a:xfrm>
            <a:off x="3620123" y="3573681"/>
            <a:ext cx="1235850" cy="316392"/>
          </a:xfrm>
          <a:prstGeom prst="rect">
            <a:avLst/>
          </a:prstGeom>
          <a:noFill/>
          <a:ln w="9525">
            <a:noFill/>
            <a:miter lim="800000"/>
            <a:headEnd/>
            <a:tailEnd/>
          </a:ln>
        </p:spPr>
        <p:txBody>
          <a:bodyPr wrap="none" lIns="99980" tIns="49986" rIns="99980" bIns="49986"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defTabSz="1001649" eaLnBrk="0" hangingPunct="0"/>
            <a:r>
              <a:rPr lang="en-US" altLang="zh-CN" sz="1400" dirty="0">
                <a:solidFill>
                  <a:srgbClr val="000000"/>
                </a:solidFill>
                <a:ea typeface="+mn-ea"/>
                <a:cs typeface="Arial" pitchFamily="34" charset="0"/>
              </a:rPr>
              <a:t>172.16.100.2</a:t>
            </a:r>
          </a:p>
        </p:txBody>
      </p:sp>
      <p:sp>
        <p:nvSpPr>
          <p:cNvPr id="19" name="文本框 50"/>
          <p:cNvSpPr txBox="1"/>
          <p:nvPr/>
        </p:nvSpPr>
        <p:spPr bwMode="auto">
          <a:xfrm>
            <a:off x="779466" y="3582974"/>
            <a:ext cx="868763" cy="316392"/>
          </a:xfrm>
          <a:prstGeom prst="rect">
            <a:avLst/>
          </a:prstGeom>
          <a:noFill/>
          <a:ln w="9525">
            <a:noFill/>
            <a:miter lim="800000"/>
            <a:headEnd/>
            <a:tailEnd/>
          </a:ln>
        </p:spPr>
        <p:txBody>
          <a:bodyPr wrap="none" lIns="99980" tIns="49986" rIns="99980" bIns="49986"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defTabSz="1001649" eaLnBrk="0" hangingPunct="0"/>
            <a:r>
              <a:rPr lang="en-US" altLang="zh-CN" sz="1400" dirty="0">
                <a:solidFill>
                  <a:srgbClr val="000000"/>
                </a:solidFill>
                <a:ea typeface="+mn-ea"/>
                <a:cs typeface="Arial" pitchFamily="34" charset="0"/>
              </a:rPr>
              <a:t>GE0/0/0</a:t>
            </a:r>
          </a:p>
        </p:txBody>
      </p:sp>
      <p:sp>
        <p:nvSpPr>
          <p:cNvPr id="20" name="文本框 51"/>
          <p:cNvSpPr txBox="1"/>
          <p:nvPr/>
        </p:nvSpPr>
        <p:spPr bwMode="auto">
          <a:xfrm>
            <a:off x="628021" y="3839649"/>
            <a:ext cx="1235850" cy="316392"/>
          </a:xfrm>
          <a:prstGeom prst="rect">
            <a:avLst/>
          </a:prstGeom>
          <a:noFill/>
          <a:ln w="9525">
            <a:noFill/>
            <a:miter lim="800000"/>
            <a:headEnd/>
            <a:tailEnd/>
          </a:ln>
        </p:spPr>
        <p:txBody>
          <a:bodyPr wrap="none" lIns="99980" tIns="49986" rIns="99980" bIns="49986"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defTabSz="1001649" eaLnBrk="0" hangingPunct="0"/>
            <a:r>
              <a:rPr lang="en-US" altLang="zh-CN" sz="1400" dirty="0">
                <a:solidFill>
                  <a:srgbClr val="000000"/>
                </a:solidFill>
                <a:ea typeface="+mn-ea"/>
                <a:cs typeface="Arial" pitchFamily="34" charset="0"/>
              </a:rPr>
              <a:t>172.16.1.254</a:t>
            </a:r>
          </a:p>
        </p:txBody>
      </p:sp>
      <p:sp>
        <p:nvSpPr>
          <p:cNvPr id="21" name="文本框 52"/>
          <p:cNvSpPr txBox="1"/>
          <p:nvPr/>
        </p:nvSpPr>
        <p:spPr bwMode="auto">
          <a:xfrm>
            <a:off x="1082751" y="5509332"/>
            <a:ext cx="1796901" cy="316392"/>
          </a:xfrm>
          <a:prstGeom prst="rect">
            <a:avLst/>
          </a:prstGeom>
          <a:noFill/>
          <a:ln w="9525">
            <a:noFill/>
            <a:miter lim="800000"/>
            <a:headEnd/>
            <a:tailEnd/>
          </a:ln>
        </p:spPr>
        <p:txBody>
          <a:bodyPr wrap="none" lIns="99980" tIns="49986" rIns="99980" bIns="49986"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defTabSz="1001649" eaLnBrk="0" hangingPunct="0"/>
            <a:r>
              <a:rPr lang="en-US" altLang="zh-CN" sz="1400" dirty="0">
                <a:solidFill>
                  <a:srgbClr val="000000"/>
                </a:solidFill>
                <a:ea typeface="+mn-ea"/>
                <a:cs typeface="Arial" pitchFamily="34" charset="0"/>
              </a:rPr>
              <a:t>PC1</a:t>
            </a:r>
            <a:r>
              <a:rPr lang="zh-CN" altLang="en-US" sz="1400" dirty="0">
                <a:solidFill>
                  <a:srgbClr val="000000"/>
                </a:solidFill>
                <a:ea typeface="+mn-ea"/>
                <a:cs typeface="Arial" pitchFamily="34" charset="0"/>
              </a:rPr>
              <a:t>：</a:t>
            </a:r>
            <a:r>
              <a:rPr lang="en-US" altLang="zh-CN" sz="1400" dirty="0">
                <a:solidFill>
                  <a:srgbClr val="000000"/>
                </a:solidFill>
                <a:ea typeface="+mn-ea"/>
                <a:cs typeface="Arial" pitchFamily="34" charset="0"/>
              </a:rPr>
              <a:t>172.16.1.1/24</a:t>
            </a:r>
          </a:p>
        </p:txBody>
      </p:sp>
      <p:sp>
        <p:nvSpPr>
          <p:cNvPr id="22" name="文本框 53"/>
          <p:cNvSpPr txBox="1"/>
          <p:nvPr/>
        </p:nvSpPr>
        <p:spPr bwMode="auto">
          <a:xfrm>
            <a:off x="1245544" y="5766007"/>
            <a:ext cx="1718354" cy="316392"/>
          </a:xfrm>
          <a:prstGeom prst="rect">
            <a:avLst/>
          </a:prstGeom>
          <a:noFill/>
          <a:ln w="9525">
            <a:noFill/>
            <a:miter lim="800000"/>
            <a:headEnd/>
            <a:tailEnd/>
          </a:ln>
        </p:spPr>
        <p:txBody>
          <a:bodyPr wrap="none" lIns="99980" tIns="49986" rIns="99980" bIns="49986"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defTabSz="1001649" eaLnBrk="0" hangingPunct="0"/>
            <a:r>
              <a:rPr lang="en-US" altLang="zh-CN" sz="1400" dirty="0">
                <a:solidFill>
                  <a:srgbClr val="000000"/>
                </a:solidFill>
                <a:cs typeface="Arial" pitchFamily="34" charset="0"/>
              </a:rPr>
              <a:t>GW</a:t>
            </a:r>
            <a:r>
              <a:rPr lang="zh-CN" altLang="en-US" sz="1400" dirty="0">
                <a:solidFill>
                  <a:srgbClr val="000000"/>
                </a:solidFill>
                <a:cs typeface="Arial" pitchFamily="34" charset="0"/>
              </a:rPr>
              <a:t>：</a:t>
            </a:r>
            <a:r>
              <a:rPr lang="en-US" altLang="zh-CN" sz="1400" dirty="0">
                <a:solidFill>
                  <a:srgbClr val="000000"/>
                </a:solidFill>
                <a:cs typeface="Arial" pitchFamily="34" charset="0"/>
              </a:rPr>
              <a:t>172.16.1.254</a:t>
            </a:r>
          </a:p>
        </p:txBody>
      </p:sp>
      <p:sp>
        <p:nvSpPr>
          <p:cNvPr id="23" name="文本框 54"/>
          <p:cNvSpPr txBox="1"/>
          <p:nvPr/>
        </p:nvSpPr>
        <p:spPr bwMode="auto">
          <a:xfrm>
            <a:off x="4005050" y="5509332"/>
            <a:ext cx="1796901" cy="316392"/>
          </a:xfrm>
          <a:prstGeom prst="rect">
            <a:avLst/>
          </a:prstGeom>
          <a:noFill/>
          <a:ln w="9525">
            <a:noFill/>
            <a:miter lim="800000"/>
            <a:headEnd/>
            <a:tailEnd/>
          </a:ln>
        </p:spPr>
        <p:txBody>
          <a:bodyPr wrap="none" lIns="99980" tIns="49986" rIns="99980" bIns="49986"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defTabSz="1001649" eaLnBrk="0" hangingPunct="0"/>
            <a:r>
              <a:rPr lang="en-US" altLang="zh-CN" sz="1400" dirty="0">
                <a:solidFill>
                  <a:srgbClr val="000000"/>
                </a:solidFill>
                <a:ea typeface="+mn-ea"/>
                <a:cs typeface="Arial" pitchFamily="34" charset="0"/>
              </a:rPr>
              <a:t>PC2</a:t>
            </a:r>
            <a:r>
              <a:rPr lang="zh-CN" altLang="en-US" sz="1400" dirty="0">
                <a:solidFill>
                  <a:srgbClr val="000000"/>
                </a:solidFill>
                <a:ea typeface="+mn-ea"/>
                <a:cs typeface="Arial" pitchFamily="34" charset="0"/>
              </a:rPr>
              <a:t>：</a:t>
            </a:r>
            <a:r>
              <a:rPr lang="en-US" altLang="zh-CN" sz="1400" dirty="0">
                <a:solidFill>
                  <a:srgbClr val="000000"/>
                </a:solidFill>
                <a:ea typeface="+mn-ea"/>
                <a:cs typeface="Arial" pitchFamily="34" charset="0"/>
              </a:rPr>
              <a:t>172.16.2.1/24</a:t>
            </a:r>
          </a:p>
        </p:txBody>
      </p:sp>
      <p:sp>
        <p:nvSpPr>
          <p:cNvPr id="24" name="文本框 55"/>
          <p:cNvSpPr txBox="1"/>
          <p:nvPr/>
        </p:nvSpPr>
        <p:spPr bwMode="auto">
          <a:xfrm>
            <a:off x="4167843" y="5766007"/>
            <a:ext cx="1718354" cy="316392"/>
          </a:xfrm>
          <a:prstGeom prst="rect">
            <a:avLst/>
          </a:prstGeom>
          <a:noFill/>
          <a:ln w="9525">
            <a:noFill/>
            <a:miter lim="800000"/>
            <a:headEnd/>
            <a:tailEnd/>
          </a:ln>
        </p:spPr>
        <p:txBody>
          <a:bodyPr wrap="none" lIns="99980" tIns="49986" rIns="99980" bIns="49986"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defTabSz="1001649" eaLnBrk="0" hangingPunct="0"/>
            <a:r>
              <a:rPr lang="en-US" altLang="zh-CN" sz="1400" dirty="0">
                <a:solidFill>
                  <a:srgbClr val="000000"/>
                </a:solidFill>
                <a:cs typeface="Arial" pitchFamily="34" charset="0"/>
              </a:rPr>
              <a:t>GW</a:t>
            </a:r>
            <a:r>
              <a:rPr lang="zh-CN" altLang="en-US" sz="1400" dirty="0">
                <a:solidFill>
                  <a:srgbClr val="000000"/>
                </a:solidFill>
                <a:cs typeface="Arial" pitchFamily="34" charset="0"/>
              </a:rPr>
              <a:t>：</a:t>
            </a:r>
            <a:r>
              <a:rPr lang="en-US" altLang="zh-CN" sz="1400" dirty="0">
                <a:solidFill>
                  <a:srgbClr val="000000"/>
                </a:solidFill>
                <a:cs typeface="Arial" pitchFamily="34" charset="0"/>
              </a:rPr>
              <a:t>172.16.2.254</a:t>
            </a:r>
          </a:p>
        </p:txBody>
      </p:sp>
      <p:sp>
        <p:nvSpPr>
          <p:cNvPr id="25" name="文本框 56"/>
          <p:cNvSpPr txBox="1"/>
          <p:nvPr/>
        </p:nvSpPr>
        <p:spPr bwMode="auto">
          <a:xfrm>
            <a:off x="5278650" y="3582974"/>
            <a:ext cx="868763" cy="316392"/>
          </a:xfrm>
          <a:prstGeom prst="rect">
            <a:avLst/>
          </a:prstGeom>
          <a:noFill/>
          <a:ln w="9525">
            <a:noFill/>
            <a:miter lim="800000"/>
            <a:headEnd/>
            <a:tailEnd/>
          </a:ln>
        </p:spPr>
        <p:txBody>
          <a:bodyPr wrap="none" lIns="99980" tIns="49986" rIns="99980" bIns="49986"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defTabSz="1001649" eaLnBrk="0" hangingPunct="0"/>
            <a:r>
              <a:rPr lang="en-US" altLang="zh-CN" sz="1400" dirty="0">
                <a:solidFill>
                  <a:srgbClr val="000000"/>
                </a:solidFill>
                <a:ea typeface="+mn-ea"/>
                <a:cs typeface="Arial" pitchFamily="34" charset="0"/>
              </a:rPr>
              <a:t>GE0/0/0</a:t>
            </a:r>
          </a:p>
        </p:txBody>
      </p:sp>
      <p:sp>
        <p:nvSpPr>
          <p:cNvPr id="26" name="文本框 57"/>
          <p:cNvSpPr txBox="1"/>
          <p:nvPr/>
        </p:nvSpPr>
        <p:spPr bwMode="auto">
          <a:xfrm>
            <a:off x="5127205" y="3839649"/>
            <a:ext cx="1235850" cy="316392"/>
          </a:xfrm>
          <a:prstGeom prst="rect">
            <a:avLst/>
          </a:prstGeom>
          <a:noFill/>
          <a:ln w="9525">
            <a:noFill/>
            <a:miter lim="800000"/>
            <a:headEnd/>
            <a:tailEnd/>
          </a:ln>
        </p:spPr>
        <p:txBody>
          <a:bodyPr wrap="none" lIns="99980" tIns="49986" rIns="99980" bIns="49986"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defTabSz="1001649" eaLnBrk="0" hangingPunct="0"/>
            <a:r>
              <a:rPr lang="en-US" altLang="zh-CN" sz="1400" dirty="0">
                <a:solidFill>
                  <a:srgbClr val="000000"/>
                </a:solidFill>
                <a:ea typeface="+mn-ea"/>
                <a:cs typeface="Arial" pitchFamily="34" charset="0"/>
              </a:rPr>
              <a:t>172.16.2.254</a:t>
            </a:r>
          </a:p>
        </p:txBody>
      </p:sp>
      <p:sp>
        <p:nvSpPr>
          <p:cNvPr id="27" name="文本框 58"/>
          <p:cNvSpPr txBox="1"/>
          <p:nvPr/>
        </p:nvSpPr>
        <p:spPr bwMode="auto">
          <a:xfrm>
            <a:off x="6429607" y="3844111"/>
            <a:ext cx="5059181" cy="316392"/>
          </a:xfrm>
          <a:prstGeom prst="rect">
            <a:avLst/>
          </a:prstGeom>
          <a:solidFill>
            <a:schemeClr val="bg1">
              <a:lumMod val="85000"/>
            </a:schemeClr>
          </a:solidFill>
          <a:ln w="9525">
            <a:noFill/>
            <a:miter lim="800000"/>
            <a:headEnd/>
            <a:tailEnd/>
          </a:ln>
        </p:spPr>
        <p:txBody>
          <a:bodyPr wrap="square" lIns="99980" tIns="49986" rIns="99980" bIns="49986"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defTabSz="1001649" eaLnBrk="0" hangingPunct="0"/>
            <a:r>
              <a:rPr lang="en-US" altLang="zh-CN" sz="1400" dirty="0">
                <a:solidFill>
                  <a:srgbClr val="000000"/>
                </a:solidFill>
                <a:ea typeface="+mn-ea"/>
                <a:cs typeface="Courier New" panose="02070309020205020404" pitchFamily="49" charset="0"/>
              </a:rPr>
              <a:t>[RT1]</a:t>
            </a:r>
            <a:r>
              <a:rPr lang="en-US" altLang="zh-CN" sz="1400" dirty="0" err="1">
                <a:solidFill>
                  <a:srgbClr val="000000"/>
                </a:solidFill>
                <a:ea typeface="+mn-ea"/>
                <a:cs typeface="Courier New" panose="02070309020205020404" pitchFamily="49" charset="0"/>
              </a:rPr>
              <a:t>ip</a:t>
            </a:r>
            <a:r>
              <a:rPr lang="en-US" altLang="zh-CN" sz="1400" dirty="0">
                <a:solidFill>
                  <a:srgbClr val="000000"/>
                </a:solidFill>
                <a:ea typeface="+mn-ea"/>
                <a:cs typeface="Courier New" panose="02070309020205020404" pitchFamily="49" charset="0"/>
              </a:rPr>
              <a:t> route-static </a:t>
            </a:r>
            <a:r>
              <a:rPr lang="en-US" altLang="zh-CN" sz="1400" dirty="0">
                <a:ea typeface="+mn-ea"/>
                <a:cs typeface="Courier New" panose="02070309020205020404" pitchFamily="49" charset="0"/>
              </a:rPr>
              <a:t>172.16.2.0</a:t>
            </a:r>
            <a:r>
              <a:rPr lang="en-US" altLang="zh-CN" sz="1400" dirty="0">
                <a:solidFill>
                  <a:srgbClr val="000000"/>
                </a:solidFill>
                <a:ea typeface="+mn-ea"/>
                <a:cs typeface="Courier New" panose="02070309020205020404" pitchFamily="49" charset="0"/>
              </a:rPr>
              <a:t> 24 172.16.100.2</a:t>
            </a:r>
          </a:p>
        </p:txBody>
      </p:sp>
      <p:sp>
        <p:nvSpPr>
          <p:cNvPr id="28" name="文本框 59"/>
          <p:cNvSpPr txBox="1"/>
          <p:nvPr/>
        </p:nvSpPr>
        <p:spPr>
          <a:xfrm>
            <a:off x="6363055" y="3262733"/>
            <a:ext cx="5329213" cy="523220"/>
          </a:xfrm>
          <a:prstGeom prst="rect">
            <a:avLst/>
          </a:prstGeom>
          <a:noFill/>
        </p:spPr>
        <p:txBody>
          <a:bodyPr wrap="square"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r>
              <a:rPr lang="en-US" altLang="zh-CN" sz="1400" dirty="0"/>
              <a:t>//</a:t>
            </a:r>
            <a:r>
              <a:rPr lang="pt-BR" altLang="zh-CN" sz="1400" dirty="0"/>
              <a:t>Em R1, configure uma rota estática com o endereço de destino </a:t>
            </a:r>
            <a:r>
              <a:rPr lang="en-US" altLang="zh-CN" sz="1400" dirty="0"/>
              <a:t>172.16.2.0/24 e next hop 172.16.100.2. </a:t>
            </a:r>
            <a:endParaRPr lang="zh-CN" altLang="en-US" sz="1400" b="1" dirty="0"/>
          </a:p>
        </p:txBody>
      </p:sp>
      <p:sp>
        <p:nvSpPr>
          <p:cNvPr id="29" name="文本框 60"/>
          <p:cNvSpPr txBox="1"/>
          <p:nvPr/>
        </p:nvSpPr>
        <p:spPr>
          <a:xfrm>
            <a:off x="6330499" y="4309173"/>
            <a:ext cx="5257400" cy="1169551"/>
          </a:xfrm>
          <a:prstGeom prst="rect">
            <a:avLst/>
          </a:prstGeom>
          <a:noFill/>
        </p:spPr>
        <p:txBody>
          <a:bodyPr wrap="square"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r>
              <a:rPr lang="en-US" altLang="zh-CN" sz="1400" dirty="0"/>
              <a:t>//</a:t>
            </a:r>
            <a:r>
              <a:rPr lang="pt-BR" altLang="zh-CN" sz="1400" dirty="0"/>
              <a:t>Os pacotes de dados de PC1 para PC2 podem ser encaminhados para PC2. No entanto, como a comunicação entre dois nós de dados é bidirecional, os pacotes de dados de PC2 para PC1 ainda são descartados. Portanto, uma rota estática com o endereço de destino </a:t>
            </a:r>
            <a:r>
              <a:rPr lang="en-US" altLang="zh-CN" sz="1400" dirty="0"/>
              <a:t>172.16.1.0/24 e next hop 172.16.100.1 </a:t>
            </a:r>
            <a:r>
              <a:rPr lang="pt-BR" altLang="zh-CN" sz="1400" dirty="0"/>
              <a:t>deve ser configurado no R2</a:t>
            </a:r>
            <a:r>
              <a:rPr lang="en-US" altLang="zh-CN" sz="1400" dirty="0"/>
              <a:t>. </a:t>
            </a:r>
            <a:endParaRPr lang="zh-CN" altLang="en-US" sz="1400" dirty="0"/>
          </a:p>
        </p:txBody>
      </p:sp>
      <p:sp>
        <p:nvSpPr>
          <p:cNvPr id="30" name="文本框 61"/>
          <p:cNvSpPr txBox="1"/>
          <p:nvPr/>
        </p:nvSpPr>
        <p:spPr bwMode="auto">
          <a:xfrm>
            <a:off x="6429606" y="5694168"/>
            <a:ext cx="5059181" cy="316392"/>
          </a:xfrm>
          <a:prstGeom prst="rect">
            <a:avLst/>
          </a:prstGeom>
          <a:solidFill>
            <a:schemeClr val="bg1">
              <a:lumMod val="85000"/>
            </a:schemeClr>
          </a:solidFill>
          <a:ln w="9525">
            <a:noFill/>
            <a:miter lim="800000"/>
            <a:headEnd/>
            <a:tailEnd/>
          </a:ln>
        </p:spPr>
        <p:txBody>
          <a:bodyPr wrap="square" lIns="99980" tIns="49986" rIns="99980" bIns="49986"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defTabSz="1001649" eaLnBrk="0" hangingPunct="0"/>
            <a:r>
              <a:rPr lang="en-US" altLang="zh-CN" sz="1400" dirty="0">
                <a:solidFill>
                  <a:srgbClr val="000000"/>
                </a:solidFill>
                <a:ea typeface="+mn-ea"/>
                <a:cs typeface="Courier New" panose="02070309020205020404" pitchFamily="49" charset="0"/>
              </a:rPr>
              <a:t>[RT2]</a:t>
            </a:r>
            <a:r>
              <a:rPr lang="en-US" altLang="zh-CN" sz="1400" dirty="0" err="1">
                <a:solidFill>
                  <a:srgbClr val="000000"/>
                </a:solidFill>
                <a:ea typeface="+mn-ea"/>
                <a:cs typeface="Courier New" panose="02070309020205020404" pitchFamily="49" charset="0"/>
              </a:rPr>
              <a:t>ip</a:t>
            </a:r>
            <a:r>
              <a:rPr lang="en-US" altLang="zh-CN" sz="1400" dirty="0">
                <a:solidFill>
                  <a:srgbClr val="000000"/>
                </a:solidFill>
                <a:ea typeface="+mn-ea"/>
                <a:cs typeface="Courier New" panose="02070309020205020404" pitchFamily="49" charset="0"/>
              </a:rPr>
              <a:t> route-static 172.16.1.0 24 172.16.100.1</a:t>
            </a:r>
          </a:p>
        </p:txBody>
      </p:sp>
    </p:spTree>
    <p:extLst>
      <p:ext uri="{BB962C8B-B14F-4D97-AF65-F5344CB8AC3E}">
        <p14:creationId xmlns:p14="http://schemas.microsoft.com/office/powerpoint/2010/main" val="3524993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Configurando</a:t>
            </a:r>
            <a:r>
              <a:rPr lang="en-US" altLang="zh-CN" dirty="0"/>
              <a:t> </a:t>
            </a:r>
            <a:r>
              <a:rPr lang="en-US" altLang="zh-CN" dirty="0" err="1"/>
              <a:t>uma</a:t>
            </a:r>
            <a:r>
              <a:rPr lang="en-US" altLang="zh-CN" dirty="0"/>
              <a:t> Rota </a:t>
            </a:r>
            <a:r>
              <a:rPr lang="en-US" altLang="zh-CN" dirty="0" err="1"/>
              <a:t>Estática</a:t>
            </a:r>
            <a:r>
              <a:rPr lang="en-US" altLang="zh-CN" dirty="0"/>
              <a:t>
</a:t>
            </a:r>
            <a:endParaRPr lang="zh-CN" altLang="en-US" dirty="0"/>
          </a:p>
        </p:txBody>
      </p:sp>
      <p:sp>
        <p:nvSpPr>
          <p:cNvPr id="4" name="文本占位符 2"/>
          <p:cNvSpPr>
            <a:spLocks noGrp="1"/>
          </p:cNvSpPr>
          <p:nvPr>
            <p:ph type="body" sz="quarter" idx="10"/>
          </p:nvPr>
        </p:nvSpPr>
        <p:spPr>
          <a:xfrm>
            <a:off x="468317" y="1233487"/>
            <a:ext cx="11276183" cy="4557713"/>
          </a:xfrm>
        </p:spPr>
        <p:txBody>
          <a:bodyPr/>
          <a:lstStyle/>
          <a:p>
            <a:r>
              <a:rPr lang="pt-BR" altLang="zh-CN" sz="1600" dirty="0"/>
              <a:t>Método 1: Associar o endereço IP do próximo salto</a:t>
            </a:r>
            <a:r>
              <a:rPr lang="en-US" altLang="zh-CN" sz="1600" dirty="0"/>
              <a:t>.</a:t>
            </a:r>
          </a:p>
          <a:p>
            <a:pPr lvl="1"/>
            <a:r>
              <a:rPr lang="en-US" altLang="zh-CN" sz="1400" dirty="0">
                <a:solidFill>
                  <a:srgbClr val="000000"/>
                </a:solidFill>
                <a:cs typeface="Courier New" panose="02070309020205020404" pitchFamily="49" charset="0"/>
              </a:rPr>
              <a:t>[</a:t>
            </a:r>
            <a:r>
              <a:rPr lang="en-US" altLang="zh-CN" sz="1400" dirty="0" err="1">
                <a:solidFill>
                  <a:srgbClr val="000000"/>
                </a:solidFill>
                <a:cs typeface="Courier New" panose="02070309020205020404" pitchFamily="49" charset="0"/>
              </a:rPr>
              <a:t>Quidway</a:t>
            </a:r>
            <a:r>
              <a:rPr lang="en-US" altLang="zh-CN" sz="1400" dirty="0">
                <a:solidFill>
                  <a:srgbClr val="000000"/>
                </a:solidFill>
                <a:cs typeface="Courier New" panose="02070309020205020404" pitchFamily="49" charset="0"/>
              </a:rPr>
              <a:t>]</a:t>
            </a:r>
            <a:r>
              <a:rPr lang="en-US" altLang="zh-CN" sz="1400" dirty="0" err="1">
                <a:solidFill>
                  <a:srgbClr val="000000"/>
                </a:solidFill>
                <a:cs typeface="Courier New" panose="02070309020205020404" pitchFamily="49" charset="0"/>
              </a:rPr>
              <a:t>ip</a:t>
            </a:r>
            <a:r>
              <a:rPr lang="en-US" altLang="zh-CN" sz="1400" dirty="0">
                <a:solidFill>
                  <a:srgbClr val="000000"/>
                </a:solidFill>
                <a:cs typeface="Courier New" panose="02070309020205020404" pitchFamily="49" charset="0"/>
              </a:rPr>
              <a:t> route-static </a:t>
            </a:r>
            <a:r>
              <a:rPr lang="en-US" altLang="zh-CN" sz="1400" dirty="0">
                <a:solidFill>
                  <a:srgbClr val="C00000"/>
                </a:solidFill>
                <a:cs typeface="Courier New" panose="02070309020205020404" pitchFamily="49" charset="0"/>
              </a:rPr>
              <a:t>172.16.2.0 </a:t>
            </a:r>
            <a:r>
              <a:rPr lang="en-US" altLang="zh-CN" sz="1400" dirty="0">
                <a:solidFill>
                  <a:srgbClr val="00B0F0"/>
                </a:solidFill>
                <a:cs typeface="Courier New" panose="02070309020205020404" pitchFamily="49" charset="0"/>
              </a:rPr>
              <a:t>24</a:t>
            </a:r>
            <a:r>
              <a:rPr lang="en-US" altLang="zh-CN" sz="1400" dirty="0">
                <a:solidFill>
                  <a:srgbClr val="000000"/>
                </a:solidFill>
                <a:cs typeface="Courier New" panose="02070309020205020404" pitchFamily="49" charset="0"/>
              </a:rPr>
              <a:t> </a:t>
            </a:r>
            <a:r>
              <a:rPr lang="en-US" altLang="zh-CN" sz="1400" dirty="0">
                <a:solidFill>
                  <a:srgbClr val="00B050"/>
                </a:solidFill>
                <a:cs typeface="Courier New" panose="02070309020205020404" pitchFamily="49" charset="0"/>
              </a:rPr>
              <a:t>172.16.100.2</a:t>
            </a:r>
          </a:p>
          <a:p>
            <a:pPr lvl="2"/>
            <a:r>
              <a:rPr lang="pt-BR" altLang="zh-CN" sz="1200" dirty="0"/>
              <a:t>172.16.2.0 é o endereço de rede de destino da rota</a:t>
            </a:r>
            <a:r>
              <a:rPr lang="en-US" altLang="zh-CN" sz="1200" dirty="0"/>
              <a:t>. </a:t>
            </a:r>
          </a:p>
          <a:p>
            <a:pPr lvl="2"/>
            <a:r>
              <a:rPr lang="pt-BR" altLang="zh-CN" sz="1200" dirty="0"/>
              <a:t>24 é a máscara de rede ou o comprimento da máscara da rede de destino. O valor 24 equivale a 255.255.255.0</a:t>
            </a:r>
            <a:r>
              <a:rPr lang="en-US" altLang="zh-CN" sz="1200" dirty="0"/>
              <a:t>. </a:t>
            </a:r>
          </a:p>
          <a:p>
            <a:pPr lvl="2"/>
            <a:r>
              <a:rPr lang="pt-BR" altLang="zh-CN" sz="1200" dirty="0"/>
              <a:t>172.16.100.2 é o endereço IP do próximo salto para a rede</a:t>
            </a:r>
            <a:r>
              <a:rPr lang="en-US" altLang="zh-CN" sz="1200" dirty="0"/>
              <a:t>.</a:t>
            </a:r>
          </a:p>
          <a:p>
            <a:r>
              <a:rPr lang="pt-BR" altLang="zh-CN" sz="1600" dirty="0"/>
              <a:t>Método 2: Associando a interface de saída</a:t>
            </a:r>
            <a:r>
              <a:rPr lang="en-US" altLang="zh-CN" sz="1600" dirty="0"/>
              <a:t>.</a:t>
            </a:r>
          </a:p>
          <a:p>
            <a:pPr lvl="1"/>
            <a:r>
              <a:rPr lang="en-US" altLang="zh-CN" sz="1400" dirty="0">
                <a:solidFill>
                  <a:srgbClr val="000000"/>
                </a:solidFill>
                <a:cs typeface="Courier New" panose="02070309020205020404" pitchFamily="49" charset="0"/>
              </a:rPr>
              <a:t>[</a:t>
            </a:r>
            <a:r>
              <a:rPr lang="en-US" altLang="zh-CN" sz="1400" dirty="0" err="1">
                <a:solidFill>
                  <a:srgbClr val="000000"/>
                </a:solidFill>
                <a:cs typeface="Courier New" panose="02070309020205020404" pitchFamily="49" charset="0"/>
              </a:rPr>
              <a:t>Quidway</a:t>
            </a:r>
            <a:r>
              <a:rPr lang="en-US" altLang="zh-CN" sz="1400" dirty="0">
                <a:solidFill>
                  <a:srgbClr val="000000"/>
                </a:solidFill>
                <a:cs typeface="Courier New" panose="02070309020205020404" pitchFamily="49" charset="0"/>
              </a:rPr>
              <a:t>]</a:t>
            </a:r>
            <a:r>
              <a:rPr lang="en-US" altLang="zh-CN" sz="1400" dirty="0" err="1">
                <a:solidFill>
                  <a:srgbClr val="000000"/>
                </a:solidFill>
                <a:cs typeface="Courier New" panose="02070309020205020404" pitchFamily="49" charset="0"/>
              </a:rPr>
              <a:t>ip</a:t>
            </a:r>
            <a:r>
              <a:rPr lang="en-US" altLang="zh-CN" sz="1400" dirty="0">
                <a:solidFill>
                  <a:srgbClr val="000000"/>
                </a:solidFill>
                <a:cs typeface="Courier New" panose="02070309020205020404" pitchFamily="49" charset="0"/>
              </a:rPr>
              <a:t> route-static </a:t>
            </a:r>
            <a:r>
              <a:rPr lang="en-US" altLang="zh-CN" sz="1400" dirty="0">
                <a:solidFill>
                  <a:srgbClr val="C00000"/>
                </a:solidFill>
                <a:cs typeface="Courier New" panose="02070309020205020404" pitchFamily="49" charset="0"/>
              </a:rPr>
              <a:t>172.16.2.0 </a:t>
            </a:r>
            <a:r>
              <a:rPr lang="en-US" altLang="zh-CN" sz="1400" dirty="0">
                <a:solidFill>
                  <a:srgbClr val="00B0F0"/>
                </a:solidFill>
                <a:cs typeface="Courier New" panose="02070309020205020404" pitchFamily="49" charset="0"/>
              </a:rPr>
              <a:t>24</a:t>
            </a:r>
            <a:r>
              <a:rPr lang="en-US" altLang="zh-CN" sz="1400" dirty="0">
                <a:solidFill>
                  <a:srgbClr val="000000"/>
                </a:solidFill>
                <a:cs typeface="Courier New" panose="02070309020205020404" pitchFamily="49" charset="0"/>
              </a:rPr>
              <a:t> </a:t>
            </a:r>
            <a:r>
              <a:rPr lang="en-US" altLang="zh-CN" sz="1400" dirty="0">
                <a:solidFill>
                  <a:srgbClr val="00B050"/>
                </a:solidFill>
                <a:cs typeface="Courier New" panose="02070309020205020404" pitchFamily="49" charset="0"/>
              </a:rPr>
              <a:t>GigabitEthernet0/0/1</a:t>
            </a:r>
          </a:p>
          <a:p>
            <a:pPr lvl="2"/>
            <a:r>
              <a:rPr lang="pt-BR" altLang="zh-CN" sz="1200" dirty="0"/>
              <a:t>172.16.2.0 é o endereço de rede de destino da rota</a:t>
            </a:r>
            <a:r>
              <a:rPr lang="en-US" altLang="zh-CN" sz="1200" dirty="0"/>
              <a:t>.</a:t>
            </a:r>
          </a:p>
          <a:p>
            <a:pPr lvl="2"/>
            <a:r>
              <a:rPr lang="pt-BR" altLang="zh-CN" sz="1200" dirty="0"/>
              <a:t>24 é a máscara de rede ou o comprimento da máscara da rede de destino. O valor 24 equivale a 255.255.255.0</a:t>
            </a:r>
            <a:r>
              <a:rPr lang="en-US" altLang="zh-CN" sz="1200" dirty="0"/>
              <a:t>. </a:t>
            </a:r>
          </a:p>
          <a:p>
            <a:pPr lvl="2"/>
            <a:r>
              <a:rPr lang="pt-BR" altLang="zh-CN" sz="1200" dirty="0"/>
              <a:t>GigabitEthernet0/0/1 é a interface de saída para a rede</a:t>
            </a:r>
            <a:r>
              <a:rPr lang="en-US" altLang="zh-CN" sz="1200" dirty="0"/>
              <a:t>.</a:t>
            </a:r>
          </a:p>
          <a:p>
            <a:pPr lvl="2"/>
            <a:r>
              <a:rPr lang="pt-BR" altLang="zh-CN" sz="1200" dirty="0"/>
              <a:t>Se a interface de saída de uma rota for uma interface ponto a ponto (por exemplo, uma interface serial encapsulada com HDLC ou PPP), a rota poderá ser associada somente à interface de saída. Se a interface de saída for uma interface de </a:t>
            </a:r>
            <a:r>
              <a:rPr lang="pt-BR" altLang="zh-CN" sz="1200" dirty="0" err="1"/>
              <a:t>multiacesso</a:t>
            </a:r>
            <a:r>
              <a:rPr lang="pt-BR" altLang="zh-CN" sz="1200" dirty="0"/>
              <a:t> de difusão, por exemplo, uma interface Ethernet, a interface de saída deverá ser associada ao próximo salto. Caso contrário, o roteador não poderá encaminhar o pacote para o próximo salto correto</a:t>
            </a:r>
            <a:r>
              <a:rPr lang="en-US" altLang="zh-CN" sz="1200" dirty="0"/>
              <a:t>.</a:t>
            </a:r>
            <a:endParaRPr lang="zh-CN" altLang="en-US" sz="1200" dirty="0"/>
          </a:p>
        </p:txBody>
      </p:sp>
    </p:spTree>
    <p:extLst>
      <p:ext uri="{BB962C8B-B14F-4D97-AF65-F5344CB8AC3E}">
        <p14:creationId xmlns:p14="http://schemas.microsoft.com/office/powerpoint/2010/main" val="2676681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a:spLocks noGrp="1"/>
          </p:cNvSpPr>
          <p:nvPr>
            <p:ph type="body" sz="quarter" idx="10"/>
          </p:nvPr>
        </p:nvSpPr>
        <p:spPr/>
        <p:txBody>
          <a:bodyPr/>
          <a:lstStyle/>
          <a:p>
            <a:endParaRPr lang="en-US" altLang="zh-CN" dirty="0">
              <a:latin typeface="+mn-lt"/>
            </a:endParaRPr>
          </a:p>
          <a:p>
            <a:endParaRPr lang="en-US" altLang="zh-CN" dirty="0">
              <a:latin typeface="+mn-lt"/>
            </a:endParaRPr>
          </a:p>
          <a:p>
            <a:endParaRPr lang="en-US" altLang="zh-CN" dirty="0">
              <a:latin typeface="+mn-lt"/>
            </a:endParaRPr>
          </a:p>
          <a:p>
            <a:pPr marL="0" indent="0">
              <a:buNone/>
            </a:pPr>
            <a:endParaRPr lang="en-US" altLang="zh-CN" dirty="0">
              <a:latin typeface="+mn-lt"/>
            </a:endParaRPr>
          </a:p>
          <a:p>
            <a:pPr marL="0" indent="0">
              <a:buNone/>
            </a:pPr>
            <a:endParaRPr lang="en-US" altLang="zh-CN" dirty="0">
              <a:latin typeface="+mn-lt"/>
            </a:endParaRPr>
          </a:p>
          <a:p>
            <a:r>
              <a:rPr lang="pt-BR" altLang="zh-CN" sz="1600" dirty="0">
                <a:latin typeface="+mn-lt"/>
              </a:rPr>
              <a:t>Como mostrado na figura anterior, R3 e sua rede a jusante são alcançáveis a 10.9.9.0/24 através de R1 e R2. As duas rotas são adicionadas à tabela de roteamento R3. Esse fenômeno é chamado de balanceamento de carga de custo igual</a:t>
            </a:r>
            <a:r>
              <a:rPr lang="en-US" altLang="zh-CN" sz="1600" dirty="0">
                <a:latin typeface="+mn-lt"/>
              </a:rPr>
              <a:t>. </a:t>
            </a:r>
          </a:p>
          <a:p>
            <a:r>
              <a:rPr lang="pt-BR" altLang="zh-CN" sz="1600" dirty="0">
                <a:latin typeface="+mn-lt"/>
              </a:rPr>
              <a:t>O tráfego encaminhado por R3 para 10.9.9.0/24 usa R1 ou R2 como o próximo salto. A desvantagem é que os pacotes para o destino podem estar em desordem. Se o tráfego for encaminhado somente para R1 e for alternado quando R1 falhar, você poderá configurar uma rota estática flutuante</a:t>
            </a:r>
            <a:r>
              <a:rPr lang="en-US" altLang="zh-CN" sz="1600" dirty="0">
                <a:latin typeface="+mn-lt"/>
              </a:rPr>
              <a:t>. </a:t>
            </a:r>
          </a:p>
        </p:txBody>
      </p:sp>
      <p:sp>
        <p:nvSpPr>
          <p:cNvPr id="3" name="标题 2"/>
          <p:cNvSpPr>
            <a:spLocks noGrp="1"/>
          </p:cNvSpPr>
          <p:nvPr>
            <p:ph type="title"/>
          </p:nvPr>
        </p:nvSpPr>
        <p:spPr/>
        <p:txBody>
          <a:bodyPr/>
          <a:lstStyle/>
          <a:p>
            <a:r>
              <a:rPr lang="en-US" altLang="zh-CN" dirty="0"/>
              <a:t>Rota </a:t>
            </a:r>
            <a:r>
              <a:rPr lang="en-US" altLang="zh-CN" dirty="0" err="1"/>
              <a:t>Estática</a:t>
            </a:r>
            <a:r>
              <a:rPr lang="en-US" altLang="zh-CN" dirty="0"/>
              <a:t> </a:t>
            </a:r>
            <a:r>
              <a:rPr lang="en-US" altLang="zh-CN" dirty="0" err="1"/>
              <a:t>Flutuante</a:t>
            </a:r>
            <a:r>
              <a:rPr lang="en-US" altLang="zh-CN" dirty="0"/>
              <a:t> (1)
</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327719691"/>
              </p:ext>
            </p:extLst>
          </p:nvPr>
        </p:nvGraphicFramePr>
        <p:xfrm>
          <a:off x="1317971" y="2630902"/>
          <a:ext cx="2780611" cy="899314"/>
        </p:xfrm>
        <a:graphic>
          <a:graphicData uri="http://schemas.openxmlformats.org/drawingml/2006/table">
            <a:tbl>
              <a:tblPr firstRow="1" bandRow="1">
                <a:tableStyleId>{69CF1AB2-1976-4502-BF36-3FF5EA218861}</a:tableStyleId>
              </a:tblPr>
              <a:tblGrid>
                <a:gridCol w="1700611">
                  <a:extLst>
                    <a:ext uri="{9D8B030D-6E8A-4147-A177-3AD203B41FA5}">
                      <a16:colId xmlns:a16="http://schemas.microsoft.com/office/drawing/2014/main" val="20000"/>
                    </a:ext>
                  </a:extLst>
                </a:gridCol>
                <a:gridCol w="1080000">
                  <a:extLst>
                    <a:ext uri="{9D8B030D-6E8A-4147-A177-3AD203B41FA5}">
                      <a16:colId xmlns:a16="http://schemas.microsoft.com/office/drawing/2014/main" val="20001"/>
                    </a:ext>
                  </a:extLst>
                </a:gridCol>
              </a:tblGrid>
              <a:tr h="381154">
                <a:tc>
                  <a:txBody>
                    <a:bodyPr/>
                    <a:lstStyle/>
                    <a:p>
                      <a:pPr marL="0" algn="l" defTabSz="914034" rtl="0" eaLnBrk="1" latinLnBrk="0" hangingPunct="1"/>
                      <a:r>
                        <a:rPr lang="en-US" altLang="zh-CN" sz="1400" b="1" kern="1200" dirty="0" err="1">
                          <a:solidFill>
                            <a:schemeClr val="bg1"/>
                          </a:solidFill>
                          <a:latin typeface="+mn-lt"/>
                          <a:ea typeface="+mn-ea"/>
                          <a:cs typeface="+mn-cs"/>
                        </a:rPr>
                        <a:t>Prefixo</a:t>
                      </a:r>
                      <a:r>
                        <a:rPr lang="en-US" altLang="zh-CN" sz="1400" b="1" kern="1200" dirty="0">
                          <a:solidFill>
                            <a:schemeClr val="bg1"/>
                          </a:solidFill>
                          <a:latin typeface="+mn-lt"/>
                          <a:ea typeface="+mn-ea"/>
                          <a:cs typeface="+mn-cs"/>
                        </a:rPr>
                        <a:t> de </a:t>
                      </a:r>
                      <a:r>
                        <a:rPr lang="en-US" altLang="zh-CN" sz="1400" b="1" kern="1200" dirty="0" err="1">
                          <a:solidFill>
                            <a:schemeClr val="bg1"/>
                          </a:solidFill>
                          <a:latin typeface="+mn-lt"/>
                          <a:ea typeface="+mn-ea"/>
                          <a:cs typeface="+mn-cs"/>
                        </a:rPr>
                        <a:t>roteamento</a:t>
                      </a:r>
                      <a:r>
                        <a:rPr lang="en-US" altLang="zh-CN" sz="1400" b="1" kern="1200" dirty="0">
                          <a:solidFill>
                            <a:schemeClr val="bg1"/>
                          </a:solidFill>
                          <a:latin typeface="+mn-lt"/>
                          <a:ea typeface="+mn-ea"/>
                          <a:cs typeface="+mn-cs"/>
                        </a:rPr>
                        <a:t> </a:t>
                      </a:r>
                      <a:endParaRPr lang="zh-CN" altLang="en-US" sz="1400" b="1" kern="1200" dirty="0">
                        <a:solidFill>
                          <a:schemeClr val="bg1"/>
                        </a:solidFill>
                        <a:latin typeface="+mn-lt"/>
                        <a:ea typeface="+mn-ea"/>
                        <a:cs typeface="+mn-cs"/>
                      </a:endParaRPr>
                    </a:p>
                  </a:txBody>
                  <a:tcPr anchor="ctr" anchorCtr="1">
                    <a:solidFill>
                      <a:srgbClr val="00B0F0"/>
                    </a:solidFill>
                  </a:tcPr>
                </a:tc>
                <a:tc>
                  <a:txBody>
                    <a:bodyPr/>
                    <a:lstStyle/>
                    <a:p>
                      <a:r>
                        <a:rPr lang="en-US" altLang="zh-CN" sz="1400" dirty="0">
                          <a:solidFill>
                            <a:schemeClr val="bg1"/>
                          </a:solidFill>
                        </a:rPr>
                        <a:t>NH</a:t>
                      </a:r>
                      <a:endParaRPr lang="zh-CN" altLang="en-US" sz="1400" dirty="0">
                        <a:solidFill>
                          <a:schemeClr val="bg1"/>
                        </a:solidFill>
                        <a:latin typeface="+mn-lt"/>
                        <a:ea typeface="+mn-ea"/>
                      </a:endParaRPr>
                    </a:p>
                  </a:txBody>
                  <a:tcPr anchor="ctr" anchorCtr="1">
                    <a:solidFill>
                      <a:srgbClr val="00B0F0"/>
                    </a:solidFill>
                  </a:tcPr>
                </a:tc>
                <a:extLst>
                  <a:ext uri="{0D108BD9-81ED-4DB2-BD59-A6C34878D82A}">
                    <a16:rowId xmlns:a16="http://schemas.microsoft.com/office/drawing/2014/main" val="10000"/>
                  </a:ext>
                </a:extLst>
              </a:tr>
              <a:tr h="381154">
                <a:tc>
                  <a:txBody>
                    <a:bodyPr/>
                    <a:lstStyle/>
                    <a:p>
                      <a:r>
                        <a:rPr lang="en-US" altLang="zh-CN" sz="1400" dirty="0">
                          <a:solidFill>
                            <a:schemeClr val="tx1"/>
                          </a:solidFill>
                        </a:rPr>
                        <a:t>10.9.9.0/24</a:t>
                      </a:r>
                      <a:endParaRPr lang="zh-CN" altLang="en-US" sz="1400" b="1" dirty="0">
                        <a:solidFill>
                          <a:schemeClr val="tx1"/>
                        </a:solidFill>
                        <a:latin typeface="+mn-lt"/>
                        <a:ea typeface="+mn-ea"/>
                      </a:endParaRPr>
                    </a:p>
                  </a:txBody>
                  <a:tcPr anchor="ctr" anchorCtr="1">
                    <a:noFill/>
                  </a:tcPr>
                </a:tc>
                <a:tc>
                  <a:txBody>
                    <a:bodyPr/>
                    <a:lstStyle/>
                    <a:p>
                      <a:r>
                        <a:rPr lang="en-US" altLang="zh-CN" sz="1400" dirty="0">
                          <a:solidFill>
                            <a:schemeClr val="tx1"/>
                          </a:solidFill>
                          <a:latin typeface="+mn-lt"/>
                          <a:ea typeface="+mn-ea"/>
                        </a:rPr>
                        <a:t>10.1.13.1</a:t>
                      </a:r>
                      <a:endParaRPr lang="zh-CN" altLang="en-US" sz="1400" dirty="0">
                        <a:solidFill>
                          <a:schemeClr val="tx1"/>
                        </a:solidFill>
                        <a:latin typeface="+mn-lt"/>
                        <a:ea typeface="+mn-ea"/>
                      </a:endParaRPr>
                    </a:p>
                  </a:txBody>
                  <a:tcPr anchor="ctr" anchorCtr="1">
                    <a:noFill/>
                  </a:tcPr>
                </a:tc>
                <a:extLst>
                  <a:ext uri="{0D108BD9-81ED-4DB2-BD59-A6C34878D82A}">
                    <a16:rowId xmlns:a16="http://schemas.microsoft.com/office/drawing/2014/main" val="10001"/>
                  </a:ext>
                </a:extLst>
              </a:tr>
            </a:tbl>
          </a:graphicData>
        </a:graphic>
      </p:graphicFrame>
      <p:sp>
        <p:nvSpPr>
          <p:cNvPr id="6" name="文本框 5"/>
          <p:cNvSpPr txBox="1"/>
          <p:nvPr/>
        </p:nvSpPr>
        <p:spPr>
          <a:xfrm>
            <a:off x="1686279" y="2212979"/>
            <a:ext cx="2598641" cy="369332"/>
          </a:xfrm>
          <a:prstGeom prst="rect">
            <a:avLst/>
          </a:prstGeom>
          <a:noFill/>
        </p:spPr>
        <p:txBody>
          <a:bodyPr wrap="square" rtlCol="0">
            <a:spAutoFit/>
          </a:bodyPr>
          <a:lstStyle/>
          <a:p>
            <a:r>
              <a:rPr lang="en-US" altLang="zh-CN" dirty="0" err="1"/>
              <a:t>Tabela</a:t>
            </a:r>
            <a:r>
              <a:rPr lang="en-US" altLang="zh-CN" dirty="0"/>
              <a:t> de </a:t>
            </a:r>
            <a:r>
              <a:rPr lang="en-US" altLang="zh-CN" dirty="0" err="1"/>
              <a:t>roteamento</a:t>
            </a:r>
            <a:r>
              <a:rPr lang="en-US" altLang="zh-CN" dirty="0"/>
              <a:t> R3</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727402936"/>
              </p:ext>
            </p:extLst>
          </p:nvPr>
        </p:nvGraphicFramePr>
        <p:xfrm>
          <a:off x="1317970" y="3398261"/>
          <a:ext cx="2780611" cy="381154"/>
        </p:xfrm>
        <a:graphic>
          <a:graphicData uri="http://schemas.openxmlformats.org/drawingml/2006/table">
            <a:tbl>
              <a:tblPr firstRow="1" bandRow="1">
                <a:tableStyleId>{69CF1AB2-1976-4502-BF36-3FF5EA218861}</a:tableStyleId>
              </a:tblPr>
              <a:tblGrid>
                <a:gridCol w="1700611">
                  <a:extLst>
                    <a:ext uri="{9D8B030D-6E8A-4147-A177-3AD203B41FA5}">
                      <a16:colId xmlns:a16="http://schemas.microsoft.com/office/drawing/2014/main" val="20000"/>
                    </a:ext>
                  </a:extLst>
                </a:gridCol>
                <a:gridCol w="1080000">
                  <a:extLst>
                    <a:ext uri="{9D8B030D-6E8A-4147-A177-3AD203B41FA5}">
                      <a16:colId xmlns:a16="http://schemas.microsoft.com/office/drawing/2014/main" val="20001"/>
                    </a:ext>
                  </a:extLst>
                </a:gridCol>
              </a:tblGrid>
              <a:tr h="381154">
                <a:tc>
                  <a:txBody>
                    <a:bodyPr/>
                    <a:lstStyle/>
                    <a:p>
                      <a:endParaRPr lang="zh-CN" altLang="en-US" sz="1400" b="1" dirty="0">
                        <a:solidFill>
                          <a:schemeClr val="tx1"/>
                        </a:solidFill>
                        <a:latin typeface="+mn-lt"/>
                        <a:ea typeface="+mn-ea"/>
                      </a:endParaRPr>
                    </a:p>
                  </a:txBody>
                  <a:tcPr anchor="ctr" anchorCtr="1">
                    <a:noFill/>
                  </a:tcPr>
                </a:tc>
                <a:tc>
                  <a:txBody>
                    <a:bodyPr/>
                    <a:lstStyle/>
                    <a:p>
                      <a:pPr marL="0" algn="l" defTabSz="914034" rtl="0" eaLnBrk="1" latinLnBrk="0" hangingPunct="1"/>
                      <a:r>
                        <a:rPr lang="en-US" altLang="zh-CN" sz="1400" b="0" kern="1200" dirty="0">
                          <a:solidFill>
                            <a:schemeClr val="tx1"/>
                          </a:solidFill>
                          <a:latin typeface="+mn-lt"/>
                          <a:ea typeface="+mn-ea"/>
                          <a:cs typeface="+mn-cs"/>
                        </a:rPr>
                        <a:t>10.1.23.2</a:t>
                      </a:r>
                      <a:endParaRPr lang="zh-CN" altLang="en-US" sz="1400" b="0" kern="1200" dirty="0">
                        <a:solidFill>
                          <a:schemeClr val="tx1"/>
                        </a:solidFill>
                        <a:latin typeface="+mn-lt"/>
                        <a:ea typeface="+mn-ea"/>
                        <a:cs typeface="+mn-cs"/>
                      </a:endParaRPr>
                    </a:p>
                  </a:txBody>
                  <a:tcPr anchor="ctr" anchorCtr="1">
                    <a:noFill/>
                  </a:tcPr>
                </a:tc>
                <a:extLst>
                  <a:ext uri="{0D108BD9-81ED-4DB2-BD59-A6C34878D82A}">
                    <a16:rowId xmlns:a16="http://schemas.microsoft.com/office/drawing/2014/main" val="10000"/>
                  </a:ext>
                </a:extLst>
              </a:tr>
            </a:tbl>
          </a:graphicData>
        </a:graphic>
      </p:graphicFrame>
      <p:grpSp>
        <p:nvGrpSpPr>
          <p:cNvPr id="8" name="组合 7"/>
          <p:cNvGrpSpPr/>
          <p:nvPr/>
        </p:nvGrpSpPr>
        <p:grpSpPr>
          <a:xfrm>
            <a:off x="3714444" y="1379884"/>
            <a:ext cx="5708437" cy="2667770"/>
            <a:chOff x="3107110" y="1209401"/>
            <a:chExt cx="5708437" cy="2942823"/>
          </a:xfrm>
        </p:grpSpPr>
        <p:pic>
          <p:nvPicPr>
            <p:cNvPr id="9" name="Picture 12" descr="E:\2016.01\1.12 扁平化图标\蓝色\AR-蓝色最新-40.png"/>
            <p:cNvPicPr>
              <a:picLocks noChangeAspect="1" noChangeArrowheads="1"/>
            </p:cNvPicPr>
            <p:nvPr/>
          </p:nvPicPr>
          <p:blipFill>
            <a:blip r:embed="rId3" cstate="print"/>
            <a:srcRect/>
            <a:stretch>
              <a:fillRect/>
            </a:stretch>
          </p:blipFill>
          <p:spPr bwMode="auto">
            <a:xfrm>
              <a:off x="3665036" y="1429253"/>
              <a:ext cx="585457" cy="547545"/>
            </a:xfrm>
            <a:prstGeom prst="rect">
              <a:avLst/>
            </a:prstGeom>
            <a:noFill/>
          </p:spPr>
        </p:pic>
        <p:pic>
          <p:nvPicPr>
            <p:cNvPr id="10" name="Picture 12" descr="E:\2016.01\1.12 扁平化图标\蓝色\AR-蓝色最新-40.png"/>
            <p:cNvPicPr>
              <a:picLocks noChangeAspect="1" noChangeArrowheads="1"/>
            </p:cNvPicPr>
            <p:nvPr/>
          </p:nvPicPr>
          <p:blipFill>
            <a:blip r:embed="rId3" cstate="print"/>
            <a:srcRect/>
            <a:stretch>
              <a:fillRect/>
            </a:stretch>
          </p:blipFill>
          <p:spPr bwMode="auto">
            <a:xfrm>
              <a:off x="7089396" y="1429252"/>
              <a:ext cx="585457" cy="547545"/>
            </a:xfrm>
            <a:prstGeom prst="rect">
              <a:avLst/>
            </a:prstGeom>
            <a:noFill/>
          </p:spPr>
        </p:pic>
        <p:pic>
          <p:nvPicPr>
            <p:cNvPr id="11" name="Picture 12" descr="E:\2016.01\1.12 扁平化图标\蓝色\AR-蓝色最新-40.png"/>
            <p:cNvPicPr>
              <a:picLocks noChangeAspect="1" noChangeArrowheads="1"/>
            </p:cNvPicPr>
            <p:nvPr/>
          </p:nvPicPr>
          <p:blipFill>
            <a:blip r:embed="rId3" cstate="print"/>
            <a:srcRect/>
            <a:stretch>
              <a:fillRect/>
            </a:stretch>
          </p:blipFill>
          <p:spPr bwMode="auto">
            <a:xfrm>
              <a:off x="5461122" y="2612589"/>
              <a:ext cx="585457" cy="547545"/>
            </a:xfrm>
            <a:prstGeom prst="rect">
              <a:avLst/>
            </a:prstGeom>
            <a:noFill/>
          </p:spPr>
        </p:pic>
        <p:cxnSp>
          <p:nvCxnSpPr>
            <p:cNvPr id="12" name="直接连接符 11"/>
            <p:cNvCxnSpPr/>
            <p:nvPr/>
          </p:nvCxnSpPr>
          <p:spPr>
            <a:xfrm flipV="1">
              <a:off x="3665036" y="1245348"/>
              <a:ext cx="4009817" cy="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endCxn id="9" idx="0"/>
            </p:cNvCxnSpPr>
            <p:nvPr/>
          </p:nvCxnSpPr>
          <p:spPr>
            <a:xfrm>
              <a:off x="3957764" y="1245533"/>
              <a:ext cx="1" cy="1837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endCxn id="10" idx="0"/>
            </p:cNvCxnSpPr>
            <p:nvPr/>
          </p:nvCxnSpPr>
          <p:spPr>
            <a:xfrm>
              <a:off x="7382124" y="1245533"/>
              <a:ext cx="1" cy="1837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9" idx="2"/>
              <a:endCxn id="11" idx="1"/>
            </p:cNvCxnSpPr>
            <p:nvPr/>
          </p:nvCxnSpPr>
          <p:spPr>
            <a:xfrm>
              <a:off x="3957765" y="1976798"/>
              <a:ext cx="1503357" cy="9095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0" idx="2"/>
              <a:endCxn id="11" idx="3"/>
            </p:cNvCxnSpPr>
            <p:nvPr/>
          </p:nvCxnSpPr>
          <p:spPr>
            <a:xfrm flipH="1">
              <a:off x="6046579" y="1976797"/>
              <a:ext cx="1335546" cy="9095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321402" y="1535031"/>
              <a:ext cx="467360" cy="407411"/>
            </a:xfrm>
            <a:prstGeom prst="rect">
              <a:avLst/>
            </a:prstGeom>
            <a:noFill/>
          </p:spPr>
          <p:txBody>
            <a:bodyPr wrap="square" rtlCol="0">
              <a:spAutoFit/>
            </a:bodyPr>
            <a:lstStyle/>
            <a:p>
              <a:r>
                <a:rPr lang="en-US" altLang="zh-CN" dirty="0"/>
                <a:t>R1</a:t>
              </a:r>
              <a:endParaRPr lang="zh-CN" altLang="en-US" dirty="0"/>
            </a:p>
          </p:txBody>
        </p:sp>
        <p:sp>
          <p:nvSpPr>
            <p:cNvPr id="18" name="文本框 17"/>
            <p:cNvSpPr txBox="1"/>
            <p:nvPr/>
          </p:nvSpPr>
          <p:spPr>
            <a:xfrm>
              <a:off x="5545953" y="2265117"/>
              <a:ext cx="467360" cy="407411"/>
            </a:xfrm>
            <a:prstGeom prst="rect">
              <a:avLst/>
            </a:prstGeom>
            <a:noFill/>
          </p:spPr>
          <p:txBody>
            <a:bodyPr wrap="square" rtlCol="0">
              <a:spAutoFit/>
            </a:bodyPr>
            <a:lstStyle/>
            <a:p>
              <a:r>
                <a:rPr lang="en-US" altLang="zh-CN" dirty="0"/>
                <a:t>R3</a:t>
              </a:r>
              <a:endParaRPr lang="zh-CN" altLang="en-US" dirty="0"/>
            </a:p>
          </p:txBody>
        </p:sp>
        <p:sp>
          <p:nvSpPr>
            <p:cNvPr id="19" name="文本框 18"/>
            <p:cNvSpPr txBox="1"/>
            <p:nvPr/>
          </p:nvSpPr>
          <p:spPr>
            <a:xfrm>
              <a:off x="7591118" y="1529222"/>
              <a:ext cx="467360" cy="407411"/>
            </a:xfrm>
            <a:prstGeom prst="rect">
              <a:avLst/>
            </a:prstGeom>
            <a:noFill/>
          </p:spPr>
          <p:txBody>
            <a:bodyPr wrap="square" rtlCol="0">
              <a:spAutoFit/>
            </a:bodyPr>
            <a:lstStyle/>
            <a:p>
              <a:r>
                <a:rPr lang="en-US" altLang="zh-CN" dirty="0"/>
                <a:t>R2</a:t>
              </a:r>
              <a:endParaRPr lang="zh-CN" altLang="en-US" dirty="0"/>
            </a:p>
          </p:txBody>
        </p:sp>
        <p:sp>
          <p:nvSpPr>
            <p:cNvPr id="20" name="文本框 19"/>
            <p:cNvSpPr txBox="1"/>
            <p:nvPr/>
          </p:nvSpPr>
          <p:spPr>
            <a:xfrm>
              <a:off x="3107110" y="1957457"/>
              <a:ext cx="1385581" cy="373460"/>
            </a:xfrm>
            <a:prstGeom prst="rect">
              <a:avLst/>
            </a:prstGeom>
            <a:noFill/>
          </p:spPr>
          <p:txBody>
            <a:bodyPr wrap="square" rtlCol="0">
              <a:spAutoFit/>
            </a:bodyPr>
            <a:lstStyle/>
            <a:p>
              <a:r>
                <a:rPr lang="en-US" altLang="zh-CN" sz="1600" dirty="0"/>
                <a:t>10.1.13.1</a:t>
              </a:r>
              <a:endParaRPr lang="zh-CN" altLang="en-US" sz="1600" dirty="0"/>
            </a:p>
          </p:txBody>
        </p:sp>
        <p:sp>
          <p:nvSpPr>
            <p:cNvPr id="21" name="文本框 20"/>
            <p:cNvSpPr txBox="1"/>
            <p:nvPr/>
          </p:nvSpPr>
          <p:spPr>
            <a:xfrm>
              <a:off x="7429966" y="1909611"/>
              <a:ext cx="1385581" cy="373460"/>
            </a:xfrm>
            <a:prstGeom prst="rect">
              <a:avLst/>
            </a:prstGeom>
            <a:noFill/>
          </p:spPr>
          <p:txBody>
            <a:bodyPr wrap="square" rtlCol="0">
              <a:spAutoFit/>
            </a:bodyPr>
            <a:lstStyle/>
            <a:p>
              <a:r>
                <a:rPr lang="en-US" altLang="zh-CN" sz="1600" dirty="0"/>
                <a:t>10.1.23.2</a:t>
              </a:r>
              <a:endParaRPr lang="zh-CN" altLang="en-US" sz="1600" dirty="0"/>
            </a:p>
          </p:txBody>
        </p:sp>
        <p:sp>
          <p:nvSpPr>
            <p:cNvPr id="22" name="文本框 21"/>
            <p:cNvSpPr txBox="1"/>
            <p:nvPr/>
          </p:nvSpPr>
          <p:spPr>
            <a:xfrm>
              <a:off x="5042241" y="1209401"/>
              <a:ext cx="1385581" cy="373460"/>
            </a:xfrm>
            <a:prstGeom prst="rect">
              <a:avLst/>
            </a:prstGeom>
            <a:noFill/>
          </p:spPr>
          <p:txBody>
            <a:bodyPr wrap="square" rtlCol="0">
              <a:spAutoFit/>
            </a:bodyPr>
            <a:lstStyle/>
            <a:p>
              <a:r>
                <a:rPr lang="en-US" altLang="zh-CN" sz="1600" dirty="0">
                  <a:solidFill>
                    <a:srgbClr val="C00000"/>
                  </a:solidFill>
                </a:rPr>
                <a:t>10.9.9.0/24</a:t>
              </a:r>
              <a:endParaRPr lang="zh-CN" altLang="en-US" sz="1600" dirty="0">
                <a:solidFill>
                  <a:srgbClr val="C00000"/>
                </a:solidFill>
              </a:endParaRPr>
            </a:p>
          </p:txBody>
        </p:sp>
        <p:sp>
          <p:nvSpPr>
            <p:cNvPr id="23" name="文本框 22"/>
            <p:cNvSpPr txBox="1"/>
            <p:nvPr/>
          </p:nvSpPr>
          <p:spPr>
            <a:xfrm>
              <a:off x="4334380" y="2726459"/>
              <a:ext cx="1385581" cy="373460"/>
            </a:xfrm>
            <a:prstGeom prst="rect">
              <a:avLst/>
            </a:prstGeom>
            <a:noFill/>
          </p:spPr>
          <p:txBody>
            <a:bodyPr wrap="square" rtlCol="0">
              <a:spAutoFit/>
            </a:bodyPr>
            <a:lstStyle/>
            <a:p>
              <a:r>
                <a:rPr lang="en-US" altLang="zh-CN" sz="1600" dirty="0"/>
                <a:t>10.1.13.3</a:t>
              </a:r>
              <a:endParaRPr lang="zh-CN" altLang="en-US" sz="1600" dirty="0"/>
            </a:p>
          </p:txBody>
        </p:sp>
        <p:sp>
          <p:nvSpPr>
            <p:cNvPr id="24" name="文本框 23"/>
            <p:cNvSpPr txBox="1"/>
            <p:nvPr/>
          </p:nvSpPr>
          <p:spPr>
            <a:xfrm>
              <a:off x="6096576" y="2726459"/>
              <a:ext cx="1385581" cy="373460"/>
            </a:xfrm>
            <a:prstGeom prst="rect">
              <a:avLst/>
            </a:prstGeom>
            <a:noFill/>
          </p:spPr>
          <p:txBody>
            <a:bodyPr wrap="square" rtlCol="0">
              <a:spAutoFit/>
            </a:bodyPr>
            <a:lstStyle/>
            <a:p>
              <a:r>
                <a:rPr lang="en-US" altLang="zh-CN" sz="1600" dirty="0"/>
                <a:t>10.1.23.3</a:t>
              </a:r>
              <a:endParaRPr lang="zh-CN" altLang="en-US" sz="1600" dirty="0"/>
            </a:p>
          </p:txBody>
        </p:sp>
        <p:cxnSp>
          <p:nvCxnSpPr>
            <p:cNvPr id="25" name="直接箭头连接符 24"/>
            <p:cNvCxnSpPr/>
            <p:nvPr/>
          </p:nvCxnSpPr>
          <p:spPr>
            <a:xfrm>
              <a:off x="5753850" y="3203933"/>
              <a:ext cx="0" cy="300187"/>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098582" y="3507157"/>
              <a:ext cx="3519291" cy="645067"/>
            </a:xfrm>
            <a:prstGeom prst="rect">
              <a:avLst/>
            </a:prstGeom>
            <a:solidFill>
              <a:schemeClr val="bg1"/>
            </a:solidFill>
            <a:ln w="19050">
              <a:solidFill>
                <a:srgbClr val="00B0F0"/>
              </a:solidFill>
            </a:ln>
          </p:spPr>
          <p:txBody>
            <a:bodyPr wrap="square" rtlCol="0">
              <a:spAutoFit/>
            </a:bodyPr>
            <a:lstStyle/>
            <a:p>
              <a:r>
                <a:rPr lang="en-US" altLang="zh-CN" sz="1600" dirty="0" err="1"/>
                <a:t>ip</a:t>
              </a:r>
              <a:r>
                <a:rPr lang="en-US" altLang="zh-CN" sz="1600" dirty="0"/>
                <a:t> route-static 10.9.9.0 24 10.1.13.1</a:t>
              </a:r>
            </a:p>
            <a:p>
              <a:r>
                <a:rPr lang="en-US" altLang="zh-CN" sz="1600" dirty="0" err="1"/>
                <a:t>ip</a:t>
              </a:r>
              <a:r>
                <a:rPr lang="en-US" altLang="zh-CN" sz="1600" dirty="0"/>
                <a:t> route-static 10.9.9.0 24 10.1.23.2</a:t>
              </a:r>
            </a:p>
          </p:txBody>
        </p:sp>
      </p:grpSp>
    </p:spTree>
    <p:extLst>
      <p:ext uri="{BB962C8B-B14F-4D97-AF65-F5344CB8AC3E}">
        <p14:creationId xmlns:p14="http://schemas.microsoft.com/office/powerpoint/2010/main" val="1049717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a:spLocks noGrp="1"/>
          </p:cNvSpPr>
          <p:nvPr>
            <p:ph type="body" sz="quarter" idx="10"/>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r>
              <a:rPr lang="pt-BR" altLang="zh-CN" sz="1600" dirty="0"/>
              <a:t>Por padrão, a preferência de uma rota estática é 60, e alteramos a preferência da outra rota estática para 80. Após a comparação de preferências, a rota com um valor de preferência menor é preferida e adicionada à tabela de roteamento para encaminhamento de dados. A outra rota estática com valor de preferência 80 está oculta e não existe na tabela de roteamento. Quando R1 quebra ou a ligação direta entre R3 e R1 falha, a outra rota emerge e o tráfego é mudado para a ligação entre R3 e R2. Este é um bom mecanismo de backup de caminho</a:t>
            </a:r>
            <a:r>
              <a:rPr lang="en-US" altLang="zh-CN" sz="1600" dirty="0"/>
              <a:t>. </a:t>
            </a:r>
            <a:endParaRPr lang="zh-CN" altLang="en-US" sz="1600" dirty="0"/>
          </a:p>
        </p:txBody>
      </p:sp>
      <p:sp>
        <p:nvSpPr>
          <p:cNvPr id="3" name="标题 2"/>
          <p:cNvSpPr>
            <a:spLocks noGrp="1"/>
          </p:cNvSpPr>
          <p:nvPr>
            <p:ph type="title"/>
          </p:nvPr>
        </p:nvSpPr>
        <p:spPr/>
        <p:txBody>
          <a:bodyPr/>
          <a:lstStyle/>
          <a:p>
            <a:r>
              <a:rPr lang="en-US" altLang="zh-CN" dirty="0"/>
              <a:t>Rota </a:t>
            </a:r>
            <a:r>
              <a:rPr lang="en-US" altLang="zh-CN" dirty="0" err="1"/>
              <a:t>Estática</a:t>
            </a:r>
            <a:r>
              <a:rPr lang="en-US" altLang="zh-CN" dirty="0"/>
              <a:t> </a:t>
            </a:r>
            <a:r>
              <a:rPr lang="en-US" altLang="zh-CN" dirty="0" err="1"/>
              <a:t>Flutuante</a:t>
            </a:r>
            <a:r>
              <a:rPr lang="en-US" altLang="zh-CN" dirty="0"/>
              <a:t> (2)</a:t>
            </a:r>
            <a:endParaRPr lang="zh-CN" altLang="en-US" dirty="0"/>
          </a:p>
        </p:txBody>
      </p:sp>
      <p:grpSp>
        <p:nvGrpSpPr>
          <p:cNvPr id="5" name="组合 4"/>
          <p:cNvGrpSpPr/>
          <p:nvPr/>
        </p:nvGrpSpPr>
        <p:grpSpPr>
          <a:xfrm>
            <a:off x="3377846" y="1416760"/>
            <a:ext cx="6099952" cy="2667770"/>
            <a:chOff x="3107110" y="1209401"/>
            <a:chExt cx="6099952" cy="2942823"/>
          </a:xfrm>
        </p:grpSpPr>
        <p:pic>
          <p:nvPicPr>
            <p:cNvPr id="6" name="Picture 12" descr="E:\2016.01\1.12 扁平化图标\蓝色\AR-蓝色最新-40.png"/>
            <p:cNvPicPr>
              <a:picLocks noChangeAspect="1" noChangeArrowheads="1"/>
            </p:cNvPicPr>
            <p:nvPr/>
          </p:nvPicPr>
          <p:blipFill>
            <a:blip r:embed="rId3" cstate="print"/>
            <a:srcRect/>
            <a:stretch>
              <a:fillRect/>
            </a:stretch>
          </p:blipFill>
          <p:spPr bwMode="auto">
            <a:xfrm>
              <a:off x="3665036" y="1429253"/>
              <a:ext cx="585457" cy="547545"/>
            </a:xfrm>
            <a:prstGeom prst="rect">
              <a:avLst/>
            </a:prstGeom>
            <a:noFill/>
          </p:spPr>
        </p:pic>
        <p:pic>
          <p:nvPicPr>
            <p:cNvPr id="7" name="Picture 12" descr="E:\2016.01\1.12 扁平化图标\蓝色\AR-蓝色最新-40.png"/>
            <p:cNvPicPr>
              <a:picLocks noChangeAspect="1" noChangeArrowheads="1"/>
            </p:cNvPicPr>
            <p:nvPr/>
          </p:nvPicPr>
          <p:blipFill>
            <a:blip r:embed="rId3" cstate="print"/>
            <a:srcRect/>
            <a:stretch>
              <a:fillRect/>
            </a:stretch>
          </p:blipFill>
          <p:spPr bwMode="auto">
            <a:xfrm>
              <a:off x="7089396" y="1429252"/>
              <a:ext cx="585457" cy="547545"/>
            </a:xfrm>
            <a:prstGeom prst="rect">
              <a:avLst/>
            </a:prstGeom>
            <a:noFill/>
          </p:spPr>
        </p:pic>
        <p:pic>
          <p:nvPicPr>
            <p:cNvPr id="8" name="Picture 12" descr="E:\2016.01\1.12 扁平化图标\蓝色\AR-蓝色最新-40.png"/>
            <p:cNvPicPr>
              <a:picLocks noChangeAspect="1" noChangeArrowheads="1"/>
            </p:cNvPicPr>
            <p:nvPr/>
          </p:nvPicPr>
          <p:blipFill>
            <a:blip r:embed="rId3" cstate="print"/>
            <a:srcRect/>
            <a:stretch>
              <a:fillRect/>
            </a:stretch>
          </p:blipFill>
          <p:spPr bwMode="auto">
            <a:xfrm>
              <a:off x="5461122" y="2612589"/>
              <a:ext cx="585457" cy="547545"/>
            </a:xfrm>
            <a:prstGeom prst="rect">
              <a:avLst/>
            </a:prstGeom>
            <a:noFill/>
          </p:spPr>
        </p:pic>
        <p:cxnSp>
          <p:nvCxnSpPr>
            <p:cNvPr id="9" name="直接连接符 8"/>
            <p:cNvCxnSpPr/>
            <p:nvPr/>
          </p:nvCxnSpPr>
          <p:spPr>
            <a:xfrm flipV="1">
              <a:off x="3665036" y="1245348"/>
              <a:ext cx="4009817" cy="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endCxn id="6" idx="0"/>
            </p:cNvCxnSpPr>
            <p:nvPr/>
          </p:nvCxnSpPr>
          <p:spPr>
            <a:xfrm>
              <a:off x="3957764" y="1245533"/>
              <a:ext cx="1" cy="1837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endCxn id="7" idx="0"/>
            </p:cNvCxnSpPr>
            <p:nvPr/>
          </p:nvCxnSpPr>
          <p:spPr>
            <a:xfrm>
              <a:off x="7382124" y="1245533"/>
              <a:ext cx="1" cy="1837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6" idx="2"/>
              <a:endCxn id="8" idx="1"/>
            </p:cNvCxnSpPr>
            <p:nvPr/>
          </p:nvCxnSpPr>
          <p:spPr>
            <a:xfrm>
              <a:off x="3957765" y="1976798"/>
              <a:ext cx="1503357" cy="9095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7" idx="2"/>
              <a:endCxn id="8" idx="3"/>
            </p:cNvCxnSpPr>
            <p:nvPr/>
          </p:nvCxnSpPr>
          <p:spPr>
            <a:xfrm flipH="1">
              <a:off x="6046579" y="1976797"/>
              <a:ext cx="1335546" cy="9095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321402" y="1535031"/>
              <a:ext cx="467360" cy="369332"/>
            </a:xfrm>
            <a:prstGeom prst="rect">
              <a:avLst/>
            </a:prstGeom>
            <a:noFill/>
          </p:spPr>
          <p:txBody>
            <a:bodyPr wrap="square" rtlCol="0">
              <a:spAutoFit/>
            </a:bodyPr>
            <a:lstStyle/>
            <a:p>
              <a:r>
                <a:rPr lang="en-US" altLang="zh-CN" dirty="0"/>
                <a:t>R1</a:t>
              </a:r>
              <a:endParaRPr lang="zh-CN" altLang="en-US" dirty="0"/>
            </a:p>
          </p:txBody>
        </p:sp>
        <p:sp>
          <p:nvSpPr>
            <p:cNvPr id="15" name="文本框 14"/>
            <p:cNvSpPr txBox="1"/>
            <p:nvPr/>
          </p:nvSpPr>
          <p:spPr>
            <a:xfrm>
              <a:off x="5545953" y="2265117"/>
              <a:ext cx="467360" cy="369332"/>
            </a:xfrm>
            <a:prstGeom prst="rect">
              <a:avLst/>
            </a:prstGeom>
            <a:noFill/>
          </p:spPr>
          <p:txBody>
            <a:bodyPr wrap="square" rtlCol="0">
              <a:spAutoFit/>
            </a:bodyPr>
            <a:lstStyle/>
            <a:p>
              <a:r>
                <a:rPr lang="en-US" altLang="zh-CN" dirty="0"/>
                <a:t>R3</a:t>
              </a:r>
              <a:endParaRPr lang="zh-CN" altLang="en-US" dirty="0"/>
            </a:p>
          </p:txBody>
        </p:sp>
        <p:sp>
          <p:nvSpPr>
            <p:cNvPr id="16" name="文本框 15"/>
            <p:cNvSpPr txBox="1"/>
            <p:nvPr/>
          </p:nvSpPr>
          <p:spPr>
            <a:xfrm>
              <a:off x="7591118" y="1529222"/>
              <a:ext cx="467360" cy="369332"/>
            </a:xfrm>
            <a:prstGeom prst="rect">
              <a:avLst/>
            </a:prstGeom>
            <a:noFill/>
          </p:spPr>
          <p:txBody>
            <a:bodyPr wrap="square" rtlCol="0">
              <a:spAutoFit/>
            </a:bodyPr>
            <a:lstStyle/>
            <a:p>
              <a:r>
                <a:rPr lang="en-US" altLang="zh-CN" dirty="0"/>
                <a:t>R2</a:t>
              </a:r>
              <a:endParaRPr lang="zh-CN" altLang="en-US" dirty="0"/>
            </a:p>
          </p:txBody>
        </p:sp>
        <p:sp>
          <p:nvSpPr>
            <p:cNvPr id="17" name="文本框 16"/>
            <p:cNvSpPr txBox="1"/>
            <p:nvPr/>
          </p:nvSpPr>
          <p:spPr>
            <a:xfrm>
              <a:off x="3107110" y="1957456"/>
              <a:ext cx="1385581" cy="338554"/>
            </a:xfrm>
            <a:prstGeom prst="rect">
              <a:avLst/>
            </a:prstGeom>
            <a:noFill/>
          </p:spPr>
          <p:txBody>
            <a:bodyPr wrap="square" rtlCol="0">
              <a:spAutoFit/>
            </a:bodyPr>
            <a:lstStyle/>
            <a:p>
              <a:r>
                <a:rPr lang="en-US" altLang="zh-CN" sz="1600" dirty="0"/>
                <a:t>10.1.13.1</a:t>
              </a:r>
              <a:endParaRPr lang="zh-CN" altLang="en-US" sz="1600" dirty="0"/>
            </a:p>
          </p:txBody>
        </p:sp>
        <p:sp>
          <p:nvSpPr>
            <p:cNvPr id="18" name="文本框 17"/>
            <p:cNvSpPr txBox="1"/>
            <p:nvPr/>
          </p:nvSpPr>
          <p:spPr>
            <a:xfrm>
              <a:off x="7429966" y="1909611"/>
              <a:ext cx="1385581" cy="338554"/>
            </a:xfrm>
            <a:prstGeom prst="rect">
              <a:avLst/>
            </a:prstGeom>
            <a:noFill/>
          </p:spPr>
          <p:txBody>
            <a:bodyPr wrap="square" rtlCol="0">
              <a:spAutoFit/>
            </a:bodyPr>
            <a:lstStyle/>
            <a:p>
              <a:r>
                <a:rPr lang="en-US" altLang="zh-CN" sz="1600" dirty="0"/>
                <a:t>10.1.23.2</a:t>
              </a:r>
              <a:endParaRPr lang="zh-CN" altLang="en-US" sz="1600" dirty="0"/>
            </a:p>
          </p:txBody>
        </p:sp>
        <p:sp>
          <p:nvSpPr>
            <p:cNvPr id="19" name="文本框 18"/>
            <p:cNvSpPr txBox="1"/>
            <p:nvPr/>
          </p:nvSpPr>
          <p:spPr>
            <a:xfrm>
              <a:off x="5042241" y="1209401"/>
              <a:ext cx="1385581" cy="338554"/>
            </a:xfrm>
            <a:prstGeom prst="rect">
              <a:avLst/>
            </a:prstGeom>
            <a:noFill/>
          </p:spPr>
          <p:txBody>
            <a:bodyPr wrap="square" rtlCol="0">
              <a:spAutoFit/>
            </a:bodyPr>
            <a:lstStyle/>
            <a:p>
              <a:r>
                <a:rPr lang="en-US" altLang="zh-CN" sz="1600" dirty="0">
                  <a:solidFill>
                    <a:srgbClr val="C00000"/>
                  </a:solidFill>
                </a:rPr>
                <a:t>10.9.9.0/24</a:t>
              </a:r>
              <a:endParaRPr lang="zh-CN" altLang="en-US" sz="1600" dirty="0">
                <a:solidFill>
                  <a:srgbClr val="C00000"/>
                </a:solidFill>
              </a:endParaRPr>
            </a:p>
          </p:txBody>
        </p:sp>
        <p:sp>
          <p:nvSpPr>
            <p:cNvPr id="20" name="文本框 19"/>
            <p:cNvSpPr txBox="1"/>
            <p:nvPr/>
          </p:nvSpPr>
          <p:spPr>
            <a:xfrm>
              <a:off x="4334380" y="2726459"/>
              <a:ext cx="1385581" cy="338554"/>
            </a:xfrm>
            <a:prstGeom prst="rect">
              <a:avLst/>
            </a:prstGeom>
            <a:noFill/>
          </p:spPr>
          <p:txBody>
            <a:bodyPr wrap="square" rtlCol="0">
              <a:spAutoFit/>
            </a:bodyPr>
            <a:lstStyle/>
            <a:p>
              <a:r>
                <a:rPr lang="en-US" altLang="zh-CN" sz="1600" dirty="0"/>
                <a:t>10.1.13.3</a:t>
              </a:r>
              <a:endParaRPr lang="zh-CN" altLang="en-US" sz="1600" dirty="0"/>
            </a:p>
          </p:txBody>
        </p:sp>
        <p:sp>
          <p:nvSpPr>
            <p:cNvPr id="21" name="文本框 20"/>
            <p:cNvSpPr txBox="1"/>
            <p:nvPr/>
          </p:nvSpPr>
          <p:spPr>
            <a:xfrm>
              <a:off x="6096576" y="2726459"/>
              <a:ext cx="1385581" cy="338554"/>
            </a:xfrm>
            <a:prstGeom prst="rect">
              <a:avLst/>
            </a:prstGeom>
            <a:noFill/>
          </p:spPr>
          <p:txBody>
            <a:bodyPr wrap="square" rtlCol="0">
              <a:spAutoFit/>
            </a:bodyPr>
            <a:lstStyle/>
            <a:p>
              <a:r>
                <a:rPr lang="en-US" altLang="zh-CN" sz="1600" dirty="0"/>
                <a:t>10.1.23.3</a:t>
              </a:r>
              <a:endParaRPr lang="zh-CN" altLang="en-US" sz="1600" dirty="0"/>
            </a:p>
          </p:txBody>
        </p:sp>
        <p:cxnSp>
          <p:nvCxnSpPr>
            <p:cNvPr id="22" name="直接箭头连接符 21"/>
            <p:cNvCxnSpPr/>
            <p:nvPr/>
          </p:nvCxnSpPr>
          <p:spPr>
            <a:xfrm>
              <a:off x="5753850" y="3203933"/>
              <a:ext cx="0" cy="300187"/>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098582" y="3507157"/>
              <a:ext cx="5108480" cy="645067"/>
            </a:xfrm>
            <a:prstGeom prst="rect">
              <a:avLst/>
            </a:prstGeom>
            <a:solidFill>
              <a:schemeClr val="bg1"/>
            </a:solidFill>
            <a:ln w="19050">
              <a:solidFill>
                <a:srgbClr val="00B0F0"/>
              </a:solidFill>
            </a:ln>
          </p:spPr>
          <p:txBody>
            <a:bodyPr wrap="square" rtlCol="0">
              <a:spAutoFit/>
            </a:bodyPr>
            <a:lstStyle/>
            <a:p>
              <a:r>
                <a:rPr lang="en-US" altLang="zh-CN" sz="1600" dirty="0" err="1"/>
                <a:t>ip</a:t>
              </a:r>
              <a:r>
                <a:rPr lang="en-US" altLang="zh-CN" sz="1600" dirty="0"/>
                <a:t> route-static 10.9.9.0 24 10.1.13.1</a:t>
              </a:r>
            </a:p>
            <a:p>
              <a:r>
                <a:rPr lang="en-US" altLang="zh-CN" sz="1600" dirty="0" err="1"/>
                <a:t>ip</a:t>
              </a:r>
              <a:r>
                <a:rPr lang="en-US" altLang="zh-CN" sz="1600" dirty="0"/>
                <a:t> route-static 10.9.9.0 24 10.1.23.2 </a:t>
              </a:r>
              <a:r>
                <a:rPr lang="en-US" altLang="zh-CN" sz="1600" dirty="0">
                  <a:solidFill>
                    <a:srgbClr val="C00000"/>
                  </a:solidFill>
                </a:rPr>
                <a:t>preference 80</a:t>
              </a:r>
            </a:p>
          </p:txBody>
        </p:sp>
      </p:grpSp>
      <p:cxnSp>
        <p:nvCxnSpPr>
          <p:cNvPr id="24" name="直接箭头连接符 23"/>
          <p:cNvCxnSpPr/>
          <p:nvPr/>
        </p:nvCxnSpPr>
        <p:spPr>
          <a:xfrm flipH="1" flipV="1">
            <a:off x="4605116" y="2118263"/>
            <a:ext cx="976769" cy="536648"/>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5" name="表格 24"/>
          <p:cNvGraphicFramePr>
            <a:graphicFrameLocks noGrp="1"/>
          </p:cNvGraphicFramePr>
          <p:nvPr>
            <p:extLst>
              <p:ext uri="{D42A27DB-BD31-4B8C-83A1-F6EECF244321}">
                <p14:modId xmlns:p14="http://schemas.microsoft.com/office/powerpoint/2010/main" val="1737837604"/>
              </p:ext>
            </p:extLst>
          </p:nvPr>
        </p:nvGraphicFramePr>
        <p:xfrm>
          <a:off x="981373" y="2667778"/>
          <a:ext cx="2780611" cy="762308"/>
        </p:xfrm>
        <a:graphic>
          <a:graphicData uri="http://schemas.openxmlformats.org/drawingml/2006/table">
            <a:tbl>
              <a:tblPr firstRow="1" bandRow="1">
                <a:tableStyleId>{69CF1AB2-1976-4502-BF36-3FF5EA218861}</a:tableStyleId>
              </a:tblPr>
              <a:tblGrid>
                <a:gridCol w="1700611">
                  <a:extLst>
                    <a:ext uri="{9D8B030D-6E8A-4147-A177-3AD203B41FA5}">
                      <a16:colId xmlns:a16="http://schemas.microsoft.com/office/drawing/2014/main" val="20000"/>
                    </a:ext>
                  </a:extLst>
                </a:gridCol>
                <a:gridCol w="1080000">
                  <a:extLst>
                    <a:ext uri="{9D8B030D-6E8A-4147-A177-3AD203B41FA5}">
                      <a16:colId xmlns:a16="http://schemas.microsoft.com/office/drawing/2014/main" val="20001"/>
                    </a:ext>
                  </a:extLst>
                </a:gridCol>
              </a:tblGrid>
              <a:tr h="381154">
                <a:tc>
                  <a:txBody>
                    <a:bodyPr/>
                    <a:lstStyle/>
                    <a:p>
                      <a:pPr marL="0" algn="l" defTabSz="914034" rtl="0" eaLnBrk="1" latinLnBrk="0" hangingPunct="1"/>
                      <a:r>
                        <a:rPr lang="en-US" altLang="zh-CN" sz="1400" b="1" kern="1200" dirty="0">
                          <a:solidFill>
                            <a:schemeClr val="bg1"/>
                          </a:solidFill>
                          <a:latin typeface="+mn-lt"/>
                          <a:ea typeface="+mn-ea"/>
                          <a:cs typeface="+mn-cs"/>
                        </a:rPr>
                        <a:t>Routing Prefix </a:t>
                      </a:r>
                      <a:endParaRPr lang="zh-CN" altLang="en-US" sz="1400" b="1" kern="1200" dirty="0">
                        <a:solidFill>
                          <a:schemeClr val="bg1"/>
                        </a:solidFill>
                        <a:latin typeface="+mn-lt"/>
                        <a:ea typeface="+mn-ea"/>
                        <a:cs typeface="+mn-cs"/>
                      </a:endParaRPr>
                    </a:p>
                  </a:txBody>
                  <a:tcPr anchor="ctr" anchorCtr="1">
                    <a:solidFill>
                      <a:srgbClr val="00B0F0"/>
                    </a:solidFill>
                  </a:tcPr>
                </a:tc>
                <a:tc>
                  <a:txBody>
                    <a:bodyPr/>
                    <a:lstStyle/>
                    <a:p>
                      <a:r>
                        <a:rPr lang="en-US" altLang="zh-CN" sz="1400" dirty="0">
                          <a:solidFill>
                            <a:schemeClr val="bg1"/>
                          </a:solidFill>
                        </a:rPr>
                        <a:t>NH</a:t>
                      </a:r>
                      <a:endParaRPr lang="zh-CN" altLang="en-US" sz="1400" dirty="0">
                        <a:solidFill>
                          <a:schemeClr val="bg1"/>
                        </a:solidFill>
                        <a:latin typeface="+mn-lt"/>
                        <a:ea typeface="+mn-ea"/>
                      </a:endParaRPr>
                    </a:p>
                  </a:txBody>
                  <a:tcPr anchor="ctr" anchorCtr="1">
                    <a:solidFill>
                      <a:srgbClr val="00B0F0"/>
                    </a:solidFill>
                  </a:tcPr>
                </a:tc>
                <a:extLst>
                  <a:ext uri="{0D108BD9-81ED-4DB2-BD59-A6C34878D82A}">
                    <a16:rowId xmlns:a16="http://schemas.microsoft.com/office/drawing/2014/main" val="10000"/>
                  </a:ext>
                </a:extLst>
              </a:tr>
              <a:tr h="381154">
                <a:tc>
                  <a:txBody>
                    <a:bodyPr/>
                    <a:lstStyle/>
                    <a:p>
                      <a:r>
                        <a:rPr lang="en-US" altLang="zh-CN" sz="1400" dirty="0">
                          <a:solidFill>
                            <a:schemeClr val="tx1"/>
                          </a:solidFill>
                        </a:rPr>
                        <a:t>10.9.9.0/24</a:t>
                      </a:r>
                      <a:endParaRPr lang="zh-CN" altLang="en-US" sz="1400" b="1" dirty="0">
                        <a:solidFill>
                          <a:schemeClr val="tx1"/>
                        </a:solidFill>
                        <a:latin typeface="+mn-lt"/>
                        <a:ea typeface="+mn-ea"/>
                      </a:endParaRPr>
                    </a:p>
                  </a:txBody>
                  <a:tcPr anchor="ctr" anchorCtr="1">
                    <a:noFill/>
                  </a:tcPr>
                </a:tc>
                <a:tc>
                  <a:txBody>
                    <a:bodyPr/>
                    <a:lstStyle/>
                    <a:p>
                      <a:r>
                        <a:rPr lang="en-US" altLang="zh-CN" sz="1400" dirty="0">
                          <a:solidFill>
                            <a:schemeClr val="tx1"/>
                          </a:solidFill>
                          <a:latin typeface="+mn-lt"/>
                          <a:ea typeface="+mn-ea"/>
                        </a:rPr>
                        <a:t>10.1.13.1</a:t>
                      </a:r>
                      <a:endParaRPr lang="zh-CN" altLang="en-US" sz="1400" dirty="0">
                        <a:solidFill>
                          <a:schemeClr val="tx1"/>
                        </a:solidFill>
                        <a:latin typeface="+mn-lt"/>
                        <a:ea typeface="+mn-ea"/>
                      </a:endParaRPr>
                    </a:p>
                  </a:txBody>
                  <a:tcPr anchor="ctr" anchorCtr="1">
                    <a:noFill/>
                  </a:tcPr>
                </a:tc>
                <a:extLst>
                  <a:ext uri="{0D108BD9-81ED-4DB2-BD59-A6C34878D82A}">
                    <a16:rowId xmlns:a16="http://schemas.microsoft.com/office/drawing/2014/main" val="10001"/>
                  </a:ext>
                </a:extLst>
              </a:tr>
            </a:tbl>
          </a:graphicData>
        </a:graphic>
      </p:graphicFrame>
      <p:sp>
        <p:nvSpPr>
          <p:cNvPr id="26" name="文本框 25"/>
          <p:cNvSpPr txBox="1"/>
          <p:nvPr/>
        </p:nvSpPr>
        <p:spPr>
          <a:xfrm>
            <a:off x="1347616" y="2240070"/>
            <a:ext cx="2091617" cy="646331"/>
          </a:xfrm>
          <a:prstGeom prst="rect">
            <a:avLst/>
          </a:prstGeom>
          <a:noFill/>
        </p:spPr>
        <p:txBody>
          <a:bodyPr wrap="square" rtlCol="0">
            <a:spAutoFit/>
          </a:bodyPr>
          <a:lstStyle/>
          <a:p>
            <a:r>
              <a:rPr lang="en-US" altLang="zh-CN" dirty="0" err="1"/>
              <a:t>Tabela</a:t>
            </a:r>
            <a:r>
              <a:rPr lang="en-US" altLang="zh-CN" dirty="0"/>
              <a:t> de </a:t>
            </a:r>
            <a:r>
              <a:rPr lang="en-US" altLang="zh-CN" dirty="0" err="1"/>
              <a:t>roteamento</a:t>
            </a:r>
            <a:r>
              <a:rPr lang="en-US" altLang="zh-CN" dirty="0"/>
              <a:t> R3</a:t>
            </a:r>
            <a:endParaRPr lang="zh-CN" altLang="en-US" dirty="0"/>
          </a:p>
        </p:txBody>
      </p:sp>
      <p:sp>
        <p:nvSpPr>
          <p:cNvPr id="27" name="文本框 26"/>
          <p:cNvSpPr txBox="1"/>
          <p:nvPr/>
        </p:nvSpPr>
        <p:spPr>
          <a:xfrm>
            <a:off x="4917124" y="2063255"/>
            <a:ext cx="768923" cy="338554"/>
          </a:xfrm>
          <a:prstGeom prst="rect">
            <a:avLst/>
          </a:prstGeom>
          <a:noFill/>
        </p:spPr>
        <p:txBody>
          <a:bodyPr wrap="square" rtlCol="0">
            <a:spAutoFit/>
          </a:bodyPr>
          <a:lstStyle/>
          <a:p>
            <a:r>
              <a:rPr lang="en-US" altLang="zh-CN" sz="1600" dirty="0">
                <a:solidFill>
                  <a:srgbClr val="C00000"/>
                </a:solidFill>
              </a:rPr>
              <a:t>Data</a:t>
            </a:r>
            <a:endParaRPr lang="zh-CN" altLang="en-US" sz="1600" dirty="0">
              <a:solidFill>
                <a:srgbClr val="C00000"/>
              </a:solidFill>
            </a:endParaRPr>
          </a:p>
        </p:txBody>
      </p:sp>
    </p:spTree>
    <p:extLst>
      <p:ext uri="{BB962C8B-B14F-4D97-AF65-F5344CB8AC3E}">
        <p14:creationId xmlns:p14="http://schemas.microsoft.com/office/powerpoint/2010/main" val="1730001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Rota </a:t>
            </a:r>
            <a:r>
              <a:rPr lang="en-US" altLang="zh-CN" dirty="0" err="1"/>
              <a:t>Padrão</a:t>
            </a:r>
            <a:r>
              <a:rPr lang="en-US" altLang="zh-CN" dirty="0"/>
              <a:t>
</a:t>
            </a:r>
            <a:endParaRPr lang="zh-CN" altLang="en-US" dirty="0"/>
          </a:p>
        </p:txBody>
      </p:sp>
      <p:sp>
        <p:nvSpPr>
          <p:cNvPr id="4" name="文本占位符 2"/>
          <p:cNvSpPr>
            <a:spLocks noGrp="1"/>
          </p:cNvSpPr>
          <p:nvPr>
            <p:ph type="body" sz="quarter" idx="10"/>
          </p:nvPr>
        </p:nvSpPr>
        <p:spPr>
          <a:xfrm>
            <a:off x="468317" y="1233488"/>
            <a:ext cx="11276183" cy="4680000"/>
          </a:xfrm>
        </p:spPr>
        <p:txBody>
          <a:bodyPr/>
          <a:lstStyle/>
          <a:p>
            <a:r>
              <a:rPr lang="pt-BR" altLang="zh-CN" sz="1800" dirty="0">
                <a:latin typeface="+mn-lt"/>
              </a:rPr>
              <a:t>A rota padrão é uma rota especial cujo endereço de destino e máscara são todos 0</a:t>
            </a:r>
            <a:r>
              <a:rPr lang="en-US" altLang="zh-CN" sz="1800" dirty="0">
                <a:latin typeface="+mn-lt"/>
              </a:rPr>
              <a:t>.</a:t>
            </a:r>
          </a:p>
          <a:p>
            <a:r>
              <a:rPr lang="pt-BR" altLang="zh-CN" sz="1800" dirty="0">
                <a:latin typeface="+mn-lt"/>
              </a:rPr>
              <a:t>Se o endereço de destino de um pacote não corresponder a nenhuma entrada na tabela de roteamento, o roteador encaminhará o pacote de acordo com a rota padrão</a:t>
            </a:r>
            <a:r>
              <a:rPr lang="en-US" altLang="zh-CN" sz="1800" dirty="0">
                <a:latin typeface="+mn-lt"/>
              </a:rPr>
              <a:t>. </a:t>
            </a:r>
          </a:p>
          <a:p>
            <a:pPr marL="0" indent="0">
              <a:buNone/>
            </a:pPr>
            <a:endParaRPr lang="en-US" altLang="zh-CN" dirty="0">
              <a:latin typeface="+mn-lt"/>
            </a:endParaRPr>
          </a:p>
          <a:p>
            <a:pPr marL="0" indent="0">
              <a:buNone/>
            </a:pPr>
            <a:endParaRPr lang="en-US" altLang="zh-CN" dirty="0">
              <a:latin typeface="+mn-lt"/>
            </a:endParaRPr>
          </a:p>
          <a:p>
            <a:pPr lvl="1"/>
            <a:r>
              <a:rPr lang="pt-BR" altLang="zh-CN" sz="1600" dirty="0">
                <a:latin typeface="+mn-lt"/>
              </a:rPr>
              <a:t>Como mostrado na figura, se o RTA precisar chegar à rede diretamente conectada ao RTB, uma rota será necessária. Se as rotas estáticas forem usadas para adicionar rotas para RTA, três rotas estáticas serão necessárias para as três redes de destino. Isso não apenas aumenta a carga de trabalho de configuração do RTA, mas também aumenta a carga de manutenção da tabela de roteamento. Portanto, para garantir a acessibilidade da rede e reduzir o número de rotas, você pode configurar uma rota padrão da seguinte maneira</a:t>
            </a:r>
            <a:r>
              <a:rPr lang="en-US" altLang="zh-CN" sz="1600" dirty="0">
                <a:latin typeface="+mn-lt"/>
              </a:rPr>
              <a:t>: </a:t>
            </a:r>
            <a:endParaRPr lang="en-US" altLang="zh-CN" sz="2000" dirty="0">
              <a:latin typeface="+mn-lt"/>
            </a:endParaRPr>
          </a:p>
        </p:txBody>
      </p:sp>
      <p:grpSp>
        <p:nvGrpSpPr>
          <p:cNvPr id="5" name="组合 4"/>
          <p:cNvGrpSpPr/>
          <p:nvPr/>
        </p:nvGrpSpPr>
        <p:grpSpPr>
          <a:xfrm>
            <a:off x="2963193" y="2714991"/>
            <a:ext cx="6355211" cy="988444"/>
            <a:chOff x="1475656" y="3232644"/>
            <a:chExt cx="6355211" cy="988444"/>
          </a:xfrm>
        </p:grpSpPr>
        <p:pic>
          <p:nvPicPr>
            <p:cNvPr id="6" name="Picture 12" descr="E:\2016.01\1.12 扁平化图标\蓝色\AR-蓝色最新-40.png"/>
            <p:cNvPicPr>
              <a:picLocks noChangeAspect="1" noChangeArrowheads="1"/>
            </p:cNvPicPr>
            <p:nvPr/>
          </p:nvPicPr>
          <p:blipFill>
            <a:blip r:embed="rId3" cstate="print"/>
            <a:srcRect/>
            <a:stretch>
              <a:fillRect/>
            </a:stretch>
          </p:blipFill>
          <p:spPr bwMode="auto">
            <a:xfrm>
              <a:off x="1475656" y="3561392"/>
              <a:ext cx="540000" cy="441818"/>
            </a:xfrm>
            <a:prstGeom prst="rect">
              <a:avLst/>
            </a:prstGeom>
            <a:noFill/>
          </p:spPr>
        </p:pic>
        <p:pic>
          <p:nvPicPr>
            <p:cNvPr id="7" name="Picture 12" descr="E:\2016.01\1.12 扁平化图标\蓝色\AR-蓝色最新-40.png"/>
            <p:cNvPicPr>
              <a:picLocks noChangeAspect="1" noChangeArrowheads="1"/>
            </p:cNvPicPr>
            <p:nvPr/>
          </p:nvPicPr>
          <p:blipFill>
            <a:blip r:embed="rId3" cstate="print"/>
            <a:srcRect/>
            <a:stretch>
              <a:fillRect/>
            </a:stretch>
          </p:blipFill>
          <p:spPr bwMode="auto">
            <a:xfrm>
              <a:off x="5328084" y="3551232"/>
              <a:ext cx="540000" cy="441818"/>
            </a:xfrm>
            <a:prstGeom prst="rect">
              <a:avLst/>
            </a:prstGeom>
            <a:noFill/>
          </p:spPr>
        </p:pic>
        <p:cxnSp>
          <p:nvCxnSpPr>
            <p:cNvPr id="8" name="直接连接符 7"/>
            <p:cNvCxnSpPr>
              <a:stCxn id="6" idx="3"/>
              <a:endCxn id="7" idx="1"/>
            </p:cNvCxnSpPr>
            <p:nvPr/>
          </p:nvCxnSpPr>
          <p:spPr bwMode="auto">
            <a:xfrm flipV="1">
              <a:off x="2015656" y="3772141"/>
              <a:ext cx="3312428" cy="1016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9" name="文本框 8"/>
            <p:cNvSpPr txBox="1"/>
            <p:nvPr/>
          </p:nvSpPr>
          <p:spPr bwMode="auto">
            <a:xfrm>
              <a:off x="1481194" y="3232644"/>
              <a:ext cx="528926"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a:solidFill>
                    <a:srgbClr val="000000"/>
                  </a:solidFill>
                  <a:ea typeface="+mn-ea"/>
                  <a:cs typeface="Arial" pitchFamily="34" charset="0"/>
                </a:rPr>
                <a:t>RTA</a:t>
              </a:r>
              <a:endParaRPr lang="zh-CN" altLang="en-US" sz="1400" dirty="0">
                <a:solidFill>
                  <a:srgbClr val="000000"/>
                </a:solidFill>
                <a:ea typeface="+mn-ea"/>
                <a:cs typeface="Arial" pitchFamily="34" charset="0"/>
              </a:endParaRPr>
            </a:p>
          </p:txBody>
        </p:sp>
        <p:sp>
          <p:nvSpPr>
            <p:cNvPr id="10" name="文本框 9"/>
            <p:cNvSpPr txBox="1"/>
            <p:nvPr/>
          </p:nvSpPr>
          <p:spPr bwMode="auto">
            <a:xfrm>
              <a:off x="5323403" y="3245000"/>
              <a:ext cx="519307"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a:solidFill>
                    <a:srgbClr val="000000"/>
                  </a:solidFill>
                  <a:ea typeface="+mn-ea"/>
                  <a:cs typeface="Arial" pitchFamily="34" charset="0"/>
                </a:rPr>
                <a:t>RTB</a:t>
              </a:r>
              <a:endParaRPr lang="zh-CN" altLang="en-US" sz="1400" dirty="0">
                <a:solidFill>
                  <a:srgbClr val="000000"/>
                </a:solidFill>
                <a:ea typeface="+mn-ea"/>
                <a:cs typeface="Arial" pitchFamily="34" charset="0"/>
              </a:endParaRPr>
            </a:p>
          </p:txBody>
        </p:sp>
        <p:sp>
          <p:nvSpPr>
            <p:cNvPr id="11" name="文本框 10"/>
            <p:cNvSpPr txBox="1"/>
            <p:nvPr/>
          </p:nvSpPr>
          <p:spPr bwMode="auto">
            <a:xfrm>
              <a:off x="3042508" y="3813420"/>
              <a:ext cx="1203789"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a:solidFill>
                    <a:srgbClr val="000000"/>
                  </a:solidFill>
                  <a:ea typeface="+mn-ea"/>
                  <a:cs typeface="Arial" pitchFamily="34" charset="0"/>
                </a:rPr>
                <a:t>10.0.12.0/24</a:t>
              </a:r>
              <a:endParaRPr lang="zh-CN" altLang="en-US" sz="1400" dirty="0">
                <a:solidFill>
                  <a:srgbClr val="000000"/>
                </a:solidFill>
                <a:ea typeface="+mn-ea"/>
                <a:cs typeface="Arial" pitchFamily="34" charset="0"/>
              </a:endParaRPr>
            </a:p>
          </p:txBody>
        </p:sp>
        <p:sp>
          <p:nvSpPr>
            <p:cNvPr id="12" name="文本框 11"/>
            <p:cNvSpPr txBox="1"/>
            <p:nvPr/>
          </p:nvSpPr>
          <p:spPr bwMode="auto">
            <a:xfrm>
              <a:off x="1951596" y="3461024"/>
              <a:ext cx="868762"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a:solidFill>
                    <a:srgbClr val="000000"/>
                  </a:solidFill>
                  <a:ea typeface="+mn-ea"/>
                  <a:cs typeface="Arial" pitchFamily="34" charset="0"/>
                </a:rPr>
                <a:t>GE0/0/1</a:t>
              </a:r>
              <a:endParaRPr lang="zh-CN" altLang="en-US" sz="1400" dirty="0">
                <a:solidFill>
                  <a:srgbClr val="000000"/>
                </a:solidFill>
                <a:ea typeface="+mn-ea"/>
                <a:cs typeface="Arial" pitchFamily="34" charset="0"/>
              </a:endParaRPr>
            </a:p>
          </p:txBody>
        </p:sp>
        <p:sp>
          <p:nvSpPr>
            <p:cNvPr id="13" name="文本框 12"/>
            <p:cNvSpPr txBox="1"/>
            <p:nvPr/>
          </p:nvSpPr>
          <p:spPr bwMode="auto">
            <a:xfrm>
              <a:off x="4523442" y="3453380"/>
              <a:ext cx="868762"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a:solidFill>
                    <a:srgbClr val="000000"/>
                  </a:solidFill>
                  <a:ea typeface="+mn-ea"/>
                  <a:cs typeface="Arial" pitchFamily="34" charset="0"/>
                </a:rPr>
                <a:t>GE0/0/2</a:t>
              </a:r>
              <a:endParaRPr lang="zh-CN" altLang="en-US" sz="1400" dirty="0">
                <a:solidFill>
                  <a:srgbClr val="000000"/>
                </a:solidFill>
                <a:ea typeface="+mn-ea"/>
                <a:cs typeface="Arial" pitchFamily="34" charset="0"/>
              </a:endParaRPr>
            </a:p>
          </p:txBody>
        </p:sp>
        <p:sp>
          <p:nvSpPr>
            <p:cNvPr id="14" name="文本框 13"/>
            <p:cNvSpPr txBox="1"/>
            <p:nvPr/>
          </p:nvSpPr>
          <p:spPr bwMode="auto">
            <a:xfrm>
              <a:off x="6372200" y="3387043"/>
              <a:ext cx="1458667"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a:solidFill>
                    <a:srgbClr val="000000"/>
                  </a:solidFill>
                  <a:ea typeface="+mn-ea"/>
                  <a:cs typeface="Arial" pitchFamily="34" charset="0"/>
                </a:rPr>
                <a:t>192.168.1.0/24</a:t>
              </a:r>
              <a:endParaRPr lang="zh-CN" altLang="en-US" sz="1400" dirty="0">
                <a:solidFill>
                  <a:srgbClr val="000000"/>
                </a:solidFill>
                <a:ea typeface="+mn-ea"/>
                <a:cs typeface="Arial" pitchFamily="34" charset="0"/>
              </a:endParaRPr>
            </a:p>
          </p:txBody>
        </p:sp>
        <p:grpSp>
          <p:nvGrpSpPr>
            <p:cNvPr id="15" name="组合 14"/>
            <p:cNvGrpSpPr/>
            <p:nvPr/>
          </p:nvGrpSpPr>
          <p:grpSpPr>
            <a:xfrm>
              <a:off x="5868084" y="3397032"/>
              <a:ext cx="504116" cy="772338"/>
              <a:chOff x="5868084" y="3397032"/>
              <a:chExt cx="504116" cy="772338"/>
            </a:xfrm>
          </p:grpSpPr>
          <p:cxnSp>
            <p:nvCxnSpPr>
              <p:cNvPr id="18" name="直接连接符 17"/>
              <p:cNvCxnSpPr>
                <a:stCxn id="7" idx="3"/>
              </p:cNvCxnSpPr>
              <p:nvPr/>
            </p:nvCxnSpPr>
            <p:spPr bwMode="auto">
              <a:xfrm flipV="1">
                <a:off x="5868084" y="3759613"/>
                <a:ext cx="504116" cy="1252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 name="直接连接符 18"/>
              <p:cNvCxnSpPr/>
              <p:nvPr/>
            </p:nvCxnSpPr>
            <p:spPr bwMode="auto">
              <a:xfrm>
                <a:off x="6372200" y="3397032"/>
                <a:ext cx="0" cy="772338"/>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sp>
          <p:nvSpPr>
            <p:cNvPr id="16" name="文本框 15"/>
            <p:cNvSpPr txBox="1"/>
            <p:nvPr/>
          </p:nvSpPr>
          <p:spPr bwMode="auto">
            <a:xfrm>
              <a:off x="6372200" y="3660312"/>
              <a:ext cx="1458667"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a:solidFill>
                    <a:srgbClr val="000000"/>
                  </a:solidFill>
                  <a:ea typeface="+mn-ea"/>
                  <a:cs typeface="Arial" pitchFamily="34" charset="0"/>
                </a:rPr>
                <a:t>192.168.2.0/24</a:t>
              </a:r>
              <a:endParaRPr lang="zh-CN" altLang="en-US" sz="1400" dirty="0">
                <a:solidFill>
                  <a:srgbClr val="000000"/>
                </a:solidFill>
                <a:ea typeface="+mn-ea"/>
                <a:cs typeface="Arial" pitchFamily="34" charset="0"/>
              </a:endParaRPr>
            </a:p>
          </p:txBody>
        </p:sp>
        <p:sp>
          <p:nvSpPr>
            <p:cNvPr id="17" name="文本框 16"/>
            <p:cNvSpPr txBox="1"/>
            <p:nvPr/>
          </p:nvSpPr>
          <p:spPr bwMode="auto">
            <a:xfrm>
              <a:off x="6372200" y="3904696"/>
              <a:ext cx="1458667"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a:solidFill>
                    <a:srgbClr val="000000"/>
                  </a:solidFill>
                  <a:ea typeface="+mn-ea"/>
                  <a:cs typeface="Arial" pitchFamily="34" charset="0"/>
                </a:rPr>
                <a:t>192.168.3.0/24</a:t>
              </a:r>
              <a:endParaRPr lang="zh-CN" altLang="en-US" sz="1400" dirty="0">
                <a:solidFill>
                  <a:srgbClr val="000000"/>
                </a:solidFill>
                <a:ea typeface="+mn-ea"/>
                <a:cs typeface="Arial" pitchFamily="34" charset="0"/>
              </a:endParaRPr>
            </a:p>
          </p:txBody>
        </p:sp>
      </p:grpSp>
      <p:sp>
        <p:nvSpPr>
          <p:cNvPr id="20" name="文本框 19"/>
          <p:cNvSpPr txBox="1"/>
          <p:nvPr/>
        </p:nvSpPr>
        <p:spPr bwMode="auto">
          <a:xfrm>
            <a:off x="2836696" y="5566318"/>
            <a:ext cx="6750883" cy="347170"/>
          </a:xfrm>
          <a:prstGeom prst="rect">
            <a:avLst/>
          </a:prstGeom>
          <a:solidFill>
            <a:schemeClr val="bg1">
              <a:lumMod val="85000"/>
            </a:schemeClr>
          </a:solidFill>
          <a:ln w="9525">
            <a:noFill/>
            <a:miter lim="800000"/>
            <a:headEnd/>
            <a:tailEnd/>
          </a:ln>
        </p:spPr>
        <p:txBody>
          <a:bodyPr wrap="square" lIns="99980" tIns="49986" rIns="99980" bIns="49986" rtlCol="0">
            <a:spAutoFit/>
          </a:bodyPr>
          <a:lstStyle/>
          <a:p>
            <a:pPr defTabSz="1001649" eaLnBrk="0" hangingPunct="0"/>
            <a:r>
              <a:rPr lang="en-US" altLang="zh-CN" sz="1600" dirty="0">
                <a:solidFill>
                  <a:srgbClr val="000000"/>
                </a:solidFill>
                <a:ea typeface="Cambria" panose="02040503050406030204" pitchFamily="18" charset="0"/>
                <a:cs typeface="Courier New" panose="02070309020205020404" pitchFamily="49" charset="0"/>
              </a:rPr>
              <a:t>[RTA]</a:t>
            </a:r>
            <a:r>
              <a:rPr lang="en-US" altLang="zh-CN" sz="1600" dirty="0" err="1">
                <a:solidFill>
                  <a:srgbClr val="000000"/>
                </a:solidFill>
                <a:ea typeface="Cambria" panose="02040503050406030204" pitchFamily="18" charset="0"/>
                <a:cs typeface="Courier New" panose="02070309020205020404" pitchFamily="49" charset="0"/>
              </a:rPr>
              <a:t>ip</a:t>
            </a:r>
            <a:r>
              <a:rPr lang="en-US" altLang="zh-CN" sz="1600" dirty="0">
                <a:solidFill>
                  <a:srgbClr val="000000"/>
                </a:solidFill>
                <a:ea typeface="Cambria" panose="02040503050406030204" pitchFamily="18" charset="0"/>
                <a:cs typeface="Courier New" panose="02070309020205020404" pitchFamily="49" charset="0"/>
              </a:rPr>
              <a:t> route-static  0.0.0.0  0.0.0.0  10.0.12.2</a:t>
            </a:r>
          </a:p>
        </p:txBody>
      </p:sp>
    </p:spTree>
    <p:extLst>
      <p:ext uri="{BB962C8B-B14F-4D97-AF65-F5344CB8AC3E}">
        <p14:creationId xmlns:p14="http://schemas.microsoft.com/office/powerpoint/2010/main" val="3645779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err="1">
                <a:solidFill>
                  <a:schemeClr val="bg1">
                    <a:lumMod val="50000"/>
                  </a:schemeClr>
                </a:solidFill>
              </a:rPr>
              <a:t>Protocolos</a:t>
            </a:r>
            <a:r>
              <a:rPr lang="en-US" altLang="zh-CN" dirty="0">
                <a:solidFill>
                  <a:schemeClr val="bg1">
                    <a:lumMod val="50000"/>
                  </a:schemeClr>
                </a:solidFill>
              </a:rPr>
              <a:t> de </a:t>
            </a:r>
            <a:r>
              <a:rPr lang="en-US" altLang="zh-CN" dirty="0" err="1">
                <a:solidFill>
                  <a:schemeClr val="bg1">
                    <a:lumMod val="50000"/>
                  </a:schemeClr>
                </a:solidFill>
              </a:rPr>
              <a:t>roteamento</a:t>
            </a:r>
            <a:r>
              <a:rPr lang="en-US" altLang="zh-CN" dirty="0">
                <a:solidFill>
                  <a:schemeClr val="bg1">
                    <a:lumMod val="50000"/>
                  </a:schemeClr>
                </a:solidFill>
              </a:rPr>
              <a:t> </a:t>
            </a:r>
            <a:r>
              <a:rPr lang="en-US" altLang="zh-CN" dirty="0" err="1">
                <a:solidFill>
                  <a:schemeClr val="bg1">
                    <a:lumMod val="50000"/>
                  </a:schemeClr>
                </a:solidFill>
              </a:rPr>
              <a:t>básicos</a:t>
            </a:r>
            <a:r>
              <a:rPr lang="en-US" altLang="zh-CN" dirty="0">
                <a:solidFill>
                  <a:schemeClr val="bg1">
                    <a:lumMod val="50000"/>
                  </a:schemeClr>
                </a:solidFill>
              </a:rPr>
              <a:t>
</a:t>
            </a:r>
            <a:r>
              <a:rPr lang="en-US" altLang="zh-CN" dirty="0" err="1">
                <a:solidFill>
                  <a:schemeClr val="bg1">
                    <a:lumMod val="50000"/>
                  </a:schemeClr>
                </a:solidFill>
              </a:rPr>
              <a:t>Introdução</a:t>
            </a:r>
            <a:r>
              <a:rPr lang="en-US" altLang="zh-CN" dirty="0">
                <a:solidFill>
                  <a:schemeClr val="bg1">
                    <a:lumMod val="50000"/>
                  </a:schemeClr>
                </a:solidFill>
              </a:rPr>
              <a:t> à </a:t>
            </a:r>
            <a:r>
              <a:rPr lang="en-US" altLang="zh-CN" dirty="0" err="1">
                <a:solidFill>
                  <a:schemeClr val="bg1">
                    <a:lumMod val="50000"/>
                  </a:schemeClr>
                </a:solidFill>
              </a:rPr>
              <a:t>rota</a:t>
            </a:r>
            <a:r>
              <a:rPr lang="en-US" altLang="zh-CN" dirty="0">
                <a:solidFill>
                  <a:schemeClr val="bg1">
                    <a:lumMod val="50000"/>
                  </a:schemeClr>
                </a:solidFill>
              </a:rPr>
              <a:t> </a:t>
            </a:r>
            <a:r>
              <a:rPr lang="en-US" altLang="zh-CN" dirty="0" err="1">
                <a:solidFill>
                  <a:schemeClr val="bg1">
                    <a:lumMod val="50000"/>
                  </a:schemeClr>
                </a:solidFill>
              </a:rPr>
              <a:t>estática</a:t>
            </a:r>
            <a:endParaRPr lang="en-US" altLang="zh-CN" dirty="0">
              <a:solidFill>
                <a:schemeClr val="bg1">
                  <a:lumMod val="50000"/>
                </a:schemeClr>
              </a:solidFill>
            </a:endParaRPr>
          </a:p>
          <a:p>
            <a:r>
              <a:rPr lang="en-US" altLang="zh-CN" b="1" dirty="0" err="1"/>
              <a:t>Roteamento</a:t>
            </a:r>
            <a:r>
              <a:rPr lang="en-US" altLang="zh-CN" b="1" dirty="0"/>
              <a:t> de VLAN</a:t>
            </a:r>
          </a:p>
        </p:txBody>
      </p:sp>
    </p:spTree>
    <p:extLst>
      <p:ext uri="{BB962C8B-B14F-4D97-AF65-F5344CB8AC3E}">
        <p14:creationId xmlns:p14="http://schemas.microsoft.com/office/powerpoint/2010/main" val="10013045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pt-BR" altLang="zh-CN" dirty="0"/>
              <a:t>A VLAN restringe a comunicação entre dois hosts em VLAN diferentes enquanto divide o domínio de difusão</a:t>
            </a:r>
            <a:r>
              <a:rPr lang="en-US" altLang="zh-CN" dirty="0"/>
              <a:t>.</a:t>
            </a:r>
            <a:endParaRPr lang="zh-CN" altLang="en-US" dirty="0"/>
          </a:p>
        </p:txBody>
      </p:sp>
      <p:sp>
        <p:nvSpPr>
          <p:cNvPr id="3" name="标题 2"/>
          <p:cNvSpPr>
            <a:spLocks noGrp="1"/>
          </p:cNvSpPr>
          <p:nvPr>
            <p:ph type="title"/>
          </p:nvPr>
        </p:nvSpPr>
        <p:spPr/>
        <p:txBody>
          <a:bodyPr/>
          <a:lstStyle/>
          <a:p>
            <a:r>
              <a:rPr lang="en-US" altLang="zh-CN" dirty="0" err="1"/>
              <a:t>Limitações</a:t>
            </a:r>
            <a:r>
              <a:rPr lang="en-US" altLang="zh-CN" dirty="0"/>
              <a:t> da VLAN
</a:t>
            </a:r>
            <a:endParaRPr lang="zh-CN" altLang="en-US" dirty="0"/>
          </a:p>
        </p:txBody>
      </p:sp>
      <p:grpSp>
        <p:nvGrpSpPr>
          <p:cNvPr id="4" name="组合 3"/>
          <p:cNvGrpSpPr/>
          <p:nvPr/>
        </p:nvGrpSpPr>
        <p:grpSpPr>
          <a:xfrm>
            <a:off x="3041401" y="2878943"/>
            <a:ext cx="5712591" cy="2785640"/>
            <a:chOff x="1168945" y="2536649"/>
            <a:chExt cx="6950569" cy="3412631"/>
          </a:xfrm>
        </p:grpSpPr>
        <p:cxnSp>
          <p:nvCxnSpPr>
            <p:cNvPr id="5" name="直接连接符 4"/>
            <p:cNvCxnSpPr/>
            <p:nvPr/>
          </p:nvCxnSpPr>
          <p:spPr bwMode="auto">
            <a:xfrm flipH="1">
              <a:off x="2207413" y="3287944"/>
              <a:ext cx="618423" cy="1222816"/>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6" name="直接连接符 5"/>
            <p:cNvCxnSpPr/>
            <p:nvPr/>
          </p:nvCxnSpPr>
          <p:spPr bwMode="auto">
            <a:xfrm flipH="1">
              <a:off x="4734517" y="3287943"/>
              <a:ext cx="826916" cy="1222817"/>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7" name="直接连接符 6"/>
            <p:cNvCxnSpPr/>
            <p:nvPr/>
          </p:nvCxnSpPr>
          <p:spPr bwMode="auto">
            <a:xfrm flipV="1">
              <a:off x="3095836" y="3067035"/>
              <a:ext cx="2332652" cy="1"/>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8" name="椭圆 7"/>
            <p:cNvSpPr/>
            <p:nvPr/>
          </p:nvSpPr>
          <p:spPr bwMode="auto">
            <a:xfrm>
              <a:off x="5993481" y="4180745"/>
              <a:ext cx="2126033" cy="1768535"/>
            </a:xfrm>
            <a:prstGeom prst="ellipse">
              <a:avLst/>
            </a:prstGeom>
            <a:noFill/>
            <a:ln w="25400" cap="flat" cmpd="sng" algn="ctr">
              <a:solidFill>
                <a:schemeClr val="tx1"/>
              </a:solidFill>
              <a:prstDash val="dash"/>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zh-CN" altLang="en-US" sz="1000">
                <a:ea typeface="宋体" pitchFamily="2" charset="-122"/>
              </a:endParaRPr>
            </a:p>
          </p:txBody>
        </p:sp>
        <p:cxnSp>
          <p:nvCxnSpPr>
            <p:cNvPr id="9" name="直接连接符 8"/>
            <p:cNvCxnSpPr/>
            <p:nvPr/>
          </p:nvCxnSpPr>
          <p:spPr bwMode="auto">
            <a:xfrm>
              <a:off x="5841979" y="3287943"/>
              <a:ext cx="1160790" cy="1222817"/>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10" name="文本框 9"/>
            <p:cNvSpPr txBox="1"/>
            <p:nvPr/>
          </p:nvSpPr>
          <p:spPr bwMode="auto">
            <a:xfrm>
              <a:off x="1925124" y="4905164"/>
              <a:ext cx="564579" cy="356689"/>
            </a:xfrm>
            <a:prstGeom prst="rect">
              <a:avLst/>
            </a:prstGeom>
            <a:noFill/>
            <a:ln w="9525">
              <a:noFill/>
              <a:miter lim="800000"/>
              <a:headEnd/>
              <a:tailEnd/>
            </a:ln>
          </p:spPr>
          <p:txBody>
            <a:bodyPr wrap="none" lIns="74985" tIns="37490" rIns="74985" bIns="37490" rtlCol="0">
              <a:spAutoFit/>
            </a:bodyPr>
            <a:lstStyle/>
            <a:p>
              <a:pPr algn="ctr" defTabSz="751237" eaLnBrk="0" hangingPunct="0"/>
              <a:r>
                <a:rPr lang="en-US" altLang="zh-CN" sz="1400" dirty="0">
                  <a:solidFill>
                    <a:srgbClr val="000000"/>
                  </a:solidFill>
                  <a:ea typeface="+mn-ea"/>
                  <a:cs typeface="Arial" pitchFamily="34" charset="0"/>
                </a:rPr>
                <a:t>PC1</a:t>
              </a:r>
              <a:endParaRPr lang="zh-CN" altLang="en-US" sz="1400" dirty="0">
                <a:solidFill>
                  <a:srgbClr val="000000"/>
                </a:solidFill>
                <a:ea typeface="+mn-ea"/>
                <a:cs typeface="Arial" pitchFamily="34" charset="0"/>
              </a:endParaRPr>
            </a:p>
          </p:txBody>
        </p:sp>
        <p:sp>
          <p:nvSpPr>
            <p:cNvPr id="11" name="文本框 10"/>
            <p:cNvSpPr txBox="1"/>
            <p:nvPr/>
          </p:nvSpPr>
          <p:spPr bwMode="auto">
            <a:xfrm>
              <a:off x="1692616" y="5451268"/>
              <a:ext cx="1058028" cy="356689"/>
            </a:xfrm>
            <a:prstGeom prst="rect">
              <a:avLst/>
            </a:prstGeom>
            <a:noFill/>
            <a:ln w="9525">
              <a:noFill/>
              <a:miter lim="800000"/>
              <a:headEnd/>
              <a:tailEnd/>
            </a:ln>
          </p:spPr>
          <p:txBody>
            <a:bodyPr wrap="none" lIns="74985" tIns="37490" rIns="74985" bIns="37490" rtlCol="0">
              <a:spAutoFit/>
            </a:bodyPr>
            <a:lstStyle/>
            <a:p>
              <a:pPr algn="ctr" defTabSz="751237" eaLnBrk="0" hangingPunct="0"/>
              <a:r>
                <a:rPr lang="en-US" altLang="zh-CN" sz="1400" dirty="0">
                  <a:solidFill>
                    <a:srgbClr val="000000"/>
                  </a:solidFill>
                  <a:ea typeface="+mn-ea"/>
                  <a:cs typeface="Arial" pitchFamily="34" charset="0"/>
                </a:rPr>
                <a:t>VLAN 10</a:t>
              </a:r>
              <a:endParaRPr lang="zh-CN" altLang="en-US" sz="1400" dirty="0">
                <a:solidFill>
                  <a:srgbClr val="000000"/>
                </a:solidFill>
                <a:ea typeface="+mn-ea"/>
                <a:cs typeface="Arial" pitchFamily="34" charset="0"/>
              </a:endParaRPr>
            </a:p>
          </p:txBody>
        </p:sp>
        <p:sp>
          <p:nvSpPr>
            <p:cNvPr id="12" name="文本框 11"/>
            <p:cNvSpPr txBox="1"/>
            <p:nvPr/>
          </p:nvSpPr>
          <p:spPr bwMode="auto">
            <a:xfrm>
              <a:off x="4452228" y="4916000"/>
              <a:ext cx="564579" cy="356689"/>
            </a:xfrm>
            <a:prstGeom prst="rect">
              <a:avLst/>
            </a:prstGeom>
            <a:noFill/>
            <a:ln w="9525">
              <a:noFill/>
              <a:miter lim="800000"/>
              <a:headEnd/>
              <a:tailEnd/>
            </a:ln>
          </p:spPr>
          <p:txBody>
            <a:bodyPr wrap="none" lIns="74985" tIns="37490" rIns="74985" bIns="37490" rtlCol="0">
              <a:spAutoFit/>
            </a:bodyPr>
            <a:lstStyle/>
            <a:p>
              <a:pPr algn="ctr" defTabSz="751237" eaLnBrk="0" hangingPunct="0"/>
              <a:r>
                <a:rPr lang="en-US" altLang="zh-CN" sz="1400" dirty="0">
                  <a:solidFill>
                    <a:srgbClr val="000000"/>
                  </a:solidFill>
                  <a:ea typeface="+mn-ea"/>
                  <a:cs typeface="Arial" pitchFamily="34" charset="0"/>
                </a:rPr>
                <a:t>PC2</a:t>
              </a:r>
              <a:endParaRPr lang="zh-CN" altLang="en-US" sz="1400" dirty="0">
                <a:solidFill>
                  <a:srgbClr val="000000"/>
                </a:solidFill>
                <a:ea typeface="+mn-ea"/>
                <a:cs typeface="Arial" pitchFamily="34" charset="0"/>
              </a:endParaRPr>
            </a:p>
          </p:txBody>
        </p:sp>
        <p:sp>
          <p:nvSpPr>
            <p:cNvPr id="13" name="文本框 12"/>
            <p:cNvSpPr txBox="1"/>
            <p:nvPr/>
          </p:nvSpPr>
          <p:spPr bwMode="auto">
            <a:xfrm>
              <a:off x="6718412" y="4912807"/>
              <a:ext cx="564579" cy="356689"/>
            </a:xfrm>
            <a:prstGeom prst="rect">
              <a:avLst/>
            </a:prstGeom>
            <a:noFill/>
            <a:ln w="9525">
              <a:noFill/>
              <a:miter lim="800000"/>
              <a:headEnd/>
              <a:tailEnd/>
            </a:ln>
          </p:spPr>
          <p:txBody>
            <a:bodyPr wrap="none" lIns="74985" tIns="37490" rIns="74985" bIns="37490" rtlCol="0">
              <a:spAutoFit/>
            </a:bodyPr>
            <a:lstStyle/>
            <a:p>
              <a:pPr algn="ctr" defTabSz="751237" eaLnBrk="0" hangingPunct="0"/>
              <a:r>
                <a:rPr lang="en-US" altLang="zh-CN" sz="1400" dirty="0">
                  <a:solidFill>
                    <a:srgbClr val="000000"/>
                  </a:solidFill>
                  <a:ea typeface="+mn-ea"/>
                  <a:cs typeface="Arial" pitchFamily="34" charset="0"/>
                </a:rPr>
                <a:t>PC3</a:t>
              </a:r>
              <a:endParaRPr lang="zh-CN" altLang="en-US" sz="1400" dirty="0">
                <a:solidFill>
                  <a:srgbClr val="000000"/>
                </a:solidFill>
                <a:ea typeface="+mn-ea"/>
                <a:cs typeface="Arial" pitchFamily="34" charset="0"/>
              </a:endParaRPr>
            </a:p>
          </p:txBody>
        </p:sp>
        <p:sp>
          <p:nvSpPr>
            <p:cNvPr id="14" name="椭圆 13"/>
            <p:cNvSpPr/>
            <p:nvPr/>
          </p:nvSpPr>
          <p:spPr bwMode="auto">
            <a:xfrm>
              <a:off x="3686000" y="4180744"/>
              <a:ext cx="2126033" cy="1768535"/>
            </a:xfrm>
            <a:prstGeom prst="ellipse">
              <a:avLst/>
            </a:prstGeom>
            <a:noFill/>
            <a:ln w="25400" cap="flat" cmpd="sng" algn="ctr">
              <a:solidFill>
                <a:schemeClr val="tx1"/>
              </a:solidFill>
              <a:prstDash val="dash"/>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zh-CN" altLang="en-US" sz="1000">
                <a:ea typeface="宋体" pitchFamily="2" charset="-122"/>
              </a:endParaRPr>
            </a:p>
          </p:txBody>
        </p:sp>
        <p:sp>
          <p:nvSpPr>
            <p:cNvPr id="15" name="椭圆 14"/>
            <p:cNvSpPr/>
            <p:nvPr/>
          </p:nvSpPr>
          <p:spPr bwMode="auto">
            <a:xfrm>
              <a:off x="1168945" y="4176578"/>
              <a:ext cx="2126033" cy="1768535"/>
            </a:xfrm>
            <a:prstGeom prst="ellipse">
              <a:avLst/>
            </a:prstGeom>
            <a:noFill/>
            <a:ln w="25400" cap="flat" cmpd="sng" algn="ctr">
              <a:solidFill>
                <a:schemeClr val="tx1"/>
              </a:solidFill>
              <a:prstDash val="dash"/>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zh-CN" altLang="en-US" sz="1000">
                <a:ea typeface="宋体" pitchFamily="2" charset="-122"/>
              </a:endParaRPr>
            </a:p>
          </p:txBody>
        </p:sp>
        <p:sp>
          <p:nvSpPr>
            <p:cNvPr id="16" name="文本框 15"/>
            <p:cNvSpPr txBox="1"/>
            <p:nvPr/>
          </p:nvSpPr>
          <p:spPr bwMode="auto">
            <a:xfrm>
              <a:off x="4217244" y="5488872"/>
              <a:ext cx="1058028" cy="356689"/>
            </a:xfrm>
            <a:prstGeom prst="rect">
              <a:avLst/>
            </a:prstGeom>
            <a:noFill/>
            <a:ln w="9525">
              <a:noFill/>
              <a:miter lim="800000"/>
              <a:headEnd/>
              <a:tailEnd/>
            </a:ln>
          </p:spPr>
          <p:txBody>
            <a:bodyPr wrap="none" lIns="74985" tIns="37490" rIns="74985" bIns="37490" rtlCol="0">
              <a:spAutoFit/>
            </a:bodyPr>
            <a:lstStyle/>
            <a:p>
              <a:pPr algn="ctr" defTabSz="751237" eaLnBrk="0" hangingPunct="0"/>
              <a:r>
                <a:rPr lang="en-US" altLang="zh-CN" sz="1400" dirty="0">
                  <a:solidFill>
                    <a:srgbClr val="000000"/>
                  </a:solidFill>
                  <a:ea typeface="+mn-ea"/>
                  <a:cs typeface="Arial" pitchFamily="34" charset="0"/>
                </a:rPr>
                <a:t>VLAN 20</a:t>
              </a:r>
              <a:endParaRPr lang="zh-CN" altLang="en-US" sz="1400" dirty="0">
                <a:solidFill>
                  <a:srgbClr val="000000"/>
                </a:solidFill>
                <a:ea typeface="+mn-ea"/>
                <a:cs typeface="Arial" pitchFamily="34" charset="0"/>
              </a:endParaRPr>
            </a:p>
          </p:txBody>
        </p:sp>
        <p:sp>
          <p:nvSpPr>
            <p:cNvPr id="17" name="文本框 16"/>
            <p:cNvSpPr txBox="1"/>
            <p:nvPr/>
          </p:nvSpPr>
          <p:spPr bwMode="auto">
            <a:xfrm>
              <a:off x="6511361" y="5513868"/>
              <a:ext cx="1058028" cy="356689"/>
            </a:xfrm>
            <a:prstGeom prst="rect">
              <a:avLst/>
            </a:prstGeom>
            <a:noFill/>
            <a:ln w="9525">
              <a:noFill/>
              <a:miter lim="800000"/>
              <a:headEnd/>
              <a:tailEnd/>
            </a:ln>
          </p:spPr>
          <p:txBody>
            <a:bodyPr wrap="none" lIns="74985" tIns="37490" rIns="74985" bIns="37490" rtlCol="0">
              <a:spAutoFit/>
            </a:bodyPr>
            <a:lstStyle/>
            <a:p>
              <a:pPr algn="ctr" defTabSz="751237" eaLnBrk="0" hangingPunct="0"/>
              <a:r>
                <a:rPr lang="en-US" altLang="zh-CN" sz="1400" dirty="0">
                  <a:solidFill>
                    <a:srgbClr val="000000"/>
                  </a:solidFill>
                  <a:ea typeface="+mn-ea"/>
                  <a:cs typeface="Arial" pitchFamily="34" charset="0"/>
                </a:rPr>
                <a:t>VLAN 30</a:t>
              </a:r>
              <a:endParaRPr lang="zh-CN" altLang="en-US" sz="1400" dirty="0">
                <a:solidFill>
                  <a:srgbClr val="000000"/>
                </a:solidFill>
                <a:ea typeface="+mn-ea"/>
                <a:cs typeface="Arial" pitchFamily="34" charset="0"/>
              </a:endParaRPr>
            </a:p>
          </p:txBody>
        </p:sp>
        <p:sp>
          <p:nvSpPr>
            <p:cNvPr id="18" name="文本框 17"/>
            <p:cNvSpPr txBox="1"/>
            <p:nvPr/>
          </p:nvSpPr>
          <p:spPr bwMode="auto">
            <a:xfrm>
              <a:off x="2481258" y="2536649"/>
              <a:ext cx="656247" cy="356689"/>
            </a:xfrm>
            <a:prstGeom prst="rect">
              <a:avLst/>
            </a:prstGeom>
            <a:noFill/>
            <a:ln w="9525">
              <a:noFill/>
              <a:miter lim="800000"/>
              <a:headEnd/>
              <a:tailEnd/>
            </a:ln>
          </p:spPr>
          <p:txBody>
            <a:bodyPr wrap="none" lIns="74985" tIns="37490" rIns="74985" bIns="37490" rtlCol="0">
              <a:spAutoFit/>
            </a:bodyPr>
            <a:lstStyle/>
            <a:p>
              <a:pPr algn="ctr" defTabSz="751237" eaLnBrk="0" hangingPunct="0"/>
              <a:r>
                <a:rPr lang="en-US" altLang="zh-CN" sz="1400" dirty="0">
                  <a:solidFill>
                    <a:srgbClr val="000000"/>
                  </a:solidFill>
                  <a:ea typeface="+mn-ea"/>
                  <a:cs typeface="Arial" pitchFamily="34" charset="0"/>
                </a:rPr>
                <a:t>SWA</a:t>
              </a:r>
              <a:endParaRPr lang="zh-CN" altLang="en-US" sz="1400" dirty="0">
                <a:solidFill>
                  <a:srgbClr val="000000"/>
                </a:solidFill>
                <a:ea typeface="+mn-ea"/>
                <a:cs typeface="Arial" pitchFamily="34" charset="0"/>
              </a:endParaRPr>
            </a:p>
          </p:txBody>
        </p:sp>
        <p:sp>
          <p:nvSpPr>
            <p:cNvPr id="19" name="文本框 18"/>
            <p:cNvSpPr txBox="1"/>
            <p:nvPr/>
          </p:nvSpPr>
          <p:spPr bwMode="auto">
            <a:xfrm>
              <a:off x="5386945" y="2536649"/>
              <a:ext cx="644545" cy="356689"/>
            </a:xfrm>
            <a:prstGeom prst="rect">
              <a:avLst/>
            </a:prstGeom>
            <a:noFill/>
            <a:ln w="9525">
              <a:noFill/>
              <a:miter lim="800000"/>
              <a:headEnd/>
              <a:tailEnd/>
            </a:ln>
          </p:spPr>
          <p:txBody>
            <a:bodyPr wrap="none" lIns="74985" tIns="37490" rIns="74985" bIns="37490" rtlCol="0">
              <a:spAutoFit/>
            </a:bodyPr>
            <a:lstStyle/>
            <a:p>
              <a:pPr algn="ctr" defTabSz="751237" eaLnBrk="0" hangingPunct="0"/>
              <a:r>
                <a:rPr lang="en-US" altLang="zh-CN" sz="1400" dirty="0">
                  <a:solidFill>
                    <a:srgbClr val="000000"/>
                  </a:solidFill>
                  <a:ea typeface="+mn-ea"/>
                  <a:cs typeface="Arial" pitchFamily="34" charset="0"/>
                </a:rPr>
                <a:t>SWB</a:t>
              </a:r>
              <a:endParaRPr lang="zh-CN" altLang="en-US" sz="1400" dirty="0">
                <a:solidFill>
                  <a:srgbClr val="000000"/>
                </a:solidFill>
                <a:ea typeface="+mn-ea"/>
                <a:cs typeface="Arial" pitchFamily="34" charset="0"/>
              </a:endParaRPr>
            </a:p>
          </p:txBody>
        </p:sp>
        <p:sp>
          <p:nvSpPr>
            <p:cNvPr id="20" name="文本框 19"/>
            <p:cNvSpPr txBox="1"/>
            <p:nvPr/>
          </p:nvSpPr>
          <p:spPr bwMode="auto">
            <a:xfrm>
              <a:off x="1397131" y="5221556"/>
              <a:ext cx="1648995" cy="356689"/>
            </a:xfrm>
            <a:prstGeom prst="rect">
              <a:avLst/>
            </a:prstGeom>
            <a:noFill/>
            <a:ln w="9525">
              <a:noFill/>
              <a:miter lim="800000"/>
              <a:headEnd/>
              <a:tailEnd/>
            </a:ln>
          </p:spPr>
          <p:txBody>
            <a:bodyPr wrap="none" lIns="74985" tIns="37490" rIns="74985" bIns="37490" rtlCol="0">
              <a:spAutoFit/>
            </a:bodyPr>
            <a:lstStyle/>
            <a:p>
              <a:pPr algn="ctr" defTabSz="751237" eaLnBrk="0" hangingPunct="0"/>
              <a:r>
                <a:rPr lang="en-US" altLang="zh-CN" sz="1400" dirty="0">
                  <a:solidFill>
                    <a:srgbClr val="000000"/>
                  </a:solidFill>
                  <a:ea typeface="+mn-ea"/>
                  <a:cs typeface="Arial" pitchFamily="34" charset="0"/>
                </a:rPr>
                <a:t>192.168.1.1/24</a:t>
              </a:r>
              <a:endParaRPr lang="zh-CN" altLang="en-US" sz="1400" dirty="0">
                <a:solidFill>
                  <a:srgbClr val="000000"/>
                </a:solidFill>
                <a:ea typeface="+mn-ea"/>
                <a:cs typeface="Arial" pitchFamily="34" charset="0"/>
              </a:endParaRPr>
            </a:p>
          </p:txBody>
        </p:sp>
        <p:sp>
          <p:nvSpPr>
            <p:cNvPr id="21" name="文本框 20"/>
            <p:cNvSpPr txBox="1"/>
            <p:nvPr/>
          </p:nvSpPr>
          <p:spPr bwMode="auto">
            <a:xfrm>
              <a:off x="3868357" y="5232392"/>
              <a:ext cx="1648995" cy="356689"/>
            </a:xfrm>
            <a:prstGeom prst="rect">
              <a:avLst/>
            </a:prstGeom>
            <a:noFill/>
            <a:ln w="9525">
              <a:noFill/>
              <a:miter lim="800000"/>
              <a:headEnd/>
              <a:tailEnd/>
            </a:ln>
          </p:spPr>
          <p:txBody>
            <a:bodyPr wrap="none" lIns="74985" tIns="37490" rIns="74985" bIns="37490" rtlCol="0">
              <a:spAutoFit/>
            </a:bodyPr>
            <a:lstStyle/>
            <a:p>
              <a:pPr algn="ctr" defTabSz="751237" eaLnBrk="0" hangingPunct="0"/>
              <a:r>
                <a:rPr lang="en-US" altLang="zh-CN" sz="1400" dirty="0">
                  <a:solidFill>
                    <a:srgbClr val="000000"/>
                  </a:solidFill>
                  <a:ea typeface="+mn-ea"/>
                  <a:cs typeface="Arial" pitchFamily="34" charset="0"/>
                </a:rPr>
                <a:t>192.168.2.2/24</a:t>
              </a:r>
              <a:endParaRPr lang="zh-CN" altLang="en-US" sz="1400" dirty="0">
                <a:solidFill>
                  <a:srgbClr val="000000"/>
                </a:solidFill>
                <a:ea typeface="+mn-ea"/>
                <a:cs typeface="Arial" pitchFamily="34" charset="0"/>
              </a:endParaRPr>
            </a:p>
          </p:txBody>
        </p:sp>
        <p:sp>
          <p:nvSpPr>
            <p:cNvPr id="22" name="文本框 21"/>
            <p:cNvSpPr txBox="1"/>
            <p:nvPr/>
          </p:nvSpPr>
          <p:spPr bwMode="auto">
            <a:xfrm>
              <a:off x="6215878" y="5233165"/>
              <a:ext cx="1648995" cy="356689"/>
            </a:xfrm>
            <a:prstGeom prst="rect">
              <a:avLst/>
            </a:prstGeom>
            <a:noFill/>
            <a:ln w="9525">
              <a:noFill/>
              <a:miter lim="800000"/>
              <a:headEnd/>
              <a:tailEnd/>
            </a:ln>
          </p:spPr>
          <p:txBody>
            <a:bodyPr wrap="none" lIns="74985" tIns="37490" rIns="74985" bIns="37490" rtlCol="0">
              <a:spAutoFit/>
            </a:bodyPr>
            <a:lstStyle/>
            <a:p>
              <a:pPr algn="ctr" defTabSz="751237" eaLnBrk="0" hangingPunct="0"/>
              <a:r>
                <a:rPr lang="en-US" altLang="zh-CN" sz="1400" dirty="0">
                  <a:solidFill>
                    <a:srgbClr val="000000"/>
                  </a:solidFill>
                  <a:ea typeface="+mn-ea"/>
                  <a:cs typeface="Arial" pitchFamily="34" charset="0"/>
                </a:rPr>
                <a:t>192.168.3.3/24</a:t>
              </a:r>
              <a:endParaRPr lang="zh-CN" altLang="en-US" sz="1400" dirty="0">
                <a:solidFill>
                  <a:srgbClr val="000000"/>
                </a:solidFill>
                <a:ea typeface="+mn-ea"/>
                <a:cs typeface="Arial" pitchFamily="34" charset="0"/>
              </a:endParaRPr>
            </a:p>
          </p:txBody>
        </p:sp>
      </p:grpSp>
      <p:pic>
        <p:nvPicPr>
          <p:cNvPr id="23" name="图片 76" descr="接入交换机.png"/>
          <p:cNvPicPr>
            <a:picLocks noChangeAspect="1"/>
          </p:cNvPicPr>
          <p:nvPr/>
        </p:nvPicPr>
        <p:blipFill>
          <a:blip r:embed="rId3" cstate="print"/>
          <a:stretch>
            <a:fillRect/>
          </a:stretch>
        </p:blipFill>
        <p:spPr>
          <a:xfrm>
            <a:off x="4110033" y="3160644"/>
            <a:ext cx="586296" cy="479697"/>
          </a:xfrm>
          <a:prstGeom prst="rect">
            <a:avLst/>
          </a:prstGeom>
        </p:spPr>
      </p:pic>
      <p:pic>
        <p:nvPicPr>
          <p:cNvPr id="24" name="图片 76" descr="接入交换机.png"/>
          <p:cNvPicPr>
            <a:picLocks noChangeAspect="1"/>
          </p:cNvPicPr>
          <p:nvPr/>
        </p:nvPicPr>
        <p:blipFill>
          <a:blip r:embed="rId3" cstate="print"/>
          <a:stretch>
            <a:fillRect/>
          </a:stretch>
        </p:blipFill>
        <p:spPr>
          <a:xfrm>
            <a:off x="6508057" y="3160644"/>
            <a:ext cx="586296" cy="479697"/>
          </a:xfrm>
          <a:prstGeom prst="rect">
            <a:avLst/>
          </a:prstGeom>
        </p:spPr>
      </p:pic>
      <p:pic>
        <p:nvPicPr>
          <p:cNvPr id="25" name="图片 24"/>
          <p:cNvPicPr>
            <a:picLocks noChangeAspect="1"/>
          </p:cNvPicPr>
          <p:nvPr/>
        </p:nvPicPr>
        <p:blipFill>
          <a:blip r:embed="rId4" cstate="print"/>
          <a:stretch>
            <a:fillRect/>
          </a:stretch>
        </p:blipFill>
        <p:spPr>
          <a:xfrm>
            <a:off x="3601758" y="4431243"/>
            <a:ext cx="607899" cy="437894"/>
          </a:xfrm>
          <a:prstGeom prst="rect">
            <a:avLst/>
          </a:prstGeom>
        </p:spPr>
      </p:pic>
      <p:pic>
        <p:nvPicPr>
          <p:cNvPr id="26" name="图片 25"/>
          <p:cNvPicPr>
            <a:picLocks noChangeAspect="1"/>
          </p:cNvPicPr>
          <p:nvPr/>
        </p:nvPicPr>
        <p:blipFill>
          <a:blip r:embed="rId4" cstate="print"/>
          <a:stretch>
            <a:fillRect/>
          </a:stretch>
        </p:blipFill>
        <p:spPr>
          <a:xfrm>
            <a:off x="5703820" y="4431243"/>
            <a:ext cx="607899" cy="437894"/>
          </a:xfrm>
          <a:prstGeom prst="rect">
            <a:avLst/>
          </a:prstGeom>
        </p:spPr>
      </p:pic>
      <p:pic>
        <p:nvPicPr>
          <p:cNvPr id="27" name="图片 26"/>
          <p:cNvPicPr>
            <a:picLocks noChangeAspect="1"/>
          </p:cNvPicPr>
          <p:nvPr/>
        </p:nvPicPr>
        <p:blipFill>
          <a:blip r:embed="rId4" cstate="print"/>
          <a:stretch>
            <a:fillRect/>
          </a:stretch>
        </p:blipFill>
        <p:spPr>
          <a:xfrm>
            <a:off x="7546655" y="4431243"/>
            <a:ext cx="607899" cy="437894"/>
          </a:xfrm>
          <a:prstGeom prst="rect">
            <a:avLst/>
          </a:prstGeom>
        </p:spPr>
      </p:pic>
    </p:spTree>
    <p:extLst>
      <p:ext uri="{BB962C8B-B14F-4D97-AF65-F5344CB8AC3E}">
        <p14:creationId xmlns:p14="http://schemas.microsoft.com/office/powerpoint/2010/main" val="2541775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pt-BR" altLang="zh-CN" dirty="0"/>
              <a:t>PC1</a:t>
            </a:r>
            <a:r>
              <a:rPr lang="zh-CN" altLang="pt-BR" dirty="0"/>
              <a:t>、</a:t>
            </a:r>
            <a:r>
              <a:rPr lang="pt-BR" altLang="zh-CN" dirty="0"/>
              <a:t>PC2</a:t>
            </a:r>
            <a:r>
              <a:rPr lang="zh-CN" altLang="pt-BR" dirty="0"/>
              <a:t>、</a:t>
            </a:r>
            <a:r>
              <a:rPr lang="pt-BR" altLang="zh-CN" dirty="0"/>
              <a:t>PC3 pode se comunicar entre si</a:t>
            </a:r>
            <a:r>
              <a:rPr lang="en-US" altLang="zh-CN" dirty="0"/>
              <a:t>.</a:t>
            </a:r>
          </a:p>
          <a:p>
            <a:r>
              <a:rPr lang="pt-BR" altLang="zh-CN" dirty="0"/>
              <a:t>Crie uma interface VLANIF para cada VLAN como gateway e configure uma rota estática</a:t>
            </a:r>
            <a:r>
              <a:rPr lang="en-US" altLang="zh-CN" dirty="0"/>
              <a:t>.</a:t>
            </a:r>
            <a:endParaRPr lang="zh-CN" altLang="en-US" dirty="0"/>
          </a:p>
        </p:txBody>
      </p:sp>
      <p:sp>
        <p:nvSpPr>
          <p:cNvPr id="3" name="标题 2"/>
          <p:cNvSpPr>
            <a:spLocks noGrp="1"/>
          </p:cNvSpPr>
          <p:nvPr>
            <p:ph type="title"/>
          </p:nvPr>
        </p:nvSpPr>
        <p:spPr/>
        <p:txBody>
          <a:bodyPr/>
          <a:lstStyle/>
          <a:p>
            <a:r>
              <a:rPr lang="en-US" altLang="zh-CN" dirty="0" err="1"/>
              <a:t>Roteamento</a:t>
            </a:r>
            <a:r>
              <a:rPr lang="en-US" altLang="zh-CN" dirty="0"/>
              <a:t> de VLAN - L3 Switch (1)</a:t>
            </a:r>
            <a:endParaRPr lang="zh-CN" altLang="en-US" dirty="0"/>
          </a:p>
        </p:txBody>
      </p:sp>
      <p:grpSp>
        <p:nvGrpSpPr>
          <p:cNvPr id="4" name="组合 3"/>
          <p:cNvGrpSpPr/>
          <p:nvPr/>
        </p:nvGrpSpPr>
        <p:grpSpPr>
          <a:xfrm>
            <a:off x="2153537" y="2624671"/>
            <a:ext cx="7776784" cy="3297782"/>
            <a:chOff x="611640" y="2672916"/>
            <a:chExt cx="7776784" cy="3297782"/>
          </a:xfrm>
        </p:grpSpPr>
        <p:cxnSp>
          <p:nvCxnSpPr>
            <p:cNvPr id="5" name="直接连接符 4"/>
            <p:cNvCxnSpPr/>
            <p:nvPr/>
          </p:nvCxnSpPr>
          <p:spPr bwMode="auto">
            <a:xfrm flipH="1">
              <a:off x="2790204" y="3438287"/>
              <a:ext cx="632095" cy="1093891"/>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6" name="直接连接符 5"/>
            <p:cNvCxnSpPr/>
            <p:nvPr/>
          </p:nvCxnSpPr>
          <p:spPr bwMode="auto">
            <a:xfrm flipH="1">
              <a:off x="4894252" y="3417172"/>
              <a:ext cx="548226" cy="1113366"/>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7" name="直接连接符 6"/>
            <p:cNvCxnSpPr/>
            <p:nvPr/>
          </p:nvCxnSpPr>
          <p:spPr bwMode="auto">
            <a:xfrm flipV="1">
              <a:off x="3692299" y="3203302"/>
              <a:ext cx="1615411" cy="14077"/>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8" name="椭圆 7"/>
            <p:cNvSpPr/>
            <p:nvPr/>
          </p:nvSpPr>
          <p:spPr bwMode="auto">
            <a:xfrm>
              <a:off x="5924547" y="4202163"/>
              <a:ext cx="1808473" cy="1768535"/>
            </a:xfrm>
            <a:prstGeom prst="ellipse">
              <a:avLst/>
            </a:prstGeom>
            <a:noFill/>
            <a:ln w="254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ea typeface="宋体" pitchFamily="2" charset="-122"/>
              </a:endParaRPr>
            </a:p>
          </p:txBody>
        </p:sp>
        <p:cxnSp>
          <p:nvCxnSpPr>
            <p:cNvPr id="9" name="直接连接符 8"/>
            <p:cNvCxnSpPr/>
            <p:nvPr/>
          </p:nvCxnSpPr>
          <p:spPr bwMode="auto">
            <a:xfrm>
              <a:off x="5712010" y="3424210"/>
              <a:ext cx="1090454" cy="110632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10" name="文本框 9"/>
            <p:cNvSpPr txBox="1"/>
            <p:nvPr/>
          </p:nvSpPr>
          <p:spPr bwMode="auto">
            <a:xfrm>
              <a:off x="2532954" y="4926582"/>
              <a:ext cx="514499"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a:solidFill>
                    <a:srgbClr val="000000"/>
                  </a:solidFill>
                  <a:ea typeface="+mn-ea"/>
                  <a:cs typeface="Arial" pitchFamily="34" charset="0"/>
                </a:rPr>
                <a:t>PC1</a:t>
              </a:r>
              <a:endParaRPr lang="zh-CN" altLang="en-US" sz="1400" dirty="0">
                <a:solidFill>
                  <a:srgbClr val="000000"/>
                </a:solidFill>
                <a:ea typeface="+mn-ea"/>
                <a:cs typeface="Arial" pitchFamily="34" charset="0"/>
              </a:endParaRPr>
            </a:p>
          </p:txBody>
        </p:sp>
        <p:sp>
          <p:nvSpPr>
            <p:cNvPr id="11" name="文本框 10"/>
            <p:cNvSpPr txBox="1"/>
            <p:nvPr/>
          </p:nvSpPr>
          <p:spPr bwMode="auto">
            <a:xfrm>
              <a:off x="2344390" y="5472686"/>
              <a:ext cx="920059"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a:solidFill>
                    <a:srgbClr val="000000"/>
                  </a:solidFill>
                  <a:ea typeface="+mn-ea"/>
                  <a:cs typeface="Arial" pitchFamily="34" charset="0"/>
                </a:rPr>
                <a:t>VLAN 10</a:t>
              </a:r>
              <a:endParaRPr lang="zh-CN" altLang="en-US" sz="1400" dirty="0">
                <a:solidFill>
                  <a:srgbClr val="000000"/>
                </a:solidFill>
                <a:ea typeface="+mn-ea"/>
                <a:cs typeface="Arial" pitchFamily="34" charset="0"/>
              </a:endParaRPr>
            </a:p>
          </p:txBody>
        </p:sp>
        <p:sp>
          <p:nvSpPr>
            <p:cNvPr id="12" name="文本框 11"/>
            <p:cNvSpPr txBox="1"/>
            <p:nvPr/>
          </p:nvSpPr>
          <p:spPr bwMode="auto">
            <a:xfrm>
              <a:off x="4637002" y="4937418"/>
              <a:ext cx="514499"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a:solidFill>
                    <a:srgbClr val="000000"/>
                  </a:solidFill>
                  <a:ea typeface="+mn-ea"/>
                  <a:cs typeface="Arial" pitchFamily="34" charset="0"/>
                </a:rPr>
                <a:t>PC2</a:t>
              </a:r>
              <a:endParaRPr lang="zh-CN" altLang="en-US" sz="1400" dirty="0">
                <a:solidFill>
                  <a:srgbClr val="000000"/>
                </a:solidFill>
                <a:ea typeface="+mn-ea"/>
                <a:cs typeface="Arial" pitchFamily="34" charset="0"/>
              </a:endParaRPr>
            </a:p>
          </p:txBody>
        </p:sp>
        <p:sp>
          <p:nvSpPr>
            <p:cNvPr id="13" name="文本框 12"/>
            <p:cNvSpPr txBox="1"/>
            <p:nvPr/>
          </p:nvSpPr>
          <p:spPr bwMode="auto">
            <a:xfrm>
              <a:off x="6543146" y="4934226"/>
              <a:ext cx="514499"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a:solidFill>
                    <a:srgbClr val="000000"/>
                  </a:solidFill>
                  <a:ea typeface="+mn-ea"/>
                  <a:cs typeface="Arial" pitchFamily="34" charset="0"/>
                </a:rPr>
                <a:t>PC3</a:t>
              </a:r>
              <a:endParaRPr lang="zh-CN" altLang="en-US" sz="1400" dirty="0">
                <a:solidFill>
                  <a:srgbClr val="000000"/>
                </a:solidFill>
                <a:ea typeface="+mn-ea"/>
                <a:cs typeface="Arial" pitchFamily="34" charset="0"/>
              </a:endParaRPr>
            </a:p>
          </p:txBody>
        </p:sp>
        <p:sp>
          <p:nvSpPr>
            <p:cNvPr id="14" name="椭圆 13"/>
            <p:cNvSpPr/>
            <p:nvPr/>
          </p:nvSpPr>
          <p:spPr bwMode="auto">
            <a:xfrm>
              <a:off x="3952129" y="4202162"/>
              <a:ext cx="1848041" cy="1768535"/>
            </a:xfrm>
            <a:prstGeom prst="ellipse">
              <a:avLst/>
            </a:prstGeom>
            <a:noFill/>
            <a:ln w="254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ea typeface="宋体" pitchFamily="2" charset="-122"/>
              </a:endParaRPr>
            </a:p>
          </p:txBody>
        </p:sp>
        <p:sp>
          <p:nvSpPr>
            <p:cNvPr id="15" name="椭圆 14"/>
            <p:cNvSpPr/>
            <p:nvPr/>
          </p:nvSpPr>
          <p:spPr bwMode="auto">
            <a:xfrm>
              <a:off x="1823744" y="4197996"/>
              <a:ext cx="1904559" cy="1768535"/>
            </a:xfrm>
            <a:prstGeom prst="ellipse">
              <a:avLst/>
            </a:prstGeom>
            <a:noFill/>
            <a:ln w="254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ea typeface="宋体" pitchFamily="2" charset="-122"/>
              </a:endParaRPr>
            </a:p>
          </p:txBody>
        </p:sp>
        <p:sp>
          <p:nvSpPr>
            <p:cNvPr id="16" name="文本框 15"/>
            <p:cNvSpPr txBox="1"/>
            <p:nvPr/>
          </p:nvSpPr>
          <p:spPr bwMode="auto">
            <a:xfrm>
              <a:off x="4445961" y="5510290"/>
              <a:ext cx="920059"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a:solidFill>
                    <a:srgbClr val="000000"/>
                  </a:solidFill>
                  <a:ea typeface="+mn-ea"/>
                  <a:cs typeface="Arial" pitchFamily="34" charset="0"/>
                </a:rPr>
                <a:t>VLAN 20</a:t>
              </a:r>
              <a:endParaRPr lang="zh-CN" altLang="en-US" sz="1400" dirty="0">
                <a:solidFill>
                  <a:srgbClr val="000000"/>
                </a:solidFill>
                <a:ea typeface="+mn-ea"/>
                <a:cs typeface="Arial" pitchFamily="34" charset="0"/>
              </a:endParaRPr>
            </a:p>
          </p:txBody>
        </p:sp>
        <p:sp>
          <p:nvSpPr>
            <p:cNvPr id="17" name="文本框 16"/>
            <p:cNvSpPr txBox="1"/>
            <p:nvPr/>
          </p:nvSpPr>
          <p:spPr bwMode="auto">
            <a:xfrm>
              <a:off x="6380040" y="5535286"/>
              <a:ext cx="920059"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a:solidFill>
                    <a:srgbClr val="000000"/>
                  </a:solidFill>
                  <a:ea typeface="+mn-ea"/>
                  <a:cs typeface="Arial" pitchFamily="34" charset="0"/>
                </a:rPr>
                <a:t>VLAN 30</a:t>
              </a:r>
              <a:endParaRPr lang="zh-CN" altLang="en-US" sz="1400" dirty="0">
                <a:solidFill>
                  <a:srgbClr val="000000"/>
                </a:solidFill>
                <a:ea typeface="+mn-ea"/>
                <a:cs typeface="Arial" pitchFamily="34" charset="0"/>
              </a:endParaRPr>
            </a:p>
          </p:txBody>
        </p:sp>
        <p:sp>
          <p:nvSpPr>
            <p:cNvPr id="18" name="文本框 17"/>
            <p:cNvSpPr txBox="1"/>
            <p:nvPr/>
          </p:nvSpPr>
          <p:spPr bwMode="auto">
            <a:xfrm>
              <a:off x="3110923" y="2686992"/>
              <a:ext cx="589839"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a:solidFill>
                    <a:srgbClr val="000000"/>
                  </a:solidFill>
                  <a:ea typeface="+mn-ea"/>
                  <a:cs typeface="Arial" pitchFamily="34" charset="0"/>
                </a:rPr>
                <a:t>SWA</a:t>
              </a:r>
              <a:endParaRPr lang="zh-CN" altLang="en-US" sz="1400" dirty="0">
                <a:solidFill>
                  <a:srgbClr val="000000"/>
                </a:solidFill>
                <a:ea typeface="+mn-ea"/>
                <a:cs typeface="Arial" pitchFamily="34" charset="0"/>
              </a:endParaRPr>
            </a:p>
          </p:txBody>
        </p:sp>
        <p:sp>
          <p:nvSpPr>
            <p:cNvPr id="19" name="文本框 18"/>
            <p:cNvSpPr txBox="1"/>
            <p:nvPr/>
          </p:nvSpPr>
          <p:spPr bwMode="auto">
            <a:xfrm>
              <a:off x="5298329" y="2672916"/>
              <a:ext cx="580222"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a:solidFill>
                    <a:srgbClr val="000000"/>
                  </a:solidFill>
                  <a:ea typeface="+mn-ea"/>
                  <a:cs typeface="Arial" pitchFamily="34" charset="0"/>
                </a:rPr>
                <a:t>SWB</a:t>
              </a:r>
              <a:endParaRPr lang="zh-CN" altLang="en-US" sz="1400" dirty="0">
                <a:solidFill>
                  <a:srgbClr val="000000"/>
                </a:solidFill>
                <a:ea typeface="+mn-ea"/>
                <a:cs typeface="Arial" pitchFamily="34" charset="0"/>
              </a:endParaRPr>
            </a:p>
          </p:txBody>
        </p:sp>
        <p:sp>
          <p:nvSpPr>
            <p:cNvPr id="20" name="文本框 19"/>
            <p:cNvSpPr txBox="1"/>
            <p:nvPr/>
          </p:nvSpPr>
          <p:spPr bwMode="auto">
            <a:xfrm>
              <a:off x="2075086" y="5242974"/>
              <a:ext cx="1458667"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a:solidFill>
                    <a:srgbClr val="000000"/>
                  </a:solidFill>
                  <a:ea typeface="+mn-ea"/>
                  <a:cs typeface="Arial" pitchFamily="34" charset="0"/>
                </a:rPr>
                <a:t>192.168.1.1/24</a:t>
              </a:r>
              <a:endParaRPr lang="zh-CN" altLang="en-US" sz="1400" dirty="0">
                <a:solidFill>
                  <a:srgbClr val="000000"/>
                </a:solidFill>
                <a:ea typeface="+mn-ea"/>
                <a:cs typeface="Arial" pitchFamily="34" charset="0"/>
              </a:endParaRPr>
            </a:p>
          </p:txBody>
        </p:sp>
        <p:sp>
          <p:nvSpPr>
            <p:cNvPr id="21" name="文本框 20"/>
            <p:cNvSpPr txBox="1"/>
            <p:nvPr/>
          </p:nvSpPr>
          <p:spPr bwMode="auto">
            <a:xfrm>
              <a:off x="4123255" y="5253810"/>
              <a:ext cx="1458667"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a:solidFill>
                    <a:srgbClr val="000000"/>
                  </a:solidFill>
                  <a:ea typeface="+mn-ea"/>
                  <a:cs typeface="Arial" pitchFamily="34" charset="0"/>
                </a:rPr>
                <a:t>192.168.2.2/24</a:t>
              </a:r>
              <a:endParaRPr lang="zh-CN" altLang="en-US" sz="1400" dirty="0">
                <a:solidFill>
                  <a:srgbClr val="000000"/>
                </a:solidFill>
                <a:ea typeface="+mn-ea"/>
                <a:cs typeface="Arial" pitchFamily="34" charset="0"/>
              </a:endParaRPr>
            </a:p>
          </p:txBody>
        </p:sp>
        <p:sp>
          <p:nvSpPr>
            <p:cNvPr id="22" name="文本框 21"/>
            <p:cNvSpPr txBox="1"/>
            <p:nvPr/>
          </p:nvSpPr>
          <p:spPr bwMode="auto">
            <a:xfrm>
              <a:off x="6110736" y="5254583"/>
              <a:ext cx="1458667"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a:solidFill>
                    <a:srgbClr val="000000"/>
                  </a:solidFill>
                  <a:ea typeface="+mn-ea"/>
                  <a:cs typeface="Arial" pitchFamily="34" charset="0"/>
                </a:rPr>
                <a:t>192.168.3.3/24</a:t>
              </a:r>
              <a:endParaRPr lang="zh-CN" altLang="en-US" sz="1400" dirty="0">
                <a:solidFill>
                  <a:srgbClr val="000000"/>
                </a:solidFill>
                <a:ea typeface="+mn-ea"/>
                <a:cs typeface="Arial" pitchFamily="34" charset="0"/>
              </a:endParaRPr>
            </a:p>
          </p:txBody>
        </p:sp>
        <p:sp>
          <p:nvSpPr>
            <p:cNvPr id="23" name="文本框 22"/>
            <p:cNvSpPr txBox="1"/>
            <p:nvPr/>
          </p:nvSpPr>
          <p:spPr bwMode="auto">
            <a:xfrm>
              <a:off x="611640" y="2940006"/>
              <a:ext cx="2383600" cy="531835"/>
            </a:xfrm>
            <a:prstGeom prst="rect">
              <a:avLst/>
            </a:prstGeom>
            <a:noFill/>
            <a:ln w="9525">
              <a:noFill/>
              <a:miter lim="800000"/>
              <a:headEnd/>
              <a:tailEnd/>
            </a:ln>
          </p:spPr>
          <p:txBody>
            <a:bodyPr wrap="none" lIns="99980" tIns="49986" rIns="99980" bIns="49986" rtlCol="0">
              <a:spAutoFit/>
            </a:bodyPr>
            <a:lstStyle/>
            <a:p>
              <a:pPr defTabSz="1001649" eaLnBrk="0" hangingPunct="0"/>
              <a:r>
                <a:rPr lang="en-US" altLang="zh-CN" sz="1400" dirty="0" err="1">
                  <a:solidFill>
                    <a:srgbClr val="000000"/>
                  </a:solidFill>
                  <a:ea typeface="+mn-ea"/>
                  <a:cs typeface="Arial" pitchFamily="34" charset="0"/>
                </a:rPr>
                <a:t>Vlanif</a:t>
              </a:r>
              <a:r>
                <a:rPr lang="en-US" altLang="zh-CN" sz="1400" dirty="0">
                  <a:solidFill>
                    <a:srgbClr val="000000"/>
                  </a:solidFill>
                  <a:ea typeface="+mn-ea"/>
                  <a:cs typeface="Arial" pitchFamily="34" charset="0"/>
                </a:rPr>
                <a:t>  5:10.1.12.1/24</a:t>
              </a:r>
            </a:p>
            <a:p>
              <a:pPr defTabSz="1001649" eaLnBrk="0" hangingPunct="0"/>
              <a:r>
                <a:rPr lang="en-US" altLang="zh-CN" sz="1400" dirty="0" err="1">
                  <a:solidFill>
                    <a:srgbClr val="000000"/>
                  </a:solidFill>
                  <a:ea typeface="+mn-ea"/>
                  <a:cs typeface="Arial" pitchFamily="34" charset="0"/>
                </a:rPr>
                <a:t>Vlanif</a:t>
              </a:r>
              <a:r>
                <a:rPr lang="en-US" altLang="zh-CN" sz="1400" dirty="0">
                  <a:solidFill>
                    <a:srgbClr val="000000"/>
                  </a:solidFill>
                  <a:ea typeface="+mn-ea"/>
                  <a:cs typeface="Arial" pitchFamily="34" charset="0"/>
                </a:rPr>
                <a:t> 10:192.168.1.254/24</a:t>
              </a:r>
            </a:p>
          </p:txBody>
        </p:sp>
        <p:sp>
          <p:nvSpPr>
            <p:cNvPr id="24" name="文本框 23"/>
            <p:cNvSpPr txBox="1"/>
            <p:nvPr/>
          </p:nvSpPr>
          <p:spPr bwMode="auto">
            <a:xfrm>
              <a:off x="5852539" y="2829187"/>
              <a:ext cx="2535885" cy="747279"/>
            </a:xfrm>
            <a:prstGeom prst="rect">
              <a:avLst/>
            </a:prstGeom>
            <a:noFill/>
            <a:ln w="9525">
              <a:noFill/>
              <a:miter lim="800000"/>
              <a:headEnd/>
              <a:tailEnd/>
            </a:ln>
          </p:spPr>
          <p:txBody>
            <a:bodyPr wrap="none" lIns="99980" tIns="49986" rIns="99980" bIns="49986" rtlCol="0">
              <a:spAutoFit/>
            </a:bodyPr>
            <a:lstStyle/>
            <a:p>
              <a:pPr defTabSz="1001649" eaLnBrk="0" hangingPunct="0"/>
              <a:r>
                <a:rPr lang="en-US" altLang="zh-CN" sz="1400" dirty="0">
                  <a:solidFill>
                    <a:srgbClr val="000000"/>
                  </a:solidFill>
                  <a:ea typeface="+mn-ea"/>
                  <a:cs typeface="Arial" pitchFamily="34" charset="0"/>
                </a:rPr>
                <a:t> </a:t>
              </a:r>
              <a:r>
                <a:rPr lang="en-US" altLang="zh-CN" sz="1400" dirty="0" err="1">
                  <a:solidFill>
                    <a:srgbClr val="000000"/>
                  </a:solidFill>
                  <a:ea typeface="+mn-ea"/>
                  <a:cs typeface="Arial" pitchFamily="34" charset="0"/>
                </a:rPr>
                <a:t>Vlanif</a:t>
              </a:r>
              <a:r>
                <a:rPr lang="en-US" altLang="zh-CN" sz="1400" dirty="0">
                  <a:solidFill>
                    <a:srgbClr val="000000"/>
                  </a:solidFill>
                  <a:ea typeface="+mn-ea"/>
                  <a:cs typeface="Arial" pitchFamily="34" charset="0"/>
                </a:rPr>
                <a:t> 5:10.1.12.2/24</a:t>
              </a:r>
              <a:endParaRPr lang="zh-CN" altLang="en-US" sz="1400" dirty="0">
                <a:solidFill>
                  <a:srgbClr val="000000"/>
                </a:solidFill>
                <a:ea typeface="+mn-ea"/>
                <a:cs typeface="Arial" pitchFamily="34" charset="0"/>
              </a:endParaRPr>
            </a:p>
            <a:p>
              <a:pPr algn="ctr" defTabSz="1001649" eaLnBrk="0" hangingPunct="0"/>
              <a:r>
                <a:rPr lang="en-US" altLang="zh-CN" sz="1400" dirty="0" err="1">
                  <a:solidFill>
                    <a:srgbClr val="000000"/>
                  </a:solidFill>
                  <a:ea typeface="+mn-ea"/>
                  <a:cs typeface="Arial" pitchFamily="34" charset="0"/>
                </a:rPr>
                <a:t>Vlanif</a:t>
              </a:r>
              <a:r>
                <a:rPr lang="en-US" altLang="zh-CN" sz="1400" dirty="0">
                  <a:solidFill>
                    <a:srgbClr val="000000"/>
                  </a:solidFill>
                  <a:ea typeface="+mn-ea"/>
                  <a:cs typeface="Arial" pitchFamily="34" charset="0"/>
                </a:rPr>
                <a:t> 20:192.168.2.254/24</a:t>
              </a:r>
            </a:p>
            <a:p>
              <a:pPr algn="ctr" defTabSz="1001649" eaLnBrk="0" hangingPunct="0"/>
              <a:r>
                <a:rPr lang="en-US" altLang="zh-CN" sz="1400" dirty="0" err="1">
                  <a:solidFill>
                    <a:srgbClr val="000000"/>
                  </a:solidFill>
                  <a:ea typeface="+mn-ea"/>
                  <a:cs typeface="Arial" pitchFamily="34" charset="0"/>
                </a:rPr>
                <a:t>Vlanif</a:t>
              </a:r>
              <a:r>
                <a:rPr lang="en-US" altLang="zh-CN" sz="1400" dirty="0">
                  <a:solidFill>
                    <a:srgbClr val="000000"/>
                  </a:solidFill>
                  <a:ea typeface="+mn-ea"/>
                  <a:cs typeface="Arial" pitchFamily="34" charset="0"/>
                </a:rPr>
                <a:t> 30:192.168.3.254/24</a:t>
              </a:r>
            </a:p>
          </p:txBody>
        </p:sp>
        <p:sp>
          <p:nvSpPr>
            <p:cNvPr id="25" name="矩形 24"/>
            <p:cNvSpPr/>
            <p:nvPr/>
          </p:nvSpPr>
          <p:spPr>
            <a:xfrm>
              <a:off x="3939570" y="2687120"/>
              <a:ext cx="1186542" cy="523220"/>
            </a:xfrm>
            <a:prstGeom prst="rect">
              <a:avLst/>
            </a:prstGeom>
          </p:spPr>
          <p:txBody>
            <a:bodyPr wrap="none">
              <a:spAutoFit/>
            </a:bodyPr>
            <a:lstStyle/>
            <a:p>
              <a:pPr algn="ctr" defTabSz="1001649" eaLnBrk="0" hangingPunct="0"/>
              <a:r>
                <a:rPr lang="en-US" altLang="zh-CN" sz="1400" dirty="0">
                  <a:solidFill>
                    <a:srgbClr val="000000"/>
                  </a:solidFill>
                  <a:cs typeface="Arial" pitchFamily="34" charset="0"/>
                </a:rPr>
                <a:t>VLAN 5</a:t>
              </a:r>
            </a:p>
            <a:p>
              <a:pPr algn="ctr" defTabSz="1001649" eaLnBrk="0" hangingPunct="0"/>
              <a:r>
                <a:rPr lang="en-US" altLang="zh-CN" sz="1400" dirty="0">
                  <a:solidFill>
                    <a:srgbClr val="000000"/>
                  </a:solidFill>
                  <a:cs typeface="Arial" pitchFamily="34" charset="0"/>
                </a:rPr>
                <a:t>10.1.12.0/24</a:t>
              </a:r>
              <a:endParaRPr lang="zh-CN" altLang="en-US" sz="1400" dirty="0">
                <a:solidFill>
                  <a:srgbClr val="000000"/>
                </a:solidFill>
                <a:cs typeface="Arial" pitchFamily="34" charset="0"/>
              </a:endParaRPr>
            </a:p>
          </p:txBody>
        </p:sp>
      </p:grpSp>
      <p:pic>
        <p:nvPicPr>
          <p:cNvPr id="26" name="图片 25"/>
          <p:cNvPicPr>
            <a:picLocks noChangeAspect="1"/>
          </p:cNvPicPr>
          <p:nvPr/>
        </p:nvPicPr>
        <p:blipFill>
          <a:blip r:embed="rId3" cstate="print"/>
          <a:stretch>
            <a:fillRect/>
          </a:stretch>
        </p:blipFill>
        <p:spPr>
          <a:xfrm>
            <a:off x="4042518" y="4483933"/>
            <a:ext cx="607899" cy="437894"/>
          </a:xfrm>
          <a:prstGeom prst="rect">
            <a:avLst/>
          </a:prstGeom>
        </p:spPr>
      </p:pic>
      <p:pic>
        <p:nvPicPr>
          <p:cNvPr id="27" name="图片 26"/>
          <p:cNvPicPr>
            <a:picLocks noChangeAspect="1"/>
          </p:cNvPicPr>
          <p:nvPr/>
        </p:nvPicPr>
        <p:blipFill>
          <a:blip r:embed="rId3" cstate="print"/>
          <a:stretch>
            <a:fillRect/>
          </a:stretch>
        </p:blipFill>
        <p:spPr>
          <a:xfrm>
            <a:off x="6074738" y="4483933"/>
            <a:ext cx="607899" cy="437894"/>
          </a:xfrm>
          <a:prstGeom prst="rect">
            <a:avLst/>
          </a:prstGeom>
        </p:spPr>
      </p:pic>
      <p:pic>
        <p:nvPicPr>
          <p:cNvPr id="28" name="图片 27"/>
          <p:cNvPicPr>
            <a:picLocks noChangeAspect="1"/>
          </p:cNvPicPr>
          <p:nvPr/>
        </p:nvPicPr>
        <p:blipFill>
          <a:blip r:embed="rId3" cstate="print"/>
          <a:stretch>
            <a:fillRect/>
          </a:stretch>
        </p:blipFill>
        <p:spPr>
          <a:xfrm>
            <a:off x="8056512" y="4483933"/>
            <a:ext cx="607899" cy="437894"/>
          </a:xfrm>
          <a:prstGeom prst="rect">
            <a:avLst/>
          </a:prstGeom>
        </p:spPr>
      </p:pic>
      <p:pic>
        <p:nvPicPr>
          <p:cNvPr id="29" name="图片 76" descr="接入交换机.png"/>
          <p:cNvPicPr>
            <a:picLocks noChangeAspect="1"/>
          </p:cNvPicPr>
          <p:nvPr/>
        </p:nvPicPr>
        <p:blipFill>
          <a:blip r:embed="rId4" cstate="print"/>
          <a:stretch>
            <a:fillRect/>
          </a:stretch>
        </p:blipFill>
        <p:spPr>
          <a:xfrm>
            <a:off x="4665806" y="2900485"/>
            <a:ext cx="586296" cy="479697"/>
          </a:xfrm>
          <a:prstGeom prst="rect">
            <a:avLst/>
          </a:prstGeom>
        </p:spPr>
      </p:pic>
      <p:pic>
        <p:nvPicPr>
          <p:cNvPr id="30" name="图片 76" descr="接入交换机.png"/>
          <p:cNvPicPr>
            <a:picLocks noChangeAspect="1"/>
          </p:cNvPicPr>
          <p:nvPr/>
        </p:nvPicPr>
        <p:blipFill>
          <a:blip r:embed="rId4" cstate="print"/>
          <a:stretch>
            <a:fillRect/>
          </a:stretch>
        </p:blipFill>
        <p:spPr>
          <a:xfrm>
            <a:off x="6841756" y="2900485"/>
            <a:ext cx="586296" cy="479697"/>
          </a:xfrm>
          <a:prstGeom prst="rect">
            <a:avLst/>
          </a:prstGeom>
        </p:spPr>
      </p:pic>
    </p:spTree>
    <p:extLst>
      <p:ext uri="{BB962C8B-B14F-4D97-AF65-F5344CB8AC3E}">
        <p14:creationId xmlns:p14="http://schemas.microsoft.com/office/powerpoint/2010/main" val="2874202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pt-BR" altLang="zh-CN" dirty="0"/>
              <a:t>Depois de configurar a rota padrão no SWA, o caminho para PC2/3 será encontrado verificando routing-table.so como SWB</a:t>
            </a:r>
            <a:r>
              <a:rPr lang="en-US" altLang="zh-CN" dirty="0"/>
              <a:t>.</a:t>
            </a:r>
            <a:endParaRPr lang="zh-CN" altLang="en-US" dirty="0"/>
          </a:p>
        </p:txBody>
      </p:sp>
      <p:sp>
        <p:nvSpPr>
          <p:cNvPr id="3" name="标题 2"/>
          <p:cNvSpPr>
            <a:spLocks noGrp="1"/>
          </p:cNvSpPr>
          <p:nvPr>
            <p:ph type="title"/>
          </p:nvPr>
        </p:nvSpPr>
        <p:spPr>
          <a:xfrm>
            <a:off x="1594800" y="335449"/>
            <a:ext cx="9831600" cy="640800"/>
          </a:xfrm>
        </p:spPr>
        <p:txBody>
          <a:bodyPr/>
          <a:lstStyle/>
          <a:p>
            <a:r>
              <a:rPr lang="en-US" altLang="zh-CN" dirty="0" err="1"/>
              <a:t>Roteamento</a:t>
            </a:r>
            <a:r>
              <a:rPr lang="en-US" altLang="zh-CN" dirty="0"/>
              <a:t> de VLAN - L3 Switch (2)</a:t>
            </a:r>
            <a:endParaRPr lang="zh-CN" altLang="en-US" dirty="0"/>
          </a:p>
        </p:txBody>
      </p:sp>
      <p:sp>
        <p:nvSpPr>
          <p:cNvPr id="4" name="文本框 3"/>
          <p:cNvSpPr txBox="1"/>
          <p:nvPr/>
        </p:nvSpPr>
        <p:spPr bwMode="auto">
          <a:xfrm>
            <a:off x="2261896" y="2420574"/>
            <a:ext cx="6953224" cy="3501879"/>
          </a:xfrm>
          <a:prstGeom prst="rect">
            <a:avLst/>
          </a:prstGeom>
          <a:solidFill>
            <a:schemeClr val="bg1">
              <a:lumMod val="85000"/>
            </a:schemeClr>
          </a:solidFill>
          <a:ln w="9525">
            <a:noFill/>
            <a:miter lim="800000"/>
            <a:headEnd/>
            <a:tailEnd/>
          </a:ln>
        </p:spPr>
        <p:txBody>
          <a:bodyPr wrap="square" lIns="99980" tIns="49986" rIns="99980" bIns="49986" rtlCol="0">
            <a:spAutoFit/>
          </a:bodyPr>
          <a:lstStyle>
            <a:defPPr>
              <a:defRPr lang="zh-CN"/>
            </a:defPPr>
            <a:lvl1pPr defTabSz="1001649" eaLnBrk="0" hangingPunct="0">
              <a:defRPr sz="1400">
                <a:solidFill>
                  <a:srgbClr val="000000"/>
                </a:solidFill>
                <a:latin typeface="Courier New" panose="02070309020205020404" pitchFamily="49" charset="0"/>
                <a:ea typeface="+mn-ea"/>
                <a:cs typeface="Courier New" panose="02070309020205020404" pitchFamily="49" charset="0"/>
              </a:defRPr>
            </a:lvl1pPr>
          </a:lstStyle>
          <a:p>
            <a:r>
              <a:rPr lang="en-US" altLang="zh-CN" sz="1300" b="1" dirty="0">
                <a:solidFill>
                  <a:srgbClr val="C00000"/>
                </a:solidFill>
                <a:latin typeface="+mn-lt"/>
              </a:rPr>
              <a:t>[SWA]</a:t>
            </a:r>
            <a:r>
              <a:rPr lang="en-US" altLang="zh-CN" sz="1300" b="1" dirty="0" err="1">
                <a:solidFill>
                  <a:srgbClr val="C00000"/>
                </a:solidFill>
                <a:latin typeface="+mn-lt"/>
              </a:rPr>
              <a:t>ip</a:t>
            </a:r>
            <a:r>
              <a:rPr lang="en-US" altLang="zh-CN" sz="1300" b="1" dirty="0">
                <a:solidFill>
                  <a:srgbClr val="C00000"/>
                </a:solidFill>
                <a:latin typeface="+mn-lt"/>
              </a:rPr>
              <a:t> route-static  0.0.0.0 0 10.1.12.2</a:t>
            </a:r>
          </a:p>
          <a:p>
            <a:r>
              <a:rPr lang="en-US" altLang="zh-CN" sz="1300" b="1" dirty="0">
                <a:solidFill>
                  <a:srgbClr val="C00000"/>
                </a:solidFill>
                <a:latin typeface="+mn-lt"/>
              </a:rPr>
              <a:t>[SWB]</a:t>
            </a:r>
            <a:r>
              <a:rPr lang="en-US" altLang="zh-CN" sz="1300" b="1" dirty="0" err="1">
                <a:solidFill>
                  <a:srgbClr val="C00000"/>
                </a:solidFill>
                <a:latin typeface="+mn-lt"/>
              </a:rPr>
              <a:t>ip</a:t>
            </a:r>
            <a:r>
              <a:rPr lang="en-US" altLang="zh-CN" sz="1300" b="1" dirty="0">
                <a:solidFill>
                  <a:srgbClr val="C00000"/>
                </a:solidFill>
                <a:latin typeface="+mn-lt"/>
              </a:rPr>
              <a:t> route-static  0.0.0.0 0 10.1.12.1</a:t>
            </a:r>
          </a:p>
          <a:p>
            <a:r>
              <a:rPr lang="en-US" altLang="zh-CN" sz="1300" dirty="0">
                <a:latin typeface="+mn-lt"/>
              </a:rPr>
              <a:t>[SWA]display </a:t>
            </a:r>
            <a:r>
              <a:rPr lang="en-US" altLang="zh-CN" sz="1300" dirty="0" err="1">
                <a:latin typeface="+mn-lt"/>
              </a:rPr>
              <a:t>ip</a:t>
            </a:r>
            <a:r>
              <a:rPr lang="en-US" altLang="zh-CN" sz="1300" dirty="0">
                <a:latin typeface="+mn-lt"/>
              </a:rPr>
              <a:t> routing-table</a:t>
            </a:r>
            <a:endParaRPr lang="zh-CN" altLang="en-US" sz="1300" dirty="0">
              <a:latin typeface="+mn-lt"/>
            </a:endParaRPr>
          </a:p>
          <a:p>
            <a:r>
              <a:rPr lang="en-US" altLang="zh-CN" sz="1300" dirty="0">
                <a:latin typeface="+mn-lt"/>
              </a:rPr>
              <a:t>Route Flags: R - relay, D - download to fib</a:t>
            </a:r>
            <a:endParaRPr lang="zh-CN" altLang="en-US" sz="1300" dirty="0">
              <a:latin typeface="+mn-lt"/>
            </a:endParaRPr>
          </a:p>
          <a:p>
            <a:r>
              <a:rPr lang="en-US" altLang="zh-CN" sz="1300" dirty="0">
                <a:latin typeface="+mn-lt"/>
              </a:rPr>
              <a:t>--------------------------------------------------------------------------</a:t>
            </a:r>
            <a:endParaRPr lang="zh-CN" altLang="en-US" sz="1300" dirty="0">
              <a:latin typeface="+mn-lt"/>
            </a:endParaRPr>
          </a:p>
          <a:p>
            <a:r>
              <a:rPr lang="en-US" altLang="zh-CN" sz="1300" dirty="0">
                <a:latin typeface="+mn-lt"/>
              </a:rPr>
              <a:t>Routing Tables: Public</a:t>
            </a:r>
            <a:endParaRPr lang="zh-CN" altLang="en-US" sz="1300" dirty="0">
              <a:latin typeface="+mn-lt"/>
            </a:endParaRPr>
          </a:p>
          <a:p>
            <a:r>
              <a:rPr lang="zh-CN" altLang="en-US" sz="1300" dirty="0">
                <a:latin typeface="+mn-lt"/>
              </a:rPr>
              <a:t>         </a:t>
            </a:r>
            <a:r>
              <a:rPr lang="en-US" altLang="zh-CN" sz="1300" dirty="0">
                <a:latin typeface="+mn-lt"/>
              </a:rPr>
              <a:t>Destinations : 7        Routes : 7        </a:t>
            </a:r>
            <a:endParaRPr lang="zh-CN" altLang="en-US" sz="1300" dirty="0">
              <a:latin typeface="+mn-lt"/>
            </a:endParaRPr>
          </a:p>
          <a:p>
            <a:endParaRPr lang="zh-CN" altLang="en-US" sz="1300" dirty="0">
              <a:latin typeface="+mn-lt"/>
            </a:endParaRPr>
          </a:p>
          <a:p>
            <a:r>
              <a:rPr lang="en-US" altLang="zh-CN" sz="1300" dirty="0">
                <a:latin typeface="+mn-lt"/>
              </a:rPr>
              <a:t>Destination/Mask        Proto     Pre      Cost      Flags       </a:t>
            </a:r>
            <a:r>
              <a:rPr lang="en-US" altLang="zh-CN" sz="1300" dirty="0" err="1">
                <a:latin typeface="+mn-lt"/>
              </a:rPr>
              <a:t>NextHop</a:t>
            </a:r>
            <a:r>
              <a:rPr lang="en-US" altLang="zh-CN" sz="1300" dirty="0">
                <a:latin typeface="+mn-lt"/>
              </a:rPr>
              <a:t>         Interface</a:t>
            </a:r>
            <a:endParaRPr lang="zh-CN" altLang="en-US" sz="1300" dirty="0">
              <a:latin typeface="+mn-lt"/>
            </a:endParaRPr>
          </a:p>
          <a:p>
            <a:endParaRPr lang="en-US" altLang="zh-CN" sz="1300" dirty="0">
              <a:latin typeface="+mn-lt"/>
            </a:endParaRPr>
          </a:p>
          <a:p>
            <a:r>
              <a:rPr lang="en-US" altLang="zh-CN" sz="1300" b="1" dirty="0">
                <a:solidFill>
                  <a:srgbClr val="C00000"/>
                </a:solidFill>
                <a:latin typeface="+mn-lt"/>
              </a:rPr>
              <a:t>0.0.0.0/0                    Static       60        0          RD       10.1.12.2          Vlanif5</a:t>
            </a:r>
            <a:endParaRPr lang="zh-CN" altLang="en-US" sz="1300" b="1" dirty="0">
              <a:solidFill>
                <a:srgbClr val="C00000"/>
              </a:solidFill>
              <a:latin typeface="+mn-lt"/>
            </a:endParaRPr>
          </a:p>
          <a:p>
            <a:r>
              <a:rPr lang="nl-NL" altLang="zh-CN" sz="1300" dirty="0">
                <a:latin typeface="+mn-lt"/>
              </a:rPr>
              <a:t>10.1.12.0/24               Direct       0          0           D         10.1.12.1          Vlanif5</a:t>
            </a:r>
            <a:endParaRPr lang="zh-CN" altLang="en-US" sz="1300" dirty="0">
              <a:latin typeface="+mn-lt"/>
            </a:endParaRPr>
          </a:p>
          <a:p>
            <a:r>
              <a:rPr lang="nl-NL" altLang="zh-CN" sz="1300" dirty="0">
                <a:latin typeface="+mn-lt"/>
              </a:rPr>
              <a:t>10.1.12.1/32               Direct       0          0           D         127.0.0.1          Vlanif5</a:t>
            </a:r>
            <a:endParaRPr lang="zh-CN" altLang="en-US" sz="1300" dirty="0">
              <a:latin typeface="+mn-lt"/>
            </a:endParaRPr>
          </a:p>
          <a:p>
            <a:r>
              <a:rPr lang="en-US" altLang="zh-CN" sz="1300" dirty="0">
                <a:latin typeface="+mn-lt"/>
              </a:rPr>
              <a:t>127.0.0.0/8                 Direct       0          0           D         127.0.0.1          InLoopBack0</a:t>
            </a:r>
            <a:endParaRPr lang="zh-CN" altLang="en-US" sz="1300" dirty="0">
              <a:latin typeface="+mn-lt"/>
            </a:endParaRPr>
          </a:p>
          <a:p>
            <a:r>
              <a:rPr lang="en-US" altLang="zh-CN" sz="1300" dirty="0">
                <a:latin typeface="+mn-lt"/>
              </a:rPr>
              <a:t>127.0.0.1/32               Direct       0          0           D         127.0.0.1          InLoopBack0</a:t>
            </a:r>
            <a:endParaRPr lang="zh-CN" altLang="en-US" sz="1300" dirty="0">
              <a:latin typeface="+mn-lt"/>
            </a:endParaRPr>
          </a:p>
          <a:p>
            <a:r>
              <a:rPr lang="nl-NL" altLang="zh-CN" sz="1300" dirty="0">
                <a:latin typeface="+mn-lt"/>
              </a:rPr>
              <a:t>192.168.1.0/24            Direct       0          0          D          192.168.1.254  Vlanif10</a:t>
            </a:r>
            <a:endParaRPr lang="zh-CN" altLang="en-US" sz="1300" dirty="0">
              <a:latin typeface="+mn-lt"/>
            </a:endParaRPr>
          </a:p>
          <a:p>
            <a:r>
              <a:rPr lang="nl-NL" altLang="zh-CN" sz="1300" dirty="0">
                <a:latin typeface="+mn-lt"/>
              </a:rPr>
              <a:t>192.168.1.254/32        Direct       0          0           D          127.0.0.1         Vlanif10</a:t>
            </a:r>
            <a:endParaRPr lang="zh-CN" altLang="en-US" sz="1300" dirty="0">
              <a:latin typeface="+mn-lt"/>
            </a:endParaRPr>
          </a:p>
        </p:txBody>
      </p:sp>
    </p:spTree>
    <p:extLst>
      <p:ext uri="{BB962C8B-B14F-4D97-AF65-F5344CB8AC3E}">
        <p14:creationId xmlns:p14="http://schemas.microsoft.com/office/powerpoint/2010/main" val="3105768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pt-BR" altLang="zh-CN" dirty="0"/>
              <a:t>Como um roteador seleciona a rota ideal na tabela de roteamento ao encaminhar dados?
Qual é o endereço de destino ao configurar a rota padrão?
Ao configurar uma rota estática, como selecionar o modo de associar o endereço IP do próximo salto ou a interface de saída</a:t>
            </a:r>
            <a:r>
              <a:rPr lang="en-US" altLang="zh-CN" dirty="0"/>
              <a:t>? </a:t>
            </a:r>
            <a:endParaRPr lang="zh-CN" altLang="en-US" dirty="0"/>
          </a:p>
        </p:txBody>
      </p:sp>
    </p:spTree>
    <p:extLst>
      <p:ext uri="{BB962C8B-B14F-4D97-AF65-F5344CB8AC3E}">
        <p14:creationId xmlns:p14="http://schemas.microsoft.com/office/powerpoint/2010/main" val="530091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1"/>
          </p:nvPr>
        </p:nvSpPr>
        <p:spPr/>
        <p:txBody>
          <a:bodyPr/>
          <a:lstStyle/>
          <a:p>
            <a:r>
              <a:rPr lang="pt-BR" altLang="zh-CN" dirty="0"/>
              <a:t>Após a conclusão deste curso, você será capaz de</a:t>
            </a:r>
            <a:r>
              <a:rPr lang="en-US" altLang="zh-CN" dirty="0"/>
              <a:t>:</a:t>
            </a:r>
          </a:p>
          <a:p>
            <a:pPr lvl="1"/>
            <a:r>
              <a:rPr lang="pt-BR" altLang="zh-CN" dirty="0"/>
              <a:t>Compreender o conhecimento básico de protocolos de roteamento;
Compreender a classificação do roteamento;
Dominar rota estática e configuração;
Dominar o princípio do roteamento de VLAN</a:t>
            </a:r>
            <a:r>
              <a:rPr lang="en-US" altLang="zh-CN" dirty="0"/>
              <a:t>.</a:t>
            </a:r>
          </a:p>
        </p:txBody>
      </p:sp>
    </p:spTree>
    <p:extLst>
      <p:ext uri="{BB962C8B-B14F-4D97-AF65-F5344CB8AC3E}">
        <p14:creationId xmlns:p14="http://schemas.microsoft.com/office/powerpoint/2010/main" val="14051844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pt-BR" altLang="zh-CN" sz="2000" dirty="0"/>
              <a:t>Cada roteador mantém uma tabela de roteamento localmente. A tabela de roteamento contém as entradas de roteamento obtidas por vários meios. Cada entrada de roteamento pode conter elementos de informação, como o ID da rede de destino e o comprimento da máscara, o tipo de protocolo de roteamento, a interface de saída ou o endereço IP do próximo salto, a prioridade do protocolo de roteamento e o custo. Um roteador obtém entradas de roteamento no modo direto, estático ou dinâmico e mantém sua tabela de roteamento. A tabela de roteamento é a base para o encaminhamento de dados em cada dispositivo compatível com roteamento. 
O endereço de rede e a máscara da rota padrão são todos 0. A rota padrão pode corresponder a qualquer prefixo de rede de destino e pode ser usada como o último recurso do roteador. 
Um dos métodos para resolver o problema da comunicação entre VLAN é usar a comutação de Camada 3</a:t>
            </a:r>
            <a:r>
              <a:rPr lang="en-US" altLang="zh-CN" sz="2000" dirty="0"/>
              <a:t>. </a:t>
            </a:r>
            <a:endParaRPr lang="zh-CN" altLang="en-US" sz="2000" dirty="0"/>
          </a:p>
        </p:txBody>
      </p:sp>
    </p:spTree>
    <p:extLst>
      <p:ext uri="{BB962C8B-B14F-4D97-AF65-F5344CB8AC3E}">
        <p14:creationId xmlns:p14="http://schemas.microsoft.com/office/powerpoint/2010/main" val="2055716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619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altLang="zh-CN" b="1" dirty="0"/>
              <a:t>O </a:t>
            </a:r>
            <a:r>
              <a:rPr lang="en-US" altLang="zh-CN" b="1" dirty="0" err="1"/>
              <a:t>Básico</a:t>
            </a:r>
            <a:r>
              <a:rPr lang="en-US" altLang="zh-CN" b="1" dirty="0"/>
              <a:t> de </a:t>
            </a:r>
            <a:r>
              <a:rPr lang="en-US" altLang="zh-CN" b="1" dirty="0" err="1"/>
              <a:t>Protocolos</a:t>
            </a:r>
            <a:r>
              <a:rPr lang="en-US" altLang="zh-CN" b="1" dirty="0"/>
              <a:t> de </a:t>
            </a:r>
            <a:r>
              <a:rPr lang="en-US" altLang="zh-CN" b="1" dirty="0" err="1"/>
              <a:t>Roteamento</a:t>
            </a:r>
            <a:endParaRPr lang="en-US" altLang="zh-CN" b="1" dirty="0"/>
          </a:p>
          <a:p>
            <a:pPr lvl="1">
              <a:buSzPct val="60000"/>
              <a:buFont typeface="Wingdings" panose="05000000000000000000" pitchFamily="2" charset="2"/>
              <a:buChar char="n"/>
            </a:pPr>
            <a:r>
              <a:rPr lang="en-US" altLang="zh-CN" b="1" dirty="0" err="1"/>
              <a:t>Tabela</a:t>
            </a:r>
            <a:r>
              <a:rPr lang="en-US" altLang="zh-CN" b="1" dirty="0"/>
              <a:t> de </a:t>
            </a:r>
            <a:r>
              <a:rPr lang="en-US" altLang="zh-CN" b="1" dirty="0" err="1"/>
              <a:t>roteamento</a:t>
            </a:r>
            <a:r>
              <a:rPr lang="en-US" altLang="zh-CN" b="1" dirty="0"/>
              <a:t> IP</a:t>
            </a:r>
          </a:p>
          <a:p>
            <a:pPr lvl="1">
              <a:buClr>
                <a:schemeClr val="bg1">
                  <a:lumMod val="50000"/>
                </a:schemeClr>
              </a:buClr>
              <a:buSzPct val="50000"/>
              <a:buFont typeface="Wingdings" panose="05000000000000000000" pitchFamily="2" charset="2"/>
              <a:buChar char="p"/>
            </a:pPr>
            <a:r>
              <a:rPr lang="en-US" altLang="zh-CN" dirty="0" err="1">
                <a:solidFill>
                  <a:schemeClr val="bg1">
                    <a:lumMod val="50000"/>
                  </a:schemeClr>
                </a:solidFill>
              </a:rPr>
              <a:t>Classificação</a:t>
            </a:r>
            <a:r>
              <a:rPr lang="en-US" altLang="zh-CN" dirty="0">
                <a:solidFill>
                  <a:schemeClr val="bg1">
                    <a:lumMod val="50000"/>
                  </a:schemeClr>
                </a:solidFill>
              </a:rPr>
              <a:t> de </a:t>
            </a:r>
            <a:r>
              <a:rPr lang="en-US" altLang="zh-CN" dirty="0" err="1">
                <a:solidFill>
                  <a:schemeClr val="bg1">
                    <a:lumMod val="50000"/>
                  </a:schemeClr>
                </a:solidFill>
              </a:rPr>
              <a:t>Rotas</a:t>
            </a:r>
            <a:endParaRPr lang="en-US" altLang="zh-CN" dirty="0">
              <a:solidFill>
                <a:schemeClr val="bg1">
                  <a:lumMod val="50000"/>
                </a:schemeClr>
              </a:solidFill>
            </a:endParaRPr>
          </a:p>
          <a:p>
            <a:r>
              <a:rPr lang="en-US" altLang="zh-CN" dirty="0" err="1">
                <a:solidFill>
                  <a:schemeClr val="bg1">
                    <a:lumMod val="50000"/>
                  </a:schemeClr>
                </a:solidFill>
              </a:rPr>
              <a:t>Introdução</a:t>
            </a:r>
            <a:r>
              <a:rPr lang="en-US" altLang="zh-CN" dirty="0">
                <a:solidFill>
                  <a:schemeClr val="bg1">
                    <a:lumMod val="50000"/>
                  </a:schemeClr>
                </a:solidFill>
              </a:rPr>
              <a:t> à Rota </a:t>
            </a:r>
            <a:r>
              <a:rPr lang="en-US" altLang="zh-CN" dirty="0" err="1">
                <a:solidFill>
                  <a:schemeClr val="bg1">
                    <a:lumMod val="50000"/>
                  </a:schemeClr>
                </a:solidFill>
              </a:rPr>
              <a:t>Estática</a:t>
            </a:r>
            <a:endParaRPr lang="en-US" altLang="zh-CN" dirty="0">
              <a:solidFill>
                <a:schemeClr val="bg1">
                  <a:lumMod val="50000"/>
                </a:schemeClr>
              </a:solidFill>
            </a:endParaRPr>
          </a:p>
          <a:p>
            <a:r>
              <a:rPr lang="en-US" altLang="zh-CN" dirty="0" err="1">
                <a:solidFill>
                  <a:schemeClr val="bg1">
                    <a:lumMod val="50000"/>
                  </a:schemeClr>
                </a:solidFill>
              </a:rPr>
              <a:t>Roteamento</a:t>
            </a:r>
            <a:r>
              <a:rPr lang="en-US" altLang="zh-CN" dirty="0">
                <a:solidFill>
                  <a:schemeClr val="bg1">
                    <a:lumMod val="50000"/>
                  </a:schemeClr>
                </a:solidFill>
              </a:rPr>
              <a:t> de VLAN</a:t>
            </a:r>
          </a:p>
        </p:txBody>
      </p:sp>
    </p:spTree>
    <p:extLst>
      <p:ext uri="{BB962C8B-B14F-4D97-AF65-F5344CB8AC3E}">
        <p14:creationId xmlns:p14="http://schemas.microsoft.com/office/powerpoint/2010/main" val="1825668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24"/>
          <p:cNvSpPr>
            <a:spLocks noGrp="1"/>
          </p:cNvSpPr>
          <p:nvPr>
            <p:ph type="body" sz="quarter" idx="10"/>
          </p:nvPr>
        </p:nvSpPr>
        <p:spPr/>
        <p:txBody>
          <a:bodyPr/>
          <a:lstStyle/>
          <a:p>
            <a:r>
              <a:rPr lang="pt-BR" altLang="zh-CN" sz="1800" dirty="0"/>
              <a:t>Roteamento são informações de caminho que podem orientar o encaminhamento de pacotes IP</a:t>
            </a:r>
            <a:r>
              <a:rPr lang="en-US" altLang="zh-CN" sz="1800" dirty="0"/>
              <a:t>.</a:t>
            </a:r>
            <a:endParaRPr lang="zh-CN" altLang="en-US" sz="1800" dirty="0"/>
          </a:p>
          <a:p>
            <a:endParaRPr lang="zh-CN" altLang="en-US" sz="1600" dirty="0"/>
          </a:p>
        </p:txBody>
      </p:sp>
      <p:sp>
        <p:nvSpPr>
          <p:cNvPr id="3" name="标题 2"/>
          <p:cNvSpPr>
            <a:spLocks noGrp="1"/>
          </p:cNvSpPr>
          <p:nvPr>
            <p:ph type="title"/>
          </p:nvPr>
        </p:nvSpPr>
        <p:spPr/>
        <p:txBody>
          <a:bodyPr/>
          <a:lstStyle/>
          <a:p>
            <a:r>
              <a:rPr lang="en-US" altLang="zh-CN" dirty="0"/>
              <a:t>O que é </a:t>
            </a:r>
            <a:r>
              <a:rPr lang="en-US" altLang="zh-CN" dirty="0" err="1"/>
              <a:t>roteamento</a:t>
            </a:r>
            <a:r>
              <a:rPr lang="en-US" altLang="zh-CN" dirty="0"/>
              <a:t>?</a:t>
            </a:r>
            <a:endParaRPr lang="zh-CN" altLang="en-US" dirty="0"/>
          </a:p>
        </p:txBody>
      </p:sp>
      <p:sp>
        <p:nvSpPr>
          <p:cNvPr id="4" name="文本占位符 3"/>
          <p:cNvSpPr>
            <a:spLocks noGrp="1"/>
          </p:cNvSpPr>
          <p:nvPr/>
        </p:nvSpPr>
        <p:spPr bwMode="auto">
          <a:xfrm>
            <a:off x="326345" y="1089000"/>
            <a:ext cx="11276183" cy="468000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endParaRPr lang="zh-CN" altLang="en-US" sz="2000" dirty="0"/>
          </a:p>
        </p:txBody>
      </p:sp>
      <p:sp>
        <p:nvSpPr>
          <p:cNvPr id="38" name="文本框 72"/>
          <p:cNvSpPr txBox="1"/>
          <p:nvPr/>
        </p:nvSpPr>
        <p:spPr>
          <a:xfrm>
            <a:off x="636691" y="3536173"/>
            <a:ext cx="1597065" cy="338554"/>
          </a:xfrm>
          <a:prstGeom prst="rect">
            <a:avLst/>
          </a:prstGeom>
          <a:noFill/>
        </p:spPr>
        <p:txBody>
          <a:bodyPr wrap="square"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r>
              <a:rPr lang="en-US" altLang="zh-CN" sz="1600" dirty="0"/>
              <a:t>Routing Table:</a:t>
            </a:r>
            <a:endParaRPr lang="zh-CN" altLang="en-US" sz="1600" dirty="0"/>
          </a:p>
        </p:txBody>
      </p:sp>
      <p:sp>
        <p:nvSpPr>
          <p:cNvPr id="5" name="文本框 60"/>
          <p:cNvSpPr txBox="1"/>
          <p:nvPr/>
        </p:nvSpPr>
        <p:spPr>
          <a:xfrm>
            <a:off x="9372815" y="3074229"/>
            <a:ext cx="2016788" cy="261032"/>
          </a:xfrm>
          <a:prstGeom prst="rect">
            <a:avLst/>
          </a:prstGeom>
          <a:noFill/>
        </p:spPr>
        <p:txBody>
          <a:bodyPr wrap="square"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r>
              <a:rPr lang="en-US" altLang="zh-CN" sz="1600" dirty="0"/>
              <a:t>172.16.1.0/24</a:t>
            </a:r>
            <a:endParaRPr lang="zh-CN" altLang="en-US" sz="1600" dirty="0"/>
          </a:p>
        </p:txBody>
      </p:sp>
      <p:pic>
        <p:nvPicPr>
          <p:cNvPr id="6" name="图片 5"/>
          <p:cNvPicPr>
            <a:picLocks noChangeAspect="1"/>
          </p:cNvPicPr>
          <p:nvPr/>
        </p:nvPicPr>
        <p:blipFill>
          <a:blip r:embed="rId3" cstate="print"/>
          <a:stretch>
            <a:fillRect/>
          </a:stretch>
        </p:blipFill>
        <p:spPr>
          <a:xfrm>
            <a:off x="1091068" y="2653434"/>
            <a:ext cx="556797" cy="337625"/>
          </a:xfrm>
          <a:prstGeom prst="rect">
            <a:avLst/>
          </a:prstGeom>
        </p:spPr>
      </p:pic>
      <p:pic>
        <p:nvPicPr>
          <p:cNvPr id="7" name="Picture 2" descr="G:\做的项目\公共\扁平图标切换\更新2015_01_21\oss扁平图标库2015_01_21更新-04.png"/>
          <p:cNvPicPr>
            <a:picLocks noChangeAspect="1" noChangeArrowheads="1"/>
          </p:cNvPicPr>
          <p:nvPr/>
        </p:nvPicPr>
        <p:blipFill>
          <a:blip r:embed="rId4" cstate="print"/>
          <a:stretch>
            <a:fillRect/>
          </a:stretch>
        </p:blipFill>
        <p:spPr bwMode="auto">
          <a:xfrm>
            <a:off x="4109439" y="2005231"/>
            <a:ext cx="612267" cy="391946"/>
          </a:xfrm>
          <a:prstGeom prst="rect">
            <a:avLst/>
          </a:prstGeom>
          <a:noFill/>
        </p:spPr>
      </p:pic>
      <p:pic>
        <p:nvPicPr>
          <p:cNvPr id="8" name="图片 7"/>
          <p:cNvPicPr>
            <a:picLocks noChangeAspect="1"/>
          </p:cNvPicPr>
          <p:nvPr/>
        </p:nvPicPr>
        <p:blipFill>
          <a:blip r:embed="rId3" cstate="print"/>
          <a:stretch>
            <a:fillRect/>
          </a:stretch>
        </p:blipFill>
        <p:spPr>
          <a:xfrm>
            <a:off x="9798552" y="2653433"/>
            <a:ext cx="556797" cy="337625"/>
          </a:xfrm>
          <a:prstGeom prst="rect">
            <a:avLst/>
          </a:prstGeom>
        </p:spPr>
      </p:pic>
      <p:pic>
        <p:nvPicPr>
          <p:cNvPr id="9" name="Picture 2" descr="G:\做的项目\公共\扁平图标切换\更新2015_01_21\oss扁平图标库2015_01_21更新-04.png"/>
          <p:cNvPicPr>
            <a:picLocks noChangeAspect="1" noChangeArrowheads="1"/>
          </p:cNvPicPr>
          <p:nvPr/>
        </p:nvPicPr>
        <p:blipFill>
          <a:blip r:embed="rId4" cstate="print"/>
          <a:stretch>
            <a:fillRect/>
          </a:stretch>
        </p:blipFill>
        <p:spPr bwMode="auto">
          <a:xfrm>
            <a:off x="4109439" y="3242989"/>
            <a:ext cx="612267" cy="391946"/>
          </a:xfrm>
          <a:prstGeom prst="rect">
            <a:avLst/>
          </a:prstGeom>
          <a:noFill/>
        </p:spPr>
      </p:pic>
      <p:pic>
        <p:nvPicPr>
          <p:cNvPr id="10" name="Picture 2" descr="G:\做的项目\公共\扁平图标切换\更新2015_01_21\oss扁平图标库2015_01_21更新-04.png"/>
          <p:cNvPicPr>
            <a:picLocks noChangeAspect="1" noChangeArrowheads="1"/>
          </p:cNvPicPr>
          <p:nvPr/>
        </p:nvPicPr>
        <p:blipFill>
          <a:blip r:embed="rId4" cstate="print"/>
          <a:stretch>
            <a:fillRect/>
          </a:stretch>
        </p:blipFill>
        <p:spPr bwMode="auto">
          <a:xfrm>
            <a:off x="6623087" y="2005230"/>
            <a:ext cx="612267" cy="391946"/>
          </a:xfrm>
          <a:prstGeom prst="rect">
            <a:avLst/>
          </a:prstGeom>
          <a:noFill/>
        </p:spPr>
      </p:pic>
      <p:pic>
        <p:nvPicPr>
          <p:cNvPr id="11" name="Picture 2" descr="G:\做的项目\公共\扁平图标切换\更新2015_01_21\oss扁平图标库2015_01_21更新-04.png"/>
          <p:cNvPicPr>
            <a:picLocks noChangeAspect="1" noChangeArrowheads="1"/>
          </p:cNvPicPr>
          <p:nvPr/>
        </p:nvPicPr>
        <p:blipFill>
          <a:blip r:embed="rId4" cstate="print"/>
          <a:stretch>
            <a:fillRect/>
          </a:stretch>
        </p:blipFill>
        <p:spPr bwMode="auto">
          <a:xfrm>
            <a:off x="6623087" y="3254774"/>
            <a:ext cx="612267" cy="391946"/>
          </a:xfrm>
          <a:prstGeom prst="rect">
            <a:avLst/>
          </a:prstGeom>
          <a:noFill/>
        </p:spPr>
      </p:pic>
      <p:pic>
        <p:nvPicPr>
          <p:cNvPr id="12" name="Picture 2" descr="G:\做的项目\公共\扁平图标切换\更新2015_01_21\oss扁平图标库2015_01_21更新-04.png"/>
          <p:cNvPicPr>
            <a:picLocks noChangeAspect="1" noChangeArrowheads="1"/>
          </p:cNvPicPr>
          <p:nvPr/>
        </p:nvPicPr>
        <p:blipFill>
          <a:blip r:embed="rId4" cstate="print"/>
          <a:stretch>
            <a:fillRect/>
          </a:stretch>
        </p:blipFill>
        <p:spPr bwMode="auto">
          <a:xfrm>
            <a:off x="8346416" y="2626272"/>
            <a:ext cx="612267" cy="391946"/>
          </a:xfrm>
          <a:prstGeom prst="rect">
            <a:avLst/>
          </a:prstGeom>
          <a:noFill/>
        </p:spPr>
      </p:pic>
      <p:pic>
        <p:nvPicPr>
          <p:cNvPr id="13" name="Picture 2" descr="G:\做的项目\公共\扁平图标切换\更新2015_01_21\oss扁平图标库2015_01_21更新-04.png"/>
          <p:cNvPicPr>
            <a:picLocks noChangeAspect="1" noChangeArrowheads="1"/>
          </p:cNvPicPr>
          <p:nvPr/>
        </p:nvPicPr>
        <p:blipFill>
          <a:blip r:embed="rId4" cstate="print"/>
          <a:stretch>
            <a:fillRect/>
          </a:stretch>
        </p:blipFill>
        <p:spPr bwMode="auto">
          <a:xfrm>
            <a:off x="2499339" y="2626272"/>
            <a:ext cx="612267" cy="391946"/>
          </a:xfrm>
          <a:prstGeom prst="rect">
            <a:avLst/>
          </a:prstGeom>
          <a:noFill/>
        </p:spPr>
      </p:pic>
      <p:cxnSp>
        <p:nvCxnSpPr>
          <p:cNvPr id="14" name="直接连接符 13"/>
          <p:cNvCxnSpPr>
            <a:stCxn id="6" idx="3"/>
            <a:endCxn id="13" idx="1"/>
          </p:cNvCxnSpPr>
          <p:nvPr/>
        </p:nvCxnSpPr>
        <p:spPr>
          <a:xfrm flipV="1">
            <a:off x="1647865" y="2822246"/>
            <a:ext cx="851474" cy="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3" idx="3"/>
            <a:endCxn id="9" idx="1"/>
          </p:cNvCxnSpPr>
          <p:nvPr/>
        </p:nvCxnSpPr>
        <p:spPr>
          <a:xfrm>
            <a:off x="3111606" y="2822246"/>
            <a:ext cx="997833" cy="6167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7" idx="3"/>
            <a:endCxn id="10" idx="1"/>
          </p:cNvCxnSpPr>
          <p:nvPr/>
        </p:nvCxnSpPr>
        <p:spPr>
          <a:xfrm flipV="1">
            <a:off x="4721706" y="2201204"/>
            <a:ext cx="1901381"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0" idx="3"/>
            <a:endCxn id="12" idx="1"/>
          </p:cNvCxnSpPr>
          <p:nvPr/>
        </p:nvCxnSpPr>
        <p:spPr>
          <a:xfrm>
            <a:off x="7235355" y="2201204"/>
            <a:ext cx="1111061" cy="6210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1" idx="3"/>
            <a:endCxn id="12" idx="1"/>
          </p:cNvCxnSpPr>
          <p:nvPr/>
        </p:nvCxnSpPr>
        <p:spPr>
          <a:xfrm flipV="1">
            <a:off x="7235355" y="2822246"/>
            <a:ext cx="1111061" cy="6285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7" idx="2"/>
            <a:endCxn id="9" idx="0"/>
          </p:cNvCxnSpPr>
          <p:nvPr/>
        </p:nvCxnSpPr>
        <p:spPr>
          <a:xfrm>
            <a:off x="4415573" y="2397177"/>
            <a:ext cx="0" cy="845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9" idx="3"/>
            <a:endCxn id="11" idx="1"/>
          </p:cNvCxnSpPr>
          <p:nvPr/>
        </p:nvCxnSpPr>
        <p:spPr>
          <a:xfrm>
            <a:off x="4721706" y="3438963"/>
            <a:ext cx="1901381" cy="117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11" idx="0"/>
          </p:cNvCxnSpPr>
          <p:nvPr/>
        </p:nvCxnSpPr>
        <p:spPr>
          <a:xfrm>
            <a:off x="4721706" y="2376408"/>
            <a:ext cx="2207515" cy="8783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3" idx="3"/>
            <a:endCxn id="7" idx="1"/>
          </p:cNvCxnSpPr>
          <p:nvPr/>
        </p:nvCxnSpPr>
        <p:spPr>
          <a:xfrm flipV="1">
            <a:off x="3111606" y="2201204"/>
            <a:ext cx="997833" cy="6210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947078" y="2828997"/>
            <a:ext cx="851474" cy="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1370778" y="2511724"/>
            <a:ext cx="1128560" cy="0"/>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5110708" y="2025835"/>
            <a:ext cx="1258719" cy="0"/>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8722588" y="2216497"/>
            <a:ext cx="523132" cy="295183"/>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9039997" y="2698362"/>
            <a:ext cx="735206" cy="517"/>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57"/>
          <p:cNvSpPr txBox="1"/>
          <p:nvPr/>
        </p:nvSpPr>
        <p:spPr>
          <a:xfrm>
            <a:off x="1735607" y="2568126"/>
            <a:ext cx="996298" cy="220566"/>
          </a:xfrm>
          <a:prstGeom prst="rect">
            <a:avLst/>
          </a:prstGeom>
          <a:noFill/>
        </p:spPr>
        <p:txBody>
          <a:bodyPr wrap="square"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r>
              <a:rPr lang="en-US" altLang="zh-CN" sz="1400" dirty="0"/>
              <a:t>GE0/0/0</a:t>
            </a:r>
            <a:endParaRPr lang="zh-CN" altLang="en-US" sz="1400" dirty="0"/>
          </a:p>
        </p:txBody>
      </p:sp>
      <p:sp>
        <p:nvSpPr>
          <p:cNvPr id="30" name="文本框 58"/>
          <p:cNvSpPr txBox="1"/>
          <p:nvPr/>
        </p:nvSpPr>
        <p:spPr>
          <a:xfrm>
            <a:off x="2762294" y="2340170"/>
            <a:ext cx="996298" cy="220566"/>
          </a:xfrm>
          <a:prstGeom prst="rect">
            <a:avLst/>
          </a:prstGeom>
          <a:noFill/>
        </p:spPr>
        <p:txBody>
          <a:bodyPr wrap="square"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r>
              <a:rPr lang="en-US" altLang="zh-CN" sz="1400" dirty="0"/>
              <a:t>GE0/0/1</a:t>
            </a:r>
            <a:endParaRPr lang="zh-CN" altLang="en-US" sz="1400" dirty="0"/>
          </a:p>
        </p:txBody>
      </p:sp>
      <p:sp>
        <p:nvSpPr>
          <p:cNvPr id="31" name="文本框 59"/>
          <p:cNvSpPr txBox="1"/>
          <p:nvPr/>
        </p:nvSpPr>
        <p:spPr>
          <a:xfrm>
            <a:off x="820325" y="3092880"/>
            <a:ext cx="2016788" cy="242622"/>
          </a:xfrm>
          <a:prstGeom prst="rect">
            <a:avLst/>
          </a:prstGeom>
          <a:noFill/>
        </p:spPr>
        <p:txBody>
          <a:bodyPr wrap="square"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r>
              <a:rPr lang="en-US" altLang="zh-CN" sz="1600" dirty="0"/>
              <a:t>192.168.100.0/24</a:t>
            </a:r>
            <a:endParaRPr lang="zh-CN" altLang="en-US" sz="1600" dirty="0"/>
          </a:p>
        </p:txBody>
      </p:sp>
      <p:grpSp>
        <p:nvGrpSpPr>
          <p:cNvPr id="35" name="组合 34"/>
          <p:cNvGrpSpPr/>
          <p:nvPr/>
        </p:nvGrpSpPr>
        <p:grpSpPr>
          <a:xfrm>
            <a:off x="1370778" y="2191596"/>
            <a:ext cx="1235992" cy="217671"/>
            <a:chOff x="1370778" y="2004518"/>
            <a:chExt cx="1053051" cy="187029"/>
          </a:xfrm>
        </p:grpSpPr>
        <p:sp>
          <p:nvSpPr>
            <p:cNvPr id="32" name="矩形 31"/>
            <p:cNvSpPr/>
            <p:nvPr/>
          </p:nvSpPr>
          <p:spPr>
            <a:xfrm>
              <a:off x="1370778" y="2004518"/>
              <a:ext cx="649254" cy="187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78" rtl="0" eaLnBrk="1" latinLnBrk="0" hangingPunct="1">
                <a:defRPr sz="1800" kern="1200">
                  <a:solidFill>
                    <a:schemeClr val="lt1"/>
                  </a:solidFill>
                  <a:latin typeface="+mn-lt"/>
                  <a:ea typeface="+mn-ea"/>
                  <a:cs typeface="+mn-cs"/>
                </a:defRPr>
              </a:lvl1pPr>
              <a:lvl2pPr marL="457240" algn="l" defTabSz="914478" rtl="0" eaLnBrk="1" latinLnBrk="0" hangingPunct="1">
                <a:defRPr sz="1800" kern="1200">
                  <a:solidFill>
                    <a:schemeClr val="lt1"/>
                  </a:solidFill>
                  <a:latin typeface="+mn-lt"/>
                  <a:ea typeface="+mn-ea"/>
                  <a:cs typeface="+mn-cs"/>
                </a:defRPr>
              </a:lvl2pPr>
              <a:lvl3pPr marL="914478" algn="l" defTabSz="914478" rtl="0" eaLnBrk="1" latinLnBrk="0" hangingPunct="1">
                <a:defRPr sz="1800" kern="1200">
                  <a:solidFill>
                    <a:schemeClr val="lt1"/>
                  </a:solidFill>
                  <a:latin typeface="+mn-lt"/>
                  <a:ea typeface="+mn-ea"/>
                  <a:cs typeface="+mn-cs"/>
                </a:defRPr>
              </a:lvl3pPr>
              <a:lvl4pPr marL="1371718" algn="l" defTabSz="914478" rtl="0" eaLnBrk="1" latinLnBrk="0" hangingPunct="1">
                <a:defRPr sz="1800" kern="1200">
                  <a:solidFill>
                    <a:schemeClr val="lt1"/>
                  </a:solidFill>
                  <a:latin typeface="+mn-lt"/>
                  <a:ea typeface="+mn-ea"/>
                  <a:cs typeface="+mn-cs"/>
                </a:defRPr>
              </a:lvl4pPr>
              <a:lvl5pPr marL="1828957" algn="l" defTabSz="914478" rtl="0" eaLnBrk="1" latinLnBrk="0" hangingPunct="1">
                <a:defRPr sz="1800" kern="1200">
                  <a:solidFill>
                    <a:schemeClr val="lt1"/>
                  </a:solidFill>
                  <a:latin typeface="+mn-lt"/>
                  <a:ea typeface="+mn-ea"/>
                  <a:cs typeface="+mn-cs"/>
                </a:defRPr>
              </a:lvl5pPr>
              <a:lvl6pPr marL="2286196" algn="l" defTabSz="914478" rtl="0" eaLnBrk="1" latinLnBrk="0" hangingPunct="1">
                <a:defRPr sz="1800" kern="1200">
                  <a:solidFill>
                    <a:schemeClr val="lt1"/>
                  </a:solidFill>
                  <a:latin typeface="+mn-lt"/>
                  <a:ea typeface="+mn-ea"/>
                  <a:cs typeface="+mn-cs"/>
                </a:defRPr>
              </a:lvl6pPr>
              <a:lvl7pPr marL="2743435" algn="l" defTabSz="914478" rtl="0" eaLnBrk="1" latinLnBrk="0" hangingPunct="1">
                <a:defRPr sz="1800" kern="1200">
                  <a:solidFill>
                    <a:schemeClr val="lt1"/>
                  </a:solidFill>
                  <a:latin typeface="+mn-lt"/>
                  <a:ea typeface="+mn-ea"/>
                  <a:cs typeface="+mn-cs"/>
                </a:defRPr>
              </a:lvl7pPr>
              <a:lvl8pPr marL="3200675" algn="l" defTabSz="914478" rtl="0" eaLnBrk="1" latinLnBrk="0" hangingPunct="1">
                <a:defRPr sz="1800" kern="1200">
                  <a:solidFill>
                    <a:schemeClr val="lt1"/>
                  </a:solidFill>
                  <a:latin typeface="+mn-lt"/>
                  <a:ea typeface="+mn-ea"/>
                  <a:cs typeface="+mn-cs"/>
                </a:defRPr>
              </a:lvl8pPr>
              <a:lvl9pPr marL="3657913" algn="l" defTabSz="914478" rtl="0" eaLnBrk="1" latinLnBrk="0" hangingPunct="1">
                <a:defRPr sz="1800" kern="1200">
                  <a:solidFill>
                    <a:schemeClr val="lt1"/>
                  </a:solidFill>
                  <a:latin typeface="+mn-lt"/>
                  <a:ea typeface="+mn-ea"/>
                  <a:cs typeface="+mn-cs"/>
                </a:defRPr>
              </a:lvl9pPr>
            </a:lstStyle>
            <a:p>
              <a:pPr algn="ctr"/>
              <a:endParaRPr lang="zh-CN" altLang="en-US"/>
            </a:p>
          </p:txBody>
        </p:sp>
        <p:sp>
          <p:nvSpPr>
            <p:cNvPr id="33" name="矩形 32"/>
            <p:cNvSpPr/>
            <p:nvPr/>
          </p:nvSpPr>
          <p:spPr>
            <a:xfrm>
              <a:off x="2027518" y="2004518"/>
              <a:ext cx="396311" cy="18702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78" rtl="0" eaLnBrk="1" latinLnBrk="0" hangingPunct="1">
                <a:defRPr sz="1800" kern="1200">
                  <a:solidFill>
                    <a:schemeClr val="lt1"/>
                  </a:solidFill>
                  <a:latin typeface="+mn-lt"/>
                  <a:ea typeface="+mn-ea"/>
                  <a:cs typeface="+mn-cs"/>
                </a:defRPr>
              </a:lvl1pPr>
              <a:lvl2pPr marL="457240" algn="l" defTabSz="914478" rtl="0" eaLnBrk="1" latinLnBrk="0" hangingPunct="1">
                <a:defRPr sz="1800" kern="1200">
                  <a:solidFill>
                    <a:schemeClr val="lt1"/>
                  </a:solidFill>
                  <a:latin typeface="+mn-lt"/>
                  <a:ea typeface="+mn-ea"/>
                  <a:cs typeface="+mn-cs"/>
                </a:defRPr>
              </a:lvl2pPr>
              <a:lvl3pPr marL="914478" algn="l" defTabSz="914478" rtl="0" eaLnBrk="1" latinLnBrk="0" hangingPunct="1">
                <a:defRPr sz="1800" kern="1200">
                  <a:solidFill>
                    <a:schemeClr val="lt1"/>
                  </a:solidFill>
                  <a:latin typeface="+mn-lt"/>
                  <a:ea typeface="+mn-ea"/>
                  <a:cs typeface="+mn-cs"/>
                </a:defRPr>
              </a:lvl3pPr>
              <a:lvl4pPr marL="1371718" algn="l" defTabSz="914478" rtl="0" eaLnBrk="1" latinLnBrk="0" hangingPunct="1">
                <a:defRPr sz="1800" kern="1200">
                  <a:solidFill>
                    <a:schemeClr val="lt1"/>
                  </a:solidFill>
                  <a:latin typeface="+mn-lt"/>
                  <a:ea typeface="+mn-ea"/>
                  <a:cs typeface="+mn-cs"/>
                </a:defRPr>
              </a:lvl4pPr>
              <a:lvl5pPr marL="1828957" algn="l" defTabSz="914478" rtl="0" eaLnBrk="1" latinLnBrk="0" hangingPunct="1">
                <a:defRPr sz="1800" kern="1200">
                  <a:solidFill>
                    <a:schemeClr val="lt1"/>
                  </a:solidFill>
                  <a:latin typeface="+mn-lt"/>
                  <a:ea typeface="+mn-ea"/>
                  <a:cs typeface="+mn-cs"/>
                </a:defRPr>
              </a:lvl5pPr>
              <a:lvl6pPr marL="2286196" algn="l" defTabSz="914478" rtl="0" eaLnBrk="1" latinLnBrk="0" hangingPunct="1">
                <a:defRPr sz="1800" kern="1200">
                  <a:solidFill>
                    <a:schemeClr val="lt1"/>
                  </a:solidFill>
                  <a:latin typeface="+mn-lt"/>
                  <a:ea typeface="+mn-ea"/>
                  <a:cs typeface="+mn-cs"/>
                </a:defRPr>
              </a:lvl6pPr>
              <a:lvl7pPr marL="2743435" algn="l" defTabSz="914478" rtl="0" eaLnBrk="1" latinLnBrk="0" hangingPunct="1">
                <a:defRPr sz="1800" kern="1200">
                  <a:solidFill>
                    <a:schemeClr val="lt1"/>
                  </a:solidFill>
                  <a:latin typeface="+mn-lt"/>
                  <a:ea typeface="+mn-ea"/>
                  <a:cs typeface="+mn-cs"/>
                </a:defRPr>
              </a:lvl7pPr>
              <a:lvl8pPr marL="3200675" algn="l" defTabSz="914478" rtl="0" eaLnBrk="1" latinLnBrk="0" hangingPunct="1">
                <a:defRPr sz="1800" kern="1200">
                  <a:solidFill>
                    <a:schemeClr val="lt1"/>
                  </a:solidFill>
                  <a:latin typeface="+mn-lt"/>
                  <a:ea typeface="+mn-ea"/>
                  <a:cs typeface="+mn-cs"/>
                </a:defRPr>
              </a:lvl8pPr>
              <a:lvl9pPr marL="3657913" algn="l" defTabSz="914478" rtl="0" eaLnBrk="1" latinLnBrk="0" hangingPunct="1">
                <a:defRPr sz="1800" kern="1200">
                  <a:solidFill>
                    <a:schemeClr val="lt1"/>
                  </a:solidFill>
                  <a:latin typeface="+mn-lt"/>
                  <a:ea typeface="+mn-ea"/>
                  <a:cs typeface="+mn-cs"/>
                </a:defRPr>
              </a:lvl9pPr>
            </a:lstStyle>
            <a:p>
              <a:pPr algn="ctr"/>
              <a:endParaRPr lang="zh-CN" altLang="en-US"/>
            </a:p>
          </p:txBody>
        </p:sp>
      </p:grpSp>
      <p:sp>
        <p:nvSpPr>
          <p:cNvPr id="34" name="文本框 64"/>
          <p:cNvSpPr txBox="1"/>
          <p:nvPr/>
        </p:nvSpPr>
        <p:spPr>
          <a:xfrm>
            <a:off x="1363048" y="2154050"/>
            <a:ext cx="1507501" cy="276999"/>
          </a:xfrm>
          <a:prstGeom prst="rect">
            <a:avLst/>
          </a:prstGeom>
          <a:noFill/>
        </p:spPr>
        <p:txBody>
          <a:bodyPr wrap="square"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r>
              <a:rPr lang="en-US" altLang="zh-CN" sz="1200" dirty="0">
                <a:solidFill>
                  <a:schemeClr val="bg1"/>
                </a:solidFill>
              </a:rPr>
              <a:t>IP Header Data</a:t>
            </a:r>
            <a:endParaRPr lang="zh-CN" altLang="en-US" sz="1200" dirty="0">
              <a:solidFill>
                <a:schemeClr val="bg1"/>
              </a:solidFill>
            </a:endParaRPr>
          </a:p>
        </p:txBody>
      </p:sp>
      <p:cxnSp>
        <p:nvCxnSpPr>
          <p:cNvPr id="37" name="直接箭头连接符 36"/>
          <p:cNvCxnSpPr/>
          <p:nvPr/>
        </p:nvCxnSpPr>
        <p:spPr>
          <a:xfrm>
            <a:off x="2793612" y="3096762"/>
            <a:ext cx="0" cy="538173"/>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73"/>
          <p:cNvSpPr txBox="1"/>
          <p:nvPr/>
        </p:nvSpPr>
        <p:spPr>
          <a:xfrm>
            <a:off x="2766523" y="3018132"/>
            <a:ext cx="996298" cy="237302"/>
          </a:xfrm>
          <a:prstGeom prst="rect">
            <a:avLst/>
          </a:prstGeom>
          <a:noFill/>
        </p:spPr>
        <p:txBody>
          <a:bodyPr wrap="square"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r>
              <a:rPr lang="en-US" altLang="zh-CN" sz="1400" dirty="0"/>
              <a:t>GE0/0/2</a:t>
            </a:r>
            <a:endParaRPr lang="zh-CN" altLang="en-US" sz="1400" dirty="0"/>
          </a:p>
        </p:txBody>
      </p:sp>
      <p:sp>
        <p:nvSpPr>
          <p:cNvPr id="40" name="矩形 39"/>
          <p:cNvSpPr/>
          <p:nvPr/>
        </p:nvSpPr>
        <p:spPr>
          <a:xfrm>
            <a:off x="5964436" y="3874727"/>
            <a:ext cx="5696866" cy="1815882"/>
          </a:xfrm>
          <a:prstGeom prst="rect">
            <a:avLst/>
          </a:prstGeom>
        </p:spPr>
        <p:txBody>
          <a:bodyPr wrap="square">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marL="302279" indent="-302279" algn="just" defTabSz="914034">
              <a:lnSpc>
                <a:spcPct val="140000"/>
              </a:lnSpc>
              <a:spcBef>
                <a:spcPts val="792"/>
              </a:spcBef>
              <a:buFont typeface="Arial" panose="020B0604020202020204" pitchFamily="34" charset="0"/>
              <a:buChar char="•"/>
            </a:pPr>
            <a:r>
              <a:rPr lang="pt-BR" altLang="zh-CN" sz="1600" dirty="0">
                <a:cs typeface="Arial" panose="020B0604020202020204" pitchFamily="34" charset="0"/>
              </a:rPr>
              <a:t>Uma rota é o caminho ao longo do qual um pacote é transmitido da origem para o destino. Quando várias rotas estão disponíveis do roteador para o segmento de rede de destino, o roteador encaminha o pacote de acordo com a rota ideal na tabela de roteamento</a:t>
            </a:r>
            <a:r>
              <a:rPr lang="en-US" altLang="zh-CN" sz="1600" dirty="0">
                <a:cs typeface="Arial" panose="020B0604020202020204" pitchFamily="34" charset="0"/>
              </a:rPr>
              <a:t>. </a:t>
            </a:r>
            <a:endParaRPr lang="zh-CN" altLang="en-US" sz="1600" dirty="0">
              <a:cs typeface="Arial" panose="020B0604020202020204" pitchFamily="34" charset="0"/>
            </a:endParaRPr>
          </a:p>
        </p:txBody>
      </p:sp>
      <p:graphicFrame>
        <p:nvGraphicFramePr>
          <p:cNvPr id="41" name="表格 40"/>
          <p:cNvGraphicFramePr>
            <a:graphicFrameLocks noGrp="1"/>
          </p:cNvGraphicFramePr>
          <p:nvPr>
            <p:extLst>
              <p:ext uri="{D42A27DB-BD31-4B8C-83A1-F6EECF244321}">
                <p14:modId xmlns:p14="http://schemas.microsoft.com/office/powerpoint/2010/main" val="2710008830"/>
              </p:ext>
            </p:extLst>
          </p:nvPr>
        </p:nvGraphicFramePr>
        <p:xfrm>
          <a:off x="536716" y="3879064"/>
          <a:ext cx="3974997" cy="1980365"/>
        </p:xfrm>
        <a:graphic>
          <a:graphicData uri="http://schemas.openxmlformats.org/drawingml/2006/table">
            <a:tbl>
              <a:tblPr firstRow="1" firstCol="1" lastRow="1" lastCol="1" bandRow="1" bandCol="1">
                <a:tableStyleId>{5940675A-B579-460E-94D1-54222C63F5DA}</a:tableStyleId>
              </a:tblPr>
              <a:tblGrid>
                <a:gridCol w="1545771">
                  <a:extLst>
                    <a:ext uri="{9D8B030D-6E8A-4147-A177-3AD203B41FA5}">
                      <a16:colId xmlns:a16="http://schemas.microsoft.com/office/drawing/2014/main" val="20000"/>
                    </a:ext>
                  </a:extLst>
                </a:gridCol>
                <a:gridCol w="808381">
                  <a:extLst>
                    <a:ext uri="{9D8B030D-6E8A-4147-A177-3AD203B41FA5}">
                      <a16:colId xmlns:a16="http://schemas.microsoft.com/office/drawing/2014/main" val="20001"/>
                    </a:ext>
                  </a:extLst>
                </a:gridCol>
                <a:gridCol w="1620845">
                  <a:extLst>
                    <a:ext uri="{9D8B030D-6E8A-4147-A177-3AD203B41FA5}">
                      <a16:colId xmlns:a16="http://schemas.microsoft.com/office/drawing/2014/main" val="20002"/>
                    </a:ext>
                  </a:extLst>
                </a:gridCol>
              </a:tblGrid>
              <a:tr h="484277">
                <a:tc>
                  <a:txBody>
                    <a:bodyPr/>
                    <a:lstStyle/>
                    <a:p>
                      <a:pPr algn="ctr">
                        <a:lnSpc>
                          <a:spcPts val="1600"/>
                        </a:lnSpc>
                        <a:spcAft>
                          <a:spcPts val="0"/>
                        </a:spcAft>
                      </a:pPr>
                      <a:r>
                        <a:rPr lang="en-US" altLang="zh-CN" sz="1400" b="1" kern="100" dirty="0" err="1">
                          <a:solidFill>
                            <a:schemeClr val="bg1"/>
                          </a:solidFill>
                          <a:effectLst/>
                          <a:latin typeface="+mn-lt"/>
                          <a:ea typeface="+mn-ea"/>
                          <a:cs typeface="Times New Roman"/>
                        </a:rPr>
                        <a:t>Destino</a:t>
                      </a:r>
                      <a:r>
                        <a:rPr lang="en-US" altLang="zh-CN" sz="1400" b="1" kern="100" dirty="0">
                          <a:solidFill>
                            <a:schemeClr val="bg1"/>
                          </a:solidFill>
                          <a:effectLst/>
                          <a:latin typeface="+mn-lt"/>
                          <a:ea typeface="+mn-ea"/>
                          <a:cs typeface="Times New Roman"/>
                        </a:rPr>
                        <a:t>/</a:t>
                      </a:r>
                      <a:r>
                        <a:rPr lang="en-US" altLang="zh-CN" sz="1400" b="1" kern="100" dirty="0" err="1">
                          <a:solidFill>
                            <a:schemeClr val="bg1"/>
                          </a:solidFill>
                          <a:effectLst/>
                          <a:latin typeface="+mn-lt"/>
                          <a:ea typeface="+mn-ea"/>
                          <a:cs typeface="Times New Roman"/>
                        </a:rPr>
                        <a:t>Máscara</a:t>
                      </a:r>
                      <a:endParaRPr lang="zh-CN" sz="1400" b="1" kern="100" dirty="0">
                        <a:solidFill>
                          <a:schemeClr val="bg1"/>
                        </a:solidFill>
                        <a:effectLst/>
                        <a:latin typeface="+mn-lt"/>
                        <a:ea typeface="+mn-ea"/>
                        <a:cs typeface="Times New Roman"/>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lnSpc>
                          <a:spcPts val="1600"/>
                        </a:lnSpc>
                        <a:spcAft>
                          <a:spcPts val="0"/>
                        </a:spcAft>
                      </a:pPr>
                      <a:r>
                        <a:rPr lang="en-US" altLang="zh-CN" sz="1400" b="1" kern="100" dirty="0" err="1">
                          <a:solidFill>
                            <a:schemeClr val="bg1"/>
                          </a:solidFill>
                          <a:effectLst/>
                          <a:latin typeface="+mn-lt"/>
                          <a:ea typeface="+mn-ea"/>
                          <a:cs typeface="Times New Roman"/>
                        </a:rPr>
                        <a:t>Protocolo</a:t>
                      </a:r>
                      <a:endParaRPr lang="zh-CN" sz="1400" b="1" kern="100" dirty="0">
                        <a:solidFill>
                          <a:schemeClr val="bg1"/>
                        </a:solidFill>
                        <a:effectLst/>
                        <a:latin typeface="+mn-lt"/>
                        <a:ea typeface="+mn-ea"/>
                        <a:cs typeface="Times New Roman"/>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lnSpc>
                          <a:spcPts val="1600"/>
                        </a:lnSpc>
                        <a:spcAft>
                          <a:spcPts val="0"/>
                        </a:spcAft>
                      </a:pPr>
                      <a:r>
                        <a:rPr lang="en-US" altLang="zh-CN" sz="1400" b="1" kern="100" dirty="0" err="1">
                          <a:solidFill>
                            <a:schemeClr val="bg1"/>
                          </a:solidFill>
                          <a:effectLst/>
                          <a:latin typeface="+mn-lt"/>
                          <a:ea typeface="+mn-ea"/>
                          <a:cs typeface="Times New Roman"/>
                        </a:rPr>
                        <a:t>Nexthop</a:t>
                      </a:r>
                      <a:endParaRPr lang="zh-CN" sz="1400" b="1" kern="100" dirty="0">
                        <a:solidFill>
                          <a:schemeClr val="bg1"/>
                        </a:solidFill>
                        <a:effectLst/>
                        <a:latin typeface="+mn-lt"/>
                        <a:ea typeface="+mn-ea"/>
                        <a:cs typeface="Times New Roman"/>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0"/>
                  </a:ext>
                </a:extLst>
              </a:tr>
              <a:tr h="374022">
                <a:tc>
                  <a:txBody>
                    <a:bodyPr/>
                    <a:lstStyle/>
                    <a:p>
                      <a:pPr algn="ctr">
                        <a:lnSpc>
                          <a:spcPts val="1600"/>
                        </a:lnSpc>
                        <a:spcAft>
                          <a:spcPts val="0"/>
                        </a:spcAft>
                      </a:pPr>
                      <a:r>
                        <a:rPr lang="en-US" altLang="zh-CN" sz="1400" b="0" kern="100" dirty="0">
                          <a:effectLst/>
                          <a:latin typeface="+mn-lt"/>
                          <a:ea typeface="+mn-ea"/>
                          <a:cs typeface="Times New Roman"/>
                        </a:rPr>
                        <a:t>192.168.100.0/24</a:t>
                      </a:r>
                      <a:endParaRPr lang="zh-CN" sz="1400" b="0" kern="100" dirty="0">
                        <a:effectLst/>
                        <a:latin typeface="+mn-lt"/>
                        <a:ea typeface="+mn-ea"/>
                        <a:cs typeface="Times New Roman"/>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spcAft>
                          <a:spcPts val="0"/>
                        </a:spcAft>
                      </a:pPr>
                      <a:r>
                        <a:rPr lang="en-US" altLang="zh-CN" sz="1400" b="0" kern="100" dirty="0">
                          <a:effectLst/>
                          <a:latin typeface="+mn-lt"/>
                          <a:ea typeface="+mn-ea"/>
                          <a:cs typeface="Times New Roman"/>
                        </a:rPr>
                        <a:t>Direct</a:t>
                      </a:r>
                      <a:endParaRPr lang="zh-CN" sz="1400" b="0" kern="100" dirty="0">
                        <a:effectLst/>
                        <a:latin typeface="+mn-lt"/>
                        <a:ea typeface="+mn-ea"/>
                        <a:cs typeface="Times New Roman"/>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ts val="1600"/>
                        </a:lnSpc>
                        <a:spcAft>
                          <a:spcPts val="0"/>
                        </a:spcAft>
                      </a:pPr>
                      <a:r>
                        <a:rPr lang="en-US" altLang="zh-CN" sz="1400" b="0" kern="100" dirty="0">
                          <a:effectLst/>
                          <a:latin typeface="+mn-lt"/>
                          <a:ea typeface="+mn-ea"/>
                          <a:cs typeface="Times New Roman"/>
                        </a:rPr>
                        <a:t>192.168.100.254</a:t>
                      </a:r>
                      <a:endParaRPr lang="zh-CN" sz="1400" b="0" kern="100" dirty="0">
                        <a:effectLst/>
                        <a:latin typeface="+mn-lt"/>
                        <a:ea typeface="+mn-ea"/>
                        <a:cs typeface="Times New Roman"/>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4022">
                <a:tc>
                  <a:txBody>
                    <a:bodyPr/>
                    <a:lstStyle/>
                    <a:p>
                      <a:pPr algn="ctr">
                        <a:lnSpc>
                          <a:spcPts val="1600"/>
                        </a:lnSpc>
                        <a:spcAft>
                          <a:spcPts val="0"/>
                        </a:spcAft>
                      </a:pPr>
                      <a:r>
                        <a:rPr lang="en-US" altLang="zh-CN" sz="1400" b="0" kern="100" dirty="0">
                          <a:effectLst/>
                          <a:latin typeface="+mn-lt"/>
                          <a:ea typeface="+mn-ea"/>
                          <a:cs typeface="Times New Roman"/>
                        </a:rPr>
                        <a:t>192.168.12.0/24</a:t>
                      </a:r>
                      <a:endParaRPr lang="zh-CN" sz="1400" b="0" kern="100" dirty="0">
                        <a:effectLst/>
                        <a:latin typeface="+mn-lt"/>
                        <a:ea typeface="+mn-ea"/>
                        <a:cs typeface="Times New Roman"/>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spcAft>
                          <a:spcPts val="0"/>
                        </a:spcAft>
                      </a:pPr>
                      <a:r>
                        <a:rPr lang="en-US" altLang="zh-CN" sz="1400" b="0" kern="100" dirty="0">
                          <a:effectLst/>
                          <a:latin typeface="+mn-lt"/>
                          <a:ea typeface="+mn-ea"/>
                          <a:cs typeface="Times New Roman"/>
                        </a:rPr>
                        <a:t>Direct</a:t>
                      </a:r>
                      <a:endParaRPr lang="zh-CN" sz="1400" b="0" kern="100" dirty="0">
                        <a:effectLst/>
                        <a:latin typeface="+mn-lt"/>
                        <a:ea typeface="+mn-ea"/>
                        <a:cs typeface="Times New Roman"/>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ts val="1600"/>
                        </a:lnSpc>
                        <a:spcAft>
                          <a:spcPts val="0"/>
                        </a:spcAft>
                      </a:pPr>
                      <a:r>
                        <a:rPr lang="en-US" altLang="zh-CN" sz="1400" b="0" kern="100" dirty="0">
                          <a:effectLst/>
                          <a:latin typeface="+mn-lt"/>
                          <a:ea typeface="+mn-ea"/>
                          <a:cs typeface="Times New Roman"/>
                        </a:rPr>
                        <a:t>192.168.12.1</a:t>
                      </a:r>
                      <a:endParaRPr lang="zh-CN" sz="1400" b="0" kern="100" dirty="0">
                        <a:effectLst/>
                        <a:latin typeface="+mn-lt"/>
                        <a:ea typeface="+mn-ea"/>
                        <a:cs typeface="Times New Roman"/>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4022">
                <a:tc>
                  <a:txBody>
                    <a:bodyPr/>
                    <a:lstStyle/>
                    <a:p>
                      <a:pPr algn="ctr">
                        <a:lnSpc>
                          <a:spcPts val="1600"/>
                        </a:lnSpc>
                        <a:spcAft>
                          <a:spcPts val="0"/>
                        </a:spcAft>
                      </a:pPr>
                      <a:r>
                        <a:rPr lang="en-US" altLang="zh-CN" sz="1400" b="0" kern="100" dirty="0">
                          <a:effectLst/>
                          <a:latin typeface="+mn-lt"/>
                          <a:ea typeface="+mn-ea"/>
                          <a:cs typeface="Times New Roman"/>
                        </a:rPr>
                        <a:t>192.168.13.0/24</a:t>
                      </a:r>
                      <a:endParaRPr lang="zh-CN" sz="1400" b="0" kern="100" dirty="0">
                        <a:effectLst/>
                        <a:latin typeface="+mn-lt"/>
                        <a:ea typeface="+mn-ea"/>
                        <a:cs typeface="Times New Roman"/>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spcAft>
                          <a:spcPts val="0"/>
                        </a:spcAft>
                      </a:pPr>
                      <a:r>
                        <a:rPr lang="en-US" altLang="zh-CN" sz="1400" b="0" kern="100" dirty="0">
                          <a:effectLst/>
                          <a:latin typeface="+mn-lt"/>
                          <a:ea typeface="+mn-ea"/>
                          <a:cs typeface="Times New Roman"/>
                        </a:rPr>
                        <a:t>Direct</a:t>
                      </a:r>
                      <a:endParaRPr lang="zh-CN" sz="1400" b="0" kern="100" dirty="0">
                        <a:effectLst/>
                        <a:latin typeface="+mn-lt"/>
                        <a:ea typeface="+mn-ea"/>
                        <a:cs typeface="Times New Roman"/>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ts val="1600"/>
                        </a:lnSpc>
                        <a:spcAft>
                          <a:spcPts val="0"/>
                        </a:spcAft>
                      </a:pPr>
                      <a:r>
                        <a:rPr lang="en-US" altLang="zh-CN" sz="1400" b="0" kern="100" dirty="0">
                          <a:effectLst/>
                          <a:latin typeface="+mn-lt"/>
                          <a:ea typeface="+mn-ea"/>
                          <a:cs typeface="Times New Roman"/>
                        </a:rPr>
                        <a:t>192.168.13.1</a:t>
                      </a:r>
                      <a:endParaRPr lang="zh-CN" sz="1400" b="0" kern="100" dirty="0">
                        <a:effectLst/>
                        <a:latin typeface="+mn-lt"/>
                        <a:ea typeface="+mn-ea"/>
                        <a:cs typeface="Times New Roman"/>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4022">
                <a:tc>
                  <a:txBody>
                    <a:bodyPr/>
                    <a:lstStyle/>
                    <a:p>
                      <a:pPr algn="ctr">
                        <a:lnSpc>
                          <a:spcPts val="1600"/>
                        </a:lnSpc>
                        <a:spcAft>
                          <a:spcPts val="0"/>
                        </a:spcAft>
                      </a:pPr>
                      <a:r>
                        <a:rPr lang="en-US" altLang="zh-CN" sz="1400" b="0" kern="100" dirty="0">
                          <a:effectLst/>
                          <a:latin typeface="+mn-lt"/>
                          <a:ea typeface="+mn-ea"/>
                          <a:cs typeface="Times New Roman"/>
                        </a:rPr>
                        <a:t>172.16.1.0/24</a:t>
                      </a:r>
                      <a:endParaRPr lang="zh-CN" sz="1400" b="0" kern="100" dirty="0">
                        <a:effectLst/>
                        <a:latin typeface="+mn-lt"/>
                        <a:ea typeface="+mn-ea"/>
                        <a:cs typeface="Times New Roman"/>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spcAft>
                          <a:spcPts val="0"/>
                        </a:spcAft>
                      </a:pPr>
                      <a:r>
                        <a:rPr lang="en-US" altLang="zh-CN" sz="1400" b="0" kern="100" dirty="0">
                          <a:effectLst/>
                          <a:latin typeface="+mn-lt"/>
                          <a:ea typeface="+mn-ea"/>
                          <a:cs typeface="Times New Roman"/>
                        </a:rPr>
                        <a:t>static</a:t>
                      </a:r>
                      <a:endParaRPr lang="zh-CN" sz="1400" b="0" kern="100" dirty="0">
                        <a:effectLst/>
                        <a:latin typeface="+mn-lt"/>
                        <a:ea typeface="+mn-ea"/>
                        <a:cs typeface="Times New Roman"/>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ts val="1600"/>
                        </a:lnSpc>
                        <a:spcAft>
                          <a:spcPts val="0"/>
                        </a:spcAft>
                      </a:pPr>
                      <a:r>
                        <a:rPr lang="en-US" altLang="zh-CN" sz="1400" b="0" kern="100" dirty="0">
                          <a:effectLst/>
                          <a:latin typeface="+mn-lt"/>
                          <a:ea typeface="+mn-ea"/>
                          <a:cs typeface="Times New Roman"/>
                        </a:rPr>
                        <a:t>192.168.12.2</a:t>
                      </a:r>
                      <a:endParaRPr lang="zh-CN" sz="1400" b="0" kern="100" dirty="0">
                        <a:effectLst/>
                        <a:latin typeface="+mn-lt"/>
                        <a:ea typeface="+mn-ea"/>
                        <a:cs typeface="Times New Roman"/>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graphicFrame>
        <p:nvGraphicFramePr>
          <p:cNvPr id="42" name="表格 41"/>
          <p:cNvGraphicFramePr>
            <a:graphicFrameLocks noGrp="1"/>
          </p:cNvGraphicFramePr>
          <p:nvPr>
            <p:extLst>
              <p:ext uri="{D42A27DB-BD31-4B8C-83A1-F6EECF244321}">
                <p14:modId xmlns:p14="http://schemas.microsoft.com/office/powerpoint/2010/main" val="2782354219"/>
              </p:ext>
            </p:extLst>
          </p:nvPr>
        </p:nvGraphicFramePr>
        <p:xfrm>
          <a:off x="4511712" y="3879064"/>
          <a:ext cx="944465" cy="1980365"/>
        </p:xfrm>
        <a:graphic>
          <a:graphicData uri="http://schemas.openxmlformats.org/drawingml/2006/table">
            <a:tbl>
              <a:tblPr firstRow="1" firstCol="1" lastRow="1" lastCol="1" bandRow="1" bandCol="1">
                <a:tableStyleId>{5940675A-B579-460E-94D1-54222C63F5DA}</a:tableStyleId>
              </a:tblPr>
              <a:tblGrid>
                <a:gridCol w="944465">
                  <a:extLst>
                    <a:ext uri="{9D8B030D-6E8A-4147-A177-3AD203B41FA5}">
                      <a16:colId xmlns:a16="http://schemas.microsoft.com/office/drawing/2014/main" val="20000"/>
                    </a:ext>
                  </a:extLst>
                </a:gridCol>
              </a:tblGrid>
              <a:tr h="484277">
                <a:tc>
                  <a:txBody>
                    <a:bodyPr/>
                    <a:lstStyle/>
                    <a:p>
                      <a:pPr algn="ctr">
                        <a:lnSpc>
                          <a:spcPts val="1600"/>
                        </a:lnSpc>
                        <a:spcAft>
                          <a:spcPts val="0"/>
                        </a:spcAft>
                      </a:pPr>
                      <a:r>
                        <a:rPr lang="en-US" altLang="zh-CN" sz="1400" b="1" kern="100" dirty="0">
                          <a:solidFill>
                            <a:schemeClr val="bg1"/>
                          </a:solidFill>
                          <a:effectLst/>
                          <a:latin typeface="+mn-lt"/>
                          <a:ea typeface="+mn-ea"/>
                          <a:cs typeface="Times New Roman"/>
                        </a:rPr>
                        <a:t>Interface de </a:t>
                      </a:r>
                      <a:r>
                        <a:rPr lang="en-US" altLang="zh-CN" sz="1400" b="1" kern="100" dirty="0" err="1">
                          <a:solidFill>
                            <a:schemeClr val="bg1"/>
                          </a:solidFill>
                          <a:effectLst/>
                          <a:latin typeface="+mn-lt"/>
                          <a:ea typeface="+mn-ea"/>
                          <a:cs typeface="Times New Roman"/>
                        </a:rPr>
                        <a:t>saída</a:t>
                      </a:r>
                      <a:endParaRPr lang="zh-CN" sz="1400" b="1" kern="100" dirty="0">
                        <a:solidFill>
                          <a:schemeClr val="bg1"/>
                        </a:solidFill>
                        <a:effectLst/>
                        <a:latin typeface="+mn-lt"/>
                        <a:ea typeface="+mn-ea"/>
                        <a:cs typeface="Times New Roman"/>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0"/>
                  </a:ext>
                </a:extLst>
              </a:tr>
              <a:tr h="374022">
                <a:tc>
                  <a:txBody>
                    <a:bodyPr/>
                    <a:lstStyle/>
                    <a:p>
                      <a:pPr algn="ctr">
                        <a:lnSpc>
                          <a:spcPts val="1600"/>
                        </a:lnSpc>
                        <a:spcAft>
                          <a:spcPts val="0"/>
                        </a:spcAft>
                      </a:pPr>
                      <a:r>
                        <a:rPr lang="en-US" altLang="zh-CN" sz="1400" b="0" kern="100" dirty="0">
                          <a:effectLst/>
                          <a:latin typeface="+mn-lt"/>
                          <a:ea typeface="+mn-ea"/>
                          <a:cs typeface="Times New Roman"/>
                        </a:rPr>
                        <a:t>GE0/0/0</a:t>
                      </a:r>
                      <a:endParaRPr lang="zh-CN" sz="1400" b="0" kern="100" dirty="0">
                        <a:effectLst/>
                        <a:latin typeface="+mn-lt"/>
                        <a:ea typeface="+mn-ea"/>
                        <a:cs typeface="Times New Roman"/>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4022">
                <a:tc>
                  <a:txBody>
                    <a:bodyPr/>
                    <a:lstStyle/>
                    <a:p>
                      <a:pPr marL="0" marR="0" lvl="0" indent="0" algn="ctr" defTabSz="914034" rtl="0" eaLnBrk="1" fontAlgn="auto" latinLnBrk="0" hangingPunct="1">
                        <a:lnSpc>
                          <a:spcPts val="1600"/>
                        </a:lnSpc>
                        <a:spcBef>
                          <a:spcPts val="0"/>
                        </a:spcBef>
                        <a:spcAft>
                          <a:spcPts val="0"/>
                        </a:spcAft>
                        <a:buClrTx/>
                        <a:buSzTx/>
                        <a:buFontTx/>
                        <a:buNone/>
                        <a:tabLst/>
                        <a:defRPr/>
                      </a:pPr>
                      <a:r>
                        <a:rPr lang="en-US" altLang="zh-CN" sz="1400" b="0" kern="100" dirty="0">
                          <a:effectLst/>
                          <a:latin typeface="+mn-lt"/>
                          <a:ea typeface="+mn-ea"/>
                          <a:cs typeface="Times New Roman"/>
                        </a:rPr>
                        <a:t>GE0/0/1</a:t>
                      </a:r>
                      <a:endParaRPr lang="zh-CN" altLang="zh-CN" sz="1400" b="0" kern="100" dirty="0">
                        <a:effectLst/>
                        <a:latin typeface="+mn-lt"/>
                        <a:ea typeface="+mn-ea"/>
                        <a:cs typeface="Times New Roman"/>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4022">
                <a:tc>
                  <a:txBody>
                    <a:bodyPr/>
                    <a:lstStyle/>
                    <a:p>
                      <a:pPr marL="0" marR="0" lvl="0" indent="0" algn="ctr" defTabSz="914034" rtl="0" eaLnBrk="1" fontAlgn="auto" latinLnBrk="0" hangingPunct="1">
                        <a:lnSpc>
                          <a:spcPts val="1600"/>
                        </a:lnSpc>
                        <a:spcBef>
                          <a:spcPts val="0"/>
                        </a:spcBef>
                        <a:spcAft>
                          <a:spcPts val="0"/>
                        </a:spcAft>
                        <a:buClrTx/>
                        <a:buSzTx/>
                        <a:buFontTx/>
                        <a:buNone/>
                        <a:tabLst/>
                        <a:defRPr/>
                      </a:pPr>
                      <a:r>
                        <a:rPr lang="en-US" altLang="zh-CN" sz="1400" b="0" kern="100" dirty="0">
                          <a:effectLst/>
                          <a:latin typeface="+mn-lt"/>
                          <a:ea typeface="+mn-ea"/>
                          <a:cs typeface="Times New Roman"/>
                        </a:rPr>
                        <a:t>GE0/0/2</a:t>
                      </a:r>
                      <a:endParaRPr lang="zh-CN" altLang="zh-CN" sz="1400" b="0" kern="100" dirty="0">
                        <a:effectLst/>
                        <a:latin typeface="+mn-lt"/>
                        <a:ea typeface="+mn-ea"/>
                        <a:cs typeface="Times New Roman"/>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4022">
                <a:tc>
                  <a:txBody>
                    <a:bodyPr/>
                    <a:lstStyle/>
                    <a:p>
                      <a:pPr marL="0" marR="0" lvl="0" indent="0" algn="ctr" defTabSz="914034" rtl="0" eaLnBrk="1" fontAlgn="auto" latinLnBrk="0" hangingPunct="1">
                        <a:lnSpc>
                          <a:spcPts val="1600"/>
                        </a:lnSpc>
                        <a:spcBef>
                          <a:spcPts val="0"/>
                        </a:spcBef>
                        <a:spcAft>
                          <a:spcPts val="0"/>
                        </a:spcAft>
                        <a:buClrTx/>
                        <a:buSzTx/>
                        <a:buFontTx/>
                        <a:buNone/>
                        <a:tabLst/>
                        <a:defRPr/>
                      </a:pPr>
                      <a:r>
                        <a:rPr lang="en-US" altLang="zh-CN" sz="1400" b="0" kern="100" dirty="0">
                          <a:effectLst/>
                          <a:latin typeface="+mn-lt"/>
                          <a:ea typeface="+mn-ea"/>
                          <a:cs typeface="Times New Roman"/>
                        </a:rPr>
                        <a:t>GE0/0/1</a:t>
                      </a:r>
                      <a:endParaRPr lang="zh-CN" altLang="zh-CN" sz="1400" b="0" kern="100" dirty="0">
                        <a:effectLst/>
                        <a:latin typeface="+mn-lt"/>
                        <a:ea typeface="+mn-ea"/>
                        <a:cs typeface="Times New Roman"/>
                      </a:endParaRPr>
                    </a:p>
                  </a:txBody>
                  <a:tcPr marL="43127" marR="43127"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40008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Tabela</a:t>
            </a:r>
            <a:r>
              <a:rPr lang="en-US" altLang="zh-CN" dirty="0"/>
              <a:t> de </a:t>
            </a:r>
            <a:r>
              <a:rPr lang="en-US" altLang="zh-CN" dirty="0" err="1"/>
              <a:t>Roteamento</a:t>
            </a:r>
            <a:r>
              <a:rPr lang="en-US" altLang="zh-CN" dirty="0"/>
              <a:t> IP
</a:t>
            </a:r>
            <a:endParaRPr lang="zh-CN" altLang="en-US" dirty="0"/>
          </a:p>
        </p:txBody>
      </p:sp>
      <p:sp>
        <p:nvSpPr>
          <p:cNvPr id="22" name="文本占位符 2"/>
          <p:cNvSpPr>
            <a:spLocks noGrp="1"/>
          </p:cNvSpPr>
          <p:nvPr>
            <p:ph type="body" sz="quarter" idx="10"/>
          </p:nvPr>
        </p:nvSpPr>
        <p:spPr>
          <a:xfrm>
            <a:off x="468317" y="1233488"/>
            <a:ext cx="11276183" cy="4680000"/>
          </a:xfrm>
        </p:spPr>
        <p:txBody>
          <a:bodyPr/>
          <a:lstStyle/>
          <a:p>
            <a:r>
              <a:rPr lang="pt-BR" altLang="zh-CN" sz="1800" dirty="0">
                <a:latin typeface="+mn-lt"/>
              </a:rPr>
              <a:t>A tabela de roteamento contém a rede de destino que os roteadores podem alcançar. Para encaminhar ou rotear dados, qualquer dispositivo com capacidade de roteamento deve ter e manter uma tabela de roteamento. Um dispositivo com capacidade de roteamento pode ser considerado como um mapa no qual os pacotes de dados são encaminhados para um destino específico</a:t>
            </a:r>
            <a:r>
              <a:rPr lang="en-US" altLang="zh-CN" sz="1800" dirty="0">
                <a:latin typeface="+mn-lt"/>
              </a:rPr>
              <a:t>.</a:t>
            </a:r>
          </a:p>
        </p:txBody>
      </p:sp>
      <p:grpSp>
        <p:nvGrpSpPr>
          <p:cNvPr id="23" name="组合 22"/>
          <p:cNvGrpSpPr/>
          <p:nvPr/>
        </p:nvGrpSpPr>
        <p:grpSpPr>
          <a:xfrm>
            <a:off x="2590813" y="2687992"/>
            <a:ext cx="7189710" cy="3759608"/>
            <a:chOff x="2967732" y="2221518"/>
            <a:chExt cx="7189710" cy="3759608"/>
          </a:xfrm>
        </p:grpSpPr>
        <p:sp>
          <p:nvSpPr>
            <p:cNvPr id="24" name="Rectangle 4"/>
            <p:cNvSpPr>
              <a:spLocks noChangeArrowheads="1"/>
            </p:cNvSpPr>
            <p:nvPr/>
          </p:nvSpPr>
          <p:spPr bwMode="auto">
            <a:xfrm>
              <a:off x="3008117" y="2475681"/>
              <a:ext cx="6703447" cy="3294498"/>
            </a:xfrm>
            <a:prstGeom prst="rect">
              <a:avLst/>
            </a:prstGeom>
            <a:solidFill>
              <a:schemeClr val="bg2"/>
            </a:solidFill>
            <a:ln>
              <a:noFill/>
              <a:headEnd/>
              <a:tailEnd/>
            </a:ln>
          </p:spPr>
          <p:style>
            <a:lnRef idx="2">
              <a:schemeClr val="accent3"/>
            </a:lnRef>
            <a:fillRef idx="1">
              <a:schemeClr val="lt1"/>
            </a:fillRef>
            <a:effectRef idx="0">
              <a:schemeClr val="accent3"/>
            </a:effectRef>
            <a:fontRef idx="minor">
              <a:schemeClr val="dk1"/>
            </a:fontRef>
          </p:style>
          <p:txBody>
            <a:bodyPr wrap="none" anchor="ctr"/>
            <a:lstStyle/>
            <a:p>
              <a:pPr>
                <a:defRPr/>
              </a:pPr>
              <a:endParaRPr lang="zh-CN" altLang="en-US" sz="1200"/>
            </a:p>
          </p:txBody>
        </p:sp>
        <p:sp>
          <p:nvSpPr>
            <p:cNvPr id="25" name="Rectangle 11"/>
            <p:cNvSpPr>
              <a:spLocks noChangeArrowheads="1"/>
            </p:cNvSpPr>
            <p:nvPr/>
          </p:nvSpPr>
          <p:spPr bwMode="auto">
            <a:xfrm>
              <a:off x="3011987" y="2221518"/>
              <a:ext cx="7145455" cy="3664274"/>
            </a:xfrm>
            <a:prstGeom prst="rect">
              <a:avLst/>
            </a:prstGeom>
            <a:noFill/>
            <a:ln w="25400"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defTabSz="784225">
                <a:defRPr sz="2400">
                  <a:solidFill>
                    <a:schemeClr val="tx1"/>
                  </a:solidFill>
                  <a:latin typeface="Arial" panose="020B0604020202020204" pitchFamily="34" charset="0"/>
                  <a:ea typeface="MS PGothic" panose="020B0600070205080204" pitchFamily="34" charset="-128"/>
                </a:defRPr>
              </a:lvl1pPr>
              <a:lvl2pPr algn="l" defTabSz="784225">
                <a:defRPr sz="2400">
                  <a:solidFill>
                    <a:schemeClr val="tx1"/>
                  </a:solidFill>
                  <a:latin typeface="Arial" panose="020B0604020202020204" pitchFamily="34" charset="0"/>
                  <a:ea typeface="MS PGothic" panose="020B0600070205080204" pitchFamily="34" charset="-128"/>
                </a:defRPr>
              </a:lvl2pPr>
              <a:lvl3pPr algn="l" defTabSz="784225">
                <a:defRPr sz="2400">
                  <a:solidFill>
                    <a:schemeClr val="tx1"/>
                  </a:solidFill>
                  <a:latin typeface="Arial" panose="020B0604020202020204" pitchFamily="34" charset="0"/>
                  <a:ea typeface="MS PGothic" panose="020B0600070205080204" pitchFamily="34" charset="-128"/>
                </a:defRPr>
              </a:lvl3pPr>
              <a:lvl4pPr algn="l" defTabSz="784225">
                <a:defRPr sz="2400">
                  <a:solidFill>
                    <a:schemeClr val="tx1"/>
                  </a:solidFill>
                  <a:latin typeface="Arial" panose="020B0604020202020204" pitchFamily="34" charset="0"/>
                  <a:ea typeface="MS PGothic" panose="020B0600070205080204" pitchFamily="34" charset="-128"/>
                </a:defRPr>
              </a:lvl4pPr>
              <a:lvl5pPr algn="l" defTabSz="784225">
                <a:defRPr sz="2400">
                  <a:solidFill>
                    <a:schemeClr val="tx1"/>
                  </a:solidFill>
                  <a:latin typeface="Arial" panose="020B0604020202020204" pitchFamily="34" charset="0"/>
                  <a:ea typeface="MS PGothic" panose="020B0600070205080204" pitchFamily="34" charset="-128"/>
                </a:defRPr>
              </a:lvl5pPr>
              <a:lvl6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100000"/>
                </a:lnSpc>
                <a:spcBef>
                  <a:spcPts val="0"/>
                </a:spcBef>
                <a:spcAft>
                  <a:spcPts val="600"/>
                </a:spcAft>
                <a:buNone/>
              </a:pPr>
              <a:r>
                <a:rPr lang="en-US" altLang="zh-CN" sz="1200" dirty="0">
                  <a:latin typeface="+mn-lt"/>
                  <a:cs typeface="Courier New" panose="02070309020205020404" pitchFamily="49" charset="0"/>
                </a:rPr>
                <a:t>[Huawei]display </a:t>
              </a:r>
              <a:r>
                <a:rPr lang="en-US" altLang="zh-CN" sz="1200" dirty="0" err="1">
                  <a:latin typeface="+mn-lt"/>
                  <a:cs typeface="Courier New" panose="02070309020205020404" pitchFamily="49" charset="0"/>
                </a:rPr>
                <a:t>ip</a:t>
              </a:r>
              <a:r>
                <a:rPr lang="en-US" altLang="zh-CN" sz="1200" dirty="0">
                  <a:latin typeface="+mn-lt"/>
                  <a:cs typeface="Courier New" panose="02070309020205020404" pitchFamily="49" charset="0"/>
                </a:rPr>
                <a:t> routing-table </a:t>
              </a:r>
            </a:p>
            <a:p>
              <a:pPr>
                <a:lnSpc>
                  <a:spcPct val="100000"/>
                </a:lnSpc>
                <a:spcBef>
                  <a:spcPts val="0"/>
                </a:spcBef>
                <a:spcAft>
                  <a:spcPts val="600"/>
                </a:spcAft>
                <a:buNone/>
              </a:pPr>
              <a:r>
                <a:rPr lang="en-US" altLang="zh-CN" sz="1200" dirty="0">
                  <a:latin typeface="+mn-lt"/>
                  <a:cs typeface="Courier New" panose="02070309020205020404" pitchFamily="49" charset="0"/>
                </a:rPr>
                <a:t>Route Flags: R - relay, D - download to fib</a:t>
              </a:r>
            </a:p>
            <a:p>
              <a:pPr>
                <a:lnSpc>
                  <a:spcPct val="100000"/>
                </a:lnSpc>
                <a:spcBef>
                  <a:spcPts val="0"/>
                </a:spcBef>
                <a:spcAft>
                  <a:spcPts val="600"/>
                </a:spcAft>
                <a:buNone/>
              </a:pPr>
              <a:r>
                <a:rPr lang="en-US" altLang="zh-CN" sz="1200" dirty="0">
                  <a:latin typeface="+mn-lt"/>
                  <a:cs typeface="Courier New" panose="02070309020205020404" pitchFamily="49" charset="0"/>
                </a:rPr>
                <a:t>----------------------------------------------------------------------</a:t>
              </a:r>
            </a:p>
            <a:p>
              <a:pPr>
                <a:lnSpc>
                  <a:spcPct val="100000"/>
                </a:lnSpc>
                <a:spcBef>
                  <a:spcPts val="0"/>
                </a:spcBef>
                <a:spcAft>
                  <a:spcPts val="600"/>
                </a:spcAft>
                <a:buNone/>
              </a:pPr>
              <a:r>
                <a:rPr lang="en-US" altLang="zh-CN" sz="1200" dirty="0">
                  <a:latin typeface="+mn-lt"/>
                  <a:cs typeface="Courier New" panose="02070309020205020404" pitchFamily="49" charset="0"/>
                </a:rPr>
                <a:t>Routing Tables: Public  Destinations : 2        Routes : 2        </a:t>
              </a:r>
            </a:p>
            <a:p>
              <a:pPr>
                <a:lnSpc>
                  <a:spcPct val="100000"/>
                </a:lnSpc>
                <a:spcBef>
                  <a:spcPts val="0"/>
                </a:spcBef>
                <a:spcAft>
                  <a:spcPts val="600"/>
                </a:spcAft>
                <a:buNone/>
              </a:pPr>
              <a:r>
                <a:rPr lang="en-US" altLang="zh-CN" sz="1200" dirty="0">
                  <a:latin typeface="+mn-lt"/>
                  <a:cs typeface="Courier New" panose="02070309020205020404" pitchFamily="49" charset="0"/>
                </a:rPr>
                <a:t>Destination/Mask  Proto    Pre   Cost   Flags     </a:t>
              </a:r>
              <a:r>
                <a:rPr lang="en-US" altLang="zh-CN" sz="1200" dirty="0" err="1">
                  <a:latin typeface="+mn-lt"/>
                  <a:cs typeface="Courier New" panose="02070309020205020404" pitchFamily="49" charset="0"/>
                </a:rPr>
                <a:t>NextHop</a:t>
              </a:r>
              <a:r>
                <a:rPr lang="en-US" altLang="zh-CN" sz="1200" dirty="0">
                  <a:latin typeface="+mn-lt"/>
                  <a:cs typeface="Courier New" panose="02070309020205020404" pitchFamily="49" charset="0"/>
                </a:rPr>
                <a:t>     Interface</a:t>
              </a:r>
            </a:p>
            <a:p>
              <a:pPr>
                <a:lnSpc>
                  <a:spcPct val="100000"/>
                </a:lnSpc>
                <a:spcBef>
                  <a:spcPts val="0"/>
                </a:spcBef>
                <a:spcAft>
                  <a:spcPts val="600"/>
                </a:spcAft>
                <a:buNone/>
              </a:pPr>
              <a:r>
                <a:rPr lang="en-US" altLang="zh-CN" sz="1200" dirty="0">
                  <a:latin typeface="+mn-lt"/>
                  <a:cs typeface="Courier New" panose="02070309020205020404" pitchFamily="49" charset="0"/>
                </a:rPr>
                <a:t>0.0.0.0/0               Static    60      0       D         120.0.0.2    Serial1/0/0</a:t>
              </a:r>
            </a:p>
            <a:p>
              <a:pPr>
                <a:lnSpc>
                  <a:spcPct val="100000"/>
                </a:lnSpc>
                <a:spcBef>
                  <a:spcPts val="0"/>
                </a:spcBef>
                <a:spcAft>
                  <a:spcPts val="600"/>
                </a:spcAft>
                <a:buNone/>
              </a:pPr>
              <a:r>
                <a:rPr lang="en-US" altLang="zh-CN" sz="1200" dirty="0">
                  <a:latin typeface="+mn-lt"/>
                  <a:cs typeface="Courier New" panose="02070309020205020404" pitchFamily="49" charset="0"/>
                </a:rPr>
                <a:t>8.0.0.0/8               RIP       100     3       D         120.0.0.2    Serial1/0/0</a:t>
              </a:r>
            </a:p>
            <a:p>
              <a:pPr>
                <a:lnSpc>
                  <a:spcPct val="100000"/>
                </a:lnSpc>
                <a:spcBef>
                  <a:spcPts val="0"/>
                </a:spcBef>
                <a:spcAft>
                  <a:spcPts val="600"/>
                </a:spcAft>
                <a:buNone/>
              </a:pPr>
              <a:r>
                <a:rPr lang="en-US" altLang="zh-CN" sz="1200" dirty="0">
                  <a:latin typeface="+mn-lt"/>
                  <a:cs typeface="Courier New" panose="02070309020205020404" pitchFamily="49" charset="0"/>
                </a:rPr>
                <a:t>9.0.0.0/8               OSPF    10       50     D         20.0.0.2      Ethernet2/0/0</a:t>
              </a:r>
            </a:p>
            <a:p>
              <a:pPr>
                <a:lnSpc>
                  <a:spcPct val="100000"/>
                </a:lnSpc>
                <a:spcBef>
                  <a:spcPts val="0"/>
                </a:spcBef>
                <a:spcAft>
                  <a:spcPts val="600"/>
                </a:spcAft>
                <a:buNone/>
              </a:pPr>
              <a:r>
                <a:rPr lang="en-US" altLang="zh-CN" sz="1200" dirty="0">
                  <a:latin typeface="+mn-lt"/>
                  <a:cs typeface="Courier New" panose="02070309020205020404" pitchFamily="49" charset="0"/>
                </a:rPr>
                <a:t>9.1.0.0/16             RIP       100      4      D         120.0.0.2    Serial1/0/0</a:t>
              </a:r>
            </a:p>
            <a:p>
              <a:pPr>
                <a:lnSpc>
                  <a:spcPct val="100000"/>
                </a:lnSpc>
                <a:spcBef>
                  <a:spcPts val="0"/>
                </a:spcBef>
                <a:spcAft>
                  <a:spcPts val="600"/>
                </a:spcAft>
                <a:buNone/>
              </a:pPr>
              <a:r>
                <a:rPr lang="en-US" altLang="zh-CN" sz="1200" dirty="0">
                  <a:latin typeface="+mn-lt"/>
                  <a:cs typeface="Courier New" panose="02070309020205020404" pitchFamily="49" charset="0"/>
                </a:rPr>
                <a:t>11.0.0.0/8             Static    60       0       D        120.0.0.2     Serial2/0/0</a:t>
              </a:r>
            </a:p>
            <a:p>
              <a:pPr>
                <a:lnSpc>
                  <a:spcPct val="100000"/>
                </a:lnSpc>
                <a:spcBef>
                  <a:spcPts val="0"/>
                </a:spcBef>
                <a:spcAft>
                  <a:spcPts val="600"/>
                </a:spcAft>
                <a:buNone/>
              </a:pPr>
              <a:r>
                <a:rPr lang="en-US" altLang="zh-CN" sz="1200" dirty="0">
                  <a:latin typeface="+mn-lt"/>
                  <a:cs typeface="Courier New" panose="02070309020205020404" pitchFamily="49" charset="0"/>
                </a:rPr>
                <a:t>20.0.0.0/8             Direct    0        0       D         20.0.0.1      Ethernet2/0/0</a:t>
              </a:r>
            </a:p>
            <a:p>
              <a:pPr>
                <a:lnSpc>
                  <a:spcPct val="100000"/>
                </a:lnSpc>
                <a:spcBef>
                  <a:spcPts val="0"/>
                </a:spcBef>
                <a:spcAft>
                  <a:spcPts val="600"/>
                </a:spcAft>
                <a:buNone/>
              </a:pPr>
              <a:r>
                <a:rPr lang="en-US" altLang="zh-CN" sz="1200" dirty="0">
                  <a:latin typeface="+mn-lt"/>
                  <a:cs typeface="Courier New" panose="02070309020205020404" pitchFamily="49" charset="0"/>
                </a:rPr>
                <a:t>20.0.0.1/32           Direct    0        0       D         127.0.0.1     LoopBack0</a:t>
              </a:r>
            </a:p>
          </p:txBody>
        </p:sp>
        <p:sp>
          <p:nvSpPr>
            <p:cNvPr id="26" name="矩形 25"/>
            <p:cNvSpPr/>
            <p:nvPr/>
          </p:nvSpPr>
          <p:spPr>
            <a:xfrm>
              <a:off x="3057400" y="3761967"/>
              <a:ext cx="963425" cy="199696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sp>
          <p:nvSpPr>
            <p:cNvPr id="27" name="文本框 26"/>
            <p:cNvSpPr txBox="1"/>
            <p:nvPr/>
          </p:nvSpPr>
          <p:spPr>
            <a:xfrm>
              <a:off x="2967732" y="5704127"/>
              <a:ext cx="1581788" cy="276999"/>
            </a:xfrm>
            <a:prstGeom prst="rect">
              <a:avLst/>
            </a:prstGeom>
            <a:noFill/>
          </p:spPr>
          <p:txBody>
            <a:bodyPr wrap="square" rtlCol="0">
              <a:spAutoFit/>
            </a:bodyPr>
            <a:lstStyle/>
            <a:p>
              <a:r>
                <a:rPr lang="en-US" altLang="zh-CN" sz="1200" dirty="0">
                  <a:solidFill>
                    <a:srgbClr val="C00000"/>
                  </a:solidFill>
                </a:rPr>
                <a:t>Routing Prefix </a:t>
              </a:r>
              <a:endParaRPr lang="zh-CN" altLang="en-US" sz="1200" dirty="0">
                <a:solidFill>
                  <a:srgbClr val="C00000"/>
                </a:solidFill>
              </a:endParaRPr>
            </a:p>
          </p:txBody>
        </p:sp>
        <p:sp>
          <p:nvSpPr>
            <p:cNvPr id="28" name="矩形 27"/>
            <p:cNvSpPr/>
            <p:nvPr/>
          </p:nvSpPr>
          <p:spPr>
            <a:xfrm>
              <a:off x="4344460" y="3773213"/>
              <a:ext cx="548002" cy="199696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sp>
          <p:nvSpPr>
            <p:cNvPr id="30" name="矩形 29"/>
            <p:cNvSpPr/>
            <p:nvPr/>
          </p:nvSpPr>
          <p:spPr>
            <a:xfrm>
              <a:off x="4929125" y="3773213"/>
              <a:ext cx="355921" cy="199696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sp>
          <p:nvSpPr>
            <p:cNvPr id="32" name="矩形 31"/>
            <p:cNvSpPr/>
            <p:nvPr/>
          </p:nvSpPr>
          <p:spPr>
            <a:xfrm>
              <a:off x="5339541" y="3756862"/>
              <a:ext cx="371103" cy="201575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sp>
          <p:nvSpPr>
            <p:cNvPr id="34" name="矩形 33"/>
            <p:cNvSpPr/>
            <p:nvPr/>
          </p:nvSpPr>
          <p:spPr>
            <a:xfrm>
              <a:off x="5797996" y="3762327"/>
              <a:ext cx="277072" cy="2007852"/>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sp>
          <p:nvSpPr>
            <p:cNvPr id="36" name="矩形 35"/>
            <p:cNvSpPr/>
            <p:nvPr/>
          </p:nvSpPr>
          <p:spPr>
            <a:xfrm>
              <a:off x="6311799" y="3756861"/>
              <a:ext cx="829081" cy="2013317"/>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sp>
          <p:nvSpPr>
            <p:cNvPr id="38" name="矩形 37"/>
            <p:cNvSpPr/>
            <p:nvPr/>
          </p:nvSpPr>
          <p:spPr>
            <a:xfrm>
              <a:off x="7181265" y="3773213"/>
              <a:ext cx="1035135" cy="199696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grpSp>
    </p:spTree>
    <p:extLst>
      <p:ext uri="{BB962C8B-B14F-4D97-AF65-F5344CB8AC3E}">
        <p14:creationId xmlns:p14="http://schemas.microsoft.com/office/powerpoint/2010/main" val="1240760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Origem</a:t>
            </a:r>
            <a:r>
              <a:rPr lang="en-US" altLang="zh-CN" dirty="0"/>
              <a:t> do </a:t>
            </a:r>
            <a:r>
              <a:rPr lang="en-US" altLang="zh-CN" dirty="0" err="1"/>
              <a:t>Roteamento</a:t>
            </a:r>
            <a:r>
              <a:rPr lang="en-US" altLang="zh-CN" dirty="0"/>
              <a:t>(</a:t>
            </a:r>
            <a:r>
              <a:rPr lang="en-US" altLang="zh-CN" dirty="0" err="1"/>
              <a:t>Protocolo</a:t>
            </a:r>
            <a:r>
              <a:rPr lang="en-US" altLang="zh-CN" dirty="0"/>
              <a:t>)</a:t>
            </a:r>
            <a:endParaRPr lang="zh-CN" altLang="en-US" dirty="0"/>
          </a:p>
        </p:txBody>
      </p:sp>
      <p:sp>
        <p:nvSpPr>
          <p:cNvPr id="4" name="文本占位符 2"/>
          <p:cNvSpPr>
            <a:spLocks noGrp="1"/>
          </p:cNvSpPr>
          <p:nvPr>
            <p:ph type="body" sz="quarter" idx="10"/>
          </p:nvPr>
        </p:nvSpPr>
        <p:spPr>
          <a:xfrm>
            <a:off x="468317" y="1233488"/>
            <a:ext cx="11276183" cy="4680000"/>
          </a:xfrm>
        </p:spPr>
        <p:txBody>
          <a:bodyPr/>
          <a:lstStyle/>
          <a:p>
            <a:r>
              <a:rPr lang="pt-BR" altLang="zh-CN" dirty="0"/>
              <a:t>Rotas descobertas por protocolos de camada de link (Direct)
Custo pequeno, configuração simples, sem manutenção manual</a:t>
            </a:r>
            <a:r>
              <a:rPr lang="en-US" altLang="zh-CN" dirty="0"/>
              <a:t>. </a:t>
            </a:r>
          </a:p>
          <a:p>
            <a:pPr lvl="1"/>
            <a:r>
              <a:rPr lang="pt-BR" altLang="zh-CN" dirty="0"/>
              <a:t>O roteamento pertencente às interfaces locais só pode ser encontrado</a:t>
            </a:r>
            <a:r>
              <a:rPr lang="en-US" altLang="zh-CN" dirty="0"/>
              <a:t>.</a:t>
            </a:r>
          </a:p>
          <a:p>
            <a:r>
              <a:rPr lang="pt-BR" altLang="zh-CN" dirty="0"/>
              <a:t>Roteamento estático de configuração manual </a:t>
            </a:r>
            <a:r>
              <a:rPr lang="en-US" altLang="zh-CN" dirty="0"/>
              <a:t>(Static)</a:t>
            </a:r>
          </a:p>
          <a:p>
            <a:pPr lvl="1"/>
            <a:r>
              <a:rPr lang="pt-BR" altLang="zh-CN" dirty="0"/>
              <a:t>Sem custo, configuração simples, manutenção manual</a:t>
            </a:r>
            <a:r>
              <a:rPr lang="en-US" altLang="zh-CN" dirty="0"/>
              <a:t>.</a:t>
            </a:r>
          </a:p>
          <a:p>
            <a:pPr lvl="1"/>
            <a:r>
              <a:rPr lang="pt-BR" altLang="zh-CN" dirty="0"/>
              <a:t>Somente para topologias de rede simples</a:t>
            </a:r>
            <a:r>
              <a:rPr lang="en-US" altLang="zh-CN" dirty="0"/>
              <a:t>.</a:t>
            </a:r>
          </a:p>
          <a:p>
            <a:r>
              <a:rPr lang="pt-BR" altLang="zh-CN" dirty="0"/>
              <a:t>Roteamento descoberto por protocolo de roteamento dinâmico (RIP, OSPF, BGP, </a:t>
            </a:r>
            <a:r>
              <a:rPr lang="pt-BR" altLang="zh-CN" dirty="0" err="1"/>
              <a:t>etc</a:t>
            </a:r>
            <a:r>
              <a:rPr lang="en-US" altLang="zh-CN" dirty="0"/>
              <a:t>.)</a:t>
            </a:r>
          </a:p>
          <a:p>
            <a:pPr lvl="1"/>
            <a:r>
              <a:rPr lang="pt-BR" altLang="zh-CN" dirty="0"/>
              <a:t>Alto custo, configuração complexa, sem manutenção manual</a:t>
            </a:r>
            <a:r>
              <a:rPr lang="en-US" altLang="zh-CN" dirty="0"/>
              <a:t>.</a:t>
            </a:r>
          </a:p>
        </p:txBody>
      </p:sp>
    </p:spTree>
    <p:extLst>
      <p:ext uri="{BB962C8B-B14F-4D97-AF65-F5344CB8AC3E}">
        <p14:creationId xmlns:p14="http://schemas.microsoft.com/office/powerpoint/2010/main" val="2143952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pt-BR" altLang="zh-CN" dirty="0">
                <a:latin typeface="+mn-lt"/>
              </a:rPr>
              <a:t>Princípio da Correspondência Mais Longa
</a:t>
            </a:r>
            <a:endParaRPr lang="zh-CN" altLang="en-US" dirty="0">
              <a:latin typeface="+mn-lt"/>
            </a:endParaRPr>
          </a:p>
        </p:txBody>
      </p:sp>
      <p:sp>
        <p:nvSpPr>
          <p:cNvPr id="4" name="文本占位符 2"/>
          <p:cNvSpPr>
            <a:spLocks noGrp="1"/>
          </p:cNvSpPr>
          <p:nvPr>
            <p:ph type="body" sz="quarter" idx="10"/>
          </p:nvPr>
        </p:nvSpPr>
        <p:spPr>
          <a:xfrm>
            <a:off x="468317" y="1233488"/>
            <a:ext cx="11276183" cy="5156426"/>
          </a:xfrm>
        </p:spPr>
        <p:txBody>
          <a:bodyPr/>
          <a:lstStyle/>
          <a:p>
            <a:r>
              <a:rPr lang="pt-BR" altLang="zh-CN" sz="2000" dirty="0">
                <a:latin typeface="+mn-lt"/>
              </a:rPr>
              <a:t>Se várias entradas de roteamento corresponderem à rede de destino, o roteador escolherá a máscara mais longa</a:t>
            </a:r>
            <a:r>
              <a:rPr lang="en-US" altLang="zh-CN" sz="2000" dirty="0">
                <a:latin typeface="+mn-lt"/>
              </a:rPr>
              <a:t>.</a:t>
            </a:r>
          </a:p>
          <a:p>
            <a:endParaRPr lang="en-US" altLang="zh-CN" sz="2000" dirty="0">
              <a:latin typeface="+mn-lt"/>
            </a:endParaRPr>
          </a:p>
          <a:p>
            <a:endParaRPr lang="en-US" altLang="zh-CN" sz="2000" dirty="0">
              <a:latin typeface="+mn-lt"/>
            </a:endParaRPr>
          </a:p>
          <a:p>
            <a:endParaRPr lang="en-US" altLang="zh-CN" sz="2000" dirty="0">
              <a:latin typeface="+mn-lt"/>
            </a:endParaRPr>
          </a:p>
          <a:p>
            <a:pPr marL="0" indent="0">
              <a:buNone/>
            </a:pPr>
            <a:endParaRPr lang="en-US" altLang="zh-CN" sz="2000" dirty="0">
              <a:latin typeface="+mn-lt"/>
            </a:endParaRPr>
          </a:p>
          <a:p>
            <a:r>
              <a:rPr lang="pt-BR" altLang="zh-CN" sz="2000" dirty="0">
                <a:latin typeface="+mn-lt"/>
              </a:rPr>
              <a:t>Como mostrado na figura anterior, duas entradas na tabela de roteamento do RTA atingem o segmento de rede de destino 10.1.1.0, e os endereços de salto seguintes das duas entradas são 20.1.1.2. Se os pacotes precisarem ser encaminhados para o segmento de rede 10.1.1.1, 10.1.1.0/30 estará em conformidade com a regra de correspondência mais longa</a:t>
            </a:r>
            <a:r>
              <a:rPr lang="en-US" altLang="zh-CN" sz="2000" dirty="0">
                <a:latin typeface="+mn-lt"/>
              </a:rPr>
              <a:t>. </a:t>
            </a:r>
          </a:p>
          <a:p>
            <a:endParaRPr lang="en-US" altLang="zh-CN" dirty="0">
              <a:latin typeface="+mn-lt"/>
            </a:endParaRPr>
          </a:p>
          <a:p>
            <a:endParaRPr lang="zh-CN" altLang="en-US" dirty="0">
              <a:latin typeface="+mn-lt"/>
            </a:endParaRPr>
          </a:p>
        </p:txBody>
      </p:sp>
      <p:grpSp>
        <p:nvGrpSpPr>
          <p:cNvPr id="5" name="组合 4"/>
          <p:cNvGrpSpPr/>
          <p:nvPr/>
        </p:nvGrpSpPr>
        <p:grpSpPr>
          <a:xfrm>
            <a:off x="2251321" y="2112579"/>
            <a:ext cx="6791994" cy="1017902"/>
            <a:chOff x="1223628" y="1888472"/>
            <a:chExt cx="6264636" cy="821353"/>
          </a:xfrm>
        </p:grpSpPr>
        <p:pic>
          <p:nvPicPr>
            <p:cNvPr id="6" name="Picture 12" descr="E:\2016.01\1.12 扁平化图标\蓝色\AR-蓝色最新-40.png"/>
            <p:cNvPicPr>
              <a:picLocks noChangeAspect="1" noChangeArrowheads="1"/>
            </p:cNvPicPr>
            <p:nvPr/>
          </p:nvPicPr>
          <p:blipFill>
            <a:blip r:embed="rId3" cstate="print"/>
            <a:srcRect/>
            <a:stretch>
              <a:fillRect/>
            </a:stretch>
          </p:blipFill>
          <p:spPr bwMode="auto">
            <a:xfrm>
              <a:off x="1223628" y="1988840"/>
              <a:ext cx="540000" cy="441818"/>
            </a:xfrm>
            <a:prstGeom prst="rect">
              <a:avLst/>
            </a:prstGeom>
            <a:noFill/>
          </p:spPr>
        </p:pic>
        <p:pic>
          <p:nvPicPr>
            <p:cNvPr id="7" name="Picture 12" descr="E:\2016.01\1.12 扁平化图标\蓝色\AR-蓝色最新-40.png"/>
            <p:cNvPicPr>
              <a:picLocks noChangeAspect="1" noChangeArrowheads="1"/>
            </p:cNvPicPr>
            <p:nvPr/>
          </p:nvPicPr>
          <p:blipFill>
            <a:blip r:embed="rId3" cstate="print"/>
            <a:srcRect/>
            <a:stretch>
              <a:fillRect/>
            </a:stretch>
          </p:blipFill>
          <p:spPr bwMode="auto">
            <a:xfrm>
              <a:off x="4032000" y="1988840"/>
              <a:ext cx="540000" cy="441818"/>
            </a:xfrm>
            <a:prstGeom prst="rect">
              <a:avLst/>
            </a:prstGeom>
            <a:noFill/>
          </p:spPr>
        </p:pic>
        <p:pic>
          <p:nvPicPr>
            <p:cNvPr id="8" name="Picture 12" descr="E:\2016.01\1.12 扁平化图标\蓝色\AR-蓝色最新-40.png"/>
            <p:cNvPicPr>
              <a:picLocks noChangeAspect="1" noChangeArrowheads="1"/>
            </p:cNvPicPr>
            <p:nvPr/>
          </p:nvPicPr>
          <p:blipFill>
            <a:blip r:embed="rId3" cstate="print"/>
            <a:srcRect/>
            <a:stretch>
              <a:fillRect/>
            </a:stretch>
          </p:blipFill>
          <p:spPr bwMode="auto">
            <a:xfrm>
              <a:off x="6948264" y="1988840"/>
              <a:ext cx="540000" cy="441818"/>
            </a:xfrm>
            <a:prstGeom prst="rect">
              <a:avLst/>
            </a:prstGeom>
            <a:noFill/>
          </p:spPr>
        </p:pic>
        <p:cxnSp>
          <p:nvCxnSpPr>
            <p:cNvPr id="9" name="直接连接符 8"/>
            <p:cNvCxnSpPr>
              <a:stCxn id="7" idx="3"/>
              <a:endCxn id="8" idx="1"/>
            </p:cNvCxnSpPr>
            <p:nvPr/>
          </p:nvCxnSpPr>
          <p:spPr bwMode="auto">
            <a:xfrm>
              <a:off x="4572000" y="2209749"/>
              <a:ext cx="237626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直接连接符 9"/>
            <p:cNvCxnSpPr>
              <a:stCxn id="7" idx="1"/>
              <a:endCxn id="6" idx="3"/>
            </p:cNvCxnSpPr>
            <p:nvPr/>
          </p:nvCxnSpPr>
          <p:spPr bwMode="auto">
            <a:xfrm flipH="1">
              <a:off x="1763628" y="2209749"/>
              <a:ext cx="226837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1" name="文本框 10"/>
            <p:cNvSpPr txBox="1"/>
            <p:nvPr/>
          </p:nvSpPr>
          <p:spPr bwMode="auto">
            <a:xfrm>
              <a:off x="1734561" y="2204864"/>
              <a:ext cx="888542" cy="280134"/>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600" dirty="0">
                  <a:solidFill>
                    <a:srgbClr val="000000"/>
                  </a:solidFill>
                  <a:ea typeface="+mn-ea"/>
                  <a:cs typeface="Arial" pitchFamily="34" charset="0"/>
                </a:rPr>
                <a:t>GE0/0/0</a:t>
              </a:r>
              <a:endParaRPr lang="zh-CN" altLang="en-US" sz="1600" dirty="0">
                <a:solidFill>
                  <a:srgbClr val="000000"/>
                </a:solidFill>
                <a:ea typeface="+mn-ea"/>
                <a:cs typeface="Arial" pitchFamily="34" charset="0"/>
              </a:endParaRPr>
            </a:p>
          </p:txBody>
        </p:sp>
        <p:sp>
          <p:nvSpPr>
            <p:cNvPr id="12" name="文本框 11"/>
            <p:cNvSpPr txBox="1"/>
            <p:nvPr/>
          </p:nvSpPr>
          <p:spPr bwMode="auto">
            <a:xfrm>
              <a:off x="2317787" y="1888472"/>
              <a:ext cx="1136937" cy="280134"/>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600" dirty="0">
                  <a:solidFill>
                    <a:srgbClr val="000000"/>
                  </a:solidFill>
                  <a:ea typeface="+mn-ea"/>
                  <a:cs typeface="Arial" pitchFamily="34" charset="0"/>
                </a:rPr>
                <a:t>20.1.1.0/30</a:t>
              </a:r>
              <a:endParaRPr lang="zh-CN" altLang="en-US" sz="1600" dirty="0">
                <a:solidFill>
                  <a:srgbClr val="000000"/>
                </a:solidFill>
                <a:ea typeface="+mn-ea"/>
                <a:cs typeface="Arial" pitchFamily="34" charset="0"/>
              </a:endParaRPr>
            </a:p>
          </p:txBody>
        </p:sp>
        <p:sp>
          <p:nvSpPr>
            <p:cNvPr id="13" name="文本框 12"/>
            <p:cNvSpPr txBox="1"/>
            <p:nvPr/>
          </p:nvSpPr>
          <p:spPr bwMode="auto">
            <a:xfrm>
              <a:off x="5192407" y="1888472"/>
              <a:ext cx="1136937" cy="280134"/>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600" dirty="0">
                  <a:solidFill>
                    <a:srgbClr val="000000"/>
                  </a:solidFill>
                  <a:ea typeface="+mn-ea"/>
                  <a:cs typeface="Arial" pitchFamily="34" charset="0"/>
                </a:rPr>
                <a:t>10.1.1.0/30</a:t>
              </a:r>
              <a:endParaRPr lang="zh-CN" altLang="en-US" sz="1600" dirty="0">
                <a:solidFill>
                  <a:srgbClr val="000000"/>
                </a:solidFill>
                <a:ea typeface="+mn-ea"/>
                <a:cs typeface="Arial" pitchFamily="34" charset="0"/>
              </a:endParaRPr>
            </a:p>
          </p:txBody>
        </p:sp>
        <p:sp>
          <p:nvSpPr>
            <p:cNvPr id="14" name="文本框 13"/>
            <p:cNvSpPr txBox="1"/>
            <p:nvPr/>
          </p:nvSpPr>
          <p:spPr bwMode="auto">
            <a:xfrm>
              <a:off x="1229134" y="2429691"/>
              <a:ext cx="532213" cy="280134"/>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600" b="1" dirty="0">
                  <a:solidFill>
                    <a:srgbClr val="000000"/>
                  </a:solidFill>
                  <a:ea typeface="+mn-ea"/>
                  <a:cs typeface="Arial" pitchFamily="34" charset="0"/>
                </a:rPr>
                <a:t>RTA</a:t>
              </a:r>
              <a:endParaRPr lang="zh-CN" altLang="en-US" sz="1600" b="1" dirty="0">
                <a:solidFill>
                  <a:srgbClr val="000000"/>
                </a:solidFill>
                <a:ea typeface="+mn-ea"/>
                <a:cs typeface="Arial" pitchFamily="34" charset="0"/>
              </a:endParaRPr>
            </a:p>
          </p:txBody>
        </p:sp>
        <p:sp>
          <p:nvSpPr>
            <p:cNvPr id="15" name="文本框 14"/>
            <p:cNvSpPr txBox="1"/>
            <p:nvPr/>
          </p:nvSpPr>
          <p:spPr bwMode="auto">
            <a:xfrm>
              <a:off x="4042621" y="2420888"/>
              <a:ext cx="521864" cy="280134"/>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600" b="1" dirty="0">
                  <a:solidFill>
                    <a:srgbClr val="000000"/>
                  </a:solidFill>
                  <a:ea typeface="+mn-ea"/>
                  <a:cs typeface="Arial" pitchFamily="34" charset="0"/>
                </a:rPr>
                <a:t>RTB</a:t>
              </a:r>
              <a:endParaRPr lang="zh-CN" altLang="en-US" sz="1600" b="1" dirty="0">
                <a:solidFill>
                  <a:srgbClr val="000000"/>
                </a:solidFill>
                <a:ea typeface="+mn-ea"/>
                <a:cs typeface="Arial" pitchFamily="34" charset="0"/>
              </a:endParaRPr>
            </a:p>
          </p:txBody>
        </p:sp>
        <p:sp>
          <p:nvSpPr>
            <p:cNvPr id="16" name="文本框 15"/>
            <p:cNvSpPr txBox="1"/>
            <p:nvPr/>
          </p:nvSpPr>
          <p:spPr bwMode="auto">
            <a:xfrm>
              <a:off x="6958205" y="2420888"/>
              <a:ext cx="523342" cy="280134"/>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600" b="1" dirty="0">
                  <a:solidFill>
                    <a:srgbClr val="000000"/>
                  </a:solidFill>
                  <a:ea typeface="+mn-ea"/>
                  <a:cs typeface="Arial" pitchFamily="34" charset="0"/>
                </a:rPr>
                <a:t>RTC</a:t>
              </a:r>
              <a:endParaRPr lang="zh-CN" altLang="en-US" sz="1600" b="1" dirty="0">
                <a:solidFill>
                  <a:srgbClr val="000000"/>
                </a:solidFill>
                <a:ea typeface="+mn-ea"/>
                <a:cs typeface="Arial" pitchFamily="34" charset="0"/>
              </a:endParaRPr>
            </a:p>
          </p:txBody>
        </p:sp>
      </p:grpSp>
      <p:sp>
        <p:nvSpPr>
          <p:cNvPr id="17" name="文本框 16"/>
          <p:cNvSpPr txBox="1"/>
          <p:nvPr/>
        </p:nvSpPr>
        <p:spPr bwMode="auto">
          <a:xfrm>
            <a:off x="1688704" y="3306627"/>
            <a:ext cx="8417046" cy="962723"/>
          </a:xfrm>
          <a:prstGeom prst="rect">
            <a:avLst/>
          </a:prstGeom>
          <a:solidFill>
            <a:schemeClr val="bg1">
              <a:lumMod val="85000"/>
            </a:schemeClr>
          </a:solidFill>
          <a:ln w="9525">
            <a:noFill/>
            <a:miter lim="800000"/>
            <a:headEnd/>
            <a:tailEnd/>
          </a:ln>
        </p:spPr>
        <p:txBody>
          <a:bodyPr wrap="square" lIns="99980" tIns="49986" rIns="99980" bIns="49986" rtlCol="0">
            <a:spAutoFit/>
          </a:bodyPr>
          <a:lstStyle/>
          <a:p>
            <a:pPr marL="72000" defTabSz="784225">
              <a:defRPr/>
            </a:pPr>
            <a:r>
              <a:rPr lang="en-US" altLang="zh-CN" sz="1400" dirty="0">
                <a:ea typeface="宋体" pitchFamily="2" charset="-122"/>
                <a:cs typeface="Courier New" panose="02070309020205020404" pitchFamily="49" charset="0"/>
              </a:rPr>
              <a:t>[RTA]display </a:t>
            </a:r>
            <a:r>
              <a:rPr lang="en-US" altLang="zh-CN" sz="1400" dirty="0" err="1">
                <a:ea typeface="宋体" pitchFamily="2" charset="-122"/>
                <a:cs typeface="Courier New" panose="02070309020205020404" pitchFamily="49" charset="0"/>
              </a:rPr>
              <a:t>ip</a:t>
            </a:r>
            <a:r>
              <a:rPr lang="en-US" altLang="zh-CN" sz="1400" dirty="0">
                <a:ea typeface="宋体" pitchFamily="2" charset="-122"/>
                <a:cs typeface="Courier New" panose="02070309020205020404" pitchFamily="49" charset="0"/>
              </a:rPr>
              <a:t> routing-table </a:t>
            </a:r>
            <a:endParaRPr lang="zh-CN" altLang="en-US" sz="1400" dirty="0">
              <a:ea typeface="宋体" pitchFamily="2" charset="-122"/>
              <a:cs typeface="Courier New" panose="02070309020205020404" pitchFamily="49" charset="0"/>
            </a:endParaRPr>
          </a:p>
          <a:p>
            <a:pPr marL="72000" defTabSz="784225">
              <a:defRPr/>
            </a:pPr>
            <a:r>
              <a:rPr lang="en-US" altLang="zh-CN" sz="1400" dirty="0">
                <a:ea typeface="宋体" pitchFamily="2" charset="-122"/>
                <a:cs typeface="Courier New" panose="02070309020205020404" pitchFamily="49" charset="0"/>
              </a:rPr>
              <a:t>Destination/Mask Proto  Pre  Cost Flags </a:t>
            </a:r>
            <a:r>
              <a:rPr lang="en-US" altLang="zh-CN" sz="1400" dirty="0" err="1">
                <a:ea typeface="宋体" pitchFamily="2" charset="-122"/>
                <a:cs typeface="Courier New" panose="02070309020205020404" pitchFamily="49" charset="0"/>
              </a:rPr>
              <a:t>NextHop</a:t>
            </a:r>
            <a:r>
              <a:rPr lang="en-US" altLang="zh-CN" sz="1400" dirty="0">
                <a:ea typeface="宋体" pitchFamily="2" charset="-122"/>
                <a:cs typeface="Courier New" panose="02070309020205020404" pitchFamily="49" charset="0"/>
              </a:rPr>
              <a:t>    Interface</a:t>
            </a:r>
            <a:endParaRPr lang="zh-CN" altLang="en-US" sz="1400" dirty="0">
              <a:ea typeface="宋体" pitchFamily="2" charset="-122"/>
              <a:cs typeface="Courier New" panose="02070309020205020404" pitchFamily="49" charset="0"/>
            </a:endParaRPr>
          </a:p>
          <a:p>
            <a:pPr marL="72000" defTabSz="784225">
              <a:defRPr/>
            </a:pPr>
            <a:r>
              <a:rPr lang="en-US" altLang="zh-CN" sz="1400" dirty="0">
                <a:ea typeface="宋体" pitchFamily="2" charset="-122"/>
                <a:cs typeface="Courier New" panose="02070309020205020404" pitchFamily="49" charset="0"/>
              </a:rPr>
              <a:t>10.1.1.0/24      Static  60   0   RD   20.1.1.2 </a:t>
            </a:r>
            <a:r>
              <a:rPr lang="en-US" altLang="zh-CN" sz="1400" dirty="0" err="1">
                <a:ea typeface="宋体" pitchFamily="2" charset="-122"/>
                <a:cs typeface="Courier New" panose="02070309020205020404" pitchFamily="49" charset="0"/>
              </a:rPr>
              <a:t>GigabitEthernet</a:t>
            </a:r>
            <a:r>
              <a:rPr lang="en-US" altLang="zh-CN" sz="1400" dirty="0">
                <a:ea typeface="宋体" pitchFamily="2" charset="-122"/>
                <a:cs typeface="Courier New" panose="02070309020205020404" pitchFamily="49" charset="0"/>
              </a:rPr>
              <a:t> 0/0/0</a:t>
            </a:r>
            <a:endParaRPr lang="zh-CN" altLang="en-US" sz="1400" dirty="0">
              <a:ea typeface="宋体" pitchFamily="2" charset="-122"/>
              <a:cs typeface="Courier New" panose="02070309020205020404" pitchFamily="49" charset="0"/>
            </a:endParaRPr>
          </a:p>
          <a:p>
            <a:pPr marL="72000" defTabSz="784225">
              <a:defRPr/>
            </a:pPr>
            <a:r>
              <a:rPr lang="en-US" altLang="zh-CN" sz="1400" dirty="0">
                <a:solidFill>
                  <a:srgbClr val="C00000"/>
                </a:solidFill>
                <a:ea typeface="宋体" pitchFamily="2" charset="-122"/>
                <a:cs typeface="Courier New" panose="02070309020205020404" pitchFamily="49" charset="0"/>
              </a:rPr>
              <a:t>10.1.1.0/30      Static  60   0   RD   20.1.1.2 </a:t>
            </a:r>
            <a:r>
              <a:rPr lang="en-US" altLang="zh-CN" sz="1400" dirty="0" err="1">
                <a:solidFill>
                  <a:srgbClr val="C00000"/>
                </a:solidFill>
                <a:ea typeface="宋体" pitchFamily="2" charset="-122"/>
                <a:cs typeface="Courier New" panose="02070309020205020404" pitchFamily="49" charset="0"/>
              </a:rPr>
              <a:t>GigabitEthernet</a:t>
            </a:r>
            <a:r>
              <a:rPr lang="en-US" altLang="zh-CN" sz="1400" dirty="0">
                <a:solidFill>
                  <a:srgbClr val="C00000"/>
                </a:solidFill>
                <a:ea typeface="宋体" pitchFamily="2" charset="-122"/>
                <a:cs typeface="Courier New" panose="02070309020205020404" pitchFamily="49" charset="0"/>
              </a:rPr>
              <a:t> 0/0/0</a:t>
            </a:r>
            <a:endParaRPr lang="zh-CN" altLang="en-US" sz="1400" dirty="0">
              <a:solidFill>
                <a:srgbClr val="C00000"/>
              </a:solidFill>
              <a:ea typeface="宋体" pitchFamily="2" charset="-122"/>
              <a:cs typeface="Courier New" panose="02070309020205020404" pitchFamily="49" charset="0"/>
            </a:endParaRPr>
          </a:p>
        </p:txBody>
      </p:sp>
      <p:sp>
        <p:nvSpPr>
          <p:cNvPr id="18" name="矩形 17"/>
          <p:cNvSpPr/>
          <p:nvPr/>
        </p:nvSpPr>
        <p:spPr>
          <a:xfrm>
            <a:off x="1688705" y="3989128"/>
            <a:ext cx="5573878" cy="235698"/>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Tree>
    <p:extLst>
      <p:ext uri="{BB962C8B-B14F-4D97-AF65-F5344CB8AC3E}">
        <p14:creationId xmlns:p14="http://schemas.microsoft.com/office/powerpoint/2010/main" val="160048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Preferência</a:t>
            </a:r>
            <a:r>
              <a:rPr lang="en-US" altLang="zh-CN" dirty="0"/>
              <a:t> de </a:t>
            </a:r>
            <a:r>
              <a:rPr lang="en-US" altLang="zh-CN" dirty="0" err="1"/>
              <a:t>Roteamento</a:t>
            </a:r>
            <a:r>
              <a:rPr lang="en-US" altLang="zh-CN" dirty="0"/>
              <a:t>
</a:t>
            </a:r>
            <a:endParaRPr lang="zh-CN" altLang="en-US" dirty="0"/>
          </a:p>
        </p:txBody>
      </p:sp>
      <p:sp>
        <p:nvSpPr>
          <p:cNvPr id="4" name="椭圆 3"/>
          <p:cNvSpPr/>
          <p:nvPr/>
        </p:nvSpPr>
        <p:spPr>
          <a:xfrm rot="19344231">
            <a:off x="3486162" y="2946080"/>
            <a:ext cx="2590702" cy="1490143"/>
          </a:xfrm>
          <a:prstGeom prst="ellipse">
            <a:avLst/>
          </a:prstGeom>
          <a:solidFill>
            <a:srgbClr val="A6D2FF"/>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2139748">
            <a:off x="1183941" y="2943969"/>
            <a:ext cx="2590702" cy="1490143"/>
          </a:xfrm>
          <a:prstGeom prst="ellipse">
            <a:avLst/>
          </a:prstGeom>
          <a:solidFill>
            <a:srgbClr val="FFFFCC"/>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占位符 2"/>
          <p:cNvSpPr>
            <a:spLocks noGrp="1"/>
          </p:cNvSpPr>
          <p:nvPr>
            <p:ph type="body" sz="quarter" idx="10"/>
          </p:nvPr>
        </p:nvSpPr>
        <p:spPr>
          <a:xfrm>
            <a:off x="468317" y="1233488"/>
            <a:ext cx="11276183" cy="4680000"/>
          </a:xfrm>
        </p:spPr>
        <p:txBody>
          <a:bodyPr/>
          <a:lstStyle/>
          <a:p>
            <a:r>
              <a:rPr lang="pt-BR" altLang="zh-CN" sz="1800" dirty="0">
                <a:latin typeface="+mn-lt"/>
              </a:rPr>
              <a:t>Como mostrado na figura a seguir, R3 e R1 executam o RIP, e R3 estabelece uma adjacência com R2 através do OSPF. O R3 aprende a rota para 1.1.1.0/24 do RIP e do OSPF e adiciona a rota OSPF à tabela de roteamento porque a rota OSPF tem uma prioridade menor do que a rota RIP</a:t>
            </a:r>
            <a:r>
              <a:rPr lang="en-US" altLang="zh-CN" sz="1800" dirty="0">
                <a:latin typeface="+mn-lt"/>
              </a:rPr>
              <a:t>. </a:t>
            </a:r>
          </a:p>
        </p:txBody>
      </p:sp>
      <p:pic>
        <p:nvPicPr>
          <p:cNvPr id="7" name="Picture 12" descr="E:\2016.01\1.12 扁平化图标\蓝色\AR-蓝色最新-40.png"/>
          <p:cNvPicPr>
            <a:picLocks noChangeAspect="1" noChangeArrowheads="1"/>
          </p:cNvPicPr>
          <p:nvPr/>
        </p:nvPicPr>
        <p:blipFill>
          <a:blip r:embed="rId3" cstate="print"/>
          <a:srcRect/>
          <a:stretch>
            <a:fillRect/>
          </a:stretch>
        </p:blipFill>
        <p:spPr bwMode="auto">
          <a:xfrm>
            <a:off x="1594800" y="2824394"/>
            <a:ext cx="585457" cy="547545"/>
          </a:xfrm>
          <a:prstGeom prst="rect">
            <a:avLst/>
          </a:prstGeom>
          <a:noFill/>
        </p:spPr>
      </p:pic>
      <p:pic>
        <p:nvPicPr>
          <p:cNvPr id="8" name="Picture 12" descr="E:\2016.01\1.12 扁平化图标\蓝色\AR-蓝色最新-40.png"/>
          <p:cNvPicPr>
            <a:picLocks noChangeAspect="1" noChangeArrowheads="1"/>
          </p:cNvPicPr>
          <p:nvPr/>
        </p:nvPicPr>
        <p:blipFill>
          <a:blip r:embed="rId3" cstate="print"/>
          <a:srcRect/>
          <a:stretch>
            <a:fillRect/>
          </a:stretch>
        </p:blipFill>
        <p:spPr bwMode="auto">
          <a:xfrm>
            <a:off x="5019160" y="2824393"/>
            <a:ext cx="585457" cy="547545"/>
          </a:xfrm>
          <a:prstGeom prst="rect">
            <a:avLst/>
          </a:prstGeom>
          <a:noFill/>
        </p:spPr>
      </p:pic>
      <p:pic>
        <p:nvPicPr>
          <p:cNvPr id="9" name="Picture 12" descr="E:\2016.01\1.12 扁平化图标\蓝色\AR-蓝色最新-40.png"/>
          <p:cNvPicPr>
            <a:picLocks noChangeAspect="1" noChangeArrowheads="1"/>
          </p:cNvPicPr>
          <p:nvPr/>
        </p:nvPicPr>
        <p:blipFill>
          <a:blip r:embed="rId3" cstate="print"/>
          <a:srcRect/>
          <a:stretch>
            <a:fillRect/>
          </a:stretch>
        </p:blipFill>
        <p:spPr bwMode="auto">
          <a:xfrm>
            <a:off x="3390886" y="4007730"/>
            <a:ext cx="585457" cy="547545"/>
          </a:xfrm>
          <a:prstGeom prst="rect">
            <a:avLst/>
          </a:prstGeom>
          <a:noFill/>
        </p:spPr>
      </p:pic>
      <p:cxnSp>
        <p:nvCxnSpPr>
          <p:cNvPr id="10" name="直接连接符 9"/>
          <p:cNvCxnSpPr/>
          <p:nvPr/>
        </p:nvCxnSpPr>
        <p:spPr>
          <a:xfrm flipV="1">
            <a:off x="1594800" y="2640489"/>
            <a:ext cx="4009817" cy="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endCxn id="7" idx="0"/>
          </p:cNvCxnSpPr>
          <p:nvPr/>
        </p:nvCxnSpPr>
        <p:spPr>
          <a:xfrm>
            <a:off x="1887528" y="2640674"/>
            <a:ext cx="1" cy="1837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endCxn id="8" idx="0"/>
          </p:cNvCxnSpPr>
          <p:nvPr/>
        </p:nvCxnSpPr>
        <p:spPr>
          <a:xfrm>
            <a:off x="5311888" y="2640674"/>
            <a:ext cx="1" cy="1837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7" idx="2"/>
            <a:endCxn id="9" idx="1"/>
          </p:cNvCxnSpPr>
          <p:nvPr/>
        </p:nvCxnSpPr>
        <p:spPr>
          <a:xfrm>
            <a:off x="1887529" y="3371939"/>
            <a:ext cx="1503357" cy="9095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8" idx="2"/>
            <a:endCxn id="9" idx="3"/>
          </p:cNvCxnSpPr>
          <p:nvPr/>
        </p:nvCxnSpPr>
        <p:spPr>
          <a:xfrm flipH="1">
            <a:off x="3976343" y="3371938"/>
            <a:ext cx="1335546" cy="9095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251166" y="2930172"/>
            <a:ext cx="467360" cy="369332"/>
          </a:xfrm>
          <a:prstGeom prst="rect">
            <a:avLst/>
          </a:prstGeom>
          <a:noFill/>
        </p:spPr>
        <p:txBody>
          <a:bodyPr wrap="square" rtlCol="0">
            <a:spAutoFit/>
          </a:bodyPr>
          <a:lstStyle/>
          <a:p>
            <a:r>
              <a:rPr lang="en-US" altLang="zh-CN" dirty="0"/>
              <a:t>R1</a:t>
            </a:r>
            <a:endParaRPr lang="zh-CN" altLang="en-US" dirty="0"/>
          </a:p>
        </p:txBody>
      </p:sp>
      <p:sp>
        <p:nvSpPr>
          <p:cNvPr id="16" name="文本框 15"/>
          <p:cNvSpPr txBox="1"/>
          <p:nvPr/>
        </p:nvSpPr>
        <p:spPr>
          <a:xfrm>
            <a:off x="3421634" y="3679445"/>
            <a:ext cx="467360" cy="369332"/>
          </a:xfrm>
          <a:prstGeom prst="rect">
            <a:avLst/>
          </a:prstGeom>
          <a:noFill/>
        </p:spPr>
        <p:txBody>
          <a:bodyPr wrap="square" rtlCol="0">
            <a:spAutoFit/>
          </a:bodyPr>
          <a:lstStyle/>
          <a:p>
            <a:r>
              <a:rPr lang="en-US" altLang="zh-CN" dirty="0"/>
              <a:t>R3</a:t>
            </a:r>
            <a:endParaRPr lang="zh-CN" altLang="en-US" dirty="0"/>
          </a:p>
        </p:txBody>
      </p:sp>
      <p:sp>
        <p:nvSpPr>
          <p:cNvPr id="17" name="文本框 16"/>
          <p:cNvSpPr txBox="1"/>
          <p:nvPr/>
        </p:nvSpPr>
        <p:spPr>
          <a:xfrm>
            <a:off x="5520882" y="2924363"/>
            <a:ext cx="467360" cy="369332"/>
          </a:xfrm>
          <a:prstGeom prst="rect">
            <a:avLst/>
          </a:prstGeom>
          <a:noFill/>
        </p:spPr>
        <p:txBody>
          <a:bodyPr wrap="square" rtlCol="0">
            <a:spAutoFit/>
          </a:bodyPr>
          <a:lstStyle/>
          <a:p>
            <a:r>
              <a:rPr lang="en-US" altLang="zh-CN" dirty="0"/>
              <a:t>R2</a:t>
            </a:r>
            <a:endParaRPr lang="zh-CN" altLang="en-US" dirty="0"/>
          </a:p>
        </p:txBody>
      </p:sp>
      <p:sp>
        <p:nvSpPr>
          <p:cNvPr id="18" name="文本框 17"/>
          <p:cNvSpPr txBox="1"/>
          <p:nvPr/>
        </p:nvSpPr>
        <p:spPr bwMode="auto">
          <a:xfrm rot="1912064">
            <a:off x="2475583" y="3512417"/>
            <a:ext cx="471218"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a:solidFill>
                  <a:srgbClr val="000000"/>
                </a:solidFill>
                <a:ea typeface="+mn-ea"/>
                <a:cs typeface="Arial" pitchFamily="34" charset="0"/>
              </a:rPr>
              <a:t>RIP</a:t>
            </a:r>
            <a:endParaRPr lang="zh-CN" altLang="en-US" sz="1400" dirty="0">
              <a:solidFill>
                <a:srgbClr val="000000"/>
              </a:solidFill>
              <a:ea typeface="+mn-ea"/>
              <a:cs typeface="Arial" pitchFamily="34" charset="0"/>
            </a:endParaRPr>
          </a:p>
        </p:txBody>
      </p:sp>
      <p:sp>
        <p:nvSpPr>
          <p:cNvPr id="19" name="文本框 18"/>
          <p:cNvSpPr txBox="1"/>
          <p:nvPr/>
        </p:nvSpPr>
        <p:spPr bwMode="auto">
          <a:xfrm rot="19431020">
            <a:off x="4214925" y="3512415"/>
            <a:ext cx="825116"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000000"/>
                </a:solidFill>
                <a:cs typeface="Arial" pitchFamily="34" charset="0"/>
              </a:rPr>
              <a:t>OSPF</a:t>
            </a:r>
            <a:endParaRPr lang="zh-CN" altLang="en-US" sz="1400" dirty="0">
              <a:solidFill>
                <a:srgbClr val="000000"/>
              </a:solidFill>
              <a:cs typeface="Arial" pitchFamily="34" charset="0"/>
            </a:endParaRPr>
          </a:p>
        </p:txBody>
      </p:sp>
      <p:sp>
        <p:nvSpPr>
          <p:cNvPr id="20" name="文本框 19"/>
          <p:cNvSpPr txBox="1"/>
          <p:nvPr/>
        </p:nvSpPr>
        <p:spPr>
          <a:xfrm>
            <a:off x="1036874" y="3352597"/>
            <a:ext cx="1385581" cy="338554"/>
          </a:xfrm>
          <a:prstGeom prst="rect">
            <a:avLst/>
          </a:prstGeom>
          <a:noFill/>
        </p:spPr>
        <p:txBody>
          <a:bodyPr wrap="square" rtlCol="0">
            <a:spAutoFit/>
          </a:bodyPr>
          <a:lstStyle/>
          <a:p>
            <a:r>
              <a:rPr lang="en-US" altLang="zh-CN" sz="1600" dirty="0"/>
              <a:t>10.1.13.1</a:t>
            </a:r>
            <a:endParaRPr lang="zh-CN" altLang="en-US" sz="1600" dirty="0"/>
          </a:p>
        </p:txBody>
      </p:sp>
      <p:sp>
        <p:nvSpPr>
          <p:cNvPr id="21" name="文本框 20"/>
          <p:cNvSpPr txBox="1"/>
          <p:nvPr/>
        </p:nvSpPr>
        <p:spPr>
          <a:xfrm>
            <a:off x="5359730" y="3304752"/>
            <a:ext cx="1385581" cy="338554"/>
          </a:xfrm>
          <a:prstGeom prst="rect">
            <a:avLst/>
          </a:prstGeom>
          <a:noFill/>
        </p:spPr>
        <p:txBody>
          <a:bodyPr wrap="square" rtlCol="0">
            <a:spAutoFit/>
          </a:bodyPr>
          <a:lstStyle/>
          <a:p>
            <a:r>
              <a:rPr lang="en-US" altLang="zh-CN" sz="1600" dirty="0"/>
              <a:t>10.1.23.2</a:t>
            </a:r>
            <a:endParaRPr lang="zh-CN" altLang="en-US" sz="1600" dirty="0"/>
          </a:p>
        </p:txBody>
      </p:sp>
      <p:sp>
        <p:nvSpPr>
          <p:cNvPr id="22" name="文本框 21"/>
          <p:cNvSpPr txBox="1"/>
          <p:nvPr/>
        </p:nvSpPr>
        <p:spPr bwMode="auto">
          <a:xfrm rot="19568571">
            <a:off x="3768704" y="4093423"/>
            <a:ext cx="1053727"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000000"/>
                </a:solidFill>
                <a:cs typeface="Arial" pitchFamily="34" charset="0"/>
              </a:rPr>
              <a:t>GE0/0/1</a:t>
            </a:r>
            <a:endParaRPr lang="zh-CN" altLang="en-US" sz="1400" dirty="0">
              <a:solidFill>
                <a:srgbClr val="000000"/>
              </a:solidFill>
              <a:cs typeface="Arial" pitchFamily="34" charset="0"/>
            </a:endParaRPr>
          </a:p>
        </p:txBody>
      </p:sp>
      <p:sp>
        <p:nvSpPr>
          <p:cNvPr id="23" name="文本框 22"/>
          <p:cNvSpPr txBox="1"/>
          <p:nvPr/>
        </p:nvSpPr>
        <p:spPr bwMode="auto">
          <a:xfrm rot="1912064">
            <a:off x="2090492" y="3974568"/>
            <a:ext cx="471218"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a:solidFill>
                  <a:srgbClr val="C00000"/>
                </a:solidFill>
                <a:cs typeface="Arial" pitchFamily="34" charset="0"/>
              </a:rPr>
              <a:t>RIP</a:t>
            </a:r>
            <a:endParaRPr lang="zh-CN" altLang="en-US" sz="1400" dirty="0">
              <a:solidFill>
                <a:srgbClr val="C00000"/>
              </a:solidFill>
              <a:cs typeface="Arial" pitchFamily="34" charset="0"/>
            </a:endParaRPr>
          </a:p>
        </p:txBody>
      </p:sp>
      <p:cxnSp>
        <p:nvCxnSpPr>
          <p:cNvPr id="24" name="直接箭头连接符 23"/>
          <p:cNvCxnSpPr/>
          <p:nvPr/>
        </p:nvCxnSpPr>
        <p:spPr>
          <a:xfrm>
            <a:off x="1818596" y="3610245"/>
            <a:ext cx="1210629" cy="731973"/>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a:off x="4485457" y="3579119"/>
            <a:ext cx="940644" cy="70047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3683614" y="4599074"/>
            <a:ext cx="0" cy="300187"/>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7" name="表格 26"/>
          <p:cNvGraphicFramePr>
            <a:graphicFrameLocks noGrp="1"/>
          </p:cNvGraphicFramePr>
          <p:nvPr>
            <p:extLst>
              <p:ext uri="{D42A27DB-BD31-4B8C-83A1-F6EECF244321}">
                <p14:modId xmlns:p14="http://schemas.microsoft.com/office/powerpoint/2010/main" val="85567282"/>
              </p:ext>
            </p:extLst>
          </p:nvPr>
        </p:nvGraphicFramePr>
        <p:xfrm>
          <a:off x="916998" y="5012766"/>
          <a:ext cx="6020611" cy="899314"/>
        </p:xfrm>
        <a:graphic>
          <a:graphicData uri="http://schemas.openxmlformats.org/drawingml/2006/table">
            <a:tbl>
              <a:tblPr firstRow="1" bandRow="1">
                <a:tableStyleId>{69CF1AB2-1976-4502-BF36-3FF5EA218861}</a:tableStyleId>
              </a:tblPr>
              <a:tblGrid>
                <a:gridCol w="1700611">
                  <a:extLst>
                    <a:ext uri="{9D8B030D-6E8A-4147-A177-3AD203B41FA5}">
                      <a16:colId xmlns:a16="http://schemas.microsoft.com/office/drawing/2014/main" val="20000"/>
                    </a:ext>
                  </a:extLst>
                </a:gridCol>
                <a:gridCol w="1080000">
                  <a:extLst>
                    <a:ext uri="{9D8B030D-6E8A-4147-A177-3AD203B41FA5}">
                      <a16:colId xmlns:a16="http://schemas.microsoft.com/office/drawing/2014/main" val="20001"/>
                    </a:ext>
                  </a:extLst>
                </a:gridCol>
                <a:gridCol w="1080000">
                  <a:extLst>
                    <a:ext uri="{9D8B030D-6E8A-4147-A177-3AD203B41FA5}">
                      <a16:colId xmlns:a16="http://schemas.microsoft.com/office/drawing/2014/main" val="20002"/>
                    </a:ext>
                  </a:extLst>
                </a:gridCol>
                <a:gridCol w="1080000">
                  <a:extLst>
                    <a:ext uri="{9D8B030D-6E8A-4147-A177-3AD203B41FA5}">
                      <a16:colId xmlns:a16="http://schemas.microsoft.com/office/drawing/2014/main" val="20003"/>
                    </a:ext>
                  </a:extLst>
                </a:gridCol>
                <a:gridCol w="1080000">
                  <a:extLst>
                    <a:ext uri="{9D8B030D-6E8A-4147-A177-3AD203B41FA5}">
                      <a16:colId xmlns:a16="http://schemas.microsoft.com/office/drawing/2014/main" val="20004"/>
                    </a:ext>
                  </a:extLst>
                </a:gridCol>
              </a:tblGrid>
              <a:tr h="381154">
                <a:tc>
                  <a:txBody>
                    <a:bodyPr/>
                    <a:lstStyle/>
                    <a:p>
                      <a:pPr algn="ctr">
                        <a:lnSpc>
                          <a:spcPts val="1600"/>
                        </a:lnSpc>
                        <a:spcAft>
                          <a:spcPts val="0"/>
                        </a:spcAft>
                      </a:pPr>
                      <a:r>
                        <a:rPr lang="en-US" altLang="zh-CN" sz="1400" b="1" kern="100" dirty="0">
                          <a:solidFill>
                            <a:schemeClr val="bg1"/>
                          </a:solidFill>
                          <a:effectLst/>
                          <a:latin typeface="+mn-lt"/>
                          <a:ea typeface="+mn-ea"/>
                          <a:cs typeface="Times New Roman"/>
                        </a:rPr>
                        <a:t>Destination/Mask</a:t>
                      </a:r>
                      <a:endParaRPr lang="zh-CN" sz="1400" b="1" kern="100" dirty="0">
                        <a:solidFill>
                          <a:schemeClr val="bg1"/>
                        </a:solidFill>
                        <a:effectLst/>
                        <a:latin typeface="+mn-lt"/>
                        <a:ea typeface="+mn-ea"/>
                        <a:cs typeface="Times New Roman"/>
                      </a:endParaRPr>
                    </a:p>
                  </a:txBody>
                  <a:tcPr marL="43127" marR="43127" marT="0" marB="0" anchor="ctr">
                    <a:solidFill>
                      <a:srgbClr val="00B0F0"/>
                    </a:solidFill>
                  </a:tcPr>
                </a:tc>
                <a:tc>
                  <a:txBody>
                    <a:bodyPr/>
                    <a:lstStyle/>
                    <a:p>
                      <a:pPr algn="ctr">
                        <a:lnSpc>
                          <a:spcPts val="1600"/>
                        </a:lnSpc>
                        <a:spcAft>
                          <a:spcPts val="0"/>
                        </a:spcAft>
                      </a:pPr>
                      <a:r>
                        <a:rPr lang="en-US" altLang="zh-CN" sz="1400" b="1" kern="100" dirty="0">
                          <a:solidFill>
                            <a:schemeClr val="bg1"/>
                          </a:solidFill>
                          <a:effectLst/>
                          <a:latin typeface="+mn-lt"/>
                          <a:ea typeface="+mn-ea"/>
                          <a:cs typeface="Times New Roman"/>
                        </a:rPr>
                        <a:t>Protocol</a:t>
                      </a:r>
                      <a:endParaRPr lang="zh-CN" sz="1400" b="1" kern="100" dirty="0">
                        <a:solidFill>
                          <a:schemeClr val="bg1"/>
                        </a:solidFill>
                        <a:effectLst/>
                        <a:latin typeface="+mn-lt"/>
                        <a:ea typeface="+mn-ea"/>
                        <a:cs typeface="Times New Roman"/>
                      </a:endParaRPr>
                    </a:p>
                  </a:txBody>
                  <a:tcPr marL="43127" marR="43127" marT="0" marB="0" anchor="ctr">
                    <a:solidFill>
                      <a:srgbClr val="00B0F0"/>
                    </a:solidFill>
                  </a:tcPr>
                </a:tc>
                <a:tc>
                  <a:txBody>
                    <a:bodyPr/>
                    <a:lstStyle/>
                    <a:p>
                      <a:pPr algn="ctr">
                        <a:lnSpc>
                          <a:spcPts val="1600"/>
                        </a:lnSpc>
                        <a:spcAft>
                          <a:spcPts val="0"/>
                        </a:spcAft>
                      </a:pPr>
                      <a:r>
                        <a:rPr lang="en-US" altLang="zh-CN" sz="1400" b="1" kern="100" dirty="0">
                          <a:solidFill>
                            <a:schemeClr val="bg1"/>
                          </a:solidFill>
                          <a:effectLst/>
                          <a:latin typeface="+mn-lt"/>
                          <a:ea typeface="+mn-ea"/>
                          <a:cs typeface="Times New Roman"/>
                        </a:rPr>
                        <a:t>Preference</a:t>
                      </a:r>
                      <a:endParaRPr lang="zh-CN" sz="1400" b="1" kern="100" dirty="0">
                        <a:solidFill>
                          <a:schemeClr val="bg1"/>
                        </a:solidFill>
                        <a:effectLst/>
                        <a:latin typeface="+mn-lt"/>
                        <a:ea typeface="+mn-ea"/>
                        <a:cs typeface="Times New Roman"/>
                      </a:endParaRPr>
                    </a:p>
                  </a:txBody>
                  <a:tcPr marL="43127" marR="43127" marT="0" marB="0" anchor="ctr">
                    <a:solidFill>
                      <a:srgbClr val="00B0F0"/>
                    </a:solidFill>
                  </a:tcPr>
                </a:tc>
                <a:tc>
                  <a:txBody>
                    <a:bodyPr/>
                    <a:lstStyle/>
                    <a:p>
                      <a:pPr algn="ctr">
                        <a:lnSpc>
                          <a:spcPts val="1600"/>
                        </a:lnSpc>
                        <a:spcAft>
                          <a:spcPts val="0"/>
                        </a:spcAft>
                      </a:pPr>
                      <a:r>
                        <a:rPr lang="en-US" altLang="zh-CN" sz="1400" b="1" kern="100" dirty="0" err="1">
                          <a:solidFill>
                            <a:schemeClr val="bg1"/>
                          </a:solidFill>
                          <a:effectLst/>
                          <a:latin typeface="+mn-lt"/>
                          <a:ea typeface="+mn-ea"/>
                          <a:cs typeface="Times New Roman"/>
                        </a:rPr>
                        <a:t>Nexthop</a:t>
                      </a:r>
                      <a:endParaRPr lang="zh-CN" altLang="zh-CN" sz="1400" b="1" kern="100" dirty="0">
                        <a:solidFill>
                          <a:schemeClr val="bg1"/>
                        </a:solidFill>
                        <a:effectLst/>
                        <a:latin typeface="+mn-lt"/>
                        <a:ea typeface="+mn-ea"/>
                        <a:cs typeface="Times New Roman"/>
                      </a:endParaRPr>
                    </a:p>
                  </a:txBody>
                  <a:tcPr anchor="ctr" anchorCtr="1">
                    <a:solidFill>
                      <a:srgbClr val="00B0F0"/>
                    </a:solidFill>
                  </a:tcPr>
                </a:tc>
                <a:tc>
                  <a:txBody>
                    <a:bodyPr/>
                    <a:lstStyle/>
                    <a:p>
                      <a:pPr algn="ctr"/>
                      <a:r>
                        <a:rPr lang="en-US" altLang="zh-CN" sz="1400" dirty="0">
                          <a:solidFill>
                            <a:schemeClr val="bg1"/>
                          </a:solidFill>
                        </a:rPr>
                        <a:t>Out</a:t>
                      </a:r>
                      <a:r>
                        <a:rPr lang="en-US" altLang="zh-CN" sz="1400" baseline="0" dirty="0">
                          <a:solidFill>
                            <a:schemeClr val="bg1"/>
                          </a:solidFill>
                        </a:rPr>
                        <a:t> Interface</a:t>
                      </a:r>
                      <a:endParaRPr lang="zh-CN" altLang="en-US" sz="1400" dirty="0">
                        <a:solidFill>
                          <a:schemeClr val="bg1"/>
                        </a:solidFill>
                        <a:latin typeface="+mn-lt"/>
                        <a:ea typeface="+mn-ea"/>
                      </a:endParaRPr>
                    </a:p>
                  </a:txBody>
                  <a:tcPr anchor="ctr" anchorCtr="1">
                    <a:solidFill>
                      <a:srgbClr val="00B0F0"/>
                    </a:solidFill>
                  </a:tcPr>
                </a:tc>
                <a:extLst>
                  <a:ext uri="{0D108BD9-81ED-4DB2-BD59-A6C34878D82A}">
                    <a16:rowId xmlns:a16="http://schemas.microsoft.com/office/drawing/2014/main" val="10000"/>
                  </a:ext>
                </a:extLst>
              </a:tr>
              <a:tr h="381154">
                <a:tc>
                  <a:txBody>
                    <a:bodyPr/>
                    <a:lstStyle/>
                    <a:p>
                      <a:r>
                        <a:rPr lang="en-US" altLang="zh-CN" sz="1400" dirty="0">
                          <a:solidFill>
                            <a:schemeClr val="tx1"/>
                          </a:solidFill>
                        </a:rPr>
                        <a:t>1.1.1.0/24</a:t>
                      </a:r>
                      <a:endParaRPr lang="zh-CN" altLang="en-US" sz="1400" b="1" dirty="0">
                        <a:solidFill>
                          <a:schemeClr val="tx1"/>
                        </a:solidFill>
                        <a:latin typeface="+mn-lt"/>
                        <a:ea typeface="+mn-ea"/>
                      </a:endParaRPr>
                    </a:p>
                  </a:txBody>
                  <a:tcPr anchor="ctr" anchorCtr="1">
                    <a:noFill/>
                  </a:tcPr>
                </a:tc>
                <a:tc>
                  <a:txBody>
                    <a:bodyPr/>
                    <a:lstStyle/>
                    <a:p>
                      <a:r>
                        <a:rPr lang="en-US" altLang="zh-CN" sz="1400" dirty="0">
                          <a:solidFill>
                            <a:schemeClr val="tx1"/>
                          </a:solidFill>
                          <a:latin typeface="+mn-lt"/>
                          <a:ea typeface="+mn-ea"/>
                        </a:rPr>
                        <a:t>OSPF</a:t>
                      </a:r>
                      <a:endParaRPr lang="zh-CN" altLang="en-US" sz="1400" dirty="0">
                        <a:solidFill>
                          <a:schemeClr val="tx1"/>
                        </a:solidFill>
                        <a:latin typeface="+mn-lt"/>
                        <a:ea typeface="+mn-ea"/>
                      </a:endParaRPr>
                    </a:p>
                  </a:txBody>
                  <a:tcPr anchor="ctr" anchorCtr="1">
                    <a:noFill/>
                  </a:tcPr>
                </a:tc>
                <a:tc>
                  <a:txBody>
                    <a:bodyPr/>
                    <a:lstStyle/>
                    <a:p>
                      <a:r>
                        <a:rPr lang="en-US" altLang="zh-CN" sz="1400" dirty="0">
                          <a:solidFill>
                            <a:schemeClr val="tx1"/>
                          </a:solidFill>
                        </a:rPr>
                        <a:t>10</a:t>
                      </a:r>
                      <a:endParaRPr lang="zh-CN" altLang="en-US" sz="1400" dirty="0">
                        <a:solidFill>
                          <a:schemeClr val="tx1"/>
                        </a:solidFill>
                        <a:latin typeface="+mn-lt"/>
                        <a:ea typeface="+mn-ea"/>
                      </a:endParaRPr>
                    </a:p>
                  </a:txBody>
                  <a:tcPr anchor="ctr" anchorCtr="1">
                    <a:noFill/>
                  </a:tcPr>
                </a:tc>
                <a:tc>
                  <a:txBody>
                    <a:bodyPr/>
                    <a:lstStyle/>
                    <a:p>
                      <a:r>
                        <a:rPr lang="en-US" altLang="zh-CN" sz="1400" dirty="0">
                          <a:solidFill>
                            <a:schemeClr val="tx1"/>
                          </a:solidFill>
                        </a:rPr>
                        <a:t>10.1.23.2</a:t>
                      </a:r>
                      <a:endParaRPr lang="zh-CN" altLang="en-US" sz="1400" dirty="0">
                        <a:solidFill>
                          <a:schemeClr val="tx1"/>
                        </a:solidFill>
                        <a:latin typeface="+mn-lt"/>
                        <a:ea typeface="+mn-ea"/>
                      </a:endParaRPr>
                    </a:p>
                  </a:txBody>
                  <a:tcPr anchor="ctr" anchorCtr="1">
                    <a:noFill/>
                  </a:tcPr>
                </a:tc>
                <a:tc>
                  <a:txBody>
                    <a:bodyPr/>
                    <a:lstStyle/>
                    <a:p>
                      <a:r>
                        <a:rPr lang="en-US" altLang="zh-CN" sz="1400" dirty="0">
                          <a:solidFill>
                            <a:schemeClr val="tx1"/>
                          </a:solidFill>
                        </a:rPr>
                        <a:t>GE0/0/1</a:t>
                      </a:r>
                      <a:endParaRPr lang="zh-CN" altLang="en-US" sz="1400" dirty="0">
                        <a:solidFill>
                          <a:schemeClr val="tx1"/>
                        </a:solidFill>
                        <a:latin typeface="+mn-lt"/>
                        <a:ea typeface="+mn-ea"/>
                      </a:endParaRPr>
                    </a:p>
                  </a:txBody>
                  <a:tcPr anchor="ctr" anchorCtr="1">
                    <a:noFill/>
                  </a:tcPr>
                </a:tc>
                <a:extLst>
                  <a:ext uri="{0D108BD9-81ED-4DB2-BD59-A6C34878D82A}">
                    <a16:rowId xmlns:a16="http://schemas.microsoft.com/office/drawing/2014/main" val="10001"/>
                  </a:ext>
                </a:extLst>
              </a:tr>
            </a:tbl>
          </a:graphicData>
        </a:graphic>
      </p:graphicFrame>
      <p:sp>
        <p:nvSpPr>
          <p:cNvPr id="28" name="文本框 27"/>
          <p:cNvSpPr txBox="1"/>
          <p:nvPr/>
        </p:nvSpPr>
        <p:spPr>
          <a:xfrm>
            <a:off x="2972005" y="2604542"/>
            <a:ext cx="1385581" cy="338554"/>
          </a:xfrm>
          <a:prstGeom prst="rect">
            <a:avLst/>
          </a:prstGeom>
          <a:noFill/>
        </p:spPr>
        <p:txBody>
          <a:bodyPr wrap="square" rtlCol="0">
            <a:spAutoFit/>
          </a:bodyPr>
          <a:lstStyle/>
          <a:p>
            <a:r>
              <a:rPr lang="en-US" altLang="zh-CN" sz="1600" dirty="0">
                <a:solidFill>
                  <a:srgbClr val="C00000"/>
                </a:solidFill>
              </a:rPr>
              <a:t>1.1.1.0/24</a:t>
            </a:r>
            <a:endParaRPr lang="zh-CN" altLang="en-US" sz="1600" dirty="0">
              <a:solidFill>
                <a:srgbClr val="C00000"/>
              </a:solidFill>
            </a:endParaRPr>
          </a:p>
        </p:txBody>
      </p:sp>
      <p:sp>
        <p:nvSpPr>
          <p:cNvPr id="29" name="文本框 28"/>
          <p:cNvSpPr txBox="1"/>
          <p:nvPr/>
        </p:nvSpPr>
        <p:spPr bwMode="auto">
          <a:xfrm rot="19431020">
            <a:off x="4724040" y="3863012"/>
            <a:ext cx="825116"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C00000"/>
                </a:solidFill>
                <a:cs typeface="Arial" pitchFamily="34" charset="0"/>
              </a:rPr>
              <a:t>OSPF</a:t>
            </a:r>
            <a:endParaRPr lang="zh-CN" altLang="en-US" sz="1400" dirty="0">
              <a:solidFill>
                <a:srgbClr val="C00000"/>
              </a:solidFill>
              <a:cs typeface="Arial" pitchFamily="34" charset="0"/>
            </a:endParaRPr>
          </a:p>
        </p:txBody>
      </p:sp>
      <p:sp>
        <p:nvSpPr>
          <p:cNvPr id="30" name="文本框 29"/>
          <p:cNvSpPr txBox="1"/>
          <p:nvPr/>
        </p:nvSpPr>
        <p:spPr>
          <a:xfrm>
            <a:off x="1268788" y="4139397"/>
            <a:ext cx="1385581" cy="338554"/>
          </a:xfrm>
          <a:prstGeom prst="rect">
            <a:avLst/>
          </a:prstGeom>
          <a:noFill/>
        </p:spPr>
        <p:txBody>
          <a:bodyPr wrap="square" rtlCol="0">
            <a:spAutoFit/>
          </a:bodyPr>
          <a:lstStyle/>
          <a:p>
            <a:r>
              <a:rPr lang="en-US" altLang="zh-CN" sz="1600" dirty="0">
                <a:solidFill>
                  <a:srgbClr val="C00000"/>
                </a:solidFill>
              </a:rPr>
              <a:t>1.1.1.0/24</a:t>
            </a:r>
            <a:endParaRPr lang="zh-CN" altLang="en-US" sz="1600" dirty="0">
              <a:solidFill>
                <a:srgbClr val="C00000"/>
              </a:solidFill>
            </a:endParaRPr>
          </a:p>
        </p:txBody>
      </p:sp>
      <p:sp>
        <p:nvSpPr>
          <p:cNvPr id="31" name="文本框 30"/>
          <p:cNvSpPr txBox="1"/>
          <p:nvPr/>
        </p:nvSpPr>
        <p:spPr>
          <a:xfrm>
            <a:off x="4899222" y="4139304"/>
            <a:ext cx="1385581" cy="338554"/>
          </a:xfrm>
          <a:prstGeom prst="rect">
            <a:avLst/>
          </a:prstGeom>
          <a:noFill/>
        </p:spPr>
        <p:txBody>
          <a:bodyPr wrap="square" rtlCol="0">
            <a:spAutoFit/>
          </a:bodyPr>
          <a:lstStyle/>
          <a:p>
            <a:r>
              <a:rPr lang="en-US" altLang="zh-CN" sz="1600" dirty="0">
                <a:solidFill>
                  <a:srgbClr val="C00000"/>
                </a:solidFill>
              </a:rPr>
              <a:t>1.1.1.0/24</a:t>
            </a:r>
            <a:endParaRPr lang="zh-CN" altLang="en-US" sz="1600" dirty="0">
              <a:solidFill>
                <a:srgbClr val="C00000"/>
              </a:solidFill>
            </a:endParaRPr>
          </a:p>
        </p:txBody>
      </p:sp>
      <p:graphicFrame>
        <p:nvGraphicFramePr>
          <p:cNvPr id="32" name="表格 31"/>
          <p:cNvGraphicFramePr>
            <a:graphicFrameLocks noGrp="1"/>
          </p:cNvGraphicFramePr>
          <p:nvPr>
            <p:extLst>
              <p:ext uri="{D42A27DB-BD31-4B8C-83A1-F6EECF244321}">
                <p14:modId xmlns:p14="http://schemas.microsoft.com/office/powerpoint/2010/main" val="1124127082"/>
              </p:ext>
            </p:extLst>
          </p:nvPr>
        </p:nvGraphicFramePr>
        <p:xfrm>
          <a:off x="7539929" y="2728089"/>
          <a:ext cx="3399414" cy="1948429"/>
        </p:xfrm>
        <a:graphic>
          <a:graphicData uri="http://schemas.openxmlformats.org/drawingml/2006/table">
            <a:tbl>
              <a:tblPr firstRow="1" bandRow="1">
                <a:tableStyleId>{69CF1AB2-1976-4502-BF36-3FF5EA218861}</a:tableStyleId>
              </a:tblPr>
              <a:tblGrid>
                <a:gridCol w="2278679">
                  <a:extLst>
                    <a:ext uri="{9D8B030D-6E8A-4147-A177-3AD203B41FA5}">
                      <a16:colId xmlns:a16="http://schemas.microsoft.com/office/drawing/2014/main" val="20000"/>
                    </a:ext>
                  </a:extLst>
                </a:gridCol>
                <a:gridCol w="1120735">
                  <a:extLst>
                    <a:ext uri="{9D8B030D-6E8A-4147-A177-3AD203B41FA5}">
                      <a16:colId xmlns:a16="http://schemas.microsoft.com/office/drawing/2014/main" val="20001"/>
                    </a:ext>
                  </a:extLst>
                </a:gridCol>
              </a:tblGrid>
              <a:tr h="350340">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400" b="1" dirty="0">
                          <a:solidFill>
                            <a:schemeClr val="bg1"/>
                          </a:solidFill>
                          <a:latin typeface="+mn-lt"/>
                          <a:ea typeface="+mn-ea"/>
                        </a:rPr>
                        <a:t>Tipo de </a:t>
                      </a:r>
                      <a:r>
                        <a:rPr lang="en-US" altLang="zh-CN" sz="1400" b="1" dirty="0" err="1">
                          <a:solidFill>
                            <a:schemeClr val="bg1"/>
                          </a:solidFill>
                          <a:latin typeface="+mn-lt"/>
                          <a:ea typeface="+mn-ea"/>
                        </a:rPr>
                        <a:t>Protocolo</a:t>
                      </a:r>
                      <a:endParaRPr lang="zh-CN" altLang="en-US" sz="1400" b="1" dirty="0">
                        <a:solidFill>
                          <a:schemeClr val="bg1"/>
                        </a:solidFill>
                        <a:latin typeface="+mn-lt"/>
                        <a:ea typeface="+mn-ea"/>
                      </a:endParaRPr>
                    </a:p>
                  </a:txBody>
                  <a:tcPr anchor="ctr" anchorCtr="1">
                    <a:solidFill>
                      <a:srgbClr val="00B0F0"/>
                    </a:solidFill>
                  </a:tcP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400" b="1" kern="1200" dirty="0" err="1">
                          <a:solidFill>
                            <a:schemeClr val="bg1"/>
                          </a:solidFill>
                          <a:latin typeface="+mn-lt"/>
                          <a:ea typeface="+mn-ea"/>
                          <a:cs typeface="+mn-cs"/>
                        </a:rPr>
                        <a:t>Preferência</a:t>
                      </a:r>
                      <a:endParaRPr lang="zh-CN" altLang="en-US" sz="1400" b="1" kern="1200" dirty="0">
                        <a:solidFill>
                          <a:schemeClr val="bg1"/>
                        </a:solidFill>
                        <a:latin typeface="+mn-lt"/>
                        <a:ea typeface="+mn-ea"/>
                        <a:cs typeface="+mn-cs"/>
                      </a:endParaRPr>
                    </a:p>
                  </a:txBody>
                  <a:tcPr anchor="ctr" anchorCtr="1">
                    <a:solidFill>
                      <a:srgbClr val="00B0F0"/>
                    </a:solidFill>
                  </a:tcPr>
                </a:tc>
                <a:extLst>
                  <a:ext uri="{0D108BD9-81ED-4DB2-BD59-A6C34878D82A}">
                    <a16:rowId xmlns:a16="http://schemas.microsoft.com/office/drawing/2014/main" val="10000"/>
                  </a:ext>
                </a:extLst>
              </a:tr>
              <a:tr h="348673">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400" dirty="0">
                          <a:solidFill>
                            <a:schemeClr val="tx1"/>
                          </a:solidFill>
                        </a:rPr>
                        <a:t>Direct</a:t>
                      </a:r>
                      <a:endParaRPr lang="zh-CN" altLang="en-US" sz="1400" dirty="0">
                        <a:solidFill>
                          <a:schemeClr val="tx1"/>
                        </a:solidFill>
                        <a:latin typeface="+mn-lt"/>
                        <a:ea typeface="+mn-ea"/>
                      </a:endParaRPr>
                    </a:p>
                  </a:txBody>
                  <a:tcPr anchor="ctr" anchorCtr="1">
                    <a:noFill/>
                  </a:tcP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400" kern="1200" dirty="0">
                          <a:solidFill>
                            <a:schemeClr val="tx1"/>
                          </a:solidFill>
                          <a:latin typeface="+mn-lt"/>
                          <a:ea typeface="+mn-ea"/>
                          <a:cs typeface="+mn-cs"/>
                        </a:rPr>
                        <a:t>0</a:t>
                      </a:r>
                      <a:endParaRPr lang="zh-CN" altLang="en-US" sz="1400" kern="1200" dirty="0">
                        <a:solidFill>
                          <a:schemeClr val="tx1"/>
                        </a:solidFill>
                        <a:latin typeface="+mn-lt"/>
                        <a:ea typeface="+mn-ea"/>
                        <a:cs typeface="+mn-cs"/>
                      </a:endParaRPr>
                    </a:p>
                  </a:txBody>
                  <a:tcPr anchor="ctr" anchorCtr="1">
                    <a:solidFill>
                      <a:schemeClr val="bg1"/>
                    </a:solidFill>
                  </a:tcPr>
                </a:tc>
                <a:extLst>
                  <a:ext uri="{0D108BD9-81ED-4DB2-BD59-A6C34878D82A}">
                    <a16:rowId xmlns:a16="http://schemas.microsoft.com/office/drawing/2014/main" val="10001"/>
                  </a:ext>
                </a:extLst>
              </a:tr>
              <a:tr h="312354">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400" dirty="0">
                          <a:solidFill>
                            <a:schemeClr val="tx1"/>
                          </a:solidFill>
                        </a:rPr>
                        <a:t>OSPF</a:t>
                      </a:r>
                      <a:endParaRPr lang="zh-CN" altLang="en-US" sz="1400" dirty="0">
                        <a:solidFill>
                          <a:schemeClr val="tx1"/>
                        </a:solidFill>
                        <a:latin typeface="+mn-lt"/>
                        <a:ea typeface="+mn-ea"/>
                      </a:endParaRPr>
                    </a:p>
                  </a:txBody>
                  <a:tcPr anchor="ctr" anchorCtr="1">
                    <a:noFill/>
                  </a:tcPr>
                </a:tc>
                <a:tc>
                  <a:txBody>
                    <a:bodyPr/>
                    <a:lstStyle/>
                    <a:p>
                      <a:r>
                        <a:rPr lang="en-US" altLang="zh-CN" sz="1400" dirty="0">
                          <a:solidFill>
                            <a:schemeClr val="tx1"/>
                          </a:solidFill>
                          <a:latin typeface="+mn-lt"/>
                          <a:ea typeface="+mn-ea"/>
                        </a:rPr>
                        <a:t>10</a:t>
                      </a:r>
                      <a:endParaRPr lang="zh-CN" altLang="en-US" sz="1400" dirty="0">
                        <a:solidFill>
                          <a:schemeClr val="tx1"/>
                        </a:solidFill>
                        <a:latin typeface="+mn-lt"/>
                        <a:ea typeface="+mn-ea"/>
                      </a:endParaRPr>
                    </a:p>
                  </a:txBody>
                  <a:tcPr anchor="ctr" anchorCtr="1">
                    <a:solidFill>
                      <a:schemeClr val="bg1"/>
                    </a:solidFill>
                  </a:tcPr>
                </a:tc>
                <a:extLst>
                  <a:ext uri="{0D108BD9-81ED-4DB2-BD59-A6C34878D82A}">
                    <a16:rowId xmlns:a16="http://schemas.microsoft.com/office/drawing/2014/main" val="10002"/>
                  </a:ext>
                </a:extLst>
              </a:tr>
              <a:tr h="312354">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400" dirty="0">
                          <a:solidFill>
                            <a:schemeClr val="tx1"/>
                          </a:solidFill>
                        </a:rPr>
                        <a:t>IS-IS</a:t>
                      </a:r>
                      <a:endParaRPr lang="zh-CN" altLang="en-US" sz="1400" dirty="0">
                        <a:solidFill>
                          <a:schemeClr val="tx1"/>
                        </a:solidFill>
                        <a:latin typeface="+mn-lt"/>
                        <a:ea typeface="+mn-ea"/>
                      </a:endParaRPr>
                    </a:p>
                  </a:txBody>
                  <a:tcPr anchor="ctr" anchorCtr="1">
                    <a:noFill/>
                  </a:tcPr>
                </a:tc>
                <a:tc>
                  <a:txBody>
                    <a:bodyPr/>
                    <a:lstStyle/>
                    <a:p>
                      <a:r>
                        <a:rPr lang="en-US" altLang="zh-CN" sz="1400" dirty="0">
                          <a:solidFill>
                            <a:schemeClr val="tx1"/>
                          </a:solidFill>
                          <a:latin typeface="+mn-lt"/>
                          <a:ea typeface="+mn-ea"/>
                        </a:rPr>
                        <a:t>15</a:t>
                      </a:r>
                      <a:endParaRPr lang="zh-CN" altLang="en-US" sz="1400" dirty="0">
                        <a:solidFill>
                          <a:schemeClr val="tx1"/>
                        </a:solidFill>
                        <a:latin typeface="+mn-lt"/>
                        <a:ea typeface="+mn-ea"/>
                      </a:endParaRPr>
                    </a:p>
                  </a:txBody>
                  <a:tcPr anchor="ctr" anchorCtr="1">
                    <a:solidFill>
                      <a:schemeClr val="bg1"/>
                    </a:solidFill>
                  </a:tcPr>
                </a:tc>
                <a:extLst>
                  <a:ext uri="{0D108BD9-81ED-4DB2-BD59-A6C34878D82A}">
                    <a16:rowId xmlns:a16="http://schemas.microsoft.com/office/drawing/2014/main" val="10003"/>
                  </a:ext>
                </a:extLst>
              </a:tr>
              <a:tr h="312354">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400" dirty="0">
                          <a:solidFill>
                            <a:schemeClr val="tx1"/>
                          </a:solidFill>
                        </a:rPr>
                        <a:t>Static</a:t>
                      </a:r>
                      <a:endParaRPr lang="zh-CN" altLang="en-US" sz="1400" dirty="0">
                        <a:solidFill>
                          <a:schemeClr val="tx1"/>
                        </a:solidFill>
                        <a:latin typeface="+mn-lt"/>
                        <a:ea typeface="+mn-ea"/>
                      </a:endParaRPr>
                    </a:p>
                  </a:txBody>
                  <a:tcPr anchor="ctr" anchorCtr="1">
                    <a:noFill/>
                  </a:tcPr>
                </a:tc>
                <a:tc>
                  <a:txBody>
                    <a:bodyPr/>
                    <a:lstStyle/>
                    <a:p>
                      <a:r>
                        <a:rPr lang="en-US" altLang="zh-CN" sz="1400" dirty="0">
                          <a:solidFill>
                            <a:schemeClr val="tx1"/>
                          </a:solidFill>
                          <a:latin typeface="+mn-lt"/>
                          <a:ea typeface="+mn-ea"/>
                        </a:rPr>
                        <a:t>60</a:t>
                      </a:r>
                      <a:endParaRPr lang="zh-CN" altLang="en-US" sz="1400" dirty="0">
                        <a:solidFill>
                          <a:schemeClr val="tx1"/>
                        </a:solidFill>
                        <a:latin typeface="+mn-lt"/>
                        <a:ea typeface="+mn-ea"/>
                      </a:endParaRPr>
                    </a:p>
                  </a:txBody>
                  <a:tcPr anchor="ctr" anchorCtr="1">
                    <a:solidFill>
                      <a:schemeClr val="bg1"/>
                    </a:solidFill>
                  </a:tcPr>
                </a:tc>
                <a:extLst>
                  <a:ext uri="{0D108BD9-81ED-4DB2-BD59-A6C34878D82A}">
                    <a16:rowId xmlns:a16="http://schemas.microsoft.com/office/drawing/2014/main" val="10004"/>
                  </a:ext>
                </a:extLst>
              </a:tr>
              <a:tr h="312354">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400" dirty="0">
                          <a:solidFill>
                            <a:schemeClr val="tx1"/>
                          </a:solidFill>
                        </a:rPr>
                        <a:t>RIP</a:t>
                      </a:r>
                      <a:endParaRPr lang="zh-CN" altLang="en-US" sz="1400" dirty="0">
                        <a:solidFill>
                          <a:schemeClr val="tx1"/>
                        </a:solidFill>
                        <a:latin typeface="+mn-lt"/>
                        <a:ea typeface="+mn-ea"/>
                      </a:endParaRPr>
                    </a:p>
                  </a:txBody>
                  <a:tcPr anchor="ctr" anchorCtr="1">
                    <a:noFill/>
                  </a:tcPr>
                </a:tc>
                <a:tc>
                  <a:txBody>
                    <a:bodyPr/>
                    <a:lstStyle/>
                    <a:p>
                      <a:r>
                        <a:rPr lang="en-US" altLang="zh-CN" sz="1400" dirty="0">
                          <a:solidFill>
                            <a:schemeClr val="tx1"/>
                          </a:solidFill>
                          <a:latin typeface="+mn-lt"/>
                          <a:ea typeface="+mn-ea"/>
                        </a:rPr>
                        <a:t>100</a:t>
                      </a:r>
                      <a:endParaRPr lang="zh-CN" altLang="en-US" sz="1400" dirty="0">
                        <a:solidFill>
                          <a:schemeClr val="tx1"/>
                        </a:solidFill>
                        <a:latin typeface="+mn-lt"/>
                        <a:ea typeface="+mn-ea"/>
                      </a:endParaRPr>
                    </a:p>
                  </a:txBody>
                  <a:tcPr anchor="ctr" anchorCtr="1">
                    <a:solidFill>
                      <a:schemeClr val="bg1"/>
                    </a:solidFill>
                  </a:tcPr>
                </a:tc>
                <a:extLst>
                  <a:ext uri="{0D108BD9-81ED-4DB2-BD59-A6C34878D82A}">
                    <a16:rowId xmlns:a16="http://schemas.microsoft.com/office/drawing/2014/main" val="10005"/>
                  </a:ext>
                </a:extLst>
              </a:tr>
            </a:tbl>
          </a:graphicData>
        </a:graphic>
      </p:graphicFrame>
      <p:graphicFrame>
        <p:nvGraphicFramePr>
          <p:cNvPr id="33" name="表格 32"/>
          <p:cNvGraphicFramePr>
            <a:graphicFrameLocks noGrp="1"/>
          </p:cNvGraphicFramePr>
          <p:nvPr>
            <p:extLst>
              <p:ext uri="{D42A27DB-BD31-4B8C-83A1-F6EECF244321}">
                <p14:modId xmlns:p14="http://schemas.microsoft.com/office/powerpoint/2010/main" val="3899484499"/>
              </p:ext>
            </p:extLst>
          </p:nvPr>
        </p:nvGraphicFramePr>
        <p:xfrm>
          <a:off x="7543064" y="4673677"/>
          <a:ext cx="3396279" cy="1240032"/>
        </p:xfrm>
        <a:graphic>
          <a:graphicData uri="http://schemas.openxmlformats.org/drawingml/2006/table">
            <a:tbl>
              <a:tblPr firstRow="1" bandRow="1">
                <a:tableStyleId>{69CF1AB2-1976-4502-BF36-3FF5EA218861}</a:tableStyleId>
              </a:tblPr>
              <a:tblGrid>
                <a:gridCol w="2276578">
                  <a:extLst>
                    <a:ext uri="{9D8B030D-6E8A-4147-A177-3AD203B41FA5}">
                      <a16:colId xmlns:a16="http://schemas.microsoft.com/office/drawing/2014/main" val="20000"/>
                    </a:ext>
                  </a:extLst>
                </a:gridCol>
                <a:gridCol w="1119701">
                  <a:extLst>
                    <a:ext uri="{9D8B030D-6E8A-4147-A177-3AD203B41FA5}">
                      <a16:colId xmlns:a16="http://schemas.microsoft.com/office/drawing/2014/main" val="20001"/>
                    </a:ext>
                  </a:extLst>
                </a:gridCol>
              </a:tblGrid>
              <a:tr h="310008">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400" b="0" dirty="0">
                          <a:solidFill>
                            <a:schemeClr val="tx1"/>
                          </a:solidFill>
                          <a:latin typeface="+mn-lt"/>
                          <a:ea typeface="+mn-ea"/>
                        </a:rPr>
                        <a:t>OSPF ASE</a:t>
                      </a:r>
                      <a:endParaRPr lang="zh-CN" altLang="en-US" sz="1400" b="0" dirty="0">
                        <a:solidFill>
                          <a:schemeClr val="tx1"/>
                        </a:solidFill>
                        <a:latin typeface="+mn-lt"/>
                        <a:ea typeface="+mn-ea"/>
                      </a:endParaRPr>
                    </a:p>
                  </a:txBody>
                  <a:tcPr anchor="ctr" anchorCtr="1">
                    <a:noFill/>
                  </a:tcPr>
                </a:tc>
                <a:tc>
                  <a:txBody>
                    <a:bodyPr/>
                    <a:lstStyle/>
                    <a:p>
                      <a:r>
                        <a:rPr lang="en-US" altLang="zh-CN" sz="1400" b="0" dirty="0">
                          <a:solidFill>
                            <a:schemeClr val="tx1"/>
                          </a:solidFill>
                          <a:latin typeface="+mn-lt"/>
                          <a:ea typeface="+mn-ea"/>
                        </a:rPr>
                        <a:t>150</a:t>
                      </a:r>
                      <a:endParaRPr lang="zh-CN" altLang="en-US" sz="1400" b="0" dirty="0">
                        <a:solidFill>
                          <a:schemeClr val="tx1"/>
                        </a:solidFill>
                        <a:latin typeface="+mn-lt"/>
                        <a:ea typeface="+mn-ea"/>
                      </a:endParaRPr>
                    </a:p>
                  </a:txBody>
                  <a:tcPr anchor="ctr" anchorCtr="1">
                    <a:solidFill>
                      <a:schemeClr val="bg1"/>
                    </a:solidFill>
                  </a:tcPr>
                </a:tc>
                <a:extLst>
                  <a:ext uri="{0D108BD9-81ED-4DB2-BD59-A6C34878D82A}">
                    <a16:rowId xmlns:a16="http://schemas.microsoft.com/office/drawing/2014/main" val="10000"/>
                  </a:ext>
                </a:extLst>
              </a:tr>
              <a:tr h="310008">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400" dirty="0">
                          <a:solidFill>
                            <a:schemeClr val="tx1"/>
                          </a:solidFill>
                          <a:latin typeface="+mn-lt"/>
                          <a:ea typeface="+mn-ea"/>
                        </a:rPr>
                        <a:t>OSPF NSSA </a:t>
                      </a:r>
                      <a:endParaRPr lang="zh-CN" altLang="en-US" sz="1400" dirty="0">
                        <a:solidFill>
                          <a:schemeClr val="tx1"/>
                        </a:solidFill>
                        <a:latin typeface="+mn-lt"/>
                        <a:ea typeface="+mn-ea"/>
                      </a:endParaRPr>
                    </a:p>
                  </a:txBody>
                  <a:tcPr anchor="ctr" anchorCtr="1">
                    <a:noFill/>
                  </a:tcPr>
                </a:tc>
                <a:tc>
                  <a:txBody>
                    <a:bodyPr/>
                    <a:lstStyle/>
                    <a:p>
                      <a:r>
                        <a:rPr lang="en-US" altLang="zh-CN" sz="1400" dirty="0">
                          <a:solidFill>
                            <a:schemeClr val="tx1"/>
                          </a:solidFill>
                          <a:latin typeface="+mn-lt"/>
                          <a:ea typeface="+mn-ea"/>
                        </a:rPr>
                        <a:t>150</a:t>
                      </a:r>
                      <a:endParaRPr lang="zh-CN" altLang="en-US" sz="1400" dirty="0">
                        <a:solidFill>
                          <a:schemeClr val="tx1"/>
                        </a:solidFill>
                        <a:latin typeface="+mn-lt"/>
                        <a:ea typeface="+mn-ea"/>
                      </a:endParaRPr>
                    </a:p>
                  </a:txBody>
                  <a:tcPr anchor="ctr" anchorCtr="1">
                    <a:solidFill>
                      <a:schemeClr val="bg1"/>
                    </a:solidFill>
                  </a:tcPr>
                </a:tc>
                <a:extLst>
                  <a:ext uri="{0D108BD9-81ED-4DB2-BD59-A6C34878D82A}">
                    <a16:rowId xmlns:a16="http://schemas.microsoft.com/office/drawing/2014/main" val="10001"/>
                  </a:ext>
                </a:extLst>
              </a:tr>
              <a:tr h="310008">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400" dirty="0">
                          <a:solidFill>
                            <a:schemeClr val="tx1"/>
                          </a:solidFill>
                          <a:latin typeface="+mn-lt"/>
                          <a:ea typeface="+mn-ea"/>
                        </a:rPr>
                        <a:t>IBGP</a:t>
                      </a:r>
                      <a:endParaRPr lang="zh-CN" altLang="en-US" sz="1400" dirty="0">
                        <a:solidFill>
                          <a:schemeClr val="tx1"/>
                        </a:solidFill>
                        <a:latin typeface="+mn-lt"/>
                        <a:ea typeface="+mn-ea"/>
                      </a:endParaRPr>
                    </a:p>
                  </a:txBody>
                  <a:tcPr anchor="ctr" anchorCtr="1">
                    <a:noFill/>
                  </a:tcPr>
                </a:tc>
                <a:tc>
                  <a:txBody>
                    <a:bodyPr/>
                    <a:lstStyle/>
                    <a:p>
                      <a:r>
                        <a:rPr lang="en-US" altLang="zh-CN" sz="1400" dirty="0">
                          <a:solidFill>
                            <a:schemeClr val="tx1"/>
                          </a:solidFill>
                          <a:latin typeface="+mn-lt"/>
                          <a:ea typeface="+mn-ea"/>
                        </a:rPr>
                        <a:t>255</a:t>
                      </a:r>
                      <a:endParaRPr lang="zh-CN" altLang="en-US" sz="1400" dirty="0">
                        <a:solidFill>
                          <a:schemeClr val="tx1"/>
                        </a:solidFill>
                        <a:latin typeface="+mn-lt"/>
                        <a:ea typeface="+mn-ea"/>
                      </a:endParaRPr>
                    </a:p>
                  </a:txBody>
                  <a:tcPr anchor="ctr" anchorCtr="1">
                    <a:solidFill>
                      <a:schemeClr val="bg1"/>
                    </a:solidFill>
                  </a:tcPr>
                </a:tc>
                <a:extLst>
                  <a:ext uri="{0D108BD9-81ED-4DB2-BD59-A6C34878D82A}">
                    <a16:rowId xmlns:a16="http://schemas.microsoft.com/office/drawing/2014/main" val="10002"/>
                  </a:ext>
                </a:extLst>
              </a:tr>
              <a:tr h="310008">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400" dirty="0">
                          <a:solidFill>
                            <a:schemeClr val="tx1"/>
                          </a:solidFill>
                          <a:latin typeface="+mn-lt"/>
                          <a:ea typeface="+mn-ea"/>
                        </a:rPr>
                        <a:t>EBGP</a:t>
                      </a:r>
                      <a:endParaRPr lang="zh-CN" altLang="en-US" sz="1400" dirty="0">
                        <a:solidFill>
                          <a:schemeClr val="tx1"/>
                        </a:solidFill>
                        <a:latin typeface="+mn-lt"/>
                        <a:ea typeface="+mn-ea"/>
                      </a:endParaRPr>
                    </a:p>
                  </a:txBody>
                  <a:tcPr anchor="ctr" anchorCtr="1">
                    <a:noFill/>
                  </a:tcPr>
                </a:tc>
                <a:tc>
                  <a:txBody>
                    <a:bodyPr/>
                    <a:lstStyle/>
                    <a:p>
                      <a:r>
                        <a:rPr lang="en-US" altLang="zh-CN" sz="1400" dirty="0">
                          <a:solidFill>
                            <a:schemeClr val="tx1"/>
                          </a:solidFill>
                          <a:latin typeface="+mn-lt"/>
                          <a:ea typeface="+mn-ea"/>
                        </a:rPr>
                        <a:t>255</a:t>
                      </a:r>
                      <a:endParaRPr lang="zh-CN" altLang="en-US" sz="1400" dirty="0">
                        <a:solidFill>
                          <a:schemeClr val="tx1"/>
                        </a:solidFill>
                        <a:latin typeface="+mn-lt"/>
                        <a:ea typeface="+mn-ea"/>
                      </a:endParaRPr>
                    </a:p>
                  </a:txBody>
                  <a:tcPr anchor="ctr" anchorCtr="1">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13080677"/>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2402</TotalTime>
  <Words>6119</Words>
  <Application>Microsoft Office PowerPoint</Application>
  <PresentationFormat>Widescreen</PresentationFormat>
  <Paragraphs>450</Paragraphs>
  <Slides>31</Slides>
  <Notes>31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31</vt:i4>
      </vt:variant>
    </vt:vector>
  </HeadingPairs>
  <TitlesOfParts>
    <vt:vector size="37" baseType="lpstr">
      <vt:lpstr>方正兰亭黑简体</vt:lpstr>
      <vt:lpstr>Huawei Sans</vt:lpstr>
      <vt:lpstr>Arial</vt:lpstr>
      <vt:lpstr>微软雅黑</vt:lpstr>
      <vt:lpstr>Wingdings</vt:lpstr>
      <vt:lpstr>自定义设计方案</vt:lpstr>
      <vt:lpstr>Noções básicas de roteamento</vt:lpstr>
      <vt:lpstr>Apresentação do PowerPoint</vt:lpstr>
      <vt:lpstr>Apresentação do PowerPoint</vt:lpstr>
      <vt:lpstr>Apresentação do PowerPoint</vt:lpstr>
      <vt:lpstr>O que é roteamento?</vt:lpstr>
      <vt:lpstr>Tabela de Roteamento IP
</vt:lpstr>
      <vt:lpstr>Origem do Roteamento(Protocolo)</vt:lpstr>
      <vt:lpstr>Princípio da Correspondência Mais Longa
</vt:lpstr>
      <vt:lpstr>Preferência de Roteamento
</vt:lpstr>
      <vt:lpstr>Métrica de Rota
</vt:lpstr>
      <vt:lpstr>Próximo Salto e Interface
</vt:lpstr>
      <vt:lpstr>Apresentação do PowerPoint</vt:lpstr>
      <vt:lpstr>Classificações de Rotas
</vt:lpstr>
      <vt:lpstr>Sistemas Autônomos (AS)</vt:lpstr>
      <vt:lpstr>IGP &amp; EGP</vt:lpstr>
      <vt:lpstr>Posição dos Protocolos de Roteamento Dinâmico na Pilha De Protocolos 
</vt:lpstr>
      <vt:lpstr>Interoperação entre Protocolos de Roteamento 
</vt:lpstr>
      <vt:lpstr>Auto-Loop de Rota 
</vt:lpstr>
      <vt:lpstr>Apresentação do PowerPoint</vt:lpstr>
      <vt:lpstr>Aplicação de Rotas Estáticas
</vt:lpstr>
      <vt:lpstr>Configurando uma Rota Estática
</vt:lpstr>
      <vt:lpstr>Rota Estática Flutuante (1)
</vt:lpstr>
      <vt:lpstr>Rota Estática Flutuante (2)</vt:lpstr>
      <vt:lpstr>Rota Padrão
</vt:lpstr>
      <vt:lpstr>Apresentação do PowerPoint</vt:lpstr>
      <vt:lpstr>Limitações da VLAN
</vt:lpstr>
      <vt:lpstr>Roteamento de VLAN - L3 Switch (1)</vt:lpstr>
      <vt:lpstr>Roteamento de VLAN - L3 Switch (2)</vt:lpstr>
      <vt:lpstr>Apresentação do PowerPoint</vt:lpstr>
      <vt:lpstr>Apresentação do PowerPoint</vt:lpstr>
      <vt:lpstr>Apresentação do PowerPoint</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02-03 Noções básicas de roteamento</dc:title>
  <dc:creator>fanyan (A)</dc:creator>
  <cp:lastModifiedBy>Gloria Maria de Andrade Alves</cp:lastModifiedBy>
  <cp:revision>193</cp:revision>
  <dcterms:created xsi:type="dcterms:W3CDTF">2018-11-29T10:16:29Z</dcterms:created>
  <dcterms:modified xsi:type="dcterms:W3CDTF">2023-08-28T00:46:47Z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(3)zy/bZnT1qs/dZJr+VPCoEtbmSm0PEI1qv1DXrKyrS52wKktF2NGpToo9QxejkvijBACO1Pfc
aXeU7hfb2FwEdg8+SMzZMXPnzNYLX3AdsQRLpBIKO/sbjeNdNlCA2qwX/2D1zLWBLToNVJba
MWz9a44fHYgWMGVWbDw0hwj95W4+3tcYZ9dK47hHB2PslNB3N+tfoJDuM/Ie7nu2szb6zvx6
sIoXsNhD5mgZxrrFyd</vt:lpwstr>
  </property>
  <property fmtid="{D5CDD505-2E9C-101B-9397-08002B2CF9AE}" pid="3" name="_2015_ms_pID_7253431">
    <vt:lpwstr>YQUaTY00XIuciNik6X1Dqui0px/gjBZ5999dEc7bOgtIA6xUxZFGsU
D2FeyMBt94PEl7kXSlys9/PTZ77hJC5I5CbP+Bmdb6+fNeKNfTP9k6dR5yUOPaLIfrkSbC4F
q+FRrmBFKkkQCgWh340kIZMS2jXltUGC8pdYqMiLise9QCOOstO/i+bAY441kmzU4uty8Wo8
Z+8PiBdCFS9ZkBCL112WrVeTmnCyQMnxEZT2</vt:lpwstr>
  </property>
  <property fmtid="{D5CDD505-2E9C-101B-9397-08002B2CF9AE}" pid="4" name="_2015_ms_pID_7253432">
    <vt:lpwstr>7g==</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1595550928</vt:lpwstr>
  </property>
</Properties>
</file>