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58"/>
  </p:notesMasterIdLst>
  <p:handoutMasterIdLst>
    <p:handoutMasterId r:id="rId59"/>
  </p:handoutMasterIdLst>
  <p:sldIdLst>
    <p:sldId id="257" r:id="rId2"/>
    <p:sldId id="271" r:id="rId3"/>
    <p:sldId id="272" r:id="rId4"/>
    <p:sldId id="273" r:id="rId5"/>
    <p:sldId id="274" r:id="rId6"/>
    <p:sldId id="275" r:id="rId7"/>
    <p:sldId id="276" r:id="rId8"/>
    <p:sldId id="277" r:id="rId9"/>
    <p:sldId id="278" r:id="rId10"/>
    <p:sldId id="324" r:id="rId11"/>
    <p:sldId id="280" r:id="rId12"/>
    <p:sldId id="281" r:id="rId13"/>
    <p:sldId id="325" r:id="rId14"/>
    <p:sldId id="283" r:id="rId15"/>
    <p:sldId id="285" r:id="rId16"/>
    <p:sldId id="284" r:id="rId17"/>
    <p:sldId id="326"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270" r:id="rId52"/>
    <p:sldId id="319" r:id="rId53"/>
    <p:sldId id="320" r:id="rId54"/>
    <p:sldId id="321" r:id="rId55"/>
    <p:sldId id="322" r:id="rId56"/>
    <p:sldId id="323" r:id="rId57"/>
  </p:sldIdLst>
  <p:sldSz cx="12192000" cy="6858000"/>
  <p:notesSz cx="6797675" cy="9926638"/>
  <p:embeddedFontLst>
    <p:embeddedFont>
      <p:font typeface="方正兰亭黑简体" panose="020B0604020202020204" charset="-122"/>
      <p:regular r:id="rId60"/>
    </p:embeddedFont>
    <p:embeddedFont>
      <p:font typeface="Huawei Sans" panose="020C0503030203020204" pitchFamily="34" charset="0"/>
      <p:regular r:id="rId61"/>
      <p:bold r:id="rId62"/>
    </p:embeddedFont>
    <p:embeddedFont>
      <p:font typeface="Microsoft YaHei" panose="020B0503020204020204" pitchFamily="34" charset="-122"/>
      <p:regular r:id="rId63"/>
      <p:bold r:id="rId64"/>
    </p:embeddedFont>
  </p:embeddedFontLst>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lu (D)" initials="j("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D2FF"/>
    <a:srgbClr val="151515"/>
    <a:srgbClr val="C7000B"/>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D4F8D-A5CF-4894-8CA1-E1CE3F5A63E9}" v="7" dt="2025-01-14T18:28:14.119"/>
  </p1510:revLst>
</p1510:revInfo>
</file>

<file path=ppt/tableStyles.xml><?xml version="1.0" encoding="utf-8"?>
<a:tblStyleLst xmlns:a="http://schemas.openxmlformats.org/drawingml/2006/main" def="{72833802-FEF1-4C79-8D5D-14CF1EAF98D9}">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7606" autoAdjust="0"/>
  </p:normalViewPr>
  <p:slideViewPr>
    <p:cSldViewPr snapToGrid="0" snapToObjects="1">
      <p:cViewPr varScale="1">
        <p:scale>
          <a:sx n="74" d="100"/>
          <a:sy n="74" d="100"/>
        </p:scale>
        <p:origin x="37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5381"/>
    </p:cViewPr>
  </p:sorterViewPr>
  <p:notesViewPr>
    <p:cSldViewPr snapToGrid="0" snapToObjects="1">
      <p:cViewPr varScale="1">
        <p:scale>
          <a:sx n="59" d="100"/>
          <a:sy n="59" d="100"/>
        </p:scale>
        <p:origin x="3312" y="77"/>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20BD4F8D-A5CF-4894-8CA1-E1CE3F5A63E9}"/>
    <pc:docChg chg="custSel modSld sldOrd">
      <pc:chgData name="Paulo Renato Xavier da Silva" userId="d2fbfea9-16e8-43bd-9a0a-5c107b189f82" providerId="ADAL" clId="{20BD4F8D-A5CF-4894-8CA1-E1CE3F5A63E9}" dt="2025-01-14T22:45:30.491" v="55" actId="20577"/>
      <pc:docMkLst>
        <pc:docMk/>
      </pc:docMkLst>
      <pc:sldChg chg="delSp modSp mod ord">
        <pc:chgData name="Paulo Renato Xavier da Silva" userId="d2fbfea9-16e8-43bd-9a0a-5c107b189f82" providerId="ADAL" clId="{20BD4F8D-A5CF-4894-8CA1-E1CE3F5A63E9}" dt="2025-01-14T18:19:34.070" v="4" actId="478"/>
        <pc:sldMkLst>
          <pc:docMk/>
          <pc:sldMk cId="0" sldId="285"/>
        </pc:sldMkLst>
        <pc:spChg chg="mod">
          <ac:chgData name="Paulo Renato Xavier da Silva" userId="d2fbfea9-16e8-43bd-9a0a-5c107b189f82" providerId="ADAL" clId="{20BD4F8D-A5CF-4894-8CA1-E1CE3F5A63E9}" dt="2025-01-14T18:17:31.183" v="1" actId="20577"/>
          <ac:spMkLst>
            <pc:docMk/>
            <pc:sldMk cId="0" sldId="285"/>
            <ac:spMk id="3" creationId="{00000000-0000-0000-0000-000000000000}"/>
          </ac:spMkLst>
        </pc:spChg>
        <pc:spChg chg="del">
          <ac:chgData name="Paulo Renato Xavier da Silva" userId="d2fbfea9-16e8-43bd-9a0a-5c107b189f82" providerId="ADAL" clId="{20BD4F8D-A5CF-4894-8CA1-E1CE3F5A63E9}" dt="2025-01-14T18:19:34.070" v="4" actId="478"/>
          <ac:spMkLst>
            <pc:docMk/>
            <pc:sldMk cId="0" sldId="285"/>
            <ac:spMk id="54" creationId="{00000000-0000-0000-0000-000000000000}"/>
          </ac:spMkLst>
        </pc:spChg>
      </pc:sldChg>
      <pc:sldChg chg="modSp mod">
        <pc:chgData name="Paulo Renato Xavier da Silva" userId="d2fbfea9-16e8-43bd-9a0a-5c107b189f82" providerId="ADAL" clId="{20BD4F8D-A5CF-4894-8CA1-E1CE3F5A63E9}" dt="2025-01-14T18:20:06.443" v="10" actId="20577"/>
        <pc:sldMkLst>
          <pc:docMk/>
          <pc:sldMk cId="0" sldId="286"/>
        </pc:sldMkLst>
        <pc:spChg chg="mod">
          <ac:chgData name="Paulo Renato Xavier da Silva" userId="d2fbfea9-16e8-43bd-9a0a-5c107b189f82" providerId="ADAL" clId="{20BD4F8D-A5CF-4894-8CA1-E1CE3F5A63E9}" dt="2025-01-14T18:20:06.443" v="10" actId="20577"/>
          <ac:spMkLst>
            <pc:docMk/>
            <pc:sldMk cId="0" sldId="286"/>
            <ac:spMk id="50" creationId="{00000000-0000-0000-0000-000000000000}"/>
          </ac:spMkLst>
        </pc:spChg>
      </pc:sldChg>
      <pc:sldChg chg="modSp mod">
        <pc:chgData name="Paulo Renato Xavier da Silva" userId="d2fbfea9-16e8-43bd-9a0a-5c107b189f82" providerId="ADAL" clId="{20BD4F8D-A5CF-4894-8CA1-E1CE3F5A63E9}" dt="2025-01-14T18:27:51.425" v="24" actId="20577"/>
        <pc:sldMkLst>
          <pc:docMk/>
          <pc:sldMk cId="0" sldId="288"/>
        </pc:sldMkLst>
        <pc:spChg chg="mod">
          <ac:chgData name="Paulo Renato Xavier da Silva" userId="d2fbfea9-16e8-43bd-9a0a-5c107b189f82" providerId="ADAL" clId="{20BD4F8D-A5CF-4894-8CA1-E1CE3F5A63E9}" dt="2025-01-14T18:26:56.628" v="18" actId="20577"/>
          <ac:spMkLst>
            <pc:docMk/>
            <pc:sldMk cId="0" sldId="288"/>
            <ac:spMk id="14" creationId="{00000000-0000-0000-0000-000000000000}"/>
          </ac:spMkLst>
        </pc:spChg>
        <pc:spChg chg="mod">
          <ac:chgData name="Paulo Renato Xavier da Silva" userId="d2fbfea9-16e8-43bd-9a0a-5c107b189f82" providerId="ADAL" clId="{20BD4F8D-A5CF-4894-8CA1-E1CE3F5A63E9}" dt="2025-01-14T18:27:51.425" v="24" actId="20577"/>
          <ac:spMkLst>
            <pc:docMk/>
            <pc:sldMk cId="0" sldId="288"/>
            <ac:spMk id="16" creationId="{00000000-0000-0000-0000-000000000000}"/>
          </ac:spMkLst>
        </pc:spChg>
      </pc:sldChg>
      <pc:sldChg chg="modSp">
        <pc:chgData name="Paulo Renato Xavier da Silva" userId="d2fbfea9-16e8-43bd-9a0a-5c107b189f82" providerId="ADAL" clId="{20BD4F8D-A5CF-4894-8CA1-E1CE3F5A63E9}" dt="2025-01-14T18:28:14.119" v="31" actId="20577"/>
        <pc:sldMkLst>
          <pc:docMk/>
          <pc:sldMk cId="0" sldId="290"/>
        </pc:sldMkLst>
        <pc:spChg chg="mod">
          <ac:chgData name="Paulo Renato Xavier da Silva" userId="d2fbfea9-16e8-43bd-9a0a-5c107b189f82" providerId="ADAL" clId="{20BD4F8D-A5CF-4894-8CA1-E1CE3F5A63E9}" dt="2025-01-14T18:28:14.119" v="31" actId="20577"/>
          <ac:spMkLst>
            <pc:docMk/>
            <pc:sldMk cId="0" sldId="290"/>
            <ac:spMk id="46" creationId="{00000000-0000-0000-0000-000000000000}"/>
          </ac:spMkLst>
        </pc:spChg>
      </pc:sldChg>
      <pc:sldChg chg="modSp mod">
        <pc:chgData name="Paulo Renato Xavier da Silva" userId="d2fbfea9-16e8-43bd-9a0a-5c107b189f82" providerId="ADAL" clId="{20BD4F8D-A5CF-4894-8CA1-E1CE3F5A63E9}" dt="2025-01-14T18:28:29.615" v="37" actId="20577"/>
        <pc:sldMkLst>
          <pc:docMk/>
          <pc:sldMk cId="0" sldId="291"/>
        </pc:sldMkLst>
        <pc:spChg chg="mod">
          <ac:chgData name="Paulo Renato Xavier da Silva" userId="d2fbfea9-16e8-43bd-9a0a-5c107b189f82" providerId="ADAL" clId="{20BD4F8D-A5CF-4894-8CA1-E1CE3F5A63E9}" dt="2025-01-14T18:28:29.615" v="37" actId="20577"/>
          <ac:spMkLst>
            <pc:docMk/>
            <pc:sldMk cId="0" sldId="291"/>
            <ac:spMk id="2" creationId="{00000000-0000-0000-0000-000000000000}"/>
          </ac:spMkLst>
        </pc:spChg>
      </pc:sldChg>
      <pc:sldChg chg="modSp mod">
        <pc:chgData name="Paulo Renato Xavier da Silva" userId="d2fbfea9-16e8-43bd-9a0a-5c107b189f82" providerId="ADAL" clId="{20BD4F8D-A5CF-4894-8CA1-E1CE3F5A63E9}" dt="2025-01-14T18:29:03.665" v="43" actId="20577"/>
        <pc:sldMkLst>
          <pc:docMk/>
          <pc:sldMk cId="0" sldId="292"/>
        </pc:sldMkLst>
        <pc:spChg chg="mod">
          <ac:chgData name="Paulo Renato Xavier da Silva" userId="d2fbfea9-16e8-43bd-9a0a-5c107b189f82" providerId="ADAL" clId="{20BD4F8D-A5CF-4894-8CA1-E1CE3F5A63E9}" dt="2025-01-14T18:29:03.665" v="43" actId="20577"/>
          <ac:spMkLst>
            <pc:docMk/>
            <pc:sldMk cId="0" sldId="292"/>
            <ac:spMk id="2" creationId="{00000000-0000-0000-0000-000000000000}"/>
          </ac:spMkLst>
        </pc:spChg>
      </pc:sldChg>
      <pc:sldChg chg="modSp mod">
        <pc:chgData name="Paulo Renato Xavier da Silva" userId="d2fbfea9-16e8-43bd-9a0a-5c107b189f82" providerId="ADAL" clId="{20BD4F8D-A5CF-4894-8CA1-E1CE3F5A63E9}" dt="2025-01-14T18:22:51.520" v="12" actId="6549"/>
        <pc:sldMkLst>
          <pc:docMk/>
          <pc:sldMk cId="0" sldId="297"/>
        </pc:sldMkLst>
        <pc:graphicFrameChg chg="modGraphic">
          <ac:chgData name="Paulo Renato Xavier da Silva" userId="d2fbfea9-16e8-43bd-9a0a-5c107b189f82" providerId="ADAL" clId="{20BD4F8D-A5CF-4894-8CA1-E1CE3F5A63E9}" dt="2025-01-14T18:22:51.520" v="12" actId="6549"/>
          <ac:graphicFrameMkLst>
            <pc:docMk/>
            <pc:sldMk cId="0" sldId="297"/>
            <ac:graphicFrameMk id="10" creationId="{00000000-0000-0000-0000-000000000000}"/>
          </ac:graphicFrameMkLst>
        </pc:graphicFrameChg>
      </pc:sldChg>
      <pc:sldChg chg="modSp mod">
        <pc:chgData name="Paulo Renato Xavier da Silva" userId="d2fbfea9-16e8-43bd-9a0a-5c107b189f82" providerId="ADAL" clId="{20BD4F8D-A5CF-4894-8CA1-E1CE3F5A63E9}" dt="2025-01-14T22:45:30.491" v="55" actId="20577"/>
        <pc:sldMkLst>
          <pc:docMk/>
          <pc:sldMk cId="0" sldId="298"/>
        </pc:sldMkLst>
        <pc:graphicFrameChg chg="modGraphic">
          <ac:chgData name="Paulo Renato Xavier da Silva" userId="d2fbfea9-16e8-43bd-9a0a-5c107b189f82" providerId="ADAL" clId="{20BD4F8D-A5CF-4894-8CA1-E1CE3F5A63E9}" dt="2025-01-14T22:45:30.491" v="55" actId="20577"/>
          <ac:graphicFrameMkLst>
            <pc:docMk/>
            <pc:sldMk cId="0" sldId="298"/>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9FC33F1-74BF-49D5-B5C2-E334068CCC6A}" type="doc">
      <dgm:prSet loTypeId="urn:microsoft.com/office/officeart/2005/8/layout/target1" loCatId="relationship" qsTypeId="urn:microsoft.com/office/officeart/2005/8/quickstyle/simple1#1" qsCatId="simple" csTypeId="urn:microsoft.com/office/officeart/2005/8/colors/accent1_2#1" csCatId="accent1"/>
      <dgm:spPr/>
      <dgm:t>
        <a:bodyPr/>
        <a:lstStyle/>
        <a:p>
          <a:endParaRPr/>
        </a:p>
      </dgm:t>
    </dgm:pt>
    <dgm:pt modelId="{3E32657B-05C9-486B-908C-59076F8DE0B7}" type="parTrans" cxnId="{F7F10927-0D4A-4461-BDCA-D7A703D81C92}">
      <dgm:prSet/>
      <dgm:spPr/>
      <dgm:t>
        <a:bodyPr/>
        <a:lstStyle/>
        <a:p>
          <a:endParaRPr lang="zh-CN" altLang="en-US"/>
        </a:p>
      </dgm:t>
    </dgm:pt>
    <dgm:pt modelId="{8A21164C-61E7-4468-825E-1D02BC35D439}">
      <dgm:prSet/>
      <dgm:spPr/>
      <dgm:t>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b="1" i="0" u="none" strike="noStrike" cap="none" normalizeH="0" baseline="0">
              <a:ln>
                <a:noFill/>
              </a:ln>
              <a:solidFill>
                <a:srgbClr val="333399"/>
              </a:solidFill>
              <a:effectLst/>
              <a:latin typeface="Arial" panose="020B0604020202020204" pitchFamily="34" charset="0"/>
              <a:ea typeface="SimSun" panose="02010600030101010101" pitchFamily="2" charset="-122"/>
            </a:rPr>
            <a:t> </a:t>
          </a:r>
        </a:p>
      </dgm:t>
    </dgm:pt>
    <dgm:pt modelId="{AA4ECB4D-2378-4B9E-AC91-9ADFB41C2402}" type="sibTrans" cxnId="{F7F10927-0D4A-4461-BDCA-D7A703D81C92}">
      <dgm:prSet/>
      <dgm:spPr/>
      <dgm:t>
        <a:bodyPr/>
        <a:lstStyle/>
        <a:p>
          <a:endParaRPr lang="zh-CN" altLang="en-US"/>
        </a:p>
      </dgm:t>
    </dgm:pt>
    <dgm:pt modelId="{CA7E879C-4364-4DEE-867B-EAEAC4A32476}" type="parTrans" cxnId="{FA484F7F-C43A-4A60-8B2A-B91EA0E0E85C}">
      <dgm:prSet/>
      <dgm:spPr/>
      <dgm:t>
        <a:bodyPr/>
        <a:lstStyle/>
        <a:p>
          <a:endParaRPr lang="zh-CN" altLang="en-US"/>
        </a:p>
      </dgm:t>
    </dgm:pt>
    <dgm:pt modelId="{1AD92DBB-F9A8-4B0D-8A09-8BB610A4EE01}">
      <dgm:prSet/>
      <dgm:spPr/>
      <dgm:t>
        <a:bodyPr/>
        <a:lstStyle/>
        <a:p>
          <a:endParaRPr lang="zh-CN" altLang="en-US"/>
        </a:p>
      </dgm:t>
    </dgm:pt>
    <dgm:pt modelId="{B7A8BC37-2F89-4BC5-85DF-A223C67E0B3F}" type="sibTrans" cxnId="{FA484F7F-C43A-4A60-8B2A-B91EA0E0E85C}">
      <dgm:prSet/>
      <dgm:spPr/>
      <dgm:t>
        <a:bodyPr/>
        <a:lstStyle/>
        <a:p>
          <a:endParaRPr lang="zh-CN" altLang="en-US"/>
        </a:p>
      </dgm:t>
    </dgm:pt>
    <dgm:pt modelId="{87FE0588-3BD7-4CAE-AE6D-04046B51192D}" type="parTrans" cxnId="{E87CE76B-1A1F-4CC9-9AF1-8A7790B1C40B}">
      <dgm:prSet/>
      <dgm:spPr/>
      <dgm:t>
        <a:bodyPr/>
        <a:lstStyle/>
        <a:p>
          <a:endParaRPr lang="zh-CN" altLang="en-US"/>
        </a:p>
      </dgm:t>
    </dgm:pt>
    <dgm:pt modelId="{A4979D96-C666-4332-9F5A-91816556210E}">
      <dgm:prSet/>
      <dgm:spPr/>
      <dgm:t>
        <a:bodyPr/>
        <a:lstStyle/>
        <a:p>
          <a:endParaRPr lang="zh-CN" altLang="en-US"/>
        </a:p>
      </dgm:t>
    </dgm:pt>
    <dgm:pt modelId="{AF1013D0-5832-4E37-9345-C5F62FBA9AC3}" type="sibTrans" cxnId="{E87CE76B-1A1F-4CC9-9AF1-8A7790B1C40B}">
      <dgm:prSet/>
      <dgm:spPr/>
      <dgm:t>
        <a:bodyPr/>
        <a:lstStyle/>
        <a:p>
          <a:endParaRPr lang="zh-CN" altLang="en-US"/>
        </a:p>
      </dgm:t>
    </dgm:pt>
    <dgm:pt modelId="{2D6CF7C0-EDB8-4C76-B130-89618F937C7C}" type="parTrans" cxnId="{554803C9-D78C-4B2A-8980-10CD350D9F2B}">
      <dgm:prSet/>
      <dgm:spPr/>
      <dgm:t>
        <a:bodyPr/>
        <a:lstStyle/>
        <a:p>
          <a:endParaRPr lang="zh-CN" altLang="en-US"/>
        </a:p>
      </dgm:t>
    </dgm:pt>
    <dgm:pt modelId="{8EB7BFA2-CCDD-4BB0-9F41-C3F0E037FC2C}">
      <dgm:prSet/>
      <dgm:spPr/>
      <dgm:t>
        <a:bodyPr/>
        <a:lstStyle/>
        <a:p>
          <a:endParaRPr lang="zh-CN" altLang="en-US"/>
        </a:p>
      </dgm:t>
    </dgm:pt>
    <dgm:pt modelId="{60254103-39E6-48B7-B1AC-936F6FB1A01D}" type="sibTrans" cxnId="{554803C9-D78C-4B2A-8980-10CD350D9F2B}">
      <dgm:prSet/>
      <dgm:spPr/>
      <dgm:t>
        <a:bodyPr/>
        <a:lstStyle/>
        <a:p>
          <a:endParaRPr lang="zh-CN" altLang="en-US"/>
        </a:p>
      </dgm:t>
    </dgm:pt>
    <dgm:pt modelId="{2C0FE811-A9F1-42B8-9949-3F69D03DF6B5}" type="pres">
      <dgm:prSet presAssocID="{49FC33F1-74BF-49D5-B5C2-E334068CCC6A}" presName="composite" presStyleCnt="0">
        <dgm:presLayoutVars>
          <dgm:chMax val="5"/>
          <dgm:dir/>
          <dgm:resizeHandles val="exact"/>
        </dgm:presLayoutVars>
      </dgm:prSet>
      <dgm:spPr/>
    </dgm:pt>
    <dgm:pt modelId="{2C70DFD1-D6E7-44ED-B2C9-9AFE8D33F8FA}" type="pres">
      <dgm:prSet presAssocID="{8A21164C-61E7-4468-825E-1D02BC35D439}" presName="circle1" presStyleLbl="lnNode1" presStyleIdx="0" presStyleCnt="4"/>
      <dgm:spPr>
        <a:solidFill>
          <a:schemeClr val="bg1">
            <a:lumMod val="50000"/>
          </a:schemeClr>
        </a:solidFill>
      </dgm:spPr>
    </dgm:pt>
    <dgm:pt modelId="{520722F8-4E2A-4FA7-87EE-590240CD1A45}" type="pres">
      <dgm:prSet presAssocID="{8A21164C-61E7-4468-825E-1D02BC35D439}" presName="text1" presStyleLbl="revTx" presStyleIdx="0" presStyleCnt="4">
        <dgm:presLayoutVars>
          <dgm:bulletEnabled val="1"/>
        </dgm:presLayoutVars>
      </dgm:prSet>
      <dgm:spPr/>
    </dgm:pt>
    <dgm:pt modelId="{5D7BAD09-D42E-4C9E-9BEE-DC60739CE753}" type="pres">
      <dgm:prSet presAssocID="{8A21164C-61E7-4468-825E-1D02BC35D439}" presName="line1" presStyleLbl="callout" presStyleIdx="0" presStyleCnt="8"/>
      <dgm:spPr>
        <a:ln>
          <a:solidFill>
            <a:schemeClr val="tx1"/>
          </a:solidFill>
        </a:ln>
      </dgm:spPr>
    </dgm:pt>
    <dgm:pt modelId="{2C9FE57A-B1C9-4902-A782-04652D3D90E5}" type="pres">
      <dgm:prSet presAssocID="{8A21164C-61E7-4468-825E-1D02BC35D439}" presName="d1" presStyleLbl="callout" presStyleIdx="1" presStyleCnt="8"/>
      <dgm:spPr>
        <a:ln>
          <a:solidFill>
            <a:schemeClr val="tx1"/>
          </a:solidFill>
        </a:ln>
      </dgm:spPr>
    </dgm:pt>
    <dgm:pt modelId="{05F819F9-8A88-48D0-B44A-A7E4C86685C0}" type="pres">
      <dgm:prSet presAssocID="{1AD92DBB-F9A8-4B0D-8A09-8BB610A4EE01}" presName="circle2" presStyleLbl="lnNode1" presStyleIdx="1" presStyleCnt="4"/>
      <dgm:spPr>
        <a:solidFill>
          <a:schemeClr val="bg1">
            <a:lumMod val="50000"/>
          </a:schemeClr>
        </a:solidFill>
      </dgm:spPr>
    </dgm:pt>
    <dgm:pt modelId="{071C6358-3A5C-4930-919C-29167A9991F0}" type="pres">
      <dgm:prSet presAssocID="{1AD92DBB-F9A8-4B0D-8A09-8BB610A4EE01}" presName="text2" presStyleLbl="revTx" presStyleIdx="1" presStyleCnt="4">
        <dgm:presLayoutVars>
          <dgm:bulletEnabled val="1"/>
        </dgm:presLayoutVars>
      </dgm:prSet>
      <dgm:spPr/>
    </dgm:pt>
    <dgm:pt modelId="{3A1A49DF-BCDD-4D6D-8ADA-2C5F2C3D0669}" type="pres">
      <dgm:prSet presAssocID="{1AD92DBB-F9A8-4B0D-8A09-8BB610A4EE01}" presName="line2" presStyleLbl="callout" presStyleIdx="2" presStyleCnt="8"/>
      <dgm:spPr>
        <a:ln>
          <a:solidFill>
            <a:schemeClr val="tx1"/>
          </a:solidFill>
        </a:ln>
      </dgm:spPr>
    </dgm:pt>
    <dgm:pt modelId="{0A7A20FC-DE64-4122-B790-7EE4BEC852BB}" type="pres">
      <dgm:prSet presAssocID="{1AD92DBB-F9A8-4B0D-8A09-8BB610A4EE01}" presName="d2" presStyleLbl="callout" presStyleIdx="3" presStyleCnt="8"/>
      <dgm:spPr>
        <a:ln>
          <a:solidFill>
            <a:schemeClr val="tx1"/>
          </a:solidFill>
        </a:ln>
      </dgm:spPr>
    </dgm:pt>
    <dgm:pt modelId="{24AC6805-7461-462E-9C13-51A56590E09D}" type="pres">
      <dgm:prSet presAssocID="{A4979D96-C666-4332-9F5A-91816556210E}" presName="circle3" presStyleLbl="lnNode1" presStyleIdx="2" presStyleCnt="4"/>
      <dgm:spPr>
        <a:solidFill>
          <a:schemeClr val="bg1">
            <a:lumMod val="50000"/>
          </a:schemeClr>
        </a:solidFill>
      </dgm:spPr>
    </dgm:pt>
    <dgm:pt modelId="{203BA959-F78C-407A-B1C7-40B6C7188B69}" type="pres">
      <dgm:prSet presAssocID="{A4979D96-C666-4332-9F5A-91816556210E}" presName="text3" presStyleLbl="revTx" presStyleIdx="2" presStyleCnt="4">
        <dgm:presLayoutVars>
          <dgm:bulletEnabled val="1"/>
        </dgm:presLayoutVars>
      </dgm:prSet>
      <dgm:spPr/>
    </dgm:pt>
    <dgm:pt modelId="{6230DDA4-2999-4145-A7B7-ED19DFB6BBBB}" type="pres">
      <dgm:prSet presAssocID="{A4979D96-C666-4332-9F5A-91816556210E}" presName="line3" presStyleLbl="callout" presStyleIdx="4" presStyleCnt="8"/>
      <dgm:spPr>
        <a:ln>
          <a:solidFill>
            <a:schemeClr val="tx1"/>
          </a:solidFill>
        </a:ln>
      </dgm:spPr>
    </dgm:pt>
    <dgm:pt modelId="{CA8C90D7-763C-44DE-BFE8-AC651A82C498}" type="pres">
      <dgm:prSet presAssocID="{A4979D96-C666-4332-9F5A-91816556210E}" presName="d3" presStyleLbl="callout" presStyleIdx="5" presStyleCnt="8"/>
      <dgm:spPr>
        <a:ln>
          <a:solidFill>
            <a:schemeClr val="tx1"/>
          </a:solidFill>
        </a:ln>
      </dgm:spPr>
    </dgm:pt>
    <dgm:pt modelId="{51D2C409-2461-4309-8C01-51C69C73123E}" type="pres">
      <dgm:prSet presAssocID="{8EB7BFA2-CCDD-4BB0-9F41-C3F0E037FC2C}" presName="circle4" presStyleLbl="lnNode1" presStyleIdx="3" presStyleCnt="4"/>
      <dgm:spPr>
        <a:solidFill>
          <a:schemeClr val="bg1">
            <a:lumMod val="50000"/>
          </a:schemeClr>
        </a:solidFill>
      </dgm:spPr>
    </dgm:pt>
    <dgm:pt modelId="{8DBFAB27-09B7-4A2A-B44F-B8F3C26C7000}" type="pres">
      <dgm:prSet presAssocID="{8EB7BFA2-CCDD-4BB0-9F41-C3F0E037FC2C}" presName="text4" presStyleLbl="revTx" presStyleIdx="3" presStyleCnt="4">
        <dgm:presLayoutVars>
          <dgm:bulletEnabled val="1"/>
        </dgm:presLayoutVars>
      </dgm:prSet>
      <dgm:spPr/>
    </dgm:pt>
    <dgm:pt modelId="{7FCF34A6-8CE1-4770-AB21-567B42B13969}" type="pres">
      <dgm:prSet presAssocID="{8EB7BFA2-CCDD-4BB0-9F41-C3F0E037FC2C}" presName="line4" presStyleLbl="callout" presStyleIdx="6" presStyleCnt="8"/>
      <dgm:spPr>
        <a:ln>
          <a:solidFill>
            <a:schemeClr val="tx1"/>
          </a:solidFill>
        </a:ln>
      </dgm:spPr>
    </dgm:pt>
    <dgm:pt modelId="{6134E876-3B4A-491E-8AF3-9276998576E1}" type="pres">
      <dgm:prSet presAssocID="{8EB7BFA2-CCDD-4BB0-9F41-C3F0E037FC2C}" presName="d4" presStyleLbl="callout" presStyleIdx="7" presStyleCnt="8"/>
      <dgm:spPr>
        <a:ln>
          <a:solidFill>
            <a:schemeClr val="tx1"/>
          </a:solidFill>
        </a:ln>
      </dgm:spPr>
    </dgm:pt>
  </dgm:ptLst>
  <dgm:cxnLst>
    <dgm:cxn modelId="{7227C508-D651-466B-BF0F-C09546B1D9F3}" type="presOf" srcId="{A4979D96-C666-4332-9F5A-91816556210E}" destId="{203BA959-F78C-407A-B1C7-40B6C7188B69}" srcOrd="0" destOrd="0" presId="urn:microsoft.com/office/officeart/2005/8/layout/target1"/>
    <dgm:cxn modelId="{60296B1F-E9CE-4B26-BEA8-E35FB2A48242}" type="presOf" srcId="{8A21164C-61E7-4468-825E-1D02BC35D439}" destId="{520722F8-4E2A-4FA7-87EE-590240CD1A45}" srcOrd="0" destOrd="0" presId="urn:microsoft.com/office/officeart/2005/8/layout/target1"/>
    <dgm:cxn modelId="{F7F10927-0D4A-4461-BDCA-D7A703D81C92}" srcId="{49FC33F1-74BF-49D5-B5C2-E334068CCC6A}" destId="{8A21164C-61E7-4468-825E-1D02BC35D439}" srcOrd="0" destOrd="0" parTransId="{3E32657B-05C9-486B-908C-59076F8DE0B7}" sibTransId="{AA4ECB4D-2378-4B9E-AC91-9ADFB41C2402}"/>
    <dgm:cxn modelId="{8F1B3B3E-6200-4D9F-BF19-B482A8BC0B67}" type="presOf" srcId="{49FC33F1-74BF-49D5-B5C2-E334068CCC6A}" destId="{2C0FE811-A9F1-42B8-9949-3F69D03DF6B5}" srcOrd="0" destOrd="0" presId="urn:microsoft.com/office/officeart/2005/8/layout/target1"/>
    <dgm:cxn modelId="{E87CE76B-1A1F-4CC9-9AF1-8A7790B1C40B}" srcId="{49FC33F1-74BF-49D5-B5C2-E334068CCC6A}" destId="{A4979D96-C666-4332-9F5A-91816556210E}" srcOrd="2" destOrd="0" parTransId="{87FE0588-3BD7-4CAE-AE6D-04046B51192D}" sibTransId="{AF1013D0-5832-4E37-9345-C5F62FBA9AC3}"/>
    <dgm:cxn modelId="{FA484F7F-C43A-4A60-8B2A-B91EA0E0E85C}" srcId="{49FC33F1-74BF-49D5-B5C2-E334068CCC6A}" destId="{1AD92DBB-F9A8-4B0D-8A09-8BB610A4EE01}" srcOrd="1" destOrd="0" parTransId="{CA7E879C-4364-4DEE-867B-EAEAC4A32476}" sibTransId="{B7A8BC37-2F89-4BC5-85DF-A223C67E0B3F}"/>
    <dgm:cxn modelId="{6B2B53AB-C512-4353-984E-C6D59960E721}" type="presOf" srcId="{8EB7BFA2-CCDD-4BB0-9F41-C3F0E037FC2C}" destId="{8DBFAB27-09B7-4A2A-B44F-B8F3C26C7000}" srcOrd="0" destOrd="0" presId="urn:microsoft.com/office/officeart/2005/8/layout/target1"/>
    <dgm:cxn modelId="{7BECB7B1-FD7D-462B-B3BB-F2F3C1176805}" type="presOf" srcId="{1AD92DBB-F9A8-4B0D-8A09-8BB610A4EE01}" destId="{071C6358-3A5C-4930-919C-29167A9991F0}" srcOrd="0" destOrd="0" presId="urn:microsoft.com/office/officeart/2005/8/layout/target1"/>
    <dgm:cxn modelId="{554803C9-D78C-4B2A-8980-10CD350D9F2B}" srcId="{49FC33F1-74BF-49D5-B5C2-E334068CCC6A}" destId="{8EB7BFA2-CCDD-4BB0-9F41-C3F0E037FC2C}" srcOrd="3" destOrd="0" parTransId="{2D6CF7C0-EDB8-4C76-B130-89618F937C7C}" sibTransId="{60254103-39E6-48B7-B1AC-936F6FB1A01D}"/>
    <dgm:cxn modelId="{5CCEA632-8299-4279-AEC2-F33A43EB9F6D}" type="presParOf" srcId="{2C0FE811-A9F1-42B8-9949-3F69D03DF6B5}" destId="{2C70DFD1-D6E7-44ED-B2C9-9AFE8D33F8FA}" srcOrd="0" destOrd="0" presId="urn:microsoft.com/office/officeart/2005/8/layout/target1"/>
    <dgm:cxn modelId="{98386EC4-8DC6-49D0-8587-4C917504FC80}" type="presParOf" srcId="{2C0FE811-A9F1-42B8-9949-3F69D03DF6B5}" destId="{520722F8-4E2A-4FA7-87EE-590240CD1A45}" srcOrd="1" destOrd="0" presId="urn:microsoft.com/office/officeart/2005/8/layout/target1"/>
    <dgm:cxn modelId="{4BC19029-E723-4600-BE30-2E7059707AA7}" type="presParOf" srcId="{2C0FE811-A9F1-42B8-9949-3F69D03DF6B5}" destId="{5D7BAD09-D42E-4C9E-9BEE-DC60739CE753}" srcOrd="2" destOrd="0" presId="urn:microsoft.com/office/officeart/2005/8/layout/target1"/>
    <dgm:cxn modelId="{2B4AE77A-5DA5-4C5E-849C-0D5F3F5ECE16}" type="presParOf" srcId="{2C0FE811-A9F1-42B8-9949-3F69D03DF6B5}" destId="{2C9FE57A-B1C9-4902-A782-04652D3D90E5}" srcOrd="3" destOrd="0" presId="urn:microsoft.com/office/officeart/2005/8/layout/target1"/>
    <dgm:cxn modelId="{AA77A242-BEC7-42DC-A6FE-B93140DDDE1B}" type="presParOf" srcId="{2C0FE811-A9F1-42B8-9949-3F69D03DF6B5}" destId="{05F819F9-8A88-48D0-B44A-A7E4C86685C0}" srcOrd="4" destOrd="0" presId="urn:microsoft.com/office/officeart/2005/8/layout/target1"/>
    <dgm:cxn modelId="{AD2AD4B4-ACA0-4B5F-8E42-37D95554C819}" type="presParOf" srcId="{2C0FE811-A9F1-42B8-9949-3F69D03DF6B5}" destId="{071C6358-3A5C-4930-919C-29167A9991F0}" srcOrd="5" destOrd="0" presId="urn:microsoft.com/office/officeart/2005/8/layout/target1"/>
    <dgm:cxn modelId="{3A6C2D78-6742-48DF-9C64-BAFA9CA8EDFE}" type="presParOf" srcId="{2C0FE811-A9F1-42B8-9949-3F69D03DF6B5}" destId="{3A1A49DF-BCDD-4D6D-8ADA-2C5F2C3D0669}" srcOrd="6" destOrd="0" presId="urn:microsoft.com/office/officeart/2005/8/layout/target1"/>
    <dgm:cxn modelId="{0532A6CA-49E5-449D-AFF8-2BF625515FAB}" type="presParOf" srcId="{2C0FE811-A9F1-42B8-9949-3F69D03DF6B5}" destId="{0A7A20FC-DE64-4122-B790-7EE4BEC852BB}" srcOrd="7" destOrd="0" presId="urn:microsoft.com/office/officeart/2005/8/layout/target1"/>
    <dgm:cxn modelId="{A3685D32-FCB1-4209-BA40-7CF7EF417A97}" type="presParOf" srcId="{2C0FE811-A9F1-42B8-9949-3F69D03DF6B5}" destId="{24AC6805-7461-462E-9C13-51A56590E09D}" srcOrd="8" destOrd="0" presId="urn:microsoft.com/office/officeart/2005/8/layout/target1"/>
    <dgm:cxn modelId="{E1A20A77-CEC7-4081-BE78-77E7270F7E1B}" type="presParOf" srcId="{2C0FE811-A9F1-42B8-9949-3F69D03DF6B5}" destId="{203BA959-F78C-407A-B1C7-40B6C7188B69}" srcOrd="9" destOrd="0" presId="urn:microsoft.com/office/officeart/2005/8/layout/target1"/>
    <dgm:cxn modelId="{2595A154-59BA-4330-A101-AE284B13E815}" type="presParOf" srcId="{2C0FE811-A9F1-42B8-9949-3F69D03DF6B5}" destId="{6230DDA4-2999-4145-A7B7-ED19DFB6BBBB}" srcOrd="10" destOrd="0" presId="urn:microsoft.com/office/officeart/2005/8/layout/target1"/>
    <dgm:cxn modelId="{6A2F8913-F307-4AAD-A6FF-5786AEAD5351}" type="presParOf" srcId="{2C0FE811-A9F1-42B8-9949-3F69D03DF6B5}" destId="{CA8C90D7-763C-44DE-BFE8-AC651A82C498}" srcOrd="11" destOrd="0" presId="urn:microsoft.com/office/officeart/2005/8/layout/target1"/>
    <dgm:cxn modelId="{42EBABA1-3D66-4AA8-8265-EBF8DD002857}" type="presParOf" srcId="{2C0FE811-A9F1-42B8-9949-3F69D03DF6B5}" destId="{51D2C409-2461-4309-8C01-51C69C73123E}" srcOrd="12" destOrd="0" presId="urn:microsoft.com/office/officeart/2005/8/layout/target1"/>
    <dgm:cxn modelId="{D8F64F77-E7FD-41D1-8AB7-FEA47B2435C4}" type="presParOf" srcId="{2C0FE811-A9F1-42B8-9949-3F69D03DF6B5}" destId="{8DBFAB27-09B7-4A2A-B44F-B8F3C26C7000}" srcOrd="13" destOrd="0" presId="urn:microsoft.com/office/officeart/2005/8/layout/target1"/>
    <dgm:cxn modelId="{1AFB39D5-3039-41A5-A2D4-FA71EDF61352}" type="presParOf" srcId="{2C0FE811-A9F1-42B8-9949-3F69D03DF6B5}" destId="{7FCF34A6-8CE1-4770-AB21-567B42B13969}" srcOrd="14" destOrd="0" presId="urn:microsoft.com/office/officeart/2005/8/layout/target1"/>
    <dgm:cxn modelId="{A031BFA2-3756-4D42-8E9C-42CD1D3F292B}" type="presParOf" srcId="{2C0FE811-A9F1-42B8-9949-3F69D03DF6B5}" destId="{6134E876-3B4A-491E-8AF3-9276998576E1}" srcOrd="15"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2C409-2461-4309-8C01-51C69C73123E}">
      <dsp:nvSpPr>
        <dsp:cNvPr id="0" name=""/>
        <dsp:cNvSpPr/>
      </dsp:nvSpPr>
      <dsp:spPr>
        <a:xfrm>
          <a:off x="249835" y="670600"/>
          <a:ext cx="2011802" cy="2011802"/>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AC6805-7461-462E-9C13-51A56590E09D}">
      <dsp:nvSpPr>
        <dsp:cNvPr id="0" name=""/>
        <dsp:cNvSpPr/>
      </dsp:nvSpPr>
      <dsp:spPr>
        <a:xfrm>
          <a:off x="537355" y="958120"/>
          <a:ext cx="1436762" cy="1436762"/>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819F9-8A88-48D0-B44A-A7E4C86685C0}">
      <dsp:nvSpPr>
        <dsp:cNvPr id="0" name=""/>
        <dsp:cNvSpPr/>
      </dsp:nvSpPr>
      <dsp:spPr>
        <a:xfrm>
          <a:off x="824708" y="1245473"/>
          <a:ext cx="862057" cy="862057"/>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70DFD1-D6E7-44ED-B2C9-9AFE8D33F8FA}">
      <dsp:nvSpPr>
        <dsp:cNvPr id="0" name=""/>
        <dsp:cNvSpPr/>
      </dsp:nvSpPr>
      <dsp:spPr>
        <a:xfrm>
          <a:off x="1112060" y="1532825"/>
          <a:ext cx="287352" cy="287352"/>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0722F8-4E2A-4FA7-87EE-590240CD1A45}">
      <dsp:nvSpPr>
        <dsp:cNvPr id="0" name=""/>
        <dsp:cNvSpPr/>
      </dsp:nvSpPr>
      <dsp:spPr bwMode="white">
        <a:xfrm>
          <a:off x="2596938" y="0"/>
          <a:ext cx="1005901" cy="4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35560" rIns="35560" bIns="355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800" b="1" i="0" u="none" strike="noStrike" kern="1200" cap="none" normalizeH="0" baseline="0">
              <a:ln>
                <a:noFill/>
              </a:ln>
              <a:solidFill>
                <a:srgbClr val="333399"/>
              </a:solidFill>
              <a:effectLst/>
              <a:latin typeface="Arial" panose="020B0604020202020204" pitchFamily="34" charset="0"/>
              <a:ea typeface="SimSun" panose="02010600030101010101" pitchFamily="2" charset="-122"/>
            </a:rPr>
            <a:t> </a:t>
          </a:r>
        </a:p>
      </dsp:txBody>
      <dsp:txXfrm>
        <a:off x="2596938" y="0"/>
        <a:ext cx="1005901" cy="481156"/>
      </dsp:txXfrm>
    </dsp:sp>
    <dsp:sp modelId="{5D7BAD09-D42E-4C9E-9BEE-DC60739CE753}">
      <dsp:nvSpPr>
        <dsp:cNvPr id="0" name=""/>
        <dsp:cNvSpPr/>
      </dsp:nvSpPr>
      <dsp:spPr>
        <a:xfrm>
          <a:off x="2345462" y="240578"/>
          <a:ext cx="251475"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2C9FE57A-B1C9-4902-A782-04652D3D90E5}">
      <dsp:nvSpPr>
        <dsp:cNvPr id="0" name=""/>
        <dsp:cNvSpPr/>
      </dsp:nvSpPr>
      <dsp:spPr>
        <a:xfrm rot="5400000">
          <a:off x="1081380" y="399007"/>
          <a:ext cx="1421673" cy="1106491"/>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071C6358-3A5C-4930-919C-29167A9991F0}">
      <dsp:nvSpPr>
        <dsp:cNvPr id="0" name=""/>
        <dsp:cNvSpPr/>
      </dsp:nvSpPr>
      <dsp:spPr bwMode="white">
        <a:xfrm>
          <a:off x="2596938" y="481156"/>
          <a:ext cx="1005901" cy="4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34290" rIns="34290" bIns="34290" numCol="1" spcCol="1270" anchor="ctr" anchorCtr="0">
          <a:noAutofit/>
        </a:bodyPr>
        <a:lstStyle/>
        <a:p>
          <a:pPr marL="0" lvl="0" indent="0" algn="l" defTabSz="1200150">
            <a:lnSpc>
              <a:spcPct val="90000"/>
            </a:lnSpc>
            <a:spcBef>
              <a:spcPct val="0"/>
            </a:spcBef>
            <a:spcAft>
              <a:spcPct val="35000"/>
            </a:spcAft>
            <a:buNone/>
          </a:pPr>
          <a:endParaRPr lang="zh-CN" altLang="en-US" sz="2700" kern="1200"/>
        </a:p>
      </dsp:txBody>
      <dsp:txXfrm>
        <a:off x="2596938" y="481156"/>
        <a:ext cx="1005901" cy="481156"/>
      </dsp:txXfrm>
    </dsp:sp>
    <dsp:sp modelId="{3A1A49DF-BCDD-4D6D-8ADA-2C5F2C3D0669}">
      <dsp:nvSpPr>
        <dsp:cNvPr id="0" name=""/>
        <dsp:cNvSpPr/>
      </dsp:nvSpPr>
      <dsp:spPr>
        <a:xfrm>
          <a:off x="2345462" y="721734"/>
          <a:ext cx="251475"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0A7A20FC-DE64-4122-B790-7EE4BEC852BB}">
      <dsp:nvSpPr>
        <dsp:cNvPr id="0" name=""/>
        <dsp:cNvSpPr/>
      </dsp:nvSpPr>
      <dsp:spPr>
        <a:xfrm rot="5400000">
          <a:off x="1327491" y="872283"/>
          <a:ext cx="1167515" cy="866751"/>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203BA959-F78C-407A-B1C7-40B6C7188B69}">
      <dsp:nvSpPr>
        <dsp:cNvPr id="0" name=""/>
        <dsp:cNvSpPr/>
      </dsp:nvSpPr>
      <dsp:spPr bwMode="white">
        <a:xfrm>
          <a:off x="2596938" y="962312"/>
          <a:ext cx="1005901" cy="4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34290" rIns="34290" bIns="34290" numCol="1" spcCol="1270" anchor="ctr" anchorCtr="0">
          <a:noAutofit/>
        </a:bodyPr>
        <a:lstStyle/>
        <a:p>
          <a:pPr marL="0" lvl="0" indent="0" algn="l" defTabSz="1200150">
            <a:lnSpc>
              <a:spcPct val="90000"/>
            </a:lnSpc>
            <a:spcBef>
              <a:spcPct val="0"/>
            </a:spcBef>
            <a:spcAft>
              <a:spcPct val="35000"/>
            </a:spcAft>
            <a:buNone/>
          </a:pPr>
          <a:endParaRPr lang="zh-CN" altLang="en-US" sz="2700" kern="1200"/>
        </a:p>
      </dsp:txBody>
      <dsp:txXfrm>
        <a:off x="2596938" y="962312"/>
        <a:ext cx="1005901" cy="481156"/>
      </dsp:txXfrm>
    </dsp:sp>
    <dsp:sp modelId="{6230DDA4-2999-4145-A7B7-ED19DFB6BBBB}">
      <dsp:nvSpPr>
        <dsp:cNvPr id="0" name=""/>
        <dsp:cNvSpPr/>
      </dsp:nvSpPr>
      <dsp:spPr>
        <a:xfrm>
          <a:off x="2345462" y="1202890"/>
          <a:ext cx="251475"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A8C90D7-763C-44DE-BFE8-AC651A82C498}">
      <dsp:nvSpPr>
        <dsp:cNvPr id="0" name=""/>
        <dsp:cNvSpPr/>
      </dsp:nvSpPr>
      <dsp:spPr>
        <a:xfrm rot="5400000">
          <a:off x="1565721" y="1313371"/>
          <a:ext cx="890557" cy="668924"/>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DBFAB27-09B7-4A2A-B44F-B8F3C26C7000}">
      <dsp:nvSpPr>
        <dsp:cNvPr id="0" name=""/>
        <dsp:cNvSpPr/>
      </dsp:nvSpPr>
      <dsp:spPr bwMode="white">
        <a:xfrm>
          <a:off x="2596938" y="1443468"/>
          <a:ext cx="1005901" cy="48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34290" rIns="34290" bIns="34290" numCol="1" spcCol="1270" anchor="ctr" anchorCtr="0">
          <a:noAutofit/>
        </a:bodyPr>
        <a:lstStyle/>
        <a:p>
          <a:pPr marL="0" lvl="0" indent="0" algn="l" defTabSz="1200150">
            <a:lnSpc>
              <a:spcPct val="90000"/>
            </a:lnSpc>
            <a:spcBef>
              <a:spcPct val="0"/>
            </a:spcBef>
            <a:spcAft>
              <a:spcPct val="35000"/>
            </a:spcAft>
            <a:buNone/>
          </a:pPr>
          <a:endParaRPr lang="zh-CN" altLang="en-US" sz="2700" kern="1200"/>
        </a:p>
      </dsp:txBody>
      <dsp:txXfrm>
        <a:off x="2596938" y="1443468"/>
        <a:ext cx="1005901" cy="481156"/>
      </dsp:txXfrm>
    </dsp:sp>
    <dsp:sp modelId="{7FCF34A6-8CE1-4770-AB21-567B42B13969}">
      <dsp:nvSpPr>
        <dsp:cNvPr id="0" name=""/>
        <dsp:cNvSpPr/>
      </dsp:nvSpPr>
      <dsp:spPr>
        <a:xfrm>
          <a:off x="2345462" y="1684046"/>
          <a:ext cx="251475"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6134E876-3B4A-491E-8AF3-9276998576E1}">
      <dsp:nvSpPr>
        <dsp:cNvPr id="0" name=""/>
        <dsp:cNvSpPr/>
      </dsp:nvSpPr>
      <dsp:spPr>
        <a:xfrm rot="5400000">
          <a:off x="1804522" y="1756202"/>
          <a:ext cx="612124" cy="467408"/>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1/14/2025</a:t>
            </a:fld>
            <a:endParaRPr lang="en-US">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a:latin typeface="Huawei Sans" panose="020C0503030203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Microsoft YaHei"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PMD </a:t>
            </a:r>
            <a:r>
              <a:rPr lang="pt-BR" altLang="zh-CN" dirty="0" err="1"/>
              <a:t>Layer</a:t>
            </a:r>
            <a:r>
              <a:rPr lang="pt-BR" altLang="zh-CN" dirty="0"/>
              <a:t>: </a:t>
            </a:r>
            <a:r>
              <a:rPr lang="pt-BR" altLang="zh-CN" dirty="0" err="1"/>
              <a:t>Physical</a:t>
            </a:r>
            <a:r>
              <a:rPr lang="pt-BR" altLang="zh-CN" dirty="0"/>
              <a:t> Media </a:t>
            </a:r>
            <a:r>
              <a:rPr lang="pt-BR" altLang="zh-CN" dirty="0" err="1"/>
              <a:t>Dependant</a:t>
            </a:r>
            <a:endParaRPr lang="pt-BR" altLang="zh-CN" dirty="0"/>
          </a:p>
          <a:p>
            <a:r>
              <a:rPr lang="pt-BR" altLang="zh-CN" dirty="0"/>
              <a:t>TC </a:t>
            </a:r>
            <a:r>
              <a:rPr lang="pt-BR" altLang="zh-CN" dirty="0" err="1"/>
              <a:t>Layer</a:t>
            </a:r>
            <a:endParaRPr lang="pt-BR" altLang="zh-CN" dirty="0"/>
          </a:p>
          <a:p>
            <a:r>
              <a:rPr lang="pt-BR" altLang="zh-CN" dirty="0"/>
              <a:t>GTC </a:t>
            </a:r>
            <a:r>
              <a:rPr lang="pt-BR" altLang="zh-CN" dirty="0" err="1"/>
              <a:t>Multiplexing</a:t>
            </a:r>
            <a:r>
              <a:rPr lang="pt-BR" altLang="zh-CN" dirty="0"/>
              <a:t> </a:t>
            </a:r>
            <a:r>
              <a:rPr lang="pt-BR" altLang="zh-CN" dirty="0" err="1"/>
              <a:t>scrtucture</a:t>
            </a:r>
            <a:endParaRPr lang="pt-BR" altLang="zh-CN" dirty="0"/>
          </a:p>
          <a:p>
            <a:r>
              <a:rPr lang="pt-BR" altLang="zh-CN" dirty="0"/>
              <a:t>GTC frame </a:t>
            </a:r>
            <a:r>
              <a:rPr lang="pt-BR" altLang="zh-CN" dirty="0" err="1"/>
              <a:t>structure</a:t>
            </a:r>
            <a:endParaRPr lang="pt-BR" altLang="zh-CN" dirty="0"/>
          </a:p>
          <a:p>
            <a:r>
              <a:rPr lang="pt-BR" altLang="zh-CN" dirty="0"/>
              <a:t>DBA</a:t>
            </a:r>
          </a:p>
          <a:p>
            <a:r>
              <a:rPr lang="pt-BR" altLang="zh-CN" dirty="0"/>
              <a:t>OMCI</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lnSpc>
                <a:spcPct val="100000"/>
              </a:lnSpc>
            </a:pPr>
            <a:r>
              <a:rPr lang="en-US" altLang="zh-CN" dirty="0"/>
              <a:t>As operações dos serviços ATM e GEM são as seguintes:</a:t>
            </a:r>
          </a:p>
          <a:p>
            <a:pPr lvl="1">
              <a:lnSpc>
                <a:spcPct val="100000"/>
              </a:lnSpc>
            </a:pPr>
            <a:r>
              <a:rPr lang="en-US" altLang="zh-CN" dirty="0"/>
              <a:t>ATM no GTC</a:t>
            </a:r>
            <a:endParaRPr lang="zh-CN" altLang="zh-CN" dirty="0"/>
          </a:p>
          <a:p>
            <a:pPr lvl="2">
              <a:lnSpc>
                <a:spcPct val="100000"/>
              </a:lnSpc>
            </a:pPr>
            <a:r>
              <a:rPr lang="en-US" altLang="zh-CN" dirty="0"/>
              <a:t>No fluxo downstream, as células são carregadas no bloco ATM e chegam a todas as ONUs. A subcamada de enquadramento ONU extrai células, e a camada de adaptação ATM TC seleciona as células recebidas corretas de acordo com seus valores VPI. Somente as células com valores VPI adequados podem entrar na função cliente ATM.</a:t>
            </a:r>
          </a:p>
          <a:p>
            <a:pPr lvl="2">
              <a:lnSpc>
                <a:spcPct val="100000"/>
              </a:lnSpc>
            </a:pPr>
            <a:r>
              <a:rPr lang="en-US" altLang="zh-CN" dirty="0"/>
              <a:t>No fluxo upstream, o serviço ATM é transportado por um ou mais T-CONTs. Cada T-CONT está relacionado apenas ao serviço ATM ou GEM e não é multiplexado. A OLT identifica o T-CONT de acordo com o Alloc_ID, recebe as células de transmissão relacionadas e então transmite as células para a camada de adaptação ATM TC e para o cliente ATM. </a:t>
            </a:r>
          </a:p>
          <a:p>
            <a:pPr lvl="2">
              <a:lnSpc>
                <a:spcPct val="100000"/>
              </a:lnSpc>
            </a:pPr>
            <a:r>
              <a:rPr lang="pt-BR" altLang="zh-CN" dirty="0"/>
              <a:t>AAL: ATM </a:t>
            </a:r>
            <a:r>
              <a:rPr lang="pt-BR" altLang="zh-CN" dirty="0" err="1"/>
              <a:t>Adaptation</a:t>
            </a:r>
            <a:r>
              <a:rPr lang="pt-BR" altLang="zh-CN" dirty="0"/>
              <a:t> </a:t>
            </a:r>
            <a:r>
              <a:rPr lang="pt-BR" altLang="zh-CN" dirty="0" err="1"/>
              <a:t>Layer</a:t>
            </a:r>
            <a:r>
              <a:rPr lang="pt-BR" altLang="zh-CN" dirty="0"/>
              <a:t> (Camada de Adaptação ATM). A AAL é responsável por adaptar diferentes tipos de dados ao formato de célula ATM. Ela cuida da segmentação e remontagem de dados, além de lidar com vários tipos de dados e requisitos de qualidade de serviço.</a:t>
            </a:r>
          </a:p>
          <a:p>
            <a:pPr lvl="2">
              <a:lnSpc>
                <a:spcPct val="100000"/>
              </a:lnSpc>
            </a:pPr>
            <a:r>
              <a:rPr lang="pt-BR" altLang="zh-CN" dirty="0"/>
              <a:t>AAL1 é usado principalmente para dados em tempo real, como voz e vídeo</a:t>
            </a:r>
          </a:p>
          <a:p>
            <a:pPr lvl="2">
              <a:lnSpc>
                <a:spcPct val="100000"/>
              </a:lnSpc>
            </a:pPr>
            <a:r>
              <a:rPr lang="pt-BR" altLang="zh-CN" dirty="0"/>
              <a:t>AAL2 melhora outras Camadas de Adaptação ATM, empacotando muitos pacotes pequenos eficientemente em uma célula ATM padrão de 53 bytes</a:t>
            </a:r>
          </a:p>
          <a:p>
            <a:pPr lvl="2">
              <a:lnSpc>
                <a:spcPct val="100000"/>
              </a:lnSpc>
            </a:pPr>
            <a:r>
              <a:rPr lang="pt-BR" altLang="zh-CN" dirty="0"/>
              <a:t>AAL5 é usado para pacotes que não requerem sequenciamento e nenhum mecanismo de controle de erro.</a:t>
            </a:r>
            <a:endParaRPr lang="en-US" altLang="zh-CN" dirty="0"/>
          </a:p>
          <a:p>
            <a:pPr lvl="1">
              <a:lnSpc>
                <a:spcPct val="100000"/>
              </a:lnSpc>
            </a:pPr>
            <a:r>
              <a:rPr lang="en-US" altLang="zh-CN" dirty="0"/>
              <a:t>GEM no GTC</a:t>
            </a:r>
            <a:endParaRPr lang="zh-CN" altLang="zh-CN" dirty="0"/>
          </a:p>
          <a:p>
            <a:pPr lvl="2">
              <a:lnSpc>
                <a:spcPct val="100000"/>
              </a:lnSpc>
            </a:pPr>
            <a:r>
              <a:rPr lang="en-US" altLang="zh-CN" dirty="0"/>
              <a:t>Num fluxo downstream, um quadro GEM é carregado em um bloco GEM e atinge todas as ONUs. A subcamada de enquadramento ONU extrai o quadro correspondente e o adaptador GEM TC filtra as células de acordo com o Port_ID de 12 bits. A função cliente GEM pode ser habilitada somente quando o quadro com um valor Port_ID adequado for permitido.</a:t>
            </a:r>
          </a:p>
          <a:p>
            <a:pPr lvl="2">
              <a:lnSpc>
                <a:spcPct val="100000"/>
              </a:lnSpc>
            </a:pPr>
            <a:r>
              <a:rPr lang="en-US" altLang="zh-CN" dirty="0"/>
              <a:t>No fluxo upstream, o serviço GEM é transportado por um ou mais T-CONTs. Cada T-CONT está relacionado apenas ao serviço ATM ou GEM e não é multiplexado. O OLT identifica o T-CONT para receber os dados de transmissão relacionados e, em seguida, entra na camada de adaptação GEM TC e no cliente GEM.</a:t>
            </a:r>
          </a:p>
          <a:p>
            <a:pPr lvl="0">
              <a:lnSpc>
                <a:spcPct val="100000"/>
              </a:lnSpc>
            </a:pPr>
            <a:r>
              <a:rPr lang="en-US" altLang="zh-CN" dirty="0"/>
              <a:t>Abreviações:</a:t>
            </a:r>
          </a:p>
          <a:p>
            <a:pPr lvl="1">
              <a:lnSpc>
                <a:spcPct val="100000"/>
              </a:lnSpc>
            </a:pPr>
            <a:r>
              <a:rPr lang="pt-BR" altLang="zh-CN" dirty="0"/>
              <a:t>GTC: Gigabit-</a:t>
            </a:r>
            <a:r>
              <a:rPr lang="pt-BR" altLang="zh-CN" dirty="0" err="1"/>
              <a:t>capable</a:t>
            </a:r>
            <a:r>
              <a:rPr lang="pt-BR" altLang="zh-CN" dirty="0"/>
              <a:t> Passive </a:t>
            </a:r>
            <a:r>
              <a:rPr lang="pt-BR" altLang="zh-CN" dirty="0" err="1"/>
              <a:t>Optical</a:t>
            </a:r>
            <a:r>
              <a:rPr lang="pt-BR" altLang="zh-CN" dirty="0"/>
              <a:t> Network </a:t>
            </a:r>
            <a:r>
              <a:rPr lang="pt-BR" altLang="zh-CN" dirty="0" err="1"/>
              <a:t>Transmission</a:t>
            </a:r>
            <a:r>
              <a:rPr lang="pt-BR" altLang="zh-CN" dirty="0"/>
              <a:t> </a:t>
            </a:r>
            <a:r>
              <a:rPr lang="pt-BR" altLang="zh-CN" dirty="0" err="1"/>
              <a:t>Convergence</a:t>
            </a:r>
            <a:r>
              <a:rPr lang="pt-BR" altLang="zh-CN" dirty="0"/>
              <a:t> (Convergência de Transmissão de Rede Óptica Passiva Capaz de Gigabit).</a:t>
            </a:r>
          </a:p>
          <a:p>
            <a:pPr lvl="1">
              <a:lnSpc>
                <a:spcPct val="100000"/>
              </a:lnSpc>
            </a:pPr>
            <a:r>
              <a:rPr lang="pt-BR" altLang="zh-CN" dirty="0"/>
              <a:t>TC: </a:t>
            </a:r>
            <a:r>
              <a:rPr lang="pt-BR" altLang="zh-CN" dirty="0" err="1"/>
              <a:t>Transmission</a:t>
            </a:r>
            <a:r>
              <a:rPr lang="pt-BR" altLang="zh-CN" dirty="0"/>
              <a:t> </a:t>
            </a:r>
            <a:r>
              <a:rPr lang="pt-BR" altLang="zh-CN" dirty="0" err="1"/>
              <a:t>Convergence</a:t>
            </a:r>
            <a:r>
              <a:rPr lang="pt-BR" altLang="zh-CN" dirty="0"/>
              <a:t> (Convergência de Transmissão).</a:t>
            </a:r>
          </a:p>
          <a:p>
            <a:pPr lvl="1">
              <a:lnSpc>
                <a:spcPct val="100000"/>
              </a:lnSpc>
            </a:pPr>
            <a:r>
              <a:rPr lang="pt-BR" altLang="zh-CN" dirty="0"/>
              <a:t>AAL: ATM </a:t>
            </a:r>
            <a:r>
              <a:rPr lang="pt-BR" altLang="zh-CN" dirty="0" err="1"/>
              <a:t>Adaptation</a:t>
            </a:r>
            <a:r>
              <a:rPr lang="pt-BR" altLang="zh-CN" dirty="0"/>
              <a:t> </a:t>
            </a:r>
            <a:r>
              <a:rPr lang="pt-BR" altLang="zh-CN" dirty="0" err="1"/>
              <a:t>Layer</a:t>
            </a:r>
            <a:r>
              <a:rPr lang="pt-BR" altLang="zh-CN" dirty="0"/>
              <a:t> (Camada de Adaptação ATM). A AAL é responsável por adaptar diferentes tipos de dados ao formato de célula ATM. Ela cuida da segmentação e remontagem de dados, além de lidar com vários tipos de dados e requisitos de qualidade de serviço.</a:t>
            </a:r>
          </a:p>
          <a:p>
            <a:pPr lvl="1">
              <a:lnSpc>
                <a:spcPct val="100000"/>
              </a:lnSpc>
            </a:pPr>
            <a:r>
              <a:rPr lang="pt-BR" altLang="zh-CN" dirty="0"/>
              <a:t>AAL1 é usado principalmente para dados em tempo real, como voz e vídeo</a:t>
            </a:r>
          </a:p>
          <a:p>
            <a:pPr lvl="1">
              <a:lnSpc>
                <a:spcPct val="100000"/>
              </a:lnSpc>
            </a:pPr>
            <a:r>
              <a:rPr lang="pt-BR" altLang="zh-CN" dirty="0"/>
              <a:t>AAL2 melhora outras Camadas de Adaptação ATM, empacotando muitos pacotes pequenos eficientemente em uma célula ATM padrão de 53 bytes</a:t>
            </a:r>
          </a:p>
          <a:p>
            <a:pPr lvl="1">
              <a:lnSpc>
                <a:spcPct val="100000"/>
              </a:lnSpc>
            </a:pPr>
            <a:r>
              <a:rPr lang="pt-BR" altLang="zh-CN" dirty="0"/>
              <a:t>AAL5 é usado para pacotes que não requerem sequenciamento e nenhum mecanismo de controle de erro.</a:t>
            </a:r>
            <a:endParaRPr lang="en-US" altLang="zh-CN" dirty="0"/>
          </a:p>
          <a:p>
            <a:pPr lvl="1">
              <a:lnSpc>
                <a:spcPct val="100000"/>
              </a:lnSpc>
            </a:pPr>
            <a:endParaRPr lang="pt-BR" altLang="zh-CN" dirty="0"/>
          </a:p>
          <a:p>
            <a:pPr lvl="1">
              <a:lnSpc>
                <a:spcPct val="100000"/>
              </a:lnSpc>
            </a:pP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O quadro do modo de encapsulamento GPON (GEM) é a menor unidade portadora de serviço na tecnologia GPON e é a estrutura de encapsulamento mais básica. Todos os serviços são encapsulados em frames GEM e transmitidos em linhas GPON. Os serviços são identificados pelas portas GEM. Cada porta GEM é identificada por um ID de porta exclusivo, que é alocado globalmente pela OLT. Ou seja, cada ONU/ONT conectada à OLT não pode utilizar uma porta GEM com o mesmo ID de porta. Uma porta GEM identifica o canal virtual de serviço entre a OLT e a ONU/ONT, ou seja, o canal que transporta o fluxo de serviço. A porta GEM é semelhante ao VPI/VCI na conexão virtual ATM.</a:t>
            </a:r>
          </a:p>
          <a:p>
            <a:r>
              <a:rPr lang="en-US" altLang="zh-CN" dirty="0"/>
              <a:t>T-CONT: É uma operadora para transporte de serviços no sentido upstream GPON. Todas as portas GEM precisam ser mapeadas para T-CONTs. A OLT transmite serviços upstream no modo de agendamento DBA. Um T-CONT é a unidade básica de controle dos fluxos de serviço upstream em um sistema GPON. Cada T-CONT é identificado exclusivamente por um </a:t>
            </a:r>
            <a:r>
              <a:rPr lang="en-US" altLang="zh-CN" dirty="0" err="1"/>
              <a:t>Alloc </a:t>
            </a:r>
            <a:r>
              <a:rPr lang="en-US" altLang="zh-CN" dirty="0"/>
              <a:t>-ID. O </a:t>
            </a:r>
            <a:r>
              <a:rPr lang="en-US" altLang="zh-CN" dirty="0" err="1"/>
              <a:t>Alloc </a:t>
            </a:r>
            <a:r>
              <a:rPr lang="en-US" altLang="zh-CN" dirty="0"/>
              <a:t>-ID é alocado globalmente pela OLT. Ou seja, cada ONU/ONT conectada à OLT não pode utilizar o T-CONT com o mesmo </a:t>
            </a:r>
            <a:r>
              <a:rPr lang="en-US" altLang="zh-CN" dirty="0" err="1"/>
              <a:t>Alloc </a:t>
            </a:r>
            <a:r>
              <a:rPr lang="en-US" altLang="zh-CN" dirty="0"/>
              <a:t>-ID.</a:t>
            </a:r>
          </a:p>
          <a:p>
            <a:r>
              <a:rPr lang="en-US" altLang="zh-CN" dirty="0"/>
              <a:t>A Figura 1 mostra o princípio de multiplexação de serviço no sistema GPON. Diferentes serviços são mapeados para diferentes portas GEM no ONT. As portas GEM transportam os serviços e então mapeiam os serviços para diferentes tipos de T-CONTs para transmissão upstream. Um T-CONT é uma unidade portadora básica na direção upstream de uma linha GPON. No lado OLT, o T-CONT primeiro demodula a unidade de porta GEM e, em seguida, envia a carga útil da porta GEM demodulada para o chip GPON MAC para processamento. Outras etapas de processamento são as mesmas do switch ou da rede de acesso.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r>
              <a:rPr lang="en-US" altLang="en-US" dirty="0"/>
              <a:t>A Figura 2 mostra o mapeamento entre serviços e portas GEM e entre serviços e T-CONTs. Uma porta GEM é a menor unidade de serviço em um sistema GPON. Uma porta GEM pode transportar um ou mais tipos de serviços. Depois que uma porta GEM transporta serviços, a porta GEM precisa ser mapeada para o T-CONT para agendamento de serviço upstream. Cada ONT suporta múltiplos T-CONTs e pode ser configurado com diferentes tipos de serviços. Um T-CONT pode transportar múltiplas portas GEM ou uma porta GEM, dependendo da configuração real do usuário. Depois que os dados transportados pelo T-CONT são transmitidos upstream para o OLT, os dados são demodulados da porta GEM e, em seguida, a carga útil do serviço da porta GEM é demodulada para processamento de serviço.</a:t>
            </a: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A OLT utiliza o campo Flag no </a:t>
            </a:r>
            <a:r>
              <a:rPr lang="en-US" altLang="zh-CN" dirty="0" err="1"/>
              <a:t>Bwmap </a:t>
            </a:r>
            <a:r>
              <a:rPr lang="en-US" altLang="zh-CN" dirty="0"/>
              <a:t>para indicar se as informações de </a:t>
            </a:r>
            <a:r>
              <a:rPr lang="en-US" altLang="zh-CN" dirty="0" err="1"/>
              <a:t>PLSu </a:t>
            </a:r>
            <a:r>
              <a:rPr lang="en-US" altLang="zh-CN" dirty="0"/>
              <a:t>, </a:t>
            </a:r>
            <a:r>
              <a:rPr lang="en-US" altLang="zh-CN" dirty="0" err="1"/>
              <a:t>PLOAMu </a:t>
            </a:r>
            <a:r>
              <a:rPr lang="en-US" altLang="zh-CN" dirty="0"/>
              <a:t>ou </a:t>
            </a:r>
            <a:r>
              <a:rPr lang="en-US" altLang="zh-CN" dirty="0" err="1"/>
              <a:t>DBRu </a:t>
            </a:r>
            <a:r>
              <a:rPr lang="en-US" altLang="zh-CN" dirty="0"/>
              <a:t>são transmitidas em cada alocação. Ao definir o período de transmissão, o escalonador OLT também precisa considerar a largura de banda e os requisitos de atraso desses canais auxiliares.</a:t>
            </a:r>
            <a:endParaRPr lang="zh-CN" altLang="zh-CN" dirty="0"/>
          </a:p>
          <a:p>
            <a:r>
              <a:rPr lang="en-US" altLang="zh-CN" dirty="0"/>
              <a:t>As informações de status do </a:t>
            </a:r>
            <a:r>
              <a:rPr lang="en-US" altLang="zh-CN" dirty="0" err="1"/>
              <a:t>PLOu </a:t>
            </a:r>
            <a:r>
              <a:rPr lang="en-US" altLang="zh-CN" dirty="0"/>
              <a:t>estão incluídas no acordo de alocação. Cada vez que uma ONU assume um meio PON de outra ONU, uma cópia dos novos dados </a:t>
            </a:r>
            <a:r>
              <a:rPr lang="en-US" altLang="zh-CN" dirty="0" err="1"/>
              <a:t>do PLOu </a:t>
            </a:r>
            <a:r>
              <a:rPr lang="en-US" altLang="zh-CN" dirty="0"/>
              <a:t>deve ser enviada. Quando uma ONU é alocada com dois IDs consecutivos (o </a:t>
            </a:r>
            <a:r>
              <a:rPr lang="en-US" altLang="zh-CN" dirty="0" err="1"/>
              <a:t>StopTime </a:t>
            </a:r>
            <a:r>
              <a:rPr lang="en-US" altLang="zh-CN" dirty="0"/>
              <a:t>de um ID é 1 menor que o </a:t>
            </a:r>
            <a:r>
              <a:rPr lang="en-US" altLang="zh-CN" dirty="0" err="1"/>
              <a:t>StartTime </a:t>
            </a:r>
            <a:r>
              <a:rPr lang="en-US" altLang="zh-CN" dirty="0"/>
              <a:t>do outro), a ONU suprime o envio dos dados do </a:t>
            </a:r>
            <a:r>
              <a:rPr lang="en-US" altLang="zh-CN" dirty="0" err="1"/>
              <a:t>PLOu para o segundo Alloc_ID </a:t>
            </a:r>
            <a:r>
              <a:rPr lang="en-US" altLang="zh-CN" dirty="0"/>
              <a:t>. Quando a OLT autoriza múltiplos </a:t>
            </a:r>
            <a:r>
              <a:rPr lang="en-US" altLang="zh-CN" dirty="0" err="1"/>
              <a:t>Alloc_ID consecutivos </a:t>
            </a:r>
            <a:r>
              <a:rPr lang="en-US" altLang="zh-CN" dirty="0"/>
              <a:t>para a ONU, a supressão pode ocorrer múltiplas vezes. Observe que as alocações contínuas de OLT para uma mesma ONU devem ter intervalos. As alocações devem ser estritamente contínuas ou para 2 ONUs diferentes.</a:t>
            </a:r>
            <a:endParaRPr lang="zh-CN" altLang="zh-CN" dirty="0"/>
          </a:p>
          <a:p>
            <a:r>
              <a:rPr lang="en-US" altLang="zh-CN" dirty="0"/>
              <a:t>Os dados de carga útil do usuário são seguidos por essas sobrecargas durante a transmissão até que a posição indicada pelo ponteiro </a:t>
            </a:r>
            <a:r>
              <a:rPr lang="en-US" altLang="zh-CN" dirty="0" err="1"/>
              <a:t>StopTime </a:t>
            </a:r>
            <a:r>
              <a:rPr lang="en-US" altLang="zh-CN" dirty="0"/>
              <a:t>seja alcançada.</a:t>
            </a:r>
            <a:endParaRPr lang="zh-CN" altLang="en-US" dirty="0"/>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a:t>PLI: indica o tamanho da carga útil. São 12 bits. Ou seja, o comprimento máximo da carga útil de cada quadro GEM é de 4.095 bytes.</a:t>
            </a:r>
          </a:p>
          <a:p>
            <a:r>
              <a:rPr lang="en-US" altLang="zh-CN"/>
              <a:t>ID da porta: 12 bits, 4096 IDs de porta GEM</a:t>
            </a:r>
          </a:p>
          <a:p>
            <a:r>
              <a:rPr lang="en-US" altLang="zh-CN"/>
              <a:t>PTI: indica o tipo de carga útil de 3 bits. O último bit indica se o pacote é o último segmento.</a:t>
            </a:r>
          </a:p>
          <a:p>
            <a:r>
              <a:rPr lang="en-US" altLang="zh-CN"/>
              <a:t>HEC: 13 bits, controle de erro de cabeçalho.</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79705" marR="0" lvl="0" indent="-179705" algn="l" defTabSz="1219200" rtl="0" eaLnBrk="1" fontAlgn="auto" latinLnBrk="0" hangingPunct="1">
              <a:lnSpc>
                <a:spcPct val="125000"/>
              </a:lnSpc>
              <a:spcBef>
                <a:spcPct val="0"/>
              </a:spcBef>
              <a:spcAft>
                <a:spcPts val="600"/>
              </a:spcAft>
              <a:buClrTx/>
              <a:buSzTx/>
              <a:buFont typeface="Huawei Sans" panose="020C0503030203020204" pitchFamily="34" charset="0"/>
              <a:buChar char="•"/>
              <a:defRPr/>
            </a:pPr>
            <a:r>
              <a:rPr lang="en-US" altLang="zh-CN" b="0" dirty="0"/>
              <a:t>Padrão de criptografia avançado (AES)</a:t>
            </a:r>
          </a:p>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Na transmissão upstream PON, o modo TDMA é usado para acesso. Uma OLT pode ser conectada a múltiplas ONUs. A distância mais curta entre a ONU e a OLT pode ser de dezenas de metros, e a distância física real mais longa pode ser de até 40 quilômetros. Os sinais ópticos são transmitidos por fibras ópticas e o atraso de transmissão é de 5 </a:t>
            </a:r>
            <a:r>
              <a:rPr lang="en-US" altLang="zh-CN" dirty="0" err="1"/>
              <a:t>ps </a:t>
            </a:r>
            <a:r>
              <a:rPr lang="en-US" altLang="zh-CN" dirty="0"/>
              <a:t>por quilômetro. Devido à mudança da temperatura ambiente e ao envelhecimento dos componentes, o atraso de transmissão muda constantemente. Para implementar o acesso TDMA, é garantido que os dados upstream de cada ONU sejam inseridos no intervalo de tempo especificado após a confluência da fibra óptica pública, e que não ocorra colisão entre ONUs e que a lacuna não seja muito grande. A OLT precisa medir com precisão a distância entre cada ONU e a OLT, para controlar o tempo de envio dos dados upstream por cada ONU.</a:t>
            </a:r>
          </a:p>
          <a:p>
            <a:r>
              <a:rPr lang="en-US" altLang="zh-CN" dirty="0"/>
              <a:t>O OLT obtém o atraso de ida e volta (divisor óptico) da ONU através do processo de variação e, em seguida, especifica um atraso de equalização adequado ( </a:t>
            </a:r>
            <a:r>
              <a:rPr lang="en-US" altLang="zh-CN" dirty="0" err="1"/>
              <a:t>EqD </a:t>
            </a:r>
            <a:r>
              <a:rPr lang="en-US" altLang="zh-CN" dirty="0"/>
              <a:t>) para garantir que nenhum conflito ocorra no divisor óptico quando cada ONU envia dados.</a:t>
            </a:r>
          </a:p>
          <a:p>
            <a:r>
              <a:rPr lang="en-US" altLang="zh-CN" dirty="0"/>
              <a:t>Durante o processo de variação, uma janela, nomeadamente a Zona Silenciosa, precisa ser aberta para suspender os canais de transmissão upstream de outras ONUs. A OLT abre uma janela configurando o </a:t>
            </a:r>
            <a:r>
              <a:rPr lang="en-US" altLang="zh-CN" dirty="0" err="1"/>
              <a:t>BWmap </a:t>
            </a:r>
            <a:r>
              <a:rPr lang="en-US" altLang="zh-CN" dirty="0"/>
              <a:t>como nulo e não autoriza nenhum timeslot.</a:t>
            </a:r>
          </a:p>
          <a:p>
            <a:endParaRPr lang="en-US" altLang="zh-CN" dirty="0"/>
          </a:p>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79705" marR="0" lvl="0" indent="-179705" algn="l" defTabSz="1219200" rtl="0" eaLnBrk="1" fontAlgn="auto" latinLnBrk="0" hangingPunct="1">
              <a:lnSpc>
                <a:spcPct val="125000"/>
              </a:lnSpc>
              <a:spcBef>
                <a:spcPct val="0"/>
              </a:spcBef>
              <a:spcAft>
                <a:spcPts val="600"/>
              </a:spcAft>
              <a:buClrTx/>
              <a:buSzTx/>
              <a:buFont typeface="Huawei Sans" panose="020C0503030203020204" pitchFamily="34" charset="0"/>
              <a:buChar char="•"/>
              <a:defRPr/>
            </a:pPr>
            <a:r>
              <a:rPr lang="en-US" altLang="zh-CN" b="0"/>
              <a:t>Padrão de criptografia avançado (AES)</a:t>
            </a:r>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O sistema GPON usa o modo SBA+DBA para obter uma utilização eficaz da largura de banda.</a:t>
            </a:r>
            <a:endParaRPr lang="zh-CN" altLang="zh-CN" sz="1200" dirty="0"/>
          </a:p>
          <a:p>
            <a:pPr lvl="1"/>
            <a:r>
              <a:rPr lang="en-US" altLang="zh-CN" dirty="0"/>
              <a:t>Os serviços TDM são configurados com largura de banda por meio de SBA para garantir alta </a:t>
            </a:r>
            <a:r>
              <a:rPr lang="en-US" altLang="zh-CN" dirty="0" err="1"/>
              <a:t>QoS </a:t>
            </a:r>
            <a:r>
              <a:rPr lang="en-US" altLang="zh-CN" dirty="0"/>
              <a:t>.</a:t>
            </a:r>
            <a:endParaRPr lang="zh-CN" altLang="zh-CN" sz="1200" dirty="0"/>
          </a:p>
          <a:p>
            <a:pPr lvl="1"/>
            <a:r>
              <a:rPr lang="en-US" altLang="zh-CN" dirty="0"/>
              <a:t>As larguras de banda para outros serviços são alocadas dinamicamente por meio do DBA.</a:t>
            </a:r>
            <a:endParaRPr lang="zh-CN" altLang="zh-CN" sz="1200" dirty="0"/>
          </a:p>
          <a:p>
            <a:pPr lvl="1"/>
            <a:r>
              <a:rPr lang="en-US" altLang="zh-CN" dirty="0"/>
              <a:t>A implementação do DBA está intimamente relacionada ao mecanismo de garantia </a:t>
            </a:r>
            <a:r>
              <a:rPr lang="en-US" altLang="zh-CN" dirty="0" err="1"/>
              <a:t>de QoS </a:t>
            </a:r>
            <a:r>
              <a:rPr lang="en-US" altLang="zh-CN" dirty="0"/>
              <a:t>.</a:t>
            </a:r>
            <a:endParaRPr lang="zh-CN" altLang="zh-CN" sz="1200" dirty="0"/>
          </a:p>
          <a:p>
            <a:pPr lvl="1"/>
            <a:r>
              <a:rPr lang="en-US" altLang="zh-CN" dirty="0"/>
              <a:t>O sistema GPON oferece suporte à alocação dinâmica de largura de banda por meio de relatórios de status e monitoramento de serviço OLT (relatórios sem status).</a:t>
            </a:r>
            <a:endParaRPr lang="zh-CN" altLang="zh-CN" sz="1200" dirty="0"/>
          </a:p>
          <a:p>
            <a:r>
              <a:rPr lang="en-US" altLang="zh-CN" dirty="0"/>
              <a:t>Existem três mecanismos para o GPON reportar o status do DBA:</a:t>
            </a:r>
            <a:endParaRPr lang="zh-CN" altLang="zh-CN" sz="1200" dirty="0"/>
          </a:p>
          <a:p>
            <a:pPr lvl="1"/>
            <a:r>
              <a:rPr lang="en-US" altLang="zh-CN" dirty="0" err="1"/>
              <a:t>PLOu </a:t>
            </a:r>
            <a:r>
              <a:rPr lang="en-US" altLang="zh-CN" dirty="0"/>
              <a:t>-DBA </a:t>
            </a:r>
            <a:r>
              <a:rPr lang="en-US" altLang="zh-CN" dirty="0" err="1"/>
              <a:t>Ind </a:t>
            </a:r>
            <a:r>
              <a:rPr lang="en-US" altLang="zh-CN" dirty="0"/>
              <a:t>do Estado</a:t>
            </a:r>
            <a:endParaRPr lang="zh-CN" altLang="zh-CN" sz="1200" dirty="0"/>
          </a:p>
          <a:p>
            <a:pPr lvl="1"/>
            <a:r>
              <a:rPr lang="en-US" altLang="zh-CN" dirty="0" err="1"/>
              <a:t>DBRu - </a:t>
            </a:r>
            <a:r>
              <a:rPr lang="en-US" altLang="zh-CN" dirty="0"/>
              <a:t>DBA sobreposto</a:t>
            </a:r>
            <a:endParaRPr lang="zh-CN" altLang="zh-CN" sz="1200" dirty="0"/>
          </a:p>
          <a:p>
            <a:pPr lvl="1"/>
            <a:r>
              <a:rPr lang="en-US" altLang="zh-CN" dirty="0"/>
              <a:t>DBA de carga útil</a:t>
            </a:r>
            <a:endParaRPr lang="zh-CN" altLang="zh-CN" sz="1200" dirty="0"/>
          </a:p>
          <a:p>
            <a:r>
              <a:rPr lang="en-US" altLang="zh-CN" dirty="0"/>
              <a:t>O mecanismo de implementação da função DBA consiste nas seguintes partes:</a:t>
            </a:r>
            <a:endParaRPr lang="zh-CN" altLang="zh-CN" sz="1200" dirty="0"/>
          </a:p>
          <a:p>
            <a:pPr lvl="1"/>
            <a:r>
              <a:rPr lang="en-US" altLang="zh-CN" dirty="0"/>
              <a:t>O OLT ou ONU realiza detecção de congestionamento.</a:t>
            </a:r>
            <a:endParaRPr lang="zh-CN" altLang="zh-CN" sz="1200" dirty="0"/>
          </a:p>
          <a:p>
            <a:pPr lvl="1"/>
            <a:r>
              <a:rPr lang="en-US" altLang="zh-CN" dirty="0"/>
              <a:t>Reporte o status de congestionamento à OLT.</a:t>
            </a:r>
            <a:endParaRPr lang="zh-CN" altLang="zh-CN" sz="1200" dirty="0"/>
          </a:p>
          <a:p>
            <a:pPr lvl="1"/>
            <a:r>
              <a:rPr lang="en-US" altLang="zh-CN" dirty="0"/>
              <a:t>Atualize a largura de banda a ser alocada pela OLT de acordo com os parâmetros especificados.</a:t>
            </a:r>
            <a:endParaRPr lang="zh-CN" altLang="zh-CN" sz="1200" dirty="0"/>
          </a:p>
          <a:p>
            <a:pPr lvl="1"/>
            <a:r>
              <a:rPr lang="en-US" altLang="zh-CN" dirty="0"/>
              <a:t>A OLT envia autorização de acordo com a largura de banda recém-alocada e o tipo de T-CONT.</a:t>
            </a:r>
            <a:endParaRPr lang="zh-CN" altLang="zh-CN" sz="1200" dirty="0"/>
          </a:p>
          <a:p>
            <a:pPr lvl="1"/>
            <a:r>
              <a:rPr lang="en-US" altLang="zh-CN" dirty="0"/>
              <a:t>Gerenciar operações de DBA.</a:t>
            </a:r>
            <a:endParaRPr lang="zh-CN" altLang="zh-CN" sz="1200" dirty="0"/>
          </a:p>
          <a:p>
            <a:endParaRPr lang="en-US" altLang="zh-CN" dirty="0"/>
          </a:p>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79705" marR="0" lvl="0" indent="-179705" algn="l" defTabSz="1219200" rtl="0" eaLnBrk="1" fontAlgn="auto" latinLnBrk="0" hangingPunct="1">
              <a:lnSpc>
                <a:spcPct val="125000"/>
              </a:lnSpc>
              <a:spcBef>
                <a:spcPct val="0"/>
              </a:spcBef>
              <a:spcAft>
                <a:spcPts val="600"/>
              </a:spcAft>
              <a:buClrTx/>
              <a:buSzTx/>
              <a:buFont typeface="Huawei Sans" panose="020C0503030203020204" pitchFamily="34" charset="0"/>
              <a:buChar char="•"/>
              <a:defRPr/>
            </a:pPr>
            <a:r>
              <a:rPr lang="en-US" altLang="zh-CN"/>
              <a:t>Os T-CONTs são classificados em cinco tipos. Durante o agendamento do serviço upstream, diferentes tipos de T-CONTs são selecionados com base nos tipos de serviço. Cada tipo de largura de banda T-CONT possui recursos específicos de QoS, que se refletem principalmente na garantia de largura de banda. Os recursos de QoS são classificados em largura de banda fixa, largura de banda garantida, largura de banda garantida/máxima, largura de banda máxima e modo híbrido (correspondendo ao Tipo 1 ao Tipo 5 de cinco tipos de T-CONT).</a:t>
            </a:r>
          </a:p>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79705" marR="0" lvl="0" indent="-179705" algn="l" defTabSz="1219200" rtl="0" eaLnBrk="1" fontAlgn="auto" latinLnBrk="0" hangingPunct="1">
              <a:lnSpc>
                <a:spcPct val="125000"/>
              </a:lnSpc>
              <a:spcBef>
                <a:spcPct val="0"/>
              </a:spcBef>
              <a:spcAft>
                <a:spcPts val="600"/>
              </a:spcAft>
              <a:buClrTx/>
              <a:buSzTx/>
              <a:buFont typeface="Huawei Sans" panose="020C0503030203020204" pitchFamily="34" charset="0"/>
              <a:buChar char="•"/>
              <a:defRPr/>
            </a:pPr>
            <a:r>
              <a:rPr lang="en-US" altLang="zh-CN" b="0"/>
              <a:t>Padrão de criptografia avançado (AES)</a:t>
            </a:r>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lnSpc>
                <a:spcPct val="100000"/>
              </a:lnSpc>
            </a:pPr>
            <a:r>
              <a:rPr lang="en-US" altLang="zh-CN" dirty="0">
                <a:latin typeface="+mn-lt"/>
              </a:rPr>
              <a:t>A autenticação SN é um modo de autenticação no qual a OLT corresponde apenas ao SN de uma ONU. O modo de autenticação </a:t>
            </a:r>
            <a:r>
              <a:rPr lang="en-US" altLang="zh-CN" dirty="0" err="1">
                <a:latin typeface="+mn-lt"/>
              </a:rPr>
              <a:t>SN+Senha </a:t>
            </a:r>
            <a:r>
              <a:rPr lang="en-US" altLang="zh-CN" dirty="0">
                <a:latin typeface="+mn-lt"/>
              </a:rPr>
              <a:t>requer a correspondência do SN e da senha ao mesmo tempo.</a:t>
            </a:r>
            <a:endParaRPr lang="zh-CN" altLang="zh-CN" sz="1200" dirty="0">
              <a:latin typeface="+mn-lt"/>
            </a:endParaRPr>
          </a:p>
          <a:p>
            <a:pPr>
              <a:lnSpc>
                <a:spcPct val="100000"/>
              </a:lnSpc>
            </a:pPr>
            <a:r>
              <a:rPr lang="en-US" altLang="zh-CN" dirty="0">
                <a:latin typeface="+mn-lt"/>
              </a:rPr>
              <a:t>Após receber a mensagem de resposta do código de sequência da ONU, a OLT verifica se a ONU com o mesmo SN está online. Se uma ONU com o mesmo SN estiver online, a OLT reporta um alarme de conflito de SN para a CLI e NMS. Caso contrário, a OLT aloca diretamente o ONU ID especificado para a ONU.</a:t>
            </a:r>
            <a:endParaRPr lang="zh-CN" altLang="zh-CN" sz="1200" dirty="0">
              <a:latin typeface="+mn-lt"/>
            </a:endParaRPr>
          </a:p>
          <a:p>
            <a:pPr>
              <a:lnSpc>
                <a:spcPct val="100000"/>
              </a:lnSpc>
            </a:pPr>
            <a:r>
              <a:rPr lang="en-US" altLang="zh-CN" dirty="0">
                <a:latin typeface="+mn-lt"/>
              </a:rPr>
              <a:t>Depois que a ONU entra no estado de operação:</a:t>
            </a:r>
            <a:endParaRPr lang="zh-CN" altLang="zh-CN" sz="1200" dirty="0">
              <a:latin typeface="+mn-lt"/>
            </a:endParaRPr>
          </a:p>
          <a:p>
            <a:pPr lvl="1">
              <a:lnSpc>
                <a:spcPct val="100000"/>
              </a:lnSpc>
            </a:pPr>
            <a:r>
              <a:rPr lang="en-US" altLang="zh-CN" dirty="0">
                <a:latin typeface="+mn-lt"/>
              </a:rPr>
              <a:t>Para a ONU em modo de autenticação SN, a OLT não solicita a senha. O OLT configura diretamente uma porta GEM para a ONU transportar mensagens OMCI e permite que a ONU fique online. A configuração pode ser realizada automaticamente pela OLT para que a porta GEM que transporta mensagens OMCI seja a mesma do ONU ID. Além disso, a OLT reporta um alarme on-line da ONU para a CLI ou NMS.</a:t>
            </a:r>
            <a:endParaRPr lang="zh-CN" altLang="zh-CN" sz="1200" dirty="0">
              <a:latin typeface="+mn-lt"/>
            </a:endParaRPr>
          </a:p>
          <a:p>
            <a:pPr lvl="1">
              <a:lnSpc>
                <a:spcPct val="100000"/>
              </a:lnSpc>
            </a:pPr>
            <a:r>
              <a:rPr lang="en-US" altLang="zh-CN" dirty="0">
                <a:latin typeface="+mn-lt"/>
              </a:rPr>
              <a:t>Para uma ONU no modo de autenticação SN + senha, a OLT envia uma solicitação de senha para a ONU e compara a senha retornada pela ONU com a senha configurada localmente. Se a senha for igual à senha configurada localmente, o OLT configura diretamente uma porta GEM para a ONU transportar mensagens OMCI e permite que a ONU fique on-line e reporta um alarme on-line da ONU para o CLI ou NMS. Se a senha for diferente da configuração local, um alarme de erro de senha será relatado à CLI ou NMS. Neste caso, mesmo que a função auto-discovery da ONU esteja habilitada na porta PON, o OLT não reporta a auto-discovery da ONU, e envia a mensagem </a:t>
            </a:r>
            <a:r>
              <a:rPr lang="en-US" altLang="zh-CN" dirty="0" err="1">
                <a:latin typeface="+mn-lt"/>
              </a:rPr>
              <a:t>Deactivate_ONU </a:t>
            </a:r>
            <a:r>
              <a:rPr lang="en-US" altLang="zh-CN" dirty="0">
                <a:latin typeface="+mn-lt"/>
              </a:rPr>
              <a:t>-ID PLOAM para cancelar o registro da ONU.</a:t>
            </a:r>
            <a:endParaRPr lang="zh-CN" altLang="zh-CN" sz="1200" dirty="0">
              <a:latin typeface="+mn-lt"/>
            </a:endParaRPr>
          </a:p>
          <a:p>
            <a:pPr lvl="1"/>
            <a:endParaRPr lang="en-US" altLang="zh-CN" dirty="0">
              <a:latin typeface="+mn-lt"/>
            </a:endParaRPr>
          </a:p>
          <a:p>
            <a:endParaRPr lang="zh-CN" altLang="en-US" dirty="0">
              <a:latin typeface="+mn-l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en-US" altLang="zh-CN" dirty="0"/>
              <a:t>Após receber a mensagem de resposta SN da ONU, a OLT verifica se uma ONU com o mesmo SN está online,</a:t>
            </a:r>
          </a:p>
          <a:p>
            <a:pPr lvl="1"/>
            <a:r>
              <a:rPr lang="en-US" altLang="en-US" dirty="0"/>
              <a:t>Se uma ONU com o mesmo SN estiver online, a OLT reporta um alarme de conflito de SN para a CLI e NMS.</a:t>
            </a:r>
            <a:endParaRPr lang="en-US" altLang="zh-CN" dirty="0"/>
          </a:p>
          <a:p>
            <a:pPr lvl="1"/>
            <a:r>
              <a:rPr lang="en-US" altLang="en-US" dirty="0"/>
              <a:t>Caso contrário, o sistema aloca diretamente o ID da ONU especificado pelo usuário para a ONU.</a:t>
            </a:r>
          </a:p>
          <a:p>
            <a:pPr lvl="0"/>
            <a:r>
              <a:rPr lang="en-US" altLang="zh-CN" dirty="0"/>
              <a:t>Após a ONU entrar no estado de operação, a OLT não solicita senha para a ONU que está autenticada no modo SN. Em vez disso, o OLT configura diretamente uma porta GEM para transportar mensagens OMCI para a ONU ficar online. O método de configuração pode ser configurado automaticamente pela OLT para que a porta GEM que transporta mensagens OMCI seja a mesma do ONU ID. Além disso, a OLT reporta um alarme on-line da ONU para a CLI ou NMS.</a:t>
            </a:r>
          </a:p>
          <a:p>
            <a:endParaRPr lang="zh-CN" altLang="en-US" dirty="0"/>
          </a:p>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eaLnBrk="1" hangingPunct="1"/>
            <a:r>
              <a:rPr lang="en-US" altLang="zh-CN" dirty="0">
                <a:latin typeface="+mn-lt"/>
              </a:rPr>
              <a:t>Após receber a mensagem de resposta do SN da ONU, a OLT verifica se uma ONU com o mesmo SN já está online.</a:t>
            </a:r>
          </a:p>
          <a:p>
            <a:pPr lvl="1"/>
            <a:r>
              <a:rPr lang="en-US" altLang="zh-CN" dirty="0">
                <a:latin typeface="+mn-lt"/>
              </a:rPr>
              <a:t>Se sim, a OLT reporta um alarme de conflito de SN para a CLI ou NMS.</a:t>
            </a:r>
          </a:p>
          <a:p>
            <a:pPr lvl="1"/>
            <a:r>
              <a:rPr lang="en-US" altLang="zh-CN" dirty="0">
                <a:latin typeface="+mn-lt"/>
              </a:rPr>
              <a:t>Se não, o OLT atribui diretamente o ID da ONU definido pelo usuário à ONU.</a:t>
            </a:r>
          </a:p>
          <a:p>
            <a:pPr eaLnBrk="1" hangingPunct="1"/>
            <a:r>
              <a:rPr lang="en-US" altLang="zh-CN" dirty="0">
                <a:latin typeface="+mn-lt"/>
              </a:rPr>
              <a:t>Após a ONU entrar no estado de operação, a OLT envia uma mensagem de solicitação de senha para a ONU e compara a senha informada pela ONU com a senha configurada na OLT.</a:t>
            </a:r>
          </a:p>
          <a:p>
            <a:pPr lvl="1"/>
            <a:r>
              <a:rPr lang="en-US" altLang="zh-CN" dirty="0">
                <a:latin typeface="+mn-lt"/>
              </a:rPr>
              <a:t>Se as senhas forem iguais, o OLT configura diretamente uma porta GEM para a ONU transportar mensagens OMCI e permite que a ONU fique online. Além disso, a OLT reporta um alarme on-line da ONU para a CLI ou NMS.</a:t>
            </a:r>
          </a:p>
          <a:p>
            <a:pPr lvl="1"/>
            <a:r>
              <a:rPr lang="en-US" altLang="zh-CN" dirty="0">
                <a:latin typeface="+mn-lt"/>
              </a:rPr>
              <a:t>Se as senhas forem diferentes, a OLT reporta um alarme </a:t>
            </a:r>
            <a:r>
              <a:rPr lang="en-US" altLang="zh-CN" baseline="0" dirty="0">
                <a:latin typeface="+mn-lt"/>
              </a:rPr>
              <a:t>de erro de senha da ONU </a:t>
            </a:r>
            <a:r>
              <a:rPr lang="en-US" altLang="zh-CN" dirty="0">
                <a:latin typeface="+mn-lt"/>
              </a:rPr>
              <a:t>para a CLI ou NMS. A OLT não reporta uma mensagem de descoberta automática da ONU mesmo se a função de descoberta automática da ONU estiver habilitada na porta PON à qual esta ONU está conectada. Em vez disso, a OLT envia uma mensagem </a:t>
            </a:r>
            <a:r>
              <a:rPr lang="en-US" altLang="zh-CN" dirty="0" err="1">
                <a:latin typeface="+mn-lt"/>
              </a:rPr>
              <a:t>Deactivate_ONU </a:t>
            </a:r>
            <a:r>
              <a:rPr lang="en-US" altLang="zh-CN" dirty="0">
                <a:latin typeface="+mn-lt"/>
              </a:rPr>
              <a:t>-ID PLOAM para cancelar o registro da ONU</a:t>
            </a:r>
          </a:p>
          <a:p>
            <a:endParaRPr lang="zh-CN" altLang="en-US" dirty="0">
              <a:latin typeface="+mn-l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eaLnBrk="1" hangingPunct="1"/>
            <a:r>
              <a:rPr lang="en-US" altLang="zh-CN" dirty="0"/>
              <a:t>OMCI: interface de gerenciamento e controle de terminal </a:t>
            </a:r>
            <a:r>
              <a:rPr lang="en-US" altLang="zh-CN" dirty="0" err="1"/>
              <a:t>ont</a:t>
            </a:r>
          </a:p>
          <a:p>
            <a:pPr eaLnBrk="1" hangingPunct="1"/>
            <a:r>
              <a:rPr lang="en-US" altLang="zh-CN" dirty="0"/>
              <a:t>SNMP: Protocolo Simples de Gerenciamento de Rede</a:t>
            </a:r>
            <a:r>
              <a:rPr lang="en-US" altLang="en-US" dirty="0"/>
              <a:t> </a:t>
            </a:r>
            <a:endParaRPr lang="en-US" altLang="zh-CN" dirty="0"/>
          </a:p>
          <a:p>
            <a:r>
              <a:rPr lang="en-US" altLang="zh-CN" dirty="0"/>
              <a:t>O gerenciamento da ONU no sistema GPON é implementado através de mensagens OMCI.</a:t>
            </a:r>
            <a:endParaRPr lang="zh-CN" altLang="zh-CN" sz="1200" dirty="0"/>
          </a:p>
          <a:p>
            <a:pPr lvl="1"/>
            <a:r>
              <a:rPr lang="en-US" altLang="zh-CN" dirty="0"/>
              <a:t>As mensagens OMCI são usadas principalmente para gerenciamento e manutenção da camada de serviço, como descoberta de capacidade de hardware de dispositivo, informações de manutenção de alarme e configuração de capacidade de serviço.</a:t>
            </a:r>
            <a:endParaRPr lang="zh-CN" altLang="zh-CN" sz="1200" dirty="0"/>
          </a:p>
          <a:p>
            <a:pPr lvl="1"/>
            <a:r>
              <a:rPr lang="en-US" altLang="zh-CN" dirty="0"/>
              <a:t>OMCI é um protocolo de gerenciamento mestre-escravo. O OLT é o dispositivo mestre e uma ONU é o dispositivo escravo. Após a ONU concluir o processo de registro, um canal OMCI é estabelecido. O OLT controla múltiplas ONUs conectadas a ela através de canais OMCI.</a:t>
            </a:r>
            <a:endParaRPr lang="zh-CN" altLang="zh-CN" sz="1200" dirty="0"/>
          </a:p>
          <a:p>
            <a:pPr lvl="1"/>
            <a:r>
              <a:rPr lang="en-US" altLang="zh-CN" dirty="0"/>
              <a:t>O OMCI suporta configuração offline de ONUs. A ONU não precisa salvar as configurações localmente, o que facilita o provisionamento do serviço.</a:t>
            </a:r>
            <a:endParaRPr lang="zh-CN" altLang="en-US" dirty="0"/>
          </a:p>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a:t>Sistema de gerenciamento de elementos (EMS):</a:t>
            </a:r>
          </a:p>
          <a:p>
            <a:r>
              <a:rPr lang="en-US" altLang="en-US"/>
              <a:t>Os serviços de voz são emitidos através do OMCI.</a:t>
            </a: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eaLnBrk="1" hangingPunct="1"/>
            <a:r>
              <a:rPr lang="en-US" altLang="zh-CN" dirty="0">
                <a:latin typeface="+mn-lt"/>
              </a:rPr>
              <a:t>EMS: sistema de gerenciamento de elementos</a:t>
            </a:r>
          </a:p>
          <a:p>
            <a:r>
              <a:rPr lang="en-US" altLang="zh-CN" dirty="0">
                <a:latin typeface="+mn-lt"/>
              </a:rPr>
              <a:t>Para o serviço de voz, um arquivo de configuração XML é baixado do NMS através de FTP.</a:t>
            </a:r>
            <a:endParaRPr lang="zh-CN" altLang="zh-CN" dirty="0">
              <a:latin typeface="+mn-lt"/>
            </a:endParaRPr>
          </a:p>
          <a:p>
            <a:r>
              <a:rPr lang="en-US" altLang="zh-CN" dirty="0">
                <a:latin typeface="+mn-lt"/>
              </a:rPr>
              <a:t>A OLT baixa o arquivo de configuração XML do serviço de voz do NMS em modo FTP e entrega o arquivo ao ONT através do canal OMCI para completar a configuração do serviço de voz.</a:t>
            </a:r>
            <a:endParaRPr lang="zh-CN" altLang="en-US" dirty="0">
              <a:latin typeface="+mn-lt"/>
            </a:endParaRPr>
          </a:p>
          <a:p>
            <a:endParaRPr lang="zh-CN" altLang="en-US" dirty="0">
              <a:latin typeface="+mn-l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VLAN: rede local virtual.</a:t>
            </a:r>
          </a:p>
          <a:p>
            <a:r>
              <a:rPr lang="en-US" altLang="zh-CN" dirty="0"/>
              <a:t>Geralmente, o serviço </a:t>
            </a:r>
            <a:r>
              <a:rPr lang="en-US" altLang="zh-CN" dirty="0" err="1"/>
              <a:t>MxU </a:t>
            </a:r>
            <a:r>
              <a:rPr lang="en-US" altLang="zh-CN" dirty="0"/>
              <a:t>é prestado pelo EMS.</a:t>
            </a:r>
          </a:p>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79705" marR="0" lvl="0" indent="-179705" algn="l" defTabSz="1219200" rtl="0" eaLnBrk="1" fontAlgn="auto" latinLnBrk="0" hangingPunct="1">
              <a:lnSpc>
                <a:spcPct val="125000"/>
              </a:lnSpc>
              <a:spcBef>
                <a:spcPct val="0"/>
              </a:spcBef>
              <a:spcAft>
                <a:spcPts val="600"/>
              </a:spcAft>
              <a:buClrTx/>
              <a:buSzTx/>
              <a:buFont typeface="Huawei Sans" panose="020C0503030203020204" pitchFamily="34" charset="0"/>
              <a:buChar char="•"/>
              <a:defRPr/>
            </a:pPr>
            <a:r>
              <a:rPr lang="en-US" altLang="zh-CN" dirty="0"/>
              <a:t>VoIP, RG e PON indicam serviço VoIP, serviço de gateway (o serviço IP é usado como exemplo) e gerenciamento da camada de link PON, respectivamente.</a:t>
            </a:r>
          </a:p>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ONT PnP</a:t>
            </a:r>
            <a:endParaRPr lang="zh-CN" altLang="zh-CN" sz="1200" dirty="0"/>
          </a:p>
          <a:p>
            <a:pPr lvl="1"/>
            <a:r>
              <a:rPr lang="en-US" altLang="zh-CN" dirty="0"/>
              <a:t>Configuração zero</a:t>
            </a:r>
            <a:endParaRPr lang="zh-CN" altLang="zh-CN" sz="1200" dirty="0"/>
          </a:p>
          <a:p>
            <a:r>
              <a:rPr lang="en-US" altLang="zh-CN" dirty="0"/>
              <a:t>Gerenciamento centralizado de ONT</a:t>
            </a:r>
            <a:endParaRPr lang="zh-CN" altLang="zh-CN" sz="1200" dirty="0"/>
          </a:p>
          <a:p>
            <a:pPr lvl="1"/>
            <a:r>
              <a:rPr lang="en-US" altLang="zh-CN" dirty="0"/>
              <a:t>Diagnóstico remoto ONT e atualização em lote</a:t>
            </a:r>
            <a:endParaRPr lang="zh-CN" altLang="zh-CN" sz="1200" dirty="0"/>
          </a:p>
          <a:p>
            <a:pPr lvl="1"/>
            <a:r>
              <a:rPr lang="en-US" altLang="zh-CN" dirty="0"/>
              <a:t>Manutenção e gerenciamento remoto do ONT através do OAM</a:t>
            </a:r>
            <a:endParaRPr lang="zh-CN" altLang="zh-CN" sz="1200" dirty="0"/>
          </a:p>
          <a:p>
            <a:r>
              <a:rPr lang="en-US" altLang="zh-CN" dirty="0"/>
              <a:t>Provisionamento automático de serviços ONT</a:t>
            </a:r>
            <a:endParaRPr lang="zh-CN" altLang="en-US" dirty="0"/>
          </a:p>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en-US" dirty="0"/>
              <a:t>Vantagens: A rede é simples, o gerenciamento OLT/ONU é simples e o provisionamento de serviços é simples.</a:t>
            </a:r>
          </a:p>
          <a:p>
            <a:r>
              <a:rPr lang="en-US" altLang="en-US" dirty="0"/>
              <a:t>Desvantagem: Os serviços são interrompidos se a OLT estiver com defeito. Geralmente, as fibras ópticas são roteadas no mesmo tubo. Portanto, duas fibras ópticas podem ser desconectadas ao mesmo tempo.</a:t>
            </a:r>
          </a:p>
          <a:p>
            <a:r>
              <a:rPr lang="en-US" altLang="en-US" dirty="0"/>
              <a:t>Cenário de aplicação: Este esquema de proteção é usado para proteger serviços importantes, como serviços de acesso a linhas privadas empresariais e serviços de acesso a linhas privadas de estações base.</a:t>
            </a:r>
          </a:p>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en-US" dirty="0"/>
              <a:t>Vantagem: Duas fibras ópticas de backbone são conectadas a dois OLTs para implementar recuperação remota de desastres.</a:t>
            </a:r>
          </a:p>
          <a:p>
            <a:r>
              <a:rPr lang="en-US" altLang="en-US" dirty="0"/>
              <a:t>Desvantagem: A rede é complexa, o custo é alto e a configuração da OLT é complexa.</a:t>
            </a:r>
          </a:p>
          <a:p>
            <a:r>
              <a:rPr lang="en-US" altLang="en-US" dirty="0"/>
              <a:t>Cenário de aplicação: Esta solução é usada para proteger serviços importantes do usuário, especialmente aqueles que exigem recuperação remota de desastres. Ele pode ser usado para proteger serviços de acesso a linhas privadas empresariais e serviços de acesso a linhas privadas de estações base.</a:t>
            </a:r>
          </a:p>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en-US"/>
              <a:t>Vantagem: A rede é simples e o gerenciamento OLT/ONU é simples.</a:t>
            </a:r>
          </a:p>
          <a:p>
            <a:r>
              <a:rPr lang="en-US" altLang="en-US"/>
              <a:t>Desvantagem: Os serviços são interrompidos se a OLT estiver com defeito. Geralmente, as fibras ópticas são roteadas no mesmo tubo. Portanto, duas fibras ópticas podem ser desconectadas ao mesmo tempo.</a:t>
            </a:r>
          </a:p>
          <a:p>
            <a:r>
              <a:rPr lang="en-US" altLang="en-US"/>
              <a:t>Cenário de aplicação: Serviços importantes de usuários são protegidos, incluindo serviços empresariais de acesso a linhas privadas e serviços de acesso a linhas privadas de estações base.</a:t>
            </a:r>
          </a:p>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en-US"/>
              <a:t>No cenário de rede dual-homing, as duas linhas PON entre a ONU e os dois OLTs estão no estado ativo/standby e não podem encaminhar pacotes ao mesmo tempo.</a:t>
            </a:r>
            <a:endParaRPr lang="en-US" altLang="zh-CN"/>
          </a:p>
          <a:p>
            <a:pPr lvl="0"/>
            <a:r>
              <a:rPr lang="en-US" altLang="en-US"/>
              <a:t>Vantagem: Quando a OLT ou o link upstream da OLT está com defeito, os serviços podem ser comutados para a outra OLT.</a:t>
            </a:r>
          </a:p>
          <a:p>
            <a:pPr lvl="0"/>
            <a:r>
              <a:rPr lang="en-US" altLang="en-US"/>
              <a:t>Desvantagens: redes complexas, alto custo e gerenciamento complexo de ONU.</a:t>
            </a:r>
          </a:p>
          <a:p>
            <a:pPr lvl="0"/>
            <a:r>
              <a:rPr lang="en-US" altLang="en-US"/>
              <a:t>Cenário de aplicação: Este modo é usado principalmente para proteção de energia e também pode ser usado para proteger serviços de acesso de linha privada empresarial e serviços de acesso de linha privada de estação base.</a:t>
            </a:r>
          </a:p>
          <a:p>
            <a:endParaRPr lang="zh-CN" altLang="en-US"/>
          </a:p>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en-US"/>
              <a:t>Resposta de referência:</a:t>
            </a:r>
            <a:endParaRPr lang="en-US" altLang="zh-CN"/>
          </a:p>
          <a:p>
            <a:pPr marL="589280" lvl="1" indent="-228600">
              <a:buSzTx/>
              <a:buFont typeface="+mj-lt"/>
              <a:buAutoNum type="arabicPeriod"/>
            </a:pPr>
            <a:r>
              <a:rPr lang="en-US" altLang="zh-CN"/>
              <a:t>ABCD.</a:t>
            </a:r>
          </a:p>
          <a:p>
            <a:pPr marL="589280" lvl="1" indent="-228600">
              <a:buSzTx/>
              <a:buFont typeface="+mj-lt"/>
              <a:buAutoNum type="arabicPeriod"/>
            </a:pPr>
            <a:r>
              <a:rPr lang="en-US" altLang="zh-CN"/>
              <a:t>CA.</a:t>
            </a: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Point to Multiple Point (P2MP): Ponto para </a:t>
            </a:r>
            <a:r>
              <a:rPr lang="en-US" altLang="zh-CN" dirty="0" err="1"/>
              <a:t>Multiponto</a:t>
            </a:r>
            <a:endParaRPr lang="en-US" altLang="zh-CN" dirty="0"/>
          </a:p>
          <a:p>
            <a:r>
              <a:rPr lang="en-US" altLang="zh-CN" dirty="0"/>
              <a:t>Passive Optical Splitter (optical splitter): Divisor </a:t>
            </a:r>
            <a:r>
              <a:rPr lang="en-US" altLang="zh-CN" dirty="0" err="1"/>
              <a:t>Óptico</a:t>
            </a:r>
            <a:r>
              <a:rPr lang="en-US" altLang="zh-CN" dirty="0"/>
              <a:t> </a:t>
            </a:r>
            <a:r>
              <a:rPr lang="en-US" altLang="zh-CN" dirty="0" err="1"/>
              <a:t>Passivo</a:t>
            </a:r>
            <a:endParaRPr lang="zh-CN" altLang="zh-CN" dirty="0"/>
          </a:p>
          <a:p>
            <a:endParaRPr lang="zh-CN" altLang="zh-CN" dirty="0"/>
          </a:p>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err="1"/>
              <a:t>PLOu: cabeçalho de controle físico, que serve para localizar e sincronizar frames e identificar a ONU que envia os frames.</a:t>
            </a:r>
          </a:p>
          <a:p>
            <a:r>
              <a:rPr lang="en-US" altLang="zh-CN" err="1"/>
              <a:t>PLOAMu: Indica a mensagem OAM da camada física dos dados upstream. É usado para relatar a mensagem de gerenciamento, como o status de manutenção e gerenciamento da ONU.</a:t>
            </a:r>
          </a:p>
          <a:p>
            <a:pPr lvl="1"/>
            <a:r>
              <a:rPr lang="en-US" altLang="en-US"/>
              <a:t>(Nem todo quadro tem o sinalizador. O envio do sinalizador depende do sinalizador do quadro de downlink anterior.)</a:t>
            </a:r>
          </a:p>
          <a:p>
            <a:r>
              <a:rPr lang="en-US" altLang="zh-CN" err="1"/>
              <a:t>PLSu: Indica a sequência do nível de potência, que é utilizada pela ONU para ajustar a potência óptica da porta óptica.</a:t>
            </a:r>
          </a:p>
          <a:p>
            <a:pPr lvl="1"/>
            <a:r>
              <a:rPr lang="en-US" altLang="en-US"/>
              <a:t>(Nem todo quadro tem o sinalizador. O envio do sinalizador depende do sinalizador do quadro de downlink anterior.)</a:t>
            </a:r>
          </a:p>
          <a:p>
            <a:r>
              <a:rPr lang="en-US" altLang="zh-CN" err="1"/>
              <a:t>DBRu: informa o status do T-CONT. Para solicitar largura de banda na próxima vez, o DBRu aloca dinamicamente a largura de banda para a ONU.</a:t>
            </a:r>
          </a:p>
          <a:p>
            <a:pPr lvl="1"/>
            <a:r>
              <a:rPr lang="en-US" altLang="en-US"/>
              <a:t>(Nem todo quadro tem o sinalizador. O envio do sinalizador depende do sinalizador do quadro de downlink anterior.)</a:t>
            </a:r>
          </a:p>
          <a:p>
            <a:r>
              <a:rPr lang="en-US" altLang="zh-CN"/>
              <a:t>Carga útil: carga útil de dados, que pode ser um quadro de dados ou um relatório de status do DBA</a:t>
            </a:r>
          </a:p>
          <a:p>
            <a:pPr lvl="1"/>
            <a:r>
              <a:rPr lang="en-US" altLang="zh-CN"/>
              <a:t>Carga útil = (Relatório DBA + Pad) / (Cabeçalho da gema + Quadro da gema).</a:t>
            </a:r>
          </a:p>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3075" y="798114"/>
            <a:ext cx="5932800" cy="5108400"/>
          </a:xfrm>
        </p:spPr>
        <p:txBody>
          <a:bodyPr/>
          <a:lstStyle/>
          <a:p>
            <a:r>
              <a:rPr lang="en-US" altLang="zh-CN" dirty="0"/>
              <a:t>Detalhamento do campo PLOU:</a:t>
            </a:r>
          </a:p>
          <a:p>
            <a:pPr lvl="1"/>
            <a:r>
              <a:rPr lang="en-US" altLang="zh-CN" dirty="0"/>
              <a:t>Preâmbulo: campo de preâmbulo</a:t>
            </a:r>
          </a:p>
          <a:p>
            <a:pPr lvl="1"/>
            <a:r>
              <a:rPr lang="en-US" altLang="zh-CN" dirty="0"/>
              <a:t>Delimitador: delimitador de quadro</a:t>
            </a:r>
          </a:p>
          <a:p>
            <a:pPr lvl="1"/>
            <a:r>
              <a:rPr lang="en-US" altLang="zh-CN" dirty="0"/>
              <a:t>BIP: Executa verificação de paridade em todos os bytes (excluindo bytes de preâmbulo e delimitação) entre os campos BIP de dois quadros consecutivos para monitoramento de erros de bit.</a:t>
            </a:r>
          </a:p>
          <a:p>
            <a:pPr lvl="1"/>
            <a:r>
              <a:rPr lang="en-US" altLang="zh-CN" dirty="0" err="1"/>
              <a:t>ONU_id </a:t>
            </a:r>
            <a:r>
              <a:rPr lang="en-US" altLang="zh-CN" dirty="0"/>
              <a:t>: identifica exclusivamente uma ONU.</a:t>
            </a:r>
          </a:p>
          <a:p>
            <a:pPr lvl="1"/>
            <a:r>
              <a:rPr lang="en-US" altLang="zh-CN" dirty="0" err="1"/>
              <a:t>Ind </a:t>
            </a:r>
            <a:r>
              <a:rPr lang="en-US" altLang="zh-CN" dirty="0"/>
              <a:t>: Indica o estado da ONU, ou seja, se há dados T-CONT upstream ou dados PLOAM a serem transmitidos.</a:t>
            </a:r>
          </a:p>
          <a:p>
            <a:r>
              <a:rPr lang="en-US" altLang="zh-CN" dirty="0" err="1"/>
              <a:t>PLOAMu </a:t>
            </a:r>
            <a:r>
              <a:rPr lang="en-US" altLang="zh-CN" dirty="0"/>
              <a:t>:</a:t>
            </a:r>
          </a:p>
          <a:p>
            <a:pPr lvl="1"/>
            <a:r>
              <a:rPr lang="en-US" altLang="zh-CN" dirty="0" err="1"/>
              <a:t>ONU_id </a:t>
            </a:r>
            <a:r>
              <a:rPr lang="en-US" altLang="zh-CN" dirty="0"/>
              <a:t>: identifica exclusivamente uma ONU.</a:t>
            </a:r>
          </a:p>
          <a:p>
            <a:pPr lvl="1"/>
            <a:r>
              <a:rPr lang="en-US" altLang="zh-CN" dirty="0" err="1"/>
              <a:t>Msg_id </a:t>
            </a:r>
            <a:r>
              <a:rPr lang="en-US" altLang="zh-CN" dirty="0"/>
              <a:t>: ID da mensagem</a:t>
            </a:r>
          </a:p>
          <a:p>
            <a:pPr lvl="1"/>
            <a:r>
              <a:rPr lang="en-US" altLang="zh-CN" dirty="0" err="1"/>
              <a:t>Mensagem </a:t>
            </a:r>
            <a:r>
              <a:rPr lang="en-US" altLang="zh-CN" dirty="0"/>
              <a:t>: conteúdo da mensagem. Para obter detalhes sobre mensagens OAM, consulte ITU-T G.984.</a:t>
            </a:r>
          </a:p>
          <a:p>
            <a:pPr lvl="1"/>
            <a:r>
              <a:rPr lang="en-US" altLang="zh-CN" dirty="0"/>
              <a:t>CRC: CRC</a:t>
            </a:r>
          </a:p>
          <a:p>
            <a:pPr lvl="1"/>
            <a:r>
              <a:rPr lang="en-US" altLang="zh-CN" dirty="0"/>
              <a:t>DBA: informações EOAM incorporadas. Atualmente, o modo Piggy-back é recomendado.</a:t>
            </a:r>
          </a:p>
          <a:p>
            <a:pPr lvl="1"/>
            <a:r>
              <a:rPr lang="en-US" altLang="zh-CN" dirty="0"/>
              <a:t>CRC: CRC</a:t>
            </a:r>
          </a:p>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1800" y="779463"/>
            <a:ext cx="5932800" cy="5108400"/>
          </a:xfrm>
        </p:spPr>
        <p:txBody>
          <a:bodyPr/>
          <a:lstStyle/>
          <a:p>
            <a:r>
              <a:rPr lang="en-US" altLang="zh-CN" dirty="0"/>
              <a:t>Detalhamento do cabeçalho GEM:</a:t>
            </a:r>
          </a:p>
          <a:p>
            <a:pPr lvl="1"/>
            <a:r>
              <a:rPr lang="en-US" altLang="zh-CN" dirty="0"/>
              <a:t>PLI: indica o comprimento da carga útil do quadro.</a:t>
            </a:r>
          </a:p>
          <a:p>
            <a:pPr lvl="1"/>
            <a:r>
              <a:rPr lang="en-US" altLang="zh-CN" dirty="0"/>
              <a:t>Gem </a:t>
            </a:r>
            <a:r>
              <a:rPr lang="en-US" altLang="zh-CN" dirty="0" err="1"/>
              <a:t>Port_ID </a:t>
            </a:r>
            <a:r>
              <a:rPr lang="en-US" altLang="zh-CN" dirty="0"/>
              <a:t>: indica a unidade básica (tubo) para transporte da PDU da camada superior, semelhante ao PVC.</a:t>
            </a:r>
          </a:p>
          <a:p>
            <a:pPr lvl="1"/>
            <a:r>
              <a:rPr lang="en-US" altLang="zh-CN" dirty="0"/>
              <a:t>PTI: indica o tipo de carga útil do quadro (dados do usuário, trailer do quadro ou mensagem OAM).</a:t>
            </a:r>
          </a:p>
          <a:p>
            <a:pPr lvl="1"/>
            <a:r>
              <a:rPr lang="en-US" altLang="zh-CN" dirty="0"/>
              <a:t>HEC: verificação de cabeçalho</a:t>
            </a:r>
          </a:p>
          <a:p>
            <a:pPr lvl="1"/>
            <a:r>
              <a:rPr lang="en-US" altLang="zh-CN" dirty="0"/>
              <a:t>Frame Payload: indica a PDU da camada superior transportada.</a:t>
            </a:r>
          </a:p>
          <a:p>
            <a:r>
              <a:rPr lang="en-US" altLang="en-US" dirty="0"/>
              <a:t>Existem três mecanismos para relatar aplicações DBA:</a:t>
            </a:r>
          </a:p>
          <a:p>
            <a:pPr lvl="1"/>
            <a:r>
              <a:rPr lang="en-US" altLang="zh-CN" dirty="0" err="1"/>
              <a:t>Ind </a:t>
            </a:r>
            <a:r>
              <a:rPr lang="en-US" altLang="zh-CN" dirty="0"/>
              <a:t>em </a:t>
            </a:r>
            <a:r>
              <a:rPr lang="en-US" altLang="zh-CN" dirty="0" err="1"/>
              <a:t>PLOu</a:t>
            </a:r>
            <a:endParaRPr lang="en-US" altLang="zh-CN" dirty="0"/>
          </a:p>
          <a:p>
            <a:pPr lvl="1"/>
            <a:r>
              <a:rPr lang="en-US" altLang="zh-CN" dirty="0"/>
              <a:t>Pegando carona no </a:t>
            </a:r>
            <a:r>
              <a:rPr lang="en-US" altLang="zh-CN" dirty="0" err="1"/>
              <a:t>DBRu</a:t>
            </a:r>
            <a:endParaRPr lang="en-US" altLang="zh-CN" dirty="0"/>
          </a:p>
          <a:p>
            <a:pPr lvl="1"/>
            <a:r>
              <a:rPr lang="en-US" altLang="zh-CN" dirty="0"/>
              <a:t>Gem Payload são informações do relatório do DBA.</a:t>
            </a:r>
          </a:p>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Um quadro downstream GPON consiste em um </a:t>
            </a:r>
            <a:r>
              <a:rPr lang="en-US" altLang="zh-CN" dirty="0" err="1"/>
              <a:t>PCBd </a:t>
            </a:r>
            <a:r>
              <a:rPr lang="en-US" altLang="zh-CN" dirty="0"/>
              <a:t>e uma carga útil.</a:t>
            </a:r>
          </a:p>
          <a:p>
            <a:pPr lvl="1"/>
            <a:r>
              <a:rPr lang="en-US" altLang="en-US" dirty="0"/>
              <a:t>O quadro downstream é fixado em 125 uS e a frequência é 8.000 Hz.</a:t>
            </a:r>
          </a:p>
          <a:p>
            <a:pPr lvl="1"/>
            <a:r>
              <a:rPr lang="en-US" altLang="zh-CN" dirty="0"/>
              <a:t>2. Quando a taxa downstream é de 488 </a:t>
            </a:r>
            <a:r>
              <a:rPr lang="en-US" altLang="zh-CN" dirty="0" err="1"/>
              <a:t>Gbit </a:t>
            </a:r>
            <a:r>
              <a:rPr lang="en-US" altLang="zh-CN" dirty="0"/>
              <a:t>/s, o comprimento do quadro downstream é de 38.880 bytes.</a:t>
            </a:r>
          </a:p>
          <a:p>
            <a:r>
              <a:rPr lang="en-US" altLang="zh-CN" dirty="0" err="1"/>
              <a:t>PCBd </a:t>
            </a:r>
            <a:r>
              <a:rPr lang="en-US" altLang="zh-CN" dirty="0"/>
              <a:t>: bloco de controle físico, que implementa sincronização de quadros, posicionamento e alocação de largura de banda.</a:t>
            </a:r>
          </a:p>
          <a:p>
            <a:pPr lvl="1"/>
            <a:r>
              <a:rPr lang="en-US" altLang="en-US" dirty="0"/>
              <a:t>(A duração não é fixa e depende do número de intervalos de tempo alocados desta vez.)</a:t>
            </a:r>
          </a:p>
          <a:p>
            <a:r>
              <a:rPr lang="en-US" altLang="zh-CN" dirty="0"/>
              <a:t>Carga útil: carrega a PDU da camada superior, que é igual ao Gem Frame no quadro de uplink.</a:t>
            </a:r>
          </a:p>
          <a:p>
            <a:r>
              <a:rPr lang="en-US" altLang="zh-CN" dirty="0" err="1"/>
              <a:t>Psync </a:t>
            </a:r>
            <a:r>
              <a:rPr lang="en-US" altLang="zh-CN" dirty="0"/>
              <a:t>: informação de sincronização da camada física, utilizada para sincronização entre OLT e ONU. O valor é sempre 0xB6AB31E0.</a:t>
            </a:r>
          </a:p>
          <a:p>
            <a:r>
              <a:rPr lang="en-US" altLang="zh-CN" dirty="0" err="1"/>
              <a:t>Idnet </a:t>
            </a:r>
            <a:r>
              <a:rPr lang="en-US" altLang="zh-CN" dirty="0"/>
              <a:t>: campo identificador</a:t>
            </a:r>
          </a:p>
          <a:p>
            <a:pPr lvl="1"/>
            <a:r>
              <a:rPr lang="en-US" altLang="zh-CN" dirty="0"/>
              <a:t>FEC: correção direta de erros;</a:t>
            </a:r>
          </a:p>
          <a:p>
            <a:pPr lvl="1"/>
            <a:r>
              <a:rPr lang="en-US" altLang="zh-CN" dirty="0"/>
              <a:t>Reservado: reservado;</a:t>
            </a:r>
          </a:p>
          <a:p>
            <a:pPr lvl="1"/>
            <a:r>
              <a:rPr lang="en-US" altLang="zh-CN" dirty="0" err="1"/>
              <a:t>SFupeFrame </a:t>
            </a:r>
            <a:r>
              <a:rPr lang="en-US" altLang="zh-CN" dirty="0"/>
              <a:t>: indica frames jumbo.</a:t>
            </a:r>
          </a:p>
          <a:p>
            <a:r>
              <a:rPr lang="en-US" altLang="zh-CN" dirty="0" err="1"/>
              <a:t>PLOAMd </a:t>
            </a:r>
            <a:r>
              <a:rPr lang="en-US" altLang="zh-CN" dirty="0"/>
              <a:t>: Indica a mensagem OAM da camada física dos dados downstream. Ele define vários tipos de mensagens. Para obter detalhes, consulte o padrão G.984.</a:t>
            </a:r>
          </a:p>
          <a:p>
            <a:r>
              <a:rPr lang="en-US" altLang="zh-CN" dirty="0"/>
              <a:t>BIP: Executa verificação de paridade em todos os bytes entre os campos BIP dos quadros anterior e seguinte para detecção de erros de bit.</a:t>
            </a: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dirty="0"/>
              <a:t>SFU: Single Family Unit - Unidade Unifamiliar </a:t>
            </a:r>
          </a:p>
          <a:p>
            <a:r>
              <a:rPr lang="pt-BR" altLang="zh-CN" dirty="0"/>
              <a:t>SBU: Single Business Unit  - Unidade de Negócios Única </a:t>
            </a:r>
          </a:p>
          <a:p>
            <a:r>
              <a:rPr lang="pt-BR" altLang="zh-CN" dirty="0"/>
              <a:t>MDU: </a:t>
            </a:r>
            <a:r>
              <a:rPr lang="pt-BR" altLang="zh-CN" dirty="0" err="1"/>
              <a:t>Multi-dwelling</a:t>
            </a:r>
            <a:r>
              <a:rPr lang="pt-BR" altLang="zh-CN" dirty="0"/>
              <a:t> </a:t>
            </a:r>
            <a:r>
              <a:rPr lang="pt-BR" altLang="zh-CN" dirty="0" err="1"/>
              <a:t>unit</a:t>
            </a:r>
            <a:r>
              <a:rPr lang="pt-BR" altLang="zh-CN" dirty="0"/>
              <a:t> - Unidade de residência múltipla </a:t>
            </a:r>
          </a:p>
          <a:p>
            <a:r>
              <a:rPr lang="pt-BR" altLang="zh-CN" dirty="0"/>
              <a:t>MTU: </a:t>
            </a:r>
            <a:r>
              <a:rPr lang="pt-BR" altLang="zh-CN" dirty="0" err="1"/>
              <a:t>Multi-Tenant</a:t>
            </a:r>
            <a:r>
              <a:rPr lang="pt-BR" altLang="zh-CN" dirty="0"/>
              <a:t> Unit - Unidade </a:t>
            </a:r>
            <a:r>
              <a:rPr lang="pt-BR" altLang="zh-CN" dirty="0" err="1"/>
              <a:t>multilocatária</a:t>
            </a:r>
            <a:endParaRPr lang="pt-BR" altLang="zh-CN" dirty="0"/>
          </a:p>
          <a:p>
            <a:r>
              <a:rPr lang="pt-BR" altLang="zh-CN" dirty="0"/>
              <a:t>CBU: </a:t>
            </a:r>
            <a:r>
              <a:rPr lang="pt-BR" altLang="zh-CN" dirty="0" err="1"/>
              <a:t>Cell</a:t>
            </a:r>
            <a:r>
              <a:rPr lang="pt-BR" altLang="zh-CN" dirty="0"/>
              <a:t> Base Unit - Unidade Base da Célula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FTTC: fiber to the curb</a:t>
            </a:r>
          </a:p>
          <a:p>
            <a:r>
              <a:rPr lang="en-US" altLang="zh-CN" dirty="0"/>
              <a:t>FTTB: fiber to the building</a:t>
            </a:r>
          </a:p>
          <a:p>
            <a:r>
              <a:rPr lang="en-US" altLang="zh-CN" dirty="0"/>
              <a:t>FTTH: fiber to the home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WDM: Wavelength Division Multiplexing</a:t>
            </a:r>
          </a:p>
          <a:p>
            <a:r>
              <a:rPr lang="en-US" altLang="zh-CN" dirty="0"/>
              <a:t>TDMA: time division multiple access</a:t>
            </a: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ln>
        </p:spPr>
        <p:txBody>
          <a:bodyPr lIns="78258" tIns="39127" rIns="78258" bIns="39127" anchor="ctr"/>
          <a:lstStyle/>
          <a:p>
            <a:pPr marL="0" marR="0" lvl="0" indent="0" algn="l" defTabSz="1001395" rtl="0" eaLnBrk="0" fontAlgn="ctr" latinLnBrk="0" hangingPunct="0">
              <a:lnSpc>
                <a:spcPct val="100000"/>
              </a:lnSpc>
              <a:spcBef>
                <a:spcPct val="0"/>
              </a:spcBef>
              <a:spcAft>
                <a:spcPct val="0"/>
              </a:spcAft>
              <a:buClrTx/>
              <a:buSzTx/>
              <a:buFontTx/>
              <a:buNone/>
              <a:defRPr/>
            </a:pPr>
            <a:r>
              <a:rPr lang="en-US" altLang="zh-CN" sz="3500" b="1" baseline="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ln>
        </p:spPr>
        <p:txBody>
          <a:bodyPr wrap="square">
            <a:spAutoFit/>
          </a:bodyPr>
          <a:lstStyle/>
          <a:p>
            <a:pPr fontAlgn="ctr">
              <a:spcBef>
                <a:spcPct val="50000"/>
              </a:spcBef>
            </a:pPr>
            <a:r>
              <a:rPr lang="en-US" altLang="zh-CN" sz="2800" kern="1200" baseline="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43" name="文本占位符 7"/>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4" name="文本占位符 7"/>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5" name="文本占位符 7"/>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46" name="文本占位符 7"/>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47" name="文本占位符 7"/>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8" name="文本占位符 7"/>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9" name="文本占位符 7"/>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0" name="文本占位符 7"/>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1" name="文本占位符 7"/>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52" name="文本占位符 7"/>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53" name="文本占位符 7"/>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4" name="文本占位符 7"/>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5" name="文本占位符 7"/>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56" name="文本占位符 7"/>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57" name="文本占位符 7"/>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8" name="文本占位符 7"/>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9" name="文本占位符 7"/>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60" name="文本占位符 7"/>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61" name="文本占位符 7"/>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62" name="文本占位符 7"/>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Tx/>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a:buSzTx/>
              <a:buFont typeface="+mj-lt"/>
              <a:buAutoNum type="alphaUcPeriod"/>
              <a:defRPr sz="1800" baseline="0">
                <a:latin typeface="Huawei Sans" panose="020C0503030203020204" pitchFamily="34" charset="0"/>
              </a:defRPr>
            </a:lvl2pPr>
            <a:lvl3pPr>
              <a:defRPr/>
            </a:lvl3pPr>
            <a:lvl5pPr>
              <a:buNone/>
              <a:defRPr/>
            </a:lvl5pPr>
          </a:lstStyle>
          <a:p>
            <a:r>
              <a:rPr lang="en-US" altLang="zh-CN"/>
              <a:t>Question description.</a:t>
            </a:r>
          </a:p>
          <a:p>
            <a:pPr lvl="1"/>
            <a:endParaRPr lang="en-US" altLang="zh-CN"/>
          </a:p>
        </p:txBody>
      </p:sp>
      <p:sp>
        <p:nvSpPr>
          <p:cNvPr id="24" name="TextBox 10"/>
          <p:cNvSpPr txBox="1"/>
          <p:nvPr userDrawn="1"/>
        </p:nvSpPr>
        <p:spPr bwMode="auto">
          <a:xfrm>
            <a:off x="1595500" y="408779"/>
            <a:ext cx="1665402"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2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4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
        <p:nvSpPr>
          <p:cNvPr id="41" name="Freeform 6"/>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42" name="Freeform 11"/>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a:t>Click here to edit summary</a:t>
            </a:r>
            <a:endParaRPr lang="zh-CN" altLang="en-US"/>
          </a:p>
        </p:txBody>
      </p:sp>
      <p:sp>
        <p:nvSpPr>
          <p:cNvPr id="12" name="TextBox 10"/>
          <p:cNvSpPr txBox="1"/>
          <p:nvPr userDrawn="1"/>
        </p:nvSpPr>
        <p:spPr bwMode="auto">
          <a:xfrm>
            <a:off x="1595500" y="408779"/>
            <a:ext cx="4248472"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4"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17"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p:cNvSpPr txBox="1"/>
          <p:nvPr userDrawn="1"/>
        </p:nvSpPr>
        <p:spPr bwMode="auto">
          <a:xfrm>
            <a:off x="1595500" y="408779"/>
            <a:ext cx="2412268" cy="639559"/>
          </a:xfrm>
          <a:prstGeom prst="rect">
            <a:avLst/>
          </a:prstGeom>
          <a:noFill/>
          <a:ln w="9525">
            <a:noFill/>
            <a:miter lim="800000"/>
          </a:ln>
        </p:spPr>
        <p:txBody>
          <a:bodyPr wrap="square" lIns="99980" tIns="49987" rIns="99980" bIns="49987" rtlCol="0">
            <a:spAutoFit/>
          </a:bodyPr>
          <a:lstStyle/>
          <a:p>
            <a:pPr algn="l" defTabSz="1001395"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a:t>Click to edit</a:t>
            </a:r>
            <a:endParaRPr lang="zh-CN" altLang="en-US"/>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a:t>More information for trainees</a:t>
            </a:r>
            <a:endParaRPr lang="zh-CN" altLang="en-US"/>
          </a:p>
        </p:txBody>
      </p:sp>
      <p:sp>
        <p:nvSpPr>
          <p:cNvPr id="13" name="TextBox 10"/>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395"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18"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19"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20"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a:p>
        </p:txBody>
      </p:sp>
      <p:sp>
        <p:nvSpPr>
          <p:cNvPr id="15" name="TextBox 10"/>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395"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7"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7"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21"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a:blip r:embed="rId2"/>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indent="0" algn="l" defTabSz="913765"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400"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600"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600"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b="3447"/>
          <a:stretch>
            <a:fillRect/>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2005" rtl="0" eaLnBrk="0" fontAlgn="ctr" hangingPunct="0">
              <a:spcBef>
                <a:spcPct val="0"/>
              </a:spcBef>
              <a:spcAft>
                <a:spcPct val="0"/>
              </a:spcAft>
              <a:defRPr lang="zh-CN" altLang="en-US" sz="4300" b="1" kern="1200" baseline="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a:t>Click to Edit Title</a:t>
            </a:r>
            <a:endParaRPr lang="zh-CN" altLang="en-US"/>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2005" rtl="0" eaLnBrk="0" fontAlgn="ctr" hangingPunct="0">
              <a:spcBef>
                <a:spcPct val="0"/>
              </a:spcBef>
              <a:spcAft>
                <a:spcPct val="0"/>
              </a:spcAft>
              <a:buNone/>
              <a:defRPr lang="zh-CN" altLang="en-US" sz="2000" kern="1200" baseline="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a:t>Click to Edit Title</a:t>
            </a:r>
            <a:endParaRPr lang="zh-CN" altLang="en-US"/>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a:t>The chapter describes ...</a:t>
            </a:r>
            <a:endParaRPr lang="zh-CN" altLang="en-US"/>
          </a:p>
        </p:txBody>
      </p:sp>
      <p:sp>
        <p:nvSpPr>
          <p:cNvPr id="27" name="TextBox 10"/>
          <p:cNvSpPr txBox="1"/>
          <p:nvPr userDrawn="1"/>
        </p:nvSpPr>
        <p:spPr bwMode="auto">
          <a:xfrm>
            <a:off x="1595500" y="408779"/>
            <a:ext cx="2376264"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2"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3"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4"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5"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
        <p:nvSpPr>
          <p:cNvPr id="36"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p:cNvSpPr txBox="1"/>
          <p:nvPr userDrawn="1"/>
        </p:nvSpPr>
        <p:spPr bwMode="auto">
          <a:xfrm>
            <a:off x="1595500" y="408779"/>
            <a:ext cx="2592288"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Huawei Sans" panose="020C0503030203020204" pitchFamily="34" charset="0"/>
              <a:ea typeface="方正兰亭黑简体" panose="02000000000000000000" pitchFamily="2" charset="-122"/>
            </a:endParaRPr>
          </a:p>
        </p:txBody>
      </p:sp>
      <p:sp>
        <p:nvSpPr>
          <p:cNvPr id="1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endParaRPr>
            </a:p>
          </p:txBody>
        </p:sp>
        <p:sp>
          <p:nvSpPr>
            <p:cNvPr id="22"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endParaRPr>
            </a:p>
          </p:txBody>
        </p:sp>
        <p:sp>
          <p:nvSpPr>
            <p:cNvPr id="23"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endParaRPr>
            </a:p>
          </p:txBody>
        </p:sp>
        <p:sp>
          <p:nvSpPr>
            <p:cNvPr id="24"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endParaRPr>
            </a:p>
          </p:txBody>
        </p:sp>
      </p:grpSp>
      <p:sp>
        <p:nvSpPr>
          <p:cNvPr id="2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2005"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2005"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a:pPr>
            <a:r>
              <a:rPr kumimoji="0" lang="en-US" altLang="zh-CN" sz="2200" b="0" i="0" u="none" strike="noStrike" kern="0" cap="none" spc="0" normalizeH="0" baseline="0" noProof="0">
                <a:ln>
                  <a:noFill/>
                </a:ln>
                <a:solidFill>
                  <a:srgbClr val="000000"/>
                </a:solidFill>
                <a:effectLst/>
                <a:uLnTx/>
                <a:uFillTx/>
                <a:latin typeface="+mn-lt"/>
                <a:ea typeface="+mn-ea"/>
                <a:cs typeface="+mn-cs"/>
              </a:rPr>
              <a:t>On completion of this course, you will be able to:</a:t>
            </a:r>
            <a:endParaRPr lang="zh-CN" altLang="en-US"/>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p:cNvSpPr txBox="1"/>
          <p:nvPr userDrawn="1"/>
        </p:nvSpPr>
        <p:spPr bwMode="auto">
          <a:xfrm>
            <a:off x="1595500" y="408779"/>
            <a:ext cx="2232248" cy="639559"/>
          </a:xfrm>
          <a:prstGeom prst="rect">
            <a:avLst/>
          </a:prstGeom>
          <a:noFill/>
          <a:ln w="9525">
            <a:noFill/>
            <a:miter lim="800000"/>
          </a:ln>
        </p:spPr>
        <p:txBody>
          <a:bodyPr wrap="square" lIns="99980" tIns="49987" rIns="99980" bIns="49987" rtlCol="0">
            <a:spAutoFit/>
          </a:bodyPr>
          <a:lstStyle/>
          <a:p>
            <a:pPr algn="l" defTabSz="1001395" eaLnBrk="0" fontAlgn="ctr" hangingPunct="0"/>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6"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
        <p:nvSpPr>
          <p:cNvPr id="4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4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200" marR="0" indent="-457200" algn="just" defTabSz="801370" rtl="0" eaLnBrk="1" fontAlgn="ctr" latinLnBrk="0" hangingPunct="1">
              <a:lnSpc>
                <a:spcPct val="140000"/>
              </a:lnSpc>
              <a:spcBef>
                <a:spcPct val="30000"/>
              </a:spcBef>
              <a:spcAft>
                <a:spcPct val="0"/>
              </a:spcAft>
              <a:buClrTx/>
              <a:buSzTx/>
              <a:buFont typeface="+mj-lt"/>
              <a:buAutoNum type="arabicPeriod"/>
              <a:defRPr>
                <a:latin typeface="+mn-lt"/>
                <a:ea typeface="+mn-ea"/>
                <a:cs typeface="Arial" panose="020B0604020202020204" pitchFamily="34" charset="0"/>
              </a:defRPr>
            </a:lvl1pPr>
            <a:lvl2pPr fontAlgn="ctr">
              <a:buClrTx/>
              <a:buSzTx/>
              <a:buFont typeface="Huawei Sans" panose="020C0503030203020204" pitchFamily="34" charset="0"/>
              <a:buChar char="▫"/>
              <a:defRPr>
                <a:latin typeface="+mn-lt"/>
              </a:defRPr>
            </a:lvl2pPr>
            <a:lvl3pPr>
              <a:defRPr/>
            </a:lvl3pPr>
            <a:lvl5pPr>
              <a:buNone/>
              <a:defRPr/>
            </a:lvl5pPr>
          </a:lstStyle>
          <a:p>
            <a:pPr marL="457200" indent="-457200">
              <a:buSzTx/>
              <a:buFont typeface="+mj-lt"/>
              <a:buAutoNum type="arabicPeriod"/>
            </a:pPr>
            <a:r>
              <a:rPr lang="zh-CN" altLang="en-US"/>
              <a:t>一级目录一</a:t>
            </a:r>
            <a:endParaRPr lang="en-US" altLang="zh-CN"/>
          </a:p>
          <a:p>
            <a:pPr marL="654050" lvl="1" indent="-457200">
              <a:buSzTx/>
              <a:buFont typeface="+mj-lt"/>
              <a:buAutoNum type="arabicPeriod"/>
            </a:pPr>
            <a:endParaRPr lang="en-US" altLang="zh-CN"/>
          </a:p>
          <a:p>
            <a:pPr marL="457200" indent="-457200">
              <a:buSzTx/>
              <a:buFont typeface="+mj-lt"/>
              <a:buAutoNum type="arabicPeriod"/>
            </a:pPr>
            <a:r>
              <a:rPr lang="zh-CN" altLang="en-US"/>
              <a:t>一级目录二</a:t>
            </a:r>
            <a:endParaRPr lang="en-US" altLang="zh-CN"/>
          </a:p>
          <a:p>
            <a:pPr marL="457200" indent="-457200">
              <a:buSzTx/>
              <a:buFont typeface="+mj-lt"/>
              <a:buAutoNum type="arabicPeriod"/>
            </a:pPr>
            <a:r>
              <a:rPr lang="zh-CN" altLang="en-US"/>
              <a:t>一级目录三</a:t>
            </a:r>
            <a:endParaRPr lang="en-US" altLang="zh-CN"/>
          </a:p>
          <a:p>
            <a:pPr marL="457200" indent="-457200">
              <a:buSzTx/>
              <a:buFont typeface="+mj-lt"/>
              <a:buAutoNum type="arabicPeriod"/>
            </a:pPr>
            <a:r>
              <a:rPr lang="zh-CN" altLang="en-US"/>
              <a:t>一级目录四</a:t>
            </a:r>
            <a:endParaRPr lang="en-US" altLang="zh-CN"/>
          </a:p>
          <a:p>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TextBox 10"/>
          <p:cNvSpPr txBox="1"/>
          <p:nvPr userDrawn="1"/>
        </p:nvSpPr>
        <p:spPr bwMode="auto">
          <a:xfrm>
            <a:off x="1595500" y="408779"/>
            <a:ext cx="9829738"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3"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a:t>Click here to edit</a:t>
            </a:r>
            <a:endParaRPr lang="zh-CN" altLang="en-US"/>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ln>
        </p:spPr>
        <p:txBody>
          <a:bodyPr vert="horz" wrap="square" lIns="100800" tIns="50400" rIns="100800" bIns="50400" numCol="1" anchor="t" anchorCtr="0" compatLnSpc="1"/>
          <a:lstStyle>
            <a:lvl1pPr>
              <a:defRPr lang="zh-CN" altLang="en-US" b="1" kern="0" baseline="0"/>
            </a:lvl1pPr>
          </a:lstStyle>
          <a:p>
            <a:pPr lvl="0"/>
            <a:r>
              <a:rPr lang="en-US" altLang="zh-CN"/>
              <a:t>Title</a:t>
            </a: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ea typeface="方正兰亭黑简体" panose="02000000000000000000" pitchFamily="2" charset="-122"/>
            </a:endParaRPr>
          </a:p>
        </p:txBody>
      </p:sp>
      <p:sp>
        <p:nvSpPr>
          <p:cNvPr id="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lstStyle/>
          <a:p>
            <a:endParaRPr lang="zh-CN" altLang="en-US">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ln>
        </p:spPr>
        <p:txBody>
          <a:bodyPr vert="horz" wrap="square" lIns="100800" tIns="50400" rIns="100800" bIns="50400" numCol="1" anchor="t" anchorCtr="0" compatLnSpc="1"/>
          <a:lstStyle>
            <a:lvl1pPr>
              <a:defRPr lang="zh-CN" altLang="en-US" b="1" kern="0" baseline="0"/>
            </a:lvl1pPr>
          </a:lstStyle>
          <a:p>
            <a:pPr lvl="0"/>
            <a:r>
              <a:rPr lang="en-US" altLang="zh-CN"/>
              <a:t>Title</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Huawei Sans" panose="020C0503030203020204" pitchFamily="34" charset="0"/>
              </a:endParaRPr>
            </a:p>
          </p:txBody>
        </p:sp>
        <p:sp>
          <p:nvSpPr>
            <p:cNvPr id="4" name="矩形 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Huawei Sans" panose="020C0503030203020204" pitchFamily="34" charset="0"/>
              </a:endParaRPr>
            </a:p>
          </p:txBody>
        </p:sp>
        <p:sp>
          <p:nvSpPr>
            <p:cNvPr id="5" name="矩形 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Huawei Sans" panose="020C0503030203020204" pitchFamily="34" charset="0"/>
              </a:endParaRPr>
            </a:p>
          </p:txBody>
        </p:sp>
        <p:sp>
          <p:nvSpPr>
            <p:cNvPr id="6" name="矩形 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Huawei Sans" panose="020C0503030203020204" pitchFamily="34" charset="0"/>
              </a:endParaRPr>
            </a:p>
          </p:txBody>
        </p:sp>
        <p:sp>
          <p:nvSpPr>
            <p:cNvPr id="7" name="矩形 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Huawei Sans" panose="020C0503030203020204" pitchFamily="34" charset="0"/>
              </a:endParaRPr>
            </a:p>
          </p:txBody>
        </p:sp>
        <p:sp>
          <p:nvSpPr>
            <p:cNvPr id="8" name="矩形 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a:latin typeface="+mn-lt"/>
                <a:ea typeface="+mn-ea"/>
                <a:cs typeface="Huawei Sans" panose="020C0503030203020204" pitchFamily="34" charset="0"/>
              </a:endParaRPr>
            </a:p>
          </p:txBody>
        </p:sp>
        <p:sp>
          <p:nvSpPr>
            <p:cNvPr id="9" name="文本框 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solidFill>
                    <a:schemeClr val="bg1"/>
                  </a:solidFill>
                  <a:latin typeface="+mn-lt"/>
                  <a:ea typeface="+mn-ea"/>
                </a:rPr>
                <a:t>表格表头</a:t>
              </a:r>
            </a:p>
          </p:txBody>
        </p:sp>
        <p:sp>
          <p:nvSpPr>
            <p:cNvPr id="10" name="文本框 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latin typeface="+mn-lt"/>
                  <a:ea typeface="+mn-ea"/>
                </a:rPr>
                <a:t>表格边框</a:t>
              </a:r>
            </a:p>
          </p:txBody>
        </p:sp>
        <p:sp>
          <p:nvSpPr>
            <p:cNvPr id="11" name="文本框 1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latin typeface="+mn-lt"/>
                  <a:ea typeface="+mn-ea"/>
                </a:rPr>
                <a:t>导航灰底</a:t>
              </a:r>
            </a:p>
          </p:txBody>
        </p:sp>
        <p:sp>
          <p:nvSpPr>
            <p:cNvPr id="12" name="文本框 1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solidFill>
                    <a:schemeClr val="bg1"/>
                  </a:solidFill>
                  <a:latin typeface="+mn-lt"/>
                  <a:ea typeface="+mn-ea"/>
                </a:rPr>
                <a:t>华为红</a:t>
              </a:r>
            </a:p>
          </p:txBody>
        </p:sp>
        <p:sp>
          <p:nvSpPr>
            <p:cNvPr id="13" name="文本框 1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latin typeface="+mn-lt"/>
                  <a:ea typeface="+mn-ea"/>
                </a:rPr>
                <a:t>文字底色</a:t>
              </a:r>
            </a:p>
          </p:txBody>
        </p:sp>
        <p:sp>
          <p:nvSpPr>
            <p:cNvPr id="14" name="文本框 1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latin typeface="+mn-lt"/>
                  <a:ea typeface="+mn-ea"/>
                </a:rPr>
                <a:t>文字边框</a:t>
              </a:r>
            </a:p>
          </p:txBody>
        </p:sp>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lstStyle/>
          <a:p>
            <a:pPr lvl="0"/>
            <a:r>
              <a:rPr lang="en-US" altLang="zh-CN"/>
              <a:t>Click to Edit</a:t>
            </a:r>
            <a:endParaRPr lang="zh-CN" altLang="en-US"/>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ln>
        </p:spPr>
        <p:txBody>
          <a:bodyPr vert="horz" wrap="square" lIns="80141" tIns="40071" rIns="80141" bIns="40071"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r>
              <a:rPr lang="en-US" altLang="zh-CN"/>
              <a:t>0</a:t>
            </a:r>
            <a:endParaRPr lang="zh-CN" altLang="en-US"/>
          </a:p>
        </p:txBody>
      </p:sp>
      <p:grpSp>
        <p:nvGrpSpPr>
          <p:cNvPr id="2" name="组合 1"/>
          <p:cNvGrpSpPr/>
          <p:nvPr userDrawn="1"/>
        </p:nvGrpSpPr>
        <p:grpSpPr>
          <a:xfrm>
            <a:off x="12162528" y="4653136"/>
            <a:ext cx="638734" cy="1729234"/>
            <a:chOff x="12162528" y="4653136"/>
            <a:chExt cx="638734" cy="1729234"/>
          </a:xfrm>
        </p:grpSpPr>
        <p:sp>
          <p:nvSpPr>
            <p:cNvPr id="12" name="矩形 11"/>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latin typeface="Huawei Sans" panose="020C0503030203020204" pitchFamily="34" charset="0"/>
                  <a:ea typeface="方正兰亭黑简体" panose="02000000000000000000" pitchFamily="2" charset="-122"/>
                </a:rPr>
                <a:t>表格边框</a:t>
              </a:r>
            </a:p>
          </p:txBody>
        </p:sp>
        <p:sp>
          <p:nvSpPr>
            <p:cNvPr id="20" name="文本框 19"/>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latin typeface="Huawei Sans" panose="020C0503030203020204" pitchFamily="34" charset="0"/>
                  <a:ea typeface="方正兰亭黑简体" panose="02000000000000000000" pitchFamily="2" charset="-122"/>
                </a:rPr>
                <a:t>导航灰底</a:t>
              </a:r>
            </a:p>
          </p:txBody>
        </p:sp>
        <p:sp>
          <p:nvSpPr>
            <p:cNvPr id="21" name="文本框 20"/>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latin typeface="Huawei Sans" panose="020C0503030203020204" pitchFamily="34" charset="0"/>
                  <a:ea typeface="方正兰亭黑简体" panose="02000000000000000000" pitchFamily="2" charset="-122"/>
                </a:rPr>
                <a:t>文字底色</a:t>
              </a:r>
            </a:p>
          </p:txBody>
        </p:sp>
        <p:sp>
          <p:nvSpPr>
            <p:cNvPr id="23" name="文本框 22"/>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t>‹nº›</a:t>
            </a:fld>
            <a:endParaRPr lang="en-US" altLang="zh-CN"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txStyles>
    <p:titleStyle>
      <a:lvl1pPr algn="l" defTabSz="913765" rtl="0" eaLnBrk="1" fontAlgn="ctr" latinLnBrk="0" hangingPunct="1">
        <a:lnSpc>
          <a:spcPct val="90000"/>
        </a:lnSpc>
        <a:spcBef>
          <a:spcPct val="0"/>
        </a:spcBef>
        <a:buNone/>
        <a:defRPr sz="3500"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9.png"/><Relationship Id="rId7"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4.emf"/><Relationship Id="rId7"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7.emf"/><Relationship Id="rId9" Type="http://schemas.openxmlformats.org/officeDocument/2006/relationships/image" Target="../media/image15.emf"/></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9.png"/><Relationship Id="rId7"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image" Target="../media/image10.emf"/><Relationship Id="rId9"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a:t>Fundamentos de </a:t>
            </a:r>
            <a:r>
              <a:rPr lang="en-US" altLang="zh-CN" dirty="0"/>
              <a:t>GPON</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000" dirty="0"/>
              <a:t>Modo broadcast: O comprimento do quadro downstream do GPON é fixado em 125 us. Neste modo, todas as ONUs podem receber os mesmos dados. Os dados de diferentes ONUs são diferenciados pelo ID da porta GEM. As ONUs recebem seus próprios dados através de filtragem.</a:t>
            </a:r>
          </a:p>
        </p:txBody>
      </p:sp>
      <p:sp>
        <p:nvSpPr>
          <p:cNvPr id="3" name="标题 2"/>
          <p:cNvSpPr>
            <a:spLocks noGrp="1"/>
          </p:cNvSpPr>
          <p:nvPr>
            <p:ph type="title"/>
          </p:nvPr>
        </p:nvSpPr>
        <p:spPr/>
        <p:txBody>
          <a:bodyPr/>
          <a:lstStyle/>
          <a:p>
            <a:r>
              <a:rPr lang="en-US" altLang="zh-CN" dirty="0"/>
              <a:t>Dados downstream GPON</a:t>
            </a:r>
            <a:endParaRPr lang="zh-CN" altLang="en-US" dirty="0"/>
          </a:p>
        </p:txBody>
      </p:sp>
      <p:grpSp>
        <p:nvGrpSpPr>
          <p:cNvPr id="4" name="组合 3"/>
          <p:cNvGrpSpPr/>
          <p:nvPr/>
        </p:nvGrpSpPr>
        <p:grpSpPr>
          <a:xfrm>
            <a:off x="1688809" y="1461896"/>
            <a:ext cx="8814383" cy="2959584"/>
            <a:chOff x="1495407" y="764704"/>
            <a:chExt cx="9974056" cy="3535997"/>
          </a:xfrm>
        </p:grpSpPr>
        <p:grpSp>
          <p:nvGrpSpPr>
            <p:cNvPr id="5" name="组合 4"/>
            <p:cNvGrpSpPr/>
            <p:nvPr/>
          </p:nvGrpSpPr>
          <p:grpSpPr>
            <a:xfrm>
              <a:off x="1495407" y="1378800"/>
              <a:ext cx="8814383" cy="2921901"/>
              <a:chOff x="3443090" y="1848030"/>
              <a:chExt cx="5226146" cy="1876244"/>
            </a:xfrm>
          </p:grpSpPr>
          <p:cxnSp>
            <p:nvCxnSpPr>
              <p:cNvPr id="10" name="直接连接符 9"/>
              <p:cNvCxnSpPr/>
              <p:nvPr/>
            </p:nvCxnSpPr>
            <p:spPr bwMode="auto">
              <a:xfrm>
                <a:off x="7157068" y="3356992"/>
                <a:ext cx="1165698" cy="14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7157068" y="2763718"/>
                <a:ext cx="1165698" cy="14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7143498" y="2072565"/>
                <a:ext cx="1165698" cy="14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a:off x="5572914" y="2843652"/>
                <a:ext cx="1383849" cy="585348"/>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14" name="直接连接符 13"/>
              <p:cNvCxnSpPr/>
              <p:nvPr/>
            </p:nvCxnSpPr>
            <p:spPr bwMode="auto">
              <a:xfrm>
                <a:off x="3825004" y="2750332"/>
                <a:ext cx="3160643" cy="12320"/>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15" name="直接连接符 14"/>
              <p:cNvCxnSpPr/>
              <p:nvPr/>
            </p:nvCxnSpPr>
            <p:spPr bwMode="auto">
              <a:xfrm flipV="1">
                <a:off x="5611982" y="2072564"/>
                <a:ext cx="1376538" cy="544176"/>
              </a:xfrm>
              <a:prstGeom prst="line">
                <a:avLst/>
              </a:prstGeom>
              <a:solidFill>
                <a:schemeClr val="accent1"/>
              </a:solidFill>
              <a:ln w="19050" cap="flat" cmpd="sng" algn="ctr">
                <a:solidFill>
                  <a:srgbClr val="F89939"/>
                </a:solidFill>
                <a:prstDash val="solid"/>
                <a:round/>
                <a:headEnd type="none" w="med" len="med"/>
                <a:tailEnd type="none" w="med" len="med"/>
              </a:ln>
              <a:effectLst/>
            </p:spPr>
          </p:cxnSp>
          <p:sp>
            <p:nvSpPr>
              <p:cNvPr id="16" name="object 30"/>
              <p:cNvSpPr/>
              <p:nvPr/>
            </p:nvSpPr>
            <p:spPr>
              <a:xfrm>
                <a:off x="5290038" y="2585772"/>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a:p>
            </p:txBody>
          </p:sp>
          <p:sp>
            <p:nvSpPr>
              <p:cNvPr id="17" name="object 31"/>
              <p:cNvSpPr/>
              <p:nvPr/>
            </p:nvSpPr>
            <p:spPr>
              <a:xfrm>
                <a:off x="5344125" y="2662932"/>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a:p>
            </p:txBody>
          </p:sp>
          <p:sp>
            <p:nvSpPr>
              <p:cNvPr id="18" name="object 32"/>
              <p:cNvSpPr/>
              <p:nvPr/>
            </p:nvSpPr>
            <p:spPr>
              <a:xfrm>
                <a:off x="5517360" y="2769859"/>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a:p>
            </p:txBody>
          </p:sp>
          <p:sp>
            <p:nvSpPr>
              <p:cNvPr id="19" name="object 33"/>
              <p:cNvSpPr/>
              <p:nvPr/>
            </p:nvSpPr>
            <p:spPr>
              <a:xfrm>
                <a:off x="5530519" y="2724461"/>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a:p>
            </p:txBody>
          </p:sp>
          <p:sp>
            <p:nvSpPr>
              <p:cNvPr id="20" name="object 34"/>
              <p:cNvSpPr/>
              <p:nvPr/>
            </p:nvSpPr>
            <p:spPr>
              <a:xfrm>
                <a:off x="5520120" y="265129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a:p>
            </p:txBody>
          </p:sp>
          <p:sp>
            <p:nvSpPr>
              <p:cNvPr id="21" name="object 35"/>
              <p:cNvSpPr/>
              <p:nvPr/>
            </p:nvSpPr>
            <p:spPr>
              <a:xfrm>
                <a:off x="3443090" y="2420534"/>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a:p>
            </p:txBody>
          </p:sp>
          <p:sp>
            <p:nvSpPr>
              <p:cNvPr id="22" name="object 36"/>
              <p:cNvSpPr/>
              <p:nvPr/>
            </p:nvSpPr>
            <p:spPr>
              <a:xfrm>
                <a:off x="3617425" y="254244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a:p>
            </p:txBody>
          </p:sp>
          <p:sp>
            <p:nvSpPr>
              <p:cNvPr id="23" name="object 37"/>
              <p:cNvSpPr/>
              <p:nvPr/>
            </p:nvSpPr>
            <p:spPr>
              <a:xfrm>
                <a:off x="3559827" y="2539883"/>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a:p>
            </p:txBody>
          </p:sp>
          <p:sp>
            <p:nvSpPr>
              <p:cNvPr id="24" name="object 38"/>
              <p:cNvSpPr/>
              <p:nvPr/>
            </p:nvSpPr>
            <p:spPr>
              <a:xfrm>
                <a:off x="3468001" y="2579542"/>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a:p>
            </p:txBody>
          </p:sp>
          <p:sp>
            <p:nvSpPr>
              <p:cNvPr id="25" name="object 39"/>
              <p:cNvSpPr/>
              <p:nvPr/>
            </p:nvSpPr>
            <p:spPr>
              <a:xfrm>
                <a:off x="3724598" y="247333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a:p>
            </p:txBody>
          </p:sp>
          <p:sp>
            <p:nvSpPr>
              <p:cNvPr id="26" name="object 40"/>
              <p:cNvSpPr/>
              <p:nvPr/>
            </p:nvSpPr>
            <p:spPr>
              <a:xfrm>
                <a:off x="3672248" y="249266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a:p>
            </p:txBody>
          </p:sp>
          <p:sp>
            <p:nvSpPr>
              <p:cNvPr id="27" name="object 41"/>
              <p:cNvSpPr/>
              <p:nvPr/>
            </p:nvSpPr>
            <p:spPr>
              <a:xfrm>
                <a:off x="3759988" y="2539883"/>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a:p>
            </p:txBody>
          </p:sp>
          <p:sp>
            <p:nvSpPr>
              <p:cNvPr id="28" name="object 42"/>
              <p:cNvSpPr/>
              <p:nvPr/>
            </p:nvSpPr>
            <p:spPr>
              <a:xfrm>
                <a:off x="3687164" y="2579542"/>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a:p>
            </p:txBody>
          </p:sp>
          <p:sp>
            <p:nvSpPr>
              <p:cNvPr id="29" name="object 43"/>
              <p:cNvSpPr/>
              <p:nvPr/>
            </p:nvSpPr>
            <p:spPr>
              <a:xfrm>
                <a:off x="3723945" y="261684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a:p>
            </p:txBody>
          </p:sp>
          <p:sp>
            <p:nvSpPr>
              <p:cNvPr id="30" name="object 44"/>
              <p:cNvSpPr/>
              <p:nvPr/>
            </p:nvSpPr>
            <p:spPr>
              <a:xfrm>
                <a:off x="3672950" y="2599995"/>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a:p>
            </p:txBody>
          </p:sp>
          <p:sp>
            <p:nvSpPr>
              <p:cNvPr id="31" name="object 45"/>
              <p:cNvSpPr/>
              <p:nvPr/>
            </p:nvSpPr>
            <p:spPr>
              <a:xfrm>
                <a:off x="3443095" y="2738546"/>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a:p>
            </p:txBody>
          </p:sp>
          <p:sp>
            <p:nvSpPr>
              <p:cNvPr id="32" name="object 46"/>
              <p:cNvSpPr/>
              <p:nvPr/>
            </p:nvSpPr>
            <p:spPr>
              <a:xfrm>
                <a:off x="3507843" y="2802151"/>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a:p>
            </p:txBody>
          </p:sp>
          <p:sp>
            <p:nvSpPr>
              <p:cNvPr id="33" name="object 47"/>
              <p:cNvSpPr/>
              <p:nvPr/>
            </p:nvSpPr>
            <p:spPr>
              <a:xfrm>
                <a:off x="3602481" y="280214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a:p>
            </p:txBody>
          </p:sp>
          <p:sp>
            <p:nvSpPr>
              <p:cNvPr id="34" name="object 48"/>
              <p:cNvSpPr/>
              <p:nvPr/>
            </p:nvSpPr>
            <p:spPr>
              <a:xfrm>
                <a:off x="3599610" y="2799277"/>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a:p>
            </p:txBody>
          </p:sp>
          <p:sp>
            <p:nvSpPr>
              <p:cNvPr id="35" name="object 49"/>
              <p:cNvSpPr/>
              <p:nvPr/>
            </p:nvSpPr>
            <p:spPr>
              <a:xfrm>
                <a:off x="3622406" y="281804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a:p>
            </p:txBody>
          </p:sp>
          <p:sp>
            <p:nvSpPr>
              <p:cNvPr id="36" name="object 50"/>
              <p:cNvSpPr/>
              <p:nvPr/>
            </p:nvSpPr>
            <p:spPr>
              <a:xfrm>
                <a:off x="3619537" y="2815178"/>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a:p>
            </p:txBody>
          </p:sp>
          <p:sp>
            <p:nvSpPr>
              <p:cNvPr id="37" name="object 51"/>
              <p:cNvSpPr/>
              <p:nvPr/>
            </p:nvSpPr>
            <p:spPr>
              <a:xfrm>
                <a:off x="3610451" y="293465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a:p>
            </p:txBody>
          </p:sp>
          <p:sp>
            <p:nvSpPr>
              <p:cNvPr id="38" name="object 57"/>
              <p:cNvSpPr txBox="1"/>
              <p:nvPr/>
            </p:nvSpPr>
            <p:spPr>
              <a:xfrm>
                <a:off x="5018323" y="2979242"/>
                <a:ext cx="865375" cy="122539"/>
              </a:xfrm>
              <a:prstGeom prst="rect">
                <a:avLst/>
              </a:prstGeom>
            </p:spPr>
            <p:txBody>
              <a:bodyPr vert="horz" wrap="square" lIns="0" tIns="0" rIns="0" bIns="0" rtlCol="0">
                <a:spAutoFit/>
              </a:bodyPr>
              <a:lstStyle/>
              <a:p>
                <a:pPr marR="5080">
                  <a:lnSpc>
                    <a:spcPts val="1155"/>
                  </a:lnSpc>
                  <a:spcBef>
                    <a:spcPct val="20000"/>
                  </a:spcBef>
                </a:pPr>
                <a:r>
                  <a:rPr lang="pt-BR" sz="1400" dirty="0"/>
                  <a:t>D</a:t>
                </a:r>
                <a:r>
                  <a:rPr sz="1400" dirty="0" err="1"/>
                  <a:t>ivisor</a:t>
                </a:r>
                <a:r>
                  <a:rPr lang="pt-BR" sz="1400" dirty="0"/>
                  <a:t> Óptico</a:t>
                </a:r>
                <a:endParaRPr sz="1400" dirty="0"/>
              </a:p>
            </p:txBody>
          </p:sp>
          <p:sp>
            <p:nvSpPr>
              <p:cNvPr id="39" name="object 65"/>
              <p:cNvSpPr txBox="1"/>
              <p:nvPr/>
            </p:nvSpPr>
            <p:spPr>
              <a:xfrm>
                <a:off x="6952517" y="2242975"/>
                <a:ext cx="457036" cy="187260"/>
              </a:xfrm>
              <a:prstGeom prst="rect">
                <a:avLst/>
              </a:prstGeom>
            </p:spPr>
            <p:txBody>
              <a:bodyPr vert="horz" wrap="square" lIns="0" tIns="0" rIns="0" bIns="0" rtlCol="0">
                <a:spAutoFit/>
              </a:bodyPr>
              <a:lstStyle/>
              <a:p>
                <a:pPr marL="12700"/>
                <a:r>
                  <a:rPr sz="1600">
                    <a:solidFill>
                      <a:srgbClr val="231F20"/>
                    </a:solidFill>
                    <a:cs typeface="Arial" panose="020B0604020202020204"/>
                  </a:rPr>
                  <a:t>ONU1</a:t>
                </a:r>
                <a:endParaRPr sz="1600">
                  <a:cs typeface="Arial" panose="020B0604020202020204"/>
                </a:endParaRPr>
              </a:p>
            </p:txBody>
          </p:sp>
          <p:sp>
            <p:nvSpPr>
              <p:cNvPr id="40" name="object 66"/>
              <p:cNvSpPr txBox="1"/>
              <p:nvPr/>
            </p:nvSpPr>
            <p:spPr>
              <a:xfrm>
                <a:off x="6952517" y="3537014"/>
                <a:ext cx="457036" cy="187260"/>
              </a:xfrm>
              <a:prstGeom prst="rect">
                <a:avLst/>
              </a:prstGeom>
            </p:spPr>
            <p:txBody>
              <a:bodyPr vert="horz" wrap="square" lIns="0" tIns="0" rIns="0" bIns="0" rtlCol="0">
                <a:spAutoFit/>
              </a:bodyPr>
              <a:lstStyle/>
              <a:p>
                <a:pPr marL="12700"/>
                <a:r>
                  <a:rPr sz="1600">
                    <a:cs typeface="Arial" panose="020B0604020202020204"/>
                  </a:rPr>
                  <a:t>ONU3</a:t>
                </a:r>
              </a:p>
            </p:txBody>
          </p:sp>
          <p:sp>
            <p:nvSpPr>
              <p:cNvPr id="41" name="object 69"/>
              <p:cNvSpPr/>
              <p:nvPr/>
            </p:nvSpPr>
            <p:spPr>
              <a:xfrm>
                <a:off x="7019950" y="3361793"/>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42" name="object 70"/>
              <p:cNvSpPr/>
              <p:nvPr/>
            </p:nvSpPr>
            <p:spPr>
              <a:xfrm>
                <a:off x="6949451" y="3400629"/>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43" name="object 71"/>
              <p:cNvSpPr/>
              <p:nvPr/>
            </p:nvSpPr>
            <p:spPr>
              <a:xfrm>
                <a:off x="7107807" y="3338215"/>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44" name="object 72"/>
              <p:cNvSpPr/>
              <p:nvPr/>
            </p:nvSpPr>
            <p:spPr>
              <a:xfrm>
                <a:off x="7177251" y="3335014"/>
                <a:ext cx="140335" cy="140970"/>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45" name="object 73"/>
              <p:cNvSpPr/>
              <p:nvPr/>
            </p:nvSpPr>
            <p:spPr>
              <a:xfrm flipH="1">
                <a:off x="7078343" y="3336399"/>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nvGrpSpPr>
              <p:cNvPr id="46" name="组合 45"/>
              <p:cNvGrpSpPr/>
              <p:nvPr/>
            </p:nvGrpSpPr>
            <p:grpSpPr>
              <a:xfrm>
                <a:off x="6934382" y="1943077"/>
                <a:ext cx="405130" cy="262890"/>
                <a:chOff x="5753470" y="1943077"/>
                <a:chExt cx="405130" cy="262890"/>
              </a:xfrm>
            </p:grpSpPr>
            <p:sp>
              <p:nvSpPr>
                <p:cNvPr id="93"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94"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95"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96"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97"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98"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sp>
            <p:nvSpPr>
              <p:cNvPr id="47" name="object 65"/>
              <p:cNvSpPr txBox="1"/>
              <p:nvPr/>
            </p:nvSpPr>
            <p:spPr>
              <a:xfrm>
                <a:off x="6952517" y="2924945"/>
                <a:ext cx="457036" cy="187260"/>
              </a:xfrm>
              <a:prstGeom prst="rect">
                <a:avLst/>
              </a:prstGeom>
            </p:spPr>
            <p:txBody>
              <a:bodyPr vert="horz" wrap="square" lIns="0" tIns="0" rIns="0" bIns="0" rtlCol="0">
                <a:spAutoFit/>
              </a:bodyPr>
              <a:lstStyle/>
              <a:p>
                <a:pPr marL="12700"/>
                <a:r>
                  <a:rPr sz="1600">
                    <a:solidFill>
                      <a:srgbClr val="231F20"/>
                    </a:solidFill>
                    <a:cs typeface="Arial" panose="020B0604020202020204"/>
                  </a:rPr>
                  <a:t>ONU2</a:t>
                </a:r>
                <a:endParaRPr sz="1600">
                  <a:cs typeface="Arial" panose="020B0604020202020204"/>
                </a:endParaRPr>
              </a:p>
            </p:txBody>
          </p:sp>
          <p:sp>
            <p:nvSpPr>
              <p:cNvPr id="48" name="object 75"/>
              <p:cNvSpPr/>
              <p:nvPr/>
            </p:nvSpPr>
            <p:spPr>
              <a:xfrm>
                <a:off x="7062616" y="2654431"/>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49" name="object 76"/>
              <p:cNvSpPr/>
              <p:nvPr/>
            </p:nvSpPr>
            <p:spPr>
              <a:xfrm>
                <a:off x="6992117" y="2693269"/>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50" name="object 77"/>
              <p:cNvSpPr/>
              <p:nvPr/>
            </p:nvSpPr>
            <p:spPr>
              <a:xfrm>
                <a:off x="7150473" y="2630853"/>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51" name="object 78"/>
              <p:cNvSpPr/>
              <p:nvPr/>
            </p:nvSpPr>
            <p:spPr>
              <a:xfrm>
                <a:off x="7219917" y="2627655"/>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52" name="object 79"/>
              <p:cNvSpPr/>
              <p:nvPr/>
            </p:nvSpPr>
            <p:spPr>
              <a:xfrm flipH="1">
                <a:off x="7121009" y="2629040"/>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nvGrpSpPr>
              <p:cNvPr id="53" name="组合 52"/>
              <p:cNvGrpSpPr/>
              <p:nvPr/>
            </p:nvGrpSpPr>
            <p:grpSpPr>
              <a:xfrm>
                <a:off x="6947907" y="2626050"/>
                <a:ext cx="405130" cy="262890"/>
                <a:chOff x="5753470" y="1943077"/>
                <a:chExt cx="405130" cy="262890"/>
              </a:xfrm>
            </p:grpSpPr>
            <p:sp>
              <p:nvSpPr>
                <p:cNvPr id="87"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88"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89"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90"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91"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92"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grpSp>
            <p:nvGrpSpPr>
              <p:cNvPr id="54" name="组合 53"/>
              <p:cNvGrpSpPr/>
              <p:nvPr/>
            </p:nvGrpSpPr>
            <p:grpSpPr>
              <a:xfrm>
                <a:off x="6934382" y="3230576"/>
                <a:ext cx="405130" cy="262890"/>
                <a:chOff x="5753470" y="1943077"/>
                <a:chExt cx="405130" cy="262890"/>
              </a:xfrm>
            </p:grpSpPr>
            <p:sp>
              <p:nvSpPr>
                <p:cNvPr id="81"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82"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83"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84"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85"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86"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sp>
            <p:nvSpPr>
              <p:cNvPr id="55" name="矩形 54"/>
              <p:cNvSpPr/>
              <p:nvPr/>
            </p:nvSpPr>
            <p:spPr bwMode="auto">
              <a:xfrm>
                <a:off x="4204740"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1</a:t>
                </a:r>
                <a:endParaRPr lang="zh-CN" altLang="en-US" sz="1200" b="1"/>
              </a:p>
            </p:txBody>
          </p:sp>
          <p:sp>
            <p:nvSpPr>
              <p:cNvPr id="56" name="矩形 55"/>
              <p:cNvSpPr/>
              <p:nvPr/>
            </p:nvSpPr>
            <p:spPr bwMode="auto">
              <a:xfrm>
                <a:off x="4456768"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2</a:t>
                </a:r>
                <a:endParaRPr lang="zh-CN" altLang="en-US" sz="1200" b="1"/>
              </a:p>
            </p:txBody>
          </p:sp>
          <p:sp>
            <p:nvSpPr>
              <p:cNvPr id="57" name="矩形 56"/>
              <p:cNvSpPr/>
              <p:nvPr/>
            </p:nvSpPr>
            <p:spPr bwMode="auto">
              <a:xfrm>
                <a:off x="4708796"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3</a:t>
                </a:r>
                <a:endParaRPr lang="zh-CN" altLang="en-US" sz="1200" b="1"/>
              </a:p>
            </p:txBody>
          </p:sp>
          <p:grpSp>
            <p:nvGrpSpPr>
              <p:cNvPr id="58" name="组合 57"/>
              <p:cNvGrpSpPr/>
              <p:nvPr/>
            </p:nvGrpSpPr>
            <p:grpSpPr>
              <a:xfrm>
                <a:off x="5932932" y="2528901"/>
                <a:ext cx="720080" cy="176815"/>
                <a:chOff x="3176228" y="2692283"/>
                <a:chExt cx="720080" cy="176815"/>
              </a:xfrm>
            </p:grpSpPr>
            <p:sp>
              <p:nvSpPr>
                <p:cNvPr id="78" name="矩形 77"/>
                <p:cNvSpPr/>
                <p:nvPr/>
              </p:nvSpPr>
              <p:spPr bwMode="auto">
                <a:xfrm>
                  <a:off x="3176228"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1</a:t>
                  </a:r>
                  <a:endParaRPr lang="zh-CN" altLang="en-US" sz="1200" b="1"/>
                </a:p>
              </p:txBody>
            </p:sp>
            <p:sp>
              <p:nvSpPr>
                <p:cNvPr id="79" name="矩形 78"/>
                <p:cNvSpPr/>
                <p:nvPr/>
              </p:nvSpPr>
              <p:spPr bwMode="auto">
                <a:xfrm>
                  <a:off x="3428256"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2</a:t>
                  </a:r>
                  <a:endParaRPr lang="zh-CN" altLang="en-US" sz="1200" b="1"/>
                </a:p>
              </p:txBody>
            </p:sp>
            <p:sp>
              <p:nvSpPr>
                <p:cNvPr id="80" name="矩形 79"/>
                <p:cNvSpPr/>
                <p:nvPr/>
              </p:nvSpPr>
              <p:spPr bwMode="auto">
                <a:xfrm>
                  <a:off x="3680284"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3</a:t>
                  </a:r>
                  <a:endParaRPr lang="zh-CN" altLang="en-US" sz="1200" b="1"/>
                </a:p>
              </p:txBody>
            </p:sp>
          </p:grpSp>
          <p:grpSp>
            <p:nvGrpSpPr>
              <p:cNvPr id="59" name="组合 58"/>
              <p:cNvGrpSpPr/>
              <p:nvPr/>
            </p:nvGrpSpPr>
            <p:grpSpPr>
              <a:xfrm rot="1328097">
                <a:off x="5813254" y="3197149"/>
                <a:ext cx="720080" cy="202771"/>
                <a:chOff x="3176228" y="2692283"/>
                <a:chExt cx="720080" cy="176815"/>
              </a:xfrm>
            </p:grpSpPr>
            <p:sp>
              <p:nvSpPr>
                <p:cNvPr id="75" name="矩形 74"/>
                <p:cNvSpPr/>
                <p:nvPr/>
              </p:nvSpPr>
              <p:spPr bwMode="auto">
                <a:xfrm>
                  <a:off x="3176228"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1</a:t>
                  </a:r>
                  <a:endParaRPr lang="zh-CN" altLang="en-US" sz="1200" b="1"/>
                </a:p>
              </p:txBody>
            </p:sp>
            <p:sp>
              <p:nvSpPr>
                <p:cNvPr id="76" name="矩形 75"/>
                <p:cNvSpPr/>
                <p:nvPr/>
              </p:nvSpPr>
              <p:spPr bwMode="auto">
                <a:xfrm>
                  <a:off x="3428256"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2</a:t>
                  </a:r>
                  <a:endParaRPr lang="zh-CN" altLang="en-US" sz="1200" b="1"/>
                </a:p>
              </p:txBody>
            </p:sp>
            <p:sp>
              <p:nvSpPr>
                <p:cNvPr id="77" name="矩形 76"/>
                <p:cNvSpPr/>
                <p:nvPr/>
              </p:nvSpPr>
              <p:spPr bwMode="auto">
                <a:xfrm>
                  <a:off x="3680284"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3</a:t>
                  </a:r>
                  <a:endParaRPr lang="zh-CN" altLang="en-US" sz="1200" b="1"/>
                </a:p>
              </p:txBody>
            </p:sp>
          </p:grpSp>
          <p:grpSp>
            <p:nvGrpSpPr>
              <p:cNvPr id="60" name="组合 59"/>
              <p:cNvGrpSpPr/>
              <p:nvPr/>
            </p:nvGrpSpPr>
            <p:grpSpPr>
              <a:xfrm rot="20247396">
                <a:off x="5818536" y="2121749"/>
                <a:ext cx="720080" cy="176815"/>
                <a:chOff x="3176228" y="2692283"/>
                <a:chExt cx="720080" cy="176815"/>
              </a:xfrm>
            </p:grpSpPr>
            <p:sp>
              <p:nvSpPr>
                <p:cNvPr id="72" name="矩形 71"/>
                <p:cNvSpPr/>
                <p:nvPr/>
              </p:nvSpPr>
              <p:spPr bwMode="auto">
                <a:xfrm>
                  <a:off x="3176228"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1</a:t>
                  </a:r>
                  <a:endParaRPr lang="zh-CN" altLang="en-US" sz="1200" b="1"/>
                </a:p>
              </p:txBody>
            </p:sp>
            <p:sp>
              <p:nvSpPr>
                <p:cNvPr id="73" name="矩形 72"/>
                <p:cNvSpPr/>
                <p:nvPr/>
              </p:nvSpPr>
              <p:spPr bwMode="auto">
                <a:xfrm>
                  <a:off x="3428256"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2</a:t>
                  </a:r>
                  <a:endParaRPr lang="zh-CN" altLang="en-US" sz="1200" b="1"/>
                </a:p>
              </p:txBody>
            </p:sp>
            <p:sp>
              <p:nvSpPr>
                <p:cNvPr id="74" name="矩形 73"/>
                <p:cNvSpPr/>
                <p:nvPr/>
              </p:nvSpPr>
              <p:spPr bwMode="auto">
                <a:xfrm>
                  <a:off x="3680284"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dirty="0"/>
                    <a:t>3</a:t>
                  </a:r>
                  <a:endParaRPr lang="zh-CN" altLang="en-US" sz="1200" b="1" dirty="0"/>
                </a:p>
              </p:txBody>
            </p:sp>
          </p:grpSp>
          <p:cxnSp>
            <p:nvCxnSpPr>
              <p:cNvPr id="61" name="直接箭头连接符 60"/>
              <p:cNvCxnSpPr/>
              <p:nvPr/>
            </p:nvCxnSpPr>
            <p:spPr bwMode="auto">
              <a:xfrm>
                <a:off x="4420764" y="2816932"/>
                <a:ext cx="288032"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2" name="直接箭头连接符 61"/>
              <p:cNvCxnSpPr/>
              <p:nvPr/>
            </p:nvCxnSpPr>
            <p:spPr bwMode="auto">
              <a:xfrm flipV="1">
                <a:off x="6184960" y="2348880"/>
                <a:ext cx="240064" cy="8767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3" name="直接箭头连接符 62"/>
              <p:cNvCxnSpPr/>
              <p:nvPr/>
            </p:nvCxnSpPr>
            <p:spPr bwMode="auto">
              <a:xfrm>
                <a:off x="6164236" y="3032957"/>
                <a:ext cx="272753" cy="11306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4" name="直接箭头连接符 63"/>
              <p:cNvCxnSpPr/>
              <p:nvPr/>
            </p:nvCxnSpPr>
            <p:spPr bwMode="auto">
              <a:xfrm>
                <a:off x="6184960" y="2816932"/>
                <a:ext cx="288032"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65" name="图片 64"/>
              <p:cNvPicPr>
                <a:picLocks noChangeAspect="1"/>
              </p:cNvPicPr>
              <p:nvPr/>
            </p:nvPicPr>
            <p:blipFill>
              <a:blip r:embed="rId3"/>
              <a:stretch>
                <a:fillRect/>
              </a:stretch>
            </p:blipFill>
            <p:spPr>
              <a:xfrm>
                <a:off x="8305848" y="1920668"/>
                <a:ext cx="363388" cy="284196"/>
              </a:xfrm>
              <a:prstGeom prst="rect">
                <a:avLst/>
              </a:prstGeom>
            </p:spPr>
          </p:pic>
          <p:pic>
            <p:nvPicPr>
              <p:cNvPr id="66" name="图片 65"/>
              <p:cNvPicPr>
                <a:picLocks noChangeAspect="1"/>
              </p:cNvPicPr>
              <p:nvPr/>
            </p:nvPicPr>
            <p:blipFill>
              <a:blip r:embed="rId3"/>
              <a:stretch>
                <a:fillRect/>
              </a:stretch>
            </p:blipFill>
            <p:spPr>
              <a:xfrm>
                <a:off x="8301589" y="2600908"/>
                <a:ext cx="363388" cy="284196"/>
              </a:xfrm>
              <a:prstGeom prst="rect">
                <a:avLst/>
              </a:prstGeom>
            </p:spPr>
          </p:pic>
          <p:pic>
            <p:nvPicPr>
              <p:cNvPr id="67" name="图片 66"/>
              <p:cNvPicPr>
                <a:picLocks noChangeAspect="1"/>
              </p:cNvPicPr>
              <p:nvPr/>
            </p:nvPicPr>
            <p:blipFill>
              <a:blip r:embed="rId3"/>
              <a:stretch>
                <a:fillRect/>
              </a:stretch>
            </p:blipFill>
            <p:spPr>
              <a:xfrm>
                <a:off x="8301589" y="3207742"/>
                <a:ext cx="363388" cy="284196"/>
              </a:xfrm>
              <a:prstGeom prst="rect">
                <a:avLst/>
              </a:prstGeom>
            </p:spPr>
          </p:pic>
          <p:sp>
            <p:nvSpPr>
              <p:cNvPr id="68" name="矩形 67"/>
              <p:cNvSpPr/>
              <p:nvPr/>
            </p:nvSpPr>
            <p:spPr bwMode="auto">
              <a:xfrm>
                <a:off x="7741976" y="1848030"/>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1</a:t>
                </a:r>
                <a:endParaRPr lang="zh-CN" altLang="en-US" sz="1200" b="1"/>
              </a:p>
            </p:txBody>
          </p:sp>
          <p:sp>
            <p:nvSpPr>
              <p:cNvPr id="69" name="矩形 68"/>
              <p:cNvSpPr/>
              <p:nvPr/>
            </p:nvSpPr>
            <p:spPr bwMode="auto">
              <a:xfrm>
                <a:off x="7741976" y="2531547"/>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2</a:t>
                </a:r>
                <a:endParaRPr lang="zh-CN" altLang="en-US" sz="1200" b="1"/>
              </a:p>
            </p:txBody>
          </p:sp>
          <p:sp>
            <p:nvSpPr>
              <p:cNvPr id="70" name="矩形 69"/>
              <p:cNvSpPr/>
              <p:nvPr/>
            </p:nvSpPr>
            <p:spPr bwMode="auto">
              <a:xfrm>
                <a:off x="7741976" y="3140969"/>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3</a:t>
                </a:r>
                <a:endParaRPr lang="zh-CN" altLang="en-US" sz="1200" b="1"/>
              </a:p>
            </p:txBody>
          </p:sp>
          <p:sp>
            <p:nvSpPr>
              <p:cNvPr id="71" name="文本框 70"/>
              <p:cNvSpPr txBox="1"/>
              <p:nvPr/>
            </p:nvSpPr>
            <p:spPr bwMode="auto">
              <a:xfrm>
                <a:off x="3479499" y="3068960"/>
                <a:ext cx="317407" cy="242734"/>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a:solidFill>
                      <a:srgbClr val="000000"/>
                    </a:solidFill>
                    <a:cs typeface="Arial" panose="020B0604020202020204" pitchFamily="34" charset="0"/>
                  </a:rPr>
                  <a:t>OLT</a:t>
                </a:r>
                <a:endParaRPr lang="zh-CN" altLang="en-US" sz="1400" dirty="0">
                  <a:solidFill>
                    <a:srgbClr val="000000"/>
                  </a:solidFill>
                  <a:cs typeface="Arial" panose="020B0604020202020204" pitchFamily="34" charset="0"/>
                </a:endParaRPr>
              </a:p>
            </p:txBody>
          </p:sp>
        </p:grpSp>
        <p:sp>
          <p:nvSpPr>
            <p:cNvPr id="6" name="Text Box 70"/>
            <p:cNvSpPr txBox="1">
              <a:spLocks noChangeArrowheads="1"/>
            </p:cNvSpPr>
            <p:nvPr/>
          </p:nvSpPr>
          <p:spPr bwMode="auto">
            <a:xfrm>
              <a:off x="2927648" y="1409014"/>
              <a:ext cx="2204255" cy="676604"/>
            </a:xfrm>
            <a:prstGeom prst="rect">
              <a:avLst/>
            </a:prstGeom>
            <a:noFill/>
            <a:ln w="12700" algn="ctr">
              <a:noFill/>
              <a:miter lim="800000"/>
            </a:ln>
          </p:spPr>
          <p:txBody>
            <a:bodyPr wrap="none">
              <a:spAutoFit/>
            </a:bodyPr>
            <a:lstStyle/>
            <a:p>
              <a:pPr>
                <a:spcBef>
                  <a:spcPct val="20000"/>
                </a:spcBef>
              </a:pPr>
              <a:r>
                <a:rPr lang="en-US" altLang="en-US" sz="1400" b="0" dirty="0"/>
                <a:t>Dados enviados para </a:t>
              </a:r>
            </a:p>
            <a:p>
              <a:pPr>
                <a:spcBef>
                  <a:spcPct val="20000"/>
                </a:spcBef>
              </a:pPr>
              <a:r>
                <a:rPr lang="en-US" altLang="en-US" sz="1400" b="0" dirty="0"/>
                <a:t>cada ONU</a:t>
              </a:r>
            </a:p>
          </p:txBody>
        </p:sp>
        <p:sp>
          <p:nvSpPr>
            <p:cNvPr id="7" name="Line 71"/>
            <p:cNvSpPr>
              <a:spLocks noChangeShapeType="1"/>
            </p:cNvSpPr>
            <p:nvPr/>
          </p:nvSpPr>
          <p:spPr bwMode="auto">
            <a:xfrm flipH="1">
              <a:off x="3035660" y="2010431"/>
              <a:ext cx="142875" cy="431800"/>
            </a:xfrm>
            <a:prstGeom prst="line">
              <a:avLst/>
            </a:prstGeom>
            <a:noFill/>
            <a:ln w="25400">
              <a:solidFill>
                <a:srgbClr val="FF9900"/>
              </a:solidFill>
              <a:round/>
              <a:tailEnd type="triangle" w="med" len="med"/>
            </a:ln>
          </p:spPr>
          <p:txBody>
            <a:bodyPr wrap="none" anchor="ctr"/>
            <a:lstStyle/>
            <a:p>
              <a:endParaRPr lang="zh-CN" altLang="en-US"/>
            </a:p>
          </p:txBody>
        </p:sp>
        <p:sp>
          <p:nvSpPr>
            <p:cNvPr id="8" name="Text Box 72"/>
            <p:cNvSpPr txBox="1">
              <a:spLocks noChangeArrowheads="1"/>
            </p:cNvSpPr>
            <p:nvPr/>
          </p:nvSpPr>
          <p:spPr bwMode="auto">
            <a:xfrm>
              <a:off x="8796300" y="764704"/>
              <a:ext cx="2673163" cy="364527"/>
            </a:xfrm>
            <a:prstGeom prst="rect">
              <a:avLst/>
            </a:prstGeom>
            <a:noFill/>
            <a:ln w="12700" algn="ctr">
              <a:noFill/>
              <a:miter lim="800000"/>
            </a:ln>
          </p:spPr>
          <p:txBody>
            <a:bodyPr wrap="none">
              <a:spAutoFit/>
            </a:bodyPr>
            <a:lstStyle/>
            <a:p>
              <a:pPr>
                <a:spcBef>
                  <a:spcPct val="20000"/>
                </a:spcBef>
              </a:pPr>
              <a:r>
                <a:rPr lang="en-US" altLang="en-US" sz="1400" b="0" dirty="0"/>
                <a:t>Os dados da ONU são analisados.</a:t>
              </a:r>
            </a:p>
          </p:txBody>
        </p:sp>
        <p:sp>
          <p:nvSpPr>
            <p:cNvPr id="9" name="Line 73"/>
            <p:cNvSpPr>
              <a:spLocks noChangeShapeType="1"/>
            </p:cNvSpPr>
            <p:nvPr/>
          </p:nvSpPr>
          <p:spPr bwMode="auto">
            <a:xfrm flipH="1">
              <a:off x="8943939" y="1048592"/>
              <a:ext cx="174625" cy="287338"/>
            </a:xfrm>
            <a:prstGeom prst="line">
              <a:avLst/>
            </a:prstGeom>
            <a:noFill/>
            <a:ln w="25400">
              <a:solidFill>
                <a:srgbClr val="FF9900"/>
              </a:solidFill>
              <a:round/>
              <a:tailEnd type="triangle" w="med" len="med"/>
            </a:ln>
          </p:spPr>
          <p:txBody>
            <a:bodyPr wrap="none" anchor="ctr"/>
            <a:lstStyle/>
            <a:p>
              <a:endParaRPr lang="zh-CN" altLang="en-US"/>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文本占位符 92"/>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000" dirty="0"/>
              <a:t>Modo TDMA: Na direção upstream GPON, os dados são transmitidos no modo TDMA. O link upstream é dividido em diferentes intervalos de tempo. Os timeslots upstream são alocados para cada ONU de acordo com o campo do mapa de largura de banda upstream do quadro downstream.</a:t>
            </a:r>
          </a:p>
          <a:p>
            <a:endParaRPr lang="zh-CN" altLang="en-US" dirty="0"/>
          </a:p>
        </p:txBody>
      </p:sp>
      <p:sp>
        <p:nvSpPr>
          <p:cNvPr id="2" name="标题 1"/>
          <p:cNvSpPr>
            <a:spLocks noGrp="1"/>
          </p:cNvSpPr>
          <p:nvPr>
            <p:ph type="title"/>
          </p:nvPr>
        </p:nvSpPr>
        <p:spPr/>
        <p:txBody>
          <a:bodyPr/>
          <a:lstStyle/>
          <a:p>
            <a:r>
              <a:rPr lang="en-US" altLang="zh-CN" dirty="0"/>
              <a:t>Dados upstream GPON</a:t>
            </a:r>
          </a:p>
        </p:txBody>
      </p:sp>
      <p:grpSp>
        <p:nvGrpSpPr>
          <p:cNvPr id="4" name="组合 3"/>
          <p:cNvGrpSpPr/>
          <p:nvPr/>
        </p:nvGrpSpPr>
        <p:grpSpPr>
          <a:xfrm>
            <a:off x="1989316" y="1416544"/>
            <a:ext cx="8213368" cy="3037580"/>
            <a:chOff x="1667508" y="744959"/>
            <a:chExt cx="9176072" cy="3529921"/>
          </a:xfrm>
        </p:grpSpPr>
        <p:grpSp>
          <p:nvGrpSpPr>
            <p:cNvPr id="5" name="组合 4"/>
            <p:cNvGrpSpPr/>
            <p:nvPr/>
          </p:nvGrpSpPr>
          <p:grpSpPr>
            <a:xfrm>
              <a:off x="1667508" y="1379284"/>
              <a:ext cx="8856984" cy="2895596"/>
              <a:chOff x="3443090" y="1848030"/>
              <a:chExt cx="5226146" cy="1872400"/>
            </a:xfrm>
          </p:grpSpPr>
          <p:cxnSp>
            <p:nvCxnSpPr>
              <p:cNvPr id="13" name="直接连接符 12"/>
              <p:cNvCxnSpPr/>
              <p:nvPr/>
            </p:nvCxnSpPr>
            <p:spPr bwMode="auto">
              <a:xfrm>
                <a:off x="7157068" y="3356992"/>
                <a:ext cx="1165698" cy="14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7157068" y="2763718"/>
                <a:ext cx="1165698" cy="14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7143498" y="2072565"/>
                <a:ext cx="1165698" cy="14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5572914" y="2843652"/>
                <a:ext cx="1383849" cy="585348"/>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17" name="直接连接符 16"/>
              <p:cNvCxnSpPr/>
              <p:nvPr/>
            </p:nvCxnSpPr>
            <p:spPr bwMode="auto">
              <a:xfrm>
                <a:off x="3783002" y="2750332"/>
                <a:ext cx="3160643" cy="12320"/>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18" name="直接连接符 17"/>
              <p:cNvCxnSpPr/>
              <p:nvPr/>
            </p:nvCxnSpPr>
            <p:spPr bwMode="auto">
              <a:xfrm flipV="1">
                <a:off x="5611982" y="2072564"/>
                <a:ext cx="1376538" cy="544176"/>
              </a:xfrm>
              <a:prstGeom prst="line">
                <a:avLst/>
              </a:prstGeom>
              <a:solidFill>
                <a:schemeClr val="accent1"/>
              </a:solidFill>
              <a:ln w="19050" cap="flat" cmpd="sng" algn="ctr">
                <a:solidFill>
                  <a:srgbClr val="F89939"/>
                </a:solidFill>
                <a:prstDash val="solid"/>
                <a:round/>
                <a:headEnd type="none" w="med" len="med"/>
                <a:tailEnd type="none" w="med" len="med"/>
              </a:ln>
              <a:effectLst/>
            </p:spPr>
          </p:cxnSp>
          <p:sp>
            <p:nvSpPr>
              <p:cNvPr id="19" name="object 30"/>
              <p:cNvSpPr/>
              <p:nvPr/>
            </p:nvSpPr>
            <p:spPr>
              <a:xfrm>
                <a:off x="5290038" y="2585772"/>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200"/>
              </a:p>
            </p:txBody>
          </p:sp>
          <p:sp>
            <p:nvSpPr>
              <p:cNvPr id="20" name="object 31"/>
              <p:cNvSpPr/>
              <p:nvPr/>
            </p:nvSpPr>
            <p:spPr>
              <a:xfrm>
                <a:off x="5344125" y="2662932"/>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200"/>
              </a:p>
            </p:txBody>
          </p:sp>
          <p:sp>
            <p:nvSpPr>
              <p:cNvPr id="21" name="object 32"/>
              <p:cNvSpPr/>
              <p:nvPr/>
            </p:nvSpPr>
            <p:spPr>
              <a:xfrm>
                <a:off x="5517360" y="2769859"/>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200"/>
              </a:p>
            </p:txBody>
          </p:sp>
          <p:sp>
            <p:nvSpPr>
              <p:cNvPr id="22" name="object 33"/>
              <p:cNvSpPr/>
              <p:nvPr/>
            </p:nvSpPr>
            <p:spPr>
              <a:xfrm>
                <a:off x="5530519" y="2724461"/>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200"/>
              </a:p>
            </p:txBody>
          </p:sp>
          <p:sp>
            <p:nvSpPr>
              <p:cNvPr id="23" name="object 34"/>
              <p:cNvSpPr/>
              <p:nvPr/>
            </p:nvSpPr>
            <p:spPr>
              <a:xfrm>
                <a:off x="5520120" y="265129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200"/>
              </a:p>
            </p:txBody>
          </p:sp>
          <p:sp>
            <p:nvSpPr>
              <p:cNvPr id="24" name="object 35"/>
              <p:cNvSpPr/>
              <p:nvPr/>
            </p:nvSpPr>
            <p:spPr>
              <a:xfrm>
                <a:off x="3443090" y="2420534"/>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200"/>
              </a:p>
            </p:txBody>
          </p:sp>
          <p:sp>
            <p:nvSpPr>
              <p:cNvPr id="25" name="object 36"/>
              <p:cNvSpPr/>
              <p:nvPr/>
            </p:nvSpPr>
            <p:spPr>
              <a:xfrm>
                <a:off x="3617425" y="254244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200"/>
              </a:p>
            </p:txBody>
          </p:sp>
          <p:sp>
            <p:nvSpPr>
              <p:cNvPr id="26" name="object 37"/>
              <p:cNvSpPr/>
              <p:nvPr/>
            </p:nvSpPr>
            <p:spPr>
              <a:xfrm>
                <a:off x="3559827" y="2539883"/>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200"/>
              </a:p>
            </p:txBody>
          </p:sp>
          <p:sp>
            <p:nvSpPr>
              <p:cNvPr id="27" name="object 38"/>
              <p:cNvSpPr/>
              <p:nvPr/>
            </p:nvSpPr>
            <p:spPr>
              <a:xfrm>
                <a:off x="3468001" y="2579542"/>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200"/>
              </a:p>
            </p:txBody>
          </p:sp>
          <p:sp>
            <p:nvSpPr>
              <p:cNvPr id="28" name="object 39"/>
              <p:cNvSpPr/>
              <p:nvPr/>
            </p:nvSpPr>
            <p:spPr>
              <a:xfrm>
                <a:off x="3724598" y="247333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200"/>
              </a:p>
            </p:txBody>
          </p:sp>
          <p:sp>
            <p:nvSpPr>
              <p:cNvPr id="29" name="object 40"/>
              <p:cNvSpPr/>
              <p:nvPr/>
            </p:nvSpPr>
            <p:spPr>
              <a:xfrm>
                <a:off x="3672248" y="249266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200"/>
              </a:p>
            </p:txBody>
          </p:sp>
          <p:sp>
            <p:nvSpPr>
              <p:cNvPr id="30" name="object 41"/>
              <p:cNvSpPr/>
              <p:nvPr/>
            </p:nvSpPr>
            <p:spPr>
              <a:xfrm>
                <a:off x="3759988" y="2539883"/>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200"/>
              </a:p>
            </p:txBody>
          </p:sp>
          <p:sp>
            <p:nvSpPr>
              <p:cNvPr id="31" name="object 42"/>
              <p:cNvSpPr/>
              <p:nvPr/>
            </p:nvSpPr>
            <p:spPr>
              <a:xfrm>
                <a:off x="3687164" y="2579542"/>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200"/>
              </a:p>
            </p:txBody>
          </p:sp>
          <p:sp>
            <p:nvSpPr>
              <p:cNvPr id="32" name="object 43"/>
              <p:cNvSpPr/>
              <p:nvPr/>
            </p:nvSpPr>
            <p:spPr>
              <a:xfrm>
                <a:off x="3723945" y="261684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200"/>
              </a:p>
            </p:txBody>
          </p:sp>
          <p:sp>
            <p:nvSpPr>
              <p:cNvPr id="33" name="object 44"/>
              <p:cNvSpPr/>
              <p:nvPr/>
            </p:nvSpPr>
            <p:spPr>
              <a:xfrm>
                <a:off x="3672950" y="2599995"/>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sz="1200"/>
              </a:p>
            </p:txBody>
          </p:sp>
          <p:sp>
            <p:nvSpPr>
              <p:cNvPr id="34" name="object 45"/>
              <p:cNvSpPr/>
              <p:nvPr/>
            </p:nvSpPr>
            <p:spPr>
              <a:xfrm>
                <a:off x="3443095" y="2738546"/>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200"/>
              </a:p>
            </p:txBody>
          </p:sp>
          <p:sp>
            <p:nvSpPr>
              <p:cNvPr id="35" name="object 46"/>
              <p:cNvSpPr/>
              <p:nvPr/>
            </p:nvSpPr>
            <p:spPr>
              <a:xfrm>
                <a:off x="3507843" y="2802151"/>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200"/>
              </a:p>
            </p:txBody>
          </p:sp>
          <p:sp>
            <p:nvSpPr>
              <p:cNvPr id="36" name="object 47"/>
              <p:cNvSpPr/>
              <p:nvPr/>
            </p:nvSpPr>
            <p:spPr>
              <a:xfrm>
                <a:off x="3602481" y="280214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200"/>
              </a:p>
            </p:txBody>
          </p:sp>
          <p:sp>
            <p:nvSpPr>
              <p:cNvPr id="37" name="object 48"/>
              <p:cNvSpPr/>
              <p:nvPr/>
            </p:nvSpPr>
            <p:spPr>
              <a:xfrm>
                <a:off x="3599610" y="2799277"/>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200"/>
              </a:p>
            </p:txBody>
          </p:sp>
          <p:sp>
            <p:nvSpPr>
              <p:cNvPr id="38" name="object 49"/>
              <p:cNvSpPr/>
              <p:nvPr/>
            </p:nvSpPr>
            <p:spPr>
              <a:xfrm>
                <a:off x="3622406" y="281804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200"/>
              </a:p>
            </p:txBody>
          </p:sp>
          <p:sp>
            <p:nvSpPr>
              <p:cNvPr id="39" name="object 50"/>
              <p:cNvSpPr/>
              <p:nvPr/>
            </p:nvSpPr>
            <p:spPr>
              <a:xfrm>
                <a:off x="3619537" y="2815178"/>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200"/>
              </a:p>
            </p:txBody>
          </p:sp>
          <p:sp>
            <p:nvSpPr>
              <p:cNvPr id="40" name="object 51"/>
              <p:cNvSpPr/>
              <p:nvPr/>
            </p:nvSpPr>
            <p:spPr>
              <a:xfrm>
                <a:off x="3610451" y="293465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200"/>
              </a:p>
            </p:txBody>
          </p:sp>
          <p:sp>
            <p:nvSpPr>
              <p:cNvPr id="41" name="object 57"/>
              <p:cNvSpPr txBox="1"/>
              <p:nvPr/>
            </p:nvSpPr>
            <p:spPr>
              <a:xfrm>
                <a:off x="5046594" y="2977959"/>
                <a:ext cx="808833" cy="115639"/>
              </a:xfrm>
              <a:prstGeom prst="rect">
                <a:avLst/>
              </a:prstGeom>
            </p:spPr>
            <p:txBody>
              <a:bodyPr vert="horz" wrap="square" lIns="0" tIns="0" rIns="0" bIns="0" rtlCol="0">
                <a:spAutoFit/>
              </a:bodyPr>
              <a:lstStyle/>
              <a:p>
                <a:pPr marR="5080">
                  <a:lnSpc>
                    <a:spcPts val="1155"/>
                  </a:lnSpc>
                  <a:spcBef>
                    <a:spcPct val="20000"/>
                  </a:spcBef>
                </a:pPr>
                <a:r>
                  <a:rPr sz="1400" dirty="0"/>
                  <a:t>divisor óptico</a:t>
                </a:r>
              </a:p>
            </p:txBody>
          </p:sp>
          <p:sp>
            <p:nvSpPr>
              <p:cNvPr id="42" name="object 65"/>
              <p:cNvSpPr txBox="1"/>
              <p:nvPr/>
            </p:nvSpPr>
            <p:spPr>
              <a:xfrm>
                <a:off x="6952517" y="2242975"/>
                <a:ext cx="457036" cy="183416"/>
              </a:xfrm>
              <a:prstGeom prst="rect">
                <a:avLst/>
              </a:prstGeom>
            </p:spPr>
            <p:txBody>
              <a:bodyPr vert="horz" wrap="square" lIns="0" tIns="0" rIns="0" bIns="0" rtlCol="0">
                <a:spAutoFit/>
              </a:bodyPr>
              <a:lstStyle/>
              <a:p>
                <a:pPr marL="12700"/>
                <a:r>
                  <a:rPr sz="1600">
                    <a:solidFill>
                      <a:srgbClr val="231F20"/>
                    </a:solidFill>
                    <a:cs typeface="Arial" panose="020B0604020202020204"/>
                  </a:rPr>
                  <a:t>ONU1</a:t>
                </a:r>
                <a:endParaRPr sz="1600">
                  <a:cs typeface="Arial" panose="020B0604020202020204"/>
                </a:endParaRPr>
              </a:p>
            </p:txBody>
          </p:sp>
          <p:sp>
            <p:nvSpPr>
              <p:cNvPr id="43" name="object 66"/>
              <p:cNvSpPr txBox="1"/>
              <p:nvPr/>
            </p:nvSpPr>
            <p:spPr>
              <a:xfrm>
                <a:off x="6962976" y="3537014"/>
                <a:ext cx="457036" cy="183416"/>
              </a:xfrm>
              <a:prstGeom prst="rect">
                <a:avLst/>
              </a:prstGeom>
            </p:spPr>
            <p:txBody>
              <a:bodyPr vert="horz" wrap="square" lIns="0" tIns="0" rIns="0" bIns="0" rtlCol="0">
                <a:spAutoFit/>
              </a:bodyPr>
              <a:lstStyle/>
              <a:p>
                <a:pPr marL="12700"/>
                <a:r>
                  <a:rPr sz="1600" dirty="0">
                    <a:cs typeface="Arial" panose="020B0604020202020204"/>
                  </a:rPr>
                  <a:t>ONU3</a:t>
                </a:r>
              </a:p>
            </p:txBody>
          </p:sp>
          <p:sp>
            <p:nvSpPr>
              <p:cNvPr id="44" name="object 69"/>
              <p:cNvSpPr/>
              <p:nvPr/>
            </p:nvSpPr>
            <p:spPr>
              <a:xfrm>
                <a:off x="7019950" y="3361793"/>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200"/>
              </a:p>
            </p:txBody>
          </p:sp>
          <p:sp>
            <p:nvSpPr>
              <p:cNvPr id="45" name="object 70"/>
              <p:cNvSpPr/>
              <p:nvPr/>
            </p:nvSpPr>
            <p:spPr>
              <a:xfrm>
                <a:off x="6949451" y="3400629"/>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200"/>
              </a:p>
            </p:txBody>
          </p:sp>
          <p:sp>
            <p:nvSpPr>
              <p:cNvPr id="46" name="object 71"/>
              <p:cNvSpPr/>
              <p:nvPr/>
            </p:nvSpPr>
            <p:spPr>
              <a:xfrm>
                <a:off x="7107807" y="3338215"/>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200"/>
              </a:p>
            </p:txBody>
          </p:sp>
          <p:sp>
            <p:nvSpPr>
              <p:cNvPr id="47" name="object 72"/>
              <p:cNvSpPr/>
              <p:nvPr/>
            </p:nvSpPr>
            <p:spPr>
              <a:xfrm>
                <a:off x="7177251" y="3335014"/>
                <a:ext cx="140335" cy="140970"/>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200"/>
              </a:p>
            </p:txBody>
          </p:sp>
          <p:sp>
            <p:nvSpPr>
              <p:cNvPr id="48" name="object 73"/>
              <p:cNvSpPr/>
              <p:nvPr/>
            </p:nvSpPr>
            <p:spPr>
              <a:xfrm flipH="1">
                <a:off x="7078343" y="3336399"/>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200"/>
              </a:p>
            </p:txBody>
          </p:sp>
          <p:grpSp>
            <p:nvGrpSpPr>
              <p:cNvPr id="49" name="组合 48"/>
              <p:cNvGrpSpPr/>
              <p:nvPr/>
            </p:nvGrpSpPr>
            <p:grpSpPr>
              <a:xfrm>
                <a:off x="6934382" y="1943077"/>
                <a:ext cx="405130" cy="262890"/>
                <a:chOff x="5753470" y="1943077"/>
                <a:chExt cx="405130" cy="262890"/>
              </a:xfrm>
            </p:grpSpPr>
            <p:sp>
              <p:nvSpPr>
                <p:cNvPr id="87"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200"/>
                </a:p>
              </p:txBody>
            </p:sp>
            <p:sp>
              <p:nvSpPr>
                <p:cNvPr id="88"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200"/>
                </a:p>
              </p:txBody>
            </p:sp>
            <p:sp>
              <p:nvSpPr>
                <p:cNvPr id="89"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200"/>
                </a:p>
              </p:txBody>
            </p:sp>
            <p:sp>
              <p:nvSpPr>
                <p:cNvPr id="90"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200"/>
                </a:p>
              </p:txBody>
            </p:sp>
            <p:sp>
              <p:nvSpPr>
                <p:cNvPr id="91"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200"/>
                </a:p>
              </p:txBody>
            </p:sp>
            <p:sp>
              <p:nvSpPr>
                <p:cNvPr id="92"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200"/>
                </a:p>
              </p:txBody>
            </p:sp>
          </p:grpSp>
          <p:sp>
            <p:nvSpPr>
              <p:cNvPr id="50" name="object 65"/>
              <p:cNvSpPr txBox="1"/>
              <p:nvPr/>
            </p:nvSpPr>
            <p:spPr>
              <a:xfrm>
                <a:off x="6952517" y="2924945"/>
                <a:ext cx="457036" cy="183416"/>
              </a:xfrm>
              <a:prstGeom prst="rect">
                <a:avLst/>
              </a:prstGeom>
            </p:spPr>
            <p:txBody>
              <a:bodyPr vert="horz" wrap="square" lIns="0" tIns="0" rIns="0" bIns="0" rtlCol="0">
                <a:spAutoFit/>
              </a:bodyPr>
              <a:lstStyle/>
              <a:p>
                <a:pPr marL="12700"/>
                <a:r>
                  <a:rPr sz="1600">
                    <a:solidFill>
                      <a:srgbClr val="231F20"/>
                    </a:solidFill>
                    <a:cs typeface="Arial" panose="020B0604020202020204"/>
                  </a:rPr>
                  <a:t>ONU2</a:t>
                </a:r>
                <a:endParaRPr sz="1600">
                  <a:cs typeface="Arial" panose="020B0604020202020204"/>
                </a:endParaRPr>
              </a:p>
            </p:txBody>
          </p:sp>
          <p:sp>
            <p:nvSpPr>
              <p:cNvPr id="51" name="object 75"/>
              <p:cNvSpPr/>
              <p:nvPr/>
            </p:nvSpPr>
            <p:spPr>
              <a:xfrm>
                <a:off x="7062616" y="2654431"/>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200"/>
              </a:p>
            </p:txBody>
          </p:sp>
          <p:sp>
            <p:nvSpPr>
              <p:cNvPr id="52" name="object 76"/>
              <p:cNvSpPr/>
              <p:nvPr/>
            </p:nvSpPr>
            <p:spPr>
              <a:xfrm>
                <a:off x="6992117" y="2693269"/>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200"/>
              </a:p>
            </p:txBody>
          </p:sp>
          <p:sp>
            <p:nvSpPr>
              <p:cNvPr id="53" name="object 77"/>
              <p:cNvSpPr/>
              <p:nvPr/>
            </p:nvSpPr>
            <p:spPr>
              <a:xfrm>
                <a:off x="7150473" y="2630853"/>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200"/>
              </a:p>
            </p:txBody>
          </p:sp>
          <p:sp>
            <p:nvSpPr>
              <p:cNvPr id="54" name="object 78"/>
              <p:cNvSpPr/>
              <p:nvPr/>
            </p:nvSpPr>
            <p:spPr>
              <a:xfrm>
                <a:off x="7219917" y="2627655"/>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200"/>
              </a:p>
            </p:txBody>
          </p:sp>
          <p:sp>
            <p:nvSpPr>
              <p:cNvPr id="55" name="object 79"/>
              <p:cNvSpPr/>
              <p:nvPr/>
            </p:nvSpPr>
            <p:spPr>
              <a:xfrm flipH="1">
                <a:off x="7121009" y="2629040"/>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200"/>
              </a:p>
            </p:txBody>
          </p:sp>
          <p:grpSp>
            <p:nvGrpSpPr>
              <p:cNvPr id="56" name="组合 55"/>
              <p:cNvGrpSpPr/>
              <p:nvPr/>
            </p:nvGrpSpPr>
            <p:grpSpPr>
              <a:xfrm>
                <a:off x="6947907" y="2626050"/>
                <a:ext cx="405130" cy="262890"/>
                <a:chOff x="5753470" y="1943077"/>
                <a:chExt cx="405130" cy="262890"/>
              </a:xfrm>
            </p:grpSpPr>
            <p:sp>
              <p:nvSpPr>
                <p:cNvPr id="81"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200"/>
                </a:p>
              </p:txBody>
            </p:sp>
            <p:sp>
              <p:nvSpPr>
                <p:cNvPr id="82"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200"/>
                </a:p>
              </p:txBody>
            </p:sp>
            <p:sp>
              <p:nvSpPr>
                <p:cNvPr id="83"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200"/>
                </a:p>
              </p:txBody>
            </p:sp>
            <p:sp>
              <p:nvSpPr>
                <p:cNvPr id="84"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200"/>
                </a:p>
              </p:txBody>
            </p:sp>
            <p:sp>
              <p:nvSpPr>
                <p:cNvPr id="85"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200"/>
                </a:p>
              </p:txBody>
            </p:sp>
            <p:sp>
              <p:nvSpPr>
                <p:cNvPr id="86"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200"/>
                </a:p>
              </p:txBody>
            </p:sp>
          </p:grpSp>
          <p:grpSp>
            <p:nvGrpSpPr>
              <p:cNvPr id="57" name="组合 56"/>
              <p:cNvGrpSpPr/>
              <p:nvPr/>
            </p:nvGrpSpPr>
            <p:grpSpPr>
              <a:xfrm>
                <a:off x="6934382" y="3230576"/>
                <a:ext cx="405130" cy="262890"/>
                <a:chOff x="5753470" y="1943077"/>
                <a:chExt cx="405130" cy="262890"/>
              </a:xfrm>
            </p:grpSpPr>
            <p:sp>
              <p:nvSpPr>
                <p:cNvPr id="75"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200"/>
                </a:p>
              </p:txBody>
            </p:sp>
            <p:sp>
              <p:nvSpPr>
                <p:cNvPr id="76"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200"/>
                </a:p>
              </p:txBody>
            </p:sp>
            <p:sp>
              <p:nvSpPr>
                <p:cNvPr id="77"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200"/>
                </a:p>
              </p:txBody>
            </p:sp>
            <p:sp>
              <p:nvSpPr>
                <p:cNvPr id="78"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200"/>
                </a:p>
              </p:txBody>
            </p:sp>
            <p:sp>
              <p:nvSpPr>
                <p:cNvPr id="79"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200"/>
                </a:p>
              </p:txBody>
            </p:sp>
            <p:sp>
              <p:nvSpPr>
                <p:cNvPr id="80"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200"/>
                </a:p>
              </p:txBody>
            </p:sp>
          </p:grpSp>
          <p:sp>
            <p:nvSpPr>
              <p:cNvPr id="58" name="矩形 57"/>
              <p:cNvSpPr/>
              <p:nvPr/>
            </p:nvSpPr>
            <p:spPr bwMode="auto">
              <a:xfrm>
                <a:off x="4204740"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1</a:t>
                </a:r>
                <a:endParaRPr lang="zh-CN" altLang="en-US" sz="1200" b="1"/>
              </a:p>
            </p:txBody>
          </p:sp>
          <p:sp>
            <p:nvSpPr>
              <p:cNvPr id="59" name="矩形 58"/>
              <p:cNvSpPr/>
              <p:nvPr/>
            </p:nvSpPr>
            <p:spPr bwMode="auto">
              <a:xfrm>
                <a:off x="4456768"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2</a:t>
                </a:r>
                <a:endParaRPr lang="zh-CN" altLang="en-US" sz="1200" b="1"/>
              </a:p>
            </p:txBody>
          </p:sp>
          <p:sp>
            <p:nvSpPr>
              <p:cNvPr id="60" name="矩形 59"/>
              <p:cNvSpPr/>
              <p:nvPr/>
            </p:nvSpPr>
            <p:spPr bwMode="auto">
              <a:xfrm>
                <a:off x="4708796"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3</a:t>
                </a:r>
                <a:endParaRPr lang="zh-CN" altLang="en-US" sz="1200" b="1"/>
              </a:p>
            </p:txBody>
          </p:sp>
          <p:cxnSp>
            <p:nvCxnSpPr>
              <p:cNvPr id="61" name="直接箭头连接符 60"/>
              <p:cNvCxnSpPr/>
              <p:nvPr/>
            </p:nvCxnSpPr>
            <p:spPr bwMode="auto">
              <a:xfrm rot="10800000">
                <a:off x="4420764" y="2816932"/>
                <a:ext cx="288032"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2" name="直接箭头连接符 61"/>
              <p:cNvCxnSpPr/>
              <p:nvPr/>
            </p:nvCxnSpPr>
            <p:spPr bwMode="auto">
              <a:xfrm rot="10800000" flipV="1">
                <a:off x="6184960" y="2348880"/>
                <a:ext cx="240064" cy="8767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3" name="直接箭头连接符 62"/>
              <p:cNvCxnSpPr/>
              <p:nvPr/>
            </p:nvCxnSpPr>
            <p:spPr bwMode="auto">
              <a:xfrm rot="10800000">
                <a:off x="6164236" y="3032957"/>
                <a:ext cx="272753" cy="11306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4" name="直接箭头连接符 63"/>
              <p:cNvCxnSpPr/>
              <p:nvPr/>
            </p:nvCxnSpPr>
            <p:spPr bwMode="auto">
              <a:xfrm rot="10800000">
                <a:off x="6184960" y="2816932"/>
                <a:ext cx="288032"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65" name="图片 64"/>
              <p:cNvPicPr>
                <a:picLocks noChangeAspect="1"/>
              </p:cNvPicPr>
              <p:nvPr/>
            </p:nvPicPr>
            <p:blipFill>
              <a:blip r:embed="rId3"/>
              <a:stretch>
                <a:fillRect/>
              </a:stretch>
            </p:blipFill>
            <p:spPr>
              <a:xfrm>
                <a:off x="8305848" y="1920668"/>
                <a:ext cx="363388" cy="284196"/>
              </a:xfrm>
              <a:prstGeom prst="rect">
                <a:avLst/>
              </a:prstGeom>
            </p:spPr>
          </p:pic>
          <p:pic>
            <p:nvPicPr>
              <p:cNvPr id="66" name="图片 65"/>
              <p:cNvPicPr>
                <a:picLocks noChangeAspect="1"/>
              </p:cNvPicPr>
              <p:nvPr/>
            </p:nvPicPr>
            <p:blipFill>
              <a:blip r:embed="rId3"/>
              <a:stretch>
                <a:fillRect/>
              </a:stretch>
            </p:blipFill>
            <p:spPr>
              <a:xfrm>
                <a:off x="8301589" y="2600908"/>
                <a:ext cx="363388" cy="284196"/>
              </a:xfrm>
              <a:prstGeom prst="rect">
                <a:avLst/>
              </a:prstGeom>
            </p:spPr>
          </p:pic>
          <p:pic>
            <p:nvPicPr>
              <p:cNvPr id="67" name="图片 66"/>
              <p:cNvPicPr>
                <a:picLocks noChangeAspect="1"/>
              </p:cNvPicPr>
              <p:nvPr/>
            </p:nvPicPr>
            <p:blipFill>
              <a:blip r:embed="rId3"/>
              <a:stretch>
                <a:fillRect/>
              </a:stretch>
            </p:blipFill>
            <p:spPr>
              <a:xfrm>
                <a:off x="8301589" y="3207742"/>
                <a:ext cx="363388" cy="284196"/>
              </a:xfrm>
              <a:prstGeom prst="rect">
                <a:avLst/>
              </a:prstGeom>
            </p:spPr>
          </p:pic>
          <p:sp>
            <p:nvSpPr>
              <p:cNvPr id="68" name="矩形 67"/>
              <p:cNvSpPr/>
              <p:nvPr/>
            </p:nvSpPr>
            <p:spPr bwMode="auto">
              <a:xfrm>
                <a:off x="7741976" y="1848030"/>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1</a:t>
                </a:r>
                <a:endParaRPr lang="zh-CN" altLang="en-US" sz="1200" b="1"/>
              </a:p>
            </p:txBody>
          </p:sp>
          <p:sp>
            <p:nvSpPr>
              <p:cNvPr id="69" name="矩形 68"/>
              <p:cNvSpPr/>
              <p:nvPr/>
            </p:nvSpPr>
            <p:spPr bwMode="auto">
              <a:xfrm>
                <a:off x="7741976" y="2531547"/>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2</a:t>
                </a:r>
                <a:endParaRPr lang="zh-CN" altLang="en-US" sz="1200" b="1"/>
              </a:p>
            </p:txBody>
          </p:sp>
          <p:sp>
            <p:nvSpPr>
              <p:cNvPr id="70" name="矩形 69"/>
              <p:cNvSpPr/>
              <p:nvPr/>
            </p:nvSpPr>
            <p:spPr bwMode="auto">
              <a:xfrm>
                <a:off x="7741976" y="3140969"/>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3</a:t>
                </a:r>
                <a:endParaRPr lang="zh-CN" altLang="en-US" sz="1200" b="1"/>
              </a:p>
            </p:txBody>
          </p:sp>
          <p:sp>
            <p:nvSpPr>
              <p:cNvPr id="71" name="文本框 70"/>
              <p:cNvSpPr txBox="1"/>
              <p:nvPr/>
            </p:nvSpPr>
            <p:spPr bwMode="auto">
              <a:xfrm>
                <a:off x="3466074" y="3068960"/>
                <a:ext cx="344257" cy="22449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a:solidFill>
                      <a:srgbClr val="000000"/>
                    </a:solidFill>
                    <a:cs typeface="Arial" panose="020B0604020202020204" pitchFamily="34" charset="0"/>
                  </a:rPr>
                  <a:t>OLT</a:t>
                </a:r>
                <a:endParaRPr lang="zh-CN" altLang="en-US" sz="1600">
                  <a:solidFill>
                    <a:srgbClr val="000000"/>
                  </a:solidFill>
                  <a:cs typeface="Arial" panose="020B0604020202020204" pitchFamily="34" charset="0"/>
                </a:endParaRPr>
              </a:p>
            </p:txBody>
          </p:sp>
          <p:sp>
            <p:nvSpPr>
              <p:cNvPr id="72" name="矩形 71"/>
              <p:cNvSpPr/>
              <p:nvPr/>
            </p:nvSpPr>
            <p:spPr bwMode="auto">
              <a:xfrm rot="20294183">
                <a:off x="6106923" y="2138319"/>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1</a:t>
                </a:r>
                <a:endParaRPr lang="zh-CN" altLang="en-US" sz="1200" b="1"/>
              </a:p>
            </p:txBody>
          </p:sp>
          <p:sp>
            <p:nvSpPr>
              <p:cNvPr id="73" name="矩形 72"/>
              <p:cNvSpPr/>
              <p:nvPr/>
            </p:nvSpPr>
            <p:spPr bwMode="auto">
              <a:xfrm>
                <a:off x="6193805" y="253203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2</a:t>
                </a:r>
                <a:endParaRPr lang="zh-CN" altLang="en-US" sz="1200" b="1"/>
              </a:p>
            </p:txBody>
          </p:sp>
          <p:sp>
            <p:nvSpPr>
              <p:cNvPr id="74" name="矩形 73"/>
              <p:cNvSpPr/>
              <p:nvPr/>
            </p:nvSpPr>
            <p:spPr bwMode="auto">
              <a:xfrm rot="1290058">
                <a:off x="6107117" y="3174406"/>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a:t>3</a:t>
                </a:r>
                <a:endParaRPr lang="zh-CN" altLang="en-US" sz="1200" b="1"/>
              </a:p>
            </p:txBody>
          </p:sp>
        </p:grpSp>
        <p:sp>
          <p:nvSpPr>
            <p:cNvPr id="6" name="Text Box 49"/>
            <p:cNvSpPr txBox="1">
              <a:spLocks noChangeArrowheads="1"/>
            </p:cNvSpPr>
            <p:nvPr/>
          </p:nvSpPr>
          <p:spPr bwMode="auto">
            <a:xfrm>
              <a:off x="2891644" y="3409255"/>
              <a:ext cx="2443138" cy="658098"/>
            </a:xfrm>
            <a:prstGeom prst="rect">
              <a:avLst/>
            </a:prstGeom>
            <a:noFill/>
            <a:ln w="12700" algn="ctr">
              <a:noFill/>
              <a:miter lim="800000"/>
            </a:ln>
          </p:spPr>
          <p:txBody>
            <a:bodyPr wrap="none">
              <a:spAutoFit/>
            </a:bodyPr>
            <a:lstStyle/>
            <a:p>
              <a:pPr>
                <a:spcBef>
                  <a:spcPct val="20000"/>
                </a:spcBef>
              </a:pPr>
              <a:r>
                <a:rPr lang="en-US" altLang="en-US" sz="1400" b="0" dirty="0"/>
                <a:t>Multiplexação de dados </a:t>
              </a:r>
            </a:p>
            <a:p>
              <a:pPr>
                <a:spcBef>
                  <a:spcPct val="20000"/>
                </a:spcBef>
              </a:pPr>
              <a:r>
                <a:rPr lang="en-US" altLang="en-US" sz="1400" b="0" dirty="0"/>
                <a:t>de cada ONU</a:t>
              </a:r>
            </a:p>
          </p:txBody>
        </p:sp>
        <p:sp>
          <p:nvSpPr>
            <p:cNvPr id="7" name="Line 51"/>
            <p:cNvSpPr>
              <a:spLocks noChangeShapeType="1"/>
            </p:cNvSpPr>
            <p:nvPr/>
          </p:nvSpPr>
          <p:spPr bwMode="auto">
            <a:xfrm flipH="1">
              <a:off x="3575720" y="3011933"/>
              <a:ext cx="0" cy="374650"/>
            </a:xfrm>
            <a:prstGeom prst="line">
              <a:avLst/>
            </a:prstGeom>
            <a:noFill/>
            <a:ln w="25400">
              <a:solidFill>
                <a:srgbClr val="FF9900"/>
              </a:solidFill>
              <a:round/>
              <a:headEnd type="triangle"/>
              <a:tailEnd type="none" w="med" len="med"/>
            </a:ln>
          </p:spPr>
          <p:txBody>
            <a:bodyPr wrap="none" anchor="ctr"/>
            <a:lstStyle/>
            <a:p>
              <a:endParaRPr lang="zh-CN" altLang="en-US"/>
            </a:p>
          </p:txBody>
        </p:sp>
        <p:sp>
          <p:nvSpPr>
            <p:cNvPr id="8" name="Text Box 50"/>
            <p:cNvSpPr txBox="1">
              <a:spLocks noChangeArrowheads="1"/>
            </p:cNvSpPr>
            <p:nvPr/>
          </p:nvSpPr>
          <p:spPr bwMode="auto">
            <a:xfrm>
              <a:off x="9084332" y="744959"/>
              <a:ext cx="1759248" cy="354557"/>
            </a:xfrm>
            <a:prstGeom prst="rect">
              <a:avLst/>
            </a:prstGeom>
            <a:noFill/>
            <a:ln w="12700" algn="ctr">
              <a:noFill/>
              <a:miter lim="800000"/>
            </a:ln>
          </p:spPr>
          <p:txBody>
            <a:bodyPr wrap="none">
              <a:spAutoFit/>
            </a:bodyPr>
            <a:lstStyle/>
            <a:p>
              <a:pPr>
                <a:spcBef>
                  <a:spcPct val="20000"/>
                </a:spcBef>
              </a:pPr>
              <a:r>
                <a:rPr lang="en-US" altLang="en-US" sz="1400" b="0"/>
                <a:t>Dados enviados de usuários</a:t>
              </a:r>
            </a:p>
          </p:txBody>
        </p:sp>
        <p:sp>
          <p:nvSpPr>
            <p:cNvPr id="9" name="Line 52"/>
            <p:cNvSpPr>
              <a:spLocks noChangeShapeType="1"/>
            </p:cNvSpPr>
            <p:nvPr/>
          </p:nvSpPr>
          <p:spPr bwMode="auto">
            <a:xfrm flipH="1">
              <a:off x="9158792" y="1015839"/>
              <a:ext cx="73025" cy="288925"/>
            </a:xfrm>
            <a:prstGeom prst="line">
              <a:avLst/>
            </a:prstGeom>
            <a:noFill/>
            <a:ln w="25400">
              <a:solidFill>
                <a:srgbClr val="FF9900"/>
              </a:solidFill>
              <a:round/>
              <a:tailEnd type="triangle" w="med" len="med"/>
            </a:ln>
          </p:spPr>
          <p:txBody>
            <a:bodyPr wrap="none" anchor="ctr"/>
            <a:lstStyle/>
            <a:p>
              <a:endParaRPr lang="zh-CN" altLang="en-US"/>
            </a:p>
          </p:txBody>
        </p:sp>
        <p:cxnSp>
          <p:nvCxnSpPr>
            <p:cNvPr id="10" name="直接箭头连接符 9"/>
            <p:cNvCxnSpPr/>
            <p:nvPr/>
          </p:nvCxnSpPr>
          <p:spPr bwMode="auto">
            <a:xfrm rot="10800000">
              <a:off x="8892005" y="1844824"/>
              <a:ext cx="48814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rot="10800000">
              <a:off x="8881674" y="2924944"/>
              <a:ext cx="48814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rot="10800000">
              <a:off x="8884223" y="3844976"/>
              <a:ext cx="48814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solidFill>
                  <a:schemeClr val="bg1">
                    <a:lumMod val="50000"/>
                  </a:schemeClr>
                </a:solidFill>
              </a:rPr>
              <a:t>Arquitetura de rede GPON</a:t>
            </a:r>
          </a:p>
          <a:p>
            <a:r>
              <a:rPr lang="en-US" altLang="zh-CN" b="1"/>
              <a:t>Análise do protocolo GPON</a:t>
            </a:r>
          </a:p>
          <a:p>
            <a:r>
              <a:rPr lang="en-US" altLang="zh-CN">
                <a:solidFill>
                  <a:schemeClr val="bg1">
                    <a:lumMod val="50000"/>
                  </a:schemeClr>
                </a:solidFill>
              </a:rPr>
              <a:t>Principais tecnologias GPON</a:t>
            </a:r>
          </a:p>
          <a:p>
            <a:r>
              <a:rPr lang="en-US" altLang="zh-CN">
                <a:solidFill>
                  <a:schemeClr val="bg1">
                    <a:lumMod val="50000"/>
                  </a:schemeClr>
                </a:solidFill>
              </a:rPr>
              <a:t>Modos de gerenciamento e provisionamento de serviços do sistema GPON</a:t>
            </a:r>
          </a:p>
          <a:p>
            <a:r>
              <a:rPr lang="en-US" altLang="zh-CN">
                <a:solidFill>
                  <a:schemeClr val="bg1">
                    <a:lumMod val="50000"/>
                  </a:schemeClr>
                </a:solidFill>
              </a:rPr>
              <a:t>Proteção de rede GPON</a:t>
            </a:r>
          </a:p>
          <a:p>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dirty="0"/>
              <a:t>Protocolo Padrão GPON</a:t>
            </a:r>
            <a:endParaRPr lang="zh-CN" altLang="en-US" dirty="0"/>
          </a:p>
        </p:txBody>
      </p:sp>
      <p:grpSp>
        <p:nvGrpSpPr>
          <p:cNvPr id="20" name="组合 19"/>
          <p:cNvGrpSpPr/>
          <p:nvPr/>
        </p:nvGrpSpPr>
        <p:grpSpPr>
          <a:xfrm>
            <a:off x="1534630" y="1207303"/>
            <a:ext cx="9126303" cy="4802187"/>
            <a:chOff x="1690246" y="1364457"/>
            <a:chExt cx="8134350" cy="4802187"/>
          </a:xfrm>
        </p:grpSpPr>
        <p:sp>
          <p:nvSpPr>
            <p:cNvPr id="3" name="AutoShape 2"/>
            <p:cNvSpPr>
              <a:spLocks noChangeArrowheads="1"/>
            </p:cNvSpPr>
            <p:nvPr/>
          </p:nvSpPr>
          <p:spPr bwMode="auto">
            <a:xfrm rot="8956232">
              <a:off x="1833477" y="4630845"/>
              <a:ext cx="2813239" cy="109712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25098"/>
              </a:schemeClr>
            </a:solidFill>
            <a:ln w="9525" algn="ctr">
              <a:noFill/>
              <a:miter lim="800000"/>
            </a:ln>
          </p:spPr>
          <p:txBody>
            <a:bodyPr wrap="none" anchor="ctr"/>
            <a:lstStyle/>
            <a:p>
              <a:pPr eaLnBrk="1" fontAlgn="ctr" hangingPunct="1">
                <a:defRPr/>
              </a:pPr>
              <a:endParaRPr lang="en-US" altLang="zh-CN" sz="1100" dirty="0">
                <a:ea typeface="+mn-ea"/>
              </a:endParaRPr>
            </a:p>
          </p:txBody>
        </p:sp>
        <p:sp>
          <p:nvSpPr>
            <p:cNvPr id="4" name="AutoShape 3"/>
            <p:cNvSpPr>
              <a:spLocks noChangeArrowheads="1"/>
            </p:cNvSpPr>
            <p:nvPr/>
          </p:nvSpPr>
          <p:spPr bwMode="auto">
            <a:xfrm rot="12695411">
              <a:off x="1690246" y="1791494"/>
              <a:ext cx="3217862" cy="10795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25098"/>
              </a:schemeClr>
            </a:solidFill>
            <a:ln w="9525" algn="ctr">
              <a:noFill/>
              <a:miter lim="800000"/>
            </a:ln>
          </p:spPr>
          <p:txBody>
            <a:bodyPr wrap="none" anchor="ctr"/>
            <a:lstStyle/>
            <a:p>
              <a:pPr eaLnBrk="1" fontAlgn="ctr" hangingPunct="1">
                <a:defRPr/>
              </a:pPr>
              <a:endParaRPr lang="en-US" altLang="zh-CN" sz="1100" dirty="0">
                <a:ea typeface="+mn-ea"/>
              </a:endParaRPr>
            </a:p>
          </p:txBody>
        </p:sp>
        <p:sp>
          <p:nvSpPr>
            <p:cNvPr id="5" name="AutoShape 4"/>
            <p:cNvSpPr>
              <a:spLocks noChangeArrowheads="1"/>
            </p:cNvSpPr>
            <p:nvPr/>
          </p:nvSpPr>
          <p:spPr bwMode="auto">
            <a:xfrm rot="1865930">
              <a:off x="6832158" y="4648994"/>
              <a:ext cx="2778125" cy="108108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25098"/>
              </a:schemeClr>
            </a:solidFill>
            <a:ln w="9525" algn="ctr">
              <a:noFill/>
              <a:miter lim="800000"/>
            </a:ln>
          </p:spPr>
          <p:txBody>
            <a:bodyPr wrap="none" anchor="ctr"/>
            <a:lstStyle/>
            <a:p>
              <a:pPr eaLnBrk="1" fontAlgn="ctr" hangingPunct="1">
                <a:defRPr/>
              </a:pPr>
              <a:endParaRPr lang="en-US" altLang="zh-CN" sz="1100" dirty="0">
                <a:ea typeface="+mn-ea"/>
              </a:endParaRPr>
            </a:p>
          </p:txBody>
        </p:sp>
        <p:sp>
          <p:nvSpPr>
            <p:cNvPr id="6" name="AutoShape 5"/>
            <p:cNvSpPr>
              <a:spLocks noChangeArrowheads="1"/>
            </p:cNvSpPr>
            <p:nvPr/>
          </p:nvSpPr>
          <p:spPr bwMode="auto">
            <a:xfrm rot="19776544">
              <a:off x="6819458" y="1724819"/>
              <a:ext cx="3005138" cy="10795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25098"/>
              </a:schemeClr>
            </a:solidFill>
            <a:ln w="9525" algn="ctr">
              <a:noFill/>
              <a:miter lim="800000"/>
            </a:ln>
          </p:spPr>
          <p:txBody>
            <a:bodyPr wrap="none" anchor="ctr"/>
            <a:lstStyle/>
            <a:p>
              <a:pPr eaLnBrk="1" fontAlgn="ctr" hangingPunct="1">
                <a:defRPr/>
              </a:pPr>
              <a:endParaRPr lang="en-US" altLang="zh-CN" sz="1100" dirty="0">
                <a:ea typeface="+mn-ea"/>
              </a:endParaRPr>
            </a:p>
          </p:txBody>
        </p:sp>
        <p:sp>
          <p:nvSpPr>
            <p:cNvPr id="7" name="Oval 6"/>
            <p:cNvSpPr>
              <a:spLocks noChangeArrowheads="1"/>
            </p:cNvSpPr>
            <p:nvPr/>
          </p:nvSpPr>
          <p:spPr bwMode="auto">
            <a:xfrm>
              <a:off x="4076258" y="2948782"/>
              <a:ext cx="3336925" cy="1528762"/>
            </a:xfrm>
            <a:prstGeom prst="ellipse">
              <a:avLst/>
            </a:prstGeom>
            <a:solidFill>
              <a:schemeClr val="bg1">
                <a:lumMod val="85000"/>
              </a:schemeClr>
            </a:solidFill>
            <a:ln w="9525" algn="ctr">
              <a:noFill/>
              <a:round/>
            </a:ln>
          </p:spPr>
          <p:txBody>
            <a:bodyPr wrap="none" lIns="91386" tIns="45692" rIns="91386" bIns="45692" anchor="ctr"/>
            <a:lstStyle/>
            <a:p>
              <a:pPr eaLnBrk="1" fontAlgn="ctr" hangingPunct="1">
                <a:defRPr/>
              </a:pPr>
              <a:endParaRPr lang="en-US" altLang="zh-CN" sz="1100" dirty="0">
                <a:ea typeface="+mn-ea"/>
              </a:endParaRPr>
            </a:p>
          </p:txBody>
        </p:sp>
        <p:sp>
          <p:nvSpPr>
            <p:cNvPr id="8" name="Text Box 7"/>
            <p:cNvSpPr txBox="1">
              <a:spLocks noChangeArrowheads="1"/>
            </p:cNvSpPr>
            <p:nvPr/>
          </p:nvSpPr>
          <p:spPr bwMode="auto">
            <a:xfrm>
              <a:off x="1820421" y="4245769"/>
              <a:ext cx="3413125" cy="1754188"/>
            </a:xfrm>
            <a:prstGeom prst="rect">
              <a:avLst/>
            </a:prstGeom>
            <a:noFill/>
            <a:ln w="9525" algn="ctr">
              <a:noFill/>
              <a:miter lim="800000"/>
            </a:ln>
          </p:spPr>
          <p:txBody>
            <a:bodyPr lIns="91259" tIns="45624" rIns="91259" bIns="45624">
              <a:spAutoFit/>
            </a:bodyPr>
            <a:lstStyle/>
            <a:p>
              <a:pPr marL="93980" indent="-93980" eaLnBrk="1" fontAlgn="ctr" hangingPunct="1">
                <a:defRPr/>
              </a:pPr>
              <a:r>
                <a:rPr lang="en-US" altLang="zh-CN" sz="2400" dirty="0">
                  <a:ea typeface="+mn-ea"/>
                </a:rPr>
                <a:t>ITU-T G.984.3</a:t>
              </a:r>
            </a:p>
            <a:p>
              <a:pPr marL="174625" indent="-174625" eaLnBrk="1" fontAlgn="ctr" hangingPunct="1">
                <a:buFontTx/>
                <a:buChar char="•"/>
                <a:defRPr/>
              </a:pPr>
              <a:r>
                <a:rPr kumimoji="1" lang="en-US" altLang="zh-CN" sz="1200" dirty="0">
                  <a:ea typeface="+mn-ea"/>
                </a:rPr>
                <a:t>Especificações da camada GPON TC</a:t>
              </a:r>
            </a:p>
            <a:p>
              <a:pPr marL="174625" indent="-174625" eaLnBrk="1" fontAlgn="ctr" hangingPunct="1">
                <a:buFontTx/>
                <a:buChar char="•"/>
                <a:defRPr/>
              </a:pPr>
              <a:r>
                <a:rPr kumimoji="1" lang="en-US" altLang="zh-CN" sz="1200" dirty="0">
                  <a:ea typeface="+mn-ea"/>
                </a:rPr>
                <a:t>Introdução à estrutura de multiplexação GTC e pilha de protocolos</a:t>
              </a:r>
            </a:p>
            <a:p>
              <a:pPr marL="174625" indent="-174625" eaLnBrk="1" fontAlgn="ctr" hangingPunct="1">
                <a:buFontTx/>
                <a:buChar char="•"/>
                <a:defRPr/>
              </a:pPr>
              <a:r>
                <a:rPr kumimoji="1" lang="en-US" altLang="zh-CN" sz="1200" dirty="0">
                  <a:ea typeface="+mn-ea"/>
                </a:rPr>
                <a:t>Introdução à estrutura do quadro GTC</a:t>
              </a:r>
            </a:p>
            <a:p>
              <a:pPr marL="174625" indent="-174625" eaLnBrk="1" fontAlgn="ctr" hangingPunct="1">
                <a:buFontTx/>
                <a:buChar char="•"/>
                <a:defRPr/>
              </a:pPr>
              <a:r>
                <a:rPr kumimoji="1" lang="en-US" altLang="zh-CN" sz="1200" dirty="0">
                  <a:ea typeface="+mn-ea"/>
                </a:rPr>
                <a:t>Processo de registro e ativação da ONU</a:t>
              </a:r>
            </a:p>
            <a:p>
              <a:pPr marL="174625" indent="-174625" eaLnBrk="1" fontAlgn="ctr" hangingPunct="1">
                <a:buFontTx/>
                <a:buChar char="•"/>
                <a:defRPr/>
              </a:pPr>
              <a:r>
                <a:rPr kumimoji="1" lang="en-US" altLang="zh-CN" sz="1200" dirty="0">
                  <a:ea typeface="+mn-ea"/>
                </a:rPr>
                <a:t>Especificações do DBA</a:t>
              </a:r>
            </a:p>
            <a:p>
              <a:pPr marL="174625" indent="-174625" eaLnBrk="1" fontAlgn="ctr" hangingPunct="1">
                <a:buFontTx/>
                <a:buChar char="•"/>
                <a:defRPr/>
              </a:pPr>
              <a:r>
                <a:rPr kumimoji="1" lang="en-US" altLang="zh-CN" sz="1200" dirty="0">
                  <a:ea typeface="+mn-ea"/>
                </a:rPr>
                <a:t>Alarmes e performances</a:t>
              </a:r>
            </a:p>
          </p:txBody>
        </p:sp>
        <p:sp>
          <p:nvSpPr>
            <p:cNvPr id="9" name="Line 9"/>
            <p:cNvSpPr>
              <a:spLocks noChangeShapeType="1"/>
            </p:cNvSpPr>
            <p:nvPr/>
          </p:nvSpPr>
          <p:spPr bwMode="auto">
            <a:xfrm>
              <a:off x="1783908" y="3667919"/>
              <a:ext cx="2232025" cy="0"/>
            </a:xfrm>
            <a:prstGeom prst="line">
              <a:avLst/>
            </a:prstGeom>
            <a:noFill/>
            <a:ln w="38100">
              <a:solidFill>
                <a:srgbClr val="0066CC"/>
              </a:solidFill>
              <a:round/>
            </a:ln>
          </p:spPr>
          <p:txBody>
            <a:bodyPr wrap="none" anchor="ctr"/>
            <a:lstStyle/>
            <a:p>
              <a:pPr eaLnBrk="1" fontAlgn="ctr" hangingPunct="1">
                <a:defRPr/>
              </a:pPr>
              <a:endParaRPr lang="en-US" altLang="zh-CN" sz="1100" dirty="0">
                <a:ea typeface="+mn-ea"/>
              </a:endParaRPr>
            </a:p>
          </p:txBody>
        </p:sp>
        <p:sp>
          <p:nvSpPr>
            <p:cNvPr id="10" name="Line 10"/>
            <p:cNvSpPr>
              <a:spLocks noChangeShapeType="1"/>
            </p:cNvSpPr>
            <p:nvPr/>
          </p:nvSpPr>
          <p:spPr bwMode="auto">
            <a:xfrm>
              <a:off x="5670108" y="4860132"/>
              <a:ext cx="1588" cy="1096962"/>
            </a:xfrm>
            <a:prstGeom prst="line">
              <a:avLst/>
            </a:prstGeom>
            <a:noFill/>
            <a:ln w="38100">
              <a:solidFill>
                <a:srgbClr val="0066CC"/>
              </a:solidFill>
              <a:round/>
            </a:ln>
          </p:spPr>
          <p:txBody>
            <a:bodyPr wrap="none" anchor="ctr"/>
            <a:lstStyle/>
            <a:p>
              <a:pPr eaLnBrk="1" fontAlgn="ctr" hangingPunct="1">
                <a:defRPr/>
              </a:pPr>
              <a:endParaRPr lang="en-US" altLang="zh-CN" sz="1100" dirty="0">
                <a:ea typeface="+mn-ea"/>
              </a:endParaRPr>
            </a:p>
          </p:txBody>
        </p:sp>
        <p:sp>
          <p:nvSpPr>
            <p:cNvPr id="11" name="Line 11"/>
            <p:cNvSpPr>
              <a:spLocks noChangeShapeType="1"/>
            </p:cNvSpPr>
            <p:nvPr/>
          </p:nvSpPr>
          <p:spPr bwMode="auto">
            <a:xfrm flipH="1">
              <a:off x="5670108" y="1364457"/>
              <a:ext cx="0" cy="1295400"/>
            </a:xfrm>
            <a:prstGeom prst="line">
              <a:avLst/>
            </a:prstGeom>
            <a:noFill/>
            <a:ln w="38100">
              <a:solidFill>
                <a:srgbClr val="0066CC"/>
              </a:solidFill>
              <a:round/>
            </a:ln>
          </p:spPr>
          <p:txBody>
            <a:bodyPr wrap="none" anchor="ctr"/>
            <a:lstStyle/>
            <a:p>
              <a:pPr eaLnBrk="1" fontAlgn="ctr" hangingPunct="1">
                <a:defRPr/>
              </a:pPr>
              <a:endParaRPr lang="en-US" altLang="zh-CN" sz="1100" dirty="0">
                <a:ea typeface="+mn-ea"/>
              </a:endParaRPr>
            </a:p>
          </p:txBody>
        </p:sp>
        <p:sp>
          <p:nvSpPr>
            <p:cNvPr id="12" name="Line 38"/>
            <p:cNvSpPr>
              <a:spLocks noChangeShapeType="1"/>
            </p:cNvSpPr>
            <p:nvPr/>
          </p:nvSpPr>
          <p:spPr bwMode="auto">
            <a:xfrm>
              <a:off x="7436996" y="3666332"/>
              <a:ext cx="2185987" cy="3175"/>
            </a:xfrm>
            <a:prstGeom prst="line">
              <a:avLst/>
            </a:prstGeom>
            <a:noFill/>
            <a:ln w="38100">
              <a:solidFill>
                <a:srgbClr val="0066CC"/>
              </a:solidFill>
              <a:round/>
            </a:ln>
          </p:spPr>
          <p:txBody>
            <a:bodyPr wrap="none" anchor="ctr"/>
            <a:lstStyle/>
            <a:p>
              <a:pPr eaLnBrk="1" fontAlgn="ctr" hangingPunct="1">
                <a:defRPr/>
              </a:pPr>
              <a:endParaRPr lang="en-US" altLang="zh-CN" sz="1100" dirty="0">
                <a:ea typeface="+mn-ea"/>
              </a:endParaRPr>
            </a:p>
          </p:txBody>
        </p:sp>
        <p:sp>
          <p:nvSpPr>
            <p:cNvPr id="13" name="AutoShape 103"/>
            <p:cNvSpPr>
              <a:spLocks noChangeArrowheads="1"/>
            </p:cNvSpPr>
            <p:nvPr/>
          </p:nvSpPr>
          <p:spPr bwMode="auto">
            <a:xfrm>
              <a:off x="5516121" y="3453607"/>
              <a:ext cx="360362" cy="296862"/>
            </a:xfrm>
            <a:prstGeom prst="upArrow">
              <a:avLst>
                <a:gd name="adj1" fmla="val 50000"/>
                <a:gd name="adj2" fmla="val 25000"/>
              </a:avLst>
            </a:prstGeom>
            <a:solidFill>
              <a:schemeClr val="accent1">
                <a:alpha val="29019"/>
              </a:schemeClr>
            </a:solidFill>
            <a:ln w="9525" algn="ctr">
              <a:solidFill>
                <a:schemeClr val="tx1"/>
              </a:solidFill>
              <a:miter lim="800000"/>
            </a:ln>
          </p:spPr>
          <p:txBody>
            <a:bodyPr anchor="ctr">
              <a:spAutoFit/>
            </a:bodyPr>
            <a:lstStyle/>
            <a:p>
              <a:pPr eaLnBrk="1" fontAlgn="ctr" hangingPunct="1">
                <a:defRPr/>
              </a:pPr>
              <a:endParaRPr lang="en-US" altLang="zh-CN" sz="1100" dirty="0">
                <a:ea typeface="+mn-ea"/>
              </a:endParaRPr>
            </a:p>
          </p:txBody>
        </p:sp>
        <p:sp>
          <p:nvSpPr>
            <p:cNvPr id="14" name="Text Box 104"/>
            <p:cNvSpPr txBox="1">
              <a:spLocks noChangeArrowheads="1"/>
            </p:cNvSpPr>
            <p:nvPr/>
          </p:nvSpPr>
          <p:spPr bwMode="auto">
            <a:xfrm>
              <a:off x="4340118" y="3742209"/>
              <a:ext cx="2841677" cy="341312"/>
            </a:xfrm>
            <a:prstGeom prst="rect">
              <a:avLst/>
            </a:prstGeom>
            <a:solidFill>
              <a:srgbClr val="99CCFF"/>
            </a:solidFill>
            <a:ln w="9525" algn="ctr">
              <a:noFill/>
              <a:miter lim="800000"/>
            </a:ln>
          </p:spPr>
          <p:txBody>
            <a:bodyPr wrap="none" lIns="78210" tIns="39111" rIns="78210" bIns="39111" anchor="ctr"/>
            <a:lstStyle/>
            <a:p>
              <a:pPr eaLnBrk="1" fontAlgn="ctr" hangingPunct="1">
                <a:spcBef>
                  <a:spcPct val="55000"/>
                </a:spcBef>
                <a:buClr>
                  <a:srgbClr val="0066CC"/>
                </a:buClr>
                <a:defRPr/>
              </a:pPr>
              <a:r>
                <a:rPr kumimoji="1" lang="en-US" altLang="zh-CN" sz="2000" dirty="0">
                  <a:solidFill>
                    <a:schemeClr val="bg1"/>
                  </a:solidFill>
                  <a:ea typeface="+mn-ea"/>
                </a:rPr>
                <a:t>ITU-T G-984.1/2/3/4/</a:t>
              </a:r>
              <a:r>
                <a:rPr kumimoji="1" lang="en-US" altLang="zh-CN" sz="2000" dirty="0">
                  <a:solidFill>
                    <a:srgbClr val="C00000"/>
                  </a:solidFill>
                  <a:ea typeface="+mn-ea"/>
                </a:rPr>
                <a:t>5/6/7</a:t>
              </a:r>
            </a:p>
          </p:txBody>
        </p:sp>
        <p:sp>
          <p:nvSpPr>
            <p:cNvPr id="15" name="Text Box 105"/>
            <p:cNvSpPr txBox="1">
              <a:spLocks noChangeArrowheads="1"/>
            </p:cNvSpPr>
            <p:nvPr/>
          </p:nvSpPr>
          <p:spPr bwMode="auto">
            <a:xfrm>
              <a:off x="4582649" y="3058319"/>
              <a:ext cx="2478876" cy="461471"/>
            </a:xfrm>
            <a:prstGeom prst="rect">
              <a:avLst/>
            </a:prstGeom>
            <a:noFill/>
            <a:ln w="9525" algn="ctr">
              <a:noFill/>
              <a:miter lim="800000"/>
            </a:ln>
          </p:spPr>
          <p:txBody>
            <a:bodyPr wrap="none" lIns="91259" tIns="45624" rIns="91259" bIns="45624">
              <a:spAutoFit/>
            </a:bodyPr>
            <a:lstStyle/>
            <a:p>
              <a:pPr eaLnBrk="1" fontAlgn="ctr" hangingPunct="1">
                <a:defRPr/>
              </a:pPr>
              <a:r>
                <a:rPr lang="en-US" altLang="zh-CN" sz="1200" dirty="0">
                  <a:ea typeface="+mn-ea"/>
                </a:rPr>
                <a:t>Desenvolvimento simples de produto</a:t>
              </a:r>
            </a:p>
            <a:p>
              <a:pPr algn="ctr" eaLnBrk="1" fontAlgn="ctr" hangingPunct="1">
                <a:defRPr/>
              </a:pPr>
              <a:r>
                <a:rPr lang="en-US" altLang="zh-CN" sz="1200" dirty="0">
                  <a:ea typeface="+mn-ea"/>
                </a:rPr>
                <a:t>Alta compatibilidade</a:t>
              </a:r>
            </a:p>
          </p:txBody>
        </p:sp>
        <p:sp>
          <p:nvSpPr>
            <p:cNvPr id="16" name="Text Box 106"/>
            <p:cNvSpPr txBox="1">
              <a:spLocks noChangeArrowheads="1"/>
            </p:cNvSpPr>
            <p:nvPr/>
          </p:nvSpPr>
          <p:spPr bwMode="auto">
            <a:xfrm>
              <a:off x="1823002" y="1660510"/>
              <a:ext cx="3232150" cy="1016000"/>
            </a:xfrm>
            <a:prstGeom prst="rect">
              <a:avLst/>
            </a:prstGeom>
            <a:noFill/>
            <a:ln w="9525" algn="ctr">
              <a:noFill/>
              <a:miter lim="800000"/>
            </a:ln>
          </p:spPr>
          <p:txBody>
            <a:bodyPr lIns="91259" tIns="45624" rIns="91259" bIns="45624">
              <a:spAutoFit/>
            </a:bodyPr>
            <a:lstStyle/>
            <a:p>
              <a:pPr marL="93980" indent="-93980" eaLnBrk="1" fontAlgn="ctr" hangingPunct="1">
                <a:defRPr/>
              </a:pPr>
              <a:r>
                <a:rPr lang="en-US" altLang="zh-CN" sz="2400" dirty="0">
                  <a:ea typeface="+mn-ea"/>
                </a:rPr>
                <a:t>ITU-T G.984.1</a:t>
              </a:r>
            </a:p>
            <a:p>
              <a:pPr marL="174625" indent="-174625" eaLnBrk="1" fontAlgn="ctr" hangingPunct="1">
                <a:buFontTx/>
                <a:buChar char="•"/>
                <a:defRPr/>
              </a:pPr>
              <a:r>
                <a:rPr kumimoji="1" lang="en-US" altLang="zh-CN" sz="1200" dirty="0">
                  <a:ea typeface="+mn-ea"/>
                </a:rPr>
                <a:t>Parâmetros da rede GPON</a:t>
              </a:r>
            </a:p>
            <a:p>
              <a:pPr marL="174625" indent="-174625" eaLnBrk="1" fontAlgn="ctr" hangingPunct="1">
                <a:buFontTx/>
                <a:buChar char="•"/>
                <a:defRPr/>
              </a:pPr>
              <a:r>
                <a:rPr kumimoji="1" lang="en-US" altLang="zh-CN" sz="1200" dirty="0">
                  <a:ea typeface="+mn-ea"/>
                </a:rPr>
                <a:t>Requisitos de rede para comutação de proteção</a:t>
              </a:r>
            </a:p>
          </p:txBody>
        </p:sp>
        <p:sp>
          <p:nvSpPr>
            <p:cNvPr id="17" name="Text Box 107"/>
            <p:cNvSpPr txBox="1">
              <a:spLocks noChangeArrowheads="1"/>
            </p:cNvSpPr>
            <p:nvPr/>
          </p:nvSpPr>
          <p:spPr bwMode="auto">
            <a:xfrm>
              <a:off x="5751071" y="4596607"/>
              <a:ext cx="2011362" cy="1570037"/>
            </a:xfrm>
            <a:prstGeom prst="rect">
              <a:avLst/>
            </a:prstGeom>
            <a:noFill/>
            <a:ln w="9525" algn="ctr">
              <a:noFill/>
              <a:miter lim="800000"/>
            </a:ln>
          </p:spPr>
          <p:txBody>
            <a:bodyPr lIns="91259" tIns="45624" rIns="91259" bIns="45624">
              <a:spAutoFit/>
            </a:bodyPr>
            <a:lstStyle/>
            <a:p>
              <a:pPr marL="93980" indent="-93980" eaLnBrk="1" fontAlgn="ctr" hangingPunct="1">
                <a:defRPr/>
              </a:pPr>
              <a:r>
                <a:rPr lang="en-US" altLang="zh-CN" sz="2400" dirty="0">
                  <a:ea typeface="+mn-ea"/>
                </a:rPr>
                <a:t>ITU-T G.984.4</a:t>
              </a:r>
            </a:p>
            <a:p>
              <a:pPr marL="174625" indent="-174625" eaLnBrk="1" fontAlgn="ctr" hangingPunct="1">
                <a:buFontTx/>
                <a:buChar char="•"/>
                <a:defRPr/>
              </a:pPr>
              <a:r>
                <a:rPr kumimoji="1" lang="en-US" altLang="zh-CN" sz="1200" dirty="0">
                  <a:ea typeface="SimSun" panose="02010600030101010101" pitchFamily="2" charset="-122"/>
                </a:rPr>
                <a:t>Introdução à </a:t>
              </a:r>
              <a:r>
                <a:rPr kumimoji="1" lang="en-US" altLang="zh-CN" sz="1200" dirty="0">
                  <a:ea typeface="+mn-ea"/>
                </a:rPr>
                <a:t>estrutura da mensagem OMCI</a:t>
              </a:r>
            </a:p>
            <a:p>
              <a:pPr marL="174625" indent="-174625" eaLnBrk="1" fontAlgn="ctr" hangingPunct="1">
                <a:buFontTx/>
                <a:buChar char="•"/>
                <a:defRPr/>
              </a:pPr>
              <a:r>
                <a:rPr kumimoji="1" lang="en-US" altLang="zh-CN" sz="1200" dirty="0">
                  <a:ea typeface="+mn-ea"/>
                </a:rPr>
                <a:t>Estrutura de gerenciamento de dispositivos OMCI</a:t>
              </a:r>
            </a:p>
            <a:p>
              <a:pPr marL="174625" indent="-174625" eaLnBrk="1" fontAlgn="ctr" hangingPunct="1">
                <a:buFontTx/>
                <a:buChar char="•"/>
                <a:defRPr/>
              </a:pPr>
              <a:r>
                <a:rPr kumimoji="1" lang="en-US" altLang="zh-CN" sz="1200" dirty="0">
                  <a:ea typeface="SimSun" panose="02010600030101010101" pitchFamily="2" charset="-122"/>
                </a:rPr>
                <a:t>Introdução ao </a:t>
              </a:r>
              <a:r>
                <a:rPr kumimoji="1" lang="en-US" altLang="zh-CN" sz="1200" dirty="0">
                  <a:ea typeface="+mn-ea"/>
                </a:rPr>
                <a:t>princípio de implementação do OMCI</a:t>
              </a:r>
            </a:p>
          </p:txBody>
        </p:sp>
        <p:sp>
          <p:nvSpPr>
            <p:cNvPr id="18" name="Text Box 108"/>
            <p:cNvSpPr txBox="1">
              <a:spLocks noChangeArrowheads="1"/>
            </p:cNvSpPr>
            <p:nvPr/>
          </p:nvSpPr>
          <p:spPr bwMode="auto">
            <a:xfrm>
              <a:off x="6459138" y="1547814"/>
              <a:ext cx="3284538" cy="1570037"/>
            </a:xfrm>
            <a:prstGeom prst="rect">
              <a:avLst/>
            </a:prstGeom>
            <a:noFill/>
            <a:ln w="9525" algn="ctr">
              <a:noFill/>
              <a:miter lim="800000"/>
            </a:ln>
          </p:spPr>
          <p:txBody>
            <a:bodyPr lIns="91259" tIns="45624" rIns="91259" bIns="45624">
              <a:spAutoFit/>
            </a:bodyPr>
            <a:lstStyle/>
            <a:p>
              <a:pPr marL="93980" indent="-93980" eaLnBrk="1" fontAlgn="ctr" hangingPunct="1">
                <a:defRPr/>
              </a:pPr>
              <a:r>
                <a:rPr lang="en-US" altLang="zh-CN" sz="2400" dirty="0">
                  <a:ea typeface="+mn-ea"/>
                </a:rPr>
                <a:t>ITU-T G.984.2</a:t>
              </a:r>
            </a:p>
            <a:p>
              <a:pPr marL="174625" indent="-174625" eaLnBrk="1" fontAlgn="ctr" hangingPunct="1">
                <a:buFontTx/>
                <a:buChar char="•"/>
                <a:defRPr/>
              </a:pPr>
              <a:r>
                <a:rPr kumimoji="1" lang="en-US" altLang="zh-CN" sz="1200" dirty="0">
                  <a:ea typeface="+mn-ea"/>
                </a:rPr>
                <a:t>Especificações da </a:t>
              </a:r>
              <a:r>
                <a:rPr kumimoji="1" lang="en-US" altLang="zh-CN" sz="1200" dirty="0">
                  <a:ea typeface="SimSun" panose="02010600030101010101" pitchFamily="2" charset="-122"/>
                </a:rPr>
                <a:t>camada PMD</a:t>
              </a:r>
              <a:endParaRPr kumimoji="1" lang="en-US" altLang="zh-CN" sz="1200" dirty="0">
                <a:ea typeface="+mn-ea"/>
              </a:endParaRPr>
            </a:p>
            <a:p>
              <a:pPr marL="174625" indent="-174625" eaLnBrk="1" fontAlgn="ctr" hangingPunct="1">
                <a:buFontTx/>
                <a:buChar char="•"/>
                <a:defRPr/>
              </a:pPr>
              <a:r>
                <a:rPr kumimoji="1" lang="en-US" altLang="zh-CN" sz="1200" dirty="0">
                  <a:ea typeface="+mn-ea"/>
                </a:rPr>
                <a:t>Especificações da interface óptica downstream de 2,488 </a:t>
              </a:r>
              <a:r>
                <a:rPr kumimoji="1" lang="en-US" altLang="zh-CN" sz="1200" dirty="0" err="1">
                  <a:ea typeface="+mn-ea"/>
                </a:rPr>
                <a:t>Gbps</a:t>
              </a:r>
            </a:p>
            <a:p>
              <a:pPr marL="174625" indent="-174625" eaLnBrk="1" fontAlgn="ctr" hangingPunct="1">
                <a:buFontTx/>
                <a:buChar char="•"/>
                <a:defRPr/>
              </a:pPr>
              <a:r>
                <a:rPr kumimoji="1" lang="en-US" altLang="zh-CN" sz="1200" dirty="0">
                  <a:ea typeface="+mn-ea"/>
                </a:rPr>
                <a:t>Especificações da interface óptica upstream de 1,244 </a:t>
              </a:r>
              <a:r>
                <a:rPr kumimoji="1" lang="en-US" altLang="zh-CN" sz="1200" dirty="0" err="1">
                  <a:ea typeface="+mn-ea"/>
                </a:rPr>
                <a:t>Gbps</a:t>
              </a:r>
            </a:p>
            <a:p>
              <a:pPr marL="174625" indent="-174625" eaLnBrk="1" fontAlgn="ctr" hangingPunct="1">
                <a:buFontTx/>
                <a:buChar char="•"/>
                <a:defRPr/>
              </a:pPr>
              <a:r>
                <a:rPr kumimoji="1" lang="en-US" altLang="zh-CN" sz="1200" dirty="0">
                  <a:ea typeface="+mn-ea"/>
                </a:rPr>
                <a:t>Alocação de sobrecarga da camada física</a:t>
              </a:r>
            </a:p>
          </p:txBody>
        </p:sp>
        <p:sp>
          <p:nvSpPr>
            <p:cNvPr id="19" name="Text Box 107"/>
            <p:cNvSpPr txBox="1">
              <a:spLocks noChangeArrowheads="1"/>
            </p:cNvSpPr>
            <p:nvPr/>
          </p:nvSpPr>
          <p:spPr bwMode="auto">
            <a:xfrm>
              <a:off x="7762433" y="4047332"/>
              <a:ext cx="1908175" cy="1754187"/>
            </a:xfrm>
            <a:prstGeom prst="rect">
              <a:avLst/>
            </a:prstGeom>
            <a:noFill/>
            <a:ln w="9525" algn="ctr">
              <a:noFill/>
              <a:miter lim="800000"/>
            </a:ln>
          </p:spPr>
          <p:txBody>
            <a:bodyPr lIns="91259" tIns="45624" rIns="91259" bIns="45624">
              <a:spAutoFit/>
            </a:bodyPr>
            <a:lstStyle/>
            <a:p>
              <a:pPr marL="174625" indent="-174625" eaLnBrk="1" fontAlgn="ctr" hangingPunct="1">
                <a:defRPr/>
              </a:pPr>
              <a:r>
                <a:rPr lang="en-US" altLang="zh-CN" sz="1200" dirty="0">
                  <a:solidFill>
                    <a:srgbClr val="C00000"/>
                  </a:solidFill>
                  <a:ea typeface="+mn-ea"/>
                </a:rPr>
                <a:t>ITU-T G.984.5</a:t>
              </a:r>
            </a:p>
            <a:p>
              <a:pPr marL="174625" indent="-174625" eaLnBrk="1" fontAlgn="ctr" hangingPunct="1">
                <a:buFont typeface="Arial" panose="020B0604020202020204" pitchFamily="34" charset="0"/>
                <a:buChar char="•"/>
                <a:defRPr/>
              </a:pPr>
              <a:r>
                <a:rPr lang="en-US" altLang="zh-CN" sz="1200" dirty="0">
                  <a:solidFill>
                    <a:srgbClr val="C00000"/>
                  </a:solidFill>
                  <a:ea typeface="+mn-ea"/>
                </a:rPr>
                <a:t>Planejamento de comprimento de onda GPON</a:t>
              </a:r>
            </a:p>
            <a:p>
              <a:pPr marL="174625" indent="-174625" eaLnBrk="1" fontAlgn="ctr" hangingPunct="1">
                <a:defRPr/>
              </a:pPr>
              <a:r>
                <a:rPr lang="en-US" altLang="zh-CN" sz="1200" dirty="0">
                  <a:solidFill>
                    <a:srgbClr val="C00000"/>
                  </a:solidFill>
                  <a:ea typeface="+mn-ea"/>
                </a:rPr>
                <a:t>ITU-T G.984.6</a:t>
              </a:r>
            </a:p>
            <a:p>
              <a:pPr marL="174625" indent="-174625" eaLnBrk="1" fontAlgn="ctr" hangingPunct="1">
                <a:buFont typeface="Arial" panose="020B0604020202020204" pitchFamily="34" charset="0"/>
                <a:buChar char="•"/>
                <a:defRPr/>
              </a:pPr>
              <a:r>
                <a:rPr lang="en-US" altLang="zh-CN" sz="1200" dirty="0">
                  <a:solidFill>
                    <a:srgbClr val="C00000"/>
                  </a:solidFill>
                  <a:ea typeface="+mn-ea"/>
                </a:rPr>
                <a:t>Solução de extensão de alcance GPON</a:t>
              </a:r>
            </a:p>
            <a:p>
              <a:pPr marL="174625" indent="-174625" eaLnBrk="1" fontAlgn="ctr" hangingPunct="1">
                <a:defRPr/>
              </a:pPr>
              <a:r>
                <a:rPr lang="en-US" altLang="zh-CN" sz="1200" dirty="0">
                  <a:solidFill>
                    <a:srgbClr val="C00000"/>
                  </a:solidFill>
                  <a:ea typeface="+mn-ea"/>
                </a:rPr>
                <a:t>ITU-T G.984.7</a:t>
              </a:r>
            </a:p>
            <a:p>
              <a:pPr marL="174625" indent="-174625" eaLnBrk="1" fontAlgn="ctr" hangingPunct="1">
                <a:buFont typeface="Arial" panose="020B0604020202020204" pitchFamily="34" charset="0"/>
                <a:buChar char="•"/>
                <a:defRPr/>
              </a:pPr>
              <a:r>
                <a:rPr lang="en-US" altLang="zh-CN" sz="1200" dirty="0">
                  <a:solidFill>
                    <a:srgbClr val="C00000"/>
                  </a:solidFill>
                  <a:ea typeface="+mn-ea"/>
                </a:rPr>
                <a:t>GPON de longo alcance</a:t>
              </a:r>
            </a:p>
            <a:p>
              <a:pPr marL="174625" indent="-174625" eaLnBrk="1" fontAlgn="ctr" hangingPunct="1">
                <a:buFont typeface="Arial" panose="020B0604020202020204" pitchFamily="34" charset="0"/>
                <a:buChar char="•"/>
                <a:defRPr/>
              </a:pPr>
              <a:endParaRPr lang="en-US" altLang="zh-CN" sz="1200" dirty="0">
                <a:solidFill>
                  <a:srgbClr val="C00000"/>
                </a:solidFill>
                <a:ea typeface="+mn-ea"/>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Modelo de portadora de serviço GPON</a:t>
            </a:r>
          </a:p>
        </p:txBody>
      </p:sp>
      <p:sp>
        <p:nvSpPr>
          <p:cNvPr id="4" name="文本框 3"/>
          <p:cNvSpPr txBox="1"/>
          <p:nvPr/>
        </p:nvSpPr>
        <p:spPr>
          <a:xfrm>
            <a:off x="1224056" y="3479059"/>
            <a:ext cx="1509004" cy="1959920"/>
          </a:xfrm>
          <a:prstGeom prst="rect">
            <a:avLst/>
          </a:prstGeom>
          <a:solidFill>
            <a:srgbClr val="00B0F0"/>
          </a:solidFill>
          <a:ln>
            <a:solidFill>
              <a:schemeClr val="accent1">
                <a:shade val="50000"/>
              </a:schemeClr>
            </a:solidFill>
          </a:ln>
        </p:spPr>
        <p:txBody>
          <a:bodyPr wrap="square" rtlCol="0">
            <a:spAutoFit/>
          </a:bodyPr>
          <a:lstStyle/>
          <a:p>
            <a:endParaRPr lang="zh-CN" altLang="en-US"/>
          </a:p>
        </p:txBody>
      </p:sp>
      <p:sp>
        <p:nvSpPr>
          <p:cNvPr id="5" name="文本框 4"/>
          <p:cNvSpPr txBox="1"/>
          <p:nvPr/>
        </p:nvSpPr>
        <p:spPr>
          <a:xfrm>
            <a:off x="1485045" y="4287568"/>
            <a:ext cx="1496403" cy="307777"/>
          </a:xfrm>
          <a:prstGeom prst="rect">
            <a:avLst/>
          </a:prstGeom>
          <a:noFill/>
        </p:spPr>
        <p:txBody>
          <a:bodyPr wrap="square" rtlCol="0">
            <a:spAutoFit/>
          </a:bodyPr>
          <a:lstStyle/>
          <a:p>
            <a:r>
              <a:rPr lang="en-US" altLang="zh-CN" sz="1400"/>
              <a:t>Camada 2</a:t>
            </a:r>
            <a:endParaRPr lang="zh-CN" altLang="en-US" sz="1400"/>
          </a:p>
        </p:txBody>
      </p:sp>
      <p:sp>
        <p:nvSpPr>
          <p:cNvPr id="6" name="文本框 5"/>
          <p:cNvSpPr txBox="1"/>
          <p:nvPr/>
        </p:nvSpPr>
        <p:spPr>
          <a:xfrm>
            <a:off x="1224056" y="5537543"/>
            <a:ext cx="1496403" cy="369332"/>
          </a:xfrm>
          <a:prstGeom prst="rect">
            <a:avLst/>
          </a:prstGeom>
          <a:solidFill>
            <a:srgbClr val="00B0F0"/>
          </a:solidFill>
          <a:ln>
            <a:solidFill>
              <a:schemeClr val="accent1">
                <a:shade val="50000"/>
              </a:schemeClr>
            </a:solidFill>
          </a:ln>
        </p:spPr>
        <p:txBody>
          <a:bodyPr wrap="square" rtlCol="0">
            <a:spAutoFit/>
          </a:bodyPr>
          <a:lstStyle/>
          <a:p>
            <a:endParaRPr lang="zh-CN" altLang="en-US"/>
          </a:p>
        </p:txBody>
      </p:sp>
      <p:sp>
        <p:nvSpPr>
          <p:cNvPr id="7" name="文本框 6"/>
          <p:cNvSpPr txBox="1"/>
          <p:nvPr/>
        </p:nvSpPr>
        <p:spPr>
          <a:xfrm>
            <a:off x="1454835" y="5601682"/>
            <a:ext cx="1496403" cy="307777"/>
          </a:xfrm>
          <a:prstGeom prst="rect">
            <a:avLst/>
          </a:prstGeom>
          <a:noFill/>
        </p:spPr>
        <p:txBody>
          <a:bodyPr wrap="square" rtlCol="0">
            <a:spAutoFit/>
          </a:bodyPr>
          <a:lstStyle/>
          <a:p>
            <a:r>
              <a:rPr lang="en-US" altLang="zh-CN" sz="1400"/>
              <a:t>Camada 1</a:t>
            </a:r>
            <a:endParaRPr lang="zh-CN" altLang="en-US" sz="1400"/>
          </a:p>
        </p:txBody>
      </p:sp>
      <p:sp>
        <p:nvSpPr>
          <p:cNvPr id="8" name="文本框 7"/>
          <p:cNvSpPr txBox="1"/>
          <p:nvPr/>
        </p:nvSpPr>
        <p:spPr>
          <a:xfrm>
            <a:off x="1227722" y="2702446"/>
            <a:ext cx="1496403" cy="369332"/>
          </a:xfrm>
          <a:prstGeom prst="rect">
            <a:avLst/>
          </a:prstGeom>
          <a:solidFill>
            <a:srgbClr val="00B0F0"/>
          </a:solidFill>
          <a:ln>
            <a:solidFill>
              <a:schemeClr val="accent1">
                <a:shade val="50000"/>
              </a:schemeClr>
            </a:solidFill>
          </a:ln>
        </p:spPr>
        <p:txBody>
          <a:bodyPr wrap="square" rtlCol="0">
            <a:spAutoFit/>
          </a:bodyPr>
          <a:lstStyle/>
          <a:p>
            <a:endParaRPr lang="zh-CN" altLang="en-US"/>
          </a:p>
        </p:txBody>
      </p:sp>
      <p:sp>
        <p:nvSpPr>
          <p:cNvPr id="9" name="文本框 8"/>
          <p:cNvSpPr txBox="1"/>
          <p:nvPr/>
        </p:nvSpPr>
        <p:spPr>
          <a:xfrm>
            <a:off x="1458501" y="2766586"/>
            <a:ext cx="1496403" cy="307777"/>
          </a:xfrm>
          <a:prstGeom prst="rect">
            <a:avLst/>
          </a:prstGeom>
          <a:noFill/>
        </p:spPr>
        <p:txBody>
          <a:bodyPr wrap="square" rtlCol="0">
            <a:spAutoFit/>
          </a:bodyPr>
          <a:lstStyle/>
          <a:p>
            <a:r>
              <a:rPr lang="en-US" altLang="zh-CN" sz="1400"/>
              <a:t>Camada 3</a:t>
            </a:r>
            <a:endParaRPr lang="zh-CN" altLang="en-US" sz="1400"/>
          </a:p>
        </p:txBody>
      </p:sp>
      <p:sp>
        <p:nvSpPr>
          <p:cNvPr id="10" name="文本框 9"/>
          <p:cNvSpPr txBox="1"/>
          <p:nvPr/>
        </p:nvSpPr>
        <p:spPr>
          <a:xfrm>
            <a:off x="1236492" y="1963611"/>
            <a:ext cx="1496403" cy="369332"/>
          </a:xfrm>
          <a:prstGeom prst="rect">
            <a:avLst/>
          </a:prstGeom>
          <a:solidFill>
            <a:srgbClr val="00B0F0"/>
          </a:solidFill>
          <a:ln>
            <a:solidFill>
              <a:schemeClr val="accent1">
                <a:shade val="50000"/>
              </a:schemeClr>
            </a:solidFill>
          </a:ln>
        </p:spPr>
        <p:txBody>
          <a:bodyPr wrap="square" rtlCol="0">
            <a:spAutoFit/>
          </a:bodyPr>
          <a:lstStyle/>
          <a:p>
            <a:endParaRPr lang="zh-CN" altLang="en-US"/>
          </a:p>
        </p:txBody>
      </p:sp>
      <p:sp>
        <p:nvSpPr>
          <p:cNvPr id="11" name="文本框 10"/>
          <p:cNvSpPr txBox="1"/>
          <p:nvPr/>
        </p:nvSpPr>
        <p:spPr>
          <a:xfrm>
            <a:off x="1483843" y="2000126"/>
            <a:ext cx="1496403" cy="307777"/>
          </a:xfrm>
          <a:prstGeom prst="rect">
            <a:avLst/>
          </a:prstGeom>
          <a:noFill/>
        </p:spPr>
        <p:txBody>
          <a:bodyPr wrap="square" rtlCol="0">
            <a:spAutoFit/>
          </a:bodyPr>
          <a:lstStyle/>
          <a:p>
            <a:r>
              <a:rPr lang="en-US" altLang="zh-CN" sz="1400"/>
              <a:t>Camada 4</a:t>
            </a:r>
            <a:endParaRPr lang="zh-CN" altLang="en-US" sz="1400"/>
          </a:p>
        </p:txBody>
      </p:sp>
      <p:sp>
        <p:nvSpPr>
          <p:cNvPr id="12" name="文本框 11"/>
          <p:cNvSpPr txBox="1"/>
          <p:nvPr/>
        </p:nvSpPr>
        <p:spPr>
          <a:xfrm>
            <a:off x="1236658" y="1275544"/>
            <a:ext cx="1487467" cy="585618"/>
          </a:xfrm>
          <a:prstGeom prst="rect">
            <a:avLst/>
          </a:prstGeom>
          <a:solidFill>
            <a:srgbClr val="00B0F0"/>
          </a:solidFill>
          <a:ln>
            <a:solidFill>
              <a:schemeClr val="accent1">
                <a:shade val="50000"/>
              </a:schemeClr>
            </a:solidFill>
          </a:ln>
        </p:spPr>
        <p:txBody>
          <a:bodyPr wrap="square" rtlCol="0">
            <a:spAutoFit/>
          </a:bodyPr>
          <a:lstStyle/>
          <a:p>
            <a:endParaRPr lang="zh-CN" altLang="en-US"/>
          </a:p>
        </p:txBody>
      </p:sp>
      <p:sp>
        <p:nvSpPr>
          <p:cNvPr id="13" name="文本框 12"/>
          <p:cNvSpPr txBox="1"/>
          <p:nvPr/>
        </p:nvSpPr>
        <p:spPr>
          <a:xfrm>
            <a:off x="1536035" y="1279832"/>
            <a:ext cx="1286255" cy="518678"/>
          </a:xfrm>
          <a:prstGeom prst="rect">
            <a:avLst/>
          </a:prstGeom>
          <a:noFill/>
        </p:spPr>
        <p:txBody>
          <a:bodyPr wrap="square" rtlCol="0">
            <a:spAutoFit/>
          </a:bodyPr>
          <a:lstStyle/>
          <a:p>
            <a:r>
              <a:rPr lang="en-US" altLang="zh-CN" sz="1400" dirty="0"/>
              <a:t>Camada 4</a:t>
            </a:r>
          </a:p>
          <a:p>
            <a:r>
              <a:rPr lang="en-US" altLang="zh-CN" sz="1400" dirty="0"/>
              <a:t>ou mais</a:t>
            </a:r>
            <a:endParaRPr lang="zh-CN" altLang="en-US" sz="1400" dirty="0"/>
          </a:p>
        </p:txBody>
      </p:sp>
      <p:sp>
        <p:nvSpPr>
          <p:cNvPr id="14" name="椭圆 13"/>
          <p:cNvSpPr/>
          <p:nvPr/>
        </p:nvSpPr>
        <p:spPr>
          <a:xfrm>
            <a:off x="3345635" y="1245847"/>
            <a:ext cx="1451716" cy="647849"/>
          </a:xfrm>
          <a:prstGeom prst="ellipse">
            <a:avLst/>
          </a:prstGeom>
          <a:solidFill>
            <a:srgbClr val="99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rPr>
              <a:t>Vários</a:t>
            </a:r>
          </a:p>
          <a:p>
            <a:pPr algn="ctr"/>
            <a:r>
              <a:rPr lang="en-US" altLang="zh-CN" sz="1200">
                <a:solidFill>
                  <a:schemeClr val="tx1"/>
                </a:solidFill>
              </a:rPr>
              <a:t>Serviços</a:t>
            </a:r>
            <a:endParaRPr lang="zh-CN" altLang="en-US" sz="1200">
              <a:solidFill>
                <a:schemeClr val="tx1"/>
              </a:solidFill>
            </a:endParaRPr>
          </a:p>
        </p:txBody>
      </p:sp>
      <p:sp>
        <p:nvSpPr>
          <p:cNvPr id="15" name="椭圆 14"/>
          <p:cNvSpPr/>
          <p:nvPr/>
        </p:nvSpPr>
        <p:spPr>
          <a:xfrm>
            <a:off x="4999335" y="1233487"/>
            <a:ext cx="1576814" cy="627674"/>
          </a:xfrm>
          <a:prstGeom prst="ellipse">
            <a:avLst/>
          </a:prstGeom>
          <a:solidFill>
            <a:srgbClr val="99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rPr>
              <a:t>Sistema T1/E1 TDM</a:t>
            </a:r>
            <a:endParaRPr lang="zh-CN" altLang="en-US" sz="1200">
              <a:solidFill>
                <a:schemeClr val="tx1"/>
              </a:solidFill>
            </a:endParaRPr>
          </a:p>
        </p:txBody>
      </p:sp>
      <p:sp>
        <p:nvSpPr>
          <p:cNvPr id="16" name="椭圆 15"/>
          <p:cNvSpPr/>
          <p:nvPr/>
        </p:nvSpPr>
        <p:spPr>
          <a:xfrm>
            <a:off x="6828530" y="1243009"/>
            <a:ext cx="1147589" cy="488015"/>
          </a:xfrm>
          <a:prstGeom prst="ellipse">
            <a:avLst/>
          </a:prstGeom>
          <a:solidFill>
            <a:srgbClr val="99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POTS</a:t>
            </a:r>
            <a:endParaRPr lang="zh-CN" altLang="en-US" sz="1200" dirty="0">
              <a:solidFill>
                <a:schemeClr val="tx1"/>
              </a:solidFill>
            </a:endParaRPr>
          </a:p>
        </p:txBody>
      </p:sp>
      <p:sp>
        <p:nvSpPr>
          <p:cNvPr id="17" name="椭圆 16"/>
          <p:cNvSpPr/>
          <p:nvPr/>
        </p:nvSpPr>
        <p:spPr>
          <a:xfrm>
            <a:off x="8489911" y="1243009"/>
            <a:ext cx="956330" cy="488015"/>
          </a:xfrm>
          <a:prstGeom prst="ellipse">
            <a:avLst/>
          </a:prstGeom>
          <a:solidFill>
            <a:srgbClr val="99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rPr>
              <a:t>Dados</a:t>
            </a:r>
            <a:endParaRPr lang="zh-CN" altLang="en-US" sz="1200">
              <a:solidFill>
                <a:schemeClr val="tx1"/>
              </a:solidFill>
            </a:endParaRPr>
          </a:p>
        </p:txBody>
      </p:sp>
      <p:sp>
        <p:nvSpPr>
          <p:cNvPr id="18" name="椭圆 17"/>
          <p:cNvSpPr/>
          <p:nvPr/>
        </p:nvSpPr>
        <p:spPr>
          <a:xfrm>
            <a:off x="9509813" y="1248492"/>
            <a:ext cx="962646" cy="488015"/>
          </a:xfrm>
          <a:prstGeom prst="ellipse">
            <a:avLst/>
          </a:prstGeom>
          <a:solidFill>
            <a:srgbClr val="99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rPr>
              <a:t>Vídeo</a:t>
            </a:r>
            <a:endParaRPr lang="zh-CN" altLang="en-US" sz="1200">
              <a:solidFill>
                <a:schemeClr val="tx1"/>
              </a:solidFill>
            </a:endParaRPr>
          </a:p>
        </p:txBody>
      </p:sp>
      <p:sp>
        <p:nvSpPr>
          <p:cNvPr id="19" name="文本框 18"/>
          <p:cNvSpPr txBox="1"/>
          <p:nvPr/>
        </p:nvSpPr>
        <p:spPr>
          <a:xfrm>
            <a:off x="8676766" y="1963611"/>
            <a:ext cx="2035532" cy="369332"/>
          </a:xfrm>
          <a:prstGeom prst="rect">
            <a:avLst/>
          </a:prstGeom>
          <a:solidFill>
            <a:srgbClr val="A6D2FF"/>
          </a:solidFill>
          <a:ln>
            <a:solidFill>
              <a:schemeClr val="accent1">
                <a:shade val="50000"/>
              </a:schemeClr>
            </a:solidFill>
          </a:ln>
        </p:spPr>
        <p:txBody>
          <a:bodyPr wrap="square" rtlCol="0">
            <a:spAutoFit/>
          </a:bodyPr>
          <a:lstStyle/>
          <a:p>
            <a:endParaRPr lang="zh-CN" altLang="en-US"/>
          </a:p>
        </p:txBody>
      </p:sp>
      <p:sp>
        <p:nvSpPr>
          <p:cNvPr id="20" name="文本框 19"/>
          <p:cNvSpPr txBox="1"/>
          <p:nvPr/>
        </p:nvSpPr>
        <p:spPr>
          <a:xfrm>
            <a:off x="9189685" y="1991301"/>
            <a:ext cx="1524136" cy="305105"/>
          </a:xfrm>
          <a:prstGeom prst="rect">
            <a:avLst/>
          </a:prstGeom>
          <a:noFill/>
        </p:spPr>
        <p:txBody>
          <a:bodyPr wrap="square" rtlCol="0">
            <a:spAutoFit/>
          </a:bodyPr>
          <a:lstStyle/>
          <a:p>
            <a:r>
              <a:rPr lang="en-US" altLang="zh-CN" sz="1400" dirty="0"/>
              <a:t>TCP+UDP etc.</a:t>
            </a:r>
            <a:endParaRPr lang="zh-CN" altLang="en-US" sz="1400" dirty="0"/>
          </a:p>
        </p:txBody>
      </p:sp>
      <p:sp>
        <p:nvSpPr>
          <p:cNvPr id="21" name="文本框 20"/>
          <p:cNvSpPr txBox="1"/>
          <p:nvPr/>
        </p:nvSpPr>
        <p:spPr>
          <a:xfrm>
            <a:off x="8676577" y="2722675"/>
            <a:ext cx="2035108" cy="369332"/>
          </a:xfrm>
          <a:prstGeom prst="rect">
            <a:avLst/>
          </a:prstGeom>
          <a:solidFill>
            <a:srgbClr val="A6D2FF"/>
          </a:solidFill>
          <a:ln>
            <a:solidFill>
              <a:schemeClr val="accent1">
                <a:shade val="50000"/>
              </a:schemeClr>
            </a:solidFill>
          </a:ln>
        </p:spPr>
        <p:txBody>
          <a:bodyPr wrap="square" rtlCol="0">
            <a:spAutoFit/>
          </a:bodyPr>
          <a:lstStyle/>
          <a:p>
            <a:endParaRPr lang="zh-CN" altLang="en-US"/>
          </a:p>
        </p:txBody>
      </p:sp>
      <p:sp>
        <p:nvSpPr>
          <p:cNvPr id="22" name="文本框 21"/>
          <p:cNvSpPr txBox="1"/>
          <p:nvPr/>
        </p:nvSpPr>
        <p:spPr>
          <a:xfrm>
            <a:off x="9446241" y="2772123"/>
            <a:ext cx="983460" cy="307777"/>
          </a:xfrm>
          <a:prstGeom prst="rect">
            <a:avLst/>
          </a:prstGeom>
          <a:noFill/>
        </p:spPr>
        <p:txBody>
          <a:bodyPr wrap="square" rtlCol="0">
            <a:spAutoFit/>
          </a:bodyPr>
          <a:lstStyle/>
          <a:p>
            <a:r>
              <a:rPr lang="en-US" altLang="zh-CN" sz="1400" dirty="0"/>
              <a:t>IP</a:t>
            </a:r>
            <a:endParaRPr lang="zh-CN" altLang="en-US" sz="1400" dirty="0"/>
          </a:p>
        </p:txBody>
      </p:sp>
      <p:sp>
        <p:nvSpPr>
          <p:cNvPr id="23" name="文本框 22"/>
          <p:cNvSpPr txBox="1"/>
          <p:nvPr/>
        </p:nvSpPr>
        <p:spPr>
          <a:xfrm>
            <a:off x="8674848" y="3503501"/>
            <a:ext cx="2035108" cy="369332"/>
          </a:xfrm>
          <a:prstGeom prst="rect">
            <a:avLst/>
          </a:prstGeom>
          <a:solidFill>
            <a:srgbClr val="A6D2FF"/>
          </a:solidFill>
          <a:ln>
            <a:solidFill>
              <a:schemeClr val="accent1">
                <a:shade val="50000"/>
              </a:schemeClr>
            </a:solidFill>
          </a:ln>
        </p:spPr>
        <p:txBody>
          <a:bodyPr wrap="square" rtlCol="0">
            <a:spAutoFit/>
          </a:bodyPr>
          <a:lstStyle/>
          <a:p>
            <a:endParaRPr lang="zh-CN" altLang="en-US"/>
          </a:p>
        </p:txBody>
      </p:sp>
      <p:sp>
        <p:nvSpPr>
          <p:cNvPr id="24" name="文本框 23"/>
          <p:cNvSpPr txBox="1"/>
          <p:nvPr/>
        </p:nvSpPr>
        <p:spPr>
          <a:xfrm>
            <a:off x="9155577" y="3535105"/>
            <a:ext cx="1188606" cy="307777"/>
          </a:xfrm>
          <a:prstGeom prst="rect">
            <a:avLst/>
          </a:prstGeom>
          <a:noFill/>
        </p:spPr>
        <p:txBody>
          <a:bodyPr wrap="square" rtlCol="0">
            <a:spAutoFit/>
          </a:bodyPr>
          <a:lstStyle/>
          <a:p>
            <a:r>
              <a:rPr lang="en-US" altLang="zh-CN" sz="1400"/>
              <a:t>Ethernet</a:t>
            </a:r>
            <a:endParaRPr lang="zh-CN" altLang="en-US" sz="1400"/>
          </a:p>
        </p:txBody>
      </p:sp>
      <p:sp>
        <p:nvSpPr>
          <p:cNvPr id="25" name="文本框 24"/>
          <p:cNvSpPr txBox="1"/>
          <p:nvPr/>
        </p:nvSpPr>
        <p:spPr>
          <a:xfrm>
            <a:off x="3345634" y="4040962"/>
            <a:ext cx="7754924" cy="1398017"/>
          </a:xfrm>
          <a:prstGeom prst="rect">
            <a:avLst/>
          </a:prstGeom>
          <a:solidFill>
            <a:srgbClr val="A6D2FF"/>
          </a:solidFill>
          <a:ln>
            <a:solidFill>
              <a:schemeClr val="accent1">
                <a:shade val="50000"/>
              </a:schemeClr>
            </a:solidFill>
          </a:ln>
        </p:spPr>
        <p:txBody>
          <a:bodyPr wrap="square" rtlCol="0">
            <a:spAutoFit/>
          </a:bodyPr>
          <a:lstStyle/>
          <a:p>
            <a:endParaRPr lang="zh-CN" altLang="en-US"/>
          </a:p>
        </p:txBody>
      </p:sp>
      <p:sp>
        <p:nvSpPr>
          <p:cNvPr id="26" name="文本框 25"/>
          <p:cNvSpPr txBox="1"/>
          <p:nvPr/>
        </p:nvSpPr>
        <p:spPr>
          <a:xfrm>
            <a:off x="3551080" y="4287568"/>
            <a:ext cx="1674193" cy="369332"/>
          </a:xfrm>
          <a:prstGeom prst="rect">
            <a:avLst/>
          </a:prstGeom>
          <a:solidFill>
            <a:srgbClr val="CCFFCC"/>
          </a:solidFill>
          <a:ln>
            <a:solidFill>
              <a:schemeClr val="accent1">
                <a:shade val="50000"/>
              </a:schemeClr>
            </a:solidFill>
          </a:ln>
        </p:spPr>
        <p:txBody>
          <a:bodyPr wrap="square" rtlCol="0">
            <a:spAutoFit/>
          </a:bodyPr>
          <a:lstStyle/>
          <a:p>
            <a:endParaRPr lang="zh-CN" altLang="en-US"/>
          </a:p>
        </p:txBody>
      </p:sp>
      <p:sp>
        <p:nvSpPr>
          <p:cNvPr id="27" name="文本框 26"/>
          <p:cNvSpPr txBox="1"/>
          <p:nvPr/>
        </p:nvSpPr>
        <p:spPr>
          <a:xfrm>
            <a:off x="3887556" y="4298611"/>
            <a:ext cx="1409456" cy="305105"/>
          </a:xfrm>
          <a:prstGeom prst="rect">
            <a:avLst/>
          </a:prstGeom>
          <a:noFill/>
        </p:spPr>
        <p:txBody>
          <a:bodyPr wrap="square" rtlCol="0">
            <a:spAutoFit/>
          </a:bodyPr>
          <a:lstStyle/>
          <a:p>
            <a:r>
              <a:rPr lang="en-US" altLang="zh-CN" sz="1400"/>
              <a:t>Célula ATM</a:t>
            </a:r>
            <a:endParaRPr lang="zh-CN" altLang="en-US" sz="1400"/>
          </a:p>
        </p:txBody>
      </p:sp>
      <p:sp>
        <p:nvSpPr>
          <p:cNvPr id="28" name="文本框 27"/>
          <p:cNvSpPr txBox="1"/>
          <p:nvPr/>
        </p:nvSpPr>
        <p:spPr>
          <a:xfrm>
            <a:off x="5491866" y="4284845"/>
            <a:ext cx="5356871" cy="369332"/>
          </a:xfrm>
          <a:prstGeom prst="rect">
            <a:avLst/>
          </a:prstGeom>
          <a:solidFill>
            <a:srgbClr val="CCFFCC"/>
          </a:solidFill>
          <a:ln>
            <a:solidFill>
              <a:schemeClr val="accent1">
                <a:shade val="50000"/>
              </a:schemeClr>
            </a:solidFill>
          </a:ln>
        </p:spPr>
        <p:txBody>
          <a:bodyPr wrap="square" rtlCol="0">
            <a:spAutoFit/>
          </a:bodyPr>
          <a:lstStyle/>
          <a:p>
            <a:endParaRPr lang="zh-CN" altLang="en-US"/>
          </a:p>
        </p:txBody>
      </p:sp>
      <p:sp>
        <p:nvSpPr>
          <p:cNvPr id="29" name="文本框 28"/>
          <p:cNvSpPr txBox="1"/>
          <p:nvPr/>
        </p:nvSpPr>
        <p:spPr>
          <a:xfrm>
            <a:off x="7474178" y="4283919"/>
            <a:ext cx="1409456" cy="305105"/>
          </a:xfrm>
          <a:prstGeom prst="rect">
            <a:avLst/>
          </a:prstGeom>
          <a:noFill/>
        </p:spPr>
        <p:txBody>
          <a:bodyPr wrap="square" rtlCol="0">
            <a:spAutoFit/>
          </a:bodyPr>
          <a:lstStyle/>
          <a:p>
            <a:r>
              <a:rPr lang="en-US" altLang="zh-CN" sz="1400"/>
              <a:t>Quadro GTC</a:t>
            </a:r>
            <a:endParaRPr lang="zh-CN" altLang="en-US" sz="1400"/>
          </a:p>
        </p:txBody>
      </p:sp>
      <p:sp>
        <p:nvSpPr>
          <p:cNvPr id="30" name="文本框 29"/>
          <p:cNvSpPr txBox="1"/>
          <p:nvPr/>
        </p:nvSpPr>
        <p:spPr>
          <a:xfrm>
            <a:off x="3545484" y="4968066"/>
            <a:ext cx="7303254" cy="369332"/>
          </a:xfrm>
          <a:prstGeom prst="rect">
            <a:avLst/>
          </a:prstGeom>
          <a:solidFill>
            <a:srgbClr val="CCFFCC"/>
          </a:solidFill>
          <a:ln>
            <a:solidFill>
              <a:schemeClr val="accent1">
                <a:shade val="50000"/>
              </a:schemeClr>
            </a:solidFill>
          </a:ln>
        </p:spPr>
        <p:txBody>
          <a:bodyPr wrap="square" rtlCol="0">
            <a:spAutoFit/>
          </a:bodyPr>
          <a:lstStyle/>
          <a:p>
            <a:endParaRPr lang="zh-CN" altLang="en-US"/>
          </a:p>
        </p:txBody>
      </p:sp>
      <p:sp>
        <p:nvSpPr>
          <p:cNvPr id="31" name="文本框 30"/>
          <p:cNvSpPr txBox="1"/>
          <p:nvPr/>
        </p:nvSpPr>
        <p:spPr>
          <a:xfrm>
            <a:off x="6413347" y="4991855"/>
            <a:ext cx="3246689" cy="307777"/>
          </a:xfrm>
          <a:prstGeom prst="rect">
            <a:avLst/>
          </a:prstGeom>
          <a:noFill/>
        </p:spPr>
        <p:txBody>
          <a:bodyPr wrap="square" rtlCol="0">
            <a:spAutoFit/>
          </a:bodyPr>
          <a:lstStyle/>
          <a:p>
            <a:r>
              <a:rPr lang="pt-BR" altLang="zh-CN" sz="1400" dirty="0"/>
              <a:t>Subcamada de enquadramento GTC</a:t>
            </a:r>
          </a:p>
        </p:txBody>
      </p:sp>
      <p:sp>
        <p:nvSpPr>
          <p:cNvPr id="32" name="文本框 31"/>
          <p:cNvSpPr txBox="1"/>
          <p:nvPr/>
        </p:nvSpPr>
        <p:spPr>
          <a:xfrm>
            <a:off x="3345635" y="5548664"/>
            <a:ext cx="7754920" cy="369332"/>
          </a:xfrm>
          <a:prstGeom prst="rect">
            <a:avLst/>
          </a:prstGeom>
          <a:solidFill>
            <a:srgbClr val="A6D2FF"/>
          </a:solidFill>
          <a:ln>
            <a:solidFill>
              <a:schemeClr val="accent1">
                <a:shade val="50000"/>
              </a:schemeClr>
            </a:solidFill>
          </a:ln>
        </p:spPr>
        <p:txBody>
          <a:bodyPr wrap="square" rtlCol="0">
            <a:spAutoFit/>
          </a:bodyPr>
          <a:lstStyle/>
          <a:p>
            <a:endParaRPr lang="zh-CN" altLang="en-US"/>
          </a:p>
        </p:txBody>
      </p:sp>
      <p:sp>
        <p:nvSpPr>
          <p:cNvPr id="33" name="文本框 32"/>
          <p:cNvSpPr txBox="1"/>
          <p:nvPr/>
        </p:nvSpPr>
        <p:spPr>
          <a:xfrm>
            <a:off x="5303294" y="5584769"/>
            <a:ext cx="4510557" cy="307777"/>
          </a:xfrm>
          <a:prstGeom prst="rect">
            <a:avLst/>
          </a:prstGeom>
          <a:noFill/>
        </p:spPr>
        <p:txBody>
          <a:bodyPr wrap="square" rtlCol="0">
            <a:spAutoFit/>
          </a:bodyPr>
          <a:lstStyle/>
          <a:p>
            <a:r>
              <a:rPr lang="pt-BR" altLang="zh-CN" sz="1400" dirty="0"/>
              <a:t>Subcamada dependente de mídia física (PMD) GPON</a:t>
            </a:r>
            <a:r>
              <a:rPr lang="en-US" altLang="zh-CN" sz="1400" dirty="0"/>
              <a:t> </a:t>
            </a:r>
            <a:endParaRPr lang="zh-CN" altLang="en-US" sz="1400" dirty="0"/>
          </a:p>
        </p:txBody>
      </p:sp>
      <p:cxnSp>
        <p:nvCxnSpPr>
          <p:cNvPr id="34" name="直接箭头连接符 33"/>
          <p:cNvCxnSpPr>
            <a:stCxn id="14" idx="4"/>
          </p:cNvCxnSpPr>
          <p:nvPr/>
        </p:nvCxnSpPr>
        <p:spPr>
          <a:xfrm flipH="1">
            <a:off x="4071493" y="1893696"/>
            <a:ext cx="1" cy="2407274"/>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939993" y="1861161"/>
            <a:ext cx="1" cy="2407274"/>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7436563" y="1731024"/>
            <a:ext cx="1" cy="2537397"/>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8975890" y="1731024"/>
            <a:ext cx="1" cy="227715"/>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058593" y="4624635"/>
            <a:ext cx="1" cy="357838"/>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479321" y="4605331"/>
            <a:ext cx="1" cy="357838"/>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479321" y="5277293"/>
            <a:ext cx="1" cy="260246"/>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660037" y="3845782"/>
            <a:ext cx="1" cy="422900"/>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660037" y="3097466"/>
            <a:ext cx="1" cy="390369"/>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9660037" y="2446808"/>
            <a:ext cx="1" cy="260246"/>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10025153" y="1731049"/>
            <a:ext cx="1" cy="227715"/>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321535" y="3487879"/>
            <a:ext cx="1451715" cy="369331"/>
            <a:chOff x="4115780" y="3735749"/>
            <a:chExt cx="1222372" cy="408719"/>
          </a:xfrm>
        </p:grpSpPr>
        <p:sp>
          <p:nvSpPr>
            <p:cNvPr id="47" name="文本框 46"/>
            <p:cNvSpPr txBox="1"/>
            <p:nvPr/>
          </p:nvSpPr>
          <p:spPr>
            <a:xfrm>
              <a:off x="4115780" y="3735749"/>
              <a:ext cx="1222372" cy="408719"/>
            </a:xfrm>
            <a:prstGeom prst="rect">
              <a:avLst/>
            </a:prstGeom>
            <a:solidFill>
              <a:srgbClr val="CCFFCC"/>
            </a:solidFill>
            <a:ln>
              <a:solidFill>
                <a:schemeClr val="accent1">
                  <a:shade val="50000"/>
                </a:schemeClr>
              </a:solidFill>
            </a:ln>
          </p:spPr>
          <p:txBody>
            <a:bodyPr wrap="square" rtlCol="0">
              <a:spAutoFit/>
            </a:bodyPr>
            <a:lstStyle/>
            <a:p>
              <a:endParaRPr lang="zh-CN" altLang="en-US"/>
            </a:p>
          </p:txBody>
        </p:sp>
        <p:sp>
          <p:nvSpPr>
            <p:cNvPr id="48" name="文本框 47"/>
            <p:cNvSpPr txBox="1"/>
            <p:nvPr/>
          </p:nvSpPr>
          <p:spPr>
            <a:xfrm>
              <a:off x="4310100" y="3768930"/>
              <a:ext cx="1028052" cy="340600"/>
            </a:xfrm>
            <a:prstGeom prst="rect">
              <a:avLst/>
            </a:prstGeom>
            <a:noFill/>
          </p:spPr>
          <p:txBody>
            <a:bodyPr wrap="square" rtlCol="0">
              <a:spAutoFit/>
            </a:bodyPr>
            <a:lstStyle/>
            <a:p>
              <a:r>
                <a:rPr lang="en-US" altLang="zh-CN" sz="1400"/>
                <a:t>AAL 1/2/5</a:t>
              </a:r>
              <a:endParaRPr lang="zh-CN" altLang="en-US" sz="1400"/>
            </a:p>
          </p:txBody>
        </p:sp>
      </p:grpSp>
      <p:cxnSp>
        <p:nvCxnSpPr>
          <p:cNvPr id="46" name="直接箭头连接符 45"/>
          <p:cNvCxnSpPr>
            <a:stCxn id="16" idx="4"/>
          </p:cNvCxnSpPr>
          <p:nvPr/>
        </p:nvCxnSpPr>
        <p:spPr>
          <a:xfrm>
            <a:off x="7402325" y="1731024"/>
            <a:ext cx="1292555" cy="242957"/>
          </a:xfrm>
          <a:prstGeom prst="straightConnector1">
            <a:avLst/>
          </a:prstGeom>
          <a:ln w="63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a:t>Mapeamento de serviços GPON - Multiplexação downstream</a:t>
            </a:r>
          </a:p>
        </p:txBody>
      </p:sp>
      <p:sp>
        <p:nvSpPr>
          <p:cNvPr id="3" name="内容占位符 9"/>
          <p:cNvSpPr txBox="1"/>
          <p:nvPr/>
        </p:nvSpPr>
        <p:spPr>
          <a:xfrm>
            <a:off x="5705853" y="1620303"/>
            <a:ext cx="6052199" cy="39243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800" dirty="0"/>
              <a:t>Na direção downstream, todos os serviços são encapsulados na porta GEM da unidade de processamento de serviços GPON e transmitidos para todas as ONUs conectadas à porta GPON. Uma ONU filtra os dados de acordo com o ID da porta GEM, retém apenas a porta GEM pertencente à ONU, </a:t>
            </a:r>
            <a:r>
              <a:rPr lang="en-US" altLang="zh-CN" sz="1800" dirty="0" err="1"/>
              <a:t>desencapsula </a:t>
            </a:r>
            <a:r>
              <a:rPr lang="en-US" altLang="zh-CN" sz="1800" dirty="0"/>
              <a:t>o serviço e depois envia o serviço da interface de serviço da ONU para o equipamento do usuário.</a:t>
            </a:r>
          </a:p>
          <a:p>
            <a:pPr>
              <a:lnSpc>
                <a:spcPct val="150000"/>
              </a:lnSpc>
            </a:pPr>
            <a:r>
              <a:rPr lang="en-US" altLang="zh-CN" sz="1800" dirty="0"/>
              <a:t>Uma porta GEM compartilhada é uma porta GEM multicast.</a:t>
            </a:r>
          </a:p>
          <a:p>
            <a:endParaRPr lang="zh-CN" altLang="zh-CN" dirty="0"/>
          </a:p>
        </p:txBody>
      </p:sp>
      <p:grpSp>
        <p:nvGrpSpPr>
          <p:cNvPr id="4" name="组合 3"/>
          <p:cNvGrpSpPr/>
          <p:nvPr/>
        </p:nvGrpSpPr>
        <p:grpSpPr>
          <a:xfrm>
            <a:off x="722111" y="1520788"/>
            <a:ext cx="4174354" cy="4284476"/>
            <a:chOff x="4681944" y="1718116"/>
            <a:chExt cx="3821674" cy="3996444"/>
          </a:xfrm>
        </p:grpSpPr>
        <p:sp>
          <p:nvSpPr>
            <p:cNvPr id="5" name="矩形 4"/>
            <p:cNvSpPr/>
            <p:nvPr/>
          </p:nvSpPr>
          <p:spPr bwMode="auto">
            <a:xfrm>
              <a:off x="4682286" y="1718116"/>
              <a:ext cx="1226913" cy="399644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6" name="矩形 5"/>
            <p:cNvSpPr/>
            <p:nvPr/>
          </p:nvSpPr>
          <p:spPr bwMode="auto">
            <a:xfrm>
              <a:off x="5386676" y="1903478"/>
              <a:ext cx="522523" cy="364975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7" name="矩形 6"/>
            <p:cNvSpPr/>
            <p:nvPr/>
          </p:nvSpPr>
          <p:spPr bwMode="auto">
            <a:xfrm>
              <a:off x="5911473" y="2096852"/>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8" name="矩形 7"/>
            <p:cNvSpPr/>
            <p:nvPr/>
          </p:nvSpPr>
          <p:spPr bwMode="auto">
            <a:xfrm>
              <a:off x="5911473" y="2438984"/>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9" name="矩形 8"/>
            <p:cNvSpPr/>
            <p:nvPr/>
          </p:nvSpPr>
          <p:spPr bwMode="auto">
            <a:xfrm>
              <a:off x="5911473" y="2765654"/>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0" name="矩形 9"/>
            <p:cNvSpPr/>
            <p:nvPr/>
          </p:nvSpPr>
          <p:spPr bwMode="auto">
            <a:xfrm>
              <a:off x="5911473" y="3095742"/>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1" name="矩形 10"/>
            <p:cNvSpPr/>
            <p:nvPr/>
          </p:nvSpPr>
          <p:spPr bwMode="auto">
            <a:xfrm>
              <a:off x="5911473" y="3739506"/>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2" name="矩形 11"/>
            <p:cNvSpPr/>
            <p:nvPr/>
          </p:nvSpPr>
          <p:spPr bwMode="auto">
            <a:xfrm>
              <a:off x="5911473" y="5100979"/>
              <a:ext cx="783256" cy="234396"/>
            </a:xfrm>
            <a:prstGeom prst="rect">
              <a:avLst/>
            </a:prstGeom>
            <a:pattFill prst="pct60">
              <a:fgClr>
                <a:schemeClr val="accent2"/>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3" name="矩形 12"/>
            <p:cNvSpPr/>
            <p:nvPr/>
          </p:nvSpPr>
          <p:spPr bwMode="auto">
            <a:xfrm>
              <a:off x="5911473" y="4772998"/>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4" name="矩形 13"/>
            <p:cNvSpPr/>
            <p:nvPr/>
          </p:nvSpPr>
          <p:spPr bwMode="auto">
            <a:xfrm>
              <a:off x="5911473" y="4426801"/>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5" name="文本框 14"/>
            <p:cNvSpPr txBox="1"/>
            <p:nvPr/>
          </p:nvSpPr>
          <p:spPr bwMode="auto">
            <a:xfrm>
              <a:off x="4681944" y="3504875"/>
              <a:ext cx="632462" cy="35253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800">
                  <a:solidFill>
                    <a:srgbClr val="000000"/>
                  </a:solidFill>
                  <a:cs typeface="Arial" panose="020B0604020202020204" pitchFamily="34" charset="0"/>
                </a:rPr>
                <a:t>PON</a:t>
              </a:r>
              <a:endParaRPr lang="zh-CN" altLang="en-US" sz="1800">
                <a:solidFill>
                  <a:srgbClr val="000000"/>
                </a:solidFill>
                <a:cs typeface="Arial" panose="020B0604020202020204" pitchFamily="34" charset="0"/>
              </a:endParaRPr>
            </a:p>
          </p:txBody>
        </p:sp>
        <p:sp>
          <p:nvSpPr>
            <p:cNvPr id="16" name="文本框 15"/>
            <p:cNvSpPr txBox="1"/>
            <p:nvPr/>
          </p:nvSpPr>
          <p:spPr bwMode="auto">
            <a:xfrm>
              <a:off x="5375632" y="3549882"/>
              <a:ext cx="534135" cy="323831"/>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a:solidFill>
                    <a:srgbClr val="000000"/>
                  </a:solidFill>
                  <a:cs typeface="Arial" panose="020B0604020202020204" pitchFamily="34" charset="0"/>
                </a:rPr>
                <a:t>OLT</a:t>
              </a:r>
              <a:endParaRPr lang="zh-CN" altLang="en-US" sz="1600">
                <a:solidFill>
                  <a:srgbClr val="000000"/>
                </a:solidFill>
                <a:cs typeface="Arial" panose="020B0604020202020204" pitchFamily="34" charset="0"/>
              </a:endParaRPr>
            </a:p>
          </p:txBody>
        </p:sp>
        <p:sp>
          <p:nvSpPr>
            <p:cNvPr id="17" name="文本框 16"/>
            <p:cNvSpPr txBox="1"/>
            <p:nvPr/>
          </p:nvSpPr>
          <p:spPr bwMode="auto">
            <a:xfrm>
              <a:off x="6053393" y="2057219"/>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18" name="文本框 17"/>
            <p:cNvSpPr txBox="1"/>
            <p:nvPr/>
          </p:nvSpPr>
          <p:spPr bwMode="auto">
            <a:xfrm>
              <a:off x="6053393" y="2409615"/>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19" name="文本框 18"/>
            <p:cNvSpPr txBox="1"/>
            <p:nvPr/>
          </p:nvSpPr>
          <p:spPr bwMode="auto">
            <a:xfrm>
              <a:off x="6053393" y="5081555"/>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20" name="文本框 19"/>
            <p:cNvSpPr txBox="1"/>
            <p:nvPr/>
          </p:nvSpPr>
          <p:spPr bwMode="auto">
            <a:xfrm>
              <a:off x="6053393" y="4736850"/>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21" name="文本框 20"/>
            <p:cNvSpPr txBox="1"/>
            <p:nvPr/>
          </p:nvSpPr>
          <p:spPr bwMode="auto">
            <a:xfrm>
              <a:off x="6053393" y="4397479"/>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22" name="文本框 21"/>
            <p:cNvSpPr txBox="1"/>
            <p:nvPr/>
          </p:nvSpPr>
          <p:spPr bwMode="auto">
            <a:xfrm>
              <a:off x="6053393" y="2741295"/>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23" name="文本框 22"/>
            <p:cNvSpPr txBox="1"/>
            <p:nvPr/>
          </p:nvSpPr>
          <p:spPr bwMode="auto">
            <a:xfrm>
              <a:off x="6081790" y="3057687"/>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24" name="文本框 23"/>
            <p:cNvSpPr txBox="1"/>
            <p:nvPr/>
          </p:nvSpPr>
          <p:spPr bwMode="auto">
            <a:xfrm>
              <a:off x="6052166" y="3686303"/>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grpSp>
          <p:nvGrpSpPr>
            <p:cNvPr id="25" name="组合 24"/>
            <p:cNvGrpSpPr/>
            <p:nvPr/>
          </p:nvGrpSpPr>
          <p:grpSpPr>
            <a:xfrm>
              <a:off x="5911473" y="3381723"/>
              <a:ext cx="783256" cy="295122"/>
              <a:chOff x="6807848" y="2901354"/>
              <a:chExt cx="783256" cy="295122"/>
            </a:xfrm>
          </p:grpSpPr>
          <p:sp>
            <p:nvSpPr>
              <p:cNvPr id="51" name="矩形 50"/>
              <p:cNvSpPr/>
              <p:nvPr/>
            </p:nvSpPr>
            <p:spPr bwMode="auto">
              <a:xfrm>
                <a:off x="6807848" y="2940987"/>
                <a:ext cx="783256" cy="234396"/>
              </a:xfrm>
              <a:prstGeom prst="rect">
                <a:avLst/>
              </a:prstGeom>
              <a:pattFill prst="pct60">
                <a:fgClr>
                  <a:schemeClr val="accent2"/>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52" name="文本框 51"/>
              <p:cNvSpPr txBox="1"/>
              <p:nvPr/>
            </p:nvSpPr>
            <p:spPr bwMode="auto">
              <a:xfrm>
                <a:off x="6949767" y="2901354"/>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grpSp>
        <p:grpSp>
          <p:nvGrpSpPr>
            <p:cNvPr id="26" name="组合 25"/>
            <p:cNvGrpSpPr/>
            <p:nvPr/>
          </p:nvGrpSpPr>
          <p:grpSpPr>
            <a:xfrm>
              <a:off x="5911473" y="4065799"/>
              <a:ext cx="783256" cy="295122"/>
              <a:chOff x="6807848" y="3222210"/>
              <a:chExt cx="783256" cy="295122"/>
            </a:xfrm>
          </p:grpSpPr>
          <p:sp>
            <p:nvSpPr>
              <p:cNvPr id="49" name="矩形 48"/>
              <p:cNvSpPr/>
              <p:nvPr/>
            </p:nvSpPr>
            <p:spPr bwMode="auto">
              <a:xfrm>
                <a:off x="6807848" y="3251579"/>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50" name="文本框 49"/>
              <p:cNvSpPr txBox="1"/>
              <p:nvPr/>
            </p:nvSpPr>
            <p:spPr bwMode="auto">
              <a:xfrm>
                <a:off x="6949767" y="3222210"/>
                <a:ext cx="495978" cy="29512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grpSp>
        <p:grpSp>
          <p:nvGrpSpPr>
            <p:cNvPr id="27" name="组合 26"/>
            <p:cNvGrpSpPr/>
            <p:nvPr/>
          </p:nvGrpSpPr>
          <p:grpSpPr>
            <a:xfrm>
              <a:off x="7668344" y="2053682"/>
              <a:ext cx="835274" cy="1029986"/>
              <a:chOff x="7776356" y="2053682"/>
              <a:chExt cx="835274" cy="1029986"/>
            </a:xfrm>
          </p:grpSpPr>
          <p:sp>
            <p:nvSpPr>
              <p:cNvPr id="47" name="矩形 46"/>
              <p:cNvSpPr/>
              <p:nvPr/>
            </p:nvSpPr>
            <p:spPr bwMode="auto">
              <a:xfrm>
                <a:off x="8028384" y="2053683"/>
                <a:ext cx="583246" cy="102998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200"/>
                  <a:t>ONU</a:t>
                </a:r>
                <a:endParaRPr lang="zh-CN" altLang="en-US" sz="1200"/>
              </a:p>
            </p:txBody>
          </p:sp>
          <p:sp>
            <p:nvSpPr>
              <p:cNvPr id="48" name="矩形 47"/>
              <p:cNvSpPr/>
              <p:nvPr/>
            </p:nvSpPr>
            <p:spPr bwMode="auto">
              <a:xfrm>
                <a:off x="7776356" y="2053682"/>
                <a:ext cx="252028" cy="102998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lstStyle/>
              <a:p>
                <a:r>
                  <a:rPr lang="en-US" altLang="zh-CN" sz="1200"/>
                  <a:t>Filtro de porta GEM</a:t>
                </a:r>
                <a:endParaRPr lang="zh-CN" altLang="en-US" sz="1200"/>
              </a:p>
            </p:txBody>
          </p:sp>
        </p:grpSp>
        <p:grpSp>
          <p:nvGrpSpPr>
            <p:cNvPr id="28" name="组合 27"/>
            <p:cNvGrpSpPr/>
            <p:nvPr/>
          </p:nvGrpSpPr>
          <p:grpSpPr>
            <a:xfrm>
              <a:off x="7668344" y="3227106"/>
              <a:ext cx="835274" cy="1029986"/>
              <a:chOff x="7776356" y="2053682"/>
              <a:chExt cx="835274" cy="1029986"/>
            </a:xfrm>
          </p:grpSpPr>
          <p:sp>
            <p:nvSpPr>
              <p:cNvPr id="45" name="矩形 44"/>
              <p:cNvSpPr/>
              <p:nvPr/>
            </p:nvSpPr>
            <p:spPr bwMode="auto">
              <a:xfrm>
                <a:off x="8028384" y="2053683"/>
                <a:ext cx="583246" cy="102998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200"/>
                  <a:t>ONU</a:t>
                </a:r>
                <a:endParaRPr lang="zh-CN" altLang="en-US" sz="1200"/>
              </a:p>
            </p:txBody>
          </p:sp>
          <p:sp>
            <p:nvSpPr>
              <p:cNvPr id="46" name="矩形 45"/>
              <p:cNvSpPr/>
              <p:nvPr/>
            </p:nvSpPr>
            <p:spPr bwMode="auto">
              <a:xfrm>
                <a:off x="7776356" y="2053682"/>
                <a:ext cx="252028" cy="102998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lstStyle/>
              <a:p>
                <a:r>
                  <a:rPr lang="en-US" altLang="zh-CN" sz="1200"/>
                  <a:t>Filtro de porta GEM</a:t>
                </a:r>
                <a:endParaRPr lang="zh-CN" altLang="en-US" sz="1200"/>
              </a:p>
            </p:txBody>
          </p:sp>
        </p:grpSp>
        <p:grpSp>
          <p:nvGrpSpPr>
            <p:cNvPr id="29" name="组合 28"/>
            <p:cNvGrpSpPr/>
            <p:nvPr/>
          </p:nvGrpSpPr>
          <p:grpSpPr>
            <a:xfrm>
              <a:off x="7668344" y="4379234"/>
              <a:ext cx="835274" cy="1029986"/>
              <a:chOff x="7776356" y="2053682"/>
              <a:chExt cx="835274" cy="1029986"/>
            </a:xfrm>
          </p:grpSpPr>
          <p:sp>
            <p:nvSpPr>
              <p:cNvPr id="43" name="矩形 42"/>
              <p:cNvSpPr/>
              <p:nvPr/>
            </p:nvSpPr>
            <p:spPr bwMode="auto">
              <a:xfrm>
                <a:off x="8028384" y="2053683"/>
                <a:ext cx="583246" cy="102998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200"/>
                  <a:t>ONU</a:t>
                </a:r>
                <a:endParaRPr lang="zh-CN" altLang="en-US" sz="1200"/>
              </a:p>
            </p:txBody>
          </p:sp>
          <p:sp>
            <p:nvSpPr>
              <p:cNvPr id="44" name="矩形 43"/>
              <p:cNvSpPr/>
              <p:nvPr/>
            </p:nvSpPr>
            <p:spPr bwMode="auto">
              <a:xfrm>
                <a:off x="7776356" y="2053682"/>
                <a:ext cx="252028" cy="102998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lstStyle/>
              <a:p>
                <a:r>
                  <a:rPr lang="en-US" altLang="zh-CN" sz="1200"/>
                  <a:t>Filtro de porta GEM</a:t>
                </a:r>
                <a:endParaRPr lang="zh-CN" altLang="en-US" sz="1200"/>
              </a:p>
            </p:txBody>
          </p:sp>
        </p:grpSp>
        <p:cxnSp>
          <p:nvCxnSpPr>
            <p:cNvPr id="30" name="直接箭头连接符 29"/>
            <p:cNvCxnSpPr>
              <a:stCxn id="7" idx="3"/>
            </p:cNvCxnSpPr>
            <p:nvPr/>
          </p:nvCxnSpPr>
          <p:spPr bwMode="auto">
            <a:xfrm>
              <a:off x="6694729" y="2214050"/>
              <a:ext cx="973615" cy="11719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直接箭头连接符 30"/>
            <p:cNvCxnSpPr>
              <a:stCxn id="8" idx="3"/>
            </p:cNvCxnSpPr>
            <p:nvPr/>
          </p:nvCxnSpPr>
          <p:spPr bwMode="auto">
            <a:xfrm>
              <a:off x="6694729" y="2556182"/>
              <a:ext cx="973615" cy="88575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2" name="直接箭头连接符 31"/>
            <p:cNvCxnSpPr>
              <a:stCxn id="9" idx="3"/>
              <a:endCxn id="48" idx="1"/>
            </p:cNvCxnSpPr>
            <p:nvPr/>
          </p:nvCxnSpPr>
          <p:spPr bwMode="auto">
            <a:xfrm flipV="1">
              <a:off x="6694729" y="2568675"/>
              <a:ext cx="973615" cy="31417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3" name="直接箭头连接符 32"/>
            <p:cNvCxnSpPr>
              <a:stCxn id="10" idx="3"/>
            </p:cNvCxnSpPr>
            <p:nvPr/>
          </p:nvCxnSpPr>
          <p:spPr bwMode="auto">
            <a:xfrm>
              <a:off x="6694729" y="3212940"/>
              <a:ext cx="968564" cy="32524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 name="直接箭头连接符 33"/>
            <p:cNvCxnSpPr>
              <a:stCxn id="51" idx="3"/>
            </p:cNvCxnSpPr>
            <p:nvPr/>
          </p:nvCxnSpPr>
          <p:spPr bwMode="auto">
            <a:xfrm flipV="1">
              <a:off x="6694729" y="2843835"/>
              <a:ext cx="973615" cy="6947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5" name="直接箭头连接符 34"/>
            <p:cNvCxnSpPr>
              <a:stCxn id="51" idx="3"/>
            </p:cNvCxnSpPr>
            <p:nvPr/>
          </p:nvCxnSpPr>
          <p:spPr bwMode="auto">
            <a:xfrm>
              <a:off x="6694729" y="3538554"/>
              <a:ext cx="968564" cy="100544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 name="直接箭头连接符 35"/>
            <p:cNvCxnSpPr>
              <a:stCxn id="51" idx="3"/>
            </p:cNvCxnSpPr>
            <p:nvPr/>
          </p:nvCxnSpPr>
          <p:spPr bwMode="auto">
            <a:xfrm>
              <a:off x="6694729" y="3538554"/>
              <a:ext cx="968564" cy="11719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7" name="直接箭头连接符 36"/>
            <p:cNvCxnSpPr>
              <a:stCxn id="11" idx="3"/>
              <a:endCxn id="46" idx="1"/>
            </p:cNvCxnSpPr>
            <p:nvPr/>
          </p:nvCxnSpPr>
          <p:spPr bwMode="auto">
            <a:xfrm flipV="1">
              <a:off x="6694729" y="3742099"/>
              <a:ext cx="973615" cy="11460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8" name="直接箭头连接符 37"/>
            <p:cNvCxnSpPr>
              <a:stCxn id="49" idx="3"/>
            </p:cNvCxnSpPr>
            <p:nvPr/>
          </p:nvCxnSpPr>
          <p:spPr bwMode="auto">
            <a:xfrm flipV="1">
              <a:off x="6694729" y="3897052"/>
              <a:ext cx="968564" cy="31531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9" name="直接箭头连接符 38"/>
            <p:cNvCxnSpPr>
              <a:stCxn id="14" idx="3"/>
            </p:cNvCxnSpPr>
            <p:nvPr/>
          </p:nvCxnSpPr>
          <p:spPr bwMode="auto">
            <a:xfrm flipV="1">
              <a:off x="6694729" y="4057656"/>
              <a:ext cx="968564" cy="48634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0" name="直接箭头连接符 39"/>
            <p:cNvCxnSpPr>
              <a:stCxn id="13" idx="3"/>
            </p:cNvCxnSpPr>
            <p:nvPr/>
          </p:nvCxnSpPr>
          <p:spPr bwMode="auto">
            <a:xfrm>
              <a:off x="6694729" y="4890196"/>
              <a:ext cx="968564" cy="11719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1" name="直接箭头连接符 40"/>
            <p:cNvCxnSpPr>
              <a:stCxn id="12" idx="3"/>
            </p:cNvCxnSpPr>
            <p:nvPr/>
          </p:nvCxnSpPr>
          <p:spPr bwMode="auto">
            <a:xfrm>
              <a:off x="6694729" y="5218177"/>
              <a:ext cx="968564"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2" name="直接箭头连接符 41"/>
            <p:cNvCxnSpPr>
              <a:stCxn id="14" idx="3"/>
            </p:cNvCxnSpPr>
            <p:nvPr/>
          </p:nvCxnSpPr>
          <p:spPr bwMode="auto">
            <a:xfrm>
              <a:off x="6694729" y="4543999"/>
              <a:ext cx="968564" cy="19285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占位符 46"/>
          <p:cNvSpPr>
            <a:spLocks noGrp="1"/>
          </p:cNvSpPr>
          <p:nvPr>
            <p:ph type="body" sz="quarter" idx="10"/>
          </p:nvPr>
        </p:nvSpPr>
        <p:spPr/>
        <p:txBody>
          <a:bodyPr/>
          <a:lstStyle/>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400" dirty="0"/>
          </a:p>
          <a:p>
            <a:endParaRPr lang="en-US" altLang="zh-CN" sz="1400" dirty="0"/>
          </a:p>
          <a:p>
            <a:r>
              <a:rPr lang="en-US" altLang="zh-CN" sz="1600" dirty="0"/>
              <a:t>Mapeamento entre serviços e portas GEM ou T-CONTs</a:t>
            </a:r>
          </a:p>
          <a:p>
            <a:endParaRPr lang="zh-CN" altLang="en-US" sz="1600" dirty="0"/>
          </a:p>
        </p:txBody>
      </p:sp>
      <p:sp>
        <p:nvSpPr>
          <p:cNvPr id="2" name="标题 1"/>
          <p:cNvSpPr>
            <a:spLocks noGrp="1"/>
          </p:cNvSpPr>
          <p:nvPr>
            <p:ph type="title"/>
          </p:nvPr>
        </p:nvSpPr>
        <p:spPr/>
        <p:txBody>
          <a:bodyPr/>
          <a:lstStyle/>
          <a:p>
            <a:r>
              <a:rPr lang="en-US" altLang="zh-CN" dirty="0"/>
              <a:t>Mapeamento de serviços GPON - Multiplexação upstream</a:t>
            </a:r>
          </a:p>
        </p:txBody>
      </p:sp>
      <p:sp>
        <p:nvSpPr>
          <p:cNvPr id="5" name="矩形 7"/>
          <p:cNvSpPr>
            <a:spLocks noChangeArrowheads="1"/>
          </p:cNvSpPr>
          <p:nvPr/>
        </p:nvSpPr>
        <p:spPr bwMode="auto">
          <a:xfrm>
            <a:off x="6045460" y="4397777"/>
            <a:ext cx="4802155" cy="305105"/>
          </a:xfrm>
          <a:prstGeom prst="rect">
            <a:avLst/>
          </a:prstGeom>
          <a:noFill/>
          <a:ln w="9525">
            <a:noFill/>
            <a:miter lim="800000"/>
          </a:ln>
        </p:spPr>
        <p:txBody>
          <a:bodyPr wrap="none">
            <a:spAutoFit/>
          </a:bodyPr>
          <a:lstStyle/>
          <a:p>
            <a:r>
              <a:rPr lang="en-US" altLang="en-US" sz="1400"/>
              <a:t>Figura 1 Princípio de multiplexação de serviço em um sistema GPON</a:t>
            </a:r>
          </a:p>
        </p:txBody>
      </p:sp>
      <p:sp>
        <p:nvSpPr>
          <p:cNvPr id="6" name="TextBox 8"/>
          <p:cNvSpPr txBox="1">
            <a:spLocks noChangeArrowheads="1"/>
          </p:cNvSpPr>
          <p:nvPr/>
        </p:nvSpPr>
        <p:spPr bwMode="auto">
          <a:xfrm>
            <a:off x="6153712" y="4993485"/>
            <a:ext cx="4228884" cy="584775"/>
          </a:xfrm>
          <a:prstGeom prst="rect">
            <a:avLst/>
          </a:prstGeom>
          <a:noFill/>
          <a:ln w="9525">
            <a:noFill/>
            <a:miter lim="800000"/>
          </a:ln>
        </p:spPr>
        <p:txBody>
          <a:bodyPr wrap="square">
            <a:spAutoFit/>
          </a:bodyPr>
          <a:lstStyle/>
          <a:p>
            <a:pPr marL="285750" indent="-285750">
              <a:buFont typeface="Arial" panose="020B0604020202020204" pitchFamily="34" charset="0"/>
              <a:buChar char="•"/>
            </a:pPr>
            <a:r>
              <a:rPr lang="en-US" altLang="zh-CN" sz="1600" dirty="0"/>
              <a:t>GEM: Modo de encapsulamento GPON</a:t>
            </a:r>
          </a:p>
          <a:p>
            <a:pPr marL="285750" indent="-285750">
              <a:buFont typeface="Arial" panose="020B0604020202020204" pitchFamily="34" charset="0"/>
              <a:buChar char="•"/>
            </a:pPr>
            <a:r>
              <a:rPr lang="en-US" altLang="zh-CN" sz="1600" dirty="0"/>
              <a:t>T-CONT: Contêiner de Transmissão</a:t>
            </a:r>
            <a:endParaRPr lang="zh-CN" altLang="en-US" sz="1600" dirty="0"/>
          </a:p>
        </p:txBody>
      </p:sp>
      <p:grpSp>
        <p:nvGrpSpPr>
          <p:cNvPr id="7" name="组合 6"/>
          <p:cNvGrpSpPr/>
          <p:nvPr/>
        </p:nvGrpSpPr>
        <p:grpSpPr>
          <a:xfrm>
            <a:off x="1094305" y="1504825"/>
            <a:ext cx="3297287" cy="3626089"/>
            <a:chOff x="1382242" y="1376363"/>
            <a:chExt cx="2792776" cy="3996444"/>
          </a:xfrm>
        </p:grpSpPr>
        <p:sp>
          <p:nvSpPr>
            <p:cNvPr id="15" name="矩形 14"/>
            <p:cNvSpPr/>
            <p:nvPr/>
          </p:nvSpPr>
          <p:spPr bwMode="auto">
            <a:xfrm>
              <a:off x="1382242" y="1376363"/>
              <a:ext cx="1226913" cy="399644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6" name="矩形 15"/>
            <p:cNvSpPr/>
            <p:nvPr/>
          </p:nvSpPr>
          <p:spPr bwMode="auto">
            <a:xfrm>
              <a:off x="2086632" y="1561725"/>
              <a:ext cx="522523" cy="161309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7" name="矩形 16"/>
            <p:cNvSpPr/>
            <p:nvPr/>
          </p:nvSpPr>
          <p:spPr bwMode="auto">
            <a:xfrm>
              <a:off x="2085983" y="3244091"/>
              <a:ext cx="522523" cy="54745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8" name="矩形 17"/>
            <p:cNvSpPr/>
            <p:nvPr/>
          </p:nvSpPr>
          <p:spPr bwMode="auto">
            <a:xfrm>
              <a:off x="2083678" y="3860823"/>
              <a:ext cx="522523" cy="133547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9" name="矩形 18"/>
            <p:cNvSpPr/>
            <p:nvPr/>
          </p:nvSpPr>
          <p:spPr bwMode="auto">
            <a:xfrm>
              <a:off x="2608506" y="1664392"/>
              <a:ext cx="783256" cy="64768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0" name="矩形 19"/>
            <p:cNvSpPr/>
            <p:nvPr/>
          </p:nvSpPr>
          <p:spPr bwMode="auto">
            <a:xfrm>
              <a:off x="2608506" y="2420645"/>
              <a:ext cx="783256" cy="64768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1" name="矩形 20"/>
            <p:cNvSpPr/>
            <p:nvPr/>
          </p:nvSpPr>
          <p:spPr bwMode="auto">
            <a:xfrm>
              <a:off x="2608506" y="3286567"/>
              <a:ext cx="783256" cy="4325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2" name="矩形 21"/>
            <p:cNvSpPr/>
            <p:nvPr/>
          </p:nvSpPr>
          <p:spPr bwMode="auto">
            <a:xfrm>
              <a:off x="2608506" y="4037504"/>
              <a:ext cx="783256" cy="97241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3" name="矩形 22"/>
            <p:cNvSpPr/>
            <p:nvPr/>
          </p:nvSpPr>
          <p:spPr bwMode="auto">
            <a:xfrm>
              <a:off x="3391762" y="1713795"/>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4" name="矩形 23"/>
            <p:cNvSpPr/>
            <p:nvPr/>
          </p:nvSpPr>
          <p:spPr bwMode="auto">
            <a:xfrm>
              <a:off x="3391762" y="2024387"/>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5" name="矩形 24"/>
            <p:cNvSpPr/>
            <p:nvPr/>
          </p:nvSpPr>
          <p:spPr bwMode="auto">
            <a:xfrm>
              <a:off x="3391762" y="2482036"/>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6" name="矩形 25"/>
            <p:cNvSpPr/>
            <p:nvPr/>
          </p:nvSpPr>
          <p:spPr bwMode="auto">
            <a:xfrm>
              <a:off x="3391762" y="2778846"/>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7" name="矩形 26"/>
            <p:cNvSpPr/>
            <p:nvPr/>
          </p:nvSpPr>
          <p:spPr bwMode="auto">
            <a:xfrm>
              <a:off x="3391762" y="3373022"/>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8" name="矩形 27"/>
            <p:cNvSpPr/>
            <p:nvPr/>
          </p:nvSpPr>
          <p:spPr bwMode="auto">
            <a:xfrm>
              <a:off x="3391762" y="4730048"/>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29" name="矩形 28"/>
            <p:cNvSpPr/>
            <p:nvPr/>
          </p:nvSpPr>
          <p:spPr bwMode="auto">
            <a:xfrm>
              <a:off x="3391762" y="4406514"/>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30" name="矩形 29"/>
            <p:cNvSpPr/>
            <p:nvPr/>
          </p:nvSpPr>
          <p:spPr bwMode="auto">
            <a:xfrm>
              <a:off x="3391762" y="4094584"/>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31" name="文本框 30"/>
            <p:cNvSpPr txBox="1"/>
            <p:nvPr/>
          </p:nvSpPr>
          <p:spPr bwMode="auto">
            <a:xfrm>
              <a:off x="1408005" y="3163122"/>
              <a:ext cx="580252" cy="403596"/>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800">
                  <a:solidFill>
                    <a:srgbClr val="000000"/>
                  </a:solidFill>
                  <a:cs typeface="Arial" panose="020B0604020202020204" pitchFamily="34" charset="0"/>
                </a:rPr>
                <a:t>PON</a:t>
              </a:r>
              <a:endParaRPr lang="zh-CN" altLang="en-US" sz="1800">
                <a:solidFill>
                  <a:srgbClr val="000000"/>
                </a:solidFill>
                <a:cs typeface="Arial" panose="020B0604020202020204" pitchFamily="34" charset="0"/>
              </a:endParaRPr>
            </a:p>
          </p:txBody>
        </p:sp>
        <p:sp>
          <p:nvSpPr>
            <p:cNvPr id="32" name="文本框 31"/>
            <p:cNvSpPr txBox="1"/>
            <p:nvPr/>
          </p:nvSpPr>
          <p:spPr bwMode="auto">
            <a:xfrm>
              <a:off x="2062614" y="2203695"/>
              <a:ext cx="514277"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ONU</a:t>
              </a:r>
              <a:endParaRPr lang="zh-CN" altLang="en-US" sz="1400">
                <a:solidFill>
                  <a:srgbClr val="000000"/>
                </a:solidFill>
                <a:cs typeface="Arial" panose="020B0604020202020204" pitchFamily="34" charset="0"/>
              </a:endParaRPr>
            </a:p>
          </p:txBody>
        </p:sp>
        <p:sp>
          <p:nvSpPr>
            <p:cNvPr id="33" name="文本框 32"/>
            <p:cNvSpPr txBox="1"/>
            <p:nvPr/>
          </p:nvSpPr>
          <p:spPr bwMode="auto">
            <a:xfrm>
              <a:off x="2062614" y="4413656"/>
              <a:ext cx="514277"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ONU</a:t>
              </a:r>
              <a:endParaRPr lang="zh-CN" altLang="en-US" sz="1400">
                <a:solidFill>
                  <a:srgbClr val="000000"/>
                </a:solidFill>
                <a:cs typeface="Arial" panose="020B0604020202020204" pitchFamily="34" charset="0"/>
              </a:endParaRPr>
            </a:p>
          </p:txBody>
        </p:sp>
        <p:sp>
          <p:nvSpPr>
            <p:cNvPr id="34" name="文本框 33"/>
            <p:cNvSpPr txBox="1"/>
            <p:nvPr/>
          </p:nvSpPr>
          <p:spPr bwMode="auto">
            <a:xfrm>
              <a:off x="2062614" y="3363467"/>
              <a:ext cx="514277"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ONU</a:t>
              </a:r>
              <a:endParaRPr lang="zh-CN" altLang="en-US" sz="1400">
                <a:solidFill>
                  <a:srgbClr val="000000"/>
                </a:solidFill>
                <a:cs typeface="Arial" panose="020B0604020202020204" pitchFamily="34" charset="0"/>
              </a:endParaRPr>
            </a:p>
          </p:txBody>
        </p:sp>
        <p:sp>
          <p:nvSpPr>
            <p:cNvPr id="35" name="文本框 34"/>
            <p:cNvSpPr txBox="1"/>
            <p:nvPr/>
          </p:nvSpPr>
          <p:spPr bwMode="auto">
            <a:xfrm>
              <a:off x="2631527" y="1840760"/>
              <a:ext cx="724320"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a:solidFill>
                    <a:srgbClr val="000000"/>
                  </a:solidFill>
                  <a:cs typeface="Arial" panose="020B0604020202020204" pitchFamily="34" charset="0"/>
                </a:rPr>
                <a:t>T-CONT</a:t>
              </a:r>
              <a:endParaRPr lang="zh-CN" altLang="en-US" sz="1400" dirty="0">
                <a:solidFill>
                  <a:srgbClr val="000000"/>
                </a:solidFill>
                <a:cs typeface="Arial" panose="020B0604020202020204" pitchFamily="34" charset="0"/>
              </a:endParaRPr>
            </a:p>
          </p:txBody>
        </p:sp>
        <p:sp>
          <p:nvSpPr>
            <p:cNvPr id="36" name="文本框 35"/>
            <p:cNvSpPr txBox="1"/>
            <p:nvPr/>
          </p:nvSpPr>
          <p:spPr bwMode="auto">
            <a:xfrm>
              <a:off x="2651812" y="2607383"/>
              <a:ext cx="724320"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T-CONT</a:t>
              </a:r>
              <a:endParaRPr lang="zh-CN" altLang="en-US" sz="1400">
                <a:solidFill>
                  <a:srgbClr val="000000"/>
                </a:solidFill>
                <a:cs typeface="Arial" panose="020B0604020202020204" pitchFamily="34" charset="0"/>
              </a:endParaRPr>
            </a:p>
          </p:txBody>
        </p:sp>
        <p:sp>
          <p:nvSpPr>
            <p:cNvPr id="37" name="文本框 36"/>
            <p:cNvSpPr txBox="1"/>
            <p:nvPr/>
          </p:nvSpPr>
          <p:spPr bwMode="auto">
            <a:xfrm>
              <a:off x="2651812" y="3363467"/>
              <a:ext cx="724320"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T-CONT</a:t>
              </a:r>
              <a:endParaRPr lang="zh-CN" altLang="en-US" sz="1400">
                <a:solidFill>
                  <a:srgbClr val="000000"/>
                </a:solidFill>
                <a:cs typeface="Arial" panose="020B0604020202020204" pitchFamily="34" charset="0"/>
              </a:endParaRPr>
            </a:p>
          </p:txBody>
        </p:sp>
        <p:sp>
          <p:nvSpPr>
            <p:cNvPr id="38" name="文本框 37"/>
            <p:cNvSpPr txBox="1"/>
            <p:nvPr/>
          </p:nvSpPr>
          <p:spPr bwMode="auto">
            <a:xfrm>
              <a:off x="2651812" y="4363935"/>
              <a:ext cx="724320"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T-CONT</a:t>
              </a:r>
              <a:endParaRPr lang="zh-CN" altLang="en-US" sz="1400">
                <a:solidFill>
                  <a:srgbClr val="000000"/>
                </a:solidFill>
                <a:cs typeface="Arial" panose="020B0604020202020204" pitchFamily="34" charset="0"/>
              </a:endParaRPr>
            </a:p>
          </p:txBody>
        </p:sp>
        <p:sp>
          <p:nvSpPr>
            <p:cNvPr id="39" name="文本框 38"/>
            <p:cNvSpPr txBox="1"/>
            <p:nvPr/>
          </p:nvSpPr>
          <p:spPr bwMode="auto">
            <a:xfrm>
              <a:off x="3554153" y="1674162"/>
              <a:ext cx="455035"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40" name="文本框 39"/>
            <p:cNvSpPr txBox="1"/>
            <p:nvPr/>
          </p:nvSpPr>
          <p:spPr bwMode="auto">
            <a:xfrm>
              <a:off x="3554153" y="1995018"/>
              <a:ext cx="455035"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41" name="文本框 40"/>
            <p:cNvSpPr txBox="1"/>
            <p:nvPr/>
          </p:nvSpPr>
          <p:spPr bwMode="auto">
            <a:xfrm>
              <a:off x="3554153" y="4710624"/>
              <a:ext cx="455035"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42" name="文本框 41"/>
            <p:cNvSpPr txBox="1"/>
            <p:nvPr/>
          </p:nvSpPr>
          <p:spPr bwMode="auto">
            <a:xfrm>
              <a:off x="3554153" y="4370366"/>
              <a:ext cx="455035"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43" name="文本框 42"/>
            <p:cNvSpPr txBox="1"/>
            <p:nvPr/>
          </p:nvSpPr>
          <p:spPr bwMode="auto">
            <a:xfrm>
              <a:off x="3554153" y="4065262"/>
              <a:ext cx="455035"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44" name="文本框 43"/>
            <p:cNvSpPr txBox="1"/>
            <p:nvPr/>
          </p:nvSpPr>
          <p:spPr bwMode="auto">
            <a:xfrm>
              <a:off x="3554153" y="2457677"/>
              <a:ext cx="455035"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45" name="文本框 44"/>
            <p:cNvSpPr txBox="1"/>
            <p:nvPr/>
          </p:nvSpPr>
          <p:spPr bwMode="auto">
            <a:xfrm>
              <a:off x="3582551" y="2740791"/>
              <a:ext cx="455035"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sp>
          <p:nvSpPr>
            <p:cNvPr id="46" name="文本框 45"/>
            <p:cNvSpPr txBox="1"/>
            <p:nvPr/>
          </p:nvSpPr>
          <p:spPr bwMode="auto">
            <a:xfrm>
              <a:off x="3589501" y="3319819"/>
              <a:ext cx="455035" cy="337863"/>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Porta</a:t>
              </a:r>
              <a:endParaRPr lang="zh-CN" altLang="en-US" sz="1400">
                <a:solidFill>
                  <a:srgbClr val="000000"/>
                </a:solidFill>
                <a:cs typeface="Arial" panose="020B0604020202020204" pitchFamily="34" charset="0"/>
              </a:endParaRPr>
            </a:p>
          </p:txBody>
        </p:sp>
      </p:grpSp>
      <p:sp>
        <p:nvSpPr>
          <p:cNvPr id="8" name="矩形 7"/>
          <p:cNvSpPr>
            <a:spLocks noChangeArrowheads="1"/>
          </p:cNvSpPr>
          <p:nvPr/>
        </p:nvSpPr>
        <p:spPr bwMode="auto">
          <a:xfrm>
            <a:off x="1034911" y="5148929"/>
            <a:ext cx="1083728" cy="518678"/>
          </a:xfrm>
          <a:prstGeom prst="rect">
            <a:avLst/>
          </a:prstGeom>
          <a:noFill/>
          <a:ln w="9525">
            <a:noFill/>
            <a:miter lim="800000"/>
          </a:ln>
        </p:spPr>
        <p:txBody>
          <a:bodyPr wrap="none">
            <a:spAutoFit/>
          </a:bodyPr>
          <a:lstStyle/>
          <a:p>
            <a:r>
              <a:rPr lang="en-US" altLang="zh-CN" sz="1400"/>
              <a:t>Identificado</a:t>
            </a:r>
          </a:p>
          <a:p>
            <a:r>
              <a:rPr lang="en-US" altLang="zh-CN" sz="1400"/>
              <a:t>por ONU-ID</a:t>
            </a:r>
            <a:endParaRPr lang="zh-CN" altLang="en-US" sz="1400"/>
          </a:p>
        </p:txBody>
      </p:sp>
      <p:sp>
        <p:nvSpPr>
          <p:cNvPr id="9" name="矩形 7"/>
          <p:cNvSpPr>
            <a:spLocks noChangeArrowheads="1"/>
          </p:cNvSpPr>
          <p:nvPr/>
        </p:nvSpPr>
        <p:spPr bwMode="auto">
          <a:xfrm>
            <a:off x="2115031" y="5168162"/>
            <a:ext cx="1200970" cy="523220"/>
          </a:xfrm>
          <a:prstGeom prst="rect">
            <a:avLst/>
          </a:prstGeom>
          <a:noFill/>
          <a:ln w="9525">
            <a:noFill/>
            <a:miter lim="800000"/>
          </a:ln>
        </p:spPr>
        <p:txBody>
          <a:bodyPr wrap="none">
            <a:spAutoFit/>
          </a:bodyPr>
          <a:lstStyle/>
          <a:p>
            <a:r>
              <a:rPr lang="en-US" altLang="zh-CN" sz="1400" dirty="0"/>
              <a:t>Identificado</a:t>
            </a:r>
          </a:p>
          <a:p>
            <a:r>
              <a:rPr lang="en-US" altLang="zh-CN" sz="1400" dirty="0"/>
              <a:t>por Alocc-ID</a:t>
            </a:r>
            <a:endParaRPr lang="zh-CN" altLang="en-US" sz="1400" dirty="0"/>
          </a:p>
        </p:txBody>
      </p:sp>
      <p:sp>
        <p:nvSpPr>
          <p:cNvPr id="10" name="矩形 7"/>
          <p:cNvSpPr>
            <a:spLocks noChangeArrowheads="1"/>
          </p:cNvSpPr>
          <p:nvPr/>
        </p:nvSpPr>
        <p:spPr bwMode="auto">
          <a:xfrm>
            <a:off x="3169422" y="5169909"/>
            <a:ext cx="1146468" cy="523220"/>
          </a:xfrm>
          <a:prstGeom prst="rect">
            <a:avLst/>
          </a:prstGeom>
          <a:noFill/>
          <a:ln w="9525">
            <a:noFill/>
            <a:miter lim="800000"/>
          </a:ln>
        </p:spPr>
        <p:txBody>
          <a:bodyPr wrap="none">
            <a:spAutoFit/>
          </a:bodyPr>
          <a:lstStyle/>
          <a:p>
            <a:r>
              <a:rPr lang="en-US" altLang="zh-CN" sz="1400" dirty="0"/>
              <a:t>Identificado</a:t>
            </a:r>
          </a:p>
          <a:p>
            <a:r>
              <a:rPr lang="en-US" altLang="zh-CN" sz="1400"/>
              <a:t>por Port-ID</a:t>
            </a:r>
            <a:endParaRPr lang="zh-CN" altLang="en-US" sz="1400" dirty="0"/>
          </a:p>
        </p:txBody>
      </p:sp>
      <p:cxnSp>
        <p:nvCxnSpPr>
          <p:cNvPr id="11" name="直接连接符 14"/>
          <p:cNvCxnSpPr>
            <a:cxnSpLocks noChangeShapeType="1"/>
          </p:cNvCxnSpPr>
          <p:nvPr/>
        </p:nvCxnSpPr>
        <p:spPr bwMode="auto">
          <a:xfrm flipH="1">
            <a:off x="1700717" y="4544051"/>
            <a:ext cx="594334" cy="622364"/>
          </a:xfrm>
          <a:prstGeom prst="line">
            <a:avLst/>
          </a:prstGeom>
          <a:noFill/>
          <a:ln w="12700" algn="ctr">
            <a:solidFill>
              <a:schemeClr val="tx1"/>
            </a:solidFill>
            <a:round/>
          </a:ln>
        </p:spPr>
      </p:cxnSp>
      <p:cxnSp>
        <p:nvCxnSpPr>
          <p:cNvPr id="12" name="直接连接符 15"/>
          <p:cNvCxnSpPr>
            <a:cxnSpLocks noChangeShapeType="1"/>
          </p:cNvCxnSpPr>
          <p:nvPr/>
        </p:nvCxnSpPr>
        <p:spPr bwMode="auto">
          <a:xfrm flipH="1">
            <a:off x="3411175" y="4718197"/>
            <a:ext cx="382847" cy="448218"/>
          </a:xfrm>
          <a:prstGeom prst="line">
            <a:avLst/>
          </a:prstGeom>
          <a:noFill/>
          <a:ln w="12700" algn="ctr">
            <a:solidFill>
              <a:schemeClr val="tx1"/>
            </a:solidFill>
            <a:round/>
          </a:ln>
        </p:spPr>
      </p:cxnSp>
      <p:cxnSp>
        <p:nvCxnSpPr>
          <p:cNvPr id="13" name="直接连接符 16"/>
          <p:cNvCxnSpPr>
            <a:cxnSpLocks noChangeShapeType="1"/>
          </p:cNvCxnSpPr>
          <p:nvPr/>
        </p:nvCxnSpPr>
        <p:spPr bwMode="auto">
          <a:xfrm flipH="1">
            <a:off x="2651564" y="4629862"/>
            <a:ext cx="376549" cy="503702"/>
          </a:xfrm>
          <a:prstGeom prst="line">
            <a:avLst/>
          </a:prstGeom>
          <a:noFill/>
          <a:ln w="12700" algn="ctr">
            <a:solidFill>
              <a:schemeClr val="tx1"/>
            </a:solidFill>
            <a:round/>
          </a:ln>
        </p:spPr>
      </p:cxnSp>
      <p:pic>
        <p:nvPicPr>
          <p:cNvPr id="14" name="图片 13"/>
          <p:cNvPicPr>
            <a:picLocks noChangeAspect="1"/>
          </p:cNvPicPr>
          <p:nvPr/>
        </p:nvPicPr>
        <p:blipFill>
          <a:blip r:embed="rId3"/>
          <a:stretch>
            <a:fillRect/>
          </a:stretch>
        </p:blipFill>
        <p:spPr>
          <a:xfrm>
            <a:off x="5411924" y="1654329"/>
            <a:ext cx="5133333" cy="2607005"/>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Estrutura do quadro GPON</a:t>
            </a:r>
          </a:p>
        </p:txBody>
      </p:sp>
      <p:grpSp>
        <p:nvGrpSpPr>
          <p:cNvPr id="3" name="组合 2"/>
          <p:cNvGrpSpPr/>
          <p:nvPr/>
        </p:nvGrpSpPr>
        <p:grpSpPr>
          <a:xfrm>
            <a:off x="719999" y="1196572"/>
            <a:ext cx="10416652" cy="4715087"/>
            <a:chOff x="179388" y="987961"/>
            <a:chExt cx="8928103" cy="5192177"/>
          </a:xfrm>
        </p:grpSpPr>
        <p:sp>
          <p:nvSpPr>
            <p:cNvPr id="4" name="Rectangle 2"/>
            <p:cNvSpPr>
              <a:spLocks noChangeArrowheads="1"/>
            </p:cNvSpPr>
            <p:nvPr/>
          </p:nvSpPr>
          <p:spPr bwMode="auto">
            <a:xfrm>
              <a:off x="1258888" y="1027113"/>
              <a:ext cx="6264275" cy="2703512"/>
            </a:xfrm>
            <a:prstGeom prst="rect">
              <a:avLst/>
            </a:prstGeom>
            <a:noFill/>
            <a:ln w="12700" algn="ctr">
              <a:solidFill>
                <a:srgbClr val="969696"/>
              </a:solidFill>
              <a:prstDash val="dash"/>
              <a:miter lim="800000"/>
            </a:ln>
          </p:spPr>
          <p:txBody>
            <a:bodyPr wrap="none" anchor="ctr"/>
            <a:lstStyle/>
            <a:p>
              <a:endParaRPr lang="zh-CN" altLang="en-US"/>
            </a:p>
          </p:txBody>
        </p:sp>
        <p:sp>
          <p:nvSpPr>
            <p:cNvPr id="5" name="Rectangle 3"/>
            <p:cNvSpPr>
              <a:spLocks noChangeArrowheads="1"/>
            </p:cNvSpPr>
            <p:nvPr/>
          </p:nvSpPr>
          <p:spPr bwMode="auto">
            <a:xfrm>
              <a:off x="1258888" y="4019550"/>
              <a:ext cx="6265862" cy="2160588"/>
            </a:xfrm>
            <a:prstGeom prst="rect">
              <a:avLst/>
            </a:prstGeom>
            <a:noFill/>
            <a:ln w="12700" algn="ctr">
              <a:solidFill>
                <a:srgbClr val="969696"/>
              </a:solidFill>
              <a:prstDash val="dash"/>
              <a:miter lim="800000"/>
            </a:ln>
          </p:spPr>
          <p:txBody>
            <a:bodyPr wrap="none" anchor="ctr"/>
            <a:lstStyle/>
            <a:p>
              <a:endParaRPr lang="zh-CN" altLang="en-US"/>
            </a:p>
          </p:txBody>
        </p:sp>
        <p:sp>
          <p:nvSpPr>
            <p:cNvPr id="6" name="Rectangle 4"/>
            <p:cNvSpPr>
              <a:spLocks noChangeArrowheads="1"/>
            </p:cNvSpPr>
            <p:nvPr/>
          </p:nvSpPr>
          <p:spPr bwMode="auto">
            <a:xfrm>
              <a:off x="1762125" y="1441450"/>
              <a:ext cx="2592388" cy="863600"/>
            </a:xfrm>
            <a:prstGeom prst="rect">
              <a:avLst/>
            </a:prstGeom>
            <a:solidFill>
              <a:schemeClr val="bg2"/>
            </a:solidFill>
            <a:ln w="12700" algn="ctr">
              <a:solidFill>
                <a:schemeClr val="tx1"/>
              </a:solidFill>
              <a:miter lim="800000"/>
            </a:ln>
          </p:spPr>
          <p:txBody>
            <a:bodyPr wrap="none" anchor="ctr"/>
            <a:lstStyle/>
            <a:p>
              <a:endParaRPr lang="zh-CN" altLang="en-US"/>
            </a:p>
          </p:txBody>
        </p:sp>
        <p:sp>
          <p:nvSpPr>
            <p:cNvPr id="7" name="Text Box 5"/>
            <p:cNvSpPr txBox="1">
              <a:spLocks noChangeArrowheads="1"/>
            </p:cNvSpPr>
            <p:nvPr/>
          </p:nvSpPr>
          <p:spPr bwMode="auto">
            <a:xfrm>
              <a:off x="1690688" y="1441450"/>
              <a:ext cx="2447925" cy="508360"/>
            </a:xfrm>
            <a:prstGeom prst="rect">
              <a:avLst/>
            </a:prstGeom>
            <a:noFill/>
            <a:ln w="12700" algn="ctr">
              <a:noFill/>
              <a:miter lim="800000"/>
            </a:ln>
          </p:spPr>
          <p:txBody>
            <a:bodyPr lIns="91424" tIns="45712" rIns="91424" bIns="45712">
              <a:spAutoFit/>
            </a:bodyPr>
            <a:lstStyle/>
            <a:p>
              <a:r>
                <a:rPr lang="en-US" altLang="zh-CN" sz="1200" dirty="0"/>
                <a:t>Bloco de controle físico downstream ( </a:t>
              </a:r>
              <a:r>
                <a:rPr lang="en-US" altLang="zh-CN" sz="1200" dirty="0" err="1"/>
                <a:t>PCBd </a:t>
              </a:r>
              <a:r>
                <a:rPr lang="en-US" altLang="zh-CN" sz="1200" dirty="0"/>
                <a:t>)</a:t>
              </a:r>
            </a:p>
          </p:txBody>
        </p:sp>
        <p:sp>
          <p:nvSpPr>
            <p:cNvPr id="8" name="Rectangle 6"/>
            <p:cNvSpPr>
              <a:spLocks noChangeArrowheads="1"/>
            </p:cNvSpPr>
            <p:nvPr/>
          </p:nvSpPr>
          <p:spPr bwMode="auto">
            <a:xfrm>
              <a:off x="2843213" y="1873250"/>
              <a:ext cx="1511300" cy="430213"/>
            </a:xfrm>
            <a:prstGeom prst="rect">
              <a:avLst/>
            </a:prstGeom>
            <a:solidFill>
              <a:srgbClr val="FFCC99"/>
            </a:solidFill>
            <a:ln w="12700" algn="ctr">
              <a:solidFill>
                <a:schemeClr val="tx1"/>
              </a:solidFill>
              <a:miter lim="800000"/>
            </a:ln>
          </p:spPr>
          <p:txBody>
            <a:bodyPr wrap="none" anchor="ctr"/>
            <a:lstStyle/>
            <a:p>
              <a:endParaRPr lang="zh-CN" altLang="en-US"/>
            </a:p>
          </p:txBody>
        </p:sp>
        <p:sp>
          <p:nvSpPr>
            <p:cNvPr id="9" name="Rectangle 7"/>
            <p:cNvSpPr>
              <a:spLocks noChangeArrowheads="1"/>
            </p:cNvSpPr>
            <p:nvPr/>
          </p:nvSpPr>
          <p:spPr bwMode="auto">
            <a:xfrm>
              <a:off x="4354513" y="1441450"/>
              <a:ext cx="2305050" cy="863600"/>
            </a:xfrm>
            <a:prstGeom prst="rect">
              <a:avLst/>
            </a:prstGeom>
            <a:solidFill>
              <a:schemeClr val="accent2"/>
            </a:solidFill>
            <a:ln w="12700" algn="ctr">
              <a:solidFill>
                <a:schemeClr val="tx1"/>
              </a:solidFill>
              <a:miter lim="800000"/>
            </a:ln>
          </p:spPr>
          <p:txBody>
            <a:bodyPr wrap="none" anchor="ctr"/>
            <a:lstStyle/>
            <a:p>
              <a:endParaRPr lang="zh-CN" altLang="en-US"/>
            </a:p>
          </p:txBody>
        </p:sp>
        <p:sp>
          <p:nvSpPr>
            <p:cNvPr id="10" name="Text Box 8"/>
            <p:cNvSpPr txBox="1">
              <a:spLocks noChangeArrowheads="1"/>
            </p:cNvSpPr>
            <p:nvPr/>
          </p:nvSpPr>
          <p:spPr bwMode="auto">
            <a:xfrm>
              <a:off x="4570412" y="1730375"/>
              <a:ext cx="1728787" cy="372793"/>
            </a:xfrm>
            <a:prstGeom prst="rect">
              <a:avLst/>
            </a:prstGeom>
            <a:noFill/>
            <a:ln w="12700" algn="ctr">
              <a:noFill/>
              <a:miter lim="800000"/>
            </a:ln>
          </p:spPr>
          <p:txBody>
            <a:bodyPr lIns="91424" tIns="45712" rIns="91424" bIns="45712">
              <a:spAutoFit/>
            </a:bodyPr>
            <a:lstStyle/>
            <a:p>
              <a:r>
                <a:rPr lang="en-US" altLang="zh-CN" sz="1600"/>
                <a:t>Carga útil</a:t>
              </a:r>
            </a:p>
          </p:txBody>
        </p:sp>
        <p:sp>
          <p:nvSpPr>
            <p:cNvPr id="11" name="Rectangle 9"/>
            <p:cNvSpPr>
              <a:spLocks noChangeArrowheads="1"/>
            </p:cNvSpPr>
            <p:nvPr/>
          </p:nvSpPr>
          <p:spPr bwMode="auto">
            <a:xfrm>
              <a:off x="1762125" y="2736850"/>
              <a:ext cx="792163"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AllocID</a:t>
              </a:r>
              <a:endParaRPr lang="en-US" altLang="zh-CN" sz="1200" dirty="0"/>
            </a:p>
          </p:txBody>
        </p:sp>
        <p:sp>
          <p:nvSpPr>
            <p:cNvPr id="12" name="Rectangle 10"/>
            <p:cNvSpPr>
              <a:spLocks noChangeArrowheads="1"/>
            </p:cNvSpPr>
            <p:nvPr/>
          </p:nvSpPr>
          <p:spPr bwMode="auto">
            <a:xfrm>
              <a:off x="2554288" y="2736850"/>
              <a:ext cx="792162"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pt-BR" altLang="en-US" sz="1200"/>
                <a:t>Início</a:t>
              </a:r>
            </a:p>
          </p:txBody>
        </p:sp>
        <p:sp>
          <p:nvSpPr>
            <p:cNvPr id="13" name="Rectangle 11"/>
            <p:cNvSpPr>
              <a:spLocks noChangeArrowheads="1"/>
            </p:cNvSpPr>
            <p:nvPr/>
          </p:nvSpPr>
          <p:spPr bwMode="auto">
            <a:xfrm>
              <a:off x="3346450" y="2736850"/>
              <a:ext cx="792163"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Fim</a:t>
              </a:r>
            </a:p>
          </p:txBody>
        </p:sp>
        <p:sp>
          <p:nvSpPr>
            <p:cNvPr id="14" name="Rectangle 12"/>
            <p:cNvSpPr>
              <a:spLocks noChangeArrowheads="1"/>
            </p:cNvSpPr>
            <p:nvPr/>
          </p:nvSpPr>
          <p:spPr bwMode="auto">
            <a:xfrm>
              <a:off x="4138613" y="2736850"/>
              <a:ext cx="649287"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dirty="0"/>
                <a:t>AllocID</a:t>
              </a:r>
            </a:p>
          </p:txBody>
        </p:sp>
        <p:sp>
          <p:nvSpPr>
            <p:cNvPr id="15" name="Rectangle 13"/>
            <p:cNvSpPr>
              <a:spLocks noChangeArrowheads="1"/>
            </p:cNvSpPr>
            <p:nvPr/>
          </p:nvSpPr>
          <p:spPr bwMode="auto">
            <a:xfrm>
              <a:off x="4787900" y="2736850"/>
              <a:ext cx="574675"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pt-BR" altLang="en-US" sz="1200"/>
                <a:t>Início</a:t>
              </a:r>
            </a:p>
          </p:txBody>
        </p:sp>
        <p:sp>
          <p:nvSpPr>
            <p:cNvPr id="16" name="Rectangle 14"/>
            <p:cNvSpPr>
              <a:spLocks noChangeArrowheads="1"/>
            </p:cNvSpPr>
            <p:nvPr/>
          </p:nvSpPr>
          <p:spPr bwMode="auto">
            <a:xfrm>
              <a:off x="5362575" y="2736850"/>
              <a:ext cx="433388"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Fim</a:t>
              </a:r>
            </a:p>
          </p:txBody>
        </p:sp>
        <p:sp>
          <p:nvSpPr>
            <p:cNvPr id="17" name="Rectangle 15"/>
            <p:cNvSpPr>
              <a:spLocks noChangeArrowheads="1"/>
            </p:cNvSpPr>
            <p:nvPr/>
          </p:nvSpPr>
          <p:spPr bwMode="auto">
            <a:xfrm>
              <a:off x="1762125" y="3313113"/>
              <a:ext cx="792163"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1</a:t>
              </a:r>
            </a:p>
          </p:txBody>
        </p:sp>
        <p:sp>
          <p:nvSpPr>
            <p:cNvPr id="18" name="Rectangle 16"/>
            <p:cNvSpPr>
              <a:spLocks noChangeArrowheads="1"/>
            </p:cNvSpPr>
            <p:nvPr/>
          </p:nvSpPr>
          <p:spPr bwMode="auto">
            <a:xfrm>
              <a:off x="2554288" y="3313113"/>
              <a:ext cx="792162"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100</a:t>
              </a:r>
            </a:p>
          </p:txBody>
        </p:sp>
        <p:sp>
          <p:nvSpPr>
            <p:cNvPr id="19" name="Rectangle 17"/>
            <p:cNvSpPr>
              <a:spLocks noChangeArrowheads="1"/>
            </p:cNvSpPr>
            <p:nvPr/>
          </p:nvSpPr>
          <p:spPr bwMode="auto">
            <a:xfrm>
              <a:off x="3346450" y="3313113"/>
              <a:ext cx="792163"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200</a:t>
              </a:r>
            </a:p>
          </p:txBody>
        </p:sp>
        <p:sp>
          <p:nvSpPr>
            <p:cNvPr id="20" name="Rectangle 18"/>
            <p:cNvSpPr>
              <a:spLocks noChangeArrowheads="1"/>
            </p:cNvSpPr>
            <p:nvPr/>
          </p:nvSpPr>
          <p:spPr bwMode="auto">
            <a:xfrm>
              <a:off x="4138613" y="3313113"/>
              <a:ext cx="649287"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x</a:t>
              </a:r>
            </a:p>
          </p:txBody>
        </p:sp>
        <p:sp>
          <p:nvSpPr>
            <p:cNvPr id="21" name="Rectangle 19"/>
            <p:cNvSpPr>
              <a:spLocks noChangeArrowheads="1"/>
            </p:cNvSpPr>
            <p:nvPr/>
          </p:nvSpPr>
          <p:spPr bwMode="auto">
            <a:xfrm>
              <a:off x="4787900" y="3313113"/>
              <a:ext cx="574675"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300</a:t>
              </a:r>
            </a:p>
          </p:txBody>
        </p:sp>
        <p:sp>
          <p:nvSpPr>
            <p:cNvPr id="22" name="Rectangle 20"/>
            <p:cNvSpPr>
              <a:spLocks noChangeArrowheads="1"/>
            </p:cNvSpPr>
            <p:nvPr/>
          </p:nvSpPr>
          <p:spPr bwMode="auto">
            <a:xfrm>
              <a:off x="5362575" y="3313113"/>
              <a:ext cx="433388"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500</a:t>
              </a:r>
            </a:p>
          </p:txBody>
        </p:sp>
        <p:sp>
          <p:nvSpPr>
            <p:cNvPr id="23" name="Line 21"/>
            <p:cNvSpPr>
              <a:spLocks noChangeShapeType="1"/>
            </p:cNvSpPr>
            <p:nvPr/>
          </p:nvSpPr>
          <p:spPr bwMode="auto">
            <a:xfrm>
              <a:off x="1474788" y="4579938"/>
              <a:ext cx="5761037" cy="1587"/>
            </a:xfrm>
            <a:prstGeom prst="line">
              <a:avLst/>
            </a:prstGeom>
            <a:noFill/>
            <a:ln w="28575">
              <a:solidFill>
                <a:schemeClr val="tx1"/>
              </a:solidFill>
              <a:round/>
              <a:headEnd type="stealth" w="lg" len="lg"/>
            </a:ln>
          </p:spPr>
          <p:txBody>
            <a:bodyPr wrap="none" anchor="ctr"/>
            <a:lstStyle/>
            <a:p>
              <a:endParaRPr lang="zh-CN" altLang="en-US"/>
            </a:p>
          </p:txBody>
        </p:sp>
        <p:sp>
          <p:nvSpPr>
            <p:cNvPr id="24" name="Rectangle 22"/>
            <p:cNvSpPr>
              <a:spLocks noChangeArrowheads="1"/>
            </p:cNvSpPr>
            <p:nvPr/>
          </p:nvSpPr>
          <p:spPr bwMode="auto">
            <a:xfrm>
              <a:off x="2051050" y="4075113"/>
              <a:ext cx="1295400" cy="504825"/>
            </a:xfrm>
            <a:prstGeom prst="rect">
              <a:avLst/>
            </a:prstGeom>
            <a:solidFill>
              <a:schemeClr val="bg1">
                <a:lumMod val="50000"/>
              </a:schemeClr>
            </a:solidFill>
            <a:ln w="9525" algn="ctr">
              <a:noFill/>
              <a:miter lim="800000"/>
            </a:ln>
          </p:spPr>
          <p:txBody>
            <a:bodyPr wrap="none" lIns="78328" tIns="39165" rIns="78328" bIns="39165" anchor="ctr"/>
            <a:lstStyle/>
            <a:p>
              <a:pPr defTabSz="784225"/>
              <a:r>
                <a:rPr lang="en-US" altLang="zh-CN" sz="1200">
                  <a:solidFill>
                    <a:schemeClr val="bg1"/>
                  </a:solidFill>
                </a:rPr>
                <a:t>T-CONT1</a:t>
              </a:r>
            </a:p>
            <a:p>
              <a:pPr defTabSz="784225"/>
              <a:r>
                <a:rPr lang="en-US" altLang="zh-CN" sz="1200">
                  <a:solidFill>
                    <a:schemeClr val="bg1"/>
                  </a:solidFill>
                </a:rPr>
                <a:t>(ONT 1)</a:t>
              </a:r>
            </a:p>
          </p:txBody>
        </p:sp>
        <p:sp>
          <p:nvSpPr>
            <p:cNvPr id="25" name="Rectangle 23"/>
            <p:cNvSpPr>
              <a:spLocks noChangeArrowheads="1"/>
            </p:cNvSpPr>
            <p:nvPr/>
          </p:nvSpPr>
          <p:spPr bwMode="auto">
            <a:xfrm>
              <a:off x="4354513" y="4076700"/>
              <a:ext cx="1154112" cy="503238"/>
            </a:xfrm>
            <a:prstGeom prst="rect">
              <a:avLst/>
            </a:prstGeom>
            <a:solidFill>
              <a:schemeClr val="bg1">
                <a:lumMod val="50000"/>
              </a:schemeClr>
            </a:solidFill>
            <a:ln w="9525" algn="ctr">
              <a:noFill/>
              <a:miter lim="800000"/>
            </a:ln>
          </p:spPr>
          <p:txBody>
            <a:bodyPr wrap="none" lIns="78328" tIns="39165" rIns="78328" bIns="39165" anchor="ctr"/>
            <a:lstStyle/>
            <a:p>
              <a:pPr defTabSz="784225"/>
              <a:r>
                <a:rPr lang="en-US" altLang="zh-CN" sz="1200">
                  <a:solidFill>
                    <a:schemeClr val="bg1"/>
                  </a:solidFill>
                </a:rPr>
                <a:t>T-CONT x</a:t>
              </a:r>
            </a:p>
            <a:p>
              <a:pPr defTabSz="784225"/>
              <a:r>
                <a:rPr lang="en-US" altLang="zh-CN" sz="1200">
                  <a:solidFill>
                    <a:schemeClr val="bg1"/>
                  </a:solidFill>
                </a:rPr>
                <a:t>(ONT 2)</a:t>
              </a:r>
            </a:p>
          </p:txBody>
        </p:sp>
        <p:sp>
          <p:nvSpPr>
            <p:cNvPr id="26" name="Text Box 24"/>
            <p:cNvSpPr txBox="1">
              <a:spLocks noChangeArrowheads="1"/>
            </p:cNvSpPr>
            <p:nvPr/>
          </p:nvSpPr>
          <p:spPr bwMode="auto">
            <a:xfrm>
              <a:off x="1762125" y="4581525"/>
              <a:ext cx="575251" cy="503947"/>
            </a:xfrm>
            <a:prstGeom prst="rect">
              <a:avLst/>
            </a:prstGeom>
            <a:noFill/>
            <a:ln w="12700" algn="ctr">
              <a:noFill/>
              <a:miter lim="800000"/>
            </a:ln>
          </p:spPr>
          <p:txBody>
            <a:bodyPr lIns="91424" tIns="45712" rIns="91424" bIns="45712">
              <a:spAutoFit/>
            </a:bodyPr>
            <a:lstStyle/>
            <a:p>
              <a:r>
                <a:rPr lang="en-US" altLang="zh-CN" sz="1200"/>
                <a:t>Slot</a:t>
              </a:r>
            </a:p>
            <a:p>
              <a:r>
                <a:rPr lang="en-US" altLang="zh-CN" sz="1200"/>
                <a:t>100</a:t>
              </a:r>
            </a:p>
          </p:txBody>
        </p:sp>
        <p:sp>
          <p:nvSpPr>
            <p:cNvPr id="27" name="Text Box 25"/>
            <p:cNvSpPr txBox="1">
              <a:spLocks noChangeArrowheads="1"/>
            </p:cNvSpPr>
            <p:nvPr/>
          </p:nvSpPr>
          <p:spPr bwMode="auto">
            <a:xfrm>
              <a:off x="3059113" y="4581525"/>
              <a:ext cx="575251" cy="503947"/>
            </a:xfrm>
            <a:prstGeom prst="rect">
              <a:avLst/>
            </a:prstGeom>
            <a:noFill/>
            <a:ln w="12700" algn="ctr">
              <a:noFill/>
              <a:miter lim="800000"/>
            </a:ln>
          </p:spPr>
          <p:txBody>
            <a:bodyPr lIns="91424" tIns="45712" rIns="91424" bIns="45712">
              <a:spAutoFit/>
            </a:bodyPr>
            <a:lstStyle/>
            <a:p>
              <a:r>
                <a:rPr lang="en-US" altLang="zh-CN" sz="1200"/>
                <a:t>Slot</a:t>
              </a:r>
            </a:p>
            <a:p>
              <a:r>
                <a:rPr lang="en-US" altLang="zh-CN" sz="1200"/>
                <a:t>200</a:t>
              </a:r>
            </a:p>
          </p:txBody>
        </p:sp>
        <p:sp>
          <p:nvSpPr>
            <p:cNvPr id="28" name="Text Box 26"/>
            <p:cNvSpPr txBox="1">
              <a:spLocks noChangeArrowheads="1"/>
            </p:cNvSpPr>
            <p:nvPr/>
          </p:nvSpPr>
          <p:spPr bwMode="auto">
            <a:xfrm>
              <a:off x="4197174" y="4596916"/>
              <a:ext cx="575251" cy="503947"/>
            </a:xfrm>
            <a:prstGeom prst="rect">
              <a:avLst/>
            </a:prstGeom>
            <a:noFill/>
            <a:ln w="12700" algn="ctr">
              <a:noFill/>
              <a:miter lim="800000"/>
            </a:ln>
          </p:spPr>
          <p:txBody>
            <a:bodyPr lIns="91424" tIns="45712" rIns="91424" bIns="45712">
              <a:spAutoFit/>
            </a:bodyPr>
            <a:lstStyle/>
            <a:p>
              <a:r>
                <a:rPr lang="en-US" altLang="zh-CN" sz="1200"/>
                <a:t>Slot</a:t>
              </a:r>
            </a:p>
            <a:p>
              <a:r>
                <a:rPr lang="en-US" altLang="zh-CN" sz="1200"/>
                <a:t>300</a:t>
              </a:r>
            </a:p>
          </p:txBody>
        </p:sp>
        <p:sp>
          <p:nvSpPr>
            <p:cNvPr id="29" name="Text Box 27"/>
            <p:cNvSpPr txBox="1">
              <a:spLocks noChangeArrowheads="1"/>
            </p:cNvSpPr>
            <p:nvPr/>
          </p:nvSpPr>
          <p:spPr bwMode="auto">
            <a:xfrm>
              <a:off x="5076825" y="4581525"/>
              <a:ext cx="575250" cy="503947"/>
            </a:xfrm>
            <a:prstGeom prst="rect">
              <a:avLst/>
            </a:prstGeom>
            <a:noFill/>
            <a:ln w="12700" algn="ctr">
              <a:noFill/>
              <a:miter lim="800000"/>
            </a:ln>
          </p:spPr>
          <p:txBody>
            <a:bodyPr lIns="91424" tIns="45712" rIns="91424" bIns="45712">
              <a:spAutoFit/>
            </a:bodyPr>
            <a:lstStyle/>
            <a:p>
              <a:r>
                <a:rPr lang="en-US" altLang="zh-CN" sz="1200"/>
                <a:t>Slot</a:t>
              </a:r>
            </a:p>
            <a:p>
              <a:r>
                <a:rPr lang="en-US" altLang="zh-CN" sz="1200"/>
                <a:t>500</a:t>
              </a:r>
            </a:p>
          </p:txBody>
        </p:sp>
        <p:sp>
          <p:nvSpPr>
            <p:cNvPr id="30" name="Rectangle 28"/>
            <p:cNvSpPr>
              <a:spLocks noChangeArrowheads="1"/>
            </p:cNvSpPr>
            <p:nvPr/>
          </p:nvSpPr>
          <p:spPr bwMode="auto">
            <a:xfrm>
              <a:off x="2338388" y="5372100"/>
              <a:ext cx="576262" cy="287338"/>
            </a:xfrm>
            <a:prstGeom prst="rect">
              <a:avLst/>
            </a:prstGeom>
            <a:solidFill>
              <a:schemeClr val="accent1"/>
            </a:solidFill>
            <a:ln w="12700" algn="ctr">
              <a:solidFill>
                <a:schemeClr val="tx1"/>
              </a:solidFill>
              <a:miter lim="800000"/>
            </a:ln>
          </p:spPr>
          <p:txBody>
            <a:bodyPr wrap="none" lIns="91424" tIns="45712" rIns="91424" bIns="45712" anchor="ctr"/>
            <a:lstStyle/>
            <a:p>
              <a:pPr>
                <a:spcBef>
                  <a:spcPct val="20000"/>
                </a:spcBef>
              </a:pPr>
              <a:r>
                <a:rPr lang="en-US" altLang="zh-CN" sz="1200" dirty="0" err="1"/>
                <a:t>PLOu</a:t>
              </a:r>
              <a:endParaRPr lang="en-US" altLang="zh-CN" sz="1200" dirty="0"/>
            </a:p>
          </p:txBody>
        </p:sp>
        <p:sp>
          <p:nvSpPr>
            <p:cNvPr id="31" name="Rectangle 29"/>
            <p:cNvSpPr>
              <a:spLocks noChangeArrowheads="1"/>
            </p:cNvSpPr>
            <p:nvPr/>
          </p:nvSpPr>
          <p:spPr bwMode="auto">
            <a:xfrm>
              <a:off x="2914650" y="5373688"/>
              <a:ext cx="792163" cy="287337"/>
            </a:xfrm>
            <a:prstGeom prst="rect">
              <a:avLst/>
            </a:prstGeom>
            <a:solidFill>
              <a:schemeClr val="accent1"/>
            </a:solidFill>
            <a:ln w="12700" algn="ctr">
              <a:solidFill>
                <a:schemeClr val="tx1"/>
              </a:solidFill>
              <a:miter lim="800000"/>
            </a:ln>
          </p:spPr>
          <p:txBody>
            <a:bodyPr wrap="none" lIns="91424" tIns="45712" rIns="91424" bIns="45712" anchor="ctr"/>
            <a:lstStyle/>
            <a:p>
              <a:pPr>
                <a:spcBef>
                  <a:spcPct val="20000"/>
                </a:spcBef>
              </a:pPr>
              <a:r>
                <a:rPr lang="en-US" altLang="zh-CN" sz="1200" err="1"/>
                <a:t>PLOAMu</a:t>
              </a:r>
              <a:endParaRPr lang="en-US" altLang="zh-CN" sz="1200"/>
            </a:p>
          </p:txBody>
        </p:sp>
        <p:sp>
          <p:nvSpPr>
            <p:cNvPr id="32" name="Rectangle 30"/>
            <p:cNvSpPr>
              <a:spLocks noChangeArrowheads="1"/>
            </p:cNvSpPr>
            <p:nvPr/>
          </p:nvSpPr>
          <p:spPr bwMode="auto">
            <a:xfrm>
              <a:off x="3706813" y="5373688"/>
              <a:ext cx="577850" cy="287337"/>
            </a:xfrm>
            <a:prstGeom prst="rect">
              <a:avLst/>
            </a:prstGeom>
            <a:solidFill>
              <a:schemeClr val="accent1"/>
            </a:solidFill>
            <a:ln w="12700" algn="ctr">
              <a:solidFill>
                <a:schemeClr val="tx1"/>
              </a:solidFill>
              <a:miter lim="800000"/>
            </a:ln>
          </p:spPr>
          <p:txBody>
            <a:bodyPr wrap="none" lIns="91424" tIns="45712" rIns="91424" bIns="45712" anchor="ctr"/>
            <a:lstStyle/>
            <a:p>
              <a:pPr>
                <a:spcBef>
                  <a:spcPct val="20000"/>
                </a:spcBef>
              </a:pPr>
              <a:r>
                <a:rPr lang="en-US" altLang="zh-CN" sz="1200"/>
                <a:t>PLSu</a:t>
              </a:r>
            </a:p>
          </p:txBody>
        </p:sp>
        <p:sp>
          <p:nvSpPr>
            <p:cNvPr id="33" name="Rectangle 31"/>
            <p:cNvSpPr>
              <a:spLocks noChangeArrowheads="1"/>
            </p:cNvSpPr>
            <p:nvPr/>
          </p:nvSpPr>
          <p:spPr bwMode="auto">
            <a:xfrm>
              <a:off x="4283075" y="5373688"/>
              <a:ext cx="576263" cy="288925"/>
            </a:xfrm>
            <a:prstGeom prst="rect">
              <a:avLst/>
            </a:prstGeom>
            <a:solidFill>
              <a:schemeClr val="accent1"/>
            </a:solidFill>
            <a:ln w="12700" algn="ctr">
              <a:solidFill>
                <a:schemeClr val="tx1"/>
              </a:solidFill>
              <a:miter lim="800000"/>
            </a:ln>
          </p:spPr>
          <p:txBody>
            <a:bodyPr wrap="none" lIns="91424" tIns="45712" rIns="91424" bIns="45712" anchor="ctr"/>
            <a:lstStyle/>
            <a:p>
              <a:pPr>
                <a:spcBef>
                  <a:spcPct val="20000"/>
                </a:spcBef>
              </a:pPr>
              <a:r>
                <a:rPr lang="en-US" altLang="zh-CN" sz="1200"/>
                <a:t>DBRu x</a:t>
              </a:r>
            </a:p>
          </p:txBody>
        </p:sp>
        <p:sp>
          <p:nvSpPr>
            <p:cNvPr id="34" name="Rectangle 32"/>
            <p:cNvSpPr>
              <a:spLocks noChangeArrowheads="1"/>
            </p:cNvSpPr>
            <p:nvPr/>
          </p:nvSpPr>
          <p:spPr bwMode="auto">
            <a:xfrm>
              <a:off x="4859338" y="5373688"/>
              <a:ext cx="865187" cy="287337"/>
            </a:xfrm>
            <a:prstGeom prst="rect">
              <a:avLst/>
            </a:prstGeom>
            <a:solidFill>
              <a:schemeClr val="accent1"/>
            </a:solidFill>
            <a:ln w="12700" algn="ctr">
              <a:solidFill>
                <a:schemeClr val="tx1"/>
              </a:solidFill>
              <a:miter lim="800000"/>
            </a:ln>
          </p:spPr>
          <p:txBody>
            <a:bodyPr wrap="none" lIns="91424" tIns="45712" rIns="91424" bIns="45712" anchor="ctr"/>
            <a:lstStyle/>
            <a:p>
              <a:pPr>
                <a:spcBef>
                  <a:spcPct val="20000"/>
                </a:spcBef>
              </a:pPr>
              <a:r>
                <a:rPr lang="en-US" altLang="zh-CN" sz="1200" dirty="0"/>
                <a:t>Carga útil x</a:t>
              </a:r>
            </a:p>
          </p:txBody>
        </p:sp>
        <p:sp>
          <p:nvSpPr>
            <p:cNvPr id="35" name="Rectangle 33"/>
            <p:cNvSpPr>
              <a:spLocks noChangeArrowheads="1"/>
            </p:cNvSpPr>
            <p:nvPr/>
          </p:nvSpPr>
          <p:spPr bwMode="auto">
            <a:xfrm>
              <a:off x="5722938" y="5373688"/>
              <a:ext cx="719137" cy="287337"/>
            </a:xfrm>
            <a:prstGeom prst="rect">
              <a:avLst/>
            </a:prstGeom>
            <a:solidFill>
              <a:schemeClr val="accent1"/>
            </a:solidFill>
            <a:ln w="12700" algn="ctr">
              <a:solidFill>
                <a:schemeClr val="tx1"/>
              </a:solidFill>
              <a:miter lim="800000"/>
            </a:ln>
          </p:spPr>
          <p:txBody>
            <a:bodyPr wrap="none" lIns="91424" tIns="45712" rIns="91424" bIns="45712" anchor="ctr"/>
            <a:lstStyle/>
            <a:p>
              <a:pPr>
                <a:spcBef>
                  <a:spcPct val="20000"/>
                </a:spcBef>
              </a:pPr>
              <a:r>
                <a:rPr lang="en-US" altLang="zh-CN" sz="1200"/>
                <a:t>DBRu Y</a:t>
              </a:r>
            </a:p>
          </p:txBody>
        </p:sp>
        <p:sp>
          <p:nvSpPr>
            <p:cNvPr id="36" name="Rectangle 34"/>
            <p:cNvSpPr>
              <a:spLocks noChangeArrowheads="1"/>
            </p:cNvSpPr>
            <p:nvPr/>
          </p:nvSpPr>
          <p:spPr bwMode="auto">
            <a:xfrm>
              <a:off x="6443663" y="5373688"/>
              <a:ext cx="863600" cy="287337"/>
            </a:xfrm>
            <a:prstGeom prst="rect">
              <a:avLst/>
            </a:prstGeom>
            <a:solidFill>
              <a:schemeClr val="accent1"/>
            </a:solidFill>
            <a:ln w="12700" algn="ctr">
              <a:solidFill>
                <a:schemeClr val="tx1"/>
              </a:solidFill>
              <a:miter lim="800000"/>
            </a:ln>
          </p:spPr>
          <p:txBody>
            <a:bodyPr wrap="none" lIns="91424" tIns="45712" rIns="91424" bIns="45712" anchor="ctr"/>
            <a:lstStyle/>
            <a:p>
              <a:pPr>
                <a:spcBef>
                  <a:spcPct val="20000"/>
                </a:spcBef>
              </a:pPr>
              <a:r>
                <a:rPr lang="en-US" altLang="zh-CN" sz="1200"/>
                <a:t>Carga útil y</a:t>
              </a:r>
            </a:p>
          </p:txBody>
        </p:sp>
        <p:sp>
          <p:nvSpPr>
            <p:cNvPr id="37" name="Line 35"/>
            <p:cNvSpPr>
              <a:spLocks noChangeShapeType="1"/>
            </p:cNvSpPr>
            <p:nvPr/>
          </p:nvSpPr>
          <p:spPr bwMode="auto">
            <a:xfrm flipH="1">
              <a:off x="2352878" y="4589953"/>
              <a:ext cx="2016125" cy="792163"/>
            </a:xfrm>
            <a:prstGeom prst="line">
              <a:avLst/>
            </a:prstGeom>
            <a:noFill/>
            <a:ln w="12700">
              <a:solidFill>
                <a:schemeClr val="tx1"/>
              </a:solidFill>
              <a:prstDash val="dash"/>
              <a:round/>
              <a:tailEnd type="triangle" w="med" len="med"/>
            </a:ln>
          </p:spPr>
          <p:txBody>
            <a:bodyPr wrap="none" anchor="ctr"/>
            <a:lstStyle/>
            <a:p>
              <a:endParaRPr lang="zh-CN" altLang="en-US"/>
            </a:p>
          </p:txBody>
        </p:sp>
        <p:sp>
          <p:nvSpPr>
            <p:cNvPr id="38" name="Line 36"/>
            <p:cNvSpPr>
              <a:spLocks noChangeShapeType="1"/>
            </p:cNvSpPr>
            <p:nvPr/>
          </p:nvSpPr>
          <p:spPr bwMode="auto">
            <a:xfrm>
              <a:off x="6804025" y="4581525"/>
              <a:ext cx="503238" cy="792163"/>
            </a:xfrm>
            <a:prstGeom prst="line">
              <a:avLst/>
            </a:prstGeom>
            <a:noFill/>
            <a:ln w="12700">
              <a:solidFill>
                <a:schemeClr val="tx1"/>
              </a:solidFill>
              <a:prstDash val="dash"/>
              <a:round/>
              <a:tailEnd type="triangle" w="med" len="med"/>
            </a:ln>
          </p:spPr>
          <p:txBody>
            <a:bodyPr wrap="none" anchor="ctr"/>
            <a:lstStyle/>
            <a:p>
              <a:endParaRPr lang="zh-CN" altLang="en-US"/>
            </a:p>
          </p:txBody>
        </p:sp>
        <p:sp>
          <p:nvSpPr>
            <p:cNvPr id="39" name="Line 37"/>
            <p:cNvSpPr>
              <a:spLocks noChangeShapeType="1"/>
            </p:cNvSpPr>
            <p:nvPr/>
          </p:nvSpPr>
          <p:spPr bwMode="auto">
            <a:xfrm flipH="1">
              <a:off x="1762125" y="2305050"/>
              <a:ext cx="1081088" cy="433388"/>
            </a:xfrm>
            <a:prstGeom prst="line">
              <a:avLst/>
            </a:prstGeom>
            <a:noFill/>
            <a:ln w="12700">
              <a:solidFill>
                <a:schemeClr val="tx1"/>
              </a:solidFill>
              <a:prstDash val="dash"/>
              <a:round/>
              <a:tailEnd type="triangle" w="med" len="med"/>
            </a:ln>
          </p:spPr>
          <p:txBody>
            <a:bodyPr wrap="none" anchor="ctr"/>
            <a:lstStyle/>
            <a:p>
              <a:endParaRPr lang="zh-CN" altLang="en-US"/>
            </a:p>
          </p:txBody>
        </p:sp>
        <p:sp>
          <p:nvSpPr>
            <p:cNvPr id="40" name="Line 38"/>
            <p:cNvSpPr>
              <a:spLocks noChangeShapeType="1"/>
            </p:cNvSpPr>
            <p:nvPr/>
          </p:nvSpPr>
          <p:spPr bwMode="auto">
            <a:xfrm>
              <a:off x="4354513" y="2305050"/>
              <a:ext cx="3097212" cy="431800"/>
            </a:xfrm>
            <a:prstGeom prst="line">
              <a:avLst/>
            </a:prstGeom>
            <a:noFill/>
            <a:ln w="12700">
              <a:solidFill>
                <a:schemeClr val="tx1"/>
              </a:solidFill>
              <a:prstDash val="dash"/>
              <a:round/>
              <a:tailEnd type="triangle" w="med" len="med"/>
            </a:ln>
          </p:spPr>
          <p:txBody>
            <a:bodyPr wrap="none" anchor="ctr"/>
            <a:lstStyle/>
            <a:p>
              <a:endParaRPr lang="zh-CN" altLang="en-US"/>
            </a:p>
          </p:txBody>
        </p:sp>
        <p:sp>
          <p:nvSpPr>
            <p:cNvPr id="41" name="Line 39"/>
            <p:cNvSpPr>
              <a:spLocks noChangeShapeType="1"/>
            </p:cNvSpPr>
            <p:nvPr/>
          </p:nvSpPr>
          <p:spPr bwMode="auto">
            <a:xfrm>
              <a:off x="1776413" y="3606800"/>
              <a:ext cx="274637" cy="469900"/>
            </a:xfrm>
            <a:prstGeom prst="line">
              <a:avLst/>
            </a:prstGeom>
            <a:noFill/>
            <a:ln w="12700">
              <a:solidFill>
                <a:schemeClr val="tx1"/>
              </a:solidFill>
              <a:prstDash val="dash"/>
              <a:round/>
              <a:tailEnd type="triangle" w="med" len="med"/>
            </a:ln>
          </p:spPr>
          <p:txBody>
            <a:bodyPr wrap="none" anchor="ctr"/>
            <a:lstStyle/>
            <a:p>
              <a:endParaRPr lang="zh-CN" altLang="en-US"/>
            </a:p>
          </p:txBody>
        </p:sp>
        <p:sp>
          <p:nvSpPr>
            <p:cNvPr id="42" name="Line 40"/>
            <p:cNvSpPr>
              <a:spLocks noChangeShapeType="1"/>
            </p:cNvSpPr>
            <p:nvPr/>
          </p:nvSpPr>
          <p:spPr bwMode="auto">
            <a:xfrm flipH="1">
              <a:off x="3321598" y="3620065"/>
              <a:ext cx="774700" cy="500062"/>
            </a:xfrm>
            <a:prstGeom prst="line">
              <a:avLst/>
            </a:prstGeom>
            <a:noFill/>
            <a:ln w="12700">
              <a:solidFill>
                <a:schemeClr val="tx1"/>
              </a:solidFill>
              <a:prstDash val="dash"/>
              <a:round/>
              <a:tailEnd type="triangle" w="med" len="med"/>
            </a:ln>
          </p:spPr>
          <p:txBody>
            <a:bodyPr wrap="none" anchor="ctr"/>
            <a:lstStyle/>
            <a:p>
              <a:endParaRPr lang="zh-CN" altLang="en-US"/>
            </a:p>
          </p:txBody>
        </p:sp>
        <p:sp>
          <p:nvSpPr>
            <p:cNvPr id="43" name="Line 41"/>
            <p:cNvSpPr>
              <a:spLocks noChangeShapeType="1"/>
            </p:cNvSpPr>
            <p:nvPr/>
          </p:nvSpPr>
          <p:spPr bwMode="auto">
            <a:xfrm>
              <a:off x="4168775" y="3592513"/>
              <a:ext cx="187325" cy="484187"/>
            </a:xfrm>
            <a:prstGeom prst="line">
              <a:avLst/>
            </a:prstGeom>
            <a:noFill/>
            <a:ln w="12700">
              <a:solidFill>
                <a:schemeClr val="tx1"/>
              </a:solidFill>
              <a:prstDash val="dash"/>
              <a:round/>
              <a:tailEnd type="triangle" w="med" len="med"/>
            </a:ln>
          </p:spPr>
          <p:txBody>
            <a:bodyPr wrap="none" anchor="ctr"/>
            <a:lstStyle/>
            <a:p>
              <a:endParaRPr lang="zh-CN" altLang="en-US"/>
            </a:p>
          </p:txBody>
        </p:sp>
        <p:sp>
          <p:nvSpPr>
            <p:cNvPr id="44" name="Line 42"/>
            <p:cNvSpPr>
              <a:spLocks noChangeShapeType="1"/>
            </p:cNvSpPr>
            <p:nvPr/>
          </p:nvSpPr>
          <p:spPr bwMode="auto">
            <a:xfrm flipH="1">
              <a:off x="6804025" y="3589338"/>
              <a:ext cx="603250" cy="487362"/>
            </a:xfrm>
            <a:prstGeom prst="line">
              <a:avLst/>
            </a:prstGeom>
            <a:noFill/>
            <a:ln w="12700">
              <a:solidFill>
                <a:schemeClr val="tx1"/>
              </a:solidFill>
              <a:prstDash val="dash"/>
              <a:round/>
              <a:tailEnd type="triangle" w="med" len="med"/>
            </a:ln>
          </p:spPr>
          <p:txBody>
            <a:bodyPr wrap="none" anchor="ctr"/>
            <a:lstStyle/>
            <a:p>
              <a:endParaRPr lang="zh-CN" altLang="en-US"/>
            </a:p>
          </p:txBody>
        </p:sp>
        <p:sp>
          <p:nvSpPr>
            <p:cNvPr id="45" name="Text Box 43"/>
            <p:cNvSpPr txBox="1">
              <a:spLocks noChangeArrowheads="1"/>
            </p:cNvSpPr>
            <p:nvPr/>
          </p:nvSpPr>
          <p:spPr bwMode="auto">
            <a:xfrm>
              <a:off x="2823937" y="1815176"/>
              <a:ext cx="1675226" cy="505559"/>
            </a:xfrm>
            <a:prstGeom prst="rect">
              <a:avLst/>
            </a:prstGeom>
            <a:noFill/>
            <a:ln w="12700" algn="ctr">
              <a:noFill/>
              <a:miter lim="800000"/>
            </a:ln>
          </p:spPr>
          <p:txBody>
            <a:bodyPr wrap="square" lIns="91424" tIns="45712" rIns="91424" bIns="45712">
              <a:spAutoFit/>
            </a:bodyPr>
            <a:lstStyle/>
            <a:p>
              <a:pPr>
                <a:spcBef>
                  <a:spcPct val="20000"/>
                </a:spcBef>
              </a:pPr>
              <a:r>
                <a:rPr lang="en-US" altLang="zh-CN" sz="1200" dirty="0"/>
                <a:t>Mapa de largura de banda upstream</a:t>
              </a:r>
            </a:p>
          </p:txBody>
        </p:sp>
        <p:sp>
          <p:nvSpPr>
            <p:cNvPr id="46" name="Line 44"/>
            <p:cNvSpPr>
              <a:spLocks noChangeShapeType="1"/>
            </p:cNvSpPr>
            <p:nvPr/>
          </p:nvSpPr>
          <p:spPr bwMode="auto">
            <a:xfrm>
              <a:off x="1762125" y="1296988"/>
              <a:ext cx="1873250" cy="0"/>
            </a:xfrm>
            <a:prstGeom prst="line">
              <a:avLst/>
            </a:prstGeom>
            <a:noFill/>
            <a:ln w="12700">
              <a:solidFill>
                <a:schemeClr val="tx1"/>
              </a:solidFill>
              <a:round/>
              <a:headEnd type="triangle" w="med" len="med"/>
            </a:ln>
          </p:spPr>
          <p:txBody>
            <a:bodyPr wrap="none" anchor="ctr"/>
            <a:lstStyle/>
            <a:p>
              <a:endParaRPr lang="zh-CN" altLang="en-US"/>
            </a:p>
          </p:txBody>
        </p:sp>
        <p:sp>
          <p:nvSpPr>
            <p:cNvPr id="47" name="Line 45"/>
            <p:cNvSpPr>
              <a:spLocks noChangeShapeType="1"/>
            </p:cNvSpPr>
            <p:nvPr/>
          </p:nvSpPr>
          <p:spPr bwMode="auto">
            <a:xfrm>
              <a:off x="4498975" y="1296988"/>
              <a:ext cx="2160588" cy="0"/>
            </a:xfrm>
            <a:prstGeom prst="line">
              <a:avLst/>
            </a:prstGeom>
            <a:noFill/>
            <a:ln w="12700">
              <a:solidFill>
                <a:schemeClr val="tx1"/>
              </a:solidFill>
              <a:round/>
              <a:tailEnd type="triangle" w="med" len="med"/>
            </a:ln>
          </p:spPr>
          <p:txBody>
            <a:bodyPr wrap="none" anchor="ctr"/>
            <a:lstStyle/>
            <a:p>
              <a:endParaRPr lang="zh-CN" altLang="en-US"/>
            </a:p>
          </p:txBody>
        </p:sp>
        <p:sp>
          <p:nvSpPr>
            <p:cNvPr id="48" name="Text Box 46"/>
            <p:cNvSpPr txBox="1">
              <a:spLocks noChangeArrowheads="1"/>
            </p:cNvSpPr>
            <p:nvPr/>
          </p:nvSpPr>
          <p:spPr bwMode="auto">
            <a:xfrm>
              <a:off x="3635375" y="1154113"/>
              <a:ext cx="863600" cy="305009"/>
            </a:xfrm>
            <a:prstGeom prst="rect">
              <a:avLst/>
            </a:prstGeom>
            <a:noFill/>
            <a:ln w="12700" algn="ctr">
              <a:noFill/>
              <a:miter lim="800000"/>
            </a:ln>
          </p:spPr>
          <p:txBody>
            <a:bodyPr lIns="91424" tIns="45712" rIns="91424" bIns="45712">
              <a:spAutoFit/>
            </a:bodyPr>
            <a:lstStyle/>
            <a:p>
              <a:r>
                <a:rPr lang="en-US" altLang="zh-CN" sz="1200"/>
                <a:t>125us</a:t>
              </a:r>
            </a:p>
          </p:txBody>
        </p:sp>
        <p:sp>
          <p:nvSpPr>
            <p:cNvPr id="49" name="Text Box 48"/>
            <p:cNvSpPr txBox="1">
              <a:spLocks noChangeArrowheads="1"/>
            </p:cNvSpPr>
            <p:nvPr/>
          </p:nvSpPr>
          <p:spPr bwMode="auto">
            <a:xfrm>
              <a:off x="1446792" y="987961"/>
              <a:ext cx="2519363" cy="305009"/>
            </a:xfrm>
            <a:prstGeom prst="rect">
              <a:avLst/>
            </a:prstGeom>
            <a:noFill/>
            <a:ln w="12700" algn="ctr">
              <a:noFill/>
              <a:miter lim="800000"/>
            </a:ln>
          </p:spPr>
          <p:txBody>
            <a:bodyPr lIns="91424" tIns="45712" rIns="91424" bIns="45712">
              <a:spAutoFit/>
            </a:bodyPr>
            <a:lstStyle/>
            <a:p>
              <a:pPr algn="ctr"/>
              <a:r>
                <a:rPr lang="en-US" altLang="zh-CN" sz="1200" dirty="0"/>
                <a:t>Enquadramento download</a:t>
              </a:r>
            </a:p>
          </p:txBody>
        </p:sp>
        <p:sp>
          <p:nvSpPr>
            <p:cNvPr id="50" name="Text Box 49"/>
            <p:cNvSpPr txBox="1">
              <a:spLocks noChangeArrowheads="1"/>
            </p:cNvSpPr>
            <p:nvPr/>
          </p:nvSpPr>
          <p:spPr bwMode="auto">
            <a:xfrm>
              <a:off x="1187450" y="5732463"/>
              <a:ext cx="2519363" cy="305009"/>
            </a:xfrm>
            <a:prstGeom prst="rect">
              <a:avLst/>
            </a:prstGeom>
            <a:noFill/>
            <a:ln w="12700" algn="ctr">
              <a:noFill/>
              <a:miter lim="800000"/>
            </a:ln>
          </p:spPr>
          <p:txBody>
            <a:bodyPr lIns="91424" tIns="45712" rIns="91424" bIns="45712">
              <a:spAutoFit/>
            </a:bodyPr>
            <a:lstStyle/>
            <a:p>
              <a:r>
                <a:rPr lang="en-US" altLang="zh-CN" sz="1200" dirty="0" err="1"/>
                <a:t>Enquadramento</a:t>
              </a:r>
              <a:r>
                <a:rPr lang="en-US" altLang="zh-CN" sz="1200" dirty="0"/>
                <a:t> upload</a:t>
              </a:r>
            </a:p>
          </p:txBody>
        </p:sp>
        <p:sp>
          <p:nvSpPr>
            <p:cNvPr id="51" name="Line 50"/>
            <p:cNvSpPr>
              <a:spLocks noChangeShapeType="1"/>
            </p:cNvSpPr>
            <p:nvPr/>
          </p:nvSpPr>
          <p:spPr bwMode="auto">
            <a:xfrm>
              <a:off x="898525" y="3806911"/>
              <a:ext cx="6624637" cy="0"/>
            </a:xfrm>
            <a:prstGeom prst="line">
              <a:avLst/>
            </a:prstGeom>
            <a:noFill/>
            <a:ln w="28575">
              <a:solidFill>
                <a:schemeClr val="tx1"/>
              </a:solidFill>
              <a:round/>
            </a:ln>
          </p:spPr>
          <p:txBody>
            <a:bodyPr wrap="none" anchor="ctr"/>
            <a:lstStyle/>
            <a:p>
              <a:endParaRPr lang="zh-CN" altLang="en-US"/>
            </a:p>
          </p:txBody>
        </p:sp>
        <p:sp>
          <p:nvSpPr>
            <p:cNvPr id="52" name="Line 51"/>
            <p:cNvSpPr>
              <a:spLocks noChangeShapeType="1"/>
            </p:cNvSpPr>
            <p:nvPr/>
          </p:nvSpPr>
          <p:spPr bwMode="auto">
            <a:xfrm flipV="1">
              <a:off x="7558088" y="2205038"/>
              <a:ext cx="254000" cy="1655762"/>
            </a:xfrm>
            <a:prstGeom prst="line">
              <a:avLst/>
            </a:prstGeom>
            <a:noFill/>
            <a:ln w="28575">
              <a:solidFill>
                <a:schemeClr val="tx1"/>
              </a:solidFill>
              <a:round/>
            </a:ln>
          </p:spPr>
          <p:txBody>
            <a:bodyPr wrap="none" anchor="ctr"/>
            <a:lstStyle/>
            <a:p>
              <a:endParaRPr lang="zh-CN" altLang="en-US"/>
            </a:p>
          </p:txBody>
        </p:sp>
        <p:sp>
          <p:nvSpPr>
            <p:cNvPr id="53" name="Line 52"/>
            <p:cNvSpPr>
              <a:spLocks noChangeShapeType="1"/>
            </p:cNvSpPr>
            <p:nvPr/>
          </p:nvSpPr>
          <p:spPr bwMode="auto">
            <a:xfrm>
              <a:off x="7558089" y="3787774"/>
              <a:ext cx="345779" cy="1521471"/>
            </a:xfrm>
            <a:prstGeom prst="line">
              <a:avLst/>
            </a:prstGeom>
            <a:noFill/>
            <a:ln w="28575">
              <a:solidFill>
                <a:schemeClr val="tx1"/>
              </a:solidFill>
              <a:round/>
            </a:ln>
          </p:spPr>
          <p:txBody>
            <a:bodyPr wrap="none" anchor="ctr"/>
            <a:lstStyle/>
            <a:p>
              <a:endParaRPr lang="zh-CN" altLang="en-US"/>
            </a:p>
          </p:txBody>
        </p:sp>
        <p:sp>
          <p:nvSpPr>
            <p:cNvPr id="54" name="Oval 53"/>
            <p:cNvSpPr>
              <a:spLocks noChangeArrowheads="1"/>
            </p:cNvSpPr>
            <p:nvPr/>
          </p:nvSpPr>
          <p:spPr bwMode="auto">
            <a:xfrm>
              <a:off x="7486650" y="3716338"/>
              <a:ext cx="142875" cy="142875"/>
            </a:xfrm>
            <a:prstGeom prst="ellipse">
              <a:avLst/>
            </a:prstGeom>
            <a:solidFill>
              <a:srgbClr val="333333"/>
            </a:solidFill>
            <a:ln w="12700" algn="ctr">
              <a:solidFill>
                <a:schemeClr val="tx1"/>
              </a:solidFill>
              <a:round/>
            </a:ln>
          </p:spPr>
          <p:txBody>
            <a:bodyPr wrap="none" anchor="ctr"/>
            <a:lstStyle/>
            <a:p>
              <a:endParaRPr lang="zh-CN" altLang="en-US"/>
            </a:p>
          </p:txBody>
        </p:sp>
        <p:sp>
          <p:nvSpPr>
            <p:cNvPr id="55" name="Line 54"/>
            <p:cNvSpPr>
              <a:spLocks noChangeShapeType="1"/>
            </p:cNvSpPr>
            <p:nvPr/>
          </p:nvSpPr>
          <p:spPr bwMode="auto">
            <a:xfrm>
              <a:off x="7629525" y="3787775"/>
              <a:ext cx="360363" cy="0"/>
            </a:xfrm>
            <a:prstGeom prst="line">
              <a:avLst/>
            </a:prstGeom>
            <a:noFill/>
            <a:ln w="28575">
              <a:solidFill>
                <a:schemeClr val="tx1"/>
              </a:solidFill>
              <a:round/>
            </a:ln>
          </p:spPr>
          <p:txBody>
            <a:bodyPr wrap="none" anchor="ctr"/>
            <a:lstStyle/>
            <a:p>
              <a:endParaRPr lang="zh-CN" altLang="en-US"/>
            </a:p>
          </p:txBody>
        </p:sp>
        <p:sp>
          <p:nvSpPr>
            <p:cNvPr id="56" name="Line 55"/>
            <p:cNvSpPr>
              <a:spLocks noChangeShapeType="1"/>
            </p:cNvSpPr>
            <p:nvPr/>
          </p:nvSpPr>
          <p:spPr bwMode="auto">
            <a:xfrm flipH="1">
              <a:off x="8315325" y="2925763"/>
              <a:ext cx="36513" cy="506412"/>
            </a:xfrm>
            <a:prstGeom prst="line">
              <a:avLst/>
            </a:prstGeom>
            <a:noFill/>
            <a:ln w="28575" cap="rnd">
              <a:solidFill>
                <a:schemeClr val="tx1"/>
              </a:solidFill>
              <a:prstDash val="sysDot"/>
              <a:round/>
            </a:ln>
          </p:spPr>
          <p:txBody>
            <a:bodyPr wrap="none" anchor="ctr"/>
            <a:lstStyle/>
            <a:p>
              <a:endParaRPr lang="zh-CN" altLang="en-US"/>
            </a:p>
          </p:txBody>
        </p:sp>
        <p:grpSp>
          <p:nvGrpSpPr>
            <p:cNvPr id="57" name="Group 56"/>
            <p:cNvGrpSpPr/>
            <p:nvPr/>
          </p:nvGrpSpPr>
          <p:grpSpPr>
            <a:xfrm>
              <a:off x="179388" y="3573463"/>
              <a:ext cx="717550" cy="574675"/>
              <a:chOff x="295" y="2296"/>
              <a:chExt cx="452" cy="362"/>
            </a:xfrm>
          </p:grpSpPr>
          <p:grpSp>
            <p:nvGrpSpPr>
              <p:cNvPr id="98" name="Group 57"/>
              <p:cNvGrpSpPr/>
              <p:nvPr/>
            </p:nvGrpSpPr>
            <p:grpSpPr>
              <a:xfrm>
                <a:off x="295" y="2296"/>
                <a:ext cx="452" cy="362"/>
                <a:chOff x="1338" y="2072"/>
                <a:chExt cx="452" cy="362"/>
              </a:xfrm>
            </p:grpSpPr>
            <p:sp>
              <p:nvSpPr>
                <p:cNvPr id="100" name="AutoShape 58"/>
                <p:cNvSpPr>
                  <a:spLocks noChangeArrowheads="1"/>
                </p:cNvSpPr>
                <p:nvPr/>
              </p:nvSpPr>
              <p:spPr bwMode="auto">
                <a:xfrm>
                  <a:off x="1338" y="2072"/>
                  <a:ext cx="452" cy="362"/>
                </a:xfrm>
                <a:prstGeom prst="roundRect">
                  <a:avLst>
                    <a:gd name="adj" fmla="val 9667"/>
                  </a:avLst>
                </a:prstGeom>
                <a:solidFill>
                  <a:schemeClr val="bg1">
                    <a:lumMod val="85000"/>
                  </a:schemeClr>
                </a:solidFill>
                <a:ln w="38100" algn="ctr">
                  <a:solidFill>
                    <a:srgbClr val="625070"/>
                  </a:solidFill>
                  <a:round/>
                </a:ln>
              </p:spPr>
              <p:txBody>
                <a:bodyPr wrap="none" anchor="ctr"/>
                <a:lstStyle/>
                <a:p>
                  <a:endParaRPr lang="zh-CN" altLang="en-US"/>
                </a:p>
              </p:txBody>
            </p:sp>
            <p:pic>
              <p:nvPicPr>
                <p:cNvPr id="101" name="Picture 59" descr="guang2"/>
                <p:cNvPicPr>
                  <a:picLocks noChangeAspect="1" noChangeArrowheads="1"/>
                </p:cNvPicPr>
                <p:nvPr/>
              </p:nvPicPr>
              <p:blipFill>
                <a:blip r:embed="rId3"/>
                <a:stretch>
                  <a:fillRect/>
                </a:stretch>
              </p:blipFill>
              <p:spPr bwMode="auto">
                <a:xfrm>
                  <a:off x="1384" y="2288"/>
                  <a:ext cx="386" cy="136"/>
                </a:xfrm>
                <a:prstGeom prst="rect">
                  <a:avLst/>
                </a:prstGeom>
                <a:noFill/>
                <a:ln w="9525">
                  <a:noFill/>
                  <a:miter lim="800000"/>
                  <a:headEnd/>
                  <a:tailEnd/>
                </a:ln>
              </p:spPr>
            </p:pic>
            <p:pic>
              <p:nvPicPr>
                <p:cNvPr id="102" name="Picture 60" descr="guang2"/>
                <p:cNvPicPr>
                  <a:picLocks noChangeAspect="1" noChangeArrowheads="1"/>
                </p:cNvPicPr>
                <p:nvPr/>
              </p:nvPicPr>
              <p:blipFill>
                <a:blip r:embed="rId4"/>
                <a:stretch>
                  <a:fillRect/>
                </a:stretch>
              </p:blipFill>
              <p:spPr bwMode="auto">
                <a:xfrm>
                  <a:off x="1352" y="2084"/>
                  <a:ext cx="395" cy="233"/>
                </a:xfrm>
                <a:prstGeom prst="rect">
                  <a:avLst/>
                </a:prstGeom>
                <a:noFill/>
                <a:ln w="9525">
                  <a:noFill/>
                  <a:miter lim="800000"/>
                  <a:headEnd/>
                  <a:tailEnd/>
                </a:ln>
              </p:spPr>
            </p:pic>
          </p:grpSp>
          <p:sp>
            <p:nvSpPr>
              <p:cNvPr id="99" name="Text Box 61"/>
              <p:cNvSpPr txBox="1">
                <a:spLocks noChangeArrowheads="1"/>
              </p:cNvSpPr>
              <p:nvPr/>
            </p:nvSpPr>
            <p:spPr bwMode="auto">
              <a:xfrm>
                <a:off x="340" y="2387"/>
                <a:ext cx="306" cy="235"/>
              </a:xfrm>
              <a:prstGeom prst="rect">
                <a:avLst/>
              </a:prstGeom>
              <a:noFill/>
              <a:ln w="12700" algn="ctr">
                <a:noFill/>
                <a:miter lim="800000"/>
              </a:ln>
            </p:spPr>
            <p:txBody>
              <a:bodyPr wrap="none" lIns="91424" tIns="45712" rIns="91424" bIns="45712">
                <a:spAutoFit/>
              </a:bodyPr>
              <a:lstStyle/>
              <a:p>
                <a:pPr>
                  <a:spcBef>
                    <a:spcPct val="20000"/>
                  </a:spcBef>
                </a:pPr>
                <a:r>
                  <a:rPr lang="en-US" altLang="zh-CN" sz="1600"/>
                  <a:t>OLT</a:t>
                </a:r>
              </a:p>
            </p:txBody>
          </p:sp>
        </p:grpSp>
        <p:grpSp>
          <p:nvGrpSpPr>
            <p:cNvPr id="58" name="Group 62"/>
            <p:cNvGrpSpPr/>
            <p:nvPr/>
          </p:nvGrpSpPr>
          <p:grpSpPr>
            <a:xfrm>
              <a:off x="7991475" y="1700213"/>
              <a:ext cx="863600" cy="865187"/>
              <a:chOff x="4785" y="164"/>
              <a:chExt cx="544" cy="227"/>
            </a:xfrm>
          </p:grpSpPr>
          <p:grpSp>
            <p:nvGrpSpPr>
              <p:cNvPr id="93" name="Group 63"/>
              <p:cNvGrpSpPr/>
              <p:nvPr/>
            </p:nvGrpSpPr>
            <p:grpSpPr>
              <a:xfrm>
                <a:off x="4785" y="164"/>
                <a:ext cx="544" cy="227"/>
                <a:chOff x="1080" y="1188"/>
                <a:chExt cx="462" cy="362"/>
              </a:xfrm>
            </p:grpSpPr>
            <p:sp>
              <p:nvSpPr>
                <p:cNvPr id="95" name="AutoShape 64"/>
                <p:cNvSpPr>
                  <a:spLocks noChangeArrowheads="1"/>
                </p:cNvSpPr>
                <p:nvPr/>
              </p:nvSpPr>
              <p:spPr bwMode="auto">
                <a:xfrm>
                  <a:off x="1080" y="1188"/>
                  <a:ext cx="452" cy="362"/>
                </a:xfrm>
                <a:prstGeom prst="roundRect">
                  <a:avLst>
                    <a:gd name="adj" fmla="val 9667"/>
                  </a:avLst>
                </a:prstGeom>
                <a:solidFill>
                  <a:schemeClr val="bg1">
                    <a:lumMod val="85000"/>
                  </a:schemeClr>
                </a:solidFill>
                <a:ln w="28575" algn="ctr">
                  <a:solidFill>
                    <a:srgbClr val="706A4E"/>
                  </a:solidFill>
                  <a:round/>
                </a:ln>
              </p:spPr>
              <p:txBody>
                <a:bodyPr wrap="none" anchor="ctr"/>
                <a:lstStyle/>
                <a:p>
                  <a:endParaRPr lang="zh-CN" altLang="en-US"/>
                </a:p>
              </p:txBody>
            </p:sp>
            <p:pic>
              <p:nvPicPr>
                <p:cNvPr id="96" name="Picture 65" descr="guang2"/>
                <p:cNvPicPr>
                  <a:picLocks noChangeAspect="1" noChangeArrowheads="1"/>
                </p:cNvPicPr>
                <p:nvPr/>
              </p:nvPicPr>
              <p:blipFill>
                <a:blip r:embed="rId4"/>
                <a:stretch>
                  <a:fillRect/>
                </a:stretch>
              </p:blipFill>
              <p:spPr bwMode="auto">
                <a:xfrm>
                  <a:off x="1094" y="1203"/>
                  <a:ext cx="448" cy="233"/>
                </a:xfrm>
                <a:prstGeom prst="rect">
                  <a:avLst/>
                </a:prstGeom>
                <a:noFill/>
                <a:ln w="9525">
                  <a:noFill/>
                  <a:miter lim="800000"/>
                  <a:headEnd/>
                  <a:tailEnd/>
                </a:ln>
              </p:spPr>
            </p:pic>
            <p:pic>
              <p:nvPicPr>
                <p:cNvPr id="97" name="Picture 66" descr="guang2"/>
                <p:cNvPicPr>
                  <a:picLocks noChangeAspect="1" noChangeArrowheads="1"/>
                </p:cNvPicPr>
                <p:nvPr/>
              </p:nvPicPr>
              <p:blipFill>
                <a:blip r:embed="rId3"/>
                <a:stretch>
                  <a:fillRect/>
                </a:stretch>
              </p:blipFill>
              <p:spPr bwMode="auto">
                <a:xfrm>
                  <a:off x="1118" y="1396"/>
                  <a:ext cx="396" cy="140"/>
                </a:xfrm>
                <a:prstGeom prst="rect">
                  <a:avLst/>
                </a:prstGeom>
                <a:noFill/>
                <a:ln w="9525">
                  <a:noFill/>
                  <a:miter lim="800000"/>
                  <a:headEnd/>
                  <a:tailEnd/>
                </a:ln>
              </p:spPr>
            </p:pic>
          </p:grpSp>
          <p:sp>
            <p:nvSpPr>
              <p:cNvPr id="94" name="Text Box 67"/>
              <p:cNvSpPr txBox="1">
                <a:spLocks noChangeArrowheads="1"/>
              </p:cNvSpPr>
              <p:nvPr/>
            </p:nvSpPr>
            <p:spPr bwMode="auto">
              <a:xfrm>
                <a:off x="4853" y="205"/>
                <a:ext cx="403" cy="88"/>
              </a:xfrm>
              <a:prstGeom prst="rect">
                <a:avLst/>
              </a:prstGeom>
              <a:noFill/>
              <a:ln w="12700" algn="ctr">
                <a:noFill/>
                <a:miter lim="800000"/>
              </a:ln>
            </p:spPr>
            <p:txBody>
              <a:bodyPr wrap="none" lIns="91424" tIns="45712" rIns="91424" bIns="45712">
                <a:spAutoFit/>
              </a:bodyPr>
              <a:lstStyle/>
              <a:p>
                <a:pPr>
                  <a:spcBef>
                    <a:spcPct val="20000"/>
                  </a:spcBef>
                </a:pPr>
                <a:r>
                  <a:rPr lang="en-US" altLang="zh-CN" sz="1400" dirty="0"/>
                  <a:t>ONU 1</a:t>
                </a:r>
              </a:p>
            </p:txBody>
          </p:sp>
        </p:grpSp>
        <p:grpSp>
          <p:nvGrpSpPr>
            <p:cNvPr id="59" name="Group 68"/>
            <p:cNvGrpSpPr/>
            <p:nvPr/>
          </p:nvGrpSpPr>
          <p:grpSpPr>
            <a:xfrm>
              <a:off x="8010528" y="5013325"/>
              <a:ext cx="1096963" cy="863600"/>
              <a:chOff x="4785" y="164"/>
              <a:chExt cx="691" cy="227"/>
            </a:xfrm>
          </p:grpSpPr>
          <p:grpSp>
            <p:nvGrpSpPr>
              <p:cNvPr id="88" name="Group 69"/>
              <p:cNvGrpSpPr/>
              <p:nvPr/>
            </p:nvGrpSpPr>
            <p:grpSpPr>
              <a:xfrm>
                <a:off x="4785" y="164"/>
                <a:ext cx="544" cy="227"/>
                <a:chOff x="1080" y="1188"/>
                <a:chExt cx="462" cy="362"/>
              </a:xfrm>
            </p:grpSpPr>
            <p:sp>
              <p:nvSpPr>
                <p:cNvPr id="90" name="AutoShape 70"/>
                <p:cNvSpPr>
                  <a:spLocks noChangeArrowheads="1"/>
                </p:cNvSpPr>
                <p:nvPr/>
              </p:nvSpPr>
              <p:spPr bwMode="auto">
                <a:xfrm>
                  <a:off x="1080" y="1188"/>
                  <a:ext cx="452" cy="362"/>
                </a:xfrm>
                <a:prstGeom prst="roundRect">
                  <a:avLst>
                    <a:gd name="adj" fmla="val 9667"/>
                  </a:avLst>
                </a:prstGeom>
                <a:solidFill>
                  <a:schemeClr val="bg1">
                    <a:lumMod val="85000"/>
                  </a:schemeClr>
                </a:solidFill>
                <a:ln w="28575" algn="ctr">
                  <a:solidFill>
                    <a:srgbClr val="706A4E"/>
                  </a:solidFill>
                  <a:round/>
                </a:ln>
              </p:spPr>
              <p:txBody>
                <a:bodyPr wrap="none" anchor="ctr"/>
                <a:lstStyle/>
                <a:p>
                  <a:endParaRPr lang="zh-CN" altLang="en-US"/>
                </a:p>
              </p:txBody>
            </p:sp>
            <p:pic>
              <p:nvPicPr>
                <p:cNvPr id="91" name="Picture 71" descr="guang2"/>
                <p:cNvPicPr>
                  <a:picLocks noChangeAspect="1" noChangeArrowheads="1"/>
                </p:cNvPicPr>
                <p:nvPr/>
              </p:nvPicPr>
              <p:blipFill>
                <a:blip r:embed="rId4"/>
                <a:stretch>
                  <a:fillRect/>
                </a:stretch>
              </p:blipFill>
              <p:spPr bwMode="auto">
                <a:xfrm>
                  <a:off x="1094" y="1203"/>
                  <a:ext cx="448" cy="233"/>
                </a:xfrm>
                <a:prstGeom prst="rect">
                  <a:avLst/>
                </a:prstGeom>
                <a:noFill/>
                <a:ln w="9525">
                  <a:noFill/>
                  <a:miter lim="800000"/>
                  <a:headEnd/>
                  <a:tailEnd/>
                </a:ln>
              </p:spPr>
            </p:pic>
            <p:pic>
              <p:nvPicPr>
                <p:cNvPr id="92" name="Picture 72" descr="guang2"/>
                <p:cNvPicPr>
                  <a:picLocks noChangeAspect="1" noChangeArrowheads="1"/>
                </p:cNvPicPr>
                <p:nvPr/>
              </p:nvPicPr>
              <p:blipFill>
                <a:blip r:embed="rId3"/>
                <a:stretch>
                  <a:fillRect/>
                </a:stretch>
              </p:blipFill>
              <p:spPr bwMode="auto">
                <a:xfrm>
                  <a:off x="1118" y="1396"/>
                  <a:ext cx="396" cy="140"/>
                </a:xfrm>
                <a:prstGeom prst="rect">
                  <a:avLst/>
                </a:prstGeom>
                <a:noFill/>
                <a:ln w="9525">
                  <a:noFill/>
                  <a:miter lim="800000"/>
                  <a:headEnd/>
                  <a:tailEnd/>
                </a:ln>
              </p:spPr>
            </p:pic>
          </p:grpSp>
          <p:sp>
            <p:nvSpPr>
              <p:cNvPr id="89" name="Text Box 73"/>
              <p:cNvSpPr txBox="1">
                <a:spLocks noChangeArrowheads="1"/>
              </p:cNvSpPr>
              <p:nvPr/>
            </p:nvSpPr>
            <p:spPr bwMode="auto">
              <a:xfrm>
                <a:off x="4841" y="221"/>
                <a:ext cx="635" cy="89"/>
              </a:xfrm>
              <a:prstGeom prst="rect">
                <a:avLst/>
              </a:prstGeom>
              <a:noFill/>
              <a:ln w="12700" algn="ctr">
                <a:noFill/>
                <a:miter lim="800000"/>
              </a:ln>
            </p:spPr>
            <p:txBody>
              <a:bodyPr wrap="square" lIns="91424" tIns="45712" rIns="91424" bIns="45712">
                <a:spAutoFit/>
              </a:bodyPr>
              <a:lstStyle/>
              <a:p>
                <a:pPr>
                  <a:spcBef>
                    <a:spcPct val="20000"/>
                  </a:spcBef>
                </a:pPr>
                <a:r>
                  <a:rPr lang="en-US" altLang="zh-CN" sz="1400" dirty="0"/>
                  <a:t>ONU 64</a:t>
                </a:r>
              </a:p>
            </p:txBody>
          </p:sp>
        </p:grpSp>
        <p:sp>
          <p:nvSpPr>
            <p:cNvPr id="60" name="Rectangle 74"/>
            <p:cNvSpPr>
              <a:spLocks noChangeArrowheads="1"/>
            </p:cNvSpPr>
            <p:nvPr/>
          </p:nvSpPr>
          <p:spPr bwMode="auto">
            <a:xfrm>
              <a:off x="5795963" y="2736850"/>
              <a:ext cx="649287"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dirty="0"/>
                <a:t>AllocID</a:t>
              </a:r>
            </a:p>
          </p:txBody>
        </p:sp>
        <p:sp>
          <p:nvSpPr>
            <p:cNvPr id="61" name="Rectangle 75"/>
            <p:cNvSpPr>
              <a:spLocks noChangeArrowheads="1"/>
            </p:cNvSpPr>
            <p:nvPr/>
          </p:nvSpPr>
          <p:spPr bwMode="auto">
            <a:xfrm>
              <a:off x="6445250" y="2736850"/>
              <a:ext cx="574675"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pt-BR" altLang="en-US" sz="1200"/>
                <a:t>Início</a:t>
              </a:r>
            </a:p>
          </p:txBody>
        </p:sp>
        <p:sp>
          <p:nvSpPr>
            <p:cNvPr id="62" name="Rectangle 76"/>
            <p:cNvSpPr>
              <a:spLocks noChangeArrowheads="1"/>
            </p:cNvSpPr>
            <p:nvPr/>
          </p:nvSpPr>
          <p:spPr bwMode="auto">
            <a:xfrm>
              <a:off x="7019925" y="2736850"/>
              <a:ext cx="433388"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Fim</a:t>
              </a:r>
            </a:p>
          </p:txBody>
        </p:sp>
        <p:sp>
          <p:nvSpPr>
            <p:cNvPr id="63" name="Rectangle 77"/>
            <p:cNvSpPr>
              <a:spLocks noChangeArrowheads="1"/>
            </p:cNvSpPr>
            <p:nvPr/>
          </p:nvSpPr>
          <p:spPr bwMode="auto">
            <a:xfrm>
              <a:off x="5795963" y="3313113"/>
              <a:ext cx="649287"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sim</a:t>
              </a:r>
            </a:p>
          </p:txBody>
        </p:sp>
        <p:sp>
          <p:nvSpPr>
            <p:cNvPr id="64" name="Rectangle 78"/>
            <p:cNvSpPr>
              <a:spLocks noChangeArrowheads="1"/>
            </p:cNvSpPr>
            <p:nvPr/>
          </p:nvSpPr>
          <p:spPr bwMode="auto">
            <a:xfrm>
              <a:off x="6445250" y="3313113"/>
              <a:ext cx="574675"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501</a:t>
              </a:r>
            </a:p>
          </p:txBody>
        </p:sp>
        <p:sp>
          <p:nvSpPr>
            <p:cNvPr id="65" name="Rectangle 79"/>
            <p:cNvSpPr>
              <a:spLocks noChangeArrowheads="1"/>
            </p:cNvSpPr>
            <p:nvPr/>
          </p:nvSpPr>
          <p:spPr bwMode="auto">
            <a:xfrm>
              <a:off x="7019925" y="3313113"/>
              <a:ext cx="433388" cy="288925"/>
            </a:xfrm>
            <a:prstGeom prst="rect">
              <a:avLst/>
            </a:prstGeom>
            <a:solidFill>
              <a:srgbClr val="FFCC99"/>
            </a:solidFill>
            <a:ln w="12700" algn="ctr">
              <a:solidFill>
                <a:schemeClr val="tx1"/>
              </a:solidFill>
              <a:miter lim="800000"/>
            </a:ln>
          </p:spPr>
          <p:txBody>
            <a:bodyPr wrap="none" anchor="ctr"/>
            <a:lstStyle/>
            <a:p>
              <a:pPr>
                <a:spcBef>
                  <a:spcPct val="20000"/>
                </a:spcBef>
              </a:pPr>
              <a:r>
                <a:rPr lang="en-US" altLang="zh-CN" sz="1200"/>
                <a:t>650</a:t>
              </a:r>
            </a:p>
          </p:txBody>
        </p:sp>
        <p:grpSp>
          <p:nvGrpSpPr>
            <p:cNvPr id="66" name="Group 80"/>
            <p:cNvGrpSpPr/>
            <p:nvPr/>
          </p:nvGrpSpPr>
          <p:grpSpPr>
            <a:xfrm>
              <a:off x="7991475" y="3357563"/>
              <a:ext cx="863600" cy="863600"/>
              <a:chOff x="4785" y="164"/>
              <a:chExt cx="544" cy="227"/>
            </a:xfrm>
          </p:grpSpPr>
          <p:grpSp>
            <p:nvGrpSpPr>
              <p:cNvPr id="83" name="Group 81"/>
              <p:cNvGrpSpPr/>
              <p:nvPr/>
            </p:nvGrpSpPr>
            <p:grpSpPr>
              <a:xfrm>
                <a:off x="4785" y="164"/>
                <a:ext cx="544" cy="227"/>
                <a:chOff x="1080" y="1188"/>
                <a:chExt cx="462" cy="362"/>
              </a:xfrm>
            </p:grpSpPr>
            <p:sp>
              <p:nvSpPr>
                <p:cNvPr id="85" name="AutoShape 82"/>
                <p:cNvSpPr>
                  <a:spLocks noChangeArrowheads="1"/>
                </p:cNvSpPr>
                <p:nvPr/>
              </p:nvSpPr>
              <p:spPr bwMode="auto">
                <a:xfrm>
                  <a:off x="1080" y="1188"/>
                  <a:ext cx="452" cy="362"/>
                </a:xfrm>
                <a:prstGeom prst="roundRect">
                  <a:avLst>
                    <a:gd name="adj" fmla="val 9667"/>
                  </a:avLst>
                </a:prstGeom>
                <a:solidFill>
                  <a:schemeClr val="bg1">
                    <a:lumMod val="85000"/>
                  </a:schemeClr>
                </a:solidFill>
                <a:ln w="28575" algn="ctr">
                  <a:solidFill>
                    <a:srgbClr val="706A4E"/>
                  </a:solidFill>
                  <a:round/>
                </a:ln>
              </p:spPr>
              <p:txBody>
                <a:bodyPr wrap="none" anchor="ctr"/>
                <a:lstStyle/>
                <a:p>
                  <a:endParaRPr lang="zh-CN" altLang="en-US"/>
                </a:p>
              </p:txBody>
            </p:sp>
            <p:pic>
              <p:nvPicPr>
                <p:cNvPr id="86" name="Picture 83" descr="guang2"/>
                <p:cNvPicPr>
                  <a:picLocks noChangeAspect="1" noChangeArrowheads="1"/>
                </p:cNvPicPr>
                <p:nvPr/>
              </p:nvPicPr>
              <p:blipFill>
                <a:blip r:embed="rId4"/>
                <a:stretch>
                  <a:fillRect/>
                </a:stretch>
              </p:blipFill>
              <p:spPr bwMode="auto">
                <a:xfrm>
                  <a:off x="1094" y="1203"/>
                  <a:ext cx="448" cy="233"/>
                </a:xfrm>
                <a:prstGeom prst="rect">
                  <a:avLst/>
                </a:prstGeom>
                <a:noFill/>
                <a:ln w="9525">
                  <a:noFill/>
                  <a:miter lim="800000"/>
                  <a:headEnd/>
                  <a:tailEnd/>
                </a:ln>
              </p:spPr>
            </p:pic>
            <p:pic>
              <p:nvPicPr>
                <p:cNvPr id="87" name="Picture 84" descr="guang2"/>
                <p:cNvPicPr>
                  <a:picLocks noChangeAspect="1" noChangeArrowheads="1"/>
                </p:cNvPicPr>
                <p:nvPr/>
              </p:nvPicPr>
              <p:blipFill>
                <a:blip r:embed="rId3"/>
                <a:stretch>
                  <a:fillRect/>
                </a:stretch>
              </p:blipFill>
              <p:spPr bwMode="auto">
                <a:xfrm>
                  <a:off x="1118" y="1396"/>
                  <a:ext cx="396" cy="140"/>
                </a:xfrm>
                <a:prstGeom prst="rect">
                  <a:avLst/>
                </a:prstGeom>
                <a:noFill/>
                <a:ln w="9525">
                  <a:noFill/>
                  <a:miter lim="800000"/>
                  <a:headEnd/>
                  <a:tailEnd/>
                </a:ln>
              </p:spPr>
            </p:pic>
          </p:grpSp>
          <p:sp>
            <p:nvSpPr>
              <p:cNvPr id="84" name="Text Box 85"/>
              <p:cNvSpPr txBox="1">
                <a:spLocks noChangeArrowheads="1"/>
              </p:cNvSpPr>
              <p:nvPr/>
            </p:nvSpPr>
            <p:spPr bwMode="auto">
              <a:xfrm>
                <a:off x="4862" y="199"/>
                <a:ext cx="403" cy="88"/>
              </a:xfrm>
              <a:prstGeom prst="rect">
                <a:avLst/>
              </a:prstGeom>
              <a:noFill/>
              <a:ln w="12700" algn="ctr">
                <a:noFill/>
                <a:miter lim="800000"/>
              </a:ln>
            </p:spPr>
            <p:txBody>
              <a:bodyPr wrap="none" lIns="91424" tIns="45712" rIns="91424" bIns="45712">
                <a:spAutoFit/>
              </a:bodyPr>
              <a:lstStyle/>
              <a:p>
                <a:pPr>
                  <a:spcBef>
                    <a:spcPct val="20000"/>
                  </a:spcBef>
                </a:pPr>
                <a:r>
                  <a:rPr lang="en-US" altLang="zh-CN" sz="1400" dirty="0"/>
                  <a:t>ONU 2</a:t>
                </a:r>
              </a:p>
            </p:txBody>
          </p:sp>
        </p:grpSp>
        <p:sp>
          <p:nvSpPr>
            <p:cNvPr id="67" name="Line 86"/>
            <p:cNvSpPr>
              <a:spLocks noChangeShapeType="1"/>
            </p:cNvSpPr>
            <p:nvPr/>
          </p:nvSpPr>
          <p:spPr bwMode="auto">
            <a:xfrm flipH="1">
              <a:off x="8243888" y="4437063"/>
              <a:ext cx="36512" cy="506412"/>
            </a:xfrm>
            <a:prstGeom prst="line">
              <a:avLst/>
            </a:prstGeom>
            <a:noFill/>
            <a:ln w="28575" cap="rnd">
              <a:solidFill>
                <a:schemeClr val="tx1"/>
              </a:solidFill>
              <a:prstDash val="sysDot"/>
              <a:round/>
            </a:ln>
          </p:spPr>
          <p:txBody>
            <a:bodyPr wrap="none" anchor="ctr"/>
            <a:lstStyle/>
            <a:p>
              <a:endParaRPr lang="zh-CN" altLang="en-US"/>
            </a:p>
          </p:txBody>
        </p:sp>
        <p:sp>
          <p:nvSpPr>
            <p:cNvPr id="68" name="Rectangle 87"/>
            <p:cNvSpPr>
              <a:spLocks noChangeArrowheads="1"/>
            </p:cNvSpPr>
            <p:nvPr/>
          </p:nvSpPr>
          <p:spPr bwMode="auto">
            <a:xfrm>
              <a:off x="8011310" y="1989138"/>
              <a:ext cx="144462" cy="431800"/>
            </a:xfrm>
            <a:prstGeom prst="rect">
              <a:avLst/>
            </a:prstGeom>
            <a:solidFill>
              <a:srgbClr val="C00000"/>
            </a:solidFill>
            <a:ln w="9525" algn="ctr">
              <a:noFill/>
              <a:miter lim="800000"/>
            </a:ln>
          </p:spPr>
          <p:txBody>
            <a:bodyPr wrap="none" lIns="78328" tIns="39165" rIns="78328" bIns="39165" anchor="ctr"/>
            <a:lstStyle/>
            <a:p>
              <a:pPr defTabSz="784225"/>
              <a:r>
                <a:rPr lang="en-US" altLang="zh-CN">
                  <a:solidFill>
                    <a:schemeClr val="bg1"/>
                  </a:solidFill>
                </a:rPr>
                <a:t>1</a:t>
              </a:r>
            </a:p>
          </p:txBody>
        </p:sp>
        <p:sp>
          <p:nvSpPr>
            <p:cNvPr id="69" name="Line 88"/>
            <p:cNvSpPr>
              <a:spLocks noChangeShapeType="1"/>
            </p:cNvSpPr>
            <p:nvPr/>
          </p:nvSpPr>
          <p:spPr bwMode="auto">
            <a:xfrm flipV="1">
              <a:off x="7812088" y="2197100"/>
              <a:ext cx="144462" cy="7938"/>
            </a:xfrm>
            <a:prstGeom prst="line">
              <a:avLst/>
            </a:prstGeom>
            <a:noFill/>
            <a:ln w="28575">
              <a:solidFill>
                <a:schemeClr val="tx1"/>
              </a:solidFill>
              <a:round/>
            </a:ln>
          </p:spPr>
          <p:txBody>
            <a:bodyPr wrap="none" anchor="ctr"/>
            <a:lstStyle/>
            <a:p>
              <a:endParaRPr lang="zh-CN" altLang="en-US"/>
            </a:p>
          </p:txBody>
        </p:sp>
        <p:sp>
          <p:nvSpPr>
            <p:cNvPr id="70" name="Rectangle 89"/>
            <p:cNvSpPr>
              <a:spLocks noChangeArrowheads="1"/>
            </p:cNvSpPr>
            <p:nvPr/>
          </p:nvSpPr>
          <p:spPr bwMode="auto">
            <a:xfrm>
              <a:off x="8027988" y="3500438"/>
              <a:ext cx="142875" cy="288925"/>
            </a:xfrm>
            <a:prstGeom prst="rect">
              <a:avLst/>
            </a:prstGeom>
            <a:solidFill>
              <a:srgbClr val="C00000"/>
            </a:solidFill>
            <a:ln w="9525" algn="ctr">
              <a:noFill/>
              <a:miter lim="800000"/>
            </a:ln>
          </p:spPr>
          <p:txBody>
            <a:bodyPr wrap="none" lIns="78328" tIns="39165" rIns="78328" bIns="39165" anchor="ctr"/>
            <a:lstStyle/>
            <a:p>
              <a:pPr defTabSz="784225"/>
              <a:r>
                <a:rPr lang="en-US" altLang="zh-CN">
                  <a:solidFill>
                    <a:schemeClr val="bg1"/>
                  </a:solidFill>
                </a:rPr>
                <a:t>x</a:t>
              </a:r>
            </a:p>
          </p:txBody>
        </p:sp>
        <p:sp>
          <p:nvSpPr>
            <p:cNvPr id="71" name="Rectangle 90"/>
            <p:cNvSpPr>
              <a:spLocks noChangeArrowheads="1"/>
            </p:cNvSpPr>
            <p:nvPr/>
          </p:nvSpPr>
          <p:spPr bwMode="auto">
            <a:xfrm>
              <a:off x="8027988" y="3860800"/>
              <a:ext cx="142875" cy="288925"/>
            </a:xfrm>
            <a:prstGeom prst="rect">
              <a:avLst/>
            </a:prstGeom>
            <a:solidFill>
              <a:srgbClr val="C00000"/>
            </a:solidFill>
            <a:ln w="9525" algn="ctr">
              <a:noFill/>
              <a:miter lim="800000"/>
            </a:ln>
          </p:spPr>
          <p:txBody>
            <a:bodyPr wrap="none" lIns="78328" tIns="39165" rIns="78328" bIns="39165" anchor="ctr"/>
            <a:lstStyle/>
            <a:p>
              <a:pPr defTabSz="784225"/>
              <a:r>
                <a:rPr lang="en-US" altLang="zh-CN">
                  <a:solidFill>
                    <a:schemeClr val="bg1"/>
                  </a:solidFill>
                </a:rPr>
                <a:t>sim</a:t>
              </a:r>
            </a:p>
          </p:txBody>
        </p:sp>
        <p:sp>
          <p:nvSpPr>
            <p:cNvPr id="72" name="Rectangle 91"/>
            <p:cNvSpPr>
              <a:spLocks noChangeArrowheads="1"/>
            </p:cNvSpPr>
            <p:nvPr/>
          </p:nvSpPr>
          <p:spPr bwMode="auto">
            <a:xfrm>
              <a:off x="5534025" y="4076700"/>
              <a:ext cx="1225550" cy="504825"/>
            </a:xfrm>
            <a:prstGeom prst="rect">
              <a:avLst/>
            </a:prstGeom>
            <a:solidFill>
              <a:schemeClr val="bg1">
                <a:lumMod val="50000"/>
              </a:schemeClr>
            </a:solidFill>
            <a:ln w="9525" algn="ctr">
              <a:noFill/>
              <a:miter lim="800000"/>
            </a:ln>
          </p:spPr>
          <p:txBody>
            <a:bodyPr wrap="none" lIns="78328" tIns="39165" rIns="78328" bIns="39165" anchor="ctr"/>
            <a:lstStyle/>
            <a:p>
              <a:pPr defTabSz="784225"/>
              <a:r>
                <a:rPr lang="en-US" altLang="zh-CN" sz="1200">
                  <a:solidFill>
                    <a:schemeClr val="bg1"/>
                  </a:solidFill>
                </a:rPr>
                <a:t>T-CONT e</a:t>
              </a:r>
            </a:p>
            <a:p>
              <a:pPr defTabSz="784225"/>
              <a:r>
                <a:rPr lang="en-US" altLang="zh-CN" sz="1200">
                  <a:solidFill>
                    <a:schemeClr val="bg1"/>
                  </a:solidFill>
                </a:rPr>
                <a:t>(ONT 2)</a:t>
              </a:r>
            </a:p>
          </p:txBody>
        </p:sp>
        <p:sp>
          <p:nvSpPr>
            <p:cNvPr id="73" name="Text Box 92"/>
            <p:cNvSpPr txBox="1">
              <a:spLocks noChangeArrowheads="1"/>
            </p:cNvSpPr>
            <p:nvPr/>
          </p:nvSpPr>
          <p:spPr bwMode="auto">
            <a:xfrm>
              <a:off x="6423525" y="4589953"/>
              <a:ext cx="575250" cy="503947"/>
            </a:xfrm>
            <a:prstGeom prst="rect">
              <a:avLst/>
            </a:prstGeom>
            <a:noFill/>
            <a:ln w="12700" algn="ctr">
              <a:noFill/>
              <a:miter lim="800000"/>
            </a:ln>
          </p:spPr>
          <p:txBody>
            <a:bodyPr lIns="91424" tIns="45712" rIns="91424" bIns="45712">
              <a:spAutoFit/>
            </a:bodyPr>
            <a:lstStyle/>
            <a:p>
              <a:r>
                <a:rPr lang="en-US" altLang="zh-CN" sz="1200"/>
                <a:t>Slot</a:t>
              </a:r>
            </a:p>
            <a:p>
              <a:r>
                <a:rPr lang="en-US" altLang="zh-CN" sz="1200"/>
                <a:t>650</a:t>
              </a:r>
            </a:p>
          </p:txBody>
        </p:sp>
        <p:sp>
          <p:nvSpPr>
            <p:cNvPr id="74" name="Line 93"/>
            <p:cNvSpPr>
              <a:spLocks noChangeShapeType="1"/>
            </p:cNvSpPr>
            <p:nvPr/>
          </p:nvSpPr>
          <p:spPr bwMode="auto">
            <a:xfrm>
              <a:off x="7885113" y="5300663"/>
              <a:ext cx="140981" cy="0"/>
            </a:xfrm>
            <a:prstGeom prst="line">
              <a:avLst/>
            </a:prstGeom>
            <a:noFill/>
            <a:ln w="28575">
              <a:solidFill>
                <a:schemeClr val="tx1"/>
              </a:solidFill>
              <a:round/>
            </a:ln>
          </p:spPr>
          <p:txBody>
            <a:bodyPr wrap="none" anchor="ctr"/>
            <a:lstStyle/>
            <a:p>
              <a:endParaRPr lang="zh-CN" altLang="en-US"/>
            </a:p>
          </p:txBody>
        </p:sp>
        <p:sp>
          <p:nvSpPr>
            <p:cNvPr id="75" name="Text Box 94"/>
            <p:cNvSpPr txBox="1">
              <a:spLocks noChangeArrowheads="1"/>
            </p:cNvSpPr>
            <p:nvPr/>
          </p:nvSpPr>
          <p:spPr bwMode="auto">
            <a:xfrm>
              <a:off x="5435598" y="4581525"/>
              <a:ext cx="575250" cy="503947"/>
            </a:xfrm>
            <a:prstGeom prst="rect">
              <a:avLst/>
            </a:prstGeom>
            <a:noFill/>
            <a:ln w="12700" algn="ctr">
              <a:noFill/>
              <a:miter lim="800000"/>
            </a:ln>
          </p:spPr>
          <p:txBody>
            <a:bodyPr lIns="91424" tIns="45712" rIns="91424" bIns="45712">
              <a:spAutoFit/>
            </a:bodyPr>
            <a:lstStyle/>
            <a:p>
              <a:r>
                <a:rPr lang="en-US" altLang="zh-CN" sz="1200"/>
                <a:t>Slot</a:t>
              </a:r>
            </a:p>
            <a:p>
              <a:r>
                <a:rPr lang="en-US" altLang="zh-CN" sz="1200"/>
                <a:t>501</a:t>
              </a:r>
            </a:p>
          </p:txBody>
        </p:sp>
        <p:sp>
          <p:nvSpPr>
            <p:cNvPr id="76" name="Line 95"/>
            <p:cNvSpPr>
              <a:spLocks noChangeShapeType="1"/>
            </p:cNvSpPr>
            <p:nvPr/>
          </p:nvSpPr>
          <p:spPr bwMode="auto">
            <a:xfrm flipH="1" flipV="1">
              <a:off x="1763713" y="1152525"/>
              <a:ext cx="0" cy="288925"/>
            </a:xfrm>
            <a:prstGeom prst="line">
              <a:avLst/>
            </a:prstGeom>
            <a:noFill/>
            <a:ln w="22225">
              <a:solidFill>
                <a:schemeClr val="tx1"/>
              </a:solidFill>
              <a:round/>
            </a:ln>
          </p:spPr>
          <p:txBody>
            <a:bodyPr lIns="78328" tIns="39165" rIns="78328" bIns="39165" anchor="ctr"/>
            <a:lstStyle/>
            <a:p>
              <a:endParaRPr lang="zh-CN" altLang="en-US"/>
            </a:p>
          </p:txBody>
        </p:sp>
        <p:sp>
          <p:nvSpPr>
            <p:cNvPr id="77" name="Line 96"/>
            <p:cNvSpPr>
              <a:spLocks noChangeShapeType="1"/>
            </p:cNvSpPr>
            <p:nvPr/>
          </p:nvSpPr>
          <p:spPr bwMode="auto">
            <a:xfrm flipH="1" flipV="1">
              <a:off x="6659563" y="1152525"/>
              <a:ext cx="0" cy="288925"/>
            </a:xfrm>
            <a:prstGeom prst="line">
              <a:avLst/>
            </a:prstGeom>
            <a:noFill/>
            <a:ln w="22225">
              <a:solidFill>
                <a:schemeClr val="tx1"/>
              </a:solidFill>
              <a:round/>
            </a:ln>
          </p:spPr>
          <p:txBody>
            <a:bodyPr lIns="78328" tIns="39165" rIns="78328" bIns="39165" anchor="ctr"/>
            <a:lstStyle/>
            <a:p>
              <a:endParaRPr lang="zh-CN" altLang="en-US"/>
            </a:p>
          </p:txBody>
        </p:sp>
        <p:sp>
          <p:nvSpPr>
            <p:cNvPr id="78" name="AutoShape 97"/>
            <p:cNvSpPr/>
            <p:nvPr/>
          </p:nvSpPr>
          <p:spPr bwMode="auto">
            <a:xfrm rot="5400000" flipV="1">
              <a:off x="4820138" y="5605226"/>
              <a:ext cx="124842" cy="350346"/>
            </a:xfrm>
            <a:prstGeom prst="rightBrace">
              <a:avLst>
                <a:gd name="adj1" fmla="val 83058"/>
                <a:gd name="adj2" fmla="val 44338"/>
              </a:avLst>
            </a:prstGeom>
            <a:noFill/>
            <a:ln w="9525">
              <a:solidFill>
                <a:schemeClr val="bg1">
                  <a:lumMod val="50000"/>
                </a:schemeClr>
              </a:solidFill>
              <a:round/>
            </a:ln>
          </p:spPr>
          <p:txBody>
            <a:bodyPr wrap="square" lIns="79200" tIns="39600" rIns="79200" bIns="39600" anchor="ctr">
              <a:spAutoFit/>
            </a:bodyPr>
            <a:lstStyle/>
            <a:p>
              <a:endParaRPr lang="zh-CN" altLang="en-US">
                <a:solidFill>
                  <a:srgbClr val="C00000"/>
                </a:solidFill>
              </a:endParaRPr>
            </a:p>
          </p:txBody>
        </p:sp>
        <p:sp>
          <p:nvSpPr>
            <p:cNvPr id="79" name="AutoShape 98"/>
            <p:cNvSpPr/>
            <p:nvPr/>
          </p:nvSpPr>
          <p:spPr bwMode="auto">
            <a:xfrm rot="5400000" flipV="1">
              <a:off x="6404161" y="5602559"/>
              <a:ext cx="130176" cy="350346"/>
            </a:xfrm>
            <a:prstGeom prst="rightBrace">
              <a:avLst>
                <a:gd name="adj1" fmla="val 83058"/>
                <a:gd name="adj2" fmla="val 44338"/>
              </a:avLst>
            </a:prstGeom>
            <a:noFill/>
            <a:ln w="9525">
              <a:solidFill>
                <a:schemeClr val="bg1">
                  <a:lumMod val="50000"/>
                </a:schemeClr>
              </a:solidFill>
              <a:round/>
            </a:ln>
          </p:spPr>
          <p:txBody>
            <a:bodyPr wrap="square" lIns="79200" tIns="39600" rIns="79200" bIns="39600" anchor="ctr">
              <a:spAutoFit/>
            </a:bodyPr>
            <a:lstStyle/>
            <a:p>
              <a:endParaRPr lang="zh-CN" altLang="en-US">
                <a:solidFill>
                  <a:srgbClr val="C00000"/>
                </a:solidFill>
              </a:endParaRPr>
            </a:p>
          </p:txBody>
        </p:sp>
        <p:sp>
          <p:nvSpPr>
            <p:cNvPr id="80" name="Text Box 99"/>
            <p:cNvSpPr txBox="1">
              <a:spLocks noChangeArrowheads="1"/>
            </p:cNvSpPr>
            <p:nvPr/>
          </p:nvSpPr>
          <p:spPr bwMode="auto">
            <a:xfrm>
              <a:off x="4500563" y="5882029"/>
              <a:ext cx="1150936" cy="291416"/>
            </a:xfrm>
            <a:prstGeom prst="rect">
              <a:avLst/>
            </a:prstGeom>
            <a:noFill/>
            <a:ln w="9525" algn="ctr">
              <a:solidFill>
                <a:schemeClr val="bg1">
                  <a:lumMod val="50000"/>
                </a:schemeClr>
              </a:solidFill>
              <a:miter lim="800000"/>
            </a:ln>
          </p:spPr>
          <p:txBody>
            <a:bodyPr wrap="square" lIns="79200" tIns="39600" rIns="79200" bIns="39600" anchor="ctr">
              <a:spAutoFit/>
            </a:bodyPr>
            <a:lstStyle/>
            <a:p>
              <a:pPr defTabSz="802005"/>
              <a:r>
                <a:rPr lang="en-US" altLang="zh-CN" sz="1200" dirty="0">
                  <a:solidFill>
                    <a:srgbClr val="C00000"/>
                  </a:solidFill>
                </a:rPr>
                <a:t>T-CONT x</a:t>
              </a:r>
            </a:p>
          </p:txBody>
        </p:sp>
        <p:sp>
          <p:nvSpPr>
            <p:cNvPr id="81" name="Text Box 100"/>
            <p:cNvSpPr txBox="1">
              <a:spLocks noChangeArrowheads="1"/>
            </p:cNvSpPr>
            <p:nvPr/>
          </p:nvSpPr>
          <p:spPr bwMode="auto">
            <a:xfrm>
              <a:off x="5940424" y="5876473"/>
              <a:ext cx="1152893" cy="291416"/>
            </a:xfrm>
            <a:prstGeom prst="rect">
              <a:avLst/>
            </a:prstGeom>
            <a:noFill/>
            <a:ln w="9525" algn="ctr">
              <a:solidFill>
                <a:schemeClr val="bg1">
                  <a:lumMod val="50000"/>
                </a:schemeClr>
              </a:solidFill>
              <a:miter lim="800000"/>
            </a:ln>
          </p:spPr>
          <p:txBody>
            <a:bodyPr wrap="square" lIns="79200" tIns="39600" rIns="79200" bIns="39600" anchor="ctr">
              <a:spAutoFit/>
            </a:bodyPr>
            <a:lstStyle/>
            <a:p>
              <a:pPr defTabSz="802005"/>
              <a:r>
                <a:rPr lang="en-US" altLang="zh-CN" sz="1200">
                  <a:solidFill>
                    <a:srgbClr val="C00000"/>
                  </a:solidFill>
                </a:rPr>
                <a:t>T-CONT e</a:t>
              </a:r>
            </a:p>
          </p:txBody>
        </p:sp>
        <p:sp>
          <p:nvSpPr>
            <p:cNvPr id="82" name="Line 102"/>
            <p:cNvSpPr>
              <a:spLocks noChangeShapeType="1"/>
            </p:cNvSpPr>
            <p:nvPr/>
          </p:nvSpPr>
          <p:spPr bwMode="auto">
            <a:xfrm flipV="1">
              <a:off x="1473200" y="2317752"/>
              <a:ext cx="5778453" cy="11965"/>
            </a:xfrm>
            <a:prstGeom prst="line">
              <a:avLst/>
            </a:prstGeom>
            <a:noFill/>
            <a:ln w="28575">
              <a:solidFill>
                <a:schemeClr val="tx1"/>
              </a:solidFill>
              <a:round/>
              <a:headEnd type="none" w="lg" len="lg"/>
              <a:tailEnd type="stealth" w="med" len="med"/>
            </a:ln>
          </p:spPr>
          <p:txBody>
            <a:bodyPr wrap="none" anchor="ctr"/>
            <a:lstStyle/>
            <a:p>
              <a:endParaRPr lang="zh-CN" altLang="en-US"/>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Mapeando o modo de serviços Ethernet em GPON</a:t>
            </a:r>
            <a:endParaRPr lang="zh-CN" altLang="en-US" dirty="0"/>
          </a:p>
        </p:txBody>
      </p:sp>
      <p:sp>
        <p:nvSpPr>
          <p:cNvPr id="3" name="Rectangle 32"/>
          <p:cNvSpPr txBox="1">
            <a:spLocks noChangeArrowheads="1"/>
          </p:cNvSpPr>
          <p:nvPr/>
        </p:nvSpPr>
        <p:spPr>
          <a:xfrm>
            <a:off x="5848134" y="1968275"/>
            <a:ext cx="5909918" cy="380552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O sistema GPON analisa o quadro Ethernet e mapeia a parte dos dados para a carga útil do GEM para transmissão.</a:t>
            </a:r>
          </a:p>
          <a:p>
            <a:r>
              <a:rPr lang="en-US" altLang="zh-CN" sz="1800" dirty="0"/>
              <a:t>O quadro GEM encapsula automaticamente as informações do cabeçalho.</a:t>
            </a:r>
          </a:p>
          <a:p>
            <a:r>
              <a:rPr lang="en-US" altLang="zh-CN" sz="1800" dirty="0"/>
              <a:t>O formato do mapeamento é claro e fácil de implementar e a compatibilidade é excelente.</a:t>
            </a:r>
          </a:p>
        </p:txBody>
      </p:sp>
      <p:grpSp>
        <p:nvGrpSpPr>
          <p:cNvPr id="4" name="Group 2"/>
          <p:cNvGrpSpPr/>
          <p:nvPr/>
        </p:nvGrpSpPr>
        <p:grpSpPr>
          <a:xfrm>
            <a:off x="720000" y="1664804"/>
            <a:ext cx="5329584" cy="4238649"/>
            <a:chOff x="1383" y="935"/>
            <a:chExt cx="3016" cy="2223"/>
          </a:xfrm>
        </p:grpSpPr>
        <p:sp>
          <p:nvSpPr>
            <p:cNvPr id="5" name="Rectangle 3"/>
            <p:cNvSpPr>
              <a:spLocks noChangeArrowheads="1"/>
            </p:cNvSpPr>
            <p:nvPr/>
          </p:nvSpPr>
          <p:spPr bwMode="auto">
            <a:xfrm>
              <a:off x="2880" y="1888"/>
              <a:ext cx="862" cy="1134"/>
            </a:xfrm>
            <a:prstGeom prst="rect">
              <a:avLst/>
            </a:prstGeom>
            <a:solidFill>
              <a:srgbClr val="FF9900"/>
            </a:solidFill>
            <a:ln w="12700" algn="ctr">
              <a:solidFill>
                <a:schemeClr val="tx1"/>
              </a:solidFill>
              <a:miter lim="800000"/>
            </a:ln>
          </p:spPr>
          <p:txBody>
            <a:bodyPr wrap="none" lIns="91424" tIns="45712" rIns="91424" bIns="45712" anchor="ctr"/>
            <a:lstStyle/>
            <a:p>
              <a:pPr algn="ctr">
                <a:spcBef>
                  <a:spcPct val="20000"/>
                </a:spcBef>
              </a:pPr>
              <a:r>
                <a:rPr lang="en-US" altLang="zh-CN" sz="1400"/>
                <a:t>GEM</a:t>
              </a:r>
              <a:endParaRPr lang="pt-BR"/>
            </a:p>
            <a:p>
              <a:pPr algn="ctr">
                <a:spcBef>
                  <a:spcPct val="20000"/>
                </a:spcBef>
              </a:pPr>
              <a:r>
                <a:rPr lang="en-US" altLang="zh-CN" sz="1400"/>
                <a:t>Carga útil</a:t>
              </a:r>
            </a:p>
            <a:p>
              <a:pPr>
                <a:spcBef>
                  <a:spcPct val="20000"/>
                </a:spcBef>
              </a:pPr>
              <a:endParaRPr lang="en-US" altLang="zh-CN" sz="1400"/>
            </a:p>
          </p:txBody>
        </p:sp>
        <p:sp>
          <p:nvSpPr>
            <p:cNvPr id="6" name="Rectangle 4"/>
            <p:cNvSpPr>
              <a:spLocks noChangeArrowheads="1"/>
            </p:cNvSpPr>
            <p:nvPr/>
          </p:nvSpPr>
          <p:spPr bwMode="auto">
            <a:xfrm>
              <a:off x="2880" y="1752"/>
              <a:ext cx="861" cy="136"/>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HEC 13 bits</a:t>
              </a:r>
            </a:p>
          </p:txBody>
        </p:sp>
        <p:sp>
          <p:nvSpPr>
            <p:cNvPr id="7" name="Rectangle 5"/>
            <p:cNvSpPr>
              <a:spLocks noChangeArrowheads="1"/>
            </p:cNvSpPr>
            <p:nvPr/>
          </p:nvSpPr>
          <p:spPr bwMode="auto">
            <a:xfrm>
              <a:off x="2880" y="1616"/>
              <a:ext cx="862" cy="135"/>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PTI 3 bits</a:t>
              </a:r>
            </a:p>
          </p:txBody>
        </p:sp>
        <p:sp>
          <p:nvSpPr>
            <p:cNvPr id="8" name="Rectangle 6"/>
            <p:cNvSpPr>
              <a:spLocks noChangeArrowheads="1"/>
            </p:cNvSpPr>
            <p:nvPr/>
          </p:nvSpPr>
          <p:spPr bwMode="auto">
            <a:xfrm>
              <a:off x="2880" y="1389"/>
              <a:ext cx="862" cy="226"/>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ID da porta 12 bits</a:t>
              </a:r>
            </a:p>
          </p:txBody>
        </p:sp>
        <p:sp>
          <p:nvSpPr>
            <p:cNvPr id="9" name="Rectangle 7"/>
            <p:cNvSpPr>
              <a:spLocks noChangeArrowheads="1"/>
            </p:cNvSpPr>
            <p:nvPr/>
          </p:nvSpPr>
          <p:spPr bwMode="auto">
            <a:xfrm>
              <a:off x="2880" y="1162"/>
              <a:ext cx="862" cy="226"/>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PLI 12 bits</a:t>
              </a:r>
            </a:p>
          </p:txBody>
        </p:sp>
        <p:sp>
          <p:nvSpPr>
            <p:cNvPr id="10" name="Text Box 8"/>
            <p:cNvSpPr txBox="1">
              <a:spLocks noChangeArrowheads="1"/>
            </p:cNvSpPr>
            <p:nvPr/>
          </p:nvSpPr>
          <p:spPr bwMode="auto">
            <a:xfrm>
              <a:off x="2880" y="935"/>
              <a:ext cx="725" cy="161"/>
            </a:xfrm>
            <a:prstGeom prst="rect">
              <a:avLst/>
            </a:prstGeom>
            <a:noFill/>
            <a:ln w="12700" algn="ctr">
              <a:noFill/>
              <a:miter lim="800000"/>
            </a:ln>
          </p:spPr>
          <p:txBody>
            <a:bodyPr lIns="91424" tIns="45712" rIns="91424" bIns="45712" anchor="t">
              <a:spAutoFit/>
            </a:bodyPr>
            <a:lstStyle/>
            <a:p>
              <a:pPr algn="ctr"/>
              <a:r>
                <a:rPr lang="en-US" altLang="zh-CN" sz="1400"/>
                <a:t>Quadro GEM</a:t>
              </a:r>
            </a:p>
          </p:txBody>
        </p:sp>
        <p:sp>
          <p:nvSpPr>
            <p:cNvPr id="11" name="Text Box 9"/>
            <p:cNvSpPr txBox="1">
              <a:spLocks noChangeArrowheads="1"/>
            </p:cNvSpPr>
            <p:nvPr/>
          </p:nvSpPr>
          <p:spPr bwMode="auto">
            <a:xfrm>
              <a:off x="1383" y="935"/>
              <a:ext cx="953" cy="161"/>
            </a:xfrm>
            <a:prstGeom prst="rect">
              <a:avLst/>
            </a:prstGeom>
            <a:noFill/>
            <a:ln w="12700" algn="ctr">
              <a:noFill/>
              <a:miter lim="800000"/>
            </a:ln>
          </p:spPr>
          <p:txBody>
            <a:bodyPr lIns="91424" tIns="45712" rIns="91424" bIns="45712">
              <a:spAutoFit/>
            </a:bodyPr>
            <a:lstStyle/>
            <a:p>
              <a:pPr algn="ctr"/>
              <a:r>
                <a:rPr lang="en-US" altLang="zh-CN" sz="1400"/>
                <a:t>Pacote Ethernet</a:t>
              </a:r>
            </a:p>
          </p:txBody>
        </p:sp>
        <p:sp>
          <p:nvSpPr>
            <p:cNvPr id="12" name="AutoShape 10"/>
            <p:cNvSpPr>
              <a:spLocks noChangeArrowheads="1"/>
            </p:cNvSpPr>
            <p:nvPr/>
          </p:nvSpPr>
          <p:spPr bwMode="auto">
            <a:xfrm>
              <a:off x="2381" y="2341"/>
              <a:ext cx="453" cy="182"/>
            </a:xfrm>
            <a:prstGeom prst="rightArrow">
              <a:avLst>
                <a:gd name="adj1" fmla="val 50000"/>
                <a:gd name="adj2" fmla="val 62225"/>
              </a:avLst>
            </a:prstGeom>
            <a:solidFill>
              <a:srgbClr val="3366FF"/>
            </a:solidFill>
            <a:ln w="12700" algn="ctr">
              <a:solidFill>
                <a:schemeClr val="tx1"/>
              </a:solidFill>
              <a:miter lim="800000"/>
            </a:ln>
          </p:spPr>
          <p:txBody>
            <a:bodyPr wrap="none" anchor="ctr"/>
            <a:lstStyle/>
            <a:p>
              <a:endParaRPr lang="zh-CN" altLang="en-US" sz="1400"/>
            </a:p>
          </p:txBody>
        </p:sp>
        <p:sp>
          <p:nvSpPr>
            <p:cNvPr id="13" name="Rectangle 11"/>
            <p:cNvSpPr>
              <a:spLocks noChangeArrowheads="1"/>
            </p:cNvSpPr>
            <p:nvPr/>
          </p:nvSpPr>
          <p:spPr bwMode="auto">
            <a:xfrm>
              <a:off x="1474" y="1888"/>
              <a:ext cx="861" cy="272"/>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DA</a:t>
              </a:r>
            </a:p>
          </p:txBody>
        </p:sp>
        <p:sp>
          <p:nvSpPr>
            <p:cNvPr id="14" name="Rectangle 12"/>
            <p:cNvSpPr>
              <a:spLocks noChangeArrowheads="1"/>
            </p:cNvSpPr>
            <p:nvPr/>
          </p:nvSpPr>
          <p:spPr bwMode="auto">
            <a:xfrm>
              <a:off x="1474" y="1752"/>
              <a:ext cx="862" cy="135"/>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SFD</a:t>
              </a:r>
            </a:p>
          </p:txBody>
        </p:sp>
        <p:sp>
          <p:nvSpPr>
            <p:cNvPr id="15" name="Rectangle 13"/>
            <p:cNvSpPr>
              <a:spLocks noChangeArrowheads="1"/>
            </p:cNvSpPr>
            <p:nvPr/>
          </p:nvSpPr>
          <p:spPr bwMode="auto">
            <a:xfrm>
              <a:off x="1474" y="1525"/>
              <a:ext cx="862" cy="227"/>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Preâmbulo</a:t>
              </a:r>
            </a:p>
          </p:txBody>
        </p:sp>
        <p:sp>
          <p:nvSpPr>
            <p:cNvPr id="16" name="Rectangle 14"/>
            <p:cNvSpPr>
              <a:spLocks noChangeArrowheads="1"/>
            </p:cNvSpPr>
            <p:nvPr/>
          </p:nvSpPr>
          <p:spPr bwMode="auto">
            <a:xfrm>
              <a:off x="1474" y="1162"/>
              <a:ext cx="862" cy="362"/>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Lacuna entre pacotes</a:t>
              </a:r>
            </a:p>
          </p:txBody>
        </p:sp>
        <p:sp>
          <p:nvSpPr>
            <p:cNvPr id="17" name="Rectangle 15"/>
            <p:cNvSpPr>
              <a:spLocks noChangeArrowheads="1"/>
            </p:cNvSpPr>
            <p:nvPr/>
          </p:nvSpPr>
          <p:spPr bwMode="auto">
            <a:xfrm>
              <a:off x="1474" y="2160"/>
              <a:ext cx="861" cy="227"/>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SA</a:t>
              </a:r>
            </a:p>
          </p:txBody>
        </p:sp>
        <p:sp>
          <p:nvSpPr>
            <p:cNvPr id="18" name="Rectangle 16"/>
            <p:cNvSpPr>
              <a:spLocks noChangeArrowheads="1"/>
            </p:cNvSpPr>
            <p:nvPr/>
          </p:nvSpPr>
          <p:spPr bwMode="auto">
            <a:xfrm>
              <a:off x="1474" y="2387"/>
              <a:ext cx="861" cy="136"/>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Comprimento\Tipo</a:t>
              </a:r>
            </a:p>
          </p:txBody>
        </p:sp>
        <p:sp>
          <p:nvSpPr>
            <p:cNvPr id="19" name="Rectangle 17"/>
            <p:cNvSpPr>
              <a:spLocks noChangeArrowheads="1"/>
            </p:cNvSpPr>
            <p:nvPr/>
          </p:nvSpPr>
          <p:spPr bwMode="auto">
            <a:xfrm>
              <a:off x="1474" y="2523"/>
              <a:ext cx="861" cy="363"/>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Dados do cliente MAC</a:t>
              </a:r>
            </a:p>
          </p:txBody>
        </p:sp>
        <p:sp>
          <p:nvSpPr>
            <p:cNvPr id="20" name="Rectangle 18"/>
            <p:cNvSpPr>
              <a:spLocks noChangeArrowheads="1"/>
            </p:cNvSpPr>
            <p:nvPr/>
          </p:nvSpPr>
          <p:spPr bwMode="auto">
            <a:xfrm>
              <a:off x="1474" y="2886"/>
              <a:ext cx="861" cy="136"/>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FEC</a:t>
              </a:r>
            </a:p>
          </p:txBody>
        </p:sp>
        <p:sp>
          <p:nvSpPr>
            <p:cNvPr id="21" name="Rectangle 19"/>
            <p:cNvSpPr>
              <a:spLocks noChangeArrowheads="1"/>
            </p:cNvSpPr>
            <p:nvPr/>
          </p:nvSpPr>
          <p:spPr bwMode="auto">
            <a:xfrm>
              <a:off x="1474" y="3022"/>
              <a:ext cx="861" cy="136"/>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EOF</a:t>
              </a:r>
            </a:p>
          </p:txBody>
        </p:sp>
        <p:sp>
          <p:nvSpPr>
            <p:cNvPr id="22" name="Line 20"/>
            <p:cNvSpPr>
              <a:spLocks noChangeShapeType="1"/>
            </p:cNvSpPr>
            <p:nvPr/>
          </p:nvSpPr>
          <p:spPr bwMode="auto">
            <a:xfrm>
              <a:off x="2336" y="3022"/>
              <a:ext cx="544" cy="0"/>
            </a:xfrm>
            <a:prstGeom prst="line">
              <a:avLst/>
            </a:prstGeom>
            <a:noFill/>
            <a:ln w="12700">
              <a:solidFill>
                <a:schemeClr val="tx1"/>
              </a:solidFill>
              <a:prstDash val="dash"/>
              <a:round/>
            </a:ln>
          </p:spPr>
          <p:txBody>
            <a:bodyPr wrap="none" anchor="ctr"/>
            <a:lstStyle/>
            <a:p>
              <a:endParaRPr lang="zh-CN" altLang="en-US" sz="1400"/>
            </a:p>
          </p:txBody>
        </p:sp>
        <p:sp>
          <p:nvSpPr>
            <p:cNvPr id="23" name="Line 21"/>
            <p:cNvSpPr>
              <a:spLocks noChangeShapeType="1"/>
            </p:cNvSpPr>
            <p:nvPr/>
          </p:nvSpPr>
          <p:spPr bwMode="auto">
            <a:xfrm>
              <a:off x="2336" y="1888"/>
              <a:ext cx="544" cy="0"/>
            </a:xfrm>
            <a:prstGeom prst="line">
              <a:avLst/>
            </a:prstGeom>
            <a:noFill/>
            <a:ln w="12700">
              <a:solidFill>
                <a:schemeClr val="tx1"/>
              </a:solidFill>
              <a:prstDash val="dash"/>
              <a:round/>
            </a:ln>
          </p:spPr>
          <p:txBody>
            <a:bodyPr wrap="none" anchor="ctr"/>
            <a:lstStyle/>
            <a:p>
              <a:endParaRPr lang="zh-CN" altLang="en-US" sz="1400"/>
            </a:p>
          </p:txBody>
        </p:sp>
        <p:sp>
          <p:nvSpPr>
            <p:cNvPr id="24" name="Line 22"/>
            <p:cNvSpPr>
              <a:spLocks noChangeShapeType="1"/>
            </p:cNvSpPr>
            <p:nvPr/>
          </p:nvSpPr>
          <p:spPr bwMode="auto">
            <a:xfrm flipH="1">
              <a:off x="3878" y="1162"/>
              <a:ext cx="0" cy="726"/>
            </a:xfrm>
            <a:prstGeom prst="line">
              <a:avLst/>
            </a:prstGeom>
            <a:noFill/>
            <a:ln w="12700">
              <a:solidFill>
                <a:schemeClr val="tx1"/>
              </a:solidFill>
              <a:round/>
              <a:headEnd type="triangle" w="med" len="med"/>
              <a:tailEnd type="triangle" w="med" len="med"/>
            </a:ln>
          </p:spPr>
          <p:txBody>
            <a:bodyPr wrap="none" anchor="ctr"/>
            <a:lstStyle/>
            <a:p>
              <a:endParaRPr lang="zh-CN" altLang="en-US" sz="1400"/>
            </a:p>
          </p:txBody>
        </p:sp>
        <p:sp>
          <p:nvSpPr>
            <p:cNvPr id="25" name="Text Box 23"/>
            <p:cNvSpPr txBox="1">
              <a:spLocks noChangeArrowheads="1"/>
            </p:cNvSpPr>
            <p:nvPr/>
          </p:nvSpPr>
          <p:spPr bwMode="auto">
            <a:xfrm>
              <a:off x="3854" y="1446"/>
              <a:ext cx="545" cy="161"/>
            </a:xfrm>
            <a:prstGeom prst="rect">
              <a:avLst/>
            </a:prstGeom>
            <a:noFill/>
            <a:ln w="12700" algn="ctr">
              <a:noFill/>
              <a:miter lim="800000"/>
            </a:ln>
          </p:spPr>
          <p:txBody>
            <a:bodyPr lIns="91424" tIns="45712" rIns="91424" bIns="45712">
              <a:spAutoFit/>
            </a:bodyPr>
            <a:lstStyle/>
            <a:p>
              <a:r>
                <a:rPr lang="en-US" altLang="zh-CN" sz="1400"/>
                <a:t>5 bytes</a:t>
              </a:r>
            </a:p>
          </p:txBody>
        </p:sp>
        <p:sp>
          <p:nvSpPr>
            <p:cNvPr id="26" name="Line 24"/>
            <p:cNvSpPr>
              <a:spLocks noChangeShapeType="1"/>
            </p:cNvSpPr>
            <p:nvPr/>
          </p:nvSpPr>
          <p:spPr bwMode="auto">
            <a:xfrm>
              <a:off x="3742" y="1162"/>
              <a:ext cx="226" cy="0"/>
            </a:xfrm>
            <a:prstGeom prst="line">
              <a:avLst/>
            </a:prstGeom>
            <a:noFill/>
            <a:ln w="12700">
              <a:solidFill>
                <a:schemeClr val="tx1"/>
              </a:solidFill>
              <a:round/>
            </a:ln>
          </p:spPr>
          <p:txBody>
            <a:bodyPr wrap="none" anchor="ctr"/>
            <a:lstStyle/>
            <a:p>
              <a:endParaRPr lang="zh-CN" altLang="en-US" sz="1400"/>
            </a:p>
          </p:txBody>
        </p:sp>
        <p:sp>
          <p:nvSpPr>
            <p:cNvPr id="27" name="Line 25"/>
            <p:cNvSpPr>
              <a:spLocks noChangeShapeType="1"/>
            </p:cNvSpPr>
            <p:nvPr/>
          </p:nvSpPr>
          <p:spPr bwMode="auto">
            <a:xfrm>
              <a:off x="3742" y="1888"/>
              <a:ext cx="226" cy="0"/>
            </a:xfrm>
            <a:prstGeom prst="line">
              <a:avLst/>
            </a:prstGeom>
            <a:noFill/>
            <a:ln w="12700">
              <a:solidFill>
                <a:schemeClr val="tx1"/>
              </a:solidFill>
              <a:round/>
            </a:ln>
          </p:spPr>
          <p:txBody>
            <a:bodyPr wrap="none" anchor="ctr"/>
            <a:lstStyle/>
            <a:p>
              <a:endParaRPr lang="zh-CN" altLang="en-US" sz="1400"/>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en-US" dirty="0"/>
              <a:t>Com o rápido surgimento de vários serviços, cada vez mais indústrias percebem que o gargalo da largura de banda deve ser eliminado o mais rápido possível. As fibras ópticas são, de longe, o melhor meio de transmissão.</a:t>
            </a:r>
          </a:p>
          <a:p>
            <a:r>
              <a:rPr lang="en-US" altLang="en-US" dirty="0"/>
              <a:t>Este curso descreve os antecedentes, os conceitos básicos, os recursos e os cenários de aplicação da tecnologia GPON, o modo de gerenciamento e o modo de provisionamento de serviço de terminal do sistema GPON, e o aplicativo de rede GPON e o modo de proteção de rede.</a:t>
            </a:r>
          </a:p>
          <a:p>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Modo de mapeamento de serviços TDM em GPON</a:t>
            </a:r>
          </a:p>
        </p:txBody>
      </p:sp>
      <p:sp>
        <p:nvSpPr>
          <p:cNvPr id="3" name="Rectangle 19"/>
          <p:cNvSpPr txBox="1">
            <a:spLocks noChangeArrowheads="1"/>
          </p:cNvSpPr>
          <p:nvPr/>
        </p:nvSpPr>
        <p:spPr>
          <a:xfrm>
            <a:off x="720000" y="1700808"/>
            <a:ext cx="4942529" cy="39243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Os serviços TDM são primeiro enfileirados no buffer e multiplexados em quadros GEM para transmissão com base no número fixo de bytes.</a:t>
            </a:r>
          </a:p>
          <a:p>
            <a:r>
              <a:rPr lang="en-US" altLang="en-US" sz="1800" dirty="0"/>
              <a:t>Neste modo, os serviços TDM são transmitidos de forma transparente sem serem identificados.</a:t>
            </a:r>
          </a:p>
          <a:p>
            <a:r>
              <a:rPr lang="en-US" altLang="zh-CN" sz="1800" dirty="0"/>
              <a:t>Os quadros GEM têm comprimento fixo, o que é benéfico para a transmissão do serviço TDM.</a:t>
            </a:r>
            <a:endParaRPr lang="zh-CN" altLang="en-US" sz="1800" dirty="0"/>
          </a:p>
        </p:txBody>
      </p:sp>
      <p:grpSp>
        <p:nvGrpSpPr>
          <p:cNvPr id="4" name="组合 3"/>
          <p:cNvGrpSpPr/>
          <p:nvPr/>
        </p:nvGrpSpPr>
        <p:grpSpPr>
          <a:xfrm>
            <a:off x="5663952" y="1520788"/>
            <a:ext cx="5935229" cy="3892235"/>
            <a:chOff x="3126098" y="1412875"/>
            <a:chExt cx="5489265" cy="2952751"/>
          </a:xfrm>
        </p:grpSpPr>
        <p:pic>
          <p:nvPicPr>
            <p:cNvPr id="5" name="图片 4"/>
            <p:cNvPicPr>
              <a:picLocks noChangeAspect="1"/>
            </p:cNvPicPr>
            <p:nvPr/>
          </p:nvPicPr>
          <p:blipFill>
            <a:blip r:embed="rId3">
              <a:duotone>
                <a:schemeClr val="bg2">
                  <a:shade val="45000"/>
                  <a:satMod val="135000"/>
                </a:schemeClr>
                <a:prstClr val="white"/>
              </a:duotone>
            </a:blip>
            <a:stretch>
              <a:fillRect/>
            </a:stretch>
          </p:blipFill>
          <p:spPr>
            <a:xfrm>
              <a:off x="3126098" y="2579202"/>
              <a:ext cx="1097694" cy="669779"/>
            </a:xfrm>
            <a:prstGeom prst="rect">
              <a:avLst/>
            </a:prstGeom>
          </p:spPr>
        </p:pic>
        <p:sp>
          <p:nvSpPr>
            <p:cNvPr id="6" name="Text Box 3"/>
            <p:cNvSpPr txBox="1">
              <a:spLocks noChangeArrowheads="1"/>
            </p:cNvSpPr>
            <p:nvPr/>
          </p:nvSpPr>
          <p:spPr bwMode="auto">
            <a:xfrm>
              <a:off x="3251685" y="2781300"/>
              <a:ext cx="792163" cy="233475"/>
            </a:xfrm>
            <a:prstGeom prst="rect">
              <a:avLst/>
            </a:prstGeom>
            <a:noFill/>
            <a:ln w="12700" algn="ctr">
              <a:noFill/>
              <a:miter lim="800000"/>
            </a:ln>
          </p:spPr>
          <p:txBody>
            <a:bodyPr lIns="91424" tIns="45712" rIns="91424" bIns="45712">
              <a:spAutoFit/>
            </a:bodyPr>
            <a:lstStyle/>
            <a:p>
              <a:pPr algn="ctr"/>
              <a:r>
                <a:rPr lang="en-US" altLang="zh-CN" sz="1400"/>
                <a:t>TDM</a:t>
              </a:r>
            </a:p>
          </p:txBody>
        </p:sp>
        <p:sp>
          <p:nvSpPr>
            <p:cNvPr id="7" name="Rectangle 4"/>
            <p:cNvSpPr>
              <a:spLocks noChangeArrowheads="1"/>
            </p:cNvSpPr>
            <p:nvPr/>
          </p:nvSpPr>
          <p:spPr bwMode="auto">
            <a:xfrm>
              <a:off x="5232400" y="2492376"/>
              <a:ext cx="1366838" cy="1584325"/>
            </a:xfrm>
            <a:prstGeom prst="rect">
              <a:avLst/>
            </a:prstGeom>
            <a:solidFill>
              <a:srgbClr val="FF9900"/>
            </a:solidFill>
            <a:ln w="12700" algn="ctr">
              <a:solidFill>
                <a:schemeClr val="tx1"/>
              </a:solidFill>
              <a:miter lim="800000"/>
            </a:ln>
          </p:spPr>
          <p:txBody>
            <a:bodyPr wrap="none" lIns="91424" tIns="45712" rIns="91424" bIns="45712" anchor="ctr"/>
            <a:lstStyle/>
            <a:p>
              <a:pPr algn="ctr">
                <a:spcBef>
                  <a:spcPct val="20000"/>
                </a:spcBef>
              </a:pPr>
              <a:r>
                <a:rPr lang="en-US" altLang="zh-CN" sz="1400"/>
                <a:t>Dados TDM</a:t>
              </a:r>
            </a:p>
          </p:txBody>
        </p:sp>
        <p:sp>
          <p:nvSpPr>
            <p:cNvPr id="8" name="Rectangle 5"/>
            <p:cNvSpPr>
              <a:spLocks noChangeArrowheads="1"/>
            </p:cNvSpPr>
            <p:nvPr/>
          </p:nvSpPr>
          <p:spPr bwMode="auto">
            <a:xfrm>
              <a:off x="5087938" y="1844675"/>
              <a:ext cx="1655762" cy="2376488"/>
            </a:xfrm>
            <a:prstGeom prst="rect">
              <a:avLst/>
            </a:prstGeom>
            <a:noFill/>
            <a:ln w="12700" algn="ctr">
              <a:solidFill>
                <a:schemeClr val="tx1"/>
              </a:solidFill>
              <a:prstDash val="dash"/>
              <a:miter lim="800000"/>
            </a:ln>
          </p:spPr>
          <p:txBody>
            <a:bodyPr wrap="none" anchor="ctr"/>
            <a:lstStyle/>
            <a:p>
              <a:endParaRPr lang="zh-CN" altLang="en-US" sz="1400"/>
            </a:p>
          </p:txBody>
        </p:sp>
        <p:sp>
          <p:nvSpPr>
            <p:cNvPr id="9" name="Rectangle 6"/>
            <p:cNvSpPr>
              <a:spLocks noChangeArrowheads="1"/>
            </p:cNvSpPr>
            <p:nvPr/>
          </p:nvSpPr>
          <p:spPr bwMode="auto">
            <a:xfrm>
              <a:off x="7464154" y="2565401"/>
              <a:ext cx="1151209" cy="1800225"/>
            </a:xfrm>
            <a:prstGeom prst="rect">
              <a:avLst/>
            </a:prstGeom>
            <a:solidFill>
              <a:srgbClr val="FF9900"/>
            </a:solidFill>
            <a:ln w="12700" algn="ctr">
              <a:solidFill>
                <a:schemeClr val="tx1"/>
              </a:solidFill>
              <a:miter lim="800000"/>
            </a:ln>
          </p:spPr>
          <p:txBody>
            <a:bodyPr wrap="none" lIns="91424" tIns="45712" rIns="91424" bIns="45712" anchor="ctr"/>
            <a:lstStyle/>
            <a:p>
              <a:pPr algn="ctr">
                <a:spcBef>
                  <a:spcPct val="20000"/>
                </a:spcBef>
              </a:pPr>
              <a:r>
                <a:rPr lang="en-US" altLang="zh-CN" sz="1200"/>
                <a:t>Carga útil</a:t>
              </a:r>
            </a:p>
            <a:p>
              <a:pPr algn="ctr">
                <a:spcBef>
                  <a:spcPct val="20000"/>
                </a:spcBef>
              </a:pPr>
              <a:r>
                <a:rPr lang="en-US" altLang="zh-CN" sz="1200"/>
                <a:t> Fragmento TDM</a:t>
              </a:r>
            </a:p>
          </p:txBody>
        </p:sp>
        <p:sp>
          <p:nvSpPr>
            <p:cNvPr id="10" name="Rectangle 7"/>
            <p:cNvSpPr>
              <a:spLocks noChangeArrowheads="1"/>
            </p:cNvSpPr>
            <p:nvPr/>
          </p:nvSpPr>
          <p:spPr bwMode="auto">
            <a:xfrm>
              <a:off x="7464425" y="2349500"/>
              <a:ext cx="1150938" cy="215900"/>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HEC</a:t>
              </a:r>
            </a:p>
          </p:txBody>
        </p:sp>
        <p:sp>
          <p:nvSpPr>
            <p:cNvPr id="11" name="Rectangle 8"/>
            <p:cNvSpPr>
              <a:spLocks noChangeArrowheads="1"/>
            </p:cNvSpPr>
            <p:nvPr/>
          </p:nvSpPr>
          <p:spPr bwMode="auto">
            <a:xfrm>
              <a:off x="7464425" y="2132013"/>
              <a:ext cx="1150938" cy="215900"/>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PTI</a:t>
              </a:r>
            </a:p>
          </p:txBody>
        </p:sp>
        <p:sp>
          <p:nvSpPr>
            <p:cNvPr id="12" name="Rectangle 9"/>
            <p:cNvSpPr>
              <a:spLocks noChangeArrowheads="1"/>
            </p:cNvSpPr>
            <p:nvPr/>
          </p:nvSpPr>
          <p:spPr bwMode="auto">
            <a:xfrm>
              <a:off x="7464425" y="1916113"/>
              <a:ext cx="1150938" cy="215900"/>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ID da porta</a:t>
              </a:r>
            </a:p>
          </p:txBody>
        </p:sp>
        <p:sp>
          <p:nvSpPr>
            <p:cNvPr id="13" name="Rectangle 10"/>
            <p:cNvSpPr>
              <a:spLocks noChangeArrowheads="1"/>
            </p:cNvSpPr>
            <p:nvPr/>
          </p:nvSpPr>
          <p:spPr bwMode="auto">
            <a:xfrm>
              <a:off x="7464425" y="1700213"/>
              <a:ext cx="1150938" cy="215900"/>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400"/>
                <a:t>PLI</a:t>
              </a:r>
            </a:p>
          </p:txBody>
        </p:sp>
        <p:sp>
          <p:nvSpPr>
            <p:cNvPr id="14" name="Text Box 11"/>
            <p:cNvSpPr txBox="1">
              <a:spLocks noChangeArrowheads="1"/>
            </p:cNvSpPr>
            <p:nvPr/>
          </p:nvSpPr>
          <p:spPr bwMode="auto">
            <a:xfrm>
              <a:off x="7464425" y="1412875"/>
              <a:ext cx="1150938" cy="233475"/>
            </a:xfrm>
            <a:prstGeom prst="rect">
              <a:avLst/>
            </a:prstGeom>
            <a:noFill/>
            <a:ln w="12700" algn="ctr">
              <a:noFill/>
              <a:miter lim="800000"/>
            </a:ln>
          </p:spPr>
          <p:txBody>
            <a:bodyPr lIns="91424" tIns="45712" rIns="91424" bIns="45712">
              <a:spAutoFit/>
            </a:bodyPr>
            <a:lstStyle/>
            <a:p>
              <a:r>
                <a:rPr lang="en-US" altLang="zh-CN" sz="1400" dirty="0"/>
                <a:t>Quadro GEM</a:t>
              </a:r>
            </a:p>
          </p:txBody>
        </p:sp>
        <p:sp>
          <p:nvSpPr>
            <p:cNvPr id="15" name="Text Box 12"/>
            <p:cNvSpPr txBox="1">
              <a:spLocks noChangeArrowheads="1"/>
            </p:cNvSpPr>
            <p:nvPr/>
          </p:nvSpPr>
          <p:spPr bwMode="auto">
            <a:xfrm>
              <a:off x="5303839" y="1916113"/>
              <a:ext cx="1150937" cy="396916"/>
            </a:xfrm>
            <a:prstGeom prst="rect">
              <a:avLst/>
            </a:prstGeom>
            <a:noFill/>
            <a:ln w="12700" algn="ctr">
              <a:noFill/>
              <a:miter lim="800000"/>
            </a:ln>
          </p:spPr>
          <p:txBody>
            <a:bodyPr lIns="91424" tIns="45712" rIns="91424" bIns="45712">
              <a:spAutoFit/>
            </a:bodyPr>
            <a:lstStyle/>
            <a:p>
              <a:pPr algn="ctr"/>
              <a:r>
                <a:rPr lang="en-US" altLang="zh-CN" sz="1400"/>
                <a:t>Buffer de entrada</a:t>
              </a:r>
            </a:p>
          </p:txBody>
        </p:sp>
        <p:sp>
          <p:nvSpPr>
            <p:cNvPr id="16" name="Text Box 13"/>
            <p:cNvSpPr txBox="1">
              <a:spLocks noChangeArrowheads="1"/>
            </p:cNvSpPr>
            <p:nvPr/>
          </p:nvSpPr>
          <p:spPr bwMode="auto">
            <a:xfrm>
              <a:off x="5303839" y="1412875"/>
              <a:ext cx="1150937" cy="233475"/>
            </a:xfrm>
            <a:prstGeom prst="rect">
              <a:avLst/>
            </a:prstGeom>
            <a:noFill/>
            <a:ln w="12700" algn="ctr">
              <a:noFill/>
              <a:miter lim="800000"/>
            </a:ln>
          </p:spPr>
          <p:txBody>
            <a:bodyPr lIns="91424" tIns="45712" rIns="91424" bIns="45712">
              <a:spAutoFit/>
            </a:bodyPr>
            <a:lstStyle/>
            <a:p>
              <a:r>
                <a:rPr lang="en-US" altLang="zh-CN" sz="1400" dirty="0"/>
                <a:t>Buffer TDM</a:t>
              </a:r>
            </a:p>
          </p:txBody>
        </p:sp>
        <p:sp>
          <p:nvSpPr>
            <p:cNvPr id="17" name="AutoShape 14"/>
            <p:cNvSpPr>
              <a:spLocks noChangeArrowheads="1"/>
            </p:cNvSpPr>
            <p:nvPr/>
          </p:nvSpPr>
          <p:spPr bwMode="auto">
            <a:xfrm>
              <a:off x="4295726" y="2781301"/>
              <a:ext cx="792162" cy="288925"/>
            </a:xfrm>
            <a:prstGeom prst="rightArrow">
              <a:avLst>
                <a:gd name="adj1" fmla="val 50000"/>
                <a:gd name="adj2" fmla="val 68544"/>
              </a:avLst>
            </a:prstGeom>
            <a:solidFill>
              <a:srgbClr val="3366FF"/>
            </a:solidFill>
            <a:ln w="12700" algn="ctr">
              <a:solidFill>
                <a:schemeClr val="tx1"/>
              </a:solidFill>
              <a:miter lim="800000"/>
            </a:ln>
          </p:spPr>
          <p:txBody>
            <a:bodyPr wrap="none" anchor="ctr"/>
            <a:lstStyle/>
            <a:p>
              <a:endParaRPr lang="zh-CN" altLang="en-US" sz="1400"/>
            </a:p>
          </p:txBody>
        </p:sp>
        <p:sp>
          <p:nvSpPr>
            <p:cNvPr id="18" name="AutoShape 15"/>
            <p:cNvSpPr>
              <a:spLocks noChangeArrowheads="1"/>
            </p:cNvSpPr>
            <p:nvPr/>
          </p:nvSpPr>
          <p:spPr bwMode="auto">
            <a:xfrm>
              <a:off x="6745016" y="3213101"/>
              <a:ext cx="719137" cy="288925"/>
            </a:xfrm>
            <a:prstGeom prst="rightArrow">
              <a:avLst>
                <a:gd name="adj1" fmla="val 50000"/>
                <a:gd name="adj2" fmla="val 62225"/>
              </a:avLst>
            </a:prstGeom>
            <a:solidFill>
              <a:srgbClr val="3366FF"/>
            </a:solidFill>
            <a:ln w="12700" algn="ctr">
              <a:solidFill>
                <a:schemeClr val="tx1"/>
              </a:solidFill>
              <a:miter lim="800000"/>
            </a:ln>
          </p:spPr>
          <p:txBody>
            <a:bodyPr wrap="none" anchor="ctr"/>
            <a:lstStyle/>
            <a:p>
              <a:endParaRPr lang="zh-CN" altLang="en-US" sz="1400"/>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solidFill>
                  <a:schemeClr val="bg1">
                    <a:lumMod val="50000"/>
                  </a:schemeClr>
                </a:solidFill>
              </a:rPr>
              <a:t>Arquitetura de rede GPON</a:t>
            </a:r>
          </a:p>
          <a:p>
            <a:r>
              <a:rPr lang="en-US" altLang="zh-CN">
                <a:solidFill>
                  <a:schemeClr val="bg1">
                    <a:lumMod val="50000"/>
                  </a:schemeClr>
                </a:solidFill>
              </a:rPr>
              <a:t>Análise do protocolo GPON</a:t>
            </a:r>
          </a:p>
          <a:p>
            <a:r>
              <a:rPr lang="en-US" altLang="zh-CN" b="1"/>
              <a:t>Principais tecnologias GPON</a:t>
            </a:r>
          </a:p>
          <a:p>
            <a:r>
              <a:rPr lang="en-US" altLang="zh-CN">
                <a:solidFill>
                  <a:schemeClr val="bg1">
                    <a:lumMod val="50000"/>
                  </a:schemeClr>
                </a:solidFill>
              </a:rPr>
              <a:t>Modos de gerenciamento e provisionamento de serviços do sistema GPON</a:t>
            </a:r>
          </a:p>
          <a:p>
            <a:r>
              <a:rPr lang="en-US" altLang="zh-CN">
                <a:solidFill>
                  <a:schemeClr val="bg1">
                    <a:lumMod val="50000"/>
                  </a:schemeClr>
                </a:solidFill>
              </a:rPr>
              <a:t>Proteção de rede GPON</a:t>
            </a:r>
          </a:p>
          <a:p>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Principais tecnologias GPON</a:t>
            </a:r>
          </a:p>
        </p:txBody>
      </p:sp>
      <p:sp>
        <p:nvSpPr>
          <p:cNvPr id="23" name="Oval 7"/>
          <p:cNvSpPr>
            <a:spLocks noChangeArrowheads="1"/>
          </p:cNvSpPr>
          <p:nvPr/>
        </p:nvSpPr>
        <p:spPr bwMode="gray">
          <a:xfrm rot="20056324">
            <a:off x="4570275" y="2172375"/>
            <a:ext cx="1336942" cy="347851"/>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sp>
        <p:nvSpPr>
          <p:cNvPr id="24" name="Freeform 4"/>
          <p:cNvSpPr>
            <a:spLocks noEditPoints="1"/>
          </p:cNvSpPr>
          <p:nvPr/>
        </p:nvSpPr>
        <p:spPr bwMode="gray">
          <a:xfrm rot="20241943">
            <a:off x="1948000" y="2730346"/>
            <a:ext cx="6094413" cy="2424112"/>
          </a:xfrm>
          <a:custGeom>
            <a:avLst/>
            <a:gdLst>
              <a:gd name="T0" fmla="*/ 2147483647 w 4040"/>
              <a:gd name="T1" fmla="*/ 2147483647 h 1888"/>
              <a:gd name="T2" fmla="*/ 2147483647 w 4040"/>
              <a:gd name="T3" fmla="*/ 2147483647 h 1888"/>
              <a:gd name="T4" fmla="*/ 2147483647 w 4040"/>
              <a:gd name="T5" fmla="*/ 2147483647 h 1888"/>
              <a:gd name="T6" fmla="*/ 2147483647 w 4040"/>
              <a:gd name="T7" fmla="*/ 2147483647 h 1888"/>
              <a:gd name="T8" fmla="*/ 2147483647 w 4040"/>
              <a:gd name="T9" fmla="*/ 2147483647 h 1888"/>
              <a:gd name="T10" fmla="*/ 2147483647 w 4040"/>
              <a:gd name="T11" fmla="*/ 2147483647 h 1888"/>
              <a:gd name="T12" fmla="*/ 0 w 4040"/>
              <a:gd name="T13" fmla="*/ 2147483647 h 1888"/>
              <a:gd name="T14" fmla="*/ 2147483647 w 4040"/>
              <a:gd name="T15" fmla="*/ 2147483647 h 1888"/>
              <a:gd name="T16" fmla="*/ 2147483647 w 4040"/>
              <a:gd name="T17" fmla="*/ 2147483647 h 1888"/>
              <a:gd name="T18" fmla="*/ 2147483647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2147483647 h 1888"/>
              <a:gd name="T42" fmla="*/ 2147483647 w 4040"/>
              <a:gd name="T43" fmla="*/ 2147483647 h 1888"/>
              <a:gd name="T44" fmla="*/ 2147483647 w 4040"/>
              <a:gd name="T45" fmla="*/ 2147483647 h 1888"/>
              <a:gd name="T46" fmla="*/ 2147483647 w 4040"/>
              <a:gd name="T47" fmla="*/ 2147483647 h 1888"/>
              <a:gd name="T48" fmla="*/ 2147483647 w 4040"/>
              <a:gd name="T49" fmla="*/ 2147483647 h 1888"/>
              <a:gd name="T50" fmla="*/ 2147483647 w 4040"/>
              <a:gd name="T51" fmla="*/ 2147483647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2147483647 w 4040"/>
              <a:gd name="T61" fmla="*/ 2147483647 h 1888"/>
              <a:gd name="T62" fmla="*/ 2147483647 w 4040"/>
              <a:gd name="T63" fmla="*/ 2147483647 h 1888"/>
              <a:gd name="T64" fmla="*/ 2147483647 w 4040"/>
              <a:gd name="T65" fmla="*/ 2147483647 h 1888"/>
              <a:gd name="T66" fmla="*/ 2147483647 w 4040"/>
              <a:gd name="T67" fmla="*/ 2147483647 h 1888"/>
              <a:gd name="T68" fmla="*/ 2147483647 w 4040"/>
              <a:gd name="T69" fmla="*/ 2147483647 h 1888"/>
              <a:gd name="T70" fmla="*/ 2147483647 w 4040"/>
              <a:gd name="T71" fmla="*/ 2147483647 h 1888"/>
              <a:gd name="T72" fmla="*/ 2147483647 w 4040"/>
              <a:gd name="T73" fmla="*/ 2147483647 h 1888"/>
              <a:gd name="T74" fmla="*/ 2147483647 w 4040"/>
              <a:gd name="T75" fmla="*/ 2147483647 h 1888"/>
              <a:gd name="T76" fmla="*/ 2147483647 w 4040"/>
              <a:gd name="T77" fmla="*/ 2147483647 h 1888"/>
              <a:gd name="T78" fmla="*/ 2147483647 w 4040"/>
              <a:gd name="T79" fmla="*/ 2147483647 h 1888"/>
              <a:gd name="T80" fmla="*/ 2147483647 w 4040"/>
              <a:gd name="T81" fmla="*/ 2147483647 h 1888"/>
              <a:gd name="T82" fmla="*/ 2147483647 w 4040"/>
              <a:gd name="T83" fmla="*/ 2147483647 h 1888"/>
              <a:gd name="T84" fmla="*/ 2147483647 w 4040"/>
              <a:gd name="T85" fmla="*/ 2147483647 h 1888"/>
              <a:gd name="T86" fmla="*/ 2147483647 w 4040"/>
              <a:gd name="T87" fmla="*/ 2147483647 h 1888"/>
              <a:gd name="T88" fmla="*/ 2147483647 w 4040"/>
              <a:gd name="T89" fmla="*/ 2147483647 h 1888"/>
              <a:gd name="T90" fmla="*/ 2147483647 w 4040"/>
              <a:gd name="T91" fmla="*/ 2147483647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F5F5F5">
                  <a:alpha val="35999"/>
                </a:srgbClr>
              </a:gs>
              <a:gs pos="100000">
                <a:srgbClr val="DDDDDD"/>
              </a:gs>
            </a:gsLst>
            <a:lin ang="0" scaled="1"/>
          </a:gradFill>
          <a:ln w="0">
            <a:noFill/>
            <a:prstDash val="solid"/>
            <a:round/>
          </a:ln>
        </p:spPr>
        <p:txBody>
          <a:bodyPr/>
          <a:lstStyle/>
          <a:p>
            <a:endParaRPr lang="zh-CN" altLang="en-US"/>
          </a:p>
        </p:txBody>
      </p:sp>
      <p:sp>
        <p:nvSpPr>
          <p:cNvPr id="28" name="Oval 7"/>
          <p:cNvSpPr>
            <a:spLocks noChangeArrowheads="1"/>
          </p:cNvSpPr>
          <p:nvPr/>
        </p:nvSpPr>
        <p:spPr bwMode="gray">
          <a:xfrm rot="20056324">
            <a:off x="3214867" y="5400290"/>
            <a:ext cx="1336942" cy="347851"/>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sp>
        <p:nvSpPr>
          <p:cNvPr id="29" name="Oval 8"/>
          <p:cNvSpPr>
            <a:spLocks noChangeArrowheads="1"/>
          </p:cNvSpPr>
          <p:nvPr/>
        </p:nvSpPr>
        <p:spPr bwMode="gray">
          <a:xfrm rot="20056324">
            <a:off x="7219052" y="4087064"/>
            <a:ext cx="1336942" cy="347851"/>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grpSp>
        <p:nvGrpSpPr>
          <p:cNvPr id="30" name="Group 13"/>
          <p:cNvGrpSpPr/>
          <p:nvPr/>
        </p:nvGrpSpPr>
        <p:grpSpPr>
          <a:xfrm>
            <a:off x="2839052" y="4610879"/>
            <a:ext cx="1358825" cy="1237408"/>
            <a:chOff x="3016" y="2654"/>
            <a:chExt cx="955" cy="955"/>
          </a:xfrm>
        </p:grpSpPr>
        <p:sp>
          <p:nvSpPr>
            <p:cNvPr id="40" name="Oval 14"/>
            <p:cNvSpPr>
              <a:spLocks noChangeArrowheads="1"/>
            </p:cNvSpPr>
            <p:nvPr/>
          </p:nvSpPr>
          <p:spPr bwMode="gray">
            <a:xfrm>
              <a:off x="3016" y="2654"/>
              <a:ext cx="955" cy="955"/>
            </a:xfrm>
            <a:prstGeom prst="ellipse">
              <a:avLst/>
            </a:prstGeom>
            <a:gradFill rotWithShape="1">
              <a:gsLst>
                <a:gs pos="0">
                  <a:srgbClr val="416100"/>
                </a:gs>
                <a:gs pos="100000">
                  <a:srgbClr val="669900"/>
                </a:gs>
              </a:gsLst>
              <a:lin ang="2700000" scaled="1"/>
            </a:gradFill>
            <a:ln w="28575" algn="ctr">
              <a:solidFill>
                <a:srgbClr val="205A60"/>
              </a:solidFill>
              <a:round/>
            </a:ln>
          </p:spPr>
          <p:txBody>
            <a:bodyPr wrap="none" anchor="ctr"/>
            <a:lstStyle/>
            <a:p>
              <a:pPr eaLnBrk="1" hangingPunct="1">
                <a:spcBef>
                  <a:spcPct val="0"/>
                </a:spcBef>
              </a:pPr>
              <a:endParaRPr lang="zh-CN" altLang="zh-CN" sz="1600"/>
            </a:p>
          </p:txBody>
        </p:sp>
        <p:pic>
          <p:nvPicPr>
            <p:cNvPr id="41" name="Picture 15" descr="guang8"/>
            <p:cNvPicPr>
              <a:picLocks noChangeAspect="1" noChangeArrowheads="1"/>
            </p:cNvPicPr>
            <p:nvPr/>
          </p:nvPicPr>
          <p:blipFill>
            <a:blip r:embed="rId3"/>
            <a:stretch>
              <a:fillRect/>
            </a:stretch>
          </p:blipFill>
          <p:spPr bwMode="auto">
            <a:xfrm>
              <a:off x="3152" y="2702"/>
              <a:ext cx="709" cy="547"/>
            </a:xfrm>
            <a:prstGeom prst="rect">
              <a:avLst/>
            </a:prstGeom>
            <a:noFill/>
            <a:ln w="9525">
              <a:noFill/>
              <a:miter lim="800000"/>
              <a:headEnd/>
              <a:tailEnd/>
            </a:ln>
          </p:spPr>
        </p:pic>
      </p:grpSp>
      <p:grpSp>
        <p:nvGrpSpPr>
          <p:cNvPr id="31" name="Group 22"/>
          <p:cNvGrpSpPr/>
          <p:nvPr/>
        </p:nvGrpSpPr>
        <p:grpSpPr>
          <a:xfrm>
            <a:off x="6860912" y="3320968"/>
            <a:ext cx="1358825" cy="1237406"/>
            <a:chOff x="4431" y="2751"/>
            <a:chExt cx="955" cy="955"/>
          </a:xfrm>
        </p:grpSpPr>
        <p:sp>
          <p:nvSpPr>
            <p:cNvPr id="38" name="Oval 23"/>
            <p:cNvSpPr>
              <a:spLocks noChangeArrowheads="1"/>
            </p:cNvSpPr>
            <p:nvPr/>
          </p:nvSpPr>
          <p:spPr bwMode="auto">
            <a:xfrm>
              <a:off x="4431" y="2751"/>
              <a:ext cx="955" cy="955"/>
            </a:xfrm>
            <a:prstGeom prst="ellipse">
              <a:avLst/>
            </a:prstGeom>
            <a:gradFill rotWithShape="1">
              <a:gsLst>
                <a:gs pos="0">
                  <a:srgbClr val="470000"/>
                </a:gs>
                <a:gs pos="100000">
                  <a:srgbClr val="990000"/>
                </a:gs>
              </a:gsLst>
              <a:lin ang="2700000" scaled="1"/>
            </a:gradFill>
            <a:ln w="28575" algn="ctr">
              <a:solidFill>
                <a:srgbClr val="333300"/>
              </a:solidFill>
              <a:round/>
            </a:ln>
          </p:spPr>
          <p:txBody>
            <a:bodyPr wrap="none" anchor="ctr"/>
            <a:lstStyle/>
            <a:p>
              <a:endParaRPr lang="zh-CN" altLang="en-US"/>
            </a:p>
          </p:txBody>
        </p:sp>
        <p:pic>
          <p:nvPicPr>
            <p:cNvPr id="39" name="Picture 24" descr="guang8"/>
            <p:cNvPicPr>
              <a:picLocks noChangeAspect="1" noChangeArrowheads="1"/>
            </p:cNvPicPr>
            <p:nvPr/>
          </p:nvPicPr>
          <p:blipFill>
            <a:blip r:embed="rId3"/>
            <a:stretch>
              <a:fillRect/>
            </a:stretch>
          </p:blipFill>
          <p:spPr bwMode="auto">
            <a:xfrm>
              <a:off x="4556" y="2784"/>
              <a:ext cx="709" cy="547"/>
            </a:xfrm>
            <a:prstGeom prst="rect">
              <a:avLst/>
            </a:prstGeom>
            <a:noFill/>
            <a:ln w="9525">
              <a:noFill/>
              <a:miter lim="800000"/>
              <a:headEnd/>
              <a:tailEnd/>
            </a:ln>
          </p:spPr>
        </p:pic>
      </p:grpSp>
      <p:sp>
        <p:nvSpPr>
          <p:cNvPr id="33" name="Text Box 28"/>
          <p:cNvSpPr txBox="1">
            <a:spLocks noChangeArrowheads="1"/>
          </p:cNvSpPr>
          <p:nvPr/>
        </p:nvSpPr>
        <p:spPr bwMode="gray">
          <a:xfrm>
            <a:off x="6769100" y="3620135"/>
            <a:ext cx="1504950" cy="645160"/>
          </a:xfrm>
          <a:prstGeom prst="rect">
            <a:avLst/>
          </a:prstGeom>
          <a:noFill/>
          <a:ln w="9525">
            <a:noFill/>
            <a:miter lim="800000"/>
          </a:ln>
        </p:spPr>
        <p:txBody>
          <a:bodyPr wrap="square">
            <a:spAutoFit/>
          </a:bodyPr>
          <a:lstStyle/>
          <a:p>
            <a:pPr algn="ctr" fontAlgn="ctr"/>
            <a:r>
              <a:rPr lang="en-US" altLang="zh-CN" sz="1200" dirty="0">
                <a:solidFill>
                  <a:srgbClr val="FFFFFF"/>
                </a:solidFill>
              </a:rPr>
              <a:t>Alocação dinâmica de largura de banda upstream</a:t>
            </a:r>
          </a:p>
        </p:txBody>
      </p:sp>
      <p:sp>
        <p:nvSpPr>
          <p:cNvPr id="34" name="Text Box 29"/>
          <p:cNvSpPr txBox="1">
            <a:spLocks noChangeArrowheads="1"/>
          </p:cNvSpPr>
          <p:nvPr/>
        </p:nvSpPr>
        <p:spPr bwMode="gray">
          <a:xfrm>
            <a:off x="2809095" y="4988877"/>
            <a:ext cx="1418737" cy="460375"/>
          </a:xfrm>
          <a:prstGeom prst="rect">
            <a:avLst/>
          </a:prstGeom>
          <a:noFill/>
          <a:ln w="9525">
            <a:noFill/>
            <a:miter lim="800000"/>
          </a:ln>
        </p:spPr>
        <p:txBody>
          <a:bodyPr wrap="square">
            <a:spAutoFit/>
          </a:bodyPr>
          <a:lstStyle/>
          <a:p>
            <a:pPr algn="ctr" fontAlgn="ctr"/>
            <a:r>
              <a:rPr lang="en-US" altLang="zh-CN" sz="1200" dirty="0">
                <a:solidFill>
                  <a:srgbClr val="FFFFFF"/>
                </a:solidFill>
              </a:rPr>
              <a:t>Criptografia AES downstream</a:t>
            </a:r>
          </a:p>
        </p:txBody>
      </p:sp>
      <p:sp>
        <p:nvSpPr>
          <p:cNvPr id="35" name="Text Box 30"/>
          <p:cNvSpPr txBox="1">
            <a:spLocks noChangeArrowheads="1"/>
          </p:cNvSpPr>
          <p:nvPr/>
        </p:nvSpPr>
        <p:spPr bwMode="gray">
          <a:xfrm>
            <a:off x="3690555" y="3418202"/>
            <a:ext cx="2891638" cy="945825"/>
          </a:xfrm>
          <a:prstGeom prst="rect">
            <a:avLst/>
          </a:prstGeom>
          <a:noFill/>
          <a:ln w="9525">
            <a:noFill/>
            <a:miter lim="800000"/>
          </a:ln>
        </p:spPr>
        <p:txBody>
          <a:bodyPr>
            <a:spAutoFit/>
          </a:bodyPr>
          <a:lstStyle/>
          <a:p>
            <a:pPr algn="ctr">
              <a:spcBef>
                <a:spcPct val="0"/>
              </a:spcBef>
            </a:pPr>
            <a:r>
              <a:rPr lang="en-US" altLang="zh-CN" sz="2800" dirty="0">
                <a:solidFill>
                  <a:srgbClr val="000000"/>
                </a:solidFill>
              </a:rPr>
              <a:t>Tecnologia GPON</a:t>
            </a:r>
          </a:p>
        </p:txBody>
      </p:sp>
      <p:grpSp>
        <p:nvGrpSpPr>
          <p:cNvPr id="43" name="Group 9"/>
          <p:cNvGrpSpPr/>
          <p:nvPr/>
        </p:nvGrpSpPr>
        <p:grpSpPr bwMode="auto">
          <a:xfrm>
            <a:off x="4184139" y="1357214"/>
            <a:ext cx="1375406" cy="1257760"/>
            <a:chOff x="4378" y="2432"/>
            <a:chExt cx="586" cy="586"/>
          </a:xfrm>
        </p:grpSpPr>
        <p:sp>
          <p:nvSpPr>
            <p:cNvPr id="44" name="Oval 10"/>
            <p:cNvSpPr>
              <a:spLocks noChangeArrowheads="1"/>
            </p:cNvSpPr>
            <p:nvPr/>
          </p:nvSpPr>
          <p:spPr bwMode="ltGray">
            <a:xfrm>
              <a:off x="4378" y="2432"/>
              <a:ext cx="586" cy="586"/>
            </a:xfrm>
            <a:prstGeom prst="ellipse">
              <a:avLst/>
            </a:prstGeom>
            <a:gradFill rotWithShape="0">
              <a:gsLst>
                <a:gs pos="0">
                  <a:srgbClr val="002936"/>
                </a:gs>
                <a:gs pos="100000">
                  <a:srgbClr val="0099CC"/>
                </a:gs>
              </a:gsLst>
              <a:lin ang="5400000" scaled="1"/>
            </a:gradFill>
            <a:ln w="28575" algn="ctr">
              <a:solidFill>
                <a:srgbClr val="274F77"/>
              </a:solidFill>
              <a:round/>
            </a:ln>
          </p:spPr>
          <p:txBody>
            <a:bodyPr lIns="22467" tIns="11234" rIns="22467" bIns="11234" anchor="ctr" anchorCtr="1">
              <a:spAutoFit/>
            </a:bodyPr>
            <a:lstStyle>
              <a:lvl1pPr>
                <a:defRPr sz="1000">
                  <a:solidFill>
                    <a:schemeClr val="tx1"/>
                  </a:solidFill>
                  <a:latin typeface="FrutigerNext LT Regular" panose="020B0503040504020204" pitchFamily="34" charset="0"/>
                  <a:ea typeface="SimSun" panose="02010600030101010101" pitchFamily="2" charset="-122"/>
                </a:defRPr>
              </a:lvl1pPr>
              <a:lvl2pPr marL="742950" indent="-285750">
                <a:defRPr sz="1000">
                  <a:solidFill>
                    <a:schemeClr val="tx1"/>
                  </a:solidFill>
                  <a:latin typeface="FrutigerNext LT Regular" panose="020B0503040504020204" pitchFamily="34" charset="0"/>
                  <a:ea typeface="SimSun" panose="02010600030101010101" pitchFamily="2" charset="-122"/>
                </a:defRPr>
              </a:lvl2pPr>
              <a:lvl3pPr marL="1143000" indent="-228600">
                <a:defRPr sz="1000">
                  <a:solidFill>
                    <a:schemeClr val="tx1"/>
                  </a:solidFill>
                  <a:latin typeface="FrutigerNext LT Regular" panose="020B0503040504020204" pitchFamily="34" charset="0"/>
                  <a:ea typeface="SimSun" panose="02010600030101010101" pitchFamily="2" charset="-122"/>
                </a:defRPr>
              </a:lvl3pPr>
              <a:lvl4pPr marL="1600200" indent="-228600">
                <a:defRPr sz="1000">
                  <a:solidFill>
                    <a:schemeClr val="tx1"/>
                  </a:solidFill>
                  <a:latin typeface="FrutigerNext LT Regular" panose="020B0503040504020204" pitchFamily="34" charset="0"/>
                  <a:ea typeface="SimSun" panose="02010600030101010101" pitchFamily="2" charset="-122"/>
                </a:defRPr>
              </a:lvl4pPr>
              <a:lvl5pPr marL="2057400" indent="-228600">
                <a:defRPr sz="1000">
                  <a:solidFill>
                    <a:schemeClr val="tx1"/>
                  </a:solidFill>
                  <a:latin typeface="FrutigerNext LT Regular" panose="020B0503040504020204" pitchFamily="34" charset="0"/>
                  <a:ea typeface="SimSun"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9pPr>
            </a:lstStyle>
            <a:p>
              <a:pPr eaLnBrk="1" hangingPunct="1"/>
              <a:endParaRPr lang="zh-CN" altLang="en-US"/>
            </a:p>
          </p:txBody>
        </p:sp>
        <p:pic>
          <p:nvPicPr>
            <p:cNvPr id="45" name="Picture 11" descr="guang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5" y="2452"/>
              <a:ext cx="43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Text Box 26"/>
          <p:cNvSpPr txBox="1">
            <a:spLocks noChangeArrowheads="1"/>
          </p:cNvSpPr>
          <p:nvPr/>
        </p:nvSpPr>
        <p:spPr bwMode="gray">
          <a:xfrm>
            <a:off x="4365848" y="1736001"/>
            <a:ext cx="1103307"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FrutigerNext LT Regular" panose="020B0503040504020204" pitchFamily="34" charset="0"/>
                <a:ea typeface="SimSun" panose="02010600030101010101" pitchFamily="2" charset="-122"/>
              </a:defRPr>
            </a:lvl1pPr>
            <a:lvl2pPr marL="742950" indent="-285750">
              <a:defRPr sz="1000">
                <a:solidFill>
                  <a:schemeClr val="tx1"/>
                </a:solidFill>
                <a:latin typeface="FrutigerNext LT Regular" panose="020B0503040504020204" pitchFamily="34" charset="0"/>
                <a:ea typeface="SimSun" panose="02010600030101010101" pitchFamily="2" charset="-122"/>
              </a:defRPr>
            </a:lvl2pPr>
            <a:lvl3pPr marL="1143000" indent="-228600">
              <a:defRPr sz="1000">
                <a:solidFill>
                  <a:schemeClr val="tx1"/>
                </a:solidFill>
                <a:latin typeface="FrutigerNext LT Regular" panose="020B0503040504020204" pitchFamily="34" charset="0"/>
                <a:ea typeface="SimSun" panose="02010600030101010101" pitchFamily="2" charset="-122"/>
              </a:defRPr>
            </a:lvl3pPr>
            <a:lvl4pPr marL="1600200" indent="-228600">
              <a:defRPr sz="1000">
                <a:solidFill>
                  <a:schemeClr val="tx1"/>
                </a:solidFill>
                <a:latin typeface="FrutigerNext LT Regular" panose="020B0503040504020204" pitchFamily="34" charset="0"/>
                <a:ea typeface="SimSun" panose="02010600030101010101" pitchFamily="2" charset="-122"/>
              </a:defRPr>
            </a:lvl4pPr>
            <a:lvl5pPr marL="2057400" indent="-228600">
              <a:defRPr sz="1000">
                <a:solidFill>
                  <a:schemeClr val="tx1"/>
                </a:solidFill>
                <a:latin typeface="FrutigerNext LT Regular" panose="020B0503040504020204" pitchFamily="34" charset="0"/>
                <a:ea typeface="SimSun"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9pPr>
          </a:lstStyle>
          <a:p>
            <a:pPr algn="ctr" eaLnBrk="1" fontAlgn="ctr" hangingPunct="1"/>
            <a:r>
              <a:rPr lang="en-US" altLang="zh-CN" sz="1200" dirty="0">
                <a:solidFill>
                  <a:srgbClr val="FFFFFF"/>
                </a:solidFill>
                <a:latin typeface="+mn-lt"/>
              </a:rPr>
              <a:t>Ranging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3"/>
                                        </p:tgtEl>
                                      </p:cBhvr>
                                      <p:by x="150000" y="150000"/>
                                    </p:animScale>
                                  </p:childTnLst>
                                </p:cTn>
                              </p:par>
                              <p:par>
                                <p:cTn id="7" presetID="6" presetClass="emph" presetSubtype="0" fill="hold" grpId="0" nodeType="withEffect">
                                  <p:stCondLst>
                                    <p:cond delay="0"/>
                                  </p:stCondLst>
                                  <p:childTnLst>
                                    <p:animScale>
                                      <p:cBhvr>
                                        <p:cTn id="8" dur="2000" fill="hold"/>
                                        <p:tgtEl>
                                          <p:spTgt spid="4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占位符 71"/>
          <p:cNvSpPr>
            <a:spLocks noGrp="1"/>
          </p:cNvSpPr>
          <p:nvPr>
            <p:ph type="body" sz="quarter" idx="10"/>
          </p:nvPr>
        </p:nvSpPr>
        <p:spPr/>
        <p:txBody>
          <a:bodyPr/>
          <a:lstStyle/>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As distâncias entre ONUs e OLTs são diferentes. O tempo de transmissão dos sinais ópticos na fibra óptica é diferente, e o tempo em que o sinal óptico chega a cada ONU também é diferente.</a:t>
            </a:r>
          </a:p>
          <a:p>
            <a:r>
              <a:rPr lang="en-US" altLang="zh-CN" sz="1600" dirty="0"/>
              <a:t>A OLT aloca diferentes intervalos de tempo para cada ONU para transmitir dados upstream. Como garantir que cada ONU consiga localizar intervalos de tempo com precisão?</a:t>
            </a:r>
          </a:p>
          <a:p>
            <a:r>
              <a:rPr lang="en-US" altLang="zh-CN" sz="1600" dirty="0"/>
              <a:t>Como evitar conflitos entre dados upstream de múltiplas ONUs e implementar a sincronização de quadros?</a:t>
            </a:r>
          </a:p>
          <a:p>
            <a:endParaRPr lang="zh-CN" altLang="en-US" sz="1600" dirty="0"/>
          </a:p>
        </p:txBody>
      </p:sp>
      <p:sp>
        <p:nvSpPr>
          <p:cNvPr id="2" name="标题 1"/>
          <p:cNvSpPr>
            <a:spLocks noGrp="1"/>
          </p:cNvSpPr>
          <p:nvPr>
            <p:ph type="title"/>
          </p:nvPr>
        </p:nvSpPr>
        <p:spPr/>
        <p:txBody>
          <a:bodyPr/>
          <a:lstStyle/>
          <a:p>
            <a:r>
              <a:rPr lang="en-US" altLang="zh-CN" dirty="0"/>
              <a:t>Por que o raging é necessário</a:t>
            </a:r>
            <a:endParaRPr lang="zh-CN" altLang="en-US" dirty="0"/>
          </a:p>
        </p:txBody>
      </p:sp>
      <p:grpSp>
        <p:nvGrpSpPr>
          <p:cNvPr id="4" name="组合 3"/>
          <p:cNvGrpSpPr/>
          <p:nvPr/>
        </p:nvGrpSpPr>
        <p:grpSpPr>
          <a:xfrm>
            <a:off x="6456040" y="1016732"/>
            <a:ext cx="3852675" cy="2682403"/>
            <a:chOff x="6527801" y="1347714"/>
            <a:chExt cx="3300413" cy="2873375"/>
          </a:xfrm>
        </p:grpSpPr>
        <p:graphicFrame>
          <p:nvGraphicFramePr>
            <p:cNvPr id="5" name="图示 4"/>
            <p:cNvGraphicFramePr/>
            <p:nvPr/>
          </p:nvGraphicFramePr>
          <p:xfrm>
            <a:off x="6527801" y="1347714"/>
            <a:ext cx="3300413" cy="2873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104"/>
            <p:cNvSpPr>
              <a:spLocks noChangeArrowheads="1"/>
            </p:cNvSpPr>
            <p:nvPr/>
          </p:nvSpPr>
          <p:spPr bwMode="auto">
            <a:xfrm>
              <a:off x="8940317" y="1520788"/>
              <a:ext cx="719843" cy="341947"/>
            </a:xfrm>
            <a:prstGeom prst="rect">
              <a:avLst/>
            </a:prstGeom>
            <a:noFill/>
            <a:ln w="12700" algn="ctr">
              <a:noFill/>
              <a:miter lim="800000"/>
            </a:ln>
          </p:spPr>
          <p:txBody>
            <a:bodyPr wrap="none">
              <a:spAutoFit/>
            </a:bodyPr>
            <a:lstStyle/>
            <a:p>
              <a:pPr algn="l" eaLnBrk="1" fontAlgn="t" hangingPunct="1">
                <a:spcBef>
                  <a:spcPct val="0"/>
                </a:spcBef>
              </a:pPr>
              <a:r>
                <a:rPr lang="en-US" altLang="zh-CN" sz="1800"/>
                <a:t>ONU1</a:t>
              </a:r>
            </a:p>
          </p:txBody>
        </p:sp>
        <p:sp>
          <p:nvSpPr>
            <p:cNvPr id="7" name="Rectangle 105"/>
            <p:cNvSpPr>
              <a:spLocks noChangeArrowheads="1"/>
            </p:cNvSpPr>
            <p:nvPr/>
          </p:nvSpPr>
          <p:spPr bwMode="auto">
            <a:xfrm>
              <a:off x="8940317" y="1979548"/>
              <a:ext cx="719843" cy="341947"/>
            </a:xfrm>
            <a:prstGeom prst="rect">
              <a:avLst/>
            </a:prstGeom>
            <a:noFill/>
            <a:ln w="12700" algn="ctr">
              <a:noFill/>
              <a:miter lim="800000"/>
            </a:ln>
          </p:spPr>
          <p:txBody>
            <a:bodyPr wrap="none">
              <a:spAutoFit/>
            </a:bodyPr>
            <a:lstStyle/>
            <a:p>
              <a:pPr algn="l" eaLnBrk="1" fontAlgn="t" hangingPunct="1">
                <a:spcBef>
                  <a:spcPct val="0"/>
                </a:spcBef>
              </a:pPr>
              <a:r>
                <a:rPr lang="en-US" altLang="zh-CN" sz="1800"/>
                <a:t>ONU2</a:t>
              </a:r>
            </a:p>
          </p:txBody>
        </p:sp>
        <p:sp>
          <p:nvSpPr>
            <p:cNvPr id="8" name="Rectangle 106"/>
            <p:cNvSpPr>
              <a:spLocks noChangeArrowheads="1"/>
            </p:cNvSpPr>
            <p:nvPr/>
          </p:nvSpPr>
          <p:spPr bwMode="auto">
            <a:xfrm>
              <a:off x="8940317" y="2447600"/>
              <a:ext cx="719843" cy="341947"/>
            </a:xfrm>
            <a:prstGeom prst="rect">
              <a:avLst/>
            </a:prstGeom>
            <a:noFill/>
            <a:ln w="12700" algn="ctr">
              <a:noFill/>
              <a:miter lim="800000"/>
            </a:ln>
          </p:spPr>
          <p:txBody>
            <a:bodyPr wrap="none">
              <a:spAutoFit/>
            </a:bodyPr>
            <a:lstStyle/>
            <a:p>
              <a:pPr algn="l" eaLnBrk="1" fontAlgn="t" hangingPunct="1">
                <a:spcBef>
                  <a:spcPct val="0"/>
                </a:spcBef>
              </a:pPr>
              <a:r>
                <a:rPr lang="en-US" altLang="zh-CN" sz="1800"/>
                <a:t>ONU3</a:t>
              </a:r>
            </a:p>
          </p:txBody>
        </p:sp>
        <p:sp>
          <p:nvSpPr>
            <p:cNvPr id="9" name="Rectangle 107"/>
            <p:cNvSpPr>
              <a:spLocks noChangeArrowheads="1"/>
            </p:cNvSpPr>
            <p:nvPr/>
          </p:nvSpPr>
          <p:spPr bwMode="auto">
            <a:xfrm>
              <a:off x="8940317" y="2915652"/>
              <a:ext cx="719843" cy="341947"/>
            </a:xfrm>
            <a:prstGeom prst="rect">
              <a:avLst/>
            </a:prstGeom>
            <a:noFill/>
            <a:ln w="12700" algn="ctr">
              <a:noFill/>
              <a:miter lim="800000"/>
            </a:ln>
          </p:spPr>
          <p:txBody>
            <a:bodyPr wrap="none">
              <a:spAutoFit/>
            </a:bodyPr>
            <a:lstStyle/>
            <a:p>
              <a:pPr algn="l" eaLnBrk="1" fontAlgn="t" hangingPunct="1">
                <a:spcBef>
                  <a:spcPct val="0"/>
                </a:spcBef>
              </a:pPr>
              <a:r>
                <a:rPr lang="en-US" altLang="zh-CN" sz="1800"/>
                <a:t>ONU4</a:t>
              </a:r>
            </a:p>
          </p:txBody>
        </p:sp>
      </p:grpSp>
      <p:grpSp>
        <p:nvGrpSpPr>
          <p:cNvPr id="10" name="组合 9"/>
          <p:cNvGrpSpPr/>
          <p:nvPr/>
        </p:nvGrpSpPr>
        <p:grpSpPr>
          <a:xfrm>
            <a:off x="1307345" y="1512040"/>
            <a:ext cx="4056793" cy="2395903"/>
            <a:chOff x="1703512" y="1774180"/>
            <a:chExt cx="3350962" cy="2345114"/>
          </a:xfrm>
        </p:grpSpPr>
        <p:sp>
          <p:nvSpPr>
            <p:cNvPr id="11" name="Text Box 65"/>
            <p:cNvSpPr txBox="1">
              <a:spLocks noChangeArrowheads="1"/>
            </p:cNvSpPr>
            <p:nvPr/>
          </p:nvSpPr>
          <p:spPr bwMode="auto">
            <a:xfrm>
              <a:off x="4513976" y="3169318"/>
              <a:ext cx="540498" cy="286415"/>
            </a:xfrm>
            <a:prstGeom prst="rect">
              <a:avLst/>
            </a:prstGeom>
            <a:noFill/>
            <a:ln w="3175">
              <a:noFill/>
              <a:miter lim="800000"/>
            </a:ln>
          </p:spPr>
          <p:txBody>
            <a:bodyPr wrap="none">
              <a:spAutoFit/>
            </a:bodyPr>
            <a:lstStyle/>
            <a:p>
              <a:pPr algn="l">
                <a:spcBef>
                  <a:spcPct val="0"/>
                </a:spcBef>
              </a:pPr>
              <a:r>
                <a:rPr lang="en-US" altLang="zh-CN" sz="1600" dirty="0"/>
                <a:t>ONU</a:t>
              </a:r>
            </a:p>
          </p:txBody>
        </p:sp>
        <p:sp>
          <p:nvSpPr>
            <p:cNvPr id="12" name="Line 73"/>
            <p:cNvSpPr>
              <a:spLocks noChangeShapeType="1"/>
            </p:cNvSpPr>
            <p:nvPr/>
          </p:nvSpPr>
          <p:spPr bwMode="auto">
            <a:xfrm flipH="1">
              <a:off x="1928135" y="3615609"/>
              <a:ext cx="2340" cy="503685"/>
            </a:xfrm>
            <a:prstGeom prst="line">
              <a:avLst/>
            </a:prstGeom>
            <a:noFill/>
            <a:ln w="9525">
              <a:solidFill>
                <a:schemeClr val="tx1"/>
              </a:solidFill>
              <a:round/>
            </a:ln>
          </p:spPr>
          <p:txBody>
            <a:bodyPr/>
            <a:lstStyle/>
            <a:p>
              <a:endParaRPr lang="zh-CN" altLang="en-US"/>
            </a:p>
          </p:txBody>
        </p:sp>
        <p:sp>
          <p:nvSpPr>
            <p:cNvPr id="13" name="Line 74"/>
            <p:cNvSpPr>
              <a:spLocks noChangeShapeType="1"/>
            </p:cNvSpPr>
            <p:nvPr/>
          </p:nvSpPr>
          <p:spPr bwMode="auto">
            <a:xfrm>
              <a:off x="1930476" y="3985247"/>
              <a:ext cx="1061109"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14" name="Text Box 75"/>
            <p:cNvSpPr txBox="1">
              <a:spLocks noChangeArrowheads="1"/>
            </p:cNvSpPr>
            <p:nvPr/>
          </p:nvSpPr>
          <p:spPr bwMode="auto">
            <a:xfrm>
              <a:off x="1703512" y="3342101"/>
              <a:ext cx="467673" cy="494717"/>
            </a:xfrm>
            <a:prstGeom prst="rect">
              <a:avLst/>
            </a:prstGeom>
            <a:noFill/>
            <a:ln w="3175">
              <a:noFill/>
              <a:miter lim="800000"/>
            </a:ln>
          </p:spPr>
          <p:txBody>
            <a:bodyPr wrap="none">
              <a:spAutoFit/>
            </a:bodyPr>
            <a:lstStyle/>
            <a:p>
              <a:pPr algn="l">
                <a:spcBef>
                  <a:spcPct val="0"/>
                </a:spcBef>
              </a:pPr>
              <a:r>
                <a:rPr lang="en-US" altLang="zh-CN" sz="1600"/>
                <a:t>OLT</a:t>
              </a:r>
            </a:p>
            <a:p>
              <a:pPr algn="l">
                <a:spcBef>
                  <a:spcPct val="0"/>
                </a:spcBef>
              </a:pPr>
              <a:endParaRPr lang="en-US" altLang="zh-CN" sz="1600"/>
            </a:p>
          </p:txBody>
        </p:sp>
        <p:sp>
          <p:nvSpPr>
            <p:cNvPr id="15" name="Line 78"/>
            <p:cNvSpPr>
              <a:spLocks noChangeShapeType="1"/>
            </p:cNvSpPr>
            <p:nvPr/>
          </p:nvSpPr>
          <p:spPr bwMode="auto">
            <a:xfrm>
              <a:off x="1930475" y="1958323"/>
              <a:ext cx="270600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16" name="Line 79"/>
            <p:cNvSpPr>
              <a:spLocks noChangeShapeType="1"/>
            </p:cNvSpPr>
            <p:nvPr/>
          </p:nvSpPr>
          <p:spPr bwMode="auto">
            <a:xfrm flipH="1">
              <a:off x="1930475" y="1835111"/>
              <a:ext cx="0" cy="982997"/>
            </a:xfrm>
            <a:prstGeom prst="line">
              <a:avLst/>
            </a:prstGeom>
            <a:noFill/>
            <a:ln w="9525">
              <a:solidFill>
                <a:schemeClr val="tx1"/>
              </a:solidFill>
              <a:round/>
            </a:ln>
          </p:spPr>
          <p:txBody>
            <a:bodyPr/>
            <a:lstStyle/>
            <a:p>
              <a:endParaRPr lang="zh-CN" altLang="en-US"/>
            </a:p>
          </p:txBody>
        </p:sp>
        <p:sp>
          <p:nvSpPr>
            <p:cNvPr id="17" name="Line 80"/>
            <p:cNvSpPr>
              <a:spLocks noChangeShapeType="1"/>
            </p:cNvSpPr>
            <p:nvPr/>
          </p:nvSpPr>
          <p:spPr bwMode="auto">
            <a:xfrm>
              <a:off x="4636479" y="1835110"/>
              <a:ext cx="3490" cy="1093391"/>
            </a:xfrm>
            <a:prstGeom prst="line">
              <a:avLst/>
            </a:prstGeom>
            <a:noFill/>
            <a:ln w="9525">
              <a:solidFill>
                <a:schemeClr val="tx1"/>
              </a:solidFill>
              <a:round/>
            </a:ln>
          </p:spPr>
          <p:txBody>
            <a:bodyPr/>
            <a:lstStyle/>
            <a:p>
              <a:endParaRPr lang="zh-CN" altLang="en-US"/>
            </a:p>
          </p:txBody>
        </p:sp>
        <p:sp>
          <p:nvSpPr>
            <p:cNvPr id="18" name="Text Box 81"/>
            <p:cNvSpPr txBox="1">
              <a:spLocks noChangeArrowheads="1"/>
            </p:cNvSpPr>
            <p:nvPr/>
          </p:nvSpPr>
          <p:spPr bwMode="auto">
            <a:xfrm>
              <a:off x="3066458" y="1774180"/>
              <a:ext cx="794370" cy="296830"/>
            </a:xfrm>
            <a:prstGeom prst="rect">
              <a:avLst/>
            </a:prstGeom>
            <a:solidFill>
              <a:schemeClr val="bg1"/>
            </a:solidFill>
            <a:ln w="9525">
              <a:noFill/>
              <a:miter lim="800000"/>
            </a:ln>
          </p:spPr>
          <p:txBody>
            <a:bodyPr>
              <a:spAutoFit/>
            </a:bodyPr>
            <a:lstStyle/>
            <a:p>
              <a:pPr algn="l" eaLnBrk="1" hangingPunct="1">
                <a:lnSpc>
                  <a:spcPct val="120000"/>
                </a:lnSpc>
                <a:spcBef>
                  <a:spcPct val="0"/>
                </a:spcBef>
              </a:pPr>
              <a:r>
                <a:rPr lang="en-US" altLang="zh-CN" sz="1400"/>
                <a:t>20 km</a:t>
              </a:r>
            </a:p>
          </p:txBody>
        </p:sp>
        <p:sp>
          <p:nvSpPr>
            <p:cNvPr id="19" name="Line 82"/>
            <p:cNvSpPr>
              <a:spLocks noChangeShapeType="1"/>
            </p:cNvSpPr>
            <p:nvPr/>
          </p:nvSpPr>
          <p:spPr bwMode="auto">
            <a:xfrm flipH="1">
              <a:off x="2991584" y="3554678"/>
              <a:ext cx="0" cy="552428"/>
            </a:xfrm>
            <a:prstGeom prst="line">
              <a:avLst/>
            </a:prstGeom>
            <a:noFill/>
            <a:ln w="9525">
              <a:solidFill>
                <a:schemeClr val="tx1"/>
              </a:solidFill>
              <a:round/>
            </a:ln>
          </p:spPr>
          <p:txBody>
            <a:bodyPr/>
            <a:lstStyle/>
            <a:p>
              <a:endParaRPr lang="zh-CN" altLang="en-US"/>
            </a:p>
          </p:txBody>
        </p:sp>
        <p:sp>
          <p:nvSpPr>
            <p:cNvPr id="20" name="Text Box 83"/>
            <p:cNvSpPr txBox="1">
              <a:spLocks noChangeArrowheads="1"/>
            </p:cNvSpPr>
            <p:nvPr/>
          </p:nvSpPr>
          <p:spPr bwMode="auto">
            <a:xfrm>
              <a:off x="2197215" y="3801104"/>
              <a:ext cx="597252" cy="294254"/>
            </a:xfrm>
            <a:prstGeom prst="rect">
              <a:avLst/>
            </a:prstGeom>
            <a:solidFill>
              <a:schemeClr val="bg1"/>
            </a:solidFill>
            <a:ln w="9525">
              <a:noFill/>
              <a:miter lim="800000"/>
            </a:ln>
          </p:spPr>
          <p:txBody>
            <a:bodyPr>
              <a:spAutoFit/>
            </a:bodyPr>
            <a:lstStyle/>
            <a:p>
              <a:pPr algn="l" eaLnBrk="1" hangingPunct="1">
                <a:lnSpc>
                  <a:spcPct val="120000"/>
                </a:lnSpc>
                <a:spcBef>
                  <a:spcPct val="0"/>
                </a:spcBef>
              </a:pPr>
              <a:r>
                <a:rPr lang="en-US" altLang="zh-CN" sz="1400" dirty="0"/>
                <a:t>3km</a:t>
              </a:r>
            </a:p>
          </p:txBody>
        </p:sp>
        <p:sp>
          <p:nvSpPr>
            <p:cNvPr id="21" name="Line 85"/>
            <p:cNvSpPr>
              <a:spLocks noChangeShapeType="1"/>
            </p:cNvSpPr>
            <p:nvPr/>
          </p:nvSpPr>
          <p:spPr bwMode="auto">
            <a:xfrm>
              <a:off x="1930476" y="2326608"/>
              <a:ext cx="1592249"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22" name="Line 86"/>
            <p:cNvSpPr>
              <a:spLocks noChangeShapeType="1"/>
            </p:cNvSpPr>
            <p:nvPr/>
          </p:nvSpPr>
          <p:spPr bwMode="auto">
            <a:xfrm flipH="1">
              <a:off x="3522724" y="2203395"/>
              <a:ext cx="0" cy="246426"/>
            </a:xfrm>
            <a:prstGeom prst="line">
              <a:avLst/>
            </a:prstGeom>
            <a:noFill/>
            <a:ln w="9525">
              <a:solidFill>
                <a:schemeClr val="tx1"/>
              </a:solidFill>
              <a:round/>
            </a:ln>
          </p:spPr>
          <p:txBody>
            <a:bodyPr/>
            <a:lstStyle/>
            <a:p>
              <a:endParaRPr lang="zh-CN" altLang="en-US"/>
            </a:p>
          </p:txBody>
        </p:sp>
        <p:sp>
          <p:nvSpPr>
            <p:cNvPr id="23" name="Text Box 87"/>
            <p:cNvSpPr txBox="1">
              <a:spLocks noChangeArrowheads="1"/>
            </p:cNvSpPr>
            <p:nvPr/>
          </p:nvSpPr>
          <p:spPr bwMode="auto">
            <a:xfrm>
              <a:off x="2426517" y="2142466"/>
              <a:ext cx="790860" cy="296830"/>
            </a:xfrm>
            <a:prstGeom prst="rect">
              <a:avLst/>
            </a:prstGeom>
            <a:solidFill>
              <a:schemeClr val="bg1"/>
            </a:solidFill>
            <a:ln w="9525">
              <a:noFill/>
              <a:miter lim="800000"/>
            </a:ln>
          </p:spPr>
          <p:txBody>
            <a:bodyPr>
              <a:spAutoFit/>
            </a:bodyPr>
            <a:lstStyle/>
            <a:p>
              <a:pPr algn="l" eaLnBrk="1" hangingPunct="1">
                <a:lnSpc>
                  <a:spcPct val="120000"/>
                </a:lnSpc>
                <a:spcBef>
                  <a:spcPct val="0"/>
                </a:spcBef>
              </a:pPr>
              <a:r>
                <a:rPr lang="en-US" altLang="zh-CN" sz="1400"/>
                <a:t>12 km</a:t>
              </a:r>
            </a:p>
          </p:txBody>
        </p:sp>
        <p:cxnSp>
          <p:nvCxnSpPr>
            <p:cNvPr id="24" name="直接连接符 23"/>
            <p:cNvCxnSpPr/>
            <p:nvPr/>
          </p:nvCxnSpPr>
          <p:spPr bwMode="auto">
            <a:xfrm flipV="1">
              <a:off x="2764105" y="2641489"/>
              <a:ext cx="788993" cy="305528"/>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25" name="直接连接符 24"/>
            <p:cNvCxnSpPr/>
            <p:nvPr/>
          </p:nvCxnSpPr>
          <p:spPr bwMode="auto">
            <a:xfrm>
              <a:off x="2105763" y="3027500"/>
              <a:ext cx="2530716" cy="35629"/>
            </a:xfrm>
            <a:prstGeom prst="line">
              <a:avLst/>
            </a:prstGeom>
            <a:solidFill>
              <a:schemeClr val="accent1"/>
            </a:solidFill>
            <a:ln w="25400" cap="flat" cmpd="sng" algn="ctr">
              <a:solidFill>
                <a:srgbClr val="F89939"/>
              </a:solidFill>
              <a:prstDash val="solid"/>
              <a:round/>
              <a:headEnd type="none" w="med" len="med"/>
              <a:tailEnd type="none" w="med" len="med"/>
            </a:ln>
            <a:effectLst/>
          </p:spPr>
        </p:cxnSp>
        <p:grpSp>
          <p:nvGrpSpPr>
            <p:cNvPr id="26" name="组合 25"/>
            <p:cNvGrpSpPr/>
            <p:nvPr/>
          </p:nvGrpSpPr>
          <p:grpSpPr>
            <a:xfrm>
              <a:off x="2516859" y="2919487"/>
              <a:ext cx="242362" cy="219216"/>
              <a:chOff x="5464113" y="848631"/>
              <a:chExt cx="321945" cy="306070"/>
            </a:xfrm>
          </p:grpSpPr>
          <p:sp>
            <p:nvSpPr>
              <p:cNvPr id="67" name="object 30"/>
              <p:cNvSpPr/>
              <p:nvPr/>
            </p:nvSpPr>
            <p:spPr>
              <a:xfrm>
                <a:off x="5464113" y="848631"/>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a:p>
            </p:txBody>
          </p:sp>
          <p:sp>
            <p:nvSpPr>
              <p:cNvPr id="68" name="object 31"/>
              <p:cNvSpPr/>
              <p:nvPr/>
            </p:nvSpPr>
            <p:spPr>
              <a:xfrm>
                <a:off x="5518200" y="925791"/>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a:p>
            </p:txBody>
          </p:sp>
          <p:sp>
            <p:nvSpPr>
              <p:cNvPr id="69" name="object 32"/>
              <p:cNvSpPr/>
              <p:nvPr/>
            </p:nvSpPr>
            <p:spPr>
              <a:xfrm>
                <a:off x="5691435" y="1032718"/>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a:p>
            </p:txBody>
          </p:sp>
          <p:sp>
            <p:nvSpPr>
              <p:cNvPr id="70" name="object 33"/>
              <p:cNvSpPr/>
              <p:nvPr/>
            </p:nvSpPr>
            <p:spPr>
              <a:xfrm>
                <a:off x="5704594" y="987320"/>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a:p>
            </p:txBody>
          </p:sp>
          <p:sp>
            <p:nvSpPr>
              <p:cNvPr id="71" name="object 34"/>
              <p:cNvSpPr/>
              <p:nvPr/>
            </p:nvSpPr>
            <p:spPr>
              <a:xfrm>
                <a:off x="5694195" y="914148"/>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a:p>
            </p:txBody>
          </p:sp>
        </p:grpSp>
        <p:grpSp>
          <p:nvGrpSpPr>
            <p:cNvPr id="27" name="组合 26"/>
            <p:cNvGrpSpPr/>
            <p:nvPr/>
          </p:nvGrpSpPr>
          <p:grpSpPr>
            <a:xfrm>
              <a:off x="1785235" y="2757178"/>
              <a:ext cx="335581" cy="621723"/>
              <a:chOff x="3617166" y="683393"/>
              <a:chExt cx="398785" cy="636270"/>
            </a:xfrm>
          </p:grpSpPr>
          <p:sp>
            <p:nvSpPr>
              <p:cNvPr id="50" name="object 35"/>
              <p:cNvSpPr/>
              <p:nvPr/>
            </p:nvSpPr>
            <p:spPr>
              <a:xfrm>
                <a:off x="3617166" y="683393"/>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a:p>
            </p:txBody>
          </p:sp>
          <p:sp>
            <p:nvSpPr>
              <p:cNvPr id="51" name="object 36"/>
              <p:cNvSpPr/>
              <p:nvPr/>
            </p:nvSpPr>
            <p:spPr>
              <a:xfrm>
                <a:off x="3791501" y="805304"/>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a:p>
            </p:txBody>
          </p:sp>
          <p:sp>
            <p:nvSpPr>
              <p:cNvPr id="52" name="object 37"/>
              <p:cNvSpPr/>
              <p:nvPr/>
            </p:nvSpPr>
            <p:spPr>
              <a:xfrm>
                <a:off x="3733902" y="802742"/>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a:p>
            </p:txBody>
          </p:sp>
          <p:sp>
            <p:nvSpPr>
              <p:cNvPr id="53" name="object 38"/>
              <p:cNvSpPr/>
              <p:nvPr/>
            </p:nvSpPr>
            <p:spPr>
              <a:xfrm>
                <a:off x="3642076" y="842401"/>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a:p>
            </p:txBody>
          </p:sp>
          <p:sp>
            <p:nvSpPr>
              <p:cNvPr id="54" name="object 39"/>
              <p:cNvSpPr/>
              <p:nvPr/>
            </p:nvSpPr>
            <p:spPr>
              <a:xfrm>
                <a:off x="3898674" y="736196"/>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a:p>
            </p:txBody>
          </p:sp>
          <p:sp>
            <p:nvSpPr>
              <p:cNvPr id="55" name="object 40"/>
              <p:cNvSpPr/>
              <p:nvPr/>
            </p:nvSpPr>
            <p:spPr>
              <a:xfrm>
                <a:off x="3846324" y="755524"/>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a:p>
            </p:txBody>
          </p:sp>
          <p:sp>
            <p:nvSpPr>
              <p:cNvPr id="56" name="object 41"/>
              <p:cNvSpPr/>
              <p:nvPr/>
            </p:nvSpPr>
            <p:spPr>
              <a:xfrm>
                <a:off x="3934064" y="802742"/>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a:p>
            </p:txBody>
          </p:sp>
          <p:sp>
            <p:nvSpPr>
              <p:cNvPr id="57" name="object 42"/>
              <p:cNvSpPr/>
              <p:nvPr/>
            </p:nvSpPr>
            <p:spPr>
              <a:xfrm>
                <a:off x="3861240" y="842401"/>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a:p>
            </p:txBody>
          </p:sp>
          <p:sp>
            <p:nvSpPr>
              <p:cNvPr id="58" name="object 43"/>
              <p:cNvSpPr/>
              <p:nvPr/>
            </p:nvSpPr>
            <p:spPr>
              <a:xfrm>
                <a:off x="3898021" y="879699"/>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a:p>
            </p:txBody>
          </p:sp>
          <p:sp>
            <p:nvSpPr>
              <p:cNvPr id="59" name="object 44"/>
              <p:cNvSpPr/>
              <p:nvPr/>
            </p:nvSpPr>
            <p:spPr>
              <a:xfrm>
                <a:off x="3847026" y="862853"/>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a:p>
            </p:txBody>
          </p:sp>
          <p:sp>
            <p:nvSpPr>
              <p:cNvPr id="60" name="object 45"/>
              <p:cNvSpPr/>
              <p:nvPr/>
            </p:nvSpPr>
            <p:spPr>
              <a:xfrm>
                <a:off x="3617171" y="1001405"/>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a:p>
            </p:txBody>
          </p:sp>
          <p:sp>
            <p:nvSpPr>
              <p:cNvPr id="61" name="object 46"/>
              <p:cNvSpPr/>
              <p:nvPr/>
            </p:nvSpPr>
            <p:spPr>
              <a:xfrm>
                <a:off x="3681919" y="1065010"/>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a:p>
            </p:txBody>
          </p:sp>
          <p:sp>
            <p:nvSpPr>
              <p:cNvPr id="62" name="object 47"/>
              <p:cNvSpPr/>
              <p:nvPr/>
            </p:nvSpPr>
            <p:spPr>
              <a:xfrm>
                <a:off x="3776556" y="1065006"/>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a:p>
            </p:txBody>
          </p:sp>
          <p:sp>
            <p:nvSpPr>
              <p:cNvPr id="63" name="object 48"/>
              <p:cNvSpPr/>
              <p:nvPr/>
            </p:nvSpPr>
            <p:spPr>
              <a:xfrm>
                <a:off x="3773686" y="1062136"/>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a:p>
            </p:txBody>
          </p:sp>
          <p:sp>
            <p:nvSpPr>
              <p:cNvPr id="64" name="object 49"/>
              <p:cNvSpPr/>
              <p:nvPr/>
            </p:nvSpPr>
            <p:spPr>
              <a:xfrm>
                <a:off x="3796482" y="1080907"/>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a:p>
            </p:txBody>
          </p:sp>
          <p:sp>
            <p:nvSpPr>
              <p:cNvPr id="65" name="object 50"/>
              <p:cNvSpPr/>
              <p:nvPr/>
            </p:nvSpPr>
            <p:spPr>
              <a:xfrm>
                <a:off x="3793612" y="1078037"/>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a:p>
            </p:txBody>
          </p:sp>
          <p:sp>
            <p:nvSpPr>
              <p:cNvPr id="66" name="object 51"/>
              <p:cNvSpPr/>
              <p:nvPr/>
            </p:nvSpPr>
            <p:spPr>
              <a:xfrm>
                <a:off x="3784526" y="1197517"/>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a:p>
            </p:txBody>
          </p:sp>
        </p:grpSp>
        <p:grpSp>
          <p:nvGrpSpPr>
            <p:cNvPr id="28" name="组合 27"/>
            <p:cNvGrpSpPr/>
            <p:nvPr/>
          </p:nvGrpSpPr>
          <p:grpSpPr>
            <a:xfrm>
              <a:off x="2984911" y="3213601"/>
              <a:ext cx="285534" cy="209509"/>
              <a:chOff x="5753470" y="1943077"/>
              <a:chExt cx="405130" cy="262890"/>
            </a:xfrm>
          </p:grpSpPr>
          <p:sp>
            <p:nvSpPr>
              <p:cNvPr id="44"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45"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46"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47"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48"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49"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grpSp>
          <p:nvGrpSpPr>
            <p:cNvPr id="29" name="组合 28"/>
            <p:cNvGrpSpPr/>
            <p:nvPr/>
          </p:nvGrpSpPr>
          <p:grpSpPr>
            <a:xfrm>
              <a:off x="3527469" y="2468888"/>
              <a:ext cx="285534" cy="209509"/>
              <a:chOff x="5753470" y="1943077"/>
              <a:chExt cx="405130" cy="262890"/>
            </a:xfrm>
          </p:grpSpPr>
          <p:sp>
            <p:nvSpPr>
              <p:cNvPr id="38"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39"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40"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41"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42"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43"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grpSp>
          <p:nvGrpSpPr>
            <p:cNvPr id="30" name="组合 29"/>
            <p:cNvGrpSpPr/>
            <p:nvPr/>
          </p:nvGrpSpPr>
          <p:grpSpPr>
            <a:xfrm>
              <a:off x="4636479" y="2955492"/>
              <a:ext cx="285534" cy="209509"/>
              <a:chOff x="5753470" y="1943077"/>
              <a:chExt cx="405130" cy="262890"/>
            </a:xfrm>
          </p:grpSpPr>
          <p:sp>
            <p:nvSpPr>
              <p:cNvPr id="32"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33"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34"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35"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36"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37"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cxnSp>
          <p:nvCxnSpPr>
            <p:cNvPr id="31" name="直接连接符 30"/>
            <p:cNvCxnSpPr/>
            <p:nvPr/>
          </p:nvCxnSpPr>
          <p:spPr bwMode="auto">
            <a:xfrm>
              <a:off x="2759776" y="3135511"/>
              <a:ext cx="231808" cy="202336"/>
            </a:xfrm>
            <a:prstGeom prst="line">
              <a:avLst/>
            </a:prstGeom>
            <a:solidFill>
              <a:schemeClr val="accent1"/>
            </a:solidFill>
            <a:ln w="25400" cap="flat" cmpd="sng" algn="ctr">
              <a:solidFill>
                <a:srgbClr val="F89939"/>
              </a:solidFill>
              <a:prstDash val="solid"/>
              <a:round/>
              <a:headEnd type="none" w="med" len="med"/>
              <a:tailEnd type="none" w="med" len="med"/>
            </a:ln>
            <a:effectLst/>
          </p:spPr>
        </p:cxn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Princípio </a:t>
            </a:r>
            <a:r>
              <a:rPr lang="en-US" altLang="zh-CN" dirty="0"/>
              <a:t>do raging </a:t>
            </a:r>
            <a:endParaRPr lang="en-US" altLang="en-US" dirty="0"/>
          </a:p>
        </p:txBody>
      </p:sp>
      <p:sp>
        <p:nvSpPr>
          <p:cNvPr id="3" name="内容占位符 38"/>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O processo de variação é o seguinte:</a:t>
            </a:r>
          </a:p>
          <a:p>
            <a:pPr lvl="1"/>
            <a:r>
              <a:rPr lang="en-US" altLang="zh-CN" sz="1400" dirty="0"/>
              <a:t>A OLT obtém o atraso de ida e volta (RTD) da ONU através do processo de variação e calcula a distância física de cada ONU.</a:t>
            </a:r>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endParaRPr lang="en-US" altLang="zh-CN" sz="1600" dirty="0"/>
          </a:p>
          <a:p>
            <a:pPr lvl="1"/>
            <a:r>
              <a:rPr lang="en-US" altLang="zh-CN" sz="1400" dirty="0"/>
              <a:t>Então, a OLT especifica um atraso de equalização adequado ( </a:t>
            </a:r>
            <a:r>
              <a:rPr lang="en-US" altLang="zh-CN" sz="1400" dirty="0" err="1"/>
              <a:t>EqD </a:t>
            </a:r>
            <a:r>
              <a:rPr lang="en-US" altLang="zh-CN" sz="1400" dirty="0"/>
              <a:t>).</a:t>
            </a:r>
          </a:p>
          <a:p>
            <a:pPr lvl="1"/>
            <a:r>
              <a:rPr lang="en-US" altLang="zh-CN" sz="1400" dirty="0"/>
              <a:t>No processo de variação é necessário abrir uma janela, ou seja, uma zona silenciosa para suspender os canais de transmissão upstream de outras ONUs. A OLT abre a janela configurando </a:t>
            </a:r>
            <a:r>
              <a:rPr lang="en-US" altLang="zh-CN" sz="1400" dirty="0" err="1"/>
              <a:t>BWmap </a:t>
            </a:r>
            <a:r>
              <a:rPr lang="en-US" altLang="zh-CN" sz="1400" dirty="0"/>
              <a:t>como nulo sem autorizar nenhum intervalo de tempo.</a:t>
            </a:r>
          </a:p>
          <a:p>
            <a:endParaRPr lang="zh-CN" altLang="en-US" sz="1400" dirty="0"/>
          </a:p>
        </p:txBody>
      </p:sp>
      <p:grpSp>
        <p:nvGrpSpPr>
          <p:cNvPr id="4" name="组合 3"/>
          <p:cNvGrpSpPr/>
          <p:nvPr/>
        </p:nvGrpSpPr>
        <p:grpSpPr>
          <a:xfrm>
            <a:off x="2111302" y="2433407"/>
            <a:ext cx="7969397" cy="2251319"/>
            <a:chOff x="2855641" y="2405930"/>
            <a:chExt cx="6959478" cy="2269426"/>
          </a:xfrm>
        </p:grpSpPr>
        <p:cxnSp>
          <p:nvCxnSpPr>
            <p:cNvPr id="5" name="AutoShape 17"/>
            <p:cNvCxnSpPr>
              <a:cxnSpLocks noChangeShapeType="1"/>
            </p:cNvCxnSpPr>
            <p:nvPr/>
          </p:nvCxnSpPr>
          <p:spPr bwMode="auto">
            <a:xfrm>
              <a:off x="6769371" y="2575427"/>
              <a:ext cx="531155" cy="0"/>
            </a:xfrm>
            <a:prstGeom prst="straightConnector1">
              <a:avLst/>
            </a:prstGeom>
            <a:noFill/>
            <a:ln w="19050">
              <a:solidFill>
                <a:schemeClr val="tx1"/>
              </a:solidFill>
              <a:round/>
            </a:ln>
          </p:spPr>
        </p:cxnSp>
        <p:cxnSp>
          <p:nvCxnSpPr>
            <p:cNvPr id="6" name="AutoShape 17"/>
            <p:cNvCxnSpPr>
              <a:cxnSpLocks noChangeShapeType="1"/>
            </p:cNvCxnSpPr>
            <p:nvPr/>
          </p:nvCxnSpPr>
          <p:spPr bwMode="auto">
            <a:xfrm>
              <a:off x="7608169" y="3274461"/>
              <a:ext cx="531155" cy="0"/>
            </a:xfrm>
            <a:prstGeom prst="straightConnector1">
              <a:avLst/>
            </a:prstGeom>
            <a:noFill/>
            <a:ln w="19050">
              <a:solidFill>
                <a:schemeClr val="tx1"/>
              </a:solidFill>
              <a:round/>
            </a:ln>
          </p:spPr>
        </p:cxnSp>
        <p:cxnSp>
          <p:nvCxnSpPr>
            <p:cNvPr id="7" name="AutoShape 13"/>
            <p:cNvCxnSpPr>
              <a:cxnSpLocks noChangeShapeType="1"/>
            </p:cNvCxnSpPr>
            <p:nvPr/>
          </p:nvCxnSpPr>
          <p:spPr bwMode="auto">
            <a:xfrm flipV="1">
              <a:off x="4760913" y="2551113"/>
              <a:ext cx="1757362" cy="741362"/>
            </a:xfrm>
            <a:prstGeom prst="straightConnector1">
              <a:avLst/>
            </a:prstGeom>
            <a:solidFill>
              <a:schemeClr val="accent1"/>
            </a:solidFill>
            <a:ln w="19050" cap="flat" cmpd="sng" algn="ctr">
              <a:solidFill>
                <a:srgbClr val="F89939"/>
              </a:solidFill>
              <a:prstDash val="solid"/>
              <a:round/>
              <a:headEnd type="none" w="med" len="med"/>
              <a:tailEnd type="none" w="med" len="med"/>
            </a:ln>
            <a:effectLst/>
          </p:spPr>
        </p:cxnSp>
        <p:cxnSp>
          <p:nvCxnSpPr>
            <p:cNvPr id="8" name="AutoShape 14"/>
            <p:cNvCxnSpPr>
              <a:cxnSpLocks noChangeShapeType="1"/>
            </p:cNvCxnSpPr>
            <p:nvPr/>
          </p:nvCxnSpPr>
          <p:spPr bwMode="auto">
            <a:xfrm flipV="1">
              <a:off x="3167063" y="3281363"/>
              <a:ext cx="4170362" cy="11112"/>
            </a:xfrm>
            <a:prstGeom prst="straightConnector1">
              <a:avLst/>
            </a:prstGeom>
            <a:solidFill>
              <a:schemeClr val="accent1"/>
            </a:solidFill>
            <a:ln w="19050" cap="flat" cmpd="sng" algn="ctr">
              <a:solidFill>
                <a:srgbClr val="F89939"/>
              </a:solidFill>
              <a:prstDash val="solid"/>
              <a:round/>
              <a:headEnd type="none" w="med" len="med"/>
              <a:tailEnd type="none" w="med" len="med"/>
            </a:ln>
            <a:effectLst/>
          </p:spPr>
        </p:cxnSp>
        <p:cxnSp>
          <p:nvCxnSpPr>
            <p:cNvPr id="9" name="AutoShape 15"/>
            <p:cNvCxnSpPr>
              <a:cxnSpLocks noChangeShapeType="1"/>
            </p:cNvCxnSpPr>
            <p:nvPr/>
          </p:nvCxnSpPr>
          <p:spPr bwMode="auto">
            <a:xfrm>
              <a:off x="4760914" y="3292475"/>
              <a:ext cx="3798887" cy="984250"/>
            </a:xfrm>
            <a:prstGeom prst="straightConnector1">
              <a:avLst/>
            </a:prstGeom>
            <a:solidFill>
              <a:schemeClr val="accent1"/>
            </a:solidFill>
            <a:ln w="19050" cap="flat" cmpd="sng" algn="ctr">
              <a:solidFill>
                <a:srgbClr val="F89939"/>
              </a:solidFill>
              <a:prstDash val="solid"/>
              <a:round/>
              <a:headEnd type="none" w="med" len="med"/>
              <a:tailEnd type="none" w="med" len="med"/>
            </a:ln>
            <a:effectLst/>
          </p:spPr>
        </p:cxnSp>
        <p:sp>
          <p:nvSpPr>
            <p:cNvPr id="10" name="Line 19"/>
            <p:cNvSpPr>
              <a:spLocks noChangeShapeType="1"/>
            </p:cNvSpPr>
            <p:nvPr/>
          </p:nvSpPr>
          <p:spPr bwMode="auto">
            <a:xfrm flipH="1">
              <a:off x="3167063" y="3128963"/>
              <a:ext cx="0" cy="1536700"/>
            </a:xfrm>
            <a:prstGeom prst="line">
              <a:avLst/>
            </a:prstGeom>
            <a:noFill/>
            <a:ln w="12700">
              <a:solidFill>
                <a:schemeClr val="tx1"/>
              </a:solidFill>
              <a:round/>
            </a:ln>
          </p:spPr>
          <p:txBody>
            <a:bodyPr wrap="none" anchor="ctr"/>
            <a:lstStyle/>
            <a:p>
              <a:endParaRPr lang="zh-CN" altLang="en-US" sz="1400"/>
            </a:p>
          </p:txBody>
        </p:sp>
        <p:sp>
          <p:nvSpPr>
            <p:cNvPr id="11" name="Line 20"/>
            <p:cNvSpPr>
              <a:spLocks noChangeShapeType="1"/>
            </p:cNvSpPr>
            <p:nvPr/>
          </p:nvSpPr>
          <p:spPr bwMode="auto">
            <a:xfrm flipH="1">
              <a:off x="6518275" y="2647950"/>
              <a:ext cx="0" cy="1138238"/>
            </a:xfrm>
            <a:prstGeom prst="line">
              <a:avLst/>
            </a:prstGeom>
            <a:noFill/>
            <a:ln w="12700">
              <a:solidFill>
                <a:schemeClr val="tx1"/>
              </a:solidFill>
              <a:round/>
            </a:ln>
          </p:spPr>
          <p:txBody>
            <a:bodyPr wrap="none" anchor="ctr"/>
            <a:lstStyle/>
            <a:p>
              <a:endParaRPr lang="zh-CN" altLang="en-US" sz="1400"/>
            </a:p>
          </p:txBody>
        </p:sp>
        <p:sp>
          <p:nvSpPr>
            <p:cNvPr id="12" name="Line 21"/>
            <p:cNvSpPr>
              <a:spLocks noChangeShapeType="1"/>
            </p:cNvSpPr>
            <p:nvPr/>
          </p:nvSpPr>
          <p:spPr bwMode="auto">
            <a:xfrm flipH="1">
              <a:off x="7337425" y="3300413"/>
              <a:ext cx="0" cy="976312"/>
            </a:xfrm>
            <a:prstGeom prst="line">
              <a:avLst/>
            </a:prstGeom>
            <a:noFill/>
            <a:ln w="12700">
              <a:solidFill>
                <a:schemeClr val="tx1"/>
              </a:solidFill>
              <a:round/>
            </a:ln>
          </p:spPr>
          <p:txBody>
            <a:bodyPr wrap="none" anchor="ctr"/>
            <a:lstStyle/>
            <a:p>
              <a:endParaRPr lang="zh-CN" altLang="en-US" sz="1400"/>
            </a:p>
          </p:txBody>
        </p:sp>
        <p:sp>
          <p:nvSpPr>
            <p:cNvPr id="13" name="Line 22"/>
            <p:cNvSpPr>
              <a:spLocks noChangeShapeType="1"/>
            </p:cNvSpPr>
            <p:nvPr/>
          </p:nvSpPr>
          <p:spPr bwMode="auto">
            <a:xfrm flipH="1">
              <a:off x="8559800" y="4308475"/>
              <a:ext cx="0" cy="357188"/>
            </a:xfrm>
            <a:prstGeom prst="line">
              <a:avLst/>
            </a:prstGeom>
            <a:noFill/>
            <a:ln w="12700">
              <a:solidFill>
                <a:schemeClr val="tx1"/>
              </a:solidFill>
              <a:round/>
            </a:ln>
          </p:spPr>
          <p:txBody>
            <a:bodyPr wrap="none" anchor="ctr"/>
            <a:lstStyle/>
            <a:p>
              <a:endParaRPr lang="zh-CN" altLang="en-US" sz="1400"/>
            </a:p>
          </p:txBody>
        </p:sp>
        <p:sp>
          <p:nvSpPr>
            <p:cNvPr id="14" name="Line 23"/>
            <p:cNvSpPr>
              <a:spLocks noChangeShapeType="1"/>
            </p:cNvSpPr>
            <p:nvPr/>
          </p:nvSpPr>
          <p:spPr bwMode="auto">
            <a:xfrm>
              <a:off x="3167063" y="3786188"/>
              <a:ext cx="3351212" cy="0"/>
            </a:xfrm>
            <a:prstGeom prst="line">
              <a:avLst/>
            </a:prstGeom>
            <a:noFill/>
            <a:ln w="12700">
              <a:solidFill>
                <a:schemeClr val="tx1"/>
              </a:solidFill>
              <a:round/>
              <a:headEnd type="triangle" w="med" len="med"/>
              <a:tailEnd type="triangle" w="med" len="med"/>
            </a:ln>
          </p:spPr>
          <p:txBody>
            <a:bodyPr wrap="none" anchor="ctr"/>
            <a:lstStyle/>
            <a:p>
              <a:endParaRPr lang="zh-CN" altLang="en-US" sz="1400"/>
            </a:p>
          </p:txBody>
        </p:sp>
        <p:sp>
          <p:nvSpPr>
            <p:cNvPr id="15" name="Line 24"/>
            <p:cNvSpPr>
              <a:spLocks noChangeShapeType="1"/>
            </p:cNvSpPr>
            <p:nvPr/>
          </p:nvSpPr>
          <p:spPr bwMode="auto">
            <a:xfrm>
              <a:off x="3167064" y="4643438"/>
              <a:ext cx="5392737" cy="0"/>
            </a:xfrm>
            <a:prstGeom prst="line">
              <a:avLst/>
            </a:prstGeom>
            <a:noFill/>
            <a:ln w="12700">
              <a:solidFill>
                <a:schemeClr val="tx1"/>
              </a:solidFill>
              <a:round/>
              <a:headEnd type="triangle" w="med" len="med"/>
              <a:tailEnd type="triangle" w="med" len="med"/>
            </a:ln>
          </p:spPr>
          <p:txBody>
            <a:bodyPr wrap="none" anchor="ctr"/>
            <a:lstStyle/>
            <a:p>
              <a:endParaRPr lang="zh-CN" altLang="en-US" sz="1400"/>
            </a:p>
          </p:txBody>
        </p:sp>
        <p:sp>
          <p:nvSpPr>
            <p:cNvPr id="16" name="Line 25"/>
            <p:cNvSpPr>
              <a:spLocks noChangeShapeType="1"/>
            </p:cNvSpPr>
            <p:nvPr/>
          </p:nvSpPr>
          <p:spPr bwMode="auto">
            <a:xfrm>
              <a:off x="3174733" y="4206531"/>
              <a:ext cx="4162693" cy="8283"/>
            </a:xfrm>
            <a:prstGeom prst="line">
              <a:avLst/>
            </a:prstGeom>
            <a:noFill/>
            <a:ln w="12700">
              <a:solidFill>
                <a:schemeClr val="tx1"/>
              </a:solidFill>
              <a:round/>
              <a:headEnd type="triangle" w="med" len="med"/>
              <a:tailEnd type="triangle" w="med" len="med"/>
            </a:ln>
          </p:spPr>
          <p:txBody>
            <a:bodyPr wrap="none" anchor="ctr"/>
            <a:lstStyle/>
            <a:p>
              <a:endParaRPr lang="zh-CN" altLang="en-US" sz="1400"/>
            </a:p>
          </p:txBody>
        </p:sp>
        <p:sp>
          <p:nvSpPr>
            <p:cNvPr id="17" name="Rectangle 26"/>
            <p:cNvSpPr>
              <a:spLocks noChangeArrowheads="1"/>
            </p:cNvSpPr>
            <p:nvPr/>
          </p:nvSpPr>
          <p:spPr bwMode="auto">
            <a:xfrm>
              <a:off x="3237490" y="3513140"/>
              <a:ext cx="3086796" cy="307559"/>
            </a:xfrm>
            <a:prstGeom prst="rect">
              <a:avLst/>
            </a:prstGeom>
            <a:noFill/>
            <a:ln w="12700" algn="ctr">
              <a:noFill/>
              <a:miter lim="800000"/>
            </a:ln>
          </p:spPr>
          <p:txBody>
            <a:bodyPr wrap="none">
              <a:spAutoFit/>
            </a:bodyPr>
            <a:lstStyle/>
            <a:p>
              <a:pPr algn="l" eaLnBrk="1" fontAlgn="t" hangingPunct="1">
                <a:spcBef>
                  <a:spcPct val="0"/>
                </a:spcBef>
              </a:pPr>
              <a:r>
                <a:rPr lang="en-US" altLang="zh-CN" sz="1400"/>
                <a:t>RTD1 = 10 nós, distância calculada = 1 km</a:t>
              </a:r>
            </a:p>
          </p:txBody>
        </p:sp>
        <p:sp>
          <p:nvSpPr>
            <p:cNvPr id="18" name="Rectangle 27"/>
            <p:cNvSpPr>
              <a:spLocks noChangeArrowheads="1"/>
            </p:cNvSpPr>
            <p:nvPr/>
          </p:nvSpPr>
          <p:spPr bwMode="auto">
            <a:xfrm>
              <a:off x="3238030" y="3929064"/>
              <a:ext cx="3086796" cy="307559"/>
            </a:xfrm>
            <a:prstGeom prst="rect">
              <a:avLst/>
            </a:prstGeom>
            <a:noFill/>
            <a:ln w="12700" algn="ctr">
              <a:noFill/>
              <a:miter lim="800000"/>
            </a:ln>
          </p:spPr>
          <p:txBody>
            <a:bodyPr wrap="none">
              <a:spAutoFit/>
            </a:bodyPr>
            <a:lstStyle/>
            <a:p>
              <a:pPr algn="l" eaLnBrk="1" fontAlgn="t" hangingPunct="1">
                <a:spcBef>
                  <a:spcPct val="0"/>
                </a:spcBef>
              </a:pPr>
              <a:r>
                <a:rPr lang="en-US" altLang="zh-CN" sz="1400"/>
                <a:t>RTD2 = 20 nós, distância calculada = 2 km</a:t>
              </a:r>
            </a:p>
          </p:txBody>
        </p:sp>
        <p:sp>
          <p:nvSpPr>
            <p:cNvPr id="19" name="Rectangle 28"/>
            <p:cNvSpPr>
              <a:spLocks noChangeArrowheads="1"/>
            </p:cNvSpPr>
            <p:nvPr/>
          </p:nvSpPr>
          <p:spPr bwMode="auto">
            <a:xfrm>
              <a:off x="3262983" y="4357689"/>
              <a:ext cx="3086796" cy="307559"/>
            </a:xfrm>
            <a:prstGeom prst="rect">
              <a:avLst/>
            </a:prstGeom>
            <a:noFill/>
            <a:ln w="12700" algn="ctr">
              <a:noFill/>
              <a:miter lim="800000"/>
            </a:ln>
          </p:spPr>
          <p:txBody>
            <a:bodyPr wrap="none">
              <a:spAutoFit/>
            </a:bodyPr>
            <a:lstStyle/>
            <a:p>
              <a:pPr algn="l" eaLnBrk="1" fontAlgn="t" hangingPunct="1">
                <a:spcBef>
                  <a:spcPct val="0"/>
                </a:spcBef>
              </a:pPr>
              <a:r>
                <a:rPr lang="en-US" altLang="zh-CN" sz="1400"/>
                <a:t>RTD3 = 30 nós, distância calculada = 3 km</a:t>
              </a:r>
            </a:p>
          </p:txBody>
        </p:sp>
        <p:sp>
          <p:nvSpPr>
            <p:cNvPr id="20" name="Rectangle 29"/>
            <p:cNvSpPr>
              <a:spLocks noChangeArrowheads="1"/>
            </p:cNvSpPr>
            <p:nvPr/>
          </p:nvSpPr>
          <p:spPr bwMode="auto">
            <a:xfrm>
              <a:off x="6518276" y="2672916"/>
              <a:ext cx="607821" cy="310252"/>
            </a:xfrm>
            <a:prstGeom prst="rect">
              <a:avLst/>
            </a:prstGeom>
            <a:noFill/>
            <a:ln w="12700" algn="ctr">
              <a:noFill/>
              <a:miter lim="800000"/>
            </a:ln>
          </p:spPr>
          <p:txBody>
            <a:bodyPr wrap="none">
              <a:spAutoFit/>
            </a:bodyPr>
            <a:lstStyle/>
            <a:p>
              <a:pPr algn="l" eaLnBrk="1" fontAlgn="t" hangingPunct="1">
                <a:spcBef>
                  <a:spcPct val="0"/>
                </a:spcBef>
              </a:pPr>
              <a:r>
                <a:rPr lang="en-US" altLang="zh-CN" sz="1400"/>
                <a:t>ONU1</a:t>
              </a:r>
            </a:p>
          </p:txBody>
        </p:sp>
        <p:sp>
          <p:nvSpPr>
            <p:cNvPr id="21" name="Rectangle 30"/>
            <p:cNvSpPr>
              <a:spLocks noChangeArrowheads="1"/>
            </p:cNvSpPr>
            <p:nvPr/>
          </p:nvSpPr>
          <p:spPr bwMode="auto">
            <a:xfrm>
              <a:off x="7320137" y="3356992"/>
              <a:ext cx="607821" cy="310252"/>
            </a:xfrm>
            <a:prstGeom prst="rect">
              <a:avLst/>
            </a:prstGeom>
            <a:noFill/>
            <a:ln w="12700" algn="ctr">
              <a:noFill/>
              <a:miter lim="800000"/>
            </a:ln>
          </p:spPr>
          <p:txBody>
            <a:bodyPr wrap="none">
              <a:spAutoFit/>
            </a:bodyPr>
            <a:lstStyle/>
            <a:p>
              <a:pPr algn="l" eaLnBrk="1" fontAlgn="t" hangingPunct="1">
                <a:spcBef>
                  <a:spcPct val="0"/>
                </a:spcBef>
              </a:pPr>
              <a:r>
                <a:rPr lang="en-US" altLang="zh-CN" sz="1400"/>
                <a:t>ONU2</a:t>
              </a:r>
            </a:p>
          </p:txBody>
        </p:sp>
        <p:sp>
          <p:nvSpPr>
            <p:cNvPr id="22" name="Rectangle 31"/>
            <p:cNvSpPr>
              <a:spLocks noChangeArrowheads="1"/>
            </p:cNvSpPr>
            <p:nvPr/>
          </p:nvSpPr>
          <p:spPr bwMode="auto">
            <a:xfrm>
              <a:off x="8544273" y="4365104"/>
              <a:ext cx="607821" cy="310252"/>
            </a:xfrm>
            <a:prstGeom prst="rect">
              <a:avLst/>
            </a:prstGeom>
            <a:noFill/>
            <a:ln w="12700" algn="ctr">
              <a:noFill/>
              <a:miter lim="800000"/>
            </a:ln>
          </p:spPr>
          <p:txBody>
            <a:bodyPr wrap="none">
              <a:spAutoFit/>
            </a:bodyPr>
            <a:lstStyle/>
            <a:p>
              <a:pPr algn="l" eaLnBrk="1" fontAlgn="t" hangingPunct="1">
                <a:spcBef>
                  <a:spcPct val="0"/>
                </a:spcBef>
              </a:pPr>
              <a:r>
                <a:rPr lang="en-US" altLang="zh-CN" sz="1400"/>
                <a:t>ONU3</a:t>
              </a:r>
            </a:p>
          </p:txBody>
        </p:sp>
        <p:grpSp>
          <p:nvGrpSpPr>
            <p:cNvPr id="23" name="组合 22"/>
            <p:cNvGrpSpPr/>
            <p:nvPr/>
          </p:nvGrpSpPr>
          <p:grpSpPr>
            <a:xfrm>
              <a:off x="4593498" y="3173780"/>
              <a:ext cx="242362" cy="219216"/>
              <a:chOff x="5464113" y="848631"/>
              <a:chExt cx="321945" cy="306070"/>
            </a:xfrm>
          </p:grpSpPr>
          <p:sp>
            <p:nvSpPr>
              <p:cNvPr id="73" name="object 30"/>
              <p:cNvSpPr/>
              <p:nvPr/>
            </p:nvSpPr>
            <p:spPr>
              <a:xfrm>
                <a:off x="5464113" y="848631"/>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400"/>
              </a:p>
            </p:txBody>
          </p:sp>
          <p:sp>
            <p:nvSpPr>
              <p:cNvPr id="74" name="object 31"/>
              <p:cNvSpPr/>
              <p:nvPr/>
            </p:nvSpPr>
            <p:spPr>
              <a:xfrm>
                <a:off x="5518200" y="925791"/>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400"/>
              </a:p>
            </p:txBody>
          </p:sp>
          <p:sp>
            <p:nvSpPr>
              <p:cNvPr id="75" name="object 32"/>
              <p:cNvSpPr/>
              <p:nvPr/>
            </p:nvSpPr>
            <p:spPr>
              <a:xfrm>
                <a:off x="5691435" y="1032718"/>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400"/>
              </a:p>
            </p:txBody>
          </p:sp>
          <p:sp>
            <p:nvSpPr>
              <p:cNvPr id="76" name="object 33"/>
              <p:cNvSpPr/>
              <p:nvPr/>
            </p:nvSpPr>
            <p:spPr>
              <a:xfrm>
                <a:off x="5704594" y="987320"/>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400"/>
              </a:p>
            </p:txBody>
          </p:sp>
          <p:sp>
            <p:nvSpPr>
              <p:cNvPr id="77" name="object 34"/>
              <p:cNvSpPr/>
              <p:nvPr/>
            </p:nvSpPr>
            <p:spPr>
              <a:xfrm>
                <a:off x="5694195" y="914148"/>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400"/>
              </a:p>
            </p:txBody>
          </p:sp>
        </p:grpSp>
        <p:grpSp>
          <p:nvGrpSpPr>
            <p:cNvPr id="24" name="组合 23"/>
            <p:cNvGrpSpPr/>
            <p:nvPr/>
          </p:nvGrpSpPr>
          <p:grpSpPr>
            <a:xfrm>
              <a:off x="2855641" y="2987298"/>
              <a:ext cx="335581" cy="621723"/>
              <a:chOff x="3617166" y="683393"/>
              <a:chExt cx="398785" cy="636270"/>
            </a:xfrm>
          </p:grpSpPr>
          <p:sp>
            <p:nvSpPr>
              <p:cNvPr id="56" name="object 35"/>
              <p:cNvSpPr/>
              <p:nvPr/>
            </p:nvSpPr>
            <p:spPr>
              <a:xfrm>
                <a:off x="3617166" y="683393"/>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400"/>
              </a:p>
            </p:txBody>
          </p:sp>
          <p:sp>
            <p:nvSpPr>
              <p:cNvPr id="57" name="object 36"/>
              <p:cNvSpPr/>
              <p:nvPr/>
            </p:nvSpPr>
            <p:spPr>
              <a:xfrm>
                <a:off x="3791501" y="805304"/>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400"/>
              </a:p>
            </p:txBody>
          </p:sp>
          <p:sp>
            <p:nvSpPr>
              <p:cNvPr id="58" name="object 37"/>
              <p:cNvSpPr/>
              <p:nvPr/>
            </p:nvSpPr>
            <p:spPr>
              <a:xfrm>
                <a:off x="3733902" y="802742"/>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400"/>
              </a:p>
            </p:txBody>
          </p:sp>
          <p:sp>
            <p:nvSpPr>
              <p:cNvPr id="59" name="object 38"/>
              <p:cNvSpPr/>
              <p:nvPr/>
            </p:nvSpPr>
            <p:spPr>
              <a:xfrm>
                <a:off x="3642076" y="842401"/>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400"/>
              </a:p>
            </p:txBody>
          </p:sp>
          <p:sp>
            <p:nvSpPr>
              <p:cNvPr id="60" name="object 39"/>
              <p:cNvSpPr/>
              <p:nvPr/>
            </p:nvSpPr>
            <p:spPr>
              <a:xfrm>
                <a:off x="3898674" y="736196"/>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400"/>
              </a:p>
            </p:txBody>
          </p:sp>
          <p:sp>
            <p:nvSpPr>
              <p:cNvPr id="61" name="object 40"/>
              <p:cNvSpPr/>
              <p:nvPr/>
            </p:nvSpPr>
            <p:spPr>
              <a:xfrm>
                <a:off x="3846324" y="755524"/>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400"/>
              </a:p>
            </p:txBody>
          </p:sp>
          <p:sp>
            <p:nvSpPr>
              <p:cNvPr id="62" name="object 41"/>
              <p:cNvSpPr/>
              <p:nvPr/>
            </p:nvSpPr>
            <p:spPr>
              <a:xfrm>
                <a:off x="3934064" y="802742"/>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400"/>
              </a:p>
            </p:txBody>
          </p:sp>
          <p:sp>
            <p:nvSpPr>
              <p:cNvPr id="63" name="object 42"/>
              <p:cNvSpPr/>
              <p:nvPr/>
            </p:nvSpPr>
            <p:spPr>
              <a:xfrm>
                <a:off x="3861240" y="842401"/>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400"/>
              </a:p>
            </p:txBody>
          </p:sp>
          <p:sp>
            <p:nvSpPr>
              <p:cNvPr id="64" name="object 43"/>
              <p:cNvSpPr/>
              <p:nvPr/>
            </p:nvSpPr>
            <p:spPr>
              <a:xfrm>
                <a:off x="3898021" y="879699"/>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400"/>
              </a:p>
            </p:txBody>
          </p:sp>
          <p:sp>
            <p:nvSpPr>
              <p:cNvPr id="65" name="object 44"/>
              <p:cNvSpPr/>
              <p:nvPr/>
            </p:nvSpPr>
            <p:spPr>
              <a:xfrm>
                <a:off x="3847026" y="862853"/>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sz="1400"/>
              </a:p>
            </p:txBody>
          </p:sp>
          <p:sp>
            <p:nvSpPr>
              <p:cNvPr id="66" name="object 45"/>
              <p:cNvSpPr/>
              <p:nvPr/>
            </p:nvSpPr>
            <p:spPr>
              <a:xfrm>
                <a:off x="3617171" y="1001405"/>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400"/>
              </a:p>
            </p:txBody>
          </p:sp>
          <p:sp>
            <p:nvSpPr>
              <p:cNvPr id="67" name="object 46"/>
              <p:cNvSpPr/>
              <p:nvPr/>
            </p:nvSpPr>
            <p:spPr>
              <a:xfrm>
                <a:off x="3681919" y="1065010"/>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400"/>
              </a:p>
            </p:txBody>
          </p:sp>
          <p:sp>
            <p:nvSpPr>
              <p:cNvPr id="68" name="object 47"/>
              <p:cNvSpPr/>
              <p:nvPr/>
            </p:nvSpPr>
            <p:spPr>
              <a:xfrm>
                <a:off x="3776556" y="1065006"/>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400"/>
              </a:p>
            </p:txBody>
          </p:sp>
          <p:sp>
            <p:nvSpPr>
              <p:cNvPr id="69" name="object 48"/>
              <p:cNvSpPr/>
              <p:nvPr/>
            </p:nvSpPr>
            <p:spPr>
              <a:xfrm>
                <a:off x="3773686" y="1062136"/>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400"/>
              </a:p>
            </p:txBody>
          </p:sp>
          <p:sp>
            <p:nvSpPr>
              <p:cNvPr id="70" name="object 49"/>
              <p:cNvSpPr/>
              <p:nvPr/>
            </p:nvSpPr>
            <p:spPr>
              <a:xfrm>
                <a:off x="3796482" y="1080907"/>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400"/>
              </a:p>
            </p:txBody>
          </p:sp>
          <p:sp>
            <p:nvSpPr>
              <p:cNvPr id="71" name="object 50"/>
              <p:cNvSpPr/>
              <p:nvPr/>
            </p:nvSpPr>
            <p:spPr>
              <a:xfrm>
                <a:off x="3793612" y="1078037"/>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400"/>
              </a:p>
            </p:txBody>
          </p:sp>
          <p:sp>
            <p:nvSpPr>
              <p:cNvPr id="72" name="object 51"/>
              <p:cNvSpPr/>
              <p:nvPr/>
            </p:nvSpPr>
            <p:spPr>
              <a:xfrm>
                <a:off x="3784526" y="1197517"/>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400"/>
              </a:p>
            </p:txBody>
          </p:sp>
        </p:grpSp>
        <p:grpSp>
          <p:nvGrpSpPr>
            <p:cNvPr id="25" name="组合 24"/>
            <p:cNvGrpSpPr/>
            <p:nvPr/>
          </p:nvGrpSpPr>
          <p:grpSpPr>
            <a:xfrm>
              <a:off x="8544272" y="4153196"/>
              <a:ext cx="285534" cy="209509"/>
              <a:chOff x="5753470" y="1943077"/>
              <a:chExt cx="405130" cy="262890"/>
            </a:xfrm>
          </p:grpSpPr>
          <p:sp>
            <p:nvSpPr>
              <p:cNvPr id="50"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p>
            </p:txBody>
          </p:sp>
          <p:sp>
            <p:nvSpPr>
              <p:cNvPr id="51"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p>
            </p:txBody>
          </p:sp>
          <p:sp>
            <p:nvSpPr>
              <p:cNvPr id="52"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p>
            </p:txBody>
          </p:sp>
          <p:sp>
            <p:nvSpPr>
              <p:cNvPr id="53"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p>
            </p:txBody>
          </p:sp>
          <p:sp>
            <p:nvSpPr>
              <p:cNvPr id="54"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p>
            </p:txBody>
          </p:sp>
          <p:sp>
            <p:nvSpPr>
              <p:cNvPr id="55"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p>
            </p:txBody>
          </p:sp>
        </p:grpSp>
        <p:grpSp>
          <p:nvGrpSpPr>
            <p:cNvPr id="26" name="组合 25"/>
            <p:cNvGrpSpPr/>
            <p:nvPr/>
          </p:nvGrpSpPr>
          <p:grpSpPr>
            <a:xfrm>
              <a:off x="7329757" y="3162202"/>
              <a:ext cx="285534" cy="209509"/>
              <a:chOff x="5753470" y="1943077"/>
              <a:chExt cx="405130" cy="262890"/>
            </a:xfrm>
          </p:grpSpPr>
          <p:sp>
            <p:nvSpPr>
              <p:cNvPr id="44"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p>
            </p:txBody>
          </p:sp>
          <p:sp>
            <p:nvSpPr>
              <p:cNvPr id="45"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p>
            </p:txBody>
          </p:sp>
          <p:sp>
            <p:nvSpPr>
              <p:cNvPr id="46"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p>
            </p:txBody>
          </p:sp>
          <p:sp>
            <p:nvSpPr>
              <p:cNvPr id="47"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p>
            </p:txBody>
          </p:sp>
          <p:sp>
            <p:nvSpPr>
              <p:cNvPr id="48"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p>
            </p:txBody>
          </p:sp>
          <p:sp>
            <p:nvSpPr>
              <p:cNvPr id="49"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p>
            </p:txBody>
          </p:sp>
        </p:grpSp>
        <p:grpSp>
          <p:nvGrpSpPr>
            <p:cNvPr id="27" name="组合 26"/>
            <p:cNvGrpSpPr/>
            <p:nvPr/>
          </p:nvGrpSpPr>
          <p:grpSpPr>
            <a:xfrm>
              <a:off x="6492044" y="2465429"/>
              <a:ext cx="285534" cy="209509"/>
              <a:chOff x="5753470" y="1943077"/>
              <a:chExt cx="405130" cy="262890"/>
            </a:xfrm>
          </p:grpSpPr>
          <p:sp>
            <p:nvSpPr>
              <p:cNvPr id="38"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p>
            </p:txBody>
          </p:sp>
          <p:sp>
            <p:nvSpPr>
              <p:cNvPr id="39"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p>
            </p:txBody>
          </p:sp>
          <p:sp>
            <p:nvSpPr>
              <p:cNvPr id="40"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p>
            </p:txBody>
          </p:sp>
          <p:sp>
            <p:nvSpPr>
              <p:cNvPr id="41"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p>
            </p:txBody>
          </p:sp>
          <p:sp>
            <p:nvSpPr>
              <p:cNvPr id="42"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p>
            </p:txBody>
          </p:sp>
          <p:sp>
            <p:nvSpPr>
              <p:cNvPr id="43"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p>
            </p:txBody>
          </p:sp>
        </p:grpSp>
        <p:cxnSp>
          <p:nvCxnSpPr>
            <p:cNvPr id="28" name="AutoShape 17"/>
            <p:cNvCxnSpPr>
              <a:cxnSpLocks noChangeShapeType="1"/>
            </p:cNvCxnSpPr>
            <p:nvPr/>
          </p:nvCxnSpPr>
          <p:spPr bwMode="auto">
            <a:xfrm>
              <a:off x="8841210" y="4267615"/>
              <a:ext cx="531155" cy="0"/>
            </a:xfrm>
            <a:prstGeom prst="straightConnector1">
              <a:avLst/>
            </a:prstGeom>
            <a:noFill/>
            <a:ln w="19050">
              <a:solidFill>
                <a:schemeClr val="tx1"/>
              </a:solidFill>
              <a:round/>
            </a:ln>
          </p:spPr>
        </p:cxnSp>
        <p:grpSp>
          <p:nvGrpSpPr>
            <p:cNvPr id="29" name="组合 28"/>
            <p:cNvGrpSpPr/>
            <p:nvPr/>
          </p:nvGrpSpPr>
          <p:grpSpPr>
            <a:xfrm>
              <a:off x="9354296" y="4098118"/>
              <a:ext cx="460823" cy="338994"/>
              <a:chOff x="13274015" y="5732967"/>
              <a:chExt cx="242708" cy="185926"/>
            </a:xfrm>
            <a:solidFill>
              <a:schemeClr val="bg1">
                <a:lumMod val="50000"/>
              </a:schemeClr>
            </a:solidFill>
          </p:grpSpPr>
          <p:sp>
            <p:nvSpPr>
              <p:cNvPr id="36" name="object 266"/>
              <p:cNvSpPr/>
              <p:nvPr/>
            </p:nvSpPr>
            <p:spPr>
              <a:xfrm>
                <a:off x="13274015" y="5751253"/>
                <a:ext cx="183515" cy="167640"/>
              </a:xfrm>
              <a:custGeom>
                <a:avLst/>
                <a:gdLst/>
                <a:ahLst/>
                <a:cxnLst/>
                <a:rect l="l" t="t" r="r" b="b"/>
                <a:pathLst>
                  <a:path w="183515" h="167640">
                    <a:moveTo>
                      <a:pt x="14376" y="0"/>
                    </a:moveTo>
                    <a:lnTo>
                      <a:pt x="0" y="11290"/>
                    </a:lnTo>
                    <a:lnTo>
                      <a:pt x="88" y="126758"/>
                    </a:lnTo>
                    <a:lnTo>
                      <a:pt x="825" y="133781"/>
                    </a:lnTo>
                    <a:lnTo>
                      <a:pt x="6603" y="139242"/>
                    </a:lnTo>
                    <a:lnTo>
                      <a:pt x="13639" y="139623"/>
                    </a:lnTo>
                    <a:lnTo>
                      <a:pt x="62242" y="139636"/>
                    </a:lnTo>
                    <a:lnTo>
                      <a:pt x="62242" y="145376"/>
                    </a:lnTo>
                    <a:lnTo>
                      <a:pt x="120662" y="145376"/>
                    </a:lnTo>
                    <a:lnTo>
                      <a:pt x="120662" y="139636"/>
                    </a:lnTo>
                    <a:lnTo>
                      <a:pt x="169265" y="139623"/>
                    </a:lnTo>
                    <a:lnTo>
                      <a:pt x="176847" y="139217"/>
                    </a:lnTo>
                    <a:lnTo>
                      <a:pt x="182905" y="132918"/>
                    </a:lnTo>
                    <a:lnTo>
                      <a:pt x="182902" y="125298"/>
                    </a:lnTo>
                    <a:lnTo>
                      <a:pt x="16586" y="125298"/>
                    </a:lnTo>
                    <a:lnTo>
                      <a:pt x="16586" y="14350"/>
                    </a:lnTo>
                    <a:lnTo>
                      <a:pt x="182867" y="14350"/>
                    </a:lnTo>
                    <a:lnTo>
                      <a:pt x="182766" y="11290"/>
                    </a:lnTo>
                    <a:lnTo>
                      <a:pt x="182549" y="6349"/>
                    </a:lnTo>
                    <a:lnTo>
                      <a:pt x="176517" y="342"/>
                    </a:lnTo>
                    <a:lnTo>
                      <a:pt x="169265" y="25"/>
                    </a:lnTo>
                    <a:lnTo>
                      <a:pt x="14376" y="0"/>
                    </a:lnTo>
                    <a:close/>
                  </a:path>
                  <a:path w="183515" h="167640">
                    <a:moveTo>
                      <a:pt x="182867" y="14350"/>
                    </a:moveTo>
                    <a:lnTo>
                      <a:pt x="166319" y="14350"/>
                    </a:lnTo>
                    <a:lnTo>
                      <a:pt x="166319" y="125298"/>
                    </a:lnTo>
                    <a:lnTo>
                      <a:pt x="182902" y="125298"/>
                    </a:lnTo>
                    <a:lnTo>
                      <a:pt x="182867" y="14350"/>
                    </a:lnTo>
                    <a:close/>
                  </a:path>
                  <a:path w="183515" h="167640">
                    <a:moveTo>
                      <a:pt x="134010" y="151028"/>
                    </a:moveTo>
                    <a:lnTo>
                      <a:pt x="48894" y="151028"/>
                    </a:lnTo>
                    <a:lnTo>
                      <a:pt x="42862" y="156146"/>
                    </a:lnTo>
                    <a:lnTo>
                      <a:pt x="42862" y="167639"/>
                    </a:lnTo>
                    <a:lnTo>
                      <a:pt x="140055" y="167639"/>
                    </a:lnTo>
                    <a:lnTo>
                      <a:pt x="140055" y="156146"/>
                    </a:lnTo>
                    <a:lnTo>
                      <a:pt x="134010" y="151028"/>
                    </a:lnTo>
                    <a:close/>
                  </a:path>
                </a:pathLst>
              </a:custGeom>
              <a:grpFill/>
            </p:spPr>
            <p:txBody>
              <a:bodyPr wrap="square" lIns="0" tIns="0" rIns="0" bIns="0" rtlCol="0"/>
              <a:lstStyle/>
              <a:p>
                <a:endParaRPr sz="1400">
                  <a:solidFill>
                    <a:schemeClr val="bg1">
                      <a:lumMod val="50000"/>
                    </a:schemeClr>
                  </a:solidFill>
                </a:endParaRPr>
              </a:p>
            </p:txBody>
          </p:sp>
          <p:sp>
            <p:nvSpPr>
              <p:cNvPr id="37" name="object 267"/>
              <p:cNvSpPr/>
              <p:nvPr/>
            </p:nvSpPr>
            <p:spPr>
              <a:xfrm>
                <a:off x="13415756" y="5732967"/>
                <a:ext cx="100965" cy="184785"/>
              </a:xfrm>
              <a:custGeom>
                <a:avLst/>
                <a:gdLst/>
                <a:ahLst/>
                <a:cxnLst/>
                <a:rect l="l" t="t" r="r" b="b"/>
                <a:pathLst>
                  <a:path w="100965" h="184784">
                    <a:moveTo>
                      <a:pt x="25031" y="161683"/>
                    </a:moveTo>
                    <a:lnTo>
                      <a:pt x="0" y="161683"/>
                    </a:lnTo>
                    <a:lnTo>
                      <a:pt x="111" y="178854"/>
                    </a:lnTo>
                    <a:lnTo>
                      <a:pt x="94310" y="184353"/>
                    </a:lnTo>
                    <a:lnTo>
                      <a:pt x="95338" y="184188"/>
                    </a:lnTo>
                    <a:lnTo>
                      <a:pt x="100461" y="173786"/>
                    </a:lnTo>
                    <a:lnTo>
                      <a:pt x="48171" y="173786"/>
                    </a:lnTo>
                    <a:lnTo>
                      <a:pt x="25031" y="173774"/>
                    </a:lnTo>
                    <a:lnTo>
                      <a:pt x="25031" y="161683"/>
                    </a:lnTo>
                    <a:close/>
                  </a:path>
                  <a:path w="100965" h="184784">
                    <a:moveTo>
                      <a:pt x="59766" y="140030"/>
                    </a:moveTo>
                    <a:lnTo>
                      <a:pt x="52412" y="140030"/>
                    </a:lnTo>
                    <a:lnTo>
                      <a:pt x="52412" y="173786"/>
                    </a:lnTo>
                    <a:lnTo>
                      <a:pt x="59766" y="173786"/>
                    </a:lnTo>
                    <a:lnTo>
                      <a:pt x="59766" y="140030"/>
                    </a:lnTo>
                    <a:close/>
                  </a:path>
                  <a:path w="100965" h="184784">
                    <a:moveTo>
                      <a:pt x="71335" y="140030"/>
                    </a:moveTo>
                    <a:lnTo>
                      <a:pt x="63995" y="140030"/>
                    </a:lnTo>
                    <a:lnTo>
                      <a:pt x="63995" y="173786"/>
                    </a:lnTo>
                    <a:lnTo>
                      <a:pt x="71335" y="173786"/>
                    </a:lnTo>
                    <a:lnTo>
                      <a:pt x="71335" y="140030"/>
                    </a:lnTo>
                    <a:close/>
                  </a:path>
                  <a:path w="100965" h="184784">
                    <a:moveTo>
                      <a:pt x="100488" y="140030"/>
                    </a:moveTo>
                    <a:lnTo>
                      <a:pt x="75577" y="140030"/>
                    </a:lnTo>
                    <a:lnTo>
                      <a:pt x="75577" y="173786"/>
                    </a:lnTo>
                    <a:lnTo>
                      <a:pt x="100461" y="173786"/>
                    </a:lnTo>
                    <a:lnTo>
                      <a:pt x="100488" y="140030"/>
                    </a:lnTo>
                    <a:close/>
                  </a:path>
                  <a:path w="100965" h="184784">
                    <a:moveTo>
                      <a:pt x="36601" y="158254"/>
                    </a:moveTo>
                    <a:lnTo>
                      <a:pt x="34264" y="159804"/>
                    </a:lnTo>
                    <a:lnTo>
                      <a:pt x="32029" y="160782"/>
                    </a:lnTo>
                    <a:lnTo>
                      <a:pt x="29248" y="161353"/>
                    </a:lnTo>
                    <a:lnTo>
                      <a:pt x="29248" y="173774"/>
                    </a:lnTo>
                    <a:lnTo>
                      <a:pt x="36601" y="173774"/>
                    </a:lnTo>
                    <a:lnTo>
                      <a:pt x="36601" y="158254"/>
                    </a:lnTo>
                    <a:close/>
                  </a:path>
                  <a:path w="100965" h="184784">
                    <a:moveTo>
                      <a:pt x="7010" y="0"/>
                    </a:moveTo>
                    <a:lnTo>
                      <a:pt x="6299" y="25"/>
                    </a:lnTo>
                    <a:lnTo>
                      <a:pt x="2743" y="431"/>
                    </a:lnTo>
                    <a:lnTo>
                      <a:pt x="38" y="3327"/>
                    </a:lnTo>
                    <a:lnTo>
                      <a:pt x="0" y="14909"/>
                    </a:lnTo>
                    <a:lnTo>
                      <a:pt x="32550" y="14922"/>
                    </a:lnTo>
                    <a:lnTo>
                      <a:pt x="38709" y="18542"/>
                    </a:lnTo>
                    <a:lnTo>
                      <a:pt x="42468" y="24917"/>
                    </a:lnTo>
                    <a:lnTo>
                      <a:pt x="96393" y="24917"/>
                    </a:lnTo>
                    <a:lnTo>
                      <a:pt x="96393" y="57962"/>
                    </a:lnTo>
                    <a:lnTo>
                      <a:pt x="44780" y="57962"/>
                    </a:lnTo>
                    <a:lnTo>
                      <a:pt x="44754" y="146875"/>
                    </a:lnTo>
                    <a:lnTo>
                      <a:pt x="43408" y="150787"/>
                    </a:lnTo>
                    <a:lnTo>
                      <a:pt x="40843" y="154203"/>
                    </a:lnTo>
                    <a:lnTo>
                      <a:pt x="40843" y="173774"/>
                    </a:lnTo>
                    <a:lnTo>
                      <a:pt x="48171" y="173774"/>
                    </a:lnTo>
                    <a:lnTo>
                      <a:pt x="48171" y="140030"/>
                    </a:lnTo>
                    <a:lnTo>
                      <a:pt x="100488" y="140030"/>
                    </a:lnTo>
                    <a:lnTo>
                      <a:pt x="100531" y="87223"/>
                    </a:lnTo>
                    <a:lnTo>
                      <a:pt x="86017" y="87223"/>
                    </a:lnTo>
                    <a:lnTo>
                      <a:pt x="77711" y="86880"/>
                    </a:lnTo>
                    <a:lnTo>
                      <a:pt x="76796" y="75514"/>
                    </a:lnTo>
                    <a:lnTo>
                      <a:pt x="85001" y="73914"/>
                    </a:lnTo>
                    <a:lnTo>
                      <a:pt x="86017" y="73825"/>
                    </a:lnTo>
                    <a:lnTo>
                      <a:pt x="100542" y="73825"/>
                    </a:lnTo>
                    <a:lnTo>
                      <a:pt x="100596" y="6934"/>
                    </a:lnTo>
                    <a:lnTo>
                      <a:pt x="94310" y="25"/>
                    </a:lnTo>
                    <a:lnTo>
                      <a:pt x="7010" y="0"/>
                    </a:lnTo>
                    <a:close/>
                  </a:path>
                  <a:path w="100965" h="184784">
                    <a:moveTo>
                      <a:pt x="100542" y="73825"/>
                    </a:moveTo>
                    <a:lnTo>
                      <a:pt x="86017" y="73825"/>
                    </a:lnTo>
                    <a:lnTo>
                      <a:pt x="86702" y="73875"/>
                    </a:lnTo>
                    <a:lnTo>
                      <a:pt x="94780" y="74980"/>
                    </a:lnTo>
                    <a:lnTo>
                      <a:pt x="94754" y="86093"/>
                    </a:lnTo>
                    <a:lnTo>
                      <a:pt x="86702" y="87185"/>
                    </a:lnTo>
                    <a:lnTo>
                      <a:pt x="86017" y="87223"/>
                    </a:lnTo>
                    <a:lnTo>
                      <a:pt x="100531" y="87223"/>
                    </a:lnTo>
                    <a:lnTo>
                      <a:pt x="100542" y="73825"/>
                    </a:lnTo>
                    <a:close/>
                  </a:path>
                  <a:path w="100965" h="184784">
                    <a:moveTo>
                      <a:pt x="92163" y="29121"/>
                    </a:moveTo>
                    <a:lnTo>
                      <a:pt x="44145" y="29121"/>
                    </a:lnTo>
                    <a:lnTo>
                      <a:pt x="44602" y="31127"/>
                    </a:lnTo>
                    <a:lnTo>
                      <a:pt x="44780" y="32537"/>
                    </a:lnTo>
                    <a:lnTo>
                      <a:pt x="44780" y="53746"/>
                    </a:lnTo>
                    <a:lnTo>
                      <a:pt x="92163" y="53746"/>
                    </a:lnTo>
                    <a:lnTo>
                      <a:pt x="92163" y="29121"/>
                    </a:lnTo>
                    <a:close/>
                  </a:path>
                </a:pathLst>
              </a:custGeom>
              <a:grpFill/>
            </p:spPr>
            <p:txBody>
              <a:bodyPr wrap="square" lIns="0" tIns="0" rIns="0" bIns="0" rtlCol="0"/>
              <a:lstStyle/>
              <a:p>
                <a:endParaRPr sz="1400">
                  <a:solidFill>
                    <a:schemeClr val="bg1">
                      <a:lumMod val="50000"/>
                    </a:schemeClr>
                  </a:solidFill>
                </a:endParaRPr>
              </a:p>
            </p:txBody>
          </p:sp>
        </p:grpSp>
        <p:grpSp>
          <p:nvGrpSpPr>
            <p:cNvPr id="30" name="组合 29"/>
            <p:cNvGrpSpPr/>
            <p:nvPr/>
          </p:nvGrpSpPr>
          <p:grpSpPr>
            <a:xfrm>
              <a:off x="8130160" y="3104964"/>
              <a:ext cx="460823" cy="338994"/>
              <a:chOff x="13274015" y="5732967"/>
              <a:chExt cx="242708" cy="185926"/>
            </a:xfrm>
            <a:solidFill>
              <a:schemeClr val="bg1">
                <a:lumMod val="50000"/>
              </a:schemeClr>
            </a:solidFill>
          </p:grpSpPr>
          <p:sp>
            <p:nvSpPr>
              <p:cNvPr id="34" name="object 266"/>
              <p:cNvSpPr/>
              <p:nvPr/>
            </p:nvSpPr>
            <p:spPr>
              <a:xfrm>
                <a:off x="13274015" y="5751253"/>
                <a:ext cx="183515" cy="167640"/>
              </a:xfrm>
              <a:custGeom>
                <a:avLst/>
                <a:gdLst/>
                <a:ahLst/>
                <a:cxnLst/>
                <a:rect l="l" t="t" r="r" b="b"/>
                <a:pathLst>
                  <a:path w="183515" h="167640">
                    <a:moveTo>
                      <a:pt x="14376" y="0"/>
                    </a:moveTo>
                    <a:lnTo>
                      <a:pt x="0" y="11290"/>
                    </a:lnTo>
                    <a:lnTo>
                      <a:pt x="88" y="126758"/>
                    </a:lnTo>
                    <a:lnTo>
                      <a:pt x="825" y="133781"/>
                    </a:lnTo>
                    <a:lnTo>
                      <a:pt x="6603" y="139242"/>
                    </a:lnTo>
                    <a:lnTo>
                      <a:pt x="13639" y="139623"/>
                    </a:lnTo>
                    <a:lnTo>
                      <a:pt x="62242" y="139636"/>
                    </a:lnTo>
                    <a:lnTo>
                      <a:pt x="62242" y="145376"/>
                    </a:lnTo>
                    <a:lnTo>
                      <a:pt x="120662" y="145376"/>
                    </a:lnTo>
                    <a:lnTo>
                      <a:pt x="120662" y="139636"/>
                    </a:lnTo>
                    <a:lnTo>
                      <a:pt x="169265" y="139623"/>
                    </a:lnTo>
                    <a:lnTo>
                      <a:pt x="176847" y="139217"/>
                    </a:lnTo>
                    <a:lnTo>
                      <a:pt x="182905" y="132918"/>
                    </a:lnTo>
                    <a:lnTo>
                      <a:pt x="182902" y="125298"/>
                    </a:lnTo>
                    <a:lnTo>
                      <a:pt x="16586" y="125298"/>
                    </a:lnTo>
                    <a:lnTo>
                      <a:pt x="16586" y="14350"/>
                    </a:lnTo>
                    <a:lnTo>
                      <a:pt x="182867" y="14350"/>
                    </a:lnTo>
                    <a:lnTo>
                      <a:pt x="182766" y="11290"/>
                    </a:lnTo>
                    <a:lnTo>
                      <a:pt x="182549" y="6349"/>
                    </a:lnTo>
                    <a:lnTo>
                      <a:pt x="176517" y="342"/>
                    </a:lnTo>
                    <a:lnTo>
                      <a:pt x="169265" y="25"/>
                    </a:lnTo>
                    <a:lnTo>
                      <a:pt x="14376" y="0"/>
                    </a:lnTo>
                    <a:close/>
                  </a:path>
                  <a:path w="183515" h="167640">
                    <a:moveTo>
                      <a:pt x="182867" y="14350"/>
                    </a:moveTo>
                    <a:lnTo>
                      <a:pt x="166319" y="14350"/>
                    </a:lnTo>
                    <a:lnTo>
                      <a:pt x="166319" y="125298"/>
                    </a:lnTo>
                    <a:lnTo>
                      <a:pt x="182902" y="125298"/>
                    </a:lnTo>
                    <a:lnTo>
                      <a:pt x="182867" y="14350"/>
                    </a:lnTo>
                    <a:close/>
                  </a:path>
                  <a:path w="183515" h="167640">
                    <a:moveTo>
                      <a:pt x="134010" y="151028"/>
                    </a:moveTo>
                    <a:lnTo>
                      <a:pt x="48894" y="151028"/>
                    </a:lnTo>
                    <a:lnTo>
                      <a:pt x="42862" y="156146"/>
                    </a:lnTo>
                    <a:lnTo>
                      <a:pt x="42862" y="167639"/>
                    </a:lnTo>
                    <a:lnTo>
                      <a:pt x="140055" y="167639"/>
                    </a:lnTo>
                    <a:lnTo>
                      <a:pt x="140055" y="156146"/>
                    </a:lnTo>
                    <a:lnTo>
                      <a:pt x="134010" y="151028"/>
                    </a:lnTo>
                    <a:close/>
                  </a:path>
                </a:pathLst>
              </a:custGeom>
              <a:grpFill/>
            </p:spPr>
            <p:txBody>
              <a:bodyPr wrap="square" lIns="0" tIns="0" rIns="0" bIns="0" rtlCol="0"/>
              <a:lstStyle/>
              <a:p>
                <a:endParaRPr sz="1400">
                  <a:solidFill>
                    <a:schemeClr val="bg1">
                      <a:lumMod val="50000"/>
                    </a:schemeClr>
                  </a:solidFill>
                </a:endParaRPr>
              </a:p>
            </p:txBody>
          </p:sp>
          <p:sp>
            <p:nvSpPr>
              <p:cNvPr id="35" name="object 267"/>
              <p:cNvSpPr/>
              <p:nvPr/>
            </p:nvSpPr>
            <p:spPr>
              <a:xfrm>
                <a:off x="13415756" y="5732967"/>
                <a:ext cx="100965" cy="184785"/>
              </a:xfrm>
              <a:custGeom>
                <a:avLst/>
                <a:gdLst/>
                <a:ahLst/>
                <a:cxnLst/>
                <a:rect l="l" t="t" r="r" b="b"/>
                <a:pathLst>
                  <a:path w="100965" h="184784">
                    <a:moveTo>
                      <a:pt x="25031" y="161683"/>
                    </a:moveTo>
                    <a:lnTo>
                      <a:pt x="0" y="161683"/>
                    </a:lnTo>
                    <a:lnTo>
                      <a:pt x="111" y="178854"/>
                    </a:lnTo>
                    <a:lnTo>
                      <a:pt x="94310" y="184353"/>
                    </a:lnTo>
                    <a:lnTo>
                      <a:pt x="95338" y="184188"/>
                    </a:lnTo>
                    <a:lnTo>
                      <a:pt x="100461" y="173786"/>
                    </a:lnTo>
                    <a:lnTo>
                      <a:pt x="48171" y="173786"/>
                    </a:lnTo>
                    <a:lnTo>
                      <a:pt x="25031" y="173774"/>
                    </a:lnTo>
                    <a:lnTo>
                      <a:pt x="25031" y="161683"/>
                    </a:lnTo>
                    <a:close/>
                  </a:path>
                  <a:path w="100965" h="184784">
                    <a:moveTo>
                      <a:pt x="59766" y="140030"/>
                    </a:moveTo>
                    <a:lnTo>
                      <a:pt x="52412" y="140030"/>
                    </a:lnTo>
                    <a:lnTo>
                      <a:pt x="52412" y="173786"/>
                    </a:lnTo>
                    <a:lnTo>
                      <a:pt x="59766" y="173786"/>
                    </a:lnTo>
                    <a:lnTo>
                      <a:pt x="59766" y="140030"/>
                    </a:lnTo>
                    <a:close/>
                  </a:path>
                  <a:path w="100965" h="184784">
                    <a:moveTo>
                      <a:pt x="71335" y="140030"/>
                    </a:moveTo>
                    <a:lnTo>
                      <a:pt x="63995" y="140030"/>
                    </a:lnTo>
                    <a:lnTo>
                      <a:pt x="63995" y="173786"/>
                    </a:lnTo>
                    <a:lnTo>
                      <a:pt x="71335" y="173786"/>
                    </a:lnTo>
                    <a:lnTo>
                      <a:pt x="71335" y="140030"/>
                    </a:lnTo>
                    <a:close/>
                  </a:path>
                  <a:path w="100965" h="184784">
                    <a:moveTo>
                      <a:pt x="100488" y="140030"/>
                    </a:moveTo>
                    <a:lnTo>
                      <a:pt x="75577" y="140030"/>
                    </a:lnTo>
                    <a:lnTo>
                      <a:pt x="75577" y="173786"/>
                    </a:lnTo>
                    <a:lnTo>
                      <a:pt x="100461" y="173786"/>
                    </a:lnTo>
                    <a:lnTo>
                      <a:pt x="100488" y="140030"/>
                    </a:lnTo>
                    <a:close/>
                  </a:path>
                  <a:path w="100965" h="184784">
                    <a:moveTo>
                      <a:pt x="36601" y="158254"/>
                    </a:moveTo>
                    <a:lnTo>
                      <a:pt x="34264" y="159804"/>
                    </a:lnTo>
                    <a:lnTo>
                      <a:pt x="32029" y="160782"/>
                    </a:lnTo>
                    <a:lnTo>
                      <a:pt x="29248" y="161353"/>
                    </a:lnTo>
                    <a:lnTo>
                      <a:pt x="29248" y="173774"/>
                    </a:lnTo>
                    <a:lnTo>
                      <a:pt x="36601" y="173774"/>
                    </a:lnTo>
                    <a:lnTo>
                      <a:pt x="36601" y="158254"/>
                    </a:lnTo>
                    <a:close/>
                  </a:path>
                  <a:path w="100965" h="184784">
                    <a:moveTo>
                      <a:pt x="7010" y="0"/>
                    </a:moveTo>
                    <a:lnTo>
                      <a:pt x="6299" y="25"/>
                    </a:lnTo>
                    <a:lnTo>
                      <a:pt x="2743" y="431"/>
                    </a:lnTo>
                    <a:lnTo>
                      <a:pt x="38" y="3327"/>
                    </a:lnTo>
                    <a:lnTo>
                      <a:pt x="0" y="14909"/>
                    </a:lnTo>
                    <a:lnTo>
                      <a:pt x="32550" y="14922"/>
                    </a:lnTo>
                    <a:lnTo>
                      <a:pt x="38709" y="18542"/>
                    </a:lnTo>
                    <a:lnTo>
                      <a:pt x="42468" y="24917"/>
                    </a:lnTo>
                    <a:lnTo>
                      <a:pt x="96393" y="24917"/>
                    </a:lnTo>
                    <a:lnTo>
                      <a:pt x="96393" y="57962"/>
                    </a:lnTo>
                    <a:lnTo>
                      <a:pt x="44780" y="57962"/>
                    </a:lnTo>
                    <a:lnTo>
                      <a:pt x="44754" y="146875"/>
                    </a:lnTo>
                    <a:lnTo>
                      <a:pt x="43408" y="150787"/>
                    </a:lnTo>
                    <a:lnTo>
                      <a:pt x="40843" y="154203"/>
                    </a:lnTo>
                    <a:lnTo>
                      <a:pt x="40843" y="173774"/>
                    </a:lnTo>
                    <a:lnTo>
                      <a:pt x="48171" y="173774"/>
                    </a:lnTo>
                    <a:lnTo>
                      <a:pt x="48171" y="140030"/>
                    </a:lnTo>
                    <a:lnTo>
                      <a:pt x="100488" y="140030"/>
                    </a:lnTo>
                    <a:lnTo>
                      <a:pt x="100531" y="87223"/>
                    </a:lnTo>
                    <a:lnTo>
                      <a:pt x="86017" y="87223"/>
                    </a:lnTo>
                    <a:lnTo>
                      <a:pt x="77711" y="86880"/>
                    </a:lnTo>
                    <a:lnTo>
                      <a:pt x="76796" y="75514"/>
                    </a:lnTo>
                    <a:lnTo>
                      <a:pt x="85001" y="73914"/>
                    </a:lnTo>
                    <a:lnTo>
                      <a:pt x="86017" y="73825"/>
                    </a:lnTo>
                    <a:lnTo>
                      <a:pt x="100542" y="73825"/>
                    </a:lnTo>
                    <a:lnTo>
                      <a:pt x="100596" y="6934"/>
                    </a:lnTo>
                    <a:lnTo>
                      <a:pt x="94310" y="25"/>
                    </a:lnTo>
                    <a:lnTo>
                      <a:pt x="7010" y="0"/>
                    </a:lnTo>
                    <a:close/>
                  </a:path>
                  <a:path w="100965" h="184784">
                    <a:moveTo>
                      <a:pt x="100542" y="73825"/>
                    </a:moveTo>
                    <a:lnTo>
                      <a:pt x="86017" y="73825"/>
                    </a:lnTo>
                    <a:lnTo>
                      <a:pt x="86702" y="73875"/>
                    </a:lnTo>
                    <a:lnTo>
                      <a:pt x="94780" y="74980"/>
                    </a:lnTo>
                    <a:lnTo>
                      <a:pt x="94754" y="86093"/>
                    </a:lnTo>
                    <a:lnTo>
                      <a:pt x="86702" y="87185"/>
                    </a:lnTo>
                    <a:lnTo>
                      <a:pt x="86017" y="87223"/>
                    </a:lnTo>
                    <a:lnTo>
                      <a:pt x="100531" y="87223"/>
                    </a:lnTo>
                    <a:lnTo>
                      <a:pt x="100542" y="73825"/>
                    </a:lnTo>
                    <a:close/>
                  </a:path>
                  <a:path w="100965" h="184784">
                    <a:moveTo>
                      <a:pt x="92163" y="29121"/>
                    </a:moveTo>
                    <a:lnTo>
                      <a:pt x="44145" y="29121"/>
                    </a:lnTo>
                    <a:lnTo>
                      <a:pt x="44602" y="31127"/>
                    </a:lnTo>
                    <a:lnTo>
                      <a:pt x="44780" y="32537"/>
                    </a:lnTo>
                    <a:lnTo>
                      <a:pt x="44780" y="53746"/>
                    </a:lnTo>
                    <a:lnTo>
                      <a:pt x="92163" y="53746"/>
                    </a:lnTo>
                    <a:lnTo>
                      <a:pt x="92163" y="29121"/>
                    </a:lnTo>
                    <a:close/>
                  </a:path>
                </a:pathLst>
              </a:custGeom>
              <a:grpFill/>
            </p:spPr>
            <p:txBody>
              <a:bodyPr wrap="square" lIns="0" tIns="0" rIns="0" bIns="0" rtlCol="0"/>
              <a:lstStyle/>
              <a:p>
                <a:endParaRPr sz="1400">
                  <a:solidFill>
                    <a:schemeClr val="bg1">
                      <a:lumMod val="50000"/>
                    </a:schemeClr>
                  </a:solidFill>
                </a:endParaRPr>
              </a:p>
            </p:txBody>
          </p:sp>
        </p:grpSp>
        <p:grpSp>
          <p:nvGrpSpPr>
            <p:cNvPr id="31" name="组合 30"/>
            <p:cNvGrpSpPr/>
            <p:nvPr/>
          </p:nvGrpSpPr>
          <p:grpSpPr>
            <a:xfrm>
              <a:off x="7291362" y="2405930"/>
              <a:ext cx="460823" cy="338994"/>
              <a:chOff x="13274015" y="5732967"/>
              <a:chExt cx="242708" cy="185926"/>
            </a:xfrm>
            <a:solidFill>
              <a:schemeClr val="bg1">
                <a:lumMod val="50000"/>
              </a:schemeClr>
            </a:solidFill>
          </p:grpSpPr>
          <p:sp>
            <p:nvSpPr>
              <p:cNvPr id="32" name="object 266"/>
              <p:cNvSpPr/>
              <p:nvPr/>
            </p:nvSpPr>
            <p:spPr>
              <a:xfrm>
                <a:off x="13274015" y="5751253"/>
                <a:ext cx="183515" cy="167640"/>
              </a:xfrm>
              <a:custGeom>
                <a:avLst/>
                <a:gdLst/>
                <a:ahLst/>
                <a:cxnLst/>
                <a:rect l="l" t="t" r="r" b="b"/>
                <a:pathLst>
                  <a:path w="183515" h="167640">
                    <a:moveTo>
                      <a:pt x="14376" y="0"/>
                    </a:moveTo>
                    <a:lnTo>
                      <a:pt x="0" y="11290"/>
                    </a:lnTo>
                    <a:lnTo>
                      <a:pt x="88" y="126758"/>
                    </a:lnTo>
                    <a:lnTo>
                      <a:pt x="825" y="133781"/>
                    </a:lnTo>
                    <a:lnTo>
                      <a:pt x="6603" y="139242"/>
                    </a:lnTo>
                    <a:lnTo>
                      <a:pt x="13639" y="139623"/>
                    </a:lnTo>
                    <a:lnTo>
                      <a:pt x="62242" y="139636"/>
                    </a:lnTo>
                    <a:lnTo>
                      <a:pt x="62242" y="145376"/>
                    </a:lnTo>
                    <a:lnTo>
                      <a:pt x="120662" y="145376"/>
                    </a:lnTo>
                    <a:lnTo>
                      <a:pt x="120662" y="139636"/>
                    </a:lnTo>
                    <a:lnTo>
                      <a:pt x="169265" y="139623"/>
                    </a:lnTo>
                    <a:lnTo>
                      <a:pt x="176847" y="139217"/>
                    </a:lnTo>
                    <a:lnTo>
                      <a:pt x="182905" y="132918"/>
                    </a:lnTo>
                    <a:lnTo>
                      <a:pt x="182902" y="125298"/>
                    </a:lnTo>
                    <a:lnTo>
                      <a:pt x="16586" y="125298"/>
                    </a:lnTo>
                    <a:lnTo>
                      <a:pt x="16586" y="14350"/>
                    </a:lnTo>
                    <a:lnTo>
                      <a:pt x="182867" y="14350"/>
                    </a:lnTo>
                    <a:lnTo>
                      <a:pt x="182766" y="11290"/>
                    </a:lnTo>
                    <a:lnTo>
                      <a:pt x="182549" y="6349"/>
                    </a:lnTo>
                    <a:lnTo>
                      <a:pt x="176517" y="342"/>
                    </a:lnTo>
                    <a:lnTo>
                      <a:pt x="169265" y="25"/>
                    </a:lnTo>
                    <a:lnTo>
                      <a:pt x="14376" y="0"/>
                    </a:lnTo>
                    <a:close/>
                  </a:path>
                  <a:path w="183515" h="167640">
                    <a:moveTo>
                      <a:pt x="182867" y="14350"/>
                    </a:moveTo>
                    <a:lnTo>
                      <a:pt x="166319" y="14350"/>
                    </a:lnTo>
                    <a:lnTo>
                      <a:pt x="166319" y="125298"/>
                    </a:lnTo>
                    <a:lnTo>
                      <a:pt x="182902" y="125298"/>
                    </a:lnTo>
                    <a:lnTo>
                      <a:pt x="182867" y="14350"/>
                    </a:lnTo>
                    <a:close/>
                  </a:path>
                  <a:path w="183515" h="167640">
                    <a:moveTo>
                      <a:pt x="134010" y="151028"/>
                    </a:moveTo>
                    <a:lnTo>
                      <a:pt x="48894" y="151028"/>
                    </a:lnTo>
                    <a:lnTo>
                      <a:pt x="42862" y="156146"/>
                    </a:lnTo>
                    <a:lnTo>
                      <a:pt x="42862" y="167639"/>
                    </a:lnTo>
                    <a:lnTo>
                      <a:pt x="140055" y="167639"/>
                    </a:lnTo>
                    <a:lnTo>
                      <a:pt x="140055" y="156146"/>
                    </a:lnTo>
                    <a:lnTo>
                      <a:pt x="134010" y="151028"/>
                    </a:lnTo>
                    <a:close/>
                  </a:path>
                </a:pathLst>
              </a:custGeom>
              <a:grpFill/>
            </p:spPr>
            <p:txBody>
              <a:bodyPr wrap="square" lIns="0" tIns="0" rIns="0" bIns="0" rtlCol="0"/>
              <a:lstStyle/>
              <a:p>
                <a:endParaRPr sz="1400">
                  <a:solidFill>
                    <a:schemeClr val="bg1">
                      <a:lumMod val="50000"/>
                    </a:schemeClr>
                  </a:solidFill>
                </a:endParaRPr>
              </a:p>
            </p:txBody>
          </p:sp>
          <p:sp>
            <p:nvSpPr>
              <p:cNvPr id="33" name="object 267"/>
              <p:cNvSpPr/>
              <p:nvPr/>
            </p:nvSpPr>
            <p:spPr>
              <a:xfrm>
                <a:off x="13415756" y="5732967"/>
                <a:ext cx="100965" cy="184785"/>
              </a:xfrm>
              <a:custGeom>
                <a:avLst/>
                <a:gdLst/>
                <a:ahLst/>
                <a:cxnLst/>
                <a:rect l="l" t="t" r="r" b="b"/>
                <a:pathLst>
                  <a:path w="100965" h="184784">
                    <a:moveTo>
                      <a:pt x="25031" y="161683"/>
                    </a:moveTo>
                    <a:lnTo>
                      <a:pt x="0" y="161683"/>
                    </a:lnTo>
                    <a:lnTo>
                      <a:pt x="111" y="178854"/>
                    </a:lnTo>
                    <a:lnTo>
                      <a:pt x="94310" y="184353"/>
                    </a:lnTo>
                    <a:lnTo>
                      <a:pt x="95338" y="184188"/>
                    </a:lnTo>
                    <a:lnTo>
                      <a:pt x="100461" y="173786"/>
                    </a:lnTo>
                    <a:lnTo>
                      <a:pt x="48171" y="173786"/>
                    </a:lnTo>
                    <a:lnTo>
                      <a:pt x="25031" y="173774"/>
                    </a:lnTo>
                    <a:lnTo>
                      <a:pt x="25031" y="161683"/>
                    </a:lnTo>
                    <a:close/>
                  </a:path>
                  <a:path w="100965" h="184784">
                    <a:moveTo>
                      <a:pt x="59766" y="140030"/>
                    </a:moveTo>
                    <a:lnTo>
                      <a:pt x="52412" y="140030"/>
                    </a:lnTo>
                    <a:lnTo>
                      <a:pt x="52412" y="173786"/>
                    </a:lnTo>
                    <a:lnTo>
                      <a:pt x="59766" y="173786"/>
                    </a:lnTo>
                    <a:lnTo>
                      <a:pt x="59766" y="140030"/>
                    </a:lnTo>
                    <a:close/>
                  </a:path>
                  <a:path w="100965" h="184784">
                    <a:moveTo>
                      <a:pt x="71335" y="140030"/>
                    </a:moveTo>
                    <a:lnTo>
                      <a:pt x="63995" y="140030"/>
                    </a:lnTo>
                    <a:lnTo>
                      <a:pt x="63995" y="173786"/>
                    </a:lnTo>
                    <a:lnTo>
                      <a:pt x="71335" y="173786"/>
                    </a:lnTo>
                    <a:lnTo>
                      <a:pt x="71335" y="140030"/>
                    </a:lnTo>
                    <a:close/>
                  </a:path>
                  <a:path w="100965" h="184784">
                    <a:moveTo>
                      <a:pt x="100488" y="140030"/>
                    </a:moveTo>
                    <a:lnTo>
                      <a:pt x="75577" y="140030"/>
                    </a:lnTo>
                    <a:lnTo>
                      <a:pt x="75577" y="173786"/>
                    </a:lnTo>
                    <a:lnTo>
                      <a:pt x="100461" y="173786"/>
                    </a:lnTo>
                    <a:lnTo>
                      <a:pt x="100488" y="140030"/>
                    </a:lnTo>
                    <a:close/>
                  </a:path>
                  <a:path w="100965" h="184784">
                    <a:moveTo>
                      <a:pt x="36601" y="158254"/>
                    </a:moveTo>
                    <a:lnTo>
                      <a:pt x="34264" y="159804"/>
                    </a:lnTo>
                    <a:lnTo>
                      <a:pt x="32029" y="160782"/>
                    </a:lnTo>
                    <a:lnTo>
                      <a:pt x="29248" y="161353"/>
                    </a:lnTo>
                    <a:lnTo>
                      <a:pt x="29248" y="173774"/>
                    </a:lnTo>
                    <a:lnTo>
                      <a:pt x="36601" y="173774"/>
                    </a:lnTo>
                    <a:lnTo>
                      <a:pt x="36601" y="158254"/>
                    </a:lnTo>
                    <a:close/>
                  </a:path>
                  <a:path w="100965" h="184784">
                    <a:moveTo>
                      <a:pt x="7010" y="0"/>
                    </a:moveTo>
                    <a:lnTo>
                      <a:pt x="6299" y="25"/>
                    </a:lnTo>
                    <a:lnTo>
                      <a:pt x="2743" y="431"/>
                    </a:lnTo>
                    <a:lnTo>
                      <a:pt x="38" y="3327"/>
                    </a:lnTo>
                    <a:lnTo>
                      <a:pt x="0" y="14909"/>
                    </a:lnTo>
                    <a:lnTo>
                      <a:pt x="32550" y="14922"/>
                    </a:lnTo>
                    <a:lnTo>
                      <a:pt x="38709" y="18542"/>
                    </a:lnTo>
                    <a:lnTo>
                      <a:pt x="42468" y="24917"/>
                    </a:lnTo>
                    <a:lnTo>
                      <a:pt x="96393" y="24917"/>
                    </a:lnTo>
                    <a:lnTo>
                      <a:pt x="96393" y="57962"/>
                    </a:lnTo>
                    <a:lnTo>
                      <a:pt x="44780" y="57962"/>
                    </a:lnTo>
                    <a:lnTo>
                      <a:pt x="44754" y="146875"/>
                    </a:lnTo>
                    <a:lnTo>
                      <a:pt x="43408" y="150787"/>
                    </a:lnTo>
                    <a:lnTo>
                      <a:pt x="40843" y="154203"/>
                    </a:lnTo>
                    <a:lnTo>
                      <a:pt x="40843" y="173774"/>
                    </a:lnTo>
                    <a:lnTo>
                      <a:pt x="48171" y="173774"/>
                    </a:lnTo>
                    <a:lnTo>
                      <a:pt x="48171" y="140030"/>
                    </a:lnTo>
                    <a:lnTo>
                      <a:pt x="100488" y="140030"/>
                    </a:lnTo>
                    <a:lnTo>
                      <a:pt x="100531" y="87223"/>
                    </a:lnTo>
                    <a:lnTo>
                      <a:pt x="86017" y="87223"/>
                    </a:lnTo>
                    <a:lnTo>
                      <a:pt x="77711" y="86880"/>
                    </a:lnTo>
                    <a:lnTo>
                      <a:pt x="76796" y="75514"/>
                    </a:lnTo>
                    <a:lnTo>
                      <a:pt x="85001" y="73914"/>
                    </a:lnTo>
                    <a:lnTo>
                      <a:pt x="86017" y="73825"/>
                    </a:lnTo>
                    <a:lnTo>
                      <a:pt x="100542" y="73825"/>
                    </a:lnTo>
                    <a:lnTo>
                      <a:pt x="100596" y="6934"/>
                    </a:lnTo>
                    <a:lnTo>
                      <a:pt x="94310" y="25"/>
                    </a:lnTo>
                    <a:lnTo>
                      <a:pt x="7010" y="0"/>
                    </a:lnTo>
                    <a:close/>
                  </a:path>
                  <a:path w="100965" h="184784">
                    <a:moveTo>
                      <a:pt x="100542" y="73825"/>
                    </a:moveTo>
                    <a:lnTo>
                      <a:pt x="86017" y="73825"/>
                    </a:lnTo>
                    <a:lnTo>
                      <a:pt x="86702" y="73875"/>
                    </a:lnTo>
                    <a:lnTo>
                      <a:pt x="94780" y="74980"/>
                    </a:lnTo>
                    <a:lnTo>
                      <a:pt x="94754" y="86093"/>
                    </a:lnTo>
                    <a:lnTo>
                      <a:pt x="86702" y="87185"/>
                    </a:lnTo>
                    <a:lnTo>
                      <a:pt x="86017" y="87223"/>
                    </a:lnTo>
                    <a:lnTo>
                      <a:pt x="100531" y="87223"/>
                    </a:lnTo>
                    <a:lnTo>
                      <a:pt x="100542" y="73825"/>
                    </a:lnTo>
                    <a:close/>
                  </a:path>
                  <a:path w="100965" h="184784">
                    <a:moveTo>
                      <a:pt x="92163" y="29121"/>
                    </a:moveTo>
                    <a:lnTo>
                      <a:pt x="44145" y="29121"/>
                    </a:lnTo>
                    <a:lnTo>
                      <a:pt x="44602" y="31127"/>
                    </a:lnTo>
                    <a:lnTo>
                      <a:pt x="44780" y="32537"/>
                    </a:lnTo>
                    <a:lnTo>
                      <a:pt x="44780" y="53746"/>
                    </a:lnTo>
                    <a:lnTo>
                      <a:pt x="92163" y="53746"/>
                    </a:lnTo>
                    <a:lnTo>
                      <a:pt x="92163" y="29121"/>
                    </a:lnTo>
                    <a:close/>
                  </a:path>
                </a:pathLst>
              </a:custGeom>
              <a:grpFill/>
            </p:spPr>
            <p:txBody>
              <a:bodyPr wrap="square" lIns="0" tIns="0" rIns="0" bIns="0" rtlCol="0"/>
              <a:lstStyle/>
              <a:p>
                <a:endParaRPr sz="1400">
                  <a:solidFill>
                    <a:schemeClr val="bg1">
                      <a:lumMod val="50000"/>
                    </a:schemeClr>
                  </a:solidFill>
                </a:endParaRPr>
              </a:p>
            </p:txBody>
          </p:sp>
        </p:gr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Resultado </a:t>
            </a:r>
            <a:r>
              <a:rPr lang="en-US" altLang="en-US" dirty="0"/>
              <a:t>variado _</a:t>
            </a:r>
          </a:p>
        </p:txBody>
      </p:sp>
      <p:sp>
        <p:nvSpPr>
          <p:cNvPr id="3" name="Rectangle 3"/>
          <p:cNvSpPr txBox="1">
            <a:spLocks noChangeArrowheads="1"/>
          </p:cNvSpPr>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GB" sz="1800" dirty="0"/>
              <a:t>Através do RTD e do EqD, os frames de dados enviados pelas ONUs são sincronizados, de forma a garantir que não ocorra conflito no divisor óptico quando as ONUs enviarem dados.</a:t>
            </a:r>
          </a:p>
          <a:p>
            <a:r>
              <a:rPr lang="en-US" altLang="zh-CN" sz="1800" dirty="0"/>
              <a:t>Todas as ONUs estão na mesma distância lógica e enviam dados nos intervalos de tempo correspondentes.</a:t>
            </a:r>
          </a:p>
        </p:txBody>
      </p:sp>
      <p:cxnSp>
        <p:nvCxnSpPr>
          <p:cNvPr id="4" name="AutoShape 14"/>
          <p:cNvCxnSpPr>
            <a:cxnSpLocks noChangeShapeType="1"/>
          </p:cNvCxnSpPr>
          <p:nvPr/>
        </p:nvCxnSpPr>
        <p:spPr bwMode="auto">
          <a:xfrm flipV="1">
            <a:off x="2963652" y="3969060"/>
            <a:ext cx="4170362" cy="11112"/>
          </a:xfrm>
          <a:prstGeom prst="straightConnector1">
            <a:avLst/>
          </a:prstGeom>
          <a:solidFill>
            <a:schemeClr val="accent1"/>
          </a:solidFill>
          <a:ln w="25400" cap="flat" cmpd="sng" algn="ctr">
            <a:solidFill>
              <a:srgbClr val="F89939"/>
            </a:solidFill>
            <a:prstDash val="solid"/>
            <a:round/>
            <a:headEnd type="none" w="med" len="med"/>
            <a:tailEnd type="none" w="med" len="med"/>
          </a:ln>
          <a:effectLst/>
        </p:spPr>
      </p:cxnSp>
      <p:cxnSp>
        <p:nvCxnSpPr>
          <p:cNvPr id="19" name="AutoShape 13"/>
          <p:cNvCxnSpPr>
            <a:cxnSpLocks noChangeShapeType="1"/>
          </p:cNvCxnSpPr>
          <p:nvPr/>
        </p:nvCxnSpPr>
        <p:spPr bwMode="auto">
          <a:xfrm flipV="1">
            <a:off x="4538787" y="3224747"/>
            <a:ext cx="1839143" cy="752703"/>
          </a:xfrm>
          <a:prstGeom prst="straightConnector1">
            <a:avLst/>
          </a:prstGeom>
          <a:solidFill>
            <a:schemeClr val="accent1"/>
          </a:solidFill>
          <a:ln w="25400" cap="flat" cmpd="sng" algn="ctr">
            <a:solidFill>
              <a:srgbClr val="F89939"/>
            </a:solidFill>
            <a:prstDash val="solid"/>
            <a:round/>
            <a:headEnd type="none" w="med" len="med"/>
            <a:tailEnd type="none" w="med" len="med"/>
          </a:ln>
          <a:effectLst/>
        </p:spPr>
      </p:cxnSp>
      <p:cxnSp>
        <p:nvCxnSpPr>
          <p:cNvPr id="20" name="AutoShape 15"/>
          <p:cNvCxnSpPr>
            <a:cxnSpLocks noChangeShapeType="1"/>
          </p:cNvCxnSpPr>
          <p:nvPr/>
        </p:nvCxnSpPr>
        <p:spPr bwMode="auto">
          <a:xfrm>
            <a:off x="4538787" y="3977450"/>
            <a:ext cx="3798887" cy="984250"/>
          </a:xfrm>
          <a:prstGeom prst="straightConnector1">
            <a:avLst/>
          </a:prstGeom>
          <a:solidFill>
            <a:schemeClr val="accent1"/>
          </a:solidFill>
          <a:ln w="25400" cap="flat" cmpd="sng" algn="ctr">
            <a:solidFill>
              <a:srgbClr val="F89939"/>
            </a:solidFill>
            <a:prstDash val="solid"/>
            <a:round/>
            <a:headEnd type="none" w="med" len="med"/>
            <a:tailEnd type="none" w="med" len="med"/>
          </a:ln>
          <a:effectLst/>
        </p:spPr>
      </p:cxnSp>
      <p:cxnSp>
        <p:nvCxnSpPr>
          <p:cNvPr id="21" name="AutoShape 16"/>
          <p:cNvCxnSpPr>
            <a:cxnSpLocks noChangeShapeType="1"/>
          </p:cNvCxnSpPr>
          <p:nvPr/>
        </p:nvCxnSpPr>
        <p:spPr bwMode="auto">
          <a:xfrm>
            <a:off x="6663464" y="3188743"/>
            <a:ext cx="516094" cy="0"/>
          </a:xfrm>
          <a:prstGeom prst="straightConnector1">
            <a:avLst/>
          </a:prstGeom>
          <a:noFill/>
          <a:ln w="12700">
            <a:solidFill>
              <a:schemeClr val="tx1"/>
            </a:solidFill>
            <a:round/>
          </a:ln>
        </p:spPr>
      </p:cxnSp>
      <p:cxnSp>
        <p:nvCxnSpPr>
          <p:cNvPr id="22" name="AutoShape 17"/>
          <p:cNvCxnSpPr>
            <a:cxnSpLocks noChangeShapeType="1"/>
          </p:cNvCxnSpPr>
          <p:nvPr/>
        </p:nvCxnSpPr>
        <p:spPr bwMode="auto">
          <a:xfrm>
            <a:off x="7259439" y="3967177"/>
            <a:ext cx="673892" cy="1883"/>
          </a:xfrm>
          <a:prstGeom prst="straightConnector1">
            <a:avLst/>
          </a:prstGeom>
          <a:noFill/>
          <a:ln w="12700">
            <a:solidFill>
              <a:schemeClr val="tx1"/>
            </a:solidFill>
            <a:round/>
          </a:ln>
        </p:spPr>
      </p:cxnSp>
      <p:cxnSp>
        <p:nvCxnSpPr>
          <p:cNvPr id="23" name="AutoShape 18"/>
          <p:cNvCxnSpPr>
            <a:cxnSpLocks noChangeShapeType="1"/>
          </p:cNvCxnSpPr>
          <p:nvPr/>
        </p:nvCxnSpPr>
        <p:spPr bwMode="auto">
          <a:xfrm>
            <a:off x="8539654" y="4960660"/>
            <a:ext cx="466838" cy="0"/>
          </a:xfrm>
          <a:prstGeom prst="straightConnector1">
            <a:avLst/>
          </a:prstGeom>
          <a:noFill/>
          <a:ln w="12700">
            <a:solidFill>
              <a:schemeClr val="tx1"/>
            </a:solidFill>
            <a:round/>
          </a:ln>
        </p:spPr>
      </p:cxnSp>
      <p:sp>
        <p:nvSpPr>
          <p:cNvPr id="24" name="Rectangle 26"/>
          <p:cNvSpPr>
            <a:spLocks noChangeArrowheads="1"/>
          </p:cNvSpPr>
          <p:nvPr/>
        </p:nvSpPr>
        <p:spPr bwMode="auto">
          <a:xfrm>
            <a:off x="4907087" y="3109963"/>
            <a:ext cx="1014925" cy="274594"/>
          </a:xfrm>
          <a:prstGeom prst="rect">
            <a:avLst/>
          </a:prstGeom>
          <a:noFill/>
          <a:ln w="12700" algn="ctr">
            <a:solidFill>
              <a:schemeClr val="tx1"/>
            </a:solidFill>
            <a:miter lim="800000"/>
          </a:ln>
        </p:spPr>
        <p:txBody>
          <a:bodyPr wrap="none">
            <a:spAutoFit/>
          </a:bodyPr>
          <a:lstStyle/>
          <a:p>
            <a:pPr algn="l" eaLnBrk="1" fontAlgn="t" hangingPunct="1">
              <a:spcBef>
                <a:spcPct val="0"/>
              </a:spcBef>
            </a:pPr>
            <a:r>
              <a:rPr lang="en-US" altLang="zh-CN" sz="1200" b="0"/>
              <a:t>RTD1+EqD1</a:t>
            </a:r>
          </a:p>
        </p:txBody>
      </p:sp>
      <p:sp>
        <p:nvSpPr>
          <p:cNvPr id="25" name="Rectangle 27"/>
          <p:cNvSpPr>
            <a:spLocks noChangeArrowheads="1"/>
          </p:cNvSpPr>
          <p:nvPr/>
        </p:nvSpPr>
        <p:spPr bwMode="auto">
          <a:xfrm>
            <a:off x="5822358" y="3990150"/>
            <a:ext cx="1062598" cy="274594"/>
          </a:xfrm>
          <a:prstGeom prst="rect">
            <a:avLst/>
          </a:prstGeom>
          <a:noFill/>
          <a:ln w="12700" algn="ctr">
            <a:solidFill>
              <a:schemeClr val="tx1"/>
            </a:solidFill>
            <a:miter lim="800000"/>
          </a:ln>
        </p:spPr>
        <p:txBody>
          <a:bodyPr wrap="none">
            <a:spAutoFit/>
          </a:bodyPr>
          <a:lstStyle/>
          <a:p>
            <a:pPr algn="l" eaLnBrk="1" fontAlgn="t" hangingPunct="1">
              <a:spcBef>
                <a:spcPct val="0"/>
              </a:spcBef>
            </a:pPr>
            <a:r>
              <a:rPr lang="en-US" altLang="zh-CN" sz="1200" b="0"/>
              <a:t>RTD2 +EqD2</a:t>
            </a:r>
          </a:p>
        </p:txBody>
      </p:sp>
      <p:sp>
        <p:nvSpPr>
          <p:cNvPr id="26" name="Rectangle 28"/>
          <p:cNvSpPr>
            <a:spLocks noChangeArrowheads="1"/>
          </p:cNvSpPr>
          <p:nvPr/>
        </p:nvSpPr>
        <p:spPr bwMode="auto">
          <a:xfrm>
            <a:off x="6701966" y="4834700"/>
            <a:ext cx="1062598" cy="274594"/>
          </a:xfrm>
          <a:prstGeom prst="rect">
            <a:avLst/>
          </a:prstGeom>
          <a:noFill/>
          <a:ln w="12700" algn="ctr">
            <a:solidFill>
              <a:schemeClr val="tx1"/>
            </a:solidFill>
            <a:miter lim="800000"/>
          </a:ln>
        </p:spPr>
        <p:txBody>
          <a:bodyPr wrap="none">
            <a:spAutoFit/>
          </a:bodyPr>
          <a:lstStyle/>
          <a:p>
            <a:pPr algn="l" eaLnBrk="1" fontAlgn="t" hangingPunct="1">
              <a:spcBef>
                <a:spcPct val="0"/>
              </a:spcBef>
            </a:pPr>
            <a:r>
              <a:rPr lang="en-US" altLang="zh-CN" sz="1200" b="0"/>
              <a:t>RTD3 +EqD3</a:t>
            </a:r>
          </a:p>
        </p:txBody>
      </p:sp>
      <p:sp>
        <p:nvSpPr>
          <p:cNvPr id="27" name="Rectangle 29"/>
          <p:cNvSpPr>
            <a:spLocks noChangeArrowheads="1"/>
          </p:cNvSpPr>
          <p:nvPr/>
        </p:nvSpPr>
        <p:spPr bwMode="auto">
          <a:xfrm>
            <a:off x="6148759" y="3302621"/>
            <a:ext cx="696024" cy="307777"/>
          </a:xfrm>
          <a:prstGeom prst="rect">
            <a:avLst/>
          </a:prstGeom>
          <a:noFill/>
          <a:ln w="12700" algn="ctr">
            <a:noFill/>
            <a:miter lim="800000"/>
          </a:ln>
        </p:spPr>
        <p:txBody>
          <a:bodyPr wrap="none">
            <a:spAutoFit/>
          </a:bodyPr>
          <a:lstStyle/>
          <a:p>
            <a:pPr algn="l" eaLnBrk="1" fontAlgn="t" hangingPunct="1">
              <a:spcBef>
                <a:spcPct val="0"/>
              </a:spcBef>
            </a:pPr>
            <a:r>
              <a:rPr lang="en-US" altLang="zh-CN" sz="1400" b="0"/>
              <a:t>ONU1</a:t>
            </a:r>
          </a:p>
        </p:txBody>
      </p:sp>
      <p:sp>
        <p:nvSpPr>
          <p:cNvPr id="28" name="Rectangle 30"/>
          <p:cNvSpPr>
            <a:spLocks noChangeArrowheads="1"/>
          </p:cNvSpPr>
          <p:nvPr/>
        </p:nvSpPr>
        <p:spPr bwMode="auto">
          <a:xfrm>
            <a:off x="6832724" y="4117430"/>
            <a:ext cx="696024" cy="307777"/>
          </a:xfrm>
          <a:prstGeom prst="rect">
            <a:avLst/>
          </a:prstGeom>
          <a:noFill/>
          <a:ln w="12700" algn="ctr">
            <a:noFill/>
            <a:miter lim="800000"/>
          </a:ln>
        </p:spPr>
        <p:txBody>
          <a:bodyPr wrap="none">
            <a:spAutoFit/>
          </a:bodyPr>
          <a:lstStyle/>
          <a:p>
            <a:pPr algn="l" eaLnBrk="1" fontAlgn="t" hangingPunct="1">
              <a:spcBef>
                <a:spcPct val="0"/>
              </a:spcBef>
            </a:pPr>
            <a:r>
              <a:rPr lang="en-US" altLang="zh-CN" sz="1400" b="0" dirty="0"/>
              <a:t>ONU2</a:t>
            </a:r>
          </a:p>
        </p:txBody>
      </p:sp>
      <p:sp>
        <p:nvSpPr>
          <p:cNvPr id="29" name="Rectangle 31"/>
          <p:cNvSpPr>
            <a:spLocks noChangeArrowheads="1"/>
          </p:cNvSpPr>
          <p:nvPr/>
        </p:nvSpPr>
        <p:spPr bwMode="auto">
          <a:xfrm>
            <a:off x="8046142" y="5136050"/>
            <a:ext cx="696024" cy="307777"/>
          </a:xfrm>
          <a:prstGeom prst="rect">
            <a:avLst/>
          </a:prstGeom>
          <a:noFill/>
          <a:ln w="12700" algn="ctr">
            <a:noFill/>
            <a:miter lim="800000"/>
          </a:ln>
        </p:spPr>
        <p:txBody>
          <a:bodyPr wrap="none">
            <a:spAutoFit/>
          </a:bodyPr>
          <a:lstStyle/>
          <a:p>
            <a:pPr algn="l" eaLnBrk="1" fontAlgn="t" hangingPunct="1">
              <a:spcBef>
                <a:spcPct val="0"/>
              </a:spcBef>
            </a:pPr>
            <a:r>
              <a:rPr lang="en-US" altLang="zh-CN" sz="1400" b="0" dirty="0"/>
              <a:t>ONU3</a:t>
            </a:r>
          </a:p>
        </p:txBody>
      </p:sp>
      <p:sp>
        <p:nvSpPr>
          <p:cNvPr id="30" name="Rectangle 36"/>
          <p:cNvSpPr>
            <a:spLocks noChangeArrowheads="1"/>
          </p:cNvSpPr>
          <p:nvPr/>
        </p:nvSpPr>
        <p:spPr bwMode="auto">
          <a:xfrm>
            <a:off x="6320021" y="2665487"/>
            <a:ext cx="323850" cy="379412"/>
          </a:xfrm>
          <a:prstGeom prst="rect">
            <a:avLst/>
          </a:prstGeom>
          <a:solidFill>
            <a:schemeClr val="bg2"/>
          </a:solidFill>
          <a:ln w="12700" algn="ctr">
            <a:solidFill>
              <a:schemeClr val="tx1"/>
            </a:solidFill>
            <a:miter lim="800000"/>
          </a:ln>
        </p:spPr>
        <p:txBody>
          <a:bodyPr>
            <a:spAutoFit/>
          </a:bodyPr>
          <a:lstStyle/>
          <a:p>
            <a:pPr algn="l" eaLnBrk="1" fontAlgn="t" hangingPunct="1">
              <a:spcBef>
                <a:spcPct val="0"/>
              </a:spcBef>
            </a:pPr>
            <a:r>
              <a:rPr lang="en-US" altLang="zh-CN" sz="1800" b="0" dirty="0"/>
              <a:t>1</a:t>
            </a:r>
          </a:p>
        </p:txBody>
      </p:sp>
      <p:sp>
        <p:nvSpPr>
          <p:cNvPr id="31" name="Rectangle 37"/>
          <p:cNvSpPr>
            <a:spLocks noChangeArrowheads="1"/>
          </p:cNvSpPr>
          <p:nvPr/>
        </p:nvSpPr>
        <p:spPr bwMode="auto">
          <a:xfrm>
            <a:off x="7024876" y="3461934"/>
            <a:ext cx="323850" cy="379412"/>
          </a:xfrm>
          <a:prstGeom prst="rect">
            <a:avLst/>
          </a:prstGeom>
          <a:solidFill>
            <a:schemeClr val="bg2"/>
          </a:solidFill>
          <a:ln w="12700" algn="ctr">
            <a:solidFill>
              <a:schemeClr val="tx1"/>
            </a:solidFill>
            <a:miter lim="800000"/>
          </a:ln>
        </p:spPr>
        <p:txBody>
          <a:bodyPr>
            <a:spAutoFit/>
          </a:bodyPr>
          <a:lstStyle/>
          <a:p>
            <a:pPr algn="l" eaLnBrk="1" fontAlgn="t" hangingPunct="1">
              <a:spcBef>
                <a:spcPct val="0"/>
              </a:spcBef>
            </a:pPr>
            <a:r>
              <a:rPr lang="en-US" altLang="zh-CN" sz="1800" b="0"/>
              <a:t>2</a:t>
            </a:r>
          </a:p>
        </p:txBody>
      </p:sp>
      <p:sp>
        <p:nvSpPr>
          <p:cNvPr id="32" name="Rectangle 38"/>
          <p:cNvSpPr>
            <a:spLocks noChangeArrowheads="1"/>
          </p:cNvSpPr>
          <p:nvPr/>
        </p:nvSpPr>
        <p:spPr bwMode="auto">
          <a:xfrm>
            <a:off x="8286142" y="4449037"/>
            <a:ext cx="323850" cy="379412"/>
          </a:xfrm>
          <a:prstGeom prst="rect">
            <a:avLst/>
          </a:prstGeom>
          <a:solidFill>
            <a:schemeClr val="bg2"/>
          </a:solidFill>
          <a:ln w="12700" algn="ctr">
            <a:solidFill>
              <a:schemeClr val="tx1"/>
            </a:solidFill>
            <a:miter lim="800000"/>
          </a:ln>
        </p:spPr>
        <p:txBody>
          <a:bodyPr>
            <a:spAutoFit/>
          </a:bodyPr>
          <a:lstStyle/>
          <a:p>
            <a:pPr algn="l" eaLnBrk="1" fontAlgn="t" hangingPunct="1">
              <a:spcBef>
                <a:spcPct val="0"/>
              </a:spcBef>
            </a:pPr>
            <a:r>
              <a:rPr lang="en-US" altLang="zh-CN" sz="1800" b="0"/>
              <a:t>3</a:t>
            </a:r>
          </a:p>
        </p:txBody>
      </p:sp>
      <p:sp>
        <p:nvSpPr>
          <p:cNvPr id="33" name="AutoShape 39"/>
          <p:cNvSpPr>
            <a:spLocks noChangeArrowheads="1"/>
          </p:cNvSpPr>
          <p:nvPr/>
        </p:nvSpPr>
        <p:spPr bwMode="auto">
          <a:xfrm>
            <a:off x="3836148" y="4296717"/>
            <a:ext cx="1315486" cy="658819"/>
          </a:xfrm>
          <a:prstGeom prst="irregularSeal1">
            <a:avLst/>
          </a:prstGeom>
          <a:solidFill>
            <a:srgbClr val="C00000"/>
          </a:solidFill>
          <a:ln w="12700" algn="ctr">
            <a:solidFill>
              <a:schemeClr val="tx1"/>
            </a:solidFill>
            <a:miter lim="800000"/>
          </a:ln>
        </p:spPr>
        <p:txBody>
          <a:bodyPr wrap="none" anchor="ctr"/>
          <a:lstStyle/>
          <a:p>
            <a:r>
              <a:rPr lang="en-US" altLang="zh-CN" sz="1400" b="1" dirty="0">
                <a:solidFill>
                  <a:schemeClr val="bg1"/>
                </a:solidFill>
              </a:rPr>
              <a:t>Conflito</a:t>
            </a:r>
            <a:endParaRPr lang="zh-CN" altLang="en-US" sz="1400" b="1" dirty="0">
              <a:solidFill>
                <a:schemeClr val="bg1"/>
              </a:solidFill>
            </a:endParaRPr>
          </a:p>
        </p:txBody>
      </p:sp>
      <p:sp>
        <p:nvSpPr>
          <p:cNvPr id="34" name="Rectangle 42"/>
          <p:cNvSpPr>
            <a:spLocks noChangeArrowheads="1"/>
          </p:cNvSpPr>
          <p:nvPr/>
        </p:nvSpPr>
        <p:spPr bwMode="auto">
          <a:xfrm>
            <a:off x="6712355" y="2890013"/>
            <a:ext cx="323850" cy="379412"/>
          </a:xfrm>
          <a:prstGeom prst="rect">
            <a:avLst/>
          </a:prstGeom>
          <a:solidFill>
            <a:schemeClr val="bg2"/>
          </a:solidFill>
          <a:ln w="12700" algn="ctr">
            <a:solidFill>
              <a:schemeClr val="tx1"/>
            </a:solidFill>
            <a:miter lim="800000"/>
          </a:ln>
        </p:spPr>
        <p:txBody>
          <a:bodyPr>
            <a:spAutoFit/>
          </a:bodyPr>
          <a:lstStyle/>
          <a:p>
            <a:pPr algn="l" eaLnBrk="1" fontAlgn="t" hangingPunct="1">
              <a:spcBef>
                <a:spcPct val="0"/>
              </a:spcBef>
            </a:pPr>
            <a:r>
              <a:rPr lang="en-US" altLang="zh-CN" sz="1800" b="0"/>
              <a:t>1</a:t>
            </a:r>
          </a:p>
        </p:txBody>
      </p:sp>
      <p:sp>
        <p:nvSpPr>
          <p:cNvPr id="35" name="Rectangle 43"/>
          <p:cNvSpPr>
            <a:spLocks noChangeArrowheads="1"/>
          </p:cNvSpPr>
          <p:nvPr/>
        </p:nvSpPr>
        <p:spPr bwMode="auto">
          <a:xfrm>
            <a:off x="7422046" y="3727630"/>
            <a:ext cx="323850" cy="379412"/>
          </a:xfrm>
          <a:prstGeom prst="rect">
            <a:avLst/>
          </a:prstGeom>
          <a:solidFill>
            <a:schemeClr val="bg2"/>
          </a:solidFill>
          <a:ln w="12700" algn="ctr">
            <a:solidFill>
              <a:schemeClr val="tx1"/>
            </a:solidFill>
            <a:miter lim="800000"/>
          </a:ln>
        </p:spPr>
        <p:txBody>
          <a:bodyPr>
            <a:spAutoFit/>
          </a:bodyPr>
          <a:lstStyle/>
          <a:p>
            <a:pPr algn="l" eaLnBrk="1" fontAlgn="t" hangingPunct="1">
              <a:spcBef>
                <a:spcPct val="0"/>
              </a:spcBef>
            </a:pPr>
            <a:r>
              <a:rPr lang="en-US" altLang="zh-CN" sz="1800" b="0"/>
              <a:t>2</a:t>
            </a:r>
          </a:p>
        </p:txBody>
      </p:sp>
      <p:sp>
        <p:nvSpPr>
          <p:cNvPr id="36" name="Rectangle 44"/>
          <p:cNvSpPr>
            <a:spLocks noChangeArrowheads="1"/>
          </p:cNvSpPr>
          <p:nvPr/>
        </p:nvSpPr>
        <p:spPr bwMode="auto">
          <a:xfrm>
            <a:off x="8631563" y="4683106"/>
            <a:ext cx="323850" cy="379412"/>
          </a:xfrm>
          <a:prstGeom prst="rect">
            <a:avLst/>
          </a:prstGeom>
          <a:solidFill>
            <a:schemeClr val="bg2"/>
          </a:solidFill>
          <a:ln w="12700" algn="ctr">
            <a:solidFill>
              <a:schemeClr val="tx1"/>
            </a:solidFill>
            <a:miter lim="800000"/>
          </a:ln>
        </p:spPr>
        <p:txBody>
          <a:bodyPr>
            <a:spAutoFit/>
          </a:bodyPr>
          <a:lstStyle/>
          <a:p>
            <a:pPr algn="l" eaLnBrk="1" fontAlgn="t" hangingPunct="1">
              <a:spcBef>
                <a:spcPct val="0"/>
              </a:spcBef>
            </a:pPr>
            <a:r>
              <a:rPr lang="en-US" altLang="zh-CN" sz="1800" b="0"/>
              <a:t>3</a:t>
            </a:r>
          </a:p>
        </p:txBody>
      </p:sp>
      <p:grpSp>
        <p:nvGrpSpPr>
          <p:cNvPr id="37" name="组合 36"/>
          <p:cNvGrpSpPr/>
          <p:nvPr/>
        </p:nvGrpSpPr>
        <p:grpSpPr>
          <a:xfrm>
            <a:off x="4390087" y="3861477"/>
            <a:ext cx="242362" cy="219216"/>
            <a:chOff x="5464113" y="848631"/>
            <a:chExt cx="321945" cy="306070"/>
          </a:xfrm>
        </p:grpSpPr>
        <p:sp>
          <p:nvSpPr>
            <p:cNvPr id="38" name="object 30"/>
            <p:cNvSpPr/>
            <p:nvPr/>
          </p:nvSpPr>
          <p:spPr>
            <a:xfrm>
              <a:off x="5464113" y="848631"/>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a:p>
          </p:txBody>
        </p:sp>
        <p:sp>
          <p:nvSpPr>
            <p:cNvPr id="39" name="object 31"/>
            <p:cNvSpPr/>
            <p:nvPr/>
          </p:nvSpPr>
          <p:spPr>
            <a:xfrm>
              <a:off x="5518200" y="925791"/>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a:p>
          </p:txBody>
        </p:sp>
        <p:sp>
          <p:nvSpPr>
            <p:cNvPr id="40" name="object 32"/>
            <p:cNvSpPr/>
            <p:nvPr/>
          </p:nvSpPr>
          <p:spPr>
            <a:xfrm>
              <a:off x="5691435" y="1032718"/>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a:p>
          </p:txBody>
        </p:sp>
        <p:sp>
          <p:nvSpPr>
            <p:cNvPr id="41" name="object 33"/>
            <p:cNvSpPr/>
            <p:nvPr/>
          </p:nvSpPr>
          <p:spPr>
            <a:xfrm>
              <a:off x="5704594" y="987320"/>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a:p>
          </p:txBody>
        </p:sp>
        <p:sp>
          <p:nvSpPr>
            <p:cNvPr id="42" name="object 34"/>
            <p:cNvSpPr/>
            <p:nvPr/>
          </p:nvSpPr>
          <p:spPr>
            <a:xfrm>
              <a:off x="5694195" y="914148"/>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a:p>
          </p:txBody>
        </p:sp>
      </p:grpSp>
      <p:grpSp>
        <p:nvGrpSpPr>
          <p:cNvPr id="43" name="组合 42"/>
          <p:cNvGrpSpPr/>
          <p:nvPr/>
        </p:nvGrpSpPr>
        <p:grpSpPr>
          <a:xfrm>
            <a:off x="2517385" y="3588603"/>
            <a:ext cx="470426" cy="750213"/>
            <a:chOff x="3617166" y="683393"/>
            <a:chExt cx="398785" cy="636270"/>
          </a:xfrm>
        </p:grpSpPr>
        <p:sp>
          <p:nvSpPr>
            <p:cNvPr id="44" name="object 35"/>
            <p:cNvSpPr/>
            <p:nvPr/>
          </p:nvSpPr>
          <p:spPr>
            <a:xfrm>
              <a:off x="3617166" y="683393"/>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a:p>
          </p:txBody>
        </p:sp>
        <p:sp>
          <p:nvSpPr>
            <p:cNvPr id="45" name="object 36"/>
            <p:cNvSpPr/>
            <p:nvPr/>
          </p:nvSpPr>
          <p:spPr>
            <a:xfrm>
              <a:off x="3791501" y="805304"/>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a:p>
          </p:txBody>
        </p:sp>
        <p:sp>
          <p:nvSpPr>
            <p:cNvPr id="46" name="object 37"/>
            <p:cNvSpPr/>
            <p:nvPr/>
          </p:nvSpPr>
          <p:spPr>
            <a:xfrm>
              <a:off x="3733902" y="802742"/>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a:p>
          </p:txBody>
        </p:sp>
        <p:sp>
          <p:nvSpPr>
            <p:cNvPr id="47" name="object 38"/>
            <p:cNvSpPr/>
            <p:nvPr/>
          </p:nvSpPr>
          <p:spPr>
            <a:xfrm>
              <a:off x="3642076" y="842401"/>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a:p>
          </p:txBody>
        </p:sp>
        <p:sp>
          <p:nvSpPr>
            <p:cNvPr id="48" name="object 39"/>
            <p:cNvSpPr/>
            <p:nvPr/>
          </p:nvSpPr>
          <p:spPr>
            <a:xfrm>
              <a:off x="3898674" y="736196"/>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a:p>
          </p:txBody>
        </p:sp>
        <p:sp>
          <p:nvSpPr>
            <p:cNvPr id="49" name="object 40"/>
            <p:cNvSpPr/>
            <p:nvPr/>
          </p:nvSpPr>
          <p:spPr>
            <a:xfrm>
              <a:off x="3846324" y="755524"/>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a:p>
          </p:txBody>
        </p:sp>
        <p:sp>
          <p:nvSpPr>
            <p:cNvPr id="50" name="object 41"/>
            <p:cNvSpPr/>
            <p:nvPr/>
          </p:nvSpPr>
          <p:spPr>
            <a:xfrm>
              <a:off x="3934064" y="802742"/>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a:p>
          </p:txBody>
        </p:sp>
        <p:sp>
          <p:nvSpPr>
            <p:cNvPr id="51" name="object 42"/>
            <p:cNvSpPr/>
            <p:nvPr/>
          </p:nvSpPr>
          <p:spPr>
            <a:xfrm>
              <a:off x="3861240" y="842401"/>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a:p>
          </p:txBody>
        </p:sp>
        <p:sp>
          <p:nvSpPr>
            <p:cNvPr id="52" name="object 43"/>
            <p:cNvSpPr/>
            <p:nvPr/>
          </p:nvSpPr>
          <p:spPr>
            <a:xfrm>
              <a:off x="3898021" y="879699"/>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a:p>
          </p:txBody>
        </p:sp>
        <p:sp>
          <p:nvSpPr>
            <p:cNvPr id="53" name="object 44"/>
            <p:cNvSpPr/>
            <p:nvPr/>
          </p:nvSpPr>
          <p:spPr>
            <a:xfrm>
              <a:off x="3847026" y="862853"/>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a:p>
          </p:txBody>
        </p:sp>
        <p:sp>
          <p:nvSpPr>
            <p:cNvPr id="54" name="object 45"/>
            <p:cNvSpPr/>
            <p:nvPr/>
          </p:nvSpPr>
          <p:spPr>
            <a:xfrm>
              <a:off x="3617171" y="1001405"/>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a:p>
          </p:txBody>
        </p:sp>
        <p:sp>
          <p:nvSpPr>
            <p:cNvPr id="55" name="object 46"/>
            <p:cNvSpPr/>
            <p:nvPr/>
          </p:nvSpPr>
          <p:spPr>
            <a:xfrm>
              <a:off x="3681919" y="1065010"/>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a:p>
          </p:txBody>
        </p:sp>
        <p:sp>
          <p:nvSpPr>
            <p:cNvPr id="56" name="object 47"/>
            <p:cNvSpPr/>
            <p:nvPr/>
          </p:nvSpPr>
          <p:spPr>
            <a:xfrm>
              <a:off x="3776556" y="1065006"/>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a:p>
          </p:txBody>
        </p:sp>
        <p:sp>
          <p:nvSpPr>
            <p:cNvPr id="57" name="object 48"/>
            <p:cNvSpPr/>
            <p:nvPr/>
          </p:nvSpPr>
          <p:spPr>
            <a:xfrm>
              <a:off x="3773686" y="1062136"/>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a:p>
          </p:txBody>
        </p:sp>
        <p:sp>
          <p:nvSpPr>
            <p:cNvPr id="58" name="object 49"/>
            <p:cNvSpPr/>
            <p:nvPr/>
          </p:nvSpPr>
          <p:spPr>
            <a:xfrm>
              <a:off x="3796482" y="1080907"/>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a:p>
          </p:txBody>
        </p:sp>
        <p:sp>
          <p:nvSpPr>
            <p:cNvPr id="59" name="object 50"/>
            <p:cNvSpPr/>
            <p:nvPr/>
          </p:nvSpPr>
          <p:spPr>
            <a:xfrm>
              <a:off x="3793612" y="1078037"/>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a:p>
          </p:txBody>
        </p:sp>
        <p:sp>
          <p:nvSpPr>
            <p:cNvPr id="60" name="object 51"/>
            <p:cNvSpPr/>
            <p:nvPr/>
          </p:nvSpPr>
          <p:spPr>
            <a:xfrm>
              <a:off x="3784526" y="1197517"/>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a:p>
          </p:txBody>
        </p:sp>
      </p:grpSp>
      <p:grpSp>
        <p:nvGrpSpPr>
          <p:cNvPr id="61" name="组合 60"/>
          <p:cNvGrpSpPr/>
          <p:nvPr/>
        </p:nvGrpSpPr>
        <p:grpSpPr>
          <a:xfrm>
            <a:off x="6191133" y="3062926"/>
            <a:ext cx="472332" cy="302990"/>
            <a:chOff x="5753470" y="1943077"/>
            <a:chExt cx="405130" cy="262890"/>
          </a:xfrm>
        </p:grpSpPr>
        <p:sp>
          <p:nvSpPr>
            <p:cNvPr id="62"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63"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64"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65"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66"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67"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grpSp>
        <p:nvGrpSpPr>
          <p:cNvPr id="68" name="组合 67"/>
          <p:cNvGrpSpPr/>
          <p:nvPr/>
        </p:nvGrpSpPr>
        <p:grpSpPr>
          <a:xfrm>
            <a:off x="7172472" y="3026922"/>
            <a:ext cx="460823" cy="338994"/>
            <a:chOff x="13274015" y="5732967"/>
            <a:chExt cx="242708" cy="185926"/>
          </a:xfrm>
          <a:solidFill>
            <a:schemeClr val="bg1">
              <a:lumMod val="50000"/>
            </a:schemeClr>
          </a:solidFill>
        </p:grpSpPr>
        <p:sp>
          <p:nvSpPr>
            <p:cNvPr id="69" name="object 266"/>
            <p:cNvSpPr/>
            <p:nvPr/>
          </p:nvSpPr>
          <p:spPr>
            <a:xfrm>
              <a:off x="13274015" y="5751253"/>
              <a:ext cx="183515" cy="167640"/>
            </a:xfrm>
            <a:custGeom>
              <a:avLst/>
              <a:gdLst/>
              <a:ahLst/>
              <a:cxnLst/>
              <a:rect l="l" t="t" r="r" b="b"/>
              <a:pathLst>
                <a:path w="183515" h="167640">
                  <a:moveTo>
                    <a:pt x="14376" y="0"/>
                  </a:moveTo>
                  <a:lnTo>
                    <a:pt x="0" y="11290"/>
                  </a:lnTo>
                  <a:lnTo>
                    <a:pt x="88" y="126758"/>
                  </a:lnTo>
                  <a:lnTo>
                    <a:pt x="825" y="133781"/>
                  </a:lnTo>
                  <a:lnTo>
                    <a:pt x="6603" y="139242"/>
                  </a:lnTo>
                  <a:lnTo>
                    <a:pt x="13639" y="139623"/>
                  </a:lnTo>
                  <a:lnTo>
                    <a:pt x="62242" y="139636"/>
                  </a:lnTo>
                  <a:lnTo>
                    <a:pt x="62242" y="145376"/>
                  </a:lnTo>
                  <a:lnTo>
                    <a:pt x="120662" y="145376"/>
                  </a:lnTo>
                  <a:lnTo>
                    <a:pt x="120662" y="139636"/>
                  </a:lnTo>
                  <a:lnTo>
                    <a:pt x="169265" y="139623"/>
                  </a:lnTo>
                  <a:lnTo>
                    <a:pt x="176847" y="139217"/>
                  </a:lnTo>
                  <a:lnTo>
                    <a:pt x="182905" y="132918"/>
                  </a:lnTo>
                  <a:lnTo>
                    <a:pt x="182902" y="125298"/>
                  </a:lnTo>
                  <a:lnTo>
                    <a:pt x="16586" y="125298"/>
                  </a:lnTo>
                  <a:lnTo>
                    <a:pt x="16586" y="14350"/>
                  </a:lnTo>
                  <a:lnTo>
                    <a:pt x="182867" y="14350"/>
                  </a:lnTo>
                  <a:lnTo>
                    <a:pt x="182766" y="11290"/>
                  </a:lnTo>
                  <a:lnTo>
                    <a:pt x="182549" y="6349"/>
                  </a:lnTo>
                  <a:lnTo>
                    <a:pt x="176517" y="342"/>
                  </a:lnTo>
                  <a:lnTo>
                    <a:pt x="169265" y="25"/>
                  </a:lnTo>
                  <a:lnTo>
                    <a:pt x="14376" y="0"/>
                  </a:lnTo>
                  <a:close/>
                </a:path>
                <a:path w="183515" h="167640">
                  <a:moveTo>
                    <a:pt x="182867" y="14350"/>
                  </a:moveTo>
                  <a:lnTo>
                    <a:pt x="166319" y="14350"/>
                  </a:lnTo>
                  <a:lnTo>
                    <a:pt x="166319" y="125298"/>
                  </a:lnTo>
                  <a:lnTo>
                    <a:pt x="182902" y="125298"/>
                  </a:lnTo>
                  <a:lnTo>
                    <a:pt x="182867" y="14350"/>
                  </a:lnTo>
                  <a:close/>
                </a:path>
                <a:path w="183515" h="167640">
                  <a:moveTo>
                    <a:pt x="134010" y="151028"/>
                  </a:moveTo>
                  <a:lnTo>
                    <a:pt x="48894" y="151028"/>
                  </a:lnTo>
                  <a:lnTo>
                    <a:pt x="42862" y="156146"/>
                  </a:lnTo>
                  <a:lnTo>
                    <a:pt x="42862" y="167639"/>
                  </a:lnTo>
                  <a:lnTo>
                    <a:pt x="140055" y="167639"/>
                  </a:lnTo>
                  <a:lnTo>
                    <a:pt x="140055" y="156146"/>
                  </a:lnTo>
                  <a:lnTo>
                    <a:pt x="134010" y="151028"/>
                  </a:lnTo>
                  <a:close/>
                </a:path>
              </a:pathLst>
            </a:custGeom>
            <a:grpFill/>
          </p:spPr>
          <p:txBody>
            <a:bodyPr wrap="square" lIns="0" tIns="0" rIns="0" bIns="0" rtlCol="0"/>
            <a:lstStyle/>
            <a:p>
              <a:endParaRPr sz="900">
                <a:solidFill>
                  <a:schemeClr val="bg1">
                    <a:lumMod val="50000"/>
                  </a:schemeClr>
                </a:solidFill>
              </a:endParaRPr>
            </a:p>
          </p:txBody>
        </p:sp>
        <p:sp>
          <p:nvSpPr>
            <p:cNvPr id="70" name="object 267"/>
            <p:cNvSpPr/>
            <p:nvPr/>
          </p:nvSpPr>
          <p:spPr>
            <a:xfrm>
              <a:off x="13415756" y="5732967"/>
              <a:ext cx="100965" cy="184785"/>
            </a:xfrm>
            <a:custGeom>
              <a:avLst/>
              <a:gdLst/>
              <a:ahLst/>
              <a:cxnLst/>
              <a:rect l="l" t="t" r="r" b="b"/>
              <a:pathLst>
                <a:path w="100965" h="184784">
                  <a:moveTo>
                    <a:pt x="25031" y="161683"/>
                  </a:moveTo>
                  <a:lnTo>
                    <a:pt x="0" y="161683"/>
                  </a:lnTo>
                  <a:lnTo>
                    <a:pt x="111" y="178854"/>
                  </a:lnTo>
                  <a:lnTo>
                    <a:pt x="94310" y="184353"/>
                  </a:lnTo>
                  <a:lnTo>
                    <a:pt x="95338" y="184188"/>
                  </a:lnTo>
                  <a:lnTo>
                    <a:pt x="100461" y="173786"/>
                  </a:lnTo>
                  <a:lnTo>
                    <a:pt x="48171" y="173786"/>
                  </a:lnTo>
                  <a:lnTo>
                    <a:pt x="25031" y="173774"/>
                  </a:lnTo>
                  <a:lnTo>
                    <a:pt x="25031" y="161683"/>
                  </a:lnTo>
                  <a:close/>
                </a:path>
                <a:path w="100965" h="184784">
                  <a:moveTo>
                    <a:pt x="59766" y="140030"/>
                  </a:moveTo>
                  <a:lnTo>
                    <a:pt x="52412" y="140030"/>
                  </a:lnTo>
                  <a:lnTo>
                    <a:pt x="52412" y="173786"/>
                  </a:lnTo>
                  <a:lnTo>
                    <a:pt x="59766" y="173786"/>
                  </a:lnTo>
                  <a:lnTo>
                    <a:pt x="59766" y="140030"/>
                  </a:lnTo>
                  <a:close/>
                </a:path>
                <a:path w="100965" h="184784">
                  <a:moveTo>
                    <a:pt x="71335" y="140030"/>
                  </a:moveTo>
                  <a:lnTo>
                    <a:pt x="63995" y="140030"/>
                  </a:lnTo>
                  <a:lnTo>
                    <a:pt x="63995" y="173786"/>
                  </a:lnTo>
                  <a:lnTo>
                    <a:pt x="71335" y="173786"/>
                  </a:lnTo>
                  <a:lnTo>
                    <a:pt x="71335" y="140030"/>
                  </a:lnTo>
                  <a:close/>
                </a:path>
                <a:path w="100965" h="184784">
                  <a:moveTo>
                    <a:pt x="100488" y="140030"/>
                  </a:moveTo>
                  <a:lnTo>
                    <a:pt x="75577" y="140030"/>
                  </a:lnTo>
                  <a:lnTo>
                    <a:pt x="75577" y="173786"/>
                  </a:lnTo>
                  <a:lnTo>
                    <a:pt x="100461" y="173786"/>
                  </a:lnTo>
                  <a:lnTo>
                    <a:pt x="100488" y="140030"/>
                  </a:lnTo>
                  <a:close/>
                </a:path>
                <a:path w="100965" h="184784">
                  <a:moveTo>
                    <a:pt x="36601" y="158254"/>
                  </a:moveTo>
                  <a:lnTo>
                    <a:pt x="34264" y="159804"/>
                  </a:lnTo>
                  <a:lnTo>
                    <a:pt x="32029" y="160782"/>
                  </a:lnTo>
                  <a:lnTo>
                    <a:pt x="29248" y="161353"/>
                  </a:lnTo>
                  <a:lnTo>
                    <a:pt x="29248" y="173774"/>
                  </a:lnTo>
                  <a:lnTo>
                    <a:pt x="36601" y="173774"/>
                  </a:lnTo>
                  <a:lnTo>
                    <a:pt x="36601" y="158254"/>
                  </a:lnTo>
                  <a:close/>
                </a:path>
                <a:path w="100965" h="184784">
                  <a:moveTo>
                    <a:pt x="7010" y="0"/>
                  </a:moveTo>
                  <a:lnTo>
                    <a:pt x="6299" y="25"/>
                  </a:lnTo>
                  <a:lnTo>
                    <a:pt x="2743" y="431"/>
                  </a:lnTo>
                  <a:lnTo>
                    <a:pt x="38" y="3327"/>
                  </a:lnTo>
                  <a:lnTo>
                    <a:pt x="0" y="14909"/>
                  </a:lnTo>
                  <a:lnTo>
                    <a:pt x="32550" y="14922"/>
                  </a:lnTo>
                  <a:lnTo>
                    <a:pt x="38709" y="18542"/>
                  </a:lnTo>
                  <a:lnTo>
                    <a:pt x="42468" y="24917"/>
                  </a:lnTo>
                  <a:lnTo>
                    <a:pt x="96393" y="24917"/>
                  </a:lnTo>
                  <a:lnTo>
                    <a:pt x="96393" y="57962"/>
                  </a:lnTo>
                  <a:lnTo>
                    <a:pt x="44780" y="57962"/>
                  </a:lnTo>
                  <a:lnTo>
                    <a:pt x="44754" y="146875"/>
                  </a:lnTo>
                  <a:lnTo>
                    <a:pt x="43408" y="150787"/>
                  </a:lnTo>
                  <a:lnTo>
                    <a:pt x="40843" y="154203"/>
                  </a:lnTo>
                  <a:lnTo>
                    <a:pt x="40843" y="173774"/>
                  </a:lnTo>
                  <a:lnTo>
                    <a:pt x="48171" y="173774"/>
                  </a:lnTo>
                  <a:lnTo>
                    <a:pt x="48171" y="140030"/>
                  </a:lnTo>
                  <a:lnTo>
                    <a:pt x="100488" y="140030"/>
                  </a:lnTo>
                  <a:lnTo>
                    <a:pt x="100531" y="87223"/>
                  </a:lnTo>
                  <a:lnTo>
                    <a:pt x="86017" y="87223"/>
                  </a:lnTo>
                  <a:lnTo>
                    <a:pt x="77711" y="86880"/>
                  </a:lnTo>
                  <a:lnTo>
                    <a:pt x="76796" y="75514"/>
                  </a:lnTo>
                  <a:lnTo>
                    <a:pt x="85001" y="73914"/>
                  </a:lnTo>
                  <a:lnTo>
                    <a:pt x="86017" y="73825"/>
                  </a:lnTo>
                  <a:lnTo>
                    <a:pt x="100542" y="73825"/>
                  </a:lnTo>
                  <a:lnTo>
                    <a:pt x="100596" y="6934"/>
                  </a:lnTo>
                  <a:lnTo>
                    <a:pt x="94310" y="25"/>
                  </a:lnTo>
                  <a:lnTo>
                    <a:pt x="7010" y="0"/>
                  </a:lnTo>
                  <a:close/>
                </a:path>
                <a:path w="100965" h="184784">
                  <a:moveTo>
                    <a:pt x="100542" y="73825"/>
                  </a:moveTo>
                  <a:lnTo>
                    <a:pt x="86017" y="73825"/>
                  </a:lnTo>
                  <a:lnTo>
                    <a:pt x="86702" y="73875"/>
                  </a:lnTo>
                  <a:lnTo>
                    <a:pt x="94780" y="74980"/>
                  </a:lnTo>
                  <a:lnTo>
                    <a:pt x="94754" y="86093"/>
                  </a:lnTo>
                  <a:lnTo>
                    <a:pt x="86702" y="87185"/>
                  </a:lnTo>
                  <a:lnTo>
                    <a:pt x="86017" y="87223"/>
                  </a:lnTo>
                  <a:lnTo>
                    <a:pt x="100531" y="87223"/>
                  </a:lnTo>
                  <a:lnTo>
                    <a:pt x="100542" y="73825"/>
                  </a:lnTo>
                  <a:close/>
                </a:path>
                <a:path w="100965" h="184784">
                  <a:moveTo>
                    <a:pt x="92163" y="29121"/>
                  </a:moveTo>
                  <a:lnTo>
                    <a:pt x="44145" y="29121"/>
                  </a:lnTo>
                  <a:lnTo>
                    <a:pt x="44602" y="31127"/>
                  </a:lnTo>
                  <a:lnTo>
                    <a:pt x="44780" y="32537"/>
                  </a:lnTo>
                  <a:lnTo>
                    <a:pt x="44780" y="53746"/>
                  </a:lnTo>
                  <a:lnTo>
                    <a:pt x="92163" y="53746"/>
                  </a:lnTo>
                  <a:lnTo>
                    <a:pt x="92163" y="29121"/>
                  </a:lnTo>
                  <a:close/>
                </a:path>
              </a:pathLst>
            </a:custGeom>
            <a:grpFill/>
          </p:spPr>
          <p:txBody>
            <a:bodyPr wrap="square" lIns="0" tIns="0" rIns="0" bIns="0" rtlCol="0"/>
            <a:lstStyle/>
            <a:p>
              <a:endParaRPr sz="900">
                <a:solidFill>
                  <a:schemeClr val="bg1">
                    <a:lumMod val="50000"/>
                  </a:schemeClr>
                </a:solidFill>
              </a:endParaRPr>
            </a:p>
          </p:txBody>
        </p:sp>
      </p:grpSp>
      <p:grpSp>
        <p:nvGrpSpPr>
          <p:cNvPr id="71" name="组合 70"/>
          <p:cNvGrpSpPr/>
          <p:nvPr/>
        </p:nvGrpSpPr>
        <p:grpSpPr>
          <a:xfrm>
            <a:off x="7933331" y="3797680"/>
            <a:ext cx="460823" cy="338994"/>
            <a:chOff x="13274015" y="5732967"/>
            <a:chExt cx="242708" cy="185926"/>
          </a:xfrm>
          <a:solidFill>
            <a:schemeClr val="bg1">
              <a:lumMod val="50000"/>
            </a:schemeClr>
          </a:solidFill>
        </p:grpSpPr>
        <p:sp>
          <p:nvSpPr>
            <p:cNvPr id="72" name="object 266"/>
            <p:cNvSpPr/>
            <p:nvPr/>
          </p:nvSpPr>
          <p:spPr>
            <a:xfrm>
              <a:off x="13274015" y="5751253"/>
              <a:ext cx="183515" cy="167640"/>
            </a:xfrm>
            <a:custGeom>
              <a:avLst/>
              <a:gdLst/>
              <a:ahLst/>
              <a:cxnLst/>
              <a:rect l="l" t="t" r="r" b="b"/>
              <a:pathLst>
                <a:path w="183515" h="167640">
                  <a:moveTo>
                    <a:pt x="14376" y="0"/>
                  </a:moveTo>
                  <a:lnTo>
                    <a:pt x="0" y="11290"/>
                  </a:lnTo>
                  <a:lnTo>
                    <a:pt x="88" y="126758"/>
                  </a:lnTo>
                  <a:lnTo>
                    <a:pt x="825" y="133781"/>
                  </a:lnTo>
                  <a:lnTo>
                    <a:pt x="6603" y="139242"/>
                  </a:lnTo>
                  <a:lnTo>
                    <a:pt x="13639" y="139623"/>
                  </a:lnTo>
                  <a:lnTo>
                    <a:pt x="62242" y="139636"/>
                  </a:lnTo>
                  <a:lnTo>
                    <a:pt x="62242" y="145376"/>
                  </a:lnTo>
                  <a:lnTo>
                    <a:pt x="120662" y="145376"/>
                  </a:lnTo>
                  <a:lnTo>
                    <a:pt x="120662" y="139636"/>
                  </a:lnTo>
                  <a:lnTo>
                    <a:pt x="169265" y="139623"/>
                  </a:lnTo>
                  <a:lnTo>
                    <a:pt x="176847" y="139217"/>
                  </a:lnTo>
                  <a:lnTo>
                    <a:pt x="182905" y="132918"/>
                  </a:lnTo>
                  <a:lnTo>
                    <a:pt x="182902" y="125298"/>
                  </a:lnTo>
                  <a:lnTo>
                    <a:pt x="16586" y="125298"/>
                  </a:lnTo>
                  <a:lnTo>
                    <a:pt x="16586" y="14350"/>
                  </a:lnTo>
                  <a:lnTo>
                    <a:pt x="182867" y="14350"/>
                  </a:lnTo>
                  <a:lnTo>
                    <a:pt x="182766" y="11290"/>
                  </a:lnTo>
                  <a:lnTo>
                    <a:pt x="182549" y="6349"/>
                  </a:lnTo>
                  <a:lnTo>
                    <a:pt x="176517" y="342"/>
                  </a:lnTo>
                  <a:lnTo>
                    <a:pt x="169265" y="25"/>
                  </a:lnTo>
                  <a:lnTo>
                    <a:pt x="14376" y="0"/>
                  </a:lnTo>
                  <a:close/>
                </a:path>
                <a:path w="183515" h="167640">
                  <a:moveTo>
                    <a:pt x="182867" y="14350"/>
                  </a:moveTo>
                  <a:lnTo>
                    <a:pt x="166319" y="14350"/>
                  </a:lnTo>
                  <a:lnTo>
                    <a:pt x="166319" y="125298"/>
                  </a:lnTo>
                  <a:lnTo>
                    <a:pt x="182902" y="125298"/>
                  </a:lnTo>
                  <a:lnTo>
                    <a:pt x="182867" y="14350"/>
                  </a:lnTo>
                  <a:close/>
                </a:path>
                <a:path w="183515" h="167640">
                  <a:moveTo>
                    <a:pt x="134010" y="151028"/>
                  </a:moveTo>
                  <a:lnTo>
                    <a:pt x="48894" y="151028"/>
                  </a:lnTo>
                  <a:lnTo>
                    <a:pt x="42862" y="156146"/>
                  </a:lnTo>
                  <a:lnTo>
                    <a:pt x="42862" y="167639"/>
                  </a:lnTo>
                  <a:lnTo>
                    <a:pt x="140055" y="167639"/>
                  </a:lnTo>
                  <a:lnTo>
                    <a:pt x="140055" y="156146"/>
                  </a:lnTo>
                  <a:lnTo>
                    <a:pt x="134010" y="151028"/>
                  </a:lnTo>
                  <a:close/>
                </a:path>
              </a:pathLst>
            </a:custGeom>
            <a:grpFill/>
          </p:spPr>
          <p:txBody>
            <a:bodyPr wrap="square" lIns="0" tIns="0" rIns="0" bIns="0" rtlCol="0"/>
            <a:lstStyle/>
            <a:p>
              <a:endParaRPr sz="900">
                <a:solidFill>
                  <a:schemeClr val="bg1">
                    <a:lumMod val="50000"/>
                  </a:schemeClr>
                </a:solidFill>
              </a:endParaRPr>
            </a:p>
          </p:txBody>
        </p:sp>
        <p:sp>
          <p:nvSpPr>
            <p:cNvPr id="73" name="object 267"/>
            <p:cNvSpPr/>
            <p:nvPr/>
          </p:nvSpPr>
          <p:spPr>
            <a:xfrm>
              <a:off x="13415756" y="5732967"/>
              <a:ext cx="100965" cy="184785"/>
            </a:xfrm>
            <a:custGeom>
              <a:avLst/>
              <a:gdLst/>
              <a:ahLst/>
              <a:cxnLst/>
              <a:rect l="l" t="t" r="r" b="b"/>
              <a:pathLst>
                <a:path w="100965" h="184784">
                  <a:moveTo>
                    <a:pt x="25031" y="161683"/>
                  </a:moveTo>
                  <a:lnTo>
                    <a:pt x="0" y="161683"/>
                  </a:lnTo>
                  <a:lnTo>
                    <a:pt x="111" y="178854"/>
                  </a:lnTo>
                  <a:lnTo>
                    <a:pt x="94310" y="184353"/>
                  </a:lnTo>
                  <a:lnTo>
                    <a:pt x="95338" y="184188"/>
                  </a:lnTo>
                  <a:lnTo>
                    <a:pt x="100461" y="173786"/>
                  </a:lnTo>
                  <a:lnTo>
                    <a:pt x="48171" y="173786"/>
                  </a:lnTo>
                  <a:lnTo>
                    <a:pt x="25031" y="173774"/>
                  </a:lnTo>
                  <a:lnTo>
                    <a:pt x="25031" y="161683"/>
                  </a:lnTo>
                  <a:close/>
                </a:path>
                <a:path w="100965" h="184784">
                  <a:moveTo>
                    <a:pt x="59766" y="140030"/>
                  </a:moveTo>
                  <a:lnTo>
                    <a:pt x="52412" y="140030"/>
                  </a:lnTo>
                  <a:lnTo>
                    <a:pt x="52412" y="173786"/>
                  </a:lnTo>
                  <a:lnTo>
                    <a:pt x="59766" y="173786"/>
                  </a:lnTo>
                  <a:lnTo>
                    <a:pt x="59766" y="140030"/>
                  </a:lnTo>
                  <a:close/>
                </a:path>
                <a:path w="100965" h="184784">
                  <a:moveTo>
                    <a:pt x="71335" y="140030"/>
                  </a:moveTo>
                  <a:lnTo>
                    <a:pt x="63995" y="140030"/>
                  </a:lnTo>
                  <a:lnTo>
                    <a:pt x="63995" y="173786"/>
                  </a:lnTo>
                  <a:lnTo>
                    <a:pt x="71335" y="173786"/>
                  </a:lnTo>
                  <a:lnTo>
                    <a:pt x="71335" y="140030"/>
                  </a:lnTo>
                  <a:close/>
                </a:path>
                <a:path w="100965" h="184784">
                  <a:moveTo>
                    <a:pt x="100488" y="140030"/>
                  </a:moveTo>
                  <a:lnTo>
                    <a:pt x="75577" y="140030"/>
                  </a:lnTo>
                  <a:lnTo>
                    <a:pt x="75577" y="173786"/>
                  </a:lnTo>
                  <a:lnTo>
                    <a:pt x="100461" y="173786"/>
                  </a:lnTo>
                  <a:lnTo>
                    <a:pt x="100488" y="140030"/>
                  </a:lnTo>
                  <a:close/>
                </a:path>
                <a:path w="100965" h="184784">
                  <a:moveTo>
                    <a:pt x="36601" y="158254"/>
                  </a:moveTo>
                  <a:lnTo>
                    <a:pt x="34264" y="159804"/>
                  </a:lnTo>
                  <a:lnTo>
                    <a:pt x="32029" y="160782"/>
                  </a:lnTo>
                  <a:lnTo>
                    <a:pt x="29248" y="161353"/>
                  </a:lnTo>
                  <a:lnTo>
                    <a:pt x="29248" y="173774"/>
                  </a:lnTo>
                  <a:lnTo>
                    <a:pt x="36601" y="173774"/>
                  </a:lnTo>
                  <a:lnTo>
                    <a:pt x="36601" y="158254"/>
                  </a:lnTo>
                  <a:close/>
                </a:path>
                <a:path w="100965" h="184784">
                  <a:moveTo>
                    <a:pt x="7010" y="0"/>
                  </a:moveTo>
                  <a:lnTo>
                    <a:pt x="6299" y="25"/>
                  </a:lnTo>
                  <a:lnTo>
                    <a:pt x="2743" y="431"/>
                  </a:lnTo>
                  <a:lnTo>
                    <a:pt x="38" y="3327"/>
                  </a:lnTo>
                  <a:lnTo>
                    <a:pt x="0" y="14909"/>
                  </a:lnTo>
                  <a:lnTo>
                    <a:pt x="32550" y="14922"/>
                  </a:lnTo>
                  <a:lnTo>
                    <a:pt x="38709" y="18542"/>
                  </a:lnTo>
                  <a:lnTo>
                    <a:pt x="42468" y="24917"/>
                  </a:lnTo>
                  <a:lnTo>
                    <a:pt x="96393" y="24917"/>
                  </a:lnTo>
                  <a:lnTo>
                    <a:pt x="96393" y="57962"/>
                  </a:lnTo>
                  <a:lnTo>
                    <a:pt x="44780" y="57962"/>
                  </a:lnTo>
                  <a:lnTo>
                    <a:pt x="44754" y="146875"/>
                  </a:lnTo>
                  <a:lnTo>
                    <a:pt x="43408" y="150787"/>
                  </a:lnTo>
                  <a:lnTo>
                    <a:pt x="40843" y="154203"/>
                  </a:lnTo>
                  <a:lnTo>
                    <a:pt x="40843" y="173774"/>
                  </a:lnTo>
                  <a:lnTo>
                    <a:pt x="48171" y="173774"/>
                  </a:lnTo>
                  <a:lnTo>
                    <a:pt x="48171" y="140030"/>
                  </a:lnTo>
                  <a:lnTo>
                    <a:pt x="100488" y="140030"/>
                  </a:lnTo>
                  <a:lnTo>
                    <a:pt x="100531" y="87223"/>
                  </a:lnTo>
                  <a:lnTo>
                    <a:pt x="86017" y="87223"/>
                  </a:lnTo>
                  <a:lnTo>
                    <a:pt x="77711" y="86880"/>
                  </a:lnTo>
                  <a:lnTo>
                    <a:pt x="76796" y="75514"/>
                  </a:lnTo>
                  <a:lnTo>
                    <a:pt x="85001" y="73914"/>
                  </a:lnTo>
                  <a:lnTo>
                    <a:pt x="86017" y="73825"/>
                  </a:lnTo>
                  <a:lnTo>
                    <a:pt x="100542" y="73825"/>
                  </a:lnTo>
                  <a:lnTo>
                    <a:pt x="100596" y="6934"/>
                  </a:lnTo>
                  <a:lnTo>
                    <a:pt x="94310" y="25"/>
                  </a:lnTo>
                  <a:lnTo>
                    <a:pt x="7010" y="0"/>
                  </a:lnTo>
                  <a:close/>
                </a:path>
                <a:path w="100965" h="184784">
                  <a:moveTo>
                    <a:pt x="100542" y="73825"/>
                  </a:moveTo>
                  <a:lnTo>
                    <a:pt x="86017" y="73825"/>
                  </a:lnTo>
                  <a:lnTo>
                    <a:pt x="86702" y="73875"/>
                  </a:lnTo>
                  <a:lnTo>
                    <a:pt x="94780" y="74980"/>
                  </a:lnTo>
                  <a:lnTo>
                    <a:pt x="94754" y="86093"/>
                  </a:lnTo>
                  <a:lnTo>
                    <a:pt x="86702" y="87185"/>
                  </a:lnTo>
                  <a:lnTo>
                    <a:pt x="86017" y="87223"/>
                  </a:lnTo>
                  <a:lnTo>
                    <a:pt x="100531" y="87223"/>
                  </a:lnTo>
                  <a:lnTo>
                    <a:pt x="100542" y="73825"/>
                  </a:lnTo>
                  <a:close/>
                </a:path>
                <a:path w="100965" h="184784">
                  <a:moveTo>
                    <a:pt x="92163" y="29121"/>
                  </a:moveTo>
                  <a:lnTo>
                    <a:pt x="44145" y="29121"/>
                  </a:lnTo>
                  <a:lnTo>
                    <a:pt x="44602" y="31127"/>
                  </a:lnTo>
                  <a:lnTo>
                    <a:pt x="44780" y="32537"/>
                  </a:lnTo>
                  <a:lnTo>
                    <a:pt x="44780" y="53746"/>
                  </a:lnTo>
                  <a:lnTo>
                    <a:pt x="92163" y="53746"/>
                  </a:lnTo>
                  <a:lnTo>
                    <a:pt x="92163" y="29121"/>
                  </a:lnTo>
                  <a:close/>
                </a:path>
              </a:pathLst>
            </a:custGeom>
            <a:grpFill/>
          </p:spPr>
          <p:txBody>
            <a:bodyPr wrap="square" lIns="0" tIns="0" rIns="0" bIns="0" rtlCol="0"/>
            <a:lstStyle/>
            <a:p>
              <a:endParaRPr sz="900">
                <a:solidFill>
                  <a:schemeClr val="bg1">
                    <a:lumMod val="50000"/>
                  </a:schemeClr>
                </a:solidFill>
              </a:endParaRPr>
            </a:p>
          </p:txBody>
        </p:sp>
      </p:grpSp>
      <p:grpSp>
        <p:nvGrpSpPr>
          <p:cNvPr id="74" name="组合 73"/>
          <p:cNvGrpSpPr/>
          <p:nvPr/>
        </p:nvGrpSpPr>
        <p:grpSpPr>
          <a:xfrm>
            <a:off x="9005113" y="4791163"/>
            <a:ext cx="460823" cy="338994"/>
            <a:chOff x="13274015" y="5732967"/>
            <a:chExt cx="242708" cy="185926"/>
          </a:xfrm>
          <a:solidFill>
            <a:schemeClr val="bg1">
              <a:lumMod val="50000"/>
            </a:schemeClr>
          </a:solidFill>
        </p:grpSpPr>
        <p:sp>
          <p:nvSpPr>
            <p:cNvPr id="75" name="object 266"/>
            <p:cNvSpPr/>
            <p:nvPr/>
          </p:nvSpPr>
          <p:spPr>
            <a:xfrm>
              <a:off x="13274015" y="5751253"/>
              <a:ext cx="183515" cy="167640"/>
            </a:xfrm>
            <a:custGeom>
              <a:avLst/>
              <a:gdLst/>
              <a:ahLst/>
              <a:cxnLst/>
              <a:rect l="l" t="t" r="r" b="b"/>
              <a:pathLst>
                <a:path w="183515" h="167640">
                  <a:moveTo>
                    <a:pt x="14376" y="0"/>
                  </a:moveTo>
                  <a:lnTo>
                    <a:pt x="0" y="11290"/>
                  </a:lnTo>
                  <a:lnTo>
                    <a:pt x="88" y="126758"/>
                  </a:lnTo>
                  <a:lnTo>
                    <a:pt x="825" y="133781"/>
                  </a:lnTo>
                  <a:lnTo>
                    <a:pt x="6603" y="139242"/>
                  </a:lnTo>
                  <a:lnTo>
                    <a:pt x="13639" y="139623"/>
                  </a:lnTo>
                  <a:lnTo>
                    <a:pt x="62242" y="139636"/>
                  </a:lnTo>
                  <a:lnTo>
                    <a:pt x="62242" y="145376"/>
                  </a:lnTo>
                  <a:lnTo>
                    <a:pt x="120662" y="145376"/>
                  </a:lnTo>
                  <a:lnTo>
                    <a:pt x="120662" y="139636"/>
                  </a:lnTo>
                  <a:lnTo>
                    <a:pt x="169265" y="139623"/>
                  </a:lnTo>
                  <a:lnTo>
                    <a:pt x="176847" y="139217"/>
                  </a:lnTo>
                  <a:lnTo>
                    <a:pt x="182905" y="132918"/>
                  </a:lnTo>
                  <a:lnTo>
                    <a:pt x="182902" y="125298"/>
                  </a:lnTo>
                  <a:lnTo>
                    <a:pt x="16586" y="125298"/>
                  </a:lnTo>
                  <a:lnTo>
                    <a:pt x="16586" y="14350"/>
                  </a:lnTo>
                  <a:lnTo>
                    <a:pt x="182867" y="14350"/>
                  </a:lnTo>
                  <a:lnTo>
                    <a:pt x="182766" y="11290"/>
                  </a:lnTo>
                  <a:lnTo>
                    <a:pt x="182549" y="6349"/>
                  </a:lnTo>
                  <a:lnTo>
                    <a:pt x="176517" y="342"/>
                  </a:lnTo>
                  <a:lnTo>
                    <a:pt x="169265" y="25"/>
                  </a:lnTo>
                  <a:lnTo>
                    <a:pt x="14376" y="0"/>
                  </a:lnTo>
                  <a:close/>
                </a:path>
                <a:path w="183515" h="167640">
                  <a:moveTo>
                    <a:pt x="182867" y="14350"/>
                  </a:moveTo>
                  <a:lnTo>
                    <a:pt x="166319" y="14350"/>
                  </a:lnTo>
                  <a:lnTo>
                    <a:pt x="166319" y="125298"/>
                  </a:lnTo>
                  <a:lnTo>
                    <a:pt x="182902" y="125298"/>
                  </a:lnTo>
                  <a:lnTo>
                    <a:pt x="182867" y="14350"/>
                  </a:lnTo>
                  <a:close/>
                </a:path>
                <a:path w="183515" h="167640">
                  <a:moveTo>
                    <a:pt x="134010" y="151028"/>
                  </a:moveTo>
                  <a:lnTo>
                    <a:pt x="48894" y="151028"/>
                  </a:lnTo>
                  <a:lnTo>
                    <a:pt x="42862" y="156146"/>
                  </a:lnTo>
                  <a:lnTo>
                    <a:pt x="42862" y="167639"/>
                  </a:lnTo>
                  <a:lnTo>
                    <a:pt x="140055" y="167639"/>
                  </a:lnTo>
                  <a:lnTo>
                    <a:pt x="140055" y="156146"/>
                  </a:lnTo>
                  <a:lnTo>
                    <a:pt x="134010" y="151028"/>
                  </a:lnTo>
                  <a:close/>
                </a:path>
              </a:pathLst>
            </a:custGeom>
            <a:grpFill/>
          </p:spPr>
          <p:txBody>
            <a:bodyPr wrap="square" lIns="0" tIns="0" rIns="0" bIns="0" rtlCol="0"/>
            <a:lstStyle/>
            <a:p>
              <a:endParaRPr sz="900">
                <a:solidFill>
                  <a:schemeClr val="bg1">
                    <a:lumMod val="50000"/>
                  </a:schemeClr>
                </a:solidFill>
              </a:endParaRPr>
            </a:p>
          </p:txBody>
        </p:sp>
        <p:sp>
          <p:nvSpPr>
            <p:cNvPr id="76" name="object 267"/>
            <p:cNvSpPr/>
            <p:nvPr/>
          </p:nvSpPr>
          <p:spPr>
            <a:xfrm>
              <a:off x="13415756" y="5732967"/>
              <a:ext cx="100965" cy="184785"/>
            </a:xfrm>
            <a:custGeom>
              <a:avLst/>
              <a:gdLst/>
              <a:ahLst/>
              <a:cxnLst/>
              <a:rect l="l" t="t" r="r" b="b"/>
              <a:pathLst>
                <a:path w="100965" h="184784">
                  <a:moveTo>
                    <a:pt x="25031" y="161683"/>
                  </a:moveTo>
                  <a:lnTo>
                    <a:pt x="0" y="161683"/>
                  </a:lnTo>
                  <a:lnTo>
                    <a:pt x="111" y="178854"/>
                  </a:lnTo>
                  <a:lnTo>
                    <a:pt x="94310" y="184353"/>
                  </a:lnTo>
                  <a:lnTo>
                    <a:pt x="95338" y="184188"/>
                  </a:lnTo>
                  <a:lnTo>
                    <a:pt x="100461" y="173786"/>
                  </a:lnTo>
                  <a:lnTo>
                    <a:pt x="48171" y="173786"/>
                  </a:lnTo>
                  <a:lnTo>
                    <a:pt x="25031" y="173774"/>
                  </a:lnTo>
                  <a:lnTo>
                    <a:pt x="25031" y="161683"/>
                  </a:lnTo>
                  <a:close/>
                </a:path>
                <a:path w="100965" h="184784">
                  <a:moveTo>
                    <a:pt x="59766" y="140030"/>
                  </a:moveTo>
                  <a:lnTo>
                    <a:pt x="52412" y="140030"/>
                  </a:lnTo>
                  <a:lnTo>
                    <a:pt x="52412" y="173786"/>
                  </a:lnTo>
                  <a:lnTo>
                    <a:pt x="59766" y="173786"/>
                  </a:lnTo>
                  <a:lnTo>
                    <a:pt x="59766" y="140030"/>
                  </a:lnTo>
                  <a:close/>
                </a:path>
                <a:path w="100965" h="184784">
                  <a:moveTo>
                    <a:pt x="71335" y="140030"/>
                  </a:moveTo>
                  <a:lnTo>
                    <a:pt x="63995" y="140030"/>
                  </a:lnTo>
                  <a:lnTo>
                    <a:pt x="63995" y="173786"/>
                  </a:lnTo>
                  <a:lnTo>
                    <a:pt x="71335" y="173786"/>
                  </a:lnTo>
                  <a:lnTo>
                    <a:pt x="71335" y="140030"/>
                  </a:lnTo>
                  <a:close/>
                </a:path>
                <a:path w="100965" h="184784">
                  <a:moveTo>
                    <a:pt x="100488" y="140030"/>
                  </a:moveTo>
                  <a:lnTo>
                    <a:pt x="75577" y="140030"/>
                  </a:lnTo>
                  <a:lnTo>
                    <a:pt x="75577" y="173786"/>
                  </a:lnTo>
                  <a:lnTo>
                    <a:pt x="100461" y="173786"/>
                  </a:lnTo>
                  <a:lnTo>
                    <a:pt x="100488" y="140030"/>
                  </a:lnTo>
                  <a:close/>
                </a:path>
                <a:path w="100965" h="184784">
                  <a:moveTo>
                    <a:pt x="36601" y="158254"/>
                  </a:moveTo>
                  <a:lnTo>
                    <a:pt x="34264" y="159804"/>
                  </a:lnTo>
                  <a:lnTo>
                    <a:pt x="32029" y="160782"/>
                  </a:lnTo>
                  <a:lnTo>
                    <a:pt x="29248" y="161353"/>
                  </a:lnTo>
                  <a:lnTo>
                    <a:pt x="29248" y="173774"/>
                  </a:lnTo>
                  <a:lnTo>
                    <a:pt x="36601" y="173774"/>
                  </a:lnTo>
                  <a:lnTo>
                    <a:pt x="36601" y="158254"/>
                  </a:lnTo>
                  <a:close/>
                </a:path>
                <a:path w="100965" h="184784">
                  <a:moveTo>
                    <a:pt x="7010" y="0"/>
                  </a:moveTo>
                  <a:lnTo>
                    <a:pt x="6299" y="25"/>
                  </a:lnTo>
                  <a:lnTo>
                    <a:pt x="2743" y="431"/>
                  </a:lnTo>
                  <a:lnTo>
                    <a:pt x="38" y="3327"/>
                  </a:lnTo>
                  <a:lnTo>
                    <a:pt x="0" y="14909"/>
                  </a:lnTo>
                  <a:lnTo>
                    <a:pt x="32550" y="14922"/>
                  </a:lnTo>
                  <a:lnTo>
                    <a:pt x="38709" y="18542"/>
                  </a:lnTo>
                  <a:lnTo>
                    <a:pt x="42468" y="24917"/>
                  </a:lnTo>
                  <a:lnTo>
                    <a:pt x="96393" y="24917"/>
                  </a:lnTo>
                  <a:lnTo>
                    <a:pt x="96393" y="57962"/>
                  </a:lnTo>
                  <a:lnTo>
                    <a:pt x="44780" y="57962"/>
                  </a:lnTo>
                  <a:lnTo>
                    <a:pt x="44754" y="146875"/>
                  </a:lnTo>
                  <a:lnTo>
                    <a:pt x="43408" y="150787"/>
                  </a:lnTo>
                  <a:lnTo>
                    <a:pt x="40843" y="154203"/>
                  </a:lnTo>
                  <a:lnTo>
                    <a:pt x="40843" y="173774"/>
                  </a:lnTo>
                  <a:lnTo>
                    <a:pt x="48171" y="173774"/>
                  </a:lnTo>
                  <a:lnTo>
                    <a:pt x="48171" y="140030"/>
                  </a:lnTo>
                  <a:lnTo>
                    <a:pt x="100488" y="140030"/>
                  </a:lnTo>
                  <a:lnTo>
                    <a:pt x="100531" y="87223"/>
                  </a:lnTo>
                  <a:lnTo>
                    <a:pt x="86017" y="87223"/>
                  </a:lnTo>
                  <a:lnTo>
                    <a:pt x="77711" y="86880"/>
                  </a:lnTo>
                  <a:lnTo>
                    <a:pt x="76796" y="75514"/>
                  </a:lnTo>
                  <a:lnTo>
                    <a:pt x="85001" y="73914"/>
                  </a:lnTo>
                  <a:lnTo>
                    <a:pt x="86017" y="73825"/>
                  </a:lnTo>
                  <a:lnTo>
                    <a:pt x="100542" y="73825"/>
                  </a:lnTo>
                  <a:lnTo>
                    <a:pt x="100596" y="6934"/>
                  </a:lnTo>
                  <a:lnTo>
                    <a:pt x="94310" y="25"/>
                  </a:lnTo>
                  <a:lnTo>
                    <a:pt x="7010" y="0"/>
                  </a:lnTo>
                  <a:close/>
                </a:path>
                <a:path w="100965" h="184784">
                  <a:moveTo>
                    <a:pt x="100542" y="73825"/>
                  </a:moveTo>
                  <a:lnTo>
                    <a:pt x="86017" y="73825"/>
                  </a:lnTo>
                  <a:lnTo>
                    <a:pt x="86702" y="73875"/>
                  </a:lnTo>
                  <a:lnTo>
                    <a:pt x="94780" y="74980"/>
                  </a:lnTo>
                  <a:lnTo>
                    <a:pt x="94754" y="86093"/>
                  </a:lnTo>
                  <a:lnTo>
                    <a:pt x="86702" y="87185"/>
                  </a:lnTo>
                  <a:lnTo>
                    <a:pt x="86017" y="87223"/>
                  </a:lnTo>
                  <a:lnTo>
                    <a:pt x="100531" y="87223"/>
                  </a:lnTo>
                  <a:lnTo>
                    <a:pt x="100542" y="73825"/>
                  </a:lnTo>
                  <a:close/>
                </a:path>
                <a:path w="100965" h="184784">
                  <a:moveTo>
                    <a:pt x="92163" y="29121"/>
                  </a:moveTo>
                  <a:lnTo>
                    <a:pt x="44145" y="29121"/>
                  </a:lnTo>
                  <a:lnTo>
                    <a:pt x="44602" y="31127"/>
                  </a:lnTo>
                  <a:lnTo>
                    <a:pt x="44780" y="32537"/>
                  </a:lnTo>
                  <a:lnTo>
                    <a:pt x="44780" y="53746"/>
                  </a:lnTo>
                  <a:lnTo>
                    <a:pt x="92163" y="53746"/>
                  </a:lnTo>
                  <a:lnTo>
                    <a:pt x="92163" y="29121"/>
                  </a:lnTo>
                  <a:close/>
                </a:path>
              </a:pathLst>
            </a:custGeom>
            <a:grpFill/>
          </p:spPr>
          <p:txBody>
            <a:bodyPr wrap="square" lIns="0" tIns="0" rIns="0" bIns="0" rtlCol="0"/>
            <a:lstStyle/>
            <a:p>
              <a:endParaRPr sz="900">
                <a:solidFill>
                  <a:schemeClr val="bg1">
                    <a:lumMod val="50000"/>
                  </a:schemeClr>
                </a:solidFill>
              </a:endParaRPr>
            </a:p>
          </p:txBody>
        </p:sp>
      </p:grpSp>
      <p:grpSp>
        <p:nvGrpSpPr>
          <p:cNvPr id="84" name="组合 83"/>
          <p:cNvGrpSpPr/>
          <p:nvPr/>
        </p:nvGrpSpPr>
        <p:grpSpPr>
          <a:xfrm>
            <a:off x="6895589" y="3862878"/>
            <a:ext cx="472332" cy="302990"/>
            <a:chOff x="5753470" y="1943077"/>
            <a:chExt cx="405130" cy="262890"/>
          </a:xfrm>
        </p:grpSpPr>
        <p:sp>
          <p:nvSpPr>
            <p:cNvPr id="85"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86"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87"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88"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89"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90"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grpSp>
        <p:nvGrpSpPr>
          <p:cNvPr id="91" name="组合 90"/>
          <p:cNvGrpSpPr/>
          <p:nvPr/>
        </p:nvGrpSpPr>
        <p:grpSpPr>
          <a:xfrm>
            <a:off x="8123079" y="4859242"/>
            <a:ext cx="472332" cy="302990"/>
            <a:chOff x="5753470" y="1943077"/>
            <a:chExt cx="405130" cy="262890"/>
          </a:xfrm>
        </p:grpSpPr>
        <p:sp>
          <p:nvSpPr>
            <p:cNvPr id="92"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93"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94"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95"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96"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97"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25E-7 -3.7037E-6 C -0.01966 0.04005 -0.03893 0.08033 -0.06771 0.09838 C -0.09661 0.11713 -0.1349 0.11343 -0.17305 0.10973 " pathEditMode="relative" rAng="0" ptsTypes="AAA">
                                      <p:cBhvr>
                                        <p:cTn id="6" dur="2000" fill="hold"/>
                                        <p:tgtEl>
                                          <p:spTgt spid="30"/>
                                        </p:tgtEl>
                                        <p:attrNameLst>
                                          <p:attrName>ppt_x</p:attrName>
                                          <p:attrName>ppt_y</p:attrName>
                                        </p:attrNameLst>
                                      </p:cBhvr>
                                      <p:rCtr x="-8659" y="5625"/>
                                    </p:animMotion>
                                  </p:childTnLst>
                                </p:cTn>
                              </p:par>
                              <p:par>
                                <p:cTn id="7" presetID="0" presetClass="path" presetSubtype="0" accel="50000" decel="50000" fill="hold" grpId="0" nodeType="withEffect">
                                  <p:stCondLst>
                                    <p:cond delay="0"/>
                                  </p:stCondLst>
                                  <p:childTnLst>
                                    <p:animMotion origin="layout" path="M -0.05781 -0.00949 C -0.05781 -0.00787 -0.1513 0.01458 -0.24427 0.04004" pathEditMode="relative" rAng="0" ptsTypes="AA">
                                      <p:cBhvr>
                                        <p:cTn id="8" dur="2000" fill="hold"/>
                                        <p:tgtEl>
                                          <p:spTgt spid="31"/>
                                        </p:tgtEl>
                                        <p:attrNameLst>
                                          <p:attrName>ppt_x</p:attrName>
                                          <p:attrName>ppt_y</p:attrName>
                                        </p:attrNameLst>
                                      </p:cBhvr>
                                      <p:rCtr x="-9323" y="2477"/>
                                    </p:animMotion>
                                  </p:childTnLst>
                                </p:cTn>
                              </p:par>
                              <p:par>
                                <p:cTn id="9" presetID="0" presetClass="path" presetSubtype="0" accel="50000" decel="50000" fill="hold" grpId="0" nodeType="withEffect">
                                  <p:stCondLst>
                                    <p:cond delay="0"/>
                                  </p:stCondLst>
                                  <p:childTnLst>
                                    <p:animMotion origin="layout" path="M -0.03164 0.00208 C -0.05977 0.00393 -0.08776 0.00602 -0.12552 -0.00625 C -0.16328 -0.01829 -0.22474 -0.05903 -0.25846 -0.07107 C -0.29219 -0.08333 -0.31016 -0.08125 -0.32774 -0.07917 " pathEditMode="relative" rAng="0" ptsTypes="AAAA">
                                      <p:cBhvr>
                                        <p:cTn id="10" dur="2000" fill="hold"/>
                                        <p:tgtEl>
                                          <p:spTgt spid="32"/>
                                        </p:tgtEl>
                                        <p:attrNameLst>
                                          <p:attrName>ppt_x</p:attrName>
                                          <p:attrName>ppt_y</p:attrName>
                                        </p:attrNameLst>
                                      </p:cBhvr>
                                      <p:rCtr x="-14805" y="-4074"/>
                                    </p:animMotion>
                                  </p:childTnLst>
                                </p:cTn>
                              </p:par>
                            </p:childTnLst>
                          </p:cTn>
                        </p:par>
                        <p:par>
                          <p:cTn id="11" fill="hold">
                            <p:stCondLst>
                              <p:cond delay="2000"/>
                            </p:stCondLst>
                            <p:childTnLst>
                              <p:par>
                                <p:cTn id="12" presetID="22" presetClass="entr" presetSubtype="4"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grpId="1" nodeType="clickEffect">
                                  <p:stCondLst>
                                    <p:cond delay="0"/>
                                  </p:stCondLst>
                                  <p:childTnLst>
                                    <p:animEffect transition="out" filter="dissolv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par>
                                <p:cTn id="20" presetID="9" presetClass="exit" presetSubtype="0" fill="hold" grpId="1" nodeType="withEffect">
                                  <p:stCondLst>
                                    <p:cond delay="0"/>
                                  </p:stCondLst>
                                  <p:childTnLst>
                                    <p:animEffect transition="out" filter="dissolve">
                                      <p:cBhvr>
                                        <p:cTn id="21" dur="500"/>
                                        <p:tgtEl>
                                          <p:spTgt spid="30"/>
                                        </p:tgtEl>
                                      </p:cBhvr>
                                    </p:animEffect>
                                    <p:set>
                                      <p:cBhvr>
                                        <p:cTn id="22" dur="1" fill="hold">
                                          <p:stCondLst>
                                            <p:cond delay="499"/>
                                          </p:stCondLst>
                                        </p:cTn>
                                        <p:tgtEl>
                                          <p:spTgt spid="30"/>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dissolve">
                                      <p:cBhvr>
                                        <p:cTn id="36" dur="500"/>
                                        <p:tgtEl>
                                          <p:spTgt spid="2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dissolve">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dissolve">
                                      <p:cBhvr>
                                        <p:cTn id="44" dur="500"/>
                                        <p:tgtEl>
                                          <p:spTgt spid="3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2.08333E-6 -2.59259E-6 C -0.03554 0.01852 -0.07122 0.03704 -0.09974 0.05139 C -0.12838 0.06574 -0.14974 0.07639 -0.17161 0.08588 C -0.19336 0.09514 -0.18724 0.10301 -0.23034 0.10718 C -0.27344 0.11158 -0.35169 0.11158 -0.42969 0.11158 " pathEditMode="relative" rAng="0" ptsTypes="AAAAA">
                                      <p:cBhvr>
                                        <p:cTn id="54" dur="2000" fill="hold"/>
                                        <p:tgtEl>
                                          <p:spTgt spid="34"/>
                                        </p:tgtEl>
                                        <p:attrNameLst>
                                          <p:attrName>ppt_x</p:attrName>
                                          <p:attrName>ppt_y</p:attrName>
                                        </p:attrNameLst>
                                      </p:cBhvr>
                                      <p:rCtr x="-21484" y="5579"/>
                                    </p:animMotion>
                                  </p:childTnLst>
                                </p:cTn>
                              </p:par>
                              <p:par>
                                <p:cTn id="55" presetID="0" presetClass="path" presetSubtype="0" accel="50000" decel="50000" fill="hold" grpId="1" nodeType="withEffect">
                                  <p:stCondLst>
                                    <p:cond delay="0"/>
                                  </p:stCondLst>
                                  <p:childTnLst>
                                    <p:animMotion origin="layout" path="M 0.00338 -0.01388 C -0.03777 -0.01157 -0.078 -0.00902 -0.13477 -0.0081 C -0.19141 -0.00694 -0.28347 -0.00694 -0.33724 -0.0081 C -0.39076 -0.00879 -0.42396 -0.01018 -0.45665 -0.01157" pathEditMode="relative" rAng="0" ptsTypes="AAAA">
                                      <p:cBhvr>
                                        <p:cTn id="56" dur="2000" fill="hold"/>
                                        <p:tgtEl>
                                          <p:spTgt spid="35"/>
                                        </p:tgtEl>
                                        <p:attrNameLst>
                                          <p:attrName>ppt_x</p:attrName>
                                          <p:attrName>ppt_y</p:attrName>
                                        </p:attrNameLst>
                                      </p:cBhvr>
                                      <p:rCtr x="-23008" y="324"/>
                                    </p:animMotion>
                                  </p:childTnLst>
                                </p:cTn>
                              </p:par>
                              <p:par>
                                <p:cTn id="57" presetID="0" presetClass="path" presetSubtype="0" accel="50000" decel="50000" fill="hold" grpId="1" nodeType="withEffect">
                                  <p:stCondLst>
                                    <p:cond delay="0"/>
                                  </p:stCondLst>
                                  <p:childTnLst>
                                    <p:animMotion origin="layout" path="M -3.95833E-6 3.33333E-6 C -0.03502 -0.01019 -0.06966 -0.01968 -0.11028 -0.03357 C -0.15065 -0.04769 -0.19479 -0.06806 -0.24375 -0.0838 C -0.29205 -0.09954 -0.36536 -0.11598 -0.40299 -0.12755 C -0.44049 -0.13889 -0.44856 -0.14931 -0.46862 -0.15278 C -0.48854 -0.15625 -0.50573 -0.15255 -0.52278 -0.14861 " pathEditMode="relative" rAng="0" ptsTypes="AAAAAA">
                                      <p:cBhvr>
                                        <p:cTn id="58" dur="2000" fill="hold"/>
                                        <p:tgtEl>
                                          <p:spTgt spid="36"/>
                                        </p:tgtEl>
                                        <p:attrNameLst>
                                          <p:attrName>ppt_x</p:attrName>
                                          <p:attrName>ppt_y</p:attrName>
                                        </p:attrNameLst>
                                      </p:cBhvr>
                                      <p:rCtr x="-26146" y="-7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Principais tecnologias GPON</a:t>
            </a:r>
          </a:p>
        </p:txBody>
      </p:sp>
      <p:sp>
        <p:nvSpPr>
          <p:cNvPr id="43" name="Oval 7"/>
          <p:cNvSpPr>
            <a:spLocks noChangeArrowheads="1"/>
          </p:cNvSpPr>
          <p:nvPr/>
        </p:nvSpPr>
        <p:spPr bwMode="gray">
          <a:xfrm rot="20056324">
            <a:off x="4570275" y="2172375"/>
            <a:ext cx="1336942" cy="347851"/>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sp>
        <p:nvSpPr>
          <p:cNvPr id="44" name="Freeform 4"/>
          <p:cNvSpPr>
            <a:spLocks noEditPoints="1"/>
          </p:cNvSpPr>
          <p:nvPr/>
        </p:nvSpPr>
        <p:spPr bwMode="gray">
          <a:xfrm rot="20241943">
            <a:off x="1948000" y="2730346"/>
            <a:ext cx="6094413" cy="2424112"/>
          </a:xfrm>
          <a:custGeom>
            <a:avLst/>
            <a:gdLst>
              <a:gd name="T0" fmla="*/ 2147483647 w 4040"/>
              <a:gd name="T1" fmla="*/ 2147483647 h 1888"/>
              <a:gd name="T2" fmla="*/ 2147483647 w 4040"/>
              <a:gd name="T3" fmla="*/ 2147483647 h 1888"/>
              <a:gd name="T4" fmla="*/ 2147483647 w 4040"/>
              <a:gd name="T5" fmla="*/ 2147483647 h 1888"/>
              <a:gd name="T6" fmla="*/ 2147483647 w 4040"/>
              <a:gd name="T7" fmla="*/ 2147483647 h 1888"/>
              <a:gd name="T8" fmla="*/ 2147483647 w 4040"/>
              <a:gd name="T9" fmla="*/ 2147483647 h 1888"/>
              <a:gd name="T10" fmla="*/ 2147483647 w 4040"/>
              <a:gd name="T11" fmla="*/ 2147483647 h 1888"/>
              <a:gd name="T12" fmla="*/ 0 w 4040"/>
              <a:gd name="T13" fmla="*/ 2147483647 h 1888"/>
              <a:gd name="T14" fmla="*/ 2147483647 w 4040"/>
              <a:gd name="T15" fmla="*/ 2147483647 h 1888"/>
              <a:gd name="T16" fmla="*/ 2147483647 w 4040"/>
              <a:gd name="T17" fmla="*/ 2147483647 h 1888"/>
              <a:gd name="T18" fmla="*/ 2147483647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2147483647 h 1888"/>
              <a:gd name="T42" fmla="*/ 2147483647 w 4040"/>
              <a:gd name="T43" fmla="*/ 2147483647 h 1888"/>
              <a:gd name="T44" fmla="*/ 2147483647 w 4040"/>
              <a:gd name="T45" fmla="*/ 2147483647 h 1888"/>
              <a:gd name="T46" fmla="*/ 2147483647 w 4040"/>
              <a:gd name="T47" fmla="*/ 2147483647 h 1888"/>
              <a:gd name="T48" fmla="*/ 2147483647 w 4040"/>
              <a:gd name="T49" fmla="*/ 2147483647 h 1888"/>
              <a:gd name="T50" fmla="*/ 2147483647 w 4040"/>
              <a:gd name="T51" fmla="*/ 2147483647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2147483647 w 4040"/>
              <a:gd name="T61" fmla="*/ 2147483647 h 1888"/>
              <a:gd name="T62" fmla="*/ 2147483647 w 4040"/>
              <a:gd name="T63" fmla="*/ 2147483647 h 1888"/>
              <a:gd name="T64" fmla="*/ 2147483647 w 4040"/>
              <a:gd name="T65" fmla="*/ 2147483647 h 1888"/>
              <a:gd name="T66" fmla="*/ 2147483647 w 4040"/>
              <a:gd name="T67" fmla="*/ 2147483647 h 1888"/>
              <a:gd name="T68" fmla="*/ 2147483647 w 4040"/>
              <a:gd name="T69" fmla="*/ 2147483647 h 1888"/>
              <a:gd name="T70" fmla="*/ 2147483647 w 4040"/>
              <a:gd name="T71" fmla="*/ 2147483647 h 1888"/>
              <a:gd name="T72" fmla="*/ 2147483647 w 4040"/>
              <a:gd name="T73" fmla="*/ 2147483647 h 1888"/>
              <a:gd name="T74" fmla="*/ 2147483647 w 4040"/>
              <a:gd name="T75" fmla="*/ 2147483647 h 1888"/>
              <a:gd name="T76" fmla="*/ 2147483647 w 4040"/>
              <a:gd name="T77" fmla="*/ 2147483647 h 1888"/>
              <a:gd name="T78" fmla="*/ 2147483647 w 4040"/>
              <a:gd name="T79" fmla="*/ 2147483647 h 1888"/>
              <a:gd name="T80" fmla="*/ 2147483647 w 4040"/>
              <a:gd name="T81" fmla="*/ 2147483647 h 1888"/>
              <a:gd name="T82" fmla="*/ 2147483647 w 4040"/>
              <a:gd name="T83" fmla="*/ 2147483647 h 1888"/>
              <a:gd name="T84" fmla="*/ 2147483647 w 4040"/>
              <a:gd name="T85" fmla="*/ 2147483647 h 1888"/>
              <a:gd name="T86" fmla="*/ 2147483647 w 4040"/>
              <a:gd name="T87" fmla="*/ 2147483647 h 1888"/>
              <a:gd name="T88" fmla="*/ 2147483647 w 4040"/>
              <a:gd name="T89" fmla="*/ 2147483647 h 1888"/>
              <a:gd name="T90" fmla="*/ 2147483647 w 4040"/>
              <a:gd name="T91" fmla="*/ 2147483647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F5F5F5">
                  <a:alpha val="35999"/>
                </a:srgbClr>
              </a:gs>
              <a:gs pos="100000">
                <a:srgbClr val="DDDDDD"/>
              </a:gs>
            </a:gsLst>
            <a:lin ang="0" scaled="1"/>
          </a:gradFill>
          <a:ln w="0">
            <a:noFill/>
            <a:prstDash val="solid"/>
            <a:round/>
          </a:ln>
        </p:spPr>
        <p:txBody>
          <a:bodyPr/>
          <a:lstStyle/>
          <a:p>
            <a:endParaRPr lang="zh-CN" altLang="en-US"/>
          </a:p>
        </p:txBody>
      </p:sp>
      <p:grpSp>
        <p:nvGrpSpPr>
          <p:cNvPr id="45" name="组合 44"/>
          <p:cNvGrpSpPr/>
          <p:nvPr/>
        </p:nvGrpSpPr>
        <p:grpSpPr>
          <a:xfrm>
            <a:off x="2816287" y="1367793"/>
            <a:ext cx="7519184" cy="4547873"/>
            <a:chOff x="3091593" y="1029810"/>
            <a:chExt cx="7519184" cy="4547873"/>
          </a:xfrm>
        </p:grpSpPr>
        <p:sp>
          <p:nvSpPr>
            <p:cNvPr id="46" name="Oval 23"/>
            <p:cNvSpPr>
              <a:spLocks noChangeArrowheads="1"/>
            </p:cNvSpPr>
            <p:nvPr/>
          </p:nvSpPr>
          <p:spPr bwMode="auto">
            <a:xfrm>
              <a:off x="4473183" y="1029810"/>
              <a:ext cx="1358826" cy="1237406"/>
            </a:xfrm>
            <a:prstGeom prst="ellipse">
              <a:avLst/>
            </a:prstGeom>
            <a:solidFill>
              <a:schemeClr val="accent1">
                <a:lumMod val="50000"/>
              </a:schemeClr>
            </a:solidFill>
            <a:ln w="28575" algn="ctr">
              <a:solidFill>
                <a:srgbClr val="333300"/>
              </a:solidFill>
              <a:round/>
            </a:ln>
          </p:spPr>
          <p:txBody>
            <a:bodyPr wrap="none" anchor="ctr"/>
            <a:lstStyle/>
            <a:p>
              <a:endParaRPr lang="zh-CN" altLang="en-US"/>
            </a:p>
          </p:txBody>
        </p:sp>
        <p:grpSp>
          <p:nvGrpSpPr>
            <p:cNvPr id="47" name="组合 46"/>
            <p:cNvGrpSpPr/>
            <p:nvPr/>
          </p:nvGrpSpPr>
          <p:grpSpPr>
            <a:xfrm>
              <a:off x="3091593" y="1045655"/>
              <a:ext cx="7519184" cy="4532028"/>
              <a:chOff x="4380798" y="1465265"/>
              <a:chExt cx="5999862" cy="3971133"/>
            </a:xfrm>
          </p:grpSpPr>
          <p:sp>
            <p:nvSpPr>
              <p:cNvPr id="48" name="Oval 7"/>
              <p:cNvSpPr>
                <a:spLocks noChangeArrowheads="1"/>
              </p:cNvSpPr>
              <p:nvPr/>
            </p:nvSpPr>
            <p:spPr bwMode="gray">
              <a:xfrm rot="20056324">
                <a:off x="4698841" y="4984806"/>
                <a:ext cx="1066800" cy="304800"/>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sp>
            <p:nvSpPr>
              <p:cNvPr id="49" name="Oval 8"/>
              <p:cNvSpPr>
                <a:spLocks noChangeArrowheads="1"/>
              </p:cNvSpPr>
              <p:nvPr/>
            </p:nvSpPr>
            <p:spPr bwMode="gray">
              <a:xfrm rot="20056324">
                <a:off x="7893943" y="3834108"/>
                <a:ext cx="1066800" cy="304800"/>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grpSp>
            <p:nvGrpSpPr>
              <p:cNvPr id="50" name="Group 13"/>
              <p:cNvGrpSpPr/>
              <p:nvPr/>
            </p:nvGrpSpPr>
            <p:grpSpPr>
              <a:xfrm>
                <a:off x="4380798" y="3910482"/>
                <a:ext cx="1388537" cy="1525916"/>
                <a:chOff x="3000" y="2317"/>
                <a:chExt cx="1223" cy="1344"/>
              </a:xfrm>
            </p:grpSpPr>
            <p:sp>
              <p:nvSpPr>
                <p:cNvPr id="60" name="Oval 14"/>
                <p:cNvSpPr>
                  <a:spLocks noChangeArrowheads="1"/>
                </p:cNvSpPr>
                <p:nvPr/>
              </p:nvSpPr>
              <p:spPr bwMode="gray">
                <a:xfrm>
                  <a:off x="3000" y="2317"/>
                  <a:ext cx="1223" cy="1344"/>
                </a:xfrm>
                <a:prstGeom prst="ellipse">
                  <a:avLst/>
                </a:prstGeom>
                <a:gradFill rotWithShape="1">
                  <a:gsLst>
                    <a:gs pos="0">
                      <a:srgbClr val="416100"/>
                    </a:gs>
                    <a:gs pos="100000">
                      <a:srgbClr val="669900"/>
                    </a:gs>
                  </a:gsLst>
                  <a:lin ang="2700000" scaled="1"/>
                </a:gradFill>
                <a:ln w="28575" algn="ctr">
                  <a:solidFill>
                    <a:srgbClr val="205A60"/>
                  </a:solidFill>
                  <a:round/>
                </a:ln>
              </p:spPr>
              <p:txBody>
                <a:bodyPr wrap="none" anchor="ctr"/>
                <a:lstStyle/>
                <a:p>
                  <a:pPr eaLnBrk="1" hangingPunct="1">
                    <a:spcBef>
                      <a:spcPct val="0"/>
                    </a:spcBef>
                  </a:pPr>
                  <a:endParaRPr lang="zh-CN" altLang="zh-CN" sz="1600"/>
                </a:p>
              </p:txBody>
            </p:sp>
            <p:pic>
              <p:nvPicPr>
                <p:cNvPr id="61" name="Picture 15" descr="guang8"/>
                <p:cNvPicPr>
                  <a:picLocks noChangeAspect="1" noChangeArrowheads="1"/>
                </p:cNvPicPr>
                <p:nvPr/>
              </p:nvPicPr>
              <p:blipFill>
                <a:blip r:embed="rId3"/>
                <a:stretch>
                  <a:fillRect/>
                </a:stretch>
              </p:blipFill>
              <p:spPr bwMode="auto">
                <a:xfrm>
                  <a:off x="3152" y="2702"/>
                  <a:ext cx="709" cy="547"/>
                </a:xfrm>
                <a:prstGeom prst="rect">
                  <a:avLst/>
                </a:prstGeom>
                <a:noFill/>
                <a:ln w="9525">
                  <a:noFill/>
                  <a:miter lim="800000"/>
                  <a:headEnd/>
                  <a:tailEnd/>
                </a:ln>
              </p:spPr>
            </p:pic>
          </p:grpSp>
          <p:pic>
            <p:nvPicPr>
              <p:cNvPr id="59" name="Picture 24" descr="guang8"/>
              <p:cNvPicPr>
                <a:picLocks noChangeAspect="1" noChangeArrowheads="1"/>
              </p:cNvPicPr>
              <p:nvPr/>
            </p:nvPicPr>
            <p:blipFill>
              <a:blip r:embed="rId3"/>
              <a:stretch>
                <a:fillRect/>
              </a:stretch>
            </p:blipFill>
            <p:spPr bwMode="auto">
              <a:xfrm>
                <a:off x="7750086" y="3200293"/>
                <a:ext cx="804965" cy="621038"/>
              </a:xfrm>
              <a:prstGeom prst="rect">
                <a:avLst/>
              </a:prstGeom>
              <a:noFill/>
              <a:ln w="9525">
                <a:noFill/>
                <a:miter lim="800000"/>
                <a:headEnd/>
                <a:tailEnd/>
              </a:ln>
            </p:spPr>
          </p:pic>
          <p:grpSp>
            <p:nvGrpSpPr>
              <p:cNvPr id="52" name="Group 35"/>
              <p:cNvGrpSpPr/>
              <p:nvPr/>
            </p:nvGrpSpPr>
            <p:grpSpPr>
              <a:xfrm>
                <a:off x="5622925" y="1465265"/>
                <a:ext cx="4757735" cy="622300"/>
                <a:chOff x="2582" y="923"/>
                <a:chExt cx="2997" cy="392"/>
              </a:xfrm>
            </p:grpSpPr>
            <p:sp>
              <p:nvSpPr>
                <p:cNvPr id="56" name="Text Box 27"/>
                <p:cNvSpPr txBox="1">
                  <a:spLocks noChangeArrowheads="1"/>
                </p:cNvSpPr>
                <p:nvPr/>
              </p:nvSpPr>
              <p:spPr bwMode="gray">
                <a:xfrm>
                  <a:off x="5064" y="981"/>
                  <a:ext cx="516" cy="354"/>
                </a:xfrm>
                <a:prstGeom prst="rect">
                  <a:avLst/>
                </a:prstGeom>
                <a:noFill/>
                <a:ln w="9525">
                  <a:noFill/>
                  <a:miter lim="800000"/>
                </a:ln>
              </p:spPr>
              <p:txBody>
                <a:bodyPr>
                  <a:spAutoFit/>
                </a:bodyPr>
                <a:lstStyle/>
                <a:p>
                  <a:pPr algn="l">
                    <a:spcBef>
                      <a:spcPct val="0"/>
                    </a:spcBef>
                  </a:pPr>
                  <a:r>
                    <a:rPr lang="en-US" altLang="en-US" sz="1800">
                      <a:solidFill>
                        <a:srgbClr val="FFFFFF"/>
                      </a:solidFill>
                    </a:rPr>
                    <a:t>Variando</a:t>
                  </a:r>
                </a:p>
              </p:txBody>
            </p:sp>
            <p:pic>
              <p:nvPicPr>
                <p:cNvPr id="57" name="Picture 12" descr="guang8"/>
                <p:cNvPicPr>
                  <a:picLocks noChangeAspect="1" noChangeArrowheads="1"/>
                </p:cNvPicPr>
                <p:nvPr/>
              </p:nvPicPr>
              <p:blipFill>
                <a:blip r:embed="rId3"/>
                <a:stretch>
                  <a:fillRect/>
                </a:stretch>
              </p:blipFill>
              <p:spPr bwMode="auto">
                <a:xfrm>
                  <a:off x="2582" y="923"/>
                  <a:ext cx="507" cy="392"/>
                </a:xfrm>
                <a:prstGeom prst="rect">
                  <a:avLst/>
                </a:prstGeom>
                <a:noFill/>
                <a:ln w="9525">
                  <a:noFill/>
                  <a:miter lim="800000"/>
                  <a:headEnd/>
                  <a:tailEnd/>
                </a:ln>
              </p:spPr>
            </p:pic>
          </p:grpSp>
          <p:sp>
            <p:nvSpPr>
              <p:cNvPr id="54" name="Text Box 29"/>
              <p:cNvSpPr txBox="1">
                <a:spLocks noChangeArrowheads="1"/>
              </p:cNvSpPr>
              <p:nvPr/>
            </p:nvSpPr>
            <p:spPr bwMode="gray">
              <a:xfrm>
                <a:off x="4562701" y="4206145"/>
                <a:ext cx="1060507" cy="727229"/>
              </a:xfrm>
              <a:prstGeom prst="rect">
                <a:avLst/>
              </a:prstGeom>
              <a:noFill/>
              <a:ln w="9525">
                <a:noFill/>
                <a:miter lim="800000"/>
              </a:ln>
            </p:spPr>
            <p:txBody>
              <a:bodyPr wrap="square">
                <a:spAutoFit/>
              </a:bodyPr>
              <a:lstStyle/>
              <a:p>
                <a:pPr algn="ctr" fontAlgn="ctr"/>
                <a:r>
                  <a:rPr lang="en-US" altLang="zh-CN" sz="1600" dirty="0">
                    <a:solidFill>
                      <a:srgbClr val="FFFFFF"/>
                    </a:solidFill>
                  </a:rPr>
                  <a:t>Criptografia AES downstream</a:t>
                </a:r>
              </a:p>
            </p:txBody>
          </p:sp>
          <p:sp>
            <p:nvSpPr>
              <p:cNvPr id="55" name="Text Box 30"/>
              <p:cNvSpPr txBox="1">
                <a:spLocks noChangeArrowheads="1"/>
              </p:cNvSpPr>
              <p:nvPr/>
            </p:nvSpPr>
            <p:spPr bwMode="gray">
              <a:xfrm>
                <a:off x="5078412" y="3248026"/>
                <a:ext cx="2307355" cy="828767"/>
              </a:xfrm>
              <a:prstGeom prst="rect">
                <a:avLst/>
              </a:prstGeom>
              <a:noFill/>
              <a:ln w="9525">
                <a:noFill/>
                <a:miter lim="800000"/>
              </a:ln>
            </p:spPr>
            <p:txBody>
              <a:bodyPr>
                <a:spAutoFit/>
              </a:bodyPr>
              <a:lstStyle/>
              <a:p>
                <a:pPr algn="ctr">
                  <a:spcBef>
                    <a:spcPct val="0"/>
                  </a:spcBef>
                </a:pPr>
                <a:r>
                  <a:rPr lang="en-US" altLang="zh-CN" sz="2800" dirty="0">
                    <a:solidFill>
                      <a:srgbClr val="000000"/>
                    </a:solidFill>
                  </a:rPr>
                  <a:t>Tecnologia GPON</a:t>
                </a:r>
              </a:p>
            </p:txBody>
          </p:sp>
        </p:grpSp>
      </p:grpSp>
      <p:sp>
        <p:nvSpPr>
          <p:cNvPr id="62" name="Text Box 29"/>
          <p:cNvSpPr txBox="1">
            <a:spLocks noChangeArrowheads="1"/>
          </p:cNvSpPr>
          <p:nvPr/>
        </p:nvSpPr>
        <p:spPr bwMode="gray">
          <a:xfrm>
            <a:off x="4483707" y="1744715"/>
            <a:ext cx="1146410" cy="338554"/>
          </a:xfrm>
          <a:prstGeom prst="rect">
            <a:avLst/>
          </a:prstGeom>
          <a:noFill/>
          <a:ln w="9525">
            <a:noFill/>
            <a:miter lim="800000"/>
          </a:ln>
        </p:spPr>
        <p:txBody>
          <a:bodyPr wrap="square">
            <a:spAutoFit/>
          </a:bodyPr>
          <a:lstStyle/>
          <a:p>
            <a:pPr algn="l">
              <a:spcBef>
                <a:spcPct val="0"/>
              </a:spcBef>
            </a:pPr>
            <a:r>
              <a:rPr lang="en-US" altLang="en-US" sz="1600" dirty="0">
                <a:solidFill>
                  <a:srgbClr val="FFFFFF"/>
                </a:solidFill>
              </a:rPr>
              <a:t>Variando</a:t>
            </a:r>
          </a:p>
        </p:txBody>
      </p:sp>
      <p:grpSp>
        <p:nvGrpSpPr>
          <p:cNvPr id="63" name="Group 30"/>
          <p:cNvGrpSpPr/>
          <p:nvPr/>
        </p:nvGrpSpPr>
        <p:grpSpPr bwMode="auto">
          <a:xfrm>
            <a:off x="6871884" y="3214335"/>
            <a:ext cx="1921303" cy="1834862"/>
            <a:chOff x="3379" y="2341"/>
            <a:chExt cx="683" cy="683"/>
          </a:xfrm>
        </p:grpSpPr>
        <p:grpSp>
          <p:nvGrpSpPr>
            <p:cNvPr id="64" name="Group 21"/>
            <p:cNvGrpSpPr/>
            <p:nvPr/>
          </p:nvGrpSpPr>
          <p:grpSpPr bwMode="auto">
            <a:xfrm>
              <a:off x="3379" y="2341"/>
              <a:ext cx="683" cy="683"/>
              <a:chOff x="4431" y="2751"/>
              <a:chExt cx="955" cy="955"/>
            </a:xfrm>
          </p:grpSpPr>
          <p:sp>
            <p:nvSpPr>
              <p:cNvPr id="66" name="Oval 22"/>
              <p:cNvSpPr>
                <a:spLocks noChangeArrowheads="1"/>
              </p:cNvSpPr>
              <p:nvPr/>
            </p:nvSpPr>
            <p:spPr bwMode="auto">
              <a:xfrm>
                <a:off x="4431" y="2751"/>
                <a:ext cx="955" cy="955"/>
              </a:xfrm>
              <a:prstGeom prst="ellipse">
                <a:avLst/>
              </a:prstGeom>
              <a:gradFill rotWithShape="1">
                <a:gsLst>
                  <a:gs pos="0">
                    <a:srgbClr val="470000"/>
                  </a:gs>
                  <a:gs pos="100000">
                    <a:srgbClr val="990000"/>
                  </a:gs>
                </a:gsLst>
                <a:lin ang="2700000" scaled="1"/>
              </a:gradFill>
              <a:ln w="28575" algn="ctr">
                <a:solidFill>
                  <a:srgbClr val="333300"/>
                </a:solidFill>
                <a:round/>
              </a:ln>
            </p:spPr>
            <p:txBody>
              <a:bodyPr wrap="none" anchor="ctr"/>
              <a:lstStyle>
                <a:lvl1pPr>
                  <a:defRPr sz="1000">
                    <a:solidFill>
                      <a:schemeClr val="tx1"/>
                    </a:solidFill>
                    <a:latin typeface="FrutigerNext LT Regular" panose="020B0503040504020204" pitchFamily="34" charset="0"/>
                    <a:ea typeface="SimSun" panose="02010600030101010101" pitchFamily="2" charset="-122"/>
                  </a:defRPr>
                </a:lvl1pPr>
                <a:lvl2pPr marL="742950" indent="-285750">
                  <a:defRPr sz="1000">
                    <a:solidFill>
                      <a:schemeClr val="tx1"/>
                    </a:solidFill>
                    <a:latin typeface="FrutigerNext LT Regular" panose="020B0503040504020204" pitchFamily="34" charset="0"/>
                    <a:ea typeface="SimSun" panose="02010600030101010101" pitchFamily="2" charset="-122"/>
                  </a:defRPr>
                </a:lvl2pPr>
                <a:lvl3pPr marL="1143000" indent="-228600">
                  <a:defRPr sz="1000">
                    <a:solidFill>
                      <a:schemeClr val="tx1"/>
                    </a:solidFill>
                    <a:latin typeface="FrutigerNext LT Regular" panose="020B0503040504020204" pitchFamily="34" charset="0"/>
                    <a:ea typeface="SimSun" panose="02010600030101010101" pitchFamily="2" charset="-122"/>
                  </a:defRPr>
                </a:lvl3pPr>
                <a:lvl4pPr marL="1600200" indent="-228600">
                  <a:defRPr sz="1000">
                    <a:solidFill>
                      <a:schemeClr val="tx1"/>
                    </a:solidFill>
                    <a:latin typeface="FrutigerNext LT Regular" panose="020B0503040504020204" pitchFamily="34" charset="0"/>
                    <a:ea typeface="SimSun" panose="02010600030101010101" pitchFamily="2" charset="-122"/>
                  </a:defRPr>
                </a:lvl4pPr>
                <a:lvl5pPr marL="2057400" indent="-228600">
                  <a:defRPr sz="1000">
                    <a:solidFill>
                      <a:schemeClr val="tx1"/>
                    </a:solidFill>
                    <a:latin typeface="FrutigerNext LT Regular" panose="020B0503040504020204" pitchFamily="34" charset="0"/>
                    <a:ea typeface="SimSun"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9pPr>
              </a:lstStyle>
              <a:p>
                <a:pPr eaLnBrk="1" hangingPunct="1"/>
                <a:endParaRPr lang="zh-CN" altLang="en-US" sz="1200"/>
              </a:p>
            </p:txBody>
          </p:sp>
          <p:pic>
            <p:nvPicPr>
              <p:cNvPr id="67" name="Picture 23" descr="guang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6" y="2784"/>
                <a:ext cx="709"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 name="Text Box 27"/>
            <p:cNvSpPr txBox="1">
              <a:spLocks noChangeArrowheads="1"/>
            </p:cNvSpPr>
            <p:nvPr/>
          </p:nvSpPr>
          <p:spPr bwMode="gray">
            <a:xfrm>
              <a:off x="3433" y="2421"/>
              <a:ext cx="54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1000">
                  <a:solidFill>
                    <a:schemeClr val="tx1"/>
                  </a:solidFill>
                  <a:latin typeface="FrutigerNext LT Regular" panose="020B0503040504020204" pitchFamily="34" charset="0"/>
                  <a:ea typeface="SimSun" panose="02010600030101010101" pitchFamily="2" charset="-122"/>
                </a:defRPr>
              </a:lvl1pPr>
              <a:lvl2pPr marL="742950" indent="-285750">
                <a:defRPr sz="1000">
                  <a:solidFill>
                    <a:schemeClr val="tx1"/>
                  </a:solidFill>
                  <a:latin typeface="FrutigerNext LT Regular" panose="020B0503040504020204" pitchFamily="34" charset="0"/>
                  <a:ea typeface="SimSun" panose="02010600030101010101" pitchFamily="2" charset="-122"/>
                </a:defRPr>
              </a:lvl2pPr>
              <a:lvl3pPr marL="1143000" indent="-228600">
                <a:defRPr sz="1000">
                  <a:solidFill>
                    <a:schemeClr val="tx1"/>
                  </a:solidFill>
                  <a:latin typeface="FrutigerNext LT Regular" panose="020B0503040504020204" pitchFamily="34" charset="0"/>
                  <a:ea typeface="SimSun" panose="02010600030101010101" pitchFamily="2" charset="-122"/>
                </a:defRPr>
              </a:lvl3pPr>
              <a:lvl4pPr marL="1600200" indent="-228600">
                <a:defRPr sz="1000">
                  <a:solidFill>
                    <a:schemeClr val="tx1"/>
                  </a:solidFill>
                  <a:latin typeface="FrutigerNext LT Regular" panose="020B0503040504020204" pitchFamily="34" charset="0"/>
                  <a:ea typeface="SimSun" panose="02010600030101010101" pitchFamily="2" charset="-122"/>
                </a:defRPr>
              </a:lvl4pPr>
              <a:lvl5pPr marL="2057400" indent="-228600">
                <a:defRPr sz="1000">
                  <a:solidFill>
                    <a:schemeClr val="tx1"/>
                  </a:solidFill>
                  <a:latin typeface="FrutigerNext LT Regular" panose="020B0503040504020204" pitchFamily="34" charset="0"/>
                  <a:ea typeface="SimSun"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9pPr>
            </a:lstStyle>
            <a:p>
              <a:pPr algn="ctr" fontAlgn="ctr"/>
              <a:r>
                <a:rPr lang="en-US" altLang="zh-CN" sz="1600">
                  <a:solidFill>
                    <a:srgbClr val="FFFFFF"/>
                  </a:solidFill>
                  <a:latin typeface="+mn-lt"/>
                  <a:ea typeface="SimSun" panose="02010600030101010101" pitchFamily="2" charset="-122"/>
                </a:rPr>
                <a:t>Alocação dinâmica de largura de banda upstream</a:t>
              </a:r>
              <a:endParaRPr lang="en-US" altLang="zh-CN" sz="1600" dirty="0">
                <a:solidFill>
                  <a:srgbClr val="FFFFFF"/>
                </a:solidFill>
                <a:latin typeface="+mn-lt"/>
                <a:ea typeface="SimSun"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t>Por que o DBA é necessário?</a:t>
            </a:r>
          </a:p>
        </p:txBody>
      </p:sp>
      <p:sp>
        <p:nvSpPr>
          <p:cNvPr id="3" name="Rectangle 5"/>
          <p:cNvSpPr txBox="1">
            <a:spLocks noChangeArrowheads="1"/>
          </p:cNvSpPr>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t>O que é DBA?</a:t>
            </a:r>
          </a:p>
          <a:p>
            <a:pPr lvl="1" fontAlgn="t">
              <a:spcAft>
                <a:spcPct val="0"/>
              </a:spcAft>
              <a:buSzTx/>
            </a:pPr>
            <a:r>
              <a:rPr lang="en-US" altLang="zh-CN" sz="1600" dirty="0"/>
              <a:t>Atribuição dinâmica de largura de banda (DBA)</a:t>
            </a:r>
          </a:p>
          <a:p>
            <a:pPr lvl="1" fontAlgn="t">
              <a:spcAft>
                <a:spcPct val="0"/>
              </a:spcAft>
              <a:buSzTx/>
            </a:pPr>
            <a:r>
              <a:rPr lang="en-US" altLang="zh-CN" sz="1600" dirty="0"/>
              <a:t>O DBA pode alocar dinamicamente largura de banda upstream em microssegundos ou milissegundos.</a:t>
            </a:r>
          </a:p>
          <a:p>
            <a:r>
              <a:rPr lang="en-US" altLang="en-US" sz="1600" dirty="0"/>
              <a:t>Por que o DBA </a:t>
            </a:r>
            <a:r>
              <a:rPr lang="en-US" altLang="zh-CN" sz="1600" dirty="0"/>
              <a:t>é</a:t>
            </a:r>
            <a:r>
              <a:rPr lang="en-US" altLang="en-US" sz="1600" dirty="0"/>
              <a:t> </a:t>
            </a:r>
            <a:r>
              <a:rPr lang="en-US" altLang="zh-CN" sz="1600" dirty="0"/>
              <a:t>é </a:t>
            </a:r>
            <a:r>
              <a:rPr lang="en-US" altLang="en-US" sz="1600" dirty="0"/>
              <a:t>necessário?</a:t>
            </a:r>
          </a:p>
          <a:p>
            <a:pPr lvl="1"/>
            <a:r>
              <a:rPr lang="en-US" altLang="zh-CN" sz="1600" dirty="0"/>
              <a:t>Melhor</a:t>
            </a:r>
            <a:r>
              <a:rPr lang="pt-BR" altLang="en-US" sz="1600" dirty="0"/>
              <a:t>a</a:t>
            </a:r>
            <a:r>
              <a:rPr lang="en-US" altLang="zh-CN" sz="1600" dirty="0"/>
              <a:t> a utilização da largura de banda da linha upstream das portas PON.</a:t>
            </a:r>
          </a:p>
          <a:p>
            <a:pPr lvl="1"/>
            <a:r>
              <a:rPr lang="en-US" altLang="zh-CN" sz="1600" dirty="0"/>
              <a:t>Conect</a:t>
            </a:r>
            <a:r>
              <a:rPr lang="pt-BR" altLang="en-US" sz="1600" dirty="0"/>
              <a:t>a</a:t>
            </a:r>
            <a:r>
              <a:rPr lang="en-US" altLang="zh-CN" sz="1600" dirty="0"/>
              <a:t> mais usuários às portas PON.</a:t>
            </a:r>
          </a:p>
          <a:p>
            <a:pPr lvl="1"/>
            <a:r>
              <a:rPr lang="en-US" altLang="zh-CN" sz="1600" dirty="0"/>
              <a:t>Forneç</a:t>
            </a:r>
            <a:r>
              <a:rPr lang="pt-BR" altLang="en-US" sz="1600" dirty="0"/>
              <a:t>e</a:t>
            </a:r>
            <a:r>
              <a:rPr lang="en-US" altLang="zh-CN" sz="1600" dirty="0"/>
              <a:t> aos usuários melhores serviços em larguras de banda mais altas, especialmente para serviços que apresentam picos de largura de banda.</a:t>
            </a:r>
          </a:p>
          <a:p>
            <a:r>
              <a:rPr lang="en-US" altLang="zh-CN" sz="1600" dirty="0"/>
              <a:t>Mecanismo de trabalho do DBA</a:t>
            </a:r>
          </a:p>
          <a:p>
            <a:pPr lvl="1"/>
            <a:r>
              <a:rPr lang="en-US" altLang="zh-CN" sz="1600" dirty="0"/>
              <a:t>SR-DBA: relatório de status-DBA</a:t>
            </a:r>
          </a:p>
          <a:p>
            <a:pPr lvl="1"/>
            <a:r>
              <a:rPr lang="en-US" altLang="zh-CN" sz="1600" dirty="0"/>
              <a:t>NSR-DBA: relatório sem status-DBA</a:t>
            </a:r>
          </a:p>
          <a:p>
            <a:endParaRPr lang="zh-CN" altLang="en-US" sz="16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Implementação SR-DBA</a:t>
            </a:r>
          </a:p>
        </p:txBody>
      </p:sp>
      <p:grpSp>
        <p:nvGrpSpPr>
          <p:cNvPr id="4" name="组合 3"/>
          <p:cNvGrpSpPr/>
          <p:nvPr/>
        </p:nvGrpSpPr>
        <p:grpSpPr>
          <a:xfrm>
            <a:off x="1106014" y="1253130"/>
            <a:ext cx="10617394" cy="3230213"/>
            <a:chOff x="2279651" y="1412776"/>
            <a:chExt cx="7778638" cy="3504892"/>
          </a:xfrm>
        </p:grpSpPr>
        <p:sp>
          <p:nvSpPr>
            <p:cNvPr id="5" name="Rectangle 16"/>
            <p:cNvSpPr>
              <a:spLocks noChangeArrowheads="1"/>
            </p:cNvSpPr>
            <p:nvPr/>
          </p:nvSpPr>
          <p:spPr bwMode="auto">
            <a:xfrm>
              <a:off x="6364289" y="1412776"/>
              <a:ext cx="3267075" cy="1449388"/>
            </a:xfrm>
            <a:prstGeom prst="rect">
              <a:avLst/>
            </a:prstGeom>
            <a:solidFill>
              <a:schemeClr val="bg2">
                <a:alpha val="56078"/>
              </a:schemeClr>
            </a:solidFill>
            <a:ln w="12700" algn="ctr">
              <a:noFill/>
              <a:miter lim="800000"/>
            </a:ln>
          </p:spPr>
          <p:txBody>
            <a:bodyPr wrap="none" anchor="ctr"/>
            <a:lstStyle/>
            <a:p>
              <a:endParaRPr lang="zh-CN" altLang="en-US" sz="1400"/>
            </a:p>
          </p:txBody>
        </p:sp>
        <p:sp>
          <p:nvSpPr>
            <p:cNvPr id="6" name="Rectangle 17"/>
            <p:cNvSpPr>
              <a:spLocks noChangeArrowheads="1"/>
            </p:cNvSpPr>
            <p:nvPr/>
          </p:nvSpPr>
          <p:spPr bwMode="auto">
            <a:xfrm>
              <a:off x="2279651" y="1412776"/>
              <a:ext cx="2043113" cy="1449388"/>
            </a:xfrm>
            <a:prstGeom prst="rect">
              <a:avLst/>
            </a:prstGeom>
            <a:solidFill>
              <a:schemeClr val="bg2">
                <a:alpha val="56078"/>
              </a:schemeClr>
            </a:solidFill>
            <a:ln w="12700" algn="ctr">
              <a:noFill/>
              <a:miter lim="800000"/>
            </a:ln>
          </p:spPr>
          <p:txBody>
            <a:bodyPr wrap="none" anchor="ctr"/>
            <a:lstStyle/>
            <a:p>
              <a:endParaRPr lang="zh-CN" altLang="en-US" sz="1400"/>
            </a:p>
          </p:txBody>
        </p:sp>
        <p:sp>
          <p:nvSpPr>
            <p:cNvPr id="7" name="Rectangle 18"/>
            <p:cNvSpPr>
              <a:spLocks noChangeArrowheads="1"/>
            </p:cNvSpPr>
            <p:nvPr/>
          </p:nvSpPr>
          <p:spPr bwMode="auto">
            <a:xfrm>
              <a:off x="6364289" y="3139976"/>
              <a:ext cx="3267075" cy="1728788"/>
            </a:xfrm>
            <a:prstGeom prst="rect">
              <a:avLst/>
            </a:prstGeom>
            <a:solidFill>
              <a:schemeClr val="bg2">
                <a:alpha val="56078"/>
              </a:schemeClr>
            </a:solidFill>
            <a:ln w="12700" algn="ctr">
              <a:noFill/>
              <a:miter lim="800000"/>
            </a:ln>
          </p:spPr>
          <p:txBody>
            <a:bodyPr wrap="none" anchor="ctr"/>
            <a:lstStyle/>
            <a:p>
              <a:endParaRPr lang="zh-CN" altLang="en-US" sz="1400"/>
            </a:p>
          </p:txBody>
        </p:sp>
        <p:sp>
          <p:nvSpPr>
            <p:cNvPr id="8" name="Rectangle 19"/>
            <p:cNvSpPr>
              <a:spLocks noChangeArrowheads="1"/>
            </p:cNvSpPr>
            <p:nvPr/>
          </p:nvSpPr>
          <p:spPr bwMode="auto">
            <a:xfrm>
              <a:off x="2279651" y="3139976"/>
              <a:ext cx="2043113" cy="1728788"/>
            </a:xfrm>
            <a:prstGeom prst="rect">
              <a:avLst/>
            </a:prstGeom>
            <a:solidFill>
              <a:schemeClr val="bg2">
                <a:alpha val="56078"/>
              </a:schemeClr>
            </a:solidFill>
            <a:ln w="12700" algn="ctr">
              <a:noFill/>
              <a:miter lim="800000"/>
            </a:ln>
          </p:spPr>
          <p:txBody>
            <a:bodyPr wrap="none" anchor="ctr"/>
            <a:lstStyle/>
            <a:p>
              <a:endParaRPr lang="zh-CN" altLang="en-US" sz="1400"/>
            </a:p>
          </p:txBody>
        </p:sp>
        <p:sp>
          <p:nvSpPr>
            <p:cNvPr id="9" name="Rectangle 20"/>
            <p:cNvSpPr>
              <a:spLocks noChangeArrowheads="1"/>
            </p:cNvSpPr>
            <p:nvPr/>
          </p:nvSpPr>
          <p:spPr bwMode="auto">
            <a:xfrm>
              <a:off x="3367089" y="3832127"/>
              <a:ext cx="3132137" cy="519113"/>
            </a:xfrm>
            <a:prstGeom prst="rect">
              <a:avLst/>
            </a:prstGeom>
            <a:solidFill>
              <a:schemeClr val="bg2">
                <a:alpha val="43921"/>
              </a:schemeClr>
            </a:solidFill>
            <a:ln w="12700" algn="ctr">
              <a:solidFill>
                <a:schemeClr val="bg2"/>
              </a:solidFill>
              <a:miter lim="800000"/>
            </a:ln>
          </p:spPr>
          <p:txBody>
            <a:bodyPr wrap="none" anchor="ctr"/>
            <a:lstStyle/>
            <a:p>
              <a:endParaRPr lang="zh-CN" altLang="en-US" sz="1400"/>
            </a:p>
          </p:txBody>
        </p:sp>
        <p:sp>
          <p:nvSpPr>
            <p:cNvPr id="10" name="Rectangle 21"/>
            <p:cNvSpPr>
              <a:spLocks noChangeArrowheads="1"/>
            </p:cNvSpPr>
            <p:nvPr/>
          </p:nvSpPr>
          <p:spPr bwMode="auto">
            <a:xfrm>
              <a:off x="6569076" y="2276376"/>
              <a:ext cx="474663" cy="1555750"/>
            </a:xfrm>
            <a:prstGeom prst="rect">
              <a:avLst/>
            </a:prstGeom>
            <a:solidFill>
              <a:schemeClr val="bg2">
                <a:alpha val="43921"/>
              </a:schemeClr>
            </a:solidFill>
            <a:ln w="12700" algn="ctr">
              <a:solidFill>
                <a:schemeClr val="bg2"/>
              </a:solidFill>
              <a:miter lim="800000"/>
            </a:ln>
          </p:spPr>
          <p:txBody>
            <a:bodyPr wrap="none" anchor="ctr"/>
            <a:lstStyle/>
            <a:p>
              <a:endParaRPr lang="zh-CN" altLang="en-US" sz="1400"/>
            </a:p>
          </p:txBody>
        </p:sp>
        <p:sp>
          <p:nvSpPr>
            <p:cNvPr id="11" name="Rectangle 22"/>
            <p:cNvSpPr>
              <a:spLocks noChangeArrowheads="1"/>
            </p:cNvSpPr>
            <p:nvPr/>
          </p:nvSpPr>
          <p:spPr bwMode="auto">
            <a:xfrm>
              <a:off x="3913188" y="1873152"/>
              <a:ext cx="3130550" cy="403225"/>
            </a:xfrm>
            <a:prstGeom prst="rect">
              <a:avLst/>
            </a:prstGeom>
            <a:solidFill>
              <a:schemeClr val="bg2">
                <a:alpha val="43921"/>
              </a:schemeClr>
            </a:solidFill>
            <a:ln w="12700" algn="ctr">
              <a:solidFill>
                <a:schemeClr val="bg2"/>
              </a:solidFill>
              <a:miter lim="800000"/>
            </a:ln>
          </p:spPr>
          <p:txBody>
            <a:bodyPr wrap="none" anchor="ctr"/>
            <a:lstStyle/>
            <a:p>
              <a:endParaRPr lang="zh-CN" altLang="en-US" sz="1400"/>
            </a:p>
          </p:txBody>
        </p:sp>
        <p:sp>
          <p:nvSpPr>
            <p:cNvPr id="12" name="Rectangle 23"/>
            <p:cNvSpPr>
              <a:spLocks noChangeArrowheads="1"/>
            </p:cNvSpPr>
            <p:nvPr/>
          </p:nvSpPr>
          <p:spPr bwMode="auto">
            <a:xfrm>
              <a:off x="2620964" y="1758852"/>
              <a:ext cx="1427160" cy="690563"/>
            </a:xfrm>
            <a:prstGeom prst="rect">
              <a:avLst/>
            </a:prstGeom>
            <a:noFill/>
            <a:ln w="12700" algn="ctr">
              <a:solidFill>
                <a:schemeClr val="tx2"/>
              </a:solidFill>
              <a:miter lim="800000"/>
            </a:ln>
          </p:spPr>
          <p:txBody>
            <a:bodyPr wrap="none" lIns="91424" tIns="45712" rIns="91424" bIns="45712" anchor="ctr"/>
            <a:lstStyle/>
            <a:p>
              <a:pPr>
                <a:spcBef>
                  <a:spcPct val="20000"/>
                </a:spcBef>
              </a:pPr>
              <a:r>
                <a:rPr lang="en-US" altLang="zh-CN" sz="1200" dirty="0">
                  <a:solidFill>
                    <a:schemeClr val="tx2"/>
                  </a:solidFill>
                </a:rPr>
                <a:t>Lógica do algoritmo DBA</a:t>
              </a:r>
            </a:p>
          </p:txBody>
        </p:sp>
        <p:sp>
          <p:nvSpPr>
            <p:cNvPr id="13" name="AutoShape 24"/>
            <p:cNvSpPr>
              <a:spLocks noChangeArrowheads="1"/>
            </p:cNvSpPr>
            <p:nvPr/>
          </p:nvSpPr>
          <p:spPr bwMode="auto">
            <a:xfrm rot="-5400000">
              <a:off x="2774157" y="3815458"/>
              <a:ext cx="576263" cy="609600"/>
            </a:xfrm>
            <a:prstGeom prst="flowChartMagneticDrum">
              <a:avLst/>
            </a:prstGeom>
            <a:solidFill>
              <a:srgbClr val="008000">
                <a:alpha val="25882"/>
              </a:srgbClr>
            </a:solidFill>
            <a:ln w="12700">
              <a:solidFill>
                <a:schemeClr val="tx1"/>
              </a:solidFill>
              <a:round/>
            </a:ln>
          </p:spPr>
          <p:txBody>
            <a:bodyPr wrap="none" anchor="ctr"/>
            <a:lstStyle/>
            <a:p>
              <a:endParaRPr lang="zh-CN" altLang="en-US" sz="1400"/>
            </a:p>
          </p:txBody>
        </p:sp>
        <p:pic>
          <p:nvPicPr>
            <p:cNvPr id="14" name="Picture 25" descr="dian3"/>
            <p:cNvPicPr>
              <a:picLocks noChangeAspect="1" noChangeArrowheads="1"/>
            </p:cNvPicPr>
            <p:nvPr/>
          </p:nvPicPr>
          <p:blipFill>
            <a:blip r:embed="rId3">
              <a:clrChange>
                <a:clrFrom>
                  <a:srgbClr val="FDFFFF"/>
                </a:clrFrom>
                <a:clrTo>
                  <a:srgbClr val="FDFFFF">
                    <a:alpha val="0"/>
                  </a:srgbClr>
                </a:clrTo>
              </a:clrChange>
            </a:blip>
            <a:stretch>
              <a:fillRect/>
            </a:stretch>
          </p:blipFill>
          <p:spPr bwMode="auto">
            <a:xfrm>
              <a:off x="6528048" y="3775404"/>
              <a:ext cx="720421" cy="625704"/>
            </a:xfrm>
            <a:prstGeom prst="rect">
              <a:avLst/>
            </a:prstGeom>
            <a:noFill/>
            <a:ln w="9525">
              <a:noFill/>
              <a:miter lim="800000"/>
              <a:headEnd/>
              <a:tailEnd/>
            </a:ln>
          </p:spPr>
        </p:pic>
        <p:sp>
          <p:nvSpPr>
            <p:cNvPr id="15" name="Line 26"/>
            <p:cNvSpPr>
              <a:spLocks noChangeShapeType="1"/>
            </p:cNvSpPr>
            <p:nvPr/>
          </p:nvSpPr>
          <p:spPr bwMode="auto">
            <a:xfrm>
              <a:off x="7724776" y="3601939"/>
              <a:ext cx="1090613" cy="0"/>
            </a:xfrm>
            <a:prstGeom prst="line">
              <a:avLst/>
            </a:prstGeom>
            <a:noFill/>
            <a:ln w="12700">
              <a:solidFill>
                <a:schemeClr val="tx1"/>
              </a:solidFill>
              <a:round/>
            </a:ln>
          </p:spPr>
          <p:txBody>
            <a:bodyPr wrap="none" anchor="ctr"/>
            <a:lstStyle/>
            <a:p>
              <a:endParaRPr lang="zh-CN" altLang="en-US" sz="1400"/>
            </a:p>
          </p:txBody>
        </p:sp>
        <p:sp>
          <p:nvSpPr>
            <p:cNvPr id="16" name="Rectangle 27"/>
            <p:cNvSpPr>
              <a:spLocks noChangeArrowheads="1"/>
            </p:cNvSpPr>
            <p:nvPr/>
          </p:nvSpPr>
          <p:spPr bwMode="auto">
            <a:xfrm>
              <a:off x="7861301" y="3371751"/>
              <a:ext cx="136525" cy="230188"/>
            </a:xfrm>
            <a:prstGeom prst="rect">
              <a:avLst/>
            </a:prstGeom>
            <a:solidFill>
              <a:srgbClr val="00CCFF"/>
            </a:solidFill>
            <a:ln w="12700" algn="ctr">
              <a:solidFill>
                <a:schemeClr val="tx1"/>
              </a:solidFill>
              <a:miter lim="800000"/>
            </a:ln>
          </p:spPr>
          <p:txBody>
            <a:bodyPr wrap="none" anchor="ctr"/>
            <a:lstStyle/>
            <a:p>
              <a:endParaRPr lang="zh-CN" altLang="en-US" sz="1400"/>
            </a:p>
          </p:txBody>
        </p:sp>
        <p:sp>
          <p:nvSpPr>
            <p:cNvPr id="17" name="Rectangle 28"/>
            <p:cNvSpPr>
              <a:spLocks noChangeArrowheads="1"/>
            </p:cNvSpPr>
            <p:nvPr/>
          </p:nvSpPr>
          <p:spPr bwMode="auto">
            <a:xfrm>
              <a:off x="7997825" y="3371751"/>
              <a:ext cx="134938" cy="230188"/>
            </a:xfrm>
            <a:prstGeom prst="rect">
              <a:avLst/>
            </a:prstGeom>
            <a:solidFill>
              <a:srgbClr val="00CCFF"/>
            </a:solidFill>
            <a:ln w="12700" algn="ctr">
              <a:solidFill>
                <a:schemeClr val="tx1"/>
              </a:solidFill>
              <a:miter lim="800000"/>
            </a:ln>
          </p:spPr>
          <p:txBody>
            <a:bodyPr wrap="none" anchor="ctr"/>
            <a:lstStyle/>
            <a:p>
              <a:endParaRPr lang="zh-CN" altLang="en-US" sz="1400"/>
            </a:p>
          </p:txBody>
        </p:sp>
        <p:sp>
          <p:nvSpPr>
            <p:cNvPr id="18" name="Rectangle 29"/>
            <p:cNvSpPr>
              <a:spLocks noChangeArrowheads="1"/>
            </p:cNvSpPr>
            <p:nvPr/>
          </p:nvSpPr>
          <p:spPr bwMode="auto">
            <a:xfrm>
              <a:off x="8134350" y="3371751"/>
              <a:ext cx="134938" cy="230188"/>
            </a:xfrm>
            <a:prstGeom prst="rect">
              <a:avLst/>
            </a:prstGeom>
            <a:solidFill>
              <a:srgbClr val="00CCFF"/>
            </a:solidFill>
            <a:ln w="12700" algn="ctr">
              <a:solidFill>
                <a:schemeClr val="tx1"/>
              </a:solidFill>
              <a:miter lim="800000"/>
            </a:ln>
          </p:spPr>
          <p:txBody>
            <a:bodyPr wrap="none" anchor="ctr"/>
            <a:lstStyle/>
            <a:p>
              <a:endParaRPr lang="zh-CN" altLang="en-US" sz="1400"/>
            </a:p>
          </p:txBody>
        </p:sp>
        <p:sp>
          <p:nvSpPr>
            <p:cNvPr id="19" name="Rectangle 30"/>
            <p:cNvSpPr>
              <a:spLocks noChangeArrowheads="1"/>
            </p:cNvSpPr>
            <p:nvPr/>
          </p:nvSpPr>
          <p:spPr bwMode="auto">
            <a:xfrm>
              <a:off x="8270875" y="3371751"/>
              <a:ext cx="134938" cy="230188"/>
            </a:xfrm>
            <a:prstGeom prst="rect">
              <a:avLst/>
            </a:prstGeom>
            <a:solidFill>
              <a:srgbClr val="00CCFF"/>
            </a:solidFill>
            <a:ln w="12700" algn="ctr">
              <a:solidFill>
                <a:schemeClr val="tx1"/>
              </a:solidFill>
              <a:miter lim="800000"/>
            </a:ln>
          </p:spPr>
          <p:txBody>
            <a:bodyPr wrap="none" anchor="ctr"/>
            <a:lstStyle/>
            <a:p>
              <a:endParaRPr lang="zh-CN" altLang="en-US" sz="1400"/>
            </a:p>
          </p:txBody>
        </p:sp>
        <p:sp>
          <p:nvSpPr>
            <p:cNvPr id="20" name="Rectangle 31"/>
            <p:cNvSpPr>
              <a:spLocks noChangeArrowheads="1"/>
            </p:cNvSpPr>
            <p:nvPr/>
          </p:nvSpPr>
          <p:spPr bwMode="auto">
            <a:xfrm>
              <a:off x="8405814" y="3371751"/>
              <a:ext cx="134937" cy="230188"/>
            </a:xfrm>
            <a:prstGeom prst="rect">
              <a:avLst/>
            </a:prstGeom>
            <a:solidFill>
              <a:srgbClr val="00CCFF"/>
            </a:solidFill>
            <a:ln w="12700" algn="ctr">
              <a:solidFill>
                <a:schemeClr val="tx1"/>
              </a:solidFill>
              <a:miter lim="800000"/>
            </a:ln>
          </p:spPr>
          <p:txBody>
            <a:bodyPr wrap="none" anchor="ctr"/>
            <a:lstStyle/>
            <a:p>
              <a:endParaRPr lang="zh-CN" altLang="en-US" sz="1400"/>
            </a:p>
          </p:txBody>
        </p:sp>
        <p:sp>
          <p:nvSpPr>
            <p:cNvPr id="21" name="Line 32"/>
            <p:cNvSpPr>
              <a:spLocks noChangeShapeType="1"/>
            </p:cNvSpPr>
            <p:nvPr/>
          </p:nvSpPr>
          <p:spPr bwMode="auto">
            <a:xfrm>
              <a:off x="7724776" y="4119464"/>
              <a:ext cx="1090613" cy="0"/>
            </a:xfrm>
            <a:prstGeom prst="line">
              <a:avLst/>
            </a:prstGeom>
            <a:noFill/>
            <a:ln w="12700">
              <a:solidFill>
                <a:schemeClr val="tx1"/>
              </a:solidFill>
              <a:round/>
            </a:ln>
          </p:spPr>
          <p:txBody>
            <a:bodyPr wrap="none" anchor="ctr"/>
            <a:lstStyle/>
            <a:p>
              <a:endParaRPr lang="zh-CN" altLang="en-US" sz="1400"/>
            </a:p>
          </p:txBody>
        </p:sp>
        <p:sp>
          <p:nvSpPr>
            <p:cNvPr id="22" name="Rectangle 33"/>
            <p:cNvSpPr>
              <a:spLocks noChangeArrowheads="1"/>
            </p:cNvSpPr>
            <p:nvPr/>
          </p:nvSpPr>
          <p:spPr bwMode="auto">
            <a:xfrm>
              <a:off x="7861301" y="3889276"/>
              <a:ext cx="136525" cy="230188"/>
            </a:xfrm>
            <a:prstGeom prst="rect">
              <a:avLst/>
            </a:prstGeom>
            <a:solidFill>
              <a:srgbClr val="FFFF00"/>
            </a:solidFill>
            <a:ln w="12700" algn="ctr">
              <a:solidFill>
                <a:schemeClr val="tx1"/>
              </a:solidFill>
              <a:miter lim="800000"/>
            </a:ln>
          </p:spPr>
          <p:txBody>
            <a:bodyPr wrap="none" anchor="ctr"/>
            <a:lstStyle/>
            <a:p>
              <a:endParaRPr lang="zh-CN" altLang="en-US" sz="1400"/>
            </a:p>
          </p:txBody>
        </p:sp>
        <p:sp>
          <p:nvSpPr>
            <p:cNvPr id="23" name="Rectangle 34"/>
            <p:cNvSpPr>
              <a:spLocks noChangeArrowheads="1"/>
            </p:cNvSpPr>
            <p:nvPr/>
          </p:nvSpPr>
          <p:spPr bwMode="auto">
            <a:xfrm>
              <a:off x="7997825" y="3889276"/>
              <a:ext cx="134938" cy="230188"/>
            </a:xfrm>
            <a:prstGeom prst="rect">
              <a:avLst/>
            </a:prstGeom>
            <a:solidFill>
              <a:srgbClr val="FFFF00"/>
            </a:solidFill>
            <a:ln w="12700" algn="ctr">
              <a:solidFill>
                <a:schemeClr val="tx1"/>
              </a:solidFill>
              <a:miter lim="800000"/>
            </a:ln>
          </p:spPr>
          <p:txBody>
            <a:bodyPr wrap="none" anchor="ctr"/>
            <a:lstStyle/>
            <a:p>
              <a:endParaRPr lang="zh-CN" altLang="en-US" sz="1400"/>
            </a:p>
          </p:txBody>
        </p:sp>
        <p:sp>
          <p:nvSpPr>
            <p:cNvPr id="24" name="Rectangle 35"/>
            <p:cNvSpPr>
              <a:spLocks noChangeArrowheads="1"/>
            </p:cNvSpPr>
            <p:nvPr/>
          </p:nvSpPr>
          <p:spPr bwMode="auto">
            <a:xfrm>
              <a:off x="8134350" y="3889276"/>
              <a:ext cx="134938" cy="230188"/>
            </a:xfrm>
            <a:prstGeom prst="rect">
              <a:avLst/>
            </a:prstGeom>
            <a:solidFill>
              <a:srgbClr val="FFFF00"/>
            </a:solidFill>
            <a:ln w="12700" algn="ctr">
              <a:solidFill>
                <a:schemeClr val="tx1"/>
              </a:solidFill>
              <a:miter lim="800000"/>
            </a:ln>
          </p:spPr>
          <p:txBody>
            <a:bodyPr wrap="none" anchor="ctr"/>
            <a:lstStyle/>
            <a:p>
              <a:endParaRPr lang="zh-CN" altLang="en-US" sz="1400"/>
            </a:p>
          </p:txBody>
        </p:sp>
        <p:sp>
          <p:nvSpPr>
            <p:cNvPr id="25" name="Rectangle 36"/>
            <p:cNvSpPr>
              <a:spLocks noChangeArrowheads="1"/>
            </p:cNvSpPr>
            <p:nvPr/>
          </p:nvSpPr>
          <p:spPr bwMode="auto">
            <a:xfrm>
              <a:off x="8270875" y="3889276"/>
              <a:ext cx="134938" cy="230188"/>
            </a:xfrm>
            <a:prstGeom prst="rect">
              <a:avLst/>
            </a:prstGeom>
            <a:solidFill>
              <a:srgbClr val="FFFF00"/>
            </a:solidFill>
            <a:ln w="12700" algn="ctr">
              <a:solidFill>
                <a:schemeClr val="tx1"/>
              </a:solidFill>
              <a:miter lim="800000"/>
            </a:ln>
          </p:spPr>
          <p:txBody>
            <a:bodyPr wrap="none" anchor="ctr"/>
            <a:lstStyle/>
            <a:p>
              <a:endParaRPr lang="zh-CN" altLang="en-US" sz="1400"/>
            </a:p>
          </p:txBody>
        </p:sp>
        <p:sp>
          <p:nvSpPr>
            <p:cNvPr id="26" name="Line 37"/>
            <p:cNvSpPr>
              <a:spLocks noChangeShapeType="1"/>
            </p:cNvSpPr>
            <p:nvPr/>
          </p:nvSpPr>
          <p:spPr bwMode="auto">
            <a:xfrm>
              <a:off x="7724776" y="4581426"/>
              <a:ext cx="1090613" cy="0"/>
            </a:xfrm>
            <a:prstGeom prst="line">
              <a:avLst/>
            </a:prstGeom>
            <a:noFill/>
            <a:ln w="12700">
              <a:solidFill>
                <a:schemeClr val="tx1"/>
              </a:solidFill>
              <a:round/>
            </a:ln>
          </p:spPr>
          <p:txBody>
            <a:bodyPr wrap="none" anchor="ctr"/>
            <a:lstStyle/>
            <a:p>
              <a:endParaRPr lang="zh-CN" altLang="en-US" sz="1400"/>
            </a:p>
          </p:txBody>
        </p:sp>
        <p:sp>
          <p:nvSpPr>
            <p:cNvPr id="27" name="Rectangle 38"/>
            <p:cNvSpPr>
              <a:spLocks noChangeArrowheads="1"/>
            </p:cNvSpPr>
            <p:nvPr/>
          </p:nvSpPr>
          <p:spPr bwMode="auto">
            <a:xfrm>
              <a:off x="7861301" y="4351240"/>
              <a:ext cx="136525" cy="230187"/>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28" name="Rectangle 39"/>
            <p:cNvSpPr>
              <a:spLocks noChangeArrowheads="1"/>
            </p:cNvSpPr>
            <p:nvPr/>
          </p:nvSpPr>
          <p:spPr bwMode="auto">
            <a:xfrm>
              <a:off x="7997825" y="4351240"/>
              <a:ext cx="134938" cy="230187"/>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29" name="Rectangle 40"/>
            <p:cNvSpPr>
              <a:spLocks noChangeArrowheads="1"/>
            </p:cNvSpPr>
            <p:nvPr/>
          </p:nvSpPr>
          <p:spPr bwMode="auto">
            <a:xfrm>
              <a:off x="8134350" y="4351240"/>
              <a:ext cx="134938" cy="230187"/>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30" name="Rectangle 41"/>
            <p:cNvSpPr>
              <a:spLocks noChangeArrowheads="1"/>
            </p:cNvSpPr>
            <p:nvPr/>
          </p:nvSpPr>
          <p:spPr bwMode="auto">
            <a:xfrm>
              <a:off x="8270875" y="4351240"/>
              <a:ext cx="134938" cy="230187"/>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31" name="Rectangle 42"/>
            <p:cNvSpPr>
              <a:spLocks noChangeArrowheads="1"/>
            </p:cNvSpPr>
            <p:nvPr/>
          </p:nvSpPr>
          <p:spPr bwMode="auto">
            <a:xfrm>
              <a:off x="8405814" y="4351240"/>
              <a:ext cx="134937" cy="230187"/>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32" name="Rectangle 43"/>
            <p:cNvSpPr>
              <a:spLocks noChangeArrowheads="1"/>
            </p:cNvSpPr>
            <p:nvPr/>
          </p:nvSpPr>
          <p:spPr bwMode="auto">
            <a:xfrm>
              <a:off x="8542339" y="4351240"/>
              <a:ext cx="134937" cy="230187"/>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33" name="Line 44"/>
            <p:cNvSpPr>
              <a:spLocks noChangeShapeType="1"/>
            </p:cNvSpPr>
            <p:nvPr/>
          </p:nvSpPr>
          <p:spPr bwMode="auto">
            <a:xfrm flipV="1">
              <a:off x="7248525" y="3601940"/>
              <a:ext cx="407988" cy="460375"/>
            </a:xfrm>
            <a:prstGeom prst="line">
              <a:avLst/>
            </a:prstGeom>
            <a:noFill/>
            <a:ln w="19050">
              <a:solidFill>
                <a:schemeClr val="tx1"/>
              </a:solidFill>
              <a:round/>
              <a:tailEnd type="triangle" w="med" len="med"/>
            </a:ln>
          </p:spPr>
          <p:txBody>
            <a:bodyPr wrap="none" anchor="ctr"/>
            <a:lstStyle/>
            <a:p>
              <a:endParaRPr lang="zh-CN" altLang="en-US" sz="1400"/>
            </a:p>
          </p:txBody>
        </p:sp>
        <p:sp>
          <p:nvSpPr>
            <p:cNvPr id="34" name="Line 45"/>
            <p:cNvSpPr>
              <a:spLocks noChangeShapeType="1"/>
            </p:cNvSpPr>
            <p:nvPr/>
          </p:nvSpPr>
          <p:spPr bwMode="auto">
            <a:xfrm flipH="1">
              <a:off x="3505200" y="4119464"/>
              <a:ext cx="2927350" cy="0"/>
            </a:xfrm>
            <a:prstGeom prst="line">
              <a:avLst/>
            </a:prstGeom>
            <a:noFill/>
            <a:ln w="19050">
              <a:solidFill>
                <a:schemeClr val="tx1"/>
              </a:solidFill>
              <a:round/>
              <a:tailEnd type="triangle" w="med" len="med"/>
            </a:ln>
          </p:spPr>
          <p:txBody>
            <a:bodyPr wrap="none" anchor="ctr"/>
            <a:lstStyle/>
            <a:p>
              <a:endParaRPr lang="zh-CN" altLang="en-US" sz="1400"/>
            </a:p>
          </p:txBody>
        </p:sp>
        <p:sp>
          <p:nvSpPr>
            <p:cNvPr id="35" name="Rectangle 46"/>
            <p:cNvSpPr>
              <a:spLocks noChangeArrowheads="1"/>
            </p:cNvSpPr>
            <p:nvPr/>
          </p:nvSpPr>
          <p:spPr bwMode="auto">
            <a:xfrm>
              <a:off x="5167314" y="3889276"/>
              <a:ext cx="134937" cy="230188"/>
            </a:xfrm>
            <a:prstGeom prst="rect">
              <a:avLst/>
            </a:prstGeom>
            <a:solidFill>
              <a:srgbClr val="00CCFF"/>
            </a:solidFill>
            <a:ln w="12700" algn="ctr">
              <a:solidFill>
                <a:schemeClr val="tx1"/>
              </a:solidFill>
              <a:miter lim="800000"/>
            </a:ln>
          </p:spPr>
          <p:txBody>
            <a:bodyPr wrap="none" anchor="ctr"/>
            <a:lstStyle/>
            <a:p>
              <a:endParaRPr lang="zh-CN" altLang="en-US" sz="1400"/>
            </a:p>
          </p:txBody>
        </p:sp>
        <p:sp>
          <p:nvSpPr>
            <p:cNvPr id="36" name="Rectangle 47"/>
            <p:cNvSpPr>
              <a:spLocks noChangeArrowheads="1"/>
            </p:cNvSpPr>
            <p:nvPr/>
          </p:nvSpPr>
          <p:spPr bwMode="auto">
            <a:xfrm>
              <a:off x="5303839" y="3889276"/>
              <a:ext cx="134937" cy="230188"/>
            </a:xfrm>
            <a:prstGeom prst="rect">
              <a:avLst/>
            </a:prstGeom>
            <a:solidFill>
              <a:srgbClr val="00CCFF"/>
            </a:solidFill>
            <a:ln w="12700" algn="ctr">
              <a:solidFill>
                <a:schemeClr val="tx1"/>
              </a:solidFill>
              <a:miter lim="800000"/>
            </a:ln>
          </p:spPr>
          <p:txBody>
            <a:bodyPr wrap="none" anchor="ctr"/>
            <a:lstStyle/>
            <a:p>
              <a:endParaRPr lang="zh-CN" altLang="en-US" sz="1400"/>
            </a:p>
          </p:txBody>
        </p:sp>
        <p:sp>
          <p:nvSpPr>
            <p:cNvPr id="37" name="Rectangle 48"/>
            <p:cNvSpPr>
              <a:spLocks noChangeArrowheads="1"/>
            </p:cNvSpPr>
            <p:nvPr/>
          </p:nvSpPr>
          <p:spPr bwMode="auto">
            <a:xfrm>
              <a:off x="5440364" y="3889276"/>
              <a:ext cx="134937" cy="230188"/>
            </a:xfrm>
            <a:prstGeom prst="rect">
              <a:avLst/>
            </a:prstGeom>
            <a:solidFill>
              <a:srgbClr val="00CCFF"/>
            </a:solidFill>
            <a:ln w="12700" algn="ctr">
              <a:solidFill>
                <a:schemeClr val="tx1"/>
              </a:solidFill>
              <a:miter lim="800000"/>
            </a:ln>
          </p:spPr>
          <p:txBody>
            <a:bodyPr wrap="none" anchor="ctr"/>
            <a:lstStyle/>
            <a:p>
              <a:endParaRPr lang="zh-CN" altLang="en-US" sz="1400"/>
            </a:p>
          </p:txBody>
        </p:sp>
        <p:sp>
          <p:nvSpPr>
            <p:cNvPr id="38" name="Rectangle 49"/>
            <p:cNvSpPr>
              <a:spLocks noChangeArrowheads="1"/>
            </p:cNvSpPr>
            <p:nvPr/>
          </p:nvSpPr>
          <p:spPr bwMode="auto">
            <a:xfrm>
              <a:off x="5711825" y="3889276"/>
              <a:ext cx="134938" cy="230188"/>
            </a:xfrm>
            <a:prstGeom prst="rect">
              <a:avLst/>
            </a:prstGeom>
            <a:solidFill>
              <a:srgbClr val="FFFF00"/>
            </a:solidFill>
            <a:ln w="12700" algn="ctr">
              <a:solidFill>
                <a:schemeClr val="tx1"/>
              </a:solidFill>
              <a:miter lim="800000"/>
            </a:ln>
          </p:spPr>
          <p:txBody>
            <a:bodyPr wrap="none" anchor="ctr"/>
            <a:lstStyle/>
            <a:p>
              <a:endParaRPr lang="zh-CN" altLang="en-US" sz="1400"/>
            </a:p>
          </p:txBody>
        </p:sp>
        <p:sp>
          <p:nvSpPr>
            <p:cNvPr id="39" name="Rectangle 50"/>
            <p:cNvSpPr>
              <a:spLocks noChangeArrowheads="1"/>
            </p:cNvSpPr>
            <p:nvPr/>
          </p:nvSpPr>
          <p:spPr bwMode="auto">
            <a:xfrm>
              <a:off x="5848350" y="3889276"/>
              <a:ext cx="134938" cy="230188"/>
            </a:xfrm>
            <a:prstGeom prst="rect">
              <a:avLst/>
            </a:prstGeom>
            <a:solidFill>
              <a:srgbClr val="FFFF00"/>
            </a:solidFill>
            <a:ln w="12700" algn="ctr">
              <a:solidFill>
                <a:schemeClr val="tx1"/>
              </a:solidFill>
              <a:miter lim="800000"/>
            </a:ln>
          </p:spPr>
          <p:txBody>
            <a:bodyPr wrap="none" anchor="ctr"/>
            <a:lstStyle/>
            <a:p>
              <a:endParaRPr lang="zh-CN" altLang="en-US" sz="1400"/>
            </a:p>
          </p:txBody>
        </p:sp>
        <p:sp>
          <p:nvSpPr>
            <p:cNvPr id="40" name="Rectangle 51"/>
            <p:cNvSpPr>
              <a:spLocks noChangeArrowheads="1"/>
            </p:cNvSpPr>
            <p:nvPr/>
          </p:nvSpPr>
          <p:spPr bwMode="auto">
            <a:xfrm>
              <a:off x="6119814" y="3889276"/>
              <a:ext cx="134937" cy="230188"/>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41" name="Line 52"/>
            <p:cNvSpPr>
              <a:spLocks noChangeShapeType="1"/>
            </p:cNvSpPr>
            <p:nvPr/>
          </p:nvSpPr>
          <p:spPr bwMode="auto">
            <a:xfrm flipH="1" flipV="1">
              <a:off x="6907213" y="1987452"/>
              <a:ext cx="0" cy="1730375"/>
            </a:xfrm>
            <a:prstGeom prst="line">
              <a:avLst/>
            </a:prstGeom>
            <a:noFill/>
            <a:ln w="19050">
              <a:solidFill>
                <a:srgbClr val="800000"/>
              </a:solidFill>
              <a:round/>
            </a:ln>
          </p:spPr>
          <p:txBody>
            <a:bodyPr wrap="none" anchor="ctr"/>
            <a:lstStyle/>
            <a:p>
              <a:endParaRPr lang="zh-CN" altLang="en-US" sz="1400"/>
            </a:p>
          </p:txBody>
        </p:sp>
        <p:sp>
          <p:nvSpPr>
            <p:cNvPr id="42" name="Line 53"/>
            <p:cNvSpPr>
              <a:spLocks noChangeShapeType="1"/>
            </p:cNvSpPr>
            <p:nvPr/>
          </p:nvSpPr>
          <p:spPr bwMode="auto">
            <a:xfrm flipH="1">
              <a:off x="4048125" y="1987451"/>
              <a:ext cx="2859088" cy="0"/>
            </a:xfrm>
            <a:prstGeom prst="line">
              <a:avLst/>
            </a:prstGeom>
            <a:noFill/>
            <a:ln w="19050">
              <a:solidFill>
                <a:srgbClr val="800000"/>
              </a:solidFill>
              <a:round/>
              <a:tailEnd type="triangle" w="med" len="med"/>
            </a:ln>
          </p:spPr>
          <p:txBody>
            <a:bodyPr wrap="none" anchor="ctr"/>
            <a:lstStyle/>
            <a:p>
              <a:endParaRPr lang="zh-CN" altLang="en-US" sz="1400"/>
            </a:p>
          </p:txBody>
        </p:sp>
        <p:sp>
          <p:nvSpPr>
            <p:cNvPr id="43" name="Line 54"/>
            <p:cNvSpPr>
              <a:spLocks noChangeShapeType="1"/>
            </p:cNvSpPr>
            <p:nvPr/>
          </p:nvSpPr>
          <p:spPr bwMode="auto">
            <a:xfrm>
              <a:off x="4048125" y="2160489"/>
              <a:ext cx="2655888" cy="0"/>
            </a:xfrm>
            <a:prstGeom prst="line">
              <a:avLst/>
            </a:prstGeom>
            <a:noFill/>
            <a:ln w="19050">
              <a:solidFill>
                <a:srgbClr val="CC99FF"/>
              </a:solidFill>
              <a:round/>
            </a:ln>
          </p:spPr>
          <p:txBody>
            <a:bodyPr wrap="none" anchor="ctr"/>
            <a:lstStyle/>
            <a:p>
              <a:endParaRPr lang="zh-CN" altLang="en-US" sz="1400"/>
            </a:p>
          </p:txBody>
        </p:sp>
        <p:sp>
          <p:nvSpPr>
            <p:cNvPr id="44" name="Line 55"/>
            <p:cNvSpPr>
              <a:spLocks noChangeShapeType="1"/>
            </p:cNvSpPr>
            <p:nvPr/>
          </p:nvSpPr>
          <p:spPr bwMode="auto">
            <a:xfrm flipH="1">
              <a:off x="6704013" y="2160490"/>
              <a:ext cx="0" cy="1557337"/>
            </a:xfrm>
            <a:prstGeom prst="line">
              <a:avLst/>
            </a:prstGeom>
            <a:noFill/>
            <a:ln w="19050">
              <a:solidFill>
                <a:srgbClr val="CC99FF"/>
              </a:solidFill>
              <a:round/>
              <a:tailEnd type="triangle" w="med" len="med"/>
            </a:ln>
          </p:spPr>
          <p:txBody>
            <a:bodyPr wrap="none" anchor="ctr"/>
            <a:lstStyle/>
            <a:p>
              <a:endParaRPr lang="zh-CN" altLang="en-US" sz="1400"/>
            </a:p>
          </p:txBody>
        </p:sp>
        <p:sp>
          <p:nvSpPr>
            <p:cNvPr id="45" name="Line 56"/>
            <p:cNvSpPr>
              <a:spLocks noChangeShapeType="1"/>
            </p:cNvSpPr>
            <p:nvPr/>
          </p:nvSpPr>
          <p:spPr bwMode="auto">
            <a:xfrm flipH="1">
              <a:off x="5167313" y="4119465"/>
              <a:ext cx="0" cy="58737"/>
            </a:xfrm>
            <a:prstGeom prst="line">
              <a:avLst/>
            </a:prstGeom>
            <a:noFill/>
            <a:ln w="12700">
              <a:solidFill>
                <a:schemeClr val="tx1"/>
              </a:solidFill>
              <a:round/>
            </a:ln>
          </p:spPr>
          <p:txBody>
            <a:bodyPr wrap="none" anchor="ctr"/>
            <a:lstStyle/>
            <a:p>
              <a:endParaRPr lang="zh-CN" altLang="en-US" sz="1400"/>
            </a:p>
          </p:txBody>
        </p:sp>
        <p:sp>
          <p:nvSpPr>
            <p:cNvPr id="46" name="Line 57"/>
            <p:cNvSpPr>
              <a:spLocks noChangeShapeType="1"/>
            </p:cNvSpPr>
            <p:nvPr/>
          </p:nvSpPr>
          <p:spPr bwMode="auto">
            <a:xfrm flipH="1">
              <a:off x="5575300" y="4119465"/>
              <a:ext cx="0" cy="58737"/>
            </a:xfrm>
            <a:prstGeom prst="line">
              <a:avLst/>
            </a:prstGeom>
            <a:noFill/>
            <a:ln w="12700">
              <a:solidFill>
                <a:schemeClr val="tx1"/>
              </a:solidFill>
              <a:round/>
            </a:ln>
          </p:spPr>
          <p:txBody>
            <a:bodyPr wrap="none" anchor="ctr"/>
            <a:lstStyle/>
            <a:p>
              <a:endParaRPr lang="zh-CN" altLang="en-US" sz="1400"/>
            </a:p>
          </p:txBody>
        </p:sp>
        <p:sp>
          <p:nvSpPr>
            <p:cNvPr id="47" name="Line 58"/>
            <p:cNvSpPr>
              <a:spLocks noChangeShapeType="1"/>
            </p:cNvSpPr>
            <p:nvPr/>
          </p:nvSpPr>
          <p:spPr bwMode="auto">
            <a:xfrm flipH="1">
              <a:off x="5711825" y="4119465"/>
              <a:ext cx="0" cy="58737"/>
            </a:xfrm>
            <a:prstGeom prst="line">
              <a:avLst/>
            </a:prstGeom>
            <a:noFill/>
            <a:ln w="12700">
              <a:solidFill>
                <a:schemeClr val="tx1"/>
              </a:solidFill>
              <a:round/>
            </a:ln>
          </p:spPr>
          <p:txBody>
            <a:bodyPr wrap="none" anchor="ctr"/>
            <a:lstStyle/>
            <a:p>
              <a:endParaRPr lang="zh-CN" altLang="en-US" sz="1400"/>
            </a:p>
          </p:txBody>
        </p:sp>
        <p:sp>
          <p:nvSpPr>
            <p:cNvPr id="48" name="Line 59"/>
            <p:cNvSpPr>
              <a:spLocks noChangeShapeType="1"/>
            </p:cNvSpPr>
            <p:nvPr/>
          </p:nvSpPr>
          <p:spPr bwMode="auto">
            <a:xfrm flipH="1">
              <a:off x="5984875" y="4119465"/>
              <a:ext cx="0" cy="58737"/>
            </a:xfrm>
            <a:prstGeom prst="line">
              <a:avLst/>
            </a:prstGeom>
            <a:noFill/>
            <a:ln w="12700">
              <a:solidFill>
                <a:schemeClr val="tx1"/>
              </a:solidFill>
              <a:round/>
            </a:ln>
          </p:spPr>
          <p:txBody>
            <a:bodyPr wrap="none" anchor="ctr"/>
            <a:lstStyle/>
            <a:p>
              <a:endParaRPr lang="zh-CN" altLang="en-US" sz="1400"/>
            </a:p>
          </p:txBody>
        </p:sp>
        <p:sp>
          <p:nvSpPr>
            <p:cNvPr id="49" name="Line 60"/>
            <p:cNvSpPr>
              <a:spLocks noChangeShapeType="1"/>
            </p:cNvSpPr>
            <p:nvPr/>
          </p:nvSpPr>
          <p:spPr bwMode="auto">
            <a:xfrm flipH="1">
              <a:off x="6119813" y="4119465"/>
              <a:ext cx="0" cy="58737"/>
            </a:xfrm>
            <a:prstGeom prst="line">
              <a:avLst/>
            </a:prstGeom>
            <a:noFill/>
            <a:ln w="12700">
              <a:solidFill>
                <a:schemeClr val="tx1"/>
              </a:solidFill>
              <a:round/>
            </a:ln>
          </p:spPr>
          <p:txBody>
            <a:bodyPr wrap="none" anchor="ctr"/>
            <a:lstStyle/>
            <a:p>
              <a:endParaRPr lang="zh-CN" altLang="en-US" sz="1400"/>
            </a:p>
          </p:txBody>
        </p:sp>
        <p:sp>
          <p:nvSpPr>
            <p:cNvPr id="50" name="Line 61"/>
            <p:cNvSpPr>
              <a:spLocks noChangeShapeType="1"/>
            </p:cNvSpPr>
            <p:nvPr/>
          </p:nvSpPr>
          <p:spPr bwMode="auto">
            <a:xfrm flipH="1">
              <a:off x="6527800" y="4119465"/>
              <a:ext cx="0" cy="58737"/>
            </a:xfrm>
            <a:prstGeom prst="line">
              <a:avLst/>
            </a:prstGeom>
            <a:noFill/>
            <a:ln w="12700">
              <a:solidFill>
                <a:schemeClr val="tx1"/>
              </a:solidFill>
              <a:round/>
            </a:ln>
          </p:spPr>
          <p:txBody>
            <a:bodyPr wrap="none" anchor="ctr"/>
            <a:lstStyle/>
            <a:p>
              <a:endParaRPr lang="zh-CN" altLang="en-US" sz="1400"/>
            </a:p>
          </p:txBody>
        </p:sp>
        <p:sp>
          <p:nvSpPr>
            <p:cNvPr id="51" name="Rectangle 62"/>
            <p:cNvSpPr>
              <a:spLocks noChangeArrowheads="1"/>
            </p:cNvSpPr>
            <p:nvPr/>
          </p:nvSpPr>
          <p:spPr bwMode="auto">
            <a:xfrm>
              <a:off x="6256339" y="3889276"/>
              <a:ext cx="134937" cy="230188"/>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52" name="Rectangle 63"/>
            <p:cNvSpPr>
              <a:spLocks noChangeArrowheads="1"/>
            </p:cNvSpPr>
            <p:nvPr/>
          </p:nvSpPr>
          <p:spPr bwMode="auto">
            <a:xfrm>
              <a:off x="6392864" y="3889276"/>
              <a:ext cx="134937" cy="230188"/>
            </a:xfrm>
            <a:prstGeom prst="rect">
              <a:avLst/>
            </a:prstGeom>
            <a:solidFill>
              <a:srgbClr val="99CC00"/>
            </a:solidFill>
            <a:ln w="12700" algn="ctr">
              <a:solidFill>
                <a:schemeClr val="tx1"/>
              </a:solidFill>
              <a:miter lim="800000"/>
            </a:ln>
          </p:spPr>
          <p:txBody>
            <a:bodyPr wrap="none" anchor="ctr"/>
            <a:lstStyle/>
            <a:p>
              <a:endParaRPr lang="zh-CN" altLang="en-US" sz="1400"/>
            </a:p>
          </p:txBody>
        </p:sp>
        <p:sp>
          <p:nvSpPr>
            <p:cNvPr id="53" name="AutoShape 64"/>
            <p:cNvSpPr>
              <a:spLocks noChangeArrowheads="1"/>
            </p:cNvSpPr>
            <p:nvPr/>
          </p:nvSpPr>
          <p:spPr bwMode="auto">
            <a:xfrm rot="-5400000">
              <a:off x="9048751" y="3146810"/>
              <a:ext cx="347662" cy="407987"/>
            </a:xfrm>
            <a:prstGeom prst="flowChartMagneticDrum">
              <a:avLst/>
            </a:prstGeom>
            <a:solidFill>
              <a:srgbClr val="00CCFF"/>
            </a:solidFill>
            <a:ln w="12700">
              <a:solidFill>
                <a:schemeClr val="tx1"/>
              </a:solidFill>
              <a:round/>
            </a:ln>
          </p:spPr>
          <p:txBody>
            <a:bodyPr wrap="none" anchor="ctr"/>
            <a:lstStyle/>
            <a:p>
              <a:endParaRPr lang="zh-CN" altLang="en-US" sz="1400"/>
            </a:p>
          </p:txBody>
        </p:sp>
        <p:sp>
          <p:nvSpPr>
            <p:cNvPr id="54" name="AutoShape 65"/>
            <p:cNvSpPr>
              <a:spLocks noChangeArrowheads="1"/>
            </p:cNvSpPr>
            <p:nvPr/>
          </p:nvSpPr>
          <p:spPr bwMode="auto">
            <a:xfrm rot="-5400000">
              <a:off x="9117014" y="4208636"/>
              <a:ext cx="346075" cy="542925"/>
            </a:xfrm>
            <a:prstGeom prst="flowChartMagneticDrum">
              <a:avLst/>
            </a:prstGeom>
            <a:solidFill>
              <a:srgbClr val="99CC00"/>
            </a:solidFill>
            <a:ln w="12700">
              <a:solidFill>
                <a:schemeClr val="tx1"/>
              </a:solidFill>
              <a:round/>
            </a:ln>
          </p:spPr>
          <p:txBody>
            <a:bodyPr wrap="none" anchor="ctr"/>
            <a:lstStyle/>
            <a:p>
              <a:endParaRPr lang="zh-CN" altLang="en-US" sz="1400"/>
            </a:p>
          </p:txBody>
        </p:sp>
        <p:sp>
          <p:nvSpPr>
            <p:cNvPr id="55" name="AutoShape 66"/>
            <p:cNvSpPr>
              <a:spLocks noChangeArrowheads="1"/>
            </p:cNvSpPr>
            <p:nvPr/>
          </p:nvSpPr>
          <p:spPr bwMode="auto">
            <a:xfrm rot="-5400000">
              <a:off x="9043989" y="3763640"/>
              <a:ext cx="288925" cy="339725"/>
            </a:xfrm>
            <a:prstGeom prst="flowChartMagneticDrum">
              <a:avLst/>
            </a:prstGeom>
            <a:solidFill>
              <a:srgbClr val="FFFF00"/>
            </a:solidFill>
            <a:ln w="12700">
              <a:solidFill>
                <a:schemeClr val="tx1"/>
              </a:solidFill>
              <a:round/>
            </a:ln>
          </p:spPr>
          <p:txBody>
            <a:bodyPr wrap="none" anchor="ctr"/>
            <a:lstStyle/>
            <a:p>
              <a:endParaRPr lang="zh-CN" altLang="en-US" sz="1400"/>
            </a:p>
          </p:txBody>
        </p:sp>
        <p:sp>
          <p:nvSpPr>
            <p:cNvPr id="56" name="Rectangle 67"/>
            <p:cNvSpPr>
              <a:spLocks noChangeArrowheads="1"/>
            </p:cNvSpPr>
            <p:nvPr/>
          </p:nvSpPr>
          <p:spPr bwMode="auto">
            <a:xfrm>
              <a:off x="5002213" y="1527077"/>
              <a:ext cx="1022350" cy="288925"/>
            </a:xfrm>
            <a:prstGeom prst="rect">
              <a:avLst/>
            </a:prstGeom>
            <a:solidFill>
              <a:schemeClr val="tx2"/>
            </a:solidFill>
            <a:ln w="12700" algn="ctr">
              <a:noFill/>
              <a:miter lim="800000"/>
            </a:ln>
          </p:spPr>
          <p:txBody>
            <a:bodyPr wrap="none" lIns="91424" tIns="45712" rIns="91424" bIns="45712" anchor="ctr"/>
            <a:lstStyle/>
            <a:p>
              <a:pPr>
                <a:spcBef>
                  <a:spcPct val="20000"/>
                </a:spcBef>
              </a:pPr>
              <a:r>
                <a:rPr lang="en-US" altLang="zh-CN" sz="1400">
                  <a:solidFill>
                    <a:schemeClr val="bg1"/>
                  </a:solidFill>
                </a:rPr>
                <a:t>Relatório DBA</a:t>
              </a:r>
            </a:p>
          </p:txBody>
        </p:sp>
        <p:sp>
          <p:nvSpPr>
            <p:cNvPr id="57" name="Rectangle 68"/>
            <p:cNvSpPr>
              <a:spLocks noChangeArrowheads="1"/>
            </p:cNvSpPr>
            <p:nvPr/>
          </p:nvSpPr>
          <p:spPr bwMode="auto">
            <a:xfrm>
              <a:off x="5002213" y="2333527"/>
              <a:ext cx="1022350" cy="288925"/>
            </a:xfrm>
            <a:prstGeom prst="rect">
              <a:avLst/>
            </a:prstGeom>
            <a:solidFill>
              <a:srgbClr val="CC99FF"/>
            </a:solidFill>
            <a:ln w="12700" algn="ctr">
              <a:noFill/>
              <a:miter lim="800000"/>
            </a:ln>
          </p:spPr>
          <p:txBody>
            <a:bodyPr wrap="none" lIns="91424" tIns="45712" rIns="91424" bIns="45712" anchor="ctr"/>
            <a:lstStyle/>
            <a:p>
              <a:pPr>
                <a:spcBef>
                  <a:spcPct val="20000"/>
                </a:spcBef>
              </a:pPr>
              <a:r>
                <a:rPr lang="en-US" altLang="zh-CN" sz="1400"/>
                <a:t>Mapa BW</a:t>
              </a:r>
            </a:p>
          </p:txBody>
        </p:sp>
        <p:sp>
          <p:nvSpPr>
            <p:cNvPr id="58" name="Text Box 69"/>
            <p:cNvSpPr txBox="1">
              <a:spLocks noChangeArrowheads="1"/>
            </p:cNvSpPr>
            <p:nvPr/>
          </p:nvSpPr>
          <p:spPr bwMode="auto">
            <a:xfrm>
              <a:off x="3573464" y="4178202"/>
              <a:ext cx="1089025" cy="300536"/>
            </a:xfrm>
            <a:prstGeom prst="rect">
              <a:avLst/>
            </a:prstGeom>
            <a:noFill/>
            <a:ln w="12700" algn="ctr">
              <a:noFill/>
              <a:miter lim="800000"/>
            </a:ln>
          </p:spPr>
          <p:txBody>
            <a:bodyPr lIns="91424" tIns="45712" rIns="91424" bIns="45712">
              <a:spAutoFit/>
            </a:bodyPr>
            <a:lstStyle/>
            <a:p>
              <a:r>
                <a:rPr lang="en-US" altLang="zh-CN" sz="1200" dirty="0"/>
                <a:t>Horário</a:t>
              </a:r>
            </a:p>
          </p:txBody>
        </p:sp>
        <p:sp>
          <p:nvSpPr>
            <p:cNvPr id="59" name="Rectangle 70"/>
            <p:cNvSpPr>
              <a:spLocks noChangeArrowheads="1"/>
            </p:cNvSpPr>
            <p:nvPr/>
          </p:nvSpPr>
          <p:spPr bwMode="auto">
            <a:xfrm>
              <a:off x="5167314" y="4235351"/>
              <a:ext cx="407987" cy="58738"/>
            </a:xfrm>
            <a:prstGeom prst="rect">
              <a:avLst/>
            </a:prstGeom>
            <a:solidFill>
              <a:schemeClr val="tx2"/>
            </a:solidFill>
            <a:ln w="12700" algn="ctr">
              <a:solidFill>
                <a:schemeClr val="tx2"/>
              </a:solidFill>
              <a:miter lim="800000"/>
            </a:ln>
          </p:spPr>
          <p:txBody>
            <a:bodyPr wrap="none" anchor="ctr"/>
            <a:lstStyle/>
            <a:p>
              <a:endParaRPr lang="zh-CN" altLang="en-US" sz="1400"/>
            </a:p>
          </p:txBody>
        </p:sp>
        <p:sp>
          <p:nvSpPr>
            <p:cNvPr id="60" name="Rectangle 71"/>
            <p:cNvSpPr>
              <a:spLocks noChangeArrowheads="1"/>
            </p:cNvSpPr>
            <p:nvPr/>
          </p:nvSpPr>
          <p:spPr bwMode="auto">
            <a:xfrm>
              <a:off x="5711825" y="4235351"/>
              <a:ext cx="273050" cy="58738"/>
            </a:xfrm>
            <a:prstGeom prst="rect">
              <a:avLst/>
            </a:prstGeom>
            <a:solidFill>
              <a:schemeClr val="tx2"/>
            </a:solidFill>
            <a:ln w="12700" algn="ctr">
              <a:solidFill>
                <a:schemeClr val="tx2"/>
              </a:solidFill>
              <a:miter lim="800000"/>
            </a:ln>
          </p:spPr>
          <p:txBody>
            <a:bodyPr wrap="none" anchor="ctr"/>
            <a:lstStyle/>
            <a:p>
              <a:endParaRPr lang="zh-CN" altLang="en-US" sz="1400"/>
            </a:p>
          </p:txBody>
        </p:sp>
        <p:sp>
          <p:nvSpPr>
            <p:cNvPr id="61" name="Rectangle 72"/>
            <p:cNvSpPr>
              <a:spLocks noChangeArrowheads="1"/>
            </p:cNvSpPr>
            <p:nvPr/>
          </p:nvSpPr>
          <p:spPr bwMode="auto">
            <a:xfrm>
              <a:off x="6119814" y="4235351"/>
              <a:ext cx="407987" cy="58738"/>
            </a:xfrm>
            <a:prstGeom prst="rect">
              <a:avLst/>
            </a:prstGeom>
            <a:solidFill>
              <a:schemeClr val="tx2"/>
            </a:solidFill>
            <a:ln w="12700" algn="ctr">
              <a:solidFill>
                <a:schemeClr val="tx2"/>
              </a:solidFill>
              <a:miter lim="800000"/>
            </a:ln>
          </p:spPr>
          <p:txBody>
            <a:bodyPr wrap="none" anchor="ctr"/>
            <a:lstStyle/>
            <a:p>
              <a:endParaRPr lang="zh-CN" altLang="en-US" sz="1400"/>
            </a:p>
          </p:txBody>
        </p:sp>
        <p:sp>
          <p:nvSpPr>
            <p:cNvPr id="62" name="Text Box 73"/>
            <p:cNvSpPr txBox="1">
              <a:spLocks noChangeArrowheads="1"/>
            </p:cNvSpPr>
            <p:nvPr/>
          </p:nvSpPr>
          <p:spPr bwMode="auto">
            <a:xfrm>
              <a:off x="8969264" y="3537013"/>
              <a:ext cx="1089025" cy="300536"/>
            </a:xfrm>
            <a:prstGeom prst="rect">
              <a:avLst/>
            </a:prstGeom>
            <a:noFill/>
            <a:ln w="12700" algn="ctr">
              <a:noFill/>
              <a:miter lim="800000"/>
            </a:ln>
          </p:spPr>
          <p:txBody>
            <a:bodyPr lIns="91424" tIns="45712" rIns="91424" bIns="45712">
              <a:spAutoFit/>
            </a:bodyPr>
            <a:lstStyle/>
            <a:p>
              <a:r>
                <a:rPr lang="en-US" altLang="zh-CN" sz="1200" dirty="0"/>
                <a:t>T-CONT</a:t>
              </a:r>
            </a:p>
          </p:txBody>
        </p:sp>
        <p:sp>
          <p:nvSpPr>
            <p:cNvPr id="63" name="Text Box 74"/>
            <p:cNvSpPr txBox="1">
              <a:spLocks noChangeArrowheads="1"/>
            </p:cNvSpPr>
            <p:nvPr/>
          </p:nvSpPr>
          <p:spPr bwMode="auto">
            <a:xfrm>
              <a:off x="8969264" y="4077072"/>
              <a:ext cx="1089025" cy="300536"/>
            </a:xfrm>
            <a:prstGeom prst="rect">
              <a:avLst/>
            </a:prstGeom>
            <a:noFill/>
            <a:ln w="12700" algn="ctr">
              <a:noFill/>
              <a:miter lim="800000"/>
            </a:ln>
          </p:spPr>
          <p:txBody>
            <a:bodyPr lIns="91424" tIns="45712" rIns="91424" bIns="45712">
              <a:spAutoFit/>
            </a:bodyPr>
            <a:lstStyle/>
            <a:p>
              <a:r>
                <a:rPr lang="en-US" altLang="zh-CN" sz="1200"/>
                <a:t>T-CONT</a:t>
              </a:r>
            </a:p>
          </p:txBody>
        </p:sp>
        <p:sp>
          <p:nvSpPr>
            <p:cNvPr id="64" name="Text Box 75"/>
            <p:cNvSpPr txBox="1">
              <a:spLocks noChangeArrowheads="1"/>
            </p:cNvSpPr>
            <p:nvPr/>
          </p:nvSpPr>
          <p:spPr bwMode="auto">
            <a:xfrm>
              <a:off x="8969264" y="4617132"/>
              <a:ext cx="1089025" cy="300536"/>
            </a:xfrm>
            <a:prstGeom prst="rect">
              <a:avLst/>
            </a:prstGeom>
            <a:noFill/>
            <a:ln w="12700" algn="ctr">
              <a:noFill/>
              <a:miter lim="800000"/>
            </a:ln>
          </p:spPr>
          <p:txBody>
            <a:bodyPr lIns="91424" tIns="45712" rIns="91424" bIns="45712">
              <a:spAutoFit/>
            </a:bodyPr>
            <a:lstStyle/>
            <a:p>
              <a:r>
                <a:rPr lang="en-US" altLang="zh-CN" sz="1200"/>
                <a:t>T-CONT</a:t>
              </a:r>
            </a:p>
          </p:txBody>
        </p:sp>
        <p:sp>
          <p:nvSpPr>
            <p:cNvPr id="65" name="Text Box 76"/>
            <p:cNvSpPr txBox="1">
              <a:spLocks noChangeArrowheads="1"/>
            </p:cNvSpPr>
            <p:nvPr/>
          </p:nvSpPr>
          <p:spPr bwMode="auto">
            <a:xfrm>
              <a:off x="6432550" y="4524201"/>
              <a:ext cx="1226776" cy="300536"/>
            </a:xfrm>
            <a:prstGeom prst="rect">
              <a:avLst/>
            </a:prstGeom>
            <a:noFill/>
            <a:ln w="12700" algn="ctr">
              <a:noFill/>
              <a:miter lim="800000"/>
            </a:ln>
          </p:spPr>
          <p:txBody>
            <a:bodyPr lIns="91424" tIns="45712" rIns="91424" bIns="45712">
              <a:spAutoFit/>
            </a:bodyPr>
            <a:lstStyle/>
            <a:p>
              <a:r>
                <a:rPr lang="en-US" altLang="zh-CN" sz="1200" dirty="0"/>
                <a:t>Agendador ONU</a:t>
              </a:r>
            </a:p>
          </p:txBody>
        </p:sp>
        <p:sp>
          <p:nvSpPr>
            <p:cNvPr id="66" name="Text Box 77"/>
            <p:cNvSpPr txBox="1">
              <a:spLocks noChangeArrowheads="1"/>
            </p:cNvSpPr>
            <p:nvPr/>
          </p:nvSpPr>
          <p:spPr bwMode="auto">
            <a:xfrm>
              <a:off x="6907213" y="1469927"/>
              <a:ext cx="1090612" cy="495964"/>
            </a:xfrm>
            <a:prstGeom prst="rect">
              <a:avLst/>
            </a:prstGeom>
            <a:noFill/>
            <a:ln w="12700" algn="ctr">
              <a:noFill/>
              <a:miter lim="800000"/>
            </a:ln>
          </p:spPr>
          <p:txBody>
            <a:bodyPr lIns="91424" tIns="45712" rIns="91424" bIns="45712">
              <a:spAutoFit/>
            </a:bodyPr>
            <a:lstStyle/>
            <a:p>
              <a:r>
                <a:rPr lang="en-US" altLang="zh-CN" sz="1400"/>
                <a:t>ONU</a:t>
              </a:r>
            </a:p>
            <a:p>
              <a:endParaRPr lang="en-US" altLang="zh-CN" sz="1400"/>
            </a:p>
          </p:txBody>
        </p:sp>
        <p:sp>
          <p:nvSpPr>
            <p:cNvPr id="67" name="Text Box 78"/>
            <p:cNvSpPr txBox="1">
              <a:spLocks noChangeArrowheads="1"/>
            </p:cNvSpPr>
            <p:nvPr/>
          </p:nvSpPr>
          <p:spPr bwMode="auto">
            <a:xfrm>
              <a:off x="2687639" y="1469927"/>
              <a:ext cx="1225548" cy="495964"/>
            </a:xfrm>
            <a:prstGeom prst="rect">
              <a:avLst/>
            </a:prstGeom>
            <a:noFill/>
            <a:ln w="12700" algn="ctr">
              <a:noFill/>
              <a:miter lim="800000"/>
            </a:ln>
          </p:spPr>
          <p:txBody>
            <a:bodyPr wrap="square" lIns="91424" tIns="45712" rIns="91424" bIns="45712">
              <a:spAutoFit/>
            </a:bodyPr>
            <a:lstStyle/>
            <a:p>
              <a:r>
                <a:rPr lang="en-US" altLang="zh-CN" sz="1400"/>
                <a:t>OLT</a:t>
              </a:r>
            </a:p>
            <a:p>
              <a:endParaRPr lang="en-US" altLang="zh-CN" sz="1400"/>
            </a:p>
          </p:txBody>
        </p:sp>
        <p:sp>
          <p:nvSpPr>
            <p:cNvPr id="68" name="Line 79"/>
            <p:cNvSpPr>
              <a:spLocks noChangeShapeType="1"/>
            </p:cNvSpPr>
            <p:nvPr/>
          </p:nvSpPr>
          <p:spPr bwMode="auto">
            <a:xfrm>
              <a:off x="2279651" y="3078064"/>
              <a:ext cx="7351713" cy="0"/>
            </a:xfrm>
            <a:prstGeom prst="line">
              <a:avLst/>
            </a:prstGeom>
            <a:noFill/>
            <a:ln w="12700">
              <a:noFill/>
              <a:round/>
            </a:ln>
          </p:spPr>
          <p:txBody>
            <a:bodyPr wrap="none" anchor="ctr"/>
            <a:lstStyle/>
            <a:p>
              <a:endParaRPr lang="zh-CN" altLang="en-US" sz="1400"/>
            </a:p>
          </p:txBody>
        </p:sp>
        <p:sp>
          <p:nvSpPr>
            <p:cNvPr id="69" name="Text Box 80"/>
            <p:cNvSpPr txBox="1">
              <a:spLocks noChangeArrowheads="1"/>
            </p:cNvSpPr>
            <p:nvPr/>
          </p:nvSpPr>
          <p:spPr bwMode="auto">
            <a:xfrm>
              <a:off x="7724777" y="2046189"/>
              <a:ext cx="1091704" cy="289205"/>
            </a:xfrm>
            <a:prstGeom prst="rect">
              <a:avLst/>
            </a:prstGeom>
            <a:noFill/>
            <a:ln w="12700" algn="ctr">
              <a:noFill/>
              <a:miter lim="800000"/>
            </a:ln>
          </p:spPr>
          <p:txBody>
            <a:bodyPr lIns="91424" tIns="45712" rIns="91424" bIns="45712">
              <a:spAutoFit/>
            </a:bodyPr>
            <a:lstStyle/>
            <a:p>
              <a:r>
                <a:rPr lang="en-US" altLang="en-US" sz="1400" dirty="0"/>
                <a:t>Plano de controle</a:t>
              </a:r>
            </a:p>
          </p:txBody>
        </p:sp>
        <p:sp>
          <p:nvSpPr>
            <p:cNvPr id="70" name="Text Box 81"/>
            <p:cNvSpPr txBox="1">
              <a:spLocks noChangeArrowheads="1"/>
            </p:cNvSpPr>
            <p:nvPr/>
          </p:nvSpPr>
          <p:spPr bwMode="auto">
            <a:xfrm>
              <a:off x="2824164" y="3139976"/>
              <a:ext cx="1090114" cy="289205"/>
            </a:xfrm>
            <a:prstGeom prst="rect">
              <a:avLst/>
            </a:prstGeom>
            <a:noFill/>
            <a:ln w="12700" algn="ctr">
              <a:noFill/>
              <a:miter lim="800000"/>
            </a:ln>
          </p:spPr>
          <p:txBody>
            <a:bodyPr lIns="91424" tIns="45712" rIns="91424" bIns="45712">
              <a:spAutoFit/>
            </a:bodyPr>
            <a:lstStyle/>
            <a:p>
              <a:r>
                <a:rPr lang="en-US" altLang="en-US" sz="1400" dirty="0"/>
                <a:t>Plano de dados</a:t>
              </a:r>
            </a:p>
          </p:txBody>
        </p:sp>
        <p:sp>
          <p:nvSpPr>
            <p:cNvPr id="71" name="Freeform 82"/>
            <p:cNvSpPr/>
            <p:nvPr/>
          </p:nvSpPr>
          <p:spPr bwMode="auto">
            <a:xfrm>
              <a:off x="7451725" y="4063901"/>
              <a:ext cx="69850" cy="230188"/>
            </a:xfrm>
            <a:custGeom>
              <a:avLst/>
              <a:gdLst>
                <a:gd name="T0" fmla="*/ 0 w 90"/>
                <a:gd name="T1" fmla="*/ 0 h 272"/>
                <a:gd name="T2" fmla="*/ 2147483647 w 90"/>
                <a:gd name="T3" fmla="*/ 2147483647 h 272"/>
                <a:gd name="T4" fmla="*/ 0 w 90"/>
                <a:gd name="T5" fmla="*/ 2147483647 h 272"/>
                <a:gd name="T6" fmla="*/ 0 60000 65536"/>
                <a:gd name="T7" fmla="*/ 0 60000 65536"/>
                <a:gd name="T8" fmla="*/ 0 60000 65536"/>
                <a:gd name="T9" fmla="*/ 0 w 90"/>
                <a:gd name="T10" fmla="*/ 0 h 272"/>
                <a:gd name="T11" fmla="*/ 90 w 90"/>
                <a:gd name="T12" fmla="*/ 272 h 272"/>
              </a:gdLst>
              <a:ahLst/>
              <a:cxnLst>
                <a:cxn ang="T6">
                  <a:pos x="T0" y="T1"/>
                </a:cxn>
                <a:cxn ang="T7">
                  <a:pos x="T2" y="T3"/>
                </a:cxn>
                <a:cxn ang="T8">
                  <a:pos x="T4" y="T5"/>
                </a:cxn>
              </a:cxnLst>
              <a:rect l="T9" t="T10" r="T11" b="T12"/>
              <a:pathLst>
                <a:path w="90" h="272">
                  <a:moveTo>
                    <a:pt x="0" y="0"/>
                  </a:moveTo>
                  <a:cubicBezTo>
                    <a:pt x="45" y="45"/>
                    <a:pt x="90" y="91"/>
                    <a:pt x="90" y="136"/>
                  </a:cubicBezTo>
                  <a:cubicBezTo>
                    <a:pt x="90" y="181"/>
                    <a:pt x="45" y="226"/>
                    <a:pt x="0" y="272"/>
                  </a:cubicBezTo>
                </a:path>
              </a:pathLst>
            </a:custGeom>
            <a:noFill/>
            <a:ln w="12700" cap="flat" cmpd="sng">
              <a:solidFill>
                <a:schemeClr val="tx1"/>
              </a:solidFill>
              <a:prstDash val="solid"/>
              <a:round/>
              <a:headEnd type="none" w="med" len="med"/>
              <a:tailEnd type="triangle" w="med" len="med"/>
            </a:ln>
          </p:spPr>
          <p:txBody>
            <a:bodyPr wrap="none" anchor="ctr"/>
            <a:lstStyle/>
            <a:p>
              <a:endParaRPr lang="zh-CN" altLang="en-US" sz="1400"/>
            </a:p>
          </p:txBody>
        </p:sp>
        <p:sp>
          <p:nvSpPr>
            <p:cNvPr id="72" name="Rectangle 83"/>
            <p:cNvSpPr>
              <a:spLocks noChangeArrowheads="1"/>
            </p:cNvSpPr>
            <p:nvPr/>
          </p:nvSpPr>
          <p:spPr bwMode="auto">
            <a:xfrm>
              <a:off x="2279651" y="1422302"/>
              <a:ext cx="2043113" cy="3446463"/>
            </a:xfrm>
            <a:prstGeom prst="rect">
              <a:avLst/>
            </a:prstGeom>
            <a:noFill/>
            <a:ln w="12700" algn="ctr">
              <a:solidFill>
                <a:srgbClr val="333333"/>
              </a:solidFill>
              <a:prstDash val="dash"/>
              <a:miter lim="800000"/>
            </a:ln>
          </p:spPr>
          <p:txBody>
            <a:bodyPr wrap="none" anchor="ctr"/>
            <a:lstStyle/>
            <a:p>
              <a:endParaRPr lang="zh-CN" altLang="en-US" sz="1400"/>
            </a:p>
          </p:txBody>
        </p:sp>
        <p:sp>
          <p:nvSpPr>
            <p:cNvPr id="73" name="Rectangle 84"/>
            <p:cNvSpPr>
              <a:spLocks noChangeArrowheads="1"/>
            </p:cNvSpPr>
            <p:nvPr/>
          </p:nvSpPr>
          <p:spPr bwMode="auto">
            <a:xfrm>
              <a:off x="6364289" y="1412777"/>
              <a:ext cx="3267075" cy="3446463"/>
            </a:xfrm>
            <a:prstGeom prst="rect">
              <a:avLst/>
            </a:prstGeom>
            <a:noFill/>
            <a:ln w="12700" algn="ctr">
              <a:solidFill>
                <a:srgbClr val="333333"/>
              </a:solidFill>
              <a:prstDash val="dash"/>
              <a:miter lim="800000"/>
            </a:ln>
          </p:spPr>
          <p:txBody>
            <a:bodyPr wrap="none" anchor="ctr"/>
            <a:lstStyle/>
            <a:p>
              <a:endParaRPr lang="zh-CN" altLang="en-US" sz="1400"/>
            </a:p>
          </p:txBody>
        </p:sp>
      </p:grpSp>
      <p:grpSp>
        <p:nvGrpSpPr>
          <p:cNvPr id="74" name="Group 72"/>
          <p:cNvGrpSpPr/>
          <p:nvPr/>
        </p:nvGrpSpPr>
        <p:grpSpPr>
          <a:xfrm>
            <a:off x="7307628" y="3545315"/>
            <a:ext cx="255587" cy="255588"/>
            <a:chOff x="4059" y="3685"/>
            <a:chExt cx="635" cy="635"/>
          </a:xfrm>
        </p:grpSpPr>
        <p:sp>
          <p:nvSpPr>
            <p:cNvPr id="75" name="Oval 73"/>
            <p:cNvSpPr>
              <a:spLocks noChangeArrowheads="1"/>
            </p:cNvSpPr>
            <p:nvPr/>
          </p:nvSpPr>
          <p:spPr bwMode="auto">
            <a:xfrm>
              <a:off x="4059" y="3685"/>
              <a:ext cx="635" cy="635"/>
            </a:xfrm>
            <a:prstGeom prst="ellipse">
              <a:avLst/>
            </a:prstGeom>
            <a:gradFill rotWithShape="1">
              <a:gsLst>
                <a:gs pos="0">
                  <a:srgbClr val="808080"/>
                </a:gs>
                <a:gs pos="100000">
                  <a:srgbClr val="CCCCFF"/>
                </a:gs>
              </a:gsLst>
              <a:lin ang="2700000" scaled="1"/>
            </a:gradFill>
            <a:ln w="28575" algn="ctr">
              <a:noFill/>
              <a:rou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6" name="Oval 74"/>
            <p:cNvSpPr>
              <a:spLocks noChangeArrowheads="1"/>
            </p:cNvSpPr>
            <p:nvPr/>
          </p:nvSpPr>
          <p:spPr bwMode="ltGray">
            <a:xfrm>
              <a:off x="4106" y="3728"/>
              <a:ext cx="544" cy="544"/>
            </a:xfrm>
            <a:prstGeom prst="ellipse">
              <a:avLst/>
            </a:prstGeom>
            <a:gradFill rotWithShape="0">
              <a:gsLst>
                <a:gs pos="0">
                  <a:srgbClr val="46921C">
                    <a:gamma/>
                    <a:shade val="60000"/>
                    <a:invGamma/>
                  </a:srgbClr>
                </a:gs>
                <a:gs pos="100000">
                  <a:srgbClr val="46921C"/>
                </a:gs>
              </a:gsLst>
              <a:lin ang="2700000" scaled="1"/>
            </a:gradFill>
            <a:ln w="28575" cap="rnd" algn="ctr">
              <a:solidFill>
                <a:srgbClr val="255C1C"/>
              </a:solidFill>
              <a:round/>
            </a:ln>
            <a:effectLst/>
          </p:spPr>
          <p:txBody>
            <a:bodyPr lIns="22467" tIns="11234" rIns="22467" bIns="11234" anchor="ctr" anchorCtr="1">
              <a:spAutoFit/>
            </a:bodyPr>
            <a:lstStyle/>
            <a:p>
              <a:pPr>
                <a:defRPr/>
              </a:pPr>
              <a:endParaRPr lang="zh-CN" altLang="en-US">
                <a:effectLst>
                  <a:outerShdw blurRad="38100" dist="38100" dir="2700000" algn="tl">
                    <a:srgbClr val="000000">
                      <a:alpha val="43137"/>
                    </a:srgbClr>
                  </a:outerShdw>
                </a:effectLst>
              </a:endParaRPr>
            </a:p>
          </p:txBody>
        </p:sp>
        <p:pic>
          <p:nvPicPr>
            <p:cNvPr id="77" name="Picture 75" descr="guang8"/>
            <p:cNvPicPr>
              <a:picLocks noChangeAspect="1" noChangeArrowheads="1"/>
            </p:cNvPicPr>
            <p:nvPr/>
          </p:nvPicPr>
          <p:blipFill>
            <a:blip r:embed="rId4"/>
            <a:stretch>
              <a:fillRect/>
            </a:stretch>
          </p:blipFill>
          <p:spPr bwMode="auto">
            <a:xfrm>
              <a:off x="4176" y="3748"/>
              <a:ext cx="405" cy="313"/>
            </a:xfrm>
            <a:prstGeom prst="rect">
              <a:avLst/>
            </a:prstGeom>
            <a:noFill/>
            <a:ln w="9525">
              <a:noFill/>
              <a:miter lim="800000"/>
              <a:headEnd/>
              <a:tailEnd/>
            </a:ln>
          </p:spPr>
        </p:pic>
      </p:grpSp>
      <p:grpSp>
        <p:nvGrpSpPr>
          <p:cNvPr id="78" name="Group 76"/>
          <p:cNvGrpSpPr/>
          <p:nvPr/>
        </p:nvGrpSpPr>
        <p:grpSpPr>
          <a:xfrm>
            <a:off x="3390784" y="1928699"/>
            <a:ext cx="215900" cy="215900"/>
            <a:chOff x="4059" y="754"/>
            <a:chExt cx="635" cy="635"/>
          </a:xfrm>
        </p:grpSpPr>
        <p:sp>
          <p:nvSpPr>
            <p:cNvPr id="79" name="Oval 77"/>
            <p:cNvSpPr>
              <a:spLocks noChangeArrowheads="1"/>
            </p:cNvSpPr>
            <p:nvPr/>
          </p:nvSpPr>
          <p:spPr bwMode="auto">
            <a:xfrm>
              <a:off x="4059" y="754"/>
              <a:ext cx="635" cy="635"/>
            </a:xfrm>
            <a:prstGeom prst="ellipse">
              <a:avLst/>
            </a:prstGeom>
            <a:gradFill rotWithShape="1">
              <a:gsLst>
                <a:gs pos="0">
                  <a:srgbClr val="808080"/>
                </a:gs>
                <a:gs pos="100000">
                  <a:srgbClr val="CCCCFF"/>
                </a:gs>
              </a:gsLst>
              <a:lin ang="2700000" scaled="1"/>
            </a:gradFill>
            <a:ln w="28575" algn="ctr">
              <a:noFill/>
              <a:rou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80" name="Oval 78"/>
            <p:cNvSpPr>
              <a:spLocks noChangeArrowheads="1"/>
            </p:cNvSpPr>
            <p:nvPr/>
          </p:nvSpPr>
          <p:spPr bwMode="ltGray">
            <a:xfrm>
              <a:off x="4106" y="801"/>
              <a:ext cx="542" cy="542"/>
            </a:xfrm>
            <a:prstGeom prst="ellipse">
              <a:avLst/>
            </a:prstGeom>
            <a:gradFill rotWithShape="0">
              <a:gsLst>
                <a:gs pos="0">
                  <a:srgbClr val="F12F4F"/>
                </a:gs>
                <a:gs pos="100000">
                  <a:srgbClr val="84081E"/>
                </a:gs>
              </a:gsLst>
              <a:lin ang="2700000" scaled="1"/>
            </a:gradFill>
            <a:ln w="28575" algn="ctr">
              <a:solidFill>
                <a:srgbClr val="620000"/>
              </a:solidFill>
              <a:round/>
            </a:ln>
            <a:effectLst/>
          </p:spPr>
          <p:txBody>
            <a:bodyPr lIns="22467" tIns="11234" rIns="22467" bIns="11234" anchor="ctr" anchorCtr="1">
              <a:spAutoFit/>
            </a:bodyPr>
            <a:lstStyle/>
            <a:p>
              <a:pPr>
                <a:defRPr/>
              </a:pPr>
              <a:endParaRPr lang="zh-CN" altLang="en-US">
                <a:effectLst>
                  <a:outerShdw blurRad="38100" dist="38100" dir="2700000" algn="tl">
                    <a:srgbClr val="000000">
                      <a:alpha val="43137"/>
                    </a:srgbClr>
                  </a:outerShdw>
                </a:effectLst>
              </a:endParaRPr>
            </a:p>
          </p:txBody>
        </p:sp>
        <p:pic>
          <p:nvPicPr>
            <p:cNvPr id="81" name="Picture 79" descr="guang8"/>
            <p:cNvPicPr>
              <a:picLocks noChangeAspect="1" noChangeArrowheads="1"/>
            </p:cNvPicPr>
            <p:nvPr/>
          </p:nvPicPr>
          <p:blipFill>
            <a:blip r:embed="rId5"/>
            <a:stretch>
              <a:fillRect/>
            </a:stretch>
          </p:blipFill>
          <p:spPr bwMode="auto">
            <a:xfrm>
              <a:off x="4176" y="817"/>
              <a:ext cx="405" cy="313"/>
            </a:xfrm>
            <a:prstGeom prst="rect">
              <a:avLst/>
            </a:prstGeom>
            <a:noFill/>
            <a:ln w="9525">
              <a:noFill/>
              <a:miter lim="800000"/>
              <a:headEnd/>
              <a:tailEnd/>
            </a:ln>
          </p:spPr>
        </p:pic>
      </p:grpSp>
      <p:grpSp>
        <p:nvGrpSpPr>
          <p:cNvPr id="82" name="Group 80"/>
          <p:cNvGrpSpPr/>
          <p:nvPr/>
        </p:nvGrpSpPr>
        <p:grpSpPr>
          <a:xfrm>
            <a:off x="6901923" y="3925328"/>
            <a:ext cx="647700" cy="239713"/>
            <a:chOff x="3016" y="2523"/>
            <a:chExt cx="408" cy="151"/>
          </a:xfrm>
        </p:grpSpPr>
        <p:grpSp>
          <p:nvGrpSpPr>
            <p:cNvPr id="83" name="Group 81"/>
            <p:cNvGrpSpPr/>
            <p:nvPr/>
          </p:nvGrpSpPr>
          <p:grpSpPr>
            <a:xfrm>
              <a:off x="3016" y="2523"/>
              <a:ext cx="138" cy="137"/>
              <a:chOff x="3107" y="3449"/>
              <a:chExt cx="454" cy="454"/>
            </a:xfrm>
          </p:grpSpPr>
          <p:sp>
            <p:nvSpPr>
              <p:cNvPr id="92" name="Oval 82"/>
              <p:cNvSpPr>
                <a:spLocks noChangeArrowheads="1"/>
              </p:cNvSpPr>
              <p:nvPr/>
            </p:nvSpPr>
            <p:spPr bwMode="auto">
              <a:xfrm>
                <a:off x="3107" y="3449"/>
                <a:ext cx="454" cy="454"/>
              </a:xfrm>
              <a:prstGeom prst="ellipse">
                <a:avLst/>
              </a:prstGeom>
              <a:gradFill rotWithShape="1">
                <a:gsLst>
                  <a:gs pos="0">
                    <a:srgbClr val="808080"/>
                  </a:gs>
                  <a:gs pos="100000">
                    <a:srgbClr val="CCCCFF"/>
                  </a:gs>
                </a:gsLst>
                <a:lin ang="2700000" scaled="1"/>
              </a:gradFill>
              <a:ln w="28575" algn="ctr">
                <a:noFill/>
                <a:rou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93" name="Oval 83"/>
              <p:cNvSpPr>
                <a:spLocks noChangeArrowheads="1"/>
              </p:cNvSpPr>
              <p:nvPr/>
            </p:nvSpPr>
            <p:spPr bwMode="auto">
              <a:xfrm>
                <a:off x="3140" y="3482"/>
                <a:ext cx="388" cy="388"/>
              </a:xfrm>
              <a:prstGeom prst="ellipse">
                <a:avLst/>
              </a:prstGeom>
              <a:gradFill rotWithShape="0">
                <a:gsLst>
                  <a:gs pos="0">
                    <a:srgbClr val="006699"/>
                  </a:gs>
                  <a:gs pos="50000">
                    <a:srgbClr val="0099CC"/>
                  </a:gs>
                  <a:gs pos="100000">
                    <a:srgbClr val="006699"/>
                  </a:gs>
                </a:gsLst>
                <a:lin ang="2700000" scaled="1"/>
              </a:gradFill>
              <a:ln w="28575" algn="ctr">
                <a:solidFill>
                  <a:srgbClr val="004B70"/>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94" name="Picture 84" descr="guang8"/>
              <p:cNvPicPr>
                <a:picLocks noChangeAspect="1" noChangeArrowheads="1"/>
              </p:cNvPicPr>
              <p:nvPr/>
            </p:nvPicPr>
            <p:blipFill>
              <a:blip r:embed="rId6"/>
              <a:stretch>
                <a:fillRect/>
              </a:stretch>
            </p:blipFill>
            <p:spPr bwMode="auto">
              <a:xfrm>
                <a:off x="3191" y="3478"/>
                <a:ext cx="289" cy="224"/>
              </a:xfrm>
              <a:prstGeom prst="rect">
                <a:avLst/>
              </a:prstGeom>
              <a:noFill/>
              <a:ln w="9525">
                <a:noFill/>
                <a:miter lim="800000"/>
                <a:headEnd/>
                <a:tailEnd/>
              </a:ln>
            </p:spPr>
          </p:pic>
        </p:grpSp>
        <p:grpSp>
          <p:nvGrpSpPr>
            <p:cNvPr id="84" name="Group 85"/>
            <p:cNvGrpSpPr/>
            <p:nvPr/>
          </p:nvGrpSpPr>
          <p:grpSpPr>
            <a:xfrm>
              <a:off x="3152" y="2523"/>
              <a:ext cx="158" cy="151"/>
              <a:chOff x="4850" y="3685"/>
              <a:chExt cx="635" cy="635"/>
            </a:xfrm>
          </p:grpSpPr>
          <p:sp>
            <p:nvSpPr>
              <p:cNvPr id="89" name="Oval 86"/>
              <p:cNvSpPr>
                <a:spLocks noChangeArrowheads="1"/>
              </p:cNvSpPr>
              <p:nvPr/>
            </p:nvSpPr>
            <p:spPr bwMode="auto">
              <a:xfrm>
                <a:off x="4850" y="3685"/>
                <a:ext cx="635" cy="635"/>
              </a:xfrm>
              <a:prstGeom prst="ellipse">
                <a:avLst/>
              </a:prstGeom>
              <a:gradFill rotWithShape="1">
                <a:gsLst>
                  <a:gs pos="0">
                    <a:srgbClr val="808080"/>
                  </a:gs>
                  <a:gs pos="100000">
                    <a:srgbClr val="CCCCFF"/>
                  </a:gs>
                </a:gsLst>
                <a:lin ang="2700000" scaled="1"/>
              </a:gradFill>
              <a:ln w="28575" algn="ctr">
                <a:noFill/>
                <a:rou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90" name="Oval 87"/>
              <p:cNvSpPr>
                <a:spLocks noChangeArrowheads="1"/>
              </p:cNvSpPr>
              <p:nvPr/>
            </p:nvSpPr>
            <p:spPr bwMode="ltGray">
              <a:xfrm>
                <a:off x="4894" y="3731"/>
                <a:ext cx="547" cy="542"/>
              </a:xfrm>
              <a:prstGeom prst="ellipse">
                <a:avLst/>
              </a:prstGeom>
              <a:gradFill rotWithShape="0">
                <a:gsLst>
                  <a:gs pos="0">
                    <a:srgbClr val="E4A800"/>
                  </a:gs>
                  <a:gs pos="100000">
                    <a:srgbClr val="E4A800">
                      <a:gamma/>
                      <a:shade val="66667"/>
                      <a:invGamma/>
                    </a:srgbClr>
                  </a:gs>
                </a:gsLst>
                <a:lin ang="2700000" scaled="1"/>
              </a:gradFill>
              <a:ln w="28575" algn="ctr">
                <a:solidFill>
                  <a:srgbClr val="4D4401"/>
                </a:solidFill>
                <a:round/>
              </a:ln>
              <a:effectLst/>
            </p:spPr>
            <p:txBody>
              <a:bodyPr lIns="22467" tIns="11234" rIns="22467" bIns="11234" anchor="ctr" anchorCtr="1">
                <a:spAutoFit/>
              </a:bodyPr>
              <a:lstStyle/>
              <a:p>
                <a:pPr>
                  <a:defRPr/>
                </a:pPr>
                <a:endParaRPr lang="zh-CN" altLang="en-US">
                  <a:effectLst>
                    <a:outerShdw blurRad="38100" dist="38100" dir="2700000" algn="tl">
                      <a:srgbClr val="000000">
                        <a:alpha val="43137"/>
                      </a:srgbClr>
                    </a:outerShdw>
                  </a:effectLst>
                </a:endParaRPr>
              </a:p>
            </p:txBody>
          </p:sp>
          <p:pic>
            <p:nvPicPr>
              <p:cNvPr id="91" name="Picture 88" descr="guang8"/>
              <p:cNvPicPr>
                <a:picLocks noChangeAspect="1" noChangeArrowheads="1"/>
              </p:cNvPicPr>
              <p:nvPr/>
            </p:nvPicPr>
            <p:blipFill>
              <a:blip r:embed="rId7"/>
              <a:stretch>
                <a:fillRect/>
              </a:stretch>
            </p:blipFill>
            <p:spPr bwMode="auto">
              <a:xfrm>
                <a:off x="4967" y="3748"/>
                <a:ext cx="405" cy="313"/>
              </a:xfrm>
              <a:prstGeom prst="rect">
                <a:avLst/>
              </a:prstGeom>
              <a:noFill/>
              <a:ln w="9525">
                <a:noFill/>
                <a:miter lim="800000"/>
                <a:headEnd/>
                <a:tailEnd/>
              </a:ln>
            </p:spPr>
          </p:pic>
        </p:grpSp>
        <p:grpSp>
          <p:nvGrpSpPr>
            <p:cNvPr id="85" name="Group 89"/>
            <p:cNvGrpSpPr/>
            <p:nvPr/>
          </p:nvGrpSpPr>
          <p:grpSpPr>
            <a:xfrm>
              <a:off x="3288" y="2523"/>
              <a:ext cx="136" cy="136"/>
              <a:chOff x="4059" y="3685"/>
              <a:chExt cx="635" cy="635"/>
            </a:xfrm>
          </p:grpSpPr>
          <p:sp>
            <p:nvSpPr>
              <p:cNvPr id="86" name="Oval 90"/>
              <p:cNvSpPr>
                <a:spLocks noChangeArrowheads="1"/>
              </p:cNvSpPr>
              <p:nvPr/>
            </p:nvSpPr>
            <p:spPr bwMode="auto">
              <a:xfrm>
                <a:off x="4059" y="3685"/>
                <a:ext cx="635" cy="635"/>
              </a:xfrm>
              <a:prstGeom prst="ellipse">
                <a:avLst/>
              </a:prstGeom>
              <a:gradFill rotWithShape="1">
                <a:gsLst>
                  <a:gs pos="0">
                    <a:srgbClr val="808080"/>
                  </a:gs>
                  <a:gs pos="100000">
                    <a:srgbClr val="CCCCFF"/>
                  </a:gs>
                </a:gsLst>
                <a:lin ang="2700000" scaled="1"/>
              </a:gradFill>
              <a:ln w="28575" algn="ctr">
                <a:noFill/>
                <a:rou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87" name="Oval 91"/>
              <p:cNvSpPr>
                <a:spLocks noChangeArrowheads="1"/>
              </p:cNvSpPr>
              <p:nvPr/>
            </p:nvSpPr>
            <p:spPr bwMode="ltGray">
              <a:xfrm>
                <a:off x="4106" y="3732"/>
                <a:ext cx="542" cy="542"/>
              </a:xfrm>
              <a:prstGeom prst="ellipse">
                <a:avLst/>
              </a:prstGeom>
              <a:gradFill rotWithShape="0">
                <a:gsLst>
                  <a:gs pos="0">
                    <a:srgbClr val="46921C">
                      <a:gamma/>
                      <a:shade val="60000"/>
                      <a:invGamma/>
                    </a:srgbClr>
                  </a:gs>
                  <a:gs pos="100000">
                    <a:srgbClr val="46921C"/>
                  </a:gs>
                </a:gsLst>
                <a:lin ang="2700000" scaled="1"/>
              </a:gradFill>
              <a:ln w="28575" cap="rnd" algn="ctr">
                <a:solidFill>
                  <a:srgbClr val="255C1C"/>
                </a:solidFill>
                <a:round/>
              </a:ln>
              <a:effectLst/>
            </p:spPr>
            <p:txBody>
              <a:bodyPr lIns="22467" tIns="11234" rIns="22467" bIns="11234" anchor="ctr" anchorCtr="1">
                <a:spAutoFit/>
              </a:bodyPr>
              <a:lstStyle/>
              <a:p>
                <a:pPr>
                  <a:defRPr/>
                </a:pPr>
                <a:endParaRPr lang="zh-CN" altLang="en-US">
                  <a:effectLst>
                    <a:outerShdw blurRad="38100" dist="38100" dir="2700000" algn="tl">
                      <a:srgbClr val="000000">
                        <a:alpha val="43137"/>
                      </a:srgbClr>
                    </a:outerShdw>
                  </a:effectLst>
                </a:endParaRPr>
              </a:p>
            </p:txBody>
          </p:sp>
          <p:pic>
            <p:nvPicPr>
              <p:cNvPr id="88" name="Picture 92" descr="guang8"/>
              <p:cNvPicPr>
                <a:picLocks noChangeAspect="1" noChangeArrowheads="1"/>
              </p:cNvPicPr>
              <p:nvPr/>
            </p:nvPicPr>
            <p:blipFill>
              <a:blip r:embed="rId5"/>
              <a:stretch>
                <a:fillRect/>
              </a:stretch>
            </p:blipFill>
            <p:spPr bwMode="auto">
              <a:xfrm>
                <a:off x="4176" y="3748"/>
                <a:ext cx="405" cy="313"/>
              </a:xfrm>
              <a:prstGeom prst="rect">
                <a:avLst/>
              </a:prstGeom>
              <a:noFill/>
              <a:ln w="9525">
                <a:noFill/>
                <a:miter lim="800000"/>
                <a:headEnd/>
                <a:tailEnd/>
              </a:ln>
            </p:spPr>
          </p:pic>
        </p:grpSp>
      </p:grpSp>
      <p:sp>
        <p:nvSpPr>
          <p:cNvPr id="97" name="Rectangle 3"/>
          <p:cNvSpPr txBox="1">
            <a:spLocks noChangeArrowheads="1"/>
          </p:cNvSpPr>
          <p:nvPr/>
        </p:nvSpPr>
        <p:spPr bwMode="auto">
          <a:xfrm>
            <a:off x="585366" y="4586375"/>
            <a:ext cx="11039195" cy="1327328"/>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O módulo DBA da OLT coleta continuamente informações do relatório DBA, realiza cálculos e envia o resultado do cálculo para cada ONU na forma de Mapa BW.</a:t>
            </a:r>
          </a:p>
          <a:p>
            <a:r>
              <a:rPr lang="en-US" altLang="zh-CN" sz="1400" dirty="0"/>
              <a:t>Cada ONU envia dados de rajada upstream em seus respectivos timeslots de acordo com as informações do BW Map para ocupar a largura de banda upstream.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25E-07 0.02338 L -6.25E-07 -0.28102 L -0.3543 -0.28102" pathEditMode="relative" rAng="0" ptsTypes="AAA">
                                      <p:cBhvr>
                                        <p:cTn id="6" dur="2000" fill="hold"/>
                                        <p:tgtEl>
                                          <p:spTgt spid="74"/>
                                        </p:tgtEl>
                                        <p:attrNameLst>
                                          <p:attrName>ppt_x</p:attrName>
                                          <p:attrName>ppt_y</p:attrName>
                                        </p:attrNameLst>
                                      </p:cBhvr>
                                      <p:rCtr x="-17721" y="-15231"/>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7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8"/>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nodeType="afterEffect">
                                  <p:stCondLst>
                                    <p:cond delay="0"/>
                                  </p:stCondLst>
                                  <p:childTnLst>
                                    <p:animMotion origin="layout" path="M -2.5E-06 3.7037E-06 C 0.00495 3.7037E-06 0.01016 3.7037E-06 0.01563 3.7037E-06 L 0.29909 0.00231 L 0.29909 0.2324" pathEditMode="relative" rAng="0" ptsTypes="AAAA">
                                      <p:cBhvr>
                                        <p:cTn id="16" dur="2000" fill="hold"/>
                                        <p:tgtEl>
                                          <p:spTgt spid="78"/>
                                        </p:tgtEl>
                                        <p:attrNameLst>
                                          <p:attrName>ppt_x</p:attrName>
                                          <p:attrName>ppt_y</p:attrName>
                                        </p:attrNameLst>
                                      </p:cBhvr>
                                      <p:rCtr x="14948" y="11620"/>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7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2"/>
                                        </p:tgtEl>
                                        <p:attrNameLst>
                                          <p:attrName>style.visibility</p:attrName>
                                        </p:attrNameLst>
                                      </p:cBhvr>
                                      <p:to>
                                        <p:strVal val="visible"/>
                                      </p:to>
                                    </p:set>
                                  </p:childTnLst>
                                </p:cTn>
                              </p:par>
                            </p:childTnLst>
                          </p:cTn>
                        </p:par>
                        <p:par>
                          <p:cTn id="24" fill="hold">
                            <p:stCondLst>
                              <p:cond delay="0"/>
                            </p:stCondLst>
                            <p:childTnLst>
                              <p:par>
                                <p:cTn id="25" presetID="0" presetClass="path" presetSubtype="0" accel="50000" decel="50000" fill="hold" nodeType="afterEffect">
                                  <p:stCondLst>
                                    <p:cond delay="0"/>
                                  </p:stCondLst>
                                  <p:childTnLst>
                                    <p:animMotion origin="layout" path="M -3.33333E-06 -2.96296E-06 L -0.35429 0.00023" pathEditMode="relative" rAng="0" ptsTypes="AA">
                                      <p:cBhvr>
                                        <p:cTn id="26" dur="2000" fill="hold"/>
                                        <p:tgtEl>
                                          <p:spTgt spid="82"/>
                                        </p:tgtEl>
                                        <p:attrNameLst>
                                          <p:attrName>ppt_x</p:attrName>
                                          <p:attrName>ppt_y</p:attrName>
                                        </p:attrNameLst>
                                      </p:cBhvr>
                                      <p:rCtr x="-17721" y="0"/>
                                    </p:animMotion>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 para Implementação do DBA - T-CONT</a:t>
            </a:r>
            <a:endParaRPr lang="zh-CN" altLang="en-US"/>
          </a:p>
        </p:txBody>
      </p:sp>
      <p:cxnSp>
        <p:nvCxnSpPr>
          <p:cNvPr id="3" name="直接箭头连接符 2"/>
          <p:cNvCxnSpPr/>
          <p:nvPr/>
        </p:nvCxnSpPr>
        <p:spPr bwMode="auto">
          <a:xfrm flipH="1">
            <a:off x="9822160" y="4688736"/>
            <a:ext cx="0" cy="1098836"/>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4" name="直接箭头连接符 3"/>
          <p:cNvCxnSpPr/>
          <p:nvPr/>
        </p:nvCxnSpPr>
        <p:spPr bwMode="auto">
          <a:xfrm flipH="1">
            <a:off x="9822160" y="3599385"/>
            <a:ext cx="0" cy="1040321"/>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5" name="文本框 4"/>
          <p:cNvSpPr txBox="1"/>
          <p:nvPr/>
        </p:nvSpPr>
        <p:spPr bwMode="auto">
          <a:xfrm>
            <a:off x="9655235" y="4972236"/>
            <a:ext cx="1163714" cy="531835"/>
          </a:xfrm>
          <a:prstGeom prst="rect">
            <a:avLst/>
          </a:prstGeom>
          <a:solidFill>
            <a:schemeClr val="bg1"/>
          </a:solid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Garantido</a:t>
            </a:r>
          </a:p>
          <a:p>
            <a:pPr algn="ctr" defTabSz="1001395" eaLnBrk="0" hangingPunct="0"/>
            <a:r>
              <a:rPr lang="en-US" altLang="zh-CN" sz="1400">
                <a:solidFill>
                  <a:srgbClr val="000000"/>
                </a:solidFill>
                <a:cs typeface="Arial" panose="020B0604020202020204" pitchFamily="34" charset="0"/>
              </a:rPr>
              <a:t>largura de banda</a:t>
            </a:r>
            <a:endParaRPr lang="zh-CN" altLang="en-US" sz="1400">
              <a:solidFill>
                <a:srgbClr val="000000"/>
              </a:solidFill>
              <a:cs typeface="Arial" panose="020B0604020202020204" pitchFamily="34" charset="0"/>
            </a:endParaRPr>
          </a:p>
        </p:txBody>
      </p:sp>
      <p:sp>
        <p:nvSpPr>
          <p:cNvPr id="6" name="文本框 5"/>
          <p:cNvSpPr txBox="1"/>
          <p:nvPr/>
        </p:nvSpPr>
        <p:spPr bwMode="auto">
          <a:xfrm>
            <a:off x="9660396" y="3904216"/>
            <a:ext cx="1148561" cy="531835"/>
          </a:xfrm>
          <a:prstGeom prst="rect">
            <a:avLst/>
          </a:prstGeom>
          <a:solidFill>
            <a:schemeClr val="bg1"/>
          </a:solidFill>
          <a:ln w="9525">
            <a:noFill/>
            <a:miter lim="800000"/>
          </a:ln>
        </p:spPr>
        <p:txBody>
          <a:bodyPr wrap="squar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Adicional</a:t>
            </a:r>
          </a:p>
          <a:p>
            <a:pPr algn="ctr" defTabSz="1001395" eaLnBrk="0" hangingPunct="0"/>
            <a:r>
              <a:rPr lang="en-US" altLang="zh-CN" sz="1400">
                <a:solidFill>
                  <a:srgbClr val="000000"/>
                </a:solidFill>
                <a:cs typeface="Arial" panose="020B0604020202020204" pitchFamily="34" charset="0"/>
              </a:rPr>
              <a:t>largura de banda</a:t>
            </a:r>
            <a:endParaRPr lang="zh-CN" altLang="en-US" sz="1400">
              <a:solidFill>
                <a:srgbClr val="000000"/>
              </a:solidFill>
              <a:cs typeface="Arial" panose="020B0604020202020204" pitchFamily="34" charset="0"/>
            </a:endParaRPr>
          </a:p>
        </p:txBody>
      </p:sp>
      <p:sp>
        <p:nvSpPr>
          <p:cNvPr id="7" name="Rectangle 5"/>
          <p:cNvSpPr>
            <a:spLocks noChangeArrowheads="1"/>
          </p:cNvSpPr>
          <p:nvPr/>
        </p:nvSpPr>
        <p:spPr bwMode="auto">
          <a:xfrm>
            <a:off x="720000" y="1539267"/>
            <a:ext cx="10781115" cy="4518025"/>
          </a:xfrm>
          <a:prstGeom prst="rect">
            <a:avLst/>
          </a:prstGeom>
          <a:noFill/>
          <a:ln w="9525">
            <a:noFill/>
            <a:miter lim="800000"/>
          </a:ln>
        </p:spPr>
        <p:txBody>
          <a:bodyPr lIns="80127" tIns="40065" rIns="80127" bIns="40065"/>
          <a:lstStyle/>
          <a:p>
            <a:pPr marL="301625" indent="-301625" defTabSz="802005">
              <a:lnSpc>
                <a:spcPct val="130000"/>
              </a:lnSpc>
              <a:spcBef>
                <a:spcPct val="30000"/>
              </a:spcBef>
              <a:buSzPct val="60000"/>
              <a:buFont typeface="Wingdings" panose="05000000000000000000" pitchFamily="2" charset="2"/>
              <a:buChar char="l"/>
            </a:pPr>
            <a:r>
              <a:rPr kumimoji="1" lang="en-US" altLang="zh-CN" dirty="0"/>
              <a:t>Contêineres de transmissão (T-CONTs): Recebe dinamicamente a autorização d</a:t>
            </a:r>
            <a:r>
              <a:rPr kumimoji="1" lang="pt-BR" altLang="en-US" dirty="0"/>
              <a:t>a</a:t>
            </a:r>
            <a:r>
              <a:rPr kumimoji="1" lang="en-US" altLang="zh-CN" dirty="0"/>
              <a:t> OLT, gerencia a alocação de largura de banda upstream na camada de convergência de transmissão do sistema PON e melhora a largura de banda upstream no sistema PON.</a:t>
            </a:r>
          </a:p>
          <a:p>
            <a:pPr marL="301625" indent="-301625" defTabSz="802005">
              <a:lnSpc>
                <a:spcPct val="130000"/>
              </a:lnSpc>
              <a:spcBef>
                <a:spcPct val="30000"/>
              </a:spcBef>
              <a:buClr>
                <a:schemeClr val="tx1"/>
              </a:buClr>
              <a:buSzPct val="60000"/>
              <a:buFont typeface="Wingdings" panose="05000000000000000000" pitchFamily="2" charset="2"/>
              <a:buChar char="l"/>
            </a:pPr>
            <a:r>
              <a:rPr lang="en-US" altLang="en-US" sz="1800" dirty="0"/>
              <a:t>Tipo de largura de banda:</a:t>
            </a:r>
            <a:endParaRPr lang="en-US" altLang="zh-CN" sz="1800" dirty="0"/>
          </a:p>
          <a:p>
            <a:pPr marL="654685" lvl="1" indent="-252095" defTabSz="913765">
              <a:lnSpc>
                <a:spcPct val="140000"/>
              </a:lnSpc>
              <a:spcBef>
                <a:spcPts val="720"/>
              </a:spcBef>
              <a:buSzTx/>
              <a:buFont typeface="Huawei Sans" panose="020C0503030203020204" pitchFamily="34" charset="0"/>
              <a:buChar char="▫"/>
            </a:pPr>
            <a:r>
              <a:rPr lang="en-US" altLang="zh-CN" sz="1600" dirty="0"/>
              <a:t>FB, AB, NAB e BE</a:t>
            </a:r>
          </a:p>
          <a:p>
            <a:pPr marL="301625" indent="-301625" defTabSz="802005">
              <a:lnSpc>
                <a:spcPct val="130000"/>
              </a:lnSpc>
              <a:spcBef>
                <a:spcPct val="30000"/>
              </a:spcBef>
              <a:buClr>
                <a:schemeClr val="tx1"/>
              </a:buClr>
              <a:buSzPct val="60000"/>
              <a:buFont typeface="Wingdings" panose="05000000000000000000" pitchFamily="2" charset="2"/>
              <a:buChar char="l"/>
            </a:pPr>
            <a:r>
              <a:rPr lang="en-US" altLang="zh-CN" sz="1800" dirty="0"/>
              <a:t>Tipo T-CONT:</a:t>
            </a:r>
          </a:p>
          <a:p>
            <a:pPr marL="654685" lvl="1" indent="-252095" defTabSz="913765">
              <a:lnSpc>
                <a:spcPct val="140000"/>
              </a:lnSpc>
              <a:spcBef>
                <a:spcPts val="720"/>
              </a:spcBef>
              <a:buSzTx/>
              <a:buFont typeface="Huawei Sans" panose="020C0503030203020204" pitchFamily="34" charset="0"/>
              <a:buChar char="▫"/>
            </a:pPr>
            <a:r>
              <a:rPr lang="en-US" altLang="zh-CN" sz="1600" dirty="0"/>
              <a:t>Tipo 1</a:t>
            </a:r>
          </a:p>
          <a:p>
            <a:pPr marL="654685" lvl="1" indent="-252095" defTabSz="913765">
              <a:lnSpc>
                <a:spcPct val="140000"/>
              </a:lnSpc>
              <a:spcBef>
                <a:spcPts val="720"/>
              </a:spcBef>
              <a:buSzTx/>
              <a:buFont typeface="Huawei Sans" panose="020C0503030203020204" pitchFamily="34" charset="0"/>
              <a:buChar char="▫"/>
            </a:pPr>
            <a:r>
              <a:rPr lang="en-US" altLang="zh-CN" sz="1600" dirty="0"/>
              <a:t>Tipo 2</a:t>
            </a:r>
          </a:p>
          <a:p>
            <a:pPr marL="654685" lvl="1" indent="-252095" defTabSz="913765">
              <a:lnSpc>
                <a:spcPct val="140000"/>
              </a:lnSpc>
              <a:spcBef>
                <a:spcPts val="720"/>
              </a:spcBef>
              <a:buSzTx/>
              <a:buFont typeface="Huawei Sans" panose="020C0503030203020204" pitchFamily="34" charset="0"/>
              <a:buChar char="▫"/>
            </a:pPr>
            <a:r>
              <a:rPr lang="en-US" altLang="zh-CN" sz="1600" dirty="0"/>
              <a:t>Tipo3</a:t>
            </a:r>
          </a:p>
          <a:p>
            <a:pPr marL="654685" lvl="1" indent="-252095" defTabSz="913765">
              <a:lnSpc>
                <a:spcPct val="140000"/>
              </a:lnSpc>
              <a:spcBef>
                <a:spcPts val="720"/>
              </a:spcBef>
              <a:buSzTx/>
              <a:buFont typeface="Huawei Sans" panose="020C0503030203020204" pitchFamily="34" charset="0"/>
              <a:buChar char="▫"/>
            </a:pPr>
            <a:r>
              <a:rPr lang="en-US" altLang="zh-CN" sz="1600" dirty="0"/>
              <a:t>Tipo4</a:t>
            </a:r>
          </a:p>
          <a:p>
            <a:pPr marL="654685" lvl="1" indent="-252095" defTabSz="913765">
              <a:lnSpc>
                <a:spcPct val="140000"/>
              </a:lnSpc>
              <a:spcBef>
                <a:spcPts val="720"/>
              </a:spcBef>
              <a:buSzTx/>
              <a:buFont typeface="Huawei Sans" panose="020C0503030203020204" pitchFamily="34" charset="0"/>
              <a:buChar char="▫"/>
            </a:pPr>
            <a:r>
              <a:rPr lang="en-US" altLang="zh-CN" sz="1600" dirty="0"/>
              <a:t>Tipo5</a:t>
            </a:r>
            <a:endParaRPr lang="zh-CN" altLang="en-US" sz="1600" dirty="0"/>
          </a:p>
          <a:p>
            <a:pPr marL="301625" indent="-301625" defTabSz="802005">
              <a:lnSpc>
                <a:spcPct val="130000"/>
              </a:lnSpc>
              <a:spcBef>
                <a:spcPct val="30000"/>
              </a:spcBef>
              <a:buClr>
                <a:srgbClr val="808080"/>
              </a:buClr>
              <a:buSzPct val="60000"/>
              <a:buFont typeface="Wingdings" panose="05000000000000000000" pitchFamily="2" charset="2"/>
              <a:buChar char="l"/>
            </a:pPr>
            <a:endParaRPr kumimoji="1" lang="zh-CN" altLang="en-US" sz="1800" dirty="0"/>
          </a:p>
        </p:txBody>
      </p:sp>
      <p:graphicFrame>
        <p:nvGraphicFramePr>
          <p:cNvPr id="8" name="表格 7"/>
          <p:cNvGraphicFramePr>
            <a:graphicFrameLocks noGrp="1"/>
          </p:cNvGraphicFramePr>
          <p:nvPr/>
        </p:nvGraphicFramePr>
        <p:xfrm>
          <a:off x="7382889" y="2767966"/>
          <a:ext cx="2232248" cy="3096334"/>
        </p:xfrm>
        <a:graphic>
          <a:graphicData uri="http://schemas.openxmlformats.org/drawingml/2006/table">
            <a:tbl>
              <a:tblPr bandRow="1">
                <a:tableStyleId>{E8B1032C-EA38-4F05-BA0D-38AFFFC7BED3}</a:tableStyleId>
              </a:tblPr>
              <a:tblGrid>
                <a:gridCol w="2232248">
                  <a:extLst>
                    <a:ext uri="{9D8B030D-6E8A-4147-A177-3AD203B41FA5}">
                      <a16:colId xmlns:a16="http://schemas.microsoft.com/office/drawing/2014/main" val="20000"/>
                    </a:ext>
                  </a:extLst>
                </a:gridCol>
              </a:tblGrid>
              <a:tr h="536014">
                <a:tc>
                  <a:txBody>
                    <a:bodyPr/>
                    <a:lstStyle/>
                    <a:p>
                      <a:pPr algn="ctr"/>
                      <a:r>
                        <a:rPr lang="en-US" altLang="zh-CN" sz="1600" b="0"/>
                        <a:t>Reservado para relatórios de OAM e comprimento de fila</a:t>
                      </a:r>
                      <a:endParaRPr lang="zh-CN" altLang="en-US" sz="1600" b="0"/>
                    </a:p>
                  </a:txBody>
                  <a:tcPr anchor="ctr"/>
                </a:tc>
                <a:extLst>
                  <a:ext uri="{0D108BD9-81ED-4DB2-BD59-A6C34878D82A}">
                    <a16:rowId xmlns:a16="http://schemas.microsoft.com/office/drawing/2014/main" val="10000"/>
                  </a:ext>
                </a:extLst>
              </a:tr>
              <a:tr h="536014">
                <a:tc>
                  <a:txBody>
                    <a:bodyPr/>
                    <a:lstStyle/>
                    <a:p>
                      <a:pPr algn="ctr"/>
                      <a:r>
                        <a:rPr lang="en-US" altLang="zh-CN" sz="1600"/>
                        <a:t>Largura de banda de melhor esforço</a:t>
                      </a:r>
                      <a:endParaRPr lang="zh-CN" altLang="en-US" sz="1600"/>
                    </a:p>
                  </a:txBody>
                  <a:tcPr anchor="ctr"/>
                </a:tc>
                <a:extLst>
                  <a:ext uri="{0D108BD9-81ED-4DB2-BD59-A6C34878D82A}">
                    <a16:rowId xmlns:a16="http://schemas.microsoft.com/office/drawing/2014/main" val="10001"/>
                  </a:ext>
                </a:extLst>
              </a:tr>
              <a:tr h="536014">
                <a:tc>
                  <a:txBody>
                    <a:bodyPr/>
                    <a:lstStyle/>
                    <a:p>
                      <a:pPr algn="ctr"/>
                      <a:r>
                        <a:rPr lang="en-US" altLang="zh-CN" sz="1600"/>
                        <a:t>Largura de banda não garantida</a:t>
                      </a:r>
                      <a:endParaRPr lang="zh-CN" altLang="en-US" sz="1600"/>
                    </a:p>
                  </a:txBody>
                  <a:tcPr anchor="ctr"/>
                </a:tc>
                <a:extLst>
                  <a:ext uri="{0D108BD9-81ED-4DB2-BD59-A6C34878D82A}">
                    <a16:rowId xmlns:a16="http://schemas.microsoft.com/office/drawing/2014/main" val="10002"/>
                  </a:ext>
                </a:extLst>
              </a:tr>
              <a:tr h="536014">
                <a:tc>
                  <a:txBody>
                    <a:bodyPr/>
                    <a:lstStyle/>
                    <a:p>
                      <a:pPr algn="ctr"/>
                      <a:r>
                        <a:rPr lang="en-US" altLang="zh-CN" sz="1600"/>
                        <a:t>Largura de banda garantida</a:t>
                      </a:r>
                      <a:endParaRPr lang="zh-CN" altLang="en-US" sz="1600"/>
                    </a:p>
                  </a:txBody>
                  <a:tcPr anchor="ctr"/>
                </a:tc>
                <a:extLst>
                  <a:ext uri="{0D108BD9-81ED-4DB2-BD59-A6C34878D82A}">
                    <a16:rowId xmlns:a16="http://schemas.microsoft.com/office/drawing/2014/main" val="10003"/>
                  </a:ext>
                </a:extLst>
              </a:tr>
              <a:tr h="536014">
                <a:tc>
                  <a:txBody>
                    <a:bodyPr/>
                    <a:lstStyle/>
                    <a:p>
                      <a:pPr algn="ctr"/>
                      <a:r>
                        <a:rPr lang="en-US" altLang="zh-CN" sz="1600"/>
                        <a:t>Largura de banda fixa</a:t>
                      </a:r>
                      <a:endParaRPr lang="zh-CN" altLang="en-US" sz="1600"/>
                    </a:p>
                  </a:txBody>
                  <a:tcPr anchor="ctr"/>
                </a:tc>
                <a:extLst>
                  <a:ext uri="{0D108BD9-81ED-4DB2-BD59-A6C34878D82A}">
                    <a16:rowId xmlns:a16="http://schemas.microsoft.com/office/drawing/2014/main" val="10004"/>
                  </a:ext>
                </a:extLst>
              </a:tr>
            </a:tbl>
          </a:graphicData>
        </a:graphic>
      </p:graphicFrame>
      <p:sp>
        <p:nvSpPr>
          <p:cNvPr id="9" name="矩形 8"/>
          <p:cNvSpPr/>
          <p:nvPr/>
        </p:nvSpPr>
        <p:spPr bwMode="auto">
          <a:xfrm>
            <a:off x="7058854" y="3563164"/>
            <a:ext cx="360038" cy="2194168"/>
          </a:xfrm>
          <a:prstGeom prst="rect">
            <a:avLst/>
          </a:prstGeom>
          <a:solidFill>
            <a:schemeClr val="accent2">
              <a:lumMod val="75000"/>
            </a:schemeClr>
          </a:solidFill>
          <a:ln w="9525" cap="flat" cmpd="sng" algn="ctr">
            <a:solidFill>
              <a:schemeClr val="bg1">
                <a:lumMod val="85000"/>
              </a:schemeClr>
            </a:solidFill>
            <a:prstDash val="solid"/>
            <a:round/>
            <a:headEnd type="none" w="med" len="med"/>
            <a:tailEnd type="none" w="med" len="med"/>
          </a:ln>
          <a:effectLst/>
        </p:spPr>
        <p:txBody>
          <a:bodyPr vert="eaVert" wrap="square" lIns="91440" tIns="45720" rIns="91440" bIns="45720" numCol="1" rtlCol="0" anchor="t" anchorCtr="0" compatLnSpc="1"/>
          <a:lstStyle/>
          <a:p>
            <a:pPr algn="ctr"/>
            <a:r>
              <a:rPr lang="en-US" altLang="zh-CN" sz="1200"/>
              <a:t>T-CONT tipo5</a:t>
            </a:r>
            <a:endParaRPr lang="zh-CN" altLang="en-US" sz="1200"/>
          </a:p>
        </p:txBody>
      </p:sp>
      <p:graphicFrame>
        <p:nvGraphicFramePr>
          <p:cNvPr id="10" name="表格 9"/>
          <p:cNvGraphicFramePr>
            <a:graphicFrameLocks noGrp="1"/>
          </p:cNvGraphicFramePr>
          <p:nvPr>
            <p:extLst>
              <p:ext uri="{D42A27DB-BD31-4B8C-83A1-F6EECF244321}">
                <p14:modId xmlns:p14="http://schemas.microsoft.com/office/powerpoint/2010/main" val="2336632411"/>
              </p:ext>
            </p:extLst>
          </p:nvPr>
        </p:nvGraphicFramePr>
        <p:xfrm>
          <a:off x="6302769" y="3580169"/>
          <a:ext cx="756084" cy="2153087"/>
        </p:xfrm>
        <a:graphic>
          <a:graphicData uri="http://schemas.openxmlformats.org/drawingml/2006/table">
            <a:tbl>
              <a:tblPr bandRow="1">
                <a:tableStyleId>{638B1855-1B75-4FBE-930C-398BA8C253C6}</a:tableStyleId>
              </a:tblPr>
              <a:tblGrid>
                <a:gridCol w="756084">
                  <a:extLst>
                    <a:ext uri="{9D8B030D-6E8A-4147-A177-3AD203B41FA5}">
                      <a16:colId xmlns:a16="http://schemas.microsoft.com/office/drawing/2014/main" val="20000"/>
                    </a:ext>
                  </a:extLst>
                </a:gridCol>
              </a:tblGrid>
              <a:tr h="549913">
                <a:tc>
                  <a:txBody>
                    <a:bodyPr/>
                    <a:lstStyle/>
                    <a:p>
                      <a:r>
                        <a:rPr lang="en-US" altLang="zh-CN" sz="1600" baseline="0" dirty="0"/>
                        <a:t>Tipo4</a:t>
                      </a:r>
                      <a:endParaRPr lang="zh-CN" altLang="en-US" sz="1600" b="0" dirty="0"/>
                    </a:p>
                  </a:txBody>
                  <a:tcPr anchor="ctr"/>
                </a:tc>
                <a:extLst>
                  <a:ext uri="{0D108BD9-81ED-4DB2-BD59-A6C34878D82A}">
                    <a16:rowId xmlns:a16="http://schemas.microsoft.com/office/drawing/2014/main" val="10000"/>
                  </a:ext>
                </a:extLst>
              </a:tr>
              <a:tr h="792088">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1600" baseline="0"/>
                        <a:t>Tipo3</a:t>
                      </a:r>
                      <a:endParaRPr lang="zh-CN" altLang="en-US" sz="1600" b="0"/>
                    </a:p>
                  </a:txBody>
                  <a:tcPr anchor="ctr"/>
                </a:tc>
                <a:extLst>
                  <a:ext uri="{0D108BD9-81ED-4DB2-BD59-A6C34878D82A}">
                    <a16:rowId xmlns:a16="http://schemas.microsoft.com/office/drawing/2014/main" val="10001"/>
                  </a:ext>
                </a:extLst>
              </a:tr>
              <a:tr h="258657">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1600" baseline="0" dirty="0"/>
                        <a:t>Tipo2</a:t>
                      </a:r>
                      <a:endParaRPr lang="zh-CN" altLang="en-US" sz="1600" b="0" dirty="0"/>
                    </a:p>
                  </a:txBody>
                  <a:tcPr anchor="ctr"/>
                </a:tc>
                <a:extLst>
                  <a:ext uri="{0D108BD9-81ED-4DB2-BD59-A6C34878D82A}">
                    <a16:rowId xmlns:a16="http://schemas.microsoft.com/office/drawing/2014/main" val="10002"/>
                  </a:ext>
                </a:extLst>
              </a:tr>
              <a:tr h="475806">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1600" baseline="0" dirty="0"/>
                        <a:t>Tipo1</a:t>
                      </a:r>
                      <a:endParaRPr lang="zh-CN" altLang="en-US" sz="1600" b="0" dirty="0"/>
                    </a:p>
                  </a:txBody>
                  <a:tcPr anchor="ctr"/>
                </a:tc>
                <a:extLst>
                  <a:ext uri="{0D108BD9-81ED-4DB2-BD59-A6C34878D82A}">
                    <a16:rowId xmlns:a16="http://schemas.microsoft.com/office/drawing/2014/main" val="10003"/>
                  </a:ext>
                </a:extLst>
              </a:tr>
            </a:tbl>
          </a:graphicData>
        </a:graphic>
      </p:graphicFrame>
      <p:cxnSp>
        <p:nvCxnSpPr>
          <p:cNvPr id="11" name="直接连接符 10"/>
          <p:cNvCxnSpPr/>
          <p:nvPr/>
        </p:nvCxnSpPr>
        <p:spPr bwMode="auto">
          <a:xfrm flipH="1">
            <a:off x="5276270" y="3578619"/>
            <a:ext cx="1008112"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2" name="直接连接符 11"/>
          <p:cNvCxnSpPr/>
          <p:nvPr/>
        </p:nvCxnSpPr>
        <p:spPr bwMode="auto">
          <a:xfrm flipH="1">
            <a:off x="5866633" y="4869160"/>
            <a:ext cx="396044"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3" name="直接箭头连接符 12"/>
          <p:cNvCxnSpPr/>
          <p:nvPr/>
        </p:nvCxnSpPr>
        <p:spPr bwMode="auto">
          <a:xfrm flipH="1">
            <a:off x="5951984" y="3578619"/>
            <a:ext cx="0" cy="1290541"/>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4" name="文本框 13"/>
          <p:cNvSpPr txBox="1"/>
          <p:nvPr/>
        </p:nvSpPr>
        <p:spPr bwMode="auto">
          <a:xfrm>
            <a:off x="5341818" y="3706832"/>
            <a:ext cx="945706" cy="654946"/>
          </a:xfrm>
          <a:prstGeom prst="rect">
            <a:avLst/>
          </a:prstGeom>
          <a:solidFill>
            <a:schemeClr val="bg1"/>
          </a:solidFill>
          <a:ln w="9525">
            <a:noFill/>
            <a:miter lim="800000"/>
          </a:ln>
        </p:spPr>
        <p:txBody>
          <a:bodyPr wrap="square" lIns="99980" tIns="49986" rIns="99980" bIns="49986" rtlCol="0">
            <a:spAutoFit/>
          </a:bodyPr>
          <a:lstStyle/>
          <a:p>
            <a:pPr algn="ctr" defTabSz="1001395" eaLnBrk="0" hangingPunct="0"/>
            <a:r>
              <a:rPr lang="en-US" altLang="zh-CN" sz="1200">
                <a:solidFill>
                  <a:srgbClr val="000000"/>
                </a:solidFill>
                <a:cs typeface="Arial" panose="020B0604020202020204" pitchFamily="34" charset="0"/>
              </a:rPr>
              <a:t>Máximo</a:t>
            </a:r>
          </a:p>
          <a:p>
            <a:pPr algn="ctr" defTabSz="1001395" eaLnBrk="0" hangingPunct="0"/>
            <a:r>
              <a:rPr lang="en-US" altLang="zh-CN" sz="1200">
                <a:solidFill>
                  <a:srgbClr val="000000"/>
                </a:solidFill>
                <a:cs typeface="Arial" panose="020B0604020202020204" pitchFamily="34" charset="0"/>
              </a:rPr>
              <a:t>largura de banda</a:t>
            </a:r>
            <a:endParaRPr lang="zh-CN" altLang="en-US" sz="1200">
              <a:solidFill>
                <a:srgbClr val="000000"/>
              </a:solidFill>
              <a:cs typeface="Arial" panose="020B0604020202020204" pitchFamily="34" charset="0"/>
            </a:endParaRPr>
          </a:p>
        </p:txBody>
      </p:sp>
      <p:cxnSp>
        <p:nvCxnSpPr>
          <p:cNvPr id="15" name="直接连接符 14"/>
          <p:cNvCxnSpPr/>
          <p:nvPr/>
        </p:nvCxnSpPr>
        <p:spPr bwMode="auto">
          <a:xfrm flipH="1">
            <a:off x="5254565" y="5238153"/>
            <a:ext cx="1008112"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6" name="直接箭头连接符 15"/>
          <p:cNvCxnSpPr/>
          <p:nvPr/>
        </p:nvCxnSpPr>
        <p:spPr bwMode="auto">
          <a:xfrm flipH="1">
            <a:off x="5332320" y="3563163"/>
            <a:ext cx="34345" cy="167499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7" name="文本框 16"/>
          <p:cNvSpPr txBox="1"/>
          <p:nvPr/>
        </p:nvSpPr>
        <p:spPr bwMode="auto">
          <a:xfrm>
            <a:off x="4801235" y="4317365"/>
            <a:ext cx="1111885" cy="560705"/>
          </a:xfrm>
          <a:prstGeom prst="rect">
            <a:avLst/>
          </a:prstGeom>
          <a:solidFill>
            <a:schemeClr val="bg1"/>
          </a:solidFill>
          <a:ln w="9525">
            <a:noFill/>
            <a:miter lim="800000"/>
          </a:ln>
        </p:spPr>
        <p:txBody>
          <a:bodyPr wrap="square" lIns="99980" tIns="49986" rIns="99980" bIns="49986" rtlCol="0">
            <a:spAutoFit/>
          </a:bodyPr>
          <a:lstStyle/>
          <a:p>
            <a:pPr algn="ctr" defTabSz="1001395" eaLnBrk="0" hangingPunct="0"/>
            <a:r>
              <a:rPr lang="pt-BR" altLang="en-US" sz="1000">
                <a:solidFill>
                  <a:srgbClr val="000000"/>
                </a:solidFill>
                <a:cs typeface="Arial" panose="020B0604020202020204" pitchFamily="34" charset="0"/>
              </a:rPr>
              <a:t>Largura de banda </a:t>
            </a:r>
          </a:p>
          <a:p>
            <a:pPr algn="ctr" defTabSz="1001395" eaLnBrk="0" hangingPunct="0"/>
            <a:r>
              <a:rPr lang="pt-BR" altLang="en-US" sz="1000">
                <a:solidFill>
                  <a:srgbClr val="000000"/>
                </a:solidFill>
                <a:cs typeface="Arial" panose="020B0604020202020204" pitchFamily="34" charset="0"/>
              </a:rPr>
              <a:t>compartilhada</a:t>
            </a:r>
          </a:p>
        </p:txBody>
      </p:sp>
      <p:cxnSp>
        <p:nvCxnSpPr>
          <p:cNvPr id="18" name="直接连接符 17"/>
          <p:cNvCxnSpPr/>
          <p:nvPr/>
        </p:nvCxnSpPr>
        <p:spPr bwMode="auto">
          <a:xfrm flipH="1">
            <a:off x="4826605" y="2758595"/>
            <a:ext cx="253879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9" name="直接连接符 18"/>
          <p:cNvCxnSpPr/>
          <p:nvPr/>
        </p:nvCxnSpPr>
        <p:spPr bwMode="auto">
          <a:xfrm flipH="1">
            <a:off x="4826605" y="5771541"/>
            <a:ext cx="253879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20" name="直接箭头连接符 19"/>
          <p:cNvCxnSpPr/>
          <p:nvPr/>
        </p:nvCxnSpPr>
        <p:spPr bwMode="auto">
          <a:xfrm>
            <a:off x="4862609" y="2770729"/>
            <a:ext cx="14191" cy="2986604"/>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21" name="文本框 20"/>
          <p:cNvSpPr txBox="1"/>
          <p:nvPr/>
        </p:nvSpPr>
        <p:spPr bwMode="auto">
          <a:xfrm>
            <a:off x="4465325" y="3488580"/>
            <a:ext cx="839470" cy="466198"/>
          </a:xfrm>
          <a:prstGeom prst="rect">
            <a:avLst/>
          </a:prstGeom>
          <a:solidFill>
            <a:schemeClr val="bg1"/>
          </a:solidFill>
          <a:ln w="9525">
            <a:noFill/>
            <a:miter lim="800000"/>
          </a:ln>
        </p:spPr>
        <p:txBody>
          <a:bodyPr wrap="none" lIns="99980" tIns="49986" rIns="99980" bIns="49986" rtlCol="0">
            <a:spAutoFit/>
          </a:bodyPr>
          <a:lstStyle/>
          <a:p>
            <a:pPr algn="ctr" defTabSz="1001395" eaLnBrk="0" hangingPunct="0"/>
            <a:r>
              <a:rPr lang="en-US" altLang="zh-CN" sz="1200">
                <a:solidFill>
                  <a:srgbClr val="000000"/>
                </a:solidFill>
                <a:cs typeface="Arial" panose="020B0604020202020204" pitchFamily="34" charset="0"/>
              </a:rPr>
              <a:t>Ligação total</a:t>
            </a:r>
          </a:p>
          <a:p>
            <a:pPr algn="ctr" defTabSz="1001395" eaLnBrk="0" hangingPunct="0"/>
            <a:r>
              <a:rPr lang="en-US" altLang="zh-CN" sz="1200">
                <a:solidFill>
                  <a:srgbClr val="000000"/>
                </a:solidFill>
                <a:cs typeface="Arial" panose="020B0604020202020204" pitchFamily="34" charset="0"/>
              </a:rPr>
              <a:t>capacidade</a:t>
            </a:r>
            <a:endParaRPr lang="zh-CN" altLang="en-US" sz="1200">
              <a:solidFill>
                <a:srgbClr val="000000"/>
              </a:solidFill>
              <a:cs typeface="Arial" panose="020B0604020202020204" pitchFamily="34" charset="0"/>
            </a:endParaRPr>
          </a:p>
        </p:txBody>
      </p:sp>
      <p:cxnSp>
        <p:nvCxnSpPr>
          <p:cNvPr id="22" name="直接连接符 21"/>
          <p:cNvCxnSpPr/>
          <p:nvPr/>
        </p:nvCxnSpPr>
        <p:spPr bwMode="auto">
          <a:xfrm flipH="1">
            <a:off x="9615137" y="3563163"/>
            <a:ext cx="396044"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23" name="直接连接符 22"/>
          <p:cNvCxnSpPr/>
          <p:nvPr/>
        </p:nvCxnSpPr>
        <p:spPr bwMode="auto">
          <a:xfrm flipH="1">
            <a:off x="9615137" y="5787572"/>
            <a:ext cx="396044"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24" name="直接连接符 23"/>
          <p:cNvCxnSpPr/>
          <p:nvPr/>
        </p:nvCxnSpPr>
        <p:spPr bwMode="auto">
          <a:xfrm flipH="1">
            <a:off x="9615137" y="4688736"/>
            <a:ext cx="396044"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9565" y="1233488"/>
            <a:ext cx="11274935" cy="4679788"/>
          </a:xfrm>
          <a:prstGeom prst="rect">
            <a:avLst/>
          </a:prstGeom>
        </p:spPr>
        <p:txBody>
          <a:bodyPr/>
          <a:lstStyle/>
          <a:p>
            <a:r>
              <a:rPr lang="en-US" altLang="en-US" dirty="0"/>
              <a:t>Após a conclusão deste curso, você será capaz de:</a:t>
            </a:r>
          </a:p>
          <a:p>
            <a:pPr lvl="1">
              <a:buSzPct val="50000"/>
              <a:buFont typeface="Wingdings" panose="05000000000000000000" pitchFamily="2" charset="2"/>
              <a:buChar char="p"/>
            </a:pPr>
            <a:r>
              <a:rPr lang="en-US" altLang="en-US" dirty="0"/>
              <a:t>Descrever o conceito de GPON.</a:t>
            </a:r>
          </a:p>
          <a:p>
            <a:pPr lvl="1">
              <a:buSzPct val="50000"/>
              <a:buFont typeface="Wingdings" panose="05000000000000000000" pitchFamily="2" charset="2"/>
              <a:buChar char="p"/>
            </a:pPr>
            <a:r>
              <a:rPr lang="en-US" altLang="en-US" dirty="0"/>
              <a:t>Analisar protocolos GPON.</a:t>
            </a:r>
          </a:p>
          <a:p>
            <a:pPr lvl="1">
              <a:buSzPct val="50000"/>
              <a:buFont typeface="Wingdings" panose="05000000000000000000" pitchFamily="2" charset="2"/>
              <a:buChar char="p"/>
            </a:pPr>
            <a:r>
              <a:rPr lang="en-US" altLang="en-US" dirty="0"/>
              <a:t>Listar as principais tecnologias GPON.</a:t>
            </a:r>
          </a:p>
          <a:p>
            <a:pPr lvl="1">
              <a:buSzPct val="50000"/>
              <a:buFont typeface="Wingdings" panose="05000000000000000000" pitchFamily="2" charset="2"/>
              <a:buChar char="p"/>
            </a:pPr>
            <a:r>
              <a:rPr lang="en-US" altLang="en-US" dirty="0"/>
              <a:t>Aprender os modos de gerenciamento e autenticação de terminal do sistema GPON.</a:t>
            </a:r>
          </a:p>
          <a:p>
            <a:pPr lvl="1">
              <a:buSzPct val="50000"/>
              <a:buFont typeface="Wingdings" panose="05000000000000000000" pitchFamily="2" charset="2"/>
              <a:buChar char="p"/>
            </a:pPr>
            <a:r>
              <a:rPr lang="en-US" altLang="en-US" dirty="0"/>
              <a:t>Listar os modos de proteção da rede GPON.</a:t>
            </a:r>
          </a:p>
          <a:p>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r>
              <a:rPr lang="en-US" altLang="zh-CN" sz="1400" dirty="0"/>
              <a:t>De acordo com as prioridades de serviço, o sistema define o SLA para cada ONU e limita a largura de banda dos serviços.</a:t>
            </a:r>
          </a:p>
          <a:p>
            <a:r>
              <a:rPr lang="en-US" altLang="zh-CN" sz="1400" dirty="0"/>
              <a:t>As larguras de banda máxima e mínima limitam a largura de banda de cada ONU em condições extremas para garantir que a largura de banda varie de acordo com as prioridades do serviço. Geralmente, o serviço de voz tem a prioridade mais alta, seguido pelos serviços de vídeo e dados.</a:t>
            </a:r>
          </a:p>
          <a:p>
            <a:r>
              <a:rPr lang="en-US" altLang="zh-CN" sz="1400" dirty="0"/>
              <a:t>A OLT aloca a largura de banda de acordo com o serviço, SLA e condições reais da ONU. Quanto maior for a prioridade, maior será a largura de banda.</a:t>
            </a:r>
          </a:p>
          <a:p>
            <a:endParaRPr lang="zh-CN" altLang="en-US" sz="1400" dirty="0"/>
          </a:p>
        </p:txBody>
      </p:sp>
      <p:sp>
        <p:nvSpPr>
          <p:cNvPr id="2" name="标题 1"/>
          <p:cNvSpPr>
            <a:spLocks noGrp="1"/>
          </p:cNvSpPr>
          <p:nvPr>
            <p:ph type="title"/>
          </p:nvPr>
        </p:nvSpPr>
        <p:spPr/>
        <p:txBody>
          <a:bodyPr/>
          <a:lstStyle/>
          <a:p>
            <a:r>
              <a:rPr lang="en-US" altLang="zh-CN" dirty="0"/>
              <a:t>Relação entre tipos T-CONT e tipos de largura de banda</a:t>
            </a:r>
          </a:p>
        </p:txBody>
      </p:sp>
      <p:graphicFrame>
        <p:nvGraphicFramePr>
          <p:cNvPr id="5" name="Group 49"/>
          <p:cNvGraphicFramePr>
            <a:graphicFrameLocks noGrp="1"/>
          </p:cNvGraphicFramePr>
          <p:nvPr>
            <p:extLst>
              <p:ext uri="{D42A27DB-BD31-4B8C-83A1-F6EECF244321}">
                <p14:modId xmlns:p14="http://schemas.microsoft.com/office/powerpoint/2010/main" val="1811819495"/>
              </p:ext>
            </p:extLst>
          </p:nvPr>
        </p:nvGraphicFramePr>
        <p:xfrm>
          <a:off x="1091444" y="1500520"/>
          <a:ext cx="9613068" cy="2853534"/>
        </p:xfrm>
        <a:graphic>
          <a:graphicData uri="http://schemas.openxmlformats.org/drawingml/2006/table">
            <a:tbl>
              <a:tblPr firstRow="1">
                <a:tableStyleId>{BC89EF96-8CEA-46FF-86C4-4CE0E7609802}</a:tableStyleId>
              </a:tblPr>
              <a:tblGrid>
                <a:gridCol w="2184018">
                  <a:extLst>
                    <a:ext uri="{9D8B030D-6E8A-4147-A177-3AD203B41FA5}">
                      <a16:colId xmlns:a16="http://schemas.microsoft.com/office/drawing/2014/main" val="20000"/>
                    </a:ext>
                  </a:extLst>
                </a:gridCol>
                <a:gridCol w="1485810">
                  <a:extLst>
                    <a:ext uri="{9D8B030D-6E8A-4147-A177-3AD203B41FA5}">
                      <a16:colId xmlns:a16="http://schemas.microsoft.com/office/drawing/2014/main" val="20001"/>
                    </a:ext>
                  </a:extLst>
                </a:gridCol>
                <a:gridCol w="1485810">
                  <a:extLst>
                    <a:ext uri="{9D8B030D-6E8A-4147-A177-3AD203B41FA5}">
                      <a16:colId xmlns:a16="http://schemas.microsoft.com/office/drawing/2014/main" val="20002"/>
                    </a:ext>
                  </a:extLst>
                </a:gridCol>
                <a:gridCol w="1485810">
                  <a:extLst>
                    <a:ext uri="{9D8B030D-6E8A-4147-A177-3AD203B41FA5}">
                      <a16:colId xmlns:a16="http://schemas.microsoft.com/office/drawing/2014/main" val="20003"/>
                    </a:ext>
                  </a:extLst>
                </a:gridCol>
                <a:gridCol w="1485810">
                  <a:extLst>
                    <a:ext uri="{9D8B030D-6E8A-4147-A177-3AD203B41FA5}">
                      <a16:colId xmlns:a16="http://schemas.microsoft.com/office/drawing/2014/main" val="20004"/>
                    </a:ext>
                  </a:extLst>
                </a:gridCol>
                <a:gridCol w="1485810">
                  <a:extLst>
                    <a:ext uri="{9D8B030D-6E8A-4147-A177-3AD203B41FA5}">
                      <a16:colId xmlns:a16="http://schemas.microsoft.com/office/drawing/2014/main" val="20005"/>
                    </a:ext>
                  </a:extLst>
                </a:gridCol>
              </a:tblGrid>
              <a:tr h="345342">
                <a:tc rowSpan="2">
                  <a:txBody>
                    <a:bodyPr/>
                    <a:lstStyle/>
                    <a:p>
                      <a:pPr algn="ctr"/>
                      <a:r>
                        <a:rPr sz="1400" dirty="0">
                          <a:solidFill>
                            <a:schemeClr val="bg1"/>
                          </a:solidFill>
                        </a:rPr>
                        <a:t>Tipo de largura de banda</a:t>
                      </a:r>
                      <a:endParaRPr lang="zh-CN" altLang="en-US" sz="1800" b="1" dirty="0">
                        <a:solidFill>
                          <a:schemeClr val="bg1"/>
                        </a:solidFill>
                        <a:latin typeface="+mn-lt"/>
                        <a:ea typeface="+mn-ea"/>
                      </a:endParaRPr>
                    </a:p>
                  </a:txBody>
                  <a:tcPr marL="80871" marR="80871" marT="40435" marB="40435" anchor="ctr">
                    <a:solidFill>
                      <a:srgbClr val="00B0F0"/>
                    </a:solidFill>
                  </a:tcPr>
                </a:tc>
                <a:tc gridSpan="5">
                  <a:txBody>
                    <a:bodyPr/>
                    <a:lstStyle/>
                    <a:p>
                      <a:pPr algn="ctr"/>
                      <a:r>
                        <a:rPr sz="1400" dirty="0">
                          <a:solidFill>
                            <a:schemeClr val="bg1"/>
                          </a:solidFill>
                        </a:rPr>
                        <a:t>Tipo T-CONT</a:t>
                      </a:r>
                      <a:endParaRPr lang="zh-CN" altLang="en-US" sz="1800" b="1" dirty="0">
                        <a:solidFill>
                          <a:schemeClr val="bg1"/>
                        </a:solidFill>
                        <a:latin typeface="+mn-ea"/>
                        <a:ea typeface="+mn-ea"/>
                      </a:endParaRPr>
                    </a:p>
                  </a:txBody>
                  <a:tcPr marL="80871" marR="80871" marT="40435" marB="40435" anchor="ctr">
                    <a:solidFill>
                      <a:srgbClr val="00B0F0"/>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345342">
                <a:tc vMerge="1">
                  <a:txBody>
                    <a:bodyPr/>
                    <a:lstStyle/>
                    <a:p>
                      <a:endParaRPr lang="pt-BR"/>
                    </a:p>
                  </a:txBody>
                  <a:tcPr/>
                </a:tc>
                <a:tc>
                  <a:txBody>
                    <a:bodyPr/>
                    <a:lstStyle/>
                    <a:p>
                      <a:pPr algn="ctr"/>
                      <a:r>
                        <a:rPr sz="1400" dirty="0"/>
                        <a:t>Tipo 1</a:t>
                      </a:r>
                      <a:endParaRPr lang="zh-CN" altLang="en-US" sz="1800" b="1" dirty="0">
                        <a:solidFill>
                          <a:schemeClr val="tx1"/>
                        </a:solidFill>
                        <a:latin typeface="+mn-lt"/>
                        <a:ea typeface="+mn-ea"/>
                      </a:endParaRPr>
                    </a:p>
                  </a:txBody>
                  <a:tcPr marL="80871" marR="80871" marT="40435" marB="40435" anchor="ctr"/>
                </a:tc>
                <a:tc>
                  <a:txBody>
                    <a:bodyPr/>
                    <a:lstStyle/>
                    <a:p>
                      <a:pPr algn="ctr"/>
                      <a:r>
                        <a:rPr sz="1400" dirty="0"/>
                        <a:t>Tipo 2</a:t>
                      </a:r>
                      <a:endParaRPr lang="zh-CN" altLang="en-US" sz="1800" b="1" dirty="0">
                        <a:solidFill>
                          <a:schemeClr val="tx1"/>
                        </a:solidFill>
                        <a:latin typeface="+mn-lt"/>
                        <a:ea typeface="+mn-ea"/>
                      </a:endParaRPr>
                    </a:p>
                  </a:txBody>
                  <a:tcPr marL="80871" marR="80871" marT="40435" marB="40435" anchor="ctr"/>
                </a:tc>
                <a:tc>
                  <a:txBody>
                    <a:bodyPr/>
                    <a:lstStyle/>
                    <a:p>
                      <a:pPr algn="ctr"/>
                      <a:r>
                        <a:rPr sz="1400" dirty="0"/>
                        <a:t>Tipo3</a:t>
                      </a:r>
                      <a:endParaRPr lang="zh-CN" altLang="en-US" sz="1800" b="1" dirty="0">
                        <a:solidFill>
                          <a:schemeClr val="tx1"/>
                        </a:solidFill>
                        <a:latin typeface="+mn-lt"/>
                        <a:ea typeface="+mn-ea"/>
                      </a:endParaRPr>
                    </a:p>
                  </a:txBody>
                  <a:tcPr marL="80871" marR="80871" marT="40435" marB="40435" anchor="ctr"/>
                </a:tc>
                <a:tc>
                  <a:txBody>
                    <a:bodyPr/>
                    <a:lstStyle/>
                    <a:p>
                      <a:pPr algn="ctr"/>
                      <a:r>
                        <a:rPr sz="1400" dirty="0"/>
                        <a:t>Tipo4</a:t>
                      </a:r>
                      <a:endParaRPr lang="zh-CN" altLang="en-US" sz="1800" b="1" dirty="0">
                        <a:solidFill>
                          <a:schemeClr val="tx1"/>
                        </a:solidFill>
                        <a:latin typeface="+mn-lt"/>
                        <a:ea typeface="+mn-ea"/>
                      </a:endParaRPr>
                    </a:p>
                  </a:txBody>
                  <a:tcPr marL="80871" marR="80871" marT="40435" marB="40435" anchor="ctr"/>
                </a:tc>
                <a:tc>
                  <a:txBody>
                    <a:bodyPr/>
                    <a:lstStyle/>
                    <a:p>
                      <a:pPr algn="ctr"/>
                      <a:r>
                        <a:rPr sz="1400" dirty="0"/>
                        <a:t>Tipo5</a:t>
                      </a:r>
                      <a:endParaRPr lang="zh-CN" altLang="en-US" sz="1800" b="1" dirty="0">
                        <a:solidFill>
                          <a:schemeClr val="tx1"/>
                        </a:solidFill>
                        <a:latin typeface="+mn-lt"/>
                        <a:ea typeface="+mn-ea"/>
                      </a:endParaRPr>
                    </a:p>
                  </a:txBody>
                  <a:tcPr marL="80871" marR="80871" marT="40435" marB="40435" anchor="ctr"/>
                </a:tc>
                <a:extLst>
                  <a:ext uri="{0D108BD9-81ED-4DB2-BD59-A6C34878D82A}">
                    <a16:rowId xmlns:a16="http://schemas.microsoft.com/office/drawing/2014/main" val="10001"/>
                  </a:ext>
                </a:extLst>
              </a:tr>
              <a:tr h="597864">
                <a:tc>
                  <a:txBody>
                    <a:bodyPr/>
                    <a:lstStyle/>
                    <a:p>
                      <a:pPr algn="ctr"/>
                      <a:r>
                        <a:rPr lang="pt-BR" sz="1400" b="1" dirty="0">
                          <a:solidFill>
                            <a:schemeClr val="bg1"/>
                          </a:solidFill>
                        </a:rPr>
                        <a:t>BW</a:t>
                      </a:r>
                      <a:r>
                        <a:rPr sz="1400" b="1" dirty="0">
                          <a:solidFill>
                            <a:schemeClr val="bg1"/>
                          </a:solidFill>
                        </a:rPr>
                        <a:t> fixo</a:t>
                      </a:r>
                      <a:endParaRPr lang="en-US" sz="1400" b="1" dirty="0">
                        <a:solidFill>
                          <a:schemeClr val="bg1"/>
                        </a:solidFill>
                      </a:endParaRPr>
                    </a:p>
                    <a:p>
                      <a:pPr algn="ctr"/>
                      <a:r>
                        <a:rPr sz="1400" b="1" dirty="0">
                          <a:solidFill>
                            <a:schemeClr val="bg1"/>
                          </a:solidFill>
                        </a:rPr>
                        <a:t>(Largura de banda fixa)</a:t>
                      </a:r>
                      <a:endParaRPr lang="en-US" sz="1400" b="1" dirty="0">
                        <a:solidFill>
                          <a:schemeClr val="bg1"/>
                        </a:solidFill>
                        <a:latin typeface="+mn-lt"/>
                        <a:ea typeface="+mn-ea"/>
                      </a:endParaRPr>
                    </a:p>
                  </a:txBody>
                  <a:tcPr marL="80871" marR="80871" marT="40435" marB="40435" anchor="ctr">
                    <a:solidFill>
                      <a:srgbClr val="00B0F0"/>
                    </a:solidFill>
                  </a:tcPr>
                </a:tc>
                <a:tc>
                  <a:txBody>
                    <a:bodyPr/>
                    <a:lstStyle/>
                    <a:p>
                      <a:pPr algn="ctr"/>
                      <a:r>
                        <a:rPr sz="1400" dirty="0"/>
                        <a:t>X</a:t>
                      </a:r>
                      <a:endParaRPr lang="zh-CN" altLang="en-US" sz="1800" dirty="0">
                        <a:solidFill>
                          <a:schemeClr val="tx1"/>
                        </a:solidFill>
                        <a:latin typeface="+mn-lt"/>
                        <a:ea typeface="+mn-ea"/>
                      </a:endParaRPr>
                    </a:p>
                  </a:txBody>
                  <a:tcPr marL="80871" marR="80871" marT="40435" marB="40435" anchor="ctr"/>
                </a:tc>
                <a:tc>
                  <a:txBody>
                    <a:bodyPr/>
                    <a:lstStyle/>
                    <a:p>
                      <a:pPr algn="ctr"/>
                      <a:r>
                        <a:rPr sz="1400" dirty="0"/>
                        <a:t>Não</a:t>
                      </a:r>
                      <a:endParaRPr lang="zh-CN" altLang="en-US" sz="1800" dirty="0">
                        <a:solidFill>
                          <a:schemeClr val="tx1"/>
                        </a:solidFill>
                        <a:latin typeface="+mn-lt"/>
                        <a:ea typeface="+mn-ea"/>
                      </a:endParaRPr>
                    </a:p>
                  </a:txBody>
                  <a:tcPr marL="80871" marR="80871" marT="40435" marB="40435" anchor="ctr"/>
                </a:tc>
                <a:tc>
                  <a:txBody>
                    <a:bodyPr/>
                    <a:lstStyle/>
                    <a:p>
                      <a:pPr algn="ctr"/>
                      <a:r>
                        <a:rPr sz="1400" dirty="0"/>
                        <a:t>Não</a:t>
                      </a:r>
                      <a:endParaRPr lang="zh-CN" altLang="en-US" sz="1800" dirty="0">
                        <a:solidFill>
                          <a:schemeClr val="tx1"/>
                        </a:solidFill>
                        <a:latin typeface="+mn-lt"/>
                        <a:ea typeface="+mn-ea"/>
                      </a:endParaRPr>
                    </a:p>
                  </a:txBody>
                  <a:tcPr marL="80871" marR="80871" marT="40435" marB="40435" anchor="ctr"/>
                </a:tc>
                <a:tc>
                  <a:txBody>
                    <a:bodyPr/>
                    <a:lstStyle/>
                    <a:p>
                      <a:pPr algn="ctr"/>
                      <a:r>
                        <a:rPr sz="1400"/>
                        <a:t>Não</a:t>
                      </a:r>
                      <a:endParaRPr lang="zh-CN" altLang="en-US" sz="1800">
                        <a:solidFill>
                          <a:schemeClr val="tx1"/>
                        </a:solidFill>
                        <a:latin typeface="+mn-lt"/>
                        <a:ea typeface="+mn-ea"/>
                      </a:endParaRPr>
                    </a:p>
                  </a:txBody>
                  <a:tcPr marL="80871" marR="80871" marT="40435" marB="40435" anchor="ctr"/>
                </a:tc>
                <a:tc>
                  <a:txBody>
                    <a:bodyPr/>
                    <a:lstStyle/>
                    <a:p>
                      <a:pPr algn="ctr"/>
                      <a:r>
                        <a:rPr sz="1400"/>
                        <a:t>X</a:t>
                      </a:r>
                      <a:endParaRPr lang="zh-CN" altLang="en-US" sz="1800">
                        <a:solidFill>
                          <a:schemeClr val="tx1"/>
                        </a:solidFill>
                        <a:latin typeface="+mn-lt"/>
                        <a:ea typeface="+mn-ea"/>
                      </a:endParaRPr>
                    </a:p>
                  </a:txBody>
                  <a:tcPr marL="80871" marR="80871" marT="40435" marB="40435" anchor="ctr"/>
                </a:tc>
                <a:extLst>
                  <a:ext uri="{0D108BD9-81ED-4DB2-BD59-A6C34878D82A}">
                    <a16:rowId xmlns:a16="http://schemas.microsoft.com/office/drawing/2014/main" val="10002"/>
                  </a:ext>
                </a:extLst>
              </a:tr>
              <a:tr h="597864">
                <a:tc>
                  <a:txBody>
                    <a:bodyPr/>
                    <a:lstStyle/>
                    <a:p>
                      <a:pPr algn="ctr"/>
                      <a:r>
                        <a:rPr sz="1400" b="1" dirty="0">
                          <a:solidFill>
                            <a:schemeClr val="bg1"/>
                          </a:solidFill>
                        </a:rPr>
                        <a:t>BW garantido</a:t>
                      </a:r>
                      <a:endParaRPr lang="en-US" sz="1400" b="1" dirty="0">
                        <a:solidFill>
                          <a:schemeClr val="bg1"/>
                        </a:solidFill>
                      </a:endParaRPr>
                    </a:p>
                    <a:p>
                      <a:pPr algn="ctr"/>
                      <a:r>
                        <a:rPr sz="1400" b="1" dirty="0">
                          <a:solidFill>
                            <a:schemeClr val="bg1"/>
                          </a:solidFill>
                        </a:rPr>
                        <a:t>( </a:t>
                      </a:r>
                      <a:r>
                        <a:rPr lang="en-US" sz="1400" b="1" dirty="0">
                          <a:solidFill>
                            <a:schemeClr val="bg1"/>
                          </a:solidFill>
                        </a:rPr>
                        <a:t>Uma </a:t>
                      </a:r>
                      <a:r>
                        <a:rPr sz="1400" b="1" dirty="0">
                          <a:solidFill>
                            <a:schemeClr val="bg1"/>
                          </a:solidFill>
                        </a:rPr>
                        <a:t>largura de banda garantida)</a:t>
                      </a:r>
                      <a:endParaRPr lang="zh-CN" altLang="en-US" sz="1800" b="1" dirty="0">
                        <a:solidFill>
                          <a:schemeClr val="bg1"/>
                        </a:solidFill>
                        <a:latin typeface="+mn-lt"/>
                        <a:ea typeface="+mn-ea"/>
                      </a:endParaRPr>
                    </a:p>
                  </a:txBody>
                  <a:tcPr marL="80871" marR="80871" marT="40435" marB="40435" anchor="ctr">
                    <a:solidFill>
                      <a:srgbClr val="00B0F0"/>
                    </a:solidFill>
                  </a:tcPr>
                </a:tc>
                <a:tc>
                  <a:txBody>
                    <a:bodyPr/>
                    <a:lstStyle/>
                    <a:p>
                      <a:pPr algn="ctr"/>
                      <a:r>
                        <a:rPr sz="1400"/>
                        <a:t>Não</a:t>
                      </a:r>
                      <a:endParaRPr lang="zh-CN" altLang="en-US" sz="1800">
                        <a:solidFill>
                          <a:schemeClr val="tx1"/>
                        </a:solidFill>
                        <a:latin typeface="+mn-lt"/>
                        <a:ea typeface="+mn-ea"/>
                      </a:endParaRPr>
                    </a:p>
                  </a:txBody>
                  <a:tcPr marL="80871" marR="80871" marT="40435" marB="40435" anchor="ctr"/>
                </a:tc>
                <a:tc>
                  <a:txBody>
                    <a:bodyPr/>
                    <a:lstStyle/>
                    <a:p>
                      <a:pPr algn="ctr"/>
                      <a:r>
                        <a:rPr lang="pt-BR" altLang="zh-CN" sz="1400" dirty="0">
                          <a:solidFill>
                            <a:schemeClr val="tx1"/>
                          </a:solidFill>
                          <a:latin typeface="+mn-lt"/>
                          <a:ea typeface="+mn-ea"/>
                        </a:rPr>
                        <a:t>Y</a:t>
                      </a:r>
                      <a:endParaRPr lang="zh-CN" altLang="en-US" sz="1800" dirty="0">
                        <a:solidFill>
                          <a:schemeClr val="tx1"/>
                        </a:solidFill>
                        <a:latin typeface="+mn-lt"/>
                        <a:ea typeface="+mn-ea"/>
                      </a:endParaRPr>
                    </a:p>
                  </a:txBody>
                  <a:tcPr marL="80871" marR="80871" marT="40435" marB="40435" anchor="ctr"/>
                </a:tc>
                <a:tc>
                  <a:txBody>
                    <a:bodyPr/>
                    <a:lstStyle/>
                    <a:p>
                      <a:pPr algn="ctr"/>
                      <a:r>
                        <a:rPr lang="pt-BR" altLang="zh-CN" sz="1400" dirty="0">
                          <a:solidFill>
                            <a:schemeClr val="tx1"/>
                          </a:solidFill>
                          <a:latin typeface="+mn-lt"/>
                          <a:ea typeface="+mn-ea"/>
                        </a:rPr>
                        <a:t>Y</a:t>
                      </a:r>
                      <a:endParaRPr lang="zh-CN" altLang="en-US" sz="1800" dirty="0">
                        <a:solidFill>
                          <a:schemeClr val="tx1"/>
                        </a:solidFill>
                        <a:latin typeface="+mn-lt"/>
                        <a:ea typeface="+mn-ea"/>
                      </a:endParaRPr>
                    </a:p>
                  </a:txBody>
                  <a:tcPr marL="80871" marR="80871" marT="40435" marB="40435" anchor="ctr"/>
                </a:tc>
                <a:tc>
                  <a:txBody>
                    <a:bodyPr/>
                    <a:lstStyle/>
                    <a:p>
                      <a:pPr algn="ctr"/>
                      <a:r>
                        <a:rPr sz="1400" dirty="0"/>
                        <a:t>Não</a:t>
                      </a:r>
                      <a:endParaRPr lang="zh-CN" altLang="en-US" sz="1800" dirty="0">
                        <a:solidFill>
                          <a:schemeClr val="tx1"/>
                        </a:solidFill>
                        <a:latin typeface="+mn-lt"/>
                        <a:ea typeface="+mn-ea"/>
                      </a:endParaRPr>
                    </a:p>
                  </a:txBody>
                  <a:tcPr marL="80871" marR="80871" marT="40435" marB="40435" anchor="ctr"/>
                </a:tc>
                <a:tc>
                  <a:txBody>
                    <a:bodyPr/>
                    <a:lstStyle/>
                    <a:p>
                      <a:pPr algn="ctr"/>
                      <a:r>
                        <a:rPr lang="pt-BR" altLang="zh-CN" sz="1400">
                          <a:solidFill>
                            <a:schemeClr val="tx1"/>
                          </a:solidFill>
                          <a:latin typeface="+mn-lt"/>
                          <a:ea typeface="+mn-ea"/>
                        </a:rPr>
                        <a:t>Y</a:t>
                      </a:r>
                      <a:endParaRPr lang="zh-CN" altLang="en-US" sz="1800" dirty="0">
                        <a:solidFill>
                          <a:schemeClr val="tx1"/>
                        </a:solidFill>
                        <a:latin typeface="+mn-lt"/>
                        <a:ea typeface="+mn-ea"/>
                      </a:endParaRPr>
                    </a:p>
                  </a:txBody>
                  <a:tcPr marL="80871" marR="80871" marT="40435" marB="40435" anchor="ctr"/>
                </a:tc>
                <a:extLst>
                  <a:ext uri="{0D108BD9-81ED-4DB2-BD59-A6C34878D82A}">
                    <a16:rowId xmlns:a16="http://schemas.microsoft.com/office/drawing/2014/main" val="10003"/>
                  </a:ext>
                </a:extLst>
              </a:tr>
              <a:tr h="597864">
                <a:tc>
                  <a:txBody>
                    <a:bodyPr/>
                    <a:lstStyle/>
                    <a:p>
                      <a:pPr algn="ctr"/>
                      <a:r>
                        <a:rPr lang="pt-BR" sz="1400" b="1" dirty="0">
                          <a:solidFill>
                            <a:schemeClr val="bg1"/>
                          </a:solidFill>
                        </a:rPr>
                        <a:t>BW</a:t>
                      </a:r>
                      <a:r>
                        <a:rPr sz="1400" b="1" dirty="0">
                          <a:solidFill>
                            <a:schemeClr val="bg1"/>
                          </a:solidFill>
                        </a:rPr>
                        <a:t> máximo</a:t>
                      </a:r>
                      <a:endParaRPr lang="en-US" sz="1400" b="1" dirty="0">
                        <a:solidFill>
                          <a:schemeClr val="bg1"/>
                        </a:solidFill>
                      </a:endParaRPr>
                    </a:p>
                    <a:p>
                      <a:pPr algn="ctr"/>
                      <a:r>
                        <a:rPr sz="1400" b="1" dirty="0">
                          <a:solidFill>
                            <a:schemeClr val="bg1"/>
                          </a:solidFill>
                        </a:rPr>
                        <a:t>(Largura de banda máxima)</a:t>
                      </a:r>
                      <a:endParaRPr lang="zh-CN" altLang="en-US" sz="1800" b="1" dirty="0">
                        <a:solidFill>
                          <a:schemeClr val="bg1"/>
                        </a:solidFill>
                        <a:latin typeface="+mn-lt"/>
                        <a:ea typeface="+mn-ea"/>
                      </a:endParaRPr>
                    </a:p>
                  </a:txBody>
                  <a:tcPr marL="80871" marR="80871" marT="40435" marB="40435" anchor="ctr">
                    <a:solidFill>
                      <a:srgbClr val="00B0F0"/>
                    </a:solidFill>
                  </a:tcPr>
                </a:tc>
                <a:tc>
                  <a:txBody>
                    <a:bodyPr/>
                    <a:lstStyle/>
                    <a:p>
                      <a:pPr algn="ctr"/>
                      <a:r>
                        <a:rPr sz="1400"/>
                        <a:t>Z=X</a:t>
                      </a:r>
                      <a:endParaRPr lang="zh-CN" altLang="en-US" sz="1800">
                        <a:solidFill>
                          <a:schemeClr val="tx1"/>
                        </a:solidFill>
                        <a:latin typeface="+mn-lt"/>
                        <a:ea typeface="+mn-ea"/>
                      </a:endParaRPr>
                    </a:p>
                  </a:txBody>
                  <a:tcPr marL="80871" marR="80871" marT="40435" marB="40435" anchor="ctr"/>
                </a:tc>
                <a:tc>
                  <a:txBody>
                    <a:bodyPr/>
                    <a:lstStyle/>
                    <a:p>
                      <a:pPr algn="ctr"/>
                      <a:r>
                        <a:rPr sz="1400" dirty="0"/>
                        <a:t>Z=</a:t>
                      </a:r>
                      <a:r>
                        <a:rPr lang="pt-BR" sz="1400" dirty="0"/>
                        <a:t>Y</a:t>
                      </a:r>
                      <a:endParaRPr lang="zh-CN" altLang="en-US" sz="1800" dirty="0">
                        <a:solidFill>
                          <a:schemeClr val="tx1"/>
                        </a:solidFill>
                        <a:latin typeface="+mn-lt"/>
                        <a:ea typeface="+mn-ea"/>
                      </a:endParaRPr>
                    </a:p>
                  </a:txBody>
                  <a:tcPr marL="80871" marR="80871" marT="40435" marB="40435" anchor="ctr"/>
                </a:tc>
                <a:tc>
                  <a:txBody>
                    <a:bodyPr/>
                    <a:lstStyle/>
                    <a:p>
                      <a:pPr algn="ctr"/>
                      <a:r>
                        <a:rPr sz="1400"/>
                        <a:t>Z&gt;Y</a:t>
                      </a:r>
                      <a:endParaRPr lang="zh-CN" altLang="en-US" sz="1800">
                        <a:solidFill>
                          <a:schemeClr val="tx1"/>
                        </a:solidFill>
                        <a:latin typeface="+mn-lt"/>
                        <a:ea typeface="+mn-ea"/>
                      </a:endParaRPr>
                    </a:p>
                  </a:txBody>
                  <a:tcPr marL="80871" marR="80871" marT="40435" marB="40435" anchor="ctr"/>
                </a:tc>
                <a:tc>
                  <a:txBody>
                    <a:bodyPr/>
                    <a:lstStyle/>
                    <a:p>
                      <a:pPr algn="ctr"/>
                      <a:r>
                        <a:rPr sz="1400"/>
                        <a:t>Z</a:t>
                      </a:r>
                      <a:endParaRPr lang="zh-CN" altLang="en-US" sz="1800">
                        <a:solidFill>
                          <a:schemeClr val="tx1"/>
                        </a:solidFill>
                        <a:latin typeface="+mn-lt"/>
                        <a:ea typeface="+mn-ea"/>
                      </a:endParaRPr>
                    </a:p>
                  </a:txBody>
                  <a:tcPr marL="80871" marR="80871" marT="40435" marB="40435" anchor="ctr"/>
                </a:tc>
                <a:tc>
                  <a:txBody>
                    <a:bodyPr/>
                    <a:lstStyle/>
                    <a:p>
                      <a:pPr algn="ctr"/>
                      <a:r>
                        <a:rPr sz="1400" dirty="0"/>
                        <a:t>Z&gt; X + Y</a:t>
                      </a:r>
                      <a:endParaRPr lang="zh-CN" altLang="en-US" sz="1800" dirty="0">
                        <a:solidFill>
                          <a:schemeClr val="tx1"/>
                        </a:solidFill>
                        <a:latin typeface="+mn-lt"/>
                        <a:ea typeface="+mn-ea"/>
                      </a:endParaRPr>
                    </a:p>
                  </a:txBody>
                  <a:tcPr marL="80871" marR="80871" marT="40435" marB="40435" anchor="ct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Principais tecnologias GPON</a:t>
            </a:r>
          </a:p>
        </p:txBody>
      </p:sp>
      <p:sp>
        <p:nvSpPr>
          <p:cNvPr id="23" name="Oval 7"/>
          <p:cNvSpPr>
            <a:spLocks noChangeArrowheads="1"/>
          </p:cNvSpPr>
          <p:nvPr/>
        </p:nvSpPr>
        <p:spPr bwMode="gray">
          <a:xfrm rot="20056324">
            <a:off x="4570275" y="2182766"/>
            <a:ext cx="1336942" cy="347851"/>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sp>
        <p:nvSpPr>
          <p:cNvPr id="24" name="Freeform 4"/>
          <p:cNvSpPr>
            <a:spLocks noEditPoints="1"/>
          </p:cNvSpPr>
          <p:nvPr/>
        </p:nvSpPr>
        <p:spPr bwMode="gray">
          <a:xfrm rot="20241943">
            <a:off x="1948000" y="2740737"/>
            <a:ext cx="6094413" cy="2424112"/>
          </a:xfrm>
          <a:custGeom>
            <a:avLst/>
            <a:gdLst>
              <a:gd name="T0" fmla="*/ 2147483647 w 4040"/>
              <a:gd name="T1" fmla="*/ 2147483647 h 1888"/>
              <a:gd name="T2" fmla="*/ 2147483647 w 4040"/>
              <a:gd name="T3" fmla="*/ 2147483647 h 1888"/>
              <a:gd name="T4" fmla="*/ 2147483647 w 4040"/>
              <a:gd name="T5" fmla="*/ 2147483647 h 1888"/>
              <a:gd name="T6" fmla="*/ 2147483647 w 4040"/>
              <a:gd name="T7" fmla="*/ 2147483647 h 1888"/>
              <a:gd name="T8" fmla="*/ 2147483647 w 4040"/>
              <a:gd name="T9" fmla="*/ 2147483647 h 1888"/>
              <a:gd name="T10" fmla="*/ 2147483647 w 4040"/>
              <a:gd name="T11" fmla="*/ 2147483647 h 1888"/>
              <a:gd name="T12" fmla="*/ 0 w 4040"/>
              <a:gd name="T13" fmla="*/ 2147483647 h 1888"/>
              <a:gd name="T14" fmla="*/ 2147483647 w 4040"/>
              <a:gd name="T15" fmla="*/ 2147483647 h 1888"/>
              <a:gd name="T16" fmla="*/ 2147483647 w 4040"/>
              <a:gd name="T17" fmla="*/ 2147483647 h 1888"/>
              <a:gd name="T18" fmla="*/ 2147483647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2147483647 h 1888"/>
              <a:gd name="T42" fmla="*/ 2147483647 w 4040"/>
              <a:gd name="T43" fmla="*/ 2147483647 h 1888"/>
              <a:gd name="T44" fmla="*/ 2147483647 w 4040"/>
              <a:gd name="T45" fmla="*/ 2147483647 h 1888"/>
              <a:gd name="T46" fmla="*/ 2147483647 w 4040"/>
              <a:gd name="T47" fmla="*/ 2147483647 h 1888"/>
              <a:gd name="T48" fmla="*/ 2147483647 w 4040"/>
              <a:gd name="T49" fmla="*/ 2147483647 h 1888"/>
              <a:gd name="T50" fmla="*/ 2147483647 w 4040"/>
              <a:gd name="T51" fmla="*/ 2147483647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2147483647 w 4040"/>
              <a:gd name="T61" fmla="*/ 2147483647 h 1888"/>
              <a:gd name="T62" fmla="*/ 2147483647 w 4040"/>
              <a:gd name="T63" fmla="*/ 2147483647 h 1888"/>
              <a:gd name="T64" fmla="*/ 2147483647 w 4040"/>
              <a:gd name="T65" fmla="*/ 2147483647 h 1888"/>
              <a:gd name="T66" fmla="*/ 2147483647 w 4040"/>
              <a:gd name="T67" fmla="*/ 2147483647 h 1888"/>
              <a:gd name="T68" fmla="*/ 2147483647 w 4040"/>
              <a:gd name="T69" fmla="*/ 2147483647 h 1888"/>
              <a:gd name="T70" fmla="*/ 2147483647 w 4040"/>
              <a:gd name="T71" fmla="*/ 2147483647 h 1888"/>
              <a:gd name="T72" fmla="*/ 2147483647 w 4040"/>
              <a:gd name="T73" fmla="*/ 2147483647 h 1888"/>
              <a:gd name="T74" fmla="*/ 2147483647 w 4040"/>
              <a:gd name="T75" fmla="*/ 2147483647 h 1888"/>
              <a:gd name="T76" fmla="*/ 2147483647 w 4040"/>
              <a:gd name="T77" fmla="*/ 2147483647 h 1888"/>
              <a:gd name="T78" fmla="*/ 2147483647 w 4040"/>
              <a:gd name="T79" fmla="*/ 2147483647 h 1888"/>
              <a:gd name="T80" fmla="*/ 2147483647 w 4040"/>
              <a:gd name="T81" fmla="*/ 2147483647 h 1888"/>
              <a:gd name="T82" fmla="*/ 2147483647 w 4040"/>
              <a:gd name="T83" fmla="*/ 2147483647 h 1888"/>
              <a:gd name="T84" fmla="*/ 2147483647 w 4040"/>
              <a:gd name="T85" fmla="*/ 2147483647 h 1888"/>
              <a:gd name="T86" fmla="*/ 2147483647 w 4040"/>
              <a:gd name="T87" fmla="*/ 2147483647 h 1888"/>
              <a:gd name="T88" fmla="*/ 2147483647 w 4040"/>
              <a:gd name="T89" fmla="*/ 2147483647 h 1888"/>
              <a:gd name="T90" fmla="*/ 2147483647 w 4040"/>
              <a:gd name="T91" fmla="*/ 2147483647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F5F5F5">
                  <a:alpha val="35999"/>
                </a:srgbClr>
              </a:gs>
              <a:gs pos="100000">
                <a:srgbClr val="DDDDDD"/>
              </a:gs>
            </a:gsLst>
            <a:lin ang="0" scaled="1"/>
          </a:gradFill>
          <a:ln w="0">
            <a:noFill/>
            <a:prstDash val="solid"/>
            <a:round/>
          </a:ln>
        </p:spPr>
        <p:txBody>
          <a:bodyPr/>
          <a:lstStyle/>
          <a:p>
            <a:endParaRPr lang="zh-CN" altLang="en-US"/>
          </a:p>
        </p:txBody>
      </p:sp>
      <p:grpSp>
        <p:nvGrpSpPr>
          <p:cNvPr id="25" name="组合 24"/>
          <p:cNvGrpSpPr/>
          <p:nvPr/>
        </p:nvGrpSpPr>
        <p:grpSpPr>
          <a:xfrm>
            <a:off x="3214867" y="1378184"/>
            <a:ext cx="7120604" cy="4380348"/>
            <a:chOff x="3490173" y="1029810"/>
            <a:chExt cx="7120604" cy="4380348"/>
          </a:xfrm>
        </p:grpSpPr>
        <p:sp>
          <p:nvSpPr>
            <p:cNvPr id="26" name="Oval 23"/>
            <p:cNvSpPr>
              <a:spLocks noChangeArrowheads="1"/>
            </p:cNvSpPr>
            <p:nvPr/>
          </p:nvSpPr>
          <p:spPr bwMode="auto">
            <a:xfrm>
              <a:off x="4473183" y="1029810"/>
              <a:ext cx="1358826" cy="1237406"/>
            </a:xfrm>
            <a:prstGeom prst="ellipse">
              <a:avLst/>
            </a:prstGeom>
            <a:solidFill>
              <a:schemeClr val="accent1">
                <a:lumMod val="50000"/>
              </a:schemeClr>
            </a:solidFill>
            <a:ln w="28575" algn="ctr">
              <a:solidFill>
                <a:srgbClr val="333300"/>
              </a:solidFill>
              <a:round/>
            </a:ln>
          </p:spPr>
          <p:txBody>
            <a:bodyPr wrap="none" anchor="ctr"/>
            <a:lstStyle/>
            <a:p>
              <a:endParaRPr lang="zh-CN" altLang="en-US"/>
            </a:p>
          </p:txBody>
        </p:sp>
        <p:grpSp>
          <p:nvGrpSpPr>
            <p:cNvPr id="27" name="组合 26"/>
            <p:cNvGrpSpPr/>
            <p:nvPr/>
          </p:nvGrpSpPr>
          <p:grpSpPr>
            <a:xfrm>
              <a:off x="3490173" y="1045655"/>
              <a:ext cx="7120604" cy="4364503"/>
              <a:chOff x="4698841" y="1465265"/>
              <a:chExt cx="5681819" cy="3824341"/>
            </a:xfrm>
          </p:grpSpPr>
          <p:sp>
            <p:nvSpPr>
              <p:cNvPr id="28" name="Oval 7"/>
              <p:cNvSpPr>
                <a:spLocks noChangeArrowheads="1"/>
              </p:cNvSpPr>
              <p:nvPr/>
            </p:nvSpPr>
            <p:spPr bwMode="gray">
              <a:xfrm rot="20056324">
                <a:off x="4698841" y="4984806"/>
                <a:ext cx="1066800" cy="304800"/>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sp>
            <p:nvSpPr>
              <p:cNvPr id="29" name="Oval 8"/>
              <p:cNvSpPr>
                <a:spLocks noChangeArrowheads="1"/>
              </p:cNvSpPr>
              <p:nvPr/>
            </p:nvSpPr>
            <p:spPr bwMode="gray">
              <a:xfrm rot="20056324">
                <a:off x="7893943" y="3834108"/>
                <a:ext cx="1066800" cy="304800"/>
              </a:xfrm>
              <a:prstGeom prst="ellipse">
                <a:avLst/>
              </a:prstGeom>
              <a:gradFill rotWithShape="1">
                <a:gsLst>
                  <a:gs pos="0">
                    <a:srgbClr val="999999"/>
                  </a:gs>
                  <a:gs pos="100000">
                    <a:srgbClr val="CCCCCC"/>
                  </a:gs>
                </a:gsLst>
                <a:lin ang="0" scaled="1"/>
              </a:gradFill>
              <a:ln w="9525" algn="ctr">
                <a:noFill/>
                <a:round/>
              </a:ln>
            </p:spPr>
            <p:txBody>
              <a:bodyPr wrap="none" anchor="ctr"/>
              <a:lstStyle/>
              <a:p>
                <a:endParaRPr lang="zh-CN" altLang="en-US"/>
              </a:p>
            </p:txBody>
          </p:sp>
          <p:grpSp>
            <p:nvGrpSpPr>
              <p:cNvPr id="31" name="Group 22"/>
              <p:cNvGrpSpPr/>
              <p:nvPr/>
            </p:nvGrpSpPr>
            <p:grpSpPr>
              <a:xfrm>
                <a:off x="7608168" y="3162826"/>
                <a:ext cx="1084262" cy="1084262"/>
                <a:chOff x="4431" y="2751"/>
                <a:chExt cx="955" cy="955"/>
              </a:xfrm>
            </p:grpSpPr>
            <p:sp>
              <p:nvSpPr>
                <p:cNvPr id="38" name="Oval 23"/>
                <p:cNvSpPr>
                  <a:spLocks noChangeArrowheads="1"/>
                </p:cNvSpPr>
                <p:nvPr/>
              </p:nvSpPr>
              <p:spPr bwMode="auto">
                <a:xfrm>
                  <a:off x="4431" y="2751"/>
                  <a:ext cx="955" cy="955"/>
                </a:xfrm>
                <a:prstGeom prst="ellipse">
                  <a:avLst/>
                </a:prstGeom>
                <a:gradFill rotWithShape="1">
                  <a:gsLst>
                    <a:gs pos="0">
                      <a:srgbClr val="470000"/>
                    </a:gs>
                    <a:gs pos="100000">
                      <a:srgbClr val="990000"/>
                    </a:gs>
                  </a:gsLst>
                  <a:lin ang="2700000" scaled="1"/>
                </a:gradFill>
                <a:ln w="28575" algn="ctr">
                  <a:solidFill>
                    <a:srgbClr val="333300"/>
                  </a:solidFill>
                  <a:round/>
                </a:ln>
              </p:spPr>
              <p:txBody>
                <a:bodyPr wrap="none" anchor="ctr"/>
                <a:lstStyle/>
                <a:p>
                  <a:endParaRPr lang="zh-CN" altLang="en-US"/>
                </a:p>
              </p:txBody>
            </p:sp>
            <p:pic>
              <p:nvPicPr>
                <p:cNvPr id="39" name="Picture 24" descr="guang8"/>
                <p:cNvPicPr>
                  <a:picLocks noChangeAspect="1" noChangeArrowheads="1"/>
                </p:cNvPicPr>
                <p:nvPr/>
              </p:nvPicPr>
              <p:blipFill>
                <a:blip r:embed="rId3"/>
                <a:stretch>
                  <a:fillRect/>
                </a:stretch>
              </p:blipFill>
              <p:spPr bwMode="auto">
                <a:xfrm>
                  <a:off x="4556" y="2784"/>
                  <a:ext cx="709" cy="547"/>
                </a:xfrm>
                <a:prstGeom prst="rect">
                  <a:avLst/>
                </a:prstGeom>
                <a:noFill/>
                <a:ln w="9525">
                  <a:noFill/>
                  <a:miter lim="800000"/>
                  <a:headEnd/>
                  <a:tailEnd/>
                </a:ln>
              </p:spPr>
            </p:pic>
          </p:grpSp>
          <p:grpSp>
            <p:nvGrpSpPr>
              <p:cNvPr id="32" name="Group 35"/>
              <p:cNvGrpSpPr/>
              <p:nvPr/>
            </p:nvGrpSpPr>
            <p:grpSpPr>
              <a:xfrm>
                <a:off x="5622925" y="1465265"/>
                <a:ext cx="4757735" cy="622300"/>
                <a:chOff x="2582" y="923"/>
                <a:chExt cx="2997" cy="392"/>
              </a:xfrm>
            </p:grpSpPr>
            <p:sp>
              <p:nvSpPr>
                <p:cNvPr id="36" name="Text Box 27"/>
                <p:cNvSpPr txBox="1">
                  <a:spLocks noChangeArrowheads="1"/>
                </p:cNvSpPr>
                <p:nvPr/>
              </p:nvSpPr>
              <p:spPr bwMode="gray">
                <a:xfrm>
                  <a:off x="5064" y="981"/>
                  <a:ext cx="516" cy="354"/>
                </a:xfrm>
                <a:prstGeom prst="rect">
                  <a:avLst/>
                </a:prstGeom>
                <a:noFill/>
                <a:ln w="9525">
                  <a:noFill/>
                  <a:miter lim="800000"/>
                </a:ln>
              </p:spPr>
              <p:txBody>
                <a:bodyPr>
                  <a:spAutoFit/>
                </a:bodyPr>
                <a:lstStyle/>
                <a:p>
                  <a:pPr algn="l">
                    <a:spcBef>
                      <a:spcPct val="0"/>
                    </a:spcBef>
                  </a:pPr>
                  <a:r>
                    <a:rPr lang="en-US" altLang="en-US" sz="1800">
                      <a:solidFill>
                        <a:srgbClr val="FFFFFF"/>
                      </a:solidFill>
                    </a:rPr>
                    <a:t>Variando</a:t>
                  </a:r>
                </a:p>
              </p:txBody>
            </p:sp>
            <p:pic>
              <p:nvPicPr>
                <p:cNvPr id="37" name="Picture 12" descr="guang8"/>
                <p:cNvPicPr>
                  <a:picLocks noChangeAspect="1" noChangeArrowheads="1"/>
                </p:cNvPicPr>
                <p:nvPr/>
              </p:nvPicPr>
              <p:blipFill>
                <a:blip r:embed="rId3"/>
                <a:stretch>
                  <a:fillRect/>
                </a:stretch>
              </p:blipFill>
              <p:spPr bwMode="auto">
                <a:xfrm>
                  <a:off x="2582" y="923"/>
                  <a:ext cx="507" cy="392"/>
                </a:xfrm>
                <a:prstGeom prst="rect">
                  <a:avLst/>
                </a:prstGeom>
                <a:noFill/>
                <a:ln w="9525">
                  <a:noFill/>
                  <a:miter lim="800000"/>
                  <a:headEnd/>
                  <a:tailEnd/>
                </a:ln>
              </p:spPr>
            </p:pic>
          </p:grpSp>
          <p:sp>
            <p:nvSpPr>
              <p:cNvPr id="33" name="Text Box 28"/>
              <p:cNvSpPr txBox="1">
                <a:spLocks noChangeArrowheads="1"/>
              </p:cNvSpPr>
              <p:nvPr/>
            </p:nvSpPr>
            <p:spPr bwMode="gray">
              <a:xfrm>
                <a:off x="7686253" y="3233007"/>
                <a:ext cx="996676" cy="889144"/>
              </a:xfrm>
              <a:prstGeom prst="rect">
                <a:avLst/>
              </a:prstGeom>
              <a:noFill/>
              <a:ln w="9525">
                <a:noFill/>
                <a:miter lim="800000"/>
              </a:ln>
            </p:spPr>
            <p:txBody>
              <a:bodyPr wrap="square">
                <a:spAutoFit/>
              </a:bodyPr>
              <a:lstStyle/>
              <a:p>
                <a:pPr algn="ctr" fontAlgn="ctr"/>
                <a:r>
                  <a:rPr lang="en-US" altLang="zh-CN" sz="1200" dirty="0">
                    <a:solidFill>
                      <a:srgbClr val="FFFFFF"/>
                    </a:solidFill>
                  </a:rPr>
                  <a:t>A montante</a:t>
                </a:r>
              </a:p>
              <a:p>
                <a:pPr algn="ctr" fontAlgn="ctr"/>
                <a:r>
                  <a:rPr lang="en-US" altLang="zh-CN" sz="1200" dirty="0">
                    <a:solidFill>
                      <a:srgbClr val="FFFFFF"/>
                    </a:solidFill>
                  </a:rPr>
                  <a:t>dinâmico</a:t>
                </a:r>
              </a:p>
              <a:p>
                <a:pPr algn="ctr" fontAlgn="ctr"/>
                <a:r>
                  <a:rPr lang="en-US" altLang="zh-CN" sz="1200" dirty="0">
                    <a:solidFill>
                      <a:srgbClr val="FFFFFF"/>
                    </a:solidFill>
                  </a:rPr>
                  <a:t>largura de banda</a:t>
                </a:r>
              </a:p>
              <a:p>
                <a:pPr algn="ctr" fontAlgn="ctr"/>
                <a:r>
                  <a:rPr lang="en-US" altLang="zh-CN" sz="1200" dirty="0">
                    <a:solidFill>
                      <a:srgbClr val="FFFFFF"/>
                    </a:solidFill>
                  </a:rPr>
                  <a:t>alocação</a:t>
                </a:r>
              </a:p>
            </p:txBody>
          </p:sp>
          <p:sp>
            <p:nvSpPr>
              <p:cNvPr id="35" name="Text Box 30"/>
              <p:cNvSpPr txBox="1">
                <a:spLocks noChangeArrowheads="1"/>
              </p:cNvSpPr>
              <p:nvPr/>
            </p:nvSpPr>
            <p:spPr bwMode="gray">
              <a:xfrm>
                <a:off x="5078412" y="3248026"/>
                <a:ext cx="2307355" cy="828767"/>
              </a:xfrm>
              <a:prstGeom prst="rect">
                <a:avLst/>
              </a:prstGeom>
              <a:noFill/>
              <a:ln w="9525">
                <a:noFill/>
                <a:miter lim="800000"/>
              </a:ln>
            </p:spPr>
            <p:txBody>
              <a:bodyPr>
                <a:spAutoFit/>
              </a:bodyPr>
              <a:lstStyle/>
              <a:p>
                <a:pPr>
                  <a:spcBef>
                    <a:spcPct val="0"/>
                  </a:spcBef>
                </a:pPr>
                <a:r>
                  <a:rPr lang="en-US" altLang="zh-CN" sz="2800">
                    <a:solidFill>
                      <a:srgbClr val="000000"/>
                    </a:solidFill>
                  </a:rPr>
                  <a:t>Tecnologia GPON</a:t>
                </a:r>
              </a:p>
            </p:txBody>
          </p:sp>
        </p:grpSp>
      </p:grpSp>
      <p:sp>
        <p:nvSpPr>
          <p:cNvPr id="42" name="Text Box 29"/>
          <p:cNvSpPr txBox="1">
            <a:spLocks noChangeArrowheads="1"/>
          </p:cNvSpPr>
          <p:nvPr/>
        </p:nvSpPr>
        <p:spPr bwMode="gray">
          <a:xfrm>
            <a:off x="4397280" y="1645245"/>
            <a:ext cx="984347" cy="275590"/>
          </a:xfrm>
          <a:prstGeom prst="rect">
            <a:avLst/>
          </a:prstGeom>
          <a:noFill/>
          <a:ln w="9525">
            <a:noFill/>
            <a:miter lim="800000"/>
          </a:ln>
        </p:spPr>
        <p:txBody>
          <a:bodyPr wrap="square">
            <a:spAutoFit/>
          </a:bodyPr>
          <a:lstStyle/>
          <a:p>
            <a:pPr algn="ctr" fontAlgn="ctr">
              <a:spcBef>
                <a:spcPct val="0"/>
              </a:spcBef>
            </a:pPr>
            <a:r>
              <a:rPr lang="en-US" altLang="en-US" sz="1200" dirty="0">
                <a:solidFill>
                  <a:srgbClr val="FFFFFF"/>
                </a:solidFill>
              </a:rPr>
              <a:t>Variando</a:t>
            </a:r>
          </a:p>
        </p:txBody>
      </p:sp>
      <p:grpSp>
        <p:nvGrpSpPr>
          <p:cNvPr id="43" name="Group 12"/>
          <p:cNvGrpSpPr/>
          <p:nvPr/>
        </p:nvGrpSpPr>
        <p:grpSpPr bwMode="auto">
          <a:xfrm>
            <a:off x="2809611" y="4528825"/>
            <a:ext cx="1384882" cy="1317191"/>
            <a:chOff x="3016" y="2654"/>
            <a:chExt cx="955" cy="955"/>
          </a:xfrm>
        </p:grpSpPr>
        <p:sp>
          <p:nvSpPr>
            <p:cNvPr id="44" name="Oval 13"/>
            <p:cNvSpPr>
              <a:spLocks noChangeArrowheads="1"/>
            </p:cNvSpPr>
            <p:nvPr/>
          </p:nvSpPr>
          <p:spPr bwMode="gray">
            <a:xfrm>
              <a:off x="3016" y="2654"/>
              <a:ext cx="955" cy="955"/>
            </a:xfrm>
            <a:prstGeom prst="ellipse">
              <a:avLst/>
            </a:prstGeom>
            <a:gradFill rotWithShape="1">
              <a:gsLst>
                <a:gs pos="0">
                  <a:srgbClr val="416100"/>
                </a:gs>
                <a:gs pos="100000">
                  <a:srgbClr val="669900"/>
                </a:gs>
              </a:gsLst>
              <a:lin ang="2700000" scaled="1"/>
            </a:gradFill>
            <a:ln w="28575" algn="ctr">
              <a:solidFill>
                <a:srgbClr val="205A60"/>
              </a:solidFill>
              <a:round/>
            </a:ln>
          </p:spPr>
          <p:txBody>
            <a:bodyPr wrap="none" anchor="ctr"/>
            <a:lstStyle>
              <a:lvl1pPr>
                <a:defRPr sz="1000">
                  <a:solidFill>
                    <a:schemeClr val="tx1"/>
                  </a:solidFill>
                  <a:latin typeface="FrutigerNext LT Regular" panose="020B0503040504020204" pitchFamily="34" charset="0"/>
                  <a:ea typeface="SimSun" panose="02010600030101010101" pitchFamily="2" charset="-122"/>
                </a:defRPr>
              </a:lvl1pPr>
              <a:lvl2pPr marL="742950" indent="-285750">
                <a:defRPr sz="1000">
                  <a:solidFill>
                    <a:schemeClr val="tx1"/>
                  </a:solidFill>
                  <a:latin typeface="FrutigerNext LT Regular" panose="020B0503040504020204" pitchFamily="34" charset="0"/>
                  <a:ea typeface="SimSun" panose="02010600030101010101" pitchFamily="2" charset="-122"/>
                </a:defRPr>
              </a:lvl2pPr>
              <a:lvl3pPr marL="1143000" indent="-228600">
                <a:defRPr sz="1000">
                  <a:solidFill>
                    <a:schemeClr val="tx1"/>
                  </a:solidFill>
                  <a:latin typeface="FrutigerNext LT Regular" panose="020B0503040504020204" pitchFamily="34" charset="0"/>
                  <a:ea typeface="SimSun" panose="02010600030101010101" pitchFamily="2" charset="-122"/>
                </a:defRPr>
              </a:lvl3pPr>
              <a:lvl4pPr marL="1600200" indent="-228600">
                <a:defRPr sz="1000">
                  <a:solidFill>
                    <a:schemeClr val="tx1"/>
                  </a:solidFill>
                  <a:latin typeface="FrutigerNext LT Regular" panose="020B0503040504020204" pitchFamily="34" charset="0"/>
                  <a:ea typeface="SimSun" panose="02010600030101010101" pitchFamily="2" charset="-122"/>
                </a:defRPr>
              </a:lvl4pPr>
              <a:lvl5pPr marL="2057400" indent="-228600">
                <a:defRPr sz="1000">
                  <a:solidFill>
                    <a:schemeClr val="tx1"/>
                  </a:solidFill>
                  <a:latin typeface="FrutigerNext LT Regular" panose="020B0503040504020204" pitchFamily="34" charset="0"/>
                  <a:ea typeface="SimSun"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9pPr>
            </a:lstStyle>
            <a:p>
              <a:pPr eaLnBrk="1" hangingPunct="1"/>
              <a:endParaRPr lang="zh-CN" altLang="zh-CN" sz="1600">
                <a:latin typeface="Arial" panose="020B0604020202020204" pitchFamily="34" charset="0"/>
              </a:endParaRPr>
            </a:p>
          </p:txBody>
        </p:sp>
        <p:pic>
          <p:nvPicPr>
            <p:cNvPr id="45" name="Picture 14" descr="guang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2" y="2702"/>
              <a:ext cx="709"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Text Box 28"/>
          <p:cNvSpPr txBox="1">
            <a:spLocks noChangeArrowheads="1"/>
          </p:cNvSpPr>
          <p:nvPr/>
        </p:nvSpPr>
        <p:spPr bwMode="gray">
          <a:xfrm>
            <a:off x="2790350" y="4847787"/>
            <a:ext cx="142340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FrutigerNext LT Regular" panose="020B0503040504020204" pitchFamily="34" charset="0"/>
                <a:ea typeface="SimSun" panose="02010600030101010101" pitchFamily="2" charset="-122"/>
              </a:defRPr>
            </a:lvl1pPr>
            <a:lvl2pPr marL="742950" indent="-285750">
              <a:defRPr sz="1000">
                <a:solidFill>
                  <a:schemeClr val="tx1"/>
                </a:solidFill>
                <a:latin typeface="FrutigerNext LT Regular" panose="020B0503040504020204" pitchFamily="34" charset="0"/>
                <a:ea typeface="SimSun" panose="02010600030101010101" pitchFamily="2" charset="-122"/>
              </a:defRPr>
            </a:lvl2pPr>
            <a:lvl3pPr marL="1143000" indent="-228600">
              <a:defRPr sz="1000">
                <a:solidFill>
                  <a:schemeClr val="tx1"/>
                </a:solidFill>
                <a:latin typeface="FrutigerNext LT Regular" panose="020B0503040504020204" pitchFamily="34" charset="0"/>
                <a:ea typeface="SimSun" panose="02010600030101010101" pitchFamily="2" charset="-122"/>
              </a:defRPr>
            </a:lvl3pPr>
            <a:lvl4pPr marL="1600200" indent="-228600">
              <a:defRPr sz="1000">
                <a:solidFill>
                  <a:schemeClr val="tx1"/>
                </a:solidFill>
                <a:latin typeface="FrutigerNext LT Regular" panose="020B0503040504020204" pitchFamily="34" charset="0"/>
                <a:ea typeface="SimSun" panose="02010600030101010101" pitchFamily="2" charset="-122"/>
              </a:defRPr>
            </a:lvl4pPr>
            <a:lvl5pPr marL="2057400" indent="-228600">
              <a:defRPr sz="1000">
                <a:solidFill>
                  <a:schemeClr val="tx1"/>
                </a:solidFill>
                <a:latin typeface="FrutigerNext LT Regular" panose="020B0503040504020204" pitchFamily="34" charset="0"/>
                <a:ea typeface="SimSun"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anose="020B0503040504020204" pitchFamily="34" charset="0"/>
                <a:ea typeface="SimSun" panose="02010600030101010101" pitchFamily="2" charset="-122"/>
              </a:defRPr>
            </a:lvl9pPr>
          </a:lstStyle>
          <a:p>
            <a:pPr algn="ctr" fontAlgn="ctr"/>
            <a:r>
              <a:rPr lang="en-US" altLang="zh-CN" sz="1600" dirty="0">
                <a:solidFill>
                  <a:srgbClr val="FFFFFF"/>
                </a:solidFill>
                <a:sym typeface="+mn-ea"/>
              </a:rPr>
              <a:t>Criptografia AES downstream</a:t>
            </a:r>
            <a:endParaRPr lang="en-US" altLang="zh-CN" sz="1600" dirty="0">
              <a:solidFill>
                <a:srgbClr val="FFFFFF"/>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3"/>
                                        </p:tgtEl>
                                      </p:cBhvr>
                                      <p:by x="150000" y="150000"/>
                                    </p:animScale>
                                  </p:childTnLst>
                                </p:cTn>
                              </p:par>
                              <p:par>
                                <p:cTn id="7" presetID="6" presetClass="emph" presetSubtype="0" fill="hold" grpId="0" nodeType="withEffect">
                                  <p:stCondLst>
                                    <p:cond delay="0"/>
                                  </p:stCondLst>
                                  <p:childTnLst>
                                    <p:animScale>
                                      <p:cBhvr>
                                        <p:cTn id="8" dur="2000" fill="hold"/>
                                        <p:tgtEl>
                                          <p:spTgt spid="4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Por que a criptografia é necessária?</a:t>
            </a:r>
          </a:p>
        </p:txBody>
      </p:sp>
      <p:sp>
        <p:nvSpPr>
          <p:cNvPr id="3" name="Rectangle 3"/>
          <p:cNvSpPr txBox="1">
            <a:spLocks noChangeArrowheads="1"/>
          </p:cNvSpPr>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zh-CN" sz="2000" dirty="0"/>
              <a:t>A tecnologia de transmissão é usada na direção downstream GPON. Na mesma porta PON, os dados são iguais na fibra óptica do backbone e após a divisão óptica. Os dados recebidos por cada ONU são os mesmos. Como garantir que os dados destinados a uma ONU não sejam analisados por outras ONUs?</a:t>
            </a:r>
          </a:p>
          <a:p>
            <a:pPr>
              <a:lnSpc>
                <a:spcPct val="200000"/>
              </a:lnSpc>
            </a:pPr>
            <a:r>
              <a:rPr lang="en-US" altLang="zh-CN" sz="2000" dirty="0"/>
              <a:t>GPON suporta criptografia AES128 para dados de transmissão downstream.</a:t>
            </a:r>
          </a:p>
          <a:p>
            <a:pPr lvl="1">
              <a:buSzTx/>
            </a:pPr>
            <a:r>
              <a:rPr lang="en-US" altLang="zh-CN" sz="1800" dirty="0"/>
              <a:t>Advanced Encryption System (AES) é um algoritmo de criptografia internacional.</a:t>
            </a:r>
          </a:p>
          <a:p>
            <a:pPr lvl="2"/>
            <a:r>
              <a:rPr lang="en-US" altLang="zh-CN" sz="1600" dirty="0"/>
              <a:t>Somente a carga útil em um quadro GEM é criptografada.</a:t>
            </a:r>
          </a:p>
          <a:p>
            <a:pPr lvl="2"/>
            <a:r>
              <a:rPr lang="en-US" altLang="zh-CN" sz="1600" dirty="0"/>
              <a:t>O sistema GPON troca e atualiza periodicamente a chave AES para melhorar a confiabilidade dos dados da linha.</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占位符 61"/>
          <p:cNvSpPr>
            <a:spLocks noGrp="1"/>
          </p:cNvSpPr>
          <p:nvPr>
            <p:ph type="body" sz="quarter" idx="10"/>
          </p:nvPr>
        </p:nvSpPr>
        <p:spPr/>
        <p:txBody>
          <a:bodyPr/>
          <a:lstStyle/>
          <a:p>
            <a:endParaRPr lang="en-US" altLang="zh-CN" sz="1600" dirty="0"/>
          </a:p>
          <a:p>
            <a:endParaRPr lang="en-US" altLang="zh-CN" sz="1600" dirty="0"/>
          </a:p>
          <a:p>
            <a:endParaRPr lang="en-US" altLang="zh-CN" sz="1600" dirty="0"/>
          </a:p>
          <a:p>
            <a:endParaRPr lang="en-US" altLang="zh-CN" sz="1400" dirty="0"/>
          </a:p>
          <a:p>
            <a:endParaRPr lang="en-US" altLang="zh-CN" sz="1600" dirty="0"/>
          </a:p>
          <a:p>
            <a:endParaRPr lang="en-US" altLang="zh-CN" sz="1600" dirty="0"/>
          </a:p>
          <a:p>
            <a:r>
              <a:rPr lang="en-US" altLang="zh-CN" sz="1600" dirty="0"/>
              <a:t>A OLT inicia uma solicitação de substituição de chave. A ONU responde à solicitação, gera uma nova chave e envia a nova chave para a OLT três vezes.</a:t>
            </a:r>
          </a:p>
          <a:p>
            <a:r>
              <a:rPr lang="en-US" altLang="zh-CN" sz="1600" dirty="0"/>
              <a:t>Após receber a nova chave, a OLT inicia a troca de chave e notifica a ONU (também três vezes) sobre o número do quadro da nova chave usando comandos relacionados. A ONU troca a chave de verificação no quadro de dados correspondente.</a:t>
            </a:r>
          </a:p>
          <a:p>
            <a:endParaRPr lang="zh-CN" altLang="en-US" sz="1600" dirty="0"/>
          </a:p>
        </p:txBody>
      </p:sp>
      <p:sp>
        <p:nvSpPr>
          <p:cNvPr id="2" name="标题 1"/>
          <p:cNvSpPr>
            <a:spLocks noGrp="1"/>
          </p:cNvSpPr>
          <p:nvPr>
            <p:ph type="title"/>
          </p:nvPr>
        </p:nvSpPr>
        <p:spPr/>
        <p:txBody>
          <a:bodyPr/>
          <a:lstStyle/>
          <a:p>
            <a:r>
              <a:rPr lang="en-US" altLang="zh-CN"/>
              <a:t>Criptografia AES no sistema GPON</a:t>
            </a:r>
          </a:p>
        </p:txBody>
      </p:sp>
      <p:grpSp>
        <p:nvGrpSpPr>
          <p:cNvPr id="4" name="组合 3"/>
          <p:cNvGrpSpPr/>
          <p:nvPr/>
        </p:nvGrpSpPr>
        <p:grpSpPr>
          <a:xfrm>
            <a:off x="1654846" y="1304764"/>
            <a:ext cx="9045310" cy="2694485"/>
            <a:chOff x="1377114" y="1052410"/>
            <a:chExt cx="9323041" cy="2694485"/>
          </a:xfrm>
        </p:grpSpPr>
        <p:sp>
          <p:nvSpPr>
            <p:cNvPr id="5" name="Line 39"/>
            <p:cNvSpPr>
              <a:spLocks noChangeShapeType="1"/>
            </p:cNvSpPr>
            <p:nvPr/>
          </p:nvSpPr>
          <p:spPr bwMode="auto">
            <a:xfrm flipV="1">
              <a:off x="7135459" y="3324487"/>
              <a:ext cx="2530816" cy="2467"/>
            </a:xfrm>
            <a:prstGeom prst="line">
              <a:avLst/>
            </a:prstGeom>
            <a:noFill/>
            <a:ln w="19050">
              <a:solidFill>
                <a:srgbClr val="FF9933"/>
              </a:solidFill>
              <a:round/>
            </a:ln>
          </p:spPr>
          <p:txBody>
            <a:bodyPr/>
            <a:lstStyle/>
            <a:p>
              <a:endParaRPr lang="zh-CN" altLang="en-US" sz="1400"/>
            </a:p>
          </p:txBody>
        </p:sp>
        <p:sp>
          <p:nvSpPr>
            <p:cNvPr id="6" name="Line 2"/>
            <p:cNvSpPr>
              <a:spLocks noChangeShapeType="1"/>
            </p:cNvSpPr>
            <p:nvPr/>
          </p:nvSpPr>
          <p:spPr bwMode="auto">
            <a:xfrm>
              <a:off x="7203831" y="1315880"/>
              <a:ext cx="2471913" cy="1053"/>
            </a:xfrm>
            <a:prstGeom prst="line">
              <a:avLst/>
            </a:prstGeom>
            <a:noFill/>
            <a:ln w="19050">
              <a:solidFill>
                <a:srgbClr val="FF9933"/>
              </a:solidFill>
              <a:round/>
            </a:ln>
          </p:spPr>
          <p:txBody>
            <a:bodyPr/>
            <a:lstStyle/>
            <a:p>
              <a:endParaRPr lang="zh-CN" altLang="en-US" sz="1400"/>
            </a:p>
          </p:txBody>
        </p:sp>
        <p:sp>
          <p:nvSpPr>
            <p:cNvPr id="7" name="Line 3"/>
            <p:cNvSpPr>
              <a:spLocks noChangeShapeType="1"/>
            </p:cNvSpPr>
            <p:nvPr/>
          </p:nvSpPr>
          <p:spPr bwMode="auto">
            <a:xfrm>
              <a:off x="4314617" y="2338247"/>
              <a:ext cx="2382165" cy="1010099"/>
            </a:xfrm>
            <a:prstGeom prst="line">
              <a:avLst/>
            </a:prstGeom>
            <a:noFill/>
            <a:ln w="19050">
              <a:solidFill>
                <a:srgbClr val="FF9933"/>
              </a:solidFill>
              <a:round/>
            </a:ln>
          </p:spPr>
          <p:txBody>
            <a:bodyPr/>
            <a:lstStyle/>
            <a:p>
              <a:endParaRPr lang="zh-CN" altLang="en-US" sz="1400"/>
            </a:p>
          </p:txBody>
        </p:sp>
        <p:sp>
          <p:nvSpPr>
            <p:cNvPr id="8" name="Line 4"/>
            <p:cNvSpPr>
              <a:spLocks noChangeShapeType="1"/>
            </p:cNvSpPr>
            <p:nvPr/>
          </p:nvSpPr>
          <p:spPr bwMode="auto">
            <a:xfrm flipV="1">
              <a:off x="2172534" y="2339649"/>
              <a:ext cx="7503211" cy="0"/>
            </a:xfrm>
            <a:prstGeom prst="line">
              <a:avLst/>
            </a:prstGeom>
            <a:noFill/>
            <a:ln w="19050">
              <a:solidFill>
                <a:srgbClr val="FF9933"/>
              </a:solidFill>
              <a:round/>
            </a:ln>
          </p:spPr>
          <p:txBody>
            <a:bodyPr/>
            <a:lstStyle/>
            <a:p>
              <a:endParaRPr lang="zh-CN" altLang="en-US" sz="1400"/>
            </a:p>
          </p:txBody>
        </p:sp>
        <p:sp>
          <p:nvSpPr>
            <p:cNvPr id="9" name="Line 9"/>
            <p:cNvSpPr>
              <a:spLocks noChangeShapeType="1"/>
            </p:cNvSpPr>
            <p:nvPr/>
          </p:nvSpPr>
          <p:spPr bwMode="auto">
            <a:xfrm flipV="1">
              <a:off x="4314617" y="1321143"/>
              <a:ext cx="2348008" cy="1007284"/>
            </a:xfrm>
            <a:prstGeom prst="line">
              <a:avLst/>
            </a:prstGeom>
            <a:noFill/>
            <a:ln w="19050">
              <a:solidFill>
                <a:srgbClr val="FF9933"/>
              </a:solidFill>
              <a:round/>
            </a:ln>
          </p:spPr>
          <p:txBody>
            <a:bodyPr/>
            <a:lstStyle/>
            <a:p>
              <a:endParaRPr lang="zh-CN" altLang="en-US" sz="1400"/>
            </a:p>
          </p:txBody>
        </p:sp>
        <p:sp>
          <p:nvSpPr>
            <p:cNvPr id="10" name="Text Box 10"/>
            <p:cNvSpPr txBox="1">
              <a:spLocks noChangeArrowheads="1"/>
            </p:cNvSpPr>
            <p:nvPr/>
          </p:nvSpPr>
          <p:spPr bwMode="auto">
            <a:xfrm>
              <a:off x="7985747" y="3140707"/>
              <a:ext cx="298235" cy="307760"/>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11" name="Text Box 11"/>
            <p:cNvSpPr txBox="1">
              <a:spLocks noChangeArrowheads="1"/>
            </p:cNvSpPr>
            <p:nvPr/>
          </p:nvSpPr>
          <p:spPr bwMode="auto">
            <a:xfrm>
              <a:off x="8485173" y="3140707"/>
              <a:ext cx="298235" cy="307760"/>
            </a:xfrm>
            <a:prstGeom prst="rect">
              <a:avLst/>
            </a:prstGeom>
            <a:solidFill>
              <a:srgbClr val="99CCFF"/>
            </a:solidFill>
            <a:ln w="9525" algn="ctr">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12" name="Text Box 19"/>
            <p:cNvSpPr txBox="1">
              <a:spLocks noChangeArrowheads="1"/>
            </p:cNvSpPr>
            <p:nvPr/>
          </p:nvSpPr>
          <p:spPr bwMode="auto">
            <a:xfrm>
              <a:off x="8641390" y="1135960"/>
              <a:ext cx="329004" cy="307760"/>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cs typeface="Times New Roman" panose="02020603050405020304" pitchFamily="18" charset="0"/>
                </a:rPr>
                <a:t>1</a:t>
              </a:r>
            </a:p>
          </p:txBody>
        </p:sp>
        <p:sp>
          <p:nvSpPr>
            <p:cNvPr id="13" name="Text Box 20"/>
            <p:cNvSpPr txBox="1">
              <a:spLocks noChangeArrowheads="1"/>
            </p:cNvSpPr>
            <p:nvPr/>
          </p:nvSpPr>
          <p:spPr bwMode="auto">
            <a:xfrm>
              <a:off x="9273364" y="1135960"/>
              <a:ext cx="288767" cy="307760"/>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cs typeface="Times New Roman" panose="02020603050405020304" pitchFamily="18" charset="0"/>
                </a:rPr>
                <a:t>1</a:t>
              </a:r>
            </a:p>
          </p:txBody>
        </p:sp>
        <p:sp>
          <p:nvSpPr>
            <p:cNvPr id="14" name="AutoShape 21"/>
            <p:cNvSpPr>
              <a:spLocks noChangeArrowheads="1"/>
            </p:cNvSpPr>
            <p:nvPr/>
          </p:nvSpPr>
          <p:spPr bwMode="auto">
            <a:xfrm>
              <a:off x="4250710" y="2297562"/>
              <a:ext cx="146750" cy="72951"/>
            </a:xfrm>
            <a:prstGeom prst="flowChartSummingJunction">
              <a:avLst/>
            </a:prstGeom>
            <a:solidFill>
              <a:srgbClr val="FF0000"/>
            </a:solidFill>
            <a:ln w="9525">
              <a:solidFill>
                <a:schemeClr val="tx1"/>
              </a:solidFill>
              <a:round/>
            </a:ln>
          </p:spPr>
          <p:txBody>
            <a:bodyPr wrap="none" anchor="ctr"/>
            <a:lstStyle/>
            <a:p>
              <a:endParaRPr lang="zh-CN" altLang="en-US" sz="1400"/>
            </a:p>
          </p:txBody>
        </p:sp>
        <p:sp>
          <p:nvSpPr>
            <p:cNvPr id="15" name="Text Box 22"/>
            <p:cNvSpPr txBox="1">
              <a:spLocks noChangeArrowheads="1"/>
            </p:cNvSpPr>
            <p:nvPr/>
          </p:nvSpPr>
          <p:spPr bwMode="auto">
            <a:xfrm>
              <a:off x="8286350" y="2164287"/>
              <a:ext cx="402380" cy="307760"/>
            </a:xfrm>
            <a:prstGeom prst="rect">
              <a:avLst/>
            </a:prstGeom>
            <a:solidFill>
              <a:srgbClr val="99CC00"/>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2</a:t>
              </a:r>
            </a:p>
          </p:txBody>
        </p:sp>
        <p:sp>
          <p:nvSpPr>
            <p:cNvPr id="16" name="Line 41"/>
            <p:cNvSpPr>
              <a:spLocks noChangeShapeType="1"/>
            </p:cNvSpPr>
            <p:nvPr/>
          </p:nvSpPr>
          <p:spPr bwMode="auto">
            <a:xfrm>
              <a:off x="5320569" y="2024844"/>
              <a:ext cx="705349" cy="0"/>
            </a:xfrm>
            <a:prstGeom prst="line">
              <a:avLst/>
            </a:prstGeom>
            <a:noFill/>
            <a:ln w="19050">
              <a:solidFill>
                <a:srgbClr val="0033CC"/>
              </a:solidFill>
              <a:round/>
              <a:tailEnd type="triangle" w="med" len="med"/>
            </a:ln>
          </p:spPr>
          <p:txBody>
            <a:bodyPr/>
            <a:lstStyle/>
            <a:p>
              <a:endParaRPr lang="zh-CN" altLang="en-US" sz="1400"/>
            </a:p>
          </p:txBody>
        </p:sp>
        <p:sp>
          <p:nvSpPr>
            <p:cNvPr id="17" name="Line 42"/>
            <p:cNvSpPr>
              <a:spLocks noChangeShapeType="1"/>
            </p:cNvSpPr>
            <p:nvPr/>
          </p:nvSpPr>
          <p:spPr bwMode="auto">
            <a:xfrm>
              <a:off x="8153855" y="2096526"/>
              <a:ext cx="707717" cy="0"/>
            </a:xfrm>
            <a:prstGeom prst="line">
              <a:avLst/>
            </a:prstGeom>
            <a:noFill/>
            <a:ln w="19050">
              <a:solidFill>
                <a:srgbClr val="0033CC"/>
              </a:solidFill>
              <a:round/>
              <a:tailEnd type="triangle" w="med" len="med"/>
            </a:ln>
          </p:spPr>
          <p:txBody>
            <a:bodyPr/>
            <a:lstStyle/>
            <a:p>
              <a:endParaRPr lang="zh-CN" altLang="en-US" sz="1400"/>
            </a:p>
          </p:txBody>
        </p:sp>
        <p:sp>
          <p:nvSpPr>
            <p:cNvPr id="18" name="Line 43"/>
            <p:cNvSpPr>
              <a:spLocks noChangeShapeType="1"/>
            </p:cNvSpPr>
            <p:nvPr/>
          </p:nvSpPr>
          <p:spPr bwMode="auto">
            <a:xfrm>
              <a:off x="8754208" y="1052410"/>
              <a:ext cx="707717" cy="1402"/>
            </a:xfrm>
            <a:prstGeom prst="line">
              <a:avLst/>
            </a:prstGeom>
            <a:noFill/>
            <a:ln w="19050">
              <a:solidFill>
                <a:srgbClr val="0033CC"/>
              </a:solidFill>
              <a:round/>
              <a:tailEnd type="triangle" w="med" len="med"/>
            </a:ln>
          </p:spPr>
          <p:txBody>
            <a:bodyPr/>
            <a:lstStyle/>
            <a:p>
              <a:endParaRPr lang="zh-CN" altLang="en-US" sz="1400"/>
            </a:p>
          </p:txBody>
        </p:sp>
        <p:sp>
          <p:nvSpPr>
            <p:cNvPr id="19" name="Line 44"/>
            <p:cNvSpPr>
              <a:spLocks noChangeShapeType="1"/>
            </p:cNvSpPr>
            <p:nvPr/>
          </p:nvSpPr>
          <p:spPr bwMode="auto">
            <a:xfrm>
              <a:off x="8106461" y="3068634"/>
              <a:ext cx="707715" cy="1402"/>
            </a:xfrm>
            <a:prstGeom prst="line">
              <a:avLst/>
            </a:prstGeom>
            <a:noFill/>
            <a:ln w="19050">
              <a:solidFill>
                <a:srgbClr val="0033CC"/>
              </a:solidFill>
              <a:round/>
              <a:tailEnd type="triangle" w="med" len="med"/>
            </a:ln>
          </p:spPr>
          <p:txBody>
            <a:bodyPr/>
            <a:lstStyle/>
            <a:p>
              <a:endParaRPr lang="zh-CN" altLang="en-US" sz="1400"/>
            </a:p>
          </p:txBody>
        </p:sp>
        <p:sp>
          <p:nvSpPr>
            <p:cNvPr id="20" name="Line 45"/>
            <p:cNvSpPr>
              <a:spLocks noChangeShapeType="1"/>
            </p:cNvSpPr>
            <p:nvPr/>
          </p:nvSpPr>
          <p:spPr bwMode="auto">
            <a:xfrm rot="2432001" flipV="1">
              <a:off x="5172231" y="2669185"/>
              <a:ext cx="719491" cy="229523"/>
            </a:xfrm>
            <a:prstGeom prst="line">
              <a:avLst/>
            </a:prstGeom>
            <a:noFill/>
            <a:ln w="19050">
              <a:solidFill>
                <a:srgbClr val="0033CC"/>
              </a:solidFill>
              <a:round/>
              <a:tailEnd type="triangle" w="med" len="med"/>
            </a:ln>
          </p:spPr>
          <p:txBody>
            <a:bodyPr/>
            <a:lstStyle/>
            <a:p>
              <a:endParaRPr lang="zh-CN" altLang="en-US" sz="1400"/>
            </a:p>
          </p:txBody>
        </p:sp>
        <p:sp>
          <p:nvSpPr>
            <p:cNvPr id="21" name="Line 46"/>
            <p:cNvSpPr>
              <a:spLocks noChangeShapeType="1"/>
            </p:cNvSpPr>
            <p:nvPr/>
          </p:nvSpPr>
          <p:spPr bwMode="auto">
            <a:xfrm rot="19097728">
              <a:off x="4948981" y="1368545"/>
              <a:ext cx="710421" cy="225098"/>
            </a:xfrm>
            <a:prstGeom prst="line">
              <a:avLst/>
            </a:prstGeom>
            <a:noFill/>
            <a:ln w="19050">
              <a:solidFill>
                <a:srgbClr val="0033CC"/>
              </a:solidFill>
              <a:round/>
              <a:tailEnd type="triangle" w="med" len="med"/>
            </a:ln>
          </p:spPr>
          <p:txBody>
            <a:bodyPr/>
            <a:lstStyle/>
            <a:p>
              <a:endParaRPr lang="zh-CN" altLang="en-US" sz="1400"/>
            </a:p>
          </p:txBody>
        </p:sp>
        <p:sp>
          <p:nvSpPr>
            <p:cNvPr id="22" name="Text Box 48"/>
            <p:cNvSpPr txBox="1">
              <a:spLocks noChangeArrowheads="1"/>
            </p:cNvSpPr>
            <p:nvPr/>
          </p:nvSpPr>
          <p:spPr bwMode="auto">
            <a:xfrm>
              <a:off x="1377114" y="2683443"/>
              <a:ext cx="1157455" cy="307760"/>
            </a:xfrm>
            <a:prstGeom prst="rect">
              <a:avLst/>
            </a:prstGeom>
            <a:noFill/>
            <a:ln w="28575" algn="ctr">
              <a:noFill/>
              <a:miter lim="800000"/>
            </a:ln>
          </p:spPr>
          <p:txBody>
            <a:bodyPr wrap="square" lIns="91424" tIns="45712" rIns="91424" bIns="45712">
              <a:spAutoFit/>
            </a:bodyPr>
            <a:lstStyle/>
            <a:p>
              <a:pPr algn="l" eaLnBrk="1" hangingPunct="1"/>
              <a:r>
                <a:rPr kumimoji="1" lang="en-US" altLang="en-US" sz="1400" dirty="0"/>
                <a:t>Criptografia</a:t>
              </a:r>
            </a:p>
          </p:txBody>
        </p:sp>
        <p:sp>
          <p:nvSpPr>
            <p:cNvPr id="23" name="Text Box 49"/>
            <p:cNvSpPr txBox="1">
              <a:spLocks noChangeArrowheads="1"/>
            </p:cNvSpPr>
            <p:nvPr/>
          </p:nvSpPr>
          <p:spPr bwMode="auto">
            <a:xfrm>
              <a:off x="6467748" y="1421449"/>
              <a:ext cx="1130730" cy="307760"/>
            </a:xfrm>
            <a:prstGeom prst="rect">
              <a:avLst/>
            </a:prstGeom>
            <a:noFill/>
            <a:ln w="28575" algn="ctr">
              <a:noFill/>
              <a:miter lim="800000"/>
            </a:ln>
          </p:spPr>
          <p:txBody>
            <a:bodyPr wrap="square" lIns="91424" tIns="45712" rIns="91424" bIns="45712">
              <a:spAutoFit/>
            </a:bodyPr>
            <a:lstStyle/>
            <a:p>
              <a:pPr algn="l" eaLnBrk="1" hangingPunct="1"/>
              <a:r>
                <a:rPr kumimoji="1" lang="en-US" altLang="en-US" sz="1400" dirty="0"/>
                <a:t>Descriptografia</a:t>
              </a:r>
            </a:p>
          </p:txBody>
        </p:sp>
        <p:sp>
          <p:nvSpPr>
            <p:cNvPr id="24" name="Text Box 50"/>
            <p:cNvSpPr txBox="1">
              <a:spLocks noChangeArrowheads="1"/>
            </p:cNvSpPr>
            <p:nvPr/>
          </p:nvSpPr>
          <p:spPr bwMode="auto">
            <a:xfrm>
              <a:off x="6462133" y="2422607"/>
              <a:ext cx="1278798" cy="307760"/>
            </a:xfrm>
            <a:prstGeom prst="rect">
              <a:avLst/>
            </a:prstGeom>
            <a:noFill/>
            <a:ln w="28575" algn="ctr">
              <a:noFill/>
              <a:miter lim="800000"/>
            </a:ln>
          </p:spPr>
          <p:txBody>
            <a:bodyPr wrap="square" lIns="91424" tIns="45712" rIns="91424" bIns="45712">
              <a:spAutoFit/>
            </a:bodyPr>
            <a:lstStyle/>
            <a:p>
              <a:pPr algn="l" eaLnBrk="1" hangingPunct="1"/>
              <a:r>
                <a:rPr kumimoji="1" lang="en-US" altLang="en-US" sz="1400" dirty="0"/>
                <a:t>Descriptografia</a:t>
              </a:r>
            </a:p>
          </p:txBody>
        </p:sp>
        <p:sp>
          <p:nvSpPr>
            <p:cNvPr id="25" name="Text Box 51"/>
            <p:cNvSpPr txBox="1">
              <a:spLocks noChangeArrowheads="1"/>
            </p:cNvSpPr>
            <p:nvPr/>
          </p:nvSpPr>
          <p:spPr bwMode="auto">
            <a:xfrm>
              <a:off x="6467748" y="3439135"/>
              <a:ext cx="1618139" cy="307760"/>
            </a:xfrm>
            <a:prstGeom prst="rect">
              <a:avLst/>
            </a:prstGeom>
            <a:noFill/>
            <a:ln w="28575" algn="ctr">
              <a:noFill/>
              <a:miter lim="800000"/>
            </a:ln>
          </p:spPr>
          <p:txBody>
            <a:bodyPr wrap="square" lIns="91424" tIns="45712" rIns="91424" bIns="45712">
              <a:spAutoFit/>
            </a:bodyPr>
            <a:lstStyle/>
            <a:p>
              <a:pPr algn="l" eaLnBrk="1" hangingPunct="1"/>
              <a:r>
                <a:rPr kumimoji="1" lang="en-US" altLang="en-US" sz="1400" dirty="0"/>
                <a:t>Descriptografia</a:t>
              </a:r>
            </a:p>
          </p:txBody>
        </p:sp>
        <p:sp>
          <p:nvSpPr>
            <p:cNvPr id="26" name="Line 40"/>
            <p:cNvSpPr>
              <a:spLocks noChangeShapeType="1"/>
            </p:cNvSpPr>
            <p:nvPr/>
          </p:nvSpPr>
          <p:spPr bwMode="auto">
            <a:xfrm>
              <a:off x="2802545" y="2243640"/>
              <a:ext cx="707717" cy="0"/>
            </a:xfrm>
            <a:prstGeom prst="line">
              <a:avLst/>
            </a:prstGeom>
            <a:noFill/>
            <a:ln w="19050">
              <a:solidFill>
                <a:srgbClr val="0033CC"/>
              </a:solidFill>
              <a:round/>
              <a:tailEnd type="triangle" w="med" len="med"/>
            </a:ln>
          </p:spPr>
          <p:txBody>
            <a:bodyPr/>
            <a:lstStyle/>
            <a:p>
              <a:endParaRPr lang="zh-CN" altLang="en-US" sz="1400"/>
            </a:p>
          </p:txBody>
        </p:sp>
        <p:grpSp>
          <p:nvGrpSpPr>
            <p:cNvPr id="27" name="Group 53"/>
            <p:cNvGrpSpPr/>
            <p:nvPr/>
          </p:nvGrpSpPr>
          <p:grpSpPr>
            <a:xfrm>
              <a:off x="2349498" y="2405441"/>
              <a:ext cx="1801988" cy="310853"/>
              <a:chOff x="2621" y="3627"/>
              <a:chExt cx="1041" cy="361"/>
            </a:xfrm>
          </p:grpSpPr>
          <p:sp>
            <p:nvSpPr>
              <p:cNvPr id="56" name="Text Box 54"/>
              <p:cNvSpPr txBox="1">
                <a:spLocks noChangeArrowheads="1"/>
              </p:cNvSpPr>
              <p:nvPr/>
            </p:nvSpPr>
            <p:spPr bwMode="auto">
              <a:xfrm>
                <a:off x="2621" y="3631"/>
                <a:ext cx="165"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cs typeface="Times New Roman" panose="02020603050405020304" pitchFamily="18" charset="0"/>
                  </a:rPr>
                  <a:t>1</a:t>
                </a:r>
              </a:p>
            </p:txBody>
          </p:sp>
          <p:sp>
            <p:nvSpPr>
              <p:cNvPr id="57" name="Text Box 55"/>
              <p:cNvSpPr txBox="1">
                <a:spLocks noChangeArrowheads="1"/>
              </p:cNvSpPr>
              <p:nvPr/>
            </p:nvSpPr>
            <p:spPr bwMode="auto">
              <a:xfrm>
                <a:off x="2788" y="3628"/>
                <a:ext cx="172" cy="357"/>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58" name="Text Box 56"/>
              <p:cNvSpPr txBox="1">
                <a:spLocks noChangeArrowheads="1"/>
              </p:cNvSpPr>
              <p:nvPr/>
            </p:nvSpPr>
            <p:spPr bwMode="auto">
              <a:xfrm>
                <a:off x="3330" y="3627"/>
                <a:ext cx="172" cy="357"/>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59" name="Text Box 57"/>
              <p:cNvSpPr txBox="1">
                <a:spLocks noChangeArrowheads="1"/>
              </p:cNvSpPr>
              <p:nvPr/>
            </p:nvSpPr>
            <p:spPr bwMode="auto">
              <a:xfrm>
                <a:off x="2955" y="3630"/>
                <a:ext cx="189" cy="357"/>
              </a:xfrm>
              <a:prstGeom prst="rect">
                <a:avLst/>
              </a:prstGeom>
              <a:solidFill>
                <a:srgbClr val="99CC00"/>
              </a:solidFill>
              <a:ln w="9525">
                <a:noFill/>
                <a:miter lim="800000"/>
              </a:ln>
              <a:effectLst/>
            </p:spPr>
            <p:txBody>
              <a:bodyPr wrap="square"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2</a:t>
                </a:r>
              </a:p>
            </p:txBody>
          </p:sp>
          <p:sp>
            <p:nvSpPr>
              <p:cNvPr id="60" name="Text Box 58"/>
              <p:cNvSpPr txBox="1">
                <a:spLocks noChangeArrowheads="1"/>
              </p:cNvSpPr>
              <p:nvPr/>
            </p:nvSpPr>
            <p:spPr bwMode="auto">
              <a:xfrm>
                <a:off x="3143" y="3627"/>
                <a:ext cx="190"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1</a:t>
                </a:r>
              </a:p>
            </p:txBody>
          </p:sp>
          <p:sp>
            <p:nvSpPr>
              <p:cNvPr id="61" name="Text Box 59"/>
              <p:cNvSpPr txBox="1">
                <a:spLocks noChangeArrowheads="1"/>
              </p:cNvSpPr>
              <p:nvPr/>
            </p:nvSpPr>
            <p:spPr bwMode="auto">
              <a:xfrm>
                <a:off x="3497" y="3627"/>
                <a:ext cx="165"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1</a:t>
                </a:r>
              </a:p>
            </p:txBody>
          </p:sp>
        </p:grpSp>
        <p:sp>
          <p:nvSpPr>
            <p:cNvPr id="28" name="Rectangle 63"/>
            <p:cNvSpPr>
              <a:spLocks noChangeArrowheads="1"/>
            </p:cNvSpPr>
            <p:nvPr/>
          </p:nvSpPr>
          <p:spPr bwMode="auto">
            <a:xfrm>
              <a:off x="9739653" y="1135960"/>
              <a:ext cx="960502" cy="287595"/>
            </a:xfrm>
            <a:prstGeom prst="rect">
              <a:avLst/>
            </a:prstGeom>
            <a:noFill/>
            <a:ln w="12700" algn="ctr">
              <a:solidFill>
                <a:schemeClr val="tx1"/>
              </a:solidFill>
              <a:miter lim="800000"/>
            </a:ln>
          </p:spPr>
          <p:txBody>
            <a:bodyPr wrap="none" anchor="ctr"/>
            <a:lstStyle/>
            <a:p>
              <a:pPr eaLnBrk="1" fontAlgn="t" hangingPunct="1">
                <a:spcBef>
                  <a:spcPct val="0"/>
                </a:spcBef>
              </a:pPr>
              <a:r>
                <a:rPr lang="en-US" altLang="en-US" sz="1400"/>
                <a:t>Usuário 1</a:t>
              </a:r>
            </a:p>
          </p:txBody>
        </p:sp>
        <p:sp>
          <p:nvSpPr>
            <p:cNvPr id="29" name="Rectangle 64"/>
            <p:cNvSpPr>
              <a:spLocks noChangeArrowheads="1"/>
            </p:cNvSpPr>
            <p:nvPr/>
          </p:nvSpPr>
          <p:spPr bwMode="auto">
            <a:xfrm>
              <a:off x="9739653" y="2164286"/>
              <a:ext cx="960502" cy="287596"/>
            </a:xfrm>
            <a:prstGeom prst="rect">
              <a:avLst/>
            </a:prstGeom>
            <a:noFill/>
            <a:ln w="12700" algn="ctr">
              <a:solidFill>
                <a:schemeClr val="tx1"/>
              </a:solidFill>
              <a:miter lim="800000"/>
            </a:ln>
          </p:spPr>
          <p:txBody>
            <a:bodyPr wrap="none" anchor="ctr"/>
            <a:lstStyle/>
            <a:p>
              <a:pPr eaLnBrk="1" fontAlgn="t" hangingPunct="1">
                <a:spcBef>
                  <a:spcPct val="0"/>
                </a:spcBef>
              </a:pPr>
              <a:r>
                <a:rPr lang="en-US" altLang="en-US" sz="1400"/>
                <a:t>Usuário 2</a:t>
              </a:r>
            </a:p>
          </p:txBody>
        </p:sp>
        <p:sp>
          <p:nvSpPr>
            <p:cNvPr id="30" name="Rectangle 65"/>
            <p:cNvSpPr>
              <a:spLocks noChangeArrowheads="1"/>
            </p:cNvSpPr>
            <p:nvPr/>
          </p:nvSpPr>
          <p:spPr bwMode="auto">
            <a:xfrm>
              <a:off x="9739653" y="3133693"/>
              <a:ext cx="953693" cy="287595"/>
            </a:xfrm>
            <a:prstGeom prst="rect">
              <a:avLst/>
            </a:prstGeom>
            <a:noFill/>
            <a:ln w="12700" algn="ctr">
              <a:solidFill>
                <a:schemeClr val="tx1"/>
              </a:solidFill>
              <a:miter lim="800000"/>
            </a:ln>
          </p:spPr>
          <p:txBody>
            <a:bodyPr wrap="none" anchor="ctr"/>
            <a:lstStyle/>
            <a:p>
              <a:pPr eaLnBrk="1" fontAlgn="t" hangingPunct="1">
                <a:spcBef>
                  <a:spcPct val="0"/>
                </a:spcBef>
              </a:pPr>
              <a:r>
                <a:rPr lang="en-US" altLang="en-US" sz="1400"/>
                <a:t>Usuário 3</a:t>
              </a:r>
            </a:p>
          </p:txBody>
        </p:sp>
        <p:grpSp>
          <p:nvGrpSpPr>
            <p:cNvPr id="31" name="Group 66"/>
            <p:cNvGrpSpPr/>
            <p:nvPr/>
          </p:nvGrpSpPr>
          <p:grpSpPr>
            <a:xfrm rot="20193662">
              <a:off x="4617327" y="1442891"/>
              <a:ext cx="1822760" cy="317741"/>
              <a:chOff x="2621" y="3588"/>
              <a:chExt cx="1053" cy="369"/>
            </a:xfrm>
          </p:grpSpPr>
          <p:sp>
            <p:nvSpPr>
              <p:cNvPr id="50" name="Text Box 67"/>
              <p:cNvSpPr txBox="1">
                <a:spLocks noChangeArrowheads="1"/>
              </p:cNvSpPr>
              <p:nvPr/>
            </p:nvSpPr>
            <p:spPr bwMode="auto">
              <a:xfrm>
                <a:off x="2621" y="3591"/>
                <a:ext cx="165"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cs typeface="Times New Roman" panose="02020603050405020304" pitchFamily="18" charset="0"/>
                  </a:rPr>
                  <a:t>1</a:t>
                </a:r>
              </a:p>
            </p:txBody>
          </p:sp>
          <p:sp>
            <p:nvSpPr>
              <p:cNvPr id="51" name="Text Box 68"/>
              <p:cNvSpPr txBox="1">
                <a:spLocks noChangeArrowheads="1"/>
              </p:cNvSpPr>
              <p:nvPr/>
            </p:nvSpPr>
            <p:spPr bwMode="auto">
              <a:xfrm>
                <a:off x="2788" y="3588"/>
                <a:ext cx="172" cy="357"/>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52" name="Text Box 69"/>
              <p:cNvSpPr txBox="1">
                <a:spLocks noChangeArrowheads="1"/>
              </p:cNvSpPr>
              <p:nvPr/>
            </p:nvSpPr>
            <p:spPr bwMode="auto">
              <a:xfrm>
                <a:off x="3329" y="3600"/>
                <a:ext cx="172" cy="357"/>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53" name="Text Box 70"/>
              <p:cNvSpPr txBox="1">
                <a:spLocks noChangeArrowheads="1"/>
              </p:cNvSpPr>
              <p:nvPr/>
            </p:nvSpPr>
            <p:spPr bwMode="auto">
              <a:xfrm>
                <a:off x="2955" y="3592"/>
                <a:ext cx="184" cy="357"/>
              </a:xfrm>
              <a:prstGeom prst="rect">
                <a:avLst/>
              </a:prstGeom>
              <a:solidFill>
                <a:srgbClr val="99CC00"/>
              </a:solidFill>
              <a:ln w="9525">
                <a:noFill/>
                <a:miter lim="800000"/>
              </a:ln>
              <a:effectLst/>
            </p:spPr>
            <p:txBody>
              <a:bodyPr wrap="square"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2</a:t>
                </a:r>
              </a:p>
            </p:txBody>
          </p:sp>
          <p:sp>
            <p:nvSpPr>
              <p:cNvPr id="54" name="Text Box 71"/>
              <p:cNvSpPr txBox="1">
                <a:spLocks noChangeArrowheads="1"/>
              </p:cNvSpPr>
              <p:nvPr/>
            </p:nvSpPr>
            <p:spPr bwMode="auto">
              <a:xfrm>
                <a:off x="3141" y="3593"/>
                <a:ext cx="190"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1</a:t>
                </a:r>
              </a:p>
            </p:txBody>
          </p:sp>
          <p:sp>
            <p:nvSpPr>
              <p:cNvPr id="55" name="Text Box 72"/>
              <p:cNvSpPr txBox="1">
                <a:spLocks noChangeArrowheads="1"/>
              </p:cNvSpPr>
              <p:nvPr/>
            </p:nvSpPr>
            <p:spPr bwMode="auto">
              <a:xfrm>
                <a:off x="3510" y="3593"/>
                <a:ext cx="164"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1</a:t>
                </a:r>
              </a:p>
            </p:txBody>
          </p:sp>
        </p:grpSp>
        <p:grpSp>
          <p:nvGrpSpPr>
            <p:cNvPr id="32" name="Group 73"/>
            <p:cNvGrpSpPr/>
            <p:nvPr/>
          </p:nvGrpSpPr>
          <p:grpSpPr>
            <a:xfrm>
              <a:off x="4921020" y="2089935"/>
              <a:ext cx="1770831" cy="314299"/>
              <a:chOff x="2621" y="3623"/>
              <a:chExt cx="1023" cy="365"/>
            </a:xfrm>
          </p:grpSpPr>
          <p:sp>
            <p:nvSpPr>
              <p:cNvPr id="44" name="Text Box 74"/>
              <p:cNvSpPr txBox="1">
                <a:spLocks noChangeArrowheads="1"/>
              </p:cNvSpPr>
              <p:nvPr/>
            </p:nvSpPr>
            <p:spPr bwMode="auto">
              <a:xfrm>
                <a:off x="2621" y="3631"/>
                <a:ext cx="165"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cs typeface="Times New Roman" panose="02020603050405020304" pitchFamily="18" charset="0"/>
                  </a:rPr>
                  <a:t>1</a:t>
                </a:r>
              </a:p>
            </p:txBody>
          </p:sp>
          <p:sp>
            <p:nvSpPr>
              <p:cNvPr id="45" name="Text Box 75"/>
              <p:cNvSpPr txBox="1">
                <a:spLocks noChangeArrowheads="1"/>
              </p:cNvSpPr>
              <p:nvPr/>
            </p:nvSpPr>
            <p:spPr bwMode="auto">
              <a:xfrm>
                <a:off x="2788" y="3628"/>
                <a:ext cx="172" cy="357"/>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46" name="Text Box 76"/>
              <p:cNvSpPr txBox="1">
                <a:spLocks noChangeArrowheads="1"/>
              </p:cNvSpPr>
              <p:nvPr/>
            </p:nvSpPr>
            <p:spPr bwMode="auto">
              <a:xfrm>
                <a:off x="3323" y="3630"/>
                <a:ext cx="172" cy="357"/>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47" name="Text Box 77"/>
              <p:cNvSpPr txBox="1">
                <a:spLocks noChangeArrowheads="1"/>
              </p:cNvSpPr>
              <p:nvPr/>
            </p:nvSpPr>
            <p:spPr bwMode="auto">
              <a:xfrm>
                <a:off x="2955" y="3630"/>
                <a:ext cx="181" cy="357"/>
              </a:xfrm>
              <a:prstGeom prst="rect">
                <a:avLst/>
              </a:prstGeom>
              <a:solidFill>
                <a:srgbClr val="99CC00"/>
              </a:solidFill>
              <a:ln w="9525">
                <a:noFill/>
                <a:miter lim="800000"/>
              </a:ln>
              <a:effectLst/>
            </p:spPr>
            <p:txBody>
              <a:bodyPr wrap="square"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2</a:t>
                </a:r>
              </a:p>
            </p:txBody>
          </p:sp>
          <p:sp>
            <p:nvSpPr>
              <p:cNvPr id="48" name="Text Box 78"/>
              <p:cNvSpPr txBox="1">
                <a:spLocks noChangeArrowheads="1"/>
              </p:cNvSpPr>
              <p:nvPr/>
            </p:nvSpPr>
            <p:spPr bwMode="auto">
              <a:xfrm>
                <a:off x="3133" y="3630"/>
                <a:ext cx="190"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1</a:t>
                </a:r>
              </a:p>
            </p:txBody>
          </p:sp>
          <p:sp>
            <p:nvSpPr>
              <p:cNvPr id="49" name="Text Box 79"/>
              <p:cNvSpPr txBox="1">
                <a:spLocks noChangeArrowheads="1"/>
              </p:cNvSpPr>
              <p:nvPr/>
            </p:nvSpPr>
            <p:spPr bwMode="auto">
              <a:xfrm>
                <a:off x="3479" y="3623"/>
                <a:ext cx="165"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1</a:t>
                </a:r>
              </a:p>
            </p:txBody>
          </p:sp>
        </p:grpSp>
        <p:grpSp>
          <p:nvGrpSpPr>
            <p:cNvPr id="33" name="Group 80"/>
            <p:cNvGrpSpPr/>
            <p:nvPr/>
          </p:nvGrpSpPr>
          <p:grpSpPr>
            <a:xfrm rot="1383752">
              <a:off x="4536297" y="2873757"/>
              <a:ext cx="1795063" cy="324632"/>
              <a:chOff x="2613" y="3587"/>
              <a:chExt cx="1037" cy="377"/>
            </a:xfrm>
          </p:grpSpPr>
          <p:sp>
            <p:nvSpPr>
              <p:cNvPr id="38" name="Text Box 81"/>
              <p:cNvSpPr txBox="1">
                <a:spLocks noChangeArrowheads="1"/>
              </p:cNvSpPr>
              <p:nvPr/>
            </p:nvSpPr>
            <p:spPr bwMode="auto">
              <a:xfrm>
                <a:off x="2613" y="3587"/>
                <a:ext cx="179"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cs typeface="Times New Roman" panose="02020603050405020304" pitchFamily="18" charset="0"/>
                  </a:rPr>
                  <a:t>1</a:t>
                </a:r>
              </a:p>
            </p:txBody>
          </p:sp>
          <p:sp>
            <p:nvSpPr>
              <p:cNvPr id="39" name="Text Box 82"/>
              <p:cNvSpPr txBox="1">
                <a:spLocks noChangeArrowheads="1"/>
              </p:cNvSpPr>
              <p:nvPr/>
            </p:nvSpPr>
            <p:spPr bwMode="auto">
              <a:xfrm>
                <a:off x="2786" y="3588"/>
                <a:ext cx="171" cy="357"/>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40" name="Text Box 83"/>
              <p:cNvSpPr txBox="1">
                <a:spLocks noChangeArrowheads="1"/>
              </p:cNvSpPr>
              <p:nvPr/>
            </p:nvSpPr>
            <p:spPr bwMode="auto">
              <a:xfrm>
                <a:off x="3316" y="3605"/>
                <a:ext cx="171" cy="357"/>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3</a:t>
                </a:r>
              </a:p>
            </p:txBody>
          </p:sp>
          <p:sp>
            <p:nvSpPr>
              <p:cNvPr id="41" name="Text Box 84"/>
              <p:cNvSpPr txBox="1">
                <a:spLocks noChangeArrowheads="1"/>
              </p:cNvSpPr>
              <p:nvPr/>
            </p:nvSpPr>
            <p:spPr bwMode="auto">
              <a:xfrm>
                <a:off x="2953" y="3592"/>
                <a:ext cx="193" cy="357"/>
              </a:xfrm>
              <a:prstGeom prst="rect">
                <a:avLst/>
              </a:prstGeom>
              <a:solidFill>
                <a:srgbClr val="99CC00"/>
              </a:solidFill>
              <a:ln w="9525">
                <a:noFill/>
                <a:miter lim="800000"/>
              </a:ln>
              <a:effectLst/>
            </p:spPr>
            <p:txBody>
              <a:bodyPr wrap="square"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2</a:t>
                </a:r>
              </a:p>
            </p:txBody>
          </p:sp>
          <p:sp>
            <p:nvSpPr>
              <p:cNvPr id="42" name="Text Box 85"/>
              <p:cNvSpPr txBox="1">
                <a:spLocks noChangeArrowheads="1"/>
              </p:cNvSpPr>
              <p:nvPr/>
            </p:nvSpPr>
            <p:spPr bwMode="auto">
              <a:xfrm>
                <a:off x="3142" y="3600"/>
                <a:ext cx="173"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1</a:t>
                </a:r>
              </a:p>
            </p:txBody>
          </p:sp>
          <p:sp>
            <p:nvSpPr>
              <p:cNvPr id="43" name="Text Box 86"/>
              <p:cNvSpPr txBox="1">
                <a:spLocks noChangeArrowheads="1"/>
              </p:cNvSpPr>
              <p:nvPr/>
            </p:nvSpPr>
            <p:spPr bwMode="auto">
              <a:xfrm>
                <a:off x="3486" y="3607"/>
                <a:ext cx="164" cy="357"/>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en-US" sz="1400">
                    <a:effectLst>
                      <a:outerShdw blurRad="38100" dist="38100" dir="2700000" algn="tl">
                        <a:srgbClr val="FFFFFF"/>
                      </a:outerShdw>
                    </a:effectLst>
                    <a:cs typeface="Times New Roman" panose="02020603050405020304" pitchFamily="18" charset="0"/>
                  </a:rPr>
                  <a:t>1</a:t>
                </a:r>
              </a:p>
            </p:txBody>
          </p:sp>
        </p:grpSp>
      </p:grpSp>
      <p:grpSp>
        <p:nvGrpSpPr>
          <p:cNvPr id="63" name="组合 62"/>
          <p:cNvGrpSpPr/>
          <p:nvPr/>
        </p:nvGrpSpPr>
        <p:grpSpPr>
          <a:xfrm>
            <a:off x="1939527" y="2207271"/>
            <a:ext cx="470426" cy="750213"/>
            <a:chOff x="3617166" y="683393"/>
            <a:chExt cx="398785" cy="636270"/>
          </a:xfrm>
        </p:grpSpPr>
        <p:sp>
          <p:nvSpPr>
            <p:cNvPr id="64" name="object 35"/>
            <p:cNvSpPr/>
            <p:nvPr/>
          </p:nvSpPr>
          <p:spPr>
            <a:xfrm>
              <a:off x="3617166" y="683393"/>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a:p>
          </p:txBody>
        </p:sp>
        <p:sp>
          <p:nvSpPr>
            <p:cNvPr id="65" name="object 36"/>
            <p:cNvSpPr/>
            <p:nvPr/>
          </p:nvSpPr>
          <p:spPr>
            <a:xfrm>
              <a:off x="3791501" y="805304"/>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a:p>
          </p:txBody>
        </p:sp>
        <p:sp>
          <p:nvSpPr>
            <p:cNvPr id="66" name="object 37"/>
            <p:cNvSpPr/>
            <p:nvPr/>
          </p:nvSpPr>
          <p:spPr>
            <a:xfrm>
              <a:off x="3733902" y="802742"/>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a:p>
          </p:txBody>
        </p:sp>
        <p:sp>
          <p:nvSpPr>
            <p:cNvPr id="67" name="object 38"/>
            <p:cNvSpPr/>
            <p:nvPr/>
          </p:nvSpPr>
          <p:spPr>
            <a:xfrm>
              <a:off x="3642076" y="842401"/>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a:p>
          </p:txBody>
        </p:sp>
        <p:sp>
          <p:nvSpPr>
            <p:cNvPr id="68" name="object 39"/>
            <p:cNvSpPr/>
            <p:nvPr/>
          </p:nvSpPr>
          <p:spPr>
            <a:xfrm>
              <a:off x="3898674" y="736196"/>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a:p>
          </p:txBody>
        </p:sp>
        <p:sp>
          <p:nvSpPr>
            <p:cNvPr id="69" name="object 40"/>
            <p:cNvSpPr/>
            <p:nvPr/>
          </p:nvSpPr>
          <p:spPr>
            <a:xfrm>
              <a:off x="3846324" y="755524"/>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a:p>
          </p:txBody>
        </p:sp>
        <p:sp>
          <p:nvSpPr>
            <p:cNvPr id="70" name="object 41"/>
            <p:cNvSpPr/>
            <p:nvPr/>
          </p:nvSpPr>
          <p:spPr>
            <a:xfrm>
              <a:off x="3934064" y="802742"/>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a:p>
          </p:txBody>
        </p:sp>
        <p:sp>
          <p:nvSpPr>
            <p:cNvPr id="71" name="object 42"/>
            <p:cNvSpPr/>
            <p:nvPr/>
          </p:nvSpPr>
          <p:spPr>
            <a:xfrm>
              <a:off x="3861240" y="842401"/>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a:p>
          </p:txBody>
        </p:sp>
        <p:sp>
          <p:nvSpPr>
            <p:cNvPr id="72" name="object 43"/>
            <p:cNvSpPr/>
            <p:nvPr/>
          </p:nvSpPr>
          <p:spPr>
            <a:xfrm>
              <a:off x="3898021" y="879699"/>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a:p>
          </p:txBody>
        </p:sp>
        <p:sp>
          <p:nvSpPr>
            <p:cNvPr id="73" name="object 44"/>
            <p:cNvSpPr/>
            <p:nvPr/>
          </p:nvSpPr>
          <p:spPr>
            <a:xfrm>
              <a:off x="3847026" y="862853"/>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a:p>
          </p:txBody>
        </p:sp>
        <p:sp>
          <p:nvSpPr>
            <p:cNvPr id="74" name="object 45"/>
            <p:cNvSpPr/>
            <p:nvPr/>
          </p:nvSpPr>
          <p:spPr>
            <a:xfrm>
              <a:off x="3617171" y="1001405"/>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a:p>
          </p:txBody>
        </p:sp>
        <p:sp>
          <p:nvSpPr>
            <p:cNvPr id="75" name="object 46"/>
            <p:cNvSpPr/>
            <p:nvPr/>
          </p:nvSpPr>
          <p:spPr>
            <a:xfrm>
              <a:off x="3681919" y="1065010"/>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a:p>
          </p:txBody>
        </p:sp>
        <p:sp>
          <p:nvSpPr>
            <p:cNvPr id="76" name="object 47"/>
            <p:cNvSpPr/>
            <p:nvPr/>
          </p:nvSpPr>
          <p:spPr>
            <a:xfrm>
              <a:off x="3776556" y="1065006"/>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a:p>
          </p:txBody>
        </p:sp>
        <p:sp>
          <p:nvSpPr>
            <p:cNvPr id="77" name="object 48"/>
            <p:cNvSpPr/>
            <p:nvPr/>
          </p:nvSpPr>
          <p:spPr>
            <a:xfrm>
              <a:off x="3773686" y="1062136"/>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a:p>
          </p:txBody>
        </p:sp>
        <p:sp>
          <p:nvSpPr>
            <p:cNvPr id="78" name="object 49"/>
            <p:cNvSpPr/>
            <p:nvPr/>
          </p:nvSpPr>
          <p:spPr>
            <a:xfrm>
              <a:off x="3796482" y="1080907"/>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a:p>
          </p:txBody>
        </p:sp>
        <p:sp>
          <p:nvSpPr>
            <p:cNvPr id="79" name="object 50"/>
            <p:cNvSpPr/>
            <p:nvPr/>
          </p:nvSpPr>
          <p:spPr>
            <a:xfrm>
              <a:off x="3793612" y="1078037"/>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a:p>
          </p:txBody>
        </p:sp>
        <p:sp>
          <p:nvSpPr>
            <p:cNvPr id="80" name="object 51"/>
            <p:cNvSpPr/>
            <p:nvPr/>
          </p:nvSpPr>
          <p:spPr>
            <a:xfrm>
              <a:off x="3784526" y="1197517"/>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a:p>
          </p:txBody>
        </p:sp>
      </p:grpSp>
      <p:grpSp>
        <p:nvGrpSpPr>
          <p:cNvPr id="81" name="组合 80"/>
          <p:cNvGrpSpPr/>
          <p:nvPr/>
        </p:nvGrpSpPr>
        <p:grpSpPr>
          <a:xfrm>
            <a:off x="6861220" y="3403279"/>
            <a:ext cx="472332" cy="302990"/>
            <a:chOff x="5753470" y="1943077"/>
            <a:chExt cx="405130" cy="262890"/>
          </a:xfrm>
        </p:grpSpPr>
        <p:sp>
          <p:nvSpPr>
            <p:cNvPr id="82"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83"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84"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85"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86"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87"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grpSp>
        <p:nvGrpSpPr>
          <p:cNvPr id="88" name="组合 87"/>
          <p:cNvGrpSpPr/>
          <p:nvPr/>
        </p:nvGrpSpPr>
        <p:grpSpPr>
          <a:xfrm>
            <a:off x="6851167" y="2398421"/>
            <a:ext cx="472332" cy="302990"/>
            <a:chOff x="5753470" y="1943077"/>
            <a:chExt cx="405130" cy="262890"/>
          </a:xfrm>
        </p:grpSpPr>
        <p:sp>
          <p:nvSpPr>
            <p:cNvPr id="89"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90"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91"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92"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93"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94"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grpSp>
        <p:nvGrpSpPr>
          <p:cNvPr id="95" name="组合 94"/>
          <p:cNvGrpSpPr/>
          <p:nvPr/>
        </p:nvGrpSpPr>
        <p:grpSpPr>
          <a:xfrm>
            <a:off x="6834157" y="1370813"/>
            <a:ext cx="472332" cy="302990"/>
            <a:chOff x="5753470" y="1943077"/>
            <a:chExt cx="405130" cy="262890"/>
          </a:xfrm>
        </p:grpSpPr>
        <p:sp>
          <p:nvSpPr>
            <p:cNvPr id="96"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p>
          </p:txBody>
        </p:sp>
        <p:sp>
          <p:nvSpPr>
            <p:cNvPr id="97"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p>
          </p:txBody>
        </p:sp>
        <p:sp>
          <p:nvSpPr>
            <p:cNvPr id="98"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p>
          </p:txBody>
        </p:sp>
        <p:sp>
          <p:nvSpPr>
            <p:cNvPr id="99"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p>
          </p:txBody>
        </p:sp>
        <p:sp>
          <p:nvSpPr>
            <p:cNvPr id="100"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p>
          </p:txBody>
        </p:sp>
        <p:sp>
          <p:nvSpPr>
            <p:cNvPr id="101"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solidFill>
                  <a:schemeClr val="bg1">
                    <a:lumMod val="50000"/>
                  </a:schemeClr>
                </a:solidFill>
              </a:rPr>
              <a:t>Arquitetura de rede GPON</a:t>
            </a:r>
          </a:p>
          <a:p>
            <a:r>
              <a:rPr lang="en-US" altLang="zh-CN">
                <a:solidFill>
                  <a:schemeClr val="bg1">
                    <a:lumMod val="50000"/>
                  </a:schemeClr>
                </a:solidFill>
              </a:rPr>
              <a:t>Análise do protocolo GPON</a:t>
            </a:r>
          </a:p>
          <a:p>
            <a:r>
              <a:rPr lang="en-US" altLang="zh-CN">
                <a:solidFill>
                  <a:schemeClr val="bg1">
                    <a:lumMod val="50000"/>
                  </a:schemeClr>
                </a:solidFill>
              </a:rPr>
              <a:t>Principais tecnologias GPON</a:t>
            </a:r>
          </a:p>
          <a:p>
            <a:r>
              <a:rPr lang="en-US" altLang="zh-CN" b="1"/>
              <a:t>Modos de gerenciamento e provisionamento de serviços do sistema GPON</a:t>
            </a:r>
          </a:p>
          <a:p>
            <a:r>
              <a:rPr lang="en-US" altLang="zh-CN">
                <a:solidFill>
                  <a:schemeClr val="bg1">
                    <a:lumMod val="50000"/>
                  </a:schemeClr>
                </a:solidFill>
              </a:rPr>
              <a:t>Proteção de rede GPON</a:t>
            </a:r>
          </a:p>
          <a:p>
            <a:endParaRPr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Autenticação de Terminal GPON</a:t>
            </a:r>
          </a:p>
        </p:txBody>
      </p:sp>
      <p:sp>
        <p:nvSpPr>
          <p:cNvPr id="3" name="Rectangle 15"/>
          <p:cNvSpPr txBox="1">
            <a:spLocks noChangeArrowheads="1"/>
          </p:cNvSpPr>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Na autenticação GPON, </a:t>
            </a:r>
            <a:r>
              <a:rPr lang="pt-BR" altLang="en-US" dirty="0"/>
              <a:t>a</a:t>
            </a:r>
            <a:r>
              <a:rPr lang="en-US" altLang="zh-CN" dirty="0"/>
              <a:t> OLT autentica a validade de uma ONU com base no SN ou senha da ONU, e rejeita o acesso de ONUs não autorizadas.</a:t>
            </a:r>
          </a:p>
          <a:p>
            <a:pPr lvl="1"/>
            <a:r>
              <a:rPr lang="en-US" altLang="zh-CN" dirty="0"/>
              <a:t>No sistema GPON, apenas ONUs autenticadas podem acessar o sistema PON. Isso atende aos requisitos de gerenciamento flexível e de fácil manutenção na rede ativa.</a:t>
            </a:r>
          </a:p>
          <a:p>
            <a:r>
              <a:rPr lang="en-US" altLang="zh-CN" dirty="0"/>
              <a:t>Os principais modos de autenticação para GPON ONU são os seguintes:</a:t>
            </a:r>
          </a:p>
          <a:p>
            <a:pPr lvl="1">
              <a:buSzTx/>
            </a:pPr>
            <a:r>
              <a:rPr lang="en-US" altLang="zh-CN" dirty="0"/>
              <a:t>Autenticação SN ( modo de autenticação comum ) </a:t>
            </a:r>
          </a:p>
          <a:p>
            <a:pPr lvl="1">
              <a:buSzTx/>
            </a:pPr>
            <a:r>
              <a:rPr lang="en-US" altLang="zh-CN" dirty="0"/>
              <a:t>Autenticação SN+Senha</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Autenticação SN (modo de autenticação comum)</a:t>
            </a:r>
          </a:p>
        </p:txBody>
      </p:sp>
      <p:sp>
        <p:nvSpPr>
          <p:cNvPr id="3" name="文本占位符 2"/>
          <p:cNvSpPr txBox="1"/>
          <p:nvPr/>
        </p:nvSpPr>
        <p:spPr>
          <a:xfrm>
            <a:off x="468317" y="1617801"/>
            <a:ext cx="6039740"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autenticação SN é um modo de autenticação no qual a OLT corresponde apenas ao SN de uma ONU.</a:t>
            </a:r>
          </a:p>
          <a:p>
            <a:endParaRPr lang="zh-CN" altLang="en-US" dirty="0"/>
          </a:p>
        </p:txBody>
      </p:sp>
      <p:pic>
        <p:nvPicPr>
          <p:cNvPr id="4" name="Picture 1"/>
          <p:cNvPicPr>
            <a:picLocks noChangeAspect="1" noChangeArrowheads="1"/>
          </p:cNvPicPr>
          <p:nvPr/>
        </p:nvPicPr>
        <p:blipFill>
          <a:blip r:embed="rId3"/>
          <a:stretch>
            <a:fillRect/>
          </a:stretch>
        </p:blipFill>
        <p:spPr bwMode="auto">
          <a:xfrm>
            <a:off x="6508057" y="1233488"/>
            <a:ext cx="4448175" cy="4676775"/>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Autenticação </a:t>
            </a:r>
            <a:r>
              <a:rPr lang="en-US" altLang="zh-CN" dirty="0" err="1"/>
              <a:t>SN+Senha</a:t>
            </a:r>
          </a:p>
        </p:txBody>
      </p:sp>
      <p:sp>
        <p:nvSpPr>
          <p:cNvPr id="3" name="文本占位符 2"/>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Neste modo de autenticação, o SN e a senha devem corresponder.</a:t>
            </a:r>
          </a:p>
          <a:p>
            <a:endParaRPr lang="zh-CN" altLang="en-US" dirty="0"/>
          </a:p>
        </p:txBody>
      </p:sp>
      <p:pic>
        <p:nvPicPr>
          <p:cNvPr id="9" name="Picture 2"/>
          <p:cNvPicPr>
            <a:picLocks noChangeAspect="1" noChangeArrowheads="1"/>
          </p:cNvPicPr>
          <p:nvPr/>
        </p:nvPicPr>
        <p:blipFill>
          <a:blip r:embed="rId3" cstate="print"/>
          <a:srcRect/>
          <a:stretch>
            <a:fillRect/>
          </a:stretch>
        </p:blipFill>
        <p:spPr bwMode="auto">
          <a:xfrm>
            <a:off x="1547816" y="1991607"/>
            <a:ext cx="4318788" cy="2635289"/>
          </a:xfrm>
          <a:prstGeom prst="rect">
            <a:avLst/>
          </a:prstGeom>
          <a:noFill/>
          <a:ln w="9525">
            <a:noFill/>
            <a:miter lim="800000"/>
            <a:headEnd/>
            <a:tailEnd/>
          </a:ln>
        </p:spPr>
      </p:pic>
      <p:cxnSp>
        <p:nvCxnSpPr>
          <p:cNvPr id="10" name="AutoShape 35"/>
          <p:cNvCxnSpPr>
            <a:cxnSpLocks noChangeShapeType="1"/>
          </p:cNvCxnSpPr>
          <p:nvPr/>
        </p:nvCxnSpPr>
        <p:spPr bwMode="auto">
          <a:xfrm rot="5400000" flipH="1" flipV="1">
            <a:off x="4451696" y="1433621"/>
            <a:ext cx="2389187" cy="3751263"/>
          </a:xfrm>
          <a:prstGeom prst="bentConnector4">
            <a:avLst>
              <a:gd name="adj1" fmla="val -22173"/>
              <a:gd name="adj2" fmla="val 62380"/>
            </a:avLst>
          </a:prstGeom>
          <a:noFill/>
          <a:ln w="12700">
            <a:solidFill>
              <a:schemeClr val="tx1"/>
            </a:solidFill>
            <a:miter lim="800000"/>
          </a:ln>
        </p:spPr>
      </p:cxnSp>
      <p:pic>
        <p:nvPicPr>
          <p:cNvPr id="11" name="Picture 3"/>
          <p:cNvPicPr>
            <a:picLocks noChangeAspect="1" noChangeArrowheads="1"/>
          </p:cNvPicPr>
          <p:nvPr/>
        </p:nvPicPr>
        <p:blipFill>
          <a:blip r:embed="rId4" cstate="print"/>
          <a:srcRect/>
          <a:stretch>
            <a:fillRect/>
          </a:stretch>
        </p:blipFill>
        <p:spPr bwMode="auto">
          <a:xfrm>
            <a:off x="6349123" y="2728959"/>
            <a:ext cx="4282670" cy="3184529"/>
          </a:xfrm>
          <a:prstGeom prst="rect">
            <a:avLst/>
          </a:prstGeom>
          <a:noFill/>
          <a:ln w="9525">
            <a:noFill/>
            <a:miter lim="800000"/>
            <a:headEnd/>
            <a:tailEnd/>
          </a:ln>
        </p:spPr>
      </p:pic>
      <p:cxnSp>
        <p:nvCxnSpPr>
          <p:cNvPr id="12" name="直接箭头连接符 23"/>
          <p:cNvCxnSpPr>
            <a:cxnSpLocks noChangeShapeType="1"/>
          </p:cNvCxnSpPr>
          <p:nvPr/>
        </p:nvCxnSpPr>
        <p:spPr bwMode="auto">
          <a:xfrm rot="5400000">
            <a:off x="7252715" y="2383865"/>
            <a:ext cx="540000" cy="1588"/>
          </a:xfrm>
          <a:prstGeom prst="straightConnector1">
            <a:avLst/>
          </a:prstGeom>
          <a:noFill/>
          <a:ln w="12700" algn="ctr">
            <a:solidFill>
              <a:schemeClr val="tx1"/>
            </a:solidFill>
            <a:round/>
            <a:tailEnd type="arrow" w="med" len="med"/>
          </a:ln>
        </p:spPr>
      </p:cxn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占位符 43"/>
          <p:cNvSpPr>
            <a:spLocks noGrp="1"/>
          </p:cNvSpPr>
          <p:nvPr>
            <p:ph type="body" sz="quarter" idx="10"/>
          </p:nvPr>
        </p:nvSpPr>
        <p:spPr/>
        <p:txBody>
          <a:bodyPr/>
          <a:lstStyle/>
          <a:p>
            <a:r>
              <a:rPr lang="en-US" altLang="zh-CN" dirty="0"/>
              <a:t>O sistema GPON gerencia a ONU através do canal de gerenciamento OMCI entre </a:t>
            </a:r>
            <a:r>
              <a:rPr lang="pt-BR" altLang="en-US" dirty="0"/>
              <a:t>a</a:t>
            </a:r>
            <a:r>
              <a:rPr lang="en-US" altLang="zh-CN" dirty="0"/>
              <a:t> OLT e a ONU.</a:t>
            </a:r>
          </a:p>
          <a:p>
            <a:pPr lvl="1"/>
            <a:r>
              <a:rPr lang="en-US" altLang="zh-CN" dirty="0"/>
              <a:t>ONU PnP e provisionamento automático de serviços;</a:t>
            </a:r>
          </a:p>
          <a:p>
            <a:pPr lvl="1"/>
            <a:r>
              <a:rPr lang="en-US" altLang="zh-CN" dirty="0"/>
              <a:t>ONUs são gerenciadas remotamente de maneira centralizada.</a:t>
            </a:r>
          </a:p>
        </p:txBody>
      </p:sp>
      <p:sp>
        <p:nvSpPr>
          <p:cNvPr id="2" name="标题 1"/>
          <p:cNvSpPr>
            <a:spLocks noGrp="1"/>
          </p:cNvSpPr>
          <p:nvPr>
            <p:ph type="title"/>
          </p:nvPr>
        </p:nvSpPr>
        <p:spPr/>
        <p:txBody>
          <a:bodyPr/>
          <a:lstStyle/>
          <a:p>
            <a:r>
              <a:rPr lang="en-US" altLang="zh-CN" dirty="0"/>
              <a:t>Modelo de gerenciamento de terminal GPON</a:t>
            </a:r>
          </a:p>
        </p:txBody>
      </p:sp>
      <p:sp>
        <p:nvSpPr>
          <p:cNvPr id="4" name="文本占位符 2"/>
          <p:cNvSpPr txBox="1"/>
          <p:nvPr/>
        </p:nvSpPr>
        <p:spPr>
          <a:xfrm>
            <a:off x="468630" y="1756410"/>
            <a:ext cx="11276330" cy="4157345"/>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5" name="Line 6"/>
          <p:cNvSpPr>
            <a:spLocks noChangeShapeType="1"/>
          </p:cNvSpPr>
          <p:nvPr/>
        </p:nvSpPr>
        <p:spPr bwMode="auto">
          <a:xfrm>
            <a:off x="2497708" y="4671318"/>
            <a:ext cx="3068495" cy="0"/>
          </a:xfrm>
          <a:prstGeom prst="line">
            <a:avLst/>
          </a:prstGeom>
          <a:noFill/>
          <a:ln w="19050">
            <a:solidFill>
              <a:srgbClr val="FF9900"/>
            </a:solidFill>
            <a:round/>
          </a:ln>
        </p:spPr>
        <p:txBody>
          <a:bodyPr/>
          <a:lstStyle/>
          <a:p>
            <a:endParaRPr lang="zh-CN" altLang="en-US" sz="1400"/>
          </a:p>
        </p:txBody>
      </p:sp>
      <p:sp>
        <p:nvSpPr>
          <p:cNvPr id="6" name="Line 73"/>
          <p:cNvSpPr>
            <a:spLocks noChangeShapeType="1"/>
          </p:cNvSpPr>
          <p:nvPr/>
        </p:nvSpPr>
        <p:spPr bwMode="auto">
          <a:xfrm flipH="1" flipV="1">
            <a:off x="5929204" y="4678471"/>
            <a:ext cx="3128317" cy="0"/>
          </a:xfrm>
          <a:prstGeom prst="line">
            <a:avLst/>
          </a:prstGeom>
          <a:noFill/>
          <a:ln w="19050">
            <a:solidFill>
              <a:srgbClr val="FF9900"/>
            </a:solidFill>
            <a:round/>
          </a:ln>
        </p:spPr>
        <p:txBody>
          <a:bodyPr/>
          <a:lstStyle/>
          <a:p>
            <a:endParaRPr lang="zh-CN" altLang="en-US" sz="1400"/>
          </a:p>
        </p:txBody>
      </p:sp>
      <p:grpSp>
        <p:nvGrpSpPr>
          <p:cNvPr id="7" name="组合 6"/>
          <p:cNvGrpSpPr/>
          <p:nvPr/>
        </p:nvGrpSpPr>
        <p:grpSpPr>
          <a:xfrm>
            <a:off x="5562085" y="4018298"/>
            <a:ext cx="738631" cy="1108635"/>
            <a:chOff x="4542078" y="8307999"/>
            <a:chExt cx="736603" cy="1171575"/>
          </a:xfrm>
        </p:grpSpPr>
        <p:sp>
          <p:nvSpPr>
            <p:cNvPr id="8" name="object 102"/>
            <p:cNvSpPr/>
            <p:nvPr/>
          </p:nvSpPr>
          <p:spPr>
            <a:xfrm>
              <a:off x="4542078" y="8307999"/>
              <a:ext cx="736600" cy="1171575"/>
            </a:xfrm>
            <a:custGeom>
              <a:avLst/>
              <a:gdLst/>
              <a:ahLst/>
              <a:cxnLst/>
              <a:rect l="l" t="t" r="r" b="b"/>
              <a:pathLst>
                <a:path w="736600" h="1171575">
                  <a:moveTo>
                    <a:pt x="43319" y="0"/>
                  </a:moveTo>
                  <a:lnTo>
                    <a:pt x="7527" y="18930"/>
                  </a:lnTo>
                  <a:lnTo>
                    <a:pt x="0" y="1127658"/>
                  </a:lnTo>
                  <a:lnTo>
                    <a:pt x="2365" y="1141829"/>
                  </a:lnTo>
                  <a:lnTo>
                    <a:pt x="8931" y="1154038"/>
                  </a:lnTo>
                  <a:lnTo>
                    <a:pt x="18907" y="1163491"/>
                  </a:lnTo>
                  <a:lnTo>
                    <a:pt x="31498" y="1169394"/>
                  </a:lnTo>
                  <a:lnTo>
                    <a:pt x="43319" y="1171028"/>
                  </a:lnTo>
                  <a:lnTo>
                    <a:pt x="693115" y="1171028"/>
                  </a:lnTo>
                  <a:lnTo>
                    <a:pt x="728907" y="1152098"/>
                  </a:lnTo>
                  <a:lnTo>
                    <a:pt x="736434" y="43370"/>
                  </a:lnTo>
                  <a:lnTo>
                    <a:pt x="734069" y="29199"/>
                  </a:lnTo>
                  <a:lnTo>
                    <a:pt x="727503" y="16990"/>
                  </a:lnTo>
                  <a:lnTo>
                    <a:pt x="717527" y="7537"/>
                  </a:lnTo>
                  <a:lnTo>
                    <a:pt x="704935" y="1634"/>
                  </a:lnTo>
                  <a:lnTo>
                    <a:pt x="43319" y="0"/>
                  </a:lnTo>
                  <a:close/>
                </a:path>
              </a:pathLst>
            </a:custGeom>
            <a:solidFill>
              <a:srgbClr val="F89939"/>
            </a:solidFill>
          </p:spPr>
          <p:txBody>
            <a:bodyPr wrap="square" lIns="0" tIns="0" rIns="0" bIns="0" rtlCol="0"/>
            <a:lstStyle/>
            <a:p>
              <a:endParaRPr sz="1400"/>
            </a:p>
          </p:txBody>
        </p:sp>
        <p:sp>
          <p:nvSpPr>
            <p:cNvPr id="9" name="object 103"/>
            <p:cNvSpPr/>
            <p:nvPr/>
          </p:nvSpPr>
          <p:spPr>
            <a:xfrm>
              <a:off x="4865008" y="8532699"/>
              <a:ext cx="128270" cy="136525"/>
            </a:xfrm>
            <a:custGeom>
              <a:avLst/>
              <a:gdLst/>
              <a:ahLst/>
              <a:cxnLst/>
              <a:rect l="l" t="t" r="r" b="b"/>
              <a:pathLst>
                <a:path w="128270" h="136525">
                  <a:moveTo>
                    <a:pt x="69335" y="0"/>
                  </a:moveTo>
                  <a:lnTo>
                    <a:pt x="27849" y="12280"/>
                  </a:lnTo>
                  <a:lnTo>
                    <a:pt x="3374" y="44163"/>
                  </a:lnTo>
                  <a:lnTo>
                    <a:pt x="0" y="57705"/>
                  </a:lnTo>
                  <a:lnTo>
                    <a:pt x="1052" y="74801"/>
                  </a:lnTo>
                  <a:lnTo>
                    <a:pt x="18039" y="114843"/>
                  </a:lnTo>
                  <a:lnTo>
                    <a:pt x="63117" y="136366"/>
                  </a:lnTo>
                  <a:lnTo>
                    <a:pt x="77278" y="134760"/>
                  </a:lnTo>
                  <a:lnTo>
                    <a:pt x="111829" y="113413"/>
                  </a:lnTo>
                  <a:lnTo>
                    <a:pt x="127859" y="74477"/>
                  </a:lnTo>
                  <a:lnTo>
                    <a:pt x="128140" y="68055"/>
                  </a:lnTo>
                  <a:lnTo>
                    <a:pt x="126611" y="53197"/>
                  </a:lnTo>
                  <a:lnTo>
                    <a:pt x="106312" y="16809"/>
                  </a:lnTo>
                  <a:lnTo>
                    <a:pt x="69335" y="0"/>
                  </a:lnTo>
                  <a:close/>
                </a:path>
              </a:pathLst>
            </a:custGeom>
            <a:solidFill>
              <a:srgbClr val="FFFFFF"/>
            </a:solidFill>
          </p:spPr>
          <p:txBody>
            <a:bodyPr wrap="square" lIns="0" tIns="0" rIns="0" bIns="0" rtlCol="0"/>
            <a:lstStyle/>
            <a:p>
              <a:endParaRPr sz="1400"/>
            </a:p>
          </p:txBody>
        </p:sp>
        <p:sp>
          <p:nvSpPr>
            <p:cNvPr id="10" name="object 104"/>
            <p:cNvSpPr/>
            <p:nvPr/>
          </p:nvSpPr>
          <p:spPr>
            <a:xfrm>
              <a:off x="4757817" y="8527736"/>
              <a:ext cx="97790" cy="151130"/>
            </a:xfrm>
            <a:custGeom>
              <a:avLst/>
              <a:gdLst/>
              <a:ahLst/>
              <a:cxnLst/>
              <a:rect l="l" t="t" r="r" b="b"/>
              <a:pathLst>
                <a:path w="97789" h="151129">
                  <a:moveTo>
                    <a:pt x="0" y="0"/>
                  </a:moveTo>
                  <a:lnTo>
                    <a:pt x="0" y="151091"/>
                  </a:lnTo>
                  <a:lnTo>
                    <a:pt x="97243" y="75526"/>
                  </a:lnTo>
                  <a:lnTo>
                    <a:pt x="0" y="0"/>
                  </a:lnTo>
                  <a:close/>
                </a:path>
              </a:pathLst>
            </a:custGeom>
            <a:solidFill>
              <a:srgbClr val="FFFFFF"/>
            </a:solidFill>
          </p:spPr>
          <p:txBody>
            <a:bodyPr wrap="square" lIns="0" tIns="0" rIns="0" bIns="0" rtlCol="0"/>
            <a:lstStyle/>
            <a:p>
              <a:endParaRPr sz="1400"/>
            </a:p>
          </p:txBody>
        </p:sp>
        <p:sp>
          <p:nvSpPr>
            <p:cNvPr id="11" name="object 105"/>
            <p:cNvSpPr/>
            <p:nvPr/>
          </p:nvSpPr>
          <p:spPr>
            <a:xfrm>
              <a:off x="4588103" y="8571483"/>
              <a:ext cx="174625" cy="59055"/>
            </a:xfrm>
            <a:custGeom>
              <a:avLst/>
              <a:gdLst/>
              <a:ahLst/>
              <a:cxnLst/>
              <a:rect l="l" t="t" r="r" b="b"/>
              <a:pathLst>
                <a:path w="174625" h="59054">
                  <a:moveTo>
                    <a:pt x="0" y="0"/>
                  </a:moveTo>
                  <a:lnTo>
                    <a:pt x="174104" y="0"/>
                  </a:lnTo>
                  <a:lnTo>
                    <a:pt x="174104" y="58547"/>
                  </a:lnTo>
                  <a:lnTo>
                    <a:pt x="0" y="58547"/>
                  </a:lnTo>
                  <a:lnTo>
                    <a:pt x="0" y="0"/>
                  </a:lnTo>
                  <a:close/>
                </a:path>
              </a:pathLst>
            </a:custGeom>
            <a:solidFill>
              <a:srgbClr val="FFFFFF"/>
            </a:solidFill>
          </p:spPr>
          <p:txBody>
            <a:bodyPr wrap="square" lIns="0" tIns="0" rIns="0" bIns="0" rtlCol="0"/>
            <a:lstStyle/>
            <a:p>
              <a:endParaRPr sz="1400"/>
            </a:p>
          </p:txBody>
        </p:sp>
        <p:sp>
          <p:nvSpPr>
            <p:cNvPr id="12" name="object 106"/>
            <p:cNvSpPr/>
            <p:nvPr/>
          </p:nvSpPr>
          <p:spPr>
            <a:xfrm>
              <a:off x="5062343" y="8405224"/>
              <a:ext cx="105410" cy="129539"/>
            </a:xfrm>
            <a:custGeom>
              <a:avLst/>
              <a:gdLst/>
              <a:ahLst/>
              <a:cxnLst/>
              <a:rect l="l" t="t" r="r" b="b"/>
              <a:pathLst>
                <a:path w="105410" h="129539">
                  <a:moveTo>
                    <a:pt x="0" y="0"/>
                  </a:moveTo>
                  <a:lnTo>
                    <a:pt x="74409" y="129031"/>
                  </a:lnTo>
                  <a:lnTo>
                    <a:pt x="104978" y="25323"/>
                  </a:lnTo>
                  <a:lnTo>
                    <a:pt x="0" y="0"/>
                  </a:lnTo>
                  <a:close/>
                </a:path>
              </a:pathLst>
            </a:custGeom>
            <a:solidFill>
              <a:srgbClr val="FFFFFF"/>
            </a:solidFill>
          </p:spPr>
          <p:txBody>
            <a:bodyPr wrap="square" lIns="0" tIns="0" rIns="0" bIns="0" rtlCol="0"/>
            <a:lstStyle/>
            <a:p>
              <a:endParaRPr sz="1400"/>
            </a:p>
          </p:txBody>
        </p:sp>
        <p:sp>
          <p:nvSpPr>
            <p:cNvPr id="13" name="object 107"/>
            <p:cNvSpPr/>
            <p:nvPr/>
          </p:nvSpPr>
          <p:spPr>
            <a:xfrm>
              <a:off x="4965591" y="8440809"/>
              <a:ext cx="150495" cy="120650"/>
            </a:xfrm>
            <a:custGeom>
              <a:avLst/>
              <a:gdLst/>
              <a:ahLst/>
              <a:cxnLst/>
              <a:rect l="l" t="t" r="r" b="b"/>
              <a:pathLst>
                <a:path w="150495" h="120650">
                  <a:moveTo>
                    <a:pt x="121361" y="0"/>
                  </a:moveTo>
                  <a:lnTo>
                    <a:pt x="0" y="70142"/>
                  </a:lnTo>
                  <a:lnTo>
                    <a:pt x="28841" y="120154"/>
                  </a:lnTo>
                  <a:lnTo>
                    <a:pt x="150190" y="50012"/>
                  </a:lnTo>
                  <a:lnTo>
                    <a:pt x="121361" y="0"/>
                  </a:lnTo>
                  <a:close/>
                </a:path>
              </a:pathLst>
            </a:custGeom>
            <a:solidFill>
              <a:srgbClr val="FFFFFF"/>
            </a:solidFill>
          </p:spPr>
          <p:txBody>
            <a:bodyPr wrap="square" lIns="0" tIns="0" rIns="0" bIns="0" rtlCol="0"/>
            <a:lstStyle/>
            <a:p>
              <a:endParaRPr sz="1400"/>
            </a:p>
          </p:txBody>
        </p:sp>
        <p:sp>
          <p:nvSpPr>
            <p:cNvPr id="14" name="object 108"/>
            <p:cNvSpPr/>
            <p:nvPr/>
          </p:nvSpPr>
          <p:spPr>
            <a:xfrm>
              <a:off x="5127745" y="8527736"/>
              <a:ext cx="77470" cy="151130"/>
            </a:xfrm>
            <a:custGeom>
              <a:avLst/>
              <a:gdLst/>
              <a:ahLst/>
              <a:cxnLst/>
              <a:rect l="l" t="t" r="r" b="b"/>
              <a:pathLst>
                <a:path w="77470" h="151129">
                  <a:moveTo>
                    <a:pt x="0" y="0"/>
                  </a:moveTo>
                  <a:lnTo>
                    <a:pt x="0" y="151091"/>
                  </a:lnTo>
                  <a:lnTo>
                    <a:pt x="77127" y="75526"/>
                  </a:lnTo>
                  <a:lnTo>
                    <a:pt x="0" y="0"/>
                  </a:lnTo>
                  <a:close/>
                </a:path>
              </a:pathLst>
            </a:custGeom>
            <a:solidFill>
              <a:srgbClr val="FFFFFF"/>
            </a:solidFill>
          </p:spPr>
          <p:txBody>
            <a:bodyPr wrap="square" lIns="0" tIns="0" rIns="0" bIns="0" rtlCol="0"/>
            <a:lstStyle/>
            <a:p>
              <a:endParaRPr sz="1400"/>
            </a:p>
          </p:txBody>
        </p:sp>
        <p:sp>
          <p:nvSpPr>
            <p:cNvPr id="15" name="object 109"/>
            <p:cNvSpPr/>
            <p:nvPr/>
          </p:nvSpPr>
          <p:spPr>
            <a:xfrm>
              <a:off x="4993144" y="8571483"/>
              <a:ext cx="138430" cy="59055"/>
            </a:xfrm>
            <a:custGeom>
              <a:avLst/>
              <a:gdLst/>
              <a:ahLst/>
              <a:cxnLst/>
              <a:rect l="l" t="t" r="r" b="b"/>
              <a:pathLst>
                <a:path w="138429" h="59054">
                  <a:moveTo>
                    <a:pt x="0" y="0"/>
                  </a:moveTo>
                  <a:lnTo>
                    <a:pt x="138087" y="0"/>
                  </a:lnTo>
                  <a:lnTo>
                    <a:pt x="138087" y="58547"/>
                  </a:lnTo>
                  <a:lnTo>
                    <a:pt x="0" y="58547"/>
                  </a:lnTo>
                  <a:lnTo>
                    <a:pt x="0" y="0"/>
                  </a:lnTo>
                  <a:close/>
                </a:path>
              </a:pathLst>
            </a:custGeom>
            <a:solidFill>
              <a:srgbClr val="FFFFFF"/>
            </a:solidFill>
          </p:spPr>
          <p:txBody>
            <a:bodyPr wrap="square" lIns="0" tIns="0" rIns="0" bIns="0" rtlCol="0"/>
            <a:lstStyle/>
            <a:p>
              <a:endParaRPr sz="1400"/>
            </a:p>
          </p:txBody>
        </p:sp>
        <p:sp>
          <p:nvSpPr>
            <p:cNvPr id="16" name="object 110"/>
            <p:cNvSpPr/>
            <p:nvPr/>
          </p:nvSpPr>
          <p:spPr>
            <a:xfrm>
              <a:off x="5061146" y="8669437"/>
              <a:ext cx="105410" cy="129539"/>
            </a:xfrm>
            <a:custGeom>
              <a:avLst/>
              <a:gdLst/>
              <a:ahLst/>
              <a:cxnLst/>
              <a:rect l="l" t="t" r="r" b="b"/>
              <a:pathLst>
                <a:path w="105410" h="129539">
                  <a:moveTo>
                    <a:pt x="74409" y="0"/>
                  </a:moveTo>
                  <a:lnTo>
                    <a:pt x="0" y="129032"/>
                  </a:lnTo>
                  <a:lnTo>
                    <a:pt x="104990" y="103682"/>
                  </a:lnTo>
                  <a:lnTo>
                    <a:pt x="74409" y="0"/>
                  </a:lnTo>
                  <a:close/>
                </a:path>
              </a:pathLst>
            </a:custGeom>
            <a:solidFill>
              <a:srgbClr val="FFFFFF"/>
            </a:solidFill>
          </p:spPr>
          <p:txBody>
            <a:bodyPr wrap="square" lIns="0" tIns="0" rIns="0" bIns="0" rtlCol="0"/>
            <a:lstStyle/>
            <a:p>
              <a:endParaRPr sz="1400"/>
            </a:p>
          </p:txBody>
        </p:sp>
        <p:sp>
          <p:nvSpPr>
            <p:cNvPr id="17" name="object 111"/>
            <p:cNvSpPr/>
            <p:nvPr/>
          </p:nvSpPr>
          <p:spPr>
            <a:xfrm>
              <a:off x="4966886" y="8638413"/>
              <a:ext cx="150495" cy="120650"/>
            </a:xfrm>
            <a:custGeom>
              <a:avLst/>
              <a:gdLst/>
              <a:ahLst/>
              <a:cxnLst/>
              <a:rect l="l" t="t" r="r" b="b"/>
              <a:pathLst>
                <a:path w="150495" h="120650">
                  <a:moveTo>
                    <a:pt x="28841" y="0"/>
                  </a:moveTo>
                  <a:lnTo>
                    <a:pt x="0" y="50012"/>
                  </a:lnTo>
                  <a:lnTo>
                    <a:pt x="121348" y="120154"/>
                  </a:lnTo>
                  <a:lnTo>
                    <a:pt x="150190" y="70154"/>
                  </a:lnTo>
                  <a:lnTo>
                    <a:pt x="28841" y="0"/>
                  </a:lnTo>
                  <a:close/>
                </a:path>
              </a:pathLst>
            </a:custGeom>
            <a:solidFill>
              <a:srgbClr val="FFFFFF"/>
            </a:solidFill>
          </p:spPr>
          <p:txBody>
            <a:bodyPr wrap="square" lIns="0" tIns="0" rIns="0" bIns="0" rtlCol="0"/>
            <a:lstStyle/>
            <a:p>
              <a:endParaRPr sz="1400"/>
            </a:p>
          </p:txBody>
        </p:sp>
        <p:sp>
          <p:nvSpPr>
            <p:cNvPr id="18" name="object 112"/>
            <p:cNvSpPr/>
            <p:nvPr/>
          </p:nvSpPr>
          <p:spPr>
            <a:xfrm>
              <a:off x="4542081" y="8893512"/>
              <a:ext cx="736600" cy="0"/>
            </a:xfrm>
            <a:custGeom>
              <a:avLst/>
              <a:gdLst/>
              <a:ahLst/>
              <a:cxnLst/>
              <a:rect l="l" t="t" r="r" b="b"/>
              <a:pathLst>
                <a:path w="736600">
                  <a:moveTo>
                    <a:pt x="0" y="0"/>
                  </a:moveTo>
                  <a:lnTo>
                    <a:pt x="736434" y="0"/>
                  </a:lnTo>
                </a:path>
              </a:pathLst>
            </a:custGeom>
            <a:ln w="31064">
              <a:solidFill>
                <a:srgbClr val="FFFFFF"/>
              </a:solidFill>
            </a:ln>
          </p:spPr>
          <p:txBody>
            <a:bodyPr wrap="square" lIns="0" tIns="0" rIns="0" bIns="0" rtlCol="0"/>
            <a:lstStyle/>
            <a:p>
              <a:endParaRPr sz="1400"/>
            </a:p>
          </p:txBody>
        </p:sp>
        <p:sp>
          <p:nvSpPr>
            <p:cNvPr id="19" name="object 113"/>
            <p:cNvSpPr/>
            <p:nvPr/>
          </p:nvSpPr>
          <p:spPr>
            <a:xfrm>
              <a:off x="4661748" y="9010615"/>
              <a:ext cx="128905" cy="332105"/>
            </a:xfrm>
            <a:custGeom>
              <a:avLst/>
              <a:gdLst/>
              <a:ahLst/>
              <a:cxnLst/>
              <a:rect l="l" t="t" r="r" b="b"/>
              <a:pathLst>
                <a:path w="128904" h="332104">
                  <a:moveTo>
                    <a:pt x="128879" y="0"/>
                  </a:moveTo>
                  <a:lnTo>
                    <a:pt x="51549" y="0"/>
                  </a:lnTo>
                  <a:lnTo>
                    <a:pt x="37744" y="2005"/>
                  </a:lnTo>
                  <a:lnTo>
                    <a:pt x="6827" y="27777"/>
                  </a:lnTo>
                  <a:lnTo>
                    <a:pt x="0" y="55295"/>
                  </a:lnTo>
                  <a:lnTo>
                    <a:pt x="0" y="276491"/>
                  </a:lnTo>
                  <a:lnTo>
                    <a:pt x="15429" y="312395"/>
                  </a:lnTo>
                  <a:lnTo>
                    <a:pt x="53722" y="331026"/>
                  </a:lnTo>
                  <a:lnTo>
                    <a:pt x="128879" y="331787"/>
                  </a:lnTo>
                  <a:lnTo>
                    <a:pt x="128879" y="282028"/>
                  </a:lnTo>
                  <a:lnTo>
                    <a:pt x="61214" y="282028"/>
                  </a:lnTo>
                  <a:lnTo>
                    <a:pt x="61214" y="55295"/>
                  </a:lnTo>
                  <a:lnTo>
                    <a:pt x="128879" y="55295"/>
                  </a:lnTo>
                  <a:lnTo>
                    <a:pt x="128879" y="0"/>
                  </a:lnTo>
                  <a:close/>
                </a:path>
              </a:pathLst>
            </a:custGeom>
            <a:solidFill>
              <a:srgbClr val="FFFFFF"/>
            </a:solidFill>
          </p:spPr>
          <p:txBody>
            <a:bodyPr wrap="square" lIns="0" tIns="0" rIns="0" bIns="0" rtlCol="0"/>
            <a:lstStyle/>
            <a:p>
              <a:endParaRPr sz="1400"/>
            </a:p>
          </p:txBody>
        </p:sp>
        <p:sp>
          <p:nvSpPr>
            <p:cNvPr id="20" name="object 114"/>
            <p:cNvSpPr/>
            <p:nvPr/>
          </p:nvSpPr>
          <p:spPr>
            <a:xfrm>
              <a:off x="4836655" y="9010612"/>
              <a:ext cx="322580" cy="244475"/>
            </a:xfrm>
            <a:custGeom>
              <a:avLst/>
              <a:gdLst/>
              <a:ahLst/>
              <a:cxnLst/>
              <a:rect l="l" t="t" r="r" b="b"/>
              <a:pathLst>
                <a:path w="322579" h="244475">
                  <a:moveTo>
                    <a:pt x="0" y="0"/>
                  </a:moveTo>
                  <a:lnTo>
                    <a:pt x="322186" y="0"/>
                  </a:lnTo>
                  <a:lnTo>
                    <a:pt x="322186" y="243967"/>
                  </a:lnTo>
                  <a:lnTo>
                    <a:pt x="0" y="243967"/>
                  </a:lnTo>
                  <a:lnTo>
                    <a:pt x="0" y="0"/>
                  </a:lnTo>
                  <a:close/>
                </a:path>
              </a:pathLst>
            </a:custGeom>
            <a:solidFill>
              <a:srgbClr val="FFFFFF"/>
            </a:solidFill>
          </p:spPr>
          <p:txBody>
            <a:bodyPr wrap="square" lIns="0" tIns="0" rIns="0" bIns="0" rtlCol="0"/>
            <a:lstStyle/>
            <a:p>
              <a:endParaRPr sz="1400"/>
            </a:p>
          </p:txBody>
        </p:sp>
        <p:sp>
          <p:nvSpPr>
            <p:cNvPr id="21" name="object 115"/>
            <p:cNvSpPr/>
            <p:nvPr/>
          </p:nvSpPr>
          <p:spPr>
            <a:xfrm>
              <a:off x="4836655" y="9010612"/>
              <a:ext cx="322580" cy="244475"/>
            </a:xfrm>
            <a:custGeom>
              <a:avLst/>
              <a:gdLst/>
              <a:ahLst/>
              <a:cxnLst/>
              <a:rect l="l" t="t" r="r" b="b"/>
              <a:pathLst>
                <a:path w="322579" h="244475">
                  <a:moveTo>
                    <a:pt x="0" y="243967"/>
                  </a:moveTo>
                  <a:lnTo>
                    <a:pt x="322186" y="243967"/>
                  </a:lnTo>
                  <a:lnTo>
                    <a:pt x="322186" y="0"/>
                  </a:lnTo>
                  <a:lnTo>
                    <a:pt x="0" y="0"/>
                  </a:lnTo>
                  <a:lnTo>
                    <a:pt x="0" y="243967"/>
                  </a:lnTo>
                  <a:close/>
                </a:path>
              </a:pathLst>
            </a:custGeom>
            <a:ln w="7162">
              <a:solidFill>
                <a:srgbClr val="FFFFFF"/>
              </a:solidFill>
            </a:ln>
          </p:spPr>
          <p:txBody>
            <a:bodyPr wrap="square" lIns="0" tIns="0" rIns="0" bIns="0" rtlCol="0"/>
            <a:lstStyle/>
            <a:p>
              <a:endParaRPr sz="1400"/>
            </a:p>
          </p:txBody>
        </p:sp>
        <p:sp>
          <p:nvSpPr>
            <p:cNvPr id="22" name="object 116"/>
            <p:cNvSpPr/>
            <p:nvPr/>
          </p:nvSpPr>
          <p:spPr>
            <a:xfrm>
              <a:off x="4873472" y="9039885"/>
              <a:ext cx="248920" cy="185420"/>
            </a:xfrm>
            <a:custGeom>
              <a:avLst/>
              <a:gdLst/>
              <a:ahLst/>
              <a:cxnLst/>
              <a:rect l="l" t="t" r="r" b="b"/>
              <a:pathLst>
                <a:path w="248920" h="185420">
                  <a:moveTo>
                    <a:pt x="0" y="0"/>
                  </a:moveTo>
                  <a:lnTo>
                    <a:pt x="248551" y="0"/>
                  </a:lnTo>
                  <a:lnTo>
                    <a:pt x="248551" y="185407"/>
                  </a:lnTo>
                  <a:lnTo>
                    <a:pt x="0" y="185407"/>
                  </a:lnTo>
                  <a:lnTo>
                    <a:pt x="0" y="0"/>
                  </a:lnTo>
                  <a:close/>
                </a:path>
              </a:pathLst>
            </a:custGeom>
            <a:solidFill>
              <a:srgbClr val="F89939"/>
            </a:solidFill>
          </p:spPr>
          <p:txBody>
            <a:bodyPr wrap="square" lIns="0" tIns="0" rIns="0" bIns="0" rtlCol="0"/>
            <a:lstStyle/>
            <a:p>
              <a:endParaRPr sz="1400"/>
            </a:p>
          </p:txBody>
        </p:sp>
        <p:sp>
          <p:nvSpPr>
            <p:cNvPr id="23" name="object 117"/>
            <p:cNvSpPr/>
            <p:nvPr/>
          </p:nvSpPr>
          <p:spPr>
            <a:xfrm>
              <a:off x="4873472" y="9039897"/>
              <a:ext cx="248920" cy="185420"/>
            </a:xfrm>
            <a:custGeom>
              <a:avLst/>
              <a:gdLst/>
              <a:ahLst/>
              <a:cxnLst/>
              <a:rect l="l" t="t" r="r" b="b"/>
              <a:pathLst>
                <a:path w="248920" h="185420">
                  <a:moveTo>
                    <a:pt x="0" y="185407"/>
                  </a:moveTo>
                  <a:lnTo>
                    <a:pt x="248551" y="185407"/>
                  </a:lnTo>
                  <a:lnTo>
                    <a:pt x="248551" y="0"/>
                  </a:lnTo>
                  <a:lnTo>
                    <a:pt x="0" y="0"/>
                  </a:lnTo>
                  <a:lnTo>
                    <a:pt x="0" y="185407"/>
                  </a:lnTo>
                  <a:close/>
                </a:path>
              </a:pathLst>
            </a:custGeom>
            <a:ln w="7162">
              <a:solidFill>
                <a:srgbClr val="FFFFFF"/>
              </a:solidFill>
            </a:ln>
          </p:spPr>
          <p:txBody>
            <a:bodyPr wrap="square" lIns="0" tIns="0" rIns="0" bIns="0" rtlCol="0"/>
            <a:lstStyle/>
            <a:p>
              <a:endParaRPr sz="1400"/>
            </a:p>
          </p:txBody>
        </p:sp>
        <p:sp>
          <p:nvSpPr>
            <p:cNvPr id="24" name="object 118"/>
            <p:cNvSpPr/>
            <p:nvPr/>
          </p:nvSpPr>
          <p:spPr>
            <a:xfrm>
              <a:off x="4851388" y="9254582"/>
              <a:ext cx="298450" cy="85725"/>
            </a:xfrm>
            <a:custGeom>
              <a:avLst/>
              <a:gdLst/>
              <a:ahLst/>
              <a:cxnLst/>
              <a:rect l="l" t="t" r="r" b="b"/>
              <a:pathLst>
                <a:path w="298450" h="85725">
                  <a:moveTo>
                    <a:pt x="266953" y="0"/>
                  </a:moveTo>
                  <a:lnTo>
                    <a:pt x="29451" y="0"/>
                  </a:lnTo>
                  <a:lnTo>
                    <a:pt x="29451" y="26669"/>
                  </a:lnTo>
                  <a:lnTo>
                    <a:pt x="0" y="57899"/>
                  </a:lnTo>
                  <a:lnTo>
                    <a:pt x="0" y="85216"/>
                  </a:lnTo>
                  <a:lnTo>
                    <a:pt x="298246" y="85216"/>
                  </a:lnTo>
                  <a:lnTo>
                    <a:pt x="298246" y="57899"/>
                  </a:lnTo>
                  <a:lnTo>
                    <a:pt x="266953" y="29273"/>
                  </a:lnTo>
                  <a:lnTo>
                    <a:pt x="266953" y="0"/>
                  </a:lnTo>
                  <a:close/>
                </a:path>
              </a:pathLst>
            </a:custGeom>
            <a:solidFill>
              <a:srgbClr val="FFFFFF"/>
            </a:solidFill>
          </p:spPr>
          <p:txBody>
            <a:bodyPr wrap="square" lIns="0" tIns="0" rIns="0" bIns="0" rtlCol="0"/>
            <a:lstStyle/>
            <a:p>
              <a:endParaRPr sz="1400"/>
            </a:p>
          </p:txBody>
        </p:sp>
      </p:grpSp>
      <p:grpSp>
        <p:nvGrpSpPr>
          <p:cNvPr id="25" name="组合 24"/>
          <p:cNvGrpSpPr/>
          <p:nvPr/>
        </p:nvGrpSpPr>
        <p:grpSpPr>
          <a:xfrm>
            <a:off x="1909011" y="4323510"/>
            <a:ext cx="739799" cy="518610"/>
            <a:chOff x="3684572" y="4748528"/>
            <a:chExt cx="378304" cy="245291"/>
          </a:xfrm>
        </p:grpSpPr>
        <p:sp>
          <p:nvSpPr>
            <p:cNvPr id="26" name="object 231"/>
            <p:cNvSpPr/>
            <p:nvPr/>
          </p:nvSpPr>
          <p:spPr>
            <a:xfrm>
              <a:off x="3684572" y="4748528"/>
              <a:ext cx="378304" cy="245291"/>
            </a:xfrm>
            <a:custGeom>
              <a:avLst/>
              <a:gdLst/>
              <a:ahLst/>
              <a:cxnLst/>
              <a:rect l="l" t="t" r="r" b="b"/>
              <a:pathLst>
                <a:path w="404495" h="262890">
                  <a:moveTo>
                    <a:pt x="19723" y="0"/>
                  </a:moveTo>
                  <a:lnTo>
                    <a:pt x="6809" y="4856"/>
                  </a:lnTo>
                  <a:lnTo>
                    <a:pt x="223" y="16877"/>
                  </a:lnTo>
                  <a:lnTo>
                    <a:pt x="0" y="242595"/>
                  </a:lnTo>
                  <a:lnTo>
                    <a:pt x="4824" y="255608"/>
                  </a:lnTo>
                  <a:lnTo>
                    <a:pt x="16757" y="262234"/>
                  </a:lnTo>
                  <a:lnTo>
                    <a:pt x="19723" y="262458"/>
                  </a:lnTo>
                  <a:lnTo>
                    <a:pt x="384492" y="262458"/>
                  </a:lnTo>
                  <a:lnTo>
                    <a:pt x="397414" y="257603"/>
                  </a:lnTo>
                  <a:lnTo>
                    <a:pt x="403993" y="245584"/>
                  </a:lnTo>
                  <a:lnTo>
                    <a:pt x="404215" y="19875"/>
                  </a:lnTo>
                  <a:lnTo>
                    <a:pt x="399398" y="6860"/>
                  </a:lnTo>
                  <a:lnTo>
                    <a:pt x="387469" y="224"/>
                  </a:lnTo>
                  <a:lnTo>
                    <a:pt x="19723" y="0"/>
                  </a:lnTo>
                  <a:close/>
                </a:path>
              </a:pathLst>
            </a:custGeom>
            <a:solidFill>
              <a:srgbClr val="F89939"/>
            </a:solidFill>
          </p:spPr>
          <p:txBody>
            <a:bodyPr wrap="square" lIns="0" tIns="0" rIns="0" bIns="0" rtlCol="0"/>
            <a:lstStyle/>
            <a:p>
              <a:endParaRPr sz="1400"/>
            </a:p>
          </p:txBody>
        </p:sp>
        <p:sp>
          <p:nvSpPr>
            <p:cNvPr id="27" name="object 232"/>
            <p:cNvSpPr/>
            <p:nvPr/>
          </p:nvSpPr>
          <p:spPr>
            <a:xfrm>
              <a:off x="3764471" y="4832972"/>
              <a:ext cx="38009" cy="75246"/>
            </a:xfrm>
            <a:custGeom>
              <a:avLst/>
              <a:gdLst/>
              <a:ahLst/>
              <a:cxnLst/>
              <a:rect l="l" t="t" r="r" b="b"/>
              <a:pathLst>
                <a:path w="40640" h="80645">
                  <a:moveTo>
                    <a:pt x="0" y="0"/>
                  </a:moveTo>
                  <a:lnTo>
                    <a:pt x="0" y="80251"/>
                  </a:lnTo>
                  <a:lnTo>
                    <a:pt x="40335" y="40119"/>
                  </a:lnTo>
                  <a:lnTo>
                    <a:pt x="0" y="0"/>
                  </a:lnTo>
                  <a:close/>
                </a:path>
              </a:pathLst>
            </a:custGeom>
            <a:solidFill>
              <a:srgbClr val="FFFFFF"/>
            </a:solidFill>
          </p:spPr>
          <p:txBody>
            <a:bodyPr wrap="square" lIns="0" tIns="0" rIns="0" bIns="0" rtlCol="0"/>
            <a:lstStyle/>
            <a:p>
              <a:endParaRPr sz="1400"/>
            </a:p>
          </p:txBody>
        </p:sp>
        <p:sp>
          <p:nvSpPr>
            <p:cNvPr id="28" name="object 233"/>
            <p:cNvSpPr/>
            <p:nvPr/>
          </p:nvSpPr>
          <p:spPr>
            <a:xfrm>
              <a:off x="3698654" y="4869164"/>
              <a:ext cx="67703" cy="0"/>
            </a:xfrm>
            <a:custGeom>
              <a:avLst/>
              <a:gdLst/>
              <a:ahLst/>
              <a:cxnLst/>
              <a:rect l="l" t="t" r="r" b="b"/>
              <a:pathLst>
                <a:path w="72390">
                  <a:moveTo>
                    <a:pt x="0" y="0"/>
                  </a:moveTo>
                  <a:lnTo>
                    <a:pt x="72199" y="0"/>
                  </a:lnTo>
                </a:path>
              </a:pathLst>
            </a:custGeom>
            <a:ln w="32372">
              <a:solidFill>
                <a:srgbClr val="FFFFFF"/>
              </a:solidFill>
            </a:ln>
          </p:spPr>
          <p:txBody>
            <a:bodyPr wrap="square" lIns="0" tIns="0" rIns="0" bIns="0" rtlCol="0"/>
            <a:lstStyle/>
            <a:p>
              <a:endParaRPr sz="1400"/>
            </a:p>
          </p:txBody>
        </p:sp>
        <p:sp>
          <p:nvSpPr>
            <p:cNvPr id="29" name="object 234"/>
            <p:cNvSpPr/>
            <p:nvPr/>
          </p:nvSpPr>
          <p:spPr>
            <a:xfrm>
              <a:off x="3846506" y="4811019"/>
              <a:ext cx="50480" cy="129755"/>
            </a:xfrm>
            <a:custGeom>
              <a:avLst/>
              <a:gdLst/>
              <a:ahLst/>
              <a:cxnLst/>
              <a:rect l="l" t="t" r="r" b="b"/>
              <a:pathLst>
                <a:path w="53975" h="139065">
                  <a:moveTo>
                    <a:pt x="53441" y="0"/>
                  </a:moveTo>
                  <a:lnTo>
                    <a:pt x="21374" y="0"/>
                  </a:lnTo>
                  <a:lnTo>
                    <a:pt x="8648" y="4533"/>
                  </a:lnTo>
                  <a:lnTo>
                    <a:pt x="1010" y="16044"/>
                  </a:lnTo>
                  <a:lnTo>
                    <a:pt x="0" y="23075"/>
                  </a:lnTo>
                  <a:lnTo>
                    <a:pt x="0" y="115392"/>
                  </a:lnTo>
                  <a:lnTo>
                    <a:pt x="4217" y="127837"/>
                  </a:lnTo>
                  <a:lnTo>
                    <a:pt x="15161" y="136202"/>
                  </a:lnTo>
                  <a:lnTo>
                    <a:pt x="53441" y="138468"/>
                  </a:lnTo>
                  <a:lnTo>
                    <a:pt x="53441" y="117703"/>
                  </a:lnTo>
                  <a:lnTo>
                    <a:pt x="25387" y="117703"/>
                  </a:lnTo>
                  <a:lnTo>
                    <a:pt x="25387" y="23075"/>
                  </a:lnTo>
                  <a:lnTo>
                    <a:pt x="53441" y="23075"/>
                  </a:lnTo>
                  <a:lnTo>
                    <a:pt x="53441" y="0"/>
                  </a:lnTo>
                  <a:close/>
                </a:path>
              </a:pathLst>
            </a:custGeom>
            <a:solidFill>
              <a:srgbClr val="FFFFFF"/>
            </a:solidFill>
          </p:spPr>
          <p:txBody>
            <a:bodyPr wrap="square" lIns="0" tIns="0" rIns="0" bIns="0" rtlCol="0"/>
            <a:lstStyle/>
            <a:p>
              <a:endParaRPr sz="1400"/>
            </a:p>
          </p:txBody>
        </p:sp>
        <p:sp>
          <p:nvSpPr>
            <p:cNvPr id="30" name="object 235"/>
            <p:cNvSpPr/>
            <p:nvPr/>
          </p:nvSpPr>
          <p:spPr>
            <a:xfrm>
              <a:off x="3914340" y="4811023"/>
              <a:ext cx="125309" cy="95391"/>
            </a:xfrm>
            <a:custGeom>
              <a:avLst/>
              <a:gdLst/>
              <a:ahLst/>
              <a:cxnLst/>
              <a:rect l="l" t="t" r="r" b="b"/>
              <a:pathLst>
                <a:path w="133984" h="102234">
                  <a:moveTo>
                    <a:pt x="0" y="0"/>
                  </a:moveTo>
                  <a:lnTo>
                    <a:pt x="133616" y="0"/>
                  </a:lnTo>
                  <a:lnTo>
                    <a:pt x="133616" y="101815"/>
                  </a:lnTo>
                  <a:lnTo>
                    <a:pt x="0" y="101815"/>
                  </a:lnTo>
                  <a:lnTo>
                    <a:pt x="0" y="0"/>
                  </a:lnTo>
                  <a:close/>
                </a:path>
              </a:pathLst>
            </a:custGeom>
            <a:solidFill>
              <a:srgbClr val="FFFFFF"/>
            </a:solidFill>
          </p:spPr>
          <p:txBody>
            <a:bodyPr wrap="square" lIns="0" tIns="0" rIns="0" bIns="0" rtlCol="0"/>
            <a:lstStyle/>
            <a:p>
              <a:endParaRPr sz="1400"/>
            </a:p>
          </p:txBody>
        </p:sp>
        <p:sp>
          <p:nvSpPr>
            <p:cNvPr id="31" name="object 236"/>
            <p:cNvSpPr/>
            <p:nvPr/>
          </p:nvSpPr>
          <p:spPr>
            <a:xfrm>
              <a:off x="3914340" y="4811023"/>
              <a:ext cx="125309" cy="95391"/>
            </a:xfrm>
            <a:custGeom>
              <a:avLst/>
              <a:gdLst/>
              <a:ahLst/>
              <a:cxnLst/>
              <a:rect l="l" t="t" r="r" b="b"/>
              <a:pathLst>
                <a:path w="133984" h="102234">
                  <a:moveTo>
                    <a:pt x="0" y="101815"/>
                  </a:moveTo>
                  <a:lnTo>
                    <a:pt x="133616" y="101815"/>
                  </a:lnTo>
                  <a:lnTo>
                    <a:pt x="133616" y="0"/>
                  </a:lnTo>
                  <a:lnTo>
                    <a:pt x="0" y="0"/>
                  </a:lnTo>
                  <a:lnTo>
                    <a:pt x="0" y="101815"/>
                  </a:lnTo>
                  <a:close/>
                </a:path>
              </a:pathLst>
            </a:custGeom>
            <a:ln w="6413">
              <a:solidFill>
                <a:srgbClr val="FFFFFF"/>
              </a:solidFill>
            </a:ln>
          </p:spPr>
          <p:txBody>
            <a:bodyPr wrap="square" lIns="0" tIns="0" rIns="0" bIns="0" rtlCol="0"/>
            <a:lstStyle/>
            <a:p>
              <a:endParaRPr sz="1400"/>
            </a:p>
          </p:txBody>
        </p:sp>
        <p:sp>
          <p:nvSpPr>
            <p:cNvPr id="32" name="object 237"/>
            <p:cNvSpPr/>
            <p:nvPr/>
          </p:nvSpPr>
          <p:spPr>
            <a:xfrm>
              <a:off x="3928617" y="4822422"/>
              <a:ext cx="96803" cy="72284"/>
            </a:xfrm>
            <a:custGeom>
              <a:avLst/>
              <a:gdLst/>
              <a:ahLst/>
              <a:cxnLst/>
              <a:rect l="l" t="t" r="r" b="b"/>
              <a:pathLst>
                <a:path w="103504" h="77470">
                  <a:moveTo>
                    <a:pt x="0" y="0"/>
                  </a:moveTo>
                  <a:lnTo>
                    <a:pt x="103073" y="0"/>
                  </a:lnTo>
                  <a:lnTo>
                    <a:pt x="103073" y="77381"/>
                  </a:lnTo>
                  <a:lnTo>
                    <a:pt x="0" y="77381"/>
                  </a:lnTo>
                  <a:lnTo>
                    <a:pt x="0" y="0"/>
                  </a:lnTo>
                  <a:close/>
                </a:path>
              </a:pathLst>
            </a:custGeom>
            <a:solidFill>
              <a:srgbClr val="F89939"/>
            </a:solidFill>
          </p:spPr>
          <p:txBody>
            <a:bodyPr wrap="square" lIns="0" tIns="0" rIns="0" bIns="0" rtlCol="0"/>
            <a:lstStyle/>
            <a:p>
              <a:endParaRPr sz="1400"/>
            </a:p>
          </p:txBody>
        </p:sp>
        <p:sp>
          <p:nvSpPr>
            <p:cNvPr id="33" name="object 238"/>
            <p:cNvSpPr/>
            <p:nvPr/>
          </p:nvSpPr>
          <p:spPr>
            <a:xfrm>
              <a:off x="3928617" y="4822422"/>
              <a:ext cx="96803" cy="72284"/>
            </a:xfrm>
            <a:custGeom>
              <a:avLst/>
              <a:gdLst/>
              <a:ahLst/>
              <a:cxnLst/>
              <a:rect l="l" t="t" r="r" b="b"/>
              <a:pathLst>
                <a:path w="103504" h="77470">
                  <a:moveTo>
                    <a:pt x="0" y="77381"/>
                  </a:moveTo>
                  <a:lnTo>
                    <a:pt x="103073" y="77381"/>
                  </a:lnTo>
                  <a:lnTo>
                    <a:pt x="103073" y="0"/>
                  </a:lnTo>
                  <a:lnTo>
                    <a:pt x="0" y="0"/>
                  </a:lnTo>
                  <a:lnTo>
                    <a:pt x="0" y="77381"/>
                  </a:lnTo>
                  <a:close/>
                </a:path>
              </a:pathLst>
            </a:custGeom>
            <a:ln w="6413">
              <a:solidFill>
                <a:srgbClr val="FFFFFF"/>
              </a:solidFill>
            </a:ln>
          </p:spPr>
          <p:txBody>
            <a:bodyPr wrap="square" lIns="0" tIns="0" rIns="0" bIns="0" rtlCol="0"/>
            <a:lstStyle/>
            <a:p>
              <a:endParaRPr sz="1400"/>
            </a:p>
          </p:txBody>
        </p:sp>
        <p:sp>
          <p:nvSpPr>
            <p:cNvPr id="34" name="object 239"/>
            <p:cNvSpPr/>
            <p:nvPr/>
          </p:nvSpPr>
          <p:spPr>
            <a:xfrm>
              <a:off x="3920054" y="4906018"/>
              <a:ext cx="115807" cy="33772"/>
            </a:xfrm>
            <a:custGeom>
              <a:avLst/>
              <a:gdLst/>
              <a:ahLst/>
              <a:cxnLst/>
              <a:rect l="l" t="t" r="r" b="b"/>
              <a:pathLst>
                <a:path w="123825" h="36195">
                  <a:moveTo>
                    <a:pt x="110705" y="0"/>
                  </a:moveTo>
                  <a:lnTo>
                    <a:pt x="12217" y="0"/>
                  </a:lnTo>
                  <a:lnTo>
                    <a:pt x="12217" y="11125"/>
                  </a:lnTo>
                  <a:lnTo>
                    <a:pt x="0" y="24168"/>
                  </a:lnTo>
                  <a:lnTo>
                    <a:pt x="0" y="35572"/>
                  </a:lnTo>
                  <a:lnTo>
                    <a:pt x="123685" y="35572"/>
                  </a:lnTo>
                  <a:lnTo>
                    <a:pt x="123685" y="24168"/>
                  </a:lnTo>
                  <a:lnTo>
                    <a:pt x="110705" y="12217"/>
                  </a:lnTo>
                  <a:lnTo>
                    <a:pt x="110705" y="0"/>
                  </a:lnTo>
                  <a:close/>
                </a:path>
              </a:pathLst>
            </a:custGeom>
            <a:solidFill>
              <a:srgbClr val="FFFFFF"/>
            </a:solidFill>
          </p:spPr>
          <p:txBody>
            <a:bodyPr wrap="square" lIns="0" tIns="0" rIns="0" bIns="0" rtlCol="0"/>
            <a:lstStyle/>
            <a:p>
              <a:endParaRPr sz="1400"/>
            </a:p>
          </p:txBody>
        </p:sp>
        <p:sp>
          <p:nvSpPr>
            <p:cNvPr id="35" name="object 240"/>
            <p:cNvSpPr/>
            <p:nvPr/>
          </p:nvSpPr>
          <p:spPr>
            <a:xfrm flipH="1">
              <a:off x="3818991" y="4809328"/>
              <a:ext cx="0" cy="128570"/>
            </a:xfrm>
            <a:custGeom>
              <a:avLst/>
              <a:gdLst/>
              <a:ahLst/>
              <a:cxnLst/>
              <a:rect l="l" t="t" r="r" b="b"/>
              <a:pathLst>
                <a:path h="137795">
                  <a:moveTo>
                    <a:pt x="0" y="0"/>
                  </a:moveTo>
                  <a:lnTo>
                    <a:pt x="0" y="137566"/>
                  </a:lnTo>
                </a:path>
              </a:pathLst>
            </a:custGeom>
            <a:ln w="30010">
              <a:solidFill>
                <a:srgbClr val="FFFFFF"/>
              </a:solidFill>
            </a:ln>
          </p:spPr>
          <p:txBody>
            <a:bodyPr wrap="square" lIns="0" tIns="0" rIns="0" bIns="0" rtlCol="0"/>
            <a:lstStyle/>
            <a:p>
              <a:endParaRPr sz="1400"/>
            </a:p>
          </p:txBody>
        </p:sp>
      </p:grpSp>
      <p:pic>
        <p:nvPicPr>
          <p:cNvPr id="36" name="图片 35"/>
          <p:cNvPicPr>
            <a:picLocks noChangeAspect="1"/>
          </p:cNvPicPr>
          <p:nvPr/>
        </p:nvPicPr>
        <p:blipFill>
          <a:blip r:embed="rId3"/>
          <a:stretch>
            <a:fillRect/>
          </a:stretch>
        </p:blipFill>
        <p:spPr>
          <a:xfrm>
            <a:off x="8916103" y="4092885"/>
            <a:ext cx="961455" cy="992828"/>
          </a:xfrm>
          <a:prstGeom prst="rect">
            <a:avLst/>
          </a:prstGeom>
        </p:spPr>
      </p:pic>
      <p:sp>
        <p:nvSpPr>
          <p:cNvPr id="37" name="圆角矩形 36"/>
          <p:cNvSpPr/>
          <p:nvPr/>
        </p:nvSpPr>
        <p:spPr>
          <a:xfrm>
            <a:off x="1365813" y="3666081"/>
            <a:ext cx="5463250" cy="19329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8109220" y="3666081"/>
            <a:ext cx="2465407" cy="19329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871811" y="5000406"/>
            <a:ext cx="1251794" cy="379043"/>
          </a:xfrm>
          <a:prstGeom prst="rect">
            <a:avLst/>
          </a:prstGeom>
          <a:noFill/>
        </p:spPr>
        <p:txBody>
          <a:bodyPr wrap="square" rtlCol="0">
            <a:spAutoFit/>
          </a:bodyPr>
          <a:lstStyle/>
          <a:p>
            <a:r>
              <a:rPr lang="en-US" altLang="zh-CN"/>
              <a:t>ONU</a:t>
            </a:r>
            <a:endParaRPr lang="zh-CN" altLang="en-US"/>
          </a:p>
        </p:txBody>
      </p:sp>
      <p:sp>
        <p:nvSpPr>
          <p:cNvPr id="40" name="文本框 39"/>
          <p:cNvSpPr txBox="1"/>
          <p:nvPr/>
        </p:nvSpPr>
        <p:spPr>
          <a:xfrm>
            <a:off x="5588867" y="5198474"/>
            <a:ext cx="1251794" cy="379043"/>
          </a:xfrm>
          <a:prstGeom prst="rect">
            <a:avLst/>
          </a:prstGeom>
          <a:noFill/>
        </p:spPr>
        <p:txBody>
          <a:bodyPr wrap="square" rtlCol="0">
            <a:spAutoFit/>
          </a:bodyPr>
          <a:lstStyle/>
          <a:p>
            <a:r>
              <a:rPr lang="en-US" altLang="zh-CN"/>
              <a:t>OLT</a:t>
            </a:r>
            <a:endParaRPr lang="zh-CN" altLang="en-US"/>
          </a:p>
        </p:txBody>
      </p:sp>
      <p:sp>
        <p:nvSpPr>
          <p:cNvPr id="41" name="文本框 40"/>
          <p:cNvSpPr txBox="1"/>
          <p:nvPr/>
        </p:nvSpPr>
        <p:spPr>
          <a:xfrm>
            <a:off x="9057521" y="5133474"/>
            <a:ext cx="1253046" cy="366126"/>
          </a:xfrm>
          <a:prstGeom prst="rect">
            <a:avLst/>
          </a:prstGeom>
          <a:noFill/>
        </p:spPr>
        <p:txBody>
          <a:bodyPr wrap="square" rtlCol="0">
            <a:spAutoFit/>
          </a:bodyPr>
          <a:lstStyle/>
          <a:p>
            <a:r>
              <a:rPr lang="en-US" altLang="en-US"/>
              <a:t>SNM</a:t>
            </a:r>
          </a:p>
        </p:txBody>
      </p:sp>
      <p:sp>
        <p:nvSpPr>
          <p:cNvPr id="42" name="文本框 41"/>
          <p:cNvSpPr txBox="1"/>
          <p:nvPr/>
        </p:nvSpPr>
        <p:spPr>
          <a:xfrm>
            <a:off x="3750174" y="4227595"/>
            <a:ext cx="1251794" cy="379043"/>
          </a:xfrm>
          <a:prstGeom prst="rect">
            <a:avLst/>
          </a:prstGeom>
          <a:noFill/>
        </p:spPr>
        <p:txBody>
          <a:bodyPr wrap="square" rtlCol="0">
            <a:spAutoFit/>
          </a:bodyPr>
          <a:lstStyle/>
          <a:p>
            <a:r>
              <a:rPr lang="en-US" altLang="zh-CN"/>
              <a:t>OMCI</a:t>
            </a:r>
            <a:endParaRPr lang="zh-CN" altLang="en-US"/>
          </a:p>
        </p:txBody>
      </p:sp>
      <p:sp>
        <p:nvSpPr>
          <p:cNvPr id="43" name="文本框 42"/>
          <p:cNvSpPr txBox="1"/>
          <p:nvPr/>
        </p:nvSpPr>
        <p:spPr>
          <a:xfrm>
            <a:off x="7156634" y="4252816"/>
            <a:ext cx="1251794" cy="379043"/>
          </a:xfrm>
          <a:prstGeom prst="rect">
            <a:avLst/>
          </a:prstGeom>
          <a:noFill/>
        </p:spPr>
        <p:txBody>
          <a:bodyPr wrap="square" rtlCol="0">
            <a:spAutoFit/>
          </a:bodyPr>
          <a:lstStyle/>
          <a:p>
            <a:r>
              <a:rPr lang="en-US" altLang="zh-CN"/>
              <a:t>SNMP</a:t>
            </a:r>
            <a:endParaRPr lang="zh-CN"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Modo</a:t>
            </a:r>
            <a:r>
              <a:rPr lang="pt-BR" dirty="0"/>
              <a:t> </a:t>
            </a:r>
            <a:r>
              <a:rPr lang="en-US" altLang="zh-CN" dirty="0">
                <a:sym typeface="+mn-ea"/>
              </a:rPr>
              <a:t>OMCI</a:t>
            </a:r>
            <a:r>
              <a:rPr lang="en-US" dirty="0">
                <a:sym typeface="+mn-ea"/>
              </a:rPr>
              <a:t> </a:t>
            </a:r>
            <a:endParaRPr lang="pt-BR" dirty="0"/>
          </a:p>
        </p:txBody>
      </p:sp>
      <p:sp>
        <p:nvSpPr>
          <p:cNvPr id="3" name="内容占位符 2"/>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Modo de gerenciamento ONT 1</a:t>
            </a:r>
          </a:p>
          <a:p>
            <a:pPr lvl="1"/>
            <a:r>
              <a:rPr lang="en-US" altLang="en-US" dirty="0"/>
              <a:t>No modo totalmente OMCI, o serviço de acesso à Internet, o serviço multicast e o serviço de voz são emitidos através do OMCI.</a:t>
            </a:r>
            <a:endParaRPr lang="en-US" altLang="zh-CN" dirty="0"/>
          </a:p>
        </p:txBody>
      </p:sp>
      <p:grpSp>
        <p:nvGrpSpPr>
          <p:cNvPr id="4" name="组合 3"/>
          <p:cNvGrpSpPr/>
          <p:nvPr/>
        </p:nvGrpSpPr>
        <p:grpSpPr>
          <a:xfrm>
            <a:off x="2855640" y="2827336"/>
            <a:ext cx="6480720" cy="2485353"/>
            <a:chOff x="4079777" y="4126273"/>
            <a:chExt cx="3986630" cy="1749193"/>
          </a:xfrm>
        </p:grpSpPr>
        <p:sp>
          <p:nvSpPr>
            <p:cNvPr id="5" name="Line 89"/>
            <p:cNvSpPr>
              <a:spLocks noChangeShapeType="1"/>
            </p:cNvSpPr>
            <p:nvPr/>
          </p:nvSpPr>
          <p:spPr bwMode="auto">
            <a:xfrm>
              <a:off x="4894536" y="4887233"/>
              <a:ext cx="774024" cy="0"/>
            </a:xfrm>
            <a:prstGeom prst="line">
              <a:avLst/>
            </a:prstGeom>
            <a:noFill/>
            <a:ln w="12700">
              <a:solidFill>
                <a:schemeClr val="tx1"/>
              </a:solidFill>
              <a:round/>
            </a:ln>
          </p:spPr>
          <p:txBody>
            <a:bodyPr lIns="15383" tIns="9230" rIns="15383" bIns="9230" anchor="ctr">
              <a:spAutoFit/>
            </a:bodyPr>
            <a:lstStyle/>
            <a:p>
              <a:pPr algn="ctr"/>
              <a:endParaRPr lang="zh-CN" altLang="en-US" sz="1600"/>
            </a:p>
          </p:txBody>
        </p:sp>
        <p:sp>
          <p:nvSpPr>
            <p:cNvPr id="6" name="Line 90"/>
            <p:cNvSpPr>
              <a:spLocks noChangeShapeType="1"/>
            </p:cNvSpPr>
            <p:nvPr/>
          </p:nvSpPr>
          <p:spPr bwMode="auto">
            <a:xfrm>
              <a:off x="6481690" y="4869995"/>
              <a:ext cx="774024" cy="0"/>
            </a:xfrm>
            <a:prstGeom prst="line">
              <a:avLst/>
            </a:prstGeom>
            <a:noFill/>
            <a:ln w="12700">
              <a:solidFill>
                <a:schemeClr val="tx1"/>
              </a:solidFill>
              <a:round/>
            </a:ln>
          </p:spPr>
          <p:txBody>
            <a:bodyPr lIns="15383" tIns="9230" rIns="15383" bIns="9230" anchor="ctr">
              <a:spAutoFit/>
            </a:bodyPr>
            <a:lstStyle/>
            <a:p>
              <a:pPr algn="ctr"/>
              <a:endParaRPr lang="zh-CN" altLang="en-US" sz="1600"/>
            </a:p>
          </p:txBody>
        </p:sp>
        <p:sp>
          <p:nvSpPr>
            <p:cNvPr id="7" name="AutoShape 83"/>
            <p:cNvSpPr>
              <a:spLocks noChangeArrowheads="1"/>
            </p:cNvSpPr>
            <p:nvPr/>
          </p:nvSpPr>
          <p:spPr bwMode="auto">
            <a:xfrm>
              <a:off x="4081409" y="4626758"/>
              <a:ext cx="777600" cy="439200"/>
            </a:xfrm>
            <a:prstGeom prst="foldedCorner">
              <a:avLst>
                <a:gd name="adj" fmla="val 0"/>
              </a:avLst>
            </a:prstGeom>
            <a:gradFill rotWithShape="1">
              <a:gsLst>
                <a:gs pos="0">
                  <a:srgbClr val="FFC46D"/>
                </a:gs>
                <a:gs pos="100000">
                  <a:srgbClr val="FFF0D9"/>
                </a:gs>
              </a:gsLst>
              <a:lin ang="5400000" scaled="1"/>
            </a:gradFill>
            <a:ln w="19050">
              <a:solidFill>
                <a:srgbClr val="FF9900"/>
              </a:solidFill>
              <a:round/>
            </a:ln>
          </p:spPr>
          <p:txBody>
            <a:bodyPr wrap="none" lIns="78145" tIns="39072" rIns="78145" bIns="39072" anchor="ctr"/>
            <a:lstStyle/>
            <a:p>
              <a:pPr algn="ctr"/>
              <a:endParaRPr lang="zh-CN" altLang="en-US" sz="1600"/>
            </a:p>
          </p:txBody>
        </p:sp>
        <p:sp>
          <p:nvSpPr>
            <p:cNvPr id="8" name="AutoShape 84"/>
            <p:cNvSpPr>
              <a:spLocks noChangeArrowheads="1"/>
            </p:cNvSpPr>
            <p:nvPr/>
          </p:nvSpPr>
          <p:spPr bwMode="auto">
            <a:xfrm>
              <a:off x="5668560" y="4626758"/>
              <a:ext cx="777600" cy="439200"/>
            </a:xfrm>
            <a:prstGeom prst="foldedCorner">
              <a:avLst>
                <a:gd name="adj" fmla="val 0"/>
              </a:avLst>
            </a:prstGeom>
            <a:gradFill rotWithShape="1">
              <a:gsLst>
                <a:gs pos="0">
                  <a:srgbClr val="99CCFF"/>
                </a:gs>
                <a:gs pos="100000">
                  <a:srgbClr val="CEE6FF"/>
                </a:gs>
              </a:gsLst>
              <a:lin ang="5400000" scaled="1"/>
            </a:gradFill>
            <a:ln w="19050">
              <a:solidFill>
                <a:srgbClr val="0099CC"/>
              </a:solidFill>
              <a:round/>
            </a:ln>
          </p:spPr>
          <p:txBody>
            <a:bodyPr wrap="none" lIns="78145" tIns="39072" rIns="78145" bIns="39072" anchor="ctr"/>
            <a:lstStyle/>
            <a:p>
              <a:pPr algn="ctr"/>
              <a:endParaRPr lang="zh-CN" altLang="en-US" sz="1600"/>
            </a:p>
          </p:txBody>
        </p:sp>
        <p:sp>
          <p:nvSpPr>
            <p:cNvPr id="9" name="AutoShape 85"/>
            <p:cNvSpPr>
              <a:spLocks noChangeArrowheads="1"/>
            </p:cNvSpPr>
            <p:nvPr/>
          </p:nvSpPr>
          <p:spPr bwMode="auto">
            <a:xfrm>
              <a:off x="7257342" y="4626758"/>
              <a:ext cx="777600" cy="439200"/>
            </a:xfrm>
            <a:prstGeom prst="foldedCorner">
              <a:avLst>
                <a:gd name="adj" fmla="val 0"/>
              </a:avLst>
            </a:prstGeom>
            <a:gradFill rotWithShape="1">
              <a:gsLst>
                <a:gs pos="0">
                  <a:srgbClr val="CCCCFF"/>
                </a:gs>
                <a:gs pos="100000">
                  <a:srgbClr val="E6E6FF"/>
                </a:gs>
              </a:gsLst>
              <a:lin ang="5400000" scaled="1"/>
            </a:gradFill>
            <a:ln w="19050">
              <a:solidFill>
                <a:srgbClr val="CC99FF"/>
              </a:solidFill>
              <a:round/>
            </a:ln>
          </p:spPr>
          <p:txBody>
            <a:bodyPr wrap="none" lIns="78145" tIns="39072" rIns="78145" bIns="39072" anchor="ctr"/>
            <a:lstStyle/>
            <a:p>
              <a:pPr algn="ctr"/>
              <a:endParaRPr lang="zh-CN" altLang="en-US" sz="1600"/>
            </a:p>
          </p:txBody>
        </p:sp>
        <p:sp>
          <p:nvSpPr>
            <p:cNvPr id="10" name="Text Box 86"/>
            <p:cNvSpPr txBox="1">
              <a:spLocks noChangeArrowheads="1"/>
            </p:cNvSpPr>
            <p:nvPr/>
          </p:nvSpPr>
          <p:spPr bwMode="auto">
            <a:xfrm>
              <a:off x="4079777" y="4672247"/>
              <a:ext cx="855499" cy="255726"/>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ONT</a:t>
              </a:r>
            </a:p>
          </p:txBody>
        </p:sp>
        <p:sp>
          <p:nvSpPr>
            <p:cNvPr id="11" name="Text Box 87"/>
            <p:cNvSpPr txBox="1">
              <a:spLocks noChangeArrowheads="1"/>
            </p:cNvSpPr>
            <p:nvPr/>
          </p:nvSpPr>
          <p:spPr bwMode="auto">
            <a:xfrm>
              <a:off x="5626194" y="4672247"/>
              <a:ext cx="855498" cy="255726"/>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OLT</a:t>
              </a:r>
            </a:p>
          </p:txBody>
        </p:sp>
        <p:sp>
          <p:nvSpPr>
            <p:cNvPr id="12" name="Text Box 88"/>
            <p:cNvSpPr txBox="1">
              <a:spLocks noChangeArrowheads="1"/>
            </p:cNvSpPr>
            <p:nvPr/>
          </p:nvSpPr>
          <p:spPr bwMode="auto">
            <a:xfrm>
              <a:off x="7210908" y="4684334"/>
              <a:ext cx="855499" cy="255726"/>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EMS</a:t>
              </a:r>
            </a:p>
          </p:txBody>
        </p:sp>
        <p:sp>
          <p:nvSpPr>
            <p:cNvPr id="13" name="Line 91"/>
            <p:cNvSpPr>
              <a:spLocks noChangeShapeType="1"/>
            </p:cNvSpPr>
            <p:nvPr/>
          </p:nvSpPr>
          <p:spPr bwMode="auto">
            <a:xfrm flipH="1">
              <a:off x="4410568" y="4322229"/>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14" name="Line 92"/>
            <p:cNvSpPr>
              <a:spLocks noChangeShapeType="1"/>
            </p:cNvSpPr>
            <p:nvPr/>
          </p:nvSpPr>
          <p:spPr bwMode="auto">
            <a:xfrm flipH="1">
              <a:off x="5945578" y="4322229"/>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15" name="Line 93"/>
            <p:cNvSpPr>
              <a:spLocks noChangeShapeType="1"/>
            </p:cNvSpPr>
            <p:nvPr/>
          </p:nvSpPr>
          <p:spPr bwMode="auto">
            <a:xfrm>
              <a:off x="4410569" y="4322229"/>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16" name="Line 94"/>
            <p:cNvSpPr>
              <a:spLocks noChangeShapeType="1"/>
            </p:cNvSpPr>
            <p:nvPr/>
          </p:nvSpPr>
          <p:spPr bwMode="auto">
            <a:xfrm>
              <a:off x="5621305" y="4322229"/>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17" name="Text Box 95"/>
            <p:cNvSpPr txBox="1">
              <a:spLocks noChangeArrowheads="1"/>
            </p:cNvSpPr>
            <p:nvPr/>
          </p:nvSpPr>
          <p:spPr bwMode="auto">
            <a:xfrm>
              <a:off x="4718549" y="4126273"/>
              <a:ext cx="855499" cy="255726"/>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OMCI</a:t>
              </a:r>
            </a:p>
          </p:txBody>
        </p:sp>
        <p:sp>
          <p:nvSpPr>
            <p:cNvPr id="18" name="Line 96"/>
            <p:cNvSpPr>
              <a:spLocks noChangeShapeType="1"/>
            </p:cNvSpPr>
            <p:nvPr/>
          </p:nvSpPr>
          <p:spPr bwMode="auto">
            <a:xfrm flipH="1">
              <a:off x="6276020" y="4322229"/>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19" name="Line 97"/>
            <p:cNvSpPr>
              <a:spLocks noChangeShapeType="1"/>
            </p:cNvSpPr>
            <p:nvPr/>
          </p:nvSpPr>
          <p:spPr bwMode="auto">
            <a:xfrm flipH="1">
              <a:off x="7775178" y="4322229"/>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20" name="Line 98"/>
            <p:cNvSpPr>
              <a:spLocks noChangeShapeType="1"/>
            </p:cNvSpPr>
            <p:nvPr/>
          </p:nvSpPr>
          <p:spPr bwMode="auto">
            <a:xfrm>
              <a:off x="6276020" y="4322229"/>
              <a:ext cx="325904"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1" name="Line 99"/>
            <p:cNvSpPr>
              <a:spLocks noChangeShapeType="1"/>
            </p:cNvSpPr>
            <p:nvPr/>
          </p:nvSpPr>
          <p:spPr bwMode="auto">
            <a:xfrm>
              <a:off x="7450905" y="4322229"/>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2" name="Text Box 100"/>
            <p:cNvSpPr txBox="1">
              <a:spLocks noChangeArrowheads="1"/>
            </p:cNvSpPr>
            <p:nvPr/>
          </p:nvSpPr>
          <p:spPr bwMode="auto">
            <a:xfrm>
              <a:off x="6672345" y="4126273"/>
              <a:ext cx="857128" cy="255726"/>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SNMP</a:t>
              </a:r>
            </a:p>
          </p:txBody>
        </p:sp>
        <p:grpSp>
          <p:nvGrpSpPr>
            <p:cNvPr id="23" name="组合 22"/>
            <p:cNvGrpSpPr/>
            <p:nvPr/>
          </p:nvGrpSpPr>
          <p:grpSpPr>
            <a:xfrm>
              <a:off x="4727849" y="5617509"/>
              <a:ext cx="2895893" cy="257957"/>
              <a:chOff x="2989192" y="5698455"/>
              <a:chExt cx="3504456" cy="127625"/>
            </a:xfrm>
            <a:noFill/>
          </p:grpSpPr>
          <p:sp>
            <p:nvSpPr>
              <p:cNvPr id="24" name="Text Box 108"/>
              <p:cNvSpPr txBox="1">
                <a:spLocks noChangeArrowheads="1"/>
              </p:cNvSpPr>
              <p:nvPr/>
            </p:nvSpPr>
            <p:spPr bwMode="auto">
              <a:xfrm>
                <a:off x="3090055" y="5698455"/>
                <a:ext cx="3283786" cy="126517"/>
              </a:xfrm>
              <a:prstGeom prst="rect">
                <a:avLst/>
              </a:prstGeom>
              <a:grpFill/>
              <a:ln w="12700" algn="ctr">
                <a:noFill/>
                <a:miter lim="800000"/>
              </a:ln>
            </p:spPr>
            <p:txBody>
              <a:bodyPr wrap="square" lIns="18000" tIns="10800" rIns="18000" bIns="10800">
                <a:spAutoFit/>
              </a:bodyPr>
              <a:lstStyle/>
              <a:p>
                <a:pPr algn="ctr">
                  <a:lnSpc>
                    <a:spcPct val="140000"/>
                  </a:lnSpc>
                  <a:spcAft>
                    <a:spcPct val="50000"/>
                  </a:spcAft>
                  <a:buFont typeface="Wingdings" panose="05000000000000000000" pitchFamily="2" charset="2"/>
                  <a:buNone/>
                </a:pPr>
                <a:r>
                  <a:rPr lang="en-US" altLang="en-US" sz="1600">
                    <a:cs typeface="Arial" panose="020B0604020202020204" pitchFamily="34" charset="0"/>
                  </a:rPr>
                  <a:t>OMCI de serviço completo</a:t>
                </a:r>
              </a:p>
            </p:txBody>
          </p:sp>
          <p:sp>
            <p:nvSpPr>
              <p:cNvPr id="25" name="AutoShape 109"/>
              <p:cNvSpPr>
                <a:spLocks noChangeArrowheads="1"/>
              </p:cNvSpPr>
              <p:nvPr/>
            </p:nvSpPr>
            <p:spPr bwMode="auto">
              <a:xfrm>
                <a:off x="2989192" y="5718336"/>
                <a:ext cx="3504456" cy="103260"/>
              </a:xfrm>
              <a:prstGeom prst="roundRect">
                <a:avLst>
                  <a:gd name="adj" fmla="val 16667"/>
                </a:avLst>
              </a:prstGeom>
              <a:grpFill/>
              <a:ln w="12700" algn="ctr">
                <a:solidFill>
                  <a:schemeClr val="tx1"/>
                </a:solidFill>
                <a:prstDash val="dash"/>
                <a:round/>
              </a:ln>
            </p:spPr>
            <p:txBody>
              <a:bodyPr wrap="square" lIns="18000" tIns="10800" rIns="18000" bIns="10800" anchor="ctr">
                <a:spAutoFit/>
              </a:bodyPr>
              <a:lstStyle/>
              <a:p>
                <a:pPr algn="ctr"/>
                <a:endParaRPr lang="zh-CN" altLang="en-US" sz="1600"/>
              </a:p>
            </p:txBody>
          </p:sp>
        </p:gr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a:t>Arquitetura de rede GPON</a:t>
            </a:r>
          </a:p>
          <a:p>
            <a:r>
              <a:rPr lang="en-US" altLang="zh-CN" dirty="0">
                <a:solidFill>
                  <a:schemeClr val="bg1">
                    <a:lumMod val="50000"/>
                  </a:schemeClr>
                </a:solidFill>
              </a:rPr>
              <a:t>Análise do protocolo GPON</a:t>
            </a:r>
          </a:p>
          <a:p>
            <a:r>
              <a:rPr lang="en-US" altLang="zh-CN" dirty="0">
                <a:solidFill>
                  <a:schemeClr val="bg1">
                    <a:lumMod val="50000"/>
                  </a:schemeClr>
                </a:solidFill>
              </a:rPr>
              <a:t>Principais tecnologias GPON</a:t>
            </a:r>
          </a:p>
          <a:p>
            <a:r>
              <a:rPr lang="en-US" altLang="zh-CN" dirty="0">
                <a:solidFill>
                  <a:schemeClr val="bg1">
                    <a:lumMod val="50000"/>
                  </a:schemeClr>
                </a:solidFill>
              </a:rPr>
              <a:t>Modos de gerenciamento e provisionamento de serviços do sistema GPON</a:t>
            </a:r>
          </a:p>
          <a:p>
            <a:r>
              <a:rPr lang="en-US" altLang="zh-CN" dirty="0">
                <a:solidFill>
                  <a:schemeClr val="bg1">
                    <a:lumMod val="50000"/>
                  </a:schemeClr>
                </a:solidFill>
              </a:rPr>
              <a:t>Proteção de rede GPON</a:t>
            </a:r>
          </a:p>
          <a:p>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OMCI + arquivos </a:t>
            </a:r>
            <a:r>
              <a:rPr lang="en-US" altLang="zh-CN" dirty="0" err="1"/>
              <a:t>de configuração</a:t>
            </a:r>
            <a:r>
              <a:rPr lang="en-US" altLang="en-US" dirty="0"/>
              <a:t> </a:t>
            </a:r>
            <a:r>
              <a:rPr lang="en-US" altLang="zh-CN" dirty="0"/>
              <a:t>Modo</a:t>
            </a:r>
            <a:endParaRPr lang="zh-CN" altLang="en-US" dirty="0"/>
          </a:p>
        </p:txBody>
      </p:sp>
      <p:sp>
        <p:nvSpPr>
          <p:cNvPr id="3" name="内容占位符 2"/>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Modo de gerenciamento ONT 2</a:t>
            </a:r>
          </a:p>
          <a:p>
            <a:pPr lvl="1"/>
            <a:r>
              <a:rPr lang="en-US" altLang="en-US" dirty="0"/>
              <a:t>O serviço de acesso à Internet e o serviço multicast são emitidos através da OMCI.</a:t>
            </a:r>
            <a:endParaRPr lang="en-US" altLang="zh-CN" dirty="0"/>
          </a:p>
          <a:p>
            <a:pPr lvl="1"/>
            <a:r>
              <a:rPr lang="en-US" altLang="en-US" dirty="0"/>
              <a:t>O serviço de voz baixa o arquivo de configuração XML do NMS por meio de FTP.</a:t>
            </a:r>
            <a:endParaRPr lang="en-US" altLang="zh-CN" dirty="0"/>
          </a:p>
          <a:p>
            <a:pPr lvl="2"/>
            <a:r>
              <a:rPr lang="en-US" altLang="zh-CN" dirty="0"/>
              <a:t>A OLT baixa o arquivo de configuração do NMS no modo FTP e então emite o arquivo de configuração para o ONT através do canal OMCI.</a:t>
            </a:r>
          </a:p>
        </p:txBody>
      </p:sp>
      <p:grpSp>
        <p:nvGrpSpPr>
          <p:cNvPr id="4" name="组合 3"/>
          <p:cNvGrpSpPr/>
          <p:nvPr/>
        </p:nvGrpSpPr>
        <p:grpSpPr>
          <a:xfrm>
            <a:off x="2247984" y="3573488"/>
            <a:ext cx="7696032" cy="2398866"/>
            <a:chOff x="3491907" y="3392996"/>
            <a:chExt cx="5376401" cy="2634342"/>
          </a:xfrm>
        </p:grpSpPr>
        <p:sp>
          <p:nvSpPr>
            <p:cNvPr id="5" name="Rectangle 4"/>
            <p:cNvSpPr>
              <a:spLocks noChangeArrowheads="1"/>
            </p:cNvSpPr>
            <p:nvPr/>
          </p:nvSpPr>
          <p:spPr bwMode="auto">
            <a:xfrm>
              <a:off x="3491907" y="3392996"/>
              <a:ext cx="5037409" cy="2634342"/>
            </a:xfrm>
            <a:prstGeom prst="rect">
              <a:avLst/>
            </a:prstGeom>
            <a:noFill/>
            <a:ln w="19050" algn="ctr">
              <a:noFill/>
              <a:miter lim="800000"/>
            </a:ln>
          </p:spPr>
          <p:txBody>
            <a:bodyPr wrap="none" lIns="78145" tIns="39072" rIns="78145" bIns="39072" anchor="ctr"/>
            <a:lstStyle/>
            <a:p>
              <a:pPr algn="ctr"/>
              <a:endParaRPr lang="zh-CN" altLang="en-US" sz="1600"/>
            </a:p>
          </p:txBody>
        </p:sp>
        <p:sp>
          <p:nvSpPr>
            <p:cNvPr id="6" name="AutoShape 25"/>
            <p:cNvSpPr>
              <a:spLocks noChangeArrowheads="1"/>
            </p:cNvSpPr>
            <p:nvPr/>
          </p:nvSpPr>
          <p:spPr bwMode="auto">
            <a:xfrm>
              <a:off x="7914313" y="3650662"/>
              <a:ext cx="953995" cy="393475"/>
            </a:xfrm>
            <a:prstGeom prst="can">
              <a:avLst>
                <a:gd name="adj" fmla="val 25000"/>
              </a:avLst>
            </a:prstGeom>
            <a:gradFill rotWithShape="1">
              <a:gsLst>
                <a:gs pos="0">
                  <a:schemeClr val="accent1"/>
                </a:gs>
                <a:gs pos="100000">
                  <a:schemeClr val="accent1">
                    <a:gamma/>
                    <a:tint val="45098"/>
                    <a:invGamma/>
                  </a:schemeClr>
                </a:gs>
              </a:gsLst>
              <a:lin ang="5400000" scaled="1"/>
            </a:gradFill>
            <a:ln w="12700">
              <a:solidFill>
                <a:schemeClr val="hlink"/>
              </a:solidFill>
              <a:round/>
            </a:ln>
            <a:effectLst/>
          </p:spPr>
          <p:txBody>
            <a:bodyPr wrap="square" lIns="15383" tIns="9230" rIns="15383" bIns="9230" anchor="ctr">
              <a:spAutoFit/>
            </a:bodyPr>
            <a:lstStyle/>
            <a:p>
              <a:pPr algn="ctr">
                <a:defRPr/>
              </a:pPr>
              <a:endParaRPr lang="zh-CN" altLang="en-US" sz="1600"/>
            </a:p>
          </p:txBody>
        </p:sp>
        <p:sp>
          <p:nvSpPr>
            <p:cNvPr id="7" name="Text Box 26"/>
            <p:cNvSpPr txBox="1">
              <a:spLocks noChangeArrowheads="1"/>
            </p:cNvSpPr>
            <p:nvPr/>
          </p:nvSpPr>
          <p:spPr bwMode="auto">
            <a:xfrm>
              <a:off x="7992854" y="3601782"/>
              <a:ext cx="818267" cy="424675"/>
            </a:xfrm>
            <a:prstGeom prst="rect">
              <a:avLst/>
            </a:prstGeom>
            <a:noFill/>
            <a:ln w="12700" algn="ctr">
              <a:noFill/>
              <a:miter lim="800000"/>
            </a:ln>
          </p:spPr>
          <p:txBody>
            <a:bodyPr lIns="15383" tIns="9230" rIns="15383" bIns="9230" anchor="ctr">
              <a:spAutoFit/>
            </a:bodyPr>
            <a:lstStyle/>
            <a:p>
              <a:pPr algn="ctr">
                <a:buFont typeface="Wingdings" panose="05000000000000000000" pitchFamily="2" charset="2"/>
                <a:buNone/>
              </a:pPr>
              <a:r>
                <a:rPr lang="en-US" altLang="zh-CN" sz="1200" err="1">
                  <a:cs typeface="Arial" panose="020B0604020202020204" pitchFamily="34" charset="0"/>
                </a:rPr>
                <a:t>Arquivo de configuração</a:t>
              </a:r>
            </a:p>
          </p:txBody>
        </p:sp>
        <p:sp>
          <p:nvSpPr>
            <p:cNvPr id="8" name="Line 30"/>
            <p:cNvSpPr>
              <a:spLocks noChangeShapeType="1"/>
            </p:cNvSpPr>
            <p:nvPr/>
          </p:nvSpPr>
          <p:spPr bwMode="auto">
            <a:xfrm>
              <a:off x="6156120" y="3781609"/>
              <a:ext cx="1649428" cy="0"/>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9" name="Text Box 29"/>
            <p:cNvSpPr txBox="1">
              <a:spLocks noChangeArrowheads="1"/>
            </p:cNvSpPr>
            <p:nvPr/>
          </p:nvSpPr>
          <p:spPr bwMode="auto">
            <a:xfrm>
              <a:off x="6729116" y="3602019"/>
              <a:ext cx="818267" cy="339502"/>
            </a:xfrm>
            <a:prstGeom prst="rect">
              <a:avLst/>
            </a:prstGeom>
            <a:solidFill>
              <a:schemeClr val="bg1"/>
            </a:solid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FTP</a:t>
              </a:r>
            </a:p>
          </p:txBody>
        </p:sp>
        <p:sp>
          <p:nvSpPr>
            <p:cNvPr id="10" name="Line 20"/>
            <p:cNvSpPr>
              <a:spLocks noChangeShapeType="1"/>
            </p:cNvSpPr>
            <p:nvPr/>
          </p:nvSpPr>
          <p:spPr bwMode="auto">
            <a:xfrm flipH="1">
              <a:off x="6153051" y="3781613"/>
              <a:ext cx="0" cy="763511"/>
            </a:xfrm>
            <a:prstGeom prst="line">
              <a:avLst/>
            </a:prstGeom>
            <a:noFill/>
            <a:ln w="12700">
              <a:solidFill>
                <a:schemeClr val="hlink"/>
              </a:solidFill>
              <a:round/>
              <a:tailEnd type="triangle" w="med" len="med"/>
            </a:ln>
          </p:spPr>
          <p:txBody>
            <a:bodyPr wrap="square" lIns="15383" tIns="9230" rIns="15383" bIns="9230" anchor="ctr">
              <a:spAutoFit/>
            </a:bodyPr>
            <a:lstStyle/>
            <a:p>
              <a:pPr algn="ctr"/>
              <a:endParaRPr lang="zh-CN" altLang="en-US" sz="1600"/>
            </a:p>
          </p:txBody>
        </p:sp>
        <p:sp>
          <p:nvSpPr>
            <p:cNvPr id="11" name="Line 89"/>
            <p:cNvSpPr>
              <a:spLocks noChangeShapeType="1"/>
            </p:cNvSpPr>
            <p:nvPr/>
          </p:nvSpPr>
          <p:spPr bwMode="auto">
            <a:xfrm>
              <a:off x="4951587" y="4815224"/>
              <a:ext cx="774024" cy="0"/>
            </a:xfrm>
            <a:prstGeom prst="line">
              <a:avLst/>
            </a:prstGeom>
            <a:noFill/>
            <a:ln w="12700">
              <a:solidFill>
                <a:schemeClr val="tx1"/>
              </a:solidFill>
              <a:round/>
            </a:ln>
          </p:spPr>
          <p:txBody>
            <a:bodyPr lIns="15383" tIns="9230" rIns="15383" bIns="9230" anchor="ctr">
              <a:spAutoFit/>
            </a:bodyPr>
            <a:lstStyle/>
            <a:p>
              <a:pPr algn="ctr"/>
              <a:endParaRPr lang="zh-CN" altLang="en-US" sz="1600"/>
            </a:p>
          </p:txBody>
        </p:sp>
        <p:sp>
          <p:nvSpPr>
            <p:cNvPr id="12" name="Line 90"/>
            <p:cNvSpPr>
              <a:spLocks noChangeShapeType="1"/>
            </p:cNvSpPr>
            <p:nvPr/>
          </p:nvSpPr>
          <p:spPr bwMode="auto">
            <a:xfrm>
              <a:off x="6538741" y="4797986"/>
              <a:ext cx="774024" cy="0"/>
            </a:xfrm>
            <a:prstGeom prst="line">
              <a:avLst/>
            </a:prstGeom>
            <a:noFill/>
            <a:ln w="12700">
              <a:solidFill>
                <a:schemeClr val="tx1"/>
              </a:solidFill>
              <a:round/>
            </a:ln>
          </p:spPr>
          <p:txBody>
            <a:bodyPr lIns="15383" tIns="9230" rIns="15383" bIns="9230" anchor="ctr">
              <a:spAutoFit/>
            </a:bodyPr>
            <a:lstStyle/>
            <a:p>
              <a:pPr algn="ctr"/>
              <a:endParaRPr lang="zh-CN" altLang="en-US" sz="1600"/>
            </a:p>
          </p:txBody>
        </p:sp>
        <p:sp>
          <p:nvSpPr>
            <p:cNvPr id="13" name="AutoShape 83"/>
            <p:cNvSpPr>
              <a:spLocks noChangeArrowheads="1"/>
            </p:cNvSpPr>
            <p:nvPr/>
          </p:nvSpPr>
          <p:spPr bwMode="auto">
            <a:xfrm>
              <a:off x="4138460" y="4554749"/>
              <a:ext cx="777600" cy="439200"/>
            </a:xfrm>
            <a:prstGeom prst="foldedCorner">
              <a:avLst>
                <a:gd name="adj" fmla="val 0"/>
              </a:avLst>
            </a:prstGeom>
            <a:gradFill rotWithShape="1">
              <a:gsLst>
                <a:gs pos="0">
                  <a:srgbClr val="FFC46D"/>
                </a:gs>
                <a:gs pos="100000">
                  <a:srgbClr val="FFF0D9"/>
                </a:gs>
              </a:gsLst>
              <a:lin ang="5400000" scaled="1"/>
            </a:gradFill>
            <a:ln w="19050">
              <a:solidFill>
                <a:srgbClr val="FF9900"/>
              </a:solidFill>
              <a:round/>
            </a:ln>
          </p:spPr>
          <p:txBody>
            <a:bodyPr wrap="none" lIns="78145" tIns="39072" rIns="78145" bIns="39072" anchor="ctr"/>
            <a:lstStyle/>
            <a:p>
              <a:pPr algn="ctr"/>
              <a:endParaRPr lang="zh-CN" altLang="en-US" sz="1600"/>
            </a:p>
          </p:txBody>
        </p:sp>
        <p:sp>
          <p:nvSpPr>
            <p:cNvPr id="14" name="AutoShape 84"/>
            <p:cNvSpPr>
              <a:spLocks noChangeArrowheads="1"/>
            </p:cNvSpPr>
            <p:nvPr/>
          </p:nvSpPr>
          <p:spPr bwMode="auto">
            <a:xfrm>
              <a:off x="5725611" y="4554749"/>
              <a:ext cx="777600" cy="439200"/>
            </a:xfrm>
            <a:prstGeom prst="foldedCorner">
              <a:avLst>
                <a:gd name="adj" fmla="val 0"/>
              </a:avLst>
            </a:prstGeom>
            <a:gradFill rotWithShape="1">
              <a:gsLst>
                <a:gs pos="0">
                  <a:srgbClr val="99CCFF"/>
                </a:gs>
                <a:gs pos="100000">
                  <a:srgbClr val="CEE6FF"/>
                </a:gs>
              </a:gsLst>
              <a:lin ang="5400000" scaled="1"/>
            </a:gradFill>
            <a:ln w="19050">
              <a:solidFill>
                <a:srgbClr val="0099CC"/>
              </a:solidFill>
              <a:round/>
            </a:ln>
          </p:spPr>
          <p:txBody>
            <a:bodyPr wrap="none" lIns="78145" tIns="39072" rIns="78145" bIns="39072" anchor="ctr"/>
            <a:lstStyle/>
            <a:p>
              <a:pPr algn="ctr"/>
              <a:endParaRPr lang="zh-CN" altLang="en-US" sz="1600"/>
            </a:p>
          </p:txBody>
        </p:sp>
        <p:sp>
          <p:nvSpPr>
            <p:cNvPr id="15" name="AutoShape 85"/>
            <p:cNvSpPr>
              <a:spLocks noChangeArrowheads="1"/>
            </p:cNvSpPr>
            <p:nvPr/>
          </p:nvSpPr>
          <p:spPr bwMode="auto">
            <a:xfrm>
              <a:off x="7314393" y="4554749"/>
              <a:ext cx="777600" cy="439200"/>
            </a:xfrm>
            <a:prstGeom prst="foldedCorner">
              <a:avLst>
                <a:gd name="adj" fmla="val 0"/>
              </a:avLst>
            </a:prstGeom>
            <a:gradFill rotWithShape="1">
              <a:gsLst>
                <a:gs pos="0">
                  <a:srgbClr val="CCCCFF"/>
                </a:gs>
                <a:gs pos="100000">
                  <a:srgbClr val="E6E6FF"/>
                </a:gs>
              </a:gsLst>
              <a:lin ang="5400000" scaled="1"/>
            </a:gradFill>
            <a:ln w="19050">
              <a:solidFill>
                <a:srgbClr val="CC99FF"/>
              </a:solidFill>
              <a:round/>
            </a:ln>
          </p:spPr>
          <p:txBody>
            <a:bodyPr wrap="none" lIns="78145" tIns="39072" rIns="78145" bIns="39072" anchor="ctr"/>
            <a:lstStyle/>
            <a:p>
              <a:pPr algn="ctr"/>
              <a:endParaRPr lang="zh-CN" altLang="en-US" sz="1600"/>
            </a:p>
          </p:txBody>
        </p:sp>
        <p:sp>
          <p:nvSpPr>
            <p:cNvPr id="16" name="Text Box 86"/>
            <p:cNvSpPr txBox="1">
              <a:spLocks noChangeArrowheads="1"/>
            </p:cNvSpPr>
            <p:nvPr/>
          </p:nvSpPr>
          <p:spPr bwMode="auto">
            <a:xfrm>
              <a:off x="4136828" y="4558350"/>
              <a:ext cx="855499" cy="339502"/>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ONT</a:t>
              </a:r>
            </a:p>
          </p:txBody>
        </p:sp>
        <p:sp>
          <p:nvSpPr>
            <p:cNvPr id="17" name="Text Box 87"/>
            <p:cNvSpPr txBox="1">
              <a:spLocks noChangeArrowheads="1"/>
            </p:cNvSpPr>
            <p:nvPr/>
          </p:nvSpPr>
          <p:spPr bwMode="auto">
            <a:xfrm>
              <a:off x="5683245" y="4558350"/>
              <a:ext cx="855498" cy="339502"/>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OLT</a:t>
              </a:r>
            </a:p>
          </p:txBody>
        </p:sp>
        <p:sp>
          <p:nvSpPr>
            <p:cNvPr id="18" name="Text Box 88"/>
            <p:cNvSpPr txBox="1">
              <a:spLocks noChangeArrowheads="1"/>
            </p:cNvSpPr>
            <p:nvPr/>
          </p:nvSpPr>
          <p:spPr bwMode="auto">
            <a:xfrm>
              <a:off x="7267959" y="4570437"/>
              <a:ext cx="855499" cy="339502"/>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EMS</a:t>
              </a:r>
            </a:p>
          </p:txBody>
        </p:sp>
        <p:sp>
          <p:nvSpPr>
            <p:cNvPr id="19" name="Line 91"/>
            <p:cNvSpPr>
              <a:spLocks noChangeShapeType="1"/>
            </p:cNvSpPr>
            <p:nvPr/>
          </p:nvSpPr>
          <p:spPr bwMode="auto">
            <a:xfrm flipH="1">
              <a:off x="4467619" y="4250220"/>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20" name="Line 92"/>
            <p:cNvSpPr>
              <a:spLocks noChangeShapeType="1"/>
            </p:cNvSpPr>
            <p:nvPr/>
          </p:nvSpPr>
          <p:spPr bwMode="auto">
            <a:xfrm flipH="1">
              <a:off x="6002629" y="4250220"/>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21" name="Line 93"/>
            <p:cNvSpPr>
              <a:spLocks noChangeShapeType="1"/>
            </p:cNvSpPr>
            <p:nvPr/>
          </p:nvSpPr>
          <p:spPr bwMode="auto">
            <a:xfrm>
              <a:off x="4467620" y="4250220"/>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2" name="Line 94"/>
            <p:cNvSpPr>
              <a:spLocks noChangeShapeType="1"/>
            </p:cNvSpPr>
            <p:nvPr/>
          </p:nvSpPr>
          <p:spPr bwMode="auto">
            <a:xfrm>
              <a:off x="5678356" y="4250220"/>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3" name="Text Box 95"/>
            <p:cNvSpPr txBox="1">
              <a:spLocks noChangeArrowheads="1"/>
            </p:cNvSpPr>
            <p:nvPr/>
          </p:nvSpPr>
          <p:spPr bwMode="auto">
            <a:xfrm>
              <a:off x="4775600" y="4012377"/>
              <a:ext cx="855499" cy="339502"/>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OMCI</a:t>
              </a:r>
            </a:p>
          </p:txBody>
        </p:sp>
        <p:sp>
          <p:nvSpPr>
            <p:cNvPr id="24" name="Line 96"/>
            <p:cNvSpPr>
              <a:spLocks noChangeShapeType="1"/>
            </p:cNvSpPr>
            <p:nvPr/>
          </p:nvSpPr>
          <p:spPr bwMode="auto">
            <a:xfrm flipH="1">
              <a:off x="6333071" y="4250220"/>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25" name="Line 97"/>
            <p:cNvSpPr>
              <a:spLocks noChangeShapeType="1"/>
            </p:cNvSpPr>
            <p:nvPr/>
          </p:nvSpPr>
          <p:spPr bwMode="auto">
            <a:xfrm flipH="1">
              <a:off x="7832229" y="4250220"/>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26" name="Line 98"/>
            <p:cNvSpPr>
              <a:spLocks noChangeShapeType="1"/>
            </p:cNvSpPr>
            <p:nvPr/>
          </p:nvSpPr>
          <p:spPr bwMode="auto">
            <a:xfrm>
              <a:off x="6333071" y="4250220"/>
              <a:ext cx="325904"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7" name="Line 99"/>
            <p:cNvSpPr>
              <a:spLocks noChangeShapeType="1"/>
            </p:cNvSpPr>
            <p:nvPr/>
          </p:nvSpPr>
          <p:spPr bwMode="auto">
            <a:xfrm>
              <a:off x="7507956" y="4250220"/>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8" name="Text Box 100"/>
            <p:cNvSpPr txBox="1">
              <a:spLocks noChangeArrowheads="1"/>
            </p:cNvSpPr>
            <p:nvPr/>
          </p:nvSpPr>
          <p:spPr bwMode="auto">
            <a:xfrm>
              <a:off x="6729396" y="4012377"/>
              <a:ext cx="857128" cy="339502"/>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SNMP</a:t>
              </a:r>
            </a:p>
          </p:txBody>
        </p:sp>
        <p:grpSp>
          <p:nvGrpSpPr>
            <p:cNvPr id="29" name="组合 28"/>
            <p:cNvGrpSpPr/>
            <p:nvPr/>
          </p:nvGrpSpPr>
          <p:grpSpPr>
            <a:xfrm>
              <a:off x="4784900" y="5622455"/>
              <a:ext cx="2895893" cy="342464"/>
              <a:chOff x="2989192" y="5662864"/>
              <a:chExt cx="3504456" cy="245541"/>
            </a:xfrm>
            <a:noFill/>
          </p:grpSpPr>
          <p:sp>
            <p:nvSpPr>
              <p:cNvPr id="30" name="Text Box 108"/>
              <p:cNvSpPr txBox="1">
                <a:spLocks noChangeArrowheads="1"/>
              </p:cNvSpPr>
              <p:nvPr/>
            </p:nvSpPr>
            <p:spPr bwMode="auto">
              <a:xfrm>
                <a:off x="3090055" y="5662864"/>
                <a:ext cx="3283786" cy="243410"/>
              </a:xfrm>
              <a:prstGeom prst="rect">
                <a:avLst/>
              </a:prstGeom>
              <a:grpFill/>
              <a:ln w="12700" algn="ctr">
                <a:noFill/>
                <a:miter lim="800000"/>
              </a:ln>
            </p:spPr>
            <p:txBody>
              <a:bodyPr wrap="square"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Arquivo de configuração OMCI+</a:t>
                </a:r>
              </a:p>
            </p:txBody>
          </p:sp>
          <p:sp>
            <p:nvSpPr>
              <p:cNvPr id="31" name="AutoShape 109"/>
              <p:cNvSpPr>
                <a:spLocks noChangeArrowheads="1"/>
              </p:cNvSpPr>
              <p:nvPr/>
            </p:nvSpPr>
            <p:spPr bwMode="auto">
              <a:xfrm>
                <a:off x="2989192" y="5702997"/>
                <a:ext cx="3504456" cy="198663"/>
              </a:xfrm>
              <a:prstGeom prst="roundRect">
                <a:avLst>
                  <a:gd name="adj" fmla="val 16667"/>
                </a:avLst>
              </a:prstGeom>
              <a:grpFill/>
              <a:ln w="12700" algn="ctr">
                <a:solidFill>
                  <a:schemeClr val="tx1"/>
                </a:solidFill>
                <a:prstDash val="dash"/>
                <a:round/>
              </a:ln>
            </p:spPr>
            <p:txBody>
              <a:bodyPr wrap="square" lIns="18000" tIns="10800" rIns="18000" bIns="10800" anchor="ctr">
                <a:spAutoFit/>
              </a:bodyPr>
              <a:lstStyle/>
              <a:p>
                <a:pPr algn="ctr"/>
                <a:endParaRPr lang="zh-CN" altLang="en-US" sz="1600"/>
              </a:p>
            </p:txBody>
          </p:sp>
        </p:gr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Modo OMCI + SNMP</a:t>
            </a:r>
            <a:endParaRPr lang="zh-CN" altLang="en-US" dirty="0"/>
          </a:p>
        </p:txBody>
      </p:sp>
      <p:sp>
        <p:nvSpPr>
          <p:cNvPr id="3" name="内容占位符 2"/>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Modo de gerenciamento ONU 3</a:t>
            </a:r>
          </a:p>
          <a:p>
            <a:pPr lvl="1"/>
            <a:r>
              <a:rPr lang="en-US" altLang="zh-CN" dirty="0"/>
              <a:t>O serviço de acesso à Internet, serviço multicast, serviço TLS e serviço de voz da ONU são configurados no EMS ou através de login Telnet.</a:t>
            </a:r>
          </a:p>
          <a:p>
            <a:pPr lvl="1"/>
            <a:r>
              <a:rPr lang="en-US" altLang="en-US" dirty="0"/>
              <a:t>No entanto, a VLAN de gerenciamento e o endereço IP de gerenciamento podem ser emitidos por meio do OMCI. Portanto, esses ONTs podem ser configurados e comissionados remotamente ou não requerem comissionamento no local.</a:t>
            </a:r>
          </a:p>
          <a:p>
            <a:endParaRPr lang="zh-CN" altLang="en-US" sz="2400" dirty="0"/>
          </a:p>
        </p:txBody>
      </p:sp>
      <p:grpSp>
        <p:nvGrpSpPr>
          <p:cNvPr id="4" name="组合 3"/>
          <p:cNvGrpSpPr/>
          <p:nvPr/>
        </p:nvGrpSpPr>
        <p:grpSpPr>
          <a:xfrm>
            <a:off x="1883532" y="4081670"/>
            <a:ext cx="7697790" cy="2014106"/>
            <a:chOff x="3683732" y="3602540"/>
            <a:chExt cx="5385120" cy="2622579"/>
          </a:xfrm>
        </p:grpSpPr>
        <p:sp>
          <p:nvSpPr>
            <p:cNvPr id="5" name="Rectangle 4"/>
            <p:cNvSpPr>
              <a:spLocks noChangeArrowheads="1"/>
            </p:cNvSpPr>
            <p:nvPr/>
          </p:nvSpPr>
          <p:spPr bwMode="auto">
            <a:xfrm>
              <a:off x="3683732" y="3654510"/>
              <a:ext cx="5385120" cy="2570609"/>
            </a:xfrm>
            <a:prstGeom prst="rect">
              <a:avLst/>
            </a:prstGeom>
            <a:noFill/>
            <a:ln w="19050" algn="ctr">
              <a:noFill/>
              <a:miter lim="800000"/>
            </a:ln>
          </p:spPr>
          <p:txBody>
            <a:bodyPr wrap="none" anchor="ctr"/>
            <a:lstStyle/>
            <a:p>
              <a:endParaRPr lang="zh-CN" altLang="en-US" sz="1600"/>
            </a:p>
          </p:txBody>
        </p:sp>
        <p:sp>
          <p:nvSpPr>
            <p:cNvPr id="6" name="Line 89"/>
            <p:cNvSpPr>
              <a:spLocks noChangeShapeType="1"/>
            </p:cNvSpPr>
            <p:nvPr/>
          </p:nvSpPr>
          <p:spPr bwMode="auto">
            <a:xfrm>
              <a:off x="4894536" y="4887233"/>
              <a:ext cx="774024" cy="0"/>
            </a:xfrm>
            <a:prstGeom prst="line">
              <a:avLst/>
            </a:prstGeom>
            <a:noFill/>
            <a:ln w="12700">
              <a:solidFill>
                <a:schemeClr val="tx1"/>
              </a:solidFill>
              <a:round/>
            </a:ln>
          </p:spPr>
          <p:txBody>
            <a:bodyPr lIns="15383" tIns="9230" rIns="15383" bIns="9230" anchor="ctr">
              <a:spAutoFit/>
            </a:bodyPr>
            <a:lstStyle/>
            <a:p>
              <a:pPr algn="ctr"/>
              <a:endParaRPr lang="zh-CN" altLang="en-US" sz="1600"/>
            </a:p>
          </p:txBody>
        </p:sp>
        <p:sp>
          <p:nvSpPr>
            <p:cNvPr id="7" name="Line 90"/>
            <p:cNvSpPr>
              <a:spLocks noChangeShapeType="1"/>
            </p:cNvSpPr>
            <p:nvPr/>
          </p:nvSpPr>
          <p:spPr bwMode="auto">
            <a:xfrm>
              <a:off x="6481690" y="4869995"/>
              <a:ext cx="774024" cy="0"/>
            </a:xfrm>
            <a:prstGeom prst="line">
              <a:avLst/>
            </a:prstGeom>
            <a:noFill/>
            <a:ln w="12700">
              <a:solidFill>
                <a:schemeClr val="tx1"/>
              </a:solidFill>
              <a:round/>
            </a:ln>
          </p:spPr>
          <p:txBody>
            <a:bodyPr lIns="15383" tIns="9230" rIns="15383" bIns="9230" anchor="ctr">
              <a:spAutoFit/>
            </a:bodyPr>
            <a:lstStyle/>
            <a:p>
              <a:pPr algn="ctr"/>
              <a:endParaRPr lang="zh-CN" altLang="en-US" sz="1600"/>
            </a:p>
          </p:txBody>
        </p:sp>
        <p:sp>
          <p:nvSpPr>
            <p:cNvPr id="8" name="AutoShape 83"/>
            <p:cNvSpPr>
              <a:spLocks noChangeArrowheads="1"/>
            </p:cNvSpPr>
            <p:nvPr/>
          </p:nvSpPr>
          <p:spPr bwMode="auto">
            <a:xfrm>
              <a:off x="4081409" y="4626758"/>
              <a:ext cx="777600" cy="439200"/>
            </a:xfrm>
            <a:prstGeom prst="foldedCorner">
              <a:avLst>
                <a:gd name="adj" fmla="val 0"/>
              </a:avLst>
            </a:prstGeom>
            <a:gradFill rotWithShape="1">
              <a:gsLst>
                <a:gs pos="0">
                  <a:srgbClr val="FFC46D"/>
                </a:gs>
                <a:gs pos="100000">
                  <a:srgbClr val="FFF0D9"/>
                </a:gs>
              </a:gsLst>
              <a:lin ang="5400000" scaled="1"/>
            </a:gradFill>
            <a:ln w="19050">
              <a:solidFill>
                <a:srgbClr val="FF9900"/>
              </a:solidFill>
              <a:round/>
            </a:ln>
          </p:spPr>
          <p:txBody>
            <a:bodyPr wrap="none" lIns="78145" tIns="39072" rIns="78145" bIns="39072" anchor="ctr"/>
            <a:lstStyle/>
            <a:p>
              <a:pPr algn="ctr"/>
              <a:endParaRPr lang="zh-CN" altLang="en-US" sz="1600"/>
            </a:p>
          </p:txBody>
        </p:sp>
        <p:sp>
          <p:nvSpPr>
            <p:cNvPr id="9" name="AutoShape 84"/>
            <p:cNvSpPr>
              <a:spLocks noChangeArrowheads="1"/>
            </p:cNvSpPr>
            <p:nvPr/>
          </p:nvSpPr>
          <p:spPr bwMode="auto">
            <a:xfrm>
              <a:off x="5668560" y="4626758"/>
              <a:ext cx="777600" cy="439200"/>
            </a:xfrm>
            <a:prstGeom prst="foldedCorner">
              <a:avLst>
                <a:gd name="adj" fmla="val 0"/>
              </a:avLst>
            </a:prstGeom>
            <a:gradFill rotWithShape="1">
              <a:gsLst>
                <a:gs pos="0">
                  <a:srgbClr val="99CCFF"/>
                </a:gs>
                <a:gs pos="100000">
                  <a:srgbClr val="CEE6FF"/>
                </a:gs>
              </a:gsLst>
              <a:lin ang="5400000" scaled="1"/>
            </a:gradFill>
            <a:ln w="19050">
              <a:solidFill>
                <a:srgbClr val="0099CC"/>
              </a:solidFill>
              <a:round/>
            </a:ln>
          </p:spPr>
          <p:txBody>
            <a:bodyPr wrap="none" lIns="78145" tIns="39072" rIns="78145" bIns="39072" anchor="ctr"/>
            <a:lstStyle/>
            <a:p>
              <a:pPr algn="ctr"/>
              <a:endParaRPr lang="zh-CN" altLang="en-US" sz="1600"/>
            </a:p>
          </p:txBody>
        </p:sp>
        <p:sp>
          <p:nvSpPr>
            <p:cNvPr id="10" name="AutoShape 85"/>
            <p:cNvSpPr>
              <a:spLocks noChangeArrowheads="1"/>
            </p:cNvSpPr>
            <p:nvPr/>
          </p:nvSpPr>
          <p:spPr bwMode="auto">
            <a:xfrm>
              <a:off x="7257342" y="4626758"/>
              <a:ext cx="777600" cy="439200"/>
            </a:xfrm>
            <a:prstGeom prst="foldedCorner">
              <a:avLst>
                <a:gd name="adj" fmla="val 0"/>
              </a:avLst>
            </a:prstGeom>
            <a:gradFill rotWithShape="1">
              <a:gsLst>
                <a:gs pos="0">
                  <a:srgbClr val="CCCCFF"/>
                </a:gs>
                <a:gs pos="100000">
                  <a:srgbClr val="E6E6FF"/>
                </a:gs>
              </a:gsLst>
              <a:lin ang="5400000" scaled="1"/>
            </a:gradFill>
            <a:ln w="19050">
              <a:solidFill>
                <a:srgbClr val="CC99FF"/>
              </a:solidFill>
              <a:round/>
            </a:ln>
          </p:spPr>
          <p:txBody>
            <a:bodyPr wrap="none" lIns="78145" tIns="39072" rIns="78145" bIns="39072" anchor="ctr"/>
            <a:lstStyle/>
            <a:p>
              <a:pPr algn="ctr"/>
              <a:endParaRPr lang="zh-CN" altLang="en-US" sz="1600"/>
            </a:p>
          </p:txBody>
        </p:sp>
        <p:sp>
          <p:nvSpPr>
            <p:cNvPr id="11" name="Text Box 86"/>
            <p:cNvSpPr txBox="1">
              <a:spLocks noChangeArrowheads="1"/>
            </p:cNvSpPr>
            <p:nvPr/>
          </p:nvSpPr>
          <p:spPr bwMode="auto">
            <a:xfrm>
              <a:off x="4079777" y="4646355"/>
              <a:ext cx="855499" cy="307508"/>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ONU</a:t>
              </a:r>
            </a:p>
          </p:txBody>
        </p:sp>
        <p:sp>
          <p:nvSpPr>
            <p:cNvPr id="12" name="Text Box 87"/>
            <p:cNvSpPr txBox="1">
              <a:spLocks noChangeArrowheads="1"/>
            </p:cNvSpPr>
            <p:nvPr/>
          </p:nvSpPr>
          <p:spPr bwMode="auto">
            <a:xfrm>
              <a:off x="5626194" y="4646355"/>
              <a:ext cx="855498" cy="307508"/>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OLT</a:t>
              </a:r>
            </a:p>
          </p:txBody>
        </p:sp>
        <p:sp>
          <p:nvSpPr>
            <p:cNvPr id="13" name="Text Box 88"/>
            <p:cNvSpPr txBox="1">
              <a:spLocks noChangeArrowheads="1"/>
            </p:cNvSpPr>
            <p:nvPr/>
          </p:nvSpPr>
          <p:spPr bwMode="auto">
            <a:xfrm>
              <a:off x="7210908" y="4658443"/>
              <a:ext cx="855499" cy="307508"/>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EMS</a:t>
              </a:r>
            </a:p>
          </p:txBody>
        </p:sp>
        <p:sp>
          <p:nvSpPr>
            <p:cNvPr id="14" name="Line 91"/>
            <p:cNvSpPr>
              <a:spLocks noChangeShapeType="1"/>
            </p:cNvSpPr>
            <p:nvPr/>
          </p:nvSpPr>
          <p:spPr bwMode="auto">
            <a:xfrm flipH="1">
              <a:off x="4410568" y="4322229"/>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15" name="Line 92"/>
            <p:cNvSpPr>
              <a:spLocks noChangeShapeType="1"/>
            </p:cNvSpPr>
            <p:nvPr/>
          </p:nvSpPr>
          <p:spPr bwMode="auto">
            <a:xfrm flipH="1">
              <a:off x="5945578" y="4322229"/>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16" name="Line 93"/>
            <p:cNvSpPr>
              <a:spLocks noChangeShapeType="1"/>
            </p:cNvSpPr>
            <p:nvPr/>
          </p:nvSpPr>
          <p:spPr bwMode="auto">
            <a:xfrm>
              <a:off x="4410569" y="4322229"/>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17" name="Line 94"/>
            <p:cNvSpPr>
              <a:spLocks noChangeShapeType="1"/>
            </p:cNvSpPr>
            <p:nvPr/>
          </p:nvSpPr>
          <p:spPr bwMode="auto">
            <a:xfrm>
              <a:off x="5621305" y="4322229"/>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18" name="Text Box 95"/>
            <p:cNvSpPr txBox="1">
              <a:spLocks noChangeArrowheads="1"/>
            </p:cNvSpPr>
            <p:nvPr/>
          </p:nvSpPr>
          <p:spPr bwMode="auto">
            <a:xfrm>
              <a:off x="4718549" y="4100382"/>
              <a:ext cx="855499" cy="307508"/>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OMCI</a:t>
              </a:r>
            </a:p>
          </p:txBody>
        </p:sp>
        <p:sp>
          <p:nvSpPr>
            <p:cNvPr id="19" name="Line 96"/>
            <p:cNvSpPr>
              <a:spLocks noChangeShapeType="1"/>
            </p:cNvSpPr>
            <p:nvPr/>
          </p:nvSpPr>
          <p:spPr bwMode="auto">
            <a:xfrm flipH="1">
              <a:off x="6276020" y="4322229"/>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20" name="Line 97"/>
            <p:cNvSpPr>
              <a:spLocks noChangeShapeType="1"/>
            </p:cNvSpPr>
            <p:nvPr/>
          </p:nvSpPr>
          <p:spPr bwMode="auto">
            <a:xfrm flipH="1">
              <a:off x="7775178" y="4322229"/>
              <a:ext cx="0" cy="291124"/>
            </a:xfrm>
            <a:prstGeom prst="line">
              <a:avLst/>
            </a:prstGeom>
            <a:noFill/>
            <a:ln w="12700">
              <a:solidFill>
                <a:schemeClr val="hlink"/>
              </a:solidFill>
              <a:round/>
              <a:tailEnd type="triangle" w="med" len="med"/>
            </a:ln>
          </p:spPr>
          <p:txBody>
            <a:bodyPr lIns="15383" tIns="9230" rIns="15383" bIns="9230" anchor="ctr">
              <a:spAutoFit/>
            </a:bodyPr>
            <a:lstStyle/>
            <a:p>
              <a:pPr algn="ctr"/>
              <a:endParaRPr lang="zh-CN" altLang="en-US" sz="1600"/>
            </a:p>
          </p:txBody>
        </p:sp>
        <p:sp>
          <p:nvSpPr>
            <p:cNvPr id="21" name="Line 98"/>
            <p:cNvSpPr>
              <a:spLocks noChangeShapeType="1"/>
            </p:cNvSpPr>
            <p:nvPr/>
          </p:nvSpPr>
          <p:spPr bwMode="auto">
            <a:xfrm>
              <a:off x="6276020" y="4322229"/>
              <a:ext cx="325904"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2" name="Line 99"/>
            <p:cNvSpPr>
              <a:spLocks noChangeShapeType="1"/>
            </p:cNvSpPr>
            <p:nvPr/>
          </p:nvSpPr>
          <p:spPr bwMode="auto">
            <a:xfrm>
              <a:off x="7450905" y="4322229"/>
              <a:ext cx="324275"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3" name="Text Box 100"/>
            <p:cNvSpPr txBox="1">
              <a:spLocks noChangeArrowheads="1"/>
            </p:cNvSpPr>
            <p:nvPr/>
          </p:nvSpPr>
          <p:spPr bwMode="auto">
            <a:xfrm>
              <a:off x="6672345" y="4100382"/>
              <a:ext cx="857128" cy="307508"/>
            </a:xfrm>
            <a:prstGeom prst="rect">
              <a:avLst/>
            </a:prstGeom>
            <a:noFill/>
            <a:ln w="12700" algn="ctr">
              <a:noFill/>
              <a:miter lim="800000"/>
            </a:ln>
          </p:spPr>
          <p:txBody>
            <a:bodyPr lIns="15383" tIns="9230" rIns="15383" bIns="9230" anchor="ctr">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SNMP</a:t>
              </a:r>
            </a:p>
          </p:txBody>
        </p:sp>
        <p:grpSp>
          <p:nvGrpSpPr>
            <p:cNvPr id="24" name="组合 23"/>
            <p:cNvGrpSpPr/>
            <p:nvPr/>
          </p:nvGrpSpPr>
          <p:grpSpPr>
            <a:xfrm>
              <a:off x="4686326" y="5550185"/>
              <a:ext cx="2771772" cy="421606"/>
              <a:chOff x="2938944" y="5559409"/>
              <a:chExt cx="3354251" cy="302284"/>
            </a:xfrm>
            <a:noFill/>
          </p:grpSpPr>
          <p:sp>
            <p:nvSpPr>
              <p:cNvPr id="30" name="Text Box 108"/>
              <p:cNvSpPr txBox="1">
                <a:spLocks noChangeArrowheads="1"/>
              </p:cNvSpPr>
              <p:nvPr/>
            </p:nvSpPr>
            <p:spPr bwMode="auto">
              <a:xfrm>
                <a:off x="3009409" y="5559409"/>
                <a:ext cx="3283786" cy="220471"/>
              </a:xfrm>
              <a:prstGeom prst="rect">
                <a:avLst/>
              </a:prstGeom>
              <a:grpFill/>
              <a:ln w="12700" algn="ctr">
                <a:noFill/>
                <a:miter lim="800000"/>
              </a:ln>
            </p:spPr>
            <p:txBody>
              <a:bodyPr wrap="square" lIns="18000" tIns="10800" rIns="18000" bIns="10800">
                <a:spAutoFit/>
              </a:bodyPr>
              <a:lstStyle/>
              <a:p>
                <a:pPr algn="ctr">
                  <a:lnSpc>
                    <a:spcPct val="140000"/>
                  </a:lnSpc>
                  <a:spcAft>
                    <a:spcPct val="50000"/>
                  </a:spcAft>
                  <a:buFont typeface="Wingdings" panose="05000000000000000000" pitchFamily="2" charset="2"/>
                  <a:buNone/>
                </a:pPr>
                <a:r>
                  <a:rPr lang="en-US" altLang="zh-CN" sz="1600" dirty="0">
                    <a:cs typeface="Arial" panose="020B0604020202020204" pitchFamily="34" charset="0"/>
                  </a:rPr>
                  <a:t>Modo OMCI + SNMP</a:t>
                </a:r>
              </a:p>
            </p:txBody>
          </p:sp>
          <p:sp>
            <p:nvSpPr>
              <p:cNvPr id="31" name="AutoShape 109"/>
              <p:cNvSpPr>
                <a:spLocks noChangeArrowheads="1"/>
              </p:cNvSpPr>
              <p:nvPr/>
            </p:nvSpPr>
            <p:spPr bwMode="auto">
              <a:xfrm>
                <a:off x="2938944" y="5622029"/>
                <a:ext cx="3354251" cy="239664"/>
              </a:xfrm>
              <a:prstGeom prst="roundRect">
                <a:avLst>
                  <a:gd name="adj" fmla="val 16667"/>
                </a:avLst>
              </a:prstGeom>
              <a:grpFill/>
              <a:ln w="12700" algn="ctr">
                <a:solidFill>
                  <a:schemeClr val="tx1"/>
                </a:solidFill>
                <a:prstDash val="dash"/>
                <a:round/>
              </a:ln>
            </p:spPr>
            <p:txBody>
              <a:bodyPr wrap="square" lIns="18000" tIns="10800" rIns="18000" bIns="10800" anchor="ctr">
                <a:spAutoFit/>
              </a:bodyPr>
              <a:lstStyle/>
              <a:p>
                <a:pPr algn="ctr"/>
                <a:endParaRPr lang="zh-CN" altLang="en-US" sz="1600"/>
              </a:p>
            </p:txBody>
          </p:sp>
        </p:grpSp>
        <p:sp>
          <p:nvSpPr>
            <p:cNvPr id="25" name="Line 28"/>
            <p:cNvSpPr>
              <a:spLocks noChangeShapeType="1"/>
            </p:cNvSpPr>
            <p:nvPr/>
          </p:nvSpPr>
          <p:spPr bwMode="auto">
            <a:xfrm>
              <a:off x="4169924" y="3857652"/>
              <a:ext cx="1494029"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sp>
          <p:nvSpPr>
            <p:cNvPr id="26" name="Line 30"/>
            <p:cNvSpPr>
              <a:spLocks noChangeShapeType="1"/>
            </p:cNvSpPr>
            <p:nvPr/>
          </p:nvSpPr>
          <p:spPr bwMode="auto">
            <a:xfrm>
              <a:off x="6510888" y="3845829"/>
              <a:ext cx="1476167" cy="0"/>
            </a:xfrm>
            <a:prstGeom prst="line">
              <a:avLst/>
            </a:prstGeom>
            <a:noFill/>
            <a:ln w="12700">
              <a:solidFill>
                <a:schemeClr val="hlink"/>
              </a:solidFill>
              <a:round/>
            </a:ln>
          </p:spPr>
          <p:txBody>
            <a:bodyPr lIns="15383" tIns="9230" rIns="15383" bIns="9230" anchor="ctr">
              <a:spAutoFit/>
            </a:bodyPr>
            <a:lstStyle/>
            <a:p>
              <a:pPr algn="ctr"/>
              <a:endParaRPr lang="zh-CN" altLang="en-US" sz="1600"/>
            </a:p>
          </p:txBody>
        </p:sp>
        <p:cxnSp>
          <p:nvCxnSpPr>
            <p:cNvPr id="27" name="直接箭头连接符 35"/>
            <p:cNvCxnSpPr>
              <a:cxnSpLocks noChangeShapeType="1"/>
              <a:stCxn id="26" idx="1"/>
            </p:cNvCxnSpPr>
            <p:nvPr/>
          </p:nvCxnSpPr>
          <p:spPr bwMode="auto">
            <a:xfrm flipH="1">
              <a:off x="7962761" y="3845831"/>
              <a:ext cx="24293" cy="771301"/>
            </a:xfrm>
            <a:prstGeom prst="straightConnector1">
              <a:avLst/>
            </a:prstGeom>
            <a:noFill/>
            <a:ln w="12700">
              <a:solidFill>
                <a:schemeClr val="hlink"/>
              </a:solidFill>
              <a:round/>
              <a:tailEnd type="triangle" w="med" len="med"/>
            </a:ln>
          </p:spPr>
        </p:cxnSp>
        <p:cxnSp>
          <p:nvCxnSpPr>
            <p:cNvPr id="28" name="直接箭头连接符 35"/>
            <p:cNvCxnSpPr>
              <a:cxnSpLocks noChangeShapeType="1"/>
            </p:cNvCxnSpPr>
            <p:nvPr/>
          </p:nvCxnSpPr>
          <p:spPr bwMode="auto">
            <a:xfrm>
              <a:off x="4151785" y="3909623"/>
              <a:ext cx="1" cy="707508"/>
            </a:xfrm>
            <a:prstGeom prst="straightConnector1">
              <a:avLst/>
            </a:prstGeom>
            <a:noFill/>
            <a:ln w="12700">
              <a:solidFill>
                <a:schemeClr val="hlink"/>
              </a:solidFill>
              <a:round/>
              <a:tailEnd type="triangle" w="med" len="med"/>
            </a:ln>
          </p:spPr>
        </p:cxnSp>
        <p:sp>
          <p:nvSpPr>
            <p:cNvPr id="29" name="Text Box 29"/>
            <p:cNvSpPr txBox="1">
              <a:spLocks noChangeArrowheads="1"/>
            </p:cNvSpPr>
            <p:nvPr/>
          </p:nvSpPr>
          <p:spPr bwMode="auto">
            <a:xfrm>
              <a:off x="5663953" y="3602540"/>
              <a:ext cx="874749" cy="310192"/>
            </a:xfrm>
            <a:prstGeom prst="rect">
              <a:avLst/>
            </a:prstGeom>
            <a:noFill/>
            <a:ln w="12700" algn="ctr">
              <a:noFill/>
              <a:miter lim="800000"/>
            </a:ln>
          </p:spPr>
          <p:txBody>
            <a:bodyPr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SNMP</a:t>
              </a: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Modo OMCI + TR069</a:t>
            </a:r>
            <a:endParaRPr lang="zh-CN" altLang="en-US" dirty="0"/>
          </a:p>
        </p:txBody>
      </p:sp>
      <p:sp>
        <p:nvSpPr>
          <p:cNvPr id="3" name="内容占位符 2"/>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Modo de gerenciamento ONT 4</a:t>
            </a:r>
          </a:p>
          <a:p>
            <a:pPr lvl="1"/>
            <a:r>
              <a:rPr lang="en-US" altLang="zh-CN" dirty="0"/>
              <a:t>OMCI ainda é usado para gerenciamento de configuração, gerenciamento de desempenho de status e gerenciamento de falhas na camada de link PON.</a:t>
            </a:r>
          </a:p>
          <a:p>
            <a:pPr lvl="1"/>
            <a:r>
              <a:rPr lang="en-US" altLang="zh-CN" dirty="0"/>
              <a:t>Serviços baseados em IP, como acesso à Internet e serviços VoIP, são gerenciados pelo ACS no modo TR-069.</a:t>
            </a:r>
          </a:p>
        </p:txBody>
      </p:sp>
      <p:grpSp>
        <p:nvGrpSpPr>
          <p:cNvPr id="4" name="组合 3"/>
          <p:cNvGrpSpPr/>
          <p:nvPr/>
        </p:nvGrpSpPr>
        <p:grpSpPr>
          <a:xfrm>
            <a:off x="2003231" y="3706493"/>
            <a:ext cx="8102223" cy="2712233"/>
            <a:chOff x="2639616" y="3817939"/>
            <a:chExt cx="6912768" cy="2325687"/>
          </a:xfrm>
        </p:grpSpPr>
        <p:sp>
          <p:nvSpPr>
            <p:cNvPr id="5" name="Rectangle 4"/>
            <p:cNvSpPr>
              <a:spLocks noChangeArrowheads="1"/>
            </p:cNvSpPr>
            <p:nvPr/>
          </p:nvSpPr>
          <p:spPr bwMode="auto">
            <a:xfrm>
              <a:off x="2639616" y="3817939"/>
              <a:ext cx="6912768" cy="2325687"/>
            </a:xfrm>
            <a:prstGeom prst="rect">
              <a:avLst/>
            </a:prstGeom>
            <a:noFill/>
            <a:ln w="19050" algn="ctr">
              <a:noFill/>
              <a:miter lim="800000"/>
            </a:ln>
          </p:spPr>
          <p:txBody>
            <a:bodyPr wrap="none" anchor="ctr"/>
            <a:lstStyle/>
            <a:p>
              <a:pPr algn="ctr"/>
              <a:endParaRPr lang="zh-CN" altLang="en-US" sz="1600"/>
            </a:p>
          </p:txBody>
        </p:sp>
        <p:sp>
          <p:nvSpPr>
            <p:cNvPr id="6" name="AutoShape 7"/>
            <p:cNvSpPr>
              <a:spLocks noChangeArrowheads="1"/>
            </p:cNvSpPr>
            <p:nvPr/>
          </p:nvSpPr>
          <p:spPr bwMode="auto">
            <a:xfrm>
              <a:off x="2988618" y="4873453"/>
              <a:ext cx="2087410" cy="371891"/>
            </a:xfrm>
            <a:prstGeom prst="foldedCorner">
              <a:avLst>
                <a:gd name="adj" fmla="val 0"/>
              </a:avLst>
            </a:prstGeom>
            <a:noFill/>
            <a:ln w="19050">
              <a:solidFill>
                <a:srgbClr val="FF9900"/>
              </a:solidFill>
              <a:round/>
            </a:ln>
          </p:spPr>
          <p:txBody>
            <a:bodyPr wrap="none" anchor="ctr"/>
            <a:lstStyle/>
            <a:p>
              <a:pPr algn="ctr"/>
              <a:endParaRPr lang="zh-CN" altLang="en-US" sz="1600"/>
            </a:p>
          </p:txBody>
        </p:sp>
        <p:sp>
          <p:nvSpPr>
            <p:cNvPr id="7" name="AutoShape 8"/>
            <p:cNvSpPr>
              <a:spLocks noChangeArrowheads="1"/>
            </p:cNvSpPr>
            <p:nvPr/>
          </p:nvSpPr>
          <p:spPr bwMode="auto">
            <a:xfrm>
              <a:off x="5792062" y="4873452"/>
              <a:ext cx="752211" cy="388298"/>
            </a:xfrm>
            <a:prstGeom prst="foldedCorner">
              <a:avLst>
                <a:gd name="adj" fmla="val 0"/>
              </a:avLst>
            </a:prstGeom>
            <a:noFill/>
            <a:ln w="19050">
              <a:solidFill>
                <a:srgbClr val="0099CC"/>
              </a:solidFill>
              <a:round/>
            </a:ln>
          </p:spPr>
          <p:txBody>
            <a:bodyPr wrap="none" anchor="ctr"/>
            <a:lstStyle/>
            <a:p>
              <a:pPr algn="ctr"/>
              <a:endParaRPr lang="zh-CN" altLang="en-US" sz="1600"/>
            </a:p>
          </p:txBody>
        </p:sp>
        <p:sp>
          <p:nvSpPr>
            <p:cNvPr id="8" name="AutoShape 9"/>
            <p:cNvSpPr>
              <a:spLocks noChangeArrowheads="1"/>
            </p:cNvSpPr>
            <p:nvPr/>
          </p:nvSpPr>
          <p:spPr bwMode="auto">
            <a:xfrm>
              <a:off x="7261812" y="4887125"/>
              <a:ext cx="752212" cy="388298"/>
            </a:xfrm>
            <a:prstGeom prst="foldedCorner">
              <a:avLst>
                <a:gd name="adj" fmla="val 0"/>
              </a:avLst>
            </a:prstGeom>
            <a:noFill/>
            <a:ln w="19050">
              <a:solidFill>
                <a:srgbClr val="CC99FF"/>
              </a:solidFill>
              <a:round/>
            </a:ln>
          </p:spPr>
          <p:txBody>
            <a:bodyPr wrap="none" anchor="ctr"/>
            <a:lstStyle/>
            <a:p>
              <a:pPr algn="ctr"/>
              <a:endParaRPr lang="zh-CN" altLang="en-US" sz="1600"/>
            </a:p>
          </p:txBody>
        </p:sp>
        <p:sp>
          <p:nvSpPr>
            <p:cNvPr id="9" name="Text Box 10"/>
            <p:cNvSpPr txBox="1">
              <a:spLocks noChangeArrowheads="1"/>
            </p:cNvSpPr>
            <p:nvPr/>
          </p:nvSpPr>
          <p:spPr bwMode="auto">
            <a:xfrm>
              <a:off x="4428778" y="4869161"/>
              <a:ext cx="647042" cy="249216"/>
            </a:xfrm>
            <a:prstGeom prst="rect">
              <a:avLst/>
            </a:prstGeom>
            <a:noFill/>
            <a:ln w="12700" algn="ctr">
              <a:noFill/>
              <a:miter lim="800000"/>
            </a:ln>
          </p:spPr>
          <p:txBody>
            <a:bodyPr wrap="square"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PON</a:t>
              </a:r>
            </a:p>
          </p:txBody>
        </p:sp>
        <p:sp>
          <p:nvSpPr>
            <p:cNvPr id="10" name="Text Box 11"/>
            <p:cNvSpPr txBox="1">
              <a:spLocks noChangeArrowheads="1"/>
            </p:cNvSpPr>
            <p:nvPr/>
          </p:nvSpPr>
          <p:spPr bwMode="auto">
            <a:xfrm>
              <a:off x="5752868" y="4863883"/>
              <a:ext cx="791404" cy="249216"/>
            </a:xfrm>
            <a:prstGeom prst="rect">
              <a:avLst/>
            </a:prstGeom>
            <a:noFill/>
            <a:ln w="12700" algn="ctr">
              <a:noFill/>
              <a:miter lim="800000"/>
            </a:ln>
          </p:spPr>
          <p:txBody>
            <a:bodyPr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OLT</a:t>
              </a:r>
            </a:p>
          </p:txBody>
        </p:sp>
        <p:sp>
          <p:nvSpPr>
            <p:cNvPr id="11" name="Text Box 12"/>
            <p:cNvSpPr txBox="1">
              <a:spLocks noChangeArrowheads="1"/>
            </p:cNvSpPr>
            <p:nvPr/>
          </p:nvSpPr>
          <p:spPr bwMode="auto">
            <a:xfrm>
              <a:off x="7222620" y="4887126"/>
              <a:ext cx="791405" cy="249216"/>
            </a:xfrm>
            <a:prstGeom prst="rect">
              <a:avLst/>
            </a:prstGeom>
            <a:noFill/>
            <a:ln w="12700" algn="ctr">
              <a:noFill/>
              <a:miter lim="800000"/>
            </a:ln>
          </p:spPr>
          <p:txBody>
            <a:bodyPr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EMS</a:t>
              </a:r>
            </a:p>
          </p:txBody>
        </p:sp>
        <p:sp>
          <p:nvSpPr>
            <p:cNvPr id="12" name="Line 13"/>
            <p:cNvSpPr>
              <a:spLocks noChangeShapeType="1"/>
            </p:cNvSpPr>
            <p:nvPr/>
          </p:nvSpPr>
          <p:spPr bwMode="auto">
            <a:xfrm>
              <a:off x="5076029" y="5059398"/>
              <a:ext cx="716033" cy="0"/>
            </a:xfrm>
            <a:prstGeom prst="line">
              <a:avLst/>
            </a:prstGeom>
            <a:noFill/>
            <a:ln w="12700">
              <a:solidFill>
                <a:schemeClr val="tx1"/>
              </a:solidFill>
              <a:round/>
            </a:ln>
          </p:spPr>
          <p:txBody>
            <a:bodyPr lIns="18000" tIns="10800" rIns="18000" bIns="10800">
              <a:spAutoFit/>
            </a:bodyPr>
            <a:lstStyle/>
            <a:p>
              <a:pPr algn="ctr"/>
              <a:endParaRPr lang="zh-CN" altLang="en-US" sz="1600"/>
            </a:p>
          </p:txBody>
        </p:sp>
        <p:sp>
          <p:nvSpPr>
            <p:cNvPr id="13" name="Line 14"/>
            <p:cNvSpPr>
              <a:spLocks noChangeShapeType="1"/>
            </p:cNvSpPr>
            <p:nvPr/>
          </p:nvSpPr>
          <p:spPr bwMode="auto">
            <a:xfrm>
              <a:off x="6544273" y="5047093"/>
              <a:ext cx="716033" cy="0"/>
            </a:xfrm>
            <a:prstGeom prst="line">
              <a:avLst/>
            </a:prstGeom>
            <a:noFill/>
            <a:ln w="12700">
              <a:solidFill>
                <a:schemeClr val="tx1"/>
              </a:solidFill>
              <a:round/>
            </a:ln>
          </p:spPr>
          <p:txBody>
            <a:bodyPr lIns="18000" tIns="10800" rIns="18000" bIns="10800">
              <a:spAutoFit/>
            </a:bodyPr>
            <a:lstStyle/>
            <a:p>
              <a:pPr algn="ctr"/>
              <a:endParaRPr lang="zh-CN" altLang="en-US" sz="1600"/>
            </a:p>
          </p:txBody>
        </p:sp>
        <p:sp>
          <p:nvSpPr>
            <p:cNvPr id="14" name="Line 16"/>
            <p:cNvSpPr>
              <a:spLocks noChangeShapeType="1"/>
            </p:cNvSpPr>
            <p:nvPr/>
          </p:nvSpPr>
          <p:spPr bwMode="auto">
            <a:xfrm flipH="1">
              <a:off x="6083932" y="4656062"/>
              <a:ext cx="0" cy="207821"/>
            </a:xfrm>
            <a:prstGeom prst="line">
              <a:avLst/>
            </a:prstGeom>
            <a:noFill/>
            <a:ln w="12700">
              <a:solidFill>
                <a:schemeClr val="hlink"/>
              </a:solidFill>
              <a:round/>
              <a:tailEnd type="triangle" w="med" len="med"/>
            </a:ln>
          </p:spPr>
          <p:txBody>
            <a:bodyPr lIns="18000" tIns="10800" rIns="18000" bIns="10800">
              <a:spAutoFit/>
            </a:bodyPr>
            <a:lstStyle/>
            <a:p>
              <a:pPr algn="ctr"/>
              <a:endParaRPr lang="zh-CN" altLang="en-US" sz="1600"/>
            </a:p>
          </p:txBody>
        </p:sp>
        <p:sp>
          <p:nvSpPr>
            <p:cNvPr id="15" name="Line 17"/>
            <p:cNvSpPr>
              <a:spLocks noChangeShapeType="1"/>
            </p:cNvSpPr>
            <p:nvPr/>
          </p:nvSpPr>
          <p:spPr bwMode="auto">
            <a:xfrm>
              <a:off x="4715780" y="4656061"/>
              <a:ext cx="212519" cy="0"/>
            </a:xfrm>
            <a:prstGeom prst="line">
              <a:avLst/>
            </a:prstGeom>
            <a:noFill/>
            <a:ln w="12700">
              <a:solidFill>
                <a:srgbClr val="6699FF"/>
              </a:solidFill>
              <a:round/>
            </a:ln>
          </p:spPr>
          <p:txBody>
            <a:bodyPr wrap="square" lIns="18000" tIns="10800" rIns="18000" bIns="10800">
              <a:spAutoFit/>
            </a:bodyPr>
            <a:lstStyle/>
            <a:p>
              <a:pPr algn="ctr"/>
              <a:endParaRPr lang="zh-CN" altLang="en-US" sz="1600"/>
            </a:p>
          </p:txBody>
        </p:sp>
        <p:sp>
          <p:nvSpPr>
            <p:cNvPr id="16" name="Line 18"/>
            <p:cNvSpPr>
              <a:spLocks noChangeShapeType="1"/>
            </p:cNvSpPr>
            <p:nvPr/>
          </p:nvSpPr>
          <p:spPr bwMode="auto">
            <a:xfrm>
              <a:off x="5783952" y="4656061"/>
              <a:ext cx="299981" cy="0"/>
            </a:xfrm>
            <a:prstGeom prst="line">
              <a:avLst/>
            </a:prstGeom>
            <a:noFill/>
            <a:ln w="12700">
              <a:solidFill>
                <a:schemeClr val="hlink"/>
              </a:solidFill>
              <a:round/>
            </a:ln>
          </p:spPr>
          <p:txBody>
            <a:bodyPr lIns="18000" tIns="10800" rIns="18000" bIns="10800">
              <a:spAutoFit/>
            </a:bodyPr>
            <a:lstStyle/>
            <a:p>
              <a:pPr algn="ctr"/>
              <a:endParaRPr lang="zh-CN" altLang="en-US" sz="1600"/>
            </a:p>
          </p:txBody>
        </p:sp>
        <p:sp>
          <p:nvSpPr>
            <p:cNvPr id="17" name="Text Box 19"/>
            <p:cNvSpPr txBox="1">
              <a:spLocks noChangeArrowheads="1"/>
            </p:cNvSpPr>
            <p:nvPr/>
          </p:nvSpPr>
          <p:spPr bwMode="auto">
            <a:xfrm>
              <a:off x="4931805" y="4481054"/>
              <a:ext cx="791405" cy="249216"/>
            </a:xfrm>
            <a:prstGeom prst="rect">
              <a:avLst/>
            </a:prstGeom>
            <a:noFill/>
            <a:ln w="12700" algn="ctr">
              <a:noFill/>
              <a:miter lim="800000"/>
            </a:ln>
          </p:spPr>
          <p:txBody>
            <a:bodyPr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OMCI</a:t>
              </a:r>
            </a:p>
          </p:txBody>
        </p:sp>
        <p:sp>
          <p:nvSpPr>
            <p:cNvPr id="18" name="Line 20"/>
            <p:cNvSpPr>
              <a:spLocks noChangeShapeType="1"/>
            </p:cNvSpPr>
            <p:nvPr/>
          </p:nvSpPr>
          <p:spPr bwMode="auto">
            <a:xfrm flipH="1">
              <a:off x="6438751" y="4656062"/>
              <a:ext cx="0" cy="207821"/>
            </a:xfrm>
            <a:prstGeom prst="line">
              <a:avLst/>
            </a:prstGeom>
            <a:noFill/>
            <a:ln w="12700">
              <a:solidFill>
                <a:schemeClr val="hlink"/>
              </a:solidFill>
              <a:round/>
              <a:tailEnd type="triangle" w="med" len="med"/>
            </a:ln>
          </p:spPr>
          <p:txBody>
            <a:bodyPr lIns="18000" tIns="10800" rIns="18000" bIns="10800">
              <a:spAutoFit/>
            </a:bodyPr>
            <a:lstStyle/>
            <a:p>
              <a:pPr algn="ctr"/>
              <a:endParaRPr lang="zh-CN" altLang="en-US" sz="1600"/>
            </a:p>
          </p:txBody>
        </p:sp>
        <p:sp>
          <p:nvSpPr>
            <p:cNvPr id="19" name="Line 21"/>
            <p:cNvSpPr>
              <a:spLocks noChangeShapeType="1"/>
            </p:cNvSpPr>
            <p:nvPr/>
          </p:nvSpPr>
          <p:spPr bwMode="auto">
            <a:xfrm flipH="1">
              <a:off x="7825594" y="4656062"/>
              <a:ext cx="0" cy="207821"/>
            </a:xfrm>
            <a:prstGeom prst="line">
              <a:avLst/>
            </a:prstGeom>
            <a:noFill/>
            <a:ln w="12700">
              <a:solidFill>
                <a:schemeClr val="hlink"/>
              </a:solidFill>
              <a:round/>
              <a:tailEnd type="triangle" w="med" len="med"/>
            </a:ln>
          </p:spPr>
          <p:txBody>
            <a:bodyPr lIns="18000" tIns="10800" rIns="18000" bIns="10800">
              <a:spAutoFit/>
            </a:bodyPr>
            <a:lstStyle/>
            <a:p>
              <a:pPr algn="ctr"/>
              <a:endParaRPr lang="zh-CN" altLang="en-US" sz="1600"/>
            </a:p>
          </p:txBody>
        </p:sp>
        <p:sp>
          <p:nvSpPr>
            <p:cNvPr id="20" name="Line 22"/>
            <p:cNvSpPr>
              <a:spLocks noChangeShapeType="1"/>
            </p:cNvSpPr>
            <p:nvPr/>
          </p:nvSpPr>
          <p:spPr bwMode="auto">
            <a:xfrm>
              <a:off x="6438751" y="4656061"/>
              <a:ext cx="301488" cy="0"/>
            </a:xfrm>
            <a:prstGeom prst="line">
              <a:avLst/>
            </a:prstGeom>
            <a:noFill/>
            <a:ln w="12700">
              <a:solidFill>
                <a:srgbClr val="6699FF"/>
              </a:solidFill>
              <a:round/>
            </a:ln>
          </p:spPr>
          <p:txBody>
            <a:bodyPr lIns="18000" tIns="10800" rIns="18000" bIns="10800">
              <a:spAutoFit/>
            </a:bodyPr>
            <a:lstStyle/>
            <a:p>
              <a:pPr algn="ctr"/>
              <a:endParaRPr lang="zh-CN" altLang="en-US" sz="1600"/>
            </a:p>
          </p:txBody>
        </p:sp>
        <p:sp>
          <p:nvSpPr>
            <p:cNvPr id="21" name="Line 23"/>
            <p:cNvSpPr>
              <a:spLocks noChangeShapeType="1"/>
            </p:cNvSpPr>
            <p:nvPr/>
          </p:nvSpPr>
          <p:spPr bwMode="auto">
            <a:xfrm>
              <a:off x="7525614" y="4656061"/>
              <a:ext cx="299980" cy="0"/>
            </a:xfrm>
            <a:prstGeom prst="line">
              <a:avLst/>
            </a:prstGeom>
            <a:noFill/>
            <a:ln w="12700">
              <a:solidFill>
                <a:schemeClr val="hlink"/>
              </a:solidFill>
              <a:round/>
            </a:ln>
          </p:spPr>
          <p:txBody>
            <a:bodyPr lIns="18000" tIns="10800" rIns="18000" bIns="10800">
              <a:spAutoFit/>
            </a:bodyPr>
            <a:lstStyle/>
            <a:p>
              <a:pPr algn="ctr"/>
              <a:endParaRPr lang="zh-CN" altLang="en-US" sz="1600"/>
            </a:p>
          </p:txBody>
        </p:sp>
        <p:sp>
          <p:nvSpPr>
            <p:cNvPr id="22" name="Text Box 24"/>
            <p:cNvSpPr txBox="1">
              <a:spLocks noChangeArrowheads="1"/>
            </p:cNvSpPr>
            <p:nvPr/>
          </p:nvSpPr>
          <p:spPr bwMode="auto">
            <a:xfrm>
              <a:off x="6720643" y="4481054"/>
              <a:ext cx="792912" cy="249216"/>
            </a:xfrm>
            <a:prstGeom prst="rect">
              <a:avLst/>
            </a:prstGeom>
            <a:noFill/>
            <a:ln w="12700" algn="ctr">
              <a:noFill/>
              <a:miter lim="800000"/>
            </a:ln>
          </p:spPr>
          <p:txBody>
            <a:bodyPr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SNMP</a:t>
              </a:r>
            </a:p>
          </p:txBody>
        </p:sp>
        <p:sp>
          <p:nvSpPr>
            <p:cNvPr id="23" name="Text Box 10"/>
            <p:cNvSpPr txBox="1">
              <a:spLocks noChangeArrowheads="1"/>
            </p:cNvSpPr>
            <p:nvPr/>
          </p:nvSpPr>
          <p:spPr bwMode="auto">
            <a:xfrm>
              <a:off x="3708698" y="4869161"/>
              <a:ext cx="647042" cy="249216"/>
            </a:xfrm>
            <a:prstGeom prst="rect">
              <a:avLst/>
            </a:prstGeom>
            <a:noFill/>
            <a:ln w="12700" algn="ctr">
              <a:noFill/>
              <a:miter lim="800000"/>
            </a:ln>
          </p:spPr>
          <p:txBody>
            <a:bodyPr wrap="square"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RG</a:t>
              </a:r>
            </a:p>
          </p:txBody>
        </p:sp>
        <p:sp>
          <p:nvSpPr>
            <p:cNvPr id="24" name="Text Box 10"/>
            <p:cNvSpPr txBox="1">
              <a:spLocks noChangeArrowheads="1"/>
            </p:cNvSpPr>
            <p:nvPr/>
          </p:nvSpPr>
          <p:spPr bwMode="auto">
            <a:xfrm>
              <a:off x="2988618" y="4869161"/>
              <a:ext cx="647042" cy="249216"/>
            </a:xfrm>
            <a:prstGeom prst="rect">
              <a:avLst/>
            </a:prstGeom>
            <a:noFill/>
            <a:ln w="12700" algn="ctr">
              <a:noFill/>
              <a:miter lim="800000"/>
            </a:ln>
          </p:spPr>
          <p:txBody>
            <a:bodyPr wrap="square"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VoIP</a:t>
              </a:r>
            </a:p>
          </p:txBody>
        </p:sp>
        <p:sp>
          <p:nvSpPr>
            <p:cNvPr id="25" name="AutoShape 25"/>
            <p:cNvSpPr>
              <a:spLocks noChangeArrowheads="1"/>
            </p:cNvSpPr>
            <p:nvPr/>
          </p:nvSpPr>
          <p:spPr bwMode="auto">
            <a:xfrm>
              <a:off x="8546158" y="3928186"/>
              <a:ext cx="657225" cy="286337"/>
            </a:xfrm>
            <a:prstGeom prst="can">
              <a:avLst>
                <a:gd name="adj" fmla="val 25000"/>
              </a:avLst>
            </a:prstGeom>
            <a:noFill/>
            <a:ln w="12700">
              <a:solidFill>
                <a:schemeClr val="hlink"/>
              </a:solidFill>
              <a:round/>
            </a:ln>
            <a:effectLst/>
          </p:spPr>
          <p:txBody>
            <a:bodyPr lIns="15383" tIns="9230" rIns="15383" bIns="9230" anchor="ctr">
              <a:spAutoFit/>
            </a:bodyPr>
            <a:lstStyle/>
            <a:p>
              <a:pPr algn="ctr">
                <a:defRPr/>
              </a:pPr>
              <a:r>
                <a:rPr lang="en-US" altLang="zh-CN" sz="1600"/>
                <a:t>ACS</a:t>
              </a:r>
              <a:endParaRPr lang="zh-CN" altLang="en-US" sz="1600"/>
            </a:p>
          </p:txBody>
        </p:sp>
        <p:sp>
          <p:nvSpPr>
            <p:cNvPr id="26" name="Line 15"/>
            <p:cNvSpPr>
              <a:spLocks noChangeShapeType="1"/>
            </p:cNvSpPr>
            <p:nvPr/>
          </p:nvSpPr>
          <p:spPr bwMode="auto">
            <a:xfrm flipH="1">
              <a:off x="4006239" y="4077074"/>
              <a:ext cx="4877" cy="786809"/>
            </a:xfrm>
            <a:prstGeom prst="line">
              <a:avLst/>
            </a:prstGeom>
            <a:noFill/>
            <a:ln w="12700">
              <a:solidFill>
                <a:srgbClr val="00B0F0"/>
              </a:solidFill>
              <a:round/>
              <a:tailEnd type="triangle" w="med" len="med"/>
            </a:ln>
          </p:spPr>
          <p:txBody>
            <a:bodyPr wrap="square" lIns="18000" tIns="10800" rIns="18000" bIns="10800">
              <a:spAutoFit/>
            </a:bodyPr>
            <a:lstStyle/>
            <a:p>
              <a:pPr algn="ctr"/>
              <a:endParaRPr lang="zh-CN" altLang="en-US" sz="1600"/>
            </a:p>
          </p:txBody>
        </p:sp>
        <p:sp>
          <p:nvSpPr>
            <p:cNvPr id="27" name="Line 18"/>
            <p:cNvSpPr>
              <a:spLocks noChangeShapeType="1"/>
            </p:cNvSpPr>
            <p:nvPr/>
          </p:nvSpPr>
          <p:spPr bwMode="auto">
            <a:xfrm>
              <a:off x="6440259" y="4656061"/>
              <a:ext cx="299981" cy="0"/>
            </a:xfrm>
            <a:prstGeom prst="line">
              <a:avLst/>
            </a:prstGeom>
            <a:noFill/>
            <a:ln w="12700">
              <a:solidFill>
                <a:schemeClr val="hlink"/>
              </a:solidFill>
              <a:round/>
            </a:ln>
          </p:spPr>
          <p:txBody>
            <a:bodyPr lIns="18000" tIns="10800" rIns="18000" bIns="10800">
              <a:spAutoFit/>
            </a:bodyPr>
            <a:lstStyle/>
            <a:p>
              <a:pPr algn="ctr"/>
              <a:endParaRPr lang="zh-CN" altLang="en-US" sz="1600"/>
            </a:p>
          </p:txBody>
        </p:sp>
        <p:sp>
          <p:nvSpPr>
            <p:cNvPr id="28" name="Line 18"/>
            <p:cNvSpPr>
              <a:spLocks noChangeShapeType="1"/>
            </p:cNvSpPr>
            <p:nvPr/>
          </p:nvSpPr>
          <p:spPr bwMode="auto">
            <a:xfrm>
              <a:off x="4715780" y="4656061"/>
              <a:ext cx="299981" cy="0"/>
            </a:xfrm>
            <a:prstGeom prst="line">
              <a:avLst/>
            </a:prstGeom>
            <a:noFill/>
            <a:ln w="12700">
              <a:solidFill>
                <a:schemeClr val="hlink"/>
              </a:solidFill>
              <a:round/>
            </a:ln>
          </p:spPr>
          <p:txBody>
            <a:bodyPr lIns="18000" tIns="10800" rIns="18000" bIns="10800">
              <a:spAutoFit/>
            </a:bodyPr>
            <a:lstStyle/>
            <a:p>
              <a:pPr algn="ctr"/>
              <a:endParaRPr lang="zh-CN" altLang="en-US" sz="1600"/>
            </a:p>
          </p:txBody>
        </p:sp>
        <p:sp>
          <p:nvSpPr>
            <p:cNvPr id="29" name="Line 18"/>
            <p:cNvSpPr>
              <a:spLocks noChangeShapeType="1"/>
            </p:cNvSpPr>
            <p:nvPr/>
          </p:nvSpPr>
          <p:spPr bwMode="auto">
            <a:xfrm>
              <a:off x="3275620" y="4077073"/>
              <a:ext cx="727112" cy="0"/>
            </a:xfrm>
            <a:prstGeom prst="line">
              <a:avLst/>
            </a:prstGeom>
            <a:noFill/>
            <a:ln w="12700">
              <a:solidFill>
                <a:srgbClr val="00B0F0"/>
              </a:solidFill>
              <a:round/>
            </a:ln>
          </p:spPr>
          <p:txBody>
            <a:bodyPr wrap="square" lIns="18000" tIns="10800" rIns="18000" bIns="10800">
              <a:spAutoFit/>
            </a:bodyPr>
            <a:lstStyle/>
            <a:p>
              <a:pPr algn="ctr"/>
              <a:endParaRPr lang="zh-CN" altLang="en-US" sz="1600"/>
            </a:p>
          </p:txBody>
        </p:sp>
        <p:sp>
          <p:nvSpPr>
            <p:cNvPr id="30" name="Line 16"/>
            <p:cNvSpPr>
              <a:spLocks noChangeShapeType="1"/>
            </p:cNvSpPr>
            <p:nvPr/>
          </p:nvSpPr>
          <p:spPr bwMode="auto">
            <a:xfrm>
              <a:off x="3995701" y="4077073"/>
              <a:ext cx="4550457" cy="0"/>
            </a:xfrm>
            <a:prstGeom prst="line">
              <a:avLst/>
            </a:prstGeom>
            <a:noFill/>
            <a:ln w="12700">
              <a:solidFill>
                <a:srgbClr val="00B0F0"/>
              </a:solidFill>
              <a:round/>
              <a:tailEnd type="triangle" w="med" len="med"/>
            </a:ln>
          </p:spPr>
          <p:txBody>
            <a:bodyPr wrap="square" lIns="18000" tIns="10800" rIns="18000" bIns="10800">
              <a:spAutoFit/>
            </a:bodyPr>
            <a:lstStyle/>
            <a:p>
              <a:pPr algn="ctr"/>
              <a:endParaRPr lang="zh-CN" altLang="en-US" sz="1600"/>
            </a:p>
          </p:txBody>
        </p:sp>
        <p:sp>
          <p:nvSpPr>
            <p:cNvPr id="31" name="Text Box 19"/>
            <p:cNvSpPr txBox="1">
              <a:spLocks noChangeArrowheads="1"/>
            </p:cNvSpPr>
            <p:nvPr/>
          </p:nvSpPr>
          <p:spPr bwMode="auto">
            <a:xfrm>
              <a:off x="5647347" y="3897053"/>
              <a:ext cx="791405" cy="249216"/>
            </a:xfrm>
            <a:prstGeom prst="rect">
              <a:avLst/>
            </a:prstGeom>
            <a:solidFill>
              <a:schemeClr val="bg1"/>
            </a:solidFill>
            <a:ln w="12700" algn="ctr">
              <a:noFill/>
              <a:miter lim="800000"/>
            </a:ln>
          </p:spPr>
          <p:txBody>
            <a:bodyPr lIns="18000" tIns="10800" rIns="18000" bIns="10800">
              <a:spAutoFit/>
            </a:bodyPr>
            <a:lstStyle/>
            <a:p>
              <a:pPr algn="ctr">
                <a:lnSpc>
                  <a:spcPct val="140000"/>
                </a:lnSpc>
                <a:spcAft>
                  <a:spcPct val="50000"/>
                </a:spcAft>
                <a:buFont typeface="Wingdings" panose="05000000000000000000" pitchFamily="2" charset="2"/>
                <a:buNone/>
              </a:pPr>
              <a:r>
                <a:rPr lang="en-US" altLang="zh-CN" sz="1600">
                  <a:cs typeface="Arial" panose="020B0604020202020204" pitchFamily="34" charset="0"/>
                </a:rPr>
                <a:t>TR-069</a:t>
              </a:r>
            </a:p>
          </p:txBody>
        </p:sp>
        <p:sp>
          <p:nvSpPr>
            <p:cNvPr id="32" name="Line 15"/>
            <p:cNvSpPr>
              <a:spLocks noChangeShapeType="1"/>
            </p:cNvSpPr>
            <p:nvPr/>
          </p:nvSpPr>
          <p:spPr bwMode="auto">
            <a:xfrm flipH="1">
              <a:off x="3273182" y="4078445"/>
              <a:ext cx="4877" cy="786809"/>
            </a:xfrm>
            <a:prstGeom prst="line">
              <a:avLst/>
            </a:prstGeom>
            <a:noFill/>
            <a:ln w="12700">
              <a:solidFill>
                <a:srgbClr val="00B0F0"/>
              </a:solidFill>
              <a:round/>
              <a:tailEnd type="triangle" w="med" len="med"/>
            </a:ln>
          </p:spPr>
          <p:txBody>
            <a:bodyPr wrap="square" lIns="18000" tIns="10800" rIns="18000" bIns="10800">
              <a:spAutoFit/>
            </a:bodyPr>
            <a:lstStyle/>
            <a:p>
              <a:pPr algn="ctr"/>
              <a:endParaRPr lang="zh-CN" altLang="en-US" sz="1600"/>
            </a:p>
          </p:txBody>
        </p:sp>
        <p:sp>
          <p:nvSpPr>
            <p:cNvPr id="33" name="Line 16"/>
            <p:cNvSpPr>
              <a:spLocks noChangeShapeType="1"/>
            </p:cNvSpPr>
            <p:nvPr/>
          </p:nvSpPr>
          <p:spPr bwMode="auto">
            <a:xfrm flipH="1">
              <a:off x="4715779" y="4656062"/>
              <a:ext cx="0" cy="207821"/>
            </a:xfrm>
            <a:prstGeom prst="line">
              <a:avLst/>
            </a:prstGeom>
            <a:noFill/>
            <a:ln w="12700">
              <a:solidFill>
                <a:schemeClr val="hlink"/>
              </a:solidFill>
              <a:round/>
              <a:tailEnd type="triangle" w="med" len="med"/>
            </a:ln>
          </p:spPr>
          <p:txBody>
            <a:bodyPr lIns="18000" tIns="10800" rIns="18000" bIns="10800">
              <a:spAutoFit/>
            </a:bodyPr>
            <a:lstStyle/>
            <a:p>
              <a:pPr algn="ctr"/>
              <a:endParaRPr lang="zh-CN" altLang="en-US" sz="1600"/>
            </a:p>
          </p:txBody>
        </p:sp>
        <p:grpSp>
          <p:nvGrpSpPr>
            <p:cNvPr id="34" name="组合 33"/>
            <p:cNvGrpSpPr/>
            <p:nvPr/>
          </p:nvGrpSpPr>
          <p:grpSpPr>
            <a:xfrm>
              <a:off x="4715779" y="5424811"/>
              <a:ext cx="2895893" cy="252300"/>
              <a:chOff x="2974586" y="5469529"/>
              <a:chExt cx="3504456" cy="180895"/>
            </a:xfrm>
            <a:noFill/>
          </p:grpSpPr>
          <p:sp>
            <p:nvSpPr>
              <p:cNvPr id="35" name="Text Box 108"/>
              <p:cNvSpPr txBox="1">
                <a:spLocks noChangeArrowheads="1"/>
              </p:cNvSpPr>
              <p:nvPr/>
            </p:nvSpPr>
            <p:spPr bwMode="auto">
              <a:xfrm>
                <a:off x="3022420" y="5469529"/>
                <a:ext cx="3283786" cy="177132"/>
              </a:xfrm>
              <a:prstGeom prst="rect">
                <a:avLst/>
              </a:prstGeom>
              <a:grpFill/>
              <a:ln w="12700" algn="ctr">
                <a:noFill/>
                <a:miter lim="800000"/>
              </a:ln>
            </p:spPr>
            <p:txBody>
              <a:bodyPr wrap="square" lIns="18000" tIns="10800" rIns="18000" bIns="10800">
                <a:spAutoFit/>
              </a:bodyPr>
              <a:lstStyle/>
              <a:p>
                <a:pPr algn="ctr">
                  <a:lnSpc>
                    <a:spcPct val="140000"/>
                  </a:lnSpc>
                  <a:spcAft>
                    <a:spcPct val="50000"/>
                  </a:spcAft>
                  <a:buFont typeface="Wingdings" panose="05000000000000000000" pitchFamily="2" charset="2"/>
                  <a:buNone/>
                </a:pPr>
                <a:r>
                  <a:rPr lang="en-US" altLang="zh-CN" sz="1600" dirty="0"/>
                  <a:t>Modo OMCI+TR069</a:t>
                </a:r>
              </a:p>
            </p:txBody>
          </p:sp>
          <p:sp>
            <p:nvSpPr>
              <p:cNvPr id="36" name="AutoShape 109"/>
              <p:cNvSpPr>
                <a:spLocks noChangeArrowheads="1"/>
              </p:cNvSpPr>
              <p:nvPr/>
            </p:nvSpPr>
            <p:spPr bwMode="auto">
              <a:xfrm>
                <a:off x="2974586" y="5505854"/>
                <a:ext cx="3504456" cy="144570"/>
              </a:xfrm>
              <a:prstGeom prst="roundRect">
                <a:avLst>
                  <a:gd name="adj" fmla="val 16667"/>
                </a:avLst>
              </a:prstGeom>
              <a:grpFill/>
              <a:ln w="12700" algn="ctr">
                <a:solidFill>
                  <a:schemeClr val="tx1"/>
                </a:solidFill>
                <a:prstDash val="dash"/>
                <a:round/>
              </a:ln>
            </p:spPr>
            <p:txBody>
              <a:bodyPr wrap="square" lIns="18000" tIns="10800" rIns="18000" bIns="10800" anchor="ctr">
                <a:spAutoFit/>
              </a:bodyPr>
              <a:lstStyle/>
              <a:p>
                <a:pPr algn="ctr"/>
                <a:endParaRPr lang="zh-CN" altLang="en-US" sz="1600"/>
              </a:p>
            </p:txBody>
          </p:sp>
        </p:gr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Provisionamento de serviços GPON e configuração zero de terminais</a:t>
            </a:r>
          </a:p>
        </p:txBody>
      </p:sp>
      <p:sp>
        <p:nvSpPr>
          <p:cNvPr id="3" name="Text Box 13"/>
          <p:cNvSpPr txBox="1">
            <a:spLocks noChangeArrowheads="1"/>
          </p:cNvSpPr>
          <p:nvPr/>
        </p:nvSpPr>
        <p:spPr bwMode="auto">
          <a:xfrm>
            <a:off x="7988160" y="2029582"/>
            <a:ext cx="1768380" cy="791419"/>
          </a:xfrm>
          <a:prstGeom prst="rect">
            <a:avLst/>
          </a:prstGeom>
          <a:noFill/>
          <a:ln w="9525" algn="ctr">
            <a:noFill/>
            <a:miter lim="800000"/>
          </a:ln>
        </p:spPr>
        <p:txBody>
          <a:bodyPr wrap="squar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en-US" sz="1400">
                <a:solidFill>
                  <a:srgbClr val="000000"/>
                </a:solidFill>
              </a:rPr>
              <a:t>Sistema de provisionamento de serviços</a:t>
            </a:r>
          </a:p>
        </p:txBody>
      </p:sp>
      <p:sp>
        <p:nvSpPr>
          <p:cNvPr id="4" name="Text Box 14"/>
          <p:cNvSpPr txBox="1">
            <a:spLocks noChangeArrowheads="1"/>
          </p:cNvSpPr>
          <p:nvPr/>
        </p:nvSpPr>
        <p:spPr bwMode="auto">
          <a:xfrm>
            <a:off x="6681372" y="3120768"/>
            <a:ext cx="666683" cy="376819"/>
          </a:xfrm>
          <a:prstGeom prst="rect">
            <a:avLst/>
          </a:prstGeom>
          <a:noFill/>
          <a:ln w="9525" algn="ctr">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zh-CN" sz="1400">
                <a:solidFill>
                  <a:srgbClr val="000000"/>
                </a:solidFill>
              </a:rPr>
              <a:t>SNM</a:t>
            </a:r>
          </a:p>
        </p:txBody>
      </p:sp>
      <p:sp>
        <p:nvSpPr>
          <p:cNvPr id="5" name="Text Box 17"/>
          <p:cNvSpPr txBox="1">
            <a:spLocks noChangeArrowheads="1"/>
          </p:cNvSpPr>
          <p:nvPr/>
        </p:nvSpPr>
        <p:spPr bwMode="auto">
          <a:xfrm>
            <a:off x="10454471" y="2004508"/>
            <a:ext cx="1287910" cy="554431"/>
          </a:xfrm>
          <a:prstGeom prst="rect">
            <a:avLst/>
          </a:prstGeom>
          <a:noFill/>
          <a:ln w="9525" algn="ctr">
            <a:noFill/>
            <a:miter lim="800000"/>
          </a:ln>
        </p:spPr>
        <p:txBody>
          <a:bodyPr wrap="squar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en-US" sz="1400">
                <a:solidFill>
                  <a:srgbClr val="000000"/>
                </a:solidFill>
              </a:rPr>
              <a:t>Sistema de cobrança</a:t>
            </a:r>
          </a:p>
        </p:txBody>
      </p:sp>
      <p:sp>
        <p:nvSpPr>
          <p:cNvPr id="6" name="Line 18"/>
          <p:cNvSpPr>
            <a:spLocks noChangeShapeType="1"/>
          </p:cNvSpPr>
          <p:nvPr/>
        </p:nvSpPr>
        <p:spPr bwMode="auto">
          <a:xfrm flipH="1" flipV="1">
            <a:off x="8039755" y="1995827"/>
            <a:ext cx="0" cy="1061349"/>
          </a:xfrm>
          <a:prstGeom prst="line">
            <a:avLst/>
          </a:prstGeom>
          <a:noFill/>
          <a:ln w="25400">
            <a:solidFill>
              <a:srgbClr val="0000FF"/>
            </a:solidFill>
            <a:prstDash val="sysDot"/>
            <a:round/>
            <a:headEnd type="triangle" w="med" len="med"/>
          </a:ln>
        </p:spPr>
        <p:txBody>
          <a:bodyPr anchor="ctr"/>
          <a:lstStyle/>
          <a:p>
            <a:endParaRPr lang="zh-CN" altLang="en-US" sz="1400"/>
          </a:p>
        </p:txBody>
      </p:sp>
      <p:sp>
        <p:nvSpPr>
          <p:cNvPr id="7" name="Oval 20"/>
          <p:cNvSpPr>
            <a:spLocks noChangeArrowheads="1"/>
          </p:cNvSpPr>
          <p:nvPr/>
        </p:nvSpPr>
        <p:spPr bwMode="auto">
          <a:xfrm>
            <a:off x="5697585" y="1411529"/>
            <a:ext cx="468316" cy="339370"/>
          </a:xfrm>
          <a:prstGeom prst="ellipse">
            <a:avLst/>
          </a:prstGeom>
          <a:solidFill>
            <a:schemeClr val="accent1"/>
          </a:solidFill>
          <a:ln w="6350" algn="ctr">
            <a:solidFill>
              <a:srgbClr val="0000FF"/>
            </a:solidFill>
            <a:round/>
          </a:ln>
        </p:spPr>
        <p:txBody>
          <a:bodyPr wrap="none" lIns="91424" tIns="45712" rIns="91424" bIns="45712" anchor="ctr"/>
          <a:lstStyle/>
          <a:p>
            <a:r>
              <a:rPr lang="en-US" altLang="zh-CN" sz="1400"/>
              <a:t>1</a:t>
            </a:r>
          </a:p>
        </p:txBody>
      </p:sp>
      <p:sp>
        <p:nvSpPr>
          <p:cNvPr id="8" name="Text Box 21"/>
          <p:cNvSpPr txBox="1">
            <a:spLocks noChangeArrowheads="1"/>
          </p:cNvSpPr>
          <p:nvPr/>
        </p:nvSpPr>
        <p:spPr bwMode="auto">
          <a:xfrm>
            <a:off x="6165901" y="1436370"/>
            <a:ext cx="1151468" cy="326446"/>
          </a:xfrm>
          <a:prstGeom prst="rect">
            <a:avLst/>
          </a:prstGeom>
          <a:noFill/>
          <a:ln w="9525" algn="ctr">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en-US" sz="1400" dirty="0">
                <a:solidFill>
                  <a:srgbClr val="0000CC"/>
                </a:solidFill>
              </a:rPr>
              <a:t>Cadastro</a:t>
            </a:r>
          </a:p>
        </p:txBody>
      </p:sp>
      <p:sp>
        <p:nvSpPr>
          <p:cNvPr id="9" name="Text Box 23"/>
          <p:cNvSpPr txBox="1">
            <a:spLocks noChangeArrowheads="1"/>
          </p:cNvSpPr>
          <p:nvPr/>
        </p:nvSpPr>
        <p:spPr bwMode="auto">
          <a:xfrm>
            <a:off x="4841575" y="2448461"/>
            <a:ext cx="2609642" cy="326446"/>
          </a:xfrm>
          <a:prstGeom prst="rect">
            <a:avLst/>
          </a:prstGeom>
          <a:noFill/>
          <a:ln w="9525" algn="ctr">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en-US" sz="1400">
                <a:solidFill>
                  <a:srgbClr val="0000CC"/>
                </a:solidFill>
              </a:rPr>
              <a:t>Entregando configuração de dados</a:t>
            </a:r>
          </a:p>
        </p:txBody>
      </p:sp>
      <p:sp>
        <p:nvSpPr>
          <p:cNvPr id="10" name="Rectangle 114"/>
          <p:cNvSpPr>
            <a:spLocks noChangeArrowheads="1"/>
          </p:cNvSpPr>
          <p:nvPr/>
        </p:nvSpPr>
        <p:spPr bwMode="auto">
          <a:xfrm>
            <a:off x="3971369" y="5461957"/>
            <a:ext cx="564546" cy="329305"/>
          </a:xfrm>
          <a:prstGeom prst="rect">
            <a:avLst/>
          </a:prstGeom>
          <a:noFill/>
          <a:ln w="9525">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zh-CN" sz="1400">
                <a:solidFill>
                  <a:srgbClr val="000000"/>
                </a:solidFill>
              </a:rPr>
              <a:t>ONT</a:t>
            </a:r>
            <a:endParaRPr lang="zh-CN" altLang="en-US" sz="1400">
              <a:solidFill>
                <a:srgbClr val="000000"/>
              </a:solidFill>
            </a:endParaRPr>
          </a:p>
        </p:txBody>
      </p:sp>
      <p:sp>
        <p:nvSpPr>
          <p:cNvPr id="11" name="Line 132"/>
          <p:cNvSpPr>
            <a:spLocks noChangeShapeType="1"/>
          </p:cNvSpPr>
          <p:nvPr/>
        </p:nvSpPr>
        <p:spPr bwMode="auto">
          <a:xfrm flipH="1" flipV="1">
            <a:off x="1597352" y="1836340"/>
            <a:ext cx="6016595" cy="0"/>
          </a:xfrm>
          <a:prstGeom prst="line">
            <a:avLst/>
          </a:prstGeom>
          <a:noFill/>
          <a:ln w="25400">
            <a:solidFill>
              <a:srgbClr val="0000FF"/>
            </a:solidFill>
            <a:prstDash val="sysDot"/>
            <a:round/>
            <a:headEnd type="triangle" w="med" len="med"/>
          </a:ln>
        </p:spPr>
        <p:txBody>
          <a:bodyPr anchor="ctr"/>
          <a:lstStyle/>
          <a:p>
            <a:endParaRPr lang="zh-CN" altLang="en-US" sz="1400"/>
          </a:p>
        </p:txBody>
      </p:sp>
      <p:sp>
        <p:nvSpPr>
          <p:cNvPr id="12" name="Text Box 156"/>
          <p:cNvSpPr txBox="1">
            <a:spLocks noChangeArrowheads="1"/>
          </p:cNvSpPr>
          <p:nvPr/>
        </p:nvSpPr>
        <p:spPr bwMode="auto">
          <a:xfrm>
            <a:off x="759842" y="1648014"/>
            <a:ext cx="648427" cy="376819"/>
          </a:xfrm>
          <a:prstGeom prst="rect">
            <a:avLst/>
          </a:prstGeom>
          <a:noFill/>
          <a:ln w="9525" algn="ctr">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zh-CN" sz="1400" dirty="0">
                <a:solidFill>
                  <a:srgbClr val="000000"/>
                </a:solidFill>
              </a:rPr>
              <a:t>CRM</a:t>
            </a:r>
          </a:p>
        </p:txBody>
      </p:sp>
      <p:sp>
        <p:nvSpPr>
          <p:cNvPr id="13" name="Text Box 161"/>
          <p:cNvSpPr txBox="1">
            <a:spLocks noChangeArrowheads="1"/>
          </p:cNvSpPr>
          <p:nvPr/>
        </p:nvSpPr>
        <p:spPr bwMode="auto">
          <a:xfrm>
            <a:off x="468317" y="4923554"/>
            <a:ext cx="548521" cy="326446"/>
          </a:xfrm>
          <a:prstGeom prst="rect">
            <a:avLst/>
          </a:prstGeom>
          <a:noFill/>
          <a:ln w="9525" algn="ctr">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en-US" sz="1400">
                <a:solidFill>
                  <a:srgbClr val="000000"/>
                </a:solidFill>
              </a:rPr>
              <a:t>Do utilizador</a:t>
            </a:r>
          </a:p>
        </p:txBody>
      </p:sp>
      <p:sp>
        <p:nvSpPr>
          <p:cNvPr id="14" name="Line 162"/>
          <p:cNvSpPr>
            <a:spLocks noChangeShapeType="1"/>
          </p:cNvSpPr>
          <p:nvPr/>
        </p:nvSpPr>
        <p:spPr bwMode="auto">
          <a:xfrm flipH="1" flipV="1">
            <a:off x="1719305" y="2011015"/>
            <a:ext cx="0" cy="2789125"/>
          </a:xfrm>
          <a:prstGeom prst="line">
            <a:avLst/>
          </a:prstGeom>
          <a:noFill/>
          <a:ln w="25400">
            <a:solidFill>
              <a:srgbClr val="0000FF"/>
            </a:solidFill>
            <a:prstDash val="sysDot"/>
            <a:round/>
            <a:headEnd type="triangle" w="med" len="med"/>
          </a:ln>
        </p:spPr>
        <p:txBody>
          <a:bodyPr anchor="ctr"/>
          <a:lstStyle/>
          <a:p>
            <a:endParaRPr lang="zh-CN" altLang="en-US" sz="1400"/>
          </a:p>
        </p:txBody>
      </p:sp>
      <p:sp>
        <p:nvSpPr>
          <p:cNvPr id="15" name="Text Box 163"/>
          <p:cNvSpPr txBox="1">
            <a:spLocks noChangeArrowheads="1"/>
          </p:cNvSpPr>
          <p:nvPr/>
        </p:nvSpPr>
        <p:spPr bwMode="auto">
          <a:xfrm>
            <a:off x="2276432" y="3277421"/>
            <a:ext cx="2419734" cy="326446"/>
          </a:xfrm>
          <a:prstGeom prst="rect">
            <a:avLst/>
          </a:prstGeom>
          <a:noFill/>
          <a:ln w="9525" algn="ctr">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en-US" sz="1400" dirty="0">
                <a:solidFill>
                  <a:srgbClr val="0000CC"/>
                </a:solidFill>
              </a:rPr>
              <a:t>Fornecer terminais aos usuários.</a:t>
            </a:r>
          </a:p>
        </p:txBody>
      </p:sp>
      <p:sp>
        <p:nvSpPr>
          <p:cNvPr id="16" name="Line 174"/>
          <p:cNvSpPr>
            <a:spLocks noChangeShapeType="1"/>
          </p:cNvSpPr>
          <p:nvPr/>
        </p:nvSpPr>
        <p:spPr bwMode="auto">
          <a:xfrm>
            <a:off x="2296237" y="5346953"/>
            <a:ext cx="1838676" cy="0"/>
          </a:xfrm>
          <a:prstGeom prst="line">
            <a:avLst/>
          </a:prstGeom>
          <a:noFill/>
          <a:ln w="12700">
            <a:solidFill>
              <a:schemeClr val="tx1"/>
            </a:solidFill>
            <a:round/>
          </a:ln>
        </p:spPr>
        <p:txBody>
          <a:bodyPr wrap="none" anchor="ctr"/>
          <a:lstStyle/>
          <a:p>
            <a:endParaRPr lang="zh-CN" altLang="en-US" sz="1400"/>
          </a:p>
        </p:txBody>
      </p:sp>
      <p:sp>
        <p:nvSpPr>
          <p:cNvPr id="17" name="Line 181"/>
          <p:cNvSpPr>
            <a:spLocks noChangeShapeType="1"/>
          </p:cNvSpPr>
          <p:nvPr/>
        </p:nvSpPr>
        <p:spPr bwMode="auto">
          <a:xfrm>
            <a:off x="8411704" y="1711028"/>
            <a:ext cx="2327435" cy="0"/>
          </a:xfrm>
          <a:prstGeom prst="line">
            <a:avLst/>
          </a:prstGeom>
          <a:noFill/>
          <a:ln w="12700" cap="sq">
            <a:solidFill>
              <a:schemeClr val="tx1"/>
            </a:solidFill>
            <a:round/>
          </a:ln>
        </p:spPr>
        <p:txBody>
          <a:bodyPr/>
          <a:lstStyle/>
          <a:p>
            <a:endParaRPr lang="zh-CN" altLang="en-US" sz="1400"/>
          </a:p>
        </p:txBody>
      </p:sp>
      <p:pic>
        <p:nvPicPr>
          <p:cNvPr id="18" name="图片 17" descr="住宅.png"/>
          <p:cNvPicPr>
            <a:picLocks noChangeAspect="1"/>
          </p:cNvPicPr>
          <p:nvPr/>
        </p:nvPicPr>
        <p:blipFill>
          <a:blip r:embed="rId3">
            <a:grayscl/>
          </a:blip>
          <a:stretch>
            <a:fillRect/>
          </a:stretch>
        </p:blipFill>
        <p:spPr>
          <a:xfrm>
            <a:off x="1423332" y="4859889"/>
            <a:ext cx="800241" cy="603773"/>
          </a:xfrm>
          <a:prstGeom prst="rect">
            <a:avLst/>
          </a:prstGeom>
        </p:spPr>
      </p:pic>
      <p:pic>
        <p:nvPicPr>
          <p:cNvPr id="19" name="图片 18"/>
          <p:cNvPicPr>
            <a:picLocks noChangeAspect="1"/>
          </p:cNvPicPr>
          <p:nvPr/>
        </p:nvPicPr>
        <p:blipFill>
          <a:blip r:embed="rId4">
            <a:lum bright="-20000" contrast="-20000"/>
          </a:blip>
          <a:stretch>
            <a:fillRect/>
          </a:stretch>
        </p:blipFill>
        <p:spPr>
          <a:xfrm>
            <a:off x="7570815" y="3029266"/>
            <a:ext cx="871151" cy="551655"/>
          </a:xfrm>
          <a:prstGeom prst="rect">
            <a:avLst/>
          </a:prstGeom>
        </p:spPr>
      </p:pic>
      <p:pic>
        <p:nvPicPr>
          <p:cNvPr id="20" name="图片 19" descr="交换机.png"/>
          <p:cNvPicPr>
            <a:picLocks noChangeAspect="1"/>
          </p:cNvPicPr>
          <p:nvPr/>
        </p:nvPicPr>
        <p:blipFill>
          <a:blip r:embed="rId5">
            <a:grayscl/>
          </a:blip>
          <a:stretch>
            <a:fillRect/>
          </a:stretch>
        </p:blipFill>
        <p:spPr>
          <a:xfrm>
            <a:off x="10574417" y="1492213"/>
            <a:ext cx="661138" cy="528415"/>
          </a:xfrm>
          <a:prstGeom prst="rect">
            <a:avLst/>
          </a:prstGeom>
        </p:spPr>
      </p:pic>
      <p:pic>
        <p:nvPicPr>
          <p:cNvPr id="21" name="图片 20" descr="交换机.png"/>
          <p:cNvPicPr>
            <a:picLocks noChangeAspect="1"/>
          </p:cNvPicPr>
          <p:nvPr/>
        </p:nvPicPr>
        <p:blipFill>
          <a:blip r:embed="rId6">
            <a:grayscl/>
          </a:blip>
          <a:stretch>
            <a:fillRect/>
          </a:stretch>
        </p:blipFill>
        <p:spPr>
          <a:xfrm>
            <a:off x="3922292" y="1492213"/>
            <a:ext cx="698272" cy="528415"/>
          </a:xfrm>
          <a:prstGeom prst="rect">
            <a:avLst/>
          </a:prstGeom>
        </p:spPr>
      </p:pic>
      <p:pic>
        <p:nvPicPr>
          <p:cNvPr id="22" name="图片 21" descr="交换机.png"/>
          <p:cNvPicPr>
            <a:picLocks noChangeAspect="1"/>
          </p:cNvPicPr>
          <p:nvPr/>
        </p:nvPicPr>
        <p:blipFill>
          <a:blip r:embed="rId7">
            <a:grayscl/>
          </a:blip>
          <a:stretch>
            <a:fillRect/>
          </a:stretch>
        </p:blipFill>
        <p:spPr>
          <a:xfrm>
            <a:off x="1423331" y="1492213"/>
            <a:ext cx="747051" cy="528415"/>
          </a:xfrm>
          <a:prstGeom prst="rect">
            <a:avLst/>
          </a:prstGeom>
        </p:spPr>
      </p:pic>
      <p:pic>
        <p:nvPicPr>
          <p:cNvPr id="23" name="图片 22" descr="交换机.png"/>
          <p:cNvPicPr>
            <a:picLocks noChangeAspect="1"/>
          </p:cNvPicPr>
          <p:nvPr/>
        </p:nvPicPr>
        <p:blipFill>
          <a:blip r:embed="rId6"/>
          <a:stretch>
            <a:fillRect/>
          </a:stretch>
        </p:blipFill>
        <p:spPr>
          <a:xfrm>
            <a:off x="7644071" y="1492213"/>
            <a:ext cx="739957" cy="528415"/>
          </a:xfrm>
          <a:prstGeom prst="rect">
            <a:avLst/>
          </a:prstGeom>
        </p:spPr>
      </p:pic>
      <p:sp>
        <p:nvSpPr>
          <p:cNvPr id="24" name="Oval 20"/>
          <p:cNvSpPr>
            <a:spLocks noChangeArrowheads="1"/>
          </p:cNvSpPr>
          <p:nvPr/>
        </p:nvSpPr>
        <p:spPr bwMode="auto">
          <a:xfrm>
            <a:off x="7433652" y="2406848"/>
            <a:ext cx="468316" cy="325256"/>
          </a:xfrm>
          <a:prstGeom prst="ellipse">
            <a:avLst/>
          </a:prstGeom>
          <a:solidFill>
            <a:schemeClr val="accent1"/>
          </a:solidFill>
          <a:ln w="6350" algn="ctr">
            <a:solidFill>
              <a:srgbClr val="0000FF"/>
            </a:solidFill>
            <a:round/>
          </a:ln>
        </p:spPr>
        <p:txBody>
          <a:bodyPr wrap="none" lIns="91424" tIns="45712" rIns="91424" bIns="45712" anchor="ctr"/>
          <a:lstStyle/>
          <a:p>
            <a:r>
              <a:rPr lang="en-US" altLang="zh-CN" sz="1400"/>
              <a:t>2</a:t>
            </a:r>
          </a:p>
        </p:txBody>
      </p:sp>
      <p:sp>
        <p:nvSpPr>
          <p:cNvPr id="25" name="Oval 20"/>
          <p:cNvSpPr>
            <a:spLocks noChangeArrowheads="1"/>
          </p:cNvSpPr>
          <p:nvPr/>
        </p:nvSpPr>
        <p:spPr bwMode="auto">
          <a:xfrm>
            <a:off x="1808447" y="3277421"/>
            <a:ext cx="468316" cy="330510"/>
          </a:xfrm>
          <a:prstGeom prst="ellipse">
            <a:avLst/>
          </a:prstGeom>
          <a:solidFill>
            <a:schemeClr val="accent1"/>
          </a:solidFill>
          <a:ln w="6350" algn="ctr">
            <a:solidFill>
              <a:srgbClr val="0000FF"/>
            </a:solidFill>
            <a:round/>
          </a:ln>
        </p:spPr>
        <p:txBody>
          <a:bodyPr wrap="none" lIns="91424" tIns="45712" rIns="91424" bIns="45712" anchor="ctr"/>
          <a:lstStyle/>
          <a:p>
            <a:r>
              <a:rPr lang="en-US" altLang="zh-CN" sz="1400"/>
              <a:t>3</a:t>
            </a:r>
          </a:p>
        </p:txBody>
      </p:sp>
      <p:pic>
        <p:nvPicPr>
          <p:cNvPr id="26" name="图片 25"/>
          <p:cNvPicPr>
            <a:picLocks noChangeAspect="1"/>
          </p:cNvPicPr>
          <p:nvPr/>
        </p:nvPicPr>
        <p:blipFill>
          <a:blip r:embed="rId8"/>
          <a:stretch>
            <a:fillRect/>
          </a:stretch>
        </p:blipFill>
        <p:spPr>
          <a:xfrm>
            <a:off x="3897830" y="5252020"/>
            <a:ext cx="1024994" cy="185055"/>
          </a:xfrm>
          <a:prstGeom prst="rect">
            <a:avLst/>
          </a:prstGeom>
        </p:spPr>
      </p:pic>
      <p:sp>
        <p:nvSpPr>
          <p:cNvPr id="27" name="矩形 26"/>
          <p:cNvSpPr/>
          <p:nvPr/>
        </p:nvSpPr>
        <p:spPr>
          <a:xfrm>
            <a:off x="3571374" y="4352098"/>
            <a:ext cx="1823801" cy="732252"/>
          </a:xfrm>
          <a:prstGeom prst="rect">
            <a:avLst/>
          </a:prstGeom>
        </p:spPr>
        <p:txBody>
          <a:bodyPr wrap="square">
            <a:spAutoFit/>
          </a:bodyPr>
          <a:lstStyle/>
          <a:p>
            <a:pPr algn="ctr"/>
            <a:r>
              <a:rPr lang="en-US" altLang="en-US" sz="1400" dirty="0">
                <a:solidFill>
                  <a:srgbClr val="C00000"/>
                </a:solidFill>
              </a:rPr>
              <a:t>Configurando os dados ONT através do canal OMCI</a:t>
            </a:r>
          </a:p>
        </p:txBody>
      </p:sp>
      <p:grpSp>
        <p:nvGrpSpPr>
          <p:cNvPr id="28" name="组合 27"/>
          <p:cNvGrpSpPr/>
          <p:nvPr/>
        </p:nvGrpSpPr>
        <p:grpSpPr>
          <a:xfrm>
            <a:off x="6462492" y="4444514"/>
            <a:ext cx="391656" cy="477616"/>
            <a:chOff x="11827417" y="3246291"/>
            <a:chExt cx="366399" cy="582295"/>
          </a:xfrm>
        </p:grpSpPr>
        <p:sp>
          <p:nvSpPr>
            <p:cNvPr id="29" name="object 242"/>
            <p:cNvSpPr/>
            <p:nvPr/>
          </p:nvSpPr>
          <p:spPr>
            <a:xfrm>
              <a:off x="11827417" y="3246291"/>
              <a:ext cx="366395" cy="582295"/>
            </a:xfrm>
            <a:custGeom>
              <a:avLst/>
              <a:gdLst/>
              <a:ahLst/>
              <a:cxnLst/>
              <a:rect l="l" t="t" r="r" b="b"/>
              <a:pathLst>
                <a:path w="366395" h="582295">
                  <a:moveTo>
                    <a:pt x="21526" y="0"/>
                  </a:moveTo>
                  <a:lnTo>
                    <a:pt x="8366" y="4496"/>
                  </a:lnTo>
                  <a:lnTo>
                    <a:pt x="764" y="15840"/>
                  </a:lnTo>
                  <a:lnTo>
                    <a:pt x="0" y="560273"/>
                  </a:lnTo>
                  <a:lnTo>
                    <a:pt x="4491" y="573448"/>
                  </a:lnTo>
                  <a:lnTo>
                    <a:pt x="15821" y="581059"/>
                  </a:lnTo>
                  <a:lnTo>
                    <a:pt x="21526" y="581825"/>
                  </a:lnTo>
                  <a:lnTo>
                    <a:pt x="344373" y="581825"/>
                  </a:lnTo>
                  <a:lnTo>
                    <a:pt x="357533" y="577328"/>
                  </a:lnTo>
                  <a:lnTo>
                    <a:pt x="365135" y="565984"/>
                  </a:lnTo>
                  <a:lnTo>
                    <a:pt x="365899" y="21551"/>
                  </a:lnTo>
                  <a:lnTo>
                    <a:pt x="361408" y="8376"/>
                  </a:lnTo>
                  <a:lnTo>
                    <a:pt x="350078" y="765"/>
                  </a:lnTo>
                  <a:lnTo>
                    <a:pt x="21526" y="0"/>
                  </a:lnTo>
                  <a:close/>
                </a:path>
              </a:pathLst>
            </a:custGeom>
            <a:solidFill>
              <a:srgbClr val="F89939"/>
            </a:solidFill>
          </p:spPr>
          <p:txBody>
            <a:bodyPr wrap="square" lIns="0" tIns="0" rIns="0" bIns="0" rtlCol="0"/>
            <a:lstStyle/>
            <a:p>
              <a:endParaRPr sz="1400"/>
            </a:p>
          </p:txBody>
        </p:sp>
        <p:sp>
          <p:nvSpPr>
            <p:cNvPr id="30" name="object 243"/>
            <p:cNvSpPr/>
            <p:nvPr/>
          </p:nvSpPr>
          <p:spPr>
            <a:xfrm>
              <a:off x="11987687" y="3359277"/>
              <a:ext cx="64135" cy="64135"/>
            </a:xfrm>
            <a:custGeom>
              <a:avLst/>
              <a:gdLst/>
              <a:ahLst/>
              <a:cxnLst/>
              <a:rect l="l" t="t" r="r" b="b"/>
              <a:pathLst>
                <a:path w="64133" h="64133">
                  <a:moveTo>
                    <a:pt x="41146" y="0"/>
                  </a:moveTo>
                  <a:lnTo>
                    <a:pt x="24334" y="1531"/>
                  </a:lnTo>
                  <a:lnTo>
                    <a:pt x="11787" y="7505"/>
                  </a:lnTo>
                  <a:lnTo>
                    <a:pt x="3633" y="16922"/>
                  </a:lnTo>
                  <a:lnTo>
                    <a:pt x="0" y="28785"/>
                  </a:lnTo>
                  <a:lnTo>
                    <a:pt x="2531" y="44480"/>
                  </a:lnTo>
                  <a:lnTo>
                    <a:pt x="9662" y="56513"/>
                  </a:lnTo>
                  <a:lnTo>
                    <a:pt x="20262" y="64080"/>
                  </a:lnTo>
                  <a:lnTo>
                    <a:pt x="37676" y="63165"/>
                  </a:lnTo>
                  <a:lnTo>
                    <a:pt x="50642" y="57917"/>
                  </a:lnTo>
                  <a:lnTo>
                    <a:pt x="59196" y="49278"/>
                  </a:lnTo>
                  <a:lnTo>
                    <a:pt x="63378" y="38189"/>
                  </a:lnTo>
                  <a:lnTo>
                    <a:pt x="63843" y="32474"/>
                  </a:lnTo>
                  <a:lnTo>
                    <a:pt x="60878" y="18191"/>
                  </a:lnTo>
                  <a:lnTo>
                    <a:pt x="52868" y="6897"/>
                  </a:lnTo>
                  <a:lnTo>
                    <a:pt x="41146" y="0"/>
                  </a:lnTo>
                  <a:close/>
                </a:path>
              </a:pathLst>
            </a:custGeom>
            <a:solidFill>
              <a:srgbClr val="FFFFFF"/>
            </a:solidFill>
          </p:spPr>
          <p:txBody>
            <a:bodyPr wrap="square" lIns="0" tIns="0" rIns="0" bIns="0" rtlCol="0"/>
            <a:lstStyle/>
            <a:p>
              <a:endParaRPr sz="1400"/>
            </a:p>
          </p:txBody>
        </p:sp>
        <p:sp>
          <p:nvSpPr>
            <p:cNvPr id="31" name="object 244"/>
            <p:cNvSpPr/>
            <p:nvPr/>
          </p:nvSpPr>
          <p:spPr>
            <a:xfrm>
              <a:off x="11934608" y="3355468"/>
              <a:ext cx="48895" cy="75565"/>
            </a:xfrm>
            <a:custGeom>
              <a:avLst/>
              <a:gdLst/>
              <a:ahLst/>
              <a:cxnLst/>
              <a:rect l="l" t="t" r="r" b="b"/>
              <a:pathLst>
                <a:path w="48895" h="75565">
                  <a:moveTo>
                    <a:pt x="0" y="0"/>
                  </a:moveTo>
                  <a:lnTo>
                    <a:pt x="0" y="75069"/>
                  </a:lnTo>
                  <a:lnTo>
                    <a:pt x="48323" y="37528"/>
                  </a:lnTo>
                  <a:lnTo>
                    <a:pt x="0" y="0"/>
                  </a:lnTo>
                  <a:close/>
                </a:path>
              </a:pathLst>
            </a:custGeom>
            <a:solidFill>
              <a:srgbClr val="FFFFFF"/>
            </a:solidFill>
          </p:spPr>
          <p:txBody>
            <a:bodyPr wrap="square" lIns="0" tIns="0" rIns="0" bIns="0" rtlCol="0"/>
            <a:lstStyle/>
            <a:p>
              <a:endParaRPr sz="1400"/>
            </a:p>
          </p:txBody>
        </p:sp>
        <p:sp>
          <p:nvSpPr>
            <p:cNvPr id="32" name="object 245"/>
            <p:cNvSpPr/>
            <p:nvPr/>
          </p:nvSpPr>
          <p:spPr>
            <a:xfrm>
              <a:off x="11850293" y="3391757"/>
              <a:ext cx="86995" cy="0"/>
            </a:xfrm>
            <a:custGeom>
              <a:avLst/>
              <a:gdLst/>
              <a:ahLst/>
              <a:cxnLst/>
              <a:rect l="l" t="t" r="r" b="b"/>
              <a:pathLst>
                <a:path w="86995">
                  <a:moveTo>
                    <a:pt x="0" y="0"/>
                  </a:moveTo>
                  <a:lnTo>
                    <a:pt x="86499" y="0"/>
                  </a:lnTo>
                </a:path>
              </a:pathLst>
            </a:custGeom>
            <a:ln w="30365">
              <a:solidFill>
                <a:srgbClr val="FFFFFF"/>
              </a:solidFill>
            </a:ln>
          </p:spPr>
          <p:txBody>
            <a:bodyPr wrap="square" lIns="0" tIns="0" rIns="0" bIns="0" rtlCol="0"/>
            <a:lstStyle/>
            <a:p>
              <a:endParaRPr sz="1400"/>
            </a:p>
          </p:txBody>
        </p:sp>
        <p:sp>
          <p:nvSpPr>
            <p:cNvPr id="33" name="object 246"/>
            <p:cNvSpPr/>
            <p:nvPr/>
          </p:nvSpPr>
          <p:spPr>
            <a:xfrm>
              <a:off x="12085913" y="3294595"/>
              <a:ext cx="52705" cy="64135"/>
            </a:xfrm>
            <a:custGeom>
              <a:avLst/>
              <a:gdLst/>
              <a:ahLst/>
              <a:cxnLst/>
              <a:rect l="l" t="t" r="r" b="b"/>
              <a:pathLst>
                <a:path w="52704" h="64133">
                  <a:moveTo>
                    <a:pt x="0" y="0"/>
                  </a:moveTo>
                  <a:lnTo>
                    <a:pt x="36969" y="64122"/>
                  </a:lnTo>
                  <a:lnTo>
                    <a:pt x="52158" y="12585"/>
                  </a:lnTo>
                  <a:lnTo>
                    <a:pt x="0" y="0"/>
                  </a:lnTo>
                  <a:close/>
                </a:path>
              </a:pathLst>
            </a:custGeom>
            <a:solidFill>
              <a:srgbClr val="FFFFFF"/>
            </a:solidFill>
          </p:spPr>
          <p:txBody>
            <a:bodyPr wrap="square" lIns="0" tIns="0" rIns="0" bIns="0" rtlCol="0"/>
            <a:lstStyle/>
            <a:p>
              <a:endParaRPr sz="1400"/>
            </a:p>
          </p:txBody>
        </p:sp>
        <p:sp>
          <p:nvSpPr>
            <p:cNvPr id="34" name="object 247"/>
            <p:cNvSpPr/>
            <p:nvPr/>
          </p:nvSpPr>
          <p:spPr>
            <a:xfrm>
              <a:off x="12037845" y="3312278"/>
              <a:ext cx="74930" cy="60325"/>
            </a:xfrm>
            <a:custGeom>
              <a:avLst/>
              <a:gdLst/>
              <a:ahLst/>
              <a:cxnLst/>
              <a:rect l="l" t="t" r="r" b="b"/>
              <a:pathLst>
                <a:path w="74929" h="60325">
                  <a:moveTo>
                    <a:pt x="60286" y="0"/>
                  </a:moveTo>
                  <a:lnTo>
                    <a:pt x="0" y="34861"/>
                  </a:lnTo>
                  <a:lnTo>
                    <a:pt x="14325" y="59702"/>
                  </a:lnTo>
                  <a:lnTo>
                    <a:pt x="74612" y="24853"/>
                  </a:lnTo>
                  <a:lnTo>
                    <a:pt x="60286" y="0"/>
                  </a:lnTo>
                  <a:close/>
                </a:path>
              </a:pathLst>
            </a:custGeom>
            <a:solidFill>
              <a:srgbClr val="FFFFFF"/>
            </a:solidFill>
          </p:spPr>
          <p:txBody>
            <a:bodyPr wrap="square" lIns="0" tIns="0" rIns="0" bIns="0" rtlCol="0"/>
            <a:lstStyle/>
            <a:p>
              <a:endParaRPr sz="1400"/>
            </a:p>
          </p:txBody>
        </p:sp>
        <p:sp>
          <p:nvSpPr>
            <p:cNvPr id="35" name="object 248"/>
            <p:cNvSpPr/>
            <p:nvPr/>
          </p:nvSpPr>
          <p:spPr>
            <a:xfrm>
              <a:off x="12118406" y="3355468"/>
              <a:ext cx="38735" cy="75565"/>
            </a:xfrm>
            <a:custGeom>
              <a:avLst/>
              <a:gdLst/>
              <a:ahLst/>
              <a:cxnLst/>
              <a:rect l="l" t="t" r="r" b="b"/>
              <a:pathLst>
                <a:path w="38734" h="75565">
                  <a:moveTo>
                    <a:pt x="0" y="0"/>
                  </a:moveTo>
                  <a:lnTo>
                    <a:pt x="0" y="75069"/>
                  </a:lnTo>
                  <a:lnTo>
                    <a:pt x="38315" y="37528"/>
                  </a:lnTo>
                  <a:lnTo>
                    <a:pt x="0" y="0"/>
                  </a:lnTo>
                  <a:close/>
                </a:path>
              </a:pathLst>
            </a:custGeom>
            <a:solidFill>
              <a:srgbClr val="FFFFFF"/>
            </a:solidFill>
          </p:spPr>
          <p:txBody>
            <a:bodyPr wrap="square" lIns="0" tIns="0" rIns="0" bIns="0" rtlCol="0"/>
            <a:lstStyle/>
            <a:p>
              <a:endParaRPr sz="1400"/>
            </a:p>
          </p:txBody>
        </p:sp>
        <p:sp>
          <p:nvSpPr>
            <p:cNvPr id="36" name="object 249"/>
            <p:cNvSpPr/>
            <p:nvPr/>
          </p:nvSpPr>
          <p:spPr>
            <a:xfrm>
              <a:off x="12051538" y="3391757"/>
              <a:ext cx="69215" cy="0"/>
            </a:xfrm>
            <a:custGeom>
              <a:avLst/>
              <a:gdLst/>
              <a:ahLst/>
              <a:cxnLst/>
              <a:rect l="l" t="t" r="r" b="b"/>
              <a:pathLst>
                <a:path w="69215">
                  <a:moveTo>
                    <a:pt x="0" y="0"/>
                  </a:moveTo>
                  <a:lnTo>
                    <a:pt x="68605" y="0"/>
                  </a:lnTo>
                </a:path>
              </a:pathLst>
            </a:custGeom>
            <a:ln w="30365">
              <a:solidFill>
                <a:srgbClr val="FFFFFF"/>
              </a:solidFill>
            </a:ln>
          </p:spPr>
          <p:txBody>
            <a:bodyPr wrap="square" lIns="0" tIns="0" rIns="0" bIns="0" rtlCol="0"/>
            <a:lstStyle/>
            <a:p>
              <a:endParaRPr sz="1400"/>
            </a:p>
          </p:txBody>
        </p:sp>
        <p:sp>
          <p:nvSpPr>
            <p:cNvPr id="37" name="object 250"/>
            <p:cNvSpPr/>
            <p:nvPr/>
          </p:nvSpPr>
          <p:spPr>
            <a:xfrm>
              <a:off x="12085313" y="3425870"/>
              <a:ext cx="52705" cy="64135"/>
            </a:xfrm>
            <a:custGeom>
              <a:avLst/>
              <a:gdLst/>
              <a:ahLst/>
              <a:cxnLst/>
              <a:rect l="l" t="t" r="r" b="b"/>
              <a:pathLst>
                <a:path w="52704" h="64133">
                  <a:moveTo>
                    <a:pt x="36969" y="0"/>
                  </a:moveTo>
                  <a:lnTo>
                    <a:pt x="0" y="64122"/>
                  </a:lnTo>
                  <a:lnTo>
                    <a:pt x="52171" y="51523"/>
                  </a:lnTo>
                  <a:lnTo>
                    <a:pt x="36969" y="0"/>
                  </a:lnTo>
                  <a:close/>
                </a:path>
              </a:pathLst>
            </a:custGeom>
            <a:solidFill>
              <a:srgbClr val="FFFFFF"/>
            </a:solidFill>
          </p:spPr>
          <p:txBody>
            <a:bodyPr wrap="square" lIns="0" tIns="0" rIns="0" bIns="0" rtlCol="0"/>
            <a:lstStyle/>
            <a:p>
              <a:endParaRPr sz="1400"/>
            </a:p>
          </p:txBody>
        </p:sp>
        <p:sp>
          <p:nvSpPr>
            <p:cNvPr id="38" name="object 251"/>
            <p:cNvSpPr/>
            <p:nvPr/>
          </p:nvSpPr>
          <p:spPr>
            <a:xfrm>
              <a:off x="12038482" y="3410468"/>
              <a:ext cx="74930" cy="59690"/>
            </a:xfrm>
            <a:custGeom>
              <a:avLst/>
              <a:gdLst/>
              <a:ahLst/>
              <a:cxnLst/>
              <a:rect l="l" t="t" r="r" b="b"/>
              <a:pathLst>
                <a:path w="74929" h="59690">
                  <a:moveTo>
                    <a:pt x="14325" y="0"/>
                  </a:moveTo>
                  <a:lnTo>
                    <a:pt x="0" y="24841"/>
                  </a:lnTo>
                  <a:lnTo>
                    <a:pt x="60286" y="59690"/>
                  </a:lnTo>
                  <a:lnTo>
                    <a:pt x="74625" y="34848"/>
                  </a:lnTo>
                  <a:lnTo>
                    <a:pt x="14325" y="0"/>
                  </a:lnTo>
                  <a:close/>
                </a:path>
              </a:pathLst>
            </a:custGeom>
            <a:solidFill>
              <a:srgbClr val="FFFFFF"/>
            </a:solidFill>
          </p:spPr>
          <p:txBody>
            <a:bodyPr wrap="square" lIns="0" tIns="0" rIns="0" bIns="0" rtlCol="0"/>
            <a:lstStyle/>
            <a:p>
              <a:endParaRPr sz="1400"/>
            </a:p>
          </p:txBody>
        </p:sp>
        <p:sp>
          <p:nvSpPr>
            <p:cNvPr id="39" name="object 252"/>
            <p:cNvSpPr/>
            <p:nvPr/>
          </p:nvSpPr>
          <p:spPr>
            <a:xfrm>
              <a:off x="11827421" y="3537206"/>
              <a:ext cx="366395" cy="0"/>
            </a:xfrm>
            <a:custGeom>
              <a:avLst/>
              <a:gdLst/>
              <a:ahLst/>
              <a:cxnLst/>
              <a:rect l="l" t="t" r="r" b="b"/>
              <a:pathLst>
                <a:path w="366395">
                  <a:moveTo>
                    <a:pt x="0" y="0"/>
                  </a:moveTo>
                  <a:lnTo>
                    <a:pt x="365899" y="0"/>
                  </a:lnTo>
                </a:path>
              </a:pathLst>
            </a:custGeom>
            <a:ln w="31064">
              <a:solidFill>
                <a:srgbClr val="FFFFFF"/>
              </a:solidFill>
            </a:ln>
          </p:spPr>
          <p:txBody>
            <a:bodyPr wrap="square" lIns="0" tIns="0" rIns="0" bIns="0" rtlCol="0"/>
            <a:lstStyle/>
            <a:p>
              <a:endParaRPr sz="1400"/>
            </a:p>
          </p:txBody>
        </p:sp>
        <p:sp>
          <p:nvSpPr>
            <p:cNvPr id="40" name="object 253"/>
            <p:cNvSpPr/>
            <p:nvPr/>
          </p:nvSpPr>
          <p:spPr>
            <a:xfrm>
              <a:off x="11886877" y="3595388"/>
              <a:ext cx="64135" cy="165100"/>
            </a:xfrm>
            <a:custGeom>
              <a:avLst/>
              <a:gdLst/>
              <a:ahLst/>
              <a:cxnLst/>
              <a:rect l="l" t="t" r="r" b="b"/>
              <a:pathLst>
                <a:path w="64133" h="165100">
                  <a:moveTo>
                    <a:pt x="64033" y="0"/>
                  </a:moveTo>
                  <a:lnTo>
                    <a:pt x="25615" y="0"/>
                  </a:lnTo>
                  <a:lnTo>
                    <a:pt x="12523" y="3855"/>
                  </a:lnTo>
                  <a:lnTo>
                    <a:pt x="3307" y="13961"/>
                  </a:lnTo>
                  <a:lnTo>
                    <a:pt x="0" y="137375"/>
                  </a:lnTo>
                  <a:lnTo>
                    <a:pt x="3598" y="150041"/>
                  </a:lnTo>
                  <a:lnTo>
                    <a:pt x="13193" y="159599"/>
                  </a:lnTo>
                  <a:lnTo>
                    <a:pt x="26983" y="164508"/>
                  </a:lnTo>
                  <a:lnTo>
                    <a:pt x="64033" y="164846"/>
                  </a:lnTo>
                  <a:lnTo>
                    <a:pt x="64033" y="140119"/>
                  </a:lnTo>
                  <a:lnTo>
                    <a:pt x="30416" y="140119"/>
                  </a:lnTo>
                  <a:lnTo>
                    <a:pt x="30416" y="27470"/>
                  </a:lnTo>
                  <a:lnTo>
                    <a:pt x="64033" y="27470"/>
                  </a:lnTo>
                  <a:lnTo>
                    <a:pt x="64033" y="0"/>
                  </a:lnTo>
                  <a:close/>
                </a:path>
              </a:pathLst>
            </a:custGeom>
            <a:solidFill>
              <a:srgbClr val="FFFFFF"/>
            </a:solidFill>
          </p:spPr>
          <p:txBody>
            <a:bodyPr wrap="square" lIns="0" tIns="0" rIns="0" bIns="0" rtlCol="0"/>
            <a:lstStyle/>
            <a:p>
              <a:endParaRPr sz="1400"/>
            </a:p>
          </p:txBody>
        </p:sp>
        <p:sp>
          <p:nvSpPr>
            <p:cNvPr id="41" name="object 254"/>
            <p:cNvSpPr/>
            <p:nvPr/>
          </p:nvSpPr>
          <p:spPr>
            <a:xfrm>
              <a:off x="11973776" y="3595382"/>
              <a:ext cx="160655" cy="121285"/>
            </a:xfrm>
            <a:custGeom>
              <a:avLst/>
              <a:gdLst/>
              <a:ahLst/>
              <a:cxnLst/>
              <a:rect l="l" t="t" r="r" b="b"/>
              <a:pathLst>
                <a:path w="160654" h="121284">
                  <a:moveTo>
                    <a:pt x="0" y="0"/>
                  </a:moveTo>
                  <a:lnTo>
                    <a:pt x="160083" y="0"/>
                  </a:lnTo>
                  <a:lnTo>
                    <a:pt x="160083" y="121208"/>
                  </a:lnTo>
                  <a:lnTo>
                    <a:pt x="0" y="121208"/>
                  </a:lnTo>
                  <a:lnTo>
                    <a:pt x="0" y="0"/>
                  </a:lnTo>
                  <a:close/>
                </a:path>
              </a:pathLst>
            </a:custGeom>
            <a:solidFill>
              <a:srgbClr val="FFFFFF"/>
            </a:solidFill>
          </p:spPr>
          <p:txBody>
            <a:bodyPr wrap="square" lIns="0" tIns="0" rIns="0" bIns="0" rtlCol="0"/>
            <a:lstStyle/>
            <a:p>
              <a:endParaRPr sz="1400"/>
            </a:p>
          </p:txBody>
        </p:sp>
        <p:sp>
          <p:nvSpPr>
            <p:cNvPr id="42" name="object 255"/>
            <p:cNvSpPr/>
            <p:nvPr/>
          </p:nvSpPr>
          <p:spPr>
            <a:xfrm>
              <a:off x="11973776" y="3595395"/>
              <a:ext cx="160655" cy="121285"/>
            </a:xfrm>
            <a:custGeom>
              <a:avLst/>
              <a:gdLst/>
              <a:ahLst/>
              <a:cxnLst/>
              <a:rect l="l" t="t" r="r" b="b"/>
              <a:pathLst>
                <a:path w="160654" h="121284">
                  <a:moveTo>
                    <a:pt x="0" y="121208"/>
                  </a:moveTo>
                  <a:lnTo>
                    <a:pt x="160083" y="121208"/>
                  </a:lnTo>
                  <a:lnTo>
                    <a:pt x="160083" y="0"/>
                  </a:lnTo>
                  <a:lnTo>
                    <a:pt x="0" y="0"/>
                  </a:lnTo>
                  <a:lnTo>
                    <a:pt x="0" y="121208"/>
                  </a:lnTo>
                  <a:close/>
                </a:path>
              </a:pathLst>
            </a:custGeom>
            <a:ln w="7162">
              <a:solidFill>
                <a:srgbClr val="FFFFFF"/>
              </a:solidFill>
            </a:ln>
          </p:spPr>
          <p:txBody>
            <a:bodyPr wrap="square" lIns="0" tIns="0" rIns="0" bIns="0" rtlCol="0"/>
            <a:lstStyle/>
            <a:p>
              <a:endParaRPr sz="1400"/>
            </a:p>
          </p:txBody>
        </p:sp>
        <p:sp>
          <p:nvSpPr>
            <p:cNvPr id="43" name="object 256"/>
            <p:cNvSpPr/>
            <p:nvPr/>
          </p:nvSpPr>
          <p:spPr>
            <a:xfrm>
              <a:off x="11992076" y="3609937"/>
              <a:ext cx="123825" cy="92710"/>
            </a:xfrm>
            <a:custGeom>
              <a:avLst/>
              <a:gdLst/>
              <a:ahLst/>
              <a:cxnLst/>
              <a:rect l="l" t="t" r="r" b="b"/>
              <a:pathLst>
                <a:path w="123825" h="92709">
                  <a:moveTo>
                    <a:pt x="0" y="0"/>
                  </a:moveTo>
                  <a:lnTo>
                    <a:pt x="123494" y="0"/>
                  </a:lnTo>
                  <a:lnTo>
                    <a:pt x="123494" y="92125"/>
                  </a:lnTo>
                  <a:lnTo>
                    <a:pt x="0" y="92125"/>
                  </a:lnTo>
                  <a:lnTo>
                    <a:pt x="0" y="0"/>
                  </a:lnTo>
                  <a:close/>
                </a:path>
              </a:pathLst>
            </a:custGeom>
            <a:solidFill>
              <a:srgbClr val="F89939"/>
            </a:solidFill>
          </p:spPr>
          <p:txBody>
            <a:bodyPr wrap="square" lIns="0" tIns="0" rIns="0" bIns="0" rtlCol="0"/>
            <a:lstStyle/>
            <a:p>
              <a:endParaRPr sz="1400"/>
            </a:p>
          </p:txBody>
        </p:sp>
        <p:sp>
          <p:nvSpPr>
            <p:cNvPr id="44" name="object 257"/>
            <p:cNvSpPr/>
            <p:nvPr/>
          </p:nvSpPr>
          <p:spPr>
            <a:xfrm>
              <a:off x="11992076" y="3609924"/>
              <a:ext cx="123825" cy="92710"/>
            </a:xfrm>
            <a:custGeom>
              <a:avLst/>
              <a:gdLst/>
              <a:ahLst/>
              <a:cxnLst/>
              <a:rect l="l" t="t" r="r" b="b"/>
              <a:pathLst>
                <a:path w="123825" h="92709">
                  <a:moveTo>
                    <a:pt x="0" y="92125"/>
                  </a:moveTo>
                  <a:lnTo>
                    <a:pt x="123494" y="92125"/>
                  </a:lnTo>
                  <a:lnTo>
                    <a:pt x="123494" y="0"/>
                  </a:lnTo>
                  <a:lnTo>
                    <a:pt x="0" y="0"/>
                  </a:lnTo>
                  <a:lnTo>
                    <a:pt x="0" y="92125"/>
                  </a:lnTo>
                  <a:close/>
                </a:path>
              </a:pathLst>
            </a:custGeom>
            <a:ln w="7162">
              <a:solidFill>
                <a:srgbClr val="FFFFFF"/>
              </a:solidFill>
            </a:ln>
          </p:spPr>
          <p:txBody>
            <a:bodyPr wrap="square" lIns="0" tIns="0" rIns="0" bIns="0" rtlCol="0"/>
            <a:lstStyle/>
            <a:p>
              <a:endParaRPr sz="1400"/>
            </a:p>
          </p:txBody>
        </p:sp>
        <p:sp>
          <p:nvSpPr>
            <p:cNvPr id="45" name="object 258"/>
            <p:cNvSpPr/>
            <p:nvPr/>
          </p:nvSpPr>
          <p:spPr>
            <a:xfrm>
              <a:off x="11981095" y="3716605"/>
              <a:ext cx="148590" cy="42545"/>
            </a:xfrm>
            <a:custGeom>
              <a:avLst/>
              <a:gdLst/>
              <a:ahLst/>
              <a:cxnLst/>
              <a:rect l="l" t="t" r="r" b="b"/>
              <a:pathLst>
                <a:path w="148590" h="42545">
                  <a:moveTo>
                    <a:pt x="132638" y="0"/>
                  </a:moveTo>
                  <a:lnTo>
                    <a:pt x="14643" y="0"/>
                  </a:lnTo>
                  <a:lnTo>
                    <a:pt x="14643" y="13246"/>
                  </a:lnTo>
                  <a:lnTo>
                    <a:pt x="0" y="28765"/>
                  </a:lnTo>
                  <a:lnTo>
                    <a:pt x="0" y="42341"/>
                  </a:lnTo>
                  <a:lnTo>
                    <a:pt x="148183" y="42341"/>
                  </a:lnTo>
                  <a:lnTo>
                    <a:pt x="148183" y="28765"/>
                  </a:lnTo>
                  <a:lnTo>
                    <a:pt x="132638" y="14541"/>
                  </a:lnTo>
                  <a:lnTo>
                    <a:pt x="132638" y="0"/>
                  </a:lnTo>
                  <a:close/>
                </a:path>
              </a:pathLst>
            </a:custGeom>
            <a:solidFill>
              <a:srgbClr val="FFFFFF"/>
            </a:solidFill>
          </p:spPr>
          <p:txBody>
            <a:bodyPr wrap="square" lIns="0" tIns="0" rIns="0" bIns="0" rtlCol="0"/>
            <a:lstStyle/>
            <a:p>
              <a:endParaRPr sz="1400"/>
            </a:p>
          </p:txBody>
        </p:sp>
      </p:grpSp>
      <p:sp>
        <p:nvSpPr>
          <p:cNvPr id="64" name="Line 42"/>
          <p:cNvSpPr>
            <a:spLocks noChangeShapeType="1"/>
          </p:cNvSpPr>
          <p:nvPr/>
        </p:nvSpPr>
        <p:spPr bwMode="auto">
          <a:xfrm>
            <a:off x="6857943" y="4849492"/>
            <a:ext cx="813803" cy="525928"/>
          </a:xfrm>
          <a:prstGeom prst="line">
            <a:avLst/>
          </a:prstGeom>
          <a:noFill/>
          <a:ln w="9525">
            <a:solidFill>
              <a:schemeClr val="tx1"/>
            </a:solidFill>
            <a:round/>
          </a:ln>
        </p:spPr>
        <p:txBody>
          <a:bodyPr anchor="ctr"/>
          <a:lstStyle/>
          <a:p>
            <a:endParaRPr lang="zh-CN" altLang="en-US" sz="1400"/>
          </a:p>
        </p:txBody>
      </p:sp>
      <p:sp>
        <p:nvSpPr>
          <p:cNvPr id="65" name="Line 41"/>
          <p:cNvSpPr>
            <a:spLocks noChangeShapeType="1"/>
          </p:cNvSpPr>
          <p:nvPr/>
        </p:nvSpPr>
        <p:spPr bwMode="auto">
          <a:xfrm flipH="1">
            <a:off x="8851212" y="4758372"/>
            <a:ext cx="1043637" cy="598076"/>
          </a:xfrm>
          <a:prstGeom prst="line">
            <a:avLst/>
          </a:prstGeom>
          <a:noFill/>
          <a:ln w="9525">
            <a:solidFill>
              <a:schemeClr val="tx1"/>
            </a:solidFill>
            <a:round/>
          </a:ln>
        </p:spPr>
        <p:txBody>
          <a:bodyPr anchor="ctr"/>
          <a:lstStyle/>
          <a:p>
            <a:endParaRPr lang="zh-CN" altLang="en-US" sz="1400"/>
          </a:p>
        </p:txBody>
      </p:sp>
      <p:sp>
        <p:nvSpPr>
          <p:cNvPr id="66" name="Line 42"/>
          <p:cNvSpPr>
            <a:spLocks noChangeShapeType="1"/>
          </p:cNvSpPr>
          <p:nvPr/>
        </p:nvSpPr>
        <p:spPr bwMode="auto">
          <a:xfrm>
            <a:off x="9894849" y="4805835"/>
            <a:ext cx="813803" cy="525928"/>
          </a:xfrm>
          <a:prstGeom prst="line">
            <a:avLst/>
          </a:prstGeom>
          <a:noFill/>
          <a:ln w="9525">
            <a:solidFill>
              <a:schemeClr val="tx1"/>
            </a:solidFill>
            <a:round/>
          </a:ln>
        </p:spPr>
        <p:txBody>
          <a:bodyPr anchor="ctr"/>
          <a:lstStyle/>
          <a:p>
            <a:endParaRPr lang="zh-CN" altLang="en-US" sz="1400"/>
          </a:p>
        </p:txBody>
      </p:sp>
      <p:pic>
        <p:nvPicPr>
          <p:cNvPr id="67" name="图片 66"/>
          <p:cNvPicPr>
            <a:picLocks noChangeAspect="1"/>
          </p:cNvPicPr>
          <p:nvPr/>
        </p:nvPicPr>
        <p:blipFill>
          <a:blip r:embed="rId8"/>
          <a:stretch>
            <a:fillRect/>
          </a:stretch>
        </p:blipFill>
        <p:spPr>
          <a:xfrm>
            <a:off x="7167463" y="5282128"/>
            <a:ext cx="905407" cy="179829"/>
          </a:xfrm>
          <a:prstGeom prst="rect">
            <a:avLst/>
          </a:prstGeom>
        </p:spPr>
      </p:pic>
      <p:pic>
        <p:nvPicPr>
          <p:cNvPr id="68" name="图片 67"/>
          <p:cNvPicPr>
            <a:picLocks noChangeAspect="1"/>
          </p:cNvPicPr>
          <p:nvPr/>
        </p:nvPicPr>
        <p:blipFill>
          <a:blip r:embed="rId8"/>
          <a:stretch>
            <a:fillRect/>
          </a:stretch>
        </p:blipFill>
        <p:spPr>
          <a:xfrm>
            <a:off x="8501628" y="5282128"/>
            <a:ext cx="905407" cy="179832"/>
          </a:xfrm>
          <a:prstGeom prst="rect">
            <a:avLst/>
          </a:prstGeom>
        </p:spPr>
      </p:pic>
      <p:pic>
        <p:nvPicPr>
          <p:cNvPr id="69" name="图片 68"/>
          <p:cNvPicPr>
            <a:picLocks noChangeAspect="1"/>
          </p:cNvPicPr>
          <p:nvPr/>
        </p:nvPicPr>
        <p:blipFill>
          <a:blip r:embed="rId8"/>
          <a:stretch>
            <a:fillRect/>
          </a:stretch>
        </p:blipFill>
        <p:spPr>
          <a:xfrm>
            <a:off x="10237329" y="5300373"/>
            <a:ext cx="905407" cy="161586"/>
          </a:xfrm>
          <a:prstGeom prst="rect">
            <a:avLst/>
          </a:prstGeom>
        </p:spPr>
      </p:pic>
      <p:sp>
        <p:nvSpPr>
          <p:cNvPr id="70" name="Freeform 155"/>
          <p:cNvSpPr/>
          <p:nvPr/>
        </p:nvSpPr>
        <p:spPr bwMode="auto">
          <a:xfrm>
            <a:off x="6846023" y="3558420"/>
            <a:ext cx="1151519" cy="987301"/>
          </a:xfrm>
          <a:custGeom>
            <a:avLst/>
            <a:gdLst>
              <a:gd name="T0" fmla="*/ 0 w 771"/>
              <a:gd name="T1" fmla="*/ 46 h 953"/>
              <a:gd name="T2" fmla="*/ 62 w 771"/>
              <a:gd name="T3" fmla="*/ 37 h 953"/>
              <a:gd name="T4" fmla="*/ 81 w 771"/>
              <a:gd name="T5" fmla="*/ 0 h 953"/>
              <a:gd name="T6" fmla="*/ 0 60000 65536"/>
              <a:gd name="T7" fmla="*/ 0 60000 65536"/>
              <a:gd name="T8" fmla="*/ 0 60000 65536"/>
              <a:gd name="T9" fmla="*/ 0 w 771"/>
              <a:gd name="T10" fmla="*/ 0 h 953"/>
              <a:gd name="T11" fmla="*/ 771 w 771"/>
              <a:gd name="T12" fmla="*/ 953 h 953"/>
            </a:gdLst>
            <a:ahLst/>
            <a:cxnLst>
              <a:cxn ang="T6">
                <a:pos x="T0" y="T1"/>
              </a:cxn>
              <a:cxn ang="T7">
                <a:pos x="T2" y="T3"/>
              </a:cxn>
              <a:cxn ang="T8">
                <a:pos x="T4" y="T5"/>
              </a:cxn>
            </a:cxnLst>
            <a:rect l="T9" t="T10" r="T11" b="T12"/>
            <a:pathLst>
              <a:path w="771" h="953">
                <a:moveTo>
                  <a:pt x="0" y="953"/>
                </a:moveTo>
                <a:cubicBezTo>
                  <a:pt x="230" y="941"/>
                  <a:pt x="461" y="930"/>
                  <a:pt x="589" y="771"/>
                </a:cubicBezTo>
                <a:cubicBezTo>
                  <a:pt x="717" y="612"/>
                  <a:pt x="744" y="306"/>
                  <a:pt x="771" y="0"/>
                </a:cubicBezTo>
              </a:path>
            </a:pathLst>
          </a:custGeom>
          <a:noFill/>
          <a:ln w="25400" cap="flat" cmpd="sng">
            <a:solidFill>
              <a:srgbClr val="C00000"/>
            </a:solidFill>
            <a:prstDash val="sysDot"/>
            <a:round/>
            <a:headEnd type="triangle" w="med" len="med"/>
            <a:tailEnd type="triangle" w="med" len="med"/>
          </a:ln>
        </p:spPr>
        <p:txBody>
          <a:bodyPr anchor="ctr" anchorCtr="1"/>
          <a:lstStyle/>
          <a:p>
            <a:endParaRPr lang="zh-CN" altLang="en-US" sz="1400"/>
          </a:p>
        </p:txBody>
      </p:sp>
      <p:sp>
        <p:nvSpPr>
          <p:cNvPr id="71" name="Oval 20"/>
          <p:cNvSpPr>
            <a:spLocks noChangeArrowheads="1"/>
          </p:cNvSpPr>
          <p:nvPr/>
        </p:nvSpPr>
        <p:spPr bwMode="auto">
          <a:xfrm>
            <a:off x="8031622" y="3794419"/>
            <a:ext cx="468316" cy="244122"/>
          </a:xfrm>
          <a:prstGeom prst="ellipse">
            <a:avLst/>
          </a:prstGeom>
          <a:solidFill>
            <a:srgbClr val="FFC000"/>
          </a:solidFill>
          <a:ln w="6350" algn="ctr">
            <a:solidFill>
              <a:srgbClr val="C00000"/>
            </a:solidFill>
            <a:round/>
          </a:ln>
        </p:spPr>
        <p:txBody>
          <a:bodyPr wrap="none" lIns="91424" tIns="45712" rIns="91424" bIns="45712" anchor="ctr"/>
          <a:lstStyle/>
          <a:p>
            <a:r>
              <a:rPr lang="en-US" altLang="zh-CN" sz="1400"/>
              <a:t>1</a:t>
            </a:r>
          </a:p>
        </p:txBody>
      </p:sp>
      <p:sp>
        <p:nvSpPr>
          <p:cNvPr id="72" name="Oval 20"/>
          <p:cNvSpPr>
            <a:spLocks noChangeArrowheads="1"/>
          </p:cNvSpPr>
          <p:nvPr/>
        </p:nvSpPr>
        <p:spPr bwMode="auto">
          <a:xfrm>
            <a:off x="4989428" y="5358854"/>
            <a:ext cx="468316" cy="244122"/>
          </a:xfrm>
          <a:prstGeom prst="ellipse">
            <a:avLst/>
          </a:prstGeom>
          <a:solidFill>
            <a:srgbClr val="FFC000"/>
          </a:solidFill>
          <a:ln w="6350" algn="ctr">
            <a:solidFill>
              <a:srgbClr val="C00000"/>
            </a:solidFill>
            <a:round/>
          </a:ln>
        </p:spPr>
        <p:txBody>
          <a:bodyPr wrap="none" lIns="91424" tIns="45712" rIns="91424" bIns="45712" anchor="ctr"/>
          <a:lstStyle/>
          <a:p>
            <a:r>
              <a:rPr lang="en-US" altLang="zh-CN" sz="1400"/>
              <a:t>2</a:t>
            </a:r>
          </a:p>
        </p:txBody>
      </p:sp>
      <p:sp>
        <p:nvSpPr>
          <p:cNvPr id="73" name="Oval 20"/>
          <p:cNvSpPr>
            <a:spLocks noChangeArrowheads="1"/>
          </p:cNvSpPr>
          <p:nvPr/>
        </p:nvSpPr>
        <p:spPr bwMode="auto">
          <a:xfrm>
            <a:off x="5680893" y="4583758"/>
            <a:ext cx="468316" cy="244122"/>
          </a:xfrm>
          <a:prstGeom prst="ellipse">
            <a:avLst/>
          </a:prstGeom>
          <a:solidFill>
            <a:srgbClr val="FFC000"/>
          </a:solidFill>
          <a:ln w="6350" algn="ctr">
            <a:solidFill>
              <a:srgbClr val="C00000"/>
            </a:solidFill>
            <a:round/>
          </a:ln>
        </p:spPr>
        <p:txBody>
          <a:bodyPr wrap="none" lIns="91424" tIns="45712" rIns="91424" bIns="45712" anchor="ctr"/>
          <a:lstStyle/>
          <a:p>
            <a:r>
              <a:rPr lang="en-US" altLang="zh-CN" sz="1400"/>
              <a:t>3</a:t>
            </a:r>
          </a:p>
        </p:txBody>
      </p:sp>
      <p:sp>
        <p:nvSpPr>
          <p:cNvPr id="74" name="矩形 73"/>
          <p:cNvSpPr/>
          <p:nvPr/>
        </p:nvSpPr>
        <p:spPr>
          <a:xfrm>
            <a:off x="9146695" y="3608211"/>
            <a:ext cx="1996637" cy="523220"/>
          </a:xfrm>
          <a:prstGeom prst="rect">
            <a:avLst/>
          </a:prstGeom>
        </p:spPr>
        <p:txBody>
          <a:bodyPr wrap="square">
            <a:spAutoFit/>
          </a:bodyPr>
          <a:lstStyle/>
          <a:p>
            <a:pPr algn="ctr"/>
            <a:r>
              <a:rPr lang="en-US" altLang="en-US" sz="1400" dirty="0">
                <a:solidFill>
                  <a:srgbClr val="C00000"/>
                </a:solidFill>
              </a:rPr>
              <a:t>Configura automaticamente os dados OLT.</a:t>
            </a:r>
          </a:p>
        </p:txBody>
      </p:sp>
      <p:sp>
        <p:nvSpPr>
          <p:cNvPr id="75" name="Line 115"/>
          <p:cNvSpPr>
            <a:spLocks noChangeShapeType="1"/>
          </p:cNvSpPr>
          <p:nvPr/>
        </p:nvSpPr>
        <p:spPr bwMode="auto">
          <a:xfrm flipH="1">
            <a:off x="4833798" y="4950135"/>
            <a:ext cx="1700307" cy="467069"/>
          </a:xfrm>
          <a:prstGeom prst="line">
            <a:avLst/>
          </a:prstGeom>
          <a:noFill/>
          <a:ln w="25400">
            <a:solidFill>
              <a:srgbClr val="C00000"/>
            </a:solidFill>
            <a:prstDash val="sysDot"/>
            <a:round/>
            <a:headEnd type="triangle" w="med" len="med"/>
          </a:ln>
        </p:spPr>
        <p:txBody>
          <a:bodyPr anchor="ctr"/>
          <a:lstStyle/>
          <a:p>
            <a:endParaRPr lang="zh-CN" altLang="en-US" sz="1400"/>
          </a:p>
        </p:txBody>
      </p:sp>
      <p:sp>
        <p:nvSpPr>
          <p:cNvPr id="76" name="Line 171"/>
          <p:cNvSpPr>
            <a:spLocks noChangeShapeType="1"/>
          </p:cNvSpPr>
          <p:nvPr/>
        </p:nvSpPr>
        <p:spPr bwMode="auto">
          <a:xfrm flipH="1">
            <a:off x="4815037" y="4803938"/>
            <a:ext cx="1554902" cy="432893"/>
          </a:xfrm>
          <a:prstGeom prst="line">
            <a:avLst/>
          </a:prstGeom>
          <a:noFill/>
          <a:ln w="25400">
            <a:solidFill>
              <a:srgbClr val="C00000"/>
            </a:solidFill>
            <a:prstDash val="sysDot"/>
            <a:round/>
            <a:tailEnd type="triangle" w="med" len="med"/>
          </a:ln>
        </p:spPr>
        <p:txBody>
          <a:bodyPr anchor="ctr"/>
          <a:lstStyle/>
          <a:p>
            <a:endParaRPr lang="zh-CN" altLang="en-US" sz="1400"/>
          </a:p>
        </p:txBody>
      </p:sp>
      <p:sp>
        <p:nvSpPr>
          <p:cNvPr id="77" name="Freeform 12"/>
          <p:cNvSpPr/>
          <p:nvPr/>
        </p:nvSpPr>
        <p:spPr bwMode="auto">
          <a:xfrm>
            <a:off x="6226877" y="4103335"/>
            <a:ext cx="3768817" cy="1015781"/>
          </a:xfrm>
          <a:custGeom>
            <a:avLst/>
            <a:gdLst>
              <a:gd name="T0" fmla="*/ 10 w 2781"/>
              <a:gd name="T1" fmla="*/ 2 h 1593"/>
              <a:gd name="T2" fmla="*/ 3 w 2781"/>
              <a:gd name="T3" fmla="*/ 2 h 1593"/>
              <a:gd name="T4" fmla="*/ 0 w 2781"/>
              <a:gd name="T5" fmla="*/ 3 h 1593"/>
              <a:gd name="T6" fmla="*/ 3 w 2781"/>
              <a:gd name="T7" fmla="*/ 4 h 1593"/>
              <a:gd name="T8" fmla="*/ 5 w 2781"/>
              <a:gd name="T9" fmla="*/ 5 h 1593"/>
              <a:gd name="T10" fmla="*/ 5 w 2781"/>
              <a:gd name="T11" fmla="*/ 5 h 1593"/>
              <a:gd name="T12" fmla="*/ 9 w 2781"/>
              <a:gd name="T13" fmla="*/ 5 h 1593"/>
              <a:gd name="T14" fmla="*/ 20 w 2781"/>
              <a:gd name="T15" fmla="*/ 6 h 1593"/>
              <a:gd name="T16" fmla="*/ 35 w 2781"/>
              <a:gd name="T17" fmla="*/ 6 h 1593"/>
              <a:gd name="T18" fmla="*/ 51 w 2781"/>
              <a:gd name="T19" fmla="*/ 6 h 1593"/>
              <a:gd name="T20" fmla="*/ 69 w 2781"/>
              <a:gd name="T21" fmla="*/ 6 h 1593"/>
              <a:gd name="T22" fmla="*/ 75 w 2781"/>
              <a:gd name="T23" fmla="*/ 6 h 1593"/>
              <a:gd name="T24" fmla="*/ 94 w 2781"/>
              <a:gd name="T25" fmla="*/ 6 h 1593"/>
              <a:gd name="T26" fmla="*/ 110 w 2781"/>
              <a:gd name="T27" fmla="*/ 7 h 1593"/>
              <a:gd name="T28" fmla="*/ 117 w 2781"/>
              <a:gd name="T29" fmla="*/ 7 h 1593"/>
              <a:gd name="T30" fmla="*/ 128 w 2781"/>
              <a:gd name="T31" fmla="*/ 7 h 1593"/>
              <a:gd name="T32" fmla="*/ 144 w 2781"/>
              <a:gd name="T33" fmla="*/ 6 h 1593"/>
              <a:gd name="T34" fmla="*/ 155 w 2781"/>
              <a:gd name="T35" fmla="*/ 6 h 1593"/>
              <a:gd name="T36" fmla="*/ 159 w 2781"/>
              <a:gd name="T37" fmla="*/ 6 h 1593"/>
              <a:gd name="T38" fmla="*/ 173 w 2781"/>
              <a:gd name="T39" fmla="*/ 5 h 1593"/>
              <a:gd name="T40" fmla="*/ 179 w 2781"/>
              <a:gd name="T41" fmla="*/ 5 h 1593"/>
              <a:gd name="T42" fmla="*/ 179 w 2781"/>
              <a:gd name="T43" fmla="*/ 4 h 1593"/>
              <a:gd name="T44" fmla="*/ 169 w 2781"/>
              <a:gd name="T45" fmla="*/ 3 h 1593"/>
              <a:gd name="T46" fmla="*/ 175 w 2781"/>
              <a:gd name="T47" fmla="*/ 3 h 1593"/>
              <a:gd name="T48" fmla="*/ 175 w 2781"/>
              <a:gd name="T49" fmla="*/ 2 h 1593"/>
              <a:gd name="T50" fmla="*/ 169 w 2781"/>
              <a:gd name="T51" fmla="*/ 2 h 1593"/>
              <a:gd name="T52" fmla="*/ 160 w 2781"/>
              <a:gd name="T53" fmla="*/ 2 h 1593"/>
              <a:gd name="T54" fmla="*/ 158 w 2781"/>
              <a:gd name="T55" fmla="*/ 2 h 1593"/>
              <a:gd name="T56" fmla="*/ 151 w 2781"/>
              <a:gd name="T57" fmla="*/ 1 h 1593"/>
              <a:gd name="T58" fmla="*/ 136 w 2781"/>
              <a:gd name="T59" fmla="*/ 1 h 1593"/>
              <a:gd name="T60" fmla="*/ 127 w 2781"/>
              <a:gd name="T61" fmla="*/ 1 h 1593"/>
              <a:gd name="T62" fmla="*/ 125 w 2781"/>
              <a:gd name="T63" fmla="*/ 1 h 1593"/>
              <a:gd name="T64" fmla="*/ 107 w 2781"/>
              <a:gd name="T65" fmla="*/ 1 h 1593"/>
              <a:gd name="T66" fmla="*/ 93 w 2781"/>
              <a:gd name="T67" fmla="*/ 0 h 1593"/>
              <a:gd name="T68" fmla="*/ 83 w 2781"/>
              <a:gd name="T69" fmla="*/ 0 h 1593"/>
              <a:gd name="T70" fmla="*/ 76 w 2781"/>
              <a:gd name="T71" fmla="*/ 0 h 1593"/>
              <a:gd name="T72" fmla="*/ 62 w 2781"/>
              <a:gd name="T73" fmla="*/ 1 h 1593"/>
              <a:gd name="T74" fmla="*/ 53 w 2781"/>
              <a:gd name="T75" fmla="*/ 1 h 1593"/>
              <a:gd name="T76" fmla="*/ 42 w 2781"/>
              <a:gd name="T77" fmla="*/ 1 h 1593"/>
              <a:gd name="T78" fmla="*/ 38 w 2781"/>
              <a:gd name="T79" fmla="*/ 1 h 1593"/>
              <a:gd name="T80" fmla="*/ 29 w 2781"/>
              <a:gd name="T81" fmla="*/ 1 h 1593"/>
              <a:gd name="T82" fmla="*/ 20 w 2781"/>
              <a:gd name="T83" fmla="*/ 1 h 1593"/>
              <a:gd name="T84" fmla="*/ 17 w 2781"/>
              <a:gd name="T85" fmla="*/ 2 h 15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81"/>
              <a:gd name="T130" fmla="*/ 0 h 1593"/>
              <a:gd name="T131" fmla="*/ 2781 w 2781"/>
              <a:gd name="T132" fmla="*/ 1593 h 15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81" h="1592">
                <a:moveTo>
                  <a:pt x="260" y="414"/>
                </a:moveTo>
                <a:lnTo>
                  <a:pt x="168" y="444"/>
                </a:lnTo>
                <a:lnTo>
                  <a:pt x="94" y="498"/>
                </a:lnTo>
                <a:lnTo>
                  <a:pt x="42" y="565"/>
                </a:lnTo>
                <a:lnTo>
                  <a:pt x="10" y="646"/>
                </a:lnTo>
                <a:lnTo>
                  <a:pt x="0" y="731"/>
                </a:lnTo>
                <a:lnTo>
                  <a:pt x="14" y="818"/>
                </a:lnTo>
                <a:lnTo>
                  <a:pt x="51" y="900"/>
                </a:lnTo>
                <a:lnTo>
                  <a:pt x="115" y="976"/>
                </a:lnTo>
                <a:lnTo>
                  <a:pt x="85" y="1086"/>
                </a:lnTo>
                <a:lnTo>
                  <a:pt x="85" y="1112"/>
                </a:lnTo>
                <a:lnTo>
                  <a:pt x="85" y="1139"/>
                </a:lnTo>
                <a:lnTo>
                  <a:pt x="96" y="1192"/>
                </a:lnTo>
                <a:lnTo>
                  <a:pt x="142" y="1283"/>
                </a:lnTo>
                <a:lnTo>
                  <a:pt x="220" y="1356"/>
                </a:lnTo>
                <a:lnTo>
                  <a:pt x="316" y="1402"/>
                </a:lnTo>
                <a:lnTo>
                  <a:pt x="424" y="1420"/>
                </a:lnTo>
                <a:lnTo>
                  <a:pt x="536" y="1402"/>
                </a:lnTo>
                <a:lnTo>
                  <a:pt x="645" y="1336"/>
                </a:lnTo>
                <a:lnTo>
                  <a:pt x="798" y="1436"/>
                </a:lnTo>
                <a:lnTo>
                  <a:pt x="976" y="1487"/>
                </a:lnTo>
                <a:lnTo>
                  <a:pt x="1067" y="1494"/>
                </a:lnTo>
                <a:lnTo>
                  <a:pt x="1113" y="1494"/>
                </a:lnTo>
                <a:lnTo>
                  <a:pt x="1162" y="1490"/>
                </a:lnTo>
                <a:lnTo>
                  <a:pt x="1344" y="1436"/>
                </a:lnTo>
                <a:lnTo>
                  <a:pt x="1457" y="1509"/>
                </a:lnTo>
                <a:lnTo>
                  <a:pt x="1585" y="1560"/>
                </a:lnTo>
                <a:lnTo>
                  <a:pt x="1717" y="1589"/>
                </a:lnTo>
                <a:lnTo>
                  <a:pt x="1783" y="1593"/>
                </a:lnTo>
                <a:lnTo>
                  <a:pt x="1816" y="1593"/>
                </a:lnTo>
                <a:lnTo>
                  <a:pt x="1853" y="1593"/>
                </a:lnTo>
                <a:lnTo>
                  <a:pt x="1986" y="1576"/>
                </a:lnTo>
                <a:lnTo>
                  <a:pt x="2116" y="1533"/>
                </a:lnTo>
                <a:lnTo>
                  <a:pt x="2235" y="1469"/>
                </a:lnTo>
                <a:lnTo>
                  <a:pt x="2344" y="1380"/>
                </a:lnTo>
                <a:lnTo>
                  <a:pt x="2412" y="1386"/>
                </a:lnTo>
                <a:lnTo>
                  <a:pt x="2445" y="1386"/>
                </a:lnTo>
                <a:lnTo>
                  <a:pt x="2478" y="1383"/>
                </a:lnTo>
                <a:lnTo>
                  <a:pt x="2594" y="1346"/>
                </a:lnTo>
                <a:lnTo>
                  <a:pt x="2685" y="1277"/>
                </a:lnTo>
                <a:lnTo>
                  <a:pt x="2749" y="1182"/>
                </a:lnTo>
                <a:lnTo>
                  <a:pt x="2778" y="1076"/>
                </a:lnTo>
                <a:lnTo>
                  <a:pt x="2781" y="1020"/>
                </a:lnTo>
                <a:lnTo>
                  <a:pt x="2771" y="965"/>
                </a:lnTo>
                <a:lnTo>
                  <a:pt x="2722" y="861"/>
                </a:lnTo>
                <a:lnTo>
                  <a:pt x="2623" y="768"/>
                </a:lnTo>
                <a:lnTo>
                  <a:pt x="2678" y="708"/>
                </a:lnTo>
                <a:lnTo>
                  <a:pt x="2704" y="639"/>
                </a:lnTo>
                <a:lnTo>
                  <a:pt x="2707" y="605"/>
                </a:lnTo>
                <a:lnTo>
                  <a:pt x="2704" y="571"/>
                </a:lnTo>
                <a:lnTo>
                  <a:pt x="2675" y="505"/>
                </a:lnTo>
                <a:lnTo>
                  <a:pt x="2630" y="452"/>
                </a:lnTo>
                <a:lnTo>
                  <a:pt x="2564" y="415"/>
                </a:lnTo>
                <a:lnTo>
                  <a:pt x="2488" y="402"/>
                </a:lnTo>
                <a:lnTo>
                  <a:pt x="2467" y="402"/>
                </a:lnTo>
                <a:lnTo>
                  <a:pt x="2445" y="404"/>
                </a:lnTo>
                <a:lnTo>
                  <a:pt x="2400" y="417"/>
                </a:lnTo>
                <a:lnTo>
                  <a:pt x="2340" y="357"/>
                </a:lnTo>
                <a:lnTo>
                  <a:pt x="2269" y="305"/>
                </a:lnTo>
                <a:lnTo>
                  <a:pt x="2107" y="237"/>
                </a:lnTo>
                <a:lnTo>
                  <a:pt x="2021" y="222"/>
                </a:lnTo>
                <a:lnTo>
                  <a:pt x="1976" y="220"/>
                </a:lnTo>
                <a:lnTo>
                  <a:pt x="1955" y="220"/>
                </a:lnTo>
                <a:lnTo>
                  <a:pt x="1931" y="218"/>
                </a:lnTo>
                <a:lnTo>
                  <a:pt x="1752" y="255"/>
                </a:lnTo>
                <a:lnTo>
                  <a:pt x="1671" y="145"/>
                </a:lnTo>
                <a:lnTo>
                  <a:pt x="1565" y="64"/>
                </a:lnTo>
                <a:lnTo>
                  <a:pt x="1444" y="17"/>
                </a:lnTo>
                <a:lnTo>
                  <a:pt x="1314" y="0"/>
                </a:lnTo>
                <a:lnTo>
                  <a:pt x="1282" y="0"/>
                </a:lnTo>
                <a:lnTo>
                  <a:pt x="1249" y="1"/>
                </a:lnTo>
                <a:lnTo>
                  <a:pt x="1184" y="14"/>
                </a:lnTo>
                <a:lnTo>
                  <a:pt x="1062" y="63"/>
                </a:lnTo>
                <a:lnTo>
                  <a:pt x="957" y="141"/>
                </a:lnTo>
                <a:lnTo>
                  <a:pt x="876" y="255"/>
                </a:lnTo>
                <a:lnTo>
                  <a:pt x="817" y="181"/>
                </a:lnTo>
                <a:lnTo>
                  <a:pt x="735" y="137"/>
                </a:lnTo>
                <a:lnTo>
                  <a:pt x="642" y="124"/>
                </a:lnTo>
                <a:lnTo>
                  <a:pt x="617" y="124"/>
                </a:lnTo>
                <a:lnTo>
                  <a:pt x="593" y="125"/>
                </a:lnTo>
                <a:lnTo>
                  <a:pt x="543" y="138"/>
                </a:lnTo>
                <a:lnTo>
                  <a:pt x="452" y="175"/>
                </a:lnTo>
                <a:lnTo>
                  <a:pt x="371" y="237"/>
                </a:lnTo>
                <a:lnTo>
                  <a:pt x="312" y="317"/>
                </a:lnTo>
                <a:lnTo>
                  <a:pt x="283" y="415"/>
                </a:lnTo>
                <a:lnTo>
                  <a:pt x="260" y="414"/>
                </a:lnTo>
                <a:close/>
              </a:path>
            </a:pathLst>
          </a:custGeom>
          <a:noFill/>
          <a:ln w="23813">
            <a:solidFill>
              <a:srgbClr val="C0C0C0"/>
            </a:solidFill>
            <a:prstDash val="solid"/>
            <a:round/>
          </a:ln>
        </p:spPr>
        <p:txBody>
          <a:bodyPr/>
          <a:lstStyle/>
          <a:p>
            <a:endParaRPr lang="zh-CN" altLang="en-US" sz="1400"/>
          </a:p>
        </p:txBody>
      </p:sp>
      <p:sp>
        <p:nvSpPr>
          <p:cNvPr id="78" name="Text Box 166"/>
          <p:cNvSpPr txBox="1">
            <a:spLocks noChangeAspect="1" noChangeArrowheads="1"/>
          </p:cNvSpPr>
          <p:nvPr/>
        </p:nvSpPr>
        <p:spPr bwMode="auto">
          <a:xfrm>
            <a:off x="6653670" y="4535321"/>
            <a:ext cx="3406361" cy="305089"/>
          </a:xfrm>
          <a:prstGeom prst="rect">
            <a:avLst/>
          </a:prstGeom>
          <a:noFill/>
          <a:ln w="25400" algn="ctr">
            <a:noFill/>
            <a:prstDash val="sysDot"/>
            <a:miter lim="800000"/>
          </a:ln>
        </p:spPr>
        <p:txBody>
          <a:bodyPr lIns="91424" tIns="45712" rIns="91424" bIns="45712" anchorCtr="1">
            <a:spAutoFit/>
          </a:bodyPr>
          <a:lstStyle/>
          <a:p>
            <a:pPr algn="l"/>
            <a:r>
              <a:rPr lang="en-US" altLang="zh-CN" sz="1400"/>
              <a:t>Rede de acesso</a:t>
            </a:r>
            <a:endParaRPr lang="zh-CN" altLang="en-US" sz="1400"/>
          </a:p>
        </p:txBody>
      </p:sp>
      <p:sp>
        <p:nvSpPr>
          <p:cNvPr id="79" name="矩形 78"/>
          <p:cNvSpPr/>
          <p:nvPr/>
        </p:nvSpPr>
        <p:spPr>
          <a:xfrm>
            <a:off x="5601054" y="5074875"/>
            <a:ext cx="1735437" cy="954107"/>
          </a:xfrm>
          <a:prstGeom prst="rect">
            <a:avLst/>
          </a:prstGeom>
        </p:spPr>
        <p:txBody>
          <a:bodyPr wrap="square">
            <a:spAutoFit/>
          </a:bodyPr>
          <a:lstStyle/>
          <a:p>
            <a:pPr algn="ctr"/>
            <a:r>
              <a:rPr lang="en-US" altLang="en-US" sz="1400" dirty="0">
                <a:solidFill>
                  <a:srgbClr val="C00000"/>
                </a:solidFill>
              </a:rPr>
              <a:t>Inicie o terminal e use o número de série para registrar o terminal.</a:t>
            </a:r>
          </a:p>
        </p:txBody>
      </p:sp>
      <p:sp>
        <p:nvSpPr>
          <p:cNvPr id="80" name="Rectangle 114"/>
          <p:cNvSpPr>
            <a:spLocks noChangeArrowheads="1"/>
          </p:cNvSpPr>
          <p:nvPr/>
        </p:nvSpPr>
        <p:spPr bwMode="auto">
          <a:xfrm>
            <a:off x="3250792" y="2120008"/>
            <a:ext cx="2394656" cy="326446"/>
          </a:xfrm>
          <a:prstGeom prst="rect">
            <a:avLst/>
          </a:prstGeom>
          <a:noFill/>
          <a:ln w="9525">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en-US" sz="1400" dirty="0">
                <a:solidFill>
                  <a:srgbClr val="000000"/>
                </a:solidFill>
              </a:rPr>
              <a:t>Sistema de gerenciamento de pedidos</a:t>
            </a:r>
          </a:p>
        </p:txBody>
      </p:sp>
      <p:sp>
        <p:nvSpPr>
          <p:cNvPr id="81" name="Rectangle 114"/>
          <p:cNvSpPr>
            <a:spLocks noChangeArrowheads="1"/>
          </p:cNvSpPr>
          <p:nvPr/>
        </p:nvSpPr>
        <p:spPr bwMode="auto">
          <a:xfrm>
            <a:off x="7348056" y="5476519"/>
            <a:ext cx="564546" cy="329305"/>
          </a:xfrm>
          <a:prstGeom prst="rect">
            <a:avLst/>
          </a:prstGeom>
          <a:noFill/>
          <a:ln w="9525">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zh-CN" sz="1400">
                <a:solidFill>
                  <a:srgbClr val="000000"/>
                </a:solidFill>
              </a:rPr>
              <a:t>ONT</a:t>
            </a:r>
            <a:endParaRPr lang="zh-CN" altLang="en-US" sz="1400">
              <a:solidFill>
                <a:srgbClr val="000000"/>
              </a:solidFill>
            </a:endParaRPr>
          </a:p>
        </p:txBody>
      </p:sp>
      <p:sp>
        <p:nvSpPr>
          <p:cNvPr id="82" name="Rectangle 114"/>
          <p:cNvSpPr>
            <a:spLocks noChangeArrowheads="1"/>
          </p:cNvSpPr>
          <p:nvPr/>
        </p:nvSpPr>
        <p:spPr bwMode="auto">
          <a:xfrm>
            <a:off x="8706710" y="5498442"/>
            <a:ext cx="564546" cy="329305"/>
          </a:xfrm>
          <a:prstGeom prst="rect">
            <a:avLst/>
          </a:prstGeom>
          <a:noFill/>
          <a:ln w="9525">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zh-CN" sz="1400">
                <a:solidFill>
                  <a:srgbClr val="000000"/>
                </a:solidFill>
              </a:rPr>
              <a:t>ONT</a:t>
            </a:r>
            <a:endParaRPr lang="zh-CN" altLang="en-US" sz="1400">
              <a:solidFill>
                <a:srgbClr val="000000"/>
              </a:solidFill>
            </a:endParaRPr>
          </a:p>
        </p:txBody>
      </p:sp>
      <p:sp>
        <p:nvSpPr>
          <p:cNvPr id="83" name="Rectangle 114"/>
          <p:cNvSpPr>
            <a:spLocks noChangeArrowheads="1"/>
          </p:cNvSpPr>
          <p:nvPr/>
        </p:nvSpPr>
        <p:spPr bwMode="auto">
          <a:xfrm>
            <a:off x="10456866" y="5476518"/>
            <a:ext cx="564546" cy="329305"/>
          </a:xfrm>
          <a:prstGeom prst="rect">
            <a:avLst/>
          </a:prstGeom>
          <a:noFill/>
          <a:ln w="9525">
            <a:noFill/>
            <a:miter lim="800000"/>
          </a:ln>
        </p:spPr>
        <p:txBody>
          <a:bodyPr wrap="none" lIns="91424" tIns="45712" rIns="91424" bIns="45712">
            <a:spAutoFit/>
          </a:bodyPr>
          <a:lstStyle/>
          <a:p>
            <a:pPr algn="l">
              <a:lnSpc>
                <a:spcPct val="110000"/>
              </a:lnSpc>
              <a:spcBef>
                <a:spcPct val="20000"/>
              </a:spcBef>
              <a:buClr>
                <a:schemeClr val="accent2"/>
              </a:buClr>
              <a:buFont typeface="Symbol" panose="05050102010706020507" pitchFamily="18" charset="2"/>
              <a:buNone/>
            </a:pPr>
            <a:r>
              <a:rPr lang="en-US" altLang="zh-CN" sz="1400">
                <a:solidFill>
                  <a:srgbClr val="000000"/>
                </a:solidFill>
              </a:rPr>
              <a:t>ONT</a:t>
            </a:r>
            <a:endParaRPr lang="zh-CN" altLang="en-US" sz="1400">
              <a:solidFill>
                <a:srgbClr val="000000"/>
              </a:solidFill>
            </a:endParaRPr>
          </a:p>
        </p:txBody>
      </p:sp>
      <p:sp>
        <p:nvSpPr>
          <p:cNvPr id="84" name="Line 181"/>
          <p:cNvSpPr>
            <a:spLocks noChangeShapeType="1"/>
          </p:cNvSpPr>
          <p:nvPr/>
        </p:nvSpPr>
        <p:spPr bwMode="auto">
          <a:xfrm flipV="1">
            <a:off x="4915116" y="4890507"/>
            <a:ext cx="1523753" cy="411284"/>
          </a:xfrm>
          <a:prstGeom prst="line">
            <a:avLst/>
          </a:prstGeom>
          <a:noFill/>
          <a:ln w="12700" cap="sq">
            <a:solidFill>
              <a:schemeClr val="tx1"/>
            </a:solidFill>
            <a:round/>
          </a:ln>
        </p:spPr>
        <p:txBody>
          <a:bodyPr/>
          <a:lstStyle/>
          <a:p>
            <a:endParaRPr lang="zh-CN" altLang="en-US" sz="1400"/>
          </a:p>
        </p:txBody>
      </p:sp>
      <p:grpSp>
        <p:nvGrpSpPr>
          <p:cNvPr id="46" name="组合 45"/>
          <p:cNvGrpSpPr/>
          <p:nvPr/>
        </p:nvGrpSpPr>
        <p:grpSpPr>
          <a:xfrm>
            <a:off x="9590295" y="4381783"/>
            <a:ext cx="391656" cy="477616"/>
            <a:chOff x="11827417" y="3246291"/>
            <a:chExt cx="366399" cy="582295"/>
          </a:xfrm>
        </p:grpSpPr>
        <p:sp>
          <p:nvSpPr>
            <p:cNvPr id="47" name="object 242"/>
            <p:cNvSpPr/>
            <p:nvPr/>
          </p:nvSpPr>
          <p:spPr>
            <a:xfrm>
              <a:off x="11827417" y="3246291"/>
              <a:ext cx="366395" cy="582295"/>
            </a:xfrm>
            <a:custGeom>
              <a:avLst/>
              <a:gdLst/>
              <a:ahLst/>
              <a:cxnLst/>
              <a:rect l="l" t="t" r="r" b="b"/>
              <a:pathLst>
                <a:path w="366395" h="582295">
                  <a:moveTo>
                    <a:pt x="21526" y="0"/>
                  </a:moveTo>
                  <a:lnTo>
                    <a:pt x="8366" y="4496"/>
                  </a:lnTo>
                  <a:lnTo>
                    <a:pt x="764" y="15840"/>
                  </a:lnTo>
                  <a:lnTo>
                    <a:pt x="0" y="560273"/>
                  </a:lnTo>
                  <a:lnTo>
                    <a:pt x="4491" y="573448"/>
                  </a:lnTo>
                  <a:lnTo>
                    <a:pt x="15821" y="581059"/>
                  </a:lnTo>
                  <a:lnTo>
                    <a:pt x="21526" y="581825"/>
                  </a:lnTo>
                  <a:lnTo>
                    <a:pt x="344373" y="581825"/>
                  </a:lnTo>
                  <a:lnTo>
                    <a:pt x="357533" y="577328"/>
                  </a:lnTo>
                  <a:lnTo>
                    <a:pt x="365135" y="565984"/>
                  </a:lnTo>
                  <a:lnTo>
                    <a:pt x="365899" y="21551"/>
                  </a:lnTo>
                  <a:lnTo>
                    <a:pt x="361408" y="8376"/>
                  </a:lnTo>
                  <a:lnTo>
                    <a:pt x="350078" y="765"/>
                  </a:lnTo>
                  <a:lnTo>
                    <a:pt x="21526" y="0"/>
                  </a:lnTo>
                  <a:close/>
                </a:path>
              </a:pathLst>
            </a:custGeom>
            <a:solidFill>
              <a:srgbClr val="F89939"/>
            </a:solidFill>
          </p:spPr>
          <p:txBody>
            <a:bodyPr wrap="square" lIns="0" tIns="0" rIns="0" bIns="0" rtlCol="0"/>
            <a:lstStyle/>
            <a:p>
              <a:endParaRPr sz="1400"/>
            </a:p>
          </p:txBody>
        </p:sp>
        <p:sp>
          <p:nvSpPr>
            <p:cNvPr id="48" name="object 243"/>
            <p:cNvSpPr/>
            <p:nvPr/>
          </p:nvSpPr>
          <p:spPr>
            <a:xfrm>
              <a:off x="11987687" y="3359277"/>
              <a:ext cx="64135" cy="64135"/>
            </a:xfrm>
            <a:custGeom>
              <a:avLst/>
              <a:gdLst/>
              <a:ahLst/>
              <a:cxnLst/>
              <a:rect l="l" t="t" r="r" b="b"/>
              <a:pathLst>
                <a:path w="64133" h="64133">
                  <a:moveTo>
                    <a:pt x="41146" y="0"/>
                  </a:moveTo>
                  <a:lnTo>
                    <a:pt x="24334" y="1531"/>
                  </a:lnTo>
                  <a:lnTo>
                    <a:pt x="11787" y="7505"/>
                  </a:lnTo>
                  <a:lnTo>
                    <a:pt x="3633" y="16922"/>
                  </a:lnTo>
                  <a:lnTo>
                    <a:pt x="0" y="28785"/>
                  </a:lnTo>
                  <a:lnTo>
                    <a:pt x="2531" y="44480"/>
                  </a:lnTo>
                  <a:lnTo>
                    <a:pt x="9662" y="56513"/>
                  </a:lnTo>
                  <a:lnTo>
                    <a:pt x="20262" y="64080"/>
                  </a:lnTo>
                  <a:lnTo>
                    <a:pt x="37676" y="63165"/>
                  </a:lnTo>
                  <a:lnTo>
                    <a:pt x="50642" y="57917"/>
                  </a:lnTo>
                  <a:lnTo>
                    <a:pt x="59196" y="49278"/>
                  </a:lnTo>
                  <a:lnTo>
                    <a:pt x="63378" y="38189"/>
                  </a:lnTo>
                  <a:lnTo>
                    <a:pt x="63843" y="32474"/>
                  </a:lnTo>
                  <a:lnTo>
                    <a:pt x="60878" y="18191"/>
                  </a:lnTo>
                  <a:lnTo>
                    <a:pt x="52868" y="6897"/>
                  </a:lnTo>
                  <a:lnTo>
                    <a:pt x="41146" y="0"/>
                  </a:lnTo>
                  <a:close/>
                </a:path>
              </a:pathLst>
            </a:custGeom>
            <a:solidFill>
              <a:srgbClr val="FFFFFF"/>
            </a:solidFill>
          </p:spPr>
          <p:txBody>
            <a:bodyPr wrap="square" lIns="0" tIns="0" rIns="0" bIns="0" rtlCol="0"/>
            <a:lstStyle/>
            <a:p>
              <a:endParaRPr sz="1400"/>
            </a:p>
          </p:txBody>
        </p:sp>
        <p:sp>
          <p:nvSpPr>
            <p:cNvPr id="49" name="object 244"/>
            <p:cNvSpPr/>
            <p:nvPr/>
          </p:nvSpPr>
          <p:spPr>
            <a:xfrm>
              <a:off x="11934608" y="3355468"/>
              <a:ext cx="48895" cy="75565"/>
            </a:xfrm>
            <a:custGeom>
              <a:avLst/>
              <a:gdLst/>
              <a:ahLst/>
              <a:cxnLst/>
              <a:rect l="l" t="t" r="r" b="b"/>
              <a:pathLst>
                <a:path w="48895" h="75565">
                  <a:moveTo>
                    <a:pt x="0" y="0"/>
                  </a:moveTo>
                  <a:lnTo>
                    <a:pt x="0" y="75069"/>
                  </a:lnTo>
                  <a:lnTo>
                    <a:pt x="48323" y="37528"/>
                  </a:lnTo>
                  <a:lnTo>
                    <a:pt x="0" y="0"/>
                  </a:lnTo>
                  <a:close/>
                </a:path>
              </a:pathLst>
            </a:custGeom>
            <a:solidFill>
              <a:srgbClr val="FFFFFF"/>
            </a:solidFill>
          </p:spPr>
          <p:txBody>
            <a:bodyPr wrap="square" lIns="0" tIns="0" rIns="0" bIns="0" rtlCol="0"/>
            <a:lstStyle/>
            <a:p>
              <a:endParaRPr sz="1400"/>
            </a:p>
          </p:txBody>
        </p:sp>
        <p:sp>
          <p:nvSpPr>
            <p:cNvPr id="50" name="object 245"/>
            <p:cNvSpPr/>
            <p:nvPr/>
          </p:nvSpPr>
          <p:spPr>
            <a:xfrm>
              <a:off x="11850293" y="3391757"/>
              <a:ext cx="86995" cy="0"/>
            </a:xfrm>
            <a:custGeom>
              <a:avLst/>
              <a:gdLst/>
              <a:ahLst/>
              <a:cxnLst/>
              <a:rect l="l" t="t" r="r" b="b"/>
              <a:pathLst>
                <a:path w="86995">
                  <a:moveTo>
                    <a:pt x="0" y="0"/>
                  </a:moveTo>
                  <a:lnTo>
                    <a:pt x="86499" y="0"/>
                  </a:lnTo>
                </a:path>
              </a:pathLst>
            </a:custGeom>
            <a:ln w="30365">
              <a:solidFill>
                <a:srgbClr val="FFFFFF"/>
              </a:solidFill>
            </a:ln>
          </p:spPr>
          <p:txBody>
            <a:bodyPr wrap="square" lIns="0" tIns="0" rIns="0" bIns="0" rtlCol="0"/>
            <a:lstStyle/>
            <a:p>
              <a:endParaRPr sz="1400"/>
            </a:p>
          </p:txBody>
        </p:sp>
        <p:sp>
          <p:nvSpPr>
            <p:cNvPr id="51" name="object 246"/>
            <p:cNvSpPr/>
            <p:nvPr/>
          </p:nvSpPr>
          <p:spPr>
            <a:xfrm>
              <a:off x="12085913" y="3294595"/>
              <a:ext cx="52705" cy="64135"/>
            </a:xfrm>
            <a:custGeom>
              <a:avLst/>
              <a:gdLst/>
              <a:ahLst/>
              <a:cxnLst/>
              <a:rect l="l" t="t" r="r" b="b"/>
              <a:pathLst>
                <a:path w="52704" h="64133">
                  <a:moveTo>
                    <a:pt x="0" y="0"/>
                  </a:moveTo>
                  <a:lnTo>
                    <a:pt x="36969" y="64122"/>
                  </a:lnTo>
                  <a:lnTo>
                    <a:pt x="52158" y="12585"/>
                  </a:lnTo>
                  <a:lnTo>
                    <a:pt x="0" y="0"/>
                  </a:lnTo>
                  <a:close/>
                </a:path>
              </a:pathLst>
            </a:custGeom>
            <a:solidFill>
              <a:srgbClr val="FFFFFF"/>
            </a:solidFill>
          </p:spPr>
          <p:txBody>
            <a:bodyPr wrap="square" lIns="0" tIns="0" rIns="0" bIns="0" rtlCol="0"/>
            <a:lstStyle/>
            <a:p>
              <a:endParaRPr sz="1400"/>
            </a:p>
          </p:txBody>
        </p:sp>
        <p:sp>
          <p:nvSpPr>
            <p:cNvPr id="52" name="object 247"/>
            <p:cNvSpPr/>
            <p:nvPr/>
          </p:nvSpPr>
          <p:spPr>
            <a:xfrm>
              <a:off x="12037845" y="3312278"/>
              <a:ext cx="74930" cy="60325"/>
            </a:xfrm>
            <a:custGeom>
              <a:avLst/>
              <a:gdLst/>
              <a:ahLst/>
              <a:cxnLst/>
              <a:rect l="l" t="t" r="r" b="b"/>
              <a:pathLst>
                <a:path w="74929" h="60325">
                  <a:moveTo>
                    <a:pt x="60286" y="0"/>
                  </a:moveTo>
                  <a:lnTo>
                    <a:pt x="0" y="34861"/>
                  </a:lnTo>
                  <a:lnTo>
                    <a:pt x="14325" y="59702"/>
                  </a:lnTo>
                  <a:lnTo>
                    <a:pt x="74612" y="24853"/>
                  </a:lnTo>
                  <a:lnTo>
                    <a:pt x="60286" y="0"/>
                  </a:lnTo>
                  <a:close/>
                </a:path>
              </a:pathLst>
            </a:custGeom>
            <a:solidFill>
              <a:srgbClr val="FFFFFF"/>
            </a:solidFill>
          </p:spPr>
          <p:txBody>
            <a:bodyPr wrap="square" lIns="0" tIns="0" rIns="0" bIns="0" rtlCol="0"/>
            <a:lstStyle/>
            <a:p>
              <a:endParaRPr sz="1400"/>
            </a:p>
          </p:txBody>
        </p:sp>
        <p:sp>
          <p:nvSpPr>
            <p:cNvPr id="53" name="object 248"/>
            <p:cNvSpPr/>
            <p:nvPr/>
          </p:nvSpPr>
          <p:spPr>
            <a:xfrm>
              <a:off x="12118406" y="3355468"/>
              <a:ext cx="38735" cy="75565"/>
            </a:xfrm>
            <a:custGeom>
              <a:avLst/>
              <a:gdLst/>
              <a:ahLst/>
              <a:cxnLst/>
              <a:rect l="l" t="t" r="r" b="b"/>
              <a:pathLst>
                <a:path w="38734" h="75565">
                  <a:moveTo>
                    <a:pt x="0" y="0"/>
                  </a:moveTo>
                  <a:lnTo>
                    <a:pt x="0" y="75069"/>
                  </a:lnTo>
                  <a:lnTo>
                    <a:pt x="38315" y="37528"/>
                  </a:lnTo>
                  <a:lnTo>
                    <a:pt x="0" y="0"/>
                  </a:lnTo>
                  <a:close/>
                </a:path>
              </a:pathLst>
            </a:custGeom>
            <a:solidFill>
              <a:srgbClr val="FFFFFF"/>
            </a:solidFill>
          </p:spPr>
          <p:txBody>
            <a:bodyPr wrap="square" lIns="0" tIns="0" rIns="0" bIns="0" rtlCol="0"/>
            <a:lstStyle/>
            <a:p>
              <a:endParaRPr sz="1400"/>
            </a:p>
          </p:txBody>
        </p:sp>
        <p:sp>
          <p:nvSpPr>
            <p:cNvPr id="54" name="object 249"/>
            <p:cNvSpPr/>
            <p:nvPr/>
          </p:nvSpPr>
          <p:spPr>
            <a:xfrm>
              <a:off x="12051538" y="3391757"/>
              <a:ext cx="69215" cy="0"/>
            </a:xfrm>
            <a:custGeom>
              <a:avLst/>
              <a:gdLst/>
              <a:ahLst/>
              <a:cxnLst/>
              <a:rect l="l" t="t" r="r" b="b"/>
              <a:pathLst>
                <a:path w="69215">
                  <a:moveTo>
                    <a:pt x="0" y="0"/>
                  </a:moveTo>
                  <a:lnTo>
                    <a:pt x="68605" y="0"/>
                  </a:lnTo>
                </a:path>
              </a:pathLst>
            </a:custGeom>
            <a:ln w="30365">
              <a:solidFill>
                <a:srgbClr val="FFFFFF"/>
              </a:solidFill>
            </a:ln>
          </p:spPr>
          <p:txBody>
            <a:bodyPr wrap="square" lIns="0" tIns="0" rIns="0" bIns="0" rtlCol="0"/>
            <a:lstStyle/>
            <a:p>
              <a:endParaRPr sz="1400"/>
            </a:p>
          </p:txBody>
        </p:sp>
        <p:sp>
          <p:nvSpPr>
            <p:cNvPr id="55" name="object 250"/>
            <p:cNvSpPr/>
            <p:nvPr/>
          </p:nvSpPr>
          <p:spPr>
            <a:xfrm>
              <a:off x="12085313" y="3425870"/>
              <a:ext cx="52705" cy="64135"/>
            </a:xfrm>
            <a:custGeom>
              <a:avLst/>
              <a:gdLst/>
              <a:ahLst/>
              <a:cxnLst/>
              <a:rect l="l" t="t" r="r" b="b"/>
              <a:pathLst>
                <a:path w="52704" h="64133">
                  <a:moveTo>
                    <a:pt x="36969" y="0"/>
                  </a:moveTo>
                  <a:lnTo>
                    <a:pt x="0" y="64122"/>
                  </a:lnTo>
                  <a:lnTo>
                    <a:pt x="52171" y="51523"/>
                  </a:lnTo>
                  <a:lnTo>
                    <a:pt x="36969" y="0"/>
                  </a:lnTo>
                  <a:close/>
                </a:path>
              </a:pathLst>
            </a:custGeom>
            <a:solidFill>
              <a:srgbClr val="FFFFFF"/>
            </a:solidFill>
          </p:spPr>
          <p:txBody>
            <a:bodyPr wrap="square" lIns="0" tIns="0" rIns="0" bIns="0" rtlCol="0"/>
            <a:lstStyle/>
            <a:p>
              <a:endParaRPr sz="1400"/>
            </a:p>
          </p:txBody>
        </p:sp>
        <p:sp>
          <p:nvSpPr>
            <p:cNvPr id="56" name="object 251"/>
            <p:cNvSpPr/>
            <p:nvPr/>
          </p:nvSpPr>
          <p:spPr>
            <a:xfrm>
              <a:off x="12038482" y="3410468"/>
              <a:ext cx="74930" cy="59690"/>
            </a:xfrm>
            <a:custGeom>
              <a:avLst/>
              <a:gdLst/>
              <a:ahLst/>
              <a:cxnLst/>
              <a:rect l="l" t="t" r="r" b="b"/>
              <a:pathLst>
                <a:path w="74929" h="59690">
                  <a:moveTo>
                    <a:pt x="14325" y="0"/>
                  </a:moveTo>
                  <a:lnTo>
                    <a:pt x="0" y="24841"/>
                  </a:lnTo>
                  <a:lnTo>
                    <a:pt x="60286" y="59690"/>
                  </a:lnTo>
                  <a:lnTo>
                    <a:pt x="74625" y="34848"/>
                  </a:lnTo>
                  <a:lnTo>
                    <a:pt x="14325" y="0"/>
                  </a:lnTo>
                  <a:close/>
                </a:path>
              </a:pathLst>
            </a:custGeom>
            <a:solidFill>
              <a:srgbClr val="FFFFFF"/>
            </a:solidFill>
          </p:spPr>
          <p:txBody>
            <a:bodyPr wrap="square" lIns="0" tIns="0" rIns="0" bIns="0" rtlCol="0"/>
            <a:lstStyle/>
            <a:p>
              <a:endParaRPr sz="1400"/>
            </a:p>
          </p:txBody>
        </p:sp>
        <p:sp>
          <p:nvSpPr>
            <p:cNvPr id="57" name="object 252"/>
            <p:cNvSpPr/>
            <p:nvPr/>
          </p:nvSpPr>
          <p:spPr>
            <a:xfrm>
              <a:off x="11827421" y="3537206"/>
              <a:ext cx="366395" cy="0"/>
            </a:xfrm>
            <a:custGeom>
              <a:avLst/>
              <a:gdLst/>
              <a:ahLst/>
              <a:cxnLst/>
              <a:rect l="l" t="t" r="r" b="b"/>
              <a:pathLst>
                <a:path w="366395">
                  <a:moveTo>
                    <a:pt x="0" y="0"/>
                  </a:moveTo>
                  <a:lnTo>
                    <a:pt x="365899" y="0"/>
                  </a:lnTo>
                </a:path>
              </a:pathLst>
            </a:custGeom>
            <a:ln w="31064">
              <a:solidFill>
                <a:srgbClr val="FFFFFF"/>
              </a:solidFill>
            </a:ln>
          </p:spPr>
          <p:txBody>
            <a:bodyPr wrap="square" lIns="0" tIns="0" rIns="0" bIns="0" rtlCol="0"/>
            <a:lstStyle/>
            <a:p>
              <a:endParaRPr sz="1400"/>
            </a:p>
          </p:txBody>
        </p:sp>
        <p:sp>
          <p:nvSpPr>
            <p:cNvPr id="58" name="object 253"/>
            <p:cNvSpPr/>
            <p:nvPr/>
          </p:nvSpPr>
          <p:spPr>
            <a:xfrm>
              <a:off x="11886877" y="3595388"/>
              <a:ext cx="64135" cy="165100"/>
            </a:xfrm>
            <a:custGeom>
              <a:avLst/>
              <a:gdLst/>
              <a:ahLst/>
              <a:cxnLst/>
              <a:rect l="l" t="t" r="r" b="b"/>
              <a:pathLst>
                <a:path w="64133" h="165100">
                  <a:moveTo>
                    <a:pt x="64033" y="0"/>
                  </a:moveTo>
                  <a:lnTo>
                    <a:pt x="25615" y="0"/>
                  </a:lnTo>
                  <a:lnTo>
                    <a:pt x="12523" y="3855"/>
                  </a:lnTo>
                  <a:lnTo>
                    <a:pt x="3307" y="13961"/>
                  </a:lnTo>
                  <a:lnTo>
                    <a:pt x="0" y="137375"/>
                  </a:lnTo>
                  <a:lnTo>
                    <a:pt x="3598" y="150041"/>
                  </a:lnTo>
                  <a:lnTo>
                    <a:pt x="13193" y="159599"/>
                  </a:lnTo>
                  <a:lnTo>
                    <a:pt x="26983" y="164508"/>
                  </a:lnTo>
                  <a:lnTo>
                    <a:pt x="64033" y="164846"/>
                  </a:lnTo>
                  <a:lnTo>
                    <a:pt x="64033" y="140119"/>
                  </a:lnTo>
                  <a:lnTo>
                    <a:pt x="30416" y="140119"/>
                  </a:lnTo>
                  <a:lnTo>
                    <a:pt x="30416" y="27470"/>
                  </a:lnTo>
                  <a:lnTo>
                    <a:pt x="64033" y="27470"/>
                  </a:lnTo>
                  <a:lnTo>
                    <a:pt x="64033" y="0"/>
                  </a:lnTo>
                  <a:close/>
                </a:path>
              </a:pathLst>
            </a:custGeom>
            <a:solidFill>
              <a:srgbClr val="FFFFFF"/>
            </a:solidFill>
          </p:spPr>
          <p:txBody>
            <a:bodyPr wrap="square" lIns="0" tIns="0" rIns="0" bIns="0" rtlCol="0"/>
            <a:lstStyle/>
            <a:p>
              <a:endParaRPr sz="1400"/>
            </a:p>
          </p:txBody>
        </p:sp>
        <p:sp>
          <p:nvSpPr>
            <p:cNvPr id="59" name="object 254"/>
            <p:cNvSpPr/>
            <p:nvPr/>
          </p:nvSpPr>
          <p:spPr>
            <a:xfrm>
              <a:off x="11973776" y="3595382"/>
              <a:ext cx="160655" cy="121285"/>
            </a:xfrm>
            <a:custGeom>
              <a:avLst/>
              <a:gdLst/>
              <a:ahLst/>
              <a:cxnLst/>
              <a:rect l="l" t="t" r="r" b="b"/>
              <a:pathLst>
                <a:path w="160654" h="121284">
                  <a:moveTo>
                    <a:pt x="0" y="0"/>
                  </a:moveTo>
                  <a:lnTo>
                    <a:pt x="160083" y="0"/>
                  </a:lnTo>
                  <a:lnTo>
                    <a:pt x="160083" y="121208"/>
                  </a:lnTo>
                  <a:lnTo>
                    <a:pt x="0" y="121208"/>
                  </a:lnTo>
                  <a:lnTo>
                    <a:pt x="0" y="0"/>
                  </a:lnTo>
                  <a:close/>
                </a:path>
              </a:pathLst>
            </a:custGeom>
            <a:solidFill>
              <a:srgbClr val="FFFFFF"/>
            </a:solidFill>
          </p:spPr>
          <p:txBody>
            <a:bodyPr wrap="square" lIns="0" tIns="0" rIns="0" bIns="0" rtlCol="0"/>
            <a:lstStyle/>
            <a:p>
              <a:endParaRPr sz="1400"/>
            </a:p>
          </p:txBody>
        </p:sp>
        <p:sp>
          <p:nvSpPr>
            <p:cNvPr id="60" name="object 255"/>
            <p:cNvSpPr/>
            <p:nvPr/>
          </p:nvSpPr>
          <p:spPr>
            <a:xfrm>
              <a:off x="11973776" y="3595395"/>
              <a:ext cx="160655" cy="121285"/>
            </a:xfrm>
            <a:custGeom>
              <a:avLst/>
              <a:gdLst/>
              <a:ahLst/>
              <a:cxnLst/>
              <a:rect l="l" t="t" r="r" b="b"/>
              <a:pathLst>
                <a:path w="160654" h="121284">
                  <a:moveTo>
                    <a:pt x="0" y="121208"/>
                  </a:moveTo>
                  <a:lnTo>
                    <a:pt x="160083" y="121208"/>
                  </a:lnTo>
                  <a:lnTo>
                    <a:pt x="160083" y="0"/>
                  </a:lnTo>
                  <a:lnTo>
                    <a:pt x="0" y="0"/>
                  </a:lnTo>
                  <a:lnTo>
                    <a:pt x="0" y="121208"/>
                  </a:lnTo>
                  <a:close/>
                </a:path>
              </a:pathLst>
            </a:custGeom>
            <a:ln w="7162">
              <a:solidFill>
                <a:srgbClr val="FFFFFF"/>
              </a:solidFill>
            </a:ln>
          </p:spPr>
          <p:txBody>
            <a:bodyPr wrap="square" lIns="0" tIns="0" rIns="0" bIns="0" rtlCol="0"/>
            <a:lstStyle/>
            <a:p>
              <a:endParaRPr sz="1400"/>
            </a:p>
          </p:txBody>
        </p:sp>
        <p:sp>
          <p:nvSpPr>
            <p:cNvPr id="61" name="object 256"/>
            <p:cNvSpPr/>
            <p:nvPr/>
          </p:nvSpPr>
          <p:spPr>
            <a:xfrm>
              <a:off x="11992076" y="3609937"/>
              <a:ext cx="123825" cy="92710"/>
            </a:xfrm>
            <a:custGeom>
              <a:avLst/>
              <a:gdLst/>
              <a:ahLst/>
              <a:cxnLst/>
              <a:rect l="l" t="t" r="r" b="b"/>
              <a:pathLst>
                <a:path w="123825" h="92709">
                  <a:moveTo>
                    <a:pt x="0" y="0"/>
                  </a:moveTo>
                  <a:lnTo>
                    <a:pt x="123494" y="0"/>
                  </a:lnTo>
                  <a:lnTo>
                    <a:pt x="123494" y="92125"/>
                  </a:lnTo>
                  <a:lnTo>
                    <a:pt x="0" y="92125"/>
                  </a:lnTo>
                  <a:lnTo>
                    <a:pt x="0" y="0"/>
                  </a:lnTo>
                  <a:close/>
                </a:path>
              </a:pathLst>
            </a:custGeom>
            <a:solidFill>
              <a:srgbClr val="F89939"/>
            </a:solidFill>
          </p:spPr>
          <p:txBody>
            <a:bodyPr wrap="square" lIns="0" tIns="0" rIns="0" bIns="0" rtlCol="0"/>
            <a:lstStyle/>
            <a:p>
              <a:endParaRPr sz="1400"/>
            </a:p>
          </p:txBody>
        </p:sp>
        <p:sp>
          <p:nvSpPr>
            <p:cNvPr id="62" name="object 257"/>
            <p:cNvSpPr/>
            <p:nvPr/>
          </p:nvSpPr>
          <p:spPr>
            <a:xfrm>
              <a:off x="11992076" y="3609924"/>
              <a:ext cx="123825" cy="92710"/>
            </a:xfrm>
            <a:custGeom>
              <a:avLst/>
              <a:gdLst/>
              <a:ahLst/>
              <a:cxnLst/>
              <a:rect l="l" t="t" r="r" b="b"/>
              <a:pathLst>
                <a:path w="123825" h="92709">
                  <a:moveTo>
                    <a:pt x="0" y="92125"/>
                  </a:moveTo>
                  <a:lnTo>
                    <a:pt x="123494" y="92125"/>
                  </a:lnTo>
                  <a:lnTo>
                    <a:pt x="123494" y="0"/>
                  </a:lnTo>
                  <a:lnTo>
                    <a:pt x="0" y="0"/>
                  </a:lnTo>
                  <a:lnTo>
                    <a:pt x="0" y="92125"/>
                  </a:lnTo>
                  <a:close/>
                </a:path>
              </a:pathLst>
            </a:custGeom>
            <a:ln w="7162">
              <a:solidFill>
                <a:srgbClr val="FFFFFF"/>
              </a:solidFill>
            </a:ln>
          </p:spPr>
          <p:txBody>
            <a:bodyPr wrap="square" lIns="0" tIns="0" rIns="0" bIns="0" rtlCol="0"/>
            <a:lstStyle/>
            <a:p>
              <a:endParaRPr sz="1400"/>
            </a:p>
          </p:txBody>
        </p:sp>
        <p:sp>
          <p:nvSpPr>
            <p:cNvPr id="63" name="object 258"/>
            <p:cNvSpPr/>
            <p:nvPr/>
          </p:nvSpPr>
          <p:spPr>
            <a:xfrm>
              <a:off x="11981095" y="3716605"/>
              <a:ext cx="148590" cy="42545"/>
            </a:xfrm>
            <a:custGeom>
              <a:avLst/>
              <a:gdLst/>
              <a:ahLst/>
              <a:cxnLst/>
              <a:rect l="l" t="t" r="r" b="b"/>
              <a:pathLst>
                <a:path w="148590" h="42545">
                  <a:moveTo>
                    <a:pt x="132638" y="0"/>
                  </a:moveTo>
                  <a:lnTo>
                    <a:pt x="14643" y="0"/>
                  </a:lnTo>
                  <a:lnTo>
                    <a:pt x="14643" y="13246"/>
                  </a:lnTo>
                  <a:lnTo>
                    <a:pt x="0" y="28765"/>
                  </a:lnTo>
                  <a:lnTo>
                    <a:pt x="0" y="42341"/>
                  </a:lnTo>
                  <a:lnTo>
                    <a:pt x="148183" y="42341"/>
                  </a:lnTo>
                  <a:lnTo>
                    <a:pt x="148183" y="28765"/>
                  </a:lnTo>
                  <a:lnTo>
                    <a:pt x="132638" y="14541"/>
                  </a:lnTo>
                  <a:lnTo>
                    <a:pt x="132638" y="0"/>
                  </a:lnTo>
                  <a:close/>
                </a:path>
              </a:pathLst>
            </a:custGeom>
            <a:solidFill>
              <a:srgbClr val="FFFFFF"/>
            </a:solidFill>
          </p:spPr>
          <p:txBody>
            <a:bodyPr wrap="square" lIns="0" tIns="0" rIns="0" bIns="0" rtlCol="0"/>
            <a:lstStyle/>
            <a:p>
              <a:endParaRPr sz="1400"/>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solidFill>
                  <a:schemeClr val="bg1">
                    <a:lumMod val="50000"/>
                  </a:schemeClr>
                </a:solidFill>
              </a:rPr>
              <a:t>Arquitetura de rede GPON</a:t>
            </a:r>
          </a:p>
          <a:p>
            <a:r>
              <a:rPr lang="en-US" altLang="zh-CN">
                <a:solidFill>
                  <a:schemeClr val="bg1">
                    <a:lumMod val="50000"/>
                  </a:schemeClr>
                </a:solidFill>
              </a:rPr>
              <a:t>Análise do protocolo GPON</a:t>
            </a:r>
          </a:p>
          <a:p>
            <a:r>
              <a:rPr lang="en-US" altLang="zh-CN">
                <a:solidFill>
                  <a:schemeClr val="bg1">
                    <a:lumMod val="50000"/>
                  </a:schemeClr>
                </a:solidFill>
              </a:rPr>
              <a:t>Principais tecnologias GPON</a:t>
            </a:r>
          </a:p>
          <a:p>
            <a:r>
              <a:rPr lang="en-US" altLang="zh-CN">
                <a:solidFill>
                  <a:schemeClr val="bg1">
                    <a:lumMod val="50000"/>
                  </a:schemeClr>
                </a:solidFill>
              </a:rPr>
              <a:t>Modos de gerenciamento e provisionamento de serviços do sistema GPON</a:t>
            </a:r>
          </a:p>
          <a:p>
            <a:r>
              <a:rPr lang="en-US" altLang="zh-CN" b="1"/>
              <a:t>Proteção de rede GPON</a:t>
            </a:r>
          </a:p>
          <a:p>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Proteção de homing único tipo B</a:t>
            </a:r>
            <a:endParaRPr lang="zh-CN" altLang="en-US" dirty="0"/>
          </a:p>
        </p:txBody>
      </p:sp>
      <p:sp>
        <p:nvSpPr>
          <p:cNvPr id="3" name="内容占位符 5"/>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proteção de homing único tipo B é implementada em diferentes portas PON do mesmo OLT.</a:t>
            </a:r>
          </a:p>
          <a:p>
            <a:endParaRPr lang="zh-CN" altLang="en-US" dirty="0"/>
          </a:p>
        </p:txBody>
      </p:sp>
      <p:grpSp>
        <p:nvGrpSpPr>
          <p:cNvPr id="4" name="组合 3"/>
          <p:cNvGrpSpPr/>
          <p:nvPr/>
        </p:nvGrpSpPr>
        <p:grpSpPr>
          <a:xfrm>
            <a:off x="2160000" y="2160000"/>
            <a:ext cx="7819484" cy="3579677"/>
            <a:chOff x="2160000" y="2160000"/>
            <a:chExt cx="7819484" cy="3579677"/>
          </a:xfrm>
        </p:grpSpPr>
        <p:cxnSp>
          <p:nvCxnSpPr>
            <p:cNvPr id="5" name="直接连接符 4"/>
            <p:cNvCxnSpPr/>
            <p:nvPr/>
          </p:nvCxnSpPr>
          <p:spPr bwMode="auto">
            <a:xfrm flipV="1">
              <a:off x="3082826" y="3368550"/>
              <a:ext cx="3083660" cy="15645"/>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6" name="直接连接符 5"/>
            <p:cNvCxnSpPr/>
            <p:nvPr/>
          </p:nvCxnSpPr>
          <p:spPr bwMode="auto">
            <a:xfrm>
              <a:off x="3082826" y="3546405"/>
              <a:ext cx="3022729" cy="0"/>
            </a:xfrm>
            <a:prstGeom prst="line">
              <a:avLst/>
            </a:prstGeom>
            <a:solidFill>
              <a:schemeClr val="accent1"/>
            </a:solidFill>
            <a:ln w="25400" cap="flat" cmpd="sng" algn="ctr">
              <a:solidFill>
                <a:srgbClr val="00B050"/>
              </a:solidFill>
              <a:prstDash val="solid"/>
              <a:round/>
              <a:headEnd type="none" w="med" len="med"/>
              <a:tailEnd type="none" w="med" len="med"/>
            </a:ln>
            <a:effectLst/>
          </p:spPr>
        </p:cxnSp>
        <p:cxnSp>
          <p:nvCxnSpPr>
            <p:cNvPr id="7" name="直接连接符 6"/>
            <p:cNvCxnSpPr/>
            <p:nvPr/>
          </p:nvCxnSpPr>
          <p:spPr bwMode="auto">
            <a:xfrm flipV="1">
              <a:off x="6572357" y="2411823"/>
              <a:ext cx="2382297" cy="982237"/>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8" name="直接连接符 7"/>
            <p:cNvCxnSpPr/>
            <p:nvPr/>
          </p:nvCxnSpPr>
          <p:spPr bwMode="auto">
            <a:xfrm>
              <a:off x="6626956" y="3538376"/>
              <a:ext cx="2333013" cy="909422"/>
            </a:xfrm>
            <a:prstGeom prst="line">
              <a:avLst/>
            </a:prstGeom>
            <a:solidFill>
              <a:schemeClr val="accent1"/>
            </a:solidFill>
            <a:ln w="25400" cap="flat" cmpd="sng" algn="ctr">
              <a:solidFill>
                <a:srgbClr val="F89939"/>
              </a:solidFill>
              <a:prstDash val="solid"/>
              <a:round/>
              <a:headEnd type="none" w="med" len="med"/>
              <a:tailEnd type="none" w="med" len="med"/>
            </a:ln>
            <a:effectLst/>
          </p:spPr>
        </p:cxnSp>
        <p:grpSp>
          <p:nvGrpSpPr>
            <p:cNvPr id="9" name="组合 8"/>
            <p:cNvGrpSpPr/>
            <p:nvPr/>
          </p:nvGrpSpPr>
          <p:grpSpPr>
            <a:xfrm>
              <a:off x="6084531" y="3104964"/>
              <a:ext cx="696813" cy="700843"/>
              <a:chOff x="4558125" y="2872668"/>
              <a:chExt cx="321945" cy="306070"/>
            </a:xfrm>
          </p:grpSpPr>
          <p:sp>
            <p:nvSpPr>
              <p:cNvPr id="56" name="object 30"/>
              <p:cNvSpPr/>
              <p:nvPr/>
            </p:nvSpPr>
            <p:spPr>
              <a:xfrm>
                <a:off x="4558125" y="2872668"/>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600"/>
              </a:p>
            </p:txBody>
          </p:sp>
          <p:sp>
            <p:nvSpPr>
              <p:cNvPr id="57" name="object 31"/>
              <p:cNvSpPr/>
              <p:nvPr/>
            </p:nvSpPr>
            <p:spPr>
              <a:xfrm>
                <a:off x="4612212" y="2925703"/>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600"/>
              </a:p>
            </p:txBody>
          </p:sp>
          <p:sp>
            <p:nvSpPr>
              <p:cNvPr id="58" name="object 32"/>
              <p:cNvSpPr/>
              <p:nvPr/>
            </p:nvSpPr>
            <p:spPr>
              <a:xfrm>
                <a:off x="4785447" y="3032630"/>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600"/>
              </a:p>
            </p:txBody>
          </p:sp>
          <p:sp>
            <p:nvSpPr>
              <p:cNvPr id="59" name="object 33"/>
              <p:cNvSpPr/>
              <p:nvPr/>
            </p:nvSpPr>
            <p:spPr>
              <a:xfrm>
                <a:off x="4798606" y="2987232"/>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600"/>
              </a:p>
            </p:txBody>
          </p:sp>
          <p:sp>
            <p:nvSpPr>
              <p:cNvPr id="60" name="object 34"/>
              <p:cNvSpPr/>
              <p:nvPr/>
            </p:nvSpPr>
            <p:spPr>
              <a:xfrm>
                <a:off x="4788207" y="291406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600"/>
              </a:p>
            </p:txBody>
          </p:sp>
        </p:grpSp>
        <p:grpSp>
          <p:nvGrpSpPr>
            <p:cNvPr id="10" name="组合 9"/>
            <p:cNvGrpSpPr/>
            <p:nvPr/>
          </p:nvGrpSpPr>
          <p:grpSpPr>
            <a:xfrm>
              <a:off x="2297046" y="2924944"/>
              <a:ext cx="788247" cy="1136194"/>
              <a:chOff x="2711178" y="2683305"/>
              <a:chExt cx="398785" cy="636270"/>
            </a:xfrm>
          </p:grpSpPr>
          <p:sp>
            <p:nvSpPr>
              <p:cNvPr id="40" name="object 35"/>
              <p:cNvSpPr/>
              <p:nvPr/>
            </p:nvSpPr>
            <p:spPr>
              <a:xfrm>
                <a:off x="2711178" y="2683305"/>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600"/>
              </a:p>
            </p:txBody>
          </p:sp>
          <p:sp>
            <p:nvSpPr>
              <p:cNvPr id="41" name="object 36"/>
              <p:cNvSpPr/>
              <p:nvPr/>
            </p:nvSpPr>
            <p:spPr>
              <a:xfrm>
                <a:off x="2885513" y="280521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600"/>
              </a:p>
            </p:txBody>
          </p:sp>
          <p:sp>
            <p:nvSpPr>
              <p:cNvPr id="42" name="object 37"/>
              <p:cNvSpPr/>
              <p:nvPr/>
            </p:nvSpPr>
            <p:spPr>
              <a:xfrm>
                <a:off x="2827914" y="2802654"/>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600"/>
              </a:p>
            </p:txBody>
          </p:sp>
          <p:sp>
            <p:nvSpPr>
              <p:cNvPr id="43" name="object 38"/>
              <p:cNvSpPr/>
              <p:nvPr/>
            </p:nvSpPr>
            <p:spPr>
              <a:xfrm>
                <a:off x="2736088" y="2842313"/>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600"/>
              </a:p>
            </p:txBody>
          </p:sp>
          <p:sp>
            <p:nvSpPr>
              <p:cNvPr id="44" name="object 39"/>
              <p:cNvSpPr/>
              <p:nvPr/>
            </p:nvSpPr>
            <p:spPr>
              <a:xfrm>
                <a:off x="2992686" y="273610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600"/>
              </a:p>
            </p:txBody>
          </p:sp>
          <p:sp>
            <p:nvSpPr>
              <p:cNvPr id="45" name="object 40"/>
              <p:cNvSpPr/>
              <p:nvPr/>
            </p:nvSpPr>
            <p:spPr>
              <a:xfrm>
                <a:off x="2940336" y="275543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600"/>
              </a:p>
            </p:txBody>
          </p:sp>
          <p:sp>
            <p:nvSpPr>
              <p:cNvPr id="46" name="object 41"/>
              <p:cNvSpPr/>
              <p:nvPr/>
            </p:nvSpPr>
            <p:spPr>
              <a:xfrm>
                <a:off x="3028076" y="2802654"/>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600"/>
              </a:p>
            </p:txBody>
          </p:sp>
          <p:sp>
            <p:nvSpPr>
              <p:cNvPr id="47" name="object 42"/>
              <p:cNvSpPr/>
              <p:nvPr/>
            </p:nvSpPr>
            <p:spPr>
              <a:xfrm>
                <a:off x="2955252" y="2842313"/>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600"/>
              </a:p>
            </p:txBody>
          </p:sp>
          <p:sp>
            <p:nvSpPr>
              <p:cNvPr id="48" name="object 43"/>
              <p:cNvSpPr/>
              <p:nvPr/>
            </p:nvSpPr>
            <p:spPr>
              <a:xfrm>
                <a:off x="2992033" y="287961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600"/>
              </a:p>
            </p:txBody>
          </p:sp>
          <p:sp>
            <p:nvSpPr>
              <p:cNvPr id="49" name="object 45"/>
              <p:cNvSpPr/>
              <p:nvPr/>
            </p:nvSpPr>
            <p:spPr>
              <a:xfrm>
                <a:off x="2711183" y="3001317"/>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600"/>
              </a:p>
            </p:txBody>
          </p:sp>
          <p:sp>
            <p:nvSpPr>
              <p:cNvPr id="50" name="object 46"/>
              <p:cNvSpPr/>
              <p:nvPr/>
            </p:nvSpPr>
            <p:spPr>
              <a:xfrm>
                <a:off x="2775931" y="3064922"/>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600"/>
              </a:p>
            </p:txBody>
          </p:sp>
          <p:sp>
            <p:nvSpPr>
              <p:cNvPr id="51" name="object 47"/>
              <p:cNvSpPr/>
              <p:nvPr/>
            </p:nvSpPr>
            <p:spPr>
              <a:xfrm>
                <a:off x="2870568" y="306491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600"/>
              </a:p>
            </p:txBody>
          </p:sp>
          <p:sp>
            <p:nvSpPr>
              <p:cNvPr id="52" name="object 48"/>
              <p:cNvSpPr/>
              <p:nvPr/>
            </p:nvSpPr>
            <p:spPr>
              <a:xfrm>
                <a:off x="2867698" y="3062048"/>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600"/>
              </a:p>
            </p:txBody>
          </p:sp>
          <p:sp>
            <p:nvSpPr>
              <p:cNvPr id="53" name="object 49"/>
              <p:cNvSpPr/>
              <p:nvPr/>
            </p:nvSpPr>
            <p:spPr>
              <a:xfrm>
                <a:off x="2890494" y="308081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600"/>
              </a:p>
            </p:txBody>
          </p:sp>
          <p:sp>
            <p:nvSpPr>
              <p:cNvPr id="54" name="object 50"/>
              <p:cNvSpPr/>
              <p:nvPr/>
            </p:nvSpPr>
            <p:spPr>
              <a:xfrm>
                <a:off x="2887624" y="3077949"/>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600"/>
              </a:p>
            </p:txBody>
          </p:sp>
          <p:sp>
            <p:nvSpPr>
              <p:cNvPr id="55" name="object 51"/>
              <p:cNvSpPr/>
              <p:nvPr/>
            </p:nvSpPr>
            <p:spPr>
              <a:xfrm>
                <a:off x="2878538" y="319742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600"/>
              </a:p>
            </p:txBody>
          </p:sp>
        </p:grpSp>
        <p:sp>
          <p:nvSpPr>
            <p:cNvPr id="11" name="object 57"/>
            <p:cNvSpPr txBox="1"/>
            <p:nvPr/>
          </p:nvSpPr>
          <p:spPr>
            <a:xfrm>
              <a:off x="5715259" y="3909285"/>
              <a:ext cx="1539608" cy="153888"/>
            </a:xfrm>
            <a:prstGeom prst="rect">
              <a:avLst/>
            </a:prstGeom>
          </p:spPr>
          <p:txBody>
            <a:bodyPr vert="horz" wrap="square" lIns="0" tIns="0" rIns="0" bIns="0" rtlCol="0">
              <a:spAutoFit/>
            </a:bodyPr>
            <a:lstStyle/>
            <a:p>
              <a:pPr marR="5080" algn="r">
                <a:lnSpc>
                  <a:spcPts val="1155"/>
                </a:lnSpc>
              </a:pPr>
              <a:r>
                <a:rPr sz="1600" dirty="0">
                  <a:solidFill>
                    <a:srgbClr val="231F20"/>
                  </a:solidFill>
                  <a:cs typeface="Microsoft YaHei" panose="020B0503020204020204" pitchFamily="34" charset="-122"/>
                </a:rPr>
                <a:t>divisor óptico</a:t>
              </a:r>
              <a:endParaRPr sz="1600" dirty="0">
                <a:cs typeface="Microsoft YaHei" panose="020B0503020204020204" pitchFamily="34" charset="-122"/>
              </a:endParaRPr>
            </a:p>
          </p:txBody>
        </p:sp>
        <p:sp>
          <p:nvSpPr>
            <p:cNvPr id="12" name="object 65"/>
            <p:cNvSpPr txBox="1"/>
            <p:nvPr/>
          </p:nvSpPr>
          <p:spPr>
            <a:xfrm>
              <a:off x="9004536" y="2772320"/>
              <a:ext cx="811569" cy="244084"/>
            </a:xfrm>
            <a:prstGeom prst="rect">
              <a:avLst/>
            </a:prstGeom>
          </p:spPr>
          <p:txBody>
            <a:bodyPr vert="horz" wrap="square" lIns="0" tIns="0" rIns="0" bIns="0" rtlCol="0">
              <a:spAutoFit/>
            </a:bodyPr>
            <a:lstStyle/>
            <a:p>
              <a:pPr marL="12700"/>
              <a:r>
                <a:rPr sz="1600" dirty="0">
                  <a:solidFill>
                    <a:srgbClr val="231F20"/>
                  </a:solidFill>
                  <a:cs typeface="Arial" panose="020B0604020202020204"/>
                </a:rPr>
                <a:t>ONU1</a:t>
              </a:r>
              <a:endParaRPr sz="1600" dirty="0">
                <a:cs typeface="Arial" panose="020B0604020202020204"/>
              </a:endParaRPr>
            </a:p>
          </p:txBody>
        </p:sp>
        <p:sp>
          <p:nvSpPr>
            <p:cNvPr id="13" name="object 66"/>
            <p:cNvSpPr txBox="1"/>
            <p:nvPr/>
          </p:nvSpPr>
          <p:spPr>
            <a:xfrm>
              <a:off x="9057217" y="4860552"/>
              <a:ext cx="922267" cy="244084"/>
            </a:xfrm>
            <a:prstGeom prst="rect">
              <a:avLst/>
            </a:prstGeom>
          </p:spPr>
          <p:txBody>
            <a:bodyPr vert="horz" wrap="square" lIns="0" tIns="0" rIns="0" bIns="0" rtlCol="0">
              <a:spAutoFit/>
            </a:bodyPr>
            <a:lstStyle/>
            <a:p>
              <a:pPr marL="12700"/>
              <a:r>
                <a:rPr sz="1600" dirty="0">
                  <a:cs typeface="Arial" panose="020B0604020202020204"/>
                </a:rPr>
                <a:t>ONU2</a:t>
              </a:r>
            </a:p>
          </p:txBody>
        </p:sp>
        <p:sp>
          <p:nvSpPr>
            <p:cNvPr id="14" name="object 69"/>
            <p:cNvSpPr/>
            <p:nvPr/>
          </p:nvSpPr>
          <p:spPr>
            <a:xfrm>
              <a:off x="8968737" y="4314172"/>
              <a:ext cx="61580" cy="99594"/>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15" name="object 70"/>
            <p:cNvSpPr/>
            <p:nvPr/>
          </p:nvSpPr>
          <p:spPr>
            <a:xfrm>
              <a:off x="8861913" y="4362134"/>
              <a:ext cx="109689"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16" name="object 71"/>
            <p:cNvSpPr/>
            <p:nvPr/>
          </p:nvSpPr>
          <p:spPr>
            <a:xfrm>
              <a:off x="9101862" y="4285054"/>
              <a:ext cx="81786" cy="171741"/>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17" name="object 72"/>
            <p:cNvSpPr/>
            <p:nvPr/>
          </p:nvSpPr>
          <p:spPr>
            <a:xfrm>
              <a:off x="9207087" y="4281101"/>
              <a:ext cx="212642" cy="174093"/>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18" name="object 73"/>
            <p:cNvSpPr/>
            <p:nvPr/>
          </p:nvSpPr>
          <p:spPr>
            <a:xfrm flipH="1">
              <a:off x="9057217" y="4282812"/>
              <a:ext cx="0" cy="170172"/>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nvGrpSpPr>
            <p:cNvPr id="19" name="组合 18"/>
            <p:cNvGrpSpPr/>
            <p:nvPr/>
          </p:nvGrpSpPr>
          <p:grpSpPr>
            <a:xfrm>
              <a:off x="8893636" y="2160000"/>
              <a:ext cx="871778" cy="578745"/>
              <a:chOff x="5753470" y="1943077"/>
              <a:chExt cx="405130" cy="262890"/>
            </a:xfrm>
          </p:grpSpPr>
          <p:sp>
            <p:nvSpPr>
              <p:cNvPr id="34"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600"/>
              </a:p>
            </p:txBody>
          </p:sp>
          <p:sp>
            <p:nvSpPr>
              <p:cNvPr id="35"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36"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37"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38"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39"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sp>
          <p:nvSpPr>
            <p:cNvPr id="20" name="文本框 19"/>
            <p:cNvSpPr txBox="1"/>
            <p:nvPr/>
          </p:nvSpPr>
          <p:spPr bwMode="auto">
            <a:xfrm>
              <a:off x="2336753" y="4117121"/>
              <a:ext cx="583427"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a:solidFill>
                    <a:srgbClr val="000000"/>
                  </a:solidFill>
                  <a:cs typeface="Arial" panose="020B0604020202020204" pitchFamily="34" charset="0"/>
                </a:rPr>
                <a:t>OLT</a:t>
              </a:r>
              <a:endParaRPr lang="zh-CN" altLang="en-US" sz="1600">
                <a:solidFill>
                  <a:srgbClr val="000000"/>
                </a:solidFill>
                <a:cs typeface="Arial" panose="020B0604020202020204" pitchFamily="34" charset="0"/>
              </a:endParaRPr>
            </a:p>
          </p:txBody>
        </p:sp>
        <p:sp>
          <p:nvSpPr>
            <p:cNvPr id="21" name="椭圆 20"/>
            <p:cNvSpPr/>
            <p:nvPr/>
          </p:nvSpPr>
          <p:spPr bwMode="auto">
            <a:xfrm>
              <a:off x="4359793" y="3183382"/>
              <a:ext cx="272775" cy="558477"/>
            </a:xfrm>
            <a:prstGeom prst="ellipse">
              <a:avLst/>
            </a:prstGeom>
            <a:solidFill>
              <a:schemeClr val="bg1">
                <a:alpha val="0"/>
              </a:schemeClr>
            </a:solid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sz="1600"/>
            </a:p>
          </p:txBody>
        </p:sp>
        <p:grpSp>
          <p:nvGrpSpPr>
            <p:cNvPr id="22" name="组合 21"/>
            <p:cNvGrpSpPr/>
            <p:nvPr/>
          </p:nvGrpSpPr>
          <p:grpSpPr>
            <a:xfrm>
              <a:off x="8892223" y="4193692"/>
              <a:ext cx="923072" cy="617624"/>
              <a:chOff x="5753470" y="1943077"/>
              <a:chExt cx="405130" cy="262890"/>
            </a:xfrm>
          </p:grpSpPr>
          <p:sp>
            <p:nvSpPr>
              <p:cNvPr id="28"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600"/>
              </a:p>
            </p:txBody>
          </p:sp>
          <p:sp>
            <p:nvSpPr>
              <p:cNvPr id="29"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30"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31"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32"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33"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sp>
          <p:nvSpPr>
            <p:cNvPr id="23" name="文本框 22"/>
            <p:cNvSpPr txBox="1"/>
            <p:nvPr/>
          </p:nvSpPr>
          <p:spPr bwMode="auto">
            <a:xfrm>
              <a:off x="3212218" y="2738745"/>
              <a:ext cx="2596703" cy="344156"/>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dirty="0">
                  <a:solidFill>
                    <a:srgbClr val="000000"/>
                  </a:solidFill>
                  <a:cs typeface="Arial" panose="020B0604020202020204" pitchFamily="34" charset="0"/>
                </a:rPr>
                <a:t>Proteção de fibra backbone</a:t>
              </a:r>
            </a:p>
          </p:txBody>
        </p:sp>
        <p:cxnSp>
          <p:nvCxnSpPr>
            <p:cNvPr id="24" name="直接连接符 23"/>
            <p:cNvCxnSpPr/>
            <p:nvPr/>
          </p:nvCxnSpPr>
          <p:spPr bwMode="auto">
            <a:xfrm flipV="1">
              <a:off x="2160000" y="5183536"/>
              <a:ext cx="936934" cy="4753"/>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25" name="直接连接符 24"/>
            <p:cNvCxnSpPr/>
            <p:nvPr/>
          </p:nvCxnSpPr>
          <p:spPr bwMode="auto">
            <a:xfrm flipV="1">
              <a:off x="2160000" y="5569990"/>
              <a:ext cx="936934" cy="4753"/>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6" name="文本框 25"/>
            <p:cNvSpPr txBox="1"/>
            <p:nvPr/>
          </p:nvSpPr>
          <p:spPr bwMode="auto">
            <a:xfrm>
              <a:off x="3323553" y="5009951"/>
              <a:ext cx="76937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dirty="0">
                  <a:solidFill>
                    <a:srgbClr val="000000"/>
                  </a:solidFill>
                  <a:cs typeface="Arial" panose="020B0604020202020204" pitchFamily="34" charset="0"/>
                </a:rPr>
                <a:t>Ativo</a:t>
              </a:r>
            </a:p>
          </p:txBody>
        </p:sp>
        <p:sp>
          <p:nvSpPr>
            <p:cNvPr id="27" name="文本框 26"/>
            <p:cNvSpPr txBox="1"/>
            <p:nvPr/>
          </p:nvSpPr>
          <p:spPr bwMode="auto">
            <a:xfrm>
              <a:off x="3228976" y="5392507"/>
              <a:ext cx="958530"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dirty="0">
                  <a:solidFill>
                    <a:srgbClr val="000000"/>
                  </a:solidFill>
                  <a:cs typeface="Arial" panose="020B0604020202020204" pitchFamily="34" charset="0"/>
                </a:rPr>
                <a:t>Espera</a:t>
              </a:r>
              <a:endParaRPr lang="zh-CN" altLang="en-US" sz="1600" dirty="0">
                <a:solidFill>
                  <a:srgbClr val="000000"/>
                </a:solidFill>
                <a:cs typeface="Arial" panose="020B0604020202020204" pitchFamily="34" charset="0"/>
              </a:endParaRP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Proteção de homing duplo tipo B</a:t>
            </a:r>
            <a:endParaRPr lang="zh-CN" altLang="en-US" dirty="0"/>
          </a:p>
        </p:txBody>
      </p:sp>
      <p:sp>
        <p:nvSpPr>
          <p:cNvPr id="79" name="文本占位符 78"/>
          <p:cNvSpPr>
            <a:spLocks noGrp="1"/>
          </p:cNvSpPr>
          <p:nvPr>
            <p:ph type="body" sz="quarter" idx="10"/>
          </p:nvPr>
        </p:nvSpPr>
        <p:spPr/>
        <p:txBody>
          <a:bodyPr/>
          <a:lstStyle/>
          <a:p>
            <a:r>
              <a:rPr lang="en-US" altLang="zh-CN" dirty="0"/>
              <a:t>A proteção dual-homing Tipo B é implementada nas portas PON de dois OLTs.</a:t>
            </a:r>
          </a:p>
          <a:p>
            <a:endParaRPr lang="zh-CN" altLang="en-US" dirty="0"/>
          </a:p>
        </p:txBody>
      </p:sp>
      <p:sp>
        <p:nvSpPr>
          <p:cNvPr id="3" name="内容占位符 5"/>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grpSp>
        <p:nvGrpSpPr>
          <p:cNvPr id="4" name="组合 3"/>
          <p:cNvGrpSpPr/>
          <p:nvPr/>
        </p:nvGrpSpPr>
        <p:grpSpPr>
          <a:xfrm>
            <a:off x="2171564" y="1975696"/>
            <a:ext cx="7609311" cy="3904888"/>
            <a:chOff x="2171564" y="2157984"/>
            <a:chExt cx="7609311" cy="3904888"/>
          </a:xfrm>
        </p:grpSpPr>
        <p:cxnSp>
          <p:nvCxnSpPr>
            <p:cNvPr id="5" name="直接连接符 4"/>
            <p:cNvCxnSpPr/>
            <p:nvPr/>
          </p:nvCxnSpPr>
          <p:spPr bwMode="auto">
            <a:xfrm>
              <a:off x="3069540" y="2839640"/>
              <a:ext cx="3000622" cy="665375"/>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6" name="直接连接符 5"/>
            <p:cNvCxnSpPr/>
            <p:nvPr/>
          </p:nvCxnSpPr>
          <p:spPr bwMode="auto">
            <a:xfrm flipV="1">
              <a:off x="3082055" y="3607900"/>
              <a:ext cx="2928817" cy="686463"/>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7" name="直接连接符 6"/>
            <p:cNvCxnSpPr/>
            <p:nvPr/>
          </p:nvCxnSpPr>
          <p:spPr bwMode="auto">
            <a:xfrm flipV="1">
              <a:off x="6465104" y="2577055"/>
              <a:ext cx="2318146" cy="917752"/>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8" name="直接连接符 7"/>
            <p:cNvCxnSpPr/>
            <p:nvPr/>
          </p:nvCxnSpPr>
          <p:spPr bwMode="auto">
            <a:xfrm>
              <a:off x="6518233" y="3629648"/>
              <a:ext cx="2270189" cy="849718"/>
            </a:xfrm>
            <a:prstGeom prst="line">
              <a:avLst/>
            </a:prstGeom>
            <a:solidFill>
              <a:schemeClr val="accent1"/>
            </a:solidFill>
            <a:ln w="19050" cap="flat" cmpd="sng" algn="ctr">
              <a:solidFill>
                <a:srgbClr val="F89939"/>
              </a:solidFill>
              <a:prstDash val="solid"/>
              <a:round/>
              <a:headEnd type="none" w="med" len="med"/>
              <a:tailEnd type="none" w="med" len="med"/>
            </a:ln>
            <a:effectLst/>
          </p:spPr>
        </p:cxnSp>
        <p:grpSp>
          <p:nvGrpSpPr>
            <p:cNvPr id="9" name="组合 8"/>
            <p:cNvGrpSpPr/>
            <p:nvPr/>
          </p:nvGrpSpPr>
          <p:grpSpPr>
            <a:xfrm>
              <a:off x="5990414" y="3214199"/>
              <a:ext cx="678049" cy="598039"/>
              <a:chOff x="4558125" y="2791773"/>
              <a:chExt cx="321945" cy="362840"/>
            </a:xfrm>
          </p:grpSpPr>
          <p:sp>
            <p:nvSpPr>
              <p:cNvPr id="74" name="object 30"/>
              <p:cNvSpPr/>
              <p:nvPr/>
            </p:nvSpPr>
            <p:spPr>
              <a:xfrm>
                <a:off x="4558125" y="2791773"/>
                <a:ext cx="321945" cy="36284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600"/>
              </a:p>
            </p:txBody>
          </p:sp>
          <p:sp>
            <p:nvSpPr>
              <p:cNvPr id="75" name="object 31"/>
              <p:cNvSpPr/>
              <p:nvPr/>
            </p:nvSpPr>
            <p:spPr>
              <a:xfrm>
                <a:off x="4612212" y="2925703"/>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600"/>
              </a:p>
            </p:txBody>
          </p:sp>
          <p:sp>
            <p:nvSpPr>
              <p:cNvPr id="76" name="object 32"/>
              <p:cNvSpPr/>
              <p:nvPr/>
            </p:nvSpPr>
            <p:spPr>
              <a:xfrm>
                <a:off x="4785447" y="3032630"/>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600"/>
              </a:p>
            </p:txBody>
          </p:sp>
          <p:sp>
            <p:nvSpPr>
              <p:cNvPr id="77" name="object 33"/>
              <p:cNvSpPr/>
              <p:nvPr/>
            </p:nvSpPr>
            <p:spPr>
              <a:xfrm>
                <a:off x="4798606" y="2987232"/>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600"/>
              </a:p>
            </p:txBody>
          </p:sp>
          <p:sp>
            <p:nvSpPr>
              <p:cNvPr id="78" name="object 34"/>
              <p:cNvSpPr/>
              <p:nvPr/>
            </p:nvSpPr>
            <p:spPr>
              <a:xfrm>
                <a:off x="4788207" y="291406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600"/>
              </a:p>
            </p:txBody>
          </p:sp>
        </p:grpSp>
        <p:grpSp>
          <p:nvGrpSpPr>
            <p:cNvPr id="10" name="组合 9"/>
            <p:cNvGrpSpPr/>
            <p:nvPr/>
          </p:nvGrpSpPr>
          <p:grpSpPr>
            <a:xfrm>
              <a:off x="2315069" y="2157984"/>
              <a:ext cx="776063" cy="1056218"/>
              <a:chOff x="2711178" y="2683305"/>
              <a:chExt cx="398785" cy="636270"/>
            </a:xfrm>
          </p:grpSpPr>
          <p:sp>
            <p:nvSpPr>
              <p:cNvPr id="58" name="object 35"/>
              <p:cNvSpPr/>
              <p:nvPr/>
            </p:nvSpPr>
            <p:spPr>
              <a:xfrm>
                <a:off x="2711178" y="2683305"/>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600"/>
              </a:p>
            </p:txBody>
          </p:sp>
          <p:sp>
            <p:nvSpPr>
              <p:cNvPr id="59" name="object 36"/>
              <p:cNvSpPr/>
              <p:nvPr/>
            </p:nvSpPr>
            <p:spPr>
              <a:xfrm>
                <a:off x="2885513" y="280521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600"/>
              </a:p>
            </p:txBody>
          </p:sp>
          <p:sp>
            <p:nvSpPr>
              <p:cNvPr id="60" name="object 37"/>
              <p:cNvSpPr/>
              <p:nvPr/>
            </p:nvSpPr>
            <p:spPr>
              <a:xfrm>
                <a:off x="2827914" y="2802654"/>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600"/>
              </a:p>
            </p:txBody>
          </p:sp>
          <p:sp>
            <p:nvSpPr>
              <p:cNvPr id="61" name="object 38"/>
              <p:cNvSpPr/>
              <p:nvPr/>
            </p:nvSpPr>
            <p:spPr>
              <a:xfrm>
                <a:off x="2736088" y="2842313"/>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600"/>
              </a:p>
            </p:txBody>
          </p:sp>
          <p:sp>
            <p:nvSpPr>
              <p:cNvPr id="62" name="object 39"/>
              <p:cNvSpPr/>
              <p:nvPr/>
            </p:nvSpPr>
            <p:spPr>
              <a:xfrm>
                <a:off x="2992686" y="273610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600"/>
              </a:p>
            </p:txBody>
          </p:sp>
          <p:sp>
            <p:nvSpPr>
              <p:cNvPr id="63" name="object 40"/>
              <p:cNvSpPr/>
              <p:nvPr/>
            </p:nvSpPr>
            <p:spPr>
              <a:xfrm>
                <a:off x="2940336" y="275543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600"/>
              </a:p>
            </p:txBody>
          </p:sp>
          <p:sp>
            <p:nvSpPr>
              <p:cNvPr id="64" name="object 41"/>
              <p:cNvSpPr/>
              <p:nvPr/>
            </p:nvSpPr>
            <p:spPr>
              <a:xfrm>
                <a:off x="3028076" y="2802654"/>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600"/>
              </a:p>
            </p:txBody>
          </p:sp>
          <p:sp>
            <p:nvSpPr>
              <p:cNvPr id="65" name="object 42"/>
              <p:cNvSpPr/>
              <p:nvPr/>
            </p:nvSpPr>
            <p:spPr>
              <a:xfrm>
                <a:off x="2955252" y="2842313"/>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600"/>
              </a:p>
            </p:txBody>
          </p:sp>
          <p:sp>
            <p:nvSpPr>
              <p:cNvPr id="66" name="object 43"/>
              <p:cNvSpPr/>
              <p:nvPr/>
            </p:nvSpPr>
            <p:spPr>
              <a:xfrm>
                <a:off x="2992033" y="287961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600"/>
              </a:p>
            </p:txBody>
          </p:sp>
          <p:sp>
            <p:nvSpPr>
              <p:cNvPr id="67" name="object 45"/>
              <p:cNvSpPr/>
              <p:nvPr/>
            </p:nvSpPr>
            <p:spPr>
              <a:xfrm>
                <a:off x="2711183" y="3001317"/>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600"/>
              </a:p>
            </p:txBody>
          </p:sp>
          <p:sp>
            <p:nvSpPr>
              <p:cNvPr id="68" name="object 46"/>
              <p:cNvSpPr/>
              <p:nvPr/>
            </p:nvSpPr>
            <p:spPr>
              <a:xfrm>
                <a:off x="2775931" y="3064922"/>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600"/>
              </a:p>
            </p:txBody>
          </p:sp>
          <p:sp>
            <p:nvSpPr>
              <p:cNvPr id="69" name="object 47"/>
              <p:cNvSpPr/>
              <p:nvPr/>
            </p:nvSpPr>
            <p:spPr>
              <a:xfrm>
                <a:off x="2870568" y="306491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600"/>
              </a:p>
            </p:txBody>
          </p:sp>
          <p:sp>
            <p:nvSpPr>
              <p:cNvPr id="70" name="object 48"/>
              <p:cNvSpPr/>
              <p:nvPr/>
            </p:nvSpPr>
            <p:spPr>
              <a:xfrm>
                <a:off x="2867698" y="3062048"/>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600"/>
              </a:p>
            </p:txBody>
          </p:sp>
          <p:sp>
            <p:nvSpPr>
              <p:cNvPr id="71" name="object 49"/>
              <p:cNvSpPr/>
              <p:nvPr/>
            </p:nvSpPr>
            <p:spPr>
              <a:xfrm>
                <a:off x="2890494" y="308081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600"/>
              </a:p>
            </p:txBody>
          </p:sp>
          <p:sp>
            <p:nvSpPr>
              <p:cNvPr id="72" name="object 50"/>
              <p:cNvSpPr/>
              <p:nvPr/>
            </p:nvSpPr>
            <p:spPr>
              <a:xfrm>
                <a:off x="2887624" y="3077949"/>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600"/>
              </a:p>
            </p:txBody>
          </p:sp>
          <p:sp>
            <p:nvSpPr>
              <p:cNvPr id="73" name="object 51"/>
              <p:cNvSpPr/>
              <p:nvPr/>
            </p:nvSpPr>
            <p:spPr>
              <a:xfrm>
                <a:off x="2878538" y="319742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600"/>
              </a:p>
            </p:txBody>
          </p:sp>
        </p:grpSp>
        <p:sp>
          <p:nvSpPr>
            <p:cNvPr id="11" name="object 57"/>
            <p:cNvSpPr txBox="1"/>
            <p:nvPr/>
          </p:nvSpPr>
          <p:spPr>
            <a:xfrm>
              <a:off x="5638213" y="3992158"/>
              <a:ext cx="1516747" cy="153888"/>
            </a:xfrm>
            <a:prstGeom prst="rect">
              <a:avLst/>
            </a:prstGeom>
          </p:spPr>
          <p:txBody>
            <a:bodyPr vert="horz" wrap="square" lIns="0" tIns="0" rIns="0" bIns="0" rtlCol="0">
              <a:spAutoFit/>
            </a:bodyPr>
            <a:lstStyle/>
            <a:p>
              <a:pPr marR="5080" algn="r">
                <a:lnSpc>
                  <a:spcPts val="1155"/>
                </a:lnSpc>
              </a:pPr>
              <a:r>
                <a:rPr sz="1600" dirty="0">
                  <a:solidFill>
                    <a:srgbClr val="231F20"/>
                  </a:solidFill>
                  <a:cs typeface="Microsoft YaHei" panose="020B0503020204020204" pitchFamily="34" charset="-122"/>
                </a:rPr>
                <a:t>divisor óptico</a:t>
              </a:r>
              <a:endParaRPr sz="1600" dirty="0">
                <a:cs typeface="Microsoft YaHei" panose="020B0503020204020204" pitchFamily="34" charset="-122"/>
              </a:endParaRPr>
            </a:p>
          </p:txBody>
        </p:sp>
        <p:sp>
          <p:nvSpPr>
            <p:cNvPr id="12" name="object 65"/>
            <p:cNvSpPr txBox="1"/>
            <p:nvPr/>
          </p:nvSpPr>
          <p:spPr>
            <a:xfrm>
              <a:off x="8831788" y="2839906"/>
              <a:ext cx="789715" cy="244084"/>
            </a:xfrm>
            <a:prstGeom prst="rect">
              <a:avLst/>
            </a:prstGeom>
          </p:spPr>
          <p:txBody>
            <a:bodyPr vert="horz" wrap="square" lIns="0" tIns="0" rIns="0" bIns="0" rtlCol="0">
              <a:spAutoFit/>
            </a:bodyPr>
            <a:lstStyle/>
            <a:p>
              <a:pPr marL="12700"/>
              <a:r>
                <a:rPr sz="1600">
                  <a:solidFill>
                    <a:srgbClr val="231F20"/>
                  </a:solidFill>
                  <a:cs typeface="Arial" panose="020B0604020202020204"/>
                </a:rPr>
                <a:t>ONU1</a:t>
              </a:r>
              <a:endParaRPr sz="1600">
                <a:cs typeface="Arial" panose="020B0604020202020204"/>
              </a:endParaRPr>
            </a:p>
          </p:txBody>
        </p:sp>
        <p:sp>
          <p:nvSpPr>
            <p:cNvPr id="13" name="object 66"/>
            <p:cNvSpPr txBox="1"/>
            <p:nvPr/>
          </p:nvSpPr>
          <p:spPr>
            <a:xfrm>
              <a:off x="8877511" y="4752024"/>
              <a:ext cx="903364" cy="244084"/>
            </a:xfrm>
            <a:prstGeom prst="rect">
              <a:avLst/>
            </a:prstGeom>
          </p:spPr>
          <p:txBody>
            <a:bodyPr vert="horz" wrap="square" lIns="0" tIns="0" rIns="0" bIns="0" rtlCol="0">
              <a:spAutoFit/>
            </a:bodyPr>
            <a:lstStyle/>
            <a:p>
              <a:pPr marL="12700"/>
              <a:r>
                <a:rPr sz="1600">
                  <a:cs typeface="Arial" panose="020B0604020202020204"/>
                </a:rPr>
                <a:t>ONU2</a:t>
              </a:r>
            </a:p>
          </p:txBody>
        </p:sp>
        <p:sp>
          <p:nvSpPr>
            <p:cNvPr id="14" name="object 69"/>
            <p:cNvSpPr/>
            <p:nvPr/>
          </p:nvSpPr>
          <p:spPr>
            <a:xfrm>
              <a:off x="8796953" y="4354513"/>
              <a:ext cx="59921" cy="9305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15" name="object 70"/>
            <p:cNvSpPr/>
            <p:nvPr/>
          </p:nvSpPr>
          <p:spPr>
            <a:xfrm>
              <a:off x="8693006" y="4399325"/>
              <a:ext cx="106735"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16" name="object 71"/>
            <p:cNvSpPr/>
            <p:nvPr/>
          </p:nvSpPr>
          <p:spPr>
            <a:xfrm>
              <a:off x="8926494" y="4327307"/>
              <a:ext cx="79583" cy="160466"/>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17" name="object 72"/>
            <p:cNvSpPr/>
            <p:nvPr/>
          </p:nvSpPr>
          <p:spPr>
            <a:xfrm>
              <a:off x="9028885" y="4323613"/>
              <a:ext cx="206916" cy="162664"/>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18" name="object 73"/>
            <p:cNvSpPr/>
            <p:nvPr/>
          </p:nvSpPr>
          <p:spPr>
            <a:xfrm flipH="1">
              <a:off x="8883050" y="4325211"/>
              <a:ext cx="0" cy="159000"/>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nvGrpSpPr>
            <p:cNvPr id="19" name="组合 18"/>
            <p:cNvGrpSpPr/>
            <p:nvPr/>
          </p:nvGrpSpPr>
          <p:grpSpPr>
            <a:xfrm>
              <a:off x="8647611" y="2180600"/>
              <a:ext cx="973103" cy="616603"/>
              <a:chOff x="5753467" y="1943075"/>
              <a:chExt cx="405130" cy="262889"/>
            </a:xfrm>
          </p:grpSpPr>
          <p:sp>
            <p:nvSpPr>
              <p:cNvPr id="52" name="object 74"/>
              <p:cNvSpPr/>
              <p:nvPr/>
            </p:nvSpPr>
            <p:spPr>
              <a:xfrm>
                <a:off x="5753467" y="1943075"/>
                <a:ext cx="405130" cy="262889"/>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600"/>
              </a:p>
            </p:txBody>
          </p:sp>
          <p:sp>
            <p:nvSpPr>
              <p:cNvPr id="53"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54"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55"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56"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57"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sp>
          <p:nvSpPr>
            <p:cNvPr id="20" name="文本框 19"/>
            <p:cNvSpPr txBox="1"/>
            <p:nvPr/>
          </p:nvSpPr>
          <p:spPr bwMode="auto">
            <a:xfrm>
              <a:off x="2302988" y="3223022"/>
              <a:ext cx="698844"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a:solidFill>
                    <a:srgbClr val="000000"/>
                  </a:solidFill>
                  <a:cs typeface="Arial" panose="020B0604020202020204" pitchFamily="34" charset="0"/>
                </a:rPr>
                <a:t>OLT1</a:t>
              </a:r>
              <a:endParaRPr lang="zh-CN" altLang="en-US" sz="1600">
                <a:solidFill>
                  <a:srgbClr val="000000"/>
                </a:solidFill>
                <a:cs typeface="Arial" panose="020B0604020202020204" pitchFamily="34" charset="0"/>
              </a:endParaRPr>
            </a:p>
          </p:txBody>
        </p:sp>
        <p:sp>
          <p:nvSpPr>
            <p:cNvPr id="21" name="椭圆 20"/>
            <p:cNvSpPr/>
            <p:nvPr/>
          </p:nvSpPr>
          <p:spPr bwMode="auto">
            <a:xfrm>
              <a:off x="4683723" y="3015779"/>
              <a:ext cx="412778" cy="1114626"/>
            </a:xfrm>
            <a:prstGeom prst="ellipse">
              <a:avLst/>
            </a:prstGeom>
            <a:solidFill>
              <a:schemeClr val="bg1">
                <a:alpha val="0"/>
              </a:schemeClr>
            </a:solid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sz="1600"/>
            </a:p>
          </p:txBody>
        </p:sp>
        <p:grpSp>
          <p:nvGrpSpPr>
            <p:cNvPr id="22" name="组合 21"/>
            <p:cNvGrpSpPr/>
            <p:nvPr/>
          </p:nvGrpSpPr>
          <p:grpSpPr>
            <a:xfrm>
              <a:off x="8647611" y="4126875"/>
              <a:ext cx="973103" cy="633299"/>
              <a:chOff x="5753470" y="1943077"/>
              <a:chExt cx="405130" cy="262890"/>
            </a:xfrm>
          </p:grpSpPr>
          <p:sp>
            <p:nvSpPr>
              <p:cNvPr id="46"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600"/>
              </a:p>
            </p:txBody>
          </p:sp>
          <p:sp>
            <p:nvSpPr>
              <p:cNvPr id="47"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48"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49"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50"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51"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sp>
          <p:nvSpPr>
            <p:cNvPr id="23" name="文本框 22"/>
            <p:cNvSpPr txBox="1"/>
            <p:nvPr/>
          </p:nvSpPr>
          <p:spPr bwMode="auto">
            <a:xfrm>
              <a:off x="3557169" y="2433674"/>
              <a:ext cx="2596703" cy="344156"/>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dirty="0">
                  <a:solidFill>
                    <a:srgbClr val="000000"/>
                  </a:solidFill>
                  <a:cs typeface="Arial" panose="020B0604020202020204" pitchFamily="34" charset="0"/>
                </a:rPr>
                <a:t>Proteção de fibra backbone</a:t>
              </a:r>
            </a:p>
          </p:txBody>
        </p:sp>
        <p:cxnSp>
          <p:nvCxnSpPr>
            <p:cNvPr id="24" name="直接连接符 23"/>
            <p:cNvCxnSpPr/>
            <p:nvPr/>
          </p:nvCxnSpPr>
          <p:spPr bwMode="auto">
            <a:xfrm flipV="1">
              <a:off x="2171564" y="5447721"/>
              <a:ext cx="911704" cy="4441"/>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25" name="直接连接符 24"/>
            <p:cNvCxnSpPr/>
            <p:nvPr/>
          </p:nvCxnSpPr>
          <p:spPr bwMode="auto">
            <a:xfrm flipV="1">
              <a:off x="2171564" y="5881534"/>
              <a:ext cx="911704" cy="4441"/>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6" name="文本框 25"/>
            <p:cNvSpPr txBox="1"/>
            <p:nvPr/>
          </p:nvSpPr>
          <p:spPr bwMode="auto">
            <a:xfrm>
              <a:off x="3385458" y="5269171"/>
              <a:ext cx="76937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dirty="0">
                  <a:solidFill>
                    <a:srgbClr val="000000"/>
                  </a:solidFill>
                  <a:cs typeface="Arial" panose="020B0604020202020204" pitchFamily="34" charset="0"/>
                </a:rPr>
                <a:t>Ativo</a:t>
              </a:r>
            </a:p>
          </p:txBody>
        </p:sp>
        <p:sp>
          <p:nvSpPr>
            <p:cNvPr id="27" name="文本框 26"/>
            <p:cNvSpPr txBox="1"/>
            <p:nvPr/>
          </p:nvSpPr>
          <p:spPr bwMode="auto">
            <a:xfrm>
              <a:off x="3290880" y="5715702"/>
              <a:ext cx="958530"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dirty="0">
                  <a:solidFill>
                    <a:srgbClr val="000000"/>
                  </a:solidFill>
                  <a:cs typeface="Arial" panose="020B0604020202020204" pitchFamily="34" charset="0"/>
                </a:rPr>
                <a:t>Espera</a:t>
              </a:r>
              <a:endParaRPr lang="zh-CN" altLang="en-US" sz="1600" dirty="0">
                <a:solidFill>
                  <a:srgbClr val="000000"/>
                </a:solidFill>
                <a:cs typeface="Arial" panose="020B0604020202020204" pitchFamily="34" charset="0"/>
              </a:endParaRPr>
            </a:p>
          </p:txBody>
        </p:sp>
        <p:grpSp>
          <p:nvGrpSpPr>
            <p:cNvPr id="28" name="组合 27"/>
            <p:cNvGrpSpPr/>
            <p:nvPr/>
          </p:nvGrpSpPr>
          <p:grpSpPr>
            <a:xfrm>
              <a:off x="2333429" y="3717752"/>
              <a:ext cx="757713" cy="1102601"/>
              <a:chOff x="2711178" y="2683305"/>
              <a:chExt cx="398785" cy="636270"/>
            </a:xfrm>
          </p:grpSpPr>
          <p:sp>
            <p:nvSpPr>
              <p:cNvPr id="30" name="object 35"/>
              <p:cNvSpPr/>
              <p:nvPr/>
            </p:nvSpPr>
            <p:spPr>
              <a:xfrm>
                <a:off x="2711178" y="2683305"/>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600"/>
              </a:p>
            </p:txBody>
          </p:sp>
          <p:sp>
            <p:nvSpPr>
              <p:cNvPr id="31" name="object 36"/>
              <p:cNvSpPr/>
              <p:nvPr/>
            </p:nvSpPr>
            <p:spPr>
              <a:xfrm>
                <a:off x="2885513" y="280521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600"/>
              </a:p>
            </p:txBody>
          </p:sp>
          <p:sp>
            <p:nvSpPr>
              <p:cNvPr id="32" name="object 37"/>
              <p:cNvSpPr/>
              <p:nvPr/>
            </p:nvSpPr>
            <p:spPr>
              <a:xfrm>
                <a:off x="2827914" y="2802654"/>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600"/>
              </a:p>
            </p:txBody>
          </p:sp>
          <p:sp>
            <p:nvSpPr>
              <p:cNvPr id="33" name="object 38"/>
              <p:cNvSpPr/>
              <p:nvPr/>
            </p:nvSpPr>
            <p:spPr>
              <a:xfrm>
                <a:off x="2736088" y="2842313"/>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600"/>
              </a:p>
            </p:txBody>
          </p:sp>
          <p:sp>
            <p:nvSpPr>
              <p:cNvPr id="34" name="object 39"/>
              <p:cNvSpPr/>
              <p:nvPr/>
            </p:nvSpPr>
            <p:spPr>
              <a:xfrm>
                <a:off x="2992686" y="273610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600"/>
              </a:p>
            </p:txBody>
          </p:sp>
          <p:sp>
            <p:nvSpPr>
              <p:cNvPr id="35" name="object 40"/>
              <p:cNvSpPr/>
              <p:nvPr/>
            </p:nvSpPr>
            <p:spPr>
              <a:xfrm>
                <a:off x="2940336" y="275543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600"/>
              </a:p>
            </p:txBody>
          </p:sp>
          <p:sp>
            <p:nvSpPr>
              <p:cNvPr id="36" name="object 41"/>
              <p:cNvSpPr/>
              <p:nvPr/>
            </p:nvSpPr>
            <p:spPr>
              <a:xfrm>
                <a:off x="3028076" y="2802654"/>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600"/>
              </a:p>
            </p:txBody>
          </p:sp>
          <p:sp>
            <p:nvSpPr>
              <p:cNvPr id="37" name="object 42"/>
              <p:cNvSpPr/>
              <p:nvPr/>
            </p:nvSpPr>
            <p:spPr>
              <a:xfrm>
                <a:off x="2955252" y="2842313"/>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600"/>
              </a:p>
            </p:txBody>
          </p:sp>
          <p:sp>
            <p:nvSpPr>
              <p:cNvPr id="38" name="object 43"/>
              <p:cNvSpPr/>
              <p:nvPr/>
            </p:nvSpPr>
            <p:spPr>
              <a:xfrm>
                <a:off x="2992033" y="287961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600"/>
              </a:p>
            </p:txBody>
          </p:sp>
          <p:sp>
            <p:nvSpPr>
              <p:cNvPr id="39" name="object 45"/>
              <p:cNvSpPr/>
              <p:nvPr/>
            </p:nvSpPr>
            <p:spPr>
              <a:xfrm>
                <a:off x="2711183" y="3001317"/>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600"/>
              </a:p>
            </p:txBody>
          </p:sp>
          <p:sp>
            <p:nvSpPr>
              <p:cNvPr id="40" name="object 46"/>
              <p:cNvSpPr/>
              <p:nvPr/>
            </p:nvSpPr>
            <p:spPr>
              <a:xfrm>
                <a:off x="2775931" y="3064922"/>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600"/>
              </a:p>
            </p:txBody>
          </p:sp>
          <p:sp>
            <p:nvSpPr>
              <p:cNvPr id="41" name="object 47"/>
              <p:cNvSpPr/>
              <p:nvPr/>
            </p:nvSpPr>
            <p:spPr>
              <a:xfrm>
                <a:off x="2870568" y="306491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600"/>
              </a:p>
            </p:txBody>
          </p:sp>
          <p:sp>
            <p:nvSpPr>
              <p:cNvPr id="42" name="object 48"/>
              <p:cNvSpPr/>
              <p:nvPr/>
            </p:nvSpPr>
            <p:spPr>
              <a:xfrm>
                <a:off x="2867698" y="3062048"/>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600"/>
              </a:p>
            </p:txBody>
          </p:sp>
          <p:sp>
            <p:nvSpPr>
              <p:cNvPr id="43" name="object 49"/>
              <p:cNvSpPr/>
              <p:nvPr/>
            </p:nvSpPr>
            <p:spPr>
              <a:xfrm>
                <a:off x="2890494" y="308081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600"/>
              </a:p>
            </p:txBody>
          </p:sp>
          <p:sp>
            <p:nvSpPr>
              <p:cNvPr id="44" name="object 50"/>
              <p:cNvSpPr/>
              <p:nvPr/>
            </p:nvSpPr>
            <p:spPr>
              <a:xfrm>
                <a:off x="2887624" y="3077949"/>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600"/>
              </a:p>
            </p:txBody>
          </p:sp>
          <p:sp>
            <p:nvSpPr>
              <p:cNvPr id="45" name="object 51"/>
              <p:cNvSpPr/>
              <p:nvPr/>
            </p:nvSpPr>
            <p:spPr>
              <a:xfrm>
                <a:off x="2878538" y="319742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600"/>
              </a:p>
            </p:txBody>
          </p:sp>
        </p:grpSp>
        <p:sp>
          <p:nvSpPr>
            <p:cNvPr id="29" name="文本框 28"/>
            <p:cNvSpPr txBox="1"/>
            <p:nvPr/>
          </p:nvSpPr>
          <p:spPr bwMode="auto">
            <a:xfrm>
              <a:off x="2312078" y="4760175"/>
              <a:ext cx="698844"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a:solidFill>
                    <a:srgbClr val="000000"/>
                  </a:solidFill>
                  <a:cs typeface="Arial" panose="020B0604020202020204" pitchFamily="34" charset="0"/>
                </a:rPr>
                <a:t>OLT2</a:t>
              </a:r>
              <a:endParaRPr lang="zh-CN" altLang="en-US" sz="1600">
                <a:solidFill>
                  <a:srgbClr val="000000"/>
                </a:solidFill>
                <a:cs typeface="Arial" panose="020B0604020202020204" pitchFamily="34" charset="0"/>
              </a:endParaRP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Proteção de homing único tipo C</a:t>
            </a:r>
            <a:endParaRPr lang="zh-CN" altLang="en-US" dirty="0"/>
          </a:p>
        </p:txBody>
      </p:sp>
      <p:sp>
        <p:nvSpPr>
          <p:cNvPr id="3" name="内容占位符 8"/>
          <p:cNvSpPr txBox="1"/>
          <p:nvPr/>
        </p:nvSpPr>
        <p:spPr>
          <a:xfrm>
            <a:off x="468317"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proteção tipo C é semelhante à proteção de anel implementada pelo OLT, ONU e divisor óptico.</a:t>
            </a:r>
          </a:p>
          <a:p>
            <a:endParaRPr lang="zh-CN" altLang="en-US" dirty="0"/>
          </a:p>
        </p:txBody>
      </p:sp>
      <p:grpSp>
        <p:nvGrpSpPr>
          <p:cNvPr id="4" name="组合 3"/>
          <p:cNvGrpSpPr/>
          <p:nvPr/>
        </p:nvGrpSpPr>
        <p:grpSpPr>
          <a:xfrm>
            <a:off x="2160000" y="2160000"/>
            <a:ext cx="7921814" cy="3644376"/>
            <a:chOff x="2160000" y="2160000"/>
            <a:chExt cx="7921814" cy="3644376"/>
          </a:xfrm>
        </p:grpSpPr>
        <p:cxnSp>
          <p:nvCxnSpPr>
            <p:cNvPr id="5" name="直接连接符 4"/>
            <p:cNvCxnSpPr/>
            <p:nvPr/>
          </p:nvCxnSpPr>
          <p:spPr bwMode="auto">
            <a:xfrm flipV="1">
              <a:off x="3095584" y="3040324"/>
              <a:ext cx="3047328" cy="599407"/>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6" name="直接连接符 5"/>
            <p:cNvCxnSpPr/>
            <p:nvPr/>
          </p:nvCxnSpPr>
          <p:spPr bwMode="auto">
            <a:xfrm>
              <a:off x="3095584" y="3784141"/>
              <a:ext cx="3064518" cy="561797"/>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7" name="直接连接符 6"/>
            <p:cNvCxnSpPr/>
            <p:nvPr/>
          </p:nvCxnSpPr>
          <p:spPr bwMode="auto">
            <a:xfrm flipV="1">
              <a:off x="6832543" y="2734609"/>
              <a:ext cx="2177627" cy="166492"/>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8" name="直接连接符 7"/>
            <p:cNvCxnSpPr/>
            <p:nvPr/>
          </p:nvCxnSpPr>
          <p:spPr bwMode="auto">
            <a:xfrm>
              <a:off x="6834318" y="4509120"/>
              <a:ext cx="2197038" cy="132009"/>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nvGrpSpPr>
            <p:cNvPr id="9" name="组合 8"/>
            <p:cNvGrpSpPr/>
            <p:nvPr/>
          </p:nvGrpSpPr>
          <p:grpSpPr>
            <a:xfrm>
              <a:off x="6138787" y="2617405"/>
              <a:ext cx="706446" cy="667579"/>
              <a:chOff x="4558125" y="2848543"/>
              <a:chExt cx="321945" cy="306070"/>
            </a:xfrm>
          </p:grpSpPr>
          <p:sp>
            <p:nvSpPr>
              <p:cNvPr id="68" name="object 30"/>
              <p:cNvSpPr/>
              <p:nvPr/>
            </p:nvSpPr>
            <p:spPr>
              <a:xfrm>
                <a:off x="4558125" y="2848543"/>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600"/>
              </a:p>
            </p:txBody>
          </p:sp>
          <p:sp>
            <p:nvSpPr>
              <p:cNvPr id="69" name="object 31"/>
              <p:cNvSpPr/>
              <p:nvPr/>
            </p:nvSpPr>
            <p:spPr>
              <a:xfrm>
                <a:off x="4612212" y="2925703"/>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600"/>
              </a:p>
            </p:txBody>
          </p:sp>
          <p:sp>
            <p:nvSpPr>
              <p:cNvPr id="70" name="object 32"/>
              <p:cNvSpPr/>
              <p:nvPr/>
            </p:nvSpPr>
            <p:spPr>
              <a:xfrm>
                <a:off x="4785447" y="3032630"/>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600"/>
              </a:p>
            </p:txBody>
          </p:sp>
          <p:sp>
            <p:nvSpPr>
              <p:cNvPr id="71" name="object 33"/>
              <p:cNvSpPr/>
              <p:nvPr/>
            </p:nvSpPr>
            <p:spPr>
              <a:xfrm>
                <a:off x="4798606" y="2987232"/>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600"/>
              </a:p>
            </p:txBody>
          </p:sp>
          <p:sp>
            <p:nvSpPr>
              <p:cNvPr id="72" name="object 34"/>
              <p:cNvSpPr/>
              <p:nvPr/>
            </p:nvSpPr>
            <p:spPr>
              <a:xfrm>
                <a:off x="4788207" y="291406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600"/>
              </a:p>
            </p:txBody>
          </p:sp>
        </p:grpSp>
        <p:grpSp>
          <p:nvGrpSpPr>
            <p:cNvPr id="10" name="组合 9"/>
            <p:cNvGrpSpPr/>
            <p:nvPr/>
          </p:nvGrpSpPr>
          <p:grpSpPr>
            <a:xfrm>
              <a:off x="2233144" y="2983828"/>
              <a:ext cx="862449" cy="1229229"/>
              <a:chOff x="2711178" y="2683305"/>
              <a:chExt cx="398785" cy="636270"/>
            </a:xfrm>
          </p:grpSpPr>
          <p:sp>
            <p:nvSpPr>
              <p:cNvPr id="52" name="object 35"/>
              <p:cNvSpPr/>
              <p:nvPr/>
            </p:nvSpPr>
            <p:spPr>
              <a:xfrm>
                <a:off x="2711178" y="2683305"/>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600"/>
              </a:p>
            </p:txBody>
          </p:sp>
          <p:sp>
            <p:nvSpPr>
              <p:cNvPr id="53" name="object 36"/>
              <p:cNvSpPr/>
              <p:nvPr/>
            </p:nvSpPr>
            <p:spPr>
              <a:xfrm>
                <a:off x="2885513" y="280521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600"/>
              </a:p>
            </p:txBody>
          </p:sp>
          <p:sp>
            <p:nvSpPr>
              <p:cNvPr id="54" name="object 37"/>
              <p:cNvSpPr/>
              <p:nvPr/>
            </p:nvSpPr>
            <p:spPr>
              <a:xfrm>
                <a:off x="2827914" y="2802654"/>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600"/>
              </a:p>
            </p:txBody>
          </p:sp>
          <p:sp>
            <p:nvSpPr>
              <p:cNvPr id="55" name="object 38"/>
              <p:cNvSpPr/>
              <p:nvPr/>
            </p:nvSpPr>
            <p:spPr>
              <a:xfrm>
                <a:off x="2736088" y="2842313"/>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600"/>
              </a:p>
            </p:txBody>
          </p:sp>
          <p:sp>
            <p:nvSpPr>
              <p:cNvPr id="56" name="object 39"/>
              <p:cNvSpPr/>
              <p:nvPr/>
            </p:nvSpPr>
            <p:spPr>
              <a:xfrm>
                <a:off x="2992686" y="273610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600"/>
              </a:p>
            </p:txBody>
          </p:sp>
          <p:sp>
            <p:nvSpPr>
              <p:cNvPr id="57" name="object 40"/>
              <p:cNvSpPr/>
              <p:nvPr/>
            </p:nvSpPr>
            <p:spPr>
              <a:xfrm>
                <a:off x="2940336" y="275543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600"/>
              </a:p>
            </p:txBody>
          </p:sp>
          <p:sp>
            <p:nvSpPr>
              <p:cNvPr id="58" name="object 41"/>
              <p:cNvSpPr/>
              <p:nvPr/>
            </p:nvSpPr>
            <p:spPr>
              <a:xfrm>
                <a:off x="3028076" y="2802654"/>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600"/>
              </a:p>
            </p:txBody>
          </p:sp>
          <p:sp>
            <p:nvSpPr>
              <p:cNvPr id="59" name="object 42"/>
              <p:cNvSpPr/>
              <p:nvPr/>
            </p:nvSpPr>
            <p:spPr>
              <a:xfrm>
                <a:off x="2955252" y="2842313"/>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600"/>
              </a:p>
            </p:txBody>
          </p:sp>
          <p:sp>
            <p:nvSpPr>
              <p:cNvPr id="60" name="object 43"/>
              <p:cNvSpPr/>
              <p:nvPr/>
            </p:nvSpPr>
            <p:spPr>
              <a:xfrm>
                <a:off x="2992033" y="287961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600"/>
              </a:p>
            </p:txBody>
          </p:sp>
          <p:sp>
            <p:nvSpPr>
              <p:cNvPr id="61" name="object 45"/>
              <p:cNvSpPr/>
              <p:nvPr/>
            </p:nvSpPr>
            <p:spPr>
              <a:xfrm>
                <a:off x="2711183" y="3001317"/>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600"/>
              </a:p>
            </p:txBody>
          </p:sp>
          <p:sp>
            <p:nvSpPr>
              <p:cNvPr id="62" name="object 46"/>
              <p:cNvSpPr/>
              <p:nvPr/>
            </p:nvSpPr>
            <p:spPr>
              <a:xfrm>
                <a:off x="2775931" y="3064922"/>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600"/>
              </a:p>
            </p:txBody>
          </p:sp>
          <p:sp>
            <p:nvSpPr>
              <p:cNvPr id="63" name="object 47"/>
              <p:cNvSpPr/>
              <p:nvPr/>
            </p:nvSpPr>
            <p:spPr>
              <a:xfrm>
                <a:off x="2870568" y="306491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600"/>
              </a:p>
            </p:txBody>
          </p:sp>
          <p:sp>
            <p:nvSpPr>
              <p:cNvPr id="64" name="object 48"/>
              <p:cNvSpPr/>
              <p:nvPr/>
            </p:nvSpPr>
            <p:spPr>
              <a:xfrm>
                <a:off x="2867698" y="3062048"/>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600"/>
              </a:p>
            </p:txBody>
          </p:sp>
          <p:sp>
            <p:nvSpPr>
              <p:cNvPr id="65" name="object 49"/>
              <p:cNvSpPr/>
              <p:nvPr/>
            </p:nvSpPr>
            <p:spPr>
              <a:xfrm>
                <a:off x="2890494" y="308081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600"/>
              </a:p>
            </p:txBody>
          </p:sp>
          <p:sp>
            <p:nvSpPr>
              <p:cNvPr id="66" name="object 50"/>
              <p:cNvSpPr/>
              <p:nvPr/>
            </p:nvSpPr>
            <p:spPr>
              <a:xfrm>
                <a:off x="2887624" y="3077949"/>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600"/>
              </a:p>
            </p:txBody>
          </p:sp>
          <p:sp>
            <p:nvSpPr>
              <p:cNvPr id="67" name="object 51"/>
              <p:cNvSpPr/>
              <p:nvPr/>
            </p:nvSpPr>
            <p:spPr>
              <a:xfrm>
                <a:off x="2878538" y="319742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600"/>
              </a:p>
            </p:txBody>
          </p:sp>
        </p:grpSp>
        <p:sp>
          <p:nvSpPr>
            <p:cNvPr id="11" name="object 57"/>
            <p:cNvSpPr txBox="1"/>
            <p:nvPr/>
          </p:nvSpPr>
          <p:spPr>
            <a:xfrm>
              <a:off x="5085188" y="4795332"/>
              <a:ext cx="2071940" cy="153888"/>
            </a:xfrm>
            <a:prstGeom prst="rect">
              <a:avLst/>
            </a:prstGeom>
          </p:spPr>
          <p:txBody>
            <a:bodyPr vert="horz" wrap="square" lIns="0" tIns="0" rIns="0" bIns="0" rtlCol="0">
              <a:spAutoFit/>
            </a:bodyPr>
            <a:lstStyle/>
            <a:p>
              <a:pPr marR="5080" algn="r">
                <a:lnSpc>
                  <a:spcPts val="1155"/>
                </a:lnSpc>
              </a:pPr>
              <a:r>
                <a:rPr sz="1600" dirty="0">
                  <a:solidFill>
                    <a:srgbClr val="231F20"/>
                  </a:solidFill>
                  <a:cs typeface="Microsoft YaHei" panose="020B0503020204020204" pitchFamily="34" charset="-122"/>
                </a:rPr>
                <a:t>divisor óptico 2</a:t>
              </a:r>
              <a:endParaRPr sz="1600" dirty="0">
                <a:cs typeface="Microsoft YaHei" panose="020B0503020204020204" pitchFamily="34" charset="-122"/>
              </a:endParaRPr>
            </a:p>
          </p:txBody>
        </p:sp>
        <p:sp>
          <p:nvSpPr>
            <p:cNvPr id="12" name="object 65"/>
            <p:cNvSpPr txBox="1"/>
            <p:nvPr/>
          </p:nvSpPr>
          <p:spPr>
            <a:xfrm>
              <a:off x="9099161" y="3024515"/>
              <a:ext cx="822789" cy="244084"/>
            </a:xfrm>
            <a:prstGeom prst="rect">
              <a:avLst/>
            </a:prstGeom>
          </p:spPr>
          <p:txBody>
            <a:bodyPr vert="horz" wrap="square" lIns="0" tIns="0" rIns="0" bIns="0" rtlCol="0">
              <a:spAutoFit/>
            </a:bodyPr>
            <a:lstStyle/>
            <a:p>
              <a:pPr marL="12700"/>
              <a:r>
                <a:rPr sz="1600">
                  <a:solidFill>
                    <a:srgbClr val="231F20"/>
                  </a:solidFill>
                  <a:cs typeface="Arial" panose="020B0604020202020204"/>
                </a:rPr>
                <a:t>ONU1</a:t>
              </a:r>
              <a:endParaRPr sz="1600">
                <a:cs typeface="Arial" panose="020B0604020202020204"/>
              </a:endParaRPr>
            </a:p>
          </p:txBody>
        </p:sp>
        <p:sp>
          <p:nvSpPr>
            <p:cNvPr id="13" name="object 66"/>
            <p:cNvSpPr txBox="1"/>
            <p:nvPr/>
          </p:nvSpPr>
          <p:spPr>
            <a:xfrm>
              <a:off x="9146797" y="4846407"/>
              <a:ext cx="935017" cy="244084"/>
            </a:xfrm>
            <a:prstGeom prst="rect">
              <a:avLst/>
            </a:prstGeom>
          </p:spPr>
          <p:txBody>
            <a:bodyPr vert="horz" wrap="square" lIns="0" tIns="0" rIns="0" bIns="0" rtlCol="0">
              <a:spAutoFit/>
            </a:bodyPr>
            <a:lstStyle/>
            <a:p>
              <a:pPr marL="12700"/>
              <a:r>
                <a:rPr sz="1600">
                  <a:cs typeface="Arial" panose="020B0604020202020204"/>
                </a:rPr>
                <a:t>ONU2</a:t>
              </a:r>
            </a:p>
          </p:txBody>
        </p:sp>
        <p:sp>
          <p:nvSpPr>
            <p:cNvPr id="14" name="object 69"/>
            <p:cNvSpPr/>
            <p:nvPr/>
          </p:nvSpPr>
          <p:spPr>
            <a:xfrm>
              <a:off x="9062867" y="4467653"/>
              <a:ext cx="62431" cy="8866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15" name="object 70"/>
            <p:cNvSpPr/>
            <p:nvPr/>
          </p:nvSpPr>
          <p:spPr>
            <a:xfrm>
              <a:off x="8954567" y="4510351"/>
              <a:ext cx="111205"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16" name="object 71"/>
            <p:cNvSpPr/>
            <p:nvPr/>
          </p:nvSpPr>
          <p:spPr>
            <a:xfrm>
              <a:off x="9197833" y="4441731"/>
              <a:ext cx="82916" cy="152894"/>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17" name="object 72"/>
            <p:cNvSpPr/>
            <p:nvPr/>
          </p:nvSpPr>
          <p:spPr>
            <a:xfrm>
              <a:off x="9304512" y="4438211"/>
              <a:ext cx="215582" cy="154988"/>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18" name="object 73"/>
            <p:cNvSpPr/>
            <p:nvPr/>
          </p:nvSpPr>
          <p:spPr>
            <a:xfrm flipH="1">
              <a:off x="9152570" y="4439734"/>
              <a:ext cx="0" cy="151498"/>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sp>
          <p:nvSpPr>
            <p:cNvPr id="19" name="文本框 18"/>
            <p:cNvSpPr txBox="1"/>
            <p:nvPr/>
          </p:nvSpPr>
          <p:spPr bwMode="auto">
            <a:xfrm>
              <a:off x="2343228" y="4292226"/>
              <a:ext cx="583427"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a:solidFill>
                    <a:srgbClr val="000000"/>
                  </a:solidFill>
                  <a:cs typeface="Arial" panose="020B0604020202020204" pitchFamily="34" charset="0"/>
                </a:rPr>
                <a:t>OLT</a:t>
              </a:r>
              <a:endParaRPr lang="zh-CN" altLang="en-US" sz="1600">
                <a:solidFill>
                  <a:srgbClr val="000000"/>
                </a:solidFill>
                <a:cs typeface="Arial" panose="020B0604020202020204" pitchFamily="34" charset="0"/>
              </a:endParaRPr>
            </a:p>
          </p:txBody>
        </p:sp>
        <p:sp>
          <p:nvSpPr>
            <p:cNvPr id="20" name="椭圆 19"/>
            <p:cNvSpPr/>
            <p:nvPr/>
          </p:nvSpPr>
          <p:spPr bwMode="auto">
            <a:xfrm>
              <a:off x="4279586" y="3265732"/>
              <a:ext cx="442474" cy="867520"/>
            </a:xfrm>
            <a:prstGeom prst="ellipse">
              <a:avLst/>
            </a:prstGeom>
            <a:solidFill>
              <a:schemeClr val="bg1">
                <a:alpha val="0"/>
              </a:schemeClr>
            </a:solid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sz="1600"/>
            </a:p>
          </p:txBody>
        </p:sp>
        <p:grpSp>
          <p:nvGrpSpPr>
            <p:cNvPr id="21" name="组合 20"/>
            <p:cNvGrpSpPr/>
            <p:nvPr/>
          </p:nvGrpSpPr>
          <p:grpSpPr>
            <a:xfrm>
              <a:off x="8951422" y="4147335"/>
              <a:ext cx="997006" cy="659488"/>
              <a:chOff x="5753470" y="1943077"/>
              <a:chExt cx="405130" cy="262890"/>
            </a:xfrm>
          </p:grpSpPr>
          <p:sp>
            <p:nvSpPr>
              <p:cNvPr id="46"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600"/>
              </a:p>
            </p:txBody>
          </p:sp>
          <p:sp>
            <p:nvSpPr>
              <p:cNvPr id="47"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48"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49"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50"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51"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sp>
          <p:nvSpPr>
            <p:cNvPr id="22" name="文本框 21"/>
            <p:cNvSpPr txBox="1"/>
            <p:nvPr/>
          </p:nvSpPr>
          <p:spPr bwMode="auto">
            <a:xfrm>
              <a:off x="3244713" y="2787384"/>
              <a:ext cx="2596703" cy="344156"/>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a:solidFill>
                    <a:srgbClr val="000000"/>
                  </a:solidFill>
                  <a:cs typeface="Arial" panose="020B0604020202020204" pitchFamily="34" charset="0"/>
                </a:rPr>
                <a:t>Proteção de fibra backbone</a:t>
              </a:r>
            </a:p>
          </p:txBody>
        </p:sp>
        <p:cxnSp>
          <p:nvCxnSpPr>
            <p:cNvPr id="23" name="直接连接符 22"/>
            <p:cNvCxnSpPr/>
            <p:nvPr/>
          </p:nvCxnSpPr>
          <p:spPr bwMode="auto">
            <a:xfrm flipV="1">
              <a:off x="2160000" y="5241614"/>
              <a:ext cx="949887" cy="4232"/>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24" name="直接连接符 23"/>
            <p:cNvCxnSpPr/>
            <p:nvPr/>
          </p:nvCxnSpPr>
          <p:spPr bwMode="auto">
            <a:xfrm flipV="1">
              <a:off x="2160000" y="5615214"/>
              <a:ext cx="949887" cy="4232"/>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5" name="文本框 24"/>
            <p:cNvSpPr txBox="1"/>
            <p:nvPr/>
          </p:nvSpPr>
          <p:spPr bwMode="auto">
            <a:xfrm>
              <a:off x="3440844" y="5043691"/>
              <a:ext cx="76937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dirty="0">
                  <a:solidFill>
                    <a:srgbClr val="000000"/>
                  </a:solidFill>
                  <a:cs typeface="Arial" panose="020B0604020202020204" pitchFamily="34" charset="0"/>
                </a:rPr>
                <a:t>Ativo</a:t>
              </a:r>
            </a:p>
          </p:txBody>
        </p:sp>
        <p:sp>
          <p:nvSpPr>
            <p:cNvPr id="26" name="文本框 25"/>
            <p:cNvSpPr txBox="1"/>
            <p:nvPr/>
          </p:nvSpPr>
          <p:spPr bwMode="auto">
            <a:xfrm>
              <a:off x="3346266" y="5457206"/>
              <a:ext cx="958530"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dirty="0">
                  <a:solidFill>
                    <a:srgbClr val="000000"/>
                  </a:solidFill>
                  <a:cs typeface="Arial" panose="020B0604020202020204" pitchFamily="34" charset="0"/>
                </a:rPr>
                <a:t>Espera</a:t>
              </a:r>
              <a:endParaRPr lang="zh-CN" altLang="en-US" sz="1600" dirty="0">
                <a:solidFill>
                  <a:srgbClr val="000000"/>
                </a:solidFill>
                <a:cs typeface="Arial" panose="020B0604020202020204" pitchFamily="34" charset="0"/>
              </a:endParaRPr>
            </a:p>
          </p:txBody>
        </p:sp>
        <p:grpSp>
          <p:nvGrpSpPr>
            <p:cNvPr id="27" name="组合 26"/>
            <p:cNvGrpSpPr/>
            <p:nvPr/>
          </p:nvGrpSpPr>
          <p:grpSpPr>
            <a:xfrm>
              <a:off x="6131782" y="4001792"/>
              <a:ext cx="706446" cy="651344"/>
              <a:chOff x="4558125" y="2848543"/>
              <a:chExt cx="321945" cy="306070"/>
            </a:xfrm>
          </p:grpSpPr>
          <p:sp>
            <p:nvSpPr>
              <p:cNvPr id="41" name="object 30"/>
              <p:cNvSpPr/>
              <p:nvPr/>
            </p:nvSpPr>
            <p:spPr>
              <a:xfrm>
                <a:off x="4558125" y="2848543"/>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600"/>
              </a:p>
            </p:txBody>
          </p:sp>
          <p:sp>
            <p:nvSpPr>
              <p:cNvPr id="42" name="object 31"/>
              <p:cNvSpPr/>
              <p:nvPr/>
            </p:nvSpPr>
            <p:spPr>
              <a:xfrm>
                <a:off x="4612212" y="2925703"/>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600"/>
              </a:p>
            </p:txBody>
          </p:sp>
          <p:sp>
            <p:nvSpPr>
              <p:cNvPr id="43" name="object 32"/>
              <p:cNvSpPr/>
              <p:nvPr/>
            </p:nvSpPr>
            <p:spPr>
              <a:xfrm>
                <a:off x="4785447" y="3032630"/>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600"/>
              </a:p>
            </p:txBody>
          </p:sp>
          <p:sp>
            <p:nvSpPr>
              <p:cNvPr id="44" name="object 33"/>
              <p:cNvSpPr/>
              <p:nvPr/>
            </p:nvSpPr>
            <p:spPr>
              <a:xfrm>
                <a:off x="4798606" y="2987232"/>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600"/>
              </a:p>
            </p:txBody>
          </p:sp>
          <p:sp>
            <p:nvSpPr>
              <p:cNvPr id="45" name="object 34"/>
              <p:cNvSpPr/>
              <p:nvPr/>
            </p:nvSpPr>
            <p:spPr>
              <a:xfrm>
                <a:off x="4788207" y="291406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600"/>
              </a:p>
            </p:txBody>
          </p:sp>
        </p:grpSp>
        <p:cxnSp>
          <p:nvCxnSpPr>
            <p:cNvPr id="28" name="直接连接符 27"/>
            <p:cNvCxnSpPr/>
            <p:nvPr/>
          </p:nvCxnSpPr>
          <p:spPr bwMode="auto">
            <a:xfrm>
              <a:off x="6807956" y="3170840"/>
              <a:ext cx="2178770" cy="1285936"/>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29" name="直接连接符 28"/>
            <p:cNvCxnSpPr/>
            <p:nvPr/>
          </p:nvCxnSpPr>
          <p:spPr bwMode="auto">
            <a:xfrm flipV="1">
              <a:off x="6833845" y="2885054"/>
              <a:ext cx="2176324" cy="1363718"/>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30" name="椭圆 29"/>
            <p:cNvSpPr/>
            <p:nvPr/>
          </p:nvSpPr>
          <p:spPr bwMode="auto">
            <a:xfrm>
              <a:off x="8331685" y="3982935"/>
              <a:ext cx="442474" cy="867520"/>
            </a:xfrm>
            <a:prstGeom prst="ellipse">
              <a:avLst/>
            </a:prstGeom>
            <a:solidFill>
              <a:schemeClr val="bg1">
                <a:alpha val="0"/>
              </a:schemeClr>
            </a:solid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sz="1600"/>
            </a:p>
          </p:txBody>
        </p:sp>
        <p:sp>
          <p:nvSpPr>
            <p:cNvPr id="31" name="椭圆 30"/>
            <p:cNvSpPr/>
            <p:nvPr/>
          </p:nvSpPr>
          <p:spPr bwMode="auto">
            <a:xfrm>
              <a:off x="8323793" y="2584056"/>
              <a:ext cx="442474" cy="867520"/>
            </a:xfrm>
            <a:prstGeom prst="ellipse">
              <a:avLst/>
            </a:prstGeom>
            <a:solidFill>
              <a:schemeClr val="bg1">
                <a:alpha val="0"/>
              </a:schemeClr>
            </a:solid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sz="1600"/>
            </a:p>
          </p:txBody>
        </p:sp>
        <p:sp>
          <p:nvSpPr>
            <p:cNvPr id="32" name="文本框 31"/>
            <p:cNvSpPr txBox="1"/>
            <p:nvPr/>
          </p:nvSpPr>
          <p:spPr bwMode="auto">
            <a:xfrm>
              <a:off x="7157128" y="2160000"/>
              <a:ext cx="2335099" cy="344156"/>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a:solidFill>
                    <a:srgbClr val="000000"/>
                  </a:solidFill>
                  <a:cs typeface="Arial" panose="020B0604020202020204" pitchFamily="34" charset="0"/>
                </a:rPr>
                <a:t>Proteção de fibra de ramos</a:t>
              </a:r>
            </a:p>
          </p:txBody>
        </p:sp>
        <p:sp>
          <p:nvSpPr>
            <p:cNvPr id="33" name="object 57"/>
            <p:cNvSpPr txBox="1"/>
            <p:nvPr/>
          </p:nvSpPr>
          <p:spPr>
            <a:xfrm>
              <a:off x="5286588" y="3381604"/>
              <a:ext cx="1870540" cy="153888"/>
            </a:xfrm>
            <a:prstGeom prst="rect">
              <a:avLst/>
            </a:prstGeom>
          </p:spPr>
          <p:txBody>
            <a:bodyPr vert="horz" wrap="square" lIns="0" tIns="0" rIns="0" bIns="0" rtlCol="0">
              <a:spAutoFit/>
            </a:bodyPr>
            <a:lstStyle/>
            <a:p>
              <a:pPr marR="5080" algn="r">
                <a:lnSpc>
                  <a:spcPts val="1155"/>
                </a:lnSpc>
              </a:pPr>
              <a:r>
                <a:rPr sz="1600" dirty="0">
                  <a:solidFill>
                    <a:srgbClr val="231F20"/>
                  </a:solidFill>
                  <a:cs typeface="Microsoft YaHei" panose="020B0503020204020204" pitchFamily="34" charset="-122"/>
                </a:rPr>
                <a:t>divisor óptico 1</a:t>
              </a:r>
              <a:endParaRPr sz="1600" dirty="0">
                <a:cs typeface="Microsoft YaHei" panose="020B0503020204020204" pitchFamily="34" charset="-122"/>
              </a:endParaRPr>
            </a:p>
          </p:txBody>
        </p:sp>
        <p:grpSp>
          <p:nvGrpSpPr>
            <p:cNvPr id="34" name="组合 33"/>
            <p:cNvGrpSpPr/>
            <p:nvPr/>
          </p:nvGrpSpPr>
          <p:grpSpPr>
            <a:xfrm>
              <a:off x="8986727" y="2318508"/>
              <a:ext cx="934404" cy="665320"/>
              <a:chOff x="5753470" y="1943077"/>
              <a:chExt cx="405130" cy="262890"/>
            </a:xfrm>
          </p:grpSpPr>
          <p:sp>
            <p:nvSpPr>
              <p:cNvPr id="35"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600"/>
              </a:p>
            </p:txBody>
          </p:sp>
          <p:sp>
            <p:nvSpPr>
              <p:cNvPr id="36"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37"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38"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39"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40"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Proteção de homing duplo tipo C</a:t>
            </a:r>
            <a:endParaRPr lang="zh-CN" altLang="en-US" dirty="0"/>
          </a:p>
        </p:txBody>
      </p:sp>
      <p:grpSp>
        <p:nvGrpSpPr>
          <p:cNvPr id="3" name="组合 2"/>
          <p:cNvGrpSpPr/>
          <p:nvPr/>
        </p:nvGrpSpPr>
        <p:grpSpPr>
          <a:xfrm>
            <a:off x="1919536" y="1467087"/>
            <a:ext cx="8101887" cy="4406779"/>
            <a:chOff x="1919536" y="1467087"/>
            <a:chExt cx="8101887" cy="4406779"/>
          </a:xfrm>
        </p:grpSpPr>
        <p:cxnSp>
          <p:nvCxnSpPr>
            <p:cNvPr id="4" name="直接连接符 3"/>
            <p:cNvCxnSpPr/>
            <p:nvPr/>
          </p:nvCxnSpPr>
          <p:spPr bwMode="auto">
            <a:xfrm flipV="1">
              <a:off x="2864642" y="2499117"/>
              <a:ext cx="3110293" cy="14139"/>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5" name="直接连接符 4"/>
            <p:cNvCxnSpPr/>
            <p:nvPr/>
          </p:nvCxnSpPr>
          <p:spPr bwMode="auto">
            <a:xfrm flipV="1">
              <a:off x="2864642" y="3982863"/>
              <a:ext cx="3127796" cy="38792"/>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6" name="直接连接符 5"/>
            <p:cNvCxnSpPr/>
            <p:nvPr/>
          </p:nvCxnSpPr>
          <p:spPr bwMode="auto">
            <a:xfrm flipV="1">
              <a:off x="6677117" y="2159368"/>
              <a:ext cx="2217259" cy="185027"/>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7" name="直接连接符 6"/>
            <p:cNvCxnSpPr/>
            <p:nvPr/>
          </p:nvCxnSpPr>
          <p:spPr bwMode="auto">
            <a:xfrm>
              <a:off x="6678925" y="4162781"/>
              <a:ext cx="2237023" cy="146705"/>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nvGrpSpPr>
            <p:cNvPr id="8" name="组合 7"/>
            <p:cNvGrpSpPr/>
            <p:nvPr/>
          </p:nvGrpSpPr>
          <p:grpSpPr>
            <a:xfrm>
              <a:off x="5970735" y="2160133"/>
              <a:ext cx="719303" cy="656799"/>
              <a:chOff x="4558125" y="2848545"/>
              <a:chExt cx="321945" cy="306070"/>
            </a:xfrm>
          </p:grpSpPr>
          <p:sp>
            <p:nvSpPr>
              <p:cNvPr id="85" name="object 30"/>
              <p:cNvSpPr/>
              <p:nvPr/>
            </p:nvSpPr>
            <p:spPr>
              <a:xfrm>
                <a:off x="4558125" y="2848545"/>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600"/>
              </a:p>
            </p:txBody>
          </p:sp>
          <p:sp>
            <p:nvSpPr>
              <p:cNvPr id="86" name="object 31"/>
              <p:cNvSpPr/>
              <p:nvPr/>
            </p:nvSpPr>
            <p:spPr>
              <a:xfrm>
                <a:off x="4612212" y="2925703"/>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600"/>
              </a:p>
            </p:txBody>
          </p:sp>
          <p:sp>
            <p:nvSpPr>
              <p:cNvPr id="87" name="object 32"/>
              <p:cNvSpPr/>
              <p:nvPr/>
            </p:nvSpPr>
            <p:spPr>
              <a:xfrm>
                <a:off x="4785447" y="3032630"/>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600"/>
              </a:p>
            </p:txBody>
          </p:sp>
          <p:sp>
            <p:nvSpPr>
              <p:cNvPr id="88" name="object 33"/>
              <p:cNvSpPr/>
              <p:nvPr/>
            </p:nvSpPr>
            <p:spPr>
              <a:xfrm>
                <a:off x="4798606" y="2987232"/>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600"/>
              </a:p>
            </p:txBody>
          </p:sp>
          <p:sp>
            <p:nvSpPr>
              <p:cNvPr id="89" name="object 34"/>
              <p:cNvSpPr/>
              <p:nvPr/>
            </p:nvSpPr>
            <p:spPr>
              <a:xfrm>
                <a:off x="4788207" y="291406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600"/>
              </a:p>
            </p:txBody>
          </p:sp>
        </p:grpSp>
        <p:grpSp>
          <p:nvGrpSpPr>
            <p:cNvPr id="9" name="组合 8"/>
            <p:cNvGrpSpPr/>
            <p:nvPr/>
          </p:nvGrpSpPr>
          <p:grpSpPr>
            <a:xfrm>
              <a:off x="2072423" y="3332447"/>
              <a:ext cx="828600" cy="1094469"/>
              <a:chOff x="2711178" y="2683305"/>
              <a:chExt cx="398785" cy="636270"/>
            </a:xfrm>
          </p:grpSpPr>
          <p:sp>
            <p:nvSpPr>
              <p:cNvPr id="69" name="object 35"/>
              <p:cNvSpPr/>
              <p:nvPr/>
            </p:nvSpPr>
            <p:spPr>
              <a:xfrm>
                <a:off x="2711178" y="2683305"/>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600"/>
              </a:p>
            </p:txBody>
          </p:sp>
          <p:sp>
            <p:nvSpPr>
              <p:cNvPr id="70" name="object 36"/>
              <p:cNvSpPr/>
              <p:nvPr/>
            </p:nvSpPr>
            <p:spPr>
              <a:xfrm>
                <a:off x="2885513" y="280521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600"/>
              </a:p>
            </p:txBody>
          </p:sp>
          <p:sp>
            <p:nvSpPr>
              <p:cNvPr id="71" name="object 37"/>
              <p:cNvSpPr/>
              <p:nvPr/>
            </p:nvSpPr>
            <p:spPr>
              <a:xfrm>
                <a:off x="2827914" y="2802654"/>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600"/>
              </a:p>
            </p:txBody>
          </p:sp>
          <p:sp>
            <p:nvSpPr>
              <p:cNvPr id="72" name="object 38"/>
              <p:cNvSpPr/>
              <p:nvPr/>
            </p:nvSpPr>
            <p:spPr>
              <a:xfrm>
                <a:off x="2736088" y="2842313"/>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600"/>
              </a:p>
            </p:txBody>
          </p:sp>
          <p:sp>
            <p:nvSpPr>
              <p:cNvPr id="73" name="object 39"/>
              <p:cNvSpPr/>
              <p:nvPr/>
            </p:nvSpPr>
            <p:spPr>
              <a:xfrm>
                <a:off x="2992686" y="273610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600"/>
              </a:p>
            </p:txBody>
          </p:sp>
          <p:sp>
            <p:nvSpPr>
              <p:cNvPr id="74" name="object 40"/>
              <p:cNvSpPr/>
              <p:nvPr/>
            </p:nvSpPr>
            <p:spPr>
              <a:xfrm>
                <a:off x="2940336" y="275543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600"/>
              </a:p>
            </p:txBody>
          </p:sp>
          <p:sp>
            <p:nvSpPr>
              <p:cNvPr id="75" name="object 41"/>
              <p:cNvSpPr/>
              <p:nvPr/>
            </p:nvSpPr>
            <p:spPr>
              <a:xfrm>
                <a:off x="3028076" y="2802654"/>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600"/>
              </a:p>
            </p:txBody>
          </p:sp>
          <p:sp>
            <p:nvSpPr>
              <p:cNvPr id="76" name="object 42"/>
              <p:cNvSpPr/>
              <p:nvPr/>
            </p:nvSpPr>
            <p:spPr>
              <a:xfrm>
                <a:off x="2955252" y="2842313"/>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600"/>
              </a:p>
            </p:txBody>
          </p:sp>
          <p:sp>
            <p:nvSpPr>
              <p:cNvPr id="77" name="object 43"/>
              <p:cNvSpPr/>
              <p:nvPr/>
            </p:nvSpPr>
            <p:spPr>
              <a:xfrm>
                <a:off x="2992033" y="287961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600"/>
              </a:p>
            </p:txBody>
          </p:sp>
          <p:sp>
            <p:nvSpPr>
              <p:cNvPr id="78" name="object 45"/>
              <p:cNvSpPr/>
              <p:nvPr/>
            </p:nvSpPr>
            <p:spPr>
              <a:xfrm>
                <a:off x="2711183" y="3001317"/>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600"/>
              </a:p>
            </p:txBody>
          </p:sp>
          <p:sp>
            <p:nvSpPr>
              <p:cNvPr id="79" name="object 46"/>
              <p:cNvSpPr/>
              <p:nvPr/>
            </p:nvSpPr>
            <p:spPr>
              <a:xfrm>
                <a:off x="2775931" y="3064922"/>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600"/>
              </a:p>
            </p:txBody>
          </p:sp>
          <p:sp>
            <p:nvSpPr>
              <p:cNvPr id="80" name="object 47"/>
              <p:cNvSpPr/>
              <p:nvPr/>
            </p:nvSpPr>
            <p:spPr>
              <a:xfrm>
                <a:off x="2870568" y="306491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600"/>
              </a:p>
            </p:txBody>
          </p:sp>
          <p:sp>
            <p:nvSpPr>
              <p:cNvPr id="81" name="object 48"/>
              <p:cNvSpPr/>
              <p:nvPr/>
            </p:nvSpPr>
            <p:spPr>
              <a:xfrm>
                <a:off x="2867698" y="3062048"/>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600"/>
              </a:p>
            </p:txBody>
          </p:sp>
          <p:sp>
            <p:nvSpPr>
              <p:cNvPr id="82" name="object 49"/>
              <p:cNvSpPr/>
              <p:nvPr/>
            </p:nvSpPr>
            <p:spPr>
              <a:xfrm>
                <a:off x="2890494" y="308081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600"/>
              </a:p>
            </p:txBody>
          </p:sp>
          <p:sp>
            <p:nvSpPr>
              <p:cNvPr id="83" name="object 50"/>
              <p:cNvSpPr/>
              <p:nvPr/>
            </p:nvSpPr>
            <p:spPr>
              <a:xfrm>
                <a:off x="2887624" y="3077949"/>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600"/>
              </a:p>
            </p:txBody>
          </p:sp>
          <p:sp>
            <p:nvSpPr>
              <p:cNvPr id="84" name="object 51"/>
              <p:cNvSpPr/>
              <p:nvPr/>
            </p:nvSpPr>
            <p:spPr>
              <a:xfrm>
                <a:off x="2878538" y="319742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600"/>
              </a:p>
            </p:txBody>
          </p:sp>
        </p:grpSp>
        <p:sp>
          <p:nvSpPr>
            <p:cNvPr id="10" name="object 57"/>
            <p:cNvSpPr txBox="1"/>
            <p:nvPr/>
          </p:nvSpPr>
          <p:spPr>
            <a:xfrm>
              <a:off x="4872086" y="4462276"/>
              <a:ext cx="2197297" cy="153888"/>
            </a:xfrm>
            <a:prstGeom prst="rect">
              <a:avLst/>
            </a:prstGeom>
          </p:spPr>
          <p:txBody>
            <a:bodyPr vert="horz" wrap="square" lIns="0" tIns="0" rIns="0" bIns="0" rtlCol="0">
              <a:spAutoFit/>
            </a:bodyPr>
            <a:lstStyle/>
            <a:p>
              <a:pPr marR="5080" algn="r">
                <a:lnSpc>
                  <a:spcPts val="1155"/>
                </a:lnSpc>
              </a:pPr>
              <a:r>
                <a:rPr sz="1600" dirty="0">
                  <a:solidFill>
                    <a:srgbClr val="231F20"/>
                  </a:solidFill>
                  <a:cs typeface="Microsoft YaHei" panose="020B0503020204020204" pitchFamily="34" charset="-122"/>
                </a:rPr>
                <a:t>divisor óptico 2</a:t>
              </a:r>
              <a:endParaRPr sz="1600" dirty="0">
                <a:cs typeface="Microsoft YaHei" panose="020B0503020204020204" pitchFamily="34" charset="-122"/>
              </a:endParaRPr>
            </a:p>
          </p:txBody>
        </p:sp>
        <p:sp>
          <p:nvSpPr>
            <p:cNvPr id="11" name="object 65"/>
            <p:cNvSpPr txBox="1"/>
            <p:nvPr/>
          </p:nvSpPr>
          <p:spPr>
            <a:xfrm>
              <a:off x="9084332" y="2534707"/>
              <a:ext cx="837763" cy="244084"/>
            </a:xfrm>
            <a:prstGeom prst="rect">
              <a:avLst/>
            </a:prstGeom>
          </p:spPr>
          <p:txBody>
            <a:bodyPr vert="horz" wrap="square" lIns="0" tIns="0" rIns="0" bIns="0" rtlCol="0">
              <a:spAutoFit/>
            </a:bodyPr>
            <a:lstStyle/>
            <a:p>
              <a:pPr marL="12700"/>
              <a:r>
                <a:rPr sz="1600">
                  <a:solidFill>
                    <a:srgbClr val="231F20"/>
                  </a:solidFill>
                  <a:cs typeface="Arial" panose="020B0604020202020204"/>
                </a:rPr>
                <a:t>ONU1</a:t>
              </a:r>
              <a:endParaRPr sz="1600">
                <a:cs typeface="Arial" panose="020B0604020202020204"/>
              </a:endParaRPr>
            </a:p>
          </p:txBody>
        </p:sp>
        <p:sp>
          <p:nvSpPr>
            <p:cNvPr id="12" name="object 66"/>
            <p:cNvSpPr txBox="1"/>
            <p:nvPr/>
          </p:nvSpPr>
          <p:spPr>
            <a:xfrm>
              <a:off x="9033490" y="4506267"/>
              <a:ext cx="987933" cy="244084"/>
            </a:xfrm>
            <a:prstGeom prst="rect">
              <a:avLst/>
            </a:prstGeom>
          </p:spPr>
          <p:txBody>
            <a:bodyPr vert="horz" wrap="square" lIns="0" tIns="0" rIns="0" bIns="0" rtlCol="0">
              <a:spAutoFit/>
            </a:bodyPr>
            <a:lstStyle/>
            <a:p>
              <a:pPr marL="12700"/>
              <a:r>
                <a:rPr sz="1600">
                  <a:cs typeface="Arial" panose="020B0604020202020204"/>
                </a:rPr>
                <a:t>ONU2</a:t>
              </a:r>
            </a:p>
          </p:txBody>
        </p:sp>
        <p:sp>
          <p:nvSpPr>
            <p:cNvPr id="13" name="object 69"/>
            <p:cNvSpPr/>
            <p:nvPr/>
          </p:nvSpPr>
          <p:spPr>
            <a:xfrm>
              <a:off x="8948032" y="4085348"/>
              <a:ext cx="63567" cy="9853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14" name="object 70"/>
            <p:cNvSpPr/>
            <p:nvPr/>
          </p:nvSpPr>
          <p:spPr>
            <a:xfrm>
              <a:off x="8837761" y="4132799"/>
              <a:ext cx="113229"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15" name="object 71"/>
            <p:cNvSpPr/>
            <p:nvPr/>
          </p:nvSpPr>
          <p:spPr>
            <a:xfrm>
              <a:off x="9085454" y="4056539"/>
              <a:ext cx="84425" cy="16991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16" name="object 72"/>
            <p:cNvSpPr/>
            <p:nvPr/>
          </p:nvSpPr>
          <p:spPr>
            <a:xfrm>
              <a:off x="9194076" y="4052628"/>
              <a:ext cx="219506" cy="172243"/>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17" name="object 73"/>
            <p:cNvSpPr/>
            <p:nvPr/>
          </p:nvSpPr>
          <p:spPr>
            <a:xfrm flipH="1">
              <a:off x="9039368" y="4054320"/>
              <a:ext cx="0" cy="168364"/>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nvGrpSpPr>
            <p:cNvPr id="18" name="组合 17"/>
            <p:cNvGrpSpPr/>
            <p:nvPr/>
          </p:nvGrpSpPr>
          <p:grpSpPr>
            <a:xfrm>
              <a:off x="8894374" y="1775884"/>
              <a:ext cx="927539" cy="695404"/>
              <a:chOff x="5753471" y="1943077"/>
              <a:chExt cx="405130" cy="262890"/>
            </a:xfrm>
          </p:grpSpPr>
          <p:sp>
            <p:nvSpPr>
              <p:cNvPr id="63" name="object 74"/>
              <p:cNvSpPr/>
              <p:nvPr/>
            </p:nvSpPr>
            <p:spPr>
              <a:xfrm>
                <a:off x="5753471"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600"/>
              </a:p>
            </p:txBody>
          </p:sp>
          <p:sp>
            <p:nvSpPr>
              <p:cNvPr id="64"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65"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66"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67"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68"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sp>
          <p:nvSpPr>
            <p:cNvPr id="19" name="文本框 18"/>
            <p:cNvSpPr txBox="1"/>
            <p:nvPr/>
          </p:nvSpPr>
          <p:spPr bwMode="auto">
            <a:xfrm>
              <a:off x="2175519" y="4417576"/>
              <a:ext cx="698844"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a:solidFill>
                    <a:srgbClr val="000000"/>
                  </a:solidFill>
                  <a:cs typeface="Arial" panose="020B0604020202020204" pitchFamily="34" charset="0"/>
                </a:rPr>
                <a:t>OLT2</a:t>
              </a:r>
              <a:endParaRPr lang="zh-CN" altLang="en-US" sz="1600">
                <a:solidFill>
                  <a:srgbClr val="000000"/>
                </a:solidFill>
                <a:cs typeface="Arial" panose="020B0604020202020204" pitchFamily="34" charset="0"/>
              </a:endParaRPr>
            </a:p>
          </p:txBody>
        </p:sp>
        <p:sp>
          <p:nvSpPr>
            <p:cNvPr id="20" name="椭圆 19"/>
            <p:cNvSpPr/>
            <p:nvPr/>
          </p:nvSpPr>
          <p:spPr bwMode="auto">
            <a:xfrm>
              <a:off x="3965066" y="2360156"/>
              <a:ext cx="695439" cy="1705490"/>
            </a:xfrm>
            <a:prstGeom prst="ellipse">
              <a:avLst/>
            </a:prstGeom>
            <a:solidFill>
              <a:schemeClr val="bg1">
                <a:alpha val="0"/>
              </a:schemeClr>
            </a:solid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sz="1600"/>
            </a:p>
          </p:txBody>
        </p:sp>
        <p:grpSp>
          <p:nvGrpSpPr>
            <p:cNvPr id="21" name="组合 20"/>
            <p:cNvGrpSpPr/>
            <p:nvPr/>
          </p:nvGrpSpPr>
          <p:grpSpPr>
            <a:xfrm>
              <a:off x="8870505" y="3764483"/>
              <a:ext cx="951410" cy="697793"/>
              <a:chOff x="5753470" y="1943077"/>
              <a:chExt cx="405130" cy="262890"/>
            </a:xfrm>
          </p:grpSpPr>
          <p:sp>
            <p:nvSpPr>
              <p:cNvPr id="57"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600"/>
              </a:p>
            </p:txBody>
          </p:sp>
          <p:sp>
            <p:nvSpPr>
              <p:cNvPr id="58"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600"/>
              </a:p>
            </p:txBody>
          </p:sp>
          <p:sp>
            <p:nvSpPr>
              <p:cNvPr id="59"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600"/>
              </a:p>
            </p:txBody>
          </p:sp>
          <p:sp>
            <p:nvSpPr>
              <p:cNvPr id="60"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600"/>
              </a:p>
            </p:txBody>
          </p:sp>
          <p:sp>
            <p:nvSpPr>
              <p:cNvPr id="61"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600"/>
              </a:p>
            </p:txBody>
          </p:sp>
          <p:sp>
            <p:nvSpPr>
              <p:cNvPr id="62"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600"/>
              </a:p>
            </p:txBody>
          </p:sp>
        </p:grpSp>
        <p:sp>
          <p:nvSpPr>
            <p:cNvPr id="22" name="文本框 21"/>
            <p:cNvSpPr txBox="1"/>
            <p:nvPr/>
          </p:nvSpPr>
          <p:spPr bwMode="auto">
            <a:xfrm>
              <a:off x="3047621" y="1778105"/>
              <a:ext cx="2596703" cy="344156"/>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a:solidFill>
                    <a:srgbClr val="000000"/>
                  </a:solidFill>
                  <a:cs typeface="Arial" panose="020B0604020202020204" pitchFamily="34" charset="0"/>
                </a:rPr>
                <a:t>Proteção de fibra backbone</a:t>
              </a:r>
            </a:p>
          </p:txBody>
        </p:sp>
        <p:cxnSp>
          <p:nvCxnSpPr>
            <p:cNvPr id="23" name="直接连接符 22"/>
            <p:cNvCxnSpPr/>
            <p:nvPr/>
          </p:nvCxnSpPr>
          <p:spPr bwMode="auto">
            <a:xfrm flipV="1">
              <a:off x="1919536" y="5234197"/>
              <a:ext cx="967175" cy="4703"/>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24" name="直接连接符 23"/>
            <p:cNvCxnSpPr/>
            <p:nvPr/>
          </p:nvCxnSpPr>
          <p:spPr bwMode="auto">
            <a:xfrm flipV="1">
              <a:off x="1919536" y="5702294"/>
              <a:ext cx="967175" cy="4703"/>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25" name="文本框 24"/>
            <p:cNvSpPr txBox="1"/>
            <p:nvPr/>
          </p:nvSpPr>
          <p:spPr bwMode="auto">
            <a:xfrm>
              <a:off x="3230690" y="5014239"/>
              <a:ext cx="76937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dirty="0">
                  <a:solidFill>
                    <a:srgbClr val="000000"/>
                  </a:solidFill>
                  <a:cs typeface="Arial" panose="020B0604020202020204" pitchFamily="34" charset="0"/>
                </a:rPr>
                <a:t>Ativo</a:t>
              </a:r>
            </a:p>
          </p:txBody>
        </p:sp>
        <p:sp>
          <p:nvSpPr>
            <p:cNvPr id="26" name="文本框 25"/>
            <p:cNvSpPr txBox="1"/>
            <p:nvPr/>
          </p:nvSpPr>
          <p:spPr bwMode="auto">
            <a:xfrm>
              <a:off x="3136113" y="5526696"/>
              <a:ext cx="958530"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dirty="0">
                  <a:solidFill>
                    <a:srgbClr val="000000"/>
                  </a:solidFill>
                  <a:cs typeface="Arial" panose="020B0604020202020204" pitchFamily="34" charset="0"/>
                </a:rPr>
                <a:t>Espera</a:t>
              </a:r>
              <a:endParaRPr lang="zh-CN" altLang="en-US" sz="1600" dirty="0">
                <a:solidFill>
                  <a:srgbClr val="000000"/>
                </a:solidFill>
                <a:cs typeface="Arial" panose="020B0604020202020204" pitchFamily="34" charset="0"/>
              </a:endParaRPr>
            </a:p>
          </p:txBody>
        </p:sp>
        <p:grpSp>
          <p:nvGrpSpPr>
            <p:cNvPr id="27" name="组合 26"/>
            <p:cNvGrpSpPr/>
            <p:nvPr/>
          </p:nvGrpSpPr>
          <p:grpSpPr>
            <a:xfrm>
              <a:off x="6001996" y="3620510"/>
              <a:ext cx="680910" cy="672586"/>
              <a:chOff x="4558125" y="2848543"/>
              <a:chExt cx="321945" cy="306070"/>
            </a:xfrm>
          </p:grpSpPr>
          <p:sp>
            <p:nvSpPr>
              <p:cNvPr id="52" name="object 30"/>
              <p:cNvSpPr/>
              <p:nvPr/>
            </p:nvSpPr>
            <p:spPr>
              <a:xfrm>
                <a:off x="4558125" y="2848543"/>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600"/>
              </a:p>
            </p:txBody>
          </p:sp>
          <p:sp>
            <p:nvSpPr>
              <p:cNvPr id="53" name="object 31"/>
              <p:cNvSpPr/>
              <p:nvPr/>
            </p:nvSpPr>
            <p:spPr>
              <a:xfrm>
                <a:off x="4612212" y="2925703"/>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600"/>
              </a:p>
            </p:txBody>
          </p:sp>
          <p:sp>
            <p:nvSpPr>
              <p:cNvPr id="54" name="object 32"/>
              <p:cNvSpPr/>
              <p:nvPr/>
            </p:nvSpPr>
            <p:spPr>
              <a:xfrm>
                <a:off x="4785447" y="3032630"/>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600"/>
              </a:p>
            </p:txBody>
          </p:sp>
          <p:sp>
            <p:nvSpPr>
              <p:cNvPr id="55" name="object 33"/>
              <p:cNvSpPr/>
              <p:nvPr/>
            </p:nvSpPr>
            <p:spPr>
              <a:xfrm>
                <a:off x="4798606" y="2987232"/>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600"/>
              </a:p>
            </p:txBody>
          </p:sp>
          <p:sp>
            <p:nvSpPr>
              <p:cNvPr id="56" name="object 34"/>
              <p:cNvSpPr/>
              <p:nvPr/>
            </p:nvSpPr>
            <p:spPr>
              <a:xfrm>
                <a:off x="4788207" y="291406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600"/>
              </a:p>
            </p:txBody>
          </p:sp>
        </p:grpSp>
        <p:cxnSp>
          <p:nvCxnSpPr>
            <p:cNvPr id="28" name="直接连接符 27"/>
            <p:cNvCxnSpPr/>
            <p:nvPr/>
          </p:nvCxnSpPr>
          <p:spPr bwMode="auto">
            <a:xfrm>
              <a:off x="6652083" y="2644163"/>
              <a:ext cx="2218422" cy="1429096"/>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29" name="直接连接符 28"/>
            <p:cNvCxnSpPr/>
            <p:nvPr/>
          </p:nvCxnSpPr>
          <p:spPr bwMode="auto">
            <a:xfrm flipV="1">
              <a:off x="6678443" y="2326561"/>
              <a:ext cx="2215932" cy="1515538"/>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30" name="椭圆 29"/>
            <p:cNvSpPr/>
            <p:nvPr/>
          </p:nvSpPr>
          <p:spPr bwMode="auto">
            <a:xfrm>
              <a:off x="8203543" y="3546667"/>
              <a:ext cx="450527" cy="964099"/>
            </a:xfrm>
            <a:prstGeom prst="ellipse">
              <a:avLst/>
            </a:prstGeom>
            <a:solidFill>
              <a:schemeClr val="bg1">
                <a:alpha val="0"/>
              </a:schemeClr>
            </a:solid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sz="1600"/>
            </a:p>
          </p:txBody>
        </p:sp>
        <p:sp>
          <p:nvSpPr>
            <p:cNvPr id="31" name="椭圆 30"/>
            <p:cNvSpPr/>
            <p:nvPr/>
          </p:nvSpPr>
          <p:spPr bwMode="auto">
            <a:xfrm>
              <a:off x="8195508" y="1992053"/>
              <a:ext cx="450527" cy="964099"/>
            </a:xfrm>
            <a:prstGeom prst="ellipse">
              <a:avLst/>
            </a:prstGeom>
            <a:solidFill>
              <a:schemeClr val="bg1">
                <a:alpha val="0"/>
              </a:schemeClr>
            </a:solid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sz="1600"/>
            </a:p>
          </p:txBody>
        </p:sp>
        <p:sp>
          <p:nvSpPr>
            <p:cNvPr id="32" name="文本框 31"/>
            <p:cNvSpPr txBox="1"/>
            <p:nvPr/>
          </p:nvSpPr>
          <p:spPr bwMode="auto">
            <a:xfrm>
              <a:off x="7018111" y="1467087"/>
              <a:ext cx="2335099" cy="344156"/>
            </a:xfrm>
            <a:prstGeom prst="rect">
              <a:avLst/>
            </a:prstGeom>
            <a:noFill/>
            <a:ln w="9525">
              <a:noFill/>
              <a:miter lim="800000"/>
            </a:ln>
          </p:spPr>
          <p:txBody>
            <a:bodyPr wrap="none" lIns="99980" tIns="49986" rIns="99980" bIns="49986" rtlCol="0">
              <a:spAutoFit/>
            </a:bodyPr>
            <a:lstStyle/>
            <a:p>
              <a:pPr algn="ctr" defTabSz="1001395" eaLnBrk="0" hangingPunct="0"/>
              <a:r>
                <a:rPr lang="en-US" altLang="en-US" sz="1600" dirty="0">
                  <a:solidFill>
                    <a:srgbClr val="000000"/>
                  </a:solidFill>
                  <a:cs typeface="Arial" panose="020B0604020202020204" pitchFamily="34" charset="0"/>
                </a:rPr>
                <a:t>Proteção de fibra de ramos</a:t>
              </a:r>
            </a:p>
          </p:txBody>
        </p:sp>
        <p:sp>
          <p:nvSpPr>
            <p:cNvPr id="33" name="object 57"/>
            <p:cNvSpPr txBox="1"/>
            <p:nvPr/>
          </p:nvSpPr>
          <p:spPr>
            <a:xfrm>
              <a:off x="4836476" y="2951753"/>
              <a:ext cx="2230603" cy="153888"/>
            </a:xfrm>
            <a:prstGeom prst="rect">
              <a:avLst/>
            </a:prstGeom>
          </p:spPr>
          <p:txBody>
            <a:bodyPr vert="horz" wrap="square" lIns="0" tIns="0" rIns="0" bIns="0" rtlCol="0">
              <a:spAutoFit/>
            </a:bodyPr>
            <a:lstStyle/>
            <a:p>
              <a:pPr marR="5080" algn="r">
                <a:lnSpc>
                  <a:spcPts val="1155"/>
                </a:lnSpc>
              </a:pPr>
              <a:r>
                <a:rPr sz="1600" dirty="0">
                  <a:solidFill>
                    <a:srgbClr val="231F20"/>
                  </a:solidFill>
                  <a:cs typeface="Microsoft YaHei" panose="020B0503020204020204" pitchFamily="34" charset="-122"/>
                </a:rPr>
                <a:t>divisor óptico 1</a:t>
              </a:r>
              <a:endParaRPr sz="1600" dirty="0">
                <a:cs typeface="Microsoft YaHei" panose="020B0503020204020204" pitchFamily="34" charset="-122"/>
              </a:endParaRPr>
            </a:p>
          </p:txBody>
        </p:sp>
        <p:grpSp>
          <p:nvGrpSpPr>
            <p:cNvPr id="34" name="组合 33"/>
            <p:cNvGrpSpPr/>
            <p:nvPr/>
          </p:nvGrpSpPr>
          <p:grpSpPr>
            <a:xfrm>
              <a:off x="2048865" y="1775883"/>
              <a:ext cx="823292" cy="1053298"/>
              <a:chOff x="2711178" y="2683305"/>
              <a:chExt cx="398785" cy="636270"/>
            </a:xfrm>
          </p:grpSpPr>
          <p:sp>
            <p:nvSpPr>
              <p:cNvPr id="36" name="object 35"/>
              <p:cNvSpPr/>
              <p:nvPr/>
            </p:nvSpPr>
            <p:spPr>
              <a:xfrm>
                <a:off x="2711178" y="2683305"/>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600"/>
              </a:p>
            </p:txBody>
          </p:sp>
          <p:sp>
            <p:nvSpPr>
              <p:cNvPr id="37" name="object 36"/>
              <p:cNvSpPr/>
              <p:nvPr/>
            </p:nvSpPr>
            <p:spPr>
              <a:xfrm>
                <a:off x="2885513" y="280521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600"/>
              </a:p>
            </p:txBody>
          </p:sp>
          <p:sp>
            <p:nvSpPr>
              <p:cNvPr id="38" name="object 37"/>
              <p:cNvSpPr/>
              <p:nvPr/>
            </p:nvSpPr>
            <p:spPr>
              <a:xfrm>
                <a:off x="2827914" y="2802654"/>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600"/>
              </a:p>
            </p:txBody>
          </p:sp>
          <p:sp>
            <p:nvSpPr>
              <p:cNvPr id="39" name="object 38"/>
              <p:cNvSpPr/>
              <p:nvPr/>
            </p:nvSpPr>
            <p:spPr>
              <a:xfrm>
                <a:off x="2736088" y="2842313"/>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600"/>
              </a:p>
            </p:txBody>
          </p:sp>
          <p:sp>
            <p:nvSpPr>
              <p:cNvPr id="40" name="object 39"/>
              <p:cNvSpPr/>
              <p:nvPr/>
            </p:nvSpPr>
            <p:spPr>
              <a:xfrm>
                <a:off x="2992686" y="273610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600"/>
              </a:p>
            </p:txBody>
          </p:sp>
          <p:sp>
            <p:nvSpPr>
              <p:cNvPr id="41" name="object 40"/>
              <p:cNvSpPr/>
              <p:nvPr/>
            </p:nvSpPr>
            <p:spPr>
              <a:xfrm>
                <a:off x="2940336" y="275543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600"/>
              </a:p>
            </p:txBody>
          </p:sp>
          <p:sp>
            <p:nvSpPr>
              <p:cNvPr id="42" name="object 41"/>
              <p:cNvSpPr/>
              <p:nvPr/>
            </p:nvSpPr>
            <p:spPr>
              <a:xfrm>
                <a:off x="3028076" y="2802654"/>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600"/>
              </a:p>
            </p:txBody>
          </p:sp>
          <p:sp>
            <p:nvSpPr>
              <p:cNvPr id="43" name="object 42"/>
              <p:cNvSpPr/>
              <p:nvPr/>
            </p:nvSpPr>
            <p:spPr>
              <a:xfrm>
                <a:off x="2955252" y="2842313"/>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600"/>
              </a:p>
            </p:txBody>
          </p:sp>
          <p:sp>
            <p:nvSpPr>
              <p:cNvPr id="44" name="object 43"/>
              <p:cNvSpPr/>
              <p:nvPr/>
            </p:nvSpPr>
            <p:spPr>
              <a:xfrm>
                <a:off x="2992033" y="287961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600"/>
              </a:p>
            </p:txBody>
          </p:sp>
          <p:sp>
            <p:nvSpPr>
              <p:cNvPr id="45" name="object 45"/>
              <p:cNvSpPr/>
              <p:nvPr/>
            </p:nvSpPr>
            <p:spPr>
              <a:xfrm>
                <a:off x="2711183" y="3001317"/>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600"/>
              </a:p>
            </p:txBody>
          </p:sp>
          <p:sp>
            <p:nvSpPr>
              <p:cNvPr id="46" name="object 46"/>
              <p:cNvSpPr/>
              <p:nvPr/>
            </p:nvSpPr>
            <p:spPr>
              <a:xfrm>
                <a:off x="2775931" y="3064922"/>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600"/>
              </a:p>
            </p:txBody>
          </p:sp>
          <p:sp>
            <p:nvSpPr>
              <p:cNvPr id="47" name="object 47"/>
              <p:cNvSpPr/>
              <p:nvPr/>
            </p:nvSpPr>
            <p:spPr>
              <a:xfrm>
                <a:off x="2870568" y="306491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600"/>
              </a:p>
            </p:txBody>
          </p:sp>
          <p:sp>
            <p:nvSpPr>
              <p:cNvPr id="48" name="object 48"/>
              <p:cNvSpPr/>
              <p:nvPr/>
            </p:nvSpPr>
            <p:spPr>
              <a:xfrm>
                <a:off x="2867698" y="3062048"/>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600"/>
              </a:p>
            </p:txBody>
          </p:sp>
          <p:sp>
            <p:nvSpPr>
              <p:cNvPr id="49" name="object 49"/>
              <p:cNvSpPr/>
              <p:nvPr/>
            </p:nvSpPr>
            <p:spPr>
              <a:xfrm>
                <a:off x="2890494" y="308081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600"/>
              </a:p>
            </p:txBody>
          </p:sp>
          <p:sp>
            <p:nvSpPr>
              <p:cNvPr id="50" name="object 50"/>
              <p:cNvSpPr/>
              <p:nvPr/>
            </p:nvSpPr>
            <p:spPr>
              <a:xfrm>
                <a:off x="2887624" y="3077949"/>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600"/>
              </a:p>
            </p:txBody>
          </p:sp>
          <p:sp>
            <p:nvSpPr>
              <p:cNvPr id="51" name="object 51"/>
              <p:cNvSpPr/>
              <p:nvPr/>
            </p:nvSpPr>
            <p:spPr>
              <a:xfrm>
                <a:off x="2878538" y="319742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600"/>
              </a:p>
            </p:txBody>
          </p:sp>
        </p:grpSp>
        <p:sp>
          <p:nvSpPr>
            <p:cNvPr id="35" name="文本框 34"/>
            <p:cNvSpPr txBox="1"/>
            <p:nvPr/>
          </p:nvSpPr>
          <p:spPr bwMode="auto">
            <a:xfrm>
              <a:off x="2139515" y="2833894"/>
              <a:ext cx="698844"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a:solidFill>
                    <a:srgbClr val="000000"/>
                  </a:solidFill>
                  <a:cs typeface="Arial" panose="020B0604020202020204" pitchFamily="34" charset="0"/>
                </a:rPr>
                <a:t>OLT1</a:t>
              </a:r>
              <a:endParaRPr lang="zh-CN" altLang="en-US" sz="1600">
                <a:solidFill>
                  <a:srgbClr val="000000"/>
                </a:solidFill>
                <a:cs typeface="Arial" panose="020B0604020202020204" pitchFamily="34" charset="0"/>
              </a:endParaRPr>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 arquitetura da rede PON consiste em ().</a:t>
            </a:r>
            <a:endParaRPr lang="en-US" altLang="zh-CN" dirty="0">
              <a:sym typeface="Wingdings" panose="05000000000000000000" pitchFamily="2" charset="2"/>
            </a:endParaRPr>
          </a:p>
          <a:p>
            <a:pPr lvl="1"/>
            <a:r>
              <a:rPr lang="en-US" altLang="zh-CN" dirty="0">
                <a:sym typeface="Wingdings" panose="05000000000000000000" pitchFamily="2" charset="2"/>
              </a:rPr>
              <a:t>OLT</a:t>
            </a:r>
          </a:p>
          <a:p>
            <a:pPr lvl="1"/>
            <a:r>
              <a:rPr lang="en-US" altLang="zh-CN" dirty="0">
                <a:sym typeface="Wingdings" panose="05000000000000000000" pitchFamily="2" charset="2"/>
              </a:rPr>
              <a:t>ONU</a:t>
            </a:r>
          </a:p>
          <a:p>
            <a:pPr lvl="1"/>
            <a:r>
              <a:rPr lang="en-US" altLang="zh-CN" dirty="0">
                <a:sym typeface="Wingdings" panose="05000000000000000000" pitchFamily="2" charset="2"/>
              </a:rPr>
              <a:t>PDV</a:t>
            </a:r>
          </a:p>
          <a:p>
            <a:pPr lvl="1"/>
            <a:r>
              <a:rPr lang="en-US" altLang="zh-CN" dirty="0">
                <a:sym typeface="Wingdings" panose="05000000000000000000" pitchFamily="2" charset="2"/>
              </a:rPr>
              <a:t>Fibra</a:t>
            </a:r>
            <a:endParaRPr lang="en-US" altLang="zh-CN" dirty="0"/>
          </a:p>
          <a:p>
            <a:r>
              <a:rPr lang="en-US" altLang="zh-CN" dirty="0"/>
              <a:t>GPON usa a tecnologia WDM. Qual das alternativas a seguir é o comprimento de onda a montante e qual é o comprimento de onda a jusante? ()</a:t>
            </a:r>
            <a:endParaRPr lang="en-US" altLang="zh-CN" dirty="0">
              <a:sym typeface="Wingdings" panose="05000000000000000000" pitchFamily="2" charset="2"/>
            </a:endParaRPr>
          </a:p>
          <a:p>
            <a:pPr lvl="1"/>
            <a:r>
              <a:rPr lang="en-US" altLang="zh-CN" dirty="0">
                <a:sym typeface="Wingdings" panose="05000000000000000000" pitchFamily="2" charset="2"/>
              </a:rPr>
              <a:t>1490nm</a:t>
            </a:r>
          </a:p>
          <a:p>
            <a:pPr lvl="1"/>
            <a:r>
              <a:rPr lang="en-US" altLang="zh-CN" dirty="0">
                <a:sym typeface="Wingdings" panose="05000000000000000000" pitchFamily="2" charset="2"/>
              </a:rPr>
              <a:t>1550 nm</a:t>
            </a:r>
          </a:p>
          <a:p>
            <a:pPr lvl="1"/>
            <a:r>
              <a:rPr lang="en-US" altLang="zh-CN" dirty="0">
                <a:sym typeface="Wingdings" panose="05000000000000000000" pitchFamily="2" charset="2"/>
              </a:rPr>
              <a:t>1310 nm</a:t>
            </a:r>
          </a:p>
          <a:p>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r>
              <a:rPr lang="en-US" altLang="zh-CN" sz="1400" dirty="0"/>
              <a:t>PON é uma rede óptica passiva ponto-multiponto (P2MP).</a:t>
            </a:r>
          </a:p>
          <a:p>
            <a:r>
              <a:rPr lang="en-US" altLang="zh-CN" sz="1400" dirty="0"/>
              <a:t>GPON: Rede Óptica Passiva com Capacidade Gigabit.</a:t>
            </a:r>
          </a:p>
          <a:p>
            <a:r>
              <a:rPr lang="en-US" altLang="zh-CN" sz="1400" dirty="0"/>
              <a:t>Composição da rede PON:</a:t>
            </a:r>
          </a:p>
          <a:p>
            <a:pPr lvl="1"/>
            <a:r>
              <a:rPr lang="en-US" altLang="en-US" sz="1400" dirty="0"/>
              <a:t>Terminal de linha óptica (OLT)</a:t>
            </a:r>
          </a:p>
          <a:p>
            <a:pPr lvl="1"/>
            <a:r>
              <a:rPr lang="en-US" altLang="en-US" sz="1400" dirty="0"/>
              <a:t>Uma rede de distribuição óptica (ODN) consiste em divisores ópticos e fibras ópticas.</a:t>
            </a:r>
          </a:p>
          <a:p>
            <a:pPr lvl="1"/>
            <a:r>
              <a:rPr lang="en-US" altLang="en-US" sz="1400" dirty="0"/>
              <a:t>Unidade de rede óptica (ONU) ou terminal de rede óptica (ONT)</a:t>
            </a:r>
            <a:endParaRPr lang="zh-CN" altLang="en-US" sz="1400" dirty="0"/>
          </a:p>
          <a:p>
            <a:endParaRPr lang="zh-CN" altLang="en-US" dirty="0"/>
          </a:p>
        </p:txBody>
      </p:sp>
      <p:sp>
        <p:nvSpPr>
          <p:cNvPr id="5" name="标题 4"/>
          <p:cNvSpPr>
            <a:spLocks noGrp="1"/>
          </p:cNvSpPr>
          <p:nvPr>
            <p:ph type="title"/>
          </p:nvPr>
        </p:nvSpPr>
        <p:spPr/>
        <p:txBody>
          <a:bodyPr/>
          <a:lstStyle/>
          <a:p>
            <a:r>
              <a:rPr lang="en-US" altLang="zh-CN" dirty="0"/>
              <a:t>Arquitetura de rede GPON</a:t>
            </a:r>
          </a:p>
        </p:txBody>
      </p:sp>
      <p:grpSp>
        <p:nvGrpSpPr>
          <p:cNvPr id="6" name="组合 5"/>
          <p:cNvGrpSpPr/>
          <p:nvPr/>
        </p:nvGrpSpPr>
        <p:grpSpPr>
          <a:xfrm>
            <a:off x="913153" y="1315985"/>
            <a:ext cx="9209255" cy="2130660"/>
            <a:chOff x="1667508" y="1268761"/>
            <a:chExt cx="9253028" cy="2758048"/>
          </a:xfrm>
        </p:grpSpPr>
        <p:sp>
          <p:nvSpPr>
            <p:cNvPr id="11" name="Line 4"/>
            <p:cNvSpPr>
              <a:spLocks noChangeShapeType="1"/>
            </p:cNvSpPr>
            <p:nvPr/>
          </p:nvSpPr>
          <p:spPr bwMode="auto">
            <a:xfrm flipV="1">
              <a:off x="2762475" y="2301995"/>
              <a:ext cx="1238288" cy="18793"/>
            </a:xfrm>
            <a:prstGeom prst="line">
              <a:avLst/>
            </a:prstGeom>
            <a:noFill/>
            <a:ln w="19050">
              <a:solidFill>
                <a:schemeClr val="bg1">
                  <a:lumMod val="50000"/>
                </a:schemeClr>
              </a:solidFill>
              <a:round/>
            </a:ln>
          </p:spPr>
          <p:txBody>
            <a:bodyPr/>
            <a:lstStyle/>
            <a:p>
              <a:endParaRPr lang="zh-CN" altLang="en-US" sz="1600"/>
            </a:p>
          </p:txBody>
        </p:sp>
        <p:sp>
          <p:nvSpPr>
            <p:cNvPr id="12" name="Line 5"/>
            <p:cNvSpPr>
              <a:spLocks noChangeShapeType="1"/>
            </p:cNvSpPr>
            <p:nvPr/>
          </p:nvSpPr>
          <p:spPr bwMode="auto">
            <a:xfrm flipV="1">
              <a:off x="2647212" y="2984653"/>
              <a:ext cx="1358159" cy="9393"/>
            </a:xfrm>
            <a:prstGeom prst="line">
              <a:avLst/>
            </a:prstGeom>
            <a:noFill/>
            <a:ln w="19050">
              <a:solidFill>
                <a:schemeClr val="bg1">
                  <a:lumMod val="50000"/>
                </a:schemeClr>
              </a:solidFill>
              <a:round/>
            </a:ln>
          </p:spPr>
          <p:txBody>
            <a:bodyPr/>
            <a:lstStyle/>
            <a:p>
              <a:endParaRPr lang="zh-CN" altLang="en-US" sz="1600"/>
            </a:p>
          </p:txBody>
        </p:sp>
        <p:sp>
          <p:nvSpPr>
            <p:cNvPr id="13" name="Line 6"/>
            <p:cNvSpPr>
              <a:spLocks noChangeShapeType="1"/>
            </p:cNvSpPr>
            <p:nvPr/>
          </p:nvSpPr>
          <p:spPr bwMode="auto">
            <a:xfrm>
              <a:off x="2710645" y="3657911"/>
              <a:ext cx="1294726" cy="3632"/>
            </a:xfrm>
            <a:prstGeom prst="line">
              <a:avLst/>
            </a:prstGeom>
            <a:noFill/>
            <a:ln w="19050">
              <a:solidFill>
                <a:schemeClr val="bg1">
                  <a:lumMod val="50000"/>
                </a:schemeClr>
              </a:solidFill>
              <a:round/>
            </a:ln>
          </p:spPr>
          <p:txBody>
            <a:bodyPr/>
            <a:lstStyle/>
            <a:p>
              <a:endParaRPr lang="zh-CN" altLang="en-US" sz="1600"/>
            </a:p>
          </p:txBody>
        </p:sp>
        <p:sp>
          <p:nvSpPr>
            <p:cNvPr id="14" name="Line 7"/>
            <p:cNvSpPr>
              <a:spLocks noChangeShapeType="1"/>
            </p:cNvSpPr>
            <p:nvPr/>
          </p:nvSpPr>
          <p:spPr bwMode="auto">
            <a:xfrm>
              <a:off x="6618499" y="3609585"/>
              <a:ext cx="1767750" cy="393003"/>
            </a:xfrm>
            <a:prstGeom prst="line">
              <a:avLst/>
            </a:prstGeom>
            <a:noFill/>
            <a:ln w="19050">
              <a:solidFill>
                <a:srgbClr val="FF9900"/>
              </a:solidFill>
              <a:round/>
            </a:ln>
          </p:spPr>
          <p:txBody>
            <a:bodyPr/>
            <a:lstStyle/>
            <a:p>
              <a:endParaRPr lang="zh-CN" altLang="en-US" sz="1600"/>
            </a:p>
          </p:txBody>
        </p:sp>
        <p:sp>
          <p:nvSpPr>
            <p:cNvPr id="15" name="Line 8"/>
            <p:cNvSpPr>
              <a:spLocks noChangeShapeType="1"/>
            </p:cNvSpPr>
            <p:nvPr/>
          </p:nvSpPr>
          <p:spPr bwMode="auto">
            <a:xfrm flipV="1">
              <a:off x="6618501" y="2019118"/>
              <a:ext cx="948832" cy="1397071"/>
            </a:xfrm>
            <a:prstGeom prst="line">
              <a:avLst/>
            </a:prstGeom>
            <a:noFill/>
            <a:ln w="19050">
              <a:solidFill>
                <a:srgbClr val="FF9900"/>
              </a:solidFill>
              <a:round/>
            </a:ln>
          </p:spPr>
          <p:txBody>
            <a:bodyPr/>
            <a:lstStyle/>
            <a:p>
              <a:endParaRPr lang="zh-CN" altLang="en-US" sz="1600"/>
            </a:p>
          </p:txBody>
        </p:sp>
        <p:sp>
          <p:nvSpPr>
            <p:cNvPr id="16" name="Line 12"/>
            <p:cNvSpPr>
              <a:spLocks noChangeShapeType="1"/>
            </p:cNvSpPr>
            <p:nvPr/>
          </p:nvSpPr>
          <p:spPr bwMode="auto">
            <a:xfrm flipV="1">
              <a:off x="7776395" y="1716865"/>
              <a:ext cx="1760051" cy="163417"/>
            </a:xfrm>
            <a:prstGeom prst="line">
              <a:avLst/>
            </a:prstGeom>
            <a:noFill/>
            <a:ln w="19050">
              <a:solidFill>
                <a:srgbClr val="FF9900"/>
              </a:solidFill>
              <a:round/>
            </a:ln>
          </p:spPr>
          <p:txBody>
            <a:bodyPr/>
            <a:lstStyle/>
            <a:p>
              <a:endParaRPr lang="zh-CN" altLang="en-US" sz="1600"/>
            </a:p>
          </p:txBody>
        </p:sp>
        <p:sp>
          <p:nvSpPr>
            <p:cNvPr id="17" name="Line 13"/>
            <p:cNvSpPr>
              <a:spLocks noChangeShapeType="1"/>
            </p:cNvSpPr>
            <p:nvPr/>
          </p:nvSpPr>
          <p:spPr bwMode="auto">
            <a:xfrm>
              <a:off x="7753310" y="2010457"/>
              <a:ext cx="1783135" cy="183149"/>
            </a:xfrm>
            <a:prstGeom prst="line">
              <a:avLst/>
            </a:prstGeom>
            <a:noFill/>
            <a:ln w="19050">
              <a:solidFill>
                <a:srgbClr val="FF9900"/>
              </a:solidFill>
              <a:round/>
            </a:ln>
          </p:spPr>
          <p:txBody>
            <a:bodyPr/>
            <a:lstStyle/>
            <a:p>
              <a:endParaRPr lang="zh-CN" altLang="en-US" sz="1600"/>
            </a:p>
          </p:txBody>
        </p:sp>
        <p:sp>
          <p:nvSpPr>
            <p:cNvPr id="18" name="Line 15"/>
            <p:cNvSpPr>
              <a:spLocks noChangeShapeType="1"/>
            </p:cNvSpPr>
            <p:nvPr/>
          </p:nvSpPr>
          <p:spPr bwMode="auto">
            <a:xfrm flipV="1">
              <a:off x="6672235" y="3491544"/>
              <a:ext cx="2952155" cy="42992"/>
            </a:xfrm>
            <a:prstGeom prst="line">
              <a:avLst/>
            </a:prstGeom>
            <a:noFill/>
            <a:ln w="19050">
              <a:solidFill>
                <a:srgbClr val="FF9900"/>
              </a:solidFill>
              <a:round/>
            </a:ln>
          </p:spPr>
          <p:txBody>
            <a:bodyPr/>
            <a:lstStyle/>
            <a:p>
              <a:endParaRPr lang="zh-CN" altLang="en-US" sz="1600"/>
            </a:p>
          </p:txBody>
        </p:sp>
        <p:sp>
          <p:nvSpPr>
            <p:cNvPr id="19" name="Line 16"/>
            <p:cNvSpPr>
              <a:spLocks noChangeShapeType="1"/>
            </p:cNvSpPr>
            <p:nvPr/>
          </p:nvSpPr>
          <p:spPr bwMode="auto">
            <a:xfrm>
              <a:off x="7705512" y="2065301"/>
              <a:ext cx="1918879" cy="787633"/>
            </a:xfrm>
            <a:prstGeom prst="line">
              <a:avLst/>
            </a:prstGeom>
            <a:noFill/>
            <a:ln w="19050">
              <a:solidFill>
                <a:srgbClr val="FF9900"/>
              </a:solidFill>
              <a:round/>
            </a:ln>
          </p:spPr>
          <p:txBody>
            <a:bodyPr/>
            <a:lstStyle/>
            <a:p>
              <a:endParaRPr lang="zh-CN" altLang="en-US" sz="1600"/>
            </a:p>
          </p:txBody>
        </p:sp>
        <p:sp>
          <p:nvSpPr>
            <p:cNvPr id="20" name="Line 17"/>
            <p:cNvSpPr>
              <a:spLocks noChangeShapeType="1"/>
            </p:cNvSpPr>
            <p:nvPr/>
          </p:nvSpPr>
          <p:spPr bwMode="auto">
            <a:xfrm flipH="1">
              <a:off x="9365446" y="2229758"/>
              <a:ext cx="0" cy="407154"/>
            </a:xfrm>
            <a:prstGeom prst="line">
              <a:avLst/>
            </a:prstGeom>
            <a:noFill/>
            <a:ln w="76200">
              <a:solidFill>
                <a:srgbClr val="FF9900"/>
              </a:solidFill>
              <a:prstDash val="sysDot"/>
              <a:round/>
            </a:ln>
          </p:spPr>
          <p:txBody>
            <a:bodyPr/>
            <a:lstStyle/>
            <a:p>
              <a:endParaRPr lang="zh-CN" altLang="en-US" sz="1600"/>
            </a:p>
          </p:txBody>
        </p:sp>
        <p:sp>
          <p:nvSpPr>
            <p:cNvPr id="21" name="Line 18"/>
            <p:cNvSpPr>
              <a:spLocks noChangeShapeType="1"/>
            </p:cNvSpPr>
            <p:nvPr/>
          </p:nvSpPr>
          <p:spPr bwMode="auto">
            <a:xfrm>
              <a:off x="8511961" y="3571563"/>
              <a:ext cx="5727" cy="455245"/>
            </a:xfrm>
            <a:prstGeom prst="line">
              <a:avLst/>
            </a:prstGeom>
            <a:noFill/>
            <a:ln w="76200">
              <a:solidFill>
                <a:srgbClr val="FF9900"/>
              </a:solidFill>
              <a:prstDash val="sysDot"/>
              <a:round/>
            </a:ln>
          </p:spPr>
          <p:txBody>
            <a:bodyPr/>
            <a:lstStyle/>
            <a:p>
              <a:endParaRPr lang="zh-CN" altLang="en-US" sz="1600"/>
            </a:p>
          </p:txBody>
        </p:sp>
        <p:sp>
          <p:nvSpPr>
            <p:cNvPr id="22" name="Line 24"/>
            <p:cNvSpPr>
              <a:spLocks noChangeShapeType="1"/>
            </p:cNvSpPr>
            <p:nvPr/>
          </p:nvSpPr>
          <p:spPr bwMode="auto">
            <a:xfrm flipV="1">
              <a:off x="4392136" y="3528761"/>
              <a:ext cx="1972597" cy="0"/>
            </a:xfrm>
            <a:prstGeom prst="line">
              <a:avLst/>
            </a:prstGeom>
            <a:noFill/>
            <a:ln w="19050">
              <a:solidFill>
                <a:srgbClr val="FF9900"/>
              </a:solidFill>
              <a:round/>
            </a:ln>
          </p:spPr>
          <p:txBody>
            <a:bodyPr/>
            <a:lstStyle/>
            <a:p>
              <a:endParaRPr lang="zh-CN" altLang="en-US" sz="1600"/>
            </a:p>
          </p:txBody>
        </p:sp>
        <p:sp>
          <p:nvSpPr>
            <p:cNvPr id="23" name="Text Box 33"/>
            <p:cNvSpPr txBox="1">
              <a:spLocks noChangeArrowheads="1"/>
            </p:cNvSpPr>
            <p:nvPr/>
          </p:nvSpPr>
          <p:spPr bwMode="auto">
            <a:xfrm>
              <a:off x="7207436" y="1648972"/>
              <a:ext cx="724768" cy="281436"/>
            </a:xfrm>
            <a:prstGeom prst="rect">
              <a:avLst/>
            </a:prstGeom>
            <a:noFill/>
            <a:ln w="9525" algn="ctr">
              <a:noFill/>
              <a:miter lim="800000"/>
            </a:ln>
          </p:spPr>
          <p:txBody>
            <a:bodyPr wrap="square" lIns="91424" tIns="45712" rIns="91424" bIns="45712">
              <a:spAutoFit/>
            </a:bodyPr>
            <a:lstStyle/>
            <a:p>
              <a:pPr algn="r" eaLnBrk="1" hangingPunct="1">
                <a:lnSpc>
                  <a:spcPct val="50000"/>
                </a:lnSpc>
              </a:pPr>
              <a:r>
                <a:rPr kumimoji="1" lang="en-US" altLang="zh-CN" sz="1400" dirty="0">
                  <a:solidFill>
                    <a:srgbClr val="C00000"/>
                  </a:solidFill>
                </a:rPr>
                <a:t>POS</a:t>
              </a:r>
            </a:p>
          </p:txBody>
        </p:sp>
        <p:sp>
          <p:nvSpPr>
            <p:cNvPr id="24" name="Text Box 34"/>
            <p:cNvSpPr txBox="1">
              <a:spLocks noChangeArrowheads="1"/>
            </p:cNvSpPr>
            <p:nvPr/>
          </p:nvSpPr>
          <p:spPr bwMode="auto">
            <a:xfrm>
              <a:off x="6189194" y="3104964"/>
              <a:ext cx="631950" cy="281436"/>
            </a:xfrm>
            <a:prstGeom prst="rect">
              <a:avLst/>
            </a:prstGeom>
            <a:noFill/>
            <a:ln w="9525" algn="ctr">
              <a:noFill/>
              <a:miter lim="800000"/>
            </a:ln>
          </p:spPr>
          <p:txBody>
            <a:bodyPr wrap="square" lIns="91424" tIns="45712" rIns="91424" bIns="45712">
              <a:spAutoFit/>
            </a:bodyPr>
            <a:lstStyle/>
            <a:p>
              <a:pPr eaLnBrk="1" hangingPunct="1">
                <a:lnSpc>
                  <a:spcPct val="50000"/>
                </a:lnSpc>
              </a:pPr>
              <a:r>
                <a:rPr kumimoji="1" lang="en-US" altLang="zh-CN" sz="1400" dirty="0">
                  <a:solidFill>
                    <a:srgbClr val="C00000"/>
                  </a:solidFill>
                </a:rPr>
                <a:t>POS</a:t>
              </a:r>
              <a:endParaRPr kumimoji="1" lang="zh-CN" altLang="en-US" sz="1200" dirty="0">
                <a:solidFill>
                  <a:srgbClr val="C00000"/>
                </a:solidFill>
              </a:endParaRPr>
            </a:p>
          </p:txBody>
        </p:sp>
        <p:pic>
          <p:nvPicPr>
            <p:cNvPr id="25" name="图片 24"/>
            <p:cNvPicPr>
              <a:picLocks noChangeAspect="1"/>
            </p:cNvPicPr>
            <p:nvPr/>
          </p:nvPicPr>
          <p:blipFill>
            <a:blip r:embed="rId3"/>
            <a:stretch>
              <a:fillRect/>
            </a:stretch>
          </p:blipFill>
          <p:spPr>
            <a:xfrm rot="10800000">
              <a:off x="6285030" y="3291371"/>
              <a:ext cx="422762" cy="415608"/>
            </a:xfrm>
            <a:prstGeom prst="rect">
              <a:avLst/>
            </a:prstGeom>
          </p:spPr>
        </p:pic>
        <p:pic>
          <p:nvPicPr>
            <p:cNvPr id="26" name="图片 25"/>
            <p:cNvPicPr>
              <a:picLocks noChangeAspect="1"/>
            </p:cNvPicPr>
            <p:nvPr/>
          </p:nvPicPr>
          <p:blipFill>
            <a:blip r:embed="rId4"/>
            <a:stretch>
              <a:fillRect/>
            </a:stretch>
          </p:blipFill>
          <p:spPr>
            <a:xfrm>
              <a:off x="9624392" y="3390091"/>
              <a:ext cx="558363" cy="362945"/>
            </a:xfrm>
            <a:prstGeom prst="rect">
              <a:avLst/>
            </a:prstGeom>
          </p:spPr>
        </p:pic>
        <p:pic>
          <p:nvPicPr>
            <p:cNvPr id="27" name="图片 26"/>
            <p:cNvPicPr>
              <a:picLocks noChangeAspect="1"/>
            </p:cNvPicPr>
            <p:nvPr/>
          </p:nvPicPr>
          <p:blipFill>
            <a:blip r:embed="rId5"/>
            <a:stretch>
              <a:fillRect/>
            </a:stretch>
          </p:blipFill>
          <p:spPr>
            <a:xfrm>
              <a:off x="9503627" y="2124047"/>
              <a:ext cx="732833" cy="127453"/>
            </a:xfrm>
            <a:prstGeom prst="rect">
              <a:avLst/>
            </a:prstGeom>
          </p:spPr>
        </p:pic>
        <p:pic>
          <p:nvPicPr>
            <p:cNvPr id="28" name="图片 27"/>
            <p:cNvPicPr>
              <a:picLocks noChangeAspect="1"/>
            </p:cNvPicPr>
            <p:nvPr/>
          </p:nvPicPr>
          <p:blipFill>
            <a:blip r:embed="rId5"/>
            <a:stretch>
              <a:fillRect/>
            </a:stretch>
          </p:blipFill>
          <p:spPr>
            <a:xfrm>
              <a:off x="9513355" y="2777546"/>
              <a:ext cx="732833" cy="127453"/>
            </a:xfrm>
            <a:prstGeom prst="rect">
              <a:avLst/>
            </a:prstGeom>
          </p:spPr>
        </p:pic>
        <p:pic>
          <p:nvPicPr>
            <p:cNvPr id="29" name="图片 28"/>
            <p:cNvPicPr>
              <a:picLocks noChangeAspect="1"/>
            </p:cNvPicPr>
            <p:nvPr/>
          </p:nvPicPr>
          <p:blipFill>
            <a:blip r:embed="rId3"/>
            <a:stretch>
              <a:fillRect/>
            </a:stretch>
          </p:blipFill>
          <p:spPr>
            <a:xfrm rot="10800000">
              <a:off x="7494131" y="1825259"/>
              <a:ext cx="422762" cy="415608"/>
            </a:xfrm>
            <a:prstGeom prst="rect">
              <a:avLst/>
            </a:prstGeom>
          </p:spPr>
        </p:pic>
        <p:pic>
          <p:nvPicPr>
            <p:cNvPr id="30" name="图片 29"/>
            <p:cNvPicPr>
              <a:picLocks noChangeAspect="1"/>
            </p:cNvPicPr>
            <p:nvPr/>
          </p:nvPicPr>
          <p:blipFill>
            <a:blip r:embed="rId6"/>
            <a:stretch>
              <a:fillRect/>
            </a:stretch>
          </p:blipFill>
          <p:spPr>
            <a:xfrm>
              <a:off x="3791744" y="2205601"/>
              <a:ext cx="769694" cy="1547435"/>
            </a:xfrm>
            <a:prstGeom prst="rect">
              <a:avLst/>
            </a:prstGeom>
          </p:spPr>
        </p:pic>
        <p:sp>
          <p:nvSpPr>
            <p:cNvPr id="45" name="Rectangle 32"/>
            <p:cNvSpPr>
              <a:spLocks noChangeArrowheads="1"/>
            </p:cNvSpPr>
            <p:nvPr/>
          </p:nvSpPr>
          <p:spPr bwMode="auto">
            <a:xfrm>
              <a:off x="3806381" y="1268761"/>
              <a:ext cx="6430996" cy="2758048"/>
            </a:xfrm>
            <a:prstGeom prst="rect">
              <a:avLst/>
            </a:prstGeom>
            <a:noFill/>
            <a:ln w="22225" algn="ctr">
              <a:solidFill>
                <a:schemeClr val="bg1">
                  <a:lumMod val="50000"/>
                </a:schemeClr>
              </a:solidFill>
              <a:prstDash val="dash"/>
              <a:miter lim="800000"/>
            </a:ln>
          </p:spPr>
          <p:txBody>
            <a:bodyPr wrap="none" anchor="ctr"/>
            <a:lstStyle/>
            <a:p>
              <a:endParaRPr lang="zh-CN" altLang="en-US" sz="1600"/>
            </a:p>
          </p:txBody>
        </p:sp>
        <p:pic>
          <p:nvPicPr>
            <p:cNvPr id="32" name="图片 31" descr="大型网管-蓝.png"/>
            <p:cNvPicPr>
              <a:picLocks noChangeAspect="1"/>
            </p:cNvPicPr>
            <p:nvPr/>
          </p:nvPicPr>
          <p:blipFill>
            <a:blip r:embed="rId7">
              <a:grayscl/>
            </a:blip>
            <a:stretch>
              <a:fillRect/>
            </a:stretch>
          </p:blipFill>
          <p:spPr>
            <a:xfrm>
              <a:off x="10308467" y="3396420"/>
              <a:ext cx="432000" cy="353711"/>
            </a:xfrm>
            <a:prstGeom prst="rect">
              <a:avLst/>
            </a:prstGeom>
          </p:spPr>
        </p:pic>
        <p:pic>
          <p:nvPicPr>
            <p:cNvPr id="33" name="图片 32" descr="住宅.png"/>
            <p:cNvPicPr>
              <a:picLocks noChangeAspect="1"/>
            </p:cNvPicPr>
            <p:nvPr/>
          </p:nvPicPr>
          <p:blipFill>
            <a:blip r:embed="rId8">
              <a:grayscl/>
            </a:blip>
            <a:stretch>
              <a:fillRect/>
            </a:stretch>
          </p:blipFill>
          <p:spPr>
            <a:xfrm>
              <a:off x="10308467" y="1985934"/>
              <a:ext cx="432000" cy="353454"/>
            </a:xfrm>
            <a:prstGeom prst="rect">
              <a:avLst/>
            </a:prstGeom>
          </p:spPr>
        </p:pic>
        <p:pic>
          <p:nvPicPr>
            <p:cNvPr id="34" name="图片 33" descr="住宅.png"/>
            <p:cNvPicPr>
              <a:picLocks noChangeAspect="1"/>
            </p:cNvPicPr>
            <p:nvPr/>
          </p:nvPicPr>
          <p:blipFill>
            <a:blip r:embed="rId8">
              <a:grayscl/>
            </a:blip>
            <a:stretch>
              <a:fillRect/>
            </a:stretch>
          </p:blipFill>
          <p:spPr>
            <a:xfrm>
              <a:off x="10308467" y="2640592"/>
              <a:ext cx="432000" cy="353454"/>
            </a:xfrm>
            <a:prstGeom prst="rect">
              <a:avLst/>
            </a:prstGeom>
          </p:spPr>
        </p:pic>
        <p:pic>
          <p:nvPicPr>
            <p:cNvPr id="35" name="图片 34"/>
            <p:cNvPicPr>
              <a:picLocks noChangeAspect="1"/>
            </p:cNvPicPr>
            <p:nvPr/>
          </p:nvPicPr>
          <p:blipFill>
            <a:blip r:embed="rId9"/>
            <a:stretch>
              <a:fillRect/>
            </a:stretch>
          </p:blipFill>
          <p:spPr>
            <a:xfrm>
              <a:off x="10181795" y="1409871"/>
              <a:ext cx="738741" cy="464093"/>
            </a:xfrm>
            <a:prstGeom prst="rect">
              <a:avLst/>
            </a:prstGeom>
          </p:spPr>
        </p:pic>
        <p:pic>
          <p:nvPicPr>
            <p:cNvPr id="36" name="图片 35"/>
            <p:cNvPicPr>
              <a:picLocks noChangeAspect="1"/>
            </p:cNvPicPr>
            <p:nvPr/>
          </p:nvPicPr>
          <p:blipFill>
            <a:blip r:embed="rId5"/>
            <a:stretch>
              <a:fillRect/>
            </a:stretch>
          </p:blipFill>
          <p:spPr>
            <a:xfrm>
              <a:off x="9503627" y="1661899"/>
              <a:ext cx="732833" cy="127453"/>
            </a:xfrm>
            <a:prstGeom prst="rect">
              <a:avLst/>
            </a:prstGeom>
          </p:spPr>
        </p:pic>
        <p:pic>
          <p:nvPicPr>
            <p:cNvPr id="37" name="图片 36"/>
            <p:cNvPicPr>
              <a:picLocks noChangeAspect="1"/>
            </p:cNvPicPr>
            <p:nvPr/>
          </p:nvPicPr>
          <p:blipFill>
            <a:blip r:embed="rId10">
              <a:grayscl/>
            </a:blip>
            <a:stretch>
              <a:fillRect/>
            </a:stretch>
          </p:blipFill>
          <p:spPr>
            <a:xfrm>
              <a:off x="1669561" y="1985304"/>
              <a:ext cx="1092914" cy="562675"/>
            </a:xfrm>
            <a:prstGeom prst="rect">
              <a:avLst/>
            </a:prstGeom>
          </p:spPr>
        </p:pic>
        <p:sp>
          <p:nvSpPr>
            <p:cNvPr id="38" name="文本框 37"/>
            <p:cNvSpPr txBox="1"/>
            <p:nvPr/>
          </p:nvSpPr>
          <p:spPr bwMode="auto">
            <a:xfrm>
              <a:off x="1667508" y="2142356"/>
              <a:ext cx="1101350" cy="369715"/>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200" b="1">
                  <a:solidFill>
                    <a:schemeClr val="bg1"/>
                  </a:solidFill>
                  <a:cs typeface="Arial" panose="020B0604020202020204" pitchFamily="34" charset="0"/>
                </a:rPr>
                <a:t>INTERNET</a:t>
              </a:r>
              <a:endParaRPr lang="zh-CN" altLang="en-US" sz="1200" b="1">
                <a:solidFill>
                  <a:schemeClr val="bg1"/>
                </a:solidFill>
                <a:cs typeface="Arial" panose="020B0604020202020204" pitchFamily="34" charset="0"/>
              </a:endParaRPr>
            </a:p>
          </p:txBody>
        </p:sp>
        <p:pic>
          <p:nvPicPr>
            <p:cNvPr id="39" name="图片 38"/>
            <p:cNvPicPr>
              <a:picLocks noChangeAspect="1"/>
            </p:cNvPicPr>
            <p:nvPr/>
          </p:nvPicPr>
          <p:blipFill>
            <a:blip r:embed="rId10">
              <a:grayscl/>
            </a:blip>
            <a:stretch>
              <a:fillRect/>
            </a:stretch>
          </p:blipFill>
          <p:spPr>
            <a:xfrm>
              <a:off x="1669561" y="3334492"/>
              <a:ext cx="1092914" cy="562675"/>
            </a:xfrm>
            <a:prstGeom prst="rect">
              <a:avLst/>
            </a:prstGeom>
          </p:spPr>
        </p:pic>
        <p:sp>
          <p:nvSpPr>
            <p:cNvPr id="40" name="文本框 39"/>
            <p:cNvSpPr txBox="1"/>
            <p:nvPr/>
          </p:nvSpPr>
          <p:spPr bwMode="auto">
            <a:xfrm>
              <a:off x="1847103" y="3491545"/>
              <a:ext cx="737830" cy="369715"/>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200" b="1">
                  <a:solidFill>
                    <a:schemeClr val="bg1"/>
                  </a:solidFill>
                  <a:cs typeface="Arial" panose="020B0604020202020204" pitchFamily="34" charset="0"/>
                </a:rPr>
                <a:t>IPTV</a:t>
              </a:r>
              <a:endParaRPr lang="zh-CN" altLang="en-US" sz="1200" b="1">
                <a:solidFill>
                  <a:schemeClr val="bg1"/>
                </a:solidFill>
                <a:cs typeface="Arial" panose="020B0604020202020204" pitchFamily="34" charset="0"/>
              </a:endParaRPr>
            </a:p>
          </p:txBody>
        </p:sp>
        <p:pic>
          <p:nvPicPr>
            <p:cNvPr id="41" name="图片 40"/>
            <p:cNvPicPr>
              <a:picLocks noChangeAspect="1"/>
            </p:cNvPicPr>
            <p:nvPr/>
          </p:nvPicPr>
          <p:blipFill>
            <a:blip r:embed="rId10">
              <a:grayscl/>
            </a:blip>
            <a:stretch>
              <a:fillRect/>
            </a:stretch>
          </p:blipFill>
          <p:spPr>
            <a:xfrm>
              <a:off x="1669561" y="2629751"/>
              <a:ext cx="1092914" cy="562675"/>
            </a:xfrm>
            <a:prstGeom prst="rect">
              <a:avLst/>
            </a:prstGeom>
          </p:spPr>
        </p:pic>
        <p:sp>
          <p:nvSpPr>
            <p:cNvPr id="42" name="文本框 41"/>
            <p:cNvSpPr txBox="1"/>
            <p:nvPr/>
          </p:nvSpPr>
          <p:spPr bwMode="auto">
            <a:xfrm>
              <a:off x="1847103" y="2786803"/>
              <a:ext cx="737830" cy="369715"/>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200" b="1">
                  <a:solidFill>
                    <a:schemeClr val="bg1"/>
                  </a:solidFill>
                  <a:cs typeface="Arial" panose="020B0604020202020204" pitchFamily="34" charset="0"/>
                </a:rPr>
                <a:t>VOIP</a:t>
              </a:r>
              <a:endParaRPr lang="zh-CN" altLang="en-US" sz="1200" b="1">
                <a:solidFill>
                  <a:schemeClr val="bg1"/>
                </a:solidFill>
                <a:cs typeface="Arial" panose="020B0604020202020204" pitchFamily="34" charset="0"/>
              </a:endParaRPr>
            </a:p>
          </p:txBody>
        </p:sp>
        <p:sp>
          <p:nvSpPr>
            <p:cNvPr id="43" name="文本框 42"/>
            <p:cNvSpPr txBox="1"/>
            <p:nvPr/>
          </p:nvSpPr>
          <p:spPr bwMode="auto">
            <a:xfrm>
              <a:off x="3835242" y="1857692"/>
              <a:ext cx="513364" cy="409556"/>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a:solidFill>
                    <a:srgbClr val="C00000"/>
                  </a:solidFill>
                  <a:cs typeface="Arial" panose="020B0604020202020204" pitchFamily="34" charset="0"/>
                </a:rPr>
                <a:t>OLT</a:t>
              </a:r>
              <a:endParaRPr lang="zh-CN" altLang="en-US" sz="1400" b="1">
                <a:solidFill>
                  <a:srgbClr val="C00000"/>
                </a:solidFill>
                <a:cs typeface="Arial" panose="020B0604020202020204" pitchFamily="34" charset="0"/>
              </a:endParaRPr>
            </a:p>
          </p:txBody>
        </p:sp>
      </p:grpSp>
      <p:sp>
        <p:nvSpPr>
          <p:cNvPr id="7" name="文本框 6"/>
          <p:cNvSpPr txBox="1"/>
          <p:nvPr/>
        </p:nvSpPr>
        <p:spPr>
          <a:xfrm>
            <a:off x="8806867" y="1727442"/>
            <a:ext cx="532800" cy="276999"/>
          </a:xfrm>
          <a:prstGeom prst="rect">
            <a:avLst/>
          </a:prstGeom>
          <a:noFill/>
        </p:spPr>
        <p:txBody>
          <a:bodyPr wrap="square" rtlCol="0">
            <a:spAutoFit/>
          </a:bodyPr>
          <a:lstStyle/>
          <a:p>
            <a:r>
              <a:rPr lang="en-US" altLang="zh-CN" sz="1200"/>
              <a:t>ONT</a:t>
            </a:r>
            <a:endParaRPr lang="zh-CN" altLang="en-US" sz="1200"/>
          </a:p>
        </p:txBody>
      </p:sp>
      <p:sp>
        <p:nvSpPr>
          <p:cNvPr id="8" name="文本框 7"/>
          <p:cNvSpPr txBox="1"/>
          <p:nvPr/>
        </p:nvSpPr>
        <p:spPr>
          <a:xfrm>
            <a:off x="8819549" y="2063733"/>
            <a:ext cx="532800" cy="276999"/>
          </a:xfrm>
          <a:prstGeom prst="rect">
            <a:avLst/>
          </a:prstGeom>
          <a:noFill/>
        </p:spPr>
        <p:txBody>
          <a:bodyPr wrap="square" rtlCol="0">
            <a:spAutoFit/>
          </a:bodyPr>
          <a:lstStyle/>
          <a:p>
            <a:r>
              <a:rPr lang="en-US" altLang="zh-CN" sz="1200"/>
              <a:t>ONT</a:t>
            </a:r>
            <a:endParaRPr lang="zh-CN" altLang="en-US" sz="1200"/>
          </a:p>
        </p:txBody>
      </p:sp>
      <p:sp>
        <p:nvSpPr>
          <p:cNvPr id="9" name="文本框 8"/>
          <p:cNvSpPr txBox="1"/>
          <p:nvPr/>
        </p:nvSpPr>
        <p:spPr>
          <a:xfrm>
            <a:off x="8832396" y="2543207"/>
            <a:ext cx="532800" cy="276999"/>
          </a:xfrm>
          <a:prstGeom prst="rect">
            <a:avLst/>
          </a:prstGeom>
          <a:noFill/>
        </p:spPr>
        <p:txBody>
          <a:bodyPr wrap="square" rtlCol="0">
            <a:spAutoFit/>
          </a:bodyPr>
          <a:lstStyle/>
          <a:p>
            <a:r>
              <a:rPr lang="en-US" altLang="zh-CN" sz="1200"/>
              <a:t>ONT</a:t>
            </a:r>
            <a:endParaRPr lang="zh-CN" altLang="en-US" sz="1200"/>
          </a:p>
        </p:txBody>
      </p:sp>
      <p:sp>
        <p:nvSpPr>
          <p:cNvPr id="10" name="文本框 9"/>
          <p:cNvSpPr txBox="1"/>
          <p:nvPr/>
        </p:nvSpPr>
        <p:spPr>
          <a:xfrm>
            <a:off x="8832396" y="3186568"/>
            <a:ext cx="755425" cy="276999"/>
          </a:xfrm>
          <a:prstGeom prst="rect">
            <a:avLst/>
          </a:prstGeom>
          <a:noFill/>
        </p:spPr>
        <p:txBody>
          <a:bodyPr wrap="square" rtlCol="0">
            <a:spAutoFit/>
          </a:bodyPr>
          <a:lstStyle/>
          <a:p>
            <a:r>
              <a:rPr lang="en-US" altLang="zh-CN" sz="1200"/>
              <a:t>ONU</a:t>
            </a:r>
            <a:endParaRPr lang="zh-CN" altLang="en-US" sz="1200"/>
          </a:p>
        </p:txBody>
      </p:sp>
      <p:sp>
        <p:nvSpPr>
          <p:cNvPr id="46" name="矩形 45"/>
          <p:cNvSpPr/>
          <p:nvPr/>
        </p:nvSpPr>
        <p:spPr>
          <a:xfrm>
            <a:off x="4002307" y="1460304"/>
            <a:ext cx="2294218" cy="273921"/>
          </a:xfrm>
          <a:prstGeom prst="rect">
            <a:avLst/>
          </a:prstGeom>
        </p:spPr>
        <p:txBody>
          <a:bodyPr wrap="none">
            <a:spAutoFit/>
          </a:bodyPr>
          <a:lstStyle/>
          <a:p>
            <a:pPr marL="301625" indent="-301625" algn="ctr" defTabSz="802005">
              <a:lnSpc>
                <a:spcPct val="60000"/>
              </a:lnSpc>
              <a:spcBef>
                <a:spcPct val="30000"/>
              </a:spcBef>
              <a:buClr>
                <a:srgbClr val="808080"/>
              </a:buClr>
              <a:buSzPct val="60000"/>
            </a:pPr>
            <a:r>
              <a:rPr lang="en-US" altLang="zh-CN" dirty="0">
                <a:solidFill>
                  <a:srgbClr val="C00000"/>
                </a:solidFill>
              </a:rPr>
              <a:t>Rede Óptica Passiva</a:t>
            </a:r>
            <a:endParaRPr lang="en-US" altLang="en-US" dirty="0">
              <a:solidFill>
                <a:srgbClr val="C000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68316" y="1233487"/>
            <a:ext cx="11276184" cy="4680000"/>
          </a:xfrm>
          <a:prstGeom prst="rect">
            <a:avLst/>
          </a:prstGeom>
        </p:spPr>
        <p:txBody>
          <a:bodyPr/>
          <a:lstStyle/>
          <a:p>
            <a:r>
              <a:rPr lang="en-US" altLang="en-US" sz="2000" dirty="0"/>
              <a:t>A tecnologia xDSL para acesso em cobre possui a contradição entre distância e largura de banda. A tendência da rede de acesso é substituir o acesso de cobre pelo acesso óptico, e o GPON se torna a principal tecnologia de acesso.</a:t>
            </a:r>
          </a:p>
          <a:p>
            <a:r>
              <a:rPr lang="en-US" altLang="zh-CN" sz="2000" dirty="0"/>
              <a:t>O sistema GPON consiste em OLT, ODN e ONU.</a:t>
            </a:r>
          </a:p>
          <a:p>
            <a:r>
              <a:rPr lang="en-US" altLang="zh-CN" sz="2000" dirty="0"/>
              <a:t>A OLT registra e ativa a ONU identificando o SN ou senha.</a:t>
            </a:r>
          </a:p>
          <a:p>
            <a:r>
              <a:rPr lang="en-US" altLang="zh-CN" sz="2000" dirty="0"/>
              <a:t>O OLT e a ONU comunicam-se entre si e transmitem dados através das portas GEM.</a:t>
            </a:r>
          </a:p>
          <a:p>
            <a:r>
              <a:rPr lang="en-US" altLang="zh-CN" sz="2000" dirty="0"/>
              <a:t>A OLT gerencia e emite configurações para a ONU através do canal OMCI.</a:t>
            </a:r>
          </a:p>
          <a:p>
            <a:r>
              <a:rPr lang="en-US" altLang="zh-CN" sz="2000" dirty="0"/>
              <a:t>O sistema GPON fornece os seguintes modos de proteção de rede: Tipo B e Tipo C.</a:t>
            </a:r>
          </a:p>
          <a:p>
            <a:endParaRPr lang="zh-CN" altLang="en-US"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占位符 75"/>
          <p:cNvSpPr>
            <a:spLocks noGrp="1"/>
          </p:cNvSpPr>
          <p:nvPr>
            <p:ph type="body" sz="quarter" idx="10"/>
          </p:nvPr>
        </p:nvSpPr>
        <p:spPr/>
        <p:txBody>
          <a:bodyPr/>
          <a:lstStyle/>
          <a:p>
            <a:endParaRPr lang="zh-CN" altLang="en-US" dirty="0"/>
          </a:p>
        </p:txBody>
      </p:sp>
      <p:sp>
        <p:nvSpPr>
          <p:cNvPr id="2" name="标题 1"/>
          <p:cNvSpPr>
            <a:spLocks noGrp="1"/>
          </p:cNvSpPr>
          <p:nvPr>
            <p:ph type="title"/>
          </p:nvPr>
        </p:nvSpPr>
        <p:spPr/>
        <p:txBody>
          <a:bodyPr/>
          <a:lstStyle/>
          <a:p>
            <a:r>
              <a:rPr lang="en-US" altLang="en-US" dirty="0"/>
              <a:t>Apêndice 1: Padronização da Tecnologia PON</a:t>
            </a:r>
          </a:p>
        </p:txBody>
      </p:sp>
      <p:grpSp>
        <p:nvGrpSpPr>
          <p:cNvPr id="3" name="组合 2"/>
          <p:cNvGrpSpPr/>
          <p:nvPr/>
        </p:nvGrpSpPr>
        <p:grpSpPr>
          <a:xfrm>
            <a:off x="451878" y="1228349"/>
            <a:ext cx="11306174" cy="4572721"/>
            <a:chOff x="323850" y="1484313"/>
            <a:chExt cx="8396288" cy="4391025"/>
          </a:xfrm>
        </p:grpSpPr>
        <p:sp>
          <p:nvSpPr>
            <p:cNvPr id="4" name="Line 65"/>
            <p:cNvSpPr>
              <a:spLocks noChangeShapeType="1"/>
            </p:cNvSpPr>
            <p:nvPr/>
          </p:nvSpPr>
          <p:spPr bwMode="auto">
            <a:xfrm>
              <a:off x="5651500" y="5143500"/>
              <a:ext cx="215900" cy="0"/>
            </a:xfrm>
            <a:prstGeom prst="line">
              <a:avLst/>
            </a:prstGeom>
            <a:noFill/>
            <a:ln w="9525">
              <a:solidFill>
                <a:schemeClr val="tx1"/>
              </a:solidFill>
              <a:round/>
            </a:ln>
          </p:spPr>
          <p:txBody>
            <a:bodyPr/>
            <a:lstStyle/>
            <a:p>
              <a:pPr algn="ctr"/>
              <a:endParaRPr lang="zh-CN" altLang="en-US" sz="1400"/>
            </a:p>
          </p:txBody>
        </p:sp>
        <p:sp>
          <p:nvSpPr>
            <p:cNvPr id="5" name="Rectangle 2"/>
            <p:cNvSpPr>
              <a:spLocks noChangeArrowheads="1"/>
            </p:cNvSpPr>
            <p:nvPr/>
          </p:nvSpPr>
          <p:spPr bwMode="auto">
            <a:xfrm>
              <a:off x="7308850" y="2711450"/>
              <a:ext cx="1365249" cy="647700"/>
            </a:xfrm>
            <a:prstGeom prst="rect">
              <a:avLst/>
            </a:prstGeom>
            <a:solidFill>
              <a:schemeClr val="bg1">
                <a:lumMod val="85000"/>
              </a:schemeClr>
            </a:solidFill>
            <a:ln w="9525" algn="ctr">
              <a:noFill/>
              <a:miter lim="800000"/>
            </a:ln>
          </p:spPr>
          <p:txBody>
            <a:bodyPr wrap="none" anchor="ctr"/>
            <a:lstStyle/>
            <a:p>
              <a:pPr algn="ctr"/>
              <a:endParaRPr lang="zh-CN" altLang="en-US" sz="1400"/>
            </a:p>
          </p:txBody>
        </p:sp>
        <p:sp>
          <p:nvSpPr>
            <p:cNvPr id="6" name="Rectangle 3"/>
            <p:cNvSpPr>
              <a:spLocks noChangeArrowheads="1"/>
            </p:cNvSpPr>
            <p:nvPr/>
          </p:nvSpPr>
          <p:spPr bwMode="auto">
            <a:xfrm>
              <a:off x="5581650" y="2711450"/>
              <a:ext cx="1511300" cy="647700"/>
            </a:xfrm>
            <a:prstGeom prst="rect">
              <a:avLst/>
            </a:prstGeom>
            <a:solidFill>
              <a:schemeClr val="bg1">
                <a:lumMod val="85000"/>
              </a:schemeClr>
            </a:solidFill>
            <a:ln w="9525" algn="ctr">
              <a:noFill/>
              <a:miter lim="800000"/>
            </a:ln>
          </p:spPr>
          <p:txBody>
            <a:bodyPr wrap="none" anchor="ctr"/>
            <a:lstStyle/>
            <a:p>
              <a:pPr algn="ctr"/>
              <a:endParaRPr lang="zh-CN" altLang="en-US" sz="1400"/>
            </a:p>
          </p:txBody>
        </p:sp>
        <p:sp>
          <p:nvSpPr>
            <p:cNvPr id="7" name="Rectangle 4"/>
            <p:cNvSpPr>
              <a:spLocks noChangeArrowheads="1"/>
            </p:cNvSpPr>
            <p:nvPr/>
          </p:nvSpPr>
          <p:spPr bwMode="auto">
            <a:xfrm>
              <a:off x="3781425" y="2711450"/>
              <a:ext cx="1511300" cy="647700"/>
            </a:xfrm>
            <a:prstGeom prst="rect">
              <a:avLst/>
            </a:prstGeom>
            <a:solidFill>
              <a:schemeClr val="bg1">
                <a:lumMod val="85000"/>
              </a:schemeClr>
            </a:solidFill>
            <a:ln w="9525" algn="ctr">
              <a:noFill/>
              <a:miter lim="800000"/>
            </a:ln>
          </p:spPr>
          <p:txBody>
            <a:bodyPr wrap="none" anchor="ctr"/>
            <a:lstStyle/>
            <a:p>
              <a:pPr algn="ctr"/>
              <a:endParaRPr lang="zh-CN" altLang="en-US" sz="1400"/>
            </a:p>
          </p:txBody>
        </p:sp>
        <p:grpSp>
          <p:nvGrpSpPr>
            <p:cNvPr id="8" name="Group 5"/>
            <p:cNvGrpSpPr/>
            <p:nvPr/>
          </p:nvGrpSpPr>
          <p:grpSpPr>
            <a:xfrm>
              <a:off x="3708400" y="1484313"/>
              <a:ext cx="1584325" cy="503237"/>
              <a:chOff x="2290" y="845"/>
              <a:chExt cx="998" cy="317"/>
            </a:xfrm>
          </p:grpSpPr>
          <p:sp>
            <p:nvSpPr>
              <p:cNvPr id="74" name="Rectangle 6"/>
              <p:cNvSpPr>
                <a:spLocks noChangeArrowheads="1"/>
              </p:cNvSpPr>
              <p:nvPr/>
            </p:nvSpPr>
            <p:spPr bwMode="auto">
              <a:xfrm>
                <a:off x="2290" y="845"/>
                <a:ext cx="998" cy="317"/>
              </a:xfrm>
              <a:prstGeom prst="rect">
                <a:avLst/>
              </a:prstGeom>
              <a:solidFill>
                <a:schemeClr val="bg1">
                  <a:lumMod val="85000"/>
                </a:schemeClr>
              </a:solidFill>
              <a:ln w="9525" algn="ctr">
                <a:noFill/>
                <a:miter lim="800000"/>
              </a:ln>
            </p:spPr>
            <p:txBody>
              <a:bodyPr wrap="none" anchor="ctr"/>
              <a:lstStyle/>
              <a:p>
                <a:pPr algn="ctr"/>
                <a:endParaRPr lang="zh-CN" altLang="en-US" sz="1400"/>
              </a:p>
            </p:txBody>
          </p:sp>
          <p:sp>
            <p:nvSpPr>
              <p:cNvPr id="75" name="Text Box 7"/>
              <p:cNvSpPr txBox="1">
                <a:spLocks noChangeArrowheads="1"/>
              </p:cNvSpPr>
              <p:nvPr/>
            </p:nvSpPr>
            <p:spPr bwMode="auto">
              <a:xfrm>
                <a:off x="2668" y="890"/>
                <a:ext cx="300" cy="177"/>
              </a:xfrm>
              <a:prstGeom prst="rect">
                <a:avLst/>
              </a:prstGeom>
              <a:noFill/>
              <a:ln w="9525" algn="ctr">
                <a:noFill/>
                <a:miter lim="800000"/>
              </a:ln>
            </p:spPr>
            <p:txBody>
              <a:bodyPr wrap="none" lIns="91424" tIns="45712" rIns="91424" bIns="45712">
                <a:spAutoFit/>
              </a:bodyPr>
              <a:lstStyle/>
              <a:p>
                <a:pPr algn="ctr"/>
                <a:r>
                  <a:rPr lang="en-US" altLang="zh-CN" sz="1400"/>
                  <a:t>PON</a:t>
                </a:r>
              </a:p>
            </p:txBody>
          </p:sp>
        </p:grpSp>
        <p:sp>
          <p:nvSpPr>
            <p:cNvPr id="9" name="Line 8"/>
            <p:cNvSpPr>
              <a:spLocks noChangeShapeType="1"/>
            </p:cNvSpPr>
            <p:nvPr/>
          </p:nvSpPr>
          <p:spPr bwMode="auto">
            <a:xfrm flipV="1">
              <a:off x="1044575" y="2200275"/>
              <a:ext cx="6985000" cy="0"/>
            </a:xfrm>
            <a:prstGeom prst="line">
              <a:avLst/>
            </a:prstGeom>
            <a:noFill/>
            <a:ln w="28575">
              <a:solidFill>
                <a:srgbClr val="99CC00"/>
              </a:solidFill>
              <a:round/>
            </a:ln>
          </p:spPr>
          <p:txBody>
            <a:bodyPr wrap="none" anchor="ctr"/>
            <a:lstStyle/>
            <a:p>
              <a:pPr algn="ctr"/>
              <a:endParaRPr lang="zh-CN" altLang="en-US" sz="1400"/>
            </a:p>
          </p:txBody>
        </p:sp>
        <p:sp>
          <p:nvSpPr>
            <p:cNvPr id="10" name="Line 9"/>
            <p:cNvSpPr>
              <a:spLocks noChangeShapeType="1"/>
            </p:cNvSpPr>
            <p:nvPr/>
          </p:nvSpPr>
          <p:spPr bwMode="auto">
            <a:xfrm flipH="1">
              <a:off x="4500563" y="1987550"/>
              <a:ext cx="0" cy="725488"/>
            </a:xfrm>
            <a:prstGeom prst="line">
              <a:avLst/>
            </a:prstGeom>
            <a:noFill/>
            <a:ln w="28575">
              <a:solidFill>
                <a:srgbClr val="99CC00"/>
              </a:solidFill>
              <a:round/>
            </a:ln>
          </p:spPr>
          <p:txBody>
            <a:bodyPr wrap="none" anchor="ctr"/>
            <a:lstStyle/>
            <a:p>
              <a:pPr algn="ctr"/>
              <a:endParaRPr lang="zh-CN" altLang="en-US" sz="1400"/>
            </a:p>
          </p:txBody>
        </p:sp>
        <p:sp>
          <p:nvSpPr>
            <p:cNvPr id="11" name="Rectangle 10"/>
            <p:cNvSpPr>
              <a:spLocks noChangeArrowheads="1"/>
            </p:cNvSpPr>
            <p:nvPr/>
          </p:nvSpPr>
          <p:spPr bwMode="auto">
            <a:xfrm>
              <a:off x="323850" y="2711450"/>
              <a:ext cx="1511300" cy="647700"/>
            </a:xfrm>
            <a:prstGeom prst="rect">
              <a:avLst/>
            </a:prstGeom>
            <a:solidFill>
              <a:schemeClr val="bg1">
                <a:lumMod val="85000"/>
              </a:schemeClr>
            </a:solidFill>
            <a:ln w="9525" algn="ctr">
              <a:solidFill>
                <a:srgbClr val="DDDDDD"/>
              </a:solidFill>
              <a:miter lim="800000"/>
            </a:ln>
          </p:spPr>
          <p:txBody>
            <a:bodyPr wrap="none" lIns="91424" tIns="45712" rIns="91424" bIns="45712" anchor="ctr"/>
            <a:lstStyle/>
            <a:p>
              <a:pPr marL="742950" indent="-285750" algn="ctr">
                <a:spcBef>
                  <a:spcPct val="20000"/>
                </a:spcBef>
                <a:buFontTx/>
                <a:buChar char="–"/>
              </a:pPr>
              <a:endParaRPr lang="zh-CN" altLang="zh-CN" sz="1400"/>
            </a:p>
          </p:txBody>
        </p:sp>
        <p:sp>
          <p:nvSpPr>
            <p:cNvPr id="12" name="Text Box 11"/>
            <p:cNvSpPr txBox="1">
              <a:spLocks noChangeArrowheads="1"/>
            </p:cNvSpPr>
            <p:nvPr/>
          </p:nvSpPr>
          <p:spPr bwMode="auto">
            <a:xfrm>
              <a:off x="796033" y="2847975"/>
              <a:ext cx="560804" cy="281108"/>
            </a:xfrm>
            <a:prstGeom prst="rect">
              <a:avLst/>
            </a:prstGeom>
            <a:noFill/>
            <a:ln w="9525" algn="ctr">
              <a:noFill/>
              <a:miter lim="800000"/>
            </a:ln>
          </p:spPr>
          <p:txBody>
            <a:bodyPr wrap="none" lIns="91424" tIns="45712" rIns="91424" bIns="45712">
              <a:spAutoFit/>
            </a:bodyPr>
            <a:lstStyle/>
            <a:p>
              <a:pPr algn="ctr"/>
              <a:r>
                <a:rPr lang="en-US" altLang="zh-CN" sz="1400"/>
                <a:t>TPON</a:t>
              </a:r>
            </a:p>
          </p:txBody>
        </p:sp>
        <p:sp>
          <p:nvSpPr>
            <p:cNvPr id="13" name="Rectangle 12"/>
            <p:cNvSpPr>
              <a:spLocks noChangeArrowheads="1"/>
            </p:cNvSpPr>
            <p:nvPr/>
          </p:nvSpPr>
          <p:spPr bwMode="auto">
            <a:xfrm>
              <a:off x="2052638" y="2711450"/>
              <a:ext cx="1511300" cy="647700"/>
            </a:xfrm>
            <a:prstGeom prst="rect">
              <a:avLst/>
            </a:prstGeom>
            <a:solidFill>
              <a:schemeClr val="bg1">
                <a:lumMod val="85000"/>
              </a:schemeClr>
            </a:solidFill>
            <a:ln w="9525" algn="ctr">
              <a:noFill/>
              <a:miter lim="800000"/>
            </a:ln>
          </p:spPr>
          <p:txBody>
            <a:bodyPr wrap="none" anchor="ctr"/>
            <a:lstStyle/>
            <a:p>
              <a:pPr algn="ctr"/>
              <a:endParaRPr lang="zh-CN" altLang="en-US" sz="1400"/>
            </a:p>
          </p:txBody>
        </p:sp>
        <p:sp>
          <p:nvSpPr>
            <p:cNvPr id="14" name="Text Box 13"/>
            <p:cNvSpPr txBox="1">
              <a:spLocks noChangeArrowheads="1"/>
            </p:cNvSpPr>
            <p:nvPr/>
          </p:nvSpPr>
          <p:spPr bwMode="auto">
            <a:xfrm>
              <a:off x="2467904" y="2799758"/>
              <a:ext cx="632222" cy="477895"/>
            </a:xfrm>
            <a:prstGeom prst="rect">
              <a:avLst/>
            </a:prstGeom>
            <a:noFill/>
            <a:ln w="9525" algn="ctr">
              <a:noFill/>
              <a:miter lim="800000"/>
            </a:ln>
          </p:spPr>
          <p:txBody>
            <a:bodyPr wrap="none" lIns="91424" tIns="45712" rIns="91424" bIns="45712">
              <a:spAutoFit/>
            </a:bodyPr>
            <a:lstStyle/>
            <a:p>
              <a:pPr algn="ctr"/>
              <a:r>
                <a:rPr lang="en-US" altLang="zh-CN" sz="1400" dirty="0"/>
                <a:t>APON/</a:t>
              </a:r>
            </a:p>
            <a:p>
              <a:pPr algn="ctr"/>
              <a:r>
                <a:rPr lang="en-US" altLang="zh-CN" sz="1400" dirty="0"/>
                <a:t>BPON</a:t>
              </a:r>
            </a:p>
          </p:txBody>
        </p:sp>
        <p:sp>
          <p:nvSpPr>
            <p:cNvPr id="15" name="Text Box 14"/>
            <p:cNvSpPr txBox="1">
              <a:spLocks noChangeArrowheads="1"/>
            </p:cNvSpPr>
            <p:nvPr/>
          </p:nvSpPr>
          <p:spPr bwMode="auto">
            <a:xfrm>
              <a:off x="4179483" y="2855912"/>
              <a:ext cx="558109" cy="281108"/>
            </a:xfrm>
            <a:prstGeom prst="rect">
              <a:avLst/>
            </a:prstGeom>
            <a:noFill/>
            <a:ln w="9525" algn="ctr">
              <a:noFill/>
              <a:miter lim="800000"/>
            </a:ln>
          </p:spPr>
          <p:txBody>
            <a:bodyPr wrap="none" lIns="91424" tIns="45712" rIns="91424" bIns="45712">
              <a:spAutoFit/>
            </a:bodyPr>
            <a:lstStyle/>
            <a:p>
              <a:pPr algn="ctr"/>
              <a:r>
                <a:rPr lang="en-US" altLang="zh-CN" sz="1400"/>
                <a:t>EPON</a:t>
              </a:r>
            </a:p>
          </p:txBody>
        </p:sp>
        <p:sp>
          <p:nvSpPr>
            <p:cNvPr id="16" name="Text Box 15"/>
            <p:cNvSpPr txBox="1">
              <a:spLocks noChangeArrowheads="1"/>
            </p:cNvSpPr>
            <p:nvPr/>
          </p:nvSpPr>
          <p:spPr bwMode="auto">
            <a:xfrm>
              <a:off x="6060738" y="2855912"/>
              <a:ext cx="583712" cy="281108"/>
            </a:xfrm>
            <a:prstGeom prst="rect">
              <a:avLst/>
            </a:prstGeom>
            <a:noFill/>
            <a:ln w="9525" algn="ctr">
              <a:noFill/>
              <a:miter lim="800000"/>
            </a:ln>
          </p:spPr>
          <p:txBody>
            <a:bodyPr wrap="none" lIns="91424" tIns="45712" rIns="91424" bIns="45712">
              <a:spAutoFit/>
            </a:bodyPr>
            <a:lstStyle/>
            <a:p>
              <a:pPr algn="ctr"/>
              <a:r>
                <a:rPr lang="en-US" altLang="zh-CN" sz="1400">
                  <a:solidFill>
                    <a:srgbClr val="C00000"/>
                  </a:solidFill>
                </a:rPr>
                <a:t>GPON</a:t>
              </a:r>
            </a:p>
          </p:txBody>
        </p:sp>
        <p:sp>
          <p:nvSpPr>
            <p:cNvPr id="17" name="Text Box 16"/>
            <p:cNvSpPr txBox="1">
              <a:spLocks noChangeArrowheads="1"/>
            </p:cNvSpPr>
            <p:nvPr/>
          </p:nvSpPr>
          <p:spPr bwMode="auto">
            <a:xfrm>
              <a:off x="7650526" y="2855912"/>
              <a:ext cx="746760" cy="281108"/>
            </a:xfrm>
            <a:prstGeom prst="rect">
              <a:avLst/>
            </a:prstGeom>
            <a:noFill/>
            <a:ln w="9525" algn="ctr">
              <a:noFill/>
              <a:miter lim="800000"/>
            </a:ln>
          </p:spPr>
          <p:txBody>
            <a:bodyPr wrap="none" lIns="91424" tIns="45712" rIns="91424" bIns="45712">
              <a:spAutoFit/>
            </a:bodyPr>
            <a:lstStyle/>
            <a:p>
              <a:pPr algn="ctr"/>
              <a:r>
                <a:rPr lang="en-US" altLang="zh-CN" sz="1400">
                  <a:solidFill>
                    <a:srgbClr val="C00000"/>
                  </a:solidFill>
                </a:rPr>
                <a:t>NG PON</a:t>
              </a:r>
            </a:p>
          </p:txBody>
        </p:sp>
        <p:sp>
          <p:nvSpPr>
            <p:cNvPr id="18" name="Line 17"/>
            <p:cNvSpPr>
              <a:spLocks noChangeShapeType="1"/>
            </p:cNvSpPr>
            <p:nvPr/>
          </p:nvSpPr>
          <p:spPr bwMode="auto">
            <a:xfrm flipH="1">
              <a:off x="1042988" y="2200275"/>
              <a:ext cx="0" cy="511175"/>
            </a:xfrm>
            <a:prstGeom prst="line">
              <a:avLst/>
            </a:prstGeom>
            <a:noFill/>
            <a:ln w="28575">
              <a:solidFill>
                <a:srgbClr val="99CC00"/>
              </a:solidFill>
              <a:round/>
            </a:ln>
          </p:spPr>
          <p:txBody>
            <a:bodyPr wrap="none" anchor="ctr"/>
            <a:lstStyle/>
            <a:p>
              <a:pPr algn="ctr"/>
              <a:endParaRPr lang="zh-CN" altLang="en-US" sz="1400"/>
            </a:p>
          </p:txBody>
        </p:sp>
        <p:sp>
          <p:nvSpPr>
            <p:cNvPr id="19" name="Line 18"/>
            <p:cNvSpPr>
              <a:spLocks noChangeShapeType="1"/>
            </p:cNvSpPr>
            <p:nvPr/>
          </p:nvSpPr>
          <p:spPr bwMode="auto">
            <a:xfrm>
              <a:off x="2771775" y="2200275"/>
              <a:ext cx="1588" cy="511175"/>
            </a:xfrm>
            <a:prstGeom prst="line">
              <a:avLst/>
            </a:prstGeom>
            <a:noFill/>
            <a:ln w="28575">
              <a:solidFill>
                <a:srgbClr val="99CC00"/>
              </a:solidFill>
              <a:round/>
            </a:ln>
          </p:spPr>
          <p:txBody>
            <a:bodyPr wrap="none" anchor="ctr"/>
            <a:lstStyle/>
            <a:p>
              <a:pPr algn="ctr"/>
              <a:endParaRPr lang="zh-CN" altLang="en-US" sz="1400"/>
            </a:p>
          </p:txBody>
        </p:sp>
        <p:sp>
          <p:nvSpPr>
            <p:cNvPr id="20" name="Line 19"/>
            <p:cNvSpPr>
              <a:spLocks noChangeShapeType="1"/>
            </p:cNvSpPr>
            <p:nvPr/>
          </p:nvSpPr>
          <p:spPr bwMode="auto">
            <a:xfrm>
              <a:off x="6372225" y="2200275"/>
              <a:ext cx="1588" cy="511175"/>
            </a:xfrm>
            <a:prstGeom prst="line">
              <a:avLst/>
            </a:prstGeom>
            <a:noFill/>
            <a:ln w="28575">
              <a:solidFill>
                <a:srgbClr val="99CC00"/>
              </a:solidFill>
              <a:round/>
            </a:ln>
          </p:spPr>
          <p:txBody>
            <a:bodyPr wrap="none" anchor="ctr"/>
            <a:lstStyle/>
            <a:p>
              <a:pPr algn="ctr"/>
              <a:endParaRPr lang="zh-CN" altLang="en-US" sz="1400"/>
            </a:p>
          </p:txBody>
        </p:sp>
        <p:sp>
          <p:nvSpPr>
            <p:cNvPr id="21" name="Line 20"/>
            <p:cNvSpPr>
              <a:spLocks noChangeShapeType="1"/>
            </p:cNvSpPr>
            <p:nvPr/>
          </p:nvSpPr>
          <p:spPr bwMode="auto">
            <a:xfrm>
              <a:off x="8027988" y="2200275"/>
              <a:ext cx="1587" cy="511175"/>
            </a:xfrm>
            <a:prstGeom prst="line">
              <a:avLst/>
            </a:prstGeom>
            <a:noFill/>
            <a:ln w="28575">
              <a:solidFill>
                <a:srgbClr val="99CC00"/>
              </a:solidFill>
              <a:round/>
            </a:ln>
          </p:spPr>
          <p:txBody>
            <a:bodyPr wrap="none" anchor="ctr"/>
            <a:lstStyle/>
            <a:p>
              <a:pPr algn="ctr"/>
              <a:endParaRPr lang="zh-CN" altLang="en-US" sz="1400"/>
            </a:p>
          </p:txBody>
        </p:sp>
        <p:sp>
          <p:nvSpPr>
            <p:cNvPr id="22" name="Text Box 21"/>
            <p:cNvSpPr txBox="1">
              <a:spLocks noChangeArrowheads="1"/>
            </p:cNvSpPr>
            <p:nvPr/>
          </p:nvSpPr>
          <p:spPr bwMode="auto">
            <a:xfrm>
              <a:off x="539750" y="3854451"/>
              <a:ext cx="1079500" cy="365124"/>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Internacional</a:t>
              </a:r>
              <a:endParaRPr lang="en-US" altLang="zh-CN" sz="1400" dirty="0"/>
            </a:p>
            <a:p>
              <a:pPr algn="ctr"/>
              <a:r>
                <a:rPr lang="en-US" altLang="en-US" sz="1400" dirty="0"/>
                <a:t>padrões</a:t>
              </a:r>
            </a:p>
          </p:txBody>
        </p:sp>
        <p:sp>
          <p:nvSpPr>
            <p:cNvPr id="23" name="Text Box 22"/>
            <p:cNvSpPr txBox="1">
              <a:spLocks noChangeArrowheads="1"/>
            </p:cNvSpPr>
            <p:nvPr/>
          </p:nvSpPr>
          <p:spPr bwMode="auto">
            <a:xfrm>
              <a:off x="2195513" y="4435475"/>
              <a:ext cx="1223962" cy="336550"/>
            </a:xfrm>
            <a:prstGeom prst="rect">
              <a:avLst/>
            </a:prstGeom>
            <a:solidFill>
              <a:srgbClr val="FFFF99"/>
            </a:solidFill>
            <a:ln w="9525" algn="ctr">
              <a:noFill/>
              <a:miter lim="800000"/>
            </a:ln>
          </p:spPr>
          <p:txBody>
            <a:bodyPr wrap="none" lIns="91424" tIns="45712" rIns="91424" bIns="45712" anchor="ctr"/>
            <a:lstStyle/>
            <a:p>
              <a:pPr algn="ctr"/>
              <a:r>
                <a:rPr lang="en-US" altLang="zh-CN" sz="1400"/>
                <a:t>ITU-T G.983.x</a:t>
              </a:r>
            </a:p>
          </p:txBody>
        </p:sp>
        <p:sp>
          <p:nvSpPr>
            <p:cNvPr id="24" name="Line 23"/>
            <p:cNvSpPr>
              <a:spLocks noChangeShapeType="1"/>
            </p:cNvSpPr>
            <p:nvPr/>
          </p:nvSpPr>
          <p:spPr bwMode="auto">
            <a:xfrm flipH="1">
              <a:off x="1042988" y="3351213"/>
              <a:ext cx="0" cy="220662"/>
            </a:xfrm>
            <a:prstGeom prst="line">
              <a:avLst/>
            </a:prstGeom>
            <a:noFill/>
            <a:ln w="9525">
              <a:solidFill>
                <a:schemeClr val="tx1"/>
              </a:solidFill>
              <a:round/>
            </a:ln>
          </p:spPr>
          <p:txBody>
            <a:bodyPr wrap="none" anchor="ctr"/>
            <a:lstStyle/>
            <a:p>
              <a:pPr algn="ctr"/>
              <a:endParaRPr lang="zh-CN" altLang="en-US" sz="1400"/>
            </a:p>
          </p:txBody>
        </p:sp>
        <p:sp>
          <p:nvSpPr>
            <p:cNvPr id="25" name="Line 24"/>
            <p:cNvSpPr>
              <a:spLocks noChangeShapeType="1"/>
            </p:cNvSpPr>
            <p:nvPr/>
          </p:nvSpPr>
          <p:spPr bwMode="auto">
            <a:xfrm flipH="1">
              <a:off x="2771775" y="3351213"/>
              <a:ext cx="0" cy="220662"/>
            </a:xfrm>
            <a:prstGeom prst="line">
              <a:avLst/>
            </a:prstGeom>
            <a:noFill/>
            <a:ln w="9525">
              <a:solidFill>
                <a:schemeClr val="tx1"/>
              </a:solidFill>
              <a:round/>
            </a:ln>
          </p:spPr>
          <p:txBody>
            <a:bodyPr wrap="none" anchor="ctr"/>
            <a:lstStyle/>
            <a:p>
              <a:pPr algn="ctr"/>
              <a:endParaRPr lang="zh-CN" altLang="en-US" sz="1400"/>
            </a:p>
          </p:txBody>
        </p:sp>
        <p:sp>
          <p:nvSpPr>
            <p:cNvPr id="26" name="Line 25"/>
            <p:cNvSpPr>
              <a:spLocks noChangeShapeType="1"/>
            </p:cNvSpPr>
            <p:nvPr/>
          </p:nvSpPr>
          <p:spPr bwMode="auto">
            <a:xfrm flipH="1">
              <a:off x="4500563" y="3351213"/>
              <a:ext cx="0" cy="220662"/>
            </a:xfrm>
            <a:prstGeom prst="line">
              <a:avLst/>
            </a:prstGeom>
            <a:noFill/>
            <a:ln w="9525">
              <a:solidFill>
                <a:schemeClr val="tx1"/>
              </a:solidFill>
              <a:round/>
            </a:ln>
          </p:spPr>
          <p:txBody>
            <a:bodyPr wrap="none" anchor="ctr"/>
            <a:lstStyle/>
            <a:p>
              <a:pPr algn="ctr"/>
              <a:endParaRPr lang="zh-CN" altLang="en-US" sz="1400"/>
            </a:p>
          </p:txBody>
        </p:sp>
        <p:sp>
          <p:nvSpPr>
            <p:cNvPr id="27" name="Text Box 26"/>
            <p:cNvSpPr txBox="1">
              <a:spLocks noChangeArrowheads="1"/>
            </p:cNvSpPr>
            <p:nvPr/>
          </p:nvSpPr>
          <p:spPr bwMode="auto">
            <a:xfrm>
              <a:off x="3995738" y="4435475"/>
              <a:ext cx="1330325" cy="336550"/>
            </a:xfrm>
            <a:prstGeom prst="rect">
              <a:avLst/>
            </a:prstGeom>
            <a:solidFill>
              <a:srgbClr val="FFCC00"/>
            </a:solidFill>
            <a:ln w="9525" algn="ctr">
              <a:noFill/>
              <a:miter lim="800000"/>
            </a:ln>
          </p:spPr>
          <p:txBody>
            <a:bodyPr wrap="none" anchor="ctr"/>
            <a:lstStyle/>
            <a:p>
              <a:pPr algn="ctr"/>
              <a:r>
                <a:rPr lang="en-US" altLang="zh-CN" sz="1400"/>
                <a:t>IEEE 802.3ah</a:t>
              </a:r>
            </a:p>
          </p:txBody>
        </p:sp>
        <p:sp>
          <p:nvSpPr>
            <p:cNvPr id="28" name="Line 27"/>
            <p:cNvSpPr>
              <a:spLocks noChangeShapeType="1"/>
            </p:cNvSpPr>
            <p:nvPr/>
          </p:nvSpPr>
          <p:spPr bwMode="auto">
            <a:xfrm flipH="1">
              <a:off x="6372225" y="3354388"/>
              <a:ext cx="0" cy="217487"/>
            </a:xfrm>
            <a:prstGeom prst="line">
              <a:avLst/>
            </a:prstGeom>
            <a:noFill/>
            <a:ln w="9525">
              <a:solidFill>
                <a:schemeClr val="tx1"/>
              </a:solidFill>
              <a:round/>
            </a:ln>
          </p:spPr>
          <p:txBody>
            <a:bodyPr wrap="none" anchor="ctr"/>
            <a:lstStyle/>
            <a:p>
              <a:pPr algn="ctr"/>
              <a:endParaRPr lang="zh-CN" altLang="en-US" sz="1400"/>
            </a:p>
          </p:txBody>
        </p:sp>
        <p:sp>
          <p:nvSpPr>
            <p:cNvPr id="29" name="Text Box 28"/>
            <p:cNvSpPr txBox="1">
              <a:spLocks noChangeArrowheads="1"/>
            </p:cNvSpPr>
            <p:nvPr/>
          </p:nvSpPr>
          <p:spPr bwMode="auto">
            <a:xfrm>
              <a:off x="5826125" y="4435475"/>
              <a:ext cx="1270000" cy="336550"/>
            </a:xfrm>
            <a:prstGeom prst="rect">
              <a:avLst/>
            </a:prstGeom>
            <a:solidFill>
              <a:srgbClr val="CCFF66"/>
            </a:solidFill>
            <a:ln w="9525" algn="ctr">
              <a:noFill/>
              <a:miter lim="800000"/>
            </a:ln>
          </p:spPr>
          <p:txBody>
            <a:bodyPr wrap="none" lIns="91424" tIns="45712" rIns="91424" bIns="45712" anchor="ctr"/>
            <a:lstStyle/>
            <a:p>
              <a:pPr algn="ctr"/>
              <a:r>
                <a:rPr lang="en-US" altLang="zh-CN" sz="1400"/>
                <a:t>ITU-T G.984.x</a:t>
              </a:r>
            </a:p>
          </p:txBody>
        </p:sp>
        <p:sp>
          <p:nvSpPr>
            <p:cNvPr id="30" name="Line 29"/>
            <p:cNvSpPr>
              <a:spLocks noChangeShapeType="1"/>
            </p:cNvSpPr>
            <p:nvPr/>
          </p:nvSpPr>
          <p:spPr bwMode="auto">
            <a:xfrm flipH="1">
              <a:off x="8027988" y="3354388"/>
              <a:ext cx="0" cy="217487"/>
            </a:xfrm>
            <a:prstGeom prst="line">
              <a:avLst/>
            </a:prstGeom>
            <a:noFill/>
            <a:ln w="9525">
              <a:solidFill>
                <a:schemeClr val="tx1"/>
              </a:solidFill>
              <a:round/>
            </a:ln>
          </p:spPr>
          <p:txBody>
            <a:bodyPr wrap="none" anchor="ctr"/>
            <a:lstStyle/>
            <a:p>
              <a:pPr algn="ctr"/>
              <a:endParaRPr lang="zh-CN" altLang="en-US" sz="1400"/>
            </a:p>
          </p:txBody>
        </p:sp>
        <p:sp>
          <p:nvSpPr>
            <p:cNvPr id="31" name="Line 30"/>
            <p:cNvSpPr>
              <a:spLocks noChangeShapeType="1"/>
            </p:cNvSpPr>
            <p:nvPr/>
          </p:nvSpPr>
          <p:spPr bwMode="auto">
            <a:xfrm flipH="1">
              <a:off x="323850" y="3571875"/>
              <a:ext cx="719138" cy="0"/>
            </a:xfrm>
            <a:prstGeom prst="line">
              <a:avLst/>
            </a:prstGeom>
            <a:noFill/>
            <a:ln w="9525">
              <a:solidFill>
                <a:schemeClr val="tx1"/>
              </a:solidFill>
              <a:round/>
            </a:ln>
          </p:spPr>
          <p:txBody>
            <a:bodyPr/>
            <a:lstStyle/>
            <a:p>
              <a:pPr algn="ctr"/>
              <a:endParaRPr lang="zh-CN" altLang="en-US" sz="1400"/>
            </a:p>
          </p:txBody>
        </p:sp>
        <p:sp>
          <p:nvSpPr>
            <p:cNvPr id="32" name="Line 31"/>
            <p:cNvSpPr>
              <a:spLocks noChangeShapeType="1"/>
            </p:cNvSpPr>
            <p:nvPr/>
          </p:nvSpPr>
          <p:spPr bwMode="auto">
            <a:xfrm flipH="1">
              <a:off x="323850" y="3571875"/>
              <a:ext cx="0" cy="1582738"/>
            </a:xfrm>
            <a:prstGeom prst="line">
              <a:avLst/>
            </a:prstGeom>
            <a:noFill/>
            <a:ln w="9525">
              <a:solidFill>
                <a:schemeClr val="tx1"/>
              </a:solidFill>
              <a:round/>
            </a:ln>
          </p:spPr>
          <p:txBody>
            <a:bodyPr/>
            <a:lstStyle/>
            <a:p>
              <a:pPr algn="ctr"/>
              <a:endParaRPr lang="zh-CN" altLang="en-US" sz="1400"/>
            </a:p>
          </p:txBody>
        </p:sp>
        <p:sp>
          <p:nvSpPr>
            <p:cNvPr id="33" name="Line 32"/>
            <p:cNvSpPr>
              <a:spLocks noChangeShapeType="1"/>
            </p:cNvSpPr>
            <p:nvPr/>
          </p:nvSpPr>
          <p:spPr bwMode="auto">
            <a:xfrm>
              <a:off x="323850" y="4075113"/>
              <a:ext cx="215900" cy="0"/>
            </a:xfrm>
            <a:prstGeom prst="line">
              <a:avLst/>
            </a:prstGeom>
            <a:noFill/>
            <a:ln w="9525">
              <a:solidFill>
                <a:schemeClr val="tx1"/>
              </a:solidFill>
              <a:round/>
            </a:ln>
          </p:spPr>
          <p:txBody>
            <a:bodyPr/>
            <a:lstStyle/>
            <a:p>
              <a:pPr algn="ctr"/>
              <a:endParaRPr lang="zh-CN" altLang="en-US" sz="1400"/>
            </a:p>
          </p:txBody>
        </p:sp>
        <p:sp>
          <p:nvSpPr>
            <p:cNvPr id="34" name="Line 33"/>
            <p:cNvSpPr>
              <a:spLocks noChangeShapeType="1"/>
            </p:cNvSpPr>
            <p:nvPr/>
          </p:nvSpPr>
          <p:spPr bwMode="auto">
            <a:xfrm flipH="1">
              <a:off x="2051050" y="3571875"/>
              <a:ext cx="719138" cy="0"/>
            </a:xfrm>
            <a:prstGeom prst="line">
              <a:avLst/>
            </a:prstGeom>
            <a:noFill/>
            <a:ln w="9525">
              <a:solidFill>
                <a:schemeClr val="tx1"/>
              </a:solidFill>
              <a:round/>
            </a:ln>
          </p:spPr>
          <p:txBody>
            <a:bodyPr/>
            <a:lstStyle/>
            <a:p>
              <a:pPr algn="ctr"/>
              <a:endParaRPr lang="zh-CN" altLang="en-US" sz="1400"/>
            </a:p>
          </p:txBody>
        </p:sp>
        <p:sp>
          <p:nvSpPr>
            <p:cNvPr id="35" name="Line 34"/>
            <p:cNvSpPr>
              <a:spLocks noChangeShapeType="1"/>
            </p:cNvSpPr>
            <p:nvPr/>
          </p:nvSpPr>
          <p:spPr bwMode="auto">
            <a:xfrm flipH="1">
              <a:off x="3779838" y="3571875"/>
              <a:ext cx="719137" cy="0"/>
            </a:xfrm>
            <a:prstGeom prst="line">
              <a:avLst/>
            </a:prstGeom>
            <a:noFill/>
            <a:ln w="9525">
              <a:solidFill>
                <a:schemeClr val="tx1"/>
              </a:solidFill>
              <a:round/>
            </a:ln>
          </p:spPr>
          <p:txBody>
            <a:bodyPr/>
            <a:lstStyle/>
            <a:p>
              <a:pPr algn="ctr"/>
              <a:endParaRPr lang="zh-CN" altLang="en-US" sz="1400"/>
            </a:p>
          </p:txBody>
        </p:sp>
        <p:sp>
          <p:nvSpPr>
            <p:cNvPr id="36" name="Line 35"/>
            <p:cNvSpPr>
              <a:spLocks noChangeShapeType="1"/>
            </p:cNvSpPr>
            <p:nvPr/>
          </p:nvSpPr>
          <p:spPr bwMode="auto">
            <a:xfrm flipH="1">
              <a:off x="5653088" y="3571875"/>
              <a:ext cx="719137" cy="0"/>
            </a:xfrm>
            <a:prstGeom prst="line">
              <a:avLst/>
            </a:prstGeom>
            <a:noFill/>
            <a:ln w="9525">
              <a:solidFill>
                <a:schemeClr val="tx1"/>
              </a:solidFill>
              <a:round/>
            </a:ln>
          </p:spPr>
          <p:txBody>
            <a:bodyPr/>
            <a:lstStyle/>
            <a:p>
              <a:pPr algn="ctr"/>
              <a:endParaRPr lang="zh-CN" altLang="en-US" sz="1400"/>
            </a:p>
          </p:txBody>
        </p:sp>
        <p:sp>
          <p:nvSpPr>
            <p:cNvPr id="37" name="Line 36"/>
            <p:cNvSpPr>
              <a:spLocks noChangeShapeType="1"/>
            </p:cNvSpPr>
            <p:nvPr/>
          </p:nvSpPr>
          <p:spPr bwMode="auto">
            <a:xfrm flipH="1">
              <a:off x="7308850" y="3571875"/>
              <a:ext cx="719138" cy="0"/>
            </a:xfrm>
            <a:prstGeom prst="line">
              <a:avLst/>
            </a:prstGeom>
            <a:noFill/>
            <a:ln w="9525">
              <a:solidFill>
                <a:schemeClr val="tx1"/>
              </a:solidFill>
              <a:round/>
            </a:ln>
          </p:spPr>
          <p:txBody>
            <a:bodyPr/>
            <a:lstStyle/>
            <a:p>
              <a:pPr algn="ctr"/>
              <a:endParaRPr lang="zh-CN" altLang="en-US" sz="1400"/>
            </a:p>
          </p:txBody>
        </p:sp>
        <p:sp>
          <p:nvSpPr>
            <p:cNvPr id="38" name="Line 37"/>
            <p:cNvSpPr>
              <a:spLocks noChangeShapeType="1"/>
            </p:cNvSpPr>
            <p:nvPr/>
          </p:nvSpPr>
          <p:spPr bwMode="auto">
            <a:xfrm>
              <a:off x="2051050" y="4075113"/>
              <a:ext cx="215900" cy="0"/>
            </a:xfrm>
            <a:prstGeom prst="line">
              <a:avLst/>
            </a:prstGeom>
            <a:noFill/>
            <a:ln w="9525">
              <a:solidFill>
                <a:schemeClr val="tx1"/>
              </a:solidFill>
              <a:round/>
            </a:ln>
          </p:spPr>
          <p:txBody>
            <a:bodyPr/>
            <a:lstStyle/>
            <a:p>
              <a:pPr algn="ctr"/>
              <a:endParaRPr lang="zh-CN" altLang="en-US" sz="1400"/>
            </a:p>
          </p:txBody>
        </p:sp>
        <p:sp>
          <p:nvSpPr>
            <p:cNvPr id="39" name="Line 38"/>
            <p:cNvSpPr>
              <a:spLocks noChangeShapeType="1"/>
            </p:cNvSpPr>
            <p:nvPr/>
          </p:nvSpPr>
          <p:spPr bwMode="auto">
            <a:xfrm>
              <a:off x="3779838" y="4075113"/>
              <a:ext cx="215900" cy="0"/>
            </a:xfrm>
            <a:prstGeom prst="line">
              <a:avLst/>
            </a:prstGeom>
            <a:noFill/>
            <a:ln w="9525">
              <a:solidFill>
                <a:schemeClr val="tx1"/>
              </a:solidFill>
              <a:round/>
            </a:ln>
          </p:spPr>
          <p:txBody>
            <a:bodyPr/>
            <a:lstStyle/>
            <a:p>
              <a:pPr algn="ctr"/>
              <a:endParaRPr lang="zh-CN" altLang="en-US" sz="1400"/>
            </a:p>
          </p:txBody>
        </p:sp>
        <p:sp>
          <p:nvSpPr>
            <p:cNvPr id="40" name="Text Box 39"/>
            <p:cNvSpPr txBox="1">
              <a:spLocks noChangeArrowheads="1"/>
            </p:cNvSpPr>
            <p:nvPr/>
          </p:nvSpPr>
          <p:spPr bwMode="auto">
            <a:xfrm>
              <a:off x="2195513" y="3854451"/>
              <a:ext cx="1079500" cy="365124"/>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Internacional</a:t>
              </a:r>
              <a:endParaRPr lang="en-US" altLang="zh-CN" sz="1400" dirty="0"/>
            </a:p>
            <a:p>
              <a:pPr algn="ctr"/>
              <a:r>
                <a:rPr lang="en-US" altLang="en-US" sz="1400" dirty="0"/>
                <a:t>padrões</a:t>
              </a:r>
            </a:p>
          </p:txBody>
        </p:sp>
        <p:sp>
          <p:nvSpPr>
            <p:cNvPr id="41" name="Text Box 40"/>
            <p:cNvSpPr txBox="1">
              <a:spLocks noChangeArrowheads="1"/>
            </p:cNvSpPr>
            <p:nvPr/>
          </p:nvSpPr>
          <p:spPr bwMode="auto">
            <a:xfrm>
              <a:off x="3995738" y="3854451"/>
              <a:ext cx="1079500" cy="365124"/>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Internacional</a:t>
              </a:r>
              <a:endParaRPr lang="en-US" altLang="zh-CN" sz="1400" dirty="0"/>
            </a:p>
            <a:p>
              <a:pPr algn="ctr"/>
              <a:r>
                <a:rPr lang="en-US" altLang="en-US" sz="1400" dirty="0"/>
                <a:t>padrões</a:t>
              </a:r>
            </a:p>
          </p:txBody>
        </p:sp>
        <p:sp>
          <p:nvSpPr>
            <p:cNvPr id="42" name="Line 41"/>
            <p:cNvSpPr>
              <a:spLocks noChangeShapeType="1"/>
            </p:cNvSpPr>
            <p:nvPr/>
          </p:nvSpPr>
          <p:spPr bwMode="auto">
            <a:xfrm>
              <a:off x="5651500" y="4075113"/>
              <a:ext cx="215900" cy="0"/>
            </a:xfrm>
            <a:prstGeom prst="line">
              <a:avLst/>
            </a:prstGeom>
            <a:noFill/>
            <a:ln w="9525">
              <a:solidFill>
                <a:schemeClr val="tx1"/>
              </a:solidFill>
              <a:round/>
            </a:ln>
          </p:spPr>
          <p:txBody>
            <a:bodyPr/>
            <a:lstStyle/>
            <a:p>
              <a:pPr algn="ctr"/>
              <a:endParaRPr lang="zh-CN" altLang="en-US" sz="1400"/>
            </a:p>
          </p:txBody>
        </p:sp>
        <p:sp>
          <p:nvSpPr>
            <p:cNvPr id="43" name="Text Box 42"/>
            <p:cNvSpPr txBox="1">
              <a:spLocks noChangeArrowheads="1"/>
            </p:cNvSpPr>
            <p:nvPr/>
          </p:nvSpPr>
          <p:spPr bwMode="auto">
            <a:xfrm>
              <a:off x="5826125" y="3854451"/>
              <a:ext cx="1079500" cy="365124"/>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Internacional</a:t>
              </a:r>
              <a:endParaRPr lang="en-US" altLang="zh-CN" sz="1400" dirty="0"/>
            </a:p>
            <a:p>
              <a:pPr algn="ctr"/>
              <a:r>
                <a:rPr lang="en-US" altLang="en-US" sz="1400" dirty="0"/>
                <a:t>padrões</a:t>
              </a:r>
            </a:p>
          </p:txBody>
        </p:sp>
        <p:sp>
          <p:nvSpPr>
            <p:cNvPr id="44" name="Line 43"/>
            <p:cNvSpPr>
              <a:spLocks noChangeShapeType="1"/>
            </p:cNvSpPr>
            <p:nvPr/>
          </p:nvSpPr>
          <p:spPr bwMode="auto">
            <a:xfrm>
              <a:off x="7308850" y="4075113"/>
              <a:ext cx="215900" cy="0"/>
            </a:xfrm>
            <a:prstGeom prst="line">
              <a:avLst/>
            </a:prstGeom>
            <a:noFill/>
            <a:ln w="9525">
              <a:solidFill>
                <a:schemeClr val="tx1"/>
              </a:solidFill>
              <a:round/>
            </a:ln>
          </p:spPr>
          <p:txBody>
            <a:bodyPr/>
            <a:lstStyle/>
            <a:p>
              <a:pPr algn="ctr"/>
              <a:endParaRPr lang="zh-CN" altLang="en-US" sz="1400"/>
            </a:p>
          </p:txBody>
        </p:sp>
        <p:sp>
          <p:nvSpPr>
            <p:cNvPr id="45" name="Text Box 44"/>
            <p:cNvSpPr txBox="1">
              <a:spLocks noChangeArrowheads="1"/>
            </p:cNvSpPr>
            <p:nvPr/>
          </p:nvSpPr>
          <p:spPr bwMode="auto">
            <a:xfrm>
              <a:off x="7524750" y="3855216"/>
              <a:ext cx="1079500" cy="364359"/>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Internacional</a:t>
              </a:r>
              <a:endParaRPr lang="en-US" altLang="zh-CN" sz="1400" dirty="0"/>
            </a:p>
            <a:p>
              <a:pPr algn="ctr"/>
              <a:r>
                <a:rPr lang="en-US" altLang="en-US" sz="1400" dirty="0"/>
                <a:t>padrões</a:t>
              </a:r>
              <a:endParaRPr lang="en-US" altLang="zh-CN" sz="1400" dirty="0"/>
            </a:p>
          </p:txBody>
        </p:sp>
        <p:sp>
          <p:nvSpPr>
            <p:cNvPr id="46" name="Line 45"/>
            <p:cNvSpPr>
              <a:spLocks noChangeShapeType="1"/>
            </p:cNvSpPr>
            <p:nvPr/>
          </p:nvSpPr>
          <p:spPr bwMode="auto">
            <a:xfrm flipH="1">
              <a:off x="1042988" y="4214813"/>
              <a:ext cx="0" cy="220662"/>
            </a:xfrm>
            <a:prstGeom prst="line">
              <a:avLst/>
            </a:prstGeom>
            <a:noFill/>
            <a:ln w="9525">
              <a:solidFill>
                <a:schemeClr val="tx1"/>
              </a:solidFill>
              <a:round/>
            </a:ln>
          </p:spPr>
          <p:txBody>
            <a:bodyPr wrap="none" anchor="ctr"/>
            <a:lstStyle/>
            <a:p>
              <a:pPr algn="ctr"/>
              <a:endParaRPr lang="zh-CN" altLang="en-US" sz="1400"/>
            </a:p>
          </p:txBody>
        </p:sp>
        <p:sp>
          <p:nvSpPr>
            <p:cNvPr id="47" name="Line 46"/>
            <p:cNvSpPr>
              <a:spLocks noChangeShapeType="1"/>
            </p:cNvSpPr>
            <p:nvPr/>
          </p:nvSpPr>
          <p:spPr bwMode="auto">
            <a:xfrm flipH="1">
              <a:off x="2771775" y="4219575"/>
              <a:ext cx="0" cy="220663"/>
            </a:xfrm>
            <a:prstGeom prst="line">
              <a:avLst/>
            </a:prstGeom>
            <a:noFill/>
            <a:ln w="9525">
              <a:solidFill>
                <a:schemeClr val="tx1"/>
              </a:solidFill>
              <a:round/>
            </a:ln>
          </p:spPr>
          <p:txBody>
            <a:bodyPr wrap="none" anchor="ctr"/>
            <a:lstStyle/>
            <a:p>
              <a:pPr algn="ctr"/>
              <a:endParaRPr lang="zh-CN" altLang="en-US" sz="1400"/>
            </a:p>
          </p:txBody>
        </p:sp>
        <p:sp>
          <p:nvSpPr>
            <p:cNvPr id="48" name="Line 47"/>
            <p:cNvSpPr>
              <a:spLocks noChangeShapeType="1"/>
            </p:cNvSpPr>
            <p:nvPr/>
          </p:nvSpPr>
          <p:spPr bwMode="auto">
            <a:xfrm flipH="1">
              <a:off x="4572000" y="4219575"/>
              <a:ext cx="0" cy="220663"/>
            </a:xfrm>
            <a:prstGeom prst="line">
              <a:avLst/>
            </a:prstGeom>
            <a:noFill/>
            <a:ln w="9525">
              <a:solidFill>
                <a:schemeClr val="tx1"/>
              </a:solidFill>
              <a:round/>
            </a:ln>
          </p:spPr>
          <p:txBody>
            <a:bodyPr wrap="none" anchor="ctr"/>
            <a:lstStyle/>
            <a:p>
              <a:pPr algn="ctr"/>
              <a:endParaRPr lang="zh-CN" altLang="en-US" sz="1400"/>
            </a:p>
          </p:txBody>
        </p:sp>
        <p:sp>
          <p:nvSpPr>
            <p:cNvPr id="49" name="Line 48"/>
            <p:cNvSpPr>
              <a:spLocks noChangeShapeType="1"/>
            </p:cNvSpPr>
            <p:nvPr/>
          </p:nvSpPr>
          <p:spPr bwMode="auto">
            <a:xfrm flipH="1">
              <a:off x="6300788" y="4214813"/>
              <a:ext cx="0" cy="220662"/>
            </a:xfrm>
            <a:prstGeom prst="line">
              <a:avLst/>
            </a:prstGeom>
            <a:noFill/>
            <a:ln w="9525">
              <a:solidFill>
                <a:schemeClr val="tx1"/>
              </a:solidFill>
              <a:round/>
            </a:ln>
          </p:spPr>
          <p:txBody>
            <a:bodyPr wrap="none" anchor="ctr"/>
            <a:lstStyle/>
            <a:p>
              <a:pPr algn="ctr"/>
              <a:endParaRPr lang="zh-CN" altLang="en-US" sz="1400"/>
            </a:p>
          </p:txBody>
        </p:sp>
        <p:sp>
          <p:nvSpPr>
            <p:cNvPr id="50" name="Text Box 49"/>
            <p:cNvSpPr txBox="1">
              <a:spLocks noChangeArrowheads="1"/>
            </p:cNvSpPr>
            <p:nvPr/>
          </p:nvSpPr>
          <p:spPr bwMode="auto">
            <a:xfrm>
              <a:off x="539750" y="4435475"/>
              <a:ext cx="1223963" cy="336550"/>
            </a:xfrm>
            <a:prstGeom prst="rect">
              <a:avLst/>
            </a:prstGeom>
            <a:solidFill>
              <a:srgbClr val="DDDDDD"/>
            </a:solidFill>
            <a:ln w="9525" algn="ctr">
              <a:noFill/>
              <a:prstDash val="dash"/>
              <a:miter lim="800000"/>
            </a:ln>
          </p:spPr>
          <p:txBody>
            <a:bodyPr wrap="none" lIns="91424" tIns="45712" rIns="91424" bIns="45712" anchor="ctr"/>
            <a:lstStyle/>
            <a:p>
              <a:pPr algn="ctr"/>
              <a:r>
                <a:rPr lang="en-US" altLang="zh-CN" sz="1400"/>
                <a:t>ITU-T G.982</a:t>
              </a:r>
            </a:p>
          </p:txBody>
        </p:sp>
        <p:sp>
          <p:nvSpPr>
            <p:cNvPr id="51" name="Text Box 50"/>
            <p:cNvSpPr txBox="1">
              <a:spLocks noChangeArrowheads="1"/>
            </p:cNvSpPr>
            <p:nvPr/>
          </p:nvSpPr>
          <p:spPr bwMode="auto">
            <a:xfrm>
              <a:off x="539750" y="4938713"/>
              <a:ext cx="1079500" cy="360363"/>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Nacional</a:t>
              </a:r>
              <a:endParaRPr lang="en-US" altLang="zh-CN" sz="1400" dirty="0"/>
            </a:p>
            <a:p>
              <a:pPr algn="ctr"/>
              <a:r>
                <a:rPr lang="en-US" altLang="en-US" sz="1400" dirty="0"/>
                <a:t>padrões</a:t>
              </a:r>
            </a:p>
          </p:txBody>
        </p:sp>
        <p:sp>
          <p:nvSpPr>
            <p:cNvPr id="52" name="Line 51"/>
            <p:cNvSpPr>
              <a:spLocks noChangeShapeType="1"/>
            </p:cNvSpPr>
            <p:nvPr/>
          </p:nvSpPr>
          <p:spPr bwMode="auto">
            <a:xfrm>
              <a:off x="323850" y="5154613"/>
              <a:ext cx="215900" cy="0"/>
            </a:xfrm>
            <a:prstGeom prst="line">
              <a:avLst/>
            </a:prstGeom>
            <a:noFill/>
            <a:ln w="9525">
              <a:solidFill>
                <a:schemeClr val="tx1"/>
              </a:solidFill>
              <a:round/>
            </a:ln>
          </p:spPr>
          <p:txBody>
            <a:bodyPr/>
            <a:lstStyle/>
            <a:p>
              <a:pPr algn="ctr"/>
              <a:endParaRPr lang="zh-CN" altLang="en-US" sz="1400"/>
            </a:p>
          </p:txBody>
        </p:sp>
        <p:sp>
          <p:nvSpPr>
            <p:cNvPr id="53" name="Line 52"/>
            <p:cNvSpPr>
              <a:spLocks noChangeShapeType="1"/>
            </p:cNvSpPr>
            <p:nvPr/>
          </p:nvSpPr>
          <p:spPr bwMode="auto">
            <a:xfrm flipH="1">
              <a:off x="1042988" y="5294313"/>
              <a:ext cx="0" cy="220662"/>
            </a:xfrm>
            <a:prstGeom prst="line">
              <a:avLst/>
            </a:prstGeom>
            <a:noFill/>
            <a:ln w="9525">
              <a:solidFill>
                <a:schemeClr val="tx1"/>
              </a:solidFill>
              <a:round/>
            </a:ln>
          </p:spPr>
          <p:txBody>
            <a:bodyPr wrap="none" anchor="ctr"/>
            <a:lstStyle/>
            <a:p>
              <a:pPr algn="ctr"/>
              <a:endParaRPr lang="zh-CN" altLang="en-US" sz="1400"/>
            </a:p>
          </p:txBody>
        </p:sp>
        <p:sp>
          <p:nvSpPr>
            <p:cNvPr id="54" name="Text Box 53"/>
            <p:cNvSpPr txBox="1">
              <a:spLocks noChangeArrowheads="1"/>
            </p:cNvSpPr>
            <p:nvPr/>
          </p:nvSpPr>
          <p:spPr bwMode="auto">
            <a:xfrm>
              <a:off x="539750" y="5514975"/>
              <a:ext cx="1223963" cy="336550"/>
            </a:xfrm>
            <a:prstGeom prst="rect">
              <a:avLst/>
            </a:prstGeom>
            <a:solidFill>
              <a:srgbClr val="DDDDDD"/>
            </a:solidFill>
            <a:ln w="9525" algn="ctr">
              <a:noFill/>
              <a:prstDash val="dash"/>
              <a:miter lim="800000"/>
            </a:ln>
          </p:spPr>
          <p:txBody>
            <a:bodyPr wrap="none" lIns="91424" tIns="45712" rIns="91424" bIns="45712" anchor="ctr"/>
            <a:lstStyle/>
            <a:p>
              <a:pPr algn="ctr"/>
              <a:r>
                <a:rPr lang="en-US" altLang="zh-CN" sz="1400"/>
                <a:t>1º trimestre de 1998</a:t>
              </a:r>
            </a:p>
          </p:txBody>
        </p:sp>
        <p:sp>
          <p:nvSpPr>
            <p:cNvPr id="55" name="Line 55"/>
            <p:cNvSpPr>
              <a:spLocks noChangeShapeType="1"/>
            </p:cNvSpPr>
            <p:nvPr/>
          </p:nvSpPr>
          <p:spPr bwMode="auto">
            <a:xfrm>
              <a:off x="2052638" y="5178425"/>
              <a:ext cx="215900" cy="0"/>
            </a:xfrm>
            <a:prstGeom prst="line">
              <a:avLst/>
            </a:prstGeom>
            <a:noFill/>
            <a:ln w="9525">
              <a:solidFill>
                <a:schemeClr val="tx1"/>
              </a:solidFill>
              <a:round/>
            </a:ln>
          </p:spPr>
          <p:txBody>
            <a:bodyPr/>
            <a:lstStyle/>
            <a:p>
              <a:pPr algn="ctr"/>
              <a:endParaRPr lang="zh-CN" altLang="en-US" sz="1400"/>
            </a:p>
          </p:txBody>
        </p:sp>
        <p:sp>
          <p:nvSpPr>
            <p:cNvPr id="56" name="Line 56"/>
            <p:cNvSpPr>
              <a:spLocks noChangeShapeType="1"/>
            </p:cNvSpPr>
            <p:nvPr/>
          </p:nvSpPr>
          <p:spPr bwMode="auto">
            <a:xfrm flipH="1">
              <a:off x="2771775" y="5318125"/>
              <a:ext cx="0" cy="220663"/>
            </a:xfrm>
            <a:prstGeom prst="line">
              <a:avLst/>
            </a:prstGeom>
            <a:noFill/>
            <a:ln w="9525">
              <a:solidFill>
                <a:schemeClr val="tx1"/>
              </a:solidFill>
              <a:round/>
            </a:ln>
          </p:spPr>
          <p:txBody>
            <a:bodyPr wrap="none" anchor="ctr"/>
            <a:lstStyle/>
            <a:p>
              <a:pPr algn="ctr"/>
              <a:endParaRPr lang="zh-CN" altLang="en-US" sz="1400"/>
            </a:p>
          </p:txBody>
        </p:sp>
        <p:sp>
          <p:nvSpPr>
            <p:cNvPr id="57" name="Text Box 57"/>
            <p:cNvSpPr txBox="1">
              <a:spLocks noChangeArrowheads="1"/>
            </p:cNvSpPr>
            <p:nvPr/>
          </p:nvSpPr>
          <p:spPr bwMode="auto">
            <a:xfrm>
              <a:off x="2195513" y="5538788"/>
              <a:ext cx="1079500" cy="336550"/>
            </a:xfrm>
            <a:prstGeom prst="rect">
              <a:avLst/>
            </a:prstGeom>
            <a:solidFill>
              <a:srgbClr val="FFFF99"/>
            </a:solidFill>
            <a:ln w="9525" algn="ctr">
              <a:noFill/>
              <a:miter lim="800000"/>
            </a:ln>
          </p:spPr>
          <p:txBody>
            <a:bodyPr wrap="none" lIns="91424" tIns="45712" rIns="91424" bIns="45712" anchor="ctr"/>
            <a:lstStyle/>
            <a:p>
              <a:pPr algn="ctr"/>
              <a:r>
                <a:rPr lang="en-US" altLang="zh-CN" sz="1400"/>
                <a:t>3º trimestre de 2000</a:t>
              </a:r>
            </a:p>
          </p:txBody>
        </p:sp>
        <p:sp>
          <p:nvSpPr>
            <p:cNvPr id="58" name="Line 58"/>
            <p:cNvSpPr>
              <a:spLocks noChangeShapeType="1"/>
            </p:cNvSpPr>
            <p:nvPr/>
          </p:nvSpPr>
          <p:spPr bwMode="auto">
            <a:xfrm flipH="1">
              <a:off x="2051050" y="3571875"/>
              <a:ext cx="0" cy="1582738"/>
            </a:xfrm>
            <a:prstGeom prst="line">
              <a:avLst/>
            </a:prstGeom>
            <a:noFill/>
            <a:ln w="9525">
              <a:solidFill>
                <a:schemeClr val="tx1"/>
              </a:solidFill>
              <a:round/>
            </a:ln>
          </p:spPr>
          <p:txBody>
            <a:bodyPr/>
            <a:lstStyle/>
            <a:p>
              <a:pPr algn="ctr"/>
              <a:endParaRPr lang="zh-CN" altLang="en-US" sz="1400"/>
            </a:p>
          </p:txBody>
        </p:sp>
        <p:sp>
          <p:nvSpPr>
            <p:cNvPr id="59" name="Line 59"/>
            <p:cNvSpPr>
              <a:spLocks noChangeShapeType="1"/>
            </p:cNvSpPr>
            <p:nvPr/>
          </p:nvSpPr>
          <p:spPr bwMode="auto">
            <a:xfrm flipH="1">
              <a:off x="3779838" y="3571875"/>
              <a:ext cx="0" cy="1582738"/>
            </a:xfrm>
            <a:prstGeom prst="line">
              <a:avLst/>
            </a:prstGeom>
            <a:noFill/>
            <a:ln w="9525">
              <a:solidFill>
                <a:schemeClr val="tx1"/>
              </a:solidFill>
              <a:round/>
            </a:ln>
          </p:spPr>
          <p:txBody>
            <a:bodyPr/>
            <a:lstStyle/>
            <a:p>
              <a:pPr algn="ctr"/>
              <a:endParaRPr lang="zh-CN" altLang="en-US" sz="1400"/>
            </a:p>
          </p:txBody>
        </p:sp>
        <p:sp>
          <p:nvSpPr>
            <p:cNvPr id="60" name="Line 60"/>
            <p:cNvSpPr>
              <a:spLocks noChangeShapeType="1"/>
            </p:cNvSpPr>
            <p:nvPr/>
          </p:nvSpPr>
          <p:spPr bwMode="auto">
            <a:xfrm flipH="1">
              <a:off x="5651500" y="3571875"/>
              <a:ext cx="0" cy="1582738"/>
            </a:xfrm>
            <a:prstGeom prst="line">
              <a:avLst/>
            </a:prstGeom>
            <a:noFill/>
            <a:ln w="9525">
              <a:solidFill>
                <a:schemeClr val="tx1"/>
              </a:solidFill>
              <a:round/>
            </a:ln>
          </p:spPr>
          <p:txBody>
            <a:bodyPr/>
            <a:lstStyle/>
            <a:p>
              <a:pPr algn="ctr"/>
              <a:endParaRPr lang="zh-CN" altLang="en-US" sz="1400"/>
            </a:p>
          </p:txBody>
        </p:sp>
        <p:sp>
          <p:nvSpPr>
            <p:cNvPr id="61" name="Line 61"/>
            <p:cNvSpPr>
              <a:spLocks noChangeShapeType="1"/>
            </p:cNvSpPr>
            <p:nvPr/>
          </p:nvSpPr>
          <p:spPr bwMode="auto">
            <a:xfrm flipH="1">
              <a:off x="7308850" y="3571875"/>
              <a:ext cx="0" cy="1582738"/>
            </a:xfrm>
            <a:prstGeom prst="line">
              <a:avLst/>
            </a:prstGeom>
            <a:noFill/>
            <a:ln w="9525">
              <a:solidFill>
                <a:schemeClr val="tx1"/>
              </a:solidFill>
              <a:round/>
            </a:ln>
          </p:spPr>
          <p:txBody>
            <a:bodyPr/>
            <a:lstStyle/>
            <a:p>
              <a:pPr algn="ctr"/>
              <a:endParaRPr lang="zh-CN" altLang="en-US" sz="1400"/>
            </a:p>
          </p:txBody>
        </p:sp>
        <p:sp>
          <p:nvSpPr>
            <p:cNvPr id="62" name="Text Box 62"/>
            <p:cNvSpPr txBox="1">
              <a:spLocks noChangeArrowheads="1"/>
            </p:cNvSpPr>
            <p:nvPr/>
          </p:nvSpPr>
          <p:spPr bwMode="auto">
            <a:xfrm>
              <a:off x="3995738" y="4936891"/>
              <a:ext cx="1079500" cy="381769"/>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Nacional</a:t>
              </a:r>
              <a:endParaRPr lang="en-US" altLang="zh-CN" sz="1400" dirty="0"/>
            </a:p>
            <a:p>
              <a:pPr algn="ctr"/>
              <a:r>
                <a:rPr lang="en-US" altLang="en-US" sz="1400" dirty="0"/>
                <a:t>padrões</a:t>
              </a:r>
            </a:p>
          </p:txBody>
        </p:sp>
        <p:sp>
          <p:nvSpPr>
            <p:cNvPr id="63" name="Line 63"/>
            <p:cNvSpPr>
              <a:spLocks noChangeShapeType="1"/>
            </p:cNvSpPr>
            <p:nvPr/>
          </p:nvSpPr>
          <p:spPr bwMode="auto">
            <a:xfrm>
              <a:off x="3779838" y="5154613"/>
              <a:ext cx="215900" cy="0"/>
            </a:xfrm>
            <a:prstGeom prst="line">
              <a:avLst/>
            </a:prstGeom>
            <a:noFill/>
            <a:ln w="9525">
              <a:solidFill>
                <a:schemeClr val="tx1"/>
              </a:solidFill>
              <a:round/>
            </a:ln>
          </p:spPr>
          <p:txBody>
            <a:bodyPr/>
            <a:lstStyle/>
            <a:p>
              <a:pPr algn="ctr"/>
              <a:endParaRPr lang="zh-CN" altLang="en-US" sz="1400"/>
            </a:p>
          </p:txBody>
        </p:sp>
        <p:sp>
          <p:nvSpPr>
            <p:cNvPr id="64" name="Text Box 64"/>
            <p:cNvSpPr txBox="1">
              <a:spLocks noChangeArrowheads="1"/>
            </p:cNvSpPr>
            <p:nvPr/>
          </p:nvSpPr>
          <p:spPr bwMode="auto">
            <a:xfrm>
              <a:off x="5826125" y="4936891"/>
              <a:ext cx="1079500" cy="381769"/>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Nacional</a:t>
              </a:r>
              <a:endParaRPr lang="en-US" altLang="zh-CN" sz="1400" dirty="0"/>
            </a:p>
            <a:p>
              <a:pPr algn="ctr"/>
              <a:r>
                <a:rPr lang="en-US" altLang="en-US" sz="1400" dirty="0"/>
                <a:t>padrões</a:t>
              </a:r>
            </a:p>
          </p:txBody>
        </p:sp>
        <p:sp>
          <p:nvSpPr>
            <p:cNvPr id="65" name="Text Box 66"/>
            <p:cNvSpPr txBox="1">
              <a:spLocks noChangeArrowheads="1"/>
            </p:cNvSpPr>
            <p:nvPr/>
          </p:nvSpPr>
          <p:spPr bwMode="auto">
            <a:xfrm>
              <a:off x="7524750" y="4962525"/>
              <a:ext cx="1079500" cy="336550"/>
            </a:xfrm>
            <a:prstGeom prst="rect">
              <a:avLst/>
            </a:prstGeom>
            <a:solidFill>
              <a:srgbClr val="99CCFF"/>
            </a:solidFill>
            <a:ln w="9525" algn="ctr">
              <a:noFill/>
              <a:miter lim="800000"/>
            </a:ln>
          </p:spPr>
          <p:txBody>
            <a:bodyPr wrap="none" lIns="91424" tIns="45712" rIns="91424" bIns="45712" anchor="ctr"/>
            <a:lstStyle/>
            <a:p>
              <a:pPr algn="ctr"/>
              <a:r>
                <a:rPr lang="en-US" altLang="zh-CN" sz="1400"/>
                <a:t>......</a:t>
              </a:r>
              <a:endParaRPr lang="zh-CN" altLang="en-US" sz="1400"/>
            </a:p>
          </p:txBody>
        </p:sp>
        <p:sp>
          <p:nvSpPr>
            <p:cNvPr id="66" name="Line 67"/>
            <p:cNvSpPr>
              <a:spLocks noChangeShapeType="1"/>
            </p:cNvSpPr>
            <p:nvPr/>
          </p:nvSpPr>
          <p:spPr bwMode="auto">
            <a:xfrm>
              <a:off x="7308850" y="5154613"/>
              <a:ext cx="215900" cy="0"/>
            </a:xfrm>
            <a:prstGeom prst="line">
              <a:avLst/>
            </a:prstGeom>
            <a:noFill/>
            <a:ln w="9525">
              <a:solidFill>
                <a:schemeClr val="tx1"/>
              </a:solidFill>
              <a:round/>
            </a:ln>
          </p:spPr>
          <p:txBody>
            <a:bodyPr/>
            <a:lstStyle/>
            <a:p>
              <a:pPr algn="ctr"/>
              <a:endParaRPr lang="zh-CN" altLang="en-US" sz="1400"/>
            </a:p>
          </p:txBody>
        </p:sp>
        <p:sp>
          <p:nvSpPr>
            <p:cNvPr id="67" name="Text Box 68"/>
            <p:cNvSpPr txBox="1">
              <a:spLocks noChangeArrowheads="1"/>
            </p:cNvSpPr>
            <p:nvPr/>
          </p:nvSpPr>
          <p:spPr bwMode="auto">
            <a:xfrm>
              <a:off x="3995738" y="5538788"/>
              <a:ext cx="1079500" cy="336550"/>
            </a:xfrm>
            <a:prstGeom prst="rect">
              <a:avLst/>
            </a:prstGeom>
            <a:solidFill>
              <a:srgbClr val="FFCC00"/>
            </a:solidFill>
            <a:ln w="9525" algn="ctr">
              <a:noFill/>
              <a:miter lim="800000"/>
            </a:ln>
          </p:spPr>
          <p:txBody>
            <a:bodyPr wrap="none" anchor="ctr"/>
            <a:lstStyle/>
            <a:p>
              <a:pPr algn="ctr"/>
              <a:r>
                <a:rPr lang="en-US" altLang="zh-CN" sz="1400"/>
                <a:t>3º trimestre de 2004</a:t>
              </a:r>
            </a:p>
          </p:txBody>
        </p:sp>
        <p:sp>
          <p:nvSpPr>
            <p:cNvPr id="68" name="Text Box 69"/>
            <p:cNvSpPr txBox="1">
              <a:spLocks noChangeArrowheads="1"/>
            </p:cNvSpPr>
            <p:nvPr/>
          </p:nvSpPr>
          <p:spPr bwMode="auto">
            <a:xfrm>
              <a:off x="5826125" y="5538788"/>
              <a:ext cx="1079500" cy="336550"/>
            </a:xfrm>
            <a:prstGeom prst="rect">
              <a:avLst/>
            </a:prstGeom>
            <a:solidFill>
              <a:srgbClr val="CCFF66"/>
            </a:solidFill>
            <a:ln w="9525" algn="ctr">
              <a:noFill/>
              <a:miter lim="800000"/>
            </a:ln>
          </p:spPr>
          <p:txBody>
            <a:bodyPr wrap="none" lIns="91424" tIns="45712" rIns="91424" bIns="45712" anchor="ctr"/>
            <a:lstStyle/>
            <a:p>
              <a:pPr algn="ctr"/>
              <a:r>
                <a:rPr lang="en-US" altLang="zh-CN" sz="1400"/>
                <a:t>4º trimestre de 2004</a:t>
              </a:r>
            </a:p>
          </p:txBody>
        </p:sp>
        <p:sp>
          <p:nvSpPr>
            <p:cNvPr id="69" name="Line 70"/>
            <p:cNvSpPr>
              <a:spLocks noChangeShapeType="1"/>
            </p:cNvSpPr>
            <p:nvPr/>
          </p:nvSpPr>
          <p:spPr bwMode="auto">
            <a:xfrm flipH="1">
              <a:off x="4572000" y="5299075"/>
              <a:ext cx="0" cy="220663"/>
            </a:xfrm>
            <a:prstGeom prst="line">
              <a:avLst/>
            </a:prstGeom>
            <a:noFill/>
            <a:ln w="9525">
              <a:solidFill>
                <a:schemeClr val="tx1"/>
              </a:solidFill>
              <a:round/>
            </a:ln>
          </p:spPr>
          <p:txBody>
            <a:bodyPr wrap="none" anchor="ctr"/>
            <a:lstStyle/>
            <a:p>
              <a:pPr algn="ctr"/>
              <a:endParaRPr lang="zh-CN" altLang="en-US" sz="1400"/>
            </a:p>
          </p:txBody>
        </p:sp>
        <p:sp>
          <p:nvSpPr>
            <p:cNvPr id="70" name="Line 71"/>
            <p:cNvSpPr>
              <a:spLocks noChangeShapeType="1"/>
            </p:cNvSpPr>
            <p:nvPr/>
          </p:nvSpPr>
          <p:spPr bwMode="auto">
            <a:xfrm flipH="1">
              <a:off x="6372225" y="5299075"/>
              <a:ext cx="0" cy="220663"/>
            </a:xfrm>
            <a:prstGeom prst="line">
              <a:avLst/>
            </a:prstGeom>
            <a:noFill/>
            <a:ln w="9525">
              <a:solidFill>
                <a:schemeClr val="tx1"/>
              </a:solidFill>
              <a:round/>
            </a:ln>
          </p:spPr>
          <p:txBody>
            <a:bodyPr wrap="none" anchor="ctr"/>
            <a:lstStyle/>
            <a:p>
              <a:pPr algn="ctr"/>
              <a:endParaRPr lang="zh-CN" altLang="en-US" sz="1400"/>
            </a:p>
          </p:txBody>
        </p:sp>
        <p:sp>
          <p:nvSpPr>
            <p:cNvPr id="71" name="Text Box 54"/>
            <p:cNvSpPr txBox="1">
              <a:spLocks noChangeArrowheads="1"/>
            </p:cNvSpPr>
            <p:nvPr/>
          </p:nvSpPr>
          <p:spPr bwMode="auto">
            <a:xfrm>
              <a:off x="2195513" y="4938713"/>
              <a:ext cx="1079500" cy="384175"/>
            </a:xfrm>
            <a:prstGeom prst="rect">
              <a:avLst/>
            </a:prstGeom>
            <a:solidFill>
              <a:srgbClr val="99CCFF"/>
            </a:solidFill>
            <a:ln w="9525" algn="ctr">
              <a:noFill/>
              <a:miter lim="800000"/>
            </a:ln>
          </p:spPr>
          <p:txBody>
            <a:bodyPr wrap="none" lIns="91424" tIns="45712" rIns="91424" bIns="45712" anchor="ctr"/>
            <a:lstStyle/>
            <a:p>
              <a:pPr algn="ctr"/>
              <a:r>
                <a:rPr lang="en-US" altLang="en-US" sz="1400" dirty="0"/>
                <a:t>Nacional</a:t>
              </a:r>
              <a:endParaRPr lang="en-US" altLang="zh-CN" sz="1400" dirty="0"/>
            </a:p>
            <a:p>
              <a:pPr algn="ctr"/>
              <a:r>
                <a:rPr lang="en-US" altLang="en-US" sz="1400" dirty="0"/>
                <a:t>padrões</a:t>
              </a:r>
            </a:p>
          </p:txBody>
        </p:sp>
        <p:sp>
          <p:nvSpPr>
            <p:cNvPr id="72" name="Line 48"/>
            <p:cNvSpPr>
              <a:spLocks noChangeShapeType="1"/>
            </p:cNvSpPr>
            <p:nvPr/>
          </p:nvSpPr>
          <p:spPr bwMode="auto">
            <a:xfrm flipH="1">
              <a:off x="8034338" y="4214813"/>
              <a:ext cx="0" cy="220662"/>
            </a:xfrm>
            <a:prstGeom prst="line">
              <a:avLst/>
            </a:prstGeom>
            <a:noFill/>
            <a:ln w="9525">
              <a:solidFill>
                <a:schemeClr val="tx1"/>
              </a:solidFill>
              <a:round/>
            </a:ln>
          </p:spPr>
          <p:txBody>
            <a:bodyPr wrap="none" anchor="ctr"/>
            <a:lstStyle/>
            <a:p>
              <a:pPr algn="ctr"/>
              <a:endParaRPr lang="zh-CN" altLang="en-US" sz="1400"/>
            </a:p>
          </p:txBody>
        </p:sp>
        <p:sp>
          <p:nvSpPr>
            <p:cNvPr id="73" name="Text Box 28"/>
            <p:cNvSpPr txBox="1">
              <a:spLocks noChangeArrowheads="1"/>
            </p:cNvSpPr>
            <p:nvPr/>
          </p:nvSpPr>
          <p:spPr bwMode="auto">
            <a:xfrm>
              <a:off x="7450138" y="4435475"/>
              <a:ext cx="1270000" cy="336550"/>
            </a:xfrm>
            <a:prstGeom prst="rect">
              <a:avLst/>
            </a:prstGeom>
            <a:solidFill>
              <a:srgbClr val="CCFF66"/>
            </a:solidFill>
            <a:ln w="9525" algn="ctr">
              <a:noFill/>
              <a:miter lim="800000"/>
            </a:ln>
          </p:spPr>
          <p:txBody>
            <a:bodyPr wrap="none" lIns="91424" tIns="45712" rIns="91424" bIns="45712" anchor="ctr"/>
            <a:lstStyle/>
            <a:p>
              <a:pPr algn="ctr"/>
              <a:r>
                <a:rPr lang="en-US" altLang="zh-CN" sz="1400"/>
                <a:t>ITU-T G.987.x</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t>Apêndice 2: Estrutura do quadro upstream GPON</a:t>
            </a:r>
          </a:p>
        </p:txBody>
      </p:sp>
      <p:grpSp>
        <p:nvGrpSpPr>
          <p:cNvPr id="3" name="组合 2"/>
          <p:cNvGrpSpPr/>
          <p:nvPr/>
        </p:nvGrpSpPr>
        <p:grpSpPr>
          <a:xfrm>
            <a:off x="1072780" y="1376772"/>
            <a:ext cx="10046439" cy="4536716"/>
            <a:chOff x="323850" y="1773238"/>
            <a:chExt cx="8280401" cy="4175126"/>
          </a:xfrm>
        </p:grpSpPr>
        <p:sp>
          <p:nvSpPr>
            <p:cNvPr id="4" name="Rectangle 2"/>
            <p:cNvSpPr>
              <a:spLocks noChangeArrowheads="1"/>
            </p:cNvSpPr>
            <p:nvPr/>
          </p:nvSpPr>
          <p:spPr bwMode="auto">
            <a:xfrm>
              <a:off x="323850" y="4433888"/>
              <a:ext cx="576263"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chemeClr val="tx2"/>
                  </a:solidFill>
                </a:rPr>
                <a:t>PLOu</a:t>
              </a:r>
            </a:p>
          </p:txBody>
        </p:sp>
        <p:sp>
          <p:nvSpPr>
            <p:cNvPr id="5" name="Rectangle 3"/>
            <p:cNvSpPr>
              <a:spLocks noChangeArrowheads="1"/>
            </p:cNvSpPr>
            <p:nvPr/>
          </p:nvSpPr>
          <p:spPr bwMode="auto">
            <a:xfrm>
              <a:off x="900113" y="4433888"/>
              <a:ext cx="792162"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rgbClr val="777777"/>
                  </a:solidFill>
                </a:rPr>
                <a:t>PLOAMu</a:t>
              </a:r>
            </a:p>
          </p:txBody>
        </p:sp>
        <p:sp>
          <p:nvSpPr>
            <p:cNvPr id="6" name="Rectangle 4"/>
            <p:cNvSpPr>
              <a:spLocks noChangeArrowheads="1"/>
            </p:cNvSpPr>
            <p:nvPr/>
          </p:nvSpPr>
          <p:spPr bwMode="auto">
            <a:xfrm>
              <a:off x="1692275" y="4433888"/>
              <a:ext cx="576263"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err="1">
                  <a:solidFill>
                    <a:srgbClr val="777777"/>
                  </a:solidFill>
                </a:rPr>
                <a:t>PLSu</a:t>
              </a:r>
              <a:endParaRPr lang="en-US" altLang="zh-CN" sz="1200" dirty="0">
                <a:solidFill>
                  <a:srgbClr val="777777"/>
                </a:solidFill>
              </a:endParaRPr>
            </a:p>
          </p:txBody>
        </p:sp>
        <p:sp>
          <p:nvSpPr>
            <p:cNvPr id="7" name="Rectangle 5"/>
            <p:cNvSpPr>
              <a:spLocks noChangeArrowheads="1"/>
            </p:cNvSpPr>
            <p:nvPr/>
          </p:nvSpPr>
          <p:spPr bwMode="auto">
            <a:xfrm>
              <a:off x="2268538" y="4433888"/>
              <a:ext cx="719137"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rgbClr val="777777"/>
                  </a:solidFill>
                </a:rPr>
                <a:t>DBRu x</a:t>
              </a:r>
            </a:p>
          </p:txBody>
        </p:sp>
        <p:sp>
          <p:nvSpPr>
            <p:cNvPr id="8" name="Rectangle 6"/>
            <p:cNvSpPr>
              <a:spLocks noChangeArrowheads="1"/>
            </p:cNvSpPr>
            <p:nvPr/>
          </p:nvSpPr>
          <p:spPr bwMode="auto">
            <a:xfrm>
              <a:off x="2987675" y="4433888"/>
              <a:ext cx="792163"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chemeClr val="tx2"/>
                  </a:solidFill>
                </a:rPr>
                <a:t>Carga útil x</a:t>
              </a:r>
            </a:p>
          </p:txBody>
        </p:sp>
        <p:sp>
          <p:nvSpPr>
            <p:cNvPr id="9" name="Rectangle 7"/>
            <p:cNvSpPr>
              <a:spLocks noChangeArrowheads="1"/>
            </p:cNvSpPr>
            <p:nvPr/>
          </p:nvSpPr>
          <p:spPr bwMode="auto">
            <a:xfrm>
              <a:off x="3779838" y="4433888"/>
              <a:ext cx="719137"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err="1">
                  <a:solidFill>
                    <a:schemeClr val="tx2"/>
                  </a:solidFill>
                </a:rPr>
                <a:t>DBRu e</a:t>
              </a:r>
            </a:p>
          </p:txBody>
        </p:sp>
        <p:sp>
          <p:nvSpPr>
            <p:cNvPr id="10" name="Rectangle 8"/>
            <p:cNvSpPr>
              <a:spLocks noChangeArrowheads="1"/>
            </p:cNvSpPr>
            <p:nvPr/>
          </p:nvSpPr>
          <p:spPr bwMode="auto">
            <a:xfrm>
              <a:off x="4498975" y="4433888"/>
              <a:ext cx="792163"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chemeClr val="tx2"/>
                  </a:solidFill>
                </a:rPr>
                <a:t>Carga útil y</a:t>
              </a:r>
            </a:p>
          </p:txBody>
        </p:sp>
        <p:sp>
          <p:nvSpPr>
            <p:cNvPr id="11" name="Rectangle 9"/>
            <p:cNvSpPr>
              <a:spLocks noChangeArrowheads="1"/>
            </p:cNvSpPr>
            <p:nvPr/>
          </p:nvSpPr>
          <p:spPr bwMode="auto">
            <a:xfrm>
              <a:off x="5653088" y="4433888"/>
              <a:ext cx="576262"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chemeClr val="tx2"/>
                  </a:solidFill>
                </a:rPr>
                <a:t>PLOu</a:t>
              </a:r>
            </a:p>
          </p:txBody>
        </p:sp>
        <p:sp>
          <p:nvSpPr>
            <p:cNvPr id="12" name="Rectangle 10"/>
            <p:cNvSpPr>
              <a:spLocks noChangeArrowheads="1"/>
            </p:cNvSpPr>
            <p:nvPr/>
          </p:nvSpPr>
          <p:spPr bwMode="auto">
            <a:xfrm>
              <a:off x="6229350" y="4433888"/>
              <a:ext cx="719138"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err="1">
                  <a:solidFill>
                    <a:schemeClr val="tx2"/>
                  </a:solidFill>
                </a:rPr>
                <a:t>DBRu </a:t>
              </a:r>
              <a:r>
                <a:rPr lang="en-US" altLang="zh-CN" sz="1200" dirty="0">
                  <a:solidFill>
                    <a:schemeClr val="tx2"/>
                  </a:solidFill>
                </a:rPr>
                <a:t>z</a:t>
              </a:r>
            </a:p>
          </p:txBody>
        </p:sp>
        <p:sp>
          <p:nvSpPr>
            <p:cNvPr id="13" name="Rectangle 11"/>
            <p:cNvSpPr>
              <a:spLocks noChangeArrowheads="1"/>
            </p:cNvSpPr>
            <p:nvPr/>
          </p:nvSpPr>
          <p:spPr bwMode="auto">
            <a:xfrm>
              <a:off x="6948488" y="4433888"/>
              <a:ext cx="792162" cy="288925"/>
            </a:xfrm>
            <a:prstGeom prst="rect">
              <a:avLst/>
            </a:prstGeom>
            <a:solidFill>
              <a:srgbClr val="C0C0C0">
                <a:alpha val="50980"/>
              </a:srgbClr>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chemeClr val="tx2"/>
                  </a:solidFill>
                </a:rPr>
                <a:t>Carga útil z</a:t>
              </a:r>
            </a:p>
          </p:txBody>
        </p:sp>
        <p:sp>
          <p:nvSpPr>
            <p:cNvPr id="14" name="Rectangle 12"/>
            <p:cNvSpPr>
              <a:spLocks noChangeArrowheads="1"/>
            </p:cNvSpPr>
            <p:nvPr/>
          </p:nvSpPr>
          <p:spPr bwMode="auto">
            <a:xfrm>
              <a:off x="323850" y="5586413"/>
              <a:ext cx="647700" cy="361950"/>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Preâmbulo</a:t>
              </a:r>
            </a:p>
            <a:p>
              <a:pPr algn="ctr">
                <a:spcBef>
                  <a:spcPct val="20000"/>
                </a:spcBef>
              </a:pPr>
              <a:r>
                <a:rPr lang="en-US" altLang="zh-CN" sz="1200"/>
                <a:t>Um byte</a:t>
              </a:r>
            </a:p>
          </p:txBody>
        </p:sp>
        <p:sp>
          <p:nvSpPr>
            <p:cNvPr id="15" name="Rectangle 13"/>
            <p:cNvSpPr>
              <a:spLocks noChangeArrowheads="1"/>
            </p:cNvSpPr>
            <p:nvPr/>
          </p:nvSpPr>
          <p:spPr bwMode="auto">
            <a:xfrm>
              <a:off x="971550" y="5586413"/>
              <a:ext cx="647700" cy="361950"/>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Delimitador</a:t>
              </a:r>
            </a:p>
            <a:p>
              <a:pPr algn="ctr">
                <a:spcBef>
                  <a:spcPct val="20000"/>
                </a:spcBef>
              </a:pPr>
              <a:r>
                <a:rPr lang="en-US" altLang="zh-CN" sz="1200"/>
                <a:t>Bytes B</a:t>
              </a:r>
            </a:p>
          </p:txBody>
        </p:sp>
        <p:sp>
          <p:nvSpPr>
            <p:cNvPr id="16" name="Rectangle 14"/>
            <p:cNvSpPr>
              <a:spLocks noChangeArrowheads="1"/>
            </p:cNvSpPr>
            <p:nvPr/>
          </p:nvSpPr>
          <p:spPr bwMode="auto">
            <a:xfrm>
              <a:off x="1619250" y="5586413"/>
              <a:ext cx="431800" cy="361950"/>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PIF</a:t>
              </a:r>
            </a:p>
            <a:p>
              <a:pPr algn="ctr">
                <a:spcBef>
                  <a:spcPct val="20000"/>
                </a:spcBef>
              </a:pPr>
              <a:r>
                <a:rPr lang="en-US" altLang="zh-CN" sz="1200"/>
                <a:t>1byte</a:t>
              </a:r>
            </a:p>
          </p:txBody>
        </p:sp>
        <p:sp>
          <p:nvSpPr>
            <p:cNvPr id="17" name="Rectangle 15"/>
            <p:cNvSpPr>
              <a:spLocks noChangeArrowheads="1"/>
            </p:cNvSpPr>
            <p:nvPr/>
          </p:nvSpPr>
          <p:spPr bwMode="auto">
            <a:xfrm>
              <a:off x="2051050" y="5586413"/>
              <a:ext cx="647700" cy="361950"/>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ONU-ID</a:t>
              </a:r>
            </a:p>
            <a:p>
              <a:pPr algn="ctr">
                <a:spcBef>
                  <a:spcPct val="20000"/>
                </a:spcBef>
              </a:pPr>
              <a:r>
                <a:rPr lang="en-US" altLang="zh-CN" sz="1200"/>
                <a:t>1byte</a:t>
              </a:r>
            </a:p>
          </p:txBody>
        </p:sp>
        <p:sp>
          <p:nvSpPr>
            <p:cNvPr id="18" name="Rectangle 16"/>
            <p:cNvSpPr>
              <a:spLocks noChangeArrowheads="1"/>
            </p:cNvSpPr>
            <p:nvPr/>
          </p:nvSpPr>
          <p:spPr bwMode="auto">
            <a:xfrm>
              <a:off x="2700338" y="5586413"/>
              <a:ext cx="431800" cy="361950"/>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err="1"/>
                <a:t>Ind.</a:t>
              </a:r>
              <a:endParaRPr lang="en-US" altLang="zh-CN" sz="1200" dirty="0"/>
            </a:p>
            <a:p>
              <a:pPr algn="ctr">
                <a:spcBef>
                  <a:spcPct val="20000"/>
                </a:spcBef>
              </a:pPr>
              <a:r>
                <a:rPr lang="en-US" altLang="zh-CN" sz="1200" dirty="0"/>
                <a:t>1byte</a:t>
              </a:r>
            </a:p>
          </p:txBody>
        </p:sp>
        <p:sp>
          <p:nvSpPr>
            <p:cNvPr id="19" name="Rectangle 17"/>
            <p:cNvSpPr>
              <a:spLocks noChangeArrowheads="1"/>
            </p:cNvSpPr>
            <p:nvPr/>
          </p:nvSpPr>
          <p:spPr bwMode="auto">
            <a:xfrm>
              <a:off x="3132138" y="5589588"/>
              <a:ext cx="647700" cy="358775"/>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rgbClr val="777777"/>
                  </a:solidFill>
                </a:rPr>
                <a:t>ONU-ID</a:t>
              </a:r>
            </a:p>
            <a:p>
              <a:pPr algn="ctr">
                <a:spcBef>
                  <a:spcPct val="20000"/>
                </a:spcBef>
              </a:pPr>
              <a:r>
                <a:rPr lang="en-US" altLang="zh-CN" sz="1200">
                  <a:solidFill>
                    <a:srgbClr val="777777"/>
                  </a:solidFill>
                </a:rPr>
                <a:t>1byte</a:t>
              </a:r>
            </a:p>
          </p:txBody>
        </p:sp>
        <p:sp>
          <p:nvSpPr>
            <p:cNvPr id="20" name="Rectangle 18"/>
            <p:cNvSpPr>
              <a:spLocks noChangeArrowheads="1"/>
            </p:cNvSpPr>
            <p:nvPr/>
          </p:nvSpPr>
          <p:spPr bwMode="auto">
            <a:xfrm>
              <a:off x="3779838" y="5586413"/>
              <a:ext cx="647700" cy="361950"/>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a:solidFill>
                    <a:srgbClr val="777777"/>
                  </a:solidFill>
                </a:rPr>
                <a:t>ID </a:t>
              </a:r>
              <a:r>
                <a:rPr lang="en-US" altLang="zh-CN" sz="1200" dirty="0" err="1">
                  <a:solidFill>
                    <a:srgbClr val="777777"/>
                  </a:solidFill>
                </a:rPr>
                <a:t>da mensagem</a:t>
              </a:r>
            </a:p>
            <a:p>
              <a:pPr algn="ctr">
                <a:spcBef>
                  <a:spcPct val="20000"/>
                </a:spcBef>
              </a:pPr>
              <a:r>
                <a:rPr lang="en-US" altLang="zh-CN" sz="1200" dirty="0">
                  <a:solidFill>
                    <a:srgbClr val="777777"/>
                  </a:solidFill>
                </a:rPr>
                <a:t>1byte</a:t>
              </a:r>
            </a:p>
          </p:txBody>
        </p:sp>
        <p:sp>
          <p:nvSpPr>
            <p:cNvPr id="21" name="Rectangle 19"/>
            <p:cNvSpPr>
              <a:spLocks noChangeArrowheads="1"/>
            </p:cNvSpPr>
            <p:nvPr/>
          </p:nvSpPr>
          <p:spPr bwMode="auto">
            <a:xfrm>
              <a:off x="4429125" y="5586413"/>
              <a:ext cx="1295400" cy="361950"/>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a:solidFill>
                    <a:srgbClr val="777777"/>
                  </a:solidFill>
                </a:rPr>
                <a:t>Mensagem</a:t>
              </a:r>
            </a:p>
            <a:p>
              <a:pPr algn="ctr">
                <a:spcBef>
                  <a:spcPct val="20000"/>
                </a:spcBef>
              </a:pPr>
              <a:r>
                <a:rPr lang="en-US" altLang="zh-CN" sz="1200" dirty="0">
                  <a:solidFill>
                    <a:srgbClr val="777777"/>
                  </a:solidFill>
                </a:rPr>
                <a:t>10 bytes</a:t>
              </a:r>
            </a:p>
          </p:txBody>
        </p:sp>
        <p:sp>
          <p:nvSpPr>
            <p:cNvPr id="22" name="Rectangle 20"/>
            <p:cNvSpPr>
              <a:spLocks noChangeArrowheads="1"/>
            </p:cNvSpPr>
            <p:nvPr/>
          </p:nvSpPr>
          <p:spPr bwMode="auto">
            <a:xfrm>
              <a:off x="5724525" y="5586413"/>
              <a:ext cx="647700" cy="361950"/>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rgbClr val="777777"/>
                  </a:solidFill>
                </a:rPr>
                <a:t>CDC</a:t>
              </a:r>
            </a:p>
            <a:p>
              <a:pPr algn="ctr">
                <a:spcBef>
                  <a:spcPct val="20000"/>
                </a:spcBef>
              </a:pPr>
              <a:r>
                <a:rPr lang="en-US" altLang="zh-CN" sz="1200">
                  <a:solidFill>
                    <a:srgbClr val="777777"/>
                  </a:solidFill>
                </a:rPr>
                <a:t>1byte</a:t>
              </a:r>
            </a:p>
          </p:txBody>
        </p:sp>
        <p:sp>
          <p:nvSpPr>
            <p:cNvPr id="23" name="Rectangle 21"/>
            <p:cNvSpPr>
              <a:spLocks noChangeArrowheads="1"/>
            </p:cNvSpPr>
            <p:nvPr/>
          </p:nvSpPr>
          <p:spPr bwMode="auto">
            <a:xfrm>
              <a:off x="611188" y="2708275"/>
              <a:ext cx="1079500" cy="406400"/>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a:solidFill>
                    <a:srgbClr val="969696"/>
                  </a:solidFill>
                </a:rPr>
                <a:t>DBA</a:t>
              </a:r>
            </a:p>
            <a:p>
              <a:pPr algn="ctr">
                <a:spcBef>
                  <a:spcPct val="20000"/>
                </a:spcBef>
              </a:pPr>
              <a:r>
                <a:rPr lang="en-US" altLang="zh-CN" sz="1200" dirty="0">
                  <a:solidFill>
                    <a:srgbClr val="969696"/>
                  </a:solidFill>
                </a:rPr>
                <a:t>1,2,4 bytes</a:t>
              </a:r>
            </a:p>
          </p:txBody>
        </p:sp>
        <p:sp>
          <p:nvSpPr>
            <p:cNvPr id="24" name="Rectangle 22"/>
            <p:cNvSpPr>
              <a:spLocks noChangeArrowheads="1"/>
            </p:cNvSpPr>
            <p:nvPr/>
          </p:nvSpPr>
          <p:spPr bwMode="auto">
            <a:xfrm>
              <a:off x="1690688" y="2706688"/>
              <a:ext cx="504825" cy="407987"/>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solidFill>
                    <a:srgbClr val="969696"/>
                  </a:solidFill>
                </a:rPr>
                <a:t>CDC</a:t>
              </a:r>
            </a:p>
            <a:p>
              <a:pPr algn="ctr">
                <a:spcBef>
                  <a:spcPct val="20000"/>
                </a:spcBef>
              </a:pPr>
              <a:r>
                <a:rPr lang="en-US" altLang="zh-CN" sz="1200">
                  <a:solidFill>
                    <a:srgbClr val="969696"/>
                  </a:solidFill>
                </a:rPr>
                <a:t>1byte</a:t>
              </a:r>
            </a:p>
          </p:txBody>
        </p:sp>
        <p:sp>
          <p:nvSpPr>
            <p:cNvPr id="25" name="Rectangle 23"/>
            <p:cNvSpPr>
              <a:spLocks noChangeArrowheads="1"/>
            </p:cNvSpPr>
            <p:nvPr/>
          </p:nvSpPr>
          <p:spPr bwMode="auto">
            <a:xfrm>
              <a:off x="2555875" y="2708275"/>
              <a:ext cx="792163" cy="431800"/>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GEM</a:t>
              </a:r>
            </a:p>
            <a:p>
              <a:pPr algn="ctr">
                <a:spcBef>
                  <a:spcPct val="20000"/>
                </a:spcBef>
              </a:pPr>
              <a:r>
                <a:rPr lang="en-US" altLang="zh-CN" sz="1200"/>
                <a:t>cabeçalho</a:t>
              </a:r>
            </a:p>
          </p:txBody>
        </p:sp>
        <p:sp>
          <p:nvSpPr>
            <p:cNvPr id="26" name="Rectangle 24"/>
            <p:cNvSpPr>
              <a:spLocks noChangeArrowheads="1"/>
            </p:cNvSpPr>
            <p:nvPr/>
          </p:nvSpPr>
          <p:spPr bwMode="auto">
            <a:xfrm>
              <a:off x="3348038" y="2708275"/>
              <a:ext cx="863600" cy="431800"/>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a:t>Quadro</a:t>
              </a:r>
            </a:p>
            <a:p>
              <a:pPr algn="ctr">
                <a:spcBef>
                  <a:spcPct val="20000"/>
                </a:spcBef>
              </a:pPr>
              <a:r>
                <a:rPr lang="en-US" altLang="zh-CN" sz="1200" dirty="0"/>
                <a:t>fragmento</a:t>
              </a:r>
            </a:p>
          </p:txBody>
        </p:sp>
        <p:sp>
          <p:nvSpPr>
            <p:cNvPr id="27" name="Rectangle 25"/>
            <p:cNvSpPr>
              <a:spLocks noChangeArrowheads="1"/>
            </p:cNvSpPr>
            <p:nvPr/>
          </p:nvSpPr>
          <p:spPr bwMode="auto">
            <a:xfrm>
              <a:off x="4211638" y="2708275"/>
              <a:ext cx="792162" cy="431800"/>
            </a:xfrm>
            <a:prstGeom prst="rect">
              <a:avLst/>
            </a:prstGeom>
            <a:solidFill>
              <a:srgbClr val="52A7D2"/>
            </a:solidFill>
            <a:ln w="12700" algn="ctr">
              <a:solidFill>
                <a:schemeClr val="tx1"/>
              </a:solidFill>
              <a:miter lim="800000"/>
            </a:ln>
          </p:spPr>
          <p:txBody>
            <a:bodyPr wrap="none" lIns="91424" tIns="45712" rIns="91424" bIns="45712" anchor="ctr"/>
            <a:lstStyle/>
            <a:p>
              <a:pPr algn="ctr">
                <a:spcBef>
                  <a:spcPct val="20000"/>
                </a:spcBef>
              </a:pPr>
              <a:r>
                <a:rPr lang="en-US" altLang="zh-CN" sz="1200"/>
                <a:t>GEM</a:t>
              </a:r>
            </a:p>
            <a:p>
              <a:pPr algn="ctr">
                <a:spcBef>
                  <a:spcPct val="20000"/>
                </a:spcBef>
              </a:pPr>
              <a:r>
                <a:rPr lang="en-US" altLang="zh-CN" sz="1200"/>
                <a:t>cabeçalho</a:t>
              </a:r>
            </a:p>
          </p:txBody>
        </p:sp>
        <p:sp>
          <p:nvSpPr>
            <p:cNvPr id="28" name="Rectangle 26"/>
            <p:cNvSpPr>
              <a:spLocks noChangeArrowheads="1"/>
            </p:cNvSpPr>
            <p:nvPr/>
          </p:nvSpPr>
          <p:spPr bwMode="auto">
            <a:xfrm>
              <a:off x="5003800" y="2708275"/>
              <a:ext cx="1655763" cy="431800"/>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Completo</a:t>
              </a:r>
            </a:p>
            <a:p>
              <a:pPr algn="ctr">
                <a:spcBef>
                  <a:spcPct val="20000"/>
                </a:spcBef>
              </a:pPr>
              <a:r>
                <a:rPr lang="en-US" altLang="zh-CN" sz="1200"/>
                <a:t>quadro</a:t>
              </a:r>
            </a:p>
          </p:txBody>
        </p:sp>
        <p:sp>
          <p:nvSpPr>
            <p:cNvPr id="29" name="Rectangle 27"/>
            <p:cNvSpPr>
              <a:spLocks noChangeArrowheads="1"/>
            </p:cNvSpPr>
            <p:nvPr/>
          </p:nvSpPr>
          <p:spPr bwMode="auto">
            <a:xfrm>
              <a:off x="6659563" y="2708275"/>
              <a:ext cx="792162" cy="431800"/>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GEM</a:t>
              </a:r>
            </a:p>
            <a:p>
              <a:pPr algn="ctr">
                <a:spcBef>
                  <a:spcPct val="20000"/>
                </a:spcBef>
              </a:pPr>
              <a:r>
                <a:rPr lang="en-US" altLang="zh-CN" sz="1200"/>
                <a:t>cabeçalho</a:t>
              </a:r>
            </a:p>
          </p:txBody>
        </p:sp>
        <p:sp>
          <p:nvSpPr>
            <p:cNvPr id="30" name="Rectangle 28"/>
            <p:cNvSpPr>
              <a:spLocks noChangeArrowheads="1"/>
            </p:cNvSpPr>
            <p:nvPr/>
          </p:nvSpPr>
          <p:spPr bwMode="auto">
            <a:xfrm>
              <a:off x="7451725" y="2708275"/>
              <a:ext cx="1152524" cy="431800"/>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Quadro</a:t>
              </a:r>
            </a:p>
            <a:p>
              <a:pPr algn="ctr">
                <a:spcBef>
                  <a:spcPct val="20000"/>
                </a:spcBef>
              </a:pPr>
              <a:r>
                <a:rPr lang="en-US" altLang="zh-CN" sz="1200"/>
                <a:t>fragmento</a:t>
              </a:r>
            </a:p>
          </p:txBody>
        </p:sp>
        <p:sp>
          <p:nvSpPr>
            <p:cNvPr id="31" name="Rectangle 29"/>
            <p:cNvSpPr>
              <a:spLocks noChangeArrowheads="1"/>
            </p:cNvSpPr>
            <p:nvPr/>
          </p:nvSpPr>
          <p:spPr bwMode="auto">
            <a:xfrm>
              <a:off x="3132138" y="1773238"/>
              <a:ext cx="576262" cy="433387"/>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en-US" altLang="zh-CN" sz="1200"/>
                <a:t>PLI</a:t>
              </a:r>
            </a:p>
            <a:p>
              <a:pPr algn="ctr">
                <a:spcBef>
                  <a:spcPct val="20000"/>
                </a:spcBef>
              </a:pPr>
              <a:r>
                <a:rPr lang="en-US" altLang="zh-CN" sz="1200"/>
                <a:t>12 bits</a:t>
              </a:r>
            </a:p>
          </p:txBody>
        </p:sp>
        <p:sp>
          <p:nvSpPr>
            <p:cNvPr id="32" name="Rectangle 30"/>
            <p:cNvSpPr>
              <a:spLocks noChangeArrowheads="1"/>
            </p:cNvSpPr>
            <p:nvPr/>
          </p:nvSpPr>
          <p:spPr bwMode="auto">
            <a:xfrm>
              <a:off x="3708400" y="1773238"/>
              <a:ext cx="935038" cy="433387"/>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en-US" altLang="zh-CN" sz="1200"/>
                <a:t>ID da porta da gema</a:t>
              </a:r>
            </a:p>
            <a:p>
              <a:pPr algn="ctr">
                <a:spcBef>
                  <a:spcPct val="20000"/>
                </a:spcBef>
              </a:pPr>
              <a:r>
                <a:rPr lang="en-US" altLang="zh-CN" sz="1200"/>
                <a:t>12 bits</a:t>
              </a:r>
            </a:p>
          </p:txBody>
        </p:sp>
        <p:sp>
          <p:nvSpPr>
            <p:cNvPr id="33" name="Rectangle 31"/>
            <p:cNvSpPr>
              <a:spLocks noChangeArrowheads="1"/>
            </p:cNvSpPr>
            <p:nvPr/>
          </p:nvSpPr>
          <p:spPr bwMode="auto">
            <a:xfrm>
              <a:off x="4643438" y="1773238"/>
              <a:ext cx="576262" cy="433387"/>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en-US" altLang="zh-CN" sz="1200"/>
                <a:t>PTI</a:t>
              </a:r>
            </a:p>
            <a:p>
              <a:pPr algn="ctr">
                <a:spcBef>
                  <a:spcPct val="20000"/>
                </a:spcBef>
              </a:pPr>
              <a:r>
                <a:rPr lang="en-US" altLang="zh-CN" sz="1200"/>
                <a:t>3 bits</a:t>
              </a:r>
            </a:p>
          </p:txBody>
        </p:sp>
        <p:sp>
          <p:nvSpPr>
            <p:cNvPr id="34" name="Rectangle 32"/>
            <p:cNvSpPr>
              <a:spLocks noChangeArrowheads="1"/>
            </p:cNvSpPr>
            <p:nvPr/>
          </p:nvSpPr>
          <p:spPr bwMode="auto">
            <a:xfrm>
              <a:off x="5219700" y="1773238"/>
              <a:ext cx="576263" cy="433387"/>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a:t>HEC</a:t>
              </a:r>
            </a:p>
            <a:p>
              <a:pPr algn="ctr">
                <a:spcBef>
                  <a:spcPct val="20000"/>
                </a:spcBef>
              </a:pPr>
              <a:r>
                <a:rPr lang="en-US" altLang="zh-CN" sz="1200" dirty="0"/>
                <a:t>13 bits</a:t>
              </a:r>
            </a:p>
          </p:txBody>
        </p:sp>
        <p:sp>
          <p:nvSpPr>
            <p:cNvPr id="35" name="Line 33"/>
            <p:cNvSpPr>
              <a:spLocks noChangeShapeType="1"/>
            </p:cNvSpPr>
            <p:nvPr/>
          </p:nvSpPr>
          <p:spPr bwMode="auto">
            <a:xfrm flipH="1">
              <a:off x="323850" y="4724400"/>
              <a:ext cx="0" cy="863600"/>
            </a:xfrm>
            <a:prstGeom prst="line">
              <a:avLst/>
            </a:prstGeom>
            <a:noFill/>
            <a:ln w="12700">
              <a:solidFill>
                <a:schemeClr val="tx1"/>
              </a:solidFill>
              <a:prstDash val="dash"/>
              <a:round/>
            </a:ln>
          </p:spPr>
          <p:txBody>
            <a:bodyPr wrap="none" anchor="ctr"/>
            <a:lstStyle/>
            <a:p>
              <a:pPr algn="ctr"/>
              <a:endParaRPr lang="zh-CN" altLang="en-US" sz="1200"/>
            </a:p>
          </p:txBody>
        </p:sp>
        <p:sp>
          <p:nvSpPr>
            <p:cNvPr id="36" name="Line 34"/>
            <p:cNvSpPr>
              <a:spLocks noChangeShapeType="1"/>
            </p:cNvSpPr>
            <p:nvPr/>
          </p:nvSpPr>
          <p:spPr bwMode="auto">
            <a:xfrm>
              <a:off x="900113" y="4724400"/>
              <a:ext cx="2232025" cy="863600"/>
            </a:xfrm>
            <a:prstGeom prst="line">
              <a:avLst/>
            </a:prstGeom>
            <a:noFill/>
            <a:ln w="12700">
              <a:solidFill>
                <a:schemeClr val="tx1"/>
              </a:solidFill>
              <a:prstDash val="dash"/>
              <a:round/>
            </a:ln>
          </p:spPr>
          <p:txBody>
            <a:bodyPr wrap="none" anchor="ctr"/>
            <a:lstStyle/>
            <a:p>
              <a:pPr algn="ctr"/>
              <a:endParaRPr lang="zh-CN" altLang="en-US" sz="1200"/>
            </a:p>
          </p:txBody>
        </p:sp>
        <p:sp>
          <p:nvSpPr>
            <p:cNvPr id="37" name="Line 35"/>
            <p:cNvSpPr>
              <a:spLocks noChangeShapeType="1"/>
            </p:cNvSpPr>
            <p:nvPr/>
          </p:nvSpPr>
          <p:spPr bwMode="auto">
            <a:xfrm>
              <a:off x="1692275" y="4724400"/>
              <a:ext cx="4681538" cy="863600"/>
            </a:xfrm>
            <a:prstGeom prst="line">
              <a:avLst/>
            </a:prstGeom>
            <a:noFill/>
            <a:ln w="12700">
              <a:solidFill>
                <a:schemeClr val="tx1"/>
              </a:solidFill>
              <a:prstDash val="dash"/>
              <a:round/>
            </a:ln>
          </p:spPr>
          <p:txBody>
            <a:bodyPr wrap="none" anchor="ctr"/>
            <a:lstStyle/>
            <a:p>
              <a:pPr algn="ctr"/>
              <a:endParaRPr lang="zh-CN" altLang="en-US" sz="1200"/>
            </a:p>
          </p:txBody>
        </p:sp>
        <p:sp>
          <p:nvSpPr>
            <p:cNvPr id="38" name="Line 36"/>
            <p:cNvSpPr>
              <a:spLocks noChangeShapeType="1"/>
            </p:cNvSpPr>
            <p:nvPr/>
          </p:nvSpPr>
          <p:spPr bwMode="auto">
            <a:xfrm>
              <a:off x="611188" y="3140075"/>
              <a:ext cx="1657350" cy="1296988"/>
            </a:xfrm>
            <a:prstGeom prst="line">
              <a:avLst/>
            </a:prstGeom>
            <a:noFill/>
            <a:ln w="12700">
              <a:solidFill>
                <a:schemeClr val="tx1"/>
              </a:solidFill>
              <a:prstDash val="dash"/>
              <a:round/>
            </a:ln>
          </p:spPr>
          <p:txBody>
            <a:bodyPr wrap="none" anchor="ctr"/>
            <a:lstStyle/>
            <a:p>
              <a:pPr algn="ctr"/>
              <a:endParaRPr lang="zh-CN" altLang="en-US" sz="1200"/>
            </a:p>
          </p:txBody>
        </p:sp>
        <p:sp>
          <p:nvSpPr>
            <p:cNvPr id="39" name="Line 37"/>
            <p:cNvSpPr>
              <a:spLocks noChangeShapeType="1"/>
            </p:cNvSpPr>
            <p:nvPr/>
          </p:nvSpPr>
          <p:spPr bwMode="auto">
            <a:xfrm>
              <a:off x="2195513" y="3140075"/>
              <a:ext cx="792162" cy="1296988"/>
            </a:xfrm>
            <a:prstGeom prst="line">
              <a:avLst/>
            </a:prstGeom>
            <a:noFill/>
            <a:ln w="12700">
              <a:solidFill>
                <a:schemeClr val="tx1"/>
              </a:solidFill>
              <a:prstDash val="dash"/>
              <a:round/>
            </a:ln>
          </p:spPr>
          <p:txBody>
            <a:bodyPr wrap="none" anchor="ctr"/>
            <a:lstStyle/>
            <a:p>
              <a:pPr algn="ctr"/>
              <a:endParaRPr lang="zh-CN" altLang="en-US" sz="1200"/>
            </a:p>
          </p:txBody>
        </p:sp>
        <p:sp>
          <p:nvSpPr>
            <p:cNvPr id="40" name="Line 38"/>
            <p:cNvSpPr>
              <a:spLocks noChangeShapeType="1"/>
            </p:cNvSpPr>
            <p:nvPr/>
          </p:nvSpPr>
          <p:spPr bwMode="auto">
            <a:xfrm>
              <a:off x="323850" y="4867275"/>
              <a:ext cx="4968875" cy="0"/>
            </a:xfrm>
            <a:prstGeom prst="line">
              <a:avLst/>
            </a:prstGeom>
            <a:noFill/>
            <a:ln w="12700">
              <a:solidFill>
                <a:schemeClr val="tx1"/>
              </a:solidFill>
              <a:round/>
              <a:headEnd type="triangle" w="med" len="med"/>
              <a:tailEnd type="triangle" w="med" len="med"/>
            </a:ln>
          </p:spPr>
          <p:txBody>
            <a:bodyPr wrap="none" anchor="ctr"/>
            <a:lstStyle/>
            <a:p>
              <a:pPr algn="ctr"/>
              <a:endParaRPr lang="zh-CN" altLang="en-US" sz="1200"/>
            </a:p>
          </p:txBody>
        </p:sp>
        <p:sp>
          <p:nvSpPr>
            <p:cNvPr id="41" name="Line 39"/>
            <p:cNvSpPr>
              <a:spLocks noChangeShapeType="1"/>
            </p:cNvSpPr>
            <p:nvPr/>
          </p:nvSpPr>
          <p:spPr bwMode="auto">
            <a:xfrm flipH="1">
              <a:off x="5292725" y="4724400"/>
              <a:ext cx="0" cy="215900"/>
            </a:xfrm>
            <a:prstGeom prst="line">
              <a:avLst/>
            </a:prstGeom>
            <a:noFill/>
            <a:ln w="12700">
              <a:solidFill>
                <a:schemeClr val="tx1"/>
              </a:solidFill>
              <a:round/>
            </a:ln>
          </p:spPr>
          <p:txBody>
            <a:bodyPr wrap="none" anchor="ctr"/>
            <a:lstStyle/>
            <a:p>
              <a:pPr algn="ctr"/>
              <a:endParaRPr lang="zh-CN" altLang="en-US" sz="1200"/>
            </a:p>
          </p:txBody>
        </p:sp>
        <p:sp>
          <p:nvSpPr>
            <p:cNvPr id="42" name="Line 40"/>
            <p:cNvSpPr>
              <a:spLocks noChangeShapeType="1"/>
            </p:cNvSpPr>
            <p:nvPr/>
          </p:nvSpPr>
          <p:spPr bwMode="auto">
            <a:xfrm flipH="1">
              <a:off x="5653088" y="4724400"/>
              <a:ext cx="0" cy="215900"/>
            </a:xfrm>
            <a:prstGeom prst="line">
              <a:avLst/>
            </a:prstGeom>
            <a:noFill/>
            <a:ln w="12700">
              <a:solidFill>
                <a:schemeClr val="tx1"/>
              </a:solidFill>
              <a:round/>
            </a:ln>
          </p:spPr>
          <p:txBody>
            <a:bodyPr wrap="none" anchor="ctr"/>
            <a:lstStyle/>
            <a:p>
              <a:pPr algn="ctr"/>
              <a:endParaRPr lang="zh-CN" altLang="en-US" sz="1200"/>
            </a:p>
          </p:txBody>
        </p:sp>
        <p:sp>
          <p:nvSpPr>
            <p:cNvPr id="43" name="Line 41"/>
            <p:cNvSpPr>
              <a:spLocks noChangeShapeType="1"/>
            </p:cNvSpPr>
            <p:nvPr/>
          </p:nvSpPr>
          <p:spPr bwMode="auto">
            <a:xfrm flipH="1">
              <a:off x="7740650" y="4651375"/>
              <a:ext cx="0" cy="288925"/>
            </a:xfrm>
            <a:prstGeom prst="line">
              <a:avLst/>
            </a:prstGeom>
            <a:noFill/>
            <a:ln w="12700">
              <a:solidFill>
                <a:schemeClr val="tx1"/>
              </a:solidFill>
              <a:round/>
            </a:ln>
          </p:spPr>
          <p:txBody>
            <a:bodyPr wrap="none" anchor="ctr"/>
            <a:lstStyle/>
            <a:p>
              <a:pPr algn="ctr"/>
              <a:endParaRPr lang="zh-CN" altLang="en-US" sz="1200"/>
            </a:p>
          </p:txBody>
        </p:sp>
        <p:sp>
          <p:nvSpPr>
            <p:cNvPr id="44" name="Line 42"/>
            <p:cNvSpPr>
              <a:spLocks noChangeShapeType="1"/>
            </p:cNvSpPr>
            <p:nvPr/>
          </p:nvSpPr>
          <p:spPr bwMode="auto">
            <a:xfrm>
              <a:off x="5653088" y="4867275"/>
              <a:ext cx="2087562" cy="0"/>
            </a:xfrm>
            <a:prstGeom prst="line">
              <a:avLst/>
            </a:prstGeom>
            <a:noFill/>
            <a:ln w="12700">
              <a:solidFill>
                <a:schemeClr val="tx1"/>
              </a:solidFill>
              <a:round/>
              <a:headEnd type="triangle" w="med" len="med"/>
              <a:tailEnd type="triangle" w="med" len="med"/>
            </a:ln>
          </p:spPr>
          <p:txBody>
            <a:bodyPr wrap="none" anchor="ctr"/>
            <a:lstStyle/>
            <a:p>
              <a:pPr algn="ctr"/>
              <a:endParaRPr lang="zh-CN" altLang="en-US" sz="1200"/>
            </a:p>
          </p:txBody>
        </p:sp>
        <p:sp>
          <p:nvSpPr>
            <p:cNvPr id="45" name="Line 43"/>
            <p:cNvSpPr>
              <a:spLocks noChangeShapeType="1"/>
            </p:cNvSpPr>
            <p:nvPr/>
          </p:nvSpPr>
          <p:spPr bwMode="auto">
            <a:xfrm flipH="1" flipV="1">
              <a:off x="2555875" y="3140075"/>
              <a:ext cx="431800" cy="1296988"/>
            </a:xfrm>
            <a:prstGeom prst="line">
              <a:avLst/>
            </a:prstGeom>
            <a:noFill/>
            <a:ln w="12700">
              <a:solidFill>
                <a:schemeClr val="tx1"/>
              </a:solidFill>
              <a:prstDash val="dash"/>
              <a:round/>
            </a:ln>
          </p:spPr>
          <p:txBody>
            <a:bodyPr wrap="none" anchor="ctr"/>
            <a:lstStyle/>
            <a:p>
              <a:pPr algn="ctr"/>
              <a:endParaRPr lang="zh-CN" altLang="en-US" sz="1200"/>
            </a:p>
          </p:txBody>
        </p:sp>
        <p:sp>
          <p:nvSpPr>
            <p:cNvPr id="46" name="Line 44"/>
            <p:cNvSpPr>
              <a:spLocks noChangeShapeType="1"/>
            </p:cNvSpPr>
            <p:nvPr/>
          </p:nvSpPr>
          <p:spPr bwMode="auto">
            <a:xfrm flipV="1">
              <a:off x="3779839" y="3151187"/>
              <a:ext cx="4824412" cy="1285875"/>
            </a:xfrm>
            <a:prstGeom prst="line">
              <a:avLst/>
            </a:prstGeom>
            <a:noFill/>
            <a:ln w="12700">
              <a:solidFill>
                <a:schemeClr val="tx1"/>
              </a:solidFill>
              <a:prstDash val="dash"/>
              <a:round/>
            </a:ln>
          </p:spPr>
          <p:txBody>
            <a:bodyPr wrap="none" anchor="ctr"/>
            <a:lstStyle/>
            <a:p>
              <a:pPr algn="ctr"/>
              <a:endParaRPr lang="zh-CN" altLang="en-US" sz="1200"/>
            </a:p>
          </p:txBody>
        </p:sp>
        <p:sp>
          <p:nvSpPr>
            <p:cNvPr id="47" name="Line 45"/>
            <p:cNvSpPr>
              <a:spLocks noChangeShapeType="1"/>
            </p:cNvSpPr>
            <p:nvPr/>
          </p:nvSpPr>
          <p:spPr bwMode="auto">
            <a:xfrm flipH="1" flipV="1">
              <a:off x="3132138" y="2205038"/>
              <a:ext cx="1081087" cy="503237"/>
            </a:xfrm>
            <a:prstGeom prst="line">
              <a:avLst/>
            </a:prstGeom>
            <a:noFill/>
            <a:ln w="12700">
              <a:solidFill>
                <a:schemeClr val="tx1"/>
              </a:solidFill>
              <a:prstDash val="dash"/>
              <a:round/>
            </a:ln>
          </p:spPr>
          <p:txBody>
            <a:bodyPr wrap="none" anchor="ctr"/>
            <a:lstStyle/>
            <a:p>
              <a:pPr algn="ctr"/>
              <a:endParaRPr lang="zh-CN" altLang="en-US" sz="1200"/>
            </a:p>
          </p:txBody>
        </p:sp>
        <p:sp>
          <p:nvSpPr>
            <p:cNvPr id="48" name="Line 46"/>
            <p:cNvSpPr>
              <a:spLocks noChangeShapeType="1"/>
            </p:cNvSpPr>
            <p:nvPr/>
          </p:nvSpPr>
          <p:spPr bwMode="auto">
            <a:xfrm flipV="1">
              <a:off x="5005388" y="2205038"/>
              <a:ext cx="790575" cy="503237"/>
            </a:xfrm>
            <a:prstGeom prst="line">
              <a:avLst/>
            </a:prstGeom>
            <a:noFill/>
            <a:ln w="12700">
              <a:solidFill>
                <a:schemeClr val="tx1"/>
              </a:solidFill>
              <a:prstDash val="dash"/>
              <a:round/>
            </a:ln>
          </p:spPr>
          <p:txBody>
            <a:bodyPr wrap="none" anchor="ctr"/>
            <a:lstStyle/>
            <a:p>
              <a:pPr algn="ctr"/>
              <a:endParaRPr lang="zh-CN" altLang="en-US" sz="1200"/>
            </a:p>
          </p:txBody>
        </p:sp>
        <p:sp>
          <p:nvSpPr>
            <p:cNvPr id="49" name="Text Box 47"/>
            <p:cNvSpPr txBox="1">
              <a:spLocks noChangeArrowheads="1"/>
            </p:cNvSpPr>
            <p:nvPr/>
          </p:nvSpPr>
          <p:spPr bwMode="auto">
            <a:xfrm>
              <a:off x="2030705" y="4952022"/>
              <a:ext cx="1152525" cy="254907"/>
            </a:xfrm>
            <a:prstGeom prst="rect">
              <a:avLst/>
            </a:prstGeom>
            <a:noFill/>
            <a:ln w="12700" algn="ctr">
              <a:noFill/>
              <a:miter lim="800000"/>
            </a:ln>
          </p:spPr>
          <p:txBody>
            <a:bodyPr lIns="91424" tIns="45712" rIns="91424" bIns="45712">
              <a:spAutoFit/>
            </a:bodyPr>
            <a:lstStyle/>
            <a:p>
              <a:pPr algn="ctr"/>
              <a:r>
                <a:rPr lang="en-US" altLang="zh-CN" sz="1200" dirty="0"/>
                <a:t>ONTA</a:t>
              </a:r>
            </a:p>
          </p:txBody>
        </p:sp>
        <p:sp>
          <p:nvSpPr>
            <p:cNvPr id="50" name="Text Box 48"/>
            <p:cNvSpPr txBox="1">
              <a:spLocks noChangeArrowheads="1"/>
            </p:cNvSpPr>
            <p:nvPr/>
          </p:nvSpPr>
          <p:spPr bwMode="auto">
            <a:xfrm>
              <a:off x="6011863" y="4868863"/>
              <a:ext cx="865187" cy="254907"/>
            </a:xfrm>
            <a:prstGeom prst="rect">
              <a:avLst/>
            </a:prstGeom>
            <a:noFill/>
            <a:ln w="12700" algn="ctr">
              <a:noFill/>
              <a:miter lim="800000"/>
            </a:ln>
          </p:spPr>
          <p:txBody>
            <a:bodyPr lIns="91424" tIns="45712" rIns="91424" bIns="45712">
              <a:spAutoFit/>
            </a:bodyPr>
            <a:lstStyle/>
            <a:p>
              <a:pPr algn="ctr"/>
              <a:r>
                <a:rPr lang="en-US" altLang="zh-CN" sz="1200"/>
                <a:t>ONT B</a:t>
              </a:r>
            </a:p>
          </p:txBody>
        </p:sp>
        <p:sp>
          <p:nvSpPr>
            <p:cNvPr id="51" name="Rectangle 49"/>
            <p:cNvSpPr>
              <a:spLocks noChangeArrowheads="1"/>
            </p:cNvSpPr>
            <p:nvPr/>
          </p:nvSpPr>
          <p:spPr bwMode="auto">
            <a:xfrm>
              <a:off x="6589713" y="5589588"/>
              <a:ext cx="1150937" cy="358775"/>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Relatório DBA</a:t>
              </a:r>
            </a:p>
          </p:txBody>
        </p:sp>
        <p:sp>
          <p:nvSpPr>
            <p:cNvPr id="52" name="Rectangle 50"/>
            <p:cNvSpPr>
              <a:spLocks noChangeArrowheads="1"/>
            </p:cNvSpPr>
            <p:nvPr/>
          </p:nvSpPr>
          <p:spPr bwMode="auto">
            <a:xfrm>
              <a:off x="7740651" y="5586414"/>
              <a:ext cx="863600" cy="361950"/>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Almofada se necessário</a:t>
              </a:r>
            </a:p>
          </p:txBody>
        </p:sp>
        <p:sp>
          <p:nvSpPr>
            <p:cNvPr id="53" name="Line 51"/>
            <p:cNvSpPr>
              <a:spLocks noChangeShapeType="1"/>
            </p:cNvSpPr>
            <p:nvPr/>
          </p:nvSpPr>
          <p:spPr bwMode="auto">
            <a:xfrm flipH="1">
              <a:off x="6588125" y="4724400"/>
              <a:ext cx="360363" cy="865188"/>
            </a:xfrm>
            <a:prstGeom prst="line">
              <a:avLst/>
            </a:prstGeom>
            <a:noFill/>
            <a:ln w="12700">
              <a:solidFill>
                <a:schemeClr val="tx1"/>
              </a:solidFill>
              <a:prstDash val="dash"/>
              <a:round/>
            </a:ln>
          </p:spPr>
          <p:txBody>
            <a:bodyPr wrap="none" anchor="ctr"/>
            <a:lstStyle/>
            <a:p>
              <a:pPr algn="ctr"/>
              <a:endParaRPr lang="zh-CN" altLang="en-US" sz="1200"/>
            </a:p>
          </p:txBody>
        </p:sp>
        <p:sp>
          <p:nvSpPr>
            <p:cNvPr id="54" name="Line 52"/>
            <p:cNvSpPr>
              <a:spLocks noChangeShapeType="1"/>
            </p:cNvSpPr>
            <p:nvPr/>
          </p:nvSpPr>
          <p:spPr bwMode="auto">
            <a:xfrm>
              <a:off x="7740650" y="4724400"/>
              <a:ext cx="863599" cy="862013"/>
            </a:xfrm>
            <a:prstGeom prst="line">
              <a:avLst/>
            </a:prstGeom>
            <a:noFill/>
            <a:ln w="12700">
              <a:solidFill>
                <a:schemeClr val="tx1"/>
              </a:solidFill>
              <a:prstDash val="dash"/>
              <a:round/>
            </a:ln>
          </p:spPr>
          <p:txBody>
            <a:bodyPr wrap="none" anchor="ctr"/>
            <a:lstStyle/>
            <a:p>
              <a:pPr algn="ctr"/>
              <a:endParaRPr lang="zh-CN" altLang="en-US" sz="1200"/>
            </a:p>
          </p:txBody>
        </p:sp>
        <p:sp>
          <p:nvSpPr>
            <p:cNvPr id="55" name="AutoShape 53"/>
            <p:cNvSpPr/>
            <p:nvPr/>
          </p:nvSpPr>
          <p:spPr bwMode="auto">
            <a:xfrm rot="16200000">
              <a:off x="4393407" y="4132796"/>
              <a:ext cx="215900" cy="249761"/>
            </a:xfrm>
            <a:prstGeom prst="rightBrace">
              <a:avLst>
                <a:gd name="adj1" fmla="val 55576"/>
                <a:gd name="adj2" fmla="val 44338"/>
              </a:avLst>
            </a:prstGeom>
            <a:noFill/>
            <a:ln w="9525">
              <a:solidFill>
                <a:schemeClr val="tx1"/>
              </a:solidFill>
              <a:round/>
            </a:ln>
          </p:spPr>
          <p:txBody>
            <a:bodyPr lIns="79200" tIns="39600" rIns="79200" bIns="39600" anchor="ctr">
              <a:spAutoFit/>
            </a:bodyPr>
            <a:lstStyle/>
            <a:p>
              <a:pPr algn="ctr"/>
              <a:endParaRPr lang="zh-CN" altLang="en-US" sz="1200"/>
            </a:p>
          </p:txBody>
        </p:sp>
        <p:sp>
          <p:nvSpPr>
            <p:cNvPr id="56" name="Text Box 54"/>
            <p:cNvSpPr txBox="1">
              <a:spLocks noChangeArrowheads="1"/>
            </p:cNvSpPr>
            <p:nvPr/>
          </p:nvSpPr>
          <p:spPr bwMode="auto">
            <a:xfrm>
              <a:off x="4067175" y="3860800"/>
              <a:ext cx="936625" cy="243546"/>
            </a:xfrm>
            <a:prstGeom prst="rect">
              <a:avLst/>
            </a:prstGeom>
            <a:noFill/>
            <a:ln w="9525" algn="ctr">
              <a:noFill/>
              <a:miter lim="800000"/>
            </a:ln>
          </p:spPr>
          <p:txBody>
            <a:bodyPr lIns="79200" tIns="39600" rIns="79200" bIns="39600">
              <a:spAutoFit/>
            </a:bodyPr>
            <a:lstStyle/>
            <a:p>
              <a:pPr algn="ctr" defTabSz="802005"/>
              <a:r>
                <a:rPr lang="en-US" altLang="zh-CN" sz="1200">
                  <a:solidFill>
                    <a:schemeClr val="tx2"/>
                  </a:solidFill>
                </a:rPr>
                <a:t>T-CONT e</a:t>
              </a:r>
            </a:p>
          </p:txBody>
        </p:sp>
        <p:sp>
          <p:nvSpPr>
            <p:cNvPr id="57" name="AutoShape 55"/>
            <p:cNvSpPr/>
            <p:nvPr/>
          </p:nvSpPr>
          <p:spPr bwMode="auto">
            <a:xfrm rot="16200000">
              <a:off x="2880519" y="4132796"/>
              <a:ext cx="215900" cy="249761"/>
            </a:xfrm>
            <a:prstGeom prst="rightBrace">
              <a:avLst>
                <a:gd name="adj1" fmla="val 55576"/>
                <a:gd name="adj2" fmla="val 44338"/>
              </a:avLst>
            </a:prstGeom>
            <a:noFill/>
            <a:ln w="9525">
              <a:solidFill>
                <a:schemeClr val="tx1"/>
              </a:solidFill>
              <a:round/>
            </a:ln>
          </p:spPr>
          <p:txBody>
            <a:bodyPr lIns="79200" tIns="39600" rIns="79200" bIns="39600" anchor="ctr">
              <a:spAutoFit/>
            </a:bodyPr>
            <a:lstStyle/>
            <a:p>
              <a:pPr algn="ctr"/>
              <a:endParaRPr lang="zh-CN" altLang="en-US" sz="1200"/>
            </a:p>
          </p:txBody>
        </p:sp>
        <p:sp>
          <p:nvSpPr>
            <p:cNvPr id="58" name="Text Box 56"/>
            <p:cNvSpPr txBox="1">
              <a:spLocks noChangeArrowheads="1"/>
            </p:cNvSpPr>
            <p:nvPr/>
          </p:nvSpPr>
          <p:spPr bwMode="auto">
            <a:xfrm>
              <a:off x="2696527" y="3860800"/>
              <a:ext cx="936625" cy="243546"/>
            </a:xfrm>
            <a:prstGeom prst="rect">
              <a:avLst/>
            </a:prstGeom>
            <a:noFill/>
            <a:ln w="9525" algn="ctr">
              <a:noFill/>
              <a:miter lim="800000"/>
            </a:ln>
          </p:spPr>
          <p:txBody>
            <a:bodyPr lIns="79200" tIns="39600" rIns="79200" bIns="39600">
              <a:spAutoFit/>
            </a:bodyPr>
            <a:lstStyle/>
            <a:p>
              <a:pPr algn="ctr" defTabSz="802005"/>
              <a:r>
                <a:rPr lang="en-US" altLang="zh-CN" sz="1200">
                  <a:solidFill>
                    <a:schemeClr val="tx2"/>
                  </a:solidFill>
                </a:rPr>
                <a:t>T-CONT x</a:t>
              </a:r>
            </a:p>
          </p:txBody>
        </p:sp>
        <p:sp>
          <p:nvSpPr>
            <p:cNvPr id="59" name="AutoShape 57"/>
            <p:cNvSpPr/>
            <p:nvPr/>
          </p:nvSpPr>
          <p:spPr bwMode="auto">
            <a:xfrm rot="16200000">
              <a:off x="6841332" y="4132796"/>
              <a:ext cx="215900" cy="249761"/>
            </a:xfrm>
            <a:prstGeom prst="rightBrace">
              <a:avLst>
                <a:gd name="adj1" fmla="val 55576"/>
                <a:gd name="adj2" fmla="val 44338"/>
              </a:avLst>
            </a:prstGeom>
            <a:noFill/>
            <a:ln w="9525">
              <a:solidFill>
                <a:schemeClr val="tx1"/>
              </a:solidFill>
              <a:round/>
            </a:ln>
          </p:spPr>
          <p:txBody>
            <a:bodyPr lIns="79200" tIns="39600" rIns="79200" bIns="39600" anchor="ctr">
              <a:spAutoFit/>
            </a:bodyPr>
            <a:lstStyle/>
            <a:p>
              <a:pPr algn="ctr"/>
              <a:endParaRPr lang="zh-CN" altLang="en-US" sz="1200"/>
            </a:p>
          </p:txBody>
        </p:sp>
        <p:sp>
          <p:nvSpPr>
            <p:cNvPr id="60" name="Text Box 58"/>
            <p:cNvSpPr txBox="1">
              <a:spLocks noChangeArrowheads="1"/>
            </p:cNvSpPr>
            <p:nvPr/>
          </p:nvSpPr>
          <p:spPr bwMode="auto">
            <a:xfrm>
              <a:off x="6516688" y="3933825"/>
              <a:ext cx="936625" cy="243546"/>
            </a:xfrm>
            <a:prstGeom prst="rect">
              <a:avLst/>
            </a:prstGeom>
            <a:noFill/>
            <a:ln w="9525" algn="ctr">
              <a:noFill/>
              <a:miter lim="800000"/>
            </a:ln>
          </p:spPr>
          <p:txBody>
            <a:bodyPr lIns="79200" tIns="39600" rIns="79200" bIns="39600">
              <a:spAutoFit/>
            </a:bodyPr>
            <a:lstStyle/>
            <a:p>
              <a:pPr algn="ctr" defTabSz="802005"/>
              <a:r>
                <a:rPr lang="en-US" altLang="zh-CN" sz="1200">
                  <a:solidFill>
                    <a:schemeClr val="tx2"/>
                  </a:solidFill>
                </a:rPr>
                <a:t>T-CONT z</a:t>
              </a:r>
            </a:p>
          </p:txBody>
        </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Apêndice 3: Estrutura do quadro downstream GPON</a:t>
            </a:r>
          </a:p>
        </p:txBody>
      </p:sp>
      <p:grpSp>
        <p:nvGrpSpPr>
          <p:cNvPr id="3" name="组合 2"/>
          <p:cNvGrpSpPr/>
          <p:nvPr/>
        </p:nvGrpSpPr>
        <p:grpSpPr>
          <a:xfrm>
            <a:off x="468318" y="1376365"/>
            <a:ext cx="11276182" cy="4537124"/>
            <a:chOff x="755650" y="1196975"/>
            <a:chExt cx="7850188" cy="5040313"/>
          </a:xfrm>
        </p:grpSpPr>
        <p:sp>
          <p:nvSpPr>
            <p:cNvPr id="4" name="Rectangle 2"/>
            <p:cNvSpPr>
              <a:spLocks noChangeArrowheads="1"/>
            </p:cNvSpPr>
            <p:nvPr/>
          </p:nvSpPr>
          <p:spPr bwMode="auto">
            <a:xfrm>
              <a:off x="755650" y="1628775"/>
              <a:ext cx="792163" cy="504825"/>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PCBd</a:t>
              </a:r>
              <a:endParaRPr lang="en-US" altLang="zh-CN" sz="1200"/>
            </a:p>
            <a:p>
              <a:pPr algn="ctr">
                <a:spcBef>
                  <a:spcPct val="20000"/>
                </a:spcBef>
              </a:pPr>
              <a:r>
                <a:rPr lang="en-US" altLang="zh-CN" sz="1200"/>
                <a:t>n</a:t>
              </a:r>
            </a:p>
          </p:txBody>
        </p:sp>
        <p:sp>
          <p:nvSpPr>
            <p:cNvPr id="5" name="Rectangle 3"/>
            <p:cNvSpPr>
              <a:spLocks noChangeArrowheads="1"/>
            </p:cNvSpPr>
            <p:nvPr/>
          </p:nvSpPr>
          <p:spPr bwMode="auto">
            <a:xfrm>
              <a:off x="1547813" y="1628775"/>
              <a:ext cx="1295400" cy="504825"/>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a:t>Carga útil</a:t>
              </a:r>
            </a:p>
            <a:p>
              <a:pPr algn="ctr">
                <a:spcBef>
                  <a:spcPct val="20000"/>
                </a:spcBef>
              </a:pPr>
              <a:r>
                <a:rPr lang="en-US" altLang="zh-CN" sz="1200" dirty="0"/>
                <a:t>n</a:t>
              </a:r>
            </a:p>
          </p:txBody>
        </p:sp>
        <p:sp>
          <p:nvSpPr>
            <p:cNvPr id="6" name="Rectangle 4"/>
            <p:cNvSpPr>
              <a:spLocks noChangeArrowheads="1"/>
            </p:cNvSpPr>
            <p:nvPr/>
          </p:nvSpPr>
          <p:spPr bwMode="auto">
            <a:xfrm>
              <a:off x="2843213" y="1628775"/>
              <a:ext cx="792162" cy="504825"/>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err="1"/>
                <a:t>PCBd</a:t>
              </a:r>
              <a:endParaRPr lang="en-US" altLang="zh-CN" sz="1200" dirty="0"/>
            </a:p>
            <a:p>
              <a:pPr algn="ctr">
                <a:spcBef>
                  <a:spcPct val="20000"/>
                </a:spcBef>
              </a:pPr>
              <a:r>
                <a:rPr lang="en-US" altLang="zh-CN" sz="1200" dirty="0"/>
                <a:t>n + 1</a:t>
              </a:r>
            </a:p>
          </p:txBody>
        </p:sp>
        <p:sp>
          <p:nvSpPr>
            <p:cNvPr id="7" name="Rectangle 5"/>
            <p:cNvSpPr>
              <a:spLocks noChangeArrowheads="1"/>
            </p:cNvSpPr>
            <p:nvPr/>
          </p:nvSpPr>
          <p:spPr bwMode="auto">
            <a:xfrm>
              <a:off x="3635375" y="1628775"/>
              <a:ext cx="1295400" cy="504825"/>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en-US" altLang="zh-CN" sz="1200"/>
                <a:t>Carga útil</a:t>
              </a:r>
            </a:p>
            <a:p>
              <a:pPr algn="ctr">
                <a:spcBef>
                  <a:spcPct val="20000"/>
                </a:spcBef>
              </a:pPr>
              <a:r>
                <a:rPr lang="en-US" altLang="zh-CN" sz="1200"/>
                <a:t>n+1</a:t>
              </a:r>
            </a:p>
          </p:txBody>
        </p:sp>
        <p:sp>
          <p:nvSpPr>
            <p:cNvPr id="8" name="Rectangle 6"/>
            <p:cNvSpPr>
              <a:spLocks noChangeArrowheads="1"/>
            </p:cNvSpPr>
            <p:nvPr/>
          </p:nvSpPr>
          <p:spPr bwMode="auto">
            <a:xfrm>
              <a:off x="755650" y="2420938"/>
              <a:ext cx="792163" cy="504825"/>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Psync</a:t>
              </a:r>
              <a:endParaRPr lang="en-US" altLang="zh-CN" sz="1200"/>
            </a:p>
            <a:p>
              <a:pPr algn="ctr">
                <a:spcBef>
                  <a:spcPct val="20000"/>
                </a:spcBef>
              </a:pPr>
              <a:r>
                <a:rPr lang="en-US" altLang="zh-CN" sz="1200"/>
                <a:t>4 bytes</a:t>
              </a:r>
            </a:p>
          </p:txBody>
        </p:sp>
        <p:sp>
          <p:nvSpPr>
            <p:cNvPr id="9" name="Rectangle 7"/>
            <p:cNvSpPr>
              <a:spLocks noChangeArrowheads="1"/>
            </p:cNvSpPr>
            <p:nvPr/>
          </p:nvSpPr>
          <p:spPr bwMode="auto">
            <a:xfrm>
              <a:off x="1547813" y="2420938"/>
              <a:ext cx="863600" cy="504825"/>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200"/>
                <a:t>Identidade</a:t>
              </a:r>
            </a:p>
            <a:p>
              <a:pPr algn="ctr">
                <a:spcBef>
                  <a:spcPct val="20000"/>
                </a:spcBef>
              </a:pPr>
              <a:r>
                <a:rPr lang="en-US" altLang="zh-CN" sz="1200"/>
                <a:t>4 bytes</a:t>
              </a:r>
            </a:p>
          </p:txBody>
        </p:sp>
        <p:sp>
          <p:nvSpPr>
            <p:cNvPr id="10" name="Rectangle 8"/>
            <p:cNvSpPr>
              <a:spLocks noChangeArrowheads="1"/>
            </p:cNvSpPr>
            <p:nvPr/>
          </p:nvSpPr>
          <p:spPr bwMode="auto">
            <a:xfrm>
              <a:off x="2411413" y="2420938"/>
              <a:ext cx="863600" cy="504825"/>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PLOAMd</a:t>
              </a:r>
              <a:endParaRPr lang="en-US" altLang="zh-CN" sz="1200"/>
            </a:p>
            <a:p>
              <a:pPr algn="ctr">
                <a:spcBef>
                  <a:spcPct val="20000"/>
                </a:spcBef>
              </a:pPr>
              <a:r>
                <a:rPr lang="en-US" altLang="zh-CN" sz="1200"/>
                <a:t>13 bytes</a:t>
              </a:r>
            </a:p>
          </p:txBody>
        </p:sp>
        <p:sp>
          <p:nvSpPr>
            <p:cNvPr id="11" name="Rectangle 9"/>
            <p:cNvSpPr>
              <a:spLocks noChangeArrowheads="1"/>
            </p:cNvSpPr>
            <p:nvPr/>
          </p:nvSpPr>
          <p:spPr bwMode="auto">
            <a:xfrm>
              <a:off x="3276600" y="2420938"/>
              <a:ext cx="647700" cy="504825"/>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200"/>
                <a:t>PIF</a:t>
              </a:r>
            </a:p>
            <a:p>
              <a:pPr algn="ctr">
                <a:spcBef>
                  <a:spcPct val="20000"/>
                </a:spcBef>
              </a:pPr>
              <a:r>
                <a:rPr lang="en-US" altLang="zh-CN" sz="1200"/>
                <a:t>1byte</a:t>
              </a:r>
            </a:p>
          </p:txBody>
        </p:sp>
        <p:sp>
          <p:nvSpPr>
            <p:cNvPr id="12" name="Rectangle 10"/>
            <p:cNvSpPr>
              <a:spLocks noChangeArrowheads="1"/>
            </p:cNvSpPr>
            <p:nvPr/>
          </p:nvSpPr>
          <p:spPr bwMode="auto">
            <a:xfrm>
              <a:off x="3924300" y="2420938"/>
              <a:ext cx="792163" cy="504825"/>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Empréstimo</a:t>
              </a:r>
              <a:endParaRPr lang="en-US" altLang="zh-CN" sz="1200"/>
            </a:p>
            <a:p>
              <a:pPr algn="ctr">
                <a:spcBef>
                  <a:spcPct val="20000"/>
                </a:spcBef>
              </a:pPr>
              <a:r>
                <a:rPr lang="en-US" altLang="zh-CN" sz="1200"/>
                <a:t>4 bytes</a:t>
              </a:r>
            </a:p>
          </p:txBody>
        </p:sp>
        <p:sp>
          <p:nvSpPr>
            <p:cNvPr id="13" name="Rectangle 11"/>
            <p:cNvSpPr>
              <a:spLocks noChangeArrowheads="1"/>
            </p:cNvSpPr>
            <p:nvPr/>
          </p:nvSpPr>
          <p:spPr bwMode="auto">
            <a:xfrm>
              <a:off x="4716463" y="2420938"/>
              <a:ext cx="792162" cy="504825"/>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Empréstimo</a:t>
              </a:r>
              <a:endParaRPr lang="en-US" altLang="zh-CN" sz="1200"/>
            </a:p>
            <a:p>
              <a:pPr algn="ctr">
                <a:spcBef>
                  <a:spcPct val="20000"/>
                </a:spcBef>
              </a:pPr>
              <a:r>
                <a:rPr lang="en-US" altLang="zh-CN" sz="1200"/>
                <a:t>4 bytes</a:t>
              </a:r>
            </a:p>
          </p:txBody>
        </p:sp>
        <p:sp>
          <p:nvSpPr>
            <p:cNvPr id="14" name="Rectangle 12"/>
            <p:cNvSpPr>
              <a:spLocks noChangeArrowheads="1"/>
            </p:cNvSpPr>
            <p:nvPr/>
          </p:nvSpPr>
          <p:spPr bwMode="auto">
            <a:xfrm>
              <a:off x="5508625" y="2420938"/>
              <a:ext cx="1295400" cy="504825"/>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200"/>
                <a:t>Mapa BW dos EUA</a:t>
              </a:r>
            </a:p>
            <a:p>
              <a:pPr algn="ctr">
                <a:spcBef>
                  <a:spcPct val="20000"/>
                </a:spcBef>
              </a:pPr>
              <a:r>
                <a:rPr lang="en-US" altLang="zh-CN" sz="1200"/>
                <a:t>N*8 bytes</a:t>
              </a:r>
            </a:p>
          </p:txBody>
        </p:sp>
        <p:sp>
          <p:nvSpPr>
            <p:cNvPr id="15" name="Rectangle 13"/>
            <p:cNvSpPr>
              <a:spLocks noChangeArrowheads="1"/>
            </p:cNvSpPr>
            <p:nvPr/>
          </p:nvSpPr>
          <p:spPr bwMode="auto">
            <a:xfrm>
              <a:off x="755650" y="3429000"/>
              <a:ext cx="792163" cy="504825"/>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FEC Ind.</a:t>
              </a:r>
            </a:p>
            <a:p>
              <a:pPr algn="ctr">
                <a:spcBef>
                  <a:spcPct val="20000"/>
                </a:spcBef>
              </a:pPr>
              <a:r>
                <a:rPr lang="en-US" altLang="zh-CN" sz="1200"/>
                <a:t>1 bit</a:t>
              </a:r>
            </a:p>
          </p:txBody>
        </p:sp>
        <p:sp>
          <p:nvSpPr>
            <p:cNvPr id="16" name="Rectangle 14"/>
            <p:cNvSpPr>
              <a:spLocks noChangeArrowheads="1"/>
            </p:cNvSpPr>
            <p:nvPr/>
          </p:nvSpPr>
          <p:spPr bwMode="auto">
            <a:xfrm>
              <a:off x="1547813" y="3429000"/>
              <a:ext cx="792162" cy="504825"/>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Reservado</a:t>
              </a:r>
            </a:p>
            <a:p>
              <a:pPr algn="ctr">
                <a:spcBef>
                  <a:spcPct val="20000"/>
                </a:spcBef>
              </a:pPr>
              <a:r>
                <a:rPr lang="en-US" altLang="zh-CN" sz="1200"/>
                <a:t>1 bit</a:t>
              </a:r>
            </a:p>
          </p:txBody>
        </p:sp>
        <p:sp>
          <p:nvSpPr>
            <p:cNvPr id="17" name="Rectangle 15"/>
            <p:cNvSpPr>
              <a:spLocks noChangeArrowheads="1"/>
            </p:cNvSpPr>
            <p:nvPr/>
          </p:nvSpPr>
          <p:spPr bwMode="auto">
            <a:xfrm>
              <a:off x="2339975" y="3429000"/>
              <a:ext cx="1368425" cy="504825"/>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Superquadro</a:t>
              </a:r>
            </a:p>
            <a:p>
              <a:pPr algn="ctr">
                <a:spcBef>
                  <a:spcPct val="20000"/>
                </a:spcBef>
              </a:pPr>
              <a:r>
                <a:rPr lang="en-US" altLang="zh-CN" sz="1200"/>
                <a:t>Contador 30 bits</a:t>
              </a:r>
            </a:p>
          </p:txBody>
        </p:sp>
        <p:sp>
          <p:nvSpPr>
            <p:cNvPr id="18" name="Rectangle 16"/>
            <p:cNvSpPr>
              <a:spLocks noChangeArrowheads="1"/>
            </p:cNvSpPr>
            <p:nvPr/>
          </p:nvSpPr>
          <p:spPr bwMode="auto">
            <a:xfrm>
              <a:off x="3997325" y="3429000"/>
              <a:ext cx="1079500" cy="504825"/>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Mapa Blen BW</a:t>
              </a:r>
            </a:p>
            <a:p>
              <a:pPr algn="ctr">
                <a:spcBef>
                  <a:spcPct val="20000"/>
                </a:spcBef>
              </a:pPr>
              <a:r>
                <a:rPr lang="en-US" altLang="zh-CN" sz="1200"/>
                <a:t>Comprimento 12 bits</a:t>
              </a:r>
            </a:p>
          </p:txBody>
        </p:sp>
        <p:sp>
          <p:nvSpPr>
            <p:cNvPr id="19" name="Rectangle 17"/>
            <p:cNvSpPr>
              <a:spLocks noChangeArrowheads="1"/>
            </p:cNvSpPr>
            <p:nvPr/>
          </p:nvSpPr>
          <p:spPr bwMode="auto">
            <a:xfrm>
              <a:off x="5076825" y="3429000"/>
              <a:ext cx="1512888" cy="504825"/>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Partição ATM Alen</a:t>
              </a:r>
            </a:p>
            <a:p>
              <a:pPr algn="ctr">
                <a:spcBef>
                  <a:spcPct val="20000"/>
                </a:spcBef>
              </a:pPr>
              <a:r>
                <a:rPr lang="en-US" altLang="zh-CN" sz="1200"/>
                <a:t>Comprimento 12 bits</a:t>
              </a:r>
            </a:p>
          </p:txBody>
        </p:sp>
        <p:sp>
          <p:nvSpPr>
            <p:cNvPr id="20" name="Rectangle 18"/>
            <p:cNvSpPr>
              <a:spLocks noChangeArrowheads="1"/>
            </p:cNvSpPr>
            <p:nvPr/>
          </p:nvSpPr>
          <p:spPr bwMode="auto">
            <a:xfrm>
              <a:off x="6589713" y="3429000"/>
              <a:ext cx="503237" cy="504825"/>
            </a:xfrm>
            <a:prstGeom prst="rect">
              <a:avLst/>
            </a:prstGeom>
            <a:solidFill>
              <a:srgbClr val="CCFFFF"/>
            </a:solidFill>
            <a:ln w="12700" algn="ctr">
              <a:solidFill>
                <a:schemeClr val="tx1"/>
              </a:solidFill>
              <a:miter lim="800000"/>
            </a:ln>
          </p:spPr>
          <p:txBody>
            <a:bodyPr wrap="none" lIns="91424" tIns="45712" rIns="91424" bIns="45712" anchor="ctr"/>
            <a:lstStyle/>
            <a:p>
              <a:pPr algn="ctr">
                <a:spcBef>
                  <a:spcPct val="20000"/>
                </a:spcBef>
              </a:pPr>
              <a:r>
                <a:rPr lang="en-US" altLang="zh-CN" sz="1200"/>
                <a:t>CDC</a:t>
              </a:r>
            </a:p>
            <a:p>
              <a:pPr algn="ctr">
                <a:spcBef>
                  <a:spcPct val="20000"/>
                </a:spcBef>
              </a:pPr>
              <a:r>
                <a:rPr lang="en-US" altLang="zh-CN" sz="1200"/>
                <a:t>8 bits</a:t>
              </a:r>
            </a:p>
          </p:txBody>
        </p:sp>
        <p:sp>
          <p:nvSpPr>
            <p:cNvPr id="21" name="Rectangle 19"/>
            <p:cNvSpPr>
              <a:spLocks noChangeArrowheads="1"/>
            </p:cNvSpPr>
            <p:nvPr/>
          </p:nvSpPr>
          <p:spPr bwMode="auto">
            <a:xfrm>
              <a:off x="5148263" y="4149725"/>
              <a:ext cx="865187" cy="504825"/>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a:t>Acesso 1</a:t>
              </a:r>
            </a:p>
            <a:p>
              <a:pPr algn="ctr">
                <a:spcBef>
                  <a:spcPct val="20000"/>
                </a:spcBef>
              </a:pPr>
              <a:r>
                <a:rPr lang="en-US" altLang="zh-CN" sz="1200" dirty="0"/>
                <a:t>8 bytes</a:t>
              </a:r>
            </a:p>
          </p:txBody>
        </p:sp>
        <p:sp>
          <p:nvSpPr>
            <p:cNvPr id="22" name="Rectangle 20"/>
            <p:cNvSpPr>
              <a:spLocks noChangeArrowheads="1"/>
            </p:cNvSpPr>
            <p:nvPr/>
          </p:nvSpPr>
          <p:spPr bwMode="auto">
            <a:xfrm>
              <a:off x="6013450" y="4149725"/>
              <a:ext cx="865188" cy="504825"/>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200" dirty="0"/>
                <a:t>Acesso 2</a:t>
              </a:r>
            </a:p>
            <a:p>
              <a:pPr algn="ctr">
                <a:spcBef>
                  <a:spcPct val="20000"/>
                </a:spcBef>
              </a:pPr>
              <a:r>
                <a:rPr lang="en-US" altLang="zh-CN" sz="1200" dirty="0"/>
                <a:t>8 bytes</a:t>
              </a:r>
            </a:p>
          </p:txBody>
        </p:sp>
        <p:sp>
          <p:nvSpPr>
            <p:cNvPr id="23" name="Rectangle 21"/>
            <p:cNvSpPr>
              <a:spLocks noChangeArrowheads="1"/>
            </p:cNvSpPr>
            <p:nvPr/>
          </p:nvSpPr>
          <p:spPr bwMode="auto">
            <a:xfrm>
              <a:off x="6877050" y="4149725"/>
              <a:ext cx="865188" cy="504825"/>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200"/>
                <a:t>.....</a:t>
              </a:r>
            </a:p>
          </p:txBody>
        </p:sp>
        <p:sp>
          <p:nvSpPr>
            <p:cNvPr id="24" name="Rectangle 22"/>
            <p:cNvSpPr>
              <a:spLocks noChangeArrowheads="1"/>
            </p:cNvSpPr>
            <p:nvPr/>
          </p:nvSpPr>
          <p:spPr bwMode="auto">
            <a:xfrm>
              <a:off x="7740650" y="4149725"/>
              <a:ext cx="865188" cy="504825"/>
            </a:xfrm>
            <a:prstGeom prst="rect">
              <a:avLst/>
            </a:prstGeom>
            <a:solidFill>
              <a:schemeClr val="bg2"/>
            </a:solidFill>
            <a:ln w="12700" algn="ctr">
              <a:solidFill>
                <a:schemeClr val="tx1"/>
              </a:solidFill>
              <a:miter lim="800000"/>
            </a:ln>
          </p:spPr>
          <p:txBody>
            <a:bodyPr wrap="none" lIns="91424" tIns="45712" rIns="91424" bIns="45712" anchor="ctr"/>
            <a:lstStyle/>
            <a:p>
              <a:pPr algn="ctr">
                <a:spcBef>
                  <a:spcPct val="20000"/>
                </a:spcBef>
              </a:pPr>
              <a:r>
                <a:rPr lang="en-US" altLang="zh-CN" sz="1200"/>
                <a:t>Acesso n</a:t>
              </a:r>
            </a:p>
            <a:p>
              <a:pPr algn="ctr">
                <a:spcBef>
                  <a:spcPct val="20000"/>
                </a:spcBef>
              </a:pPr>
              <a:r>
                <a:rPr lang="en-US" altLang="zh-CN" sz="1200"/>
                <a:t>8 bytes</a:t>
              </a:r>
            </a:p>
          </p:txBody>
        </p:sp>
        <p:sp>
          <p:nvSpPr>
            <p:cNvPr id="25" name="Rectangle 23"/>
            <p:cNvSpPr>
              <a:spLocks noChangeArrowheads="1"/>
            </p:cNvSpPr>
            <p:nvPr/>
          </p:nvSpPr>
          <p:spPr bwMode="auto">
            <a:xfrm>
              <a:off x="4356100" y="4940300"/>
              <a:ext cx="865188" cy="504825"/>
            </a:xfrm>
            <a:prstGeom prst="rect">
              <a:avLst/>
            </a:prstGeom>
            <a:solidFill>
              <a:srgbClr val="C896FA"/>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ID de alocação</a:t>
              </a:r>
            </a:p>
            <a:p>
              <a:pPr algn="ctr">
                <a:spcBef>
                  <a:spcPct val="20000"/>
                </a:spcBef>
              </a:pPr>
              <a:r>
                <a:rPr lang="en-US" altLang="zh-CN" sz="1200"/>
                <a:t>12 bits</a:t>
              </a:r>
            </a:p>
          </p:txBody>
        </p:sp>
        <p:sp>
          <p:nvSpPr>
            <p:cNvPr id="26" name="Rectangle 24"/>
            <p:cNvSpPr>
              <a:spLocks noChangeArrowheads="1"/>
            </p:cNvSpPr>
            <p:nvPr/>
          </p:nvSpPr>
          <p:spPr bwMode="auto">
            <a:xfrm>
              <a:off x="5219700" y="4940300"/>
              <a:ext cx="719138" cy="504825"/>
            </a:xfrm>
            <a:prstGeom prst="rect">
              <a:avLst/>
            </a:prstGeom>
            <a:solidFill>
              <a:srgbClr val="C896FA"/>
            </a:solidFill>
            <a:ln w="12700" algn="ctr">
              <a:solidFill>
                <a:schemeClr val="tx1"/>
              </a:solidFill>
              <a:miter lim="800000"/>
            </a:ln>
          </p:spPr>
          <p:txBody>
            <a:bodyPr wrap="none" lIns="91424" tIns="45712" rIns="91424" bIns="45712" anchor="ctr"/>
            <a:lstStyle/>
            <a:p>
              <a:pPr algn="ctr">
                <a:spcBef>
                  <a:spcPct val="20000"/>
                </a:spcBef>
              </a:pPr>
              <a:r>
                <a:rPr lang="en-US" altLang="zh-CN" sz="1200"/>
                <a:t>Bandeiras</a:t>
              </a:r>
            </a:p>
            <a:p>
              <a:pPr algn="ctr">
                <a:spcBef>
                  <a:spcPct val="20000"/>
                </a:spcBef>
              </a:pPr>
              <a:r>
                <a:rPr lang="en-US" altLang="zh-CN" sz="1200"/>
                <a:t>12 bits</a:t>
              </a:r>
            </a:p>
          </p:txBody>
        </p:sp>
        <p:sp>
          <p:nvSpPr>
            <p:cNvPr id="27" name="Rectangle 25"/>
            <p:cNvSpPr>
              <a:spLocks noChangeArrowheads="1"/>
            </p:cNvSpPr>
            <p:nvPr/>
          </p:nvSpPr>
          <p:spPr bwMode="auto">
            <a:xfrm>
              <a:off x="5938838" y="4940300"/>
              <a:ext cx="865187" cy="504825"/>
            </a:xfrm>
            <a:prstGeom prst="rect">
              <a:avLst/>
            </a:prstGeom>
            <a:solidFill>
              <a:srgbClr val="C896FA"/>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SIniciar</a:t>
              </a:r>
              <a:endParaRPr lang="en-US" altLang="zh-CN" sz="1200"/>
            </a:p>
            <a:p>
              <a:pPr algn="ctr">
                <a:spcBef>
                  <a:spcPct val="20000"/>
                </a:spcBef>
              </a:pPr>
              <a:r>
                <a:rPr lang="en-US" altLang="zh-CN" sz="1200"/>
                <a:t>2 bytes</a:t>
              </a:r>
            </a:p>
          </p:txBody>
        </p:sp>
        <p:sp>
          <p:nvSpPr>
            <p:cNvPr id="28" name="Rectangle 26"/>
            <p:cNvSpPr>
              <a:spLocks noChangeArrowheads="1"/>
            </p:cNvSpPr>
            <p:nvPr/>
          </p:nvSpPr>
          <p:spPr bwMode="auto">
            <a:xfrm>
              <a:off x="6804025" y="4940300"/>
              <a:ext cx="865188" cy="504825"/>
            </a:xfrm>
            <a:prstGeom prst="rect">
              <a:avLst/>
            </a:prstGeom>
            <a:solidFill>
              <a:srgbClr val="C896FA"/>
            </a:solidFill>
            <a:ln w="12700" algn="ctr">
              <a:solidFill>
                <a:schemeClr val="tx1"/>
              </a:solidFill>
              <a:miter lim="800000"/>
            </a:ln>
          </p:spPr>
          <p:txBody>
            <a:bodyPr wrap="none" lIns="91424" tIns="45712" rIns="91424" bIns="45712" anchor="ctr"/>
            <a:lstStyle/>
            <a:p>
              <a:pPr algn="ctr">
                <a:spcBef>
                  <a:spcPct val="20000"/>
                </a:spcBef>
              </a:pPr>
              <a:r>
                <a:rPr lang="en-US" altLang="zh-CN" sz="1200" err="1"/>
                <a:t>SSparar</a:t>
              </a:r>
              <a:endParaRPr lang="en-US" altLang="zh-CN" sz="1200"/>
            </a:p>
            <a:p>
              <a:pPr algn="ctr">
                <a:spcBef>
                  <a:spcPct val="20000"/>
                </a:spcBef>
              </a:pPr>
              <a:r>
                <a:rPr lang="en-US" altLang="zh-CN" sz="1200"/>
                <a:t>2 bytes</a:t>
              </a:r>
            </a:p>
          </p:txBody>
        </p:sp>
        <p:sp>
          <p:nvSpPr>
            <p:cNvPr id="29" name="Rectangle 27"/>
            <p:cNvSpPr>
              <a:spLocks noChangeArrowheads="1"/>
            </p:cNvSpPr>
            <p:nvPr/>
          </p:nvSpPr>
          <p:spPr bwMode="auto">
            <a:xfrm>
              <a:off x="7667625" y="4940300"/>
              <a:ext cx="792163" cy="504825"/>
            </a:xfrm>
            <a:prstGeom prst="rect">
              <a:avLst/>
            </a:prstGeom>
            <a:solidFill>
              <a:srgbClr val="C896FA"/>
            </a:solidFill>
            <a:ln w="12700" algn="ctr">
              <a:solidFill>
                <a:schemeClr val="tx1"/>
              </a:solidFill>
              <a:miter lim="800000"/>
            </a:ln>
          </p:spPr>
          <p:txBody>
            <a:bodyPr wrap="none" lIns="91424" tIns="45712" rIns="91424" bIns="45712" anchor="ctr"/>
            <a:lstStyle/>
            <a:p>
              <a:pPr algn="ctr">
                <a:spcBef>
                  <a:spcPct val="20000"/>
                </a:spcBef>
              </a:pPr>
              <a:r>
                <a:rPr lang="en-US" altLang="zh-CN" sz="1200"/>
                <a:t>CDC</a:t>
              </a:r>
            </a:p>
            <a:p>
              <a:pPr algn="ctr">
                <a:spcBef>
                  <a:spcPct val="20000"/>
                </a:spcBef>
              </a:pPr>
              <a:r>
                <a:rPr lang="en-US" altLang="zh-CN" sz="1200"/>
                <a:t>1 byte</a:t>
              </a:r>
            </a:p>
          </p:txBody>
        </p:sp>
        <p:sp>
          <p:nvSpPr>
            <p:cNvPr id="30" name="Rectangle 28"/>
            <p:cNvSpPr>
              <a:spLocks noChangeArrowheads="1"/>
            </p:cNvSpPr>
            <p:nvPr/>
          </p:nvSpPr>
          <p:spPr bwMode="auto">
            <a:xfrm>
              <a:off x="3851275" y="5732463"/>
              <a:ext cx="865188" cy="504825"/>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Enviar por favor</a:t>
              </a:r>
            </a:p>
            <a:p>
              <a:pPr algn="ctr">
                <a:spcBef>
                  <a:spcPct val="20000"/>
                </a:spcBef>
              </a:pPr>
              <a:r>
                <a:rPr lang="en-US" altLang="zh-CN" sz="1200"/>
                <a:t>1 bit</a:t>
              </a:r>
            </a:p>
          </p:txBody>
        </p:sp>
        <p:sp>
          <p:nvSpPr>
            <p:cNvPr id="31" name="Rectangle 29"/>
            <p:cNvSpPr>
              <a:spLocks noChangeArrowheads="1"/>
            </p:cNvSpPr>
            <p:nvPr/>
          </p:nvSpPr>
          <p:spPr bwMode="auto">
            <a:xfrm>
              <a:off x="4714875" y="5732463"/>
              <a:ext cx="1223963" cy="504825"/>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Enviar PLOAMn</a:t>
              </a:r>
            </a:p>
            <a:p>
              <a:pPr algn="ctr">
                <a:spcBef>
                  <a:spcPct val="20000"/>
                </a:spcBef>
              </a:pPr>
              <a:r>
                <a:rPr lang="en-US" altLang="zh-CN" sz="1200"/>
                <a:t>1 bit</a:t>
              </a:r>
            </a:p>
          </p:txBody>
        </p:sp>
        <p:sp>
          <p:nvSpPr>
            <p:cNvPr id="32" name="Rectangle 30"/>
            <p:cNvSpPr>
              <a:spLocks noChangeArrowheads="1"/>
            </p:cNvSpPr>
            <p:nvPr/>
          </p:nvSpPr>
          <p:spPr bwMode="auto">
            <a:xfrm>
              <a:off x="5938838" y="5732463"/>
              <a:ext cx="865187" cy="504825"/>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Usar FEC</a:t>
              </a:r>
            </a:p>
            <a:p>
              <a:pPr algn="ctr">
                <a:spcBef>
                  <a:spcPct val="20000"/>
                </a:spcBef>
              </a:pPr>
              <a:r>
                <a:rPr lang="en-US" altLang="zh-CN" sz="1200"/>
                <a:t>1 bit</a:t>
              </a:r>
            </a:p>
          </p:txBody>
        </p:sp>
        <p:sp>
          <p:nvSpPr>
            <p:cNvPr id="33" name="Rectangle 31"/>
            <p:cNvSpPr>
              <a:spLocks noChangeArrowheads="1"/>
            </p:cNvSpPr>
            <p:nvPr/>
          </p:nvSpPr>
          <p:spPr bwMode="auto">
            <a:xfrm>
              <a:off x="6804025" y="5732463"/>
              <a:ext cx="1008063" cy="504825"/>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Enviar DBRu</a:t>
              </a:r>
            </a:p>
            <a:p>
              <a:pPr algn="ctr">
                <a:spcBef>
                  <a:spcPct val="20000"/>
                </a:spcBef>
              </a:pPr>
              <a:r>
                <a:rPr lang="en-US" altLang="zh-CN" sz="1200"/>
                <a:t>2 bits</a:t>
              </a:r>
            </a:p>
          </p:txBody>
        </p:sp>
        <p:sp>
          <p:nvSpPr>
            <p:cNvPr id="34" name="Rectangle 32"/>
            <p:cNvSpPr>
              <a:spLocks noChangeArrowheads="1"/>
            </p:cNvSpPr>
            <p:nvPr/>
          </p:nvSpPr>
          <p:spPr bwMode="auto">
            <a:xfrm>
              <a:off x="7812088" y="5732463"/>
              <a:ext cx="792162" cy="504825"/>
            </a:xfrm>
            <a:prstGeom prst="rect">
              <a:avLst/>
            </a:prstGeom>
            <a:solidFill>
              <a:srgbClr val="FFFF99"/>
            </a:solidFill>
            <a:ln w="12700" algn="ctr">
              <a:solidFill>
                <a:schemeClr val="tx1"/>
              </a:solidFill>
              <a:miter lim="800000"/>
            </a:ln>
          </p:spPr>
          <p:txBody>
            <a:bodyPr wrap="none" lIns="91424" tIns="45712" rIns="91424" bIns="45712" anchor="ctr"/>
            <a:lstStyle/>
            <a:p>
              <a:pPr algn="ctr">
                <a:spcBef>
                  <a:spcPct val="20000"/>
                </a:spcBef>
              </a:pPr>
              <a:r>
                <a:rPr lang="en-US" altLang="zh-CN" sz="1200"/>
                <a:t>Reservado</a:t>
              </a:r>
            </a:p>
            <a:p>
              <a:pPr algn="ctr">
                <a:spcBef>
                  <a:spcPct val="20000"/>
                </a:spcBef>
              </a:pPr>
              <a:r>
                <a:rPr lang="en-US" altLang="zh-CN" sz="1200"/>
                <a:t>7 bits</a:t>
              </a:r>
            </a:p>
          </p:txBody>
        </p:sp>
        <p:sp>
          <p:nvSpPr>
            <p:cNvPr id="35" name="Line 33"/>
            <p:cNvSpPr>
              <a:spLocks noChangeShapeType="1"/>
            </p:cNvSpPr>
            <p:nvPr/>
          </p:nvSpPr>
          <p:spPr bwMode="auto">
            <a:xfrm flipH="1">
              <a:off x="2843213" y="1412875"/>
              <a:ext cx="720725" cy="0"/>
            </a:xfrm>
            <a:prstGeom prst="line">
              <a:avLst/>
            </a:prstGeom>
            <a:noFill/>
            <a:ln w="12700">
              <a:solidFill>
                <a:schemeClr val="tx1"/>
              </a:solidFill>
              <a:round/>
              <a:tailEnd type="triangle" w="med" len="med"/>
            </a:ln>
          </p:spPr>
          <p:txBody>
            <a:bodyPr wrap="none" anchor="ctr"/>
            <a:lstStyle/>
            <a:p>
              <a:pPr algn="ctr"/>
              <a:endParaRPr lang="zh-CN" altLang="en-US" sz="1200"/>
            </a:p>
          </p:txBody>
        </p:sp>
        <p:sp>
          <p:nvSpPr>
            <p:cNvPr id="36" name="Line 34"/>
            <p:cNvSpPr>
              <a:spLocks noChangeShapeType="1"/>
            </p:cNvSpPr>
            <p:nvPr/>
          </p:nvSpPr>
          <p:spPr bwMode="auto">
            <a:xfrm>
              <a:off x="4138613" y="1412875"/>
              <a:ext cx="792162" cy="0"/>
            </a:xfrm>
            <a:prstGeom prst="line">
              <a:avLst/>
            </a:prstGeom>
            <a:noFill/>
            <a:ln w="12700">
              <a:solidFill>
                <a:schemeClr val="tx1"/>
              </a:solidFill>
              <a:round/>
              <a:tailEnd type="triangle" w="med" len="med"/>
            </a:ln>
          </p:spPr>
          <p:txBody>
            <a:bodyPr wrap="none" anchor="ctr"/>
            <a:lstStyle/>
            <a:p>
              <a:pPr algn="ctr"/>
              <a:endParaRPr lang="zh-CN" altLang="en-US" sz="1200"/>
            </a:p>
          </p:txBody>
        </p:sp>
        <p:sp>
          <p:nvSpPr>
            <p:cNvPr id="37" name="Line 35"/>
            <p:cNvSpPr>
              <a:spLocks noChangeShapeType="1"/>
            </p:cNvSpPr>
            <p:nvPr/>
          </p:nvSpPr>
          <p:spPr bwMode="auto">
            <a:xfrm flipH="1">
              <a:off x="755650" y="2133600"/>
              <a:ext cx="0" cy="360363"/>
            </a:xfrm>
            <a:prstGeom prst="line">
              <a:avLst/>
            </a:prstGeom>
            <a:noFill/>
            <a:ln w="12700">
              <a:solidFill>
                <a:schemeClr val="tx1"/>
              </a:solidFill>
              <a:prstDash val="dash"/>
              <a:round/>
            </a:ln>
          </p:spPr>
          <p:txBody>
            <a:bodyPr wrap="none" anchor="ctr"/>
            <a:lstStyle/>
            <a:p>
              <a:pPr algn="ctr"/>
              <a:endParaRPr lang="zh-CN" altLang="en-US" sz="1200"/>
            </a:p>
          </p:txBody>
        </p:sp>
        <p:sp>
          <p:nvSpPr>
            <p:cNvPr id="38" name="Line 36"/>
            <p:cNvSpPr>
              <a:spLocks noChangeShapeType="1"/>
            </p:cNvSpPr>
            <p:nvPr/>
          </p:nvSpPr>
          <p:spPr bwMode="auto">
            <a:xfrm>
              <a:off x="1547813" y="2133600"/>
              <a:ext cx="5256212" cy="287338"/>
            </a:xfrm>
            <a:prstGeom prst="line">
              <a:avLst/>
            </a:prstGeom>
            <a:noFill/>
            <a:ln w="12700">
              <a:solidFill>
                <a:schemeClr val="tx1"/>
              </a:solidFill>
              <a:prstDash val="dash"/>
              <a:round/>
            </a:ln>
          </p:spPr>
          <p:txBody>
            <a:bodyPr wrap="none" anchor="ctr"/>
            <a:lstStyle/>
            <a:p>
              <a:pPr algn="ctr"/>
              <a:endParaRPr lang="zh-CN" altLang="en-US" sz="1200"/>
            </a:p>
          </p:txBody>
        </p:sp>
        <p:sp>
          <p:nvSpPr>
            <p:cNvPr id="39" name="Line 37"/>
            <p:cNvSpPr>
              <a:spLocks noChangeShapeType="1"/>
            </p:cNvSpPr>
            <p:nvPr/>
          </p:nvSpPr>
          <p:spPr bwMode="auto">
            <a:xfrm flipH="1">
              <a:off x="755650" y="2924175"/>
              <a:ext cx="792163" cy="504825"/>
            </a:xfrm>
            <a:prstGeom prst="line">
              <a:avLst/>
            </a:prstGeom>
            <a:noFill/>
            <a:ln w="12700">
              <a:solidFill>
                <a:schemeClr val="tx1"/>
              </a:solidFill>
              <a:prstDash val="dash"/>
              <a:round/>
            </a:ln>
          </p:spPr>
          <p:txBody>
            <a:bodyPr wrap="none" anchor="ctr"/>
            <a:lstStyle/>
            <a:p>
              <a:pPr algn="ctr"/>
              <a:endParaRPr lang="zh-CN" altLang="en-US" sz="1200"/>
            </a:p>
          </p:txBody>
        </p:sp>
        <p:sp>
          <p:nvSpPr>
            <p:cNvPr id="40" name="Line 38"/>
            <p:cNvSpPr>
              <a:spLocks noChangeShapeType="1"/>
            </p:cNvSpPr>
            <p:nvPr/>
          </p:nvSpPr>
          <p:spPr bwMode="auto">
            <a:xfrm>
              <a:off x="2411413" y="2924175"/>
              <a:ext cx="1296987" cy="504825"/>
            </a:xfrm>
            <a:prstGeom prst="line">
              <a:avLst/>
            </a:prstGeom>
            <a:noFill/>
            <a:ln w="12700">
              <a:solidFill>
                <a:schemeClr val="tx1"/>
              </a:solidFill>
              <a:prstDash val="dash"/>
              <a:round/>
            </a:ln>
          </p:spPr>
          <p:txBody>
            <a:bodyPr wrap="none" anchor="ctr"/>
            <a:lstStyle/>
            <a:p>
              <a:pPr algn="ctr"/>
              <a:endParaRPr lang="zh-CN" altLang="en-US" sz="1200"/>
            </a:p>
          </p:txBody>
        </p:sp>
        <p:sp>
          <p:nvSpPr>
            <p:cNvPr id="41" name="Line 39"/>
            <p:cNvSpPr>
              <a:spLocks noChangeShapeType="1"/>
            </p:cNvSpPr>
            <p:nvPr/>
          </p:nvSpPr>
          <p:spPr bwMode="auto">
            <a:xfrm>
              <a:off x="3924300" y="2924175"/>
              <a:ext cx="71438" cy="504825"/>
            </a:xfrm>
            <a:prstGeom prst="line">
              <a:avLst/>
            </a:prstGeom>
            <a:noFill/>
            <a:ln w="12700">
              <a:solidFill>
                <a:schemeClr val="tx1"/>
              </a:solidFill>
              <a:prstDash val="dash"/>
              <a:round/>
            </a:ln>
          </p:spPr>
          <p:txBody>
            <a:bodyPr wrap="none" anchor="ctr"/>
            <a:lstStyle/>
            <a:p>
              <a:pPr algn="ctr"/>
              <a:endParaRPr lang="zh-CN" altLang="en-US" sz="1200"/>
            </a:p>
          </p:txBody>
        </p:sp>
        <p:sp>
          <p:nvSpPr>
            <p:cNvPr id="42" name="Line 40"/>
            <p:cNvSpPr>
              <a:spLocks noChangeShapeType="1"/>
            </p:cNvSpPr>
            <p:nvPr/>
          </p:nvSpPr>
          <p:spPr bwMode="auto">
            <a:xfrm>
              <a:off x="4716463" y="2924175"/>
              <a:ext cx="2376487" cy="504825"/>
            </a:xfrm>
            <a:prstGeom prst="line">
              <a:avLst/>
            </a:prstGeom>
            <a:noFill/>
            <a:ln w="12700">
              <a:solidFill>
                <a:schemeClr val="tx1"/>
              </a:solidFill>
              <a:prstDash val="dash"/>
              <a:round/>
            </a:ln>
          </p:spPr>
          <p:txBody>
            <a:bodyPr wrap="none" anchor="ctr"/>
            <a:lstStyle/>
            <a:p>
              <a:pPr algn="ctr"/>
              <a:endParaRPr lang="zh-CN" altLang="en-US" sz="1200"/>
            </a:p>
          </p:txBody>
        </p:sp>
        <p:sp>
          <p:nvSpPr>
            <p:cNvPr id="43" name="Line 41"/>
            <p:cNvSpPr>
              <a:spLocks noChangeShapeType="1"/>
            </p:cNvSpPr>
            <p:nvPr/>
          </p:nvSpPr>
          <p:spPr bwMode="auto">
            <a:xfrm flipH="1">
              <a:off x="5148263" y="2852738"/>
              <a:ext cx="360362" cy="1296987"/>
            </a:xfrm>
            <a:prstGeom prst="line">
              <a:avLst/>
            </a:prstGeom>
            <a:noFill/>
            <a:ln w="12700">
              <a:solidFill>
                <a:schemeClr val="tx1"/>
              </a:solidFill>
              <a:prstDash val="dash"/>
              <a:round/>
            </a:ln>
          </p:spPr>
          <p:txBody>
            <a:bodyPr wrap="none" anchor="ctr"/>
            <a:lstStyle/>
            <a:p>
              <a:pPr algn="ctr"/>
              <a:endParaRPr lang="zh-CN" altLang="en-US" sz="1200"/>
            </a:p>
          </p:txBody>
        </p:sp>
        <p:sp>
          <p:nvSpPr>
            <p:cNvPr id="44" name="Line 42"/>
            <p:cNvSpPr>
              <a:spLocks noChangeShapeType="1"/>
            </p:cNvSpPr>
            <p:nvPr/>
          </p:nvSpPr>
          <p:spPr bwMode="auto">
            <a:xfrm>
              <a:off x="6804025" y="2852738"/>
              <a:ext cx="1800225" cy="1296987"/>
            </a:xfrm>
            <a:prstGeom prst="line">
              <a:avLst/>
            </a:prstGeom>
            <a:noFill/>
            <a:ln w="12700">
              <a:solidFill>
                <a:schemeClr val="tx1"/>
              </a:solidFill>
              <a:prstDash val="dash"/>
              <a:round/>
            </a:ln>
          </p:spPr>
          <p:txBody>
            <a:bodyPr wrap="none" anchor="ctr"/>
            <a:lstStyle/>
            <a:p>
              <a:pPr algn="ctr"/>
              <a:endParaRPr lang="zh-CN" altLang="en-US" sz="1200"/>
            </a:p>
          </p:txBody>
        </p:sp>
        <p:sp>
          <p:nvSpPr>
            <p:cNvPr id="45" name="Line 43"/>
            <p:cNvSpPr>
              <a:spLocks noChangeShapeType="1"/>
            </p:cNvSpPr>
            <p:nvPr/>
          </p:nvSpPr>
          <p:spPr bwMode="auto">
            <a:xfrm flipH="1">
              <a:off x="4356100" y="4652963"/>
              <a:ext cx="792163" cy="287337"/>
            </a:xfrm>
            <a:prstGeom prst="line">
              <a:avLst/>
            </a:prstGeom>
            <a:noFill/>
            <a:ln w="12700">
              <a:solidFill>
                <a:schemeClr val="tx1"/>
              </a:solidFill>
              <a:prstDash val="dash"/>
              <a:round/>
            </a:ln>
          </p:spPr>
          <p:txBody>
            <a:bodyPr wrap="none" anchor="ctr"/>
            <a:lstStyle/>
            <a:p>
              <a:pPr algn="ctr"/>
              <a:endParaRPr lang="zh-CN" altLang="en-US" sz="1200"/>
            </a:p>
          </p:txBody>
        </p:sp>
        <p:sp>
          <p:nvSpPr>
            <p:cNvPr id="46" name="Line 44"/>
            <p:cNvSpPr>
              <a:spLocks noChangeShapeType="1"/>
            </p:cNvSpPr>
            <p:nvPr/>
          </p:nvSpPr>
          <p:spPr bwMode="auto">
            <a:xfrm>
              <a:off x="6011863" y="4652963"/>
              <a:ext cx="2447925" cy="287337"/>
            </a:xfrm>
            <a:prstGeom prst="line">
              <a:avLst/>
            </a:prstGeom>
            <a:noFill/>
            <a:ln w="12700">
              <a:solidFill>
                <a:schemeClr val="tx1"/>
              </a:solidFill>
              <a:prstDash val="dash"/>
              <a:round/>
            </a:ln>
          </p:spPr>
          <p:txBody>
            <a:bodyPr wrap="none" anchor="ctr"/>
            <a:lstStyle/>
            <a:p>
              <a:pPr algn="ctr"/>
              <a:endParaRPr lang="zh-CN" altLang="en-US" sz="1200"/>
            </a:p>
          </p:txBody>
        </p:sp>
        <p:sp>
          <p:nvSpPr>
            <p:cNvPr id="47" name="Line 45"/>
            <p:cNvSpPr>
              <a:spLocks noChangeShapeType="1"/>
            </p:cNvSpPr>
            <p:nvPr/>
          </p:nvSpPr>
          <p:spPr bwMode="auto">
            <a:xfrm flipH="1">
              <a:off x="3851275" y="5445125"/>
              <a:ext cx="1368425" cy="287338"/>
            </a:xfrm>
            <a:prstGeom prst="line">
              <a:avLst/>
            </a:prstGeom>
            <a:noFill/>
            <a:ln w="12700">
              <a:solidFill>
                <a:schemeClr val="tx1"/>
              </a:solidFill>
              <a:prstDash val="dash"/>
              <a:round/>
            </a:ln>
          </p:spPr>
          <p:txBody>
            <a:bodyPr wrap="none" anchor="ctr"/>
            <a:lstStyle/>
            <a:p>
              <a:pPr algn="ctr"/>
              <a:endParaRPr lang="zh-CN" altLang="en-US" sz="1200"/>
            </a:p>
          </p:txBody>
        </p:sp>
        <p:sp>
          <p:nvSpPr>
            <p:cNvPr id="48" name="Line 46"/>
            <p:cNvSpPr>
              <a:spLocks noChangeShapeType="1"/>
            </p:cNvSpPr>
            <p:nvPr/>
          </p:nvSpPr>
          <p:spPr bwMode="auto">
            <a:xfrm>
              <a:off x="5940425" y="5445125"/>
              <a:ext cx="2663825" cy="287338"/>
            </a:xfrm>
            <a:prstGeom prst="line">
              <a:avLst/>
            </a:prstGeom>
            <a:noFill/>
            <a:ln w="12700">
              <a:solidFill>
                <a:schemeClr val="tx1"/>
              </a:solidFill>
              <a:prstDash val="dash"/>
              <a:round/>
            </a:ln>
          </p:spPr>
          <p:txBody>
            <a:bodyPr wrap="none" anchor="ctr"/>
            <a:lstStyle/>
            <a:p>
              <a:pPr algn="ctr"/>
              <a:endParaRPr lang="zh-CN" altLang="en-US" sz="1200"/>
            </a:p>
          </p:txBody>
        </p:sp>
        <p:sp>
          <p:nvSpPr>
            <p:cNvPr id="49" name="Text Box 47"/>
            <p:cNvSpPr txBox="1">
              <a:spLocks noChangeArrowheads="1"/>
            </p:cNvSpPr>
            <p:nvPr/>
          </p:nvSpPr>
          <p:spPr bwMode="auto">
            <a:xfrm>
              <a:off x="3419475" y="1268413"/>
              <a:ext cx="863600" cy="307702"/>
            </a:xfrm>
            <a:prstGeom prst="rect">
              <a:avLst/>
            </a:prstGeom>
            <a:noFill/>
            <a:ln w="12700" algn="ctr">
              <a:noFill/>
              <a:miter lim="800000"/>
            </a:ln>
          </p:spPr>
          <p:txBody>
            <a:bodyPr lIns="91424" tIns="45712" rIns="91424" bIns="45712">
              <a:spAutoFit/>
            </a:bodyPr>
            <a:lstStyle/>
            <a:p>
              <a:pPr algn="ctr"/>
              <a:r>
                <a:rPr lang="en-US" altLang="zh-CN" sz="1200"/>
                <a:t>125us</a:t>
              </a:r>
            </a:p>
          </p:txBody>
        </p:sp>
        <p:sp>
          <p:nvSpPr>
            <p:cNvPr id="50" name="Line 48"/>
            <p:cNvSpPr>
              <a:spLocks noChangeShapeType="1"/>
            </p:cNvSpPr>
            <p:nvPr/>
          </p:nvSpPr>
          <p:spPr bwMode="auto">
            <a:xfrm flipH="1">
              <a:off x="3276600" y="2924175"/>
              <a:ext cx="0" cy="215900"/>
            </a:xfrm>
            <a:prstGeom prst="line">
              <a:avLst/>
            </a:prstGeom>
            <a:noFill/>
            <a:ln w="12700">
              <a:solidFill>
                <a:schemeClr val="tx1"/>
              </a:solidFill>
              <a:round/>
            </a:ln>
          </p:spPr>
          <p:txBody>
            <a:bodyPr wrap="none" anchor="ctr"/>
            <a:lstStyle/>
            <a:p>
              <a:pPr algn="ctr"/>
              <a:endParaRPr lang="zh-CN" altLang="en-US" sz="1200"/>
            </a:p>
          </p:txBody>
        </p:sp>
        <p:sp>
          <p:nvSpPr>
            <p:cNvPr id="51" name="Line 49"/>
            <p:cNvSpPr>
              <a:spLocks noChangeShapeType="1"/>
            </p:cNvSpPr>
            <p:nvPr/>
          </p:nvSpPr>
          <p:spPr bwMode="auto">
            <a:xfrm flipH="1">
              <a:off x="3924300" y="2924175"/>
              <a:ext cx="0" cy="215900"/>
            </a:xfrm>
            <a:prstGeom prst="line">
              <a:avLst/>
            </a:prstGeom>
            <a:noFill/>
            <a:ln w="12700">
              <a:solidFill>
                <a:schemeClr val="tx1"/>
              </a:solidFill>
              <a:round/>
            </a:ln>
          </p:spPr>
          <p:txBody>
            <a:bodyPr wrap="none" anchor="ctr"/>
            <a:lstStyle/>
            <a:p>
              <a:pPr algn="ctr"/>
              <a:endParaRPr lang="zh-CN" altLang="en-US" sz="1200"/>
            </a:p>
          </p:txBody>
        </p:sp>
        <p:sp>
          <p:nvSpPr>
            <p:cNvPr id="52" name="Line 50"/>
            <p:cNvSpPr>
              <a:spLocks noChangeShapeType="1"/>
            </p:cNvSpPr>
            <p:nvPr/>
          </p:nvSpPr>
          <p:spPr bwMode="auto">
            <a:xfrm>
              <a:off x="755650" y="2995613"/>
              <a:ext cx="2520950" cy="0"/>
            </a:xfrm>
            <a:prstGeom prst="line">
              <a:avLst/>
            </a:prstGeom>
            <a:noFill/>
            <a:ln w="12700">
              <a:solidFill>
                <a:schemeClr val="tx1"/>
              </a:solidFill>
              <a:round/>
              <a:tailEnd type="triangle" w="med" len="med"/>
            </a:ln>
          </p:spPr>
          <p:txBody>
            <a:bodyPr wrap="none" anchor="ctr"/>
            <a:lstStyle/>
            <a:p>
              <a:pPr algn="ctr"/>
              <a:endParaRPr lang="zh-CN" altLang="en-US" sz="1200"/>
            </a:p>
          </p:txBody>
        </p:sp>
        <p:sp>
          <p:nvSpPr>
            <p:cNvPr id="53" name="Line 51"/>
            <p:cNvSpPr>
              <a:spLocks noChangeShapeType="1"/>
            </p:cNvSpPr>
            <p:nvPr/>
          </p:nvSpPr>
          <p:spPr bwMode="auto">
            <a:xfrm flipH="1">
              <a:off x="3924300" y="2995613"/>
              <a:ext cx="2879725" cy="0"/>
            </a:xfrm>
            <a:prstGeom prst="line">
              <a:avLst/>
            </a:prstGeom>
            <a:noFill/>
            <a:ln w="12700">
              <a:solidFill>
                <a:schemeClr val="tx1"/>
              </a:solidFill>
              <a:round/>
              <a:tailEnd type="triangle" w="med" len="med"/>
            </a:ln>
          </p:spPr>
          <p:txBody>
            <a:bodyPr wrap="none" anchor="ctr"/>
            <a:lstStyle/>
            <a:p>
              <a:pPr algn="ctr"/>
              <a:endParaRPr lang="zh-CN" altLang="en-US" sz="1200"/>
            </a:p>
          </p:txBody>
        </p:sp>
        <p:sp>
          <p:nvSpPr>
            <p:cNvPr id="54" name="Text Box 52"/>
            <p:cNvSpPr txBox="1">
              <a:spLocks noChangeArrowheads="1"/>
            </p:cNvSpPr>
            <p:nvPr/>
          </p:nvSpPr>
          <p:spPr bwMode="auto">
            <a:xfrm>
              <a:off x="1042988" y="3068637"/>
              <a:ext cx="2016125" cy="307702"/>
            </a:xfrm>
            <a:prstGeom prst="rect">
              <a:avLst/>
            </a:prstGeom>
            <a:noFill/>
            <a:ln w="12700" algn="ctr">
              <a:noFill/>
              <a:miter lim="800000"/>
            </a:ln>
          </p:spPr>
          <p:txBody>
            <a:bodyPr lIns="91424" tIns="45712" rIns="91424" bIns="45712">
              <a:spAutoFit/>
            </a:bodyPr>
            <a:lstStyle/>
            <a:p>
              <a:pPr algn="ctr"/>
              <a:r>
                <a:rPr lang="en-US" altLang="zh-CN" sz="1200"/>
                <a:t>Cobertura deste BIP</a:t>
              </a:r>
            </a:p>
          </p:txBody>
        </p:sp>
        <p:sp>
          <p:nvSpPr>
            <p:cNvPr id="55" name="Text Box 53"/>
            <p:cNvSpPr txBox="1">
              <a:spLocks noChangeArrowheads="1"/>
            </p:cNvSpPr>
            <p:nvPr/>
          </p:nvSpPr>
          <p:spPr bwMode="auto">
            <a:xfrm>
              <a:off x="3924300" y="2995613"/>
              <a:ext cx="2016125" cy="307702"/>
            </a:xfrm>
            <a:prstGeom prst="rect">
              <a:avLst/>
            </a:prstGeom>
            <a:noFill/>
            <a:ln w="12700" algn="ctr">
              <a:noFill/>
              <a:miter lim="800000"/>
            </a:ln>
          </p:spPr>
          <p:txBody>
            <a:bodyPr lIns="91424" tIns="45712" rIns="91424" bIns="45712">
              <a:spAutoFit/>
            </a:bodyPr>
            <a:lstStyle/>
            <a:p>
              <a:pPr algn="ctr"/>
              <a:r>
                <a:rPr lang="en-US" altLang="zh-CN" sz="1200"/>
                <a:t>Cobertura do próximo BIP</a:t>
              </a:r>
            </a:p>
          </p:txBody>
        </p:sp>
        <p:sp>
          <p:nvSpPr>
            <p:cNvPr id="56" name="Line 54"/>
            <p:cNvSpPr>
              <a:spLocks noChangeShapeType="1"/>
            </p:cNvSpPr>
            <p:nvPr/>
          </p:nvSpPr>
          <p:spPr bwMode="auto">
            <a:xfrm flipH="1" flipV="1">
              <a:off x="2843213" y="1196975"/>
              <a:ext cx="0" cy="431800"/>
            </a:xfrm>
            <a:prstGeom prst="line">
              <a:avLst/>
            </a:prstGeom>
            <a:noFill/>
            <a:ln w="12700">
              <a:solidFill>
                <a:schemeClr val="tx1"/>
              </a:solidFill>
              <a:round/>
            </a:ln>
          </p:spPr>
          <p:txBody>
            <a:bodyPr wrap="none" anchor="ctr"/>
            <a:lstStyle/>
            <a:p>
              <a:pPr algn="ctr"/>
              <a:endParaRPr lang="zh-CN" altLang="en-US" sz="1200"/>
            </a:p>
          </p:txBody>
        </p:sp>
        <p:sp>
          <p:nvSpPr>
            <p:cNvPr id="57" name="Line 55"/>
            <p:cNvSpPr>
              <a:spLocks noChangeShapeType="1"/>
            </p:cNvSpPr>
            <p:nvPr/>
          </p:nvSpPr>
          <p:spPr bwMode="auto">
            <a:xfrm flipH="1" flipV="1">
              <a:off x="4930775" y="1268413"/>
              <a:ext cx="0" cy="360362"/>
            </a:xfrm>
            <a:prstGeom prst="line">
              <a:avLst/>
            </a:prstGeom>
            <a:noFill/>
            <a:ln w="12700">
              <a:solidFill>
                <a:schemeClr val="tx1"/>
              </a:solidFill>
              <a:round/>
            </a:ln>
          </p:spPr>
          <p:txBody>
            <a:bodyPr wrap="none" anchor="ctr"/>
            <a:lstStyle/>
            <a:p>
              <a:pPr algn="ctr"/>
              <a:endParaRPr lang="zh-CN" altLang="en-US" sz="1200"/>
            </a:p>
          </p:txBody>
        </p:sp>
        <p:sp>
          <p:nvSpPr>
            <p:cNvPr id="58" name="Line 56"/>
            <p:cNvSpPr>
              <a:spLocks noChangeShapeType="1"/>
            </p:cNvSpPr>
            <p:nvPr/>
          </p:nvSpPr>
          <p:spPr bwMode="auto">
            <a:xfrm flipH="1">
              <a:off x="755650" y="1412875"/>
              <a:ext cx="647700" cy="0"/>
            </a:xfrm>
            <a:prstGeom prst="line">
              <a:avLst/>
            </a:prstGeom>
            <a:noFill/>
            <a:ln w="12700">
              <a:solidFill>
                <a:schemeClr val="tx1"/>
              </a:solidFill>
              <a:round/>
              <a:tailEnd type="triangle" w="med" len="med"/>
            </a:ln>
          </p:spPr>
          <p:txBody>
            <a:bodyPr wrap="none" anchor="ctr"/>
            <a:lstStyle/>
            <a:p>
              <a:pPr algn="ctr"/>
              <a:endParaRPr lang="zh-CN" altLang="en-US" sz="1200"/>
            </a:p>
          </p:txBody>
        </p:sp>
        <p:sp>
          <p:nvSpPr>
            <p:cNvPr id="59" name="Line 57"/>
            <p:cNvSpPr>
              <a:spLocks noChangeShapeType="1"/>
            </p:cNvSpPr>
            <p:nvPr/>
          </p:nvSpPr>
          <p:spPr bwMode="auto">
            <a:xfrm>
              <a:off x="2051050" y="1412875"/>
              <a:ext cx="792163" cy="0"/>
            </a:xfrm>
            <a:prstGeom prst="line">
              <a:avLst/>
            </a:prstGeom>
            <a:noFill/>
            <a:ln w="12700">
              <a:solidFill>
                <a:schemeClr val="tx1"/>
              </a:solidFill>
              <a:round/>
              <a:tailEnd type="triangle" w="med" len="med"/>
            </a:ln>
          </p:spPr>
          <p:txBody>
            <a:bodyPr wrap="none" anchor="ctr"/>
            <a:lstStyle/>
            <a:p>
              <a:pPr algn="ctr"/>
              <a:endParaRPr lang="zh-CN" altLang="en-US" sz="1200"/>
            </a:p>
          </p:txBody>
        </p:sp>
        <p:sp>
          <p:nvSpPr>
            <p:cNvPr id="60" name="Text Box 58"/>
            <p:cNvSpPr txBox="1">
              <a:spLocks noChangeArrowheads="1"/>
            </p:cNvSpPr>
            <p:nvPr/>
          </p:nvSpPr>
          <p:spPr bwMode="auto">
            <a:xfrm>
              <a:off x="1331913" y="1268413"/>
              <a:ext cx="863600" cy="307702"/>
            </a:xfrm>
            <a:prstGeom prst="rect">
              <a:avLst/>
            </a:prstGeom>
            <a:noFill/>
            <a:ln w="12700" algn="ctr">
              <a:noFill/>
              <a:miter lim="800000"/>
            </a:ln>
          </p:spPr>
          <p:txBody>
            <a:bodyPr lIns="91424" tIns="45712" rIns="91424" bIns="45712">
              <a:spAutoFit/>
            </a:bodyPr>
            <a:lstStyle/>
            <a:p>
              <a:pPr algn="ctr"/>
              <a:r>
                <a:rPr lang="en-US" altLang="zh-CN" sz="1200"/>
                <a:t>125us</a:t>
              </a:r>
            </a:p>
          </p:txBody>
        </p:sp>
        <p:sp>
          <p:nvSpPr>
            <p:cNvPr id="61" name="Line 59"/>
            <p:cNvSpPr>
              <a:spLocks noChangeShapeType="1"/>
            </p:cNvSpPr>
            <p:nvPr/>
          </p:nvSpPr>
          <p:spPr bwMode="auto">
            <a:xfrm flipH="1" flipV="1">
              <a:off x="755650" y="1196975"/>
              <a:ext cx="0" cy="431800"/>
            </a:xfrm>
            <a:prstGeom prst="line">
              <a:avLst/>
            </a:prstGeom>
            <a:noFill/>
            <a:ln w="12700">
              <a:solidFill>
                <a:schemeClr val="tx1"/>
              </a:solidFill>
              <a:round/>
            </a:ln>
          </p:spPr>
          <p:txBody>
            <a:bodyPr wrap="none" anchor="ctr"/>
            <a:lstStyle/>
            <a:p>
              <a:pPr algn="ctr"/>
              <a:endParaRPr lang="zh-CN" altLang="en-US" sz="1200"/>
            </a:p>
          </p:txBody>
        </p:sp>
        <p:sp>
          <p:nvSpPr>
            <p:cNvPr id="62" name="Line 60"/>
            <p:cNvSpPr>
              <a:spLocks noChangeShapeType="1"/>
            </p:cNvSpPr>
            <p:nvPr/>
          </p:nvSpPr>
          <p:spPr bwMode="auto">
            <a:xfrm flipH="1" flipV="1">
              <a:off x="2843213" y="1341438"/>
              <a:ext cx="0" cy="287337"/>
            </a:xfrm>
            <a:prstGeom prst="line">
              <a:avLst/>
            </a:prstGeom>
            <a:noFill/>
            <a:ln w="12700">
              <a:solidFill>
                <a:schemeClr val="tx1"/>
              </a:solidFill>
              <a:round/>
            </a:ln>
          </p:spPr>
          <p:txBody>
            <a:bodyPr wrap="none" anchor="ctr"/>
            <a:lstStyle/>
            <a:p>
              <a:pPr algn="ctr"/>
              <a:endParaRPr lang="zh-CN" altLang="en-US" sz="1200"/>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占位符 57"/>
          <p:cNvSpPr>
            <a:spLocks noGrp="1"/>
          </p:cNvSpPr>
          <p:nvPr>
            <p:ph type="body" sz="quarter" idx="10"/>
          </p:nvPr>
        </p:nvSpPr>
        <p:spPr/>
        <p:txBody>
          <a:bodyPr/>
          <a:lstStyle/>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r>
              <a:rPr lang="en-US" altLang="zh-CN" sz="1400" dirty="0"/>
              <a:t>Single Family Unit (SFU)</a:t>
            </a:r>
          </a:p>
          <a:p>
            <a:r>
              <a:rPr lang="en-US" altLang="zh-CN" sz="1400" dirty="0"/>
              <a:t>Single Business Unit (SBU)</a:t>
            </a:r>
          </a:p>
          <a:p>
            <a:r>
              <a:rPr lang="en-US" altLang="zh-CN" sz="1400" dirty="0"/>
              <a:t>Multi-dwelling unit (MDU)</a:t>
            </a:r>
          </a:p>
          <a:p>
            <a:r>
              <a:rPr lang="en-US" altLang="zh-CN" sz="1400" dirty="0"/>
              <a:t>Multi-Tenant Unit (MTU)</a:t>
            </a:r>
          </a:p>
          <a:p>
            <a:r>
              <a:rPr lang="en-US" altLang="zh-CN" sz="1400" dirty="0"/>
              <a:t>Cell Base Unit (CBU)</a:t>
            </a:r>
            <a:endParaRPr lang="zh-CN" altLang="en-US" sz="1400" dirty="0"/>
          </a:p>
        </p:txBody>
      </p:sp>
      <p:sp>
        <p:nvSpPr>
          <p:cNvPr id="2" name="标题 1"/>
          <p:cNvSpPr>
            <a:spLocks noGrp="1"/>
          </p:cNvSpPr>
          <p:nvPr>
            <p:ph type="title"/>
          </p:nvPr>
        </p:nvSpPr>
        <p:spPr/>
        <p:txBody>
          <a:bodyPr/>
          <a:lstStyle/>
          <a:p>
            <a:r>
              <a:rPr lang="en-US" altLang="zh-CN" dirty="0"/>
              <a:t>Entidade Funcional GPON </a:t>
            </a:r>
            <a:r>
              <a:rPr lang="en-US" altLang="zh-CN" dirty="0" err="1"/>
              <a:t>FTTx</a:t>
            </a:r>
          </a:p>
        </p:txBody>
      </p:sp>
      <p:grpSp>
        <p:nvGrpSpPr>
          <p:cNvPr id="4" name="组合 3"/>
          <p:cNvGrpSpPr/>
          <p:nvPr/>
        </p:nvGrpSpPr>
        <p:grpSpPr>
          <a:xfrm>
            <a:off x="983432" y="1232756"/>
            <a:ext cx="9836550" cy="4418949"/>
            <a:chOff x="1523492" y="1438180"/>
            <a:chExt cx="8501601" cy="4203905"/>
          </a:xfrm>
        </p:grpSpPr>
        <p:sp>
          <p:nvSpPr>
            <p:cNvPr id="5" name="Text Box 23"/>
            <p:cNvSpPr txBox="1">
              <a:spLocks noChangeArrowheads="1"/>
            </p:cNvSpPr>
            <p:nvPr/>
          </p:nvSpPr>
          <p:spPr bwMode="auto">
            <a:xfrm>
              <a:off x="4253378" y="3465532"/>
              <a:ext cx="1151230" cy="292799"/>
            </a:xfrm>
            <a:prstGeom prst="rect">
              <a:avLst/>
            </a:prstGeom>
            <a:noFill/>
            <a:ln w="19050">
              <a:noFill/>
              <a:miter lim="800000"/>
              <a:headEnd type="none" w="sm" len="sm"/>
              <a:tailEnd type="none" w="sm" len="sm"/>
            </a:ln>
          </p:spPr>
          <p:txBody>
            <a:bodyPr wrap="square">
              <a:spAutoFit/>
            </a:bodyPr>
            <a:lstStyle/>
            <a:p>
              <a:r>
                <a:rPr lang="en-US" altLang="en-US" sz="1400" dirty="0"/>
                <a:t>Multiplexador</a:t>
              </a:r>
              <a:endParaRPr lang="zh-CN" altLang="en-US" sz="1400" b="1" dirty="0"/>
            </a:p>
          </p:txBody>
        </p:sp>
        <p:sp>
          <p:nvSpPr>
            <p:cNvPr id="6" name="Text Box 27"/>
            <p:cNvSpPr txBox="1">
              <a:spLocks noChangeArrowheads="1"/>
            </p:cNvSpPr>
            <p:nvPr/>
          </p:nvSpPr>
          <p:spPr bwMode="auto">
            <a:xfrm>
              <a:off x="2648665" y="2409733"/>
              <a:ext cx="447779" cy="292799"/>
            </a:xfrm>
            <a:prstGeom prst="rect">
              <a:avLst/>
            </a:prstGeom>
            <a:noFill/>
            <a:ln w="19050">
              <a:noFill/>
              <a:miter lim="800000"/>
              <a:headEnd type="none" w="sm" len="sm"/>
              <a:tailEnd type="none" w="sm" len="sm"/>
            </a:ln>
          </p:spPr>
          <p:txBody>
            <a:bodyPr wrap="none" anchor="ctr" anchorCtr="1">
              <a:spAutoFit/>
            </a:bodyPr>
            <a:lstStyle/>
            <a:p>
              <a:pPr>
                <a:spcBef>
                  <a:spcPct val="0"/>
                </a:spcBef>
              </a:pPr>
              <a:r>
                <a:rPr lang="en-US" altLang="zh-CN" sz="1400"/>
                <a:t>OLT</a:t>
              </a:r>
            </a:p>
          </p:txBody>
        </p:sp>
        <p:sp>
          <p:nvSpPr>
            <p:cNvPr id="7" name="Line 142"/>
            <p:cNvSpPr>
              <a:spLocks noChangeShapeType="1"/>
            </p:cNvSpPr>
            <p:nvPr/>
          </p:nvSpPr>
          <p:spPr bwMode="auto">
            <a:xfrm>
              <a:off x="3107668" y="3140968"/>
              <a:ext cx="2520000" cy="2"/>
            </a:xfrm>
            <a:prstGeom prst="line">
              <a:avLst/>
            </a:prstGeom>
            <a:noFill/>
            <a:ln w="19050">
              <a:solidFill>
                <a:srgbClr val="FF9900"/>
              </a:solidFill>
              <a:round/>
            </a:ln>
          </p:spPr>
          <p:txBody>
            <a:bodyPr/>
            <a:lstStyle/>
            <a:p>
              <a:endParaRPr lang="zh-CN" altLang="en-US"/>
            </a:p>
          </p:txBody>
        </p:sp>
        <p:sp>
          <p:nvSpPr>
            <p:cNvPr id="8" name="Line 144"/>
            <p:cNvSpPr>
              <a:spLocks noChangeShapeType="1"/>
            </p:cNvSpPr>
            <p:nvPr/>
          </p:nvSpPr>
          <p:spPr bwMode="auto">
            <a:xfrm flipH="1" flipV="1">
              <a:off x="7320922" y="1888013"/>
              <a:ext cx="5234" cy="1080000"/>
            </a:xfrm>
            <a:prstGeom prst="line">
              <a:avLst/>
            </a:prstGeom>
            <a:noFill/>
            <a:ln w="19050">
              <a:solidFill>
                <a:srgbClr val="FF9900"/>
              </a:solidFill>
              <a:round/>
            </a:ln>
          </p:spPr>
          <p:txBody>
            <a:bodyPr/>
            <a:lstStyle/>
            <a:p>
              <a:endParaRPr lang="zh-CN" altLang="en-US" sz="1400"/>
            </a:p>
          </p:txBody>
        </p:sp>
        <p:sp>
          <p:nvSpPr>
            <p:cNvPr id="9" name="Line 145"/>
            <p:cNvSpPr>
              <a:spLocks noChangeShapeType="1"/>
            </p:cNvSpPr>
            <p:nvPr/>
          </p:nvSpPr>
          <p:spPr bwMode="auto">
            <a:xfrm>
              <a:off x="6022539" y="3069768"/>
              <a:ext cx="1530000" cy="3869"/>
            </a:xfrm>
            <a:prstGeom prst="line">
              <a:avLst/>
            </a:prstGeom>
            <a:noFill/>
            <a:ln w="19050">
              <a:solidFill>
                <a:srgbClr val="FF9900"/>
              </a:solidFill>
              <a:round/>
            </a:ln>
          </p:spPr>
          <p:txBody>
            <a:bodyPr/>
            <a:lstStyle/>
            <a:p>
              <a:endParaRPr lang="zh-CN" altLang="en-US"/>
            </a:p>
          </p:txBody>
        </p:sp>
        <p:sp>
          <p:nvSpPr>
            <p:cNvPr id="10" name="Text Box 152"/>
            <p:cNvSpPr txBox="1">
              <a:spLocks noChangeArrowheads="1"/>
            </p:cNvSpPr>
            <p:nvPr/>
          </p:nvSpPr>
          <p:spPr bwMode="auto">
            <a:xfrm>
              <a:off x="8146719" y="4562348"/>
              <a:ext cx="793879" cy="292799"/>
            </a:xfrm>
            <a:prstGeom prst="rect">
              <a:avLst/>
            </a:prstGeom>
            <a:noFill/>
            <a:ln w="19050" algn="ctr">
              <a:noFill/>
              <a:miter lim="800000"/>
              <a:headEnd type="none" w="sm" len="sm"/>
              <a:tailEnd type="none" w="sm" len="sm"/>
            </a:ln>
          </p:spPr>
          <p:txBody>
            <a:bodyPr wrap="square">
              <a:spAutoFit/>
            </a:bodyPr>
            <a:lstStyle/>
            <a:p>
              <a:pPr>
                <a:spcBef>
                  <a:spcPct val="0"/>
                </a:spcBef>
              </a:pPr>
              <a:r>
                <a:rPr lang="en-US" altLang="zh-CN" sz="1400" dirty="0"/>
                <a:t>MTU</a:t>
              </a:r>
            </a:p>
          </p:txBody>
        </p:sp>
        <p:pic>
          <p:nvPicPr>
            <p:cNvPr id="11" name="图片 10"/>
            <p:cNvPicPr>
              <a:picLocks noChangeAspect="1"/>
            </p:cNvPicPr>
            <p:nvPr/>
          </p:nvPicPr>
          <p:blipFill>
            <a:blip r:embed="rId3"/>
            <a:stretch>
              <a:fillRect/>
            </a:stretch>
          </p:blipFill>
          <p:spPr>
            <a:xfrm rot="10800000">
              <a:off x="5362544" y="2780928"/>
              <a:ext cx="666537" cy="655256"/>
            </a:xfrm>
            <a:prstGeom prst="rect">
              <a:avLst/>
            </a:prstGeom>
          </p:spPr>
        </p:pic>
        <p:pic>
          <p:nvPicPr>
            <p:cNvPr id="12" name="图片 11"/>
            <p:cNvPicPr>
              <a:picLocks noChangeAspect="1"/>
            </p:cNvPicPr>
            <p:nvPr/>
          </p:nvPicPr>
          <p:blipFill>
            <a:blip r:embed="rId4"/>
            <a:stretch>
              <a:fillRect/>
            </a:stretch>
          </p:blipFill>
          <p:spPr>
            <a:xfrm>
              <a:off x="2531604" y="2672371"/>
              <a:ext cx="629948" cy="958642"/>
            </a:xfrm>
            <a:prstGeom prst="rect">
              <a:avLst/>
            </a:prstGeom>
          </p:spPr>
        </p:pic>
        <p:pic>
          <p:nvPicPr>
            <p:cNvPr id="13" name="图片 12"/>
            <p:cNvPicPr>
              <a:picLocks noChangeAspect="1"/>
            </p:cNvPicPr>
            <p:nvPr/>
          </p:nvPicPr>
          <p:blipFill>
            <a:blip r:embed="rId5"/>
            <a:stretch>
              <a:fillRect/>
            </a:stretch>
          </p:blipFill>
          <p:spPr>
            <a:xfrm>
              <a:off x="8020626" y="1609662"/>
              <a:ext cx="708866" cy="460775"/>
            </a:xfrm>
            <a:prstGeom prst="rect">
              <a:avLst/>
            </a:prstGeom>
          </p:spPr>
        </p:pic>
        <p:sp>
          <p:nvSpPr>
            <p:cNvPr id="14" name="Text Box 136"/>
            <p:cNvSpPr txBox="1">
              <a:spLocks noChangeArrowheads="1"/>
            </p:cNvSpPr>
            <p:nvPr/>
          </p:nvSpPr>
          <p:spPr bwMode="auto">
            <a:xfrm>
              <a:off x="8126380" y="2096852"/>
              <a:ext cx="672632" cy="294613"/>
            </a:xfrm>
            <a:prstGeom prst="rect">
              <a:avLst/>
            </a:prstGeom>
            <a:noFill/>
            <a:ln w="28575" algn="ctr">
              <a:noFill/>
              <a:miter lim="800000"/>
            </a:ln>
          </p:spPr>
          <p:txBody>
            <a:bodyPr wrap="square" lIns="89744" tIns="46664" rIns="89744" bIns="46664">
              <a:spAutoFit/>
            </a:bodyPr>
            <a:lstStyle/>
            <a:p>
              <a:pPr defTabSz="821055"/>
              <a:r>
                <a:rPr lang="en-US" altLang="zh-CN" sz="1400" dirty="0"/>
                <a:t>SFU</a:t>
              </a:r>
            </a:p>
          </p:txBody>
        </p:sp>
        <p:sp>
          <p:nvSpPr>
            <p:cNvPr id="15" name="Text Box 23"/>
            <p:cNvSpPr txBox="1">
              <a:spLocks noChangeArrowheads="1"/>
            </p:cNvSpPr>
            <p:nvPr/>
          </p:nvSpPr>
          <p:spPr bwMode="auto">
            <a:xfrm>
              <a:off x="5489432" y="3489377"/>
              <a:ext cx="908817" cy="493437"/>
            </a:xfrm>
            <a:prstGeom prst="rect">
              <a:avLst/>
            </a:prstGeom>
            <a:noFill/>
            <a:ln w="19050">
              <a:noFill/>
              <a:miter lim="800000"/>
              <a:headEnd type="none" w="sm" len="sm"/>
              <a:tailEnd type="none" w="sm" len="sm"/>
            </a:ln>
          </p:spPr>
          <p:txBody>
            <a:bodyPr wrap="square">
              <a:spAutoFit/>
            </a:bodyPr>
            <a:lstStyle/>
            <a:p>
              <a:r>
                <a:rPr lang="en-US" altLang="en-US" sz="1400" dirty="0"/>
                <a:t>divisor óptico</a:t>
              </a:r>
            </a:p>
          </p:txBody>
        </p:sp>
        <p:sp>
          <p:nvSpPr>
            <p:cNvPr id="16" name="Text Box 176"/>
            <p:cNvSpPr txBox="1">
              <a:spLocks noChangeArrowheads="1"/>
            </p:cNvSpPr>
            <p:nvPr/>
          </p:nvSpPr>
          <p:spPr bwMode="auto">
            <a:xfrm>
              <a:off x="8724292" y="2276872"/>
              <a:ext cx="971999" cy="685088"/>
            </a:xfrm>
            <a:prstGeom prst="rect">
              <a:avLst/>
            </a:prstGeom>
            <a:noFill/>
            <a:ln w="25400" algn="ctr">
              <a:noFill/>
              <a:miter lim="800000"/>
            </a:ln>
          </p:spPr>
          <p:txBody>
            <a:bodyPr wrap="square" lIns="91379" tIns="45688" rIns="91379" bIns="45688">
              <a:spAutoFit/>
            </a:bodyPr>
            <a:lstStyle/>
            <a:p>
              <a:pPr marL="342900" indent="-342900" algn="l" eaLnBrk="1" hangingPunct="1">
                <a:spcBef>
                  <a:spcPct val="20000"/>
                </a:spcBef>
              </a:pPr>
              <a:r>
                <a:rPr lang="en-US" altLang="zh-CN" sz="1200" b="0" dirty="0"/>
                <a:t>FE</a:t>
              </a:r>
            </a:p>
            <a:p>
              <a:pPr marL="342900" indent="-342900" algn="l" eaLnBrk="1" hangingPunct="1">
                <a:spcBef>
                  <a:spcPct val="20000"/>
                </a:spcBef>
              </a:pPr>
              <a:r>
                <a:rPr lang="en-US" altLang="zh-CN" sz="1200" b="0" dirty="0"/>
                <a:t>POTS</a:t>
              </a:r>
            </a:p>
            <a:p>
              <a:pPr marL="342900" indent="-342900" algn="l" eaLnBrk="1" hangingPunct="1">
                <a:spcBef>
                  <a:spcPct val="20000"/>
                </a:spcBef>
              </a:pPr>
              <a:r>
                <a:rPr lang="en-US" altLang="zh-CN" sz="1200" b="0" dirty="0"/>
                <a:t>RF</a:t>
              </a:r>
            </a:p>
          </p:txBody>
        </p:sp>
        <p:sp>
          <p:nvSpPr>
            <p:cNvPr id="17" name="Text Box 177"/>
            <p:cNvSpPr txBox="1">
              <a:spLocks noChangeArrowheads="1"/>
            </p:cNvSpPr>
            <p:nvPr/>
          </p:nvSpPr>
          <p:spPr bwMode="auto">
            <a:xfrm>
              <a:off x="8698623" y="1509484"/>
              <a:ext cx="979098" cy="685088"/>
            </a:xfrm>
            <a:prstGeom prst="rect">
              <a:avLst/>
            </a:prstGeom>
            <a:noFill/>
            <a:ln w="25400" algn="ctr">
              <a:noFill/>
              <a:miter lim="800000"/>
            </a:ln>
          </p:spPr>
          <p:txBody>
            <a:bodyPr wrap="square" lIns="91379" tIns="45688" rIns="91379" bIns="45688">
              <a:spAutoFit/>
            </a:bodyPr>
            <a:lstStyle/>
            <a:p>
              <a:pPr marL="342900" indent="-342900" algn="l" eaLnBrk="1" hangingPunct="1">
                <a:spcBef>
                  <a:spcPct val="20000"/>
                </a:spcBef>
              </a:pPr>
              <a:r>
                <a:rPr lang="en-US" altLang="zh-CN" sz="1200" b="0" dirty="0"/>
                <a:t>FE</a:t>
              </a:r>
            </a:p>
            <a:p>
              <a:pPr marL="342900" indent="-342900" algn="l" eaLnBrk="1" hangingPunct="1">
                <a:spcBef>
                  <a:spcPct val="20000"/>
                </a:spcBef>
              </a:pPr>
              <a:r>
                <a:rPr lang="en-US" altLang="zh-CN" sz="1200" b="0" dirty="0"/>
                <a:t>POTS</a:t>
              </a:r>
            </a:p>
            <a:p>
              <a:pPr marL="342900" indent="-342900" algn="l" eaLnBrk="1" hangingPunct="1">
                <a:spcBef>
                  <a:spcPct val="20000"/>
                </a:spcBef>
              </a:pPr>
              <a:r>
                <a:rPr lang="en-US" altLang="zh-CN" sz="1200" b="0" dirty="0"/>
                <a:t>RF</a:t>
              </a:r>
            </a:p>
          </p:txBody>
        </p:sp>
        <p:sp>
          <p:nvSpPr>
            <p:cNvPr id="18" name="Text Box 178"/>
            <p:cNvSpPr txBox="1">
              <a:spLocks noChangeArrowheads="1"/>
            </p:cNvSpPr>
            <p:nvPr/>
          </p:nvSpPr>
          <p:spPr bwMode="auto">
            <a:xfrm>
              <a:off x="8732624" y="3014726"/>
              <a:ext cx="826495" cy="895904"/>
            </a:xfrm>
            <a:prstGeom prst="rect">
              <a:avLst/>
            </a:prstGeom>
            <a:noFill/>
            <a:ln w="25400" algn="ctr">
              <a:noFill/>
              <a:miter lim="800000"/>
            </a:ln>
          </p:spPr>
          <p:txBody>
            <a:bodyPr wrap="square" lIns="91379" tIns="45688" rIns="91379" bIns="45688">
              <a:spAutoFit/>
            </a:bodyPr>
            <a:lstStyle/>
            <a:p>
              <a:pPr marL="342900" indent="-342900" algn="l" eaLnBrk="1" hangingPunct="1">
                <a:spcBef>
                  <a:spcPct val="20000"/>
                </a:spcBef>
              </a:pPr>
              <a:r>
                <a:rPr lang="en-US" altLang="zh-CN" sz="1200" b="0" dirty="0"/>
                <a:t>FE</a:t>
              </a:r>
            </a:p>
            <a:p>
              <a:pPr marL="342900" indent="-342900" algn="l" eaLnBrk="1" hangingPunct="1">
                <a:spcBef>
                  <a:spcPct val="20000"/>
                </a:spcBef>
              </a:pPr>
              <a:r>
                <a:rPr lang="en-US" altLang="zh-CN" sz="1200" b="0" dirty="0"/>
                <a:t>POTS</a:t>
              </a:r>
            </a:p>
            <a:p>
              <a:pPr marL="342900" indent="-342900" algn="l" eaLnBrk="1" hangingPunct="1">
                <a:spcBef>
                  <a:spcPct val="20000"/>
                </a:spcBef>
              </a:pPr>
              <a:r>
                <a:rPr lang="en-US" altLang="zh-CN" sz="1200" b="0" dirty="0"/>
                <a:t>RF</a:t>
              </a:r>
            </a:p>
            <a:p>
              <a:pPr marL="342900" indent="-342900" algn="l" eaLnBrk="1" hangingPunct="1">
                <a:spcBef>
                  <a:spcPct val="20000"/>
                </a:spcBef>
              </a:pPr>
              <a:r>
                <a:rPr lang="en-US" altLang="zh-CN" sz="1200" b="0" dirty="0" err="1"/>
                <a:t>xDSL</a:t>
              </a:r>
              <a:endParaRPr lang="en-US" altLang="zh-CN" sz="1200" b="0" dirty="0"/>
            </a:p>
          </p:txBody>
        </p:sp>
        <p:sp>
          <p:nvSpPr>
            <p:cNvPr id="19" name="Text Box 179"/>
            <p:cNvSpPr txBox="1">
              <a:spLocks noChangeArrowheads="1"/>
            </p:cNvSpPr>
            <p:nvPr/>
          </p:nvSpPr>
          <p:spPr bwMode="auto">
            <a:xfrm>
              <a:off x="8732624" y="4081495"/>
              <a:ext cx="688975" cy="474272"/>
            </a:xfrm>
            <a:prstGeom prst="rect">
              <a:avLst/>
            </a:prstGeom>
            <a:noFill/>
            <a:ln w="25400" algn="ctr">
              <a:noFill/>
              <a:miter lim="800000"/>
            </a:ln>
          </p:spPr>
          <p:txBody>
            <a:bodyPr lIns="91379" tIns="45688" rIns="91379" bIns="45688">
              <a:spAutoFit/>
            </a:bodyPr>
            <a:lstStyle/>
            <a:p>
              <a:pPr marL="342900" indent="-342900" algn="l" eaLnBrk="1" hangingPunct="1">
                <a:spcBef>
                  <a:spcPct val="20000"/>
                </a:spcBef>
              </a:pPr>
              <a:r>
                <a:rPr lang="en-US" altLang="zh-CN" sz="1200" b="0" dirty="0"/>
                <a:t>FE</a:t>
              </a:r>
            </a:p>
            <a:p>
              <a:pPr marL="342900" indent="-342900" algn="l" eaLnBrk="1" hangingPunct="1">
                <a:spcBef>
                  <a:spcPct val="20000"/>
                </a:spcBef>
              </a:pPr>
              <a:r>
                <a:rPr lang="en-US" altLang="zh-CN" sz="1200" b="0" dirty="0" err="1"/>
                <a:t>xDSL</a:t>
              </a:r>
              <a:endParaRPr lang="en-US" altLang="zh-CN" sz="1200" b="0" dirty="0"/>
            </a:p>
          </p:txBody>
        </p:sp>
        <p:sp>
          <p:nvSpPr>
            <p:cNvPr id="20" name="Text Box 211"/>
            <p:cNvSpPr txBox="1">
              <a:spLocks noChangeArrowheads="1"/>
            </p:cNvSpPr>
            <p:nvPr/>
          </p:nvSpPr>
          <p:spPr bwMode="auto">
            <a:xfrm>
              <a:off x="8746551" y="4888667"/>
              <a:ext cx="630237" cy="474272"/>
            </a:xfrm>
            <a:prstGeom prst="rect">
              <a:avLst/>
            </a:prstGeom>
            <a:noFill/>
            <a:ln w="25400" algn="ctr">
              <a:noFill/>
              <a:miter lim="800000"/>
            </a:ln>
          </p:spPr>
          <p:txBody>
            <a:bodyPr lIns="91379" tIns="45688" rIns="91379" bIns="45688">
              <a:spAutoFit/>
            </a:bodyPr>
            <a:lstStyle/>
            <a:p>
              <a:pPr marL="342900" indent="-342900" algn="l" eaLnBrk="1" hangingPunct="1">
                <a:spcBef>
                  <a:spcPct val="20000"/>
                </a:spcBef>
              </a:pPr>
              <a:r>
                <a:rPr lang="en-US" altLang="zh-CN" sz="1200" b="0" dirty="0"/>
                <a:t>FE</a:t>
              </a:r>
            </a:p>
            <a:p>
              <a:pPr marL="342900" indent="-342900" algn="l" eaLnBrk="1" hangingPunct="1">
                <a:spcBef>
                  <a:spcPct val="20000"/>
                </a:spcBef>
              </a:pPr>
              <a:r>
                <a:rPr lang="en-US" altLang="zh-CN" sz="1200" b="0" dirty="0"/>
                <a:t>E1</a:t>
              </a:r>
            </a:p>
          </p:txBody>
        </p:sp>
        <p:sp>
          <p:nvSpPr>
            <p:cNvPr id="21" name="Line 142"/>
            <p:cNvSpPr>
              <a:spLocks noChangeShapeType="1"/>
            </p:cNvSpPr>
            <p:nvPr/>
          </p:nvSpPr>
          <p:spPr bwMode="auto">
            <a:xfrm>
              <a:off x="3142379" y="4012249"/>
              <a:ext cx="1080000" cy="0"/>
            </a:xfrm>
            <a:prstGeom prst="line">
              <a:avLst/>
            </a:prstGeom>
            <a:noFill/>
            <a:ln w="19050">
              <a:solidFill>
                <a:schemeClr val="tx1"/>
              </a:solidFill>
              <a:round/>
            </a:ln>
          </p:spPr>
          <p:txBody>
            <a:bodyPr/>
            <a:lstStyle/>
            <a:p>
              <a:endParaRPr lang="zh-CN" altLang="en-US"/>
            </a:p>
          </p:txBody>
        </p:sp>
        <p:pic>
          <p:nvPicPr>
            <p:cNvPr id="22" name="Picture 85"/>
            <p:cNvPicPr>
              <a:picLocks noChangeAspect="1" noChangeArrowheads="1"/>
            </p:cNvPicPr>
            <p:nvPr/>
          </p:nvPicPr>
          <p:blipFill>
            <a:blip r:embed="rId6"/>
            <a:stretch>
              <a:fillRect/>
            </a:stretch>
          </p:blipFill>
          <p:spPr bwMode="auto">
            <a:xfrm>
              <a:off x="3508201" y="3893596"/>
              <a:ext cx="422508" cy="239905"/>
            </a:xfrm>
            <a:prstGeom prst="rect">
              <a:avLst/>
            </a:prstGeom>
            <a:noFill/>
            <a:ln w="9525" algn="ctr">
              <a:noFill/>
              <a:miter lim="800000"/>
              <a:headEnd/>
              <a:tailEnd/>
            </a:ln>
          </p:spPr>
        </p:pic>
        <p:sp>
          <p:nvSpPr>
            <p:cNvPr id="23" name="Text Box 39"/>
            <p:cNvSpPr txBox="1">
              <a:spLocks noChangeArrowheads="1"/>
            </p:cNvSpPr>
            <p:nvPr/>
          </p:nvSpPr>
          <p:spPr bwMode="auto">
            <a:xfrm>
              <a:off x="2615882" y="3837281"/>
              <a:ext cx="718851" cy="292738"/>
            </a:xfrm>
            <a:prstGeom prst="rect">
              <a:avLst/>
            </a:prstGeom>
            <a:noFill/>
            <a:ln w="9525" algn="ctr">
              <a:noFill/>
              <a:miter lim="800000"/>
            </a:ln>
          </p:spPr>
          <p:txBody>
            <a:bodyPr lIns="91379" tIns="45688" rIns="91379" bIns="45688">
              <a:spAutoFit/>
            </a:bodyPr>
            <a:lstStyle/>
            <a:p>
              <a:pPr marL="342900" indent="-342900" eaLnBrk="1" hangingPunct="1">
                <a:spcBef>
                  <a:spcPct val="20000"/>
                </a:spcBef>
              </a:pPr>
              <a:r>
                <a:rPr lang="en-US" altLang="zh-CN" sz="1400" b="0"/>
                <a:t>CATV</a:t>
              </a:r>
            </a:p>
          </p:txBody>
        </p:sp>
        <p:sp>
          <p:nvSpPr>
            <p:cNvPr id="24" name="Line 142"/>
            <p:cNvSpPr>
              <a:spLocks noChangeShapeType="1"/>
            </p:cNvSpPr>
            <p:nvPr/>
          </p:nvSpPr>
          <p:spPr bwMode="auto">
            <a:xfrm flipH="1" flipV="1">
              <a:off x="4230578" y="3292249"/>
              <a:ext cx="91" cy="720000"/>
            </a:xfrm>
            <a:prstGeom prst="line">
              <a:avLst/>
            </a:prstGeom>
            <a:noFill/>
            <a:ln w="19050">
              <a:solidFill>
                <a:schemeClr val="tx1"/>
              </a:solidFill>
              <a:round/>
            </a:ln>
          </p:spPr>
          <p:txBody>
            <a:bodyPr/>
            <a:lstStyle/>
            <a:p>
              <a:endParaRPr lang="zh-CN" altLang="en-US"/>
            </a:p>
          </p:txBody>
        </p:sp>
        <p:sp>
          <p:nvSpPr>
            <p:cNvPr id="25" name="Line 142"/>
            <p:cNvSpPr>
              <a:spLocks noChangeShapeType="1"/>
            </p:cNvSpPr>
            <p:nvPr/>
          </p:nvSpPr>
          <p:spPr bwMode="auto">
            <a:xfrm>
              <a:off x="4222379" y="3292169"/>
              <a:ext cx="360000" cy="0"/>
            </a:xfrm>
            <a:prstGeom prst="line">
              <a:avLst/>
            </a:prstGeom>
            <a:noFill/>
            <a:ln w="19050">
              <a:solidFill>
                <a:schemeClr val="tx1"/>
              </a:solidFill>
              <a:round/>
            </a:ln>
          </p:spPr>
          <p:txBody>
            <a:bodyPr/>
            <a:lstStyle/>
            <a:p>
              <a:endParaRPr lang="zh-CN" altLang="en-US"/>
            </a:p>
          </p:txBody>
        </p:sp>
        <p:pic>
          <p:nvPicPr>
            <p:cNvPr id="26" name="图片 25"/>
            <p:cNvPicPr>
              <a:picLocks noChangeAspect="1"/>
            </p:cNvPicPr>
            <p:nvPr/>
          </p:nvPicPr>
          <p:blipFill>
            <a:blip r:embed="rId3"/>
            <a:stretch>
              <a:fillRect/>
            </a:stretch>
          </p:blipFill>
          <p:spPr>
            <a:xfrm>
              <a:off x="4431422" y="2910259"/>
              <a:ext cx="511671" cy="503012"/>
            </a:xfrm>
            <a:prstGeom prst="rect">
              <a:avLst/>
            </a:prstGeom>
          </p:spPr>
        </p:pic>
        <p:sp>
          <p:nvSpPr>
            <p:cNvPr id="27" name="Line 144"/>
            <p:cNvSpPr>
              <a:spLocks noChangeShapeType="1"/>
            </p:cNvSpPr>
            <p:nvPr/>
          </p:nvSpPr>
          <p:spPr bwMode="auto">
            <a:xfrm flipH="1" flipV="1">
              <a:off x="7542180" y="2608093"/>
              <a:ext cx="5234" cy="468000"/>
            </a:xfrm>
            <a:prstGeom prst="line">
              <a:avLst/>
            </a:prstGeom>
            <a:noFill/>
            <a:ln w="19050">
              <a:solidFill>
                <a:srgbClr val="FF9900"/>
              </a:solidFill>
              <a:round/>
            </a:ln>
          </p:spPr>
          <p:txBody>
            <a:bodyPr/>
            <a:lstStyle/>
            <a:p>
              <a:endParaRPr lang="zh-CN" altLang="en-US" sz="1400"/>
            </a:p>
          </p:txBody>
        </p:sp>
        <p:sp>
          <p:nvSpPr>
            <p:cNvPr id="28" name="Line 144"/>
            <p:cNvSpPr>
              <a:spLocks noChangeShapeType="1"/>
            </p:cNvSpPr>
            <p:nvPr/>
          </p:nvSpPr>
          <p:spPr bwMode="auto">
            <a:xfrm flipH="1" flipV="1">
              <a:off x="7552561" y="3155504"/>
              <a:ext cx="5234" cy="360000"/>
            </a:xfrm>
            <a:prstGeom prst="line">
              <a:avLst/>
            </a:prstGeom>
            <a:noFill/>
            <a:ln w="19050">
              <a:solidFill>
                <a:srgbClr val="FF9900"/>
              </a:solidFill>
              <a:round/>
            </a:ln>
          </p:spPr>
          <p:txBody>
            <a:bodyPr/>
            <a:lstStyle/>
            <a:p>
              <a:endParaRPr lang="zh-CN" altLang="en-US" sz="1400"/>
            </a:p>
          </p:txBody>
        </p:sp>
        <p:sp>
          <p:nvSpPr>
            <p:cNvPr id="29" name="Line 144"/>
            <p:cNvSpPr>
              <a:spLocks noChangeShapeType="1"/>
            </p:cNvSpPr>
            <p:nvPr/>
          </p:nvSpPr>
          <p:spPr bwMode="auto">
            <a:xfrm flipH="1" flipV="1">
              <a:off x="7335681" y="3237036"/>
              <a:ext cx="5234" cy="1080000"/>
            </a:xfrm>
            <a:prstGeom prst="line">
              <a:avLst/>
            </a:prstGeom>
            <a:noFill/>
            <a:ln w="19050">
              <a:solidFill>
                <a:srgbClr val="FF9900"/>
              </a:solidFill>
              <a:round/>
            </a:ln>
          </p:spPr>
          <p:txBody>
            <a:bodyPr/>
            <a:lstStyle/>
            <a:p>
              <a:endParaRPr lang="zh-CN" altLang="en-US" sz="1400"/>
            </a:p>
          </p:txBody>
        </p:sp>
        <p:sp>
          <p:nvSpPr>
            <p:cNvPr id="30" name="Line 145"/>
            <p:cNvSpPr>
              <a:spLocks noChangeShapeType="1"/>
            </p:cNvSpPr>
            <p:nvPr/>
          </p:nvSpPr>
          <p:spPr bwMode="auto">
            <a:xfrm>
              <a:off x="6022540" y="3148153"/>
              <a:ext cx="1530000" cy="3869"/>
            </a:xfrm>
            <a:prstGeom prst="line">
              <a:avLst/>
            </a:prstGeom>
            <a:noFill/>
            <a:ln w="19050">
              <a:solidFill>
                <a:srgbClr val="FF9900"/>
              </a:solidFill>
              <a:round/>
            </a:ln>
          </p:spPr>
          <p:txBody>
            <a:bodyPr/>
            <a:lstStyle/>
            <a:p>
              <a:endParaRPr lang="zh-CN" altLang="en-US"/>
            </a:p>
          </p:txBody>
        </p:sp>
        <p:sp>
          <p:nvSpPr>
            <p:cNvPr id="31" name="Line 145"/>
            <p:cNvSpPr>
              <a:spLocks noChangeShapeType="1"/>
            </p:cNvSpPr>
            <p:nvPr/>
          </p:nvSpPr>
          <p:spPr bwMode="auto">
            <a:xfrm>
              <a:off x="6028476" y="3245737"/>
              <a:ext cx="1314000" cy="3517"/>
            </a:xfrm>
            <a:prstGeom prst="line">
              <a:avLst/>
            </a:prstGeom>
            <a:noFill/>
            <a:ln w="19050">
              <a:solidFill>
                <a:srgbClr val="FF9900"/>
              </a:solidFill>
              <a:round/>
            </a:ln>
          </p:spPr>
          <p:txBody>
            <a:bodyPr/>
            <a:lstStyle/>
            <a:p>
              <a:endParaRPr lang="zh-CN" altLang="en-US"/>
            </a:p>
          </p:txBody>
        </p:sp>
        <p:sp>
          <p:nvSpPr>
            <p:cNvPr id="32" name="Line 145"/>
            <p:cNvSpPr>
              <a:spLocks noChangeShapeType="1"/>
            </p:cNvSpPr>
            <p:nvPr/>
          </p:nvSpPr>
          <p:spPr bwMode="auto">
            <a:xfrm>
              <a:off x="6006128" y="3328173"/>
              <a:ext cx="1224000" cy="3869"/>
            </a:xfrm>
            <a:prstGeom prst="line">
              <a:avLst/>
            </a:prstGeom>
            <a:noFill/>
            <a:ln w="19050">
              <a:solidFill>
                <a:srgbClr val="FF9900"/>
              </a:solidFill>
              <a:round/>
            </a:ln>
          </p:spPr>
          <p:txBody>
            <a:bodyPr/>
            <a:lstStyle/>
            <a:p>
              <a:endParaRPr lang="zh-CN" altLang="en-US"/>
            </a:p>
          </p:txBody>
        </p:sp>
        <p:sp>
          <p:nvSpPr>
            <p:cNvPr id="33" name="Line 145"/>
            <p:cNvSpPr>
              <a:spLocks noChangeShapeType="1"/>
            </p:cNvSpPr>
            <p:nvPr/>
          </p:nvSpPr>
          <p:spPr bwMode="auto">
            <a:xfrm>
              <a:off x="5994338" y="2968133"/>
              <a:ext cx="1332000" cy="3869"/>
            </a:xfrm>
            <a:prstGeom prst="line">
              <a:avLst/>
            </a:prstGeom>
            <a:noFill/>
            <a:ln w="19050">
              <a:solidFill>
                <a:srgbClr val="FF9900"/>
              </a:solidFill>
              <a:round/>
            </a:ln>
          </p:spPr>
          <p:txBody>
            <a:bodyPr/>
            <a:lstStyle/>
            <a:p>
              <a:endParaRPr lang="zh-CN" altLang="en-US"/>
            </a:p>
          </p:txBody>
        </p:sp>
        <p:sp>
          <p:nvSpPr>
            <p:cNvPr id="34" name="Line 144"/>
            <p:cNvSpPr>
              <a:spLocks noChangeShapeType="1"/>
            </p:cNvSpPr>
            <p:nvPr/>
          </p:nvSpPr>
          <p:spPr bwMode="auto">
            <a:xfrm flipH="1" flipV="1">
              <a:off x="7228883" y="3335523"/>
              <a:ext cx="5234" cy="1800000"/>
            </a:xfrm>
            <a:prstGeom prst="line">
              <a:avLst/>
            </a:prstGeom>
            <a:noFill/>
            <a:ln w="19050">
              <a:solidFill>
                <a:srgbClr val="FF9900"/>
              </a:solidFill>
              <a:round/>
            </a:ln>
          </p:spPr>
          <p:txBody>
            <a:bodyPr/>
            <a:lstStyle/>
            <a:p>
              <a:endParaRPr lang="zh-CN" altLang="en-US" sz="1400"/>
            </a:p>
          </p:txBody>
        </p:sp>
        <p:sp>
          <p:nvSpPr>
            <p:cNvPr id="35" name="Line 145"/>
            <p:cNvSpPr>
              <a:spLocks noChangeShapeType="1"/>
            </p:cNvSpPr>
            <p:nvPr/>
          </p:nvSpPr>
          <p:spPr bwMode="auto">
            <a:xfrm>
              <a:off x="7545115" y="2618033"/>
              <a:ext cx="540000" cy="1935"/>
            </a:xfrm>
            <a:prstGeom prst="line">
              <a:avLst/>
            </a:prstGeom>
            <a:noFill/>
            <a:ln w="19050">
              <a:solidFill>
                <a:srgbClr val="FF9900"/>
              </a:solidFill>
              <a:round/>
            </a:ln>
          </p:spPr>
          <p:txBody>
            <a:bodyPr/>
            <a:lstStyle/>
            <a:p>
              <a:endParaRPr lang="zh-CN" altLang="en-US" sz="1400"/>
            </a:p>
          </p:txBody>
        </p:sp>
        <p:sp>
          <p:nvSpPr>
            <p:cNvPr id="36" name="Line 145"/>
            <p:cNvSpPr>
              <a:spLocks noChangeShapeType="1"/>
            </p:cNvSpPr>
            <p:nvPr/>
          </p:nvSpPr>
          <p:spPr bwMode="auto">
            <a:xfrm>
              <a:off x="7326156" y="1888013"/>
              <a:ext cx="720000" cy="1935"/>
            </a:xfrm>
            <a:prstGeom prst="line">
              <a:avLst/>
            </a:prstGeom>
            <a:noFill/>
            <a:ln w="19050">
              <a:solidFill>
                <a:srgbClr val="FF9900"/>
              </a:solidFill>
              <a:round/>
            </a:ln>
          </p:spPr>
          <p:txBody>
            <a:bodyPr/>
            <a:lstStyle/>
            <a:p>
              <a:endParaRPr lang="zh-CN" altLang="en-US" sz="1400"/>
            </a:p>
          </p:txBody>
        </p:sp>
        <p:sp>
          <p:nvSpPr>
            <p:cNvPr id="37" name="Line 145"/>
            <p:cNvSpPr>
              <a:spLocks noChangeShapeType="1"/>
            </p:cNvSpPr>
            <p:nvPr/>
          </p:nvSpPr>
          <p:spPr bwMode="auto">
            <a:xfrm>
              <a:off x="7556990" y="3499092"/>
              <a:ext cx="540000" cy="1935"/>
            </a:xfrm>
            <a:prstGeom prst="line">
              <a:avLst/>
            </a:prstGeom>
            <a:noFill/>
            <a:ln w="19050">
              <a:solidFill>
                <a:srgbClr val="FF9900"/>
              </a:solidFill>
              <a:round/>
            </a:ln>
          </p:spPr>
          <p:txBody>
            <a:bodyPr/>
            <a:lstStyle/>
            <a:p>
              <a:endParaRPr lang="zh-CN" altLang="en-US" sz="1400"/>
            </a:p>
          </p:txBody>
        </p:sp>
        <p:sp>
          <p:nvSpPr>
            <p:cNvPr id="38" name="Line 145"/>
            <p:cNvSpPr>
              <a:spLocks noChangeShapeType="1"/>
            </p:cNvSpPr>
            <p:nvPr/>
          </p:nvSpPr>
          <p:spPr bwMode="auto">
            <a:xfrm>
              <a:off x="7326156" y="4336285"/>
              <a:ext cx="792000" cy="1935"/>
            </a:xfrm>
            <a:prstGeom prst="line">
              <a:avLst/>
            </a:prstGeom>
            <a:noFill/>
            <a:ln w="19050">
              <a:solidFill>
                <a:srgbClr val="FF9900"/>
              </a:solidFill>
              <a:round/>
            </a:ln>
          </p:spPr>
          <p:txBody>
            <a:bodyPr/>
            <a:lstStyle/>
            <a:p>
              <a:endParaRPr lang="zh-CN" altLang="en-US" sz="1400"/>
            </a:p>
          </p:txBody>
        </p:sp>
        <p:sp>
          <p:nvSpPr>
            <p:cNvPr id="39" name="Line 145"/>
            <p:cNvSpPr>
              <a:spLocks noChangeShapeType="1"/>
            </p:cNvSpPr>
            <p:nvPr/>
          </p:nvSpPr>
          <p:spPr bwMode="auto">
            <a:xfrm>
              <a:off x="7246719" y="5128373"/>
              <a:ext cx="900000" cy="1935"/>
            </a:xfrm>
            <a:prstGeom prst="line">
              <a:avLst/>
            </a:prstGeom>
            <a:noFill/>
            <a:ln w="19050">
              <a:solidFill>
                <a:srgbClr val="FF9900"/>
              </a:solidFill>
              <a:round/>
            </a:ln>
          </p:spPr>
          <p:txBody>
            <a:bodyPr/>
            <a:lstStyle/>
            <a:p>
              <a:endParaRPr lang="zh-CN" altLang="en-US" sz="1400"/>
            </a:p>
          </p:txBody>
        </p:sp>
        <p:pic>
          <p:nvPicPr>
            <p:cNvPr id="40" name="图片 39"/>
            <p:cNvPicPr>
              <a:picLocks noChangeAspect="1"/>
            </p:cNvPicPr>
            <p:nvPr/>
          </p:nvPicPr>
          <p:blipFill>
            <a:blip r:embed="rId5"/>
            <a:stretch>
              <a:fillRect/>
            </a:stretch>
          </p:blipFill>
          <p:spPr>
            <a:xfrm>
              <a:off x="8020626" y="2399346"/>
              <a:ext cx="708866" cy="460775"/>
            </a:xfrm>
            <a:prstGeom prst="rect">
              <a:avLst/>
            </a:prstGeom>
          </p:spPr>
        </p:pic>
        <p:pic>
          <p:nvPicPr>
            <p:cNvPr id="41" name="图片 40"/>
            <p:cNvPicPr>
              <a:picLocks noChangeAspect="1"/>
            </p:cNvPicPr>
            <p:nvPr/>
          </p:nvPicPr>
          <p:blipFill>
            <a:blip r:embed="rId5"/>
            <a:stretch>
              <a:fillRect/>
            </a:stretch>
          </p:blipFill>
          <p:spPr>
            <a:xfrm>
              <a:off x="8020626" y="3263442"/>
              <a:ext cx="708866" cy="460775"/>
            </a:xfrm>
            <a:prstGeom prst="rect">
              <a:avLst/>
            </a:prstGeom>
          </p:spPr>
        </p:pic>
        <p:pic>
          <p:nvPicPr>
            <p:cNvPr id="42" name="图片 41"/>
            <p:cNvPicPr>
              <a:picLocks noChangeAspect="1"/>
            </p:cNvPicPr>
            <p:nvPr/>
          </p:nvPicPr>
          <p:blipFill>
            <a:blip r:embed="rId5"/>
            <a:stretch>
              <a:fillRect/>
            </a:stretch>
          </p:blipFill>
          <p:spPr>
            <a:xfrm>
              <a:off x="8020626" y="4091534"/>
              <a:ext cx="708866" cy="460775"/>
            </a:xfrm>
            <a:prstGeom prst="rect">
              <a:avLst/>
            </a:prstGeom>
          </p:spPr>
        </p:pic>
        <p:pic>
          <p:nvPicPr>
            <p:cNvPr id="43" name="图片 42"/>
            <p:cNvPicPr>
              <a:picLocks noChangeAspect="1"/>
            </p:cNvPicPr>
            <p:nvPr/>
          </p:nvPicPr>
          <p:blipFill>
            <a:blip r:embed="rId5"/>
            <a:stretch>
              <a:fillRect/>
            </a:stretch>
          </p:blipFill>
          <p:spPr>
            <a:xfrm>
              <a:off x="8020626" y="4883622"/>
              <a:ext cx="708866" cy="460775"/>
            </a:xfrm>
            <a:prstGeom prst="rect">
              <a:avLst/>
            </a:prstGeom>
          </p:spPr>
        </p:pic>
        <p:sp>
          <p:nvSpPr>
            <p:cNvPr id="44" name="Text Box 136"/>
            <p:cNvSpPr txBox="1">
              <a:spLocks noChangeArrowheads="1"/>
            </p:cNvSpPr>
            <p:nvPr/>
          </p:nvSpPr>
          <p:spPr bwMode="auto">
            <a:xfrm>
              <a:off x="8143921" y="2900701"/>
              <a:ext cx="629495" cy="294613"/>
            </a:xfrm>
            <a:prstGeom prst="rect">
              <a:avLst/>
            </a:prstGeom>
            <a:noFill/>
            <a:ln w="28575" algn="ctr">
              <a:noFill/>
              <a:miter lim="800000"/>
            </a:ln>
          </p:spPr>
          <p:txBody>
            <a:bodyPr wrap="square" lIns="89744" tIns="46664" rIns="89744" bIns="46664">
              <a:spAutoFit/>
            </a:bodyPr>
            <a:lstStyle/>
            <a:p>
              <a:pPr defTabSz="821055"/>
              <a:r>
                <a:rPr lang="en-US" altLang="zh-CN" sz="1400"/>
                <a:t>SBU</a:t>
              </a:r>
            </a:p>
          </p:txBody>
        </p:sp>
        <p:sp>
          <p:nvSpPr>
            <p:cNvPr id="45" name="Text Box 152"/>
            <p:cNvSpPr txBox="1">
              <a:spLocks noChangeArrowheads="1"/>
            </p:cNvSpPr>
            <p:nvPr/>
          </p:nvSpPr>
          <p:spPr bwMode="auto">
            <a:xfrm>
              <a:off x="8110541" y="3712836"/>
              <a:ext cx="738511" cy="292799"/>
            </a:xfrm>
            <a:prstGeom prst="rect">
              <a:avLst/>
            </a:prstGeom>
            <a:noFill/>
            <a:ln w="19050" algn="ctr">
              <a:noFill/>
              <a:miter lim="800000"/>
              <a:headEnd type="none" w="sm" len="sm"/>
              <a:tailEnd type="none" w="sm" len="sm"/>
            </a:ln>
          </p:spPr>
          <p:txBody>
            <a:bodyPr wrap="square">
              <a:spAutoFit/>
            </a:bodyPr>
            <a:lstStyle/>
            <a:p>
              <a:pPr>
                <a:spcBef>
                  <a:spcPct val="0"/>
                </a:spcBef>
              </a:pPr>
              <a:r>
                <a:rPr lang="en-US" altLang="zh-CN" sz="1400" dirty="0"/>
                <a:t>MDU</a:t>
              </a:r>
            </a:p>
          </p:txBody>
        </p:sp>
        <p:sp>
          <p:nvSpPr>
            <p:cNvPr id="46" name="Text Box 136"/>
            <p:cNvSpPr txBox="1">
              <a:spLocks noChangeArrowheads="1"/>
            </p:cNvSpPr>
            <p:nvPr/>
          </p:nvSpPr>
          <p:spPr bwMode="auto">
            <a:xfrm>
              <a:off x="8143967" y="5338200"/>
              <a:ext cx="687948" cy="292055"/>
            </a:xfrm>
            <a:prstGeom prst="rect">
              <a:avLst/>
            </a:prstGeom>
            <a:noFill/>
            <a:ln w="28575" algn="ctr">
              <a:noFill/>
              <a:miter lim="800000"/>
            </a:ln>
          </p:spPr>
          <p:txBody>
            <a:bodyPr wrap="square" lIns="89744" tIns="46664" rIns="89744" bIns="46664">
              <a:spAutoFit/>
            </a:bodyPr>
            <a:lstStyle/>
            <a:p>
              <a:pPr defTabSz="821055"/>
              <a:r>
                <a:rPr lang="en-US" altLang="zh-CN" sz="1400" dirty="0"/>
                <a:t>CBU</a:t>
              </a:r>
            </a:p>
          </p:txBody>
        </p:sp>
        <p:grpSp>
          <p:nvGrpSpPr>
            <p:cNvPr id="47" name="组合 74"/>
            <p:cNvGrpSpPr>
              <a:grpSpLocks noChangeAspect="1"/>
            </p:cNvGrpSpPr>
            <p:nvPr/>
          </p:nvGrpSpPr>
          <p:grpSpPr>
            <a:xfrm>
              <a:off x="1523492" y="2343805"/>
              <a:ext cx="952134" cy="1279566"/>
              <a:chOff x="-1146175" y="2979738"/>
              <a:chExt cx="701675" cy="942975"/>
            </a:xfrm>
            <a:solidFill>
              <a:srgbClr val="00AEEF"/>
            </a:solidFill>
          </p:grpSpPr>
          <p:sp>
            <p:nvSpPr>
              <p:cNvPr id="55" name="Freeform 14"/>
              <p:cNvSpPr>
                <a:spLocks noEditPoints="1"/>
              </p:cNvSpPr>
              <p:nvPr/>
            </p:nvSpPr>
            <p:spPr bwMode="auto">
              <a:xfrm>
                <a:off x="-744538" y="3440113"/>
                <a:ext cx="300038" cy="482600"/>
              </a:xfrm>
              <a:custGeom>
                <a:avLst/>
                <a:gdLst/>
                <a:ahLst/>
                <a:cxnLst>
                  <a:cxn ang="0">
                    <a:pos x="310" y="0"/>
                  </a:cxn>
                  <a:cxn ang="0">
                    <a:pos x="0" y="542"/>
                  </a:cxn>
                  <a:cxn ang="0">
                    <a:pos x="154" y="8057"/>
                  </a:cxn>
                  <a:cxn ang="0">
                    <a:pos x="3022" y="8212"/>
                  </a:cxn>
                  <a:cxn ang="0">
                    <a:pos x="3254" y="6430"/>
                  </a:cxn>
                  <a:cxn ang="0">
                    <a:pos x="4262" y="6740"/>
                  </a:cxn>
                  <a:cxn ang="0">
                    <a:pos x="4804" y="8212"/>
                  </a:cxn>
                  <a:cxn ang="0">
                    <a:pos x="5114" y="7670"/>
                  </a:cxn>
                  <a:cxn ang="0">
                    <a:pos x="4959" y="154"/>
                  </a:cxn>
                  <a:cxn ang="0">
                    <a:pos x="2169" y="6972"/>
                  </a:cxn>
                  <a:cxn ang="0">
                    <a:pos x="1162" y="7205"/>
                  </a:cxn>
                  <a:cxn ang="0">
                    <a:pos x="929" y="6662"/>
                  </a:cxn>
                  <a:cxn ang="0">
                    <a:pos x="1937" y="6430"/>
                  </a:cxn>
                  <a:cxn ang="0">
                    <a:pos x="2169" y="6972"/>
                  </a:cxn>
                  <a:cxn ang="0">
                    <a:pos x="1937" y="5810"/>
                  </a:cxn>
                  <a:cxn ang="0">
                    <a:pos x="929" y="5578"/>
                  </a:cxn>
                  <a:cxn ang="0">
                    <a:pos x="1162" y="5035"/>
                  </a:cxn>
                  <a:cxn ang="0">
                    <a:pos x="2169" y="5268"/>
                  </a:cxn>
                  <a:cxn ang="0">
                    <a:pos x="2092" y="4338"/>
                  </a:cxn>
                  <a:cxn ang="0">
                    <a:pos x="1007" y="4338"/>
                  </a:cxn>
                  <a:cxn ang="0">
                    <a:pos x="1007" y="3718"/>
                  </a:cxn>
                  <a:cxn ang="0">
                    <a:pos x="2092" y="3718"/>
                  </a:cxn>
                  <a:cxn ang="0">
                    <a:pos x="2169" y="2866"/>
                  </a:cxn>
                  <a:cxn ang="0">
                    <a:pos x="1162" y="3099"/>
                  </a:cxn>
                  <a:cxn ang="0">
                    <a:pos x="929" y="2556"/>
                  </a:cxn>
                  <a:cxn ang="0">
                    <a:pos x="1937" y="2324"/>
                  </a:cxn>
                  <a:cxn ang="0">
                    <a:pos x="2169" y="2866"/>
                  </a:cxn>
                  <a:cxn ang="0">
                    <a:pos x="1937" y="1704"/>
                  </a:cxn>
                  <a:cxn ang="0">
                    <a:pos x="929" y="1471"/>
                  </a:cxn>
                  <a:cxn ang="0">
                    <a:pos x="1162" y="929"/>
                  </a:cxn>
                  <a:cxn ang="0">
                    <a:pos x="2169" y="1161"/>
                  </a:cxn>
                  <a:cxn ang="0">
                    <a:pos x="4106" y="5733"/>
                  </a:cxn>
                  <a:cxn ang="0">
                    <a:pos x="3022" y="5733"/>
                  </a:cxn>
                  <a:cxn ang="0">
                    <a:pos x="3022" y="5113"/>
                  </a:cxn>
                  <a:cxn ang="0">
                    <a:pos x="4106" y="5113"/>
                  </a:cxn>
                  <a:cxn ang="0">
                    <a:pos x="4185" y="4183"/>
                  </a:cxn>
                  <a:cxn ang="0">
                    <a:pos x="3177" y="4416"/>
                  </a:cxn>
                  <a:cxn ang="0">
                    <a:pos x="2944" y="3873"/>
                  </a:cxn>
                  <a:cxn ang="0">
                    <a:pos x="3952" y="3641"/>
                  </a:cxn>
                  <a:cxn ang="0">
                    <a:pos x="4185" y="4183"/>
                  </a:cxn>
                  <a:cxn ang="0">
                    <a:pos x="3952" y="3099"/>
                  </a:cxn>
                  <a:cxn ang="0">
                    <a:pos x="2944" y="2866"/>
                  </a:cxn>
                  <a:cxn ang="0">
                    <a:pos x="3177" y="2324"/>
                  </a:cxn>
                  <a:cxn ang="0">
                    <a:pos x="4185" y="2556"/>
                  </a:cxn>
                  <a:cxn ang="0">
                    <a:pos x="4106" y="1626"/>
                  </a:cxn>
                  <a:cxn ang="0">
                    <a:pos x="3022" y="1626"/>
                  </a:cxn>
                  <a:cxn ang="0">
                    <a:pos x="3022" y="1007"/>
                  </a:cxn>
                  <a:cxn ang="0">
                    <a:pos x="4106" y="1007"/>
                  </a:cxn>
                </a:cxnLst>
                <a:rect l="0" t="0" r="r" b="b"/>
                <a:pathLst>
                  <a:path w="5114" h="8212">
                    <a:moveTo>
                      <a:pt x="4572" y="0"/>
                    </a:moveTo>
                    <a:lnTo>
                      <a:pt x="542" y="0"/>
                    </a:lnTo>
                    <a:lnTo>
                      <a:pt x="310" y="0"/>
                    </a:lnTo>
                    <a:lnTo>
                      <a:pt x="154" y="154"/>
                    </a:lnTo>
                    <a:lnTo>
                      <a:pt x="0" y="309"/>
                    </a:lnTo>
                    <a:lnTo>
                      <a:pt x="0" y="542"/>
                    </a:lnTo>
                    <a:lnTo>
                      <a:pt x="0" y="7670"/>
                    </a:lnTo>
                    <a:lnTo>
                      <a:pt x="0" y="7902"/>
                    </a:lnTo>
                    <a:lnTo>
                      <a:pt x="154" y="8057"/>
                    </a:lnTo>
                    <a:lnTo>
                      <a:pt x="310" y="8212"/>
                    </a:lnTo>
                    <a:lnTo>
                      <a:pt x="542" y="8212"/>
                    </a:lnTo>
                    <a:lnTo>
                      <a:pt x="3022" y="8212"/>
                    </a:lnTo>
                    <a:lnTo>
                      <a:pt x="3022" y="6740"/>
                    </a:lnTo>
                    <a:lnTo>
                      <a:pt x="3099" y="6508"/>
                    </a:lnTo>
                    <a:lnTo>
                      <a:pt x="3254" y="6430"/>
                    </a:lnTo>
                    <a:lnTo>
                      <a:pt x="4029" y="6430"/>
                    </a:lnTo>
                    <a:lnTo>
                      <a:pt x="4185" y="6508"/>
                    </a:lnTo>
                    <a:lnTo>
                      <a:pt x="4262" y="6740"/>
                    </a:lnTo>
                    <a:lnTo>
                      <a:pt x="4262" y="8212"/>
                    </a:lnTo>
                    <a:lnTo>
                      <a:pt x="4572" y="8212"/>
                    </a:lnTo>
                    <a:lnTo>
                      <a:pt x="4804" y="8212"/>
                    </a:lnTo>
                    <a:lnTo>
                      <a:pt x="4959" y="8057"/>
                    </a:lnTo>
                    <a:lnTo>
                      <a:pt x="5114" y="7902"/>
                    </a:lnTo>
                    <a:lnTo>
                      <a:pt x="5114" y="7670"/>
                    </a:lnTo>
                    <a:lnTo>
                      <a:pt x="5114" y="542"/>
                    </a:lnTo>
                    <a:lnTo>
                      <a:pt x="5114" y="309"/>
                    </a:lnTo>
                    <a:lnTo>
                      <a:pt x="4959" y="154"/>
                    </a:lnTo>
                    <a:lnTo>
                      <a:pt x="4804" y="0"/>
                    </a:lnTo>
                    <a:lnTo>
                      <a:pt x="4572" y="0"/>
                    </a:lnTo>
                    <a:close/>
                    <a:moveTo>
                      <a:pt x="2169" y="6972"/>
                    </a:moveTo>
                    <a:lnTo>
                      <a:pt x="2092" y="7127"/>
                    </a:lnTo>
                    <a:lnTo>
                      <a:pt x="1937" y="7205"/>
                    </a:lnTo>
                    <a:lnTo>
                      <a:pt x="1162" y="7205"/>
                    </a:lnTo>
                    <a:lnTo>
                      <a:pt x="1007" y="7127"/>
                    </a:lnTo>
                    <a:lnTo>
                      <a:pt x="929" y="6972"/>
                    </a:lnTo>
                    <a:lnTo>
                      <a:pt x="929" y="6662"/>
                    </a:lnTo>
                    <a:lnTo>
                      <a:pt x="1007" y="6508"/>
                    </a:lnTo>
                    <a:lnTo>
                      <a:pt x="1162" y="6430"/>
                    </a:lnTo>
                    <a:lnTo>
                      <a:pt x="1937" y="6430"/>
                    </a:lnTo>
                    <a:lnTo>
                      <a:pt x="2092" y="6508"/>
                    </a:lnTo>
                    <a:lnTo>
                      <a:pt x="2169" y="6662"/>
                    </a:lnTo>
                    <a:lnTo>
                      <a:pt x="2169" y="6972"/>
                    </a:lnTo>
                    <a:close/>
                    <a:moveTo>
                      <a:pt x="2169" y="5578"/>
                    </a:moveTo>
                    <a:lnTo>
                      <a:pt x="2092" y="5733"/>
                    </a:lnTo>
                    <a:lnTo>
                      <a:pt x="1937" y="5810"/>
                    </a:lnTo>
                    <a:lnTo>
                      <a:pt x="1162" y="5810"/>
                    </a:lnTo>
                    <a:lnTo>
                      <a:pt x="1007" y="5733"/>
                    </a:lnTo>
                    <a:lnTo>
                      <a:pt x="929" y="5578"/>
                    </a:lnTo>
                    <a:lnTo>
                      <a:pt x="929" y="5268"/>
                    </a:lnTo>
                    <a:lnTo>
                      <a:pt x="1007" y="5113"/>
                    </a:lnTo>
                    <a:lnTo>
                      <a:pt x="1162" y="5035"/>
                    </a:lnTo>
                    <a:lnTo>
                      <a:pt x="1937" y="5035"/>
                    </a:lnTo>
                    <a:lnTo>
                      <a:pt x="2092" y="5113"/>
                    </a:lnTo>
                    <a:lnTo>
                      <a:pt x="2169" y="5268"/>
                    </a:lnTo>
                    <a:lnTo>
                      <a:pt x="2169" y="5578"/>
                    </a:lnTo>
                    <a:close/>
                    <a:moveTo>
                      <a:pt x="2169" y="4183"/>
                    </a:moveTo>
                    <a:lnTo>
                      <a:pt x="2092" y="4338"/>
                    </a:lnTo>
                    <a:lnTo>
                      <a:pt x="1937" y="4416"/>
                    </a:lnTo>
                    <a:lnTo>
                      <a:pt x="1162" y="4416"/>
                    </a:lnTo>
                    <a:lnTo>
                      <a:pt x="1007" y="4338"/>
                    </a:lnTo>
                    <a:lnTo>
                      <a:pt x="929" y="4183"/>
                    </a:lnTo>
                    <a:lnTo>
                      <a:pt x="929" y="3873"/>
                    </a:lnTo>
                    <a:lnTo>
                      <a:pt x="1007" y="3718"/>
                    </a:lnTo>
                    <a:lnTo>
                      <a:pt x="1162" y="3641"/>
                    </a:lnTo>
                    <a:lnTo>
                      <a:pt x="1937" y="3641"/>
                    </a:lnTo>
                    <a:lnTo>
                      <a:pt x="2092" y="3718"/>
                    </a:lnTo>
                    <a:lnTo>
                      <a:pt x="2169" y="3873"/>
                    </a:lnTo>
                    <a:lnTo>
                      <a:pt x="2169" y="4183"/>
                    </a:lnTo>
                    <a:close/>
                    <a:moveTo>
                      <a:pt x="2169" y="2866"/>
                    </a:moveTo>
                    <a:lnTo>
                      <a:pt x="2092" y="3021"/>
                    </a:lnTo>
                    <a:lnTo>
                      <a:pt x="1937" y="3099"/>
                    </a:lnTo>
                    <a:lnTo>
                      <a:pt x="1162" y="3099"/>
                    </a:lnTo>
                    <a:lnTo>
                      <a:pt x="1007" y="3021"/>
                    </a:lnTo>
                    <a:lnTo>
                      <a:pt x="929" y="2866"/>
                    </a:lnTo>
                    <a:lnTo>
                      <a:pt x="929" y="2556"/>
                    </a:lnTo>
                    <a:lnTo>
                      <a:pt x="1007" y="2401"/>
                    </a:lnTo>
                    <a:lnTo>
                      <a:pt x="1162" y="2324"/>
                    </a:lnTo>
                    <a:lnTo>
                      <a:pt x="1937" y="2324"/>
                    </a:lnTo>
                    <a:lnTo>
                      <a:pt x="2092" y="2401"/>
                    </a:lnTo>
                    <a:lnTo>
                      <a:pt x="2169" y="2556"/>
                    </a:lnTo>
                    <a:lnTo>
                      <a:pt x="2169" y="2866"/>
                    </a:lnTo>
                    <a:close/>
                    <a:moveTo>
                      <a:pt x="2169" y="1471"/>
                    </a:moveTo>
                    <a:lnTo>
                      <a:pt x="2092" y="1626"/>
                    </a:lnTo>
                    <a:lnTo>
                      <a:pt x="1937" y="1704"/>
                    </a:lnTo>
                    <a:lnTo>
                      <a:pt x="1162" y="1704"/>
                    </a:lnTo>
                    <a:lnTo>
                      <a:pt x="1007" y="1626"/>
                    </a:lnTo>
                    <a:lnTo>
                      <a:pt x="929" y="1471"/>
                    </a:lnTo>
                    <a:lnTo>
                      <a:pt x="929" y="1161"/>
                    </a:lnTo>
                    <a:lnTo>
                      <a:pt x="1007" y="1007"/>
                    </a:lnTo>
                    <a:lnTo>
                      <a:pt x="1162" y="929"/>
                    </a:lnTo>
                    <a:lnTo>
                      <a:pt x="1937" y="929"/>
                    </a:lnTo>
                    <a:lnTo>
                      <a:pt x="2092" y="1007"/>
                    </a:lnTo>
                    <a:lnTo>
                      <a:pt x="2169" y="1161"/>
                    </a:lnTo>
                    <a:lnTo>
                      <a:pt x="2169" y="1471"/>
                    </a:lnTo>
                    <a:close/>
                    <a:moveTo>
                      <a:pt x="4185" y="5578"/>
                    </a:moveTo>
                    <a:lnTo>
                      <a:pt x="4106" y="5733"/>
                    </a:lnTo>
                    <a:lnTo>
                      <a:pt x="3952" y="5810"/>
                    </a:lnTo>
                    <a:lnTo>
                      <a:pt x="3177" y="5810"/>
                    </a:lnTo>
                    <a:lnTo>
                      <a:pt x="3022" y="5733"/>
                    </a:lnTo>
                    <a:lnTo>
                      <a:pt x="2944" y="5578"/>
                    </a:lnTo>
                    <a:lnTo>
                      <a:pt x="2944" y="5268"/>
                    </a:lnTo>
                    <a:lnTo>
                      <a:pt x="3022" y="5113"/>
                    </a:lnTo>
                    <a:lnTo>
                      <a:pt x="3177" y="5035"/>
                    </a:lnTo>
                    <a:lnTo>
                      <a:pt x="3952" y="5035"/>
                    </a:lnTo>
                    <a:lnTo>
                      <a:pt x="4106" y="5113"/>
                    </a:lnTo>
                    <a:lnTo>
                      <a:pt x="4185" y="5268"/>
                    </a:lnTo>
                    <a:lnTo>
                      <a:pt x="4185" y="5578"/>
                    </a:lnTo>
                    <a:close/>
                    <a:moveTo>
                      <a:pt x="4185" y="4183"/>
                    </a:moveTo>
                    <a:lnTo>
                      <a:pt x="4106" y="4338"/>
                    </a:lnTo>
                    <a:lnTo>
                      <a:pt x="3952" y="4416"/>
                    </a:lnTo>
                    <a:lnTo>
                      <a:pt x="3177" y="4416"/>
                    </a:lnTo>
                    <a:lnTo>
                      <a:pt x="3022" y="4338"/>
                    </a:lnTo>
                    <a:lnTo>
                      <a:pt x="2944" y="4183"/>
                    </a:lnTo>
                    <a:lnTo>
                      <a:pt x="2944" y="3873"/>
                    </a:lnTo>
                    <a:lnTo>
                      <a:pt x="3022" y="3718"/>
                    </a:lnTo>
                    <a:lnTo>
                      <a:pt x="3177" y="3641"/>
                    </a:lnTo>
                    <a:lnTo>
                      <a:pt x="3952" y="3641"/>
                    </a:lnTo>
                    <a:lnTo>
                      <a:pt x="4106" y="3718"/>
                    </a:lnTo>
                    <a:lnTo>
                      <a:pt x="4185" y="3873"/>
                    </a:lnTo>
                    <a:lnTo>
                      <a:pt x="4185" y="4183"/>
                    </a:lnTo>
                    <a:close/>
                    <a:moveTo>
                      <a:pt x="4185" y="2866"/>
                    </a:moveTo>
                    <a:lnTo>
                      <a:pt x="4106" y="3021"/>
                    </a:lnTo>
                    <a:lnTo>
                      <a:pt x="3952" y="3099"/>
                    </a:lnTo>
                    <a:lnTo>
                      <a:pt x="3177" y="3099"/>
                    </a:lnTo>
                    <a:lnTo>
                      <a:pt x="3022" y="3021"/>
                    </a:lnTo>
                    <a:lnTo>
                      <a:pt x="2944" y="2866"/>
                    </a:lnTo>
                    <a:lnTo>
                      <a:pt x="2944" y="2556"/>
                    </a:lnTo>
                    <a:lnTo>
                      <a:pt x="3022" y="2401"/>
                    </a:lnTo>
                    <a:lnTo>
                      <a:pt x="3177" y="2324"/>
                    </a:lnTo>
                    <a:lnTo>
                      <a:pt x="3952" y="2324"/>
                    </a:lnTo>
                    <a:lnTo>
                      <a:pt x="4106" y="2401"/>
                    </a:lnTo>
                    <a:lnTo>
                      <a:pt x="4185" y="2556"/>
                    </a:lnTo>
                    <a:lnTo>
                      <a:pt x="4185" y="2866"/>
                    </a:lnTo>
                    <a:close/>
                    <a:moveTo>
                      <a:pt x="4185" y="1471"/>
                    </a:moveTo>
                    <a:lnTo>
                      <a:pt x="4106" y="1626"/>
                    </a:lnTo>
                    <a:lnTo>
                      <a:pt x="3952" y="1704"/>
                    </a:lnTo>
                    <a:lnTo>
                      <a:pt x="3177" y="1704"/>
                    </a:lnTo>
                    <a:lnTo>
                      <a:pt x="3022" y="1626"/>
                    </a:lnTo>
                    <a:lnTo>
                      <a:pt x="2944" y="1471"/>
                    </a:lnTo>
                    <a:lnTo>
                      <a:pt x="2944" y="1161"/>
                    </a:lnTo>
                    <a:lnTo>
                      <a:pt x="3022" y="1007"/>
                    </a:lnTo>
                    <a:lnTo>
                      <a:pt x="3177" y="929"/>
                    </a:lnTo>
                    <a:lnTo>
                      <a:pt x="3952" y="929"/>
                    </a:lnTo>
                    <a:lnTo>
                      <a:pt x="4106" y="1007"/>
                    </a:lnTo>
                    <a:lnTo>
                      <a:pt x="4185" y="1161"/>
                    </a:lnTo>
                    <a:lnTo>
                      <a:pt x="4185" y="1471"/>
                    </a:lnTo>
                    <a:close/>
                  </a:path>
                </a:pathLst>
              </a:custGeom>
              <a:grpFill/>
              <a:ln w="9525">
                <a:noFill/>
                <a:round/>
              </a:ln>
            </p:spPr>
            <p:txBody>
              <a:bodyPr vert="horz" wrap="square" lIns="91440" tIns="45720" rIns="91440" bIns="45720" numCol="1" anchor="t" anchorCtr="0" compatLnSpc="1"/>
              <a:lstStyle/>
              <a:p>
                <a:endParaRPr lang="zh-CN" altLang="en-US" sz="1400">
                  <a:solidFill>
                    <a:prstClr val="black"/>
                  </a:solidFill>
                </a:endParaRPr>
              </a:p>
            </p:txBody>
          </p:sp>
          <p:sp>
            <p:nvSpPr>
              <p:cNvPr id="56" name="Freeform 15"/>
              <p:cNvSpPr>
                <a:spLocks noEditPoints="1"/>
              </p:cNvSpPr>
              <p:nvPr/>
            </p:nvSpPr>
            <p:spPr bwMode="auto">
              <a:xfrm>
                <a:off x="-1146175" y="2979738"/>
                <a:ext cx="346075" cy="938213"/>
              </a:xfrm>
              <a:custGeom>
                <a:avLst/>
                <a:gdLst/>
                <a:ahLst/>
                <a:cxnLst>
                  <a:cxn ang="0">
                    <a:pos x="4804" y="4184"/>
                  </a:cxn>
                  <a:cxn ang="0">
                    <a:pos x="4339" y="3796"/>
                  </a:cxn>
                  <a:cxn ang="0">
                    <a:pos x="3797" y="3021"/>
                  </a:cxn>
                  <a:cxn ang="0">
                    <a:pos x="3100" y="310"/>
                  </a:cxn>
                  <a:cxn ang="0">
                    <a:pos x="2790" y="77"/>
                  </a:cxn>
                  <a:cxn ang="0">
                    <a:pos x="2325" y="2944"/>
                  </a:cxn>
                  <a:cxn ang="0">
                    <a:pos x="1550" y="3486"/>
                  </a:cxn>
                  <a:cxn ang="0">
                    <a:pos x="1240" y="4029"/>
                  </a:cxn>
                  <a:cxn ang="0">
                    <a:pos x="852" y="4726"/>
                  </a:cxn>
                  <a:cxn ang="0">
                    <a:pos x="77" y="5191"/>
                  </a:cxn>
                  <a:cxn ang="0">
                    <a:pos x="0" y="15651"/>
                  </a:cxn>
                  <a:cxn ang="0">
                    <a:pos x="542" y="15961"/>
                  </a:cxn>
                  <a:cxn ang="0">
                    <a:pos x="2170" y="14023"/>
                  </a:cxn>
                  <a:cxn ang="0">
                    <a:pos x="3564" y="13869"/>
                  </a:cxn>
                  <a:cxn ang="0">
                    <a:pos x="3642" y="15961"/>
                  </a:cxn>
                  <a:cxn ang="0">
                    <a:pos x="5270" y="15961"/>
                  </a:cxn>
                  <a:cxn ang="0">
                    <a:pos x="5812" y="15651"/>
                  </a:cxn>
                  <a:cxn ang="0">
                    <a:pos x="5812" y="5191"/>
                  </a:cxn>
                  <a:cxn ang="0">
                    <a:pos x="5037" y="4726"/>
                  </a:cxn>
                  <a:cxn ang="0">
                    <a:pos x="1473" y="12552"/>
                  </a:cxn>
                  <a:cxn ang="0">
                    <a:pos x="1240" y="12319"/>
                  </a:cxn>
                  <a:cxn ang="0">
                    <a:pos x="1473" y="12009"/>
                  </a:cxn>
                  <a:cxn ang="0">
                    <a:pos x="4339" y="12009"/>
                  </a:cxn>
                  <a:cxn ang="0">
                    <a:pos x="4572" y="12319"/>
                  </a:cxn>
                  <a:cxn ang="0">
                    <a:pos x="4339" y="12552"/>
                  </a:cxn>
                  <a:cxn ang="0">
                    <a:pos x="1627" y="11002"/>
                  </a:cxn>
                  <a:cxn ang="0">
                    <a:pos x="1317" y="10847"/>
                  </a:cxn>
                  <a:cxn ang="0">
                    <a:pos x="1395" y="10460"/>
                  </a:cxn>
                  <a:cxn ang="0">
                    <a:pos x="4185" y="10382"/>
                  </a:cxn>
                  <a:cxn ang="0">
                    <a:pos x="4572" y="10537"/>
                  </a:cxn>
                  <a:cxn ang="0">
                    <a:pos x="4495" y="10925"/>
                  </a:cxn>
                  <a:cxn ang="0">
                    <a:pos x="4185" y="9452"/>
                  </a:cxn>
                  <a:cxn ang="0">
                    <a:pos x="1395" y="9297"/>
                  </a:cxn>
                  <a:cxn ang="0">
                    <a:pos x="1317" y="8987"/>
                  </a:cxn>
                  <a:cxn ang="0">
                    <a:pos x="1627" y="8755"/>
                  </a:cxn>
                  <a:cxn ang="0">
                    <a:pos x="4495" y="8833"/>
                  </a:cxn>
                  <a:cxn ang="0">
                    <a:pos x="4572" y="9220"/>
                  </a:cxn>
                  <a:cxn ang="0">
                    <a:pos x="4185" y="9452"/>
                  </a:cxn>
                  <a:cxn ang="0">
                    <a:pos x="1473" y="7826"/>
                  </a:cxn>
                  <a:cxn ang="0">
                    <a:pos x="1240" y="7516"/>
                  </a:cxn>
                  <a:cxn ang="0">
                    <a:pos x="1473" y="7205"/>
                  </a:cxn>
                  <a:cxn ang="0">
                    <a:pos x="4339" y="7205"/>
                  </a:cxn>
                  <a:cxn ang="0">
                    <a:pos x="4572" y="7516"/>
                  </a:cxn>
                  <a:cxn ang="0">
                    <a:pos x="4339" y="7826"/>
                  </a:cxn>
                  <a:cxn ang="0">
                    <a:pos x="1627" y="6276"/>
                  </a:cxn>
                  <a:cxn ang="0">
                    <a:pos x="1317" y="6043"/>
                  </a:cxn>
                  <a:cxn ang="0">
                    <a:pos x="1395" y="5656"/>
                  </a:cxn>
                  <a:cxn ang="0">
                    <a:pos x="4185" y="5578"/>
                  </a:cxn>
                  <a:cxn ang="0">
                    <a:pos x="4572" y="5811"/>
                  </a:cxn>
                  <a:cxn ang="0">
                    <a:pos x="4495" y="6121"/>
                  </a:cxn>
                </a:cxnLst>
                <a:rect l="0" t="0" r="r" b="b"/>
                <a:pathLst>
                  <a:path w="5889" h="15961">
                    <a:moveTo>
                      <a:pt x="5037" y="4726"/>
                    </a:moveTo>
                    <a:lnTo>
                      <a:pt x="4960" y="4416"/>
                    </a:lnTo>
                    <a:lnTo>
                      <a:pt x="4804" y="4184"/>
                    </a:lnTo>
                    <a:lnTo>
                      <a:pt x="4572" y="4029"/>
                    </a:lnTo>
                    <a:lnTo>
                      <a:pt x="4339" y="3951"/>
                    </a:lnTo>
                    <a:lnTo>
                      <a:pt x="4339" y="3796"/>
                    </a:lnTo>
                    <a:lnTo>
                      <a:pt x="4262" y="3486"/>
                    </a:lnTo>
                    <a:lnTo>
                      <a:pt x="4107" y="3177"/>
                    </a:lnTo>
                    <a:lnTo>
                      <a:pt x="3797" y="3021"/>
                    </a:lnTo>
                    <a:lnTo>
                      <a:pt x="3487" y="2944"/>
                    </a:lnTo>
                    <a:lnTo>
                      <a:pt x="3254" y="2944"/>
                    </a:lnTo>
                    <a:lnTo>
                      <a:pt x="3100" y="310"/>
                    </a:lnTo>
                    <a:lnTo>
                      <a:pt x="3022" y="77"/>
                    </a:lnTo>
                    <a:lnTo>
                      <a:pt x="2945" y="0"/>
                    </a:lnTo>
                    <a:lnTo>
                      <a:pt x="2790" y="77"/>
                    </a:lnTo>
                    <a:lnTo>
                      <a:pt x="2790" y="310"/>
                    </a:lnTo>
                    <a:lnTo>
                      <a:pt x="2635" y="2944"/>
                    </a:lnTo>
                    <a:lnTo>
                      <a:pt x="2325" y="2944"/>
                    </a:lnTo>
                    <a:lnTo>
                      <a:pt x="2015" y="3021"/>
                    </a:lnTo>
                    <a:lnTo>
                      <a:pt x="1783" y="3177"/>
                    </a:lnTo>
                    <a:lnTo>
                      <a:pt x="1550" y="3486"/>
                    </a:lnTo>
                    <a:lnTo>
                      <a:pt x="1550" y="3796"/>
                    </a:lnTo>
                    <a:lnTo>
                      <a:pt x="1550" y="3951"/>
                    </a:lnTo>
                    <a:lnTo>
                      <a:pt x="1240" y="4029"/>
                    </a:lnTo>
                    <a:lnTo>
                      <a:pt x="1008" y="4184"/>
                    </a:lnTo>
                    <a:lnTo>
                      <a:pt x="852" y="4416"/>
                    </a:lnTo>
                    <a:lnTo>
                      <a:pt x="852" y="4726"/>
                    </a:lnTo>
                    <a:lnTo>
                      <a:pt x="465" y="4803"/>
                    </a:lnTo>
                    <a:lnTo>
                      <a:pt x="233" y="4959"/>
                    </a:lnTo>
                    <a:lnTo>
                      <a:pt x="77" y="5191"/>
                    </a:lnTo>
                    <a:lnTo>
                      <a:pt x="0" y="5578"/>
                    </a:lnTo>
                    <a:lnTo>
                      <a:pt x="0" y="15419"/>
                    </a:lnTo>
                    <a:lnTo>
                      <a:pt x="0" y="15651"/>
                    </a:lnTo>
                    <a:lnTo>
                      <a:pt x="155" y="15805"/>
                    </a:lnTo>
                    <a:lnTo>
                      <a:pt x="310" y="15961"/>
                    </a:lnTo>
                    <a:lnTo>
                      <a:pt x="542" y="15961"/>
                    </a:lnTo>
                    <a:lnTo>
                      <a:pt x="1627" y="15961"/>
                    </a:lnTo>
                    <a:lnTo>
                      <a:pt x="2170" y="15961"/>
                    </a:lnTo>
                    <a:lnTo>
                      <a:pt x="2170" y="14023"/>
                    </a:lnTo>
                    <a:lnTo>
                      <a:pt x="2247" y="13946"/>
                    </a:lnTo>
                    <a:lnTo>
                      <a:pt x="2325" y="13869"/>
                    </a:lnTo>
                    <a:lnTo>
                      <a:pt x="3564" y="13869"/>
                    </a:lnTo>
                    <a:lnTo>
                      <a:pt x="3642" y="13946"/>
                    </a:lnTo>
                    <a:lnTo>
                      <a:pt x="3642" y="14023"/>
                    </a:lnTo>
                    <a:lnTo>
                      <a:pt x="3642" y="15961"/>
                    </a:lnTo>
                    <a:lnTo>
                      <a:pt x="4185" y="15961"/>
                    </a:lnTo>
                    <a:lnTo>
                      <a:pt x="4262" y="15961"/>
                    </a:lnTo>
                    <a:lnTo>
                      <a:pt x="5270" y="15961"/>
                    </a:lnTo>
                    <a:lnTo>
                      <a:pt x="5502" y="15961"/>
                    </a:lnTo>
                    <a:lnTo>
                      <a:pt x="5735" y="15805"/>
                    </a:lnTo>
                    <a:lnTo>
                      <a:pt x="5812" y="15651"/>
                    </a:lnTo>
                    <a:lnTo>
                      <a:pt x="5889" y="15419"/>
                    </a:lnTo>
                    <a:lnTo>
                      <a:pt x="5889" y="5578"/>
                    </a:lnTo>
                    <a:lnTo>
                      <a:pt x="5812" y="5191"/>
                    </a:lnTo>
                    <a:lnTo>
                      <a:pt x="5657" y="4959"/>
                    </a:lnTo>
                    <a:lnTo>
                      <a:pt x="5347" y="4803"/>
                    </a:lnTo>
                    <a:lnTo>
                      <a:pt x="5037" y="4726"/>
                    </a:lnTo>
                    <a:close/>
                    <a:moveTo>
                      <a:pt x="4185" y="12629"/>
                    </a:moveTo>
                    <a:lnTo>
                      <a:pt x="1627" y="12629"/>
                    </a:lnTo>
                    <a:lnTo>
                      <a:pt x="1473" y="12552"/>
                    </a:lnTo>
                    <a:lnTo>
                      <a:pt x="1395" y="12552"/>
                    </a:lnTo>
                    <a:lnTo>
                      <a:pt x="1317" y="12396"/>
                    </a:lnTo>
                    <a:lnTo>
                      <a:pt x="1240" y="12319"/>
                    </a:lnTo>
                    <a:lnTo>
                      <a:pt x="1317" y="12164"/>
                    </a:lnTo>
                    <a:lnTo>
                      <a:pt x="1395" y="12087"/>
                    </a:lnTo>
                    <a:lnTo>
                      <a:pt x="1473" y="12009"/>
                    </a:lnTo>
                    <a:lnTo>
                      <a:pt x="1627" y="11931"/>
                    </a:lnTo>
                    <a:lnTo>
                      <a:pt x="4185" y="11931"/>
                    </a:lnTo>
                    <a:lnTo>
                      <a:pt x="4339" y="12009"/>
                    </a:lnTo>
                    <a:lnTo>
                      <a:pt x="4495" y="12087"/>
                    </a:lnTo>
                    <a:lnTo>
                      <a:pt x="4572" y="12164"/>
                    </a:lnTo>
                    <a:lnTo>
                      <a:pt x="4572" y="12319"/>
                    </a:lnTo>
                    <a:lnTo>
                      <a:pt x="4572" y="12396"/>
                    </a:lnTo>
                    <a:lnTo>
                      <a:pt x="4495" y="12552"/>
                    </a:lnTo>
                    <a:lnTo>
                      <a:pt x="4339" y="12552"/>
                    </a:lnTo>
                    <a:lnTo>
                      <a:pt x="4185" y="12629"/>
                    </a:lnTo>
                    <a:close/>
                    <a:moveTo>
                      <a:pt x="4185" y="11002"/>
                    </a:moveTo>
                    <a:lnTo>
                      <a:pt x="1627" y="11002"/>
                    </a:lnTo>
                    <a:lnTo>
                      <a:pt x="1473" y="11002"/>
                    </a:lnTo>
                    <a:lnTo>
                      <a:pt x="1395" y="10925"/>
                    </a:lnTo>
                    <a:lnTo>
                      <a:pt x="1317" y="10847"/>
                    </a:lnTo>
                    <a:lnTo>
                      <a:pt x="1240" y="10692"/>
                    </a:lnTo>
                    <a:lnTo>
                      <a:pt x="1317" y="10537"/>
                    </a:lnTo>
                    <a:lnTo>
                      <a:pt x="1395" y="10460"/>
                    </a:lnTo>
                    <a:lnTo>
                      <a:pt x="1473" y="10382"/>
                    </a:lnTo>
                    <a:lnTo>
                      <a:pt x="1627" y="10382"/>
                    </a:lnTo>
                    <a:lnTo>
                      <a:pt x="4185" y="10382"/>
                    </a:lnTo>
                    <a:lnTo>
                      <a:pt x="4339" y="10382"/>
                    </a:lnTo>
                    <a:lnTo>
                      <a:pt x="4495" y="10460"/>
                    </a:lnTo>
                    <a:lnTo>
                      <a:pt x="4572" y="10537"/>
                    </a:lnTo>
                    <a:lnTo>
                      <a:pt x="4572" y="10692"/>
                    </a:lnTo>
                    <a:lnTo>
                      <a:pt x="4572" y="10847"/>
                    </a:lnTo>
                    <a:lnTo>
                      <a:pt x="4495" y="10925"/>
                    </a:lnTo>
                    <a:lnTo>
                      <a:pt x="4339" y="11002"/>
                    </a:lnTo>
                    <a:lnTo>
                      <a:pt x="4185" y="11002"/>
                    </a:lnTo>
                    <a:close/>
                    <a:moveTo>
                      <a:pt x="4185" y="9452"/>
                    </a:moveTo>
                    <a:lnTo>
                      <a:pt x="1627" y="9452"/>
                    </a:lnTo>
                    <a:lnTo>
                      <a:pt x="1473" y="9375"/>
                    </a:lnTo>
                    <a:lnTo>
                      <a:pt x="1395" y="9297"/>
                    </a:lnTo>
                    <a:lnTo>
                      <a:pt x="1317" y="9220"/>
                    </a:lnTo>
                    <a:lnTo>
                      <a:pt x="1240" y="9064"/>
                    </a:lnTo>
                    <a:lnTo>
                      <a:pt x="1317" y="8987"/>
                    </a:lnTo>
                    <a:lnTo>
                      <a:pt x="1395" y="8833"/>
                    </a:lnTo>
                    <a:lnTo>
                      <a:pt x="1473" y="8833"/>
                    </a:lnTo>
                    <a:lnTo>
                      <a:pt x="1627" y="8755"/>
                    </a:lnTo>
                    <a:lnTo>
                      <a:pt x="4185" y="8755"/>
                    </a:lnTo>
                    <a:lnTo>
                      <a:pt x="4339" y="8833"/>
                    </a:lnTo>
                    <a:lnTo>
                      <a:pt x="4495" y="8833"/>
                    </a:lnTo>
                    <a:lnTo>
                      <a:pt x="4572" y="8987"/>
                    </a:lnTo>
                    <a:lnTo>
                      <a:pt x="4572" y="9064"/>
                    </a:lnTo>
                    <a:lnTo>
                      <a:pt x="4572" y="9220"/>
                    </a:lnTo>
                    <a:lnTo>
                      <a:pt x="4495" y="9297"/>
                    </a:lnTo>
                    <a:lnTo>
                      <a:pt x="4339" y="9375"/>
                    </a:lnTo>
                    <a:lnTo>
                      <a:pt x="4185" y="9452"/>
                    </a:lnTo>
                    <a:close/>
                    <a:moveTo>
                      <a:pt x="4185" y="7826"/>
                    </a:moveTo>
                    <a:lnTo>
                      <a:pt x="1627" y="7826"/>
                    </a:lnTo>
                    <a:lnTo>
                      <a:pt x="1473" y="7826"/>
                    </a:lnTo>
                    <a:lnTo>
                      <a:pt x="1395" y="7747"/>
                    </a:lnTo>
                    <a:lnTo>
                      <a:pt x="1317" y="7670"/>
                    </a:lnTo>
                    <a:lnTo>
                      <a:pt x="1240" y="7516"/>
                    </a:lnTo>
                    <a:lnTo>
                      <a:pt x="1317" y="7360"/>
                    </a:lnTo>
                    <a:lnTo>
                      <a:pt x="1395" y="7283"/>
                    </a:lnTo>
                    <a:lnTo>
                      <a:pt x="1473" y="7205"/>
                    </a:lnTo>
                    <a:lnTo>
                      <a:pt x="1627" y="7205"/>
                    </a:lnTo>
                    <a:lnTo>
                      <a:pt x="4185" y="7205"/>
                    </a:lnTo>
                    <a:lnTo>
                      <a:pt x="4339" y="7205"/>
                    </a:lnTo>
                    <a:lnTo>
                      <a:pt x="4495" y="7283"/>
                    </a:lnTo>
                    <a:lnTo>
                      <a:pt x="4572" y="7360"/>
                    </a:lnTo>
                    <a:lnTo>
                      <a:pt x="4572" y="7516"/>
                    </a:lnTo>
                    <a:lnTo>
                      <a:pt x="4572" y="7670"/>
                    </a:lnTo>
                    <a:lnTo>
                      <a:pt x="4495" y="7747"/>
                    </a:lnTo>
                    <a:lnTo>
                      <a:pt x="4339" y="7826"/>
                    </a:lnTo>
                    <a:lnTo>
                      <a:pt x="4185" y="7826"/>
                    </a:lnTo>
                    <a:close/>
                    <a:moveTo>
                      <a:pt x="4185" y="6276"/>
                    </a:moveTo>
                    <a:lnTo>
                      <a:pt x="1627" y="6276"/>
                    </a:lnTo>
                    <a:lnTo>
                      <a:pt x="1473" y="6199"/>
                    </a:lnTo>
                    <a:lnTo>
                      <a:pt x="1395" y="6121"/>
                    </a:lnTo>
                    <a:lnTo>
                      <a:pt x="1317" y="6043"/>
                    </a:lnTo>
                    <a:lnTo>
                      <a:pt x="1240" y="5888"/>
                    </a:lnTo>
                    <a:lnTo>
                      <a:pt x="1317" y="5811"/>
                    </a:lnTo>
                    <a:lnTo>
                      <a:pt x="1395" y="5656"/>
                    </a:lnTo>
                    <a:lnTo>
                      <a:pt x="1473" y="5578"/>
                    </a:lnTo>
                    <a:lnTo>
                      <a:pt x="1627" y="5578"/>
                    </a:lnTo>
                    <a:lnTo>
                      <a:pt x="4185" y="5578"/>
                    </a:lnTo>
                    <a:lnTo>
                      <a:pt x="4339" y="5578"/>
                    </a:lnTo>
                    <a:lnTo>
                      <a:pt x="4495" y="5656"/>
                    </a:lnTo>
                    <a:lnTo>
                      <a:pt x="4572" y="5811"/>
                    </a:lnTo>
                    <a:lnTo>
                      <a:pt x="4572" y="5888"/>
                    </a:lnTo>
                    <a:lnTo>
                      <a:pt x="4572" y="6043"/>
                    </a:lnTo>
                    <a:lnTo>
                      <a:pt x="4495" y="6121"/>
                    </a:lnTo>
                    <a:lnTo>
                      <a:pt x="4339" y="6199"/>
                    </a:lnTo>
                    <a:lnTo>
                      <a:pt x="4185" y="6276"/>
                    </a:lnTo>
                    <a:close/>
                  </a:path>
                </a:pathLst>
              </a:custGeom>
              <a:grpFill/>
              <a:ln w="9525">
                <a:noFill/>
                <a:round/>
              </a:ln>
            </p:spPr>
            <p:txBody>
              <a:bodyPr vert="horz" wrap="square" lIns="91440" tIns="45720" rIns="91440" bIns="45720" numCol="1" anchor="t" anchorCtr="0" compatLnSpc="1"/>
              <a:lstStyle/>
              <a:p>
                <a:endParaRPr lang="zh-CN" altLang="en-US" sz="1400">
                  <a:solidFill>
                    <a:prstClr val="black"/>
                  </a:solidFill>
                </a:endParaRPr>
              </a:p>
            </p:txBody>
          </p:sp>
        </p:grpSp>
        <p:pic>
          <p:nvPicPr>
            <p:cNvPr id="48" name="图片 47"/>
            <p:cNvPicPr>
              <a:picLocks noChangeAspect="1"/>
            </p:cNvPicPr>
            <p:nvPr/>
          </p:nvPicPr>
          <p:blipFill>
            <a:blip r:embed="rId7"/>
            <a:stretch>
              <a:fillRect/>
            </a:stretch>
          </p:blipFill>
          <p:spPr>
            <a:xfrm>
              <a:off x="9234042" y="1438180"/>
              <a:ext cx="782928" cy="575212"/>
            </a:xfrm>
            <a:prstGeom prst="rect">
              <a:avLst/>
            </a:prstGeom>
          </p:spPr>
        </p:pic>
        <p:pic>
          <p:nvPicPr>
            <p:cNvPr id="49" name="图片 48"/>
            <p:cNvPicPr>
              <a:picLocks noChangeAspect="1"/>
            </p:cNvPicPr>
            <p:nvPr/>
          </p:nvPicPr>
          <p:blipFill>
            <a:blip r:embed="rId8"/>
            <a:stretch>
              <a:fillRect/>
            </a:stretch>
          </p:blipFill>
          <p:spPr>
            <a:xfrm>
              <a:off x="9225100" y="3269168"/>
              <a:ext cx="799993" cy="509996"/>
            </a:xfrm>
            <a:prstGeom prst="rect">
              <a:avLst/>
            </a:prstGeom>
          </p:spPr>
        </p:pic>
        <p:grpSp>
          <p:nvGrpSpPr>
            <p:cNvPr id="50" name="组合 74"/>
            <p:cNvGrpSpPr>
              <a:grpSpLocks noChangeAspect="1"/>
            </p:cNvGrpSpPr>
            <p:nvPr/>
          </p:nvGrpSpPr>
          <p:grpSpPr>
            <a:xfrm>
              <a:off x="9384836" y="3901824"/>
              <a:ext cx="559056" cy="751312"/>
              <a:chOff x="-1411457" y="2979738"/>
              <a:chExt cx="701674" cy="942975"/>
            </a:xfrm>
            <a:solidFill>
              <a:srgbClr val="00AEEF"/>
            </a:solidFill>
          </p:grpSpPr>
          <p:sp>
            <p:nvSpPr>
              <p:cNvPr id="53" name="Freeform 14"/>
              <p:cNvSpPr>
                <a:spLocks noEditPoints="1"/>
              </p:cNvSpPr>
              <p:nvPr/>
            </p:nvSpPr>
            <p:spPr bwMode="auto">
              <a:xfrm>
                <a:off x="-1009821" y="3440113"/>
                <a:ext cx="300038" cy="482600"/>
              </a:xfrm>
              <a:custGeom>
                <a:avLst/>
                <a:gdLst/>
                <a:ahLst/>
                <a:cxnLst>
                  <a:cxn ang="0">
                    <a:pos x="310" y="0"/>
                  </a:cxn>
                  <a:cxn ang="0">
                    <a:pos x="0" y="542"/>
                  </a:cxn>
                  <a:cxn ang="0">
                    <a:pos x="154" y="8057"/>
                  </a:cxn>
                  <a:cxn ang="0">
                    <a:pos x="3022" y="8212"/>
                  </a:cxn>
                  <a:cxn ang="0">
                    <a:pos x="3254" y="6430"/>
                  </a:cxn>
                  <a:cxn ang="0">
                    <a:pos x="4262" y="6740"/>
                  </a:cxn>
                  <a:cxn ang="0">
                    <a:pos x="4804" y="8212"/>
                  </a:cxn>
                  <a:cxn ang="0">
                    <a:pos x="5114" y="7670"/>
                  </a:cxn>
                  <a:cxn ang="0">
                    <a:pos x="4959" y="154"/>
                  </a:cxn>
                  <a:cxn ang="0">
                    <a:pos x="2169" y="6972"/>
                  </a:cxn>
                  <a:cxn ang="0">
                    <a:pos x="1162" y="7205"/>
                  </a:cxn>
                  <a:cxn ang="0">
                    <a:pos x="929" y="6662"/>
                  </a:cxn>
                  <a:cxn ang="0">
                    <a:pos x="1937" y="6430"/>
                  </a:cxn>
                  <a:cxn ang="0">
                    <a:pos x="2169" y="6972"/>
                  </a:cxn>
                  <a:cxn ang="0">
                    <a:pos x="1937" y="5810"/>
                  </a:cxn>
                  <a:cxn ang="0">
                    <a:pos x="929" y="5578"/>
                  </a:cxn>
                  <a:cxn ang="0">
                    <a:pos x="1162" y="5035"/>
                  </a:cxn>
                  <a:cxn ang="0">
                    <a:pos x="2169" y="5268"/>
                  </a:cxn>
                  <a:cxn ang="0">
                    <a:pos x="2092" y="4338"/>
                  </a:cxn>
                  <a:cxn ang="0">
                    <a:pos x="1007" y="4338"/>
                  </a:cxn>
                  <a:cxn ang="0">
                    <a:pos x="1007" y="3718"/>
                  </a:cxn>
                  <a:cxn ang="0">
                    <a:pos x="2092" y="3718"/>
                  </a:cxn>
                  <a:cxn ang="0">
                    <a:pos x="2169" y="2866"/>
                  </a:cxn>
                  <a:cxn ang="0">
                    <a:pos x="1162" y="3099"/>
                  </a:cxn>
                  <a:cxn ang="0">
                    <a:pos x="929" y="2556"/>
                  </a:cxn>
                  <a:cxn ang="0">
                    <a:pos x="1937" y="2324"/>
                  </a:cxn>
                  <a:cxn ang="0">
                    <a:pos x="2169" y="2866"/>
                  </a:cxn>
                  <a:cxn ang="0">
                    <a:pos x="1937" y="1704"/>
                  </a:cxn>
                  <a:cxn ang="0">
                    <a:pos x="929" y="1471"/>
                  </a:cxn>
                  <a:cxn ang="0">
                    <a:pos x="1162" y="929"/>
                  </a:cxn>
                  <a:cxn ang="0">
                    <a:pos x="2169" y="1161"/>
                  </a:cxn>
                  <a:cxn ang="0">
                    <a:pos x="4106" y="5733"/>
                  </a:cxn>
                  <a:cxn ang="0">
                    <a:pos x="3022" y="5733"/>
                  </a:cxn>
                  <a:cxn ang="0">
                    <a:pos x="3022" y="5113"/>
                  </a:cxn>
                  <a:cxn ang="0">
                    <a:pos x="4106" y="5113"/>
                  </a:cxn>
                  <a:cxn ang="0">
                    <a:pos x="4185" y="4183"/>
                  </a:cxn>
                  <a:cxn ang="0">
                    <a:pos x="3177" y="4416"/>
                  </a:cxn>
                  <a:cxn ang="0">
                    <a:pos x="2944" y="3873"/>
                  </a:cxn>
                  <a:cxn ang="0">
                    <a:pos x="3952" y="3641"/>
                  </a:cxn>
                  <a:cxn ang="0">
                    <a:pos x="4185" y="4183"/>
                  </a:cxn>
                  <a:cxn ang="0">
                    <a:pos x="3952" y="3099"/>
                  </a:cxn>
                  <a:cxn ang="0">
                    <a:pos x="2944" y="2866"/>
                  </a:cxn>
                  <a:cxn ang="0">
                    <a:pos x="3177" y="2324"/>
                  </a:cxn>
                  <a:cxn ang="0">
                    <a:pos x="4185" y="2556"/>
                  </a:cxn>
                  <a:cxn ang="0">
                    <a:pos x="4106" y="1626"/>
                  </a:cxn>
                  <a:cxn ang="0">
                    <a:pos x="3022" y="1626"/>
                  </a:cxn>
                  <a:cxn ang="0">
                    <a:pos x="3022" y="1007"/>
                  </a:cxn>
                  <a:cxn ang="0">
                    <a:pos x="4106" y="1007"/>
                  </a:cxn>
                </a:cxnLst>
                <a:rect l="0" t="0" r="r" b="b"/>
                <a:pathLst>
                  <a:path w="5114" h="8212">
                    <a:moveTo>
                      <a:pt x="4572" y="0"/>
                    </a:moveTo>
                    <a:lnTo>
                      <a:pt x="542" y="0"/>
                    </a:lnTo>
                    <a:lnTo>
                      <a:pt x="310" y="0"/>
                    </a:lnTo>
                    <a:lnTo>
                      <a:pt x="154" y="154"/>
                    </a:lnTo>
                    <a:lnTo>
                      <a:pt x="0" y="309"/>
                    </a:lnTo>
                    <a:lnTo>
                      <a:pt x="0" y="542"/>
                    </a:lnTo>
                    <a:lnTo>
                      <a:pt x="0" y="7670"/>
                    </a:lnTo>
                    <a:lnTo>
                      <a:pt x="0" y="7902"/>
                    </a:lnTo>
                    <a:lnTo>
                      <a:pt x="154" y="8057"/>
                    </a:lnTo>
                    <a:lnTo>
                      <a:pt x="310" y="8212"/>
                    </a:lnTo>
                    <a:lnTo>
                      <a:pt x="542" y="8212"/>
                    </a:lnTo>
                    <a:lnTo>
                      <a:pt x="3022" y="8212"/>
                    </a:lnTo>
                    <a:lnTo>
                      <a:pt x="3022" y="6740"/>
                    </a:lnTo>
                    <a:lnTo>
                      <a:pt x="3099" y="6508"/>
                    </a:lnTo>
                    <a:lnTo>
                      <a:pt x="3254" y="6430"/>
                    </a:lnTo>
                    <a:lnTo>
                      <a:pt x="4029" y="6430"/>
                    </a:lnTo>
                    <a:lnTo>
                      <a:pt x="4185" y="6508"/>
                    </a:lnTo>
                    <a:lnTo>
                      <a:pt x="4262" y="6740"/>
                    </a:lnTo>
                    <a:lnTo>
                      <a:pt x="4262" y="8212"/>
                    </a:lnTo>
                    <a:lnTo>
                      <a:pt x="4572" y="8212"/>
                    </a:lnTo>
                    <a:lnTo>
                      <a:pt x="4804" y="8212"/>
                    </a:lnTo>
                    <a:lnTo>
                      <a:pt x="4959" y="8057"/>
                    </a:lnTo>
                    <a:lnTo>
                      <a:pt x="5114" y="7902"/>
                    </a:lnTo>
                    <a:lnTo>
                      <a:pt x="5114" y="7670"/>
                    </a:lnTo>
                    <a:lnTo>
                      <a:pt x="5114" y="542"/>
                    </a:lnTo>
                    <a:lnTo>
                      <a:pt x="5114" y="309"/>
                    </a:lnTo>
                    <a:lnTo>
                      <a:pt x="4959" y="154"/>
                    </a:lnTo>
                    <a:lnTo>
                      <a:pt x="4804" y="0"/>
                    </a:lnTo>
                    <a:lnTo>
                      <a:pt x="4572" y="0"/>
                    </a:lnTo>
                    <a:close/>
                    <a:moveTo>
                      <a:pt x="2169" y="6972"/>
                    </a:moveTo>
                    <a:lnTo>
                      <a:pt x="2092" y="7127"/>
                    </a:lnTo>
                    <a:lnTo>
                      <a:pt x="1937" y="7205"/>
                    </a:lnTo>
                    <a:lnTo>
                      <a:pt x="1162" y="7205"/>
                    </a:lnTo>
                    <a:lnTo>
                      <a:pt x="1007" y="7127"/>
                    </a:lnTo>
                    <a:lnTo>
                      <a:pt x="929" y="6972"/>
                    </a:lnTo>
                    <a:lnTo>
                      <a:pt x="929" y="6662"/>
                    </a:lnTo>
                    <a:lnTo>
                      <a:pt x="1007" y="6508"/>
                    </a:lnTo>
                    <a:lnTo>
                      <a:pt x="1162" y="6430"/>
                    </a:lnTo>
                    <a:lnTo>
                      <a:pt x="1937" y="6430"/>
                    </a:lnTo>
                    <a:lnTo>
                      <a:pt x="2092" y="6508"/>
                    </a:lnTo>
                    <a:lnTo>
                      <a:pt x="2169" y="6662"/>
                    </a:lnTo>
                    <a:lnTo>
                      <a:pt x="2169" y="6972"/>
                    </a:lnTo>
                    <a:close/>
                    <a:moveTo>
                      <a:pt x="2169" y="5578"/>
                    </a:moveTo>
                    <a:lnTo>
                      <a:pt x="2092" y="5733"/>
                    </a:lnTo>
                    <a:lnTo>
                      <a:pt x="1937" y="5810"/>
                    </a:lnTo>
                    <a:lnTo>
                      <a:pt x="1162" y="5810"/>
                    </a:lnTo>
                    <a:lnTo>
                      <a:pt x="1007" y="5733"/>
                    </a:lnTo>
                    <a:lnTo>
                      <a:pt x="929" y="5578"/>
                    </a:lnTo>
                    <a:lnTo>
                      <a:pt x="929" y="5268"/>
                    </a:lnTo>
                    <a:lnTo>
                      <a:pt x="1007" y="5113"/>
                    </a:lnTo>
                    <a:lnTo>
                      <a:pt x="1162" y="5035"/>
                    </a:lnTo>
                    <a:lnTo>
                      <a:pt x="1937" y="5035"/>
                    </a:lnTo>
                    <a:lnTo>
                      <a:pt x="2092" y="5113"/>
                    </a:lnTo>
                    <a:lnTo>
                      <a:pt x="2169" y="5268"/>
                    </a:lnTo>
                    <a:lnTo>
                      <a:pt x="2169" y="5578"/>
                    </a:lnTo>
                    <a:close/>
                    <a:moveTo>
                      <a:pt x="2169" y="4183"/>
                    </a:moveTo>
                    <a:lnTo>
                      <a:pt x="2092" y="4338"/>
                    </a:lnTo>
                    <a:lnTo>
                      <a:pt x="1937" y="4416"/>
                    </a:lnTo>
                    <a:lnTo>
                      <a:pt x="1162" y="4416"/>
                    </a:lnTo>
                    <a:lnTo>
                      <a:pt x="1007" y="4338"/>
                    </a:lnTo>
                    <a:lnTo>
                      <a:pt x="929" y="4183"/>
                    </a:lnTo>
                    <a:lnTo>
                      <a:pt x="929" y="3873"/>
                    </a:lnTo>
                    <a:lnTo>
                      <a:pt x="1007" y="3718"/>
                    </a:lnTo>
                    <a:lnTo>
                      <a:pt x="1162" y="3641"/>
                    </a:lnTo>
                    <a:lnTo>
                      <a:pt x="1937" y="3641"/>
                    </a:lnTo>
                    <a:lnTo>
                      <a:pt x="2092" y="3718"/>
                    </a:lnTo>
                    <a:lnTo>
                      <a:pt x="2169" y="3873"/>
                    </a:lnTo>
                    <a:lnTo>
                      <a:pt x="2169" y="4183"/>
                    </a:lnTo>
                    <a:close/>
                    <a:moveTo>
                      <a:pt x="2169" y="2866"/>
                    </a:moveTo>
                    <a:lnTo>
                      <a:pt x="2092" y="3021"/>
                    </a:lnTo>
                    <a:lnTo>
                      <a:pt x="1937" y="3099"/>
                    </a:lnTo>
                    <a:lnTo>
                      <a:pt x="1162" y="3099"/>
                    </a:lnTo>
                    <a:lnTo>
                      <a:pt x="1007" y="3021"/>
                    </a:lnTo>
                    <a:lnTo>
                      <a:pt x="929" y="2866"/>
                    </a:lnTo>
                    <a:lnTo>
                      <a:pt x="929" y="2556"/>
                    </a:lnTo>
                    <a:lnTo>
                      <a:pt x="1007" y="2401"/>
                    </a:lnTo>
                    <a:lnTo>
                      <a:pt x="1162" y="2324"/>
                    </a:lnTo>
                    <a:lnTo>
                      <a:pt x="1937" y="2324"/>
                    </a:lnTo>
                    <a:lnTo>
                      <a:pt x="2092" y="2401"/>
                    </a:lnTo>
                    <a:lnTo>
                      <a:pt x="2169" y="2556"/>
                    </a:lnTo>
                    <a:lnTo>
                      <a:pt x="2169" y="2866"/>
                    </a:lnTo>
                    <a:close/>
                    <a:moveTo>
                      <a:pt x="2169" y="1471"/>
                    </a:moveTo>
                    <a:lnTo>
                      <a:pt x="2092" y="1626"/>
                    </a:lnTo>
                    <a:lnTo>
                      <a:pt x="1937" y="1704"/>
                    </a:lnTo>
                    <a:lnTo>
                      <a:pt x="1162" y="1704"/>
                    </a:lnTo>
                    <a:lnTo>
                      <a:pt x="1007" y="1626"/>
                    </a:lnTo>
                    <a:lnTo>
                      <a:pt x="929" y="1471"/>
                    </a:lnTo>
                    <a:lnTo>
                      <a:pt x="929" y="1161"/>
                    </a:lnTo>
                    <a:lnTo>
                      <a:pt x="1007" y="1007"/>
                    </a:lnTo>
                    <a:lnTo>
                      <a:pt x="1162" y="929"/>
                    </a:lnTo>
                    <a:lnTo>
                      <a:pt x="1937" y="929"/>
                    </a:lnTo>
                    <a:lnTo>
                      <a:pt x="2092" y="1007"/>
                    </a:lnTo>
                    <a:lnTo>
                      <a:pt x="2169" y="1161"/>
                    </a:lnTo>
                    <a:lnTo>
                      <a:pt x="2169" y="1471"/>
                    </a:lnTo>
                    <a:close/>
                    <a:moveTo>
                      <a:pt x="4185" y="5578"/>
                    </a:moveTo>
                    <a:lnTo>
                      <a:pt x="4106" y="5733"/>
                    </a:lnTo>
                    <a:lnTo>
                      <a:pt x="3952" y="5810"/>
                    </a:lnTo>
                    <a:lnTo>
                      <a:pt x="3177" y="5810"/>
                    </a:lnTo>
                    <a:lnTo>
                      <a:pt x="3022" y="5733"/>
                    </a:lnTo>
                    <a:lnTo>
                      <a:pt x="2944" y="5578"/>
                    </a:lnTo>
                    <a:lnTo>
                      <a:pt x="2944" y="5268"/>
                    </a:lnTo>
                    <a:lnTo>
                      <a:pt x="3022" y="5113"/>
                    </a:lnTo>
                    <a:lnTo>
                      <a:pt x="3177" y="5035"/>
                    </a:lnTo>
                    <a:lnTo>
                      <a:pt x="3952" y="5035"/>
                    </a:lnTo>
                    <a:lnTo>
                      <a:pt x="4106" y="5113"/>
                    </a:lnTo>
                    <a:lnTo>
                      <a:pt x="4185" y="5268"/>
                    </a:lnTo>
                    <a:lnTo>
                      <a:pt x="4185" y="5578"/>
                    </a:lnTo>
                    <a:close/>
                    <a:moveTo>
                      <a:pt x="4185" y="4183"/>
                    </a:moveTo>
                    <a:lnTo>
                      <a:pt x="4106" y="4338"/>
                    </a:lnTo>
                    <a:lnTo>
                      <a:pt x="3952" y="4416"/>
                    </a:lnTo>
                    <a:lnTo>
                      <a:pt x="3177" y="4416"/>
                    </a:lnTo>
                    <a:lnTo>
                      <a:pt x="3022" y="4338"/>
                    </a:lnTo>
                    <a:lnTo>
                      <a:pt x="2944" y="4183"/>
                    </a:lnTo>
                    <a:lnTo>
                      <a:pt x="2944" y="3873"/>
                    </a:lnTo>
                    <a:lnTo>
                      <a:pt x="3022" y="3718"/>
                    </a:lnTo>
                    <a:lnTo>
                      <a:pt x="3177" y="3641"/>
                    </a:lnTo>
                    <a:lnTo>
                      <a:pt x="3952" y="3641"/>
                    </a:lnTo>
                    <a:lnTo>
                      <a:pt x="4106" y="3718"/>
                    </a:lnTo>
                    <a:lnTo>
                      <a:pt x="4185" y="3873"/>
                    </a:lnTo>
                    <a:lnTo>
                      <a:pt x="4185" y="4183"/>
                    </a:lnTo>
                    <a:close/>
                    <a:moveTo>
                      <a:pt x="4185" y="2866"/>
                    </a:moveTo>
                    <a:lnTo>
                      <a:pt x="4106" y="3021"/>
                    </a:lnTo>
                    <a:lnTo>
                      <a:pt x="3952" y="3099"/>
                    </a:lnTo>
                    <a:lnTo>
                      <a:pt x="3177" y="3099"/>
                    </a:lnTo>
                    <a:lnTo>
                      <a:pt x="3022" y="3021"/>
                    </a:lnTo>
                    <a:lnTo>
                      <a:pt x="2944" y="2866"/>
                    </a:lnTo>
                    <a:lnTo>
                      <a:pt x="2944" y="2556"/>
                    </a:lnTo>
                    <a:lnTo>
                      <a:pt x="3022" y="2401"/>
                    </a:lnTo>
                    <a:lnTo>
                      <a:pt x="3177" y="2324"/>
                    </a:lnTo>
                    <a:lnTo>
                      <a:pt x="3952" y="2324"/>
                    </a:lnTo>
                    <a:lnTo>
                      <a:pt x="4106" y="2401"/>
                    </a:lnTo>
                    <a:lnTo>
                      <a:pt x="4185" y="2556"/>
                    </a:lnTo>
                    <a:lnTo>
                      <a:pt x="4185" y="2866"/>
                    </a:lnTo>
                    <a:close/>
                    <a:moveTo>
                      <a:pt x="4185" y="1471"/>
                    </a:moveTo>
                    <a:lnTo>
                      <a:pt x="4106" y="1626"/>
                    </a:lnTo>
                    <a:lnTo>
                      <a:pt x="3952" y="1704"/>
                    </a:lnTo>
                    <a:lnTo>
                      <a:pt x="3177" y="1704"/>
                    </a:lnTo>
                    <a:lnTo>
                      <a:pt x="3022" y="1626"/>
                    </a:lnTo>
                    <a:lnTo>
                      <a:pt x="2944" y="1471"/>
                    </a:lnTo>
                    <a:lnTo>
                      <a:pt x="2944" y="1161"/>
                    </a:lnTo>
                    <a:lnTo>
                      <a:pt x="3022" y="1007"/>
                    </a:lnTo>
                    <a:lnTo>
                      <a:pt x="3177" y="929"/>
                    </a:lnTo>
                    <a:lnTo>
                      <a:pt x="3952" y="929"/>
                    </a:lnTo>
                    <a:lnTo>
                      <a:pt x="4106" y="1007"/>
                    </a:lnTo>
                    <a:lnTo>
                      <a:pt x="4185" y="1161"/>
                    </a:lnTo>
                    <a:lnTo>
                      <a:pt x="4185" y="1471"/>
                    </a:lnTo>
                    <a:close/>
                  </a:path>
                </a:pathLst>
              </a:custGeom>
              <a:grpFill/>
              <a:ln w="9525">
                <a:noFill/>
                <a:round/>
              </a:ln>
            </p:spPr>
            <p:txBody>
              <a:bodyPr vert="horz" wrap="square" lIns="91440" tIns="45720" rIns="91440" bIns="45720" numCol="1" anchor="t" anchorCtr="0" compatLnSpc="1"/>
              <a:lstStyle/>
              <a:p>
                <a:endParaRPr lang="zh-CN" altLang="en-US" sz="1200">
                  <a:solidFill>
                    <a:prstClr val="black"/>
                  </a:solidFill>
                </a:endParaRPr>
              </a:p>
            </p:txBody>
          </p:sp>
          <p:sp>
            <p:nvSpPr>
              <p:cNvPr id="54" name="Freeform 15"/>
              <p:cNvSpPr>
                <a:spLocks noEditPoints="1"/>
              </p:cNvSpPr>
              <p:nvPr/>
            </p:nvSpPr>
            <p:spPr bwMode="auto">
              <a:xfrm>
                <a:off x="-1411457" y="2979738"/>
                <a:ext cx="346076" cy="938213"/>
              </a:xfrm>
              <a:custGeom>
                <a:avLst/>
                <a:gdLst/>
                <a:ahLst/>
                <a:cxnLst>
                  <a:cxn ang="0">
                    <a:pos x="4804" y="4184"/>
                  </a:cxn>
                  <a:cxn ang="0">
                    <a:pos x="4339" y="3796"/>
                  </a:cxn>
                  <a:cxn ang="0">
                    <a:pos x="3797" y="3021"/>
                  </a:cxn>
                  <a:cxn ang="0">
                    <a:pos x="3100" y="310"/>
                  </a:cxn>
                  <a:cxn ang="0">
                    <a:pos x="2790" y="77"/>
                  </a:cxn>
                  <a:cxn ang="0">
                    <a:pos x="2325" y="2944"/>
                  </a:cxn>
                  <a:cxn ang="0">
                    <a:pos x="1550" y="3486"/>
                  </a:cxn>
                  <a:cxn ang="0">
                    <a:pos x="1240" y="4029"/>
                  </a:cxn>
                  <a:cxn ang="0">
                    <a:pos x="852" y="4726"/>
                  </a:cxn>
                  <a:cxn ang="0">
                    <a:pos x="77" y="5191"/>
                  </a:cxn>
                  <a:cxn ang="0">
                    <a:pos x="0" y="15651"/>
                  </a:cxn>
                  <a:cxn ang="0">
                    <a:pos x="542" y="15961"/>
                  </a:cxn>
                  <a:cxn ang="0">
                    <a:pos x="2170" y="14023"/>
                  </a:cxn>
                  <a:cxn ang="0">
                    <a:pos x="3564" y="13869"/>
                  </a:cxn>
                  <a:cxn ang="0">
                    <a:pos x="3642" y="15961"/>
                  </a:cxn>
                  <a:cxn ang="0">
                    <a:pos x="5270" y="15961"/>
                  </a:cxn>
                  <a:cxn ang="0">
                    <a:pos x="5812" y="15651"/>
                  </a:cxn>
                  <a:cxn ang="0">
                    <a:pos x="5812" y="5191"/>
                  </a:cxn>
                  <a:cxn ang="0">
                    <a:pos x="5037" y="4726"/>
                  </a:cxn>
                  <a:cxn ang="0">
                    <a:pos x="1473" y="12552"/>
                  </a:cxn>
                  <a:cxn ang="0">
                    <a:pos x="1240" y="12319"/>
                  </a:cxn>
                  <a:cxn ang="0">
                    <a:pos x="1473" y="12009"/>
                  </a:cxn>
                  <a:cxn ang="0">
                    <a:pos x="4339" y="12009"/>
                  </a:cxn>
                  <a:cxn ang="0">
                    <a:pos x="4572" y="12319"/>
                  </a:cxn>
                  <a:cxn ang="0">
                    <a:pos x="4339" y="12552"/>
                  </a:cxn>
                  <a:cxn ang="0">
                    <a:pos x="1627" y="11002"/>
                  </a:cxn>
                  <a:cxn ang="0">
                    <a:pos x="1317" y="10847"/>
                  </a:cxn>
                  <a:cxn ang="0">
                    <a:pos x="1395" y="10460"/>
                  </a:cxn>
                  <a:cxn ang="0">
                    <a:pos x="4185" y="10382"/>
                  </a:cxn>
                  <a:cxn ang="0">
                    <a:pos x="4572" y="10537"/>
                  </a:cxn>
                  <a:cxn ang="0">
                    <a:pos x="4495" y="10925"/>
                  </a:cxn>
                  <a:cxn ang="0">
                    <a:pos x="4185" y="9452"/>
                  </a:cxn>
                  <a:cxn ang="0">
                    <a:pos x="1395" y="9297"/>
                  </a:cxn>
                  <a:cxn ang="0">
                    <a:pos x="1317" y="8987"/>
                  </a:cxn>
                  <a:cxn ang="0">
                    <a:pos x="1627" y="8755"/>
                  </a:cxn>
                  <a:cxn ang="0">
                    <a:pos x="4495" y="8833"/>
                  </a:cxn>
                  <a:cxn ang="0">
                    <a:pos x="4572" y="9220"/>
                  </a:cxn>
                  <a:cxn ang="0">
                    <a:pos x="4185" y="9452"/>
                  </a:cxn>
                  <a:cxn ang="0">
                    <a:pos x="1473" y="7826"/>
                  </a:cxn>
                  <a:cxn ang="0">
                    <a:pos x="1240" y="7516"/>
                  </a:cxn>
                  <a:cxn ang="0">
                    <a:pos x="1473" y="7205"/>
                  </a:cxn>
                  <a:cxn ang="0">
                    <a:pos x="4339" y="7205"/>
                  </a:cxn>
                  <a:cxn ang="0">
                    <a:pos x="4572" y="7516"/>
                  </a:cxn>
                  <a:cxn ang="0">
                    <a:pos x="4339" y="7826"/>
                  </a:cxn>
                  <a:cxn ang="0">
                    <a:pos x="1627" y="6276"/>
                  </a:cxn>
                  <a:cxn ang="0">
                    <a:pos x="1317" y="6043"/>
                  </a:cxn>
                  <a:cxn ang="0">
                    <a:pos x="1395" y="5656"/>
                  </a:cxn>
                  <a:cxn ang="0">
                    <a:pos x="4185" y="5578"/>
                  </a:cxn>
                  <a:cxn ang="0">
                    <a:pos x="4572" y="5811"/>
                  </a:cxn>
                  <a:cxn ang="0">
                    <a:pos x="4495" y="6121"/>
                  </a:cxn>
                </a:cxnLst>
                <a:rect l="0" t="0" r="r" b="b"/>
                <a:pathLst>
                  <a:path w="5889" h="15961">
                    <a:moveTo>
                      <a:pt x="5037" y="4726"/>
                    </a:moveTo>
                    <a:lnTo>
                      <a:pt x="4960" y="4416"/>
                    </a:lnTo>
                    <a:lnTo>
                      <a:pt x="4804" y="4184"/>
                    </a:lnTo>
                    <a:lnTo>
                      <a:pt x="4572" y="4029"/>
                    </a:lnTo>
                    <a:lnTo>
                      <a:pt x="4339" y="3951"/>
                    </a:lnTo>
                    <a:lnTo>
                      <a:pt x="4339" y="3796"/>
                    </a:lnTo>
                    <a:lnTo>
                      <a:pt x="4262" y="3486"/>
                    </a:lnTo>
                    <a:lnTo>
                      <a:pt x="4107" y="3177"/>
                    </a:lnTo>
                    <a:lnTo>
                      <a:pt x="3797" y="3021"/>
                    </a:lnTo>
                    <a:lnTo>
                      <a:pt x="3487" y="2944"/>
                    </a:lnTo>
                    <a:lnTo>
                      <a:pt x="3254" y="2944"/>
                    </a:lnTo>
                    <a:lnTo>
                      <a:pt x="3100" y="310"/>
                    </a:lnTo>
                    <a:lnTo>
                      <a:pt x="3022" y="77"/>
                    </a:lnTo>
                    <a:lnTo>
                      <a:pt x="2945" y="0"/>
                    </a:lnTo>
                    <a:lnTo>
                      <a:pt x="2790" y="77"/>
                    </a:lnTo>
                    <a:lnTo>
                      <a:pt x="2790" y="310"/>
                    </a:lnTo>
                    <a:lnTo>
                      <a:pt x="2635" y="2944"/>
                    </a:lnTo>
                    <a:lnTo>
                      <a:pt x="2325" y="2944"/>
                    </a:lnTo>
                    <a:lnTo>
                      <a:pt x="2015" y="3021"/>
                    </a:lnTo>
                    <a:lnTo>
                      <a:pt x="1783" y="3177"/>
                    </a:lnTo>
                    <a:lnTo>
                      <a:pt x="1550" y="3486"/>
                    </a:lnTo>
                    <a:lnTo>
                      <a:pt x="1550" y="3796"/>
                    </a:lnTo>
                    <a:lnTo>
                      <a:pt x="1550" y="3951"/>
                    </a:lnTo>
                    <a:lnTo>
                      <a:pt x="1240" y="4029"/>
                    </a:lnTo>
                    <a:lnTo>
                      <a:pt x="1008" y="4184"/>
                    </a:lnTo>
                    <a:lnTo>
                      <a:pt x="852" y="4416"/>
                    </a:lnTo>
                    <a:lnTo>
                      <a:pt x="852" y="4726"/>
                    </a:lnTo>
                    <a:lnTo>
                      <a:pt x="465" y="4803"/>
                    </a:lnTo>
                    <a:lnTo>
                      <a:pt x="233" y="4959"/>
                    </a:lnTo>
                    <a:lnTo>
                      <a:pt x="77" y="5191"/>
                    </a:lnTo>
                    <a:lnTo>
                      <a:pt x="0" y="5578"/>
                    </a:lnTo>
                    <a:lnTo>
                      <a:pt x="0" y="15419"/>
                    </a:lnTo>
                    <a:lnTo>
                      <a:pt x="0" y="15651"/>
                    </a:lnTo>
                    <a:lnTo>
                      <a:pt x="155" y="15805"/>
                    </a:lnTo>
                    <a:lnTo>
                      <a:pt x="310" y="15961"/>
                    </a:lnTo>
                    <a:lnTo>
                      <a:pt x="542" y="15961"/>
                    </a:lnTo>
                    <a:lnTo>
                      <a:pt x="1627" y="15961"/>
                    </a:lnTo>
                    <a:lnTo>
                      <a:pt x="2170" y="15961"/>
                    </a:lnTo>
                    <a:lnTo>
                      <a:pt x="2170" y="14023"/>
                    </a:lnTo>
                    <a:lnTo>
                      <a:pt x="2247" y="13946"/>
                    </a:lnTo>
                    <a:lnTo>
                      <a:pt x="2325" y="13869"/>
                    </a:lnTo>
                    <a:lnTo>
                      <a:pt x="3564" y="13869"/>
                    </a:lnTo>
                    <a:lnTo>
                      <a:pt x="3642" y="13946"/>
                    </a:lnTo>
                    <a:lnTo>
                      <a:pt x="3642" y="14023"/>
                    </a:lnTo>
                    <a:lnTo>
                      <a:pt x="3642" y="15961"/>
                    </a:lnTo>
                    <a:lnTo>
                      <a:pt x="4185" y="15961"/>
                    </a:lnTo>
                    <a:lnTo>
                      <a:pt x="4262" y="15961"/>
                    </a:lnTo>
                    <a:lnTo>
                      <a:pt x="5270" y="15961"/>
                    </a:lnTo>
                    <a:lnTo>
                      <a:pt x="5502" y="15961"/>
                    </a:lnTo>
                    <a:lnTo>
                      <a:pt x="5735" y="15805"/>
                    </a:lnTo>
                    <a:lnTo>
                      <a:pt x="5812" y="15651"/>
                    </a:lnTo>
                    <a:lnTo>
                      <a:pt x="5889" y="15419"/>
                    </a:lnTo>
                    <a:lnTo>
                      <a:pt x="5889" y="5578"/>
                    </a:lnTo>
                    <a:lnTo>
                      <a:pt x="5812" y="5191"/>
                    </a:lnTo>
                    <a:lnTo>
                      <a:pt x="5657" y="4959"/>
                    </a:lnTo>
                    <a:lnTo>
                      <a:pt x="5347" y="4803"/>
                    </a:lnTo>
                    <a:lnTo>
                      <a:pt x="5037" y="4726"/>
                    </a:lnTo>
                    <a:close/>
                    <a:moveTo>
                      <a:pt x="4185" y="12629"/>
                    </a:moveTo>
                    <a:lnTo>
                      <a:pt x="1627" y="12629"/>
                    </a:lnTo>
                    <a:lnTo>
                      <a:pt x="1473" y="12552"/>
                    </a:lnTo>
                    <a:lnTo>
                      <a:pt x="1395" y="12552"/>
                    </a:lnTo>
                    <a:lnTo>
                      <a:pt x="1317" y="12396"/>
                    </a:lnTo>
                    <a:lnTo>
                      <a:pt x="1240" y="12319"/>
                    </a:lnTo>
                    <a:lnTo>
                      <a:pt x="1317" y="12164"/>
                    </a:lnTo>
                    <a:lnTo>
                      <a:pt x="1395" y="12087"/>
                    </a:lnTo>
                    <a:lnTo>
                      <a:pt x="1473" y="12009"/>
                    </a:lnTo>
                    <a:lnTo>
                      <a:pt x="1627" y="11931"/>
                    </a:lnTo>
                    <a:lnTo>
                      <a:pt x="4185" y="11931"/>
                    </a:lnTo>
                    <a:lnTo>
                      <a:pt x="4339" y="12009"/>
                    </a:lnTo>
                    <a:lnTo>
                      <a:pt x="4495" y="12087"/>
                    </a:lnTo>
                    <a:lnTo>
                      <a:pt x="4572" y="12164"/>
                    </a:lnTo>
                    <a:lnTo>
                      <a:pt x="4572" y="12319"/>
                    </a:lnTo>
                    <a:lnTo>
                      <a:pt x="4572" y="12396"/>
                    </a:lnTo>
                    <a:lnTo>
                      <a:pt x="4495" y="12552"/>
                    </a:lnTo>
                    <a:lnTo>
                      <a:pt x="4339" y="12552"/>
                    </a:lnTo>
                    <a:lnTo>
                      <a:pt x="4185" y="12629"/>
                    </a:lnTo>
                    <a:close/>
                    <a:moveTo>
                      <a:pt x="4185" y="11002"/>
                    </a:moveTo>
                    <a:lnTo>
                      <a:pt x="1627" y="11002"/>
                    </a:lnTo>
                    <a:lnTo>
                      <a:pt x="1473" y="11002"/>
                    </a:lnTo>
                    <a:lnTo>
                      <a:pt x="1395" y="10925"/>
                    </a:lnTo>
                    <a:lnTo>
                      <a:pt x="1317" y="10847"/>
                    </a:lnTo>
                    <a:lnTo>
                      <a:pt x="1240" y="10692"/>
                    </a:lnTo>
                    <a:lnTo>
                      <a:pt x="1317" y="10537"/>
                    </a:lnTo>
                    <a:lnTo>
                      <a:pt x="1395" y="10460"/>
                    </a:lnTo>
                    <a:lnTo>
                      <a:pt x="1473" y="10382"/>
                    </a:lnTo>
                    <a:lnTo>
                      <a:pt x="1627" y="10382"/>
                    </a:lnTo>
                    <a:lnTo>
                      <a:pt x="4185" y="10382"/>
                    </a:lnTo>
                    <a:lnTo>
                      <a:pt x="4339" y="10382"/>
                    </a:lnTo>
                    <a:lnTo>
                      <a:pt x="4495" y="10460"/>
                    </a:lnTo>
                    <a:lnTo>
                      <a:pt x="4572" y="10537"/>
                    </a:lnTo>
                    <a:lnTo>
                      <a:pt x="4572" y="10692"/>
                    </a:lnTo>
                    <a:lnTo>
                      <a:pt x="4572" y="10847"/>
                    </a:lnTo>
                    <a:lnTo>
                      <a:pt x="4495" y="10925"/>
                    </a:lnTo>
                    <a:lnTo>
                      <a:pt x="4339" y="11002"/>
                    </a:lnTo>
                    <a:lnTo>
                      <a:pt x="4185" y="11002"/>
                    </a:lnTo>
                    <a:close/>
                    <a:moveTo>
                      <a:pt x="4185" y="9452"/>
                    </a:moveTo>
                    <a:lnTo>
                      <a:pt x="1627" y="9452"/>
                    </a:lnTo>
                    <a:lnTo>
                      <a:pt x="1473" y="9375"/>
                    </a:lnTo>
                    <a:lnTo>
                      <a:pt x="1395" y="9297"/>
                    </a:lnTo>
                    <a:lnTo>
                      <a:pt x="1317" y="9220"/>
                    </a:lnTo>
                    <a:lnTo>
                      <a:pt x="1240" y="9064"/>
                    </a:lnTo>
                    <a:lnTo>
                      <a:pt x="1317" y="8987"/>
                    </a:lnTo>
                    <a:lnTo>
                      <a:pt x="1395" y="8833"/>
                    </a:lnTo>
                    <a:lnTo>
                      <a:pt x="1473" y="8833"/>
                    </a:lnTo>
                    <a:lnTo>
                      <a:pt x="1627" y="8755"/>
                    </a:lnTo>
                    <a:lnTo>
                      <a:pt x="4185" y="8755"/>
                    </a:lnTo>
                    <a:lnTo>
                      <a:pt x="4339" y="8833"/>
                    </a:lnTo>
                    <a:lnTo>
                      <a:pt x="4495" y="8833"/>
                    </a:lnTo>
                    <a:lnTo>
                      <a:pt x="4572" y="8987"/>
                    </a:lnTo>
                    <a:lnTo>
                      <a:pt x="4572" y="9064"/>
                    </a:lnTo>
                    <a:lnTo>
                      <a:pt x="4572" y="9220"/>
                    </a:lnTo>
                    <a:lnTo>
                      <a:pt x="4495" y="9297"/>
                    </a:lnTo>
                    <a:lnTo>
                      <a:pt x="4339" y="9375"/>
                    </a:lnTo>
                    <a:lnTo>
                      <a:pt x="4185" y="9452"/>
                    </a:lnTo>
                    <a:close/>
                    <a:moveTo>
                      <a:pt x="4185" y="7826"/>
                    </a:moveTo>
                    <a:lnTo>
                      <a:pt x="1627" y="7826"/>
                    </a:lnTo>
                    <a:lnTo>
                      <a:pt x="1473" y="7826"/>
                    </a:lnTo>
                    <a:lnTo>
                      <a:pt x="1395" y="7747"/>
                    </a:lnTo>
                    <a:lnTo>
                      <a:pt x="1317" y="7670"/>
                    </a:lnTo>
                    <a:lnTo>
                      <a:pt x="1240" y="7516"/>
                    </a:lnTo>
                    <a:lnTo>
                      <a:pt x="1317" y="7360"/>
                    </a:lnTo>
                    <a:lnTo>
                      <a:pt x="1395" y="7283"/>
                    </a:lnTo>
                    <a:lnTo>
                      <a:pt x="1473" y="7205"/>
                    </a:lnTo>
                    <a:lnTo>
                      <a:pt x="1627" y="7205"/>
                    </a:lnTo>
                    <a:lnTo>
                      <a:pt x="4185" y="7205"/>
                    </a:lnTo>
                    <a:lnTo>
                      <a:pt x="4339" y="7205"/>
                    </a:lnTo>
                    <a:lnTo>
                      <a:pt x="4495" y="7283"/>
                    </a:lnTo>
                    <a:lnTo>
                      <a:pt x="4572" y="7360"/>
                    </a:lnTo>
                    <a:lnTo>
                      <a:pt x="4572" y="7516"/>
                    </a:lnTo>
                    <a:lnTo>
                      <a:pt x="4572" y="7670"/>
                    </a:lnTo>
                    <a:lnTo>
                      <a:pt x="4495" y="7747"/>
                    </a:lnTo>
                    <a:lnTo>
                      <a:pt x="4339" y="7826"/>
                    </a:lnTo>
                    <a:lnTo>
                      <a:pt x="4185" y="7826"/>
                    </a:lnTo>
                    <a:close/>
                    <a:moveTo>
                      <a:pt x="4185" y="6276"/>
                    </a:moveTo>
                    <a:lnTo>
                      <a:pt x="1627" y="6276"/>
                    </a:lnTo>
                    <a:lnTo>
                      <a:pt x="1473" y="6199"/>
                    </a:lnTo>
                    <a:lnTo>
                      <a:pt x="1395" y="6121"/>
                    </a:lnTo>
                    <a:lnTo>
                      <a:pt x="1317" y="6043"/>
                    </a:lnTo>
                    <a:lnTo>
                      <a:pt x="1240" y="5888"/>
                    </a:lnTo>
                    <a:lnTo>
                      <a:pt x="1317" y="5811"/>
                    </a:lnTo>
                    <a:lnTo>
                      <a:pt x="1395" y="5656"/>
                    </a:lnTo>
                    <a:lnTo>
                      <a:pt x="1473" y="5578"/>
                    </a:lnTo>
                    <a:lnTo>
                      <a:pt x="1627" y="5578"/>
                    </a:lnTo>
                    <a:lnTo>
                      <a:pt x="4185" y="5578"/>
                    </a:lnTo>
                    <a:lnTo>
                      <a:pt x="4339" y="5578"/>
                    </a:lnTo>
                    <a:lnTo>
                      <a:pt x="4495" y="5656"/>
                    </a:lnTo>
                    <a:lnTo>
                      <a:pt x="4572" y="5811"/>
                    </a:lnTo>
                    <a:lnTo>
                      <a:pt x="4572" y="5888"/>
                    </a:lnTo>
                    <a:lnTo>
                      <a:pt x="4572" y="6043"/>
                    </a:lnTo>
                    <a:lnTo>
                      <a:pt x="4495" y="6121"/>
                    </a:lnTo>
                    <a:lnTo>
                      <a:pt x="4339" y="6199"/>
                    </a:lnTo>
                    <a:lnTo>
                      <a:pt x="4185" y="6276"/>
                    </a:lnTo>
                    <a:close/>
                  </a:path>
                </a:pathLst>
              </a:custGeom>
              <a:grpFill/>
              <a:ln w="9525">
                <a:noFill/>
                <a:round/>
              </a:ln>
            </p:spPr>
            <p:txBody>
              <a:bodyPr vert="horz" wrap="square" lIns="91440" tIns="45720" rIns="91440" bIns="45720" numCol="1" anchor="t" anchorCtr="0" compatLnSpc="1"/>
              <a:lstStyle/>
              <a:p>
                <a:endParaRPr lang="zh-CN" altLang="en-US" sz="1200">
                  <a:solidFill>
                    <a:prstClr val="black"/>
                  </a:solidFill>
                </a:endParaRPr>
              </a:p>
            </p:txBody>
          </p:sp>
        </p:grpSp>
        <p:pic>
          <p:nvPicPr>
            <p:cNvPr id="51" name="图片 50"/>
            <p:cNvPicPr>
              <a:picLocks noChangeAspect="1"/>
            </p:cNvPicPr>
            <p:nvPr/>
          </p:nvPicPr>
          <p:blipFill>
            <a:blip r:embed="rId9"/>
            <a:stretch>
              <a:fillRect/>
            </a:stretch>
          </p:blipFill>
          <p:spPr>
            <a:xfrm>
              <a:off x="9368465" y="4894430"/>
              <a:ext cx="455888" cy="747655"/>
            </a:xfrm>
            <a:prstGeom prst="rect">
              <a:avLst/>
            </a:prstGeom>
          </p:spPr>
        </p:pic>
        <p:pic>
          <p:nvPicPr>
            <p:cNvPr id="52" name="图片 51"/>
            <p:cNvPicPr>
              <a:picLocks noChangeAspect="1"/>
            </p:cNvPicPr>
            <p:nvPr/>
          </p:nvPicPr>
          <p:blipFill>
            <a:blip r:embed="rId7"/>
            <a:stretch>
              <a:fillRect/>
            </a:stretch>
          </p:blipFill>
          <p:spPr>
            <a:xfrm>
              <a:off x="9242165" y="2384884"/>
              <a:ext cx="782928" cy="575212"/>
            </a:xfrm>
            <a:prstGeom prst="rect">
              <a:avLst/>
            </a:prstGeom>
          </p:spPr>
        </p:pic>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Arquitetura de rede de acesso GPON</a:t>
            </a:r>
          </a:p>
        </p:txBody>
      </p:sp>
      <p:grpSp>
        <p:nvGrpSpPr>
          <p:cNvPr id="3" name="组合 2"/>
          <p:cNvGrpSpPr/>
          <p:nvPr/>
        </p:nvGrpSpPr>
        <p:grpSpPr>
          <a:xfrm>
            <a:off x="1235460" y="1324443"/>
            <a:ext cx="9186168" cy="4552322"/>
            <a:chOff x="1595500" y="1607756"/>
            <a:chExt cx="9186168" cy="4552322"/>
          </a:xfrm>
        </p:grpSpPr>
        <p:grpSp>
          <p:nvGrpSpPr>
            <p:cNvPr id="4" name="Group 7"/>
            <p:cNvGrpSpPr/>
            <p:nvPr/>
          </p:nvGrpSpPr>
          <p:grpSpPr>
            <a:xfrm flipV="1">
              <a:off x="8955029" y="2572681"/>
              <a:ext cx="643107" cy="47216"/>
              <a:chOff x="2160" y="2400"/>
              <a:chExt cx="768" cy="48"/>
            </a:xfrm>
          </p:grpSpPr>
          <p:grpSp>
            <p:nvGrpSpPr>
              <p:cNvPr id="183" name="Group 8"/>
              <p:cNvGrpSpPr/>
              <p:nvPr/>
            </p:nvGrpSpPr>
            <p:grpSpPr>
              <a:xfrm>
                <a:off x="2160" y="2400"/>
                <a:ext cx="384" cy="48"/>
                <a:chOff x="2160" y="2400"/>
                <a:chExt cx="384" cy="48"/>
              </a:xfrm>
            </p:grpSpPr>
            <p:sp>
              <p:nvSpPr>
                <p:cNvPr id="187" name="Oval 9"/>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88" name="Oval 10"/>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84" name="Group 11"/>
              <p:cNvGrpSpPr/>
              <p:nvPr/>
            </p:nvGrpSpPr>
            <p:grpSpPr>
              <a:xfrm>
                <a:off x="2544" y="2400"/>
                <a:ext cx="384" cy="48"/>
                <a:chOff x="2160" y="2400"/>
                <a:chExt cx="384" cy="48"/>
              </a:xfrm>
            </p:grpSpPr>
            <p:sp>
              <p:nvSpPr>
                <p:cNvPr id="185" name="Oval 12"/>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86" name="Oval 13"/>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5" name="Group 115"/>
            <p:cNvGrpSpPr/>
            <p:nvPr/>
          </p:nvGrpSpPr>
          <p:grpSpPr>
            <a:xfrm rot="21284540">
              <a:off x="9598091" y="3680247"/>
              <a:ext cx="975542" cy="59401"/>
              <a:chOff x="2160" y="2400"/>
              <a:chExt cx="768" cy="48"/>
            </a:xfrm>
          </p:grpSpPr>
          <p:grpSp>
            <p:nvGrpSpPr>
              <p:cNvPr id="177" name="Group 116"/>
              <p:cNvGrpSpPr/>
              <p:nvPr/>
            </p:nvGrpSpPr>
            <p:grpSpPr>
              <a:xfrm>
                <a:off x="2160" y="2400"/>
                <a:ext cx="384" cy="48"/>
                <a:chOff x="2160" y="2400"/>
                <a:chExt cx="384" cy="48"/>
              </a:xfrm>
            </p:grpSpPr>
            <p:sp>
              <p:nvSpPr>
                <p:cNvPr id="181" name="Oval 117"/>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82" name="Oval 118"/>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78" name="Group 119"/>
              <p:cNvGrpSpPr/>
              <p:nvPr/>
            </p:nvGrpSpPr>
            <p:grpSpPr>
              <a:xfrm>
                <a:off x="2544" y="2400"/>
                <a:ext cx="384" cy="48"/>
                <a:chOff x="2160" y="2400"/>
                <a:chExt cx="384" cy="48"/>
              </a:xfrm>
            </p:grpSpPr>
            <p:sp>
              <p:nvSpPr>
                <p:cNvPr id="179" name="Oval 120"/>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80" name="Oval 121"/>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6" name="Group 6"/>
            <p:cNvGrpSpPr/>
            <p:nvPr/>
          </p:nvGrpSpPr>
          <p:grpSpPr>
            <a:xfrm flipV="1">
              <a:off x="2505335" y="2574933"/>
              <a:ext cx="1286215" cy="47216"/>
              <a:chOff x="2160" y="2400"/>
              <a:chExt cx="1536" cy="48"/>
            </a:xfrm>
          </p:grpSpPr>
          <p:grpSp>
            <p:nvGrpSpPr>
              <p:cNvPr id="163" name="Group 7"/>
              <p:cNvGrpSpPr/>
              <p:nvPr/>
            </p:nvGrpSpPr>
            <p:grpSpPr>
              <a:xfrm>
                <a:off x="2160" y="2400"/>
                <a:ext cx="768" cy="48"/>
                <a:chOff x="2160" y="2400"/>
                <a:chExt cx="768" cy="48"/>
              </a:xfrm>
            </p:grpSpPr>
            <p:grpSp>
              <p:nvGrpSpPr>
                <p:cNvPr id="171" name="Group 8"/>
                <p:cNvGrpSpPr/>
                <p:nvPr/>
              </p:nvGrpSpPr>
              <p:grpSpPr>
                <a:xfrm>
                  <a:off x="2160" y="2400"/>
                  <a:ext cx="384" cy="48"/>
                  <a:chOff x="2160" y="2400"/>
                  <a:chExt cx="384" cy="48"/>
                </a:xfrm>
              </p:grpSpPr>
              <p:sp>
                <p:nvSpPr>
                  <p:cNvPr id="175" name="Oval 9"/>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76" name="Oval 10"/>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72" name="Group 11"/>
                <p:cNvGrpSpPr/>
                <p:nvPr/>
              </p:nvGrpSpPr>
              <p:grpSpPr>
                <a:xfrm>
                  <a:off x="2544" y="2400"/>
                  <a:ext cx="384" cy="48"/>
                  <a:chOff x="2160" y="2400"/>
                  <a:chExt cx="384" cy="48"/>
                </a:xfrm>
              </p:grpSpPr>
              <p:sp>
                <p:nvSpPr>
                  <p:cNvPr id="173" name="Oval 12"/>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74" name="Oval 13"/>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164" name="Group 14"/>
              <p:cNvGrpSpPr/>
              <p:nvPr/>
            </p:nvGrpSpPr>
            <p:grpSpPr>
              <a:xfrm>
                <a:off x="2928" y="2400"/>
                <a:ext cx="768" cy="48"/>
                <a:chOff x="2160" y="2400"/>
                <a:chExt cx="768" cy="48"/>
              </a:xfrm>
            </p:grpSpPr>
            <p:grpSp>
              <p:nvGrpSpPr>
                <p:cNvPr id="165" name="Group 15"/>
                <p:cNvGrpSpPr/>
                <p:nvPr/>
              </p:nvGrpSpPr>
              <p:grpSpPr>
                <a:xfrm>
                  <a:off x="2160" y="2400"/>
                  <a:ext cx="384" cy="48"/>
                  <a:chOff x="2160" y="2400"/>
                  <a:chExt cx="384" cy="48"/>
                </a:xfrm>
              </p:grpSpPr>
              <p:sp>
                <p:nvSpPr>
                  <p:cNvPr id="169" name="Oval 16"/>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70" name="Oval 17"/>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66" name="Group 18"/>
                <p:cNvGrpSpPr/>
                <p:nvPr/>
              </p:nvGrpSpPr>
              <p:grpSpPr>
                <a:xfrm>
                  <a:off x="2544" y="2400"/>
                  <a:ext cx="384" cy="48"/>
                  <a:chOff x="2160" y="2400"/>
                  <a:chExt cx="384" cy="48"/>
                </a:xfrm>
              </p:grpSpPr>
              <p:sp>
                <p:nvSpPr>
                  <p:cNvPr id="167" name="Oval 19"/>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68" name="Oval 20"/>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grpSp>
          <p:nvGrpSpPr>
            <p:cNvPr id="7" name="Group 6"/>
            <p:cNvGrpSpPr/>
            <p:nvPr/>
          </p:nvGrpSpPr>
          <p:grpSpPr>
            <a:xfrm flipV="1">
              <a:off x="3801674" y="2574933"/>
              <a:ext cx="1286215" cy="47216"/>
              <a:chOff x="2160" y="2400"/>
              <a:chExt cx="1536" cy="48"/>
            </a:xfrm>
          </p:grpSpPr>
          <p:grpSp>
            <p:nvGrpSpPr>
              <p:cNvPr id="149" name="Group 7"/>
              <p:cNvGrpSpPr/>
              <p:nvPr/>
            </p:nvGrpSpPr>
            <p:grpSpPr>
              <a:xfrm>
                <a:off x="2160" y="2400"/>
                <a:ext cx="768" cy="48"/>
                <a:chOff x="2160" y="2400"/>
                <a:chExt cx="768" cy="48"/>
              </a:xfrm>
            </p:grpSpPr>
            <p:grpSp>
              <p:nvGrpSpPr>
                <p:cNvPr id="157" name="Group 8"/>
                <p:cNvGrpSpPr/>
                <p:nvPr/>
              </p:nvGrpSpPr>
              <p:grpSpPr>
                <a:xfrm>
                  <a:off x="2160" y="2400"/>
                  <a:ext cx="384" cy="48"/>
                  <a:chOff x="2160" y="2400"/>
                  <a:chExt cx="384" cy="48"/>
                </a:xfrm>
              </p:grpSpPr>
              <p:sp>
                <p:nvSpPr>
                  <p:cNvPr id="161" name="Oval 9"/>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62" name="Oval 10"/>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58" name="Group 11"/>
                <p:cNvGrpSpPr/>
                <p:nvPr/>
              </p:nvGrpSpPr>
              <p:grpSpPr>
                <a:xfrm>
                  <a:off x="2544" y="2400"/>
                  <a:ext cx="384" cy="48"/>
                  <a:chOff x="2160" y="2400"/>
                  <a:chExt cx="384" cy="48"/>
                </a:xfrm>
              </p:grpSpPr>
              <p:sp>
                <p:nvSpPr>
                  <p:cNvPr id="159" name="Oval 12"/>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60" name="Oval 13"/>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150" name="Group 14"/>
              <p:cNvGrpSpPr/>
              <p:nvPr/>
            </p:nvGrpSpPr>
            <p:grpSpPr>
              <a:xfrm>
                <a:off x="2928" y="2400"/>
                <a:ext cx="768" cy="48"/>
                <a:chOff x="2160" y="2400"/>
                <a:chExt cx="768" cy="48"/>
              </a:xfrm>
            </p:grpSpPr>
            <p:grpSp>
              <p:nvGrpSpPr>
                <p:cNvPr id="151" name="Group 15"/>
                <p:cNvGrpSpPr/>
                <p:nvPr/>
              </p:nvGrpSpPr>
              <p:grpSpPr>
                <a:xfrm>
                  <a:off x="2160" y="2400"/>
                  <a:ext cx="384" cy="48"/>
                  <a:chOff x="2160" y="2400"/>
                  <a:chExt cx="384" cy="48"/>
                </a:xfrm>
              </p:grpSpPr>
              <p:sp>
                <p:nvSpPr>
                  <p:cNvPr id="155" name="Oval 16"/>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56" name="Oval 17"/>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52" name="Group 18"/>
                <p:cNvGrpSpPr/>
                <p:nvPr/>
              </p:nvGrpSpPr>
              <p:grpSpPr>
                <a:xfrm>
                  <a:off x="2544" y="2400"/>
                  <a:ext cx="384" cy="48"/>
                  <a:chOff x="2160" y="2400"/>
                  <a:chExt cx="384" cy="48"/>
                </a:xfrm>
              </p:grpSpPr>
              <p:sp>
                <p:nvSpPr>
                  <p:cNvPr id="153" name="Oval 19"/>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54" name="Oval 20"/>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sp>
          <p:nvSpPr>
            <p:cNvPr id="8" name="Line 21"/>
            <p:cNvSpPr>
              <a:spLocks noChangeShapeType="1"/>
            </p:cNvSpPr>
            <p:nvPr/>
          </p:nvSpPr>
          <p:spPr bwMode="auto">
            <a:xfrm>
              <a:off x="3406332" y="1758545"/>
              <a:ext cx="1500" cy="4027106"/>
            </a:xfrm>
            <a:prstGeom prst="line">
              <a:avLst/>
            </a:prstGeom>
            <a:noFill/>
            <a:ln w="12700">
              <a:solidFill>
                <a:schemeClr val="tx1"/>
              </a:solidFill>
              <a:prstDash val="dashDot"/>
              <a:round/>
              <a:headEnd type="none" w="sm" len="sm"/>
              <a:tailEnd type="none" w="sm" len="sm"/>
            </a:ln>
          </p:spPr>
          <p:txBody>
            <a:bodyPr>
              <a:spAutoFit/>
            </a:bodyPr>
            <a:lstStyle/>
            <a:p>
              <a:endParaRPr lang="zh-CN" altLang="en-US"/>
            </a:p>
          </p:txBody>
        </p:sp>
        <p:sp>
          <p:nvSpPr>
            <p:cNvPr id="9" name="Line 22"/>
            <p:cNvSpPr>
              <a:spLocks noChangeShapeType="1"/>
            </p:cNvSpPr>
            <p:nvPr/>
          </p:nvSpPr>
          <p:spPr bwMode="auto">
            <a:xfrm flipH="1">
              <a:off x="8715258" y="1607756"/>
              <a:ext cx="0" cy="4116970"/>
            </a:xfrm>
            <a:prstGeom prst="line">
              <a:avLst/>
            </a:prstGeom>
            <a:noFill/>
            <a:ln w="12700">
              <a:solidFill>
                <a:schemeClr val="tx1"/>
              </a:solidFill>
              <a:prstDash val="dashDot"/>
              <a:round/>
              <a:headEnd type="none" w="sm" len="sm"/>
              <a:tailEnd type="none" w="sm" len="sm"/>
            </a:ln>
          </p:spPr>
          <p:txBody>
            <a:bodyPr>
              <a:spAutoFit/>
            </a:bodyPr>
            <a:lstStyle/>
            <a:p>
              <a:endParaRPr lang="zh-CN" altLang="en-US"/>
            </a:p>
          </p:txBody>
        </p:sp>
        <p:sp>
          <p:nvSpPr>
            <p:cNvPr id="10" name="Text Box 23"/>
            <p:cNvSpPr txBox="1">
              <a:spLocks noChangeArrowheads="1"/>
            </p:cNvSpPr>
            <p:nvPr/>
          </p:nvSpPr>
          <p:spPr bwMode="auto">
            <a:xfrm>
              <a:off x="1776724" y="1719139"/>
              <a:ext cx="1459054" cy="523220"/>
            </a:xfrm>
            <a:prstGeom prst="rect">
              <a:avLst/>
            </a:prstGeom>
            <a:noFill/>
            <a:ln w="19050">
              <a:noFill/>
              <a:miter lim="800000"/>
              <a:headEnd type="none" w="sm" len="sm"/>
              <a:tailEnd type="none" w="sm" len="sm"/>
            </a:ln>
          </p:spPr>
          <p:txBody>
            <a:bodyPr wrap="none">
              <a:spAutoFit/>
            </a:bodyPr>
            <a:lstStyle/>
            <a:p>
              <a:pPr>
                <a:spcBef>
                  <a:spcPct val="0"/>
                </a:spcBef>
              </a:pPr>
              <a:r>
                <a:rPr lang="en-US" altLang="en-US" sz="1400" b="1" dirty="0"/>
                <a:t>Sala central de </a:t>
              </a:r>
              <a:br>
                <a:rPr lang="en-US" altLang="en-US" sz="1400" b="1" dirty="0"/>
              </a:br>
              <a:r>
                <a:rPr lang="en-US" altLang="en-US" sz="1400" b="1" dirty="0"/>
                <a:t>equipamentos</a:t>
              </a:r>
            </a:p>
          </p:txBody>
        </p:sp>
        <p:sp>
          <p:nvSpPr>
            <p:cNvPr id="11" name="Text Box 24"/>
            <p:cNvSpPr txBox="1">
              <a:spLocks noChangeArrowheads="1"/>
            </p:cNvSpPr>
            <p:nvPr/>
          </p:nvSpPr>
          <p:spPr bwMode="auto">
            <a:xfrm>
              <a:off x="6988454" y="3502449"/>
              <a:ext cx="1428198" cy="338554"/>
            </a:xfrm>
            <a:prstGeom prst="rect">
              <a:avLst/>
            </a:prstGeom>
            <a:noFill/>
            <a:ln w="19050" algn="ctr">
              <a:noFill/>
              <a:miter lim="800000"/>
              <a:headEnd type="none" w="sm" len="sm"/>
              <a:tailEnd type="none" w="sm" len="sm"/>
            </a:ln>
          </p:spPr>
          <p:txBody>
            <a:bodyPr wrap="square">
              <a:spAutoFit/>
            </a:bodyPr>
            <a:lstStyle/>
            <a:p>
              <a:pPr>
                <a:spcBef>
                  <a:spcPct val="0"/>
                </a:spcBef>
              </a:pPr>
              <a:r>
                <a:rPr lang="en-US" altLang="zh-CN" sz="1600" dirty="0"/>
                <a:t>meio- </a:t>
              </a:r>
              <a:r>
                <a:rPr lang="en-US" altLang="en-US" sz="1600" dirty="0"/>
                <a:t>fio</a:t>
              </a:r>
            </a:p>
          </p:txBody>
        </p:sp>
        <p:sp>
          <p:nvSpPr>
            <p:cNvPr id="12" name="Text Box 25"/>
            <p:cNvSpPr txBox="1">
              <a:spLocks noChangeArrowheads="1"/>
            </p:cNvSpPr>
            <p:nvPr/>
          </p:nvSpPr>
          <p:spPr bwMode="auto">
            <a:xfrm>
              <a:off x="9178258" y="1719016"/>
              <a:ext cx="920400" cy="305105"/>
            </a:xfrm>
            <a:prstGeom prst="rect">
              <a:avLst/>
            </a:prstGeom>
            <a:noFill/>
            <a:ln w="19050" algn="ctr">
              <a:noFill/>
              <a:miter lim="800000"/>
              <a:headEnd type="none" w="sm" len="sm"/>
              <a:tailEnd type="none" w="sm" len="sm"/>
            </a:ln>
          </p:spPr>
          <p:txBody>
            <a:bodyPr wrap="none">
              <a:spAutoFit/>
            </a:bodyPr>
            <a:lstStyle/>
            <a:p>
              <a:pPr>
                <a:spcBef>
                  <a:spcPct val="0"/>
                </a:spcBef>
              </a:pPr>
              <a:r>
                <a:rPr lang="en-US" altLang="en-US" sz="1400" b="1" dirty="0"/>
                <a:t>Lado do usuário</a:t>
              </a:r>
            </a:p>
          </p:txBody>
        </p:sp>
        <p:sp>
          <p:nvSpPr>
            <p:cNvPr id="13" name="Text Box 27"/>
            <p:cNvSpPr txBox="1">
              <a:spLocks noChangeArrowheads="1"/>
            </p:cNvSpPr>
            <p:nvPr/>
          </p:nvSpPr>
          <p:spPr bwMode="auto">
            <a:xfrm>
              <a:off x="1601109" y="3823830"/>
              <a:ext cx="590226" cy="307777"/>
            </a:xfrm>
            <a:prstGeom prst="rect">
              <a:avLst/>
            </a:prstGeom>
            <a:noFill/>
            <a:ln w="19050">
              <a:noFill/>
              <a:miter lim="800000"/>
              <a:headEnd type="none" w="sm" len="sm"/>
              <a:tailEnd type="none" w="sm" len="sm"/>
            </a:ln>
          </p:spPr>
          <p:txBody>
            <a:bodyPr wrap="none" anchor="ctr" anchorCtr="1">
              <a:spAutoFit/>
            </a:bodyPr>
            <a:lstStyle/>
            <a:p>
              <a:pPr>
                <a:spcBef>
                  <a:spcPct val="0"/>
                </a:spcBef>
              </a:pPr>
              <a:r>
                <a:rPr lang="en-US" altLang="zh-CN" sz="1400" dirty="0"/>
                <a:t>FTTC</a:t>
              </a:r>
            </a:p>
          </p:txBody>
        </p:sp>
        <p:sp>
          <p:nvSpPr>
            <p:cNvPr id="14" name="Text Box 28"/>
            <p:cNvSpPr txBox="1">
              <a:spLocks noChangeArrowheads="1"/>
            </p:cNvSpPr>
            <p:nvPr/>
          </p:nvSpPr>
          <p:spPr bwMode="auto">
            <a:xfrm>
              <a:off x="1605118" y="4611279"/>
              <a:ext cx="588623" cy="307777"/>
            </a:xfrm>
            <a:prstGeom prst="rect">
              <a:avLst/>
            </a:prstGeom>
            <a:noFill/>
            <a:ln w="19050">
              <a:noFill/>
              <a:miter lim="800000"/>
              <a:headEnd type="none" w="sm" len="sm"/>
              <a:tailEnd type="none" w="sm" len="sm"/>
            </a:ln>
          </p:spPr>
          <p:txBody>
            <a:bodyPr wrap="none" anchor="ctr" anchorCtr="1">
              <a:spAutoFit/>
            </a:bodyPr>
            <a:lstStyle/>
            <a:p>
              <a:pPr>
                <a:spcBef>
                  <a:spcPct val="0"/>
                </a:spcBef>
              </a:pPr>
              <a:r>
                <a:rPr lang="en-US" altLang="zh-CN" sz="1400"/>
                <a:t>FTTB</a:t>
              </a:r>
            </a:p>
          </p:txBody>
        </p:sp>
        <p:sp>
          <p:nvSpPr>
            <p:cNvPr id="15" name="Line 29"/>
            <p:cNvSpPr>
              <a:spLocks noChangeShapeType="1"/>
            </p:cNvSpPr>
            <p:nvPr/>
          </p:nvSpPr>
          <p:spPr bwMode="auto">
            <a:xfrm flipV="1">
              <a:off x="2741228" y="4737750"/>
              <a:ext cx="7207200" cy="4879"/>
            </a:xfrm>
            <a:prstGeom prst="line">
              <a:avLst/>
            </a:prstGeom>
            <a:noFill/>
            <a:ln w="19050">
              <a:solidFill>
                <a:srgbClr val="FF9900"/>
              </a:solidFill>
              <a:round/>
            </a:ln>
          </p:spPr>
          <p:txBody>
            <a:bodyPr/>
            <a:lstStyle/>
            <a:p>
              <a:endParaRPr lang="zh-CN" altLang="en-US"/>
            </a:p>
          </p:txBody>
        </p:sp>
        <p:sp>
          <p:nvSpPr>
            <p:cNvPr id="16" name="Text Box 38"/>
            <p:cNvSpPr txBox="1">
              <a:spLocks noChangeArrowheads="1"/>
            </p:cNvSpPr>
            <p:nvPr/>
          </p:nvSpPr>
          <p:spPr bwMode="auto">
            <a:xfrm>
              <a:off x="7943914" y="3573017"/>
              <a:ext cx="900990" cy="278905"/>
            </a:xfrm>
            <a:prstGeom prst="rect">
              <a:avLst/>
            </a:prstGeom>
            <a:noFill/>
            <a:ln w="28575" algn="ctr">
              <a:noFill/>
              <a:miter lim="800000"/>
            </a:ln>
          </p:spPr>
          <p:txBody>
            <a:bodyPr wrap="none" lIns="89744" tIns="46664" rIns="89744" bIns="46664">
              <a:spAutoFit/>
            </a:bodyPr>
            <a:lstStyle/>
            <a:p>
              <a:pPr defTabSz="821055"/>
              <a:r>
                <a:rPr lang="en-US" altLang="zh-CN" sz="1200" dirty="0">
                  <a:solidFill>
                    <a:srgbClr val="0033CC"/>
                  </a:solidFill>
                </a:rPr>
                <a:t>250-700m</a:t>
              </a:r>
            </a:p>
          </p:txBody>
        </p:sp>
        <p:grpSp>
          <p:nvGrpSpPr>
            <p:cNvPr id="17" name="Group 41"/>
            <p:cNvGrpSpPr/>
            <p:nvPr/>
          </p:nvGrpSpPr>
          <p:grpSpPr>
            <a:xfrm rot="128787" flipV="1">
              <a:off x="8334871" y="4066058"/>
              <a:ext cx="642357" cy="60924"/>
              <a:chOff x="2160" y="2400"/>
              <a:chExt cx="768" cy="48"/>
            </a:xfrm>
          </p:grpSpPr>
          <p:grpSp>
            <p:nvGrpSpPr>
              <p:cNvPr id="143" name="Group 42"/>
              <p:cNvGrpSpPr/>
              <p:nvPr/>
            </p:nvGrpSpPr>
            <p:grpSpPr>
              <a:xfrm>
                <a:off x="2160" y="2400"/>
                <a:ext cx="384" cy="48"/>
                <a:chOff x="2160" y="2400"/>
                <a:chExt cx="384" cy="48"/>
              </a:xfrm>
            </p:grpSpPr>
            <p:sp>
              <p:nvSpPr>
                <p:cNvPr id="147" name="Oval 43"/>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48" name="Oval 44"/>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44" name="Group 45"/>
              <p:cNvGrpSpPr/>
              <p:nvPr/>
            </p:nvGrpSpPr>
            <p:grpSpPr>
              <a:xfrm>
                <a:off x="2544" y="2400"/>
                <a:ext cx="384" cy="48"/>
                <a:chOff x="2160" y="2400"/>
                <a:chExt cx="384" cy="48"/>
              </a:xfrm>
            </p:grpSpPr>
            <p:sp>
              <p:nvSpPr>
                <p:cNvPr id="145" name="Oval 46"/>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46" name="Oval 47"/>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18" name="Group 48"/>
            <p:cNvGrpSpPr/>
            <p:nvPr/>
          </p:nvGrpSpPr>
          <p:grpSpPr>
            <a:xfrm rot="21284540">
              <a:off x="7674645" y="3869688"/>
              <a:ext cx="977043" cy="57878"/>
              <a:chOff x="2160" y="2400"/>
              <a:chExt cx="768" cy="48"/>
            </a:xfrm>
          </p:grpSpPr>
          <p:grpSp>
            <p:nvGrpSpPr>
              <p:cNvPr id="137" name="Group 49"/>
              <p:cNvGrpSpPr/>
              <p:nvPr/>
            </p:nvGrpSpPr>
            <p:grpSpPr>
              <a:xfrm>
                <a:off x="2160" y="2400"/>
                <a:ext cx="384" cy="48"/>
                <a:chOff x="2160" y="2400"/>
                <a:chExt cx="384" cy="48"/>
              </a:xfrm>
            </p:grpSpPr>
            <p:sp>
              <p:nvSpPr>
                <p:cNvPr id="141" name="Oval 50"/>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42" name="Oval 51"/>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38" name="Group 52"/>
              <p:cNvGrpSpPr/>
              <p:nvPr/>
            </p:nvGrpSpPr>
            <p:grpSpPr>
              <a:xfrm>
                <a:off x="2544" y="2400"/>
                <a:ext cx="384" cy="48"/>
                <a:chOff x="2160" y="2400"/>
                <a:chExt cx="384" cy="48"/>
              </a:xfrm>
            </p:grpSpPr>
            <p:sp>
              <p:nvSpPr>
                <p:cNvPr id="139" name="Oval 53"/>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40" name="Oval 54"/>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sp>
          <p:nvSpPr>
            <p:cNvPr id="19" name="Text Box 59"/>
            <p:cNvSpPr txBox="1">
              <a:spLocks noChangeArrowheads="1"/>
            </p:cNvSpPr>
            <p:nvPr/>
          </p:nvSpPr>
          <p:spPr bwMode="auto">
            <a:xfrm>
              <a:off x="7230933" y="2301407"/>
              <a:ext cx="1658422" cy="278905"/>
            </a:xfrm>
            <a:prstGeom prst="rect">
              <a:avLst/>
            </a:prstGeom>
            <a:noFill/>
            <a:ln w="28575" algn="ctr">
              <a:noFill/>
              <a:miter lim="800000"/>
            </a:ln>
          </p:spPr>
          <p:txBody>
            <a:bodyPr lIns="89744" tIns="46664" rIns="89744" bIns="46664">
              <a:spAutoFit/>
            </a:bodyPr>
            <a:lstStyle/>
            <a:p>
              <a:pPr defTabSz="821055"/>
              <a:r>
                <a:rPr lang="en-US" altLang="zh-CN" sz="1200">
                  <a:solidFill>
                    <a:srgbClr val="0033CC"/>
                  </a:solidFill>
                </a:rPr>
                <a:t>3,5-6 km</a:t>
              </a:r>
            </a:p>
          </p:txBody>
        </p:sp>
        <p:grpSp>
          <p:nvGrpSpPr>
            <p:cNvPr id="20" name="Group 60"/>
            <p:cNvGrpSpPr/>
            <p:nvPr/>
          </p:nvGrpSpPr>
          <p:grpSpPr>
            <a:xfrm flipV="1">
              <a:off x="5099749" y="2574933"/>
              <a:ext cx="1287715" cy="47216"/>
              <a:chOff x="2160" y="2400"/>
              <a:chExt cx="1536" cy="48"/>
            </a:xfrm>
          </p:grpSpPr>
          <p:grpSp>
            <p:nvGrpSpPr>
              <p:cNvPr id="123" name="Group 61"/>
              <p:cNvGrpSpPr/>
              <p:nvPr/>
            </p:nvGrpSpPr>
            <p:grpSpPr>
              <a:xfrm>
                <a:off x="2160" y="2400"/>
                <a:ext cx="768" cy="48"/>
                <a:chOff x="2160" y="2400"/>
                <a:chExt cx="768" cy="48"/>
              </a:xfrm>
            </p:grpSpPr>
            <p:grpSp>
              <p:nvGrpSpPr>
                <p:cNvPr id="131" name="Group 62"/>
                <p:cNvGrpSpPr/>
                <p:nvPr/>
              </p:nvGrpSpPr>
              <p:grpSpPr>
                <a:xfrm>
                  <a:off x="2160" y="2400"/>
                  <a:ext cx="384" cy="48"/>
                  <a:chOff x="2160" y="2400"/>
                  <a:chExt cx="384" cy="48"/>
                </a:xfrm>
              </p:grpSpPr>
              <p:sp>
                <p:nvSpPr>
                  <p:cNvPr id="135" name="Oval 63"/>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36" name="Oval 64"/>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32" name="Group 65"/>
                <p:cNvGrpSpPr/>
                <p:nvPr/>
              </p:nvGrpSpPr>
              <p:grpSpPr>
                <a:xfrm>
                  <a:off x="2544" y="2400"/>
                  <a:ext cx="384" cy="48"/>
                  <a:chOff x="2160" y="2400"/>
                  <a:chExt cx="384" cy="48"/>
                </a:xfrm>
              </p:grpSpPr>
              <p:sp>
                <p:nvSpPr>
                  <p:cNvPr id="133" name="Oval 66"/>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34" name="Oval 67"/>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124" name="Group 68"/>
              <p:cNvGrpSpPr/>
              <p:nvPr/>
            </p:nvGrpSpPr>
            <p:grpSpPr>
              <a:xfrm>
                <a:off x="2928" y="2400"/>
                <a:ext cx="768" cy="48"/>
                <a:chOff x="2160" y="2400"/>
                <a:chExt cx="768" cy="48"/>
              </a:xfrm>
            </p:grpSpPr>
            <p:grpSp>
              <p:nvGrpSpPr>
                <p:cNvPr id="125" name="Group 69"/>
                <p:cNvGrpSpPr/>
                <p:nvPr/>
              </p:nvGrpSpPr>
              <p:grpSpPr>
                <a:xfrm>
                  <a:off x="2160" y="2400"/>
                  <a:ext cx="384" cy="48"/>
                  <a:chOff x="2160" y="2400"/>
                  <a:chExt cx="384" cy="48"/>
                </a:xfrm>
              </p:grpSpPr>
              <p:sp>
                <p:nvSpPr>
                  <p:cNvPr id="129" name="Oval 70"/>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30" name="Oval 71"/>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26" name="Group 72"/>
                <p:cNvGrpSpPr/>
                <p:nvPr/>
              </p:nvGrpSpPr>
              <p:grpSpPr>
                <a:xfrm>
                  <a:off x="2544" y="2400"/>
                  <a:ext cx="384" cy="48"/>
                  <a:chOff x="2160" y="2400"/>
                  <a:chExt cx="384" cy="48"/>
                </a:xfrm>
              </p:grpSpPr>
              <p:sp>
                <p:nvSpPr>
                  <p:cNvPr id="127" name="Oval 73"/>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28" name="Oval 74"/>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grpSp>
          <p:nvGrpSpPr>
            <p:cNvPr id="21" name="Group 75"/>
            <p:cNvGrpSpPr/>
            <p:nvPr/>
          </p:nvGrpSpPr>
          <p:grpSpPr>
            <a:xfrm flipV="1">
              <a:off x="6390467" y="2574933"/>
              <a:ext cx="1287715" cy="47216"/>
              <a:chOff x="2160" y="2400"/>
              <a:chExt cx="1536" cy="48"/>
            </a:xfrm>
          </p:grpSpPr>
          <p:grpSp>
            <p:nvGrpSpPr>
              <p:cNvPr id="109" name="Group 76"/>
              <p:cNvGrpSpPr/>
              <p:nvPr/>
            </p:nvGrpSpPr>
            <p:grpSpPr>
              <a:xfrm>
                <a:off x="2160" y="2400"/>
                <a:ext cx="768" cy="48"/>
                <a:chOff x="2160" y="2400"/>
                <a:chExt cx="768" cy="48"/>
              </a:xfrm>
            </p:grpSpPr>
            <p:grpSp>
              <p:nvGrpSpPr>
                <p:cNvPr id="117" name="Group 77"/>
                <p:cNvGrpSpPr/>
                <p:nvPr/>
              </p:nvGrpSpPr>
              <p:grpSpPr>
                <a:xfrm>
                  <a:off x="2160" y="2400"/>
                  <a:ext cx="384" cy="48"/>
                  <a:chOff x="2160" y="2400"/>
                  <a:chExt cx="384" cy="48"/>
                </a:xfrm>
              </p:grpSpPr>
              <p:sp>
                <p:nvSpPr>
                  <p:cNvPr id="121" name="Oval 78"/>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22" name="Oval 79"/>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18" name="Group 80"/>
                <p:cNvGrpSpPr/>
                <p:nvPr/>
              </p:nvGrpSpPr>
              <p:grpSpPr>
                <a:xfrm>
                  <a:off x="2544" y="2400"/>
                  <a:ext cx="384" cy="48"/>
                  <a:chOff x="2160" y="2400"/>
                  <a:chExt cx="384" cy="48"/>
                </a:xfrm>
              </p:grpSpPr>
              <p:sp>
                <p:nvSpPr>
                  <p:cNvPr id="119" name="Oval 81"/>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20" name="Oval 82"/>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110" name="Group 83"/>
              <p:cNvGrpSpPr/>
              <p:nvPr/>
            </p:nvGrpSpPr>
            <p:grpSpPr>
              <a:xfrm>
                <a:off x="2928" y="2400"/>
                <a:ext cx="768" cy="48"/>
                <a:chOff x="2160" y="2400"/>
                <a:chExt cx="768" cy="48"/>
              </a:xfrm>
            </p:grpSpPr>
            <p:grpSp>
              <p:nvGrpSpPr>
                <p:cNvPr id="111" name="Group 84"/>
                <p:cNvGrpSpPr/>
                <p:nvPr/>
              </p:nvGrpSpPr>
              <p:grpSpPr>
                <a:xfrm>
                  <a:off x="2160" y="2400"/>
                  <a:ext cx="384" cy="48"/>
                  <a:chOff x="2160" y="2400"/>
                  <a:chExt cx="384" cy="48"/>
                </a:xfrm>
              </p:grpSpPr>
              <p:sp>
                <p:nvSpPr>
                  <p:cNvPr id="115" name="Oval 85"/>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16" name="Oval 86"/>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12" name="Group 87"/>
                <p:cNvGrpSpPr/>
                <p:nvPr/>
              </p:nvGrpSpPr>
              <p:grpSpPr>
                <a:xfrm>
                  <a:off x="2544" y="2400"/>
                  <a:ext cx="384" cy="48"/>
                  <a:chOff x="2160" y="2400"/>
                  <a:chExt cx="384" cy="48"/>
                </a:xfrm>
              </p:grpSpPr>
              <p:sp>
                <p:nvSpPr>
                  <p:cNvPr id="113" name="Oval 88"/>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14" name="Oval 89"/>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grpSp>
          <p:nvGrpSpPr>
            <p:cNvPr id="22" name="Group 90"/>
            <p:cNvGrpSpPr/>
            <p:nvPr/>
          </p:nvGrpSpPr>
          <p:grpSpPr>
            <a:xfrm flipV="1">
              <a:off x="7688687" y="2574933"/>
              <a:ext cx="1286214" cy="47216"/>
              <a:chOff x="2160" y="2400"/>
              <a:chExt cx="1536" cy="48"/>
            </a:xfrm>
          </p:grpSpPr>
          <p:grpSp>
            <p:nvGrpSpPr>
              <p:cNvPr id="95" name="Group 91"/>
              <p:cNvGrpSpPr/>
              <p:nvPr/>
            </p:nvGrpSpPr>
            <p:grpSpPr>
              <a:xfrm>
                <a:off x="2160" y="2400"/>
                <a:ext cx="768" cy="48"/>
                <a:chOff x="2160" y="2400"/>
                <a:chExt cx="768" cy="48"/>
              </a:xfrm>
            </p:grpSpPr>
            <p:grpSp>
              <p:nvGrpSpPr>
                <p:cNvPr id="103" name="Group 92"/>
                <p:cNvGrpSpPr/>
                <p:nvPr/>
              </p:nvGrpSpPr>
              <p:grpSpPr>
                <a:xfrm>
                  <a:off x="2160" y="2400"/>
                  <a:ext cx="384" cy="48"/>
                  <a:chOff x="2160" y="2400"/>
                  <a:chExt cx="384" cy="48"/>
                </a:xfrm>
              </p:grpSpPr>
              <p:sp>
                <p:nvSpPr>
                  <p:cNvPr id="107" name="Oval 93"/>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08" name="Oval 94"/>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104" name="Group 95"/>
                <p:cNvGrpSpPr/>
                <p:nvPr/>
              </p:nvGrpSpPr>
              <p:grpSpPr>
                <a:xfrm>
                  <a:off x="2544" y="2400"/>
                  <a:ext cx="384" cy="48"/>
                  <a:chOff x="2160" y="2400"/>
                  <a:chExt cx="384" cy="48"/>
                </a:xfrm>
              </p:grpSpPr>
              <p:sp>
                <p:nvSpPr>
                  <p:cNvPr id="105" name="Oval 96"/>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06" name="Oval 97"/>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96" name="Group 98"/>
              <p:cNvGrpSpPr/>
              <p:nvPr/>
            </p:nvGrpSpPr>
            <p:grpSpPr>
              <a:xfrm>
                <a:off x="2928" y="2400"/>
                <a:ext cx="768" cy="48"/>
                <a:chOff x="2160" y="2400"/>
                <a:chExt cx="768" cy="48"/>
              </a:xfrm>
            </p:grpSpPr>
            <p:grpSp>
              <p:nvGrpSpPr>
                <p:cNvPr id="97" name="Group 99"/>
                <p:cNvGrpSpPr/>
                <p:nvPr/>
              </p:nvGrpSpPr>
              <p:grpSpPr>
                <a:xfrm>
                  <a:off x="2160" y="2400"/>
                  <a:ext cx="384" cy="48"/>
                  <a:chOff x="2160" y="2400"/>
                  <a:chExt cx="384" cy="48"/>
                </a:xfrm>
              </p:grpSpPr>
              <p:sp>
                <p:nvSpPr>
                  <p:cNvPr id="101" name="Oval 100"/>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02" name="Oval 101"/>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98" name="Group 102"/>
                <p:cNvGrpSpPr/>
                <p:nvPr/>
              </p:nvGrpSpPr>
              <p:grpSpPr>
                <a:xfrm>
                  <a:off x="2544" y="2400"/>
                  <a:ext cx="384" cy="48"/>
                  <a:chOff x="2160" y="2400"/>
                  <a:chExt cx="384" cy="48"/>
                </a:xfrm>
              </p:grpSpPr>
              <p:sp>
                <p:nvSpPr>
                  <p:cNvPr id="99" name="Oval 103"/>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100" name="Oval 104"/>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sp>
          <p:nvSpPr>
            <p:cNvPr id="23" name="Text Box 105"/>
            <p:cNvSpPr txBox="1">
              <a:spLocks noChangeArrowheads="1"/>
            </p:cNvSpPr>
            <p:nvPr/>
          </p:nvSpPr>
          <p:spPr bwMode="auto">
            <a:xfrm>
              <a:off x="4305666" y="2334282"/>
              <a:ext cx="1431725" cy="276484"/>
            </a:xfrm>
            <a:prstGeom prst="rect">
              <a:avLst/>
            </a:prstGeom>
            <a:noFill/>
            <a:ln w="28575" algn="ctr">
              <a:noFill/>
              <a:miter lim="800000"/>
            </a:ln>
          </p:spPr>
          <p:txBody>
            <a:bodyPr lIns="89744" tIns="46664" rIns="89744" bIns="46664">
              <a:spAutoFit/>
            </a:bodyPr>
            <a:lstStyle/>
            <a:p>
              <a:pPr defTabSz="821055"/>
              <a:r>
                <a:rPr kumimoji="1" lang="en-US" altLang="zh-CN" sz="1200" err="1">
                  <a:solidFill>
                    <a:schemeClr val="tx2"/>
                  </a:solidFill>
                </a:rPr>
                <a:t>xDSL 2-20 Mbps</a:t>
              </a:r>
            </a:p>
          </p:txBody>
        </p:sp>
        <p:sp>
          <p:nvSpPr>
            <p:cNvPr id="24" name="Text Box 108"/>
            <p:cNvSpPr txBox="1">
              <a:spLocks noChangeArrowheads="1"/>
            </p:cNvSpPr>
            <p:nvPr/>
          </p:nvSpPr>
          <p:spPr bwMode="auto">
            <a:xfrm>
              <a:off x="1595500" y="5385019"/>
              <a:ext cx="617477" cy="307777"/>
            </a:xfrm>
            <a:prstGeom prst="rect">
              <a:avLst/>
            </a:prstGeom>
            <a:noFill/>
            <a:ln w="19050">
              <a:noFill/>
              <a:miter lim="800000"/>
              <a:headEnd type="none" w="sm" len="sm"/>
              <a:tailEnd type="none" w="sm" len="sm"/>
            </a:ln>
          </p:spPr>
          <p:txBody>
            <a:bodyPr wrap="none" anchor="ctr" anchorCtr="1">
              <a:spAutoFit/>
            </a:bodyPr>
            <a:lstStyle/>
            <a:p>
              <a:pPr>
                <a:spcBef>
                  <a:spcPct val="0"/>
                </a:spcBef>
              </a:pPr>
              <a:r>
                <a:rPr lang="en-US" altLang="zh-CN" sz="1400"/>
                <a:t>FTTH</a:t>
              </a:r>
            </a:p>
          </p:txBody>
        </p:sp>
        <p:sp>
          <p:nvSpPr>
            <p:cNvPr id="25" name="Text Box 109"/>
            <p:cNvSpPr txBox="1">
              <a:spLocks noChangeArrowheads="1"/>
            </p:cNvSpPr>
            <p:nvPr/>
          </p:nvSpPr>
          <p:spPr bwMode="auto">
            <a:xfrm>
              <a:off x="5092246" y="3304502"/>
              <a:ext cx="708848" cy="369332"/>
            </a:xfrm>
            <a:prstGeom prst="rect">
              <a:avLst/>
            </a:prstGeom>
            <a:noFill/>
            <a:ln w="19050" algn="ctr">
              <a:noFill/>
              <a:miter lim="800000"/>
              <a:headEnd type="none" w="sm" len="sm"/>
              <a:tailEnd type="none" w="sm" len="sm"/>
            </a:ln>
          </p:spPr>
          <p:txBody>
            <a:bodyPr wrap="none">
              <a:spAutoFit/>
            </a:bodyPr>
            <a:lstStyle/>
            <a:p>
              <a:pPr>
                <a:spcBef>
                  <a:spcPct val="0"/>
                </a:spcBef>
              </a:pPr>
              <a:r>
                <a:rPr lang="en-US" altLang="zh-CN" sz="1800"/>
                <a:t>ODN</a:t>
              </a:r>
            </a:p>
          </p:txBody>
        </p:sp>
        <p:sp>
          <p:nvSpPr>
            <p:cNvPr id="26" name="Line 114"/>
            <p:cNvSpPr>
              <a:spLocks noChangeShapeType="1"/>
            </p:cNvSpPr>
            <p:nvPr/>
          </p:nvSpPr>
          <p:spPr bwMode="auto">
            <a:xfrm flipV="1">
              <a:off x="2783632" y="5543476"/>
              <a:ext cx="7318800" cy="9760"/>
            </a:xfrm>
            <a:prstGeom prst="line">
              <a:avLst/>
            </a:prstGeom>
            <a:noFill/>
            <a:ln w="19050">
              <a:solidFill>
                <a:srgbClr val="FF9900"/>
              </a:solidFill>
              <a:round/>
            </a:ln>
          </p:spPr>
          <p:txBody>
            <a:bodyPr/>
            <a:lstStyle/>
            <a:p>
              <a:endParaRPr lang="zh-CN" altLang="en-US"/>
            </a:p>
          </p:txBody>
        </p:sp>
        <p:grpSp>
          <p:nvGrpSpPr>
            <p:cNvPr id="27" name="Group 115"/>
            <p:cNvGrpSpPr/>
            <p:nvPr/>
          </p:nvGrpSpPr>
          <p:grpSpPr>
            <a:xfrm rot="21284540">
              <a:off x="8647649" y="3777136"/>
              <a:ext cx="975542" cy="59401"/>
              <a:chOff x="2160" y="2400"/>
              <a:chExt cx="768" cy="48"/>
            </a:xfrm>
          </p:grpSpPr>
          <p:grpSp>
            <p:nvGrpSpPr>
              <p:cNvPr id="89" name="Group 116"/>
              <p:cNvGrpSpPr/>
              <p:nvPr/>
            </p:nvGrpSpPr>
            <p:grpSpPr>
              <a:xfrm>
                <a:off x="2160" y="2400"/>
                <a:ext cx="384" cy="48"/>
                <a:chOff x="2160" y="2400"/>
                <a:chExt cx="384" cy="48"/>
              </a:xfrm>
            </p:grpSpPr>
            <p:sp>
              <p:nvSpPr>
                <p:cNvPr id="93" name="Oval 117"/>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94" name="Oval 118"/>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90" name="Group 119"/>
              <p:cNvGrpSpPr/>
              <p:nvPr/>
            </p:nvGrpSpPr>
            <p:grpSpPr>
              <a:xfrm>
                <a:off x="2544" y="2400"/>
                <a:ext cx="384" cy="48"/>
                <a:chOff x="2160" y="2400"/>
                <a:chExt cx="384" cy="48"/>
              </a:xfrm>
            </p:grpSpPr>
            <p:sp>
              <p:nvSpPr>
                <p:cNvPr id="91" name="Oval 120"/>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92" name="Oval 121"/>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28" name="Group 122"/>
            <p:cNvGrpSpPr/>
            <p:nvPr/>
          </p:nvGrpSpPr>
          <p:grpSpPr>
            <a:xfrm rot="128787" flipV="1">
              <a:off x="7708249" y="4040115"/>
              <a:ext cx="643857" cy="60924"/>
              <a:chOff x="2160" y="2400"/>
              <a:chExt cx="768" cy="48"/>
            </a:xfrm>
          </p:grpSpPr>
          <p:grpSp>
            <p:nvGrpSpPr>
              <p:cNvPr id="83" name="Group 123"/>
              <p:cNvGrpSpPr/>
              <p:nvPr/>
            </p:nvGrpSpPr>
            <p:grpSpPr>
              <a:xfrm>
                <a:off x="2160" y="2400"/>
                <a:ext cx="384" cy="48"/>
                <a:chOff x="2160" y="2400"/>
                <a:chExt cx="384" cy="48"/>
              </a:xfrm>
            </p:grpSpPr>
            <p:sp>
              <p:nvSpPr>
                <p:cNvPr id="87" name="Oval 124"/>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88" name="Oval 125"/>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84" name="Group 126"/>
              <p:cNvGrpSpPr/>
              <p:nvPr/>
            </p:nvGrpSpPr>
            <p:grpSpPr>
              <a:xfrm>
                <a:off x="2544" y="2400"/>
                <a:ext cx="384" cy="48"/>
                <a:chOff x="2160" y="2400"/>
                <a:chExt cx="384" cy="48"/>
              </a:xfrm>
            </p:grpSpPr>
            <p:sp>
              <p:nvSpPr>
                <p:cNvPr id="85" name="Oval 127"/>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86" name="Oval 128"/>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sp>
          <p:nvSpPr>
            <p:cNvPr id="29" name="AutoShape 129"/>
            <p:cNvSpPr>
              <a:spLocks noChangeArrowheads="1"/>
            </p:cNvSpPr>
            <p:nvPr/>
          </p:nvSpPr>
          <p:spPr bwMode="auto">
            <a:xfrm>
              <a:off x="5663953" y="2818631"/>
              <a:ext cx="829961" cy="475211"/>
            </a:xfrm>
            <a:prstGeom prst="downArrow">
              <a:avLst>
                <a:gd name="adj1" fmla="val 67093"/>
                <a:gd name="adj2" fmla="val 64051"/>
              </a:avLst>
            </a:prstGeom>
            <a:gradFill rotWithShape="1">
              <a:gsLst>
                <a:gs pos="0">
                  <a:schemeClr val="accent2">
                    <a:alpha val="14999"/>
                  </a:schemeClr>
                </a:gs>
                <a:gs pos="100000">
                  <a:schemeClr val="accent2">
                    <a:gamma/>
                    <a:shade val="60392"/>
                    <a:invGamma/>
                  </a:schemeClr>
                </a:gs>
              </a:gsLst>
              <a:lin ang="5400000" scaled="1"/>
            </a:gradFill>
            <a:ln w="9525" algn="ctr">
              <a:noFill/>
              <a:miter lim="800000"/>
            </a:ln>
            <a:effectLst/>
          </p:spPr>
          <p:txBody>
            <a:bodyPr wrap="none" anchor="ctr"/>
            <a:lstStyle/>
            <a:p>
              <a:pPr>
                <a:defRPr/>
              </a:pPr>
              <a:endParaRPr lang="zh-CN" altLang="en-US" sz="1100">
                <a:cs typeface="Times New Roman" panose="02020603050405020304" pitchFamily="18" charset="0"/>
              </a:endParaRPr>
            </a:p>
          </p:txBody>
        </p:sp>
        <p:sp>
          <p:nvSpPr>
            <p:cNvPr id="30" name="Text Box 132"/>
            <p:cNvSpPr txBox="1">
              <a:spLocks noChangeArrowheads="1"/>
            </p:cNvSpPr>
            <p:nvPr/>
          </p:nvSpPr>
          <p:spPr bwMode="auto">
            <a:xfrm>
              <a:off x="9552384" y="4833157"/>
              <a:ext cx="534121" cy="276999"/>
            </a:xfrm>
            <a:prstGeom prst="rect">
              <a:avLst/>
            </a:prstGeom>
            <a:noFill/>
            <a:ln w="19050" algn="ctr">
              <a:noFill/>
              <a:miter lim="800000"/>
              <a:headEnd type="none" w="sm" len="sm"/>
              <a:tailEnd type="none" w="sm" len="sm"/>
            </a:ln>
          </p:spPr>
          <p:txBody>
            <a:bodyPr wrap="none">
              <a:spAutoFit/>
            </a:bodyPr>
            <a:lstStyle/>
            <a:p>
              <a:pPr>
                <a:spcBef>
                  <a:spcPct val="0"/>
                </a:spcBef>
              </a:pPr>
              <a:r>
                <a:rPr lang="en-US" altLang="zh-CN" sz="1200"/>
                <a:t>ONU</a:t>
              </a:r>
            </a:p>
          </p:txBody>
        </p:sp>
        <p:sp>
          <p:nvSpPr>
            <p:cNvPr id="31" name="Text Box 136"/>
            <p:cNvSpPr txBox="1">
              <a:spLocks noChangeArrowheads="1"/>
            </p:cNvSpPr>
            <p:nvPr/>
          </p:nvSpPr>
          <p:spPr bwMode="auto">
            <a:xfrm>
              <a:off x="2406207" y="5881173"/>
              <a:ext cx="470433" cy="278905"/>
            </a:xfrm>
            <a:prstGeom prst="rect">
              <a:avLst/>
            </a:prstGeom>
            <a:noFill/>
            <a:ln w="28575" algn="ctr">
              <a:noFill/>
              <a:miter lim="800000"/>
            </a:ln>
          </p:spPr>
          <p:txBody>
            <a:bodyPr wrap="square" lIns="89744" tIns="46664" rIns="89744" bIns="46664">
              <a:spAutoFit/>
            </a:bodyPr>
            <a:lstStyle/>
            <a:p>
              <a:pPr defTabSz="821055"/>
              <a:r>
                <a:rPr lang="en-US" altLang="zh-CN" sz="1200"/>
                <a:t>OLT</a:t>
              </a:r>
            </a:p>
          </p:txBody>
        </p:sp>
        <p:sp>
          <p:nvSpPr>
            <p:cNvPr id="32" name="Text Box 138"/>
            <p:cNvSpPr txBox="1">
              <a:spLocks noChangeArrowheads="1"/>
            </p:cNvSpPr>
            <p:nvPr/>
          </p:nvSpPr>
          <p:spPr bwMode="auto">
            <a:xfrm>
              <a:off x="4269294" y="5229201"/>
              <a:ext cx="2618794" cy="278905"/>
            </a:xfrm>
            <a:prstGeom prst="rect">
              <a:avLst/>
            </a:prstGeom>
            <a:noFill/>
            <a:ln w="28575" algn="ctr">
              <a:noFill/>
              <a:miter lim="800000"/>
            </a:ln>
          </p:spPr>
          <p:txBody>
            <a:bodyPr wrap="square" lIns="89744" tIns="46664" rIns="89744" bIns="46664">
              <a:spAutoFit/>
            </a:bodyPr>
            <a:lstStyle/>
            <a:p>
              <a:pPr defTabSz="821055"/>
              <a:r>
                <a:rPr lang="en-US" altLang="zh-CN" sz="1200" dirty="0">
                  <a:solidFill>
                    <a:schemeClr val="tx2"/>
                  </a:solidFill>
                </a:rPr>
                <a:t>2,5 Gbps Down / 1,25 Gbps Up</a:t>
              </a:r>
            </a:p>
          </p:txBody>
        </p:sp>
        <p:sp>
          <p:nvSpPr>
            <p:cNvPr id="33" name="Text Box 139"/>
            <p:cNvSpPr txBox="1">
              <a:spLocks noChangeArrowheads="1"/>
            </p:cNvSpPr>
            <p:nvPr/>
          </p:nvSpPr>
          <p:spPr bwMode="auto">
            <a:xfrm>
              <a:off x="4244016" y="4418578"/>
              <a:ext cx="2677254" cy="278905"/>
            </a:xfrm>
            <a:prstGeom prst="rect">
              <a:avLst/>
            </a:prstGeom>
            <a:noFill/>
            <a:ln w="28575" algn="ctr">
              <a:noFill/>
              <a:miter lim="800000"/>
            </a:ln>
          </p:spPr>
          <p:txBody>
            <a:bodyPr wrap="square" lIns="89744" tIns="46664" rIns="89744" bIns="46664">
              <a:spAutoFit/>
            </a:bodyPr>
            <a:lstStyle/>
            <a:p>
              <a:pPr defTabSz="821055"/>
              <a:r>
                <a:rPr lang="en-US" altLang="zh-CN" sz="1200" dirty="0">
                  <a:solidFill>
                    <a:schemeClr val="tx2"/>
                  </a:solidFill>
                </a:rPr>
                <a:t>2,5 Gbps Down / 1,25 Gbps Up</a:t>
              </a:r>
            </a:p>
          </p:txBody>
        </p:sp>
        <p:sp>
          <p:nvSpPr>
            <p:cNvPr id="34" name="Text Box 140"/>
            <p:cNvSpPr txBox="1">
              <a:spLocks noChangeArrowheads="1"/>
            </p:cNvSpPr>
            <p:nvPr/>
          </p:nvSpPr>
          <p:spPr bwMode="auto">
            <a:xfrm>
              <a:off x="4238871" y="3599043"/>
              <a:ext cx="2422984" cy="278905"/>
            </a:xfrm>
            <a:prstGeom prst="rect">
              <a:avLst/>
            </a:prstGeom>
            <a:noFill/>
            <a:ln w="28575" algn="ctr">
              <a:noFill/>
              <a:miter lim="800000"/>
            </a:ln>
          </p:spPr>
          <p:txBody>
            <a:bodyPr wrap="square" lIns="89744" tIns="46664" rIns="89744" bIns="46664">
              <a:spAutoFit/>
            </a:bodyPr>
            <a:lstStyle/>
            <a:p>
              <a:pPr defTabSz="821055"/>
              <a:r>
                <a:rPr lang="en-US" altLang="zh-CN" sz="1200" dirty="0">
                  <a:solidFill>
                    <a:schemeClr val="tx2"/>
                  </a:solidFill>
                </a:rPr>
                <a:t>2,5 Gbps Down / 1,25 Gbps Up</a:t>
              </a:r>
            </a:p>
          </p:txBody>
        </p:sp>
        <p:sp>
          <p:nvSpPr>
            <p:cNvPr id="35" name="Line 142"/>
            <p:cNvSpPr>
              <a:spLocks noChangeShapeType="1"/>
            </p:cNvSpPr>
            <p:nvPr/>
          </p:nvSpPr>
          <p:spPr bwMode="auto">
            <a:xfrm flipV="1">
              <a:off x="2711624" y="3977717"/>
              <a:ext cx="4744800" cy="3719"/>
            </a:xfrm>
            <a:prstGeom prst="line">
              <a:avLst/>
            </a:prstGeom>
            <a:noFill/>
            <a:ln w="19050">
              <a:solidFill>
                <a:srgbClr val="FF9900"/>
              </a:solidFill>
              <a:round/>
            </a:ln>
          </p:spPr>
          <p:txBody>
            <a:bodyPr/>
            <a:lstStyle/>
            <a:p>
              <a:endParaRPr lang="zh-CN" altLang="en-US"/>
            </a:p>
          </p:txBody>
        </p:sp>
        <p:sp>
          <p:nvSpPr>
            <p:cNvPr id="36" name="Line 144"/>
            <p:cNvSpPr>
              <a:spLocks noChangeShapeType="1"/>
            </p:cNvSpPr>
            <p:nvPr/>
          </p:nvSpPr>
          <p:spPr bwMode="auto">
            <a:xfrm flipV="1">
              <a:off x="6387464" y="3737066"/>
              <a:ext cx="252140" cy="194958"/>
            </a:xfrm>
            <a:prstGeom prst="line">
              <a:avLst/>
            </a:prstGeom>
            <a:noFill/>
            <a:ln w="28575">
              <a:solidFill>
                <a:srgbClr val="FF9900"/>
              </a:solidFill>
              <a:round/>
            </a:ln>
          </p:spPr>
          <p:txBody>
            <a:bodyPr/>
            <a:lstStyle/>
            <a:p>
              <a:endParaRPr lang="zh-CN" altLang="en-US"/>
            </a:p>
          </p:txBody>
        </p:sp>
        <p:sp>
          <p:nvSpPr>
            <p:cNvPr id="37" name="Line 145"/>
            <p:cNvSpPr>
              <a:spLocks noChangeShapeType="1"/>
            </p:cNvSpPr>
            <p:nvPr/>
          </p:nvSpPr>
          <p:spPr bwMode="auto">
            <a:xfrm>
              <a:off x="6387465" y="4017318"/>
              <a:ext cx="264147" cy="169066"/>
            </a:xfrm>
            <a:prstGeom prst="line">
              <a:avLst/>
            </a:prstGeom>
            <a:noFill/>
            <a:ln w="28575">
              <a:solidFill>
                <a:srgbClr val="FF9900"/>
              </a:solidFill>
              <a:round/>
            </a:ln>
          </p:spPr>
          <p:txBody>
            <a:bodyPr/>
            <a:lstStyle/>
            <a:p>
              <a:endParaRPr lang="zh-CN" altLang="en-US"/>
            </a:p>
          </p:txBody>
        </p:sp>
        <p:sp>
          <p:nvSpPr>
            <p:cNvPr id="38" name="Line 147"/>
            <p:cNvSpPr>
              <a:spLocks noChangeShapeType="1"/>
            </p:cNvSpPr>
            <p:nvPr/>
          </p:nvSpPr>
          <p:spPr bwMode="auto">
            <a:xfrm flipV="1">
              <a:off x="6723651" y="4492529"/>
              <a:ext cx="252140" cy="194958"/>
            </a:xfrm>
            <a:prstGeom prst="line">
              <a:avLst/>
            </a:prstGeom>
            <a:noFill/>
            <a:ln w="28575">
              <a:solidFill>
                <a:srgbClr val="FF9900"/>
              </a:solidFill>
              <a:round/>
            </a:ln>
          </p:spPr>
          <p:txBody>
            <a:bodyPr/>
            <a:lstStyle/>
            <a:p>
              <a:endParaRPr lang="zh-CN" altLang="en-US"/>
            </a:p>
          </p:txBody>
        </p:sp>
        <p:sp>
          <p:nvSpPr>
            <p:cNvPr id="39" name="Line 148"/>
            <p:cNvSpPr>
              <a:spLocks noChangeShapeType="1"/>
            </p:cNvSpPr>
            <p:nvPr/>
          </p:nvSpPr>
          <p:spPr bwMode="auto">
            <a:xfrm>
              <a:off x="6723652" y="4808106"/>
              <a:ext cx="264147" cy="169066"/>
            </a:xfrm>
            <a:prstGeom prst="line">
              <a:avLst/>
            </a:prstGeom>
            <a:noFill/>
            <a:ln w="28575">
              <a:solidFill>
                <a:srgbClr val="FF9900"/>
              </a:solidFill>
              <a:round/>
            </a:ln>
          </p:spPr>
          <p:txBody>
            <a:bodyPr/>
            <a:lstStyle/>
            <a:p>
              <a:endParaRPr lang="zh-CN" altLang="en-US"/>
            </a:p>
          </p:txBody>
        </p:sp>
        <p:sp>
          <p:nvSpPr>
            <p:cNvPr id="40" name="Line 150"/>
            <p:cNvSpPr>
              <a:spLocks noChangeShapeType="1"/>
            </p:cNvSpPr>
            <p:nvPr/>
          </p:nvSpPr>
          <p:spPr bwMode="auto">
            <a:xfrm flipV="1">
              <a:off x="7251944" y="5296732"/>
              <a:ext cx="252140" cy="194958"/>
            </a:xfrm>
            <a:prstGeom prst="line">
              <a:avLst/>
            </a:prstGeom>
            <a:noFill/>
            <a:ln w="28575">
              <a:solidFill>
                <a:srgbClr val="FF9900"/>
              </a:solidFill>
              <a:round/>
            </a:ln>
          </p:spPr>
          <p:txBody>
            <a:bodyPr/>
            <a:lstStyle/>
            <a:p>
              <a:endParaRPr lang="zh-CN" altLang="en-US"/>
            </a:p>
          </p:txBody>
        </p:sp>
        <p:sp>
          <p:nvSpPr>
            <p:cNvPr id="41" name="Line 151"/>
            <p:cNvSpPr>
              <a:spLocks noChangeShapeType="1"/>
            </p:cNvSpPr>
            <p:nvPr/>
          </p:nvSpPr>
          <p:spPr bwMode="auto">
            <a:xfrm>
              <a:off x="7251945" y="5600194"/>
              <a:ext cx="264147" cy="169066"/>
            </a:xfrm>
            <a:prstGeom prst="line">
              <a:avLst/>
            </a:prstGeom>
            <a:noFill/>
            <a:ln w="28575">
              <a:solidFill>
                <a:srgbClr val="FF9900"/>
              </a:solidFill>
              <a:round/>
            </a:ln>
          </p:spPr>
          <p:txBody>
            <a:bodyPr/>
            <a:lstStyle/>
            <a:p>
              <a:endParaRPr lang="zh-CN" altLang="en-US"/>
            </a:p>
          </p:txBody>
        </p:sp>
        <p:sp>
          <p:nvSpPr>
            <p:cNvPr id="42" name="Text Box 152"/>
            <p:cNvSpPr txBox="1">
              <a:spLocks noChangeArrowheads="1"/>
            </p:cNvSpPr>
            <p:nvPr/>
          </p:nvSpPr>
          <p:spPr bwMode="auto">
            <a:xfrm>
              <a:off x="7311978" y="4130030"/>
              <a:ext cx="551754" cy="276999"/>
            </a:xfrm>
            <a:prstGeom prst="rect">
              <a:avLst/>
            </a:prstGeom>
            <a:noFill/>
            <a:ln w="19050" algn="ctr">
              <a:noFill/>
              <a:miter lim="800000"/>
              <a:headEnd type="none" w="sm" len="sm"/>
              <a:tailEnd type="none" w="sm" len="sm"/>
            </a:ln>
          </p:spPr>
          <p:txBody>
            <a:bodyPr wrap="none">
              <a:spAutoFit/>
            </a:bodyPr>
            <a:lstStyle/>
            <a:p>
              <a:pPr>
                <a:spcBef>
                  <a:spcPct val="0"/>
                </a:spcBef>
              </a:pPr>
              <a:r>
                <a:rPr lang="en-US" altLang="zh-CN" sz="1200" dirty="0"/>
                <a:t>MDU</a:t>
              </a:r>
            </a:p>
          </p:txBody>
        </p:sp>
        <p:sp>
          <p:nvSpPr>
            <p:cNvPr id="43" name="Text Box 27"/>
            <p:cNvSpPr txBox="1">
              <a:spLocks noChangeArrowheads="1"/>
            </p:cNvSpPr>
            <p:nvPr/>
          </p:nvSpPr>
          <p:spPr bwMode="auto">
            <a:xfrm>
              <a:off x="1598961" y="2421046"/>
              <a:ext cx="588623" cy="307777"/>
            </a:xfrm>
            <a:prstGeom prst="rect">
              <a:avLst/>
            </a:prstGeom>
            <a:noFill/>
            <a:ln w="19050">
              <a:noFill/>
              <a:miter lim="800000"/>
              <a:headEnd type="none" w="sm" len="sm"/>
              <a:tailEnd type="none" w="sm" len="sm"/>
            </a:ln>
          </p:spPr>
          <p:txBody>
            <a:bodyPr wrap="none" anchor="ctr" anchorCtr="1">
              <a:spAutoFit/>
            </a:bodyPr>
            <a:lstStyle/>
            <a:p>
              <a:pPr>
                <a:spcBef>
                  <a:spcPct val="0"/>
                </a:spcBef>
              </a:pPr>
              <a:r>
                <a:rPr lang="en-US" altLang="zh-CN" sz="1400" dirty="0" err="1"/>
                <a:t>xDSL</a:t>
              </a:r>
              <a:endParaRPr lang="en-US" altLang="zh-CN" sz="1400" dirty="0"/>
            </a:p>
          </p:txBody>
        </p:sp>
        <p:pic>
          <p:nvPicPr>
            <p:cNvPr id="44" name="图片 43" descr="住宅.png"/>
            <p:cNvPicPr>
              <a:picLocks noChangeAspect="1"/>
            </p:cNvPicPr>
            <p:nvPr/>
          </p:nvPicPr>
          <p:blipFill>
            <a:blip r:embed="rId3">
              <a:grayscl/>
            </a:blip>
            <a:stretch>
              <a:fillRect/>
            </a:stretch>
          </p:blipFill>
          <p:spPr>
            <a:xfrm>
              <a:off x="10128448" y="2299225"/>
              <a:ext cx="611869" cy="500619"/>
            </a:xfrm>
            <a:prstGeom prst="rect">
              <a:avLst/>
            </a:prstGeom>
          </p:spPr>
        </p:pic>
        <p:pic>
          <p:nvPicPr>
            <p:cNvPr id="45" name="图片 44"/>
            <p:cNvPicPr>
              <a:picLocks noChangeAspect="1"/>
            </p:cNvPicPr>
            <p:nvPr/>
          </p:nvPicPr>
          <p:blipFill>
            <a:blip r:embed="rId4"/>
            <a:stretch>
              <a:fillRect/>
            </a:stretch>
          </p:blipFill>
          <p:spPr>
            <a:xfrm>
              <a:off x="10037779" y="4477076"/>
              <a:ext cx="738741" cy="464093"/>
            </a:xfrm>
            <a:prstGeom prst="rect">
              <a:avLst/>
            </a:prstGeom>
          </p:spPr>
        </p:pic>
        <p:pic>
          <p:nvPicPr>
            <p:cNvPr id="46" name="图片 45" descr="住宅.png"/>
            <p:cNvPicPr>
              <a:picLocks noChangeAspect="1"/>
            </p:cNvPicPr>
            <p:nvPr/>
          </p:nvPicPr>
          <p:blipFill>
            <a:blip r:embed="rId3">
              <a:grayscl/>
            </a:blip>
            <a:stretch>
              <a:fillRect/>
            </a:stretch>
          </p:blipFill>
          <p:spPr>
            <a:xfrm>
              <a:off x="10169799" y="5269869"/>
              <a:ext cx="611869" cy="500619"/>
            </a:xfrm>
            <a:prstGeom prst="rect">
              <a:avLst/>
            </a:prstGeom>
          </p:spPr>
        </p:pic>
        <p:pic>
          <p:nvPicPr>
            <p:cNvPr id="47" name="图片 46" descr="住宅.png"/>
            <p:cNvPicPr>
              <a:picLocks noChangeAspect="1"/>
            </p:cNvPicPr>
            <p:nvPr/>
          </p:nvPicPr>
          <p:blipFill>
            <a:blip r:embed="rId3">
              <a:grayscl/>
            </a:blip>
            <a:stretch>
              <a:fillRect/>
            </a:stretch>
          </p:blipFill>
          <p:spPr>
            <a:xfrm>
              <a:off x="10344472" y="3537012"/>
              <a:ext cx="371271" cy="303767"/>
            </a:xfrm>
            <a:prstGeom prst="rect">
              <a:avLst/>
            </a:prstGeom>
          </p:spPr>
        </p:pic>
        <p:pic>
          <p:nvPicPr>
            <p:cNvPr id="48" name="图片 47" descr="住宅.png"/>
            <p:cNvPicPr>
              <a:picLocks noChangeAspect="1"/>
            </p:cNvPicPr>
            <p:nvPr/>
          </p:nvPicPr>
          <p:blipFill>
            <a:blip r:embed="rId3">
              <a:grayscl/>
            </a:blip>
            <a:stretch>
              <a:fillRect/>
            </a:stretch>
          </p:blipFill>
          <p:spPr>
            <a:xfrm>
              <a:off x="9588388" y="3989329"/>
              <a:ext cx="371271" cy="303767"/>
            </a:xfrm>
            <a:prstGeom prst="rect">
              <a:avLst/>
            </a:prstGeom>
          </p:spPr>
        </p:pic>
        <p:pic>
          <p:nvPicPr>
            <p:cNvPr id="49" name="图片 48"/>
            <p:cNvPicPr>
              <a:picLocks noChangeAspect="1"/>
            </p:cNvPicPr>
            <p:nvPr/>
          </p:nvPicPr>
          <p:blipFill>
            <a:blip r:embed="rId5"/>
            <a:stretch>
              <a:fillRect/>
            </a:stretch>
          </p:blipFill>
          <p:spPr>
            <a:xfrm rot="10800000">
              <a:off x="6023993" y="3830227"/>
              <a:ext cx="324342" cy="318853"/>
            </a:xfrm>
            <a:prstGeom prst="rect">
              <a:avLst/>
            </a:prstGeom>
          </p:spPr>
        </p:pic>
        <p:pic>
          <p:nvPicPr>
            <p:cNvPr id="50" name="图片 49"/>
            <p:cNvPicPr>
              <a:picLocks noChangeAspect="1"/>
            </p:cNvPicPr>
            <p:nvPr/>
          </p:nvPicPr>
          <p:blipFill>
            <a:blip r:embed="rId5"/>
            <a:stretch>
              <a:fillRect/>
            </a:stretch>
          </p:blipFill>
          <p:spPr>
            <a:xfrm rot="10800000">
              <a:off x="6348029" y="4581129"/>
              <a:ext cx="324342" cy="318853"/>
            </a:xfrm>
            <a:prstGeom prst="rect">
              <a:avLst/>
            </a:prstGeom>
          </p:spPr>
        </p:pic>
        <p:pic>
          <p:nvPicPr>
            <p:cNvPr id="51" name="图片 50"/>
            <p:cNvPicPr>
              <a:picLocks noChangeAspect="1"/>
            </p:cNvPicPr>
            <p:nvPr/>
          </p:nvPicPr>
          <p:blipFill>
            <a:blip r:embed="rId5"/>
            <a:stretch>
              <a:fillRect/>
            </a:stretch>
          </p:blipFill>
          <p:spPr>
            <a:xfrm rot="10800000">
              <a:off x="6888089" y="5373217"/>
              <a:ext cx="324342" cy="318853"/>
            </a:xfrm>
            <a:prstGeom prst="rect">
              <a:avLst/>
            </a:prstGeom>
          </p:spPr>
        </p:pic>
        <p:pic>
          <p:nvPicPr>
            <p:cNvPr id="52" name="图片 51"/>
            <p:cNvPicPr>
              <a:picLocks noChangeAspect="1"/>
            </p:cNvPicPr>
            <p:nvPr/>
          </p:nvPicPr>
          <p:blipFill>
            <a:blip r:embed="rId6"/>
            <a:stretch>
              <a:fillRect/>
            </a:stretch>
          </p:blipFill>
          <p:spPr>
            <a:xfrm>
              <a:off x="2460213" y="3681029"/>
              <a:ext cx="382943" cy="582755"/>
            </a:xfrm>
            <a:prstGeom prst="rect">
              <a:avLst/>
            </a:prstGeom>
          </p:spPr>
        </p:pic>
        <p:pic>
          <p:nvPicPr>
            <p:cNvPr id="53" name="图片 52"/>
            <p:cNvPicPr>
              <a:picLocks noChangeAspect="1"/>
            </p:cNvPicPr>
            <p:nvPr/>
          </p:nvPicPr>
          <p:blipFill>
            <a:blip r:embed="rId6"/>
            <a:stretch>
              <a:fillRect/>
            </a:stretch>
          </p:blipFill>
          <p:spPr>
            <a:xfrm>
              <a:off x="2460213" y="4430422"/>
              <a:ext cx="382943" cy="582755"/>
            </a:xfrm>
            <a:prstGeom prst="rect">
              <a:avLst/>
            </a:prstGeom>
          </p:spPr>
        </p:pic>
        <p:pic>
          <p:nvPicPr>
            <p:cNvPr id="54" name="图片 53"/>
            <p:cNvPicPr>
              <a:picLocks noChangeAspect="1"/>
            </p:cNvPicPr>
            <p:nvPr/>
          </p:nvPicPr>
          <p:blipFill>
            <a:blip r:embed="rId6"/>
            <a:stretch>
              <a:fillRect/>
            </a:stretch>
          </p:blipFill>
          <p:spPr>
            <a:xfrm>
              <a:off x="2460213" y="5229201"/>
              <a:ext cx="382943" cy="582755"/>
            </a:xfrm>
            <a:prstGeom prst="rect">
              <a:avLst/>
            </a:prstGeom>
          </p:spPr>
        </p:pic>
        <p:pic>
          <p:nvPicPr>
            <p:cNvPr id="55" name="图片 54"/>
            <p:cNvPicPr>
              <a:picLocks noChangeAspect="1"/>
            </p:cNvPicPr>
            <p:nvPr/>
          </p:nvPicPr>
          <p:blipFill>
            <a:blip r:embed="rId7">
              <a:grayscl/>
            </a:blip>
            <a:stretch>
              <a:fillRect/>
            </a:stretch>
          </p:blipFill>
          <p:spPr>
            <a:xfrm>
              <a:off x="2435186" y="2352326"/>
              <a:ext cx="475077" cy="509642"/>
            </a:xfrm>
            <a:prstGeom prst="rect">
              <a:avLst/>
            </a:prstGeom>
          </p:spPr>
        </p:pic>
        <p:pic>
          <p:nvPicPr>
            <p:cNvPr id="56" name="图片 55"/>
            <p:cNvPicPr>
              <a:picLocks noChangeAspect="1"/>
            </p:cNvPicPr>
            <p:nvPr/>
          </p:nvPicPr>
          <p:blipFill>
            <a:blip r:embed="rId8"/>
            <a:stretch>
              <a:fillRect/>
            </a:stretch>
          </p:blipFill>
          <p:spPr>
            <a:xfrm>
              <a:off x="7320137" y="3861049"/>
              <a:ext cx="403997" cy="262605"/>
            </a:xfrm>
            <a:prstGeom prst="rect">
              <a:avLst/>
            </a:prstGeom>
          </p:spPr>
        </p:pic>
        <p:pic>
          <p:nvPicPr>
            <p:cNvPr id="57" name="图片 56"/>
            <p:cNvPicPr>
              <a:picLocks noChangeAspect="1"/>
            </p:cNvPicPr>
            <p:nvPr/>
          </p:nvPicPr>
          <p:blipFill>
            <a:blip r:embed="rId9"/>
            <a:stretch>
              <a:fillRect/>
            </a:stretch>
          </p:blipFill>
          <p:spPr>
            <a:xfrm>
              <a:off x="9526208" y="5481228"/>
              <a:ext cx="620988" cy="108000"/>
            </a:xfrm>
            <a:prstGeom prst="rect">
              <a:avLst/>
            </a:prstGeom>
          </p:spPr>
        </p:pic>
        <p:pic>
          <p:nvPicPr>
            <p:cNvPr id="58" name="图片 57"/>
            <p:cNvPicPr>
              <a:picLocks noChangeAspect="1"/>
            </p:cNvPicPr>
            <p:nvPr/>
          </p:nvPicPr>
          <p:blipFill>
            <a:blip r:embed="rId8"/>
            <a:stretch>
              <a:fillRect/>
            </a:stretch>
          </p:blipFill>
          <p:spPr>
            <a:xfrm>
              <a:off x="9616439" y="4606556"/>
              <a:ext cx="403997" cy="262605"/>
            </a:xfrm>
            <a:prstGeom prst="rect">
              <a:avLst/>
            </a:prstGeom>
          </p:spPr>
        </p:pic>
        <p:sp>
          <p:nvSpPr>
            <p:cNvPr id="59" name="Text Box 132"/>
            <p:cNvSpPr txBox="1">
              <a:spLocks noChangeArrowheads="1"/>
            </p:cNvSpPr>
            <p:nvPr/>
          </p:nvSpPr>
          <p:spPr bwMode="auto">
            <a:xfrm>
              <a:off x="9552384" y="5543655"/>
              <a:ext cx="508473" cy="276999"/>
            </a:xfrm>
            <a:prstGeom prst="rect">
              <a:avLst/>
            </a:prstGeom>
            <a:noFill/>
            <a:ln w="19050" algn="ctr">
              <a:noFill/>
              <a:miter lim="800000"/>
              <a:headEnd type="none" w="sm" len="sm"/>
              <a:tailEnd type="none" w="sm" len="sm"/>
            </a:ln>
          </p:spPr>
          <p:txBody>
            <a:bodyPr wrap="none">
              <a:spAutoFit/>
            </a:bodyPr>
            <a:lstStyle/>
            <a:p>
              <a:pPr>
                <a:spcBef>
                  <a:spcPct val="0"/>
                </a:spcBef>
              </a:pPr>
              <a:r>
                <a:rPr lang="en-US" altLang="zh-CN" sz="1200"/>
                <a:t>ONT</a:t>
              </a:r>
            </a:p>
          </p:txBody>
        </p:sp>
        <p:sp>
          <p:nvSpPr>
            <p:cNvPr id="60" name="Text Box 136"/>
            <p:cNvSpPr txBox="1">
              <a:spLocks noChangeArrowheads="1"/>
            </p:cNvSpPr>
            <p:nvPr/>
          </p:nvSpPr>
          <p:spPr bwMode="auto">
            <a:xfrm>
              <a:off x="2349200" y="2883755"/>
              <a:ext cx="877108" cy="278905"/>
            </a:xfrm>
            <a:prstGeom prst="rect">
              <a:avLst/>
            </a:prstGeom>
            <a:noFill/>
            <a:ln w="28575" algn="ctr">
              <a:noFill/>
              <a:miter lim="800000"/>
            </a:ln>
          </p:spPr>
          <p:txBody>
            <a:bodyPr wrap="square" lIns="89744" tIns="46664" rIns="89744" bIns="46664">
              <a:spAutoFit/>
            </a:bodyPr>
            <a:lstStyle/>
            <a:p>
              <a:pPr defTabSz="821055"/>
              <a:r>
                <a:rPr lang="en-US" altLang="zh-CN" sz="1200"/>
                <a:t>DSLAM</a:t>
              </a:r>
            </a:p>
          </p:txBody>
        </p:sp>
        <p:grpSp>
          <p:nvGrpSpPr>
            <p:cNvPr id="61" name="Group 41"/>
            <p:cNvGrpSpPr/>
            <p:nvPr/>
          </p:nvGrpSpPr>
          <p:grpSpPr>
            <a:xfrm rot="128787" flipV="1">
              <a:off x="8951306" y="4085600"/>
              <a:ext cx="642357" cy="60924"/>
              <a:chOff x="2160" y="2400"/>
              <a:chExt cx="768" cy="48"/>
            </a:xfrm>
          </p:grpSpPr>
          <p:grpSp>
            <p:nvGrpSpPr>
              <p:cNvPr id="77" name="Group 42"/>
              <p:cNvGrpSpPr/>
              <p:nvPr/>
            </p:nvGrpSpPr>
            <p:grpSpPr>
              <a:xfrm>
                <a:off x="2160" y="2400"/>
                <a:ext cx="384" cy="48"/>
                <a:chOff x="2160" y="2400"/>
                <a:chExt cx="384" cy="48"/>
              </a:xfrm>
            </p:grpSpPr>
            <p:sp>
              <p:nvSpPr>
                <p:cNvPr id="81" name="Oval 43"/>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82" name="Oval 44"/>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nvGrpSpPr>
              <p:cNvPr id="78" name="Group 45"/>
              <p:cNvGrpSpPr/>
              <p:nvPr/>
            </p:nvGrpSpPr>
            <p:grpSpPr>
              <a:xfrm>
                <a:off x="2544" y="2400"/>
                <a:ext cx="384" cy="48"/>
                <a:chOff x="2160" y="2400"/>
                <a:chExt cx="384" cy="48"/>
              </a:xfrm>
            </p:grpSpPr>
            <p:sp>
              <p:nvSpPr>
                <p:cNvPr id="79" name="Oval 46"/>
                <p:cNvSpPr>
                  <a:spLocks noChangeArrowheads="1"/>
                </p:cNvSpPr>
                <p:nvPr/>
              </p:nvSpPr>
              <p:spPr bwMode="auto">
                <a:xfrm>
                  <a:off x="2160" y="2400"/>
                  <a:ext cx="192" cy="48"/>
                </a:xfrm>
                <a:prstGeom prst="ellipse">
                  <a:avLst/>
                </a:prstGeom>
                <a:noFill/>
                <a:ln w="9525">
                  <a:solidFill>
                    <a:srgbClr val="000000"/>
                  </a:solidFill>
                  <a:round/>
                </a:ln>
              </p:spPr>
              <p:txBody>
                <a:bodyPr wrap="none" anchor="ctr"/>
                <a:lstStyle/>
                <a:p>
                  <a:endParaRPr lang="zh-CN" altLang="en-US" sz="1100"/>
                </a:p>
              </p:txBody>
            </p:sp>
            <p:sp>
              <p:nvSpPr>
                <p:cNvPr id="80" name="Oval 47"/>
                <p:cNvSpPr>
                  <a:spLocks noChangeArrowheads="1"/>
                </p:cNvSpPr>
                <p:nvPr/>
              </p:nvSpPr>
              <p:spPr bwMode="auto">
                <a:xfrm>
                  <a:off x="2352" y="2400"/>
                  <a:ext cx="192" cy="48"/>
                </a:xfrm>
                <a:prstGeom prst="ellipse">
                  <a:avLst/>
                </a:prstGeom>
                <a:noFill/>
                <a:ln w="9525">
                  <a:solidFill>
                    <a:srgbClr val="000000"/>
                  </a:solidFill>
                  <a:round/>
                </a:ln>
              </p:spPr>
              <p:txBody>
                <a:bodyPr wrap="none" anchor="ctr"/>
                <a:lstStyle/>
                <a:p>
                  <a:endParaRPr lang="zh-CN" altLang="en-US" sz="1100"/>
                </a:p>
              </p:txBody>
            </p:sp>
          </p:grpSp>
        </p:grpSp>
        <p:grpSp>
          <p:nvGrpSpPr>
            <p:cNvPr id="62" name="组合 24827"/>
            <p:cNvGrpSpPr/>
            <p:nvPr/>
          </p:nvGrpSpPr>
          <p:grpSpPr>
            <a:xfrm>
              <a:off x="9588388" y="2420888"/>
              <a:ext cx="377332" cy="229770"/>
              <a:chOff x="1073150" y="2278063"/>
              <a:chExt cx="833438" cy="528638"/>
            </a:xfrm>
          </p:grpSpPr>
          <p:sp>
            <p:nvSpPr>
              <p:cNvPr id="63" name="Freeform 123"/>
              <p:cNvSpPr/>
              <p:nvPr/>
            </p:nvSpPr>
            <p:spPr bwMode="auto">
              <a:xfrm>
                <a:off x="1073150" y="2560638"/>
                <a:ext cx="833438" cy="246063"/>
              </a:xfrm>
              <a:custGeom>
                <a:avLst/>
                <a:gdLst>
                  <a:gd name="T0" fmla="*/ 2147483646 w 1772"/>
                  <a:gd name="T1" fmla="*/ 0 h 521"/>
                  <a:gd name="T2" fmla="*/ 2147483646 w 1772"/>
                  <a:gd name="T3" fmla="*/ 0 h 521"/>
                  <a:gd name="T4" fmla="*/ 2147483646 w 1772"/>
                  <a:gd name="T5" fmla="*/ 0 h 521"/>
                  <a:gd name="T6" fmla="*/ 0 w 1772"/>
                  <a:gd name="T7" fmla="*/ 2147483646 h 521"/>
                  <a:gd name="T8" fmla="*/ 0 w 1772"/>
                  <a:gd name="T9" fmla="*/ 2147483646 h 521"/>
                  <a:gd name="T10" fmla="*/ 2147483646 w 1772"/>
                  <a:gd name="T11" fmla="*/ 2147483646 h 521"/>
                  <a:gd name="T12" fmla="*/ 2147483646 w 1772"/>
                  <a:gd name="T13" fmla="*/ 2147483646 h 521"/>
                  <a:gd name="T14" fmla="*/ 2147483646 w 1772"/>
                  <a:gd name="T15" fmla="*/ 2147483646 h 521"/>
                  <a:gd name="T16" fmla="*/ 2147483646 w 1772"/>
                  <a:gd name="T17" fmla="*/ 2147483646 h 521"/>
                  <a:gd name="T18" fmla="*/ 2147483646 w 1772"/>
                  <a:gd name="T19" fmla="*/ 2147483646 h 521"/>
                  <a:gd name="T20" fmla="*/ 2147483646 w 1772"/>
                  <a:gd name="T21" fmla="*/ 2147483646 h 521"/>
                  <a:gd name="T22" fmla="*/ 2147483646 w 1772"/>
                  <a:gd name="T23" fmla="*/ 2147483646 h 521"/>
                  <a:gd name="T24" fmla="*/ 2147483646 w 1772"/>
                  <a:gd name="T25" fmla="*/ 2147483646 h 521"/>
                  <a:gd name="T26" fmla="*/ 2147483646 w 1772"/>
                  <a:gd name="T27" fmla="*/ 2147483646 h 521"/>
                  <a:gd name="T28" fmla="*/ 2147483646 w 1772"/>
                  <a:gd name="T29" fmla="*/ 2147483646 h 521"/>
                  <a:gd name="T30" fmla="*/ 2147483646 w 1772"/>
                  <a:gd name="T31" fmla="*/ 2147483646 h 521"/>
                  <a:gd name="T32" fmla="*/ 2147483646 w 1772"/>
                  <a:gd name="T33" fmla="*/ 2147483646 h 521"/>
                  <a:gd name="T34" fmla="*/ 2147483646 w 1772"/>
                  <a:gd name="T35" fmla="*/ 2147483646 h 521"/>
                  <a:gd name="T36" fmla="*/ 2147483646 w 1772"/>
                  <a:gd name="T37" fmla="*/ 2147483646 h 521"/>
                  <a:gd name="T38" fmla="*/ 2147483646 w 1772"/>
                  <a:gd name="T39" fmla="*/ 2147483646 h 521"/>
                  <a:gd name="T40" fmla="*/ 2147483646 w 1772"/>
                  <a:gd name="T41" fmla="*/ 2147483646 h 521"/>
                  <a:gd name="T42" fmla="*/ 2147483646 w 1772"/>
                  <a:gd name="T43" fmla="*/ 2147483646 h 521"/>
                  <a:gd name="T44" fmla="*/ 2147483646 w 1772"/>
                  <a:gd name="T45" fmla="*/ 2147483646 h 521"/>
                  <a:gd name="T46" fmla="*/ 2147483646 w 1772"/>
                  <a:gd name="T47" fmla="*/ 2147483646 h 521"/>
                  <a:gd name="T48" fmla="*/ 2147483646 w 1772"/>
                  <a:gd name="T49" fmla="*/ 2147483646 h 521"/>
                  <a:gd name="T50" fmla="*/ 2147483646 w 1772"/>
                  <a:gd name="T51" fmla="*/ 2147483646 h 521"/>
                  <a:gd name="T52" fmla="*/ 2147483646 w 1772"/>
                  <a:gd name="T53" fmla="*/ 2147483646 h 521"/>
                  <a:gd name="T54" fmla="*/ 2147483646 w 1772"/>
                  <a:gd name="T55" fmla="*/ 0 h 5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1" h="521">
                    <a:moveTo>
                      <a:pt x="1681" y="0"/>
                    </a:moveTo>
                    <a:lnTo>
                      <a:pt x="1681" y="0"/>
                    </a:lnTo>
                    <a:lnTo>
                      <a:pt x="90" y="0"/>
                    </a:lnTo>
                    <a:cubicBezTo>
                      <a:pt x="40" y="0"/>
                      <a:pt x="0" y="41"/>
                      <a:pt x="0" y="91"/>
                    </a:cubicBezTo>
                    <a:lnTo>
                      <a:pt x="0" y="394"/>
                    </a:lnTo>
                    <a:cubicBezTo>
                      <a:pt x="0" y="444"/>
                      <a:pt x="40" y="485"/>
                      <a:pt x="90" y="485"/>
                    </a:cubicBezTo>
                    <a:lnTo>
                      <a:pt x="1165" y="485"/>
                    </a:lnTo>
                    <a:cubicBezTo>
                      <a:pt x="1177" y="507"/>
                      <a:pt x="1199" y="521"/>
                      <a:pt x="1226" y="521"/>
                    </a:cubicBezTo>
                    <a:cubicBezTo>
                      <a:pt x="1264" y="521"/>
                      <a:pt x="1295" y="490"/>
                      <a:pt x="1295" y="452"/>
                    </a:cubicBezTo>
                    <a:cubicBezTo>
                      <a:pt x="1295" y="414"/>
                      <a:pt x="1264" y="382"/>
                      <a:pt x="1226" y="382"/>
                    </a:cubicBezTo>
                    <a:cubicBezTo>
                      <a:pt x="1199" y="382"/>
                      <a:pt x="1177" y="397"/>
                      <a:pt x="1165" y="419"/>
                    </a:cubicBezTo>
                    <a:lnTo>
                      <a:pt x="90" y="419"/>
                    </a:lnTo>
                    <a:cubicBezTo>
                      <a:pt x="77" y="419"/>
                      <a:pt x="66" y="408"/>
                      <a:pt x="66" y="394"/>
                    </a:cubicBezTo>
                    <a:lnTo>
                      <a:pt x="66" y="91"/>
                    </a:lnTo>
                    <a:cubicBezTo>
                      <a:pt x="66" y="77"/>
                      <a:pt x="77" y="67"/>
                      <a:pt x="90" y="67"/>
                    </a:cubicBezTo>
                    <a:lnTo>
                      <a:pt x="1681" y="67"/>
                    </a:lnTo>
                    <a:cubicBezTo>
                      <a:pt x="1695" y="67"/>
                      <a:pt x="1705" y="77"/>
                      <a:pt x="1705" y="91"/>
                    </a:cubicBezTo>
                    <a:lnTo>
                      <a:pt x="1705" y="394"/>
                    </a:lnTo>
                    <a:cubicBezTo>
                      <a:pt x="1705" y="408"/>
                      <a:pt x="1695" y="419"/>
                      <a:pt x="1681" y="419"/>
                    </a:cubicBezTo>
                    <a:lnTo>
                      <a:pt x="1504" y="419"/>
                    </a:lnTo>
                    <a:cubicBezTo>
                      <a:pt x="1492" y="397"/>
                      <a:pt x="1469" y="382"/>
                      <a:pt x="1443" y="382"/>
                    </a:cubicBezTo>
                    <a:cubicBezTo>
                      <a:pt x="1405" y="382"/>
                      <a:pt x="1374" y="414"/>
                      <a:pt x="1374" y="452"/>
                    </a:cubicBezTo>
                    <a:cubicBezTo>
                      <a:pt x="1374" y="490"/>
                      <a:pt x="1405" y="521"/>
                      <a:pt x="1443" y="521"/>
                    </a:cubicBezTo>
                    <a:cubicBezTo>
                      <a:pt x="1469" y="521"/>
                      <a:pt x="1492" y="507"/>
                      <a:pt x="1504" y="485"/>
                    </a:cubicBezTo>
                    <a:lnTo>
                      <a:pt x="1681" y="485"/>
                    </a:lnTo>
                    <a:cubicBezTo>
                      <a:pt x="1731" y="485"/>
                      <a:pt x="1772" y="444"/>
                      <a:pt x="1772" y="394"/>
                    </a:cubicBezTo>
                    <a:lnTo>
                      <a:pt x="1772" y="91"/>
                    </a:lnTo>
                    <a:cubicBezTo>
                      <a:pt x="1772" y="41"/>
                      <a:pt x="1731" y="0"/>
                      <a:pt x="1681" y="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4" name="Freeform 124"/>
              <p:cNvSpPr/>
              <p:nvPr/>
            </p:nvSpPr>
            <p:spPr bwMode="auto">
              <a:xfrm>
                <a:off x="1403350" y="2389188"/>
                <a:ext cx="173038" cy="57150"/>
              </a:xfrm>
              <a:custGeom>
                <a:avLst/>
                <a:gdLst>
                  <a:gd name="T0" fmla="*/ 2147483646 w 365"/>
                  <a:gd name="T1" fmla="*/ 2147483646 h 122"/>
                  <a:gd name="T2" fmla="*/ 2147483646 w 365"/>
                  <a:gd name="T3" fmla="*/ 2147483646 h 122"/>
                  <a:gd name="T4" fmla="*/ 2147483646 w 365"/>
                  <a:gd name="T5" fmla="*/ 2147483646 h 122"/>
                  <a:gd name="T6" fmla="*/ 2147483646 w 365"/>
                  <a:gd name="T7" fmla="*/ 0 h 122"/>
                  <a:gd name="T8" fmla="*/ 2147483646 w 365"/>
                  <a:gd name="T9" fmla="*/ 2147483646 h 122"/>
                  <a:gd name="T10" fmla="*/ 2147483646 w 365"/>
                  <a:gd name="T11" fmla="*/ 2147483646 h 122"/>
                  <a:gd name="T12" fmla="*/ 2147483646 w 365"/>
                  <a:gd name="T13" fmla="*/ 2147483646 h 122"/>
                  <a:gd name="T14" fmla="*/ 2147483646 w 365"/>
                  <a:gd name="T15" fmla="*/ 2147483646 h 122"/>
                  <a:gd name="T16" fmla="*/ 2147483646 w 365"/>
                  <a:gd name="T17" fmla="*/ 2147483646 h 122"/>
                  <a:gd name="T18" fmla="*/ 2147483646 w 365"/>
                  <a:gd name="T19" fmla="*/ 2147483646 h 122"/>
                  <a:gd name="T20" fmla="*/ 2147483646 w 365"/>
                  <a:gd name="T21" fmla="*/ 2147483646 h 1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5" h="122">
                    <a:moveTo>
                      <a:pt x="354" y="105"/>
                    </a:moveTo>
                    <a:lnTo>
                      <a:pt x="354" y="105"/>
                    </a:lnTo>
                    <a:cubicBezTo>
                      <a:pt x="365" y="91"/>
                      <a:pt x="363" y="70"/>
                      <a:pt x="348" y="58"/>
                    </a:cubicBezTo>
                    <a:cubicBezTo>
                      <a:pt x="301" y="21"/>
                      <a:pt x="243" y="0"/>
                      <a:pt x="182" y="0"/>
                    </a:cubicBezTo>
                    <a:cubicBezTo>
                      <a:pt x="122" y="0"/>
                      <a:pt x="63" y="21"/>
                      <a:pt x="16" y="59"/>
                    </a:cubicBezTo>
                    <a:cubicBezTo>
                      <a:pt x="2" y="70"/>
                      <a:pt x="0" y="91"/>
                      <a:pt x="11" y="105"/>
                    </a:cubicBezTo>
                    <a:cubicBezTo>
                      <a:pt x="18" y="114"/>
                      <a:pt x="28" y="118"/>
                      <a:pt x="37" y="118"/>
                    </a:cubicBezTo>
                    <a:cubicBezTo>
                      <a:pt x="45" y="118"/>
                      <a:pt x="52" y="116"/>
                      <a:pt x="58" y="111"/>
                    </a:cubicBezTo>
                    <a:cubicBezTo>
                      <a:pt x="94" y="82"/>
                      <a:pt x="137" y="67"/>
                      <a:pt x="182" y="67"/>
                    </a:cubicBezTo>
                    <a:cubicBezTo>
                      <a:pt x="228" y="67"/>
                      <a:pt x="271" y="82"/>
                      <a:pt x="307" y="111"/>
                    </a:cubicBezTo>
                    <a:cubicBezTo>
                      <a:pt x="321" y="122"/>
                      <a:pt x="342" y="120"/>
                      <a:pt x="354" y="105"/>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5" name="Freeform 125"/>
              <p:cNvSpPr/>
              <p:nvPr/>
            </p:nvSpPr>
            <p:spPr bwMode="auto">
              <a:xfrm>
                <a:off x="1363663" y="2332038"/>
                <a:ext cx="250825" cy="74613"/>
              </a:xfrm>
              <a:custGeom>
                <a:avLst/>
                <a:gdLst>
                  <a:gd name="T0" fmla="*/ 2147483646 w 533"/>
                  <a:gd name="T1" fmla="*/ 2147483646 h 159"/>
                  <a:gd name="T2" fmla="*/ 2147483646 w 533"/>
                  <a:gd name="T3" fmla="*/ 2147483646 h 159"/>
                  <a:gd name="T4" fmla="*/ 2147483646 w 533"/>
                  <a:gd name="T5" fmla="*/ 2147483646 h 159"/>
                  <a:gd name="T6" fmla="*/ 2147483646 w 533"/>
                  <a:gd name="T7" fmla="*/ 0 h 159"/>
                  <a:gd name="T8" fmla="*/ 2147483646 w 533"/>
                  <a:gd name="T9" fmla="*/ 2147483646 h 159"/>
                  <a:gd name="T10" fmla="*/ 2147483646 w 533"/>
                  <a:gd name="T11" fmla="*/ 2147483646 h 159"/>
                  <a:gd name="T12" fmla="*/ 2147483646 w 533"/>
                  <a:gd name="T13" fmla="*/ 2147483646 h 159"/>
                  <a:gd name="T14" fmla="*/ 2147483646 w 533"/>
                  <a:gd name="T15" fmla="*/ 2147483646 h 159"/>
                  <a:gd name="T16" fmla="*/ 2147483646 w 533"/>
                  <a:gd name="T17" fmla="*/ 2147483646 h 159"/>
                  <a:gd name="T18" fmla="*/ 2147483646 w 533"/>
                  <a:gd name="T19" fmla="*/ 2147483646 h 159"/>
                  <a:gd name="T20" fmla="*/ 2147483646 w 533"/>
                  <a:gd name="T21" fmla="*/ 2147483646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159">
                    <a:moveTo>
                      <a:pt x="521" y="144"/>
                    </a:moveTo>
                    <a:lnTo>
                      <a:pt x="521" y="144"/>
                    </a:lnTo>
                    <a:cubicBezTo>
                      <a:pt x="533" y="131"/>
                      <a:pt x="532" y="109"/>
                      <a:pt x="519" y="97"/>
                    </a:cubicBezTo>
                    <a:cubicBezTo>
                      <a:pt x="450" y="34"/>
                      <a:pt x="361" y="0"/>
                      <a:pt x="267" y="0"/>
                    </a:cubicBezTo>
                    <a:cubicBezTo>
                      <a:pt x="173" y="0"/>
                      <a:pt x="83" y="35"/>
                      <a:pt x="14" y="99"/>
                    </a:cubicBezTo>
                    <a:cubicBezTo>
                      <a:pt x="1" y="111"/>
                      <a:pt x="0" y="132"/>
                      <a:pt x="13" y="146"/>
                    </a:cubicBezTo>
                    <a:cubicBezTo>
                      <a:pt x="19" y="153"/>
                      <a:pt x="28" y="157"/>
                      <a:pt x="37" y="157"/>
                    </a:cubicBezTo>
                    <a:cubicBezTo>
                      <a:pt x="45" y="157"/>
                      <a:pt x="53" y="154"/>
                      <a:pt x="60" y="148"/>
                    </a:cubicBezTo>
                    <a:cubicBezTo>
                      <a:pt x="116" y="95"/>
                      <a:pt x="190" y="66"/>
                      <a:pt x="267" y="66"/>
                    </a:cubicBezTo>
                    <a:cubicBezTo>
                      <a:pt x="344" y="66"/>
                      <a:pt x="417" y="95"/>
                      <a:pt x="474" y="146"/>
                    </a:cubicBezTo>
                    <a:cubicBezTo>
                      <a:pt x="487" y="159"/>
                      <a:pt x="508" y="158"/>
                      <a:pt x="521" y="144"/>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6" name="Freeform 126"/>
              <p:cNvSpPr/>
              <p:nvPr/>
            </p:nvSpPr>
            <p:spPr bwMode="auto">
              <a:xfrm>
                <a:off x="1327150" y="2278063"/>
                <a:ext cx="325438" cy="90488"/>
              </a:xfrm>
              <a:custGeom>
                <a:avLst/>
                <a:gdLst>
                  <a:gd name="T0" fmla="*/ 2147483646 w 694"/>
                  <a:gd name="T1" fmla="*/ 2147483646 h 194"/>
                  <a:gd name="T2" fmla="*/ 2147483646 w 694"/>
                  <a:gd name="T3" fmla="*/ 2147483646 h 194"/>
                  <a:gd name="T4" fmla="*/ 2147483646 w 694"/>
                  <a:gd name="T5" fmla="*/ 2147483646 h 194"/>
                  <a:gd name="T6" fmla="*/ 2147483646 w 694"/>
                  <a:gd name="T7" fmla="*/ 2147483646 h 194"/>
                  <a:gd name="T8" fmla="*/ 2147483646 w 694"/>
                  <a:gd name="T9" fmla="*/ 2147483646 h 194"/>
                  <a:gd name="T10" fmla="*/ 2147483646 w 694"/>
                  <a:gd name="T11" fmla="*/ 2147483646 h 194"/>
                  <a:gd name="T12" fmla="*/ 2147483646 w 694"/>
                  <a:gd name="T13" fmla="*/ 2147483646 h 194"/>
                  <a:gd name="T14" fmla="*/ 2147483646 w 694"/>
                  <a:gd name="T15" fmla="*/ 0 h 194"/>
                  <a:gd name="T16" fmla="*/ 2147483646 w 694"/>
                  <a:gd name="T17" fmla="*/ 2147483646 h 194"/>
                  <a:gd name="T18" fmla="*/ 2147483646 w 694"/>
                  <a:gd name="T19" fmla="*/ 2147483646 h 194"/>
                  <a:gd name="T20" fmla="*/ 2147483646 w 694"/>
                  <a:gd name="T21" fmla="*/ 2147483646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4" h="194">
                    <a:moveTo>
                      <a:pt x="60" y="182"/>
                    </a:moveTo>
                    <a:lnTo>
                      <a:pt x="60" y="182"/>
                    </a:lnTo>
                    <a:cubicBezTo>
                      <a:pt x="137" y="108"/>
                      <a:pt x="239" y="67"/>
                      <a:pt x="346" y="67"/>
                    </a:cubicBezTo>
                    <a:cubicBezTo>
                      <a:pt x="454" y="67"/>
                      <a:pt x="556" y="108"/>
                      <a:pt x="634" y="182"/>
                    </a:cubicBezTo>
                    <a:cubicBezTo>
                      <a:pt x="641" y="189"/>
                      <a:pt x="649" y="192"/>
                      <a:pt x="657" y="192"/>
                    </a:cubicBezTo>
                    <a:cubicBezTo>
                      <a:pt x="666" y="192"/>
                      <a:pt x="675" y="188"/>
                      <a:pt x="681" y="182"/>
                    </a:cubicBezTo>
                    <a:cubicBezTo>
                      <a:pt x="694" y="168"/>
                      <a:pt x="694" y="147"/>
                      <a:pt x="680" y="134"/>
                    </a:cubicBezTo>
                    <a:cubicBezTo>
                      <a:pt x="590" y="48"/>
                      <a:pt x="472" y="0"/>
                      <a:pt x="346" y="0"/>
                    </a:cubicBezTo>
                    <a:cubicBezTo>
                      <a:pt x="222" y="0"/>
                      <a:pt x="104" y="47"/>
                      <a:pt x="13" y="134"/>
                    </a:cubicBezTo>
                    <a:cubicBezTo>
                      <a:pt x="0" y="146"/>
                      <a:pt x="0" y="167"/>
                      <a:pt x="12" y="181"/>
                    </a:cubicBezTo>
                    <a:cubicBezTo>
                      <a:pt x="25" y="194"/>
                      <a:pt x="46" y="194"/>
                      <a:pt x="60" y="182"/>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7" name="Freeform 127"/>
              <p:cNvSpPr/>
              <p:nvPr/>
            </p:nvSpPr>
            <p:spPr bwMode="auto">
              <a:xfrm>
                <a:off x="1457325" y="2447926"/>
                <a:ext cx="65088" cy="65088"/>
              </a:xfrm>
              <a:custGeom>
                <a:avLst/>
                <a:gdLst>
                  <a:gd name="T0" fmla="*/ 0 w 138"/>
                  <a:gd name="T1" fmla="*/ 2147483646 h 139"/>
                  <a:gd name="T2" fmla="*/ 0 w 138"/>
                  <a:gd name="T3" fmla="*/ 2147483646 h 139"/>
                  <a:gd name="T4" fmla="*/ 2147483646 w 138"/>
                  <a:gd name="T5" fmla="*/ 2147483646 h 139"/>
                  <a:gd name="T6" fmla="*/ 2147483646 w 138"/>
                  <a:gd name="T7" fmla="*/ 2147483646 h 139"/>
                  <a:gd name="T8" fmla="*/ 2147483646 w 138"/>
                  <a:gd name="T9" fmla="*/ 0 h 139"/>
                  <a:gd name="T10" fmla="*/ 0 w 138"/>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9">
                    <a:moveTo>
                      <a:pt x="0" y="70"/>
                    </a:moveTo>
                    <a:lnTo>
                      <a:pt x="0" y="70"/>
                    </a:lnTo>
                    <a:cubicBezTo>
                      <a:pt x="0" y="108"/>
                      <a:pt x="31" y="139"/>
                      <a:pt x="69" y="139"/>
                    </a:cubicBezTo>
                    <a:cubicBezTo>
                      <a:pt x="107" y="139"/>
                      <a:pt x="138" y="108"/>
                      <a:pt x="138" y="70"/>
                    </a:cubicBezTo>
                    <a:cubicBezTo>
                      <a:pt x="138" y="31"/>
                      <a:pt x="107" y="0"/>
                      <a:pt x="69" y="0"/>
                    </a:cubicBezTo>
                    <a:cubicBezTo>
                      <a:pt x="31" y="0"/>
                      <a:pt x="0" y="31"/>
                      <a:pt x="0" y="7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8" name="Freeform 128"/>
              <p:cNvSpPr/>
              <p:nvPr/>
            </p:nvSpPr>
            <p:spPr bwMode="auto">
              <a:xfrm>
                <a:off x="1109663" y="2278063"/>
                <a:ext cx="30163" cy="250825"/>
              </a:xfrm>
              <a:custGeom>
                <a:avLst/>
                <a:gdLst>
                  <a:gd name="T0" fmla="*/ 2147483646 w 67"/>
                  <a:gd name="T1" fmla="*/ 2147483646 h 533"/>
                  <a:gd name="T2" fmla="*/ 2147483646 w 67"/>
                  <a:gd name="T3" fmla="*/ 2147483646 h 533"/>
                  <a:gd name="T4" fmla="*/ 2147483646 w 67"/>
                  <a:gd name="T5" fmla="*/ 2147483646 h 533"/>
                  <a:gd name="T6" fmla="*/ 2147483646 w 67"/>
                  <a:gd name="T7" fmla="*/ 2147483646 h 533"/>
                  <a:gd name="T8" fmla="*/ 2147483646 w 67"/>
                  <a:gd name="T9" fmla="*/ 0 h 533"/>
                  <a:gd name="T10" fmla="*/ 0 w 67"/>
                  <a:gd name="T11" fmla="*/ 2147483646 h 533"/>
                  <a:gd name="T12" fmla="*/ 0 w 67"/>
                  <a:gd name="T13" fmla="*/ 2147483646 h 533"/>
                  <a:gd name="T14" fmla="*/ 2147483646 w 67"/>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533">
                    <a:moveTo>
                      <a:pt x="34" y="533"/>
                    </a:moveTo>
                    <a:lnTo>
                      <a:pt x="34" y="533"/>
                    </a:lnTo>
                    <a:cubicBezTo>
                      <a:pt x="52" y="533"/>
                      <a:pt x="67" y="518"/>
                      <a:pt x="67" y="500"/>
                    </a:cubicBezTo>
                    <a:lnTo>
                      <a:pt x="67" y="33"/>
                    </a:lnTo>
                    <a:cubicBezTo>
                      <a:pt x="67" y="15"/>
                      <a:pt x="52" y="0"/>
                      <a:pt x="34" y="0"/>
                    </a:cubicBezTo>
                    <a:cubicBezTo>
                      <a:pt x="15" y="0"/>
                      <a:pt x="0" y="15"/>
                      <a:pt x="0" y="33"/>
                    </a:cubicBezTo>
                    <a:lnTo>
                      <a:pt x="0" y="500"/>
                    </a:lnTo>
                    <a:cubicBezTo>
                      <a:pt x="0" y="518"/>
                      <a:pt x="15" y="533"/>
                      <a:pt x="34"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9" name="Freeform 129"/>
              <p:cNvSpPr/>
              <p:nvPr/>
            </p:nvSpPr>
            <p:spPr bwMode="auto">
              <a:xfrm>
                <a:off x="1838325" y="2278063"/>
                <a:ext cx="31750" cy="250825"/>
              </a:xfrm>
              <a:custGeom>
                <a:avLst/>
                <a:gdLst>
                  <a:gd name="T0" fmla="*/ 2147483646 w 66"/>
                  <a:gd name="T1" fmla="*/ 2147483646 h 533"/>
                  <a:gd name="T2" fmla="*/ 2147483646 w 66"/>
                  <a:gd name="T3" fmla="*/ 2147483646 h 533"/>
                  <a:gd name="T4" fmla="*/ 2147483646 w 66"/>
                  <a:gd name="T5" fmla="*/ 2147483646 h 533"/>
                  <a:gd name="T6" fmla="*/ 2147483646 w 66"/>
                  <a:gd name="T7" fmla="*/ 2147483646 h 533"/>
                  <a:gd name="T8" fmla="*/ 2147483646 w 66"/>
                  <a:gd name="T9" fmla="*/ 0 h 533"/>
                  <a:gd name="T10" fmla="*/ 0 w 66"/>
                  <a:gd name="T11" fmla="*/ 2147483646 h 533"/>
                  <a:gd name="T12" fmla="*/ 0 w 66"/>
                  <a:gd name="T13" fmla="*/ 2147483646 h 533"/>
                  <a:gd name="T14" fmla="*/ 2147483646 w 66"/>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533">
                    <a:moveTo>
                      <a:pt x="33" y="533"/>
                    </a:moveTo>
                    <a:lnTo>
                      <a:pt x="33" y="533"/>
                    </a:lnTo>
                    <a:cubicBezTo>
                      <a:pt x="51" y="533"/>
                      <a:pt x="66" y="518"/>
                      <a:pt x="66" y="500"/>
                    </a:cubicBezTo>
                    <a:lnTo>
                      <a:pt x="66" y="33"/>
                    </a:lnTo>
                    <a:cubicBezTo>
                      <a:pt x="66" y="15"/>
                      <a:pt x="51" y="0"/>
                      <a:pt x="33" y="0"/>
                    </a:cubicBezTo>
                    <a:cubicBezTo>
                      <a:pt x="15" y="0"/>
                      <a:pt x="0" y="15"/>
                      <a:pt x="0" y="33"/>
                    </a:cubicBezTo>
                    <a:lnTo>
                      <a:pt x="0" y="500"/>
                    </a:lnTo>
                    <a:cubicBezTo>
                      <a:pt x="0" y="518"/>
                      <a:pt x="15" y="533"/>
                      <a:pt x="33"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0" name="Freeform 130"/>
              <p:cNvSpPr/>
              <p:nvPr/>
            </p:nvSpPr>
            <p:spPr bwMode="auto">
              <a:xfrm>
                <a:off x="1598613"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1" name="Freeform 131"/>
              <p:cNvSpPr/>
              <p:nvPr/>
            </p:nvSpPr>
            <p:spPr bwMode="auto">
              <a:xfrm>
                <a:off x="150653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2" name="Freeform 132"/>
              <p:cNvSpPr/>
              <p:nvPr/>
            </p:nvSpPr>
            <p:spPr bwMode="auto">
              <a:xfrm>
                <a:off x="1414463" y="2644776"/>
                <a:ext cx="80963"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0" y="0"/>
                    </a:moveTo>
                    <a:lnTo>
                      <a:pt x="30" y="0"/>
                    </a:lnTo>
                    <a:lnTo>
                      <a:pt x="30" y="38"/>
                    </a:lnTo>
                    <a:lnTo>
                      <a:pt x="0" y="38"/>
                    </a:lnTo>
                    <a:lnTo>
                      <a:pt x="0" y="135"/>
                    </a:lnTo>
                    <a:lnTo>
                      <a:pt x="171" y="135"/>
                    </a:lnTo>
                    <a:lnTo>
                      <a:pt x="171" y="38"/>
                    </a:lnTo>
                    <a:lnTo>
                      <a:pt x="140" y="38"/>
                    </a:lnTo>
                    <a:lnTo>
                      <a:pt x="140"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3" name="Freeform 133"/>
              <p:cNvSpPr/>
              <p:nvPr/>
            </p:nvSpPr>
            <p:spPr bwMode="auto">
              <a:xfrm>
                <a:off x="132238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4" name="Freeform 134"/>
              <p:cNvSpPr/>
              <p:nvPr/>
            </p:nvSpPr>
            <p:spPr bwMode="auto">
              <a:xfrm>
                <a:off x="1150938"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1" y="0"/>
                    </a:moveTo>
                    <a:lnTo>
                      <a:pt x="31" y="0"/>
                    </a:lnTo>
                    <a:lnTo>
                      <a:pt x="31" y="29"/>
                    </a:lnTo>
                    <a:lnTo>
                      <a:pt x="0" y="29"/>
                    </a:lnTo>
                    <a:lnTo>
                      <a:pt x="0" y="139"/>
                    </a:lnTo>
                    <a:lnTo>
                      <a:pt x="107" y="139"/>
                    </a:lnTo>
                    <a:lnTo>
                      <a:pt x="107" y="29"/>
                    </a:lnTo>
                    <a:lnTo>
                      <a:pt x="77" y="29"/>
                    </a:lnTo>
                    <a:lnTo>
                      <a:pt x="77"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5" name="Freeform 135"/>
              <p:cNvSpPr/>
              <p:nvPr/>
            </p:nvSpPr>
            <p:spPr bwMode="auto">
              <a:xfrm>
                <a:off x="1716088" y="2641601"/>
                <a:ext cx="49213"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6" name="Freeform 136"/>
              <p:cNvSpPr/>
              <p:nvPr/>
            </p:nvSpPr>
            <p:spPr bwMode="auto">
              <a:xfrm>
                <a:off x="1776413"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Parâmetros básicos de desempenho da rede GPON</a:t>
            </a:r>
          </a:p>
        </p:txBody>
      </p:sp>
      <p:graphicFrame>
        <p:nvGraphicFramePr>
          <p:cNvPr id="3" name="Group 3"/>
          <p:cNvGraphicFramePr/>
          <p:nvPr/>
        </p:nvGraphicFramePr>
        <p:xfrm>
          <a:off x="1127448" y="1446161"/>
          <a:ext cx="3127375" cy="4321006"/>
        </p:xfrm>
        <a:graphic>
          <a:graphicData uri="http://schemas.openxmlformats.org/drawingml/2006/table">
            <a:tbl>
              <a:tblPr>
                <a:tableStyleId>{BC89EF96-8CEA-46FF-86C4-4CE0E7609802}</a:tableStyleId>
              </a:tblPr>
              <a:tblGrid>
                <a:gridCol w="1468438">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tblGrid>
              <a:tr h="710110">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en-US" sz="1600" b="1" u="none" strike="noStrike" cap="none" normalizeH="0" baseline="0" dirty="0">
                          <a:ln>
                            <a:noFill/>
                          </a:ln>
                          <a:solidFill>
                            <a:schemeClr val="bg1"/>
                          </a:solidFill>
                          <a:effectLst/>
                        </a:rPr>
                        <a:t>Taxa de uplink </a:t>
                      </a:r>
                      <a:r>
                        <a:rPr kumimoji="0" lang="en-US" altLang="zh-CN" sz="1600" b="1" u="none" strike="noStrike" cap="none" normalizeH="0" baseline="0" dirty="0">
                          <a:ln>
                            <a:noFill/>
                          </a:ln>
                          <a:solidFill>
                            <a:schemeClr val="bg1"/>
                          </a:solidFill>
                          <a:effectLst/>
                        </a:rPr>
                        <a:t>(Gbps)</a:t>
                      </a:r>
                      <a:endParaRPr kumimoji="0" lang="en-US" altLang="zh-CN" sz="1600" b="1" i="0" u="none" strike="noStrike" cap="none" normalizeH="0" baseline="0" dirty="0">
                        <a:ln>
                          <a:noFill/>
                        </a:ln>
                        <a:solidFill>
                          <a:schemeClr val="bg1"/>
                        </a:solidFill>
                        <a:effectLst/>
                        <a:latin typeface="Huawei Sans"/>
                        <a:ea typeface="方正兰亭黑简体" panose="02000000000000000000" pitchFamily="2" charset="-122"/>
                      </a:endParaRPr>
                    </a:p>
                  </a:txBody>
                  <a:tcPr horzOverflow="overflow">
                    <a:solidFill>
                      <a:srgbClr val="00B0F0"/>
                    </a:solidFill>
                  </a:tcPr>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en-US" sz="1600" b="1" u="none" strike="noStrike" cap="none" normalizeH="0" baseline="0" dirty="0">
                          <a:ln>
                            <a:noFill/>
                          </a:ln>
                          <a:solidFill>
                            <a:schemeClr val="bg1"/>
                          </a:solidFill>
                          <a:effectLst/>
                        </a:rPr>
                        <a:t>Taxa de downlink </a:t>
                      </a:r>
                      <a:r>
                        <a:rPr kumimoji="0" lang="en-US" altLang="zh-CN" sz="1600" b="1" u="none" strike="noStrike" cap="none" normalizeH="0" baseline="0" dirty="0">
                          <a:ln>
                            <a:noFill/>
                          </a:ln>
                          <a:solidFill>
                            <a:schemeClr val="bg1"/>
                          </a:solidFill>
                          <a:effectLst/>
                        </a:rPr>
                        <a:t>(Gbps)</a:t>
                      </a:r>
                      <a:endParaRPr kumimoji="0" lang="en-US" altLang="zh-CN" sz="1600" b="1" i="0" u="none" strike="noStrike" cap="none" normalizeH="0" baseline="0" dirty="0">
                        <a:ln>
                          <a:noFill/>
                        </a:ln>
                        <a:solidFill>
                          <a:schemeClr val="bg1"/>
                        </a:solidFill>
                        <a:effectLst/>
                        <a:latin typeface="Huawei Sans"/>
                        <a:ea typeface="方正兰亭黑简体" panose="02000000000000000000" pitchFamily="2" charset="-122"/>
                      </a:endParaRPr>
                    </a:p>
                  </a:txBody>
                  <a:tcPr horzOverflow="overflow">
                    <a:solidFill>
                      <a:srgbClr val="00B0F0"/>
                    </a:solidFill>
                  </a:tcPr>
                </a:tc>
                <a:extLst>
                  <a:ext uri="{0D108BD9-81ED-4DB2-BD59-A6C34878D82A}">
                    <a16:rowId xmlns:a16="http://schemas.microsoft.com/office/drawing/2014/main" val="10000"/>
                  </a:ext>
                </a:extLst>
              </a:tr>
              <a:tr h="466901">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a:ln>
                            <a:noFill/>
                          </a:ln>
                          <a:effectLst/>
                        </a:rPr>
                        <a:t>0,15552</a:t>
                      </a:r>
                      <a:endParaRPr kumimoji="0" lang="en-US" altLang="zh-CN" sz="1600" b="0" i="0" u="none" strike="noStrike" cap="none" normalizeH="0" baseline="0">
                        <a:ln>
                          <a:noFill/>
                        </a:ln>
                        <a:solidFill>
                          <a:schemeClr val="tx1"/>
                        </a:solidFill>
                        <a:effectLst/>
                        <a:latin typeface="Huawei Sans"/>
                        <a:ea typeface="方正兰亭黑简体" panose="02000000000000000000" pitchFamily="2" charset="-122"/>
                      </a:endParaRPr>
                    </a:p>
                  </a:txBody>
                  <a:tcPr horzOverflow="overflow"/>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1,24416</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extLst>
                  <a:ext uri="{0D108BD9-81ED-4DB2-BD59-A6C34878D82A}">
                    <a16:rowId xmlns:a16="http://schemas.microsoft.com/office/drawing/2014/main" val="10001"/>
                  </a:ext>
                </a:extLst>
              </a:tr>
              <a:tr h="464138">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a:ln>
                            <a:noFill/>
                          </a:ln>
                          <a:effectLst/>
                        </a:rPr>
                        <a:t>0,62208</a:t>
                      </a:r>
                      <a:endParaRPr kumimoji="0" lang="en-US" altLang="zh-CN" sz="1600" b="0" i="0" u="none" strike="noStrike" cap="none" normalizeH="0" baseline="0">
                        <a:ln>
                          <a:noFill/>
                        </a:ln>
                        <a:solidFill>
                          <a:schemeClr val="tx1"/>
                        </a:solidFill>
                        <a:effectLst/>
                        <a:latin typeface="Huawei Sans"/>
                        <a:ea typeface="方正兰亭黑简体" panose="02000000000000000000" pitchFamily="2" charset="-122"/>
                      </a:endParaRPr>
                    </a:p>
                  </a:txBody>
                  <a:tcPr horzOverflow="overflow"/>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1,24416</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extLst>
                  <a:ext uri="{0D108BD9-81ED-4DB2-BD59-A6C34878D82A}">
                    <a16:rowId xmlns:a16="http://schemas.microsoft.com/office/drawing/2014/main" val="10002"/>
                  </a:ext>
                </a:extLst>
              </a:tr>
              <a:tr h="465520">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1,24416</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1,24416</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extLst>
                  <a:ext uri="{0D108BD9-81ED-4DB2-BD59-A6C34878D82A}">
                    <a16:rowId xmlns:a16="http://schemas.microsoft.com/office/drawing/2014/main" val="10003"/>
                  </a:ext>
                </a:extLst>
              </a:tr>
              <a:tr h="465520">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0,15552</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2,48832</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extLst>
                  <a:ext uri="{0D108BD9-81ED-4DB2-BD59-A6C34878D82A}">
                    <a16:rowId xmlns:a16="http://schemas.microsoft.com/office/drawing/2014/main" val="10004"/>
                  </a:ext>
                </a:extLst>
              </a:tr>
              <a:tr h="464138">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0,62208</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2,48832</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extLst>
                  <a:ext uri="{0D108BD9-81ED-4DB2-BD59-A6C34878D82A}">
                    <a16:rowId xmlns:a16="http://schemas.microsoft.com/office/drawing/2014/main" val="10005"/>
                  </a:ext>
                </a:extLst>
              </a:tr>
              <a:tr h="465520">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1,24416</a:t>
                      </a:r>
                      <a:endParaRPr kumimoji="0" lang="en-US" altLang="zh-CN" sz="1600" b="0" i="0" u="none" strike="noStrike" cap="none" normalizeH="0" baseline="0" dirty="0">
                        <a:ln>
                          <a:noFill/>
                        </a:ln>
                        <a:solidFill>
                          <a:srgbClr val="C00000"/>
                        </a:solidFill>
                        <a:effectLst/>
                        <a:latin typeface="Huawei Sans"/>
                        <a:ea typeface="方正兰亭黑简体" panose="02000000000000000000" pitchFamily="2" charset="-122"/>
                      </a:endParaRPr>
                    </a:p>
                  </a:txBody>
                  <a:tcPr horzOverflow="overflow"/>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2,48832</a:t>
                      </a:r>
                      <a:endParaRPr kumimoji="0" lang="en-US" altLang="zh-CN" sz="1600" b="0" i="0" u="none" strike="noStrike" cap="none" normalizeH="0" baseline="0" dirty="0">
                        <a:ln>
                          <a:noFill/>
                        </a:ln>
                        <a:solidFill>
                          <a:srgbClr val="C00000"/>
                        </a:solidFill>
                        <a:effectLst/>
                        <a:latin typeface="Huawei Sans"/>
                        <a:ea typeface="方正兰亭黑简体" panose="02000000000000000000" pitchFamily="2" charset="-122"/>
                      </a:endParaRPr>
                    </a:p>
                  </a:txBody>
                  <a:tcPr horzOverflow="overflow"/>
                </a:tc>
                <a:extLst>
                  <a:ext uri="{0D108BD9-81ED-4DB2-BD59-A6C34878D82A}">
                    <a16:rowId xmlns:a16="http://schemas.microsoft.com/office/drawing/2014/main" val="10006"/>
                  </a:ext>
                </a:extLst>
              </a:tr>
              <a:tr h="448943">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2,48832</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2,48832</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horzOverflow="overflow"/>
                </a:tc>
                <a:extLst>
                  <a:ext uri="{0D108BD9-81ED-4DB2-BD59-A6C34878D82A}">
                    <a16:rowId xmlns:a16="http://schemas.microsoft.com/office/drawing/2014/main" val="10007"/>
                  </a:ext>
                </a:extLst>
              </a:tr>
            </a:tbl>
          </a:graphicData>
        </a:graphic>
      </p:graphicFrame>
      <p:graphicFrame>
        <p:nvGraphicFramePr>
          <p:cNvPr id="4" name="Group 33"/>
          <p:cNvGraphicFramePr/>
          <p:nvPr/>
        </p:nvGraphicFramePr>
        <p:xfrm>
          <a:off x="8070220" y="1592796"/>
          <a:ext cx="3357586" cy="3371953"/>
        </p:xfrm>
        <a:graphic>
          <a:graphicData uri="http://schemas.openxmlformats.org/drawingml/2006/table">
            <a:tbl>
              <a:tblPr>
                <a:tableStyleId>{BC89EF96-8CEA-46FF-86C4-4CE0E7609802}</a:tableStyleId>
              </a:tblPr>
              <a:tblGrid>
                <a:gridCol w="2264627">
                  <a:extLst>
                    <a:ext uri="{9D8B030D-6E8A-4147-A177-3AD203B41FA5}">
                      <a16:colId xmlns:a16="http://schemas.microsoft.com/office/drawing/2014/main" val="20000"/>
                    </a:ext>
                  </a:extLst>
                </a:gridCol>
                <a:gridCol w="1092959">
                  <a:extLst>
                    <a:ext uri="{9D8B030D-6E8A-4147-A177-3AD203B41FA5}">
                      <a16:colId xmlns:a16="http://schemas.microsoft.com/office/drawing/2014/main" val="20001"/>
                    </a:ext>
                  </a:extLst>
                </a:gridCol>
              </a:tblGrid>
              <a:tr h="820795">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1" u="none" strike="noStrike" cap="none" normalizeH="0" baseline="0" dirty="0">
                          <a:ln>
                            <a:noFill/>
                          </a:ln>
                          <a:solidFill>
                            <a:schemeClr val="bg1"/>
                          </a:solidFill>
                          <a:effectLst/>
                        </a:rPr>
                        <a:t>Distância Lógica </a:t>
                      </a:r>
                      <a:r>
                        <a:rPr kumimoji="0" lang="en-US" altLang="en-US" sz="1600" b="1" u="none" strike="noStrike" cap="none" normalizeH="0" baseline="0" dirty="0">
                          <a:ln>
                            <a:noFill/>
                          </a:ln>
                          <a:solidFill>
                            <a:schemeClr val="bg1"/>
                          </a:solidFill>
                          <a:effectLst/>
                        </a:rPr>
                        <a:t>Máxima</a:t>
                      </a:r>
                      <a:endParaRPr kumimoji="0" lang="zh-CN" altLang="en-US" sz="1600" b="1" i="0" u="none" strike="noStrike" cap="none" normalizeH="0" baseline="0" dirty="0">
                        <a:ln>
                          <a:noFill/>
                        </a:ln>
                        <a:solidFill>
                          <a:schemeClr val="bg1"/>
                        </a:solidFill>
                        <a:effectLst/>
                        <a:latin typeface="Huawei Sans"/>
                        <a:ea typeface="方正兰亭黑简体" panose="02000000000000000000" pitchFamily="2" charset="-122"/>
                      </a:endParaRPr>
                    </a:p>
                  </a:txBody>
                  <a:tcPr marL="0" marR="0" marT="0" marB="0" anchor="ctr" anchorCtr="1" horzOverflow="overflow">
                    <a:solidFill>
                      <a:srgbClr val="00B0F0"/>
                    </a:solidFill>
                  </a:tcPr>
                </a:tc>
                <a:tc>
                  <a:txBody>
                    <a:bodyPr/>
                    <a:lstStyle/>
                    <a:p>
                      <a:pPr marL="0" marR="0" lvl="0" indent="0" algn="ctr" defTabSz="802005"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en-US" altLang="zh-CN" sz="1600" u="none" strike="noStrike" cap="none" normalizeH="0" baseline="0">
                          <a:ln>
                            <a:noFill/>
                          </a:ln>
                          <a:effectLst/>
                        </a:rPr>
                        <a:t>60 km</a:t>
                      </a:r>
                      <a:endParaRPr kumimoji="0" lang="en-US" altLang="zh-CN" sz="1600" b="0" i="0" u="none" strike="noStrike" cap="none" normalizeH="0" baseline="0">
                        <a:ln>
                          <a:noFill/>
                        </a:ln>
                        <a:solidFill>
                          <a:schemeClr val="tx1"/>
                        </a:solidFill>
                        <a:effectLst/>
                        <a:latin typeface="Huawei Sans"/>
                        <a:ea typeface="方正兰亭黑简体" panose="02000000000000000000" pitchFamily="2" charset="-122"/>
                      </a:endParaRPr>
                    </a:p>
                  </a:txBody>
                  <a:tcPr marL="0" marR="0" marT="0" marB="0" anchor="ctr" anchorCtr="1" horzOverflow="overflow"/>
                </a:tc>
                <a:extLst>
                  <a:ext uri="{0D108BD9-81ED-4DB2-BD59-A6C34878D82A}">
                    <a16:rowId xmlns:a16="http://schemas.microsoft.com/office/drawing/2014/main" val="10000"/>
                  </a:ext>
                </a:extLst>
              </a:tr>
              <a:tr h="851428">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en-US" sz="1600" b="1" u="none" strike="noStrike" cap="none" normalizeH="0" baseline="0" dirty="0">
                          <a:ln>
                            <a:noFill/>
                          </a:ln>
                          <a:solidFill>
                            <a:schemeClr val="bg1"/>
                          </a:solidFill>
                          <a:effectLst/>
                        </a:rPr>
                        <a:t>Distância Máxima de Transmissão Física</a:t>
                      </a:r>
                    </a:p>
                  </a:txBody>
                  <a:tcPr marL="0" marR="0" marT="0" marB="0" anchor="ctr" anchorCtr="1" horzOverflow="overflow">
                    <a:solidFill>
                      <a:srgbClr val="00B0F0"/>
                    </a:solidFill>
                  </a:tcPr>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a:ln>
                            <a:noFill/>
                          </a:ln>
                          <a:effectLst/>
                        </a:rPr>
                        <a:t>40 km</a:t>
                      </a:r>
                      <a:endParaRPr kumimoji="0" lang="en-US" altLang="zh-CN" sz="1600" b="0" i="0" u="none" strike="noStrike" cap="none" normalizeH="0" baseline="0">
                        <a:ln>
                          <a:noFill/>
                        </a:ln>
                        <a:solidFill>
                          <a:schemeClr val="tx1"/>
                        </a:solidFill>
                        <a:effectLst/>
                        <a:latin typeface="Huawei Sans"/>
                        <a:ea typeface="方正兰亭黑简体" panose="02000000000000000000" pitchFamily="2" charset="-122"/>
                      </a:endParaRPr>
                    </a:p>
                  </a:txBody>
                  <a:tcPr marL="0" marR="0" marT="0" marB="0" anchor="ctr" anchorCtr="1" horzOverflow="overflow"/>
                </a:tc>
                <a:extLst>
                  <a:ext uri="{0D108BD9-81ED-4DB2-BD59-A6C34878D82A}">
                    <a16:rowId xmlns:a16="http://schemas.microsoft.com/office/drawing/2014/main" val="10001"/>
                  </a:ext>
                </a:extLst>
              </a:tr>
              <a:tr h="856026">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1" u="none" strike="noStrike" cap="none" normalizeH="0" baseline="0" dirty="0">
                          <a:ln>
                            <a:noFill/>
                          </a:ln>
                          <a:solidFill>
                            <a:schemeClr val="bg1"/>
                          </a:solidFill>
                          <a:effectLst/>
                        </a:rPr>
                        <a:t>Distância Diferencial Máxima</a:t>
                      </a:r>
                    </a:p>
                  </a:txBody>
                  <a:tcPr marL="0" marR="0" marT="0" marB="0" anchor="ctr" anchorCtr="1" horzOverflow="overflow">
                    <a:solidFill>
                      <a:srgbClr val="00B0F0"/>
                    </a:solidFill>
                  </a:tcPr>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a:ln>
                            <a:noFill/>
                          </a:ln>
                          <a:effectLst/>
                        </a:rPr>
                        <a:t>40 km</a:t>
                      </a:r>
                      <a:endParaRPr kumimoji="0" lang="en-US" altLang="zh-CN" sz="1600" b="0" i="0" u="none" strike="noStrike" cap="none" normalizeH="0" baseline="0">
                        <a:ln>
                          <a:noFill/>
                        </a:ln>
                        <a:solidFill>
                          <a:schemeClr val="tx1"/>
                        </a:solidFill>
                        <a:effectLst/>
                        <a:latin typeface="Huawei Sans"/>
                        <a:ea typeface="方正兰亭黑简体" panose="02000000000000000000" pitchFamily="2" charset="-122"/>
                      </a:endParaRPr>
                    </a:p>
                  </a:txBody>
                  <a:tcPr marL="0" marR="0" marT="0" marB="0" anchor="ctr" anchorCtr="1" horzOverflow="overflow"/>
                </a:tc>
                <a:extLst>
                  <a:ext uri="{0D108BD9-81ED-4DB2-BD59-A6C34878D82A}">
                    <a16:rowId xmlns:a16="http://schemas.microsoft.com/office/drawing/2014/main" val="10002"/>
                  </a:ext>
                </a:extLst>
              </a:tr>
              <a:tr h="843704">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en-US" sz="1600" b="1" u="none" strike="noStrike" cap="none" normalizeH="0" baseline="0" dirty="0">
                          <a:ln>
                            <a:noFill/>
                          </a:ln>
                          <a:solidFill>
                            <a:schemeClr val="bg1"/>
                          </a:solidFill>
                          <a:effectLst/>
                        </a:rPr>
                        <a:t>Razão Máxima do Divisor</a:t>
                      </a:r>
                      <a:endParaRPr kumimoji="0" lang="zh-CN" altLang="en-US" sz="1600" b="1" i="0" u="none" strike="noStrike" cap="none" normalizeH="0" baseline="0" dirty="0">
                        <a:ln>
                          <a:noFill/>
                        </a:ln>
                        <a:solidFill>
                          <a:schemeClr val="bg1"/>
                        </a:solidFill>
                        <a:effectLst/>
                        <a:latin typeface="Huawei Sans"/>
                        <a:ea typeface="方正兰亭黑简体" panose="02000000000000000000" pitchFamily="2" charset="-122"/>
                      </a:endParaRPr>
                    </a:p>
                  </a:txBody>
                  <a:tcPr marL="0" marR="0" marT="0" marB="0" anchor="ctr" anchorCtr="1" horzOverflow="overflow">
                    <a:solidFill>
                      <a:srgbClr val="00B0F0"/>
                    </a:solidFill>
                  </a:tcPr>
                </a:tc>
                <a:tc>
                  <a:txBody>
                    <a:bodyPr/>
                    <a:lstStyle/>
                    <a:p>
                      <a:pPr marL="0" marR="0" lvl="0" indent="0" algn="ctr"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u="none" strike="noStrike" cap="none" normalizeH="0" baseline="0" dirty="0">
                          <a:ln>
                            <a:noFill/>
                          </a:ln>
                          <a:effectLst/>
                        </a:rPr>
                        <a:t>1:128</a:t>
                      </a:r>
                      <a:endParaRPr kumimoji="0" lang="en-US" altLang="zh-CN" sz="1600" b="0" i="0" u="none" strike="noStrike" cap="none" normalizeH="0" baseline="0" dirty="0">
                        <a:ln>
                          <a:noFill/>
                        </a:ln>
                        <a:solidFill>
                          <a:schemeClr val="tx1"/>
                        </a:solidFill>
                        <a:effectLst/>
                        <a:latin typeface="Huawei Sans"/>
                        <a:ea typeface="方正兰亭黑简体" panose="02000000000000000000" pitchFamily="2" charset="-122"/>
                      </a:endParaRPr>
                    </a:p>
                  </a:txBody>
                  <a:tcPr marL="0" marR="0" marT="0" marB="0" anchor="ctr" anchorCtr="1" horzOverflow="overflow"/>
                </a:tc>
                <a:extLst>
                  <a:ext uri="{0D108BD9-81ED-4DB2-BD59-A6C34878D82A}">
                    <a16:rowId xmlns:a16="http://schemas.microsoft.com/office/drawing/2014/main" val="10003"/>
                  </a:ext>
                </a:extLst>
              </a:tr>
            </a:tbl>
          </a:graphicData>
        </a:graphic>
      </p:graphicFrame>
      <p:sp>
        <p:nvSpPr>
          <p:cNvPr id="5" name="AutoShape 32"/>
          <p:cNvSpPr>
            <a:spLocks noChangeArrowheads="1"/>
          </p:cNvSpPr>
          <p:nvPr/>
        </p:nvSpPr>
        <p:spPr bwMode="auto">
          <a:xfrm>
            <a:off x="5128760" y="3232298"/>
            <a:ext cx="2835026" cy="2385151"/>
          </a:xfrm>
          <a:prstGeom prst="wedgeEllipseCallout">
            <a:avLst>
              <a:gd name="adj1" fmla="val -87727"/>
              <a:gd name="adj2" fmla="val 17588"/>
            </a:avLst>
          </a:prstGeom>
          <a:noFill/>
          <a:ln w="12700" algn="ctr">
            <a:solidFill>
              <a:schemeClr val="tx1"/>
            </a:solidFill>
            <a:miter lim="800000"/>
          </a:ln>
        </p:spPr>
        <p:txBody>
          <a:bodyPr anchor="ctr"/>
          <a:lstStyle/>
          <a:p>
            <a:pPr algn="ctr">
              <a:spcBef>
                <a:spcPct val="20000"/>
              </a:spcBef>
            </a:pPr>
            <a:r>
              <a:rPr lang="en-US" altLang="en-US" sz="1600" dirty="0"/>
              <a:t>Atualmente, a taxa de upstream é de 1,24416 Gbps e a taxa de downstream é de 2,48832 Gbps, que pode ser atualizada para 10G GPON.</a:t>
            </a:r>
            <a:endParaRPr lang="en-US" altLang="zh-CN"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Modos de multiplexação de dados GPON</a:t>
            </a:r>
          </a:p>
        </p:txBody>
      </p:sp>
      <p:sp>
        <p:nvSpPr>
          <p:cNvPr id="3" name="Rectangle 2"/>
          <p:cNvSpPr txBox="1">
            <a:spLocks noChangeArrowheads="1"/>
          </p:cNvSpPr>
          <p:nvPr/>
        </p:nvSpPr>
        <p:spPr>
          <a:xfrm>
            <a:off x="396721" y="1233488"/>
            <a:ext cx="11276183" cy="4680000"/>
          </a:xfrm>
          <a:prstGeom prst="rect">
            <a:avLst/>
          </a:prstGeom>
        </p:spPr>
        <p:txBody>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GPON implementa transmissão bidirecional de fibra única e o sistema usa a tecnologia WDM.</a:t>
            </a:r>
          </a:p>
          <a:p>
            <a:endParaRPr lang="en-US" altLang="zh-CN" sz="1800" dirty="0"/>
          </a:p>
          <a:p>
            <a:endParaRPr lang="en-US" altLang="zh-CN" sz="1800" dirty="0"/>
          </a:p>
          <a:p>
            <a:endParaRPr lang="en-US" altLang="zh-CN" sz="1800" dirty="0"/>
          </a:p>
          <a:p>
            <a:endParaRPr lang="en-US" altLang="zh-CN" sz="1800" dirty="0"/>
          </a:p>
          <a:p>
            <a:endParaRPr lang="en-US" altLang="zh-CN" sz="1800" dirty="0"/>
          </a:p>
          <a:p>
            <a:r>
              <a:rPr lang="en-US" altLang="en-US" sz="1800" dirty="0"/>
              <a:t>Para separar os sinais de múltiplos usuários na mesma fibra óptica, são utilizadas as duas tecnologias a seguir:</a:t>
            </a:r>
          </a:p>
          <a:p>
            <a:pPr lvl="1"/>
            <a:r>
              <a:rPr lang="en-US" altLang="en-US" sz="1600" dirty="0"/>
              <a:t>A tecnologia de </a:t>
            </a:r>
            <a:r>
              <a:rPr lang="en-US" altLang="en-US" sz="1600" i="1" dirty="0"/>
              <a:t>broadcast</a:t>
            </a:r>
            <a:r>
              <a:rPr lang="en-US" altLang="en-US" sz="1600" dirty="0"/>
              <a:t> é usada para fluxos de dados de downlink.</a:t>
            </a:r>
          </a:p>
          <a:p>
            <a:pPr lvl="1"/>
            <a:r>
              <a:rPr lang="en-US" altLang="en-US" sz="1600" dirty="0"/>
              <a:t>A tecnologia TDMA é usada para fluxos de dados de uplink.</a:t>
            </a:r>
            <a:endParaRPr lang="zh-CN" altLang="en-US" sz="1800" dirty="0"/>
          </a:p>
          <a:p>
            <a:pPr marL="0" indent="0">
              <a:buFont typeface="Arial" panose="020B0604020202020204" pitchFamily="34" charset="0"/>
              <a:buNone/>
            </a:pPr>
            <a:endParaRPr lang="en-US" altLang="zh-CN" sz="1800" dirty="0"/>
          </a:p>
        </p:txBody>
      </p:sp>
      <p:grpSp>
        <p:nvGrpSpPr>
          <p:cNvPr id="83" name="组合 82"/>
          <p:cNvGrpSpPr/>
          <p:nvPr/>
        </p:nvGrpSpPr>
        <p:grpSpPr>
          <a:xfrm>
            <a:off x="3526125" y="1874174"/>
            <a:ext cx="5183295" cy="2319965"/>
            <a:chOff x="3104353" y="1863288"/>
            <a:chExt cx="5183295" cy="2319965"/>
          </a:xfrm>
        </p:grpSpPr>
        <p:cxnSp>
          <p:nvCxnSpPr>
            <p:cNvPr id="5" name="直接连接符 4"/>
            <p:cNvCxnSpPr/>
            <p:nvPr/>
          </p:nvCxnSpPr>
          <p:spPr bwMode="auto">
            <a:xfrm flipV="1">
              <a:off x="5729329" y="2079581"/>
              <a:ext cx="1351906" cy="817946"/>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6" name="直接连接符 5"/>
            <p:cNvCxnSpPr/>
            <p:nvPr/>
          </p:nvCxnSpPr>
          <p:spPr bwMode="auto">
            <a:xfrm>
              <a:off x="5676973" y="3160958"/>
              <a:ext cx="1476356" cy="622972"/>
            </a:xfrm>
            <a:prstGeom prst="line">
              <a:avLst/>
            </a:prstGeom>
            <a:solidFill>
              <a:schemeClr val="accent1"/>
            </a:solidFill>
            <a:ln w="19050" cap="flat" cmpd="sng" algn="ctr">
              <a:solidFill>
                <a:srgbClr val="F89939"/>
              </a:solidFill>
              <a:prstDash val="solid"/>
              <a:round/>
              <a:headEnd type="none" w="med" len="med"/>
              <a:tailEnd type="none" w="med" len="med"/>
            </a:ln>
            <a:effectLst/>
          </p:spPr>
        </p:cxnSp>
        <p:cxnSp>
          <p:nvCxnSpPr>
            <p:cNvPr id="7" name="直接连接符 6"/>
            <p:cNvCxnSpPr/>
            <p:nvPr/>
          </p:nvCxnSpPr>
          <p:spPr bwMode="auto">
            <a:xfrm>
              <a:off x="3715156" y="3060473"/>
              <a:ext cx="3469883" cy="12196"/>
            </a:xfrm>
            <a:prstGeom prst="line">
              <a:avLst/>
            </a:prstGeom>
            <a:solidFill>
              <a:schemeClr val="accent1"/>
            </a:solidFill>
            <a:ln w="19050" cap="flat" cmpd="sng" algn="ctr">
              <a:solidFill>
                <a:srgbClr val="F89939"/>
              </a:solidFill>
              <a:prstDash val="solid"/>
              <a:round/>
              <a:headEnd type="none" w="med" len="med"/>
              <a:tailEnd type="none" w="med" len="med"/>
            </a:ln>
            <a:effectLst/>
          </p:spPr>
        </p:cxnSp>
        <p:grpSp>
          <p:nvGrpSpPr>
            <p:cNvPr id="8" name="Group 4"/>
            <p:cNvGrpSpPr/>
            <p:nvPr/>
          </p:nvGrpSpPr>
          <p:grpSpPr>
            <a:xfrm>
              <a:off x="3815832" y="2133805"/>
              <a:ext cx="2277134" cy="1735262"/>
              <a:chOff x="1824" y="1164"/>
              <a:chExt cx="1344" cy="987"/>
            </a:xfrm>
          </p:grpSpPr>
          <p:sp>
            <p:nvSpPr>
              <p:cNvPr id="62" name="Line 6"/>
              <p:cNvSpPr>
                <a:spLocks noChangeShapeType="1"/>
              </p:cNvSpPr>
              <p:nvPr/>
            </p:nvSpPr>
            <p:spPr bwMode="auto">
              <a:xfrm>
                <a:off x="1824" y="1344"/>
                <a:ext cx="1344" cy="0"/>
              </a:xfrm>
              <a:prstGeom prst="line">
                <a:avLst/>
              </a:prstGeom>
              <a:noFill/>
              <a:ln w="19050">
                <a:solidFill>
                  <a:srgbClr val="C00000"/>
                </a:solidFill>
                <a:round/>
                <a:tailEnd type="triangle" w="med" len="med"/>
              </a:ln>
            </p:spPr>
            <p:txBody>
              <a:bodyPr wrap="none" lIns="73025" tIns="36512" rIns="73025" bIns="36512" anchor="ctr"/>
              <a:lstStyle/>
              <a:p>
                <a:endParaRPr lang="zh-CN" altLang="en-US" sz="1400"/>
              </a:p>
            </p:txBody>
          </p:sp>
          <p:sp>
            <p:nvSpPr>
              <p:cNvPr id="63" name="Text Box 7"/>
              <p:cNvSpPr txBox="1">
                <a:spLocks noChangeArrowheads="1"/>
              </p:cNvSpPr>
              <p:nvPr/>
            </p:nvSpPr>
            <p:spPr bwMode="auto">
              <a:xfrm>
                <a:off x="1968" y="1164"/>
                <a:ext cx="1104" cy="164"/>
              </a:xfrm>
              <a:prstGeom prst="rect">
                <a:avLst/>
              </a:prstGeom>
              <a:noFill/>
              <a:ln w="9525" algn="ctr">
                <a:noFill/>
                <a:miter lim="800000"/>
              </a:ln>
            </p:spPr>
            <p:txBody>
              <a:bodyPr lIns="73013" tIns="36506" rIns="73013" bIns="36506">
                <a:spAutoFit/>
              </a:bodyPr>
              <a:lstStyle/>
              <a:p>
                <a:pPr>
                  <a:spcBef>
                    <a:spcPct val="50000"/>
                  </a:spcBef>
                </a:pPr>
                <a:r>
                  <a:rPr lang="en-US" altLang="zh-CN" sz="1400"/>
                  <a:t>1490nm</a:t>
                </a:r>
              </a:p>
            </p:txBody>
          </p:sp>
          <p:sp>
            <p:nvSpPr>
              <p:cNvPr id="64" name="Line 8"/>
              <p:cNvSpPr>
                <a:spLocks noChangeShapeType="1"/>
              </p:cNvSpPr>
              <p:nvPr/>
            </p:nvSpPr>
            <p:spPr bwMode="auto">
              <a:xfrm>
                <a:off x="1824" y="2151"/>
                <a:ext cx="1344" cy="0"/>
              </a:xfrm>
              <a:prstGeom prst="line">
                <a:avLst/>
              </a:prstGeom>
              <a:noFill/>
              <a:ln w="19050">
                <a:solidFill>
                  <a:srgbClr val="C00000"/>
                </a:solidFill>
                <a:round/>
                <a:headEnd type="triangle" w="med" len="med"/>
              </a:ln>
            </p:spPr>
            <p:txBody>
              <a:bodyPr wrap="none" lIns="73025" tIns="36512" rIns="73025" bIns="36512" anchor="ctr"/>
              <a:lstStyle/>
              <a:p>
                <a:endParaRPr lang="zh-CN" altLang="en-US" sz="1400"/>
              </a:p>
            </p:txBody>
          </p:sp>
          <p:sp>
            <p:nvSpPr>
              <p:cNvPr id="65" name="Text Box 9"/>
              <p:cNvSpPr txBox="1">
                <a:spLocks noChangeArrowheads="1"/>
              </p:cNvSpPr>
              <p:nvPr/>
            </p:nvSpPr>
            <p:spPr bwMode="auto">
              <a:xfrm>
                <a:off x="1968" y="1966"/>
                <a:ext cx="1104" cy="164"/>
              </a:xfrm>
              <a:prstGeom prst="rect">
                <a:avLst/>
              </a:prstGeom>
              <a:noFill/>
              <a:ln w="9525" algn="ctr">
                <a:noFill/>
                <a:miter lim="800000"/>
              </a:ln>
            </p:spPr>
            <p:txBody>
              <a:bodyPr lIns="73013" tIns="36506" rIns="73013" bIns="36506">
                <a:spAutoFit/>
              </a:bodyPr>
              <a:lstStyle/>
              <a:p>
                <a:pPr>
                  <a:spcBef>
                    <a:spcPct val="50000"/>
                  </a:spcBef>
                </a:pPr>
                <a:r>
                  <a:rPr lang="en-US" altLang="zh-CN" sz="1400"/>
                  <a:t>1310 nm</a:t>
                </a:r>
              </a:p>
            </p:txBody>
          </p:sp>
        </p:grpSp>
        <p:grpSp>
          <p:nvGrpSpPr>
            <p:cNvPr id="9" name="组合 8"/>
            <p:cNvGrpSpPr/>
            <p:nvPr/>
          </p:nvGrpSpPr>
          <p:grpSpPr>
            <a:xfrm>
              <a:off x="5298468" y="2719636"/>
              <a:ext cx="477259" cy="560644"/>
              <a:chOff x="5633126" y="2884547"/>
              <a:chExt cx="321945" cy="306070"/>
            </a:xfrm>
          </p:grpSpPr>
          <p:sp>
            <p:nvSpPr>
              <p:cNvPr id="57" name="object 30"/>
              <p:cNvSpPr/>
              <p:nvPr/>
            </p:nvSpPr>
            <p:spPr>
              <a:xfrm>
                <a:off x="5633126" y="2884547"/>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400"/>
              </a:p>
            </p:txBody>
          </p:sp>
          <p:sp>
            <p:nvSpPr>
              <p:cNvPr id="58" name="object 31"/>
              <p:cNvSpPr/>
              <p:nvPr/>
            </p:nvSpPr>
            <p:spPr>
              <a:xfrm>
                <a:off x="5687213" y="2961707"/>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400"/>
              </a:p>
            </p:txBody>
          </p:sp>
          <p:sp>
            <p:nvSpPr>
              <p:cNvPr id="59" name="object 32"/>
              <p:cNvSpPr/>
              <p:nvPr/>
            </p:nvSpPr>
            <p:spPr>
              <a:xfrm>
                <a:off x="5860448" y="3068634"/>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400"/>
              </a:p>
            </p:txBody>
          </p:sp>
          <p:sp>
            <p:nvSpPr>
              <p:cNvPr id="60" name="object 33"/>
              <p:cNvSpPr/>
              <p:nvPr/>
            </p:nvSpPr>
            <p:spPr>
              <a:xfrm>
                <a:off x="5873607" y="3023236"/>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400"/>
              </a:p>
            </p:txBody>
          </p:sp>
          <p:sp>
            <p:nvSpPr>
              <p:cNvPr id="61" name="object 34"/>
              <p:cNvSpPr/>
              <p:nvPr/>
            </p:nvSpPr>
            <p:spPr>
              <a:xfrm>
                <a:off x="5863208" y="2950065"/>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400"/>
              </a:p>
            </p:txBody>
          </p:sp>
        </p:grpSp>
        <p:grpSp>
          <p:nvGrpSpPr>
            <p:cNvPr id="10" name="组合 9"/>
            <p:cNvGrpSpPr/>
            <p:nvPr/>
          </p:nvGrpSpPr>
          <p:grpSpPr>
            <a:xfrm>
              <a:off x="3104353" y="2513990"/>
              <a:ext cx="651940" cy="877602"/>
              <a:chOff x="3786178" y="2719309"/>
              <a:chExt cx="398785" cy="636270"/>
            </a:xfrm>
          </p:grpSpPr>
          <p:sp>
            <p:nvSpPr>
              <p:cNvPr id="40" name="object 35"/>
              <p:cNvSpPr/>
              <p:nvPr/>
            </p:nvSpPr>
            <p:spPr>
              <a:xfrm>
                <a:off x="3786178" y="2719309"/>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400"/>
              </a:p>
            </p:txBody>
          </p:sp>
          <p:sp>
            <p:nvSpPr>
              <p:cNvPr id="41" name="object 36"/>
              <p:cNvSpPr/>
              <p:nvPr/>
            </p:nvSpPr>
            <p:spPr>
              <a:xfrm>
                <a:off x="3960513" y="2841221"/>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400"/>
              </a:p>
            </p:txBody>
          </p:sp>
          <p:sp>
            <p:nvSpPr>
              <p:cNvPr id="42" name="object 37"/>
              <p:cNvSpPr/>
              <p:nvPr/>
            </p:nvSpPr>
            <p:spPr>
              <a:xfrm>
                <a:off x="3902915" y="2838658"/>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400"/>
              </a:p>
            </p:txBody>
          </p:sp>
          <p:sp>
            <p:nvSpPr>
              <p:cNvPr id="43" name="object 38"/>
              <p:cNvSpPr/>
              <p:nvPr/>
            </p:nvSpPr>
            <p:spPr>
              <a:xfrm>
                <a:off x="3811089" y="2878317"/>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400"/>
              </a:p>
            </p:txBody>
          </p:sp>
          <p:sp>
            <p:nvSpPr>
              <p:cNvPr id="44" name="object 39"/>
              <p:cNvSpPr/>
              <p:nvPr/>
            </p:nvSpPr>
            <p:spPr>
              <a:xfrm>
                <a:off x="4067686" y="2772113"/>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400"/>
              </a:p>
            </p:txBody>
          </p:sp>
          <p:sp>
            <p:nvSpPr>
              <p:cNvPr id="45" name="object 40"/>
              <p:cNvSpPr/>
              <p:nvPr/>
            </p:nvSpPr>
            <p:spPr>
              <a:xfrm>
                <a:off x="4015336" y="2791441"/>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400"/>
              </a:p>
            </p:txBody>
          </p:sp>
          <p:sp>
            <p:nvSpPr>
              <p:cNvPr id="46" name="object 41"/>
              <p:cNvSpPr/>
              <p:nvPr/>
            </p:nvSpPr>
            <p:spPr>
              <a:xfrm>
                <a:off x="4103076" y="2838658"/>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400"/>
              </a:p>
            </p:txBody>
          </p:sp>
          <p:sp>
            <p:nvSpPr>
              <p:cNvPr id="47" name="object 42"/>
              <p:cNvSpPr/>
              <p:nvPr/>
            </p:nvSpPr>
            <p:spPr>
              <a:xfrm>
                <a:off x="4030252" y="2878317"/>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400"/>
              </a:p>
            </p:txBody>
          </p:sp>
          <p:sp>
            <p:nvSpPr>
              <p:cNvPr id="48" name="object 43"/>
              <p:cNvSpPr/>
              <p:nvPr/>
            </p:nvSpPr>
            <p:spPr>
              <a:xfrm>
                <a:off x="4067033" y="2915616"/>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400"/>
              </a:p>
            </p:txBody>
          </p:sp>
          <p:sp>
            <p:nvSpPr>
              <p:cNvPr id="49" name="object 44"/>
              <p:cNvSpPr/>
              <p:nvPr/>
            </p:nvSpPr>
            <p:spPr>
              <a:xfrm>
                <a:off x="4016038" y="2898770"/>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sz="1400"/>
              </a:p>
            </p:txBody>
          </p:sp>
          <p:sp>
            <p:nvSpPr>
              <p:cNvPr id="50" name="object 45"/>
              <p:cNvSpPr/>
              <p:nvPr/>
            </p:nvSpPr>
            <p:spPr>
              <a:xfrm>
                <a:off x="3786183" y="3037321"/>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400"/>
              </a:p>
            </p:txBody>
          </p:sp>
          <p:sp>
            <p:nvSpPr>
              <p:cNvPr id="51" name="object 46"/>
              <p:cNvSpPr/>
              <p:nvPr/>
            </p:nvSpPr>
            <p:spPr>
              <a:xfrm>
                <a:off x="3850931" y="3100926"/>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400"/>
              </a:p>
            </p:txBody>
          </p:sp>
          <p:sp>
            <p:nvSpPr>
              <p:cNvPr id="52" name="object 47"/>
              <p:cNvSpPr/>
              <p:nvPr/>
            </p:nvSpPr>
            <p:spPr>
              <a:xfrm>
                <a:off x="3945569" y="3100923"/>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400"/>
              </a:p>
            </p:txBody>
          </p:sp>
          <p:sp>
            <p:nvSpPr>
              <p:cNvPr id="53" name="object 48"/>
              <p:cNvSpPr/>
              <p:nvPr/>
            </p:nvSpPr>
            <p:spPr>
              <a:xfrm>
                <a:off x="3942698" y="3098052"/>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400"/>
              </a:p>
            </p:txBody>
          </p:sp>
          <p:sp>
            <p:nvSpPr>
              <p:cNvPr id="54" name="object 49"/>
              <p:cNvSpPr/>
              <p:nvPr/>
            </p:nvSpPr>
            <p:spPr>
              <a:xfrm>
                <a:off x="3965494" y="3116824"/>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400"/>
              </a:p>
            </p:txBody>
          </p:sp>
          <p:sp>
            <p:nvSpPr>
              <p:cNvPr id="55" name="object 50"/>
              <p:cNvSpPr/>
              <p:nvPr/>
            </p:nvSpPr>
            <p:spPr>
              <a:xfrm>
                <a:off x="3962625" y="3113953"/>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400"/>
              </a:p>
            </p:txBody>
          </p:sp>
          <p:sp>
            <p:nvSpPr>
              <p:cNvPr id="56" name="object 51"/>
              <p:cNvSpPr/>
              <p:nvPr/>
            </p:nvSpPr>
            <p:spPr>
              <a:xfrm>
                <a:off x="3953539" y="3233434"/>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400"/>
              </a:p>
            </p:txBody>
          </p:sp>
        </p:grpSp>
        <p:sp>
          <p:nvSpPr>
            <p:cNvPr id="11" name="object 57"/>
            <p:cNvSpPr txBox="1"/>
            <p:nvPr/>
          </p:nvSpPr>
          <p:spPr>
            <a:xfrm>
              <a:off x="4612069" y="3375727"/>
              <a:ext cx="1372797" cy="159724"/>
            </a:xfrm>
            <a:prstGeom prst="rect">
              <a:avLst/>
            </a:prstGeom>
          </p:spPr>
          <p:txBody>
            <a:bodyPr vert="horz" wrap="square" lIns="0" tIns="0" rIns="0" bIns="0" rtlCol="0">
              <a:spAutoFit/>
            </a:bodyPr>
            <a:lstStyle/>
            <a:p>
              <a:pPr marR="5080" algn="r">
                <a:lnSpc>
                  <a:spcPts val="1155"/>
                </a:lnSpc>
              </a:pPr>
              <a:r>
                <a:rPr lang="en-US" sz="1400" dirty="0">
                  <a:solidFill>
                    <a:srgbClr val="231F20"/>
                  </a:solidFill>
                  <a:cs typeface="Microsoft YaHei" panose="020B0503020204020204" pitchFamily="34" charset="-122"/>
                </a:rPr>
                <a:t>divisor óptico</a:t>
              </a:r>
              <a:endParaRPr sz="1400" dirty="0">
                <a:cs typeface="Microsoft YaHei" panose="020B0503020204020204" pitchFamily="34" charset="-122"/>
              </a:endParaRPr>
            </a:p>
          </p:txBody>
        </p:sp>
        <p:sp>
          <p:nvSpPr>
            <p:cNvPr id="12" name="object 65"/>
            <p:cNvSpPr txBox="1"/>
            <p:nvPr/>
          </p:nvSpPr>
          <p:spPr>
            <a:xfrm>
              <a:off x="7185039" y="2348225"/>
              <a:ext cx="1054626" cy="215444"/>
            </a:xfrm>
            <a:prstGeom prst="rect">
              <a:avLst/>
            </a:prstGeom>
          </p:spPr>
          <p:txBody>
            <a:bodyPr vert="horz" wrap="square" lIns="0" tIns="0" rIns="0" bIns="0" rtlCol="0">
              <a:spAutoFit/>
            </a:bodyPr>
            <a:lstStyle/>
            <a:p>
              <a:pPr marL="12700"/>
              <a:r>
                <a:rPr sz="1400" dirty="0">
                  <a:solidFill>
                    <a:srgbClr val="231F20"/>
                  </a:solidFill>
                  <a:cs typeface="Arial" panose="020B0604020202020204"/>
                </a:rPr>
                <a:t>ONU</a:t>
              </a:r>
              <a:endParaRPr sz="1400" dirty="0">
                <a:cs typeface="Arial" panose="020B0604020202020204"/>
              </a:endParaRPr>
            </a:p>
          </p:txBody>
        </p:sp>
        <p:sp>
          <p:nvSpPr>
            <p:cNvPr id="13" name="object 66"/>
            <p:cNvSpPr txBox="1"/>
            <p:nvPr/>
          </p:nvSpPr>
          <p:spPr>
            <a:xfrm>
              <a:off x="7231967" y="3969680"/>
              <a:ext cx="1055681" cy="213573"/>
            </a:xfrm>
            <a:prstGeom prst="rect">
              <a:avLst/>
            </a:prstGeom>
          </p:spPr>
          <p:txBody>
            <a:bodyPr vert="horz" wrap="square" lIns="0" tIns="0" rIns="0" bIns="0" rtlCol="0">
              <a:spAutoFit/>
            </a:bodyPr>
            <a:lstStyle/>
            <a:p>
              <a:pPr marL="12700"/>
              <a:r>
                <a:rPr sz="1400" dirty="0">
                  <a:cs typeface="Arial" panose="020B0604020202020204"/>
                </a:rPr>
                <a:t>ONT</a:t>
              </a:r>
            </a:p>
          </p:txBody>
        </p:sp>
        <p:sp>
          <p:nvSpPr>
            <p:cNvPr id="14" name="object 69"/>
            <p:cNvSpPr/>
            <p:nvPr/>
          </p:nvSpPr>
          <p:spPr>
            <a:xfrm>
              <a:off x="7222698" y="3717400"/>
              <a:ext cx="93872" cy="182796"/>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p>
          </p:txBody>
        </p:sp>
        <p:sp>
          <p:nvSpPr>
            <p:cNvPr id="15" name="object 70"/>
            <p:cNvSpPr/>
            <p:nvPr/>
          </p:nvSpPr>
          <p:spPr>
            <a:xfrm>
              <a:off x="7145300" y="3755844"/>
              <a:ext cx="167209" cy="45258"/>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p>
          </p:txBody>
        </p:sp>
        <p:sp>
          <p:nvSpPr>
            <p:cNvPr id="16" name="object 71"/>
            <p:cNvSpPr/>
            <p:nvPr/>
          </p:nvSpPr>
          <p:spPr>
            <a:xfrm>
              <a:off x="7319151" y="3694060"/>
              <a:ext cx="124673" cy="315214"/>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p>
          </p:txBody>
        </p:sp>
        <p:sp>
          <p:nvSpPr>
            <p:cNvPr id="17" name="object 73"/>
            <p:cNvSpPr/>
            <p:nvPr/>
          </p:nvSpPr>
          <p:spPr>
            <a:xfrm>
              <a:off x="7286803" y="3692262"/>
              <a:ext cx="50192" cy="312336"/>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p>
          </p:txBody>
        </p:sp>
        <p:sp>
          <p:nvSpPr>
            <p:cNvPr id="19" name="object 65"/>
            <p:cNvSpPr txBox="1"/>
            <p:nvPr/>
          </p:nvSpPr>
          <p:spPr>
            <a:xfrm>
              <a:off x="7222698" y="3284956"/>
              <a:ext cx="1054626" cy="215444"/>
            </a:xfrm>
            <a:prstGeom prst="rect">
              <a:avLst/>
            </a:prstGeom>
          </p:spPr>
          <p:txBody>
            <a:bodyPr vert="horz" wrap="square" lIns="0" tIns="0" rIns="0" bIns="0" rtlCol="0">
              <a:spAutoFit/>
            </a:bodyPr>
            <a:lstStyle/>
            <a:p>
              <a:pPr marL="12700"/>
              <a:r>
                <a:rPr sz="1400" dirty="0">
                  <a:solidFill>
                    <a:srgbClr val="231F20"/>
                  </a:solidFill>
                  <a:cs typeface="Arial" panose="020B0604020202020204"/>
                </a:rPr>
                <a:t>ONU</a:t>
              </a:r>
              <a:endParaRPr sz="1400" dirty="0">
                <a:cs typeface="Arial" panose="020B0604020202020204"/>
              </a:endParaRPr>
            </a:p>
          </p:txBody>
        </p:sp>
        <p:grpSp>
          <p:nvGrpSpPr>
            <p:cNvPr id="66" name="组合 65"/>
            <p:cNvGrpSpPr/>
            <p:nvPr/>
          </p:nvGrpSpPr>
          <p:grpSpPr>
            <a:xfrm>
              <a:off x="7080168" y="2793967"/>
              <a:ext cx="691941" cy="516225"/>
              <a:chOff x="6749205" y="2797467"/>
              <a:chExt cx="935784" cy="721694"/>
            </a:xfrm>
          </p:grpSpPr>
          <p:sp>
            <p:nvSpPr>
              <p:cNvPr id="20" name="object 75"/>
              <p:cNvSpPr/>
              <p:nvPr/>
            </p:nvSpPr>
            <p:spPr>
              <a:xfrm>
                <a:off x="7014270" y="3226136"/>
                <a:ext cx="93872" cy="182796"/>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p>
            </p:txBody>
          </p:sp>
          <p:sp>
            <p:nvSpPr>
              <p:cNvPr id="21" name="object 76"/>
              <p:cNvSpPr/>
              <p:nvPr/>
            </p:nvSpPr>
            <p:spPr>
              <a:xfrm>
                <a:off x="6936872" y="3264582"/>
                <a:ext cx="167209" cy="45258"/>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p>
            </p:txBody>
          </p:sp>
          <p:sp>
            <p:nvSpPr>
              <p:cNvPr id="22" name="object 77"/>
              <p:cNvSpPr/>
              <p:nvPr/>
            </p:nvSpPr>
            <p:spPr>
              <a:xfrm>
                <a:off x="7110723" y="3202796"/>
                <a:ext cx="124673" cy="315214"/>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p>
            </p:txBody>
          </p:sp>
          <p:sp>
            <p:nvSpPr>
              <p:cNvPr id="23" name="object 78"/>
              <p:cNvSpPr/>
              <p:nvPr/>
            </p:nvSpPr>
            <p:spPr>
              <a:xfrm>
                <a:off x="7186961" y="3199629"/>
                <a:ext cx="324151" cy="319532"/>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p>
            </p:txBody>
          </p:sp>
          <p:sp>
            <p:nvSpPr>
              <p:cNvPr id="24" name="object 79"/>
              <p:cNvSpPr/>
              <p:nvPr/>
            </p:nvSpPr>
            <p:spPr>
              <a:xfrm>
                <a:off x="7078375" y="3201001"/>
                <a:ext cx="50192" cy="312336"/>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p>
            </p:txBody>
          </p:sp>
          <p:grpSp>
            <p:nvGrpSpPr>
              <p:cNvPr id="25" name="组合 24"/>
              <p:cNvGrpSpPr/>
              <p:nvPr/>
            </p:nvGrpSpPr>
            <p:grpSpPr>
              <a:xfrm>
                <a:off x="6749205" y="2797467"/>
                <a:ext cx="935784" cy="595884"/>
                <a:chOff x="5753470" y="1943077"/>
                <a:chExt cx="405130" cy="262890"/>
              </a:xfrm>
            </p:grpSpPr>
            <p:sp>
              <p:nvSpPr>
                <p:cNvPr id="28"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p>
              </p:txBody>
            </p:sp>
            <p:sp>
              <p:nvSpPr>
                <p:cNvPr id="29"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p>
              </p:txBody>
            </p:sp>
            <p:sp>
              <p:nvSpPr>
                <p:cNvPr id="30"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p>
              </p:txBody>
            </p:sp>
            <p:sp>
              <p:nvSpPr>
                <p:cNvPr id="31"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p>
              </p:txBody>
            </p:sp>
            <p:sp>
              <p:nvSpPr>
                <p:cNvPr id="32"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p>
              </p:txBody>
            </p:sp>
            <p:sp>
              <p:nvSpPr>
                <p:cNvPr id="33"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p>
              </p:txBody>
            </p:sp>
          </p:grpSp>
        </p:grpSp>
        <p:sp>
          <p:nvSpPr>
            <p:cNvPr id="26" name="文本框 25"/>
            <p:cNvSpPr txBox="1"/>
            <p:nvPr/>
          </p:nvSpPr>
          <p:spPr bwMode="auto">
            <a:xfrm>
              <a:off x="3247458" y="3427519"/>
              <a:ext cx="525238"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a:solidFill>
                    <a:srgbClr val="000000"/>
                  </a:solidFill>
                  <a:cs typeface="Arial" panose="020B0604020202020204" pitchFamily="34" charset="0"/>
                </a:rPr>
                <a:t>OLT</a:t>
              </a:r>
              <a:endParaRPr lang="zh-CN" altLang="en-US" sz="1400">
                <a:solidFill>
                  <a:srgbClr val="000000"/>
                </a:solidFill>
                <a:cs typeface="Arial" panose="020B0604020202020204" pitchFamily="34" charset="0"/>
              </a:endParaRPr>
            </a:p>
          </p:txBody>
        </p:sp>
        <p:pic>
          <p:nvPicPr>
            <p:cNvPr id="27" name="图片 26"/>
            <p:cNvPicPr>
              <a:picLocks noChangeAspect="1"/>
            </p:cNvPicPr>
            <p:nvPr/>
          </p:nvPicPr>
          <p:blipFill>
            <a:blip r:embed="rId3"/>
            <a:stretch>
              <a:fillRect/>
            </a:stretch>
          </p:blipFill>
          <p:spPr>
            <a:xfrm>
              <a:off x="7026668" y="3667555"/>
              <a:ext cx="967437" cy="204964"/>
            </a:xfrm>
            <a:prstGeom prst="rect">
              <a:avLst/>
            </a:prstGeom>
          </p:spPr>
        </p:pic>
        <p:grpSp>
          <p:nvGrpSpPr>
            <p:cNvPr id="67" name="组合 66"/>
            <p:cNvGrpSpPr/>
            <p:nvPr/>
          </p:nvGrpSpPr>
          <p:grpSpPr>
            <a:xfrm>
              <a:off x="7082592" y="1863288"/>
              <a:ext cx="691941" cy="516225"/>
              <a:chOff x="6749205" y="2797467"/>
              <a:chExt cx="935784" cy="721694"/>
            </a:xfrm>
          </p:grpSpPr>
          <p:sp>
            <p:nvSpPr>
              <p:cNvPr id="68" name="object 75"/>
              <p:cNvSpPr/>
              <p:nvPr/>
            </p:nvSpPr>
            <p:spPr>
              <a:xfrm>
                <a:off x="7014270" y="3226136"/>
                <a:ext cx="93872" cy="182796"/>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p>
            </p:txBody>
          </p:sp>
          <p:sp>
            <p:nvSpPr>
              <p:cNvPr id="69" name="object 76"/>
              <p:cNvSpPr/>
              <p:nvPr/>
            </p:nvSpPr>
            <p:spPr>
              <a:xfrm>
                <a:off x="6936872" y="3264582"/>
                <a:ext cx="167209" cy="45258"/>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p>
            </p:txBody>
          </p:sp>
          <p:sp>
            <p:nvSpPr>
              <p:cNvPr id="70" name="object 77"/>
              <p:cNvSpPr/>
              <p:nvPr/>
            </p:nvSpPr>
            <p:spPr>
              <a:xfrm>
                <a:off x="7110723" y="3202796"/>
                <a:ext cx="124673" cy="315214"/>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p>
            </p:txBody>
          </p:sp>
          <p:sp>
            <p:nvSpPr>
              <p:cNvPr id="71" name="object 78"/>
              <p:cNvSpPr/>
              <p:nvPr/>
            </p:nvSpPr>
            <p:spPr>
              <a:xfrm>
                <a:off x="7186961" y="3199629"/>
                <a:ext cx="324151" cy="319532"/>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p>
            </p:txBody>
          </p:sp>
          <p:sp>
            <p:nvSpPr>
              <p:cNvPr id="72" name="object 79"/>
              <p:cNvSpPr/>
              <p:nvPr/>
            </p:nvSpPr>
            <p:spPr>
              <a:xfrm>
                <a:off x="7078375" y="3201001"/>
                <a:ext cx="50192" cy="312336"/>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p>
            </p:txBody>
          </p:sp>
          <p:grpSp>
            <p:nvGrpSpPr>
              <p:cNvPr id="73" name="组合 72"/>
              <p:cNvGrpSpPr/>
              <p:nvPr/>
            </p:nvGrpSpPr>
            <p:grpSpPr>
              <a:xfrm>
                <a:off x="6749205" y="2797467"/>
                <a:ext cx="935784" cy="595884"/>
                <a:chOff x="5753470" y="1943077"/>
                <a:chExt cx="405130" cy="262890"/>
              </a:xfrm>
            </p:grpSpPr>
            <p:sp>
              <p:nvSpPr>
                <p:cNvPr id="74"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p>
              </p:txBody>
            </p:sp>
            <p:sp>
              <p:nvSpPr>
                <p:cNvPr id="75"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p>
              </p:txBody>
            </p:sp>
            <p:sp>
              <p:nvSpPr>
                <p:cNvPr id="76"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p>
              </p:txBody>
            </p:sp>
            <p:sp>
              <p:nvSpPr>
                <p:cNvPr id="77"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p>
              </p:txBody>
            </p:sp>
            <p:sp>
              <p:nvSpPr>
                <p:cNvPr id="78"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p>
              </p:txBody>
            </p:sp>
            <p:sp>
              <p:nvSpPr>
                <p:cNvPr id="79"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p>
              </p:txBody>
            </p:sp>
          </p:grpSp>
        </p:gr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3.15"/>
  <p:tag name="AS_TITLE" val="Aspose.Slides for .NET 4.0"/>
  <p:tag name="AS_VERSION" val="19.3"/>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Arial"/>
      </a:majorFont>
      <a:minorFont>
        <a:latin typeface="Huawei Sans"/>
        <a:ea typeface="方正兰亭黑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Arial"/>
      </a:majorFont>
      <a:minorFont>
        <a:latin typeface="Huawei Sans"/>
        <a:ea typeface="方正兰亭黑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7650</Words>
  <Application>Microsoft Office PowerPoint</Application>
  <PresentationFormat>Widescreen</PresentationFormat>
  <Paragraphs>1110</Paragraphs>
  <Slides>56</Slides>
  <Notes>56</Notes>
  <HiddenSlides>3</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56</vt:i4>
      </vt:variant>
    </vt:vector>
  </HeadingPairs>
  <TitlesOfParts>
    <vt:vector size="65" baseType="lpstr">
      <vt:lpstr>Wingdings</vt:lpstr>
      <vt:lpstr>SimSun</vt:lpstr>
      <vt:lpstr>Symbol</vt:lpstr>
      <vt:lpstr>Arial</vt:lpstr>
      <vt:lpstr>方正兰亭黑简体</vt:lpstr>
      <vt:lpstr>Times New Roman</vt:lpstr>
      <vt:lpstr>Huawei Sans</vt:lpstr>
      <vt:lpstr>Microsoft YaHei</vt:lpstr>
      <vt:lpstr>自定义设计方案</vt:lpstr>
      <vt:lpstr>Fundamentos de GPON</vt:lpstr>
      <vt:lpstr>Apresentação do PowerPoint</vt:lpstr>
      <vt:lpstr>Apresentação do PowerPoint</vt:lpstr>
      <vt:lpstr>Apresentação do PowerPoint</vt:lpstr>
      <vt:lpstr>Arquitetura de rede GPON</vt:lpstr>
      <vt:lpstr>Entidade Funcional GPON FTTx</vt:lpstr>
      <vt:lpstr>Arquitetura de rede de acesso GPON</vt:lpstr>
      <vt:lpstr>Parâmetros básicos de desempenho da rede GPON</vt:lpstr>
      <vt:lpstr>Modos de multiplexação de dados GPON</vt:lpstr>
      <vt:lpstr>Dados downstream GPON</vt:lpstr>
      <vt:lpstr>Dados upstream GPON</vt:lpstr>
      <vt:lpstr>Apresentação do PowerPoint</vt:lpstr>
      <vt:lpstr>Protocolo Padrão GPON</vt:lpstr>
      <vt:lpstr>Modelo de portadora de serviço GPON</vt:lpstr>
      <vt:lpstr>Mapeamento de serviços GPON - Multiplexação downstream</vt:lpstr>
      <vt:lpstr>Mapeamento de serviços GPON - Multiplexação upstream</vt:lpstr>
      <vt:lpstr>Apresentação do PowerPoint</vt:lpstr>
      <vt:lpstr>Estrutura do quadro GPON</vt:lpstr>
      <vt:lpstr>Mapeando o modo de serviços Ethernet em GPON</vt:lpstr>
      <vt:lpstr>Modo de mapeamento de serviços TDM em GPON</vt:lpstr>
      <vt:lpstr>Apresentação do PowerPoint</vt:lpstr>
      <vt:lpstr>Principais tecnologias GPON</vt:lpstr>
      <vt:lpstr>Por que o raging é necessário</vt:lpstr>
      <vt:lpstr>Princípio do raging </vt:lpstr>
      <vt:lpstr>Resultado variado _</vt:lpstr>
      <vt:lpstr>Principais tecnologias GPON</vt:lpstr>
      <vt:lpstr>Por que o DBA é necessário?</vt:lpstr>
      <vt:lpstr>Implementação SR-DBA</vt:lpstr>
      <vt:lpstr>Base para Implementação do DBA - T-CONT</vt:lpstr>
      <vt:lpstr>Relação entre tipos T-CONT e tipos de largura de banda</vt:lpstr>
      <vt:lpstr>Principais tecnologias GPON</vt:lpstr>
      <vt:lpstr>Por que a criptografia é necessária?</vt:lpstr>
      <vt:lpstr>Criptografia AES no sistema GPON</vt:lpstr>
      <vt:lpstr>Apresentação do PowerPoint</vt:lpstr>
      <vt:lpstr>Autenticação de Terminal GPON</vt:lpstr>
      <vt:lpstr>Autenticação SN (modo de autenticação comum)</vt:lpstr>
      <vt:lpstr>Autenticação SN+Senha</vt:lpstr>
      <vt:lpstr>Modelo de gerenciamento de terminal GPON</vt:lpstr>
      <vt:lpstr>Modo OMCI </vt:lpstr>
      <vt:lpstr>OMCI + arquivos de configuração Modo</vt:lpstr>
      <vt:lpstr>Modo OMCI + SNMP</vt:lpstr>
      <vt:lpstr>Modo OMCI + TR069</vt:lpstr>
      <vt:lpstr>Provisionamento de serviços GPON e configuração zero de terminais</vt:lpstr>
      <vt:lpstr>Apresentação do PowerPoint</vt:lpstr>
      <vt:lpstr>Proteção de homing único tipo B</vt:lpstr>
      <vt:lpstr>Proteção de homing duplo tipo B</vt:lpstr>
      <vt:lpstr>Proteção de homing único tipo C</vt:lpstr>
      <vt:lpstr>Proteção de homing duplo tipo C</vt:lpstr>
      <vt:lpstr>Apresentação do PowerPoint</vt:lpstr>
      <vt:lpstr>Apresentação do PowerPoint</vt:lpstr>
      <vt:lpstr>Apresentação do PowerPoint</vt:lpstr>
      <vt:lpstr>Apêndice 1: Padronização da Tecnologia PON</vt:lpstr>
      <vt:lpstr>Apêndice 2: Estrutura do quadro upstream GPON</vt:lpstr>
      <vt:lpstr>Apresentação do PowerPoint</vt:lpstr>
      <vt:lpstr>Apresentação do PowerPoint</vt:lpstr>
      <vt:lpstr>Apêndice 3: Estrutura do quadro downstream GPON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Renato Xavier</cp:lastModifiedBy>
  <cp:revision>176</cp:revision>
  <dcterms:created xsi:type="dcterms:W3CDTF">2018-11-29T10:16:00Z</dcterms:created>
  <dcterms:modified xsi:type="dcterms:W3CDTF">2025-01-14T22:45:32Z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(3)5wsWXaLsqB3Soo+7JadDpqbP6oan+00iFfs5sabpr9CSo5/dxjOjgGognlNsPN9u0B/FAg4R
15j4twC78OKiL0zvE/m67IfKaHkqIHtanI49o+n8H2ccSh0CUzU7ztq27TH0qhAsiFi2TO5I
u/MVj9oFVSDbgQRVpAVQ7V/SgVwsk9vz5CoOBcRwe6fcP/LjI7ajh4NGobjEsd++BqzQpxa+
B1W54x8sLoiOwAXWzY</vt:lpwstr>
  </property>
  <property fmtid="{D5CDD505-2E9C-101B-9397-08002B2CF9AE}" pid="3" name="_2015_ms_pID_7253431">
    <vt:lpwstr>d9PJvyPQEw1tmVn2xBx0uvFt3o2nrlLxTRkErQcM8PD0qQhB8i/AzP
ZzOgaj0ABIf4hvf4d8WbwNvQkZirpijbWMjmgaWoSxFQmWAaIGUZOxTjo8NLpQejvmD+k0xm
ODfjEJ0mw+dcjsdp8EnVWEMhoupVRYzWc2ARWkKbIU1D6z7gjXNMKCGw6vlJ3e24e3adJRv5
PvA5zcj91yA5j6o44T90PYzYJW0j51phd+Tb</vt:lpwstr>
  </property>
  <property fmtid="{D5CDD505-2E9C-101B-9397-08002B2CF9AE}" pid="4" name="_2015_ms_pID_7253432">
    <vt:lpwstr>ug==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y fmtid="{D5CDD505-2E9C-101B-9397-08002B2CF9AE}" pid="9" name="ICV">
    <vt:lpwstr>31BF07CD67084358A3C603693AFDA0A0_12</vt:lpwstr>
  </property>
  <property fmtid="{D5CDD505-2E9C-101B-9397-08002B2CF9AE}" pid="10" name="KSOProductBuildVer">
    <vt:lpwstr>1046-12.2.0.19307</vt:lpwstr>
  </property>
</Properties>
</file>