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25" r:id="rId1"/>
  </p:sldMasterIdLst>
  <p:notesMasterIdLst>
    <p:notesMasterId r:id="rId45"/>
  </p:notesMasterIdLst>
  <p:handoutMasterIdLst>
    <p:handoutMasterId r:id="rId46"/>
  </p:handoutMasterIdLst>
  <p:sldIdLst>
    <p:sldId id="257" r:id="rId2"/>
    <p:sldId id="271" r:id="rId3"/>
    <p:sldId id="272" r:id="rId4"/>
    <p:sldId id="273" r:id="rId5"/>
    <p:sldId id="274" r:id="rId6"/>
    <p:sldId id="275" r:id="rId7"/>
    <p:sldId id="276" r:id="rId8"/>
    <p:sldId id="277" r:id="rId9"/>
    <p:sldId id="278" r:id="rId10"/>
    <p:sldId id="279" r:id="rId11"/>
    <p:sldId id="280" r:id="rId12"/>
    <p:sldId id="281" r:id="rId13"/>
    <p:sldId id="282" r:id="rId14"/>
    <p:sldId id="284" r:id="rId15"/>
    <p:sldId id="283" r:id="rId16"/>
    <p:sldId id="285" r:id="rId17"/>
    <p:sldId id="313" r:id="rId18"/>
    <p:sldId id="287" r:id="rId19"/>
    <p:sldId id="288" r:id="rId20"/>
    <p:sldId id="289" r:id="rId21"/>
    <p:sldId id="290" r:id="rId22"/>
    <p:sldId id="291" r:id="rId23"/>
    <p:sldId id="292" r:id="rId24"/>
    <p:sldId id="293" r:id="rId25"/>
    <p:sldId id="294" r:id="rId26"/>
    <p:sldId id="295" r:id="rId27"/>
    <p:sldId id="296" r:id="rId28"/>
    <p:sldId id="297" r:id="rId29"/>
    <p:sldId id="314" r:id="rId30"/>
    <p:sldId id="299" r:id="rId31"/>
    <p:sldId id="300" r:id="rId32"/>
    <p:sldId id="315" r:id="rId33"/>
    <p:sldId id="302" r:id="rId34"/>
    <p:sldId id="312" r:id="rId35"/>
    <p:sldId id="304" r:id="rId36"/>
    <p:sldId id="305" r:id="rId37"/>
    <p:sldId id="306" r:id="rId38"/>
    <p:sldId id="307" r:id="rId39"/>
    <p:sldId id="308" r:id="rId40"/>
    <p:sldId id="309" r:id="rId41"/>
    <p:sldId id="310" r:id="rId42"/>
    <p:sldId id="311" r:id="rId43"/>
    <p:sldId id="270" r:id="rId44"/>
  </p:sldIdLst>
  <p:sldSz cx="12192000" cy="6858000"/>
  <p:notesSz cx="6797675" cy="9926638"/>
  <p:embeddedFontLst>
    <p:embeddedFont>
      <p:font typeface="宋体" panose="02010600030101010101" pitchFamily="2" charset="-122"/>
      <p:regular r:id="rId47"/>
    </p:embeddedFont>
    <p:embeddedFont>
      <p:font typeface="方正兰亭黑简体" panose="020B0604020202020204" charset="-122"/>
      <p:regular r:id="rId48"/>
    </p:embeddedFont>
    <p:embeddedFont>
      <p:font typeface="Huawei Sans" panose="020C0503030203020204" pitchFamily="34" charset="0"/>
      <p:regular r:id="rId49"/>
      <p:bold r:id="rId50"/>
    </p:embeddedFont>
    <p:embeddedFont>
      <p:font typeface="Microsoft YaHei" panose="020B0503020204020204" pitchFamily="34" charset="-122"/>
      <p:regular r:id="rId51"/>
      <p:bold r:id="rId52"/>
    </p:embeddedFont>
  </p:embeddedFontLst>
  <p:custDataLst>
    <p:tags r:id="rId53"/>
  </p:custDataLst>
  <p:defaultTextStyle>
    <a:defPPr>
      <a:defRPr lang="pt"/>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lu (D)" initials="j(" lastIdx="9" clrIdx="0">
    <p:extLst>
      <p:ext uri="{19B8F6BF-5375-455C-9EA6-DF929625EA0E}">
        <p15:presenceInfo xmlns:p15="http://schemas.microsoft.com/office/powerpoint/2012/main" userId="S-1-5-21-147214757-305610072-1517763936-31128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F7B5FA-ADA1-45A4-ABE8-F95992F7DFE4}" v="22" dt="2025-01-17T19:07:52.978"/>
  </p1510:revLst>
</p1510:revInfo>
</file>

<file path=ppt/tableStyles.xml><?xml version="1.0" encoding="utf-8"?>
<a:tblStyleLst xmlns:a="http://schemas.openxmlformats.org/drawingml/2006/main" def="{72833802-FEF1-4C79-8D5D-14CF1EAF98D9}">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46" autoAdjust="0"/>
    <p:restoredTop sz="72506" autoAdjust="0"/>
  </p:normalViewPr>
  <p:slideViewPr>
    <p:cSldViewPr snapToGrid="0" snapToObjects="1">
      <p:cViewPr varScale="1">
        <p:scale>
          <a:sx n="65" d="100"/>
          <a:sy n="65" d="100"/>
        </p:scale>
        <p:origin x="848" y="3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2" d="100"/>
          <a:sy n="52" d="100"/>
        </p:scale>
        <p:origin x="2688" y="56"/>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o Renato Xavier da Silva" userId="d2fbfea9-16e8-43bd-9a0a-5c107b189f82" providerId="ADAL" clId="{A2F7B5FA-ADA1-45A4-ABE8-F95992F7DFE4}"/>
    <pc:docChg chg="undo custSel addSld delSld modSld sldOrd">
      <pc:chgData name="Paulo Renato Xavier da Silva" userId="d2fbfea9-16e8-43bd-9a0a-5c107b189f82" providerId="ADAL" clId="{A2F7B5FA-ADA1-45A4-ABE8-F95992F7DFE4}" dt="2025-01-17T19:22:02.898" v="694" actId="47"/>
      <pc:docMkLst>
        <pc:docMk/>
      </pc:docMkLst>
      <pc:sldChg chg="modSp mod">
        <pc:chgData name="Paulo Renato Xavier da Silva" userId="d2fbfea9-16e8-43bd-9a0a-5c107b189f82" providerId="ADAL" clId="{A2F7B5FA-ADA1-45A4-ABE8-F95992F7DFE4}" dt="2025-01-17T16:53:25.425" v="2" actId="20577"/>
        <pc:sldMkLst>
          <pc:docMk/>
          <pc:sldMk cId="1182134059" sldId="271"/>
        </pc:sldMkLst>
        <pc:spChg chg="mod">
          <ac:chgData name="Paulo Renato Xavier da Silva" userId="d2fbfea9-16e8-43bd-9a0a-5c107b189f82" providerId="ADAL" clId="{A2F7B5FA-ADA1-45A4-ABE8-F95992F7DFE4}" dt="2025-01-17T16:53:25.425" v="2" actId="20577"/>
          <ac:spMkLst>
            <pc:docMk/>
            <pc:sldMk cId="1182134059" sldId="271"/>
            <ac:spMk id="4" creationId="{00000000-0000-0000-0000-000000000000}"/>
          </ac:spMkLst>
        </pc:spChg>
      </pc:sldChg>
      <pc:sldChg chg="modSp mod">
        <pc:chgData name="Paulo Renato Xavier da Silva" userId="d2fbfea9-16e8-43bd-9a0a-5c107b189f82" providerId="ADAL" clId="{A2F7B5FA-ADA1-45A4-ABE8-F95992F7DFE4}" dt="2025-01-17T16:54:49.711" v="6" actId="6549"/>
        <pc:sldMkLst>
          <pc:docMk/>
          <pc:sldMk cId="3486068894" sldId="272"/>
        </pc:sldMkLst>
        <pc:spChg chg="mod">
          <ac:chgData name="Paulo Renato Xavier da Silva" userId="d2fbfea9-16e8-43bd-9a0a-5c107b189f82" providerId="ADAL" clId="{A2F7B5FA-ADA1-45A4-ABE8-F95992F7DFE4}" dt="2025-01-17T16:54:49.711" v="6" actId="6549"/>
          <ac:spMkLst>
            <pc:docMk/>
            <pc:sldMk cId="3486068894" sldId="272"/>
            <ac:spMk id="3" creationId="{00000000-0000-0000-0000-000000000000}"/>
          </ac:spMkLst>
        </pc:spChg>
      </pc:sldChg>
      <pc:sldChg chg="modSp mod">
        <pc:chgData name="Paulo Renato Xavier da Silva" userId="d2fbfea9-16e8-43bd-9a0a-5c107b189f82" providerId="ADAL" clId="{A2F7B5FA-ADA1-45A4-ABE8-F95992F7DFE4}" dt="2025-01-17T16:55:46.650" v="10" actId="6549"/>
        <pc:sldMkLst>
          <pc:docMk/>
          <pc:sldMk cId="3943881432" sldId="273"/>
        </pc:sldMkLst>
        <pc:spChg chg="mod">
          <ac:chgData name="Paulo Renato Xavier da Silva" userId="d2fbfea9-16e8-43bd-9a0a-5c107b189f82" providerId="ADAL" clId="{A2F7B5FA-ADA1-45A4-ABE8-F95992F7DFE4}" dt="2025-01-17T16:55:46.650" v="10" actId="6549"/>
          <ac:spMkLst>
            <pc:docMk/>
            <pc:sldMk cId="3943881432" sldId="273"/>
            <ac:spMk id="3" creationId="{00000000-0000-0000-0000-000000000000}"/>
          </ac:spMkLst>
        </pc:spChg>
      </pc:sldChg>
      <pc:sldChg chg="modSp mod">
        <pc:chgData name="Paulo Renato Xavier da Silva" userId="d2fbfea9-16e8-43bd-9a0a-5c107b189f82" providerId="ADAL" clId="{A2F7B5FA-ADA1-45A4-ABE8-F95992F7DFE4}" dt="2025-01-17T16:57:13.773" v="12"/>
        <pc:sldMkLst>
          <pc:docMk/>
          <pc:sldMk cId="3203380441" sldId="274"/>
        </pc:sldMkLst>
        <pc:spChg chg="mod">
          <ac:chgData name="Paulo Renato Xavier da Silva" userId="d2fbfea9-16e8-43bd-9a0a-5c107b189f82" providerId="ADAL" clId="{A2F7B5FA-ADA1-45A4-ABE8-F95992F7DFE4}" dt="2025-01-17T16:57:13.773" v="12"/>
          <ac:spMkLst>
            <pc:docMk/>
            <pc:sldMk cId="3203380441" sldId="274"/>
            <ac:spMk id="2" creationId="{00000000-0000-0000-0000-000000000000}"/>
          </ac:spMkLst>
        </pc:spChg>
      </pc:sldChg>
      <pc:sldChg chg="modSp mod">
        <pc:chgData name="Paulo Renato Xavier da Silva" userId="d2fbfea9-16e8-43bd-9a0a-5c107b189f82" providerId="ADAL" clId="{A2F7B5FA-ADA1-45A4-ABE8-F95992F7DFE4}" dt="2025-01-17T16:59:52.269" v="43" actId="27636"/>
        <pc:sldMkLst>
          <pc:docMk/>
          <pc:sldMk cId="1744857027" sldId="275"/>
        </pc:sldMkLst>
        <pc:spChg chg="mod">
          <ac:chgData name="Paulo Renato Xavier da Silva" userId="d2fbfea9-16e8-43bd-9a0a-5c107b189f82" providerId="ADAL" clId="{A2F7B5FA-ADA1-45A4-ABE8-F95992F7DFE4}" dt="2025-01-17T16:59:52.269" v="43" actId="27636"/>
          <ac:spMkLst>
            <pc:docMk/>
            <pc:sldMk cId="1744857027" sldId="275"/>
            <ac:spMk id="4" creationId="{00000000-0000-0000-0000-000000000000}"/>
          </ac:spMkLst>
        </pc:spChg>
      </pc:sldChg>
      <pc:sldChg chg="modSp mod">
        <pc:chgData name="Paulo Renato Xavier da Silva" userId="d2fbfea9-16e8-43bd-9a0a-5c107b189f82" providerId="ADAL" clId="{A2F7B5FA-ADA1-45A4-ABE8-F95992F7DFE4}" dt="2025-01-17T17:03:39.012" v="46"/>
        <pc:sldMkLst>
          <pc:docMk/>
          <pc:sldMk cId="831464672" sldId="276"/>
        </pc:sldMkLst>
        <pc:spChg chg="mod">
          <ac:chgData name="Paulo Renato Xavier da Silva" userId="d2fbfea9-16e8-43bd-9a0a-5c107b189f82" providerId="ADAL" clId="{A2F7B5FA-ADA1-45A4-ABE8-F95992F7DFE4}" dt="2025-01-17T17:03:39.012" v="46"/>
          <ac:spMkLst>
            <pc:docMk/>
            <pc:sldMk cId="831464672" sldId="276"/>
            <ac:spMk id="30" creationId="{00000000-0000-0000-0000-000000000000}"/>
          </ac:spMkLst>
        </pc:spChg>
        <pc:spChg chg="mod">
          <ac:chgData name="Paulo Renato Xavier da Silva" userId="d2fbfea9-16e8-43bd-9a0a-5c107b189f82" providerId="ADAL" clId="{A2F7B5FA-ADA1-45A4-ABE8-F95992F7DFE4}" dt="2025-01-17T17:03:26.272" v="45" actId="20577"/>
          <ac:spMkLst>
            <pc:docMk/>
            <pc:sldMk cId="831464672" sldId="276"/>
            <ac:spMk id="31" creationId="{00000000-0000-0000-0000-000000000000}"/>
          </ac:spMkLst>
        </pc:spChg>
      </pc:sldChg>
      <pc:sldChg chg="modSp mod">
        <pc:chgData name="Paulo Renato Xavier da Silva" userId="d2fbfea9-16e8-43bd-9a0a-5c107b189f82" providerId="ADAL" clId="{A2F7B5FA-ADA1-45A4-ABE8-F95992F7DFE4}" dt="2025-01-17T17:09:50.701" v="56"/>
        <pc:sldMkLst>
          <pc:docMk/>
          <pc:sldMk cId="1194559602" sldId="277"/>
        </pc:sldMkLst>
        <pc:graphicFrameChg chg="mod modGraphic">
          <ac:chgData name="Paulo Renato Xavier da Silva" userId="d2fbfea9-16e8-43bd-9a0a-5c107b189f82" providerId="ADAL" clId="{A2F7B5FA-ADA1-45A4-ABE8-F95992F7DFE4}" dt="2025-01-17T17:09:50.701" v="56"/>
          <ac:graphicFrameMkLst>
            <pc:docMk/>
            <pc:sldMk cId="1194559602" sldId="277"/>
            <ac:graphicFrameMk id="3" creationId="{00000000-0000-0000-0000-000000000000}"/>
          </ac:graphicFrameMkLst>
        </pc:graphicFrameChg>
      </pc:sldChg>
      <pc:sldChg chg="modNotesTx">
        <pc:chgData name="Paulo Renato Xavier da Silva" userId="d2fbfea9-16e8-43bd-9a0a-5c107b189f82" providerId="ADAL" clId="{A2F7B5FA-ADA1-45A4-ABE8-F95992F7DFE4}" dt="2025-01-17T17:15:33.063" v="111" actId="20577"/>
        <pc:sldMkLst>
          <pc:docMk/>
          <pc:sldMk cId="2938256845" sldId="278"/>
        </pc:sldMkLst>
      </pc:sldChg>
      <pc:sldChg chg="modSp mod">
        <pc:chgData name="Paulo Renato Xavier da Silva" userId="d2fbfea9-16e8-43bd-9a0a-5c107b189f82" providerId="ADAL" clId="{A2F7B5FA-ADA1-45A4-ABE8-F95992F7DFE4}" dt="2025-01-17T17:18:44.889" v="150"/>
        <pc:sldMkLst>
          <pc:docMk/>
          <pc:sldMk cId="917845349" sldId="279"/>
        </pc:sldMkLst>
        <pc:spChg chg="mod">
          <ac:chgData name="Paulo Renato Xavier da Silva" userId="d2fbfea9-16e8-43bd-9a0a-5c107b189f82" providerId="ADAL" clId="{A2F7B5FA-ADA1-45A4-ABE8-F95992F7DFE4}" dt="2025-01-17T17:18:44.889" v="150"/>
          <ac:spMkLst>
            <pc:docMk/>
            <pc:sldMk cId="917845349" sldId="279"/>
            <ac:spMk id="3" creationId="{00000000-0000-0000-0000-000000000000}"/>
          </ac:spMkLst>
        </pc:spChg>
      </pc:sldChg>
      <pc:sldChg chg="modSp mod">
        <pc:chgData name="Paulo Renato Xavier da Silva" userId="d2fbfea9-16e8-43bd-9a0a-5c107b189f82" providerId="ADAL" clId="{A2F7B5FA-ADA1-45A4-ABE8-F95992F7DFE4}" dt="2025-01-17T17:30:28.144" v="159" actId="20577"/>
        <pc:sldMkLst>
          <pc:docMk/>
          <pc:sldMk cId="4198265692" sldId="280"/>
        </pc:sldMkLst>
        <pc:spChg chg="mod">
          <ac:chgData name="Paulo Renato Xavier da Silva" userId="d2fbfea9-16e8-43bd-9a0a-5c107b189f82" providerId="ADAL" clId="{A2F7B5FA-ADA1-45A4-ABE8-F95992F7DFE4}" dt="2025-01-17T17:30:28.144" v="159" actId="20577"/>
          <ac:spMkLst>
            <pc:docMk/>
            <pc:sldMk cId="4198265692" sldId="280"/>
            <ac:spMk id="2" creationId="{00000000-0000-0000-0000-000000000000}"/>
          </ac:spMkLst>
        </pc:spChg>
        <pc:spChg chg="mod">
          <ac:chgData name="Paulo Renato Xavier da Silva" userId="d2fbfea9-16e8-43bd-9a0a-5c107b189f82" providerId="ADAL" clId="{A2F7B5FA-ADA1-45A4-ABE8-F95992F7DFE4}" dt="2025-01-17T17:20:59.193" v="156"/>
          <ac:spMkLst>
            <pc:docMk/>
            <pc:sldMk cId="4198265692" sldId="280"/>
            <ac:spMk id="3" creationId="{00000000-0000-0000-0000-000000000000}"/>
          </ac:spMkLst>
        </pc:spChg>
      </pc:sldChg>
      <pc:sldChg chg="modSp mod modNotesTx">
        <pc:chgData name="Paulo Renato Xavier da Silva" userId="d2fbfea9-16e8-43bd-9a0a-5c107b189f82" providerId="ADAL" clId="{A2F7B5FA-ADA1-45A4-ABE8-F95992F7DFE4}" dt="2025-01-17T17:47:58.629" v="220" actId="20577"/>
        <pc:sldMkLst>
          <pc:docMk/>
          <pc:sldMk cId="578291626" sldId="281"/>
        </pc:sldMkLst>
        <pc:spChg chg="mod">
          <ac:chgData name="Paulo Renato Xavier da Silva" userId="d2fbfea9-16e8-43bd-9a0a-5c107b189f82" providerId="ADAL" clId="{A2F7B5FA-ADA1-45A4-ABE8-F95992F7DFE4}" dt="2025-01-17T17:30:33.796" v="162" actId="20577"/>
          <ac:spMkLst>
            <pc:docMk/>
            <pc:sldMk cId="578291626" sldId="281"/>
            <ac:spMk id="2" creationId="{00000000-0000-0000-0000-000000000000}"/>
          </ac:spMkLst>
        </pc:spChg>
        <pc:spChg chg="mod">
          <ac:chgData name="Paulo Renato Xavier da Silva" userId="d2fbfea9-16e8-43bd-9a0a-5c107b189f82" providerId="ADAL" clId="{A2F7B5FA-ADA1-45A4-ABE8-F95992F7DFE4}" dt="2025-01-17T17:45:36.085" v="212" actId="20577"/>
          <ac:spMkLst>
            <pc:docMk/>
            <pc:sldMk cId="578291626" sldId="281"/>
            <ac:spMk id="93" creationId="{00000000-0000-0000-0000-000000000000}"/>
          </ac:spMkLst>
        </pc:spChg>
      </pc:sldChg>
      <pc:sldChg chg="modSp mod">
        <pc:chgData name="Paulo Renato Xavier da Silva" userId="d2fbfea9-16e8-43bd-9a0a-5c107b189f82" providerId="ADAL" clId="{A2F7B5FA-ADA1-45A4-ABE8-F95992F7DFE4}" dt="2025-01-17T17:45:07.846" v="199"/>
        <pc:sldMkLst>
          <pc:docMk/>
          <pc:sldMk cId="1897133974" sldId="282"/>
        </pc:sldMkLst>
        <pc:spChg chg="mod">
          <ac:chgData name="Paulo Renato Xavier da Silva" userId="d2fbfea9-16e8-43bd-9a0a-5c107b189f82" providerId="ADAL" clId="{A2F7B5FA-ADA1-45A4-ABE8-F95992F7DFE4}" dt="2025-01-17T17:40:40.609" v="165" actId="20577"/>
          <ac:spMkLst>
            <pc:docMk/>
            <pc:sldMk cId="1897133974" sldId="282"/>
            <ac:spMk id="2" creationId="{00000000-0000-0000-0000-000000000000}"/>
          </ac:spMkLst>
        </pc:spChg>
        <pc:spChg chg="mod">
          <ac:chgData name="Paulo Renato Xavier da Silva" userId="d2fbfea9-16e8-43bd-9a0a-5c107b189f82" providerId="ADAL" clId="{A2F7B5FA-ADA1-45A4-ABE8-F95992F7DFE4}" dt="2025-01-17T17:45:07.846" v="199"/>
          <ac:spMkLst>
            <pc:docMk/>
            <pc:sldMk cId="1897133974" sldId="282"/>
            <ac:spMk id="86" creationId="{00000000-0000-0000-0000-000000000000}"/>
          </ac:spMkLst>
        </pc:spChg>
      </pc:sldChg>
      <pc:sldChg chg="addSp delSp modSp mod modNotesTx">
        <pc:chgData name="Paulo Renato Xavier da Silva" userId="d2fbfea9-16e8-43bd-9a0a-5c107b189f82" providerId="ADAL" clId="{A2F7B5FA-ADA1-45A4-ABE8-F95992F7DFE4}" dt="2025-01-17T18:01:23.684" v="237" actId="20577"/>
        <pc:sldMkLst>
          <pc:docMk/>
          <pc:sldMk cId="783962104" sldId="283"/>
        </pc:sldMkLst>
        <pc:spChg chg="mod">
          <ac:chgData name="Paulo Renato Xavier da Silva" userId="d2fbfea9-16e8-43bd-9a0a-5c107b189f82" providerId="ADAL" clId="{A2F7B5FA-ADA1-45A4-ABE8-F95992F7DFE4}" dt="2025-01-17T17:50:38.885" v="232" actId="20577"/>
          <ac:spMkLst>
            <pc:docMk/>
            <pc:sldMk cId="783962104" sldId="283"/>
            <ac:spMk id="2" creationId="{00000000-0000-0000-0000-000000000000}"/>
          </ac:spMkLst>
        </pc:spChg>
        <pc:graphicFrameChg chg="add del">
          <ac:chgData name="Paulo Renato Xavier da Silva" userId="d2fbfea9-16e8-43bd-9a0a-5c107b189f82" providerId="ADAL" clId="{A2F7B5FA-ADA1-45A4-ABE8-F95992F7DFE4}" dt="2025-01-17T17:50:14.696" v="223" actId="478"/>
          <ac:graphicFrameMkLst>
            <pc:docMk/>
            <pc:sldMk cId="783962104" sldId="283"/>
            <ac:graphicFrameMk id="46" creationId="{00000000-0000-0000-0000-000000000000}"/>
          </ac:graphicFrameMkLst>
        </pc:graphicFrameChg>
      </pc:sldChg>
      <pc:sldChg chg="modSp mod ord">
        <pc:chgData name="Paulo Renato Xavier da Silva" userId="d2fbfea9-16e8-43bd-9a0a-5c107b189f82" providerId="ADAL" clId="{A2F7B5FA-ADA1-45A4-ABE8-F95992F7DFE4}" dt="2025-01-17T18:12:36.299" v="316" actId="20577"/>
        <pc:sldMkLst>
          <pc:docMk/>
          <pc:sldMk cId="1068880664" sldId="284"/>
        </pc:sldMkLst>
        <pc:spChg chg="mod">
          <ac:chgData name="Paulo Renato Xavier da Silva" userId="d2fbfea9-16e8-43bd-9a0a-5c107b189f82" providerId="ADAL" clId="{A2F7B5FA-ADA1-45A4-ABE8-F95992F7DFE4}" dt="2025-01-17T18:12:36.299" v="316" actId="20577"/>
          <ac:spMkLst>
            <pc:docMk/>
            <pc:sldMk cId="1068880664" sldId="284"/>
            <ac:spMk id="2" creationId="{00000000-0000-0000-0000-000000000000}"/>
          </ac:spMkLst>
        </pc:spChg>
        <pc:spChg chg="mod">
          <ac:chgData name="Paulo Renato Xavier da Silva" userId="d2fbfea9-16e8-43bd-9a0a-5c107b189f82" providerId="ADAL" clId="{A2F7B5FA-ADA1-45A4-ABE8-F95992F7DFE4}" dt="2025-01-17T18:04:23.685" v="243" actId="242"/>
          <ac:spMkLst>
            <pc:docMk/>
            <pc:sldMk cId="1068880664" sldId="284"/>
            <ac:spMk id="42" creationId="{00000000-0000-0000-0000-000000000000}"/>
          </ac:spMkLst>
        </pc:spChg>
        <pc:spChg chg="mod">
          <ac:chgData name="Paulo Renato Xavier da Silva" userId="d2fbfea9-16e8-43bd-9a0a-5c107b189f82" providerId="ADAL" clId="{A2F7B5FA-ADA1-45A4-ABE8-F95992F7DFE4}" dt="2025-01-17T18:01:56.018" v="238" actId="14100"/>
          <ac:spMkLst>
            <pc:docMk/>
            <pc:sldMk cId="1068880664" sldId="284"/>
            <ac:spMk id="43" creationId="{00000000-0000-0000-0000-000000000000}"/>
          </ac:spMkLst>
        </pc:spChg>
        <pc:spChg chg="mod">
          <ac:chgData name="Paulo Renato Xavier da Silva" userId="d2fbfea9-16e8-43bd-9a0a-5c107b189f82" providerId="ADAL" clId="{A2F7B5FA-ADA1-45A4-ABE8-F95992F7DFE4}" dt="2025-01-17T18:04:53.824" v="246" actId="242"/>
          <ac:spMkLst>
            <pc:docMk/>
            <pc:sldMk cId="1068880664" sldId="284"/>
            <ac:spMk id="44" creationId="{00000000-0000-0000-0000-000000000000}"/>
          </ac:spMkLst>
        </pc:spChg>
        <pc:spChg chg="mod">
          <ac:chgData name="Paulo Renato Xavier da Silva" userId="d2fbfea9-16e8-43bd-9a0a-5c107b189f82" providerId="ADAL" clId="{A2F7B5FA-ADA1-45A4-ABE8-F95992F7DFE4}" dt="2025-01-17T18:05:14.405" v="249" actId="14100"/>
          <ac:spMkLst>
            <pc:docMk/>
            <pc:sldMk cId="1068880664" sldId="284"/>
            <ac:spMk id="45" creationId="{00000000-0000-0000-0000-000000000000}"/>
          </ac:spMkLst>
        </pc:spChg>
        <pc:spChg chg="mod">
          <ac:chgData name="Paulo Renato Xavier da Silva" userId="d2fbfea9-16e8-43bd-9a0a-5c107b189f82" providerId="ADAL" clId="{A2F7B5FA-ADA1-45A4-ABE8-F95992F7DFE4}" dt="2025-01-17T18:05:04.018" v="248" actId="242"/>
          <ac:spMkLst>
            <pc:docMk/>
            <pc:sldMk cId="1068880664" sldId="284"/>
            <ac:spMk id="46" creationId="{00000000-0000-0000-0000-000000000000}"/>
          </ac:spMkLst>
        </pc:spChg>
        <pc:spChg chg="mod">
          <ac:chgData name="Paulo Renato Xavier da Silva" userId="d2fbfea9-16e8-43bd-9a0a-5c107b189f82" providerId="ADAL" clId="{A2F7B5FA-ADA1-45A4-ABE8-F95992F7DFE4}" dt="2025-01-17T18:05:19.513" v="250" actId="14100"/>
          <ac:spMkLst>
            <pc:docMk/>
            <pc:sldMk cId="1068880664" sldId="284"/>
            <ac:spMk id="47" creationId="{00000000-0000-0000-0000-000000000000}"/>
          </ac:spMkLst>
        </pc:spChg>
        <pc:spChg chg="mod">
          <ac:chgData name="Paulo Renato Xavier da Silva" userId="d2fbfea9-16e8-43bd-9a0a-5c107b189f82" providerId="ADAL" clId="{A2F7B5FA-ADA1-45A4-ABE8-F95992F7DFE4}" dt="2025-01-17T18:12:28.102" v="314" actId="14100"/>
          <ac:spMkLst>
            <pc:docMk/>
            <pc:sldMk cId="1068880664" sldId="284"/>
            <ac:spMk id="54" creationId="{00000000-0000-0000-0000-000000000000}"/>
          </ac:spMkLst>
        </pc:spChg>
        <pc:cxnChg chg="mod">
          <ac:chgData name="Paulo Renato Xavier da Silva" userId="d2fbfea9-16e8-43bd-9a0a-5c107b189f82" providerId="ADAL" clId="{A2F7B5FA-ADA1-45A4-ABE8-F95992F7DFE4}" dt="2025-01-17T18:05:19.513" v="250" actId="14100"/>
          <ac:cxnSpMkLst>
            <pc:docMk/>
            <pc:sldMk cId="1068880664" sldId="284"/>
            <ac:cxnSpMk id="31" creationId="{00000000-0000-0000-0000-000000000000}"/>
          </ac:cxnSpMkLst>
        </pc:cxnChg>
        <pc:cxnChg chg="mod">
          <ac:chgData name="Paulo Renato Xavier da Silva" userId="d2fbfea9-16e8-43bd-9a0a-5c107b189f82" providerId="ADAL" clId="{A2F7B5FA-ADA1-45A4-ABE8-F95992F7DFE4}" dt="2025-01-17T18:05:14.405" v="249" actId="14100"/>
          <ac:cxnSpMkLst>
            <pc:docMk/>
            <pc:sldMk cId="1068880664" sldId="284"/>
            <ac:cxnSpMk id="36" creationId="{00000000-0000-0000-0000-000000000000}"/>
          </ac:cxnSpMkLst>
        </pc:cxnChg>
      </pc:sldChg>
      <pc:sldChg chg="modSp mod modNotesTx">
        <pc:chgData name="Paulo Renato Xavier da Silva" userId="d2fbfea9-16e8-43bd-9a0a-5c107b189f82" providerId="ADAL" clId="{A2F7B5FA-ADA1-45A4-ABE8-F95992F7DFE4}" dt="2025-01-17T18:18:35.559" v="360" actId="20577"/>
        <pc:sldMkLst>
          <pc:docMk/>
          <pc:sldMk cId="1456293956" sldId="285"/>
        </pc:sldMkLst>
        <pc:spChg chg="mod">
          <ac:chgData name="Paulo Renato Xavier da Silva" userId="d2fbfea9-16e8-43bd-9a0a-5c107b189f82" providerId="ADAL" clId="{A2F7B5FA-ADA1-45A4-ABE8-F95992F7DFE4}" dt="2025-01-17T18:17:13.335" v="325" actId="20577"/>
          <ac:spMkLst>
            <pc:docMk/>
            <pc:sldMk cId="1456293956" sldId="285"/>
            <ac:spMk id="4" creationId="{00000000-0000-0000-0000-000000000000}"/>
          </ac:spMkLst>
        </pc:spChg>
        <pc:spChg chg="mod">
          <ac:chgData name="Paulo Renato Xavier da Silva" userId="d2fbfea9-16e8-43bd-9a0a-5c107b189f82" providerId="ADAL" clId="{A2F7B5FA-ADA1-45A4-ABE8-F95992F7DFE4}" dt="2025-01-17T18:16:50.199" v="319"/>
          <ac:spMkLst>
            <pc:docMk/>
            <pc:sldMk cId="1456293956" sldId="285"/>
            <ac:spMk id="19" creationId="{00000000-0000-0000-0000-000000000000}"/>
          </ac:spMkLst>
        </pc:spChg>
      </pc:sldChg>
      <pc:sldChg chg="del">
        <pc:chgData name="Paulo Renato Xavier da Silva" userId="d2fbfea9-16e8-43bd-9a0a-5c107b189f82" providerId="ADAL" clId="{A2F7B5FA-ADA1-45A4-ABE8-F95992F7DFE4}" dt="2025-01-17T18:23:51.254" v="368" actId="47"/>
        <pc:sldMkLst>
          <pc:docMk/>
          <pc:sldMk cId="4111898251" sldId="286"/>
        </pc:sldMkLst>
      </pc:sldChg>
      <pc:sldChg chg="modSp mod">
        <pc:chgData name="Paulo Renato Xavier da Silva" userId="d2fbfea9-16e8-43bd-9a0a-5c107b189f82" providerId="ADAL" clId="{A2F7B5FA-ADA1-45A4-ABE8-F95992F7DFE4}" dt="2025-01-17T18:30:05.517" v="440" actId="1035"/>
        <pc:sldMkLst>
          <pc:docMk/>
          <pc:sldMk cId="2400767713" sldId="287"/>
        </pc:sldMkLst>
        <pc:spChg chg="mod">
          <ac:chgData name="Paulo Renato Xavier da Silva" userId="d2fbfea9-16e8-43bd-9a0a-5c107b189f82" providerId="ADAL" clId="{A2F7B5FA-ADA1-45A4-ABE8-F95992F7DFE4}" dt="2025-01-17T18:27:04.851" v="370" actId="20577"/>
          <ac:spMkLst>
            <pc:docMk/>
            <pc:sldMk cId="2400767713" sldId="287"/>
            <ac:spMk id="2" creationId="{00000000-0000-0000-0000-000000000000}"/>
          </ac:spMkLst>
        </pc:spChg>
        <pc:spChg chg="mod">
          <ac:chgData name="Paulo Renato Xavier da Silva" userId="d2fbfea9-16e8-43bd-9a0a-5c107b189f82" providerId="ADAL" clId="{A2F7B5FA-ADA1-45A4-ABE8-F95992F7DFE4}" dt="2025-01-17T18:29:58.709" v="425" actId="20577"/>
          <ac:spMkLst>
            <pc:docMk/>
            <pc:sldMk cId="2400767713" sldId="287"/>
            <ac:spMk id="3" creationId="{00000000-0000-0000-0000-000000000000}"/>
          </ac:spMkLst>
        </pc:spChg>
        <pc:spChg chg="mod">
          <ac:chgData name="Paulo Renato Xavier da Silva" userId="d2fbfea9-16e8-43bd-9a0a-5c107b189f82" providerId="ADAL" clId="{A2F7B5FA-ADA1-45A4-ABE8-F95992F7DFE4}" dt="2025-01-17T18:30:05.517" v="440" actId="1035"/>
          <ac:spMkLst>
            <pc:docMk/>
            <pc:sldMk cId="2400767713" sldId="287"/>
            <ac:spMk id="7" creationId="{00000000-0000-0000-0000-000000000000}"/>
          </ac:spMkLst>
        </pc:spChg>
        <pc:spChg chg="mod">
          <ac:chgData name="Paulo Renato Xavier da Silva" userId="d2fbfea9-16e8-43bd-9a0a-5c107b189f82" providerId="ADAL" clId="{A2F7B5FA-ADA1-45A4-ABE8-F95992F7DFE4}" dt="2025-01-17T18:30:05.517" v="440" actId="1035"/>
          <ac:spMkLst>
            <pc:docMk/>
            <pc:sldMk cId="2400767713" sldId="287"/>
            <ac:spMk id="8" creationId="{00000000-0000-0000-0000-000000000000}"/>
          </ac:spMkLst>
        </pc:spChg>
        <pc:spChg chg="mod">
          <ac:chgData name="Paulo Renato Xavier da Silva" userId="d2fbfea9-16e8-43bd-9a0a-5c107b189f82" providerId="ADAL" clId="{A2F7B5FA-ADA1-45A4-ABE8-F95992F7DFE4}" dt="2025-01-17T18:30:05.517" v="440" actId="1035"/>
          <ac:spMkLst>
            <pc:docMk/>
            <pc:sldMk cId="2400767713" sldId="287"/>
            <ac:spMk id="10" creationId="{00000000-0000-0000-0000-000000000000}"/>
          </ac:spMkLst>
        </pc:spChg>
        <pc:spChg chg="mod">
          <ac:chgData name="Paulo Renato Xavier da Silva" userId="d2fbfea9-16e8-43bd-9a0a-5c107b189f82" providerId="ADAL" clId="{A2F7B5FA-ADA1-45A4-ABE8-F95992F7DFE4}" dt="2025-01-17T18:30:05.517" v="440" actId="1035"/>
          <ac:spMkLst>
            <pc:docMk/>
            <pc:sldMk cId="2400767713" sldId="287"/>
            <ac:spMk id="11" creationId="{00000000-0000-0000-0000-000000000000}"/>
          </ac:spMkLst>
        </pc:spChg>
        <pc:spChg chg="mod">
          <ac:chgData name="Paulo Renato Xavier da Silva" userId="d2fbfea9-16e8-43bd-9a0a-5c107b189f82" providerId="ADAL" clId="{A2F7B5FA-ADA1-45A4-ABE8-F95992F7DFE4}" dt="2025-01-17T18:30:05.517" v="440" actId="1035"/>
          <ac:spMkLst>
            <pc:docMk/>
            <pc:sldMk cId="2400767713" sldId="287"/>
            <ac:spMk id="19" creationId="{00000000-0000-0000-0000-000000000000}"/>
          </ac:spMkLst>
        </pc:spChg>
        <pc:spChg chg="mod">
          <ac:chgData name="Paulo Renato Xavier da Silva" userId="d2fbfea9-16e8-43bd-9a0a-5c107b189f82" providerId="ADAL" clId="{A2F7B5FA-ADA1-45A4-ABE8-F95992F7DFE4}" dt="2025-01-17T18:30:05.517" v="440" actId="1035"/>
          <ac:spMkLst>
            <pc:docMk/>
            <pc:sldMk cId="2400767713" sldId="287"/>
            <ac:spMk id="20" creationId="{00000000-0000-0000-0000-000000000000}"/>
          </ac:spMkLst>
        </pc:spChg>
        <pc:spChg chg="mod">
          <ac:chgData name="Paulo Renato Xavier da Silva" userId="d2fbfea9-16e8-43bd-9a0a-5c107b189f82" providerId="ADAL" clId="{A2F7B5FA-ADA1-45A4-ABE8-F95992F7DFE4}" dt="2025-01-17T18:30:05.517" v="440" actId="1035"/>
          <ac:spMkLst>
            <pc:docMk/>
            <pc:sldMk cId="2400767713" sldId="287"/>
            <ac:spMk id="21" creationId="{00000000-0000-0000-0000-000000000000}"/>
          </ac:spMkLst>
        </pc:spChg>
        <pc:spChg chg="mod">
          <ac:chgData name="Paulo Renato Xavier da Silva" userId="d2fbfea9-16e8-43bd-9a0a-5c107b189f82" providerId="ADAL" clId="{A2F7B5FA-ADA1-45A4-ABE8-F95992F7DFE4}" dt="2025-01-17T18:30:05.517" v="440" actId="1035"/>
          <ac:spMkLst>
            <pc:docMk/>
            <pc:sldMk cId="2400767713" sldId="287"/>
            <ac:spMk id="22" creationId="{00000000-0000-0000-0000-000000000000}"/>
          </ac:spMkLst>
        </pc:spChg>
        <pc:spChg chg="mod">
          <ac:chgData name="Paulo Renato Xavier da Silva" userId="d2fbfea9-16e8-43bd-9a0a-5c107b189f82" providerId="ADAL" clId="{A2F7B5FA-ADA1-45A4-ABE8-F95992F7DFE4}" dt="2025-01-17T18:30:05.517" v="440" actId="1035"/>
          <ac:spMkLst>
            <pc:docMk/>
            <pc:sldMk cId="2400767713" sldId="287"/>
            <ac:spMk id="23" creationId="{00000000-0000-0000-0000-000000000000}"/>
          </ac:spMkLst>
        </pc:spChg>
        <pc:spChg chg="mod">
          <ac:chgData name="Paulo Renato Xavier da Silva" userId="d2fbfea9-16e8-43bd-9a0a-5c107b189f82" providerId="ADAL" clId="{A2F7B5FA-ADA1-45A4-ABE8-F95992F7DFE4}" dt="2025-01-17T18:30:05.517" v="440" actId="1035"/>
          <ac:spMkLst>
            <pc:docMk/>
            <pc:sldMk cId="2400767713" sldId="287"/>
            <ac:spMk id="24" creationId="{00000000-0000-0000-0000-000000000000}"/>
          </ac:spMkLst>
        </pc:spChg>
      </pc:sldChg>
      <pc:sldChg chg="modSp mod">
        <pc:chgData name="Paulo Renato Xavier da Silva" userId="d2fbfea9-16e8-43bd-9a0a-5c107b189f82" providerId="ADAL" clId="{A2F7B5FA-ADA1-45A4-ABE8-F95992F7DFE4}" dt="2025-01-17T18:32:19.359" v="445" actId="20577"/>
        <pc:sldMkLst>
          <pc:docMk/>
          <pc:sldMk cId="218309477" sldId="288"/>
        </pc:sldMkLst>
        <pc:spChg chg="mod">
          <ac:chgData name="Paulo Renato Xavier da Silva" userId="d2fbfea9-16e8-43bd-9a0a-5c107b189f82" providerId="ADAL" clId="{A2F7B5FA-ADA1-45A4-ABE8-F95992F7DFE4}" dt="2025-01-17T18:32:19.359" v="445" actId="20577"/>
          <ac:spMkLst>
            <pc:docMk/>
            <pc:sldMk cId="218309477" sldId="288"/>
            <ac:spMk id="3" creationId="{00000000-0000-0000-0000-000000000000}"/>
          </ac:spMkLst>
        </pc:spChg>
      </pc:sldChg>
      <pc:sldChg chg="modSp mod">
        <pc:chgData name="Paulo Renato Xavier da Silva" userId="d2fbfea9-16e8-43bd-9a0a-5c107b189f82" providerId="ADAL" clId="{A2F7B5FA-ADA1-45A4-ABE8-F95992F7DFE4}" dt="2025-01-17T18:40:55.946" v="581" actId="20577"/>
        <pc:sldMkLst>
          <pc:docMk/>
          <pc:sldMk cId="3834608554" sldId="289"/>
        </pc:sldMkLst>
        <pc:spChg chg="mod">
          <ac:chgData name="Paulo Renato Xavier da Silva" userId="d2fbfea9-16e8-43bd-9a0a-5c107b189f82" providerId="ADAL" clId="{A2F7B5FA-ADA1-45A4-ABE8-F95992F7DFE4}" dt="2025-01-17T18:40:55.946" v="581" actId="20577"/>
          <ac:spMkLst>
            <pc:docMk/>
            <pc:sldMk cId="3834608554" sldId="289"/>
            <ac:spMk id="3" creationId="{00000000-0000-0000-0000-000000000000}"/>
          </ac:spMkLst>
        </pc:spChg>
      </pc:sldChg>
      <pc:sldChg chg="modSp mod">
        <pc:chgData name="Paulo Renato Xavier da Silva" userId="d2fbfea9-16e8-43bd-9a0a-5c107b189f82" providerId="ADAL" clId="{A2F7B5FA-ADA1-45A4-ABE8-F95992F7DFE4}" dt="2025-01-17T18:52:24.560" v="621" actId="1036"/>
        <pc:sldMkLst>
          <pc:docMk/>
          <pc:sldMk cId="1407046068" sldId="292"/>
        </pc:sldMkLst>
        <pc:spChg chg="mod">
          <ac:chgData name="Paulo Renato Xavier da Silva" userId="d2fbfea9-16e8-43bd-9a0a-5c107b189f82" providerId="ADAL" clId="{A2F7B5FA-ADA1-45A4-ABE8-F95992F7DFE4}" dt="2025-01-17T18:52:05.388" v="604"/>
          <ac:spMkLst>
            <pc:docMk/>
            <pc:sldMk cId="1407046068" sldId="292"/>
            <ac:spMk id="3" creationId="{00000000-0000-0000-0000-000000000000}"/>
          </ac:spMkLst>
        </pc:spChg>
        <pc:grpChg chg="mod">
          <ac:chgData name="Paulo Renato Xavier da Silva" userId="d2fbfea9-16e8-43bd-9a0a-5c107b189f82" providerId="ADAL" clId="{A2F7B5FA-ADA1-45A4-ABE8-F95992F7DFE4}" dt="2025-01-17T18:52:24.560" v="621" actId="1036"/>
          <ac:grpSpMkLst>
            <pc:docMk/>
            <pc:sldMk cId="1407046068" sldId="292"/>
            <ac:grpSpMk id="4" creationId="{00000000-0000-0000-0000-000000000000}"/>
          </ac:grpSpMkLst>
        </pc:grpChg>
      </pc:sldChg>
      <pc:sldChg chg="modSp mod">
        <pc:chgData name="Paulo Renato Xavier da Silva" userId="d2fbfea9-16e8-43bd-9a0a-5c107b189f82" providerId="ADAL" clId="{A2F7B5FA-ADA1-45A4-ABE8-F95992F7DFE4}" dt="2025-01-17T18:54:05.054" v="624" actId="20577"/>
        <pc:sldMkLst>
          <pc:docMk/>
          <pc:sldMk cId="4182783144" sldId="293"/>
        </pc:sldMkLst>
        <pc:spChg chg="mod">
          <ac:chgData name="Paulo Renato Xavier da Silva" userId="d2fbfea9-16e8-43bd-9a0a-5c107b189f82" providerId="ADAL" clId="{A2F7B5FA-ADA1-45A4-ABE8-F95992F7DFE4}" dt="2025-01-17T18:54:05.054" v="624" actId="20577"/>
          <ac:spMkLst>
            <pc:docMk/>
            <pc:sldMk cId="4182783144" sldId="293"/>
            <ac:spMk id="25" creationId="{00000000-0000-0000-0000-000000000000}"/>
          </ac:spMkLst>
        </pc:spChg>
      </pc:sldChg>
      <pc:sldChg chg="modSp mod">
        <pc:chgData name="Paulo Renato Xavier da Silva" userId="d2fbfea9-16e8-43bd-9a0a-5c107b189f82" providerId="ADAL" clId="{A2F7B5FA-ADA1-45A4-ABE8-F95992F7DFE4}" dt="2025-01-17T19:02:51.404" v="625" actId="14"/>
        <pc:sldMkLst>
          <pc:docMk/>
          <pc:sldMk cId="1668733362" sldId="295"/>
        </pc:sldMkLst>
        <pc:spChg chg="mod">
          <ac:chgData name="Paulo Renato Xavier da Silva" userId="d2fbfea9-16e8-43bd-9a0a-5c107b189f82" providerId="ADAL" clId="{A2F7B5FA-ADA1-45A4-ABE8-F95992F7DFE4}" dt="2025-01-17T19:02:51.404" v="625" actId="14"/>
          <ac:spMkLst>
            <pc:docMk/>
            <pc:sldMk cId="1668733362" sldId="295"/>
            <ac:spMk id="3" creationId="{00000000-0000-0000-0000-000000000000}"/>
          </ac:spMkLst>
        </pc:spChg>
      </pc:sldChg>
      <pc:sldChg chg="modSp mod">
        <pc:chgData name="Paulo Renato Xavier da Silva" userId="d2fbfea9-16e8-43bd-9a0a-5c107b189f82" providerId="ADAL" clId="{A2F7B5FA-ADA1-45A4-ABE8-F95992F7DFE4}" dt="2025-01-17T19:03:58.053" v="627"/>
        <pc:sldMkLst>
          <pc:docMk/>
          <pc:sldMk cId="3973684960" sldId="296"/>
        </pc:sldMkLst>
        <pc:spChg chg="mod">
          <ac:chgData name="Paulo Renato Xavier da Silva" userId="d2fbfea9-16e8-43bd-9a0a-5c107b189f82" providerId="ADAL" clId="{A2F7B5FA-ADA1-45A4-ABE8-F95992F7DFE4}" dt="2025-01-17T19:03:41.098" v="626"/>
          <ac:spMkLst>
            <pc:docMk/>
            <pc:sldMk cId="3973684960" sldId="296"/>
            <ac:spMk id="2" creationId="{00000000-0000-0000-0000-000000000000}"/>
          </ac:spMkLst>
        </pc:spChg>
        <pc:spChg chg="mod">
          <ac:chgData name="Paulo Renato Xavier da Silva" userId="d2fbfea9-16e8-43bd-9a0a-5c107b189f82" providerId="ADAL" clId="{A2F7B5FA-ADA1-45A4-ABE8-F95992F7DFE4}" dt="2025-01-17T19:03:58.053" v="627"/>
          <ac:spMkLst>
            <pc:docMk/>
            <pc:sldMk cId="3973684960" sldId="296"/>
            <ac:spMk id="3" creationId="{00000000-0000-0000-0000-000000000000}"/>
          </ac:spMkLst>
        </pc:spChg>
      </pc:sldChg>
      <pc:sldChg chg="modSp mod">
        <pc:chgData name="Paulo Renato Xavier da Silva" userId="d2fbfea9-16e8-43bd-9a0a-5c107b189f82" providerId="ADAL" clId="{A2F7B5FA-ADA1-45A4-ABE8-F95992F7DFE4}" dt="2025-01-17T19:09:49.474" v="666" actId="20577"/>
        <pc:sldMkLst>
          <pc:docMk/>
          <pc:sldMk cId="2889394407" sldId="297"/>
        </pc:sldMkLst>
        <pc:spChg chg="mod">
          <ac:chgData name="Paulo Renato Xavier da Silva" userId="d2fbfea9-16e8-43bd-9a0a-5c107b189f82" providerId="ADAL" clId="{A2F7B5FA-ADA1-45A4-ABE8-F95992F7DFE4}" dt="2025-01-17T19:08:06.024" v="639"/>
          <ac:spMkLst>
            <pc:docMk/>
            <pc:sldMk cId="2889394407" sldId="297"/>
            <ac:spMk id="2" creationId="{00000000-0000-0000-0000-000000000000}"/>
          </ac:spMkLst>
        </pc:spChg>
        <pc:spChg chg="mod">
          <ac:chgData name="Paulo Renato Xavier da Silva" userId="d2fbfea9-16e8-43bd-9a0a-5c107b189f82" providerId="ADAL" clId="{A2F7B5FA-ADA1-45A4-ABE8-F95992F7DFE4}" dt="2025-01-17T19:09:49.474" v="666" actId="20577"/>
          <ac:spMkLst>
            <pc:docMk/>
            <pc:sldMk cId="2889394407" sldId="297"/>
            <ac:spMk id="3" creationId="{00000000-0000-0000-0000-000000000000}"/>
          </ac:spMkLst>
        </pc:spChg>
      </pc:sldChg>
      <pc:sldChg chg="del">
        <pc:chgData name="Paulo Renato Xavier da Silva" userId="d2fbfea9-16e8-43bd-9a0a-5c107b189f82" providerId="ADAL" clId="{A2F7B5FA-ADA1-45A4-ABE8-F95992F7DFE4}" dt="2025-01-17T19:06:01.079" v="633" actId="47"/>
        <pc:sldMkLst>
          <pc:docMk/>
          <pc:sldMk cId="949223689" sldId="298"/>
        </pc:sldMkLst>
      </pc:sldChg>
      <pc:sldChg chg="modSp mod">
        <pc:chgData name="Paulo Renato Xavier da Silva" userId="d2fbfea9-16e8-43bd-9a0a-5c107b189f82" providerId="ADAL" clId="{A2F7B5FA-ADA1-45A4-ABE8-F95992F7DFE4}" dt="2025-01-17T19:21:18.548" v="688" actId="1036"/>
        <pc:sldMkLst>
          <pc:docMk/>
          <pc:sldMk cId="251344788" sldId="300"/>
        </pc:sldMkLst>
        <pc:spChg chg="mod">
          <ac:chgData name="Paulo Renato Xavier da Silva" userId="d2fbfea9-16e8-43bd-9a0a-5c107b189f82" providerId="ADAL" clId="{A2F7B5FA-ADA1-45A4-ABE8-F95992F7DFE4}" dt="2025-01-17T19:21:02.864" v="667" actId="14100"/>
          <ac:spMkLst>
            <pc:docMk/>
            <pc:sldMk cId="251344788" sldId="300"/>
            <ac:spMk id="6" creationId="{00000000-0000-0000-0000-000000000000}"/>
          </ac:spMkLst>
        </pc:spChg>
        <pc:grpChg chg="mod">
          <ac:chgData name="Paulo Renato Xavier da Silva" userId="d2fbfea9-16e8-43bd-9a0a-5c107b189f82" providerId="ADAL" clId="{A2F7B5FA-ADA1-45A4-ABE8-F95992F7DFE4}" dt="2025-01-17T19:21:10.323" v="676" actId="1038"/>
          <ac:grpSpMkLst>
            <pc:docMk/>
            <pc:sldMk cId="251344788" sldId="300"/>
            <ac:grpSpMk id="47" creationId="{00000000-0000-0000-0000-000000000000}"/>
          </ac:grpSpMkLst>
        </pc:grpChg>
        <pc:grpChg chg="mod">
          <ac:chgData name="Paulo Renato Xavier da Silva" userId="d2fbfea9-16e8-43bd-9a0a-5c107b189f82" providerId="ADAL" clId="{A2F7B5FA-ADA1-45A4-ABE8-F95992F7DFE4}" dt="2025-01-17T19:21:14.068" v="680" actId="1038"/>
          <ac:grpSpMkLst>
            <pc:docMk/>
            <pc:sldMk cId="251344788" sldId="300"/>
            <ac:grpSpMk id="48" creationId="{00000000-0000-0000-0000-000000000000}"/>
          </ac:grpSpMkLst>
        </pc:grpChg>
        <pc:grpChg chg="mod">
          <ac:chgData name="Paulo Renato Xavier da Silva" userId="d2fbfea9-16e8-43bd-9a0a-5c107b189f82" providerId="ADAL" clId="{A2F7B5FA-ADA1-45A4-ABE8-F95992F7DFE4}" dt="2025-01-17T19:21:18.548" v="688" actId="1036"/>
          <ac:grpSpMkLst>
            <pc:docMk/>
            <pc:sldMk cId="251344788" sldId="300"/>
            <ac:grpSpMk id="49" creationId="{00000000-0000-0000-0000-000000000000}"/>
          </ac:grpSpMkLst>
        </pc:grpChg>
      </pc:sldChg>
      <pc:sldChg chg="del">
        <pc:chgData name="Paulo Renato Xavier da Silva" userId="d2fbfea9-16e8-43bd-9a0a-5c107b189f82" providerId="ADAL" clId="{A2F7B5FA-ADA1-45A4-ABE8-F95992F7DFE4}" dt="2025-01-17T19:22:02.898" v="694" actId="47"/>
        <pc:sldMkLst>
          <pc:docMk/>
          <pc:sldMk cId="753768877" sldId="301"/>
        </pc:sldMkLst>
      </pc:sldChg>
      <pc:sldChg chg="modSp add mod ord">
        <pc:chgData name="Paulo Renato Xavier da Silva" userId="d2fbfea9-16e8-43bd-9a0a-5c107b189f82" providerId="ADAL" clId="{A2F7B5FA-ADA1-45A4-ABE8-F95992F7DFE4}" dt="2025-01-17T18:23:41.217" v="367"/>
        <pc:sldMkLst>
          <pc:docMk/>
          <pc:sldMk cId="955748097" sldId="313"/>
        </pc:sldMkLst>
        <pc:spChg chg="mod">
          <ac:chgData name="Paulo Renato Xavier da Silva" userId="d2fbfea9-16e8-43bd-9a0a-5c107b189f82" providerId="ADAL" clId="{A2F7B5FA-ADA1-45A4-ABE8-F95992F7DFE4}" dt="2025-01-17T18:23:25.219" v="365" actId="108"/>
          <ac:spMkLst>
            <pc:docMk/>
            <pc:sldMk cId="955748097" sldId="313"/>
            <ac:spMk id="3" creationId="{76EA7A7C-D4B5-A24D-C919-34A062F0364C}"/>
          </ac:spMkLst>
        </pc:spChg>
      </pc:sldChg>
      <pc:sldChg chg="modSp add mod ord">
        <pc:chgData name="Paulo Renato Xavier da Silva" userId="d2fbfea9-16e8-43bd-9a0a-5c107b189f82" providerId="ADAL" clId="{A2F7B5FA-ADA1-45A4-ABE8-F95992F7DFE4}" dt="2025-01-17T19:05:52.243" v="632"/>
        <pc:sldMkLst>
          <pc:docMk/>
          <pc:sldMk cId="1695613391" sldId="314"/>
        </pc:sldMkLst>
        <pc:spChg chg="mod">
          <ac:chgData name="Paulo Renato Xavier da Silva" userId="d2fbfea9-16e8-43bd-9a0a-5c107b189f82" providerId="ADAL" clId="{A2F7B5FA-ADA1-45A4-ABE8-F95992F7DFE4}" dt="2025-01-17T19:05:41.991" v="630" actId="108"/>
          <ac:spMkLst>
            <pc:docMk/>
            <pc:sldMk cId="1695613391" sldId="314"/>
            <ac:spMk id="3" creationId="{C8AD253C-68AE-42A9-A205-305DC58BC499}"/>
          </ac:spMkLst>
        </pc:spChg>
      </pc:sldChg>
      <pc:sldChg chg="modSp add mod ord">
        <pc:chgData name="Paulo Renato Xavier da Silva" userId="d2fbfea9-16e8-43bd-9a0a-5c107b189f82" providerId="ADAL" clId="{A2F7B5FA-ADA1-45A4-ABE8-F95992F7DFE4}" dt="2025-01-17T19:21:59.907" v="693"/>
        <pc:sldMkLst>
          <pc:docMk/>
          <pc:sldMk cId="2767066179" sldId="315"/>
        </pc:sldMkLst>
        <pc:spChg chg="mod">
          <ac:chgData name="Paulo Renato Xavier da Silva" userId="d2fbfea9-16e8-43bd-9a0a-5c107b189f82" providerId="ADAL" clId="{A2F7B5FA-ADA1-45A4-ABE8-F95992F7DFE4}" dt="2025-01-17T19:21:56.434" v="691" actId="108"/>
          <ac:spMkLst>
            <pc:docMk/>
            <pc:sldMk cId="2767066179" sldId="315"/>
            <ac:spMk id="3" creationId="{E61EAE7C-DD8B-56C7-14B1-B204B4CBB060}"/>
          </ac:spMkLst>
        </pc:spChg>
      </pc:sldChg>
    </pc:docChg>
  </pc:docChgLst>
  <pc:docChgLst>
    <pc:chgData name="Paulo Renato Xavier da Silva" userId="d2fbfea9-16e8-43bd-9a0a-5c107b189f82" providerId="ADAL" clId="{B61B3987-748F-4F4D-A42C-E3A32DD4140E}"/>
    <pc:docChg chg="undo custSel modSld">
      <pc:chgData name="Paulo Renato Xavier da Silva" userId="d2fbfea9-16e8-43bd-9a0a-5c107b189f82" providerId="ADAL" clId="{B61B3987-748F-4F4D-A42C-E3A32DD4140E}" dt="2023-05-19T19:33:46.867" v="84" actId="6549"/>
      <pc:docMkLst>
        <pc:docMk/>
      </pc:docMkLst>
      <pc:sldChg chg="modNotesTx">
        <pc:chgData name="Paulo Renato Xavier da Silva" userId="d2fbfea9-16e8-43bd-9a0a-5c107b189f82" providerId="ADAL" clId="{B61B3987-748F-4F4D-A42C-E3A32DD4140E}" dt="2023-05-19T19:08:11.404" v="7"/>
        <pc:sldMkLst>
          <pc:docMk/>
          <pc:sldMk cId="1407046068" sldId="292"/>
        </pc:sldMkLst>
      </pc:sldChg>
      <pc:sldChg chg="modNotesTx">
        <pc:chgData name="Paulo Renato Xavier da Silva" userId="d2fbfea9-16e8-43bd-9a0a-5c107b189f82" providerId="ADAL" clId="{B61B3987-748F-4F4D-A42C-E3A32DD4140E}" dt="2023-05-19T19:18:33.666" v="72"/>
        <pc:sldMkLst>
          <pc:docMk/>
          <pc:sldMk cId="4182783144" sldId="293"/>
        </pc:sldMkLst>
      </pc:sldChg>
      <pc:sldChg chg="modSp mod">
        <pc:chgData name="Paulo Renato Xavier da Silva" userId="d2fbfea9-16e8-43bd-9a0a-5c107b189f82" providerId="ADAL" clId="{B61B3987-748F-4F4D-A42C-E3A32DD4140E}" dt="2023-05-19T19:33:46.867" v="84" actId="6549"/>
        <pc:sldMkLst>
          <pc:docMk/>
          <pc:sldMk cId="3588567433" sldId="310"/>
        </pc:sldMkLst>
      </pc:sldChg>
    </pc:docChg>
  </pc:docChgLst>
  <pc:docChgLst>
    <pc:chgData name="Paulo Renato Xavier da Silva" userId="d2fbfea9-16e8-43bd-9a0a-5c107b189f82" providerId="ADAL" clId="{DAB426C8-62BA-48BE-827B-4DC522254E83}"/>
    <pc:docChg chg="undo custSel modSld">
      <pc:chgData name="Paulo Renato Xavier da Silva" userId="d2fbfea9-16e8-43bd-9a0a-5c107b189f82" providerId="ADAL" clId="{DAB426C8-62BA-48BE-827B-4DC522254E83}" dt="2023-11-01T17:17:06.796" v="1537" actId="20577"/>
      <pc:docMkLst>
        <pc:docMk/>
      </pc:docMkLst>
      <pc:sldChg chg="modSp mod">
        <pc:chgData name="Paulo Renato Xavier da Silva" userId="d2fbfea9-16e8-43bd-9a0a-5c107b189f82" providerId="ADAL" clId="{DAB426C8-62BA-48BE-827B-4DC522254E83}" dt="2023-10-31T11:33:02.100" v="10" actId="20577"/>
        <pc:sldMkLst>
          <pc:docMk/>
          <pc:sldMk cId="2080284858" sldId="257"/>
        </pc:sldMkLst>
      </pc:sldChg>
      <pc:sldChg chg="modSp mod">
        <pc:chgData name="Paulo Renato Xavier da Silva" userId="d2fbfea9-16e8-43bd-9a0a-5c107b189f82" providerId="ADAL" clId="{DAB426C8-62BA-48BE-827B-4DC522254E83}" dt="2023-10-31T13:16:14.144" v="15" actId="20577"/>
        <pc:sldMkLst>
          <pc:docMk/>
          <pc:sldMk cId="1182134059" sldId="271"/>
        </pc:sldMkLst>
      </pc:sldChg>
      <pc:sldChg chg="modSp mod">
        <pc:chgData name="Paulo Renato Xavier da Silva" userId="d2fbfea9-16e8-43bd-9a0a-5c107b189f82" providerId="ADAL" clId="{DAB426C8-62BA-48BE-827B-4DC522254E83}" dt="2023-11-01T16:15:34.888" v="1491"/>
        <pc:sldMkLst>
          <pc:docMk/>
          <pc:sldMk cId="3486068894" sldId="272"/>
        </pc:sldMkLst>
      </pc:sldChg>
      <pc:sldChg chg="modSp mod">
        <pc:chgData name="Paulo Renato Xavier da Silva" userId="d2fbfea9-16e8-43bd-9a0a-5c107b189f82" providerId="ADAL" clId="{DAB426C8-62BA-48BE-827B-4DC522254E83}" dt="2023-10-31T13:16:34.434" v="37" actId="20577"/>
        <pc:sldMkLst>
          <pc:docMk/>
          <pc:sldMk cId="3943881432" sldId="273"/>
        </pc:sldMkLst>
      </pc:sldChg>
      <pc:sldChg chg="modSp mod">
        <pc:chgData name="Paulo Renato Xavier da Silva" userId="d2fbfea9-16e8-43bd-9a0a-5c107b189f82" providerId="ADAL" clId="{DAB426C8-62BA-48BE-827B-4DC522254E83}" dt="2023-10-31T13:20:26.351" v="57" actId="20577"/>
        <pc:sldMkLst>
          <pc:docMk/>
          <pc:sldMk cId="3203380441" sldId="274"/>
        </pc:sldMkLst>
      </pc:sldChg>
      <pc:sldChg chg="modSp mod">
        <pc:chgData name="Paulo Renato Xavier da Silva" userId="d2fbfea9-16e8-43bd-9a0a-5c107b189f82" providerId="ADAL" clId="{DAB426C8-62BA-48BE-827B-4DC522254E83}" dt="2023-10-31T13:25:08.417" v="64" actId="27636"/>
        <pc:sldMkLst>
          <pc:docMk/>
          <pc:sldMk cId="1744857027" sldId="275"/>
        </pc:sldMkLst>
      </pc:sldChg>
      <pc:sldChg chg="modSp mod">
        <pc:chgData name="Paulo Renato Xavier da Silva" userId="d2fbfea9-16e8-43bd-9a0a-5c107b189f82" providerId="ADAL" clId="{DAB426C8-62BA-48BE-827B-4DC522254E83}" dt="2023-10-31T13:26:38.180" v="113" actId="14100"/>
        <pc:sldMkLst>
          <pc:docMk/>
          <pc:sldMk cId="831464672" sldId="276"/>
        </pc:sldMkLst>
      </pc:sldChg>
      <pc:sldChg chg="modSp mod">
        <pc:chgData name="Paulo Renato Xavier da Silva" userId="d2fbfea9-16e8-43bd-9a0a-5c107b189f82" providerId="ADAL" clId="{DAB426C8-62BA-48BE-827B-4DC522254E83}" dt="2023-10-31T13:30:33.716" v="182" actId="255"/>
        <pc:sldMkLst>
          <pc:docMk/>
          <pc:sldMk cId="1194559602" sldId="277"/>
        </pc:sldMkLst>
      </pc:sldChg>
      <pc:sldChg chg="modSp mod">
        <pc:chgData name="Paulo Renato Xavier da Silva" userId="d2fbfea9-16e8-43bd-9a0a-5c107b189f82" providerId="ADAL" clId="{DAB426C8-62BA-48BE-827B-4DC522254E83}" dt="2023-10-31T13:31:14.207" v="193" actId="20577"/>
        <pc:sldMkLst>
          <pc:docMk/>
          <pc:sldMk cId="917845349" sldId="279"/>
        </pc:sldMkLst>
      </pc:sldChg>
      <pc:sldChg chg="modSp mod">
        <pc:chgData name="Paulo Renato Xavier da Silva" userId="d2fbfea9-16e8-43bd-9a0a-5c107b189f82" providerId="ADAL" clId="{DAB426C8-62BA-48BE-827B-4DC522254E83}" dt="2023-10-31T13:31:38.468" v="202" actId="20577"/>
        <pc:sldMkLst>
          <pc:docMk/>
          <pc:sldMk cId="4198265692" sldId="280"/>
        </pc:sldMkLst>
      </pc:sldChg>
      <pc:sldChg chg="modSp mod">
        <pc:chgData name="Paulo Renato Xavier da Silva" userId="d2fbfea9-16e8-43bd-9a0a-5c107b189f82" providerId="ADAL" clId="{DAB426C8-62BA-48BE-827B-4DC522254E83}" dt="2023-11-01T16:16:56.333" v="1502" actId="20577"/>
        <pc:sldMkLst>
          <pc:docMk/>
          <pc:sldMk cId="578291626" sldId="281"/>
        </pc:sldMkLst>
      </pc:sldChg>
      <pc:sldChg chg="modSp mod">
        <pc:chgData name="Paulo Renato Xavier da Silva" userId="d2fbfea9-16e8-43bd-9a0a-5c107b189f82" providerId="ADAL" clId="{DAB426C8-62BA-48BE-827B-4DC522254E83}" dt="2023-11-01T16:19:09.583" v="1505" actId="20577"/>
        <pc:sldMkLst>
          <pc:docMk/>
          <pc:sldMk cId="1897133974" sldId="282"/>
        </pc:sldMkLst>
      </pc:sldChg>
      <pc:sldChg chg="modSp mod">
        <pc:chgData name="Paulo Renato Xavier da Silva" userId="d2fbfea9-16e8-43bd-9a0a-5c107b189f82" providerId="ADAL" clId="{DAB426C8-62BA-48BE-827B-4DC522254E83}" dt="2023-10-31T13:34:45.567" v="250" actId="20577"/>
        <pc:sldMkLst>
          <pc:docMk/>
          <pc:sldMk cId="783962104" sldId="283"/>
        </pc:sldMkLst>
      </pc:sldChg>
      <pc:sldChg chg="modSp mod">
        <pc:chgData name="Paulo Renato Xavier da Silva" userId="d2fbfea9-16e8-43bd-9a0a-5c107b189f82" providerId="ADAL" clId="{DAB426C8-62BA-48BE-827B-4DC522254E83}" dt="2023-10-31T13:35:15.733" v="261" actId="20577"/>
        <pc:sldMkLst>
          <pc:docMk/>
          <pc:sldMk cId="1068880664" sldId="284"/>
        </pc:sldMkLst>
      </pc:sldChg>
      <pc:sldChg chg="modSp mod">
        <pc:chgData name="Paulo Renato Xavier da Silva" userId="d2fbfea9-16e8-43bd-9a0a-5c107b189f82" providerId="ADAL" clId="{DAB426C8-62BA-48BE-827B-4DC522254E83}" dt="2023-10-31T13:36:25.252" v="265" actId="20577"/>
        <pc:sldMkLst>
          <pc:docMk/>
          <pc:sldMk cId="1456293956" sldId="285"/>
        </pc:sldMkLst>
      </pc:sldChg>
      <pc:sldChg chg="modSp mod">
        <pc:chgData name="Paulo Renato Xavier da Silva" userId="d2fbfea9-16e8-43bd-9a0a-5c107b189f82" providerId="ADAL" clId="{DAB426C8-62BA-48BE-827B-4DC522254E83}" dt="2023-10-31T13:36:55.789" v="276" actId="20577"/>
        <pc:sldMkLst>
          <pc:docMk/>
          <pc:sldMk cId="4111898251" sldId="286"/>
        </pc:sldMkLst>
      </pc:sldChg>
      <pc:sldChg chg="modSp mod modNotesTx">
        <pc:chgData name="Paulo Renato Xavier da Silva" userId="d2fbfea9-16e8-43bd-9a0a-5c107b189f82" providerId="ADAL" clId="{DAB426C8-62BA-48BE-827B-4DC522254E83}" dt="2023-10-31T13:42:17.247" v="374" actId="20577"/>
        <pc:sldMkLst>
          <pc:docMk/>
          <pc:sldMk cId="2400767713" sldId="287"/>
        </pc:sldMkLst>
      </pc:sldChg>
      <pc:sldChg chg="modSp mod">
        <pc:chgData name="Paulo Renato Xavier da Silva" userId="d2fbfea9-16e8-43bd-9a0a-5c107b189f82" providerId="ADAL" clId="{DAB426C8-62BA-48BE-827B-4DC522254E83}" dt="2023-10-31T13:48:01.797" v="405" actId="20577"/>
        <pc:sldMkLst>
          <pc:docMk/>
          <pc:sldMk cId="218309477" sldId="288"/>
        </pc:sldMkLst>
      </pc:sldChg>
      <pc:sldChg chg="modSp mod">
        <pc:chgData name="Paulo Renato Xavier da Silva" userId="d2fbfea9-16e8-43bd-9a0a-5c107b189f82" providerId="ADAL" clId="{DAB426C8-62BA-48BE-827B-4DC522254E83}" dt="2023-11-01T17:16:23.822" v="1531" actId="20577"/>
        <pc:sldMkLst>
          <pc:docMk/>
          <pc:sldMk cId="3834608554" sldId="289"/>
        </pc:sldMkLst>
      </pc:sldChg>
      <pc:sldChg chg="modSp mod">
        <pc:chgData name="Paulo Renato Xavier da Silva" userId="d2fbfea9-16e8-43bd-9a0a-5c107b189f82" providerId="ADAL" clId="{DAB426C8-62BA-48BE-827B-4DC522254E83}" dt="2023-10-31T13:51:09.627" v="491" actId="20577"/>
        <pc:sldMkLst>
          <pc:docMk/>
          <pc:sldMk cId="969992767" sldId="290"/>
        </pc:sldMkLst>
      </pc:sldChg>
      <pc:sldChg chg="modSp mod">
        <pc:chgData name="Paulo Renato Xavier da Silva" userId="d2fbfea9-16e8-43bd-9a0a-5c107b189f82" providerId="ADAL" clId="{DAB426C8-62BA-48BE-827B-4DC522254E83}" dt="2023-11-01T17:13:29.567" v="1529" actId="20577"/>
        <pc:sldMkLst>
          <pc:docMk/>
          <pc:sldMk cId="4240062584" sldId="291"/>
        </pc:sldMkLst>
      </pc:sldChg>
      <pc:sldChg chg="modSp mod">
        <pc:chgData name="Paulo Renato Xavier da Silva" userId="d2fbfea9-16e8-43bd-9a0a-5c107b189f82" providerId="ADAL" clId="{DAB426C8-62BA-48BE-827B-4DC522254E83}" dt="2023-10-31T13:53:54.633" v="546" actId="14100"/>
        <pc:sldMkLst>
          <pc:docMk/>
          <pc:sldMk cId="1407046068" sldId="292"/>
        </pc:sldMkLst>
      </pc:sldChg>
      <pc:sldChg chg="modSp mod">
        <pc:chgData name="Paulo Renato Xavier da Silva" userId="d2fbfea9-16e8-43bd-9a0a-5c107b189f82" providerId="ADAL" clId="{DAB426C8-62BA-48BE-827B-4DC522254E83}" dt="2023-10-31T14:04:06.099" v="1058" actId="1035"/>
        <pc:sldMkLst>
          <pc:docMk/>
          <pc:sldMk cId="4182783144" sldId="293"/>
        </pc:sldMkLst>
      </pc:sldChg>
      <pc:sldChg chg="modSp mod">
        <pc:chgData name="Paulo Renato Xavier da Silva" userId="d2fbfea9-16e8-43bd-9a0a-5c107b189f82" providerId="ADAL" clId="{DAB426C8-62BA-48BE-827B-4DC522254E83}" dt="2023-11-01T17:17:06.796" v="1537" actId="20577"/>
        <pc:sldMkLst>
          <pc:docMk/>
          <pc:sldMk cId="422386375" sldId="294"/>
        </pc:sldMkLst>
      </pc:sldChg>
      <pc:sldChg chg="modSp mod">
        <pc:chgData name="Paulo Renato Xavier da Silva" userId="d2fbfea9-16e8-43bd-9a0a-5c107b189f82" providerId="ADAL" clId="{DAB426C8-62BA-48BE-827B-4DC522254E83}" dt="2023-10-31T14:08:07.588" v="1113" actId="20577"/>
        <pc:sldMkLst>
          <pc:docMk/>
          <pc:sldMk cId="1668733362" sldId="295"/>
        </pc:sldMkLst>
      </pc:sldChg>
      <pc:sldChg chg="modSp mod">
        <pc:chgData name="Paulo Renato Xavier da Silva" userId="d2fbfea9-16e8-43bd-9a0a-5c107b189f82" providerId="ADAL" clId="{DAB426C8-62BA-48BE-827B-4DC522254E83}" dt="2023-10-31T14:10:06.860" v="1129" actId="14100"/>
        <pc:sldMkLst>
          <pc:docMk/>
          <pc:sldMk cId="3973684960" sldId="296"/>
        </pc:sldMkLst>
      </pc:sldChg>
      <pc:sldChg chg="modSp mod">
        <pc:chgData name="Paulo Renato Xavier da Silva" userId="d2fbfea9-16e8-43bd-9a0a-5c107b189f82" providerId="ADAL" clId="{DAB426C8-62BA-48BE-827B-4DC522254E83}" dt="2023-10-31T14:10:32.173" v="1134" actId="20577"/>
        <pc:sldMkLst>
          <pc:docMk/>
          <pc:sldMk cId="2889394407" sldId="297"/>
        </pc:sldMkLst>
      </pc:sldChg>
      <pc:sldChg chg="modSp mod">
        <pc:chgData name="Paulo Renato Xavier da Silva" userId="d2fbfea9-16e8-43bd-9a0a-5c107b189f82" providerId="ADAL" clId="{DAB426C8-62BA-48BE-827B-4DC522254E83}" dt="2023-10-31T14:11:07.422" v="1145" actId="20577"/>
        <pc:sldMkLst>
          <pc:docMk/>
          <pc:sldMk cId="949223689" sldId="298"/>
        </pc:sldMkLst>
      </pc:sldChg>
      <pc:sldChg chg="modSp mod">
        <pc:chgData name="Paulo Renato Xavier da Silva" userId="d2fbfea9-16e8-43bd-9a0a-5c107b189f82" providerId="ADAL" clId="{DAB426C8-62BA-48BE-827B-4DC522254E83}" dt="2023-10-31T14:13:37.510" v="1213" actId="14100"/>
        <pc:sldMkLst>
          <pc:docMk/>
          <pc:sldMk cId="251344788" sldId="300"/>
        </pc:sldMkLst>
      </pc:sldChg>
      <pc:sldChg chg="modSp mod">
        <pc:chgData name="Paulo Renato Xavier da Silva" userId="d2fbfea9-16e8-43bd-9a0a-5c107b189f82" providerId="ADAL" clId="{DAB426C8-62BA-48BE-827B-4DC522254E83}" dt="2023-10-31T14:13:51.852" v="1224" actId="20577"/>
        <pc:sldMkLst>
          <pc:docMk/>
          <pc:sldMk cId="753768877" sldId="301"/>
        </pc:sldMkLst>
      </pc:sldChg>
      <pc:sldChg chg="modSp mod">
        <pc:chgData name="Paulo Renato Xavier da Silva" userId="d2fbfea9-16e8-43bd-9a0a-5c107b189f82" providerId="ADAL" clId="{DAB426C8-62BA-48BE-827B-4DC522254E83}" dt="2023-10-31T14:22:27.489" v="1284"/>
        <pc:sldMkLst>
          <pc:docMk/>
          <pc:sldMk cId="1055628030" sldId="302"/>
        </pc:sldMkLst>
      </pc:sldChg>
      <pc:sldChg chg="modSp mod">
        <pc:chgData name="Paulo Renato Xavier da Silva" userId="d2fbfea9-16e8-43bd-9a0a-5c107b189f82" providerId="ADAL" clId="{DAB426C8-62BA-48BE-827B-4DC522254E83}" dt="2023-10-31T14:26:48.552" v="1443" actId="20577"/>
        <pc:sldMkLst>
          <pc:docMk/>
          <pc:sldMk cId="3240758656" sldId="304"/>
        </pc:sldMkLst>
      </pc:sldChg>
      <pc:sldChg chg="modSp mod">
        <pc:chgData name="Paulo Renato Xavier da Silva" userId="d2fbfea9-16e8-43bd-9a0a-5c107b189f82" providerId="ADAL" clId="{DAB426C8-62BA-48BE-827B-4DC522254E83}" dt="2023-10-31T14:28:08.595" v="1454" actId="14100"/>
        <pc:sldMkLst>
          <pc:docMk/>
          <pc:sldMk cId="1909254552" sldId="307"/>
        </pc:sldMkLst>
      </pc:sldChg>
      <pc:sldChg chg="modSp mod">
        <pc:chgData name="Paulo Renato Xavier da Silva" userId="d2fbfea9-16e8-43bd-9a0a-5c107b189f82" providerId="ADAL" clId="{DAB426C8-62BA-48BE-827B-4DC522254E83}" dt="2023-10-31T14:28:21.299" v="1459" actId="20577"/>
        <pc:sldMkLst>
          <pc:docMk/>
          <pc:sldMk cId="321968265" sldId="308"/>
        </pc:sldMkLst>
      </pc:sldChg>
      <pc:sldChg chg="modSp mod">
        <pc:chgData name="Paulo Renato Xavier da Silva" userId="d2fbfea9-16e8-43bd-9a0a-5c107b189f82" providerId="ADAL" clId="{DAB426C8-62BA-48BE-827B-4DC522254E83}" dt="2023-10-31T14:29:16.784" v="1468" actId="20577"/>
        <pc:sldMkLst>
          <pc:docMk/>
          <pc:sldMk cId="3588567433" sldId="310"/>
        </pc:sldMkLst>
      </pc:sldChg>
      <pc:sldChg chg="modSp mod">
        <pc:chgData name="Paulo Renato Xavier da Silva" userId="d2fbfea9-16e8-43bd-9a0a-5c107b189f82" providerId="ADAL" clId="{DAB426C8-62BA-48BE-827B-4DC522254E83}" dt="2023-10-31T14:29:35.360" v="1479" actId="20577"/>
        <pc:sldMkLst>
          <pc:docMk/>
          <pc:sldMk cId="1372045265" sldId="311"/>
        </pc:sldMkLst>
      </pc:sldChg>
      <pc:sldChg chg="modSp mod">
        <pc:chgData name="Paulo Renato Xavier da Silva" userId="d2fbfea9-16e8-43bd-9a0a-5c107b189f82" providerId="ADAL" clId="{DAB426C8-62BA-48BE-827B-4DC522254E83}" dt="2023-10-31T14:26:23.599" v="1430"/>
        <pc:sldMkLst>
          <pc:docMk/>
          <pc:sldMk cId="618225111" sldId="31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1/17/2025</a:t>
            </a:fld>
            <a:endParaRPr lang="en-US">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‹nº›</a:t>
            </a:fld>
            <a:endParaRPr lang="en-US">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27957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 altLang="zh-CN" dirty="0"/>
              <a:t>WDM: Multiplexação por divisão de comprimento de onda</a:t>
            </a:r>
          </a:p>
          <a:p>
            <a:r>
              <a:rPr lang="pt" altLang="zh-CN" dirty="0"/>
              <a:t>TDMA: acesso múltiplo por divisão de tempo</a:t>
            </a:r>
            <a:endParaRPr lang="zh-CN" altLang="zh-CN" dirty="0"/>
          </a:p>
          <a:p>
            <a:endParaRPr lang="zh-CN" altLang="en-US" dirty="0"/>
          </a:p>
        </p:txBody>
      </p:sp>
    </p:spTree>
    <p:extLst>
      <p:ext uri="{BB962C8B-B14F-4D97-AF65-F5344CB8AC3E}">
        <p14:creationId xmlns:p14="http://schemas.microsoft.com/office/powerpoint/2010/main" val="2154672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dirty="0"/>
              <a:t>O comprimento do quadro de </a:t>
            </a:r>
            <a:r>
              <a:rPr lang="pt-BR" b="1" dirty="0"/>
              <a:t>125 µs</a:t>
            </a:r>
            <a:r>
              <a:rPr lang="pt-BR" dirty="0"/>
              <a:t> é derivado da frequência padrão de </a:t>
            </a:r>
            <a:r>
              <a:rPr lang="pt-BR" b="1" dirty="0"/>
              <a:t>8 kHz</a:t>
            </a:r>
            <a:r>
              <a:rPr lang="pt-BR" dirty="0"/>
              <a:t> usada em sistemas de transmissão </a:t>
            </a:r>
            <a:r>
              <a:rPr lang="pt-BR" b="1" dirty="0"/>
              <a:t>TDM (Time Division </a:t>
            </a:r>
            <a:r>
              <a:rPr lang="pt-BR" b="1" dirty="0" err="1"/>
              <a:t>Multiplexing</a:t>
            </a:r>
            <a:r>
              <a:rPr lang="pt-BR" b="1" dirty="0"/>
              <a:t>)</a:t>
            </a:r>
            <a:r>
              <a:rPr lang="pt-BR" dirty="0"/>
              <a:t>, como o </a:t>
            </a:r>
            <a:r>
              <a:rPr lang="pt-BR" b="1" dirty="0"/>
              <a:t>E1/T1</a:t>
            </a:r>
            <a:r>
              <a:rPr lang="pt-BR" dirty="0"/>
              <a:t> e outros serviços baseados em </a:t>
            </a:r>
            <a:r>
              <a:rPr lang="pt-BR" b="1" dirty="0"/>
              <a:t>POTS (</a:t>
            </a:r>
            <a:r>
              <a:rPr lang="pt-BR" b="1" dirty="0" err="1"/>
              <a:t>Plain</a:t>
            </a:r>
            <a:r>
              <a:rPr lang="pt-BR" b="1" dirty="0"/>
              <a:t> </a:t>
            </a:r>
            <a:r>
              <a:rPr lang="pt-BR" b="1" dirty="0" err="1"/>
              <a:t>Old</a:t>
            </a:r>
            <a:r>
              <a:rPr lang="pt-BR" b="1" dirty="0"/>
              <a:t> </a:t>
            </a:r>
            <a:r>
              <a:rPr lang="pt-BR" b="1" dirty="0" err="1"/>
              <a:t>Telephone</a:t>
            </a:r>
            <a:r>
              <a:rPr lang="pt-BR" b="1" dirty="0"/>
              <a:t> Service)</a:t>
            </a:r>
            <a:r>
              <a:rPr lang="pt-BR" dirty="0"/>
              <a:t>.</a:t>
            </a:r>
          </a:p>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dirty="0"/>
              <a:t>O uso de quadros de 125 µs é um requisito especificado nas recomendações </a:t>
            </a:r>
            <a:r>
              <a:rPr lang="pt-BR" b="1" dirty="0"/>
              <a:t>ITU-T G.984</a:t>
            </a:r>
            <a:r>
              <a:rPr lang="pt-BR" dirty="0"/>
              <a:t> (GPON) e </a:t>
            </a:r>
            <a:r>
              <a:rPr lang="pt-BR" b="1" dirty="0"/>
              <a:t>G.987</a:t>
            </a:r>
            <a:r>
              <a:rPr lang="pt-BR" dirty="0"/>
              <a:t> (XG-PON). Esse padrão global garante interoperabilidade entre equipamentos de diferentes fabricantes.</a:t>
            </a:r>
          </a:p>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dirty="0"/>
              <a:t>O comprimento fixo do quadro permite que o GPON, XG-PON e XGS-PON suportem de forma eficiente serviços legados (como voz e dados TDM) sem a necessidade de conversões complexas ou buffers adicionais.</a:t>
            </a:r>
          </a:p>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dirty="0"/>
              <a:t>Quadros menores (como o de 125 µs) ajudam a manter a latência baixa e previsível, um fator essencial para serviços em tempo real, como voz e vídeo.</a:t>
            </a:r>
          </a:p>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dirty="0"/>
              <a:t>O comprimento fixo do quadro facilita a implementação de </a:t>
            </a:r>
            <a:r>
              <a:rPr lang="pt-BR" b="1" dirty="0"/>
              <a:t>TDMA (Time Division </a:t>
            </a:r>
            <a:r>
              <a:rPr lang="pt-BR" b="1" dirty="0" err="1"/>
              <a:t>Multiple</a:t>
            </a:r>
            <a:r>
              <a:rPr lang="pt-BR" b="1" dirty="0"/>
              <a:t> Access)</a:t>
            </a:r>
            <a:r>
              <a:rPr lang="pt-BR" dirty="0"/>
              <a:t> no </a:t>
            </a:r>
            <a:r>
              <a:rPr lang="pt-BR" dirty="0" err="1"/>
              <a:t>upstream</a:t>
            </a:r>
            <a:r>
              <a:rPr lang="pt-BR" dirty="0"/>
              <a:t>, pois as </a:t>
            </a:r>
            <a:r>
              <a:rPr lang="pt-BR" b="1" dirty="0"/>
              <a:t>ONU</a:t>
            </a:r>
            <a:r>
              <a:rPr lang="pt-BR" dirty="0"/>
              <a:t> recebem janelas de tempo dentro do mesmo intervalo de quadro. Isso simplifica a alocação dinâmica de banda (DBA).</a:t>
            </a:r>
          </a:p>
          <a:p>
            <a:endParaRPr lang="zh-CN" altLang="en-US" dirty="0"/>
          </a:p>
        </p:txBody>
      </p:sp>
    </p:spTree>
    <p:extLst>
      <p:ext uri="{BB962C8B-B14F-4D97-AF65-F5344CB8AC3E}">
        <p14:creationId xmlns:p14="http://schemas.microsoft.com/office/powerpoint/2010/main" val="1599141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69356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42560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r>
              <a:rPr lang="pt-BR" altLang="zh-CN" dirty="0"/>
              <a:t>Na direção </a:t>
            </a:r>
            <a:r>
              <a:rPr lang="pt-BR" altLang="zh-CN" dirty="0" err="1"/>
              <a:t>upstream</a:t>
            </a:r>
            <a:r>
              <a:rPr lang="pt-BR" altLang="zh-CN" dirty="0"/>
              <a:t>, o modo TDMA (Acesso Múltiplo por Divisão de Tempo) é utilizado para organizar e transmitir os dados.</a:t>
            </a:r>
          </a:p>
          <a:p>
            <a:pPr lvl="0"/>
            <a:r>
              <a:rPr lang="pt-BR" altLang="zh-CN" dirty="0"/>
              <a:t>Processo de Transmissão </a:t>
            </a:r>
            <a:r>
              <a:rPr lang="pt-BR" altLang="zh-CN" dirty="0" err="1"/>
              <a:t>Upstream</a:t>
            </a:r>
            <a:r>
              <a:rPr lang="pt-BR" altLang="zh-CN" dirty="0"/>
              <a:t>:</a:t>
            </a:r>
          </a:p>
          <a:p>
            <a:pPr lvl="1"/>
            <a:r>
              <a:rPr lang="pt-BR" altLang="zh-CN" dirty="0"/>
              <a:t>Mapeamento de Serviços:</a:t>
            </a:r>
          </a:p>
          <a:p>
            <a:pPr lvl="2"/>
            <a:r>
              <a:rPr lang="pt-BR" altLang="zh-CN" dirty="0"/>
              <a:t>Os serviços gerados pelos usuários são mapeados para diferentes portas GEM na ONU.</a:t>
            </a:r>
          </a:p>
          <a:p>
            <a:pPr lvl="2"/>
            <a:r>
              <a:rPr lang="pt-BR" altLang="zh-CN" dirty="0"/>
              <a:t>Essas portas GEM são, então, mapeadas para T-</a:t>
            </a:r>
            <a:r>
              <a:rPr lang="pt-BR" altLang="zh-CN" dirty="0" err="1"/>
              <a:t>CONTs</a:t>
            </a:r>
            <a:r>
              <a:rPr lang="pt-BR" altLang="zh-CN" dirty="0"/>
              <a:t> (Contêineres de Transmissão), que organizam os dados para envio ao OLT.</a:t>
            </a:r>
          </a:p>
          <a:p>
            <a:pPr lvl="1"/>
            <a:r>
              <a:rPr lang="pt-BR" altLang="zh-CN" dirty="0"/>
              <a:t>Recepção no OLT:</a:t>
            </a:r>
          </a:p>
          <a:p>
            <a:pPr lvl="2"/>
            <a:r>
              <a:rPr lang="pt-BR" altLang="zh-CN" dirty="0"/>
              <a:t>O OLT recebe os dados e realiza a demodulação das portas GEM contidas nos T-</a:t>
            </a:r>
            <a:r>
              <a:rPr lang="pt-BR" altLang="zh-CN" dirty="0" err="1"/>
              <a:t>CONTs</a:t>
            </a:r>
            <a:r>
              <a:rPr lang="pt-BR" altLang="zh-CN" dirty="0"/>
              <a:t>.</a:t>
            </a:r>
          </a:p>
          <a:p>
            <a:pPr lvl="2"/>
            <a:r>
              <a:rPr lang="pt-BR" altLang="zh-CN" dirty="0"/>
              <a:t>Após a demodulação, as cargas úteis (</a:t>
            </a:r>
            <a:r>
              <a:rPr lang="pt-BR" altLang="zh-CN" dirty="0" err="1"/>
              <a:t>payloads</a:t>
            </a:r>
            <a:r>
              <a:rPr lang="pt-BR" altLang="zh-CN" dirty="0"/>
              <a:t>) das portas GEM são enviadas ao chip MAC do XG(S)-PON, que processa os dados.</a:t>
            </a:r>
          </a:p>
          <a:p>
            <a:pPr lvl="2"/>
            <a:r>
              <a:rPr lang="pt-BR" altLang="zh-CN" dirty="0"/>
              <a:t>Por fim, o chip MAC transfere as cargas úteis para a unidade de processamento de serviço correspondente, para que os serviços sejam tratados.</a:t>
            </a:r>
          </a:p>
          <a:p>
            <a:pPr lvl="2"/>
            <a:endParaRPr lang="pt-BR" altLang="zh-CN" dirty="0"/>
          </a:p>
          <a:p>
            <a:pPr lvl="2"/>
            <a:endParaRPr lang="pt-BR" altLang="zh-CN" dirty="0"/>
          </a:p>
          <a:p>
            <a:pPr lvl="0"/>
            <a:r>
              <a:rPr lang="pt-BR" altLang="zh-CN" dirty="0"/>
              <a:t>Porta GEM (GPON </a:t>
            </a:r>
            <a:r>
              <a:rPr lang="pt-BR" altLang="zh-CN" dirty="0" err="1"/>
              <a:t>Encapsulation</a:t>
            </a:r>
            <a:r>
              <a:rPr lang="pt-BR" altLang="zh-CN" dirty="0"/>
              <a:t> </a:t>
            </a:r>
            <a:r>
              <a:rPr lang="pt-BR" altLang="zh-CN" dirty="0" err="1"/>
              <a:t>Mode</a:t>
            </a:r>
            <a:r>
              <a:rPr lang="pt-BR" altLang="zh-CN" dirty="0"/>
              <a:t>):</a:t>
            </a:r>
          </a:p>
          <a:p>
            <a:pPr lvl="1"/>
            <a:r>
              <a:rPr lang="pt-BR" altLang="zh-CN" dirty="0"/>
              <a:t>Define um canal virtual de serviço entre o OLT e a ONU.</a:t>
            </a:r>
          </a:p>
          <a:p>
            <a:pPr lvl="1"/>
            <a:r>
              <a:rPr lang="pt-BR" altLang="zh-CN" dirty="0"/>
              <a:t>Funciona como um "túnel" para transportar fluxos de serviço, similar ao conceito de VPI/VCI em conexões ATM.</a:t>
            </a:r>
          </a:p>
          <a:p>
            <a:pPr lvl="1"/>
            <a:r>
              <a:rPr lang="pt-BR" altLang="zh-CN" dirty="0"/>
              <a:t>Cada porta GEM é identificada de forma única por um ID de Porta XGEM.</a:t>
            </a:r>
          </a:p>
          <a:p>
            <a:pPr lvl="1"/>
            <a:r>
              <a:rPr lang="pt-BR" altLang="zh-CN" dirty="0"/>
              <a:t>O OLT aloca o ID da Porta XGEM com base na porta do sistema XG(S)-PON.</a:t>
            </a:r>
          </a:p>
          <a:p>
            <a:pPr lvl="1"/>
            <a:r>
              <a:rPr lang="pt-BR" altLang="zh-CN" dirty="0"/>
              <a:t>Uma porta GEM pode transportar um ou mais tipos de serviços.</a:t>
            </a:r>
          </a:p>
          <a:p>
            <a:pPr lvl="0"/>
            <a:endParaRPr lang="pt-BR" altLang="zh-CN" dirty="0"/>
          </a:p>
          <a:p>
            <a:pPr lvl="0"/>
            <a:r>
              <a:rPr lang="pt-BR" altLang="zh-CN" dirty="0"/>
              <a:t>T-CONT (Contêiner de Transmissão):</a:t>
            </a:r>
          </a:p>
          <a:p>
            <a:pPr lvl="1"/>
            <a:r>
              <a:rPr lang="pt-BR" altLang="zh-CN" dirty="0"/>
              <a:t>É a unidade básica de controle para os fluxos de serviços </a:t>
            </a:r>
            <a:r>
              <a:rPr lang="pt-BR" altLang="zh-CN" dirty="0" err="1"/>
              <a:t>upstream</a:t>
            </a:r>
            <a:r>
              <a:rPr lang="pt-BR" altLang="zh-CN" dirty="0"/>
              <a:t> no sistema XG(S)-PON.</a:t>
            </a:r>
          </a:p>
          <a:p>
            <a:pPr lvl="1"/>
            <a:r>
              <a:rPr lang="pt-BR" altLang="zh-CN" dirty="0"/>
              <a:t>Todos os serviços mapeados em portas GEM devem ser atribuídos a um T-CONT para organização e transmissão.</a:t>
            </a:r>
          </a:p>
          <a:p>
            <a:pPr lvl="1"/>
            <a:r>
              <a:rPr lang="pt-BR" altLang="zh-CN" dirty="0"/>
              <a:t>O OLT utiliza o modo de agendamento DBA (Dynamic Bandwidth </a:t>
            </a:r>
            <a:r>
              <a:rPr lang="pt-BR" altLang="zh-CN" dirty="0" err="1"/>
              <a:t>Allocation</a:t>
            </a:r>
            <a:r>
              <a:rPr lang="pt-BR" altLang="zh-CN" dirty="0"/>
              <a:t>) para transmitir os dados no </a:t>
            </a:r>
            <a:r>
              <a:rPr lang="pt-BR" altLang="zh-CN" dirty="0" err="1"/>
              <a:t>upstream</a:t>
            </a:r>
            <a:r>
              <a:rPr lang="pt-BR" altLang="zh-CN" dirty="0"/>
              <a:t>.</a:t>
            </a:r>
          </a:p>
          <a:p>
            <a:pPr lvl="1"/>
            <a:r>
              <a:rPr lang="pt-BR" altLang="zh-CN" dirty="0"/>
              <a:t>Um T-CONT pode transportar uma ou várias portas GEM, dependendo da configuração do usuário.</a:t>
            </a:r>
          </a:p>
          <a:p>
            <a:pPr lvl="1"/>
            <a:r>
              <a:rPr lang="pt-BR" altLang="zh-CN" dirty="0"/>
              <a:t>Cada T-CONT é identificado de forma única por um </a:t>
            </a:r>
            <a:r>
              <a:rPr lang="pt-BR" altLang="zh-CN" dirty="0" err="1"/>
              <a:t>Alloc</a:t>
            </a:r>
            <a:r>
              <a:rPr lang="pt-BR" altLang="zh-CN" dirty="0"/>
              <a:t>-ID.</a:t>
            </a:r>
          </a:p>
          <a:p>
            <a:pPr lvl="1"/>
            <a:r>
              <a:rPr lang="pt-BR" altLang="zh-CN" dirty="0"/>
              <a:t>O </a:t>
            </a:r>
            <a:r>
              <a:rPr lang="pt-BR" altLang="zh-CN" dirty="0" err="1"/>
              <a:t>Alloc</a:t>
            </a:r>
            <a:r>
              <a:rPr lang="pt-BR" altLang="zh-CN" dirty="0"/>
              <a:t>-ID também é alocado pelo OLT com base na porta do sistema XG(S)-PON.</a:t>
            </a:r>
          </a:p>
          <a:p>
            <a:pPr lvl="1"/>
            <a:r>
              <a:rPr lang="pt-BR" altLang="zh-CN" dirty="0"/>
              <a:t>Cada ONU suporta múltiplos T-</a:t>
            </a:r>
            <a:r>
              <a:rPr lang="pt-BR" altLang="zh-CN" dirty="0" err="1"/>
              <a:t>CONTs</a:t>
            </a:r>
            <a:r>
              <a:rPr lang="pt-BR" altLang="zh-CN" dirty="0"/>
              <a:t>, que podem ser configurados para diferentes tipos de serviço</a:t>
            </a:r>
            <a:endParaRPr lang="zh-CN" altLang="en-US" dirty="0"/>
          </a:p>
          <a:p>
            <a:pPr lvl="0"/>
            <a:endParaRPr lang="pt" altLang="en-US" dirty="0"/>
          </a:p>
          <a:p>
            <a:endParaRPr lang="zh-CN" altLang="en-US" dirty="0"/>
          </a:p>
        </p:txBody>
      </p:sp>
    </p:spTree>
    <p:extLst>
      <p:ext uri="{BB962C8B-B14F-4D97-AF65-F5344CB8AC3E}">
        <p14:creationId xmlns:p14="http://schemas.microsoft.com/office/powerpoint/2010/main" val="3892892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 altLang="zh-CN" dirty="0"/>
              <a:t>Um quadro XGEM consiste em um cabeçalho de quadro e uma carga útil de dados.</a:t>
            </a:r>
          </a:p>
          <a:p>
            <a:r>
              <a:rPr lang="pt-BR" altLang="zh-CN" dirty="0"/>
              <a:t>Campos do Cabeçalho XGEM:</a:t>
            </a:r>
          </a:p>
          <a:p>
            <a:pPr lvl="1"/>
            <a:r>
              <a:rPr lang="pt-BR" altLang="zh-CN" dirty="0"/>
              <a:t>PLI (</a:t>
            </a:r>
            <a:r>
              <a:rPr lang="pt-BR" altLang="zh-CN" dirty="0" err="1"/>
              <a:t>Payload</a:t>
            </a:r>
            <a:r>
              <a:rPr lang="pt-BR" altLang="zh-CN" dirty="0"/>
              <a:t> </a:t>
            </a:r>
            <a:r>
              <a:rPr lang="pt-BR" altLang="zh-CN" dirty="0" err="1"/>
              <a:t>Length</a:t>
            </a:r>
            <a:r>
              <a:rPr lang="pt-BR" altLang="zh-CN" dirty="0"/>
              <a:t> Indicator - 14 bits): Indica o comprimento da carga útil.</a:t>
            </a:r>
          </a:p>
          <a:p>
            <a:pPr lvl="1"/>
            <a:r>
              <a:rPr lang="pt-BR" altLang="zh-CN" dirty="0"/>
              <a:t>Key Index (2 bits): Identifica a chave de criptografia utilizada.</a:t>
            </a:r>
          </a:p>
          <a:p>
            <a:pPr lvl="1"/>
            <a:r>
              <a:rPr lang="pt-BR" altLang="zh-CN" dirty="0"/>
              <a:t>XGEM </a:t>
            </a:r>
            <a:r>
              <a:rPr lang="pt-BR" altLang="zh-CN" dirty="0" err="1"/>
              <a:t>Port</a:t>
            </a:r>
            <a:r>
              <a:rPr lang="pt-BR" altLang="zh-CN" dirty="0"/>
              <a:t> ID (16 bits): Identifica a porta XGEM associada ao serviço.</a:t>
            </a:r>
          </a:p>
          <a:p>
            <a:pPr lvl="1"/>
            <a:r>
              <a:rPr lang="pt-BR" altLang="zh-CN" dirty="0"/>
              <a:t>Options (18 bits): Contém configurações adicionais.</a:t>
            </a:r>
          </a:p>
          <a:p>
            <a:pPr lvl="1"/>
            <a:r>
              <a:rPr lang="pt-BR" altLang="zh-CN" dirty="0"/>
              <a:t>LF (</a:t>
            </a:r>
            <a:r>
              <a:rPr lang="pt-BR" altLang="zh-CN" dirty="0" err="1"/>
              <a:t>Last</a:t>
            </a:r>
            <a:r>
              <a:rPr lang="pt-BR" altLang="zh-CN" dirty="0"/>
              <a:t> </a:t>
            </a:r>
            <a:r>
              <a:rPr lang="pt-BR" altLang="zh-CN" dirty="0" err="1"/>
              <a:t>Fragment</a:t>
            </a:r>
            <a:r>
              <a:rPr lang="pt-BR" altLang="zh-CN" dirty="0"/>
              <a:t> - 1 bit): Indica se o quadro é o último fragmento de uma sequência.</a:t>
            </a:r>
          </a:p>
          <a:p>
            <a:pPr lvl="1"/>
            <a:r>
              <a:rPr lang="pt-BR" altLang="zh-CN" dirty="0"/>
              <a:t>HEC (Header </a:t>
            </a:r>
            <a:r>
              <a:rPr lang="pt-BR" altLang="zh-CN" dirty="0" err="1"/>
              <a:t>Error</a:t>
            </a:r>
            <a:r>
              <a:rPr lang="pt-BR" altLang="zh-CN" dirty="0"/>
              <a:t> </a:t>
            </a:r>
            <a:r>
              <a:rPr lang="pt-BR" altLang="zh-CN" dirty="0" err="1"/>
              <a:t>Control</a:t>
            </a:r>
            <a:r>
              <a:rPr lang="pt-BR" altLang="zh-CN" dirty="0"/>
              <a:t> - 13 bits): Usado para verificar e corrigir erros no cabeçalho.</a:t>
            </a:r>
            <a:endParaRPr lang="pt" altLang="zh-CN" dirty="0"/>
          </a:p>
        </p:txBody>
      </p:sp>
    </p:spTree>
    <p:extLst>
      <p:ext uri="{BB962C8B-B14F-4D97-AF65-F5344CB8AC3E}">
        <p14:creationId xmlns:p14="http://schemas.microsoft.com/office/powerpoint/2010/main" val="3683990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B31B0-34FC-FB6F-62A9-8DE2831B00A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E1BF1BB-83E5-987D-FCCA-682CFDB84C98}"/>
              </a:ext>
            </a:extLst>
          </p:cNvPr>
          <p:cNvSpPr>
            <a:spLocks noGrp="1" noRot="1" noChangeAspect="1"/>
          </p:cNvSpPr>
          <p:nvPr>
            <p:ph type="sldImg"/>
          </p:nvPr>
        </p:nvSpPr>
        <p:spPr>
          <a:xfrm>
            <a:off x="431800" y="779463"/>
            <a:ext cx="5934075" cy="3338512"/>
          </a:xfrm>
        </p:spPr>
      </p:sp>
      <p:sp>
        <p:nvSpPr>
          <p:cNvPr id="3" name="备注占位符 2">
            <a:extLst>
              <a:ext uri="{FF2B5EF4-FFF2-40B4-BE49-F238E27FC236}">
                <a16:creationId xmlns:a16="http://schemas.microsoft.com/office/drawing/2014/main" id="{8A456AC5-E8A6-DFEA-583B-03CCEEA3BDF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3084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ct val="0"/>
              </a:spcBef>
              <a:spcAft>
                <a:spcPts val="600"/>
              </a:spcAft>
              <a:buClrTx/>
              <a:buSzTx/>
              <a:buFont typeface="Huawei Sans" panose="020C0503030203020204" pitchFamily="34" charset="0"/>
              <a:buChar char="•"/>
              <a:defRPr/>
            </a:pPr>
            <a:r>
              <a:rPr lang="pt" altLang="en-US" dirty="0"/>
              <a:t>Para evitar tal colisão, a função de distanciamento (ranging) é habilitada quando a ONU se registra pela primeira vez. Medindo o atraso do loop entre cada ONU e o OLT e inserindo o valor Td do atraso de equalização (EqD) correspondente, as distâncias lógicas de todas as ONUs ao OLT são as mesmas, evitando assim a colisão de células upstream.</a:t>
            </a:r>
          </a:p>
          <a:p>
            <a:endParaRPr lang="zh-CN" altLang="en-US" dirty="0"/>
          </a:p>
        </p:txBody>
      </p:sp>
    </p:spTree>
    <p:extLst>
      <p:ext uri="{BB962C8B-B14F-4D97-AF65-F5344CB8AC3E}">
        <p14:creationId xmlns:p14="http://schemas.microsoft.com/office/powerpoint/2010/main" val="3385827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ct val="0"/>
              </a:spcBef>
              <a:spcAft>
                <a:spcPts val="600"/>
              </a:spcAft>
              <a:buClrTx/>
              <a:buSzTx/>
              <a:buFont typeface="Huawei Sans" panose="020C0503030203020204" pitchFamily="34" charset="0"/>
              <a:buChar char="•"/>
              <a:defRPr/>
            </a:pPr>
            <a:r>
              <a:rPr lang="pt" altLang="en-US" dirty="0"/>
              <a:t>Nota: Durante a variação, a OLT precisa abrir janelas </a:t>
            </a:r>
            <a:r>
              <a:rPr lang="pt" altLang="zh-CN" dirty="0"/>
              <a:t>para </a:t>
            </a:r>
            <a:r>
              <a:rPr lang="pt" altLang="en-US" dirty="0"/>
              <a:t>suspender os canais de transmissão upstream de outras ONUs.</a:t>
            </a:r>
          </a:p>
          <a:p>
            <a:endParaRPr lang="zh-CN" altLang="en-US" dirty="0"/>
          </a:p>
        </p:txBody>
      </p:sp>
    </p:spTree>
    <p:extLst>
      <p:ext uri="{BB962C8B-B14F-4D97-AF65-F5344CB8AC3E}">
        <p14:creationId xmlns:p14="http://schemas.microsoft.com/office/powerpoint/2010/main" val="3387445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73773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68275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0097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13935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 altLang="zh-CN" b="0" dirty="0"/>
              <a:t>O sistema XG(S)-PON usa o modo SBA+DBA para usar efetivamente a largura de banda.</a:t>
            </a:r>
          </a:p>
          <a:p>
            <a:pPr lvl="1"/>
            <a:r>
              <a:rPr lang="pt" altLang="zh-CN" dirty="0"/>
              <a:t>O SBA aloca largura de banda para serviços TDM para garantir alta </a:t>
            </a:r>
            <a:r>
              <a:rPr lang="pt" altLang="zh-CN" dirty="0" err="1"/>
              <a:t>QoS </a:t>
            </a:r>
            <a:r>
              <a:rPr lang="pt" altLang="zh-CN" dirty="0"/>
              <a:t>.</a:t>
            </a:r>
          </a:p>
          <a:p>
            <a:pPr lvl="1"/>
            <a:r>
              <a:rPr lang="pt" altLang="en-US" dirty="0"/>
              <a:t>Outros serviços podem usar DBA para alocar largura de banda dinamicamente.</a:t>
            </a:r>
          </a:p>
          <a:p>
            <a:pPr lvl="1"/>
            <a:r>
              <a:rPr lang="pt" altLang="zh-CN" dirty="0"/>
              <a:t>A implementação do DBA está intimamente relacionada ao mecanismo de garantia </a:t>
            </a:r>
            <a:r>
              <a:rPr lang="pt" altLang="zh-CN" dirty="0" err="1"/>
              <a:t>de QoS </a:t>
            </a:r>
            <a:r>
              <a:rPr lang="pt" altLang="zh-CN" dirty="0"/>
              <a:t>.</a:t>
            </a:r>
          </a:p>
          <a:p>
            <a:pPr lvl="1"/>
            <a:r>
              <a:rPr lang="pt" altLang="zh-CN" b="0" dirty="0"/>
              <a:t>O sistema XG(S)-PON suporta alocação dinâmica de largura de banda por meio de relatórios de status e monitoramento de serviço OLT (relatórios sem status).</a:t>
            </a:r>
          </a:p>
          <a:p>
            <a:r>
              <a:rPr lang="pt" altLang="zh-CN" b="0" dirty="0"/>
              <a:t>Existem três mecanismos para reportar o status do XG(S)-PON ao DBA:</a:t>
            </a:r>
            <a:endParaRPr lang="en-GB" altLang="zh-CN" dirty="0"/>
          </a:p>
          <a:p>
            <a:pPr lvl="1"/>
            <a:r>
              <a:rPr lang="pt" altLang="zh-CN" dirty="0" err="1"/>
              <a:t>PLOu </a:t>
            </a:r>
            <a:r>
              <a:rPr lang="pt" altLang="zh-CN" dirty="0"/>
              <a:t>-DBA Ind Estadual; </a:t>
            </a:r>
            <a:r>
              <a:rPr lang="pt" b="0" i="0" dirty="0">
                <a:solidFill>
                  <a:srgbClr val="374151"/>
                </a:solidFill>
                <a:effectLst/>
                <a:latin typeface="Söhne"/>
              </a:rPr>
              <a:t>(Alocação dinâmica de largura de banda de indicação de estado de unidade de operações de camada física)</a:t>
            </a:r>
            <a:endParaRPr lang="en-GB" altLang="zh-CN" dirty="0"/>
          </a:p>
          <a:p>
            <a:pPr lvl="1"/>
            <a:r>
              <a:rPr lang="pt" altLang="zh-CN" dirty="0" err="1"/>
              <a:t>DBRu </a:t>
            </a:r>
            <a:r>
              <a:rPr lang="pt" altLang="zh-CN" dirty="0"/>
              <a:t>-DBA sobreposto;</a:t>
            </a:r>
          </a:p>
          <a:p>
            <a:pPr lvl="1"/>
            <a:r>
              <a:rPr lang="pt" altLang="zh-CN" dirty="0"/>
              <a:t>DBA de carga útil; ( </a:t>
            </a:r>
            <a:r>
              <a:rPr lang="pt" b="0" i="0" dirty="0">
                <a:solidFill>
                  <a:srgbClr val="374151"/>
                </a:solidFill>
                <a:effectLst/>
                <a:latin typeface="Söhne"/>
              </a:rPr>
              <a:t>leva em consideração o conteúdo dos pacotes de dados ( </a:t>
            </a:r>
            <a:r>
              <a:rPr lang="pt" b="0" i="0" dirty="0" err="1">
                <a:solidFill>
                  <a:srgbClr val="374151"/>
                </a:solidFill>
                <a:effectLst/>
                <a:latin typeface="Söhne"/>
              </a:rPr>
              <a:t>payload </a:t>
            </a:r>
            <a:r>
              <a:rPr lang="pt" b="0" i="0" dirty="0">
                <a:solidFill>
                  <a:srgbClr val="374151"/>
                </a:solidFill>
                <a:effectLst/>
                <a:latin typeface="Söhne"/>
              </a:rPr>
              <a:t>) transmitidos na rede </a:t>
            </a:r>
            <a:r>
              <a:rPr lang="pt" altLang="zh-CN" dirty="0"/>
              <a:t>)</a:t>
            </a:r>
            <a:endParaRPr lang="en-US" altLang="zh-CN" dirty="0"/>
          </a:p>
          <a:p>
            <a:r>
              <a:rPr lang="pt" altLang="zh-CN" dirty="0"/>
              <a:t>O mecanismo de implementação da função DBA é o seguinte:</a:t>
            </a:r>
          </a:p>
          <a:p>
            <a:pPr lvl="1"/>
            <a:r>
              <a:rPr lang="pt" altLang="zh-CN" dirty="0"/>
              <a:t>O OLT ou ONU realiza detecção de congestionamento.</a:t>
            </a:r>
          </a:p>
          <a:p>
            <a:pPr lvl="1"/>
            <a:r>
              <a:rPr lang="pt" altLang="en-US" dirty="0"/>
              <a:t>Reporte o status de congestionamento à OLT.</a:t>
            </a:r>
          </a:p>
          <a:p>
            <a:pPr lvl="1"/>
            <a:r>
              <a:rPr lang="pt" altLang="en-US" dirty="0"/>
              <a:t>Atualize a largura de banda alocada pela OLT de acordo com os parâmetros especificados.</a:t>
            </a:r>
          </a:p>
          <a:p>
            <a:pPr lvl="1"/>
            <a:r>
              <a:rPr lang="pt" altLang="zh-CN" dirty="0"/>
              <a:t>A OLT envia a concessão de acordo com a largura de banda recém-alocada e o tipo de T-CONT.</a:t>
            </a:r>
          </a:p>
          <a:p>
            <a:pPr lvl="1"/>
            <a:r>
              <a:rPr lang="pt" altLang="zh-CN" dirty="0"/>
              <a:t>Gerencia operações de DBA.</a:t>
            </a:r>
          </a:p>
        </p:txBody>
      </p:sp>
    </p:spTree>
    <p:extLst>
      <p:ext uri="{BB962C8B-B14F-4D97-AF65-F5344CB8AC3E}">
        <p14:creationId xmlns:p14="http://schemas.microsoft.com/office/powerpoint/2010/main" val="25159516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 altLang="zh-CN" dirty="0"/>
              <a:t>FB: </a:t>
            </a:r>
            <a:r>
              <a:rPr lang="pt" b="0" i="0" dirty="0">
                <a:solidFill>
                  <a:srgbClr val="374151"/>
                </a:solidFill>
                <a:effectLst/>
                <a:latin typeface="Söhne"/>
              </a:rPr>
              <a:t>Serviços de Voz sobre IP (VoIP), Serviços de Vídeo em Streaming, Serviços de Videoconferência, Serviços de Acesso Remoto.</a:t>
            </a:r>
          </a:p>
          <a:p>
            <a:r>
              <a:rPr lang="pt" altLang="zh-CN" b="0" i="0" dirty="0">
                <a:solidFill>
                  <a:srgbClr val="374151"/>
                </a:solidFill>
                <a:effectLst/>
                <a:latin typeface="Söhne"/>
              </a:rPr>
              <a:t>AB: </a:t>
            </a:r>
            <a:r>
              <a:rPr lang="pt" b="0" i="0" dirty="0">
                <a:solidFill>
                  <a:srgbClr val="374151"/>
                </a:solidFill>
                <a:effectLst/>
                <a:latin typeface="Söhne"/>
              </a:rPr>
              <a:t>serviços que exigem uma alocação garantida de largura de banda, onde uma quantidade mínima de largura de banda é reservada para esses serviços, independentemente da demanda ou da carga de tráfego na rede. Serviços de videoconferência de alta qualidade, Aplicações de streaming de vídeo em alta definição, Serviços de jogos online, sistemas de processamento de transações financeiras ou sistemas de monitoramento e controle em tempo real.</a:t>
            </a:r>
          </a:p>
          <a:p>
            <a:r>
              <a:rPr lang="pt" altLang="zh-CN" b="0" i="0" dirty="0">
                <a:solidFill>
                  <a:srgbClr val="374151"/>
                </a:solidFill>
                <a:effectLst/>
                <a:latin typeface="Söhne"/>
              </a:rPr>
              <a:t>NAB: </a:t>
            </a:r>
            <a:r>
              <a:rPr lang="pt" b="0" i="0" dirty="0">
                <a:solidFill>
                  <a:srgbClr val="374151"/>
                </a:solidFill>
                <a:effectLst/>
                <a:latin typeface="Söhne"/>
              </a:rPr>
              <a:t>serviços que não exigem uma alocação garantida de largura de banda e podem operar de forma adaptativa, compartilhando recursos com outros serviços. Navegação na web, Redes sociais, Aplicações de compartilhamento de arquivos, Streaming de áudio, Atualizações de software.</a:t>
            </a:r>
          </a:p>
          <a:p>
            <a:r>
              <a:rPr lang="pt" altLang="zh-CN" b="0" i="0" dirty="0">
                <a:solidFill>
                  <a:srgbClr val="374151"/>
                </a:solidFill>
                <a:effectLst/>
                <a:latin typeface="Söhne"/>
              </a:rPr>
              <a:t>SER:</a:t>
            </a:r>
            <a:endParaRPr lang="zh-CN" altLang="en-US" dirty="0"/>
          </a:p>
        </p:txBody>
      </p:sp>
    </p:spTree>
    <p:extLst>
      <p:ext uri="{BB962C8B-B14F-4D97-AF65-F5344CB8AC3E}">
        <p14:creationId xmlns:p14="http://schemas.microsoft.com/office/powerpoint/2010/main" val="3674233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ct val="0"/>
              </a:spcBef>
              <a:spcAft>
                <a:spcPts val="600"/>
              </a:spcAft>
              <a:buClrTx/>
              <a:buSzTx/>
              <a:buFont typeface="Huawei Sans" panose="020C0503030203020204" pitchFamily="34" charset="0"/>
              <a:buChar char="•"/>
              <a:defRPr/>
            </a:pPr>
            <a:r>
              <a:rPr lang="pt" altLang="zh-CN" dirty="0"/>
              <a:t>Os T-CONTs são classificados em cinco tipos. Durante o agendamento do serviço upstream, diferentes tipos de T-CONTs são selecionados com base nos tipos de serviço. Cada tipo de largura de banda T-CONT possui recursos específicos </a:t>
            </a:r>
            <a:r>
              <a:rPr lang="pt" altLang="zh-CN" dirty="0" err="1"/>
              <a:t>de QoS </a:t>
            </a:r>
            <a:r>
              <a:rPr lang="pt" altLang="zh-CN" dirty="0"/>
              <a:t>, que se refletem principalmente na garantia de largura de banda. Os recursos </a:t>
            </a:r>
            <a:r>
              <a:rPr lang="pt" altLang="zh-CN" dirty="0" err="1"/>
              <a:t>de QoS </a:t>
            </a:r>
            <a:r>
              <a:rPr lang="pt" altLang="zh-CN" dirty="0"/>
              <a:t>são classificados em largura de banda fixa, largura de banda garantida, largura de banda garantida/máxima, largura de banda máxima e modo híbrido (correspondendo ao Tipo 1 ao Tipo 5 de cinco tipos de T-CONT).</a:t>
            </a:r>
          </a:p>
          <a:p>
            <a:endParaRPr lang="zh-CN" altLang="en-US" dirty="0"/>
          </a:p>
        </p:txBody>
      </p:sp>
    </p:spTree>
    <p:extLst>
      <p:ext uri="{BB962C8B-B14F-4D97-AF65-F5344CB8AC3E}">
        <p14:creationId xmlns:p14="http://schemas.microsoft.com/office/powerpoint/2010/main" val="1883275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 altLang="en-US" dirty="0"/>
              <a:t>A tecnologia de criptografia de linha pode impedir que dispositivos não autorizados roubem informações e causem riscos à segurança.</a:t>
            </a:r>
          </a:p>
          <a:p>
            <a:r>
              <a:rPr lang="pt" altLang="zh-CN" b="0" dirty="0">
                <a:latin typeface="Huawei Sans" panose="020C0503030203020204" pitchFamily="34" charset="0"/>
                <a:cs typeface="Huawei Sans" panose="020C0503030203020204" pitchFamily="34" charset="0"/>
              </a:rPr>
              <a:t>A criptografia de linha XG(S)-PON suporta criptografia bidirecional nas direções upstream e downstream para garantir a transmissão bidirecional segura de pacotes de dados.</a:t>
            </a:r>
          </a:p>
          <a:p>
            <a:endParaRPr lang="zh-CN" altLang="en-US" dirty="0"/>
          </a:p>
        </p:txBody>
      </p:sp>
    </p:spTree>
    <p:extLst>
      <p:ext uri="{BB962C8B-B14F-4D97-AF65-F5344CB8AC3E}">
        <p14:creationId xmlns:p14="http://schemas.microsoft.com/office/powerpoint/2010/main" val="3343920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 altLang="en-US" dirty="0"/>
              <a:t>Recursos e aplicativos</a:t>
            </a:r>
          </a:p>
          <a:p>
            <a:pPr lvl="1"/>
            <a:r>
              <a:rPr lang="pt" altLang="en-US" dirty="0"/>
              <a:t>O algoritmo de criptografia de linha não aumenta a carga nem ocupa a largura de banda.</a:t>
            </a:r>
          </a:p>
          <a:p>
            <a:pPr lvl="1"/>
            <a:r>
              <a:rPr lang="pt" altLang="en-US" dirty="0"/>
              <a:t>O algoritmo de criptografia de linha não causa atraso na transmissão.</a:t>
            </a:r>
          </a:p>
          <a:p>
            <a:pPr lvl="1"/>
            <a:r>
              <a:rPr lang="pt" altLang="en-US" dirty="0"/>
              <a:t>A função de criptografia de linha é recomendada para cenários que possuem altos requisitos de segurança de linha.</a:t>
            </a:r>
          </a:p>
          <a:p>
            <a:endParaRPr lang="zh-CN" altLang="en-US" dirty="0"/>
          </a:p>
        </p:txBody>
      </p:sp>
    </p:spTree>
    <p:extLst>
      <p:ext uri="{BB962C8B-B14F-4D97-AF65-F5344CB8AC3E}">
        <p14:creationId xmlns:p14="http://schemas.microsoft.com/office/powerpoint/2010/main" val="826308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 altLang="en-US" dirty="0"/>
              <a:t>Recursos e cenários de aplicativos</a:t>
            </a:r>
          </a:p>
          <a:p>
            <a:pPr lvl="1"/>
            <a:r>
              <a:rPr lang="pt" altLang="en-US" dirty="0"/>
              <a:t>Alto desempenho em tempo real sem retransmissão </a:t>
            </a:r>
            <a:r>
              <a:rPr lang="pt" altLang="zh-CN" dirty="0"/>
              <a:t>.</a:t>
            </a:r>
            <a:endParaRPr lang="zh-CN" altLang="en-US" dirty="0"/>
          </a:p>
          <a:p>
            <a:pPr lvl="1"/>
            <a:r>
              <a:rPr lang="pt" altLang="en-US" dirty="0"/>
              <a:t>É necessária uma sobrecarga extra de largura de banda. (Os usuários precisam selecionar a qualidade de transmissão e a largura de banda com base nos requisitos do local.)</a:t>
            </a:r>
          </a:p>
          <a:p>
            <a:pPr lvl="1"/>
            <a:r>
              <a:rPr lang="pt" altLang="en-US" dirty="0"/>
              <a:t>Este método é aplicável aos serviços que são verificados e corrigidos pelo ponto final depois que os dados chegam ao ponto final. Não é aplicável aos serviços que possuem mecanismo de retransmissão.</a:t>
            </a:r>
          </a:p>
          <a:p>
            <a:pPr lvl="1"/>
            <a:r>
              <a:rPr lang="pt" altLang="en-US" dirty="0"/>
              <a:t>Usado para transmissão de dados quando a condição da rede é ruim.</a:t>
            </a:r>
          </a:p>
          <a:p>
            <a:pPr lvl="1"/>
            <a:r>
              <a:rPr lang="pt" altLang="en-US" dirty="0"/>
              <a:t>Este recurso pode ser usado para serviços que possuem baixos requisitos de atraso. Se a retransmissão for usada, o atraso aumenta.</a:t>
            </a:r>
          </a:p>
          <a:p>
            <a:endParaRPr lang="zh-CN" altLang="en-US" dirty="0"/>
          </a:p>
        </p:txBody>
      </p:sp>
    </p:spTree>
    <p:extLst>
      <p:ext uri="{BB962C8B-B14F-4D97-AF65-F5344CB8AC3E}">
        <p14:creationId xmlns:p14="http://schemas.microsoft.com/office/powerpoint/2010/main" val="2370136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7E463-6541-B9CF-3381-3C6037EAE7B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8887596-EDCC-5E27-B7B3-84636591F5E0}"/>
              </a:ext>
            </a:extLst>
          </p:cNvPr>
          <p:cNvSpPr>
            <a:spLocks noGrp="1" noRot="1" noChangeAspect="1"/>
          </p:cNvSpPr>
          <p:nvPr>
            <p:ph type="sldImg"/>
          </p:nvPr>
        </p:nvSpPr>
        <p:spPr>
          <a:xfrm>
            <a:off x="431800" y="779463"/>
            <a:ext cx="5934075" cy="3338512"/>
          </a:xfrm>
        </p:spPr>
      </p:sp>
      <p:sp>
        <p:nvSpPr>
          <p:cNvPr id="3" name="备注占位符 2">
            <a:extLst>
              <a:ext uri="{FF2B5EF4-FFF2-40B4-BE49-F238E27FC236}">
                <a16:creationId xmlns:a16="http://schemas.microsoft.com/office/drawing/2014/main" id="{0C1D543F-C379-AD17-332F-317EF5F2B0B0}"/>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33556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155019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 altLang="zh-CN"/>
              <a:t>FTTH (fibra para casa)</a:t>
            </a:r>
          </a:p>
          <a:p>
            <a:r>
              <a:rPr lang="pt" altLang="zh-CN"/>
              <a:t>FTTC (fibra até o meio-fio)</a:t>
            </a:r>
          </a:p>
          <a:p>
            <a:r>
              <a:rPr lang="pt" altLang="zh-CN"/>
              <a:t>FTTB (fibra para o edifício)</a:t>
            </a:r>
          </a:p>
          <a:p>
            <a:r>
              <a:rPr lang="pt" altLang="zh-CN"/>
              <a:t>FTTO (fibra para o escritório)</a:t>
            </a:r>
          </a:p>
          <a:p>
            <a:r>
              <a:rPr lang="pt" altLang="zh-CN"/>
              <a:t>FTTM (Fibra para a estação base de mobilidade)</a:t>
            </a:r>
          </a:p>
          <a:p>
            <a:r>
              <a:rPr lang="pt" altLang="zh-CN"/>
              <a:t>FTTD (fibra até a porta)</a:t>
            </a:r>
          </a:p>
          <a:p>
            <a:endParaRPr lang="zh-CN" altLang="en-US"/>
          </a:p>
        </p:txBody>
      </p:sp>
    </p:spTree>
    <p:extLst>
      <p:ext uri="{BB962C8B-B14F-4D97-AF65-F5344CB8AC3E}">
        <p14:creationId xmlns:p14="http://schemas.microsoft.com/office/powerpoint/2010/main" val="38363836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356168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5A483-8675-9BDD-6B45-794BE0E6D32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A216690-C740-5DAE-1A8D-3AB208162D54}"/>
              </a:ext>
            </a:extLst>
          </p:cNvPr>
          <p:cNvSpPr>
            <a:spLocks noGrp="1" noRot="1" noChangeAspect="1"/>
          </p:cNvSpPr>
          <p:nvPr>
            <p:ph type="sldImg"/>
          </p:nvPr>
        </p:nvSpPr>
        <p:spPr>
          <a:xfrm>
            <a:off x="431800" y="779463"/>
            <a:ext cx="5934075" cy="3338512"/>
          </a:xfrm>
        </p:spPr>
      </p:sp>
      <p:sp>
        <p:nvSpPr>
          <p:cNvPr id="3" name="备注占位符 2">
            <a:extLst>
              <a:ext uri="{FF2B5EF4-FFF2-40B4-BE49-F238E27FC236}">
                <a16:creationId xmlns:a16="http://schemas.microsoft.com/office/drawing/2014/main" id="{693BBA16-27BE-610C-E639-AC14C18FB80C}"/>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43499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ct val="0"/>
              </a:spcBef>
              <a:spcAft>
                <a:spcPts val="600"/>
              </a:spcAft>
              <a:buClrTx/>
              <a:buSzTx/>
              <a:buFont typeface="Huawei Sans" panose="020C0503030203020204" pitchFamily="34" charset="0"/>
              <a:buChar char="•"/>
              <a:defRPr/>
            </a:pPr>
            <a:r>
              <a:rPr lang="pt" altLang="zh-CN" sz="1100" dirty="0"/>
              <a:t>Os comprimentos de onda upstream e downstream do XG(S)-PON não se sobrepõem aos do GPON. Portanto, XG(S)-PON e GPON podem compartilhar uma rede ODN por meio de multiplexação por divisão de comprimento de onda (WDM).</a:t>
            </a:r>
          </a:p>
          <a:p>
            <a:endParaRPr lang="zh-CN" altLang="en-US" dirty="0"/>
          </a:p>
        </p:txBody>
      </p:sp>
    </p:spTree>
    <p:extLst>
      <p:ext uri="{BB962C8B-B14F-4D97-AF65-F5344CB8AC3E}">
        <p14:creationId xmlns:p14="http://schemas.microsoft.com/office/powerpoint/2010/main" val="26992280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 altLang="en-US" dirty="0"/>
              <a:t>Reutilize a plataforma OLT e atualize a OLT adequadamente.</a:t>
            </a:r>
          </a:p>
          <a:p>
            <a:pPr lvl="1"/>
            <a:r>
              <a:rPr lang="pt" altLang="zh-CN" dirty="0"/>
              <a:t>A OLT suporta o uso híbrido de placas GPON e placas XG(S)-PON.</a:t>
            </a:r>
          </a:p>
          <a:p>
            <a:pPr lvl="1"/>
            <a:r>
              <a:rPr lang="pt" altLang="zh-CN" dirty="0"/>
              <a:t>Atualize o software OLT para uma versão que suporte XG(S)-PON</a:t>
            </a:r>
          </a:p>
          <a:p>
            <a:r>
              <a:rPr lang="pt" altLang="en-US" dirty="0"/>
              <a:t>Reutilize o NMS.</a:t>
            </a:r>
          </a:p>
          <a:p>
            <a:pPr lvl="1"/>
            <a:r>
              <a:rPr lang="pt" altLang="zh-CN" dirty="0"/>
              <a:t>Atualize o software NMS para uma versão que suporte XG(S)-PON</a:t>
            </a:r>
          </a:p>
          <a:p>
            <a:r>
              <a:rPr lang="pt" altLang="en-US" dirty="0"/>
              <a:t>Reutilizar ODN</a:t>
            </a:r>
          </a:p>
          <a:p>
            <a:pPr lvl="1"/>
            <a:r>
              <a:rPr lang="pt" altLang="zh-CN" dirty="0"/>
              <a:t>Os comprimentos de onda GPON e XG(S)-PON não se sobrepõem e podem compartilhar um ODN.</a:t>
            </a:r>
          </a:p>
          <a:p>
            <a:pPr lvl="1"/>
            <a:r>
              <a:rPr lang="pt" altLang="en-US" dirty="0"/>
              <a:t>Diferentes modos de evolução alteram ligeiramente o ODN. Para obter detalhes, consulte a solução de evolução específica.</a:t>
            </a:r>
          </a:p>
          <a:p>
            <a:r>
              <a:rPr lang="pt" altLang="zh-CN" dirty="0"/>
              <a:t>GPON ONU e XG(S)-PON ONU</a:t>
            </a:r>
          </a:p>
          <a:p>
            <a:pPr lvl="1"/>
            <a:r>
              <a:rPr lang="pt" altLang="en-US" dirty="0"/>
              <a:t>ONUs XG(S)-PON podem ser adicionadas ou ONUs GPON podem ser gradualmente substituídas.</a:t>
            </a:r>
          </a:p>
          <a:p>
            <a:endParaRPr lang="zh-CN" altLang="en-US" dirty="0"/>
          </a:p>
        </p:txBody>
      </p:sp>
    </p:spTree>
    <p:extLst>
      <p:ext uri="{BB962C8B-B14F-4D97-AF65-F5344CB8AC3E}">
        <p14:creationId xmlns:p14="http://schemas.microsoft.com/office/powerpoint/2010/main" val="13417674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ct val="0"/>
              </a:spcBef>
              <a:spcAft>
                <a:spcPts val="600"/>
              </a:spcAft>
              <a:buClrTx/>
              <a:buSzTx/>
              <a:buFont typeface="Huawei Sans" panose="020C0503030203020204" pitchFamily="34" charset="0"/>
              <a:buChar char="•"/>
              <a:defRPr/>
            </a:pPr>
            <a:r>
              <a:rPr lang="pt" altLang="zh-CN" sz="1100">
                <a:solidFill>
                  <a:srgbClr val="000000"/>
                </a:solidFill>
              </a:rPr>
              <a:t>Na rede GPON FTTx, o OLT utiliza a placa de serviço GPON para acessar o GPON ONU antes da evolução. A seguir descrevemos diversas soluções para evolução de GPON para XG(S)-PON.</a:t>
            </a:r>
          </a:p>
          <a:p>
            <a:endParaRPr lang="zh-CN" altLang="en-US"/>
          </a:p>
        </p:txBody>
      </p:sp>
    </p:spTree>
    <p:extLst>
      <p:ext uri="{BB962C8B-B14F-4D97-AF65-F5344CB8AC3E}">
        <p14:creationId xmlns:p14="http://schemas.microsoft.com/office/powerpoint/2010/main" val="14936811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 altLang="en-US" dirty="0"/>
              <a:t>Solução Evolution 1: Adicione multiplexadores WDM1r. O WDM1r é configurado para realizar multiplexação por divisão de comprimento de onda em um comprimento de onda GPON e um comprimento de onda XG(S)-PON, de modo a transmitir o comprimento de onda GPON e o comprimento de onda XG(S)-PON em uma mesma rede ODN.</a:t>
            </a:r>
          </a:p>
          <a:p>
            <a:r>
              <a:rPr lang="pt" altLang="en-US" dirty="0"/>
              <a:t>Adicione uma placa de serviço XG(S)-PON à OLT. (Se o slot OLT na rede ativa suportar apenas capacidade de comutação de 10 Gbit/s e não puder atender aos requisitos de encaminhamento da placa de serviço XG(S)-PON, substitua a placa de controle.)</a:t>
            </a:r>
          </a:p>
          <a:p>
            <a:r>
              <a:rPr lang="pt" altLang="en-US" dirty="0"/>
              <a:t>Adicione um multiplexador WDM1r externo. (Observação: a perda de inserção do multiplexador WDM1r aumenta cerca de 1,5 dB. É necessário ajustar a perda de inserção para evitar esse problema.)</a:t>
            </a:r>
          </a:p>
          <a:p>
            <a:pPr lvl="1"/>
            <a:r>
              <a:rPr lang="pt" altLang="en-US" dirty="0"/>
              <a:t>Corte a fibra do backbone da porta GPON para o multiplexador WDM1r,</a:t>
            </a:r>
          </a:p>
          <a:p>
            <a:pPr lvl="1"/>
            <a:r>
              <a:rPr lang="pt" altLang="zh-CN" dirty="0"/>
              <a:t>A porta XG(S)-PON também está conectada ao multiplexador WDM1r,</a:t>
            </a:r>
          </a:p>
          <a:p>
            <a:pPr lvl="1"/>
            <a:r>
              <a:rPr lang="pt" altLang="zh-CN" dirty="0"/>
              <a:t>O WDM1r multiplexa o comprimento de onda GPON e o comprimento de onda XG(S)-PON e os transmite para o ODN.</a:t>
            </a:r>
          </a:p>
          <a:p>
            <a:r>
              <a:rPr lang="pt" altLang="en-US" dirty="0"/>
              <a:t>Adicione ONUs XG(S)-PON ou ONUs GPON na rede ativa.</a:t>
            </a:r>
          </a:p>
          <a:p>
            <a:r>
              <a:rPr lang="pt" altLang="en-US" dirty="0"/>
              <a:t>Depois que todas as ONUs na rede ativa forem comutadas para ONUs XG(S)-PON, remova o multiplexador WDM1r e conecte o ODN à porta XG(S)-PON.</a:t>
            </a:r>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31120856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ct val="0"/>
              </a:spcBef>
              <a:spcAft>
                <a:spcPts val="600"/>
              </a:spcAft>
              <a:buClrTx/>
              <a:buSzTx/>
              <a:buFont typeface="Huawei Sans" panose="020C0503030203020204" pitchFamily="34" charset="0"/>
              <a:buChar char="•"/>
              <a:defRPr/>
            </a:pPr>
            <a:r>
              <a:rPr lang="pt" altLang="en-US" sz="1100"/>
              <a:t>Depois que todas as ONUs na rede ativa forem comutadas para ONUs XG(S)-PON, remova o multiplexador WDM1r e conecte o ODN à porta XG(S)-PON.</a:t>
            </a:r>
          </a:p>
          <a:p>
            <a:endParaRPr lang="zh-CN" altLang="en-US"/>
          </a:p>
        </p:txBody>
      </p:sp>
    </p:spTree>
    <p:extLst>
      <p:ext uri="{BB962C8B-B14F-4D97-AF65-F5344CB8AC3E}">
        <p14:creationId xmlns:p14="http://schemas.microsoft.com/office/powerpoint/2010/main" val="23990248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a:defRPr/>
            </a:pPr>
            <a:r>
              <a:rPr lang="pt" altLang="en-US" dirty="0">
                <a:sym typeface="Calibri" pitchFamily="34" charset="0"/>
              </a:rPr>
              <a:t>Solução Evolution 2 – Placa combinada GPON&amp;XG(S)-PON. Esta solução pode implementar multiplexação ODN sem adicionar dispositivos WDM1r externos.</a:t>
            </a:r>
            <a:endParaRPr lang="en-US" altLang="zh-CN" dirty="0">
              <a:sym typeface="Calibri" pitchFamily="34" charset="0"/>
            </a:endParaRPr>
          </a:p>
          <a:p>
            <a:pPr lvl="1">
              <a:defRPr/>
            </a:pPr>
            <a:r>
              <a:rPr lang="pt" altLang="en-US" dirty="0"/>
              <a:t>Um usuário adiciona uma placa de serviço combinada GPON&amp;XG(S)-PON a um OLT. (Se o slot OLT na rede ativa suportar apenas capacidade de comutação de 10 Gbit/s e não puder atender aos requisitos de encaminhamento da placa de serviço XG(S)-PON, substitua a placa de controle.)</a:t>
            </a:r>
            <a:endParaRPr lang="en-US" altLang="zh-CN" dirty="0"/>
          </a:p>
          <a:p>
            <a:pPr lvl="1">
              <a:defRPr/>
            </a:pPr>
            <a:r>
              <a:rPr lang="pt" altLang="en-US" sz="1100" dirty="0">
                <a:sym typeface="Symbol" pitchFamily="18" charset="2"/>
              </a:rPr>
              <a:t>Corte a fibra óptica do backbone da porta GPON para a placa combinada.</a:t>
            </a:r>
            <a:endParaRPr lang="en-US" altLang="zh-CN" dirty="0">
              <a:sym typeface="Symbol" pitchFamily="18" charset="2"/>
            </a:endParaRPr>
          </a:p>
          <a:p>
            <a:pPr lvl="1">
              <a:defRPr/>
            </a:pPr>
            <a:r>
              <a:rPr lang="pt" altLang="en-US" sz="1100" dirty="0">
                <a:sym typeface="Symbol" pitchFamily="18" charset="2"/>
              </a:rPr>
              <a:t>Adicione ONUs XG(S)-PON ou substitua ONUs GPON na rede ativa.</a:t>
            </a:r>
            <a:endParaRPr lang="en-US" altLang="zh-CN" sz="1100" dirty="0">
              <a:sym typeface="Symbol" pitchFamily="18" charset="2"/>
            </a:endParaRPr>
          </a:p>
          <a:p>
            <a:endParaRPr lang="zh-CN" altLang="en-US" dirty="0"/>
          </a:p>
        </p:txBody>
      </p:sp>
    </p:spTree>
    <p:extLst>
      <p:ext uri="{BB962C8B-B14F-4D97-AF65-F5344CB8AC3E}">
        <p14:creationId xmlns:p14="http://schemas.microsoft.com/office/powerpoint/2010/main" val="2682341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ct val="0"/>
              </a:spcBef>
              <a:spcAft>
                <a:spcPts val="600"/>
              </a:spcAft>
              <a:buClrTx/>
              <a:buSzTx/>
              <a:buFont typeface="Huawei Sans" panose="020C0503030203020204" pitchFamily="34" charset="0"/>
              <a:buChar char="•"/>
              <a:defRPr/>
            </a:pPr>
            <a:r>
              <a:rPr lang="pt" altLang="zh-CN">
                <a:sym typeface="Calibri" pitchFamily="34" charset="0"/>
              </a:rPr>
              <a:t>A placa combinada GPON&amp;XG(S)-PON possui um módulo WDM1r integrado, que pode implementar uma evolução suave sem adicionar um multiplexador WDM1r externo.</a:t>
            </a:r>
            <a:endParaRPr lang="en-US" altLang="zh-CN" sz="1100"/>
          </a:p>
          <a:p>
            <a:endParaRPr lang="zh-CN" altLang="en-US"/>
          </a:p>
        </p:txBody>
      </p:sp>
    </p:spTree>
    <p:extLst>
      <p:ext uri="{BB962C8B-B14F-4D97-AF65-F5344CB8AC3E}">
        <p14:creationId xmlns:p14="http://schemas.microsoft.com/office/powerpoint/2010/main" val="2750407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483038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 altLang="en-US" b="0" dirty="0"/>
              <a:t>O módulo óptico três em um integra o módulo óptico GPON SFP, o módulo óptico XG(S)-PON SFP+ e o módulo óptico WDM1r para formar um módulo óptico XFP combinado.</a:t>
            </a:r>
            <a:endParaRPr lang="en-US" altLang="zh-CN" b="0" baseline="0" dirty="0"/>
          </a:p>
          <a:p>
            <a:r>
              <a:rPr lang="pt" altLang="en-US" b="0" baseline="0" dirty="0"/>
              <a:t>O uso do módulo óptico três em um pode implementar a evolução suave de GPON para XG(S)-PON sem alterar a rede ODN original e adicionar o multiplexador WDM1r externo.</a:t>
            </a:r>
            <a:endParaRPr lang="en-US" altLang="zh-CN" b="0" baseline="0" dirty="0"/>
          </a:p>
          <a:p>
            <a:r>
              <a:rPr lang="pt" altLang="zh-CN" dirty="0">
                <a:effectLst/>
              </a:rPr>
              <a:t>O módulo óptico PON combinado suporta comprimentos de onda de recepção de 1310 nm e 1270 nm. O comprimento de onda de transmissão pode ser 1490 nm ou 1577 nm.</a:t>
            </a:r>
            <a:endParaRPr lang="zh-CN" altLang="en-US" b="0" dirty="0"/>
          </a:p>
          <a:p>
            <a:endParaRPr lang="zh-CN" altLang="en-US" dirty="0"/>
          </a:p>
        </p:txBody>
      </p:sp>
    </p:spTree>
    <p:extLst>
      <p:ext uri="{BB962C8B-B14F-4D97-AF65-F5344CB8AC3E}">
        <p14:creationId xmlns:p14="http://schemas.microsoft.com/office/powerpoint/2010/main" val="28785723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 altLang="en-US"/>
              <a:t>Resposta de referência:</a:t>
            </a:r>
            <a:endParaRPr lang="en-US" altLang="zh-CN"/>
          </a:p>
          <a:p>
            <a:pPr lvl="1"/>
            <a:r>
              <a:rPr lang="pt" altLang="zh-CN"/>
              <a:t>D.</a:t>
            </a:r>
          </a:p>
          <a:p>
            <a:pPr lvl="1"/>
            <a:r>
              <a:rPr lang="pt" altLang="zh-CN"/>
              <a:t>C.</a:t>
            </a:r>
          </a:p>
          <a:p>
            <a:endParaRPr lang="zh-CN" altLang="en-US"/>
          </a:p>
        </p:txBody>
      </p:sp>
    </p:spTree>
    <p:extLst>
      <p:ext uri="{BB962C8B-B14F-4D97-AF65-F5344CB8AC3E}">
        <p14:creationId xmlns:p14="http://schemas.microsoft.com/office/powerpoint/2010/main" val="33458390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709962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 altLang="zh-CN" dirty="0"/>
              <a:t>Em 2004, o ITU-T Q2 começou a estudar e analisar a possibilidade de evolução do GPON para o PON de próxima geração.</a:t>
            </a:r>
          </a:p>
          <a:p>
            <a:r>
              <a:rPr lang="pt" altLang="zh-CN" dirty="0"/>
              <a:t>Em setembro de 2007, o segundo trimestre lançou oficialmente o plano de comprimento de onda aprimorado para padronizar a coexistência de sistemas GPON e PON de próxima geração.</a:t>
            </a:r>
          </a:p>
          <a:p>
            <a:r>
              <a:rPr lang="pt" altLang="zh-CN" dirty="0"/>
              <a:t>Em novembro de 2007, o roteiro de padronização XG-PON foi oficialmente determinado no segundo trimestre. Visando baixo custo, alta capacidade, ampla cobertura, serviço completo e alta interoperabilidade, a pesquisa e a formulação dos padrões técnicos PON da próxima geração foram promovidas rapidamente.</a:t>
            </a:r>
          </a:p>
          <a:p>
            <a:r>
              <a:rPr lang="pt" altLang="zh-CN" dirty="0"/>
              <a:t>Em outubro de 2009, a primeira fase do padrão XG-PON, ou seja, os requisitos gerais do sistema PON de próxima geração (ITU-T G.987.1) e a especificação PMD da camada física (ITU-T G.987.2), foi divulgado oficialmente na reunião plenária do SG15 no segundo trimestre.</a:t>
            </a:r>
          </a:p>
          <a:p>
            <a:r>
              <a:rPr lang="pt" altLang="zh-CN" dirty="0"/>
              <a:t>Em junho de 2010, a Huawei lançou as especificações GTC da camada de convergência XG-PON (ITU-T G.987.3) e as especificações OMCI da camada de gerenciamento (ITU-T G.988).</a:t>
            </a:r>
          </a:p>
          <a:p>
            <a:r>
              <a:rPr lang="pt" altLang="zh-CN" dirty="0"/>
              <a:t>Em junho de 2016, ITU-T G.9807.1 definiu o padrão XGS-PON (rede óptica passiva simétrica com capacidade de 10 Gigabits).</a:t>
            </a:r>
          </a:p>
          <a:p>
            <a:endParaRPr lang="zh-CN" altLang="en-US" dirty="0"/>
          </a:p>
        </p:txBody>
      </p:sp>
    </p:spTree>
    <p:extLst>
      <p:ext uri="{BB962C8B-B14F-4D97-AF65-F5344CB8AC3E}">
        <p14:creationId xmlns:p14="http://schemas.microsoft.com/office/powerpoint/2010/main" val="194732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65164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64249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02553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 altLang="zh-CN" sz="1100" dirty="0">
                <a:latin typeface="Huawei Sans" panose="020C0503030203020204" pitchFamily="34" charset="0"/>
                <a:cs typeface="Huawei Sans" panose="020C0503030203020204" pitchFamily="34" charset="0"/>
              </a:rPr>
              <a:t>A rede XG(S)-PON consiste em OLT, ONU e ODN. O OLT é um dispositivo de agregação localizado no CO para encerrar o protocolo PON.</a:t>
            </a:r>
          </a:p>
          <a:p>
            <a:r>
              <a:rPr lang="pt" altLang="zh-CN" dirty="0"/>
              <a:t>Uma ONU é uma unidade ou terminal do lado do usuário localizado no cliente e que fornece várias interfaces para os usuários.</a:t>
            </a:r>
          </a:p>
          <a:p>
            <a:r>
              <a:rPr lang="pt" altLang="zh-CN" dirty="0"/>
              <a:t>Um ODN consiste em fibras ópticas e um ou mais divisores ópticos passivos (POSs) e conecta o OLT e a ONU.</a:t>
            </a:r>
          </a:p>
          <a:p>
            <a:endParaRPr lang="pt" altLang="zh-CN" dirty="0"/>
          </a:p>
          <a:p>
            <a:r>
              <a:rPr lang="pt-BR" altLang="zh-CN" dirty="0"/>
              <a:t>Componentes:</a:t>
            </a:r>
          </a:p>
          <a:p>
            <a:pPr lvl="1"/>
            <a:r>
              <a:rPr lang="pt-BR" altLang="zh-CN" dirty="0"/>
              <a:t>XG(S)-PON: Interface XG(S)-PON.</a:t>
            </a:r>
          </a:p>
          <a:p>
            <a:pPr lvl="1"/>
            <a:r>
              <a:rPr lang="pt-BR" altLang="zh-CN" dirty="0"/>
              <a:t>SNI (Service Node Interface): Interface do lado do serviço.</a:t>
            </a:r>
          </a:p>
          <a:p>
            <a:pPr lvl="1"/>
            <a:r>
              <a:rPr lang="pt-BR" altLang="zh-CN" dirty="0"/>
              <a:t>ODN (</a:t>
            </a:r>
            <a:r>
              <a:rPr lang="pt-BR" altLang="zh-CN" dirty="0" err="1"/>
              <a:t>Optical</a:t>
            </a:r>
            <a:r>
              <a:rPr lang="pt-BR" altLang="zh-CN" dirty="0"/>
              <a:t> </a:t>
            </a:r>
            <a:r>
              <a:rPr lang="pt-BR" altLang="zh-CN" dirty="0" err="1"/>
              <a:t>Distribution</a:t>
            </a:r>
            <a:r>
              <a:rPr lang="pt-BR" altLang="zh-CN" dirty="0"/>
              <a:t> Network): Rede de distribuição óptica, incluindo divisores ópticos (</a:t>
            </a:r>
            <a:r>
              <a:rPr lang="pt-BR" altLang="zh-CN" dirty="0" err="1"/>
              <a:t>optical</a:t>
            </a:r>
            <a:r>
              <a:rPr lang="pt-BR" altLang="zh-CN" dirty="0"/>
              <a:t> </a:t>
            </a:r>
            <a:r>
              <a:rPr lang="pt-BR" altLang="zh-CN" dirty="0" err="1"/>
              <a:t>splitter</a:t>
            </a:r>
            <a:r>
              <a:rPr lang="pt-BR" altLang="zh-CN" dirty="0"/>
              <a:t>).</a:t>
            </a:r>
          </a:p>
          <a:p>
            <a:pPr lvl="1"/>
            <a:r>
              <a:rPr lang="pt-BR" altLang="zh-CN" dirty="0"/>
              <a:t>UNI (</a:t>
            </a:r>
            <a:r>
              <a:rPr lang="pt-BR" altLang="zh-CN" dirty="0" err="1"/>
              <a:t>User</a:t>
            </a:r>
            <a:r>
              <a:rPr lang="pt-BR" altLang="zh-CN" dirty="0"/>
              <a:t>-Network Interface): Interface do lado do usuário.</a:t>
            </a:r>
          </a:p>
          <a:p>
            <a:pPr lvl="1"/>
            <a:r>
              <a:rPr lang="pt-BR" altLang="zh-CN" dirty="0"/>
              <a:t>CPE (</a:t>
            </a:r>
            <a:r>
              <a:rPr lang="pt-BR" altLang="zh-CN" dirty="0" err="1"/>
              <a:t>Customer</a:t>
            </a:r>
            <a:r>
              <a:rPr lang="pt-BR" altLang="zh-CN" dirty="0"/>
              <a:t> </a:t>
            </a:r>
            <a:r>
              <a:rPr lang="pt-BR" altLang="zh-CN" dirty="0" err="1"/>
              <a:t>Premises</a:t>
            </a:r>
            <a:r>
              <a:rPr lang="pt-BR" altLang="zh-CN" dirty="0"/>
              <a:t> </a:t>
            </a:r>
            <a:r>
              <a:rPr lang="pt-BR" altLang="zh-CN" dirty="0" err="1"/>
              <a:t>Equipment</a:t>
            </a:r>
            <a:r>
              <a:rPr lang="pt-BR" altLang="zh-CN" dirty="0"/>
              <a:t>): Equipamento do cliente.</a:t>
            </a:r>
          </a:p>
          <a:p>
            <a:endParaRPr lang="pt-BR" altLang="zh-CN" dirty="0"/>
          </a:p>
          <a:p>
            <a:r>
              <a:rPr lang="pt-BR" altLang="zh-CN" dirty="0"/>
              <a:t>Descrição do Fluxo na Arquitetura:</a:t>
            </a:r>
          </a:p>
          <a:p>
            <a:pPr lvl="1"/>
            <a:r>
              <a:rPr lang="pt-BR" altLang="zh-CN" dirty="0"/>
              <a:t>O nó de serviço (Service Node) conecta-se ao OLT (</a:t>
            </a:r>
            <a:r>
              <a:rPr lang="pt-BR" altLang="zh-CN" dirty="0" err="1"/>
              <a:t>Optical</a:t>
            </a:r>
            <a:r>
              <a:rPr lang="pt-BR" altLang="zh-CN" dirty="0"/>
              <a:t> </a:t>
            </a:r>
            <a:r>
              <a:rPr lang="pt-BR" altLang="zh-CN" dirty="0" err="1"/>
              <a:t>Line</a:t>
            </a:r>
            <a:r>
              <a:rPr lang="pt-BR" altLang="zh-CN" dirty="0"/>
              <a:t> Terminal) por meio da interface SNI.</a:t>
            </a:r>
          </a:p>
          <a:p>
            <a:pPr lvl="1"/>
            <a:r>
              <a:rPr lang="pt-BR" altLang="zh-CN" dirty="0"/>
              <a:t>O OLT transmite os sinais para a rede de distribuição óptica (ODN).</a:t>
            </a:r>
          </a:p>
          <a:p>
            <a:pPr lvl="1"/>
            <a:r>
              <a:rPr lang="pt-BR" altLang="zh-CN" dirty="0"/>
              <a:t>No ODN, um divisor óptico distribui os sinais para múltiplos ONU (</a:t>
            </a:r>
            <a:r>
              <a:rPr lang="pt-BR" altLang="zh-CN" dirty="0" err="1"/>
              <a:t>Optical</a:t>
            </a:r>
            <a:r>
              <a:rPr lang="pt-BR" altLang="zh-CN" dirty="0"/>
              <a:t> Network </a:t>
            </a:r>
            <a:r>
              <a:rPr lang="pt-BR" altLang="zh-CN" dirty="0" err="1"/>
              <a:t>Units</a:t>
            </a:r>
            <a:r>
              <a:rPr lang="pt-BR" altLang="zh-CN" dirty="0"/>
              <a:t>).</a:t>
            </a:r>
          </a:p>
          <a:p>
            <a:pPr lvl="1"/>
            <a:r>
              <a:rPr lang="pt-BR" altLang="zh-CN" dirty="0"/>
              <a:t>As ONU interagem com os equipamentos dos usuários finais (CPE) por meio da interface UNI.</a:t>
            </a:r>
            <a:endParaRPr lang="pt" altLang="zh-CN" dirty="0"/>
          </a:p>
          <a:p>
            <a:endParaRPr lang="zh-CN" altLang="en-US" dirty="0"/>
          </a:p>
        </p:txBody>
      </p:sp>
    </p:spTree>
    <p:extLst>
      <p:ext uri="{BB962C8B-B14F-4D97-AF65-F5344CB8AC3E}">
        <p14:creationId xmlns:p14="http://schemas.microsoft.com/office/powerpoint/2010/main" val="1615325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defRPr/>
            </a:pPr>
            <a:r>
              <a:rPr lang="en-US" altLang="zh-CN" sz="3500" b="1" baseline="0">
                <a:solidFill>
                  <a:schemeClr val="tx1">
                    <a:lumMod val="75000"/>
                    <a:lumOff val="25000"/>
                  </a:schemeClr>
                </a:solidFill>
                <a:latin typeface="Huawei Sans" panose="020C0503030203020204" pitchFamily="34" charset="0"/>
                <a:ea typeface="方正兰亭黑简体" panose="02000000000000000000" pitchFamily="2" charset="-122"/>
              </a:rPr>
              <a:t>Revision Record</a:t>
            </a:r>
            <a:endParaRPr lang="zh-CN" altLang="en-US" sz="3500" b="1" baseline="0">
              <a:solidFill>
                <a:schemeClr val="tx1">
                  <a:lumMod val="75000"/>
                  <a:lumOff val="25000"/>
                </a:schemeClr>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ln>
        </p:spPr>
        <p:txBody>
          <a:bodyPr wrap="square">
            <a:spAutoFit/>
          </a:bodyPr>
          <a:lstStyle/>
          <a:p>
            <a:pPr fontAlgn="ctr">
              <a:spcBef>
                <a:spcPct val="50000"/>
              </a:spcBef>
            </a:pPr>
            <a:r>
              <a:rPr lang="en-US" altLang="zh-CN" sz="2800" kern="1200" baseline="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1868557682"/>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37642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8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943123759"/>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31094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
        <p:nvSpPr>
          <p:cNvPr id="43"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44"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45"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46"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
        <p:nvSpPr>
          <p:cNvPr id="47"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48"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49"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50"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
        <p:nvSpPr>
          <p:cNvPr id="51"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52"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53"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54"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
        <p:nvSpPr>
          <p:cNvPr id="55"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56"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57"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58"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
        <p:nvSpPr>
          <p:cNvPr id="59" name="文本占位符 7">
            <a:extLst>
              <a:ext uri="{FF2B5EF4-FFF2-40B4-BE49-F238E27FC236}">
                <a16:creationId xmlns:a16="http://schemas.microsoft.com/office/drawing/2014/main"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Author/ID</a:t>
            </a:r>
          </a:p>
        </p:txBody>
      </p:sp>
      <p:sp>
        <p:nvSpPr>
          <p:cNvPr id="60" name="文本占位符 7">
            <a:extLst>
              <a:ext uri="{FF2B5EF4-FFF2-40B4-BE49-F238E27FC236}">
                <a16:creationId xmlns:a16="http://schemas.microsoft.com/office/drawing/2014/main"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2015.01.25</a:t>
            </a:r>
            <a:endParaRPr lang="zh-CN" altLang="en-US"/>
          </a:p>
        </p:txBody>
      </p:sp>
      <p:sp>
        <p:nvSpPr>
          <p:cNvPr id="61" name="文本占位符 7">
            <a:extLst>
              <a:ext uri="{FF2B5EF4-FFF2-40B4-BE49-F238E27FC236}">
                <a16:creationId xmlns:a16="http://schemas.microsoft.com/office/drawing/2014/main"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a:t>Reviewer/ID</a:t>
            </a:r>
          </a:p>
        </p:txBody>
      </p:sp>
      <p:sp>
        <p:nvSpPr>
          <p:cNvPr id="62" name="文本占位符 7">
            <a:extLst>
              <a:ext uri="{FF2B5EF4-FFF2-40B4-BE49-F238E27FC236}">
                <a16:creationId xmlns:a16="http://schemas.microsoft.com/office/drawing/2014/main"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a:t>Type</a:t>
            </a:r>
            <a:endParaRPr lang="zh-CN" altLang="en-US"/>
          </a:p>
        </p:txBody>
      </p:sp>
    </p:spTree>
    <p:extLst>
      <p:ext uri="{BB962C8B-B14F-4D97-AF65-F5344CB8AC3E}">
        <p14:creationId xmlns:p14="http://schemas.microsoft.com/office/powerpoint/2010/main" val="70872865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Tx/>
              <a:buFont typeface="+mj-lt"/>
              <a:buAutoNum type="arabicPeriod"/>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a:buSzTx/>
              <a:buFont typeface="+mj-lt"/>
              <a:buAutoNum type="alphaUcPeriod"/>
              <a:defRPr sz="1800" baseline="0">
                <a:latin typeface="Huawei Sans" panose="020C0503030203020204" pitchFamily="34" charset="0"/>
              </a:defRPr>
            </a:lvl2pPr>
            <a:lvl3pPr>
              <a:defRPr/>
            </a:lvl3pPr>
            <a:lvl5pPr>
              <a:buNone/>
              <a:defRPr/>
            </a:lvl5pPr>
          </a:lstStyle>
          <a:p>
            <a:r>
              <a:rPr lang="en-US" altLang="zh-CN"/>
              <a:t>Question description.</a:t>
            </a:r>
          </a:p>
          <a:p>
            <a:pPr lvl="1"/>
            <a:endParaRPr lang="en-US" altLang="zh-CN"/>
          </a:p>
        </p:txBody>
      </p:sp>
      <p:sp>
        <p:nvSpPr>
          <p:cNvPr id="24"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baseline="0">
                <a:latin typeface="Huawei Sans" panose="020C0503030203020204" pitchFamily="34" charset="0"/>
                <a:ea typeface="方正兰亭黑简体" panose="02000000000000000000" pitchFamily="2" charset="-122"/>
                <a:cs typeface="Huawei Sans" panose="020C0503030203020204" pitchFamily="34" charset="0"/>
              </a:rPr>
              <a:t>Quiz</a:t>
            </a:r>
          </a:p>
        </p:txBody>
      </p:sp>
      <p:sp>
        <p:nvSpPr>
          <p:cNvPr id="25"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26"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29" name="Freeform 31"/>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0" name="Freeform 32"/>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3" name="Freeform 35"/>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6" name="Freeform 38"/>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7" name="Freeform 39"/>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8" name="Freeform 40"/>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9" name="Freeform 41"/>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40" name="Freeform 42"/>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
        <p:nvSpPr>
          <p:cNvPr id="41" name="Freeform 6"/>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42" name="Freeform 11"/>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0589433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a:t>Click here to edit summary</a:t>
            </a:r>
            <a:endParaRPr lang="zh-CN" altLang="en-US"/>
          </a:p>
        </p:txBody>
      </p:sp>
      <p:sp>
        <p:nvSpPr>
          <p:cNvPr id="12"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4248472" cy="639559"/>
          </a:xfrm>
          <a:prstGeom prst="rect">
            <a:avLst/>
          </a:prstGeom>
          <a:noFill/>
          <a:ln w="9525">
            <a:noFill/>
            <a:miter lim="800000"/>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baseline="0">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
        <p:nvSpPr>
          <p:cNvPr id="13"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4"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17" name="Freeform 7"/>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05242044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
        <p:nvSpPr>
          <p:cNvPr id="11"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2"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15" name="Freeform 7"/>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defRPr baseline="0">
                <a:latin typeface="Huawei Sans" panose="020C0503030203020204" pitchFamily="34" charset="0"/>
              </a:defRPr>
            </a:lvl2pPr>
            <a:lvl3pPr>
              <a:defRPr baseline="0">
                <a:latin typeface="Huawei Sans" panose="020C0503030203020204" pitchFamily="34" charset="0"/>
              </a:defRPr>
            </a:lvl3pPr>
            <a:lvl4pPr>
              <a:defRPr baseline="0">
                <a:latin typeface="Huawei Sans" panose="020C0503030203020204" pitchFamily="34" charset="0"/>
              </a:defRPr>
            </a:lvl4pPr>
            <a:lvl5pPr>
              <a:buNone/>
              <a:defRPr baseline="0">
                <a:latin typeface="Huawei Sans" panose="020C0503030203020204" pitchFamily="34" charset="0"/>
              </a:defRPr>
            </a:lvl5pPr>
          </a:lstStyle>
          <a:p>
            <a:pPr lvl="0"/>
            <a:r>
              <a:rPr lang="en-US" altLang="zh-CN"/>
              <a:t>Click to edit</a:t>
            </a:r>
            <a:endParaRPr lang="zh-CN" altLang="en-US"/>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235690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a:t>More information for trainees</a:t>
            </a:r>
            <a:endParaRPr lang="zh-CN" altLang="en-US"/>
          </a:p>
        </p:txBody>
      </p:sp>
      <p:sp>
        <p:nvSpPr>
          <p:cNvPr id="13"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
        <p:nvSpPr>
          <p:cNvPr id="14"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5"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18" name="Freeform 7"/>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19" name="Freeform 8"/>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20" name="Freeform 9"/>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52638519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a:p>
        </p:txBody>
      </p:sp>
      <p:sp>
        <p:nvSpPr>
          <p:cNvPr id="1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
        <p:nvSpPr>
          <p:cNvPr id="16"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7"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7"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21" name="Freeform 8"/>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01019123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a:blip r:embed="rId2">
            <a:extLst>
              <a:ext uri="{28A0092B-C50C-407E-A947-70E740481C1C}">
                <a14:useLocalDpi xmlns:a14="http://schemas.microsoft.com/office/drawing/2010/main"/>
              </a:ext>
            </a:extLst>
          </a:blip>
          <a:srcRect t="17896" b="10658"/>
          <a:stretch>
            <a:fillRect/>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103688268"/>
      </p:ext>
    </p:extLst>
  </p:cSld>
  <p:clrMapOvr>
    <a:masterClrMapping/>
  </p:clrMapOvr>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b="3447"/>
          <a:stretch>
            <a:fillRect/>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a:t>Click to Edit Title</a:t>
            </a:r>
            <a:endParaRPr lang="zh-CN" altLang="en-US"/>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a:t>Click to Edit Title</a:t>
            </a:r>
            <a:endParaRPr lang="zh-CN" altLang="en-US"/>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pic>
        <p:nvPicPr>
          <p:cNvPr id="21" name="图片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42662814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a:t>The chapter describes ...</a:t>
            </a:r>
            <a:endParaRPr lang="zh-CN" altLang="en-US"/>
          </a:p>
        </p:txBody>
      </p:sp>
      <p:sp>
        <p:nvSpPr>
          <p:cNvPr id="2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376264" cy="639559"/>
          </a:xfrm>
          <a:prstGeom prst="rect">
            <a:avLst/>
          </a:prstGeom>
          <a:noFill/>
          <a:ln w="9525">
            <a:noFill/>
            <a:miter lim="800000"/>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baseline="0">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29"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2" name="Freeform 7"/>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3" name="Freeform 8"/>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4" name="Freeform 9"/>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5" name="Freeform 10"/>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
        <p:nvSpPr>
          <p:cNvPr id="36" name="Freeform 6"/>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37" name="Freeform 11"/>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9905366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a:latin typeface="Huawei Sans" panose="020C0503030203020204" pitchFamily="34" charset="0"/>
                <a:ea typeface="方正兰亭黑简体" panose="02000000000000000000" pitchFamily="2" charset="-122"/>
                <a:cs typeface="Huawei Sans" panose="020C0503030203020204" pitchFamily="34" charset="0"/>
              </a:rPr>
              <a:t>Objectives</a:t>
            </a:r>
          </a:p>
        </p:txBody>
      </p:sp>
      <p:sp>
        <p:nvSpPr>
          <p:cNvPr id="18"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19"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endParaRPr>
            </a:p>
          </p:txBody>
        </p:sp>
        <p:sp>
          <p:nvSpPr>
            <p:cNvPr id="22" name="Freeform 7"/>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endParaRPr>
            </a:p>
          </p:txBody>
        </p:sp>
        <p:sp>
          <p:nvSpPr>
            <p:cNvPr id="23" name="Freeform 8"/>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endParaRPr>
            </a:p>
          </p:txBody>
        </p:sp>
        <p:sp>
          <p:nvSpPr>
            <p:cNvPr id="24" name="Freeform 9"/>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3"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endParaRPr>
            </a:p>
          </p:txBody>
        </p:sp>
      </p:grpSp>
      <p:sp>
        <p:nvSpPr>
          <p:cNvPr id="27" name="Freeform 6"/>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28" name="Freeform 11"/>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anose="05000000000000000000" pitchFamily="2" charset="2"/>
              <a:buChar char="l"/>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anose="05000000000000000000" pitchFamily="2" charset="2"/>
              <a:buChar char="l"/>
              <a:defRPr/>
            </a:pPr>
            <a:r>
              <a:rPr kumimoji="0" lang="en-US" altLang="zh-CN" sz="2200" b="0" i="0" u="none" strike="noStrike" kern="0" cap="none" spc="0" normalizeH="0" baseline="0" noProof="0">
                <a:ln>
                  <a:noFill/>
                </a:ln>
                <a:solidFill>
                  <a:srgbClr val="000000"/>
                </a:solidFill>
                <a:effectLst/>
                <a:uLnTx/>
                <a:uFillTx/>
                <a:latin typeface="+mn-lt"/>
                <a:ea typeface="+mn-ea"/>
                <a:cs typeface="+mn-cs"/>
              </a:rPr>
              <a:t>On completion of this course, you will be able to:</a:t>
            </a:r>
            <a:endParaRPr lang="zh-CN" altLang="en-US"/>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5376694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232248" cy="639559"/>
          </a:xfrm>
          <a:prstGeom prst="rect">
            <a:avLst/>
          </a:prstGeom>
          <a:noFill/>
          <a:ln w="9525">
            <a:noFill/>
            <a:miter lim="800000"/>
          </a:ln>
        </p:spPr>
        <p:txBody>
          <a:bodyPr wrap="square" lIns="99980" tIns="49987" rIns="99980" bIns="49987" rtlCol="0">
            <a:spAutoFit/>
          </a:bodyPr>
          <a:lstStyle/>
          <a:p>
            <a:pPr algn="l" defTabSz="1001624" eaLnBrk="0" fontAlgn="ctr" hangingPunct="0"/>
            <a:r>
              <a:rPr lang="en-US" altLang="zh-CN" sz="3500" b="1" kern="120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
        <p:nvSpPr>
          <p:cNvPr id="27"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28"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6" name="Freeform 22"/>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3"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2"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
        <p:nvSpPr>
          <p:cNvPr id="47" name="Freeform 6"/>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48" name="Freeform 11"/>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Tx/>
              <a:buFont typeface="+mj-lt"/>
              <a:buAutoNum type="arabicPeriod"/>
              <a:defRPr>
                <a:latin typeface="+mn-lt"/>
                <a:ea typeface="+mn-ea"/>
                <a:cs typeface="Arial" panose="020B0604020202020204" pitchFamily="34" charset="0"/>
              </a:defRPr>
            </a:lvl1pPr>
            <a:lvl2pPr fontAlgn="ctr">
              <a:buClrTx/>
              <a:buSzTx/>
              <a:buFont typeface="Huawei Sans" panose="020C0503030203020204" pitchFamily="34" charset="0"/>
              <a:buChar char="▫"/>
              <a:defRPr>
                <a:latin typeface="+mn-lt"/>
              </a:defRPr>
            </a:lvl2pPr>
            <a:lvl3pPr>
              <a:defRPr/>
            </a:lvl3pPr>
            <a:lvl5pPr>
              <a:buNone/>
              <a:defRPr/>
            </a:lvl5pPr>
          </a:lstStyle>
          <a:p>
            <a:pPr marL="457200" indent="-457200">
              <a:buSzTx/>
              <a:buFont typeface="+mj-lt"/>
              <a:buAutoNum type="arabicPeriod"/>
            </a:pPr>
            <a:r>
              <a:rPr lang="zh-CN" altLang="en-US"/>
              <a:t>一级目录一</a:t>
            </a:r>
            <a:endParaRPr lang="en-US" altLang="zh-CN"/>
          </a:p>
          <a:p>
            <a:pPr marL="653788" lvl="1" indent="-457017">
              <a:buSzTx/>
              <a:buFont typeface="+mj-lt"/>
              <a:buAutoNum type="arabicPeriod"/>
            </a:pPr>
            <a:endParaRPr lang="en-US" altLang="zh-CN"/>
          </a:p>
          <a:p>
            <a:pPr marL="457200" indent="-457200">
              <a:buSzTx/>
              <a:buFont typeface="+mj-lt"/>
              <a:buAutoNum type="arabicPeriod"/>
            </a:pPr>
            <a:r>
              <a:rPr lang="zh-CN" altLang="en-US"/>
              <a:t>一级目录二</a:t>
            </a:r>
            <a:endParaRPr lang="en-US" altLang="zh-CN"/>
          </a:p>
          <a:p>
            <a:pPr marL="457200" indent="-457200">
              <a:buSzTx/>
              <a:buFont typeface="+mj-lt"/>
              <a:buAutoNum type="arabicPeriod"/>
            </a:pPr>
            <a:r>
              <a:rPr lang="zh-CN" altLang="en-US"/>
              <a:t>一级目录三</a:t>
            </a:r>
            <a:endParaRPr lang="en-US" altLang="zh-CN"/>
          </a:p>
          <a:p>
            <a:pPr marL="457200" indent="-457200">
              <a:buSzTx/>
              <a:buFont typeface="+mj-lt"/>
              <a:buAutoNum type="arabicPeriod"/>
            </a:pPr>
            <a:r>
              <a:rPr lang="zh-CN" altLang="en-US"/>
              <a:t>一级目录四</a:t>
            </a:r>
            <a:endParaRPr lang="en-US" altLang="zh-CN"/>
          </a:p>
          <a:p>
            <a:endParaRPr lang="zh-CN" altLang="en-US"/>
          </a:p>
        </p:txBody>
      </p:sp>
    </p:spTree>
    <p:extLst>
      <p:ext uri="{BB962C8B-B14F-4D97-AF65-F5344CB8AC3E}">
        <p14:creationId xmlns:p14="http://schemas.microsoft.com/office/powerpoint/2010/main" val="23806364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baseline="0">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
        <p:nvSpPr>
          <p:cNvPr id="12"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3"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15244693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a:t>Click here to edit</a:t>
            </a:r>
            <a:endParaRPr lang="zh-CN" altLang="en-US"/>
          </a:p>
        </p:txBody>
      </p:sp>
      <p:sp>
        <p:nvSpPr>
          <p:cNvPr id="11"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sp>
        <p:nvSpPr>
          <p:cNvPr id="12"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10400"/>
            <a:ext cx="9831600" cy="640800"/>
          </a:xfrm>
          <a:noFill/>
          <a:ln w="9525">
            <a:noFill/>
            <a:miter lim="800000"/>
          </a:ln>
        </p:spPr>
        <p:txBody>
          <a:bodyPr vert="horz" wrap="square" lIns="100800" tIns="50400" rIns="100800" bIns="50400" numCol="1" anchor="t" anchorCtr="0" compatLnSpc="1">
            <a:prstTxWarp prst="textNoShape">
              <a:avLst/>
            </a:prstTxWarp>
          </a:bodyPr>
          <a:lstStyle>
            <a:lvl1pPr>
              <a:defRPr lang="zh-CN" altLang="en-US" b="1" kern="0" baseline="0"/>
            </a:lvl1pPr>
          </a:lstStyle>
          <a:p>
            <a:pPr lvl="0"/>
            <a:r>
              <a:rPr lang="en-US" altLang="zh-CN"/>
              <a:t>Title</a:t>
            </a:r>
            <a:endParaRPr lang="zh-CN" altLang="en-US"/>
          </a:p>
        </p:txBody>
      </p:sp>
    </p:spTree>
    <p:extLst>
      <p:ext uri="{BB962C8B-B14F-4D97-AF65-F5344CB8AC3E}">
        <p14:creationId xmlns:p14="http://schemas.microsoft.com/office/powerpoint/2010/main" val="307355327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6" h="492">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方正兰亭黑简体" panose="02000000000000000000" pitchFamily="2" charset="-122"/>
            </a:endParaRPr>
          </a:p>
        </p:txBody>
      </p:sp>
      <p:sp>
        <p:nvSpPr>
          <p:cNvPr id="8"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2">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ea typeface="方正兰亭黑简体" panose="02000000000000000000" pitchFamily="2" charset="-122"/>
            </a:endParaRPr>
          </a:p>
        </p:txBody>
      </p:sp>
      <p:sp>
        <p:nvSpPr>
          <p:cNvPr id="10" name="标题 1"/>
          <p:cNvSpPr>
            <a:spLocks noGrp="1"/>
          </p:cNvSpPr>
          <p:nvPr>
            <p:ph type="title" hasCustomPrompt="1"/>
          </p:nvPr>
        </p:nvSpPr>
        <p:spPr>
          <a:xfrm>
            <a:off x="1594800" y="410400"/>
            <a:ext cx="9831600" cy="640800"/>
          </a:xfrm>
          <a:noFill/>
          <a:ln w="9525">
            <a:noFill/>
            <a:miter lim="800000"/>
          </a:ln>
        </p:spPr>
        <p:txBody>
          <a:bodyPr vert="horz" wrap="square" lIns="100800" tIns="50400" rIns="100800" bIns="50400" numCol="1" anchor="t" anchorCtr="0" compatLnSpc="1">
            <a:prstTxWarp prst="textNoShape">
              <a:avLst/>
            </a:prstTxWarp>
          </a:bodyPr>
          <a:lstStyle>
            <a:lvl1pPr>
              <a:defRPr lang="zh-CN" altLang="en-US" b="1" kern="0" baseline="0"/>
            </a:lvl1pPr>
          </a:lstStyle>
          <a:p>
            <a:pPr lvl="0"/>
            <a:r>
              <a:rPr lang="en-US" altLang="zh-CN"/>
              <a:t>Title</a:t>
            </a:r>
            <a:endParaRPr lang="zh-CN" altLang="en-US"/>
          </a:p>
        </p:txBody>
      </p:sp>
    </p:spTree>
    <p:extLst>
      <p:ext uri="{BB962C8B-B14F-4D97-AF65-F5344CB8AC3E}">
        <p14:creationId xmlns:p14="http://schemas.microsoft.com/office/powerpoint/2010/main" val="397434706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Huawei Sans" panose="020C0503030203020204" pitchFamily="34" charset="0"/>
              </a:endParaRPr>
            </a:p>
          </p:txBody>
        </p:sp>
        <p:sp>
          <p:nvSpPr>
            <p:cNvPr id="4" name="矩形 3">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Huawei Sans" panose="020C0503030203020204" pitchFamily="34" charset="0"/>
              </a:endParaRPr>
            </a:p>
          </p:txBody>
        </p:sp>
        <p:sp>
          <p:nvSpPr>
            <p:cNvPr id="5" name="矩形 4">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Huawei Sans" panose="020C0503030203020204" pitchFamily="34" charset="0"/>
              </a:endParaRPr>
            </a:p>
          </p:txBody>
        </p:sp>
        <p:sp>
          <p:nvSpPr>
            <p:cNvPr id="6" name="矩形 5">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Huawei Sans" panose="020C0503030203020204" pitchFamily="34" charset="0"/>
              </a:endParaRPr>
            </a:p>
          </p:txBody>
        </p:sp>
        <p:sp>
          <p:nvSpPr>
            <p:cNvPr id="7" name="矩形 6">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Huawei Sans" panose="020C0503030203020204" pitchFamily="34" charset="0"/>
              </a:endParaRPr>
            </a:p>
          </p:txBody>
        </p:sp>
        <p:sp>
          <p:nvSpPr>
            <p:cNvPr id="8" name="矩形 7">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Huawei Sans" panose="020C0503030203020204" pitchFamily="34" charset="0"/>
              </a:endParaRPr>
            </a:p>
          </p:txBody>
        </p:sp>
        <p:sp>
          <p:nvSpPr>
            <p:cNvPr id="9" name="文本框 8">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solidFill>
                    <a:schemeClr val="bg1"/>
                  </a:solidFill>
                  <a:latin typeface="+mn-lt"/>
                  <a:ea typeface="+mn-ea"/>
                </a:rPr>
                <a:t>表格表头</a:t>
              </a:r>
            </a:p>
          </p:txBody>
        </p:sp>
        <p:sp>
          <p:nvSpPr>
            <p:cNvPr id="10" name="文本框 9">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mn-lt"/>
                  <a:ea typeface="+mn-ea"/>
                </a:rPr>
                <a:t>表格边框</a:t>
              </a:r>
            </a:p>
          </p:txBody>
        </p:sp>
        <p:sp>
          <p:nvSpPr>
            <p:cNvPr id="11" name="文本框 10">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mn-lt"/>
                  <a:ea typeface="+mn-ea"/>
                </a:rPr>
                <a:t>导航灰底</a:t>
              </a:r>
            </a:p>
          </p:txBody>
        </p:sp>
        <p:sp>
          <p:nvSpPr>
            <p:cNvPr id="12" name="文本框 11">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solidFill>
                    <a:schemeClr val="bg1"/>
                  </a:solidFill>
                  <a:latin typeface="+mn-lt"/>
                  <a:ea typeface="+mn-ea"/>
                </a:rPr>
                <a:t>华为红</a:t>
              </a:r>
            </a:p>
          </p:txBody>
        </p:sp>
        <p:sp>
          <p:nvSpPr>
            <p:cNvPr id="13" name="文本框 12">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mn-lt"/>
                  <a:ea typeface="+mn-ea"/>
                </a:rPr>
                <a:t>文字底色</a:t>
              </a:r>
            </a:p>
          </p:txBody>
        </p:sp>
        <p:sp>
          <p:nvSpPr>
            <p:cNvPr id="14" name="文本框 13">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ln>
        </p:spPr>
        <p:txBody>
          <a:bodyPr vert="horz" wrap="square" lIns="80128" tIns="40064" rIns="80128" bIns="40064" numCol="1" anchor="ctr" anchorCtr="0" compatLnSpc="1">
            <a:prstTxWarp prst="textNoShape">
              <a:avLst/>
            </a:prstTxWarp>
          </a:bodyPr>
          <a:lstStyle/>
          <a:p>
            <a:pPr lvl="0"/>
            <a:r>
              <a:rPr lang="en-US" altLang="zh-CN"/>
              <a:t>Click to Edit</a:t>
            </a:r>
            <a:endParaRPr lang="zh-CN" altLang="en-US"/>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ln>
        </p:spPr>
        <p:txBody>
          <a:bodyPr vert="horz" wrap="square" lIns="80141" tIns="40071" rIns="80141" bIns="40071"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r>
              <a:rPr lang="en-US" altLang="zh-CN"/>
              <a:t>0</a:t>
            </a:r>
            <a:endParaRPr lang="zh-CN" altLang="en-US"/>
          </a:p>
        </p:txBody>
      </p:sp>
      <p:grpSp>
        <p:nvGrpSpPr>
          <p:cNvPr id="2" name="组合 1"/>
          <p:cNvGrpSpPr/>
          <p:nvPr userDrawn="1"/>
        </p:nvGrpSpPr>
        <p:grpSpPr>
          <a:xfrm>
            <a:off x="12162528" y="4653136"/>
            <a:ext cx="638734" cy="1729234"/>
            <a:chOff x="12162528" y="4653136"/>
            <a:chExt cx="638734" cy="1729234"/>
          </a:xfrm>
        </p:grpSpPr>
        <p:sp>
          <p:nvSpPr>
            <p:cNvPr id="12" name="矩形 11">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文本框 17">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solidFill>
                    <a:schemeClr val="bg1"/>
                  </a:solidFill>
                  <a:latin typeface="Huawei Sans" panose="020C0503030203020204" pitchFamily="34" charset="0"/>
                  <a:ea typeface="方正兰亭黑简体" panose="02000000000000000000" pitchFamily="2" charset="-122"/>
                </a:rPr>
                <a:t>表格表头</a:t>
              </a:r>
            </a:p>
          </p:txBody>
        </p:sp>
        <p:sp>
          <p:nvSpPr>
            <p:cNvPr id="19" name="文本框 18">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Huawei Sans" panose="020C0503030203020204" pitchFamily="34" charset="0"/>
                  <a:ea typeface="方正兰亭黑简体" panose="02000000000000000000" pitchFamily="2" charset="-122"/>
                </a:rPr>
                <a:t>表格边框</a:t>
              </a:r>
            </a:p>
          </p:txBody>
        </p:sp>
        <p:sp>
          <p:nvSpPr>
            <p:cNvPr id="20" name="文本框 19">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Huawei Sans" panose="020C0503030203020204" pitchFamily="34" charset="0"/>
                  <a:ea typeface="方正兰亭黑简体" panose="02000000000000000000" pitchFamily="2" charset="-122"/>
                </a:rPr>
                <a:t>导航灰底</a:t>
              </a:r>
            </a:p>
          </p:txBody>
        </p:sp>
        <p:sp>
          <p:nvSpPr>
            <p:cNvPr id="21" name="文本框 20">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solidFill>
                    <a:schemeClr val="bg1"/>
                  </a:solidFill>
                  <a:latin typeface="Huawei Sans" panose="020C0503030203020204" pitchFamily="34" charset="0"/>
                  <a:ea typeface="方正兰亭黑简体" panose="02000000000000000000" pitchFamily="2" charset="-122"/>
                </a:rPr>
                <a:t>华为红</a:t>
              </a:r>
            </a:p>
          </p:txBody>
        </p:sp>
        <p:sp>
          <p:nvSpPr>
            <p:cNvPr id="22" name="文本框 21">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Huawei Sans" panose="020C0503030203020204" pitchFamily="34" charset="0"/>
                  <a:ea typeface="方正兰亭黑简体" panose="02000000000000000000" pitchFamily="2" charset="-122"/>
                </a:rPr>
                <a:t>文字底色</a:t>
              </a:r>
            </a:p>
          </p:txBody>
        </p:sp>
        <p:sp>
          <p:nvSpPr>
            <p:cNvPr id="23" name="文本框 22">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ln>
          </p:spPr>
          <p:txBody>
            <a:bodyPr vert="horz" wrap="none" lIns="87768" tIns="43884" rIns="87768" bIns="43884" numCol="1" rtlCol="0" anchor="ctr" anchorCtr="0" compatLnSpc="1">
              <a:prstTxWarp prst="textNoShape">
                <a:avLst/>
              </a:prstTxWarp>
              <a:spAutoFit/>
            </a:bodyPr>
            <a:lstStyle/>
            <a:p>
              <a:pPr algn="ctr" fontAlgn="auto"/>
              <a:r>
                <a:rPr lang="zh-CN" altLang="en-US" sz="900">
                  <a:latin typeface="Huawei Sans" panose="020C0503030203020204" pitchFamily="34" charset="0"/>
                  <a:ea typeface="方正兰亭黑简体" panose="02000000000000000000" pitchFamily="2" charset="-122"/>
                </a:rPr>
                <a:t>文字边框</a:t>
              </a:r>
            </a:p>
          </p:txBody>
        </p:sp>
      </p:gr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ln>
          <a:effectLst/>
        </p:spPr>
        <p:txBody>
          <a:bodyPr wrap="none" lIns="80101" tIns="40052" rIns="80101" bIns="40052">
            <a:spAutoFit/>
          </a:bodyPr>
          <a:lstStyle/>
          <a:p>
            <a:pPr defTabSz="801668" eaLnBrk="0" fontAlgn="base" hangingPunct="0">
              <a:defRPr/>
            </a:pPr>
            <a:r>
              <a:rPr lang="en-US" altLang="zh-CN" sz="120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‹nº›</a:t>
            </a:fld>
            <a:endParaRPr lang="en-US" altLang="zh-CN" sz="12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ransition/>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79" userDrawn="1">
          <p15:clr>
            <a:srgbClr val="F26B43"/>
          </p15:clr>
        </p15:guide>
        <p15:guide id="4" pos="7401"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guide id="9" orient="horz" pos="45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png"/><Relationship Id="rId7" Type="http://schemas.openxmlformats.org/officeDocument/2006/relationships/image" Target="../media/image16.emf"/><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png"/><Relationship Id="rId4" Type="http://schemas.openxmlformats.org/officeDocument/2006/relationships/image" Target="../media/image13.emf"/><Relationship Id="rId9" Type="http://schemas.openxmlformats.org/officeDocument/2006/relationships/image" Target="../media/image18.emf"/></Relationships>
</file>

<file path=ppt/slides/_rels/slide3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image" Target="../media/image21.emf"/><Relationship Id="rId5" Type="http://schemas.openxmlformats.org/officeDocument/2006/relationships/image" Target="../media/image15.emf"/><Relationship Id="rId4" Type="http://schemas.openxmlformats.org/officeDocument/2006/relationships/image" Target="../media/image20.emf"/></Relationships>
</file>

<file path=ppt/slides/_rels/slide36.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3.emf"/><Relationship Id="rId7" Type="http://schemas.openxmlformats.org/officeDocument/2006/relationships/image" Target="../media/image16.emf"/><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22.emf"/><Relationship Id="rId5" Type="http://schemas.openxmlformats.org/officeDocument/2006/relationships/image" Target="../media/image15.emf"/><Relationship Id="rId4" Type="http://schemas.openxmlformats.org/officeDocument/2006/relationships/image" Target="../media/image20.emf"/></Relationships>
</file>

<file path=ppt/slides/_rels/slide3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7.xml"/><Relationship Id="rId1" Type="http://schemas.openxmlformats.org/officeDocument/2006/relationships/slideLayout" Target="../slideLayouts/slideLayout8.xml"/><Relationship Id="rId6" Type="http://schemas.openxmlformats.org/officeDocument/2006/relationships/image" Target="../media/image23.emf"/><Relationship Id="rId5" Type="http://schemas.openxmlformats.org/officeDocument/2006/relationships/image" Target="../media/image16.emf"/><Relationship Id="rId4" Type="http://schemas.openxmlformats.org/officeDocument/2006/relationships/image" Target="../media/image22.emf"/></Relationships>
</file>

<file path=ppt/slides/_rels/slide38.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24.emf"/><Relationship Id="rId7" Type="http://schemas.openxmlformats.org/officeDocument/2006/relationships/image" Target="../media/image20.emf"/><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22.emf"/><Relationship Id="rId5" Type="http://schemas.openxmlformats.org/officeDocument/2006/relationships/image" Target="../media/image21.emf"/><Relationship Id="rId10" Type="http://schemas.openxmlformats.org/officeDocument/2006/relationships/image" Target="../media/image16.emf"/><Relationship Id="rId4" Type="http://schemas.openxmlformats.org/officeDocument/2006/relationships/image" Target="../media/image12.png"/><Relationship Id="rId9" Type="http://schemas.openxmlformats.org/officeDocument/2006/relationships/image" Target="../media/image15.emf"/></Relationships>
</file>

<file path=ppt/slides/_rels/slide3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23.emf"/><Relationship Id="rId5" Type="http://schemas.openxmlformats.org/officeDocument/2006/relationships/image" Target="../media/image16.emf"/><Relationship Id="rId4" Type="http://schemas.openxmlformats.org/officeDocument/2006/relationships/image" Target="../media/image22.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13.emf"/><Relationship Id="rId5" Type="http://schemas.openxmlformats.org/officeDocument/2006/relationships/image" Target="../media/image27.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pt" altLang="zh-CN" dirty="0"/>
              <a:t>Fundamentos XG(S)-PON</a:t>
            </a:r>
            <a:endParaRPr lang="zh-CN" altLang="en-US" dirty="0"/>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08028485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pt-BR" altLang="en-US" dirty="0">
                <a:solidFill>
                  <a:schemeClr val="bg1">
                    <a:lumMod val="50000"/>
                  </a:schemeClr>
                </a:solidFill>
              </a:rPr>
              <a:t>Visão Geral do Sistema</a:t>
            </a:r>
            <a:endParaRPr lang="en-US" altLang="zh-CN" dirty="0">
              <a:solidFill>
                <a:schemeClr val="bg1">
                  <a:lumMod val="50000"/>
                </a:schemeClr>
              </a:solidFill>
            </a:endParaRPr>
          </a:p>
          <a:p>
            <a:r>
              <a:rPr lang="pt-BR" altLang="zh-CN" b="1" dirty="0"/>
              <a:t>Princípios Técnicos do XG(S)-PON</a:t>
            </a:r>
            <a:endParaRPr lang="pt" altLang="zh-CN" b="1" dirty="0"/>
          </a:p>
          <a:p>
            <a:pPr lvl="1">
              <a:buSzPct val="60000"/>
              <a:buFont typeface="Wingdings" panose="05000000000000000000" pitchFamily="2" charset="2"/>
              <a:buChar char="n"/>
            </a:pPr>
            <a:r>
              <a:rPr lang="pt" altLang="en-US" b="1" dirty="0"/>
              <a:t>Conceitos Básicos</a:t>
            </a:r>
            <a:endParaRPr lang="en-US" altLang="zh-CN" b="1" dirty="0"/>
          </a:p>
          <a:p>
            <a:pPr lvl="1">
              <a:buClr>
                <a:schemeClr val="bg1">
                  <a:lumMod val="50000"/>
                </a:schemeClr>
              </a:buClr>
              <a:buSzPct val="50000"/>
              <a:buFont typeface="Wingdings" panose="05000000000000000000" pitchFamily="2" charset="2"/>
              <a:buChar char="p"/>
            </a:pPr>
            <a:r>
              <a:rPr lang="pt-BR" altLang="en-US" dirty="0">
                <a:solidFill>
                  <a:schemeClr val="bg1">
                    <a:lumMod val="50000"/>
                  </a:schemeClr>
                </a:solidFill>
              </a:rPr>
              <a:t>Principais</a:t>
            </a:r>
            <a:r>
              <a:rPr lang="pt" altLang="en-US" dirty="0">
                <a:solidFill>
                  <a:schemeClr val="bg1">
                    <a:lumMod val="50000"/>
                  </a:schemeClr>
                </a:solidFill>
              </a:rPr>
              <a:t> Tecnologias</a:t>
            </a:r>
            <a:endParaRPr lang="en-US" altLang="zh-CN" dirty="0">
              <a:solidFill>
                <a:schemeClr val="bg1">
                  <a:lumMod val="50000"/>
                </a:schemeClr>
              </a:solidFill>
            </a:endParaRPr>
          </a:p>
          <a:p>
            <a:r>
              <a:rPr lang="pt-BR" altLang="zh-CN" dirty="0">
                <a:solidFill>
                  <a:schemeClr val="bg1">
                    <a:lumMod val="50000"/>
                  </a:schemeClr>
                </a:solidFill>
              </a:rPr>
              <a:t>Topologias Típicas de Rede XG(S)-PON</a:t>
            </a:r>
          </a:p>
          <a:p>
            <a:r>
              <a:rPr lang="pt-BR" altLang="zh-CN" dirty="0">
                <a:solidFill>
                  <a:schemeClr val="bg1">
                    <a:lumMod val="50000"/>
                  </a:schemeClr>
                </a:solidFill>
              </a:rPr>
              <a:t>Evolução do GPON para o XG(S)-PON</a:t>
            </a:r>
            <a:endParaRPr lang="zh-CN" altLang="en-US" dirty="0"/>
          </a:p>
        </p:txBody>
      </p:sp>
    </p:spTree>
    <p:extLst>
      <p:ext uri="{BB962C8B-B14F-4D97-AF65-F5344CB8AC3E}">
        <p14:creationId xmlns:p14="http://schemas.microsoft.com/office/powerpoint/2010/main" val="91784534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zh-CN" sz="3200" dirty="0"/>
              <a:t>Modo de multiplexação de dados do XG(S)-PON</a:t>
            </a:r>
          </a:p>
        </p:txBody>
      </p:sp>
      <p:sp>
        <p:nvSpPr>
          <p:cNvPr id="3" name="Rectangle 2"/>
          <p:cNvSpPr txBox="1">
            <a:spLocks noChangeArrowheads="1"/>
          </p:cNvSpPr>
          <p:nvPr/>
        </p:nvSpPr>
        <p:spPr>
          <a:xfrm>
            <a:off x="468317" y="1233488"/>
            <a:ext cx="11276183" cy="4680000"/>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O XG(S)-PON utiliza transmissão bidirecional por fibra única e aplica a tecnologia WDM (Multiplexação por Divisão de Comprimento de Onda)</a:t>
            </a:r>
            <a:r>
              <a:rPr lang="pt" altLang="zh-CN" dirty="0">
                <a:latin typeface="Huawei Sans" panose="020C0503030203020204" pitchFamily="34" charset="0"/>
                <a:ea typeface="方正兰亭黑简体" panose="02000000000000000000" pitchFamily="2" charset="-122"/>
                <a:cs typeface="Huawei Sans" panose="020C0503030203020204" pitchFamily="34" charset="0"/>
              </a:rPr>
              <a:t>.</a:t>
            </a:r>
          </a:p>
          <a:p>
            <a:endParaRPr lang="zh-CN" altLang="en-US" dirty="0">
              <a:latin typeface="Huawei Sans" panose="020C0503030203020204" pitchFamily="34" charset="0"/>
              <a:ea typeface="方正兰亭黑简体" panose="02000000000000000000" pitchFamily="2" charset="-122"/>
              <a:cs typeface="Huawei Sans" panose="020C0503030203020204" pitchFamily="34" charset="0"/>
            </a:endParaRPr>
          </a:p>
          <a:p>
            <a:endParaRPr lang="zh-CN" altLang="en-US" dirty="0">
              <a:latin typeface="Huawei Sans" panose="020C0503030203020204" pitchFamily="34" charset="0"/>
              <a:ea typeface="方正兰亭黑简体" panose="02000000000000000000" pitchFamily="2" charset="-122"/>
              <a:cs typeface="Huawei Sans" panose="020C0503030203020204" pitchFamily="34" charset="0"/>
            </a:endParaRPr>
          </a:p>
          <a:p>
            <a:pPr marL="0" indent="0">
              <a:buNone/>
            </a:pPr>
            <a:endParaRPr lang="zh-CN" altLang="en-US" dirty="0">
              <a:latin typeface="Huawei Sans" panose="020C0503030203020204" pitchFamily="34" charset="0"/>
              <a:ea typeface="方正兰亭黑简体" panose="02000000000000000000" pitchFamily="2" charset="-122"/>
              <a:cs typeface="Huawei Sans" panose="020C0503030203020204" pitchFamily="34" charset="0"/>
            </a:endParaRPr>
          </a:p>
          <a:p>
            <a:r>
              <a:rPr lang="pt-BR" altLang="en-US" dirty="0">
                <a:latin typeface="Huawei Sans" panose="020C0503030203020204" pitchFamily="34" charset="0"/>
                <a:ea typeface="方正兰亭黑简体" panose="02000000000000000000" pitchFamily="2" charset="-122"/>
                <a:cs typeface="Huawei Sans" panose="020C0503030203020204" pitchFamily="34" charset="0"/>
              </a:rPr>
              <a:t>Para separar os sinais de múltiplos usuários em uma única fibra óptica, são utilizadas as seguintes tecnologias</a:t>
            </a:r>
            <a:r>
              <a:rPr lang="pt" altLang="en-US"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GB" dirty="0">
              <a:latin typeface="Huawei Sans" panose="020C0503030203020204" pitchFamily="34" charset="0"/>
              <a:ea typeface="方正兰亭黑简体" panose="02000000000000000000" pitchFamily="2" charset="-122"/>
              <a:cs typeface="Huawei Sans" panose="020C0503030203020204" pitchFamily="34" charset="0"/>
            </a:endParaRPr>
          </a:p>
          <a:p>
            <a:pPr lvl="1"/>
            <a:r>
              <a:rPr lang="pt-BR" altLang="en-US" dirty="0">
                <a:latin typeface="Huawei Sans" panose="020C0503030203020204" pitchFamily="34" charset="0"/>
                <a:ea typeface="方正兰亭黑简体" panose="02000000000000000000" pitchFamily="2" charset="-122"/>
                <a:cs typeface="Huawei Sans" panose="020C0503030203020204" pitchFamily="34" charset="0"/>
              </a:rPr>
              <a:t>A tecnologia de broadcast é usada para fluxos de dados na direção </a:t>
            </a:r>
            <a:r>
              <a:rPr lang="pt-BR" altLang="en-US" dirty="0" err="1">
                <a:latin typeface="Huawei Sans" panose="020C0503030203020204" pitchFamily="34" charset="0"/>
                <a:ea typeface="方正兰亭黑简体" panose="02000000000000000000" pitchFamily="2" charset="-122"/>
                <a:cs typeface="Huawei Sans" panose="020C0503030203020204" pitchFamily="34" charset="0"/>
              </a:rPr>
              <a:t>downstream</a:t>
            </a:r>
            <a:r>
              <a:rPr lang="pt-BR" altLang="en-US" dirty="0">
                <a:latin typeface="Huawei Sans" panose="020C0503030203020204" pitchFamily="34" charset="0"/>
                <a:ea typeface="方正兰亭黑简体" panose="02000000000000000000" pitchFamily="2" charset="-122"/>
                <a:cs typeface="Huawei Sans" panose="020C0503030203020204" pitchFamily="34" charset="0"/>
              </a:rPr>
              <a:t>.</a:t>
            </a:r>
          </a:p>
          <a:p>
            <a:pPr lvl="1"/>
            <a:r>
              <a:rPr lang="pt-BR" altLang="en-US" dirty="0">
                <a:latin typeface="Huawei Sans" panose="020C0503030203020204" pitchFamily="34" charset="0"/>
                <a:ea typeface="方正兰亭黑简体" panose="02000000000000000000" pitchFamily="2" charset="-122"/>
                <a:cs typeface="Huawei Sans" panose="020C0503030203020204" pitchFamily="34" charset="0"/>
              </a:rPr>
              <a:t>A tecnologia TDMA (Acesso Múltiplo por Divisão de Tempo) é usada para fluxos de dados na direção </a:t>
            </a:r>
            <a:r>
              <a:rPr lang="pt-BR" altLang="en-US"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altLang="en-US" dirty="0">
                <a:latin typeface="Huawei Sans" panose="020C0503030203020204" pitchFamily="34" charset="0"/>
                <a:ea typeface="方正兰亭黑简体" panose="02000000000000000000" pitchFamily="2" charset="-122"/>
                <a:cs typeface="Huawei Sans" panose="020C0503030203020204" pitchFamily="34" charset="0"/>
              </a:rPr>
              <a:t>.</a:t>
            </a:r>
            <a:endParaRPr lang="pt" altLang="en-US"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4" name="直接连接符 3"/>
          <p:cNvCxnSpPr/>
          <p:nvPr/>
        </p:nvCxnSpPr>
        <p:spPr bwMode="auto">
          <a:xfrm flipV="1">
            <a:off x="5955070" y="2371339"/>
            <a:ext cx="1376538" cy="544176"/>
          </a:xfrm>
          <a:prstGeom prst="line">
            <a:avLst/>
          </a:prstGeom>
          <a:solidFill>
            <a:schemeClr val="accent1"/>
          </a:solidFill>
          <a:ln w="25400" cap="flat" cmpd="sng" algn="ctr">
            <a:solidFill>
              <a:srgbClr val="F89939"/>
            </a:solidFill>
            <a:prstDash val="solid"/>
            <a:round/>
            <a:headEnd type="none" w="med" len="med"/>
            <a:tailEnd type="none" w="med" len="med"/>
          </a:ln>
          <a:effectLst/>
        </p:spPr>
      </p:cxnSp>
      <p:cxnSp>
        <p:nvCxnSpPr>
          <p:cNvPr id="5" name="直接连接符 4"/>
          <p:cNvCxnSpPr/>
          <p:nvPr/>
        </p:nvCxnSpPr>
        <p:spPr bwMode="auto">
          <a:xfrm>
            <a:off x="5916002" y="3142427"/>
            <a:ext cx="1383849" cy="585348"/>
          </a:xfrm>
          <a:prstGeom prst="line">
            <a:avLst/>
          </a:prstGeom>
          <a:solidFill>
            <a:schemeClr val="accent1"/>
          </a:solidFill>
          <a:ln w="25400" cap="flat" cmpd="sng" algn="ctr">
            <a:solidFill>
              <a:srgbClr val="F89939"/>
            </a:solidFill>
            <a:prstDash val="solid"/>
            <a:round/>
            <a:headEnd type="none" w="med" len="med"/>
            <a:tailEnd type="none" w="med" len="med"/>
          </a:ln>
          <a:effectLst/>
        </p:spPr>
      </p:cxnSp>
      <p:cxnSp>
        <p:nvCxnSpPr>
          <p:cNvPr id="6" name="直接连接符 5"/>
          <p:cNvCxnSpPr/>
          <p:nvPr/>
        </p:nvCxnSpPr>
        <p:spPr bwMode="auto">
          <a:xfrm>
            <a:off x="4168092" y="3049107"/>
            <a:ext cx="3160643" cy="12320"/>
          </a:xfrm>
          <a:prstGeom prst="line">
            <a:avLst/>
          </a:prstGeom>
          <a:solidFill>
            <a:schemeClr val="accent1"/>
          </a:solidFill>
          <a:ln w="25400" cap="flat" cmpd="sng" algn="ctr">
            <a:solidFill>
              <a:srgbClr val="F89939"/>
            </a:solidFill>
            <a:prstDash val="solid"/>
            <a:round/>
            <a:headEnd type="none" w="med" len="med"/>
            <a:tailEnd type="none" w="med" len="med"/>
          </a:ln>
          <a:effectLst/>
        </p:spPr>
      </p:cxnSp>
      <p:grpSp>
        <p:nvGrpSpPr>
          <p:cNvPr id="7" name="Group 4"/>
          <p:cNvGrpSpPr/>
          <p:nvPr/>
        </p:nvGrpSpPr>
        <p:grpSpPr>
          <a:xfrm>
            <a:off x="4331804" y="2094299"/>
            <a:ext cx="2133600" cy="1741488"/>
            <a:chOff x="1824" y="1164"/>
            <a:chExt cx="1344" cy="1097"/>
          </a:xfrm>
        </p:grpSpPr>
        <p:sp>
          <p:nvSpPr>
            <p:cNvPr id="8" name="Line 6"/>
            <p:cNvSpPr>
              <a:spLocks noChangeShapeType="1"/>
            </p:cNvSpPr>
            <p:nvPr/>
          </p:nvSpPr>
          <p:spPr bwMode="auto">
            <a:xfrm>
              <a:off x="1824" y="1344"/>
              <a:ext cx="1344" cy="0"/>
            </a:xfrm>
            <a:prstGeom prst="line">
              <a:avLst/>
            </a:prstGeom>
            <a:noFill/>
            <a:ln w="28575">
              <a:solidFill>
                <a:srgbClr val="C00000"/>
              </a:solidFill>
              <a:round/>
              <a:tailEnd type="triangle" w="med" len="med"/>
            </a:ln>
          </p:spPr>
          <p:txBody>
            <a:bodyPr wrap="none" lIns="73025" tIns="36512" rIns="73025" bIns="36512" anchor="ctr"/>
            <a:lstStyle/>
            <a:p>
              <a:endParaRPr lang="zh-CN" altLang="en-US" sz="1400">
                <a:latin typeface="+mn-lt"/>
                <a:ea typeface="+mn-ea"/>
              </a:endParaRPr>
            </a:p>
          </p:txBody>
        </p:sp>
        <p:sp>
          <p:nvSpPr>
            <p:cNvPr id="9" name="Text Box 7"/>
            <p:cNvSpPr txBox="1">
              <a:spLocks noChangeArrowheads="1"/>
            </p:cNvSpPr>
            <p:nvPr/>
          </p:nvSpPr>
          <p:spPr bwMode="auto">
            <a:xfrm>
              <a:off x="1968" y="1164"/>
              <a:ext cx="1104" cy="182"/>
            </a:xfrm>
            <a:prstGeom prst="rect">
              <a:avLst/>
            </a:prstGeom>
            <a:noFill/>
            <a:ln w="9525" algn="ctr">
              <a:noFill/>
              <a:miter lim="800000"/>
            </a:ln>
          </p:spPr>
          <p:txBody>
            <a:bodyPr lIns="73013" tIns="36506" rIns="73013" bIns="36506">
              <a:spAutoFit/>
            </a:bodyPr>
            <a:lstStyle/>
            <a:p>
              <a:pPr>
                <a:spcBef>
                  <a:spcPct val="50000"/>
                </a:spcBef>
              </a:pPr>
              <a:r>
                <a:rPr lang="pt" altLang="zh-CN" sz="1400">
                  <a:latin typeface="+mn-lt"/>
                  <a:ea typeface="+mn-ea"/>
                </a:rPr>
                <a:t>1577 nm</a:t>
              </a:r>
            </a:p>
          </p:txBody>
        </p:sp>
        <p:sp>
          <p:nvSpPr>
            <p:cNvPr id="10" name="Line 8"/>
            <p:cNvSpPr>
              <a:spLocks noChangeShapeType="1"/>
            </p:cNvSpPr>
            <p:nvPr/>
          </p:nvSpPr>
          <p:spPr bwMode="auto">
            <a:xfrm>
              <a:off x="1824" y="2261"/>
              <a:ext cx="1344" cy="0"/>
            </a:xfrm>
            <a:prstGeom prst="line">
              <a:avLst/>
            </a:prstGeom>
            <a:noFill/>
            <a:ln w="28575">
              <a:solidFill>
                <a:srgbClr val="C00000"/>
              </a:solidFill>
              <a:round/>
              <a:headEnd type="triangle" w="med" len="med"/>
            </a:ln>
          </p:spPr>
          <p:txBody>
            <a:bodyPr wrap="none" lIns="73025" tIns="36512" rIns="73025" bIns="36512" anchor="ctr"/>
            <a:lstStyle/>
            <a:p>
              <a:endParaRPr lang="zh-CN" altLang="en-US" sz="1400">
                <a:latin typeface="+mn-lt"/>
                <a:ea typeface="+mn-ea"/>
              </a:endParaRPr>
            </a:p>
          </p:txBody>
        </p:sp>
        <p:sp>
          <p:nvSpPr>
            <p:cNvPr id="11" name="Text Box 9"/>
            <p:cNvSpPr txBox="1">
              <a:spLocks noChangeArrowheads="1"/>
            </p:cNvSpPr>
            <p:nvPr/>
          </p:nvSpPr>
          <p:spPr bwMode="auto">
            <a:xfrm>
              <a:off x="1968" y="2076"/>
              <a:ext cx="1104" cy="182"/>
            </a:xfrm>
            <a:prstGeom prst="rect">
              <a:avLst/>
            </a:prstGeom>
            <a:noFill/>
            <a:ln w="9525" algn="ctr">
              <a:noFill/>
              <a:miter lim="800000"/>
            </a:ln>
          </p:spPr>
          <p:txBody>
            <a:bodyPr lIns="73013" tIns="36506" rIns="73013" bIns="36506">
              <a:spAutoFit/>
            </a:bodyPr>
            <a:lstStyle/>
            <a:p>
              <a:pPr>
                <a:spcBef>
                  <a:spcPct val="50000"/>
                </a:spcBef>
              </a:pPr>
              <a:r>
                <a:rPr lang="pt" altLang="zh-CN" sz="1400">
                  <a:latin typeface="+mn-lt"/>
                  <a:ea typeface="+mn-ea"/>
                </a:rPr>
                <a:t>1270 nm</a:t>
              </a:r>
            </a:p>
          </p:txBody>
        </p:sp>
      </p:grpSp>
      <p:sp>
        <p:nvSpPr>
          <p:cNvPr id="12" name="object 30"/>
          <p:cNvSpPr/>
          <p:nvPr/>
        </p:nvSpPr>
        <p:spPr>
          <a:xfrm>
            <a:off x="5633126" y="2884547"/>
            <a:ext cx="321945" cy="306070"/>
          </a:xfrm>
          <a:custGeom>
            <a:avLst/>
            <a:gdLst/>
            <a:ahLst/>
            <a:cxnLst/>
            <a:rect l="l" t="t" r="r" b="b"/>
            <a:pathLst>
              <a:path w="321945" h="306070">
                <a:moveTo>
                  <a:pt x="287009" y="0"/>
                </a:moveTo>
                <a:lnTo>
                  <a:pt x="43129" y="76259"/>
                </a:lnTo>
                <a:lnTo>
                  <a:pt x="0" y="76259"/>
                </a:lnTo>
                <a:lnTo>
                  <a:pt x="0" y="229307"/>
                </a:lnTo>
                <a:lnTo>
                  <a:pt x="47053" y="229307"/>
                </a:lnTo>
                <a:lnTo>
                  <a:pt x="282346" y="305825"/>
                </a:lnTo>
                <a:lnTo>
                  <a:pt x="296576" y="303227"/>
                </a:lnTo>
                <a:lnTo>
                  <a:pt x="308481" y="296088"/>
                </a:lnTo>
                <a:lnTo>
                  <a:pt x="317054" y="285389"/>
                </a:lnTo>
                <a:lnTo>
                  <a:pt x="321289" y="272111"/>
                </a:lnTo>
                <a:lnTo>
                  <a:pt x="321564" y="37994"/>
                </a:lnTo>
                <a:lnTo>
                  <a:pt x="318900" y="24110"/>
                </a:lnTo>
                <a:lnTo>
                  <a:pt x="311583" y="12497"/>
                </a:lnTo>
                <a:lnTo>
                  <a:pt x="300617" y="4134"/>
                </a:lnTo>
                <a:lnTo>
                  <a:pt x="287009" y="0"/>
                </a:lnTo>
                <a:close/>
              </a:path>
            </a:pathLst>
          </a:custGeom>
          <a:solidFill>
            <a:srgbClr val="F89939"/>
          </a:solidFill>
        </p:spPr>
        <p:txBody>
          <a:bodyPr wrap="square" lIns="0" tIns="0" rIns="0" bIns="0" rtlCol="0"/>
          <a:lstStyle/>
          <a:p>
            <a:endParaRPr sz="1400">
              <a:latin typeface="+mn-lt"/>
              <a:ea typeface="+mn-ea"/>
            </a:endParaRPr>
          </a:p>
        </p:txBody>
      </p:sp>
      <p:sp>
        <p:nvSpPr>
          <p:cNvPr id="13" name="object 31"/>
          <p:cNvSpPr/>
          <p:nvPr/>
        </p:nvSpPr>
        <p:spPr>
          <a:xfrm>
            <a:off x="5687213" y="2961707"/>
            <a:ext cx="158115" cy="143510"/>
          </a:xfrm>
          <a:custGeom>
            <a:avLst/>
            <a:gdLst/>
            <a:ahLst/>
            <a:cxnLst/>
            <a:rect l="l" t="t" r="r" b="b"/>
            <a:pathLst>
              <a:path w="158114" h="143510">
                <a:moveTo>
                  <a:pt x="157266" y="83374"/>
                </a:moveTo>
                <a:lnTo>
                  <a:pt x="48983" y="83374"/>
                </a:lnTo>
                <a:lnTo>
                  <a:pt x="48983" y="108914"/>
                </a:lnTo>
                <a:lnTo>
                  <a:pt x="139700" y="143394"/>
                </a:lnTo>
                <a:lnTo>
                  <a:pt x="144373" y="140828"/>
                </a:lnTo>
                <a:lnTo>
                  <a:pt x="156967" y="90258"/>
                </a:lnTo>
                <a:lnTo>
                  <a:pt x="157266" y="83374"/>
                </a:lnTo>
                <a:close/>
              </a:path>
              <a:path w="158114" h="143510">
                <a:moveTo>
                  <a:pt x="144232" y="0"/>
                </a:moveTo>
                <a:lnTo>
                  <a:pt x="48983" y="32294"/>
                </a:lnTo>
                <a:lnTo>
                  <a:pt x="48983" y="59117"/>
                </a:lnTo>
                <a:lnTo>
                  <a:pt x="0" y="59117"/>
                </a:lnTo>
                <a:lnTo>
                  <a:pt x="0" y="84022"/>
                </a:lnTo>
                <a:lnTo>
                  <a:pt x="48983" y="83374"/>
                </a:lnTo>
                <a:lnTo>
                  <a:pt x="157266" y="83374"/>
                </a:lnTo>
                <a:lnTo>
                  <a:pt x="155293" y="32768"/>
                </a:lnTo>
                <a:lnTo>
                  <a:pt x="148651" y="6923"/>
                </a:lnTo>
                <a:lnTo>
                  <a:pt x="144232" y="0"/>
                </a:lnTo>
                <a:close/>
              </a:path>
            </a:pathLst>
          </a:custGeom>
          <a:solidFill>
            <a:srgbClr val="FFFFFF"/>
          </a:solidFill>
        </p:spPr>
        <p:txBody>
          <a:bodyPr wrap="square" lIns="0" tIns="0" rIns="0" bIns="0" rtlCol="0"/>
          <a:lstStyle/>
          <a:p>
            <a:endParaRPr sz="1400">
              <a:latin typeface="+mn-lt"/>
              <a:ea typeface="+mn-ea"/>
            </a:endParaRPr>
          </a:p>
        </p:txBody>
      </p:sp>
      <p:sp>
        <p:nvSpPr>
          <p:cNvPr id="14" name="object 32"/>
          <p:cNvSpPr/>
          <p:nvPr/>
        </p:nvSpPr>
        <p:spPr>
          <a:xfrm>
            <a:off x="5860448" y="3068634"/>
            <a:ext cx="62865" cy="45720"/>
          </a:xfrm>
          <a:custGeom>
            <a:avLst/>
            <a:gdLst/>
            <a:ahLst/>
            <a:cxnLst/>
            <a:rect l="l" t="t" r="r" b="b"/>
            <a:pathLst>
              <a:path w="62864" h="45720">
                <a:moveTo>
                  <a:pt x="8788" y="0"/>
                </a:moveTo>
                <a:lnTo>
                  <a:pt x="0" y="14859"/>
                </a:lnTo>
                <a:lnTo>
                  <a:pt x="53886" y="45212"/>
                </a:lnTo>
                <a:lnTo>
                  <a:pt x="62674" y="30365"/>
                </a:lnTo>
                <a:lnTo>
                  <a:pt x="8788" y="0"/>
                </a:lnTo>
                <a:close/>
              </a:path>
            </a:pathLst>
          </a:custGeom>
          <a:solidFill>
            <a:srgbClr val="FFFFFF"/>
          </a:solidFill>
        </p:spPr>
        <p:txBody>
          <a:bodyPr wrap="square" lIns="0" tIns="0" rIns="0" bIns="0" rtlCol="0"/>
          <a:lstStyle/>
          <a:p>
            <a:endParaRPr sz="1400">
              <a:latin typeface="+mn-lt"/>
              <a:ea typeface="+mn-ea"/>
            </a:endParaRPr>
          </a:p>
        </p:txBody>
      </p:sp>
      <p:sp>
        <p:nvSpPr>
          <p:cNvPr id="15" name="object 33"/>
          <p:cNvSpPr/>
          <p:nvPr/>
        </p:nvSpPr>
        <p:spPr>
          <a:xfrm>
            <a:off x="5873607" y="3023236"/>
            <a:ext cx="50165" cy="17780"/>
          </a:xfrm>
          <a:custGeom>
            <a:avLst/>
            <a:gdLst/>
            <a:ahLst/>
            <a:cxnLst/>
            <a:rect l="l" t="t" r="r" b="b"/>
            <a:pathLst>
              <a:path w="50164" h="17779">
                <a:moveTo>
                  <a:pt x="0" y="8585"/>
                </a:moveTo>
                <a:lnTo>
                  <a:pt x="49822" y="8585"/>
                </a:lnTo>
              </a:path>
            </a:pathLst>
          </a:custGeom>
          <a:ln w="18440">
            <a:solidFill>
              <a:srgbClr val="FFFFFF"/>
            </a:solidFill>
          </a:ln>
        </p:spPr>
        <p:txBody>
          <a:bodyPr wrap="square" lIns="0" tIns="0" rIns="0" bIns="0" rtlCol="0"/>
          <a:lstStyle/>
          <a:p>
            <a:endParaRPr sz="1400">
              <a:latin typeface="+mn-lt"/>
              <a:ea typeface="+mn-ea"/>
            </a:endParaRPr>
          </a:p>
        </p:txBody>
      </p:sp>
      <p:sp>
        <p:nvSpPr>
          <p:cNvPr id="16" name="object 34"/>
          <p:cNvSpPr/>
          <p:nvPr/>
        </p:nvSpPr>
        <p:spPr>
          <a:xfrm>
            <a:off x="5863208" y="2950065"/>
            <a:ext cx="58419" cy="42545"/>
          </a:xfrm>
          <a:custGeom>
            <a:avLst/>
            <a:gdLst/>
            <a:ahLst/>
            <a:cxnLst/>
            <a:rect l="l" t="t" r="r" b="b"/>
            <a:pathLst>
              <a:path w="58419" h="42545">
                <a:moveTo>
                  <a:pt x="49098" y="0"/>
                </a:moveTo>
                <a:lnTo>
                  <a:pt x="0" y="27660"/>
                </a:lnTo>
                <a:lnTo>
                  <a:pt x="8788" y="42519"/>
                </a:lnTo>
                <a:lnTo>
                  <a:pt x="57899" y="14858"/>
                </a:lnTo>
                <a:lnTo>
                  <a:pt x="49098" y="0"/>
                </a:lnTo>
                <a:close/>
              </a:path>
            </a:pathLst>
          </a:custGeom>
          <a:solidFill>
            <a:srgbClr val="FFFFFF"/>
          </a:solidFill>
        </p:spPr>
        <p:txBody>
          <a:bodyPr wrap="square" lIns="0" tIns="0" rIns="0" bIns="0" rtlCol="0"/>
          <a:lstStyle/>
          <a:p>
            <a:endParaRPr sz="1400">
              <a:latin typeface="+mn-lt"/>
              <a:ea typeface="+mn-ea"/>
            </a:endParaRPr>
          </a:p>
        </p:txBody>
      </p:sp>
      <p:sp>
        <p:nvSpPr>
          <p:cNvPr id="17" name="object 35"/>
          <p:cNvSpPr/>
          <p:nvPr/>
        </p:nvSpPr>
        <p:spPr>
          <a:xfrm>
            <a:off x="3786178" y="2719309"/>
            <a:ext cx="398780" cy="636270"/>
          </a:xfrm>
          <a:custGeom>
            <a:avLst/>
            <a:gdLst/>
            <a:ahLst/>
            <a:cxnLst/>
            <a:rect l="l" t="t" r="r" b="b"/>
            <a:pathLst>
              <a:path w="398780" h="636270">
                <a:moveTo>
                  <a:pt x="23444" y="0"/>
                </a:moveTo>
                <a:lnTo>
                  <a:pt x="10127" y="4167"/>
                </a:lnTo>
                <a:lnTo>
                  <a:pt x="1645" y="14869"/>
                </a:lnTo>
                <a:lnTo>
                  <a:pt x="0" y="612470"/>
                </a:lnTo>
                <a:lnTo>
                  <a:pt x="4150" y="625858"/>
                </a:lnTo>
                <a:lnTo>
                  <a:pt x="14803" y="634376"/>
                </a:lnTo>
                <a:lnTo>
                  <a:pt x="23444" y="636028"/>
                </a:lnTo>
                <a:lnTo>
                  <a:pt x="375043" y="636028"/>
                </a:lnTo>
                <a:lnTo>
                  <a:pt x="388359" y="631859"/>
                </a:lnTo>
                <a:lnTo>
                  <a:pt x="396833" y="621151"/>
                </a:lnTo>
                <a:lnTo>
                  <a:pt x="398475" y="23558"/>
                </a:lnTo>
                <a:lnTo>
                  <a:pt x="394326" y="10167"/>
                </a:lnTo>
                <a:lnTo>
                  <a:pt x="383676" y="1649"/>
                </a:lnTo>
                <a:lnTo>
                  <a:pt x="23444" y="0"/>
                </a:lnTo>
                <a:close/>
              </a:path>
            </a:pathLst>
          </a:custGeom>
          <a:solidFill>
            <a:srgbClr val="F89939"/>
          </a:solidFill>
        </p:spPr>
        <p:txBody>
          <a:bodyPr wrap="square" lIns="0" tIns="0" rIns="0" bIns="0" rtlCol="0"/>
          <a:lstStyle/>
          <a:p>
            <a:endParaRPr sz="1400">
              <a:latin typeface="+mn-lt"/>
              <a:ea typeface="+mn-ea"/>
            </a:endParaRPr>
          </a:p>
        </p:txBody>
      </p:sp>
      <p:sp>
        <p:nvSpPr>
          <p:cNvPr id="18" name="object 36"/>
          <p:cNvSpPr/>
          <p:nvPr/>
        </p:nvSpPr>
        <p:spPr>
          <a:xfrm>
            <a:off x="3960513" y="2841221"/>
            <a:ext cx="69850" cy="74295"/>
          </a:xfrm>
          <a:custGeom>
            <a:avLst/>
            <a:gdLst/>
            <a:ahLst/>
            <a:cxnLst/>
            <a:rect l="l" t="t" r="r" b="b"/>
            <a:pathLst>
              <a:path w="69850" h="74295">
                <a:moveTo>
                  <a:pt x="34994" y="0"/>
                </a:moveTo>
                <a:lnTo>
                  <a:pt x="21396" y="2893"/>
                </a:lnTo>
                <a:lnTo>
                  <a:pt x="10300" y="10787"/>
                </a:lnTo>
                <a:lnTo>
                  <a:pt x="2803" y="22502"/>
                </a:lnTo>
                <a:lnTo>
                  <a:pt x="0" y="36857"/>
                </a:lnTo>
                <a:lnTo>
                  <a:pt x="2709" y="51357"/>
                </a:lnTo>
                <a:lnTo>
                  <a:pt x="10104" y="63181"/>
                </a:lnTo>
                <a:lnTo>
                  <a:pt x="21083" y="71176"/>
                </a:lnTo>
                <a:lnTo>
                  <a:pt x="34545" y="74191"/>
                </a:lnTo>
                <a:lnTo>
                  <a:pt x="48222" y="71313"/>
                </a:lnTo>
                <a:lnTo>
                  <a:pt x="59358" y="63457"/>
                </a:lnTo>
                <a:lnTo>
                  <a:pt x="66885" y="51794"/>
                </a:lnTo>
                <a:lnTo>
                  <a:pt x="69733" y="37496"/>
                </a:lnTo>
                <a:lnTo>
                  <a:pt x="69689" y="36857"/>
                </a:lnTo>
                <a:lnTo>
                  <a:pt x="67006" y="22685"/>
                </a:lnTo>
                <a:lnTo>
                  <a:pt x="59563" y="10908"/>
                </a:lnTo>
                <a:lnTo>
                  <a:pt x="48521" y="2950"/>
                </a:lnTo>
                <a:lnTo>
                  <a:pt x="34994" y="0"/>
                </a:lnTo>
                <a:close/>
              </a:path>
            </a:pathLst>
          </a:custGeom>
          <a:solidFill>
            <a:srgbClr val="FFFFFF"/>
          </a:solidFill>
        </p:spPr>
        <p:txBody>
          <a:bodyPr wrap="square" lIns="0" tIns="0" rIns="0" bIns="0" rtlCol="0"/>
          <a:lstStyle/>
          <a:p>
            <a:endParaRPr sz="1400">
              <a:latin typeface="+mn-lt"/>
              <a:ea typeface="+mn-ea"/>
            </a:endParaRPr>
          </a:p>
        </p:txBody>
      </p:sp>
      <p:sp>
        <p:nvSpPr>
          <p:cNvPr id="19" name="object 37"/>
          <p:cNvSpPr/>
          <p:nvPr/>
        </p:nvSpPr>
        <p:spPr>
          <a:xfrm>
            <a:off x="3902915" y="2838658"/>
            <a:ext cx="52705" cy="82550"/>
          </a:xfrm>
          <a:custGeom>
            <a:avLst/>
            <a:gdLst/>
            <a:ahLst/>
            <a:cxnLst/>
            <a:rect l="l" t="t" r="r" b="b"/>
            <a:pathLst>
              <a:path w="52705" h="82550">
                <a:moveTo>
                  <a:pt x="0" y="0"/>
                </a:moveTo>
                <a:lnTo>
                  <a:pt x="0" y="82054"/>
                </a:lnTo>
                <a:lnTo>
                  <a:pt x="52616" y="41021"/>
                </a:lnTo>
                <a:lnTo>
                  <a:pt x="0" y="0"/>
                </a:lnTo>
                <a:close/>
              </a:path>
            </a:pathLst>
          </a:custGeom>
          <a:solidFill>
            <a:srgbClr val="FFFFFF"/>
          </a:solidFill>
        </p:spPr>
        <p:txBody>
          <a:bodyPr wrap="square" lIns="0" tIns="0" rIns="0" bIns="0" rtlCol="0"/>
          <a:lstStyle/>
          <a:p>
            <a:endParaRPr sz="1400">
              <a:latin typeface="+mn-lt"/>
              <a:ea typeface="+mn-ea"/>
            </a:endParaRPr>
          </a:p>
        </p:txBody>
      </p:sp>
      <p:sp>
        <p:nvSpPr>
          <p:cNvPr id="20" name="object 38"/>
          <p:cNvSpPr/>
          <p:nvPr/>
        </p:nvSpPr>
        <p:spPr>
          <a:xfrm>
            <a:off x="3811089" y="2878317"/>
            <a:ext cx="94615" cy="0"/>
          </a:xfrm>
          <a:custGeom>
            <a:avLst/>
            <a:gdLst/>
            <a:ahLst/>
            <a:cxnLst/>
            <a:rect l="l" t="t" r="r" b="b"/>
            <a:pathLst>
              <a:path w="94614">
                <a:moveTo>
                  <a:pt x="0" y="0"/>
                </a:moveTo>
                <a:lnTo>
                  <a:pt x="94208" y="0"/>
                </a:lnTo>
              </a:path>
            </a:pathLst>
          </a:custGeom>
          <a:ln w="33070">
            <a:solidFill>
              <a:srgbClr val="FFFFFF"/>
            </a:solidFill>
          </a:ln>
        </p:spPr>
        <p:txBody>
          <a:bodyPr wrap="square" lIns="0" tIns="0" rIns="0" bIns="0" rtlCol="0"/>
          <a:lstStyle/>
          <a:p>
            <a:endParaRPr sz="1400">
              <a:latin typeface="+mn-lt"/>
              <a:ea typeface="+mn-ea"/>
            </a:endParaRPr>
          </a:p>
        </p:txBody>
      </p:sp>
      <p:sp>
        <p:nvSpPr>
          <p:cNvPr id="21" name="object 39"/>
          <p:cNvSpPr/>
          <p:nvPr/>
        </p:nvSpPr>
        <p:spPr>
          <a:xfrm>
            <a:off x="4067686" y="2772113"/>
            <a:ext cx="57150" cy="70485"/>
          </a:xfrm>
          <a:custGeom>
            <a:avLst/>
            <a:gdLst/>
            <a:ahLst/>
            <a:cxnLst/>
            <a:rect l="l" t="t" r="r" b="b"/>
            <a:pathLst>
              <a:path w="57150" h="70485">
                <a:moveTo>
                  <a:pt x="0" y="0"/>
                </a:moveTo>
                <a:lnTo>
                  <a:pt x="40259" y="70091"/>
                </a:lnTo>
                <a:lnTo>
                  <a:pt x="56807" y="13754"/>
                </a:lnTo>
                <a:lnTo>
                  <a:pt x="0" y="0"/>
                </a:lnTo>
                <a:close/>
              </a:path>
            </a:pathLst>
          </a:custGeom>
          <a:solidFill>
            <a:srgbClr val="FFFFFF"/>
          </a:solidFill>
        </p:spPr>
        <p:txBody>
          <a:bodyPr wrap="square" lIns="0" tIns="0" rIns="0" bIns="0" rtlCol="0"/>
          <a:lstStyle/>
          <a:p>
            <a:endParaRPr sz="1400">
              <a:latin typeface="+mn-lt"/>
              <a:ea typeface="+mn-ea"/>
            </a:endParaRPr>
          </a:p>
        </p:txBody>
      </p:sp>
      <p:sp>
        <p:nvSpPr>
          <p:cNvPr id="22" name="object 40"/>
          <p:cNvSpPr/>
          <p:nvPr/>
        </p:nvSpPr>
        <p:spPr>
          <a:xfrm>
            <a:off x="4015336" y="2791441"/>
            <a:ext cx="81280" cy="65405"/>
          </a:xfrm>
          <a:custGeom>
            <a:avLst/>
            <a:gdLst/>
            <a:ahLst/>
            <a:cxnLst/>
            <a:rect l="l" t="t" r="r" b="b"/>
            <a:pathLst>
              <a:path w="81280" h="65404">
                <a:moveTo>
                  <a:pt x="65671" y="0"/>
                </a:moveTo>
                <a:lnTo>
                  <a:pt x="0" y="38100"/>
                </a:lnTo>
                <a:lnTo>
                  <a:pt x="15608" y="65265"/>
                </a:lnTo>
                <a:lnTo>
                  <a:pt x="81267" y="27165"/>
                </a:lnTo>
                <a:lnTo>
                  <a:pt x="65671" y="0"/>
                </a:lnTo>
                <a:close/>
              </a:path>
            </a:pathLst>
          </a:custGeom>
          <a:solidFill>
            <a:srgbClr val="FFFFFF"/>
          </a:solidFill>
        </p:spPr>
        <p:txBody>
          <a:bodyPr wrap="square" lIns="0" tIns="0" rIns="0" bIns="0" rtlCol="0"/>
          <a:lstStyle/>
          <a:p>
            <a:endParaRPr sz="1400">
              <a:latin typeface="+mn-lt"/>
              <a:ea typeface="+mn-ea"/>
            </a:endParaRPr>
          </a:p>
        </p:txBody>
      </p:sp>
      <p:sp>
        <p:nvSpPr>
          <p:cNvPr id="23" name="object 41"/>
          <p:cNvSpPr/>
          <p:nvPr/>
        </p:nvSpPr>
        <p:spPr>
          <a:xfrm>
            <a:off x="4103076" y="2838658"/>
            <a:ext cx="41910" cy="82550"/>
          </a:xfrm>
          <a:custGeom>
            <a:avLst/>
            <a:gdLst/>
            <a:ahLst/>
            <a:cxnLst/>
            <a:rect l="l" t="t" r="r" b="b"/>
            <a:pathLst>
              <a:path w="41910" h="82550">
                <a:moveTo>
                  <a:pt x="0" y="0"/>
                </a:moveTo>
                <a:lnTo>
                  <a:pt x="0" y="82054"/>
                </a:lnTo>
                <a:lnTo>
                  <a:pt x="41732" y="41021"/>
                </a:lnTo>
                <a:lnTo>
                  <a:pt x="0" y="0"/>
                </a:lnTo>
                <a:close/>
              </a:path>
            </a:pathLst>
          </a:custGeom>
          <a:solidFill>
            <a:srgbClr val="FFFFFF"/>
          </a:solidFill>
        </p:spPr>
        <p:txBody>
          <a:bodyPr wrap="square" lIns="0" tIns="0" rIns="0" bIns="0" rtlCol="0"/>
          <a:lstStyle/>
          <a:p>
            <a:endParaRPr sz="1400">
              <a:latin typeface="+mn-lt"/>
              <a:ea typeface="+mn-ea"/>
            </a:endParaRPr>
          </a:p>
        </p:txBody>
      </p:sp>
      <p:sp>
        <p:nvSpPr>
          <p:cNvPr id="24" name="object 42"/>
          <p:cNvSpPr/>
          <p:nvPr/>
        </p:nvSpPr>
        <p:spPr>
          <a:xfrm>
            <a:off x="4030252" y="2878317"/>
            <a:ext cx="74930" cy="0"/>
          </a:xfrm>
          <a:custGeom>
            <a:avLst/>
            <a:gdLst/>
            <a:ahLst/>
            <a:cxnLst/>
            <a:rect l="l" t="t" r="r" b="b"/>
            <a:pathLst>
              <a:path w="74930">
                <a:moveTo>
                  <a:pt x="0" y="0"/>
                </a:moveTo>
                <a:lnTo>
                  <a:pt x="74714" y="0"/>
                </a:lnTo>
              </a:path>
            </a:pathLst>
          </a:custGeom>
          <a:ln w="33070">
            <a:solidFill>
              <a:srgbClr val="FFFFFF"/>
            </a:solidFill>
          </a:ln>
        </p:spPr>
        <p:txBody>
          <a:bodyPr wrap="square" lIns="0" tIns="0" rIns="0" bIns="0" rtlCol="0"/>
          <a:lstStyle/>
          <a:p>
            <a:endParaRPr sz="1400">
              <a:latin typeface="+mn-lt"/>
              <a:ea typeface="+mn-ea"/>
            </a:endParaRPr>
          </a:p>
        </p:txBody>
      </p:sp>
      <p:sp>
        <p:nvSpPr>
          <p:cNvPr id="25" name="object 43"/>
          <p:cNvSpPr/>
          <p:nvPr/>
        </p:nvSpPr>
        <p:spPr>
          <a:xfrm>
            <a:off x="4067033" y="2915616"/>
            <a:ext cx="57150" cy="70485"/>
          </a:xfrm>
          <a:custGeom>
            <a:avLst/>
            <a:gdLst/>
            <a:ahLst/>
            <a:cxnLst/>
            <a:rect l="l" t="t" r="r" b="b"/>
            <a:pathLst>
              <a:path w="57150" h="70485">
                <a:moveTo>
                  <a:pt x="40271" y="0"/>
                </a:moveTo>
                <a:lnTo>
                  <a:pt x="0" y="70091"/>
                </a:lnTo>
                <a:lnTo>
                  <a:pt x="56819" y="56324"/>
                </a:lnTo>
                <a:lnTo>
                  <a:pt x="40271" y="0"/>
                </a:lnTo>
                <a:close/>
              </a:path>
            </a:pathLst>
          </a:custGeom>
          <a:solidFill>
            <a:srgbClr val="FFFFFF"/>
          </a:solidFill>
        </p:spPr>
        <p:txBody>
          <a:bodyPr wrap="square" lIns="0" tIns="0" rIns="0" bIns="0" rtlCol="0"/>
          <a:lstStyle/>
          <a:p>
            <a:endParaRPr sz="1400">
              <a:latin typeface="+mn-lt"/>
              <a:ea typeface="+mn-ea"/>
            </a:endParaRPr>
          </a:p>
        </p:txBody>
      </p:sp>
      <p:sp>
        <p:nvSpPr>
          <p:cNvPr id="26" name="object 44"/>
          <p:cNvSpPr/>
          <p:nvPr/>
        </p:nvSpPr>
        <p:spPr>
          <a:xfrm>
            <a:off x="4016038" y="2898770"/>
            <a:ext cx="81280" cy="65405"/>
          </a:xfrm>
          <a:custGeom>
            <a:avLst/>
            <a:gdLst/>
            <a:ahLst/>
            <a:cxnLst/>
            <a:rect l="l" t="t" r="r" b="b"/>
            <a:pathLst>
              <a:path w="81280" h="65404">
                <a:moveTo>
                  <a:pt x="15608" y="0"/>
                </a:moveTo>
                <a:lnTo>
                  <a:pt x="0" y="27165"/>
                </a:lnTo>
                <a:lnTo>
                  <a:pt x="65659" y="65265"/>
                </a:lnTo>
                <a:lnTo>
                  <a:pt x="81267" y="38100"/>
                </a:lnTo>
                <a:lnTo>
                  <a:pt x="15608" y="0"/>
                </a:lnTo>
                <a:close/>
              </a:path>
            </a:pathLst>
          </a:custGeom>
          <a:solidFill>
            <a:srgbClr val="FFFFFF"/>
          </a:solidFill>
        </p:spPr>
        <p:txBody>
          <a:bodyPr wrap="square" lIns="0" tIns="0" rIns="0" bIns="0" rtlCol="0"/>
          <a:lstStyle/>
          <a:p>
            <a:endParaRPr sz="1400">
              <a:latin typeface="+mn-lt"/>
              <a:ea typeface="+mn-ea"/>
            </a:endParaRPr>
          </a:p>
        </p:txBody>
      </p:sp>
      <p:sp>
        <p:nvSpPr>
          <p:cNvPr id="27" name="object 45"/>
          <p:cNvSpPr/>
          <p:nvPr/>
        </p:nvSpPr>
        <p:spPr>
          <a:xfrm>
            <a:off x="3786183" y="3037321"/>
            <a:ext cx="398780" cy="0"/>
          </a:xfrm>
          <a:custGeom>
            <a:avLst/>
            <a:gdLst/>
            <a:ahLst/>
            <a:cxnLst/>
            <a:rect l="l" t="t" r="r" b="b"/>
            <a:pathLst>
              <a:path w="398780">
                <a:moveTo>
                  <a:pt x="0" y="0"/>
                </a:moveTo>
                <a:lnTo>
                  <a:pt x="398475" y="0"/>
                </a:lnTo>
              </a:path>
            </a:pathLst>
          </a:custGeom>
          <a:ln w="26212">
            <a:solidFill>
              <a:srgbClr val="FFFFFF"/>
            </a:solidFill>
          </a:ln>
        </p:spPr>
        <p:txBody>
          <a:bodyPr wrap="square" lIns="0" tIns="0" rIns="0" bIns="0" rtlCol="0"/>
          <a:lstStyle/>
          <a:p>
            <a:endParaRPr sz="1400">
              <a:latin typeface="+mn-lt"/>
              <a:ea typeface="+mn-ea"/>
            </a:endParaRPr>
          </a:p>
        </p:txBody>
      </p:sp>
      <p:sp>
        <p:nvSpPr>
          <p:cNvPr id="28" name="object 46"/>
          <p:cNvSpPr/>
          <p:nvPr/>
        </p:nvSpPr>
        <p:spPr>
          <a:xfrm>
            <a:off x="3850931" y="3100926"/>
            <a:ext cx="69850" cy="180340"/>
          </a:xfrm>
          <a:custGeom>
            <a:avLst/>
            <a:gdLst/>
            <a:ahLst/>
            <a:cxnLst/>
            <a:rect l="l" t="t" r="r" b="b"/>
            <a:pathLst>
              <a:path w="69850" h="180339">
                <a:moveTo>
                  <a:pt x="69735" y="0"/>
                </a:moveTo>
                <a:lnTo>
                  <a:pt x="27901" y="0"/>
                </a:lnTo>
                <a:lnTo>
                  <a:pt x="14707" y="3565"/>
                </a:lnTo>
                <a:lnTo>
                  <a:pt x="4897" y="13035"/>
                </a:lnTo>
                <a:lnTo>
                  <a:pt x="183" y="26571"/>
                </a:lnTo>
                <a:lnTo>
                  <a:pt x="0" y="150177"/>
                </a:lnTo>
                <a:lnTo>
                  <a:pt x="3314" y="162974"/>
                </a:lnTo>
                <a:lnTo>
                  <a:pt x="12252" y="173038"/>
                </a:lnTo>
                <a:lnTo>
                  <a:pt x="25307" y="179069"/>
                </a:lnTo>
                <a:lnTo>
                  <a:pt x="69735" y="180213"/>
                </a:lnTo>
                <a:lnTo>
                  <a:pt x="69735" y="153174"/>
                </a:lnTo>
                <a:lnTo>
                  <a:pt x="33121" y="153174"/>
                </a:lnTo>
                <a:lnTo>
                  <a:pt x="33121" y="30035"/>
                </a:lnTo>
                <a:lnTo>
                  <a:pt x="69735" y="30035"/>
                </a:lnTo>
                <a:lnTo>
                  <a:pt x="69735" y="0"/>
                </a:lnTo>
                <a:close/>
              </a:path>
            </a:pathLst>
          </a:custGeom>
          <a:solidFill>
            <a:srgbClr val="FFFFFF"/>
          </a:solidFill>
        </p:spPr>
        <p:txBody>
          <a:bodyPr wrap="square" lIns="0" tIns="0" rIns="0" bIns="0" rtlCol="0"/>
          <a:lstStyle/>
          <a:p>
            <a:endParaRPr sz="1400">
              <a:latin typeface="+mn-lt"/>
              <a:ea typeface="+mn-ea"/>
            </a:endParaRPr>
          </a:p>
        </p:txBody>
      </p:sp>
      <p:sp>
        <p:nvSpPr>
          <p:cNvPr id="29" name="object 47"/>
          <p:cNvSpPr/>
          <p:nvPr/>
        </p:nvSpPr>
        <p:spPr>
          <a:xfrm>
            <a:off x="3945569" y="3100923"/>
            <a:ext cx="174625" cy="132715"/>
          </a:xfrm>
          <a:custGeom>
            <a:avLst/>
            <a:gdLst/>
            <a:ahLst/>
            <a:cxnLst/>
            <a:rect l="l" t="t" r="r" b="b"/>
            <a:pathLst>
              <a:path w="174625" h="132714">
                <a:moveTo>
                  <a:pt x="0" y="0"/>
                </a:moveTo>
                <a:lnTo>
                  <a:pt x="174332" y="0"/>
                </a:lnTo>
                <a:lnTo>
                  <a:pt x="174332" y="132511"/>
                </a:lnTo>
                <a:lnTo>
                  <a:pt x="0" y="132511"/>
                </a:lnTo>
                <a:lnTo>
                  <a:pt x="0" y="0"/>
                </a:lnTo>
                <a:close/>
              </a:path>
            </a:pathLst>
          </a:custGeom>
          <a:solidFill>
            <a:srgbClr val="FFFFFF"/>
          </a:solidFill>
        </p:spPr>
        <p:txBody>
          <a:bodyPr wrap="square" lIns="0" tIns="0" rIns="0" bIns="0" rtlCol="0"/>
          <a:lstStyle/>
          <a:p>
            <a:endParaRPr sz="1400">
              <a:latin typeface="+mn-lt"/>
              <a:ea typeface="+mn-ea"/>
            </a:endParaRPr>
          </a:p>
        </p:txBody>
      </p:sp>
      <p:sp>
        <p:nvSpPr>
          <p:cNvPr id="30" name="object 48"/>
          <p:cNvSpPr/>
          <p:nvPr/>
        </p:nvSpPr>
        <p:spPr>
          <a:xfrm>
            <a:off x="3942698" y="3098052"/>
            <a:ext cx="180340" cy="138430"/>
          </a:xfrm>
          <a:custGeom>
            <a:avLst/>
            <a:gdLst/>
            <a:ahLst/>
            <a:cxnLst/>
            <a:rect l="l" t="t" r="r" b="b"/>
            <a:pathLst>
              <a:path w="180339" h="138429">
                <a:moveTo>
                  <a:pt x="178790" y="0"/>
                </a:moveTo>
                <a:lnTo>
                  <a:pt x="1282" y="0"/>
                </a:lnTo>
                <a:lnTo>
                  <a:pt x="0" y="1282"/>
                </a:lnTo>
                <a:lnTo>
                  <a:pt x="0" y="136969"/>
                </a:lnTo>
                <a:lnTo>
                  <a:pt x="1282" y="138252"/>
                </a:lnTo>
                <a:lnTo>
                  <a:pt x="178790" y="138252"/>
                </a:lnTo>
                <a:lnTo>
                  <a:pt x="180085" y="136969"/>
                </a:lnTo>
                <a:lnTo>
                  <a:pt x="180085" y="132499"/>
                </a:lnTo>
                <a:lnTo>
                  <a:pt x="5753" y="132499"/>
                </a:lnTo>
                <a:lnTo>
                  <a:pt x="5753" y="5753"/>
                </a:lnTo>
                <a:lnTo>
                  <a:pt x="180085" y="5753"/>
                </a:lnTo>
                <a:lnTo>
                  <a:pt x="180085" y="1282"/>
                </a:lnTo>
                <a:lnTo>
                  <a:pt x="178790" y="0"/>
                </a:lnTo>
                <a:close/>
              </a:path>
              <a:path w="180339" h="138429">
                <a:moveTo>
                  <a:pt x="180085" y="5753"/>
                </a:moveTo>
                <a:lnTo>
                  <a:pt x="174332" y="5753"/>
                </a:lnTo>
                <a:lnTo>
                  <a:pt x="174332" y="132499"/>
                </a:lnTo>
                <a:lnTo>
                  <a:pt x="180085" y="132499"/>
                </a:lnTo>
                <a:lnTo>
                  <a:pt x="180085" y="5753"/>
                </a:lnTo>
                <a:close/>
              </a:path>
            </a:pathLst>
          </a:custGeom>
          <a:solidFill>
            <a:srgbClr val="FFFFFF"/>
          </a:solidFill>
        </p:spPr>
        <p:txBody>
          <a:bodyPr wrap="square" lIns="0" tIns="0" rIns="0" bIns="0" rtlCol="0"/>
          <a:lstStyle/>
          <a:p>
            <a:endParaRPr sz="1400">
              <a:latin typeface="+mn-lt"/>
              <a:ea typeface="+mn-ea"/>
            </a:endParaRPr>
          </a:p>
        </p:txBody>
      </p:sp>
      <p:sp>
        <p:nvSpPr>
          <p:cNvPr id="31" name="object 49"/>
          <p:cNvSpPr/>
          <p:nvPr/>
        </p:nvSpPr>
        <p:spPr>
          <a:xfrm>
            <a:off x="3965494" y="3116824"/>
            <a:ext cx="134620" cy="100965"/>
          </a:xfrm>
          <a:custGeom>
            <a:avLst/>
            <a:gdLst/>
            <a:ahLst/>
            <a:cxnLst/>
            <a:rect l="l" t="t" r="r" b="b"/>
            <a:pathLst>
              <a:path w="134619" h="100964">
                <a:moveTo>
                  <a:pt x="0" y="0"/>
                </a:moveTo>
                <a:lnTo>
                  <a:pt x="134480" y="0"/>
                </a:lnTo>
                <a:lnTo>
                  <a:pt x="134480" y="100698"/>
                </a:lnTo>
                <a:lnTo>
                  <a:pt x="0" y="100698"/>
                </a:lnTo>
                <a:lnTo>
                  <a:pt x="0" y="0"/>
                </a:lnTo>
                <a:close/>
              </a:path>
            </a:pathLst>
          </a:custGeom>
          <a:solidFill>
            <a:srgbClr val="F89939"/>
          </a:solidFill>
        </p:spPr>
        <p:txBody>
          <a:bodyPr wrap="square" lIns="0" tIns="0" rIns="0" bIns="0" rtlCol="0"/>
          <a:lstStyle/>
          <a:p>
            <a:endParaRPr sz="1400">
              <a:latin typeface="+mn-lt"/>
              <a:ea typeface="+mn-ea"/>
            </a:endParaRPr>
          </a:p>
        </p:txBody>
      </p:sp>
      <p:sp>
        <p:nvSpPr>
          <p:cNvPr id="32" name="object 50"/>
          <p:cNvSpPr/>
          <p:nvPr/>
        </p:nvSpPr>
        <p:spPr>
          <a:xfrm>
            <a:off x="3962625" y="3113953"/>
            <a:ext cx="140335" cy="106680"/>
          </a:xfrm>
          <a:custGeom>
            <a:avLst/>
            <a:gdLst/>
            <a:ahLst/>
            <a:cxnLst/>
            <a:rect l="l" t="t" r="r" b="b"/>
            <a:pathLst>
              <a:path w="140335" h="106679">
                <a:moveTo>
                  <a:pt x="138937" y="0"/>
                </a:moveTo>
                <a:lnTo>
                  <a:pt x="1282" y="0"/>
                </a:lnTo>
                <a:lnTo>
                  <a:pt x="0" y="1282"/>
                </a:lnTo>
                <a:lnTo>
                  <a:pt x="0" y="105168"/>
                </a:lnTo>
                <a:lnTo>
                  <a:pt x="1282" y="106464"/>
                </a:lnTo>
                <a:lnTo>
                  <a:pt x="138937" y="106464"/>
                </a:lnTo>
                <a:lnTo>
                  <a:pt x="140233" y="105168"/>
                </a:lnTo>
                <a:lnTo>
                  <a:pt x="140233" y="100698"/>
                </a:lnTo>
                <a:lnTo>
                  <a:pt x="5753" y="100698"/>
                </a:lnTo>
                <a:lnTo>
                  <a:pt x="5753" y="5740"/>
                </a:lnTo>
                <a:lnTo>
                  <a:pt x="140233" y="5740"/>
                </a:lnTo>
                <a:lnTo>
                  <a:pt x="140233" y="1282"/>
                </a:lnTo>
                <a:lnTo>
                  <a:pt x="138937" y="0"/>
                </a:lnTo>
                <a:close/>
              </a:path>
              <a:path w="140335" h="106679">
                <a:moveTo>
                  <a:pt x="140233" y="5740"/>
                </a:moveTo>
                <a:lnTo>
                  <a:pt x="134480" y="5740"/>
                </a:lnTo>
                <a:lnTo>
                  <a:pt x="134480" y="100698"/>
                </a:lnTo>
                <a:lnTo>
                  <a:pt x="140233" y="100698"/>
                </a:lnTo>
                <a:lnTo>
                  <a:pt x="140233" y="5740"/>
                </a:lnTo>
                <a:close/>
              </a:path>
            </a:pathLst>
          </a:custGeom>
          <a:solidFill>
            <a:srgbClr val="FFFFFF"/>
          </a:solidFill>
        </p:spPr>
        <p:txBody>
          <a:bodyPr wrap="square" lIns="0" tIns="0" rIns="0" bIns="0" rtlCol="0"/>
          <a:lstStyle/>
          <a:p>
            <a:endParaRPr sz="1400">
              <a:latin typeface="+mn-lt"/>
              <a:ea typeface="+mn-ea"/>
            </a:endParaRPr>
          </a:p>
        </p:txBody>
      </p:sp>
      <p:sp>
        <p:nvSpPr>
          <p:cNvPr id="33" name="object 51"/>
          <p:cNvSpPr/>
          <p:nvPr/>
        </p:nvSpPr>
        <p:spPr>
          <a:xfrm>
            <a:off x="3953539" y="3233434"/>
            <a:ext cx="161925" cy="46355"/>
          </a:xfrm>
          <a:custGeom>
            <a:avLst/>
            <a:gdLst/>
            <a:ahLst/>
            <a:cxnLst/>
            <a:rect l="l" t="t" r="r" b="b"/>
            <a:pathLst>
              <a:path w="161925" h="46354">
                <a:moveTo>
                  <a:pt x="144449" y="0"/>
                </a:moveTo>
                <a:lnTo>
                  <a:pt x="15938" y="0"/>
                </a:lnTo>
                <a:lnTo>
                  <a:pt x="15938" y="14490"/>
                </a:lnTo>
                <a:lnTo>
                  <a:pt x="0" y="31445"/>
                </a:lnTo>
                <a:lnTo>
                  <a:pt x="0" y="46291"/>
                </a:lnTo>
                <a:lnTo>
                  <a:pt x="161378" y="46291"/>
                </a:lnTo>
                <a:lnTo>
                  <a:pt x="161378" y="31445"/>
                </a:lnTo>
                <a:lnTo>
                  <a:pt x="144449" y="15900"/>
                </a:lnTo>
                <a:lnTo>
                  <a:pt x="144449" y="0"/>
                </a:lnTo>
                <a:close/>
              </a:path>
            </a:pathLst>
          </a:custGeom>
          <a:solidFill>
            <a:srgbClr val="FFFFFF"/>
          </a:solidFill>
        </p:spPr>
        <p:txBody>
          <a:bodyPr wrap="square" lIns="0" tIns="0" rIns="0" bIns="0" rtlCol="0"/>
          <a:lstStyle/>
          <a:p>
            <a:endParaRPr sz="1400">
              <a:latin typeface="+mn-lt"/>
              <a:ea typeface="+mn-ea"/>
            </a:endParaRPr>
          </a:p>
        </p:txBody>
      </p:sp>
      <p:sp>
        <p:nvSpPr>
          <p:cNvPr id="34" name="object 57"/>
          <p:cNvSpPr txBox="1"/>
          <p:nvPr/>
        </p:nvSpPr>
        <p:spPr>
          <a:xfrm>
            <a:off x="5469420" y="3295727"/>
            <a:ext cx="590577" cy="313612"/>
          </a:xfrm>
          <a:prstGeom prst="rect">
            <a:avLst/>
          </a:prstGeom>
        </p:spPr>
        <p:txBody>
          <a:bodyPr vert="horz" wrap="square" lIns="0" tIns="0" rIns="0" bIns="0" rtlCol="0">
            <a:spAutoFit/>
          </a:bodyPr>
          <a:lstStyle/>
          <a:p>
            <a:pPr marR="5080" algn="ctr">
              <a:lnSpc>
                <a:spcPts val="1155"/>
              </a:lnSpc>
            </a:pPr>
            <a:r>
              <a:rPr sz="1400" dirty="0">
                <a:solidFill>
                  <a:srgbClr val="231F20"/>
                </a:solidFill>
                <a:latin typeface="+mn-lt"/>
                <a:ea typeface="+mn-ea"/>
                <a:cs typeface="微软雅黑"/>
              </a:rPr>
              <a:t>divisor óptico</a:t>
            </a:r>
            <a:endParaRPr sz="1400" dirty="0">
              <a:latin typeface="+mn-lt"/>
              <a:ea typeface="+mn-ea"/>
              <a:cs typeface="微软雅黑"/>
            </a:endParaRPr>
          </a:p>
        </p:txBody>
      </p:sp>
      <p:sp>
        <p:nvSpPr>
          <p:cNvPr id="35" name="object 65"/>
          <p:cNvSpPr txBox="1"/>
          <p:nvPr/>
        </p:nvSpPr>
        <p:spPr>
          <a:xfrm>
            <a:off x="7331608" y="2541750"/>
            <a:ext cx="456580" cy="215444"/>
          </a:xfrm>
          <a:prstGeom prst="rect">
            <a:avLst/>
          </a:prstGeom>
        </p:spPr>
        <p:txBody>
          <a:bodyPr vert="horz" wrap="square" lIns="0" tIns="0" rIns="0" bIns="0" rtlCol="0">
            <a:spAutoFit/>
          </a:bodyPr>
          <a:lstStyle/>
          <a:p>
            <a:pPr marL="12700"/>
            <a:r>
              <a:rPr sz="1400">
                <a:solidFill>
                  <a:srgbClr val="231F20"/>
                </a:solidFill>
                <a:latin typeface="+mn-lt"/>
                <a:ea typeface="+mn-ea"/>
                <a:cs typeface="Arial"/>
              </a:rPr>
              <a:t>ONU</a:t>
            </a:r>
            <a:endParaRPr sz="1400">
              <a:latin typeface="+mn-lt"/>
              <a:ea typeface="+mn-ea"/>
              <a:cs typeface="Arial"/>
            </a:endParaRPr>
          </a:p>
        </p:txBody>
      </p:sp>
      <p:sp>
        <p:nvSpPr>
          <p:cNvPr id="36" name="object 66"/>
          <p:cNvSpPr txBox="1"/>
          <p:nvPr/>
        </p:nvSpPr>
        <p:spPr>
          <a:xfrm>
            <a:off x="7331608" y="3835788"/>
            <a:ext cx="456580" cy="215444"/>
          </a:xfrm>
          <a:prstGeom prst="rect">
            <a:avLst/>
          </a:prstGeom>
        </p:spPr>
        <p:txBody>
          <a:bodyPr vert="horz" wrap="square" lIns="0" tIns="0" rIns="0" bIns="0" rtlCol="0">
            <a:spAutoFit/>
          </a:bodyPr>
          <a:lstStyle/>
          <a:p>
            <a:pPr marL="12700"/>
            <a:r>
              <a:rPr sz="1400">
                <a:latin typeface="+mn-lt"/>
                <a:ea typeface="+mn-ea"/>
                <a:cs typeface="Arial"/>
              </a:rPr>
              <a:t>ONU</a:t>
            </a:r>
          </a:p>
        </p:txBody>
      </p:sp>
      <p:sp>
        <p:nvSpPr>
          <p:cNvPr id="37" name="object 69"/>
          <p:cNvSpPr/>
          <p:nvPr/>
        </p:nvSpPr>
        <p:spPr>
          <a:xfrm>
            <a:off x="7363038" y="3660568"/>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400">
              <a:latin typeface="+mn-lt"/>
              <a:ea typeface="+mn-ea"/>
            </a:endParaRPr>
          </a:p>
        </p:txBody>
      </p:sp>
      <p:sp>
        <p:nvSpPr>
          <p:cNvPr id="38" name="object 70"/>
          <p:cNvSpPr/>
          <p:nvPr/>
        </p:nvSpPr>
        <p:spPr>
          <a:xfrm>
            <a:off x="7292539" y="369940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400">
              <a:latin typeface="+mn-lt"/>
              <a:ea typeface="+mn-ea"/>
            </a:endParaRPr>
          </a:p>
        </p:txBody>
      </p:sp>
      <p:sp>
        <p:nvSpPr>
          <p:cNvPr id="39" name="object 71"/>
          <p:cNvSpPr/>
          <p:nvPr/>
        </p:nvSpPr>
        <p:spPr>
          <a:xfrm>
            <a:off x="7450895" y="3636990"/>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400">
              <a:latin typeface="+mn-lt"/>
              <a:ea typeface="+mn-ea"/>
            </a:endParaRPr>
          </a:p>
        </p:txBody>
      </p:sp>
      <p:sp>
        <p:nvSpPr>
          <p:cNvPr id="40" name="object 72"/>
          <p:cNvSpPr/>
          <p:nvPr/>
        </p:nvSpPr>
        <p:spPr>
          <a:xfrm>
            <a:off x="7520339" y="3633789"/>
            <a:ext cx="140335" cy="140970"/>
          </a:xfrm>
          <a:custGeom>
            <a:avLst/>
            <a:gdLst/>
            <a:ahLst/>
            <a:cxnLst/>
            <a:rect l="l" t="t" r="r" b="b"/>
            <a:pathLst>
              <a:path w="140335" h="140970">
                <a:moveTo>
                  <a:pt x="120218" y="108381"/>
                </a:moveTo>
                <a:lnTo>
                  <a:pt x="21564" y="108381"/>
                </a:lnTo>
                <a:lnTo>
                  <a:pt x="21564" y="116331"/>
                </a:lnTo>
                <a:lnTo>
                  <a:pt x="9321" y="129400"/>
                </a:lnTo>
                <a:lnTo>
                  <a:pt x="9321" y="140817"/>
                </a:lnTo>
                <a:lnTo>
                  <a:pt x="133210" y="140817"/>
                </a:lnTo>
                <a:lnTo>
                  <a:pt x="133210" y="129400"/>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400">
              <a:latin typeface="+mn-lt"/>
              <a:ea typeface="+mn-ea"/>
            </a:endParaRPr>
          </a:p>
        </p:txBody>
      </p:sp>
      <p:sp>
        <p:nvSpPr>
          <p:cNvPr id="41" name="object 73"/>
          <p:cNvSpPr/>
          <p:nvPr/>
        </p:nvSpPr>
        <p:spPr>
          <a:xfrm flipH="1">
            <a:off x="7421431" y="363517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400">
              <a:latin typeface="+mn-lt"/>
              <a:ea typeface="+mn-ea"/>
            </a:endParaRPr>
          </a:p>
        </p:txBody>
      </p:sp>
      <p:grpSp>
        <p:nvGrpSpPr>
          <p:cNvPr id="42" name="组合 41"/>
          <p:cNvGrpSpPr/>
          <p:nvPr/>
        </p:nvGrpSpPr>
        <p:grpSpPr>
          <a:xfrm>
            <a:off x="7284232" y="2241852"/>
            <a:ext cx="405130" cy="262890"/>
            <a:chOff x="5753470" y="1943077"/>
            <a:chExt cx="405130" cy="262890"/>
          </a:xfrm>
        </p:grpSpPr>
        <p:sp>
          <p:nvSpPr>
            <p:cNvPr id="43"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1400">
                <a:latin typeface="+mn-lt"/>
                <a:ea typeface="+mn-ea"/>
              </a:endParaRPr>
            </a:p>
          </p:txBody>
        </p:sp>
        <p:sp>
          <p:nvSpPr>
            <p:cNvPr id="44"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400">
                <a:latin typeface="+mn-lt"/>
                <a:ea typeface="+mn-ea"/>
              </a:endParaRPr>
            </a:p>
          </p:txBody>
        </p:sp>
        <p:sp>
          <p:nvSpPr>
            <p:cNvPr id="45"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400">
                <a:latin typeface="+mn-lt"/>
                <a:ea typeface="+mn-ea"/>
              </a:endParaRPr>
            </a:p>
          </p:txBody>
        </p:sp>
        <p:sp>
          <p:nvSpPr>
            <p:cNvPr id="46"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400">
                <a:latin typeface="+mn-lt"/>
                <a:ea typeface="+mn-ea"/>
              </a:endParaRPr>
            </a:p>
          </p:txBody>
        </p:sp>
        <p:sp>
          <p:nvSpPr>
            <p:cNvPr id="47"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400">
                <a:latin typeface="+mn-lt"/>
                <a:ea typeface="+mn-ea"/>
              </a:endParaRPr>
            </a:p>
          </p:txBody>
        </p:sp>
        <p:sp>
          <p:nvSpPr>
            <p:cNvPr id="48"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400">
                <a:latin typeface="+mn-lt"/>
                <a:ea typeface="+mn-ea"/>
              </a:endParaRPr>
            </a:p>
          </p:txBody>
        </p:sp>
      </p:grpSp>
      <p:sp>
        <p:nvSpPr>
          <p:cNvPr id="49" name="object 65"/>
          <p:cNvSpPr txBox="1"/>
          <p:nvPr/>
        </p:nvSpPr>
        <p:spPr>
          <a:xfrm>
            <a:off x="7331608" y="3223720"/>
            <a:ext cx="456580" cy="215444"/>
          </a:xfrm>
          <a:prstGeom prst="rect">
            <a:avLst/>
          </a:prstGeom>
        </p:spPr>
        <p:txBody>
          <a:bodyPr vert="horz" wrap="square" lIns="0" tIns="0" rIns="0" bIns="0" rtlCol="0">
            <a:spAutoFit/>
          </a:bodyPr>
          <a:lstStyle/>
          <a:p>
            <a:pPr marL="12700"/>
            <a:r>
              <a:rPr sz="1400" dirty="0">
                <a:solidFill>
                  <a:srgbClr val="231F20"/>
                </a:solidFill>
                <a:latin typeface="+mn-lt"/>
                <a:ea typeface="+mn-ea"/>
                <a:cs typeface="Arial"/>
              </a:rPr>
              <a:t>ONU</a:t>
            </a:r>
            <a:endParaRPr sz="1400" dirty="0">
              <a:latin typeface="+mn-lt"/>
              <a:ea typeface="+mn-ea"/>
              <a:cs typeface="Arial"/>
            </a:endParaRPr>
          </a:p>
        </p:txBody>
      </p:sp>
      <p:sp>
        <p:nvSpPr>
          <p:cNvPr id="50" name="object 75"/>
          <p:cNvSpPr/>
          <p:nvPr/>
        </p:nvSpPr>
        <p:spPr>
          <a:xfrm>
            <a:off x="7405704" y="2953206"/>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400">
              <a:latin typeface="+mn-lt"/>
              <a:ea typeface="+mn-ea"/>
            </a:endParaRPr>
          </a:p>
        </p:txBody>
      </p:sp>
      <p:sp>
        <p:nvSpPr>
          <p:cNvPr id="51" name="object 76"/>
          <p:cNvSpPr/>
          <p:nvPr/>
        </p:nvSpPr>
        <p:spPr>
          <a:xfrm>
            <a:off x="7335205" y="299204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400">
              <a:latin typeface="+mn-lt"/>
              <a:ea typeface="+mn-ea"/>
            </a:endParaRPr>
          </a:p>
        </p:txBody>
      </p:sp>
      <p:sp>
        <p:nvSpPr>
          <p:cNvPr id="52" name="object 77"/>
          <p:cNvSpPr/>
          <p:nvPr/>
        </p:nvSpPr>
        <p:spPr>
          <a:xfrm>
            <a:off x="7493561" y="2929628"/>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400">
              <a:latin typeface="+mn-lt"/>
              <a:ea typeface="+mn-ea"/>
            </a:endParaRPr>
          </a:p>
        </p:txBody>
      </p:sp>
      <p:sp>
        <p:nvSpPr>
          <p:cNvPr id="53" name="object 78"/>
          <p:cNvSpPr/>
          <p:nvPr/>
        </p:nvSpPr>
        <p:spPr>
          <a:xfrm>
            <a:off x="7563005" y="292643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400">
              <a:latin typeface="+mn-lt"/>
              <a:ea typeface="+mn-ea"/>
            </a:endParaRPr>
          </a:p>
        </p:txBody>
      </p:sp>
      <p:sp>
        <p:nvSpPr>
          <p:cNvPr id="54" name="object 79"/>
          <p:cNvSpPr/>
          <p:nvPr/>
        </p:nvSpPr>
        <p:spPr>
          <a:xfrm flipH="1">
            <a:off x="7464097" y="2927815"/>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400">
              <a:latin typeface="+mn-lt"/>
              <a:ea typeface="+mn-ea"/>
            </a:endParaRPr>
          </a:p>
        </p:txBody>
      </p:sp>
      <p:grpSp>
        <p:nvGrpSpPr>
          <p:cNvPr id="55" name="组合 54"/>
          <p:cNvGrpSpPr/>
          <p:nvPr/>
        </p:nvGrpSpPr>
        <p:grpSpPr>
          <a:xfrm>
            <a:off x="7284232" y="2924825"/>
            <a:ext cx="405130" cy="262890"/>
            <a:chOff x="5753470" y="1943077"/>
            <a:chExt cx="405130" cy="262890"/>
          </a:xfrm>
        </p:grpSpPr>
        <p:sp>
          <p:nvSpPr>
            <p:cNvPr id="56"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1400">
                <a:latin typeface="+mn-lt"/>
                <a:ea typeface="+mn-ea"/>
              </a:endParaRPr>
            </a:p>
          </p:txBody>
        </p:sp>
        <p:sp>
          <p:nvSpPr>
            <p:cNvPr id="57"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400">
                <a:latin typeface="+mn-lt"/>
                <a:ea typeface="+mn-ea"/>
              </a:endParaRPr>
            </a:p>
          </p:txBody>
        </p:sp>
        <p:sp>
          <p:nvSpPr>
            <p:cNvPr id="58"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400">
                <a:latin typeface="+mn-lt"/>
                <a:ea typeface="+mn-ea"/>
              </a:endParaRPr>
            </a:p>
          </p:txBody>
        </p:sp>
        <p:sp>
          <p:nvSpPr>
            <p:cNvPr id="59"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400">
                <a:latin typeface="+mn-lt"/>
                <a:ea typeface="+mn-ea"/>
              </a:endParaRPr>
            </a:p>
          </p:txBody>
        </p:sp>
        <p:sp>
          <p:nvSpPr>
            <p:cNvPr id="60"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400">
                <a:latin typeface="+mn-lt"/>
                <a:ea typeface="+mn-ea"/>
              </a:endParaRPr>
            </a:p>
          </p:txBody>
        </p:sp>
        <p:sp>
          <p:nvSpPr>
            <p:cNvPr id="61"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400">
                <a:latin typeface="+mn-lt"/>
                <a:ea typeface="+mn-ea"/>
              </a:endParaRPr>
            </a:p>
          </p:txBody>
        </p:sp>
      </p:grpSp>
      <p:grpSp>
        <p:nvGrpSpPr>
          <p:cNvPr id="62" name="组合 61"/>
          <p:cNvGrpSpPr/>
          <p:nvPr/>
        </p:nvGrpSpPr>
        <p:grpSpPr>
          <a:xfrm>
            <a:off x="7284232" y="3529351"/>
            <a:ext cx="405130" cy="262890"/>
            <a:chOff x="5753470" y="1943077"/>
            <a:chExt cx="405130" cy="262890"/>
          </a:xfrm>
        </p:grpSpPr>
        <p:sp>
          <p:nvSpPr>
            <p:cNvPr id="63"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1400">
                <a:latin typeface="+mn-lt"/>
                <a:ea typeface="+mn-ea"/>
              </a:endParaRPr>
            </a:p>
          </p:txBody>
        </p:sp>
        <p:sp>
          <p:nvSpPr>
            <p:cNvPr id="64"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400">
                <a:latin typeface="+mn-lt"/>
                <a:ea typeface="+mn-ea"/>
              </a:endParaRPr>
            </a:p>
          </p:txBody>
        </p:sp>
        <p:sp>
          <p:nvSpPr>
            <p:cNvPr id="65"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400">
                <a:latin typeface="+mn-lt"/>
                <a:ea typeface="+mn-ea"/>
              </a:endParaRPr>
            </a:p>
          </p:txBody>
        </p:sp>
        <p:sp>
          <p:nvSpPr>
            <p:cNvPr id="66"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400">
                <a:latin typeface="+mn-lt"/>
                <a:ea typeface="+mn-ea"/>
              </a:endParaRPr>
            </a:p>
          </p:txBody>
        </p:sp>
        <p:sp>
          <p:nvSpPr>
            <p:cNvPr id="67"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400">
                <a:latin typeface="+mn-lt"/>
                <a:ea typeface="+mn-ea"/>
              </a:endParaRPr>
            </a:p>
          </p:txBody>
        </p:sp>
        <p:sp>
          <p:nvSpPr>
            <p:cNvPr id="68"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400">
                <a:latin typeface="+mn-lt"/>
                <a:ea typeface="+mn-ea"/>
              </a:endParaRPr>
            </a:p>
          </p:txBody>
        </p:sp>
      </p:grpSp>
      <p:sp>
        <p:nvSpPr>
          <p:cNvPr id="69" name="文本框 68"/>
          <p:cNvSpPr txBox="1"/>
          <p:nvPr/>
        </p:nvSpPr>
        <p:spPr bwMode="auto">
          <a:xfrm>
            <a:off x="3715769" y="3367735"/>
            <a:ext cx="531042" cy="316392"/>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mn-lt"/>
                <a:ea typeface="+mn-ea"/>
                <a:cs typeface="Arial" panose="020B0604020202020204" pitchFamily="34" charset="0"/>
              </a:rPr>
              <a:t>OLT</a:t>
            </a:r>
            <a:endParaRPr lang="zh-CN" altLang="en-US" sz="1400">
              <a:solidFill>
                <a:srgbClr val="000000"/>
              </a:solidFill>
              <a:latin typeface="+mn-lt"/>
              <a:ea typeface="+mn-ea"/>
              <a:cs typeface="Arial" panose="020B0604020202020204" pitchFamily="34" charset="0"/>
            </a:endParaRPr>
          </a:p>
        </p:txBody>
      </p:sp>
    </p:spTree>
    <p:extLst>
      <p:ext uri="{BB962C8B-B14F-4D97-AF65-F5344CB8AC3E}">
        <p14:creationId xmlns:p14="http://schemas.microsoft.com/office/powerpoint/2010/main" val="419826569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zh-CN" sz="3200" dirty="0"/>
              <a:t>Dados Downstream do XG(S)-PON</a:t>
            </a:r>
          </a:p>
        </p:txBody>
      </p:sp>
      <p:sp>
        <p:nvSpPr>
          <p:cNvPr id="93" name="文本占位符 92"/>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pt" altLang="en-US" dirty="0"/>
              <a:t>Modo de broadcast: O comprimento do quadro de descida (downstream) do XG(S)-PON é fixado em 125 us. Neste modo, todas as ONUs podem receber os mesmos dados. Porém, os dados de diferentes ONUs são diferenciados pelo ID da porta XGEM, e as ONUs recebem seus próprios dados por filtragem.</a:t>
            </a:r>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3" name="Rectangle 3"/>
          <p:cNvSpPr txBox="1">
            <a:spLocks noChangeArrowheads="1"/>
          </p:cNvSpPr>
          <p:nvPr/>
        </p:nvSpPr>
        <p:spPr>
          <a:xfrm>
            <a:off x="468317" y="1233488"/>
            <a:ext cx="11276183" cy="4680000"/>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endParaRPr lang="en-US" altLang="zh-CN" sz="2800">
              <a:latin typeface="Huawei Sans" panose="020C0503030203020204" pitchFamily="34" charset="0"/>
              <a:ea typeface="方正兰亭黑简体" panose="02000000000000000000" pitchFamily="2" charset="-122"/>
              <a:cs typeface="Huawei Sans" panose="020C0503030203020204" pitchFamily="34" charset="0"/>
            </a:endParaRPr>
          </a:p>
          <a:p>
            <a:endParaRPr lang="en-US" altLang="zh-CN" sz="2800">
              <a:latin typeface="Huawei Sans" panose="020C0503030203020204" pitchFamily="34" charset="0"/>
              <a:ea typeface="方正兰亭黑简体" panose="02000000000000000000" pitchFamily="2" charset="-122"/>
              <a:cs typeface="Huawei Sans" panose="020C0503030203020204" pitchFamily="34" charset="0"/>
            </a:endParaRPr>
          </a:p>
          <a:p>
            <a:endParaRPr lang="en-US" altLang="zh-CN" sz="2800">
              <a:latin typeface="Huawei Sans" panose="020C0503030203020204" pitchFamily="34" charset="0"/>
              <a:ea typeface="方正兰亭黑简体" panose="02000000000000000000" pitchFamily="2" charset="-122"/>
              <a:cs typeface="Huawei Sans" panose="020C0503030203020204" pitchFamily="34" charset="0"/>
            </a:endParaRPr>
          </a:p>
          <a:p>
            <a:endParaRPr lang="en-US" altLang="zh-CN" sz="2800">
              <a:latin typeface="Huawei Sans" panose="020C0503030203020204" pitchFamily="34" charset="0"/>
              <a:ea typeface="方正兰亭黑简体" panose="02000000000000000000" pitchFamily="2" charset="-122"/>
              <a:cs typeface="Huawei Sans" panose="020C0503030203020204" pitchFamily="34" charset="0"/>
            </a:endParaRPr>
          </a:p>
          <a:p>
            <a:endParaRPr lang="en-US" altLang="zh-CN" sz="280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4" name="直接连接符 3"/>
          <p:cNvCxnSpPr/>
          <p:nvPr/>
        </p:nvCxnSpPr>
        <p:spPr bwMode="auto">
          <a:xfrm>
            <a:off x="6845725" y="3537068"/>
            <a:ext cx="1405705" cy="18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 name="直接连接符 4"/>
          <p:cNvCxnSpPr/>
          <p:nvPr/>
        </p:nvCxnSpPr>
        <p:spPr bwMode="auto">
          <a:xfrm>
            <a:off x="6845725" y="2790932"/>
            <a:ext cx="1405705" cy="18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 name="直接连接符 5"/>
          <p:cNvCxnSpPr/>
          <p:nvPr/>
        </p:nvCxnSpPr>
        <p:spPr bwMode="auto">
          <a:xfrm>
            <a:off x="6829362" y="1921699"/>
            <a:ext cx="1405705" cy="18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 name="直接连接符 6"/>
          <p:cNvCxnSpPr/>
          <p:nvPr/>
        </p:nvCxnSpPr>
        <p:spPr bwMode="auto">
          <a:xfrm>
            <a:off x="4935408" y="2891462"/>
            <a:ext cx="1668772" cy="736167"/>
          </a:xfrm>
          <a:prstGeom prst="line">
            <a:avLst/>
          </a:prstGeom>
          <a:solidFill>
            <a:schemeClr val="accent1"/>
          </a:solidFill>
          <a:ln w="25400" cap="flat" cmpd="sng" algn="ctr">
            <a:solidFill>
              <a:srgbClr val="F89939"/>
            </a:solidFill>
            <a:prstDash val="solid"/>
            <a:round/>
            <a:headEnd type="none" w="med" len="med"/>
            <a:tailEnd type="none" w="med" len="med"/>
          </a:ln>
          <a:effectLst/>
        </p:spPr>
      </p:cxnSp>
      <p:cxnSp>
        <p:nvCxnSpPr>
          <p:cNvPr id="8" name="直接连接符 7"/>
          <p:cNvCxnSpPr/>
          <p:nvPr/>
        </p:nvCxnSpPr>
        <p:spPr bwMode="auto">
          <a:xfrm>
            <a:off x="2827618" y="2774097"/>
            <a:ext cx="3811393" cy="15494"/>
          </a:xfrm>
          <a:prstGeom prst="line">
            <a:avLst/>
          </a:prstGeom>
          <a:solidFill>
            <a:schemeClr val="accent1"/>
          </a:solidFill>
          <a:ln w="25400" cap="flat" cmpd="sng" algn="ctr">
            <a:solidFill>
              <a:srgbClr val="F89939"/>
            </a:solidFill>
            <a:prstDash val="solid"/>
            <a:round/>
            <a:headEnd type="none" w="med" len="med"/>
            <a:tailEnd type="none" w="med" len="med"/>
          </a:ln>
          <a:effectLst/>
        </p:spPr>
      </p:cxnSp>
      <p:cxnSp>
        <p:nvCxnSpPr>
          <p:cNvPr id="9" name="直接连接符 8"/>
          <p:cNvCxnSpPr/>
          <p:nvPr/>
        </p:nvCxnSpPr>
        <p:spPr bwMode="auto">
          <a:xfrm flipV="1">
            <a:off x="4982519" y="1921698"/>
            <a:ext cx="1659955" cy="684387"/>
          </a:xfrm>
          <a:prstGeom prst="line">
            <a:avLst/>
          </a:prstGeom>
          <a:solidFill>
            <a:schemeClr val="accent1"/>
          </a:solidFill>
          <a:ln w="25400" cap="flat" cmpd="sng" algn="ctr">
            <a:solidFill>
              <a:srgbClr val="F89939"/>
            </a:solidFill>
            <a:prstDash val="solid"/>
            <a:round/>
            <a:headEnd type="none" w="med" len="med"/>
            <a:tailEnd type="none" w="med" len="med"/>
          </a:ln>
          <a:effectLst/>
        </p:spPr>
      </p:cxnSp>
      <p:sp>
        <p:nvSpPr>
          <p:cNvPr id="10" name="object 30"/>
          <p:cNvSpPr/>
          <p:nvPr/>
        </p:nvSpPr>
        <p:spPr>
          <a:xfrm>
            <a:off x="4594290" y="2567137"/>
            <a:ext cx="388231" cy="384931"/>
          </a:xfrm>
          <a:custGeom>
            <a:avLst/>
            <a:gdLst/>
            <a:ahLst/>
            <a:cxnLst/>
            <a:rect l="l" t="t" r="r" b="b"/>
            <a:pathLst>
              <a:path w="321945" h="306070">
                <a:moveTo>
                  <a:pt x="287009" y="0"/>
                </a:moveTo>
                <a:lnTo>
                  <a:pt x="43129" y="76259"/>
                </a:lnTo>
                <a:lnTo>
                  <a:pt x="0" y="76259"/>
                </a:lnTo>
                <a:lnTo>
                  <a:pt x="0" y="229307"/>
                </a:lnTo>
                <a:lnTo>
                  <a:pt x="47053" y="229307"/>
                </a:lnTo>
                <a:lnTo>
                  <a:pt x="282346" y="305825"/>
                </a:lnTo>
                <a:lnTo>
                  <a:pt x="296576" y="303227"/>
                </a:lnTo>
                <a:lnTo>
                  <a:pt x="308481" y="296088"/>
                </a:lnTo>
                <a:lnTo>
                  <a:pt x="317054" y="285389"/>
                </a:lnTo>
                <a:lnTo>
                  <a:pt x="321289" y="272111"/>
                </a:lnTo>
                <a:lnTo>
                  <a:pt x="321564" y="37994"/>
                </a:lnTo>
                <a:lnTo>
                  <a:pt x="318900" y="24110"/>
                </a:lnTo>
                <a:lnTo>
                  <a:pt x="311583" y="12497"/>
                </a:lnTo>
                <a:lnTo>
                  <a:pt x="300617" y="4134"/>
                </a:lnTo>
                <a:lnTo>
                  <a:pt x="287009" y="0"/>
                </a:lnTo>
                <a:close/>
              </a:path>
            </a:pathLst>
          </a:custGeom>
          <a:solidFill>
            <a:srgbClr val="F89939"/>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11" name="object 31"/>
          <p:cNvSpPr/>
          <p:nvPr/>
        </p:nvSpPr>
        <p:spPr>
          <a:xfrm>
            <a:off x="4659513" y="2664178"/>
            <a:ext cx="190670" cy="180486"/>
          </a:xfrm>
          <a:custGeom>
            <a:avLst/>
            <a:gdLst/>
            <a:ahLst/>
            <a:cxnLst/>
            <a:rect l="l" t="t" r="r" b="b"/>
            <a:pathLst>
              <a:path w="158114" h="143510">
                <a:moveTo>
                  <a:pt x="157266" y="83374"/>
                </a:moveTo>
                <a:lnTo>
                  <a:pt x="48983" y="83374"/>
                </a:lnTo>
                <a:lnTo>
                  <a:pt x="48983" y="108914"/>
                </a:lnTo>
                <a:lnTo>
                  <a:pt x="139700" y="143394"/>
                </a:lnTo>
                <a:lnTo>
                  <a:pt x="144373" y="140828"/>
                </a:lnTo>
                <a:lnTo>
                  <a:pt x="156967" y="90258"/>
                </a:lnTo>
                <a:lnTo>
                  <a:pt x="157266" y="83374"/>
                </a:lnTo>
                <a:close/>
              </a:path>
              <a:path w="158114" h="143510">
                <a:moveTo>
                  <a:pt x="144232" y="0"/>
                </a:moveTo>
                <a:lnTo>
                  <a:pt x="48983" y="32294"/>
                </a:lnTo>
                <a:lnTo>
                  <a:pt x="48983" y="59117"/>
                </a:lnTo>
                <a:lnTo>
                  <a:pt x="0" y="59117"/>
                </a:lnTo>
                <a:lnTo>
                  <a:pt x="0" y="84022"/>
                </a:lnTo>
                <a:lnTo>
                  <a:pt x="48983" y="83374"/>
                </a:lnTo>
                <a:lnTo>
                  <a:pt x="157266" y="83374"/>
                </a:lnTo>
                <a:lnTo>
                  <a:pt x="155293" y="32768"/>
                </a:lnTo>
                <a:lnTo>
                  <a:pt x="148651" y="6923"/>
                </a:lnTo>
                <a:lnTo>
                  <a:pt x="144232" y="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12" name="object 32"/>
          <p:cNvSpPr/>
          <p:nvPr/>
        </p:nvSpPr>
        <p:spPr>
          <a:xfrm>
            <a:off x="4868416" y="2798656"/>
            <a:ext cx="75808" cy="57500"/>
          </a:xfrm>
          <a:custGeom>
            <a:avLst/>
            <a:gdLst/>
            <a:ahLst/>
            <a:cxnLst/>
            <a:rect l="l" t="t" r="r" b="b"/>
            <a:pathLst>
              <a:path w="62864" h="45720">
                <a:moveTo>
                  <a:pt x="8788" y="0"/>
                </a:moveTo>
                <a:lnTo>
                  <a:pt x="0" y="14859"/>
                </a:lnTo>
                <a:lnTo>
                  <a:pt x="53886" y="45212"/>
                </a:lnTo>
                <a:lnTo>
                  <a:pt x="62674" y="30365"/>
                </a:lnTo>
                <a:lnTo>
                  <a:pt x="8788" y="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13" name="object 33"/>
          <p:cNvSpPr/>
          <p:nvPr/>
        </p:nvSpPr>
        <p:spPr>
          <a:xfrm>
            <a:off x="4884284" y="2741561"/>
            <a:ext cx="60494" cy="22361"/>
          </a:xfrm>
          <a:custGeom>
            <a:avLst/>
            <a:gdLst/>
            <a:ahLst/>
            <a:cxnLst/>
            <a:rect l="l" t="t" r="r" b="b"/>
            <a:pathLst>
              <a:path w="50164" h="17779">
                <a:moveTo>
                  <a:pt x="0" y="8585"/>
                </a:moveTo>
                <a:lnTo>
                  <a:pt x="49822" y="8585"/>
                </a:lnTo>
              </a:path>
            </a:pathLst>
          </a:custGeom>
          <a:ln w="18440">
            <a:solidFill>
              <a:srgbClr val="FFFFFF"/>
            </a:solidFill>
          </a:ln>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14" name="object 34"/>
          <p:cNvSpPr/>
          <p:nvPr/>
        </p:nvSpPr>
        <p:spPr>
          <a:xfrm>
            <a:off x="4871744" y="2649537"/>
            <a:ext cx="70447" cy="53507"/>
          </a:xfrm>
          <a:custGeom>
            <a:avLst/>
            <a:gdLst/>
            <a:ahLst/>
            <a:cxnLst/>
            <a:rect l="l" t="t" r="r" b="b"/>
            <a:pathLst>
              <a:path w="58419" h="42545">
                <a:moveTo>
                  <a:pt x="49098" y="0"/>
                </a:moveTo>
                <a:lnTo>
                  <a:pt x="0" y="27660"/>
                </a:lnTo>
                <a:lnTo>
                  <a:pt x="8788" y="42519"/>
                </a:lnTo>
                <a:lnTo>
                  <a:pt x="57899" y="14858"/>
                </a:lnTo>
                <a:lnTo>
                  <a:pt x="49098" y="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15" name="object 35"/>
          <p:cNvSpPr/>
          <p:nvPr/>
        </p:nvSpPr>
        <p:spPr>
          <a:xfrm>
            <a:off x="2367071" y="2359325"/>
            <a:ext cx="480885" cy="800209"/>
          </a:xfrm>
          <a:custGeom>
            <a:avLst/>
            <a:gdLst/>
            <a:ahLst/>
            <a:cxnLst/>
            <a:rect l="l" t="t" r="r" b="b"/>
            <a:pathLst>
              <a:path w="398780" h="636270">
                <a:moveTo>
                  <a:pt x="23444" y="0"/>
                </a:moveTo>
                <a:lnTo>
                  <a:pt x="10127" y="4167"/>
                </a:lnTo>
                <a:lnTo>
                  <a:pt x="1645" y="14869"/>
                </a:lnTo>
                <a:lnTo>
                  <a:pt x="0" y="612470"/>
                </a:lnTo>
                <a:lnTo>
                  <a:pt x="4150" y="625858"/>
                </a:lnTo>
                <a:lnTo>
                  <a:pt x="14803" y="634376"/>
                </a:lnTo>
                <a:lnTo>
                  <a:pt x="23444" y="636028"/>
                </a:lnTo>
                <a:lnTo>
                  <a:pt x="375043" y="636028"/>
                </a:lnTo>
                <a:lnTo>
                  <a:pt x="388359" y="631859"/>
                </a:lnTo>
                <a:lnTo>
                  <a:pt x="396833" y="621151"/>
                </a:lnTo>
                <a:lnTo>
                  <a:pt x="398475" y="23558"/>
                </a:lnTo>
                <a:lnTo>
                  <a:pt x="394326" y="10167"/>
                </a:lnTo>
                <a:lnTo>
                  <a:pt x="383676" y="1649"/>
                </a:lnTo>
                <a:lnTo>
                  <a:pt x="23444" y="0"/>
                </a:lnTo>
                <a:close/>
              </a:path>
            </a:pathLst>
          </a:custGeom>
          <a:solidFill>
            <a:srgbClr val="F89939"/>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16" name="object 36"/>
          <p:cNvSpPr/>
          <p:nvPr/>
        </p:nvSpPr>
        <p:spPr>
          <a:xfrm>
            <a:off x="2577300" y="2512648"/>
            <a:ext cx="84232" cy="93438"/>
          </a:xfrm>
          <a:custGeom>
            <a:avLst/>
            <a:gdLst/>
            <a:ahLst/>
            <a:cxnLst/>
            <a:rect l="l" t="t" r="r" b="b"/>
            <a:pathLst>
              <a:path w="69850" h="74295">
                <a:moveTo>
                  <a:pt x="34994" y="0"/>
                </a:moveTo>
                <a:lnTo>
                  <a:pt x="21396" y="2893"/>
                </a:lnTo>
                <a:lnTo>
                  <a:pt x="10300" y="10787"/>
                </a:lnTo>
                <a:lnTo>
                  <a:pt x="2803" y="22502"/>
                </a:lnTo>
                <a:lnTo>
                  <a:pt x="0" y="36857"/>
                </a:lnTo>
                <a:lnTo>
                  <a:pt x="2709" y="51357"/>
                </a:lnTo>
                <a:lnTo>
                  <a:pt x="10104" y="63181"/>
                </a:lnTo>
                <a:lnTo>
                  <a:pt x="21083" y="71176"/>
                </a:lnTo>
                <a:lnTo>
                  <a:pt x="34545" y="74191"/>
                </a:lnTo>
                <a:lnTo>
                  <a:pt x="48222" y="71313"/>
                </a:lnTo>
                <a:lnTo>
                  <a:pt x="59358" y="63457"/>
                </a:lnTo>
                <a:lnTo>
                  <a:pt x="66885" y="51794"/>
                </a:lnTo>
                <a:lnTo>
                  <a:pt x="69733" y="37496"/>
                </a:lnTo>
                <a:lnTo>
                  <a:pt x="69689" y="36857"/>
                </a:lnTo>
                <a:lnTo>
                  <a:pt x="67006" y="22685"/>
                </a:lnTo>
                <a:lnTo>
                  <a:pt x="59563" y="10908"/>
                </a:lnTo>
                <a:lnTo>
                  <a:pt x="48521" y="2950"/>
                </a:lnTo>
                <a:lnTo>
                  <a:pt x="34994" y="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17" name="object 37"/>
          <p:cNvSpPr/>
          <p:nvPr/>
        </p:nvSpPr>
        <p:spPr>
          <a:xfrm>
            <a:off x="2507843" y="2509425"/>
            <a:ext cx="63557" cy="103820"/>
          </a:xfrm>
          <a:custGeom>
            <a:avLst/>
            <a:gdLst/>
            <a:ahLst/>
            <a:cxnLst/>
            <a:rect l="l" t="t" r="r" b="b"/>
            <a:pathLst>
              <a:path w="52705" h="82550">
                <a:moveTo>
                  <a:pt x="0" y="0"/>
                </a:moveTo>
                <a:lnTo>
                  <a:pt x="0" y="82054"/>
                </a:lnTo>
                <a:lnTo>
                  <a:pt x="52616" y="41021"/>
                </a:lnTo>
                <a:lnTo>
                  <a:pt x="0" y="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18" name="object 38"/>
          <p:cNvSpPr/>
          <p:nvPr/>
        </p:nvSpPr>
        <p:spPr>
          <a:xfrm>
            <a:off x="2397111" y="2559302"/>
            <a:ext cx="114095" cy="0"/>
          </a:xfrm>
          <a:custGeom>
            <a:avLst/>
            <a:gdLst/>
            <a:ahLst/>
            <a:cxnLst/>
            <a:rect l="l" t="t" r="r" b="b"/>
            <a:pathLst>
              <a:path w="94614">
                <a:moveTo>
                  <a:pt x="0" y="0"/>
                </a:moveTo>
                <a:lnTo>
                  <a:pt x="94208" y="0"/>
                </a:lnTo>
              </a:path>
            </a:pathLst>
          </a:custGeom>
          <a:ln w="33070">
            <a:solidFill>
              <a:srgbClr val="FFFFFF"/>
            </a:solidFill>
          </a:ln>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19" name="object 39"/>
          <p:cNvSpPr/>
          <p:nvPr/>
        </p:nvSpPr>
        <p:spPr>
          <a:xfrm>
            <a:off x="2706539" y="2425734"/>
            <a:ext cx="68917" cy="88646"/>
          </a:xfrm>
          <a:custGeom>
            <a:avLst/>
            <a:gdLst/>
            <a:ahLst/>
            <a:cxnLst/>
            <a:rect l="l" t="t" r="r" b="b"/>
            <a:pathLst>
              <a:path w="57150" h="70485">
                <a:moveTo>
                  <a:pt x="0" y="0"/>
                </a:moveTo>
                <a:lnTo>
                  <a:pt x="40259" y="70091"/>
                </a:lnTo>
                <a:lnTo>
                  <a:pt x="56807" y="13754"/>
                </a:lnTo>
                <a:lnTo>
                  <a:pt x="0" y="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20" name="object 40"/>
          <p:cNvSpPr/>
          <p:nvPr/>
        </p:nvSpPr>
        <p:spPr>
          <a:xfrm>
            <a:off x="2643411" y="2450042"/>
            <a:ext cx="98015" cy="82257"/>
          </a:xfrm>
          <a:custGeom>
            <a:avLst/>
            <a:gdLst/>
            <a:ahLst/>
            <a:cxnLst/>
            <a:rect l="l" t="t" r="r" b="b"/>
            <a:pathLst>
              <a:path w="81280" h="65404">
                <a:moveTo>
                  <a:pt x="65671" y="0"/>
                </a:moveTo>
                <a:lnTo>
                  <a:pt x="0" y="38100"/>
                </a:lnTo>
                <a:lnTo>
                  <a:pt x="15608" y="65265"/>
                </a:lnTo>
                <a:lnTo>
                  <a:pt x="81267" y="27165"/>
                </a:lnTo>
                <a:lnTo>
                  <a:pt x="65671" y="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21" name="object 41"/>
          <p:cNvSpPr/>
          <p:nvPr/>
        </p:nvSpPr>
        <p:spPr>
          <a:xfrm>
            <a:off x="2749216" y="2509425"/>
            <a:ext cx="50539" cy="103820"/>
          </a:xfrm>
          <a:custGeom>
            <a:avLst/>
            <a:gdLst/>
            <a:ahLst/>
            <a:cxnLst/>
            <a:rect l="l" t="t" r="r" b="b"/>
            <a:pathLst>
              <a:path w="41910" h="82550">
                <a:moveTo>
                  <a:pt x="0" y="0"/>
                </a:moveTo>
                <a:lnTo>
                  <a:pt x="0" y="82054"/>
                </a:lnTo>
                <a:lnTo>
                  <a:pt x="41732" y="41021"/>
                </a:lnTo>
                <a:lnTo>
                  <a:pt x="0" y="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22" name="object 42"/>
          <p:cNvSpPr/>
          <p:nvPr/>
        </p:nvSpPr>
        <p:spPr>
          <a:xfrm>
            <a:off x="2661398" y="2559302"/>
            <a:ext cx="90357" cy="0"/>
          </a:xfrm>
          <a:custGeom>
            <a:avLst/>
            <a:gdLst/>
            <a:ahLst/>
            <a:cxnLst/>
            <a:rect l="l" t="t" r="r" b="b"/>
            <a:pathLst>
              <a:path w="74930">
                <a:moveTo>
                  <a:pt x="0" y="0"/>
                </a:moveTo>
                <a:lnTo>
                  <a:pt x="74714" y="0"/>
                </a:lnTo>
              </a:path>
            </a:pathLst>
          </a:custGeom>
          <a:ln w="33070">
            <a:solidFill>
              <a:srgbClr val="FFFFFF"/>
            </a:solidFill>
          </a:ln>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23" name="object 43"/>
          <p:cNvSpPr/>
          <p:nvPr/>
        </p:nvSpPr>
        <p:spPr>
          <a:xfrm>
            <a:off x="2705752" y="2606212"/>
            <a:ext cx="68917" cy="88646"/>
          </a:xfrm>
          <a:custGeom>
            <a:avLst/>
            <a:gdLst/>
            <a:ahLst/>
            <a:cxnLst/>
            <a:rect l="l" t="t" r="r" b="b"/>
            <a:pathLst>
              <a:path w="57150" h="70485">
                <a:moveTo>
                  <a:pt x="40271" y="0"/>
                </a:moveTo>
                <a:lnTo>
                  <a:pt x="0" y="70091"/>
                </a:lnTo>
                <a:lnTo>
                  <a:pt x="56819" y="56324"/>
                </a:lnTo>
                <a:lnTo>
                  <a:pt x="40271" y="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24" name="object 44"/>
          <p:cNvSpPr/>
          <p:nvPr/>
        </p:nvSpPr>
        <p:spPr>
          <a:xfrm>
            <a:off x="2644257" y="2585025"/>
            <a:ext cx="98015" cy="82257"/>
          </a:xfrm>
          <a:custGeom>
            <a:avLst/>
            <a:gdLst/>
            <a:ahLst/>
            <a:cxnLst/>
            <a:rect l="l" t="t" r="r" b="b"/>
            <a:pathLst>
              <a:path w="81280" h="65404">
                <a:moveTo>
                  <a:pt x="15608" y="0"/>
                </a:moveTo>
                <a:lnTo>
                  <a:pt x="0" y="27165"/>
                </a:lnTo>
                <a:lnTo>
                  <a:pt x="65659" y="65265"/>
                </a:lnTo>
                <a:lnTo>
                  <a:pt x="81267" y="38100"/>
                </a:lnTo>
                <a:lnTo>
                  <a:pt x="15608" y="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25" name="object 45"/>
          <p:cNvSpPr/>
          <p:nvPr/>
        </p:nvSpPr>
        <p:spPr>
          <a:xfrm>
            <a:off x="2367077" y="2759275"/>
            <a:ext cx="480885" cy="0"/>
          </a:xfrm>
          <a:custGeom>
            <a:avLst/>
            <a:gdLst/>
            <a:ahLst/>
            <a:cxnLst/>
            <a:rect l="l" t="t" r="r" b="b"/>
            <a:pathLst>
              <a:path w="398780">
                <a:moveTo>
                  <a:pt x="0" y="0"/>
                </a:moveTo>
                <a:lnTo>
                  <a:pt x="398475" y="0"/>
                </a:lnTo>
              </a:path>
            </a:pathLst>
          </a:custGeom>
          <a:ln w="26212">
            <a:solidFill>
              <a:srgbClr val="FFFFFF"/>
            </a:solidFill>
          </a:ln>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26" name="object 46"/>
          <p:cNvSpPr/>
          <p:nvPr/>
        </p:nvSpPr>
        <p:spPr>
          <a:xfrm>
            <a:off x="2445156" y="2839268"/>
            <a:ext cx="84232" cy="226806"/>
          </a:xfrm>
          <a:custGeom>
            <a:avLst/>
            <a:gdLst/>
            <a:ahLst/>
            <a:cxnLst/>
            <a:rect l="l" t="t" r="r" b="b"/>
            <a:pathLst>
              <a:path w="69850" h="180339">
                <a:moveTo>
                  <a:pt x="69735" y="0"/>
                </a:moveTo>
                <a:lnTo>
                  <a:pt x="27901" y="0"/>
                </a:lnTo>
                <a:lnTo>
                  <a:pt x="14707" y="3565"/>
                </a:lnTo>
                <a:lnTo>
                  <a:pt x="4897" y="13035"/>
                </a:lnTo>
                <a:lnTo>
                  <a:pt x="183" y="26571"/>
                </a:lnTo>
                <a:lnTo>
                  <a:pt x="0" y="150177"/>
                </a:lnTo>
                <a:lnTo>
                  <a:pt x="3314" y="162974"/>
                </a:lnTo>
                <a:lnTo>
                  <a:pt x="12252" y="173038"/>
                </a:lnTo>
                <a:lnTo>
                  <a:pt x="25307" y="179069"/>
                </a:lnTo>
                <a:lnTo>
                  <a:pt x="69735" y="180213"/>
                </a:lnTo>
                <a:lnTo>
                  <a:pt x="69735" y="153174"/>
                </a:lnTo>
                <a:lnTo>
                  <a:pt x="33121" y="153174"/>
                </a:lnTo>
                <a:lnTo>
                  <a:pt x="33121" y="30035"/>
                </a:lnTo>
                <a:lnTo>
                  <a:pt x="69735" y="30035"/>
                </a:lnTo>
                <a:lnTo>
                  <a:pt x="69735" y="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27" name="object 47"/>
          <p:cNvSpPr/>
          <p:nvPr/>
        </p:nvSpPr>
        <p:spPr>
          <a:xfrm>
            <a:off x="2559279" y="2839264"/>
            <a:ext cx="210579" cy="166910"/>
          </a:xfrm>
          <a:custGeom>
            <a:avLst/>
            <a:gdLst/>
            <a:ahLst/>
            <a:cxnLst/>
            <a:rect l="l" t="t" r="r" b="b"/>
            <a:pathLst>
              <a:path w="174625" h="132714">
                <a:moveTo>
                  <a:pt x="0" y="0"/>
                </a:moveTo>
                <a:lnTo>
                  <a:pt x="174332" y="0"/>
                </a:lnTo>
                <a:lnTo>
                  <a:pt x="174332" y="132511"/>
                </a:lnTo>
                <a:lnTo>
                  <a:pt x="0" y="132511"/>
                </a:lnTo>
                <a:lnTo>
                  <a:pt x="0" y="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28" name="object 48"/>
          <p:cNvSpPr/>
          <p:nvPr/>
        </p:nvSpPr>
        <p:spPr>
          <a:xfrm>
            <a:off x="2555817" y="2835653"/>
            <a:ext cx="217470" cy="174097"/>
          </a:xfrm>
          <a:custGeom>
            <a:avLst/>
            <a:gdLst/>
            <a:ahLst/>
            <a:cxnLst/>
            <a:rect l="l" t="t" r="r" b="b"/>
            <a:pathLst>
              <a:path w="180339" h="138429">
                <a:moveTo>
                  <a:pt x="178790" y="0"/>
                </a:moveTo>
                <a:lnTo>
                  <a:pt x="1282" y="0"/>
                </a:lnTo>
                <a:lnTo>
                  <a:pt x="0" y="1282"/>
                </a:lnTo>
                <a:lnTo>
                  <a:pt x="0" y="136969"/>
                </a:lnTo>
                <a:lnTo>
                  <a:pt x="1282" y="138252"/>
                </a:lnTo>
                <a:lnTo>
                  <a:pt x="178790" y="138252"/>
                </a:lnTo>
                <a:lnTo>
                  <a:pt x="180085" y="136969"/>
                </a:lnTo>
                <a:lnTo>
                  <a:pt x="180085" y="132499"/>
                </a:lnTo>
                <a:lnTo>
                  <a:pt x="5753" y="132499"/>
                </a:lnTo>
                <a:lnTo>
                  <a:pt x="5753" y="5753"/>
                </a:lnTo>
                <a:lnTo>
                  <a:pt x="180085" y="5753"/>
                </a:lnTo>
                <a:lnTo>
                  <a:pt x="180085" y="1282"/>
                </a:lnTo>
                <a:lnTo>
                  <a:pt x="178790" y="0"/>
                </a:lnTo>
                <a:close/>
              </a:path>
              <a:path w="180339" h="138429">
                <a:moveTo>
                  <a:pt x="180085" y="5753"/>
                </a:moveTo>
                <a:lnTo>
                  <a:pt x="174332" y="5753"/>
                </a:lnTo>
                <a:lnTo>
                  <a:pt x="174332" y="132499"/>
                </a:lnTo>
                <a:lnTo>
                  <a:pt x="180085" y="132499"/>
                </a:lnTo>
                <a:lnTo>
                  <a:pt x="180085" y="5753"/>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29" name="object 49"/>
          <p:cNvSpPr/>
          <p:nvPr/>
        </p:nvSpPr>
        <p:spPr>
          <a:xfrm>
            <a:off x="2583307" y="2859262"/>
            <a:ext cx="162337" cy="126979"/>
          </a:xfrm>
          <a:custGeom>
            <a:avLst/>
            <a:gdLst/>
            <a:ahLst/>
            <a:cxnLst/>
            <a:rect l="l" t="t" r="r" b="b"/>
            <a:pathLst>
              <a:path w="134619" h="100964">
                <a:moveTo>
                  <a:pt x="0" y="0"/>
                </a:moveTo>
                <a:lnTo>
                  <a:pt x="134480" y="0"/>
                </a:lnTo>
                <a:lnTo>
                  <a:pt x="134480" y="100698"/>
                </a:lnTo>
                <a:lnTo>
                  <a:pt x="0" y="100698"/>
                </a:lnTo>
                <a:lnTo>
                  <a:pt x="0" y="0"/>
                </a:lnTo>
                <a:close/>
              </a:path>
            </a:pathLst>
          </a:custGeom>
          <a:solidFill>
            <a:srgbClr val="F89939"/>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30" name="object 50"/>
          <p:cNvSpPr/>
          <p:nvPr/>
        </p:nvSpPr>
        <p:spPr>
          <a:xfrm>
            <a:off x="2579847" y="2855651"/>
            <a:ext cx="169229" cy="134167"/>
          </a:xfrm>
          <a:custGeom>
            <a:avLst/>
            <a:gdLst/>
            <a:ahLst/>
            <a:cxnLst/>
            <a:rect l="l" t="t" r="r" b="b"/>
            <a:pathLst>
              <a:path w="140335" h="106679">
                <a:moveTo>
                  <a:pt x="138937" y="0"/>
                </a:moveTo>
                <a:lnTo>
                  <a:pt x="1282" y="0"/>
                </a:lnTo>
                <a:lnTo>
                  <a:pt x="0" y="1282"/>
                </a:lnTo>
                <a:lnTo>
                  <a:pt x="0" y="105168"/>
                </a:lnTo>
                <a:lnTo>
                  <a:pt x="1282" y="106464"/>
                </a:lnTo>
                <a:lnTo>
                  <a:pt x="138937" y="106464"/>
                </a:lnTo>
                <a:lnTo>
                  <a:pt x="140233" y="105168"/>
                </a:lnTo>
                <a:lnTo>
                  <a:pt x="140233" y="100698"/>
                </a:lnTo>
                <a:lnTo>
                  <a:pt x="5753" y="100698"/>
                </a:lnTo>
                <a:lnTo>
                  <a:pt x="5753" y="5740"/>
                </a:lnTo>
                <a:lnTo>
                  <a:pt x="140233" y="5740"/>
                </a:lnTo>
                <a:lnTo>
                  <a:pt x="140233" y="1282"/>
                </a:lnTo>
                <a:lnTo>
                  <a:pt x="138937" y="0"/>
                </a:lnTo>
                <a:close/>
              </a:path>
              <a:path w="140335" h="106679">
                <a:moveTo>
                  <a:pt x="140233" y="5740"/>
                </a:moveTo>
                <a:lnTo>
                  <a:pt x="134480" y="5740"/>
                </a:lnTo>
                <a:lnTo>
                  <a:pt x="134480" y="100698"/>
                </a:lnTo>
                <a:lnTo>
                  <a:pt x="140233" y="100698"/>
                </a:lnTo>
                <a:lnTo>
                  <a:pt x="140233" y="574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31" name="object 51"/>
          <p:cNvSpPr/>
          <p:nvPr/>
        </p:nvSpPr>
        <p:spPr>
          <a:xfrm>
            <a:off x="2568890" y="3005918"/>
            <a:ext cx="195264" cy="58299"/>
          </a:xfrm>
          <a:custGeom>
            <a:avLst/>
            <a:gdLst/>
            <a:ahLst/>
            <a:cxnLst/>
            <a:rect l="l" t="t" r="r" b="b"/>
            <a:pathLst>
              <a:path w="161925" h="46354">
                <a:moveTo>
                  <a:pt x="144449" y="0"/>
                </a:moveTo>
                <a:lnTo>
                  <a:pt x="15938" y="0"/>
                </a:lnTo>
                <a:lnTo>
                  <a:pt x="15938" y="14490"/>
                </a:lnTo>
                <a:lnTo>
                  <a:pt x="0" y="31445"/>
                </a:lnTo>
                <a:lnTo>
                  <a:pt x="0" y="46291"/>
                </a:lnTo>
                <a:lnTo>
                  <a:pt x="161378" y="46291"/>
                </a:lnTo>
                <a:lnTo>
                  <a:pt x="161378" y="31445"/>
                </a:lnTo>
                <a:lnTo>
                  <a:pt x="144449" y="15900"/>
                </a:lnTo>
                <a:lnTo>
                  <a:pt x="144449" y="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32" name="object 57"/>
          <p:cNvSpPr txBox="1"/>
          <p:nvPr/>
        </p:nvSpPr>
        <p:spPr>
          <a:xfrm>
            <a:off x="4364202" y="3026952"/>
            <a:ext cx="712172" cy="313612"/>
          </a:xfrm>
          <a:prstGeom prst="rect">
            <a:avLst/>
          </a:prstGeom>
        </p:spPr>
        <p:txBody>
          <a:bodyPr vert="horz" wrap="square" lIns="0" tIns="0" rIns="0" bIns="0" rtlCol="0">
            <a:spAutoFit/>
          </a:bodyPr>
          <a:lstStyle/>
          <a:p>
            <a:pPr marR="5080" algn="ctr">
              <a:lnSpc>
                <a:spcPts val="1155"/>
              </a:lnSpc>
            </a:pPr>
            <a:r>
              <a:rPr sz="1400" dirty="0">
                <a:solidFill>
                  <a:srgbClr val="231F20"/>
                </a:solidFill>
                <a:ea typeface="方正兰亭黑简体" panose="02000000000000000000" pitchFamily="2" charset="-122"/>
                <a:cs typeface="Huawei Sans" panose="020C0503030203020204" pitchFamily="34" charset="0"/>
              </a:rPr>
              <a:t>divisor óptico</a:t>
            </a:r>
            <a:endParaRPr sz="1400" dirty="0">
              <a:ea typeface="方正兰亭黑简体" panose="02000000000000000000" pitchFamily="2" charset="-122"/>
              <a:cs typeface="Huawei Sans" panose="020C0503030203020204" pitchFamily="34" charset="0"/>
            </a:endParaRPr>
          </a:p>
        </p:txBody>
      </p:sp>
      <p:sp>
        <p:nvSpPr>
          <p:cNvPr id="33" name="object 65"/>
          <p:cNvSpPr txBox="1"/>
          <p:nvPr/>
        </p:nvSpPr>
        <p:spPr>
          <a:xfrm>
            <a:off x="6599058" y="2136016"/>
            <a:ext cx="551136" cy="215444"/>
          </a:xfrm>
          <a:prstGeom prst="rect">
            <a:avLst/>
          </a:prstGeom>
        </p:spPr>
        <p:txBody>
          <a:bodyPr vert="horz" wrap="square" lIns="0" tIns="0" rIns="0" bIns="0" rtlCol="0">
            <a:spAutoFit/>
          </a:bodyPr>
          <a:lstStyle/>
          <a:p>
            <a:pPr marL="12700"/>
            <a:r>
              <a:rPr sz="1400">
                <a:solidFill>
                  <a:srgbClr val="231F20"/>
                </a:solidFill>
                <a:ea typeface="方正兰亭黑简体" panose="02000000000000000000" pitchFamily="2" charset="-122"/>
                <a:cs typeface="Huawei Sans" panose="020C0503030203020204" pitchFamily="34" charset="0"/>
              </a:rPr>
              <a:t>ONU1</a:t>
            </a:r>
            <a:endParaRPr sz="1400">
              <a:ea typeface="方正兰亭黑简体" panose="02000000000000000000" pitchFamily="2" charset="-122"/>
              <a:cs typeface="Huawei Sans" panose="020C0503030203020204" pitchFamily="34" charset="0"/>
            </a:endParaRPr>
          </a:p>
        </p:txBody>
      </p:sp>
      <p:sp>
        <p:nvSpPr>
          <p:cNvPr id="34" name="object 66"/>
          <p:cNvSpPr txBox="1"/>
          <p:nvPr/>
        </p:nvSpPr>
        <p:spPr>
          <a:xfrm>
            <a:off x="6599058" y="3763472"/>
            <a:ext cx="551136" cy="215444"/>
          </a:xfrm>
          <a:prstGeom prst="rect">
            <a:avLst/>
          </a:prstGeom>
        </p:spPr>
        <p:txBody>
          <a:bodyPr vert="horz" wrap="square" lIns="0" tIns="0" rIns="0" bIns="0" rtlCol="0">
            <a:spAutoFit/>
          </a:bodyPr>
          <a:lstStyle/>
          <a:p>
            <a:pPr marL="12700"/>
            <a:r>
              <a:rPr sz="1400">
                <a:ea typeface="方正兰亭黑简体" panose="02000000000000000000" pitchFamily="2" charset="-122"/>
                <a:cs typeface="Huawei Sans" panose="020C0503030203020204" pitchFamily="34" charset="0"/>
              </a:rPr>
              <a:t>ONU3</a:t>
            </a:r>
          </a:p>
        </p:txBody>
      </p:sp>
      <p:sp>
        <p:nvSpPr>
          <p:cNvPr id="35" name="object 69"/>
          <p:cNvSpPr/>
          <p:nvPr/>
        </p:nvSpPr>
        <p:spPr>
          <a:xfrm>
            <a:off x="6680376" y="3543106"/>
            <a:ext cx="49007" cy="101424"/>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36" name="object 70"/>
          <p:cNvSpPr/>
          <p:nvPr/>
        </p:nvSpPr>
        <p:spPr>
          <a:xfrm>
            <a:off x="6595362" y="3591948"/>
            <a:ext cx="87294"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37" name="object 71"/>
          <p:cNvSpPr/>
          <p:nvPr/>
        </p:nvSpPr>
        <p:spPr>
          <a:xfrm>
            <a:off x="6786322" y="3513453"/>
            <a:ext cx="65088" cy="174896"/>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38" name="object 72"/>
          <p:cNvSpPr/>
          <p:nvPr/>
        </p:nvSpPr>
        <p:spPr>
          <a:xfrm>
            <a:off x="6870064" y="3509427"/>
            <a:ext cx="169229" cy="177292"/>
          </a:xfrm>
          <a:custGeom>
            <a:avLst/>
            <a:gdLst/>
            <a:ahLst/>
            <a:cxnLst/>
            <a:rect l="l" t="t" r="r" b="b"/>
            <a:pathLst>
              <a:path w="140335" h="140970">
                <a:moveTo>
                  <a:pt x="120218" y="108381"/>
                </a:moveTo>
                <a:lnTo>
                  <a:pt x="21564" y="108381"/>
                </a:lnTo>
                <a:lnTo>
                  <a:pt x="21564" y="116331"/>
                </a:lnTo>
                <a:lnTo>
                  <a:pt x="9321" y="129400"/>
                </a:lnTo>
                <a:lnTo>
                  <a:pt x="9321" y="140817"/>
                </a:lnTo>
                <a:lnTo>
                  <a:pt x="133210" y="140817"/>
                </a:lnTo>
                <a:lnTo>
                  <a:pt x="133210" y="129400"/>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39" name="object 73"/>
          <p:cNvSpPr/>
          <p:nvPr/>
        </p:nvSpPr>
        <p:spPr>
          <a:xfrm flipH="1">
            <a:off x="6750792" y="3511169"/>
            <a:ext cx="0" cy="173299"/>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grpSp>
        <p:nvGrpSpPr>
          <p:cNvPr id="40" name="组合 39"/>
          <p:cNvGrpSpPr/>
          <p:nvPr/>
        </p:nvGrpSpPr>
        <p:grpSpPr>
          <a:xfrm>
            <a:off x="6577190" y="1758848"/>
            <a:ext cx="488543" cy="330625"/>
            <a:chOff x="5753470" y="1943077"/>
            <a:chExt cx="405130" cy="262890"/>
          </a:xfrm>
        </p:grpSpPr>
        <p:sp>
          <p:nvSpPr>
            <p:cNvPr id="41"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42"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43"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44"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45"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46"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grpSp>
      <p:sp>
        <p:nvSpPr>
          <p:cNvPr id="47" name="object 65"/>
          <p:cNvSpPr txBox="1"/>
          <p:nvPr/>
        </p:nvSpPr>
        <p:spPr>
          <a:xfrm>
            <a:off x="6599058" y="2993701"/>
            <a:ext cx="551136" cy="215444"/>
          </a:xfrm>
          <a:prstGeom prst="rect">
            <a:avLst/>
          </a:prstGeom>
        </p:spPr>
        <p:txBody>
          <a:bodyPr vert="horz" wrap="square" lIns="0" tIns="0" rIns="0" bIns="0" rtlCol="0">
            <a:spAutoFit/>
          </a:bodyPr>
          <a:lstStyle/>
          <a:p>
            <a:pPr marL="12700"/>
            <a:r>
              <a:rPr sz="1400">
                <a:solidFill>
                  <a:srgbClr val="231F20"/>
                </a:solidFill>
                <a:ea typeface="方正兰亭黑简体" panose="02000000000000000000" pitchFamily="2" charset="-122"/>
                <a:cs typeface="Huawei Sans" panose="020C0503030203020204" pitchFamily="34" charset="0"/>
              </a:rPr>
              <a:t>ONU2</a:t>
            </a:r>
            <a:endParaRPr sz="1400">
              <a:ea typeface="方正兰亭黑简体" panose="02000000000000000000" pitchFamily="2" charset="-122"/>
              <a:cs typeface="Huawei Sans" panose="020C0503030203020204" pitchFamily="34" charset="0"/>
            </a:endParaRPr>
          </a:p>
        </p:txBody>
      </p:sp>
      <p:sp>
        <p:nvSpPr>
          <p:cNvPr id="48" name="object 75"/>
          <p:cNvSpPr/>
          <p:nvPr/>
        </p:nvSpPr>
        <p:spPr>
          <a:xfrm>
            <a:off x="6731827" y="2653487"/>
            <a:ext cx="49007" cy="101424"/>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49" name="object 76"/>
          <p:cNvSpPr/>
          <p:nvPr/>
        </p:nvSpPr>
        <p:spPr>
          <a:xfrm>
            <a:off x="6646812" y="2702332"/>
            <a:ext cx="87294"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50" name="object 77"/>
          <p:cNvSpPr/>
          <p:nvPr/>
        </p:nvSpPr>
        <p:spPr>
          <a:xfrm>
            <a:off x="6837773" y="2623834"/>
            <a:ext cx="65088" cy="174896"/>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51" name="object 78"/>
          <p:cNvSpPr/>
          <p:nvPr/>
        </p:nvSpPr>
        <p:spPr>
          <a:xfrm>
            <a:off x="6921515" y="2619812"/>
            <a:ext cx="169229" cy="177292"/>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52" name="object 79"/>
          <p:cNvSpPr/>
          <p:nvPr/>
        </p:nvSpPr>
        <p:spPr>
          <a:xfrm flipH="1">
            <a:off x="6802242" y="2621554"/>
            <a:ext cx="0" cy="173299"/>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grpSp>
        <p:nvGrpSpPr>
          <p:cNvPr id="53" name="组合 52"/>
          <p:cNvGrpSpPr/>
          <p:nvPr/>
        </p:nvGrpSpPr>
        <p:grpSpPr>
          <a:xfrm>
            <a:off x="6577190" y="2617793"/>
            <a:ext cx="488543" cy="330625"/>
            <a:chOff x="5753470" y="1943077"/>
            <a:chExt cx="405130" cy="262890"/>
          </a:xfrm>
        </p:grpSpPr>
        <p:sp>
          <p:nvSpPr>
            <p:cNvPr id="54"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55"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56"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57"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58"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59"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grpSp>
      <p:grpSp>
        <p:nvGrpSpPr>
          <p:cNvPr id="60" name="组合 59"/>
          <p:cNvGrpSpPr/>
          <p:nvPr/>
        </p:nvGrpSpPr>
        <p:grpSpPr>
          <a:xfrm>
            <a:off x="6577190" y="3378080"/>
            <a:ext cx="488543" cy="330625"/>
            <a:chOff x="5753470" y="1943077"/>
            <a:chExt cx="405130" cy="262890"/>
          </a:xfrm>
        </p:grpSpPr>
        <p:sp>
          <p:nvSpPr>
            <p:cNvPr id="61"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62"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63"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64"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65"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sp>
          <p:nvSpPr>
            <p:cNvPr id="66"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1400">
                <a:ea typeface="方正兰亭黑简体" panose="02000000000000000000" pitchFamily="2" charset="-122"/>
                <a:cs typeface="Huawei Sans" panose="020C0503030203020204" pitchFamily="34" charset="0"/>
              </a:endParaRPr>
            </a:p>
          </p:txBody>
        </p:sp>
      </p:grpSp>
      <p:sp>
        <p:nvSpPr>
          <p:cNvPr id="67" name="矩形 66"/>
          <p:cNvSpPr/>
          <p:nvPr/>
        </p:nvSpPr>
        <p:spPr bwMode="auto">
          <a:xfrm>
            <a:off x="3285538" y="2495613"/>
            <a:ext cx="260502" cy="222373"/>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dist"/>
            <a:r>
              <a:rPr lang="pt" altLang="zh-CN" sz="1400" b="1">
                <a:ea typeface="方正兰亭黑简体" panose="02000000000000000000" pitchFamily="2" charset="-122"/>
                <a:cs typeface="Huawei Sans" panose="020C0503030203020204" pitchFamily="34" charset="0"/>
              </a:rPr>
              <a:t>1</a:t>
            </a:r>
            <a:endParaRPr lang="zh-CN" altLang="en-US" sz="1400" b="1">
              <a:ea typeface="方正兰亭黑简体" panose="02000000000000000000" pitchFamily="2" charset="-122"/>
              <a:cs typeface="Huawei Sans" panose="020C0503030203020204" pitchFamily="34" charset="0"/>
            </a:endParaRPr>
          </a:p>
        </p:txBody>
      </p:sp>
      <p:sp>
        <p:nvSpPr>
          <p:cNvPr id="68" name="矩形 67"/>
          <p:cNvSpPr/>
          <p:nvPr/>
        </p:nvSpPr>
        <p:spPr bwMode="auto">
          <a:xfrm>
            <a:off x="3589457" y="2495613"/>
            <a:ext cx="260502" cy="222373"/>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 altLang="zh-CN" sz="1400" b="1">
                <a:ea typeface="方正兰亭黑简体" panose="02000000000000000000" pitchFamily="2" charset="-122"/>
                <a:cs typeface="Huawei Sans" panose="020C0503030203020204" pitchFamily="34" charset="0"/>
              </a:rPr>
              <a:t>2</a:t>
            </a:r>
            <a:endParaRPr lang="zh-CN" altLang="en-US" sz="1400" b="1">
              <a:ea typeface="方正兰亭黑简体" panose="02000000000000000000" pitchFamily="2" charset="-122"/>
              <a:cs typeface="Huawei Sans" panose="020C0503030203020204" pitchFamily="34" charset="0"/>
            </a:endParaRPr>
          </a:p>
        </p:txBody>
      </p:sp>
      <p:sp>
        <p:nvSpPr>
          <p:cNvPr id="69" name="矩形 68"/>
          <p:cNvSpPr/>
          <p:nvPr/>
        </p:nvSpPr>
        <p:spPr bwMode="auto">
          <a:xfrm>
            <a:off x="3893375" y="2495613"/>
            <a:ext cx="260502" cy="222373"/>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 altLang="zh-CN" sz="1400" b="1">
                <a:ea typeface="方正兰亭黑简体" panose="02000000000000000000" pitchFamily="2" charset="-122"/>
                <a:cs typeface="Huawei Sans" panose="020C0503030203020204" pitchFamily="34" charset="0"/>
              </a:rPr>
              <a:t>3</a:t>
            </a:r>
            <a:endParaRPr lang="zh-CN" altLang="en-US" sz="1400" b="1">
              <a:ea typeface="方正兰亭黑简体" panose="02000000000000000000" pitchFamily="2" charset="-122"/>
              <a:cs typeface="Huawei Sans" panose="020C0503030203020204" pitchFamily="34" charset="0"/>
            </a:endParaRPr>
          </a:p>
        </p:txBody>
      </p:sp>
      <p:grpSp>
        <p:nvGrpSpPr>
          <p:cNvPr id="70" name="组合 69"/>
          <p:cNvGrpSpPr/>
          <p:nvPr/>
        </p:nvGrpSpPr>
        <p:grpSpPr>
          <a:xfrm>
            <a:off x="5369550" y="2495613"/>
            <a:ext cx="868338" cy="222373"/>
            <a:chOff x="3176228" y="2692283"/>
            <a:chExt cx="720080" cy="176815"/>
          </a:xfrm>
        </p:grpSpPr>
        <p:sp>
          <p:nvSpPr>
            <p:cNvPr id="71" name="矩形 70"/>
            <p:cNvSpPr/>
            <p:nvPr/>
          </p:nvSpPr>
          <p:spPr bwMode="auto">
            <a:xfrm>
              <a:off x="3176228" y="2692283"/>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 altLang="zh-CN" sz="1400" b="1">
                  <a:ea typeface="方正兰亭黑简体" panose="02000000000000000000" pitchFamily="2" charset="-122"/>
                  <a:cs typeface="Huawei Sans" panose="020C0503030203020204" pitchFamily="34" charset="0"/>
                </a:rPr>
                <a:t>1</a:t>
              </a:r>
              <a:endParaRPr lang="zh-CN" altLang="en-US" sz="1400" b="1">
                <a:ea typeface="方正兰亭黑简体" panose="02000000000000000000" pitchFamily="2" charset="-122"/>
                <a:cs typeface="Huawei Sans" panose="020C0503030203020204" pitchFamily="34" charset="0"/>
              </a:endParaRPr>
            </a:p>
          </p:txBody>
        </p:sp>
        <p:sp>
          <p:nvSpPr>
            <p:cNvPr id="72" name="矩形 71"/>
            <p:cNvSpPr/>
            <p:nvPr/>
          </p:nvSpPr>
          <p:spPr bwMode="auto">
            <a:xfrm>
              <a:off x="3428256" y="2692283"/>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 altLang="zh-CN" sz="1400" b="1">
                  <a:ea typeface="方正兰亭黑简体" panose="02000000000000000000" pitchFamily="2" charset="-122"/>
                  <a:cs typeface="Huawei Sans" panose="020C0503030203020204" pitchFamily="34" charset="0"/>
                </a:rPr>
                <a:t>2</a:t>
              </a:r>
              <a:endParaRPr lang="zh-CN" altLang="en-US" sz="1400" b="1">
                <a:ea typeface="方正兰亭黑简体" panose="02000000000000000000" pitchFamily="2" charset="-122"/>
                <a:cs typeface="Huawei Sans" panose="020C0503030203020204" pitchFamily="34" charset="0"/>
              </a:endParaRPr>
            </a:p>
          </p:txBody>
        </p:sp>
        <p:sp>
          <p:nvSpPr>
            <p:cNvPr id="73" name="矩形 72"/>
            <p:cNvSpPr/>
            <p:nvPr/>
          </p:nvSpPr>
          <p:spPr bwMode="auto">
            <a:xfrm>
              <a:off x="3680284" y="2692283"/>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 altLang="zh-CN" sz="1400" b="1">
                  <a:ea typeface="方正兰亭黑简体" panose="02000000000000000000" pitchFamily="2" charset="-122"/>
                  <a:cs typeface="Huawei Sans" panose="020C0503030203020204" pitchFamily="34" charset="0"/>
                </a:rPr>
                <a:t>3</a:t>
              </a:r>
              <a:endParaRPr lang="zh-CN" altLang="en-US" sz="1400" b="1">
                <a:ea typeface="方正兰亭黑简体" panose="02000000000000000000" pitchFamily="2" charset="-122"/>
                <a:cs typeface="Huawei Sans" panose="020C0503030203020204" pitchFamily="34" charset="0"/>
              </a:endParaRPr>
            </a:p>
          </p:txBody>
        </p:sp>
      </p:grpSp>
      <p:grpSp>
        <p:nvGrpSpPr>
          <p:cNvPr id="74" name="组合 73"/>
          <p:cNvGrpSpPr/>
          <p:nvPr/>
        </p:nvGrpSpPr>
        <p:grpSpPr>
          <a:xfrm rot="1328097">
            <a:off x="5225232" y="3336040"/>
            <a:ext cx="868338" cy="255016"/>
            <a:chOff x="3176228" y="2692283"/>
            <a:chExt cx="720080" cy="176815"/>
          </a:xfrm>
        </p:grpSpPr>
        <p:sp>
          <p:nvSpPr>
            <p:cNvPr id="75" name="矩形 74"/>
            <p:cNvSpPr/>
            <p:nvPr/>
          </p:nvSpPr>
          <p:spPr bwMode="auto">
            <a:xfrm>
              <a:off x="3176228" y="2692283"/>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 altLang="zh-CN" sz="1400" b="1">
                  <a:ea typeface="方正兰亭黑简体" panose="02000000000000000000" pitchFamily="2" charset="-122"/>
                  <a:cs typeface="Huawei Sans" panose="020C0503030203020204" pitchFamily="34" charset="0"/>
                </a:rPr>
                <a:t>1</a:t>
              </a:r>
              <a:endParaRPr lang="zh-CN" altLang="en-US" sz="1400" b="1">
                <a:ea typeface="方正兰亭黑简体" panose="02000000000000000000" pitchFamily="2" charset="-122"/>
                <a:cs typeface="Huawei Sans" panose="020C0503030203020204" pitchFamily="34" charset="0"/>
              </a:endParaRPr>
            </a:p>
          </p:txBody>
        </p:sp>
        <p:sp>
          <p:nvSpPr>
            <p:cNvPr id="76" name="矩形 75"/>
            <p:cNvSpPr/>
            <p:nvPr/>
          </p:nvSpPr>
          <p:spPr bwMode="auto">
            <a:xfrm>
              <a:off x="3428256" y="2692283"/>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 altLang="zh-CN" sz="1400" b="1">
                  <a:ea typeface="方正兰亭黑简体" panose="02000000000000000000" pitchFamily="2" charset="-122"/>
                  <a:cs typeface="Huawei Sans" panose="020C0503030203020204" pitchFamily="34" charset="0"/>
                </a:rPr>
                <a:t>2</a:t>
              </a:r>
              <a:endParaRPr lang="zh-CN" altLang="en-US" sz="1400" b="1">
                <a:ea typeface="方正兰亭黑简体" panose="02000000000000000000" pitchFamily="2" charset="-122"/>
                <a:cs typeface="Huawei Sans" panose="020C0503030203020204" pitchFamily="34" charset="0"/>
              </a:endParaRPr>
            </a:p>
          </p:txBody>
        </p:sp>
        <p:sp>
          <p:nvSpPr>
            <p:cNvPr id="77" name="矩形 76"/>
            <p:cNvSpPr/>
            <p:nvPr/>
          </p:nvSpPr>
          <p:spPr bwMode="auto">
            <a:xfrm>
              <a:off x="3680284" y="2692283"/>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 altLang="zh-CN" sz="1400" b="1">
                  <a:ea typeface="方正兰亭黑简体" panose="02000000000000000000" pitchFamily="2" charset="-122"/>
                  <a:cs typeface="Huawei Sans" panose="020C0503030203020204" pitchFamily="34" charset="0"/>
                </a:rPr>
                <a:t>3</a:t>
              </a:r>
              <a:endParaRPr lang="zh-CN" altLang="en-US" sz="1400" b="1">
                <a:ea typeface="方正兰亭黑简体" panose="02000000000000000000" pitchFamily="2" charset="-122"/>
                <a:cs typeface="Huawei Sans" panose="020C0503030203020204" pitchFamily="34" charset="0"/>
              </a:endParaRPr>
            </a:p>
          </p:txBody>
        </p:sp>
      </p:grpSp>
      <p:grpSp>
        <p:nvGrpSpPr>
          <p:cNvPr id="78" name="组合 77"/>
          <p:cNvGrpSpPr/>
          <p:nvPr/>
        </p:nvGrpSpPr>
        <p:grpSpPr>
          <a:xfrm rot="20247396">
            <a:off x="5231601" y="1983556"/>
            <a:ext cx="868338" cy="222373"/>
            <a:chOff x="3176228" y="2692283"/>
            <a:chExt cx="720080" cy="176815"/>
          </a:xfrm>
        </p:grpSpPr>
        <p:sp>
          <p:nvSpPr>
            <p:cNvPr id="79" name="矩形 78"/>
            <p:cNvSpPr/>
            <p:nvPr/>
          </p:nvSpPr>
          <p:spPr bwMode="auto">
            <a:xfrm>
              <a:off x="3176228" y="2692283"/>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 altLang="zh-CN" sz="1400" b="1">
                  <a:ea typeface="方正兰亭黑简体" panose="02000000000000000000" pitchFamily="2" charset="-122"/>
                  <a:cs typeface="Huawei Sans" panose="020C0503030203020204" pitchFamily="34" charset="0"/>
                </a:rPr>
                <a:t>1</a:t>
              </a:r>
              <a:endParaRPr lang="zh-CN" altLang="en-US" sz="1400" b="1">
                <a:ea typeface="方正兰亭黑简体" panose="02000000000000000000" pitchFamily="2" charset="-122"/>
                <a:cs typeface="Huawei Sans" panose="020C0503030203020204" pitchFamily="34" charset="0"/>
              </a:endParaRPr>
            </a:p>
          </p:txBody>
        </p:sp>
        <p:sp>
          <p:nvSpPr>
            <p:cNvPr id="80" name="矩形 79"/>
            <p:cNvSpPr/>
            <p:nvPr/>
          </p:nvSpPr>
          <p:spPr bwMode="auto">
            <a:xfrm>
              <a:off x="3428256" y="2692283"/>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 altLang="zh-CN" sz="1400" b="1">
                  <a:ea typeface="方正兰亭黑简体" panose="02000000000000000000" pitchFamily="2" charset="-122"/>
                  <a:cs typeface="Huawei Sans" panose="020C0503030203020204" pitchFamily="34" charset="0"/>
                </a:rPr>
                <a:t>2</a:t>
              </a:r>
              <a:endParaRPr lang="zh-CN" altLang="en-US" sz="1400" b="1">
                <a:ea typeface="方正兰亭黑简体" panose="02000000000000000000" pitchFamily="2" charset="-122"/>
                <a:cs typeface="Huawei Sans" panose="020C0503030203020204" pitchFamily="34" charset="0"/>
              </a:endParaRPr>
            </a:p>
          </p:txBody>
        </p:sp>
        <p:sp>
          <p:nvSpPr>
            <p:cNvPr id="81" name="矩形 80"/>
            <p:cNvSpPr/>
            <p:nvPr/>
          </p:nvSpPr>
          <p:spPr bwMode="auto">
            <a:xfrm>
              <a:off x="3680284" y="2692283"/>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 altLang="zh-CN" sz="1400" b="1">
                  <a:ea typeface="方正兰亭黑简体" panose="02000000000000000000" pitchFamily="2" charset="-122"/>
                  <a:cs typeface="Huawei Sans" panose="020C0503030203020204" pitchFamily="34" charset="0"/>
                </a:rPr>
                <a:t>3</a:t>
              </a:r>
              <a:endParaRPr lang="zh-CN" altLang="en-US" sz="1400" b="1">
                <a:ea typeface="方正兰亭黑简体" panose="02000000000000000000" pitchFamily="2" charset="-122"/>
                <a:cs typeface="Huawei Sans" panose="020C0503030203020204" pitchFamily="34" charset="0"/>
              </a:endParaRPr>
            </a:p>
          </p:txBody>
        </p:sp>
      </p:grpSp>
      <p:cxnSp>
        <p:nvCxnSpPr>
          <p:cNvPr id="82" name="直接箭头连接符 81"/>
          <p:cNvCxnSpPr/>
          <p:nvPr/>
        </p:nvCxnSpPr>
        <p:spPr bwMode="auto">
          <a:xfrm>
            <a:off x="3546040" y="2857857"/>
            <a:ext cx="347335"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83" name="直接箭头连接符 82"/>
          <p:cNvCxnSpPr/>
          <p:nvPr/>
        </p:nvCxnSpPr>
        <p:spPr bwMode="auto">
          <a:xfrm flipV="1">
            <a:off x="5673469" y="2269208"/>
            <a:ext cx="289491" cy="11025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84" name="直接箭头连接符 83"/>
          <p:cNvCxnSpPr/>
          <p:nvPr/>
        </p:nvCxnSpPr>
        <p:spPr bwMode="auto">
          <a:xfrm>
            <a:off x="5648478" y="3129543"/>
            <a:ext cx="328911" cy="14219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85" name="直接箭头连接符 84"/>
          <p:cNvCxnSpPr/>
          <p:nvPr/>
        </p:nvCxnSpPr>
        <p:spPr bwMode="auto">
          <a:xfrm>
            <a:off x="5673469" y="2857857"/>
            <a:ext cx="347335"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pic>
        <p:nvPicPr>
          <p:cNvPr id="86" name="图片 85"/>
          <p:cNvPicPr>
            <a:picLocks noChangeAspect="1"/>
          </p:cNvPicPr>
          <p:nvPr/>
        </p:nvPicPr>
        <p:blipFill>
          <a:blip r:embed="rId3"/>
          <a:stretch>
            <a:fillRect/>
          </a:stretch>
        </p:blipFill>
        <p:spPr>
          <a:xfrm>
            <a:off x="8231030" y="1730665"/>
            <a:ext cx="438206" cy="357421"/>
          </a:xfrm>
          <a:prstGeom prst="rect">
            <a:avLst/>
          </a:prstGeom>
        </p:spPr>
      </p:pic>
      <p:pic>
        <p:nvPicPr>
          <p:cNvPr id="87" name="图片 86"/>
          <p:cNvPicPr>
            <a:picLocks noChangeAspect="1"/>
          </p:cNvPicPr>
          <p:nvPr/>
        </p:nvPicPr>
        <p:blipFill>
          <a:blip r:embed="rId3"/>
          <a:stretch>
            <a:fillRect/>
          </a:stretch>
        </p:blipFill>
        <p:spPr>
          <a:xfrm>
            <a:off x="8225894" y="2586173"/>
            <a:ext cx="438206" cy="357421"/>
          </a:xfrm>
          <a:prstGeom prst="rect">
            <a:avLst/>
          </a:prstGeom>
        </p:spPr>
      </p:pic>
      <p:pic>
        <p:nvPicPr>
          <p:cNvPr id="88" name="图片 87"/>
          <p:cNvPicPr>
            <a:picLocks noChangeAspect="1"/>
          </p:cNvPicPr>
          <p:nvPr/>
        </p:nvPicPr>
        <p:blipFill>
          <a:blip r:embed="rId3"/>
          <a:stretch>
            <a:fillRect/>
          </a:stretch>
        </p:blipFill>
        <p:spPr>
          <a:xfrm>
            <a:off x="8225894" y="3349362"/>
            <a:ext cx="438206" cy="357421"/>
          </a:xfrm>
          <a:prstGeom prst="rect">
            <a:avLst/>
          </a:prstGeom>
        </p:spPr>
      </p:pic>
      <p:sp>
        <p:nvSpPr>
          <p:cNvPr id="89" name="矩形 88"/>
          <p:cNvSpPr/>
          <p:nvPr/>
        </p:nvSpPr>
        <p:spPr bwMode="auto">
          <a:xfrm>
            <a:off x="7551061" y="1639311"/>
            <a:ext cx="260502" cy="222373"/>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 altLang="zh-CN" sz="1400" b="1">
                <a:ea typeface="方正兰亭黑简体" panose="02000000000000000000" pitchFamily="2" charset="-122"/>
                <a:cs typeface="Huawei Sans" panose="020C0503030203020204" pitchFamily="34" charset="0"/>
              </a:rPr>
              <a:t>1</a:t>
            </a:r>
            <a:endParaRPr lang="zh-CN" altLang="en-US" sz="1400" b="1">
              <a:ea typeface="方正兰亭黑简体" panose="02000000000000000000" pitchFamily="2" charset="-122"/>
              <a:cs typeface="Huawei Sans" panose="020C0503030203020204" pitchFamily="34" charset="0"/>
            </a:endParaRPr>
          </a:p>
        </p:txBody>
      </p:sp>
      <p:sp>
        <p:nvSpPr>
          <p:cNvPr id="90" name="矩形 89"/>
          <p:cNvSpPr/>
          <p:nvPr/>
        </p:nvSpPr>
        <p:spPr bwMode="auto">
          <a:xfrm>
            <a:off x="7551061" y="2498941"/>
            <a:ext cx="260502" cy="222373"/>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 altLang="zh-CN" sz="1400" b="1">
                <a:ea typeface="方正兰亭黑简体" panose="02000000000000000000" pitchFamily="2" charset="-122"/>
                <a:cs typeface="Huawei Sans" panose="020C0503030203020204" pitchFamily="34" charset="0"/>
              </a:rPr>
              <a:t>2</a:t>
            </a:r>
            <a:endParaRPr lang="zh-CN" altLang="en-US" sz="1400" b="1">
              <a:ea typeface="方正兰亭黑简体" panose="02000000000000000000" pitchFamily="2" charset="-122"/>
              <a:cs typeface="Huawei Sans" panose="020C0503030203020204" pitchFamily="34" charset="0"/>
            </a:endParaRPr>
          </a:p>
        </p:txBody>
      </p:sp>
      <p:sp>
        <p:nvSpPr>
          <p:cNvPr id="91" name="矩形 90"/>
          <p:cNvSpPr/>
          <p:nvPr/>
        </p:nvSpPr>
        <p:spPr bwMode="auto">
          <a:xfrm>
            <a:off x="7551061" y="3265385"/>
            <a:ext cx="260502" cy="222373"/>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 altLang="zh-CN" sz="1400" b="1">
                <a:ea typeface="方正兰亭黑简体" panose="02000000000000000000" pitchFamily="2" charset="-122"/>
                <a:cs typeface="Huawei Sans" panose="020C0503030203020204" pitchFamily="34" charset="0"/>
              </a:rPr>
              <a:t>3</a:t>
            </a:r>
            <a:endParaRPr lang="zh-CN" altLang="en-US" sz="1400" b="1">
              <a:ea typeface="方正兰亭黑简体" panose="02000000000000000000" pitchFamily="2" charset="-122"/>
              <a:cs typeface="Huawei Sans" panose="020C0503030203020204" pitchFamily="34" charset="0"/>
            </a:endParaRPr>
          </a:p>
        </p:txBody>
      </p:sp>
      <p:sp>
        <p:nvSpPr>
          <p:cNvPr id="92" name="文本框 91"/>
          <p:cNvSpPr txBox="1"/>
          <p:nvPr/>
        </p:nvSpPr>
        <p:spPr bwMode="auto">
          <a:xfrm>
            <a:off x="2334686" y="3174822"/>
            <a:ext cx="535337" cy="316392"/>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ea typeface="方正兰亭黑简体" panose="02000000000000000000" pitchFamily="2" charset="-122"/>
                <a:cs typeface="Huawei Sans" panose="020C0503030203020204" pitchFamily="34" charset="0"/>
              </a:rPr>
              <a:t>OLT</a:t>
            </a:r>
            <a:endParaRPr lang="zh-CN" altLang="en-US" sz="1400">
              <a:solidFill>
                <a:srgbClr val="000000"/>
              </a:solidFill>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57829162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zh-CN" sz="3200" dirty="0"/>
              <a:t>Dados </a:t>
            </a:r>
            <a:r>
              <a:rPr lang="pt-BR" altLang="zh-CN" sz="3200" dirty="0" err="1"/>
              <a:t>Upstream</a:t>
            </a:r>
            <a:r>
              <a:rPr lang="pt-BR" altLang="zh-CN" sz="3200" dirty="0"/>
              <a:t> do</a:t>
            </a:r>
            <a:r>
              <a:rPr lang="pt" altLang="zh-CN" sz="3200" dirty="0"/>
              <a:t> XG(S)-PON</a:t>
            </a:r>
          </a:p>
        </p:txBody>
      </p:sp>
      <p:sp>
        <p:nvSpPr>
          <p:cNvPr id="86" name="文本占位符 85"/>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pt" altLang="zh-CN" dirty="0"/>
              <a:t>Modo TDMA: Na direção upstream, o XG(S)-PON transmite os dados no modo TDMA. O enlace de subida (upstream) é dividido em diferentes intervalos de tempo (timeslots). Os </a:t>
            </a:r>
            <a:r>
              <a:rPr lang="pt-BR" dirty="0"/>
              <a:t>intervalos de tempo </a:t>
            </a:r>
            <a:r>
              <a:rPr lang="pt" altLang="zh-CN" dirty="0"/>
              <a:t>são alocados para cada ONU de acordo com o campo </a:t>
            </a:r>
            <a:r>
              <a:rPr lang="pt" altLang="zh-CN" dirty="0">
                <a:solidFill>
                  <a:srgbClr val="C00000"/>
                </a:solidFill>
              </a:rPr>
              <a:t>do mapa de largura de banda upstream </a:t>
            </a:r>
            <a:r>
              <a:rPr lang="pt" altLang="zh-CN" dirty="0"/>
              <a:t>do quadro downstream.</a:t>
            </a:r>
          </a:p>
          <a:p>
            <a:endParaRPr lang="zh-CN" altLang="en-US" dirty="0"/>
          </a:p>
        </p:txBody>
      </p:sp>
      <p:grpSp>
        <p:nvGrpSpPr>
          <p:cNvPr id="4" name="组合 3"/>
          <p:cNvGrpSpPr/>
          <p:nvPr/>
        </p:nvGrpSpPr>
        <p:grpSpPr>
          <a:xfrm>
            <a:off x="2287398" y="1848030"/>
            <a:ext cx="6381839" cy="2306880"/>
            <a:chOff x="3377020" y="1848030"/>
            <a:chExt cx="5292216" cy="1862969"/>
          </a:xfrm>
        </p:grpSpPr>
        <p:cxnSp>
          <p:nvCxnSpPr>
            <p:cNvPr id="5" name="直接连接符 4"/>
            <p:cNvCxnSpPr/>
            <p:nvPr/>
          </p:nvCxnSpPr>
          <p:spPr bwMode="auto">
            <a:xfrm>
              <a:off x="7157068" y="3356992"/>
              <a:ext cx="1165698" cy="148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 name="直接连接符 5"/>
            <p:cNvCxnSpPr/>
            <p:nvPr/>
          </p:nvCxnSpPr>
          <p:spPr bwMode="auto">
            <a:xfrm>
              <a:off x="7157068" y="2763718"/>
              <a:ext cx="1165698" cy="148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 name="直接连接符 6"/>
            <p:cNvCxnSpPr/>
            <p:nvPr/>
          </p:nvCxnSpPr>
          <p:spPr bwMode="auto">
            <a:xfrm>
              <a:off x="7143498" y="2072565"/>
              <a:ext cx="1165698" cy="148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 name="直接连接符 7"/>
            <p:cNvCxnSpPr/>
            <p:nvPr/>
          </p:nvCxnSpPr>
          <p:spPr bwMode="auto">
            <a:xfrm>
              <a:off x="5572914" y="2843652"/>
              <a:ext cx="1383849" cy="585348"/>
            </a:xfrm>
            <a:prstGeom prst="line">
              <a:avLst/>
            </a:prstGeom>
            <a:solidFill>
              <a:schemeClr val="accent1"/>
            </a:solidFill>
            <a:ln w="25400" cap="flat" cmpd="sng" algn="ctr">
              <a:solidFill>
                <a:srgbClr val="F89939"/>
              </a:solidFill>
              <a:prstDash val="solid"/>
              <a:round/>
              <a:headEnd type="none" w="med" len="med"/>
              <a:tailEnd type="none" w="med" len="med"/>
            </a:ln>
            <a:effectLst/>
          </p:spPr>
        </p:cxnSp>
        <p:cxnSp>
          <p:nvCxnSpPr>
            <p:cNvPr id="9" name="直接连接符 8"/>
            <p:cNvCxnSpPr/>
            <p:nvPr/>
          </p:nvCxnSpPr>
          <p:spPr bwMode="auto">
            <a:xfrm>
              <a:off x="3825004" y="2750332"/>
              <a:ext cx="3160643" cy="12320"/>
            </a:xfrm>
            <a:prstGeom prst="line">
              <a:avLst/>
            </a:prstGeom>
            <a:solidFill>
              <a:schemeClr val="accent1"/>
            </a:solidFill>
            <a:ln w="25400" cap="flat" cmpd="sng" algn="ctr">
              <a:solidFill>
                <a:srgbClr val="F89939"/>
              </a:solidFill>
              <a:prstDash val="solid"/>
              <a:round/>
              <a:headEnd type="none" w="med" len="med"/>
              <a:tailEnd type="none" w="med" len="med"/>
            </a:ln>
            <a:effectLst/>
          </p:spPr>
        </p:cxnSp>
        <p:cxnSp>
          <p:nvCxnSpPr>
            <p:cNvPr id="10" name="直接连接符 9"/>
            <p:cNvCxnSpPr/>
            <p:nvPr/>
          </p:nvCxnSpPr>
          <p:spPr bwMode="auto">
            <a:xfrm flipV="1">
              <a:off x="5611982" y="2072564"/>
              <a:ext cx="1376538" cy="544176"/>
            </a:xfrm>
            <a:prstGeom prst="line">
              <a:avLst/>
            </a:prstGeom>
            <a:solidFill>
              <a:schemeClr val="accent1"/>
            </a:solidFill>
            <a:ln w="25400" cap="flat" cmpd="sng" algn="ctr">
              <a:solidFill>
                <a:srgbClr val="F89939"/>
              </a:solidFill>
              <a:prstDash val="solid"/>
              <a:round/>
              <a:headEnd type="none" w="med" len="med"/>
              <a:tailEnd type="none" w="med" len="med"/>
            </a:ln>
            <a:effectLst/>
          </p:spPr>
        </p:cxnSp>
        <p:sp>
          <p:nvSpPr>
            <p:cNvPr id="11" name="object 30"/>
            <p:cNvSpPr/>
            <p:nvPr/>
          </p:nvSpPr>
          <p:spPr>
            <a:xfrm>
              <a:off x="5290038" y="2585772"/>
              <a:ext cx="321945" cy="306070"/>
            </a:xfrm>
            <a:custGeom>
              <a:avLst/>
              <a:gdLst/>
              <a:ahLst/>
              <a:cxnLst/>
              <a:rect l="l" t="t" r="r" b="b"/>
              <a:pathLst>
                <a:path w="321945" h="306070">
                  <a:moveTo>
                    <a:pt x="287009" y="0"/>
                  </a:moveTo>
                  <a:lnTo>
                    <a:pt x="43129" y="76259"/>
                  </a:lnTo>
                  <a:lnTo>
                    <a:pt x="0" y="76259"/>
                  </a:lnTo>
                  <a:lnTo>
                    <a:pt x="0" y="229307"/>
                  </a:lnTo>
                  <a:lnTo>
                    <a:pt x="47053" y="229307"/>
                  </a:lnTo>
                  <a:lnTo>
                    <a:pt x="282346" y="305825"/>
                  </a:lnTo>
                  <a:lnTo>
                    <a:pt x="296576" y="303227"/>
                  </a:lnTo>
                  <a:lnTo>
                    <a:pt x="308481" y="296088"/>
                  </a:lnTo>
                  <a:lnTo>
                    <a:pt x="317054" y="285389"/>
                  </a:lnTo>
                  <a:lnTo>
                    <a:pt x="321289" y="272111"/>
                  </a:lnTo>
                  <a:lnTo>
                    <a:pt x="321564" y="37994"/>
                  </a:lnTo>
                  <a:lnTo>
                    <a:pt x="318900" y="24110"/>
                  </a:lnTo>
                  <a:lnTo>
                    <a:pt x="311583" y="12497"/>
                  </a:lnTo>
                  <a:lnTo>
                    <a:pt x="300617" y="4134"/>
                  </a:lnTo>
                  <a:lnTo>
                    <a:pt x="287009" y="0"/>
                  </a:lnTo>
                  <a:close/>
                </a:path>
              </a:pathLst>
            </a:custGeom>
            <a:solidFill>
              <a:srgbClr val="F89939"/>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object 31"/>
            <p:cNvSpPr/>
            <p:nvPr/>
          </p:nvSpPr>
          <p:spPr>
            <a:xfrm>
              <a:off x="5344125" y="2662932"/>
              <a:ext cx="158115" cy="143510"/>
            </a:xfrm>
            <a:custGeom>
              <a:avLst/>
              <a:gdLst/>
              <a:ahLst/>
              <a:cxnLst/>
              <a:rect l="l" t="t" r="r" b="b"/>
              <a:pathLst>
                <a:path w="158114" h="143510">
                  <a:moveTo>
                    <a:pt x="157266" y="83374"/>
                  </a:moveTo>
                  <a:lnTo>
                    <a:pt x="48983" y="83374"/>
                  </a:lnTo>
                  <a:lnTo>
                    <a:pt x="48983" y="108914"/>
                  </a:lnTo>
                  <a:lnTo>
                    <a:pt x="139700" y="143394"/>
                  </a:lnTo>
                  <a:lnTo>
                    <a:pt x="144373" y="140828"/>
                  </a:lnTo>
                  <a:lnTo>
                    <a:pt x="156967" y="90258"/>
                  </a:lnTo>
                  <a:lnTo>
                    <a:pt x="157266" y="83374"/>
                  </a:lnTo>
                  <a:close/>
                </a:path>
                <a:path w="158114" h="143510">
                  <a:moveTo>
                    <a:pt x="144232" y="0"/>
                  </a:moveTo>
                  <a:lnTo>
                    <a:pt x="48983" y="32294"/>
                  </a:lnTo>
                  <a:lnTo>
                    <a:pt x="48983" y="59117"/>
                  </a:lnTo>
                  <a:lnTo>
                    <a:pt x="0" y="59117"/>
                  </a:lnTo>
                  <a:lnTo>
                    <a:pt x="0" y="84022"/>
                  </a:lnTo>
                  <a:lnTo>
                    <a:pt x="48983" y="83374"/>
                  </a:lnTo>
                  <a:lnTo>
                    <a:pt x="157266" y="83374"/>
                  </a:lnTo>
                  <a:lnTo>
                    <a:pt x="155293" y="32768"/>
                  </a:lnTo>
                  <a:lnTo>
                    <a:pt x="148651" y="6923"/>
                  </a:lnTo>
                  <a:lnTo>
                    <a:pt x="144232" y="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object 32"/>
            <p:cNvSpPr/>
            <p:nvPr/>
          </p:nvSpPr>
          <p:spPr>
            <a:xfrm>
              <a:off x="5517360" y="2769859"/>
              <a:ext cx="62865" cy="45720"/>
            </a:xfrm>
            <a:custGeom>
              <a:avLst/>
              <a:gdLst/>
              <a:ahLst/>
              <a:cxnLst/>
              <a:rect l="l" t="t" r="r" b="b"/>
              <a:pathLst>
                <a:path w="62864" h="45720">
                  <a:moveTo>
                    <a:pt x="8788" y="0"/>
                  </a:moveTo>
                  <a:lnTo>
                    <a:pt x="0" y="14859"/>
                  </a:lnTo>
                  <a:lnTo>
                    <a:pt x="53886" y="45212"/>
                  </a:lnTo>
                  <a:lnTo>
                    <a:pt x="62674" y="30365"/>
                  </a:lnTo>
                  <a:lnTo>
                    <a:pt x="8788" y="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object 33"/>
            <p:cNvSpPr/>
            <p:nvPr/>
          </p:nvSpPr>
          <p:spPr>
            <a:xfrm>
              <a:off x="5530519" y="2724461"/>
              <a:ext cx="50165" cy="17780"/>
            </a:xfrm>
            <a:custGeom>
              <a:avLst/>
              <a:gdLst/>
              <a:ahLst/>
              <a:cxnLst/>
              <a:rect l="l" t="t" r="r" b="b"/>
              <a:pathLst>
                <a:path w="50164" h="17779">
                  <a:moveTo>
                    <a:pt x="0" y="8585"/>
                  </a:moveTo>
                  <a:lnTo>
                    <a:pt x="49822" y="8585"/>
                  </a:lnTo>
                </a:path>
              </a:pathLst>
            </a:custGeom>
            <a:ln w="18440">
              <a:solidFill>
                <a:srgbClr val="FFFFFF"/>
              </a:solidFill>
            </a:ln>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object 34"/>
            <p:cNvSpPr/>
            <p:nvPr/>
          </p:nvSpPr>
          <p:spPr>
            <a:xfrm>
              <a:off x="5520120" y="2651290"/>
              <a:ext cx="58419" cy="42545"/>
            </a:xfrm>
            <a:custGeom>
              <a:avLst/>
              <a:gdLst/>
              <a:ahLst/>
              <a:cxnLst/>
              <a:rect l="l" t="t" r="r" b="b"/>
              <a:pathLst>
                <a:path w="58419" h="42545">
                  <a:moveTo>
                    <a:pt x="49098" y="0"/>
                  </a:moveTo>
                  <a:lnTo>
                    <a:pt x="0" y="27660"/>
                  </a:lnTo>
                  <a:lnTo>
                    <a:pt x="8788" y="42519"/>
                  </a:lnTo>
                  <a:lnTo>
                    <a:pt x="57899" y="14858"/>
                  </a:lnTo>
                  <a:lnTo>
                    <a:pt x="49098" y="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object 35"/>
            <p:cNvSpPr/>
            <p:nvPr/>
          </p:nvSpPr>
          <p:spPr>
            <a:xfrm>
              <a:off x="3443090" y="2420534"/>
              <a:ext cx="398780" cy="636270"/>
            </a:xfrm>
            <a:custGeom>
              <a:avLst/>
              <a:gdLst/>
              <a:ahLst/>
              <a:cxnLst/>
              <a:rect l="l" t="t" r="r" b="b"/>
              <a:pathLst>
                <a:path w="398780" h="636270">
                  <a:moveTo>
                    <a:pt x="23444" y="0"/>
                  </a:moveTo>
                  <a:lnTo>
                    <a:pt x="10127" y="4167"/>
                  </a:lnTo>
                  <a:lnTo>
                    <a:pt x="1645" y="14869"/>
                  </a:lnTo>
                  <a:lnTo>
                    <a:pt x="0" y="612470"/>
                  </a:lnTo>
                  <a:lnTo>
                    <a:pt x="4150" y="625858"/>
                  </a:lnTo>
                  <a:lnTo>
                    <a:pt x="14803" y="634376"/>
                  </a:lnTo>
                  <a:lnTo>
                    <a:pt x="23444" y="636028"/>
                  </a:lnTo>
                  <a:lnTo>
                    <a:pt x="375043" y="636028"/>
                  </a:lnTo>
                  <a:lnTo>
                    <a:pt x="388359" y="631859"/>
                  </a:lnTo>
                  <a:lnTo>
                    <a:pt x="396833" y="621151"/>
                  </a:lnTo>
                  <a:lnTo>
                    <a:pt x="398475" y="23558"/>
                  </a:lnTo>
                  <a:lnTo>
                    <a:pt x="394326" y="10167"/>
                  </a:lnTo>
                  <a:lnTo>
                    <a:pt x="383676" y="1649"/>
                  </a:lnTo>
                  <a:lnTo>
                    <a:pt x="23444" y="0"/>
                  </a:lnTo>
                  <a:close/>
                </a:path>
              </a:pathLst>
            </a:custGeom>
            <a:solidFill>
              <a:srgbClr val="F89939"/>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object 36"/>
            <p:cNvSpPr/>
            <p:nvPr/>
          </p:nvSpPr>
          <p:spPr>
            <a:xfrm>
              <a:off x="3617425" y="2542446"/>
              <a:ext cx="69850" cy="74295"/>
            </a:xfrm>
            <a:custGeom>
              <a:avLst/>
              <a:gdLst/>
              <a:ahLst/>
              <a:cxnLst/>
              <a:rect l="l" t="t" r="r" b="b"/>
              <a:pathLst>
                <a:path w="69850" h="74295">
                  <a:moveTo>
                    <a:pt x="34994" y="0"/>
                  </a:moveTo>
                  <a:lnTo>
                    <a:pt x="21396" y="2893"/>
                  </a:lnTo>
                  <a:lnTo>
                    <a:pt x="10300" y="10787"/>
                  </a:lnTo>
                  <a:lnTo>
                    <a:pt x="2803" y="22502"/>
                  </a:lnTo>
                  <a:lnTo>
                    <a:pt x="0" y="36857"/>
                  </a:lnTo>
                  <a:lnTo>
                    <a:pt x="2709" y="51357"/>
                  </a:lnTo>
                  <a:lnTo>
                    <a:pt x="10104" y="63181"/>
                  </a:lnTo>
                  <a:lnTo>
                    <a:pt x="21083" y="71176"/>
                  </a:lnTo>
                  <a:lnTo>
                    <a:pt x="34545" y="74191"/>
                  </a:lnTo>
                  <a:lnTo>
                    <a:pt x="48222" y="71313"/>
                  </a:lnTo>
                  <a:lnTo>
                    <a:pt x="59358" y="63457"/>
                  </a:lnTo>
                  <a:lnTo>
                    <a:pt x="66885" y="51794"/>
                  </a:lnTo>
                  <a:lnTo>
                    <a:pt x="69733" y="37496"/>
                  </a:lnTo>
                  <a:lnTo>
                    <a:pt x="69689" y="36857"/>
                  </a:lnTo>
                  <a:lnTo>
                    <a:pt x="67006" y="22685"/>
                  </a:lnTo>
                  <a:lnTo>
                    <a:pt x="59563" y="10908"/>
                  </a:lnTo>
                  <a:lnTo>
                    <a:pt x="48521" y="2950"/>
                  </a:lnTo>
                  <a:lnTo>
                    <a:pt x="34994" y="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object 37"/>
            <p:cNvSpPr/>
            <p:nvPr/>
          </p:nvSpPr>
          <p:spPr>
            <a:xfrm>
              <a:off x="3559827" y="2539883"/>
              <a:ext cx="52705" cy="82550"/>
            </a:xfrm>
            <a:custGeom>
              <a:avLst/>
              <a:gdLst/>
              <a:ahLst/>
              <a:cxnLst/>
              <a:rect l="l" t="t" r="r" b="b"/>
              <a:pathLst>
                <a:path w="52705" h="82550">
                  <a:moveTo>
                    <a:pt x="0" y="0"/>
                  </a:moveTo>
                  <a:lnTo>
                    <a:pt x="0" y="82054"/>
                  </a:lnTo>
                  <a:lnTo>
                    <a:pt x="52616" y="41021"/>
                  </a:lnTo>
                  <a:lnTo>
                    <a:pt x="0" y="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object 38"/>
            <p:cNvSpPr/>
            <p:nvPr/>
          </p:nvSpPr>
          <p:spPr>
            <a:xfrm>
              <a:off x="3468001" y="2579542"/>
              <a:ext cx="94615" cy="0"/>
            </a:xfrm>
            <a:custGeom>
              <a:avLst/>
              <a:gdLst/>
              <a:ahLst/>
              <a:cxnLst/>
              <a:rect l="l" t="t" r="r" b="b"/>
              <a:pathLst>
                <a:path w="94614">
                  <a:moveTo>
                    <a:pt x="0" y="0"/>
                  </a:moveTo>
                  <a:lnTo>
                    <a:pt x="94208" y="0"/>
                  </a:lnTo>
                </a:path>
              </a:pathLst>
            </a:custGeom>
            <a:ln w="33070">
              <a:solidFill>
                <a:srgbClr val="FFFFFF"/>
              </a:solidFill>
            </a:ln>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object 39"/>
            <p:cNvSpPr/>
            <p:nvPr/>
          </p:nvSpPr>
          <p:spPr>
            <a:xfrm>
              <a:off x="3724598" y="2473338"/>
              <a:ext cx="57150" cy="70485"/>
            </a:xfrm>
            <a:custGeom>
              <a:avLst/>
              <a:gdLst/>
              <a:ahLst/>
              <a:cxnLst/>
              <a:rect l="l" t="t" r="r" b="b"/>
              <a:pathLst>
                <a:path w="57150" h="70485">
                  <a:moveTo>
                    <a:pt x="0" y="0"/>
                  </a:moveTo>
                  <a:lnTo>
                    <a:pt x="40259" y="70091"/>
                  </a:lnTo>
                  <a:lnTo>
                    <a:pt x="56807" y="13754"/>
                  </a:lnTo>
                  <a:lnTo>
                    <a:pt x="0" y="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object 40"/>
            <p:cNvSpPr/>
            <p:nvPr/>
          </p:nvSpPr>
          <p:spPr>
            <a:xfrm>
              <a:off x="3672248" y="2492666"/>
              <a:ext cx="81280" cy="65405"/>
            </a:xfrm>
            <a:custGeom>
              <a:avLst/>
              <a:gdLst/>
              <a:ahLst/>
              <a:cxnLst/>
              <a:rect l="l" t="t" r="r" b="b"/>
              <a:pathLst>
                <a:path w="81280" h="65404">
                  <a:moveTo>
                    <a:pt x="65671" y="0"/>
                  </a:moveTo>
                  <a:lnTo>
                    <a:pt x="0" y="38100"/>
                  </a:lnTo>
                  <a:lnTo>
                    <a:pt x="15608" y="65265"/>
                  </a:lnTo>
                  <a:lnTo>
                    <a:pt x="81267" y="27165"/>
                  </a:lnTo>
                  <a:lnTo>
                    <a:pt x="65671" y="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object 41"/>
            <p:cNvSpPr/>
            <p:nvPr/>
          </p:nvSpPr>
          <p:spPr>
            <a:xfrm>
              <a:off x="3759988" y="2539883"/>
              <a:ext cx="41910" cy="82550"/>
            </a:xfrm>
            <a:custGeom>
              <a:avLst/>
              <a:gdLst/>
              <a:ahLst/>
              <a:cxnLst/>
              <a:rect l="l" t="t" r="r" b="b"/>
              <a:pathLst>
                <a:path w="41910" h="82550">
                  <a:moveTo>
                    <a:pt x="0" y="0"/>
                  </a:moveTo>
                  <a:lnTo>
                    <a:pt x="0" y="82054"/>
                  </a:lnTo>
                  <a:lnTo>
                    <a:pt x="41732" y="41021"/>
                  </a:lnTo>
                  <a:lnTo>
                    <a:pt x="0" y="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object 42"/>
            <p:cNvSpPr/>
            <p:nvPr/>
          </p:nvSpPr>
          <p:spPr>
            <a:xfrm>
              <a:off x="3687164" y="2579542"/>
              <a:ext cx="74930" cy="0"/>
            </a:xfrm>
            <a:custGeom>
              <a:avLst/>
              <a:gdLst/>
              <a:ahLst/>
              <a:cxnLst/>
              <a:rect l="l" t="t" r="r" b="b"/>
              <a:pathLst>
                <a:path w="74930">
                  <a:moveTo>
                    <a:pt x="0" y="0"/>
                  </a:moveTo>
                  <a:lnTo>
                    <a:pt x="74714" y="0"/>
                  </a:lnTo>
                </a:path>
              </a:pathLst>
            </a:custGeom>
            <a:ln w="33070">
              <a:solidFill>
                <a:srgbClr val="FFFFFF"/>
              </a:solidFill>
            </a:ln>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object 43"/>
            <p:cNvSpPr/>
            <p:nvPr/>
          </p:nvSpPr>
          <p:spPr>
            <a:xfrm>
              <a:off x="3723945" y="2616841"/>
              <a:ext cx="57150" cy="70485"/>
            </a:xfrm>
            <a:custGeom>
              <a:avLst/>
              <a:gdLst/>
              <a:ahLst/>
              <a:cxnLst/>
              <a:rect l="l" t="t" r="r" b="b"/>
              <a:pathLst>
                <a:path w="57150" h="70485">
                  <a:moveTo>
                    <a:pt x="40271" y="0"/>
                  </a:moveTo>
                  <a:lnTo>
                    <a:pt x="0" y="70091"/>
                  </a:lnTo>
                  <a:lnTo>
                    <a:pt x="56819" y="56324"/>
                  </a:lnTo>
                  <a:lnTo>
                    <a:pt x="40271" y="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object 44"/>
            <p:cNvSpPr/>
            <p:nvPr/>
          </p:nvSpPr>
          <p:spPr>
            <a:xfrm>
              <a:off x="3672950" y="2599995"/>
              <a:ext cx="81280" cy="65405"/>
            </a:xfrm>
            <a:custGeom>
              <a:avLst/>
              <a:gdLst/>
              <a:ahLst/>
              <a:cxnLst/>
              <a:rect l="l" t="t" r="r" b="b"/>
              <a:pathLst>
                <a:path w="81280" h="65404">
                  <a:moveTo>
                    <a:pt x="15608" y="0"/>
                  </a:moveTo>
                  <a:lnTo>
                    <a:pt x="0" y="27165"/>
                  </a:lnTo>
                  <a:lnTo>
                    <a:pt x="65659" y="65265"/>
                  </a:lnTo>
                  <a:lnTo>
                    <a:pt x="81267" y="38100"/>
                  </a:lnTo>
                  <a:lnTo>
                    <a:pt x="15608" y="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object 45"/>
            <p:cNvSpPr/>
            <p:nvPr/>
          </p:nvSpPr>
          <p:spPr>
            <a:xfrm>
              <a:off x="3443095" y="2738546"/>
              <a:ext cx="398780" cy="0"/>
            </a:xfrm>
            <a:custGeom>
              <a:avLst/>
              <a:gdLst/>
              <a:ahLst/>
              <a:cxnLst/>
              <a:rect l="l" t="t" r="r" b="b"/>
              <a:pathLst>
                <a:path w="398780">
                  <a:moveTo>
                    <a:pt x="0" y="0"/>
                  </a:moveTo>
                  <a:lnTo>
                    <a:pt x="398475" y="0"/>
                  </a:lnTo>
                </a:path>
              </a:pathLst>
            </a:custGeom>
            <a:ln w="26212">
              <a:solidFill>
                <a:srgbClr val="FFFFFF"/>
              </a:solidFill>
            </a:ln>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object 46"/>
            <p:cNvSpPr/>
            <p:nvPr/>
          </p:nvSpPr>
          <p:spPr>
            <a:xfrm>
              <a:off x="3507843" y="2802151"/>
              <a:ext cx="69850" cy="180340"/>
            </a:xfrm>
            <a:custGeom>
              <a:avLst/>
              <a:gdLst/>
              <a:ahLst/>
              <a:cxnLst/>
              <a:rect l="l" t="t" r="r" b="b"/>
              <a:pathLst>
                <a:path w="69850" h="180339">
                  <a:moveTo>
                    <a:pt x="69735" y="0"/>
                  </a:moveTo>
                  <a:lnTo>
                    <a:pt x="27901" y="0"/>
                  </a:lnTo>
                  <a:lnTo>
                    <a:pt x="14707" y="3565"/>
                  </a:lnTo>
                  <a:lnTo>
                    <a:pt x="4897" y="13035"/>
                  </a:lnTo>
                  <a:lnTo>
                    <a:pt x="183" y="26571"/>
                  </a:lnTo>
                  <a:lnTo>
                    <a:pt x="0" y="150177"/>
                  </a:lnTo>
                  <a:lnTo>
                    <a:pt x="3314" y="162974"/>
                  </a:lnTo>
                  <a:lnTo>
                    <a:pt x="12252" y="173038"/>
                  </a:lnTo>
                  <a:lnTo>
                    <a:pt x="25307" y="179069"/>
                  </a:lnTo>
                  <a:lnTo>
                    <a:pt x="69735" y="180213"/>
                  </a:lnTo>
                  <a:lnTo>
                    <a:pt x="69735" y="153174"/>
                  </a:lnTo>
                  <a:lnTo>
                    <a:pt x="33121" y="153174"/>
                  </a:lnTo>
                  <a:lnTo>
                    <a:pt x="33121" y="30035"/>
                  </a:lnTo>
                  <a:lnTo>
                    <a:pt x="69735" y="30035"/>
                  </a:lnTo>
                  <a:lnTo>
                    <a:pt x="69735" y="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object 47"/>
            <p:cNvSpPr/>
            <p:nvPr/>
          </p:nvSpPr>
          <p:spPr>
            <a:xfrm>
              <a:off x="3602481" y="2802148"/>
              <a:ext cx="174625" cy="132715"/>
            </a:xfrm>
            <a:custGeom>
              <a:avLst/>
              <a:gdLst/>
              <a:ahLst/>
              <a:cxnLst/>
              <a:rect l="l" t="t" r="r" b="b"/>
              <a:pathLst>
                <a:path w="174625" h="132714">
                  <a:moveTo>
                    <a:pt x="0" y="0"/>
                  </a:moveTo>
                  <a:lnTo>
                    <a:pt x="174332" y="0"/>
                  </a:lnTo>
                  <a:lnTo>
                    <a:pt x="174332" y="132511"/>
                  </a:lnTo>
                  <a:lnTo>
                    <a:pt x="0" y="132511"/>
                  </a:lnTo>
                  <a:lnTo>
                    <a:pt x="0" y="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object 48"/>
            <p:cNvSpPr/>
            <p:nvPr/>
          </p:nvSpPr>
          <p:spPr>
            <a:xfrm>
              <a:off x="3599610" y="2799277"/>
              <a:ext cx="180340" cy="138430"/>
            </a:xfrm>
            <a:custGeom>
              <a:avLst/>
              <a:gdLst/>
              <a:ahLst/>
              <a:cxnLst/>
              <a:rect l="l" t="t" r="r" b="b"/>
              <a:pathLst>
                <a:path w="180339" h="138429">
                  <a:moveTo>
                    <a:pt x="178790" y="0"/>
                  </a:moveTo>
                  <a:lnTo>
                    <a:pt x="1282" y="0"/>
                  </a:lnTo>
                  <a:lnTo>
                    <a:pt x="0" y="1282"/>
                  </a:lnTo>
                  <a:lnTo>
                    <a:pt x="0" y="136969"/>
                  </a:lnTo>
                  <a:lnTo>
                    <a:pt x="1282" y="138252"/>
                  </a:lnTo>
                  <a:lnTo>
                    <a:pt x="178790" y="138252"/>
                  </a:lnTo>
                  <a:lnTo>
                    <a:pt x="180085" y="136969"/>
                  </a:lnTo>
                  <a:lnTo>
                    <a:pt x="180085" y="132499"/>
                  </a:lnTo>
                  <a:lnTo>
                    <a:pt x="5753" y="132499"/>
                  </a:lnTo>
                  <a:lnTo>
                    <a:pt x="5753" y="5753"/>
                  </a:lnTo>
                  <a:lnTo>
                    <a:pt x="180085" y="5753"/>
                  </a:lnTo>
                  <a:lnTo>
                    <a:pt x="180085" y="1282"/>
                  </a:lnTo>
                  <a:lnTo>
                    <a:pt x="178790" y="0"/>
                  </a:lnTo>
                  <a:close/>
                </a:path>
                <a:path w="180339" h="138429">
                  <a:moveTo>
                    <a:pt x="180085" y="5753"/>
                  </a:moveTo>
                  <a:lnTo>
                    <a:pt x="174332" y="5753"/>
                  </a:lnTo>
                  <a:lnTo>
                    <a:pt x="174332" y="132499"/>
                  </a:lnTo>
                  <a:lnTo>
                    <a:pt x="180085" y="132499"/>
                  </a:lnTo>
                  <a:lnTo>
                    <a:pt x="180085" y="5753"/>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object 49"/>
            <p:cNvSpPr/>
            <p:nvPr/>
          </p:nvSpPr>
          <p:spPr>
            <a:xfrm>
              <a:off x="3622406" y="2818049"/>
              <a:ext cx="134620" cy="100965"/>
            </a:xfrm>
            <a:custGeom>
              <a:avLst/>
              <a:gdLst/>
              <a:ahLst/>
              <a:cxnLst/>
              <a:rect l="l" t="t" r="r" b="b"/>
              <a:pathLst>
                <a:path w="134619" h="100964">
                  <a:moveTo>
                    <a:pt x="0" y="0"/>
                  </a:moveTo>
                  <a:lnTo>
                    <a:pt x="134480" y="0"/>
                  </a:lnTo>
                  <a:lnTo>
                    <a:pt x="134480" y="100698"/>
                  </a:lnTo>
                  <a:lnTo>
                    <a:pt x="0" y="100698"/>
                  </a:lnTo>
                  <a:lnTo>
                    <a:pt x="0" y="0"/>
                  </a:lnTo>
                  <a:close/>
                </a:path>
              </a:pathLst>
            </a:custGeom>
            <a:solidFill>
              <a:srgbClr val="F89939"/>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object 50"/>
            <p:cNvSpPr/>
            <p:nvPr/>
          </p:nvSpPr>
          <p:spPr>
            <a:xfrm>
              <a:off x="3619537" y="2815178"/>
              <a:ext cx="140335" cy="106680"/>
            </a:xfrm>
            <a:custGeom>
              <a:avLst/>
              <a:gdLst/>
              <a:ahLst/>
              <a:cxnLst/>
              <a:rect l="l" t="t" r="r" b="b"/>
              <a:pathLst>
                <a:path w="140335" h="106679">
                  <a:moveTo>
                    <a:pt x="138937" y="0"/>
                  </a:moveTo>
                  <a:lnTo>
                    <a:pt x="1282" y="0"/>
                  </a:lnTo>
                  <a:lnTo>
                    <a:pt x="0" y="1282"/>
                  </a:lnTo>
                  <a:lnTo>
                    <a:pt x="0" y="105168"/>
                  </a:lnTo>
                  <a:lnTo>
                    <a:pt x="1282" y="106464"/>
                  </a:lnTo>
                  <a:lnTo>
                    <a:pt x="138937" y="106464"/>
                  </a:lnTo>
                  <a:lnTo>
                    <a:pt x="140233" y="105168"/>
                  </a:lnTo>
                  <a:lnTo>
                    <a:pt x="140233" y="100698"/>
                  </a:lnTo>
                  <a:lnTo>
                    <a:pt x="5753" y="100698"/>
                  </a:lnTo>
                  <a:lnTo>
                    <a:pt x="5753" y="5740"/>
                  </a:lnTo>
                  <a:lnTo>
                    <a:pt x="140233" y="5740"/>
                  </a:lnTo>
                  <a:lnTo>
                    <a:pt x="140233" y="1282"/>
                  </a:lnTo>
                  <a:lnTo>
                    <a:pt x="138937" y="0"/>
                  </a:lnTo>
                  <a:close/>
                </a:path>
                <a:path w="140335" h="106679">
                  <a:moveTo>
                    <a:pt x="140233" y="5740"/>
                  </a:moveTo>
                  <a:lnTo>
                    <a:pt x="134480" y="5740"/>
                  </a:lnTo>
                  <a:lnTo>
                    <a:pt x="134480" y="100698"/>
                  </a:lnTo>
                  <a:lnTo>
                    <a:pt x="140233" y="100698"/>
                  </a:lnTo>
                  <a:lnTo>
                    <a:pt x="140233" y="574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object 51"/>
            <p:cNvSpPr/>
            <p:nvPr/>
          </p:nvSpPr>
          <p:spPr>
            <a:xfrm>
              <a:off x="3610451" y="2934659"/>
              <a:ext cx="161925" cy="46355"/>
            </a:xfrm>
            <a:custGeom>
              <a:avLst/>
              <a:gdLst/>
              <a:ahLst/>
              <a:cxnLst/>
              <a:rect l="l" t="t" r="r" b="b"/>
              <a:pathLst>
                <a:path w="161925" h="46354">
                  <a:moveTo>
                    <a:pt x="144449" y="0"/>
                  </a:moveTo>
                  <a:lnTo>
                    <a:pt x="15938" y="0"/>
                  </a:lnTo>
                  <a:lnTo>
                    <a:pt x="15938" y="14490"/>
                  </a:lnTo>
                  <a:lnTo>
                    <a:pt x="0" y="31445"/>
                  </a:lnTo>
                  <a:lnTo>
                    <a:pt x="0" y="46291"/>
                  </a:lnTo>
                  <a:lnTo>
                    <a:pt x="161378" y="46291"/>
                  </a:lnTo>
                  <a:lnTo>
                    <a:pt x="161378" y="31445"/>
                  </a:lnTo>
                  <a:lnTo>
                    <a:pt x="144449" y="15900"/>
                  </a:lnTo>
                  <a:lnTo>
                    <a:pt x="144449" y="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object 57"/>
            <p:cNvSpPr txBox="1"/>
            <p:nvPr/>
          </p:nvSpPr>
          <p:spPr>
            <a:xfrm>
              <a:off x="5126332" y="2996952"/>
              <a:ext cx="590577" cy="253264"/>
            </a:xfrm>
            <a:prstGeom prst="rect">
              <a:avLst/>
            </a:prstGeom>
          </p:spPr>
          <p:txBody>
            <a:bodyPr vert="horz" wrap="square" lIns="0" tIns="0" rIns="0" bIns="0" rtlCol="0">
              <a:spAutoFit/>
            </a:bodyPr>
            <a:lstStyle/>
            <a:p>
              <a:pPr marR="5080" algn="ctr">
                <a:lnSpc>
                  <a:spcPts val="1155"/>
                </a:lnSpc>
              </a:pPr>
              <a:r>
                <a:rPr sz="1400" dirty="0">
                  <a:solidFill>
                    <a:srgbClr val="231F20"/>
                  </a:solidFill>
                  <a:latin typeface="Huawei Sans" panose="020C0503030203020204" pitchFamily="34" charset="0"/>
                  <a:ea typeface="方正兰亭黑简体" panose="02000000000000000000" pitchFamily="2" charset="-122"/>
                  <a:cs typeface="Huawei Sans" panose="020C0503030203020204" pitchFamily="34" charset="0"/>
                </a:rPr>
                <a:t>divisor óptico</a:t>
              </a:r>
              <a:endParaRPr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object 65"/>
            <p:cNvSpPr txBox="1"/>
            <p:nvPr/>
          </p:nvSpPr>
          <p:spPr>
            <a:xfrm>
              <a:off x="6952514" y="2242975"/>
              <a:ext cx="457036" cy="173986"/>
            </a:xfrm>
            <a:prstGeom prst="rect">
              <a:avLst/>
            </a:prstGeom>
          </p:spPr>
          <p:txBody>
            <a:bodyPr vert="horz" wrap="square" lIns="0" tIns="0" rIns="0" bIns="0" rtlCol="0">
              <a:spAutoFit/>
            </a:bodyPr>
            <a:lstStyle/>
            <a:p>
              <a:pPr marL="12700"/>
              <a:r>
                <a:rPr sz="1400">
                  <a:solidFill>
                    <a:srgbClr val="231F20"/>
                  </a:solidFill>
                  <a:latin typeface="Huawei Sans" panose="020C0503030203020204" pitchFamily="34" charset="0"/>
                  <a:ea typeface="方正兰亭黑简体" panose="02000000000000000000" pitchFamily="2" charset="-122"/>
                  <a:cs typeface="Huawei Sans" panose="020C0503030203020204" pitchFamily="34" charset="0"/>
                </a:rPr>
                <a:t>ONU1</a:t>
              </a:r>
              <a:endParaRPr sz="1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object 66"/>
            <p:cNvSpPr txBox="1"/>
            <p:nvPr/>
          </p:nvSpPr>
          <p:spPr>
            <a:xfrm>
              <a:off x="6952514" y="3537013"/>
              <a:ext cx="457036" cy="173986"/>
            </a:xfrm>
            <a:prstGeom prst="rect">
              <a:avLst/>
            </a:prstGeom>
          </p:spPr>
          <p:txBody>
            <a:bodyPr vert="horz" wrap="square" lIns="0" tIns="0" rIns="0" bIns="0" rtlCol="0">
              <a:spAutoFit/>
            </a:bodyPr>
            <a:lstStyle/>
            <a:p>
              <a:pPr marL="12700"/>
              <a:r>
                <a:rPr sz="1400">
                  <a:latin typeface="Huawei Sans" panose="020C0503030203020204" pitchFamily="34" charset="0"/>
                  <a:ea typeface="方正兰亭黑简体" panose="02000000000000000000" pitchFamily="2" charset="-122"/>
                  <a:cs typeface="Huawei Sans" panose="020C0503030203020204" pitchFamily="34" charset="0"/>
                </a:rPr>
                <a:t>ONU3</a:t>
              </a:r>
            </a:p>
          </p:txBody>
        </p:sp>
        <p:sp>
          <p:nvSpPr>
            <p:cNvPr id="36" name="object 69"/>
            <p:cNvSpPr/>
            <p:nvPr/>
          </p:nvSpPr>
          <p:spPr>
            <a:xfrm>
              <a:off x="7019950" y="3361793"/>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object 70"/>
            <p:cNvSpPr/>
            <p:nvPr/>
          </p:nvSpPr>
          <p:spPr>
            <a:xfrm>
              <a:off x="6949451" y="3400629"/>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object 71"/>
            <p:cNvSpPr/>
            <p:nvPr/>
          </p:nvSpPr>
          <p:spPr>
            <a:xfrm>
              <a:off x="7107807" y="3338215"/>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 name="object 72"/>
            <p:cNvSpPr/>
            <p:nvPr/>
          </p:nvSpPr>
          <p:spPr>
            <a:xfrm>
              <a:off x="7177251" y="3335014"/>
              <a:ext cx="140335" cy="140970"/>
            </a:xfrm>
            <a:custGeom>
              <a:avLst/>
              <a:gdLst/>
              <a:ahLst/>
              <a:cxnLst/>
              <a:rect l="l" t="t" r="r" b="b"/>
              <a:pathLst>
                <a:path w="140335" h="140970">
                  <a:moveTo>
                    <a:pt x="120218" y="108381"/>
                  </a:moveTo>
                  <a:lnTo>
                    <a:pt x="21564" y="108381"/>
                  </a:lnTo>
                  <a:lnTo>
                    <a:pt x="21564" y="116331"/>
                  </a:lnTo>
                  <a:lnTo>
                    <a:pt x="9321" y="129400"/>
                  </a:lnTo>
                  <a:lnTo>
                    <a:pt x="9321" y="140817"/>
                  </a:lnTo>
                  <a:lnTo>
                    <a:pt x="133210" y="140817"/>
                  </a:lnTo>
                  <a:lnTo>
                    <a:pt x="133210" y="129400"/>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0" name="object 73"/>
            <p:cNvSpPr/>
            <p:nvPr/>
          </p:nvSpPr>
          <p:spPr>
            <a:xfrm flipH="1">
              <a:off x="7078343" y="3336399"/>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41" name="组合 40"/>
            <p:cNvGrpSpPr/>
            <p:nvPr/>
          </p:nvGrpSpPr>
          <p:grpSpPr>
            <a:xfrm>
              <a:off x="6941145" y="1943077"/>
              <a:ext cx="405130" cy="262890"/>
              <a:chOff x="5760233" y="1943077"/>
              <a:chExt cx="405130" cy="262890"/>
            </a:xfrm>
          </p:grpSpPr>
          <p:sp>
            <p:nvSpPr>
              <p:cNvPr id="79" name="object 74"/>
              <p:cNvSpPr/>
              <p:nvPr/>
            </p:nvSpPr>
            <p:spPr>
              <a:xfrm>
                <a:off x="5760233"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0"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1"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2"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3"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42" name="object 65"/>
            <p:cNvSpPr txBox="1"/>
            <p:nvPr/>
          </p:nvSpPr>
          <p:spPr>
            <a:xfrm>
              <a:off x="6952514" y="2924945"/>
              <a:ext cx="457036" cy="173986"/>
            </a:xfrm>
            <a:prstGeom prst="rect">
              <a:avLst/>
            </a:prstGeom>
          </p:spPr>
          <p:txBody>
            <a:bodyPr vert="horz" wrap="square" lIns="0" tIns="0" rIns="0" bIns="0" rtlCol="0">
              <a:spAutoFit/>
            </a:bodyPr>
            <a:lstStyle/>
            <a:p>
              <a:pPr marL="12700"/>
              <a:r>
                <a:rPr sz="1400">
                  <a:solidFill>
                    <a:srgbClr val="231F20"/>
                  </a:solidFill>
                  <a:latin typeface="Huawei Sans" panose="020C0503030203020204" pitchFamily="34" charset="0"/>
                  <a:ea typeface="方正兰亭黑简体" panose="02000000000000000000" pitchFamily="2" charset="-122"/>
                  <a:cs typeface="Huawei Sans" panose="020C0503030203020204" pitchFamily="34" charset="0"/>
                </a:rPr>
                <a:t>ONU2</a:t>
              </a:r>
              <a:endParaRPr sz="1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3" name="object 75"/>
            <p:cNvSpPr/>
            <p:nvPr/>
          </p:nvSpPr>
          <p:spPr>
            <a:xfrm>
              <a:off x="7062616" y="2654431"/>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4" name="object 76"/>
            <p:cNvSpPr/>
            <p:nvPr/>
          </p:nvSpPr>
          <p:spPr>
            <a:xfrm>
              <a:off x="6992117" y="2693269"/>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5" name="object 77"/>
            <p:cNvSpPr/>
            <p:nvPr/>
          </p:nvSpPr>
          <p:spPr>
            <a:xfrm>
              <a:off x="7150473" y="2630853"/>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object 78"/>
            <p:cNvSpPr/>
            <p:nvPr/>
          </p:nvSpPr>
          <p:spPr>
            <a:xfrm>
              <a:off x="7219917" y="2627655"/>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7" name="object 79"/>
            <p:cNvSpPr/>
            <p:nvPr/>
          </p:nvSpPr>
          <p:spPr>
            <a:xfrm flipH="1">
              <a:off x="7121009" y="2629040"/>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48" name="组合 47"/>
            <p:cNvGrpSpPr/>
            <p:nvPr/>
          </p:nvGrpSpPr>
          <p:grpSpPr>
            <a:xfrm>
              <a:off x="6941144" y="2626050"/>
              <a:ext cx="405130" cy="262890"/>
              <a:chOff x="5746707" y="1943077"/>
              <a:chExt cx="405130" cy="262890"/>
            </a:xfrm>
          </p:grpSpPr>
          <p:sp>
            <p:nvSpPr>
              <p:cNvPr id="73" name="object 74"/>
              <p:cNvSpPr/>
              <p:nvPr/>
            </p:nvSpPr>
            <p:spPr>
              <a:xfrm>
                <a:off x="5746707"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4"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5"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6"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7"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8"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49" name="组合 48"/>
            <p:cNvGrpSpPr/>
            <p:nvPr/>
          </p:nvGrpSpPr>
          <p:grpSpPr>
            <a:xfrm>
              <a:off x="6941145" y="3230576"/>
              <a:ext cx="405130" cy="262890"/>
              <a:chOff x="5760233" y="1943077"/>
              <a:chExt cx="405130" cy="262890"/>
            </a:xfrm>
          </p:grpSpPr>
          <p:sp>
            <p:nvSpPr>
              <p:cNvPr id="67" name="object 74"/>
              <p:cNvSpPr/>
              <p:nvPr/>
            </p:nvSpPr>
            <p:spPr>
              <a:xfrm>
                <a:off x="5760233"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8"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9"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0"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1"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2" name="object 79"/>
              <p:cNvSpPr/>
              <p:nvPr/>
            </p:nvSpPr>
            <p:spPr>
              <a:xfrm flipH="1">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sz="240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50" name="矩形 49"/>
            <p:cNvSpPr/>
            <p:nvPr/>
          </p:nvSpPr>
          <p:spPr bwMode="auto">
            <a:xfrm>
              <a:off x="4204740" y="2528901"/>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 altLang="zh-CN" sz="1400" b="1">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b="1">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矩形 50"/>
            <p:cNvSpPr/>
            <p:nvPr/>
          </p:nvSpPr>
          <p:spPr bwMode="auto">
            <a:xfrm>
              <a:off x="4456768" y="2528901"/>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 altLang="zh-CN" sz="1400" b="1">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b="1">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矩形 51"/>
            <p:cNvSpPr/>
            <p:nvPr/>
          </p:nvSpPr>
          <p:spPr bwMode="auto">
            <a:xfrm>
              <a:off x="4708796" y="2528901"/>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 altLang="zh-CN" sz="1400" b="1">
                  <a:latin typeface="Huawei Sans" panose="020C0503030203020204" pitchFamily="34" charset="0"/>
                  <a:ea typeface="方正兰亭黑简体" panose="02000000000000000000" pitchFamily="2" charset="-122"/>
                  <a:cs typeface="Huawei Sans" panose="020C0503030203020204" pitchFamily="34" charset="0"/>
                </a:rPr>
                <a:t>3</a:t>
              </a:r>
              <a:endParaRPr lang="zh-CN" altLang="en-US" sz="1400" b="1">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53" name="直接箭头连接符 52"/>
            <p:cNvCxnSpPr/>
            <p:nvPr/>
          </p:nvCxnSpPr>
          <p:spPr bwMode="auto">
            <a:xfrm rot="10800000">
              <a:off x="4420764" y="2816932"/>
              <a:ext cx="288032"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54" name="直接箭头连接符 53"/>
            <p:cNvCxnSpPr/>
            <p:nvPr/>
          </p:nvCxnSpPr>
          <p:spPr bwMode="auto">
            <a:xfrm rot="10800000" flipV="1">
              <a:off x="6184960" y="2348880"/>
              <a:ext cx="240064" cy="8767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55" name="直接箭头连接符 54"/>
            <p:cNvCxnSpPr/>
            <p:nvPr/>
          </p:nvCxnSpPr>
          <p:spPr bwMode="auto">
            <a:xfrm rot="10800000">
              <a:off x="6164236" y="3032957"/>
              <a:ext cx="272753" cy="11306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56" name="直接箭头连接符 55"/>
            <p:cNvCxnSpPr/>
            <p:nvPr/>
          </p:nvCxnSpPr>
          <p:spPr bwMode="auto">
            <a:xfrm rot="10800000">
              <a:off x="6184960" y="2816932"/>
              <a:ext cx="288032"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pic>
          <p:nvPicPr>
            <p:cNvPr id="57" name="图片 56"/>
            <p:cNvPicPr>
              <a:picLocks noChangeAspect="1"/>
            </p:cNvPicPr>
            <p:nvPr/>
          </p:nvPicPr>
          <p:blipFill>
            <a:blip r:embed="rId3"/>
            <a:stretch>
              <a:fillRect/>
            </a:stretch>
          </p:blipFill>
          <p:spPr>
            <a:xfrm>
              <a:off x="8305848" y="1920668"/>
              <a:ext cx="363388" cy="284196"/>
            </a:xfrm>
            <a:prstGeom prst="rect">
              <a:avLst/>
            </a:prstGeom>
          </p:spPr>
        </p:pic>
        <p:pic>
          <p:nvPicPr>
            <p:cNvPr id="58" name="图片 57"/>
            <p:cNvPicPr>
              <a:picLocks noChangeAspect="1"/>
            </p:cNvPicPr>
            <p:nvPr/>
          </p:nvPicPr>
          <p:blipFill>
            <a:blip r:embed="rId3"/>
            <a:stretch>
              <a:fillRect/>
            </a:stretch>
          </p:blipFill>
          <p:spPr>
            <a:xfrm>
              <a:off x="8301589" y="2600908"/>
              <a:ext cx="363388" cy="284196"/>
            </a:xfrm>
            <a:prstGeom prst="rect">
              <a:avLst/>
            </a:prstGeom>
          </p:spPr>
        </p:pic>
        <p:pic>
          <p:nvPicPr>
            <p:cNvPr id="59" name="图片 58"/>
            <p:cNvPicPr>
              <a:picLocks noChangeAspect="1"/>
            </p:cNvPicPr>
            <p:nvPr/>
          </p:nvPicPr>
          <p:blipFill>
            <a:blip r:embed="rId3"/>
            <a:stretch>
              <a:fillRect/>
            </a:stretch>
          </p:blipFill>
          <p:spPr>
            <a:xfrm>
              <a:off x="8301589" y="3207742"/>
              <a:ext cx="363388" cy="284196"/>
            </a:xfrm>
            <a:prstGeom prst="rect">
              <a:avLst/>
            </a:prstGeom>
          </p:spPr>
        </p:pic>
        <p:sp>
          <p:nvSpPr>
            <p:cNvPr id="60" name="矩形 59"/>
            <p:cNvSpPr/>
            <p:nvPr/>
          </p:nvSpPr>
          <p:spPr bwMode="auto">
            <a:xfrm>
              <a:off x="7741976" y="1848030"/>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 altLang="zh-CN" sz="1400" b="1">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b="1">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1" name="矩形 60"/>
            <p:cNvSpPr/>
            <p:nvPr/>
          </p:nvSpPr>
          <p:spPr bwMode="auto">
            <a:xfrm>
              <a:off x="7741976" y="2531547"/>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 altLang="zh-CN" sz="1400" b="1">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b="1">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2" name="矩形 61"/>
            <p:cNvSpPr/>
            <p:nvPr/>
          </p:nvSpPr>
          <p:spPr bwMode="auto">
            <a:xfrm>
              <a:off x="7741976" y="3140969"/>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 altLang="zh-CN" sz="1400" b="1">
                  <a:latin typeface="Huawei Sans" panose="020C0503030203020204" pitchFamily="34" charset="0"/>
                  <a:ea typeface="方正兰亭黑简体" panose="02000000000000000000" pitchFamily="2" charset="-122"/>
                  <a:cs typeface="Huawei Sans" panose="020C0503030203020204" pitchFamily="34" charset="0"/>
                </a:rPr>
                <a:t>3</a:t>
              </a:r>
              <a:endParaRPr lang="zh-CN" altLang="en-US" sz="1400" b="1">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3" name="文本框 62"/>
            <p:cNvSpPr txBox="1"/>
            <p:nvPr/>
          </p:nvSpPr>
          <p:spPr bwMode="auto">
            <a:xfrm>
              <a:off x="3377020" y="3068960"/>
              <a:ext cx="522365" cy="305219"/>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OLT</a:t>
              </a:r>
              <a:endParaRPr lang="zh-CN" altLang="en-US">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4" name="矩形 63"/>
            <p:cNvSpPr/>
            <p:nvPr/>
          </p:nvSpPr>
          <p:spPr bwMode="auto">
            <a:xfrm rot="20294183">
              <a:off x="6106923" y="2138319"/>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 altLang="zh-CN" sz="1400" b="1">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b="1">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5" name="矩形 64"/>
            <p:cNvSpPr/>
            <p:nvPr/>
          </p:nvSpPr>
          <p:spPr bwMode="auto">
            <a:xfrm>
              <a:off x="6193805" y="2532033"/>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 altLang="zh-CN" sz="1400" b="1">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b="1">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6" name="矩形 65"/>
            <p:cNvSpPr/>
            <p:nvPr/>
          </p:nvSpPr>
          <p:spPr bwMode="auto">
            <a:xfrm rot="1290058">
              <a:off x="6107117" y="3174406"/>
              <a:ext cx="216024" cy="176815"/>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pt" altLang="zh-CN" sz="1400" b="1">
                  <a:latin typeface="Huawei Sans" panose="020C0503030203020204" pitchFamily="34" charset="0"/>
                  <a:ea typeface="方正兰亭黑简体" panose="02000000000000000000" pitchFamily="2" charset="-122"/>
                  <a:cs typeface="Huawei Sans" panose="020C0503030203020204" pitchFamily="34" charset="0"/>
                </a:rPr>
                <a:t>3</a:t>
              </a:r>
              <a:endParaRPr lang="zh-CN" altLang="en-US" sz="1400" b="1">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189713397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en-US" dirty="0"/>
              <a:t>Mapeamento de Serviços - </a:t>
            </a:r>
            <a:r>
              <a:rPr lang="pt" altLang="zh-CN" dirty="0"/>
              <a:t>Downstream</a:t>
            </a:r>
            <a:endParaRPr lang="zh-CN" altLang="en-US" dirty="0"/>
          </a:p>
        </p:txBody>
      </p:sp>
      <p:sp>
        <p:nvSpPr>
          <p:cNvPr id="54" name="文本占位符 53"/>
          <p:cNvSpPr>
            <a:spLocks noGrp="1"/>
          </p:cNvSpPr>
          <p:nvPr>
            <p:ph type="body" sz="quarter" idx="10"/>
          </p:nvPr>
        </p:nvSpPr>
        <p:spPr>
          <a:xfrm>
            <a:off x="5141117" y="1233488"/>
            <a:ext cx="6716586" cy="4680000"/>
          </a:xfrm>
        </p:spPr>
        <p:txBody>
          <a:bodyPr/>
          <a:lstStyle/>
          <a:p>
            <a:pPr marL="342900" indent="-342900"/>
            <a:r>
              <a:rPr lang="pt" altLang="en-US" sz="2000" dirty="0">
                <a:latin typeface="+mn-lt"/>
                <a:ea typeface="方正兰亭黑简体" panose="02000000000000000000" pitchFamily="2" charset="-122"/>
                <a:cs typeface="Huawei Sans" panose="020C0503030203020204" pitchFamily="34" charset="0"/>
              </a:rPr>
              <a:t>Na direção downstream:</a:t>
            </a:r>
          </a:p>
          <a:p>
            <a:pPr marL="695559" lvl="1" indent="-342900"/>
            <a:r>
              <a:rPr lang="pt-BR" altLang="zh-CN" sz="1800" dirty="0">
                <a:latin typeface="+mn-lt"/>
                <a:ea typeface="方正兰亭黑简体" panose="02000000000000000000" pitchFamily="2" charset="-122"/>
                <a:cs typeface="Huawei Sans" panose="020C0503030203020204" pitchFamily="34" charset="0"/>
              </a:rPr>
              <a:t>Todos os serviços são encapsulados nas portas GEM da unidade de processamento de serviço e transmitidos para todas as ONU conectadas à porta do XG(S)-PON (Broadcast).</a:t>
            </a:r>
          </a:p>
          <a:p>
            <a:pPr marL="695559" lvl="1" indent="-342900"/>
            <a:r>
              <a:rPr lang="pt-BR" altLang="zh-CN" sz="1800" dirty="0">
                <a:latin typeface="+mn-lt"/>
                <a:ea typeface="方正兰亭黑简体" panose="02000000000000000000" pitchFamily="2" charset="-122"/>
                <a:cs typeface="Huawei Sans" panose="020C0503030203020204" pitchFamily="34" charset="0"/>
              </a:rPr>
              <a:t>Cada ONU filtra os dados recebidos com base no ID da porta GEM.</a:t>
            </a:r>
          </a:p>
          <a:p>
            <a:pPr marL="695559" lvl="1" indent="-342900"/>
            <a:r>
              <a:rPr lang="pt-BR" altLang="zh-CN" sz="1800" dirty="0">
                <a:latin typeface="+mn-lt"/>
                <a:ea typeface="方正兰亭黑简体" panose="02000000000000000000" pitchFamily="2" charset="-122"/>
                <a:cs typeface="Huawei Sans" panose="020C0503030203020204" pitchFamily="34" charset="0"/>
              </a:rPr>
              <a:t>Apenas os dados que pertencem à ONU específica são retidos e </a:t>
            </a:r>
            <a:r>
              <a:rPr lang="pt-BR" altLang="zh-CN" sz="1800" dirty="0" err="1">
                <a:latin typeface="+mn-lt"/>
                <a:ea typeface="方正兰亭黑简体" panose="02000000000000000000" pitchFamily="2" charset="-122"/>
                <a:cs typeface="Huawei Sans" panose="020C0503030203020204" pitchFamily="34" charset="0"/>
              </a:rPr>
              <a:t>desencapsulados</a:t>
            </a:r>
            <a:r>
              <a:rPr lang="pt-BR" altLang="zh-CN" sz="1800" dirty="0">
                <a:latin typeface="+mn-lt"/>
                <a:ea typeface="方正兰亭黑简体" panose="02000000000000000000" pitchFamily="2" charset="-122"/>
                <a:cs typeface="Huawei Sans" panose="020C0503030203020204" pitchFamily="34" charset="0"/>
              </a:rPr>
              <a:t>.</a:t>
            </a:r>
          </a:p>
          <a:p>
            <a:pPr marL="695559" lvl="1" indent="-342900"/>
            <a:r>
              <a:rPr lang="pt-BR" altLang="zh-CN" sz="1800" dirty="0">
                <a:latin typeface="+mn-lt"/>
                <a:ea typeface="方正兰亭黑简体" panose="02000000000000000000" pitchFamily="2" charset="-122"/>
                <a:cs typeface="Huawei Sans" panose="020C0503030203020204" pitchFamily="34" charset="0"/>
              </a:rPr>
              <a:t>Os serviços </a:t>
            </a:r>
            <a:r>
              <a:rPr lang="pt-BR" altLang="zh-CN" sz="1800" dirty="0" err="1">
                <a:latin typeface="+mn-lt"/>
                <a:ea typeface="方正兰亭黑简体" panose="02000000000000000000" pitchFamily="2" charset="-122"/>
                <a:cs typeface="Huawei Sans" panose="020C0503030203020204" pitchFamily="34" charset="0"/>
              </a:rPr>
              <a:t>desencapsulados</a:t>
            </a:r>
            <a:r>
              <a:rPr lang="pt-BR" altLang="zh-CN" sz="1800" dirty="0">
                <a:latin typeface="+mn-lt"/>
                <a:ea typeface="方正兰亭黑简体" panose="02000000000000000000" pitchFamily="2" charset="-122"/>
                <a:cs typeface="Huawei Sans" panose="020C0503030203020204" pitchFamily="34" charset="0"/>
              </a:rPr>
              <a:t> são enviados ao dispositivo do usuário pela interface de serviço da ONU.</a:t>
            </a:r>
          </a:p>
          <a:p>
            <a:pPr marL="695559" lvl="1" indent="-342900"/>
            <a:endParaRPr lang="en-US" altLang="zh-CN" sz="1800" dirty="0">
              <a:latin typeface="+mn-lt"/>
              <a:ea typeface="方正兰亭黑简体" panose="02000000000000000000" pitchFamily="2" charset="-122"/>
              <a:cs typeface="Huawei Sans" panose="020C0503030203020204" pitchFamily="34" charset="0"/>
            </a:endParaRPr>
          </a:p>
        </p:txBody>
      </p:sp>
      <p:grpSp>
        <p:nvGrpSpPr>
          <p:cNvPr id="3" name="组合 2"/>
          <p:cNvGrpSpPr/>
          <p:nvPr/>
        </p:nvGrpSpPr>
        <p:grpSpPr>
          <a:xfrm>
            <a:off x="1156970" y="1556792"/>
            <a:ext cx="3850857" cy="3996444"/>
            <a:chOff x="4652761" y="1718116"/>
            <a:chExt cx="3850857" cy="3996444"/>
          </a:xfrm>
        </p:grpSpPr>
        <p:sp>
          <p:nvSpPr>
            <p:cNvPr id="4" name="矩形 3"/>
            <p:cNvSpPr/>
            <p:nvPr/>
          </p:nvSpPr>
          <p:spPr bwMode="auto">
            <a:xfrm>
              <a:off x="4682286" y="1718116"/>
              <a:ext cx="1226913" cy="3996444"/>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bwMode="auto">
            <a:xfrm>
              <a:off x="5386676" y="1903478"/>
              <a:ext cx="522523" cy="3649758"/>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矩形 5"/>
            <p:cNvSpPr/>
            <p:nvPr/>
          </p:nvSpPr>
          <p:spPr bwMode="auto">
            <a:xfrm>
              <a:off x="5911473" y="2096852"/>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矩形 6"/>
            <p:cNvSpPr/>
            <p:nvPr/>
          </p:nvSpPr>
          <p:spPr bwMode="auto">
            <a:xfrm>
              <a:off x="5911473" y="2438984"/>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bwMode="auto">
            <a:xfrm>
              <a:off x="5911473" y="2765654"/>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bwMode="auto">
            <a:xfrm>
              <a:off x="5911473" y="3095742"/>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bwMode="auto">
            <a:xfrm>
              <a:off x="5911473" y="3739506"/>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bwMode="auto">
            <a:xfrm>
              <a:off x="5911473" y="5100979"/>
              <a:ext cx="783256" cy="234396"/>
            </a:xfrm>
            <a:prstGeom prst="rect">
              <a:avLst/>
            </a:prstGeom>
            <a:pattFill prst="pct60">
              <a:fgClr>
                <a:schemeClr val="accent2"/>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矩形 11"/>
            <p:cNvSpPr/>
            <p:nvPr/>
          </p:nvSpPr>
          <p:spPr bwMode="auto">
            <a:xfrm>
              <a:off x="5911473" y="4772998"/>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p:cNvSpPr/>
            <p:nvPr/>
          </p:nvSpPr>
          <p:spPr bwMode="auto">
            <a:xfrm>
              <a:off x="5911473" y="4426801"/>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文本框 13"/>
            <p:cNvSpPr txBox="1"/>
            <p:nvPr/>
          </p:nvSpPr>
          <p:spPr bwMode="auto">
            <a:xfrm>
              <a:off x="4652761" y="3504875"/>
              <a:ext cx="690828" cy="377947"/>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8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PON</a:t>
              </a:r>
              <a:endParaRPr lang="zh-CN" altLang="en-US" sz="18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文本框 14"/>
            <p:cNvSpPr txBox="1"/>
            <p:nvPr/>
          </p:nvSpPr>
          <p:spPr bwMode="auto">
            <a:xfrm>
              <a:off x="5350986" y="3549882"/>
              <a:ext cx="583427" cy="347170"/>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6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OLT</a:t>
              </a:r>
              <a:endParaRPr lang="zh-CN" altLang="en-US" sz="16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文本框 15"/>
            <p:cNvSpPr txBox="1"/>
            <p:nvPr/>
          </p:nvSpPr>
          <p:spPr bwMode="auto">
            <a:xfrm>
              <a:off x="6030507" y="2057219"/>
              <a:ext cx="541749" cy="316392"/>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Porta</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文本框 16"/>
            <p:cNvSpPr txBox="1"/>
            <p:nvPr/>
          </p:nvSpPr>
          <p:spPr bwMode="auto">
            <a:xfrm>
              <a:off x="6030507" y="2409615"/>
              <a:ext cx="541749" cy="316392"/>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Porta</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文本框 17"/>
            <p:cNvSpPr txBox="1"/>
            <p:nvPr/>
          </p:nvSpPr>
          <p:spPr bwMode="auto">
            <a:xfrm>
              <a:off x="6030507" y="5081555"/>
              <a:ext cx="541749" cy="316392"/>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Porta</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文本框 18"/>
            <p:cNvSpPr txBox="1"/>
            <p:nvPr/>
          </p:nvSpPr>
          <p:spPr bwMode="auto">
            <a:xfrm>
              <a:off x="6030507" y="4736850"/>
              <a:ext cx="541749" cy="316392"/>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Porta</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文本框 19"/>
            <p:cNvSpPr txBox="1"/>
            <p:nvPr/>
          </p:nvSpPr>
          <p:spPr bwMode="auto">
            <a:xfrm>
              <a:off x="6030507" y="4397479"/>
              <a:ext cx="541749" cy="316392"/>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Porta</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文本框 20"/>
            <p:cNvSpPr txBox="1"/>
            <p:nvPr/>
          </p:nvSpPr>
          <p:spPr bwMode="auto">
            <a:xfrm>
              <a:off x="6030507" y="2741295"/>
              <a:ext cx="541749" cy="316392"/>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Porta</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文本框 21"/>
            <p:cNvSpPr txBox="1"/>
            <p:nvPr/>
          </p:nvSpPr>
          <p:spPr bwMode="auto">
            <a:xfrm>
              <a:off x="6058905" y="3057687"/>
              <a:ext cx="541749" cy="316392"/>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Porta</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文本框 22"/>
            <p:cNvSpPr txBox="1"/>
            <p:nvPr/>
          </p:nvSpPr>
          <p:spPr bwMode="auto">
            <a:xfrm>
              <a:off x="6029281" y="3686303"/>
              <a:ext cx="541749" cy="316392"/>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Porta</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24" name="组合 23"/>
            <p:cNvGrpSpPr/>
            <p:nvPr/>
          </p:nvGrpSpPr>
          <p:grpSpPr>
            <a:xfrm>
              <a:off x="5911473" y="3381723"/>
              <a:ext cx="783256" cy="316392"/>
              <a:chOff x="6807848" y="2901354"/>
              <a:chExt cx="783256" cy="316392"/>
            </a:xfrm>
          </p:grpSpPr>
          <p:sp>
            <p:nvSpPr>
              <p:cNvPr id="50" name="矩形 49"/>
              <p:cNvSpPr/>
              <p:nvPr/>
            </p:nvSpPr>
            <p:spPr bwMode="auto">
              <a:xfrm>
                <a:off x="6807848" y="2940987"/>
                <a:ext cx="783256" cy="234396"/>
              </a:xfrm>
              <a:prstGeom prst="rect">
                <a:avLst/>
              </a:prstGeom>
              <a:pattFill prst="pct60">
                <a:fgClr>
                  <a:schemeClr val="accent2"/>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文本框 50"/>
              <p:cNvSpPr txBox="1"/>
              <p:nvPr/>
            </p:nvSpPr>
            <p:spPr bwMode="auto">
              <a:xfrm>
                <a:off x="6926882" y="2901354"/>
                <a:ext cx="541749" cy="316392"/>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Porta</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25" name="组合 24"/>
            <p:cNvGrpSpPr/>
            <p:nvPr/>
          </p:nvGrpSpPr>
          <p:grpSpPr>
            <a:xfrm>
              <a:off x="5911473" y="4065799"/>
              <a:ext cx="783256" cy="316392"/>
              <a:chOff x="6807848" y="3222210"/>
              <a:chExt cx="783256" cy="316392"/>
            </a:xfrm>
          </p:grpSpPr>
          <p:sp>
            <p:nvSpPr>
              <p:cNvPr id="48" name="矩形 47"/>
              <p:cNvSpPr/>
              <p:nvPr/>
            </p:nvSpPr>
            <p:spPr bwMode="auto">
              <a:xfrm>
                <a:off x="6807848" y="3251579"/>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9" name="文本框 48"/>
              <p:cNvSpPr txBox="1"/>
              <p:nvPr/>
            </p:nvSpPr>
            <p:spPr bwMode="auto">
              <a:xfrm>
                <a:off x="6926882" y="3222210"/>
                <a:ext cx="541749" cy="316392"/>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Porta</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26" name="组合 25"/>
            <p:cNvGrpSpPr/>
            <p:nvPr/>
          </p:nvGrpSpPr>
          <p:grpSpPr>
            <a:xfrm>
              <a:off x="7668344" y="2053682"/>
              <a:ext cx="835274" cy="1029986"/>
              <a:chOff x="7776356" y="2053682"/>
              <a:chExt cx="835274" cy="1029986"/>
            </a:xfrm>
          </p:grpSpPr>
          <p:sp>
            <p:nvSpPr>
              <p:cNvPr id="46" name="矩形 45"/>
              <p:cNvSpPr/>
              <p:nvPr/>
            </p:nvSpPr>
            <p:spPr bwMode="auto">
              <a:xfrm>
                <a:off x="8028384" y="2053683"/>
                <a:ext cx="583246" cy="102998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b" anchorCtr="0" compatLnSpc="1">
                <a:prstTxWarp prst="textNoShape">
                  <a:avLst/>
                </a:prstTxWarp>
              </a:bodyPr>
              <a:lstStyle/>
              <a:p>
                <a:pPr algn="ctr"/>
                <a:r>
                  <a:rPr lang="pt" altLang="zh-CN" sz="1200" dirty="0">
                    <a:latin typeface="Huawei Sans" panose="020C0503030203020204" pitchFamily="34" charset="0"/>
                    <a:ea typeface="方正兰亭黑简体" panose="02000000000000000000" pitchFamily="2" charset="-122"/>
                    <a:cs typeface="Huawei Sans" panose="020C0503030203020204" pitchFamily="34" charset="0"/>
                  </a:rPr>
                  <a:t>ONU</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7" name="矩形 46"/>
              <p:cNvSpPr/>
              <p:nvPr/>
            </p:nvSpPr>
            <p:spPr bwMode="auto">
              <a:xfrm>
                <a:off x="7776356" y="2053682"/>
                <a:ext cx="522522" cy="102998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r>
                  <a:rPr lang="pt" altLang="zh-CN" sz="1200" dirty="0">
                    <a:latin typeface="Huawei Sans" panose="020C0503030203020204" pitchFamily="34" charset="0"/>
                    <a:ea typeface="方正兰亭黑简体" panose="02000000000000000000" pitchFamily="2" charset="-122"/>
                    <a:cs typeface="Huawei Sans" panose="020C0503030203020204" pitchFamily="34" charset="0"/>
                  </a:rPr>
                  <a:t>Filtro de porta GEM</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27" name="组合 26"/>
            <p:cNvGrpSpPr/>
            <p:nvPr/>
          </p:nvGrpSpPr>
          <p:grpSpPr>
            <a:xfrm>
              <a:off x="7668344" y="3227106"/>
              <a:ext cx="835274" cy="1029986"/>
              <a:chOff x="7776356" y="2053682"/>
              <a:chExt cx="835274" cy="1029986"/>
            </a:xfrm>
          </p:grpSpPr>
          <p:sp>
            <p:nvSpPr>
              <p:cNvPr id="44" name="矩形 43"/>
              <p:cNvSpPr/>
              <p:nvPr/>
            </p:nvSpPr>
            <p:spPr bwMode="auto">
              <a:xfrm>
                <a:off x="8028384" y="2053683"/>
                <a:ext cx="583246" cy="102998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b" anchorCtr="0" compatLnSpc="1">
                <a:prstTxWarp prst="textNoShape">
                  <a:avLst/>
                </a:prstTxWarp>
              </a:bodyPr>
              <a:lstStyle/>
              <a:p>
                <a:pPr algn="ctr"/>
                <a:r>
                  <a:rPr lang="pt" altLang="zh-CN" sz="1200" dirty="0">
                    <a:latin typeface="Huawei Sans" panose="020C0503030203020204" pitchFamily="34" charset="0"/>
                    <a:ea typeface="方正兰亭黑简体" panose="02000000000000000000" pitchFamily="2" charset="-122"/>
                    <a:cs typeface="Huawei Sans" panose="020C0503030203020204" pitchFamily="34" charset="0"/>
                  </a:rPr>
                  <a:t>ONU</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5" name="矩形 44"/>
              <p:cNvSpPr/>
              <p:nvPr/>
            </p:nvSpPr>
            <p:spPr bwMode="auto">
              <a:xfrm>
                <a:off x="7776356" y="2053682"/>
                <a:ext cx="522522" cy="102998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r>
                  <a:rPr lang="pt" altLang="zh-CN" sz="1200" dirty="0">
                    <a:latin typeface="Huawei Sans" panose="020C0503030203020204" pitchFamily="34" charset="0"/>
                    <a:ea typeface="方正兰亭黑简体" panose="02000000000000000000" pitchFamily="2" charset="-122"/>
                    <a:cs typeface="Huawei Sans" panose="020C0503030203020204" pitchFamily="34" charset="0"/>
                  </a:rPr>
                  <a:t>Filtro de porta GEM</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28" name="组合 27"/>
            <p:cNvGrpSpPr/>
            <p:nvPr/>
          </p:nvGrpSpPr>
          <p:grpSpPr>
            <a:xfrm>
              <a:off x="7668344" y="4379234"/>
              <a:ext cx="835274" cy="1029986"/>
              <a:chOff x="7776356" y="2053682"/>
              <a:chExt cx="835274" cy="1029986"/>
            </a:xfrm>
          </p:grpSpPr>
          <p:sp>
            <p:nvSpPr>
              <p:cNvPr id="42" name="矩形 41"/>
              <p:cNvSpPr/>
              <p:nvPr/>
            </p:nvSpPr>
            <p:spPr bwMode="auto">
              <a:xfrm>
                <a:off x="8028384" y="2053683"/>
                <a:ext cx="583246" cy="102998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b" anchorCtr="0" compatLnSpc="1">
                <a:prstTxWarp prst="textNoShape">
                  <a:avLst/>
                </a:prstTxWarp>
              </a:bodyPr>
              <a:lstStyle/>
              <a:p>
                <a:pPr algn="ctr"/>
                <a:r>
                  <a:rPr lang="pt" altLang="zh-CN" sz="1200" dirty="0">
                    <a:latin typeface="Huawei Sans" panose="020C0503030203020204" pitchFamily="34" charset="0"/>
                    <a:ea typeface="方正兰亭黑简体" panose="02000000000000000000" pitchFamily="2" charset="-122"/>
                    <a:cs typeface="Huawei Sans" panose="020C0503030203020204" pitchFamily="34" charset="0"/>
                  </a:rPr>
                  <a:t>ONU</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3" name="矩形 42"/>
              <p:cNvSpPr/>
              <p:nvPr/>
            </p:nvSpPr>
            <p:spPr bwMode="auto">
              <a:xfrm>
                <a:off x="7776356" y="2053682"/>
                <a:ext cx="522522" cy="102998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r>
                  <a:rPr lang="pt" altLang="zh-CN" sz="1200" dirty="0">
                    <a:latin typeface="Huawei Sans" panose="020C0503030203020204" pitchFamily="34" charset="0"/>
                    <a:ea typeface="方正兰亭黑简体" panose="02000000000000000000" pitchFamily="2" charset="-122"/>
                    <a:cs typeface="Huawei Sans" panose="020C0503030203020204" pitchFamily="34" charset="0"/>
                  </a:rPr>
                  <a:t>Filtro de porta GEM</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cxnSp>
          <p:nvCxnSpPr>
            <p:cNvPr id="29" name="直接箭头连接符 28"/>
            <p:cNvCxnSpPr>
              <a:stCxn id="6" idx="3"/>
            </p:cNvCxnSpPr>
            <p:nvPr/>
          </p:nvCxnSpPr>
          <p:spPr bwMode="auto">
            <a:xfrm>
              <a:off x="6694729" y="2214050"/>
              <a:ext cx="973615" cy="11719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0" name="直接箭头连接符 29"/>
            <p:cNvCxnSpPr>
              <a:stCxn id="7" idx="3"/>
            </p:cNvCxnSpPr>
            <p:nvPr/>
          </p:nvCxnSpPr>
          <p:spPr bwMode="auto">
            <a:xfrm>
              <a:off x="6694729" y="2556182"/>
              <a:ext cx="973615" cy="88575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1" name="直接箭头连接符 30"/>
            <p:cNvCxnSpPr>
              <a:cxnSpLocks/>
              <a:stCxn id="8" idx="3"/>
              <a:endCxn id="47" idx="1"/>
            </p:cNvCxnSpPr>
            <p:nvPr/>
          </p:nvCxnSpPr>
          <p:spPr bwMode="auto">
            <a:xfrm flipV="1">
              <a:off x="6694729" y="2568675"/>
              <a:ext cx="973615" cy="31417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2" name="直接箭头连接符 31"/>
            <p:cNvCxnSpPr>
              <a:stCxn id="9" idx="3"/>
            </p:cNvCxnSpPr>
            <p:nvPr/>
          </p:nvCxnSpPr>
          <p:spPr bwMode="auto">
            <a:xfrm>
              <a:off x="6694729" y="3212940"/>
              <a:ext cx="968564" cy="32524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3" name="直接箭头连接符 32"/>
            <p:cNvCxnSpPr>
              <a:stCxn id="50" idx="3"/>
            </p:cNvCxnSpPr>
            <p:nvPr/>
          </p:nvCxnSpPr>
          <p:spPr bwMode="auto">
            <a:xfrm flipV="1">
              <a:off x="6694729" y="2843835"/>
              <a:ext cx="973615" cy="69471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4" name="直接箭头连接符 33"/>
            <p:cNvCxnSpPr>
              <a:stCxn id="50" idx="3"/>
            </p:cNvCxnSpPr>
            <p:nvPr/>
          </p:nvCxnSpPr>
          <p:spPr bwMode="auto">
            <a:xfrm>
              <a:off x="6694729" y="3538554"/>
              <a:ext cx="968564" cy="100544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5" name="直接箭头连接符 34"/>
            <p:cNvCxnSpPr>
              <a:stCxn id="50" idx="3"/>
            </p:cNvCxnSpPr>
            <p:nvPr/>
          </p:nvCxnSpPr>
          <p:spPr bwMode="auto">
            <a:xfrm>
              <a:off x="6694729" y="3538554"/>
              <a:ext cx="968564" cy="11719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6" name="直接箭头连接符 35"/>
            <p:cNvCxnSpPr>
              <a:cxnSpLocks/>
              <a:stCxn id="10" idx="3"/>
              <a:endCxn id="45" idx="1"/>
            </p:cNvCxnSpPr>
            <p:nvPr/>
          </p:nvCxnSpPr>
          <p:spPr bwMode="auto">
            <a:xfrm flipV="1">
              <a:off x="6694729" y="3742099"/>
              <a:ext cx="973615" cy="11460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7" name="直接箭头连接符 36"/>
            <p:cNvCxnSpPr>
              <a:stCxn id="48" idx="3"/>
            </p:cNvCxnSpPr>
            <p:nvPr/>
          </p:nvCxnSpPr>
          <p:spPr bwMode="auto">
            <a:xfrm flipV="1">
              <a:off x="6694729" y="3897052"/>
              <a:ext cx="968564" cy="315314"/>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8" name="直接箭头连接符 37"/>
            <p:cNvCxnSpPr>
              <a:stCxn id="13" idx="3"/>
            </p:cNvCxnSpPr>
            <p:nvPr/>
          </p:nvCxnSpPr>
          <p:spPr bwMode="auto">
            <a:xfrm flipV="1">
              <a:off x="6694729" y="4057656"/>
              <a:ext cx="968564" cy="48634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9" name="直接箭头连接符 38"/>
            <p:cNvCxnSpPr>
              <a:stCxn id="12" idx="3"/>
            </p:cNvCxnSpPr>
            <p:nvPr/>
          </p:nvCxnSpPr>
          <p:spPr bwMode="auto">
            <a:xfrm>
              <a:off x="6694729" y="4890196"/>
              <a:ext cx="968564" cy="11719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40" name="直接箭头连接符 39"/>
            <p:cNvCxnSpPr>
              <a:stCxn id="11" idx="3"/>
            </p:cNvCxnSpPr>
            <p:nvPr/>
          </p:nvCxnSpPr>
          <p:spPr bwMode="auto">
            <a:xfrm>
              <a:off x="6694729" y="5218177"/>
              <a:ext cx="968564"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41" name="直接箭头连接符 40"/>
            <p:cNvCxnSpPr>
              <a:stCxn id="13" idx="3"/>
            </p:cNvCxnSpPr>
            <p:nvPr/>
          </p:nvCxnSpPr>
          <p:spPr bwMode="auto">
            <a:xfrm>
              <a:off x="6694729" y="4543999"/>
              <a:ext cx="968564" cy="19285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106888066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10417682" cy="640800"/>
          </a:xfrm>
        </p:spPr>
        <p:txBody>
          <a:bodyPr/>
          <a:lstStyle/>
          <a:p>
            <a:r>
              <a:rPr lang="pt" altLang="zh-CN" dirty="0"/>
              <a:t>Mapeamento de serviço XG(S)-PON - Upstream</a:t>
            </a:r>
          </a:p>
        </p:txBody>
      </p:sp>
      <p:sp>
        <p:nvSpPr>
          <p:cNvPr id="3" name="文本占位符 6"/>
          <p:cNvSpPr txBox="1"/>
          <p:nvPr/>
        </p:nvSpPr>
        <p:spPr>
          <a:xfrm>
            <a:off x="468317" y="1233488"/>
            <a:ext cx="11276183" cy="4680000"/>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pt" altLang="zh-CN" sz="1800" dirty="0">
                <a:latin typeface="Huawei Sans" panose="020C0503030203020204" pitchFamily="34" charset="0"/>
                <a:ea typeface="方正兰亭黑简体" panose="02000000000000000000" pitchFamily="2" charset="-122"/>
                <a:cs typeface="Huawei Sans" panose="020C0503030203020204" pitchFamily="34" charset="0"/>
              </a:rPr>
              <a:t>As portas GEM e T-CONTs dividem as redes PON em conexões virtuais para implementar a multiplexação de serviços.</a:t>
            </a:r>
            <a:endParaRPr lang="zh-CN" altLang="en-US"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TextBox 8"/>
          <p:cNvSpPr txBox="1">
            <a:spLocks noChangeArrowheads="1"/>
          </p:cNvSpPr>
          <p:nvPr/>
        </p:nvSpPr>
        <p:spPr bwMode="auto">
          <a:xfrm>
            <a:off x="6973644" y="5336560"/>
            <a:ext cx="3950472" cy="579699"/>
          </a:xfrm>
          <a:prstGeom prst="rect">
            <a:avLst/>
          </a:prstGeom>
          <a:noFill/>
          <a:ln w="9525">
            <a:noFill/>
            <a:miter lim="800000"/>
          </a:ln>
        </p:spPr>
        <p:txBody>
          <a:bodyPr>
            <a:spAutoFit/>
          </a:bodyPr>
          <a:lstStyle/>
          <a:p>
            <a:r>
              <a:rPr lang="pt" altLang="zh-CN" sz="1600" dirty="0">
                <a:latin typeface="Huawei Sans" panose="020C0503030203020204" pitchFamily="34" charset="0"/>
                <a:ea typeface="方正兰亭黑简体" panose="02000000000000000000" pitchFamily="2" charset="-122"/>
                <a:cs typeface="Huawei Sans" panose="020C0503030203020204" pitchFamily="34" charset="0"/>
              </a:rPr>
              <a:t>GEM: Modo de encapsulamento GPON</a:t>
            </a:r>
          </a:p>
          <a:p>
            <a:r>
              <a:rPr lang="pt" altLang="zh-CN" sz="1600" dirty="0">
                <a:latin typeface="Huawei Sans" panose="020C0503030203020204" pitchFamily="34" charset="0"/>
                <a:ea typeface="方正兰亭黑简体" panose="02000000000000000000" pitchFamily="2" charset="-122"/>
                <a:cs typeface="Huawei Sans" panose="020C0503030203020204" pitchFamily="34" charset="0"/>
              </a:rPr>
              <a:t>T-CONT: Contêiner de Transmissão</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5" name="组合 4"/>
          <p:cNvGrpSpPr/>
          <p:nvPr/>
        </p:nvGrpSpPr>
        <p:grpSpPr>
          <a:xfrm>
            <a:off x="2097632" y="2139036"/>
            <a:ext cx="4015843" cy="4033799"/>
            <a:chOff x="998578" y="1412776"/>
            <a:chExt cx="3437581" cy="4959749"/>
          </a:xfrm>
        </p:grpSpPr>
        <p:sp>
          <p:nvSpPr>
            <p:cNvPr id="6" name="矩形 6"/>
            <p:cNvSpPr>
              <a:spLocks noChangeArrowheads="1"/>
            </p:cNvSpPr>
            <p:nvPr/>
          </p:nvSpPr>
          <p:spPr bwMode="auto">
            <a:xfrm>
              <a:off x="998578" y="6031941"/>
              <a:ext cx="3437581" cy="340584"/>
            </a:xfrm>
            <a:prstGeom prst="rect">
              <a:avLst/>
            </a:prstGeom>
            <a:noFill/>
            <a:ln w="9525">
              <a:noFill/>
              <a:miter lim="800000"/>
            </a:ln>
          </p:spPr>
          <p:txBody>
            <a:bodyPr wrap="none">
              <a:spAutoFit/>
            </a:bodyPr>
            <a:lstStyle/>
            <a:p>
              <a:r>
                <a:rPr lang="pt" altLang="en-US" sz="1200" b="1" dirty="0">
                  <a:ea typeface="方正兰亭黑简体" panose="02000000000000000000" pitchFamily="2" charset="-122"/>
                  <a:cs typeface="Huawei Sans" panose="020C0503030203020204" pitchFamily="34" charset="0"/>
                </a:rPr>
                <a:t>Mapeamento entre serviços e portas GEM ou T-CONTs</a:t>
              </a:r>
            </a:p>
          </p:txBody>
        </p:sp>
        <p:grpSp>
          <p:nvGrpSpPr>
            <p:cNvPr id="7" name="组合 6"/>
            <p:cNvGrpSpPr/>
            <p:nvPr/>
          </p:nvGrpSpPr>
          <p:grpSpPr>
            <a:xfrm>
              <a:off x="1193381" y="1412776"/>
              <a:ext cx="2845980" cy="3996444"/>
              <a:chOff x="1329038" y="1376363"/>
              <a:chExt cx="2845980" cy="3996444"/>
            </a:xfrm>
          </p:grpSpPr>
          <p:sp>
            <p:nvSpPr>
              <p:cNvPr id="14" name="矩形 13"/>
              <p:cNvSpPr/>
              <p:nvPr/>
            </p:nvSpPr>
            <p:spPr bwMode="auto">
              <a:xfrm>
                <a:off x="1382242" y="1376363"/>
                <a:ext cx="1226913" cy="3996444"/>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bwMode="auto">
              <a:xfrm>
                <a:off x="2086632" y="1561725"/>
                <a:ext cx="522523" cy="161309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bwMode="auto">
              <a:xfrm>
                <a:off x="2085983" y="3244091"/>
                <a:ext cx="522523" cy="54745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bwMode="auto">
              <a:xfrm>
                <a:off x="2083678" y="3860823"/>
                <a:ext cx="522523" cy="133547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bwMode="auto">
              <a:xfrm>
                <a:off x="2608506" y="1664392"/>
                <a:ext cx="783256" cy="64768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矩形 18"/>
              <p:cNvSpPr/>
              <p:nvPr/>
            </p:nvSpPr>
            <p:spPr bwMode="auto">
              <a:xfrm>
                <a:off x="2608506" y="2420645"/>
                <a:ext cx="783256" cy="64768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矩形 19"/>
              <p:cNvSpPr/>
              <p:nvPr/>
            </p:nvSpPr>
            <p:spPr bwMode="auto">
              <a:xfrm>
                <a:off x="2608506" y="3286567"/>
                <a:ext cx="783256" cy="432548"/>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bwMode="auto">
              <a:xfrm>
                <a:off x="2608506" y="4037504"/>
                <a:ext cx="783256" cy="97241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bwMode="auto">
              <a:xfrm>
                <a:off x="3391762" y="1713795"/>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bwMode="auto">
              <a:xfrm>
                <a:off x="3391762" y="2024387"/>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bwMode="auto">
              <a:xfrm>
                <a:off x="3391762" y="2482036"/>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矩形 24"/>
              <p:cNvSpPr/>
              <p:nvPr/>
            </p:nvSpPr>
            <p:spPr bwMode="auto">
              <a:xfrm>
                <a:off x="3391762" y="2778846"/>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矩形 25"/>
              <p:cNvSpPr/>
              <p:nvPr/>
            </p:nvSpPr>
            <p:spPr bwMode="auto">
              <a:xfrm>
                <a:off x="3391762" y="3373022"/>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矩形 26"/>
              <p:cNvSpPr/>
              <p:nvPr/>
            </p:nvSpPr>
            <p:spPr bwMode="auto">
              <a:xfrm>
                <a:off x="3391762" y="4730048"/>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矩形 27"/>
              <p:cNvSpPr/>
              <p:nvPr/>
            </p:nvSpPr>
            <p:spPr bwMode="auto">
              <a:xfrm>
                <a:off x="3391762" y="4406514"/>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矩形 28"/>
              <p:cNvSpPr/>
              <p:nvPr/>
            </p:nvSpPr>
            <p:spPr bwMode="auto">
              <a:xfrm>
                <a:off x="3391762" y="4094584"/>
                <a:ext cx="783256" cy="23439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文本框 29"/>
              <p:cNvSpPr txBox="1"/>
              <p:nvPr/>
            </p:nvSpPr>
            <p:spPr bwMode="auto">
              <a:xfrm>
                <a:off x="1329038" y="3163122"/>
                <a:ext cx="738188" cy="422111"/>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8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PON</a:t>
                </a:r>
                <a:endParaRPr lang="zh-CN" altLang="en-US" sz="18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文本框 30"/>
              <p:cNvSpPr txBox="1"/>
              <p:nvPr/>
            </p:nvSpPr>
            <p:spPr bwMode="auto">
              <a:xfrm>
                <a:off x="1992625" y="2203695"/>
                <a:ext cx="654257" cy="353363"/>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ONU</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文本框 31"/>
              <p:cNvSpPr txBox="1"/>
              <p:nvPr/>
            </p:nvSpPr>
            <p:spPr bwMode="auto">
              <a:xfrm>
                <a:off x="1992625" y="4413656"/>
                <a:ext cx="654257" cy="353363"/>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ONU</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文本框 32"/>
              <p:cNvSpPr txBox="1"/>
              <p:nvPr/>
            </p:nvSpPr>
            <p:spPr bwMode="auto">
              <a:xfrm>
                <a:off x="1992625" y="3363467"/>
                <a:ext cx="654257" cy="353363"/>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ONU</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文本框 33"/>
              <p:cNvSpPr txBox="1"/>
              <p:nvPr/>
            </p:nvSpPr>
            <p:spPr bwMode="auto">
              <a:xfrm>
                <a:off x="2532954" y="1840759"/>
                <a:ext cx="921470" cy="353363"/>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T-CONT</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文本框 34"/>
              <p:cNvSpPr txBox="1"/>
              <p:nvPr/>
            </p:nvSpPr>
            <p:spPr bwMode="auto">
              <a:xfrm>
                <a:off x="2553240" y="2607383"/>
                <a:ext cx="921470" cy="353363"/>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T-CONT</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文本框 35"/>
              <p:cNvSpPr txBox="1"/>
              <p:nvPr/>
            </p:nvSpPr>
            <p:spPr bwMode="auto">
              <a:xfrm>
                <a:off x="2553240" y="3363467"/>
                <a:ext cx="921470" cy="353363"/>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T-CONT</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文本框 36"/>
              <p:cNvSpPr txBox="1"/>
              <p:nvPr/>
            </p:nvSpPr>
            <p:spPr bwMode="auto">
              <a:xfrm>
                <a:off x="2553240" y="4363936"/>
                <a:ext cx="921470" cy="353363"/>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T-CONT</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文本框 37"/>
              <p:cNvSpPr txBox="1"/>
              <p:nvPr/>
            </p:nvSpPr>
            <p:spPr bwMode="auto">
              <a:xfrm>
                <a:off x="3492225" y="1674162"/>
                <a:ext cx="578889" cy="353363"/>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Porta</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 name="文本框 38"/>
              <p:cNvSpPr txBox="1"/>
              <p:nvPr/>
            </p:nvSpPr>
            <p:spPr bwMode="auto">
              <a:xfrm>
                <a:off x="3492225" y="1995018"/>
                <a:ext cx="578889" cy="353363"/>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Porta</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0" name="文本框 39"/>
              <p:cNvSpPr txBox="1"/>
              <p:nvPr/>
            </p:nvSpPr>
            <p:spPr bwMode="auto">
              <a:xfrm>
                <a:off x="3501862" y="4665111"/>
                <a:ext cx="578889" cy="353363"/>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Porta</a:t>
                </a:r>
                <a:endPar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 name="文本框 40"/>
              <p:cNvSpPr txBox="1"/>
              <p:nvPr/>
            </p:nvSpPr>
            <p:spPr bwMode="auto">
              <a:xfrm>
                <a:off x="3492225" y="4370366"/>
                <a:ext cx="578889" cy="353363"/>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Porta</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文本框 41"/>
              <p:cNvSpPr txBox="1"/>
              <p:nvPr/>
            </p:nvSpPr>
            <p:spPr bwMode="auto">
              <a:xfrm>
                <a:off x="3492225" y="4065263"/>
                <a:ext cx="578889" cy="353363"/>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Porta</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3" name="文本框 42"/>
              <p:cNvSpPr txBox="1"/>
              <p:nvPr/>
            </p:nvSpPr>
            <p:spPr bwMode="auto">
              <a:xfrm>
                <a:off x="3492225" y="2457677"/>
                <a:ext cx="578889" cy="353363"/>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Porta</a:t>
                </a:r>
                <a:endPar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4" name="文本框 43"/>
              <p:cNvSpPr txBox="1"/>
              <p:nvPr/>
            </p:nvSpPr>
            <p:spPr bwMode="auto">
              <a:xfrm>
                <a:off x="3489734" y="2740791"/>
                <a:ext cx="578889" cy="353363"/>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Porta</a:t>
                </a:r>
                <a:endPar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5" name="文本框 44"/>
              <p:cNvSpPr txBox="1"/>
              <p:nvPr/>
            </p:nvSpPr>
            <p:spPr bwMode="auto">
              <a:xfrm>
                <a:off x="3527573" y="3319818"/>
                <a:ext cx="578889" cy="353363"/>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Porta</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8" name="矩形 7"/>
            <p:cNvSpPr>
              <a:spLocks noChangeArrowheads="1"/>
            </p:cNvSpPr>
            <p:nvPr/>
          </p:nvSpPr>
          <p:spPr bwMode="auto">
            <a:xfrm>
              <a:off x="1187624" y="5477162"/>
              <a:ext cx="816177" cy="562711"/>
            </a:xfrm>
            <a:prstGeom prst="rect">
              <a:avLst/>
            </a:prstGeom>
            <a:noFill/>
            <a:ln w="9525">
              <a:noFill/>
              <a:miter lim="800000"/>
            </a:ln>
          </p:spPr>
          <p:txBody>
            <a:bodyPr wrap="none">
              <a:spAutoFit/>
            </a:bodyPr>
            <a:lstStyle/>
            <a:p>
              <a:r>
                <a:rPr lang="pt" altLang="zh-CN" sz="1200" dirty="0">
                  <a:latin typeface="Huawei Sans" panose="020C0503030203020204" pitchFamily="34" charset="0"/>
                  <a:ea typeface="方正兰亭黑简体" panose="02000000000000000000" pitchFamily="2" charset="-122"/>
                  <a:cs typeface="Huawei Sans" panose="020C0503030203020204" pitchFamily="34" charset="0"/>
                </a:rPr>
                <a:t>Identificado</a:t>
              </a:r>
            </a:p>
            <a:p>
              <a:r>
                <a:rPr lang="pt" altLang="zh-CN" sz="1200" dirty="0">
                  <a:latin typeface="Huawei Sans" panose="020C0503030203020204" pitchFamily="34" charset="0"/>
                  <a:ea typeface="方正兰亭黑简体" panose="02000000000000000000" pitchFamily="2" charset="-122"/>
                  <a:cs typeface="Huawei Sans" panose="020C0503030203020204" pitchFamily="34" charset="0"/>
                </a:rPr>
                <a:t>por ONU-ID</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7"/>
            <p:cNvSpPr>
              <a:spLocks noChangeArrowheads="1"/>
            </p:cNvSpPr>
            <p:nvPr/>
          </p:nvSpPr>
          <p:spPr bwMode="auto">
            <a:xfrm>
              <a:off x="2044874" y="5477162"/>
              <a:ext cx="878469" cy="567639"/>
            </a:xfrm>
            <a:prstGeom prst="rect">
              <a:avLst/>
            </a:prstGeom>
            <a:noFill/>
            <a:ln w="9525">
              <a:noFill/>
              <a:miter lim="800000"/>
            </a:ln>
          </p:spPr>
          <p:txBody>
            <a:bodyPr wrap="none">
              <a:spAutoFit/>
            </a:bodyPr>
            <a:lstStyle/>
            <a:p>
              <a:r>
                <a:rPr lang="pt" altLang="zh-CN" sz="1200" dirty="0">
                  <a:latin typeface="Huawei Sans" panose="020C0503030203020204" pitchFamily="34" charset="0"/>
                  <a:ea typeface="方正兰亭黑简体" panose="02000000000000000000" pitchFamily="2" charset="-122"/>
                  <a:cs typeface="Huawei Sans" panose="020C0503030203020204" pitchFamily="34" charset="0"/>
                </a:rPr>
                <a:t>Identificado</a:t>
              </a:r>
            </a:p>
            <a:p>
              <a:r>
                <a:rPr lang="pt" altLang="zh-CN" sz="1200" dirty="0">
                  <a:latin typeface="Huawei Sans" panose="020C0503030203020204" pitchFamily="34" charset="0"/>
                  <a:ea typeface="方正兰亭黑简体" panose="02000000000000000000" pitchFamily="2" charset="-122"/>
                  <a:cs typeface="Huawei Sans" panose="020C0503030203020204" pitchFamily="34" charset="0"/>
                </a:rPr>
                <a:t>por Alloc-ID</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7"/>
            <p:cNvSpPr>
              <a:spLocks noChangeArrowheads="1"/>
            </p:cNvSpPr>
            <p:nvPr/>
          </p:nvSpPr>
          <p:spPr bwMode="auto">
            <a:xfrm>
              <a:off x="2964036" y="5477162"/>
              <a:ext cx="862003" cy="567639"/>
            </a:xfrm>
            <a:prstGeom prst="rect">
              <a:avLst/>
            </a:prstGeom>
            <a:noFill/>
            <a:ln w="9525">
              <a:noFill/>
              <a:miter lim="800000"/>
            </a:ln>
          </p:spPr>
          <p:txBody>
            <a:bodyPr wrap="none">
              <a:spAutoFit/>
            </a:bodyPr>
            <a:lstStyle/>
            <a:p>
              <a:r>
                <a:rPr lang="pt" altLang="zh-CN" sz="1200" dirty="0">
                  <a:latin typeface="Huawei Sans" panose="020C0503030203020204" pitchFamily="34" charset="0"/>
                  <a:ea typeface="方正兰亭黑简体" panose="02000000000000000000" pitchFamily="2" charset="-122"/>
                  <a:cs typeface="Huawei Sans" panose="020C0503030203020204" pitchFamily="34" charset="0"/>
                </a:rPr>
                <a:t>Identificado</a:t>
              </a:r>
            </a:p>
            <a:p>
              <a:r>
                <a:rPr lang="pt" altLang="zh-CN" sz="1200" dirty="0">
                  <a:latin typeface="Huawei Sans" panose="020C0503030203020204" pitchFamily="34" charset="0"/>
                  <a:ea typeface="方正兰亭黑简体" panose="02000000000000000000" pitchFamily="2" charset="-122"/>
                  <a:cs typeface="Huawei Sans" panose="020C0503030203020204" pitchFamily="34" charset="0"/>
                </a:rPr>
                <a:t>por Port-ID</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1" name="直接连接符 14"/>
            <p:cNvCxnSpPr>
              <a:cxnSpLocks noChangeShapeType="1"/>
            </p:cNvCxnSpPr>
            <p:nvPr/>
          </p:nvCxnSpPr>
          <p:spPr bwMode="auto">
            <a:xfrm rot="10800000" flipV="1">
              <a:off x="1719436" y="5054887"/>
              <a:ext cx="468313" cy="427037"/>
            </a:xfrm>
            <a:prstGeom prst="line">
              <a:avLst/>
            </a:prstGeom>
            <a:noFill/>
            <a:ln w="12700" algn="ctr">
              <a:solidFill>
                <a:schemeClr val="tx1"/>
              </a:solidFill>
              <a:round/>
            </a:ln>
          </p:spPr>
        </p:cxnSp>
        <p:cxnSp>
          <p:nvCxnSpPr>
            <p:cNvPr id="12" name="直接连接符 15"/>
            <p:cNvCxnSpPr>
              <a:cxnSpLocks noChangeShapeType="1"/>
            </p:cNvCxnSpPr>
            <p:nvPr/>
          </p:nvCxnSpPr>
          <p:spPr bwMode="auto">
            <a:xfrm rot="10800000" flipV="1">
              <a:off x="3259311" y="5054887"/>
              <a:ext cx="438150" cy="422275"/>
            </a:xfrm>
            <a:prstGeom prst="line">
              <a:avLst/>
            </a:prstGeom>
            <a:noFill/>
            <a:ln w="12700" algn="ctr">
              <a:solidFill>
                <a:schemeClr val="tx1"/>
              </a:solidFill>
              <a:round/>
            </a:ln>
          </p:spPr>
        </p:cxnSp>
        <p:cxnSp>
          <p:nvCxnSpPr>
            <p:cNvPr id="13" name="直接连接符 16"/>
            <p:cNvCxnSpPr>
              <a:cxnSpLocks noChangeShapeType="1"/>
            </p:cNvCxnSpPr>
            <p:nvPr/>
          </p:nvCxnSpPr>
          <p:spPr bwMode="auto">
            <a:xfrm rot="10800000" flipV="1">
              <a:off x="2473499" y="5054887"/>
              <a:ext cx="458787" cy="427037"/>
            </a:xfrm>
            <a:prstGeom prst="line">
              <a:avLst/>
            </a:prstGeom>
            <a:noFill/>
            <a:ln w="12700" algn="ctr">
              <a:solidFill>
                <a:schemeClr val="tx1"/>
              </a:solidFill>
              <a:round/>
            </a:ln>
          </p:spPr>
        </p:cxnSp>
      </p:grpSp>
      <p:graphicFrame>
        <p:nvGraphicFramePr>
          <p:cNvPr id="46" name="对象 45"/>
          <p:cNvGraphicFramePr>
            <a:graphicFrameLocks noChangeAspect="1"/>
          </p:cNvGraphicFramePr>
          <p:nvPr>
            <p:extLst>
              <p:ext uri="{D42A27DB-BD31-4B8C-83A1-F6EECF244321}">
                <p14:modId xmlns:p14="http://schemas.microsoft.com/office/powerpoint/2010/main" val="730463651"/>
              </p:ext>
            </p:extLst>
          </p:nvPr>
        </p:nvGraphicFramePr>
        <p:xfrm>
          <a:off x="3973513" y="471488"/>
          <a:ext cx="8039100" cy="5702300"/>
        </p:xfrm>
        <a:graphic>
          <a:graphicData uri="http://schemas.openxmlformats.org/presentationml/2006/ole">
            <mc:AlternateContent xmlns:mc="http://schemas.openxmlformats.org/markup-compatibility/2006">
              <mc:Choice xmlns:v="urn:schemas-microsoft-com:vml" Requires="v">
                <p:oleObj name="Visio" r:id="rId3" imgW="0" imgH="0" progId="Visio.Drawing.11">
                  <p:embed/>
                </p:oleObj>
              </mc:Choice>
              <mc:Fallback>
                <p:oleObj name="Visio" r:id="rId3" imgW="0" imgH="0" progId="Visio.Drawing.11">
                  <p:embed/>
                  <p:pic>
                    <p:nvPicPr>
                      <p:cNvPr id="46" name="对象 45"/>
                      <p:cNvPicPr/>
                      <p:nvPr/>
                    </p:nvPicPr>
                    <p:blipFill>
                      <a:blip r:embed="rId4"/>
                      <a:stretch>
                        <a:fillRect/>
                      </a:stretch>
                    </p:blipFill>
                    <p:spPr>
                      <a:xfrm>
                        <a:off x="3973513" y="471488"/>
                        <a:ext cx="8039100" cy="5702300"/>
                      </a:xfrm>
                      <a:prstGeom prst="rect">
                        <a:avLst/>
                      </a:prstGeom>
                    </p:spPr>
                  </p:pic>
                </p:oleObj>
              </mc:Fallback>
            </mc:AlternateContent>
          </a:graphicData>
        </a:graphic>
      </p:graphicFrame>
    </p:spTree>
    <p:extLst>
      <p:ext uri="{BB962C8B-B14F-4D97-AF65-F5344CB8AC3E}">
        <p14:creationId xmlns:p14="http://schemas.microsoft.com/office/powerpoint/2010/main" val="78396210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zh-CN"/>
              <a:t>Quadro XGEM</a:t>
            </a:r>
            <a:endParaRPr lang="zh-CN" altLang="en-US"/>
          </a:p>
        </p:txBody>
      </p:sp>
      <p:sp>
        <p:nvSpPr>
          <p:cNvPr id="19" name="文本占位符 18"/>
          <p:cNvSpPr>
            <a:spLocks noGrp="1"/>
          </p:cNvSpPr>
          <p:nvPr>
            <p:ph type="body" sz="quarter" idx="10"/>
          </p:nvPr>
        </p:nvSpPr>
        <p:spPr/>
        <p:txBody>
          <a:bodyPr/>
          <a:lstStyle/>
          <a:p>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O quadro XGEM é a menor unidade de transporte de serviços na tecnologia XG(S)-PON e representa a estrutura de encapsulamento mais básica. Todos os serviços são encapsulados em quadros XGEM para transmissão</a:t>
            </a:r>
            <a:r>
              <a:rPr lang="pt" altLang="zh-CN" dirty="0">
                <a:latin typeface="Huawei Sans" panose="020C0503030203020204" pitchFamily="34" charset="0"/>
                <a:ea typeface="方正兰亭黑简体" panose="02000000000000000000" pitchFamily="2" charset="-122"/>
                <a:cs typeface="Huawei Sans" panose="020C0503030203020204" pitchFamily="34" charset="0"/>
              </a:rPr>
              <a:t>.</a:t>
            </a:r>
          </a:p>
          <a:p>
            <a:endParaRPr lang="zh-CN" altLang="en-US" dirty="0"/>
          </a:p>
        </p:txBody>
      </p:sp>
      <p:grpSp>
        <p:nvGrpSpPr>
          <p:cNvPr id="3" name="组合 2"/>
          <p:cNvGrpSpPr/>
          <p:nvPr/>
        </p:nvGrpSpPr>
        <p:grpSpPr>
          <a:xfrm>
            <a:off x="2880692" y="2918423"/>
            <a:ext cx="6430616" cy="2373086"/>
            <a:chOff x="3504216" y="2616523"/>
            <a:chExt cx="5003377" cy="1947407"/>
          </a:xfrm>
        </p:grpSpPr>
        <p:sp>
          <p:nvSpPr>
            <p:cNvPr id="4" name="Rectangle 2"/>
            <p:cNvSpPr>
              <a:spLocks noChangeArrowheads="1"/>
            </p:cNvSpPr>
            <p:nvPr/>
          </p:nvSpPr>
          <p:spPr bwMode="auto">
            <a:xfrm>
              <a:off x="4727934" y="3032956"/>
              <a:ext cx="792003" cy="486858"/>
            </a:xfrm>
            <a:prstGeom prst="rect">
              <a:avLst/>
            </a:prstGeom>
            <a:solidFill>
              <a:schemeClr val="accent1"/>
            </a:solidFill>
            <a:ln w="12700" algn="ctr">
              <a:solidFill>
                <a:schemeClr val="tx1"/>
              </a:solidFill>
              <a:miter lim="800000"/>
            </a:ln>
          </p:spPr>
          <p:txBody>
            <a:bodyPr wrap="none" lIns="91424" tIns="45712" rIns="91424" bIns="45712" anchor="ctr"/>
            <a:lstStyle/>
            <a:p>
              <a:pPr algn="ctr">
                <a:spcBef>
                  <a:spcPct val="20000"/>
                </a:spcBef>
              </a:pPr>
              <a:r>
                <a:rPr lang="pt" altLang="zh-CN" sz="1400" dirty="0"/>
                <a:t>Cabeçalho</a:t>
              </a:r>
              <a:br>
                <a:rPr lang="pt" altLang="zh-CN" sz="1400" dirty="0"/>
              </a:br>
              <a:r>
                <a:rPr lang="pt" altLang="zh-CN" sz="1400" dirty="0"/>
                <a:t>XGEM</a:t>
              </a:r>
            </a:p>
          </p:txBody>
        </p:sp>
        <p:sp>
          <p:nvSpPr>
            <p:cNvPr id="5" name="Rectangle 3"/>
            <p:cNvSpPr>
              <a:spLocks noChangeArrowheads="1"/>
            </p:cNvSpPr>
            <p:nvPr/>
          </p:nvSpPr>
          <p:spPr bwMode="auto">
            <a:xfrm>
              <a:off x="5519936" y="3032956"/>
              <a:ext cx="1295138" cy="486858"/>
            </a:xfrm>
            <a:prstGeom prst="rect">
              <a:avLst/>
            </a:prstGeom>
            <a:solidFill>
              <a:schemeClr val="accent1"/>
            </a:solidFill>
            <a:ln w="12700" algn="ctr">
              <a:solidFill>
                <a:schemeClr val="tx1"/>
              </a:solidFill>
              <a:miter lim="800000"/>
            </a:ln>
          </p:spPr>
          <p:txBody>
            <a:bodyPr wrap="none" lIns="91424" tIns="45712" rIns="91424" bIns="45712" anchor="ctr"/>
            <a:lstStyle/>
            <a:p>
              <a:pPr algn="ctr">
                <a:spcBef>
                  <a:spcPct val="20000"/>
                </a:spcBef>
              </a:pPr>
              <a:r>
                <a:rPr lang="pt" altLang="zh-CN" sz="1400" dirty="0"/>
                <a:t>Carga útil XGEM</a:t>
              </a:r>
            </a:p>
          </p:txBody>
        </p:sp>
        <p:sp>
          <p:nvSpPr>
            <p:cNvPr id="6" name="Rectangle 6"/>
            <p:cNvSpPr>
              <a:spLocks noChangeArrowheads="1"/>
            </p:cNvSpPr>
            <p:nvPr/>
          </p:nvSpPr>
          <p:spPr bwMode="auto">
            <a:xfrm>
              <a:off x="3504218" y="4077072"/>
              <a:ext cx="792003" cy="486858"/>
            </a:xfrm>
            <a:prstGeom prst="rect">
              <a:avLst/>
            </a:prstGeom>
            <a:solidFill>
              <a:srgbClr val="FFCC99"/>
            </a:solidFill>
            <a:ln w="12700" algn="ctr">
              <a:solidFill>
                <a:schemeClr val="tx1"/>
              </a:solidFill>
              <a:miter lim="800000"/>
            </a:ln>
          </p:spPr>
          <p:txBody>
            <a:bodyPr wrap="none" lIns="91424" tIns="45712" rIns="91424" bIns="45712" anchor="ctr"/>
            <a:lstStyle/>
            <a:p>
              <a:pPr algn="ctr">
                <a:spcBef>
                  <a:spcPct val="20000"/>
                </a:spcBef>
              </a:pPr>
              <a:r>
                <a:rPr lang="pt" altLang="zh-CN" sz="1400" dirty="0"/>
                <a:t>PLI</a:t>
              </a:r>
            </a:p>
            <a:p>
              <a:pPr algn="ctr">
                <a:spcBef>
                  <a:spcPct val="20000"/>
                </a:spcBef>
              </a:pPr>
              <a:r>
                <a:rPr lang="pt" altLang="zh-CN" sz="1400" dirty="0"/>
                <a:t>14 bits</a:t>
              </a:r>
            </a:p>
          </p:txBody>
        </p:sp>
        <p:sp>
          <p:nvSpPr>
            <p:cNvPr id="7" name="Rectangle 7"/>
            <p:cNvSpPr>
              <a:spLocks noChangeArrowheads="1"/>
            </p:cNvSpPr>
            <p:nvPr/>
          </p:nvSpPr>
          <p:spPr bwMode="auto">
            <a:xfrm>
              <a:off x="4296221" y="4077072"/>
              <a:ext cx="863425" cy="486858"/>
            </a:xfrm>
            <a:prstGeom prst="rect">
              <a:avLst/>
            </a:prstGeom>
            <a:solidFill>
              <a:srgbClr val="FFCC99"/>
            </a:solidFill>
            <a:ln w="12700" algn="ctr">
              <a:solidFill>
                <a:schemeClr val="tx1"/>
              </a:solidFill>
              <a:miter lim="800000"/>
            </a:ln>
          </p:spPr>
          <p:txBody>
            <a:bodyPr wrap="none" lIns="91424" tIns="45712" rIns="91424" bIns="45712" anchor="ctr"/>
            <a:lstStyle/>
            <a:p>
              <a:pPr algn="ctr">
                <a:spcBef>
                  <a:spcPct val="20000"/>
                </a:spcBef>
              </a:pPr>
              <a:r>
                <a:rPr lang="en-US" altLang="zh-CN" sz="1400" dirty="0"/>
                <a:t>Key Index</a:t>
              </a:r>
            </a:p>
            <a:p>
              <a:pPr algn="ctr">
                <a:spcBef>
                  <a:spcPct val="20000"/>
                </a:spcBef>
              </a:pPr>
              <a:r>
                <a:rPr lang="pt" altLang="zh-CN" sz="1400" dirty="0"/>
                <a:t>2 bits</a:t>
              </a:r>
            </a:p>
          </p:txBody>
        </p:sp>
        <p:sp>
          <p:nvSpPr>
            <p:cNvPr id="8" name="Rectangle 8"/>
            <p:cNvSpPr>
              <a:spLocks noChangeArrowheads="1"/>
            </p:cNvSpPr>
            <p:nvPr/>
          </p:nvSpPr>
          <p:spPr bwMode="auto">
            <a:xfrm>
              <a:off x="5159646" y="4077072"/>
              <a:ext cx="1149185" cy="486858"/>
            </a:xfrm>
            <a:prstGeom prst="rect">
              <a:avLst/>
            </a:prstGeom>
            <a:solidFill>
              <a:srgbClr val="FFCC99"/>
            </a:solidFill>
            <a:ln w="12700" algn="ctr">
              <a:solidFill>
                <a:schemeClr val="tx1"/>
              </a:solidFill>
              <a:miter lim="800000"/>
            </a:ln>
          </p:spPr>
          <p:txBody>
            <a:bodyPr wrap="none" lIns="91424" tIns="45712" rIns="91424" bIns="45712" anchor="ctr"/>
            <a:lstStyle/>
            <a:p>
              <a:pPr algn="ctr">
                <a:spcBef>
                  <a:spcPct val="20000"/>
                </a:spcBef>
              </a:pPr>
              <a:r>
                <a:rPr lang="en-US" altLang="zh-CN" sz="1400" dirty="0"/>
                <a:t>XGEM PORT ID</a:t>
              </a:r>
            </a:p>
            <a:p>
              <a:pPr algn="ctr">
                <a:spcBef>
                  <a:spcPct val="20000"/>
                </a:spcBef>
              </a:pPr>
              <a:r>
                <a:rPr lang="pt" altLang="zh-CN" sz="1400" dirty="0"/>
                <a:t>16 bits</a:t>
              </a:r>
            </a:p>
          </p:txBody>
        </p:sp>
        <p:sp>
          <p:nvSpPr>
            <p:cNvPr id="9" name="Rectangle 9"/>
            <p:cNvSpPr>
              <a:spLocks noChangeArrowheads="1"/>
            </p:cNvSpPr>
            <p:nvPr/>
          </p:nvSpPr>
          <p:spPr bwMode="auto">
            <a:xfrm>
              <a:off x="6276021" y="4077072"/>
              <a:ext cx="647569" cy="486858"/>
            </a:xfrm>
            <a:prstGeom prst="rect">
              <a:avLst/>
            </a:prstGeom>
            <a:solidFill>
              <a:srgbClr val="FFCC99"/>
            </a:solidFill>
            <a:ln w="12700" algn="ctr">
              <a:solidFill>
                <a:schemeClr val="tx1"/>
              </a:solidFill>
              <a:miter lim="800000"/>
            </a:ln>
          </p:spPr>
          <p:txBody>
            <a:bodyPr wrap="none" lIns="91424" tIns="45712" rIns="91424" bIns="45712" anchor="ctr"/>
            <a:lstStyle/>
            <a:p>
              <a:pPr algn="ctr">
                <a:spcBef>
                  <a:spcPct val="20000"/>
                </a:spcBef>
              </a:pPr>
              <a:r>
                <a:rPr lang="pt" altLang="zh-CN" sz="1400" dirty="0"/>
                <a:t>Opções</a:t>
              </a:r>
            </a:p>
            <a:p>
              <a:pPr algn="ctr">
                <a:spcBef>
                  <a:spcPct val="20000"/>
                </a:spcBef>
              </a:pPr>
              <a:r>
                <a:rPr lang="pt" altLang="zh-CN" sz="1400" dirty="0"/>
                <a:t>18 bits</a:t>
              </a:r>
            </a:p>
          </p:txBody>
        </p:sp>
        <p:sp>
          <p:nvSpPr>
            <p:cNvPr id="10" name="Rectangle 10"/>
            <p:cNvSpPr>
              <a:spLocks noChangeArrowheads="1"/>
            </p:cNvSpPr>
            <p:nvPr/>
          </p:nvSpPr>
          <p:spPr bwMode="auto">
            <a:xfrm>
              <a:off x="6923590" y="4077072"/>
              <a:ext cx="792003" cy="486858"/>
            </a:xfrm>
            <a:prstGeom prst="rect">
              <a:avLst/>
            </a:prstGeom>
            <a:solidFill>
              <a:srgbClr val="FFCC99"/>
            </a:solidFill>
            <a:ln w="12700" algn="ctr">
              <a:solidFill>
                <a:schemeClr val="tx1"/>
              </a:solidFill>
              <a:miter lim="800000"/>
            </a:ln>
          </p:spPr>
          <p:txBody>
            <a:bodyPr wrap="none" lIns="91424" tIns="45712" rIns="91424" bIns="45712" anchor="ctr"/>
            <a:lstStyle/>
            <a:p>
              <a:pPr algn="ctr">
                <a:spcBef>
                  <a:spcPct val="20000"/>
                </a:spcBef>
              </a:pPr>
              <a:r>
                <a:rPr lang="pt" altLang="zh-CN" sz="1400" dirty="0"/>
                <a:t>LF</a:t>
              </a:r>
            </a:p>
            <a:p>
              <a:pPr algn="ctr">
                <a:spcBef>
                  <a:spcPct val="20000"/>
                </a:spcBef>
              </a:pPr>
              <a:r>
                <a:rPr lang="pt" altLang="zh-CN" sz="1400" dirty="0"/>
                <a:t>1 bit</a:t>
              </a:r>
            </a:p>
          </p:txBody>
        </p:sp>
        <p:sp>
          <p:nvSpPr>
            <p:cNvPr id="11" name="Rectangle 11"/>
            <p:cNvSpPr>
              <a:spLocks noChangeArrowheads="1"/>
            </p:cNvSpPr>
            <p:nvPr/>
          </p:nvSpPr>
          <p:spPr bwMode="auto">
            <a:xfrm>
              <a:off x="7715591" y="4077072"/>
              <a:ext cx="792002" cy="486858"/>
            </a:xfrm>
            <a:prstGeom prst="rect">
              <a:avLst/>
            </a:prstGeom>
            <a:solidFill>
              <a:srgbClr val="FFCC99"/>
            </a:solidFill>
            <a:ln w="12700" algn="ctr">
              <a:solidFill>
                <a:schemeClr val="tx1"/>
              </a:solidFill>
              <a:miter lim="800000"/>
            </a:ln>
          </p:spPr>
          <p:txBody>
            <a:bodyPr wrap="none" lIns="91424" tIns="45712" rIns="91424" bIns="45712" anchor="ctr"/>
            <a:lstStyle/>
            <a:p>
              <a:pPr algn="ctr">
                <a:spcBef>
                  <a:spcPct val="20000"/>
                </a:spcBef>
              </a:pPr>
              <a:r>
                <a:rPr lang="pt" altLang="zh-CN" sz="1400" dirty="0"/>
                <a:t>HEC</a:t>
              </a:r>
            </a:p>
            <a:p>
              <a:pPr algn="ctr">
                <a:spcBef>
                  <a:spcPct val="20000"/>
                </a:spcBef>
              </a:pPr>
              <a:r>
                <a:rPr lang="pt" altLang="zh-CN" sz="1400" dirty="0"/>
                <a:t>13 bits</a:t>
              </a:r>
            </a:p>
          </p:txBody>
        </p:sp>
        <p:sp>
          <p:nvSpPr>
            <p:cNvPr id="12" name="Line 36"/>
            <p:cNvSpPr>
              <a:spLocks noChangeShapeType="1"/>
            </p:cNvSpPr>
            <p:nvPr/>
          </p:nvSpPr>
          <p:spPr bwMode="auto">
            <a:xfrm>
              <a:off x="5518347" y="3519814"/>
              <a:ext cx="2989246" cy="557258"/>
            </a:xfrm>
            <a:prstGeom prst="line">
              <a:avLst/>
            </a:prstGeom>
            <a:noFill/>
            <a:ln w="12700">
              <a:solidFill>
                <a:schemeClr val="tx1"/>
              </a:solidFill>
              <a:prstDash val="dash"/>
              <a:round/>
            </a:ln>
          </p:spPr>
          <p:txBody>
            <a:bodyPr wrap="none" anchor="ctr"/>
            <a:lstStyle/>
            <a:p>
              <a:pPr algn="ctr"/>
              <a:endParaRPr lang="zh-CN" altLang="en-US" sz="1400"/>
            </a:p>
          </p:txBody>
        </p:sp>
        <p:sp>
          <p:nvSpPr>
            <p:cNvPr id="13" name="Line 56"/>
            <p:cNvSpPr>
              <a:spLocks noChangeShapeType="1"/>
            </p:cNvSpPr>
            <p:nvPr/>
          </p:nvSpPr>
          <p:spPr bwMode="auto">
            <a:xfrm flipH="1">
              <a:off x="4727933" y="2824740"/>
              <a:ext cx="431040" cy="0"/>
            </a:xfrm>
            <a:prstGeom prst="line">
              <a:avLst/>
            </a:prstGeom>
            <a:noFill/>
            <a:ln w="12700">
              <a:solidFill>
                <a:schemeClr val="tx1"/>
              </a:solidFill>
              <a:round/>
              <a:tailEnd type="triangle" w="med" len="med"/>
            </a:ln>
          </p:spPr>
          <p:txBody>
            <a:bodyPr wrap="none" anchor="ctr"/>
            <a:lstStyle/>
            <a:p>
              <a:pPr algn="ctr"/>
              <a:endParaRPr lang="zh-CN" altLang="en-US" sz="1400"/>
            </a:p>
          </p:txBody>
        </p:sp>
        <p:sp>
          <p:nvSpPr>
            <p:cNvPr id="14" name="Line 57"/>
            <p:cNvSpPr>
              <a:spLocks noChangeShapeType="1"/>
            </p:cNvSpPr>
            <p:nvPr/>
          </p:nvSpPr>
          <p:spPr bwMode="auto">
            <a:xfrm>
              <a:off x="6384032" y="2824740"/>
              <a:ext cx="431042" cy="0"/>
            </a:xfrm>
            <a:prstGeom prst="line">
              <a:avLst/>
            </a:prstGeom>
            <a:noFill/>
            <a:ln w="12700">
              <a:solidFill>
                <a:schemeClr val="tx1"/>
              </a:solidFill>
              <a:round/>
              <a:tailEnd type="triangle" w="med" len="med"/>
            </a:ln>
          </p:spPr>
          <p:txBody>
            <a:bodyPr wrap="none" anchor="ctr"/>
            <a:lstStyle/>
            <a:p>
              <a:pPr algn="ctr"/>
              <a:endParaRPr lang="zh-CN" altLang="en-US" sz="1400"/>
            </a:p>
          </p:txBody>
        </p:sp>
        <p:sp>
          <p:nvSpPr>
            <p:cNvPr id="15" name="Text Box 58"/>
            <p:cNvSpPr txBox="1">
              <a:spLocks noChangeArrowheads="1"/>
            </p:cNvSpPr>
            <p:nvPr/>
          </p:nvSpPr>
          <p:spPr bwMode="auto">
            <a:xfrm>
              <a:off x="5234848" y="2701638"/>
              <a:ext cx="1149185" cy="252555"/>
            </a:xfrm>
            <a:prstGeom prst="rect">
              <a:avLst/>
            </a:prstGeom>
            <a:noFill/>
            <a:ln w="12700" algn="ctr">
              <a:noFill/>
              <a:miter lim="800000"/>
            </a:ln>
          </p:spPr>
          <p:txBody>
            <a:bodyPr wrap="square" lIns="91424" tIns="45712" rIns="91424" bIns="45712">
              <a:spAutoFit/>
            </a:bodyPr>
            <a:lstStyle/>
            <a:p>
              <a:pPr algn="ctr"/>
              <a:r>
                <a:rPr lang="pt" altLang="zh-CN" sz="1400" dirty="0"/>
                <a:t>Quadro XGEM</a:t>
              </a:r>
            </a:p>
          </p:txBody>
        </p:sp>
        <p:sp>
          <p:nvSpPr>
            <p:cNvPr id="16" name="Line 59"/>
            <p:cNvSpPr>
              <a:spLocks noChangeShapeType="1"/>
            </p:cNvSpPr>
            <p:nvPr/>
          </p:nvSpPr>
          <p:spPr bwMode="auto">
            <a:xfrm flipH="1" flipV="1">
              <a:off x="4727933" y="2616524"/>
              <a:ext cx="0" cy="416432"/>
            </a:xfrm>
            <a:prstGeom prst="line">
              <a:avLst/>
            </a:prstGeom>
            <a:noFill/>
            <a:ln w="12700">
              <a:solidFill>
                <a:schemeClr val="tx1"/>
              </a:solidFill>
              <a:round/>
            </a:ln>
          </p:spPr>
          <p:txBody>
            <a:bodyPr wrap="none" anchor="ctr"/>
            <a:lstStyle/>
            <a:p>
              <a:pPr algn="ctr"/>
              <a:endParaRPr lang="zh-CN" altLang="en-US" sz="1400"/>
            </a:p>
          </p:txBody>
        </p:sp>
        <p:sp>
          <p:nvSpPr>
            <p:cNvPr id="17" name="Line 41"/>
            <p:cNvSpPr>
              <a:spLocks noChangeShapeType="1"/>
            </p:cNvSpPr>
            <p:nvPr/>
          </p:nvSpPr>
          <p:spPr bwMode="auto">
            <a:xfrm flipH="1">
              <a:off x="3504216" y="3519814"/>
              <a:ext cx="1222128" cy="557258"/>
            </a:xfrm>
            <a:prstGeom prst="line">
              <a:avLst/>
            </a:prstGeom>
            <a:noFill/>
            <a:ln w="12700">
              <a:solidFill>
                <a:schemeClr val="tx1"/>
              </a:solidFill>
              <a:prstDash val="dash"/>
              <a:round/>
            </a:ln>
          </p:spPr>
          <p:txBody>
            <a:bodyPr wrap="none" anchor="ctr"/>
            <a:lstStyle/>
            <a:p>
              <a:pPr algn="ctr"/>
              <a:endParaRPr lang="zh-CN" altLang="en-US" sz="1400"/>
            </a:p>
          </p:txBody>
        </p:sp>
        <p:sp>
          <p:nvSpPr>
            <p:cNvPr id="18" name="Line 59"/>
            <p:cNvSpPr>
              <a:spLocks noChangeShapeType="1"/>
            </p:cNvSpPr>
            <p:nvPr/>
          </p:nvSpPr>
          <p:spPr bwMode="auto">
            <a:xfrm flipH="1" flipV="1">
              <a:off x="6815071" y="2616523"/>
              <a:ext cx="0" cy="416432"/>
            </a:xfrm>
            <a:prstGeom prst="line">
              <a:avLst/>
            </a:prstGeom>
            <a:noFill/>
            <a:ln w="12700">
              <a:solidFill>
                <a:schemeClr val="tx1"/>
              </a:solidFill>
              <a:round/>
            </a:ln>
          </p:spPr>
          <p:txBody>
            <a:bodyPr wrap="none" anchor="ctr"/>
            <a:lstStyle/>
            <a:p>
              <a:pPr algn="ctr"/>
              <a:endParaRPr lang="zh-CN" altLang="en-US" sz="1400"/>
            </a:p>
          </p:txBody>
        </p:sp>
      </p:grpSp>
    </p:spTree>
    <p:extLst>
      <p:ext uri="{BB962C8B-B14F-4D97-AF65-F5344CB8AC3E}">
        <p14:creationId xmlns:p14="http://schemas.microsoft.com/office/powerpoint/2010/main" val="14562939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2C83B-4CA4-C2A2-1953-5838DF903E8D}"/>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76EA7A7C-D4B5-A24D-C919-34A062F0364C}"/>
              </a:ext>
            </a:extLst>
          </p:cNvPr>
          <p:cNvSpPr>
            <a:spLocks noGrp="1"/>
          </p:cNvSpPr>
          <p:nvPr>
            <p:ph type="body" sz="quarter" idx="10"/>
          </p:nvPr>
        </p:nvSpPr>
        <p:spPr/>
        <p:txBody>
          <a:bodyPr/>
          <a:lstStyle/>
          <a:p>
            <a:r>
              <a:rPr lang="pt-BR" altLang="en-US" dirty="0">
                <a:solidFill>
                  <a:schemeClr val="bg1">
                    <a:lumMod val="50000"/>
                  </a:schemeClr>
                </a:solidFill>
              </a:rPr>
              <a:t>Visão Geral do Sistema</a:t>
            </a:r>
            <a:endParaRPr lang="en-US" altLang="zh-CN" dirty="0">
              <a:solidFill>
                <a:schemeClr val="bg1">
                  <a:lumMod val="50000"/>
                </a:schemeClr>
              </a:solidFill>
            </a:endParaRPr>
          </a:p>
          <a:p>
            <a:r>
              <a:rPr lang="pt-BR" altLang="zh-CN" b="1" dirty="0"/>
              <a:t>Princípios Técnicos do XG(S)-PON</a:t>
            </a:r>
            <a:endParaRPr lang="pt" altLang="zh-CN" b="1" dirty="0"/>
          </a:p>
          <a:p>
            <a:pPr lvl="1">
              <a:buClr>
                <a:schemeClr val="bg1">
                  <a:lumMod val="50000"/>
                </a:schemeClr>
              </a:buClr>
              <a:buSzPct val="50000"/>
              <a:buFont typeface="Wingdings" panose="05000000000000000000" pitchFamily="2" charset="2"/>
              <a:buChar char="p"/>
            </a:pPr>
            <a:r>
              <a:rPr lang="pt" altLang="en-US" dirty="0">
                <a:solidFill>
                  <a:schemeClr val="bg1">
                    <a:lumMod val="50000"/>
                  </a:schemeClr>
                </a:solidFill>
              </a:rPr>
              <a:t>Conceitos Básicos</a:t>
            </a:r>
            <a:endParaRPr lang="en-US" altLang="zh-CN" dirty="0">
              <a:solidFill>
                <a:schemeClr val="bg1">
                  <a:lumMod val="50000"/>
                </a:schemeClr>
              </a:solidFill>
            </a:endParaRPr>
          </a:p>
          <a:p>
            <a:pPr lvl="1">
              <a:buSzPct val="60000"/>
              <a:buFont typeface="Wingdings" panose="05000000000000000000" pitchFamily="2" charset="2"/>
              <a:buChar char="n"/>
            </a:pPr>
            <a:r>
              <a:rPr lang="pt-BR" altLang="en-US" b="1" dirty="0"/>
              <a:t>Principais</a:t>
            </a:r>
            <a:r>
              <a:rPr lang="pt" altLang="en-US" b="1" dirty="0"/>
              <a:t> Tecnologias</a:t>
            </a:r>
            <a:endParaRPr lang="en-US" altLang="zh-CN" b="1" dirty="0"/>
          </a:p>
          <a:p>
            <a:r>
              <a:rPr lang="pt-BR" altLang="zh-CN" dirty="0">
                <a:solidFill>
                  <a:schemeClr val="bg1">
                    <a:lumMod val="50000"/>
                  </a:schemeClr>
                </a:solidFill>
              </a:rPr>
              <a:t>Topologias Típicas de Rede XG(S)-PON</a:t>
            </a:r>
          </a:p>
          <a:p>
            <a:r>
              <a:rPr lang="pt-BR" altLang="zh-CN" dirty="0">
                <a:solidFill>
                  <a:schemeClr val="bg1">
                    <a:lumMod val="50000"/>
                  </a:schemeClr>
                </a:solidFill>
              </a:rPr>
              <a:t>Evolução do GPON para o XG(S)-PON</a:t>
            </a:r>
            <a:endParaRPr lang="zh-CN" altLang="en-US" dirty="0"/>
          </a:p>
        </p:txBody>
      </p:sp>
    </p:spTree>
    <p:extLst>
      <p:ext uri="{BB962C8B-B14F-4D97-AF65-F5344CB8AC3E}">
        <p14:creationId xmlns:p14="http://schemas.microsoft.com/office/powerpoint/2010/main" val="95574809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en-US" dirty="0"/>
              <a:t>Por que o Ranging é necessário?</a:t>
            </a:r>
          </a:p>
        </p:txBody>
      </p:sp>
      <p:sp>
        <p:nvSpPr>
          <p:cNvPr id="3" name="文本占位符 3"/>
          <p:cNvSpPr txBox="1"/>
          <p:nvPr/>
        </p:nvSpPr>
        <p:spPr>
          <a:xfrm>
            <a:off x="468317" y="1233488"/>
            <a:ext cx="11276183" cy="4680000"/>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pt-BR" altLang="en-US" sz="2000" dirty="0">
                <a:latin typeface="Huawei Sans" panose="020C0503030203020204" pitchFamily="34" charset="0"/>
                <a:ea typeface="方正兰亭黑简体" panose="02000000000000000000" pitchFamily="2" charset="-122"/>
                <a:cs typeface="Huawei Sans" panose="020C0503030203020204" pitchFamily="34" charset="0"/>
              </a:rPr>
              <a:t>Para o OLT, as distâncias lógicas entre diferentes ONU e o OLT variam, e o RTD (Round </a:t>
            </a:r>
            <a:r>
              <a:rPr lang="pt-BR" altLang="en-US" sz="2000" dirty="0" err="1">
                <a:latin typeface="Huawei Sans" panose="020C0503030203020204" pitchFamily="34" charset="0"/>
                <a:ea typeface="方正兰亭黑简体" panose="02000000000000000000" pitchFamily="2" charset="-122"/>
                <a:cs typeface="Huawei Sans" panose="020C0503030203020204" pitchFamily="34" charset="0"/>
              </a:rPr>
              <a:t>Trip</a:t>
            </a:r>
            <a:r>
              <a:rPr lang="pt-BR" altLang="en-US" sz="2000" dirty="0">
                <a:latin typeface="Huawei Sans" panose="020C0503030203020204" pitchFamily="34" charset="0"/>
                <a:ea typeface="方正兰亭黑简体" panose="02000000000000000000" pitchFamily="2" charset="-122"/>
                <a:cs typeface="Huawei Sans" panose="020C0503030203020204" pitchFamily="34" charset="0"/>
              </a:rPr>
              <a:t> Delay) entre o OLT e cada ONU muda de acordo com o tempo e as condições ambientais. Como as ONU transmitem dados no modo TDMA, somente uma ONU pode transmitir dados de cada vez pela porta PON do OLT</a:t>
            </a:r>
            <a:r>
              <a:rPr lang="pt" altLang="en-US" sz="2000" dirty="0">
                <a:latin typeface="Huawei Sans" panose="020C0503030203020204" pitchFamily="34" charset="0"/>
                <a:ea typeface="方正兰亭黑简体" panose="02000000000000000000" pitchFamily="2" charset="-122"/>
                <a:cs typeface="Huawei Sans" panose="020C0503030203020204" pitchFamily="34" charset="0"/>
              </a:rPr>
              <a:t>. S</a:t>
            </a:r>
            <a:r>
              <a:rPr lang="pt-BR" altLang="en-US" sz="2000" dirty="0">
                <a:latin typeface="Huawei Sans" panose="020C0503030203020204" pitchFamily="34" charset="0"/>
                <a:ea typeface="方正兰亭黑简体" panose="02000000000000000000" pitchFamily="2" charset="-122"/>
                <a:cs typeface="Huawei Sans" panose="020C0503030203020204" pitchFamily="34" charset="0"/>
              </a:rPr>
              <a:t>em a sincronização adequada, colisões podem ocorrer quando células </a:t>
            </a:r>
            <a:r>
              <a:rPr lang="pt-BR" altLang="en-US" sz="2000"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altLang="en-US" sz="2000" dirty="0">
                <a:latin typeface="Huawei Sans" panose="020C0503030203020204" pitchFamily="34" charset="0"/>
                <a:ea typeface="方正兰亭黑简体" panose="02000000000000000000" pitchFamily="2" charset="-122"/>
                <a:cs typeface="Huawei Sans" panose="020C0503030203020204" pitchFamily="34" charset="0"/>
              </a:rPr>
              <a:t> são transmitidas por múltiplas ONU simultaneamente.</a:t>
            </a:r>
            <a:endParaRPr lang="pt" altLang="en-US" sz="20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4" name="图片 3"/>
          <p:cNvPicPr>
            <a:picLocks noChangeAspect="1"/>
          </p:cNvPicPr>
          <p:nvPr/>
        </p:nvPicPr>
        <p:blipFill>
          <a:blip r:embed="rId3"/>
          <a:stretch>
            <a:fillRect/>
          </a:stretch>
        </p:blipFill>
        <p:spPr>
          <a:xfrm>
            <a:off x="9071720" y="3794932"/>
            <a:ext cx="576000" cy="446400"/>
          </a:xfrm>
          <a:prstGeom prst="rect">
            <a:avLst/>
          </a:prstGeom>
        </p:spPr>
      </p:pic>
      <p:pic>
        <p:nvPicPr>
          <p:cNvPr id="5" name="图片 4"/>
          <p:cNvPicPr>
            <a:picLocks noChangeAspect="1"/>
          </p:cNvPicPr>
          <p:nvPr/>
        </p:nvPicPr>
        <p:blipFill>
          <a:blip r:embed="rId3"/>
          <a:stretch>
            <a:fillRect/>
          </a:stretch>
        </p:blipFill>
        <p:spPr>
          <a:xfrm>
            <a:off x="9071720" y="4806694"/>
            <a:ext cx="576000" cy="446400"/>
          </a:xfrm>
          <a:prstGeom prst="rect">
            <a:avLst/>
          </a:prstGeom>
        </p:spPr>
      </p:pic>
      <p:pic>
        <p:nvPicPr>
          <p:cNvPr id="6" name="图片 5"/>
          <p:cNvPicPr>
            <a:picLocks noChangeAspect="1"/>
          </p:cNvPicPr>
          <p:nvPr/>
        </p:nvPicPr>
        <p:blipFill>
          <a:blip r:embed="rId3"/>
          <a:stretch>
            <a:fillRect/>
          </a:stretch>
        </p:blipFill>
        <p:spPr>
          <a:xfrm>
            <a:off x="9078058" y="5820366"/>
            <a:ext cx="576000" cy="446400"/>
          </a:xfrm>
          <a:prstGeom prst="rect">
            <a:avLst/>
          </a:prstGeom>
        </p:spPr>
      </p:pic>
      <p:sp>
        <p:nvSpPr>
          <p:cNvPr id="7" name="矩形 6"/>
          <p:cNvSpPr/>
          <p:nvPr/>
        </p:nvSpPr>
        <p:spPr bwMode="auto">
          <a:xfrm>
            <a:off x="7097774" y="3794932"/>
            <a:ext cx="720080" cy="446400"/>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pt" altLang="zh-CN" sz="1400">
                <a:latin typeface="Huawei Sans" panose="020C0503030203020204" pitchFamily="34" charset="0"/>
                <a:ea typeface="方正兰亭黑简体" panose="02000000000000000000" pitchFamily="2" charset="-122"/>
                <a:cs typeface="Huawei Sans" panose="020C0503030203020204" pitchFamily="34" charset="0"/>
              </a:rPr>
              <a:t>ONU1</a:t>
            </a:r>
            <a:endParaRPr lang="zh-CN" altLang="en-US" sz="1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bwMode="auto">
          <a:xfrm>
            <a:off x="7097774" y="4806694"/>
            <a:ext cx="720080" cy="446400"/>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pt" altLang="zh-CN" sz="1400" dirty="0">
                <a:latin typeface="Huawei Sans" panose="020C0503030203020204" pitchFamily="34" charset="0"/>
                <a:ea typeface="方正兰亭黑简体" panose="02000000000000000000" pitchFamily="2" charset="-122"/>
                <a:cs typeface="Huawei Sans" panose="020C0503030203020204" pitchFamily="34" charset="0"/>
              </a:rPr>
              <a:t>ONU2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bwMode="auto">
          <a:xfrm>
            <a:off x="7120991" y="5818456"/>
            <a:ext cx="720080" cy="446400"/>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pt" altLang="zh-CN" sz="1400">
                <a:latin typeface="Huawei Sans" panose="020C0503030203020204" pitchFamily="34" charset="0"/>
                <a:ea typeface="方正兰亭黑简体" panose="02000000000000000000" pitchFamily="2" charset="-122"/>
                <a:cs typeface="Huawei Sans" panose="020C0503030203020204" pitchFamily="34" charset="0"/>
              </a:rPr>
              <a:t>ONU3</a:t>
            </a:r>
            <a:endParaRPr lang="zh-CN" altLang="en-US" sz="1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bwMode="auto">
          <a:xfrm>
            <a:off x="2597597" y="4814665"/>
            <a:ext cx="720080" cy="446400"/>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pt" altLang="zh-CN" sz="1400">
                <a:latin typeface="Huawei Sans" panose="020C0503030203020204" pitchFamily="34" charset="0"/>
                <a:ea typeface="方正兰亭黑简体" panose="02000000000000000000" pitchFamily="2" charset="-122"/>
                <a:cs typeface="Huawei Sans" panose="020C0503030203020204" pitchFamily="34" charset="0"/>
              </a:rPr>
              <a:t>OLT</a:t>
            </a:r>
            <a:endParaRPr lang="zh-CN" altLang="en-US" sz="1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等腰三角形 10"/>
          <p:cNvSpPr/>
          <p:nvPr/>
        </p:nvSpPr>
        <p:spPr bwMode="auto">
          <a:xfrm rot="16200000">
            <a:off x="5153558" y="4803045"/>
            <a:ext cx="612068" cy="468052"/>
          </a:xfrm>
          <a:prstGeom prst="triangle">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2" name="直接连接符 11"/>
          <p:cNvCxnSpPr>
            <a:stCxn id="10" idx="3"/>
            <a:endCxn id="11" idx="0"/>
          </p:cNvCxnSpPr>
          <p:nvPr/>
        </p:nvCxnSpPr>
        <p:spPr bwMode="auto">
          <a:xfrm flipV="1">
            <a:off x="3317678" y="5037071"/>
            <a:ext cx="1907889" cy="794"/>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3" name="直接连接符 12"/>
          <p:cNvCxnSpPr/>
          <p:nvPr/>
        </p:nvCxnSpPr>
        <p:spPr bwMode="auto">
          <a:xfrm flipV="1">
            <a:off x="5693618" y="4009511"/>
            <a:ext cx="1404156" cy="850956"/>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4" name="直接连接符 13"/>
          <p:cNvCxnSpPr>
            <a:stCxn id="11" idx="3"/>
            <a:endCxn id="8" idx="1"/>
          </p:cNvCxnSpPr>
          <p:nvPr/>
        </p:nvCxnSpPr>
        <p:spPr bwMode="auto">
          <a:xfrm flipV="1">
            <a:off x="5693618" y="5029895"/>
            <a:ext cx="1404156" cy="7177"/>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5" name="直接连接符 14"/>
          <p:cNvCxnSpPr>
            <a:endCxn id="9" idx="1"/>
          </p:cNvCxnSpPr>
          <p:nvPr/>
        </p:nvCxnSpPr>
        <p:spPr bwMode="auto">
          <a:xfrm>
            <a:off x="5693619" y="5196934"/>
            <a:ext cx="1427373" cy="844723"/>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6" name="直接连接符 15"/>
          <p:cNvCxnSpPr>
            <a:stCxn id="7" idx="3"/>
            <a:endCxn id="4" idx="1"/>
          </p:cNvCxnSpPr>
          <p:nvPr/>
        </p:nvCxnSpPr>
        <p:spPr bwMode="auto">
          <a:xfrm>
            <a:off x="7817854" y="4018132"/>
            <a:ext cx="125386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直接连接符 16"/>
          <p:cNvCxnSpPr>
            <a:stCxn id="8" idx="3"/>
            <a:endCxn id="5" idx="1"/>
          </p:cNvCxnSpPr>
          <p:nvPr/>
        </p:nvCxnSpPr>
        <p:spPr bwMode="auto">
          <a:xfrm>
            <a:off x="7817854" y="5029894"/>
            <a:ext cx="125386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直接连接符 17"/>
          <p:cNvCxnSpPr>
            <a:stCxn id="9" idx="3"/>
            <a:endCxn id="6" idx="1"/>
          </p:cNvCxnSpPr>
          <p:nvPr/>
        </p:nvCxnSpPr>
        <p:spPr bwMode="auto">
          <a:xfrm>
            <a:off x="7841072" y="6041656"/>
            <a:ext cx="1236987" cy="191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9" name="矩形 18"/>
          <p:cNvSpPr/>
          <p:nvPr/>
        </p:nvSpPr>
        <p:spPr bwMode="auto">
          <a:xfrm>
            <a:off x="8321910" y="3794933"/>
            <a:ext cx="324036" cy="214579"/>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矩形 19"/>
          <p:cNvSpPr/>
          <p:nvPr/>
        </p:nvSpPr>
        <p:spPr bwMode="auto">
          <a:xfrm>
            <a:off x="8319213" y="4501207"/>
            <a:ext cx="324036" cy="520066"/>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bwMode="auto">
          <a:xfrm>
            <a:off x="8319213" y="5679233"/>
            <a:ext cx="324036" cy="355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bwMode="auto">
          <a:xfrm>
            <a:off x="3881797" y="4806544"/>
            <a:ext cx="324036" cy="214579"/>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bwMode="auto">
          <a:xfrm>
            <a:off x="4310161" y="4498030"/>
            <a:ext cx="324036" cy="520066"/>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bwMode="auto">
          <a:xfrm>
            <a:off x="4541490" y="4672208"/>
            <a:ext cx="324036" cy="355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25" name="直接箭头连接符 24"/>
          <p:cNvCxnSpPr/>
          <p:nvPr/>
        </p:nvCxnSpPr>
        <p:spPr bwMode="auto">
          <a:xfrm flipH="1">
            <a:off x="5836262" y="3991075"/>
            <a:ext cx="972108" cy="59580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6" name="直接箭头连接符 25"/>
          <p:cNvCxnSpPr/>
          <p:nvPr/>
        </p:nvCxnSpPr>
        <p:spPr bwMode="auto">
          <a:xfrm flipH="1">
            <a:off x="3742889" y="5185180"/>
            <a:ext cx="1075248" cy="1658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7" name="直接箭头连接符 26"/>
          <p:cNvCxnSpPr/>
          <p:nvPr/>
        </p:nvCxnSpPr>
        <p:spPr bwMode="auto">
          <a:xfrm flipH="1" flipV="1">
            <a:off x="5885595" y="5496534"/>
            <a:ext cx="925996" cy="57660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8" name="直接箭头连接符 27"/>
          <p:cNvCxnSpPr/>
          <p:nvPr/>
        </p:nvCxnSpPr>
        <p:spPr bwMode="auto">
          <a:xfrm flipH="1">
            <a:off x="5876639" y="4909244"/>
            <a:ext cx="1075248" cy="1658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9" name="文本框 28"/>
          <p:cNvSpPr txBox="1"/>
          <p:nvPr/>
        </p:nvSpPr>
        <p:spPr bwMode="auto">
          <a:xfrm>
            <a:off x="4426049" y="5372077"/>
            <a:ext cx="1543627" cy="347170"/>
          </a:xfrm>
          <a:prstGeom prst="rect">
            <a:avLst/>
          </a:prstGeom>
          <a:noFill/>
          <a:ln w="9525">
            <a:noFill/>
            <a:miter lim="800000"/>
          </a:ln>
        </p:spPr>
        <p:txBody>
          <a:bodyPr wrap="none" lIns="99980" tIns="49986" rIns="99980" bIns="49986" rtlCol="0">
            <a:spAutoFit/>
          </a:bodyPr>
          <a:lstStyle/>
          <a:p>
            <a:pPr algn="ctr" defTabSz="1001649" eaLnBrk="0" hangingPunct="0"/>
            <a:r>
              <a:rPr lang="pt"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divisor óptico</a:t>
            </a:r>
          </a:p>
        </p:txBody>
      </p:sp>
      <p:sp>
        <p:nvSpPr>
          <p:cNvPr id="30" name="矩形 29"/>
          <p:cNvSpPr/>
          <p:nvPr/>
        </p:nvSpPr>
        <p:spPr bwMode="auto">
          <a:xfrm>
            <a:off x="3677394" y="4241332"/>
            <a:ext cx="1296144" cy="885748"/>
          </a:xfrm>
          <a:prstGeom prst="rect">
            <a:avLst/>
          </a:prstGeom>
          <a:noFill/>
          <a:ln w="28575" cap="flat" cmpd="sng" algn="ctr">
            <a:solidFill>
              <a:srgbClr val="EE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文本框 30"/>
          <p:cNvSpPr txBox="1"/>
          <p:nvPr/>
        </p:nvSpPr>
        <p:spPr bwMode="auto">
          <a:xfrm>
            <a:off x="3875944" y="3902221"/>
            <a:ext cx="843115" cy="347170"/>
          </a:xfrm>
          <a:prstGeom prst="rect">
            <a:avLst/>
          </a:prstGeom>
          <a:noFill/>
          <a:ln w="9525">
            <a:noFill/>
            <a:miter lim="800000"/>
          </a:ln>
        </p:spPr>
        <p:txBody>
          <a:bodyPr wrap="none" lIns="99980" tIns="49986" rIns="99980" bIns="49986" rtlCol="0">
            <a:spAutoFit/>
          </a:bodyPr>
          <a:lstStyle/>
          <a:p>
            <a:pPr algn="ctr" defTabSz="1001649" eaLnBrk="0" hangingPunct="0"/>
            <a:r>
              <a:rPr lang="pt"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colisão</a:t>
            </a:r>
          </a:p>
        </p:txBody>
      </p:sp>
    </p:spTree>
    <p:extLst>
      <p:ext uri="{BB962C8B-B14F-4D97-AF65-F5344CB8AC3E}">
        <p14:creationId xmlns:p14="http://schemas.microsoft.com/office/powerpoint/2010/main" val="240076771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zh-CN" dirty="0"/>
              <a:t>Transmissão de células </a:t>
            </a:r>
            <a:r>
              <a:rPr lang="pt" altLang="en-US" dirty="0"/>
              <a:t>com </a:t>
            </a:r>
            <a:r>
              <a:rPr lang="pt" altLang="zh-CN" dirty="0"/>
              <a:t>R</a:t>
            </a:r>
            <a:r>
              <a:rPr lang="pt" altLang="en-US" dirty="0"/>
              <a:t>anging</a:t>
            </a:r>
          </a:p>
        </p:txBody>
      </p:sp>
      <p:sp>
        <p:nvSpPr>
          <p:cNvPr id="3" name="文本占位符 2"/>
          <p:cNvSpPr txBox="1"/>
          <p:nvPr/>
        </p:nvSpPr>
        <p:spPr>
          <a:xfrm>
            <a:off x="468317" y="1233488"/>
            <a:ext cx="11276183" cy="4680000"/>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pt" altLang="en-US" dirty="0">
                <a:latin typeface="Huawei Sans" panose="020C0503030203020204" pitchFamily="34" charset="0"/>
                <a:ea typeface="方正兰亭黑简体" panose="02000000000000000000" pitchFamily="2" charset="-122"/>
                <a:cs typeface="Huawei Sans" panose="020C0503030203020204" pitchFamily="34" charset="0"/>
              </a:rPr>
              <a:t>Para evitar tal colisão, a função de </a:t>
            </a:r>
            <a:r>
              <a:rPr lang="pt" altLang="en-US" i="1" dirty="0">
                <a:latin typeface="Huawei Sans" panose="020C0503030203020204" pitchFamily="34" charset="0"/>
                <a:ea typeface="方正兰亭黑简体" panose="02000000000000000000" pitchFamily="2" charset="-122"/>
                <a:cs typeface="Huawei Sans" panose="020C0503030203020204" pitchFamily="34" charset="0"/>
              </a:rPr>
              <a:t>ranging</a:t>
            </a:r>
            <a:r>
              <a:rPr lang="pt" altLang="en-US" dirty="0">
                <a:latin typeface="Huawei Sans" panose="020C0503030203020204" pitchFamily="34" charset="0"/>
                <a:ea typeface="方正兰亭黑简体" panose="02000000000000000000" pitchFamily="2" charset="-122"/>
                <a:cs typeface="Huawei Sans" panose="020C0503030203020204" pitchFamily="34" charset="0"/>
              </a:rPr>
              <a:t> é habilitada quando a ONU se registra pela primeira vez. Medindo o atraso de loop entre cada ONU e o OLT e inserindo o valor Td do atraso de equalização (EqD - </a:t>
            </a:r>
            <a:r>
              <a:rPr lang="pt-BR" altLang="en-US" dirty="0" err="1">
                <a:latin typeface="Huawei Sans" panose="020C0503030203020204" pitchFamily="34" charset="0"/>
                <a:ea typeface="方正兰亭黑简体" panose="02000000000000000000" pitchFamily="2" charset="-122"/>
                <a:cs typeface="Huawei Sans" panose="020C0503030203020204" pitchFamily="34" charset="0"/>
              </a:rPr>
              <a:t>equalization</a:t>
            </a:r>
            <a:r>
              <a:rPr lang="pt-BR" altLang="en-US" dirty="0">
                <a:latin typeface="Huawei Sans" panose="020C0503030203020204" pitchFamily="34" charset="0"/>
                <a:ea typeface="方正兰亭黑简体" panose="02000000000000000000" pitchFamily="2" charset="-122"/>
                <a:cs typeface="Huawei Sans" panose="020C0503030203020204" pitchFamily="34" charset="0"/>
              </a:rPr>
              <a:t> delay</a:t>
            </a:r>
            <a:r>
              <a:rPr lang="pt" altLang="en-US" dirty="0">
                <a:latin typeface="Huawei Sans" panose="020C0503030203020204" pitchFamily="34" charset="0"/>
                <a:ea typeface="方正兰亭黑简体" panose="02000000000000000000" pitchFamily="2" charset="-122"/>
                <a:cs typeface="Huawei Sans" panose="020C0503030203020204" pitchFamily="34" charset="0"/>
              </a:rPr>
              <a:t>) correspondente, as distâncias lógicas de todas as ONUs ao OLT são as mesmas, evitando assim a colisão de células upstream.</a:t>
            </a:r>
          </a:p>
        </p:txBody>
      </p:sp>
      <p:grpSp>
        <p:nvGrpSpPr>
          <p:cNvPr id="35" name="组合 34"/>
          <p:cNvGrpSpPr/>
          <p:nvPr/>
        </p:nvGrpSpPr>
        <p:grpSpPr>
          <a:xfrm>
            <a:off x="2217912" y="3695840"/>
            <a:ext cx="7056461" cy="2471834"/>
            <a:chOff x="2458144" y="3001217"/>
            <a:chExt cx="7056461" cy="2471834"/>
          </a:xfrm>
        </p:grpSpPr>
        <p:pic>
          <p:nvPicPr>
            <p:cNvPr id="4" name="图片 3"/>
            <p:cNvPicPr>
              <a:picLocks noChangeAspect="1"/>
            </p:cNvPicPr>
            <p:nvPr/>
          </p:nvPicPr>
          <p:blipFill>
            <a:blip r:embed="rId3"/>
            <a:stretch>
              <a:fillRect/>
            </a:stretch>
          </p:blipFill>
          <p:spPr>
            <a:xfrm>
              <a:off x="8932267" y="3001217"/>
              <a:ext cx="576000" cy="446400"/>
            </a:xfrm>
            <a:prstGeom prst="rect">
              <a:avLst/>
            </a:prstGeom>
          </p:spPr>
        </p:pic>
        <p:pic>
          <p:nvPicPr>
            <p:cNvPr id="5" name="图片 4"/>
            <p:cNvPicPr>
              <a:picLocks noChangeAspect="1"/>
            </p:cNvPicPr>
            <p:nvPr/>
          </p:nvPicPr>
          <p:blipFill>
            <a:blip r:embed="rId3"/>
            <a:stretch>
              <a:fillRect/>
            </a:stretch>
          </p:blipFill>
          <p:spPr>
            <a:xfrm>
              <a:off x="8932267" y="4012979"/>
              <a:ext cx="576000" cy="446400"/>
            </a:xfrm>
            <a:prstGeom prst="rect">
              <a:avLst/>
            </a:prstGeom>
          </p:spPr>
        </p:pic>
        <p:pic>
          <p:nvPicPr>
            <p:cNvPr id="6" name="图片 5"/>
            <p:cNvPicPr>
              <a:picLocks noChangeAspect="1"/>
            </p:cNvPicPr>
            <p:nvPr/>
          </p:nvPicPr>
          <p:blipFill>
            <a:blip r:embed="rId3"/>
            <a:stretch>
              <a:fillRect/>
            </a:stretch>
          </p:blipFill>
          <p:spPr>
            <a:xfrm>
              <a:off x="8938605" y="5026651"/>
              <a:ext cx="576000" cy="446400"/>
            </a:xfrm>
            <a:prstGeom prst="rect">
              <a:avLst/>
            </a:prstGeom>
          </p:spPr>
        </p:pic>
        <p:sp>
          <p:nvSpPr>
            <p:cNvPr id="7" name="矩形 6"/>
            <p:cNvSpPr/>
            <p:nvPr/>
          </p:nvSpPr>
          <p:spPr bwMode="auto">
            <a:xfrm>
              <a:off x="6958321" y="3001217"/>
              <a:ext cx="720080" cy="446400"/>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pt" altLang="zh-CN" sz="1400">
                  <a:ea typeface="宋体" pitchFamily="2" charset="-122"/>
                </a:rPr>
                <a:t>ONU1</a:t>
              </a:r>
              <a:endParaRPr lang="zh-CN" altLang="en-US" sz="1400">
                <a:ea typeface="宋体" pitchFamily="2" charset="-122"/>
              </a:endParaRPr>
            </a:p>
          </p:txBody>
        </p:sp>
        <p:sp>
          <p:nvSpPr>
            <p:cNvPr id="8" name="矩形 7"/>
            <p:cNvSpPr/>
            <p:nvPr/>
          </p:nvSpPr>
          <p:spPr bwMode="auto">
            <a:xfrm>
              <a:off x="6958321" y="4012979"/>
              <a:ext cx="720080" cy="446400"/>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pt" altLang="zh-CN" sz="1400">
                  <a:ea typeface="宋体" pitchFamily="2" charset="-122"/>
                </a:rPr>
                <a:t>ONU2</a:t>
              </a:r>
              <a:endParaRPr lang="zh-CN" altLang="en-US" sz="1400">
                <a:ea typeface="宋体" pitchFamily="2" charset="-122"/>
              </a:endParaRPr>
            </a:p>
          </p:txBody>
        </p:sp>
        <p:sp>
          <p:nvSpPr>
            <p:cNvPr id="9" name="矩形 8"/>
            <p:cNvSpPr/>
            <p:nvPr/>
          </p:nvSpPr>
          <p:spPr bwMode="auto">
            <a:xfrm>
              <a:off x="6981538" y="5024741"/>
              <a:ext cx="720080" cy="446400"/>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pt" altLang="zh-CN" sz="1400">
                  <a:ea typeface="宋体" pitchFamily="2" charset="-122"/>
                </a:rPr>
                <a:t>ONU3</a:t>
              </a:r>
              <a:endParaRPr lang="zh-CN" altLang="en-US" sz="1400">
                <a:ea typeface="宋体" pitchFamily="2" charset="-122"/>
              </a:endParaRPr>
            </a:p>
          </p:txBody>
        </p:sp>
        <p:sp>
          <p:nvSpPr>
            <p:cNvPr id="10" name="矩形 9"/>
            <p:cNvSpPr/>
            <p:nvPr/>
          </p:nvSpPr>
          <p:spPr bwMode="auto">
            <a:xfrm>
              <a:off x="2458144" y="4020950"/>
              <a:ext cx="720080" cy="446400"/>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pt" altLang="zh-CN" sz="1400">
                  <a:ea typeface="宋体" pitchFamily="2" charset="-122"/>
                </a:rPr>
                <a:t>OLT</a:t>
              </a:r>
              <a:endParaRPr lang="zh-CN" altLang="en-US" sz="1400">
                <a:ea typeface="宋体" pitchFamily="2" charset="-122"/>
              </a:endParaRPr>
            </a:p>
          </p:txBody>
        </p:sp>
        <p:sp>
          <p:nvSpPr>
            <p:cNvPr id="11" name="等腰三角形 10"/>
            <p:cNvSpPr/>
            <p:nvPr/>
          </p:nvSpPr>
          <p:spPr bwMode="auto">
            <a:xfrm rot="16200000">
              <a:off x="5014105" y="4009330"/>
              <a:ext cx="612068" cy="468052"/>
            </a:xfrm>
            <a:prstGeom prst="triangle">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ea typeface="宋体" pitchFamily="2" charset="-122"/>
              </a:endParaRPr>
            </a:p>
          </p:txBody>
        </p:sp>
        <p:cxnSp>
          <p:nvCxnSpPr>
            <p:cNvPr id="12" name="直接连接符 11"/>
            <p:cNvCxnSpPr>
              <a:stCxn id="10" idx="3"/>
              <a:endCxn id="11" idx="0"/>
            </p:cNvCxnSpPr>
            <p:nvPr/>
          </p:nvCxnSpPr>
          <p:spPr bwMode="auto">
            <a:xfrm flipV="1">
              <a:off x="3178225" y="4243356"/>
              <a:ext cx="1907889" cy="794"/>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3" name="直接连接符 12"/>
            <p:cNvCxnSpPr/>
            <p:nvPr/>
          </p:nvCxnSpPr>
          <p:spPr bwMode="auto">
            <a:xfrm flipV="1">
              <a:off x="5554165" y="3215796"/>
              <a:ext cx="1404156" cy="850956"/>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4" name="直接连接符 13"/>
            <p:cNvCxnSpPr>
              <a:stCxn id="11" idx="3"/>
              <a:endCxn id="8" idx="1"/>
            </p:cNvCxnSpPr>
            <p:nvPr/>
          </p:nvCxnSpPr>
          <p:spPr bwMode="auto">
            <a:xfrm flipV="1">
              <a:off x="5554165" y="4236180"/>
              <a:ext cx="1404156" cy="7177"/>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5" name="直接连接符 14"/>
            <p:cNvCxnSpPr>
              <a:endCxn id="9" idx="1"/>
            </p:cNvCxnSpPr>
            <p:nvPr/>
          </p:nvCxnSpPr>
          <p:spPr bwMode="auto">
            <a:xfrm>
              <a:off x="5554166" y="4403219"/>
              <a:ext cx="1427373" cy="844723"/>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6" name="直接连接符 15"/>
            <p:cNvCxnSpPr>
              <a:stCxn id="7" idx="3"/>
              <a:endCxn id="4" idx="1"/>
            </p:cNvCxnSpPr>
            <p:nvPr/>
          </p:nvCxnSpPr>
          <p:spPr bwMode="auto">
            <a:xfrm>
              <a:off x="7678401" y="3224417"/>
              <a:ext cx="125386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直接连接符 16"/>
            <p:cNvCxnSpPr>
              <a:stCxn id="8" idx="3"/>
              <a:endCxn id="5" idx="1"/>
            </p:cNvCxnSpPr>
            <p:nvPr/>
          </p:nvCxnSpPr>
          <p:spPr bwMode="auto">
            <a:xfrm>
              <a:off x="7678401" y="4236179"/>
              <a:ext cx="125386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直接连接符 17"/>
            <p:cNvCxnSpPr>
              <a:stCxn id="9" idx="3"/>
              <a:endCxn id="6" idx="1"/>
            </p:cNvCxnSpPr>
            <p:nvPr/>
          </p:nvCxnSpPr>
          <p:spPr bwMode="auto">
            <a:xfrm>
              <a:off x="7701619" y="5247941"/>
              <a:ext cx="1236987" cy="191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9" name="矩形 18"/>
            <p:cNvSpPr/>
            <p:nvPr/>
          </p:nvSpPr>
          <p:spPr bwMode="auto">
            <a:xfrm>
              <a:off x="8182457" y="3001218"/>
              <a:ext cx="324036" cy="214579"/>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ea typeface="宋体" pitchFamily="2" charset="-122"/>
              </a:endParaRPr>
            </a:p>
          </p:txBody>
        </p:sp>
        <p:sp>
          <p:nvSpPr>
            <p:cNvPr id="20" name="矩形 19"/>
            <p:cNvSpPr/>
            <p:nvPr/>
          </p:nvSpPr>
          <p:spPr bwMode="auto">
            <a:xfrm>
              <a:off x="8179760" y="3707492"/>
              <a:ext cx="324036" cy="520066"/>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ea typeface="宋体" pitchFamily="2" charset="-122"/>
              </a:endParaRPr>
            </a:p>
          </p:txBody>
        </p:sp>
        <p:sp>
          <p:nvSpPr>
            <p:cNvPr id="21" name="矩形 20"/>
            <p:cNvSpPr/>
            <p:nvPr/>
          </p:nvSpPr>
          <p:spPr bwMode="auto">
            <a:xfrm>
              <a:off x="8179760" y="4885518"/>
              <a:ext cx="324036" cy="355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ea typeface="宋体" pitchFamily="2" charset="-122"/>
              </a:endParaRPr>
            </a:p>
          </p:txBody>
        </p:sp>
        <p:sp>
          <p:nvSpPr>
            <p:cNvPr id="22" name="矩形 21"/>
            <p:cNvSpPr/>
            <p:nvPr/>
          </p:nvSpPr>
          <p:spPr bwMode="auto">
            <a:xfrm>
              <a:off x="3717961" y="4012829"/>
              <a:ext cx="324036" cy="214579"/>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ea typeface="宋体" pitchFamily="2" charset="-122"/>
              </a:endParaRPr>
            </a:p>
          </p:txBody>
        </p:sp>
        <p:sp>
          <p:nvSpPr>
            <p:cNvPr id="23" name="矩形 22"/>
            <p:cNvSpPr/>
            <p:nvPr/>
          </p:nvSpPr>
          <p:spPr bwMode="auto">
            <a:xfrm>
              <a:off x="4114005" y="3704315"/>
              <a:ext cx="324036" cy="520066"/>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ea typeface="宋体" pitchFamily="2" charset="-122"/>
              </a:endParaRPr>
            </a:p>
          </p:txBody>
        </p:sp>
        <p:sp>
          <p:nvSpPr>
            <p:cNvPr id="24" name="矩形 23"/>
            <p:cNvSpPr/>
            <p:nvPr/>
          </p:nvSpPr>
          <p:spPr bwMode="auto">
            <a:xfrm>
              <a:off x="4474045" y="3878493"/>
              <a:ext cx="324036" cy="355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ea typeface="宋体" pitchFamily="2" charset="-122"/>
              </a:endParaRPr>
            </a:p>
          </p:txBody>
        </p:sp>
        <p:cxnSp>
          <p:nvCxnSpPr>
            <p:cNvPr id="25" name="直接箭头连接符 24"/>
            <p:cNvCxnSpPr/>
            <p:nvPr/>
          </p:nvCxnSpPr>
          <p:spPr bwMode="auto">
            <a:xfrm flipH="1">
              <a:off x="5653392" y="3412908"/>
              <a:ext cx="627928" cy="40558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6" name="直接箭头连接符 25"/>
            <p:cNvCxnSpPr/>
            <p:nvPr/>
          </p:nvCxnSpPr>
          <p:spPr bwMode="auto">
            <a:xfrm flipH="1">
              <a:off x="3603436" y="4391465"/>
              <a:ext cx="1075248" cy="1658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7" name="直接箭头连接符 26"/>
            <p:cNvCxnSpPr/>
            <p:nvPr/>
          </p:nvCxnSpPr>
          <p:spPr bwMode="auto">
            <a:xfrm flipH="1" flipV="1">
              <a:off x="5746143" y="4702819"/>
              <a:ext cx="516987" cy="32192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8" name="直接箭头连接符 27"/>
            <p:cNvCxnSpPr/>
            <p:nvPr/>
          </p:nvCxnSpPr>
          <p:spPr bwMode="auto">
            <a:xfrm flipH="1">
              <a:off x="5737187" y="4123405"/>
              <a:ext cx="665447" cy="870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9" name="文本框 28"/>
            <p:cNvSpPr txBox="1"/>
            <p:nvPr/>
          </p:nvSpPr>
          <p:spPr bwMode="auto">
            <a:xfrm>
              <a:off x="4254250" y="4541577"/>
              <a:ext cx="1543627" cy="347170"/>
            </a:xfrm>
            <a:prstGeom prst="rect">
              <a:avLst/>
            </a:prstGeom>
            <a:noFill/>
            <a:ln w="9525">
              <a:noFill/>
              <a:miter lim="800000"/>
            </a:ln>
          </p:spPr>
          <p:txBody>
            <a:bodyPr wrap="none" lIns="99980" tIns="49986" rIns="99980" bIns="49986" rtlCol="0">
              <a:spAutoFit/>
            </a:bodyPr>
            <a:lstStyle/>
            <a:p>
              <a:pPr algn="ctr" defTabSz="1001649" eaLnBrk="0" hangingPunct="0"/>
              <a:r>
                <a:rPr lang="pt" altLang="en-US" sz="1600" dirty="0">
                  <a:solidFill>
                    <a:srgbClr val="000000"/>
                  </a:solidFill>
                  <a:latin typeface="+mn-lt"/>
                  <a:ea typeface="+mn-ea"/>
                  <a:cs typeface="Arial" panose="020B0604020202020204" pitchFamily="34" charset="0"/>
                </a:rPr>
                <a:t>divisor óptico</a:t>
              </a:r>
            </a:p>
          </p:txBody>
        </p:sp>
        <p:sp>
          <p:nvSpPr>
            <p:cNvPr id="30" name="矩形 29"/>
            <p:cNvSpPr/>
            <p:nvPr/>
          </p:nvSpPr>
          <p:spPr bwMode="auto">
            <a:xfrm>
              <a:off x="3537941" y="3447617"/>
              <a:ext cx="1296144" cy="885748"/>
            </a:xfrm>
            <a:prstGeom prst="rect">
              <a:avLst/>
            </a:prstGeom>
            <a:noFill/>
            <a:ln w="28575" cap="flat" cmpd="sng" algn="ctr">
              <a:solidFill>
                <a:srgbClr val="EE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ea typeface="宋体" pitchFamily="2" charset="-122"/>
              </a:endParaRPr>
            </a:p>
          </p:txBody>
        </p:sp>
        <p:sp>
          <p:nvSpPr>
            <p:cNvPr id="31" name="文本框 30"/>
            <p:cNvSpPr txBox="1"/>
            <p:nvPr/>
          </p:nvSpPr>
          <p:spPr bwMode="auto">
            <a:xfrm>
              <a:off x="2753853" y="3108506"/>
              <a:ext cx="2808397" cy="347170"/>
            </a:xfrm>
            <a:prstGeom prst="rect">
              <a:avLst/>
            </a:prstGeom>
            <a:noFill/>
            <a:ln w="9525">
              <a:noFill/>
              <a:miter lim="800000"/>
            </a:ln>
          </p:spPr>
          <p:txBody>
            <a:bodyPr wrap="none" lIns="99980" tIns="49986" rIns="99980" bIns="49986" rtlCol="0">
              <a:spAutoFit/>
            </a:bodyPr>
            <a:lstStyle/>
            <a:p>
              <a:pPr algn="ctr" defTabSz="1001649" eaLnBrk="0" hangingPunct="0"/>
              <a:r>
                <a:rPr lang="pt" altLang="en-US" sz="1600" dirty="0">
                  <a:solidFill>
                    <a:srgbClr val="000000"/>
                  </a:solidFill>
                  <a:latin typeface="+mn-lt"/>
                  <a:ea typeface="+mn-ea"/>
                  <a:cs typeface="Arial" panose="020B0604020202020204" pitchFamily="34" charset="0"/>
                </a:rPr>
                <a:t>Garantia de distanciamento</a:t>
              </a:r>
            </a:p>
          </p:txBody>
        </p:sp>
        <p:sp>
          <p:nvSpPr>
            <p:cNvPr id="32" name="文本框 31"/>
            <p:cNvSpPr txBox="1"/>
            <p:nvPr/>
          </p:nvSpPr>
          <p:spPr bwMode="auto">
            <a:xfrm>
              <a:off x="6272742" y="3055934"/>
              <a:ext cx="551367" cy="347170"/>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600">
                  <a:solidFill>
                    <a:srgbClr val="000000"/>
                  </a:solidFill>
                  <a:latin typeface="+mn-lt"/>
                  <a:ea typeface="+mn-ea"/>
                  <a:cs typeface="Arial" panose="020B0604020202020204" pitchFamily="34" charset="0"/>
                </a:rPr>
                <a:t>Td1</a:t>
              </a:r>
              <a:endParaRPr lang="zh-CN" altLang="en-US" sz="1600">
                <a:solidFill>
                  <a:srgbClr val="000000"/>
                </a:solidFill>
                <a:latin typeface="+mn-lt"/>
                <a:ea typeface="+mn-ea"/>
                <a:cs typeface="Arial" panose="020B0604020202020204" pitchFamily="34" charset="0"/>
              </a:endParaRPr>
            </a:p>
          </p:txBody>
        </p:sp>
        <p:sp>
          <p:nvSpPr>
            <p:cNvPr id="33" name="文本框 32"/>
            <p:cNvSpPr txBox="1"/>
            <p:nvPr/>
          </p:nvSpPr>
          <p:spPr bwMode="auto">
            <a:xfrm>
              <a:off x="6390391" y="3900869"/>
              <a:ext cx="551368" cy="347170"/>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600">
                  <a:solidFill>
                    <a:srgbClr val="000000"/>
                  </a:solidFill>
                  <a:latin typeface="+mn-lt"/>
                  <a:ea typeface="+mn-ea"/>
                  <a:cs typeface="Arial" panose="020B0604020202020204" pitchFamily="34" charset="0"/>
                </a:rPr>
                <a:t>Td2</a:t>
              </a:r>
              <a:endParaRPr lang="zh-CN" altLang="en-US" sz="1600">
                <a:solidFill>
                  <a:srgbClr val="000000"/>
                </a:solidFill>
                <a:latin typeface="+mn-lt"/>
                <a:ea typeface="+mn-ea"/>
                <a:cs typeface="Arial" panose="020B0604020202020204" pitchFamily="34" charset="0"/>
              </a:endParaRPr>
            </a:p>
          </p:txBody>
        </p:sp>
        <p:sp>
          <p:nvSpPr>
            <p:cNvPr id="34" name="文本框 33"/>
            <p:cNvSpPr txBox="1"/>
            <p:nvPr/>
          </p:nvSpPr>
          <p:spPr bwMode="auto">
            <a:xfrm>
              <a:off x="6272743" y="5024741"/>
              <a:ext cx="551368" cy="347170"/>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600">
                  <a:solidFill>
                    <a:srgbClr val="000000"/>
                  </a:solidFill>
                  <a:latin typeface="+mn-lt"/>
                  <a:ea typeface="+mn-ea"/>
                  <a:cs typeface="Arial" panose="020B0604020202020204" pitchFamily="34" charset="0"/>
                </a:rPr>
                <a:t>Td3</a:t>
              </a:r>
              <a:endParaRPr lang="zh-CN" altLang="en-US" sz="1600">
                <a:solidFill>
                  <a:srgbClr val="000000"/>
                </a:solidFill>
                <a:latin typeface="+mn-lt"/>
                <a:ea typeface="+mn-ea"/>
                <a:cs typeface="Arial" panose="020B0604020202020204" pitchFamily="34" charset="0"/>
              </a:endParaRPr>
            </a:p>
          </p:txBody>
        </p:sp>
      </p:grpSp>
    </p:spTree>
    <p:extLst>
      <p:ext uri="{BB962C8B-B14F-4D97-AF65-F5344CB8AC3E}">
        <p14:creationId xmlns:p14="http://schemas.microsoft.com/office/powerpoint/2010/main" val="21830947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dirty="0"/>
              <a:t>Nos últimos anos, com o rápido desenvolvimento do mercado global de acesso e da operação de serviços completos, os padrões existentes de tecnologia de rede óptica passiva (PON) enfrentam novas demandas de atualização em termos de requisitos de largura de banda, capacidades de suporte a serviços e melhorias de desempenho em dispositivos de nós de acesso e dispositivos auxiliares.</a:t>
            </a:r>
          </a:p>
          <a:p>
            <a:r>
              <a:rPr lang="pt-BR" altLang="zh-CN" dirty="0"/>
              <a:t>XG(S)-PON (10G GPON) é uma tecnologia GPON de próxima geração aprimorada que evolui a partir dos padrões tecnológicos GPON existentes.</a:t>
            </a:r>
            <a:endParaRPr lang="zh-CN" altLang="en-US" dirty="0"/>
          </a:p>
        </p:txBody>
      </p:sp>
    </p:spTree>
    <p:extLst>
      <p:ext uri="{BB962C8B-B14F-4D97-AF65-F5344CB8AC3E}">
        <p14:creationId xmlns:p14="http://schemas.microsoft.com/office/powerpoint/2010/main" val="118213405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zh-CN" dirty="0"/>
              <a:t>Tecnologia óptica/elétrica em rajada</a:t>
            </a:r>
            <a:endParaRPr lang="zh-CN" altLang="en-US" dirty="0"/>
          </a:p>
        </p:txBody>
      </p:sp>
      <p:sp>
        <p:nvSpPr>
          <p:cNvPr id="3" name="文本占位符 2"/>
          <p:cNvSpPr txBox="1"/>
          <p:nvPr/>
        </p:nvSpPr>
        <p:spPr>
          <a:xfrm>
            <a:off x="468317" y="1233488"/>
            <a:ext cx="11276183" cy="4680000"/>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Na direção </a:t>
            </a:r>
            <a:r>
              <a:rPr lang="pt-BR" altLang="zh-CN"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 do sistema XG(S)-PON, os dados são transmitidos no modo de multiplexação por divisão de tempo (TDM). Cada ONU pode transmitir dados apenas dentro do intervalo de tempo permitido.</a:t>
            </a:r>
          </a:p>
          <a:p>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Nos intervalos de tempo que não pertencem à ONU, o sinal de transmissão do módulo óptico precisa ser desativado para que outras ONU possam operar normalmente.</a:t>
            </a:r>
          </a:p>
          <a:p>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Para a recepção de dados </a:t>
            </a:r>
            <a:r>
              <a:rPr lang="pt-BR" altLang="zh-CN"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 no lado do OLT, os dados enviados por cada ONU precisam ser recebidos em rajada, conforme os intervalos de tempo definidos.</a:t>
            </a:r>
          </a:p>
          <a:p>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Os módulos ópticos da ONU e do OLT devem suportar transmissão e recepção de dados em rajada, respectivamente.</a:t>
            </a:r>
          </a:p>
        </p:txBody>
      </p:sp>
    </p:spTree>
    <p:extLst>
      <p:ext uri="{BB962C8B-B14F-4D97-AF65-F5344CB8AC3E}">
        <p14:creationId xmlns:p14="http://schemas.microsoft.com/office/powerpoint/2010/main" val="383460855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zh-CN" dirty="0"/>
              <a:t>Transmissão em rajada no lado da ONU</a:t>
            </a:r>
          </a:p>
        </p:txBody>
      </p:sp>
      <p:sp>
        <p:nvSpPr>
          <p:cNvPr id="4" name="文本占位符 2"/>
          <p:cNvSpPr txBox="1"/>
          <p:nvPr/>
        </p:nvSpPr>
        <p:spPr>
          <a:xfrm>
            <a:off x="468317" y="1233488"/>
            <a:ext cx="11276183" cy="4680000"/>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pt" altLang="en-US" sz="2000" dirty="0">
                <a:latin typeface="Huawei Sans" panose="020C0503030203020204" pitchFamily="34" charset="0"/>
                <a:ea typeface="方正兰亭黑简体" panose="02000000000000000000" pitchFamily="2" charset="-122"/>
                <a:cs typeface="Huawei Sans" panose="020C0503030203020204" pitchFamily="34" charset="0"/>
              </a:rPr>
              <a:t>O distanciamento (</a:t>
            </a:r>
            <a:r>
              <a:rPr lang="pt" altLang="en-US" sz="2000" i="1" dirty="0">
                <a:latin typeface="Huawei Sans" panose="020C0503030203020204" pitchFamily="34" charset="0"/>
                <a:ea typeface="方正兰亭黑简体" panose="02000000000000000000" pitchFamily="2" charset="-122"/>
                <a:cs typeface="Huawei Sans" panose="020C0503030203020204" pitchFamily="34" charset="0"/>
              </a:rPr>
              <a:t>ranging</a:t>
            </a:r>
            <a:r>
              <a:rPr lang="pt" altLang="en-US" sz="2000" dirty="0">
                <a:latin typeface="Huawei Sans" panose="020C0503030203020204" pitchFamily="34" charset="0"/>
                <a:ea typeface="方正兰亭黑简体" panose="02000000000000000000" pitchFamily="2" charset="-122"/>
                <a:cs typeface="Huawei Sans" panose="020C0503030203020204" pitchFamily="34" charset="0"/>
              </a:rPr>
              <a:t>) garante que as células enviadas por diferentes ONUs não colidam entre si no OLT. No entanto, a precisão do alcance é limitada, que geralmente é 1 bit positivo ou negativo. Existem vários bits de tempo de proteção (mas não um múltiplo inteiro de bits) entre as células enviadas por diferentes ONUs. Se o módulo óptico do lado da ONU não suportar transmissão em rajada, os sinais transmitidos serão sobrepostos e o sinal será distorcido.</a:t>
            </a:r>
          </a:p>
        </p:txBody>
      </p:sp>
      <p:grpSp>
        <p:nvGrpSpPr>
          <p:cNvPr id="37" name="组合 36"/>
          <p:cNvGrpSpPr/>
          <p:nvPr/>
        </p:nvGrpSpPr>
        <p:grpSpPr>
          <a:xfrm>
            <a:off x="2412665" y="3665935"/>
            <a:ext cx="8195870" cy="2471834"/>
            <a:chOff x="2603935" y="3537012"/>
            <a:chExt cx="7056461" cy="2471834"/>
          </a:xfrm>
        </p:grpSpPr>
        <p:sp>
          <p:nvSpPr>
            <p:cNvPr id="3" name="矩形 2"/>
            <p:cNvSpPr/>
            <p:nvPr/>
          </p:nvSpPr>
          <p:spPr bwMode="auto">
            <a:xfrm>
              <a:off x="4151784" y="5252118"/>
              <a:ext cx="324036" cy="520066"/>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5" name="图片 4"/>
            <p:cNvPicPr>
              <a:picLocks noChangeAspect="1"/>
            </p:cNvPicPr>
            <p:nvPr/>
          </p:nvPicPr>
          <p:blipFill>
            <a:blip r:embed="rId3"/>
            <a:stretch>
              <a:fillRect/>
            </a:stretch>
          </p:blipFill>
          <p:spPr>
            <a:xfrm>
              <a:off x="9078058" y="3537012"/>
              <a:ext cx="576000" cy="446400"/>
            </a:xfrm>
            <a:prstGeom prst="rect">
              <a:avLst/>
            </a:prstGeom>
          </p:spPr>
        </p:pic>
        <p:pic>
          <p:nvPicPr>
            <p:cNvPr id="6" name="图片 5"/>
            <p:cNvPicPr>
              <a:picLocks noChangeAspect="1"/>
            </p:cNvPicPr>
            <p:nvPr/>
          </p:nvPicPr>
          <p:blipFill>
            <a:blip r:embed="rId3"/>
            <a:stretch>
              <a:fillRect/>
            </a:stretch>
          </p:blipFill>
          <p:spPr>
            <a:xfrm>
              <a:off x="9078058" y="4548774"/>
              <a:ext cx="576000" cy="446400"/>
            </a:xfrm>
            <a:prstGeom prst="rect">
              <a:avLst/>
            </a:prstGeom>
          </p:spPr>
        </p:pic>
        <p:pic>
          <p:nvPicPr>
            <p:cNvPr id="7" name="图片 6"/>
            <p:cNvPicPr>
              <a:picLocks noChangeAspect="1"/>
            </p:cNvPicPr>
            <p:nvPr/>
          </p:nvPicPr>
          <p:blipFill>
            <a:blip r:embed="rId3"/>
            <a:stretch>
              <a:fillRect/>
            </a:stretch>
          </p:blipFill>
          <p:spPr>
            <a:xfrm>
              <a:off x="9084396" y="5562446"/>
              <a:ext cx="576000" cy="446400"/>
            </a:xfrm>
            <a:prstGeom prst="rect">
              <a:avLst/>
            </a:prstGeom>
          </p:spPr>
        </p:pic>
        <p:sp>
          <p:nvSpPr>
            <p:cNvPr id="8" name="矩形 7"/>
            <p:cNvSpPr/>
            <p:nvPr/>
          </p:nvSpPr>
          <p:spPr bwMode="auto">
            <a:xfrm>
              <a:off x="7104112" y="3537012"/>
              <a:ext cx="720080" cy="446400"/>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pt" altLang="zh-CN" sz="1200">
                  <a:latin typeface="Huawei Sans" panose="020C0503030203020204" pitchFamily="34" charset="0"/>
                  <a:ea typeface="方正兰亭黑简体" panose="02000000000000000000" pitchFamily="2" charset="-122"/>
                  <a:cs typeface="Huawei Sans" panose="020C0503030203020204" pitchFamily="34" charset="0"/>
                </a:rPr>
                <a:t>ONU1</a:t>
              </a:r>
              <a:endParaRPr lang="zh-CN" altLang="en-US" sz="12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bwMode="auto">
            <a:xfrm>
              <a:off x="7104112" y="4548774"/>
              <a:ext cx="720080" cy="446400"/>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pt" altLang="zh-CN" sz="1200">
                  <a:latin typeface="Huawei Sans" panose="020C0503030203020204" pitchFamily="34" charset="0"/>
                  <a:ea typeface="方正兰亭黑简体" panose="02000000000000000000" pitchFamily="2" charset="-122"/>
                  <a:cs typeface="Huawei Sans" panose="020C0503030203020204" pitchFamily="34" charset="0"/>
                </a:rPr>
                <a:t>ONU2</a:t>
              </a:r>
              <a:endParaRPr lang="zh-CN" altLang="en-US" sz="12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bwMode="auto">
            <a:xfrm>
              <a:off x="7127329" y="5560536"/>
              <a:ext cx="720080" cy="446400"/>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pt" altLang="zh-CN" sz="1200">
                  <a:latin typeface="Huawei Sans" panose="020C0503030203020204" pitchFamily="34" charset="0"/>
                  <a:ea typeface="方正兰亭黑简体" panose="02000000000000000000" pitchFamily="2" charset="-122"/>
                  <a:cs typeface="Huawei Sans" panose="020C0503030203020204" pitchFamily="34" charset="0"/>
                </a:rPr>
                <a:t>ONU3</a:t>
              </a:r>
              <a:endParaRPr lang="zh-CN" altLang="en-US" sz="12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bwMode="auto">
            <a:xfrm>
              <a:off x="2603935" y="4556745"/>
              <a:ext cx="720080" cy="446400"/>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pt" altLang="zh-CN" sz="1200">
                  <a:latin typeface="Huawei Sans" panose="020C0503030203020204" pitchFamily="34" charset="0"/>
                  <a:ea typeface="方正兰亭黑简体" panose="02000000000000000000" pitchFamily="2" charset="-122"/>
                  <a:cs typeface="Huawei Sans" panose="020C0503030203020204" pitchFamily="34" charset="0"/>
                </a:rPr>
                <a:t>OLT</a:t>
              </a:r>
              <a:endParaRPr lang="zh-CN" altLang="en-US" sz="12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等腰三角形 11"/>
            <p:cNvSpPr/>
            <p:nvPr/>
          </p:nvSpPr>
          <p:spPr bwMode="auto">
            <a:xfrm rot="16200000">
              <a:off x="5159896" y="4545125"/>
              <a:ext cx="612068" cy="468052"/>
            </a:xfrm>
            <a:prstGeom prst="triangle">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3" name="直接连接符 12"/>
            <p:cNvCxnSpPr>
              <a:stCxn id="11" idx="3"/>
              <a:endCxn id="12" idx="0"/>
            </p:cNvCxnSpPr>
            <p:nvPr/>
          </p:nvCxnSpPr>
          <p:spPr bwMode="auto">
            <a:xfrm flipV="1">
              <a:off x="3324016" y="4779151"/>
              <a:ext cx="1907889" cy="794"/>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4" name="直接连接符 13"/>
            <p:cNvCxnSpPr/>
            <p:nvPr/>
          </p:nvCxnSpPr>
          <p:spPr bwMode="auto">
            <a:xfrm flipV="1">
              <a:off x="5699956" y="3751591"/>
              <a:ext cx="1404156" cy="850956"/>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5" name="直接连接符 14"/>
            <p:cNvCxnSpPr>
              <a:stCxn id="12" idx="3"/>
              <a:endCxn id="9" idx="1"/>
            </p:cNvCxnSpPr>
            <p:nvPr/>
          </p:nvCxnSpPr>
          <p:spPr bwMode="auto">
            <a:xfrm flipV="1">
              <a:off x="5699956" y="4771975"/>
              <a:ext cx="1404156" cy="7177"/>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6" name="直接连接符 15"/>
            <p:cNvCxnSpPr>
              <a:endCxn id="10" idx="1"/>
            </p:cNvCxnSpPr>
            <p:nvPr/>
          </p:nvCxnSpPr>
          <p:spPr bwMode="auto">
            <a:xfrm>
              <a:off x="5699957" y="4939014"/>
              <a:ext cx="1427373" cy="844723"/>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7" name="直接连接符 16"/>
            <p:cNvCxnSpPr>
              <a:stCxn id="8" idx="3"/>
              <a:endCxn id="5" idx="1"/>
            </p:cNvCxnSpPr>
            <p:nvPr/>
          </p:nvCxnSpPr>
          <p:spPr bwMode="auto">
            <a:xfrm>
              <a:off x="7824192" y="3760212"/>
              <a:ext cx="125386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直接连接符 17"/>
            <p:cNvCxnSpPr>
              <a:stCxn id="9" idx="3"/>
              <a:endCxn id="6" idx="1"/>
            </p:cNvCxnSpPr>
            <p:nvPr/>
          </p:nvCxnSpPr>
          <p:spPr bwMode="auto">
            <a:xfrm>
              <a:off x="7824192" y="4771974"/>
              <a:ext cx="125386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直接连接符 18"/>
            <p:cNvCxnSpPr>
              <a:stCxn id="10" idx="3"/>
              <a:endCxn id="7" idx="1"/>
            </p:cNvCxnSpPr>
            <p:nvPr/>
          </p:nvCxnSpPr>
          <p:spPr bwMode="auto">
            <a:xfrm>
              <a:off x="7847410" y="5783736"/>
              <a:ext cx="1236987" cy="191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0" name="矩形 19"/>
            <p:cNvSpPr/>
            <p:nvPr/>
          </p:nvSpPr>
          <p:spPr bwMode="auto">
            <a:xfrm>
              <a:off x="8328248" y="3537013"/>
              <a:ext cx="324036" cy="214579"/>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bwMode="auto">
            <a:xfrm>
              <a:off x="8325551" y="4243287"/>
              <a:ext cx="324036" cy="520066"/>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bwMode="auto">
            <a:xfrm>
              <a:off x="8325551" y="5421313"/>
              <a:ext cx="324036" cy="355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bwMode="auto">
            <a:xfrm>
              <a:off x="3755740" y="4333323"/>
              <a:ext cx="324036" cy="214579"/>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bwMode="auto">
            <a:xfrm>
              <a:off x="4151784" y="4024809"/>
              <a:ext cx="324036" cy="520066"/>
            </a:xfrm>
            <a:prstGeom prst="rect">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矩形 24"/>
            <p:cNvSpPr/>
            <p:nvPr/>
          </p:nvSpPr>
          <p:spPr bwMode="auto">
            <a:xfrm>
              <a:off x="4547828" y="4198987"/>
              <a:ext cx="324036" cy="355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26" name="直接箭头连接符 25"/>
            <p:cNvCxnSpPr/>
            <p:nvPr/>
          </p:nvCxnSpPr>
          <p:spPr bwMode="auto">
            <a:xfrm flipH="1">
              <a:off x="5842600" y="3733155"/>
              <a:ext cx="972108" cy="59580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7" name="直接箭头连接符 26"/>
            <p:cNvCxnSpPr/>
            <p:nvPr/>
          </p:nvCxnSpPr>
          <p:spPr bwMode="auto">
            <a:xfrm flipH="1" flipV="1">
              <a:off x="3749228" y="4849738"/>
              <a:ext cx="1087421" cy="117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8" name="直接箭头连接符 27"/>
            <p:cNvCxnSpPr/>
            <p:nvPr/>
          </p:nvCxnSpPr>
          <p:spPr bwMode="auto">
            <a:xfrm flipH="1" flipV="1">
              <a:off x="5891933" y="5238614"/>
              <a:ext cx="925996" cy="57660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9" name="直接箭头连接符 28"/>
            <p:cNvCxnSpPr/>
            <p:nvPr/>
          </p:nvCxnSpPr>
          <p:spPr bwMode="auto">
            <a:xfrm flipH="1">
              <a:off x="5882977" y="4651324"/>
              <a:ext cx="1075248" cy="1658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30" name="文本框 29"/>
            <p:cNvSpPr txBox="1"/>
            <p:nvPr/>
          </p:nvSpPr>
          <p:spPr bwMode="auto">
            <a:xfrm>
              <a:off x="5193896" y="5091592"/>
              <a:ext cx="807848" cy="531835"/>
            </a:xfrm>
            <a:prstGeom prst="rect">
              <a:avLst/>
            </a:prstGeom>
            <a:noFill/>
            <a:ln w="9525">
              <a:noFill/>
              <a:miter lim="800000"/>
            </a:ln>
          </p:spPr>
          <p:txBody>
            <a:bodyPr wrap="none" lIns="99980" tIns="49986" rIns="99980" bIns="49986" rtlCol="0">
              <a:spAutoFit/>
            </a:bodyPr>
            <a:lstStyle/>
            <a:p>
              <a:pPr algn="ctr" defTabSz="1001649" eaLnBrk="0" hangingPunct="0"/>
              <a:r>
                <a:rPr lang="pt"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óptico</a:t>
              </a:r>
              <a:endPar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a:p>
              <a:pPr algn="ctr" defTabSz="1001649" eaLnBrk="0" hangingPunct="0"/>
              <a:r>
                <a:rPr lang="pt"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divisor</a:t>
              </a:r>
            </a:p>
          </p:txBody>
        </p:sp>
        <p:sp>
          <p:nvSpPr>
            <p:cNvPr id="31" name="矩形 30"/>
            <p:cNvSpPr/>
            <p:nvPr/>
          </p:nvSpPr>
          <p:spPr bwMode="auto">
            <a:xfrm>
              <a:off x="3683732" y="3919570"/>
              <a:ext cx="1296144" cy="734289"/>
            </a:xfrm>
            <a:prstGeom prst="rect">
              <a:avLst/>
            </a:prstGeom>
            <a:noFill/>
            <a:ln w="28575" cap="flat" cmpd="sng" algn="ctr">
              <a:solidFill>
                <a:srgbClr val="EE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文本框 31"/>
            <p:cNvSpPr txBox="1"/>
            <p:nvPr/>
          </p:nvSpPr>
          <p:spPr bwMode="auto">
            <a:xfrm>
              <a:off x="3305592" y="3630086"/>
              <a:ext cx="1962517" cy="316392"/>
            </a:xfrm>
            <a:prstGeom prst="rect">
              <a:avLst/>
            </a:prstGeom>
            <a:noFill/>
            <a:ln w="9525">
              <a:noFill/>
              <a:miter lim="800000"/>
            </a:ln>
          </p:spPr>
          <p:txBody>
            <a:bodyPr wrap="none" lIns="99980" tIns="49986" rIns="99980" bIns="49986" rtlCol="0">
              <a:spAutoFit/>
            </a:bodyPr>
            <a:lstStyle/>
            <a:p>
              <a:pPr algn="ctr" defTabSz="1001649" eaLnBrk="0" hangingPunct="0"/>
              <a:r>
                <a:rPr lang="pt"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Módulo óptico em rajada</a:t>
              </a:r>
            </a:p>
          </p:txBody>
        </p:sp>
        <p:sp>
          <p:nvSpPr>
            <p:cNvPr id="33" name="矩形 32"/>
            <p:cNvSpPr/>
            <p:nvPr/>
          </p:nvSpPr>
          <p:spPr bwMode="auto">
            <a:xfrm>
              <a:off x="3899756" y="5560632"/>
              <a:ext cx="324036" cy="214579"/>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矩形 33"/>
            <p:cNvSpPr/>
            <p:nvPr/>
          </p:nvSpPr>
          <p:spPr bwMode="auto">
            <a:xfrm>
              <a:off x="4403812" y="5426296"/>
              <a:ext cx="324036" cy="3553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矩形 34"/>
            <p:cNvSpPr/>
            <p:nvPr/>
          </p:nvSpPr>
          <p:spPr bwMode="auto">
            <a:xfrm>
              <a:off x="3683732" y="5146879"/>
              <a:ext cx="1296144" cy="734289"/>
            </a:xfrm>
            <a:prstGeom prst="rect">
              <a:avLst/>
            </a:prstGeom>
            <a:noFill/>
            <a:ln w="28575" cap="flat" cmpd="sng" algn="ctr">
              <a:solidFill>
                <a:srgbClr val="EE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文本框 35"/>
            <p:cNvSpPr txBox="1"/>
            <p:nvPr/>
          </p:nvSpPr>
          <p:spPr bwMode="auto">
            <a:xfrm>
              <a:off x="3252719" y="4857395"/>
              <a:ext cx="2386744" cy="313645"/>
            </a:xfrm>
            <a:prstGeom prst="rect">
              <a:avLst/>
            </a:prstGeom>
            <a:noFill/>
            <a:ln w="9525">
              <a:noFill/>
              <a:miter lim="800000"/>
            </a:ln>
          </p:spPr>
          <p:txBody>
            <a:bodyPr wrap="none" lIns="99980" tIns="49986" rIns="99980" bIns="49986" rtlCol="0">
              <a:spAutoFit/>
            </a:bodyPr>
            <a:lstStyle/>
            <a:p>
              <a:pPr algn="ctr" defTabSz="1001649" eaLnBrk="0" hangingPunct="0"/>
              <a:r>
                <a:rPr lang="pt"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Módulo óptico contínuo</a:t>
              </a:r>
            </a:p>
          </p:txBody>
        </p:sp>
      </p:grpSp>
    </p:spTree>
    <p:extLst>
      <p:ext uri="{BB962C8B-B14F-4D97-AF65-F5344CB8AC3E}">
        <p14:creationId xmlns:p14="http://schemas.microsoft.com/office/powerpoint/2010/main" val="96999276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zh-CN" dirty="0"/>
              <a:t>Recepção em rajada no lado OLT</a:t>
            </a:r>
          </a:p>
        </p:txBody>
      </p:sp>
      <p:sp>
        <p:nvSpPr>
          <p:cNvPr id="3" name="文本占位符 2"/>
          <p:cNvSpPr txBox="1"/>
          <p:nvPr/>
        </p:nvSpPr>
        <p:spPr>
          <a:xfrm>
            <a:off x="468317" y="1233488"/>
            <a:ext cx="11276183" cy="4680000"/>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pt" altLang="zh-CN" sz="1800" dirty="0">
                <a:latin typeface="Huawei Sans" panose="020C0503030203020204" pitchFamily="34" charset="0"/>
                <a:ea typeface="方正兰亭黑简体" panose="02000000000000000000" pitchFamily="2" charset="-122"/>
                <a:cs typeface="Huawei Sans" panose="020C0503030203020204" pitchFamily="34" charset="0"/>
              </a:rPr>
              <a:t>Como a distância entre cada ONU e o OLT é diferente, a atenuação do sinal óptico é diferente para cada ONU. Portanto, os níveis de potência dos pacotes recebidos pela OLT em diferentes intervalos de tempo podem ser diferentes. Se o módulo óptico no lado OLT não suportar o processamento rápido de alterações de potência óptica em rajada, os sinais podem não ser restaurados adequadamente (os sinais são válidos apenas quando o nível do sinal for superior ao limite. Se o nível do sinal for inferior ao limite, os sinais não podem ser restaurados.)</a:t>
            </a:r>
          </a:p>
          <a:p>
            <a:endParaRPr lang="zh-CN" altLang="en-US" sz="18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4" name="组合 3"/>
          <p:cNvGrpSpPr/>
          <p:nvPr/>
        </p:nvGrpSpPr>
        <p:grpSpPr>
          <a:xfrm>
            <a:off x="2594644" y="3681028"/>
            <a:ext cx="7002712" cy="2232248"/>
            <a:chOff x="2036644" y="3468252"/>
            <a:chExt cx="7119696" cy="2445024"/>
          </a:xfrm>
        </p:grpSpPr>
        <p:cxnSp>
          <p:nvCxnSpPr>
            <p:cNvPr id="5" name="直接连接符 4"/>
            <p:cNvCxnSpPr/>
            <p:nvPr/>
          </p:nvCxnSpPr>
          <p:spPr bwMode="auto">
            <a:xfrm>
              <a:off x="2891644" y="5913276"/>
              <a:ext cx="259228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 name="直接连接符 5"/>
            <p:cNvCxnSpPr/>
            <p:nvPr/>
          </p:nvCxnSpPr>
          <p:spPr bwMode="auto">
            <a:xfrm>
              <a:off x="2891644" y="4797152"/>
              <a:ext cx="6264696"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7" name="矩形 6"/>
            <p:cNvSpPr/>
            <p:nvPr/>
          </p:nvSpPr>
          <p:spPr bwMode="auto">
            <a:xfrm>
              <a:off x="3402435" y="5383375"/>
              <a:ext cx="432048" cy="491963"/>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bwMode="auto">
            <a:xfrm>
              <a:off x="4065141" y="5553237"/>
              <a:ext cx="432048" cy="32210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bwMode="auto">
            <a:xfrm>
              <a:off x="4728245" y="5203292"/>
              <a:ext cx="432048" cy="673981"/>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0" name="直接连接符 9"/>
            <p:cNvCxnSpPr/>
            <p:nvPr/>
          </p:nvCxnSpPr>
          <p:spPr bwMode="auto">
            <a:xfrm>
              <a:off x="2894323" y="4576909"/>
              <a:ext cx="259228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1" name="矩形 10"/>
            <p:cNvSpPr/>
            <p:nvPr/>
          </p:nvSpPr>
          <p:spPr bwMode="auto">
            <a:xfrm>
              <a:off x="3402434" y="4024622"/>
              <a:ext cx="432048" cy="491963"/>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矩形 11"/>
            <p:cNvSpPr/>
            <p:nvPr/>
          </p:nvSpPr>
          <p:spPr bwMode="auto">
            <a:xfrm>
              <a:off x="4065141" y="4193960"/>
              <a:ext cx="432048" cy="32210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p:cNvSpPr/>
            <p:nvPr/>
          </p:nvSpPr>
          <p:spPr bwMode="auto">
            <a:xfrm>
              <a:off x="4727848" y="3848166"/>
              <a:ext cx="432048" cy="673981"/>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4" name="直接连接符 13"/>
            <p:cNvCxnSpPr/>
            <p:nvPr/>
          </p:nvCxnSpPr>
          <p:spPr bwMode="auto">
            <a:xfrm>
              <a:off x="3143672" y="3933056"/>
              <a:ext cx="2232248" cy="0"/>
            </a:xfrm>
            <a:prstGeom prst="line">
              <a:avLst/>
            </a:prstGeom>
            <a:solidFill>
              <a:schemeClr val="accent1"/>
            </a:solidFill>
            <a:ln w="19050" cap="flat" cmpd="sng" algn="ctr">
              <a:solidFill>
                <a:srgbClr val="0070C0"/>
              </a:solidFill>
              <a:prstDash val="dash"/>
              <a:round/>
              <a:headEnd type="none" w="med" len="med"/>
              <a:tailEnd type="none" w="med" len="med"/>
            </a:ln>
            <a:effectLst/>
          </p:spPr>
        </p:cxnSp>
        <p:cxnSp>
          <p:nvCxnSpPr>
            <p:cNvPr id="15" name="直接连接符 14"/>
            <p:cNvCxnSpPr/>
            <p:nvPr/>
          </p:nvCxnSpPr>
          <p:spPr bwMode="auto">
            <a:xfrm>
              <a:off x="3323756" y="5481228"/>
              <a:ext cx="576000" cy="0"/>
            </a:xfrm>
            <a:prstGeom prst="line">
              <a:avLst/>
            </a:prstGeom>
            <a:solidFill>
              <a:schemeClr val="accent1"/>
            </a:solidFill>
            <a:ln w="19050" cap="flat" cmpd="sng" algn="ctr">
              <a:solidFill>
                <a:srgbClr val="0070C0"/>
              </a:solidFill>
              <a:prstDash val="dash"/>
              <a:round/>
              <a:headEnd type="none" w="med" len="med"/>
              <a:tailEnd type="none" w="med" len="med"/>
            </a:ln>
            <a:effectLst/>
          </p:spPr>
        </p:cxnSp>
        <p:cxnSp>
          <p:nvCxnSpPr>
            <p:cNvPr id="16" name="直接连接符 15"/>
            <p:cNvCxnSpPr/>
            <p:nvPr/>
          </p:nvCxnSpPr>
          <p:spPr bwMode="auto">
            <a:xfrm>
              <a:off x="3993165" y="5633708"/>
              <a:ext cx="576000" cy="0"/>
            </a:xfrm>
            <a:prstGeom prst="line">
              <a:avLst/>
            </a:prstGeom>
            <a:solidFill>
              <a:schemeClr val="accent1"/>
            </a:solidFill>
            <a:ln w="19050" cap="flat" cmpd="sng" algn="ctr">
              <a:solidFill>
                <a:srgbClr val="0070C0"/>
              </a:solidFill>
              <a:prstDash val="dash"/>
              <a:round/>
              <a:headEnd type="none" w="med" len="med"/>
              <a:tailEnd type="none" w="med" len="med"/>
            </a:ln>
            <a:effectLst/>
          </p:spPr>
        </p:cxnSp>
        <p:cxnSp>
          <p:nvCxnSpPr>
            <p:cNvPr id="17" name="直接连接符 16"/>
            <p:cNvCxnSpPr/>
            <p:nvPr/>
          </p:nvCxnSpPr>
          <p:spPr bwMode="auto">
            <a:xfrm>
              <a:off x="4655872" y="5333591"/>
              <a:ext cx="576000" cy="0"/>
            </a:xfrm>
            <a:prstGeom prst="line">
              <a:avLst/>
            </a:prstGeom>
            <a:solidFill>
              <a:schemeClr val="accent1"/>
            </a:solidFill>
            <a:ln w="19050" cap="flat" cmpd="sng" algn="ctr">
              <a:solidFill>
                <a:srgbClr val="0070C0"/>
              </a:solidFill>
              <a:prstDash val="dash"/>
              <a:round/>
              <a:headEnd type="none" w="med" len="med"/>
              <a:tailEnd type="none" w="med" len="med"/>
            </a:ln>
            <a:effectLst/>
          </p:spPr>
        </p:cxnSp>
        <p:sp>
          <p:nvSpPr>
            <p:cNvPr id="18" name="文本框 17"/>
            <p:cNvSpPr txBox="1"/>
            <p:nvPr/>
          </p:nvSpPr>
          <p:spPr bwMode="auto">
            <a:xfrm>
              <a:off x="2039141" y="3738211"/>
              <a:ext cx="1142411" cy="380262"/>
            </a:xfrm>
            <a:prstGeom prst="rect">
              <a:avLst/>
            </a:prstGeom>
            <a:noFill/>
            <a:ln w="9525">
              <a:noFill/>
              <a:miter lim="800000"/>
            </a:ln>
          </p:spPr>
          <p:txBody>
            <a:bodyPr wrap="none" lIns="99980" tIns="49986" rIns="99980" bIns="49986" rtlCol="0">
              <a:spAutoFit/>
            </a:bodyPr>
            <a:lstStyle/>
            <a:p>
              <a:pPr algn="ctr" defTabSz="1001649" eaLnBrk="0" hangingPunct="0"/>
              <a:r>
                <a:rPr lang="pt"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Limite</a:t>
              </a:r>
            </a:p>
          </p:txBody>
        </p:sp>
        <p:sp>
          <p:nvSpPr>
            <p:cNvPr id="19" name="文本框 18"/>
            <p:cNvSpPr txBox="1"/>
            <p:nvPr/>
          </p:nvSpPr>
          <p:spPr bwMode="auto">
            <a:xfrm>
              <a:off x="2036644" y="5306198"/>
              <a:ext cx="1142411" cy="380262"/>
            </a:xfrm>
            <a:prstGeom prst="rect">
              <a:avLst/>
            </a:prstGeom>
            <a:noFill/>
            <a:ln w="9525">
              <a:noFill/>
              <a:miter lim="800000"/>
            </a:ln>
          </p:spPr>
          <p:txBody>
            <a:bodyPr wrap="none" lIns="99980" tIns="49986" rIns="99980" bIns="49986" rtlCol="0">
              <a:spAutoFit/>
            </a:bodyPr>
            <a:lstStyle/>
            <a:p>
              <a:pPr algn="ctr" defTabSz="1001649" eaLnBrk="0" hangingPunct="0"/>
              <a:r>
                <a:rPr lang="pt"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Limite</a:t>
              </a:r>
            </a:p>
          </p:txBody>
        </p:sp>
        <p:sp>
          <p:nvSpPr>
            <p:cNvPr id="20" name="文本框 19"/>
            <p:cNvSpPr txBox="1"/>
            <p:nvPr/>
          </p:nvSpPr>
          <p:spPr bwMode="auto">
            <a:xfrm>
              <a:off x="2767186" y="3516243"/>
              <a:ext cx="2770562" cy="380262"/>
            </a:xfrm>
            <a:prstGeom prst="rect">
              <a:avLst/>
            </a:prstGeom>
            <a:noFill/>
            <a:ln w="9525">
              <a:noFill/>
              <a:miter lim="800000"/>
            </a:ln>
          </p:spPr>
          <p:txBody>
            <a:bodyPr wrap="none" lIns="99980" tIns="49986" rIns="99980" bIns="49986" rtlCol="0">
              <a:spAutoFit/>
            </a:bodyPr>
            <a:lstStyle/>
            <a:p>
              <a:pPr algn="ctr" defTabSz="1001649" eaLnBrk="0" hangingPunct="0"/>
              <a:r>
                <a:rPr lang="pt" altLang="en-US" sz="16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Módulo óptico contínuo</a:t>
              </a:r>
            </a:p>
          </p:txBody>
        </p:sp>
        <p:sp>
          <p:nvSpPr>
            <p:cNvPr id="21" name="文本框 20"/>
            <p:cNvSpPr txBox="1"/>
            <p:nvPr/>
          </p:nvSpPr>
          <p:spPr bwMode="auto">
            <a:xfrm>
              <a:off x="2838318" y="4889656"/>
              <a:ext cx="2622253" cy="380262"/>
            </a:xfrm>
            <a:prstGeom prst="rect">
              <a:avLst/>
            </a:prstGeom>
            <a:noFill/>
            <a:ln w="9525">
              <a:noFill/>
              <a:miter lim="800000"/>
            </a:ln>
          </p:spPr>
          <p:txBody>
            <a:bodyPr wrap="none" lIns="99980" tIns="49986" rIns="99980" bIns="49986" rtlCol="0">
              <a:spAutoFit/>
            </a:bodyPr>
            <a:lstStyle/>
            <a:p>
              <a:pPr algn="ctr" defTabSz="1001649" eaLnBrk="0" hangingPunct="0"/>
              <a:r>
                <a:rPr lang="pt"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Módulo óptico em rajada</a:t>
              </a:r>
            </a:p>
          </p:txBody>
        </p:sp>
        <p:sp>
          <p:nvSpPr>
            <p:cNvPr id="22" name="右箭头 21"/>
            <p:cNvSpPr/>
            <p:nvPr/>
          </p:nvSpPr>
          <p:spPr bwMode="auto">
            <a:xfrm>
              <a:off x="5771964" y="4671802"/>
              <a:ext cx="684076" cy="250700"/>
            </a:xfrm>
            <a:prstGeom prst="rightArrow">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bwMode="auto">
            <a:xfrm>
              <a:off x="7464152" y="3830896"/>
              <a:ext cx="432048" cy="673981"/>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bwMode="auto">
            <a:xfrm>
              <a:off x="6909458" y="5383844"/>
              <a:ext cx="432048" cy="491963"/>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矩形 24"/>
            <p:cNvSpPr/>
            <p:nvPr/>
          </p:nvSpPr>
          <p:spPr bwMode="auto">
            <a:xfrm>
              <a:off x="7572164" y="5553706"/>
              <a:ext cx="432048" cy="32210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矩形 25"/>
            <p:cNvSpPr/>
            <p:nvPr/>
          </p:nvSpPr>
          <p:spPr bwMode="auto">
            <a:xfrm>
              <a:off x="8235268" y="5203761"/>
              <a:ext cx="432048" cy="673981"/>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文本框 26"/>
            <p:cNvSpPr txBox="1"/>
            <p:nvPr/>
          </p:nvSpPr>
          <p:spPr bwMode="auto">
            <a:xfrm>
              <a:off x="6788442" y="4861544"/>
              <a:ext cx="1650903" cy="380262"/>
            </a:xfrm>
            <a:prstGeom prst="rect">
              <a:avLst/>
            </a:prstGeom>
            <a:noFill/>
            <a:ln w="9525">
              <a:noFill/>
              <a:miter lim="800000"/>
            </a:ln>
          </p:spPr>
          <p:txBody>
            <a:bodyPr wrap="none" lIns="99980" tIns="49986" rIns="99980" bIns="49986" rtlCol="0">
              <a:spAutoFit/>
            </a:bodyPr>
            <a:lstStyle/>
            <a:p>
              <a:pPr algn="ctr" defTabSz="1001649" eaLnBrk="0" hangingPunct="0"/>
              <a:r>
                <a:rPr lang="pt"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Recuperação de sinal</a:t>
              </a:r>
            </a:p>
          </p:txBody>
        </p:sp>
        <p:sp>
          <p:nvSpPr>
            <p:cNvPr id="28" name="文本框 27"/>
            <p:cNvSpPr txBox="1"/>
            <p:nvPr/>
          </p:nvSpPr>
          <p:spPr bwMode="auto">
            <a:xfrm>
              <a:off x="6788441" y="3468252"/>
              <a:ext cx="1650903" cy="380262"/>
            </a:xfrm>
            <a:prstGeom prst="rect">
              <a:avLst/>
            </a:prstGeom>
            <a:noFill/>
            <a:ln w="9525">
              <a:noFill/>
              <a:miter lim="800000"/>
            </a:ln>
          </p:spPr>
          <p:txBody>
            <a:bodyPr wrap="none" lIns="99980" tIns="49986" rIns="99980" bIns="49986" rtlCol="0">
              <a:spAutoFit/>
            </a:bodyPr>
            <a:lstStyle/>
            <a:p>
              <a:pPr algn="ctr" defTabSz="1001649" eaLnBrk="0" hangingPunct="0"/>
              <a:r>
                <a:rPr lang="pt"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Recuperação de sinal</a:t>
              </a:r>
            </a:p>
          </p:txBody>
        </p:sp>
      </p:grpSp>
    </p:spTree>
    <p:extLst>
      <p:ext uri="{BB962C8B-B14F-4D97-AF65-F5344CB8AC3E}">
        <p14:creationId xmlns:p14="http://schemas.microsoft.com/office/powerpoint/2010/main" val="424006258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zh-CN" dirty="0"/>
              <a:t>Fundamentos do DBA</a:t>
            </a:r>
          </a:p>
        </p:txBody>
      </p:sp>
      <p:sp>
        <p:nvSpPr>
          <p:cNvPr id="3" name="文本占位符 2"/>
          <p:cNvSpPr txBox="1"/>
          <p:nvPr/>
        </p:nvSpPr>
        <p:spPr>
          <a:xfrm>
            <a:off x="468317" y="1233488"/>
            <a:ext cx="11276183" cy="4680000"/>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pt-BR" altLang="zh-CN" sz="1800" dirty="0">
                <a:latin typeface="Huawei Sans" panose="020C0503030203020204" pitchFamily="34" charset="0"/>
                <a:ea typeface="方正兰亭黑简体" panose="02000000000000000000" pitchFamily="2" charset="-122"/>
                <a:cs typeface="Huawei Sans" panose="020C0503030203020204" pitchFamily="34" charset="0"/>
              </a:rPr>
              <a:t>Atribuição Dinâmica de Banda (DBA - Dynamic Bandwidth </a:t>
            </a:r>
            <a:r>
              <a:rPr lang="pt-BR" altLang="zh-CN" sz="1800" dirty="0" err="1">
                <a:latin typeface="Huawei Sans" panose="020C0503030203020204" pitchFamily="34" charset="0"/>
                <a:ea typeface="方正兰亭黑简体" panose="02000000000000000000" pitchFamily="2" charset="-122"/>
                <a:cs typeface="Huawei Sans" panose="020C0503030203020204" pitchFamily="34" charset="0"/>
              </a:rPr>
              <a:t>Assignment</a:t>
            </a:r>
            <a:r>
              <a:rPr lang="pt-BR" altLang="zh-CN" sz="1800" dirty="0">
                <a:latin typeface="Huawei Sans" panose="020C0503030203020204" pitchFamily="34" charset="0"/>
                <a:ea typeface="方正兰亭黑简体" panose="02000000000000000000" pitchFamily="2" charset="-122"/>
                <a:cs typeface="Huawei Sans" panose="020C0503030203020204" pitchFamily="34" charset="0"/>
              </a:rPr>
              <a:t>): O OLT ajusta e aloca dinamicamente a largura de banda </a:t>
            </a:r>
            <a:r>
              <a:rPr lang="pt-BR" altLang="zh-CN" sz="1800"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altLang="zh-CN" sz="1800" dirty="0">
                <a:latin typeface="Huawei Sans" panose="020C0503030203020204" pitchFamily="34" charset="0"/>
                <a:ea typeface="方正兰亭黑简体" panose="02000000000000000000" pitchFamily="2" charset="-122"/>
                <a:cs typeface="Huawei Sans" panose="020C0503030203020204" pitchFamily="34" charset="0"/>
              </a:rPr>
              <a:t> para a ONU, com base nos requisitos de tráfego de serviços </a:t>
            </a:r>
            <a:r>
              <a:rPr lang="pt-BR" altLang="zh-CN" sz="1800" dirty="0" err="1">
                <a:latin typeface="Huawei Sans" panose="020C0503030203020204" pitchFamily="34" charset="0"/>
                <a:ea typeface="方正兰亭黑简体" panose="02000000000000000000" pitchFamily="2" charset="-122"/>
                <a:cs typeface="Huawei Sans" panose="020C0503030203020204" pitchFamily="34" charset="0"/>
              </a:rPr>
              <a:t>burst</a:t>
            </a:r>
            <a:r>
              <a:rPr lang="pt-BR" altLang="zh-CN" sz="1800" dirty="0">
                <a:latin typeface="Huawei Sans" panose="020C0503030203020204" pitchFamily="34" charset="0"/>
                <a:ea typeface="方正兰亭黑简体" panose="02000000000000000000" pitchFamily="2" charset="-122"/>
                <a:cs typeface="Huawei Sans" panose="020C0503030203020204" pitchFamily="34" charset="0"/>
              </a:rPr>
              <a:t> </a:t>
            </a:r>
            <a:r>
              <a:rPr lang="pt-BR" altLang="zh-CN" sz="1800"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altLang="zh-CN" sz="1800" dirty="0">
                <a:latin typeface="Huawei Sans" panose="020C0503030203020204" pitchFamily="34" charset="0"/>
                <a:ea typeface="方正兰亭黑简体" panose="02000000000000000000" pitchFamily="2" charset="-122"/>
                <a:cs typeface="Huawei Sans" panose="020C0503030203020204" pitchFamily="34" charset="0"/>
              </a:rPr>
              <a:t> da ONU.</a:t>
            </a:r>
          </a:p>
          <a:p>
            <a:r>
              <a:rPr lang="pt-BR" altLang="zh-CN" sz="1800" dirty="0">
                <a:latin typeface="Huawei Sans" panose="020C0503030203020204" pitchFamily="34" charset="0"/>
                <a:ea typeface="方正兰亭黑简体" panose="02000000000000000000" pitchFamily="2" charset="-122"/>
                <a:cs typeface="Huawei Sans" panose="020C0503030203020204" pitchFamily="34" charset="0"/>
              </a:rPr>
              <a:t>Isso não apenas satisfaz a necessidade de largura de banda da ONU, mas também melhora a utilização da largura de banda no sistema PON.</a:t>
            </a:r>
            <a:endParaRPr lang="zh-CN" altLang="en-US" sz="18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4" name="组合 3"/>
          <p:cNvGrpSpPr/>
          <p:nvPr/>
        </p:nvGrpSpPr>
        <p:grpSpPr>
          <a:xfrm>
            <a:off x="2495335" y="3412303"/>
            <a:ext cx="8209800" cy="2977824"/>
            <a:chOff x="2443411" y="2835726"/>
            <a:chExt cx="7731126" cy="3475418"/>
          </a:xfrm>
        </p:grpSpPr>
        <p:sp>
          <p:nvSpPr>
            <p:cNvPr id="5" name="Rectangle 16"/>
            <p:cNvSpPr>
              <a:spLocks noChangeArrowheads="1"/>
            </p:cNvSpPr>
            <p:nvPr/>
          </p:nvSpPr>
          <p:spPr bwMode="auto">
            <a:xfrm>
              <a:off x="6528049" y="2835726"/>
              <a:ext cx="3267075" cy="1449388"/>
            </a:xfrm>
            <a:prstGeom prst="rect">
              <a:avLst/>
            </a:prstGeom>
            <a:solidFill>
              <a:schemeClr val="bg2">
                <a:alpha val="56078"/>
              </a:schemeClr>
            </a:solidFill>
            <a:ln w="12700" algn="ctr">
              <a:no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Rectangle 17"/>
            <p:cNvSpPr>
              <a:spLocks noChangeArrowheads="1"/>
            </p:cNvSpPr>
            <p:nvPr/>
          </p:nvSpPr>
          <p:spPr bwMode="auto">
            <a:xfrm>
              <a:off x="2443411" y="2835726"/>
              <a:ext cx="2043113" cy="1449388"/>
            </a:xfrm>
            <a:prstGeom prst="rect">
              <a:avLst/>
            </a:prstGeom>
            <a:solidFill>
              <a:schemeClr val="bg2">
                <a:alpha val="56078"/>
              </a:schemeClr>
            </a:solidFill>
            <a:ln w="12700" algn="ctr">
              <a:no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Rectangle 18"/>
            <p:cNvSpPr>
              <a:spLocks noChangeArrowheads="1"/>
            </p:cNvSpPr>
            <p:nvPr/>
          </p:nvSpPr>
          <p:spPr bwMode="auto">
            <a:xfrm>
              <a:off x="6528049" y="4562926"/>
              <a:ext cx="3267075" cy="1728788"/>
            </a:xfrm>
            <a:prstGeom prst="rect">
              <a:avLst/>
            </a:prstGeom>
            <a:solidFill>
              <a:schemeClr val="bg2">
                <a:alpha val="56078"/>
              </a:schemeClr>
            </a:solidFill>
            <a:ln w="12700" algn="ctr">
              <a:no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Rectangle 19"/>
            <p:cNvSpPr>
              <a:spLocks noChangeArrowheads="1"/>
            </p:cNvSpPr>
            <p:nvPr/>
          </p:nvSpPr>
          <p:spPr bwMode="auto">
            <a:xfrm>
              <a:off x="2443411" y="4562926"/>
              <a:ext cx="2043113" cy="1728788"/>
            </a:xfrm>
            <a:prstGeom prst="rect">
              <a:avLst/>
            </a:prstGeom>
            <a:solidFill>
              <a:schemeClr val="bg2">
                <a:alpha val="56078"/>
              </a:schemeClr>
            </a:solidFill>
            <a:ln w="12700" algn="ctr">
              <a:no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Rectangle 20"/>
            <p:cNvSpPr>
              <a:spLocks noChangeArrowheads="1"/>
            </p:cNvSpPr>
            <p:nvPr/>
          </p:nvSpPr>
          <p:spPr bwMode="auto">
            <a:xfrm>
              <a:off x="3530849" y="5255077"/>
              <a:ext cx="3132137" cy="519113"/>
            </a:xfrm>
            <a:prstGeom prst="rect">
              <a:avLst/>
            </a:prstGeom>
            <a:solidFill>
              <a:schemeClr val="bg2">
                <a:alpha val="43921"/>
              </a:schemeClr>
            </a:solidFill>
            <a:ln w="12700" algn="ctr">
              <a:solidFill>
                <a:schemeClr val="bg2"/>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Rectangle 21"/>
            <p:cNvSpPr>
              <a:spLocks noChangeArrowheads="1"/>
            </p:cNvSpPr>
            <p:nvPr/>
          </p:nvSpPr>
          <p:spPr bwMode="auto">
            <a:xfrm>
              <a:off x="6732836" y="3699326"/>
              <a:ext cx="474663" cy="1555750"/>
            </a:xfrm>
            <a:prstGeom prst="rect">
              <a:avLst/>
            </a:prstGeom>
            <a:solidFill>
              <a:schemeClr val="bg2">
                <a:alpha val="43921"/>
              </a:schemeClr>
            </a:solidFill>
            <a:ln w="12700" algn="ctr">
              <a:solidFill>
                <a:schemeClr val="bg2"/>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Rectangle 22"/>
            <p:cNvSpPr>
              <a:spLocks noChangeArrowheads="1"/>
            </p:cNvSpPr>
            <p:nvPr/>
          </p:nvSpPr>
          <p:spPr bwMode="auto">
            <a:xfrm>
              <a:off x="4076948" y="3296102"/>
              <a:ext cx="3130550" cy="403225"/>
            </a:xfrm>
            <a:prstGeom prst="rect">
              <a:avLst/>
            </a:prstGeom>
            <a:solidFill>
              <a:schemeClr val="bg2">
                <a:alpha val="43921"/>
              </a:schemeClr>
            </a:solidFill>
            <a:ln w="12700" algn="ctr">
              <a:solidFill>
                <a:schemeClr val="bg2"/>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Rectangle 23"/>
            <p:cNvSpPr>
              <a:spLocks noChangeArrowheads="1"/>
            </p:cNvSpPr>
            <p:nvPr/>
          </p:nvSpPr>
          <p:spPr bwMode="auto">
            <a:xfrm>
              <a:off x="2784724" y="3181802"/>
              <a:ext cx="1290637" cy="690563"/>
            </a:xfrm>
            <a:prstGeom prst="rect">
              <a:avLst/>
            </a:prstGeom>
            <a:noFill/>
            <a:ln w="12700" algn="ctr">
              <a:solidFill>
                <a:schemeClr val="tx2"/>
              </a:solidFill>
              <a:miter lim="800000"/>
            </a:ln>
          </p:spPr>
          <p:txBody>
            <a:bodyPr wrap="none" lIns="91424" tIns="45712" rIns="91424" bIns="45712" anchor="ctr"/>
            <a:lstStyle/>
            <a:p>
              <a:pPr algn="ctr">
                <a:spcBef>
                  <a:spcPct val="20000"/>
                </a:spcBef>
              </a:pPr>
              <a:r>
                <a:rPr lang="pt" altLang="zh-CN" sz="1400" dirty="0">
                  <a:solidFill>
                    <a:schemeClr val="tx2"/>
                  </a:solidFill>
                  <a:latin typeface="Huawei Sans" panose="020C0503030203020204" pitchFamily="34" charset="0"/>
                  <a:ea typeface="方正兰亭黑简体" panose="02000000000000000000" pitchFamily="2" charset="-122"/>
                  <a:cs typeface="Huawei Sans" panose="020C0503030203020204" pitchFamily="34" charset="0"/>
                </a:rPr>
                <a:t>Algoritmo DBA</a:t>
              </a:r>
            </a:p>
            <a:p>
              <a:pPr algn="ctr">
                <a:spcBef>
                  <a:spcPct val="20000"/>
                </a:spcBef>
              </a:pPr>
              <a:r>
                <a:rPr lang="pt" altLang="zh-CN" sz="1400" dirty="0">
                  <a:solidFill>
                    <a:schemeClr val="tx2"/>
                  </a:solidFill>
                  <a:latin typeface="Huawei Sans" panose="020C0503030203020204" pitchFamily="34" charset="0"/>
                  <a:ea typeface="方正兰亭黑简体" panose="02000000000000000000" pitchFamily="2" charset="-122"/>
                  <a:cs typeface="Huawei Sans" panose="020C0503030203020204" pitchFamily="34" charset="0"/>
                </a:rPr>
                <a:t>lógica</a:t>
              </a:r>
            </a:p>
          </p:txBody>
        </p:sp>
        <p:sp>
          <p:nvSpPr>
            <p:cNvPr id="13" name="AutoShape 24"/>
            <p:cNvSpPr>
              <a:spLocks noChangeArrowheads="1"/>
            </p:cNvSpPr>
            <p:nvPr/>
          </p:nvSpPr>
          <p:spPr bwMode="auto">
            <a:xfrm rot="-5400000">
              <a:off x="2937917" y="5238408"/>
              <a:ext cx="576263" cy="609600"/>
            </a:xfrm>
            <a:prstGeom prst="flowChartMagneticDrum">
              <a:avLst/>
            </a:prstGeom>
            <a:solidFill>
              <a:srgbClr val="008000">
                <a:alpha val="25882"/>
              </a:srgbClr>
            </a:solidFill>
            <a:ln w="12700">
              <a:solidFill>
                <a:schemeClr val="tx1"/>
              </a:solidFill>
              <a:round/>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4" name="Picture 25" descr="dian3"/>
            <p:cNvPicPr>
              <a:picLocks noChangeAspect="1" noChangeArrowheads="1"/>
            </p:cNvPicPr>
            <p:nvPr/>
          </p:nvPicPr>
          <p:blipFill>
            <a:blip r:embed="rId3">
              <a:clrChange>
                <a:clrFrom>
                  <a:srgbClr val="FDFFFF"/>
                </a:clrFrom>
                <a:clrTo>
                  <a:srgbClr val="FDFFFF">
                    <a:alpha val="0"/>
                  </a:srgbClr>
                </a:clrTo>
              </a:clrChange>
            </a:blip>
            <a:stretch>
              <a:fillRect/>
            </a:stretch>
          </p:blipFill>
          <p:spPr bwMode="auto">
            <a:xfrm>
              <a:off x="6596311" y="5197926"/>
              <a:ext cx="796925" cy="692150"/>
            </a:xfrm>
            <a:prstGeom prst="rect">
              <a:avLst/>
            </a:prstGeom>
            <a:noFill/>
            <a:ln w="9525">
              <a:noFill/>
              <a:miter lim="800000"/>
            </a:ln>
          </p:spPr>
        </p:pic>
        <p:sp>
          <p:nvSpPr>
            <p:cNvPr id="15" name="Line 26"/>
            <p:cNvSpPr>
              <a:spLocks noChangeShapeType="1"/>
            </p:cNvSpPr>
            <p:nvPr/>
          </p:nvSpPr>
          <p:spPr bwMode="auto">
            <a:xfrm>
              <a:off x="7888536" y="5024889"/>
              <a:ext cx="1090613" cy="0"/>
            </a:xfrm>
            <a:prstGeom prst="line">
              <a:avLst/>
            </a:prstGeom>
            <a:noFill/>
            <a:ln w="12700">
              <a:solidFill>
                <a:schemeClr val="tx1"/>
              </a:solidFill>
              <a:round/>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Rectangle 27"/>
            <p:cNvSpPr>
              <a:spLocks noChangeArrowheads="1"/>
            </p:cNvSpPr>
            <p:nvPr/>
          </p:nvSpPr>
          <p:spPr bwMode="auto">
            <a:xfrm>
              <a:off x="8025061" y="4794701"/>
              <a:ext cx="136525" cy="230188"/>
            </a:xfrm>
            <a:prstGeom prst="rect">
              <a:avLst/>
            </a:prstGeom>
            <a:solidFill>
              <a:srgbClr val="00CCFF"/>
            </a:solidFill>
            <a:ln w="12700" algn="ctr">
              <a:solidFill>
                <a:schemeClr val="tx1"/>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Rectangle 28"/>
            <p:cNvSpPr>
              <a:spLocks noChangeArrowheads="1"/>
            </p:cNvSpPr>
            <p:nvPr/>
          </p:nvSpPr>
          <p:spPr bwMode="auto">
            <a:xfrm>
              <a:off x="8161585" y="4794701"/>
              <a:ext cx="134938" cy="230188"/>
            </a:xfrm>
            <a:prstGeom prst="rect">
              <a:avLst/>
            </a:prstGeom>
            <a:solidFill>
              <a:srgbClr val="00CCFF"/>
            </a:solidFill>
            <a:ln w="12700" algn="ctr">
              <a:solidFill>
                <a:schemeClr val="tx1"/>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Rectangle 29"/>
            <p:cNvSpPr>
              <a:spLocks noChangeArrowheads="1"/>
            </p:cNvSpPr>
            <p:nvPr/>
          </p:nvSpPr>
          <p:spPr bwMode="auto">
            <a:xfrm>
              <a:off x="8298110" y="4794701"/>
              <a:ext cx="134938" cy="230188"/>
            </a:xfrm>
            <a:prstGeom prst="rect">
              <a:avLst/>
            </a:prstGeom>
            <a:solidFill>
              <a:srgbClr val="00CCFF"/>
            </a:solidFill>
            <a:ln w="12700" algn="ctr">
              <a:solidFill>
                <a:schemeClr val="tx1"/>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Rectangle 30"/>
            <p:cNvSpPr>
              <a:spLocks noChangeArrowheads="1"/>
            </p:cNvSpPr>
            <p:nvPr/>
          </p:nvSpPr>
          <p:spPr bwMode="auto">
            <a:xfrm>
              <a:off x="8434635" y="4794701"/>
              <a:ext cx="134938" cy="230188"/>
            </a:xfrm>
            <a:prstGeom prst="rect">
              <a:avLst/>
            </a:prstGeom>
            <a:solidFill>
              <a:srgbClr val="00CCFF"/>
            </a:solidFill>
            <a:ln w="12700" algn="ctr">
              <a:solidFill>
                <a:schemeClr val="tx1"/>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Rectangle 31"/>
            <p:cNvSpPr>
              <a:spLocks noChangeArrowheads="1"/>
            </p:cNvSpPr>
            <p:nvPr/>
          </p:nvSpPr>
          <p:spPr bwMode="auto">
            <a:xfrm>
              <a:off x="8569574" y="4794701"/>
              <a:ext cx="134937" cy="230188"/>
            </a:xfrm>
            <a:prstGeom prst="rect">
              <a:avLst/>
            </a:prstGeom>
            <a:solidFill>
              <a:srgbClr val="00CCFF"/>
            </a:solidFill>
            <a:ln w="12700" algn="ctr">
              <a:solidFill>
                <a:schemeClr val="tx1"/>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Line 32"/>
            <p:cNvSpPr>
              <a:spLocks noChangeShapeType="1"/>
            </p:cNvSpPr>
            <p:nvPr/>
          </p:nvSpPr>
          <p:spPr bwMode="auto">
            <a:xfrm>
              <a:off x="7888536" y="5542414"/>
              <a:ext cx="1090613" cy="0"/>
            </a:xfrm>
            <a:prstGeom prst="line">
              <a:avLst/>
            </a:prstGeom>
            <a:noFill/>
            <a:ln w="12700">
              <a:solidFill>
                <a:schemeClr val="tx1"/>
              </a:solidFill>
              <a:round/>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Rectangle 33"/>
            <p:cNvSpPr>
              <a:spLocks noChangeArrowheads="1"/>
            </p:cNvSpPr>
            <p:nvPr/>
          </p:nvSpPr>
          <p:spPr bwMode="auto">
            <a:xfrm>
              <a:off x="8025061" y="5312226"/>
              <a:ext cx="136525" cy="230188"/>
            </a:xfrm>
            <a:prstGeom prst="rect">
              <a:avLst/>
            </a:prstGeom>
            <a:solidFill>
              <a:srgbClr val="FFFF00"/>
            </a:solidFill>
            <a:ln w="12700" algn="ctr">
              <a:solidFill>
                <a:schemeClr val="tx1"/>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Rectangle 34"/>
            <p:cNvSpPr>
              <a:spLocks noChangeArrowheads="1"/>
            </p:cNvSpPr>
            <p:nvPr/>
          </p:nvSpPr>
          <p:spPr bwMode="auto">
            <a:xfrm>
              <a:off x="8161585" y="5312226"/>
              <a:ext cx="134938" cy="230188"/>
            </a:xfrm>
            <a:prstGeom prst="rect">
              <a:avLst/>
            </a:prstGeom>
            <a:solidFill>
              <a:srgbClr val="FFFF00"/>
            </a:solidFill>
            <a:ln w="12700" algn="ctr">
              <a:solidFill>
                <a:schemeClr val="tx1"/>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Rectangle 35"/>
            <p:cNvSpPr>
              <a:spLocks noChangeArrowheads="1"/>
            </p:cNvSpPr>
            <p:nvPr/>
          </p:nvSpPr>
          <p:spPr bwMode="auto">
            <a:xfrm>
              <a:off x="8298110" y="5312226"/>
              <a:ext cx="134938" cy="230188"/>
            </a:xfrm>
            <a:prstGeom prst="rect">
              <a:avLst/>
            </a:prstGeom>
            <a:solidFill>
              <a:srgbClr val="FFFF00"/>
            </a:solidFill>
            <a:ln w="12700" algn="ctr">
              <a:solidFill>
                <a:schemeClr val="tx1"/>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Rectangle 36"/>
            <p:cNvSpPr>
              <a:spLocks noChangeArrowheads="1"/>
            </p:cNvSpPr>
            <p:nvPr/>
          </p:nvSpPr>
          <p:spPr bwMode="auto">
            <a:xfrm>
              <a:off x="8434635" y="5312226"/>
              <a:ext cx="134938" cy="230188"/>
            </a:xfrm>
            <a:prstGeom prst="rect">
              <a:avLst/>
            </a:prstGeom>
            <a:solidFill>
              <a:srgbClr val="FFFF00"/>
            </a:solidFill>
            <a:ln w="12700" algn="ctr">
              <a:solidFill>
                <a:schemeClr val="tx1"/>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Line 37"/>
            <p:cNvSpPr>
              <a:spLocks noChangeShapeType="1"/>
            </p:cNvSpPr>
            <p:nvPr/>
          </p:nvSpPr>
          <p:spPr bwMode="auto">
            <a:xfrm>
              <a:off x="7888536" y="6004376"/>
              <a:ext cx="1090613" cy="0"/>
            </a:xfrm>
            <a:prstGeom prst="line">
              <a:avLst/>
            </a:prstGeom>
            <a:noFill/>
            <a:ln w="12700">
              <a:solidFill>
                <a:schemeClr val="tx1"/>
              </a:solidFill>
              <a:round/>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Rectangle 38"/>
            <p:cNvSpPr>
              <a:spLocks noChangeArrowheads="1"/>
            </p:cNvSpPr>
            <p:nvPr/>
          </p:nvSpPr>
          <p:spPr bwMode="auto">
            <a:xfrm>
              <a:off x="8025061" y="5774190"/>
              <a:ext cx="136525" cy="230187"/>
            </a:xfrm>
            <a:prstGeom prst="rect">
              <a:avLst/>
            </a:prstGeom>
            <a:solidFill>
              <a:srgbClr val="99CC00"/>
            </a:solidFill>
            <a:ln w="12700" algn="ctr">
              <a:solidFill>
                <a:schemeClr val="tx1"/>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Rectangle 39"/>
            <p:cNvSpPr>
              <a:spLocks noChangeArrowheads="1"/>
            </p:cNvSpPr>
            <p:nvPr/>
          </p:nvSpPr>
          <p:spPr bwMode="auto">
            <a:xfrm>
              <a:off x="8161585" y="5774190"/>
              <a:ext cx="134938" cy="230187"/>
            </a:xfrm>
            <a:prstGeom prst="rect">
              <a:avLst/>
            </a:prstGeom>
            <a:solidFill>
              <a:srgbClr val="99CC00"/>
            </a:solidFill>
            <a:ln w="12700" algn="ctr">
              <a:solidFill>
                <a:schemeClr val="tx1"/>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Rectangle 40"/>
            <p:cNvSpPr>
              <a:spLocks noChangeArrowheads="1"/>
            </p:cNvSpPr>
            <p:nvPr/>
          </p:nvSpPr>
          <p:spPr bwMode="auto">
            <a:xfrm>
              <a:off x="8298110" y="5774190"/>
              <a:ext cx="134938" cy="230187"/>
            </a:xfrm>
            <a:prstGeom prst="rect">
              <a:avLst/>
            </a:prstGeom>
            <a:solidFill>
              <a:srgbClr val="99CC00"/>
            </a:solidFill>
            <a:ln w="12700" algn="ctr">
              <a:solidFill>
                <a:schemeClr val="tx1"/>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Rectangle 41"/>
            <p:cNvSpPr>
              <a:spLocks noChangeArrowheads="1"/>
            </p:cNvSpPr>
            <p:nvPr/>
          </p:nvSpPr>
          <p:spPr bwMode="auto">
            <a:xfrm>
              <a:off x="8434635" y="5774190"/>
              <a:ext cx="134938" cy="230187"/>
            </a:xfrm>
            <a:prstGeom prst="rect">
              <a:avLst/>
            </a:prstGeom>
            <a:solidFill>
              <a:srgbClr val="99CC00"/>
            </a:solidFill>
            <a:ln w="12700" algn="ctr">
              <a:solidFill>
                <a:schemeClr val="tx1"/>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Rectangle 42"/>
            <p:cNvSpPr>
              <a:spLocks noChangeArrowheads="1"/>
            </p:cNvSpPr>
            <p:nvPr/>
          </p:nvSpPr>
          <p:spPr bwMode="auto">
            <a:xfrm>
              <a:off x="8569574" y="5774190"/>
              <a:ext cx="134937" cy="230187"/>
            </a:xfrm>
            <a:prstGeom prst="rect">
              <a:avLst/>
            </a:prstGeom>
            <a:solidFill>
              <a:srgbClr val="99CC00"/>
            </a:solidFill>
            <a:ln w="12700" algn="ctr">
              <a:solidFill>
                <a:schemeClr val="tx1"/>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Rectangle 43"/>
            <p:cNvSpPr>
              <a:spLocks noChangeArrowheads="1"/>
            </p:cNvSpPr>
            <p:nvPr/>
          </p:nvSpPr>
          <p:spPr bwMode="auto">
            <a:xfrm>
              <a:off x="8706099" y="5774190"/>
              <a:ext cx="134937" cy="230187"/>
            </a:xfrm>
            <a:prstGeom prst="rect">
              <a:avLst/>
            </a:prstGeom>
            <a:solidFill>
              <a:srgbClr val="99CC00"/>
            </a:solidFill>
            <a:ln w="12700" algn="ctr">
              <a:solidFill>
                <a:schemeClr val="tx1"/>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Line 44"/>
            <p:cNvSpPr>
              <a:spLocks noChangeShapeType="1"/>
            </p:cNvSpPr>
            <p:nvPr/>
          </p:nvSpPr>
          <p:spPr bwMode="auto">
            <a:xfrm flipV="1">
              <a:off x="7412285" y="5024890"/>
              <a:ext cx="407988" cy="460375"/>
            </a:xfrm>
            <a:prstGeom prst="line">
              <a:avLst/>
            </a:prstGeom>
            <a:noFill/>
            <a:ln w="28575">
              <a:solidFill>
                <a:schemeClr val="tx1"/>
              </a:solidFill>
              <a:round/>
              <a:tailEnd type="triangle" w="med" len="med"/>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Line 45"/>
            <p:cNvSpPr>
              <a:spLocks noChangeShapeType="1"/>
            </p:cNvSpPr>
            <p:nvPr/>
          </p:nvSpPr>
          <p:spPr bwMode="auto">
            <a:xfrm flipH="1">
              <a:off x="3668960" y="5542414"/>
              <a:ext cx="2927350" cy="0"/>
            </a:xfrm>
            <a:prstGeom prst="line">
              <a:avLst/>
            </a:prstGeom>
            <a:noFill/>
            <a:ln w="28575">
              <a:solidFill>
                <a:schemeClr val="tx1"/>
              </a:solidFill>
              <a:round/>
              <a:tailEnd type="triangle" w="med" len="med"/>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Rectangle 46"/>
            <p:cNvSpPr>
              <a:spLocks noChangeArrowheads="1"/>
            </p:cNvSpPr>
            <p:nvPr/>
          </p:nvSpPr>
          <p:spPr bwMode="auto">
            <a:xfrm>
              <a:off x="5331074" y="5312226"/>
              <a:ext cx="134937" cy="230188"/>
            </a:xfrm>
            <a:prstGeom prst="rect">
              <a:avLst/>
            </a:prstGeom>
            <a:solidFill>
              <a:srgbClr val="00CCFF"/>
            </a:solidFill>
            <a:ln w="12700" algn="ctr">
              <a:solidFill>
                <a:schemeClr val="tx1"/>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Rectangle 47"/>
            <p:cNvSpPr>
              <a:spLocks noChangeArrowheads="1"/>
            </p:cNvSpPr>
            <p:nvPr/>
          </p:nvSpPr>
          <p:spPr bwMode="auto">
            <a:xfrm>
              <a:off x="5467599" y="5312226"/>
              <a:ext cx="134937" cy="230188"/>
            </a:xfrm>
            <a:prstGeom prst="rect">
              <a:avLst/>
            </a:prstGeom>
            <a:solidFill>
              <a:srgbClr val="00CCFF"/>
            </a:solidFill>
            <a:ln w="12700" algn="ctr">
              <a:solidFill>
                <a:schemeClr val="tx1"/>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Rectangle 48"/>
            <p:cNvSpPr>
              <a:spLocks noChangeArrowheads="1"/>
            </p:cNvSpPr>
            <p:nvPr/>
          </p:nvSpPr>
          <p:spPr bwMode="auto">
            <a:xfrm>
              <a:off x="5604124" y="5312226"/>
              <a:ext cx="134937" cy="230188"/>
            </a:xfrm>
            <a:prstGeom prst="rect">
              <a:avLst/>
            </a:prstGeom>
            <a:solidFill>
              <a:srgbClr val="00CCFF"/>
            </a:solidFill>
            <a:ln w="12700" algn="ctr">
              <a:solidFill>
                <a:schemeClr val="tx1"/>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Rectangle 49"/>
            <p:cNvSpPr>
              <a:spLocks noChangeArrowheads="1"/>
            </p:cNvSpPr>
            <p:nvPr/>
          </p:nvSpPr>
          <p:spPr bwMode="auto">
            <a:xfrm>
              <a:off x="5875585" y="5312226"/>
              <a:ext cx="134938" cy="230188"/>
            </a:xfrm>
            <a:prstGeom prst="rect">
              <a:avLst/>
            </a:prstGeom>
            <a:solidFill>
              <a:srgbClr val="FFFF00"/>
            </a:solidFill>
            <a:ln w="12700" algn="ctr">
              <a:solidFill>
                <a:schemeClr val="tx1"/>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 name="Rectangle 50"/>
            <p:cNvSpPr>
              <a:spLocks noChangeArrowheads="1"/>
            </p:cNvSpPr>
            <p:nvPr/>
          </p:nvSpPr>
          <p:spPr bwMode="auto">
            <a:xfrm>
              <a:off x="6012110" y="5312226"/>
              <a:ext cx="134938" cy="230188"/>
            </a:xfrm>
            <a:prstGeom prst="rect">
              <a:avLst/>
            </a:prstGeom>
            <a:solidFill>
              <a:srgbClr val="FFFF00"/>
            </a:solidFill>
            <a:ln w="12700" algn="ctr">
              <a:solidFill>
                <a:schemeClr val="tx1"/>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0" name="Rectangle 51"/>
            <p:cNvSpPr>
              <a:spLocks noChangeArrowheads="1"/>
            </p:cNvSpPr>
            <p:nvPr/>
          </p:nvSpPr>
          <p:spPr bwMode="auto">
            <a:xfrm>
              <a:off x="6283574" y="5312226"/>
              <a:ext cx="134937" cy="230188"/>
            </a:xfrm>
            <a:prstGeom prst="rect">
              <a:avLst/>
            </a:prstGeom>
            <a:solidFill>
              <a:srgbClr val="99CC00"/>
            </a:solidFill>
            <a:ln w="12700" algn="ctr">
              <a:solidFill>
                <a:schemeClr val="tx1"/>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 name="Line 52"/>
            <p:cNvSpPr>
              <a:spLocks noChangeShapeType="1"/>
            </p:cNvSpPr>
            <p:nvPr/>
          </p:nvSpPr>
          <p:spPr bwMode="auto">
            <a:xfrm flipH="1" flipV="1">
              <a:off x="7070973" y="3410402"/>
              <a:ext cx="0" cy="1730375"/>
            </a:xfrm>
            <a:prstGeom prst="line">
              <a:avLst/>
            </a:prstGeom>
            <a:noFill/>
            <a:ln w="38100">
              <a:solidFill>
                <a:srgbClr val="800000"/>
              </a:solidFill>
              <a:round/>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Line 53"/>
            <p:cNvSpPr>
              <a:spLocks noChangeShapeType="1"/>
            </p:cNvSpPr>
            <p:nvPr/>
          </p:nvSpPr>
          <p:spPr bwMode="auto">
            <a:xfrm flipH="1">
              <a:off x="4211885" y="3410401"/>
              <a:ext cx="2859088" cy="0"/>
            </a:xfrm>
            <a:prstGeom prst="line">
              <a:avLst/>
            </a:prstGeom>
            <a:noFill/>
            <a:ln w="38100">
              <a:solidFill>
                <a:srgbClr val="800000"/>
              </a:solidFill>
              <a:round/>
              <a:tailEnd type="triangle" w="med" len="med"/>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3" name="Line 54"/>
            <p:cNvSpPr>
              <a:spLocks noChangeShapeType="1"/>
            </p:cNvSpPr>
            <p:nvPr/>
          </p:nvSpPr>
          <p:spPr bwMode="auto">
            <a:xfrm>
              <a:off x="4211885" y="3583439"/>
              <a:ext cx="2655888" cy="0"/>
            </a:xfrm>
            <a:prstGeom prst="line">
              <a:avLst/>
            </a:prstGeom>
            <a:noFill/>
            <a:ln w="38100">
              <a:solidFill>
                <a:srgbClr val="CC99FF"/>
              </a:solidFill>
              <a:round/>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4" name="Line 55"/>
            <p:cNvSpPr>
              <a:spLocks noChangeShapeType="1"/>
            </p:cNvSpPr>
            <p:nvPr/>
          </p:nvSpPr>
          <p:spPr bwMode="auto">
            <a:xfrm flipH="1">
              <a:off x="6867773" y="3583440"/>
              <a:ext cx="0" cy="1557337"/>
            </a:xfrm>
            <a:prstGeom prst="line">
              <a:avLst/>
            </a:prstGeom>
            <a:noFill/>
            <a:ln w="38100">
              <a:solidFill>
                <a:srgbClr val="CC99FF"/>
              </a:solidFill>
              <a:round/>
              <a:tailEnd type="triangle" w="med" len="med"/>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5" name="Line 56"/>
            <p:cNvSpPr>
              <a:spLocks noChangeShapeType="1"/>
            </p:cNvSpPr>
            <p:nvPr/>
          </p:nvSpPr>
          <p:spPr bwMode="auto">
            <a:xfrm flipH="1">
              <a:off x="5331073" y="5542415"/>
              <a:ext cx="0" cy="58737"/>
            </a:xfrm>
            <a:prstGeom prst="line">
              <a:avLst/>
            </a:prstGeom>
            <a:noFill/>
            <a:ln w="12700">
              <a:solidFill>
                <a:schemeClr val="tx1"/>
              </a:solidFill>
              <a:round/>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Line 57"/>
            <p:cNvSpPr>
              <a:spLocks noChangeShapeType="1"/>
            </p:cNvSpPr>
            <p:nvPr/>
          </p:nvSpPr>
          <p:spPr bwMode="auto">
            <a:xfrm flipH="1">
              <a:off x="5739060" y="5542415"/>
              <a:ext cx="0" cy="58737"/>
            </a:xfrm>
            <a:prstGeom prst="line">
              <a:avLst/>
            </a:prstGeom>
            <a:noFill/>
            <a:ln w="12700">
              <a:solidFill>
                <a:schemeClr val="tx1"/>
              </a:solidFill>
              <a:round/>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7" name="Line 58"/>
            <p:cNvSpPr>
              <a:spLocks noChangeShapeType="1"/>
            </p:cNvSpPr>
            <p:nvPr/>
          </p:nvSpPr>
          <p:spPr bwMode="auto">
            <a:xfrm flipH="1">
              <a:off x="5875585" y="5542415"/>
              <a:ext cx="0" cy="58737"/>
            </a:xfrm>
            <a:prstGeom prst="line">
              <a:avLst/>
            </a:prstGeom>
            <a:noFill/>
            <a:ln w="12700">
              <a:solidFill>
                <a:schemeClr val="tx1"/>
              </a:solidFill>
              <a:round/>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8" name="Line 59"/>
            <p:cNvSpPr>
              <a:spLocks noChangeShapeType="1"/>
            </p:cNvSpPr>
            <p:nvPr/>
          </p:nvSpPr>
          <p:spPr bwMode="auto">
            <a:xfrm flipH="1">
              <a:off x="6148635" y="5542415"/>
              <a:ext cx="0" cy="58737"/>
            </a:xfrm>
            <a:prstGeom prst="line">
              <a:avLst/>
            </a:prstGeom>
            <a:noFill/>
            <a:ln w="12700">
              <a:solidFill>
                <a:schemeClr val="tx1"/>
              </a:solidFill>
              <a:round/>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9" name="Line 60"/>
            <p:cNvSpPr>
              <a:spLocks noChangeShapeType="1"/>
            </p:cNvSpPr>
            <p:nvPr/>
          </p:nvSpPr>
          <p:spPr bwMode="auto">
            <a:xfrm flipH="1">
              <a:off x="6283573" y="5542415"/>
              <a:ext cx="0" cy="58737"/>
            </a:xfrm>
            <a:prstGeom prst="line">
              <a:avLst/>
            </a:prstGeom>
            <a:noFill/>
            <a:ln w="12700">
              <a:solidFill>
                <a:schemeClr val="tx1"/>
              </a:solidFill>
              <a:round/>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0" name="Line 61"/>
            <p:cNvSpPr>
              <a:spLocks noChangeShapeType="1"/>
            </p:cNvSpPr>
            <p:nvPr/>
          </p:nvSpPr>
          <p:spPr bwMode="auto">
            <a:xfrm flipH="1">
              <a:off x="6691560" y="5542415"/>
              <a:ext cx="0" cy="58737"/>
            </a:xfrm>
            <a:prstGeom prst="line">
              <a:avLst/>
            </a:prstGeom>
            <a:noFill/>
            <a:ln w="12700">
              <a:solidFill>
                <a:schemeClr val="tx1"/>
              </a:solidFill>
              <a:round/>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Rectangle 62"/>
            <p:cNvSpPr>
              <a:spLocks noChangeArrowheads="1"/>
            </p:cNvSpPr>
            <p:nvPr/>
          </p:nvSpPr>
          <p:spPr bwMode="auto">
            <a:xfrm>
              <a:off x="6420099" y="5312226"/>
              <a:ext cx="134937" cy="230188"/>
            </a:xfrm>
            <a:prstGeom prst="rect">
              <a:avLst/>
            </a:prstGeom>
            <a:solidFill>
              <a:srgbClr val="99CC00"/>
            </a:solidFill>
            <a:ln w="12700" algn="ctr">
              <a:solidFill>
                <a:schemeClr val="tx1"/>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Rectangle 63"/>
            <p:cNvSpPr>
              <a:spLocks noChangeArrowheads="1"/>
            </p:cNvSpPr>
            <p:nvPr/>
          </p:nvSpPr>
          <p:spPr bwMode="auto">
            <a:xfrm>
              <a:off x="6556624" y="5312226"/>
              <a:ext cx="134937" cy="230188"/>
            </a:xfrm>
            <a:prstGeom prst="rect">
              <a:avLst/>
            </a:prstGeom>
            <a:solidFill>
              <a:srgbClr val="99CC00"/>
            </a:solidFill>
            <a:ln w="12700" algn="ctr">
              <a:solidFill>
                <a:schemeClr val="tx1"/>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AutoShape 64"/>
            <p:cNvSpPr>
              <a:spLocks noChangeArrowheads="1"/>
            </p:cNvSpPr>
            <p:nvPr/>
          </p:nvSpPr>
          <p:spPr bwMode="auto">
            <a:xfrm rot="-5400000">
              <a:off x="9212511" y="4648652"/>
              <a:ext cx="347662" cy="407987"/>
            </a:xfrm>
            <a:prstGeom prst="flowChartMagneticDrum">
              <a:avLst/>
            </a:prstGeom>
            <a:solidFill>
              <a:srgbClr val="00CCFF"/>
            </a:solidFill>
            <a:ln w="12700">
              <a:solidFill>
                <a:schemeClr val="tx1"/>
              </a:solidFill>
              <a:round/>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AutoShape 65"/>
            <p:cNvSpPr>
              <a:spLocks noChangeArrowheads="1"/>
            </p:cNvSpPr>
            <p:nvPr/>
          </p:nvSpPr>
          <p:spPr bwMode="auto">
            <a:xfrm rot="-5400000">
              <a:off x="9280774" y="5618615"/>
              <a:ext cx="346075" cy="542925"/>
            </a:xfrm>
            <a:prstGeom prst="flowChartMagneticDrum">
              <a:avLst/>
            </a:prstGeom>
            <a:solidFill>
              <a:srgbClr val="99CC00"/>
            </a:solidFill>
            <a:ln w="12700">
              <a:solidFill>
                <a:schemeClr val="tx1"/>
              </a:solidFill>
              <a:round/>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5" name="AutoShape 66"/>
            <p:cNvSpPr>
              <a:spLocks noChangeArrowheads="1"/>
            </p:cNvSpPr>
            <p:nvPr/>
          </p:nvSpPr>
          <p:spPr bwMode="auto">
            <a:xfrm rot="-5400000">
              <a:off x="9207749" y="5229677"/>
              <a:ext cx="288925" cy="339725"/>
            </a:xfrm>
            <a:prstGeom prst="flowChartMagneticDrum">
              <a:avLst/>
            </a:prstGeom>
            <a:solidFill>
              <a:srgbClr val="FFFF00"/>
            </a:solidFill>
            <a:ln w="12700">
              <a:solidFill>
                <a:schemeClr val="tx1"/>
              </a:solidFill>
              <a:round/>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Rectangle 67"/>
            <p:cNvSpPr>
              <a:spLocks noChangeArrowheads="1"/>
            </p:cNvSpPr>
            <p:nvPr/>
          </p:nvSpPr>
          <p:spPr bwMode="auto">
            <a:xfrm>
              <a:off x="5165972" y="2950027"/>
              <a:ext cx="1220436" cy="288925"/>
            </a:xfrm>
            <a:prstGeom prst="rect">
              <a:avLst/>
            </a:prstGeom>
            <a:solidFill>
              <a:schemeClr val="tx2"/>
            </a:solidFill>
            <a:ln w="12700" algn="ctr">
              <a:noFill/>
              <a:miter lim="800000"/>
            </a:ln>
          </p:spPr>
          <p:txBody>
            <a:bodyPr wrap="none" lIns="91424" tIns="45712" rIns="91424" bIns="45712" anchor="ctr"/>
            <a:lstStyle/>
            <a:p>
              <a:pPr>
                <a:spcBef>
                  <a:spcPct val="20000"/>
                </a:spcBef>
              </a:pPr>
              <a:r>
                <a:rPr lang="pt" altLang="zh-CN" sz="14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Relatório DBA</a:t>
              </a:r>
            </a:p>
          </p:txBody>
        </p:sp>
        <p:sp>
          <p:nvSpPr>
            <p:cNvPr id="57" name="Rectangle 68"/>
            <p:cNvSpPr>
              <a:spLocks noChangeArrowheads="1"/>
            </p:cNvSpPr>
            <p:nvPr/>
          </p:nvSpPr>
          <p:spPr bwMode="auto">
            <a:xfrm>
              <a:off x="5165973" y="3756477"/>
              <a:ext cx="1022350" cy="288925"/>
            </a:xfrm>
            <a:prstGeom prst="rect">
              <a:avLst/>
            </a:prstGeom>
            <a:solidFill>
              <a:srgbClr val="CC99FF"/>
            </a:solidFill>
            <a:ln w="12700" algn="ctr">
              <a:noFill/>
              <a:miter lim="800000"/>
            </a:ln>
          </p:spPr>
          <p:txBody>
            <a:bodyPr wrap="none" lIns="91424" tIns="45712" rIns="91424" bIns="45712" anchor="ctr"/>
            <a:lstStyle/>
            <a:p>
              <a:pPr>
                <a:spcBef>
                  <a:spcPct val="20000"/>
                </a:spcBef>
              </a:pPr>
              <a:r>
                <a:rPr lang="pt" altLang="zh-CN" sz="1400" dirty="0">
                  <a:latin typeface="Huawei Sans" panose="020C0503030203020204" pitchFamily="34" charset="0"/>
                  <a:ea typeface="方正兰亭黑简体" panose="02000000000000000000" pitchFamily="2" charset="-122"/>
                  <a:cs typeface="Huawei Sans" panose="020C0503030203020204" pitchFamily="34" charset="0"/>
                </a:rPr>
                <a:t>Mapa BW</a:t>
              </a:r>
            </a:p>
          </p:txBody>
        </p:sp>
        <p:sp>
          <p:nvSpPr>
            <p:cNvPr id="58" name="Text Box 69"/>
            <p:cNvSpPr txBox="1">
              <a:spLocks noChangeArrowheads="1"/>
            </p:cNvSpPr>
            <p:nvPr/>
          </p:nvSpPr>
          <p:spPr bwMode="auto">
            <a:xfrm>
              <a:off x="3574306" y="5514635"/>
              <a:ext cx="1089025" cy="395108"/>
            </a:xfrm>
            <a:prstGeom prst="rect">
              <a:avLst/>
            </a:prstGeom>
            <a:noFill/>
            <a:ln w="12700" algn="ctr">
              <a:noFill/>
              <a:miter lim="800000"/>
            </a:ln>
          </p:spPr>
          <p:txBody>
            <a:bodyPr lIns="91424" tIns="45712" rIns="91424" bIns="45712">
              <a:spAutoFit/>
            </a:bodyPr>
            <a:lstStyle/>
            <a:p>
              <a:r>
                <a:rPr lang="pt" altLang="zh-CN" sz="1600" dirty="0">
                  <a:latin typeface="Huawei Sans" panose="020C0503030203020204" pitchFamily="34" charset="0"/>
                  <a:ea typeface="方正兰亭黑简体" panose="02000000000000000000" pitchFamily="2" charset="-122"/>
                  <a:cs typeface="Huawei Sans" panose="020C0503030203020204" pitchFamily="34" charset="0"/>
                </a:rPr>
                <a:t>Time slot</a:t>
              </a:r>
            </a:p>
          </p:txBody>
        </p:sp>
        <p:sp>
          <p:nvSpPr>
            <p:cNvPr id="59" name="Rectangle 70"/>
            <p:cNvSpPr>
              <a:spLocks noChangeArrowheads="1"/>
            </p:cNvSpPr>
            <p:nvPr/>
          </p:nvSpPr>
          <p:spPr bwMode="auto">
            <a:xfrm>
              <a:off x="5331074" y="5658301"/>
              <a:ext cx="407987" cy="58738"/>
            </a:xfrm>
            <a:prstGeom prst="rect">
              <a:avLst/>
            </a:prstGeom>
            <a:solidFill>
              <a:schemeClr val="tx2"/>
            </a:solidFill>
            <a:ln w="12700" algn="ctr">
              <a:solidFill>
                <a:schemeClr val="tx2"/>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Rectangle 71"/>
            <p:cNvSpPr>
              <a:spLocks noChangeArrowheads="1"/>
            </p:cNvSpPr>
            <p:nvPr/>
          </p:nvSpPr>
          <p:spPr bwMode="auto">
            <a:xfrm>
              <a:off x="5875585" y="5658301"/>
              <a:ext cx="273050" cy="58738"/>
            </a:xfrm>
            <a:prstGeom prst="rect">
              <a:avLst/>
            </a:prstGeom>
            <a:solidFill>
              <a:schemeClr val="tx2"/>
            </a:solidFill>
            <a:ln w="12700" algn="ctr">
              <a:solidFill>
                <a:schemeClr val="tx2"/>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1" name="Rectangle 72"/>
            <p:cNvSpPr>
              <a:spLocks noChangeArrowheads="1"/>
            </p:cNvSpPr>
            <p:nvPr/>
          </p:nvSpPr>
          <p:spPr bwMode="auto">
            <a:xfrm>
              <a:off x="6283574" y="5658301"/>
              <a:ext cx="407987" cy="58738"/>
            </a:xfrm>
            <a:prstGeom prst="rect">
              <a:avLst/>
            </a:prstGeom>
            <a:solidFill>
              <a:schemeClr val="tx2"/>
            </a:solidFill>
            <a:ln w="12700" algn="ctr">
              <a:solidFill>
                <a:schemeClr val="tx2"/>
              </a:solidFill>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2" name="Text Box 73"/>
            <p:cNvSpPr txBox="1">
              <a:spLocks noChangeArrowheads="1"/>
            </p:cNvSpPr>
            <p:nvPr/>
          </p:nvSpPr>
          <p:spPr bwMode="auto">
            <a:xfrm>
              <a:off x="9031010" y="4966412"/>
              <a:ext cx="1089025" cy="276983"/>
            </a:xfrm>
            <a:prstGeom prst="rect">
              <a:avLst/>
            </a:prstGeom>
            <a:noFill/>
            <a:ln w="12700" algn="ctr">
              <a:noFill/>
              <a:miter lim="800000"/>
            </a:ln>
          </p:spPr>
          <p:txBody>
            <a:bodyPr lIns="91424" tIns="45712" rIns="91424" bIns="45712">
              <a:spAutoFit/>
            </a:bodyPr>
            <a:lstStyle/>
            <a:p>
              <a:r>
                <a:rPr lang="pt" altLang="zh-CN" sz="1200" dirty="0">
                  <a:latin typeface="Huawei Sans" panose="020C0503030203020204" pitchFamily="34" charset="0"/>
                  <a:ea typeface="方正兰亭黑简体" panose="02000000000000000000" pitchFamily="2" charset="-122"/>
                  <a:cs typeface="Huawei Sans" panose="020C0503030203020204" pitchFamily="34" charset="0"/>
                </a:rPr>
                <a:t>T-CONT</a:t>
              </a:r>
            </a:p>
          </p:txBody>
        </p:sp>
        <p:sp>
          <p:nvSpPr>
            <p:cNvPr id="63" name="Text Box 74"/>
            <p:cNvSpPr txBox="1">
              <a:spLocks noChangeArrowheads="1"/>
            </p:cNvSpPr>
            <p:nvPr/>
          </p:nvSpPr>
          <p:spPr bwMode="auto">
            <a:xfrm>
              <a:off x="9045824" y="5456143"/>
              <a:ext cx="1089025" cy="276983"/>
            </a:xfrm>
            <a:prstGeom prst="rect">
              <a:avLst/>
            </a:prstGeom>
            <a:noFill/>
            <a:ln w="12700" algn="ctr">
              <a:noFill/>
              <a:miter lim="800000"/>
            </a:ln>
          </p:spPr>
          <p:txBody>
            <a:bodyPr lIns="91424" tIns="45712" rIns="91424" bIns="45712">
              <a:spAutoFit/>
            </a:bodyPr>
            <a:lstStyle/>
            <a:p>
              <a:r>
                <a:rPr lang="pt" altLang="zh-CN" sz="1200" dirty="0">
                  <a:latin typeface="Huawei Sans" panose="020C0503030203020204" pitchFamily="34" charset="0"/>
                  <a:ea typeface="方正兰亭黑简体" panose="02000000000000000000" pitchFamily="2" charset="-122"/>
                  <a:cs typeface="Huawei Sans" panose="020C0503030203020204" pitchFamily="34" charset="0"/>
                </a:rPr>
                <a:t>T-CONT</a:t>
              </a:r>
            </a:p>
          </p:txBody>
        </p:sp>
        <p:sp>
          <p:nvSpPr>
            <p:cNvPr id="64" name="Text Box 75"/>
            <p:cNvSpPr txBox="1">
              <a:spLocks noChangeArrowheads="1"/>
            </p:cNvSpPr>
            <p:nvPr/>
          </p:nvSpPr>
          <p:spPr bwMode="auto">
            <a:xfrm>
              <a:off x="9085512" y="6034161"/>
              <a:ext cx="1089025" cy="276983"/>
            </a:xfrm>
            <a:prstGeom prst="rect">
              <a:avLst/>
            </a:prstGeom>
            <a:noFill/>
            <a:ln w="12700" algn="ctr">
              <a:noFill/>
              <a:miter lim="800000"/>
            </a:ln>
          </p:spPr>
          <p:txBody>
            <a:bodyPr lIns="91424" tIns="45712" rIns="91424" bIns="45712">
              <a:spAutoFit/>
            </a:bodyPr>
            <a:lstStyle/>
            <a:p>
              <a:r>
                <a:rPr lang="pt" altLang="zh-CN" sz="1200" dirty="0">
                  <a:latin typeface="Huawei Sans" panose="020C0503030203020204" pitchFamily="34" charset="0"/>
                  <a:ea typeface="方正兰亭黑简体" panose="02000000000000000000" pitchFamily="2" charset="-122"/>
                  <a:cs typeface="Huawei Sans" panose="020C0503030203020204" pitchFamily="34" charset="0"/>
                </a:rPr>
                <a:t>T-CONT</a:t>
              </a:r>
            </a:p>
          </p:txBody>
        </p:sp>
        <p:sp>
          <p:nvSpPr>
            <p:cNvPr id="65" name="Text Box 76"/>
            <p:cNvSpPr txBox="1">
              <a:spLocks noChangeArrowheads="1"/>
            </p:cNvSpPr>
            <p:nvPr/>
          </p:nvSpPr>
          <p:spPr bwMode="auto">
            <a:xfrm>
              <a:off x="6459783" y="5890077"/>
              <a:ext cx="1457744" cy="359187"/>
            </a:xfrm>
            <a:prstGeom prst="rect">
              <a:avLst/>
            </a:prstGeom>
            <a:noFill/>
            <a:ln w="12700" algn="ctr">
              <a:noFill/>
              <a:miter lim="800000"/>
            </a:ln>
          </p:spPr>
          <p:txBody>
            <a:bodyPr wrap="square" lIns="91424" tIns="45712" rIns="91424" bIns="45712">
              <a:spAutoFit/>
            </a:bodyPr>
            <a:lstStyle/>
            <a:p>
              <a:r>
                <a:rPr lang="pt" altLang="zh-CN" sz="1400" dirty="0">
                  <a:latin typeface="Huawei Sans" panose="020C0503030203020204" pitchFamily="34" charset="0"/>
                  <a:ea typeface="方正兰亭黑简体" panose="02000000000000000000" pitchFamily="2" charset="-122"/>
                  <a:cs typeface="Huawei Sans" panose="020C0503030203020204" pitchFamily="34" charset="0"/>
                </a:rPr>
                <a:t>Agendador ONU</a:t>
              </a:r>
            </a:p>
          </p:txBody>
        </p:sp>
        <p:sp>
          <p:nvSpPr>
            <p:cNvPr id="66" name="Text Box 77"/>
            <p:cNvSpPr txBox="1">
              <a:spLocks noChangeArrowheads="1"/>
            </p:cNvSpPr>
            <p:nvPr/>
          </p:nvSpPr>
          <p:spPr bwMode="auto">
            <a:xfrm>
              <a:off x="7070973" y="2892877"/>
              <a:ext cx="1090612" cy="584759"/>
            </a:xfrm>
            <a:prstGeom prst="rect">
              <a:avLst/>
            </a:prstGeom>
            <a:noFill/>
            <a:ln w="12700" algn="ctr">
              <a:noFill/>
              <a:miter lim="800000"/>
            </a:ln>
          </p:spPr>
          <p:txBody>
            <a:bodyPr lIns="91424" tIns="45712" rIns="91424" bIns="45712">
              <a:spAutoFit/>
            </a:bodyPr>
            <a:lstStyle/>
            <a:p>
              <a:r>
                <a:rPr lang="pt" altLang="zh-CN" sz="1600">
                  <a:latin typeface="Huawei Sans" panose="020C0503030203020204" pitchFamily="34" charset="0"/>
                  <a:ea typeface="方正兰亭黑简体" panose="02000000000000000000" pitchFamily="2" charset="-122"/>
                  <a:cs typeface="Huawei Sans" panose="020C0503030203020204" pitchFamily="34" charset="0"/>
                </a:rPr>
                <a:t>ONU</a:t>
              </a:r>
            </a:p>
            <a:p>
              <a:endParaRPr lang="en-US" altLang="zh-CN"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7" name="Text Box 78"/>
            <p:cNvSpPr txBox="1">
              <a:spLocks noChangeArrowheads="1"/>
            </p:cNvSpPr>
            <p:nvPr/>
          </p:nvSpPr>
          <p:spPr bwMode="auto">
            <a:xfrm>
              <a:off x="2851399" y="2892877"/>
              <a:ext cx="1089025" cy="682472"/>
            </a:xfrm>
            <a:prstGeom prst="rect">
              <a:avLst/>
            </a:prstGeom>
            <a:noFill/>
            <a:ln w="12700" algn="ctr">
              <a:noFill/>
              <a:miter lim="800000"/>
            </a:ln>
          </p:spPr>
          <p:txBody>
            <a:bodyPr lIns="91424" tIns="45712" rIns="91424" bIns="45712">
              <a:spAutoFit/>
            </a:bodyPr>
            <a:lstStyle/>
            <a:p>
              <a:pPr algn="ctr"/>
              <a:r>
                <a:rPr lang="pt" altLang="zh-CN" sz="1600" dirty="0">
                  <a:latin typeface="Huawei Sans" panose="020C0503030203020204" pitchFamily="34" charset="0"/>
                  <a:ea typeface="方正兰亭黑简体" panose="02000000000000000000" pitchFamily="2" charset="-122"/>
                  <a:cs typeface="Huawei Sans" panose="020C0503030203020204" pitchFamily="34" charset="0"/>
                </a:rPr>
                <a:t>OLT</a:t>
              </a:r>
            </a:p>
            <a:p>
              <a:pPr algn="ct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8" name="Line 79"/>
            <p:cNvSpPr>
              <a:spLocks noChangeShapeType="1"/>
            </p:cNvSpPr>
            <p:nvPr/>
          </p:nvSpPr>
          <p:spPr bwMode="auto">
            <a:xfrm>
              <a:off x="2443411" y="4501014"/>
              <a:ext cx="7351713" cy="0"/>
            </a:xfrm>
            <a:prstGeom prst="line">
              <a:avLst/>
            </a:prstGeom>
            <a:noFill/>
            <a:ln w="12700">
              <a:noFill/>
              <a:round/>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9" name="Text Box 80"/>
            <p:cNvSpPr txBox="1">
              <a:spLocks noChangeArrowheads="1"/>
            </p:cNvSpPr>
            <p:nvPr/>
          </p:nvSpPr>
          <p:spPr bwMode="auto">
            <a:xfrm>
              <a:off x="7888536" y="3469139"/>
              <a:ext cx="1091704" cy="610631"/>
            </a:xfrm>
            <a:prstGeom prst="rect">
              <a:avLst/>
            </a:prstGeom>
            <a:noFill/>
            <a:ln w="12700" algn="ctr">
              <a:noFill/>
              <a:miter lim="800000"/>
            </a:ln>
          </p:spPr>
          <p:txBody>
            <a:bodyPr lIns="91424" tIns="45712" rIns="91424" bIns="45712">
              <a:spAutoFit/>
            </a:bodyPr>
            <a:lstStyle/>
            <a:p>
              <a:pPr algn="ctr"/>
              <a:r>
                <a:rPr lang="pt" altLang="en-US" sz="1400" dirty="0">
                  <a:latin typeface="Huawei Sans" panose="020C0503030203020204" pitchFamily="34" charset="0"/>
                  <a:ea typeface="方正兰亭黑简体" panose="02000000000000000000" pitchFamily="2" charset="-122"/>
                  <a:cs typeface="Huawei Sans" panose="020C0503030203020204" pitchFamily="34" charset="0"/>
                </a:rPr>
                <a:t>Plano de controle</a:t>
              </a:r>
            </a:p>
          </p:txBody>
        </p:sp>
        <p:sp>
          <p:nvSpPr>
            <p:cNvPr id="70" name="Text Box 81"/>
            <p:cNvSpPr txBox="1">
              <a:spLocks noChangeArrowheads="1"/>
            </p:cNvSpPr>
            <p:nvPr/>
          </p:nvSpPr>
          <p:spPr bwMode="auto">
            <a:xfrm>
              <a:off x="2987924" y="4562926"/>
              <a:ext cx="1090114" cy="359187"/>
            </a:xfrm>
            <a:prstGeom prst="rect">
              <a:avLst/>
            </a:prstGeom>
            <a:noFill/>
            <a:ln w="12700" algn="ctr">
              <a:noFill/>
              <a:miter lim="800000"/>
            </a:ln>
          </p:spPr>
          <p:txBody>
            <a:bodyPr lIns="91424" tIns="45712" rIns="91424" bIns="45712">
              <a:spAutoFit/>
            </a:bodyPr>
            <a:lstStyle/>
            <a:p>
              <a:r>
                <a:rPr lang="pt" altLang="en-US" sz="1400" dirty="0">
                  <a:latin typeface="Huawei Sans" panose="020C0503030203020204" pitchFamily="34" charset="0"/>
                  <a:ea typeface="方正兰亭黑简体" panose="02000000000000000000" pitchFamily="2" charset="-122"/>
                  <a:cs typeface="Huawei Sans" panose="020C0503030203020204" pitchFamily="34" charset="0"/>
                </a:rPr>
                <a:t>Plano de dados</a:t>
              </a:r>
            </a:p>
          </p:txBody>
        </p:sp>
        <p:sp>
          <p:nvSpPr>
            <p:cNvPr id="71" name="Freeform 82"/>
            <p:cNvSpPr/>
            <p:nvPr/>
          </p:nvSpPr>
          <p:spPr bwMode="auto">
            <a:xfrm>
              <a:off x="7615485" y="5486851"/>
              <a:ext cx="69850" cy="230188"/>
            </a:xfrm>
            <a:custGeom>
              <a:avLst/>
              <a:gdLst>
                <a:gd name="T0" fmla="*/ 0 w 90"/>
                <a:gd name="T1" fmla="*/ 0 h 272"/>
                <a:gd name="T2" fmla="*/ 2147483647 w 90"/>
                <a:gd name="T3" fmla="*/ 2147483647 h 272"/>
                <a:gd name="T4" fmla="*/ 0 w 90"/>
                <a:gd name="T5" fmla="*/ 2147483647 h 272"/>
                <a:gd name="T6" fmla="*/ 0 60000 65536"/>
                <a:gd name="T7" fmla="*/ 0 60000 65536"/>
                <a:gd name="T8" fmla="*/ 0 60000 65536"/>
                <a:gd name="T9" fmla="*/ 0 w 90"/>
                <a:gd name="T10" fmla="*/ 0 h 272"/>
                <a:gd name="T11" fmla="*/ 90 w 90"/>
                <a:gd name="T12" fmla="*/ 272 h 272"/>
              </a:gdLst>
              <a:ahLst/>
              <a:cxnLst>
                <a:cxn ang="T6">
                  <a:pos x="T0" y="T1"/>
                </a:cxn>
                <a:cxn ang="T7">
                  <a:pos x="T2" y="T3"/>
                </a:cxn>
                <a:cxn ang="T8">
                  <a:pos x="T4" y="T5"/>
                </a:cxn>
              </a:cxnLst>
              <a:rect l="T9" t="T10" r="T11" b="T12"/>
              <a:pathLst>
                <a:path w="90" h="272">
                  <a:moveTo>
                    <a:pt x="0" y="0"/>
                  </a:moveTo>
                  <a:cubicBezTo>
                    <a:pt x="45" y="45"/>
                    <a:pt x="90" y="91"/>
                    <a:pt x="90" y="136"/>
                  </a:cubicBezTo>
                  <a:cubicBezTo>
                    <a:pt x="90" y="181"/>
                    <a:pt x="45" y="226"/>
                    <a:pt x="0" y="272"/>
                  </a:cubicBezTo>
                </a:path>
              </a:pathLst>
            </a:custGeom>
            <a:noFill/>
            <a:ln w="12700" cap="flat" cmpd="sng">
              <a:solidFill>
                <a:schemeClr val="tx1"/>
              </a:solidFill>
              <a:prstDash val="solid"/>
              <a:round/>
              <a:headEnd type="none" w="med" len="med"/>
              <a:tailEnd type="triangle" w="med" len="med"/>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2" name="Rectangle 83"/>
            <p:cNvSpPr>
              <a:spLocks noChangeArrowheads="1"/>
            </p:cNvSpPr>
            <p:nvPr/>
          </p:nvSpPr>
          <p:spPr bwMode="auto">
            <a:xfrm>
              <a:off x="2443411" y="2845252"/>
              <a:ext cx="2043113" cy="3446463"/>
            </a:xfrm>
            <a:prstGeom prst="rect">
              <a:avLst/>
            </a:prstGeom>
            <a:noFill/>
            <a:ln w="12700" algn="ctr">
              <a:solidFill>
                <a:srgbClr val="333333"/>
              </a:solidFill>
              <a:prstDash val="dash"/>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3" name="Rectangle 84"/>
            <p:cNvSpPr>
              <a:spLocks noChangeArrowheads="1"/>
            </p:cNvSpPr>
            <p:nvPr/>
          </p:nvSpPr>
          <p:spPr bwMode="auto">
            <a:xfrm>
              <a:off x="6528049" y="2835727"/>
              <a:ext cx="3267075" cy="3446463"/>
            </a:xfrm>
            <a:prstGeom prst="rect">
              <a:avLst/>
            </a:prstGeom>
            <a:noFill/>
            <a:ln w="12700" algn="ctr">
              <a:solidFill>
                <a:srgbClr val="333333"/>
              </a:solidFill>
              <a:prstDash val="dash"/>
              <a:miter lim="800000"/>
            </a:ln>
          </p:spPr>
          <p:txBody>
            <a:bodyPr wrap="none" anchor="ctr"/>
            <a:lstStyle/>
            <a:p>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140704606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zh-CN"/>
              <a:t>Base para Implementação do DBA - T-CONT</a:t>
            </a:r>
            <a:endParaRPr lang="zh-CN" altLang="en-US"/>
          </a:p>
        </p:txBody>
      </p:sp>
      <p:sp>
        <p:nvSpPr>
          <p:cNvPr id="25" name="文本占位符 24"/>
          <p:cNvSpPr>
            <a:spLocks noGrp="1"/>
          </p:cNvSpPr>
          <p:nvPr>
            <p:ph type="body" sz="quarter" idx="10"/>
          </p:nvPr>
        </p:nvSpPr>
        <p:spPr/>
        <p:txBody>
          <a:bodyPr/>
          <a:lstStyle/>
          <a:p>
            <a:r>
              <a:rPr lang="pt" altLang="zh-CN" sz="1800" dirty="0"/>
              <a:t>Contêineres de Transmissão (T-CONTs): recebe dinamicamente a concessão emitida pela OLT, gerencia a alocação de largura de banda upstream na camada de convergência de transmissão do sistema PON e melhora a largura de banda upstream do sistema PON.</a:t>
            </a:r>
          </a:p>
          <a:p>
            <a:r>
              <a:rPr lang="pt" altLang="en-US" sz="1800" dirty="0"/>
              <a:t>Tipo de largura de banda</a:t>
            </a:r>
          </a:p>
          <a:p>
            <a:pPr lvl="1"/>
            <a:r>
              <a:rPr lang="pt" altLang="zh-CN" sz="1600" dirty="0"/>
              <a:t>FB, AB, NAB e BE</a:t>
            </a:r>
          </a:p>
          <a:p>
            <a:r>
              <a:rPr lang="pt" altLang="zh-CN" sz="1800" dirty="0"/>
              <a:t>Tipo T-CONT</a:t>
            </a:r>
          </a:p>
          <a:p>
            <a:pPr lvl="1"/>
            <a:r>
              <a:rPr lang="pt" altLang="zh-CN" sz="1600" dirty="0"/>
              <a:t>Tipo 1</a:t>
            </a:r>
          </a:p>
          <a:p>
            <a:pPr lvl="1"/>
            <a:r>
              <a:rPr lang="pt" altLang="zh-CN" sz="1600" dirty="0"/>
              <a:t>Tipo 2</a:t>
            </a:r>
          </a:p>
          <a:p>
            <a:pPr lvl="1"/>
            <a:r>
              <a:rPr lang="pt" altLang="zh-CN" sz="1600" dirty="0"/>
              <a:t>Tipo 3</a:t>
            </a:r>
          </a:p>
          <a:p>
            <a:pPr lvl="1"/>
            <a:r>
              <a:rPr lang="pt" altLang="zh-CN" sz="1600" dirty="0"/>
              <a:t>Tipo 4</a:t>
            </a:r>
          </a:p>
          <a:p>
            <a:pPr lvl="1"/>
            <a:r>
              <a:rPr lang="pt" altLang="zh-CN" sz="1600" dirty="0"/>
              <a:t>Tipo 5</a:t>
            </a:r>
          </a:p>
        </p:txBody>
      </p:sp>
      <p:cxnSp>
        <p:nvCxnSpPr>
          <p:cNvPr id="4" name="直接箭头连接符 3"/>
          <p:cNvCxnSpPr/>
          <p:nvPr/>
        </p:nvCxnSpPr>
        <p:spPr bwMode="auto">
          <a:xfrm flipH="1">
            <a:off x="9902522" y="4841801"/>
            <a:ext cx="0" cy="1098836"/>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5" name="直接箭头连接符 4"/>
          <p:cNvCxnSpPr/>
          <p:nvPr/>
        </p:nvCxnSpPr>
        <p:spPr bwMode="auto">
          <a:xfrm flipH="1">
            <a:off x="9902522" y="3752450"/>
            <a:ext cx="0" cy="1040321"/>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6" name="文本框 5"/>
          <p:cNvSpPr txBox="1"/>
          <p:nvPr/>
        </p:nvSpPr>
        <p:spPr bwMode="auto">
          <a:xfrm>
            <a:off x="9793263" y="5125301"/>
            <a:ext cx="1578892" cy="531835"/>
          </a:xfrm>
          <a:prstGeom prst="rect">
            <a:avLst/>
          </a:prstGeom>
          <a:solidFill>
            <a:schemeClr val="bg1"/>
          </a:solidFill>
          <a:ln w="9525">
            <a:noFill/>
            <a:miter lim="800000"/>
          </a:ln>
        </p:spPr>
        <p:txBody>
          <a:bodyPr wrap="none" lIns="99980" tIns="49986" rIns="99980" bIns="49986" rtlCol="0">
            <a:spAutoFit/>
          </a:bodyPr>
          <a:lstStyle/>
          <a:p>
            <a:pPr algn="ctr" defTabSz="1001649" eaLnBrk="0" hangingPunct="0"/>
            <a:r>
              <a:rPr lang="pt" altLang="zh-CN" sz="1400" dirty="0">
                <a:solidFill>
                  <a:srgbClr val="000000"/>
                </a:solidFill>
                <a:cs typeface="Arial" panose="020B0604020202020204" pitchFamily="34" charset="0"/>
              </a:rPr>
              <a:t>L</a:t>
            </a:r>
            <a:r>
              <a:rPr lang="pt" altLang="zh-CN" sz="1400" dirty="0">
                <a:solidFill>
                  <a:srgbClr val="000000"/>
                </a:solidFill>
                <a:latin typeface="+mn-lt"/>
                <a:ea typeface="+mn-ea"/>
                <a:cs typeface="Arial" panose="020B0604020202020204" pitchFamily="34" charset="0"/>
              </a:rPr>
              <a:t>argura de </a:t>
            </a:r>
          </a:p>
          <a:p>
            <a:pPr algn="ctr" defTabSz="1001649" eaLnBrk="0" hangingPunct="0"/>
            <a:r>
              <a:rPr lang="pt" altLang="zh-CN" sz="1400" dirty="0">
                <a:solidFill>
                  <a:srgbClr val="000000"/>
                </a:solidFill>
                <a:latin typeface="+mn-lt"/>
                <a:ea typeface="+mn-ea"/>
                <a:cs typeface="Arial" panose="020B0604020202020204" pitchFamily="34" charset="0"/>
              </a:rPr>
              <a:t>banda Garantida</a:t>
            </a:r>
            <a:endParaRPr lang="zh-CN" altLang="en-US" sz="1400" dirty="0">
              <a:solidFill>
                <a:srgbClr val="000000"/>
              </a:solidFill>
              <a:latin typeface="+mn-lt"/>
              <a:ea typeface="+mn-ea"/>
              <a:cs typeface="Arial" panose="020B0604020202020204" pitchFamily="34" charset="0"/>
            </a:endParaRPr>
          </a:p>
        </p:txBody>
      </p:sp>
      <p:sp>
        <p:nvSpPr>
          <p:cNvPr id="7" name="文本框 6"/>
          <p:cNvSpPr txBox="1"/>
          <p:nvPr/>
        </p:nvSpPr>
        <p:spPr bwMode="auto">
          <a:xfrm>
            <a:off x="9740757" y="4057281"/>
            <a:ext cx="1620000" cy="531835"/>
          </a:xfrm>
          <a:prstGeom prst="rect">
            <a:avLst/>
          </a:prstGeom>
          <a:solidFill>
            <a:schemeClr val="bg1"/>
          </a:solidFill>
          <a:ln w="9525">
            <a:noFill/>
            <a:miter lim="800000"/>
          </a:ln>
        </p:spPr>
        <p:txBody>
          <a:bodyPr wrap="square" lIns="99980" tIns="49986" rIns="99980" bIns="49986" rtlCol="0">
            <a:spAutoFit/>
          </a:bodyPr>
          <a:lstStyle/>
          <a:p>
            <a:pPr algn="ctr" defTabSz="1001649" eaLnBrk="0" hangingPunct="0"/>
            <a:r>
              <a:rPr lang="pt" altLang="zh-CN" sz="1400" dirty="0">
                <a:solidFill>
                  <a:srgbClr val="000000"/>
                </a:solidFill>
                <a:cs typeface="Arial" panose="020B0604020202020204" pitchFamily="34" charset="0"/>
              </a:rPr>
              <a:t>L</a:t>
            </a:r>
            <a:r>
              <a:rPr lang="pt" altLang="zh-CN" sz="1400" dirty="0">
                <a:solidFill>
                  <a:srgbClr val="000000"/>
                </a:solidFill>
                <a:latin typeface="+mn-lt"/>
                <a:ea typeface="+mn-ea"/>
                <a:cs typeface="Arial" panose="020B0604020202020204" pitchFamily="34" charset="0"/>
              </a:rPr>
              <a:t>argura de banda Adicional</a:t>
            </a:r>
            <a:endParaRPr lang="zh-CN" altLang="en-US" sz="1400" dirty="0">
              <a:solidFill>
                <a:srgbClr val="000000"/>
              </a:solidFill>
              <a:latin typeface="+mn-lt"/>
              <a:ea typeface="+mn-ea"/>
              <a:cs typeface="Arial" panose="020B0604020202020204" pitchFamily="34"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4016978017"/>
              </p:ext>
            </p:extLst>
          </p:nvPr>
        </p:nvGraphicFramePr>
        <p:xfrm>
          <a:off x="7463251" y="2921029"/>
          <a:ext cx="2232248" cy="3101096"/>
        </p:xfrm>
        <a:graphic>
          <a:graphicData uri="http://schemas.openxmlformats.org/drawingml/2006/table">
            <a:tbl>
              <a:tblPr bandRow="1">
                <a:tableStyleId>{E8B1032C-EA38-4F05-BA0D-38AFFFC7BED3}</a:tableStyleId>
              </a:tblPr>
              <a:tblGrid>
                <a:gridCol w="2232248">
                  <a:extLst>
                    <a:ext uri="{9D8B030D-6E8A-4147-A177-3AD203B41FA5}">
                      <a16:colId xmlns:a16="http://schemas.microsoft.com/office/drawing/2014/main" val="20000"/>
                    </a:ext>
                  </a:extLst>
                </a:gridCol>
              </a:tblGrid>
              <a:tr h="824982">
                <a:tc>
                  <a:txBody>
                    <a:bodyPr/>
                    <a:lstStyle/>
                    <a:p>
                      <a:pPr algn="ctr"/>
                      <a:r>
                        <a:rPr lang="pt" altLang="zh-CN" sz="1600" b="0"/>
                        <a:t>Reservado para relatórios de OAM e comprimento de fila</a:t>
                      </a:r>
                      <a:endParaRPr lang="zh-CN" altLang="en-US" sz="1600" b="0"/>
                    </a:p>
                  </a:txBody>
                  <a:tcPr anchor="ctr"/>
                </a:tc>
                <a:extLst>
                  <a:ext uri="{0D108BD9-81ED-4DB2-BD59-A6C34878D82A}">
                    <a16:rowId xmlns:a16="http://schemas.microsoft.com/office/drawing/2014/main" val="10000"/>
                  </a:ext>
                </a:extLst>
              </a:tr>
              <a:tr h="537331">
                <a:tc>
                  <a:txBody>
                    <a:bodyPr/>
                    <a:lstStyle/>
                    <a:p>
                      <a:pPr algn="ctr"/>
                      <a:r>
                        <a:rPr lang="pt" altLang="zh-CN" sz="1600"/>
                        <a:t>Largura de banda de melhor esforço</a:t>
                      </a:r>
                      <a:endParaRPr lang="zh-CN" altLang="en-US" sz="1600"/>
                    </a:p>
                  </a:txBody>
                  <a:tcPr anchor="ctr"/>
                </a:tc>
                <a:extLst>
                  <a:ext uri="{0D108BD9-81ED-4DB2-BD59-A6C34878D82A}">
                    <a16:rowId xmlns:a16="http://schemas.microsoft.com/office/drawing/2014/main" val="10001"/>
                  </a:ext>
                </a:extLst>
              </a:tr>
              <a:tr h="580543">
                <a:tc>
                  <a:txBody>
                    <a:bodyPr/>
                    <a:lstStyle/>
                    <a:p>
                      <a:pPr algn="ctr"/>
                      <a:r>
                        <a:rPr lang="pt" altLang="zh-CN" sz="1600" dirty="0"/>
                        <a:t>Largura de banda não garantida</a:t>
                      </a:r>
                      <a:endParaRPr lang="zh-CN" altLang="en-US" sz="1600" dirty="0"/>
                    </a:p>
                  </a:txBody>
                  <a:tcPr anchor="ctr"/>
                </a:tc>
                <a:extLst>
                  <a:ext uri="{0D108BD9-81ED-4DB2-BD59-A6C34878D82A}">
                    <a16:rowId xmlns:a16="http://schemas.microsoft.com/office/drawing/2014/main" val="10002"/>
                  </a:ext>
                </a:extLst>
              </a:tr>
              <a:tr h="537331">
                <a:tc>
                  <a:txBody>
                    <a:bodyPr/>
                    <a:lstStyle/>
                    <a:p>
                      <a:pPr algn="ctr"/>
                      <a:r>
                        <a:rPr lang="pt" altLang="zh-CN" sz="1600" dirty="0"/>
                        <a:t>Largura de banda garantida</a:t>
                      </a:r>
                      <a:endParaRPr lang="zh-CN" altLang="en-US" sz="1600" dirty="0"/>
                    </a:p>
                  </a:txBody>
                  <a:tcPr anchor="ctr"/>
                </a:tc>
                <a:extLst>
                  <a:ext uri="{0D108BD9-81ED-4DB2-BD59-A6C34878D82A}">
                    <a16:rowId xmlns:a16="http://schemas.microsoft.com/office/drawing/2014/main" val="10003"/>
                  </a:ext>
                </a:extLst>
              </a:tr>
              <a:tr h="537331">
                <a:tc>
                  <a:txBody>
                    <a:bodyPr/>
                    <a:lstStyle/>
                    <a:p>
                      <a:pPr algn="ctr"/>
                      <a:r>
                        <a:rPr lang="pt" altLang="zh-CN" sz="1600" dirty="0"/>
                        <a:t>Largura de banda fixa</a:t>
                      </a:r>
                      <a:endParaRPr lang="zh-CN" altLang="en-US" sz="1600" dirty="0"/>
                    </a:p>
                  </a:txBody>
                  <a:tcPr anchor="ctr"/>
                </a:tc>
                <a:extLst>
                  <a:ext uri="{0D108BD9-81ED-4DB2-BD59-A6C34878D82A}">
                    <a16:rowId xmlns:a16="http://schemas.microsoft.com/office/drawing/2014/main" val="10004"/>
                  </a:ext>
                </a:extLst>
              </a:tr>
            </a:tbl>
          </a:graphicData>
        </a:graphic>
      </p:graphicFrame>
      <p:sp>
        <p:nvSpPr>
          <p:cNvPr id="9" name="矩形 8"/>
          <p:cNvSpPr/>
          <p:nvPr/>
        </p:nvSpPr>
        <p:spPr bwMode="auto">
          <a:xfrm>
            <a:off x="7139216" y="3752450"/>
            <a:ext cx="319099" cy="2142700"/>
          </a:xfrm>
          <a:prstGeom prst="rect">
            <a:avLst/>
          </a:prstGeom>
          <a:solidFill>
            <a:schemeClr val="accent2">
              <a:lumMod val="75000"/>
            </a:schemeClr>
          </a:solidFill>
          <a:ln w="9525" cap="flat" cmpd="sng" algn="ctr">
            <a:solidFill>
              <a:schemeClr val="bg1">
                <a:lumMod val="85000"/>
              </a:schemeClr>
            </a:solidFill>
            <a:prstDash val="solid"/>
            <a:round/>
            <a:headEnd type="none" w="med" len="med"/>
            <a:tailEnd type="none" w="med" len="med"/>
          </a:ln>
          <a:effectLst/>
        </p:spPr>
        <p:txBody>
          <a:bodyPr vert="eaVert" wrap="square" lIns="91440" tIns="45720" rIns="91440" bIns="45720" numCol="1" rtlCol="0" anchor="t" anchorCtr="0" compatLnSpc="1">
            <a:prstTxWarp prst="textNoShape">
              <a:avLst/>
            </a:prstTxWarp>
          </a:bodyPr>
          <a:lstStyle/>
          <a:p>
            <a:pPr algn="ctr"/>
            <a:r>
              <a:rPr lang="pt" altLang="zh-CN" sz="1200">
                <a:latin typeface="Huawei Sans"/>
                <a:ea typeface="宋体" pitchFamily="2" charset="-122"/>
              </a:rPr>
              <a:t>T-CONT tipo5</a:t>
            </a:r>
            <a:endParaRPr lang="zh-CN" altLang="en-US" sz="1200">
              <a:latin typeface="Huawei Sans"/>
              <a:ea typeface="宋体" pitchFamily="2"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3068878270"/>
              </p:ext>
            </p:extLst>
          </p:nvPr>
        </p:nvGraphicFramePr>
        <p:xfrm>
          <a:off x="6356862" y="3752449"/>
          <a:ext cx="756084" cy="2145294"/>
        </p:xfrm>
        <a:graphic>
          <a:graphicData uri="http://schemas.openxmlformats.org/drawingml/2006/table">
            <a:tbl>
              <a:tblPr bandRow="1">
                <a:tableStyleId>{638B1855-1B75-4FBE-930C-398BA8C253C6}</a:tableStyleId>
              </a:tblPr>
              <a:tblGrid>
                <a:gridCol w="756084">
                  <a:extLst>
                    <a:ext uri="{9D8B030D-6E8A-4147-A177-3AD203B41FA5}">
                      <a16:colId xmlns:a16="http://schemas.microsoft.com/office/drawing/2014/main" val="20000"/>
                    </a:ext>
                  </a:extLst>
                </a:gridCol>
              </a:tblGrid>
              <a:tr h="563270">
                <a:tc>
                  <a:txBody>
                    <a:bodyPr/>
                    <a:lstStyle/>
                    <a:p>
                      <a:r>
                        <a:rPr lang="pt" altLang="zh-CN" sz="1600" baseline="0"/>
                        <a:t>Tipo4</a:t>
                      </a:r>
                      <a:endParaRPr lang="zh-CN" altLang="en-US" sz="1600" b="0"/>
                    </a:p>
                  </a:txBody>
                  <a:tcPr anchor="ctr"/>
                </a:tc>
                <a:extLst>
                  <a:ext uri="{0D108BD9-81ED-4DB2-BD59-A6C34878D82A}">
                    <a16:rowId xmlns:a16="http://schemas.microsoft.com/office/drawing/2014/main" val="10000"/>
                  </a:ext>
                </a:extLst>
              </a:tr>
              <a:tr h="759382">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 altLang="zh-CN" sz="1600" baseline="0"/>
                        <a:t>Tipo3</a:t>
                      </a:r>
                      <a:endParaRPr lang="zh-CN" altLang="en-US" sz="1600" b="0"/>
                    </a:p>
                  </a:txBody>
                  <a:tcPr anchor="ctr"/>
                </a:tc>
                <a:extLst>
                  <a:ext uri="{0D108BD9-81ED-4DB2-BD59-A6C34878D82A}">
                    <a16:rowId xmlns:a16="http://schemas.microsoft.com/office/drawing/2014/main" val="10001"/>
                  </a:ext>
                </a:extLst>
              </a:tr>
              <a:tr h="332685">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 altLang="zh-CN" sz="1600" baseline="0" dirty="0"/>
                        <a:t>Tipo2</a:t>
                      </a:r>
                      <a:endParaRPr lang="zh-CN" altLang="en-US" sz="1600" b="0" dirty="0"/>
                    </a:p>
                  </a:txBody>
                  <a:tcPr anchor="ctr"/>
                </a:tc>
                <a:extLst>
                  <a:ext uri="{0D108BD9-81ED-4DB2-BD59-A6C34878D82A}">
                    <a16:rowId xmlns:a16="http://schemas.microsoft.com/office/drawing/2014/main" val="10002"/>
                  </a:ext>
                </a:extLst>
              </a:tr>
              <a:tr h="487362">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 altLang="zh-CN" sz="1600" baseline="0" dirty="0"/>
                        <a:t>Tipo1</a:t>
                      </a:r>
                      <a:endParaRPr lang="zh-CN" altLang="en-US" sz="1600" b="0" dirty="0"/>
                    </a:p>
                  </a:txBody>
                  <a:tcPr anchor="ctr"/>
                </a:tc>
                <a:extLst>
                  <a:ext uri="{0D108BD9-81ED-4DB2-BD59-A6C34878D82A}">
                    <a16:rowId xmlns:a16="http://schemas.microsoft.com/office/drawing/2014/main" val="10003"/>
                  </a:ext>
                </a:extLst>
              </a:tr>
            </a:tbl>
          </a:graphicData>
        </a:graphic>
      </p:graphicFrame>
      <p:cxnSp>
        <p:nvCxnSpPr>
          <p:cNvPr id="11" name="直接连接符 10"/>
          <p:cNvCxnSpPr/>
          <p:nvPr/>
        </p:nvCxnSpPr>
        <p:spPr bwMode="auto">
          <a:xfrm flipH="1">
            <a:off x="4935821" y="3753055"/>
            <a:ext cx="1404000"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cxnSp>
        <p:nvCxnSpPr>
          <p:cNvPr id="12" name="直接连接符 11"/>
          <p:cNvCxnSpPr/>
          <p:nvPr/>
        </p:nvCxnSpPr>
        <p:spPr bwMode="auto">
          <a:xfrm flipH="1">
            <a:off x="5696837" y="5022225"/>
            <a:ext cx="648000"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cxnSp>
        <p:nvCxnSpPr>
          <p:cNvPr id="13" name="直接箭头连接符 12"/>
          <p:cNvCxnSpPr/>
          <p:nvPr/>
        </p:nvCxnSpPr>
        <p:spPr bwMode="auto">
          <a:xfrm flipH="1">
            <a:off x="5687297" y="3752449"/>
            <a:ext cx="480" cy="1269776"/>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14" name="文本框 13"/>
          <p:cNvSpPr txBox="1"/>
          <p:nvPr/>
        </p:nvSpPr>
        <p:spPr bwMode="auto">
          <a:xfrm>
            <a:off x="5063502" y="3930969"/>
            <a:ext cx="1256690" cy="470280"/>
          </a:xfrm>
          <a:prstGeom prst="rect">
            <a:avLst/>
          </a:prstGeom>
          <a:solidFill>
            <a:schemeClr val="bg1"/>
          </a:solidFill>
          <a:ln w="9525">
            <a:noFill/>
            <a:miter lim="800000"/>
          </a:ln>
        </p:spPr>
        <p:txBody>
          <a:bodyPr wrap="none" lIns="99980" tIns="49986" rIns="99980" bIns="49986" rtlCol="0">
            <a:spAutoFit/>
          </a:bodyPr>
          <a:lstStyle/>
          <a:p>
            <a:pPr algn="ctr" defTabSz="1001649" eaLnBrk="0" hangingPunct="0"/>
            <a:r>
              <a:rPr lang="pt" altLang="zh-CN" sz="1200" dirty="0">
                <a:solidFill>
                  <a:srgbClr val="000000"/>
                </a:solidFill>
                <a:cs typeface="Arial" panose="020B0604020202020204" pitchFamily="34" charset="0"/>
              </a:rPr>
              <a:t>L</a:t>
            </a:r>
            <a:r>
              <a:rPr lang="pt" altLang="zh-CN" sz="1200" dirty="0">
                <a:solidFill>
                  <a:srgbClr val="000000"/>
                </a:solidFill>
                <a:latin typeface="+mn-lt"/>
                <a:ea typeface="+mn-ea"/>
                <a:cs typeface="Arial" panose="020B0604020202020204" pitchFamily="34" charset="0"/>
              </a:rPr>
              <a:t>argura de </a:t>
            </a:r>
          </a:p>
          <a:p>
            <a:pPr algn="ctr" defTabSz="1001649" eaLnBrk="0" hangingPunct="0"/>
            <a:r>
              <a:rPr lang="pt" altLang="zh-CN" sz="1200" dirty="0">
                <a:solidFill>
                  <a:srgbClr val="000000"/>
                </a:solidFill>
                <a:cs typeface="Arial" panose="020B0604020202020204" pitchFamily="34" charset="0"/>
              </a:rPr>
              <a:t>B</a:t>
            </a:r>
            <a:r>
              <a:rPr lang="pt" altLang="zh-CN" sz="1200" dirty="0">
                <a:solidFill>
                  <a:srgbClr val="000000"/>
                </a:solidFill>
                <a:latin typeface="+mn-lt"/>
                <a:ea typeface="+mn-ea"/>
                <a:cs typeface="Arial" panose="020B0604020202020204" pitchFamily="34" charset="0"/>
              </a:rPr>
              <a:t>anda Máxima</a:t>
            </a:r>
            <a:endParaRPr lang="zh-CN" altLang="en-US" sz="1200" dirty="0">
              <a:solidFill>
                <a:srgbClr val="000000"/>
              </a:solidFill>
              <a:latin typeface="+mn-lt"/>
              <a:ea typeface="+mn-ea"/>
              <a:cs typeface="Arial" panose="020B0604020202020204" pitchFamily="34" charset="0"/>
            </a:endParaRPr>
          </a:p>
        </p:txBody>
      </p:sp>
      <p:cxnSp>
        <p:nvCxnSpPr>
          <p:cNvPr id="15" name="直接连接符 14"/>
          <p:cNvCxnSpPr/>
          <p:nvPr/>
        </p:nvCxnSpPr>
        <p:spPr bwMode="auto">
          <a:xfrm flipH="1">
            <a:off x="4938117" y="5391218"/>
            <a:ext cx="1404000"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cxnSp>
        <p:nvCxnSpPr>
          <p:cNvPr id="16" name="直接箭头连接符 15"/>
          <p:cNvCxnSpPr/>
          <p:nvPr/>
        </p:nvCxnSpPr>
        <p:spPr bwMode="auto">
          <a:xfrm flipH="1">
            <a:off x="4929446" y="3752449"/>
            <a:ext cx="1" cy="1638769"/>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17" name="文本框 16"/>
          <p:cNvSpPr txBox="1"/>
          <p:nvPr/>
        </p:nvSpPr>
        <p:spPr bwMode="auto">
          <a:xfrm>
            <a:off x="4214740" y="4363953"/>
            <a:ext cx="1444258" cy="470280"/>
          </a:xfrm>
          <a:prstGeom prst="rect">
            <a:avLst/>
          </a:prstGeom>
          <a:solidFill>
            <a:schemeClr val="bg1"/>
          </a:solidFill>
          <a:ln w="9525">
            <a:noFill/>
            <a:miter lim="800000"/>
          </a:ln>
        </p:spPr>
        <p:txBody>
          <a:bodyPr wrap="square" lIns="99980" tIns="49986" rIns="99980" bIns="49986" rtlCol="0">
            <a:spAutoFit/>
          </a:bodyPr>
          <a:lstStyle/>
          <a:p>
            <a:pPr algn="ctr" defTabSz="1001649" eaLnBrk="0" hangingPunct="0"/>
            <a:r>
              <a:rPr lang="pt" altLang="zh-CN" sz="1200" dirty="0">
                <a:solidFill>
                  <a:srgbClr val="000000"/>
                </a:solidFill>
                <a:cs typeface="Arial" panose="020B0604020202020204" pitchFamily="34" charset="0"/>
              </a:rPr>
              <a:t>L</a:t>
            </a:r>
            <a:r>
              <a:rPr lang="pt" altLang="zh-CN" sz="1200" dirty="0">
                <a:solidFill>
                  <a:srgbClr val="000000"/>
                </a:solidFill>
                <a:latin typeface="+mn-lt"/>
                <a:ea typeface="+mn-ea"/>
                <a:cs typeface="Arial" panose="020B0604020202020204" pitchFamily="34" charset="0"/>
              </a:rPr>
              <a:t>argura de </a:t>
            </a:r>
            <a:r>
              <a:rPr lang="pt-BR" altLang="zh-CN" sz="1200" dirty="0">
                <a:solidFill>
                  <a:srgbClr val="000000"/>
                </a:solidFill>
                <a:latin typeface="+mn-lt"/>
                <a:ea typeface="+mn-ea"/>
                <a:cs typeface="Arial" panose="020B0604020202020204" pitchFamily="34" charset="0"/>
              </a:rPr>
              <a:t>B</a:t>
            </a:r>
            <a:r>
              <a:rPr lang="pt" altLang="zh-CN" sz="1200" dirty="0">
                <a:solidFill>
                  <a:srgbClr val="000000"/>
                </a:solidFill>
                <a:latin typeface="+mn-lt"/>
                <a:ea typeface="+mn-ea"/>
                <a:cs typeface="Arial" panose="020B0604020202020204" pitchFamily="34" charset="0"/>
              </a:rPr>
              <a:t>anda </a:t>
            </a:r>
          </a:p>
          <a:p>
            <a:pPr algn="ctr" defTabSz="1001649" eaLnBrk="0" hangingPunct="0"/>
            <a:r>
              <a:rPr lang="pt" altLang="zh-CN" sz="1200" dirty="0">
                <a:solidFill>
                  <a:srgbClr val="000000"/>
                </a:solidFill>
                <a:latin typeface="+mn-lt"/>
                <a:ea typeface="+mn-ea"/>
                <a:cs typeface="Arial" panose="020B0604020202020204" pitchFamily="34" charset="0"/>
              </a:rPr>
              <a:t>Compartilhada</a:t>
            </a:r>
            <a:endParaRPr lang="zh-CN" altLang="en-US" sz="1200" dirty="0">
              <a:solidFill>
                <a:srgbClr val="000000"/>
              </a:solidFill>
              <a:latin typeface="+mn-lt"/>
              <a:ea typeface="+mn-ea"/>
              <a:cs typeface="Arial" panose="020B0604020202020204" pitchFamily="34" charset="0"/>
            </a:endParaRPr>
          </a:p>
        </p:txBody>
      </p:sp>
      <p:cxnSp>
        <p:nvCxnSpPr>
          <p:cNvPr id="18" name="直接连接符 17"/>
          <p:cNvCxnSpPr/>
          <p:nvPr/>
        </p:nvCxnSpPr>
        <p:spPr bwMode="auto">
          <a:xfrm flipH="1">
            <a:off x="4259992" y="2911660"/>
            <a:ext cx="3168000"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cxnSp>
        <p:nvCxnSpPr>
          <p:cNvPr id="19" name="直接连接符 18"/>
          <p:cNvCxnSpPr/>
          <p:nvPr/>
        </p:nvCxnSpPr>
        <p:spPr bwMode="auto">
          <a:xfrm flipH="1">
            <a:off x="4285873" y="5924606"/>
            <a:ext cx="3168000"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cxnSp>
        <p:nvCxnSpPr>
          <p:cNvPr id="20" name="直接箭头连接符 19"/>
          <p:cNvCxnSpPr/>
          <p:nvPr/>
        </p:nvCxnSpPr>
        <p:spPr bwMode="auto">
          <a:xfrm>
            <a:off x="4261490" y="2923794"/>
            <a:ext cx="14191" cy="2986604"/>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21" name="文本框 20"/>
          <p:cNvSpPr txBox="1"/>
          <p:nvPr/>
        </p:nvSpPr>
        <p:spPr bwMode="auto">
          <a:xfrm>
            <a:off x="3591974" y="3624757"/>
            <a:ext cx="1285544" cy="470280"/>
          </a:xfrm>
          <a:prstGeom prst="rect">
            <a:avLst/>
          </a:prstGeom>
          <a:solidFill>
            <a:schemeClr val="bg1"/>
          </a:solidFill>
          <a:ln w="9525">
            <a:noFill/>
            <a:miter lim="800000"/>
          </a:ln>
        </p:spPr>
        <p:txBody>
          <a:bodyPr wrap="none" lIns="99980" tIns="49986" rIns="99980" bIns="49986" rtlCol="0">
            <a:spAutoFit/>
          </a:bodyPr>
          <a:lstStyle/>
          <a:p>
            <a:pPr algn="ctr" defTabSz="1001649" eaLnBrk="0" hangingPunct="0"/>
            <a:r>
              <a:rPr lang="pt" altLang="zh-CN" sz="1200" dirty="0">
                <a:solidFill>
                  <a:srgbClr val="000000"/>
                </a:solidFill>
                <a:latin typeface="+mn-lt"/>
                <a:ea typeface="+mn-ea"/>
                <a:cs typeface="Arial" panose="020B0604020202020204" pitchFamily="34" charset="0"/>
              </a:rPr>
              <a:t>Capacidade </a:t>
            </a:r>
          </a:p>
          <a:p>
            <a:pPr algn="ctr" defTabSz="1001649" eaLnBrk="0" hangingPunct="0"/>
            <a:r>
              <a:rPr lang="pt" altLang="zh-CN" sz="1200" dirty="0">
                <a:solidFill>
                  <a:srgbClr val="000000"/>
                </a:solidFill>
                <a:cs typeface="Arial" panose="020B0604020202020204" pitchFamily="34" charset="0"/>
              </a:rPr>
              <a:t>T</a:t>
            </a:r>
            <a:r>
              <a:rPr lang="pt" altLang="zh-CN" sz="1200" dirty="0">
                <a:solidFill>
                  <a:srgbClr val="000000"/>
                </a:solidFill>
                <a:latin typeface="+mn-lt"/>
                <a:ea typeface="+mn-ea"/>
                <a:cs typeface="Arial" panose="020B0604020202020204" pitchFamily="34" charset="0"/>
              </a:rPr>
              <a:t>otal do Enlace</a:t>
            </a:r>
            <a:endParaRPr lang="zh-CN" altLang="en-US" sz="1200" dirty="0">
              <a:solidFill>
                <a:srgbClr val="000000"/>
              </a:solidFill>
              <a:latin typeface="+mn-lt"/>
              <a:ea typeface="+mn-ea"/>
              <a:cs typeface="Arial" panose="020B0604020202020204" pitchFamily="34" charset="0"/>
            </a:endParaRPr>
          </a:p>
        </p:txBody>
      </p:sp>
      <p:cxnSp>
        <p:nvCxnSpPr>
          <p:cNvPr id="22" name="直接连接符 21"/>
          <p:cNvCxnSpPr/>
          <p:nvPr/>
        </p:nvCxnSpPr>
        <p:spPr bwMode="auto">
          <a:xfrm flipH="1">
            <a:off x="9695499" y="3716228"/>
            <a:ext cx="396044"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cxnSp>
        <p:nvCxnSpPr>
          <p:cNvPr id="23" name="直接连接符 22"/>
          <p:cNvCxnSpPr/>
          <p:nvPr/>
        </p:nvCxnSpPr>
        <p:spPr bwMode="auto">
          <a:xfrm flipH="1">
            <a:off x="9695499" y="5940637"/>
            <a:ext cx="396044"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cxnSp>
        <p:nvCxnSpPr>
          <p:cNvPr id="24" name="直接连接符 23"/>
          <p:cNvCxnSpPr/>
          <p:nvPr/>
        </p:nvCxnSpPr>
        <p:spPr bwMode="auto">
          <a:xfrm flipH="1">
            <a:off x="9695499" y="4841801"/>
            <a:ext cx="396044" cy="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spTree>
    <p:extLst>
      <p:ext uri="{BB962C8B-B14F-4D97-AF65-F5344CB8AC3E}">
        <p14:creationId xmlns:p14="http://schemas.microsoft.com/office/powerpoint/2010/main" val="418278314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zh-CN" dirty="0"/>
              <a:t>Relação entre tipo T-CONT e tipo de largura de banda</a:t>
            </a:r>
          </a:p>
        </p:txBody>
      </p:sp>
      <p:sp>
        <p:nvSpPr>
          <p:cNvPr id="3" name="Rectangle 4"/>
          <p:cNvSpPr txBox="1">
            <a:spLocks noChangeArrowheads="1"/>
          </p:cNvSpPr>
          <p:nvPr/>
        </p:nvSpPr>
        <p:spPr>
          <a:xfrm>
            <a:off x="468317" y="1233488"/>
            <a:ext cx="11276183" cy="4680000"/>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endParaRPr lang="en-US" altLang="zh-CN" sz="2400" dirty="0">
              <a:latin typeface="Huawei Sans" panose="020C0503030203020204" pitchFamily="34" charset="0"/>
              <a:ea typeface="方正兰亭黑简体" panose="02000000000000000000" pitchFamily="2" charset="-122"/>
              <a:cs typeface="Huawei Sans" panose="020C0503030203020204" pitchFamily="34" charset="0"/>
            </a:endParaRPr>
          </a:p>
          <a:p>
            <a:endParaRPr lang="en-US" altLang="zh-CN" sz="2400" dirty="0">
              <a:latin typeface="Huawei Sans" panose="020C0503030203020204" pitchFamily="34" charset="0"/>
              <a:ea typeface="方正兰亭黑简体" panose="02000000000000000000" pitchFamily="2" charset="-122"/>
              <a:cs typeface="Huawei Sans" panose="020C0503030203020204" pitchFamily="34" charset="0"/>
            </a:endParaRPr>
          </a:p>
          <a:p>
            <a:endParaRPr lang="en-US" altLang="zh-CN" sz="2400" dirty="0">
              <a:latin typeface="Huawei Sans" panose="020C0503030203020204" pitchFamily="34" charset="0"/>
              <a:ea typeface="方正兰亭黑简体" panose="02000000000000000000" pitchFamily="2" charset="-122"/>
              <a:cs typeface="Huawei Sans" panose="020C0503030203020204" pitchFamily="34" charset="0"/>
            </a:endParaRPr>
          </a:p>
          <a:p>
            <a:pPr marL="0" indent="0">
              <a:buFont typeface="Arial" panose="020B0604020202020204" pitchFamily="34" charset="0"/>
              <a:buNone/>
            </a:pPr>
            <a:endParaRPr lang="en-US" altLang="zh-CN" sz="2400" dirty="0">
              <a:latin typeface="Huawei Sans" panose="020C0503030203020204" pitchFamily="34" charset="0"/>
              <a:ea typeface="方正兰亭黑简体" panose="02000000000000000000" pitchFamily="2" charset="-122"/>
              <a:cs typeface="Huawei Sans" panose="020C0503030203020204" pitchFamily="34" charset="0"/>
            </a:endParaRPr>
          </a:p>
          <a:p>
            <a:r>
              <a:rPr lang="pt" altLang="en-GB" sz="1600" dirty="0">
                <a:latin typeface="Huawei Sans" panose="020C0503030203020204" pitchFamily="34" charset="0"/>
                <a:ea typeface="方正兰亭黑简体" panose="02000000000000000000" pitchFamily="2" charset="-122"/>
                <a:cs typeface="Huawei Sans" panose="020C0503030203020204" pitchFamily="34" charset="0"/>
              </a:rPr>
              <a:t>Com base na prioridade do serviço, o sistema define o SLA para cada ONU para limitar a largura de banda do serviço.</a:t>
            </a:r>
          </a:p>
          <a:p>
            <a:r>
              <a:rPr lang="pt" altLang="en-US" sz="1600" dirty="0">
                <a:latin typeface="Huawei Sans" panose="020C0503030203020204" pitchFamily="34" charset="0"/>
                <a:ea typeface="方正兰亭黑简体" panose="02000000000000000000" pitchFamily="2" charset="-122"/>
                <a:cs typeface="Huawei Sans" panose="020C0503030203020204" pitchFamily="34" charset="0"/>
              </a:rPr>
              <a:t>A largura de banda máxima e a largura de banda mínima limitam a largura de banda de cada ONU. A largura de banda garantida varia de acordo com a prioridade do serviço. Geralmente, o serviço de voz tem a prioridade mais alta, o serviço de vídeo tem a segunda prioridade mais alta e o serviço de dados tem a prioridade mais baixa.</a:t>
            </a:r>
          </a:p>
          <a:p>
            <a:r>
              <a:rPr lang="pt" altLang="zh-CN" sz="1600" dirty="0">
                <a:latin typeface="Huawei Sans" panose="020C0503030203020204" pitchFamily="34" charset="0"/>
                <a:ea typeface="方正兰亭黑简体" panose="02000000000000000000" pitchFamily="2" charset="-122"/>
                <a:cs typeface="Huawei Sans" panose="020C0503030203020204" pitchFamily="34" charset="0"/>
              </a:rPr>
              <a:t>A OLT permite a largura de banda com base no serviço, SLA e condições reais da ONU. Um serviço com prioridade mais alta pode ter largura de banda maior.</a:t>
            </a:r>
          </a:p>
        </p:txBody>
      </p:sp>
      <p:graphicFrame>
        <p:nvGraphicFramePr>
          <p:cNvPr id="4" name="Group 49"/>
          <p:cNvGraphicFramePr>
            <a:graphicFrameLocks noGrp="1"/>
          </p:cNvGraphicFramePr>
          <p:nvPr>
            <p:extLst>
              <p:ext uri="{D42A27DB-BD31-4B8C-83A1-F6EECF244321}">
                <p14:modId xmlns:p14="http://schemas.microsoft.com/office/powerpoint/2010/main" val="1428992812"/>
              </p:ext>
            </p:extLst>
          </p:nvPr>
        </p:nvGraphicFramePr>
        <p:xfrm>
          <a:off x="933965" y="1479417"/>
          <a:ext cx="10344886" cy="2126055"/>
        </p:xfrm>
        <a:graphic>
          <a:graphicData uri="http://schemas.openxmlformats.org/drawingml/2006/table">
            <a:tbl>
              <a:tblPr firstRow="1"/>
              <a:tblGrid>
                <a:gridCol w="2818526">
                  <a:extLst>
                    <a:ext uri="{9D8B030D-6E8A-4147-A177-3AD203B41FA5}">
                      <a16:colId xmlns:a16="http://schemas.microsoft.com/office/drawing/2014/main" val="20000"/>
                    </a:ext>
                  </a:extLst>
                </a:gridCol>
                <a:gridCol w="1130676">
                  <a:extLst>
                    <a:ext uri="{9D8B030D-6E8A-4147-A177-3AD203B41FA5}">
                      <a16:colId xmlns:a16="http://schemas.microsoft.com/office/drawing/2014/main" val="20001"/>
                    </a:ext>
                  </a:extLst>
                </a:gridCol>
                <a:gridCol w="1598921">
                  <a:extLst>
                    <a:ext uri="{9D8B030D-6E8A-4147-A177-3AD203B41FA5}">
                      <a16:colId xmlns:a16="http://schemas.microsoft.com/office/drawing/2014/main" val="20002"/>
                    </a:ext>
                  </a:extLst>
                </a:gridCol>
                <a:gridCol w="1598921">
                  <a:extLst>
                    <a:ext uri="{9D8B030D-6E8A-4147-A177-3AD203B41FA5}">
                      <a16:colId xmlns:a16="http://schemas.microsoft.com/office/drawing/2014/main" val="20003"/>
                    </a:ext>
                  </a:extLst>
                </a:gridCol>
                <a:gridCol w="1598921">
                  <a:extLst>
                    <a:ext uri="{9D8B030D-6E8A-4147-A177-3AD203B41FA5}">
                      <a16:colId xmlns:a16="http://schemas.microsoft.com/office/drawing/2014/main" val="20004"/>
                    </a:ext>
                  </a:extLst>
                </a:gridCol>
                <a:gridCol w="1598921">
                  <a:extLst>
                    <a:ext uri="{9D8B030D-6E8A-4147-A177-3AD203B41FA5}">
                      <a16:colId xmlns:a16="http://schemas.microsoft.com/office/drawing/2014/main" val="20005"/>
                    </a:ext>
                  </a:extLst>
                </a:gridCol>
              </a:tblGrid>
              <a:tr h="271448">
                <a:tc rowSpan="2">
                  <a:txBody>
                    <a:bodyPr/>
                    <a:lstStyle/>
                    <a:p>
                      <a:pPr algn="ctr"/>
                      <a:r>
                        <a:rPr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Tipo de largura de banda</a:t>
                      </a:r>
                      <a:endParaRPr lang="zh-CN" altLang="en-US" sz="18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solidFill>
                      <a:srgbClr val="00B0F0"/>
                    </a:solidFill>
                  </a:tcPr>
                </a:tc>
                <a:tc gridSpan="5">
                  <a:txBody>
                    <a:bodyPr/>
                    <a:lstStyle/>
                    <a:p>
                      <a:pPr algn="ctr"/>
                      <a:r>
                        <a:rPr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Tipo T-CONT</a:t>
                      </a:r>
                      <a:endParaRPr lang="zh-CN" altLang="en-US" sz="18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71448">
                <a:tc vMerge="1">
                  <a:txBody>
                    <a:bodyPr/>
                    <a:lstStyle/>
                    <a:p>
                      <a:endParaRPr lang="zh-CN" altLang="en-US"/>
                    </a:p>
                  </a:txBody>
                  <a:tcPr/>
                </a:tc>
                <a:tc>
                  <a:txBody>
                    <a:bodyPr/>
                    <a:lstStyle/>
                    <a:p>
                      <a:pPr algn="ctr"/>
                      <a:r>
                        <a:rPr sz="1400" b="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Tipo 1</a:t>
                      </a:r>
                      <a:endParaRPr lang="zh-CN" altLang="en-US" sz="1800" b="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solidFill>
                      <a:srgbClr val="00B0F0"/>
                    </a:solidFill>
                  </a:tcPr>
                </a:tc>
                <a:tc>
                  <a:txBody>
                    <a:bodyPr/>
                    <a:lstStyle/>
                    <a:p>
                      <a:pPr algn="ctr"/>
                      <a:r>
                        <a:rPr sz="1400" b="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Tipo 2</a:t>
                      </a:r>
                      <a:endParaRPr lang="zh-CN" altLang="en-US" sz="1800" b="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solidFill>
                      <a:srgbClr val="00B0F0"/>
                    </a:solidFill>
                  </a:tcPr>
                </a:tc>
                <a:tc>
                  <a:txBody>
                    <a:bodyPr/>
                    <a:lstStyle/>
                    <a:p>
                      <a:pPr algn="ctr"/>
                      <a:r>
                        <a:rPr sz="1400" b="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Tipo3</a:t>
                      </a:r>
                      <a:endParaRPr lang="zh-CN" altLang="en-US" sz="1800" b="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solidFill>
                      <a:srgbClr val="00B0F0"/>
                    </a:solidFill>
                  </a:tcPr>
                </a:tc>
                <a:tc>
                  <a:txBody>
                    <a:bodyPr/>
                    <a:lstStyle/>
                    <a:p>
                      <a:pPr algn="ctr"/>
                      <a:r>
                        <a:rPr sz="1400" b="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Tipo4</a:t>
                      </a:r>
                      <a:endParaRPr lang="zh-CN" altLang="en-US" sz="1800" b="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solidFill>
                      <a:srgbClr val="00B0F0"/>
                    </a:solidFill>
                  </a:tcPr>
                </a:tc>
                <a:tc>
                  <a:txBody>
                    <a:bodyPr/>
                    <a:lstStyle/>
                    <a:p>
                      <a:pPr algn="ctr"/>
                      <a:r>
                        <a:rPr sz="1400" b="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Tipo5</a:t>
                      </a:r>
                      <a:endParaRPr lang="zh-CN" altLang="en-US" sz="1800" b="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522415">
                <a:tc>
                  <a:txBody>
                    <a:bodyPr/>
                    <a:lstStyle/>
                    <a:p>
                      <a:pPr algn="ctr"/>
                      <a:r>
                        <a:rPr lang="pt-BR"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BW</a:t>
                      </a:r>
                      <a:r>
                        <a:rPr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fix</a:t>
                      </a:r>
                      <a:r>
                        <a:rPr lang="pt-BR"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a:t>
                      </a:r>
                      <a:endParaRPr lang="en-US"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a:p>
                      <a:pPr algn="ctr"/>
                      <a:r>
                        <a:rPr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t>
                      </a:r>
                      <a:r>
                        <a:rPr sz="1400" b="1"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Largura</a:t>
                      </a:r>
                      <a:r>
                        <a:rPr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de </a:t>
                      </a:r>
                      <a:r>
                        <a:rPr sz="1400" b="1"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banda</a:t>
                      </a:r>
                      <a:r>
                        <a:rPr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a:t>
                      </a:r>
                      <a:r>
                        <a:rPr sz="1400" b="1"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fixa</a:t>
                      </a:r>
                      <a:r>
                        <a:rPr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t>
                      </a:r>
                      <a:endParaRPr lang="en-US"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solidFill>
                      <a:srgbClr val="00B0F0"/>
                    </a:solidFill>
                  </a:tcPr>
                </a:tc>
                <a:tc>
                  <a:txBody>
                    <a:bodyPr/>
                    <a:lstStyle/>
                    <a:p>
                      <a:pPr algn="ctr"/>
                      <a:r>
                        <a:rPr sz="1400">
                          <a:latin typeface="Huawei Sans" panose="020C0503030203020204" pitchFamily="34" charset="0"/>
                          <a:ea typeface="方正兰亭黑简体" panose="02000000000000000000" pitchFamily="2" charset="-122"/>
                          <a:cs typeface="Huawei Sans" panose="020C0503030203020204" pitchFamily="34" charset="0"/>
                        </a:rPr>
                        <a:t>X</a:t>
                      </a:r>
                      <a:endParaRPr lang="zh-CN" altLang="en-US" sz="18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algn="ctr"/>
                      <a:r>
                        <a:rPr sz="1400">
                          <a:latin typeface="Huawei Sans" panose="020C0503030203020204" pitchFamily="34" charset="0"/>
                          <a:ea typeface="方正兰亭黑简体" panose="02000000000000000000" pitchFamily="2" charset="-122"/>
                          <a:cs typeface="Huawei Sans" panose="020C0503030203020204" pitchFamily="34" charset="0"/>
                        </a:rPr>
                        <a:t>Não</a:t>
                      </a:r>
                      <a:endParaRPr lang="zh-CN" altLang="en-US" sz="18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algn="ctr"/>
                      <a:r>
                        <a:rPr sz="1400">
                          <a:latin typeface="Huawei Sans" panose="020C0503030203020204" pitchFamily="34" charset="0"/>
                          <a:ea typeface="方正兰亭黑简体" panose="02000000000000000000" pitchFamily="2" charset="-122"/>
                          <a:cs typeface="Huawei Sans" panose="020C0503030203020204" pitchFamily="34" charset="0"/>
                        </a:rPr>
                        <a:t>Não</a:t>
                      </a:r>
                      <a:endParaRPr lang="zh-CN" altLang="en-US" sz="18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algn="ctr"/>
                      <a:r>
                        <a:rPr sz="1400">
                          <a:latin typeface="Huawei Sans" panose="020C0503030203020204" pitchFamily="34" charset="0"/>
                          <a:ea typeface="方正兰亭黑简体" panose="02000000000000000000" pitchFamily="2" charset="-122"/>
                          <a:cs typeface="Huawei Sans" panose="020C0503030203020204" pitchFamily="34" charset="0"/>
                        </a:rPr>
                        <a:t>Não</a:t>
                      </a:r>
                      <a:endParaRPr lang="zh-CN" altLang="en-US" sz="18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algn="ctr"/>
                      <a:r>
                        <a:rPr sz="1400">
                          <a:latin typeface="Huawei Sans" panose="020C0503030203020204" pitchFamily="34" charset="0"/>
                          <a:ea typeface="方正兰亭黑简体" panose="02000000000000000000" pitchFamily="2" charset="-122"/>
                          <a:cs typeface="Huawei Sans" panose="020C0503030203020204" pitchFamily="34" charset="0"/>
                        </a:rPr>
                        <a:t>X</a:t>
                      </a:r>
                      <a:endParaRPr lang="zh-CN" altLang="en-US" sz="18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extLst>
                  <a:ext uri="{0D108BD9-81ED-4DB2-BD59-A6C34878D82A}">
                    <a16:rowId xmlns:a16="http://schemas.microsoft.com/office/drawing/2014/main" val="10002"/>
                  </a:ext>
                </a:extLst>
              </a:tr>
              <a:tr h="469938">
                <a:tc>
                  <a:txBody>
                    <a:bodyPr/>
                    <a:lstStyle/>
                    <a:p>
                      <a:pPr algn="ctr"/>
                      <a:r>
                        <a:rPr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BW </a:t>
                      </a:r>
                      <a:r>
                        <a:rPr sz="1400" b="1"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garantid</a:t>
                      </a:r>
                      <a:r>
                        <a:rPr lang="pt-BR"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a:t>
                      </a:r>
                      <a:endParaRPr lang="en-US"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a:p>
                      <a:pPr algn="ctr"/>
                      <a:r>
                        <a:rPr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t>
                      </a:r>
                      <a:r>
                        <a:rPr sz="1400" b="1"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largura</a:t>
                      </a:r>
                      <a:r>
                        <a:rPr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de </a:t>
                      </a:r>
                      <a:r>
                        <a:rPr sz="1400" b="1"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banda</a:t>
                      </a:r>
                      <a:r>
                        <a:rPr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a:t>
                      </a:r>
                      <a:r>
                        <a:rPr sz="1400" b="1"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garantida</a:t>
                      </a:r>
                      <a:r>
                        <a:rPr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8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solidFill>
                      <a:srgbClr val="00B0F0"/>
                    </a:solidFill>
                  </a:tcPr>
                </a:tc>
                <a:tc>
                  <a:txBody>
                    <a:bodyPr/>
                    <a:lstStyle/>
                    <a:p>
                      <a:pPr algn="ctr"/>
                      <a:r>
                        <a:rPr sz="1400">
                          <a:latin typeface="Huawei Sans" panose="020C0503030203020204" pitchFamily="34" charset="0"/>
                          <a:ea typeface="方正兰亭黑简体" panose="02000000000000000000" pitchFamily="2" charset="-122"/>
                          <a:cs typeface="Huawei Sans" panose="020C0503030203020204" pitchFamily="34" charset="0"/>
                        </a:rPr>
                        <a:t>Não</a:t>
                      </a:r>
                      <a:endParaRPr lang="zh-CN" altLang="en-US" sz="18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algn="ctr"/>
                      <a:r>
                        <a:rPr lang="pt-BR" sz="1400" dirty="0">
                          <a:latin typeface="Huawei Sans" panose="020C0503030203020204" pitchFamily="34" charset="0"/>
                          <a:ea typeface="方正兰亭黑简体" panose="02000000000000000000" pitchFamily="2" charset="-122"/>
                          <a:cs typeface="Huawei Sans" panose="020C0503030203020204" pitchFamily="34" charset="0"/>
                        </a:rPr>
                        <a:t>Y</a:t>
                      </a:r>
                      <a:endParaRPr lang="zh-CN" altLang="en-US" sz="18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algn="ctr"/>
                      <a:r>
                        <a:rPr lang="pt-BR" sz="1400" dirty="0">
                          <a:latin typeface="Huawei Sans" panose="020C0503030203020204" pitchFamily="34" charset="0"/>
                          <a:ea typeface="方正兰亭黑简体" panose="02000000000000000000" pitchFamily="2" charset="-122"/>
                          <a:cs typeface="Huawei Sans" panose="020C0503030203020204" pitchFamily="34" charset="0"/>
                        </a:rPr>
                        <a:t>Y</a:t>
                      </a:r>
                      <a:endParaRPr lang="zh-CN" altLang="en-US" sz="18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algn="ctr"/>
                      <a:r>
                        <a:rPr sz="1400">
                          <a:latin typeface="Huawei Sans" panose="020C0503030203020204" pitchFamily="34" charset="0"/>
                          <a:ea typeface="方正兰亭黑简体" panose="02000000000000000000" pitchFamily="2" charset="-122"/>
                          <a:cs typeface="Huawei Sans" panose="020C0503030203020204" pitchFamily="34" charset="0"/>
                        </a:rPr>
                        <a:t>Não</a:t>
                      </a:r>
                      <a:endParaRPr lang="zh-CN" altLang="en-US" sz="18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algn="ctr"/>
                      <a:r>
                        <a:rPr lang="pt-BR"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Y</a:t>
                      </a:r>
                      <a:endParaRPr lang="zh-CN" altLang="en-US" sz="18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extLst>
                  <a:ext uri="{0D108BD9-81ED-4DB2-BD59-A6C34878D82A}">
                    <a16:rowId xmlns:a16="http://schemas.microsoft.com/office/drawing/2014/main" val="10003"/>
                  </a:ext>
                </a:extLst>
              </a:tr>
              <a:tr h="469938">
                <a:tc>
                  <a:txBody>
                    <a:bodyPr/>
                    <a:lstStyle/>
                    <a:p>
                      <a:pPr algn="ctr"/>
                      <a:r>
                        <a:rPr lang="pt-BR"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BW</a:t>
                      </a:r>
                      <a:r>
                        <a:rPr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a:t>
                      </a:r>
                      <a:r>
                        <a:rPr sz="1400" b="1"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máxim</a:t>
                      </a:r>
                      <a:r>
                        <a:rPr lang="pt-BR" sz="1400" b="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a:t>
                      </a:r>
                      <a:endParaRPr lang="en-US"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a:p>
                      <a:pPr algn="ctr"/>
                      <a:r>
                        <a:rPr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t>
                      </a:r>
                      <a:r>
                        <a:rPr sz="1400" b="1"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Largura</a:t>
                      </a:r>
                      <a:r>
                        <a:rPr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de </a:t>
                      </a:r>
                      <a:r>
                        <a:rPr sz="1400" b="1"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banda</a:t>
                      </a:r>
                      <a:r>
                        <a:rPr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a:t>
                      </a:r>
                      <a:r>
                        <a:rPr sz="1400" b="1" dirty="0" err="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máxima</a:t>
                      </a:r>
                      <a:r>
                        <a:rPr sz="14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800" b="1"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solidFill>
                      <a:srgbClr val="00B0F0"/>
                    </a:solidFill>
                  </a:tcPr>
                </a:tc>
                <a:tc>
                  <a:txBody>
                    <a:bodyPr/>
                    <a:lstStyle/>
                    <a:p>
                      <a:pPr algn="ctr"/>
                      <a:r>
                        <a:rPr sz="1400">
                          <a:latin typeface="Huawei Sans" panose="020C0503030203020204" pitchFamily="34" charset="0"/>
                          <a:ea typeface="方正兰亭黑简体" panose="02000000000000000000" pitchFamily="2" charset="-122"/>
                          <a:cs typeface="Huawei Sans" panose="020C0503030203020204" pitchFamily="34" charset="0"/>
                        </a:rPr>
                        <a:t>Z=X</a:t>
                      </a:r>
                      <a:endParaRPr lang="zh-CN" altLang="en-US" sz="18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algn="ctr"/>
                      <a:r>
                        <a:rPr sz="1400" dirty="0">
                          <a:latin typeface="Huawei Sans" panose="020C0503030203020204" pitchFamily="34" charset="0"/>
                          <a:ea typeface="方正兰亭黑简体" panose="02000000000000000000" pitchFamily="2" charset="-122"/>
                          <a:cs typeface="Huawei Sans" panose="020C0503030203020204" pitchFamily="34" charset="0"/>
                        </a:rPr>
                        <a:t>Z=</a:t>
                      </a:r>
                      <a:r>
                        <a:rPr lang="pt-BR" sz="1400" dirty="0">
                          <a:latin typeface="Huawei Sans" panose="020C0503030203020204" pitchFamily="34" charset="0"/>
                          <a:ea typeface="方正兰亭黑简体" panose="02000000000000000000" pitchFamily="2" charset="-122"/>
                          <a:cs typeface="Huawei Sans" panose="020C0503030203020204" pitchFamily="34" charset="0"/>
                        </a:rPr>
                        <a:t>Y</a:t>
                      </a:r>
                      <a:endParaRPr lang="zh-CN" altLang="en-US" sz="18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algn="ctr"/>
                      <a:r>
                        <a:rPr sz="1400">
                          <a:latin typeface="Huawei Sans" panose="020C0503030203020204" pitchFamily="34" charset="0"/>
                          <a:ea typeface="方正兰亭黑简体" panose="02000000000000000000" pitchFamily="2" charset="-122"/>
                          <a:cs typeface="Huawei Sans" panose="020C0503030203020204" pitchFamily="34" charset="0"/>
                        </a:rPr>
                        <a:t>Z&gt;Y</a:t>
                      </a:r>
                      <a:endParaRPr lang="zh-CN" altLang="en-US" sz="18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algn="ctr"/>
                      <a:r>
                        <a:rPr sz="1400" dirty="0">
                          <a:latin typeface="Huawei Sans" panose="020C0503030203020204" pitchFamily="34" charset="0"/>
                          <a:ea typeface="方正兰亭黑简体" panose="02000000000000000000" pitchFamily="2" charset="-122"/>
                          <a:cs typeface="Huawei Sans" panose="020C0503030203020204" pitchFamily="34" charset="0"/>
                        </a:rPr>
                        <a:t>Z</a:t>
                      </a:r>
                      <a:endParaRPr lang="zh-CN" altLang="en-US" sz="18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algn="ctr"/>
                      <a:r>
                        <a:rPr sz="1400" dirty="0">
                          <a:latin typeface="Huawei Sans" panose="020C0503030203020204" pitchFamily="34" charset="0"/>
                          <a:ea typeface="方正兰亭黑简体" panose="02000000000000000000" pitchFamily="2" charset="-122"/>
                          <a:cs typeface="Huawei Sans" panose="020C0503030203020204" pitchFamily="34" charset="0"/>
                        </a:rPr>
                        <a:t>Z&gt; X + Y</a:t>
                      </a:r>
                      <a:endParaRPr lang="zh-CN" altLang="en-US" sz="18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80871" marR="80871" marT="40435" marB="40435"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238637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en-US" dirty="0"/>
              <a:t>Por que a criptografia é necessária </a:t>
            </a:r>
            <a:r>
              <a:rPr lang="pt" altLang="zh-CN" dirty="0"/>
              <a:t>?</a:t>
            </a:r>
            <a:endParaRPr lang="zh-CN" altLang="en-US" dirty="0"/>
          </a:p>
        </p:txBody>
      </p:sp>
      <p:sp>
        <p:nvSpPr>
          <p:cNvPr id="3" name="Rectangle 3"/>
          <p:cNvSpPr txBox="1">
            <a:spLocks noChangeArrowheads="1"/>
          </p:cNvSpPr>
          <p:nvPr/>
        </p:nvSpPr>
        <p:spPr>
          <a:xfrm>
            <a:off x="468317" y="1233488"/>
            <a:ext cx="11276183" cy="4680000"/>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pt" altLang="zh-CN" dirty="0">
                <a:latin typeface="Huawei Sans" panose="020C0503030203020204" pitchFamily="34" charset="0"/>
                <a:cs typeface="Huawei Sans" panose="020C0503030203020204" pitchFamily="34" charset="0"/>
              </a:rPr>
              <a:t>O XG(S)-PON utiliza a tecnologia de broadcast na direção downstream. A fibra óptica do backbone e os dados divididos na mesma porta PON são iguais. Todas as ONUs recebem os mesmos dados. Como garantir que os dados de uma ONU não sejam analisados por outras ONUs?</a:t>
            </a:r>
          </a:p>
          <a:p>
            <a:r>
              <a:rPr lang="pt" altLang="zh-CN" dirty="0">
                <a:latin typeface="Huawei Sans" panose="020C0503030203020204" pitchFamily="34" charset="0"/>
                <a:cs typeface="Huawei Sans" panose="020C0503030203020204" pitchFamily="34" charset="0"/>
              </a:rPr>
              <a:t>Os dados de broadcast upstream e downstream podem ser criptografados usando um algoritmo de criptografia (algoritmo criptográfico AES-CTR+) por XG(S)-PON.</a:t>
            </a:r>
          </a:p>
          <a:p>
            <a:pPr lvl="1"/>
            <a:r>
              <a:rPr lang="pt" altLang="zh-CN" dirty="0">
                <a:latin typeface="Huawei Sans" panose="020C0503030203020204" pitchFamily="34" charset="0"/>
                <a:ea typeface="方正兰亭黑简体" panose="02000000000000000000" pitchFamily="2" charset="-122"/>
                <a:cs typeface="Huawei Sans" panose="020C0503030203020204" pitchFamily="34" charset="0"/>
              </a:rPr>
              <a:t>Advanced Encryption System (AES) é um algoritmo de criptografia internacional.</a:t>
            </a:r>
          </a:p>
          <a:p>
            <a:pPr lvl="1"/>
            <a:r>
              <a:rPr lang="pt" altLang="en-US" dirty="0">
                <a:latin typeface="Huawei Sans" panose="020C0503030203020204" pitchFamily="34" charset="0"/>
                <a:ea typeface="方正兰亭黑简体" panose="02000000000000000000" pitchFamily="2" charset="-122"/>
                <a:cs typeface="Huawei Sans" panose="020C0503030203020204" pitchFamily="34" charset="0"/>
              </a:rPr>
              <a:t>Criptografa apenas a carga no quadro GEM.</a:t>
            </a:r>
          </a:p>
          <a:p>
            <a:pPr lvl="1"/>
            <a:r>
              <a:rPr lang="pt" altLang="zh-CN" dirty="0">
                <a:latin typeface="Huawei Sans" panose="020C0503030203020204" pitchFamily="34" charset="0"/>
                <a:cs typeface="Huawei Sans" panose="020C0503030203020204" pitchFamily="34" charset="0"/>
              </a:rPr>
              <a:t>O sistema XG(S)-PON troca e atualiza periodicamente a chave AES, o que melhora a confiabilidade dos dados da linha.</a:t>
            </a:r>
          </a:p>
        </p:txBody>
      </p:sp>
    </p:spTree>
    <p:extLst>
      <p:ext uri="{BB962C8B-B14F-4D97-AF65-F5344CB8AC3E}">
        <p14:creationId xmlns:p14="http://schemas.microsoft.com/office/powerpoint/2010/main" val="166873336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Processo de Criptografia de Linha</a:t>
            </a:r>
            <a:endParaRPr lang="pt" altLang="en-US" dirty="0"/>
          </a:p>
        </p:txBody>
      </p:sp>
      <p:sp>
        <p:nvSpPr>
          <p:cNvPr id="3" name="文本占位符 61"/>
          <p:cNvSpPr txBox="1"/>
          <p:nvPr/>
        </p:nvSpPr>
        <p:spPr>
          <a:xfrm>
            <a:off x="468317" y="1233488"/>
            <a:ext cx="11276183" cy="4680000"/>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endParaRPr lang="en-US" altLang="zh-CN" sz="2000" dirty="0">
              <a:latin typeface="Huawei Sans" panose="020C0503030203020204" pitchFamily="34" charset="0"/>
              <a:ea typeface="方正兰亭黑简体" panose="02000000000000000000" pitchFamily="2" charset="-122"/>
              <a:cs typeface="Huawei Sans" panose="020C0503030203020204" pitchFamily="34" charset="0"/>
            </a:endParaRPr>
          </a:p>
          <a:p>
            <a:endParaRPr lang="en-US" altLang="zh-CN" sz="2000" dirty="0">
              <a:latin typeface="Huawei Sans" panose="020C0503030203020204" pitchFamily="34" charset="0"/>
              <a:ea typeface="方正兰亭黑简体" panose="02000000000000000000" pitchFamily="2" charset="-122"/>
              <a:cs typeface="Huawei Sans" panose="020C0503030203020204" pitchFamily="34" charset="0"/>
            </a:endParaRPr>
          </a:p>
          <a:p>
            <a:endParaRPr lang="en-US" altLang="zh-CN" sz="2000" dirty="0">
              <a:latin typeface="Huawei Sans" panose="020C0503030203020204" pitchFamily="34" charset="0"/>
              <a:ea typeface="方正兰亭黑简体" panose="02000000000000000000" pitchFamily="2" charset="-122"/>
              <a:cs typeface="Huawei Sans" panose="020C0503030203020204" pitchFamily="34" charset="0"/>
            </a:endParaRPr>
          </a:p>
          <a:p>
            <a:endParaRPr lang="en-US" altLang="zh-CN" sz="2000" dirty="0">
              <a:latin typeface="Huawei Sans" panose="020C0503030203020204" pitchFamily="34" charset="0"/>
              <a:ea typeface="方正兰亭黑简体" panose="02000000000000000000" pitchFamily="2" charset="-122"/>
              <a:cs typeface="Huawei Sans" panose="020C0503030203020204" pitchFamily="34" charset="0"/>
            </a:endParaRPr>
          </a:p>
          <a:p>
            <a:endParaRPr lang="en-US" altLang="zh-CN" sz="2000" dirty="0">
              <a:latin typeface="Huawei Sans" panose="020C0503030203020204" pitchFamily="34" charset="0"/>
              <a:ea typeface="方正兰亭黑简体" panose="02000000000000000000" pitchFamily="2" charset="-122"/>
              <a:cs typeface="Huawei Sans" panose="020C0503030203020204" pitchFamily="34" charset="0"/>
            </a:endParaRPr>
          </a:p>
          <a:p>
            <a:endParaRPr lang="en-US" altLang="zh-CN" sz="2000" dirty="0">
              <a:latin typeface="Huawei Sans" panose="020C0503030203020204" pitchFamily="34" charset="0"/>
              <a:ea typeface="方正兰亭黑简体" panose="02000000000000000000" pitchFamily="2" charset="-122"/>
              <a:cs typeface="Huawei Sans" panose="020C0503030203020204" pitchFamily="34" charset="0"/>
            </a:endParaRPr>
          </a:p>
          <a:p>
            <a:endParaRPr lang="en-US" altLang="zh-CN" sz="2000" dirty="0">
              <a:latin typeface="Huawei Sans" panose="020C0503030203020204" pitchFamily="34" charset="0"/>
              <a:ea typeface="方正兰亭黑简体" panose="02000000000000000000" pitchFamily="2" charset="-122"/>
              <a:cs typeface="Huawei Sans" panose="020C0503030203020204" pitchFamily="34" charset="0"/>
            </a:endParaRPr>
          </a:p>
          <a:p>
            <a:r>
              <a:rPr lang="pt-BR" altLang="zh-CN" sz="2000" dirty="0">
                <a:latin typeface="Huawei Sans" panose="020C0503030203020204" pitchFamily="34" charset="0"/>
                <a:ea typeface="方正兰亭黑简体" panose="02000000000000000000" pitchFamily="2" charset="-122"/>
                <a:cs typeface="Huawei Sans" panose="020C0503030203020204" pitchFamily="34" charset="0"/>
              </a:rPr>
              <a:t>Para evitar os riscos causados pela quebra da chave de criptografia, uma tecnologia de substituição de chave é utilizada para atualizar continuamente a chave de criptografia, melhorando assim a segurança.</a:t>
            </a:r>
            <a:endParaRPr lang="pt" altLang="zh-CN" sz="20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Line 39"/>
          <p:cNvSpPr>
            <a:spLocks noChangeShapeType="1"/>
          </p:cNvSpPr>
          <p:nvPr/>
        </p:nvSpPr>
        <p:spPr bwMode="auto">
          <a:xfrm>
            <a:off x="6986860" y="4325987"/>
            <a:ext cx="1484312" cy="1588"/>
          </a:xfrm>
          <a:prstGeom prst="line">
            <a:avLst/>
          </a:prstGeom>
          <a:noFill/>
          <a:ln w="38100">
            <a:solidFill>
              <a:srgbClr val="FF9933"/>
            </a:solidFill>
            <a:round/>
          </a:ln>
        </p:spPr>
        <p:txBody>
          <a:bodyPr/>
          <a:lstStyle/>
          <a:p>
            <a:endParaRPr lang="zh-CN" altLang="en-US" sz="1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Line 2"/>
          <p:cNvSpPr>
            <a:spLocks noChangeShapeType="1"/>
          </p:cNvSpPr>
          <p:nvPr/>
        </p:nvSpPr>
        <p:spPr bwMode="auto">
          <a:xfrm>
            <a:off x="6860669" y="1705955"/>
            <a:ext cx="1455737" cy="1587"/>
          </a:xfrm>
          <a:prstGeom prst="line">
            <a:avLst/>
          </a:prstGeom>
          <a:noFill/>
          <a:ln w="38100">
            <a:solidFill>
              <a:srgbClr val="FF9933"/>
            </a:solidFill>
            <a:round/>
          </a:ln>
        </p:spPr>
        <p:txBody>
          <a:bodyPr/>
          <a:lstStyle/>
          <a:p>
            <a:endParaRPr lang="zh-CN" altLang="en-US" sz="1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Line 3"/>
          <p:cNvSpPr>
            <a:spLocks noChangeShapeType="1"/>
          </p:cNvSpPr>
          <p:nvPr/>
        </p:nvSpPr>
        <p:spPr bwMode="auto">
          <a:xfrm>
            <a:off x="4759499" y="2971254"/>
            <a:ext cx="1717278" cy="1341036"/>
          </a:xfrm>
          <a:prstGeom prst="line">
            <a:avLst/>
          </a:prstGeom>
          <a:noFill/>
          <a:ln w="38100">
            <a:solidFill>
              <a:srgbClr val="FF9933"/>
            </a:solidFill>
            <a:round/>
          </a:ln>
        </p:spPr>
        <p:txBody>
          <a:bodyPr/>
          <a:lstStyle/>
          <a:p>
            <a:endParaRPr lang="zh-CN" altLang="en-US" sz="1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Line 4"/>
          <p:cNvSpPr>
            <a:spLocks noChangeShapeType="1"/>
          </p:cNvSpPr>
          <p:nvPr/>
        </p:nvSpPr>
        <p:spPr bwMode="auto">
          <a:xfrm flipV="1">
            <a:off x="3322811" y="2972842"/>
            <a:ext cx="5032375" cy="0"/>
          </a:xfrm>
          <a:prstGeom prst="line">
            <a:avLst/>
          </a:prstGeom>
          <a:noFill/>
          <a:ln w="38100">
            <a:solidFill>
              <a:srgbClr val="FF9933"/>
            </a:solidFill>
            <a:round/>
          </a:ln>
        </p:spPr>
        <p:txBody>
          <a:bodyPr/>
          <a:lstStyle/>
          <a:p>
            <a:endParaRPr lang="zh-CN" altLang="en-US" sz="1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Line 9"/>
          <p:cNvSpPr>
            <a:spLocks noChangeShapeType="1"/>
          </p:cNvSpPr>
          <p:nvPr/>
        </p:nvSpPr>
        <p:spPr bwMode="auto">
          <a:xfrm flipV="1">
            <a:off x="4759499" y="1735714"/>
            <a:ext cx="1692458" cy="1224427"/>
          </a:xfrm>
          <a:prstGeom prst="line">
            <a:avLst/>
          </a:prstGeom>
          <a:noFill/>
          <a:ln w="38100">
            <a:solidFill>
              <a:srgbClr val="FF9933"/>
            </a:solidFill>
            <a:round/>
          </a:ln>
        </p:spPr>
        <p:txBody>
          <a:bodyPr/>
          <a:lstStyle/>
          <a:p>
            <a:endParaRPr lang="zh-CN" altLang="en-US" sz="1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Text Box 10"/>
          <p:cNvSpPr txBox="1">
            <a:spLocks noChangeArrowheads="1"/>
          </p:cNvSpPr>
          <p:nvPr/>
        </p:nvSpPr>
        <p:spPr bwMode="auto">
          <a:xfrm>
            <a:off x="7344047" y="4119612"/>
            <a:ext cx="260400" cy="317500"/>
          </a:xfrm>
          <a:prstGeom prst="rect">
            <a:avLst/>
          </a:prstGeom>
          <a:solidFill>
            <a:srgbClr val="99CCFF"/>
          </a:solidFill>
          <a:ln w="9525">
            <a:noFill/>
            <a:miter lim="800000"/>
          </a:ln>
          <a:effectLst/>
        </p:spPr>
        <p:txBody>
          <a:bodyPr wrap="square"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11" name="Text Box 11"/>
          <p:cNvSpPr txBox="1">
            <a:spLocks noChangeArrowheads="1"/>
          </p:cNvSpPr>
          <p:nvPr/>
        </p:nvSpPr>
        <p:spPr bwMode="auto">
          <a:xfrm>
            <a:off x="7679010" y="4119612"/>
            <a:ext cx="220662" cy="307760"/>
          </a:xfrm>
          <a:prstGeom prst="rect">
            <a:avLst/>
          </a:prstGeom>
          <a:solidFill>
            <a:srgbClr val="99CCFF"/>
          </a:solidFill>
          <a:ln w="9525" algn="ctr">
            <a:noFill/>
            <a:miter lim="800000"/>
          </a:ln>
          <a:effectLst/>
        </p:spPr>
        <p:txBody>
          <a:bodyPr wrap="square"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12" name="Text Box 19"/>
          <p:cNvSpPr txBox="1">
            <a:spLocks noChangeArrowheads="1"/>
          </p:cNvSpPr>
          <p:nvPr/>
        </p:nvSpPr>
        <p:spPr bwMode="auto">
          <a:xfrm>
            <a:off x="7622669" y="1502755"/>
            <a:ext cx="220662" cy="307760"/>
          </a:xfrm>
          <a:prstGeom prst="rect">
            <a:avLst/>
          </a:prstGeom>
          <a:solidFill>
            <a:schemeClr val="bg2"/>
          </a:solidFill>
          <a:ln w="9525">
            <a:noFill/>
            <a:miter lim="800000"/>
          </a:ln>
          <a:effectLst/>
        </p:spPr>
        <p:txBody>
          <a:bodyPr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13" name="Text Box 20"/>
          <p:cNvSpPr txBox="1">
            <a:spLocks noChangeArrowheads="1"/>
          </p:cNvSpPr>
          <p:nvPr/>
        </p:nvSpPr>
        <p:spPr bwMode="auto">
          <a:xfrm>
            <a:off x="8046531" y="1509823"/>
            <a:ext cx="225599" cy="307760"/>
          </a:xfrm>
          <a:prstGeom prst="rect">
            <a:avLst/>
          </a:prstGeom>
          <a:solidFill>
            <a:schemeClr val="bg2"/>
          </a:solidFill>
          <a:ln w="9525">
            <a:noFill/>
            <a:miter lim="800000"/>
          </a:ln>
          <a:effectLst/>
        </p:spPr>
        <p:txBody>
          <a:bodyPr wrap="square"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14" name="AutoShape 21"/>
          <p:cNvSpPr>
            <a:spLocks noChangeArrowheads="1"/>
          </p:cNvSpPr>
          <p:nvPr/>
        </p:nvSpPr>
        <p:spPr bwMode="auto">
          <a:xfrm>
            <a:off x="4716636" y="2925217"/>
            <a:ext cx="98425" cy="82550"/>
          </a:xfrm>
          <a:prstGeom prst="flowChartSummingJunction">
            <a:avLst/>
          </a:prstGeom>
          <a:solidFill>
            <a:srgbClr val="FF0000"/>
          </a:solidFill>
          <a:ln w="9525">
            <a:solidFill>
              <a:schemeClr val="tx1"/>
            </a:solidFill>
            <a:round/>
          </a:ln>
        </p:spPr>
        <p:txBody>
          <a:bodyPr wrap="none" anchor="ctr"/>
          <a:lstStyle/>
          <a:p>
            <a:endParaRPr lang="zh-CN" altLang="en-US" sz="1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Text Box 22"/>
          <p:cNvSpPr txBox="1">
            <a:spLocks noChangeArrowheads="1"/>
          </p:cNvSpPr>
          <p:nvPr/>
        </p:nvSpPr>
        <p:spPr bwMode="auto">
          <a:xfrm>
            <a:off x="7423324" y="2774404"/>
            <a:ext cx="269875" cy="307760"/>
          </a:xfrm>
          <a:prstGeom prst="rect">
            <a:avLst/>
          </a:prstGeom>
          <a:solidFill>
            <a:srgbClr val="99CC00"/>
          </a:solidFill>
          <a:ln w="9525">
            <a:noFill/>
            <a:miter lim="800000"/>
          </a:ln>
          <a:effectLst/>
        </p:spPr>
        <p:txBody>
          <a:bodyPr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16" name="Line 40"/>
          <p:cNvSpPr>
            <a:spLocks noChangeShapeType="1"/>
          </p:cNvSpPr>
          <p:nvPr/>
        </p:nvSpPr>
        <p:spPr bwMode="auto">
          <a:xfrm>
            <a:off x="3741911" y="2582317"/>
            <a:ext cx="474663" cy="0"/>
          </a:xfrm>
          <a:prstGeom prst="line">
            <a:avLst/>
          </a:prstGeom>
          <a:noFill/>
          <a:ln w="19050">
            <a:solidFill>
              <a:srgbClr val="0033CC"/>
            </a:solidFill>
            <a:round/>
            <a:tailEnd type="triangle" w="med" len="med"/>
          </a:ln>
        </p:spPr>
        <p:txBody>
          <a:bodyPr/>
          <a:lstStyle/>
          <a:p>
            <a:endParaRPr lang="zh-CN" altLang="en-US" sz="1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Line 41"/>
          <p:cNvSpPr>
            <a:spLocks noChangeShapeType="1"/>
          </p:cNvSpPr>
          <p:nvPr/>
        </p:nvSpPr>
        <p:spPr bwMode="auto">
          <a:xfrm>
            <a:off x="5434186" y="2582317"/>
            <a:ext cx="473075" cy="0"/>
          </a:xfrm>
          <a:prstGeom prst="line">
            <a:avLst/>
          </a:prstGeom>
          <a:noFill/>
          <a:ln w="19050">
            <a:solidFill>
              <a:srgbClr val="0033CC"/>
            </a:solidFill>
            <a:round/>
            <a:tailEnd type="triangle" w="med" len="med"/>
          </a:ln>
        </p:spPr>
        <p:txBody>
          <a:bodyPr/>
          <a:lstStyle/>
          <a:p>
            <a:endParaRPr lang="zh-CN" altLang="en-US" sz="1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Line 42"/>
          <p:cNvSpPr>
            <a:spLocks noChangeShapeType="1"/>
          </p:cNvSpPr>
          <p:nvPr/>
        </p:nvSpPr>
        <p:spPr bwMode="auto">
          <a:xfrm>
            <a:off x="7334460" y="2737892"/>
            <a:ext cx="474663" cy="0"/>
          </a:xfrm>
          <a:prstGeom prst="line">
            <a:avLst/>
          </a:prstGeom>
          <a:noFill/>
          <a:ln w="19050">
            <a:solidFill>
              <a:srgbClr val="0033CC"/>
            </a:solidFill>
            <a:round/>
            <a:tailEnd type="triangle" w="med" len="med"/>
          </a:ln>
        </p:spPr>
        <p:txBody>
          <a:bodyPr/>
          <a:lstStyle/>
          <a:p>
            <a:endParaRPr lang="zh-CN" altLang="en-US" sz="1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Line 43"/>
          <p:cNvSpPr>
            <a:spLocks noChangeShapeType="1"/>
          </p:cNvSpPr>
          <p:nvPr/>
        </p:nvSpPr>
        <p:spPr bwMode="auto">
          <a:xfrm>
            <a:off x="7698335" y="1448780"/>
            <a:ext cx="474663" cy="1587"/>
          </a:xfrm>
          <a:prstGeom prst="line">
            <a:avLst/>
          </a:prstGeom>
          <a:noFill/>
          <a:ln w="19050">
            <a:solidFill>
              <a:srgbClr val="0033CC"/>
            </a:solidFill>
            <a:round/>
            <a:tailEnd type="triangle" w="med" len="med"/>
          </a:ln>
        </p:spPr>
        <p:txBody>
          <a:bodyPr/>
          <a:lstStyle/>
          <a:p>
            <a:endParaRPr lang="zh-CN" altLang="en-US" sz="1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Line 44"/>
          <p:cNvSpPr>
            <a:spLocks noChangeShapeType="1"/>
          </p:cNvSpPr>
          <p:nvPr/>
        </p:nvSpPr>
        <p:spPr bwMode="auto">
          <a:xfrm>
            <a:off x="7425010" y="3944454"/>
            <a:ext cx="474662" cy="1587"/>
          </a:xfrm>
          <a:prstGeom prst="line">
            <a:avLst/>
          </a:prstGeom>
          <a:noFill/>
          <a:ln w="19050">
            <a:solidFill>
              <a:srgbClr val="0033CC"/>
            </a:solidFill>
            <a:round/>
            <a:tailEnd type="triangle" w="med" len="med"/>
          </a:ln>
        </p:spPr>
        <p:txBody>
          <a:bodyPr/>
          <a:lstStyle/>
          <a:p>
            <a:endParaRPr lang="zh-CN" altLang="en-US" sz="1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Line 45"/>
          <p:cNvSpPr>
            <a:spLocks noChangeShapeType="1"/>
          </p:cNvSpPr>
          <p:nvPr/>
        </p:nvSpPr>
        <p:spPr bwMode="auto">
          <a:xfrm rot="2432001">
            <a:off x="5216699" y="3337967"/>
            <a:ext cx="473075" cy="0"/>
          </a:xfrm>
          <a:prstGeom prst="line">
            <a:avLst/>
          </a:prstGeom>
          <a:noFill/>
          <a:ln w="19050">
            <a:solidFill>
              <a:srgbClr val="0033CC"/>
            </a:solidFill>
            <a:round/>
            <a:tailEnd type="triangle" w="med" len="med"/>
          </a:ln>
        </p:spPr>
        <p:txBody>
          <a:bodyPr/>
          <a:lstStyle/>
          <a:p>
            <a:endParaRPr lang="zh-CN" altLang="en-US" sz="1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Line 46"/>
          <p:cNvSpPr>
            <a:spLocks noChangeShapeType="1"/>
          </p:cNvSpPr>
          <p:nvPr/>
        </p:nvSpPr>
        <p:spPr bwMode="auto">
          <a:xfrm rot="19097728">
            <a:off x="5145261" y="1790154"/>
            <a:ext cx="509588" cy="74613"/>
          </a:xfrm>
          <a:prstGeom prst="line">
            <a:avLst/>
          </a:prstGeom>
          <a:noFill/>
          <a:ln w="19050">
            <a:solidFill>
              <a:srgbClr val="0033CC"/>
            </a:solidFill>
            <a:round/>
            <a:tailEnd type="triangle" w="med" len="med"/>
          </a:ln>
        </p:spPr>
        <p:txBody>
          <a:bodyPr/>
          <a:lstStyle/>
          <a:p>
            <a:endParaRPr lang="zh-CN" altLang="en-US" sz="1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Text Box 48"/>
          <p:cNvSpPr txBox="1">
            <a:spLocks noChangeArrowheads="1"/>
          </p:cNvSpPr>
          <p:nvPr/>
        </p:nvSpPr>
        <p:spPr bwMode="auto">
          <a:xfrm>
            <a:off x="2526683" y="3288794"/>
            <a:ext cx="1181885" cy="307760"/>
          </a:xfrm>
          <a:prstGeom prst="rect">
            <a:avLst/>
          </a:prstGeom>
          <a:noFill/>
          <a:ln w="28575" algn="ctr">
            <a:noFill/>
            <a:miter lim="800000"/>
          </a:ln>
        </p:spPr>
        <p:txBody>
          <a:bodyPr wrap="square" lIns="91424" tIns="45712" rIns="91424" bIns="45712">
            <a:spAutoFit/>
          </a:bodyPr>
          <a:lstStyle/>
          <a:p>
            <a:pPr algn="l" eaLnBrk="1" hangingPunct="1"/>
            <a:r>
              <a:rPr kumimoji="1" lang="pt" altLang="en-US" sz="1400" dirty="0">
                <a:latin typeface="Huawei Sans" panose="020C0503030203020204" pitchFamily="34" charset="0"/>
                <a:ea typeface="方正兰亭黑简体" panose="02000000000000000000" pitchFamily="2" charset="-122"/>
                <a:cs typeface="Huawei Sans" panose="020C0503030203020204" pitchFamily="34" charset="0"/>
              </a:rPr>
              <a:t>Encriptação</a:t>
            </a:r>
          </a:p>
        </p:txBody>
      </p:sp>
      <p:sp>
        <p:nvSpPr>
          <p:cNvPr id="24" name="Text Box 49"/>
          <p:cNvSpPr txBox="1">
            <a:spLocks noChangeArrowheads="1"/>
          </p:cNvSpPr>
          <p:nvPr/>
        </p:nvSpPr>
        <p:spPr bwMode="auto">
          <a:xfrm>
            <a:off x="6329715" y="1813038"/>
            <a:ext cx="1192698" cy="307760"/>
          </a:xfrm>
          <a:prstGeom prst="rect">
            <a:avLst/>
          </a:prstGeom>
          <a:noFill/>
          <a:ln w="28575" algn="ctr">
            <a:noFill/>
            <a:miter lim="800000"/>
          </a:ln>
        </p:spPr>
        <p:txBody>
          <a:bodyPr wrap="square" lIns="91424" tIns="45712" rIns="91424" bIns="45712">
            <a:spAutoFit/>
          </a:bodyPr>
          <a:lstStyle/>
          <a:p>
            <a:pPr algn="l" eaLnBrk="1" hangingPunct="1"/>
            <a:r>
              <a:rPr kumimoji="1" lang="pt-BR" altLang="en-US" sz="1400" dirty="0">
                <a:latin typeface="Huawei Sans" panose="020C0503030203020204" pitchFamily="34" charset="0"/>
                <a:ea typeface="方正兰亭黑简体" panose="02000000000000000000" pitchFamily="2" charset="-122"/>
                <a:cs typeface="Huawei Sans" panose="020C0503030203020204" pitchFamily="34" charset="0"/>
              </a:rPr>
              <a:t>Decriptação</a:t>
            </a:r>
            <a:endParaRPr kumimoji="1" lang="pt"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Text Box 50"/>
          <p:cNvSpPr txBox="1">
            <a:spLocks noChangeArrowheads="1"/>
          </p:cNvSpPr>
          <p:nvPr/>
        </p:nvSpPr>
        <p:spPr bwMode="auto">
          <a:xfrm>
            <a:off x="6329639" y="3057584"/>
            <a:ext cx="1290364" cy="307760"/>
          </a:xfrm>
          <a:prstGeom prst="rect">
            <a:avLst/>
          </a:prstGeom>
          <a:noFill/>
          <a:ln w="28575" algn="ctr">
            <a:noFill/>
            <a:miter lim="800000"/>
          </a:ln>
        </p:spPr>
        <p:txBody>
          <a:bodyPr wrap="square" lIns="91424" tIns="45712" rIns="91424" bIns="45712">
            <a:spAutoFit/>
          </a:bodyPr>
          <a:lstStyle/>
          <a:p>
            <a:pPr algn="l" eaLnBrk="1" hangingPunct="1"/>
            <a:r>
              <a:rPr kumimoji="1" lang="pt-BR" altLang="en-US" sz="1400" dirty="0">
                <a:latin typeface="Huawei Sans" panose="020C0503030203020204" pitchFamily="34" charset="0"/>
                <a:ea typeface="方正兰亭黑简体" panose="02000000000000000000" pitchFamily="2" charset="-122"/>
                <a:cs typeface="Huawei Sans" panose="020C0503030203020204" pitchFamily="34" charset="0"/>
              </a:rPr>
              <a:t>Decriptação</a:t>
            </a:r>
            <a:endParaRPr kumimoji="1" lang="pt"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Text Box 51"/>
          <p:cNvSpPr txBox="1">
            <a:spLocks noChangeArrowheads="1"/>
          </p:cNvSpPr>
          <p:nvPr/>
        </p:nvSpPr>
        <p:spPr bwMode="auto">
          <a:xfrm>
            <a:off x="6325581" y="4402157"/>
            <a:ext cx="1196831" cy="307760"/>
          </a:xfrm>
          <a:prstGeom prst="rect">
            <a:avLst/>
          </a:prstGeom>
          <a:noFill/>
          <a:ln w="28575" algn="ctr">
            <a:noFill/>
            <a:miter lim="800000"/>
          </a:ln>
        </p:spPr>
        <p:txBody>
          <a:bodyPr wrap="square" lIns="91424" tIns="45712" rIns="91424" bIns="45712">
            <a:spAutoFit/>
          </a:bodyPr>
          <a:lstStyle/>
          <a:p>
            <a:pPr algn="l" eaLnBrk="1" hangingPunct="1"/>
            <a:r>
              <a:rPr kumimoji="1" lang="pt-BR" altLang="en-US" sz="1400" dirty="0">
                <a:latin typeface="Huawei Sans" panose="020C0503030203020204" pitchFamily="34" charset="0"/>
                <a:ea typeface="方正兰亭黑简体" panose="02000000000000000000" pitchFamily="2" charset="-122"/>
                <a:cs typeface="Huawei Sans" panose="020C0503030203020204" pitchFamily="34" charset="0"/>
              </a:rPr>
              <a:t>Decriptação</a:t>
            </a:r>
            <a:endParaRPr kumimoji="1" lang="pt"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27" name="Group 53"/>
          <p:cNvGrpSpPr/>
          <p:nvPr/>
        </p:nvGrpSpPr>
        <p:grpSpPr>
          <a:xfrm>
            <a:off x="3416475" y="2653760"/>
            <a:ext cx="1300304" cy="315705"/>
            <a:chOff x="2621" y="3623"/>
            <a:chExt cx="1120" cy="324"/>
          </a:xfrm>
        </p:grpSpPr>
        <p:sp>
          <p:nvSpPr>
            <p:cNvPr id="56" name="Text Box 54"/>
            <p:cNvSpPr txBox="1">
              <a:spLocks noChangeArrowheads="1"/>
            </p:cNvSpPr>
            <p:nvPr/>
          </p:nvSpPr>
          <p:spPr bwMode="auto">
            <a:xfrm>
              <a:off x="2621" y="3631"/>
              <a:ext cx="165" cy="316"/>
            </a:xfrm>
            <a:prstGeom prst="rect">
              <a:avLst/>
            </a:prstGeom>
            <a:solidFill>
              <a:schemeClr val="bg2"/>
            </a:solidFill>
            <a:ln w="9525">
              <a:noFill/>
              <a:miter lim="800000"/>
            </a:ln>
            <a:effectLst/>
          </p:spPr>
          <p:txBody>
            <a:bodyPr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57" name="Text Box 55"/>
            <p:cNvSpPr txBox="1">
              <a:spLocks noChangeArrowheads="1"/>
            </p:cNvSpPr>
            <p:nvPr/>
          </p:nvSpPr>
          <p:spPr bwMode="auto">
            <a:xfrm>
              <a:off x="2788" y="3628"/>
              <a:ext cx="172" cy="316"/>
            </a:xfrm>
            <a:prstGeom prst="rect">
              <a:avLst/>
            </a:prstGeom>
            <a:solidFill>
              <a:srgbClr val="99CCFF"/>
            </a:solidFill>
            <a:ln w="9525">
              <a:noFill/>
              <a:miter lim="800000"/>
            </a:ln>
            <a:effectLst/>
          </p:spPr>
          <p:txBody>
            <a:bodyPr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58" name="Text Box 56"/>
            <p:cNvSpPr txBox="1">
              <a:spLocks noChangeArrowheads="1"/>
            </p:cNvSpPr>
            <p:nvPr/>
          </p:nvSpPr>
          <p:spPr bwMode="auto">
            <a:xfrm>
              <a:off x="3373" y="3630"/>
              <a:ext cx="172" cy="316"/>
            </a:xfrm>
            <a:prstGeom prst="rect">
              <a:avLst/>
            </a:prstGeom>
            <a:solidFill>
              <a:srgbClr val="99CCFF"/>
            </a:solidFill>
            <a:ln w="9525">
              <a:noFill/>
              <a:miter lim="800000"/>
            </a:ln>
            <a:effectLst/>
          </p:spPr>
          <p:txBody>
            <a:bodyPr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59" name="Text Box 57"/>
            <p:cNvSpPr txBox="1">
              <a:spLocks noChangeArrowheads="1"/>
            </p:cNvSpPr>
            <p:nvPr/>
          </p:nvSpPr>
          <p:spPr bwMode="auto">
            <a:xfrm>
              <a:off x="2955" y="3630"/>
              <a:ext cx="231" cy="316"/>
            </a:xfrm>
            <a:prstGeom prst="rect">
              <a:avLst/>
            </a:prstGeom>
            <a:solidFill>
              <a:srgbClr val="99CC00"/>
            </a:solidFill>
            <a:ln w="9525">
              <a:noFill/>
              <a:miter lim="800000"/>
            </a:ln>
            <a:effectLst/>
          </p:spPr>
          <p:txBody>
            <a:bodyPr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60" name="Text Box 58"/>
            <p:cNvSpPr txBox="1">
              <a:spLocks noChangeArrowheads="1"/>
            </p:cNvSpPr>
            <p:nvPr/>
          </p:nvSpPr>
          <p:spPr bwMode="auto">
            <a:xfrm>
              <a:off x="3183" y="3630"/>
              <a:ext cx="190" cy="316"/>
            </a:xfrm>
            <a:prstGeom prst="rect">
              <a:avLst/>
            </a:prstGeom>
            <a:solidFill>
              <a:schemeClr val="bg2"/>
            </a:solidFill>
            <a:ln w="9525">
              <a:noFill/>
              <a:miter lim="800000"/>
            </a:ln>
            <a:effectLst/>
          </p:spPr>
          <p:txBody>
            <a:bodyPr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61" name="Text Box 59"/>
            <p:cNvSpPr txBox="1">
              <a:spLocks noChangeArrowheads="1"/>
            </p:cNvSpPr>
            <p:nvPr/>
          </p:nvSpPr>
          <p:spPr bwMode="auto">
            <a:xfrm>
              <a:off x="3554" y="3623"/>
              <a:ext cx="187" cy="316"/>
            </a:xfrm>
            <a:prstGeom prst="rect">
              <a:avLst/>
            </a:prstGeom>
            <a:solidFill>
              <a:schemeClr val="bg2"/>
            </a:solidFill>
            <a:ln w="9525">
              <a:noFill/>
              <a:miter lim="800000"/>
            </a:ln>
            <a:effectLst/>
          </p:spPr>
          <p:txBody>
            <a:bodyPr wrap="square"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1</a:t>
              </a:r>
            </a:p>
          </p:txBody>
        </p:sp>
      </p:grpSp>
      <p:sp>
        <p:nvSpPr>
          <p:cNvPr id="28" name="Rectangle 63"/>
          <p:cNvSpPr>
            <a:spLocks noChangeArrowheads="1"/>
          </p:cNvSpPr>
          <p:nvPr/>
        </p:nvSpPr>
        <p:spPr bwMode="auto">
          <a:xfrm>
            <a:off x="8359269" y="1502755"/>
            <a:ext cx="815975" cy="325437"/>
          </a:xfrm>
          <a:prstGeom prst="rect">
            <a:avLst/>
          </a:prstGeom>
          <a:noFill/>
          <a:ln w="12700" algn="ctr">
            <a:solidFill>
              <a:schemeClr val="tx1"/>
            </a:solidFill>
            <a:miter lim="800000"/>
          </a:ln>
        </p:spPr>
        <p:txBody>
          <a:bodyPr wrap="none" anchor="ctr"/>
          <a:lstStyle/>
          <a:p>
            <a:pPr algn="ctr" eaLnBrk="1" fontAlgn="t" hangingPunct="1">
              <a:spcBef>
                <a:spcPct val="0"/>
              </a:spcBef>
            </a:pPr>
            <a:r>
              <a:rPr lang="pt" altLang="en-US" sz="1400">
                <a:latin typeface="Huawei Sans" panose="020C0503030203020204" pitchFamily="34" charset="0"/>
                <a:ea typeface="方正兰亭黑简体" panose="02000000000000000000" pitchFamily="2" charset="-122"/>
                <a:cs typeface="Huawei Sans" panose="020C0503030203020204" pitchFamily="34" charset="0"/>
              </a:rPr>
              <a:t>Usuário 1</a:t>
            </a:r>
          </a:p>
        </p:txBody>
      </p:sp>
      <p:sp>
        <p:nvSpPr>
          <p:cNvPr id="29" name="Rectangle 64"/>
          <p:cNvSpPr>
            <a:spLocks noChangeArrowheads="1"/>
          </p:cNvSpPr>
          <p:nvPr/>
        </p:nvSpPr>
        <p:spPr bwMode="auto">
          <a:xfrm>
            <a:off x="8398049" y="2774404"/>
            <a:ext cx="815975" cy="325438"/>
          </a:xfrm>
          <a:prstGeom prst="rect">
            <a:avLst/>
          </a:prstGeom>
          <a:noFill/>
          <a:ln w="12700" algn="ctr">
            <a:solidFill>
              <a:schemeClr val="tx1"/>
            </a:solidFill>
            <a:miter lim="800000"/>
          </a:ln>
        </p:spPr>
        <p:txBody>
          <a:bodyPr wrap="none" anchor="ctr"/>
          <a:lstStyle/>
          <a:p>
            <a:pPr algn="ctr" eaLnBrk="1" fontAlgn="t" hangingPunct="1">
              <a:spcBef>
                <a:spcPct val="0"/>
              </a:spcBef>
            </a:pPr>
            <a:r>
              <a:rPr lang="pt" altLang="en-US" sz="1400">
                <a:latin typeface="Huawei Sans" panose="020C0503030203020204" pitchFamily="34" charset="0"/>
                <a:ea typeface="方正兰亭黑简体" panose="02000000000000000000" pitchFamily="2" charset="-122"/>
                <a:cs typeface="Huawei Sans" panose="020C0503030203020204" pitchFamily="34" charset="0"/>
              </a:rPr>
              <a:t>Usuário 2</a:t>
            </a:r>
          </a:p>
        </p:txBody>
      </p:sp>
      <p:sp>
        <p:nvSpPr>
          <p:cNvPr id="30" name="Rectangle 65"/>
          <p:cNvSpPr>
            <a:spLocks noChangeArrowheads="1"/>
          </p:cNvSpPr>
          <p:nvPr/>
        </p:nvSpPr>
        <p:spPr bwMode="auto">
          <a:xfrm>
            <a:off x="8520385" y="4111675"/>
            <a:ext cx="815975" cy="325437"/>
          </a:xfrm>
          <a:prstGeom prst="rect">
            <a:avLst/>
          </a:prstGeom>
          <a:noFill/>
          <a:ln w="12700" algn="ctr">
            <a:solidFill>
              <a:schemeClr val="tx1"/>
            </a:solidFill>
            <a:miter lim="800000"/>
          </a:ln>
        </p:spPr>
        <p:txBody>
          <a:bodyPr wrap="none" anchor="ctr"/>
          <a:lstStyle/>
          <a:p>
            <a:pPr algn="ctr" eaLnBrk="1" fontAlgn="t" hangingPunct="1">
              <a:spcBef>
                <a:spcPct val="0"/>
              </a:spcBef>
            </a:pPr>
            <a:r>
              <a:rPr lang="pt" altLang="en-US" sz="1400">
                <a:latin typeface="Huawei Sans" panose="020C0503030203020204" pitchFamily="34" charset="0"/>
                <a:ea typeface="方正兰亭黑简体" panose="02000000000000000000" pitchFamily="2" charset="-122"/>
                <a:cs typeface="Huawei Sans" panose="020C0503030203020204" pitchFamily="34" charset="0"/>
              </a:rPr>
              <a:t>Usuário 3</a:t>
            </a:r>
          </a:p>
        </p:txBody>
      </p:sp>
      <p:grpSp>
        <p:nvGrpSpPr>
          <p:cNvPr id="31" name="Group 66"/>
          <p:cNvGrpSpPr/>
          <p:nvPr/>
        </p:nvGrpSpPr>
        <p:grpSpPr>
          <a:xfrm rot="19525631">
            <a:off x="4957590" y="1862655"/>
            <a:ext cx="1293338" cy="316676"/>
            <a:chOff x="2621" y="3605"/>
            <a:chExt cx="1114" cy="325"/>
          </a:xfrm>
        </p:grpSpPr>
        <p:sp>
          <p:nvSpPr>
            <p:cNvPr id="50" name="Text Box 67"/>
            <p:cNvSpPr txBox="1">
              <a:spLocks noChangeArrowheads="1"/>
            </p:cNvSpPr>
            <p:nvPr/>
          </p:nvSpPr>
          <p:spPr bwMode="auto">
            <a:xfrm>
              <a:off x="2621" y="3613"/>
              <a:ext cx="165" cy="316"/>
            </a:xfrm>
            <a:prstGeom prst="rect">
              <a:avLst/>
            </a:prstGeom>
            <a:solidFill>
              <a:schemeClr val="bg2"/>
            </a:solidFill>
            <a:ln w="9525">
              <a:noFill/>
              <a:miter lim="800000"/>
            </a:ln>
            <a:effectLst/>
          </p:spPr>
          <p:txBody>
            <a:bodyPr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51" name="Text Box 68"/>
            <p:cNvSpPr txBox="1">
              <a:spLocks noChangeArrowheads="1"/>
            </p:cNvSpPr>
            <p:nvPr/>
          </p:nvSpPr>
          <p:spPr bwMode="auto">
            <a:xfrm>
              <a:off x="2788" y="3610"/>
              <a:ext cx="172" cy="316"/>
            </a:xfrm>
            <a:prstGeom prst="rect">
              <a:avLst/>
            </a:prstGeom>
            <a:solidFill>
              <a:srgbClr val="99CCFF"/>
            </a:solidFill>
            <a:ln w="9525">
              <a:noFill/>
              <a:miter lim="800000"/>
            </a:ln>
            <a:effectLst/>
          </p:spPr>
          <p:txBody>
            <a:bodyPr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52" name="Text Box 69"/>
            <p:cNvSpPr txBox="1">
              <a:spLocks noChangeArrowheads="1"/>
            </p:cNvSpPr>
            <p:nvPr/>
          </p:nvSpPr>
          <p:spPr bwMode="auto">
            <a:xfrm>
              <a:off x="3373" y="3612"/>
              <a:ext cx="172" cy="316"/>
            </a:xfrm>
            <a:prstGeom prst="rect">
              <a:avLst/>
            </a:prstGeom>
            <a:solidFill>
              <a:srgbClr val="99CCFF"/>
            </a:solidFill>
            <a:ln w="9525">
              <a:noFill/>
              <a:miter lim="800000"/>
            </a:ln>
            <a:effectLst/>
          </p:spPr>
          <p:txBody>
            <a:bodyPr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53" name="Text Box 70"/>
            <p:cNvSpPr txBox="1">
              <a:spLocks noChangeArrowheads="1"/>
            </p:cNvSpPr>
            <p:nvPr/>
          </p:nvSpPr>
          <p:spPr bwMode="auto">
            <a:xfrm>
              <a:off x="2955" y="3614"/>
              <a:ext cx="231" cy="316"/>
            </a:xfrm>
            <a:prstGeom prst="rect">
              <a:avLst/>
            </a:prstGeom>
            <a:solidFill>
              <a:srgbClr val="99CC00"/>
            </a:solidFill>
            <a:ln w="9525">
              <a:noFill/>
              <a:miter lim="800000"/>
            </a:ln>
            <a:effectLst/>
          </p:spPr>
          <p:txBody>
            <a:bodyPr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54" name="Text Box 71"/>
            <p:cNvSpPr txBox="1">
              <a:spLocks noChangeArrowheads="1"/>
            </p:cNvSpPr>
            <p:nvPr/>
          </p:nvSpPr>
          <p:spPr bwMode="auto">
            <a:xfrm>
              <a:off x="3185" y="3605"/>
              <a:ext cx="190" cy="316"/>
            </a:xfrm>
            <a:prstGeom prst="rect">
              <a:avLst/>
            </a:prstGeom>
            <a:solidFill>
              <a:schemeClr val="bg2"/>
            </a:solidFill>
            <a:ln w="9525">
              <a:noFill/>
              <a:miter lim="800000"/>
            </a:ln>
            <a:effectLst/>
          </p:spPr>
          <p:txBody>
            <a:bodyPr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55" name="Text Box 72"/>
            <p:cNvSpPr txBox="1">
              <a:spLocks noChangeArrowheads="1"/>
            </p:cNvSpPr>
            <p:nvPr/>
          </p:nvSpPr>
          <p:spPr bwMode="auto">
            <a:xfrm>
              <a:off x="3554" y="3605"/>
              <a:ext cx="181" cy="316"/>
            </a:xfrm>
            <a:prstGeom prst="rect">
              <a:avLst/>
            </a:prstGeom>
            <a:solidFill>
              <a:schemeClr val="bg2"/>
            </a:solidFill>
            <a:ln w="9525">
              <a:noFill/>
              <a:miter lim="800000"/>
            </a:ln>
            <a:effectLst/>
          </p:spPr>
          <p:txBody>
            <a:bodyPr wrap="square"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1</a:t>
              </a:r>
            </a:p>
          </p:txBody>
        </p:sp>
      </p:grpSp>
      <p:grpSp>
        <p:nvGrpSpPr>
          <p:cNvPr id="32" name="Group 73"/>
          <p:cNvGrpSpPr/>
          <p:nvPr/>
        </p:nvGrpSpPr>
        <p:grpSpPr>
          <a:xfrm>
            <a:off x="5166207" y="2695145"/>
            <a:ext cx="1324685" cy="310833"/>
            <a:chOff x="2621" y="3628"/>
            <a:chExt cx="1141" cy="319"/>
          </a:xfrm>
        </p:grpSpPr>
        <p:sp>
          <p:nvSpPr>
            <p:cNvPr id="44" name="Text Box 74"/>
            <p:cNvSpPr txBox="1">
              <a:spLocks noChangeArrowheads="1"/>
            </p:cNvSpPr>
            <p:nvPr/>
          </p:nvSpPr>
          <p:spPr bwMode="auto">
            <a:xfrm>
              <a:off x="2621" y="3631"/>
              <a:ext cx="165" cy="316"/>
            </a:xfrm>
            <a:prstGeom prst="rect">
              <a:avLst/>
            </a:prstGeom>
            <a:solidFill>
              <a:schemeClr val="bg2"/>
            </a:solidFill>
            <a:ln w="9525">
              <a:noFill/>
              <a:miter lim="800000"/>
            </a:ln>
            <a:effectLst/>
          </p:spPr>
          <p:txBody>
            <a:bodyPr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45" name="Text Box 75"/>
            <p:cNvSpPr txBox="1">
              <a:spLocks noChangeArrowheads="1"/>
            </p:cNvSpPr>
            <p:nvPr/>
          </p:nvSpPr>
          <p:spPr bwMode="auto">
            <a:xfrm>
              <a:off x="2788" y="3628"/>
              <a:ext cx="172" cy="316"/>
            </a:xfrm>
            <a:prstGeom prst="rect">
              <a:avLst/>
            </a:prstGeom>
            <a:solidFill>
              <a:srgbClr val="99CCFF"/>
            </a:solidFill>
            <a:ln w="9525">
              <a:noFill/>
              <a:miter lim="800000"/>
            </a:ln>
            <a:effectLst/>
          </p:spPr>
          <p:txBody>
            <a:bodyPr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46" name="Text Box 76"/>
            <p:cNvSpPr txBox="1">
              <a:spLocks noChangeArrowheads="1"/>
            </p:cNvSpPr>
            <p:nvPr/>
          </p:nvSpPr>
          <p:spPr bwMode="auto">
            <a:xfrm>
              <a:off x="3373" y="3630"/>
              <a:ext cx="172" cy="316"/>
            </a:xfrm>
            <a:prstGeom prst="rect">
              <a:avLst/>
            </a:prstGeom>
            <a:solidFill>
              <a:srgbClr val="99CCFF"/>
            </a:solidFill>
            <a:ln w="9525">
              <a:noFill/>
              <a:miter lim="800000"/>
            </a:ln>
            <a:effectLst/>
          </p:spPr>
          <p:txBody>
            <a:bodyPr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47" name="Text Box 77"/>
            <p:cNvSpPr txBox="1">
              <a:spLocks noChangeArrowheads="1"/>
            </p:cNvSpPr>
            <p:nvPr/>
          </p:nvSpPr>
          <p:spPr bwMode="auto">
            <a:xfrm>
              <a:off x="2955" y="3630"/>
              <a:ext cx="231" cy="316"/>
            </a:xfrm>
            <a:prstGeom prst="rect">
              <a:avLst/>
            </a:prstGeom>
            <a:solidFill>
              <a:srgbClr val="99CC00"/>
            </a:solidFill>
            <a:ln w="9525">
              <a:noFill/>
              <a:miter lim="800000"/>
            </a:ln>
            <a:effectLst/>
          </p:spPr>
          <p:txBody>
            <a:bodyPr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48" name="Text Box 78"/>
            <p:cNvSpPr txBox="1">
              <a:spLocks noChangeArrowheads="1"/>
            </p:cNvSpPr>
            <p:nvPr/>
          </p:nvSpPr>
          <p:spPr bwMode="auto">
            <a:xfrm>
              <a:off x="3183" y="3630"/>
              <a:ext cx="190" cy="316"/>
            </a:xfrm>
            <a:prstGeom prst="rect">
              <a:avLst/>
            </a:prstGeom>
            <a:solidFill>
              <a:schemeClr val="bg2"/>
            </a:solidFill>
            <a:ln w="9525">
              <a:noFill/>
              <a:miter lim="800000"/>
            </a:ln>
            <a:effectLst/>
          </p:spPr>
          <p:txBody>
            <a:bodyPr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49" name="Text Box 79"/>
            <p:cNvSpPr txBox="1">
              <a:spLocks noChangeArrowheads="1"/>
            </p:cNvSpPr>
            <p:nvPr/>
          </p:nvSpPr>
          <p:spPr bwMode="auto">
            <a:xfrm>
              <a:off x="3554" y="3631"/>
              <a:ext cx="208" cy="316"/>
            </a:xfrm>
            <a:prstGeom prst="rect">
              <a:avLst/>
            </a:prstGeom>
            <a:solidFill>
              <a:schemeClr val="bg2"/>
            </a:solidFill>
            <a:ln w="9525">
              <a:noFill/>
              <a:miter lim="800000"/>
            </a:ln>
            <a:effectLst/>
          </p:spPr>
          <p:txBody>
            <a:bodyPr wrap="square"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1</a:t>
              </a:r>
            </a:p>
          </p:txBody>
        </p:sp>
      </p:grpSp>
      <p:grpSp>
        <p:nvGrpSpPr>
          <p:cNvPr id="33" name="Group 80"/>
          <p:cNvGrpSpPr/>
          <p:nvPr/>
        </p:nvGrpSpPr>
        <p:grpSpPr>
          <a:xfrm rot="2328059">
            <a:off x="4970388" y="3718228"/>
            <a:ext cx="1303786" cy="321551"/>
            <a:chOff x="2619" y="3603"/>
            <a:chExt cx="1123" cy="330"/>
          </a:xfrm>
        </p:grpSpPr>
        <p:sp>
          <p:nvSpPr>
            <p:cNvPr id="38" name="Text Box 81"/>
            <p:cNvSpPr txBox="1">
              <a:spLocks noChangeArrowheads="1"/>
            </p:cNvSpPr>
            <p:nvPr/>
          </p:nvSpPr>
          <p:spPr bwMode="auto">
            <a:xfrm>
              <a:off x="2619" y="3617"/>
              <a:ext cx="163" cy="316"/>
            </a:xfrm>
            <a:prstGeom prst="rect">
              <a:avLst/>
            </a:prstGeom>
            <a:solidFill>
              <a:schemeClr val="bg2"/>
            </a:solidFill>
            <a:ln w="9525">
              <a:noFill/>
              <a:miter lim="800000"/>
            </a:ln>
            <a:effectLst/>
          </p:spPr>
          <p:txBody>
            <a:bodyPr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39" name="Text Box 82"/>
            <p:cNvSpPr txBox="1">
              <a:spLocks noChangeArrowheads="1"/>
            </p:cNvSpPr>
            <p:nvPr/>
          </p:nvSpPr>
          <p:spPr bwMode="auto">
            <a:xfrm>
              <a:off x="2786" y="3610"/>
              <a:ext cx="171" cy="316"/>
            </a:xfrm>
            <a:prstGeom prst="rect">
              <a:avLst/>
            </a:prstGeom>
            <a:solidFill>
              <a:srgbClr val="99CCFF"/>
            </a:solidFill>
            <a:ln w="9525">
              <a:noFill/>
              <a:miter lim="800000"/>
            </a:ln>
            <a:effectLst/>
          </p:spPr>
          <p:txBody>
            <a:bodyPr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40" name="Text Box 83"/>
            <p:cNvSpPr txBox="1">
              <a:spLocks noChangeArrowheads="1"/>
            </p:cNvSpPr>
            <p:nvPr/>
          </p:nvSpPr>
          <p:spPr bwMode="auto">
            <a:xfrm>
              <a:off x="3352" y="3609"/>
              <a:ext cx="171" cy="316"/>
            </a:xfrm>
            <a:prstGeom prst="rect">
              <a:avLst/>
            </a:prstGeom>
            <a:solidFill>
              <a:srgbClr val="99CCFF"/>
            </a:solidFill>
            <a:ln w="9525">
              <a:noFill/>
              <a:miter lim="800000"/>
            </a:ln>
            <a:effectLst/>
          </p:spPr>
          <p:txBody>
            <a:bodyPr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41" name="Text Box 84"/>
            <p:cNvSpPr txBox="1">
              <a:spLocks noChangeArrowheads="1"/>
            </p:cNvSpPr>
            <p:nvPr/>
          </p:nvSpPr>
          <p:spPr bwMode="auto">
            <a:xfrm>
              <a:off x="2953" y="3614"/>
              <a:ext cx="231" cy="316"/>
            </a:xfrm>
            <a:prstGeom prst="rect">
              <a:avLst/>
            </a:prstGeom>
            <a:solidFill>
              <a:srgbClr val="99CC00"/>
            </a:solidFill>
            <a:ln w="9525">
              <a:noFill/>
              <a:miter lim="800000"/>
            </a:ln>
            <a:effectLst/>
          </p:spPr>
          <p:txBody>
            <a:bodyPr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42" name="Text Box 85"/>
            <p:cNvSpPr txBox="1">
              <a:spLocks noChangeArrowheads="1"/>
            </p:cNvSpPr>
            <p:nvPr/>
          </p:nvSpPr>
          <p:spPr bwMode="auto">
            <a:xfrm>
              <a:off x="3161" y="3610"/>
              <a:ext cx="190" cy="316"/>
            </a:xfrm>
            <a:prstGeom prst="rect">
              <a:avLst/>
            </a:prstGeom>
            <a:solidFill>
              <a:schemeClr val="bg2"/>
            </a:solidFill>
            <a:ln w="9525">
              <a:noFill/>
              <a:miter lim="800000"/>
            </a:ln>
            <a:effectLst/>
          </p:spPr>
          <p:txBody>
            <a:bodyPr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43" name="Text Box 86"/>
            <p:cNvSpPr txBox="1">
              <a:spLocks noChangeArrowheads="1"/>
            </p:cNvSpPr>
            <p:nvPr/>
          </p:nvSpPr>
          <p:spPr bwMode="auto">
            <a:xfrm>
              <a:off x="3527" y="3603"/>
              <a:ext cx="215" cy="316"/>
            </a:xfrm>
            <a:prstGeom prst="rect">
              <a:avLst/>
            </a:prstGeom>
            <a:solidFill>
              <a:schemeClr val="bg2"/>
            </a:solidFill>
            <a:ln w="9525">
              <a:noFill/>
              <a:miter lim="800000"/>
            </a:ln>
            <a:effectLst/>
          </p:spPr>
          <p:txBody>
            <a:bodyPr wrap="square" lIns="91424" tIns="45712" rIns="91424" bIns="45712">
              <a:spAutoFit/>
            </a:bodyPr>
            <a:lstStyle/>
            <a:p>
              <a:pPr>
                <a:spcBef>
                  <a:spcPct val="0"/>
                </a:spcBef>
                <a:defRPr/>
              </a:pPr>
              <a:r>
                <a:rPr lang="pt" sz="1400">
                  <a:latin typeface="Huawei Sans" panose="020C0503030203020204" pitchFamily="34" charset="0"/>
                  <a:ea typeface="方正兰亭黑简体" panose="02000000000000000000" pitchFamily="2" charset="-122"/>
                  <a:cs typeface="Huawei Sans" panose="020C0503030203020204" pitchFamily="34" charset="0"/>
                </a:rPr>
                <a:t>1</a:t>
              </a:r>
            </a:p>
          </p:txBody>
        </p:sp>
      </p:grpSp>
      <p:sp>
        <p:nvSpPr>
          <p:cNvPr id="34" name="圆角矩形 33"/>
          <p:cNvSpPr/>
          <p:nvPr/>
        </p:nvSpPr>
        <p:spPr bwMode="auto">
          <a:xfrm>
            <a:off x="2711624" y="2717253"/>
            <a:ext cx="596999" cy="531726"/>
          </a:xfrm>
          <a:prstGeom prst="round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pt" altLang="zh-CN" sz="14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OLT</a:t>
            </a:r>
            <a:endParaRPr lang="zh-CN" altLang="en-US" sz="14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圆角矩形 34"/>
          <p:cNvSpPr/>
          <p:nvPr/>
        </p:nvSpPr>
        <p:spPr bwMode="auto">
          <a:xfrm>
            <a:off x="6477273" y="4181216"/>
            <a:ext cx="645296" cy="209430"/>
          </a:xfrm>
          <a:prstGeom prst="round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pt" altLang="zh-CN" sz="1100">
                <a:latin typeface="Huawei Sans" panose="020C0503030203020204" pitchFamily="34" charset="0"/>
                <a:ea typeface="方正兰亭黑简体" panose="02000000000000000000" pitchFamily="2" charset="-122"/>
                <a:cs typeface="Huawei Sans" panose="020C0503030203020204" pitchFamily="34" charset="0"/>
              </a:rPr>
              <a:t>ONU</a:t>
            </a:r>
            <a:endParaRPr lang="zh-CN" altLang="en-US" sz="11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圆角矩形 35"/>
          <p:cNvSpPr/>
          <p:nvPr/>
        </p:nvSpPr>
        <p:spPr bwMode="auto">
          <a:xfrm>
            <a:off x="6519604" y="2832704"/>
            <a:ext cx="620512" cy="195769"/>
          </a:xfrm>
          <a:prstGeom prst="round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pt" altLang="zh-CN" sz="1100">
                <a:latin typeface="Huawei Sans" panose="020C0503030203020204" pitchFamily="34" charset="0"/>
                <a:ea typeface="方正兰亭黑简体" panose="02000000000000000000" pitchFamily="2" charset="-122"/>
                <a:cs typeface="Huawei Sans" panose="020C0503030203020204" pitchFamily="34" charset="0"/>
              </a:rPr>
              <a:t>ONU</a:t>
            </a:r>
            <a:endParaRPr lang="zh-CN" altLang="en-US" sz="11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圆角矩形 36"/>
          <p:cNvSpPr/>
          <p:nvPr/>
        </p:nvSpPr>
        <p:spPr bwMode="auto">
          <a:xfrm>
            <a:off x="6456040" y="1594818"/>
            <a:ext cx="609292" cy="183228"/>
          </a:xfrm>
          <a:prstGeom prst="round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pt" altLang="zh-CN" sz="1100">
                <a:latin typeface="Huawei Sans" panose="020C0503030203020204" pitchFamily="34" charset="0"/>
                <a:ea typeface="方正兰亭黑简体" panose="02000000000000000000" pitchFamily="2" charset="-122"/>
                <a:cs typeface="Huawei Sans" panose="020C0503030203020204" pitchFamily="34" charset="0"/>
              </a:rPr>
              <a:t>ONU</a:t>
            </a:r>
            <a:endParaRPr lang="zh-CN" altLang="en-US" sz="110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397368496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zh-CN" dirty="0"/>
              <a:t>FEC </a:t>
            </a:r>
            <a:r>
              <a:rPr lang="pt-BR" dirty="0"/>
              <a:t>(Correção de Erros Direta)</a:t>
            </a:r>
            <a:endParaRPr lang="zh-CN" altLang="en-US" dirty="0"/>
          </a:p>
        </p:txBody>
      </p:sp>
      <p:sp>
        <p:nvSpPr>
          <p:cNvPr id="3" name="文本占位符 2"/>
          <p:cNvSpPr txBox="1"/>
          <p:nvPr/>
        </p:nvSpPr>
        <p:spPr>
          <a:xfrm>
            <a:off x="468317" y="1233488"/>
            <a:ext cx="11276183" cy="4680000"/>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A Correção de Erros Direta (FEC, do inglês </a:t>
            </a:r>
            <a:r>
              <a:rPr lang="pt-BR" altLang="zh-CN" dirty="0" err="1">
                <a:latin typeface="Huawei Sans" panose="020C0503030203020204" pitchFamily="34" charset="0"/>
                <a:ea typeface="方正兰亭黑简体" panose="02000000000000000000" pitchFamily="2" charset="-122"/>
                <a:cs typeface="Huawei Sans" panose="020C0503030203020204" pitchFamily="34" charset="0"/>
              </a:rPr>
              <a:t>Forward</a:t>
            </a:r>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 </a:t>
            </a:r>
            <a:r>
              <a:rPr lang="pt-BR" altLang="zh-CN" dirty="0" err="1">
                <a:latin typeface="Huawei Sans" panose="020C0503030203020204" pitchFamily="34" charset="0"/>
                <a:ea typeface="方正兰亭黑简体" panose="02000000000000000000" pitchFamily="2" charset="-122"/>
                <a:cs typeface="Huawei Sans" panose="020C0503030203020204" pitchFamily="34" charset="0"/>
              </a:rPr>
              <a:t>Error</a:t>
            </a:r>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 </a:t>
            </a:r>
            <a:r>
              <a:rPr lang="pt-BR" altLang="zh-CN" dirty="0" err="1">
                <a:latin typeface="Huawei Sans" panose="020C0503030203020204" pitchFamily="34" charset="0"/>
                <a:ea typeface="方正兰亭黑简体" panose="02000000000000000000" pitchFamily="2" charset="-122"/>
                <a:cs typeface="Huawei Sans" panose="020C0503030203020204" pitchFamily="34" charset="0"/>
              </a:rPr>
              <a:t>Correction</a:t>
            </a:r>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 é utilizada para melhorar a qualidade de transmissão das linhas.</a:t>
            </a:r>
          </a:p>
          <a:p>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O funcionamento do FEC em uma porta XG(S)-PON é descrito da seguinte forma</a:t>
            </a:r>
            <a:r>
              <a:rPr lang="pt" altLang="zh-CN" dirty="0">
                <a:latin typeface="Huawei Sans" panose="020C0503030203020204" pitchFamily="34" charset="0"/>
                <a:cs typeface="Huawei Sans" panose="020C0503030203020204" pitchFamily="34" charset="0"/>
              </a:rPr>
              <a:t>:</a:t>
            </a:r>
          </a:p>
          <a:p>
            <a:pPr lvl="1"/>
            <a:r>
              <a:rPr lang="pt-BR" altLang="en-US" dirty="0">
                <a:latin typeface="Huawei Sans" panose="020C0503030203020204" pitchFamily="34" charset="0"/>
                <a:ea typeface="方正兰亭黑简体" panose="02000000000000000000" pitchFamily="2" charset="-122"/>
                <a:cs typeface="Huawei Sans" panose="020C0503030203020204" pitchFamily="34" charset="0"/>
              </a:rPr>
              <a:t>A função FEC é suportada apenas na direção </a:t>
            </a:r>
            <a:r>
              <a:rPr lang="pt-BR" altLang="en-US" dirty="0" err="1">
                <a:latin typeface="Huawei Sans" panose="020C0503030203020204" pitchFamily="34" charset="0"/>
                <a:ea typeface="方正兰亭黑简体" panose="02000000000000000000" pitchFamily="2" charset="-122"/>
                <a:cs typeface="Huawei Sans" panose="020C0503030203020204" pitchFamily="34" charset="0"/>
              </a:rPr>
              <a:t>downstream</a:t>
            </a:r>
            <a:r>
              <a:rPr lang="pt-BR" altLang="en-US" dirty="0">
                <a:latin typeface="Huawei Sans" panose="020C0503030203020204" pitchFamily="34" charset="0"/>
                <a:ea typeface="方正兰亭黑简体" panose="02000000000000000000" pitchFamily="2" charset="-122"/>
                <a:cs typeface="Huawei Sans" panose="020C0503030203020204" pitchFamily="34" charset="0"/>
              </a:rPr>
              <a:t> (sentido da OLT para a ONU).</a:t>
            </a:r>
          </a:p>
          <a:p>
            <a:pPr lvl="1"/>
            <a:r>
              <a:rPr lang="pt-BR" altLang="en-US" dirty="0">
                <a:latin typeface="Huawei Sans" panose="020C0503030203020204" pitchFamily="34" charset="0"/>
                <a:ea typeface="方正兰亭黑简体" panose="02000000000000000000" pitchFamily="2" charset="-122"/>
                <a:cs typeface="Huawei Sans" panose="020C0503030203020204" pitchFamily="34" charset="0"/>
              </a:rPr>
              <a:t>Suporte ao FEC tanto nas direções </a:t>
            </a:r>
            <a:r>
              <a:rPr lang="pt-BR" altLang="en-US"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altLang="en-US" dirty="0">
                <a:latin typeface="Huawei Sans" panose="020C0503030203020204" pitchFamily="34" charset="0"/>
                <a:ea typeface="方正兰亭黑简体" panose="02000000000000000000" pitchFamily="2" charset="-122"/>
                <a:cs typeface="Huawei Sans" panose="020C0503030203020204" pitchFamily="34" charset="0"/>
              </a:rPr>
              <a:t> (sentido da ONU para a OLT) quanto </a:t>
            </a:r>
            <a:r>
              <a:rPr lang="pt-BR" altLang="en-US" dirty="0" err="1">
                <a:latin typeface="Huawei Sans" panose="020C0503030203020204" pitchFamily="34" charset="0"/>
                <a:ea typeface="方正兰亭黑简体" panose="02000000000000000000" pitchFamily="2" charset="-122"/>
                <a:cs typeface="Huawei Sans" panose="020C0503030203020204" pitchFamily="34" charset="0"/>
              </a:rPr>
              <a:t>downstream</a:t>
            </a:r>
            <a:r>
              <a:rPr lang="pt-BR" altLang="en-US" dirty="0">
                <a:latin typeface="Huawei Sans" panose="020C0503030203020204" pitchFamily="34" charset="0"/>
                <a:ea typeface="方正兰亭黑简体" panose="02000000000000000000" pitchFamily="2" charset="-122"/>
                <a:cs typeface="Huawei Sans" panose="020C0503030203020204" pitchFamily="34" charset="0"/>
              </a:rPr>
              <a:t>.</a:t>
            </a:r>
          </a:p>
          <a:p>
            <a:pPr lvl="1"/>
            <a:r>
              <a:rPr lang="pt-BR" altLang="en-US" dirty="0">
                <a:latin typeface="Huawei Sans" panose="020C0503030203020204" pitchFamily="34" charset="0"/>
                <a:ea typeface="方正兰亭黑简体" panose="02000000000000000000" pitchFamily="2" charset="-122"/>
                <a:cs typeface="Huawei Sans" panose="020C0503030203020204" pitchFamily="34" charset="0"/>
              </a:rPr>
              <a:t>Por padrão, o FEC está habilitado nas direções </a:t>
            </a:r>
            <a:r>
              <a:rPr lang="pt-BR" altLang="en-US"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altLang="en-US" dirty="0">
                <a:latin typeface="Huawei Sans" panose="020C0503030203020204" pitchFamily="34" charset="0"/>
                <a:ea typeface="方正兰亭黑简体" panose="02000000000000000000" pitchFamily="2" charset="-122"/>
                <a:cs typeface="Huawei Sans" panose="020C0503030203020204" pitchFamily="34" charset="0"/>
              </a:rPr>
              <a:t> e </a:t>
            </a:r>
            <a:r>
              <a:rPr lang="pt-BR" altLang="en-US" dirty="0" err="1">
                <a:latin typeface="Huawei Sans" panose="020C0503030203020204" pitchFamily="34" charset="0"/>
                <a:ea typeface="方正兰亭黑简体" panose="02000000000000000000" pitchFamily="2" charset="-122"/>
                <a:cs typeface="Huawei Sans" panose="020C0503030203020204" pitchFamily="34" charset="0"/>
              </a:rPr>
              <a:t>downstream</a:t>
            </a:r>
            <a:r>
              <a:rPr lang="pt-BR" altLang="en-US" dirty="0">
                <a:latin typeface="Huawei Sans" panose="020C0503030203020204" pitchFamily="34" charset="0"/>
                <a:ea typeface="方正兰亭黑简体" panose="02000000000000000000" pitchFamily="2" charset="-122"/>
                <a:cs typeface="Huawei Sans" panose="020C0503030203020204" pitchFamily="34" charset="0"/>
              </a:rPr>
              <a:t>.</a:t>
            </a:r>
            <a:r>
              <a:rPr lang="pt" altLang="zh-CN"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88939440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3D908-F081-251E-1ED3-F3676A347039}"/>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C8AD253C-68AE-42A9-A205-305DC58BC499}"/>
              </a:ext>
            </a:extLst>
          </p:cNvPr>
          <p:cNvSpPr>
            <a:spLocks noGrp="1"/>
          </p:cNvSpPr>
          <p:nvPr>
            <p:ph type="body" sz="quarter" idx="10"/>
          </p:nvPr>
        </p:nvSpPr>
        <p:spPr/>
        <p:txBody>
          <a:bodyPr/>
          <a:lstStyle/>
          <a:p>
            <a:r>
              <a:rPr lang="pt-BR" altLang="zh-CN" dirty="0">
                <a:solidFill>
                  <a:schemeClr val="bg1">
                    <a:lumMod val="50000"/>
                  </a:schemeClr>
                </a:solidFill>
              </a:rPr>
              <a:t>Visão Geral do Sistema</a:t>
            </a:r>
          </a:p>
          <a:p>
            <a:r>
              <a:rPr lang="pt-BR" altLang="zh-CN" dirty="0">
                <a:solidFill>
                  <a:schemeClr val="bg1">
                    <a:lumMod val="50000"/>
                  </a:schemeClr>
                </a:solidFill>
              </a:rPr>
              <a:t>Princípios Técnicos do XG(S)-PON</a:t>
            </a:r>
          </a:p>
          <a:p>
            <a:r>
              <a:rPr lang="pt-BR" altLang="zh-CN" b="1" dirty="0"/>
              <a:t>Topologias Típicas de Rede XG(S)-PON</a:t>
            </a:r>
          </a:p>
          <a:p>
            <a:r>
              <a:rPr lang="pt-BR" altLang="zh-CN" dirty="0">
                <a:solidFill>
                  <a:schemeClr val="bg1">
                    <a:lumMod val="50000"/>
                  </a:schemeClr>
                </a:solidFill>
              </a:rPr>
              <a:t>Evolução do GPON para o XG(S)-PON</a:t>
            </a:r>
            <a:endParaRPr lang="pt" altLang="zh-CN" dirty="0">
              <a:solidFill>
                <a:schemeClr val="bg1">
                  <a:lumMod val="50000"/>
                </a:schemeClr>
              </a:solidFill>
            </a:endParaRPr>
          </a:p>
        </p:txBody>
      </p:sp>
    </p:spTree>
    <p:extLst>
      <p:ext uri="{BB962C8B-B14F-4D97-AF65-F5344CB8AC3E}">
        <p14:creationId xmlns:p14="http://schemas.microsoft.com/office/powerpoint/2010/main" val="169561339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4294967295"/>
          </p:nvPr>
        </p:nvSpPr>
        <p:spPr>
          <a:xfrm>
            <a:off x="469565" y="1233488"/>
            <a:ext cx="11274935" cy="4679788"/>
          </a:xfrm>
          <a:prstGeom prst="rect">
            <a:avLst/>
          </a:prstGeom>
        </p:spPr>
        <p:txBody>
          <a:bodyPr/>
          <a:lstStyle/>
          <a:p>
            <a:r>
              <a:rPr lang="pt" altLang="en-US" dirty="0"/>
              <a:t>Após a conclusão deste curso, você será capaz de:</a:t>
            </a:r>
          </a:p>
          <a:p>
            <a:pPr lvl="1">
              <a:buSzPct val="50000"/>
              <a:buFont typeface="Wingdings" panose="05000000000000000000" pitchFamily="2" charset="2"/>
              <a:buChar char="p"/>
            </a:pPr>
            <a:r>
              <a:rPr lang="pt-BR" altLang="en-US" dirty="0"/>
              <a:t>Descrever os princípios técnicos do XG(S)-PON.</a:t>
            </a:r>
          </a:p>
          <a:p>
            <a:pPr lvl="1">
              <a:buSzPct val="50000"/>
              <a:buFont typeface="Wingdings" panose="05000000000000000000" pitchFamily="2" charset="2"/>
              <a:buChar char="p"/>
            </a:pPr>
            <a:r>
              <a:rPr lang="pt-BR" altLang="en-US" dirty="0"/>
              <a:t>Descrever a solução típica de aplicação do XG(S)-PON.</a:t>
            </a:r>
            <a:endParaRPr lang="zh-CN" altLang="en-US" dirty="0"/>
          </a:p>
        </p:txBody>
      </p:sp>
    </p:spTree>
    <p:extLst>
      <p:ext uri="{BB962C8B-B14F-4D97-AF65-F5344CB8AC3E}">
        <p14:creationId xmlns:p14="http://schemas.microsoft.com/office/powerpoint/2010/main" val="348606889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zh-CN" err="1"/>
              <a:t>Rede FTTx</a:t>
            </a:r>
          </a:p>
        </p:txBody>
      </p:sp>
      <p:sp>
        <p:nvSpPr>
          <p:cNvPr id="3" name="文本占位符 5"/>
          <p:cNvSpPr txBox="1"/>
          <p:nvPr/>
        </p:nvSpPr>
        <p:spPr>
          <a:xfrm>
            <a:off x="468317" y="1233488"/>
            <a:ext cx="11276183" cy="4680000"/>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pt" altLang="zh-CN" dirty="0">
                <a:latin typeface="Huawei Sans" panose="020C0503030203020204" pitchFamily="34" charset="0"/>
                <a:cs typeface="Huawei Sans" panose="020C0503030203020204" pitchFamily="34" charset="0"/>
              </a:rPr>
              <a:t>O XG(S)-PON está em conformidade com a arquitetura de rede P2MP da rede PON. Semelhante ao GPON, o XG(S)-PON pode ser aplicado ao cenário de rede </a:t>
            </a:r>
            <a:endParaRPr lang="zh-CN" altLang="en-US"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4" name="Picture 2" descr="http://localhost:7890/pages/31180AKJ/01/31180AKJ/01/resources/feature/image/fig_feature_fttx_0115-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86088" y="2511060"/>
            <a:ext cx="5464426" cy="326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341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zh-CN"/>
              <a:t>Rede Empresarial XG(S)-PON</a:t>
            </a:r>
          </a:p>
        </p:txBody>
      </p:sp>
      <p:sp>
        <p:nvSpPr>
          <p:cNvPr id="4" name="object 217"/>
          <p:cNvSpPr/>
          <p:nvPr/>
        </p:nvSpPr>
        <p:spPr>
          <a:xfrm>
            <a:off x="4264593" y="1652175"/>
            <a:ext cx="2360415" cy="43402"/>
          </a:xfrm>
          <a:custGeom>
            <a:avLst/>
            <a:gdLst/>
            <a:ahLst/>
            <a:cxnLst/>
            <a:rect l="l" t="t" r="r" b="b"/>
            <a:pathLst>
              <a:path w="2439034">
                <a:moveTo>
                  <a:pt x="2438527" y="0"/>
                </a:moveTo>
                <a:lnTo>
                  <a:pt x="0" y="0"/>
                </a:lnTo>
              </a:path>
            </a:pathLst>
          </a:custGeom>
          <a:ln w="17995">
            <a:solidFill>
              <a:srgbClr val="231F20"/>
            </a:solidFill>
          </a:ln>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5" name="图片 4" descr="网络云4.png"/>
          <p:cNvPicPr>
            <a:picLocks noChangeAspect="1"/>
          </p:cNvPicPr>
          <p:nvPr/>
        </p:nvPicPr>
        <p:blipFill>
          <a:blip r:embed="rId3">
            <a:duotone>
              <a:prstClr val="black"/>
              <a:schemeClr val="accent4">
                <a:tint val="45000"/>
                <a:satMod val="400000"/>
              </a:schemeClr>
            </a:duotone>
          </a:blip>
          <a:stretch>
            <a:fillRect/>
          </a:stretch>
        </p:blipFill>
        <p:spPr>
          <a:xfrm>
            <a:off x="5523545" y="1342784"/>
            <a:ext cx="819425" cy="446741"/>
          </a:xfrm>
          <a:prstGeom prst="rect">
            <a:avLst/>
          </a:prstGeom>
        </p:spPr>
      </p:pic>
      <p:sp>
        <p:nvSpPr>
          <p:cNvPr id="6" name="object 180"/>
          <p:cNvSpPr/>
          <p:nvPr/>
        </p:nvSpPr>
        <p:spPr>
          <a:xfrm>
            <a:off x="3437021" y="4791852"/>
            <a:ext cx="4972081" cy="982822"/>
          </a:xfrm>
          <a:custGeom>
            <a:avLst/>
            <a:gdLst/>
            <a:ahLst/>
            <a:cxnLst/>
            <a:rect l="l" t="t" r="r" b="b"/>
            <a:pathLst>
              <a:path w="5139690" h="1336675">
                <a:moveTo>
                  <a:pt x="5139347" y="1336420"/>
                </a:moveTo>
                <a:lnTo>
                  <a:pt x="0" y="1336420"/>
                </a:lnTo>
                <a:lnTo>
                  <a:pt x="0" y="0"/>
                </a:lnTo>
                <a:lnTo>
                  <a:pt x="5139347" y="0"/>
                </a:lnTo>
                <a:lnTo>
                  <a:pt x="5139347" y="1336420"/>
                </a:lnTo>
                <a:close/>
              </a:path>
            </a:pathLst>
          </a:custGeom>
          <a:noFill/>
          <a:ln w="12700">
            <a:solidFill>
              <a:schemeClr val="bg1">
                <a:lumMod val="50000"/>
              </a:schemeClr>
            </a:solidFill>
          </a:ln>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object 182"/>
          <p:cNvSpPr txBox="1"/>
          <p:nvPr/>
        </p:nvSpPr>
        <p:spPr>
          <a:xfrm>
            <a:off x="4685849" y="1840598"/>
            <a:ext cx="684000" cy="165697"/>
          </a:xfrm>
          <a:prstGeom prst="rect">
            <a:avLst/>
          </a:prstGeom>
        </p:spPr>
        <p:txBody>
          <a:bodyPr vert="horz" wrap="square" lIns="0" tIns="0" rIns="0" bIns="0" rtlCol="0">
            <a:spAutoFit/>
          </a:bodyPr>
          <a:lstStyle/>
          <a:p>
            <a:pPr marL="12700"/>
            <a:r>
              <a:rPr sz="1200" dirty="0" err="1">
                <a:latin typeface="Huawei Sans" panose="020C0503030203020204" pitchFamily="34" charset="0"/>
                <a:ea typeface="方正兰亭黑简体" panose="02000000000000000000" pitchFamily="2" charset="-122"/>
                <a:cs typeface="Huawei Sans" panose="020C0503030203020204" pitchFamily="34" charset="0"/>
              </a:rPr>
              <a:t>Roteador</a:t>
            </a:r>
            <a:endParaRPr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object 183"/>
          <p:cNvSpPr txBox="1"/>
          <p:nvPr/>
        </p:nvSpPr>
        <p:spPr>
          <a:xfrm>
            <a:off x="6596274" y="1838246"/>
            <a:ext cx="1206537" cy="369332"/>
          </a:xfrm>
          <a:prstGeom prst="rect">
            <a:avLst/>
          </a:prstGeom>
          <a:noFill/>
          <a:ln>
            <a:noFill/>
          </a:ln>
        </p:spPr>
        <p:txBody>
          <a:bodyPr vert="horz" wrap="square" lIns="0" tIns="0" rIns="0" bIns="0" rtlCol="0">
            <a:spAutoFit/>
          </a:bodyPr>
          <a:lstStyle/>
          <a:p>
            <a:pPr marL="12700"/>
            <a:r>
              <a:rPr lang="pt-BR" sz="1200" dirty="0">
                <a:latin typeface="Huawei Sans" panose="020C0503030203020204" pitchFamily="34" charset="0"/>
                <a:ea typeface="方正兰亭黑简体" panose="02000000000000000000" pitchFamily="2" charset="-122"/>
                <a:cs typeface="Huawei Sans" panose="020C0503030203020204" pitchFamily="34" charset="0"/>
              </a:rPr>
              <a:t>Serviço de Armazenamento</a:t>
            </a:r>
            <a:endParaRPr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object 184"/>
          <p:cNvSpPr txBox="1"/>
          <p:nvPr/>
        </p:nvSpPr>
        <p:spPr>
          <a:xfrm>
            <a:off x="6154621" y="2457187"/>
            <a:ext cx="425552" cy="215444"/>
          </a:xfrm>
          <a:prstGeom prst="rect">
            <a:avLst/>
          </a:prstGeom>
        </p:spPr>
        <p:txBody>
          <a:bodyPr vert="horz" wrap="square" lIns="0" tIns="0" rIns="0" bIns="0" rtlCol="0">
            <a:spAutoFit/>
          </a:bodyPr>
          <a:lstStyle/>
          <a:p>
            <a:pPr marL="12700"/>
            <a:r>
              <a:rPr sz="1400" spc="-10" dirty="0">
                <a:latin typeface="Huawei Sans" panose="020C0503030203020204" pitchFamily="34" charset="0"/>
                <a:ea typeface="方正兰亭黑简体" panose="02000000000000000000" pitchFamily="2" charset="-122"/>
                <a:cs typeface="Huawei Sans" panose="020C0503030203020204" pitchFamily="34" charset="0"/>
              </a:rPr>
              <a:t>OLT</a:t>
            </a:r>
            <a:endParaRPr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object 185"/>
          <p:cNvSpPr txBox="1"/>
          <p:nvPr/>
        </p:nvSpPr>
        <p:spPr>
          <a:xfrm>
            <a:off x="6158649" y="2915431"/>
            <a:ext cx="664613" cy="331394"/>
          </a:xfrm>
          <a:prstGeom prst="rect">
            <a:avLst/>
          </a:prstGeom>
        </p:spPr>
        <p:txBody>
          <a:bodyPr vert="horz" wrap="square" lIns="0" tIns="0" rIns="0" bIns="0" rtlCol="0">
            <a:spAutoFit/>
          </a:bodyPr>
          <a:lstStyle/>
          <a:p>
            <a:pPr marL="12700"/>
            <a:r>
              <a:rPr sz="1200" dirty="0">
                <a:latin typeface="Huawei Sans" panose="020C0503030203020204" pitchFamily="34" charset="0"/>
                <a:ea typeface="方正兰亭黑简体" panose="02000000000000000000" pitchFamily="2" charset="-122"/>
                <a:cs typeface="Huawei Sans" panose="020C0503030203020204" pitchFamily="34" charset="0"/>
              </a:rPr>
              <a:t>divisor óptico</a:t>
            </a:r>
          </a:p>
        </p:txBody>
      </p:sp>
      <p:sp>
        <p:nvSpPr>
          <p:cNvPr id="11" name="object 186"/>
          <p:cNvSpPr txBox="1"/>
          <p:nvPr/>
        </p:nvSpPr>
        <p:spPr>
          <a:xfrm>
            <a:off x="4925032" y="4403426"/>
            <a:ext cx="440878" cy="195006"/>
          </a:xfrm>
          <a:prstGeom prst="rect">
            <a:avLst/>
          </a:prstGeom>
        </p:spPr>
        <p:txBody>
          <a:bodyPr vert="horz" wrap="square" lIns="0" tIns="0" rIns="0" bIns="0" rtlCol="0">
            <a:spAutoFit/>
          </a:bodyPr>
          <a:lstStyle/>
          <a:p>
            <a:pPr marL="12700"/>
            <a:r>
              <a:rPr sz="1400">
                <a:latin typeface="Huawei Sans" panose="020C0503030203020204" pitchFamily="34" charset="0"/>
                <a:ea typeface="方正兰亭黑简体" panose="02000000000000000000" pitchFamily="2" charset="-122"/>
                <a:cs typeface="Huawei Sans" panose="020C0503030203020204" pitchFamily="34" charset="0"/>
              </a:rPr>
              <a:t>ONU</a:t>
            </a:r>
          </a:p>
        </p:txBody>
      </p:sp>
      <p:sp>
        <p:nvSpPr>
          <p:cNvPr id="12" name="object 187"/>
          <p:cNvSpPr txBox="1"/>
          <p:nvPr/>
        </p:nvSpPr>
        <p:spPr>
          <a:xfrm>
            <a:off x="6865728" y="4403427"/>
            <a:ext cx="844559" cy="195006"/>
          </a:xfrm>
          <a:prstGeom prst="rect">
            <a:avLst/>
          </a:prstGeom>
        </p:spPr>
        <p:txBody>
          <a:bodyPr vert="horz" wrap="square" lIns="0" tIns="0" rIns="0" bIns="0" rtlCol="0">
            <a:spAutoFit/>
          </a:bodyPr>
          <a:lstStyle/>
          <a:p>
            <a:pPr marL="12700"/>
            <a:r>
              <a:rPr sz="1400" spc="-10">
                <a:latin typeface="Huawei Sans" panose="020C0503030203020204" pitchFamily="34" charset="0"/>
                <a:ea typeface="方正兰亭黑简体" panose="02000000000000000000" pitchFamily="2" charset="-122"/>
                <a:cs typeface="Huawei Sans" panose="020C0503030203020204" pitchFamily="34" charset="0"/>
              </a:rPr>
              <a:t>ONT</a:t>
            </a:r>
            <a:endParaRPr sz="1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object 188"/>
          <p:cNvSpPr txBox="1"/>
          <p:nvPr/>
        </p:nvSpPr>
        <p:spPr>
          <a:xfrm>
            <a:off x="7926482" y="1426054"/>
            <a:ext cx="846425" cy="184666"/>
          </a:xfrm>
          <a:prstGeom prst="rect">
            <a:avLst/>
          </a:prstGeom>
        </p:spPr>
        <p:txBody>
          <a:bodyPr vert="horz" wrap="square" lIns="0" tIns="0" rIns="0" bIns="0" rtlCol="0">
            <a:spAutoFit/>
          </a:bodyPr>
          <a:lstStyle/>
          <a:p>
            <a:pPr marL="12700"/>
            <a:r>
              <a:rPr lang="pt-BR" sz="1200" dirty="0" err="1">
                <a:latin typeface="Huawei Sans" panose="020C0503030203020204" pitchFamily="34" charset="0"/>
                <a:ea typeface="方正兰亭黑简体" panose="02000000000000000000" pitchFamily="2" charset="-122"/>
                <a:cs typeface="Huawei Sans" panose="020C0503030203020204" pitchFamily="34" charset="0"/>
              </a:rPr>
              <a:t>Softswitch</a:t>
            </a:r>
            <a:endParaRPr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object 209"/>
          <p:cNvSpPr txBox="1"/>
          <p:nvPr/>
        </p:nvSpPr>
        <p:spPr>
          <a:xfrm>
            <a:off x="6679086" y="5174418"/>
            <a:ext cx="1082645" cy="369332"/>
          </a:xfrm>
          <a:prstGeom prst="rect">
            <a:avLst/>
          </a:prstGeom>
          <a:noFill/>
        </p:spPr>
        <p:txBody>
          <a:bodyPr vert="horz" wrap="square" lIns="0" tIns="0" rIns="0" bIns="0" rtlCol="0">
            <a:spAutoFit/>
          </a:bodyPr>
          <a:lstStyle/>
          <a:p>
            <a:pPr marL="12700" algn="ctr"/>
            <a:r>
              <a:rPr sz="1200" dirty="0">
                <a:latin typeface="Huawei Sans" panose="020C0503030203020204" pitchFamily="34" charset="0"/>
                <a:ea typeface="方正兰亭黑简体" panose="02000000000000000000" pitchFamily="2" charset="-122"/>
                <a:cs typeface="Huawei Sans" panose="020C0503030203020204" pitchFamily="34" charset="0"/>
              </a:rPr>
              <a:t>Ponto de acesso sem fio</a:t>
            </a:r>
          </a:p>
        </p:txBody>
      </p:sp>
      <p:sp>
        <p:nvSpPr>
          <p:cNvPr id="15" name="object 210"/>
          <p:cNvSpPr txBox="1"/>
          <p:nvPr/>
        </p:nvSpPr>
        <p:spPr>
          <a:xfrm>
            <a:off x="3418755" y="5174418"/>
            <a:ext cx="1159576" cy="369332"/>
          </a:xfrm>
          <a:prstGeom prst="rect">
            <a:avLst/>
          </a:prstGeom>
          <a:noFill/>
        </p:spPr>
        <p:txBody>
          <a:bodyPr vert="horz" wrap="square" lIns="0" tIns="0" rIns="0" bIns="0" rtlCol="0">
            <a:spAutoFit/>
          </a:bodyPr>
          <a:lstStyle/>
          <a:p>
            <a:pPr marL="12700" algn="ctr"/>
            <a:r>
              <a:rPr sz="1200" dirty="0">
                <a:latin typeface="Huawei Sans" panose="020C0503030203020204" pitchFamily="34" charset="0"/>
                <a:ea typeface="方正兰亭黑简体" panose="02000000000000000000" pitchFamily="2" charset="-122"/>
                <a:cs typeface="Huawei Sans" panose="020C0503030203020204" pitchFamily="34" charset="0"/>
              </a:rPr>
              <a:t>Sistema </a:t>
            </a:r>
            <a:r>
              <a:rPr lang="pt" altLang="zh-CN" sz="1200" dirty="0">
                <a:latin typeface="Huawei Sans" panose="020C0503030203020204" pitchFamily="34" charset="0"/>
                <a:ea typeface="方正兰亭黑简体" panose="02000000000000000000" pitchFamily="2" charset="-122"/>
                <a:cs typeface="Huawei Sans" panose="020C0503030203020204" pitchFamily="34" charset="0"/>
              </a:rPr>
              <a:t>de monitoramento </a:t>
            </a:r>
            <a:r>
              <a:rPr sz="1200" dirty="0">
                <a:latin typeface="Huawei Sans" panose="020C0503030203020204" pitchFamily="34" charset="0"/>
                <a:ea typeface="方正兰亭黑简体" panose="02000000000000000000" pitchFamily="2" charset="-122"/>
                <a:cs typeface="Huawei Sans" panose="020C0503030203020204" pitchFamily="34" charset="0"/>
              </a:rPr>
              <a:t>predial</a:t>
            </a:r>
          </a:p>
        </p:txBody>
      </p:sp>
      <p:sp>
        <p:nvSpPr>
          <p:cNvPr id="16" name="object 211"/>
          <p:cNvSpPr txBox="1"/>
          <p:nvPr/>
        </p:nvSpPr>
        <p:spPr>
          <a:xfrm>
            <a:off x="5184993" y="5193387"/>
            <a:ext cx="918601" cy="369332"/>
          </a:xfrm>
          <a:prstGeom prst="rect">
            <a:avLst/>
          </a:prstGeom>
          <a:noFill/>
        </p:spPr>
        <p:txBody>
          <a:bodyPr vert="horz" wrap="square" lIns="0" tIns="0" rIns="0" bIns="0" rtlCol="0">
            <a:spAutoFit/>
          </a:bodyPr>
          <a:lstStyle/>
          <a:p>
            <a:pPr marL="12700" algn="ctr"/>
            <a:r>
              <a:rPr sz="1200" dirty="0">
                <a:latin typeface="Huawei Sans" panose="020C0503030203020204" pitchFamily="34" charset="0"/>
                <a:ea typeface="方正兰亭黑简体" panose="02000000000000000000" pitchFamily="2" charset="-122"/>
                <a:cs typeface="Huawei Sans" panose="020C0503030203020204" pitchFamily="34" charset="0"/>
              </a:rPr>
              <a:t>Vigilância de segurança</a:t>
            </a:r>
          </a:p>
        </p:txBody>
      </p:sp>
      <p:sp>
        <p:nvSpPr>
          <p:cNvPr id="17" name="object 212"/>
          <p:cNvSpPr txBox="1"/>
          <p:nvPr/>
        </p:nvSpPr>
        <p:spPr>
          <a:xfrm>
            <a:off x="4113610" y="4934500"/>
            <a:ext cx="252052" cy="167148"/>
          </a:xfrm>
          <a:prstGeom prst="rect">
            <a:avLst/>
          </a:prstGeom>
          <a:noFill/>
        </p:spPr>
        <p:txBody>
          <a:bodyPr vert="horz" wrap="square" lIns="0" tIns="0" rIns="0" bIns="0" rtlCol="0">
            <a:spAutoFit/>
          </a:bodyPr>
          <a:lstStyle/>
          <a:p>
            <a:pPr marL="12700"/>
            <a:r>
              <a:rPr sz="1200">
                <a:latin typeface="Huawei Sans" panose="020C0503030203020204" pitchFamily="34" charset="0"/>
                <a:ea typeface="方正兰亭黑简体" panose="02000000000000000000" pitchFamily="2" charset="-122"/>
                <a:cs typeface="Huawei Sans" panose="020C0503030203020204" pitchFamily="34" charset="0"/>
              </a:rPr>
              <a:t>PC</a:t>
            </a:r>
          </a:p>
        </p:txBody>
      </p:sp>
      <p:sp>
        <p:nvSpPr>
          <p:cNvPr id="18" name="object 213"/>
          <p:cNvSpPr txBox="1"/>
          <p:nvPr/>
        </p:nvSpPr>
        <p:spPr>
          <a:xfrm>
            <a:off x="4998534" y="4934500"/>
            <a:ext cx="507781" cy="165697"/>
          </a:xfrm>
          <a:prstGeom prst="rect">
            <a:avLst/>
          </a:prstGeom>
          <a:noFill/>
        </p:spPr>
        <p:txBody>
          <a:bodyPr vert="horz" wrap="square" lIns="0" tIns="0" rIns="0" bIns="0" rtlCol="0">
            <a:spAutoFit/>
          </a:bodyPr>
          <a:lstStyle/>
          <a:p>
            <a:pPr marL="12700"/>
            <a:r>
              <a:rPr sz="1200">
                <a:latin typeface="Huawei Sans" panose="020C0503030203020204" pitchFamily="34" charset="0"/>
                <a:ea typeface="方正兰亭黑简体" panose="02000000000000000000" pitchFamily="2" charset="-122"/>
                <a:cs typeface="Huawei Sans" panose="020C0503030203020204" pitchFamily="34" charset="0"/>
              </a:rPr>
              <a:t>TC</a:t>
            </a:r>
          </a:p>
        </p:txBody>
      </p:sp>
      <p:sp>
        <p:nvSpPr>
          <p:cNvPr id="19" name="object 214"/>
          <p:cNvSpPr txBox="1"/>
          <p:nvPr/>
        </p:nvSpPr>
        <p:spPr>
          <a:xfrm>
            <a:off x="6317527" y="4897434"/>
            <a:ext cx="493137" cy="184666"/>
          </a:xfrm>
          <a:prstGeom prst="rect">
            <a:avLst/>
          </a:prstGeom>
          <a:noFill/>
        </p:spPr>
        <p:txBody>
          <a:bodyPr vert="horz" wrap="square" lIns="0" tIns="0" rIns="0" bIns="0" rtlCol="0">
            <a:spAutoFit/>
          </a:bodyPr>
          <a:lstStyle/>
          <a:p>
            <a:pPr marL="12700"/>
            <a:r>
              <a:rPr sz="1200" dirty="0">
                <a:latin typeface="Huawei Sans" panose="020C0503030203020204" pitchFamily="34" charset="0"/>
                <a:ea typeface="方正兰亭黑简体" panose="02000000000000000000" pitchFamily="2" charset="-122"/>
                <a:cs typeface="Huawei Sans" panose="020C0503030203020204" pitchFamily="34" charset="0"/>
              </a:rPr>
              <a:t>Voz</a:t>
            </a:r>
          </a:p>
        </p:txBody>
      </p:sp>
      <p:sp>
        <p:nvSpPr>
          <p:cNvPr id="20" name="object 215"/>
          <p:cNvSpPr txBox="1"/>
          <p:nvPr/>
        </p:nvSpPr>
        <p:spPr>
          <a:xfrm>
            <a:off x="7727052" y="4934500"/>
            <a:ext cx="234615" cy="184666"/>
          </a:xfrm>
          <a:prstGeom prst="rect">
            <a:avLst/>
          </a:prstGeom>
          <a:noFill/>
        </p:spPr>
        <p:txBody>
          <a:bodyPr vert="horz" wrap="square" lIns="0" tIns="0" rIns="0" bIns="0" rtlCol="0">
            <a:spAutoFit/>
          </a:bodyPr>
          <a:lstStyle/>
          <a:p>
            <a:pPr marL="12700"/>
            <a:r>
              <a:rPr lang="pt-BR" sz="1200" dirty="0">
                <a:latin typeface="Huawei Sans" panose="020C0503030203020204" pitchFamily="34" charset="0"/>
                <a:ea typeface="方正兰亭黑简体" panose="02000000000000000000" pitchFamily="2" charset="-122"/>
                <a:cs typeface="Huawei Sans" panose="020C0503030203020204" pitchFamily="34" charset="0"/>
              </a:rPr>
              <a:t>TV</a:t>
            </a:r>
            <a:endParaRPr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object 216"/>
          <p:cNvSpPr/>
          <p:nvPr/>
        </p:nvSpPr>
        <p:spPr>
          <a:xfrm>
            <a:off x="5944141" y="1806978"/>
            <a:ext cx="44246" cy="407734"/>
          </a:xfrm>
          <a:custGeom>
            <a:avLst/>
            <a:gdLst/>
            <a:ahLst/>
            <a:cxnLst/>
            <a:rect l="l" t="t" r="r" b="b"/>
            <a:pathLst>
              <a:path h="457834">
                <a:moveTo>
                  <a:pt x="0" y="0"/>
                </a:moveTo>
                <a:lnTo>
                  <a:pt x="0" y="457327"/>
                </a:lnTo>
              </a:path>
            </a:pathLst>
          </a:custGeom>
          <a:ln w="17995">
            <a:solidFill>
              <a:srgbClr val="231F20"/>
            </a:solidFill>
          </a:ln>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object 218"/>
          <p:cNvSpPr/>
          <p:nvPr/>
        </p:nvSpPr>
        <p:spPr>
          <a:xfrm flipV="1">
            <a:off x="6081250" y="1385942"/>
            <a:ext cx="1484024" cy="43402"/>
          </a:xfrm>
          <a:custGeom>
            <a:avLst/>
            <a:gdLst/>
            <a:ahLst/>
            <a:cxnLst/>
            <a:rect l="l" t="t" r="r" b="b"/>
            <a:pathLst>
              <a:path w="1570990">
                <a:moveTo>
                  <a:pt x="1570697" y="0"/>
                </a:moveTo>
                <a:lnTo>
                  <a:pt x="0" y="0"/>
                </a:lnTo>
              </a:path>
            </a:pathLst>
          </a:custGeom>
          <a:ln w="17995">
            <a:solidFill>
              <a:srgbClr val="231F20"/>
            </a:solidFill>
          </a:ln>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object 219"/>
          <p:cNvSpPr/>
          <p:nvPr/>
        </p:nvSpPr>
        <p:spPr>
          <a:xfrm>
            <a:off x="5923860" y="2561804"/>
            <a:ext cx="44246" cy="356462"/>
          </a:xfrm>
          <a:custGeom>
            <a:avLst/>
            <a:gdLst/>
            <a:ahLst/>
            <a:cxnLst/>
            <a:rect l="l" t="t" r="r" b="b"/>
            <a:pathLst>
              <a:path h="364490">
                <a:moveTo>
                  <a:pt x="0" y="0"/>
                </a:moveTo>
                <a:lnTo>
                  <a:pt x="0" y="364310"/>
                </a:lnTo>
              </a:path>
            </a:pathLst>
          </a:custGeom>
          <a:ln w="17995">
            <a:solidFill>
              <a:srgbClr val="F89939"/>
            </a:solidFill>
          </a:ln>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object 220"/>
          <p:cNvSpPr/>
          <p:nvPr/>
        </p:nvSpPr>
        <p:spPr>
          <a:xfrm>
            <a:off x="5814400" y="3203743"/>
            <a:ext cx="44246" cy="1116697"/>
          </a:xfrm>
          <a:custGeom>
            <a:avLst/>
            <a:gdLst/>
            <a:ahLst/>
            <a:cxnLst/>
            <a:rect l="l" t="t" r="r" b="b"/>
            <a:pathLst>
              <a:path h="1256029">
                <a:moveTo>
                  <a:pt x="0" y="0"/>
                </a:moveTo>
                <a:lnTo>
                  <a:pt x="0" y="1255509"/>
                </a:lnTo>
              </a:path>
            </a:pathLst>
          </a:custGeom>
          <a:ln w="17995">
            <a:solidFill>
              <a:srgbClr val="F89939"/>
            </a:solidFill>
          </a:ln>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object 226"/>
          <p:cNvSpPr/>
          <p:nvPr/>
        </p:nvSpPr>
        <p:spPr>
          <a:xfrm>
            <a:off x="6190182" y="3752655"/>
            <a:ext cx="223313" cy="43402"/>
          </a:xfrm>
          <a:custGeom>
            <a:avLst/>
            <a:gdLst/>
            <a:ahLst/>
            <a:cxnLst/>
            <a:rect l="l" t="t" r="r" b="b"/>
            <a:pathLst>
              <a:path w="165734">
                <a:moveTo>
                  <a:pt x="0" y="0"/>
                </a:moveTo>
                <a:lnTo>
                  <a:pt x="165201" y="0"/>
                </a:lnTo>
              </a:path>
            </a:pathLst>
          </a:custGeom>
          <a:ln w="10795">
            <a:solidFill>
              <a:srgbClr val="636466"/>
            </a:solidFill>
            <a:headEnd type="triangle" w="med" len="med"/>
            <a:tailEnd type="none" w="med" len="med"/>
          </a:ln>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object 228"/>
          <p:cNvSpPr/>
          <p:nvPr/>
        </p:nvSpPr>
        <p:spPr>
          <a:xfrm flipH="1">
            <a:off x="6000677" y="3203740"/>
            <a:ext cx="54369" cy="1220564"/>
          </a:xfrm>
          <a:custGeom>
            <a:avLst/>
            <a:gdLst/>
            <a:ahLst/>
            <a:cxnLst/>
            <a:rect l="l" t="t" r="r" b="b"/>
            <a:pathLst>
              <a:path h="1342390">
                <a:moveTo>
                  <a:pt x="0" y="0"/>
                </a:moveTo>
                <a:lnTo>
                  <a:pt x="0" y="1342085"/>
                </a:lnTo>
              </a:path>
            </a:pathLst>
          </a:custGeom>
          <a:ln w="17995">
            <a:solidFill>
              <a:srgbClr val="F89939"/>
            </a:solidFill>
          </a:ln>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object 230"/>
          <p:cNvSpPr txBox="1"/>
          <p:nvPr/>
        </p:nvSpPr>
        <p:spPr>
          <a:xfrm>
            <a:off x="6460777" y="3608659"/>
            <a:ext cx="872305" cy="369332"/>
          </a:xfrm>
          <a:prstGeom prst="rect">
            <a:avLst/>
          </a:prstGeom>
        </p:spPr>
        <p:txBody>
          <a:bodyPr vert="horz" wrap="square" lIns="0" tIns="0" rIns="0" bIns="0" rtlCol="0">
            <a:spAutoFit/>
          </a:bodyPr>
          <a:lstStyle/>
          <a:p>
            <a:pPr marL="12700"/>
            <a:r>
              <a:rPr lang="pt-BR" sz="1200" dirty="0">
                <a:latin typeface="Huawei Sans" panose="020C0503030203020204" pitchFamily="34" charset="0"/>
                <a:ea typeface="方正兰亭黑简体" panose="02000000000000000000" pitchFamily="2" charset="-122"/>
                <a:cs typeface="Huawei Sans" panose="020C0503030203020204" pitchFamily="34" charset="0"/>
              </a:rPr>
              <a:t>Única fibra </a:t>
            </a:r>
            <a:r>
              <a:rPr lang="pt-BR" sz="1200" dirty="0" err="1">
                <a:latin typeface="Huawei Sans" panose="020C0503030203020204" pitchFamily="34" charset="0"/>
                <a:ea typeface="方正兰亭黑简体" panose="02000000000000000000" pitchFamily="2" charset="-122"/>
                <a:cs typeface="Huawei Sans" panose="020C0503030203020204" pitchFamily="34" charset="0"/>
              </a:rPr>
              <a:t>monomodo</a:t>
            </a:r>
            <a:endParaRPr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105" name="组合 104"/>
          <p:cNvGrpSpPr/>
          <p:nvPr/>
        </p:nvGrpSpPr>
        <p:grpSpPr>
          <a:xfrm>
            <a:off x="5424966" y="4252172"/>
            <a:ext cx="454607" cy="353871"/>
            <a:chOff x="5461944" y="4354157"/>
            <a:chExt cx="391457" cy="192909"/>
          </a:xfrm>
        </p:grpSpPr>
        <p:sp>
          <p:nvSpPr>
            <p:cNvPr id="28" name="object 231"/>
            <p:cNvSpPr/>
            <p:nvPr/>
          </p:nvSpPr>
          <p:spPr>
            <a:xfrm>
              <a:off x="5461944" y="4354157"/>
              <a:ext cx="391457" cy="176570"/>
            </a:xfrm>
            <a:custGeom>
              <a:avLst/>
              <a:gdLst/>
              <a:ahLst/>
              <a:cxnLst/>
              <a:rect l="l" t="t" r="r" b="b"/>
              <a:pathLst>
                <a:path w="404495" h="262890">
                  <a:moveTo>
                    <a:pt x="19723" y="0"/>
                  </a:moveTo>
                  <a:lnTo>
                    <a:pt x="6809" y="4856"/>
                  </a:lnTo>
                  <a:lnTo>
                    <a:pt x="223" y="16877"/>
                  </a:lnTo>
                  <a:lnTo>
                    <a:pt x="0" y="242595"/>
                  </a:lnTo>
                  <a:lnTo>
                    <a:pt x="4824" y="255608"/>
                  </a:lnTo>
                  <a:lnTo>
                    <a:pt x="16757" y="262234"/>
                  </a:lnTo>
                  <a:lnTo>
                    <a:pt x="19723" y="262458"/>
                  </a:lnTo>
                  <a:lnTo>
                    <a:pt x="384492" y="262458"/>
                  </a:lnTo>
                  <a:lnTo>
                    <a:pt x="397414" y="257603"/>
                  </a:lnTo>
                  <a:lnTo>
                    <a:pt x="403993" y="245584"/>
                  </a:lnTo>
                  <a:lnTo>
                    <a:pt x="404215" y="19875"/>
                  </a:lnTo>
                  <a:lnTo>
                    <a:pt x="399398" y="6860"/>
                  </a:lnTo>
                  <a:lnTo>
                    <a:pt x="387469" y="224"/>
                  </a:lnTo>
                  <a:lnTo>
                    <a:pt x="19723" y="0"/>
                  </a:lnTo>
                  <a:close/>
                </a:path>
              </a:pathLst>
            </a:custGeom>
            <a:solidFill>
              <a:srgbClr val="F89939"/>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object 232"/>
            <p:cNvSpPr/>
            <p:nvPr/>
          </p:nvSpPr>
          <p:spPr>
            <a:xfrm>
              <a:off x="5544621" y="4434320"/>
              <a:ext cx="39330" cy="54165"/>
            </a:xfrm>
            <a:custGeom>
              <a:avLst/>
              <a:gdLst/>
              <a:ahLst/>
              <a:cxnLst/>
              <a:rect l="l" t="t" r="r" b="b"/>
              <a:pathLst>
                <a:path w="40640" h="80645">
                  <a:moveTo>
                    <a:pt x="0" y="0"/>
                  </a:moveTo>
                  <a:lnTo>
                    <a:pt x="0" y="80251"/>
                  </a:lnTo>
                  <a:lnTo>
                    <a:pt x="40335" y="40119"/>
                  </a:lnTo>
                  <a:lnTo>
                    <a:pt x="0" y="0"/>
                  </a:lnTo>
                  <a:close/>
                </a:path>
              </a:pathLst>
            </a:custGeom>
            <a:solidFill>
              <a:srgbClr val="FFFFFF"/>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object 233"/>
            <p:cNvSpPr/>
            <p:nvPr/>
          </p:nvSpPr>
          <p:spPr>
            <a:xfrm>
              <a:off x="5476516" y="4468677"/>
              <a:ext cx="70057" cy="43402"/>
            </a:xfrm>
            <a:custGeom>
              <a:avLst/>
              <a:gdLst/>
              <a:ahLst/>
              <a:cxnLst/>
              <a:rect l="l" t="t" r="r" b="b"/>
              <a:pathLst>
                <a:path w="72390">
                  <a:moveTo>
                    <a:pt x="0" y="0"/>
                  </a:moveTo>
                  <a:lnTo>
                    <a:pt x="72199" y="0"/>
                  </a:lnTo>
                </a:path>
              </a:pathLst>
            </a:custGeom>
            <a:ln w="32372">
              <a:solidFill>
                <a:srgbClr val="FFFFFF"/>
              </a:solidFill>
            </a:ln>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object 234"/>
            <p:cNvSpPr/>
            <p:nvPr/>
          </p:nvSpPr>
          <p:spPr>
            <a:xfrm>
              <a:off x="5629508" y="4413480"/>
              <a:ext cx="52235" cy="93403"/>
            </a:xfrm>
            <a:custGeom>
              <a:avLst/>
              <a:gdLst/>
              <a:ahLst/>
              <a:cxnLst/>
              <a:rect l="l" t="t" r="r" b="b"/>
              <a:pathLst>
                <a:path w="53975" h="139065">
                  <a:moveTo>
                    <a:pt x="53441" y="0"/>
                  </a:moveTo>
                  <a:lnTo>
                    <a:pt x="21374" y="0"/>
                  </a:lnTo>
                  <a:lnTo>
                    <a:pt x="8648" y="4533"/>
                  </a:lnTo>
                  <a:lnTo>
                    <a:pt x="1010" y="16044"/>
                  </a:lnTo>
                  <a:lnTo>
                    <a:pt x="0" y="23075"/>
                  </a:lnTo>
                  <a:lnTo>
                    <a:pt x="0" y="115392"/>
                  </a:lnTo>
                  <a:lnTo>
                    <a:pt x="4217" y="127837"/>
                  </a:lnTo>
                  <a:lnTo>
                    <a:pt x="15161" y="136202"/>
                  </a:lnTo>
                  <a:lnTo>
                    <a:pt x="53441" y="138468"/>
                  </a:lnTo>
                  <a:lnTo>
                    <a:pt x="53441" y="117703"/>
                  </a:lnTo>
                  <a:lnTo>
                    <a:pt x="25387" y="117703"/>
                  </a:lnTo>
                  <a:lnTo>
                    <a:pt x="25387" y="23075"/>
                  </a:lnTo>
                  <a:lnTo>
                    <a:pt x="53441" y="23075"/>
                  </a:lnTo>
                  <a:lnTo>
                    <a:pt x="53441" y="0"/>
                  </a:lnTo>
                  <a:close/>
                </a:path>
              </a:pathLst>
            </a:custGeom>
            <a:solidFill>
              <a:srgbClr val="FFFFFF"/>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object 235"/>
            <p:cNvSpPr/>
            <p:nvPr/>
          </p:nvSpPr>
          <p:spPr>
            <a:xfrm>
              <a:off x="5699701" y="4413485"/>
              <a:ext cx="129665" cy="68666"/>
            </a:xfrm>
            <a:custGeom>
              <a:avLst/>
              <a:gdLst/>
              <a:ahLst/>
              <a:cxnLst/>
              <a:rect l="l" t="t" r="r" b="b"/>
              <a:pathLst>
                <a:path w="133984" h="102234">
                  <a:moveTo>
                    <a:pt x="0" y="0"/>
                  </a:moveTo>
                  <a:lnTo>
                    <a:pt x="133616" y="0"/>
                  </a:lnTo>
                  <a:lnTo>
                    <a:pt x="133616" y="101815"/>
                  </a:lnTo>
                  <a:lnTo>
                    <a:pt x="0" y="101815"/>
                  </a:lnTo>
                  <a:lnTo>
                    <a:pt x="0" y="0"/>
                  </a:lnTo>
                  <a:close/>
                </a:path>
              </a:pathLst>
            </a:custGeom>
            <a:solidFill>
              <a:srgbClr val="FFFFFF"/>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object 236"/>
            <p:cNvSpPr/>
            <p:nvPr/>
          </p:nvSpPr>
          <p:spPr>
            <a:xfrm>
              <a:off x="5699701" y="4413485"/>
              <a:ext cx="129665" cy="68666"/>
            </a:xfrm>
            <a:custGeom>
              <a:avLst/>
              <a:gdLst/>
              <a:ahLst/>
              <a:cxnLst/>
              <a:rect l="l" t="t" r="r" b="b"/>
              <a:pathLst>
                <a:path w="133984" h="102234">
                  <a:moveTo>
                    <a:pt x="0" y="101815"/>
                  </a:moveTo>
                  <a:lnTo>
                    <a:pt x="133616" y="101815"/>
                  </a:lnTo>
                  <a:lnTo>
                    <a:pt x="133616" y="0"/>
                  </a:lnTo>
                  <a:lnTo>
                    <a:pt x="0" y="0"/>
                  </a:lnTo>
                  <a:lnTo>
                    <a:pt x="0" y="101815"/>
                  </a:lnTo>
                  <a:close/>
                </a:path>
              </a:pathLst>
            </a:custGeom>
            <a:ln w="6413">
              <a:solidFill>
                <a:srgbClr val="FFFFFF"/>
              </a:solidFill>
            </a:ln>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object 237"/>
            <p:cNvSpPr/>
            <p:nvPr/>
          </p:nvSpPr>
          <p:spPr>
            <a:xfrm>
              <a:off x="5714475" y="4424305"/>
              <a:ext cx="100168" cy="52034"/>
            </a:xfrm>
            <a:custGeom>
              <a:avLst/>
              <a:gdLst/>
              <a:ahLst/>
              <a:cxnLst/>
              <a:rect l="l" t="t" r="r" b="b"/>
              <a:pathLst>
                <a:path w="103504" h="77470">
                  <a:moveTo>
                    <a:pt x="0" y="0"/>
                  </a:moveTo>
                  <a:lnTo>
                    <a:pt x="103073" y="0"/>
                  </a:lnTo>
                  <a:lnTo>
                    <a:pt x="103073" y="77381"/>
                  </a:lnTo>
                  <a:lnTo>
                    <a:pt x="0" y="77381"/>
                  </a:lnTo>
                  <a:lnTo>
                    <a:pt x="0" y="0"/>
                  </a:lnTo>
                  <a:close/>
                </a:path>
              </a:pathLst>
            </a:custGeom>
            <a:solidFill>
              <a:srgbClr val="F89939"/>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object 238"/>
            <p:cNvSpPr/>
            <p:nvPr/>
          </p:nvSpPr>
          <p:spPr>
            <a:xfrm>
              <a:off x="5714475" y="4424305"/>
              <a:ext cx="100168" cy="52034"/>
            </a:xfrm>
            <a:custGeom>
              <a:avLst/>
              <a:gdLst/>
              <a:ahLst/>
              <a:cxnLst/>
              <a:rect l="l" t="t" r="r" b="b"/>
              <a:pathLst>
                <a:path w="103504" h="77470">
                  <a:moveTo>
                    <a:pt x="0" y="77381"/>
                  </a:moveTo>
                  <a:lnTo>
                    <a:pt x="103073" y="77381"/>
                  </a:lnTo>
                  <a:lnTo>
                    <a:pt x="103073" y="0"/>
                  </a:lnTo>
                  <a:lnTo>
                    <a:pt x="0" y="0"/>
                  </a:lnTo>
                  <a:lnTo>
                    <a:pt x="0" y="77381"/>
                  </a:lnTo>
                  <a:close/>
                </a:path>
              </a:pathLst>
            </a:custGeom>
            <a:ln w="6413">
              <a:solidFill>
                <a:srgbClr val="FFFFFF"/>
              </a:solidFill>
            </a:ln>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object 239"/>
            <p:cNvSpPr/>
            <p:nvPr/>
          </p:nvSpPr>
          <p:spPr>
            <a:xfrm>
              <a:off x="5705614" y="4503664"/>
              <a:ext cx="119833" cy="43402"/>
            </a:xfrm>
            <a:custGeom>
              <a:avLst/>
              <a:gdLst/>
              <a:ahLst/>
              <a:cxnLst/>
              <a:rect l="l" t="t" r="r" b="b"/>
              <a:pathLst>
                <a:path w="123825" h="36195">
                  <a:moveTo>
                    <a:pt x="110705" y="0"/>
                  </a:moveTo>
                  <a:lnTo>
                    <a:pt x="12217" y="0"/>
                  </a:lnTo>
                  <a:lnTo>
                    <a:pt x="12217" y="11125"/>
                  </a:lnTo>
                  <a:lnTo>
                    <a:pt x="0" y="24168"/>
                  </a:lnTo>
                  <a:lnTo>
                    <a:pt x="0" y="35572"/>
                  </a:lnTo>
                  <a:lnTo>
                    <a:pt x="123685" y="35572"/>
                  </a:lnTo>
                  <a:lnTo>
                    <a:pt x="123685" y="24168"/>
                  </a:lnTo>
                  <a:lnTo>
                    <a:pt x="110705" y="12217"/>
                  </a:lnTo>
                  <a:lnTo>
                    <a:pt x="110705" y="0"/>
                  </a:lnTo>
                  <a:close/>
                </a:path>
              </a:pathLst>
            </a:custGeom>
            <a:solidFill>
              <a:srgbClr val="FFFFFF"/>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object 240"/>
            <p:cNvSpPr/>
            <p:nvPr/>
          </p:nvSpPr>
          <p:spPr>
            <a:xfrm flipH="1">
              <a:off x="5601036" y="4411874"/>
              <a:ext cx="0" cy="92550"/>
            </a:xfrm>
            <a:custGeom>
              <a:avLst/>
              <a:gdLst/>
              <a:ahLst/>
              <a:cxnLst/>
              <a:rect l="l" t="t" r="r" b="b"/>
              <a:pathLst>
                <a:path h="137795">
                  <a:moveTo>
                    <a:pt x="0" y="0"/>
                  </a:moveTo>
                  <a:lnTo>
                    <a:pt x="0" y="137566"/>
                  </a:lnTo>
                </a:path>
              </a:pathLst>
            </a:custGeom>
            <a:ln w="30010">
              <a:solidFill>
                <a:srgbClr val="FFFFFF"/>
              </a:solidFill>
            </a:ln>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38" name="组合 37"/>
          <p:cNvGrpSpPr/>
          <p:nvPr/>
        </p:nvGrpSpPr>
        <p:grpSpPr>
          <a:xfrm>
            <a:off x="5746807" y="2301385"/>
            <a:ext cx="354589" cy="391099"/>
            <a:chOff x="11827417" y="3246291"/>
            <a:chExt cx="366399" cy="582295"/>
          </a:xfrm>
        </p:grpSpPr>
        <p:sp>
          <p:nvSpPr>
            <p:cNvPr id="87" name="object 242"/>
            <p:cNvSpPr/>
            <p:nvPr/>
          </p:nvSpPr>
          <p:spPr>
            <a:xfrm>
              <a:off x="11827417" y="3246291"/>
              <a:ext cx="366395" cy="582295"/>
            </a:xfrm>
            <a:custGeom>
              <a:avLst/>
              <a:gdLst/>
              <a:ahLst/>
              <a:cxnLst/>
              <a:rect l="l" t="t" r="r" b="b"/>
              <a:pathLst>
                <a:path w="366395" h="582295">
                  <a:moveTo>
                    <a:pt x="21526" y="0"/>
                  </a:moveTo>
                  <a:lnTo>
                    <a:pt x="8366" y="4496"/>
                  </a:lnTo>
                  <a:lnTo>
                    <a:pt x="764" y="15840"/>
                  </a:lnTo>
                  <a:lnTo>
                    <a:pt x="0" y="560273"/>
                  </a:lnTo>
                  <a:lnTo>
                    <a:pt x="4491" y="573448"/>
                  </a:lnTo>
                  <a:lnTo>
                    <a:pt x="15821" y="581059"/>
                  </a:lnTo>
                  <a:lnTo>
                    <a:pt x="21526" y="581825"/>
                  </a:lnTo>
                  <a:lnTo>
                    <a:pt x="344373" y="581825"/>
                  </a:lnTo>
                  <a:lnTo>
                    <a:pt x="357533" y="577328"/>
                  </a:lnTo>
                  <a:lnTo>
                    <a:pt x="365135" y="565984"/>
                  </a:lnTo>
                  <a:lnTo>
                    <a:pt x="365899" y="21551"/>
                  </a:lnTo>
                  <a:lnTo>
                    <a:pt x="361408" y="8376"/>
                  </a:lnTo>
                  <a:lnTo>
                    <a:pt x="350078" y="765"/>
                  </a:lnTo>
                  <a:lnTo>
                    <a:pt x="21526" y="0"/>
                  </a:lnTo>
                  <a:close/>
                </a:path>
              </a:pathLst>
            </a:custGeom>
            <a:solidFill>
              <a:srgbClr val="F89939"/>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8" name="object 243"/>
            <p:cNvSpPr/>
            <p:nvPr/>
          </p:nvSpPr>
          <p:spPr>
            <a:xfrm>
              <a:off x="11987687" y="3359277"/>
              <a:ext cx="64135" cy="64135"/>
            </a:xfrm>
            <a:custGeom>
              <a:avLst/>
              <a:gdLst/>
              <a:ahLst/>
              <a:cxnLst/>
              <a:rect l="l" t="t" r="r" b="b"/>
              <a:pathLst>
                <a:path w="64133" h="64133">
                  <a:moveTo>
                    <a:pt x="41146" y="0"/>
                  </a:moveTo>
                  <a:lnTo>
                    <a:pt x="24334" y="1531"/>
                  </a:lnTo>
                  <a:lnTo>
                    <a:pt x="11787" y="7505"/>
                  </a:lnTo>
                  <a:lnTo>
                    <a:pt x="3633" y="16922"/>
                  </a:lnTo>
                  <a:lnTo>
                    <a:pt x="0" y="28785"/>
                  </a:lnTo>
                  <a:lnTo>
                    <a:pt x="2531" y="44480"/>
                  </a:lnTo>
                  <a:lnTo>
                    <a:pt x="9662" y="56513"/>
                  </a:lnTo>
                  <a:lnTo>
                    <a:pt x="20262" y="64080"/>
                  </a:lnTo>
                  <a:lnTo>
                    <a:pt x="37676" y="63165"/>
                  </a:lnTo>
                  <a:lnTo>
                    <a:pt x="50642" y="57917"/>
                  </a:lnTo>
                  <a:lnTo>
                    <a:pt x="59196" y="49278"/>
                  </a:lnTo>
                  <a:lnTo>
                    <a:pt x="63378" y="38189"/>
                  </a:lnTo>
                  <a:lnTo>
                    <a:pt x="63843" y="32474"/>
                  </a:lnTo>
                  <a:lnTo>
                    <a:pt x="60878" y="18191"/>
                  </a:lnTo>
                  <a:lnTo>
                    <a:pt x="52868" y="6897"/>
                  </a:lnTo>
                  <a:lnTo>
                    <a:pt x="41146" y="0"/>
                  </a:lnTo>
                  <a:close/>
                </a:path>
              </a:pathLst>
            </a:custGeom>
            <a:solidFill>
              <a:srgbClr val="FFFFFF"/>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9" name="object 244"/>
            <p:cNvSpPr/>
            <p:nvPr/>
          </p:nvSpPr>
          <p:spPr>
            <a:xfrm>
              <a:off x="11934608" y="3355468"/>
              <a:ext cx="48895" cy="75565"/>
            </a:xfrm>
            <a:custGeom>
              <a:avLst/>
              <a:gdLst/>
              <a:ahLst/>
              <a:cxnLst/>
              <a:rect l="l" t="t" r="r" b="b"/>
              <a:pathLst>
                <a:path w="48895" h="75565">
                  <a:moveTo>
                    <a:pt x="0" y="0"/>
                  </a:moveTo>
                  <a:lnTo>
                    <a:pt x="0" y="75069"/>
                  </a:lnTo>
                  <a:lnTo>
                    <a:pt x="48323" y="37528"/>
                  </a:lnTo>
                  <a:lnTo>
                    <a:pt x="0" y="0"/>
                  </a:lnTo>
                  <a:close/>
                </a:path>
              </a:pathLst>
            </a:custGeom>
            <a:solidFill>
              <a:srgbClr val="FFFFFF"/>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0" name="object 245"/>
            <p:cNvSpPr/>
            <p:nvPr/>
          </p:nvSpPr>
          <p:spPr>
            <a:xfrm>
              <a:off x="11850293" y="3391757"/>
              <a:ext cx="86995" cy="0"/>
            </a:xfrm>
            <a:custGeom>
              <a:avLst/>
              <a:gdLst/>
              <a:ahLst/>
              <a:cxnLst/>
              <a:rect l="l" t="t" r="r" b="b"/>
              <a:pathLst>
                <a:path w="86995">
                  <a:moveTo>
                    <a:pt x="0" y="0"/>
                  </a:moveTo>
                  <a:lnTo>
                    <a:pt x="86499" y="0"/>
                  </a:lnTo>
                </a:path>
              </a:pathLst>
            </a:custGeom>
            <a:ln w="30365">
              <a:solidFill>
                <a:srgbClr val="FFFFFF"/>
              </a:solidFill>
            </a:ln>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1" name="object 246"/>
            <p:cNvSpPr/>
            <p:nvPr/>
          </p:nvSpPr>
          <p:spPr>
            <a:xfrm>
              <a:off x="12085913" y="3294595"/>
              <a:ext cx="52705" cy="64135"/>
            </a:xfrm>
            <a:custGeom>
              <a:avLst/>
              <a:gdLst/>
              <a:ahLst/>
              <a:cxnLst/>
              <a:rect l="l" t="t" r="r" b="b"/>
              <a:pathLst>
                <a:path w="52704" h="64133">
                  <a:moveTo>
                    <a:pt x="0" y="0"/>
                  </a:moveTo>
                  <a:lnTo>
                    <a:pt x="36969" y="64122"/>
                  </a:lnTo>
                  <a:lnTo>
                    <a:pt x="52158" y="12585"/>
                  </a:lnTo>
                  <a:lnTo>
                    <a:pt x="0" y="0"/>
                  </a:lnTo>
                  <a:close/>
                </a:path>
              </a:pathLst>
            </a:custGeom>
            <a:solidFill>
              <a:srgbClr val="FFFFFF"/>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2" name="object 247"/>
            <p:cNvSpPr/>
            <p:nvPr/>
          </p:nvSpPr>
          <p:spPr>
            <a:xfrm>
              <a:off x="12037845" y="3312278"/>
              <a:ext cx="74930" cy="60325"/>
            </a:xfrm>
            <a:custGeom>
              <a:avLst/>
              <a:gdLst/>
              <a:ahLst/>
              <a:cxnLst/>
              <a:rect l="l" t="t" r="r" b="b"/>
              <a:pathLst>
                <a:path w="74929" h="60325">
                  <a:moveTo>
                    <a:pt x="60286" y="0"/>
                  </a:moveTo>
                  <a:lnTo>
                    <a:pt x="0" y="34861"/>
                  </a:lnTo>
                  <a:lnTo>
                    <a:pt x="14325" y="59702"/>
                  </a:lnTo>
                  <a:lnTo>
                    <a:pt x="74612" y="24853"/>
                  </a:lnTo>
                  <a:lnTo>
                    <a:pt x="60286" y="0"/>
                  </a:lnTo>
                  <a:close/>
                </a:path>
              </a:pathLst>
            </a:custGeom>
            <a:solidFill>
              <a:srgbClr val="FFFFFF"/>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3" name="object 248"/>
            <p:cNvSpPr/>
            <p:nvPr/>
          </p:nvSpPr>
          <p:spPr>
            <a:xfrm>
              <a:off x="12118406" y="3355468"/>
              <a:ext cx="38735" cy="75565"/>
            </a:xfrm>
            <a:custGeom>
              <a:avLst/>
              <a:gdLst/>
              <a:ahLst/>
              <a:cxnLst/>
              <a:rect l="l" t="t" r="r" b="b"/>
              <a:pathLst>
                <a:path w="38734" h="75565">
                  <a:moveTo>
                    <a:pt x="0" y="0"/>
                  </a:moveTo>
                  <a:lnTo>
                    <a:pt x="0" y="75069"/>
                  </a:lnTo>
                  <a:lnTo>
                    <a:pt x="38315" y="37528"/>
                  </a:lnTo>
                  <a:lnTo>
                    <a:pt x="0" y="0"/>
                  </a:lnTo>
                  <a:close/>
                </a:path>
              </a:pathLst>
            </a:custGeom>
            <a:solidFill>
              <a:srgbClr val="FFFFFF"/>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4" name="object 249"/>
            <p:cNvSpPr/>
            <p:nvPr/>
          </p:nvSpPr>
          <p:spPr>
            <a:xfrm>
              <a:off x="12051538" y="3391757"/>
              <a:ext cx="69215" cy="0"/>
            </a:xfrm>
            <a:custGeom>
              <a:avLst/>
              <a:gdLst/>
              <a:ahLst/>
              <a:cxnLst/>
              <a:rect l="l" t="t" r="r" b="b"/>
              <a:pathLst>
                <a:path w="69215">
                  <a:moveTo>
                    <a:pt x="0" y="0"/>
                  </a:moveTo>
                  <a:lnTo>
                    <a:pt x="68605" y="0"/>
                  </a:lnTo>
                </a:path>
              </a:pathLst>
            </a:custGeom>
            <a:ln w="30365">
              <a:solidFill>
                <a:srgbClr val="FFFFFF"/>
              </a:solidFill>
            </a:ln>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5" name="object 250"/>
            <p:cNvSpPr/>
            <p:nvPr/>
          </p:nvSpPr>
          <p:spPr>
            <a:xfrm>
              <a:off x="12085313" y="3425870"/>
              <a:ext cx="52705" cy="64135"/>
            </a:xfrm>
            <a:custGeom>
              <a:avLst/>
              <a:gdLst/>
              <a:ahLst/>
              <a:cxnLst/>
              <a:rect l="l" t="t" r="r" b="b"/>
              <a:pathLst>
                <a:path w="52704" h="64133">
                  <a:moveTo>
                    <a:pt x="36969" y="0"/>
                  </a:moveTo>
                  <a:lnTo>
                    <a:pt x="0" y="64122"/>
                  </a:lnTo>
                  <a:lnTo>
                    <a:pt x="52171" y="51523"/>
                  </a:lnTo>
                  <a:lnTo>
                    <a:pt x="36969" y="0"/>
                  </a:lnTo>
                  <a:close/>
                </a:path>
              </a:pathLst>
            </a:custGeom>
            <a:solidFill>
              <a:srgbClr val="FFFFFF"/>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6" name="object 251"/>
            <p:cNvSpPr/>
            <p:nvPr/>
          </p:nvSpPr>
          <p:spPr>
            <a:xfrm>
              <a:off x="12038482" y="3410468"/>
              <a:ext cx="74930" cy="59690"/>
            </a:xfrm>
            <a:custGeom>
              <a:avLst/>
              <a:gdLst/>
              <a:ahLst/>
              <a:cxnLst/>
              <a:rect l="l" t="t" r="r" b="b"/>
              <a:pathLst>
                <a:path w="74929" h="59690">
                  <a:moveTo>
                    <a:pt x="14325" y="0"/>
                  </a:moveTo>
                  <a:lnTo>
                    <a:pt x="0" y="24841"/>
                  </a:lnTo>
                  <a:lnTo>
                    <a:pt x="60286" y="59690"/>
                  </a:lnTo>
                  <a:lnTo>
                    <a:pt x="74625" y="34848"/>
                  </a:lnTo>
                  <a:lnTo>
                    <a:pt x="14325" y="0"/>
                  </a:lnTo>
                  <a:close/>
                </a:path>
              </a:pathLst>
            </a:custGeom>
            <a:solidFill>
              <a:srgbClr val="FFFFFF"/>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7" name="object 252"/>
            <p:cNvSpPr/>
            <p:nvPr/>
          </p:nvSpPr>
          <p:spPr>
            <a:xfrm>
              <a:off x="11827421" y="3537206"/>
              <a:ext cx="366395" cy="0"/>
            </a:xfrm>
            <a:custGeom>
              <a:avLst/>
              <a:gdLst/>
              <a:ahLst/>
              <a:cxnLst/>
              <a:rect l="l" t="t" r="r" b="b"/>
              <a:pathLst>
                <a:path w="366395">
                  <a:moveTo>
                    <a:pt x="0" y="0"/>
                  </a:moveTo>
                  <a:lnTo>
                    <a:pt x="365899" y="0"/>
                  </a:lnTo>
                </a:path>
              </a:pathLst>
            </a:custGeom>
            <a:ln w="31064">
              <a:solidFill>
                <a:srgbClr val="FFFFFF"/>
              </a:solidFill>
            </a:ln>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8" name="object 253"/>
            <p:cNvSpPr/>
            <p:nvPr/>
          </p:nvSpPr>
          <p:spPr>
            <a:xfrm>
              <a:off x="11886877" y="3595388"/>
              <a:ext cx="64135" cy="165100"/>
            </a:xfrm>
            <a:custGeom>
              <a:avLst/>
              <a:gdLst/>
              <a:ahLst/>
              <a:cxnLst/>
              <a:rect l="l" t="t" r="r" b="b"/>
              <a:pathLst>
                <a:path w="64133" h="165100">
                  <a:moveTo>
                    <a:pt x="64033" y="0"/>
                  </a:moveTo>
                  <a:lnTo>
                    <a:pt x="25615" y="0"/>
                  </a:lnTo>
                  <a:lnTo>
                    <a:pt x="12523" y="3855"/>
                  </a:lnTo>
                  <a:lnTo>
                    <a:pt x="3307" y="13961"/>
                  </a:lnTo>
                  <a:lnTo>
                    <a:pt x="0" y="137375"/>
                  </a:lnTo>
                  <a:lnTo>
                    <a:pt x="3598" y="150041"/>
                  </a:lnTo>
                  <a:lnTo>
                    <a:pt x="13193" y="159599"/>
                  </a:lnTo>
                  <a:lnTo>
                    <a:pt x="26983" y="164508"/>
                  </a:lnTo>
                  <a:lnTo>
                    <a:pt x="64033" y="164846"/>
                  </a:lnTo>
                  <a:lnTo>
                    <a:pt x="64033" y="140119"/>
                  </a:lnTo>
                  <a:lnTo>
                    <a:pt x="30416" y="140119"/>
                  </a:lnTo>
                  <a:lnTo>
                    <a:pt x="30416" y="27470"/>
                  </a:lnTo>
                  <a:lnTo>
                    <a:pt x="64033" y="27470"/>
                  </a:lnTo>
                  <a:lnTo>
                    <a:pt x="64033" y="0"/>
                  </a:lnTo>
                  <a:close/>
                </a:path>
              </a:pathLst>
            </a:custGeom>
            <a:solidFill>
              <a:srgbClr val="FFFFFF"/>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9" name="object 254"/>
            <p:cNvSpPr/>
            <p:nvPr/>
          </p:nvSpPr>
          <p:spPr>
            <a:xfrm>
              <a:off x="11973776" y="3595382"/>
              <a:ext cx="160655" cy="121285"/>
            </a:xfrm>
            <a:custGeom>
              <a:avLst/>
              <a:gdLst/>
              <a:ahLst/>
              <a:cxnLst/>
              <a:rect l="l" t="t" r="r" b="b"/>
              <a:pathLst>
                <a:path w="160654" h="121284">
                  <a:moveTo>
                    <a:pt x="0" y="0"/>
                  </a:moveTo>
                  <a:lnTo>
                    <a:pt x="160083" y="0"/>
                  </a:lnTo>
                  <a:lnTo>
                    <a:pt x="160083" y="121208"/>
                  </a:lnTo>
                  <a:lnTo>
                    <a:pt x="0" y="121208"/>
                  </a:lnTo>
                  <a:lnTo>
                    <a:pt x="0" y="0"/>
                  </a:lnTo>
                  <a:close/>
                </a:path>
              </a:pathLst>
            </a:custGeom>
            <a:solidFill>
              <a:srgbClr val="FFFFFF"/>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0" name="object 255"/>
            <p:cNvSpPr/>
            <p:nvPr/>
          </p:nvSpPr>
          <p:spPr>
            <a:xfrm>
              <a:off x="11973776" y="3595395"/>
              <a:ext cx="160655" cy="121285"/>
            </a:xfrm>
            <a:custGeom>
              <a:avLst/>
              <a:gdLst/>
              <a:ahLst/>
              <a:cxnLst/>
              <a:rect l="l" t="t" r="r" b="b"/>
              <a:pathLst>
                <a:path w="160654" h="121284">
                  <a:moveTo>
                    <a:pt x="0" y="121208"/>
                  </a:moveTo>
                  <a:lnTo>
                    <a:pt x="160083" y="121208"/>
                  </a:lnTo>
                  <a:lnTo>
                    <a:pt x="160083" y="0"/>
                  </a:lnTo>
                  <a:lnTo>
                    <a:pt x="0" y="0"/>
                  </a:lnTo>
                  <a:lnTo>
                    <a:pt x="0" y="121208"/>
                  </a:lnTo>
                  <a:close/>
                </a:path>
              </a:pathLst>
            </a:custGeom>
            <a:ln w="7162">
              <a:solidFill>
                <a:srgbClr val="FFFFFF"/>
              </a:solidFill>
            </a:ln>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1" name="object 256"/>
            <p:cNvSpPr/>
            <p:nvPr/>
          </p:nvSpPr>
          <p:spPr>
            <a:xfrm>
              <a:off x="11992076" y="3609937"/>
              <a:ext cx="123825" cy="92710"/>
            </a:xfrm>
            <a:custGeom>
              <a:avLst/>
              <a:gdLst/>
              <a:ahLst/>
              <a:cxnLst/>
              <a:rect l="l" t="t" r="r" b="b"/>
              <a:pathLst>
                <a:path w="123825" h="92709">
                  <a:moveTo>
                    <a:pt x="0" y="0"/>
                  </a:moveTo>
                  <a:lnTo>
                    <a:pt x="123494" y="0"/>
                  </a:lnTo>
                  <a:lnTo>
                    <a:pt x="123494" y="92125"/>
                  </a:lnTo>
                  <a:lnTo>
                    <a:pt x="0" y="92125"/>
                  </a:lnTo>
                  <a:lnTo>
                    <a:pt x="0" y="0"/>
                  </a:lnTo>
                  <a:close/>
                </a:path>
              </a:pathLst>
            </a:custGeom>
            <a:solidFill>
              <a:srgbClr val="F89939"/>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2" name="object 257"/>
            <p:cNvSpPr/>
            <p:nvPr/>
          </p:nvSpPr>
          <p:spPr>
            <a:xfrm>
              <a:off x="11992076" y="3609924"/>
              <a:ext cx="123825" cy="92710"/>
            </a:xfrm>
            <a:custGeom>
              <a:avLst/>
              <a:gdLst/>
              <a:ahLst/>
              <a:cxnLst/>
              <a:rect l="l" t="t" r="r" b="b"/>
              <a:pathLst>
                <a:path w="123825" h="92709">
                  <a:moveTo>
                    <a:pt x="0" y="92125"/>
                  </a:moveTo>
                  <a:lnTo>
                    <a:pt x="123494" y="92125"/>
                  </a:lnTo>
                  <a:lnTo>
                    <a:pt x="123494" y="0"/>
                  </a:lnTo>
                  <a:lnTo>
                    <a:pt x="0" y="0"/>
                  </a:lnTo>
                  <a:lnTo>
                    <a:pt x="0" y="92125"/>
                  </a:lnTo>
                  <a:close/>
                </a:path>
              </a:pathLst>
            </a:custGeom>
            <a:ln w="7162">
              <a:solidFill>
                <a:srgbClr val="FFFFFF"/>
              </a:solidFill>
            </a:ln>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3" name="object 258"/>
            <p:cNvSpPr/>
            <p:nvPr/>
          </p:nvSpPr>
          <p:spPr>
            <a:xfrm>
              <a:off x="11981095" y="3716605"/>
              <a:ext cx="148590" cy="42545"/>
            </a:xfrm>
            <a:custGeom>
              <a:avLst/>
              <a:gdLst/>
              <a:ahLst/>
              <a:cxnLst/>
              <a:rect l="l" t="t" r="r" b="b"/>
              <a:pathLst>
                <a:path w="148590" h="42545">
                  <a:moveTo>
                    <a:pt x="132638" y="0"/>
                  </a:moveTo>
                  <a:lnTo>
                    <a:pt x="14643" y="0"/>
                  </a:lnTo>
                  <a:lnTo>
                    <a:pt x="14643" y="13246"/>
                  </a:lnTo>
                  <a:lnTo>
                    <a:pt x="0" y="28765"/>
                  </a:lnTo>
                  <a:lnTo>
                    <a:pt x="0" y="42341"/>
                  </a:lnTo>
                  <a:lnTo>
                    <a:pt x="148183" y="42341"/>
                  </a:lnTo>
                  <a:lnTo>
                    <a:pt x="148183" y="28765"/>
                  </a:lnTo>
                  <a:lnTo>
                    <a:pt x="132638" y="14541"/>
                  </a:lnTo>
                  <a:lnTo>
                    <a:pt x="132638" y="0"/>
                  </a:lnTo>
                  <a:close/>
                </a:path>
              </a:pathLst>
            </a:custGeom>
            <a:solidFill>
              <a:srgbClr val="FFFFFF"/>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39" name="object 260"/>
          <p:cNvSpPr txBox="1"/>
          <p:nvPr/>
        </p:nvSpPr>
        <p:spPr>
          <a:xfrm>
            <a:off x="5585148" y="1428656"/>
            <a:ext cx="732637" cy="303777"/>
          </a:xfrm>
          <a:prstGeom prst="rect">
            <a:avLst/>
          </a:prstGeom>
        </p:spPr>
        <p:txBody>
          <a:bodyPr vert="horz" wrap="square" lIns="0" tIns="0" rIns="0" bIns="0" rtlCol="0">
            <a:spAutoFit/>
          </a:bodyPr>
          <a:lstStyle/>
          <a:p>
            <a:pPr marL="12700" algn="ctr"/>
            <a:r>
              <a:rPr sz="1100" spc="-5" dirty="0">
                <a:latin typeface="Huawei Sans" panose="020C0503030203020204" pitchFamily="34" charset="0"/>
                <a:ea typeface="方正兰亭黑简体" panose="02000000000000000000" pitchFamily="2" charset="-122"/>
                <a:cs typeface="Huawei Sans" panose="020C0503030203020204" pitchFamily="34" charset="0"/>
              </a:rPr>
              <a:t>Rede principal</a:t>
            </a:r>
            <a:endParaRPr sz="11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0" name="object 262"/>
          <p:cNvSpPr/>
          <p:nvPr/>
        </p:nvSpPr>
        <p:spPr>
          <a:xfrm>
            <a:off x="4681299" y="1494248"/>
            <a:ext cx="404361" cy="300799"/>
          </a:xfrm>
          <a:custGeom>
            <a:avLst/>
            <a:gdLst/>
            <a:ahLst/>
            <a:cxnLst/>
            <a:rect l="l" t="t" r="r" b="b"/>
            <a:pathLst>
              <a:path w="417829" h="254635">
                <a:moveTo>
                  <a:pt x="12992" y="0"/>
                </a:moveTo>
                <a:lnTo>
                  <a:pt x="2997" y="8610"/>
                </a:lnTo>
                <a:lnTo>
                  <a:pt x="2590" y="9436"/>
                </a:lnTo>
                <a:lnTo>
                  <a:pt x="0" y="93941"/>
                </a:lnTo>
                <a:lnTo>
                  <a:pt x="152" y="97510"/>
                </a:lnTo>
                <a:lnTo>
                  <a:pt x="546" y="104381"/>
                </a:lnTo>
                <a:lnTo>
                  <a:pt x="4495" y="117170"/>
                </a:lnTo>
                <a:lnTo>
                  <a:pt x="12992" y="117424"/>
                </a:lnTo>
                <a:lnTo>
                  <a:pt x="404596" y="117424"/>
                </a:lnTo>
                <a:lnTo>
                  <a:pt x="417593" y="75501"/>
                </a:lnTo>
                <a:lnTo>
                  <a:pt x="33426" y="75501"/>
                </a:lnTo>
                <a:lnTo>
                  <a:pt x="33426" y="41960"/>
                </a:lnTo>
                <a:lnTo>
                  <a:pt x="417626" y="41960"/>
                </a:lnTo>
                <a:lnTo>
                  <a:pt x="417652" y="15201"/>
                </a:lnTo>
                <a:lnTo>
                  <a:pt x="414121" y="1727"/>
                </a:lnTo>
                <a:lnTo>
                  <a:pt x="405904" y="139"/>
                </a:lnTo>
                <a:lnTo>
                  <a:pt x="12992" y="0"/>
                </a:lnTo>
                <a:close/>
              </a:path>
              <a:path w="417829" h="254635">
                <a:moveTo>
                  <a:pt x="178180" y="41960"/>
                </a:moveTo>
                <a:lnTo>
                  <a:pt x="57530" y="41960"/>
                </a:lnTo>
                <a:lnTo>
                  <a:pt x="57530" y="75501"/>
                </a:lnTo>
                <a:lnTo>
                  <a:pt x="178180" y="75501"/>
                </a:lnTo>
                <a:lnTo>
                  <a:pt x="178180" y="41960"/>
                </a:lnTo>
                <a:close/>
              </a:path>
              <a:path w="417829" h="254635">
                <a:moveTo>
                  <a:pt x="417626" y="41960"/>
                </a:moveTo>
                <a:lnTo>
                  <a:pt x="384162" y="41960"/>
                </a:lnTo>
                <a:lnTo>
                  <a:pt x="384162" y="75501"/>
                </a:lnTo>
                <a:lnTo>
                  <a:pt x="417593" y="75501"/>
                </a:lnTo>
                <a:lnTo>
                  <a:pt x="417626" y="41960"/>
                </a:lnTo>
                <a:close/>
              </a:path>
              <a:path w="417829" h="254635">
                <a:moveTo>
                  <a:pt x="12992" y="137096"/>
                </a:moveTo>
                <a:lnTo>
                  <a:pt x="2997" y="145694"/>
                </a:lnTo>
                <a:lnTo>
                  <a:pt x="2590" y="146570"/>
                </a:lnTo>
                <a:lnTo>
                  <a:pt x="0" y="231038"/>
                </a:lnTo>
                <a:lnTo>
                  <a:pt x="152" y="234607"/>
                </a:lnTo>
                <a:lnTo>
                  <a:pt x="533" y="241414"/>
                </a:lnTo>
                <a:lnTo>
                  <a:pt x="4495" y="254330"/>
                </a:lnTo>
                <a:lnTo>
                  <a:pt x="12992" y="254508"/>
                </a:lnTo>
                <a:lnTo>
                  <a:pt x="405904" y="254381"/>
                </a:lnTo>
                <a:lnTo>
                  <a:pt x="407006" y="254093"/>
                </a:lnTo>
                <a:lnTo>
                  <a:pt x="415313" y="244228"/>
                </a:lnTo>
                <a:lnTo>
                  <a:pt x="417575" y="231038"/>
                </a:lnTo>
                <a:lnTo>
                  <a:pt x="417581" y="212547"/>
                </a:lnTo>
                <a:lnTo>
                  <a:pt x="33426" y="212547"/>
                </a:lnTo>
                <a:lnTo>
                  <a:pt x="33426" y="179006"/>
                </a:lnTo>
                <a:lnTo>
                  <a:pt x="417592" y="179006"/>
                </a:lnTo>
                <a:lnTo>
                  <a:pt x="417519" y="151853"/>
                </a:lnTo>
                <a:lnTo>
                  <a:pt x="414197" y="138988"/>
                </a:lnTo>
                <a:lnTo>
                  <a:pt x="405904" y="137236"/>
                </a:lnTo>
                <a:lnTo>
                  <a:pt x="12992" y="137096"/>
                </a:lnTo>
                <a:close/>
              </a:path>
              <a:path w="417829" h="254635">
                <a:moveTo>
                  <a:pt x="71475" y="179006"/>
                </a:moveTo>
                <a:lnTo>
                  <a:pt x="57530" y="179006"/>
                </a:lnTo>
                <a:lnTo>
                  <a:pt x="57530" y="212547"/>
                </a:lnTo>
                <a:lnTo>
                  <a:pt x="71475" y="212547"/>
                </a:lnTo>
                <a:lnTo>
                  <a:pt x="71475" y="179006"/>
                </a:lnTo>
                <a:close/>
              </a:path>
              <a:path w="417829" h="254635">
                <a:moveTo>
                  <a:pt x="178180" y="179006"/>
                </a:moveTo>
                <a:lnTo>
                  <a:pt x="95580" y="179006"/>
                </a:lnTo>
                <a:lnTo>
                  <a:pt x="95580" y="212547"/>
                </a:lnTo>
                <a:lnTo>
                  <a:pt x="178180" y="212547"/>
                </a:lnTo>
                <a:lnTo>
                  <a:pt x="178180" y="179006"/>
                </a:lnTo>
                <a:close/>
              </a:path>
              <a:path w="417829" h="254635">
                <a:moveTo>
                  <a:pt x="417592" y="179006"/>
                </a:moveTo>
                <a:lnTo>
                  <a:pt x="384162" y="179006"/>
                </a:lnTo>
                <a:lnTo>
                  <a:pt x="384162" y="212547"/>
                </a:lnTo>
                <a:lnTo>
                  <a:pt x="417581" y="212547"/>
                </a:lnTo>
                <a:lnTo>
                  <a:pt x="417592" y="179006"/>
                </a:lnTo>
                <a:close/>
              </a:path>
            </a:pathLst>
          </a:custGeom>
          <a:solidFill>
            <a:schemeClr val="bg1">
              <a:lumMod val="50000"/>
            </a:schemeClr>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 name="object 264"/>
          <p:cNvSpPr/>
          <p:nvPr/>
        </p:nvSpPr>
        <p:spPr>
          <a:xfrm>
            <a:off x="6600493" y="1470719"/>
            <a:ext cx="498385" cy="369878"/>
          </a:xfrm>
          <a:custGeom>
            <a:avLst/>
            <a:gdLst/>
            <a:ahLst/>
            <a:cxnLst/>
            <a:rect l="l" t="t" r="r" b="b"/>
            <a:pathLst>
              <a:path w="514984" h="411479">
                <a:moveTo>
                  <a:pt x="15074" y="0"/>
                </a:moveTo>
                <a:lnTo>
                  <a:pt x="0" y="393598"/>
                </a:lnTo>
                <a:lnTo>
                  <a:pt x="165" y="396303"/>
                </a:lnTo>
                <a:lnTo>
                  <a:pt x="1117" y="403974"/>
                </a:lnTo>
                <a:lnTo>
                  <a:pt x="6845" y="411429"/>
                </a:lnTo>
                <a:lnTo>
                  <a:pt x="178600" y="411441"/>
                </a:lnTo>
                <a:lnTo>
                  <a:pt x="180136" y="411289"/>
                </a:lnTo>
                <a:lnTo>
                  <a:pt x="188252" y="409638"/>
                </a:lnTo>
                <a:lnTo>
                  <a:pt x="192938" y="401459"/>
                </a:lnTo>
                <a:lnTo>
                  <a:pt x="192930" y="356514"/>
                </a:lnTo>
                <a:lnTo>
                  <a:pt x="96456" y="356514"/>
                </a:lnTo>
                <a:lnTo>
                  <a:pt x="86398" y="350644"/>
                </a:lnTo>
                <a:lnTo>
                  <a:pt x="83939" y="339219"/>
                </a:lnTo>
                <a:lnTo>
                  <a:pt x="89307" y="329006"/>
                </a:lnTo>
                <a:lnTo>
                  <a:pt x="95186" y="326466"/>
                </a:lnTo>
                <a:lnTo>
                  <a:pt x="96456" y="326377"/>
                </a:lnTo>
                <a:lnTo>
                  <a:pt x="192925" y="326377"/>
                </a:lnTo>
                <a:lnTo>
                  <a:pt x="192909" y="227850"/>
                </a:lnTo>
                <a:lnTo>
                  <a:pt x="32981" y="227850"/>
                </a:lnTo>
                <a:lnTo>
                  <a:pt x="30099" y="224282"/>
                </a:lnTo>
                <a:lnTo>
                  <a:pt x="29730" y="220573"/>
                </a:lnTo>
                <a:lnTo>
                  <a:pt x="29946" y="189674"/>
                </a:lnTo>
                <a:lnTo>
                  <a:pt x="30162" y="188988"/>
                </a:lnTo>
                <a:lnTo>
                  <a:pt x="30289" y="188391"/>
                </a:lnTo>
                <a:lnTo>
                  <a:pt x="30683" y="187769"/>
                </a:lnTo>
                <a:lnTo>
                  <a:pt x="31064" y="187071"/>
                </a:lnTo>
                <a:lnTo>
                  <a:pt x="32308" y="185254"/>
                </a:lnTo>
                <a:lnTo>
                  <a:pt x="192902" y="183578"/>
                </a:lnTo>
                <a:lnTo>
                  <a:pt x="192899" y="165176"/>
                </a:lnTo>
                <a:lnTo>
                  <a:pt x="32994" y="165176"/>
                </a:lnTo>
                <a:lnTo>
                  <a:pt x="30086" y="161505"/>
                </a:lnTo>
                <a:lnTo>
                  <a:pt x="29730" y="157848"/>
                </a:lnTo>
                <a:lnTo>
                  <a:pt x="29946" y="126923"/>
                </a:lnTo>
                <a:lnTo>
                  <a:pt x="30175" y="126250"/>
                </a:lnTo>
                <a:lnTo>
                  <a:pt x="30302" y="125666"/>
                </a:lnTo>
                <a:lnTo>
                  <a:pt x="30683" y="125044"/>
                </a:lnTo>
                <a:lnTo>
                  <a:pt x="31064" y="124320"/>
                </a:lnTo>
                <a:lnTo>
                  <a:pt x="31280" y="124002"/>
                </a:lnTo>
                <a:lnTo>
                  <a:pt x="36906" y="120891"/>
                </a:lnTo>
                <a:lnTo>
                  <a:pt x="192892" y="120891"/>
                </a:lnTo>
                <a:lnTo>
                  <a:pt x="192889" y="102450"/>
                </a:lnTo>
                <a:lnTo>
                  <a:pt x="33020" y="102450"/>
                </a:lnTo>
                <a:lnTo>
                  <a:pt x="30086" y="98793"/>
                </a:lnTo>
                <a:lnTo>
                  <a:pt x="29730" y="95135"/>
                </a:lnTo>
                <a:lnTo>
                  <a:pt x="29946" y="64211"/>
                </a:lnTo>
                <a:lnTo>
                  <a:pt x="30162" y="63601"/>
                </a:lnTo>
                <a:lnTo>
                  <a:pt x="30327" y="62852"/>
                </a:lnTo>
                <a:lnTo>
                  <a:pt x="30683" y="62306"/>
                </a:lnTo>
                <a:lnTo>
                  <a:pt x="31064" y="61607"/>
                </a:lnTo>
                <a:lnTo>
                  <a:pt x="32219" y="59944"/>
                </a:lnTo>
                <a:lnTo>
                  <a:pt x="33489" y="58928"/>
                </a:lnTo>
                <a:lnTo>
                  <a:pt x="35064" y="58432"/>
                </a:lnTo>
                <a:lnTo>
                  <a:pt x="35763" y="58267"/>
                </a:lnTo>
                <a:lnTo>
                  <a:pt x="36906" y="58178"/>
                </a:lnTo>
                <a:lnTo>
                  <a:pt x="192881" y="58178"/>
                </a:lnTo>
                <a:lnTo>
                  <a:pt x="192775" y="13436"/>
                </a:lnTo>
                <a:lnTo>
                  <a:pt x="192659" y="9232"/>
                </a:lnTo>
                <a:lnTo>
                  <a:pt x="187490" y="1130"/>
                </a:lnTo>
                <a:lnTo>
                  <a:pt x="179362" y="88"/>
                </a:lnTo>
                <a:lnTo>
                  <a:pt x="15074" y="0"/>
                </a:lnTo>
                <a:close/>
              </a:path>
              <a:path w="514984" h="411479">
                <a:moveTo>
                  <a:pt x="192925" y="326377"/>
                </a:moveTo>
                <a:lnTo>
                  <a:pt x="96456" y="326377"/>
                </a:lnTo>
                <a:lnTo>
                  <a:pt x="97764" y="326466"/>
                </a:lnTo>
                <a:lnTo>
                  <a:pt x="107255" y="333500"/>
                </a:lnTo>
                <a:lnTo>
                  <a:pt x="108667" y="345375"/>
                </a:lnTo>
                <a:lnTo>
                  <a:pt x="102006" y="354936"/>
                </a:lnTo>
                <a:lnTo>
                  <a:pt x="97091" y="356476"/>
                </a:lnTo>
                <a:lnTo>
                  <a:pt x="96456" y="356514"/>
                </a:lnTo>
                <a:lnTo>
                  <a:pt x="192930" y="356514"/>
                </a:lnTo>
                <a:lnTo>
                  <a:pt x="192925" y="326377"/>
                </a:lnTo>
                <a:close/>
              </a:path>
              <a:path w="514984" h="411479">
                <a:moveTo>
                  <a:pt x="192902" y="183578"/>
                </a:moveTo>
                <a:lnTo>
                  <a:pt x="36906" y="183578"/>
                </a:lnTo>
                <a:lnTo>
                  <a:pt x="156768" y="183642"/>
                </a:lnTo>
                <a:lnTo>
                  <a:pt x="160756" y="184238"/>
                </a:lnTo>
                <a:lnTo>
                  <a:pt x="163131" y="187960"/>
                </a:lnTo>
                <a:lnTo>
                  <a:pt x="163195" y="223227"/>
                </a:lnTo>
                <a:lnTo>
                  <a:pt x="161175" y="226822"/>
                </a:lnTo>
                <a:lnTo>
                  <a:pt x="157149" y="227812"/>
                </a:lnTo>
                <a:lnTo>
                  <a:pt x="32981" y="227850"/>
                </a:lnTo>
                <a:lnTo>
                  <a:pt x="192909" y="227850"/>
                </a:lnTo>
                <a:lnTo>
                  <a:pt x="192902" y="183578"/>
                </a:lnTo>
                <a:close/>
              </a:path>
              <a:path w="514984" h="411479">
                <a:moveTo>
                  <a:pt x="140360" y="197954"/>
                </a:moveTo>
                <a:lnTo>
                  <a:pt x="139369" y="198018"/>
                </a:lnTo>
                <a:lnTo>
                  <a:pt x="132118" y="199682"/>
                </a:lnTo>
                <a:lnTo>
                  <a:pt x="131965" y="211366"/>
                </a:lnTo>
                <a:lnTo>
                  <a:pt x="139052" y="213385"/>
                </a:lnTo>
                <a:lnTo>
                  <a:pt x="139687" y="213487"/>
                </a:lnTo>
                <a:lnTo>
                  <a:pt x="148424" y="214083"/>
                </a:lnTo>
                <a:lnTo>
                  <a:pt x="149682" y="199491"/>
                </a:lnTo>
                <a:lnTo>
                  <a:pt x="141058" y="197993"/>
                </a:lnTo>
                <a:lnTo>
                  <a:pt x="140360" y="197954"/>
                </a:lnTo>
                <a:close/>
              </a:path>
              <a:path w="514984" h="411479">
                <a:moveTo>
                  <a:pt x="192892" y="120891"/>
                </a:moveTo>
                <a:lnTo>
                  <a:pt x="36906" y="120891"/>
                </a:lnTo>
                <a:lnTo>
                  <a:pt x="156768" y="120916"/>
                </a:lnTo>
                <a:lnTo>
                  <a:pt x="160693" y="121424"/>
                </a:lnTo>
                <a:lnTo>
                  <a:pt x="163156" y="125310"/>
                </a:lnTo>
                <a:lnTo>
                  <a:pt x="163185" y="126250"/>
                </a:lnTo>
                <a:lnTo>
                  <a:pt x="163296" y="160286"/>
                </a:lnTo>
                <a:lnTo>
                  <a:pt x="161023" y="164299"/>
                </a:lnTo>
                <a:lnTo>
                  <a:pt x="157149" y="165061"/>
                </a:lnTo>
                <a:lnTo>
                  <a:pt x="32994" y="165176"/>
                </a:lnTo>
                <a:lnTo>
                  <a:pt x="192899" y="165176"/>
                </a:lnTo>
                <a:lnTo>
                  <a:pt x="192892" y="120891"/>
                </a:lnTo>
                <a:close/>
              </a:path>
              <a:path w="514984" h="411479">
                <a:moveTo>
                  <a:pt x="140360" y="135242"/>
                </a:moveTo>
                <a:lnTo>
                  <a:pt x="139369" y="135305"/>
                </a:lnTo>
                <a:lnTo>
                  <a:pt x="132105" y="136956"/>
                </a:lnTo>
                <a:lnTo>
                  <a:pt x="131965" y="148640"/>
                </a:lnTo>
                <a:lnTo>
                  <a:pt x="139052" y="150672"/>
                </a:lnTo>
                <a:lnTo>
                  <a:pt x="139687" y="150774"/>
                </a:lnTo>
                <a:lnTo>
                  <a:pt x="148513" y="151295"/>
                </a:lnTo>
                <a:lnTo>
                  <a:pt x="149618" y="136728"/>
                </a:lnTo>
                <a:lnTo>
                  <a:pt x="141058" y="135280"/>
                </a:lnTo>
                <a:lnTo>
                  <a:pt x="140360" y="135242"/>
                </a:lnTo>
                <a:close/>
              </a:path>
              <a:path w="514984" h="411479">
                <a:moveTo>
                  <a:pt x="192881" y="58178"/>
                </a:moveTo>
                <a:lnTo>
                  <a:pt x="36906" y="58178"/>
                </a:lnTo>
                <a:lnTo>
                  <a:pt x="156768" y="58204"/>
                </a:lnTo>
                <a:lnTo>
                  <a:pt x="160743" y="58750"/>
                </a:lnTo>
                <a:lnTo>
                  <a:pt x="163131" y="62534"/>
                </a:lnTo>
                <a:lnTo>
                  <a:pt x="163170" y="63601"/>
                </a:lnTo>
                <a:lnTo>
                  <a:pt x="163296" y="97586"/>
                </a:lnTo>
                <a:lnTo>
                  <a:pt x="161048" y="101536"/>
                </a:lnTo>
                <a:lnTo>
                  <a:pt x="157149" y="102349"/>
                </a:lnTo>
                <a:lnTo>
                  <a:pt x="33020" y="102450"/>
                </a:lnTo>
                <a:lnTo>
                  <a:pt x="192889" y="102450"/>
                </a:lnTo>
                <a:lnTo>
                  <a:pt x="192881" y="58178"/>
                </a:lnTo>
                <a:close/>
              </a:path>
              <a:path w="514984" h="411479">
                <a:moveTo>
                  <a:pt x="140360" y="73063"/>
                </a:moveTo>
                <a:lnTo>
                  <a:pt x="139369" y="73164"/>
                </a:lnTo>
                <a:lnTo>
                  <a:pt x="132143" y="74764"/>
                </a:lnTo>
                <a:lnTo>
                  <a:pt x="131953" y="86614"/>
                </a:lnTo>
                <a:lnTo>
                  <a:pt x="139052" y="88493"/>
                </a:lnTo>
                <a:lnTo>
                  <a:pt x="139687" y="88620"/>
                </a:lnTo>
                <a:lnTo>
                  <a:pt x="148551" y="89154"/>
                </a:lnTo>
                <a:lnTo>
                  <a:pt x="149593" y="74637"/>
                </a:lnTo>
                <a:lnTo>
                  <a:pt x="141058" y="73126"/>
                </a:lnTo>
                <a:lnTo>
                  <a:pt x="140360" y="73063"/>
                </a:lnTo>
                <a:close/>
              </a:path>
              <a:path w="514984" h="411479">
                <a:moveTo>
                  <a:pt x="399529" y="1168"/>
                </a:moveTo>
                <a:lnTo>
                  <a:pt x="224421" y="1168"/>
                </a:lnTo>
                <a:lnTo>
                  <a:pt x="220624" y="2438"/>
                </a:lnTo>
                <a:lnTo>
                  <a:pt x="212458" y="396138"/>
                </a:lnTo>
                <a:lnTo>
                  <a:pt x="212686" y="397408"/>
                </a:lnTo>
                <a:lnTo>
                  <a:pt x="212839" y="398678"/>
                </a:lnTo>
                <a:lnTo>
                  <a:pt x="213283" y="399948"/>
                </a:lnTo>
                <a:lnTo>
                  <a:pt x="214477" y="403758"/>
                </a:lnTo>
                <a:lnTo>
                  <a:pt x="216865" y="407568"/>
                </a:lnTo>
                <a:lnTo>
                  <a:pt x="220281" y="410108"/>
                </a:lnTo>
                <a:lnTo>
                  <a:pt x="220916" y="410108"/>
                </a:lnTo>
                <a:lnTo>
                  <a:pt x="222288" y="411378"/>
                </a:lnTo>
                <a:lnTo>
                  <a:pt x="392595" y="411378"/>
                </a:lnTo>
                <a:lnTo>
                  <a:pt x="388988" y="410108"/>
                </a:lnTo>
                <a:lnTo>
                  <a:pt x="387045" y="408838"/>
                </a:lnTo>
                <a:lnTo>
                  <a:pt x="384860" y="407568"/>
                </a:lnTo>
                <a:lnTo>
                  <a:pt x="384098" y="406298"/>
                </a:lnTo>
                <a:lnTo>
                  <a:pt x="383374" y="405028"/>
                </a:lnTo>
                <a:lnTo>
                  <a:pt x="382701" y="405028"/>
                </a:lnTo>
                <a:lnTo>
                  <a:pt x="381368" y="403758"/>
                </a:lnTo>
                <a:lnTo>
                  <a:pt x="342493" y="403758"/>
                </a:lnTo>
                <a:lnTo>
                  <a:pt x="340512" y="402488"/>
                </a:lnTo>
                <a:lnTo>
                  <a:pt x="338328" y="402488"/>
                </a:lnTo>
                <a:lnTo>
                  <a:pt x="336448" y="401218"/>
                </a:lnTo>
                <a:lnTo>
                  <a:pt x="334860" y="399948"/>
                </a:lnTo>
                <a:lnTo>
                  <a:pt x="333654" y="397408"/>
                </a:lnTo>
                <a:lnTo>
                  <a:pt x="332790" y="396138"/>
                </a:lnTo>
                <a:lnTo>
                  <a:pt x="332257" y="393598"/>
                </a:lnTo>
                <a:lnTo>
                  <a:pt x="331863" y="388518"/>
                </a:lnTo>
                <a:lnTo>
                  <a:pt x="331660" y="383438"/>
                </a:lnTo>
                <a:lnTo>
                  <a:pt x="336067" y="379628"/>
                </a:lnTo>
                <a:lnTo>
                  <a:pt x="337045" y="379628"/>
                </a:lnTo>
                <a:lnTo>
                  <a:pt x="321744" y="378358"/>
                </a:lnTo>
                <a:lnTo>
                  <a:pt x="277719" y="359308"/>
                </a:lnTo>
                <a:lnTo>
                  <a:pt x="258246" y="323748"/>
                </a:lnTo>
                <a:lnTo>
                  <a:pt x="257439" y="313588"/>
                </a:lnTo>
                <a:lnTo>
                  <a:pt x="258316" y="303428"/>
                </a:lnTo>
                <a:lnTo>
                  <a:pt x="279267" y="267868"/>
                </a:lnTo>
                <a:lnTo>
                  <a:pt x="314134" y="251358"/>
                </a:lnTo>
                <a:lnTo>
                  <a:pt x="316191" y="250088"/>
                </a:lnTo>
                <a:lnTo>
                  <a:pt x="342751" y="211988"/>
                </a:lnTo>
                <a:lnTo>
                  <a:pt x="391633" y="194208"/>
                </a:lnTo>
                <a:lnTo>
                  <a:pt x="405307" y="194208"/>
                </a:lnTo>
                <a:lnTo>
                  <a:pt x="405313" y="166268"/>
                </a:lnTo>
                <a:lnTo>
                  <a:pt x="245237" y="166268"/>
                </a:lnTo>
                <a:lnTo>
                  <a:pt x="242595" y="162458"/>
                </a:lnTo>
                <a:lnTo>
                  <a:pt x="242062" y="158648"/>
                </a:lnTo>
                <a:lnTo>
                  <a:pt x="242214" y="128168"/>
                </a:lnTo>
                <a:lnTo>
                  <a:pt x="242595" y="126898"/>
                </a:lnTo>
                <a:lnTo>
                  <a:pt x="243078" y="125628"/>
                </a:lnTo>
                <a:lnTo>
                  <a:pt x="243230" y="125628"/>
                </a:lnTo>
                <a:lnTo>
                  <a:pt x="243649" y="124358"/>
                </a:lnTo>
                <a:lnTo>
                  <a:pt x="244614" y="123088"/>
                </a:lnTo>
                <a:lnTo>
                  <a:pt x="245872" y="121818"/>
                </a:lnTo>
                <a:lnTo>
                  <a:pt x="405322" y="121818"/>
                </a:lnTo>
                <a:lnTo>
                  <a:pt x="405326" y="102768"/>
                </a:lnTo>
                <a:lnTo>
                  <a:pt x="245262" y="102768"/>
                </a:lnTo>
                <a:lnTo>
                  <a:pt x="242595" y="98958"/>
                </a:lnTo>
                <a:lnTo>
                  <a:pt x="242062" y="95148"/>
                </a:lnTo>
                <a:lnTo>
                  <a:pt x="242214" y="64668"/>
                </a:lnTo>
                <a:lnTo>
                  <a:pt x="242582" y="64668"/>
                </a:lnTo>
                <a:lnTo>
                  <a:pt x="242697" y="63398"/>
                </a:lnTo>
                <a:lnTo>
                  <a:pt x="243078" y="63398"/>
                </a:lnTo>
                <a:lnTo>
                  <a:pt x="243230" y="62128"/>
                </a:lnTo>
                <a:lnTo>
                  <a:pt x="243649" y="62128"/>
                </a:lnTo>
                <a:lnTo>
                  <a:pt x="244614" y="60858"/>
                </a:lnTo>
                <a:lnTo>
                  <a:pt x="245859" y="59588"/>
                </a:lnTo>
                <a:lnTo>
                  <a:pt x="247459" y="59588"/>
                </a:lnTo>
                <a:lnTo>
                  <a:pt x="248158" y="58318"/>
                </a:lnTo>
                <a:lnTo>
                  <a:pt x="405335" y="58318"/>
                </a:lnTo>
                <a:lnTo>
                  <a:pt x="405345" y="10058"/>
                </a:lnTo>
                <a:lnTo>
                  <a:pt x="399529" y="1168"/>
                </a:lnTo>
                <a:close/>
              </a:path>
              <a:path w="514984" h="411479">
                <a:moveTo>
                  <a:pt x="411060" y="394868"/>
                </a:moveTo>
                <a:lnTo>
                  <a:pt x="385876" y="394868"/>
                </a:lnTo>
                <a:lnTo>
                  <a:pt x="390714" y="401218"/>
                </a:lnTo>
                <a:lnTo>
                  <a:pt x="401770" y="403758"/>
                </a:lnTo>
                <a:lnTo>
                  <a:pt x="410870" y="396138"/>
                </a:lnTo>
                <a:lnTo>
                  <a:pt x="411060" y="394868"/>
                </a:lnTo>
                <a:close/>
              </a:path>
              <a:path w="514984" h="411479">
                <a:moveTo>
                  <a:pt x="454266" y="384708"/>
                </a:moveTo>
                <a:lnTo>
                  <a:pt x="342684" y="384708"/>
                </a:lnTo>
                <a:lnTo>
                  <a:pt x="341007" y="385978"/>
                </a:lnTo>
                <a:lnTo>
                  <a:pt x="340004" y="387248"/>
                </a:lnTo>
                <a:lnTo>
                  <a:pt x="340042" y="392328"/>
                </a:lnTo>
                <a:lnTo>
                  <a:pt x="340182" y="393598"/>
                </a:lnTo>
                <a:lnTo>
                  <a:pt x="341147" y="394868"/>
                </a:lnTo>
                <a:lnTo>
                  <a:pt x="455955" y="394868"/>
                </a:lnTo>
                <a:lnTo>
                  <a:pt x="456907" y="393598"/>
                </a:lnTo>
                <a:lnTo>
                  <a:pt x="456907" y="388518"/>
                </a:lnTo>
                <a:lnTo>
                  <a:pt x="456742" y="387248"/>
                </a:lnTo>
                <a:lnTo>
                  <a:pt x="455853" y="385978"/>
                </a:lnTo>
                <a:lnTo>
                  <a:pt x="454266" y="384708"/>
                </a:lnTo>
                <a:close/>
              </a:path>
              <a:path w="514984" h="411479">
                <a:moveTo>
                  <a:pt x="403593" y="356768"/>
                </a:moveTo>
                <a:lnTo>
                  <a:pt x="393357" y="356768"/>
                </a:lnTo>
                <a:lnTo>
                  <a:pt x="393357" y="378358"/>
                </a:lnTo>
                <a:lnTo>
                  <a:pt x="389737" y="379628"/>
                </a:lnTo>
                <a:lnTo>
                  <a:pt x="387629" y="382168"/>
                </a:lnTo>
                <a:lnTo>
                  <a:pt x="386130" y="384708"/>
                </a:lnTo>
                <a:lnTo>
                  <a:pt x="410806" y="384708"/>
                </a:lnTo>
                <a:lnTo>
                  <a:pt x="409422" y="382168"/>
                </a:lnTo>
                <a:lnTo>
                  <a:pt x="407098" y="379628"/>
                </a:lnTo>
                <a:lnTo>
                  <a:pt x="403593" y="378358"/>
                </a:lnTo>
                <a:lnTo>
                  <a:pt x="403593" y="356768"/>
                </a:lnTo>
                <a:close/>
              </a:path>
              <a:path w="514984" h="411479">
                <a:moveTo>
                  <a:pt x="396820" y="201828"/>
                </a:moveTo>
                <a:lnTo>
                  <a:pt x="351608" y="215798"/>
                </a:lnTo>
                <a:lnTo>
                  <a:pt x="323227" y="255168"/>
                </a:lnTo>
                <a:lnTo>
                  <a:pt x="322618" y="257708"/>
                </a:lnTo>
                <a:lnTo>
                  <a:pt x="306817" y="261518"/>
                </a:lnTo>
                <a:lnTo>
                  <a:pt x="271104" y="290728"/>
                </a:lnTo>
                <a:lnTo>
                  <a:pt x="265527" y="309778"/>
                </a:lnTo>
                <a:lnTo>
                  <a:pt x="265769" y="319938"/>
                </a:lnTo>
                <a:lnTo>
                  <a:pt x="286683" y="356768"/>
                </a:lnTo>
                <a:lnTo>
                  <a:pt x="322999" y="370738"/>
                </a:lnTo>
                <a:lnTo>
                  <a:pt x="385432" y="370738"/>
                </a:lnTo>
                <a:lnTo>
                  <a:pt x="385432" y="364388"/>
                </a:lnTo>
                <a:lnTo>
                  <a:pt x="346240" y="364388"/>
                </a:lnTo>
                <a:lnTo>
                  <a:pt x="334081" y="359308"/>
                </a:lnTo>
                <a:lnTo>
                  <a:pt x="330388" y="347878"/>
                </a:lnTo>
                <a:lnTo>
                  <a:pt x="330631" y="333908"/>
                </a:lnTo>
                <a:lnTo>
                  <a:pt x="330911" y="331368"/>
                </a:lnTo>
                <a:lnTo>
                  <a:pt x="331876" y="327558"/>
                </a:lnTo>
                <a:lnTo>
                  <a:pt x="332968" y="326288"/>
                </a:lnTo>
                <a:lnTo>
                  <a:pt x="333895" y="323748"/>
                </a:lnTo>
                <a:lnTo>
                  <a:pt x="335521" y="322478"/>
                </a:lnTo>
                <a:lnTo>
                  <a:pt x="336283" y="322478"/>
                </a:lnTo>
                <a:lnTo>
                  <a:pt x="333336" y="318668"/>
                </a:lnTo>
                <a:lnTo>
                  <a:pt x="331876" y="316128"/>
                </a:lnTo>
                <a:lnTo>
                  <a:pt x="330911" y="313588"/>
                </a:lnTo>
                <a:lnTo>
                  <a:pt x="330724" y="311048"/>
                </a:lnTo>
                <a:lnTo>
                  <a:pt x="330631" y="294538"/>
                </a:lnTo>
                <a:lnTo>
                  <a:pt x="330911" y="291998"/>
                </a:lnTo>
                <a:lnTo>
                  <a:pt x="333336" y="285648"/>
                </a:lnTo>
                <a:lnTo>
                  <a:pt x="335305" y="284378"/>
                </a:lnTo>
                <a:lnTo>
                  <a:pt x="337693" y="281838"/>
                </a:lnTo>
                <a:lnTo>
                  <a:pt x="340385" y="280568"/>
                </a:lnTo>
                <a:lnTo>
                  <a:pt x="343408" y="279298"/>
                </a:lnTo>
                <a:lnTo>
                  <a:pt x="501469" y="279298"/>
                </a:lnTo>
                <a:lnTo>
                  <a:pt x="496260" y="274218"/>
                </a:lnTo>
                <a:lnTo>
                  <a:pt x="486259" y="266598"/>
                </a:lnTo>
                <a:lnTo>
                  <a:pt x="474014" y="261518"/>
                </a:lnTo>
                <a:lnTo>
                  <a:pt x="471652" y="260248"/>
                </a:lnTo>
                <a:lnTo>
                  <a:pt x="451403" y="223418"/>
                </a:lnTo>
                <a:lnTo>
                  <a:pt x="408784" y="203098"/>
                </a:lnTo>
                <a:lnTo>
                  <a:pt x="396820" y="201828"/>
                </a:lnTo>
                <a:close/>
              </a:path>
              <a:path w="514984" h="411479">
                <a:moveTo>
                  <a:pt x="501469" y="279298"/>
                </a:moveTo>
                <a:lnTo>
                  <a:pt x="450608" y="279298"/>
                </a:lnTo>
                <a:lnTo>
                  <a:pt x="453631" y="280568"/>
                </a:lnTo>
                <a:lnTo>
                  <a:pt x="456336" y="281838"/>
                </a:lnTo>
                <a:lnTo>
                  <a:pt x="458711" y="284378"/>
                </a:lnTo>
                <a:lnTo>
                  <a:pt x="460692" y="285648"/>
                </a:lnTo>
                <a:lnTo>
                  <a:pt x="462153" y="289458"/>
                </a:lnTo>
                <a:lnTo>
                  <a:pt x="463067" y="291998"/>
                </a:lnTo>
                <a:lnTo>
                  <a:pt x="463226" y="293268"/>
                </a:lnTo>
                <a:lnTo>
                  <a:pt x="463279" y="311048"/>
                </a:lnTo>
                <a:lnTo>
                  <a:pt x="463067" y="313588"/>
                </a:lnTo>
                <a:lnTo>
                  <a:pt x="462153" y="316128"/>
                </a:lnTo>
                <a:lnTo>
                  <a:pt x="460603" y="318668"/>
                </a:lnTo>
                <a:lnTo>
                  <a:pt x="459689" y="319938"/>
                </a:lnTo>
                <a:lnTo>
                  <a:pt x="458812" y="321208"/>
                </a:lnTo>
                <a:lnTo>
                  <a:pt x="458139" y="321208"/>
                </a:lnTo>
                <a:lnTo>
                  <a:pt x="457733" y="322478"/>
                </a:lnTo>
                <a:lnTo>
                  <a:pt x="458711" y="322478"/>
                </a:lnTo>
                <a:lnTo>
                  <a:pt x="460692" y="325018"/>
                </a:lnTo>
                <a:lnTo>
                  <a:pt x="462153" y="327558"/>
                </a:lnTo>
                <a:lnTo>
                  <a:pt x="463067" y="331368"/>
                </a:lnTo>
                <a:lnTo>
                  <a:pt x="463384" y="333908"/>
                </a:lnTo>
                <a:lnTo>
                  <a:pt x="463384" y="349148"/>
                </a:lnTo>
                <a:lnTo>
                  <a:pt x="450608" y="364388"/>
                </a:lnTo>
                <a:lnTo>
                  <a:pt x="411505" y="364388"/>
                </a:lnTo>
                <a:lnTo>
                  <a:pt x="411505" y="370738"/>
                </a:lnTo>
                <a:lnTo>
                  <a:pt x="461994" y="370738"/>
                </a:lnTo>
                <a:lnTo>
                  <a:pt x="474471" y="366928"/>
                </a:lnTo>
                <a:lnTo>
                  <a:pt x="508217" y="340258"/>
                </a:lnTo>
                <a:lnTo>
                  <a:pt x="514960" y="311048"/>
                </a:lnTo>
                <a:lnTo>
                  <a:pt x="513366" y="300888"/>
                </a:lnTo>
                <a:lnTo>
                  <a:pt x="509756" y="291998"/>
                </a:lnTo>
                <a:lnTo>
                  <a:pt x="504073" y="281838"/>
                </a:lnTo>
                <a:lnTo>
                  <a:pt x="501469" y="279298"/>
                </a:lnTo>
                <a:close/>
              </a:path>
              <a:path w="514984" h="411479">
                <a:moveTo>
                  <a:pt x="451739" y="326288"/>
                </a:moveTo>
                <a:lnTo>
                  <a:pt x="341693" y="326288"/>
                </a:lnTo>
                <a:lnTo>
                  <a:pt x="338582" y="330098"/>
                </a:lnTo>
                <a:lnTo>
                  <a:pt x="338543" y="349148"/>
                </a:lnTo>
                <a:lnTo>
                  <a:pt x="338874" y="352958"/>
                </a:lnTo>
                <a:lnTo>
                  <a:pt x="341782" y="356768"/>
                </a:lnTo>
                <a:lnTo>
                  <a:pt x="448195" y="356768"/>
                </a:lnTo>
                <a:lnTo>
                  <a:pt x="451752" y="355498"/>
                </a:lnTo>
                <a:lnTo>
                  <a:pt x="455625" y="345338"/>
                </a:lnTo>
                <a:lnTo>
                  <a:pt x="455605" y="344068"/>
                </a:lnTo>
                <a:lnTo>
                  <a:pt x="418592" y="344068"/>
                </a:lnTo>
                <a:lnTo>
                  <a:pt x="417410" y="337718"/>
                </a:lnTo>
                <a:lnTo>
                  <a:pt x="421970" y="336448"/>
                </a:lnTo>
                <a:lnTo>
                  <a:pt x="455486" y="336448"/>
                </a:lnTo>
                <a:lnTo>
                  <a:pt x="455383" y="333908"/>
                </a:lnTo>
                <a:lnTo>
                  <a:pt x="455002" y="328828"/>
                </a:lnTo>
                <a:lnTo>
                  <a:pt x="451739" y="326288"/>
                </a:lnTo>
                <a:close/>
              </a:path>
              <a:path w="514984" h="411479">
                <a:moveTo>
                  <a:pt x="438340" y="336448"/>
                </a:moveTo>
                <a:lnTo>
                  <a:pt x="424002" y="336448"/>
                </a:lnTo>
                <a:lnTo>
                  <a:pt x="428371" y="337718"/>
                </a:lnTo>
                <a:lnTo>
                  <a:pt x="428320" y="344068"/>
                </a:lnTo>
                <a:lnTo>
                  <a:pt x="434886" y="344068"/>
                </a:lnTo>
                <a:lnTo>
                  <a:pt x="433920" y="337718"/>
                </a:lnTo>
                <a:lnTo>
                  <a:pt x="438340" y="336448"/>
                </a:lnTo>
                <a:close/>
              </a:path>
              <a:path w="514984" h="411479">
                <a:moveTo>
                  <a:pt x="455486" y="336448"/>
                </a:moveTo>
                <a:lnTo>
                  <a:pt x="440410" y="336448"/>
                </a:lnTo>
                <a:lnTo>
                  <a:pt x="444766" y="337718"/>
                </a:lnTo>
                <a:lnTo>
                  <a:pt x="444703" y="344068"/>
                </a:lnTo>
                <a:lnTo>
                  <a:pt x="455605" y="344068"/>
                </a:lnTo>
                <a:lnTo>
                  <a:pt x="455486" y="336448"/>
                </a:lnTo>
                <a:close/>
              </a:path>
              <a:path w="514984" h="411479">
                <a:moveTo>
                  <a:pt x="448195" y="286918"/>
                </a:moveTo>
                <a:lnTo>
                  <a:pt x="344652" y="286918"/>
                </a:lnTo>
                <a:lnTo>
                  <a:pt x="343065" y="288188"/>
                </a:lnTo>
                <a:lnTo>
                  <a:pt x="341426" y="288188"/>
                </a:lnTo>
                <a:lnTo>
                  <a:pt x="339940" y="290728"/>
                </a:lnTo>
                <a:lnTo>
                  <a:pt x="339420" y="291998"/>
                </a:lnTo>
                <a:lnTo>
                  <a:pt x="339102" y="291998"/>
                </a:lnTo>
                <a:lnTo>
                  <a:pt x="338924" y="293268"/>
                </a:lnTo>
                <a:lnTo>
                  <a:pt x="338645" y="311048"/>
                </a:lnTo>
                <a:lnTo>
                  <a:pt x="339356" y="314858"/>
                </a:lnTo>
                <a:lnTo>
                  <a:pt x="342595" y="317398"/>
                </a:lnTo>
                <a:lnTo>
                  <a:pt x="452564" y="317398"/>
                </a:lnTo>
                <a:lnTo>
                  <a:pt x="455422" y="313588"/>
                </a:lnTo>
                <a:lnTo>
                  <a:pt x="455416" y="305968"/>
                </a:lnTo>
                <a:lnTo>
                  <a:pt x="418617" y="305968"/>
                </a:lnTo>
                <a:lnTo>
                  <a:pt x="417398" y="299618"/>
                </a:lnTo>
                <a:lnTo>
                  <a:pt x="421970" y="298348"/>
                </a:lnTo>
                <a:lnTo>
                  <a:pt x="455411" y="298348"/>
                </a:lnTo>
                <a:lnTo>
                  <a:pt x="455299" y="291998"/>
                </a:lnTo>
                <a:lnTo>
                  <a:pt x="455244" y="290728"/>
                </a:lnTo>
                <a:lnTo>
                  <a:pt x="452132" y="288188"/>
                </a:lnTo>
                <a:lnTo>
                  <a:pt x="448195" y="286918"/>
                </a:lnTo>
                <a:close/>
              </a:path>
              <a:path w="514984" h="411479">
                <a:moveTo>
                  <a:pt x="438340" y="298348"/>
                </a:moveTo>
                <a:lnTo>
                  <a:pt x="424002" y="298348"/>
                </a:lnTo>
                <a:lnTo>
                  <a:pt x="428358" y="299618"/>
                </a:lnTo>
                <a:lnTo>
                  <a:pt x="428332" y="304698"/>
                </a:lnTo>
                <a:lnTo>
                  <a:pt x="424002" y="305968"/>
                </a:lnTo>
                <a:lnTo>
                  <a:pt x="434898" y="305968"/>
                </a:lnTo>
                <a:lnTo>
                  <a:pt x="433920" y="299618"/>
                </a:lnTo>
                <a:lnTo>
                  <a:pt x="438340" y="298348"/>
                </a:lnTo>
                <a:close/>
              </a:path>
              <a:path w="514984" h="411479">
                <a:moveTo>
                  <a:pt x="455411" y="298348"/>
                </a:moveTo>
                <a:lnTo>
                  <a:pt x="440410" y="298348"/>
                </a:lnTo>
                <a:lnTo>
                  <a:pt x="444741" y="299618"/>
                </a:lnTo>
                <a:lnTo>
                  <a:pt x="444728" y="304698"/>
                </a:lnTo>
                <a:lnTo>
                  <a:pt x="440410" y="305968"/>
                </a:lnTo>
                <a:lnTo>
                  <a:pt x="455416" y="305968"/>
                </a:lnTo>
                <a:lnTo>
                  <a:pt x="455411" y="298348"/>
                </a:lnTo>
                <a:close/>
              </a:path>
              <a:path w="514984" h="411479">
                <a:moveTo>
                  <a:pt x="405322" y="121818"/>
                </a:moveTo>
                <a:lnTo>
                  <a:pt x="373024" y="121818"/>
                </a:lnTo>
                <a:lnTo>
                  <a:pt x="375564" y="125628"/>
                </a:lnTo>
                <a:lnTo>
                  <a:pt x="375742" y="161188"/>
                </a:lnTo>
                <a:lnTo>
                  <a:pt x="373354" y="164998"/>
                </a:lnTo>
                <a:lnTo>
                  <a:pt x="369506" y="166268"/>
                </a:lnTo>
                <a:lnTo>
                  <a:pt x="405313" y="166268"/>
                </a:lnTo>
                <a:lnTo>
                  <a:pt x="405322" y="121818"/>
                </a:lnTo>
                <a:close/>
              </a:path>
              <a:path w="514984" h="411479">
                <a:moveTo>
                  <a:pt x="353428" y="135788"/>
                </a:moveTo>
                <a:lnTo>
                  <a:pt x="351777" y="135788"/>
                </a:lnTo>
                <a:lnTo>
                  <a:pt x="344449" y="137058"/>
                </a:lnTo>
                <a:lnTo>
                  <a:pt x="344322" y="149758"/>
                </a:lnTo>
                <a:lnTo>
                  <a:pt x="351421" y="151028"/>
                </a:lnTo>
                <a:lnTo>
                  <a:pt x="352094" y="151028"/>
                </a:lnTo>
                <a:lnTo>
                  <a:pt x="360921" y="152298"/>
                </a:lnTo>
                <a:lnTo>
                  <a:pt x="361975" y="137058"/>
                </a:lnTo>
                <a:lnTo>
                  <a:pt x="353428" y="135788"/>
                </a:lnTo>
                <a:close/>
              </a:path>
              <a:path w="514984" h="411479">
                <a:moveTo>
                  <a:pt x="405335" y="58318"/>
                </a:moveTo>
                <a:lnTo>
                  <a:pt x="369125" y="58318"/>
                </a:lnTo>
                <a:lnTo>
                  <a:pt x="373037" y="59588"/>
                </a:lnTo>
                <a:lnTo>
                  <a:pt x="375564" y="63398"/>
                </a:lnTo>
                <a:lnTo>
                  <a:pt x="375742" y="97688"/>
                </a:lnTo>
                <a:lnTo>
                  <a:pt x="373367" y="102768"/>
                </a:lnTo>
                <a:lnTo>
                  <a:pt x="405326" y="102768"/>
                </a:lnTo>
                <a:lnTo>
                  <a:pt x="405335" y="58318"/>
                </a:lnTo>
                <a:close/>
              </a:path>
              <a:path w="514984" h="411479">
                <a:moveTo>
                  <a:pt x="353428" y="73558"/>
                </a:moveTo>
                <a:lnTo>
                  <a:pt x="351777" y="73558"/>
                </a:lnTo>
                <a:lnTo>
                  <a:pt x="344500" y="74828"/>
                </a:lnTo>
                <a:lnTo>
                  <a:pt x="344297" y="87528"/>
                </a:lnTo>
                <a:lnTo>
                  <a:pt x="351421" y="88798"/>
                </a:lnTo>
                <a:lnTo>
                  <a:pt x="352094" y="88798"/>
                </a:lnTo>
                <a:lnTo>
                  <a:pt x="360946" y="90068"/>
                </a:lnTo>
                <a:lnTo>
                  <a:pt x="361962" y="74828"/>
                </a:lnTo>
                <a:lnTo>
                  <a:pt x="353428" y="73558"/>
                </a:lnTo>
                <a:close/>
              </a:path>
            </a:pathLst>
          </a:custGeom>
          <a:solidFill>
            <a:schemeClr val="bg1">
              <a:lumMod val="50000"/>
            </a:schemeClr>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object 265"/>
          <p:cNvSpPr/>
          <p:nvPr/>
        </p:nvSpPr>
        <p:spPr>
          <a:xfrm>
            <a:off x="7550603" y="1286697"/>
            <a:ext cx="325087" cy="415101"/>
          </a:xfrm>
          <a:custGeom>
            <a:avLst/>
            <a:gdLst/>
            <a:ahLst/>
            <a:cxnLst/>
            <a:rect l="l" t="t" r="r" b="b"/>
            <a:pathLst>
              <a:path w="335915" h="330835">
                <a:moveTo>
                  <a:pt x="294989" y="179844"/>
                </a:moveTo>
                <a:lnTo>
                  <a:pt x="284575" y="195097"/>
                </a:lnTo>
                <a:lnTo>
                  <a:pt x="288062" y="197535"/>
                </a:lnTo>
                <a:lnTo>
                  <a:pt x="297328" y="205823"/>
                </a:lnTo>
                <a:lnTo>
                  <a:pt x="316779" y="248418"/>
                </a:lnTo>
                <a:lnTo>
                  <a:pt x="317078" y="260193"/>
                </a:lnTo>
                <a:lnTo>
                  <a:pt x="315486" y="271925"/>
                </a:lnTo>
                <a:lnTo>
                  <a:pt x="311973" y="283367"/>
                </a:lnTo>
                <a:lnTo>
                  <a:pt x="306506" y="294272"/>
                </a:lnTo>
                <a:lnTo>
                  <a:pt x="299053" y="304393"/>
                </a:lnTo>
                <a:lnTo>
                  <a:pt x="298227" y="305320"/>
                </a:lnTo>
                <a:lnTo>
                  <a:pt x="300894" y="307187"/>
                </a:lnTo>
                <a:lnTo>
                  <a:pt x="313137" y="315607"/>
                </a:lnTo>
                <a:lnTo>
                  <a:pt x="315139" y="313211"/>
                </a:lnTo>
                <a:lnTo>
                  <a:pt x="322360" y="302928"/>
                </a:lnTo>
                <a:lnTo>
                  <a:pt x="327978" y="292001"/>
                </a:lnTo>
                <a:lnTo>
                  <a:pt x="332013" y="280595"/>
                </a:lnTo>
                <a:lnTo>
                  <a:pt x="334480" y="268871"/>
                </a:lnTo>
                <a:lnTo>
                  <a:pt x="335397" y="256996"/>
                </a:lnTo>
                <a:lnTo>
                  <a:pt x="334783" y="245132"/>
                </a:lnTo>
                <a:lnTo>
                  <a:pt x="317349" y="201061"/>
                </a:lnTo>
                <a:lnTo>
                  <a:pt x="295840" y="180428"/>
                </a:lnTo>
                <a:lnTo>
                  <a:pt x="295548" y="180213"/>
                </a:lnTo>
                <a:lnTo>
                  <a:pt x="295243" y="180035"/>
                </a:lnTo>
                <a:lnTo>
                  <a:pt x="294989" y="179844"/>
                </a:lnTo>
                <a:close/>
              </a:path>
              <a:path w="335915" h="330835">
                <a:moveTo>
                  <a:pt x="278364" y="204216"/>
                </a:moveTo>
                <a:lnTo>
                  <a:pt x="271583" y="214147"/>
                </a:lnTo>
                <a:lnTo>
                  <a:pt x="269119" y="217805"/>
                </a:lnTo>
                <a:lnTo>
                  <a:pt x="276674" y="223964"/>
                </a:lnTo>
                <a:lnTo>
                  <a:pt x="283960" y="233587"/>
                </a:lnTo>
                <a:lnTo>
                  <a:pt x="288401" y="244531"/>
                </a:lnTo>
                <a:lnTo>
                  <a:pt x="289934" y="256163"/>
                </a:lnTo>
                <a:lnTo>
                  <a:pt x="288495" y="267852"/>
                </a:lnTo>
                <a:lnTo>
                  <a:pt x="284020" y="278966"/>
                </a:lnTo>
                <a:lnTo>
                  <a:pt x="276447" y="288874"/>
                </a:lnTo>
                <a:lnTo>
                  <a:pt x="275570" y="289712"/>
                </a:lnTo>
                <a:lnTo>
                  <a:pt x="288626" y="298729"/>
                </a:lnTo>
                <a:lnTo>
                  <a:pt x="293190" y="293457"/>
                </a:lnTo>
                <a:lnTo>
                  <a:pt x="299740" y="282961"/>
                </a:lnTo>
                <a:lnTo>
                  <a:pt x="303961" y="271657"/>
                </a:lnTo>
                <a:lnTo>
                  <a:pt x="305834" y="260193"/>
                </a:lnTo>
                <a:lnTo>
                  <a:pt x="305771" y="256163"/>
                </a:lnTo>
                <a:lnTo>
                  <a:pt x="291172" y="215512"/>
                </a:lnTo>
                <a:lnTo>
                  <a:pt x="278631" y="204444"/>
                </a:lnTo>
                <a:lnTo>
                  <a:pt x="278364" y="204216"/>
                </a:lnTo>
                <a:close/>
              </a:path>
              <a:path w="335915" h="330835">
                <a:moveTo>
                  <a:pt x="169157" y="0"/>
                </a:moveTo>
                <a:lnTo>
                  <a:pt x="15894" y="50"/>
                </a:lnTo>
                <a:lnTo>
                  <a:pt x="0" y="315404"/>
                </a:lnTo>
                <a:lnTo>
                  <a:pt x="82" y="316242"/>
                </a:lnTo>
                <a:lnTo>
                  <a:pt x="160826" y="330466"/>
                </a:lnTo>
                <a:lnTo>
                  <a:pt x="162490" y="330301"/>
                </a:lnTo>
                <a:lnTo>
                  <a:pt x="176769" y="296493"/>
                </a:lnTo>
                <a:lnTo>
                  <a:pt x="156759" y="296493"/>
                </a:lnTo>
                <a:lnTo>
                  <a:pt x="143188" y="296109"/>
                </a:lnTo>
                <a:lnTo>
                  <a:pt x="127856" y="287007"/>
                </a:lnTo>
                <a:lnTo>
                  <a:pt x="88089" y="286994"/>
                </a:lnTo>
                <a:lnTo>
                  <a:pt x="77110" y="282226"/>
                </a:lnTo>
                <a:lnTo>
                  <a:pt x="73194" y="272273"/>
                </a:lnTo>
                <a:lnTo>
                  <a:pt x="76744" y="262127"/>
                </a:lnTo>
                <a:lnTo>
                  <a:pt x="86582" y="256984"/>
                </a:lnTo>
                <a:lnTo>
                  <a:pt x="88118" y="256882"/>
                </a:lnTo>
                <a:lnTo>
                  <a:pt x="125527" y="256882"/>
                </a:lnTo>
                <a:lnTo>
                  <a:pt x="125406" y="221716"/>
                </a:lnTo>
                <a:lnTo>
                  <a:pt x="150855" y="204396"/>
                </a:lnTo>
                <a:lnTo>
                  <a:pt x="176791" y="204396"/>
                </a:lnTo>
                <a:lnTo>
                  <a:pt x="176798" y="143141"/>
                </a:lnTo>
                <a:lnTo>
                  <a:pt x="53981" y="143141"/>
                </a:lnTo>
                <a:lnTo>
                  <a:pt x="53460" y="142976"/>
                </a:lnTo>
                <a:lnTo>
                  <a:pt x="50946" y="134429"/>
                </a:lnTo>
                <a:lnTo>
                  <a:pt x="37534" y="134429"/>
                </a:lnTo>
                <a:lnTo>
                  <a:pt x="31540" y="134188"/>
                </a:lnTo>
                <a:lnTo>
                  <a:pt x="31400" y="125603"/>
                </a:lnTo>
                <a:lnTo>
                  <a:pt x="37534" y="125234"/>
                </a:lnTo>
                <a:lnTo>
                  <a:pt x="50946" y="125234"/>
                </a:lnTo>
                <a:lnTo>
                  <a:pt x="50958" y="119913"/>
                </a:lnTo>
                <a:lnTo>
                  <a:pt x="51111" y="118173"/>
                </a:lnTo>
                <a:lnTo>
                  <a:pt x="52546" y="116738"/>
                </a:lnTo>
                <a:lnTo>
                  <a:pt x="54286" y="116586"/>
                </a:lnTo>
                <a:lnTo>
                  <a:pt x="176802" y="116573"/>
                </a:lnTo>
                <a:lnTo>
                  <a:pt x="176804" y="99199"/>
                </a:lnTo>
                <a:lnTo>
                  <a:pt x="90341" y="99199"/>
                </a:lnTo>
                <a:lnTo>
                  <a:pt x="89719" y="99021"/>
                </a:lnTo>
                <a:lnTo>
                  <a:pt x="87255" y="90500"/>
                </a:lnTo>
                <a:lnTo>
                  <a:pt x="37534" y="90500"/>
                </a:lnTo>
                <a:lnTo>
                  <a:pt x="31489" y="90208"/>
                </a:lnTo>
                <a:lnTo>
                  <a:pt x="31451" y="81584"/>
                </a:lnTo>
                <a:lnTo>
                  <a:pt x="37534" y="81305"/>
                </a:lnTo>
                <a:lnTo>
                  <a:pt x="87255" y="81305"/>
                </a:lnTo>
                <a:lnTo>
                  <a:pt x="87255" y="75971"/>
                </a:lnTo>
                <a:lnTo>
                  <a:pt x="87483" y="74206"/>
                </a:lnTo>
                <a:lnTo>
                  <a:pt x="88804" y="72809"/>
                </a:lnTo>
                <a:lnTo>
                  <a:pt x="90595" y="72631"/>
                </a:lnTo>
                <a:lnTo>
                  <a:pt x="176807" y="72605"/>
                </a:lnTo>
                <a:lnTo>
                  <a:pt x="176809" y="55232"/>
                </a:lnTo>
                <a:lnTo>
                  <a:pt x="53955" y="55232"/>
                </a:lnTo>
                <a:lnTo>
                  <a:pt x="52876" y="54787"/>
                </a:lnTo>
                <a:lnTo>
                  <a:pt x="52571" y="54610"/>
                </a:lnTo>
                <a:lnTo>
                  <a:pt x="52279" y="54356"/>
                </a:lnTo>
                <a:lnTo>
                  <a:pt x="51746" y="53949"/>
                </a:lnTo>
                <a:lnTo>
                  <a:pt x="50946" y="46545"/>
                </a:lnTo>
                <a:lnTo>
                  <a:pt x="37534" y="46545"/>
                </a:lnTo>
                <a:lnTo>
                  <a:pt x="31476" y="46253"/>
                </a:lnTo>
                <a:lnTo>
                  <a:pt x="31464" y="37655"/>
                </a:lnTo>
                <a:lnTo>
                  <a:pt x="37534" y="37350"/>
                </a:lnTo>
                <a:lnTo>
                  <a:pt x="50946" y="37350"/>
                </a:lnTo>
                <a:lnTo>
                  <a:pt x="50958" y="32016"/>
                </a:lnTo>
                <a:lnTo>
                  <a:pt x="51123" y="30251"/>
                </a:lnTo>
                <a:lnTo>
                  <a:pt x="52533" y="28854"/>
                </a:lnTo>
                <a:lnTo>
                  <a:pt x="54286" y="28676"/>
                </a:lnTo>
                <a:lnTo>
                  <a:pt x="176813" y="28625"/>
                </a:lnTo>
                <a:lnTo>
                  <a:pt x="176815" y="7607"/>
                </a:lnTo>
                <a:lnTo>
                  <a:pt x="169157" y="0"/>
                </a:lnTo>
                <a:close/>
              </a:path>
              <a:path w="335915" h="330835">
                <a:moveTo>
                  <a:pt x="176790" y="289356"/>
                </a:moveTo>
                <a:lnTo>
                  <a:pt x="168649" y="295008"/>
                </a:lnTo>
                <a:lnTo>
                  <a:pt x="167976" y="295173"/>
                </a:lnTo>
                <a:lnTo>
                  <a:pt x="156759" y="296493"/>
                </a:lnTo>
                <a:lnTo>
                  <a:pt x="176769" y="296493"/>
                </a:lnTo>
                <a:lnTo>
                  <a:pt x="176790" y="289356"/>
                </a:lnTo>
                <a:close/>
              </a:path>
              <a:path w="335915" h="330835">
                <a:moveTo>
                  <a:pt x="143617" y="213080"/>
                </a:moveTo>
                <a:lnTo>
                  <a:pt x="133292" y="279031"/>
                </a:lnTo>
                <a:lnTo>
                  <a:pt x="134105" y="284149"/>
                </a:lnTo>
                <a:lnTo>
                  <a:pt x="138423" y="287896"/>
                </a:lnTo>
                <a:lnTo>
                  <a:pt x="164776" y="287820"/>
                </a:lnTo>
                <a:lnTo>
                  <a:pt x="169894" y="286994"/>
                </a:lnTo>
                <a:lnTo>
                  <a:pt x="173628" y="282600"/>
                </a:lnTo>
                <a:lnTo>
                  <a:pt x="173522" y="220980"/>
                </a:lnTo>
                <a:lnTo>
                  <a:pt x="173348" y="217932"/>
                </a:lnTo>
                <a:lnTo>
                  <a:pt x="169411" y="213677"/>
                </a:lnTo>
                <a:lnTo>
                  <a:pt x="164268" y="213144"/>
                </a:lnTo>
                <a:lnTo>
                  <a:pt x="143617" y="213080"/>
                </a:lnTo>
                <a:close/>
              </a:path>
              <a:path w="335915" h="330835">
                <a:moveTo>
                  <a:pt x="125527" y="256882"/>
                </a:moveTo>
                <a:lnTo>
                  <a:pt x="88118" y="256882"/>
                </a:lnTo>
                <a:lnTo>
                  <a:pt x="89655" y="256984"/>
                </a:lnTo>
                <a:lnTo>
                  <a:pt x="100268" y="263121"/>
                </a:lnTo>
                <a:lnTo>
                  <a:pt x="102935" y="273809"/>
                </a:lnTo>
                <a:lnTo>
                  <a:pt x="97652" y="283598"/>
                </a:lnTo>
                <a:lnTo>
                  <a:pt x="88880" y="287007"/>
                </a:lnTo>
                <a:lnTo>
                  <a:pt x="127856" y="287007"/>
                </a:lnTo>
                <a:lnTo>
                  <a:pt x="127336" y="286054"/>
                </a:lnTo>
                <a:lnTo>
                  <a:pt x="126193" y="282892"/>
                </a:lnTo>
                <a:lnTo>
                  <a:pt x="125876" y="281686"/>
                </a:lnTo>
                <a:lnTo>
                  <a:pt x="125609" y="280403"/>
                </a:lnTo>
                <a:lnTo>
                  <a:pt x="125527" y="256882"/>
                </a:lnTo>
                <a:close/>
              </a:path>
              <a:path w="335915" h="330835">
                <a:moveTo>
                  <a:pt x="176791" y="204396"/>
                </a:moveTo>
                <a:lnTo>
                  <a:pt x="150855" y="204396"/>
                </a:lnTo>
                <a:lnTo>
                  <a:pt x="164450" y="205034"/>
                </a:lnTo>
                <a:lnTo>
                  <a:pt x="175507" y="209969"/>
                </a:lnTo>
                <a:lnTo>
                  <a:pt x="175939" y="210375"/>
                </a:lnTo>
                <a:lnTo>
                  <a:pt x="176790" y="211277"/>
                </a:lnTo>
                <a:lnTo>
                  <a:pt x="176791" y="204396"/>
                </a:lnTo>
                <a:close/>
              </a:path>
              <a:path w="335915" h="330835">
                <a:moveTo>
                  <a:pt x="176802" y="116573"/>
                </a:moveTo>
                <a:lnTo>
                  <a:pt x="70173" y="116573"/>
                </a:lnTo>
                <a:lnTo>
                  <a:pt x="71748" y="118008"/>
                </a:lnTo>
                <a:lnTo>
                  <a:pt x="71964" y="119913"/>
                </a:lnTo>
                <a:lnTo>
                  <a:pt x="71977" y="125234"/>
                </a:lnTo>
                <a:lnTo>
                  <a:pt x="139147" y="125234"/>
                </a:lnTo>
                <a:lnTo>
                  <a:pt x="145256" y="125577"/>
                </a:lnTo>
                <a:lnTo>
                  <a:pt x="145205" y="134162"/>
                </a:lnTo>
                <a:lnTo>
                  <a:pt x="139147" y="134429"/>
                </a:lnTo>
                <a:lnTo>
                  <a:pt x="71977" y="134429"/>
                </a:lnTo>
                <a:lnTo>
                  <a:pt x="71875" y="140500"/>
                </a:lnTo>
                <a:lnTo>
                  <a:pt x="71761" y="141452"/>
                </a:lnTo>
                <a:lnTo>
                  <a:pt x="70656" y="142659"/>
                </a:lnTo>
                <a:lnTo>
                  <a:pt x="69005" y="143065"/>
                </a:lnTo>
                <a:lnTo>
                  <a:pt x="53981" y="143141"/>
                </a:lnTo>
                <a:lnTo>
                  <a:pt x="176798" y="143141"/>
                </a:lnTo>
                <a:lnTo>
                  <a:pt x="176802" y="116573"/>
                </a:lnTo>
                <a:close/>
              </a:path>
              <a:path w="335915" h="330835">
                <a:moveTo>
                  <a:pt x="176807" y="72605"/>
                </a:moveTo>
                <a:lnTo>
                  <a:pt x="106470" y="72605"/>
                </a:lnTo>
                <a:lnTo>
                  <a:pt x="108121" y="74091"/>
                </a:lnTo>
                <a:lnTo>
                  <a:pt x="108273" y="75971"/>
                </a:lnTo>
                <a:lnTo>
                  <a:pt x="108299" y="81305"/>
                </a:lnTo>
                <a:lnTo>
                  <a:pt x="139147" y="81305"/>
                </a:lnTo>
                <a:lnTo>
                  <a:pt x="145256" y="81597"/>
                </a:lnTo>
                <a:lnTo>
                  <a:pt x="145192" y="90208"/>
                </a:lnTo>
                <a:lnTo>
                  <a:pt x="139147" y="90500"/>
                </a:lnTo>
                <a:lnTo>
                  <a:pt x="108299" y="90500"/>
                </a:lnTo>
                <a:lnTo>
                  <a:pt x="108216" y="96545"/>
                </a:lnTo>
                <a:lnTo>
                  <a:pt x="108146" y="97409"/>
                </a:lnTo>
                <a:lnTo>
                  <a:pt x="106876" y="98793"/>
                </a:lnTo>
                <a:lnTo>
                  <a:pt x="105340" y="99110"/>
                </a:lnTo>
                <a:lnTo>
                  <a:pt x="90341" y="99199"/>
                </a:lnTo>
                <a:lnTo>
                  <a:pt x="176804" y="99199"/>
                </a:lnTo>
                <a:lnTo>
                  <a:pt x="176807" y="72605"/>
                </a:lnTo>
                <a:close/>
              </a:path>
              <a:path w="335915" h="330835">
                <a:moveTo>
                  <a:pt x="176813" y="28625"/>
                </a:moveTo>
                <a:lnTo>
                  <a:pt x="70123" y="28625"/>
                </a:lnTo>
                <a:lnTo>
                  <a:pt x="71786" y="30162"/>
                </a:lnTo>
                <a:lnTo>
                  <a:pt x="71964" y="32016"/>
                </a:lnTo>
                <a:lnTo>
                  <a:pt x="71977" y="37350"/>
                </a:lnTo>
                <a:lnTo>
                  <a:pt x="139147" y="37350"/>
                </a:lnTo>
                <a:lnTo>
                  <a:pt x="145256" y="37680"/>
                </a:lnTo>
                <a:lnTo>
                  <a:pt x="145205" y="46253"/>
                </a:lnTo>
                <a:lnTo>
                  <a:pt x="139147" y="46545"/>
                </a:lnTo>
                <a:lnTo>
                  <a:pt x="71977" y="46545"/>
                </a:lnTo>
                <a:lnTo>
                  <a:pt x="71869" y="52603"/>
                </a:lnTo>
                <a:lnTo>
                  <a:pt x="71748" y="53530"/>
                </a:lnTo>
                <a:lnTo>
                  <a:pt x="70643" y="54800"/>
                </a:lnTo>
                <a:lnTo>
                  <a:pt x="69005" y="55156"/>
                </a:lnTo>
                <a:lnTo>
                  <a:pt x="53955" y="55232"/>
                </a:lnTo>
                <a:lnTo>
                  <a:pt x="176809" y="55232"/>
                </a:lnTo>
                <a:lnTo>
                  <a:pt x="176813" y="28625"/>
                </a:lnTo>
                <a:close/>
              </a:path>
              <a:path w="335915" h="330835">
                <a:moveTo>
                  <a:pt x="249345" y="175018"/>
                </a:moveTo>
                <a:lnTo>
                  <a:pt x="185350" y="211772"/>
                </a:lnTo>
                <a:lnTo>
                  <a:pt x="185350" y="290563"/>
                </a:lnTo>
                <a:lnTo>
                  <a:pt x="249345" y="320763"/>
                </a:lnTo>
                <a:lnTo>
                  <a:pt x="249345" y="175018"/>
                </a:lnTo>
                <a:close/>
              </a:path>
            </a:pathLst>
          </a:custGeom>
          <a:solidFill>
            <a:schemeClr val="bg1">
              <a:lumMod val="50000"/>
            </a:schemeClr>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43" name="组合 42"/>
          <p:cNvGrpSpPr/>
          <p:nvPr/>
        </p:nvGrpSpPr>
        <p:grpSpPr>
          <a:xfrm>
            <a:off x="3706254" y="4927128"/>
            <a:ext cx="234885" cy="124878"/>
            <a:chOff x="13274015" y="5732967"/>
            <a:chExt cx="242708" cy="185926"/>
          </a:xfrm>
          <a:solidFill>
            <a:schemeClr val="bg1">
              <a:lumMod val="50000"/>
            </a:schemeClr>
          </a:solidFill>
        </p:grpSpPr>
        <p:sp>
          <p:nvSpPr>
            <p:cNvPr id="85" name="object 266"/>
            <p:cNvSpPr/>
            <p:nvPr/>
          </p:nvSpPr>
          <p:spPr>
            <a:xfrm>
              <a:off x="13274015" y="5751253"/>
              <a:ext cx="183515" cy="167640"/>
            </a:xfrm>
            <a:custGeom>
              <a:avLst/>
              <a:gdLst/>
              <a:ahLst/>
              <a:cxnLst/>
              <a:rect l="l" t="t" r="r" b="b"/>
              <a:pathLst>
                <a:path w="183515" h="167640">
                  <a:moveTo>
                    <a:pt x="14376" y="0"/>
                  </a:moveTo>
                  <a:lnTo>
                    <a:pt x="0" y="11290"/>
                  </a:lnTo>
                  <a:lnTo>
                    <a:pt x="88" y="126758"/>
                  </a:lnTo>
                  <a:lnTo>
                    <a:pt x="825" y="133781"/>
                  </a:lnTo>
                  <a:lnTo>
                    <a:pt x="6603" y="139242"/>
                  </a:lnTo>
                  <a:lnTo>
                    <a:pt x="13639" y="139623"/>
                  </a:lnTo>
                  <a:lnTo>
                    <a:pt x="62242" y="139636"/>
                  </a:lnTo>
                  <a:lnTo>
                    <a:pt x="62242" y="145376"/>
                  </a:lnTo>
                  <a:lnTo>
                    <a:pt x="120662" y="145376"/>
                  </a:lnTo>
                  <a:lnTo>
                    <a:pt x="120662" y="139636"/>
                  </a:lnTo>
                  <a:lnTo>
                    <a:pt x="169265" y="139623"/>
                  </a:lnTo>
                  <a:lnTo>
                    <a:pt x="176847" y="139217"/>
                  </a:lnTo>
                  <a:lnTo>
                    <a:pt x="182905" y="132918"/>
                  </a:lnTo>
                  <a:lnTo>
                    <a:pt x="182902" y="125298"/>
                  </a:lnTo>
                  <a:lnTo>
                    <a:pt x="16586" y="125298"/>
                  </a:lnTo>
                  <a:lnTo>
                    <a:pt x="16586" y="14350"/>
                  </a:lnTo>
                  <a:lnTo>
                    <a:pt x="182867" y="14350"/>
                  </a:lnTo>
                  <a:lnTo>
                    <a:pt x="182766" y="11290"/>
                  </a:lnTo>
                  <a:lnTo>
                    <a:pt x="182549" y="6349"/>
                  </a:lnTo>
                  <a:lnTo>
                    <a:pt x="176517" y="342"/>
                  </a:lnTo>
                  <a:lnTo>
                    <a:pt x="169265" y="25"/>
                  </a:lnTo>
                  <a:lnTo>
                    <a:pt x="14376" y="0"/>
                  </a:lnTo>
                  <a:close/>
                </a:path>
                <a:path w="183515" h="167640">
                  <a:moveTo>
                    <a:pt x="182867" y="14350"/>
                  </a:moveTo>
                  <a:lnTo>
                    <a:pt x="166319" y="14350"/>
                  </a:lnTo>
                  <a:lnTo>
                    <a:pt x="166319" y="125298"/>
                  </a:lnTo>
                  <a:lnTo>
                    <a:pt x="182902" y="125298"/>
                  </a:lnTo>
                  <a:lnTo>
                    <a:pt x="182867" y="14350"/>
                  </a:lnTo>
                  <a:close/>
                </a:path>
                <a:path w="183515" h="167640">
                  <a:moveTo>
                    <a:pt x="134010" y="151028"/>
                  </a:moveTo>
                  <a:lnTo>
                    <a:pt x="48894" y="151028"/>
                  </a:lnTo>
                  <a:lnTo>
                    <a:pt x="42862" y="156146"/>
                  </a:lnTo>
                  <a:lnTo>
                    <a:pt x="42862" y="167639"/>
                  </a:lnTo>
                  <a:lnTo>
                    <a:pt x="140055" y="167639"/>
                  </a:lnTo>
                  <a:lnTo>
                    <a:pt x="140055" y="156146"/>
                  </a:lnTo>
                  <a:lnTo>
                    <a:pt x="134010" y="151028"/>
                  </a:lnTo>
                  <a:close/>
                </a:path>
              </a:pathLst>
            </a:custGeom>
            <a:grp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6" name="object 267"/>
            <p:cNvSpPr/>
            <p:nvPr/>
          </p:nvSpPr>
          <p:spPr>
            <a:xfrm>
              <a:off x="13415756" y="5732967"/>
              <a:ext cx="100965" cy="184785"/>
            </a:xfrm>
            <a:custGeom>
              <a:avLst/>
              <a:gdLst/>
              <a:ahLst/>
              <a:cxnLst/>
              <a:rect l="l" t="t" r="r" b="b"/>
              <a:pathLst>
                <a:path w="100965" h="184784">
                  <a:moveTo>
                    <a:pt x="25031" y="161683"/>
                  </a:moveTo>
                  <a:lnTo>
                    <a:pt x="0" y="161683"/>
                  </a:lnTo>
                  <a:lnTo>
                    <a:pt x="111" y="178854"/>
                  </a:lnTo>
                  <a:lnTo>
                    <a:pt x="94310" y="184353"/>
                  </a:lnTo>
                  <a:lnTo>
                    <a:pt x="95338" y="184188"/>
                  </a:lnTo>
                  <a:lnTo>
                    <a:pt x="100461" y="173786"/>
                  </a:lnTo>
                  <a:lnTo>
                    <a:pt x="48171" y="173786"/>
                  </a:lnTo>
                  <a:lnTo>
                    <a:pt x="25031" y="173774"/>
                  </a:lnTo>
                  <a:lnTo>
                    <a:pt x="25031" y="161683"/>
                  </a:lnTo>
                  <a:close/>
                </a:path>
                <a:path w="100965" h="184784">
                  <a:moveTo>
                    <a:pt x="59766" y="140030"/>
                  </a:moveTo>
                  <a:lnTo>
                    <a:pt x="52412" y="140030"/>
                  </a:lnTo>
                  <a:lnTo>
                    <a:pt x="52412" y="173786"/>
                  </a:lnTo>
                  <a:lnTo>
                    <a:pt x="59766" y="173786"/>
                  </a:lnTo>
                  <a:lnTo>
                    <a:pt x="59766" y="140030"/>
                  </a:lnTo>
                  <a:close/>
                </a:path>
                <a:path w="100965" h="184784">
                  <a:moveTo>
                    <a:pt x="71335" y="140030"/>
                  </a:moveTo>
                  <a:lnTo>
                    <a:pt x="63995" y="140030"/>
                  </a:lnTo>
                  <a:lnTo>
                    <a:pt x="63995" y="173786"/>
                  </a:lnTo>
                  <a:lnTo>
                    <a:pt x="71335" y="173786"/>
                  </a:lnTo>
                  <a:lnTo>
                    <a:pt x="71335" y="140030"/>
                  </a:lnTo>
                  <a:close/>
                </a:path>
                <a:path w="100965" h="184784">
                  <a:moveTo>
                    <a:pt x="100488" y="140030"/>
                  </a:moveTo>
                  <a:lnTo>
                    <a:pt x="75577" y="140030"/>
                  </a:lnTo>
                  <a:lnTo>
                    <a:pt x="75577" y="173786"/>
                  </a:lnTo>
                  <a:lnTo>
                    <a:pt x="100461" y="173786"/>
                  </a:lnTo>
                  <a:lnTo>
                    <a:pt x="100488" y="140030"/>
                  </a:lnTo>
                  <a:close/>
                </a:path>
                <a:path w="100965" h="184784">
                  <a:moveTo>
                    <a:pt x="36601" y="158254"/>
                  </a:moveTo>
                  <a:lnTo>
                    <a:pt x="34264" y="159804"/>
                  </a:lnTo>
                  <a:lnTo>
                    <a:pt x="32029" y="160782"/>
                  </a:lnTo>
                  <a:lnTo>
                    <a:pt x="29248" y="161353"/>
                  </a:lnTo>
                  <a:lnTo>
                    <a:pt x="29248" y="173774"/>
                  </a:lnTo>
                  <a:lnTo>
                    <a:pt x="36601" y="173774"/>
                  </a:lnTo>
                  <a:lnTo>
                    <a:pt x="36601" y="158254"/>
                  </a:lnTo>
                  <a:close/>
                </a:path>
                <a:path w="100965" h="184784">
                  <a:moveTo>
                    <a:pt x="7010" y="0"/>
                  </a:moveTo>
                  <a:lnTo>
                    <a:pt x="6299" y="25"/>
                  </a:lnTo>
                  <a:lnTo>
                    <a:pt x="2743" y="431"/>
                  </a:lnTo>
                  <a:lnTo>
                    <a:pt x="38" y="3327"/>
                  </a:lnTo>
                  <a:lnTo>
                    <a:pt x="0" y="14909"/>
                  </a:lnTo>
                  <a:lnTo>
                    <a:pt x="32550" y="14922"/>
                  </a:lnTo>
                  <a:lnTo>
                    <a:pt x="38709" y="18542"/>
                  </a:lnTo>
                  <a:lnTo>
                    <a:pt x="42468" y="24917"/>
                  </a:lnTo>
                  <a:lnTo>
                    <a:pt x="96393" y="24917"/>
                  </a:lnTo>
                  <a:lnTo>
                    <a:pt x="96393" y="57962"/>
                  </a:lnTo>
                  <a:lnTo>
                    <a:pt x="44780" y="57962"/>
                  </a:lnTo>
                  <a:lnTo>
                    <a:pt x="44754" y="146875"/>
                  </a:lnTo>
                  <a:lnTo>
                    <a:pt x="43408" y="150787"/>
                  </a:lnTo>
                  <a:lnTo>
                    <a:pt x="40843" y="154203"/>
                  </a:lnTo>
                  <a:lnTo>
                    <a:pt x="40843" y="173774"/>
                  </a:lnTo>
                  <a:lnTo>
                    <a:pt x="48171" y="173774"/>
                  </a:lnTo>
                  <a:lnTo>
                    <a:pt x="48171" y="140030"/>
                  </a:lnTo>
                  <a:lnTo>
                    <a:pt x="100488" y="140030"/>
                  </a:lnTo>
                  <a:lnTo>
                    <a:pt x="100531" y="87223"/>
                  </a:lnTo>
                  <a:lnTo>
                    <a:pt x="86017" y="87223"/>
                  </a:lnTo>
                  <a:lnTo>
                    <a:pt x="77711" y="86880"/>
                  </a:lnTo>
                  <a:lnTo>
                    <a:pt x="76796" y="75514"/>
                  </a:lnTo>
                  <a:lnTo>
                    <a:pt x="85001" y="73914"/>
                  </a:lnTo>
                  <a:lnTo>
                    <a:pt x="86017" y="73825"/>
                  </a:lnTo>
                  <a:lnTo>
                    <a:pt x="100542" y="73825"/>
                  </a:lnTo>
                  <a:lnTo>
                    <a:pt x="100596" y="6934"/>
                  </a:lnTo>
                  <a:lnTo>
                    <a:pt x="94310" y="25"/>
                  </a:lnTo>
                  <a:lnTo>
                    <a:pt x="7010" y="0"/>
                  </a:lnTo>
                  <a:close/>
                </a:path>
                <a:path w="100965" h="184784">
                  <a:moveTo>
                    <a:pt x="100542" y="73825"/>
                  </a:moveTo>
                  <a:lnTo>
                    <a:pt x="86017" y="73825"/>
                  </a:lnTo>
                  <a:lnTo>
                    <a:pt x="86702" y="73875"/>
                  </a:lnTo>
                  <a:lnTo>
                    <a:pt x="94780" y="74980"/>
                  </a:lnTo>
                  <a:lnTo>
                    <a:pt x="94754" y="86093"/>
                  </a:lnTo>
                  <a:lnTo>
                    <a:pt x="86702" y="87185"/>
                  </a:lnTo>
                  <a:lnTo>
                    <a:pt x="86017" y="87223"/>
                  </a:lnTo>
                  <a:lnTo>
                    <a:pt x="100531" y="87223"/>
                  </a:lnTo>
                  <a:lnTo>
                    <a:pt x="100542" y="73825"/>
                  </a:lnTo>
                  <a:close/>
                </a:path>
                <a:path w="100965" h="184784">
                  <a:moveTo>
                    <a:pt x="92163" y="29121"/>
                  </a:moveTo>
                  <a:lnTo>
                    <a:pt x="44145" y="29121"/>
                  </a:lnTo>
                  <a:lnTo>
                    <a:pt x="44602" y="31127"/>
                  </a:lnTo>
                  <a:lnTo>
                    <a:pt x="44780" y="32537"/>
                  </a:lnTo>
                  <a:lnTo>
                    <a:pt x="44780" y="53746"/>
                  </a:lnTo>
                  <a:lnTo>
                    <a:pt x="92163" y="53746"/>
                  </a:lnTo>
                  <a:lnTo>
                    <a:pt x="92163" y="29121"/>
                  </a:lnTo>
                  <a:close/>
                </a:path>
              </a:pathLst>
            </a:custGeom>
            <a:grp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44" name="object 268"/>
          <p:cNvSpPr/>
          <p:nvPr/>
        </p:nvSpPr>
        <p:spPr>
          <a:xfrm>
            <a:off x="4628905" y="4942537"/>
            <a:ext cx="234752" cy="101506"/>
          </a:xfrm>
          <a:custGeom>
            <a:avLst/>
            <a:gdLst/>
            <a:ahLst/>
            <a:cxnLst/>
            <a:rect l="l" t="t" r="r" b="b"/>
            <a:pathLst>
              <a:path w="242569" h="151129">
                <a:moveTo>
                  <a:pt x="228752" y="123799"/>
                </a:moveTo>
                <a:lnTo>
                  <a:pt x="11633" y="123799"/>
                </a:lnTo>
                <a:lnTo>
                  <a:pt x="3886" y="127660"/>
                </a:lnTo>
                <a:lnTo>
                  <a:pt x="0" y="131533"/>
                </a:lnTo>
                <a:lnTo>
                  <a:pt x="0" y="143141"/>
                </a:lnTo>
                <a:lnTo>
                  <a:pt x="3886" y="147015"/>
                </a:lnTo>
                <a:lnTo>
                  <a:pt x="11633" y="150875"/>
                </a:lnTo>
                <a:lnTo>
                  <a:pt x="228752" y="150875"/>
                </a:lnTo>
                <a:lnTo>
                  <a:pt x="234569" y="148945"/>
                </a:lnTo>
                <a:lnTo>
                  <a:pt x="238442" y="147015"/>
                </a:lnTo>
                <a:lnTo>
                  <a:pt x="240385" y="143141"/>
                </a:lnTo>
                <a:lnTo>
                  <a:pt x="81419" y="143141"/>
                </a:lnTo>
                <a:lnTo>
                  <a:pt x="79489" y="141211"/>
                </a:lnTo>
                <a:lnTo>
                  <a:pt x="79489" y="129603"/>
                </a:lnTo>
                <a:lnTo>
                  <a:pt x="81419" y="127660"/>
                </a:lnTo>
                <a:lnTo>
                  <a:pt x="238442" y="127660"/>
                </a:lnTo>
                <a:lnTo>
                  <a:pt x="234569" y="125729"/>
                </a:lnTo>
                <a:lnTo>
                  <a:pt x="228752" y="123799"/>
                </a:lnTo>
                <a:close/>
              </a:path>
              <a:path w="242569" h="151129">
                <a:moveTo>
                  <a:pt x="238442" y="127660"/>
                </a:moveTo>
                <a:lnTo>
                  <a:pt x="160908" y="127660"/>
                </a:lnTo>
                <a:lnTo>
                  <a:pt x="162839" y="129603"/>
                </a:lnTo>
                <a:lnTo>
                  <a:pt x="162839" y="141211"/>
                </a:lnTo>
                <a:lnTo>
                  <a:pt x="160908" y="143141"/>
                </a:lnTo>
                <a:lnTo>
                  <a:pt x="240385" y="143141"/>
                </a:lnTo>
                <a:lnTo>
                  <a:pt x="242315" y="137337"/>
                </a:lnTo>
                <a:lnTo>
                  <a:pt x="240385" y="131533"/>
                </a:lnTo>
                <a:lnTo>
                  <a:pt x="238442" y="127660"/>
                </a:lnTo>
                <a:close/>
              </a:path>
              <a:path w="242569" h="151129">
                <a:moveTo>
                  <a:pt x="219062" y="0"/>
                </a:moveTo>
                <a:lnTo>
                  <a:pt x="21323" y="0"/>
                </a:lnTo>
                <a:lnTo>
                  <a:pt x="17449" y="1930"/>
                </a:lnTo>
                <a:lnTo>
                  <a:pt x="15519" y="7734"/>
                </a:lnTo>
                <a:lnTo>
                  <a:pt x="15519" y="123799"/>
                </a:lnTo>
                <a:lnTo>
                  <a:pt x="25209" y="123799"/>
                </a:lnTo>
                <a:lnTo>
                  <a:pt x="25209" y="9677"/>
                </a:lnTo>
                <a:lnTo>
                  <a:pt x="226809" y="9677"/>
                </a:lnTo>
                <a:lnTo>
                  <a:pt x="226809" y="7734"/>
                </a:lnTo>
                <a:lnTo>
                  <a:pt x="224878" y="1930"/>
                </a:lnTo>
                <a:lnTo>
                  <a:pt x="219062" y="0"/>
                </a:lnTo>
                <a:close/>
              </a:path>
              <a:path w="242569" h="151129">
                <a:moveTo>
                  <a:pt x="226809" y="9677"/>
                </a:moveTo>
                <a:lnTo>
                  <a:pt x="217119" y="9677"/>
                </a:lnTo>
                <a:lnTo>
                  <a:pt x="217119" y="123799"/>
                </a:lnTo>
                <a:lnTo>
                  <a:pt x="226809" y="123799"/>
                </a:lnTo>
                <a:lnTo>
                  <a:pt x="226809" y="9677"/>
                </a:lnTo>
                <a:close/>
              </a:path>
            </a:pathLst>
          </a:custGeom>
          <a:solidFill>
            <a:schemeClr val="bg1">
              <a:lumMod val="50000"/>
            </a:schemeClr>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45" name="组合 44"/>
          <p:cNvGrpSpPr/>
          <p:nvPr/>
        </p:nvGrpSpPr>
        <p:grpSpPr>
          <a:xfrm>
            <a:off x="5865393" y="4918914"/>
            <a:ext cx="215858" cy="137333"/>
            <a:chOff x="13283947" y="6358047"/>
            <a:chExt cx="223047" cy="204470"/>
          </a:xfrm>
          <a:solidFill>
            <a:schemeClr val="bg1">
              <a:lumMod val="50000"/>
            </a:schemeClr>
          </a:solidFill>
        </p:grpSpPr>
        <p:sp>
          <p:nvSpPr>
            <p:cNvPr id="82" name="object 269"/>
            <p:cNvSpPr/>
            <p:nvPr/>
          </p:nvSpPr>
          <p:spPr>
            <a:xfrm>
              <a:off x="13283947" y="6362250"/>
              <a:ext cx="29845" cy="191770"/>
            </a:xfrm>
            <a:custGeom>
              <a:avLst/>
              <a:gdLst/>
              <a:ahLst/>
              <a:cxnLst/>
              <a:rect l="l" t="t" r="r" b="b"/>
              <a:pathLst>
                <a:path w="29844" h="191770">
                  <a:moveTo>
                    <a:pt x="29387" y="0"/>
                  </a:moveTo>
                  <a:lnTo>
                    <a:pt x="17449" y="1879"/>
                  </a:lnTo>
                  <a:lnTo>
                    <a:pt x="7810" y="8001"/>
                  </a:lnTo>
                  <a:lnTo>
                    <a:pt x="1841" y="12242"/>
                  </a:lnTo>
                  <a:lnTo>
                    <a:pt x="0" y="20256"/>
                  </a:lnTo>
                  <a:lnTo>
                    <a:pt x="0" y="173329"/>
                  </a:lnTo>
                  <a:lnTo>
                    <a:pt x="1841" y="179451"/>
                  </a:lnTo>
                  <a:lnTo>
                    <a:pt x="7810" y="185572"/>
                  </a:lnTo>
                  <a:lnTo>
                    <a:pt x="17449" y="189344"/>
                  </a:lnTo>
                  <a:lnTo>
                    <a:pt x="29387" y="191693"/>
                  </a:lnTo>
                  <a:lnTo>
                    <a:pt x="29387" y="0"/>
                  </a:lnTo>
                  <a:close/>
                </a:path>
              </a:pathLst>
            </a:custGeom>
            <a:grp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3" name="object 270"/>
            <p:cNvSpPr/>
            <p:nvPr/>
          </p:nvSpPr>
          <p:spPr>
            <a:xfrm>
              <a:off x="13381899" y="6362243"/>
              <a:ext cx="125095" cy="191770"/>
            </a:xfrm>
            <a:custGeom>
              <a:avLst/>
              <a:gdLst/>
              <a:ahLst/>
              <a:cxnLst/>
              <a:rect l="l" t="t" r="r" b="b"/>
              <a:pathLst>
                <a:path w="125094" h="191770">
                  <a:moveTo>
                    <a:pt x="85851" y="0"/>
                  </a:moveTo>
                  <a:lnTo>
                    <a:pt x="0" y="0"/>
                  </a:lnTo>
                  <a:lnTo>
                    <a:pt x="2362" y="22148"/>
                  </a:lnTo>
                  <a:lnTo>
                    <a:pt x="2362" y="191706"/>
                  </a:lnTo>
                  <a:lnTo>
                    <a:pt x="102361" y="191706"/>
                  </a:lnTo>
                  <a:lnTo>
                    <a:pt x="112267" y="187464"/>
                  </a:lnTo>
                  <a:lnTo>
                    <a:pt x="120751" y="181343"/>
                  </a:lnTo>
                  <a:lnTo>
                    <a:pt x="122643" y="177101"/>
                  </a:lnTo>
                  <a:lnTo>
                    <a:pt x="124536" y="173329"/>
                  </a:lnTo>
                  <a:lnTo>
                    <a:pt x="124536" y="169087"/>
                  </a:lnTo>
                  <a:lnTo>
                    <a:pt x="34899" y="169087"/>
                  </a:lnTo>
                  <a:lnTo>
                    <a:pt x="30657" y="167208"/>
                  </a:lnTo>
                  <a:lnTo>
                    <a:pt x="26885" y="158737"/>
                  </a:lnTo>
                  <a:lnTo>
                    <a:pt x="28778" y="152603"/>
                  </a:lnTo>
                  <a:lnTo>
                    <a:pt x="30657" y="150723"/>
                  </a:lnTo>
                  <a:lnTo>
                    <a:pt x="34899" y="146951"/>
                  </a:lnTo>
                  <a:lnTo>
                    <a:pt x="124536" y="146951"/>
                  </a:lnTo>
                  <a:lnTo>
                    <a:pt x="124536" y="140830"/>
                  </a:lnTo>
                  <a:lnTo>
                    <a:pt x="39154" y="140830"/>
                  </a:lnTo>
                  <a:lnTo>
                    <a:pt x="34899" y="138480"/>
                  </a:lnTo>
                  <a:lnTo>
                    <a:pt x="30657" y="136601"/>
                  </a:lnTo>
                  <a:lnTo>
                    <a:pt x="28778" y="132359"/>
                  </a:lnTo>
                  <a:lnTo>
                    <a:pt x="26885" y="128587"/>
                  </a:lnTo>
                  <a:lnTo>
                    <a:pt x="30657" y="120103"/>
                  </a:lnTo>
                  <a:lnTo>
                    <a:pt x="39154" y="116344"/>
                  </a:lnTo>
                  <a:lnTo>
                    <a:pt x="124536" y="116344"/>
                  </a:lnTo>
                  <a:lnTo>
                    <a:pt x="124536" y="112102"/>
                  </a:lnTo>
                  <a:lnTo>
                    <a:pt x="34899" y="112102"/>
                  </a:lnTo>
                  <a:lnTo>
                    <a:pt x="30657" y="110223"/>
                  </a:lnTo>
                  <a:lnTo>
                    <a:pt x="26885" y="101739"/>
                  </a:lnTo>
                  <a:lnTo>
                    <a:pt x="28778" y="97967"/>
                  </a:lnTo>
                  <a:lnTo>
                    <a:pt x="30657" y="93738"/>
                  </a:lnTo>
                  <a:lnTo>
                    <a:pt x="34899" y="91846"/>
                  </a:lnTo>
                  <a:lnTo>
                    <a:pt x="39154" y="89496"/>
                  </a:lnTo>
                  <a:lnTo>
                    <a:pt x="124536" y="89496"/>
                  </a:lnTo>
                  <a:lnTo>
                    <a:pt x="124536" y="81483"/>
                  </a:lnTo>
                  <a:lnTo>
                    <a:pt x="33019" y="81483"/>
                  </a:lnTo>
                  <a:lnTo>
                    <a:pt x="30657" y="79603"/>
                  </a:lnTo>
                  <a:lnTo>
                    <a:pt x="28778" y="75361"/>
                  </a:lnTo>
                  <a:lnTo>
                    <a:pt x="28778" y="69240"/>
                  </a:lnTo>
                  <a:lnTo>
                    <a:pt x="33019" y="64998"/>
                  </a:lnTo>
                  <a:lnTo>
                    <a:pt x="124536" y="64998"/>
                  </a:lnTo>
                  <a:lnTo>
                    <a:pt x="124536" y="52755"/>
                  </a:lnTo>
                  <a:lnTo>
                    <a:pt x="33019" y="52755"/>
                  </a:lnTo>
                  <a:lnTo>
                    <a:pt x="26885" y="50876"/>
                  </a:lnTo>
                  <a:lnTo>
                    <a:pt x="22644" y="48983"/>
                  </a:lnTo>
                  <a:lnTo>
                    <a:pt x="20751" y="44754"/>
                  </a:lnTo>
                  <a:lnTo>
                    <a:pt x="20751" y="22148"/>
                  </a:lnTo>
                  <a:lnTo>
                    <a:pt x="22644" y="18376"/>
                  </a:lnTo>
                  <a:lnTo>
                    <a:pt x="26885" y="14135"/>
                  </a:lnTo>
                  <a:lnTo>
                    <a:pt x="121697" y="14135"/>
                  </a:lnTo>
                  <a:lnTo>
                    <a:pt x="120751" y="12255"/>
                  </a:lnTo>
                  <a:lnTo>
                    <a:pt x="112267" y="6134"/>
                  </a:lnTo>
                  <a:lnTo>
                    <a:pt x="102361" y="1892"/>
                  </a:lnTo>
                  <a:lnTo>
                    <a:pt x="85851" y="0"/>
                  </a:lnTo>
                  <a:close/>
                </a:path>
                <a:path w="125094" h="191770">
                  <a:moveTo>
                    <a:pt x="61315" y="146951"/>
                  </a:moveTo>
                  <a:lnTo>
                    <a:pt x="42925" y="146951"/>
                  </a:lnTo>
                  <a:lnTo>
                    <a:pt x="47167" y="150723"/>
                  </a:lnTo>
                  <a:lnTo>
                    <a:pt x="49060" y="152603"/>
                  </a:lnTo>
                  <a:lnTo>
                    <a:pt x="49060" y="162966"/>
                  </a:lnTo>
                  <a:lnTo>
                    <a:pt x="47167" y="167208"/>
                  </a:lnTo>
                  <a:lnTo>
                    <a:pt x="42925" y="169087"/>
                  </a:lnTo>
                  <a:lnTo>
                    <a:pt x="61315" y="169087"/>
                  </a:lnTo>
                  <a:lnTo>
                    <a:pt x="59435" y="167208"/>
                  </a:lnTo>
                  <a:lnTo>
                    <a:pt x="57073" y="162966"/>
                  </a:lnTo>
                  <a:lnTo>
                    <a:pt x="55194" y="158737"/>
                  </a:lnTo>
                  <a:lnTo>
                    <a:pt x="57073" y="152603"/>
                  </a:lnTo>
                  <a:lnTo>
                    <a:pt x="59435" y="150723"/>
                  </a:lnTo>
                  <a:lnTo>
                    <a:pt x="61315" y="146951"/>
                  </a:lnTo>
                  <a:close/>
                </a:path>
                <a:path w="125094" h="191770">
                  <a:moveTo>
                    <a:pt x="90093" y="146951"/>
                  </a:moveTo>
                  <a:lnTo>
                    <a:pt x="71704" y="146951"/>
                  </a:lnTo>
                  <a:lnTo>
                    <a:pt x="75476" y="150723"/>
                  </a:lnTo>
                  <a:lnTo>
                    <a:pt x="77825" y="152603"/>
                  </a:lnTo>
                  <a:lnTo>
                    <a:pt x="77825" y="162966"/>
                  </a:lnTo>
                  <a:lnTo>
                    <a:pt x="75476" y="167208"/>
                  </a:lnTo>
                  <a:lnTo>
                    <a:pt x="71704" y="169087"/>
                  </a:lnTo>
                  <a:lnTo>
                    <a:pt x="90093" y="169087"/>
                  </a:lnTo>
                  <a:lnTo>
                    <a:pt x="87731" y="167208"/>
                  </a:lnTo>
                  <a:lnTo>
                    <a:pt x="83959" y="162966"/>
                  </a:lnTo>
                  <a:lnTo>
                    <a:pt x="83959" y="152603"/>
                  </a:lnTo>
                  <a:lnTo>
                    <a:pt x="87731" y="150723"/>
                  </a:lnTo>
                  <a:lnTo>
                    <a:pt x="90093" y="146951"/>
                  </a:lnTo>
                  <a:close/>
                </a:path>
                <a:path w="125094" h="191770">
                  <a:moveTo>
                    <a:pt x="124536" y="146951"/>
                  </a:moveTo>
                  <a:lnTo>
                    <a:pt x="99999" y="146951"/>
                  </a:lnTo>
                  <a:lnTo>
                    <a:pt x="102361" y="150723"/>
                  </a:lnTo>
                  <a:lnTo>
                    <a:pt x="106133" y="152603"/>
                  </a:lnTo>
                  <a:lnTo>
                    <a:pt x="106133" y="162966"/>
                  </a:lnTo>
                  <a:lnTo>
                    <a:pt x="102361" y="167208"/>
                  </a:lnTo>
                  <a:lnTo>
                    <a:pt x="99999" y="169087"/>
                  </a:lnTo>
                  <a:lnTo>
                    <a:pt x="124536" y="169087"/>
                  </a:lnTo>
                  <a:lnTo>
                    <a:pt x="124536" y="146951"/>
                  </a:lnTo>
                  <a:close/>
                </a:path>
                <a:path w="125094" h="191770">
                  <a:moveTo>
                    <a:pt x="49048" y="120742"/>
                  </a:moveTo>
                  <a:lnTo>
                    <a:pt x="49060" y="132359"/>
                  </a:lnTo>
                  <a:lnTo>
                    <a:pt x="47167" y="136601"/>
                  </a:lnTo>
                  <a:lnTo>
                    <a:pt x="42925" y="138480"/>
                  </a:lnTo>
                  <a:lnTo>
                    <a:pt x="39154" y="140830"/>
                  </a:lnTo>
                  <a:lnTo>
                    <a:pt x="67449" y="140830"/>
                  </a:lnTo>
                  <a:lnTo>
                    <a:pt x="61315" y="138480"/>
                  </a:lnTo>
                  <a:lnTo>
                    <a:pt x="59435" y="136601"/>
                  </a:lnTo>
                  <a:lnTo>
                    <a:pt x="57073" y="132359"/>
                  </a:lnTo>
                  <a:lnTo>
                    <a:pt x="55194" y="128587"/>
                  </a:lnTo>
                  <a:lnTo>
                    <a:pt x="57073" y="124345"/>
                  </a:lnTo>
                  <a:lnTo>
                    <a:pt x="58700" y="121424"/>
                  </a:lnTo>
                  <a:lnTo>
                    <a:pt x="50584" y="121424"/>
                  </a:lnTo>
                  <a:lnTo>
                    <a:pt x="49048" y="120742"/>
                  </a:lnTo>
                  <a:close/>
                </a:path>
                <a:path w="125094" h="191770">
                  <a:moveTo>
                    <a:pt x="78056" y="120843"/>
                  </a:moveTo>
                  <a:lnTo>
                    <a:pt x="77825" y="132359"/>
                  </a:lnTo>
                  <a:lnTo>
                    <a:pt x="75476" y="136601"/>
                  </a:lnTo>
                  <a:lnTo>
                    <a:pt x="71704" y="138480"/>
                  </a:lnTo>
                  <a:lnTo>
                    <a:pt x="67449" y="140830"/>
                  </a:lnTo>
                  <a:lnTo>
                    <a:pt x="96227" y="140830"/>
                  </a:lnTo>
                  <a:lnTo>
                    <a:pt x="90093" y="138480"/>
                  </a:lnTo>
                  <a:lnTo>
                    <a:pt x="87731" y="136601"/>
                  </a:lnTo>
                  <a:lnTo>
                    <a:pt x="83959" y="132359"/>
                  </a:lnTo>
                  <a:lnTo>
                    <a:pt x="83959" y="124345"/>
                  </a:lnTo>
                  <a:lnTo>
                    <a:pt x="86873" y="121069"/>
                  </a:lnTo>
                  <a:lnTo>
                    <a:pt x="78587" y="121069"/>
                  </a:lnTo>
                  <a:lnTo>
                    <a:pt x="78056" y="120843"/>
                  </a:lnTo>
                  <a:close/>
                </a:path>
                <a:path w="125094" h="191770">
                  <a:moveTo>
                    <a:pt x="124536" y="116344"/>
                  </a:moveTo>
                  <a:lnTo>
                    <a:pt x="96227" y="116344"/>
                  </a:lnTo>
                  <a:lnTo>
                    <a:pt x="104643" y="120742"/>
                  </a:lnTo>
                  <a:lnTo>
                    <a:pt x="107391" y="122237"/>
                  </a:lnTo>
                  <a:lnTo>
                    <a:pt x="106133" y="132359"/>
                  </a:lnTo>
                  <a:lnTo>
                    <a:pt x="102361" y="136601"/>
                  </a:lnTo>
                  <a:lnTo>
                    <a:pt x="99999" y="138480"/>
                  </a:lnTo>
                  <a:lnTo>
                    <a:pt x="96227" y="140830"/>
                  </a:lnTo>
                  <a:lnTo>
                    <a:pt x="124536" y="140830"/>
                  </a:lnTo>
                  <a:lnTo>
                    <a:pt x="124536" y="116344"/>
                  </a:lnTo>
                  <a:close/>
                </a:path>
                <a:path w="125094" h="191770">
                  <a:moveTo>
                    <a:pt x="59499" y="120040"/>
                  </a:moveTo>
                  <a:lnTo>
                    <a:pt x="49047" y="120040"/>
                  </a:lnTo>
                  <a:lnTo>
                    <a:pt x="50584" y="121424"/>
                  </a:lnTo>
                  <a:lnTo>
                    <a:pt x="58700" y="121424"/>
                  </a:lnTo>
                  <a:lnTo>
                    <a:pt x="59435" y="120103"/>
                  </a:lnTo>
                  <a:close/>
                </a:path>
                <a:path w="125094" h="191770">
                  <a:moveTo>
                    <a:pt x="87528" y="120332"/>
                  </a:moveTo>
                  <a:lnTo>
                    <a:pt x="78066" y="120332"/>
                  </a:lnTo>
                  <a:lnTo>
                    <a:pt x="78587" y="121069"/>
                  </a:lnTo>
                  <a:lnTo>
                    <a:pt x="86873" y="121069"/>
                  </a:lnTo>
                  <a:lnTo>
                    <a:pt x="87528" y="120332"/>
                  </a:lnTo>
                  <a:close/>
                </a:path>
                <a:path w="125094" h="191770">
                  <a:moveTo>
                    <a:pt x="96227" y="116344"/>
                  </a:moveTo>
                  <a:lnTo>
                    <a:pt x="67449" y="116344"/>
                  </a:lnTo>
                  <a:lnTo>
                    <a:pt x="78056" y="120843"/>
                  </a:lnTo>
                  <a:lnTo>
                    <a:pt x="78066" y="120332"/>
                  </a:lnTo>
                  <a:lnTo>
                    <a:pt x="87528" y="120332"/>
                  </a:lnTo>
                  <a:lnTo>
                    <a:pt x="87731" y="120103"/>
                  </a:lnTo>
                  <a:lnTo>
                    <a:pt x="90093" y="118224"/>
                  </a:lnTo>
                  <a:lnTo>
                    <a:pt x="96227" y="116344"/>
                  </a:lnTo>
                  <a:close/>
                </a:path>
                <a:path w="125094" h="191770">
                  <a:moveTo>
                    <a:pt x="67449" y="116344"/>
                  </a:moveTo>
                  <a:lnTo>
                    <a:pt x="39154" y="116344"/>
                  </a:lnTo>
                  <a:lnTo>
                    <a:pt x="49048" y="120742"/>
                  </a:lnTo>
                  <a:lnTo>
                    <a:pt x="49047" y="120040"/>
                  </a:lnTo>
                  <a:lnTo>
                    <a:pt x="59499" y="120040"/>
                  </a:lnTo>
                  <a:lnTo>
                    <a:pt x="61315" y="118224"/>
                  </a:lnTo>
                  <a:lnTo>
                    <a:pt x="67449" y="116344"/>
                  </a:lnTo>
                  <a:close/>
                </a:path>
                <a:path w="125094" h="191770">
                  <a:moveTo>
                    <a:pt x="67449" y="89496"/>
                  </a:moveTo>
                  <a:lnTo>
                    <a:pt x="39154" y="89496"/>
                  </a:lnTo>
                  <a:lnTo>
                    <a:pt x="42925" y="91846"/>
                  </a:lnTo>
                  <a:lnTo>
                    <a:pt x="47167" y="93738"/>
                  </a:lnTo>
                  <a:lnTo>
                    <a:pt x="49060" y="97967"/>
                  </a:lnTo>
                  <a:lnTo>
                    <a:pt x="49060" y="105981"/>
                  </a:lnTo>
                  <a:lnTo>
                    <a:pt x="47167" y="110223"/>
                  </a:lnTo>
                  <a:lnTo>
                    <a:pt x="42925" y="112102"/>
                  </a:lnTo>
                  <a:lnTo>
                    <a:pt x="61315" y="112102"/>
                  </a:lnTo>
                  <a:lnTo>
                    <a:pt x="59435" y="110223"/>
                  </a:lnTo>
                  <a:lnTo>
                    <a:pt x="57073" y="105981"/>
                  </a:lnTo>
                  <a:lnTo>
                    <a:pt x="55194" y="101739"/>
                  </a:lnTo>
                  <a:lnTo>
                    <a:pt x="57073" y="97967"/>
                  </a:lnTo>
                  <a:lnTo>
                    <a:pt x="59435" y="93738"/>
                  </a:lnTo>
                  <a:lnTo>
                    <a:pt x="61315" y="91846"/>
                  </a:lnTo>
                  <a:lnTo>
                    <a:pt x="67449" y="89496"/>
                  </a:lnTo>
                  <a:close/>
                </a:path>
                <a:path w="125094" h="191770">
                  <a:moveTo>
                    <a:pt x="88270" y="93306"/>
                  </a:moveTo>
                  <a:lnTo>
                    <a:pt x="78206" y="93306"/>
                  </a:lnTo>
                  <a:lnTo>
                    <a:pt x="77825" y="105981"/>
                  </a:lnTo>
                  <a:lnTo>
                    <a:pt x="75476" y="110223"/>
                  </a:lnTo>
                  <a:lnTo>
                    <a:pt x="71704" y="112102"/>
                  </a:lnTo>
                  <a:lnTo>
                    <a:pt x="90093" y="112102"/>
                  </a:lnTo>
                  <a:lnTo>
                    <a:pt x="87731" y="110223"/>
                  </a:lnTo>
                  <a:lnTo>
                    <a:pt x="83959" y="105981"/>
                  </a:lnTo>
                  <a:lnTo>
                    <a:pt x="83959" y="97967"/>
                  </a:lnTo>
                  <a:lnTo>
                    <a:pt x="87731" y="93738"/>
                  </a:lnTo>
                  <a:lnTo>
                    <a:pt x="88270" y="93306"/>
                  </a:lnTo>
                  <a:close/>
                </a:path>
                <a:path w="125094" h="191770">
                  <a:moveTo>
                    <a:pt x="124536" y="89496"/>
                  </a:moveTo>
                  <a:lnTo>
                    <a:pt x="96227" y="89496"/>
                  </a:lnTo>
                  <a:lnTo>
                    <a:pt x="104178" y="94805"/>
                  </a:lnTo>
                  <a:lnTo>
                    <a:pt x="107454" y="95338"/>
                  </a:lnTo>
                  <a:lnTo>
                    <a:pt x="106133" y="105981"/>
                  </a:lnTo>
                  <a:lnTo>
                    <a:pt x="102361" y="110223"/>
                  </a:lnTo>
                  <a:lnTo>
                    <a:pt x="99999" y="112102"/>
                  </a:lnTo>
                  <a:lnTo>
                    <a:pt x="124536" y="112102"/>
                  </a:lnTo>
                  <a:lnTo>
                    <a:pt x="124536" y="89496"/>
                  </a:lnTo>
                  <a:close/>
                </a:path>
                <a:path w="125094" h="191770">
                  <a:moveTo>
                    <a:pt x="96227" y="89496"/>
                  </a:moveTo>
                  <a:lnTo>
                    <a:pt x="67449" y="89496"/>
                  </a:lnTo>
                  <a:lnTo>
                    <a:pt x="78130" y="95250"/>
                  </a:lnTo>
                  <a:lnTo>
                    <a:pt x="78206" y="93306"/>
                  </a:lnTo>
                  <a:lnTo>
                    <a:pt x="88270" y="93306"/>
                  </a:lnTo>
                  <a:lnTo>
                    <a:pt x="90093" y="91846"/>
                  </a:lnTo>
                  <a:lnTo>
                    <a:pt x="96227" y="89496"/>
                  </a:lnTo>
                  <a:close/>
                </a:path>
                <a:path w="125094" h="191770">
                  <a:moveTo>
                    <a:pt x="77825" y="64998"/>
                  </a:moveTo>
                  <a:lnTo>
                    <a:pt x="57073" y="64998"/>
                  </a:lnTo>
                  <a:lnTo>
                    <a:pt x="61315" y="67360"/>
                  </a:lnTo>
                  <a:lnTo>
                    <a:pt x="61315" y="79603"/>
                  </a:lnTo>
                  <a:lnTo>
                    <a:pt x="57073" y="81483"/>
                  </a:lnTo>
                  <a:lnTo>
                    <a:pt x="77825" y="81483"/>
                  </a:lnTo>
                  <a:lnTo>
                    <a:pt x="75476" y="79603"/>
                  </a:lnTo>
                  <a:lnTo>
                    <a:pt x="73583" y="75361"/>
                  </a:lnTo>
                  <a:lnTo>
                    <a:pt x="73583" y="69240"/>
                  </a:lnTo>
                  <a:lnTo>
                    <a:pt x="77825" y="64998"/>
                  </a:lnTo>
                  <a:close/>
                </a:path>
                <a:path w="125094" h="191770">
                  <a:moveTo>
                    <a:pt x="124536" y="64998"/>
                  </a:moveTo>
                  <a:lnTo>
                    <a:pt x="99999" y="64998"/>
                  </a:lnTo>
                  <a:lnTo>
                    <a:pt x="104241" y="67360"/>
                  </a:lnTo>
                  <a:lnTo>
                    <a:pt x="106133" y="69240"/>
                  </a:lnTo>
                  <a:lnTo>
                    <a:pt x="106133" y="75361"/>
                  </a:lnTo>
                  <a:lnTo>
                    <a:pt x="104241" y="79603"/>
                  </a:lnTo>
                  <a:lnTo>
                    <a:pt x="99999" y="81483"/>
                  </a:lnTo>
                  <a:lnTo>
                    <a:pt x="124536" y="81483"/>
                  </a:lnTo>
                  <a:lnTo>
                    <a:pt x="124536" y="64998"/>
                  </a:lnTo>
                  <a:close/>
                </a:path>
                <a:path w="125094" h="191770">
                  <a:moveTo>
                    <a:pt x="121697" y="14135"/>
                  </a:moveTo>
                  <a:lnTo>
                    <a:pt x="98120" y="14135"/>
                  </a:lnTo>
                  <a:lnTo>
                    <a:pt x="102361" y="18376"/>
                  </a:lnTo>
                  <a:lnTo>
                    <a:pt x="104241" y="22148"/>
                  </a:lnTo>
                  <a:lnTo>
                    <a:pt x="104241" y="44754"/>
                  </a:lnTo>
                  <a:lnTo>
                    <a:pt x="102361" y="48983"/>
                  </a:lnTo>
                  <a:lnTo>
                    <a:pt x="98120" y="50876"/>
                  </a:lnTo>
                  <a:lnTo>
                    <a:pt x="91986" y="52755"/>
                  </a:lnTo>
                  <a:lnTo>
                    <a:pt x="124536" y="52755"/>
                  </a:lnTo>
                  <a:lnTo>
                    <a:pt x="124536" y="20256"/>
                  </a:lnTo>
                  <a:lnTo>
                    <a:pt x="122643" y="16014"/>
                  </a:lnTo>
                  <a:lnTo>
                    <a:pt x="121697" y="14135"/>
                  </a:lnTo>
                  <a:close/>
                </a:path>
              </a:pathLst>
            </a:custGeom>
            <a:grp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object 271"/>
            <p:cNvSpPr/>
            <p:nvPr/>
          </p:nvSpPr>
          <p:spPr>
            <a:xfrm>
              <a:off x="13316131" y="6358047"/>
              <a:ext cx="63500" cy="204470"/>
            </a:xfrm>
            <a:custGeom>
              <a:avLst/>
              <a:gdLst/>
              <a:ahLst/>
              <a:cxnLst/>
              <a:rect l="l" t="t" r="r" b="b"/>
              <a:pathLst>
                <a:path w="63500" h="204470">
                  <a:moveTo>
                    <a:pt x="61087" y="0"/>
                  </a:moveTo>
                  <a:lnTo>
                    <a:pt x="12217" y="0"/>
                  </a:lnTo>
                  <a:lnTo>
                    <a:pt x="1879" y="2362"/>
                  </a:lnTo>
                  <a:lnTo>
                    <a:pt x="0" y="38696"/>
                  </a:lnTo>
                  <a:lnTo>
                    <a:pt x="0" y="163245"/>
                  </a:lnTo>
                  <a:lnTo>
                    <a:pt x="1879" y="190144"/>
                  </a:lnTo>
                  <a:lnTo>
                    <a:pt x="1879" y="202412"/>
                  </a:lnTo>
                  <a:lnTo>
                    <a:pt x="32423" y="204292"/>
                  </a:lnTo>
                  <a:lnTo>
                    <a:pt x="52628" y="202412"/>
                  </a:lnTo>
                  <a:lnTo>
                    <a:pt x="61087" y="202412"/>
                  </a:lnTo>
                  <a:lnTo>
                    <a:pt x="62966" y="163245"/>
                  </a:lnTo>
                  <a:lnTo>
                    <a:pt x="62966" y="93891"/>
                  </a:lnTo>
                  <a:lnTo>
                    <a:pt x="18326" y="93891"/>
                  </a:lnTo>
                  <a:lnTo>
                    <a:pt x="14097" y="92011"/>
                  </a:lnTo>
                  <a:lnTo>
                    <a:pt x="12217" y="87756"/>
                  </a:lnTo>
                  <a:lnTo>
                    <a:pt x="14097" y="83985"/>
                  </a:lnTo>
                  <a:lnTo>
                    <a:pt x="62966" y="83985"/>
                  </a:lnTo>
                  <a:lnTo>
                    <a:pt x="62966" y="77850"/>
                  </a:lnTo>
                  <a:lnTo>
                    <a:pt x="18326" y="77850"/>
                  </a:lnTo>
                  <a:lnTo>
                    <a:pt x="14097" y="75488"/>
                  </a:lnTo>
                  <a:lnTo>
                    <a:pt x="12217" y="71716"/>
                  </a:lnTo>
                  <a:lnTo>
                    <a:pt x="14097" y="67475"/>
                  </a:lnTo>
                  <a:lnTo>
                    <a:pt x="18326" y="65582"/>
                  </a:lnTo>
                  <a:lnTo>
                    <a:pt x="62966" y="65582"/>
                  </a:lnTo>
                  <a:lnTo>
                    <a:pt x="62966" y="12268"/>
                  </a:lnTo>
                  <a:lnTo>
                    <a:pt x="61087" y="0"/>
                  </a:lnTo>
                  <a:close/>
                </a:path>
                <a:path w="63500" h="204470">
                  <a:moveTo>
                    <a:pt x="62966" y="83985"/>
                  </a:moveTo>
                  <a:lnTo>
                    <a:pt x="50749" y="83985"/>
                  </a:lnTo>
                  <a:lnTo>
                    <a:pt x="52628" y="87756"/>
                  </a:lnTo>
                  <a:lnTo>
                    <a:pt x="50749" y="92011"/>
                  </a:lnTo>
                  <a:lnTo>
                    <a:pt x="46520" y="93891"/>
                  </a:lnTo>
                  <a:lnTo>
                    <a:pt x="62966" y="93891"/>
                  </a:lnTo>
                  <a:lnTo>
                    <a:pt x="62966" y="83985"/>
                  </a:lnTo>
                  <a:close/>
                </a:path>
                <a:path w="63500" h="204470">
                  <a:moveTo>
                    <a:pt x="62966" y="65582"/>
                  </a:moveTo>
                  <a:lnTo>
                    <a:pt x="46520" y="65582"/>
                  </a:lnTo>
                  <a:lnTo>
                    <a:pt x="50749" y="67475"/>
                  </a:lnTo>
                  <a:lnTo>
                    <a:pt x="52628" y="71716"/>
                  </a:lnTo>
                  <a:lnTo>
                    <a:pt x="50749" y="75488"/>
                  </a:lnTo>
                  <a:lnTo>
                    <a:pt x="46520" y="77850"/>
                  </a:lnTo>
                  <a:lnTo>
                    <a:pt x="62966" y="77850"/>
                  </a:lnTo>
                  <a:lnTo>
                    <a:pt x="62966" y="65582"/>
                  </a:lnTo>
                  <a:close/>
                </a:path>
              </a:pathLst>
            </a:custGeom>
            <a:grp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46" name="组合 45"/>
          <p:cNvGrpSpPr/>
          <p:nvPr/>
        </p:nvGrpSpPr>
        <p:grpSpPr>
          <a:xfrm>
            <a:off x="7290495" y="4911715"/>
            <a:ext cx="202181" cy="148252"/>
            <a:chOff x="13283950" y="6648998"/>
            <a:chExt cx="208915" cy="220728"/>
          </a:xfrm>
          <a:solidFill>
            <a:schemeClr val="bg1">
              <a:lumMod val="50000"/>
            </a:schemeClr>
          </a:solidFill>
        </p:grpSpPr>
        <p:sp>
          <p:nvSpPr>
            <p:cNvPr id="80" name="object 272"/>
            <p:cNvSpPr/>
            <p:nvPr/>
          </p:nvSpPr>
          <p:spPr>
            <a:xfrm>
              <a:off x="13324563" y="6648998"/>
              <a:ext cx="128905" cy="48895"/>
            </a:xfrm>
            <a:custGeom>
              <a:avLst/>
              <a:gdLst/>
              <a:ahLst/>
              <a:cxnLst/>
              <a:rect l="l" t="t" r="r" b="b"/>
              <a:pathLst>
                <a:path w="128905" h="48895">
                  <a:moveTo>
                    <a:pt x="4584" y="0"/>
                  </a:moveTo>
                  <a:lnTo>
                    <a:pt x="0" y="4622"/>
                  </a:lnTo>
                  <a:lnTo>
                    <a:pt x="2298" y="9232"/>
                  </a:lnTo>
                  <a:lnTo>
                    <a:pt x="29806" y="36944"/>
                  </a:lnTo>
                  <a:lnTo>
                    <a:pt x="27520" y="43865"/>
                  </a:lnTo>
                  <a:lnTo>
                    <a:pt x="27520" y="48488"/>
                  </a:lnTo>
                  <a:lnTo>
                    <a:pt x="100888" y="48488"/>
                  </a:lnTo>
                  <a:lnTo>
                    <a:pt x="100888" y="43865"/>
                  </a:lnTo>
                  <a:lnTo>
                    <a:pt x="98590" y="36944"/>
                  </a:lnTo>
                  <a:lnTo>
                    <a:pt x="101077" y="34632"/>
                  </a:lnTo>
                  <a:lnTo>
                    <a:pt x="38976" y="34632"/>
                  </a:lnTo>
                  <a:lnTo>
                    <a:pt x="4584" y="0"/>
                  </a:lnTo>
                  <a:close/>
                </a:path>
                <a:path w="128905" h="48895">
                  <a:moveTo>
                    <a:pt x="123812" y="0"/>
                  </a:moveTo>
                  <a:lnTo>
                    <a:pt x="89420" y="34632"/>
                  </a:lnTo>
                  <a:lnTo>
                    <a:pt x="101077" y="34632"/>
                  </a:lnTo>
                  <a:lnTo>
                    <a:pt x="128409" y="9232"/>
                  </a:lnTo>
                  <a:lnTo>
                    <a:pt x="128409" y="2311"/>
                  </a:lnTo>
                  <a:lnTo>
                    <a:pt x="123812" y="0"/>
                  </a:lnTo>
                  <a:close/>
                </a:path>
              </a:pathLst>
            </a:custGeom>
            <a:grp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1" name="object 273"/>
            <p:cNvSpPr/>
            <p:nvPr/>
          </p:nvSpPr>
          <p:spPr>
            <a:xfrm>
              <a:off x="13283950" y="6702721"/>
              <a:ext cx="208915" cy="167005"/>
            </a:xfrm>
            <a:custGeom>
              <a:avLst/>
              <a:gdLst/>
              <a:ahLst/>
              <a:cxnLst/>
              <a:rect l="l" t="t" r="r" b="b"/>
              <a:pathLst>
                <a:path w="208915" h="167004">
                  <a:moveTo>
                    <a:pt x="199161" y="0"/>
                  </a:moveTo>
                  <a:lnTo>
                    <a:pt x="9156" y="0"/>
                  </a:lnTo>
                  <a:lnTo>
                    <a:pt x="2285" y="2273"/>
                  </a:lnTo>
                  <a:lnTo>
                    <a:pt x="0" y="9118"/>
                  </a:lnTo>
                  <a:lnTo>
                    <a:pt x="0" y="159562"/>
                  </a:lnTo>
                  <a:lnTo>
                    <a:pt x="2285" y="164122"/>
                  </a:lnTo>
                  <a:lnTo>
                    <a:pt x="9156" y="166395"/>
                  </a:lnTo>
                  <a:lnTo>
                    <a:pt x="199161" y="166395"/>
                  </a:lnTo>
                  <a:lnTo>
                    <a:pt x="206032" y="164122"/>
                  </a:lnTo>
                  <a:lnTo>
                    <a:pt x="208318" y="159562"/>
                  </a:lnTo>
                  <a:lnTo>
                    <a:pt x="98437" y="159562"/>
                  </a:lnTo>
                  <a:lnTo>
                    <a:pt x="96151" y="157276"/>
                  </a:lnTo>
                  <a:lnTo>
                    <a:pt x="95008" y="155003"/>
                  </a:lnTo>
                  <a:lnTo>
                    <a:pt x="54940" y="155003"/>
                  </a:lnTo>
                  <a:lnTo>
                    <a:pt x="52654" y="150444"/>
                  </a:lnTo>
                  <a:lnTo>
                    <a:pt x="54940" y="145884"/>
                  </a:lnTo>
                  <a:lnTo>
                    <a:pt x="59524" y="143598"/>
                  </a:lnTo>
                  <a:lnTo>
                    <a:pt x="95005" y="143598"/>
                  </a:lnTo>
                  <a:lnTo>
                    <a:pt x="96151" y="141325"/>
                  </a:lnTo>
                  <a:lnTo>
                    <a:pt x="98437" y="139039"/>
                  </a:lnTo>
                  <a:lnTo>
                    <a:pt x="103009" y="136766"/>
                  </a:lnTo>
                  <a:lnTo>
                    <a:pt x="208318" y="136766"/>
                  </a:lnTo>
                  <a:lnTo>
                    <a:pt x="208318" y="132207"/>
                  </a:lnTo>
                  <a:lnTo>
                    <a:pt x="20599" y="132207"/>
                  </a:lnTo>
                  <a:lnTo>
                    <a:pt x="13728" y="129921"/>
                  </a:lnTo>
                  <a:lnTo>
                    <a:pt x="11442" y="123088"/>
                  </a:lnTo>
                  <a:lnTo>
                    <a:pt x="11442" y="20510"/>
                  </a:lnTo>
                  <a:lnTo>
                    <a:pt x="13728" y="15951"/>
                  </a:lnTo>
                  <a:lnTo>
                    <a:pt x="20599" y="13677"/>
                  </a:lnTo>
                  <a:lnTo>
                    <a:pt x="208318" y="13677"/>
                  </a:lnTo>
                  <a:lnTo>
                    <a:pt x="208318" y="9118"/>
                  </a:lnTo>
                  <a:lnTo>
                    <a:pt x="206032" y="2273"/>
                  </a:lnTo>
                  <a:lnTo>
                    <a:pt x="199161" y="0"/>
                  </a:lnTo>
                  <a:close/>
                </a:path>
                <a:path w="208915" h="167004">
                  <a:moveTo>
                    <a:pt x="208318" y="136766"/>
                  </a:moveTo>
                  <a:lnTo>
                    <a:pt x="103009" y="136766"/>
                  </a:lnTo>
                  <a:lnTo>
                    <a:pt x="112166" y="141325"/>
                  </a:lnTo>
                  <a:lnTo>
                    <a:pt x="114465" y="145884"/>
                  </a:lnTo>
                  <a:lnTo>
                    <a:pt x="114465" y="152717"/>
                  </a:lnTo>
                  <a:lnTo>
                    <a:pt x="112166" y="157276"/>
                  </a:lnTo>
                  <a:lnTo>
                    <a:pt x="107594" y="159562"/>
                  </a:lnTo>
                  <a:lnTo>
                    <a:pt x="208318" y="159562"/>
                  </a:lnTo>
                  <a:lnTo>
                    <a:pt x="208318" y="155003"/>
                  </a:lnTo>
                  <a:lnTo>
                    <a:pt x="121335" y="155003"/>
                  </a:lnTo>
                  <a:lnTo>
                    <a:pt x="119037" y="150444"/>
                  </a:lnTo>
                  <a:lnTo>
                    <a:pt x="121335" y="145884"/>
                  </a:lnTo>
                  <a:lnTo>
                    <a:pt x="125907" y="143598"/>
                  </a:lnTo>
                  <a:lnTo>
                    <a:pt x="208318" y="143598"/>
                  </a:lnTo>
                  <a:lnTo>
                    <a:pt x="208318" y="136766"/>
                  </a:lnTo>
                  <a:close/>
                </a:path>
                <a:path w="208915" h="167004">
                  <a:moveTo>
                    <a:pt x="82410" y="143598"/>
                  </a:moveTo>
                  <a:lnTo>
                    <a:pt x="59524" y="143598"/>
                  </a:lnTo>
                  <a:lnTo>
                    <a:pt x="64096" y="145884"/>
                  </a:lnTo>
                  <a:lnTo>
                    <a:pt x="66382" y="150444"/>
                  </a:lnTo>
                  <a:lnTo>
                    <a:pt x="64096" y="155003"/>
                  </a:lnTo>
                  <a:lnTo>
                    <a:pt x="77838" y="155003"/>
                  </a:lnTo>
                  <a:lnTo>
                    <a:pt x="75539" y="150444"/>
                  </a:lnTo>
                  <a:lnTo>
                    <a:pt x="77838" y="145884"/>
                  </a:lnTo>
                  <a:lnTo>
                    <a:pt x="82410" y="143598"/>
                  </a:lnTo>
                  <a:close/>
                </a:path>
                <a:path w="208915" h="167004">
                  <a:moveTo>
                    <a:pt x="95005" y="143598"/>
                  </a:moveTo>
                  <a:lnTo>
                    <a:pt x="82410" y="143598"/>
                  </a:lnTo>
                  <a:lnTo>
                    <a:pt x="86994" y="145884"/>
                  </a:lnTo>
                  <a:lnTo>
                    <a:pt x="86994" y="155003"/>
                  </a:lnTo>
                  <a:lnTo>
                    <a:pt x="95008" y="155003"/>
                  </a:lnTo>
                  <a:lnTo>
                    <a:pt x="91566" y="148158"/>
                  </a:lnTo>
                  <a:lnTo>
                    <a:pt x="93852" y="145884"/>
                  </a:lnTo>
                  <a:lnTo>
                    <a:pt x="95005" y="143598"/>
                  </a:lnTo>
                  <a:close/>
                </a:path>
                <a:path w="208915" h="167004">
                  <a:moveTo>
                    <a:pt x="148805" y="143598"/>
                  </a:moveTo>
                  <a:lnTo>
                    <a:pt x="125907" y="143598"/>
                  </a:lnTo>
                  <a:lnTo>
                    <a:pt x="130492" y="145884"/>
                  </a:lnTo>
                  <a:lnTo>
                    <a:pt x="132778" y="150444"/>
                  </a:lnTo>
                  <a:lnTo>
                    <a:pt x="130492" y="155003"/>
                  </a:lnTo>
                  <a:lnTo>
                    <a:pt x="144221" y="155003"/>
                  </a:lnTo>
                  <a:lnTo>
                    <a:pt x="141935" y="150444"/>
                  </a:lnTo>
                  <a:lnTo>
                    <a:pt x="144221" y="145884"/>
                  </a:lnTo>
                  <a:lnTo>
                    <a:pt x="148805" y="143598"/>
                  </a:lnTo>
                  <a:close/>
                </a:path>
                <a:path w="208915" h="167004">
                  <a:moveTo>
                    <a:pt x="208318" y="143598"/>
                  </a:moveTo>
                  <a:lnTo>
                    <a:pt x="148805" y="143598"/>
                  </a:lnTo>
                  <a:lnTo>
                    <a:pt x="153377" y="145884"/>
                  </a:lnTo>
                  <a:lnTo>
                    <a:pt x="155663" y="150444"/>
                  </a:lnTo>
                  <a:lnTo>
                    <a:pt x="153377" y="155003"/>
                  </a:lnTo>
                  <a:lnTo>
                    <a:pt x="208318" y="155003"/>
                  </a:lnTo>
                  <a:lnTo>
                    <a:pt x="208318" y="143598"/>
                  </a:lnTo>
                  <a:close/>
                </a:path>
                <a:path w="208915" h="167004">
                  <a:moveTo>
                    <a:pt x="208318" y="13677"/>
                  </a:moveTo>
                  <a:lnTo>
                    <a:pt x="187718" y="13677"/>
                  </a:lnTo>
                  <a:lnTo>
                    <a:pt x="194589" y="15951"/>
                  </a:lnTo>
                  <a:lnTo>
                    <a:pt x="196875" y="20510"/>
                  </a:lnTo>
                  <a:lnTo>
                    <a:pt x="196875" y="123088"/>
                  </a:lnTo>
                  <a:lnTo>
                    <a:pt x="194589" y="129921"/>
                  </a:lnTo>
                  <a:lnTo>
                    <a:pt x="187718" y="132207"/>
                  </a:lnTo>
                  <a:lnTo>
                    <a:pt x="208318" y="132207"/>
                  </a:lnTo>
                  <a:lnTo>
                    <a:pt x="208318" y="13677"/>
                  </a:lnTo>
                  <a:close/>
                </a:path>
              </a:pathLst>
            </a:custGeom>
            <a:grp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47" name="组合 46"/>
          <p:cNvGrpSpPr/>
          <p:nvPr/>
        </p:nvGrpSpPr>
        <p:grpSpPr>
          <a:xfrm>
            <a:off x="7798775" y="5314504"/>
            <a:ext cx="234752" cy="168258"/>
            <a:chOff x="10833999" y="5755972"/>
            <a:chExt cx="242570" cy="250513"/>
          </a:xfrm>
          <a:solidFill>
            <a:schemeClr val="bg1">
              <a:lumMod val="50000"/>
            </a:schemeClr>
          </a:solidFill>
        </p:grpSpPr>
        <p:sp>
          <p:nvSpPr>
            <p:cNvPr id="77" name="object 274"/>
            <p:cNvSpPr/>
            <p:nvPr/>
          </p:nvSpPr>
          <p:spPr>
            <a:xfrm>
              <a:off x="10929605" y="5855990"/>
              <a:ext cx="52069" cy="150495"/>
            </a:xfrm>
            <a:custGeom>
              <a:avLst/>
              <a:gdLst/>
              <a:ahLst/>
              <a:cxnLst/>
              <a:rect l="l" t="t" r="r" b="b"/>
              <a:pathLst>
                <a:path w="52069" h="150495">
                  <a:moveTo>
                    <a:pt x="22119" y="0"/>
                  </a:moveTo>
                  <a:lnTo>
                    <a:pt x="0" y="20141"/>
                  </a:lnTo>
                  <a:lnTo>
                    <a:pt x="556" y="28692"/>
                  </a:lnTo>
                  <a:lnTo>
                    <a:pt x="7694" y="44352"/>
                  </a:lnTo>
                  <a:lnTo>
                    <a:pt x="14057" y="48835"/>
                  </a:lnTo>
                  <a:lnTo>
                    <a:pt x="14057" y="147921"/>
                  </a:lnTo>
                  <a:lnTo>
                    <a:pt x="16012" y="149915"/>
                  </a:lnTo>
                  <a:lnTo>
                    <a:pt x="35100" y="149915"/>
                  </a:lnTo>
                  <a:lnTo>
                    <a:pt x="37056" y="147921"/>
                  </a:lnTo>
                  <a:lnTo>
                    <a:pt x="39507" y="145940"/>
                  </a:lnTo>
                  <a:lnTo>
                    <a:pt x="39507" y="46841"/>
                  </a:lnTo>
                  <a:lnTo>
                    <a:pt x="43419" y="44352"/>
                  </a:lnTo>
                  <a:lnTo>
                    <a:pt x="49002" y="35097"/>
                  </a:lnTo>
                  <a:lnTo>
                    <a:pt x="51685" y="26818"/>
                  </a:lnTo>
                  <a:lnTo>
                    <a:pt x="51860" y="19559"/>
                  </a:lnTo>
                  <a:lnTo>
                    <a:pt x="49918" y="13366"/>
                  </a:lnTo>
                  <a:lnTo>
                    <a:pt x="46249" y="8286"/>
                  </a:lnTo>
                  <a:lnTo>
                    <a:pt x="41243" y="4364"/>
                  </a:lnTo>
                  <a:lnTo>
                    <a:pt x="35293" y="1645"/>
                  </a:lnTo>
                  <a:lnTo>
                    <a:pt x="28788" y="175"/>
                  </a:lnTo>
                  <a:lnTo>
                    <a:pt x="22119" y="0"/>
                  </a:lnTo>
                  <a:close/>
                </a:path>
              </a:pathLst>
            </a:custGeom>
            <a:grp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8" name="object 275"/>
            <p:cNvSpPr/>
            <p:nvPr/>
          </p:nvSpPr>
          <p:spPr>
            <a:xfrm>
              <a:off x="10884293" y="5806168"/>
              <a:ext cx="143510" cy="69215"/>
            </a:xfrm>
            <a:custGeom>
              <a:avLst/>
              <a:gdLst/>
              <a:ahLst/>
              <a:cxnLst/>
              <a:rect l="l" t="t" r="r" b="b"/>
              <a:pathLst>
                <a:path w="143509" h="69215">
                  <a:moveTo>
                    <a:pt x="71360" y="0"/>
                  </a:moveTo>
                  <a:lnTo>
                    <a:pt x="27996" y="14128"/>
                  </a:lnTo>
                  <a:lnTo>
                    <a:pt x="0" y="68679"/>
                  </a:lnTo>
                  <a:lnTo>
                    <a:pt x="27660" y="68679"/>
                  </a:lnTo>
                  <a:lnTo>
                    <a:pt x="31622" y="51775"/>
                  </a:lnTo>
                  <a:lnTo>
                    <a:pt x="36067" y="45323"/>
                  </a:lnTo>
                  <a:lnTo>
                    <a:pt x="42481" y="38859"/>
                  </a:lnTo>
                  <a:lnTo>
                    <a:pt x="55333" y="29918"/>
                  </a:lnTo>
                  <a:lnTo>
                    <a:pt x="63728" y="27924"/>
                  </a:lnTo>
                  <a:lnTo>
                    <a:pt x="129001" y="27924"/>
                  </a:lnTo>
                  <a:lnTo>
                    <a:pt x="123391" y="20976"/>
                  </a:lnTo>
                  <a:lnTo>
                    <a:pt x="114585" y="13391"/>
                  </a:lnTo>
                  <a:lnTo>
                    <a:pt x="104714" y="7492"/>
                  </a:lnTo>
                  <a:lnTo>
                    <a:pt x="94044" y="3288"/>
                  </a:lnTo>
                  <a:lnTo>
                    <a:pt x="82838" y="788"/>
                  </a:lnTo>
                  <a:lnTo>
                    <a:pt x="71360" y="0"/>
                  </a:lnTo>
                  <a:close/>
                </a:path>
                <a:path w="143509" h="69215">
                  <a:moveTo>
                    <a:pt x="129001" y="27924"/>
                  </a:moveTo>
                  <a:lnTo>
                    <a:pt x="79044" y="27924"/>
                  </a:lnTo>
                  <a:lnTo>
                    <a:pt x="87439" y="29918"/>
                  </a:lnTo>
                  <a:lnTo>
                    <a:pt x="100279" y="38859"/>
                  </a:lnTo>
                  <a:lnTo>
                    <a:pt x="106705" y="45323"/>
                  </a:lnTo>
                  <a:lnTo>
                    <a:pt x="111150" y="51775"/>
                  </a:lnTo>
                  <a:lnTo>
                    <a:pt x="115100" y="68679"/>
                  </a:lnTo>
                  <a:lnTo>
                    <a:pt x="143255" y="68679"/>
                  </a:lnTo>
                  <a:lnTo>
                    <a:pt x="140792" y="53769"/>
                  </a:lnTo>
                  <a:lnTo>
                    <a:pt x="136758" y="41173"/>
                  </a:lnTo>
                  <a:lnTo>
                    <a:pt x="130870" y="30240"/>
                  </a:lnTo>
                  <a:lnTo>
                    <a:pt x="129001" y="27924"/>
                  </a:lnTo>
                  <a:close/>
                </a:path>
              </a:pathLst>
            </a:custGeom>
            <a:grp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9" name="object 276"/>
            <p:cNvSpPr/>
            <p:nvPr/>
          </p:nvSpPr>
          <p:spPr>
            <a:xfrm>
              <a:off x="10833999" y="5755972"/>
              <a:ext cx="242570" cy="119380"/>
            </a:xfrm>
            <a:custGeom>
              <a:avLst/>
              <a:gdLst/>
              <a:ahLst/>
              <a:cxnLst/>
              <a:rect l="l" t="t" r="r" b="b"/>
              <a:pathLst>
                <a:path w="242570" h="119379">
                  <a:moveTo>
                    <a:pt x="122402" y="0"/>
                  </a:moveTo>
                  <a:lnTo>
                    <a:pt x="74828" y="10985"/>
                  </a:lnTo>
                  <a:lnTo>
                    <a:pt x="36677" y="34963"/>
                  </a:lnTo>
                  <a:lnTo>
                    <a:pt x="10909" y="71424"/>
                  </a:lnTo>
                  <a:lnTo>
                    <a:pt x="0" y="118872"/>
                  </a:lnTo>
                  <a:lnTo>
                    <a:pt x="30238" y="118872"/>
                  </a:lnTo>
                  <a:lnTo>
                    <a:pt x="32219" y="99390"/>
                  </a:lnTo>
                  <a:lnTo>
                    <a:pt x="37464" y="86751"/>
                  </a:lnTo>
                  <a:lnTo>
                    <a:pt x="68502" y="47199"/>
                  </a:lnTo>
                  <a:lnTo>
                    <a:pt x="122402" y="30467"/>
                  </a:lnTo>
                  <a:lnTo>
                    <a:pt x="200496" y="30467"/>
                  </a:lnTo>
                  <a:lnTo>
                    <a:pt x="200006" y="30034"/>
                  </a:lnTo>
                  <a:lnTo>
                    <a:pt x="189450" y="22560"/>
                  </a:lnTo>
                  <a:lnTo>
                    <a:pt x="178147" y="16032"/>
                  </a:lnTo>
                  <a:lnTo>
                    <a:pt x="166264" y="10349"/>
                  </a:lnTo>
                  <a:lnTo>
                    <a:pt x="153968" y="5409"/>
                  </a:lnTo>
                  <a:lnTo>
                    <a:pt x="122402" y="0"/>
                  </a:lnTo>
                  <a:close/>
                </a:path>
                <a:path w="242570" h="119379">
                  <a:moveTo>
                    <a:pt x="200496" y="30467"/>
                  </a:moveTo>
                  <a:lnTo>
                    <a:pt x="122402" y="30467"/>
                  </a:lnTo>
                  <a:lnTo>
                    <a:pt x="139255" y="32461"/>
                  </a:lnTo>
                  <a:lnTo>
                    <a:pt x="156591" y="36957"/>
                  </a:lnTo>
                  <a:lnTo>
                    <a:pt x="195249" y="69430"/>
                  </a:lnTo>
                  <a:lnTo>
                    <a:pt x="212090" y="118872"/>
                  </a:lnTo>
                  <a:lnTo>
                    <a:pt x="242316" y="118872"/>
                  </a:lnTo>
                  <a:lnTo>
                    <a:pt x="231419" y="71424"/>
                  </a:lnTo>
                  <a:lnTo>
                    <a:pt x="209648" y="38555"/>
                  </a:lnTo>
                  <a:lnTo>
                    <a:pt x="200496" y="30467"/>
                  </a:lnTo>
                  <a:close/>
                </a:path>
              </a:pathLst>
            </a:custGeom>
            <a:grp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48" name="组合 47"/>
          <p:cNvGrpSpPr/>
          <p:nvPr/>
        </p:nvGrpSpPr>
        <p:grpSpPr>
          <a:xfrm>
            <a:off x="6174504" y="5349689"/>
            <a:ext cx="234997" cy="114900"/>
            <a:chOff x="10833492" y="6216285"/>
            <a:chExt cx="242824" cy="171070"/>
          </a:xfrm>
          <a:solidFill>
            <a:schemeClr val="bg1">
              <a:lumMod val="50000"/>
            </a:schemeClr>
          </a:solidFill>
        </p:grpSpPr>
        <p:sp>
          <p:nvSpPr>
            <p:cNvPr id="71" name="object 277"/>
            <p:cNvSpPr/>
            <p:nvPr/>
          </p:nvSpPr>
          <p:spPr>
            <a:xfrm>
              <a:off x="10834000" y="6338202"/>
              <a:ext cx="170815" cy="48895"/>
            </a:xfrm>
            <a:custGeom>
              <a:avLst/>
              <a:gdLst/>
              <a:ahLst/>
              <a:cxnLst/>
              <a:rect l="l" t="t" r="r" b="b"/>
              <a:pathLst>
                <a:path w="170815" h="48895">
                  <a:moveTo>
                    <a:pt x="132499" y="0"/>
                  </a:moveTo>
                  <a:lnTo>
                    <a:pt x="19100" y="0"/>
                  </a:lnTo>
                  <a:lnTo>
                    <a:pt x="7094" y="5740"/>
                  </a:lnTo>
                  <a:lnTo>
                    <a:pt x="195" y="16629"/>
                  </a:lnTo>
                  <a:lnTo>
                    <a:pt x="117" y="21412"/>
                  </a:lnTo>
                  <a:lnTo>
                    <a:pt x="0" y="32118"/>
                  </a:lnTo>
                  <a:lnTo>
                    <a:pt x="2387" y="36880"/>
                  </a:lnTo>
                  <a:lnTo>
                    <a:pt x="3581" y="40449"/>
                  </a:lnTo>
                  <a:lnTo>
                    <a:pt x="14325" y="47586"/>
                  </a:lnTo>
                  <a:lnTo>
                    <a:pt x="19100" y="48767"/>
                  </a:lnTo>
                  <a:lnTo>
                    <a:pt x="170687" y="48767"/>
                  </a:lnTo>
                  <a:lnTo>
                    <a:pt x="158762" y="40449"/>
                  </a:lnTo>
                  <a:lnTo>
                    <a:pt x="151330" y="32118"/>
                  </a:lnTo>
                  <a:lnTo>
                    <a:pt x="26263" y="32118"/>
                  </a:lnTo>
                  <a:lnTo>
                    <a:pt x="21488" y="27355"/>
                  </a:lnTo>
                  <a:lnTo>
                    <a:pt x="21488" y="21412"/>
                  </a:lnTo>
                  <a:lnTo>
                    <a:pt x="26263" y="16649"/>
                  </a:lnTo>
                  <a:lnTo>
                    <a:pt x="140452" y="16649"/>
                  </a:lnTo>
                  <a:lnTo>
                    <a:pt x="134886" y="8331"/>
                  </a:lnTo>
                  <a:lnTo>
                    <a:pt x="132499" y="0"/>
                  </a:lnTo>
                  <a:close/>
                </a:path>
                <a:path w="170815" h="48895">
                  <a:moveTo>
                    <a:pt x="140452" y="16649"/>
                  </a:moveTo>
                  <a:lnTo>
                    <a:pt x="32232" y="16649"/>
                  </a:lnTo>
                  <a:lnTo>
                    <a:pt x="37007" y="21412"/>
                  </a:lnTo>
                  <a:lnTo>
                    <a:pt x="37007" y="27355"/>
                  </a:lnTo>
                  <a:lnTo>
                    <a:pt x="32232" y="32118"/>
                  </a:lnTo>
                  <a:lnTo>
                    <a:pt x="151330" y="32118"/>
                  </a:lnTo>
                  <a:lnTo>
                    <a:pt x="149212" y="29743"/>
                  </a:lnTo>
                  <a:lnTo>
                    <a:pt x="140452" y="16649"/>
                  </a:lnTo>
                  <a:close/>
                </a:path>
              </a:pathLst>
            </a:custGeom>
            <a:grp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2" name="object 278"/>
            <p:cNvSpPr/>
            <p:nvPr/>
          </p:nvSpPr>
          <p:spPr>
            <a:xfrm>
              <a:off x="10834003" y="6278769"/>
              <a:ext cx="129539" cy="50800"/>
            </a:xfrm>
            <a:custGeom>
              <a:avLst/>
              <a:gdLst/>
              <a:ahLst/>
              <a:cxnLst/>
              <a:rect l="l" t="t" r="r" b="b"/>
              <a:pathLst>
                <a:path w="129539" h="50800">
                  <a:moveTo>
                    <a:pt x="125971" y="0"/>
                  </a:moveTo>
                  <a:lnTo>
                    <a:pt x="19011" y="0"/>
                  </a:lnTo>
                  <a:lnTo>
                    <a:pt x="8267" y="2514"/>
                  </a:lnTo>
                  <a:lnTo>
                    <a:pt x="4368" y="7899"/>
                  </a:lnTo>
                  <a:lnTo>
                    <a:pt x="0" y="16764"/>
                  </a:lnTo>
                  <a:lnTo>
                    <a:pt x="0" y="28740"/>
                  </a:lnTo>
                  <a:lnTo>
                    <a:pt x="4272" y="41229"/>
                  </a:lnTo>
                  <a:lnTo>
                    <a:pt x="15589" y="48533"/>
                  </a:lnTo>
                  <a:lnTo>
                    <a:pt x="23774" y="50292"/>
                  </a:lnTo>
                  <a:lnTo>
                    <a:pt x="129539" y="50292"/>
                  </a:lnTo>
                  <a:lnTo>
                    <a:pt x="127165" y="35928"/>
                  </a:lnTo>
                  <a:lnTo>
                    <a:pt x="126947" y="33528"/>
                  </a:lnTo>
                  <a:lnTo>
                    <a:pt x="28524" y="33528"/>
                  </a:lnTo>
                  <a:lnTo>
                    <a:pt x="23774" y="31127"/>
                  </a:lnTo>
                  <a:lnTo>
                    <a:pt x="21399" y="28740"/>
                  </a:lnTo>
                  <a:lnTo>
                    <a:pt x="21399" y="21551"/>
                  </a:lnTo>
                  <a:lnTo>
                    <a:pt x="23774" y="19164"/>
                  </a:lnTo>
                  <a:lnTo>
                    <a:pt x="28524" y="16764"/>
                  </a:lnTo>
                  <a:lnTo>
                    <a:pt x="125971" y="16764"/>
                  </a:lnTo>
                  <a:lnTo>
                    <a:pt x="125971" y="0"/>
                  </a:lnTo>
                  <a:close/>
                </a:path>
                <a:path w="129539" h="50800">
                  <a:moveTo>
                    <a:pt x="125971" y="16764"/>
                  </a:moveTo>
                  <a:lnTo>
                    <a:pt x="28524" y="16764"/>
                  </a:lnTo>
                  <a:lnTo>
                    <a:pt x="32092" y="17957"/>
                  </a:lnTo>
                  <a:lnTo>
                    <a:pt x="34467" y="19164"/>
                  </a:lnTo>
                  <a:lnTo>
                    <a:pt x="36842" y="21551"/>
                  </a:lnTo>
                  <a:lnTo>
                    <a:pt x="36842" y="28740"/>
                  </a:lnTo>
                  <a:lnTo>
                    <a:pt x="34467" y="31127"/>
                  </a:lnTo>
                  <a:lnTo>
                    <a:pt x="32092" y="32334"/>
                  </a:lnTo>
                  <a:lnTo>
                    <a:pt x="28524" y="33528"/>
                  </a:lnTo>
                  <a:lnTo>
                    <a:pt x="126947" y="33528"/>
                  </a:lnTo>
                  <a:lnTo>
                    <a:pt x="125971" y="22745"/>
                  </a:lnTo>
                  <a:lnTo>
                    <a:pt x="125971" y="16764"/>
                  </a:lnTo>
                  <a:close/>
                </a:path>
              </a:pathLst>
            </a:custGeom>
            <a:grp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3" name="object 279"/>
            <p:cNvSpPr/>
            <p:nvPr/>
          </p:nvSpPr>
          <p:spPr>
            <a:xfrm>
              <a:off x="10833492" y="6216285"/>
              <a:ext cx="191135" cy="50800"/>
            </a:xfrm>
            <a:custGeom>
              <a:avLst/>
              <a:gdLst/>
              <a:ahLst/>
              <a:cxnLst/>
              <a:rect l="l" t="t" r="r" b="b"/>
              <a:pathLst>
                <a:path w="191134" h="50800">
                  <a:moveTo>
                    <a:pt x="168393" y="0"/>
                  </a:moveTo>
                  <a:lnTo>
                    <a:pt x="24324" y="0"/>
                  </a:lnTo>
                  <a:lnTo>
                    <a:pt x="14799" y="2400"/>
                  </a:lnTo>
                  <a:lnTo>
                    <a:pt x="11230" y="3594"/>
                  </a:lnTo>
                  <a:lnTo>
                    <a:pt x="7662" y="5981"/>
                  </a:lnTo>
                  <a:lnTo>
                    <a:pt x="1421" y="15750"/>
                  </a:lnTo>
                  <a:lnTo>
                    <a:pt x="0" y="27562"/>
                  </a:lnTo>
                  <a:lnTo>
                    <a:pt x="3453" y="38965"/>
                  </a:lnTo>
                  <a:lnTo>
                    <a:pt x="11838" y="47505"/>
                  </a:lnTo>
                  <a:lnTo>
                    <a:pt x="24324" y="50292"/>
                  </a:lnTo>
                  <a:lnTo>
                    <a:pt x="145774" y="50292"/>
                  </a:lnTo>
                  <a:lnTo>
                    <a:pt x="189818" y="33528"/>
                  </a:lnTo>
                  <a:lnTo>
                    <a:pt x="29087" y="33528"/>
                  </a:lnTo>
                  <a:lnTo>
                    <a:pt x="24324" y="31127"/>
                  </a:lnTo>
                  <a:lnTo>
                    <a:pt x="21949" y="28740"/>
                  </a:lnTo>
                  <a:lnTo>
                    <a:pt x="21949" y="21551"/>
                  </a:lnTo>
                  <a:lnTo>
                    <a:pt x="24324" y="19164"/>
                  </a:lnTo>
                  <a:lnTo>
                    <a:pt x="29087" y="16764"/>
                  </a:lnTo>
                  <a:lnTo>
                    <a:pt x="191012" y="16764"/>
                  </a:lnTo>
                  <a:lnTo>
                    <a:pt x="189818" y="13169"/>
                  </a:lnTo>
                  <a:lnTo>
                    <a:pt x="185055" y="5981"/>
                  </a:lnTo>
                  <a:lnTo>
                    <a:pt x="181487" y="3594"/>
                  </a:lnTo>
                  <a:lnTo>
                    <a:pt x="176724" y="2400"/>
                  </a:lnTo>
                  <a:lnTo>
                    <a:pt x="173155" y="1193"/>
                  </a:lnTo>
                  <a:lnTo>
                    <a:pt x="168393" y="0"/>
                  </a:lnTo>
                  <a:close/>
                </a:path>
                <a:path w="191134" h="50800">
                  <a:moveTo>
                    <a:pt x="191012" y="16764"/>
                  </a:moveTo>
                  <a:lnTo>
                    <a:pt x="29087" y="16764"/>
                  </a:lnTo>
                  <a:lnTo>
                    <a:pt x="32655" y="17957"/>
                  </a:lnTo>
                  <a:lnTo>
                    <a:pt x="35043" y="19164"/>
                  </a:lnTo>
                  <a:lnTo>
                    <a:pt x="37418" y="21551"/>
                  </a:lnTo>
                  <a:lnTo>
                    <a:pt x="37418" y="28740"/>
                  </a:lnTo>
                  <a:lnTo>
                    <a:pt x="35043" y="31127"/>
                  </a:lnTo>
                  <a:lnTo>
                    <a:pt x="32655" y="32334"/>
                  </a:lnTo>
                  <a:lnTo>
                    <a:pt x="29087" y="33528"/>
                  </a:lnTo>
                  <a:lnTo>
                    <a:pt x="189818" y="33528"/>
                  </a:lnTo>
                  <a:lnTo>
                    <a:pt x="191012" y="34721"/>
                  </a:lnTo>
                  <a:lnTo>
                    <a:pt x="191012" y="16764"/>
                  </a:lnTo>
                  <a:close/>
                </a:path>
              </a:pathLst>
            </a:custGeom>
            <a:grp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4" name="object 280"/>
            <p:cNvSpPr/>
            <p:nvPr/>
          </p:nvSpPr>
          <p:spPr>
            <a:xfrm>
              <a:off x="10969636" y="6263530"/>
              <a:ext cx="106680" cy="123825"/>
            </a:xfrm>
            <a:custGeom>
              <a:avLst/>
              <a:gdLst/>
              <a:ahLst/>
              <a:cxnLst/>
              <a:rect l="l" t="t" r="r" b="b"/>
              <a:pathLst>
                <a:path w="106679" h="123825">
                  <a:moveTo>
                    <a:pt x="53339" y="0"/>
                  </a:moveTo>
                  <a:lnTo>
                    <a:pt x="0" y="20180"/>
                  </a:lnTo>
                  <a:lnTo>
                    <a:pt x="0" y="48666"/>
                  </a:lnTo>
                  <a:lnTo>
                    <a:pt x="10442" y="86538"/>
                  </a:lnTo>
                  <a:lnTo>
                    <a:pt x="45046" y="119888"/>
                  </a:lnTo>
                  <a:lnTo>
                    <a:pt x="53339" y="123444"/>
                  </a:lnTo>
                  <a:lnTo>
                    <a:pt x="66181" y="117100"/>
                  </a:lnTo>
                  <a:lnTo>
                    <a:pt x="74124" y="111569"/>
                  </a:lnTo>
                  <a:lnTo>
                    <a:pt x="53339" y="111569"/>
                  </a:lnTo>
                  <a:lnTo>
                    <a:pt x="47421" y="109194"/>
                  </a:lnTo>
                  <a:lnTo>
                    <a:pt x="20831" y="81277"/>
                  </a:lnTo>
                  <a:lnTo>
                    <a:pt x="10667" y="28486"/>
                  </a:lnTo>
                  <a:lnTo>
                    <a:pt x="53339" y="11874"/>
                  </a:lnTo>
                  <a:lnTo>
                    <a:pt x="84726" y="11874"/>
                  </a:lnTo>
                  <a:lnTo>
                    <a:pt x="53339" y="0"/>
                  </a:lnTo>
                  <a:close/>
                </a:path>
                <a:path w="106679" h="123825">
                  <a:moveTo>
                    <a:pt x="84726" y="11874"/>
                  </a:moveTo>
                  <a:lnTo>
                    <a:pt x="53339" y="11874"/>
                  </a:lnTo>
                  <a:lnTo>
                    <a:pt x="96011" y="28486"/>
                  </a:lnTo>
                  <a:lnTo>
                    <a:pt x="94830" y="28486"/>
                  </a:lnTo>
                  <a:lnTo>
                    <a:pt x="87929" y="76705"/>
                  </a:lnTo>
                  <a:lnTo>
                    <a:pt x="61821" y="107461"/>
                  </a:lnTo>
                  <a:lnTo>
                    <a:pt x="53339" y="111569"/>
                  </a:lnTo>
                  <a:lnTo>
                    <a:pt x="74124" y="111569"/>
                  </a:lnTo>
                  <a:lnTo>
                    <a:pt x="98263" y="79277"/>
                  </a:lnTo>
                  <a:lnTo>
                    <a:pt x="106679" y="32042"/>
                  </a:lnTo>
                  <a:lnTo>
                    <a:pt x="106679" y="20180"/>
                  </a:lnTo>
                  <a:lnTo>
                    <a:pt x="84726" y="11874"/>
                  </a:lnTo>
                  <a:close/>
                </a:path>
              </a:pathLst>
            </a:custGeom>
            <a:grp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5" name="object 281"/>
            <p:cNvSpPr/>
            <p:nvPr/>
          </p:nvSpPr>
          <p:spPr>
            <a:xfrm>
              <a:off x="11000120" y="6303156"/>
              <a:ext cx="58419" cy="66040"/>
            </a:xfrm>
            <a:custGeom>
              <a:avLst/>
              <a:gdLst/>
              <a:ahLst/>
              <a:cxnLst/>
              <a:rect l="l" t="t" r="r" b="b"/>
              <a:pathLst>
                <a:path w="58419" h="66040">
                  <a:moveTo>
                    <a:pt x="57912" y="0"/>
                  </a:moveTo>
                  <a:lnTo>
                    <a:pt x="0" y="44081"/>
                  </a:lnTo>
                  <a:lnTo>
                    <a:pt x="4724" y="51231"/>
                  </a:lnTo>
                  <a:lnTo>
                    <a:pt x="9461" y="55994"/>
                  </a:lnTo>
                  <a:lnTo>
                    <a:pt x="23634" y="65532"/>
                  </a:lnTo>
                  <a:lnTo>
                    <a:pt x="33096" y="59575"/>
                  </a:lnTo>
                  <a:lnTo>
                    <a:pt x="55549" y="26212"/>
                  </a:lnTo>
                  <a:lnTo>
                    <a:pt x="57912" y="0"/>
                  </a:lnTo>
                  <a:close/>
                </a:path>
              </a:pathLst>
            </a:custGeom>
            <a:grp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6" name="object 282"/>
            <p:cNvSpPr/>
            <p:nvPr/>
          </p:nvSpPr>
          <p:spPr>
            <a:xfrm>
              <a:off x="10987923" y="6281817"/>
              <a:ext cx="67310" cy="58419"/>
            </a:xfrm>
            <a:custGeom>
              <a:avLst/>
              <a:gdLst/>
              <a:ahLst/>
              <a:cxnLst/>
              <a:rect l="l" t="t" r="r" b="b"/>
              <a:pathLst>
                <a:path w="67309" h="58419">
                  <a:moveTo>
                    <a:pt x="35928" y="0"/>
                  </a:moveTo>
                  <a:lnTo>
                    <a:pt x="0" y="14478"/>
                  </a:lnTo>
                  <a:lnTo>
                    <a:pt x="1206" y="34988"/>
                  </a:lnTo>
                  <a:lnTo>
                    <a:pt x="2400" y="45847"/>
                  </a:lnTo>
                  <a:lnTo>
                    <a:pt x="5994" y="54292"/>
                  </a:lnTo>
                  <a:lnTo>
                    <a:pt x="7188" y="57912"/>
                  </a:lnTo>
                  <a:lnTo>
                    <a:pt x="67055" y="12065"/>
                  </a:lnTo>
                  <a:lnTo>
                    <a:pt x="35928" y="0"/>
                  </a:lnTo>
                  <a:close/>
                </a:path>
              </a:pathLst>
            </a:custGeom>
            <a:grp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49" name="组合 48"/>
          <p:cNvGrpSpPr/>
          <p:nvPr/>
        </p:nvGrpSpPr>
        <p:grpSpPr>
          <a:xfrm>
            <a:off x="4652377" y="5398412"/>
            <a:ext cx="235776" cy="100653"/>
            <a:chOff x="10832819" y="6647645"/>
            <a:chExt cx="243629" cy="149860"/>
          </a:xfrm>
          <a:solidFill>
            <a:schemeClr val="bg1">
              <a:lumMod val="50000"/>
            </a:schemeClr>
          </a:solidFill>
        </p:grpSpPr>
        <p:sp>
          <p:nvSpPr>
            <p:cNvPr id="68" name="object 283"/>
            <p:cNvSpPr/>
            <p:nvPr/>
          </p:nvSpPr>
          <p:spPr>
            <a:xfrm>
              <a:off x="10981833" y="6656787"/>
              <a:ext cx="94615" cy="94615"/>
            </a:xfrm>
            <a:custGeom>
              <a:avLst/>
              <a:gdLst/>
              <a:ahLst/>
              <a:cxnLst/>
              <a:rect l="l" t="t" r="r" b="b"/>
              <a:pathLst>
                <a:path w="94615" h="94615">
                  <a:moveTo>
                    <a:pt x="67118" y="82297"/>
                  </a:moveTo>
                  <a:lnTo>
                    <a:pt x="25893" y="82297"/>
                  </a:lnTo>
                  <a:lnTo>
                    <a:pt x="31495" y="88582"/>
                  </a:lnTo>
                  <a:lnTo>
                    <a:pt x="31495" y="92519"/>
                  </a:lnTo>
                  <a:lnTo>
                    <a:pt x="35432" y="94488"/>
                  </a:lnTo>
                  <a:lnTo>
                    <a:pt x="41338" y="94488"/>
                  </a:lnTo>
                  <a:lnTo>
                    <a:pt x="43306" y="90551"/>
                  </a:lnTo>
                  <a:lnTo>
                    <a:pt x="47243" y="88582"/>
                  </a:lnTo>
                  <a:lnTo>
                    <a:pt x="49212" y="86614"/>
                  </a:lnTo>
                  <a:lnTo>
                    <a:pt x="66928" y="86614"/>
                  </a:lnTo>
                  <a:lnTo>
                    <a:pt x="66928" y="82677"/>
                  </a:lnTo>
                  <a:lnTo>
                    <a:pt x="67118" y="82297"/>
                  </a:lnTo>
                  <a:close/>
                </a:path>
                <a:path w="94615" h="94615">
                  <a:moveTo>
                    <a:pt x="66928" y="86614"/>
                  </a:moveTo>
                  <a:lnTo>
                    <a:pt x="53149" y="86614"/>
                  </a:lnTo>
                  <a:lnTo>
                    <a:pt x="53149" y="90551"/>
                  </a:lnTo>
                  <a:lnTo>
                    <a:pt x="57086" y="92519"/>
                  </a:lnTo>
                  <a:lnTo>
                    <a:pt x="61023" y="92519"/>
                  </a:lnTo>
                  <a:lnTo>
                    <a:pt x="64960" y="90551"/>
                  </a:lnTo>
                  <a:lnTo>
                    <a:pt x="66928" y="86614"/>
                  </a:lnTo>
                  <a:close/>
                </a:path>
                <a:path w="94615" h="94615">
                  <a:moveTo>
                    <a:pt x="19684" y="11811"/>
                  </a:moveTo>
                  <a:lnTo>
                    <a:pt x="15747" y="11811"/>
                  </a:lnTo>
                  <a:lnTo>
                    <a:pt x="11810" y="13779"/>
                  </a:lnTo>
                  <a:lnTo>
                    <a:pt x="9842" y="17716"/>
                  </a:lnTo>
                  <a:lnTo>
                    <a:pt x="9842" y="21653"/>
                  </a:lnTo>
                  <a:lnTo>
                    <a:pt x="11810" y="25590"/>
                  </a:lnTo>
                  <a:lnTo>
                    <a:pt x="11810" y="29527"/>
                  </a:lnTo>
                  <a:lnTo>
                    <a:pt x="9842" y="31496"/>
                  </a:lnTo>
                  <a:lnTo>
                    <a:pt x="1968" y="31496"/>
                  </a:lnTo>
                  <a:lnTo>
                    <a:pt x="0" y="35433"/>
                  </a:lnTo>
                  <a:lnTo>
                    <a:pt x="0" y="41338"/>
                  </a:lnTo>
                  <a:lnTo>
                    <a:pt x="3936" y="43307"/>
                  </a:lnTo>
                  <a:lnTo>
                    <a:pt x="5905" y="45275"/>
                  </a:lnTo>
                  <a:lnTo>
                    <a:pt x="7873" y="49212"/>
                  </a:lnTo>
                  <a:lnTo>
                    <a:pt x="0" y="57086"/>
                  </a:lnTo>
                  <a:lnTo>
                    <a:pt x="0" y="61023"/>
                  </a:lnTo>
                  <a:lnTo>
                    <a:pt x="3936" y="64960"/>
                  </a:lnTo>
                  <a:lnTo>
                    <a:pt x="7873" y="64960"/>
                  </a:lnTo>
                  <a:lnTo>
                    <a:pt x="11810" y="66929"/>
                  </a:lnTo>
                  <a:lnTo>
                    <a:pt x="13779" y="68897"/>
                  </a:lnTo>
                  <a:lnTo>
                    <a:pt x="13779" y="70866"/>
                  </a:lnTo>
                  <a:lnTo>
                    <a:pt x="11810" y="74803"/>
                  </a:lnTo>
                  <a:lnTo>
                    <a:pt x="14097" y="83456"/>
                  </a:lnTo>
                  <a:lnTo>
                    <a:pt x="19383" y="83851"/>
                  </a:lnTo>
                  <a:lnTo>
                    <a:pt x="25893" y="82297"/>
                  </a:lnTo>
                  <a:lnTo>
                    <a:pt x="67118" y="82297"/>
                  </a:lnTo>
                  <a:lnTo>
                    <a:pt x="68897" y="78740"/>
                  </a:lnTo>
                  <a:lnTo>
                    <a:pt x="82676" y="78740"/>
                  </a:lnTo>
                  <a:lnTo>
                    <a:pt x="84645" y="74803"/>
                  </a:lnTo>
                  <a:lnTo>
                    <a:pt x="49212" y="74803"/>
                  </a:lnTo>
                  <a:lnTo>
                    <a:pt x="37401" y="72834"/>
                  </a:lnTo>
                  <a:lnTo>
                    <a:pt x="27558" y="66929"/>
                  </a:lnTo>
                  <a:lnTo>
                    <a:pt x="21653" y="57086"/>
                  </a:lnTo>
                  <a:lnTo>
                    <a:pt x="19684" y="47244"/>
                  </a:lnTo>
                  <a:lnTo>
                    <a:pt x="21653" y="37401"/>
                  </a:lnTo>
                  <a:lnTo>
                    <a:pt x="27558" y="27559"/>
                  </a:lnTo>
                  <a:lnTo>
                    <a:pt x="35432" y="21653"/>
                  </a:lnTo>
                  <a:lnTo>
                    <a:pt x="45275" y="19685"/>
                  </a:lnTo>
                  <a:lnTo>
                    <a:pt x="82676" y="19685"/>
                  </a:lnTo>
                  <a:lnTo>
                    <a:pt x="82676" y="15748"/>
                  </a:lnTo>
                  <a:lnTo>
                    <a:pt x="81692" y="13779"/>
                  </a:lnTo>
                  <a:lnTo>
                    <a:pt x="21653" y="13779"/>
                  </a:lnTo>
                  <a:lnTo>
                    <a:pt x="19684" y="11811"/>
                  </a:lnTo>
                  <a:close/>
                </a:path>
                <a:path w="94615" h="94615">
                  <a:moveTo>
                    <a:pt x="82676" y="78740"/>
                  </a:moveTo>
                  <a:lnTo>
                    <a:pt x="72834" y="78740"/>
                  </a:lnTo>
                  <a:lnTo>
                    <a:pt x="74802" y="80708"/>
                  </a:lnTo>
                  <a:lnTo>
                    <a:pt x="78739" y="82677"/>
                  </a:lnTo>
                  <a:lnTo>
                    <a:pt x="82676" y="78740"/>
                  </a:lnTo>
                  <a:close/>
                </a:path>
                <a:path w="94615" h="94615">
                  <a:moveTo>
                    <a:pt x="82676" y="19685"/>
                  </a:moveTo>
                  <a:lnTo>
                    <a:pt x="57086" y="19685"/>
                  </a:lnTo>
                  <a:lnTo>
                    <a:pt x="66928" y="25590"/>
                  </a:lnTo>
                  <a:lnTo>
                    <a:pt x="73369" y="37261"/>
                  </a:lnTo>
                  <a:lnTo>
                    <a:pt x="75041" y="47788"/>
                  </a:lnTo>
                  <a:lnTo>
                    <a:pt x="72314" y="57514"/>
                  </a:lnTo>
                  <a:lnTo>
                    <a:pt x="65561" y="66782"/>
                  </a:lnTo>
                  <a:lnTo>
                    <a:pt x="49212" y="74803"/>
                  </a:lnTo>
                  <a:lnTo>
                    <a:pt x="84645" y="74803"/>
                  </a:lnTo>
                  <a:lnTo>
                    <a:pt x="84645" y="72834"/>
                  </a:lnTo>
                  <a:lnTo>
                    <a:pt x="82676" y="66929"/>
                  </a:lnTo>
                  <a:lnTo>
                    <a:pt x="82676" y="64960"/>
                  </a:lnTo>
                  <a:lnTo>
                    <a:pt x="84645" y="62992"/>
                  </a:lnTo>
                  <a:lnTo>
                    <a:pt x="88582" y="62992"/>
                  </a:lnTo>
                  <a:lnTo>
                    <a:pt x="92519" y="61023"/>
                  </a:lnTo>
                  <a:lnTo>
                    <a:pt x="94487" y="57086"/>
                  </a:lnTo>
                  <a:lnTo>
                    <a:pt x="94487" y="53149"/>
                  </a:lnTo>
                  <a:lnTo>
                    <a:pt x="90550" y="51181"/>
                  </a:lnTo>
                  <a:lnTo>
                    <a:pt x="86613" y="43307"/>
                  </a:lnTo>
                  <a:lnTo>
                    <a:pt x="90550" y="39370"/>
                  </a:lnTo>
                  <a:lnTo>
                    <a:pt x="94487" y="37401"/>
                  </a:lnTo>
                  <a:lnTo>
                    <a:pt x="94487" y="31496"/>
                  </a:lnTo>
                  <a:lnTo>
                    <a:pt x="90550" y="27559"/>
                  </a:lnTo>
                  <a:lnTo>
                    <a:pt x="82676" y="27559"/>
                  </a:lnTo>
                  <a:lnTo>
                    <a:pt x="80708" y="23622"/>
                  </a:lnTo>
                  <a:lnTo>
                    <a:pt x="80708" y="21653"/>
                  </a:lnTo>
                  <a:lnTo>
                    <a:pt x="82676" y="19685"/>
                  </a:lnTo>
                  <a:close/>
                </a:path>
                <a:path w="94615" h="94615">
                  <a:moveTo>
                    <a:pt x="37401" y="0"/>
                  </a:moveTo>
                  <a:lnTo>
                    <a:pt x="33464" y="0"/>
                  </a:lnTo>
                  <a:lnTo>
                    <a:pt x="29527" y="1968"/>
                  </a:lnTo>
                  <a:lnTo>
                    <a:pt x="27558" y="5905"/>
                  </a:lnTo>
                  <a:lnTo>
                    <a:pt x="27558" y="9842"/>
                  </a:lnTo>
                  <a:lnTo>
                    <a:pt x="25590" y="13779"/>
                  </a:lnTo>
                  <a:lnTo>
                    <a:pt x="81692" y="13779"/>
                  </a:lnTo>
                  <a:lnTo>
                    <a:pt x="80708" y="11811"/>
                  </a:lnTo>
                  <a:lnTo>
                    <a:pt x="66928" y="11811"/>
                  </a:lnTo>
                  <a:lnTo>
                    <a:pt x="64960" y="9842"/>
                  </a:lnTo>
                  <a:lnTo>
                    <a:pt x="63976" y="7874"/>
                  </a:lnTo>
                  <a:lnTo>
                    <a:pt x="45275" y="7874"/>
                  </a:lnTo>
                  <a:lnTo>
                    <a:pt x="41338" y="5905"/>
                  </a:lnTo>
                  <a:lnTo>
                    <a:pt x="41338" y="1968"/>
                  </a:lnTo>
                  <a:lnTo>
                    <a:pt x="37401" y="0"/>
                  </a:lnTo>
                  <a:close/>
                </a:path>
                <a:path w="94615" h="94615">
                  <a:moveTo>
                    <a:pt x="76771" y="9842"/>
                  </a:moveTo>
                  <a:lnTo>
                    <a:pt x="72834" y="9842"/>
                  </a:lnTo>
                  <a:lnTo>
                    <a:pt x="68897" y="11811"/>
                  </a:lnTo>
                  <a:lnTo>
                    <a:pt x="80708" y="11811"/>
                  </a:lnTo>
                  <a:lnTo>
                    <a:pt x="76771" y="9842"/>
                  </a:lnTo>
                  <a:close/>
                </a:path>
                <a:path w="94615" h="94615">
                  <a:moveTo>
                    <a:pt x="59054" y="0"/>
                  </a:moveTo>
                  <a:lnTo>
                    <a:pt x="53149" y="0"/>
                  </a:lnTo>
                  <a:lnTo>
                    <a:pt x="45275" y="7874"/>
                  </a:lnTo>
                  <a:lnTo>
                    <a:pt x="63976" y="7874"/>
                  </a:lnTo>
                  <a:lnTo>
                    <a:pt x="62991" y="5905"/>
                  </a:lnTo>
                  <a:lnTo>
                    <a:pt x="62991" y="1968"/>
                  </a:lnTo>
                  <a:lnTo>
                    <a:pt x="59054" y="0"/>
                  </a:lnTo>
                  <a:close/>
                </a:path>
              </a:pathLst>
            </a:custGeom>
            <a:grp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9" name="object 284"/>
            <p:cNvSpPr/>
            <p:nvPr/>
          </p:nvSpPr>
          <p:spPr>
            <a:xfrm>
              <a:off x="10832819" y="6647645"/>
              <a:ext cx="151130" cy="149860"/>
            </a:xfrm>
            <a:custGeom>
              <a:avLst/>
              <a:gdLst/>
              <a:ahLst/>
              <a:cxnLst/>
              <a:rect l="l" t="t" r="r" b="b"/>
              <a:pathLst>
                <a:path w="151129" h="149859">
                  <a:moveTo>
                    <a:pt x="108055" y="129438"/>
                  </a:moveTo>
                  <a:lnTo>
                    <a:pt x="43002" y="129438"/>
                  </a:lnTo>
                  <a:lnTo>
                    <a:pt x="48983" y="131432"/>
                  </a:lnTo>
                  <a:lnTo>
                    <a:pt x="50965" y="133413"/>
                  </a:lnTo>
                  <a:lnTo>
                    <a:pt x="50965" y="143370"/>
                  </a:lnTo>
                  <a:lnTo>
                    <a:pt x="54952" y="147358"/>
                  </a:lnTo>
                  <a:lnTo>
                    <a:pt x="58940" y="149351"/>
                  </a:lnTo>
                  <a:lnTo>
                    <a:pt x="64909" y="149351"/>
                  </a:lnTo>
                  <a:lnTo>
                    <a:pt x="68897" y="147358"/>
                  </a:lnTo>
                  <a:lnTo>
                    <a:pt x="68897" y="143370"/>
                  </a:lnTo>
                  <a:lnTo>
                    <a:pt x="70878" y="141389"/>
                  </a:lnTo>
                  <a:lnTo>
                    <a:pt x="74866" y="139395"/>
                  </a:lnTo>
                  <a:lnTo>
                    <a:pt x="80835" y="137401"/>
                  </a:lnTo>
                  <a:lnTo>
                    <a:pt x="104736" y="137401"/>
                  </a:lnTo>
                  <a:lnTo>
                    <a:pt x="104736" y="133413"/>
                  </a:lnTo>
                  <a:lnTo>
                    <a:pt x="106730" y="131432"/>
                  </a:lnTo>
                  <a:lnTo>
                    <a:pt x="108055" y="129438"/>
                  </a:lnTo>
                  <a:close/>
                </a:path>
                <a:path w="151129" h="149859">
                  <a:moveTo>
                    <a:pt x="104736" y="137401"/>
                  </a:moveTo>
                  <a:lnTo>
                    <a:pt x="80835" y="137401"/>
                  </a:lnTo>
                  <a:lnTo>
                    <a:pt x="86817" y="143370"/>
                  </a:lnTo>
                  <a:lnTo>
                    <a:pt x="86817" y="145364"/>
                  </a:lnTo>
                  <a:lnTo>
                    <a:pt x="90792" y="147358"/>
                  </a:lnTo>
                  <a:lnTo>
                    <a:pt x="98767" y="147358"/>
                  </a:lnTo>
                  <a:lnTo>
                    <a:pt x="100749" y="145364"/>
                  </a:lnTo>
                  <a:lnTo>
                    <a:pt x="104736" y="143370"/>
                  </a:lnTo>
                  <a:lnTo>
                    <a:pt x="104736" y="137401"/>
                  </a:lnTo>
                  <a:close/>
                </a:path>
                <a:path w="151129" h="149859">
                  <a:moveTo>
                    <a:pt x="35929" y="56235"/>
                  </a:moveTo>
                  <a:lnTo>
                    <a:pt x="1143" y="56235"/>
                  </a:lnTo>
                  <a:lnTo>
                    <a:pt x="1181" y="65709"/>
                  </a:lnTo>
                  <a:lnTo>
                    <a:pt x="5168" y="69697"/>
                  </a:lnTo>
                  <a:lnTo>
                    <a:pt x="9156" y="69697"/>
                  </a:lnTo>
                  <a:lnTo>
                    <a:pt x="11137" y="73672"/>
                  </a:lnTo>
                  <a:lnTo>
                    <a:pt x="13131" y="79654"/>
                  </a:lnTo>
                  <a:lnTo>
                    <a:pt x="7162" y="85623"/>
                  </a:lnTo>
                  <a:lnTo>
                    <a:pt x="3175" y="87617"/>
                  </a:lnTo>
                  <a:lnTo>
                    <a:pt x="3175" y="89611"/>
                  </a:lnTo>
                  <a:lnTo>
                    <a:pt x="1181" y="93586"/>
                  </a:lnTo>
                  <a:lnTo>
                    <a:pt x="3175" y="97574"/>
                  </a:lnTo>
                  <a:lnTo>
                    <a:pt x="3175" y="99567"/>
                  </a:lnTo>
                  <a:lnTo>
                    <a:pt x="7162" y="103543"/>
                  </a:lnTo>
                  <a:lnTo>
                    <a:pt x="15125" y="103543"/>
                  </a:lnTo>
                  <a:lnTo>
                    <a:pt x="19113" y="105536"/>
                  </a:lnTo>
                  <a:lnTo>
                    <a:pt x="23088" y="109524"/>
                  </a:lnTo>
                  <a:lnTo>
                    <a:pt x="23088" y="113499"/>
                  </a:lnTo>
                  <a:lnTo>
                    <a:pt x="19113" y="121475"/>
                  </a:lnTo>
                  <a:lnTo>
                    <a:pt x="19113" y="123456"/>
                  </a:lnTo>
                  <a:lnTo>
                    <a:pt x="21094" y="127444"/>
                  </a:lnTo>
                  <a:lnTo>
                    <a:pt x="27076" y="133413"/>
                  </a:lnTo>
                  <a:lnTo>
                    <a:pt x="33045" y="133413"/>
                  </a:lnTo>
                  <a:lnTo>
                    <a:pt x="35039" y="131432"/>
                  </a:lnTo>
                  <a:lnTo>
                    <a:pt x="39027" y="129438"/>
                  </a:lnTo>
                  <a:lnTo>
                    <a:pt x="108055" y="129438"/>
                  </a:lnTo>
                  <a:lnTo>
                    <a:pt x="110705" y="125450"/>
                  </a:lnTo>
                  <a:lnTo>
                    <a:pt x="132617" y="125450"/>
                  </a:lnTo>
                  <a:lnTo>
                    <a:pt x="134607" y="123456"/>
                  </a:lnTo>
                  <a:lnTo>
                    <a:pt x="134607" y="117794"/>
                  </a:lnTo>
                  <a:lnTo>
                    <a:pt x="73339" y="117794"/>
                  </a:lnTo>
                  <a:lnTo>
                    <a:pt x="60921" y="115493"/>
                  </a:lnTo>
                  <a:lnTo>
                    <a:pt x="32220" y="80428"/>
                  </a:lnTo>
                  <a:lnTo>
                    <a:pt x="32127" y="69499"/>
                  </a:lnTo>
                  <a:lnTo>
                    <a:pt x="34485" y="59199"/>
                  </a:lnTo>
                  <a:lnTo>
                    <a:pt x="35929" y="56235"/>
                  </a:lnTo>
                  <a:close/>
                </a:path>
                <a:path w="151129" h="149859">
                  <a:moveTo>
                    <a:pt x="132617" y="125450"/>
                  </a:moveTo>
                  <a:lnTo>
                    <a:pt x="114693" y="125450"/>
                  </a:lnTo>
                  <a:lnTo>
                    <a:pt x="118681" y="129438"/>
                  </a:lnTo>
                  <a:lnTo>
                    <a:pt x="128638" y="129438"/>
                  </a:lnTo>
                  <a:lnTo>
                    <a:pt x="132617" y="125450"/>
                  </a:lnTo>
                  <a:close/>
                </a:path>
                <a:path w="151129" h="149859">
                  <a:moveTo>
                    <a:pt x="130286" y="30370"/>
                  </a:moveTo>
                  <a:lnTo>
                    <a:pt x="73352" y="30370"/>
                  </a:lnTo>
                  <a:lnTo>
                    <a:pt x="84608" y="31790"/>
                  </a:lnTo>
                  <a:lnTo>
                    <a:pt x="98767" y="37833"/>
                  </a:lnTo>
                  <a:lnTo>
                    <a:pt x="104736" y="41821"/>
                  </a:lnTo>
                  <a:lnTo>
                    <a:pt x="112486" y="51109"/>
                  </a:lnTo>
                  <a:lnTo>
                    <a:pt x="117223" y="61090"/>
                  </a:lnTo>
                  <a:lnTo>
                    <a:pt x="119169" y="71363"/>
                  </a:lnTo>
                  <a:lnTo>
                    <a:pt x="118615" y="80428"/>
                  </a:lnTo>
                  <a:lnTo>
                    <a:pt x="94826" y="113084"/>
                  </a:lnTo>
                  <a:lnTo>
                    <a:pt x="73339" y="117794"/>
                  </a:lnTo>
                  <a:lnTo>
                    <a:pt x="134607" y="117794"/>
                  </a:lnTo>
                  <a:lnTo>
                    <a:pt x="134607" y="117487"/>
                  </a:lnTo>
                  <a:lnTo>
                    <a:pt x="132613" y="113499"/>
                  </a:lnTo>
                  <a:lnTo>
                    <a:pt x="130619" y="111518"/>
                  </a:lnTo>
                  <a:lnTo>
                    <a:pt x="130675" y="107361"/>
                  </a:lnTo>
                  <a:lnTo>
                    <a:pt x="132613" y="101561"/>
                  </a:lnTo>
                  <a:lnTo>
                    <a:pt x="134607" y="99567"/>
                  </a:lnTo>
                  <a:lnTo>
                    <a:pt x="142570" y="99567"/>
                  </a:lnTo>
                  <a:lnTo>
                    <a:pt x="146558" y="97574"/>
                  </a:lnTo>
                  <a:lnTo>
                    <a:pt x="148551" y="95580"/>
                  </a:lnTo>
                  <a:lnTo>
                    <a:pt x="150533" y="91605"/>
                  </a:lnTo>
                  <a:lnTo>
                    <a:pt x="150533" y="87617"/>
                  </a:lnTo>
                  <a:lnTo>
                    <a:pt x="148551" y="83629"/>
                  </a:lnTo>
                  <a:lnTo>
                    <a:pt x="148551" y="81648"/>
                  </a:lnTo>
                  <a:lnTo>
                    <a:pt x="144564" y="79654"/>
                  </a:lnTo>
                  <a:lnTo>
                    <a:pt x="140576" y="75666"/>
                  </a:lnTo>
                  <a:lnTo>
                    <a:pt x="138595" y="69697"/>
                  </a:lnTo>
                  <a:lnTo>
                    <a:pt x="140576" y="65709"/>
                  </a:lnTo>
                  <a:lnTo>
                    <a:pt x="144564" y="63715"/>
                  </a:lnTo>
                  <a:lnTo>
                    <a:pt x="148551" y="59740"/>
                  </a:lnTo>
                  <a:lnTo>
                    <a:pt x="148551" y="51777"/>
                  </a:lnTo>
                  <a:lnTo>
                    <a:pt x="146558" y="47790"/>
                  </a:lnTo>
                  <a:lnTo>
                    <a:pt x="144564" y="45796"/>
                  </a:lnTo>
                  <a:lnTo>
                    <a:pt x="140576" y="43802"/>
                  </a:lnTo>
                  <a:lnTo>
                    <a:pt x="132613" y="43802"/>
                  </a:lnTo>
                  <a:lnTo>
                    <a:pt x="126644" y="39827"/>
                  </a:lnTo>
                  <a:lnTo>
                    <a:pt x="126644" y="35839"/>
                  </a:lnTo>
                  <a:lnTo>
                    <a:pt x="130286" y="30370"/>
                  </a:lnTo>
                  <a:close/>
                </a:path>
                <a:path w="151129" h="149859">
                  <a:moveTo>
                    <a:pt x="29070" y="17919"/>
                  </a:moveTo>
                  <a:lnTo>
                    <a:pt x="25082" y="17919"/>
                  </a:lnTo>
                  <a:lnTo>
                    <a:pt x="23088" y="19913"/>
                  </a:lnTo>
                  <a:lnTo>
                    <a:pt x="19113" y="21907"/>
                  </a:lnTo>
                  <a:lnTo>
                    <a:pt x="17119" y="25882"/>
                  </a:lnTo>
                  <a:lnTo>
                    <a:pt x="17119" y="33845"/>
                  </a:lnTo>
                  <a:lnTo>
                    <a:pt x="21094" y="41821"/>
                  </a:lnTo>
                  <a:lnTo>
                    <a:pt x="19113" y="47790"/>
                  </a:lnTo>
                  <a:lnTo>
                    <a:pt x="15125" y="49783"/>
                  </a:lnTo>
                  <a:lnTo>
                    <a:pt x="7162" y="49783"/>
                  </a:lnTo>
                  <a:lnTo>
                    <a:pt x="0" y="56464"/>
                  </a:lnTo>
                  <a:lnTo>
                    <a:pt x="1143" y="56235"/>
                  </a:lnTo>
                  <a:lnTo>
                    <a:pt x="35929" y="56235"/>
                  </a:lnTo>
                  <a:lnTo>
                    <a:pt x="39016" y="49905"/>
                  </a:lnTo>
                  <a:lnTo>
                    <a:pt x="45444" y="41996"/>
                  </a:lnTo>
                  <a:lnTo>
                    <a:pt x="53523" y="35839"/>
                  </a:lnTo>
                  <a:lnTo>
                    <a:pt x="62889" y="31849"/>
                  </a:lnTo>
                  <a:lnTo>
                    <a:pt x="73352" y="30370"/>
                  </a:lnTo>
                  <a:lnTo>
                    <a:pt x="130286" y="30370"/>
                  </a:lnTo>
                  <a:lnTo>
                    <a:pt x="130619" y="29870"/>
                  </a:lnTo>
                  <a:lnTo>
                    <a:pt x="130619" y="21907"/>
                  </a:lnTo>
                  <a:lnTo>
                    <a:pt x="37033" y="21907"/>
                  </a:lnTo>
                  <a:lnTo>
                    <a:pt x="31051" y="19913"/>
                  </a:lnTo>
                  <a:lnTo>
                    <a:pt x="29070" y="17919"/>
                  </a:lnTo>
                  <a:close/>
                </a:path>
                <a:path w="151129" h="149859">
                  <a:moveTo>
                    <a:pt x="56946" y="0"/>
                  </a:moveTo>
                  <a:lnTo>
                    <a:pt x="48983" y="3975"/>
                  </a:lnTo>
                  <a:lnTo>
                    <a:pt x="44996" y="7962"/>
                  </a:lnTo>
                  <a:lnTo>
                    <a:pt x="44996" y="17919"/>
                  </a:lnTo>
                  <a:lnTo>
                    <a:pt x="41008" y="21907"/>
                  </a:lnTo>
                  <a:lnTo>
                    <a:pt x="130619" y="21907"/>
                  </a:lnTo>
                  <a:lnTo>
                    <a:pt x="128629" y="19913"/>
                  </a:lnTo>
                  <a:lnTo>
                    <a:pt x="106730" y="19913"/>
                  </a:lnTo>
                  <a:lnTo>
                    <a:pt x="102743" y="15925"/>
                  </a:lnTo>
                  <a:lnTo>
                    <a:pt x="100749" y="11950"/>
                  </a:lnTo>
                  <a:lnTo>
                    <a:pt x="70878" y="11950"/>
                  </a:lnTo>
                  <a:lnTo>
                    <a:pt x="66903" y="9956"/>
                  </a:lnTo>
                  <a:lnTo>
                    <a:pt x="62915" y="1993"/>
                  </a:lnTo>
                  <a:lnTo>
                    <a:pt x="60921" y="1993"/>
                  </a:lnTo>
                  <a:lnTo>
                    <a:pt x="56946" y="0"/>
                  </a:lnTo>
                  <a:close/>
                </a:path>
                <a:path w="151129" h="149859">
                  <a:moveTo>
                    <a:pt x="124650" y="15925"/>
                  </a:moveTo>
                  <a:lnTo>
                    <a:pt x="118681" y="15925"/>
                  </a:lnTo>
                  <a:lnTo>
                    <a:pt x="110705" y="19913"/>
                  </a:lnTo>
                  <a:lnTo>
                    <a:pt x="128629" y="19913"/>
                  </a:lnTo>
                  <a:lnTo>
                    <a:pt x="124650" y="15925"/>
                  </a:lnTo>
                  <a:close/>
                </a:path>
                <a:path w="151129" h="149859">
                  <a:moveTo>
                    <a:pt x="92786" y="0"/>
                  </a:moveTo>
                  <a:lnTo>
                    <a:pt x="84823" y="0"/>
                  </a:lnTo>
                  <a:lnTo>
                    <a:pt x="80835" y="3975"/>
                  </a:lnTo>
                  <a:lnTo>
                    <a:pt x="78854" y="7962"/>
                  </a:lnTo>
                  <a:lnTo>
                    <a:pt x="76860" y="9956"/>
                  </a:lnTo>
                  <a:lnTo>
                    <a:pt x="70878" y="11950"/>
                  </a:lnTo>
                  <a:lnTo>
                    <a:pt x="100749" y="11950"/>
                  </a:lnTo>
                  <a:lnTo>
                    <a:pt x="100749" y="5968"/>
                  </a:lnTo>
                  <a:lnTo>
                    <a:pt x="96774" y="1993"/>
                  </a:lnTo>
                  <a:lnTo>
                    <a:pt x="92786" y="0"/>
                  </a:lnTo>
                  <a:close/>
                </a:path>
              </a:pathLst>
            </a:custGeom>
            <a:grp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0" name="object 285"/>
            <p:cNvSpPr/>
            <p:nvPr/>
          </p:nvSpPr>
          <p:spPr>
            <a:xfrm>
              <a:off x="10878198" y="6691533"/>
              <a:ext cx="60960" cy="62865"/>
            </a:xfrm>
            <a:custGeom>
              <a:avLst/>
              <a:gdLst/>
              <a:ahLst/>
              <a:cxnLst/>
              <a:rect l="l" t="t" r="r" b="b"/>
              <a:pathLst>
                <a:path w="60958" h="62865">
                  <a:moveTo>
                    <a:pt x="30281" y="0"/>
                  </a:moveTo>
                  <a:lnTo>
                    <a:pt x="0" y="30536"/>
                  </a:lnTo>
                  <a:lnTo>
                    <a:pt x="1968" y="42626"/>
                  </a:lnTo>
                  <a:lnTo>
                    <a:pt x="3936" y="48684"/>
                  </a:lnTo>
                  <a:lnTo>
                    <a:pt x="7873" y="52710"/>
                  </a:lnTo>
                  <a:lnTo>
                    <a:pt x="13766" y="56736"/>
                  </a:lnTo>
                  <a:lnTo>
                    <a:pt x="17703" y="60775"/>
                  </a:lnTo>
                  <a:lnTo>
                    <a:pt x="29502" y="62794"/>
                  </a:lnTo>
                  <a:lnTo>
                    <a:pt x="41300" y="60775"/>
                  </a:lnTo>
                  <a:lnTo>
                    <a:pt x="47193" y="56736"/>
                  </a:lnTo>
                  <a:lnTo>
                    <a:pt x="55067" y="48684"/>
                  </a:lnTo>
                  <a:lnTo>
                    <a:pt x="58991" y="42626"/>
                  </a:lnTo>
                  <a:lnTo>
                    <a:pt x="60776" y="29007"/>
                  </a:lnTo>
                  <a:lnTo>
                    <a:pt x="57020" y="16605"/>
                  </a:lnTo>
                  <a:lnTo>
                    <a:pt x="50132" y="7486"/>
                  </a:lnTo>
                  <a:lnTo>
                    <a:pt x="40942" y="1875"/>
                  </a:lnTo>
                  <a:lnTo>
                    <a:pt x="30281" y="0"/>
                  </a:lnTo>
                  <a:close/>
                </a:path>
              </a:pathLst>
            </a:custGeom>
            <a:grp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50" name="object 220"/>
          <p:cNvSpPr/>
          <p:nvPr/>
        </p:nvSpPr>
        <p:spPr>
          <a:xfrm flipH="1">
            <a:off x="5085658" y="4583105"/>
            <a:ext cx="543849" cy="152624"/>
          </a:xfrm>
          <a:custGeom>
            <a:avLst/>
            <a:gdLst/>
            <a:ahLst/>
            <a:cxnLst/>
            <a:rect l="l" t="t" r="r" b="b"/>
            <a:pathLst>
              <a:path h="1256029">
                <a:moveTo>
                  <a:pt x="0" y="0"/>
                </a:moveTo>
                <a:lnTo>
                  <a:pt x="0" y="1255509"/>
                </a:lnTo>
              </a:path>
            </a:pathLst>
          </a:custGeom>
          <a:ln w="17995">
            <a:solidFill>
              <a:schemeClr val="tx1">
                <a:lumMod val="65000"/>
                <a:lumOff val="35000"/>
              </a:schemeClr>
            </a:solidFill>
          </a:ln>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object 220"/>
          <p:cNvSpPr/>
          <p:nvPr/>
        </p:nvSpPr>
        <p:spPr>
          <a:xfrm flipH="1">
            <a:off x="5825446" y="4469314"/>
            <a:ext cx="531954" cy="230387"/>
          </a:xfrm>
          <a:custGeom>
            <a:avLst/>
            <a:gdLst/>
            <a:ahLst/>
            <a:cxnLst/>
            <a:rect l="l" t="t" r="r" b="b"/>
            <a:pathLst>
              <a:path h="1256029">
                <a:moveTo>
                  <a:pt x="0" y="0"/>
                </a:moveTo>
                <a:lnTo>
                  <a:pt x="0" y="1255509"/>
                </a:lnTo>
              </a:path>
            </a:pathLst>
          </a:custGeom>
          <a:ln w="17995">
            <a:solidFill>
              <a:schemeClr val="tx1">
                <a:lumMod val="65000"/>
                <a:lumOff val="35000"/>
              </a:schemeClr>
            </a:solidFill>
          </a:ln>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52" name="组合 51"/>
          <p:cNvGrpSpPr/>
          <p:nvPr/>
        </p:nvGrpSpPr>
        <p:grpSpPr>
          <a:xfrm>
            <a:off x="5980914" y="4193195"/>
            <a:ext cx="823666" cy="249847"/>
            <a:chOff x="12069322" y="5617484"/>
            <a:chExt cx="851101" cy="371990"/>
          </a:xfrm>
        </p:grpSpPr>
        <p:sp>
          <p:nvSpPr>
            <p:cNvPr id="55" name="object 196"/>
            <p:cNvSpPr/>
            <p:nvPr/>
          </p:nvSpPr>
          <p:spPr>
            <a:xfrm>
              <a:off x="12069322" y="5824616"/>
              <a:ext cx="808355" cy="164858"/>
            </a:xfrm>
            <a:custGeom>
              <a:avLst/>
              <a:gdLst/>
              <a:ahLst/>
              <a:cxnLst/>
              <a:rect l="l" t="t" r="r" b="b"/>
              <a:pathLst>
                <a:path w="808354" h="117475">
                  <a:moveTo>
                    <a:pt x="800595" y="0"/>
                  </a:moveTo>
                  <a:lnTo>
                    <a:pt x="7607" y="0"/>
                  </a:lnTo>
                  <a:lnTo>
                    <a:pt x="0" y="7543"/>
                  </a:lnTo>
                  <a:lnTo>
                    <a:pt x="0" y="109321"/>
                  </a:lnTo>
                  <a:lnTo>
                    <a:pt x="7607" y="116878"/>
                  </a:lnTo>
                  <a:lnTo>
                    <a:pt x="800595" y="116878"/>
                  </a:lnTo>
                  <a:lnTo>
                    <a:pt x="808202" y="109321"/>
                  </a:lnTo>
                  <a:lnTo>
                    <a:pt x="808202" y="7543"/>
                  </a:lnTo>
                  <a:lnTo>
                    <a:pt x="800595" y="0"/>
                  </a:lnTo>
                  <a:close/>
                </a:path>
              </a:pathLst>
            </a:custGeom>
            <a:solidFill>
              <a:srgbClr val="F89939"/>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object 197"/>
            <p:cNvSpPr/>
            <p:nvPr/>
          </p:nvSpPr>
          <p:spPr>
            <a:xfrm>
              <a:off x="12145924" y="5909248"/>
              <a:ext cx="50165" cy="48260"/>
            </a:xfrm>
            <a:custGeom>
              <a:avLst/>
              <a:gdLst/>
              <a:ahLst/>
              <a:cxnLst/>
              <a:rect l="l" t="t" r="r" b="b"/>
              <a:pathLst>
                <a:path w="50165" h="48259">
                  <a:moveTo>
                    <a:pt x="36102" y="0"/>
                  </a:moveTo>
                  <a:lnTo>
                    <a:pt x="18189" y="632"/>
                  </a:lnTo>
                  <a:lnTo>
                    <a:pt x="6269" y="6152"/>
                  </a:lnTo>
                  <a:lnTo>
                    <a:pt x="0" y="15179"/>
                  </a:lnTo>
                  <a:lnTo>
                    <a:pt x="2043" y="31755"/>
                  </a:lnTo>
                  <a:lnTo>
                    <a:pt x="9277" y="42691"/>
                  </a:lnTo>
                  <a:lnTo>
                    <a:pt x="20102" y="47791"/>
                  </a:lnTo>
                  <a:lnTo>
                    <a:pt x="35583" y="44809"/>
                  </a:lnTo>
                  <a:lnTo>
                    <a:pt x="45849" y="36355"/>
                  </a:lnTo>
                  <a:lnTo>
                    <a:pt x="50011" y="24236"/>
                  </a:lnTo>
                  <a:lnTo>
                    <a:pt x="50058" y="22685"/>
                  </a:lnTo>
                  <a:lnTo>
                    <a:pt x="46186" y="9216"/>
                  </a:lnTo>
                  <a:lnTo>
                    <a:pt x="36102" y="0"/>
                  </a:lnTo>
                  <a:close/>
                </a:path>
              </a:pathLst>
            </a:custGeom>
            <a:solidFill>
              <a:srgbClr val="FFFFFF"/>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object 198"/>
            <p:cNvSpPr/>
            <p:nvPr/>
          </p:nvSpPr>
          <p:spPr>
            <a:xfrm>
              <a:off x="12145924" y="5909248"/>
              <a:ext cx="50165" cy="48260"/>
            </a:xfrm>
            <a:custGeom>
              <a:avLst/>
              <a:gdLst/>
              <a:ahLst/>
              <a:cxnLst/>
              <a:rect l="l" t="t" r="r" b="b"/>
              <a:pathLst>
                <a:path w="50165" h="48259">
                  <a:moveTo>
                    <a:pt x="50058" y="22685"/>
                  </a:moveTo>
                  <a:lnTo>
                    <a:pt x="46186" y="9216"/>
                  </a:lnTo>
                  <a:lnTo>
                    <a:pt x="36102" y="0"/>
                  </a:lnTo>
                  <a:lnTo>
                    <a:pt x="18189" y="632"/>
                  </a:lnTo>
                  <a:lnTo>
                    <a:pt x="6269" y="6152"/>
                  </a:lnTo>
                  <a:lnTo>
                    <a:pt x="0" y="15179"/>
                  </a:lnTo>
                  <a:lnTo>
                    <a:pt x="2043" y="31755"/>
                  </a:lnTo>
                  <a:lnTo>
                    <a:pt x="9277" y="42691"/>
                  </a:lnTo>
                  <a:lnTo>
                    <a:pt x="20102" y="47791"/>
                  </a:lnTo>
                  <a:lnTo>
                    <a:pt x="35583" y="44809"/>
                  </a:lnTo>
                  <a:lnTo>
                    <a:pt x="45849" y="36355"/>
                  </a:lnTo>
                  <a:lnTo>
                    <a:pt x="50011" y="24236"/>
                  </a:lnTo>
                  <a:lnTo>
                    <a:pt x="50058" y="22685"/>
                  </a:lnTo>
                  <a:close/>
                </a:path>
              </a:pathLst>
            </a:custGeom>
            <a:ln w="6248">
              <a:solidFill>
                <a:srgbClr val="FFFFFF"/>
              </a:solidFill>
            </a:ln>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object 199"/>
            <p:cNvSpPr/>
            <p:nvPr/>
          </p:nvSpPr>
          <p:spPr>
            <a:xfrm>
              <a:off x="12533736" y="5901960"/>
              <a:ext cx="62865" cy="50800"/>
            </a:xfrm>
            <a:custGeom>
              <a:avLst/>
              <a:gdLst/>
              <a:ahLst/>
              <a:cxnLst/>
              <a:rect l="l" t="t" r="r" b="b"/>
              <a:pathLst>
                <a:path w="62865" h="50800">
                  <a:moveTo>
                    <a:pt x="62382" y="11074"/>
                  </a:moveTo>
                  <a:lnTo>
                    <a:pt x="0" y="11074"/>
                  </a:lnTo>
                  <a:lnTo>
                    <a:pt x="0" y="50800"/>
                  </a:lnTo>
                  <a:lnTo>
                    <a:pt x="62382" y="50800"/>
                  </a:lnTo>
                  <a:lnTo>
                    <a:pt x="62382" y="11074"/>
                  </a:lnTo>
                  <a:close/>
                </a:path>
                <a:path w="62865" h="50800">
                  <a:moveTo>
                    <a:pt x="45224" y="0"/>
                  </a:moveTo>
                  <a:lnTo>
                    <a:pt x="17030" y="0"/>
                  </a:lnTo>
                  <a:lnTo>
                    <a:pt x="17030" y="11074"/>
                  </a:lnTo>
                  <a:lnTo>
                    <a:pt x="45224" y="11074"/>
                  </a:lnTo>
                  <a:lnTo>
                    <a:pt x="45224" y="0"/>
                  </a:lnTo>
                  <a:close/>
                </a:path>
              </a:pathLst>
            </a:custGeom>
            <a:solidFill>
              <a:srgbClr val="FFFFFF"/>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object 200"/>
            <p:cNvSpPr/>
            <p:nvPr/>
          </p:nvSpPr>
          <p:spPr>
            <a:xfrm>
              <a:off x="12611139" y="5901960"/>
              <a:ext cx="62865" cy="50800"/>
            </a:xfrm>
            <a:custGeom>
              <a:avLst/>
              <a:gdLst/>
              <a:ahLst/>
              <a:cxnLst/>
              <a:rect l="l" t="t" r="r" b="b"/>
              <a:pathLst>
                <a:path w="62865" h="50800">
                  <a:moveTo>
                    <a:pt x="62382" y="11074"/>
                  </a:moveTo>
                  <a:lnTo>
                    <a:pt x="0" y="11074"/>
                  </a:lnTo>
                  <a:lnTo>
                    <a:pt x="0" y="50800"/>
                  </a:lnTo>
                  <a:lnTo>
                    <a:pt x="62382" y="50800"/>
                  </a:lnTo>
                  <a:lnTo>
                    <a:pt x="62382" y="11074"/>
                  </a:lnTo>
                  <a:close/>
                </a:path>
                <a:path w="62865" h="50800">
                  <a:moveTo>
                    <a:pt x="45224" y="0"/>
                  </a:moveTo>
                  <a:lnTo>
                    <a:pt x="17030" y="0"/>
                  </a:lnTo>
                  <a:lnTo>
                    <a:pt x="17030" y="11074"/>
                  </a:lnTo>
                  <a:lnTo>
                    <a:pt x="45224" y="11074"/>
                  </a:lnTo>
                  <a:lnTo>
                    <a:pt x="45224" y="0"/>
                  </a:lnTo>
                  <a:close/>
                </a:path>
              </a:pathLst>
            </a:custGeom>
            <a:solidFill>
              <a:srgbClr val="FFFFFF"/>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object 201"/>
            <p:cNvSpPr/>
            <p:nvPr/>
          </p:nvSpPr>
          <p:spPr>
            <a:xfrm>
              <a:off x="12688541" y="5901960"/>
              <a:ext cx="62865" cy="50800"/>
            </a:xfrm>
            <a:custGeom>
              <a:avLst/>
              <a:gdLst/>
              <a:ahLst/>
              <a:cxnLst/>
              <a:rect l="l" t="t" r="r" b="b"/>
              <a:pathLst>
                <a:path w="62865" h="50800">
                  <a:moveTo>
                    <a:pt x="62382" y="11074"/>
                  </a:moveTo>
                  <a:lnTo>
                    <a:pt x="0" y="11074"/>
                  </a:lnTo>
                  <a:lnTo>
                    <a:pt x="0" y="50800"/>
                  </a:lnTo>
                  <a:lnTo>
                    <a:pt x="62382" y="50800"/>
                  </a:lnTo>
                  <a:lnTo>
                    <a:pt x="62382" y="11074"/>
                  </a:lnTo>
                  <a:close/>
                </a:path>
                <a:path w="62865" h="50800">
                  <a:moveTo>
                    <a:pt x="45224" y="0"/>
                  </a:moveTo>
                  <a:lnTo>
                    <a:pt x="17030" y="0"/>
                  </a:lnTo>
                  <a:lnTo>
                    <a:pt x="17030" y="11074"/>
                  </a:lnTo>
                  <a:lnTo>
                    <a:pt x="45224" y="11074"/>
                  </a:lnTo>
                  <a:lnTo>
                    <a:pt x="45224" y="0"/>
                  </a:lnTo>
                  <a:close/>
                </a:path>
              </a:pathLst>
            </a:custGeom>
            <a:solidFill>
              <a:srgbClr val="FFFFFF"/>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1" name="object 202"/>
            <p:cNvSpPr/>
            <p:nvPr/>
          </p:nvSpPr>
          <p:spPr>
            <a:xfrm>
              <a:off x="12765943" y="5901960"/>
              <a:ext cx="62865" cy="50800"/>
            </a:xfrm>
            <a:custGeom>
              <a:avLst/>
              <a:gdLst/>
              <a:ahLst/>
              <a:cxnLst/>
              <a:rect l="l" t="t" r="r" b="b"/>
              <a:pathLst>
                <a:path w="62865" h="50800">
                  <a:moveTo>
                    <a:pt x="62382" y="11074"/>
                  </a:moveTo>
                  <a:lnTo>
                    <a:pt x="0" y="11074"/>
                  </a:lnTo>
                  <a:lnTo>
                    <a:pt x="0" y="50800"/>
                  </a:lnTo>
                  <a:lnTo>
                    <a:pt x="62382" y="50800"/>
                  </a:lnTo>
                  <a:lnTo>
                    <a:pt x="62382" y="11074"/>
                  </a:lnTo>
                  <a:close/>
                </a:path>
                <a:path w="62865" h="50800">
                  <a:moveTo>
                    <a:pt x="45224" y="0"/>
                  </a:moveTo>
                  <a:lnTo>
                    <a:pt x="17043" y="0"/>
                  </a:lnTo>
                  <a:lnTo>
                    <a:pt x="17043" y="11074"/>
                  </a:lnTo>
                  <a:lnTo>
                    <a:pt x="45224" y="11074"/>
                  </a:lnTo>
                  <a:lnTo>
                    <a:pt x="45224" y="0"/>
                  </a:lnTo>
                  <a:close/>
                </a:path>
              </a:pathLst>
            </a:custGeom>
            <a:solidFill>
              <a:srgbClr val="FFFFFF"/>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2" name="object 203"/>
            <p:cNvSpPr/>
            <p:nvPr/>
          </p:nvSpPr>
          <p:spPr>
            <a:xfrm>
              <a:off x="12440246" y="5931930"/>
              <a:ext cx="63500" cy="0"/>
            </a:xfrm>
            <a:custGeom>
              <a:avLst/>
              <a:gdLst/>
              <a:ahLst/>
              <a:cxnLst/>
              <a:rect l="l" t="t" r="r" b="b"/>
              <a:pathLst>
                <a:path w="63500">
                  <a:moveTo>
                    <a:pt x="0" y="0"/>
                  </a:moveTo>
                  <a:lnTo>
                    <a:pt x="63334" y="0"/>
                  </a:lnTo>
                </a:path>
              </a:pathLst>
            </a:custGeom>
            <a:ln w="40233">
              <a:solidFill>
                <a:srgbClr val="FFFFFF"/>
              </a:solidFill>
            </a:ln>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3" name="object 204"/>
            <p:cNvSpPr/>
            <p:nvPr/>
          </p:nvSpPr>
          <p:spPr>
            <a:xfrm>
              <a:off x="12440246" y="5912448"/>
              <a:ext cx="63500" cy="39370"/>
            </a:xfrm>
            <a:custGeom>
              <a:avLst/>
              <a:gdLst/>
              <a:ahLst/>
              <a:cxnLst/>
              <a:rect l="l" t="t" r="r" b="b"/>
              <a:pathLst>
                <a:path w="63500" h="39370">
                  <a:moveTo>
                    <a:pt x="0" y="38963"/>
                  </a:moveTo>
                  <a:lnTo>
                    <a:pt x="63334" y="38963"/>
                  </a:lnTo>
                  <a:lnTo>
                    <a:pt x="63334" y="0"/>
                  </a:lnTo>
                  <a:lnTo>
                    <a:pt x="0" y="0"/>
                  </a:lnTo>
                  <a:lnTo>
                    <a:pt x="0" y="38963"/>
                  </a:lnTo>
                  <a:close/>
                </a:path>
              </a:pathLst>
            </a:custGeom>
            <a:ln w="6248">
              <a:solidFill>
                <a:srgbClr val="FFFFFF"/>
              </a:solidFill>
            </a:ln>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4" name="object 205"/>
            <p:cNvSpPr/>
            <p:nvPr/>
          </p:nvSpPr>
          <p:spPr>
            <a:xfrm>
              <a:off x="12458349" y="5917450"/>
              <a:ext cx="28575" cy="28575"/>
            </a:xfrm>
            <a:custGeom>
              <a:avLst/>
              <a:gdLst/>
              <a:ahLst/>
              <a:cxnLst/>
              <a:rect l="l" t="t" r="r" b="b"/>
              <a:pathLst>
                <a:path w="28575" h="28575">
                  <a:moveTo>
                    <a:pt x="21844" y="0"/>
                  </a:moveTo>
                  <a:lnTo>
                    <a:pt x="6299" y="0"/>
                  </a:lnTo>
                  <a:lnTo>
                    <a:pt x="0" y="6261"/>
                  </a:lnTo>
                  <a:lnTo>
                    <a:pt x="0" y="21704"/>
                  </a:lnTo>
                  <a:lnTo>
                    <a:pt x="6299" y="27965"/>
                  </a:lnTo>
                  <a:lnTo>
                    <a:pt x="21844" y="27965"/>
                  </a:lnTo>
                  <a:lnTo>
                    <a:pt x="28143" y="21704"/>
                  </a:lnTo>
                  <a:lnTo>
                    <a:pt x="28143" y="6261"/>
                  </a:lnTo>
                  <a:lnTo>
                    <a:pt x="21844" y="0"/>
                  </a:lnTo>
                  <a:close/>
                </a:path>
              </a:pathLst>
            </a:custGeom>
            <a:solidFill>
              <a:srgbClr val="FFFFFF"/>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5" name="object 206"/>
            <p:cNvSpPr/>
            <p:nvPr/>
          </p:nvSpPr>
          <p:spPr>
            <a:xfrm>
              <a:off x="12458349" y="5917450"/>
              <a:ext cx="28575" cy="28575"/>
            </a:xfrm>
            <a:custGeom>
              <a:avLst/>
              <a:gdLst/>
              <a:ahLst/>
              <a:cxnLst/>
              <a:rect l="l" t="t" r="r" b="b"/>
              <a:pathLst>
                <a:path w="28575" h="28575">
                  <a:moveTo>
                    <a:pt x="28143" y="13982"/>
                  </a:moveTo>
                  <a:lnTo>
                    <a:pt x="28143" y="6261"/>
                  </a:lnTo>
                  <a:lnTo>
                    <a:pt x="21844" y="0"/>
                  </a:lnTo>
                  <a:lnTo>
                    <a:pt x="14071" y="0"/>
                  </a:lnTo>
                  <a:lnTo>
                    <a:pt x="6299" y="0"/>
                  </a:lnTo>
                  <a:lnTo>
                    <a:pt x="0" y="6261"/>
                  </a:lnTo>
                  <a:lnTo>
                    <a:pt x="0" y="13982"/>
                  </a:lnTo>
                  <a:lnTo>
                    <a:pt x="0" y="21704"/>
                  </a:lnTo>
                  <a:lnTo>
                    <a:pt x="6299" y="27965"/>
                  </a:lnTo>
                  <a:lnTo>
                    <a:pt x="14071" y="27965"/>
                  </a:lnTo>
                  <a:lnTo>
                    <a:pt x="21844" y="27965"/>
                  </a:lnTo>
                  <a:lnTo>
                    <a:pt x="28143" y="21704"/>
                  </a:lnTo>
                  <a:lnTo>
                    <a:pt x="28143" y="13982"/>
                  </a:lnTo>
                  <a:close/>
                </a:path>
              </a:pathLst>
            </a:custGeom>
            <a:ln w="3175">
              <a:solidFill>
                <a:srgbClr val="F89939"/>
              </a:solidFill>
            </a:ln>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6" name="object 207"/>
            <p:cNvSpPr/>
            <p:nvPr/>
          </p:nvSpPr>
          <p:spPr>
            <a:xfrm>
              <a:off x="12726614" y="5798228"/>
              <a:ext cx="64135" cy="62865"/>
            </a:xfrm>
            <a:custGeom>
              <a:avLst/>
              <a:gdLst/>
              <a:ahLst/>
              <a:cxnLst/>
              <a:rect l="l" t="t" r="r" b="b"/>
              <a:pathLst>
                <a:path w="64133" h="62865">
                  <a:moveTo>
                    <a:pt x="28933" y="0"/>
                  </a:moveTo>
                  <a:lnTo>
                    <a:pt x="0" y="27135"/>
                  </a:lnTo>
                  <a:lnTo>
                    <a:pt x="108" y="35786"/>
                  </a:lnTo>
                  <a:lnTo>
                    <a:pt x="30615" y="62408"/>
                  </a:lnTo>
                  <a:lnTo>
                    <a:pt x="39470" y="61504"/>
                  </a:lnTo>
                  <a:lnTo>
                    <a:pt x="63922" y="29887"/>
                  </a:lnTo>
                  <a:lnTo>
                    <a:pt x="61952" y="20729"/>
                  </a:lnTo>
                  <a:lnTo>
                    <a:pt x="28933" y="0"/>
                  </a:lnTo>
                  <a:close/>
                </a:path>
              </a:pathLst>
            </a:custGeom>
            <a:solidFill>
              <a:srgbClr val="F89939"/>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7" name="object 208"/>
            <p:cNvSpPr/>
            <p:nvPr/>
          </p:nvSpPr>
          <p:spPr>
            <a:xfrm>
              <a:off x="12597208" y="5617484"/>
              <a:ext cx="323215" cy="172085"/>
            </a:xfrm>
            <a:custGeom>
              <a:avLst/>
              <a:gdLst/>
              <a:ahLst/>
              <a:cxnLst/>
              <a:rect l="l" t="t" r="r" b="b"/>
              <a:pathLst>
                <a:path w="323215" h="172084">
                  <a:moveTo>
                    <a:pt x="236518" y="147163"/>
                  </a:moveTo>
                  <a:lnTo>
                    <a:pt x="162703" y="147163"/>
                  </a:lnTo>
                  <a:lnTo>
                    <a:pt x="174712" y="148309"/>
                  </a:lnTo>
                  <a:lnTo>
                    <a:pt x="186456" y="151299"/>
                  </a:lnTo>
                  <a:lnTo>
                    <a:pt x="197696" y="156133"/>
                  </a:lnTo>
                  <a:lnTo>
                    <a:pt x="208195" y="162810"/>
                  </a:lnTo>
                  <a:lnTo>
                    <a:pt x="217716" y="171329"/>
                  </a:lnTo>
                  <a:lnTo>
                    <a:pt x="218224" y="171875"/>
                  </a:lnTo>
                  <a:lnTo>
                    <a:pt x="239852" y="150361"/>
                  </a:lnTo>
                  <a:lnTo>
                    <a:pt x="238374" y="148836"/>
                  </a:lnTo>
                  <a:lnTo>
                    <a:pt x="236518" y="147163"/>
                  </a:lnTo>
                  <a:close/>
                </a:path>
                <a:path w="323215" h="172084">
                  <a:moveTo>
                    <a:pt x="160700" y="116728"/>
                  </a:moveTo>
                  <a:lnTo>
                    <a:pt x="113735" y="127592"/>
                  </a:lnTo>
                  <a:lnTo>
                    <a:pt x="82842" y="150171"/>
                  </a:lnTo>
                  <a:lnTo>
                    <a:pt x="104444" y="171736"/>
                  </a:lnTo>
                  <a:lnTo>
                    <a:pt x="106990" y="169124"/>
                  </a:lnTo>
                  <a:lnTo>
                    <a:pt x="116764" y="161038"/>
                  </a:lnTo>
                  <a:lnTo>
                    <a:pt x="127459" y="154799"/>
                  </a:lnTo>
                  <a:lnTo>
                    <a:pt x="138839" y="150408"/>
                  </a:lnTo>
                  <a:lnTo>
                    <a:pt x="150667" y="147863"/>
                  </a:lnTo>
                  <a:lnTo>
                    <a:pt x="162703" y="147163"/>
                  </a:lnTo>
                  <a:lnTo>
                    <a:pt x="236518" y="147163"/>
                  </a:lnTo>
                  <a:lnTo>
                    <a:pt x="228863" y="140265"/>
                  </a:lnTo>
                  <a:lnTo>
                    <a:pt x="184712" y="119262"/>
                  </a:lnTo>
                  <a:lnTo>
                    <a:pt x="172764" y="117331"/>
                  </a:lnTo>
                  <a:lnTo>
                    <a:pt x="160700" y="116728"/>
                  </a:lnTo>
                  <a:close/>
                </a:path>
                <a:path w="323215" h="172084">
                  <a:moveTo>
                    <a:pt x="259548" y="87882"/>
                  </a:moveTo>
                  <a:lnTo>
                    <a:pt x="160144" y="87882"/>
                  </a:lnTo>
                  <a:lnTo>
                    <a:pt x="172216" y="88310"/>
                  </a:lnTo>
                  <a:lnTo>
                    <a:pt x="184218" y="89785"/>
                  </a:lnTo>
                  <a:lnTo>
                    <a:pt x="229999" y="106164"/>
                  </a:lnTo>
                  <a:lnTo>
                    <a:pt x="260362" y="129953"/>
                  </a:lnTo>
                  <a:lnTo>
                    <a:pt x="282689" y="107778"/>
                  </a:lnTo>
                  <a:lnTo>
                    <a:pt x="281685" y="106724"/>
                  </a:lnTo>
                  <a:lnTo>
                    <a:pt x="271460" y="97168"/>
                  </a:lnTo>
                  <a:lnTo>
                    <a:pt x="260655" y="88619"/>
                  </a:lnTo>
                  <a:lnTo>
                    <a:pt x="259548" y="87882"/>
                  </a:lnTo>
                  <a:close/>
                </a:path>
                <a:path w="323215" h="172084">
                  <a:moveTo>
                    <a:pt x="161075" y="56493"/>
                  </a:moveTo>
                  <a:lnTo>
                    <a:pt x="121977" y="61065"/>
                  </a:lnTo>
                  <a:lnTo>
                    <a:pt x="84634" y="74700"/>
                  </a:lnTo>
                  <a:lnTo>
                    <a:pt x="50790" y="97398"/>
                  </a:lnTo>
                  <a:lnTo>
                    <a:pt x="40106" y="107499"/>
                  </a:lnTo>
                  <a:lnTo>
                    <a:pt x="62369" y="129737"/>
                  </a:lnTo>
                  <a:lnTo>
                    <a:pt x="70235" y="122187"/>
                  </a:lnTo>
                  <a:lnTo>
                    <a:pt x="80112" y="114230"/>
                  </a:lnTo>
                  <a:lnTo>
                    <a:pt x="124275" y="92885"/>
                  </a:lnTo>
                  <a:lnTo>
                    <a:pt x="160144" y="87882"/>
                  </a:lnTo>
                  <a:lnTo>
                    <a:pt x="259548" y="87882"/>
                  </a:lnTo>
                  <a:lnTo>
                    <a:pt x="249334" y="81077"/>
                  </a:lnTo>
                  <a:lnTo>
                    <a:pt x="212923" y="64497"/>
                  </a:lnTo>
                  <a:lnTo>
                    <a:pt x="174197" y="56983"/>
                  </a:lnTo>
                  <a:lnTo>
                    <a:pt x="161075" y="56493"/>
                  </a:lnTo>
                  <a:close/>
                </a:path>
                <a:path w="323215" h="172084">
                  <a:moveTo>
                    <a:pt x="272245" y="29016"/>
                  </a:moveTo>
                  <a:lnTo>
                    <a:pt x="161477" y="29016"/>
                  </a:lnTo>
                  <a:lnTo>
                    <a:pt x="176750" y="29620"/>
                  </a:lnTo>
                  <a:lnTo>
                    <a:pt x="191947" y="31397"/>
                  </a:lnTo>
                  <a:lnTo>
                    <a:pt x="236325" y="43766"/>
                  </a:lnTo>
                  <a:lnTo>
                    <a:pt x="277384" y="66757"/>
                  </a:lnTo>
                  <a:lnTo>
                    <a:pt x="302234" y="88335"/>
                  </a:lnTo>
                  <a:lnTo>
                    <a:pt x="322872" y="67824"/>
                  </a:lnTo>
                  <a:lnTo>
                    <a:pt x="290005" y="40000"/>
                  </a:lnTo>
                  <a:lnTo>
                    <a:pt x="275660" y="30847"/>
                  </a:lnTo>
                  <a:lnTo>
                    <a:pt x="272245" y="29016"/>
                  </a:lnTo>
                  <a:close/>
                </a:path>
                <a:path w="323215" h="172084">
                  <a:moveTo>
                    <a:pt x="165272" y="0"/>
                  </a:moveTo>
                  <a:lnTo>
                    <a:pt x="116474" y="4398"/>
                  </a:lnTo>
                  <a:lnTo>
                    <a:pt x="69517" y="19243"/>
                  </a:lnTo>
                  <a:lnTo>
                    <a:pt x="26291" y="44447"/>
                  </a:lnTo>
                  <a:lnTo>
                    <a:pt x="0" y="67456"/>
                  </a:lnTo>
                  <a:lnTo>
                    <a:pt x="20599" y="88043"/>
                  </a:lnTo>
                  <a:lnTo>
                    <a:pt x="21094" y="87522"/>
                  </a:lnTo>
                  <a:lnTo>
                    <a:pt x="32992" y="76389"/>
                  </a:lnTo>
                  <a:lnTo>
                    <a:pt x="72444" y="50035"/>
                  </a:lnTo>
                  <a:lnTo>
                    <a:pt x="115950" y="34245"/>
                  </a:lnTo>
                  <a:lnTo>
                    <a:pt x="161477" y="29016"/>
                  </a:lnTo>
                  <a:lnTo>
                    <a:pt x="272245" y="29016"/>
                  </a:lnTo>
                  <a:lnTo>
                    <a:pt x="260818" y="22888"/>
                  </a:lnTo>
                  <a:lnTo>
                    <a:pt x="214017" y="6133"/>
                  </a:lnTo>
                  <a:lnTo>
                    <a:pt x="181619" y="870"/>
                  </a:lnTo>
                  <a:lnTo>
                    <a:pt x="165272" y="0"/>
                  </a:lnTo>
                  <a:close/>
                </a:path>
              </a:pathLst>
            </a:custGeom>
            <a:solidFill>
              <a:srgbClr val="F89939"/>
            </a:solidFill>
          </p:spPr>
          <p:txBody>
            <a:bodyPr wrap="square" lIns="0" tIns="0" rIns="0" bIns="0" rtlCol="0"/>
            <a:lstStyle/>
            <a:p>
              <a:endParaRPr sz="1050">
                <a:latin typeface="Huawei Sans" panose="020C0503030203020204" pitchFamily="34" charset="0"/>
                <a:ea typeface="方正兰亭黑简体" panose="02000000000000000000" pitchFamily="2" charset="-122"/>
                <a:cs typeface="Huawei Sans" panose="020C0503030203020204" pitchFamily="34" charset="0"/>
              </a:endParaRPr>
            </a:p>
          </p:txBody>
        </p:sp>
      </p:grpSp>
      <p:pic>
        <p:nvPicPr>
          <p:cNvPr id="53" name="图片 52"/>
          <p:cNvPicPr>
            <a:picLocks noChangeAspect="1"/>
          </p:cNvPicPr>
          <p:nvPr/>
        </p:nvPicPr>
        <p:blipFill>
          <a:blip r:embed="rId4"/>
          <a:stretch>
            <a:fillRect/>
          </a:stretch>
        </p:blipFill>
        <p:spPr>
          <a:xfrm rot="16200000">
            <a:off x="5823442" y="2922230"/>
            <a:ext cx="214439" cy="303038"/>
          </a:xfrm>
          <a:prstGeom prst="rect">
            <a:avLst/>
          </a:prstGeom>
        </p:spPr>
      </p:pic>
      <p:pic>
        <p:nvPicPr>
          <p:cNvPr id="54" name="图片 53" descr="WAN-蓝.png"/>
          <p:cNvPicPr>
            <a:picLocks noChangeAspect="1"/>
          </p:cNvPicPr>
          <p:nvPr/>
        </p:nvPicPr>
        <p:blipFill>
          <a:blip r:embed="rId5">
            <a:grayscl/>
          </a:blip>
          <a:stretch>
            <a:fillRect/>
          </a:stretch>
        </p:blipFill>
        <p:spPr>
          <a:xfrm>
            <a:off x="3657637" y="1428656"/>
            <a:ext cx="618507" cy="366391"/>
          </a:xfrm>
          <a:prstGeom prst="rect">
            <a:avLst/>
          </a:prstGeom>
        </p:spPr>
      </p:pic>
    </p:spTree>
    <p:extLst>
      <p:ext uri="{BB962C8B-B14F-4D97-AF65-F5344CB8AC3E}">
        <p14:creationId xmlns:p14="http://schemas.microsoft.com/office/powerpoint/2010/main" val="25134478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C6870-59DD-3419-4DBD-BF7F87866C45}"/>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E61EAE7C-DD8B-56C7-14B1-B204B4CBB060}"/>
              </a:ext>
            </a:extLst>
          </p:cNvPr>
          <p:cNvSpPr>
            <a:spLocks noGrp="1"/>
          </p:cNvSpPr>
          <p:nvPr>
            <p:ph type="body" sz="quarter" idx="10"/>
          </p:nvPr>
        </p:nvSpPr>
        <p:spPr/>
        <p:txBody>
          <a:bodyPr/>
          <a:lstStyle/>
          <a:p>
            <a:r>
              <a:rPr lang="pt-BR" altLang="zh-CN" dirty="0">
                <a:solidFill>
                  <a:schemeClr val="bg1">
                    <a:lumMod val="50000"/>
                  </a:schemeClr>
                </a:solidFill>
              </a:rPr>
              <a:t>Visão Geral do Sistema</a:t>
            </a:r>
          </a:p>
          <a:p>
            <a:r>
              <a:rPr lang="pt-BR" altLang="zh-CN" dirty="0">
                <a:solidFill>
                  <a:schemeClr val="bg1">
                    <a:lumMod val="50000"/>
                  </a:schemeClr>
                </a:solidFill>
              </a:rPr>
              <a:t>Princípios Técnicos do XG(S)-PON</a:t>
            </a:r>
          </a:p>
          <a:p>
            <a:r>
              <a:rPr lang="pt-BR" altLang="zh-CN" dirty="0">
                <a:solidFill>
                  <a:schemeClr val="bg1">
                    <a:lumMod val="50000"/>
                  </a:schemeClr>
                </a:solidFill>
              </a:rPr>
              <a:t>Topologias Típicas de Rede XG(S)-PON</a:t>
            </a:r>
          </a:p>
          <a:p>
            <a:r>
              <a:rPr lang="pt-BR" altLang="zh-CN" b="1" dirty="0"/>
              <a:t>Evolução do GPON para o XG(S)-PON</a:t>
            </a:r>
            <a:endParaRPr lang="pt" altLang="zh-CN" b="1" dirty="0"/>
          </a:p>
        </p:txBody>
      </p:sp>
    </p:spTree>
    <p:extLst>
      <p:ext uri="{BB962C8B-B14F-4D97-AF65-F5344CB8AC3E}">
        <p14:creationId xmlns:p14="http://schemas.microsoft.com/office/powerpoint/2010/main" val="276706617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zh-CN" dirty="0"/>
              <a:t>XG(S)-PON e GPON compatilham uma ODN</a:t>
            </a:r>
            <a:endParaRPr lang="zh-CN" altLang="en-US" dirty="0"/>
          </a:p>
        </p:txBody>
      </p:sp>
      <p:grpSp>
        <p:nvGrpSpPr>
          <p:cNvPr id="3" name="组合 2"/>
          <p:cNvGrpSpPr/>
          <p:nvPr/>
        </p:nvGrpSpPr>
        <p:grpSpPr>
          <a:xfrm>
            <a:off x="451877" y="1281096"/>
            <a:ext cx="11306175" cy="4646786"/>
            <a:chOff x="1151500" y="1281095"/>
            <a:chExt cx="9589016" cy="4885397"/>
          </a:xfrm>
        </p:grpSpPr>
        <p:grpSp>
          <p:nvGrpSpPr>
            <p:cNvPr id="4" name="组合 3"/>
            <p:cNvGrpSpPr/>
            <p:nvPr/>
          </p:nvGrpSpPr>
          <p:grpSpPr>
            <a:xfrm>
              <a:off x="1151500" y="1281095"/>
              <a:ext cx="9589016" cy="2363928"/>
              <a:chOff x="755456" y="1146176"/>
              <a:chExt cx="10230976" cy="2524733"/>
            </a:xfrm>
          </p:grpSpPr>
          <p:sp>
            <p:nvSpPr>
              <p:cNvPr id="43" name="圆角矩形 42"/>
              <p:cNvSpPr/>
              <p:nvPr/>
            </p:nvSpPr>
            <p:spPr bwMode="auto">
              <a:xfrm>
                <a:off x="755456" y="1296627"/>
                <a:ext cx="10230976" cy="2374282"/>
              </a:xfrm>
              <a:prstGeom prst="roundRect">
                <a:avLst>
                  <a:gd name="adj" fmla="val 3439"/>
                </a:avLst>
              </a:prstGeom>
              <a:solidFill>
                <a:schemeClr val="bg1">
                  <a:lumMod val="95000"/>
                </a:schemeClr>
              </a:solidFill>
              <a:ln w="9525" cap="flat" cmpd="sng" algn="ctr">
                <a:solidFill>
                  <a:srgbClr val="FFFFFF">
                    <a:shade val="95000"/>
                    <a:satMod val="105000"/>
                  </a:srgbClr>
                </a:solidFill>
                <a:prstDash val="solid"/>
              </a:ln>
              <a:effectLst>
                <a:outerShdw blurRad="40000" dist="23000" dir="5400000" rotWithShape="0">
                  <a:srgbClr val="000000">
                    <a:alpha val="35000"/>
                  </a:srgbClr>
                </a:outerShdw>
              </a:effectLst>
            </p:spPr>
            <p:txBody>
              <a:bodyPr/>
              <a:lstStyle/>
              <a:p>
                <a:pPr fontAlgn="auto">
                  <a:spcBef>
                    <a:spcPct val="0"/>
                  </a:spcBef>
                  <a:spcAft>
                    <a:spcPct val="0"/>
                  </a:spcAft>
                  <a:buClr>
                    <a:srgbClr val="CC9900"/>
                  </a:buClr>
                  <a:buFont typeface="Wingdings" panose="05000000000000000000" pitchFamily="2" charset="2"/>
                  <a:buChar char="n"/>
                  <a:defRPr/>
                </a:pPr>
                <a:endParaRPr lang="zh-CN" altLang="en-US"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4" name="矩形 43"/>
              <p:cNvSpPr/>
              <p:nvPr/>
            </p:nvSpPr>
            <p:spPr bwMode="auto">
              <a:xfrm>
                <a:off x="1436074" y="1813584"/>
                <a:ext cx="680718" cy="647903"/>
              </a:xfrm>
              <a:prstGeom prst="rect">
                <a:avLst/>
              </a:prstGeom>
              <a:solidFill>
                <a:srgbClr val="0099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lstStyle/>
              <a:p>
                <a:pPr fontAlgn="auto">
                  <a:spcBef>
                    <a:spcPct val="0"/>
                  </a:spcBef>
                  <a:spcAft>
                    <a:spcPct val="0"/>
                  </a:spcAft>
                  <a:buClr>
                    <a:srgbClr val="CC9900"/>
                  </a:buClr>
                  <a:buFont typeface="Wingdings" panose="05000000000000000000" pitchFamily="2" charset="2"/>
                  <a:buChar char="n"/>
                  <a:defRPr/>
                </a:pPr>
                <a:endParaRPr lang="zh-CN" altLang="en-US"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5" name="矩形 44"/>
              <p:cNvSpPr/>
              <p:nvPr/>
            </p:nvSpPr>
            <p:spPr bwMode="auto">
              <a:xfrm>
                <a:off x="2797508" y="1813584"/>
                <a:ext cx="1166944" cy="647903"/>
              </a:xfrm>
              <a:prstGeom prst="rect">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lstStyle/>
              <a:p>
                <a:pPr fontAlgn="auto">
                  <a:spcBef>
                    <a:spcPct val="0"/>
                  </a:spcBef>
                  <a:spcAft>
                    <a:spcPct val="0"/>
                  </a:spcAft>
                  <a:buClr>
                    <a:srgbClr val="CC9900"/>
                  </a:buClr>
                  <a:buFont typeface="Wingdings" panose="05000000000000000000" pitchFamily="2" charset="2"/>
                  <a:buChar char="n"/>
                  <a:defRPr/>
                </a:pPr>
                <a:endParaRPr lang="zh-CN" altLang="en-US"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矩形 45"/>
              <p:cNvSpPr/>
              <p:nvPr/>
            </p:nvSpPr>
            <p:spPr bwMode="auto">
              <a:xfrm>
                <a:off x="5812113" y="1813584"/>
                <a:ext cx="680718" cy="647903"/>
              </a:xfrm>
              <a:prstGeom prst="rect">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lstStyle/>
              <a:p>
                <a:pPr fontAlgn="auto">
                  <a:spcBef>
                    <a:spcPct val="0"/>
                  </a:spcBef>
                  <a:spcAft>
                    <a:spcPct val="0"/>
                  </a:spcAft>
                  <a:buClr>
                    <a:srgbClr val="CC9900"/>
                  </a:buClr>
                  <a:buFont typeface="Wingdings" panose="05000000000000000000" pitchFamily="2" charset="2"/>
                  <a:buChar char="n"/>
                  <a:defRPr/>
                </a:pPr>
                <a:endParaRPr lang="zh-CN" altLang="en-US"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7" name="矩形 46"/>
              <p:cNvSpPr/>
              <p:nvPr/>
            </p:nvSpPr>
            <p:spPr bwMode="auto">
              <a:xfrm>
                <a:off x="8632228" y="1813584"/>
                <a:ext cx="388982" cy="647903"/>
              </a:xfrm>
              <a:prstGeom prst="rect">
                <a:avLst/>
              </a:prstGeom>
              <a:solidFill>
                <a:srgbClr val="0099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lstStyle/>
              <a:p>
                <a:pPr fontAlgn="auto">
                  <a:spcBef>
                    <a:spcPct val="0"/>
                  </a:spcBef>
                  <a:spcAft>
                    <a:spcPct val="0"/>
                  </a:spcAft>
                  <a:buClr>
                    <a:srgbClr val="CC9900"/>
                  </a:buClr>
                  <a:buFont typeface="Wingdings" panose="05000000000000000000" pitchFamily="2" charset="2"/>
                  <a:buChar char="n"/>
                  <a:defRPr/>
                </a:pPr>
                <a:endParaRPr lang="zh-CN" altLang="en-US"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8" name="TextBox 22"/>
              <p:cNvSpPr txBox="1">
                <a:spLocks noChangeArrowheads="1"/>
              </p:cNvSpPr>
              <p:nvPr/>
            </p:nvSpPr>
            <p:spPr bwMode="auto">
              <a:xfrm>
                <a:off x="1143500" y="2677714"/>
                <a:ext cx="585281" cy="215844"/>
              </a:xfrm>
              <a:prstGeom prst="rect">
                <a:avLst/>
              </a:prstGeom>
              <a:noFill/>
              <a:ln w="9525">
                <a:noFill/>
                <a:miter lim="800000"/>
              </a:ln>
            </p:spPr>
            <p:txBody>
              <a:bodyPr lIns="0" tIns="0" rIns="0" bIns="0"/>
              <a:lstStyle/>
              <a:p>
                <a:pPr fontAlgn="auto">
                  <a:spcBef>
                    <a:spcPct val="0"/>
                  </a:spcBef>
                  <a:spcAft>
                    <a:spcPct val="0"/>
                  </a:spcAft>
                  <a:defRPr/>
                </a:pPr>
                <a:r>
                  <a:rPr lang="pt" altLang="zh-CN"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1260</a:t>
                </a:r>
                <a:endParaRPr lang="zh-CN" altLang="en-US"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9" name="TextBox 23"/>
              <p:cNvSpPr txBox="1">
                <a:spLocks noChangeArrowheads="1"/>
              </p:cNvSpPr>
              <p:nvPr/>
            </p:nvSpPr>
            <p:spPr bwMode="auto">
              <a:xfrm>
                <a:off x="1825256" y="2677714"/>
                <a:ext cx="583137" cy="215844"/>
              </a:xfrm>
              <a:prstGeom prst="rect">
                <a:avLst/>
              </a:prstGeom>
              <a:noFill/>
              <a:ln w="9525">
                <a:noFill/>
                <a:miter lim="800000"/>
              </a:ln>
            </p:spPr>
            <p:txBody>
              <a:bodyPr lIns="0" tIns="0" rIns="0" bIns="0"/>
              <a:lstStyle/>
              <a:p>
                <a:pPr fontAlgn="auto">
                  <a:spcBef>
                    <a:spcPct val="0"/>
                  </a:spcBef>
                  <a:spcAft>
                    <a:spcPct val="0"/>
                  </a:spcAft>
                  <a:defRPr/>
                </a:pPr>
                <a:r>
                  <a:rPr lang="pt" altLang="zh-CN"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1280</a:t>
                </a:r>
                <a:endParaRPr lang="zh-CN" altLang="en-US"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0" name="TextBox 24"/>
              <p:cNvSpPr txBox="1">
                <a:spLocks noChangeArrowheads="1"/>
              </p:cNvSpPr>
              <p:nvPr/>
            </p:nvSpPr>
            <p:spPr bwMode="auto">
              <a:xfrm>
                <a:off x="2603486" y="2677714"/>
                <a:ext cx="583137" cy="215844"/>
              </a:xfrm>
              <a:prstGeom prst="rect">
                <a:avLst/>
              </a:prstGeom>
              <a:noFill/>
              <a:ln w="9525">
                <a:noFill/>
                <a:miter lim="800000"/>
              </a:ln>
            </p:spPr>
            <p:txBody>
              <a:bodyPr lIns="0" tIns="0" rIns="0" bIns="0"/>
              <a:lstStyle/>
              <a:p>
                <a:pPr fontAlgn="auto">
                  <a:spcBef>
                    <a:spcPct val="0"/>
                  </a:spcBef>
                  <a:spcAft>
                    <a:spcPct val="0"/>
                  </a:spcAft>
                  <a:defRPr/>
                </a:pPr>
                <a:r>
                  <a:rPr lang="pt" altLang="zh-CN"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1290</a:t>
                </a:r>
                <a:endParaRPr lang="zh-CN" altLang="en-US"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TextBox 25"/>
              <p:cNvSpPr txBox="1">
                <a:spLocks noChangeArrowheads="1"/>
              </p:cNvSpPr>
              <p:nvPr/>
            </p:nvSpPr>
            <p:spPr bwMode="auto">
              <a:xfrm>
                <a:off x="3673286" y="2677714"/>
                <a:ext cx="583137" cy="215844"/>
              </a:xfrm>
              <a:prstGeom prst="rect">
                <a:avLst/>
              </a:prstGeom>
              <a:noFill/>
              <a:ln w="9525">
                <a:noFill/>
                <a:miter lim="800000"/>
              </a:ln>
            </p:spPr>
            <p:txBody>
              <a:bodyPr lIns="0" tIns="0" rIns="0" bIns="0"/>
              <a:lstStyle/>
              <a:p>
                <a:pPr fontAlgn="auto">
                  <a:spcBef>
                    <a:spcPct val="0"/>
                  </a:spcBef>
                  <a:spcAft>
                    <a:spcPct val="0"/>
                  </a:spcAft>
                  <a:defRPr/>
                </a:pPr>
                <a:r>
                  <a:rPr lang="pt" altLang="zh-CN"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1330</a:t>
                </a:r>
                <a:endParaRPr lang="zh-CN" altLang="en-US"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TextBox 27"/>
              <p:cNvSpPr txBox="1">
                <a:spLocks noChangeArrowheads="1"/>
              </p:cNvSpPr>
              <p:nvPr/>
            </p:nvSpPr>
            <p:spPr bwMode="auto">
              <a:xfrm>
                <a:off x="5521316" y="2677714"/>
                <a:ext cx="583137" cy="215844"/>
              </a:xfrm>
              <a:prstGeom prst="rect">
                <a:avLst/>
              </a:prstGeom>
              <a:noFill/>
              <a:ln w="9525">
                <a:noFill/>
                <a:miter lim="800000"/>
              </a:ln>
            </p:spPr>
            <p:txBody>
              <a:bodyPr lIns="0" tIns="0" rIns="0" bIns="0"/>
              <a:lstStyle/>
              <a:p>
                <a:pPr fontAlgn="auto">
                  <a:spcBef>
                    <a:spcPct val="0"/>
                  </a:spcBef>
                  <a:spcAft>
                    <a:spcPct val="0"/>
                  </a:spcAft>
                  <a:defRPr/>
                </a:pPr>
                <a:r>
                  <a:rPr lang="pt" altLang="zh-CN"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1480</a:t>
                </a:r>
                <a:endParaRPr lang="zh-CN" altLang="en-US"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TextBox 28"/>
              <p:cNvSpPr txBox="1">
                <a:spLocks noChangeArrowheads="1"/>
              </p:cNvSpPr>
              <p:nvPr/>
            </p:nvSpPr>
            <p:spPr bwMode="auto">
              <a:xfrm>
                <a:off x="6297403" y="2677714"/>
                <a:ext cx="585281" cy="215844"/>
              </a:xfrm>
              <a:prstGeom prst="rect">
                <a:avLst/>
              </a:prstGeom>
              <a:noFill/>
              <a:ln w="9525">
                <a:noFill/>
                <a:miter lim="800000"/>
              </a:ln>
            </p:spPr>
            <p:txBody>
              <a:bodyPr lIns="0" tIns="0" rIns="0" bIns="0"/>
              <a:lstStyle/>
              <a:p>
                <a:pPr fontAlgn="auto">
                  <a:spcBef>
                    <a:spcPct val="0"/>
                  </a:spcBef>
                  <a:spcAft>
                    <a:spcPct val="0"/>
                  </a:spcAft>
                  <a:defRPr/>
                </a:pPr>
                <a:r>
                  <a:rPr lang="pt" altLang="zh-CN"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1500</a:t>
                </a:r>
                <a:endParaRPr lang="zh-CN" altLang="en-US"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TextBox 29"/>
              <p:cNvSpPr txBox="1">
                <a:spLocks noChangeArrowheads="1"/>
              </p:cNvSpPr>
              <p:nvPr/>
            </p:nvSpPr>
            <p:spPr bwMode="auto">
              <a:xfrm>
                <a:off x="8340526" y="2677714"/>
                <a:ext cx="583137" cy="215844"/>
              </a:xfrm>
              <a:prstGeom prst="rect">
                <a:avLst/>
              </a:prstGeom>
              <a:noFill/>
              <a:ln w="9525">
                <a:noFill/>
                <a:miter lim="800000"/>
              </a:ln>
            </p:spPr>
            <p:txBody>
              <a:bodyPr lIns="0" tIns="0" rIns="0" bIns="0"/>
              <a:lstStyle/>
              <a:p>
                <a:pPr fontAlgn="auto">
                  <a:spcBef>
                    <a:spcPct val="0"/>
                  </a:spcBef>
                  <a:spcAft>
                    <a:spcPct val="0"/>
                  </a:spcAft>
                  <a:defRPr/>
                </a:pPr>
                <a:r>
                  <a:rPr lang="pt" altLang="zh-CN"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1575</a:t>
                </a:r>
                <a:endParaRPr lang="zh-CN" altLang="en-US"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5" name="TextBox 30"/>
              <p:cNvSpPr txBox="1">
                <a:spLocks noChangeArrowheads="1"/>
              </p:cNvSpPr>
              <p:nvPr/>
            </p:nvSpPr>
            <p:spPr bwMode="auto">
              <a:xfrm>
                <a:off x="8923662" y="2677714"/>
                <a:ext cx="583137" cy="215844"/>
              </a:xfrm>
              <a:prstGeom prst="rect">
                <a:avLst/>
              </a:prstGeom>
              <a:noFill/>
              <a:ln w="9525">
                <a:noFill/>
                <a:miter lim="800000"/>
              </a:ln>
            </p:spPr>
            <p:txBody>
              <a:bodyPr lIns="0" tIns="0" rIns="0" bIns="0"/>
              <a:lstStyle/>
              <a:p>
                <a:pPr fontAlgn="auto">
                  <a:spcBef>
                    <a:spcPct val="0"/>
                  </a:spcBef>
                  <a:spcAft>
                    <a:spcPct val="0"/>
                  </a:spcAft>
                  <a:defRPr/>
                </a:pPr>
                <a:r>
                  <a:rPr lang="pt" altLang="zh-CN"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1580</a:t>
                </a:r>
                <a:endParaRPr lang="zh-CN" altLang="en-US"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矩形 55"/>
              <p:cNvSpPr/>
              <p:nvPr/>
            </p:nvSpPr>
            <p:spPr bwMode="auto">
              <a:xfrm>
                <a:off x="7368038" y="1813584"/>
                <a:ext cx="486226" cy="647903"/>
              </a:xfrm>
              <a:prstGeom prst="rect">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lstStyle/>
              <a:p>
                <a:pPr fontAlgn="auto">
                  <a:spcBef>
                    <a:spcPct val="0"/>
                  </a:spcBef>
                  <a:spcAft>
                    <a:spcPct val="0"/>
                  </a:spcAft>
                  <a:buClr>
                    <a:srgbClr val="CC9900"/>
                  </a:buClr>
                  <a:buFont typeface="Wingdings" panose="05000000000000000000" pitchFamily="2" charset="2"/>
                  <a:buChar char="n"/>
                  <a:defRPr/>
                </a:pPr>
                <a:endParaRPr lang="zh-CN" altLang="en-US"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TextBox 32"/>
              <p:cNvSpPr txBox="1">
                <a:spLocks noChangeArrowheads="1"/>
              </p:cNvSpPr>
              <p:nvPr/>
            </p:nvSpPr>
            <p:spPr bwMode="auto">
              <a:xfrm>
                <a:off x="7174252" y="2677714"/>
                <a:ext cx="583137" cy="215844"/>
              </a:xfrm>
              <a:prstGeom prst="rect">
                <a:avLst/>
              </a:prstGeom>
              <a:noFill/>
              <a:ln w="9525">
                <a:noFill/>
                <a:miter lim="800000"/>
              </a:ln>
            </p:spPr>
            <p:txBody>
              <a:bodyPr lIns="0" tIns="0" rIns="0" bIns="0"/>
              <a:lstStyle/>
              <a:p>
                <a:pPr fontAlgn="auto">
                  <a:spcBef>
                    <a:spcPct val="0"/>
                  </a:spcBef>
                  <a:spcAft>
                    <a:spcPct val="0"/>
                  </a:spcAft>
                  <a:defRPr/>
                </a:pPr>
                <a:r>
                  <a:rPr lang="pt" altLang="zh-CN"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1550</a:t>
                </a:r>
                <a:endParaRPr lang="zh-CN" altLang="en-US"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TextBox 33"/>
              <p:cNvSpPr txBox="1">
                <a:spLocks noChangeArrowheads="1"/>
              </p:cNvSpPr>
              <p:nvPr/>
            </p:nvSpPr>
            <p:spPr bwMode="auto">
              <a:xfrm>
                <a:off x="7658769" y="2677714"/>
                <a:ext cx="585282" cy="215844"/>
              </a:xfrm>
              <a:prstGeom prst="rect">
                <a:avLst/>
              </a:prstGeom>
              <a:noFill/>
              <a:ln w="9525">
                <a:noFill/>
                <a:miter lim="800000"/>
              </a:ln>
            </p:spPr>
            <p:txBody>
              <a:bodyPr lIns="0" tIns="0" rIns="0" bIns="0"/>
              <a:lstStyle/>
              <a:p>
                <a:pPr fontAlgn="auto">
                  <a:spcBef>
                    <a:spcPct val="0"/>
                  </a:spcBef>
                  <a:spcAft>
                    <a:spcPct val="0"/>
                  </a:spcAft>
                  <a:defRPr/>
                </a:pPr>
                <a:r>
                  <a:rPr lang="pt" altLang="zh-CN"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1560</a:t>
                </a:r>
                <a:endParaRPr lang="zh-CN" altLang="en-US"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59" name="直接连接符 35"/>
              <p:cNvCxnSpPr>
                <a:cxnSpLocks noChangeShapeType="1"/>
              </p:cNvCxnSpPr>
              <p:nvPr/>
            </p:nvCxnSpPr>
            <p:spPr bwMode="auto">
              <a:xfrm flipH="1">
                <a:off x="1435069" y="2461870"/>
                <a:ext cx="0" cy="142838"/>
              </a:xfrm>
              <a:prstGeom prst="line">
                <a:avLst/>
              </a:prstGeom>
              <a:noFill/>
              <a:ln w="28575">
                <a:solidFill>
                  <a:schemeClr val="bg1">
                    <a:lumMod val="65000"/>
                  </a:schemeClr>
                </a:solidFill>
                <a:round/>
              </a:ln>
            </p:spPr>
          </p:cxnSp>
          <p:cxnSp>
            <p:nvCxnSpPr>
              <p:cNvPr id="60" name="直接连接符 36"/>
              <p:cNvCxnSpPr>
                <a:cxnSpLocks noChangeShapeType="1"/>
              </p:cNvCxnSpPr>
              <p:nvPr/>
            </p:nvCxnSpPr>
            <p:spPr bwMode="auto">
              <a:xfrm flipH="1">
                <a:off x="2091098" y="2461870"/>
                <a:ext cx="0" cy="142838"/>
              </a:xfrm>
              <a:prstGeom prst="line">
                <a:avLst/>
              </a:prstGeom>
              <a:noFill/>
              <a:ln w="28575">
                <a:solidFill>
                  <a:schemeClr val="bg1">
                    <a:lumMod val="65000"/>
                  </a:schemeClr>
                </a:solidFill>
                <a:round/>
              </a:ln>
            </p:spPr>
          </p:cxnSp>
          <p:cxnSp>
            <p:nvCxnSpPr>
              <p:cNvPr id="61" name="直接连接符 37"/>
              <p:cNvCxnSpPr>
                <a:cxnSpLocks noChangeShapeType="1"/>
              </p:cNvCxnSpPr>
              <p:nvPr/>
            </p:nvCxnSpPr>
            <p:spPr bwMode="auto">
              <a:xfrm flipH="1">
                <a:off x="2798580" y="2461870"/>
                <a:ext cx="0" cy="142838"/>
              </a:xfrm>
              <a:prstGeom prst="line">
                <a:avLst/>
              </a:prstGeom>
              <a:noFill/>
              <a:ln w="28575">
                <a:solidFill>
                  <a:schemeClr val="bg1">
                    <a:lumMod val="65000"/>
                  </a:schemeClr>
                </a:solidFill>
                <a:round/>
              </a:ln>
            </p:spPr>
          </p:cxnSp>
          <p:cxnSp>
            <p:nvCxnSpPr>
              <p:cNvPr id="62" name="直接连接符 38"/>
              <p:cNvCxnSpPr>
                <a:cxnSpLocks noChangeShapeType="1"/>
              </p:cNvCxnSpPr>
              <p:nvPr/>
            </p:nvCxnSpPr>
            <p:spPr bwMode="auto">
              <a:xfrm flipH="1">
                <a:off x="3947702" y="2455522"/>
                <a:ext cx="0" cy="144425"/>
              </a:xfrm>
              <a:prstGeom prst="line">
                <a:avLst/>
              </a:prstGeom>
              <a:noFill/>
              <a:ln w="28575">
                <a:solidFill>
                  <a:schemeClr val="bg1">
                    <a:lumMod val="65000"/>
                  </a:schemeClr>
                </a:solidFill>
                <a:round/>
              </a:ln>
            </p:spPr>
          </p:cxnSp>
          <p:cxnSp>
            <p:nvCxnSpPr>
              <p:cNvPr id="63" name="直接连接符 39"/>
              <p:cNvCxnSpPr>
                <a:cxnSpLocks noChangeShapeType="1"/>
              </p:cNvCxnSpPr>
              <p:nvPr/>
            </p:nvCxnSpPr>
            <p:spPr bwMode="auto">
              <a:xfrm flipH="1">
                <a:off x="5812884" y="2461870"/>
                <a:ext cx="0" cy="142838"/>
              </a:xfrm>
              <a:prstGeom prst="line">
                <a:avLst/>
              </a:prstGeom>
              <a:noFill/>
              <a:ln w="28575">
                <a:solidFill>
                  <a:schemeClr val="bg1">
                    <a:lumMod val="65000"/>
                  </a:schemeClr>
                </a:solidFill>
                <a:round/>
              </a:ln>
            </p:spPr>
          </p:cxnSp>
          <p:cxnSp>
            <p:nvCxnSpPr>
              <p:cNvPr id="64" name="直接连接符 40"/>
              <p:cNvCxnSpPr>
                <a:cxnSpLocks noChangeShapeType="1"/>
              </p:cNvCxnSpPr>
              <p:nvPr/>
            </p:nvCxnSpPr>
            <p:spPr bwMode="auto">
              <a:xfrm flipH="1">
                <a:off x="6468913" y="2461870"/>
                <a:ext cx="0" cy="142838"/>
              </a:xfrm>
              <a:prstGeom prst="line">
                <a:avLst/>
              </a:prstGeom>
              <a:noFill/>
              <a:ln w="28575">
                <a:solidFill>
                  <a:schemeClr val="bg1">
                    <a:lumMod val="65000"/>
                  </a:schemeClr>
                </a:solidFill>
                <a:round/>
              </a:ln>
            </p:spPr>
          </p:cxnSp>
          <p:cxnSp>
            <p:nvCxnSpPr>
              <p:cNvPr id="65" name="直接连接符 41"/>
              <p:cNvCxnSpPr>
                <a:cxnSpLocks noChangeShapeType="1"/>
              </p:cNvCxnSpPr>
              <p:nvPr/>
            </p:nvCxnSpPr>
            <p:spPr bwMode="auto">
              <a:xfrm flipH="1">
                <a:off x="7367201" y="2461870"/>
                <a:ext cx="0" cy="142838"/>
              </a:xfrm>
              <a:prstGeom prst="line">
                <a:avLst/>
              </a:prstGeom>
              <a:noFill/>
              <a:ln w="28575">
                <a:solidFill>
                  <a:schemeClr val="bg1">
                    <a:lumMod val="65000"/>
                  </a:schemeClr>
                </a:solidFill>
                <a:round/>
              </a:ln>
            </p:spPr>
          </p:cxnSp>
          <p:cxnSp>
            <p:nvCxnSpPr>
              <p:cNvPr id="66" name="直接连接符 42"/>
              <p:cNvCxnSpPr>
                <a:cxnSpLocks noChangeShapeType="1"/>
              </p:cNvCxnSpPr>
              <p:nvPr/>
            </p:nvCxnSpPr>
            <p:spPr bwMode="auto">
              <a:xfrm flipH="1">
                <a:off x="7830280" y="2461870"/>
                <a:ext cx="0" cy="142838"/>
              </a:xfrm>
              <a:prstGeom prst="line">
                <a:avLst/>
              </a:prstGeom>
              <a:noFill/>
              <a:ln w="28575">
                <a:solidFill>
                  <a:schemeClr val="bg1">
                    <a:lumMod val="65000"/>
                  </a:schemeClr>
                </a:solidFill>
                <a:round/>
              </a:ln>
            </p:spPr>
          </p:cxnSp>
          <p:cxnSp>
            <p:nvCxnSpPr>
              <p:cNvPr id="67" name="直接连接符 43"/>
              <p:cNvCxnSpPr>
                <a:cxnSpLocks noChangeShapeType="1"/>
              </p:cNvCxnSpPr>
              <p:nvPr/>
            </p:nvCxnSpPr>
            <p:spPr bwMode="auto">
              <a:xfrm flipH="1">
                <a:off x="8632094" y="2461870"/>
                <a:ext cx="0" cy="142838"/>
              </a:xfrm>
              <a:prstGeom prst="line">
                <a:avLst/>
              </a:prstGeom>
              <a:noFill/>
              <a:ln w="28575">
                <a:solidFill>
                  <a:schemeClr val="bg1">
                    <a:lumMod val="65000"/>
                  </a:schemeClr>
                </a:solidFill>
                <a:round/>
              </a:ln>
            </p:spPr>
          </p:cxnSp>
          <p:cxnSp>
            <p:nvCxnSpPr>
              <p:cNvPr id="68" name="直接连接符 44"/>
              <p:cNvCxnSpPr>
                <a:cxnSpLocks noChangeShapeType="1"/>
              </p:cNvCxnSpPr>
              <p:nvPr/>
            </p:nvCxnSpPr>
            <p:spPr bwMode="auto">
              <a:xfrm flipH="1">
                <a:off x="9020138" y="2461870"/>
                <a:ext cx="0" cy="142838"/>
              </a:xfrm>
              <a:prstGeom prst="line">
                <a:avLst/>
              </a:prstGeom>
              <a:noFill/>
              <a:ln w="28575">
                <a:solidFill>
                  <a:schemeClr val="bg1">
                    <a:lumMod val="65000"/>
                  </a:schemeClr>
                </a:solidFill>
                <a:round/>
              </a:ln>
            </p:spPr>
          </p:cxnSp>
          <p:cxnSp>
            <p:nvCxnSpPr>
              <p:cNvPr id="69" name="直接箭头连接符 4"/>
              <p:cNvCxnSpPr>
                <a:cxnSpLocks noChangeShapeType="1"/>
              </p:cNvCxnSpPr>
              <p:nvPr/>
            </p:nvCxnSpPr>
            <p:spPr bwMode="auto">
              <a:xfrm>
                <a:off x="851932" y="2461870"/>
                <a:ext cx="10016237" cy="0"/>
              </a:xfrm>
              <a:prstGeom prst="straightConnector1">
                <a:avLst/>
              </a:prstGeom>
              <a:noFill/>
              <a:ln w="38100">
                <a:solidFill>
                  <a:schemeClr val="bg1">
                    <a:lumMod val="65000"/>
                  </a:schemeClr>
                </a:solidFill>
                <a:round/>
                <a:tailEnd type="arrow" w="med" len="med"/>
              </a:ln>
            </p:spPr>
          </p:cxnSp>
          <p:sp>
            <p:nvSpPr>
              <p:cNvPr id="70" name="TextBox 113"/>
              <p:cNvSpPr txBox="1"/>
              <p:nvPr/>
            </p:nvSpPr>
            <p:spPr>
              <a:xfrm>
                <a:off x="755456" y="1146176"/>
                <a:ext cx="1993814" cy="523739"/>
              </a:xfrm>
              <a:prstGeom prst="rect">
                <a:avLst/>
              </a:prstGeom>
              <a:gradFill rotWithShape="1">
                <a:gsLst>
                  <a:gs pos="0">
                    <a:srgbClr val="FFFFFF">
                      <a:shade val="51000"/>
                      <a:satMod val="130000"/>
                    </a:srgbClr>
                  </a:gs>
                  <a:gs pos="80000">
                    <a:srgbClr val="FFFFFF">
                      <a:shade val="93000"/>
                      <a:satMod val="130000"/>
                    </a:srgbClr>
                  </a:gs>
                  <a:gs pos="100000">
                    <a:srgbClr val="FFFFFF">
                      <a:shade val="94000"/>
                      <a:satMod val="135000"/>
                    </a:srgbClr>
                  </a:gs>
                </a:gsLst>
                <a:lin ang="16200000" scaled="0"/>
              </a:gradFill>
              <a:ln w="9525" cap="flat" cmpd="sng" algn="ctr">
                <a:solidFill>
                  <a:srgbClr val="FFFFFF">
                    <a:shade val="95000"/>
                    <a:satMod val="105000"/>
                  </a:srgbClr>
                </a:solidFill>
                <a:prstDash val="solid"/>
              </a:ln>
              <a:effectLst>
                <a:outerShdw blurRad="40000" dist="23000" dir="5400000" rotWithShape="0">
                  <a:srgbClr val="000000">
                    <a:alpha val="35000"/>
                  </a:srgbClr>
                </a:outerShdw>
              </a:effectLst>
            </p:spPr>
            <p:txBody>
              <a:bodyPr lIns="35991" rIns="35991"/>
              <a:lstStyle/>
              <a:p>
                <a:pPr algn="ctr" fontAlgn="auto">
                  <a:spcBef>
                    <a:spcPct val="0"/>
                  </a:spcBef>
                  <a:spcAft>
                    <a:spcPct val="0"/>
                  </a:spcAft>
                  <a:defRPr/>
                </a:pPr>
                <a:r>
                  <a:rPr lang="pt-BR" altLang="zh-CN" sz="1400" dirty="0">
                    <a:latin typeface="Huawei Sans" panose="020C0503030203020204" pitchFamily="34" charset="0"/>
                    <a:ea typeface="方正兰亭黑简体" panose="02000000000000000000" pitchFamily="2" charset="-122"/>
                    <a:cs typeface="Huawei Sans" panose="020C0503030203020204" pitchFamily="34" charset="0"/>
                    <a:sym typeface="Symbol" panose="05050102010706020507" pitchFamily="18" charset="2"/>
                  </a:rPr>
                  <a:t></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sym typeface="Symbol" panose="05050102010706020507" pitchFamily="18" charset="2"/>
                  </a:rPr>
                  <a:t> </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central para </a:t>
                </a:r>
                <a:r>
                  <a:rPr lang="pt-BR" altLang="zh-CN" sz="1200"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 XG(S)-PON </a:t>
                </a:r>
                <a:r>
                  <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1270 nm</a:t>
                </a:r>
                <a:endParaRPr lang="en-US" altLang="zh-CN"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1" name="TextBox 114"/>
              <p:cNvSpPr txBox="1"/>
              <p:nvPr/>
            </p:nvSpPr>
            <p:spPr>
              <a:xfrm>
                <a:off x="2798580" y="1146176"/>
                <a:ext cx="1749411" cy="523739"/>
              </a:xfrm>
              <a:prstGeom prst="rect">
                <a:avLst/>
              </a:prstGeom>
              <a:gradFill rotWithShape="1">
                <a:gsLst>
                  <a:gs pos="0">
                    <a:srgbClr val="FFFFFF">
                      <a:shade val="51000"/>
                      <a:satMod val="130000"/>
                    </a:srgbClr>
                  </a:gs>
                  <a:gs pos="80000">
                    <a:srgbClr val="FFFFFF">
                      <a:shade val="93000"/>
                      <a:satMod val="130000"/>
                    </a:srgbClr>
                  </a:gs>
                  <a:gs pos="100000">
                    <a:srgbClr val="FFFFFF">
                      <a:shade val="94000"/>
                      <a:satMod val="135000"/>
                    </a:srgbClr>
                  </a:gs>
                </a:gsLst>
                <a:lin ang="16200000" scaled="0"/>
              </a:gradFill>
              <a:ln w="9525" cap="flat" cmpd="sng" algn="ctr">
                <a:solidFill>
                  <a:srgbClr val="FFFFFF">
                    <a:shade val="95000"/>
                    <a:satMod val="105000"/>
                  </a:srgbClr>
                </a:solidFill>
                <a:prstDash val="solid"/>
              </a:ln>
              <a:effectLst>
                <a:outerShdw blurRad="40000" dist="23000" dir="5400000" rotWithShape="0">
                  <a:srgbClr val="000000">
                    <a:alpha val="35000"/>
                  </a:srgbClr>
                </a:outerShdw>
              </a:effectLst>
            </p:spPr>
            <p:txBody>
              <a:bodyPr lIns="35991" rIns="35991"/>
              <a:lstStyle/>
              <a:p>
                <a:pPr algn="ctr" fontAlgn="auto">
                  <a:spcBef>
                    <a:spcPct val="0"/>
                  </a:spcBef>
                  <a:spcAft>
                    <a:spcPct val="0"/>
                  </a:spcAft>
                  <a:defRPr/>
                </a:pPr>
                <a:r>
                  <a:rPr lang="pt-BR" altLang="zh-CN" sz="1400" dirty="0">
                    <a:latin typeface="Huawei Sans" panose="020C0503030203020204" pitchFamily="34" charset="0"/>
                    <a:ea typeface="方正兰亭黑简体" panose="02000000000000000000" pitchFamily="2" charset="-122"/>
                    <a:cs typeface="Huawei Sans" panose="020C0503030203020204" pitchFamily="34" charset="0"/>
                    <a:sym typeface="Symbol" panose="05050102010706020507" pitchFamily="18" charset="2"/>
                  </a:rPr>
                  <a:t></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sym typeface="Symbol" panose="05050102010706020507" pitchFamily="18" charset="2"/>
                  </a:rPr>
                  <a:t> </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central para </a:t>
                </a:r>
                <a:r>
                  <a:rPr lang="pt-BR" altLang="zh-CN" sz="1200" dirty="0" err="1">
                    <a:latin typeface="Huawei Sans" panose="020C0503030203020204" pitchFamily="34" charset="0"/>
                    <a:ea typeface="方正兰亭黑简体" panose="02000000000000000000" pitchFamily="2" charset="-122"/>
                    <a:cs typeface="Huawei Sans" panose="020C0503030203020204" pitchFamily="34" charset="0"/>
                  </a:rPr>
                  <a:t>upstream</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 GPON </a:t>
                </a:r>
                <a:r>
                  <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1310 nm</a:t>
                </a:r>
                <a:endParaRPr lang="en-US" altLang="zh-CN"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2" name="TextBox 115"/>
              <p:cNvSpPr txBox="1"/>
              <p:nvPr/>
            </p:nvSpPr>
            <p:spPr>
              <a:xfrm>
                <a:off x="4886725" y="1146176"/>
                <a:ext cx="1848030" cy="523739"/>
              </a:xfrm>
              <a:prstGeom prst="rect">
                <a:avLst/>
              </a:prstGeom>
              <a:gradFill rotWithShape="1">
                <a:gsLst>
                  <a:gs pos="0">
                    <a:srgbClr val="FFFFFF">
                      <a:shade val="51000"/>
                      <a:satMod val="130000"/>
                    </a:srgbClr>
                  </a:gs>
                  <a:gs pos="80000">
                    <a:srgbClr val="FFFFFF">
                      <a:shade val="93000"/>
                      <a:satMod val="130000"/>
                    </a:srgbClr>
                  </a:gs>
                  <a:gs pos="100000">
                    <a:srgbClr val="FFFFFF">
                      <a:shade val="94000"/>
                      <a:satMod val="135000"/>
                    </a:srgbClr>
                  </a:gs>
                </a:gsLst>
                <a:lin ang="16200000" scaled="0"/>
              </a:gradFill>
              <a:ln w="9525" cap="flat" cmpd="sng" algn="ctr">
                <a:solidFill>
                  <a:srgbClr val="FFFFFF">
                    <a:shade val="95000"/>
                    <a:satMod val="105000"/>
                  </a:srgbClr>
                </a:solidFill>
                <a:prstDash val="solid"/>
              </a:ln>
              <a:effectLst>
                <a:outerShdw blurRad="40000" dist="23000" dir="5400000" rotWithShape="0">
                  <a:srgbClr val="000000">
                    <a:alpha val="35000"/>
                  </a:srgbClr>
                </a:outerShdw>
              </a:effectLst>
            </p:spPr>
            <p:txBody>
              <a:bodyPr lIns="35991" rIns="35991"/>
              <a:lstStyle/>
              <a:p>
                <a:pPr algn="ctr" fontAlgn="auto">
                  <a:spcBef>
                    <a:spcPct val="0"/>
                  </a:spcBef>
                  <a:spcAft>
                    <a:spcPct val="0"/>
                  </a:spcAft>
                  <a:defRPr/>
                </a:pPr>
                <a:r>
                  <a:rPr lang="pt-BR" altLang="zh-CN" sz="1400" dirty="0">
                    <a:latin typeface="Huawei Sans" panose="020C0503030203020204" pitchFamily="34" charset="0"/>
                    <a:ea typeface="方正兰亭黑简体" panose="02000000000000000000" pitchFamily="2" charset="-122"/>
                    <a:cs typeface="Huawei Sans" panose="020C0503030203020204" pitchFamily="34" charset="0"/>
                    <a:sym typeface="Symbol" panose="05050102010706020507" pitchFamily="18" charset="2"/>
                  </a:rPr>
                  <a:t></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sym typeface="Symbol" panose="05050102010706020507" pitchFamily="18" charset="2"/>
                  </a:rPr>
                  <a:t> </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central para </a:t>
                </a:r>
                <a:r>
                  <a:rPr lang="pt-BR" altLang="zh-CN" sz="1200" dirty="0" err="1">
                    <a:latin typeface="Huawei Sans" panose="020C0503030203020204" pitchFamily="34" charset="0"/>
                    <a:ea typeface="方正兰亭黑简体" panose="02000000000000000000" pitchFamily="2" charset="-122"/>
                    <a:cs typeface="Huawei Sans" panose="020C0503030203020204" pitchFamily="34" charset="0"/>
                  </a:rPr>
                  <a:t>downstream</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 GPON</a:t>
                </a:r>
                <a:r>
                  <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1490 nm</a:t>
                </a:r>
                <a:endParaRPr lang="en-US" altLang="zh-CN"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3" name="TextBox 116"/>
              <p:cNvSpPr txBox="1"/>
              <p:nvPr/>
            </p:nvSpPr>
            <p:spPr>
              <a:xfrm>
                <a:off x="8634239" y="1146176"/>
                <a:ext cx="1953020" cy="523739"/>
              </a:xfrm>
              <a:prstGeom prst="rect">
                <a:avLst/>
              </a:prstGeom>
              <a:gradFill rotWithShape="1">
                <a:gsLst>
                  <a:gs pos="0">
                    <a:srgbClr val="FFFFFF">
                      <a:shade val="51000"/>
                      <a:satMod val="130000"/>
                    </a:srgbClr>
                  </a:gs>
                  <a:gs pos="80000">
                    <a:srgbClr val="FFFFFF">
                      <a:shade val="93000"/>
                      <a:satMod val="130000"/>
                    </a:srgbClr>
                  </a:gs>
                  <a:gs pos="100000">
                    <a:srgbClr val="FFFFFF">
                      <a:shade val="94000"/>
                      <a:satMod val="135000"/>
                    </a:srgbClr>
                  </a:gs>
                </a:gsLst>
                <a:lin ang="16200000" scaled="0"/>
              </a:gradFill>
              <a:ln w="9525" cap="flat" cmpd="sng" algn="ctr">
                <a:solidFill>
                  <a:srgbClr val="FFFFFF">
                    <a:shade val="95000"/>
                    <a:satMod val="105000"/>
                  </a:srgbClr>
                </a:solidFill>
                <a:prstDash val="solid"/>
              </a:ln>
              <a:effectLst>
                <a:outerShdw blurRad="40000" dist="23000" dir="5400000" rotWithShape="0">
                  <a:srgbClr val="000000">
                    <a:alpha val="35000"/>
                  </a:srgbClr>
                </a:outerShdw>
              </a:effectLst>
            </p:spPr>
            <p:txBody>
              <a:bodyPr lIns="35991" rIns="35991"/>
              <a:lstStyle/>
              <a:p>
                <a:pPr algn="ctr" fontAlgn="auto">
                  <a:spcBef>
                    <a:spcPct val="0"/>
                  </a:spcBef>
                  <a:spcAft>
                    <a:spcPct val="0"/>
                  </a:spcAft>
                  <a:defRPr/>
                </a:pPr>
                <a:r>
                  <a:rPr lang="pt-BR" altLang="zh-CN" sz="1400" dirty="0">
                    <a:latin typeface="Huawei Sans" panose="020C0503030203020204" pitchFamily="34" charset="0"/>
                    <a:ea typeface="方正兰亭黑简体" panose="02000000000000000000" pitchFamily="2" charset="-122"/>
                    <a:cs typeface="Huawei Sans" panose="020C0503030203020204" pitchFamily="34" charset="0"/>
                    <a:sym typeface="Symbol" panose="05050102010706020507" pitchFamily="18" charset="2"/>
                  </a:rPr>
                  <a:t></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sym typeface="Symbol" panose="05050102010706020507" pitchFamily="18" charset="2"/>
                  </a:rPr>
                  <a:t> </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central para </a:t>
                </a:r>
                <a:r>
                  <a:rPr lang="pt-BR" altLang="zh-CN" sz="1200" dirty="0" err="1">
                    <a:latin typeface="Huawei Sans" panose="020C0503030203020204" pitchFamily="34" charset="0"/>
                    <a:ea typeface="方正兰亭黑简体" panose="02000000000000000000" pitchFamily="2" charset="-122"/>
                    <a:cs typeface="Huawei Sans" panose="020C0503030203020204" pitchFamily="34" charset="0"/>
                  </a:rPr>
                  <a:t>downstream</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 XG(S)-PON</a:t>
                </a:r>
                <a:r>
                  <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1577 nm</a:t>
                </a:r>
                <a:endParaRPr lang="en-US" altLang="zh-CN"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4" name="TextBox 117"/>
              <p:cNvSpPr txBox="1"/>
              <p:nvPr/>
            </p:nvSpPr>
            <p:spPr>
              <a:xfrm>
                <a:off x="6784064" y="1165221"/>
                <a:ext cx="1751556" cy="523739"/>
              </a:xfrm>
              <a:prstGeom prst="rect">
                <a:avLst/>
              </a:prstGeom>
              <a:gradFill rotWithShape="1">
                <a:gsLst>
                  <a:gs pos="0">
                    <a:srgbClr val="FFFFFF">
                      <a:shade val="51000"/>
                      <a:satMod val="130000"/>
                    </a:srgbClr>
                  </a:gs>
                  <a:gs pos="80000">
                    <a:srgbClr val="FFFFFF">
                      <a:shade val="93000"/>
                      <a:satMod val="130000"/>
                    </a:srgbClr>
                  </a:gs>
                  <a:gs pos="100000">
                    <a:srgbClr val="FFFFFF">
                      <a:shade val="94000"/>
                      <a:satMod val="135000"/>
                    </a:srgbClr>
                  </a:gs>
                </a:gsLst>
                <a:lin ang="16200000" scaled="0"/>
              </a:gradFill>
              <a:ln w="9525" cap="flat" cmpd="sng" algn="ctr">
                <a:solidFill>
                  <a:srgbClr val="FFFFFF">
                    <a:shade val="95000"/>
                    <a:satMod val="105000"/>
                  </a:srgbClr>
                </a:solidFill>
                <a:prstDash val="solid"/>
              </a:ln>
              <a:effectLst>
                <a:outerShdw blurRad="40000" dist="23000" dir="5400000" rotWithShape="0">
                  <a:srgbClr val="000000">
                    <a:alpha val="35000"/>
                  </a:srgbClr>
                </a:outerShdw>
              </a:effectLst>
            </p:spPr>
            <p:txBody>
              <a:bodyPr lIns="35991" rIns="35991"/>
              <a:lstStyle/>
              <a:p>
                <a:pPr algn="ctr" fontAlgn="auto">
                  <a:spcBef>
                    <a:spcPct val="0"/>
                  </a:spcBef>
                  <a:spcAft>
                    <a:spcPct val="0"/>
                  </a:spcAft>
                  <a:defRPr/>
                </a:pPr>
                <a:r>
                  <a:rPr lang="pt-BR" altLang="zh-CN" sz="1400" dirty="0">
                    <a:latin typeface="Huawei Sans" panose="020C0503030203020204" pitchFamily="34" charset="0"/>
                    <a:ea typeface="方正兰亭黑简体" panose="02000000000000000000" pitchFamily="2" charset="-122"/>
                    <a:cs typeface="Huawei Sans" panose="020C0503030203020204" pitchFamily="34" charset="0"/>
                    <a:sym typeface="Symbol" panose="05050102010706020507" pitchFamily="18" charset="2"/>
                  </a:rPr>
                  <a:t></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sym typeface="Symbol" panose="05050102010706020507" pitchFamily="18" charset="2"/>
                  </a:rPr>
                  <a:t> </a:t>
                </a:r>
                <a:r>
                  <a:rPr lang="pt-BR" altLang="zh-CN" sz="1200" dirty="0">
                    <a:latin typeface="Huawei Sans" panose="020C0503030203020204" pitchFamily="34" charset="0"/>
                    <a:ea typeface="方正兰亭黑简体" panose="02000000000000000000" pitchFamily="2" charset="-122"/>
                    <a:cs typeface="Huawei Sans" panose="020C0503030203020204" pitchFamily="34" charset="0"/>
                  </a:rPr>
                  <a:t>central para vídeo RF</a:t>
                </a:r>
                <a:r>
                  <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1555 nm</a:t>
                </a:r>
                <a:endParaRPr lang="en-US" altLang="zh-CN"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75" name="直接连接符 53"/>
              <p:cNvCxnSpPr>
                <a:cxnSpLocks noChangeShapeType="1"/>
              </p:cNvCxnSpPr>
              <p:nvPr/>
            </p:nvCxnSpPr>
            <p:spPr bwMode="auto">
              <a:xfrm flipH="1">
                <a:off x="1728780" y="1669914"/>
                <a:ext cx="0" cy="431688"/>
              </a:xfrm>
              <a:prstGeom prst="line">
                <a:avLst/>
              </a:prstGeom>
              <a:noFill/>
              <a:ln w="9525">
                <a:solidFill>
                  <a:schemeClr val="bg1">
                    <a:lumMod val="65000"/>
                  </a:schemeClr>
                </a:solidFill>
                <a:round/>
                <a:tailEnd type="oval" w="med" len="med"/>
              </a:ln>
            </p:spPr>
          </p:cxnSp>
          <p:cxnSp>
            <p:nvCxnSpPr>
              <p:cNvPr id="76" name="直接连接符 61"/>
              <p:cNvCxnSpPr>
                <a:cxnSpLocks noChangeShapeType="1"/>
              </p:cNvCxnSpPr>
              <p:nvPr/>
            </p:nvCxnSpPr>
            <p:spPr bwMode="auto">
              <a:xfrm flipH="1">
                <a:off x="6104453" y="1669914"/>
                <a:ext cx="0" cy="431689"/>
              </a:xfrm>
              <a:prstGeom prst="line">
                <a:avLst/>
              </a:prstGeom>
              <a:noFill/>
              <a:ln w="9525">
                <a:solidFill>
                  <a:schemeClr val="bg1">
                    <a:lumMod val="65000"/>
                  </a:schemeClr>
                </a:solidFill>
                <a:round/>
                <a:tailEnd type="oval" w="med" len="med"/>
              </a:ln>
            </p:spPr>
          </p:cxnSp>
          <p:cxnSp>
            <p:nvCxnSpPr>
              <p:cNvPr id="77" name="直接连接符 62"/>
              <p:cNvCxnSpPr>
                <a:cxnSpLocks noChangeShapeType="1"/>
              </p:cNvCxnSpPr>
              <p:nvPr/>
            </p:nvCxnSpPr>
            <p:spPr bwMode="auto">
              <a:xfrm flipH="1">
                <a:off x="8827188" y="1669914"/>
                <a:ext cx="8039" cy="431689"/>
              </a:xfrm>
              <a:prstGeom prst="line">
                <a:avLst/>
              </a:prstGeom>
              <a:noFill/>
              <a:ln w="9525">
                <a:solidFill>
                  <a:schemeClr val="bg1">
                    <a:lumMod val="65000"/>
                  </a:schemeClr>
                </a:solidFill>
                <a:round/>
                <a:tailEnd type="oval" w="med" len="med"/>
              </a:ln>
            </p:spPr>
          </p:cxnSp>
          <p:cxnSp>
            <p:nvCxnSpPr>
              <p:cNvPr id="78" name="直接连接符 65"/>
              <p:cNvCxnSpPr>
                <a:cxnSpLocks noChangeShapeType="1"/>
              </p:cNvCxnSpPr>
              <p:nvPr/>
            </p:nvCxnSpPr>
            <p:spPr bwMode="auto">
              <a:xfrm flipH="1">
                <a:off x="3387612" y="1688960"/>
                <a:ext cx="0" cy="405761"/>
              </a:xfrm>
              <a:prstGeom prst="line">
                <a:avLst/>
              </a:prstGeom>
              <a:noFill/>
              <a:ln w="9525">
                <a:solidFill>
                  <a:schemeClr val="bg1">
                    <a:lumMod val="65000"/>
                  </a:schemeClr>
                </a:solidFill>
                <a:round/>
                <a:tailEnd type="oval" w="med" len="med"/>
              </a:ln>
            </p:spPr>
          </p:cxnSp>
          <p:sp>
            <p:nvSpPr>
              <p:cNvPr id="80" name="矩形 120"/>
              <p:cNvSpPr>
                <a:spLocks noChangeArrowheads="1"/>
              </p:cNvSpPr>
              <p:nvPr/>
            </p:nvSpPr>
            <p:spPr bwMode="auto">
              <a:xfrm>
                <a:off x="775143" y="2996012"/>
                <a:ext cx="9336785" cy="656625"/>
              </a:xfrm>
              <a:prstGeom prst="rect">
                <a:avLst/>
              </a:prstGeom>
              <a:noFill/>
              <a:ln w="9525">
                <a:noFill/>
                <a:miter lim="800000"/>
              </a:ln>
            </p:spPr>
            <p:txBody>
              <a:bodyPr wrap="square">
                <a:spAutoFit/>
              </a:bodyPr>
              <a:lstStyle/>
              <a:p>
                <a:pPr marL="285750" indent="-285750" fontAlgn="auto">
                  <a:spcBef>
                    <a:spcPct val="0"/>
                  </a:spcBef>
                  <a:spcAft>
                    <a:spcPct val="0"/>
                  </a:spcAft>
                  <a:buFont typeface="Arial" panose="020B0604020202020204" pitchFamily="34" charset="0"/>
                  <a:buChar char="•"/>
                  <a:defRPr/>
                </a:pPr>
                <a:r>
                  <a:rPr lang="pt" altLang="zh-CN" sz="1600" dirty="0">
                    <a:latin typeface="Huawei Sans" panose="020C0503030203020204" pitchFamily="34" charset="0"/>
                    <a:ea typeface="方正兰亭黑简体" panose="02000000000000000000" pitchFamily="2" charset="-122"/>
                    <a:cs typeface="Huawei Sans" panose="020C0503030203020204" pitchFamily="34" charset="0"/>
                  </a:rPr>
                  <a:t>Os comprimentos de onda XG(S)-PON e GPON não se sobrepõem. Portanto, eles podem compartilhar uma rede ODN por meio de multiplexação por divisão de comprimento de onda (WDM).</a:t>
                </a:r>
                <a:endParaRPr lang="zh-CN" altLang="en-US" sz="16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5" name="矩形 80"/>
            <p:cNvSpPr>
              <a:spLocks noChangeArrowheads="1"/>
            </p:cNvSpPr>
            <p:nvPr/>
          </p:nvSpPr>
          <p:spPr bwMode="auto">
            <a:xfrm>
              <a:off x="7536160" y="3885544"/>
              <a:ext cx="760144" cy="276999"/>
            </a:xfrm>
            <a:prstGeom prst="rect">
              <a:avLst/>
            </a:prstGeom>
            <a:noFill/>
            <a:ln w="9525">
              <a:noFill/>
              <a:miter lim="800000"/>
            </a:ln>
          </p:spPr>
          <p:txBody>
            <a:bodyPr wrap="none">
              <a:spAutoFit/>
            </a:bodyPr>
            <a:lstStyle/>
            <a:p>
              <a:pPr fontAlgn="auto">
                <a:spcBef>
                  <a:spcPct val="0"/>
                </a:spcBef>
                <a:spcAft>
                  <a:spcPct val="0"/>
                </a:spcAft>
                <a:defRPr/>
              </a:pPr>
              <a:r>
                <a:rPr lang="pt" altLang="zh-CN"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1490nm</a:t>
              </a:r>
              <a:endParaRPr lang="zh-CN" altLang="en-US"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6" name="组合 5"/>
            <p:cNvGrpSpPr/>
            <p:nvPr/>
          </p:nvGrpSpPr>
          <p:grpSpPr>
            <a:xfrm>
              <a:off x="1309423" y="3988706"/>
              <a:ext cx="8458985" cy="2177786"/>
              <a:chOff x="1047814" y="3844280"/>
              <a:chExt cx="9579803" cy="2343821"/>
            </a:xfrm>
          </p:grpSpPr>
          <p:sp>
            <p:nvSpPr>
              <p:cNvPr id="7" name="圆角矩形 6"/>
              <p:cNvSpPr/>
              <p:nvPr/>
            </p:nvSpPr>
            <p:spPr bwMode="auto">
              <a:xfrm>
                <a:off x="2705233" y="3844369"/>
                <a:ext cx="975963" cy="503106"/>
              </a:xfrm>
              <a:prstGeom prst="roundRect">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lstStyle/>
              <a:p>
                <a:pPr fontAlgn="auto">
                  <a:spcBef>
                    <a:spcPct val="0"/>
                  </a:spcBef>
                  <a:spcAft>
                    <a:spcPct val="0"/>
                  </a:spcAft>
                  <a:buClr>
                    <a:srgbClr val="CC9900"/>
                  </a:buClr>
                  <a:buFont typeface="Wingdings" panose="05000000000000000000" pitchFamily="2" charset="2"/>
                  <a:buChar char="n"/>
                  <a:defRPr/>
                </a:pPr>
                <a:endParaRPr lang="zh-CN" altLang="en-US"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TextBox 84"/>
              <p:cNvSpPr txBox="1">
                <a:spLocks noChangeArrowheads="1"/>
              </p:cNvSpPr>
              <p:nvPr/>
            </p:nvSpPr>
            <p:spPr bwMode="auto">
              <a:xfrm>
                <a:off x="2705233" y="3844280"/>
                <a:ext cx="973812" cy="563110"/>
              </a:xfrm>
              <a:prstGeom prst="rect">
                <a:avLst/>
              </a:prstGeom>
              <a:noFill/>
              <a:ln w="9525">
                <a:noFill/>
                <a:miter lim="800000"/>
              </a:ln>
            </p:spPr>
            <p:txBody>
              <a:bodyPr>
                <a:spAutoFit/>
              </a:bodyPr>
              <a:lstStyle/>
              <a:p>
                <a:pPr algn="ctr" fontAlgn="auto">
                  <a:spcBef>
                    <a:spcPct val="0"/>
                  </a:spcBef>
                  <a:spcAft>
                    <a:spcPct val="0"/>
                  </a:spcAft>
                  <a:defRPr/>
                </a:pPr>
                <a:r>
                  <a:rPr lang="pt" altLang="zh-CN" sz="14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GPON ONU</a:t>
                </a:r>
                <a:endParaRPr lang="zh-CN" altLang="en-US" sz="14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圆角矩形 8"/>
              <p:cNvSpPr/>
              <p:nvPr/>
            </p:nvSpPr>
            <p:spPr bwMode="auto">
              <a:xfrm>
                <a:off x="2705233" y="4707744"/>
                <a:ext cx="975963" cy="504694"/>
              </a:xfrm>
              <a:prstGeom prst="roundRect">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lstStyle/>
              <a:p>
                <a:pPr fontAlgn="auto">
                  <a:spcBef>
                    <a:spcPct val="0"/>
                  </a:spcBef>
                  <a:spcAft>
                    <a:spcPct val="0"/>
                  </a:spcAft>
                  <a:buClr>
                    <a:srgbClr val="CC9900"/>
                  </a:buClr>
                  <a:buFont typeface="Wingdings" panose="05000000000000000000" pitchFamily="2" charset="2"/>
                  <a:buChar char="n"/>
                  <a:defRPr/>
                </a:pPr>
                <a:endParaRPr lang="zh-CN" altLang="en-US"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TextBox 86"/>
              <p:cNvSpPr txBox="1">
                <a:spLocks noChangeArrowheads="1"/>
              </p:cNvSpPr>
              <p:nvPr/>
            </p:nvSpPr>
            <p:spPr bwMode="auto">
              <a:xfrm>
                <a:off x="2707382" y="4707656"/>
                <a:ext cx="973814" cy="563110"/>
              </a:xfrm>
              <a:prstGeom prst="rect">
                <a:avLst/>
              </a:prstGeom>
              <a:noFill/>
              <a:ln w="9525">
                <a:noFill/>
                <a:miter lim="800000"/>
              </a:ln>
            </p:spPr>
            <p:txBody>
              <a:bodyPr>
                <a:spAutoFit/>
              </a:bodyPr>
              <a:lstStyle/>
              <a:p>
                <a:pPr algn="ctr" fontAlgn="auto">
                  <a:spcBef>
                    <a:spcPct val="0"/>
                  </a:spcBef>
                  <a:spcAft>
                    <a:spcPct val="0"/>
                  </a:spcAft>
                  <a:defRPr/>
                </a:pPr>
                <a:r>
                  <a:rPr lang="pt" altLang="zh-CN" sz="1400" kern="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GPON ONU</a:t>
                </a:r>
                <a:endParaRPr lang="zh-CN" altLang="en-US" sz="14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圆角矩形 10"/>
              <p:cNvSpPr/>
              <p:nvPr/>
            </p:nvSpPr>
            <p:spPr bwMode="auto">
              <a:xfrm>
                <a:off x="2803044" y="5624618"/>
                <a:ext cx="1072598" cy="503925"/>
              </a:xfrm>
              <a:prstGeom prst="roundRect">
                <a:avLst/>
              </a:prstGeom>
              <a:solidFill>
                <a:srgbClr val="0099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lstStyle/>
              <a:p>
                <a:pPr algn="ctr" fontAlgn="auto">
                  <a:spcBef>
                    <a:spcPct val="0"/>
                  </a:spcBef>
                  <a:spcAft>
                    <a:spcPct val="0"/>
                  </a:spcAft>
                  <a:buClr>
                    <a:srgbClr val="CC9900"/>
                  </a:buClr>
                  <a:buFont typeface="Wingdings" panose="05000000000000000000" pitchFamily="2" charset="2"/>
                  <a:buChar char="n"/>
                  <a:defRPr/>
                </a:pPr>
                <a:endParaRPr lang="zh-CN" altLang="en-US" sz="14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TextBox 88"/>
              <p:cNvSpPr txBox="1">
                <a:spLocks noChangeArrowheads="1"/>
              </p:cNvSpPr>
              <p:nvPr/>
            </p:nvSpPr>
            <p:spPr bwMode="auto">
              <a:xfrm>
                <a:off x="2706735" y="5624990"/>
                <a:ext cx="1295475" cy="586887"/>
              </a:xfrm>
              <a:prstGeom prst="rect">
                <a:avLst/>
              </a:prstGeom>
              <a:noFill/>
              <a:ln w="9525">
                <a:noFill/>
                <a:miter lim="800000"/>
              </a:ln>
            </p:spPr>
            <p:txBody>
              <a:bodyPr wrap="square">
                <a:spAutoFit/>
              </a:bodyPr>
              <a:lstStyle/>
              <a:p>
                <a:pPr algn="ctr" fontAlgn="auto">
                  <a:spcBef>
                    <a:spcPct val="0"/>
                  </a:spcBef>
                  <a:spcAft>
                    <a:spcPct val="0"/>
                  </a:spcAft>
                  <a:defRPr/>
                </a:pPr>
                <a:r>
                  <a:rPr lang="pt" altLang="zh-CN" sz="1400">
                    <a:latin typeface="Huawei Sans" panose="020C0503030203020204" pitchFamily="34" charset="0"/>
                    <a:ea typeface="方正兰亭黑简体" panose="02000000000000000000" pitchFamily="2" charset="-122"/>
                    <a:cs typeface="Huawei Sans" panose="020C0503030203020204" pitchFamily="34" charset="0"/>
                  </a:rPr>
                  <a:t>XG(S)-PON</a:t>
                </a:r>
              </a:p>
              <a:p>
                <a:pPr algn="ctr" fontAlgn="auto">
                  <a:spcBef>
                    <a:spcPct val="0"/>
                  </a:spcBef>
                  <a:spcAft>
                    <a:spcPct val="0"/>
                  </a:spcAft>
                  <a:defRPr/>
                </a:pPr>
                <a:r>
                  <a:rPr lang="pt" altLang="zh-CN" sz="14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ONU</a:t>
                </a:r>
                <a:endParaRPr lang="zh-CN" altLang="en-US" sz="14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圆角矩形 12"/>
              <p:cNvSpPr/>
              <p:nvPr/>
            </p:nvSpPr>
            <p:spPr bwMode="auto">
              <a:xfrm>
                <a:off x="9043617" y="3916035"/>
                <a:ext cx="1584000" cy="503925"/>
              </a:xfrm>
              <a:prstGeom prst="roundRect">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nchorCtr="0"/>
              <a:lstStyle/>
              <a:p>
                <a:pPr algn="ctr" fontAlgn="auto">
                  <a:spcBef>
                    <a:spcPct val="0"/>
                  </a:spcBef>
                  <a:spcAft>
                    <a:spcPct val="0"/>
                  </a:spcAft>
                  <a:defRPr/>
                </a:pPr>
                <a:r>
                  <a:rPr lang="pt" altLang="zh-CN" sz="16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GPON OLT</a:t>
                </a:r>
                <a:endParaRPr lang="zh-CN" altLang="en-US" sz="16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圆角矩形 13"/>
              <p:cNvSpPr/>
              <p:nvPr/>
            </p:nvSpPr>
            <p:spPr bwMode="auto">
              <a:xfrm>
                <a:off x="9042543" y="4779163"/>
                <a:ext cx="1584001" cy="504694"/>
              </a:xfrm>
              <a:prstGeom prst="roundRect">
                <a:avLst/>
              </a:prstGeom>
              <a:solidFill>
                <a:srgbClr val="0099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nchorCtr="0"/>
              <a:lstStyle/>
              <a:p>
                <a:pPr algn="ctr" fontAlgn="auto">
                  <a:spcBef>
                    <a:spcPct val="0"/>
                  </a:spcBef>
                  <a:spcAft>
                    <a:spcPct val="0"/>
                  </a:spcAft>
                  <a:buClr>
                    <a:srgbClr val="CC9900"/>
                  </a:buClr>
                  <a:defRPr/>
                </a:pPr>
                <a:r>
                  <a:rPr lang="pt" altLang="zh-CN" sz="1600" dirty="0">
                    <a:latin typeface="Huawei Sans" panose="020C0503030203020204" pitchFamily="34" charset="0"/>
                    <a:ea typeface="方正兰亭黑简体" panose="02000000000000000000" pitchFamily="2" charset="-122"/>
                    <a:cs typeface="Huawei Sans" panose="020C0503030203020204" pitchFamily="34" charset="0"/>
                  </a:rPr>
                  <a:t>XG(S)-PON</a:t>
                </a:r>
              </a:p>
              <a:p>
                <a:pPr algn="ctr" fontAlgn="auto">
                  <a:spcBef>
                    <a:spcPct val="0"/>
                  </a:spcBef>
                  <a:spcAft>
                    <a:spcPct val="0"/>
                  </a:spcAft>
                  <a:buClr>
                    <a:srgbClr val="CC9900"/>
                  </a:buClr>
                  <a:defRPr/>
                </a:pPr>
                <a:r>
                  <a:rPr lang="pt" altLang="zh-CN" sz="1600" kern="0" dirty="0">
                    <a:latin typeface="Huawei Sans" panose="020C0503030203020204" pitchFamily="34" charset="0"/>
                    <a:ea typeface="方正兰亭黑简体" panose="02000000000000000000" pitchFamily="2" charset="-122"/>
                    <a:cs typeface="Huawei Sans" panose="020C0503030203020204" pitchFamily="34" charset="0"/>
                  </a:rPr>
                  <a:t>OLT</a:t>
                </a:r>
              </a:p>
            </p:txBody>
          </p:sp>
          <p:sp>
            <p:nvSpPr>
              <p:cNvPr id="15" name="圆角矩形 14"/>
              <p:cNvSpPr/>
              <p:nvPr/>
            </p:nvSpPr>
            <p:spPr bwMode="auto">
              <a:xfrm>
                <a:off x="9043617" y="5590947"/>
                <a:ext cx="1584000" cy="503925"/>
              </a:xfrm>
              <a:prstGeom prst="roundRect">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nchorCtr="0"/>
              <a:lstStyle/>
              <a:p>
                <a:pPr algn="ctr" fontAlgn="auto">
                  <a:spcBef>
                    <a:spcPct val="0"/>
                  </a:spcBef>
                  <a:spcAft>
                    <a:spcPct val="0"/>
                  </a:spcAft>
                  <a:defRPr/>
                </a:pPr>
                <a:r>
                  <a:rPr lang="pt" altLang="zh-CN" sz="16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Vídeo RF</a:t>
                </a:r>
                <a:endParaRPr lang="zh-CN" altLang="en-US" sz="16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6" name="直接连接符 98"/>
              <p:cNvCxnSpPr>
                <a:cxnSpLocks noChangeShapeType="1"/>
              </p:cNvCxnSpPr>
              <p:nvPr/>
            </p:nvCxnSpPr>
            <p:spPr bwMode="auto">
              <a:xfrm>
                <a:off x="3679046" y="4106149"/>
                <a:ext cx="2145399" cy="745931"/>
              </a:xfrm>
              <a:prstGeom prst="line">
                <a:avLst/>
              </a:prstGeom>
              <a:noFill/>
              <a:ln w="19050">
                <a:solidFill>
                  <a:srgbClr val="FFCC99">
                    <a:lumMod val="50000"/>
                  </a:srgbClr>
                </a:solidFill>
                <a:round/>
              </a:ln>
            </p:spPr>
          </p:cxnSp>
          <p:cxnSp>
            <p:nvCxnSpPr>
              <p:cNvPr id="17" name="直接连接符 99"/>
              <p:cNvCxnSpPr>
                <a:cxnSpLocks noChangeShapeType="1"/>
              </p:cNvCxnSpPr>
              <p:nvPr/>
            </p:nvCxnSpPr>
            <p:spPr bwMode="auto">
              <a:xfrm>
                <a:off x="1937790" y="4347475"/>
                <a:ext cx="3842533" cy="566100"/>
              </a:xfrm>
              <a:prstGeom prst="line">
                <a:avLst/>
              </a:prstGeom>
              <a:noFill/>
              <a:ln w="19050">
                <a:solidFill>
                  <a:srgbClr val="FFCC99">
                    <a:lumMod val="50000"/>
                  </a:srgbClr>
                </a:solidFill>
                <a:round/>
              </a:ln>
            </p:spPr>
          </p:cxnSp>
          <p:cxnSp>
            <p:nvCxnSpPr>
              <p:cNvPr id="18" name="直接连接符 101"/>
              <p:cNvCxnSpPr>
                <a:cxnSpLocks noChangeShapeType="1"/>
              </p:cNvCxnSpPr>
              <p:nvPr/>
            </p:nvCxnSpPr>
            <p:spPr bwMode="auto">
              <a:xfrm>
                <a:off x="3681196" y="4996505"/>
                <a:ext cx="2145399" cy="0"/>
              </a:xfrm>
              <a:prstGeom prst="line">
                <a:avLst/>
              </a:prstGeom>
              <a:noFill/>
              <a:ln w="19050">
                <a:solidFill>
                  <a:srgbClr val="FFCC99">
                    <a:lumMod val="50000"/>
                  </a:srgbClr>
                </a:solidFill>
                <a:round/>
              </a:ln>
            </p:spPr>
          </p:cxnSp>
          <p:cxnSp>
            <p:nvCxnSpPr>
              <p:cNvPr id="19" name="直接连接符 103"/>
              <p:cNvCxnSpPr>
                <a:cxnSpLocks noChangeShapeType="1"/>
              </p:cNvCxnSpPr>
              <p:nvPr/>
            </p:nvCxnSpPr>
            <p:spPr bwMode="auto">
              <a:xfrm flipV="1">
                <a:off x="2091098" y="5159176"/>
                <a:ext cx="3680138" cy="465442"/>
              </a:xfrm>
              <a:prstGeom prst="line">
                <a:avLst/>
              </a:prstGeom>
              <a:noFill/>
              <a:ln w="19050">
                <a:solidFill>
                  <a:srgbClr val="FFCC66"/>
                </a:solidFill>
                <a:round/>
              </a:ln>
            </p:spPr>
          </p:cxnSp>
          <p:cxnSp>
            <p:nvCxnSpPr>
              <p:cNvPr id="20" name="直接连接符 105"/>
              <p:cNvCxnSpPr>
                <a:cxnSpLocks noChangeShapeType="1"/>
              </p:cNvCxnSpPr>
              <p:nvPr/>
            </p:nvCxnSpPr>
            <p:spPr bwMode="auto">
              <a:xfrm flipV="1">
                <a:off x="3874669" y="5283768"/>
                <a:ext cx="2048661" cy="576113"/>
              </a:xfrm>
              <a:prstGeom prst="line">
                <a:avLst/>
              </a:prstGeom>
              <a:noFill/>
              <a:ln w="19050">
                <a:solidFill>
                  <a:srgbClr val="FFCC66"/>
                </a:solidFill>
                <a:round/>
              </a:ln>
            </p:spPr>
          </p:cxnSp>
          <p:cxnSp>
            <p:nvCxnSpPr>
              <p:cNvPr id="21" name="直接连接符 111"/>
              <p:cNvCxnSpPr>
                <a:cxnSpLocks noChangeShapeType="1"/>
              </p:cNvCxnSpPr>
              <p:nvPr/>
            </p:nvCxnSpPr>
            <p:spPr bwMode="auto">
              <a:xfrm>
                <a:off x="7943850" y="5058401"/>
                <a:ext cx="1001957" cy="1"/>
              </a:xfrm>
              <a:prstGeom prst="line">
                <a:avLst/>
              </a:prstGeom>
              <a:noFill/>
              <a:ln w="19050">
                <a:solidFill>
                  <a:srgbClr val="FFCC66"/>
                </a:solidFill>
                <a:round/>
              </a:ln>
            </p:spPr>
          </p:cxnSp>
          <p:cxnSp>
            <p:nvCxnSpPr>
              <p:cNvPr id="22" name="直接连接符 112"/>
              <p:cNvCxnSpPr>
                <a:cxnSpLocks noChangeShapeType="1"/>
              </p:cNvCxnSpPr>
              <p:nvPr/>
            </p:nvCxnSpPr>
            <p:spPr bwMode="auto">
              <a:xfrm>
                <a:off x="7776371" y="4131542"/>
                <a:ext cx="1266173" cy="0"/>
              </a:xfrm>
              <a:prstGeom prst="line">
                <a:avLst/>
              </a:prstGeom>
              <a:noFill/>
              <a:ln w="19050">
                <a:solidFill>
                  <a:srgbClr val="FFCC99">
                    <a:lumMod val="50000"/>
                  </a:srgbClr>
                </a:solidFill>
                <a:round/>
              </a:ln>
            </p:spPr>
          </p:cxnSp>
          <p:cxnSp>
            <p:nvCxnSpPr>
              <p:cNvPr id="23" name="直接连接符 114"/>
              <p:cNvCxnSpPr>
                <a:cxnSpLocks noChangeShapeType="1"/>
              </p:cNvCxnSpPr>
              <p:nvPr/>
            </p:nvCxnSpPr>
            <p:spPr bwMode="auto">
              <a:xfrm flipH="1" flipV="1">
                <a:off x="7776370" y="4131542"/>
                <a:ext cx="0" cy="647531"/>
              </a:xfrm>
              <a:prstGeom prst="line">
                <a:avLst/>
              </a:prstGeom>
              <a:noFill/>
              <a:ln w="19050">
                <a:solidFill>
                  <a:srgbClr val="FFCC99">
                    <a:lumMod val="50000"/>
                  </a:srgbClr>
                </a:solidFill>
                <a:round/>
              </a:ln>
            </p:spPr>
          </p:cxnSp>
          <p:cxnSp>
            <p:nvCxnSpPr>
              <p:cNvPr id="24" name="直接连接符 116"/>
              <p:cNvCxnSpPr>
                <a:cxnSpLocks noChangeShapeType="1"/>
              </p:cNvCxnSpPr>
              <p:nvPr/>
            </p:nvCxnSpPr>
            <p:spPr bwMode="auto">
              <a:xfrm flipH="1" flipV="1">
                <a:off x="7776370" y="5283767"/>
                <a:ext cx="0" cy="647531"/>
              </a:xfrm>
              <a:prstGeom prst="line">
                <a:avLst/>
              </a:prstGeom>
              <a:noFill/>
              <a:ln w="19050">
                <a:solidFill>
                  <a:srgbClr val="990000">
                    <a:lumMod val="40000"/>
                    <a:lumOff val="60000"/>
                  </a:srgbClr>
                </a:solidFill>
                <a:round/>
              </a:ln>
            </p:spPr>
          </p:cxnSp>
          <p:cxnSp>
            <p:nvCxnSpPr>
              <p:cNvPr id="25" name="直接连接符 119"/>
              <p:cNvCxnSpPr>
                <a:cxnSpLocks noChangeShapeType="1"/>
              </p:cNvCxnSpPr>
              <p:nvPr/>
            </p:nvCxnSpPr>
            <p:spPr bwMode="auto">
              <a:xfrm>
                <a:off x="7776371" y="5931298"/>
                <a:ext cx="1266173" cy="0"/>
              </a:xfrm>
              <a:prstGeom prst="line">
                <a:avLst/>
              </a:prstGeom>
              <a:noFill/>
              <a:ln w="19050">
                <a:solidFill>
                  <a:srgbClr val="990000">
                    <a:lumMod val="40000"/>
                    <a:lumOff val="60000"/>
                  </a:srgbClr>
                </a:solidFill>
                <a:round/>
              </a:ln>
            </p:spPr>
          </p:cxnSp>
          <p:sp>
            <p:nvSpPr>
              <p:cNvPr id="26" name="矩形 77"/>
              <p:cNvSpPr>
                <a:spLocks noChangeArrowheads="1"/>
              </p:cNvSpPr>
              <p:nvPr/>
            </p:nvSpPr>
            <p:spPr bwMode="auto">
              <a:xfrm rot="16200000">
                <a:off x="6695244" y="4286488"/>
                <a:ext cx="51745" cy="1595569"/>
              </a:xfrm>
              <a:prstGeom prst="rect">
                <a:avLst/>
              </a:prstGeom>
              <a:gradFill rotWithShape="0">
                <a:gsLst>
                  <a:gs pos="0">
                    <a:srgbClr val="FF3399"/>
                  </a:gs>
                  <a:gs pos="25000">
                    <a:srgbClr val="FF6633"/>
                  </a:gs>
                  <a:gs pos="50000">
                    <a:srgbClr val="FFFF00"/>
                  </a:gs>
                  <a:gs pos="75000">
                    <a:srgbClr val="01A78F"/>
                  </a:gs>
                  <a:gs pos="100000">
                    <a:srgbClr val="3366FF"/>
                  </a:gs>
                </a:gsLst>
                <a:lin ang="5400000"/>
              </a:gradFill>
              <a:ln w="9525">
                <a:noFill/>
                <a:miter lim="800000"/>
              </a:ln>
            </p:spPr>
            <p:txBody>
              <a:bodyPr/>
              <a:lstStyle/>
              <a:p>
                <a:pPr fontAlgn="auto">
                  <a:spcBef>
                    <a:spcPct val="0"/>
                  </a:spcBef>
                  <a:spcAft>
                    <a:spcPct val="0"/>
                  </a:spcAft>
                  <a:buClr>
                    <a:srgbClr val="CC9900"/>
                  </a:buClr>
                  <a:buFont typeface="Wingdings" panose="05000000000000000000" pitchFamily="2" charset="2"/>
                  <a:buChar char="n"/>
                  <a:defRPr/>
                </a:pPr>
                <a:endParaRPr lang="zh-CN" altLang="en-US"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27" name="直接箭头连接符 73"/>
              <p:cNvCxnSpPr>
                <a:cxnSpLocks noChangeShapeType="1"/>
              </p:cNvCxnSpPr>
              <p:nvPr/>
            </p:nvCxnSpPr>
            <p:spPr bwMode="auto">
              <a:xfrm>
                <a:off x="8068731" y="4245812"/>
                <a:ext cx="681456" cy="0"/>
              </a:xfrm>
              <a:prstGeom prst="straightConnector1">
                <a:avLst/>
              </a:prstGeom>
              <a:noFill/>
              <a:ln w="9525">
                <a:solidFill>
                  <a:srgbClr val="000000"/>
                </a:solidFill>
                <a:round/>
                <a:tailEnd type="triangle" w="med" len="med"/>
              </a:ln>
            </p:spPr>
          </p:cxnSp>
          <p:cxnSp>
            <p:nvCxnSpPr>
              <p:cNvPr id="28" name="直接箭头连接符 75"/>
              <p:cNvCxnSpPr>
                <a:cxnSpLocks noChangeShapeType="1"/>
              </p:cNvCxnSpPr>
              <p:nvPr/>
            </p:nvCxnSpPr>
            <p:spPr bwMode="auto">
              <a:xfrm flipH="1">
                <a:off x="8068731" y="4029969"/>
                <a:ext cx="681456" cy="0"/>
              </a:xfrm>
              <a:prstGeom prst="straightConnector1">
                <a:avLst/>
              </a:prstGeom>
              <a:noFill/>
              <a:ln w="9525">
                <a:solidFill>
                  <a:srgbClr val="000000"/>
                </a:solidFill>
                <a:round/>
                <a:tailEnd type="triangle" w="med" len="med"/>
              </a:ln>
            </p:spPr>
          </p:cxnSp>
          <p:sp>
            <p:nvSpPr>
              <p:cNvPr id="29" name="矩形 81"/>
              <p:cNvSpPr>
                <a:spLocks noChangeArrowheads="1"/>
              </p:cNvSpPr>
              <p:nvPr/>
            </p:nvSpPr>
            <p:spPr bwMode="auto">
              <a:xfrm>
                <a:off x="7969401" y="4245813"/>
                <a:ext cx="886280" cy="298117"/>
              </a:xfrm>
              <a:prstGeom prst="rect">
                <a:avLst/>
              </a:prstGeom>
              <a:noFill/>
              <a:ln w="9525">
                <a:noFill/>
                <a:miter lim="800000"/>
              </a:ln>
            </p:spPr>
            <p:txBody>
              <a:bodyPr wrap="none">
                <a:spAutoFit/>
              </a:bodyPr>
              <a:lstStyle/>
              <a:p>
                <a:pPr fontAlgn="auto">
                  <a:spcBef>
                    <a:spcPct val="0"/>
                  </a:spcBef>
                  <a:spcAft>
                    <a:spcPct val="0"/>
                  </a:spcAft>
                  <a:defRPr/>
                </a:pPr>
                <a:r>
                  <a:rPr lang="pt" altLang="zh-CN" sz="1200" kern="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1310 nm</a:t>
                </a:r>
                <a:endParaRPr lang="zh-CN" altLang="en-US"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0" name="直接箭头连接符 84"/>
              <p:cNvCxnSpPr>
                <a:cxnSpLocks noChangeShapeType="1"/>
              </p:cNvCxnSpPr>
              <p:nvPr/>
            </p:nvCxnSpPr>
            <p:spPr bwMode="auto">
              <a:xfrm>
                <a:off x="8240706" y="5180607"/>
                <a:ext cx="681456" cy="0"/>
              </a:xfrm>
              <a:prstGeom prst="straightConnector1">
                <a:avLst/>
              </a:prstGeom>
              <a:noFill/>
              <a:ln w="9525">
                <a:solidFill>
                  <a:srgbClr val="000000"/>
                </a:solidFill>
                <a:round/>
                <a:tailEnd type="triangle" w="med" len="med"/>
              </a:ln>
            </p:spPr>
          </p:cxnSp>
          <p:cxnSp>
            <p:nvCxnSpPr>
              <p:cNvPr id="31" name="直接箭头连接符 86"/>
              <p:cNvCxnSpPr>
                <a:cxnSpLocks noChangeShapeType="1"/>
              </p:cNvCxnSpPr>
              <p:nvPr/>
            </p:nvCxnSpPr>
            <p:spPr bwMode="auto">
              <a:xfrm flipH="1">
                <a:off x="8240706" y="4964763"/>
                <a:ext cx="681456" cy="0"/>
              </a:xfrm>
              <a:prstGeom prst="straightConnector1">
                <a:avLst/>
              </a:prstGeom>
              <a:noFill/>
              <a:ln w="9525">
                <a:solidFill>
                  <a:srgbClr val="000000"/>
                </a:solidFill>
                <a:round/>
                <a:tailEnd type="triangle" w="med" len="med"/>
              </a:ln>
            </p:spPr>
          </p:cxnSp>
          <p:sp>
            <p:nvSpPr>
              <p:cNvPr id="32" name="矩形 88"/>
              <p:cNvSpPr>
                <a:spLocks noChangeArrowheads="1"/>
              </p:cNvSpPr>
              <p:nvPr/>
            </p:nvSpPr>
            <p:spPr bwMode="auto">
              <a:xfrm>
                <a:off x="8045084" y="4677500"/>
                <a:ext cx="860863" cy="298117"/>
              </a:xfrm>
              <a:prstGeom prst="rect">
                <a:avLst/>
              </a:prstGeom>
              <a:noFill/>
              <a:ln w="9525">
                <a:noFill/>
                <a:miter lim="800000"/>
              </a:ln>
            </p:spPr>
            <p:txBody>
              <a:bodyPr wrap="none">
                <a:spAutoFit/>
              </a:bodyPr>
              <a:lstStyle/>
              <a:p>
                <a:pPr fontAlgn="auto">
                  <a:spcBef>
                    <a:spcPct val="0"/>
                  </a:spcBef>
                  <a:spcAft>
                    <a:spcPct val="0"/>
                  </a:spcAft>
                  <a:defRPr/>
                </a:pPr>
                <a:r>
                  <a:rPr lang="pt" altLang="zh-CN"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1577 nm</a:t>
                </a:r>
                <a:endParaRPr lang="zh-CN" altLang="en-US"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矩形 90"/>
              <p:cNvSpPr>
                <a:spLocks noChangeArrowheads="1"/>
              </p:cNvSpPr>
              <p:nvPr/>
            </p:nvSpPr>
            <p:spPr bwMode="auto">
              <a:xfrm>
                <a:off x="8045084" y="5180607"/>
                <a:ext cx="860863" cy="298117"/>
              </a:xfrm>
              <a:prstGeom prst="rect">
                <a:avLst/>
              </a:prstGeom>
              <a:noFill/>
              <a:ln w="9525">
                <a:noFill/>
                <a:miter lim="800000"/>
              </a:ln>
            </p:spPr>
            <p:txBody>
              <a:bodyPr wrap="none">
                <a:spAutoFit/>
              </a:bodyPr>
              <a:lstStyle/>
              <a:p>
                <a:pPr fontAlgn="auto">
                  <a:spcBef>
                    <a:spcPct val="0"/>
                  </a:spcBef>
                  <a:spcAft>
                    <a:spcPct val="0"/>
                  </a:spcAft>
                  <a:defRPr/>
                </a:pPr>
                <a:r>
                  <a:rPr lang="pt" altLang="zh-CN"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1270 nm</a:t>
                </a:r>
                <a:endParaRPr lang="zh-CN" altLang="en-US"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4" name="直接箭头连接符 92"/>
              <p:cNvCxnSpPr>
                <a:cxnSpLocks noChangeShapeType="1"/>
              </p:cNvCxnSpPr>
              <p:nvPr/>
            </p:nvCxnSpPr>
            <p:spPr bwMode="auto">
              <a:xfrm flipH="1">
                <a:off x="8068731" y="5828138"/>
                <a:ext cx="681456" cy="0"/>
              </a:xfrm>
              <a:prstGeom prst="straightConnector1">
                <a:avLst/>
              </a:prstGeom>
              <a:noFill/>
              <a:ln w="9525">
                <a:solidFill>
                  <a:srgbClr val="000000"/>
                </a:solidFill>
                <a:round/>
                <a:tailEnd type="triangle" w="med" len="med"/>
              </a:ln>
            </p:spPr>
          </p:cxnSp>
          <p:sp>
            <p:nvSpPr>
              <p:cNvPr id="35" name="矩形 94"/>
              <p:cNvSpPr>
                <a:spLocks noChangeArrowheads="1"/>
              </p:cNvSpPr>
              <p:nvPr/>
            </p:nvSpPr>
            <p:spPr bwMode="auto">
              <a:xfrm>
                <a:off x="7873109" y="5540876"/>
                <a:ext cx="860863" cy="298117"/>
              </a:xfrm>
              <a:prstGeom prst="rect">
                <a:avLst/>
              </a:prstGeom>
              <a:noFill/>
              <a:ln w="9525">
                <a:noFill/>
                <a:miter lim="800000"/>
              </a:ln>
            </p:spPr>
            <p:txBody>
              <a:bodyPr wrap="none">
                <a:spAutoFit/>
              </a:bodyPr>
              <a:lstStyle/>
              <a:p>
                <a:pPr fontAlgn="auto">
                  <a:spcBef>
                    <a:spcPct val="0"/>
                  </a:spcBef>
                  <a:spcAft>
                    <a:spcPct val="0"/>
                  </a:spcAft>
                  <a:defRPr/>
                </a:pPr>
                <a:r>
                  <a:rPr lang="pt" altLang="zh-CN"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1555 nm</a:t>
                </a:r>
                <a:endParaRPr lang="zh-CN" altLang="en-US" sz="12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梯形 35"/>
              <p:cNvSpPr/>
              <p:nvPr/>
            </p:nvSpPr>
            <p:spPr bwMode="auto">
              <a:xfrm rot="16200000">
                <a:off x="7265747" y="4801533"/>
                <a:ext cx="895416" cy="532966"/>
              </a:xfrm>
              <a:prstGeom prst="trapezoid">
                <a:avLst>
                  <a:gd name="adj" fmla="val 53000"/>
                </a:avLst>
              </a:prstGeom>
              <a:gradFill flip="none" rotWithShape="1">
                <a:gsLst>
                  <a:gs pos="0">
                    <a:srgbClr val="FF3399"/>
                  </a:gs>
                  <a:gs pos="25000">
                    <a:srgbClr val="FF6633"/>
                  </a:gs>
                  <a:gs pos="50000">
                    <a:srgbClr val="FFFF00"/>
                  </a:gs>
                  <a:gs pos="75000">
                    <a:srgbClr val="01A78F"/>
                  </a:gs>
                  <a:gs pos="100000">
                    <a:srgbClr val="3366FF"/>
                  </a:gs>
                </a:gsLst>
                <a:lin ang="10800000" scaled="0"/>
              </a:gradFill>
              <a:ln w="19050">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bodyPr>
              <a:lstStyle/>
              <a:p>
                <a:pPr algn="ctr" defTabSz="914126" fontAlgn="base">
                  <a:buClr>
                    <a:srgbClr val="CC9900"/>
                  </a:buClr>
                </a:pPr>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圆角矩形 36"/>
              <p:cNvSpPr/>
              <p:nvPr/>
            </p:nvSpPr>
            <p:spPr bwMode="auto">
              <a:xfrm>
                <a:off x="1144552" y="4152232"/>
                <a:ext cx="975963" cy="503106"/>
              </a:xfrm>
              <a:prstGeom prst="roundRect">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lstStyle/>
              <a:p>
                <a:pPr fontAlgn="auto">
                  <a:spcBef>
                    <a:spcPct val="0"/>
                  </a:spcBef>
                  <a:spcAft>
                    <a:spcPct val="0"/>
                  </a:spcAft>
                  <a:buClr>
                    <a:srgbClr val="CC9900"/>
                  </a:buClr>
                  <a:buFont typeface="Wingdings" panose="05000000000000000000" pitchFamily="2" charset="2"/>
                  <a:buChar char="n"/>
                  <a:defRPr/>
                </a:pPr>
                <a:endParaRPr lang="zh-CN" altLang="en-US"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TextBox 75"/>
              <p:cNvSpPr txBox="1">
                <a:spLocks noChangeArrowheads="1"/>
              </p:cNvSpPr>
              <p:nvPr/>
            </p:nvSpPr>
            <p:spPr bwMode="auto">
              <a:xfrm>
                <a:off x="1144552" y="4133093"/>
                <a:ext cx="973812" cy="563110"/>
              </a:xfrm>
              <a:prstGeom prst="rect">
                <a:avLst/>
              </a:prstGeom>
              <a:noFill/>
              <a:ln w="9525">
                <a:noFill/>
                <a:miter lim="800000"/>
              </a:ln>
            </p:spPr>
            <p:txBody>
              <a:bodyPr>
                <a:spAutoFit/>
              </a:bodyPr>
              <a:lstStyle/>
              <a:p>
                <a:pPr algn="ctr" fontAlgn="auto">
                  <a:spcBef>
                    <a:spcPct val="0"/>
                  </a:spcBef>
                  <a:spcAft>
                    <a:spcPct val="0"/>
                  </a:spcAft>
                  <a:defRPr/>
                </a:pPr>
                <a:r>
                  <a:rPr lang="pt" altLang="zh-CN" sz="14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GPON ONU</a:t>
                </a:r>
                <a:endParaRPr lang="zh-CN" altLang="en-US" sz="14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 name="圆角矩形 38"/>
              <p:cNvSpPr/>
              <p:nvPr/>
            </p:nvSpPr>
            <p:spPr bwMode="auto">
              <a:xfrm>
                <a:off x="1145394" y="5336661"/>
                <a:ext cx="1072598" cy="503925"/>
              </a:xfrm>
              <a:prstGeom prst="roundRect">
                <a:avLst/>
              </a:prstGeom>
              <a:solidFill>
                <a:srgbClr val="0099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lstStyle/>
              <a:p>
                <a:pPr algn="ctr" fontAlgn="auto">
                  <a:spcBef>
                    <a:spcPct val="0"/>
                  </a:spcBef>
                  <a:spcAft>
                    <a:spcPct val="0"/>
                  </a:spcAft>
                  <a:buClr>
                    <a:srgbClr val="CC9900"/>
                  </a:buClr>
                  <a:buFont typeface="Wingdings" panose="05000000000000000000" pitchFamily="2" charset="2"/>
                  <a:buChar char="n"/>
                  <a:defRPr/>
                </a:pPr>
                <a:endParaRPr lang="zh-CN" altLang="en-US" sz="14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0" name="TextBox 79"/>
              <p:cNvSpPr txBox="1">
                <a:spLocks noChangeArrowheads="1"/>
              </p:cNvSpPr>
              <p:nvPr/>
            </p:nvSpPr>
            <p:spPr bwMode="auto">
              <a:xfrm>
                <a:off x="1047171" y="5336141"/>
                <a:ext cx="1287120" cy="586887"/>
              </a:xfrm>
              <a:prstGeom prst="rect">
                <a:avLst/>
              </a:prstGeom>
              <a:noFill/>
              <a:ln w="9525">
                <a:noFill/>
                <a:miter lim="800000"/>
              </a:ln>
            </p:spPr>
            <p:txBody>
              <a:bodyPr wrap="square">
                <a:spAutoFit/>
              </a:bodyPr>
              <a:lstStyle/>
              <a:p>
                <a:pPr algn="ctr" fontAlgn="auto">
                  <a:spcBef>
                    <a:spcPct val="0"/>
                  </a:spcBef>
                  <a:spcAft>
                    <a:spcPct val="0"/>
                  </a:spcAft>
                  <a:defRPr/>
                </a:pPr>
                <a:r>
                  <a:rPr lang="pt" altLang="zh-CN" sz="1400">
                    <a:latin typeface="Huawei Sans" panose="020C0503030203020204" pitchFamily="34" charset="0"/>
                    <a:ea typeface="方正兰亭黑简体" panose="02000000000000000000" pitchFamily="2" charset="-122"/>
                    <a:cs typeface="Huawei Sans" panose="020C0503030203020204" pitchFamily="34" charset="0"/>
                  </a:rPr>
                  <a:t>XG(S)-PON</a:t>
                </a:r>
              </a:p>
              <a:p>
                <a:pPr algn="ctr" fontAlgn="auto">
                  <a:spcBef>
                    <a:spcPct val="0"/>
                  </a:spcBef>
                  <a:spcAft>
                    <a:spcPct val="0"/>
                  </a:spcAft>
                  <a:defRPr/>
                </a:pPr>
                <a:r>
                  <a:rPr lang="pt" altLang="zh-CN" sz="14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ONU</a:t>
                </a:r>
                <a:endParaRPr lang="zh-CN" altLang="en-US" sz="14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 name="TextBox 90"/>
              <p:cNvSpPr txBox="1">
                <a:spLocks noChangeArrowheads="1"/>
              </p:cNvSpPr>
              <p:nvPr/>
            </p:nvSpPr>
            <p:spPr bwMode="auto">
              <a:xfrm>
                <a:off x="6842861" y="5498021"/>
                <a:ext cx="959036" cy="331242"/>
              </a:xfrm>
              <a:prstGeom prst="rect">
                <a:avLst/>
              </a:prstGeom>
              <a:noFill/>
              <a:ln w="9525">
                <a:noFill/>
                <a:miter lim="800000"/>
              </a:ln>
            </p:spPr>
            <p:txBody>
              <a:bodyPr wrap="square">
                <a:spAutoFit/>
              </a:bodyPr>
              <a:lstStyle/>
              <a:p>
                <a:pPr fontAlgn="auto">
                  <a:spcBef>
                    <a:spcPct val="0"/>
                  </a:spcBef>
                  <a:spcAft>
                    <a:spcPct val="0"/>
                  </a:spcAft>
                  <a:defRPr/>
                </a:pPr>
                <a:r>
                  <a:rPr lang="pt" altLang="zh-CN" sz="14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WDM1r</a:t>
                </a:r>
                <a:endParaRPr lang="zh-CN" altLang="en-US" sz="14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梯形 41"/>
              <p:cNvSpPr/>
              <p:nvPr/>
            </p:nvSpPr>
            <p:spPr bwMode="auto">
              <a:xfrm rot="5400000">
                <a:off x="5447243" y="4780840"/>
                <a:ext cx="895416" cy="532966"/>
              </a:xfrm>
              <a:prstGeom prst="trapezoid">
                <a:avLst>
                  <a:gd name="adj" fmla="val 53000"/>
                </a:avLst>
              </a:prstGeom>
              <a:solidFill>
                <a:srgbClr val="FFC000"/>
              </a:solidFill>
              <a:ln w="19050">
                <a:noFill/>
              </a:ln>
              <a:effectLst/>
            </p:spPr>
            <p:txBody>
              <a:bodyPr vert="horz" wrap="square" lIns="91416" tIns="45708" rIns="91416" bIns="45708" numCol="1" rtlCol="0" anchor="ctr" anchorCtr="0" compatLnSpc="1">
                <a:prstTxWarp prst="textNoShape">
                  <a:avLst/>
                </a:prstTxWarp>
              </a:bodyPr>
              <a:lstStyle/>
              <a:p>
                <a:pPr algn="ctr" defTabSz="914126" fontAlgn="base">
                  <a:buClr>
                    <a:srgbClr val="CC9900"/>
                  </a:buClr>
                </a:pPr>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grpSp>
      </p:grpSp>
      <p:cxnSp>
        <p:nvCxnSpPr>
          <p:cNvPr id="84" name="直接连接符 62"/>
          <p:cNvCxnSpPr>
            <a:cxnSpLocks noChangeShapeType="1"/>
          </p:cNvCxnSpPr>
          <p:nvPr/>
        </p:nvCxnSpPr>
        <p:spPr bwMode="auto">
          <a:xfrm flipH="1">
            <a:off x="8024197" y="1744891"/>
            <a:ext cx="7535" cy="384453"/>
          </a:xfrm>
          <a:prstGeom prst="line">
            <a:avLst/>
          </a:prstGeom>
          <a:noFill/>
          <a:ln w="9525">
            <a:solidFill>
              <a:schemeClr val="bg1">
                <a:lumMod val="65000"/>
              </a:schemeClr>
            </a:solidFill>
            <a:round/>
            <a:tailEnd type="oval" w="med" len="med"/>
          </a:ln>
        </p:spPr>
      </p:cxnSp>
    </p:spTree>
    <p:extLst>
      <p:ext uri="{BB962C8B-B14F-4D97-AF65-F5344CB8AC3E}">
        <p14:creationId xmlns:p14="http://schemas.microsoft.com/office/powerpoint/2010/main" val="105562803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zh-CN" dirty="0"/>
              <a:t>Visão geral da evolução suave de GPON para XG(S)-PON</a:t>
            </a:r>
          </a:p>
        </p:txBody>
      </p:sp>
      <p:sp>
        <p:nvSpPr>
          <p:cNvPr id="42" name="Text Box 10"/>
          <p:cNvSpPr txBox="1">
            <a:spLocks noChangeArrowheads="1"/>
          </p:cNvSpPr>
          <p:nvPr/>
        </p:nvSpPr>
        <p:spPr bwMode="auto">
          <a:xfrm>
            <a:off x="9253283" y="2557822"/>
            <a:ext cx="1541523" cy="287585"/>
          </a:xfrm>
          <a:prstGeom prst="rect">
            <a:avLst/>
          </a:prstGeom>
          <a:noFill/>
          <a:ln w="9525" algn="ctr">
            <a:noFill/>
            <a:miter lim="800000"/>
            <a:headEnd/>
            <a:tailEnd/>
          </a:ln>
        </p:spPr>
        <p:txBody>
          <a:bodyPr lIns="86676" tIns="43342" rIns="86676" bIns="43342">
            <a:spAutoFit/>
          </a:bodyPr>
          <a:lstStyle/>
          <a:p>
            <a:pPr defTabSz="877888">
              <a:spcBef>
                <a:spcPct val="50000"/>
              </a:spcBef>
            </a:pPr>
            <a:r>
              <a:rPr lang="pt" altLang="zh-CN" sz="1300" dirty="0">
                <a:latin typeface="Huawei Sans" panose="020C0503030203020204" pitchFamily="34" charset="0"/>
                <a:ea typeface="方正兰亭黑简体" panose="02000000000000000000" pitchFamily="2" charset="-122"/>
                <a:cs typeface="Huawei Sans" panose="020C0503030203020204" pitchFamily="34" charset="0"/>
              </a:rPr>
              <a:t>ONU GPON</a:t>
            </a:r>
          </a:p>
        </p:txBody>
      </p:sp>
      <p:pic>
        <p:nvPicPr>
          <p:cNvPr id="43" name="Picture 11" descr="2 CPOS单板外观图"/>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5042457" flipV="1">
            <a:off x="2702340" y="4302421"/>
            <a:ext cx="1567755" cy="646602"/>
          </a:xfrm>
          <a:prstGeom prst="rect">
            <a:avLst/>
          </a:prstGeom>
          <a:noFill/>
          <a:ln w="9525">
            <a:noFill/>
            <a:miter lim="800000"/>
            <a:headEnd/>
            <a:tailEnd/>
          </a:ln>
        </p:spPr>
      </p:pic>
      <p:sp>
        <p:nvSpPr>
          <p:cNvPr id="44" name="Text Box 13"/>
          <p:cNvSpPr txBox="1">
            <a:spLocks noChangeArrowheads="1"/>
          </p:cNvSpPr>
          <p:nvPr/>
        </p:nvSpPr>
        <p:spPr bwMode="auto">
          <a:xfrm>
            <a:off x="2937015" y="2527044"/>
            <a:ext cx="602158" cy="318363"/>
          </a:xfrm>
          <a:prstGeom prst="rect">
            <a:avLst/>
          </a:prstGeom>
          <a:noFill/>
          <a:ln w="9525" algn="ctr">
            <a:noFill/>
            <a:miter lim="800000"/>
            <a:headEnd/>
            <a:tailEnd/>
          </a:ln>
        </p:spPr>
        <p:txBody>
          <a:bodyPr lIns="86676" tIns="43342" rIns="86676" bIns="43342">
            <a:spAutoFit/>
          </a:bodyPr>
          <a:lstStyle/>
          <a:p>
            <a:pPr defTabSz="877888">
              <a:spcBef>
                <a:spcPct val="50000"/>
              </a:spcBef>
            </a:pPr>
            <a:r>
              <a:rPr lang="pt" altLang="zh-CN" sz="1500" dirty="0">
                <a:latin typeface="Huawei Sans" panose="020C0503030203020204" pitchFamily="34" charset="0"/>
                <a:ea typeface="方正兰亭黑简体" panose="02000000000000000000" pitchFamily="2" charset="-122"/>
                <a:cs typeface="Huawei Sans" panose="020C0503030203020204" pitchFamily="34" charset="0"/>
              </a:rPr>
              <a:t>OLT</a:t>
            </a:r>
          </a:p>
        </p:txBody>
      </p:sp>
      <p:sp>
        <p:nvSpPr>
          <p:cNvPr id="50" name="Text Box 16"/>
          <p:cNvSpPr txBox="1">
            <a:spLocks noChangeArrowheads="1"/>
          </p:cNvSpPr>
          <p:nvPr/>
        </p:nvSpPr>
        <p:spPr bwMode="auto">
          <a:xfrm>
            <a:off x="3957927" y="1693008"/>
            <a:ext cx="1895909" cy="319195"/>
          </a:xfrm>
          <a:prstGeom prst="rect">
            <a:avLst/>
          </a:prstGeom>
          <a:noFill/>
          <a:ln w="9525" algn="ctr">
            <a:noFill/>
            <a:miter lim="800000"/>
            <a:headEnd/>
            <a:tailEnd/>
          </a:ln>
        </p:spPr>
        <p:txBody>
          <a:bodyPr wrap="square" lIns="86676" tIns="43342" rIns="86676" bIns="43342">
            <a:spAutoFit/>
          </a:bodyPr>
          <a:lstStyle/>
          <a:p>
            <a:pPr algn="ctr" defTabSz="877888">
              <a:spcBef>
                <a:spcPct val="50000"/>
              </a:spcBef>
            </a:pPr>
            <a:r>
              <a:rPr lang="pt" altLang="zh-CN" sz="1500" dirty="0">
                <a:solidFill>
                  <a:srgbClr val="990000"/>
                </a:solidFill>
                <a:latin typeface="Huawei Sans" panose="020C0503030203020204" pitchFamily="34" charset="0"/>
                <a:ea typeface="方正兰亭黑简体" panose="02000000000000000000" pitchFamily="2" charset="-122"/>
                <a:cs typeface="Huawei Sans" panose="020C0503030203020204" pitchFamily="34" charset="0"/>
              </a:rPr>
              <a:t>2.Atualize o NMS</a:t>
            </a:r>
            <a:endParaRPr lang="zh-CN" altLang="en-US" sz="1500" dirty="0">
              <a:solidFill>
                <a:srgbClr val="99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Text Box 29"/>
          <p:cNvSpPr txBox="1">
            <a:spLocks noChangeArrowheads="1"/>
          </p:cNvSpPr>
          <p:nvPr/>
        </p:nvSpPr>
        <p:spPr bwMode="auto">
          <a:xfrm>
            <a:off x="1095097" y="3746283"/>
            <a:ext cx="2230907" cy="549195"/>
          </a:xfrm>
          <a:prstGeom prst="rect">
            <a:avLst/>
          </a:prstGeom>
          <a:noFill/>
          <a:ln w="9525" algn="ctr">
            <a:noFill/>
            <a:miter lim="800000"/>
            <a:headEnd/>
            <a:tailEnd/>
          </a:ln>
        </p:spPr>
        <p:txBody>
          <a:bodyPr wrap="square" lIns="86676" tIns="43342" rIns="86676" bIns="43342">
            <a:spAutoFit/>
          </a:bodyPr>
          <a:lstStyle/>
          <a:p>
            <a:pPr algn="ctr" defTabSz="877888">
              <a:spcBef>
                <a:spcPct val="50000"/>
              </a:spcBef>
            </a:pPr>
            <a:r>
              <a:rPr lang="pt" altLang="en-US" sz="1500" dirty="0">
                <a:solidFill>
                  <a:srgbClr val="990000"/>
                </a:solidFill>
                <a:latin typeface="Huawei Sans" panose="020C0503030203020204" pitchFamily="34" charset="0"/>
                <a:ea typeface="方正兰亭黑简体" panose="02000000000000000000" pitchFamily="2" charset="-122"/>
                <a:cs typeface="Huawei Sans" panose="020C0503030203020204" pitchFamily="34" charset="0"/>
              </a:rPr>
              <a:t>1. Adicione uma placa de serviço XG(S)-PON</a:t>
            </a:r>
            <a:endParaRPr lang="zh-CN" altLang="en-US" sz="1500" dirty="0">
              <a:solidFill>
                <a:srgbClr val="99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Text Box 51"/>
          <p:cNvSpPr txBox="1">
            <a:spLocks noChangeArrowheads="1"/>
          </p:cNvSpPr>
          <p:nvPr/>
        </p:nvSpPr>
        <p:spPr bwMode="auto">
          <a:xfrm>
            <a:off x="3983374" y="2519445"/>
            <a:ext cx="3777755" cy="318363"/>
          </a:xfrm>
          <a:prstGeom prst="rect">
            <a:avLst/>
          </a:prstGeom>
          <a:noFill/>
          <a:ln w="9525" algn="ctr">
            <a:noFill/>
            <a:miter lim="800000"/>
            <a:headEnd/>
            <a:tailEnd/>
          </a:ln>
        </p:spPr>
        <p:txBody>
          <a:bodyPr wrap="square" lIns="86676" tIns="43342" rIns="86676" bIns="43342">
            <a:spAutoFit/>
          </a:bodyPr>
          <a:lstStyle/>
          <a:p>
            <a:pPr defTabSz="877888">
              <a:spcBef>
                <a:spcPct val="50000"/>
              </a:spcBef>
            </a:pPr>
            <a:r>
              <a:rPr lang="pt" altLang="en-US" sz="1500" dirty="0">
                <a:solidFill>
                  <a:srgbClr val="990000"/>
                </a:solidFill>
                <a:latin typeface="Huawei Sans" panose="020C0503030203020204" pitchFamily="34" charset="0"/>
                <a:ea typeface="方正兰亭黑简体" panose="02000000000000000000" pitchFamily="2" charset="-122"/>
                <a:cs typeface="Huawei Sans" panose="020C0503030203020204" pitchFamily="34" charset="0"/>
              </a:rPr>
              <a:t>3. Adicione WDM ou divisor óptico</a:t>
            </a:r>
            <a:endParaRPr lang="en-US" altLang="zh-CN" sz="1500" dirty="0">
              <a:solidFill>
                <a:srgbClr val="99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Text Box 56"/>
          <p:cNvSpPr txBox="1">
            <a:spLocks noChangeArrowheads="1"/>
          </p:cNvSpPr>
          <p:nvPr/>
        </p:nvSpPr>
        <p:spPr bwMode="auto">
          <a:xfrm>
            <a:off x="8707507" y="4278693"/>
            <a:ext cx="2946779" cy="549195"/>
          </a:xfrm>
          <a:prstGeom prst="rect">
            <a:avLst/>
          </a:prstGeom>
          <a:noFill/>
          <a:ln w="9525" algn="ctr">
            <a:noFill/>
            <a:miter lim="800000"/>
            <a:headEnd/>
            <a:tailEnd/>
          </a:ln>
        </p:spPr>
        <p:txBody>
          <a:bodyPr wrap="square" lIns="86676" tIns="43342" rIns="86676" bIns="43342">
            <a:spAutoFit/>
          </a:bodyPr>
          <a:lstStyle/>
          <a:p>
            <a:pPr defTabSz="877888">
              <a:spcBef>
                <a:spcPct val="50000"/>
              </a:spcBef>
            </a:pPr>
            <a:r>
              <a:rPr lang="pt" altLang="zh-CN" sz="1500" dirty="0">
                <a:solidFill>
                  <a:srgbClr val="990000"/>
                </a:solidFill>
                <a:latin typeface="Huawei Sans" panose="020C0503030203020204" pitchFamily="34" charset="0"/>
                <a:ea typeface="方正兰亭黑简体" panose="02000000000000000000" pitchFamily="2" charset="-122"/>
                <a:cs typeface="Huawei Sans" panose="020C0503030203020204" pitchFamily="34" charset="0"/>
              </a:rPr>
              <a:t>4. Substitua a ONU GPON ou adicione uma ONU XG(S)-PON</a:t>
            </a:r>
            <a:endParaRPr lang="en-US" altLang="zh-CN" sz="1500" dirty="0">
              <a:solidFill>
                <a:srgbClr val="99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5" name="AutoShape 12"/>
          <p:cNvSpPr>
            <a:spLocks noChangeArrowheads="1"/>
          </p:cNvSpPr>
          <p:nvPr/>
        </p:nvSpPr>
        <p:spPr bwMode="auto">
          <a:xfrm>
            <a:off x="2887203" y="5375938"/>
            <a:ext cx="450586" cy="464557"/>
          </a:xfrm>
          <a:prstGeom prst="rightArrow">
            <a:avLst>
              <a:gd name="adj1" fmla="val 50000"/>
              <a:gd name="adj2" fmla="val 42105"/>
            </a:avLst>
          </a:prstGeom>
          <a:solidFill>
            <a:srgbClr val="800000"/>
          </a:solidFill>
          <a:ln w="9525" algn="ctr">
            <a:solidFill>
              <a:schemeClr val="tx1"/>
            </a:solidFill>
            <a:miter lim="800000"/>
            <a:headEnd/>
            <a:tailEnd/>
          </a:ln>
        </p:spPr>
        <p:txBody>
          <a:bodyPr lIns="79200" tIns="39600" rIns="79200" bIns="39600" anchor="ctr">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56" name="组合 55"/>
          <p:cNvGrpSpPr/>
          <p:nvPr/>
        </p:nvGrpSpPr>
        <p:grpSpPr>
          <a:xfrm>
            <a:off x="1178930" y="5467846"/>
            <a:ext cx="1654497" cy="287585"/>
            <a:chOff x="854765" y="5422332"/>
            <a:chExt cx="1654497" cy="287585"/>
          </a:xfrm>
        </p:grpSpPr>
        <p:sp>
          <p:nvSpPr>
            <p:cNvPr id="57" name="Rectangle 21"/>
            <p:cNvSpPr>
              <a:spLocks noChangeArrowheads="1"/>
            </p:cNvSpPr>
            <p:nvPr/>
          </p:nvSpPr>
          <p:spPr bwMode="auto">
            <a:xfrm>
              <a:off x="854765" y="5450884"/>
              <a:ext cx="1654497" cy="233862"/>
            </a:xfrm>
            <a:prstGeom prst="rect">
              <a:avLst/>
            </a:prstGeom>
            <a:solidFill>
              <a:srgbClr val="DDDDDD">
                <a:alpha val="98822"/>
              </a:srgbClr>
            </a:solidFill>
            <a:ln w="9525" algn="ctr">
              <a:solidFill>
                <a:srgbClr val="333333"/>
              </a:solidFill>
              <a:miter lim="800000"/>
              <a:headEnd/>
              <a:tailEnd/>
            </a:ln>
          </p:spPr>
          <p:txBody>
            <a:bodyPr lIns="79200" tIns="39600" rIns="79200" bIns="39600" anchor="ctr">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Text Box 22"/>
            <p:cNvSpPr txBox="1">
              <a:spLocks noChangeArrowheads="1"/>
            </p:cNvSpPr>
            <p:nvPr/>
          </p:nvSpPr>
          <p:spPr bwMode="auto">
            <a:xfrm>
              <a:off x="883307" y="5422332"/>
              <a:ext cx="1620000" cy="287585"/>
            </a:xfrm>
            <a:prstGeom prst="rect">
              <a:avLst/>
            </a:prstGeom>
            <a:noFill/>
            <a:ln w="9525" algn="ctr">
              <a:noFill/>
              <a:miter lim="800000"/>
              <a:headEnd/>
              <a:tailEnd/>
            </a:ln>
          </p:spPr>
          <p:txBody>
            <a:bodyPr wrap="square" lIns="86676" tIns="43342" rIns="86676" bIns="43342">
              <a:spAutoFit/>
            </a:bodyPr>
            <a:lstStyle/>
            <a:p>
              <a:pPr defTabSz="877888">
                <a:spcBef>
                  <a:spcPct val="50000"/>
                </a:spcBef>
              </a:pPr>
              <a:r>
                <a:rPr lang="pt" altLang="zh-CN" sz="1300" dirty="0">
                  <a:latin typeface="Huawei Sans" panose="020C0503030203020204" pitchFamily="34" charset="0"/>
                  <a:ea typeface="方正兰亭黑简体" panose="02000000000000000000" pitchFamily="2" charset="-122"/>
                  <a:cs typeface="Huawei Sans" panose="020C0503030203020204" pitchFamily="34" charset="0"/>
                </a:rPr>
                <a:t>1. Atualização OLT</a:t>
              </a:r>
            </a:p>
          </p:txBody>
        </p:sp>
      </p:grpSp>
      <p:grpSp>
        <p:nvGrpSpPr>
          <p:cNvPr id="59" name="组合 58"/>
          <p:cNvGrpSpPr/>
          <p:nvPr/>
        </p:nvGrpSpPr>
        <p:grpSpPr>
          <a:xfrm>
            <a:off x="3383158" y="5467846"/>
            <a:ext cx="1703779" cy="287585"/>
            <a:chOff x="3058993" y="5429158"/>
            <a:chExt cx="1703779" cy="287585"/>
          </a:xfrm>
        </p:grpSpPr>
        <p:sp>
          <p:nvSpPr>
            <p:cNvPr id="60" name="Rectangle 23"/>
            <p:cNvSpPr>
              <a:spLocks noChangeArrowheads="1"/>
            </p:cNvSpPr>
            <p:nvPr/>
          </p:nvSpPr>
          <p:spPr bwMode="auto">
            <a:xfrm>
              <a:off x="3058993" y="5441561"/>
              <a:ext cx="1703779" cy="233862"/>
            </a:xfrm>
            <a:prstGeom prst="rect">
              <a:avLst/>
            </a:prstGeom>
            <a:solidFill>
              <a:srgbClr val="DDDDDD">
                <a:alpha val="98822"/>
              </a:srgbClr>
            </a:solidFill>
            <a:ln w="9525" algn="ctr">
              <a:solidFill>
                <a:srgbClr val="333333"/>
              </a:solidFill>
              <a:miter lim="800000"/>
              <a:headEnd/>
              <a:tailEnd/>
            </a:ln>
          </p:spPr>
          <p:txBody>
            <a:bodyPr lIns="79200" tIns="39600" rIns="79200" bIns="39600" anchor="ctr">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1" name="Text Box 24"/>
            <p:cNvSpPr txBox="1">
              <a:spLocks noChangeArrowheads="1"/>
            </p:cNvSpPr>
            <p:nvPr/>
          </p:nvSpPr>
          <p:spPr bwMode="auto">
            <a:xfrm>
              <a:off x="3129396" y="5429158"/>
              <a:ext cx="1620000" cy="287585"/>
            </a:xfrm>
            <a:prstGeom prst="rect">
              <a:avLst/>
            </a:prstGeom>
            <a:noFill/>
            <a:ln w="9525" algn="ctr">
              <a:noFill/>
              <a:miter lim="800000"/>
              <a:headEnd/>
              <a:tailEnd/>
            </a:ln>
          </p:spPr>
          <p:txBody>
            <a:bodyPr wrap="square" lIns="86676" tIns="43342" rIns="86676" bIns="43342">
              <a:spAutoFit/>
            </a:bodyPr>
            <a:lstStyle/>
            <a:p>
              <a:pPr defTabSz="877888">
                <a:spcBef>
                  <a:spcPct val="50000"/>
                </a:spcBef>
              </a:pPr>
              <a:r>
                <a:rPr lang="pt" altLang="en-US" sz="1300" dirty="0">
                  <a:latin typeface="Huawei Sans" panose="020C0503030203020204" pitchFamily="34" charset="0"/>
                  <a:ea typeface="方正兰亭黑简体" panose="02000000000000000000" pitchFamily="2" charset="-122"/>
                  <a:cs typeface="Huawei Sans" panose="020C0503030203020204" pitchFamily="34" charset="0"/>
                </a:rPr>
                <a:t>2. Atualização EMS</a:t>
              </a:r>
              <a:endParaRPr lang="en-US" altLang="zh-CN" sz="13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62" name="组合 61"/>
          <p:cNvGrpSpPr/>
          <p:nvPr/>
        </p:nvGrpSpPr>
        <p:grpSpPr>
          <a:xfrm>
            <a:off x="5607144" y="5467846"/>
            <a:ext cx="3060000" cy="287585"/>
            <a:chOff x="5282973" y="5429774"/>
            <a:chExt cx="2504478" cy="287585"/>
          </a:xfrm>
        </p:grpSpPr>
        <p:sp>
          <p:nvSpPr>
            <p:cNvPr id="63" name="Rectangle 25"/>
            <p:cNvSpPr>
              <a:spLocks noChangeArrowheads="1"/>
            </p:cNvSpPr>
            <p:nvPr/>
          </p:nvSpPr>
          <p:spPr bwMode="auto">
            <a:xfrm>
              <a:off x="5282973" y="5450107"/>
              <a:ext cx="2324003" cy="233862"/>
            </a:xfrm>
            <a:prstGeom prst="rect">
              <a:avLst/>
            </a:prstGeom>
            <a:solidFill>
              <a:srgbClr val="DDDDDD">
                <a:alpha val="98822"/>
              </a:srgbClr>
            </a:solidFill>
            <a:ln w="9525" algn="ctr">
              <a:solidFill>
                <a:srgbClr val="333333"/>
              </a:solidFill>
              <a:miter lim="800000"/>
              <a:headEnd/>
              <a:tailEnd/>
            </a:ln>
          </p:spPr>
          <p:txBody>
            <a:bodyPr wrap="square" lIns="79200" tIns="39600" rIns="79200" bIns="39600" anchor="ctr">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4" name="Text Box 26"/>
            <p:cNvSpPr txBox="1">
              <a:spLocks noChangeArrowheads="1"/>
            </p:cNvSpPr>
            <p:nvPr/>
          </p:nvSpPr>
          <p:spPr bwMode="auto">
            <a:xfrm>
              <a:off x="5318757" y="5429774"/>
              <a:ext cx="2468694" cy="287585"/>
            </a:xfrm>
            <a:prstGeom prst="rect">
              <a:avLst/>
            </a:prstGeom>
            <a:noFill/>
            <a:ln w="9525" algn="ctr">
              <a:noFill/>
              <a:miter lim="800000"/>
              <a:headEnd/>
              <a:tailEnd/>
            </a:ln>
          </p:spPr>
          <p:txBody>
            <a:bodyPr wrap="square" lIns="86676" tIns="43342" rIns="86676" bIns="43342">
              <a:spAutoFit/>
            </a:bodyPr>
            <a:lstStyle/>
            <a:p>
              <a:pPr marL="195263" indent="-195263" defTabSz="877888">
                <a:spcBef>
                  <a:spcPct val="50000"/>
                </a:spcBef>
              </a:pPr>
              <a:r>
                <a:rPr lang="pt" altLang="en-US" sz="1300" dirty="0">
                  <a:latin typeface="Huawei Sans" panose="020C0503030203020204" pitchFamily="34" charset="0"/>
                  <a:ea typeface="方正兰亭黑简体" panose="02000000000000000000" pitchFamily="2" charset="-122"/>
                  <a:cs typeface="Huawei Sans" panose="020C0503030203020204" pitchFamily="34" charset="0"/>
                </a:rPr>
                <a:t>3. Adicione WDM ou divisor óptico.</a:t>
              </a:r>
              <a:endParaRPr lang="en-US" altLang="zh-CN" sz="13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65" name="AutoShape 27"/>
          <p:cNvSpPr>
            <a:spLocks noChangeArrowheads="1"/>
          </p:cNvSpPr>
          <p:nvPr/>
        </p:nvSpPr>
        <p:spPr bwMode="auto">
          <a:xfrm>
            <a:off x="5123896" y="5375938"/>
            <a:ext cx="450586" cy="464557"/>
          </a:xfrm>
          <a:prstGeom prst="rightArrow">
            <a:avLst>
              <a:gd name="adj1" fmla="val 50000"/>
              <a:gd name="adj2" fmla="val 42105"/>
            </a:avLst>
          </a:prstGeom>
          <a:solidFill>
            <a:srgbClr val="800000"/>
          </a:solidFill>
          <a:ln w="9525" algn="ctr">
            <a:solidFill>
              <a:schemeClr val="tx1"/>
            </a:solidFill>
            <a:miter lim="800000"/>
            <a:headEnd/>
            <a:tailEnd/>
          </a:ln>
        </p:spPr>
        <p:txBody>
          <a:bodyPr lIns="79200" tIns="39600" rIns="79200" bIns="39600" anchor="ctr">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6" name="AutoShape 28"/>
          <p:cNvSpPr>
            <a:spLocks noChangeArrowheads="1"/>
          </p:cNvSpPr>
          <p:nvPr/>
        </p:nvSpPr>
        <p:spPr bwMode="auto">
          <a:xfrm>
            <a:off x="8493025" y="5375938"/>
            <a:ext cx="450586" cy="464557"/>
          </a:xfrm>
          <a:prstGeom prst="rightArrow">
            <a:avLst>
              <a:gd name="adj1" fmla="val 50000"/>
              <a:gd name="adj2" fmla="val 42478"/>
            </a:avLst>
          </a:prstGeom>
          <a:solidFill>
            <a:srgbClr val="800000"/>
          </a:solidFill>
          <a:ln w="9525" algn="ctr">
            <a:solidFill>
              <a:schemeClr val="tx1"/>
            </a:solidFill>
            <a:miter lim="800000"/>
            <a:headEnd/>
            <a:tailEnd/>
          </a:ln>
        </p:spPr>
        <p:txBody>
          <a:bodyPr lIns="79200" tIns="39600" rIns="79200" bIns="39600" anchor="ctr">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67" name="组合 66"/>
          <p:cNvGrpSpPr/>
          <p:nvPr/>
        </p:nvGrpSpPr>
        <p:grpSpPr>
          <a:xfrm>
            <a:off x="8989731" y="5467847"/>
            <a:ext cx="3096000" cy="487640"/>
            <a:chOff x="8136363" y="5429774"/>
            <a:chExt cx="2326132" cy="487640"/>
          </a:xfrm>
        </p:grpSpPr>
        <p:sp>
          <p:nvSpPr>
            <p:cNvPr id="68" name="Rectangle 57"/>
            <p:cNvSpPr>
              <a:spLocks noChangeArrowheads="1"/>
            </p:cNvSpPr>
            <p:nvPr/>
          </p:nvSpPr>
          <p:spPr bwMode="auto">
            <a:xfrm>
              <a:off x="8141649" y="5460966"/>
              <a:ext cx="2046930" cy="233862"/>
            </a:xfrm>
            <a:prstGeom prst="rect">
              <a:avLst/>
            </a:prstGeom>
            <a:solidFill>
              <a:srgbClr val="DDDDDD">
                <a:alpha val="98822"/>
              </a:srgbClr>
            </a:solidFill>
            <a:ln w="9525" algn="ctr">
              <a:solidFill>
                <a:srgbClr val="333333"/>
              </a:solidFill>
              <a:miter lim="800000"/>
              <a:headEnd/>
              <a:tailEnd/>
            </a:ln>
          </p:spPr>
          <p:txBody>
            <a:bodyPr wrap="square" lIns="79200" tIns="39600" rIns="79200" bIns="39600" anchor="ctr">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9" name="Text Box 58"/>
            <p:cNvSpPr txBox="1">
              <a:spLocks noChangeArrowheads="1"/>
            </p:cNvSpPr>
            <p:nvPr/>
          </p:nvSpPr>
          <p:spPr bwMode="auto">
            <a:xfrm>
              <a:off x="8136363" y="5429774"/>
              <a:ext cx="2326132" cy="487640"/>
            </a:xfrm>
            <a:prstGeom prst="rect">
              <a:avLst/>
            </a:prstGeom>
            <a:noFill/>
            <a:ln w="9525" algn="ctr">
              <a:noFill/>
              <a:miter lim="800000"/>
              <a:headEnd/>
              <a:tailEnd/>
            </a:ln>
          </p:spPr>
          <p:txBody>
            <a:bodyPr wrap="square" lIns="86676" tIns="43342" rIns="86676" bIns="43342">
              <a:spAutoFit/>
            </a:bodyPr>
            <a:lstStyle/>
            <a:p>
              <a:pPr defTabSz="877888">
                <a:spcBef>
                  <a:spcPct val="50000"/>
                </a:spcBef>
              </a:pPr>
              <a:r>
                <a:rPr lang="pt" altLang="en-US" sz="1300" dirty="0">
                  <a:latin typeface="Huawei Sans" panose="020C0503030203020204" pitchFamily="34" charset="0"/>
                  <a:ea typeface="方正兰亭黑简体" panose="02000000000000000000" pitchFamily="2" charset="-122"/>
                  <a:cs typeface="Huawei Sans" panose="020C0503030203020204" pitchFamily="34" charset="0"/>
                </a:rPr>
                <a:t>4. Adicione uma ONU XG(S)-PON.</a:t>
              </a:r>
              <a:endParaRPr lang="zh-CN" altLang="en-US" sz="13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70" name="Text Box 10"/>
          <p:cNvSpPr txBox="1">
            <a:spLocks noChangeArrowheads="1"/>
          </p:cNvSpPr>
          <p:nvPr/>
        </p:nvSpPr>
        <p:spPr bwMode="auto">
          <a:xfrm>
            <a:off x="9244657" y="3225494"/>
            <a:ext cx="1541523" cy="287585"/>
          </a:xfrm>
          <a:prstGeom prst="rect">
            <a:avLst/>
          </a:prstGeom>
          <a:noFill/>
          <a:ln w="9525" algn="ctr">
            <a:noFill/>
            <a:miter lim="800000"/>
            <a:headEnd/>
            <a:tailEnd/>
          </a:ln>
        </p:spPr>
        <p:txBody>
          <a:bodyPr lIns="86676" tIns="43342" rIns="86676" bIns="43342">
            <a:spAutoFit/>
          </a:bodyPr>
          <a:lstStyle/>
          <a:p>
            <a:pPr defTabSz="877888">
              <a:spcBef>
                <a:spcPct val="50000"/>
              </a:spcBef>
            </a:pPr>
            <a:r>
              <a:rPr lang="pt" altLang="zh-CN" sz="1300" dirty="0">
                <a:latin typeface="Huawei Sans" panose="020C0503030203020204" pitchFamily="34" charset="0"/>
                <a:ea typeface="方正兰亭黑简体" panose="02000000000000000000" pitchFamily="2" charset="-122"/>
                <a:cs typeface="Huawei Sans" panose="020C0503030203020204" pitchFamily="34" charset="0"/>
              </a:rPr>
              <a:t>ONU GPON</a:t>
            </a:r>
          </a:p>
        </p:txBody>
      </p:sp>
      <p:sp>
        <p:nvSpPr>
          <p:cNvPr id="71" name="Text Box 10"/>
          <p:cNvSpPr txBox="1">
            <a:spLocks noChangeArrowheads="1"/>
          </p:cNvSpPr>
          <p:nvPr/>
        </p:nvSpPr>
        <p:spPr bwMode="auto">
          <a:xfrm>
            <a:off x="9261909" y="3896735"/>
            <a:ext cx="1541523" cy="272196"/>
          </a:xfrm>
          <a:prstGeom prst="rect">
            <a:avLst/>
          </a:prstGeom>
          <a:noFill/>
          <a:ln w="9525" algn="ctr">
            <a:noFill/>
            <a:miter lim="800000"/>
            <a:headEnd/>
            <a:tailEnd/>
          </a:ln>
        </p:spPr>
        <p:txBody>
          <a:bodyPr lIns="86676" tIns="43342" rIns="86676" bIns="43342">
            <a:spAutoFit/>
          </a:bodyPr>
          <a:lstStyle/>
          <a:p>
            <a:pPr defTabSz="877888">
              <a:spcBef>
                <a:spcPct val="50000"/>
              </a:spcBef>
            </a:pPr>
            <a:r>
              <a:rPr lang="pt" altLang="zh-CN" sz="1200" dirty="0">
                <a:latin typeface="Huawei Sans" panose="020C0503030203020204" pitchFamily="34" charset="0"/>
                <a:ea typeface="方正兰亭黑简体" panose="02000000000000000000" pitchFamily="2" charset="-122"/>
                <a:cs typeface="Huawei Sans" panose="020C0503030203020204" pitchFamily="34" charset="0"/>
              </a:rPr>
              <a:t>ONU XG(S)-PON</a:t>
            </a:r>
            <a:endParaRPr lang="pt" altLang="zh-CN" sz="13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72" name="自选图形 19"/>
          <p:cNvCxnSpPr>
            <a:cxnSpLocks noChangeShapeType="1"/>
          </p:cNvCxnSpPr>
          <p:nvPr/>
        </p:nvCxnSpPr>
        <p:spPr bwMode="auto">
          <a:xfrm flipV="1">
            <a:off x="6522686" y="2692849"/>
            <a:ext cx="2040697" cy="646812"/>
          </a:xfrm>
          <a:prstGeom prst="straightConnector1">
            <a:avLst/>
          </a:prstGeom>
          <a:noFill/>
          <a:ln w="9525">
            <a:solidFill>
              <a:schemeClr val="tx1"/>
            </a:solidFill>
            <a:round/>
          </a:ln>
        </p:spPr>
      </p:cxnSp>
      <p:cxnSp>
        <p:nvCxnSpPr>
          <p:cNvPr id="73" name="自选图形 20"/>
          <p:cNvCxnSpPr>
            <a:cxnSpLocks noChangeShapeType="1"/>
          </p:cNvCxnSpPr>
          <p:nvPr/>
        </p:nvCxnSpPr>
        <p:spPr bwMode="auto">
          <a:xfrm>
            <a:off x="6522686" y="3339661"/>
            <a:ext cx="2038335" cy="690772"/>
          </a:xfrm>
          <a:prstGeom prst="straightConnector1">
            <a:avLst/>
          </a:prstGeom>
          <a:noFill/>
          <a:ln w="9525">
            <a:solidFill>
              <a:schemeClr val="tx1"/>
            </a:solidFill>
            <a:round/>
          </a:ln>
        </p:spPr>
      </p:cxnSp>
      <p:cxnSp>
        <p:nvCxnSpPr>
          <p:cNvPr id="74" name="自选图形 21"/>
          <p:cNvCxnSpPr>
            <a:cxnSpLocks noChangeShapeType="1"/>
            <a:stCxn id="84" idx="3"/>
            <a:endCxn id="76" idx="3"/>
          </p:cNvCxnSpPr>
          <p:nvPr/>
        </p:nvCxnSpPr>
        <p:spPr bwMode="auto">
          <a:xfrm>
            <a:off x="3468543" y="3339661"/>
            <a:ext cx="2611737" cy="1886"/>
          </a:xfrm>
          <a:prstGeom prst="straightConnector1">
            <a:avLst/>
          </a:prstGeom>
          <a:noFill/>
          <a:ln w="9525">
            <a:solidFill>
              <a:schemeClr val="tx1"/>
            </a:solidFill>
            <a:round/>
          </a:ln>
        </p:spPr>
      </p:cxnSp>
      <p:cxnSp>
        <p:nvCxnSpPr>
          <p:cNvPr id="75" name="直接连接符 74"/>
          <p:cNvCxnSpPr/>
          <p:nvPr/>
        </p:nvCxnSpPr>
        <p:spPr bwMode="auto">
          <a:xfrm>
            <a:off x="6643711" y="3347235"/>
            <a:ext cx="191731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76" name="图片 75"/>
          <p:cNvPicPr>
            <a:picLocks noChangeAspect="1"/>
          </p:cNvPicPr>
          <p:nvPr/>
        </p:nvPicPr>
        <p:blipFill>
          <a:blip r:embed="rId4" cstate="print"/>
          <a:stretch>
            <a:fillRect/>
          </a:stretch>
        </p:blipFill>
        <p:spPr>
          <a:xfrm rot="10800000">
            <a:off x="6080280" y="3072753"/>
            <a:ext cx="555812" cy="537588"/>
          </a:xfrm>
          <a:prstGeom prst="rect">
            <a:avLst/>
          </a:prstGeom>
        </p:spPr>
      </p:pic>
      <p:pic>
        <p:nvPicPr>
          <p:cNvPr id="77" name="图片 76"/>
          <p:cNvPicPr>
            <a:picLocks noChangeAspect="1"/>
          </p:cNvPicPr>
          <p:nvPr/>
        </p:nvPicPr>
        <p:blipFill>
          <a:blip r:embed="rId5" cstate="print"/>
          <a:stretch>
            <a:fillRect/>
          </a:stretch>
        </p:blipFill>
        <p:spPr>
          <a:xfrm>
            <a:off x="8486221" y="2642941"/>
            <a:ext cx="792115" cy="143255"/>
          </a:xfrm>
          <a:prstGeom prst="rect">
            <a:avLst/>
          </a:prstGeom>
        </p:spPr>
      </p:pic>
      <p:pic>
        <p:nvPicPr>
          <p:cNvPr id="78" name="图片 77"/>
          <p:cNvPicPr>
            <a:picLocks noChangeAspect="1"/>
          </p:cNvPicPr>
          <p:nvPr/>
        </p:nvPicPr>
        <p:blipFill>
          <a:blip r:embed="rId6" cstate="print"/>
          <a:stretch>
            <a:fillRect/>
          </a:stretch>
        </p:blipFill>
        <p:spPr>
          <a:xfrm>
            <a:off x="8532181" y="3763794"/>
            <a:ext cx="745859" cy="497239"/>
          </a:xfrm>
          <a:prstGeom prst="rect">
            <a:avLst/>
          </a:prstGeom>
        </p:spPr>
      </p:pic>
      <p:pic>
        <p:nvPicPr>
          <p:cNvPr id="79" name="图片 78"/>
          <p:cNvPicPr>
            <a:picLocks noChangeAspect="1"/>
          </p:cNvPicPr>
          <p:nvPr/>
        </p:nvPicPr>
        <p:blipFill>
          <a:blip r:embed="rId7" cstate="print"/>
          <a:stretch>
            <a:fillRect/>
          </a:stretch>
        </p:blipFill>
        <p:spPr>
          <a:xfrm>
            <a:off x="8534611" y="3767034"/>
            <a:ext cx="740998" cy="493999"/>
          </a:xfrm>
          <a:prstGeom prst="rect">
            <a:avLst/>
          </a:prstGeom>
        </p:spPr>
      </p:pic>
      <p:pic>
        <p:nvPicPr>
          <p:cNvPr id="80" name="图片 79"/>
          <p:cNvPicPr>
            <a:picLocks noChangeAspect="1"/>
          </p:cNvPicPr>
          <p:nvPr/>
        </p:nvPicPr>
        <p:blipFill>
          <a:blip r:embed="rId8" cstate="print"/>
          <a:stretch>
            <a:fillRect/>
          </a:stretch>
        </p:blipFill>
        <p:spPr>
          <a:xfrm>
            <a:off x="2958728" y="1607572"/>
            <a:ext cx="1031208" cy="731220"/>
          </a:xfrm>
          <a:prstGeom prst="rect">
            <a:avLst/>
          </a:prstGeom>
        </p:spPr>
      </p:pic>
      <p:pic>
        <p:nvPicPr>
          <p:cNvPr id="81" name="图片 80"/>
          <p:cNvPicPr>
            <a:picLocks noChangeAspect="1"/>
          </p:cNvPicPr>
          <p:nvPr/>
        </p:nvPicPr>
        <p:blipFill>
          <a:blip r:embed="rId9" cstate="print"/>
          <a:stretch>
            <a:fillRect/>
          </a:stretch>
        </p:blipFill>
        <p:spPr>
          <a:xfrm>
            <a:off x="2937015" y="1578655"/>
            <a:ext cx="1052921" cy="777106"/>
          </a:xfrm>
          <a:prstGeom prst="rect">
            <a:avLst/>
          </a:prstGeom>
        </p:spPr>
      </p:pic>
      <p:pic>
        <p:nvPicPr>
          <p:cNvPr id="82" name="图片 81"/>
          <p:cNvPicPr>
            <a:picLocks noChangeAspect="1"/>
          </p:cNvPicPr>
          <p:nvPr/>
        </p:nvPicPr>
        <p:blipFill>
          <a:blip r:embed="rId6" cstate="print"/>
          <a:stretch>
            <a:fillRect/>
          </a:stretch>
        </p:blipFill>
        <p:spPr>
          <a:xfrm>
            <a:off x="8532182" y="3132437"/>
            <a:ext cx="745859" cy="497239"/>
          </a:xfrm>
          <a:prstGeom prst="rect">
            <a:avLst/>
          </a:prstGeom>
        </p:spPr>
      </p:pic>
      <p:pic>
        <p:nvPicPr>
          <p:cNvPr id="83" name="图片 82"/>
          <p:cNvPicPr>
            <a:picLocks noChangeAspect="1"/>
          </p:cNvPicPr>
          <p:nvPr/>
        </p:nvPicPr>
        <p:blipFill>
          <a:blip r:embed="rId10"/>
          <a:stretch>
            <a:fillRect/>
          </a:stretch>
        </p:blipFill>
        <p:spPr>
          <a:xfrm>
            <a:off x="3326004" y="3060506"/>
            <a:ext cx="2776073" cy="657225"/>
          </a:xfrm>
          <a:prstGeom prst="rect">
            <a:avLst/>
          </a:prstGeom>
        </p:spPr>
      </p:pic>
      <p:pic>
        <p:nvPicPr>
          <p:cNvPr id="84" name="图片 83"/>
          <p:cNvPicPr>
            <a:picLocks noChangeAspect="1"/>
          </p:cNvPicPr>
          <p:nvPr/>
        </p:nvPicPr>
        <p:blipFill>
          <a:blip r:embed="rId11" cstate="print"/>
          <a:stretch>
            <a:fillRect/>
          </a:stretch>
        </p:blipFill>
        <p:spPr>
          <a:xfrm>
            <a:off x="2937015" y="2948397"/>
            <a:ext cx="531528" cy="782527"/>
          </a:xfrm>
          <a:prstGeom prst="rect">
            <a:avLst/>
          </a:prstGeom>
        </p:spPr>
      </p:pic>
    </p:spTree>
    <p:extLst>
      <p:ext uri="{BB962C8B-B14F-4D97-AF65-F5344CB8AC3E}">
        <p14:creationId xmlns:p14="http://schemas.microsoft.com/office/powerpoint/2010/main" val="618225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par>
                          <p:cTn id="11" fill="hold">
                            <p:stCondLst>
                              <p:cond delay="0"/>
                            </p:stCondLst>
                            <p:childTnLst>
                              <p:par>
                                <p:cTn id="12" presetID="42" presetClass="path" presetSubtype="0" accel="50000" decel="50000" fill="hold" nodeType="afterEffect">
                                  <p:stCondLst>
                                    <p:cond delay="0"/>
                                  </p:stCondLst>
                                  <p:childTnLst>
                                    <p:animMotion origin="layout" path="M 2.5E-6 4.44444E-6 L -0.02136 -0.2 " pathEditMode="relative" rAng="0" ptsTypes="AA">
                                      <p:cBhvr>
                                        <p:cTn id="13" dur="2000" fill="hold"/>
                                        <p:tgtEl>
                                          <p:spTgt spid="43"/>
                                        </p:tgtEl>
                                        <p:attrNameLst>
                                          <p:attrName>ppt_x</p:attrName>
                                          <p:attrName>ppt_y</p:attrName>
                                        </p:attrNameLst>
                                      </p:cBhvr>
                                      <p:rCtr x="-1068" y="-10000"/>
                                    </p:animMotion>
                                  </p:childTnLst>
                                </p:cTn>
                              </p:par>
                            </p:childTnLst>
                          </p:cTn>
                        </p:par>
                        <p:par>
                          <p:cTn id="14" fill="hold">
                            <p:stCondLst>
                              <p:cond delay="2000"/>
                            </p:stCondLst>
                            <p:childTnLst>
                              <p:par>
                                <p:cTn id="15" presetID="1" presetClass="exit" presetSubtype="0" fill="hold" nodeType="afterEffect">
                                  <p:stCondLst>
                                    <p:cond delay="0"/>
                                  </p:stCondLst>
                                  <p:childTnLst>
                                    <p:set>
                                      <p:cBhvr>
                                        <p:cTn id="16" dur="1" fill="hold">
                                          <p:stCondLst>
                                            <p:cond delay="0"/>
                                          </p:stCondLst>
                                        </p:cTn>
                                        <p:tgtEl>
                                          <p:spTgt spid="4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par>
                          <p:cTn id="25" fill="hold">
                            <p:stCondLst>
                              <p:cond delay="0"/>
                            </p:stCondLst>
                            <p:childTnLst>
                              <p:par>
                                <p:cTn id="26" presetID="10" presetClass="entr" presetSubtype="0" fill="hold" nodeType="after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fade">
                                      <p:cBhvr>
                                        <p:cTn id="28" dur="500"/>
                                        <p:tgtEl>
                                          <p:spTgt spid="8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500"/>
                                        <p:tgtEl>
                                          <p:spTgt spid="6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par>
                                <p:cTn id="37" presetID="10"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fade">
                                      <p:cBhvr>
                                        <p:cTn id="39" dur="500"/>
                                        <p:tgtEl>
                                          <p:spTgt spid="8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par>
                          <p:cTn id="43" fill="hold">
                            <p:stCondLst>
                              <p:cond delay="500"/>
                            </p:stCondLst>
                            <p:childTnLst>
                              <p:par>
                                <p:cTn id="44" presetID="1" presetClass="exit" presetSubtype="0" fill="hold" nodeType="afterEffect">
                                  <p:stCondLst>
                                    <p:cond delay="0"/>
                                  </p:stCondLst>
                                  <p:childTnLst>
                                    <p:set>
                                      <p:cBhvr>
                                        <p:cTn id="45" dur="1" fill="hold">
                                          <p:stCondLst>
                                            <p:cond delay="0"/>
                                          </p:stCondLst>
                                        </p:cTn>
                                        <p:tgtEl>
                                          <p:spTgt spid="74"/>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fade">
                                      <p:cBhvr>
                                        <p:cTn id="50" dur="500"/>
                                        <p:tgtEl>
                                          <p:spTgt spid="6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fade">
                                      <p:cBhvr>
                                        <p:cTn id="53" dur="500"/>
                                        <p:tgtEl>
                                          <p:spTgt spid="6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fade">
                                      <p:cBhvr>
                                        <p:cTn id="56" dur="500"/>
                                        <p:tgtEl>
                                          <p:spTgt spid="54"/>
                                        </p:tgtEl>
                                      </p:cBhvr>
                                    </p:animEffect>
                                  </p:childTnLst>
                                </p:cTn>
                              </p:par>
                              <p:par>
                                <p:cTn id="57" presetID="10" presetClass="entr" presetSubtype="0" fill="hold" nodeType="withEffect">
                                  <p:stCondLst>
                                    <p:cond delay="0"/>
                                  </p:stCondLst>
                                  <p:childTnLst>
                                    <p:set>
                                      <p:cBhvr>
                                        <p:cTn id="58" dur="1" fill="hold">
                                          <p:stCondLst>
                                            <p:cond delay="0"/>
                                          </p:stCondLst>
                                        </p:cTn>
                                        <p:tgtEl>
                                          <p:spTgt spid="79"/>
                                        </p:tgtEl>
                                        <p:attrNameLst>
                                          <p:attrName>style.visibility</p:attrName>
                                        </p:attrNameLst>
                                      </p:cBhvr>
                                      <p:to>
                                        <p:strVal val="visible"/>
                                      </p:to>
                                    </p:set>
                                    <p:animEffect transition="in" filter="fade">
                                      <p:cBhvr>
                                        <p:cTn id="5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3" grpId="0"/>
      <p:bldP spid="54" grpId="0"/>
      <p:bldP spid="55" grpId="0" animBg="1"/>
      <p:bldP spid="65" grpId="0" animBg="1"/>
      <p:bldP spid="6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zh-CN" dirty="0">
                <a:sym typeface="Symbol" pitchFamily="18" charset="2"/>
              </a:rPr>
              <a:t>Evolução suave de GPON para XG(S)-PON</a:t>
            </a:r>
            <a:endParaRPr lang="zh-CN" altLang="en-US" dirty="0"/>
          </a:p>
        </p:txBody>
      </p:sp>
      <p:sp>
        <p:nvSpPr>
          <p:cNvPr id="4" name="AutoShape 4"/>
          <p:cNvSpPr>
            <a:spLocks noChangeArrowheads="1"/>
          </p:cNvSpPr>
          <p:nvPr/>
        </p:nvSpPr>
        <p:spPr bwMode="auto">
          <a:xfrm>
            <a:off x="2749924" y="1909447"/>
            <a:ext cx="8280000" cy="3960000"/>
          </a:xfrm>
          <a:prstGeom prst="roundRect">
            <a:avLst>
              <a:gd name="adj" fmla="val 4403"/>
            </a:avLst>
          </a:prstGeom>
          <a:noFill/>
          <a:ln w="12700" algn="ctr">
            <a:solidFill>
              <a:schemeClr val="tx1"/>
            </a:solidFill>
            <a:round/>
          </a:ln>
        </p:spPr>
        <p:txBody>
          <a:bodyPr wrap="none" lIns="23997" tIns="14398" rIns="23997" bIns="14398" anchor="ctr"/>
          <a:lstStyle/>
          <a:p>
            <a:pPr marL="103343" indent="-103343" defTabSz="1088330">
              <a:lnSpc>
                <a:spcPct val="120000"/>
              </a:lnSpc>
              <a:defRPr/>
            </a:pPr>
            <a:endParaRPr lang="zh-CN" altLang="en-US" kern="0">
              <a:solidFill>
                <a:sysClr val="windowText" lastClr="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Text Box 49"/>
          <p:cNvSpPr txBox="1">
            <a:spLocks noChangeArrowheads="1"/>
          </p:cNvSpPr>
          <p:nvPr/>
        </p:nvSpPr>
        <p:spPr bwMode="auto">
          <a:xfrm>
            <a:off x="3787825" y="4530651"/>
            <a:ext cx="1083783" cy="307691"/>
          </a:xfrm>
          <a:prstGeom prst="rect">
            <a:avLst/>
          </a:prstGeom>
          <a:noFill/>
          <a:ln w="9525" algn="ctr">
            <a:noFill/>
            <a:miter lim="800000"/>
          </a:ln>
          <a:effectLst/>
        </p:spPr>
        <p:txBody>
          <a:bodyPr wrap="none" lIns="91357" tIns="45678" rIns="91357" bIns="45678" anchor="ctr" anchorCtr="0">
            <a:spAutoFit/>
          </a:bodyPr>
          <a:lstStyle/>
          <a:p>
            <a:pPr algn="ctr" fontAlgn="base">
              <a:spcBef>
                <a:spcPct val="50000"/>
              </a:spcBef>
              <a:spcAft>
                <a:spcPct val="0"/>
              </a:spcAft>
            </a:pPr>
            <a:r>
              <a:rPr kumimoji="1"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GPON OLT</a:t>
            </a:r>
          </a:p>
        </p:txBody>
      </p:sp>
      <p:cxnSp>
        <p:nvCxnSpPr>
          <p:cNvPr id="6" name="直接连接符 5"/>
          <p:cNvCxnSpPr/>
          <p:nvPr/>
        </p:nvCxnSpPr>
        <p:spPr bwMode="auto">
          <a:xfrm>
            <a:off x="3660428" y="3991252"/>
            <a:ext cx="1827068" cy="0"/>
          </a:xfrm>
          <a:prstGeom prst="line">
            <a:avLst/>
          </a:prstGeom>
          <a:solidFill>
            <a:srgbClr val="FFFFFF"/>
          </a:solidFill>
          <a:ln w="19050" cap="flat" cmpd="sng" algn="ctr">
            <a:solidFill>
              <a:srgbClr val="0070C0"/>
            </a:solidFill>
            <a:prstDash val="solid"/>
            <a:round/>
            <a:headEnd type="none" w="med" len="med"/>
            <a:tailEnd type="none" w="med" len="med"/>
          </a:ln>
          <a:effectLst/>
        </p:spPr>
      </p:cxnSp>
      <p:sp>
        <p:nvSpPr>
          <p:cNvPr id="7" name="Text Box 72"/>
          <p:cNvSpPr txBox="1">
            <a:spLocks noChangeArrowheads="1"/>
          </p:cNvSpPr>
          <p:nvPr/>
        </p:nvSpPr>
        <p:spPr bwMode="auto">
          <a:xfrm>
            <a:off x="5030302" y="3386832"/>
            <a:ext cx="1318288" cy="334650"/>
          </a:xfrm>
          <a:prstGeom prst="rect">
            <a:avLst/>
          </a:prstGeom>
          <a:noFill/>
          <a:ln w="9525">
            <a:noFill/>
            <a:miter lim="800000"/>
          </a:ln>
          <a:effectLst/>
        </p:spPr>
        <p:txBody>
          <a:bodyPr wrap="none" lIns="78285" tIns="39142" rIns="78285" bIns="39142" anchor="ctr" anchorCtr="0">
            <a:spAutoFit/>
          </a:bodyPr>
          <a:lstStyle/>
          <a:p>
            <a:pPr algn="ctr" defTabSz="1045450" eaLnBrk="0" fontAlgn="base" hangingPunct="0">
              <a:lnSpc>
                <a:spcPct val="120000"/>
              </a:lnSpc>
              <a:spcBef>
                <a:spcPct val="0"/>
              </a:spcBef>
            </a:pPr>
            <a:r>
              <a:rPr kumimoji="1" lang="pt"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divisor óptico</a:t>
            </a:r>
            <a:endParaRPr kumimoji="1" lang="en-GB"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Text Box 49"/>
          <p:cNvSpPr txBox="1">
            <a:spLocks noChangeArrowheads="1"/>
          </p:cNvSpPr>
          <p:nvPr/>
        </p:nvSpPr>
        <p:spPr bwMode="auto">
          <a:xfrm>
            <a:off x="3319869" y="3650157"/>
            <a:ext cx="677102" cy="305020"/>
          </a:xfrm>
          <a:prstGeom prst="rect">
            <a:avLst/>
          </a:prstGeom>
          <a:noFill/>
          <a:ln w="9525" algn="ctr">
            <a:noFill/>
            <a:miter lim="800000"/>
          </a:ln>
          <a:effectLst/>
        </p:spPr>
        <p:txBody>
          <a:bodyPr wrap="none" lIns="91357" tIns="45678" rIns="91357" bIns="45678" anchor="ctr" anchorCtr="0">
            <a:spAutoFit/>
          </a:bodyPr>
          <a:lstStyle/>
          <a:p>
            <a:pPr algn="ctr" fontAlgn="base">
              <a:spcBef>
                <a:spcPct val="50000"/>
              </a:spcBef>
              <a:spcAft>
                <a:spcPct val="0"/>
              </a:spcAft>
            </a:pPr>
            <a:r>
              <a:rPr kumimoji="1" lang="pt"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2-4GE</a:t>
            </a:r>
          </a:p>
        </p:txBody>
      </p:sp>
      <p:cxnSp>
        <p:nvCxnSpPr>
          <p:cNvPr id="10" name="直接连接符 9"/>
          <p:cNvCxnSpPr/>
          <p:nvPr/>
        </p:nvCxnSpPr>
        <p:spPr bwMode="auto">
          <a:xfrm flipH="1">
            <a:off x="8133210" y="3355749"/>
            <a:ext cx="0" cy="621580"/>
          </a:xfrm>
          <a:prstGeom prst="line">
            <a:avLst/>
          </a:prstGeom>
          <a:solidFill>
            <a:srgbClr val="FFFFFF"/>
          </a:solidFill>
          <a:ln w="19050" cap="flat" cmpd="sng" algn="ctr">
            <a:solidFill>
              <a:srgbClr val="0070C0"/>
            </a:solidFill>
            <a:prstDash val="solid"/>
            <a:round/>
            <a:headEnd type="none" w="med" len="med"/>
            <a:tailEnd type="none" w="med" len="med"/>
          </a:ln>
          <a:effectLst/>
        </p:spPr>
      </p:cxnSp>
      <p:cxnSp>
        <p:nvCxnSpPr>
          <p:cNvPr id="13" name="直接连接符 12"/>
          <p:cNvCxnSpPr/>
          <p:nvPr/>
        </p:nvCxnSpPr>
        <p:spPr bwMode="auto">
          <a:xfrm>
            <a:off x="5924375" y="4083134"/>
            <a:ext cx="2773277" cy="0"/>
          </a:xfrm>
          <a:prstGeom prst="line">
            <a:avLst/>
          </a:prstGeom>
          <a:solidFill>
            <a:srgbClr val="FFFFFF"/>
          </a:solidFill>
          <a:ln w="19050" cap="flat" cmpd="sng" algn="ctr">
            <a:solidFill>
              <a:srgbClr val="0070C0"/>
            </a:solidFill>
            <a:prstDash val="solid"/>
            <a:round/>
            <a:headEnd type="none" w="med" len="med"/>
            <a:tailEnd type="none" w="med" len="med"/>
          </a:ln>
          <a:effectLst/>
        </p:spPr>
      </p:cxnSp>
      <p:cxnSp>
        <p:nvCxnSpPr>
          <p:cNvPr id="14" name="直接连接符 13"/>
          <p:cNvCxnSpPr/>
          <p:nvPr/>
        </p:nvCxnSpPr>
        <p:spPr bwMode="auto">
          <a:xfrm flipH="1">
            <a:off x="7506327" y="4183635"/>
            <a:ext cx="0" cy="436767"/>
          </a:xfrm>
          <a:prstGeom prst="line">
            <a:avLst/>
          </a:prstGeom>
          <a:solidFill>
            <a:srgbClr val="FFFFFF"/>
          </a:solidFill>
          <a:ln w="19050" cap="flat" cmpd="sng" algn="ctr">
            <a:solidFill>
              <a:srgbClr val="0070C0"/>
            </a:solidFill>
            <a:prstDash val="solid"/>
            <a:round/>
            <a:headEnd type="none" w="med" len="med"/>
            <a:tailEnd type="none" w="med" len="med"/>
          </a:ln>
          <a:effectLst/>
        </p:spPr>
      </p:cxnSp>
      <p:sp>
        <p:nvSpPr>
          <p:cNvPr id="22" name="Text Box 49"/>
          <p:cNvSpPr txBox="1">
            <a:spLocks noChangeArrowheads="1"/>
          </p:cNvSpPr>
          <p:nvPr/>
        </p:nvSpPr>
        <p:spPr bwMode="auto">
          <a:xfrm>
            <a:off x="8901017" y="3645423"/>
            <a:ext cx="1160727" cy="307691"/>
          </a:xfrm>
          <a:prstGeom prst="rect">
            <a:avLst/>
          </a:prstGeom>
          <a:noFill/>
          <a:ln w="25400" algn="ctr">
            <a:noFill/>
            <a:miter lim="800000"/>
          </a:ln>
          <a:effectLst/>
        </p:spPr>
        <p:txBody>
          <a:bodyPr wrap="none" lIns="91357" tIns="45678" rIns="91357" bIns="45678" anchor="ctr" anchorCtr="0">
            <a:spAutoFit/>
          </a:bodyPr>
          <a:lstStyle/>
          <a:p>
            <a:pPr algn="ctr" fontAlgn="base">
              <a:spcBef>
                <a:spcPct val="50000"/>
              </a:spcBef>
              <a:spcAft>
                <a:spcPct val="0"/>
              </a:spcAft>
            </a:pPr>
            <a:r>
              <a:rPr kumimoji="1" lang="pt"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GPON ONU</a:t>
            </a:r>
          </a:p>
        </p:txBody>
      </p:sp>
      <p:cxnSp>
        <p:nvCxnSpPr>
          <p:cNvPr id="23" name="直接连接符 22"/>
          <p:cNvCxnSpPr/>
          <p:nvPr/>
        </p:nvCxnSpPr>
        <p:spPr bwMode="auto">
          <a:xfrm flipH="1">
            <a:off x="8701032" y="3459895"/>
            <a:ext cx="0" cy="623240"/>
          </a:xfrm>
          <a:prstGeom prst="line">
            <a:avLst/>
          </a:prstGeom>
          <a:solidFill>
            <a:srgbClr val="FFFFFF"/>
          </a:solidFill>
          <a:ln w="19050" cap="flat" cmpd="sng" algn="ctr">
            <a:solidFill>
              <a:srgbClr val="0070C0"/>
            </a:solidFill>
            <a:prstDash val="solid"/>
            <a:round/>
            <a:headEnd type="none" w="med" len="med"/>
            <a:tailEnd type="none" w="med" len="med"/>
          </a:ln>
          <a:effectLst/>
        </p:spPr>
      </p:cxnSp>
      <p:sp>
        <p:nvSpPr>
          <p:cNvPr id="24" name="Text Box 49"/>
          <p:cNvSpPr txBox="1">
            <a:spLocks noChangeArrowheads="1"/>
          </p:cNvSpPr>
          <p:nvPr/>
        </p:nvSpPr>
        <p:spPr bwMode="auto">
          <a:xfrm>
            <a:off x="7785313" y="4470858"/>
            <a:ext cx="1160727" cy="307691"/>
          </a:xfrm>
          <a:prstGeom prst="rect">
            <a:avLst/>
          </a:prstGeom>
          <a:noFill/>
          <a:ln w="9525" algn="ctr">
            <a:noFill/>
            <a:miter lim="800000"/>
          </a:ln>
          <a:effectLst/>
        </p:spPr>
        <p:txBody>
          <a:bodyPr wrap="none" lIns="91357" tIns="45678" rIns="91357" bIns="45678" anchor="ctr" anchorCtr="0">
            <a:spAutoFit/>
          </a:bodyPr>
          <a:lstStyle/>
          <a:p>
            <a:pPr algn="ctr" fontAlgn="base">
              <a:spcBef>
                <a:spcPct val="50000"/>
              </a:spcBef>
              <a:spcAft>
                <a:spcPct val="0"/>
              </a:spcAft>
            </a:pPr>
            <a:r>
              <a:rPr kumimoji="1"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GPON ONU</a:t>
            </a:r>
          </a:p>
        </p:txBody>
      </p:sp>
      <p:cxnSp>
        <p:nvCxnSpPr>
          <p:cNvPr id="30" name="直接连接符 29"/>
          <p:cNvCxnSpPr/>
          <p:nvPr/>
        </p:nvCxnSpPr>
        <p:spPr bwMode="auto">
          <a:xfrm>
            <a:off x="5898655" y="4183635"/>
            <a:ext cx="1609211" cy="0"/>
          </a:xfrm>
          <a:prstGeom prst="line">
            <a:avLst/>
          </a:prstGeom>
          <a:solidFill>
            <a:srgbClr val="FFFFFF"/>
          </a:solidFill>
          <a:ln w="19050" cap="flat" cmpd="sng" algn="ctr">
            <a:solidFill>
              <a:srgbClr val="0070C0"/>
            </a:solidFill>
            <a:prstDash val="solid"/>
            <a:round/>
            <a:headEnd type="none" w="med" len="med"/>
            <a:tailEnd type="none" w="med" len="med"/>
          </a:ln>
          <a:effectLst/>
        </p:spPr>
      </p:cxnSp>
      <p:cxnSp>
        <p:nvCxnSpPr>
          <p:cNvPr id="31" name="直接连接符 30"/>
          <p:cNvCxnSpPr/>
          <p:nvPr/>
        </p:nvCxnSpPr>
        <p:spPr bwMode="auto">
          <a:xfrm>
            <a:off x="5899308" y="3965887"/>
            <a:ext cx="2245816" cy="0"/>
          </a:xfrm>
          <a:prstGeom prst="line">
            <a:avLst/>
          </a:prstGeom>
          <a:solidFill>
            <a:srgbClr val="FFFFFF"/>
          </a:solidFill>
          <a:ln w="19050" cap="flat" cmpd="sng" algn="ctr">
            <a:solidFill>
              <a:srgbClr val="0070C0"/>
            </a:solidFill>
            <a:prstDash val="solid"/>
            <a:round/>
            <a:headEnd type="none" w="med" len="med"/>
            <a:tailEnd type="none" w="med" len="med"/>
          </a:ln>
          <a:effectLst/>
        </p:spPr>
      </p:cxnSp>
      <p:sp>
        <p:nvSpPr>
          <p:cNvPr id="377" name="TextBox 1605"/>
          <p:cNvSpPr txBox="1"/>
          <p:nvPr/>
        </p:nvSpPr>
        <p:spPr>
          <a:xfrm>
            <a:off x="1416984" y="3613950"/>
            <a:ext cx="1475962" cy="701741"/>
          </a:xfrm>
          <a:prstGeom prst="rect">
            <a:avLst/>
          </a:prstGeom>
          <a:noFill/>
        </p:spPr>
        <p:txBody>
          <a:bodyPr wrap="square" rtlCol="0">
            <a:spAutoFit/>
          </a:bodyPr>
          <a:lstStyle/>
          <a:p>
            <a:pPr algn="ctr"/>
            <a:r>
              <a:rPr lang="pt" altLang="en-US" sz="2000" b="1"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rPr>
              <a:t>Antes da Evolução</a:t>
            </a:r>
          </a:p>
        </p:txBody>
      </p:sp>
      <p:sp>
        <p:nvSpPr>
          <p:cNvPr id="378" name="文本框 377"/>
          <p:cNvSpPr txBox="1"/>
          <p:nvPr/>
        </p:nvSpPr>
        <p:spPr>
          <a:xfrm>
            <a:off x="2754313" y="1589880"/>
            <a:ext cx="2994331" cy="338554"/>
          </a:xfrm>
          <a:prstGeom prst="rect">
            <a:avLst/>
          </a:prstGeom>
          <a:noFill/>
        </p:spPr>
        <p:txBody>
          <a:bodyPr wrap="square" rtlCol="0">
            <a:spAutoFit/>
          </a:bodyPr>
          <a:lstStyle/>
          <a:p>
            <a:r>
              <a:rPr lang="pt" altLang="zh-CN" sz="1600" dirty="0">
                <a:latin typeface="Huawei Sans" panose="020C0503030203020204" pitchFamily="34" charset="0"/>
                <a:ea typeface="方正兰亭黑简体" panose="02000000000000000000" pitchFamily="2" charset="-122"/>
                <a:cs typeface="Huawei Sans" panose="020C0503030203020204" pitchFamily="34" charset="0"/>
              </a:rPr>
              <a:t>Rede FTTx GPON</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379" name="图片 378"/>
          <p:cNvPicPr>
            <a:picLocks noChangeAspect="1"/>
          </p:cNvPicPr>
          <p:nvPr/>
        </p:nvPicPr>
        <p:blipFill>
          <a:blip r:embed="rId3" cstate="print"/>
          <a:stretch>
            <a:fillRect/>
          </a:stretch>
        </p:blipFill>
        <p:spPr>
          <a:xfrm rot="10800000">
            <a:off x="5381958" y="3722458"/>
            <a:ext cx="555812" cy="537588"/>
          </a:xfrm>
          <a:prstGeom prst="rect">
            <a:avLst/>
          </a:prstGeom>
        </p:spPr>
      </p:pic>
      <p:pic>
        <p:nvPicPr>
          <p:cNvPr id="380" name="图片 379"/>
          <p:cNvPicPr>
            <a:picLocks noChangeAspect="1"/>
          </p:cNvPicPr>
          <p:nvPr/>
        </p:nvPicPr>
        <p:blipFill>
          <a:blip r:embed="rId4" cstate="print"/>
          <a:stretch>
            <a:fillRect/>
          </a:stretch>
        </p:blipFill>
        <p:spPr>
          <a:xfrm>
            <a:off x="4275896" y="3603860"/>
            <a:ext cx="531528" cy="782527"/>
          </a:xfrm>
          <a:prstGeom prst="rect">
            <a:avLst/>
          </a:prstGeom>
        </p:spPr>
      </p:pic>
      <p:pic>
        <p:nvPicPr>
          <p:cNvPr id="381" name="图片 380"/>
          <p:cNvPicPr>
            <a:picLocks noChangeAspect="1"/>
          </p:cNvPicPr>
          <p:nvPr/>
        </p:nvPicPr>
        <p:blipFill>
          <a:blip r:embed="rId5" cstate="print"/>
          <a:stretch>
            <a:fillRect/>
          </a:stretch>
        </p:blipFill>
        <p:spPr>
          <a:xfrm>
            <a:off x="7850680" y="3103562"/>
            <a:ext cx="574241" cy="382827"/>
          </a:xfrm>
          <a:prstGeom prst="rect">
            <a:avLst/>
          </a:prstGeom>
        </p:spPr>
      </p:pic>
      <p:pic>
        <p:nvPicPr>
          <p:cNvPr id="382" name="图片 381"/>
          <p:cNvPicPr>
            <a:picLocks noChangeAspect="1"/>
          </p:cNvPicPr>
          <p:nvPr/>
        </p:nvPicPr>
        <p:blipFill>
          <a:blip r:embed="rId5" cstate="print"/>
          <a:stretch>
            <a:fillRect/>
          </a:stretch>
        </p:blipFill>
        <p:spPr>
          <a:xfrm>
            <a:off x="8517986" y="3093898"/>
            <a:ext cx="574241" cy="382827"/>
          </a:xfrm>
          <a:prstGeom prst="rect">
            <a:avLst/>
          </a:prstGeom>
        </p:spPr>
      </p:pic>
      <p:pic>
        <p:nvPicPr>
          <p:cNvPr id="383" name="图片 382"/>
          <p:cNvPicPr>
            <a:picLocks noChangeAspect="1"/>
          </p:cNvPicPr>
          <p:nvPr/>
        </p:nvPicPr>
        <p:blipFill>
          <a:blip r:embed="rId5" cstate="print"/>
          <a:stretch>
            <a:fillRect/>
          </a:stretch>
        </p:blipFill>
        <p:spPr>
          <a:xfrm>
            <a:off x="7239291" y="4401220"/>
            <a:ext cx="574241" cy="382827"/>
          </a:xfrm>
          <a:prstGeom prst="rect">
            <a:avLst/>
          </a:prstGeom>
        </p:spPr>
      </p:pic>
      <p:pic>
        <p:nvPicPr>
          <p:cNvPr id="384" name="图片 383"/>
          <p:cNvPicPr>
            <a:picLocks noChangeAspect="1"/>
          </p:cNvPicPr>
          <p:nvPr/>
        </p:nvPicPr>
        <p:blipFill>
          <a:blip r:embed="rId6" cstate="print"/>
          <a:stretch>
            <a:fillRect/>
          </a:stretch>
        </p:blipFill>
        <p:spPr>
          <a:xfrm>
            <a:off x="7004458" y="2442308"/>
            <a:ext cx="1128752" cy="719580"/>
          </a:xfrm>
          <a:prstGeom prst="rect">
            <a:avLst/>
          </a:prstGeom>
        </p:spPr>
      </p:pic>
      <p:pic>
        <p:nvPicPr>
          <p:cNvPr id="385" name="图片 384"/>
          <p:cNvPicPr>
            <a:picLocks noChangeAspect="1"/>
          </p:cNvPicPr>
          <p:nvPr/>
        </p:nvPicPr>
        <p:blipFill>
          <a:blip r:embed="rId6" cstate="print"/>
          <a:stretch>
            <a:fillRect/>
          </a:stretch>
        </p:blipFill>
        <p:spPr>
          <a:xfrm>
            <a:off x="7004458" y="4759069"/>
            <a:ext cx="1128752" cy="719580"/>
          </a:xfrm>
          <a:prstGeom prst="rect">
            <a:avLst/>
          </a:prstGeom>
        </p:spPr>
      </p:pic>
      <p:pic>
        <p:nvPicPr>
          <p:cNvPr id="386" name="图片 385"/>
          <p:cNvPicPr>
            <a:picLocks noChangeAspect="1"/>
          </p:cNvPicPr>
          <p:nvPr/>
        </p:nvPicPr>
        <p:blipFill>
          <a:blip r:embed="rId6" cstate="print"/>
          <a:stretch>
            <a:fillRect/>
          </a:stretch>
        </p:blipFill>
        <p:spPr>
          <a:xfrm>
            <a:off x="9070924" y="2407044"/>
            <a:ext cx="1128752" cy="719580"/>
          </a:xfrm>
          <a:prstGeom prst="rect">
            <a:avLst/>
          </a:prstGeom>
        </p:spPr>
      </p:pic>
    </p:spTree>
    <p:extLst>
      <p:ext uri="{BB962C8B-B14F-4D97-AF65-F5344CB8AC3E}">
        <p14:creationId xmlns:p14="http://schemas.microsoft.com/office/powerpoint/2010/main" val="324075865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en-US">
                <a:sym typeface="Calibri" pitchFamily="34" charset="0"/>
              </a:rPr>
              <a:t>Solução Evolution 1 - Adicionando Multiplexadores WDM1r</a:t>
            </a:r>
            <a:endParaRPr lang="zh-CN" altLang="en-US"/>
          </a:p>
        </p:txBody>
      </p:sp>
      <p:sp>
        <p:nvSpPr>
          <p:cNvPr id="3" name="AutoShape 4"/>
          <p:cNvSpPr>
            <a:spLocks noChangeArrowheads="1"/>
          </p:cNvSpPr>
          <p:nvPr/>
        </p:nvSpPr>
        <p:spPr bwMode="auto">
          <a:xfrm>
            <a:off x="2606708" y="1756537"/>
            <a:ext cx="8240968" cy="3960000"/>
          </a:xfrm>
          <a:prstGeom prst="roundRect">
            <a:avLst>
              <a:gd name="adj" fmla="val 4403"/>
            </a:avLst>
          </a:prstGeom>
          <a:noFill/>
          <a:ln w="12700" algn="ctr">
            <a:solidFill>
              <a:schemeClr val="tx1"/>
            </a:solidFill>
            <a:round/>
          </a:ln>
        </p:spPr>
        <p:txBody>
          <a:bodyPr wrap="none" lIns="23997" tIns="14398" rIns="23997" bIns="14398" anchor="ctr"/>
          <a:lstStyle/>
          <a:p>
            <a:pPr marL="103343" indent="-103343" defTabSz="1088330">
              <a:lnSpc>
                <a:spcPct val="120000"/>
              </a:lnSpc>
              <a:defRPr/>
            </a:pPr>
            <a:endParaRPr lang="zh-CN" altLang="en-US" kern="0">
              <a:solidFill>
                <a:sysClr val="windowText" lastClr="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Text Box 49"/>
          <p:cNvSpPr txBox="1">
            <a:spLocks noChangeArrowheads="1"/>
          </p:cNvSpPr>
          <p:nvPr/>
        </p:nvSpPr>
        <p:spPr bwMode="auto">
          <a:xfrm>
            <a:off x="3111822" y="3832944"/>
            <a:ext cx="1083783" cy="307692"/>
          </a:xfrm>
          <a:prstGeom prst="rect">
            <a:avLst/>
          </a:prstGeom>
          <a:noFill/>
          <a:ln w="9525" algn="ctr">
            <a:noFill/>
            <a:miter lim="800000"/>
          </a:ln>
          <a:effectLst/>
        </p:spPr>
        <p:txBody>
          <a:bodyPr wrap="none" lIns="91357" tIns="45678" rIns="91357" bIns="45678" anchor="ctr" anchorCtr="0">
            <a:spAutoFit/>
          </a:bodyPr>
          <a:lstStyle/>
          <a:p>
            <a:pPr algn="ctr" fontAlgn="base">
              <a:spcBef>
                <a:spcPct val="50000"/>
              </a:spcBef>
              <a:spcAft>
                <a:spcPct val="0"/>
              </a:spcAft>
            </a:pPr>
            <a:r>
              <a:rPr kumimoji="1"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GPON OLT</a:t>
            </a:r>
          </a:p>
        </p:txBody>
      </p:sp>
      <p:cxnSp>
        <p:nvCxnSpPr>
          <p:cNvPr id="6" name="直接连接符 5"/>
          <p:cNvCxnSpPr>
            <a:stCxn id="376" idx="0"/>
          </p:cNvCxnSpPr>
          <p:nvPr/>
        </p:nvCxnSpPr>
        <p:spPr bwMode="auto">
          <a:xfrm>
            <a:off x="5277740" y="3951363"/>
            <a:ext cx="566144" cy="2401"/>
          </a:xfrm>
          <a:prstGeom prst="line">
            <a:avLst/>
          </a:prstGeom>
          <a:solidFill>
            <a:srgbClr val="FFFFFF"/>
          </a:solidFill>
          <a:ln w="12700" cap="flat" cmpd="sng" algn="ctr">
            <a:solidFill>
              <a:srgbClr val="0070C0"/>
            </a:solidFill>
            <a:prstDash val="solid"/>
            <a:round/>
            <a:headEnd type="none" w="med" len="med"/>
            <a:tailEnd type="none" w="med" len="med"/>
          </a:ln>
          <a:effectLst/>
        </p:spPr>
      </p:cxnSp>
      <p:sp>
        <p:nvSpPr>
          <p:cNvPr id="7" name="Text Box 72"/>
          <p:cNvSpPr txBox="1">
            <a:spLocks noChangeArrowheads="1"/>
          </p:cNvSpPr>
          <p:nvPr/>
        </p:nvSpPr>
        <p:spPr bwMode="auto">
          <a:xfrm>
            <a:off x="5435770" y="3112975"/>
            <a:ext cx="1318287" cy="334650"/>
          </a:xfrm>
          <a:prstGeom prst="rect">
            <a:avLst/>
          </a:prstGeom>
          <a:noFill/>
          <a:ln w="9525">
            <a:noFill/>
            <a:miter lim="800000"/>
          </a:ln>
          <a:effectLst/>
        </p:spPr>
        <p:txBody>
          <a:bodyPr wrap="none" lIns="78285" tIns="39142" rIns="78285" bIns="39142" anchor="ctr" anchorCtr="0">
            <a:spAutoFit/>
          </a:bodyPr>
          <a:lstStyle/>
          <a:p>
            <a:pPr algn="ctr" defTabSz="1045450" eaLnBrk="0" fontAlgn="base" hangingPunct="0">
              <a:lnSpc>
                <a:spcPct val="120000"/>
              </a:lnSpc>
              <a:spcBef>
                <a:spcPct val="0"/>
              </a:spcBef>
            </a:pPr>
            <a:r>
              <a:rPr kumimoji="1" lang="pt"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divisor óptico</a:t>
            </a:r>
            <a:endParaRPr kumimoji="1" lang="en-GB"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Text Box 49"/>
          <p:cNvSpPr txBox="1">
            <a:spLocks noChangeArrowheads="1"/>
          </p:cNvSpPr>
          <p:nvPr/>
        </p:nvSpPr>
        <p:spPr bwMode="auto">
          <a:xfrm>
            <a:off x="3122004" y="2996759"/>
            <a:ext cx="677103" cy="305021"/>
          </a:xfrm>
          <a:prstGeom prst="rect">
            <a:avLst/>
          </a:prstGeom>
          <a:noFill/>
          <a:ln w="9525" algn="ctr">
            <a:noFill/>
            <a:miter lim="800000"/>
          </a:ln>
          <a:effectLst/>
        </p:spPr>
        <p:txBody>
          <a:bodyPr wrap="none" lIns="91357" tIns="45678" rIns="91357" bIns="45678" anchor="ctr" anchorCtr="0">
            <a:spAutoFit/>
          </a:bodyPr>
          <a:lstStyle/>
          <a:p>
            <a:pPr algn="ctr" fontAlgn="base">
              <a:spcBef>
                <a:spcPct val="50000"/>
              </a:spcBef>
              <a:spcAft>
                <a:spcPct val="0"/>
              </a:spcAft>
            </a:pPr>
            <a:r>
              <a:rPr kumimoji="1"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2-4GE</a:t>
            </a:r>
          </a:p>
        </p:txBody>
      </p:sp>
      <p:cxnSp>
        <p:nvCxnSpPr>
          <p:cNvPr id="10" name="直接连接符 9"/>
          <p:cNvCxnSpPr/>
          <p:nvPr/>
        </p:nvCxnSpPr>
        <p:spPr bwMode="auto">
          <a:xfrm flipH="1">
            <a:off x="8332838" y="3300443"/>
            <a:ext cx="0" cy="621580"/>
          </a:xfrm>
          <a:prstGeom prst="line">
            <a:avLst/>
          </a:prstGeom>
          <a:solidFill>
            <a:srgbClr val="FFFFFF"/>
          </a:solidFill>
          <a:ln w="12700" cap="flat" cmpd="sng" algn="ctr">
            <a:solidFill>
              <a:srgbClr val="0070C0"/>
            </a:solidFill>
            <a:prstDash val="solid"/>
            <a:round/>
            <a:headEnd type="none" w="med" len="med"/>
            <a:tailEnd type="none" w="med" len="med"/>
          </a:ln>
          <a:effectLst/>
        </p:spPr>
      </p:cxnSp>
      <p:cxnSp>
        <p:nvCxnSpPr>
          <p:cNvPr id="239" name="直接连接符 238"/>
          <p:cNvCxnSpPr/>
          <p:nvPr/>
        </p:nvCxnSpPr>
        <p:spPr bwMode="auto">
          <a:xfrm>
            <a:off x="6271931" y="4027828"/>
            <a:ext cx="2587547" cy="0"/>
          </a:xfrm>
          <a:prstGeom prst="line">
            <a:avLst/>
          </a:prstGeom>
          <a:solidFill>
            <a:srgbClr val="FFFFFF"/>
          </a:solidFill>
          <a:ln w="12700" cap="flat" cmpd="sng" algn="ctr">
            <a:solidFill>
              <a:srgbClr val="0070C0"/>
            </a:solidFill>
            <a:prstDash val="solid"/>
            <a:round/>
            <a:headEnd type="none" w="med" len="med"/>
            <a:tailEnd type="none" w="med" len="med"/>
          </a:ln>
          <a:effectLst/>
        </p:spPr>
      </p:cxnSp>
      <p:cxnSp>
        <p:nvCxnSpPr>
          <p:cNvPr id="240" name="直接连接符 239"/>
          <p:cNvCxnSpPr/>
          <p:nvPr/>
        </p:nvCxnSpPr>
        <p:spPr bwMode="auto">
          <a:xfrm flipH="1">
            <a:off x="7747939" y="4128329"/>
            <a:ext cx="0" cy="436767"/>
          </a:xfrm>
          <a:prstGeom prst="line">
            <a:avLst/>
          </a:prstGeom>
          <a:solidFill>
            <a:srgbClr val="FFFFFF"/>
          </a:solidFill>
          <a:ln w="12700" cap="flat" cmpd="sng" algn="ctr">
            <a:solidFill>
              <a:srgbClr val="FF5E00"/>
            </a:solidFill>
            <a:prstDash val="solid"/>
            <a:round/>
            <a:headEnd type="none" w="med" len="med"/>
            <a:tailEnd type="none" w="med" len="med"/>
          </a:ln>
          <a:effectLst/>
        </p:spPr>
      </p:cxnSp>
      <p:sp>
        <p:nvSpPr>
          <p:cNvPr id="367" name="Text Box 49"/>
          <p:cNvSpPr txBox="1">
            <a:spLocks noChangeArrowheads="1"/>
          </p:cNvSpPr>
          <p:nvPr/>
        </p:nvSpPr>
        <p:spPr bwMode="auto">
          <a:xfrm>
            <a:off x="9109892" y="3402978"/>
            <a:ext cx="1160727" cy="307692"/>
          </a:xfrm>
          <a:prstGeom prst="rect">
            <a:avLst/>
          </a:prstGeom>
          <a:noFill/>
          <a:ln w="25400" algn="ctr">
            <a:noFill/>
            <a:miter lim="800000"/>
          </a:ln>
          <a:effectLst/>
        </p:spPr>
        <p:txBody>
          <a:bodyPr wrap="none" lIns="91357" tIns="45678" rIns="91357" bIns="45678" anchor="ctr" anchorCtr="0">
            <a:spAutoFit/>
          </a:bodyPr>
          <a:lstStyle/>
          <a:p>
            <a:pPr algn="ctr" fontAlgn="base">
              <a:spcBef>
                <a:spcPct val="50000"/>
              </a:spcBef>
              <a:spcAft>
                <a:spcPct val="0"/>
              </a:spcAft>
            </a:pPr>
            <a:r>
              <a:rPr kumimoji="1"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GPON ONU</a:t>
            </a:r>
          </a:p>
        </p:txBody>
      </p:sp>
      <p:cxnSp>
        <p:nvCxnSpPr>
          <p:cNvPr id="368" name="直接连接符 367"/>
          <p:cNvCxnSpPr/>
          <p:nvPr/>
        </p:nvCxnSpPr>
        <p:spPr bwMode="auto">
          <a:xfrm flipH="1">
            <a:off x="8862633" y="3404588"/>
            <a:ext cx="0" cy="623240"/>
          </a:xfrm>
          <a:prstGeom prst="line">
            <a:avLst/>
          </a:prstGeom>
          <a:solidFill>
            <a:srgbClr val="FFFFFF"/>
          </a:solidFill>
          <a:ln w="12700" cap="flat" cmpd="sng" algn="ctr">
            <a:solidFill>
              <a:srgbClr val="0070C0"/>
            </a:solidFill>
            <a:prstDash val="solid"/>
            <a:round/>
            <a:headEnd type="none" w="med" len="med"/>
            <a:tailEnd type="none" w="med" len="med"/>
          </a:ln>
          <a:effectLst/>
        </p:spPr>
      </p:cxnSp>
      <p:sp>
        <p:nvSpPr>
          <p:cNvPr id="369" name="Text Box 49"/>
          <p:cNvSpPr txBox="1">
            <a:spLocks noChangeArrowheads="1"/>
          </p:cNvSpPr>
          <p:nvPr/>
        </p:nvSpPr>
        <p:spPr bwMode="auto">
          <a:xfrm>
            <a:off x="8761258" y="4346067"/>
            <a:ext cx="1579112" cy="307692"/>
          </a:xfrm>
          <a:prstGeom prst="rect">
            <a:avLst/>
          </a:prstGeom>
          <a:noFill/>
          <a:ln w="9525" algn="ctr">
            <a:noFill/>
            <a:miter lim="800000"/>
          </a:ln>
          <a:effectLst/>
        </p:spPr>
        <p:txBody>
          <a:bodyPr wrap="none" lIns="91357" tIns="45678" rIns="91357" bIns="45678" anchor="ctr" anchorCtr="0">
            <a:spAutoFit/>
          </a:bodyPr>
          <a:lstStyle/>
          <a:p>
            <a:pPr algn="ctr" fontAlgn="base">
              <a:spcBef>
                <a:spcPct val="50000"/>
              </a:spcBef>
            </a:pPr>
            <a:r>
              <a:rPr kumimoji="1" lang="pt" altLang="zh-CN" sz="140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rPr>
              <a:t>XG(S)-PON ONU</a:t>
            </a:r>
          </a:p>
        </p:txBody>
      </p:sp>
      <p:cxnSp>
        <p:nvCxnSpPr>
          <p:cNvPr id="373" name="直接连接符 372"/>
          <p:cNvCxnSpPr/>
          <p:nvPr/>
        </p:nvCxnSpPr>
        <p:spPr bwMode="auto">
          <a:xfrm>
            <a:off x="6247934" y="4128329"/>
            <a:ext cx="1501440" cy="0"/>
          </a:xfrm>
          <a:prstGeom prst="line">
            <a:avLst/>
          </a:prstGeom>
          <a:solidFill>
            <a:srgbClr val="FFFFFF"/>
          </a:solidFill>
          <a:ln w="12700" cap="flat" cmpd="sng" algn="ctr">
            <a:solidFill>
              <a:srgbClr val="FF5E00"/>
            </a:solidFill>
            <a:prstDash val="solid"/>
            <a:round/>
            <a:headEnd type="none" w="med" len="med"/>
            <a:tailEnd type="none" w="med" len="med"/>
          </a:ln>
          <a:effectLst/>
        </p:spPr>
      </p:cxnSp>
      <p:cxnSp>
        <p:nvCxnSpPr>
          <p:cNvPr id="374" name="直接连接符 373"/>
          <p:cNvCxnSpPr/>
          <p:nvPr/>
        </p:nvCxnSpPr>
        <p:spPr bwMode="auto">
          <a:xfrm>
            <a:off x="6248543" y="3910581"/>
            <a:ext cx="2095411" cy="0"/>
          </a:xfrm>
          <a:prstGeom prst="line">
            <a:avLst/>
          </a:prstGeom>
          <a:solidFill>
            <a:srgbClr val="FFFFFF"/>
          </a:solidFill>
          <a:ln w="12700" cap="flat" cmpd="sng" algn="ctr">
            <a:solidFill>
              <a:srgbClr val="0070C0"/>
            </a:solidFill>
            <a:prstDash val="solid"/>
            <a:round/>
            <a:headEnd type="none" w="med" len="med"/>
            <a:tailEnd type="none" w="med" len="med"/>
          </a:ln>
          <a:effectLst/>
        </p:spPr>
      </p:cxnSp>
      <p:sp>
        <p:nvSpPr>
          <p:cNvPr id="375" name="Text Box 49"/>
          <p:cNvSpPr txBox="1">
            <a:spLocks noChangeArrowheads="1"/>
          </p:cNvSpPr>
          <p:nvPr/>
        </p:nvSpPr>
        <p:spPr bwMode="auto">
          <a:xfrm>
            <a:off x="3095480" y="5191266"/>
            <a:ext cx="1471225" cy="305021"/>
          </a:xfrm>
          <a:prstGeom prst="rect">
            <a:avLst/>
          </a:prstGeom>
          <a:noFill/>
          <a:ln w="9525" algn="ctr">
            <a:noFill/>
            <a:miter lim="800000"/>
          </a:ln>
          <a:effectLst/>
        </p:spPr>
        <p:txBody>
          <a:bodyPr wrap="none" lIns="91357" tIns="45678" rIns="91357" bIns="45678" anchor="ctr" anchorCtr="0">
            <a:spAutoFit/>
          </a:bodyPr>
          <a:lstStyle/>
          <a:p>
            <a:pPr algn="ctr" fontAlgn="base">
              <a:spcBef>
                <a:spcPct val="50000"/>
              </a:spcBef>
            </a:pPr>
            <a:r>
              <a:rPr kumimoji="1" lang="pt" altLang="zh-CN" sz="140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rPr>
              <a:t>XG(S)-PON OLT</a:t>
            </a:r>
          </a:p>
        </p:txBody>
      </p:sp>
      <p:sp>
        <p:nvSpPr>
          <p:cNvPr id="376" name="梯形 375"/>
          <p:cNvSpPr/>
          <p:nvPr/>
        </p:nvSpPr>
        <p:spPr bwMode="auto">
          <a:xfrm rot="5400000">
            <a:off x="4740929" y="3812803"/>
            <a:ext cx="796505" cy="277118"/>
          </a:xfrm>
          <a:prstGeom prst="trapezoid">
            <a:avLst>
              <a:gd name="adj" fmla="val 53000"/>
            </a:avLst>
          </a:prstGeom>
          <a:gradFill flip="none" rotWithShape="1">
            <a:gsLst>
              <a:gs pos="0">
                <a:srgbClr val="FF3399"/>
              </a:gs>
              <a:gs pos="25000">
                <a:srgbClr val="FF6633"/>
              </a:gs>
              <a:gs pos="50000">
                <a:srgbClr val="FFFF00"/>
              </a:gs>
              <a:gs pos="75000">
                <a:srgbClr val="01A78F"/>
              </a:gs>
              <a:gs pos="100000">
                <a:srgbClr val="3366FF"/>
              </a:gs>
            </a:gsLst>
            <a:lin ang="10800000" scaled="0"/>
          </a:gradFill>
          <a:ln w="19050">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bodyPr>
          <a:lstStyle/>
          <a:p>
            <a:pPr algn="ctr" defTabSz="914126" fontAlgn="base">
              <a:buClr>
                <a:srgbClr val="CC9900"/>
              </a:buClr>
            </a:pPr>
            <a:endParaRPr lang="zh-CN" altLang="en-US" sz="1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7" name="Text Box 49"/>
          <p:cNvSpPr txBox="1">
            <a:spLocks noChangeArrowheads="1"/>
          </p:cNvSpPr>
          <p:nvPr/>
        </p:nvSpPr>
        <p:spPr bwMode="auto">
          <a:xfrm>
            <a:off x="4896309" y="4306238"/>
            <a:ext cx="824097" cy="307692"/>
          </a:xfrm>
          <a:prstGeom prst="rect">
            <a:avLst/>
          </a:prstGeom>
          <a:noFill/>
          <a:ln w="9525" algn="ctr">
            <a:noFill/>
            <a:miter lim="800000"/>
          </a:ln>
          <a:effectLst/>
        </p:spPr>
        <p:txBody>
          <a:bodyPr wrap="none" lIns="91357" tIns="45678" rIns="91357" bIns="45678" anchor="ctr" anchorCtr="0">
            <a:spAutoFit/>
          </a:bodyPr>
          <a:lstStyle/>
          <a:p>
            <a:pPr algn="ctr" fontAlgn="base">
              <a:spcBef>
                <a:spcPct val="50000"/>
              </a:spcBef>
              <a:spcAft>
                <a:spcPct val="0"/>
              </a:spcAft>
            </a:pPr>
            <a:r>
              <a:rPr kumimoji="1" lang="pt" altLang="zh-CN" sz="140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rPr>
              <a:t>WDM1r</a:t>
            </a:r>
          </a:p>
        </p:txBody>
      </p:sp>
      <p:cxnSp>
        <p:nvCxnSpPr>
          <p:cNvPr id="378" name="直接连接符 377"/>
          <p:cNvCxnSpPr/>
          <p:nvPr/>
        </p:nvCxnSpPr>
        <p:spPr bwMode="auto">
          <a:xfrm flipH="1" flipV="1">
            <a:off x="4520173" y="3350995"/>
            <a:ext cx="480450" cy="453003"/>
          </a:xfrm>
          <a:prstGeom prst="line">
            <a:avLst/>
          </a:prstGeom>
          <a:solidFill>
            <a:srgbClr val="FFFFFF"/>
          </a:solidFill>
          <a:ln w="12700" cap="flat" cmpd="sng" algn="ctr">
            <a:solidFill>
              <a:srgbClr val="0070C0"/>
            </a:solidFill>
            <a:prstDash val="solid"/>
            <a:round/>
            <a:headEnd type="none" w="med" len="med"/>
            <a:tailEnd type="none" w="med" len="med"/>
          </a:ln>
          <a:effectLst/>
        </p:spPr>
      </p:cxnSp>
      <p:cxnSp>
        <p:nvCxnSpPr>
          <p:cNvPr id="379" name="直接连接符 378"/>
          <p:cNvCxnSpPr/>
          <p:nvPr/>
        </p:nvCxnSpPr>
        <p:spPr bwMode="auto">
          <a:xfrm flipH="1">
            <a:off x="4546196" y="4157845"/>
            <a:ext cx="454426" cy="627741"/>
          </a:xfrm>
          <a:prstGeom prst="line">
            <a:avLst/>
          </a:prstGeom>
          <a:solidFill>
            <a:schemeClr val="accent1"/>
          </a:solidFill>
          <a:ln w="12700" cap="flat" cmpd="sng" algn="ctr">
            <a:solidFill>
              <a:srgbClr val="FF5E00"/>
            </a:solidFill>
            <a:prstDash val="solid"/>
            <a:round/>
            <a:headEnd type="none" w="med" len="med"/>
            <a:tailEnd type="none" w="med" len="med"/>
          </a:ln>
          <a:effectLst/>
        </p:spPr>
      </p:cxnSp>
      <p:sp>
        <p:nvSpPr>
          <p:cNvPr id="381" name="Text Box 49"/>
          <p:cNvSpPr txBox="1">
            <a:spLocks noChangeArrowheads="1"/>
          </p:cNvSpPr>
          <p:nvPr/>
        </p:nvSpPr>
        <p:spPr bwMode="auto">
          <a:xfrm>
            <a:off x="3134721" y="4479860"/>
            <a:ext cx="777215" cy="305021"/>
          </a:xfrm>
          <a:prstGeom prst="rect">
            <a:avLst/>
          </a:prstGeom>
          <a:noFill/>
          <a:ln w="9525" algn="ctr">
            <a:noFill/>
            <a:miter lim="800000"/>
          </a:ln>
          <a:effectLst/>
        </p:spPr>
        <p:txBody>
          <a:bodyPr wrap="none" lIns="91357" tIns="45678" rIns="91357" bIns="45678" anchor="ctr" anchorCtr="0">
            <a:spAutoFit/>
          </a:bodyPr>
          <a:lstStyle/>
          <a:p>
            <a:pPr algn="ctr" fontAlgn="base">
              <a:spcBef>
                <a:spcPct val="50000"/>
              </a:spcBef>
              <a:spcAft>
                <a:spcPct val="0"/>
              </a:spcAft>
            </a:pPr>
            <a:r>
              <a:rPr kumimoji="1" lang="pt" altLang="zh-CN" sz="140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2-10GE</a:t>
            </a:r>
            <a:endParaRPr kumimoji="1" lang="en-US"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82" name="直接连接符 381"/>
          <p:cNvCxnSpPr/>
          <p:nvPr/>
        </p:nvCxnSpPr>
        <p:spPr bwMode="auto">
          <a:xfrm>
            <a:off x="3365691" y="3349662"/>
            <a:ext cx="634499" cy="13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3" name="直接连接符 382"/>
          <p:cNvCxnSpPr/>
          <p:nvPr/>
        </p:nvCxnSpPr>
        <p:spPr bwMode="auto">
          <a:xfrm>
            <a:off x="3426149" y="4837055"/>
            <a:ext cx="634499" cy="13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6" name="直接箭头连接符 385"/>
          <p:cNvCxnSpPr/>
          <p:nvPr/>
        </p:nvCxnSpPr>
        <p:spPr bwMode="auto">
          <a:xfrm flipH="1">
            <a:off x="7980070" y="4571825"/>
            <a:ext cx="34394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87" name="圆角矩形 386"/>
          <p:cNvSpPr/>
          <p:nvPr/>
        </p:nvSpPr>
        <p:spPr bwMode="auto">
          <a:xfrm>
            <a:off x="2649020" y="4265461"/>
            <a:ext cx="2024121" cy="1339531"/>
          </a:xfrm>
          <a:prstGeom prst="roundRect">
            <a:avLst/>
          </a:prstGeom>
          <a:noFill/>
          <a:ln w="12700" cap="flat" cmpd="sng" algn="ctr">
            <a:solidFill>
              <a:schemeClr val="tx2">
                <a:lumMod val="60000"/>
                <a:lumOff val="4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8" name="圆角矩形 387"/>
          <p:cNvSpPr/>
          <p:nvPr/>
        </p:nvSpPr>
        <p:spPr bwMode="auto">
          <a:xfrm>
            <a:off x="7347303" y="4201774"/>
            <a:ext cx="3245884" cy="1393725"/>
          </a:xfrm>
          <a:prstGeom prst="roundRect">
            <a:avLst/>
          </a:prstGeom>
          <a:noFill/>
          <a:ln w="12700" cap="flat" cmpd="sng" algn="ctr">
            <a:solidFill>
              <a:schemeClr val="tx2">
                <a:lumMod val="60000"/>
                <a:lumOff val="4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9" name="圆角矩形 388"/>
          <p:cNvSpPr/>
          <p:nvPr/>
        </p:nvSpPr>
        <p:spPr bwMode="auto">
          <a:xfrm>
            <a:off x="4723587" y="3523550"/>
            <a:ext cx="1034949" cy="1458074"/>
          </a:xfrm>
          <a:prstGeom prst="roundRect">
            <a:avLst/>
          </a:prstGeom>
          <a:noFill/>
          <a:ln w="12700" cap="flat" cmpd="sng" algn="ctr">
            <a:solidFill>
              <a:schemeClr val="tx2">
                <a:lumMod val="60000"/>
                <a:lumOff val="4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0" name="七边形 389"/>
          <p:cNvSpPr/>
          <p:nvPr/>
        </p:nvSpPr>
        <p:spPr bwMode="auto">
          <a:xfrm>
            <a:off x="2725906" y="5255116"/>
            <a:ext cx="323162" cy="288401"/>
          </a:xfrm>
          <a:prstGeom prst="heptag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pPr>
            <a:r>
              <a:rPr kumimoji="0" lang="pt" altLang="zh-CN" sz="18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endParaRPr kumimoji="0" lang="zh-CN" altLang="en-US" sz="18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1" name="七边形 390"/>
          <p:cNvSpPr/>
          <p:nvPr/>
        </p:nvSpPr>
        <p:spPr bwMode="auto">
          <a:xfrm>
            <a:off x="4781708" y="4588165"/>
            <a:ext cx="323162" cy="288401"/>
          </a:xfrm>
          <a:prstGeom prst="heptag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pPr>
            <a:r>
              <a:rPr lang="pt" altLang="zh-CN">
                <a:latin typeface="Huawei Sans" panose="020C0503030203020204" pitchFamily="34" charset="0"/>
                <a:ea typeface="方正兰亭黑简体" panose="02000000000000000000" pitchFamily="2" charset="-122"/>
                <a:cs typeface="Huawei Sans" panose="020C0503030203020204" pitchFamily="34" charset="0"/>
              </a:rPr>
              <a:t>2</a:t>
            </a:r>
            <a:endParaRPr kumimoji="0" lang="zh-CN" altLang="en-US" sz="18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2" name="七边形 391"/>
          <p:cNvSpPr/>
          <p:nvPr/>
        </p:nvSpPr>
        <p:spPr bwMode="auto">
          <a:xfrm>
            <a:off x="10153859" y="5247402"/>
            <a:ext cx="323162" cy="288401"/>
          </a:xfrm>
          <a:prstGeom prst="heptag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pPr>
            <a:r>
              <a:rPr lang="pt" altLang="zh-CN">
                <a:latin typeface="Huawei Sans" panose="020C0503030203020204" pitchFamily="34" charset="0"/>
                <a:ea typeface="方正兰亭黑简体" panose="02000000000000000000" pitchFamily="2" charset="-122"/>
                <a:cs typeface="Huawei Sans" panose="020C0503030203020204" pitchFamily="34" charset="0"/>
              </a:rPr>
              <a:t>3</a:t>
            </a:r>
            <a:endParaRPr kumimoji="0" lang="zh-CN" altLang="en-US" sz="18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3" name="TextBox 1605"/>
          <p:cNvSpPr txBox="1"/>
          <p:nvPr/>
        </p:nvSpPr>
        <p:spPr>
          <a:xfrm>
            <a:off x="863363" y="3461550"/>
            <a:ext cx="2053542" cy="701741"/>
          </a:xfrm>
          <a:prstGeom prst="rect">
            <a:avLst/>
          </a:prstGeom>
          <a:noFill/>
        </p:spPr>
        <p:txBody>
          <a:bodyPr wrap="square" rtlCol="0">
            <a:spAutoFit/>
          </a:bodyPr>
          <a:lstStyle/>
          <a:p>
            <a:pPr algn="ctr"/>
            <a:r>
              <a:rPr lang="pt" altLang="en-US" sz="2000" b="1"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rPr>
              <a:t>Solução de evolução 1</a:t>
            </a:r>
          </a:p>
        </p:txBody>
      </p:sp>
      <p:pic>
        <p:nvPicPr>
          <p:cNvPr id="394" name="图片 393"/>
          <p:cNvPicPr>
            <a:picLocks noChangeAspect="1"/>
          </p:cNvPicPr>
          <p:nvPr/>
        </p:nvPicPr>
        <p:blipFill>
          <a:blip r:embed="rId3" cstate="print"/>
          <a:stretch>
            <a:fillRect/>
          </a:stretch>
        </p:blipFill>
        <p:spPr>
          <a:xfrm rot="10800000">
            <a:off x="5791967" y="3722458"/>
            <a:ext cx="555812" cy="537588"/>
          </a:xfrm>
          <a:prstGeom prst="rect">
            <a:avLst/>
          </a:prstGeom>
        </p:spPr>
      </p:pic>
      <p:pic>
        <p:nvPicPr>
          <p:cNvPr id="395" name="图片 394"/>
          <p:cNvPicPr>
            <a:picLocks noChangeAspect="1"/>
          </p:cNvPicPr>
          <p:nvPr/>
        </p:nvPicPr>
        <p:blipFill>
          <a:blip r:embed="rId4" cstate="print"/>
          <a:stretch>
            <a:fillRect/>
          </a:stretch>
        </p:blipFill>
        <p:spPr>
          <a:xfrm>
            <a:off x="4025413" y="2941286"/>
            <a:ext cx="531528" cy="782527"/>
          </a:xfrm>
          <a:prstGeom prst="rect">
            <a:avLst/>
          </a:prstGeom>
        </p:spPr>
      </p:pic>
      <p:pic>
        <p:nvPicPr>
          <p:cNvPr id="396" name="图片 395"/>
          <p:cNvPicPr>
            <a:picLocks noChangeAspect="1"/>
          </p:cNvPicPr>
          <p:nvPr/>
        </p:nvPicPr>
        <p:blipFill>
          <a:blip r:embed="rId5" cstate="print"/>
          <a:stretch>
            <a:fillRect/>
          </a:stretch>
        </p:blipFill>
        <p:spPr>
          <a:xfrm>
            <a:off x="7850680" y="3103562"/>
            <a:ext cx="574241" cy="382827"/>
          </a:xfrm>
          <a:prstGeom prst="rect">
            <a:avLst/>
          </a:prstGeom>
        </p:spPr>
      </p:pic>
      <p:pic>
        <p:nvPicPr>
          <p:cNvPr id="397" name="图片 396"/>
          <p:cNvPicPr>
            <a:picLocks noChangeAspect="1"/>
          </p:cNvPicPr>
          <p:nvPr/>
        </p:nvPicPr>
        <p:blipFill>
          <a:blip r:embed="rId5" cstate="print"/>
          <a:stretch>
            <a:fillRect/>
          </a:stretch>
        </p:blipFill>
        <p:spPr>
          <a:xfrm>
            <a:off x="8517986" y="3083012"/>
            <a:ext cx="574241" cy="382827"/>
          </a:xfrm>
          <a:prstGeom prst="rect">
            <a:avLst/>
          </a:prstGeom>
        </p:spPr>
      </p:pic>
      <p:pic>
        <p:nvPicPr>
          <p:cNvPr id="398" name="图片 397"/>
          <p:cNvPicPr>
            <a:picLocks noChangeAspect="1"/>
          </p:cNvPicPr>
          <p:nvPr/>
        </p:nvPicPr>
        <p:blipFill>
          <a:blip r:embed="rId5" cstate="print"/>
          <a:stretch>
            <a:fillRect/>
          </a:stretch>
        </p:blipFill>
        <p:spPr>
          <a:xfrm>
            <a:off x="7438460" y="4380937"/>
            <a:ext cx="574241" cy="382827"/>
          </a:xfrm>
          <a:prstGeom prst="rect">
            <a:avLst/>
          </a:prstGeom>
        </p:spPr>
      </p:pic>
      <p:pic>
        <p:nvPicPr>
          <p:cNvPr id="399" name="图片 398"/>
          <p:cNvPicPr>
            <a:picLocks noChangeAspect="1"/>
          </p:cNvPicPr>
          <p:nvPr/>
        </p:nvPicPr>
        <p:blipFill>
          <a:blip r:embed="rId6" cstate="print"/>
          <a:stretch>
            <a:fillRect/>
          </a:stretch>
        </p:blipFill>
        <p:spPr>
          <a:xfrm>
            <a:off x="4058652" y="4442758"/>
            <a:ext cx="503694" cy="741550"/>
          </a:xfrm>
          <a:prstGeom prst="rect">
            <a:avLst/>
          </a:prstGeom>
        </p:spPr>
      </p:pic>
      <p:pic>
        <p:nvPicPr>
          <p:cNvPr id="400" name="图片 399"/>
          <p:cNvPicPr>
            <a:picLocks noChangeAspect="1"/>
          </p:cNvPicPr>
          <p:nvPr/>
        </p:nvPicPr>
        <p:blipFill>
          <a:blip r:embed="rId7" cstate="print"/>
          <a:stretch>
            <a:fillRect/>
          </a:stretch>
        </p:blipFill>
        <p:spPr>
          <a:xfrm>
            <a:off x="8292620" y="4381996"/>
            <a:ext cx="554736" cy="369824"/>
          </a:xfrm>
          <a:prstGeom prst="rect">
            <a:avLst/>
          </a:prstGeom>
        </p:spPr>
      </p:pic>
      <p:pic>
        <p:nvPicPr>
          <p:cNvPr id="401" name="图片 400"/>
          <p:cNvPicPr>
            <a:picLocks noChangeAspect="1"/>
          </p:cNvPicPr>
          <p:nvPr/>
        </p:nvPicPr>
        <p:blipFill>
          <a:blip r:embed="rId8" cstate="print"/>
          <a:stretch>
            <a:fillRect/>
          </a:stretch>
        </p:blipFill>
        <p:spPr>
          <a:xfrm>
            <a:off x="7048727" y="2473053"/>
            <a:ext cx="1128752" cy="719580"/>
          </a:xfrm>
          <a:prstGeom prst="rect">
            <a:avLst/>
          </a:prstGeom>
        </p:spPr>
      </p:pic>
      <p:pic>
        <p:nvPicPr>
          <p:cNvPr id="402" name="图片 401"/>
          <p:cNvPicPr>
            <a:picLocks noChangeAspect="1"/>
          </p:cNvPicPr>
          <p:nvPr/>
        </p:nvPicPr>
        <p:blipFill>
          <a:blip r:embed="rId8" cstate="print"/>
          <a:stretch>
            <a:fillRect/>
          </a:stretch>
        </p:blipFill>
        <p:spPr>
          <a:xfrm>
            <a:off x="9055112" y="2474413"/>
            <a:ext cx="1128752" cy="719580"/>
          </a:xfrm>
          <a:prstGeom prst="rect">
            <a:avLst/>
          </a:prstGeom>
        </p:spPr>
      </p:pic>
      <p:pic>
        <p:nvPicPr>
          <p:cNvPr id="403" name="图片 402"/>
          <p:cNvPicPr>
            <a:picLocks noChangeAspect="1"/>
          </p:cNvPicPr>
          <p:nvPr/>
        </p:nvPicPr>
        <p:blipFill>
          <a:blip r:embed="rId8" cstate="print"/>
          <a:stretch>
            <a:fillRect/>
          </a:stretch>
        </p:blipFill>
        <p:spPr>
          <a:xfrm>
            <a:off x="7352015" y="4771276"/>
            <a:ext cx="1128752" cy="719580"/>
          </a:xfrm>
          <a:prstGeom prst="rect">
            <a:avLst/>
          </a:prstGeom>
        </p:spPr>
      </p:pic>
    </p:spTree>
    <p:extLst>
      <p:ext uri="{BB962C8B-B14F-4D97-AF65-F5344CB8AC3E}">
        <p14:creationId xmlns:p14="http://schemas.microsoft.com/office/powerpoint/2010/main" val="419723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en-US">
                <a:sym typeface="Calibri" pitchFamily="34" charset="0"/>
              </a:rPr>
              <a:t>Solução Evolution 1 - Removendo o Multiplexador WDM1r</a:t>
            </a:r>
            <a:endParaRPr lang="zh-CN" altLang="en-US"/>
          </a:p>
        </p:txBody>
      </p:sp>
      <p:sp>
        <p:nvSpPr>
          <p:cNvPr id="3" name="AutoShape 4"/>
          <p:cNvSpPr>
            <a:spLocks noChangeArrowheads="1"/>
          </p:cNvSpPr>
          <p:nvPr/>
        </p:nvSpPr>
        <p:spPr bwMode="auto">
          <a:xfrm>
            <a:off x="2597524" y="1757047"/>
            <a:ext cx="8280000" cy="3960000"/>
          </a:xfrm>
          <a:prstGeom prst="roundRect">
            <a:avLst>
              <a:gd name="adj" fmla="val 4403"/>
            </a:avLst>
          </a:prstGeom>
          <a:noFill/>
          <a:ln w="12700" algn="ctr">
            <a:solidFill>
              <a:schemeClr val="tx1"/>
            </a:solidFill>
            <a:round/>
          </a:ln>
        </p:spPr>
        <p:txBody>
          <a:bodyPr wrap="none" lIns="23997" tIns="14398" rIns="23997" bIns="14398" anchor="ctr"/>
          <a:lstStyle/>
          <a:p>
            <a:pPr marL="103343" indent="-103343" defTabSz="1088330">
              <a:lnSpc>
                <a:spcPct val="120000"/>
              </a:lnSpc>
              <a:defRPr/>
            </a:pPr>
            <a:endParaRPr lang="zh-CN" altLang="en-US" kern="0">
              <a:solidFill>
                <a:sysClr val="windowText" lastClr="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Text Box 49"/>
          <p:cNvSpPr txBox="1">
            <a:spLocks noChangeArrowheads="1"/>
          </p:cNvSpPr>
          <p:nvPr/>
        </p:nvSpPr>
        <p:spPr bwMode="auto">
          <a:xfrm>
            <a:off x="3426233" y="4273976"/>
            <a:ext cx="1502167" cy="307692"/>
          </a:xfrm>
          <a:prstGeom prst="rect">
            <a:avLst/>
          </a:prstGeom>
          <a:noFill/>
          <a:ln w="9525" algn="ctr">
            <a:noFill/>
            <a:miter lim="800000"/>
          </a:ln>
          <a:effectLst/>
        </p:spPr>
        <p:txBody>
          <a:bodyPr wrap="none" lIns="91357" tIns="45678" rIns="91357" bIns="45678">
            <a:spAutoFit/>
          </a:bodyPr>
          <a:lstStyle/>
          <a:p>
            <a:pPr algn="ctr" fontAlgn="base">
              <a:spcBef>
                <a:spcPct val="50000"/>
              </a:spcBef>
            </a:pPr>
            <a:r>
              <a:rPr kumimoji="1" lang="pt" altLang="zh-CN" sz="140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rPr>
              <a:t>XG(S)-PON OLT</a:t>
            </a:r>
          </a:p>
        </p:txBody>
      </p:sp>
      <p:cxnSp>
        <p:nvCxnSpPr>
          <p:cNvPr id="5" name="直接连接符 4"/>
          <p:cNvCxnSpPr/>
          <p:nvPr/>
        </p:nvCxnSpPr>
        <p:spPr bwMode="auto">
          <a:xfrm>
            <a:off x="3508028" y="3838852"/>
            <a:ext cx="1827068" cy="0"/>
          </a:xfrm>
          <a:prstGeom prst="line">
            <a:avLst/>
          </a:prstGeom>
          <a:solidFill>
            <a:srgbClr val="FFFFFF"/>
          </a:solidFill>
          <a:ln w="12700" cap="flat" cmpd="sng" algn="ctr">
            <a:solidFill>
              <a:srgbClr val="0070C0"/>
            </a:solidFill>
            <a:prstDash val="solid"/>
            <a:round/>
            <a:headEnd type="none" w="med" len="med"/>
            <a:tailEnd type="none" w="med" len="med"/>
          </a:ln>
          <a:effectLst/>
        </p:spPr>
      </p:cxnSp>
      <p:sp>
        <p:nvSpPr>
          <p:cNvPr id="6" name="Text Box 72"/>
          <p:cNvSpPr txBox="1">
            <a:spLocks noChangeArrowheads="1"/>
          </p:cNvSpPr>
          <p:nvPr/>
        </p:nvSpPr>
        <p:spPr bwMode="auto">
          <a:xfrm>
            <a:off x="4913113" y="4243612"/>
            <a:ext cx="1318287" cy="334650"/>
          </a:xfrm>
          <a:prstGeom prst="rect">
            <a:avLst/>
          </a:prstGeom>
          <a:noFill/>
          <a:ln w="9525">
            <a:noFill/>
            <a:miter lim="800000"/>
          </a:ln>
          <a:effectLst/>
        </p:spPr>
        <p:txBody>
          <a:bodyPr wrap="none" lIns="78285" tIns="39142" rIns="78285" bIns="39142" anchor="ctr" anchorCtr="0">
            <a:spAutoFit/>
          </a:bodyPr>
          <a:lstStyle/>
          <a:p>
            <a:pPr algn="ctr" defTabSz="1045450" eaLnBrk="0" fontAlgn="base" hangingPunct="0">
              <a:lnSpc>
                <a:spcPct val="120000"/>
              </a:lnSpc>
              <a:spcBef>
                <a:spcPct val="0"/>
              </a:spcBef>
            </a:pPr>
            <a:r>
              <a:rPr kumimoji="1" lang="pt" altLang="en-US" sz="1400" dirty="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rPr>
              <a:t>divisor óptico</a:t>
            </a:r>
            <a:endParaRPr kumimoji="1" lang="en-GB" altLang="zh-CN" sz="1400" dirty="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Text Box 49"/>
          <p:cNvSpPr txBox="1">
            <a:spLocks noChangeArrowheads="1"/>
          </p:cNvSpPr>
          <p:nvPr/>
        </p:nvSpPr>
        <p:spPr bwMode="auto">
          <a:xfrm>
            <a:off x="3117412" y="3497757"/>
            <a:ext cx="777215" cy="305021"/>
          </a:xfrm>
          <a:prstGeom prst="rect">
            <a:avLst/>
          </a:prstGeom>
          <a:noFill/>
          <a:ln w="9525" algn="ctr">
            <a:noFill/>
            <a:miter lim="800000"/>
          </a:ln>
          <a:effectLst/>
        </p:spPr>
        <p:txBody>
          <a:bodyPr wrap="none" lIns="91357" tIns="45678" rIns="91357" bIns="45678" anchor="ctr" anchorCtr="0">
            <a:spAutoFit/>
          </a:bodyPr>
          <a:lstStyle/>
          <a:p>
            <a:pPr algn="ctr" fontAlgn="base">
              <a:spcBef>
                <a:spcPct val="50000"/>
              </a:spcBef>
              <a:spcAft>
                <a:spcPct val="0"/>
              </a:spcAft>
            </a:pPr>
            <a:r>
              <a:rPr kumimoji="1" lang="pt" altLang="zh-CN" sz="140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2-10GE</a:t>
            </a:r>
            <a:endParaRPr kumimoji="1" lang="en-US"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9" name="直接连接符 8"/>
          <p:cNvCxnSpPr/>
          <p:nvPr/>
        </p:nvCxnSpPr>
        <p:spPr bwMode="auto">
          <a:xfrm flipH="1">
            <a:off x="7980810" y="3203349"/>
            <a:ext cx="0" cy="621580"/>
          </a:xfrm>
          <a:prstGeom prst="line">
            <a:avLst/>
          </a:prstGeom>
          <a:solidFill>
            <a:srgbClr val="FFFFFF"/>
          </a:solidFill>
          <a:ln w="12700" cap="flat" cmpd="sng" algn="ctr">
            <a:solidFill>
              <a:srgbClr val="0070C0"/>
            </a:solidFill>
            <a:prstDash val="solid"/>
            <a:round/>
            <a:headEnd type="none" w="med" len="med"/>
            <a:tailEnd type="none" w="med" len="med"/>
          </a:ln>
          <a:effectLst/>
        </p:spPr>
      </p:cxnSp>
      <p:cxnSp>
        <p:nvCxnSpPr>
          <p:cNvPr id="238" name="直接连接符 237"/>
          <p:cNvCxnSpPr/>
          <p:nvPr/>
        </p:nvCxnSpPr>
        <p:spPr bwMode="auto">
          <a:xfrm>
            <a:off x="5771975" y="3930734"/>
            <a:ext cx="2773277" cy="0"/>
          </a:xfrm>
          <a:prstGeom prst="line">
            <a:avLst/>
          </a:prstGeom>
          <a:solidFill>
            <a:srgbClr val="FFFFFF"/>
          </a:solidFill>
          <a:ln w="12700" cap="flat" cmpd="sng" algn="ctr">
            <a:solidFill>
              <a:srgbClr val="0070C0"/>
            </a:solidFill>
            <a:prstDash val="solid"/>
            <a:round/>
            <a:headEnd type="none" w="med" len="med"/>
            <a:tailEnd type="none" w="med" len="med"/>
          </a:ln>
          <a:effectLst/>
        </p:spPr>
      </p:cxnSp>
      <p:cxnSp>
        <p:nvCxnSpPr>
          <p:cNvPr id="239" name="直接连接符 238"/>
          <p:cNvCxnSpPr/>
          <p:nvPr/>
        </p:nvCxnSpPr>
        <p:spPr bwMode="auto">
          <a:xfrm flipH="1">
            <a:off x="7353927" y="4031235"/>
            <a:ext cx="0" cy="436767"/>
          </a:xfrm>
          <a:prstGeom prst="line">
            <a:avLst/>
          </a:prstGeom>
          <a:solidFill>
            <a:srgbClr val="FFFFFF"/>
          </a:solidFill>
          <a:ln w="12700" cap="flat" cmpd="sng" algn="ctr">
            <a:solidFill>
              <a:srgbClr val="0070C0"/>
            </a:solidFill>
            <a:prstDash val="solid"/>
            <a:round/>
            <a:headEnd type="none" w="med" len="med"/>
            <a:tailEnd type="none" w="med" len="med"/>
          </a:ln>
          <a:effectLst/>
        </p:spPr>
      </p:cxnSp>
      <p:sp>
        <p:nvSpPr>
          <p:cNvPr id="366" name="Text Box 49"/>
          <p:cNvSpPr txBox="1">
            <a:spLocks noChangeArrowheads="1"/>
          </p:cNvSpPr>
          <p:nvPr/>
        </p:nvSpPr>
        <p:spPr bwMode="auto">
          <a:xfrm>
            <a:off x="8539426" y="3388747"/>
            <a:ext cx="1579112" cy="307692"/>
          </a:xfrm>
          <a:prstGeom prst="rect">
            <a:avLst/>
          </a:prstGeom>
          <a:noFill/>
          <a:ln w="25400" algn="ctr">
            <a:noFill/>
            <a:miter lim="800000"/>
          </a:ln>
          <a:effectLst/>
        </p:spPr>
        <p:txBody>
          <a:bodyPr wrap="none" lIns="91357" tIns="45678" rIns="91357" bIns="45678">
            <a:spAutoFit/>
          </a:bodyPr>
          <a:lstStyle/>
          <a:p>
            <a:pPr algn="ctr" fontAlgn="base">
              <a:spcBef>
                <a:spcPct val="50000"/>
              </a:spcBef>
            </a:pPr>
            <a:r>
              <a:rPr kumimoji="1" lang="pt" altLang="zh-CN" sz="140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rPr>
              <a:t>XG(S)-PON ONU</a:t>
            </a:r>
          </a:p>
        </p:txBody>
      </p:sp>
      <p:cxnSp>
        <p:nvCxnSpPr>
          <p:cNvPr id="367" name="直接连接符 366"/>
          <p:cNvCxnSpPr/>
          <p:nvPr/>
        </p:nvCxnSpPr>
        <p:spPr bwMode="auto">
          <a:xfrm flipH="1">
            <a:off x="8548632" y="3307495"/>
            <a:ext cx="0" cy="623240"/>
          </a:xfrm>
          <a:prstGeom prst="line">
            <a:avLst/>
          </a:prstGeom>
          <a:solidFill>
            <a:srgbClr val="FFFFFF"/>
          </a:solidFill>
          <a:ln w="12700" cap="flat" cmpd="sng" algn="ctr">
            <a:solidFill>
              <a:srgbClr val="0070C0"/>
            </a:solidFill>
            <a:prstDash val="solid"/>
            <a:round/>
            <a:headEnd type="none" w="med" len="med"/>
            <a:tailEnd type="none" w="med" len="med"/>
          </a:ln>
          <a:effectLst/>
        </p:spPr>
      </p:cxnSp>
      <p:sp>
        <p:nvSpPr>
          <p:cNvPr id="368" name="Text Box 49"/>
          <p:cNvSpPr txBox="1">
            <a:spLocks noChangeArrowheads="1"/>
          </p:cNvSpPr>
          <p:nvPr/>
        </p:nvSpPr>
        <p:spPr bwMode="auto">
          <a:xfrm>
            <a:off x="7611026" y="4293235"/>
            <a:ext cx="1579112" cy="307692"/>
          </a:xfrm>
          <a:prstGeom prst="rect">
            <a:avLst/>
          </a:prstGeom>
          <a:noFill/>
          <a:ln w="9525" algn="ctr">
            <a:noFill/>
            <a:miter lim="800000"/>
          </a:ln>
          <a:effectLst/>
        </p:spPr>
        <p:txBody>
          <a:bodyPr wrap="none" lIns="91357" tIns="45678" rIns="91357" bIns="45678">
            <a:spAutoFit/>
          </a:bodyPr>
          <a:lstStyle/>
          <a:p>
            <a:pPr algn="ctr" fontAlgn="base">
              <a:spcBef>
                <a:spcPct val="50000"/>
              </a:spcBef>
            </a:pPr>
            <a:r>
              <a:rPr kumimoji="1" lang="pt" altLang="zh-CN" sz="1400" dirty="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rPr>
              <a:t>XG(S)-PON ONU</a:t>
            </a:r>
          </a:p>
        </p:txBody>
      </p:sp>
      <p:cxnSp>
        <p:nvCxnSpPr>
          <p:cNvPr id="369" name="直接连接符 368"/>
          <p:cNvCxnSpPr/>
          <p:nvPr/>
        </p:nvCxnSpPr>
        <p:spPr bwMode="auto">
          <a:xfrm>
            <a:off x="5746255" y="4031235"/>
            <a:ext cx="1609211" cy="0"/>
          </a:xfrm>
          <a:prstGeom prst="line">
            <a:avLst/>
          </a:prstGeom>
          <a:solidFill>
            <a:srgbClr val="FFFFFF"/>
          </a:solidFill>
          <a:ln w="12700" cap="flat" cmpd="sng" algn="ctr">
            <a:solidFill>
              <a:srgbClr val="0070C0"/>
            </a:solidFill>
            <a:prstDash val="solid"/>
            <a:round/>
            <a:headEnd type="none" w="med" len="med"/>
            <a:tailEnd type="none" w="med" len="med"/>
          </a:ln>
          <a:effectLst/>
        </p:spPr>
      </p:cxnSp>
      <p:cxnSp>
        <p:nvCxnSpPr>
          <p:cNvPr id="370" name="直接连接符 369"/>
          <p:cNvCxnSpPr/>
          <p:nvPr/>
        </p:nvCxnSpPr>
        <p:spPr bwMode="auto">
          <a:xfrm>
            <a:off x="5746908" y="3813487"/>
            <a:ext cx="2245816" cy="0"/>
          </a:xfrm>
          <a:prstGeom prst="line">
            <a:avLst/>
          </a:prstGeom>
          <a:solidFill>
            <a:srgbClr val="FFFFFF"/>
          </a:solidFill>
          <a:ln w="12700" cap="flat" cmpd="sng" algn="ctr">
            <a:solidFill>
              <a:srgbClr val="0070C0"/>
            </a:solidFill>
            <a:prstDash val="solid"/>
            <a:round/>
            <a:headEnd type="none" w="med" len="med"/>
            <a:tailEnd type="none" w="med" len="med"/>
          </a:ln>
          <a:effectLst/>
        </p:spPr>
      </p:cxnSp>
      <p:sp>
        <p:nvSpPr>
          <p:cNvPr id="371" name="TextBox 1605"/>
          <p:cNvSpPr txBox="1"/>
          <p:nvPr/>
        </p:nvSpPr>
        <p:spPr>
          <a:xfrm>
            <a:off x="1033850" y="3461550"/>
            <a:ext cx="1428184" cy="701741"/>
          </a:xfrm>
          <a:prstGeom prst="rect">
            <a:avLst/>
          </a:prstGeom>
          <a:noFill/>
        </p:spPr>
        <p:txBody>
          <a:bodyPr wrap="square" rtlCol="0">
            <a:spAutoFit/>
          </a:bodyPr>
          <a:lstStyle/>
          <a:p>
            <a:pPr algn="ctr"/>
            <a:r>
              <a:rPr lang="pt" altLang="en-US" sz="2000" b="1"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rPr>
              <a:t>Depois da Evolução</a:t>
            </a:r>
          </a:p>
        </p:txBody>
      </p:sp>
      <p:sp>
        <p:nvSpPr>
          <p:cNvPr id="377" name="梯形 376"/>
          <p:cNvSpPr/>
          <p:nvPr/>
        </p:nvSpPr>
        <p:spPr bwMode="auto">
          <a:xfrm rot="5400000">
            <a:off x="4587286" y="2923702"/>
            <a:ext cx="796505" cy="277118"/>
          </a:xfrm>
          <a:prstGeom prst="trapezoid">
            <a:avLst>
              <a:gd name="adj" fmla="val 53000"/>
            </a:avLst>
          </a:prstGeom>
          <a:gradFill flip="none" rotWithShape="1">
            <a:gsLst>
              <a:gs pos="0">
                <a:srgbClr val="FF3399"/>
              </a:gs>
              <a:gs pos="25000">
                <a:srgbClr val="FF6633"/>
              </a:gs>
              <a:gs pos="50000">
                <a:srgbClr val="FFFF00"/>
              </a:gs>
              <a:gs pos="75000">
                <a:srgbClr val="01A78F"/>
              </a:gs>
              <a:gs pos="100000">
                <a:srgbClr val="3366FF"/>
              </a:gs>
            </a:gsLst>
            <a:lin ang="10800000" scaled="0"/>
          </a:gradFill>
          <a:ln w="19050">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bodyPr>
          <a:lstStyle/>
          <a:p>
            <a:pPr algn="ctr" defTabSz="914126" fontAlgn="base">
              <a:buClr>
                <a:srgbClr val="CC9900"/>
              </a:buClr>
            </a:pPr>
            <a:endParaRPr lang="zh-CN" altLang="en-US" sz="140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78" name="直接箭头连接符 377"/>
          <p:cNvCxnSpPr/>
          <p:nvPr/>
        </p:nvCxnSpPr>
        <p:spPr bwMode="auto">
          <a:xfrm flipV="1">
            <a:off x="5015047" y="2399697"/>
            <a:ext cx="297192" cy="3308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79" name="矩形 378"/>
          <p:cNvSpPr/>
          <p:nvPr/>
        </p:nvSpPr>
        <p:spPr>
          <a:xfrm>
            <a:off x="4443803" y="2011904"/>
            <a:ext cx="3534597" cy="366126"/>
          </a:xfrm>
          <a:prstGeom prst="rect">
            <a:avLst/>
          </a:prstGeom>
        </p:spPr>
        <p:txBody>
          <a:bodyPr wrap="none">
            <a:spAutoFit/>
          </a:bodyPr>
          <a:lstStyle/>
          <a:p>
            <a:r>
              <a:rPr lang="pt" altLang="en-US">
                <a:latin typeface="Huawei Sans" panose="020C0503030203020204" pitchFamily="34" charset="0"/>
                <a:ea typeface="方正兰亭黑简体" panose="02000000000000000000" pitchFamily="2" charset="-122"/>
                <a:cs typeface="Huawei Sans" panose="020C0503030203020204" pitchFamily="34" charset="0"/>
              </a:rPr>
              <a:t>Remova o multiplexador WDM1r.</a:t>
            </a:r>
          </a:p>
        </p:txBody>
      </p:sp>
      <p:pic>
        <p:nvPicPr>
          <p:cNvPr id="380" name="图片 379"/>
          <p:cNvPicPr>
            <a:picLocks noChangeAspect="1"/>
          </p:cNvPicPr>
          <p:nvPr/>
        </p:nvPicPr>
        <p:blipFill>
          <a:blip r:embed="rId3" cstate="print"/>
          <a:stretch>
            <a:fillRect/>
          </a:stretch>
        </p:blipFill>
        <p:spPr>
          <a:xfrm>
            <a:off x="6920157" y="2484886"/>
            <a:ext cx="1128752" cy="719580"/>
          </a:xfrm>
          <a:prstGeom prst="rect">
            <a:avLst/>
          </a:prstGeom>
        </p:spPr>
      </p:pic>
      <p:pic>
        <p:nvPicPr>
          <p:cNvPr id="381" name="图片 380"/>
          <p:cNvPicPr>
            <a:picLocks noChangeAspect="1"/>
          </p:cNvPicPr>
          <p:nvPr/>
        </p:nvPicPr>
        <p:blipFill>
          <a:blip r:embed="rId3" cstate="print"/>
          <a:stretch>
            <a:fillRect/>
          </a:stretch>
        </p:blipFill>
        <p:spPr>
          <a:xfrm>
            <a:off x="8695176" y="2484886"/>
            <a:ext cx="1128752" cy="719580"/>
          </a:xfrm>
          <a:prstGeom prst="rect">
            <a:avLst/>
          </a:prstGeom>
        </p:spPr>
      </p:pic>
      <p:pic>
        <p:nvPicPr>
          <p:cNvPr id="382" name="图片 381"/>
          <p:cNvPicPr>
            <a:picLocks noChangeAspect="1"/>
          </p:cNvPicPr>
          <p:nvPr/>
        </p:nvPicPr>
        <p:blipFill>
          <a:blip r:embed="rId3" cstate="print"/>
          <a:stretch>
            <a:fillRect/>
          </a:stretch>
        </p:blipFill>
        <p:spPr>
          <a:xfrm>
            <a:off x="6852058" y="4631482"/>
            <a:ext cx="1128752" cy="719580"/>
          </a:xfrm>
          <a:prstGeom prst="rect">
            <a:avLst/>
          </a:prstGeom>
        </p:spPr>
      </p:pic>
      <p:pic>
        <p:nvPicPr>
          <p:cNvPr id="383" name="图片 382"/>
          <p:cNvPicPr>
            <a:picLocks noChangeAspect="1"/>
          </p:cNvPicPr>
          <p:nvPr/>
        </p:nvPicPr>
        <p:blipFill>
          <a:blip r:embed="rId4" cstate="print"/>
          <a:stretch>
            <a:fillRect/>
          </a:stretch>
        </p:blipFill>
        <p:spPr>
          <a:xfrm>
            <a:off x="3953520" y="3468077"/>
            <a:ext cx="503694" cy="741550"/>
          </a:xfrm>
          <a:prstGeom prst="rect">
            <a:avLst/>
          </a:prstGeom>
        </p:spPr>
      </p:pic>
      <p:pic>
        <p:nvPicPr>
          <p:cNvPr id="384" name="图片 383"/>
          <p:cNvPicPr>
            <a:picLocks noChangeAspect="1"/>
          </p:cNvPicPr>
          <p:nvPr/>
        </p:nvPicPr>
        <p:blipFill>
          <a:blip r:embed="rId5" cstate="print"/>
          <a:stretch>
            <a:fillRect/>
          </a:stretch>
        </p:blipFill>
        <p:spPr>
          <a:xfrm>
            <a:off x="7115434" y="4231103"/>
            <a:ext cx="554736" cy="369824"/>
          </a:xfrm>
          <a:prstGeom prst="rect">
            <a:avLst/>
          </a:prstGeom>
        </p:spPr>
      </p:pic>
      <p:pic>
        <p:nvPicPr>
          <p:cNvPr id="385" name="图片 384"/>
          <p:cNvPicPr>
            <a:picLocks noChangeAspect="1"/>
          </p:cNvPicPr>
          <p:nvPr/>
        </p:nvPicPr>
        <p:blipFill>
          <a:blip r:embed="rId5" cstate="print"/>
          <a:stretch>
            <a:fillRect/>
          </a:stretch>
        </p:blipFill>
        <p:spPr>
          <a:xfrm>
            <a:off x="7688573" y="2995519"/>
            <a:ext cx="554736" cy="369824"/>
          </a:xfrm>
          <a:prstGeom prst="rect">
            <a:avLst/>
          </a:prstGeom>
        </p:spPr>
      </p:pic>
      <p:pic>
        <p:nvPicPr>
          <p:cNvPr id="386" name="图片 385"/>
          <p:cNvPicPr>
            <a:picLocks noChangeAspect="1"/>
          </p:cNvPicPr>
          <p:nvPr/>
        </p:nvPicPr>
        <p:blipFill>
          <a:blip r:embed="rId5" cstate="print"/>
          <a:stretch>
            <a:fillRect/>
          </a:stretch>
        </p:blipFill>
        <p:spPr>
          <a:xfrm>
            <a:off x="8272817" y="2997295"/>
            <a:ext cx="554736" cy="369824"/>
          </a:xfrm>
          <a:prstGeom prst="rect">
            <a:avLst/>
          </a:prstGeom>
        </p:spPr>
      </p:pic>
      <p:pic>
        <p:nvPicPr>
          <p:cNvPr id="387" name="图片 386"/>
          <p:cNvPicPr>
            <a:picLocks noChangeAspect="1"/>
          </p:cNvPicPr>
          <p:nvPr/>
        </p:nvPicPr>
        <p:blipFill>
          <a:blip r:embed="rId6" cstate="print"/>
          <a:stretch>
            <a:fillRect/>
          </a:stretch>
        </p:blipFill>
        <p:spPr>
          <a:xfrm rot="10800000">
            <a:off x="5200700" y="3578891"/>
            <a:ext cx="584709" cy="565538"/>
          </a:xfrm>
          <a:prstGeom prst="rect">
            <a:avLst/>
          </a:prstGeom>
        </p:spPr>
      </p:pic>
    </p:spTree>
    <p:extLst>
      <p:ext uri="{BB962C8B-B14F-4D97-AF65-F5344CB8AC3E}">
        <p14:creationId xmlns:p14="http://schemas.microsoft.com/office/powerpoint/2010/main" val="67586679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en-US" dirty="0">
                <a:sym typeface="Calibri" pitchFamily="34" charset="0"/>
              </a:rPr>
              <a:t>Solução Evolution 2 - Usando placas Combo GPON e XG(S)-PON</a:t>
            </a:r>
            <a:endParaRPr lang="zh-CN" altLang="en-US" dirty="0"/>
          </a:p>
        </p:txBody>
      </p:sp>
      <p:sp>
        <p:nvSpPr>
          <p:cNvPr id="3" name="AutoShape 4"/>
          <p:cNvSpPr>
            <a:spLocks noChangeArrowheads="1"/>
          </p:cNvSpPr>
          <p:nvPr/>
        </p:nvSpPr>
        <p:spPr bwMode="auto">
          <a:xfrm>
            <a:off x="2606708" y="1497042"/>
            <a:ext cx="8240968" cy="3960000"/>
          </a:xfrm>
          <a:prstGeom prst="roundRect">
            <a:avLst>
              <a:gd name="adj" fmla="val 4403"/>
            </a:avLst>
          </a:prstGeom>
          <a:noFill/>
          <a:ln w="12700" algn="ctr">
            <a:solidFill>
              <a:schemeClr val="tx1"/>
            </a:solidFill>
            <a:round/>
          </a:ln>
        </p:spPr>
        <p:txBody>
          <a:bodyPr wrap="none" lIns="23997" tIns="14398" rIns="23997" bIns="14398" anchor="ctr"/>
          <a:lstStyle/>
          <a:p>
            <a:pPr marL="103343" indent="-103343" defTabSz="1088330">
              <a:lnSpc>
                <a:spcPct val="120000"/>
              </a:lnSpc>
              <a:defRPr/>
            </a:pPr>
            <a:endParaRPr lang="zh-CN" altLang="en-US" kern="0">
              <a:solidFill>
                <a:sysClr val="windowText" lastClr="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Text Box 49"/>
          <p:cNvSpPr txBox="1">
            <a:spLocks noChangeArrowheads="1"/>
          </p:cNvSpPr>
          <p:nvPr/>
        </p:nvSpPr>
        <p:spPr bwMode="auto">
          <a:xfrm>
            <a:off x="3111822" y="3446449"/>
            <a:ext cx="1083783" cy="307692"/>
          </a:xfrm>
          <a:prstGeom prst="rect">
            <a:avLst/>
          </a:prstGeom>
          <a:noFill/>
          <a:ln w="9525" algn="ctr">
            <a:noFill/>
            <a:miter lim="800000"/>
          </a:ln>
          <a:effectLst/>
        </p:spPr>
        <p:txBody>
          <a:bodyPr wrap="none" lIns="91357" tIns="45678" rIns="91357" bIns="45678" anchor="ctr" anchorCtr="0">
            <a:spAutoFit/>
          </a:bodyPr>
          <a:lstStyle/>
          <a:p>
            <a:pPr algn="ctr" fontAlgn="base">
              <a:spcBef>
                <a:spcPct val="50000"/>
              </a:spcBef>
              <a:spcAft>
                <a:spcPct val="0"/>
              </a:spcAft>
            </a:pPr>
            <a:r>
              <a:rPr kumimoji="1"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GPON OLT</a:t>
            </a:r>
          </a:p>
        </p:txBody>
      </p:sp>
      <p:sp>
        <p:nvSpPr>
          <p:cNvPr id="6" name="Text Box 72"/>
          <p:cNvSpPr txBox="1">
            <a:spLocks noChangeArrowheads="1"/>
          </p:cNvSpPr>
          <p:nvPr/>
        </p:nvSpPr>
        <p:spPr bwMode="auto">
          <a:xfrm>
            <a:off x="5435770" y="2853480"/>
            <a:ext cx="1318287" cy="334650"/>
          </a:xfrm>
          <a:prstGeom prst="rect">
            <a:avLst/>
          </a:prstGeom>
          <a:noFill/>
          <a:ln w="9525">
            <a:noFill/>
            <a:miter lim="800000"/>
          </a:ln>
          <a:effectLst/>
        </p:spPr>
        <p:txBody>
          <a:bodyPr wrap="none" lIns="78285" tIns="39142" rIns="78285" bIns="39142" anchor="ctr" anchorCtr="0">
            <a:spAutoFit/>
          </a:bodyPr>
          <a:lstStyle/>
          <a:p>
            <a:pPr algn="ctr" defTabSz="1045450" eaLnBrk="0" fontAlgn="base" hangingPunct="0">
              <a:lnSpc>
                <a:spcPct val="120000"/>
              </a:lnSpc>
              <a:spcBef>
                <a:spcPct val="0"/>
              </a:spcBef>
            </a:pPr>
            <a:r>
              <a:rPr kumimoji="1" lang="pt"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divisor óptico</a:t>
            </a:r>
            <a:endParaRPr kumimoji="1" lang="en-GB"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Text Box 49"/>
          <p:cNvSpPr txBox="1">
            <a:spLocks noChangeArrowheads="1"/>
          </p:cNvSpPr>
          <p:nvPr/>
        </p:nvSpPr>
        <p:spPr bwMode="auto">
          <a:xfrm>
            <a:off x="3122004" y="2737264"/>
            <a:ext cx="677103" cy="305021"/>
          </a:xfrm>
          <a:prstGeom prst="rect">
            <a:avLst/>
          </a:prstGeom>
          <a:noFill/>
          <a:ln w="9525" algn="ctr">
            <a:noFill/>
            <a:miter lim="800000"/>
          </a:ln>
          <a:effectLst/>
        </p:spPr>
        <p:txBody>
          <a:bodyPr wrap="none" lIns="91357" tIns="45678" rIns="91357" bIns="45678" anchor="ctr" anchorCtr="0">
            <a:spAutoFit/>
          </a:bodyPr>
          <a:lstStyle/>
          <a:p>
            <a:pPr algn="ctr" fontAlgn="base">
              <a:spcBef>
                <a:spcPct val="50000"/>
              </a:spcBef>
              <a:spcAft>
                <a:spcPct val="0"/>
              </a:spcAft>
            </a:pPr>
            <a:r>
              <a:rPr kumimoji="1"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2-4GE</a:t>
            </a:r>
          </a:p>
        </p:txBody>
      </p:sp>
      <p:cxnSp>
        <p:nvCxnSpPr>
          <p:cNvPr id="8" name="直接连接符 7"/>
          <p:cNvCxnSpPr/>
          <p:nvPr/>
        </p:nvCxnSpPr>
        <p:spPr bwMode="auto">
          <a:xfrm>
            <a:off x="7995153" y="2939101"/>
            <a:ext cx="454950" cy="0"/>
          </a:xfrm>
          <a:prstGeom prst="line">
            <a:avLst/>
          </a:prstGeom>
          <a:solidFill>
            <a:srgbClr val="FFFFFF"/>
          </a:solidFill>
          <a:ln w="9525" cap="flat" cmpd="sng" algn="ctr">
            <a:solidFill>
              <a:srgbClr val="CC6600"/>
            </a:solidFill>
            <a:prstDash val="solid"/>
            <a:round/>
            <a:headEnd type="none" w="med" len="med"/>
            <a:tailEnd type="none" w="med" len="med"/>
          </a:ln>
          <a:effectLst/>
        </p:spPr>
      </p:cxnSp>
      <p:cxnSp>
        <p:nvCxnSpPr>
          <p:cNvPr id="9" name="直接连接符 8"/>
          <p:cNvCxnSpPr/>
          <p:nvPr/>
        </p:nvCxnSpPr>
        <p:spPr bwMode="auto">
          <a:xfrm flipH="1">
            <a:off x="8332838" y="3040948"/>
            <a:ext cx="0" cy="621580"/>
          </a:xfrm>
          <a:prstGeom prst="line">
            <a:avLst/>
          </a:prstGeom>
          <a:solidFill>
            <a:srgbClr val="FFFFFF"/>
          </a:solidFill>
          <a:ln w="12700" cap="flat" cmpd="sng" algn="ctr">
            <a:solidFill>
              <a:srgbClr val="0070C0"/>
            </a:solidFill>
            <a:prstDash val="solid"/>
            <a:round/>
            <a:headEnd type="none" w="med" len="med"/>
            <a:tailEnd type="none" w="med" len="med"/>
          </a:ln>
          <a:effectLst/>
        </p:spPr>
      </p:cxnSp>
      <p:cxnSp>
        <p:nvCxnSpPr>
          <p:cNvPr id="238" name="直接连接符 237"/>
          <p:cNvCxnSpPr/>
          <p:nvPr/>
        </p:nvCxnSpPr>
        <p:spPr bwMode="auto">
          <a:xfrm>
            <a:off x="6271931" y="3768333"/>
            <a:ext cx="2587547" cy="0"/>
          </a:xfrm>
          <a:prstGeom prst="line">
            <a:avLst/>
          </a:prstGeom>
          <a:solidFill>
            <a:srgbClr val="FFFFFF"/>
          </a:solidFill>
          <a:ln w="12700" cap="flat" cmpd="sng" algn="ctr">
            <a:solidFill>
              <a:srgbClr val="0070C0"/>
            </a:solidFill>
            <a:prstDash val="solid"/>
            <a:round/>
            <a:headEnd type="none" w="med" len="med"/>
            <a:tailEnd type="none" w="med" len="med"/>
          </a:ln>
          <a:effectLst/>
        </p:spPr>
      </p:cxnSp>
      <p:cxnSp>
        <p:nvCxnSpPr>
          <p:cNvPr id="239" name="直接连接符 238"/>
          <p:cNvCxnSpPr/>
          <p:nvPr/>
        </p:nvCxnSpPr>
        <p:spPr bwMode="auto">
          <a:xfrm flipH="1">
            <a:off x="7747939" y="3868834"/>
            <a:ext cx="0" cy="436767"/>
          </a:xfrm>
          <a:prstGeom prst="line">
            <a:avLst/>
          </a:prstGeom>
          <a:solidFill>
            <a:srgbClr val="FFFFFF"/>
          </a:solidFill>
          <a:ln w="12700" cap="flat" cmpd="sng" algn="ctr">
            <a:solidFill>
              <a:srgbClr val="FF5E00"/>
            </a:solidFill>
            <a:prstDash val="solid"/>
            <a:round/>
            <a:headEnd type="none" w="med" len="med"/>
            <a:tailEnd type="none" w="med" len="med"/>
          </a:ln>
          <a:effectLst/>
        </p:spPr>
      </p:cxnSp>
      <p:sp>
        <p:nvSpPr>
          <p:cNvPr id="366" name="Text Box 49"/>
          <p:cNvSpPr txBox="1">
            <a:spLocks noChangeArrowheads="1"/>
          </p:cNvSpPr>
          <p:nvPr/>
        </p:nvSpPr>
        <p:spPr bwMode="auto">
          <a:xfrm>
            <a:off x="9109892" y="3143483"/>
            <a:ext cx="1160727" cy="307692"/>
          </a:xfrm>
          <a:prstGeom prst="rect">
            <a:avLst/>
          </a:prstGeom>
          <a:noFill/>
          <a:ln w="25400" algn="ctr">
            <a:noFill/>
            <a:miter lim="800000"/>
          </a:ln>
          <a:effectLst/>
        </p:spPr>
        <p:txBody>
          <a:bodyPr wrap="none" lIns="91357" tIns="45678" rIns="91357" bIns="45678" anchor="ctr" anchorCtr="0">
            <a:spAutoFit/>
          </a:bodyPr>
          <a:lstStyle/>
          <a:p>
            <a:pPr algn="ctr" fontAlgn="base">
              <a:spcBef>
                <a:spcPct val="50000"/>
              </a:spcBef>
              <a:spcAft>
                <a:spcPct val="0"/>
              </a:spcAft>
            </a:pPr>
            <a:r>
              <a:rPr kumimoji="1"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GPON ONU</a:t>
            </a:r>
          </a:p>
        </p:txBody>
      </p:sp>
      <p:cxnSp>
        <p:nvCxnSpPr>
          <p:cNvPr id="367" name="直接连接符 366"/>
          <p:cNvCxnSpPr/>
          <p:nvPr/>
        </p:nvCxnSpPr>
        <p:spPr bwMode="auto">
          <a:xfrm flipH="1">
            <a:off x="8862633" y="3145093"/>
            <a:ext cx="0" cy="623240"/>
          </a:xfrm>
          <a:prstGeom prst="line">
            <a:avLst/>
          </a:prstGeom>
          <a:solidFill>
            <a:srgbClr val="FFFFFF"/>
          </a:solidFill>
          <a:ln w="12700" cap="flat" cmpd="sng" algn="ctr">
            <a:solidFill>
              <a:srgbClr val="0070C0"/>
            </a:solidFill>
            <a:prstDash val="solid"/>
            <a:round/>
            <a:headEnd type="none" w="med" len="med"/>
            <a:tailEnd type="none" w="med" len="med"/>
          </a:ln>
          <a:effectLst/>
        </p:spPr>
      </p:cxnSp>
      <p:sp>
        <p:nvSpPr>
          <p:cNvPr id="368" name="Text Box 49"/>
          <p:cNvSpPr txBox="1">
            <a:spLocks noChangeArrowheads="1"/>
          </p:cNvSpPr>
          <p:nvPr/>
        </p:nvSpPr>
        <p:spPr bwMode="auto">
          <a:xfrm>
            <a:off x="8761258" y="4086572"/>
            <a:ext cx="1579112" cy="307692"/>
          </a:xfrm>
          <a:prstGeom prst="rect">
            <a:avLst/>
          </a:prstGeom>
          <a:noFill/>
          <a:ln w="9525" algn="ctr">
            <a:noFill/>
            <a:miter lim="800000"/>
          </a:ln>
          <a:effectLst/>
        </p:spPr>
        <p:txBody>
          <a:bodyPr wrap="none" lIns="91357" tIns="45678" rIns="91357" bIns="45678" anchor="ctr" anchorCtr="0">
            <a:spAutoFit/>
          </a:bodyPr>
          <a:lstStyle/>
          <a:p>
            <a:pPr algn="ctr" fontAlgn="base">
              <a:spcBef>
                <a:spcPct val="50000"/>
              </a:spcBef>
            </a:pPr>
            <a:r>
              <a:rPr kumimoji="1" lang="pt" altLang="zh-CN" sz="140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rPr>
              <a:t>XG(S)-PON ONU</a:t>
            </a:r>
          </a:p>
        </p:txBody>
      </p:sp>
      <p:cxnSp>
        <p:nvCxnSpPr>
          <p:cNvPr id="372" name="直接连接符 371"/>
          <p:cNvCxnSpPr/>
          <p:nvPr/>
        </p:nvCxnSpPr>
        <p:spPr bwMode="auto">
          <a:xfrm>
            <a:off x="6247934" y="3868834"/>
            <a:ext cx="1501440" cy="0"/>
          </a:xfrm>
          <a:prstGeom prst="line">
            <a:avLst/>
          </a:prstGeom>
          <a:solidFill>
            <a:srgbClr val="FFFFFF"/>
          </a:solidFill>
          <a:ln w="12700" cap="flat" cmpd="sng" algn="ctr">
            <a:solidFill>
              <a:srgbClr val="FF5E00"/>
            </a:solidFill>
            <a:prstDash val="solid"/>
            <a:round/>
            <a:headEnd type="none" w="med" len="med"/>
            <a:tailEnd type="none" w="med" len="med"/>
          </a:ln>
          <a:effectLst/>
        </p:spPr>
      </p:cxnSp>
      <p:cxnSp>
        <p:nvCxnSpPr>
          <p:cNvPr id="373" name="直接连接符 372"/>
          <p:cNvCxnSpPr/>
          <p:nvPr/>
        </p:nvCxnSpPr>
        <p:spPr bwMode="auto">
          <a:xfrm>
            <a:off x="6248543" y="3651086"/>
            <a:ext cx="2095411" cy="0"/>
          </a:xfrm>
          <a:prstGeom prst="line">
            <a:avLst/>
          </a:prstGeom>
          <a:solidFill>
            <a:srgbClr val="FFFFFF"/>
          </a:solidFill>
          <a:ln w="12700" cap="flat" cmpd="sng" algn="ctr">
            <a:solidFill>
              <a:srgbClr val="0070C0"/>
            </a:solidFill>
            <a:prstDash val="solid"/>
            <a:round/>
            <a:headEnd type="none" w="med" len="med"/>
            <a:tailEnd type="none" w="med" len="med"/>
          </a:ln>
          <a:effectLst/>
        </p:spPr>
      </p:cxnSp>
      <p:sp>
        <p:nvSpPr>
          <p:cNvPr id="374" name="Text Box 49"/>
          <p:cNvSpPr txBox="1">
            <a:spLocks noChangeArrowheads="1"/>
          </p:cNvSpPr>
          <p:nvPr/>
        </p:nvSpPr>
        <p:spPr bwMode="auto">
          <a:xfrm>
            <a:off x="3080009" y="4803435"/>
            <a:ext cx="1502167" cy="307692"/>
          </a:xfrm>
          <a:prstGeom prst="rect">
            <a:avLst/>
          </a:prstGeom>
          <a:noFill/>
          <a:ln w="9525" algn="ctr">
            <a:noFill/>
            <a:miter lim="800000"/>
          </a:ln>
          <a:effectLst/>
        </p:spPr>
        <p:txBody>
          <a:bodyPr wrap="none" lIns="91357" tIns="45678" rIns="91357" bIns="45678" anchor="ctr" anchorCtr="0">
            <a:spAutoFit/>
          </a:bodyPr>
          <a:lstStyle/>
          <a:p>
            <a:pPr algn="ctr" fontAlgn="base">
              <a:spcBef>
                <a:spcPct val="50000"/>
              </a:spcBef>
            </a:pPr>
            <a:r>
              <a:rPr kumimoji="1" lang="pt" altLang="zh-CN" sz="140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rPr>
              <a:t>XG(S)-PON OLT</a:t>
            </a:r>
          </a:p>
        </p:txBody>
      </p:sp>
      <p:cxnSp>
        <p:nvCxnSpPr>
          <p:cNvPr id="375" name="直接连接符 374"/>
          <p:cNvCxnSpPr/>
          <p:nvPr/>
        </p:nvCxnSpPr>
        <p:spPr bwMode="auto">
          <a:xfrm flipH="1" flipV="1">
            <a:off x="4520173" y="3091500"/>
            <a:ext cx="1323711" cy="602768"/>
          </a:xfrm>
          <a:prstGeom prst="line">
            <a:avLst/>
          </a:prstGeom>
          <a:solidFill>
            <a:srgbClr val="FFFFFF"/>
          </a:solidFill>
          <a:ln w="12700" cap="flat" cmpd="sng" algn="ctr">
            <a:solidFill>
              <a:srgbClr val="0070C0"/>
            </a:solidFill>
            <a:prstDash val="solid"/>
            <a:round/>
            <a:headEnd type="none" w="med" len="med"/>
            <a:tailEnd type="none" w="med" len="med"/>
          </a:ln>
          <a:effectLst/>
        </p:spPr>
      </p:cxnSp>
      <p:cxnSp>
        <p:nvCxnSpPr>
          <p:cNvPr id="376" name="直接连接符 375"/>
          <p:cNvCxnSpPr/>
          <p:nvPr/>
        </p:nvCxnSpPr>
        <p:spPr bwMode="auto">
          <a:xfrm flipH="1">
            <a:off x="4546196" y="3694268"/>
            <a:ext cx="1297688" cy="704823"/>
          </a:xfrm>
          <a:prstGeom prst="line">
            <a:avLst/>
          </a:prstGeom>
          <a:solidFill>
            <a:schemeClr val="accent1"/>
          </a:solidFill>
          <a:ln w="12700" cap="flat" cmpd="sng" algn="ctr">
            <a:solidFill>
              <a:srgbClr val="FF5E00"/>
            </a:solidFill>
            <a:prstDash val="solid"/>
            <a:round/>
            <a:headEnd type="none" w="med" len="med"/>
            <a:tailEnd type="none" w="med" len="med"/>
          </a:ln>
          <a:effectLst/>
        </p:spPr>
      </p:cxnSp>
      <p:sp>
        <p:nvSpPr>
          <p:cNvPr id="378" name="Text Box 49"/>
          <p:cNvSpPr txBox="1">
            <a:spLocks noChangeArrowheads="1"/>
          </p:cNvSpPr>
          <p:nvPr/>
        </p:nvSpPr>
        <p:spPr bwMode="auto">
          <a:xfrm>
            <a:off x="3134721" y="4093364"/>
            <a:ext cx="777215" cy="305021"/>
          </a:xfrm>
          <a:prstGeom prst="rect">
            <a:avLst/>
          </a:prstGeom>
          <a:noFill/>
          <a:ln w="9525" algn="ctr">
            <a:noFill/>
            <a:miter lim="800000"/>
          </a:ln>
          <a:effectLst/>
        </p:spPr>
        <p:txBody>
          <a:bodyPr wrap="none" lIns="91357" tIns="45678" rIns="91357" bIns="45678" anchor="ctr" anchorCtr="0">
            <a:spAutoFit/>
          </a:bodyPr>
          <a:lstStyle/>
          <a:p>
            <a:pPr algn="ctr" fontAlgn="base">
              <a:spcBef>
                <a:spcPct val="50000"/>
              </a:spcBef>
              <a:spcAft>
                <a:spcPct val="0"/>
              </a:spcAft>
            </a:pPr>
            <a:r>
              <a:rPr kumimoji="1" lang="pt" altLang="zh-CN" sz="140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2-10GE</a:t>
            </a:r>
            <a:endParaRPr kumimoji="1" lang="en-US"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79" name="直接连接符 378"/>
          <p:cNvCxnSpPr/>
          <p:nvPr/>
        </p:nvCxnSpPr>
        <p:spPr bwMode="auto">
          <a:xfrm>
            <a:off x="3430597" y="3090167"/>
            <a:ext cx="634499" cy="13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0" name="直接连接符 379"/>
          <p:cNvCxnSpPr/>
          <p:nvPr/>
        </p:nvCxnSpPr>
        <p:spPr bwMode="auto">
          <a:xfrm>
            <a:off x="3426149" y="4450560"/>
            <a:ext cx="634499" cy="1332"/>
          </a:xfrm>
          <a:prstGeom prst="line">
            <a:avLst/>
          </a:prstGeom>
          <a:solidFill>
            <a:schemeClr val="accent1"/>
          </a:solidFill>
          <a:ln w="12700" cap="flat" cmpd="sng" algn="ctr">
            <a:solidFill>
              <a:srgbClr val="FF5E00"/>
            </a:solidFill>
            <a:prstDash val="solid"/>
            <a:round/>
            <a:headEnd type="none" w="med" len="med"/>
            <a:tailEnd type="none" w="med" len="med"/>
          </a:ln>
          <a:effectLst/>
        </p:spPr>
      </p:cxnSp>
      <p:pic>
        <p:nvPicPr>
          <p:cNvPr id="382" name="图片 381"/>
          <p:cNvPicPr>
            <a:picLocks noChangeAspect="1"/>
          </p:cNvPicPr>
          <p:nvPr/>
        </p:nvPicPr>
        <p:blipFill>
          <a:blip r:embed="rId3"/>
          <a:stretch>
            <a:fillRect/>
          </a:stretch>
        </p:blipFill>
        <p:spPr>
          <a:xfrm>
            <a:off x="7565705" y="4046826"/>
            <a:ext cx="396342" cy="422803"/>
          </a:xfrm>
          <a:prstGeom prst="rect">
            <a:avLst/>
          </a:prstGeom>
        </p:spPr>
      </p:pic>
      <p:cxnSp>
        <p:nvCxnSpPr>
          <p:cNvPr id="383" name="直接箭头连接符 382"/>
          <p:cNvCxnSpPr/>
          <p:nvPr/>
        </p:nvCxnSpPr>
        <p:spPr bwMode="auto">
          <a:xfrm flipH="1">
            <a:off x="7980070" y="4247014"/>
            <a:ext cx="34394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84" name="圆角矩形 383"/>
          <p:cNvSpPr/>
          <p:nvPr/>
        </p:nvSpPr>
        <p:spPr bwMode="auto">
          <a:xfrm>
            <a:off x="2649020" y="3878966"/>
            <a:ext cx="2024121" cy="1339531"/>
          </a:xfrm>
          <a:prstGeom prst="roundRect">
            <a:avLst/>
          </a:prstGeom>
          <a:noFill/>
          <a:ln w="12700" cap="flat" cmpd="sng" algn="ctr">
            <a:solidFill>
              <a:schemeClr val="tx2">
                <a:lumMod val="60000"/>
                <a:lumOff val="4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5" name="圆角矩形 384"/>
          <p:cNvSpPr/>
          <p:nvPr/>
        </p:nvSpPr>
        <p:spPr bwMode="auto">
          <a:xfrm>
            <a:off x="7347303" y="3942279"/>
            <a:ext cx="3245884" cy="1393725"/>
          </a:xfrm>
          <a:prstGeom prst="roundRect">
            <a:avLst/>
          </a:prstGeom>
          <a:noFill/>
          <a:ln w="12700" cap="flat" cmpd="sng" algn="ctr">
            <a:solidFill>
              <a:schemeClr val="tx2">
                <a:lumMod val="60000"/>
                <a:lumOff val="4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6" name="圆角矩形 385"/>
          <p:cNvSpPr/>
          <p:nvPr/>
        </p:nvSpPr>
        <p:spPr bwMode="auto">
          <a:xfrm>
            <a:off x="4723587" y="2924166"/>
            <a:ext cx="1034949" cy="1709247"/>
          </a:xfrm>
          <a:prstGeom prst="roundRect">
            <a:avLst/>
          </a:prstGeom>
          <a:noFill/>
          <a:ln w="12700" cap="flat" cmpd="sng" algn="ctr">
            <a:solidFill>
              <a:schemeClr val="tx2">
                <a:lumMod val="60000"/>
                <a:lumOff val="4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7" name="七边形 386"/>
          <p:cNvSpPr/>
          <p:nvPr/>
        </p:nvSpPr>
        <p:spPr bwMode="auto">
          <a:xfrm>
            <a:off x="2725906" y="4868621"/>
            <a:ext cx="323162" cy="288401"/>
          </a:xfrm>
          <a:prstGeom prst="heptag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pPr>
            <a:r>
              <a:rPr kumimoji="0" lang="pt" altLang="zh-CN" sz="18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endParaRPr kumimoji="0" lang="zh-CN" altLang="en-US" sz="18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8" name="七边形 387"/>
          <p:cNvSpPr/>
          <p:nvPr/>
        </p:nvSpPr>
        <p:spPr bwMode="auto">
          <a:xfrm>
            <a:off x="4781708" y="4290570"/>
            <a:ext cx="323162" cy="288401"/>
          </a:xfrm>
          <a:prstGeom prst="heptag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pPr>
            <a:r>
              <a:rPr lang="pt" altLang="zh-CN">
                <a:latin typeface="Huawei Sans" panose="020C0503030203020204" pitchFamily="34" charset="0"/>
                <a:ea typeface="方正兰亭黑简体" panose="02000000000000000000" pitchFamily="2" charset="-122"/>
                <a:cs typeface="Huawei Sans" panose="020C0503030203020204" pitchFamily="34" charset="0"/>
              </a:rPr>
              <a:t>2</a:t>
            </a:r>
            <a:endParaRPr kumimoji="0" lang="zh-CN" altLang="en-US" sz="18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9" name="七边形 388"/>
          <p:cNvSpPr/>
          <p:nvPr/>
        </p:nvSpPr>
        <p:spPr bwMode="auto">
          <a:xfrm>
            <a:off x="10153859" y="4987907"/>
            <a:ext cx="323162" cy="288401"/>
          </a:xfrm>
          <a:prstGeom prst="heptag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pPr>
            <a:r>
              <a:rPr lang="pt" altLang="zh-CN">
                <a:latin typeface="Huawei Sans" panose="020C0503030203020204" pitchFamily="34" charset="0"/>
                <a:ea typeface="方正兰亭黑简体" panose="02000000000000000000" pitchFamily="2" charset="-122"/>
                <a:cs typeface="Huawei Sans" panose="020C0503030203020204" pitchFamily="34" charset="0"/>
              </a:rPr>
              <a:t>3</a:t>
            </a:r>
            <a:endParaRPr kumimoji="0" lang="zh-CN" altLang="en-US" sz="18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0" name="左弧形箭头 389"/>
          <p:cNvSpPr/>
          <p:nvPr/>
        </p:nvSpPr>
        <p:spPr bwMode="auto">
          <a:xfrm>
            <a:off x="4953000" y="3506403"/>
            <a:ext cx="254000" cy="491110"/>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391" name="Picture 11" descr="2 CPOS单板外观图"/>
          <p:cNvPicPr>
            <a:picLocks noChangeAspect="1" noChangeArrowheads="1"/>
          </p:cNvPicPr>
          <p:nvPr/>
        </p:nvPicPr>
        <p:blipFill>
          <a:blip r:embed="rId4">
            <a:clrChange>
              <a:clrFrom>
                <a:srgbClr val="FFFFFF"/>
              </a:clrFrom>
              <a:clrTo>
                <a:srgbClr val="FFFFFF">
                  <a:alpha val="0"/>
                </a:srgbClr>
              </a:clrTo>
            </a:clrChange>
          </a:blip>
          <a:stretch>
            <a:fillRect/>
          </a:stretch>
        </p:blipFill>
        <p:spPr bwMode="auto">
          <a:xfrm rot="5042457" flipV="1">
            <a:off x="669925" y="4829846"/>
            <a:ext cx="1601660" cy="639252"/>
          </a:xfrm>
          <a:prstGeom prst="rect">
            <a:avLst/>
          </a:prstGeom>
          <a:noFill/>
          <a:ln w="9525">
            <a:noFill/>
            <a:miter lim="800000"/>
          </a:ln>
        </p:spPr>
      </p:pic>
      <p:sp>
        <p:nvSpPr>
          <p:cNvPr id="392" name="Text Box 29"/>
          <p:cNvSpPr txBox="1">
            <a:spLocks noChangeArrowheads="1"/>
          </p:cNvSpPr>
          <p:nvPr/>
        </p:nvSpPr>
        <p:spPr bwMode="auto">
          <a:xfrm>
            <a:off x="2027548" y="5552960"/>
            <a:ext cx="5008475" cy="333752"/>
          </a:xfrm>
          <a:prstGeom prst="rect">
            <a:avLst/>
          </a:prstGeom>
          <a:noFill/>
          <a:ln w="9525" algn="ctr">
            <a:noFill/>
            <a:miter lim="800000"/>
          </a:ln>
        </p:spPr>
        <p:txBody>
          <a:bodyPr wrap="square" lIns="86676" tIns="43342" rIns="86676" bIns="43342">
            <a:spAutoFit/>
          </a:bodyPr>
          <a:lstStyle/>
          <a:p>
            <a:pPr eaLnBrk="0" hangingPunct="0"/>
            <a:r>
              <a:rPr lang="pt" altLang="en-US" sz="1600" dirty="0">
                <a:latin typeface="Huawei Sans" panose="020C0503030203020204" pitchFamily="34" charset="0"/>
                <a:ea typeface="方正兰亭黑简体" panose="02000000000000000000" pitchFamily="2" charset="-122"/>
                <a:cs typeface="Huawei Sans" panose="020C0503030203020204" pitchFamily="34" charset="0"/>
                <a:sym typeface="Calibri" pitchFamily="34" charset="0"/>
              </a:rPr>
              <a:t>Adicionando uma placa Combo GPON&amp;XG(S)-PON</a:t>
            </a:r>
          </a:p>
        </p:txBody>
      </p:sp>
      <p:sp>
        <p:nvSpPr>
          <p:cNvPr id="393" name="TextBox 1605"/>
          <p:cNvSpPr txBox="1"/>
          <p:nvPr/>
        </p:nvSpPr>
        <p:spPr>
          <a:xfrm>
            <a:off x="1053471" y="3142099"/>
            <a:ext cx="2053542" cy="701741"/>
          </a:xfrm>
          <a:prstGeom prst="rect">
            <a:avLst/>
          </a:prstGeom>
          <a:noFill/>
        </p:spPr>
        <p:txBody>
          <a:bodyPr wrap="square" rtlCol="0">
            <a:spAutoFit/>
          </a:bodyPr>
          <a:lstStyle/>
          <a:p>
            <a:r>
              <a:rPr lang="pt" altLang="en-US" sz="2000" b="1"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rPr>
              <a:t>Solução de Evolução 2</a:t>
            </a:r>
          </a:p>
        </p:txBody>
      </p:sp>
      <p:pic>
        <p:nvPicPr>
          <p:cNvPr id="394" name="图片 393"/>
          <p:cNvPicPr>
            <a:picLocks noChangeAspect="1"/>
          </p:cNvPicPr>
          <p:nvPr/>
        </p:nvPicPr>
        <p:blipFill>
          <a:blip r:embed="rId5" cstate="print"/>
          <a:stretch>
            <a:fillRect/>
          </a:stretch>
        </p:blipFill>
        <p:spPr>
          <a:xfrm>
            <a:off x="7036023" y="2223319"/>
            <a:ext cx="1128752" cy="719580"/>
          </a:xfrm>
          <a:prstGeom prst="rect">
            <a:avLst/>
          </a:prstGeom>
        </p:spPr>
      </p:pic>
      <p:pic>
        <p:nvPicPr>
          <p:cNvPr id="395" name="图片 394"/>
          <p:cNvPicPr>
            <a:picLocks noChangeAspect="1"/>
          </p:cNvPicPr>
          <p:nvPr/>
        </p:nvPicPr>
        <p:blipFill>
          <a:blip r:embed="rId5" cstate="print"/>
          <a:stretch>
            <a:fillRect/>
          </a:stretch>
        </p:blipFill>
        <p:spPr>
          <a:xfrm>
            <a:off x="9007531" y="2213050"/>
            <a:ext cx="1128752" cy="719580"/>
          </a:xfrm>
          <a:prstGeom prst="rect">
            <a:avLst/>
          </a:prstGeom>
        </p:spPr>
      </p:pic>
      <p:pic>
        <p:nvPicPr>
          <p:cNvPr id="396" name="图片 395"/>
          <p:cNvPicPr>
            <a:picLocks noChangeAspect="1"/>
          </p:cNvPicPr>
          <p:nvPr/>
        </p:nvPicPr>
        <p:blipFill>
          <a:blip r:embed="rId5" cstate="print"/>
          <a:stretch>
            <a:fillRect/>
          </a:stretch>
        </p:blipFill>
        <p:spPr>
          <a:xfrm>
            <a:off x="7321351" y="4443645"/>
            <a:ext cx="1128752" cy="719580"/>
          </a:xfrm>
          <a:prstGeom prst="rect">
            <a:avLst/>
          </a:prstGeom>
        </p:spPr>
      </p:pic>
      <p:pic>
        <p:nvPicPr>
          <p:cNvPr id="398" name="图片 397"/>
          <p:cNvPicPr>
            <a:picLocks noChangeAspect="1"/>
          </p:cNvPicPr>
          <p:nvPr/>
        </p:nvPicPr>
        <p:blipFill>
          <a:blip r:embed="rId6" cstate="print"/>
          <a:stretch>
            <a:fillRect/>
          </a:stretch>
        </p:blipFill>
        <p:spPr>
          <a:xfrm>
            <a:off x="4067690" y="4073850"/>
            <a:ext cx="503694" cy="741550"/>
          </a:xfrm>
          <a:prstGeom prst="rect">
            <a:avLst/>
          </a:prstGeom>
        </p:spPr>
      </p:pic>
      <p:pic>
        <p:nvPicPr>
          <p:cNvPr id="399" name="图片 398"/>
          <p:cNvPicPr>
            <a:picLocks noChangeAspect="1"/>
          </p:cNvPicPr>
          <p:nvPr/>
        </p:nvPicPr>
        <p:blipFill>
          <a:blip r:embed="rId7" cstate="print"/>
          <a:stretch>
            <a:fillRect/>
          </a:stretch>
        </p:blipFill>
        <p:spPr>
          <a:xfrm>
            <a:off x="4052603" y="2731646"/>
            <a:ext cx="531528" cy="782527"/>
          </a:xfrm>
          <a:prstGeom prst="rect">
            <a:avLst/>
          </a:prstGeom>
        </p:spPr>
      </p:pic>
      <p:pic>
        <p:nvPicPr>
          <p:cNvPr id="400" name="图片 399"/>
          <p:cNvPicPr>
            <a:picLocks noChangeAspect="1"/>
          </p:cNvPicPr>
          <p:nvPr/>
        </p:nvPicPr>
        <p:blipFill>
          <a:blip r:embed="rId8" cstate="print"/>
          <a:stretch>
            <a:fillRect/>
          </a:stretch>
        </p:blipFill>
        <p:spPr>
          <a:xfrm rot="10800000">
            <a:off x="5743369" y="3451175"/>
            <a:ext cx="555812" cy="537588"/>
          </a:xfrm>
          <a:prstGeom prst="rect">
            <a:avLst/>
          </a:prstGeom>
        </p:spPr>
      </p:pic>
      <p:pic>
        <p:nvPicPr>
          <p:cNvPr id="401" name="图片 400"/>
          <p:cNvPicPr>
            <a:picLocks noChangeAspect="1"/>
          </p:cNvPicPr>
          <p:nvPr/>
        </p:nvPicPr>
        <p:blipFill>
          <a:blip r:embed="rId9" cstate="print"/>
          <a:stretch>
            <a:fillRect/>
          </a:stretch>
        </p:blipFill>
        <p:spPr>
          <a:xfrm>
            <a:off x="7858727" y="2789178"/>
            <a:ext cx="574241" cy="382827"/>
          </a:xfrm>
          <a:prstGeom prst="rect">
            <a:avLst/>
          </a:prstGeom>
        </p:spPr>
      </p:pic>
      <p:pic>
        <p:nvPicPr>
          <p:cNvPr id="402" name="图片 401"/>
          <p:cNvPicPr>
            <a:picLocks noChangeAspect="1"/>
          </p:cNvPicPr>
          <p:nvPr/>
        </p:nvPicPr>
        <p:blipFill>
          <a:blip r:embed="rId9" cstate="print"/>
          <a:stretch>
            <a:fillRect/>
          </a:stretch>
        </p:blipFill>
        <p:spPr>
          <a:xfrm>
            <a:off x="8526033" y="2768628"/>
            <a:ext cx="574241" cy="382827"/>
          </a:xfrm>
          <a:prstGeom prst="rect">
            <a:avLst/>
          </a:prstGeom>
        </p:spPr>
      </p:pic>
      <p:pic>
        <p:nvPicPr>
          <p:cNvPr id="403" name="图片 402"/>
          <p:cNvPicPr>
            <a:picLocks noChangeAspect="1"/>
          </p:cNvPicPr>
          <p:nvPr/>
        </p:nvPicPr>
        <p:blipFill>
          <a:blip r:embed="rId9" cstate="print"/>
          <a:stretch>
            <a:fillRect/>
          </a:stretch>
        </p:blipFill>
        <p:spPr>
          <a:xfrm>
            <a:off x="7428290" y="4067612"/>
            <a:ext cx="574241" cy="382827"/>
          </a:xfrm>
          <a:prstGeom prst="rect">
            <a:avLst/>
          </a:prstGeom>
        </p:spPr>
      </p:pic>
      <p:pic>
        <p:nvPicPr>
          <p:cNvPr id="404" name="图片 403"/>
          <p:cNvPicPr>
            <a:picLocks noChangeAspect="1"/>
          </p:cNvPicPr>
          <p:nvPr/>
        </p:nvPicPr>
        <p:blipFill>
          <a:blip r:embed="rId10" cstate="print"/>
          <a:stretch>
            <a:fillRect/>
          </a:stretch>
        </p:blipFill>
        <p:spPr>
          <a:xfrm>
            <a:off x="8300667" y="4067612"/>
            <a:ext cx="554736" cy="369824"/>
          </a:xfrm>
          <a:prstGeom prst="rect">
            <a:avLst/>
          </a:prstGeom>
        </p:spPr>
      </p:pic>
    </p:spTree>
    <p:extLst>
      <p:ext uri="{BB962C8B-B14F-4D97-AF65-F5344CB8AC3E}">
        <p14:creationId xmlns:p14="http://schemas.microsoft.com/office/powerpoint/2010/main" val="19092545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2"/>
                                        </p:tgtEl>
                                        <p:attrNameLst>
                                          <p:attrName>style.visibility</p:attrName>
                                        </p:attrNameLst>
                                      </p:cBhvr>
                                      <p:to>
                                        <p:strVal val="visible"/>
                                      </p:to>
                                    </p:set>
                                    <p:animEffect transition="in" filter="box(in)">
                                      <p:cBhvr>
                                        <p:cTn id="7" dur="500"/>
                                        <p:tgtEl>
                                          <p:spTgt spid="392"/>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391"/>
                                        </p:tgtEl>
                                        <p:attrNameLst>
                                          <p:attrName>style.visibility</p:attrName>
                                        </p:attrNameLst>
                                      </p:cBhvr>
                                      <p:to>
                                        <p:strVal val="visible"/>
                                      </p:to>
                                    </p:set>
                                  </p:childTnLst>
                                </p:cTn>
                              </p:par>
                            </p:childTnLst>
                          </p:cTn>
                        </p:par>
                        <p:par>
                          <p:cTn id="11" fill="hold" nodeType="afterGroup">
                            <p:stCondLst>
                              <p:cond delay="501"/>
                            </p:stCondLst>
                            <p:childTnLst>
                              <p:par>
                                <p:cTn id="12" presetID="0" presetClass="path" presetSubtype="0" accel="50000" decel="50000" fill="hold" nodeType="afterEffect">
                                  <p:stCondLst>
                                    <p:cond delay="0"/>
                                  </p:stCondLst>
                                  <p:childTnLst>
                                    <p:animMotion origin="layout" path="M -0.0138 0.0125 L 0.22084 -0.07592 " pathEditMode="relative" rAng="0" ptsTypes="AA">
                                      <p:cBhvr>
                                        <p:cTn id="13" dur="2000" fill="hold"/>
                                        <p:tgtEl>
                                          <p:spTgt spid="391"/>
                                        </p:tgtEl>
                                        <p:attrNameLst>
                                          <p:attrName>ppt_x</p:attrName>
                                          <p:attrName>ppt_y</p:attrName>
                                        </p:attrNameLst>
                                      </p:cBhvr>
                                      <p:rCtr x="11732" y="-4421"/>
                                    </p:animMotion>
                                  </p:childTnLst>
                                </p:cTn>
                              </p:par>
                            </p:childTnLst>
                          </p:cTn>
                        </p:par>
                        <p:par>
                          <p:cTn id="14" fill="hold" nodeType="afterGroup">
                            <p:stCondLst>
                              <p:cond delay="2501"/>
                            </p:stCondLst>
                            <p:childTnLst>
                              <p:par>
                                <p:cTn id="15" presetID="4" presetClass="exit" presetSubtype="16" fill="hold" nodeType="afterEffect">
                                  <p:stCondLst>
                                    <p:cond delay="0"/>
                                  </p:stCondLst>
                                  <p:childTnLst>
                                    <p:animEffect transition="out" filter="box(in)">
                                      <p:cBhvr>
                                        <p:cTn id="16" dur="500"/>
                                        <p:tgtEl>
                                          <p:spTgt spid="391"/>
                                        </p:tgtEl>
                                      </p:cBhvr>
                                    </p:animEffect>
                                    <p:set>
                                      <p:cBhvr>
                                        <p:cTn id="17" dur="1" fill="hold">
                                          <p:stCondLst>
                                            <p:cond delay="499"/>
                                          </p:stCondLst>
                                        </p:cTn>
                                        <p:tgtEl>
                                          <p:spTgt spid="3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en-US" sz="3500" dirty="0">
                <a:sym typeface="Calibri" pitchFamily="34" charset="0"/>
              </a:rPr>
              <a:t>Solução Evolution 2 - Usando placas Combo GPON e XG(S)-PON</a:t>
            </a:r>
            <a:endParaRPr lang="zh-CN" altLang="en-US" sz="3500" dirty="0"/>
          </a:p>
        </p:txBody>
      </p:sp>
      <p:sp>
        <p:nvSpPr>
          <p:cNvPr id="4" name="AutoShape 4"/>
          <p:cNvSpPr>
            <a:spLocks noChangeArrowheads="1"/>
          </p:cNvSpPr>
          <p:nvPr/>
        </p:nvSpPr>
        <p:spPr bwMode="auto">
          <a:xfrm>
            <a:off x="2597524" y="1757047"/>
            <a:ext cx="8280000" cy="3960000"/>
          </a:xfrm>
          <a:prstGeom prst="roundRect">
            <a:avLst>
              <a:gd name="adj" fmla="val 4403"/>
            </a:avLst>
          </a:prstGeom>
          <a:noFill/>
          <a:ln w="12700" algn="ctr">
            <a:solidFill>
              <a:schemeClr val="tx1"/>
            </a:solidFill>
            <a:round/>
          </a:ln>
        </p:spPr>
        <p:txBody>
          <a:bodyPr wrap="none" lIns="23997" tIns="14398" rIns="23997" bIns="14398" anchor="ctr"/>
          <a:lstStyle/>
          <a:p>
            <a:pPr marL="103343" indent="-103343" defTabSz="1088330">
              <a:lnSpc>
                <a:spcPct val="120000"/>
              </a:lnSpc>
              <a:defRPr/>
            </a:pPr>
            <a:endParaRPr lang="zh-CN" altLang="en-US" kern="0">
              <a:solidFill>
                <a:sysClr val="windowText" lastClr="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Text Box 49"/>
          <p:cNvSpPr txBox="1">
            <a:spLocks noChangeArrowheads="1"/>
          </p:cNvSpPr>
          <p:nvPr/>
        </p:nvSpPr>
        <p:spPr bwMode="auto">
          <a:xfrm>
            <a:off x="3426233" y="4273976"/>
            <a:ext cx="1502167" cy="307692"/>
          </a:xfrm>
          <a:prstGeom prst="rect">
            <a:avLst/>
          </a:prstGeom>
          <a:noFill/>
          <a:ln w="9525" algn="ctr">
            <a:noFill/>
            <a:miter lim="800000"/>
          </a:ln>
          <a:effectLst/>
        </p:spPr>
        <p:txBody>
          <a:bodyPr wrap="none" lIns="91357" tIns="45678" rIns="91357" bIns="45678">
            <a:spAutoFit/>
          </a:bodyPr>
          <a:lstStyle/>
          <a:p>
            <a:pPr algn="ctr" fontAlgn="base">
              <a:spcBef>
                <a:spcPct val="50000"/>
              </a:spcBef>
            </a:pPr>
            <a:r>
              <a:rPr kumimoji="1" lang="pt" altLang="zh-CN" sz="140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rPr>
              <a:t>XG(S)-PON OLT</a:t>
            </a:r>
          </a:p>
        </p:txBody>
      </p:sp>
      <p:cxnSp>
        <p:nvCxnSpPr>
          <p:cNvPr id="6" name="直接连接符 5"/>
          <p:cNvCxnSpPr/>
          <p:nvPr/>
        </p:nvCxnSpPr>
        <p:spPr bwMode="auto">
          <a:xfrm>
            <a:off x="3508028" y="3838852"/>
            <a:ext cx="1827068" cy="0"/>
          </a:xfrm>
          <a:prstGeom prst="line">
            <a:avLst/>
          </a:prstGeom>
          <a:solidFill>
            <a:srgbClr val="FFFFFF"/>
          </a:solidFill>
          <a:ln w="12700" cap="flat" cmpd="sng" algn="ctr">
            <a:solidFill>
              <a:srgbClr val="FF9900"/>
            </a:solidFill>
            <a:prstDash val="solid"/>
            <a:round/>
            <a:headEnd type="none" w="med" len="med"/>
            <a:tailEnd type="none" w="med" len="med"/>
          </a:ln>
          <a:effectLst/>
        </p:spPr>
      </p:cxnSp>
      <p:sp>
        <p:nvSpPr>
          <p:cNvPr id="7" name="Text Box 72"/>
          <p:cNvSpPr txBox="1">
            <a:spLocks noChangeArrowheads="1"/>
          </p:cNvSpPr>
          <p:nvPr/>
        </p:nvSpPr>
        <p:spPr bwMode="auto">
          <a:xfrm>
            <a:off x="4913113" y="4300761"/>
            <a:ext cx="1318287" cy="334650"/>
          </a:xfrm>
          <a:prstGeom prst="rect">
            <a:avLst/>
          </a:prstGeom>
          <a:noFill/>
          <a:ln w="9525">
            <a:noFill/>
            <a:miter lim="800000"/>
          </a:ln>
          <a:effectLst/>
        </p:spPr>
        <p:txBody>
          <a:bodyPr wrap="none" lIns="78285" tIns="39142" rIns="78285" bIns="39142" anchor="ctr" anchorCtr="0">
            <a:spAutoFit/>
          </a:bodyPr>
          <a:lstStyle/>
          <a:p>
            <a:pPr algn="ctr" defTabSz="1045450" eaLnBrk="0" fontAlgn="base" hangingPunct="0">
              <a:lnSpc>
                <a:spcPct val="120000"/>
              </a:lnSpc>
              <a:spcBef>
                <a:spcPct val="0"/>
              </a:spcBef>
            </a:pPr>
            <a:r>
              <a:rPr kumimoji="1" lang="pt" altLang="en-US" sz="1400">
                <a:latin typeface="Huawei Sans" panose="020C0503030203020204" pitchFamily="34" charset="0"/>
                <a:ea typeface="方正兰亭黑简体" panose="02000000000000000000" pitchFamily="2" charset="-122"/>
                <a:cs typeface="Huawei Sans" panose="020C0503030203020204" pitchFamily="34" charset="0"/>
              </a:rPr>
              <a:t>divisor óptico</a:t>
            </a:r>
            <a:endParaRPr kumimoji="1" lang="en-GB" altLang="zh-CN" sz="1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Text Box 49"/>
          <p:cNvSpPr txBox="1">
            <a:spLocks noChangeArrowheads="1"/>
          </p:cNvSpPr>
          <p:nvPr/>
        </p:nvSpPr>
        <p:spPr bwMode="auto">
          <a:xfrm>
            <a:off x="3117412" y="3497757"/>
            <a:ext cx="777215" cy="305021"/>
          </a:xfrm>
          <a:prstGeom prst="rect">
            <a:avLst/>
          </a:prstGeom>
          <a:noFill/>
          <a:ln w="9525" algn="ctr">
            <a:noFill/>
            <a:miter lim="800000"/>
          </a:ln>
          <a:effectLst/>
        </p:spPr>
        <p:txBody>
          <a:bodyPr wrap="none" lIns="91357" tIns="45678" rIns="91357" bIns="45678" anchor="ctr" anchorCtr="0">
            <a:spAutoFit/>
          </a:bodyPr>
          <a:lstStyle/>
          <a:p>
            <a:pPr algn="ctr" fontAlgn="base">
              <a:spcBef>
                <a:spcPct val="50000"/>
              </a:spcBef>
              <a:spcAft>
                <a:spcPct val="0"/>
              </a:spcAft>
            </a:pPr>
            <a:r>
              <a:rPr kumimoji="1" lang="pt" altLang="zh-CN" sz="140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2-10GE</a:t>
            </a:r>
            <a:endParaRPr kumimoji="1" lang="en-US"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0" name="直接连接符 9"/>
          <p:cNvCxnSpPr/>
          <p:nvPr/>
        </p:nvCxnSpPr>
        <p:spPr bwMode="auto">
          <a:xfrm flipH="1">
            <a:off x="7980810" y="3203349"/>
            <a:ext cx="0" cy="621580"/>
          </a:xfrm>
          <a:prstGeom prst="line">
            <a:avLst/>
          </a:prstGeom>
          <a:solidFill>
            <a:srgbClr val="FFFFFF"/>
          </a:solidFill>
          <a:ln w="12700" cap="flat" cmpd="sng" algn="ctr">
            <a:solidFill>
              <a:srgbClr val="FF9900"/>
            </a:solidFill>
            <a:prstDash val="solid"/>
            <a:round/>
            <a:headEnd type="none" w="med" len="med"/>
            <a:tailEnd type="none" w="med" len="med"/>
          </a:ln>
          <a:effectLst/>
        </p:spPr>
      </p:cxnSp>
      <p:cxnSp>
        <p:nvCxnSpPr>
          <p:cNvPr id="239" name="直接连接符 238"/>
          <p:cNvCxnSpPr/>
          <p:nvPr/>
        </p:nvCxnSpPr>
        <p:spPr bwMode="auto">
          <a:xfrm>
            <a:off x="5771975" y="3930734"/>
            <a:ext cx="2773277" cy="0"/>
          </a:xfrm>
          <a:prstGeom prst="line">
            <a:avLst/>
          </a:prstGeom>
          <a:solidFill>
            <a:srgbClr val="FFFFFF"/>
          </a:solidFill>
          <a:ln w="12700" cap="flat" cmpd="sng" algn="ctr">
            <a:solidFill>
              <a:srgbClr val="FF9900"/>
            </a:solidFill>
            <a:prstDash val="solid"/>
            <a:round/>
            <a:headEnd type="none" w="med" len="med"/>
            <a:tailEnd type="none" w="med" len="med"/>
          </a:ln>
          <a:effectLst/>
        </p:spPr>
      </p:cxnSp>
      <p:cxnSp>
        <p:nvCxnSpPr>
          <p:cNvPr id="240" name="直接连接符 239"/>
          <p:cNvCxnSpPr/>
          <p:nvPr/>
        </p:nvCxnSpPr>
        <p:spPr bwMode="auto">
          <a:xfrm flipH="1">
            <a:off x="7353927" y="4031235"/>
            <a:ext cx="0" cy="436767"/>
          </a:xfrm>
          <a:prstGeom prst="line">
            <a:avLst/>
          </a:prstGeom>
          <a:solidFill>
            <a:srgbClr val="FFFFFF"/>
          </a:solidFill>
          <a:ln w="12700" cap="flat" cmpd="sng" algn="ctr">
            <a:solidFill>
              <a:srgbClr val="FF9900"/>
            </a:solidFill>
            <a:prstDash val="solid"/>
            <a:round/>
            <a:headEnd type="none" w="med" len="med"/>
            <a:tailEnd type="none" w="med" len="med"/>
          </a:ln>
          <a:effectLst/>
        </p:spPr>
      </p:cxnSp>
      <p:sp>
        <p:nvSpPr>
          <p:cNvPr id="367" name="Text Box 49"/>
          <p:cNvSpPr txBox="1">
            <a:spLocks noChangeArrowheads="1"/>
          </p:cNvSpPr>
          <p:nvPr/>
        </p:nvSpPr>
        <p:spPr bwMode="auto">
          <a:xfrm>
            <a:off x="8539426" y="3388747"/>
            <a:ext cx="1579112" cy="307692"/>
          </a:xfrm>
          <a:prstGeom prst="rect">
            <a:avLst/>
          </a:prstGeom>
          <a:noFill/>
          <a:ln w="25400" algn="ctr">
            <a:noFill/>
            <a:miter lim="800000"/>
          </a:ln>
          <a:effectLst/>
        </p:spPr>
        <p:txBody>
          <a:bodyPr wrap="none" lIns="91357" tIns="45678" rIns="91357" bIns="45678">
            <a:spAutoFit/>
          </a:bodyPr>
          <a:lstStyle/>
          <a:p>
            <a:pPr algn="ctr" fontAlgn="base">
              <a:spcBef>
                <a:spcPct val="50000"/>
              </a:spcBef>
            </a:pPr>
            <a:r>
              <a:rPr kumimoji="1" lang="pt" altLang="zh-CN" sz="140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rPr>
              <a:t>XG(S)-PON ONU</a:t>
            </a:r>
          </a:p>
        </p:txBody>
      </p:sp>
      <p:cxnSp>
        <p:nvCxnSpPr>
          <p:cNvPr id="368" name="直接连接符 367"/>
          <p:cNvCxnSpPr/>
          <p:nvPr/>
        </p:nvCxnSpPr>
        <p:spPr bwMode="auto">
          <a:xfrm flipH="1">
            <a:off x="8548632" y="3307495"/>
            <a:ext cx="0" cy="623240"/>
          </a:xfrm>
          <a:prstGeom prst="line">
            <a:avLst/>
          </a:prstGeom>
          <a:solidFill>
            <a:srgbClr val="FFFFFF"/>
          </a:solidFill>
          <a:ln w="12700" cap="flat" cmpd="sng" algn="ctr">
            <a:solidFill>
              <a:srgbClr val="FF9900"/>
            </a:solidFill>
            <a:prstDash val="solid"/>
            <a:round/>
            <a:headEnd type="none" w="med" len="med"/>
            <a:tailEnd type="none" w="med" len="med"/>
          </a:ln>
          <a:effectLst/>
        </p:spPr>
      </p:cxnSp>
      <p:sp>
        <p:nvSpPr>
          <p:cNvPr id="369" name="Text Box 49"/>
          <p:cNvSpPr txBox="1">
            <a:spLocks noChangeArrowheads="1"/>
          </p:cNvSpPr>
          <p:nvPr/>
        </p:nvSpPr>
        <p:spPr bwMode="auto">
          <a:xfrm>
            <a:off x="7606000" y="4347634"/>
            <a:ext cx="1579112" cy="307692"/>
          </a:xfrm>
          <a:prstGeom prst="rect">
            <a:avLst/>
          </a:prstGeom>
          <a:noFill/>
          <a:ln w="9525" algn="ctr">
            <a:noFill/>
            <a:miter lim="800000"/>
          </a:ln>
          <a:effectLst/>
        </p:spPr>
        <p:txBody>
          <a:bodyPr wrap="none" lIns="91357" tIns="45678" rIns="91357" bIns="45678">
            <a:spAutoFit/>
          </a:bodyPr>
          <a:lstStyle/>
          <a:p>
            <a:pPr algn="ctr" fontAlgn="base">
              <a:spcBef>
                <a:spcPct val="50000"/>
              </a:spcBef>
            </a:pPr>
            <a:r>
              <a:rPr kumimoji="1" lang="pt" altLang="zh-CN" sz="140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rPr>
              <a:t>XG(S)-PON ONU</a:t>
            </a:r>
          </a:p>
        </p:txBody>
      </p:sp>
      <p:cxnSp>
        <p:nvCxnSpPr>
          <p:cNvPr id="370" name="直接连接符 369"/>
          <p:cNvCxnSpPr/>
          <p:nvPr/>
        </p:nvCxnSpPr>
        <p:spPr bwMode="auto">
          <a:xfrm>
            <a:off x="5746255" y="4031235"/>
            <a:ext cx="1609211" cy="0"/>
          </a:xfrm>
          <a:prstGeom prst="line">
            <a:avLst/>
          </a:prstGeom>
          <a:solidFill>
            <a:srgbClr val="FFFFFF"/>
          </a:solidFill>
          <a:ln w="12700" cap="flat" cmpd="sng" algn="ctr">
            <a:solidFill>
              <a:srgbClr val="FF9900"/>
            </a:solidFill>
            <a:prstDash val="solid"/>
            <a:round/>
            <a:headEnd type="none" w="med" len="med"/>
            <a:tailEnd type="none" w="med" len="med"/>
          </a:ln>
          <a:effectLst/>
        </p:spPr>
      </p:cxnSp>
      <p:cxnSp>
        <p:nvCxnSpPr>
          <p:cNvPr id="371" name="直接连接符 370"/>
          <p:cNvCxnSpPr/>
          <p:nvPr/>
        </p:nvCxnSpPr>
        <p:spPr bwMode="auto">
          <a:xfrm>
            <a:off x="5746908" y="3813487"/>
            <a:ext cx="2245816" cy="0"/>
          </a:xfrm>
          <a:prstGeom prst="line">
            <a:avLst/>
          </a:prstGeom>
          <a:solidFill>
            <a:srgbClr val="FFFFFF"/>
          </a:solidFill>
          <a:ln w="12700" cap="flat" cmpd="sng" algn="ctr">
            <a:solidFill>
              <a:srgbClr val="FF9900"/>
            </a:solidFill>
            <a:prstDash val="solid"/>
            <a:round/>
            <a:headEnd type="none" w="med" len="med"/>
            <a:tailEnd type="none" w="med" len="med"/>
          </a:ln>
          <a:effectLst/>
        </p:spPr>
      </p:cxnSp>
      <p:sp>
        <p:nvSpPr>
          <p:cNvPr id="372" name="TextBox 1605"/>
          <p:cNvSpPr txBox="1"/>
          <p:nvPr/>
        </p:nvSpPr>
        <p:spPr>
          <a:xfrm>
            <a:off x="1033850" y="3461550"/>
            <a:ext cx="1492320" cy="701741"/>
          </a:xfrm>
          <a:prstGeom prst="rect">
            <a:avLst/>
          </a:prstGeom>
          <a:noFill/>
        </p:spPr>
        <p:txBody>
          <a:bodyPr wrap="square" rtlCol="0">
            <a:spAutoFit/>
          </a:bodyPr>
          <a:lstStyle/>
          <a:p>
            <a:r>
              <a:rPr lang="pt" altLang="en-US" sz="2000" b="1">
                <a:solidFill>
                  <a:srgbClr val="0070C0"/>
                </a:solidFill>
                <a:latin typeface="Huawei Sans" panose="020C0503030203020204" pitchFamily="34" charset="0"/>
                <a:ea typeface="方正兰亭黑简体" panose="02000000000000000000" pitchFamily="2" charset="-122"/>
                <a:cs typeface="Huawei Sans" panose="020C0503030203020204" pitchFamily="34" charset="0"/>
              </a:rPr>
              <a:t>Depois da Evolução</a:t>
            </a:r>
          </a:p>
        </p:txBody>
      </p:sp>
      <p:pic>
        <p:nvPicPr>
          <p:cNvPr id="378" name="图片 377"/>
          <p:cNvPicPr>
            <a:picLocks noChangeAspect="1"/>
          </p:cNvPicPr>
          <p:nvPr/>
        </p:nvPicPr>
        <p:blipFill>
          <a:blip r:embed="rId3" cstate="print"/>
          <a:stretch>
            <a:fillRect/>
          </a:stretch>
        </p:blipFill>
        <p:spPr>
          <a:xfrm>
            <a:off x="6869816" y="2484101"/>
            <a:ext cx="1128752" cy="719580"/>
          </a:xfrm>
          <a:prstGeom prst="rect">
            <a:avLst/>
          </a:prstGeom>
        </p:spPr>
      </p:pic>
      <p:pic>
        <p:nvPicPr>
          <p:cNvPr id="379" name="图片 378"/>
          <p:cNvPicPr>
            <a:picLocks noChangeAspect="1"/>
          </p:cNvPicPr>
          <p:nvPr/>
        </p:nvPicPr>
        <p:blipFill>
          <a:blip r:embed="rId3" cstate="print"/>
          <a:stretch>
            <a:fillRect/>
          </a:stretch>
        </p:blipFill>
        <p:spPr>
          <a:xfrm>
            <a:off x="8649781" y="2484101"/>
            <a:ext cx="1128752" cy="719580"/>
          </a:xfrm>
          <a:prstGeom prst="rect">
            <a:avLst/>
          </a:prstGeom>
        </p:spPr>
      </p:pic>
      <p:pic>
        <p:nvPicPr>
          <p:cNvPr id="380" name="图片 379"/>
          <p:cNvPicPr>
            <a:picLocks noChangeAspect="1"/>
          </p:cNvPicPr>
          <p:nvPr/>
        </p:nvPicPr>
        <p:blipFill>
          <a:blip r:embed="rId3" cstate="print"/>
          <a:stretch>
            <a:fillRect/>
          </a:stretch>
        </p:blipFill>
        <p:spPr>
          <a:xfrm>
            <a:off x="6869816" y="4586963"/>
            <a:ext cx="1128752" cy="719580"/>
          </a:xfrm>
          <a:prstGeom prst="rect">
            <a:avLst/>
          </a:prstGeom>
        </p:spPr>
      </p:pic>
      <p:pic>
        <p:nvPicPr>
          <p:cNvPr id="381" name="图片 380"/>
          <p:cNvPicPr>
            <a:picLocks noChangeAspect="1"/>
          </p:cNvPicPr>
          <p:nvPr/>
        </p:nvPicPr>
        <p:blipFill>
          <a:blip r:embed="rId4" cstate="print"/>
          <a:stretch>
            <a:fillRect/>
          </a:stretch>
        </p:blipFill>
        <p:spPr>
          <a:xfrm>
            <a:off x="3953520" y="3468077"/>
            <a:ext cx="503694" cy="741550"/>
          </a:xfrm>
          <a:prstGeom prst="rect">
            <a:avLst/>
          </a:prstGeom>
        </p:spPr>
      </p:pic>
      <p:pic>
        <p:nvPicPr>
          <p:cNvPr id="382" name="图片 381"/>
          <p:cNvPicPr>
            <a:picLocks noChangeAspect="1"/>
          </p:cNvPicPr>
          <p:nvPr/>
        </p:nvPicPr>
        <p:blipFill>
          <a:blip r:embed="rId5" cstate="print"/>
          <a:stretch>
            <a:fillRect/>
          </a:stretch>
        </p:blipFill>
        <p:spPr>
          <a:xfrm>
            <a:off x="7688573" y="2995519"/>
            <a:ext cx="554736" cy="369824"/>
          </a:xfrm>
          <a:prstGeom prst="rect">
            <a:avLst/>
          </a:prstGeom>
        </p:spPr>
      </p:pic>
      <p:pic>
        <p:nvPicPr>
          <p:cNvPr id="383" name="图片 382"/>
          <p:cNvPicPr>
            <a:picLocks noChangeAspect="1"/>
          </p:cNvPicPr>
          <p:nvPr/>
        </p:nvPicPr>
        <p:blipFill>
          <a:blip r:embed="rId6" cstate="print"/>
          <a:stretch>
            <a:fillRect/>
          </a:stretch>
        </p:blipFill>
        <p:spPr>
          <a:xfrm rot="10800000">
            <a:off x="5200700" y="3578891"/>
            <a:ext cx="584709" cy="565538"/>
          </a:xfrm>
          <a:prstGeom prst="rect">
            <a:avLst/>
          </a:prstGeom>
        </p:spPr>
      </p:pic>
      <p:pic>
        <p:nvPicPr>
          <p:cNvPr id="384" name="图片 383"/>
          <p:cNvPicPr>
            <a:picLocks noChangeAspect="1"/>
          </p:cNvPicPr>
          <p:nvPr/>
        </p:nvPicPr>
        <p:blipFill>
          <a:blip r:embed="rId5" cstate="print"/>
          <a:stretch>
            <a:fillRect/>
          </a:stretch>
        </p:blipFill>
        <p:spPr>
          <a:xfrm>
            <a:off x="8314761" y="2995519"/>
            <a:ext cx="554736" cy="369824"/>
          </a:xfrm>
          <a:prstGeom prst="rect">
            <a:avLst/>
          </a:prstGeom>
        </p:spPr>
      </p:pic>
      <p:pic>
        <p:nvPicPr>
          <p:cNvPr id="385" name="图片 384"/>
          <p:cNvPicPr>
            <a:picLocks noChangeAspect="1"/>
          </p:cNvPicPr>
          <p:nvPr/>
        </p:nvPicPr>
        <p:blipFill>
          <a:blip r:embed="rId5" cstate="print"/>
          <a:stretch>
            <a:fillRect/>
          </a:stretch>
        </p:blipFill>
        <p:spPr>
          <a:xfrm>
            <a:off x="7076559" y="4295935"/>
            <a:ext cx="554736" cy="369824"/>
          </a:xfrm>
          <a:prstGeom prst="rect">
            <a:avLst/>
          </a:prstGeom>
        </p:spPr>
      </p:pic>
    </p:spTree>
    <p:extLst>
      <p:ext uri="{BB962C8B-B14F-4D97-AF65-F5344CB8AC3E}">
        <p14:creationId xmlns:p14="http://schemas.microsoft.com/office/powerpoint/2010/main" val="32196826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pt-BR" altLang="zh-CN" b="1" dirty="0"/>
              <a:t>Visão Geral do Sistema</a:t>
            </a:r>
          </a:p>
          <a:p>
            <a:r>
              <a:rPr lang="pt-BR" altLang="zh-CN" dirty="0">
                <a:solidFill>
                  <a:schemeClr val="bg1">
                    <a:lumMod val="50000"/>
                  </a:schemeClr>
                </a:solidFill>
              </a:rPr>
              <a:t>Princípios Técnicos do XG(S)-PON</a:t>
            </a:r>
          </a:p>
          <a:p>
            <a:r>
              <a:rPr lang="pt-BR" altLang="zh-CN" dirty="0">
                <a:solidFill>
                  <a:schemeClr val="bg1">
                    <a:lumMod val="50000"/>
                  </a:schemeClr>
                </a:solidFill>
              </a:rPr>
              <a:t>Topologias Típicas de Rede XG(S)-PON</a:t>
            </a:r>
          </a:p>
          <a:p>
            <a:r>
              <a:rPr lang="pt-BR" altLang="zh-CN" dirty="0">
                <a:solidFill>
                  <a:schemeClr val="bg1">
                    <a:lumMod val="50000"/>
                  </a:schemeClr>
                </a:solidFill>
              </a:rPr>
              <a:t>Evolução do GPON para o XG(S)-PON</a:t>
            </a:r>
            <a:endParaRPr lang="pt" altLang="zh-CN" dirty="0">
              <a:solidFill>
                <a:schemeClr val="bg1">
                  <a:lumMod val="50000"/>
                </a:schemeClr>
              </a:solidFill>
            </a:endParaRPr>
          </a:p>
        </p:txBody>
      </p:sp>
    </p:spTree>
    <p:extLst>
      <p:ext uri="{BB962C8B-B14F-4D97-AF65-F5344CB8AC3E}">
        <p14:creationId xmlns:p14="http://schemas.microsoft.com/office/powerpoint/2010/main" val="394388143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endParaRPr lang="zh-CN" altLang="en-US" dirty="0"/>
          </a:p>
        </p:txBody>
      </p:sp>
      <p:sp>
        <p:nvSpPr>
          <p:cNvPr id="2" name="标题 1"/>
          <p:cNvSpPr>
            <a:spLocks noGrp="1"/>
          </p:cNvSpPr>
          <p:nvPr>
            <p:ph type="title"/>
          </p:nvPr>
        </p:nvSpPr>
        <p:spPr/>
        <p:txBody>
          <a:bodyPr/>
          <a:lstStyle/>
          <a:p>
            <a:r>
              <a:rPr lang="pt" altLang="zh-CN"/>
              <a:t>Evolução da solução combinada GPON para XG(S)-PON</a:t>
            </a:r>
          </a:p>
        </p:txBody>
      </p:sp>
      <p:pic>
        <p:nvPicPr>
          <p:cNvPr id="5" name="Picture 7"/>
          <p:cNvPicPr>
            <a:picLocks noChangeAspect="1" noChangeArrowheads="1"/>
          </p:cNvPicPr>
          <p:nvPr/>
        </p:nvPicPr>
        <p:blipFill>
          <a:blip r:embed="rId3">
            <a:clrChange>
              <a:clrFrom>
                <a:srgbClr val="FFFFFF"/>
              </a:clrFrom>
              <a:clrTo>
                <a:srgbClr val="FFFFFF">
                  <a:alpha val="0"/>
                </a:srgbClr>
              </a:clrTo>
            </a:clrChange>
          </a:blip>
          <a:stretch>
            <a:fillRect/>
          </a:stretch>
        </p:blipFill>
        <p:spPr bwMode="auto">
          <a:xfrm>
            <a:off x="7903267" y="2175758"/>
            <a:ext cx="972011" cy="601829"/>
          </a:xfrm>
          <a:prstGeom prst="rect">
            <a:avLst/>
          </a:prstGeom>
          <a:noFill/>
          <a:ln w="9525">
            <a:noFill/>
            <a:miter lim="800000"/>
          </a:ln>
        </p:spPr>
      </p:pic>
      <p:pic>
        <p:nvPicPr>
          <p:cNvPr id="6" name="Picture 2"/>
          <p:cNvPicPr>
            <a:picLocks noChangeAspect="1" noChangeArrowheads="1"/>
          </p:cNvPicPr>
          <p:nvPr/>
        </p:nvPicPr>
        <p:blipFill>
          <a:blip r:embed="rId4">
            <a:clrChange>
              <a:clrFrom>
                <a:srgbClr val="FEFEFE"/>
              </a:clrFrom>
              <a:clrTo>
                <a:srgbClr val="FEFEFE">
                  <a:alpha val="0"/>
                </a:srgbClr>
              </a:clrTo>
            </a:clrChange>
          </a:blip>
          <a:stretch>
            <a:fillRect/>
          </a:stretch>
        </p:blipFill>
        <p:spPr bwMode="auto">
          <a:xfrm>
            <a:off x="3129315" y="2193379"/>
            <a:ext cx="974327" cy="742609"/>
          </a:xfrm>
          <a:prstGeom prst="rect">
            <a:avLst/>
          </a:prstGeom>
          <a:noFill/>
          <a:ln w="9525">
            <a:noFill/>
            <a:miter lim="800000"/>
          </a:ln>
        </p:spPr>
      </p:pic>
      <p:sp>
        <p:nvSpPr>
          <p:cNvPr id="7" name="加号 6"/>
          <p:cNvSpPr/>
          <p:nvPr/>
        </p:nvSpPr>
        <p:spPr bwMode="auto">
          <a:xfrm>
            <a:off x="2313536" y="2365114"/>
            <a:ext cx="399141" cy="399141"/>
          </a:xfrm>
          <a:prstGeom prst="mathPlus">
            <a:avLst/>
          </a:prstGeom>
          <a:solidFill>
            <a:srgbClr val="00B0F0"/>
          </a:solidFill>
          <a:ln w="9525" cap="flat" cmpd="sng" algn="ctr">
            <a:solidFill>
              <a:schemeClr val="bg2"/>
            </a:solid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defTabSz="914126" fontAlgn="base">
              <a:buClr>
                <a:srgbClr val="CC9900"/>
              </a:buClr>
              <a:buFont typeface="Wingdings" panose="05000000000000000000" pitchFamily="2" charset="2"/>
              <a:buChar char="n"/>
            </a:pPr>
            <a:endParaRPr lang="zh-CN" altLang="en-US" sz="1799" b="1">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等于号 7"/>
          <p:cNvSpPr/>
          <p:nvPr/>
        </p:nvSpPr>
        <p:spPr bwMode="auto">
          <a:xfrm>
            <a:off x="7051720" y="2423054"/>
            <a:ext cx="502145" cy="283261"/>
          </a:xfrm>
          <a:prstGeom prst="mathEqual">
            <a:avLst>
              <a:gd name="adj1" fmla="val 23520"/>
              <a:gd name="adj2" fmla="val 32273"/>
            </a:avLst>
          </a:prstGeom>
          <a:solidFill>
            <a:srgbClr val="00B0F0"/>
          </a:solidFill>
          <a:ln w="9525" cap="flat" cmpd="sng" algn="ctr">
            <a:solidFill>
              <a:schemeClr val="bg2"/>
            </a:solid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defTabSz="914126" fontAlgn="base">
              <a:buClr>
                <a:srgbClr val="CC9900"/>
              </a:buClr>
              <a:buFont typeface="Wingdings" panose="05000000000000000000" pitchFamily="2" charset="2"/>
              <a:buChar char="n"/>
            </a:pPr>
            <a:endParaRPr lang="zh-CN" altLang="en-US" sz="1799" b="1">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TextBox 14"/>
          <p:cNvSpPr txBox="1"/>
          <p:nvPr/>
        </p:nvSpPr>
        <p:spPr>
          <a:xfrm>
            <a:off x="1141862" y="1974644"/>
            <a:ext cx="1165704" cy="338554"/>
          </a:xfrm>
          <a:prstGeom prst="rect">
            <a:avLst/>
          </a:prstGeom>
          <a:noFill/>
        </p:spPr>
        <p:txBody>
          <a:bodyPr wrap="none" rtlCol="0">
            <a:spAutoFit/>
          </a:bodyPr>
          <a:lstStyle/>
          <a:p>
            <a:r>
              <a:rPr lang="pt" altLang="zh-CN" sz="1600">
                <a:latin typeface="Huawei Sans" panose="020C0503030203020204" pitchFamily="34" charset="0"/>
                <a:ea typeface="方正兰亭黑简体" panose="02000000000000000000" pitchFamily="2" charset="-122"/>
                <a:cs typeface="Huawei Sans" panose="020C0503030203020204" pitchFamily="34" charset="0"/>
              </a:rPr>
              <a:t>GPON SFP</a:t>
            </a:r>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TextBox 15"/>
          <p:cNvSpPr txBox="1"/>
          <p:nvPr/>
        </p:nvSpPr>
        <p:spPr>
          <a:xfrm>
            <a:off x="3032411" y="1974644"/>
            <a:ext cx="1745632" cy="335615"/>
          </a:xfrm>
          <a:prstGeom prst="rect">
            <a:avLst/>
          </a:prstGeom>
          <a:noFill/>
        </p:spPr>
        <p:txBody>
          <a:bodyPr wrap="none" rtlCol="0">
            <a:spAutoFit/>
          </a:bodyPr>
          <a:lstStyle/>
          <a:p>
            <a:r>
              <a:rPr lang="pt" altLang="zh-CN" sz="1600">
                <a:latin typeface="Huawei Sans" panose="020C0503030203020204" pitchFamily="34" charset="0"/>
                <a:ea typeface="方正兰亭黑简体" panose="02000000000000000000" pitchFamily="2" charset="-122"/>
                <a:cs typeface="Huawei Sans" panose="020C0503030203020204" pitchFamily="34" charset="0"/>
              </a:rPr>
              <a:t>XG(S)-PON SFP+</a:t>
            </a:r>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1" name="Picture 4"/>
          <p:cNvPicPr>
            <a:picLocks noChangeAspect="1" noChangeArrowheads="1"/>
          </p:cNvPicPr>
          <p:nvPr/>
        </p:nvPicPr>
        <p:blipFill>
          <a:blip r:embed="rId5"/>
          <a:stretch>
            <a:fillRect/>
          </a:stretch>
        </p:blipFill>
        <p:spPr bwMode="auto">
          <a:xfrm>
            <a:off x="5321643" y="2438334"/>
            <a:ext cx="1167321" cy="255501"/>
          </a:xfrm>
          <a:prstGeom prst="rect">
            <a:avLst/>
          </a:prstGeom>
          <a:noFill/>
          <a:ln w="9525">
            <a:noFill/>
            <a:miter lim="800000"/>
          </a:ln>
        </p:spPr>
      </p:pic>
      <p:sp>
        <p:nvSpPr>
          <p:cNvPr id="12" name="矩形 11"/>
          <p:cNvSpPr/>
          <p:nvPr/>
        </p:nvSpPr>
        <p:spPr>
          <a:xfrm>
            <a:off x="5440472" y="1961287"/>
            <a:ext cx="907687" cy="335615"/>
          </a:xfrm>
          <a:prstGeom prst="rect">
            <a:avLst/>
          </a:prstGeom>
        </p:spPr>
        <p:txBody>
          <a:bodyPr wrap="none">
            <a:spAutoFit/>
          </a:bodyPr>
          <a:lstStyle/>
          <a:p>
            <a:r>
              <a:rPr lang="pt" altLang="zh-CN" sz="1600">
                <a:latin typeface="Huawei Sans" panose="020C0503030203020204" pitchFamily="34" charset="0"/>
                <a:ea typeface="方正兰亭黑简体" panose="02000000000000000000" pitchFamily="2" charset="-122"/>
                <a:cs typeface="Huawei Sans" panose="020C0503030203020204" pitchFamily="34" charset="0"/>
              </a:rPr>
              <a:t>WDM1r</a:t>
            </a:r>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加号 12"/>
          <p:cNvSpPr/>
          <p:nvPr/>
        </p:nvSpPr>
        <p:spPr bwMode="auto">
          <a:xfrm>
            <a:off x="4641855" y="2365114"/>
            <a:ext cx="399141" cy="399141"/>
          </a:xfrm>
          <a:prstGeom prst="mathPlus">
            <a:avLst/>
          </a:prstGeom>
          <a:solidFill>
            <a:srgbClr val="00B0F0"/>
          </a:solidFill>
          <a:ln w="9525" cap="flat" cmpd="sng" algn="ctr">
            <a:solidFill>
              <a:schemeClr val="bg2"/>
            </a:solid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defTabSz="914126" fontAlgn="base">
              <a:buClr>
                <a:srgbClr val="CC9900"/>
              </a:buClr>
              <a:buFont typeface="Wingdings" panose="05000000000000000000" pitchFamily="2" charset="2"/>
              <a:buChar char="n"/>
            </a:pPr>
            <a:endParaRPr lang="zh-CN" altLang="en-US" sz="1799" b="1">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TextBox 20"/>
          <p:cNvSpPr txBox="1"/>
          <p:nvPr/>
        </p:nvSpPr>
        <p:spPr>
          <a:xfrm>
            <a:off x="8782740" y="2131424"/>
            <a:ext cx="2379701" cy="584775"/>
          </a:xfrm>
          <a:prstGeom prst="rect">
            <a:avLst/>
          </a:prstGeom>
          <a:noFill/>
        </p:spPr>
        <p:txBody>
          <a:bodyPr wrap="square" rtlCol="0">
            <a:spAutoFit/>
          </a:bodyPr>
          <a:lstStyle/>
          <a:p>
            <a:pPr algn="ctr"/>
            <a:r>
              <a:rPr lang="pt" altLang="zh-CN" sz="1600" err="1">
                <a:latin typeface="Huawei Sans" panose="020C0503030203020204" pitchFamily="34" charset="0"/>
                <a:ea typeface="方正兰亭黑简体" panose="02000000000000000000" pitchFamily="2" charset="-122"/>
                <a:cs typeface="Huawei Sans" panose="020C0503030203020204" pitchFamily="34" charset="0"/>
              </a:rPr>
              <a:t>GPON&amp;XG(S)-PON XFP/SFP+ combinado</a:t>
            </a:r>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圆角矩形 14"/>
          <p:cNvSpPr/>
          <p:nvPr/>
        </p:nvSpPr>
        <p:spPr bwMode="auto">
          <a:xfrm>
            <a:off x="4933894" y="4156858"/>
            <a:ext cx="1748264" cy="361385"/>
          </a:xfrm>
          <a:prstGeom prst="roundRect">
            <a:avLst/>
          </a:prstGeom>
          <a:solidFill>
            <a:srgbClr val="FFC000"/>
          </a:solidFill>
          <a:ln>
            <a:noFill/>
          </a:ln>
          <a:effectLst/>
          <a:scene3d>
            <a:camera prst="orthographicFront">
              <a:rot lat="0" lon="0" rev="0"/>
            </a:camera>
            <a:lightRig rig="threePt" dir="t">
              <a:rot lat="0" lon="0" rev="1200000"/>
            </a:lightRig>
          </a:scene3d>
        </p:spPr>
        <p:txBody>
          <a:bodyPr anchor="ctr" anchorCtr="0"/>
          <a:lstStyle/>
          <a:p>
            <a:pPr algn="ctr" fontAlgn="auto">
              <a:spcBef>
                <a:spcPct val="0"/>
              </a:spcBef>
              <a:spcAft>
                <a:spcPct val="0"/>
              </a:spcAft>
              <a:buClr>
                <a:srgbClr val="CC9900"/>
              </a:buClr>
              <a:defRPr/>
            </a:pPr>
            <a:r>
              <a:rPr lang="pt" altLang="zh-CN" sz="14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GPON ONU</a:t>
            </a:r>
            <a:endParaRPr lang="zh-CN" altLang="en-US" sz="14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圆角矩形 15"/>
          <p:cNvSpPr/>
          <p:nvPr/>
        </p:nvSpPr>
        <p:spPr bwMode="auto">
          <a:xfrm>
            <a:off x="4933893" y="5114459"/>
            <a:ext cx="1761138" cy="312617"/>
          </a:xfrm>
          <a:prstGeom prst="roundRect">
            <a:avLst/>
          </a:prstGeom>
          <a:solidFill>
            <a:srgbClr val="0099FF"/>
          </a:solidFill>
          <a:ln>
            <a:noFill/>
          </a:ln>
          <a:effectLst/>
          <a:scene3d>
            <a:camera prst="orthographicFront">
              <a:rot lat="0" lon="0" rev="0"/>
            </a:camera>
            <a:lightRig rig="threePt" dir="t">
              <a:rot lat="0" lon="0" rev="1200000"/>
            </a:lightRig>
          </a:scene3d>
        </p:spPr>
        <p:txBody>
          <a:bodyPr/>
          <a:lstStyle/>
          <a:p>
            <a:pPr algn="ctr" fontAlgn="auto">
              <a:spcBef>
                <a:spcPct val="0"/>
              </a:spcBef>
              <a:spcAft>
                <a:spcPct val="0"/>
              </a:spcAft>
              <a:buClr>
                <a:srgbClr val="CC9900"/>
              </a:buClr>
              <a:defRPr/>
            </a:pPr>
            <a:r>
              <a:rPr lang="pt" altLang="zh-CN" sz="1400" kern="0">
                <a:latin typeface="Huawei Sans" panose="020C0503030203020204" pitchFamily="34" charset="0"/>
                <a:ea typeface="方正兰亭黑简体" panose="02000000000000000000" pitchFamily="2" charset="-122"/>
                <a:cs typeface="Huawei Sans" panose="020C0503030203020204" pitchFamily="34" charset="0"/>
              </a:rPr>
              <a:t>XG(S)-PON ONU</a:t>
            </a:r>
            <a:endParaRPr lang="zh-CN" altLang="en-US" sz="1400" kern="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7" name="直接连接符 103"/>
          <p:cNvCxnSpPr>
            <a:cxnSpLocks noChangeShapeType="1"/>
            <a:endCxn id="15" idx="1"/>
          </p:cNvCxnSpPr>
          <p:nvPr/>
        </p:nvCxnSpPr>
        <p:spPr bwMode="auto">
          <a:xfrm flipV="1">
            <a:off x="3738210" y="4337551"/>
            <a:ext cx="1195684" cy="513650"/>
          </a:xfrm>
          <a:prstGeom prst="line">
            <a:avLst/>
          </a:prstGeom>
          <a:noFill/>
          <a:ln w="25400">
            <a:solidFill>
              <a:schemeClr val="accent2">
                <a:lumMod val="75000"/>
              </a:schemeClr>
            </a:solidFill>
            <a:round/>
          </a:ln>
        </p:spPr>
      </p:cxnSp>
      <p:cxnSp>
        <p:nvCxnSpPr>
          <p:cNvPr id="18" name="直接连接符 103"/>
          <p:cNvCxnSpPr>
            <a:cxnSpLocks noChangeShapeType="1"/>
            <a:endCxn id="16" idx="1"/>
          </p:cNvCxnSpPr>
          <p:nvPr/>
        </p:nvCxnSpPr>
        <p:spPr bwMode="auto">
          <a:xfrm>
            <a:off x="3738210" y="4851201"/>
            <a:ext cx="1195683" cy="419567"/>
          </a:xfrm>
          <a:prstGeom prst="line">
            <a:avLst/>
          </a:prstGeom>
          <a:noFill/>
          <a:ln w="25400">
            <a:solidFill>
              <a:schemeClr val="accent2">
                <a:lumMod val="75000"/>
              </a:schemeClr>
            </a:solidFill>
            <a:round/>
          </a:ln>
        </p:spPr>
      </p:cxnSp>
      <p:sp>
        <p:nvSpPr>
          <p:cNvPr id="19" name="Rectangle 14"/>
          <p:cNvSpPr>
            <a:spLocks noChangeArrowheads="1"/>
          </p:cNvSpPr>
          <p:nvPr/>
        </p:nvSpPr>
        <p:spPr bwMode="auto">
          <a:xfrm>
            <a:off x="791166" y="1473195"/>
            <a:ext cx="10334598" cy="435078"/>
          </a:xfrm>
          <a:prstGeom prst="rect">
            <a:avLst/>
          </a:prstGeom>
          <a:solidFill>
            <a:srgbClr val="0099FF"/>
          </a:solidFill>
          <a:ln>
            <a:noFill/>
          </a:ln>
        </p:spPr>
        <p:txBody>
          <a:bodyPr wrap="none" lIns="121887" tIns="60944" rIns="121887" bIns="60944" anchor="ctr">
            <a:noAutofit/>
          </a:bodyPr>
          <a:lstStyle/>
          <a:p>
            <a:pPr marL="0" lvl="1" algn="ctr" defTabSz="1068586" eaLnBrk="0" fontAlgn="auto" hangingPunct="0">
              <a:lnSpc>
                <a:spcPct val="130000"/>
              </a:lnSpc>
              <a:spcBef>
                <a:spcPct val="0"/>
              </a:spcBef>
              <a:spcAft>
                <a:spcPct val="0"/>
              </a:spcAft>
              <a:buClr>
                <a:srgbClr val="000000"/>
              </a:buClr>
              <a:buSzPct val="50000"/>
              <a:defRPr/>
            </a:pPr>
            <a:r>
              <a:rPr lang="pt" altLang="zh-CN" sz="16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Módulo óptico três em um combo PON: GPON SFP, XG(S)-PON SFP+ e WDM1r</a:t>
            </a:r>
          </a:p>
        </p:txBody>
      </p:sp>
      <p:sp>
        <p:nvSpPr>
          <p:cNvPr id="20" name="Rectangle 14"/>
          <p:cNvSpPr>
            <a:spLocks noChangeArrowheads="1"/>
          </p:cNvSpPr>
          <p:nvPr/>
        </p:nvSpPr>
        <p:spPr bwMode="auto">
          <a:xfrm>
            <a:off x="782269" y="3066861"/>
            <a:ext cx="10334598" cy="411129"/>
          </a:xfrm>
          <a:prstGeom prst="rect">
            <a:avLst/>
          </a:prstGeom>
          <a:solidFill>
            <a:srgbClr val="0099FF"/>
          </a:solidFill>
          <a:ln>
            <a:noFill/>
          </a:ln>
        </p:spPr>
        <p:txBody>
          <a:bodyPr wrap="none" lIns="121887" tIns="60944" rIns="121887" bIns="60944" anchor="ctr">
            <a:noAutofit/>
          </a:bodyPr>
          <a:lstStyle/>
          <a:p>
            <a:pPr marL="0" lvl="1" algn="ctr" defTabSz="1068586" eaLnBrk="0" fontAlgn="auto" hangingPunct="0">
              <a:lnSpc>
                <a:spcPct val="130000"/>
              </a:lnSpc>
              <a:spcBef>
                <a:spcPct val="0"/>
              </a:spcBef>
              <a:spcAft>
                <a:spcPct val="0"/>
              </a:spcAft>
              <a:buClr>
                <a:srgbClr val="000000"/>
              </a:buClr>
              <a:buSzPct val="50000"/>
              <a:defRPr/>
            </a:pPr>
            <a:r>
              <a:rPr lang="pt" altLang="zh-CN" sz="16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Evolução de GPON para XG(S)-PON, multiplexação ODN, sem WDM1r externo</a:t>
            </a:r>
          </a:p>
        </p:txBody>
      </p:sp>
      <p:sp>
        <p:nvSpPr>
          <p:cNvPr id="21" name="矩形 20"/>
          <p:cNvSpPr/>
          <p:nvPr/>
        </p:nvSpPr>
        <p:spPr bwMode="auto">
          <a:xfrm>
            <a:off x="791165" y="5086059"/>
            <a:ext cx="1973019" cy="421558"/>
          </a:xfrm>
          <a:prstGeom prst="rect">
            <a:avLst/>
          </a:prstGeom>
          <a:solidFill>
            <a:srgbClr val="FFC000"/>
          </a:solidFill>
          <a:ln>
            <a:noFill/>
          </a:ln>
          <a:effectLst/>
          <a:scene3d>
            <a:camera prst="orthographicFront">
              <a:rot lat="0" lon="0" rev="0"/>
            </a:camera>
            <a:lightRig rig="threePt" dir="t">
              <a:rot lat="0" lon="0" rev="1200000"/>
            </a:lightRig>
          </a:scene3d>
        </p:spPr>
        <p:txBody>
          <a:bodyPr anchor="ctr" anchorCtr="0"/>
          <a:lstStyle/>
          <a:p>
            <a:pPr algn="ctr" defTabSz="914126" fontAlgn="auto">
              <a:spcBef>
                <a:spcPct val="0"/>
              </a:spcBef>
              <a:spcAft>
                <a:spcPct val="0"/>
              </a:spcAft>
              <a:buClr>
                <a:srgbClr val="CC9900"/>
              </a:buClr>
              <a:defRPr/>
            </a:pPr>
            <a:r>
              <a:rPr lang="pt" altLang="zh-CN" sz="16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GPON</a:t>
            </a:r>
            <a:endParaRPr lang="zh-CN" altLang="en-US" sz="16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bwMode="auto">
          <a:xfrm>
            <a:off x="791164" y="4209285"/>
            <a:ext cx="1973021" cy="461370"/>
          </a:xfrm>
          <a:prstGeom prst="rect">
            <a:avLst/>
          </a:prstGeom>
          <a:solidFill>
            <a:srgbClr val="0070C0"/>
          </a:solidFill>
          <a:ln>
            <a:noFill/>
          </a:ln>
          <a:effectLst/>
          <a:scene3d>
            <a:camera prst="orthographicFront">
              <a:rot lat="0" lon="0" rev="0"/>
            </a:camera>
            <a:lightRig rig="threePt" dir="t">
              <a:rot lat="0" lon="0" rev="1200000"/>
            </a:lightRig>
          </a:scene3d>
        </p:spPr>
        <p:txBody>
          <a:bodyPr anchor="ctr" anchorCtr="0"/>
          <a:lstStyle/>
          <a:p>
            <a:pPr algn="ctr" fontAlgn="auto">
              <a:spcBef>
                <a:spcPct val="0"/>
              </a:spcBef>
              <a:spcAft>
                <a:spcPct val="0"/>
              </a:spcAft>
              <a:buClr>
                <a:srgbClr val="CC9900"/>
              </a:buClr>
              <a:defRPr/>
            </a:pPr>
            <a:r>
              <a:rPr lang="pt" altLang="zh-CN" sz="1400" kern="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GPON&amp;XG(S)-PON</a:t>
            </a:r>
            <a:endParaRPr lang="zh-CN" altLang="en-US" sz="1400" kern="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TextBox 25"/>
          <p:cNvSpPr txBox="1"/>
          <p:nvPr/>
        </p:nvSpPr>
        <p:spPr>
          <a:xfrm>
            <a:off x="918338" y="3747060"/>
            <a:ext cx="1819738" cy="246221"/>
          </a:xfrm>
          <a:prstGeom prst="rect">
            <a:avLst/>
          </a:prstGeom>
          <a:noFill/>
        </p:spPr>
        <p:txBody>
          <a:bodyPr wrap="square" rtlCol="0">
            <a:spAutoFit/>
          </a:bodyPr>
          <a:lstStyle/>
          <a:p>
            <a:pPr algn="ctr"/>
            <a:r>
              <a:rPr lang="pt" altLang="zh-CN">
                <a:latin typeface="Huawei Sans" panose="020C0503030203020204" pitchFamily="34" charset="0"/>
                <a:ea typeface="方正兰亭黑简体" panose="02000000000000000000" pitchFamily="2" charset="-122"/>
                <a:cs typeface="Huawei Sans" panose="020C0503030203020204" pitchFamily="34" charset="0"/>
              </a:rPr>
              <a:t>OLT</a:t>
            </a:r>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flipV="1">
            <a:off x="2343135" y="5121340"/>
            <a:ext cx="415390" cy="246221"/>
          </a:xfrm>
          <a:prstGeom prst="rect">
            <a:avLst/>
          </a:prstGeom>
        </p:spPr>
        <p:txBody>
          <a:bodyPr wrap="square">
            <a:spAutoFit/>
          </a:bodyPr>
          <a:lstStyle/>
          <a:p>
            <a:pPr algn="r"/>
            <a:r>
              <a:rPr lang="pt" altLang="zh-CN" b="1">
                <a:solidFill>
                  <a:srgbClr val="FF0000"/>
                </a:solidFill>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b="1">
              <a:solidFill>
                <a:srgbClr val="FF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25" name="直接连接符 103"/>
          <p:cNvCxnSpPr>
            <a:cxnSpLocks noChangeShapeType="1"/>
            <a:stCxn id="21" idx="3"/>
          </p:cNvCxnSpPr>
          <p:nvPr/>
        </p:nvCxnSpPr>
        <p:spPr bwMode="auto">
          <a:xfrm flipV="1">
            <a:off x="2764184" y="4914702"/>
            <a:ext cx="630310" cy="382136"/>
          </a:xfrm>
          <a:prstGeom prst="line">
            <a:avLst/>
          </a:prstGeom>
          <a:noFill/>
          <a:ln w="25400">
            <a:solidFill>
              <a:schemeClr val="accent2">
                <a:lumMod val="75000"/>
              </a:schemeClr>
            </a:solidFill>
            <a:prstDash val="dash"/>
            <a:round/>
          </a:ln>
        </p:spPr>
      </p:cxnSp>
      <p:cxnSp>
        <p:nvCxnSpPr>
          <p:cNvPr id="26" name="直接连接符 103"/>
          <p:cNvCxnSpPr>
            <a:cxnSpLocks noChangeShapeType="1"/>
            <a:stCxn id="22" idx="3"/>
          </p:cNvCxnSpPr>
          <p:nvPr/>
        </p:nvCxnSpPr>
        <p:spPr bwMode="auto">
          <a:xfrm>
            <a:off x="2764185" y="4439970"/>
            <a:ext cx="630309" cy="322331"/>
          </a:xfrm>
          <a:prstGeom prst="line">
            <a:avLst/>
          </a:prstGeom>
          <a:noFill/>
          <a:ln w="25400">
            <a:solidFill>
              <a:schemeClr val="accent2">
                <a:lumMod val="75000"/>
              </a:schemeClr>
            </a:solidFill>
            <a:round/>
          </a:ln>
        </p:spPr>
      </p:cxnSp>
      <p:cxnSp>
        <p:nvCxnSpPr>
          <p:cNvPr id="27" name="直接箭头连接符 26"/>
          <p:cNvCxnSpPr/>
          <p:nvPr/>
        </p:nvCxnSpPr>
        <p:spPr bwMode="auto">
          <a:xfrm flipH="1" flipV="1">
            <a:off x="2764186" y="4697330"/>
            <a:ext cx="0" cy="347638"/>
          </a:xfrm>
          <a:prstGeom prst="straightConnector1">
            <a:avLst/>
          </a:prstGeom>
          <a:noFill/>
          <a:ln w="19050" cap="flat" cmpd="sng" algn="ctr">
            <a:solidFill>
              <a:schemeClr val="tx1"/>
            </a:solidFill>
            <a:prstDash val="solid"/>
            <a:round/>
            <a:headEnd type="none" w="med" len="med"/>
            <a:tailEnd type="arrow"/>
          </a:ln>
          <a:effectLst/>
        </p:spPr>
      </p:cxnSp>
      <p:sp>
        <p:nvSpPr>
          <p:cNvPr id="28" name="TextBox 79"/>
          <p:cNvSpPr txBox="1"/>
          <p:nvPr/>
        </p:nvSpPr>
        <p:spPr>
          <a:xfrm>
            <a:off x="6809347" y="3767264"/>
            <a:ext cx="5110510" cy="1964640"/>
          </a:xfrm>
          <a:prstGeom prst="rect">
            <a:avLst/>
          </a:prstGeom>
          <a:noFill/>
        </p:spPr>
        <p:txBody>
          <a:bodyPr wrap="square" rtlCol="0">
            <a:spAutoFit/>
          </a:bodyPr>
          <a:lstStyle/>
          <a:p>
            <a:pPr marL="285750" indent="-285750">
              <a:lnSpc>
                <a:spcPts val="2800"/>
              </a:lnSpc>
              <a:spcAft>
                <a:spcPts val="600"/>
              </a:spcAft>
              <a:buSzPct val="60000"/>
              <a:buFont typeface="Arial" panose="020B0604020202020204" pitchFamily="34" charset="0"/>
              <a:buChar char="•"/>
            </a:pPr>
            <a:r>
              <a:rPr lang="pt" altLang="zh-CN"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Para evoluir GPON para XG(S)-PON, apenas a fibra óptica do backbone conectada à porta GPON precisa ser migrada para a porta combo.</a:t>
            </a:r>
          </a:p>
          <a:p>
            <a:pPr marL="285750" indent="-285750">
              <a:lnSpc>
                <a:spcPts val="2800"/>
              </a:lnSpc>
              <a:spcAft>
                <a:spcPts val="600"/>
              </a:spcAft>
              <a:buSzPct val="60000"/>
              <a:buFont typeface="Arial" panose="020B0604020202020204" pitchFamily="34" charset="0"/>
              <a:buChar char="•"/>
            </a:pPr>
            <a:r>
              <a:rPr lang="pt" altLang="zh-CN"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XG(S)-GPON e GPON compartilham um ODN e não requerem um multiplexador WDM1r externo.</a:t>
            </a:r>
          </a:p>
        </p:txBody>
      </p:sp>
      <p:pic>
        <p:nvPicPr>
          <p:cNvPr id="29" name="Picture 2"/>
          <p:cNvPicPr>
            <a:picLocks noChangeAspect="1" noChangeArrowheads="1"/>
          </p:cNvPicPr>
          <p:nvPr/>
        </p:nvPicPr>
        <p:blipFill>
          <a:blip r:embed="rId4">
            <a:clrChange>
              <a:clrFrom>
                <a:srgbClr val="FEFEFE"/>
              </a:clrFrom>
              <a:clrTo>
                <a:srgbClr val="FEFEFE">
                  <a:alpha val="0"/>
                </a:srgbClr>
              </a:clrTo>
            </a:clrChange>
          </a:blip>
          <a:stretch>
            <a:fillRect/>
          </a:stretch>
        </p:blipFill>
        <p:spPr bwMode="auto">
          <a:xfrm>
            <a:off x="1161513" y="2193379"/>
            <a:ext cx="974327" cy="742609"/>
          </a:xfrm>
          <a:prstGeom prst="rect">
            <a:avLst/>
          </a:prstGeom>
          <a:noFill/>
          <a:ln w="9525">
            <a:noFill/>
            <a:miter lim="800000"/>
          </a:ln>
        </p:spPr>
      </p:pic>
      <p:pic>
        <p:nvPicPr>
          <p:cNvPr id="30" name="图片 29"/>
          <p:cNvPicPr>
            <a:picLocks noChangeAspect="1"/>
          </p:cNvPicPr>
          <p:nvPr/>
        </p:nvPicPr>
        <p:blipFill>
          <a:blip r:embed="rId6"/>
          <a:stretch>
            <a:fillRect/>
          </a:stretch>
        </p:blipFill>
        <p:spPr>
          <a:xfrm rot="10800000">
            <a:off x="3263849" y="4549337"/>
            <a:ext cx="597801" cy="578200"/>
          </a:xfrm>
          <a:prstGeom prst="rect">
            <a:avLst/>
          </a:prstGeom>
        </p:spPr>
      </p:pic>
    </p:spTree>
    <p:extLst>
      <p:ext uri="{BB962C8B-B14F-4D97-AF65-F5344CB8AC3E}">
        <p14:creationId xmlns:p14="http://schemas.microsoft.com/office/powerpoint/2010/main" val="65300337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pt" altLang="zh-CN" sz="1800" dirty="0"/>
              <a:t>Qual dos seguintes comprimentos de onda é usado na direção upstream de uma porta XG(S)-PON?</a:t>
            </a:r>
          </a:p>
          <a:p>
            <a:pPr lvl="1"/>
            <a:r>
              <a:rPr lang="pt" altLang="zh-CN" sz="1600" dirty="0">
                <a:latin typeface="Huawei Sans" panose="020C0503030203020204" pitchFamily="34" charset="0"/>
                <a:ea typeface="方正兰亭黑简体" panose="02000000000000000000" pitchFamily="2" charset="-122"/>
                <a:cs typeface="Huawei Sans" panose="020C0503030203020204" pitchFamily="34" charset="0"/>
              </a:rPr>
              <a:t>A. 1310nm</a:t>
            </a:r>
          </a:p>
          <a:p>
            <a:pPr lvl="1"/>
            <a:r>
              <a:rPr lang="pt" altLang="zh-CN" sz="1600" dirty="0">
                <a:latin typeface="Huawei Sans" panose="020C0503030203020204" pitchFamily="34" charset="0"/>
                <a:ea typeface="方正兰亭黑简体" panose="02000000000000000000" pitchFamily="2" charset="-122"/>
                <a:cs typeface="Huawei Sans" panose="020C0503030203020204" pitchFamily="34" charset="0"/>
              </a:rPr>
              <a:t>B. 1490nm</a:t>
            </a:r>
          </a:p>
          <a:p>
            <a:pPr lvl="1"/>
            <a:r>
              <a:rPr lang="pt" altLang="zh-CN" sz="1600" dirty="0">
                <a:latin typeface="Huawei Sans" panose="020C0503030203020204" pitchFamily="34" charset="0"/>
                <a:ea typeface="方正兰亭黑简体" panose="02000000000000000000" pitchFamily="2" charset="-122"/>
                <a:cs typeface="Huawei Sans" panose="020C0503030203020204" pitchFamily="34" charset="0"/>
              </a:rPr>
              <a:t>C. 1577nm</a:t>
            </a:r>
          </a:p>
          <a:p>
            <a:pPr lvl="1"/>
            <a:r>
              <a:rPr lang="pt" altLang="zh-CN" sz="1600" dirty="0">
                <a:latin typeface="Huawei Sans" panose="020C0503030203020204" pitchFamily="34" charset="0"/>
                <a:ea typeface="方正兰亭黑简体" panose="02000000000000000000" pitchFamily="2" charset="-122"/>
                <a:cs typeface="Huawei Sans" panose="020C0503030203020204" pitchFamily="34" charset="0"/>
              </a:rPr>
              <a:t>D. 1270nm</a:t>
            </a:r>
          </a:p>
          <a:p>
            <a:r>
              <a:rPr lang="pt" altLang="zh-CN" sz="1800" dirty="0"/>
              <a:t>No sistema XG(S)-PON, qual dos seguintes modos de multiplexação de dados é usado na direção upstream?</a:t>
            </a:r>
          </a:p>
          <a:p>
            <a:pPr lvl="1" algn="l"/>
            <a:r>
              <a:rPr lang="pt" altLang="zh-CN" sz="1600" dirty="0">
                <a:latin typeface="Huawei Sans" panose="020C0503030203020204" pitchFamily="34" charset="0"/>
                <a:ea typeface="方正兰亭黑简体" panose="02000000000000000000" pitchFamily="2" charset="-122"/>
                <a:cs typeface="Huawei Sans" panose="020C0503030203020204" pitchFamily="34" charset="0"/>
              </a:rPr>
              <a:t>Unicast</a:t>
            </a:r>
          </a:p>
          <a:p>
            <a:pPr lvl="1" algn="l"/>
            <a:r>
              <a:rPr lang="pt" altLang="zh-CN" sz="1600" dirty="0">
                <a:latin typeface="Huawei Sans" panose="020C0503030203020204" pitchFamily="34" charset="0"/>
                <a:ea typeface="方正兰亭黑简体" panose="02000000000000000000" pitchFamily="2" charset="-122"/>
                <a:cs typeface="Huawei Sans" panose="020C0503030203020204" pitchFamily="34" charset="0"/>
              </a:rPr>
              <a:t>Broadcast</a:t>
            </a:r>
          </a:p>
          <a:p>
            <a:pPr lvl="1" algn="l"/>
            <a:r>
              <a:rPr lang="pt" altLang="zh-CN" sz="1600" dirty="0">
                <a:latin typeface="Huawei Sans" panose="020C0503030203020204" pitchFamily="34" charset="0"/>
                <a:ea typeface="方正兰亭黑简体" panose="02000000000000000000" pitchFamily="2" charset="-122"/>
                <a:cs typeface="Huawei Sans" panose="020C0503030203020204" pitchFamily="34" charset="0"/>
              </a:rPr>
              <a:t>TDMA</a:t>
            </a:r>
          </a:p>
          <a:p>
            <a:pPr lvl="1" algn="l"/>
            <a:r>
              <a:rPr lang="pt" altLang="zh-CN" sz="1600" dirty="0">
                <a:cs typeface="Huawei Sans" panose="020C0503030203020204" pitchFamily="34" charset="0"/>
              </a:rPr>
              <a:t>WDM</a:t>
            </a:r>
            <a:endParaRPr lang="zh-CN" altLang="en-US" sz="1600" dirty="0"/>
          </a:p>
        </p:txBody>
      </p:sp>
    </p:spTree>
    <p:extLst>
      <p:ext uri="{BB962C8B-B14F-4D97-AF65-F5344CB8AC3E}">
        <p14:creationId xmlns:p14="http://schemas.microsoft.com/office/powerpoint/2010/main" val="358856743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468316" y="1233487"/>
            <a:ext cx="11276184" cy="4680000"/>
          </a:xfrm>
          <a:prstGeom prst="rect">
            <a:avLst/>
          </a:prstGeom>
        </p:spPr>
        <p:txBody>
          <a:bodyPr/>
          <a:lstStyle/>
          <a:p>
            <a:r>
              <a:rPr lang="pt" altLang="en-US" dirty="0"/>
              <a:t>Neste curso, aprendemos:</a:t>
            </a:r>
            <a:endParaRPr lang="en-US" altLang="zh-CN" dirty="0"/>
          </a:p>
          <a:p>
            <a:pPr lvl="1"/>
            <a:r>
              <a:rPr lang="pt" altLang="en-US" dirty="0"/>
              <a:t>Conceitos Básicos da Rede de Acesso</a:t>
            </a:r>
            <a:endParaRPr lang="en-US" altLang="zh-CN" dirty="0"/>
          </a:p>
          <a:p>
            <a:pPr lvl="1"/>
            <a:r>
              <a:rPr lang="pt" altLang="zh-CN" dirty="0"/>
              <a:t>Fundamentos Técnicos XG(S)-PON</a:t>
            </a:r>
          </a:p>
          <a:p>
            <a:pPr lvl="1"/>
            <a:r>
              <a:rPr lang="pt" altLang="zh-CN" dirty="0"/>
              <a:t>Solução XG(S)-PON e rede típica</a:t>
            </a:r>
          </a:p>
          <a:p>
            <a:endParaRPr lang="zh-CN" altLang="en-US" dirty="0"/>
          </a:p>
        </p:txBody>
      </p:sp>
    </p:spTree>
    <p:extLst>
      <p:ext uri="{BB962C8B-B14F-4D97-AF65-F5344CB8AC3E}">
        <p14:creationId xmlns:p14="http://schemas.microsoft.com/office/powerpoint/2010/main" val="137204526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pt" altLang="zh-CN"/>
              <a:t>Evolução da tecnologia GPON</a:t>
            </a:r>
          </a:p>
        </p:txBody>
      </p:sp>
      <p:sp>
        <p:nvSpPr>
          <p:cNvPr id="2" name="文本占位符 1"/>
          <p:cNvSpPr>
            <a:spLocks noGrp="1"/>
          </p:cNvSpPr>
          <p:nvPr>
            <p:ph type="body" sz="quarter" idx="10"/>
          </p:nvPr>
        </p:nvSpPr>
        <p:spPr/>
        <p:txBody>
          <a:bodyPr/>
          <a:lstStyle/>
          <a:p>
            <a:r>
              <a:rPr lang="pt-BR" altLang="zh-CN" sz="1800" dirty="0"/>
              <a:t>XG-PON: Modo assimétrico do XG(S)-PON.</a:t>
            </a:r>
          </a:p>
          <a:p>
            <a:r>
              <a:rPr lang="pt-BR" altLang="zh-CN" sz="1800" dirty="0"/>
              <a:t>XGS-PON: Modo simétrico do XG(S)-PON.</a:t>
            </a:r>
          </a:p>
          <a:p>
            <a:r>
              <a:rPr lang="pt-BR" altLang="zh-CN" sz="1800" dirty="0"/>
              <a:t>XG-PON e XGS-PON pertencem à fase tecnológica do GPON de 10G. Portanto, são coletivamente chamados de XG(S)-PON neste documento. Se as duas tecnologias forem diferentes, use o nome específico.</a:t>
            </a:r>
            <a:endParaRPr lang="zh-CN" altLang="en-US" dirty="0"/>
          </a:p>
        </p:txBody>
      </p:sp>
      <p:grpSp>
        <p:nvGrpSpPr>
          <p:cNvPr id="4" name="组合 3"/>
          <p:cNvGrpSpPr/>
          <p:nvPr/>
        </p:nvGrpSpPr>
        <p:grpSpPr>
          <a:xfrm>
            <a:off x="3215680" y="3320988"/>
            <a:ext cx="5688632" cy="2655713"/>
            <a:chOff x="3215680" y="3320988"/>
            <a:chExt cx="5688632" cy="3319434"/>
          </a:xfrm>
        </p:grpSpPr>
        <p:cxnSp>
          <p:nvCxnSpPr>
            <p:cNvPr id="6" name="直接箭头连接符 5"/>
            <p:cNvCxnSpPr/>
            <p:nvPr/>
          </p:nvCxnSpPr>
          <p:spPr bwMode="auto">
            <a:xfrm>
              <a:off x="3215680" y="6237312"/>
              <a:ext cx="5688632"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7" name="直接箭头连接符 6"/>
            <p:cNvCxnSpPr/>
            <p:nvPr/>
          </p:nvCxnSpPr>
          <p:spPr bwMode="auto">
            <a:xfrm flipH="1" flipV="1">
              <a:off x="3215680" y="3320988"/>
              <a:ext cx="0" cy="2916324"/>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8" name="矩形 7"/>
            <p:cNvSpPr/>
            <p:nvPr/>
          </p:nvSpPr>
          <p:spPr bwMode="auto">
            <a:xfrm>
              <a:off x="3287688" y="5445224"/>
              <a:ext cx="1260140" cy="648072"/>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pt" altLang="zh-CN" sz="1600">
                  <a:latin typeface="Huawei Sans" panose="020C0503030203020204" pitchFamily="34" charset="0"/>
                  <a:ea typeface="方正兰亭黑简体" panose="02000000000000000000" pitchFamily="2" charset="-122"/>
                  <a:cs typeface="Huawei Sans" panose="020C0503030203020204" pitchFamily="34" charset="0"/>
                </a:rPr>
                <a:t>GPON</a:t>
              </a:r>
            </a:p>
            <a:p>
              <a:pPr algn="ctr"/>
              <a:r>
                <a:rPr lang="pt" altLang="zh-CN" sz="1600">
                  <a:latin typeface="Huawei Sans" panose="020C0503030203020204" pitchFamily="34" charset="0"/>
                  <a:ea typeface="方正兰亭黑简体" panose="02000000000000000000" pitchFamily="2" charset="-122"/>
                  <a:cs typeface="Huawei Sans" panose="020C0503030203020204" pitchFamily="34" charset="0"/>
                </a:rPr>
                <a:t>2,5G/1,25G</a:t>
              </a:r>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bwMode="auto">
            <a:xfrm>
              <a:off x="5120553" y="4423444"/>
              <a:ext cx="1260140" cy="648072"/>
            </a:xfrm>
            <a:prstGeom prst="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pt" altLang="zh-CN"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XG-PON</a:t>
              </a:r>
            </a:p>
            <a:p>
              <a:pPr algn="ctr"/>
              <a:r>
                <a:rPr lang="pt" altLang="zh-CN"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10G/2,5G</a:t>
              </a:r>
              <a:endParaRPr lang="zh-CN" alt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bwMode="auto">
            <a:xfrm>
              <a:off x="6996100" y="3429000"/>
              <a:ext cx="1260140" cy="648072"/>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pt" altLang="zh-CN" sz="1600">
                  <a:latin typeface="Huawei Sans" panose="020C0503030203020204" pitchFamily="34" charset="0"/>
                  <a:ea typeface="方正兰亭黑简体" panose="02000000000000000000" pitchFamily="2" charset="-122"/>
                  <a:cs typeface="Huawei Sans" panose="020C0503030203020204" pitchFamily="34" charset="0"/>
                </a:rPr>
                <a:t>XGS-PON</a:t>
              </a:r>
            </a:p>
            <a:p>
              <a:pPr algn="ctr"/>
              <a:r>
                <a:rPr lang="pt" altLang="zh-CN" sz="1600">
                  <a:latin typeface="Huawei Sans" panose="020C0503030203020204" pitchFamily="34" charset="0"/>
                  <a:ea typeface="方正兰亭黑简体" panose="02000000000000000000" pitchFamily="2" charset="-122"/>
                  <a:cs typeface="Huawei Sans" panose="020C0503030203020204" pitchFamily="34" charset="0"/>
                </a:rPr>
                <a:t>10G/10G</a:t>
              </a:r>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1" name="直接箭头连接符 10"/>
            <p:cNvCxnSpPr/>
            <p:nvPr/>
          </p:nvCxnSpPr>
          <p:spPr bwMode="auto">
            <a:xfrm flipV="1">
              <a:off x="4547829" y="5071516"/>
              <a:ext cx="572725" cy="373708"/>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cxnSp>
          <p:nvCxnSpPr>
            <p:cNvPr id="12" name="直接箭头连接符 11"/>
            <p:cNvCxnSpPr/>
            <p:nvPr/>
          </p:nvCxnSpPr>
          <p:spPr bwMode="auto">
            <a:xfrm flipV="1">
              <a:off x="6384033" y="4063404"/>
              <a:ext cx="572725" cy="373708"/>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sp>
          <p:nvSpPr>
            <p:cNvPr id="13" name="文本框 12"/>
            <p:cNvSpPr txBox="1"/>
            <p:nvPr/>
          </p:nvSpPr>
          <p:spPr bwMode="auto">
            <a:xfrm>
              <a:off x="4384075" y="6244957"/>
              <a:ext cx="3484864" cy="395465"/>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Itinerário evolutivo da tecnologia GPON</a:t>
              </a:r>
            </a:p>
          </p:txBody>
        </p:sp>
      </p:grpSp>
    </p:spTree>
    <p:extLst>
      <p:ext uri="{BB962C8B-B14F-4D97-AF65-F5344CB8AC3E}">
        <p14:creationId xmlns:p14="http://schemas.microsoft.com/office/powerpoint/2010/main" val="320338044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en-US" dirty="0"/>
              <a:t>Por que o XG(S)-PON </a:t>
            </a:r>
            <a:r>
              <a:rPr lang="pt" altLang="zh-CN" dirty="0"/>
              <a:t>é necessário </a:t>
            </a:r>
            <a:r>
              <a:rPr lang="pt" altLang="en-US" dirty="0"/>
              <a:t>?</a:t>
            </a:r>
          </a:p>
        </p:txBody>
      </p:sp>
      <p:sp>
        <p:nvSpPr>
          <p:cNvPr id="4" name="文本占位符 3"/>
          <p:cNvSpPr>
            <a:spLocks noGrp="1"/>
          </p:cNvSpPr>
          <p:nvPr>
            <p:ph type="body" sz="quarter" idx="10"/>
          </p:nvPr>
        </p:nvSpPr>
        <p:spPr/>
        <p:txBody>
          <a:bodyPr>
            <a:normAutofit fontScale="92500" lnSpcReduction="10000"/>
          </a:bodyPr>
          <a:lstStyle/>
          <a:p>
            <a:r>
              <a:rPr lang="pt-BR" altLang="zh-CN" dirty="0">
                <a:latin typeface="Huawei Sans" panose="020C0503030203020204" pitchFamily="34" charset="0"/>
                <a:cs typeface="Huawei Sans" panose="020C0503030203020204" pitchFamily="34" charset="0"/>
              </a:rPr>
              <a:t>O XG(S)-PON é uma tecnologia GPON de próxima geração aprimorada, que evolui a partir dos padrões tecnológicos existentes do GPON. Ele resolve principalmente os seguintes problemas da rede GPON:</a:t>
            </a:r>
            <a:endParaRPr lang="pt" altLang="en-US" dirty="0">
              <a:latin typeface="Huawei Sans" panose="020C0503030203020204" pitchFamily="34" charset="0"/>
              <a:ea typeface="方正兰亭黑简体" panose="02000000000000000000" pitchFamily="2" charset="-122"/>
              <a:cs typeface="Huawei Sans" panose="020C0503030203020204" pitchFamily="34" charset="0"/>
            </a:endParaRPr>
          </a:p>
          <a:p>
            <a:pPr lvl="1"/>
            <a:r>
              <a:rPr lang="pt-BR" altLang="en-US" dirty="0">
                <a:latin typeface="Huawei Sans" panose="020C0503030203020204" pitchFamily="34" charset="0"/>
                <a:ea typeface="方正兰亭黑简体" panose="02000000000000000000" pitchFamily="2" charset="-122"/>
                <a:cs typeface="Huawei Sans" panose="020C0503030203020204" pitchFamily="34" charset="0"/>
              </a:rPr>
              <a:t>Com o desenvolvimento de serviços de alta largura de banda, uma largura de banda maior é necessária. A tecnologia GPON não consegue fornecer largura de banda suficiente para atender a esses requisitos.</a:t>
            </a:r>
          </a:p>
          <a:p>
            <a:pPr lvl="1"/>
            <a:r>
              <a:rPr lang="pt-BR" altLang="en-US" dirty="0">
                <a:latin typeface="Huawei Sans" panose="020C0503030203020204" pitchFamily="34" charset="0"/>
                <a:ea typeface="方正兰亭黑简体" panose="02000000000000000000" pitchFamily="2" charset="-122"/>
                <a:cs typeface="Huawei Sans" panose="020C0503030203020204" pitchFamily="34" charset="0"/>
              </a:rPr>
              <a:t>As tecnologias de acesso no lado do usuário estão sendo continuamente inovadas, e a largura de banda de acesso do usuário está aumentando constantemente. A tecnologia GPON se tornará um gargalo de largura de banda.</a:t>
            </a:r>
          </a:p>
          <a:p>
            <a:pPr lvl="1"/>
            <a:r>
              <a:rPr lang="pt-BR" altLang="en-US" dirty="0">
                <a:latin typeface="Huawei Sans" panose="020C0503030203020204" pitchFamily="34" charset="0"/>
                <a:ea typeface="方正兰亭黑简体" panose="02000000000000000000" pitchFamily="2" charset="-122"/>
                <a:cs typeface="Huawei Sans" panose="020C0503030203020204" pitchFamily="34" charset="0"/>
              </a:rPr>
              <a:t>A razão de divisão (split </a:t>
            </a:r>
            <a:r>
              <a:rPr lang="pt-BR" altLang="en-US" dirty="0" err="1">
                <a:latin typeface="Huawei Sans" panose="020C0503030203020204" pitchFamily="34" charset="0"/>
                <a:ea typeface="方正兰亭黑简体" panose="02000000000000000000" pitchFamily="2" charset="-122"/>
                <a:cs typeface="Huawei Sans" panose="020C0503030203020204" pitchFamily="34" charset="0"/>
              </a:rPr>
              <a:t>ratio</a:t>
            </a:r>
            <a:r>
              <a:rPr lang="pt-BR" altLang="en-US" dirty="0">
                <a:latin typeface="Huawei Sans" panose="020C0503030203020204" pitchFamily="34" charset="0"/>
                <a:ea typeface="方正兰亭黑简体" panose="02000000000000000000" pitchFamily="2" charset="-122"/>
                <a:cs typeface="Huawei Sans" panose="020C0503030203020204" pitchFamily="34" charset="0"/>
              </a:rPr>
              <a:t>) e a distância de transmissão afetam diretamente o investimento na construção da rede.</a:t>
            </a:r>
            <a:endParaRPr lang="pt" altLang="en-US"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74485702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zh-CN" dirty="0"/>
              <a:t>Alocação de espectro de tecnologias PON</a:t>
            </a:r>
          </a:p>
        </p:txBody>
      </p:sp>
      <p:sp>
        <p:nvSpPr>
          <p:cNvPr id="31" name="文本占位符 30"/>
          <p:cNvSpPr>
            <a:spLocks noGrp="1"/>
          </p:cNvSpPr>
          <p:nvPr>
            <p:ph type="body" sz="quarter" idx="10"/>
          </p:nvPr>
        </p:nvSpPr>
        <p:spPr/>
        <p:txBody>
          <a:bodyPr/>
          <a:lstStyle/>
          <a:p>
            <a:r>
              <a:rPr lang="pt-BR" altLang="zh-CN" sz="2000" dirty="0">
                <a:latin typeface="Huawei Sans" panose="020C0503030203020204" pitchFamily="34" charset="0"/>
                <a:ea typeface="方正兰亭黑简体" panose="02000000000000000000" pitchFamily="2" charset="-122"/>
                <a:cs typeface="Huawei Sans" panose="020C0503030203020204" pitchFamily="34" charset="0"/>
              </a:rPr>
              <a:t>A alocação de espectro do GPON e do XG(S)-PON é a seguinte</a:t>
            </a:r>
            <a:r>
              <a:rPr lang="pt" altLang="zh-CN" sz="2000" dirty="0">
                <a:latin typeface="Huawei Sans" panose="020C0503030203020204" pitchFamily="34" charset="0"/>
                <a:ea typeface="方正兰亭黑简体" panose="02000000000000000000" pitchFamily="2" charset="-122"/>
                <a:cs typeface="Huawei Sans" panose="020C0503030203020204" pitchFamily="34" charset="0"/>
              </a:rPr>
              <a:t>:</a:t>
            </a:r>
          </a:p>
          <a:p>
            <a:endParaRPr lang="zh-CN" altLang="en-US" dirty="0"/>
          </a:p>
        </p:txBody>
      </p:sp>
      <p:grpSp>
        <p:nvGrpSpPr>
          <p:cNvPr id="3" name="组合 2"/>
          <p:cNvGrpSpPr/>
          <p:nvPr/>
        </p:nvGrpSpPr>
        <p:grpSpPr>
          <a:xfrm>
            <a:off x="1609213" y="2111973"/>
            <a:ext cx="8359458" cy="1946460"/>
            <a:chOff x="2029659" y="1963692"/>
            <a:chExt cx="7424219" cy="1835766"/>
          </a:xfrm>
        </p:grpSpPr>
        <p:sp>
          <p:nvSpPr>
            <p:cNvPr id="4" name="矩形 3"/>
            <p:cNvSpPr/>
            <p:nvPr/>
          </p:nvSpPr>
          <p:spPr bwMode="auto">
            <a:xfrm>
              <a:off x="2930087" y="2476707"/>
              <a:ext cx="486539" cy="787400"/>
            </a:xfrm>
            <a:prstGeom prst="rect">
              <a:avLst/>
            </a:prstGeom>
            <a:solidFill>
              <a:srgbClr val="92D050"/>
            </a:solidFill>
            <a:ln w="9525" cap="flat" cmpd="sng" algn="ctr">
              <a:noFill/>
              <a:prstDash val="solid"/>
              <a:round/>
              <a:headEnd type="none" w="med" len="med"/>
              <a:tailEnd type="none" w="med" len="med"/>
            </a:ln>
            <a:effectLst/>
          </p:spPr>
          <p:txBody>
            <a:bodyPr vert="horz" wrap="square" lIns="121908" tIns="60954" rIns="121908" bIns="60954" numCol="1" rtlCol="0" anchor="t" anchorCtr="0" compatLnSpc="1">
              <a:prstTxWarp prst="textNoShape">
                <a:avLst/>
              </a:prstTxWarp>
            </a:bodyPr>
            <a:lstStyle/>
            <a:p>
              <a:pPr defTabSz="1219118" fontAlgn="auto">
                <a:spcBef>
                  <a:spcPct val="0"/>
                </a:spcBef>
                <a:spcAft>
                  <a:spcPct val="0"/>
                </a:spcAft>
                <a:defRPr/>
              </a:pPr>
              <a:endParaRPr lang="zh-CN" altLang="en-US" sz="2000" kern="0">
                <a:solidFill>
                  <a:srgbClr val="B2B2B2"/>
                </a:solidFill>
                <a:ea typeface="方正兰亭黑简体" panose="02000000000000000000" pitchFamily="2" charset="-122"/>
                <a:cs typeface="Huawei Sans" panose="020C0503030203020204" pitchFamily="34" charset="0"/>
              </a:endParaRPr>
            </a:p>
          </p:txBody>
        </p:sp>
        <p:sp>
          <p:nvSpPr>
            <p:cNvPr id="5" name="矩形 4"/>
            <p:cNvSpPr/>
            <p:nvPr/>
          </p:nvSpPr>
          <p:spPr bwMode="auto">
            <a:xfrm>
              <a:off x="3551784" y="2476707"/>
              <a:ext cx="827539" cy="7874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121908" tIns="60954" rIns="121908" bIns="60954" numCol="1" rtlCol="0" anchor="t" anchorCtr="0" compatLnSpc="1">
              <a:prstTxWarp prst="textNoShape">
                <a:avLst/>
              </a:prstTxWarp>
            </a:bodyPr>
            <a:lstStyle/>
            <a:p>
              <a:pPr defTabSz="1219118"/>
              <a:endParaRPr lang="zh-CN" altLang="en-US" sz="2000">
                <a:solidFill>
                  <a:srgbClr val="B2B2B2"/>
                </a:solidFill>
                <a:ea typeface="方正兰亭黑简体" panose="02000000000000000000" pitchFamily="2" charset="-122"/>
                <a:cs typeface="Huawei Sans" panose="020C0503030203020204" pitchFamily="34" charset="0"/>
              </a:endParaRPr>
            </a:p>
          </p:txBody>
        </p:sp>
        <p:sp>
          <p:nvSpPr>
            <p:cNvPr id="6" name="矩形 5"/>
            <p:cNvSpPr/>
            <p:nvPr/>
          </p:nvSpPr>
          <p:spPr bwMode="auto">
            <a:xfrm>
              <a:off x="5618805" y="2464007"/>
              <a:ext cx="553145" cy="787400"/>
            </a:xfrm>
            <a:prstGeom prst="rect">
              <a:avLst/>
            </a:prstGeom>
            <a:solidFill>
              <a:schemeClr val="bg1">
                <a:lumMod val="75000"/>
              </a:schemeClr>
            </a:solidFill>
            <a:ln w="9525" cap="flat" cmpd="sng" algn="ctr">
              <a:noFill/>
              <a:prstDash val="solid"/>
              <a:round/>
              <a:headEnd type="none" w="med" len="med"/>
              <a:tailEnd type="none" w="med" len="med"/>
            </a:ln>
            <a:effectLst/>
          </p:spPr>
          <p:txBody>
            <a:bodyPr vert="horz" wrap="square" lIns="121908" tIns="60954" rIns="121908" bIns="60954" numCol="1" rtlCol="0" anchor="t" anchorCtr="0" compatLnSpc="1">
              <a:prstTxWarp prst="textNoShape">
                <a:avLst/>
              </a:prstTxWarp>
            </a:bodyPr>
            <a:lstStyle/>
            <a:p>
              <a:pPr defTabSz="1219118"/>
              <a:endParaRPr lang="zh-CN" altLang="en-US" sz="2000">
                <a:solidFill>
                  <a:srgbClr val="B2B2B2"/>
                </a:solidFill>
                <a:ea typeface="方正兰亭黑简体" panose="02000000000000000000" pitchFamily="2" charset="-122"/>
                <a:cs typeface="Huawei Sans" panose="020C0503030203020204" pitchFamily="34" charset="0"/>
              </a:endParaRPr>
            </a:p>
          </p:txBody>
        </p:sp>
        <p:sp>
          <p:nvSpPr>
            <p:cNvPr id="7" name="TextBox 155"/>
            <p:cNvSpPr txBox="1"/>
            <p:nvPr/>
          </p:nvSpPr>
          <p:spPr>
            <a:xfrm>
              <a:off x="2826782" y="3291024"/>
              <a:ext cx="277425" cy="472401"/>
            </a:xfrm>
            <a:prstGeom prst="rect">
              <a:avLst/>
            </a:prstGeom>
          </p:spPr>
          <p:txBody>
            <a:bodyPr vert="vert270" wrap="none" lIns="47996" tIns="47996" rIns="47996" bIns="47996" rtlCol="0">
              <a:spAutoFit/>
            </a:bodyPr>
            <a:lstStyle/>
            <a:p>
              <a:r>
                <a:rPr lang="pt" altLang="zh-CN" sz="1400" b="1">
                  <a:solidFill>
                    <a:srgbClr val="2D2015"/>
                  </a:solidFill>
                  <a:ea typeface="方正兰亭黑简体" panose="02000000000000000000" pitchFamily="2" charset="-122"/>
                  <a:cs typeface="Huawei Sans" panose="020C0503030203020204" pitchFamily="34" charset="0"/>
                </a:rPr>
                <a:t>1260</a:t>
              </a:r>
              <a:endParaRPr lang="zh-CN" altLang="en-US" sz="1400" b="1">
                <a:solidFill>
                  <a:srgbClr val="2D2015"/>
                </a:solidFill>
                <a:ea typeface="方正兰亭黑简体" panose="02000000000000000000" pitchFamily="2" charset="-122"/>
                <a:cs typeface="Huawei Sans" panose="020C0503030203020204" pitchFamily="34" charset="0"/>
              </a:endParaRPr>
            </a:p>
          </p:txBody>
        </p:sp>
        <p:sp>
          <p:nvSpPr>
            <p:cNvPr id="8" name="TextBox 156"/>
            <p:cNvSpPr txBox="1"/>
            <p:nvPr/>
          </p:nvSpPr>
          <p:spPr>
            <a:xfrm>
              <a:off x="3281476" y="3291024"/>
              <a:ext cx="277425" cy="472401"/>
            </a:xfrm>
            <a:prstGeom prst="rect">
              <a:avLst/>
            </a:prstGeom>
          </p:spPr>
          <p:txBody>
            <a:bodyPr vert="vert270" wrap="none" lIns="47996" tIns="47996" rIns="47996" bIns="47996" rtlCol="0">
              <a:spAutoFit/>
            </a:bodyPr>
            <a:lstStyle/>
            <a:p>
              <a:r>
                <a:rPr lang="pt" altLang="zh-CN" sz="1400" b="1">
                  <a:solidFill>
                    <a:srgbClr val="2D2015"/>
                  </a:solidFill>
                  <a:ea typeface="方正兰亭黑简体" panose="02000000000000000000" pitchFamily="2" charset="-122"/>
                  <a:cs typeface="Huawei Sans" panose="020C0503030203020204" pitchFamily="34" charset="0"/>
                </a:rPr>
                <a:t>1280</a:t>
              </a:r>
              <a:endParaRPr lang="zh-CN" altLang="en-US" sz="1400" b="1">
                <a:solidFill>
                  <a:srgbClr val="2D2015"/>
                </a:solidFill>
                <a:ea typeface="方正兰亭黑简体" panose="02000000000000000000" pitchFamily="2" charset="-122"/>
                <a:cs typeface="Huawei Sans" panose="020C0503030203020204" pitchFamily="34" charset="0"/>
              </a:endParaRPr>
            </a:p>
          </p:txBody>
        </p:sp>
        <p:sp>
          <p:nvSpPr>
            <p:cNvPr id="9" name="TextBox 157"/>
            <p:cNvSpPr txBox="1"/>
            <p:nvPr/>
          </p:nvSpPr>
          <p:spPr>
            <a:xfrm>
              <a:off x="3475501" y="3291024"/>
              <a:ext cx="277425" cy="472401"/>
            </a:xfrm>
            <a:prstGeom prst="rect">
              <a:avLst/>
            </a:prstGeom>
          </p:spPr>
          <p:txBody>
            <a:bodyPr vert="vert270" wrap="none" lIns="47996" tIns="47996" rIns="47996" bIns="47996" rtlCol="0">
              <a:spAutoFit/>
            </a:bodyPr>
            <a:lstStyle/>
            <a:p>
              <a:r>
                <a:rPr lang="pt" altLang="zh-CN" sz="1400" b="1">
                  <a:solidFill>
                    <a:srgbClr val="2D2015"/>
                  </a:solidFill>
                  <a:ea typeface="方正兰亭黑简体" panose="02000000000000000000" pitchFamily="2" charset="-122"/>
                  <a:cs typeface="Huawei Sans" panose="020C0503030203020204" pitchFamily="34" charset="0"/>
                </a:rPr>
                <a:t>1290</a:t>
              </a:r>
              <a:endParaRPr lang="zh-CN" altLang="en-US" sz="1400" b="1">
                <a:solidFill>
                  <a:srgbClr val="2D2015"/>
                </a:solidFill>
                <a:ea typeface="方正兰亭黑简体" panose="02000000000000000000" pitchFamily="2" charset="-122"/>
                <a:cs typeface="Huawei Sans" panose="020C0503030203020204" pitchFamily="34" charset="0"/>
              </a:endParaRPr>
            </a:p>
          </p:txBody>
        </p:sp>
        <p:sp>
          <p:nvSpPr>
            <p:cNvPr id="10" name="TextBox 159"/>
            <p:cNvSpPr txBox="1"/>
            <p:nvPr/>
          </p:nvSpPr>
          <p:spPr>
            <a:xfrm>
              <a:off x="4232340" y="3291024"/>
              <a:ext cx="277425" cy="472401"/>
            </a:xfrm>
            <a:prstGeom prst="rect">
              <a:avLst/>
            </a:prstGeom>
          </p:spPr>
          <p:txBody>
            <a:bodyPr vert="vert270" wrap="none" lIns="47996" tIns="47996" rIns="47996" bIns="47996" rtlCol="0">
              <a:spAutoFit/>
            </a:bodyPr>
            <a:lstStyle/>
            <a:p>
              <a:r>
                <a:rPr lang="pt" altLang="zh-CN" sz="1400" b="1">
                  <a:solidFill>
                    <a:srgbClr val="2D2015"/>
                  </a:solidFill>
                  <a:ea typeface="方正兰亭黑简体" panose="02000000000000000000" pitchFamily="2" charset="-122"/>
                  <a:cs typeface="Huawei Sans" panose="020C0503030203020204" pitchFamily="34" charset="0"/>
                </a:rPr>
                <a:t>1330</a:t>
              </a:r>
              <a:endParaRPr lang="zh-CN" altLang="en-US" sz="1400" b="1">
                <a:solidFill>
                  <a:srgbClr val="2D2015"/>
                </a:solidFill>
                <a:ea typeface="方正兰亭黑简体" panose="02000000000000000000" pitchFamily="2" charset="-122"/>
                <a:cs typeface="Huawei Sans" panose="020C0503030203020204" pitchFamily="34" charset="0"/>
              </a:endParaRPr>
            </a:p>
          </p:txBody>
        </p:sp>
        <p:sp>
          <p:nvSpPr>
            <p:cNvPr id="11" name="TextBox 160"/>
            <p:cNvSpPr txBox="1"/>
            <p:nvPr/>
          </p:nvSpPr>
          <p:spPr>
            <a:xfrm>
              <a:off x="5492492" y="3291024"/>
              <a:ext cx="277425" cy="472401"/>
            </a:xfrm>
            <a:prstGeom prst="rect">
              <a:avLst/>
            </a:prstGeom>
          </p:spPr>
          <p:txBody>
            <a:bodyPr vert="vert270" wrap="none" lIns="47996" tIns="47996" rIns="47996" bIns="47996" rtlCol="0">
              <a:spAutoFit/>
            </a:bodyPr>
            <a:lstStyle/>
            <a:p>
              <a:r>
                <a:rPr lang="pt" altLang="zh-CN" sz="1400" b="1">
                  <a:solidFill>
                    <a:srgbClr val="2D2015"/>
                  </a:solidFill>
                  <a:ea typeface="方正兰亭黑简体" panose="02000000000000000000" pitchFamily="2" charset="-122"/>
                  <a:cs typeface="Huawei Sans" panose="020C0503030203020204" pitchFamily="34" charset="0"/>
                </a:rPr>
                <a:t>1480</a:t>
              </a:r>
              <a:endParaRPr lang="zh-CN" altLang="en-US" sz="1400" b="1">
                <a:solidFill>
                  <a:srgbClr val="2D2015"/>
                </a:solidFill>
                <a:ea typeface="方正兰亭黑简体" panose="02000000000000000000" pitchFamily="2" charset="-122"/>
                <a:cs typeface="Huawei Sans" panose="020C0503030203020204" pitchFamily="34" charset="0"/>
              </a:endParaRPr>
            </a:p>
          </p:txBody>
        </p:sp>
        <p:sp>
          <p:nvSpPr>
            <p:cNvPr id="12" name="TextBox 161"/>
            <p:cNvSpPr txBox="1"/>
            <p:nvPr/>
          </p:nvSpPr>
          <p:spPr>
            <a:xfrm>
              <a:off x="6045637" y="3291024"/>
              <a:ext cx="277425" cy="472401"/>
            </a:xfrm>
            <a:prstGeom prst="rect">
              <a:avLst/>
            </a:prstGeom>
          </p:spPr>
          <p:txBody>
            <a:bodyPr vert="vert270" wrap="none" lIns="47996" tIns="47996" rIns="47996" bIns="47996" rtlCol="0">
              <a:spAutoFit/>
            </a:bodyPr>
            <a:lstStyle/>
            <a:p>
              <a:r>
                <a:rPr lang="pt" altLang="zh-CN" sz="1400" b="1">
                  <a:solidFill>
                    <a:srgbClr val="2D2015"/>
                  </a:solidFill>
                  <a:ea typeface="方正兰亭黑简体" panose="02000000000000000000" pitchFamily="2" charset="-122"/>
                  <a:cs typeface="Huawei Sans" panose="020C0503030203020204" pitchFamily="34" charset="0"/>
                </a:rPr>
                <a:t>1500</a:t>
              </a:r>
              <a:endParaRPr lang="zh-CN" altLang="en-US" sz="1400" b="1">
                <a:solidFill>
                  <a:srgbClr val="2D2015"/>
                </a:solidFill>
                <a:ea typeface="方正兰亭黑简体" panose="02000000000000000000" pitchFamily="2" charset="-122"/>
                <a:cs typeface="Huawei Sans" panose="020C0503030203020204" pitchFamily="34" charset="0"/>
              </a:endParaRPr>
            </a:p>
          </p:txBody>
        </p:sp>
        <p:sp>
          <p:nvSpPr>
            <p:cNvPr id="13" name="矩形 12"/>
            <p:cNvSpPr/>
            <p:nvPr/>
          </p:nvSpPr>
          <p:spPr bwMode="auto">
            <a:xfrm>
              <a:off x="6797783" y="2476707"/>
              <a:ext cx="228886" cy="787400"/>
            </a:xfrm>
            <a:prstGeom prst="rect">
              <a:avLst/>
            </a:prstGeom>
            <a:solidFill>
              <a:srgbClr val="92D050"/>
            </a:solidFill>
            <a:ln w="9525" cap="flat" cmpd="sng" algn="ctr">
              <a:noFill/>
              <a:prstDash val="solid"/>
              <a:round/>
              <a:headEnd type="none" w="med" len="med"/>
              <a:tailEnd type="none" w="med" len="med"/>
            </a:ln>
            <a:effectLst/>
          </p:spPr>
          <p:txBody>
            <a:bodyPr vert="horz" wrap="square" lIns="121908" tIns="60954" rIns="121908" bIns="60954" numCol="1" rtlCol="0" anchor="t" anchorCtr="0" compatLnSpc="1">
              <a:prstTxWarp prst="textNoShape">
                <a:avLst/>
              </a:prstTxWarp>
            </a:bodyPr>
            <a:lstStyle/>
            <a:p>
              <a:pPr defTabSz="1219118" fontAlgn="auto">
                <a:spcBef>
                  <a:spcPct val="0"/>
                </a:spcBef>
                <a:spcAft>
                  <a:spcPct val="0"/>
                </a:spcAft>
                <a:defRPr/>
              </a:pPr>
              <a:endParaRPr lang="zh-CN" altLang="en-US" sz="2000" kern="0">
                <a:solidFill>
                  <a:srgbClr val="B2B2B2"/>
                </a:solidFill>
                <a:ea typeface="方正兰亭黑简体" panose="02000000000000000000" pitchFamily="2" charset="-122"/>
                <a:cs typeface="Huawei Sans" panose="020C0503030203020204" pitchFamily="34" charset="0"/>
              </a:endParaRPr>
            </a:p>
          </p:txBody>
        </p:sp>
        <p:sp>
          <p:nvSpPr>
            <p:cNvPr id="14" name="TextBox 168"/>
            <p:cNvSpPr txBox="1"/>
            <p:nvPr/>
          </p:nvSpPr>
          <p:spPr>
            <a:xfrm>
              <a:off x="6639470" y="3291024"/>
              <a:ext cx="277425" cy="472401"/>
            </a:xfrm>
            <a:prstGeom prst="rect">
              <a:avLst/>
            </a:prstGeom>
          </p:spPr>
          <p:txBody>
            <a:bodyPr vert="vert270" wrap="none" lIns="47996" tIns="47996" rIns="47996" bIns="47996" rtlCol="0">
              <a:spAutoFit/>
            </a:bodyPr>
            <a:lstStyle/>
            <a:p>
              <a:r>
                <a:rPr lang="pt" altLang="zh-CN" sz="1400" b="1" dirty="0">
                  <a:solidFill>
                    <a:srgbClr val="2D2015"/>
                  </a:solidFill>
                  <a:ea typeface="方正兰亭黑简体" panose="02000000000000000000" pitchFamily="2" charset="-122"/>
                  <a:cs typeface="Huawei Sans" panose="020C0503030203020204" pitchFamily="34" charset="0"/>
                </a:rPr>
                <a:t>1575</a:t>
              </a:r>
              <a:endParaRPr lang="zh-CN" altLang="en-US" sz="1400" b="1" dirty="0">
                <a:solidFill>
                  <a:srgbClr val="2D2015"/>
                </a:solidFill>
                <a:ea typeface="方正兰亭黑简体" panose="02000000000000000000" pitchFamily="2" charset="-122"/>
                <a:cs typeface="Huawei Sans" panose="020C0503030203020204" pitchFamily="34" charset="0"/>
              </a:endParaRPr>
            </a:p>
          </p:txBody>
        </p:sp>
        <p:sp>
          <p:nvSpPr>
            <p:cNvPr id="15" name="TextBox 169"/>
            <p:cNvSpPr txBox="1"/>
            <p:nvPr/>
          </p:nvSpPr>
          <p:spPr>
            <a:xfrm>
              <a:off x="6968644" y="3291024"/>
              <a:ext cx="277425" cy="472401"/>
            </a:xfrm>
            <a:prstGeom prst="rect">
              <a:avLst/>
            </a:prstGeom>
          </p:spPr>
          <p:txBody>
            <a:bodyPr vert="vert270" wrap="none" lIns="47996" tIns="47996" rIns="47996" bIns="47996" rtlCol="0">
              <a:spAutoFit/>
            </a:bodyPr>
            <a:lstStyle/>
            <a:p>
              <a:r>
                <a:rPr lang="pt" altLang="zh-CN" sz="1400" b="1">
                  <a:solidFill>
                    <a:srgbClr val="2D2015"/>
                  </a:solidFill>
                  <a:ea typeface="方正兰亭黑简体" panose="02000000000000000000" pitchFamily="2" charset="-122"/>
                  <a:cs typeface="Huawei Sans" panose="020C0503030203020204" pitchFamily="34" charset="0"/>
                </a:rPr>
                <a:t>1580</a:t>
              </a:r>
              <a:endParaRPr lang="zh-CN" altLang="en-US" sz="1400" b="1">
                <a:solidFill>
                  <a:srgbClr val="2D2015"/>
                </a:solidFill>
                <a:ea typeface="方正兰亭黑简体" panose="02000000000000000000" pitchFamily="2" charset="-122"/>
                <a:cs typeface="Huawei Sans" panose="020C0503030203020204" pitchFamily="34" charset="0"/>
              </a:endParaRPr>
            </a:p>
          </p:txBody>
        </p:sp>
        <p:sp>
          <p:nvSpPr>
            <p:cNvPr id="16" name="TextBox 173"/>
            <p:cNvSpPr txBox="1"/>
            <p:nvPr/>
          </p:nvSpPr>
          <p:spPr>
            <a:xfrm>
              <a:off x="2769942" y="1976391"/>
              <a:ext cx="781841" cy="444500"/>
            </a:xfrm>
            <a:prstGeom prst="rect">
              <a:avLst/>
            </a:prstGeom>
          </p:spPr>
          <p:txBody>
            <a:bodyPr wrap="none" lIns="47996" tIns="47996" rIns="47996" bIns="47996" rtlCol="0" anchor="ctr" anchorCtr="1">
              <a:noAutofit/>
            </a:bodyPr>
            <a:lstStyle/>
            <a:p>
              <a:pPr algn="ctr">
                <a:lnSpc>
                  <a:spcPct val="80000"/>
                </a:lnSpc>
              </a:pPr>
              <a:r>
                <a:rPr lang="pt" altLang="zh-CN" sz="1400" b="1" dirty="0">
                  <a:solidFill>
                    <a:srgbClr val="2D2015"/>
                  </a:solidFill>
                  <a:ea typeface="方正兰亭黑简体" panose="02000000000000000000" pitchFamily="2" charset="-122"/>
                  <a:cs typeface="Huawei Sans" panose="020C0503030203020204" pitchFamily="34" charset="0"/>
                </a:rPr>
                <a:t>XG(S)-PON</a:t>
              </a:r>
            </a:p>
            <a:p>
              <a:pPr algn="ctr">
                <a:lnSpc>
                  <a:spcPct val="80000"/>
                </a:lnSpc>
              </a:pPr>
              <a:r>
                <a:rPr lang="pt" altLang="zh-CN" sz="1400" b="1" dirty="0">
                  <a:solidFill>
                    <a:srgbClr val="2D2015"/>
                  </a:solidFill>
                  <a:ea typeface="方正兰亭黑简体" panose="02000000000000000000" pitchFamily="2" charset="-122"/>
                  <a:cs typeface="Huawei Sans" panose="020C0503030203020204" pitchFamily="34" charset="0"/>
                </a:rPr>
                <a:t>Uplink</a:t>
              </a:r>
              <a:endParaRPr lang="en-US" altLang="zh-CN" sz="1400" b="1" dirty="0">
                <a:solidFill>
                  <a:srgbClr val="2D2015"/>
                </a:solidFill>
                <a:ea typeface="方正兰亭黑简体" panose="02000000000000000000" pitchFamily="2" charset="-122"/>
                <a:cs typeface="Huawei Sans" panose="020C0503030203020204" pitchFamily="34" charset="0"/>
              </a:endParaRPr>
            </a:p>
          </p:txBody>
        </p:sp>
        <p:sp>
          <p:nvSpPr>
            <p:cNvPr id="17" name="TextBox 174"/>
            <p:cNvSpPr txBox="1"/>
            <p:nvPr/>
          </p:nvSpPr>
          <p:spPr>
            <a:xfrm>
              <a:off x="3730863" y="1963692"/>
              <a:ext cx="507754" cy="457199"/>
            </a:xfrm>
            <a:prstGeom prst="rect">
              <a:avLst/>
            </a:prstGeom>
          </p:spPr>
          <p:txBody>
            <a:bodyPr wrap="none" lIns="47996" tIns="47996" rIns="47996" bIns="47996" rtlCol="0" anchor="ctr" anchorCtr="1">
              <a:noAutofit/>
            </a:bodyPr>
            <a:lstStyle/>
            <a:p>
              <a:pPr algn="ctr">
                <a:lnSpc>
                  <a:spcPct val="80000"/>
                </a:lnSpc>
              </a:pPr>
              <a:r>
                <a:rPr lang="pt" altLang="zh-CN" sz="1400" b="1" dirty="0">
                  <a:solidFill>
                    <a:srgbClr val="2D2015"/>
                  </a:solidFill>
                  <a:ea typeface="方正兰亭黑简体" panose="02000000000000000000" pitchFamily="2" charset="-122"/>
                  <a:cs typeface="Huawei Sans" panose="020C0503030203020204" pitchFamily="34" charset="0"/>
                </a:rPr>
                <a:t>GPON</a:t>
              </a:r>
            </a:p>
            <a:p>
              <a:pPr algn="ctr">
                <a:lnSpc>
                  <a:spcPct val="80000"/>
                </a:lnSpc>
              </a:pPr>
              <a:r>
                <a:rPr lang="pt" altLang="en-US" sz="1400" b="1" dirty="0">
                  <a:solidFill>
                    <a:srgbClr val="2D2015"/>
                  </a:solidFill>
                  <a:ea typeface="方正兰亭黑简体" panose="02000000000000000000" pitchFamily="2" charset="-122"/>
                  <a:cs typeface="Huawei Sans" panose="020C0503030203020204" pitchFamily="34" charset="0"/>
                </a:rPr>
                <a:t>Uplink</a:t>
              </a:r>
            </a:p>
          </p:txBody>
        </p:sp>
        <p:sp>
          <p:nvSpPr>
            <p:cNvPr id="18" name="TextBox 175"/>
            <p:cNvSpPr txBox="1"/>
            <p:nvPr/>
          </p:nvSpPr>
          <p:spPr>
            <a:xfrm>
              <a:off x="5649061" y="1963694"/>
              <a:ext cx="507754" cy="444500"/>
            </a:xfrm>
            <a:prstGeom prst="rect">
              <a:avLst/>
            </a:prstGeom>
          </p:spPr>
          <p:txBody>
            <a:bodyPr wrap="none" lIns="47996" tIns="47996" rIns="47996" bIns="47996" rtlCol="0" anchor="ctr" anchorCtr="1">
              <a:noAutofit/>
            </a:bodyPr>
            <a:lstStyle/>
            <a:p>
              <a:pPr algn="ctr">
                <a:lnSpc>
                  <a:spcPct val="80000"/>
                </a:lnSpc>
              </a:pPr>
              <a:r>
                <a:rPr lang="pt" altLang="zh-CN" sz="1400" b="1" dirty="0">
                  <a:solidFill>
                    <a:srgbClr val="2D2015"/>
                  </a:solidFill>
                  <a:ea typeface="方正兰亭黑简体" panose="02000000000000000000" pitchFamily="2" charset="-122"/>
                  <a:cs typeface="Huawei Sans" panose="020C0503030203020204" pitchFamily="34" charset="0"/>
                </a:rPr>
                <a:t>GPON</a:t>
              </a:r>
            </a:p>
            <a:p>
              <a:pPr algn="ctr">
                <a:lnSpc>
                  <a:spcPct val="80000"/>
                </a:lnSpc>
              </a:pPr>
              <a:r>
                <a:rPr lang="pt" altLang="en-US" sz="1400" b="1" dirty="0">
                  <a:solidFill>
                    <a:srgbClr val="2D2015"/>
                  </a:solidFill>
                  <a:ea typeface="方正兰亭黑简体" panose="02000000000000000000" pitchFamily="2" charset="-122"/>
                  <a:cs typeface="Huawei Sans" panose="020C0503030203020204" pitchFamily="34" charset="0"/>
                </a:rPr>
                <a:t>Downlink</a:t>
              </a:r>
            </a:p>
          </p:txBody>
        </p:sp>
        <p:sp>
          <p:nvSpPr>
            <p:cNvPr id="19" name="TextBox 178"/>
            <p:cNvSpPr txBox="1"/>
            <p:nvPr/>
          </p:nvSpPr>
          <p:spPr>
            <a:xfrm>
              <a:off x="6554647" y="1963692"/>
              <a:ext cx="673073" cy="457199"/>
            </a:xfrm>
            <a:prstGeom prst="rect">
              <a:avLst/>
            </a:prstGeom>
          </p:spPr>
          <p:txBody>
            <a:bodyPr wrap="none" lIns="47996" tIns="47996" rIns="47996" bIns="47996" rtlCol="0" anchor="ctr" anchorCtr="1">
              <a:noAutofit/>
            </a:bodyPr>
            <a:lstStyle/>
            <a:p>
              <a:pPr algn="ctr">
                <a:lnSpc>
                  <a:spcPct val="80000"/>
                </a:lnSpc>
              </a:pPr>
              <a:r>
                <a:rPr lang="pt" altLang="zh-CN" sz="1400" b="1" dirty="0">
                  <a:solidFill>
                    <a:srgbClr val="2D2015"/>
                  </a:solidFill>
                  <a:ea typeface="方正兰亭黑简体" panose="02000000000000000000" pitchFamily="2" charset="-122"/>
                  <a:cs typeface="Huawei Sans" panose="020C0503030203020204" pitchFamily="34" charset="0"/>
                </a:rPr>
                <a:t>XG(S)-PON</a:t>
              </a:r>
            </a:p>
            <a:p>
              <a:pPr algn="ctr">
                <a:lnSpc>
                  <a:spcPct val="80000"/>
                </a:lnSpc>
              </a:pPr>
              <a:r>
                <a:rPr lang="pt" altLang="en-US" sz="1400" b="1" dirty="0">
                  <a:solidFill>
                    <a:srgbClr val="2D2015"/>
                  </a:solidFill>
                  <a:ea typeface="方正兰亭黑简体" panose="02000000000000000000" pitchFamily="2" charset="-122"/>
                  <a:cs typeface="Huawei Sans" panose="020C0503030203020204" pitchFamily="34" charset="0"/>
                </a:rPr>
                <a:t>Downlink</a:t>
              </a:r>
            </a:p>
          </p:txBody>
        </p:sp>
        <p:sp>
          <p:nvSpPr>
            <p:cNvPr id="20" name="TextBox 180"/>
            <p:cNvSpPr txBox="1"/>
            <p:nvPr/>
          </p:nvSpPr>
          <p:spPr>
            <a:xfrm>
              <a:off x="8191271" y="3357104"/>
              <a:ext cx="1262607" cy="442354"/>
            </a:xfrm>
            <a:prstGeom prst="rect">
              <a:avLst/>
            </a:prstGeom>
          </p:spPr>
          <p:txBody>
            <a:bodyPr wrap="square" lIns="121908" tIns="60954" rIns="121908" bIns="60954" rtlCol="0">
              <a:spAutoFit/>
            </a:bodyPr>
            <a:lstStyle/>
            <a:p>
              <a:pPr algn="ctr">
                <a:lnSpc>
                  <a:spcPct val="80000"/>
                </a:lnSpc>
              </a:pPr>
              <a:r>
                <a:rPr lang="pt" altLang="en-US" sz="1400" b="1" dirty="0">
                  <a:solidFill>
                    <a:srgbClr val="2D2015"/>
                  </a:solidFill>
                  <a:ea typeface="方正兰亭黑简体" panose="02000000000000000000" pitchFamily="2" charset="-122"/>
                  <a:cs typeface="Huawei Sans" panose="020C0503030203020204" pitchFamily="34" charset="0"/>
                </a:rPr>
                <a:t>Comprimento de onda </a:t>
              </a:r>
              <a:r>
                <a:rPr lang="pt" altLang="zh-CN" sz="1400" b="1" dirty="0">
                  <a:solidFill>
                    <a:srgbClr val="2D2015"/>
                  </a:solidFill>
                  <a:ea typeface="方正兰亭黑简体" panose="02000000000000000000" pitchFamily="2" charset="-122"/>
                  <a:cs typeface="Huawei Sans" panose="020C0503030203020204" pitchFamily="34" charset="0"/>
                </a:rPr>
                <a:t>nm</a:t>
              </a:r>
              <a:endParaRPr lang="zh-CN" altLang="en-US" sz="1400" b="1" dirty="0">
                <a:solidFill>
                  <a:srgbClr val="2D2015"/>
                </a:solidFill>
                <a:ea typeface="方正兰亭黑简体" panose="02000000000000000000" pitchFamily="2" charset="-122"/>
                <a:cs typeface="Huawei Sans" panose="020C0503030203020204" pitchFamily="34" charset="0"/>
              </a:endParaRPr>
            </a:p>
          </p:txBody>
        </p:sp>
        <p:cxnSp>
          <p:nvCxnSpPr>
            <p:cNvPr id="21" name="直接箭头连接符 20"/>
            <p:cNvCxnSpPr/>
            <p:nvPr/>
          </p:nvCxnSpPr>
          <p:spPr bwMode="auto">
            <a:xfrm>
              <a:off x="2029659" y="3259529"/>
              <a:ext cx="7284142" cy="13453"/>
            </a:xfrm>
            <a:prstGeom prst="straightConnector1">
              <a:avLst/>
            </a:prstGeom>
            <a:noFill/>
            <a:ln w="19050" cap="flat" cmpd="sng" algn="ctr">
              <a:solidFill>
                <a:srgbClr val="2D2015"/>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a:stCxn id="4" idx="0"/>
              <a:endCxn id="4" idx="2"/>
            </p:cNvCxnSpPr>
            <p:nvPr/>
          </p:nvCxnSpPr>
          <p:spPr bwMode="auto">
            <a:xfrm flipH="1">
              <a:off x="3173356" y="2476707"/>
              <a:ext cx="0" cy="78740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3" name="直接连接符 22"/>
            <p:cNvCxnSpPr>
              <a:stCxn id="5" idx="0"/>
              <a:endCxn id="5" idx="2"/>
            </p:cNvCxnSpPr>
            <p:nvPr/>
          </p:nvCxnSpPr>
          <p:spPr bwMode="auto">
            <a:xfrm flipH="1">
              <a:off x="3965545" y="2476707"/>
              <a:ext cx="0" cy="78740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4" name="直接连接符 23"/>
            <p:cNvCxnSpPr>
              <a:stCxn id="6" idx="0"/>
              <a:endCxn id="6" idx="2"/>
            </p:cNvCxnSpPr>
            <p:nvPr/>
          </p:nvCxnSpPr>
          <p:spPr bwMode="auto">
            <a:xfrm flipH="1">
              <a:off x="5895377" y="2464007"/>
              <a:ext cx="0" cy="78740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5" name="直接连接符 24"/>
            <p:cNvCxnSpPr>
              <a:stCxn id="13" idx="0"/>
              <a:endCxn id="13" idx="2"/>
            </p:cNvCxnSpPr>
            <p:nvPr/>
          </p:nvCxnSpPr>
          <p:spPr bwMode="auto">
            <a:xfrm flipH="1">
              <a:off x="6912227" y="2476707"/>
              <a:ext cx="0" cy="78740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6" name="TextBox 225"/>
            <p:cNvSpPr txBox="1"/>
            <p:nvPr/>
          </p:nvSpPr>
          <p:spPr>
            <a:xfrm>
              <a:off x="3070052" y="3291067"/>
              <a:ext cx="277425" cy="472401"/>
            </a:xfrm>
            <a:prstGeom prst="rect">
              <a:avLst/>
            </a:prstGeom>
          </p:spPr>
          <p:txBody>
            <a:bodyPr vert="vert270" wrap="none" lIns="47996" tIns="47996" rIns="47996" bIns="47996" rtlCol="0">
              <a:spAutoFit/>
            </a:bodyPr>
            <a:lstStyle/>
            <a:p>
              <a:r>
                <a:rPr lang="pt" altLang="zh-CN" sz="1400" b="1">
                  <a:solidFill>
                    <a:srgbClr val="C00000"/>
                  </a:solidFill>
                  <a:ea typeface="方正兰亭黑简体" panose="02000000000000000000" pitchFamily="2" charset="-122"/>
                  <a:cs typeface="Huawei Sans" panose="020C0503030203020204" pitchFamily="34" charset="0"/>
                </a:rPr>
                <a:t>1270</a:t>
              </a:r>
              <a:endParaRPr lang="zh-CN" altLang="en-US" sz="1400" b="1">
                <a:solidFill>
                  <a:srgbClr val="C00000"/>
                </a:solidFill>
                <a:ea typeface="方正兰亭黑简体" panose="02000000000000000000" pitchFamily="2" charset="-122"/>
                <a:cs typeface="Huawei Sans" panose="020C0503030203020204" pitchFamily="34" charset="0"/>
              </a:endParaRPr>
            </a:p>
          </p:txBody>
        </p:sp>
        <p:sp>
          <p:nvSpPr>
            <p:cNvPr id="27" name="TextBox 228"/>
            <p:cNvSpPr txBox="1"/>
            <p:nvPr/>
          </p:nvSpPr>
          <p:spPr>
            <a:xfrm>
              <a:off x="3833457" y="3295806"/>
              <a:ext cx="277425" cy="472401"/>
            </a:xfrm>
            <a:prstGeom prst="rect">
              <a:avLst/>
            </a:prstGeom>
          </p:spPr>
          <p:txBody>
            <a:bodyPr vert="vert270" wrap="none" lIns="47996" tIns="47996" rIns="47996" bIns="47996" rtlCol="0">
              <a:spAutoFit/>
            </a:bodyPr>
            <a:lstStyle/>
            <a:p>
              <a:r>
                <a:rPr lang="pt" altLang="zh-CN" sz="1400" b="1">
                  <a:solidFill>
                    <a:srgbClr val="C00000"/>
                  </a:solidFill>
                  <a:ea typeface="方正兰亭黑简体" panose="02000000000000000000" pitchFamily="2" charset="-122"/>
                  <a:cs typeface="Huawei Sans" panose="020C0503030203020204" pitchFamily="34" charset="0"/>
                </a:rPr>
                <a:t>1310</a:t>
              </a:r>
              <a:endParaRPr lang="zh-CN" altLang="en-US" sz="1400" b="1">
                <a:solidFill>
                  <a:srgbClr val="C00000"/>
                </a:solidFill>
                <a:ea typeface="方正兰亭黑简体" panose="02000000000000000000" pitchFamily="2" charset="-122"/>
                <a:cs typeface="Huawei Sans" panose="020C0503030203020204" pitchFamily="34" charset="0"/>
              </a:endParaRPr>
            </a:p>
          </p:txBody>
        </p:sp>
        <p:sp>
          <p:nvSpPr>
            <p:cNvPr id="28" name="TextBox 239"/>
            <p:cNvSpPr txBox="1"/>
            <p:nvPr/>
          </p:nvSpPr>
          <p:spPr>
            <a:xfrm>
              <a:off x="6801650" y="3294492"/>
              <a:ext cx="277425" cy="472401"/>
            </a:xfrm>
            <a:prstGeom prst="rect">
              <a:avLst/>
            </a:prstGeom>
          </p:spPr>
          <p:txBody>
            <a:bodyPr vert="vert270" wrap="none" lIns="47996" tIns="47996" rIns="47996" bIns="47996" rtlCol="0">
              <a:spAutoFit/>
            </a:bodyPr>
            <a:lstStyle/>
            <a:p>
              <a:r>
                <a:rPr lang="pt" altLang="zh-CN" sz="1400" b="1">
                  <a:solidFill>
                    <a:srgbClr val="C00000"/>
                  </a:solidFill>
                  <a:ea typeface="方正兰亭黑简体" panose="02000000000000000000" pitchFamily="2" charset="-122"/>
                  <a:cs typeface="Huawei Sans" panose="020C0503030203020204" pitchFamily="34" charset="0"/>
                </a:rPr>
                <a:t>1577</a:t>
              </a:r>
              <a:endParaRPr lang="zh-CN" altLang="en-US" sz="1400" b="1">
                <a:solidFill>
                  <a:srgbClr val="C00000"/>
                </a:solidFill>
                <a:ea typeface="方正兰亭黑简体" panose="02000000000000000000" pitchFamily="2" charset="-122"/>
                <a:cs typeface="Huawei Sans" panose="020C0503030203020204" pitchFamily="34" charset="0"/>
              </a:endParaRPr>
            </a:p>
          </p:txBody>
        </p:sp>
        <p:sp>
          <p:nvSpPr>
            <p:cNvPr id="29" name="TextBox 240"/>
            <p:cNvSpPr txBox="1"/>
            <p:nvPr/>
          </p:nvSpPr>
          <p:spPr>
            <a:xfrm>
              <a:off x="5780934" y="3294492"/>
              <a:ext cx="277425" cy="472401"/>
            </a:xfrm>
            <a:prstGeom prst="rect">
              <a:avLst/>
            </a:prstGeom>
          </p:spPr>
          <p:txBody>
            <a:bodyPr vert="vert270" wrap="none" lIns="47996" tIns="47996" rIns="47996" bIns="47996" rtlCol="0">
              <a:spAutoFit/>
            </a:bodyPr>
            <a:lstStyle/>
            <a:p>
              <a:r>
                <a:rPr lang="pt" altLang="zh-CN" sz="1400" b="1">
                  <a:solidFill>
                    <a:srgbClr val="C00000"/>
                  </a:solidFill>
                  <a:ea typeface="方正兰亭黑简体" panose="02000000000000000000" pitchFamily="2" charset="-122"/>
                  <a:cs typeface="Huawei Sans" panose="020C0503030203020204" pitchFamily="34" charset="0"/>
                </a:rPr>
                <a:t>1490</a:t>
              </a:r>
              <a:endParaRPr lang="zh-CN" altLang="en-US" sz="1400" b="1">
                <a:solidFill>
                  <a:srgbClr val="C00000"/>
                </a:solidFill>
                <a:ea typeface="方正兰亭黑简体" panose="02000000000000000000" pitchFamily="2" charset="-122"/>
                <a:cs typeface="Huawei Sans" panose="020C0503030203020204" pitchFamily="34" charset="0"/>
              </a:endParaRPr>
            </a:p>
          </p:txBody>
        </p:sp>
      </p:grpSp>
      <p:sp>
        <p:nvSpPr>
          <p:cNvPr id="30" name="矩形 29"/>
          <p:cNvSpPr/>
          <p:nvPr/>
        </p:nvSpPr>
        <p:spPr>
          <a:xfrm>
            <a:off x="451877" y="4567888"/>
            <a:ext cx="10974523" cy="707886"/>
          </a:xfrm>
          <a:prstGeom prst="rect">
            <a:avLst/>
          </a:prstGeom>
        </p:spPr>
        <p:txBody>
          <a:bodyPr wrap="square">
            <a:spAutoFit/>
          </a:bodyPr>
          <a:lstStyle/>
          <a:p>
            <a:pPr marL="285750" indent="-285750">
              <a:buFont typeface="Arial" panose="020B0604020202020204" pitchFamily="34" charset="0"/>
              <a:buChar char="•"/>
            </a:pPr>
            <a:r>
              <a:rPr lang="pt-BR" altLang="zh-CN" sz="2000" dirty="0">
                <a:solidFill>
                  <a:srgbClr val="2D2015"/>
                </a:solidFill>
                <a:ea typeface="微软雅黑" panose="020B0503020204020204" pitchFamily="34" charset="-122"/>
              </a:rPr>
              <a:t>O GPON e o GPON de 10G utilizam diferentes comprimentos de onda, mas podem compartilhar a mesma fibra óptica</a:t>
            </a:r>
            <a:r>
              <a:rPr lang="pt" altLang="zh-CN" sz="2000" dirty="0">
                <a:solidFill>
                  <a:srgbClr val="2D2015"/>
                </a:solidFill>
                <a:ea typeface="微软雅黑" panose="020B0503020204020204" pitchFamily="34" charset="-122"/>
              </a:rPr>
              <a:t>.</a:t>
            </a:r>
            <a:endParaRPr lang="en-US" altLang="zh-CN" sz="2000" dirty="0">
              <a:ea typeface="微软雅黑" panose="020B0503020204020204" pitchFamily="34" charset="-122"/>
            </a:endParaRPr>
          </a:p>
        </p:txBody>
      </p:sp>
    </p:spTree>
    <p:extLst>
      <p:ext uri="{BB962C8B-B14F-4D97-AF65-F5344CB8AC3E}">
        <p14:creationId xmlns:p14="http://schemas.microsoft.com/office/powerpoint/2010/main" val="83146467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zh-CN" dirty="0"/>
              <a:t>Comparação entre especificações técnicas GPON e XG(S)PON</a:t>
            </a:r>
          </a:p>
        </p:txBody>
      </p:sp>
      <p:graphicFrame>
        <p:nvGraphicFramePr>
          <p:cNvPr id="3" name="Group 3"/>
          <p:cNvGraphicFramePr>
            <a:graphicFrameLocks noGrp="1"/>
          </p:cNvGraphicFramePr>
          <p:nvPr>
            <p:extLst>
              <p:ext uri="{D42A27DB-BD31-4B8C-83A1-F6EECF244321}">
                <p14:modId xmlns:p14="http://schemas.microsoft.com/office/powerpoint/2010/main" val="3704957760"/>
              </p:ext>
            </p:extLst>
          </p:nvPr>
        </p:nvGraphicFramePr>
        <p:xfrm>
          <a:off x="468317" y="1495168"/>
          <a:ext cx="11289736" cy="4824450"/>
        </p:xfrm>
        <a:graphic>
          <a:graphicData uri="http://schemas.openxmlformats.org/drawingml/2006/table">
            <a:tbl>
              <a:tblPr/>
              <a:tblGrid>
                <a:gridCol w="2185514">
                  <a:extLst>
                    <a:ext uri="{9D8B030D-6E8A-4147-A177-3AD203B41FA5}">
                      <a16:colId xmlns:a16="http://schemas.microsoft.com/office/drawing/2014/main" val="20000"/>
                    </a:ext>
                  </a:extLst>
                </a:gridCol>
                <a:gridCol w="2876495">
                  <a:extLst>
                    <a:ext uri="{9D8B030D-6E8A-4147-A177-3AD203B41FA5}">
                      <a16:colId xmlns:a16="http://schemas.microsoft.com/office/drawing/2014/main" val="20001"/>
                    </a:ext>
                  </a:extLst>
                </a:gridCol>
                <a:gridCol w="3080590">
                  <a:extLst>
                    <a:ext uri="{9D8B030D-6E8A-4147-A177-3AD203B41FA5}">
                      <a16:colId xmlns:a16="http://schemas.microsoft.com/office/drawing/2014/main" val="20002"/>
                    </a:ext>
                  </a:extLst>
                </a:gridCol>
                <a:gridCol w="3147137">
                  <a:extLst>
                    <a:ext uri="{9D8B030D-6E8A-4147-A177-3AD203B41FA5}">
                      <a16:colId xmlns:a16="http://schemas.microsoft.com/office/drawing/2014/main" val="20003"/>
                    </a:ext>
                  </a:extLst>
                </a:gridCol>
              </a:tblGrid>
              <a:tr h="284895">
                <a:tc rowSpan="2">
                  <a:txBody>
                    <a:bodyPr/>
                    <a:lstStyle/>
                    <a:p>
                      <a:pPr marL="0" marR="0" lvl="0" indent="0" algn="ctr" defTabSz="1001713" rtl="0" eaLnBrk="1" fontAlgn="base" latinLnBrk="0" hangingPunct="1">
                        <a:lnSpc>
                          <a:spcPct val="100000"/>
                        </a:lnSpc>
                        <a:spcBef>
                          <a:spcPct val="10000"/>
                        </a:spcBef>
                        <a:spcAft>
                          <a:spcPct val="0"/>
                        </a:spcAft>
                        <a:buClr>
                          <a:schemeClr val="bg2"/>
                        </a:buClr>
                        <a:buSzPct val="60000"/>
                        <a:buFont typeface="Wingdings" panose="05000000000000000000" pitchFamily="2" charset="2"/>
                        <a:buNone/>
                      </a:pPr>
                      <a:r>
                        <a:rPr kumimoji="0" lang="pt" altLang="en-US" sz="1400" b="1" u="none" strike="noStrike" cap="none" normalizeH="0" baseline="0" dirty="0">
                          <a:ln>
                            <a:noFill/>
                          </a:ln>
                          <a:solidFill>
                            <a:srgbClr val="FFFFFF"/>
                          </a:solidFill>
                          <a:effectLst/>
                          <a:latin typeface="Huawei Sans" panose="020C0503030203020204" pitchFamily="34" charset="0"/>
                          <a:ea typeface="方正兰亭黑简体" panose="02000000000000000000" pitchFamily="2" charset="-122"/>
                          <a:cs typeface="Huawei Sans" panose="020C0503030203020204" pitchFamily="34" charset="0"/>
                        </a:rPr>
                        <a:t>Item</a:t>
                      </a:r>
                      <a:endParaRPr kumimoji="0" lang="zh-CN" altLang="zh-CN" sz="1400" b="1" i="0" u="none" strike="noStrike" cap="none" normalizeH="0" baseline="0" dirty="0">
                        <a:ln>
                          <a:noFill/>
                        </a:ln>
                        <a:solidFill>
                          <a:srgbClr val="FFFFFF"/>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L="90000" marR="90000" marT="46800" marB="46800" anchor="ctr" anchorCtr="1"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solidFill>
                      <a:srgbClr val="00B0F0"/>
                    </a:solidFill>
                  </a:tcPr>
                </a:tc>
                <a:tc rowSpan="2">
                  <a:txBody>
                    <a:bodyPr/>
                    <a:lstStyle/>
                    <a:p>
                      <a:pPr marL="0" marR="0" lvl="0" indent="0" algn="ctr" defTabSz="1001713" rtl="0" eaLnBrk="1" fontAlgn="base" latinLnBrk="0" hangingPunct="1">
                        <a:lnSpc>
                          <a:spcPct val="100000"/>
                        </a:lnSpc>
                        <a:spcBef>
                          <a:spcPct val="10000"/>
                        </a:spcBef>
                        <a:spcAft>
                          <a:spcPct val="0"/>
                        </a:spcAft>
                        <a:buClr>
                          <a:schemeClr val="bg2"/>
                        </a:buClr>
                        <a:buSzPct val="60000"/>
                        <a:buFont typeface="Wingdings" panose="05000000000000000000" pitchFamily="2" charset="2"/>
                        <a:buNone/>
                      </a:pPr>
                      <a:r>
                        <a:rPr kumimoji="0" lang="pt" altLang="zh-CN" sz="1400" b="1" u="none" strike="noStrike" cap="none" normalizeH="0" baseline="0" dirty="0">
                          <a:ln>
                            <a:noFill/>
                          </a:ln>
                          <a:solidFill>
                            <a:srgbClr val="FFFFFF"/>
                          </a:solidFill>
                          <a:effectLst/>
                          <a:latin typeface="Huawei Sans" panose="020C0503030203020204" pitchFamily="34" charset="0"/>
                          <a:ea typeface="方正兰亭黑简体" panose="02000000000000000000" pitchFamily="2" charset="-122"/>
                          <a:cs typeface="Huawei Sans" panose="020C0503030203020204" pitchFamily="34" charset="0"/>
                        </a:rPr>
                        <a:t>GPON</a:t>
                      </a:r>
                    </a:p>
                  </a:txBody>
                  <a:tcPr marL="90000" marR="90000" marT="46800" marB="46800" anchor="ctr" anchorCtr="1"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solidFill>
                      <a:srgbClr val="00B0F0"/>
                    </a:solidFill>
                  </a:tcPr>
                </a:tc>
                <a:tc gridSpan="2">
                  <a:txBody>
                    <a:bodyPr/>
                    <a:lstStyle/>
                    <a:p>
                      <a:pPr marL="0" marR="0" lvl="0" indent="0" algn="ctr" defTabSz="1001713" rtl="0" eaLnBrk="1" fontAlgn="base" latinLnBrk="0" hangingPunct="1">
                        <a:lnSpc>
                          <a:spcPct val="100000"/>
                        </a:lnSpc>
                        <a:spcBef>
                          <a:spcPct val="10000"/>
                        </a:spcBef>
                        <a:spcAft>
                          <a:spcPct val="0"/>
                        </a:spcAft>
                        <a:buClr>
                          <a:schemeClr val="bg1"/>
                        </a:buClr>
                        <a:buSzPct val="60000"/>
                        <a:buFont typeface="Wingdings" panose="05000000000000000000" pitchFamily="2" charset="2"/>
                        <a:buNone/>
                      </a:pPr>
                      <a:r>
                        <a:rPr kumimoji="0" lang="pt" altLang="zh-CN" sz="1400" b="1" i="0" u="none" strike="noStrike" cap="none" normalizeH="0" baseline="0">
                          <a:ln>
                            <a:noFill/>
                          </a:ln>
                          <a:solidFill>
                            <a:srgbClr val="FFFFFF"/>
                          </a:solidFill>
                          <a:effectLst/>
                          <a:latin typeface="Huawei Sans" panose="020C0503030203020204" pitchFamily="34" charset="0"/>
                          <a:ea typeface="方正兰亭黑简体" panose="02000000000000000000" pitchFamily="2" charset="-122"/>
                          <a:cs typeface="Huawei Sans" panose="020C0503030203020204" pitchFamily="34" charset="0"/>
                        </a:rPr>
                        <a:t>XG(S)-PON</a:t>
                      </a:r>
                    </a:p>
                  </a:txBody>
                  <a:tcPr marL="90000" marR="90000" marT="46800" marB="46800" anchor="ctr" anchorCtr="1"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solidFill>
                      <a:srgbClr val="00B0F0"/>
                    </a:solidFill>
                  </a:tcPr>
                </a:tc>
                <a:tc hMerge="1">
                  <a:txBody>
                    <a:bodyPr/>
                    <a:lstStyle/>
                    <a:p>
                      <a:endParaRPr lang="zh-CN" altLang="en-US"/>
                    </a:p>
                  </a:txBody>
                  <a:tcPr/>
                </a:tc>
                <a:extLst>
                  <a:ext uri="{0D108BD9-81ED-4DB2-BD59-A6C34878D82A}">
                    <a16:rowId xmlns:a16="http://schemas.microsoft.com/office/drawing/2014/main" val="10000"/>
                  </a:ext>
                </a:extLst>
              </a:tr>
              <a:tr h="237124">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zh-CN" sz="1400" b="1" u="none" strike="noStrike" kern="1200" cap="none" normalizeH="0" baseline="0" err="1">
                          <a:ln>
                            <a:noFill/>
                          </a:ln>
                          <a:solidFill>
                            <a:srgbClr val="FFFFFF"/>
                          </a:solidFill>
                          <a:effectLst/>
                          <a:latin typeface="Huawei Sans" panose="020C0503030203020204" pitchFamily="34" charset="0"/>
                          <a:ea typeface="方正兰亭黑简体" panose="02000000000000000000" pitchFamily="2" charset="-122"/>
                          <a:cs typeface="Huawei Sans" panose="020C0503030203020204" pitchFamily="34" charset="0"/>
                        </a:rPr>
                        <a:t>XG-PON</a:t>
                      </a:r>
                      <a:endParaRPr kumimoji="0" lang="zh-CN" altLang="en-US" sz="1400" b="1" u="none" strike="noStrike" kern="1200" cap="none" normalizeH="0" baseline="0">
                        <a:ln>
                          <a:noFill/>
                        </a:ln>
                        <a:solidFill>
                          <a:srgbClr val="FFFFFF"/>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zh-CN" sz="1400" b="1" u="none" strike="noStrike" kern="1200" cap="none" normalizeH="0" baseline="0" dirty="0">
                          <a:ln>
                            <a:noFill/>
                          </a:ln>
                          <a:solidFill>
                            <a:srgbClr val="FFFFFF"/>
                          </a:solidFill>
                          <a:effectLst/>
                          <a:latin typeface="Huawei Sans" panose="020C0503030203020204" pitchFamily="34" charset="0"/>
                          <a:ea typeface="方正兰亭黑简体" panose="02000000000000000000" pitchFamily="2" charset="-122"/>
                          <a:cs typeface="Huawei Sans" panose="020C0503030203020204" pitchFamily="34" charset="0"/>
                        </a:rPr>
                        <a:t>XGS-PON</a:t>
                      </a:r>
                      <a:endParaRPr kumimoji="0" lang="zh-CN" altLang="en-US" sz="1400" b="1" u="none" strike="noStrike" kern="1200" cap="none" normalizeH="0" baseline="0" dirty="0">
                        <a:ln>
                          <a:noFill/>
                        </a:ln>
                        <a:solidFill>
                          <a:srgbClr val="FFFFFF"/>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426339">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BR" altLang="en-US" sz="1400" b="1" u="none" strike="noStrike" kern="1200" cap="none" normalizeH="0" baseline="0" dirty="0">
                          <a:ln>
                            <a:noFill/>
                          </a:ln>
                          <a:solidFill>
                            <a:srgbClr val="FFFFFF"/>
                          </a:solidFill>
                          <a:effectLst/>
                          <a:latin typeface="Huawei Sans" panose="020C0503030203020204" pitchFamily="34" charset="0"/>
                          <a:ea typeface="方正兰亭黑简体" panose="02000000000000000000" pitchFamily="2" charset="-122"/>
                          <a:cs typeface="Huawei Sans" panose="020C0503030203020204" pitchFamily="34" charset="0"/>
                        </a:rPr>
                        <a:t>Faixa de Comprimento de Onda</a:t>
                      </a:r>
                      <a:endParaRPr kumimoji="0" lang="pt" altLang="en-US" sz="1400" b="1" u="none" strike="noStrike" kern="1200" cap="none" normalizeH="0" baseline="0" dirty="0">
                        <a:ln>
                          <a:noFill/>
                        </a:ln>
                        <a:solidFill>
                          <a:srgbClr val="FFFFFF"/>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solidFill>
                      <a:srgbClr val="00B0F0"/>
                    </a:solidFill>
                  </a:tcPr>
                </a:tc>
                <a:tc>
                  <a:txBody>
                    <a:bodyPr/>
                    <a:lstStyle/>
                    <a:p>
                      <a:pPr marL="171450" marR="0" lvl="0" indent="-171450" algn="ctr" defTabSz="914400" rtl="0" eaLnBrk="1" fontAlgn="base" latinLnBrk="0" hangingPunct="1">
                        <a:lnSpc>
                          <a:spcPct val="100000"/>
                        </a:lnSpc>
                        <a:spcBef>
                          <a:spcPct val="0"/>
                        </a:spcBef>
                        <a:spcAft>
                          <a:spcPct val="0"/>
                        </a:spcAft>
                        <a:buClr>
                          <a:schemeClr val="tx1"/>
                        </a:buClr>
                        <a:buSzPct val="60000"/>
                        <a:buFont typeface="Wingdings" panose="05000000000000000000" pitchFamily="2" charset="2"/>
                        <a:buChar char="l"/>
                      </a:pPr>
                      <a:r>
                        <a:rPr kumimoji="0" lang="en-US" altLang="en-US"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Downstream: 1480-1500 nm</a:t>
                      </a:r>
                    </a:p>
                    <a:p>
                      <a:pPr marL="171450" marR="0" lvl="0" indent="-171450" algn="ctr" defTabSz="914400" rtl="0" eaLnBrk="1" fontAlgn="base" latinLnBrk="0" hangingPunct="1">
                        <a:lnSpc>
                          <a:spcPct val="100000"/>
                        </a:lnSpc>
                        <a:spcBef>
                          <a:spcPct val="0"/>
                        </a:spcBef>
                        <a:spcAft>
                          <a:spcPct val="0"/>
                        </a:spcAft>
                        <a:buClr>
                          <a:schemeClr val="tx1"/>
                        </a:buClr>
                        <a:buSzPct val="60000"/>
                        <a:buFont typeface="Wingdings" panose="05000000000000000000" pitchFamily="2" charset="2"/>
                        <a:buChar char="l"/>
                      </a:pPr>
                      <a:r>
                        <a:rPr kumimoji="0" lang="en-US" altLang="en-US"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Uplink: 1260-1360 nm</a:t>
                      </a:r>
                    </a:p>
                  </a:txBody>
                  <a:tcPr marL="90000" marR="90000" marT="46800" marB="468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marL="171450" marR="0" lvl="0" indent="-171450" algn="ctr" defTabSz="914400" rtl="0" eaLnBrk="1" fontAlgn="base" latinLnBrk="0" hangingPunct="1">
                        <a:lnSpc>
                          <a:spcPct val="100000"/>
                        </a:lnSpc>
                        <a:spcBef>
                          <a:spcPct val="0"/>
                        </a:spcBef>
                        <a:spcAft>
                          <a:spcPct val="0"/>
                        </a:spcAft>
                        <a:buClr>
                          <a:schemeClr val="tx1"/>
                        </a:buClr>
                        <a:buSzPct val="60000"/>
                        <a:buFont typeface="Wingdings" panose="05000000000000000000" pitchFamily="2" charset="2"/>
                        <a:buChar char="l"/>
                      </a:pPr>
                      <a:r>
                        <a:rPr kumimoji="0" lang="en-US" altLang="en-US" sz="14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Downstream: 1575–1580 nm</a:t>
                      </a:r>
                    </a:p>
                    <a:p>
                      <a:pPr marL="171450" marR="0" lvl="0" indent="-171450" algn="ctr" defTabSz="914400" rtl="0" eaLnBrk="1" fontAlgn="base" latinLnBrk="0" hangingPunct="1">
                        <a:lnSpc>
                          <a:spcPct val="100000"/>
                        </a:lnSpc>
                        <a:spcBef>
                          <a:spcPct val="0"/>
                        </a:spcBef>
                        <a:spcAft>
                          <a:spcPct val="0"/>
                        </a:spcAft>
                        <a:buClr>
                          <a:schemeClr val="tx1"/>
                        </a:buClr>
                        <a:buSzPct val="60000"/>
                        <a:buFont typeface="Wingdings" panose="05000000000000000000" pitchFamily="2" charset="2"/>
                        <a:buChar char="l"/>
                      </a:pPr>
                      <a:r>
                        <a:rPr kumimoji="0" lang="en-US" altLang="en-US" sz="14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Uplink: 1260-1280 nm</a:t>
                      </a: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marL="171450" marR="0" lvl="0" indent="-171450" algn="ctr" defTabSz="914400" rtl="0" eaLnBrk="1" fontAlgn="base" latinLnBrk="0" hangingPunct="1">
                        <a:lnSpc>
                          <a:spcPct val="100000"/>
                        </a:lnSpc>
                        <a:spcBef>
                          <a:spcPct val="0"/>
                        </a:spcBef>
                        <a:spcAft>
                          <a:spcPct val="0"/>
                        </a:spcAft>
                        <a:buClr>
                          <a:schemeClr val="tx1"/>
                        </a:buClr>
                        <a:buSzPct val="60000"/>
                        <a:buFont typeface="Wingdings" panose="05000000000000000000" pitchFamily="2" charset="2"/>
                        <a:buChar char="l"/>
                      </a:pPr>
                      <a:r>
                        <a:rPr kumimoji="0" lang="en-US" altLang="en-US" sz="14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Downstream: 1575–1580 nm</a:t>
                      </a:r>
                    </a:p>
                    <a:p>
                      <a:pPr marL="171450" marR="0" lvl="0" indent="-171450" algn="ctr" defTabSz="914400" rtl="0" eaLnBrk="1" fontAlgn="base" latinLnBrk="0" hangingPunct="1">
                        <a:lnSpc>
                          <a:spcPct val="100000"/>
                        </a:lnSpc>
                        <a:spcBef>
                          <a:spcPct val="0"/>
                        </a:spcBef>
                        <a:spcAft>
                          <a:spcPct val="0"/>
                        </a:spcAft>
                        <a:buClr>
                          <a:schemeClr val="tx1"/>
                        </a:buClr>
                        <a:buSzPct val="60000"/>
                        <a:buFont typeface="Wingdings" panose="05000000000000000000" pitchFamily="2" charset="2"/>
                        <a:buChar char="l"/>
                      </a:pPr>
                      <a:r>
                        <a:rPr kumimoji="0" lang="en-US" altLang="en-US" sz="14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Uplink: 1260-1280 nm</a:t>
                      </a: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extLst>
                  <a:ext uri="{0D108BD9-81ED-4DB2-BD59-A6C34878D82A}">
                    <a16:rowId xmlns:a16="http://schemas.microsoft.com/office/drawing/2014/main" val="10002"/>
                  </a:ext>
                </a:extLst>
              </a:tr>
              <a:tr h="596073">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BR" altLang="en-US" sz="1400" b="1" u="none" strike="noStrike" kern="1200" cap="none" normalizeH="0" baseline="0" dirty="0">
                          <a:ln>
                            <a:noFill/>
                          </a:ln>
                          <a:solidFill>
                            <a:srgbClr val="FFFFFF"/>
                          </a:solidFill>
                          <a:effectLst/>
                          <a:latin typeface="Huawei Sans" panose="020C0503030203020204" pitchFamily="34" charset="0"/>
                          <a:ea typeface="方正兰亭黑简体" panose="02000000000000000000" pitchFamily="2" charset="-122"/>
                          <a:cs typeface="Huawei Sans" panose="020C0503030203020204" pitchFamily="34" charset="0"/>
                        </a:rPr>
                        <a:t>Taxa de Linha</a:t>
                      </a:r>
                      <a:endParaRPr kumimoji="0" lang="pt" altLang="en-US" sz="1400" b="1" u="none" strike="noStrike" kern="1200" cap="none" normalizeH="0" baseline="0" dirty="0">
                        <a:ln>
                          <a:noFill/>
                        </a:ln>
                        <a:solidFill>
                          <a:srgbClr val="FFFFFF"/>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solidFill>
                      <a:srgbClr val="00B0F0"/>
                    </a:solidFill>
                  </a:tcPr>
                </a:tc>
                <a:tc>
                  <a:txBody>
                    <a:bodyPr/>
                    <a:lstStyle/>
                    <a:p>
                      <a:pPr marL="171450" marR="0" lvl="0" indent="-171450" algn="ctr" defTabSz="914400" rtl="0" eaLnBrk="1" fontAlgn="base" latinLnBrk="0" hangingPunct="1">
                        <a:lnSpc>
                          <a:spcPct val="100000"/>
                        </a:lnSpc>
                        <a:spcBef>
                          <a:spcPct val="0"/>
                        </a:spcBef>
                        <a:spcAft>
                          <a:spcPct val="0"/>
                        </a:spcAft>
                        <a:buClr>
                          <a:schemeClr val="tx1"/>
                        </a:buClr>
                        <a:buSzPct val="60000"/>
                        <a:buFont typeface="Wingdings" panose="05000000000000000000" pitchFamily="2" charset="2"/>
                        <a:buChar char="l"/>
                      </a:pPr>
                      <a:r>
                        <a:rPr kumimoji="0" lang="pt" altLang="en-US" sz="14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Downstream: 2,48832 Gbit/s</a:t>
                      </a:r>
                    </a:p>
                    <a:p>
                      <a:pPr marL="171450" marR="0" lvl="0" indent="-171450" algn="ctr" defTabSz="914400" rtl="0" eaLnBrk="1" fontAlgn="base" latinLnBrk="0" hangingPunct="1">
                        <a:lnSpc>
                          <a:spcPct val="100000"/>
                        </a:lnSpc>
                        <a:spcBef>
                          <a:spcPct val="0"/>
                        </a:spcBef>
                        <a:spcAft>
                          <a:spcPct val="0"/>
                        </a:spcAft>
                        <a:buClr>
                          <a:schemeClr val="tx1"/>
                        </a:buClr>
                        <a:buSzPct val="60000"/>
                        <a:buFont typeface="Wingdings" panose="05000000000000000000" pitchFamily="2" charset="2"/>
                        <a:buChar char="l"/>
                      </a:pPr>
                      <a:r>
                        <a:rPr kumimoji="0" lang="pt" altLang="en-US" sz="14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Upstream 1,24416 Gbit/s/2,48832 Gbit/s</a:t>
                      </a:r>
                    </a:p>
                  </a:txBody>
                  <a:tcPr marL="90000" marR="90000" marT="46800" marB="468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marL="171450" marR="0" lvl="0" indent="-171450" algn="ctr" defTabSz="914400" rtl="0" eaLnBrk="1" fontAlgn="base" latinLnBrk="0" hangingPunct="1">
                        <a:lnSpc>
                          <a:spcPct val="100000"/>
                        </a:lnSpc>
                        <a:spcBef>
                          <a:spcPct val="0"/>
                        </a:spcBef>
                        <a:spcAft>
                          <a:spcPct val="0"/>
                        </a:spcAft>
                        <a:buClr>
                          <a:schemeClr val="tx1"/>
                        </a:buClr>
                        <a:buSzPct val="60000"/>
                        <a:buFont typeface="Wingdings" panose="05000000000000000000" pitchFamily="2" charset="2"/>
                        <a:buChar char="l"/>
                      </a:pPr>
                      <a:r>
                        <a:rPr kumimoji="0" lang="pt" altLang="en-US" sz="1400" b="0" i="0" u="none" strike="noStrike" kern="1200"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Downstream: 9,95328 Gbit/s</a:t>
                      </a:r>
                    </a:p>
                    <a:p>
                      <a:pPr marL="171450" marR="0" lvl="0" indent="-171450" algn="ctr" defTabSz="914400" rtl="0" eaLnBrk="1" fontAlgn="base" latinLnBrk="0" hangingPunct="1">
                        <a:lnSpc>
                          <a:spcPct val="100000"/>
                        </a:lnSpc>
                        <a:spcBef>
                          <a:spcPct val="0"/>
                        </a:spcBef>
                        <a:spcAft>
                          <a:spcPct val="0"/>
                        </a:spcAft>
                        <a:buClr>
                          <a:schemeClr val="tx1"/>
                        </a:buClr>
                        <a:buSzPct val="60000"/>
                        <a:buFont typeface="Wingdings" panose="05000000000000000000" pitchFamily="2" charset="2"/>
                        <a:buChar char="l"/>
                      </a:pPr>
                      <a:r>
                        <a:rPr kumimoji="0" lang="pt" altLang="en-US" sz="1400" b="0" i="0" u="none" strike="noStrike" kern="1200"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Upstream: 2,48832 Gbit/s</a:t>
                      </a: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marL="171450" marR="0" lvl="0" indent="-171450" algn="ctr" defTabSz="914400" rtl="0" eaLnBrk="1" fontAlgn="base" latinLnBrk="0" hangingPunct="1">
                        <a:lnSpc>
                          <a:spcPct val="100000"/>
                        </a:lnSpc>
                        <a:spcBef>
                          <a:spcPct val="0"/>
                        </a:spcBef>
                        <a:spcAft>
                          <a:spcPct val="0"/>
                        </a:spcAft>
                        <a:buClr>
                          <a:schemeClr val="tx1"/>
                        </a:buClr>
                        <a:buSzPct val="60000"/>
                        <a:buFont typeface="Wingdings" panose="05000000000000000000" pitchFamily="2" charset="2"/>
                        <a:buChar char="l"/>
                      </a:pPr>
                      <a:r>
                        <a:rPr kumimoji="0" lang="pt" altLang="en-US" sz="14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Downstream: 9,95328 Gbit/s</a:t>
                      </a:r>
                    </a:p>
                    <a:p>
                      <a:pPr marL="171450" marR="0" lvl="0" indent="-171450" algn="ctr" defTabSz="914400" rtl="0" eaLnBrk="1" fontAlgn="base" latinLnBrk="0" hangingPunct="1">
                        <a:lnSpc>
                          <a:spcPct val="100000"/>
                        </a:lnSpc>
                        <a:spcBef>
                          <a:spcPct val="0"/>
                        </a:spcBef>
                        <a:spcAft>
                          <a:spcPct val="0"/>
                        </a:spcAft>
                        <a:buClr>
                          <a:schemeClr val="tx1"/>
                        </a:buClr>
                        <a:buSzPct val="60000"/>
                        <a:buFont typeface="Wingdings" panose="05000000000000000000" pitchFamily="2" charset="2"/>
                        <a:buChar char="l"/>
                      </a:pPr>
                      <a:r>
                        <a:rPr kumimoji="0" lang="pt" altLang="en-US" sz="14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Upstream: 9,95328 Gbit/s</a:t>
                      </a: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extLst>
                  <a:ext uri="{0D108BD9-81ED-4DB2-BD59-A6C34878D82A}">
                    <a16:rowId xmlns:a16="http://schemas.microsoft.com/office/drawing/2014/main" val="10003"/>
                  </a:ext>
                </a:extLst>
              </a:tr>
              <a:tr h="765807">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BR" altLang="en-US" sz="1400" b="1" u="none" strike="noStrike" kern="1200" cap="none" normalizeH="0" baseline="0" dirty="0">
                          <a:ln>
                            <a:noFill/>
                          </a:ln>
                          <a:solidFill>
                            <a:srgbClr val="FFFFFF"/>
                          </a:solidFill>
                          <a:effectLst/>
                          <a:latin typeface="Huawei Sans" panose="020C0503030203020204" pitchFamily="34" charset="0"/>
                          <a:ea typeface="方正兰亭黑简体" panose="02000000000000000000" pitchFamily="2" charset="-122"/>
                          <a:cs typeface="Huawei Sans" panose="020C0503030203020204" pitchFamily="34" charset="0"/>
                        </a:rPr>
                        <a:t>Orçamento de Potência Óptica</a:t>
                      </a:r>
                      <a:endParaRPr kumimoji="0" lang="pt" altLang="en-US" sz="1400" b="1" u="none" strike="noStrike" kern="1200" cap="none" normalizeH="0" baseline="0" dirty="0">
                        <a:ln>
                          <a:noFill/>
                        </a:ln>
                        <a:solidFill>
                          <a:srgbClr val="FFFFFF"/>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zh-CN" sz="14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Classe A: 5-20 dB</a:t>
                      </a:r>
                    </a:p>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zh-CN" sz="14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Classe B: 10-25 dB</a:t>
                      </a:r>
                    </a:p>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zh-CN" sz="14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Classe C: 15-30 dB</a:t>
                      </a:r>
                    </a:p>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zh-CN" sz="14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Classe C+: 17-32 dB</a:t>
                      </a:r>
                      <a:endParaRPr kumimoji="0" lang="zh-CN" altLang="en-US" sz="14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L="90000" marR="90000" marT="46800" marB="468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zh-CN" sz="14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N1 (14 – 29 dB)</a:t>
                      </a:r>
                    </a:p>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zh-CN" sz="14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N2 (16 – 31 dB)</a:t>
                      </a:r>
                    </a:p>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en-US" sz="14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Pode ser estendido para 33/35 dB</a:t>
                      </a: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zh-CN" sz="14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N1 (14 – 29 dB)</a:t>
                      </a:r>
                    </a:p>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zh-CN" sz="14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N2 (16 – 31 dB)</a:t>
                      </a:r>
                    </a:p>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en-US" sz="14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Pode ser estendido para 33/35 dB</a:t>
                      </a: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extLst>
                  <a:ext uri="{0D108BD9-81ED-4DB2-BD59-A6C34878D82A}">
                    <a16:rowId xmlns:a16="http://schemas.microsoft.com/office/drawing/2014/main" val="10004"/>
                  </a:ext>
                </a:extLst>
              </a:tr>
              <a:tr h="542318">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BR" altLang="en-US" sz="1400" b="1" u="none" strike="noStrike" kern="1200" cap="none" normalizeH="0" baseline="0" dirty="0">
                          <a:ln>
                            <a:noFill/>
                          </a:ln>
                          <a:solidFill>
                            <a:srgbClr val="FFFFFF"/>
                          </a:solidFill>
                          <a:effectLst/>
                          <a:latin typeface="Huawei Sans" panose="020C0503030203020204" pitchFamily="34" charset="0"/>
                          <a:ea typeface="方正兰亭黑简体" panose="02000000000000000000" pitchFamily="2" charset="-122"/>
                          <a:cs typeface="Huawei Sans" panose="020C0503030203020204" pitchFamily="34" charset="0"/>
                        </a:rPr>
                        <a:t>Distância Lógica Máxima</a:t>
                      </a:r>
                      <a:endParaRPr kumimoji="0" lang="pt" altLang="en-US" sz="1400" b="1" u="none" strike="noStrike" kern="1200" cap="none" normalizeH="0" baseline="0" dirty="0">
                        <a:ln>
                          <a:noFill/>
                        </a:ln>
                        <a:solidFill>
                          <a:srgbClr val="FFFFFF"/>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solidFill>
                      <a:srgbClr val="00B0F0"/>
                    </a:solidFill>
                  </a:tcPr>
                </a:tc>
                <a:tc>
                  <a:txBody>
                    <a:bodyPr/>
                    <a:lstStyle/>
                    <a:p>
                      <a:pPr marL="0" marR="0" lvl="0" indent="0" algn="ctr" defTabSz="1001713" rtl="0" eaLnBrk="1" fontAlgn="base" latinLnBrk="0" hangingPunct="1">
                        <a:lnSpc>
                          <a:spcPct val="100000"/>
                        </a:lnSpc>
                        <a:spcBef>
                          <a:spcPct val="25000"/>
                        </a:spcBef>
                        <a:spcAft>
                          <a:spcPct val="15000"/>
                        </a:spcAft>
                        <a:buClr>
                          <a:schemeClr val="bg1"/>
                        </a:buClr>
                        <a:buSzPct val="60000"/>
                        <a:buFont typeface="Wingdings" panose="05000000000000000000" pitchFamily="2" charset="2"/>
                        <a:buNone/>
                        <a:defRPr/>
                      </a:pPr>
                      <a:r>
                        <a:rPr kumimoji="0" lang="pt" altLang="zh-CN" sz="14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60 km</a:t>
                      </a:r>
                      <a:endParaRPr kumimoji="0" lang="zh-CN" altLang="en-US" sz="14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L="90000" marR="90000" marT="46800" marB="468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zh-CN" sz="14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60 km (padrão: 100 km)</a:t>
                      </a:r>
                      <a:endParaRPr kumimoji="0" lang="en-US" altLang="zh-CN" sz="14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zh-CN" sz="1400" b="0" i="0" u="none" strike="noStrike" kern="1200"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60 km (padrão: 100 km)</a:t>
                      </a:r>
                      <a:endParaRPr kumimoji="0" lang="en-US" altLang="zh-CN" sz="1400" b="0" i="0" u="none" strike="noStrike" kern="1200"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extLst>
                  <a:ext uri="{0D108BD9-81ED-4DB2-BD59-A6C34878D82A}">
                    <a16:rowId xmlns:a16="http://schemas.microsoft.com/office/drawing/2014/main" val="10005"/>
                  </a:ext>
                </a:extLst>
              </a:tr>
              <a:tr h="422995">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BR" altLang="en-US" sz="1400" b="1" u="none" strike="noStrike" kern="1200" cap="none" normalizeH="0" baseline="0" dirty="0">
                          <a:ln>
                            <a:noFill/>
                          </a:ln>
                          <a:solidFill>
                            <a:srgbClr val="FFFFFF"/>
                          </a:solidFill>
                          <a:effectLst/>
                          <a:latin typeface="Huawei Sans" panose="020C0503030203020204" pitchFamily="34" charset="0"/>
                          <a:ea typeface="方正兰亭黑简体" panose="02000000000000000000" pitchFamily="2" charset="-122"/>
                          <a:cs typeface="Huawei Sans" panose="020C0503030203020204" pitchFamily="34" charset="0"/>
                        </a:rPr>
                        <a:t>Razão de Divisão Máxima</a:t>
                      </a:r>
                      <a:endParaRPr kumimoji="0" lang="pt" altLang="en-US" sz="1400" b="1" u="none" strike="noStrike" kern="1200" cap="none" normalizeH="0" baseline="0" dirty="0">
                        <a:ln>
                          <a:noFill/>
                        </a:ln>
                        <a:solidFill>
                          <a:srgbClr val="FFFFFF"/>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zh-CN" sz="1400" b="0" i="0" u="none" strike="noStrike" kern="1200"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1:64 (protocolo padrão: 1:128)</a:t>
                      </a:r>
                      <a:endParaRPr kumimoji="0" lang="en-US" altLang="zh-CN" sz="1400" b="0" i="0" u="none" strike="noStrike" kern="1200"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L="90000" marR="90000" marT="46800" marB="468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zh-CN" sz="1400" b="0" i="0" u="none" strike="noStrike" kern="1200"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1:64 (protocolo padrão: 1:256)</a:t>
                      </a:r>
                      <a:endParaRPr kumimoji="0" lang="en-US" altLang="zh-CN" sz="1400" b="0" i="0" u="none" strike="noStrike" kern="1200"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zh-CN" sz="14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1:64 (protocolo padrão: 1:256)</a:t>
                      </a:r>
                      <a:endParaRPr kumimoji="0" lang="en-US" altLang="zh-CN" sz="14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extLst>
                  <a:ext uri="{0D108BD9-81ED-4DB2-BD59-A6C34878D82A}">
                    <a16:rowId xmlns:a16="http://schemas.microsoft.com/office/drawing/2014/main" val="10006"/>
                  </a:ext>
                </a:extLst>
              </a:tr>
              <a:tr h="305411">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en-US" sz="1400" b="1" u="none" strike="noStrike" kern="1200" cap="none" normalizeH="0" baseline="0" dirty="0">
                          <a:ln>
                            <a:noFill/>
                          </a:ln>
                          <a:solidFill>
                            <a:srgbClr val="FFFFFF"/>
                          </a:solidFill>
                          <a:effectLst/>
                          <a:latin typeface="Huawei Sans" panose="020C0503030203020204" pitchFamily="34" charset="0"/>
                          <a:ea typeface="方正兰亭黑简体" panose="02000000000000000000" pitchFamily="2" charset="-122"/>
                          <a:cs typeface="Huawei Sans" panose="020C0503030203020204" pitchFamily="34" charset="0"/>
                        </a:rPr>
                        <a:t>Criptografia de Linha</a:t>
                      </a:r>
                    </a:p>
                  </a:txBody>
                  <a:tcPr marL="10657" marR="10657" marT="10657" marB="0"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solidFill>
                      <a:srgbClr val="00B0F0"/>
                    </a:solidFill>
                  </a:tcPr>
                </a:tc>
                <a:tc>
                  <a:txBody>
                    <a:bodyPr/>
                    <a:lstStyle/>
                    <a:p>
                      <a:pPr algn="ctr">
                        <a:lnSpc>
                          <a:spcPct val="150000"/>
                        </a:lnSpc>
                      </a:pPr>
                      <a:r>
                        <a:rPr lang="pt"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Direção downstream</a:t>
                      </a: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algn="ctr">
                        <a:lnSpc>
                          <a:spcPct val="150000"/>
                        </a:lnSpc>
                      </a:pPr>
                      <a:r>
                        <a:rPr lang="pt-BR" sz="1400" dirty="0"/>
                        <a:t>Direção </a:t>
                      </a:r>
                      <a:r>
                        <a:rPr lang="pt-BR" altLang="en-US" sz="14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Upstream</a:t>
                      </a:r>
                      <a:r>
                        <a:rPr lang="pt-BR"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pt-BR" altLang="en-US" sz="14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Downstream</a:t>
                      </a:r>
                      <a:endParaRPr lang="pt-BR"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10657" marR="10657" marT="10657" marB="0"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algn="ctr">
                        <a:lnSpc>
                          <a:spcPct val="150000"/>
                        </a:lnSpc>
                      </a:pPr>
                      <a:r>
                        <a:rPr lang="pt-BR" sz="1400" dirty="0"/>
                        <a:t>Direção </a:t>
                      </a:r>
                      <a:r>
                        <a:rPr lang="pt-BR" altLang="en-US" sz="14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Upstream</a:t>
                      </a:r>
                      <a:r>
                        <a:rPr lang="pt-BR"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pt-BR" altLang="en-US" sz="14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Downstream</a:t>
                      </a:r>
                      <a:endParaRPr lang="pt-BR"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marL="10657" marR="10657" marT="10657" marB="0" anchor="ctr">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extLst>
                  <a:ext uri="{0D108BD9-81ED-4DB2-BD59-A6C34878D82A}">
                    <a16:rowId xmlns:a16="http://schemas.microsoft.com/office/drawing/2014/main" val="10007"/>
                  </a:ext>
                </a:extLst>
              </a:tr>
              <a:tr h="243423">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en-US" sz="1400" b="1" u="none" strike="noStrike" kern="1200" cap="none" normalizeH="0" baseline="0" dirty="0">
                          <a:ln>
                            <a:noFill/>
                          </a:ln>
                          <a:solidFill>
                            <a:srgbClr val="FFFFFF"/>
                          </a:solidFill>
                          <a:effectLst/>
                          <a:latin typeface="Huawei Sans" panose="020C0503030203020204" pitchFamily="34" charset="0"/>
                          <a:ea typeface="方正兰亭黑简体" panose="02000000000000000000" pitchFamily="2" charset="-122"/>
                          <a:cs typeface="Huawei Sans" panose="020C0503030203020204" pitchFamily="34" charset="0"/>
                        </a:rPr>
                        <a:t>Estrutura do Quadro</a:t>
                      </a: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GEM</a:t>
                      </a: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zh-CN" sz="14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xGEM</a:t>
                      </a:r>
                      <a:endParaRPr kumimoji="0" lang="en-US" altLang="zh-CN" sz="14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zh-CN" sz="14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xGEM</a:t>
                      </a:r>
                      <a:endParaRPr kumimoji="0" lang="en-US" altLang="zh-CN" sz="14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extLst>
                  <a:ext uri="{0D108BD9-81ED-4DB2-BD59-A6C34878D82A}">
                    <a16:rowId xmlns:a16="http://schemas.microsoft.com/office/drawing/2014/main" val="10008"/>
                  </a:ext>
                </a:extLst>
              </a:tr>
              <a:tr h="426339">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en-US" sz="1400" b="1" u="none" strike="noStrike" kern="1200" cap="none" normalizeH="0" baseline="0" dirty="0">
                          <a:ln>
                            <a:noFill/>
                          </a:ln>
                          <a:solidFill>
                            <a:srgbClr val="FFFFFF"/>
                          </a:solidFill>
                          <a:effectLst/>
                          <a:latin typeface="Huawei Sans" panose="020C0503030203020204" pitchFamily="34" charset="0"/>
                          <a:ea typeface="方正兰亭黑简体" panose="02000000000000000000" pitchFamily="2" charset="-122"/>
                          <a:cs typeface="Huawei Sans" panose="020C0503030203020204" pitchFamily="34" charset="0"/>
                        </a:rPr>
                        <a:t>Autenticação</a:t>
                      </a: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solidFill>
                      <a:srgbClr val="00B0F0"/>
                    </a:solidFill>
                  </a:tcPr>
                </a:tc>
                <a:tc>
                  <a:txBody>
                    <a:bodyPr/>
                    <a:lstStyle/>
                    <a:p>
                      <a:pPr marL="0" marR="0" lvl="0" indent="0" algn="ctr" defTabSz="1001713" rtl="0" eaLnBrk="1" fontAlgn="base" latinLnBrk="0" hangingPunct="1">
                        <a:lnSpc>
                          <a:spcPct val="100000"/>
                        </a:lnSpc>
                        <a:spcBef>
                          <a:spcPct val="25000"/>
                        </a:spcBef>
                        <a:spcAft>
                          <a:spcPct val="15000"/>
                        </a:spcAft>
                        <a:buClr>
                          <a:schemeClr val="bg2"/>
                        </a:buClr>
                        <a:buSzPct val="60000"/>
                        <a:buFont typeface="Wingdings" panose="05000000000000000000" pitchFamily="2" charset="2"/>
                        <a:buNone/>
                        <a:defRPr/>
                      </a:pPr>
                      <a:r>
                        <a:rPr kumimoji="0" lang="pt" altLang="zh-CN" sz="14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Autenticação unidirecional ONU para OLT</a:t>
                      </a:r>
                    </a:p>
                  </a:txBody>
                  <a:tcPr marL="90000" marR="90000" marT="46800" marB="468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zh-CN" sz="1400" b="0" i="0" u="none" strike="noStrike" kern="1200"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Autenticação bidirecional ONU e OLT</a:t>
                      </a: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60000"/>
                        <a:buFont typeface="Wingdings" panose="05000000000000000000" pitchFamily="2" charset="2"/>
                        <a:buNone/>
                      </a:pPr>
                      <a:r>
                        <a:rPr kumimoji="0" lang="pt" altLang="zh-CN" sz="1400" b="0" i="0" u="none" strike="noStrike" kern="1200"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Autenticação bidirecional ONU e OLT</a:t>
                      </a:r>
                    </a:p>
                  </a:txBody>
                  <a:tcPr marL="32400" marR="32400" marT="14400" marB="14400"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19455960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 altLang="zh-CN" dirty="0"/>
              <a:t>Arquitetura </a:t>
            </a:r>
            <a:endParaRPr lang="zh-CN" altLang="en-US" dirty="0"/>
          </a:p>
        </p:txBody>
      </p:sp>
      <p:sp>
        <p:nvSpPr>
          <p:cNvPr id="27" name="文本占位符 26"/>
          <p:cNvSpPr>
            <a:spLocks noGrp="1"/>
          </p:cNvSpPr>
          <p:nvPr>
            <p:ph type="body" sz="quarter" idx="10"/>
          </p:nvPr>
        </p:nvSpPr>
        <p:spPr/>
        <p:txBody>
          <a:bodyPr/>
          <a:lstStyle/>
          <a:p>
            <a:pPr marL="285750" indent="-285750" defTabSz="1001649" eaLnBrk="0" hangingPunct="0"/>
            <a:endParaRPr lang="en-US" altLang="zh-CN" sz="2400" dirty="0">
              <a:latin typeface="Huawei Sans" panose="020C0503030203020204" pitchFamily="34" charset="0"/>
              <a:cs typeface="Huawei Sans" panose="020C0503030203020204" pitchFamily="34" charset="0"/>
            </a:endParaRPr>
          </a:p>
          <a:p>
            <a:pPr marL="285750" indent="-285750" defTabSz="1001649" eaLnBrk="0" hangingPunct="0"/>
            <a:endParaRPr lang="en-US" altLang="zh-CN" sz="2400" dirty="0">
              <a:latin typeface="Huawei Sans" panose="020C0503030203020204" pitchFamily="34" charset="0"/>
              <a:cs typeface="Huawei Sans" panose="020C0503030203020204" pitchFamily="34" charset="0"/>
            </a:endParaRPr>
          </a:p>
          <a:p>
            <a:pPr marL="285750" indent="-285750" defTabSz="1001649" eaLnBrk="0" hangingPunct="0"/>
            <a:endParaRPr lang="en-US" altLang="zh-CN" sz="2400" dirty="0">
              <a:latin typeface="Huawei Sans" panose="020C0503030203020204" pitchFamily="34" charset="0"/>
              <a:cs typeface="Huawei Sans" panose="020C0503030203020204" pitchFamily="34" charset="0"/>
            </a:endParaRPr>
          </a:p>
          <a:p>
            <a:pPr marL="285750" indent="-285750" defTabSz="1001649" eaLnBrk="0" hangingPunct="0"/>
            <a:endParaRPr lang="en-US" altLang="zh-CN" sz="2400" dirty="0">
              <a:latin typeface="Huawei Sans" panose="020C0503030203020204" pitchFamily="34" charset="0"/>
              <a:cs typeface="Huawei Sans" panose="020C0503030203020204" pitchFamily="34" charset="0"/>
            </a:endParaRPr>
          </a:p>
          <a:p>
            <a:pPr marL="285750" indent="-285750" defTabSz="1001649" eaLnBrk="0" hangingPunct="0"/>
            <a:endParaRPr lang="en-US" altLang="zh-CN" sz="2400" dirty="0">
              <a:latin typeface="Huawei Sans" panose="020C0503030203020204" pitchFamily="34" charset="0"/>
              <a:cs typeface="Huawei Sans" panose="020C0503030203020204" pitchFamily="34" charset="0"/>
            </a:endParaRPr>
          </a:p>
          <a:p>
            <a:pPr marL="285750" indent="-285750" defTabSz="1001649" eaLnBrk="0" hangingPunct="0"/>
            <a:r>
              <a:rPr lang="pt" altLang="zh-CN" sz="1400" dirty="0">
                <a:latin typeface="Huawei Sans" panose="020C0503030203020204" pitchFamily="34" charset="0"/>
                <a:cs typeface="Huawei Sans" panose="020C0503030203020204" pitchFamily="34" charset="0"/>
              </a:rPr>
              <a:t>XG(S)-PON: Interface XG(S)-PON</a:t>
            </a:r>
            <a:endPar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defTabSz="1001649" eaLnBrk="0" hangingPunct="0"/>
            <a:r>
              <a:rPr lang="pt"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SNI: interface do lado do serviço</a:t>
            </a:r>
          </a:p>
          <a:p>
            <a:pPr marL="285750" indent="-285750" defTabSz="1001649" eaLnBrk="0" hangingPunct="0"/>
            <a:r>
              <a:rPr lang="pt"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UNI: interface do lado do usuário</a:t>
            </a:r>
          </a:p>
          <a:p>
            <a:pPr marL="285750" indent="-285750" defTabSz="1001649" eaLnBrk="0" hangingPunct="0"/>
            <a:r>
              <a:rPr lang="pt"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CPE: terminal de usuário</a:t>
            </a:r>
          </a:p>
          <a:p>
            <a:endParaRPr lang="zh-CN" altLang="en-US" dirty="0"/>
          </a:p>
        </p:txBody>
      </p:sp>
      <p:grpSp>
        <p:nvGrpSpPr>
          <p:cNvPr id="3" name="组合 2"/>
          <p:cNvGrpSpPr/>
          <p:nvPr/>
        </p:nvGrpSpPr>
        <p:grpSpPr>
          <a:xfrm>
            <a:off x="2279576" y="1484785"/>
            <a:ext cx="7632848" cy="3235735"/>
            <a:chOff x="791580" y="1777121"/>
            <a:chExt cx="7632848" cy="3235735"/>
          </a:xfrm>
        </p:grpSpPr>
        <p:cxnSp>
          <p:nvCxnSpPr>
            <p:cNvPr id="4" name="直接连接符 3"/>
            <p:cNvCxnSpPr/>
            <p:nvPr/>
          </p:nvCxnSpPr>
          <p:spPr bwMode="auto">
            <a:xfrm>
              <a:off x="2285746" y="3501008"/>
              <a:ext cx="340237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 name="椭圆 4"/>
            <p:cNvSpPr/>
            <p:nvPr/>
          </p:nvSpPr>
          <p:spPr bwMode="auto">
            <a:xfrm>
              <a:off x="791580" y="3176972"/>
              <a:ext cx="1656184" cy="612068"/>
            </a:xfrm>
            <a:prstGeom prst="ellipse">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pt" altLang="zh-CN" sz="1400">
                  <a:latin typeface="Huawei Sans" panose="020C0503030203020204" pitchFamily="34" charset="0"/>
                  <a:ea typeface="方正兰亭黑简体" panose="02000000000000000000" pitchFamily="2" charset="-122"/>
                  <a:cs typeface="Huawei Sans" panose="020C0503030203020204" pitchFamily="34" charset="0"/>
                </a:rPr>
                <a:t>Nó de serviço</a:t>
              </a:r>
              <a:endParaRPr lang="zh-CN" altLang="en-US" sz="1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矩形 5"/>
            <p:cNvSpPr/>
            <p:nvPr/>
          </p:nvSpPr>
          <p:spPr bwMode="auto">
            <a:xfrm>
              <a:off x="2915816" y="3284984"/>
              <a:ext cx="648072" cy="432048"/>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pt" altLang="zh-CN" sz="1600">
                  <a:latin typeface="Huawei Sans" panose="020C0503030203020204" pitchFamily="34" charset="0"/>
                  <a:ea typeface="方正兰亭黑简体" panose="02000000000000000000" pitchFamily="2" charset="-122"/>
                  <a:cs typeface="Huawei Sans" panose="020C0503030203020204" pitchFamily="34" charset="0"/>
                </a:rPr>
                <a:t>OLT</a:t>
              </a:r>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椭圆 6"/>
            <p:cNvSpPr/>
            <p:nvPr/>
          </p:nvSpPr>
          <p:spPr bwMode="auto">
            <a:xfrm>
              <a:off x="7668344" y="2960948"/>
              <a:ext cx="756084" cy="1080120"/>
            </a:xfrm>
            <a:prstGeom prst="ellipse">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pt" altLang="zh-CN" sz="1400">
                  <a:latin typeface="Huawei Sans" panose="020C0503030203020204" pitchFamily="34" charset="0"/>
                  <a:ea typeface="方正兰亭黑简体" panose="02000000000000000000" pitchFamily="2" charset="-122"/>
                  <a:cs typeface="Huawei Sans" panose="020C0503030203020204" pitchFamily="34" charset="0"/>
                </a:rPr>
                <a:t>CPE</a:t>
              </a:r>
              <a:endParaRPr lang="zh-CN" altLang="en-US" sz="140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8" name="直接连接符 7"/>
            <p:cNvCxnSpPr/>
            <p:nvPr/>
          </p:nvCxnSpPr>
          <p:spPr bwMode="auto">
            <a:xfrm flipH="1">
              <a:off x="2663788" y="2132856"/>
              <a:ext cx="0" cy="2880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flipH="1">
              <a:off x="3986935" y="2132856"/>
              <a:ext cx="0" cy="2880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flipH="1">
              <a:off x="6048164" y="2132856"/>
              <a:ext cx="0" cy="2880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flipH="1" flipV="1">
              <a:off x="5410799" y="4237897"/>
              <a:ext cx="2160000" cy="1919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直接连接符 11"/>
            <p:cNvCxnSpPr>
              <a:endCxn id="25" idx="2"/>
            </p:cNvCxnSpPr>
            <p:nvPr/>
          </p:nvCxnSpPr>
          <p:spPr bwMode="auto">
            <a:xfrm flipH="1" flipV="1">
              <a:off x="4824028" y="3501008"/>
              <a:ext cx="606713" cy="73688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p:nvPr/>
          </p:nvCxnSpPr>
          <p:spPr bwMode="auto">
            <a:xfrm flipH="1">
              <a:off x="5409351" y="2726440"/>
              <a:ext cx="2160000" cy="1921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flipH="1">
              <a:off x="4821832" y="2745659"/>
              <a:ext cx="607487" cy="73782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矩形 14"/>
            <p:cNvSpPr/>
            <p:nvPr/>
          </p:nvSpPr>
          <p:spPr bwMode="auto">
            <a:xfrm>
              <a:off x="6264189" y="2492896"/>
              <a:ext cx="648072" cy="432048"/>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pt" altLang="zh-CN" sz="1600">
                  <a:latin typeface="Huawei Sans" panose="020C0503030203020204" pitchFamily="34" charset="0"/>
                  <a:ea typeface="方正兰亭黑简体" panose="02000000000000000000" pitchFamily="2" charset="-122"/>
                  <a:cs typeface="Huawei Sans" panose="020C0503030203020204" pitchFamily="34" charset="0"/>
                </a:rPr>
                <a:t>ONU</a:t>
              </a:r>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bwMode="auto">
            <a:xfrm>
              <a:off x="6215536" y="4041068"/>
              <a:ext cx="648072" cy="432048"/>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pt" altLang="zh-CN" sz="1600">
                  <a:latin typeface="Huawei Sans" panose="020C0503030203020204" pitchFamily="34" charset="0"/>
                  <a:ea typeface="方正兰亭黑简体" panose="02000000000000000000" pitchFamily="2" charset="-122"/>
                  <a:cs typeface="Huawei Sans" panose="020C0503030203020204" pitchFamily="34" charset="0"/>
                </a:rPr>
                <a:t>ONU</a:t>
              </a:r>
              <a:endParaRPr lang="zh-CN" altLang="en-US" sz="160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7" name="直接连接符 16"/>
            <p:cNvCxnSpPr/>
            <p:nvPr/>
          </p:nvCxnSpPr>
          <p:spPr bwMode="auto">
            <a:xfrm flipH="1">
              <a:off x="7272300" y="2132856"/>
              <a:ext cx="0" cy="2880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 name="文本框 17"/>
            <p:cNvSpPr txBox="1"/>
            <p:nvPr/>
          </p:nvSpPr>
          <p:spPr bwMode="auto">
            <a:xfrm>
              <a:off x="6070240" y="3374425"/>
              <a:ext cx="1130052" cy="316392"/>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latin typeface="Huawei Sans" panose="020C0503030203020204" pitchFamily="34" charset="0"/>
                  <a:cs typeface="Huawei Sans" panose="020C0503030203020204" pitchFamily="34" charset="0"/>
                </a:rPr>
                <a:t>XG(S)-PON</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文本框 18"/>
            <p:cNvSpPr txBox="1"/>
            <p:nvPr/>
          </p:nvSpPr>
          <p:spPr bwMode="auto">
            <a:xfrm>
              <a:off x="2807804" y="2968592"/>
              <a:ext cx="1130052" cy="316392"/>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latin typeface="Huawei Sans" panose="020C0503030203020204" pitchFamily="34" charset="0"/>
                  <a:cs typeface="Huawei Sans" panose="020C0503030203020204" pitchFamily="34" charset="0"/>
                </a:rPr>
                <a:t>XG(S)-PON</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文本框 19"/>
            <p:cNvSpPr txBox="1"/>
            <p:nvPr/>
          </p:nvSpPr>
          <p:spPr bwMode="auto">
            <a:xfrm>
              <a:off x="3900013" y="3698548"/>
              <a:ext cx="1361721" cy="313645"/>
            </a:xfrm>
            <a:prstGeom prst="rect">
              <a:avLst/>
            </a:prstGeom>
            <a:noFill/>
            <a:ln w="9525">
              <a:noFill/>
              <a:miter lim="800000"/>
            </a:ln>
          </p:spPr>
          <p:txBody>
            <a:bodyPr wrap="none" lIns="99980" tIns="49986" rIns="99980" bIns="49986" rtlCol="0">
              <a:spAutoFit/>
            </a:bodyPr>
            <a:lstStyle/>
            <a:p>
              <a:pPr algn="ctr" defTabSz="1001649" eaLnBrk="0" hangingPunct="0"/>
              <a:r>
                <a:rPr lang="pt"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divisor óptico</a:t>
              </a:r>
            </a:p>
          </p:txBody>
        </p:sp>
        <p:sp>
          <p:nvSpPr>
            <p:cNvPr id="21" name="文本框 20"/>
            <p:cNvSpPr txBox="1"/>
            <p:nvPr/>
          </p:nvSpPr>
          <p:spPr bwMode="auto">
            <a:xfrm>
              <a:off x="2420165" y="1777121"/>
              <a:ext cx="487247" cy="316392"/>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SNI</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文本框 21"/>
            <p:cNvSpPr txBox="1"/>
            <p:nvPr/>
          </p:nvSpPr>
          <p:spPr bwMode="auto">
            <a:xfrm>
              <a:off x="4539404" y="1777121"/>
              <a:ext cx="610679" cy="316392"/>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ODN</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文本框 22"/>
            <p:cNvSpPr txBox="1"/>
            <p:nvPr/>
          </p:nvSpPr>
          <p:spPr bwMode="auto">
            <a:xfrm>
              <a:off x="7011044" y="1777121"/>
              <a:ext cx="522513" cy="316392"/>
            </a:xfrm>
            <a:prstGeom prst="rect">
              <a:avLst/>
            </a:prstGeom>
            <a:noFill/>
            <a:ln w="9525">
              <a:noFill/>
              <a:miter lim="800000"/>
            </a:ln>
          </p:spPr>
          <p:txBody>
            <a:bodyPr wrap="none" lIns="99980" tIns="49986" rIns="99980" bIns="49986" rtlCol="0">
              <a:spAutoFit/>
            </a:bodyPr>
            <a:lstStyle/>
            <a:p>
              <a:pPr algn="ctr" defTabSz="1001649" eaLnBrk="0" hangingPunct="0"/>
              <a:r>
                <a:rPr lang="pt" altLang="zh-CN"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UNI</a:t>
              </a:r>
              <a:endParaRPr lang="zh-CN" altLang="en-US" sz="14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24" name="直接箭头连接符 23"/>
            <p:cNvCxnSpPr/>
            <p:nvPr/>
          </p:nvCxnSpPr>
          <p:spPr bwMode="auto">
            <a:xfrm>
              <a:off x="4040883" y="2240868"/>
              <a:ext cx="1971277" cy="0"/>
            </a:xfrm>
            <a:prstGeom prst="straightConnector1">
              <a:avLst/>
            </a:prstGeom>
            <a:solidFill>
              <a:schemeClr val="accent1"/>
            </a:solidFill>
            <a:ln w="19050" cap="flat" cmpd="sng" algn="ctr">
              <a:solidFill>
                <a:schemeClr val="tx1"/>
              </a:solidFill>
              <a:prstDash val="solid"/>
              <a:round/>
              <a:headEnd type="triangle"/>
              <a:tailEnd type="triangle"/>
            </a:ln>
            <a:effectLst/>
          </p:spPr>
        </p:cxnSp>
        <p:sp>
          <p:nvSpPr>
            <p:cNvPr id="25" name="梯形 24"/>
            <p:cNvSpPr/>
            <p:nvPr/>
          </p:nvSpPr>
          <p:spPr bwMode="auto">
            <a:xfrm rot="16200000">
              <a:off x="4481990" y="3338990"/>
              <a:ext cx="360040" cy="324036"/>
            </a:xfrm>
            <a:prstGeom prst="trapezoid">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293825684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9.03.15"/>
  <p:tag name="AS_TITLE" val="Aspose.Slides for .NET 4.0"/>
  <p:tag name="AS_VERSION" val="19.3"/>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Arial"/>
      </a:majorFont>
      <a:minorFont>
        <a:latin typeface="Huawei Sans"/>
        <a:ea typeface="方正兰亭黑简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Arial"/>
      </a:majorFont>
      <a:minorFont>
        <a:latin typeface="Huawei Sans"/>
        <a:ea typeface="方正兰亭黑简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TotalTime>
  <Words>6119</Words>
  <Application>Microsoft Office PowerPoint</Application>
  <PresentationFormat>Widescreen</PresentationFormat>
  <Paragraphs>744</Paragraphs>
  <Slides>43</Slides>
  <Notes>43</Notes>
  <HiddenSlides>0</HiddenSlides>
  <MMClips>0</MMClips>
  <ScaleCrop>false</ScaleCrop>
  <HeadingPairs>
    <vt:vector size="8" baseType="variant">
      <vt:variant>
        <vt:lpstr>Fontes usadas</vt:lpstr>
      </vt:variant>
      <vt:variant>
        <vt:i4>9</vt:i4>
      </vt:variant>
      <vt:variant>
        <vt:lpstr>Tema</vt:lpstr>
      </vt:variant>
      <vt:variant>
        <vt:i4>1</vt:i4>
      </vt:variant>
      <vt:variant>
        <vt:lpstr>Servidores OLE inseridos</vt:lpstr>
      </vt:variant>
      <vt:variant>
        <vt:i4>1</vt:i4>
      </vt:variant>
      <vt:variant>
        <vt:lpstr>Títulos de slides</vt:lpstr>
      </vt:variant>
      <vt:variant>
        <vt:i4>43</vt:i4>
      </vt:variant>
    </vt:vector>
  </HeadingPairs>
  <TitlesOfParts>
    <vt:vector size="54" baseType="lpstr">
      <vt:lpstr>Wingdings</vt:lpstr>
      <vt:lpstr>Microsoft YaHei</vt:lpstr>
      <vt:lpstr>Symbol</vt:lpstr>
      <vt:lpstr>Arial</vt:lpstr>
      <vt:lpstr>方正兰亭黑简体</vt:lpstr>
      <vt:lpstr>宋体</vt:lpstr>
      <vt:lpstr>Calibri</vt:lpstr>
      <vt:lpstr>Söhne</vt:lpstr>
      <vt:lpstr>Huawei Sans</vt:lpstr>
      <vt:lpstr>自定义设计方案</vt:lpstr>
      <vt:lpstr>Visio</vt:lpstr>
      <vt:lpstr>Fundamentos XG(S)-PON</vt:lpstr>
      <vt:lpstr>Apresentação do PowerPoint</vt:lpstr>
      <vt:lpstr>Apresentação do PowerPoint</vt:lpstr>
      <vt:lpstr>Apresentação do PowerPoint</vt:lpstr>
      <vt:lpstr>Evolução da tecnologia GPON</vt:lpstr>
      <vt:lpstr>Por que o XG(S)-PON é necessário ?</vt:lpstr>
      <vt:lpstr>Alocação de espectro de tecnologias PON</vt:lpstr>
      <vt:lpstr>Comparação entre especificações técnicas GPON e XG(S)PON</vt:lpstr>
      <vt:lpstr>Arquitetura </vt:lpstr>
      <vt:lpstr>Apresentação do PowerPoint</vt:lpstr>
      <vt:lpstr>Modo de multiplexação de dados do XG(S)-PON</vt:lpstr>
      <vt:lpstr>Dados Downstream do XG(S)-PON</vt:lpstr>
      <vt:lpstr>Dados Upstream do XG(S)-PON</vt:lpstr>
      <vt:lpstr>Mapeamento de Serviços - Downstream</vt:lpstr>
      <vt:lpstr>Mapeamento de serviço XG(S)-PON - Upstream</vt:lpstr>
      <vt:lpstr>Quadro XGEM</vt:lpstr>
      <vt:lpstr>Apresentação do PowerPoint</vt:lpstr>
      <vt:lpstr>Por que o Ranging é necessário?</vt:lpstr>
      <vt:lpstr>Transmissão de células com Ranging</vt:lpstr>
      <vt:lpstr>Tecnologia óptica/elétrica em rajada</vt:lpstr>
      <vt:lpstr>Transmissão em rajada no lado da ONU</vt:lpstr>
      <vt:lpstr>Recepção em rajada no lado OLT</vt:lpstr>
      <vt:lpstr>Fundamentos do DBA</vt:lpstr>
      <vt:lpstr>Base para Implementação do DBA - T-CONT</vt:lpstr>
      <vt:lpstr>Relação entre tipo T-CONT e tipo de largura de banda</vt:lpstr>
      <vt:lpstr>Por que a criptografia é necessária ?</vt:lpstr>
      <vt:lpstr>Processo de Criptografia de Linha</vt:lpstr>
      <vt:lpstr>FEC (Correção de Erros Direta)</vt:lpstr>
      <vt:lpstr>Apresentação do PowerPoint</vt:lpstr>
      <vt:lpstr>Rede FTTx</vt:lpstr>
      <vt:lpstr>Rede Empresarial XG(S)-PON</vt:lpstr>
      <vt:lpstr>Apresentação do PowerPoint</vt:lpstr>
      <vt:lpstr>XG(S)-PON e GPON compatilham uma ODN</vt:lpstr>
      <vt:lpstr>Visão geral da evolução suave de GPON para XG(S)-PON</vt:lpstr>
      <vt:lpstr>Evolução suave de GPON para XG(S)-PON</vt:lpstr>
      <vt:lpstr>Solução Evolution 1 - Adicionando Multiplexadores WDM1r</vt:lpstr>
      <vt:lpstr>Solução Evolution 1 - Removendo o Multiplexador WDM1r</vt:lpstr>
      <vt:lpstr>Solução Evolution 2 - Usando placas Combo GPON e XG(S)-PON</vt:lpstr>
      <vt:lpstr>Solução Evolution 2 - Usando placas Combo GPON e XG(S)-PON</vt:lpstr>
      <vt:lpstr>Evolução da solução combinada GPON para XG(S)-PON</vt:lpstr>
      <vt:lpstr>Apresentação do PowerPoint</vt:lpstr>
      <vt:lpstr>Apresentação do PowerPoint</vt:lpstr>
      <vt:lpstr>Apresentação do PowerPoint</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Renato Xavier</cp:lastModifiedBy>
  <cp:revision>129</cp:revision>
  <dcterms:created xsi:type="dcterms:W3CDTF">2018-11-29T10:16:29Z</dcterms:created>
  <dcterms:modified xsi:type="dcterms:W3CDTF">2025-01-17T19:25:11Z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(3)NQ+mQYA3dTQ5H2+YdYdr8YKGkbNPPe3Rgpo3hrS//644URRc5vB93IQrIZbENR3tTaLj0Cuv
C5y3925BYema4mMgTLi3p93oeV9Z5WF0h+E0i1lUquKPOfy9HxLjVvAtXgrsm/n9e1hIS6Sw
pFON0rgpctsYwjfwa3gITGB837Pyn9/vxwx9hhl5TmRAUvbttYbYHx0WWx2xOuxqPWEyl+G9
fTwnwSKzRnfASd6Jmz</vt:lpwstr>
  </property>
  <property fmtid="{D5CDD505-2E9C-101B-9397-08002B2CF9AE}" pid="3" name="_2015_ms_pID_7253431">
    <vt:lpwstr>M8JTgEwb3CN9VX/ToZkpMHHo0o4Czc9rTKe39Kzd7XGdi54AITphvI
FmVdhMpI2EFXMZy8a7azwgx0norLtAC8LdPWVSSd+8wrDrWJNXRN9waI835up9vHfM3kOg0F
ByAtpIJvB+R0/xBjzBq1wIkVuNLQ2EDP8IBc2Q2BBR2/6R2DCjFgveqR+Oh8TRtb+CqSriHl
FWHDz95X7Yxa/vFaWh8+2P4d7lpAetH9qrJQ</vt:lpwstr>
  </property>
  <property fmtid="{D5CDD505-2E9C-101B-9397-08002B2CF9AE}" pid="4" name="_2015_ms_pID_7253432">
    <vt:lpwstr>oA==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1595637762</vt:lpwstr>
  </property>
</Properties>
</file>