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embedTrueTypeFonts="1" saveSubsetFonts="1">
  <p:sldMasterIdLst>
    <p:sldMasterId id="2147483825" r:id="rId1"/>
  </p:sldMasterIdLst>
  <p:notesMasterIdLst>
    <p:notesMasterId r:id="rId56"/>
  </p:notesMasterIdLst>
  <p:handoutMasterIdLst>
    <p:handoutMasterId r:id="rId57"/>
  </p:handoutMasterIdLst>
  <p:sldIdLst>
    <p:sldId id="257" r:id="rId2"/>
    <p:sldId id="258" r:id="rId3"/>
    <p:sldId id="259" r:id="rId4"/>
    <p:sldId id="260" r:id="rId5"/>
    <p:sldId id="263" r:id="rId6"/>
    <p:sldId id="271" r:id="rId7"/>
    <p:sldId id="272" r:id="rId8"/>
    <p:sldId id="273" r:id="rId9"/>
    <p:sldId id="31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336" r:id="rId26"/>
    <p:sldId id="337" r:id="rId27"/>
    <p:sldId id="290" r:id="rId28"/>
    <p:sldId id="291" r:id="rId29"/>
    <p:sldId id="314" r:id="rId30"/>
    <p:sldId id="292" r:id="rId31"/>
    <p:sldId id="293" r:id="rId32"/>
    <p:sldId id="294" r:id="rId33"/>
    <p:sldId id="295" r:id="rId34"/>
    <p:sldId id="296" r:id="rId35"/>
    <p:sldId id="315" r:id="rId36"/>
    <p:sldId id="316" r:id="rId37"/>
    <p:sldId id="317" r:id="rId38"/>
    <p:sldId id="318" r:id="rId39"/>
    <p:sldId id="319" r:id="rId40"/>
    <p:sldId id="320" r:id="rId41"/>
    <p:sldId id="321" r:id="rId42"/>
    <p:sldId id="322" r:id="rId43"/>
    <p:sldId id="323" r:id="rId44"/>
    <p:sldId id="335" r:id="rId45"/>
    <p:sldId id="324" r:id="rId46"/>
    <p:sldId id="325" r:id="rId47"/>
    <p:sldId id="326" r:id="rId48"/>
    <p:sldId id="327" r:id="rId49"/>
    <p:sldId id="328" r:id="rId50"/>
    <p:sldId id="329" r:id="rId51"/>
    <p:sldId id="330" r:id="rId52"/>
    <p:sldId id="265" r:id="rId53"/>
    <p:sldId id="267" r:id="rId54"/>
    <p:sldId id="270" r:id="rId55"/>
  </p:sldIdLst>
  <p:sldSz cx="12192000" cy="6858000"/>
  <p:notesSz cx="7104063" cy="10234613"/>
  <p:embeddedFontLst>
    <p:embeddedFont>
      <p:font typeface="微软雅黑" panose="020B0503020204020204" pitchFamily="34" charset="-122"/>
      <p:regular r:id="rId58"/>
      <p:bold r:id="rId59"/>
    </p:embeddedFont>
    <p:embeddedFont>
      <p:font typeface="方正兰亭黑简体" panose="020B0604020202020204" charset="-122"/>
      <p:regular r:id="rId60"/>
    </p:embeddedFont>
    <p:embeddedFont>
      <p:font typeface="FrutigerNext LT Regular" panose="020B0503040504020204" pitchFamily="34" charset="0"/>
      <p:regular r:id="rId61"/>
    </p:embeddedFont>
    <p:embeddedFont>
      <p:font typeface="Huawei Sans" panose="020C0503030203020204" pitchFamily="34" charset="0"/>
      <p:regular r:id="rId62"/>
      <p:bold r:id="rId63"/>
    </p:embeddedFont>
  </p:embeddedFontLst>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151515"/>
    <a:srgbClr val="C7000B"/>
    <a:srgbClr val="575756"/>
    <a:srgbClr val="FFFFFF"/>
    <a:srgbClr val="DD4654"/>
    <a:srgbClr val="F3D2D5"/>
    <a:srgbClr val="E6A8AD"/>
    <a:srgbClr val="E57B84"/>
    <a:srgbClr val="E579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F08375-EB56-4BB9-AC4F-C4CC87520960}" v="1" dt="2023-10-18T20:04:55.277"/>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645" autoAdjust="0"/>
  </p:normalViewPr>
  <p:slideViewPr>
    <p:cSldViewPr snapToGrid="0" snapToObjects="1">
      <p:cViewPr varScale="1">
        <p:scale>
          <a:sx n="56" d="100"/>
          <a:sy n="56" d="100"/>
        </p:scale>
        <p:origin x="1068"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p:scale>
          <a:sx n="100" d="100"/>
          <a:sy n="100" d="100"/>
        </p:scale>
        <p:origin x="1806" y="72"/>
      </p:cViewPr>
      <p:guideLst>
        <p:guide orient="horz"/>
        <p:guide pos="223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6.fntdata"/><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1.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2.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3.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o Renato Xavier da Silva" userId="d2fbfea9-16e8-43bd-9a0a-5c107b189f82" providerId="ADAL" clId="{E441FBE9-BB57-4A5D-8B94-483845F4481A}"/>
    <pc:docChg chg="modSld">
      <pc:chgData name="Paulo Renato Xavier da Silva" userId="d2fbfea9-16e8-43bd-9a0a-5c107b189f82" providerId="ADAL" clId="{E441FBE9-BB57-4A5D-8B94-483845F4481A}" dt="2023-09-01T20:43:37.289" v="10" actId="20577"/>
      <pc:docMkLst>
        <pc:docMk/>
      </pc:docMkLst>
      <pc:sldChg chg="modSp mod">
        <pc:chgData name="Paulo Renato Xavier da Silva" userId="d2fbfea9-16e8-43bd-9a0a-5c107b189f82" providerId="ADAL" clId="{E441FBE9-BB57-4A5D-8B94-483845F4481A}" dt="2023-09-01T20:43:37.289" v="10" actId="20577"/>
        <pc:sldMkLst>
          <pc:docMk/>
          <pc:sldMk cId="2080284858" sldId="257"/>
        </pc:sldMkLst>
        <pc:spChg chg="mod">
          <ac:chgData name="Paulo Renato Xavier da Silva" userId="d2fbfea9-16e8-43bd-9a0a-5c107b189f82" providerId="ADAL" clId="{E441FBE9-BB57-4A5D-8B94-483845F4481A}" dt="2023-09-01T20:43:37.289" v="10" actId="20577"/>
          <ac:spMkLst>
            <pc:docMk/>
            <pc:sldMk cId="2080284858" sldId="257"/>
            <ac:spMk id="4" creationId="{00000000-0000-0000-0000-000000000000}"/>
          </ac:spMkLst>
        </pc:spChg>
      </pc:sldChg>
    </pc:docChg>
  </pc:docChgLst>
  <pc:docChgLst>
    <pc:chgData name="Paulo Renato Xavier da Silva" userId="d2fbfea9-16e8-43bd-9a0a-5c107b189f82" providerId="ADAL" clId="{A8F08375-EB56-4BB9-AC4F-C4CC87520960}"/>
    <pc:docChg chg="modSld modNotesMaster modHandout">
      <pc:chgData name="Paulo Renato Xavier da Silva" userId="d2fbfea9-16e8-43bd-9a0a-5c107b189f82" providerId="ADAL" clId="{A8F08375-EB56-4BB9-AC4F-C4CC87520960}" dt="2023-10-18T20:04:55.277" v="0"/>
      <pc:docMkLst>
        <pc:docMk/>
      </pc:docMkLst>
      <pc:sldChg chg="modNotes">
        <pc:chgData name="Paulo Renato Xavier da Silva" userId="d2fbfea9-16e8-43bd-9a0a-5c107b189f82" providerId="ADAL" clId="{A8F08375-EB56-4BB9-AC4F-C4CC87520960}" dt="2023-10-18T20:04:55.277" v="0"/>
        <pc:sldMkLst>
          <pc:docMk/>
          <pc:sldMk cId="2080284858" sldId="257"/>
        </pc:sldMkLst>
      </pc:sldChg>
      <pc:sldChg chg="modNotes">
        <pc:chgData name="Paulo Renato Xavier da Silva" userId="d2fbfea9-16e8-43bd-9a0a-5c107b189f82" providerId="ADAL" clId="{A8F08375-EB56-4BB9-AC4F-C4CC87520960}" dt="2023-10-18T20:04:55.277" v="0"/>
        <pc:sldMkLst>
          <pc:docMk/>
          <pc:sldMk cId="830512399" sldId="258"/>
        </pc:sldMkLst>
      </pc:sldChg>
      <pc:sldChg chg="modNotes">
        <pc:chgData name="Paulo Renato Xavier da Silva" userId="d2fbfea9-16e8-43bd-9a0a-5c107b189f82" providerId="ADAL" clId="{A8F08375-EB56-4BB9-AC4F-C4CC87520960}" dt="2023-10-18T20:04:55.277" v="0"/>
        <pc:sldMkLst>
          <pc:docMk/>
          <pc:sldMk cId="1405184484" sldId="259"/>
        </pc:sldMkLst>
      </pc:sldChg>
      <pc:sldChg chg="modNotes">
        <pc:chgData name="Paulo Renato Xavier da Silva" userId="d2fbfea9-16e8-43bd-9a0a-5c107b189f82" providerId="ADAL" clId="{A8F08375-EB56-4BB9-AC4F-C4CC87520960}" dt="2023-10-18T20:04:55.277" v="0"/>
        <pc:sldMkLst>
          <pc:docMk/>
          <pc:sldMk cId="1825668240" sldId="260"/>
        </pc:sldMkLst>
      </pc:sldChg>
      <pc:sldChg chg="modNotes">
        <pc:chgData name="Paulo Renato Xavier da Silva" userId="d2fbfea9-16e8-43bd-9a0a-5c107b189f82" providerId="ADAL" clId="{A8F08375-EB56-4BB9-AC4F-C4CC87520960}" dt="2023-10-18T20:04:55.277" v="0"/>
        <pc:sldMkLst>
          <pc:docMk/>
          <pc:sldMk cId="836835157" sldId="263"/>
        </pc:sldMkLst>
      </pc:sldChg>
      <pc:sldChg chg="modNotes">
        <pc:chgData name="Paulo Renato Xavier da Silva" userId="d2fbfea9-16e8-43bd-9a0a-5c107b189f82" providerId="ADAL" clId="{A8F08375-EB56-4BB9-AC4F-C4CC87520960}" dt="2023-10-18T20:04:55.277" v="0"/>
        <pc:sldMkLst>
          <pc:docMk/>
          <pc:sldMk cId="530091429" sldId="265"/>
        </pc:sldMkLst>
      </pc:sldChg>
      <pc:sldChg chg="modNotes">
        <pc:chgData name="Paulo Renato Xavier da Silva" userId="d2fbfea9-16e8-43bd-9a0a-5c107b189f82" providerId="ADAL" clId="{A8F08375-EB56-4BB9-AC4F-C4CC87520960}" dt="2023-10-18T20:04:55.277" v="0"/>
        <pc:sldMkLst>
          <pc:docMk/>
          <pc:sldMk cId="3926486061" sldId="267"/>
        </pc:sldMkLst>
      </pc:sldChg>
      <pc:sldChg chg="modNotes">
        <pc:chgData name="Paulo Renato Xavier da Silva" userId="d2fbfea9-16e8-43bd-9a0a-5c107b189f82" providerId="ADAL" clId="{A8F08375-EB56-4BB9-AC4F-C4CC87520960}" dt="2023-10-18T20:04:55.277" v="0"/>
        <pc:sldMkLst>
          <pc:docMk/>
          <pc:sldMk cId="2337619615" sldId="270"/>
        </pc:sldMkLst>
      </pc:sldChg>
      <pc:sldChg chg="modNotes">
        <pc:chgData name="Paulo Renato Xavier da Silva" userId="d2fbfea9-16e8-43bd-9a0a-5c107b189f82" providerId="ADAL" clId="{A8F08375-EB56-4BB9-AC4F-C4CC87520960}" dt="2023-10-18T20:04:55.277" v="0"/>
        <pc:sldMkLst>
          <pc:docMk/>
          <pc:sldMk cId="1702342381" sldId="271"/>
        </pc:sldMkLst>
      </pc:sldChg>
      <pc:sldChg chg="modNotes">
        <pc:chgData name="Paulo Renato Xavier da Silva" userId="d2fbfea9-16e8-43bd-9a0a-5c107b189f82" providerId="ADAL" clId="{A8F08375-EB56-4BB9-AC4F-C4CC87520960}" dt="2023-10-18T20:04:55.277" v="0"/>
        <pc:sldMkLst>
          <pc:docMk/>
          <pc:sldMk cId="834073012" sldId="272"/>
        </pc:sldMkLst>
      </pc:sldChg>
      <pc:sldChg chg="modNotes">
        <pc:chgData name="Paulo Renato Xavier da Silva" userId="d2fbfea9-16e8-43bd-9a0a-5c107b189f82" providerId="ADAL" clId="{A8F08375-EB56-4BB9-AC4F-C4CC87520960}" dt="2023-10-18T20:04:55.277" v="0"/>
        <pc:sldMkLst>
          <pc:docMk/>
          <pc:sldMk cId="2898092689" sldId="273"/>
        </pc:sldMkLst>
      </pc:sldChg>
      <pc:sldChg chg="modNotes">
        <pc:chgData name="Paulo Renato Xavier da Silva" userId="d2fbfea9-16e8-43bd-9a0a-5c107b189f82" providerId="ADAL" clId="{A8F08375-EB56-4BB9-AC4F-C4CC87520960}" dt="2023-10-18T20:04:55.277" v="0"/>
        <pc:sldMkLst>
          <pc:docMk/>
          <pc:sldMk cId="2656446742" sldId="274"/>
        </pc:sldMkLst>
      </pc:sldChg>
      <pc:sldChg chg="modNotes">
        <pc:chgData name="Paulo Renato Xavier da Silva" userId="d2fbfea9-16e8-43bd-9a0a-5c107b189f82" providerId="ADAL" clId="{A8F08375-EB56-4BB9-AC4F-C4CC87520960}" dt="2023-10-18T20:04:55.277" v="0"/>
        <pc:sldMkLst>
          <pc:docMk/>
          <pc:sldMk cId="2584307505" sldId="275"/>
        </pc:sldMkLst>
      </pc:sldChg>
      <pc:sldChg chg="modNotes">
        <pc:chgData name="Paulo Renato Xavier da Silva" userId="d2fbfea9-16e8-43bd-9a0a-5c107b189f82" providerId="ADAL" clId="{A8F08375-EB56-4BB9-AC4F-C4CC87520960}" dt="2023-10-18T20:04:55.277" v="0"/>
        <pc:sldMkLst>
          <pc:docMk/>
          <pc:sldMk cId="615698663" sldId="276"/>
        </pc:sldMkLst>
      </pc:sldChg>
      <pc:sldChg chg="modNotes">
        <pc:chgData name="Paulo Renato Xavier da Silva" userId="d2fbfea9-16e8-43bd-9a0a-5c107b189f82" providerId="ADAL" clId="{A8F08375-EB56-4BB9-AC4F-C4CC87520960}" dt="2023-10-18T20:04:55.277" v="0"/>
        <pc:sldMkLst>
          <pc:docMk/>
          <pc:sldMk cId="2138322566" sldId="277"/>
        </pc:sldMkLst>
      </pc:sldChg>
      <pc:sldChg chg="modNotes">
        <pc:chgData name="Paulo Renato Xavier da Silva" userId="d2fbfea9-16e8-43bd-9a0a-5c107b189f82" providerId="ADAL" clId="{A8F08375-EB56-4BB9-AC4F-C4CC87520960}" dt="2023-10-18T20:04:55.277" v="0"/>
        <pc:sldMkLst>
          <pc:docMk/>
          <pc:sldMk cId="3424212074" sldId="278"/>
        </pc:sldMkLst>
      </pc:sldChg>
      <pc:sldChg chg="modNotes">
        <pc:chgData name="Paulo Renato Xavier da Silva" userId="d2fbfea9-16e8-43bd-9a0a-5c107b189f82" providerId="ADAL" clId="{A8F08375-EB56-4BB9-AC4F-C4CC87520960}" dt="2023-10-18T20:04:55.277" v="0"/>
        <pc:sldMkLst>
          <pc:docMk/>
          <pc:sldMk cId="2911813789" sldId="279"/>
        </pc:sldMkLst>
      </pc:sldChg>
      <pc:sldChg chg="modNotes">
        <pc:chgData name="Paulo Renato Xavier da Silva" userId="d2fbfea9-16e8-43bd-9a0a-5c107b189f82" providerId="ADAL" clId="{A8F08375-EB56-4BB9-AC4F-C4CC87520960}" dt="2023-10-18T20:04:55.277" v="0"/>
        <pc:sldMkLst>
          <pc:docMk/>
          <pc:sldMk cId="1848259726" sldId="280"/>
        </pc:sldMkLst>
      </pc:sldChg>
      <pc:sldChg chg="modNotes">
        <pc:chgData name="Paulo Renato Xavier da Silva" userId="d2fbfea9-16e8-43bd-9a0a-5c107b189f82" providerId="ADAL" clId="{A8F08375-EB56-4BB9-AC4F-C4CC87520960}" dt="2023-10-18T20:04:55.277" v="0"/>
        <pc:sldMkLst>
          <pc:docMk/>
          <pc:sldMk cId="607904813" sldId="281"/>
        </pc:sldMkLst>
      </pc:sldChg>
      <pc:sldChg chg="modNotes">
        <pc:chgData name="Paulo Renato Xavier da Silva" userId="d2fbfea9-16e8-43bd-9a0a-5c107b189f82" providerId="ADAL" clId="{A8F08375-EB56-4BB9-AC4F-C4CC87520960}" dt="2023-10-18T20:04:55.277" v="0"/>
        <pc:sldMkLst>
          <pc:docMk/>
          <pc:sldMk cId="1235479842" sldId="282"/>
        </pc:sldMkLst>
      </pc:sldChg>
      <pc:sldChg chg="modNotes">
        <pc:chgData name="Paulo Renato Xavier da Silva" userId="d2fbfea9-16e8-43bd-9a0a-5c107b189f82" providerId="ADAL" clId="{A8F08375-EB56-4BB9-AC4F-C4CC87520960}" dt="2023-10-18T20:04:55.277" v="0"/>
        <pc:sldMkLst>
          <pc:docMk/>
          <pc:sldMk cId="2116356157" sldId="283"/>
        </pc:sldMkLst>
      </pc:sldChg>
      <pc:sldChg chg="modNotes">
        <pc:chgData name="Paulo Renato Xavier da Silva" userId="d2fbfea9-16e8-43bd-9a0a-5c107b189f82" providerId="ADAL" clId="{A8F08375-EB56-4BB9-AC4F-C4CC87520960}" dt="2023-10-18T20:04:55.277" v="0"/>
        <pc:sldMkLst>
          <pc:docMk/>
          <pc:sldMk cId="3061668397" sldId="284"/>
        </pc:sldMkLst>
      </pc:sldChg>
      <pc:sldChg chg="modNotes">
        <pc:chgData name="Paulo Renato Xavier da Silva" userId="d2fbfea9-16e8-43bd-9a0a-5c107b189f82" providerId="ADAL" clId="{A8F08375-EB56-4BB9-AC4F-C4CC87520960}" dt="2023-10-18T20:04:55.277" v="0"/>
        <pc:sldMkLst>
          <pc:docMk/>
          <pc:sldMk cId="537370668" sldId="285"/>
        </pc:sldMkLst>
      </pc:sldChg>
      <pc:sldChg chg="modNotes">
        <pc:chgData name="Paulo Renato Xavier da Silva" userId="d2fbfea9-16e8-43bd-9a0a-5c107b189f82" providerId="ADAL" clId="{A8F08375-EB56-4BB9-AC4F-C4CC87520960}" dt="2023-10-18T20:04:55.277" v="0"/>
        <pc:sldMkLst>
          <pc:docMk/>
          <pc:sldMk cId="2220169724" sldId="286"/>
        </pc:sldMkLst>
      </pc:sldChg>
      <pc:sldChg chg="modNotes">
        <pc:chgData name="Paulo Renato Xavier da Silva" userId="d2fbfea9-16e8-43bd-9a0a-5c107b189f82" providerId="ADAL" clId="{A8F08375-EB56-4BB9-AC4F-C4CC87520960}" dt="2023-10-18T20:04:55.277" v="0"/>
        <pc:sldMkLst>
          <pc:docMk/>
          <pc:sldMk cId="1023483450" sldId="287"/>
        </pc:sldMkLst>
      </pc:sldChg>
      <pc:sldChg chg="modNotes">
        <pc:chgData name="Paulo Renato Xavier da Silva" userId="d2fbfea9-16e8-43bd-9a0a-5c107b189f82" providerId="ADAL" clId="{A8F08375-EB56-4BB9-AC4F-C4CC87520960}" dt="2023-10-18T20:04:55.277" v="0"/>
        <pc:sldMkLst>
          <pc:docMk/>
          <pc:sldMk cId="1916680210" sldId="288"/>
        </pc:sldMkLst>
      </pc:sldChg>
      <pc:sldChg chg="modNotes">
        <pc:chgData name="Paulo Renato Xavier da Silva" userId="d2fbfea9-16e8-43bd-9a0a-5c107b189f82" providerId="ADAL" clId="{A8F08375-EB56-4BB9-AC4F-C4CC87520960}" dt="2023-10-18T20:04:55.277" v="0"/>
        <pc:sldMkLst>
          <pc:docMk/>
          <pc:sldMk cId="2099634492" sldId="290"/>
        </pc:sldMkLst>
      </pc:sldChg>
      <pc:sldChg chg="modNotes">
        <pc:chgData name="Paulo Renato Xavier da Silva" userId="d2fbfea9-16e8-43bd-9a0a-5c107b189f82" providerId="ADAL" clId="{A8F08375-EB56-4BB9-AC4F-C4CC87520960}" dt="2023-10-18T20:04:55.277" v="0"/>
        <pc:sldMkLst>
          <pc:docMk/>
          <pc:sldMk cId="2900424864" sldId="291"/>
        </pc:sldMkLst>
      </pc:sldChg>
      <pc:sldChg chg="modNotes">
        <pc:chgData name="Paulo Renato Xavier da Silva" userId="d2fbfea9-16e8-43bd-9a0a-5c107b189f82" providerId="ADAL" clId="{A8F08375-EB56-4BB9-AC4F-C4CC87520960}" dt="2023-10-18T20:04:55.277" v="0"/>
        <pc:sldMkLst>
          <pc:docMk/>
          <pc:sldMk cId="2066347037" sldId="292"/>
        </pc:sldMkLst>
      </pc:sldChg>
      <pc:sldChg chg="modNotes">
        <pc:chgData name="Paulo Renato Xavier da Silva" userId="d2fbfea9-16e8-43bd-9a0a-5c107b189f82" providerId="ADAL" clId="{A8F08375-EB56-4BB9-AC4F-C4CC87520960}" dt="2023-10-18T20:04:55.277" v="0"/>
        <pc:sldMkLst>
          <pc:docMk/>
          <pc:sldMk cId="3946942419" sldId="293"/>
        </pc:sldMkLst>
      </pc:sldChg>
      <pc:sldChg chg="modNotes">
        <pc:chgData name="Paulo Renato Xavier da Silva" userId="d2fbfea9-16e8-43bd-9a0a-5c107b189f82" providerId="ADAL" clId="{A8F08375-EB56-4BB9-AC4F-C4CC87520960}" dt="2023-10-18T20:04:55.277" v="0"/>
        <pc:sldMkLst>
          <pc:docMk/>
          <pc:sldMk cId="1535727394" sldId="294"/>
        </pc:sldMkLst>
      </pc:sldChg>
      <pc:sldChg chg="modNotes">
        <pc:chgData name="Paulo Renato Xavier da Silva" userId="d2fbfea9-16e8-43bd-9a0a-5c107b189f82" providerId="ADAL" clId="{A8F08375-EB56-4BB9-AC4F-C4CC87520960}" dt="2023-10-18T20:04:55.277" v="0"/>
        <pc:sldMkLst>
          <pc:docMk/>
          <pc:sldMk cId="100223712" sldId="295"/>
        </pc:sldMkLst>
      </pc:sldChg>
      <pc:sldChg chg="modNotes">
        <pc:chgData name="Paulo Renato Xavier da Silva" userId="d2fbfea9-16e8-43bd-9a0a-5c107b189f82" providerId="ADAL" clId="{A8F08375-EB56-4BB9-AC4F-C4CC87520960}" dt="2023-10-18T20:04:55.277" v="0"/>
        <pc:sldMkLst>
          <pc:docMk/>
          <pc:sldMk cId="4190257980" sldId="296"/>
        </pc:sldMkLst>
      </pc:sldChg>
      <pc:sldChg chg="modNotes">
        <pc:chgData name="Paulo Renato Xavier da Silva" userId="d2fbfea9-16e8-43bd-9a0a-5c107b189f82" providerId="ADAL" clId="{A8F08375-EB56-4BB9-AC4F-C4CC87520960}" dt="2023-10-18T20:04:55.277" v="0"/>
        <pc:sldMkLst>
          <pc:docMk/>
          <pc:sldMk cId="2940169835" sldId="313"/>
        </pc:sldMkLst>
      </pc:sldChg>
      <pc:sldChg chg="modNotes">
        <pc:chgData name="Paulo Renato Xavier da Silva" userId="d2fbfea9-16e8-43bd-9a0a-5c107b189f82" providerId="ADAL" clId="{A8F08375-EB56-4BB9-AC4F-C4CC87520960}" dt="2023-10-18T20:04:55.277" v="0"/>
        <pc:sldMkLst>
          <pc:docMk/>
          <pc:sldMk cId="871894814" sldId="314"/>
        </pc:sldMkLst>
      </pc:sldChg>
      <pc:sldChg chg="modNotes">
        <pc:chgData name="Paulo Renato Xavier da Silva" userId="d2fbfea9-16e8-43bd-9a0a-5c107b189f82" providerId="ADAL" clId="{A8F08375-EB56-4BB9-AC4F-C4CC87520960}" dt="2023-10-18T20:04:55.277" v="0"/>
        <pc:sldMkLst>
          <pc:docMk/>
          <pc:sldMk cId="4001404921" sldId="315"/>
        </pc:sldMkLst>
      </pc:sldChg>
      <pc:sldChg chg="modNotes">
        <pc:chgData name="Paulo Renato Xavier da Silva" userId="d2fbfea9-16e8-43bd-9a0a-5c107b189f82" providerId="ADAL" clId="{A8F08375-EB56-4BB9-AC4F-C4CC87520960}" dt="2023-10-18T20:04:55.277" v="0"/>
        <pc:sldMkLst>
          <pc:docMk/>
          <pc:sldMk cId="3645807330" sldId="316"/>
        </pc:sldMkLst>
      </pc:sldChg>
      <pc:sldChg chg="modNotes">
        <pc:chgData name="Paulo Renato Xavier da Silva" userId="d2fbfea9-16e8-43bd-9a0a-5c107b189f82" providerId="ADAL" clId="{A8F08375-EB56-4BB9-AC4F-C4CC87520960}" dt="2023-10-18T20:04:55.277" v="0"/>
        <pc:sldMkLst>
          <pc:docMk/>
          <pc:sldMk cId="1526648418" sldId="317"/>
        </pc:sldMkLst>
      </pc:sldChg>
      <pc:sldChg chg="modNotes">
        <pc:chgData name="Paulo Renato Xavier da Silva" userId="d2fbfea9-16e8-43bd-9a0a-5c107b189f82" providerId="ADAL" clId="{A8F08375-EB56-4BB9-AC4F-C4CC87520960}" dt="2023-10-18T20:04:55.277" v="0"/>
        <pc:sldMkLst>
          <pc:docMk/>
          <pc:sldMk cId="2000064350" sldId="318"/>
        </pc:sldMkLst>
      </pc:sldChg>
      <pc:sldChg chg="modNotes">
        <pc:chgData name="Paulo Renato Xavier da Silva" userId="d2fbfea9-16e8-43bd-9a0a-5c107b189f82" providerId="ADAL" clId="{A8F08375-EB56-4BB9-AC4F-C4CC87520960}" dt="2023-10-18T20:04:55.277" v="0"/>
        <pc:sldMkLst>
          <pc:docMk/>
          <pc:sldMk cId="1395004983" sldId="319"/>
        </pc:sldMkLst>
      </pc:sldChg>
      <pc:sldChg chg="modNotes">
        <pc:chgData name="Paulo Renato Xavier da Silva" userId="d2fbfea9-16e8-43bd-9a0a-5c107b189f82" providerId="ADAL" clId="{A8F08375-EB56-4BB9-AC4F-C4CC87520960}" dt="2023-10-18T20:04:55.277" v="0"/>
        <pc:sldMkLst>
          <pc:docMk/>
          <pc:sldMk cId="2180811943" sldId="320"/>
        </pc:sldMkLst>
      </pc:sldChg>
      <pc:sldChg chg="modNotes">
        <pc:chgData name="Paulo Renato Xavier da Silva" userId="d2fbfea9-16e8-43bd-9a0a-5c107b189f82" providerId="ADAL" clId="{A8F08375-EB56-4BB9-AC4F-C4CC87520960}" dt="2023-10-18T20:04:55.277" v="0"/>
        <pc:sldMkLst>
          <pc:docMk/>
          <pc:sldMk cId="1846254506" sldId="321"/>
        </pc:sldMkLst>
      </pc:sldChg>
      <pc:sldChg chg="modNotes">
        <pc:chgData name="Paulo Renato Xavier da Silva" userId="d2fbfea9-16e8-43bd-9a0a-5c107b189f82" providerId="ADAL" clId="{A8F08375-EB56-4BB9-AC4F-C4CC87520960}" dt="2023-10-18T20:04:55.277" v="0"/>
        <pc:sldMkLst>
          <pc:docMk/>
          <pc:sldMk cId="1717368578" sldId="322"/>
        </pc:sldMkLst>
      </pc:sldChg>
      <pc:sldChg chg="modNotes">
        <pc:chgData name="Paulo Renato Xavier da Silva" userId="d2fbfea9-16e8-43bd-9a0a-5c107b189f82" providerId="ADAL" clId="{A8F08375-EB56-4BB9-AC4F-C4CC87520960}" dt="2023-10-18T20:04:55.277" v="0"/>
        <pc:sldMkLst>
          <pc:docMk/>
          <pc:sldMk cId="3630995010" sldId="323"/>
        </pc:sldMkLst>
      </pc:sldChg>
      <pc:sldChg chg="modNotes">
        <pc:chgData name="Paulo Renato Xavier da Silva" userId="d2fbfea9-16e8-43bd-9a0a-5c107b189f82" providerId="ADAL" clId="{A8F08375-EB56-4BB9-AC4F-C4CC87520960}" dt="2023-10-18T20:04:55.277" v="0"/>
        <pc:sldMkLst>
          <pc:docMk/>
          <pc:sldMk cId="863327300" sldId="324"/>
        </pc:sldMkLst>
      </pc:sldChg>
      <pc:sldChg chg="modNotes">
        <pc:chgData name="Paulo Renato Xavier da Silva" userId="d2fbfea9-16e8-43bd-9a0a-5c107b189f82" providerId="ADAL" clId="{A8F08375-EB56-4BB9-AC4F-C4CC87520960}" dt="2023-10-18T20:04:55.277" v="0"/>
        <pc:sldMkLst>
          <pc:docMk/>
          <pc:sldMk cId="364162015" sldId="325"/>
        </pc:sldMkLst>
      </pc:sldChg>
      <pc:sldChg chg="modNotes">
        <pc:chgData name="Paulo Renato Xavier da Silva" userId="d2fbfea9-16e8-43bd-9a0a-5c107b189f82" providerId="ADAL" clId="{A8F08375-EB56-4BB9-AC4F-C4CC87520960}" dt="2023-10-18T20:04:55.277" v="0"/>
        <pc:sldMkLst>
          <pc:docMk/>
          <pc:sldMk cId="3185554350" sldId="326"/>
        </pc:sldMkLst>
      </pc:sldChg>
      <pc:sldChg chg="modNotes">
        <pc:chgData name="Paulo Renato Xavier da Silva" userId="d2fbfea9-16e8-43bd-9a0a-5c107b189f82" providerId="ADAL" clId="{A8F08375-EB56-4BB9-AC4F-C4CC87520960}" dt="2023-10-18T20:04:55.277" v="0"/>
        <pc:sldMkLst>
          <pc:docMk/>
          <pc:sldMk cId="1535780370" sldId="327"/>
        </pc:sldMkLst>
      </pc:sldChg>
      <pc:sldChg chg="modNotes">
        <pc:chgData name="Paulo Renato Xavier da Silva" userId="d2fbfea9-16e8-43bd-9a0a-5c107b189f82" providerId="ADAL" clId="{A8F08375-EB56-4BB9-AC4F-C4CC87520960}" dt="2023-10-18T20:04:55.277" v="0"/>
        <pc:sldMkLst>
          <pc:docMk/>
          <pc:sldMk cId="268250613" sldId="328"/>
        </pc:sldMkLst>
      </pc:sldChg>
      <pc:sldChg chg="modNotes">
        <pc:chgData name="Paulo Renato Xavier da Silva" userId="d2fbfea9-16e8-43bd-9a0a-5c107b189f82" providerId="ADAL" clId="{A8F08375-EB56-4BB9-AC4F-C4CC87520960}" dt="2023-10-18T20:04:55.277" v="0"/>
        <pc:sldMkLst>
          <pc:docMk/>
          <pc:sldMk cId="3286900281" sldId="329"/>
        </pc:sldMkLst>
      </pc:sldChg>
      <pc:sldChg chg="modNotes">
        <pc:chgData name="Paulo Renato Xavier da Silva" userId="d2fbfea9-16e8-43bd-9a0a-5c107b189f82" providerId="ADAL" clId="{A8F08375-EB56-4BB9-AC4F-C4CC87520960}" dt="2023-10-18T20:04:55.277" v="0"/>
        <pc:sldMkLst>
          <pc:docMk/>
          <pc:sldMk cId="2898842303" sldId="330"/>
        </pc:sldMkLst>
      </pc:sldChg>
      <pc:sldChg chg="modNotes">
        <pc:chgData name="Paulo Renato Xavier da Silva" userId="d2fbfea9-16e8-43bd-9a0a-5c107b189f82" providerId="ADAL" clId="{A8F08375-EB56-4BB9-AC4F-C4CC87520960}" dt="2023-10-18T20:04:55.277" v="0"/>
        <pc:sldMkLst>
          <pc:docMk/>
          <pc:sldMk cId="1624292648" sldId="335"/>
        </pc:sldMkLst>
      </pc:sldChg>
      <pc:sldChg chg="modNotes">
        <pc:chgData name="Paulo Renato Xavier da Silva" userId="d2fbfea9-16e8-43bd-9a0a-5c107b189f82" providerId="ADAL" clId="{A8F08375-EB56-4BB9-AC4F-C4CC87520960}" dt="2023-10-18T20:04:55.277" v="0"/>
        <pc:sldMkLst>
          <pc:docMk/>
          <pc:sldMk cId="338011909" sldId="336"/>
        </pc:sldMkLst>
      </pc:sldChg>
      <pc:sldChg chg="modNotes">
        <pc:chgData name="Paulo Renato Xavier da Silva" userId="d2fbfea9-16e8-43bd-9a0a-5c107b189f82" providerId="ADAL" clId="{A8F08375-EB56-4BB9-AC4F-C4CC87520960}" dt="2023-10-18T20:04:55.277" v="0"/>
        <pc:sldMkLst>
          <pc:docMk/>
          <pc:sldMk cId="723070308" sldId="337"/>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ADSL2</c:v>
                </c:pt>
              </c:strCache>
            </c:strRef>
          </c:tx>
          <c:spPr>
            <a:ln w="22225" cap="rnd">
              <a:solidFill>
                <a:schemeClr val="accent2"/>
              </a:solidFill>
              <a:round/>
            </a:ln>
            <a:effectLst/>
          </c:spPr>
          <c:marker>
            <c:symbol val="diamond"/>
            <c:size val="6"/>
            <c:spPr>
              <a:solidFill>
                <a:schemeClr val="accent2"/>
              </a:solidFill>
              <a:ln w="9525">
                <a:solidFill>
                  <a:schemeClr val="accent2"/>
                </a:solidFill>
                <a:round/>
              </a:ln>
              <a:effectLst/>
            </c:spPr>
          </c:marker>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Sheet1!$B$2:$B$13</c:f>
              <c:numCache>
                <c:formatCode>General</c:formatCode>
                <c:ptCount val="12"/>
                <c:pt idx="0">
                  <c:v>12.5</c:v>
                </c:pt>
                <c:pt idx="1">
                  <c:v>12.5</c:v>
                </c:pt>
                <c:pt idx="2">
                  <c:v>12.5</c:v>
                </c:pt>
                <c:pt idx="3">
                  <c:v>12.5</c:v>
                </c:pt>
                <c:pt idx="4">
                  <c:v>12.5</c:v>
                </c:pt>
                <c:pt idx="5">
                  <c:v>12</c:v>
                </c:pt>
                <c:pt idx="6">
                  <c:v>11</c:v>
                </c:pt>
                <c:pt idx="7">
                  <c:v>9</c:v>
                </c:pt>
                <c:pt idx="8">
                  <c:v>7.5</c:v>
                </c:pt>
                <c:pt idx="9">
                  <c:v>6.5</c:v>
                </c:pt>
                <c:pt idx="10">
                  <c:v>5.5</c:v>
                </c:pt>
                <c:pt idx="11">
                  <c:v>4</c:v>
                </c:pt>
              </c:numCache>
            </c:numRef>
          </c:val>
          <c:smooth val="0"/>
          <c:extLst>
            <c:ext xmlns:c16="http://schemas.microsoft.com/office/drawing/2014/chart" uri="{C3380CC4-5D6E-409C-BE32-E72D297353CC}">
              <c16:uniqueId val="{00000000-DF39-4631-8DEB-5DE37519B859}"/>
            </c:ext>
          </c:extLst>
        </c:ser>
        <c:ser>
          <c:idx val="1"/>
          <c:order val="1"/>
          <c:tx>
            <c:strRef>
              <c:f>Sheet1!$C$1</c:f>
              <c:strCache>
                <c:ptCount val="1"/>
                <c:pt idx="0">
                  <c:v>ADSL2+</c:v>
                </c:pt>
              </c:strCache>
            </c:strRef>
          </c:tx>
          <c:spPr>
            <a:ln w="22225" cap="rnd">
              <a:solidFill>
                <a:schemeClr val="accent4"/>
              </a:solidFill>
              <a:round/>
            </a:ln>
            <a:effectLst/>
          </c:spPr>
          <c:marker>
            <c:symbol val="square"/>
            <c:size val="6"/>
            <c:spPr>
              <a:solidFill>
                <a:schemeClr val="accent4"/>
              </a:solidFill>
              <a:ln w="9525">
                <a:solidFill>
                  <a:schemeClr val="accent4"/>
                </a:solidFill>
                <a:round/>
              </a:ln>
              <a:effectLst/>
            </c:spPr>
          </c:marker>
          <c:cat>
            <c:numRef>
              <c:f>Sheet1!$A$2:$A$13</c:f>
              <c:numCache>
                <c:formatCode>General</c:formatCode>
                <c:ptCount val="12"/>
                <c:pt idx="0">
                  <c:v>1</c:v>
                </c:pt>
                <c:pt idx="1">
                  <c:v>2</c:v>
                </c:pt>
                <c:pt idx="2">
                  <c:v>3</c:v>
                </c:pt>
                <c:pt idx="3">
                  <c:v>4</c:v>
                </c:pt>
                <c:pt idx="4">
                  <c:v>5</c:v>
                </c:pt>
                <c:pt idx="5">
                  <c:v>6</c:v>
                </c:pt>
                <c:pt idx="6">
                  <c:v>7</c:v>
                </c:pt>
                <c:pt idx="7">
                  <c:v>8</c:v>
                </c:pt>
                <c:pt idx="8">
                  <c:v>9</c:v>
                </c:pt>
                <c:pt idx="9">
                  <c:v>10</c:v>
                </c:pt>
                <c:pt idx="10">
                  <c:v>11</c:v>
                </c:pt>
                <c:pt idx="11">
                  <c:v>12</c:v>
                </c:pt>
              </c:numCache>
            </c:numRef>
          </c:cat>
          <c:val>
            <c:numRef>
              <c:f>Sheet1!$C$2:$C$13</c:f>
              <c:numCache>
                <c:formatCode>General</c:formatCode>
                <c:ptCount val="12"/>
                <c:pt idx="0">
                  <c:v>26.5</c:v>
                </c:pt>
                <c:pt idx="1">
                  <c:v>26.5</c:v>
                </c:pt>
                <c:pt idx="2">
                  <c:v>25.5</c:v>
                </c:pt>
                <c:pt idx="3">
                  <c:v>23</c:v>
                </c:pt>
                <c:pt idx="4">
                  <c:v>19.5</c:v>
                </c:pt>
                <c:pt idx="5">
                  <c:v>16</c:v>
                </c:pt>
                <c:pt idx="6">
                  <c:v>12</c:v>
                </c:pt>
                <c:pt idx="7">
                  <c:v>9</c:v>
                </c:pt>
                <c:pt idx="8">
                  <c:v>7.3</c:v>
                </c:pt>
                <c:pt idx="9">
                  <c:v>6</c:v>
                </c:pt>
                <c:pt idx="10">
                  <c:v>5</c:v>
                </c:pt>
                <c:pt idx="11">
                  <c:v>3.5</c:v>
                </c:pt>
              </c:numCache>
            </c:numRef>
          </c:val>
          <c:smooth val="0"/>
          <c:extLst>
            <c:ext xmlns:c16="http://schemas.microsoft.com/office/drawing/2014/chart" uri="{C3380CC4-5D6E-409C-BE32-E72D297353CC}">
              <c16:uniqueId val="{00000001-DF39-4631-8DEB-5DE37519B859}"/>
            </c:ext>
          </c:extLst>
        </c:ser>
        <c:dLbls>
          <c:showLegendKey val="0"/>
          <c:showVal val="0"/>
          <c:showCatName val="0"/>
          <c:showSerName val="0"/>
          <c:showPercent val="0"/>
          <c:showBubbleSize val="0"/>
        </c:dLbls>
        <c:marker val="1"/>
        <c:smooth val="0"/>
        <c:axId val="-334537024"/>
        <c:axId val="-334531584"/>
      </c:lineChart>
      <c:catAx>
        <c:axId val="-334537024"/>
        <c:scaling>
          <c:orientation val="minMax"/>
        </c:scaling>
        <c:delete val="0"/>
        <c:axPos val="b"/>
        <c:majorGridlines>
          <c:spPr>
            <a:ln w="9525" cap="flat" cmpd="sng" algn="ctr">
              <a:solidFill>
                <a:schemeClr val="tx1">
                  <a:lumMod val="15000"/>
                  <a:lumOff val="85000"/>
                </a:schemeClr>
              </a:solidFill>
              <a:round/>
            </a:ln>
          </c:spPr>
        </c:majorGridlines>
        <c:title>
          <c:tx>
            <c:rich>
              <a:bodyPr rot="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华文细黑" pitchFamily="2" charset="-122"/>
                    <a:cs typeface="+mn-cs"/>
                  </a:defRPr>
                </a:pPr>
                <a:r>
                  <a:rPr lang="en-US" sz="1200" b="1" dirty="0">
                    <a:latin typeface="FrutigerNext LT Regular"/>
                  </a:rPr>
                  <a:t>COMPRIMENTO DO LAÇO (Kilofeet)</a:t>
                </a:r>
                <a:endParaRPr lang="zh-CN" sz="1200" b="1" dirty="0">
                  <a:latin typeface="FrutigerNext LT Regular"/>
                </a:endParaRPr>
              </a:p>
            </c:rich>
          </c:tx>
          <c:layout>
            <c:manualLayout>
              <c:xMode val="edge"/>
              <c:yMode val="edge"/>
              <c:x val="0.37330302596092291"/>
              <c:y val="0.92661237716674749"/>
            </c:manualLayout>
          </c:layout>
          <c:overlay val="0"/>
          <c:spPr>
            <a:noFill/>
            <a:ln>
              <a:noFill/>
            </a:ln>
            <a:effectLst/>
          </c:spPr>
        </c:title>
        <c:numFmt formatCode="General" sourceLinked="1"/>
        <c:majorTickMark val="none"/>
        <c:minorTickMark val="none"/>
        <c:tickLblPos val="nextTo"/>
        <c:spPr>
          <a:noFill/>
          <a:ln w="9525" cap="flat" cmpd="sng" algn="ctr">
            <a:solidFill>
              <a:schemeClr val="tx1">
                <a:lumMod val="15000"/>
                <a:lumOff val="85000"/>
              </a:schemeClr>
            </a:solidFill>
            <a:round/>
          </a:ln>
        </c:spPr>
        <c:txPr>
          <a:bodyPr rot="-60000000" spcFirstLastPara="1" vertOverflow="ellipsis" vert="horz" wrap="square" anchor="ctr" anchorCtr="1"/>
          <a:lstStyle/>
          <a:p>
            <a:pPr>
              <a:defRPr sz="1200" b="1" i="0" u="none" strike="noStrike" kern="1200" cap="all" spc="120" normalizeH="0" baseline="0" smtId="4294967295">
                <a:solidFill>
                  <a:schemeClr val="tx1">
                    <a:lumMod val="65000"/>
                    <a:lumOff val="35000"/>
                  </a:schemeClr>
                </a:solidFill>
                <a:latin typeface="+mn-lt"/>
                <a:ea typeface="华文细黑" pitchFamily="2" charset="-122"/>
                <a:cs typeface="+mn-cs"/>
              </a:defRPr>
            </a:pPr>
            <a:endParaRPr lang="pt-BR"/>
          </a:p>
        </c:txPr>
        <c:crossAx val="-334531584"/>
        <c:crosses val="autoZero"/>
        <c:auto val="0"/>
        <c:lblAlgn val="ctr"/>
        <c:lblOffset val="100"/>
        <c:noMultiLvlLbl val="0"/>
      </c:catAx>
      <c:valAx>
        <c:axId val="-334531584"/>
        <c:scaling>
          <c:orientation val="minMax"/>
        </c:scaling>
        <c:delete val="0"/>
        <c:axPos val="l"/>
        <c:title>
          <c:tx>
            <c:rich>
              <a:bodyPr rot="-5400000" spcFirstLastPara="1" vertOverflow="ellipsis" vert="horz" wrap="square" anchor="ctr" anchorCtr="1"/>
              <a:lstStyle/>
              <a:p>
                <a:pPr>
                  <a:defRPr sz="1200" b="1" i="0" u="none" strike="noStrike" kern="1200" cap="all" baseline="0">
                    <a:solidFill>
                      <a:schemeClr val="tx1">
                        <a:lumMod val="65000"/>
                        <a:lumOff val="35000"/>
                      </a:schemeClr>
                    </a:solidFill>
                    <a:latin typeface="+mn-lt"/>
                    <a:ea typeface="华文细黑" pitchFamily="2" charset="-122"/>
                    <a:cs typeface="+mn-cs"/>
                  </a:defRPr>
                </a:pPr>
                <a:r>
                  <a:rPr lang="en-US" sz="1200" b="1">
                    <a:latin typeface="FrutigerNext LT Regular"/>
                  </a:rPr>
                  <a:t>Datarate( mbPS)</a:t>
                </a:r>
                <a:endParaRPr lang="zh-CN" sz="1200" b="1">
                  <a:latin typeface="FrutigerNext LT Regular"/>
                </a:endParaRPr>
              </a:p>
            </c:rich>
          </c:tx>
          <c:layout>
            <c:manualLayout>
              <c:xMode val="edge"/>
              <c:yMode val="edge"/>
              <c:x val="0"/>
              <c:y val="0.35011506080627441"/>
            </c:manualLayout>
          </c:layout>
          <c:overlay val="0"/>
          <c:spPr>
            <a:noFill/>
            <a:ln>
              <a:noFill/>
            </a:ln>
            <a:effectLst/>
          </c:spPr>
        </c:title>
        <c:numFmt formatCode="General" sourceLinked="1"/>
        <c:majorTickMark val="none"/>
        <c:minorTickMark val="none"/>
        <c:tickLblPos val="nextTo"/>
        <c:spPr>
          <a:noFill/>
          <a:ln w="9525" cap="flat" cmpd="sng" algn="ctr">
            <a:solidFill>
              <a:schemeClr val="dk1">
                <a:lumMod val="15000"/>
                <a:lumOff val="85000"/>
              </a:schemeClr>
            </a:solidFill>
            <a:round/>
          </a:ln>
        </c:spPr>
        <c:txPr>
          <a:bodyPr rot="-60000000" spcFirstLastPara="1" vertOverflow="ellipsis" vert="horz" wrap="square" anchor="ctr" anchorCtr="1"/>
          <a:lstStyle/>
          <a:p>
            <a:pPr>
              <a:defRPr sz="1200" b="1" i="0" u="none" strike="noStrike" kern="1200" baseline="0" smtId="4294967295">
                <a:solidFill>
                  <a:schemeClr val="tx1">
                    <a:lumMod val="65000"/>
                    <a:lumOff val="35000"/>
                  </a:schemeClr>
                </a:solidFill>
                <a:latin typeface="+mn-lt"/>
                <a:ea typeface="华文细黑" pitchFamily="2" charset="-122"/>
                <a:cs typeface="+mn-cs"/>
              </a:defRPr>
            </a:pPr>
            <a:endParaRPr lang="pt-BR"/>
          </a:p>
        </c:txPr>
        <c:crossAx val="-33453702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200" b="1" i="0" u="none" strike="noStrike" kern="1200" baseline="0" smtId="4294967295">
              <a:solidFill>
                <a:schemeClr val="tx1">
                  <a:lumMod val="65000"/>
                  <a:lumOff val="35000"/>
                </a:schemeClr>
              </a:solidFill>
              <a:latin typeface="+mn-lt"/>
              <a:ea typeface="华文细黑" pitchFamily="2" charset="-122"/>
              <a:cs typeface="+mn-cs"/>
            </a:defRPr>
          </a:pPr>
          <a:endParaRPr lang="pt-BR"/>
        </a:p>
      </c:txPr>
    </c:legend>
    <c:plotVisOnly val="1"/>
    <c:dispBlanksAs val="gap"/>
    <c:showDLblsOverMax val="0"/>
  </c:chart>
  <c:spPr>
    <a:noFill/>
    <a:ln>
      <a:noFill/>
    </a:ln>
  </c:spPr>
  <c:txPr>
    <a:bodyPr/>
    <a:lstStyle/>
    <a:p>
      <a:pPr>
        <a:defRPr smtId="4294967295">
          <a:latin typeface="+mn-lt"/>
          <a:ea typeface="华文细黑" pitchFamily="2" charset="-122"/>
        </a:defRPr>
      </a:pPr>
      <a:endParaRPr lang="pt-B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1" y="0"/>
            <a:ext cx="3078427" cy="513508"/>
          </a:xfrm>
          <a:prstGeom prst="rect">
            <a:avLst/>
          </a:prstGeom>
        </p:spPr>
        <p:txBody>
          <a:bodyPr vert="horz" lIns="94796" tIns="47398" rIns="94796" bIns="47398"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4023993" y="0"/>
            <a:ext cx="3078427" cy="513508"/>
          </a:xfrm>
          <a:prstGeom prst="rect">
            <a:avLst/>
          </a:prstGeom>
        </p:spPr>
        <p:txBody>
          <a:bodyPr vert="horz" lIns="94796" tIns="47398" rIns="94796" bIns="47398" rtlCol="0"/>
          <a:lstStyle>
            <a:lvl1pPr algn="r">
              <a:defRPr sz="1200"/>
            </a:lvl1pPr>
          </a:lstStyle>
          <a:p>
            <a:fld id="{E8CF71B8-DF2A-2E41-BE66-2E18A767DA8A}" type="datetimeFigureOut">
              <a:rPr lang="en-US" smtClean="0">
                <a:latin typeface="Huawei Sans" panose="020C0503030203020204" pitchFamily="34" charset="0"/>
              </a:rPr>
              <a:t>10/18/2023</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1" y="9721107"/>
            <a:ext cx="3078427" cy="513507"/>
          </a:xfrm>
          <a:prstGeom prst="rect">
            <a:avLst/>
          </a:prstGeom>
        </p:spPr>
        <p:txBody>
          <a:bodyPr vert="horz" lIns="94796" tIns="47398" rIns="94796" bIns="47398"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4023993" y="9721107"/>
            <a:ext cx="3078427" cy="513507"/>
          </a:xfrm>
          <a:prstGeom prst="rect">
            <a:avLst/>
          </a:prstGeom>
        </p:spPr>
        <p:txBody>
          <a:bodyPr vert="horz" lIns="94796" tIns="47398" rIns="94796" bIns="47398" rtlCol="0" anchor="b"/>
          <a:lstStyle>
            <a:lvl1pPr algn="r">
              <a:defRPr sz="1200"/>
            </a:lvl1pPr>
          </a:lstStyle>
          <a:p>
            <a:fld id="{A35F0CC5-85BE-A64A-BD47-54C66F7E93E3}" type="slidenum">
              <a:rPr lang="en-US" smtClean="0">
                <a:latin typeface="Huawei Sans" panose="020C0503030203020204" pitchFamily="34" charset="0"/>
              </a:rPr>
              <a:t>‹nº›</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515938" y="790575"/>
            <a:ext cx="6118225" cy="3441700"/>
          </a:xfrm>
          <a:prstGeom prst="rect">
            <a:avLst/>
          </a:prstGeom>
          <a:noFill/>
          <a:ln w="12700">
            <a:solidFill>
              <a:prstClr val="black"/>
            </a:solidFill>
          </a:ln>
        </p:spPr>
        <p:txBody>
          <a:bodyPr vert="horz" lIns="94796" tIns="47398" rIns="94796" bIns="47398" rtlCol="0" anchor="t" anchorCtr="0"/>
          <a:lstStyle/>
          <a:p>
            <a:endParaRPr lang="en-US"/>
          </a:p>
        </p:txBody>
      </p:sp>
      <p:sp>
        <p:nvSpPr>
          <p:cNvPr id="5" name="Notes Placeholder 4"/>
          <p:cNvSpPr>
            <a:spLocks noGrp="1"/>
          </p:cNvSpPr>
          <p:nvPr>
            <p:ph type="body" sz="quarter" idx="3"/>
          </p:nvPr>
        </p:nvSpPr>
        <p:spPr>
          <a:xfrm>
            <a:off x="475399" y="4745817"/>
            <a:ext cx="6200206" cy="5266889"/>
          </a:xfrm>
          <a:prstGeom prst="rect">
            <a:avLst/>
          </a:prstGeom>
        </p:spPr>
        <p:txBody>
          <a:bodyPr vert="horz" lIns="100767" tIns="47398" rIns="100767" bIns="47398"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976" userDrawn="1">
          <p15:clr>
            <a:srgbClr val="F26B43"/>
          </p15:clr>
        </p15:guide>
        <p15:guide id="3" orient="horz" pos="497" userDrawn="1">
          <p15:clr>
            <a:srgbClr val="F26B43"/>
          </p15:clr>
        </p15:guide>
        <p15:guide id="4" orient="horz" pos="2671" userDrawn="1">
          <p15:clr>
            <a:srgbClr val="F26B43"/>
          </p15:clr>
        </p15:guide>
        <p15:guide id="5" orient="horz" pos="2227" userDrawn="1">
          <p15:clr>
            <a:srgbClr val="F26B43"/>
          </p15:clr>
        </p15:guide>
        <p15:guide id="6" pos="4202" userDrawn="1">
          <p15:clr>
            <a:srgbClr val="F26B43"/>
          </p15:clr>
        </p15:guide>
        <p15:guide id="7" pos="292" userDrawn="1">
          <p15:clr>
            <a:srgbClr val="F26B43"/>
          </p15:clr>
        </p15:guide>
        <p15:guide id="8" pos="2235"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65977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lvl="0" fontAlgn="base"/>
            <a:r>
              <a:rPr lang="pt-BR" altLang="zh-CN" dirty="0">
                <a:latin typeface="+mn-lt"/>
                <a:ea typeface="华文细黑" pitchFamily="2" charset="-122"/>
              </a:rPr>
              <a:t>ADSL é uma tecnologia DSL com taxas de transmissão assimétricas nas direções </a:t>
            </a:r>
            <a:r>
              <a:rPr lang="pt-BR" altLang="zh-CN" dirty="0" err="1">
                <a:latin typeface="+mn-lt"/>
                <a:ea typeface="华文细黑" pitchFamily="2" charset="-122"/>
              </a:rPr>
              <a:t>upstream</a:t>
            </a:r>
            <a:r>
              <a:rPr lang="pt-BR" altLang="zh-CN" dirty="0">
                <a:latin typeface="+mn-lt"/>
                <a:ea typeface="华文细黑" pitchFamily="2" charset="-122"/>
              </a:rPr>
              <a:t> e </a:t>
            </a:r>
            <a:r>
              <a:rPr lang="pt-BR" altLang="zh-CN" dirty="0" err="1">
                <a:latin typeface="+mn-lt"/>
                <a:ea typeface="华文细黑" pitchFamily="2" charset="-122"/>
              </a:rPr>
              <a:t>downstream</a:t>
            </a:r>
            <a:r>
              <a:rPr lang="pt-BR" altLang="zh-CN" dirty="0">
                <a:latin typeface="+mn-lt"/>
                <a:ea typeface="华文细黑" pitchFamily="2" charset="-122"/>
              </a:rPr>
              <a:t>. Aqui, a transmissão a montante refere-se à transmissão do lado do utilizador para o escritório central, e a transmissão a jusante refere-se à transmissão do escritório central para o lado do utilizador</a:t>
            </a:r>
            <a:r>
              <a:rPr lang="en-US" altLang="zh-CN" dirty="0">
                <a:latin typeface="+mn-lt"/>
                <a:ea typeface="华文细黑" pitchFamily="2" charset="-122"/>
              </a:rPr>
              <a:t>.</a:t>
            </a:r>
            <a:endParaRPr lang="zh-CN" altLang="zh-CN" sz="1200" dirty="0">
              <a:latin typeface="+mn-lt"/>
              <a:ea typeface="华文细黑" pitchFamily="2" charset="-122"/>
            </a:endParaRPr>
          </a:p>
          <a:p>
            <a:pPr lvl="0" fontAlgn="base"/>
            <a:r>
              <a:rPr lang="pt-BR" altLang="zh-CN" dirty="0">
                <a:latin typeface="+mn-lt"/>
                <a:ea typeface="华文细黑" pitchFamily="2" charset="-122"/>
              </a:rPr>
              <a:t>A taxa de transmissão ADSL </a:t>
            </a:r>
            <a:r>
              <a:rPr lang="pt-BR" altLang="zh-CN" dirty="0" err="1">
                <a:latin typeface="+mn-lt"/>
                <a:ea typeface="华文细黑" pitchFamily="2" charset="-122"/>
              </a:rPr>
              <a:t>downstream</a:t>
            </a:r>
            <a:r>
              <a:rPr lang="pt-BR" altLang="zh-CN" dirty="0">
                <a:latin typeface="+mn-lt"/>
                <a:ea typeface="华文细黑" pitchFamily="2" charset="-122"/>
              </a:rPr>
              <a:t> pode atingir até 8 Mbps, mas a taxa máxima de transmissão </a:t>
            </a:r>
            <a:r>
              <a:rPr lang="pt-BR" altLang="zh-CN" dirty="0" err="1">
                <a:latin typeface="+mn-lt"/>
                <a:ea typeface="华文细黑" pitchFamily="2" charset="-122"/>
              </a:rPr>
              <a:t>upstream</a:t>
            </a:r>
            <a:r>
              <a:rPr lang="pt-BR" altLang="zh-CN" dirty="0">
                <a:latin typeface="+mn-lt"/>
                <a:ea typeface="华文细黑" pitchFamily="2" charset="-122"/>
              </a:rPr>
              <a:t> é de 640 Kbps. A taxa a jusante é muito maior do que a taxa a montante</a:t>
            </a:r>
            <a:r>
              <a:rPr lang="en-US" altLang="zh-CN" dirty="0">
                <a:latin typeface="+mn-lt"/>
                <a:ea typeface="华文细黑" pitchFamily="2" charset="-122"/>
              </a:rPr>
              <a:t>. </a:t>
            </a:r>
            <a:endParaRPr lang="zh-CN" altLang="zh-CN" sz="1200" dirty="0">
              <a:latin typeface="+mn-lt"/>
              <a:ea typeface="华文细黑" pitchFamily="2" charset="-122"/>
            </a:endParaRPr>
          </a:p>
          <a:p>
            <a:pPr lvl="0" fontAlgn="base"/>
            <a:r>
              <a:rPr lang="pt-BR" altLang="zh-CN" dirty="0">
                <a:latin typeface="+mn-lt"/>
                <a:ea typeface="华文细黑" pitchFamily="2" charset="-122"/>
              </a:rPr>
              <a:t>A tecnologia ADSL pode transmitir sinais de dados e sinais de voz analógicos tradicionais ao mesmo tempo no mesmo par trançado</a:t>
            </a:r>
            <a:r>
              <a:rPr lang="en-US" altLang="zh-CN" dirty="0">
                <a:latin typeface="+mn-lt"/>
                <a:ea typeface="华文细黑" pitchFamily="2" charset="-122"/>
              </a:rPr>
              <a:t>.</a:t>
            </a:r>
            <a:endParaRPr lang="zh-CN" altLang="zh-CN" sz="1200" dirty="0">
              <a:latin typeface="+mn-lt"/>
              <a:ea typeface="华文细黑" pitchFamily="2" charset="-122"/>
            </a:endParaRPr>
          </a:p>
          <a:p>
            <a:pPr lvl="0" fontAlgn="base"/>
            <a:r>
              <a:rPr lang="pt-BR" altLang="zh-CN" dirty="0">
                <a:latin typeface="+mn-lt"/>
                <a:ea typeface="华文细黑" pitchFamily="2" charset="-122"/>
              </a:rPr>
              <a:t>ADSL é uma tecnologia de acesso amplamente utilizada devido às suas características técnicas e facilidade de uso</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pt-BR" altLang="zh-CN" dirty="0">
                <a:latin typeface="+mn-lt"/>
                <a:ea typeface="华文细黑" pitchFamily="2" charset="-122"/>
              </a:rPr>
              <a:t>Em primeiro lugar, a transmissão assimétrica de ADSL é de especial importância. Por um lado, em muitas aplicações DSL, os usuários geralmente obtêm uma grande quantidade de dados da rede de </a:t>
            </a:r>
            <a:r>
              <a:rPr lang="pt-BR" altLang="zh-CN" dirty="0" err="1">
                <a:latin typeface="+mn-lt"/>
                <a:ea typeface="华文细黑" pitchFamily="2" charset="-122"/>
              </a:rPr>
              <a:t>backbone</a:t>
            </a:r>
            <a:r>
              <a:rPr lang="pt-BR" altLang="zh-CN" dirty="0">
                <a:latin typeface="+mn-lt"/>
                <a:ea typeface="华文细黑" pitchFamily="2" charset="-122"/>
              </a:rPr>
              <a:t>, mas transmitem muito menos dados para a rede de </a:t>
            </a:r>
            <a:r>
              <a:rPr lang="pt-BR" altLang="zh-CN" dirty="0" err="1">
                <a:latin typeface="+mn-lt"/>
                <a:ea typeface="华文细黑" pitchFamily="2" charset="-122"/>
              </a:rPr>
              <a:t>backbone</a:t>
            </a:r>
            <a:r>
              <a:rPr lang="pt-BR" altLang="zh-CN" dirty="0">
                <a:latin typeface="+mn-lt"/>
                <a:ea typeface="华文细黑" pitchFamily="2" charset="-122"/>
              </a:rPr>
              <a:t>. Por exemplo, quando um usuário acessa a Internet e os serviços de vídeo sob demanda (</a:t>
            </a:r>
            <a:r>
              <a:rPr lang="pt-BR" altLang="zh-CN" dirty="0" err="1">
                <a:latin typeface="+mn-lt"/>
                <a:ea typeface="华文细黑" pitchFamily="2" charset="-122"/>
              </a:rPr>
              <a:t>VoD</a:t>
            </a:r>
            <a:r>
              <a:rPr lang="pt-BR" altLang="zh-CN" dirty="0">
                <a:latin typeface="+mn-lt"/>
                <a:ea typeface="华文细黑" pitchFamily="2" charset="-122"/>
              </a:rPr>
              <a:t>), uma grande quantidade de dados precisa ser baixada a uma taxa alta, mas apenas alguns endereços e comandos simples são enviados para a rede de </a:t>
            </a:r>
            <a:r>
              <a:rPr lang="pt-BR" altLang="zh-CN" dirty="0" err="1">
                <a:latin typeface="+mn-lt"/>
                <a:ea typeface="华文细黑" pitchFamily="2" charset="-122"/>
              </a:rPr>
              <a:t>backbone</a:t>
            </a:r>
            <a:r>
              <a:rPr lang="pt-BR" altLang="zh-CN" dirty="0">
                <a:latin typeface="+mn-lt"/>
                <a:ea typeface="华文细黑" pitchFamily="2" charset="-122"/>
              </a:rPr>
              <a:t>. Por outro lado, a transmissão assimétrica pode reduzir muito o </a:t>
            </a:r>
            <a:r>
              <a:rPr lang="pt-BR" altLang="zh-CN" dirty="0" err="1">
                <a:latin typeface="+mn-lt"/>
                <a:ea typeface="华文细黑" pitchFamily="2" charset="-122"/>
              </a:rPr>
              <a:t>crosstalk</a:t>
            </a:r>
            <a:r>
              <a:rPr lang="pt-BR" altLang="zh-CN" dirty="0">
                <a:latin typeface="+mn-lt"/>
                <a:ea typeface="华文细黑" pitchFamily="2" charset="-122"/>
              </a:rPr>
              <a:t> próximo</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pt-BR" altLang="zh-CN" dirty="0">
                <a:latin typeface="+mn-lt"/>
                <a:ea typeface="华文细黑" pitchFamily="2" charset="-122"/>
              </a:rPr>
              <a:t>Em segundo lugar, em comparação com outras tecnologias DSL, o ADSL torna possível fornecer serviços de voz tradicionais no mesmo par trançado ao mesmo tempo. Dessa forma, o custo de roteamento de cabos é economizado</a:t>
            </a:r>
            <a:r>
              <a:rPr lang="en-US" altLang="zh-CN" dirty="0">
                <a:latin typeface="+mn-lt"/>
                <a:ea typeface="华文细黑" pitchFamily="2" charset="-122"/>
              </a:rPr>
              <a:t>.</a:t>
            </a:r>
            <a:endParaRPr lang="zh-CN" altLang="zh-CN" sz="1200" dirty="0">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690284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475399" y="790552"/>
            <a:ext cx="6200206" cy="5266889"/>
          </a:xfrm>
        </p:spPr>
        <p:txBody>
          <a:bodyPr/>
          <a:lstStyle/>
          <a:p>
            <a:pPr lvl="0" fontAlgn="base"/>
            <a:r>
              <a:rPr lang="pt-BR" altLang="zh-CN" dirty="0">
                <a:latin typeface="+mn-lt"/>
                <a:ea typeface="华文细黑" pitchFamily="2" charset="-122"/>
              </a:rPr>
              <a:t>Em outubro de 1998, a UIT lançou oficialmente os padrões ADSL recomendados. G.992.1 e G.992.2</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pt-BR" altLang="zh-CN" dirty="0">
                <a:latin typeface="+mn-lt"/>
                <a:ea typeface="华文细黑" pitchFamily="2" charset="-122"/>
              </a:rPr>
              <a:t>G.992.1 também é chamado de </a:t>
            </a:r>
            <a:r>
              <a:rPr lang="pt-BR" altLang="zh-CN" dirty="0" err="1">
                <a:latin typeface="+mn-lt"/>
                <a:ea typeface="华文细黑" pitchFamily="2" charset="-122"/>
              </a:rPr>
              <a:t>G.dmt</a:t>
            </a:r>
            <a:r>
              <a:rPr lang="pt-BR" altLang="zh-CN" dirty="0">
                <a:latin typeface="+mn-lt"/>
                <a:ea typeface="华文细黑" pitchFamily="2" charset="-122"/>
              </a:rPr>
              <a:t>. Ele define as especificações técnicas ADSL de taxa completa. A taxa máxima de transmissão a jusante é de 6.144 Mbps e a taxa máxima de transmissão a montante é de 640 Kbps</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pt-BR" altLang="zh-CN" dirty="0">
                <a:latin typeface="+mn-lt"/>
                <a:ea typeface="华文细黑" pitchFamily="2" charset="-122"/>
              </a:rPr>
              <a:t>G.992.2 também é chamado de </a:t>
            </a:r>
            <a:r>
              <a:rPr lang="pt-BR" altLang="zh-CN" dirty="0" err="1">
                <a:latin typeface="+mn-lt"/>
                <a:ea typeface="华文细黑" pitchFamily="2" charset="-122"/>
              </a:rPr>
              <a:t>G.lite</a:t>
            </a:r>
            <a:r>
              <a:rPr lang="pt-BR" altLang="zh-CN" dirty="0">
                <a:latin typeface="+mn-lt"/>
                <a:ea typeface="华文细黑" pitchFamily="2" charset="-122"/>
              </a:rPr>
              <a:t>. Ele define as especificações técnicas ADSL sem usar divisores de sinal. Neste tipo de sistema ADSL, nenhum divisor é necessário, o que reduz a complexidade e o custo de instalação do dispositivo, mas traz o efeito colateral de taxas de sinal reduzidas. A taxa máxima a jusante é de 1,536 Mbps e a taxa máxima a montante é de 512 Kbps</a:t>
            </a:r>
            <a:r>
              <a:rPr lang="en-US" altLang="zh-CN" dirty="0">
                <a:latin typeface="+mn-lt"/>
                <a:ea typeface="华文细黑" pitchFamily="2" charset="-122"/>
              </a:rPr>
              <a:t>.</a:t>
            </a:r>
            <a:endParaRPr lang="zh-CN" altLang="zh-CN" sz="1200" dirty="0">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1934678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lvl="0" fontAlgn="base"/>
            <a:r>
              <a:rPr lang="pt-BR" altLang="zh-CN" dirty="0">
                <a:latin typeface="+mn-lt"/>
                <a:ea typeface="华文细黑" pitchFamily="2" charset="-122"/>
              </a:rPr>
              <a:t>Esta é a estrutura de um sistema ADSL em conformidade com o padrão </a:t>
            </a:r>
            <a:r>
              <a:rPr lang="pt-BR" altLang="zh-CN" dirty="0" err="1">
                <a:latin typeface="+mn-lt"/>
                <a:ea typeface="华文细黑" pitchFamily="2" charset="-122"/>
              </a:rPr>
              <a:t>G.dmt</a:t>
            </a:r>
            <a:r>
              <a:rPr lang="pt-BR" altLang="zh-CN" dirty="0">
                <a:latin typeface="+mn-lt"/>
                <a:ea typeface="华文细黑" pitchFamily="2" charset="-122"/>
              </a:rPr>
              <a:t>. O ATU-R refere-se ao modem no lado do assinante ADSL. A taxa de transmissão ADSL é alta o suficiente para suportar uma rede doméstica ou uma LAN de pequeno escritório. Os dados enviados de um PC entram primeiro na rede doméstica ou do escritório. Em seguida, o ATU-R converte os dados em sinais que podem ser transmitidos na linha telefônica. Para transmitir sinais de dados e voz na mesma linha telefônica ao mesmo tempo, o ATU-R e o telefone são conectados ao divisor POTS, e a transmissão híbrida de sinais de dados e voz em um par trançado é implementada em diferentes faixas de frequência</a:t>
            </a:r>
            <a:r>
              <a:rPr lang="en-US" altLang="zh-CN" dirty="0">
                <a:latin typeface="+mn-lt"/>
                <a:ea typeface="华文细黑" pitchFamily="2" charset="-122"/>
              </a:rPr>
              <a:t>.</a:t>
            </a:r>
            <a:endParaRPr lang="zh-CN" altLang="zh-CN" dirty="0">
              <a:latin typeface="+mn-lt"/>
              <a:ea typeface="华文细黑" pitchFamily="2" charset="-122"/>
            </a:endParaRPr>
          </a:p>
          <a:p>
            <a:r>
              <a:rPr lang="pt-BR" altLang="zh-CN" dirty="0">
                <a:latin typeface="+mn-lt"/>
                <a:ea typeface="华文细黑" pitchFamily="2" charset="-122"/>
              </a:rPr>
              <a:t>Depois de chegar a um CO, sinais mistos de voz e dados são separados por um divisor no lado do CO. Os sinais de voz são transmitidos através da rede telefónica, e os sinais de dados são transmitidos através da rede de dados de alta velocidade. ATU-C refere-se ao modem ADSL CO. No lado do CO, cada assinante tem um divisor independente conectado ao ATU-C. Portanto, uma rede DSL usa transmissão de linha privada ponto a ponto. Depois de passar pelo ATU-C, os dados são enviados para o multiplexador de acesso DSL (DSLAM), que agrega várias linhas de assinante para transmitir fluxos de dados a uma taxa mais alta. O DSLAM se conecta à rede de </a:t>
            </a:r>
            <a:r>
              <a:rPr lang="pt-BR" altLang="zh-CN" dirty="0" err="1">
                <a:latin typeface="+mn-lt"/>
                <a:ea typeface="华文细黑" pitchFamily="2" charset="-122"/>
              </a:rPr>
              <a:t>backbone</a:t>
            </a:r>
            <a:r>
              <a:rPr lang="pt-BR" altLang="zh-CN" dirty="0">
                <a:latin typeface="+mn-lt"/>
                <a:ea typeface="华文细黑" pitchFamily="2" charset="-122"/>
              </a:rPr>
              <a:t> por meio de interfaces de rede de alta velocidade, como ATM ou STM, e envia dados para servidores de provedores de serviços de rede por meio da rede de dados de alta velocidade. Atualmente, os dispositivos DSLAM são geralmente vinculados a dispositivos ATU-C</a:t>
            </a:r>
            <a:r>
              <a:rPr lang="en-US" altLang="zh-CN" dirty="0">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491446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lvl="0" fontAlgn="base"/>
            <a:r>
              <a:rPr lang="pt-BR" altLang="zh-CN" dirty="0">
                <a:latin typeface="+mn-lt"/>
                <a:ea typeface="华文细黑" pitchFamily="2" charset="-122"/>
              </a:rPr>
              <a:t>No padrão </a:t>
            </a:r>
            <a:r>
              <a:rPr lang="pt-BR" altLang="zh-CN" dirty="0" err="1">
                <a:latin typeface="+mn-lt"/>
                <a:ea typeface="华文细黑" pitchFamily="2" charset="-122"/>
              </a:rPr>
              <a:t>G.dmt</a:t>
            </a:r>
            <a:r>
              <a:rPr lang="pt-BR" altLang="zh-CN" dirty="0">
                <a:latin typeface="+mn-lt"/>
                <a:ea typeface="华文细黑" pitchFamily="2" charset="-122"/>
              </a:rPr>
              <a:t>, um divisor é usado no lado do assinante para separar os sinais de dados e voz por frequência para garantir que os dois tipos diferentes de sinais possam ser transmitidos no mesmo par trançado. No entanto, instalar um divisor pode ser muito complicado. Técnicos experientes são necessários para instalar e comissionar o divisor e as linhas telefônicas podem precisar ser reconstruídas até certo ponto. Portanto, espera-se que o ADSL possa ser usado sem divisor. O padrão </a:t>
            </a:r>
            <a:r>
              <a:rPr lang="pt-BR" altLang="zh-CN" dirty="0" err="1">
                <a:latin typeface="+mn-lt"/>
                <a:ea typeface="华文细黑" pitchFamily="2" charset="-122"/>
              </a:rPr>
              <a:t>G.lite</a:t>
            </a:r>
            <a:r>
              <a:rPr lang="pt-BR" altLang="zh-CN" dirty="0">
                <a:latin typeface="+mn-lt"/>
                <a:ea typeface="华文细黑" pitchFamily="2" charset="-122"/>
              </a:rPr>
              <a:t> é, portanto, formulado para implementar ADSL sem divisor</a:t>
            </a:r>
            <a:r>
              <a:rPr lang="en-US" altLang="zh-CN" dirty="0">
                <a:latin typeface="+mn-lt"/>
                <a:ea typeface="华文细黑" pitchFamily="2" charset="-122"/>
              </a:rPr>
              <a:t>. </a:t>
            </a:r>
            <a:endParaRPr lang="zh-CN" altLang="zh-CN" dirty="0">
              <a:latin typeface="+mn-lt"/>
              <a:ea typeface="华文细黑" pitchFamily="2" charset="-122"/>
            </a:endParaRPr>
          </a:p>
          <a:p>
            <a:r>
              <a:rPr lang="pt-BR" altLang="zh-CN" dirty="0">
                <a:latin typeface="+mn-lt"/>
                <a:ea typeface="华文细黑" pitchFamily="2" charset="-122"/>
              </a:rPr>
              <a:t>Nesta figura, a parte superior mostra a estrutura do sistema ADSL no padrão </a:t>
            </a:r>
            <a:r>
              <a:rPr lang="pt-BR" altLang="zh-CN" dirty="0" err="1">
                <a:latin typeface="+mn-lt"/>
                <a:ea typeface="华文细黑" pitchFamily="2" charset="-122"/>
              </a:rPr>
              <a:t>G.dmt</a:t>
            </a:r>
            <a:r>
              <a:rPr lang="pt-BR" altLang="zh-CN" dirty="0">
                <a:latin typeface="+mn-lt"/>
                <a:ea typeface="华文细黑" pitchFamily="2" charset="-122"/>
              </a:rPr>
              <a:t>, e a parte inferior mostra a estrutura do sistema ADSL no padrão </a:t>
            </a:r>
            <a:r>
              <a:rPr lang="pt-BR" altLang="zh-CN" dirty="0" err="1">
                <a:latin typeface="+mn-lt"/>
                <a:ea typeface="华文细黑" pitchFamily="2" charset="-122"/>
              </a:rPr>
              <a:t>G.lite</a:t>
            </a:r>
            <a:r>
              <a:rPr lang="pt-BR" altLang="zh-CN" dirty="0">
                <a:latin typeface="+mn-lt"/>
                <a:ea typeface="华文细黑" pitchFamily="2" charset="-122"/>
              </a:rPr>
              <a:t>. A diferença é que o </a:t>
            </a:r>
            <a:r>
              <a:rPr lang="pt-BR" altLang="zh-CN" dirty="0" err="1">
                <a:latin typeface="+mn-lt"/>
                <a:ea typeface="华文细黑" pitchFamily="2" charset="-122"/>
              </a:rPr>
              <a:t>G.lite</a:t>
            </a:r>
            <a:r>
              <a:rPr lang="pt-BR" altLang="zh-CN" dirty="0">
                <a:latin typeface="+mn-lt"/>
                <a:ea typeface="华文细黑" pitchFamily="2" charset="-122"/>
              </a:rPr>
              <a:t> ADSL não tem divisor, os sinais fora de banda tornam-se sinais de ruído de interferência e a transmissão de dados e voz interferem entre si. Devido à influência da interferência, a taxa de transmissão do </a:t>
            </a:r>
            <a:r>
              <a:rPr lang="pt-BR" altLang="zh-CN" dirty="0" err="1">
                <a:latin typeface="+mn-lt"/>
                <a:ea typeface="华文细黑" pitchFamily="2" charset="-122"/>
              </a:rPr>
              <a:t>G.lite</a:t>
            </a:r>
            <a:r>
              <a:rPr lang="pt-BR" altLang="zh-CN" dirty="0">
                <a:latin typeface="+mn-lt"/>
                <a:ea typeface="华文细黑" pitchFamily="2" charset="-122"/>
              </a:rPr>
              <a:t> é muito menor do que a do </a:t>
            </a:r>
            <a:r>
              <a:rPr lang="pt-BR" altLang="zh-CN" dirty="0" err="1">
                <a:latin typeface="+mn-lt"/>
                <a:ea typeface="华文细黑" pitchFamily="2" charset="-122"/>
              </a:rPr>
              <a:t>G.dmt</a:t>
            </a:r>
            <a:r>
              <a:rPr lang="pt-BR" altLang="zh-CN" dirty="0">
                <a:latin typeface="+mn-lt"/>
                <a:ea typeface="华文细黑" pitchFamily="2" charset="-122"/>
              </a:rPr>
              <a:t>. No padrão </a:t>
            </a:r>
            <a:r>
              <a:rPr lang="pt-BR" altLang="zh-CN" dirty="0" err="1">
                <a:latin typeface="+mn-lt"/>
                <a:ea typeface="华文细黑" pitchFamily="2" charset="-122"/>
              </a:rPr>
              <a:t>G.dmt</a:t>
            </a:r>
            <a:r>
              <a:rPr lang="pt-BR" altLang="zh-CN" dirty="0">
                <a:latin typeface="+mn-lt"/>
                <a:ea typeface="华文细黑" pitchFamily="2" charset="-122"/>
              </a:rPr>
              <a:t> da UIT, as taxas máximas de transmissão </a:t>
            </a:r>
            <a:r>
              <a:rPr lang="pt-BR" altLang="zh-CN" dirty="0" err="1">
                <a:latin typeface="+mn-lt"/>
                <a:ea typeface="华文细黑" pitchFamily="2" charset="-122"/>
              </a:rPr>
              <a:t>downstream</a:t>
            </a:r>
            <a:r>
              <a:rPr lang="pt-BR" altLang="zh-CN" dirty="0">
                <a:latin typeface="+mn-lt"/>
                <a:ea typeface="华文细黑" pitchFamily="2" charset="-122"/>
              </a:rPr>
              <a:t> e </a:t>
            </a:r>
            <a:r>
              <a:rPr lang="pt-BR" altLang="zh-CN" dirty="0" err="1">
                <a:latin typeface="+mn-lt"/>
                <a:ea typeface="华文细黑" pitchFamily="2" charset="-122"/>
              </a:rPr>
              <a:t>upstream</a:t>
            </a:r>
            <a:r>
              <a:rPr lang="pt-BR" altLang="zh-CN" dirty="0">
                <a:latin typeface="+mn-lt"/>
                <a:ea typeface="华文细黑" pitchFamily="2" charset="-122"/>
              </a:rPr>
              <a:t> são de 6.144 Mbps e 640 Kbps, respectivamente. No padrão </a:t>
            </a:r>
            <a:r>
              <a:rPr lang="pt-BR" altLang="zh-CN" dirty="0" err="1">
                <a:latin typeface="+mn-lt"/>
                <a:ea typeface="华文细黑" pitchFamily="2" charset="-122"/>
              </a:rPr>
              <a:t>G.lite</a:t>
            </a:r>
            <a:r>
              <a:rPr lang="pt-BR" altLang="zh-CN" dirty="0">
                <a:latin typeface="+mn-lt"/>
                <a:ea typeface="华文细黑" pitchFamily="2" charset="-122"/>
              </a:rPr>
              <a:t>, as taxas máximas de transmissão </a:t>
            </a:r>
            <a:r>
              <a:rPr lang="pt-BR" altLang="zh-CN" dirty="0" err="1">
                <a:latin typeface="+mn-lt"/>
                <a:ea typeface="华文细黑" pitchFamily="2" charset="-122"/>
              </a:rPr>
              <a:t>downstream</a:t>
            </a:r>
            <a:r>
              <a:rPr lang="pt-BR" altLang="zh-CN" dirty="0">
                <a:latin typeface="+mn-lt"/>
                <a:ea typeface="华文细黑" pitchFamily="2" charset="-122"/>
              </a:rPr>
              <a:t> e </a:t>
            </a:r>
            <a:r>
              <a:rPr lang="pt-BR" altLang="zh-CN" dirty="0" err="1">
                <a:latin typeface="+mn-lt"/>
                <a:ea typeface="华文细黑" pitchFamily="2" charset="-122"/>
              </a:rPr>
              <a:t>upstream</a:t>
            </a:r>
            <a:r>
              <a:rPr lang="pt-BR" altLang="zh-CN" dirty="0">
                <a:latin typeface="+mn-lt"/>
                <a:ea typeface="华文细黑" pitchFamily="2" charset="-122"/>
              </a:rPr>
              <a:t> são de 1.536 Mbps e 512 Kbps, respectivamente. Pode-se ver que a taxa de transmissão a jusante do </a:t>
            </a:r>
            <a:r>
              <a:rPr lang="pt-BR" altLang="zh-CN" dirty="0" err="1">
                <a:latin typeface="+mn-lt"/>
                <a:ea typeface="华文细黑" pitchFamily="2" charset="-122"/>
              </a:rPr>
              <a:t>G.lite</a:t>
            </a:r>
            <a:r>
              <a:rPr lang="pt-BR" altLang="zh-CN" dirty="0">
                <a:latin typeface="+mn-lt"/>
                <a:ea typeface="华文细黑" pitchFamily="2" charset="-122"/>
              </a:rPr>
              <a:t> ADSL é bastante reduzida</a:t>
            </a:r>
            <a:r>
              <a:rPr lang="en-US" altLang="zh-CN" dirty="0">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863675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lvl="0" fontAlgn="base"/>
            <a:r>
              <a:rPr lang="pt-BR" altLang="zh-CN" dirty="0">
                <a:latin typeface="+mn-lt"/>
                <a:ea typeface="华文细黑" pitchFamily="2" charset="-122"/>
              </a:rPr>
              <a:t>No ADSL, os dados e a voz devem ser transmitidos em bandas de frequência separadas. O ADSL usa uma banda de frequência superior a 30 kHz, enquanto os sinais de voz comuns estão em uma faixa de frequência inferior a 4 kHz. Os divisores são usados para separar os dados da voz por banda de frequência</a:t>
            </a:r>
            <a:r>
              <a:rPr lang="en-US" altLang="zh-CN" dirty="0">
                <a:latin typeface="+mn-lt"/>
                <a:ea typeface="华文细黑" pitchFamily="2" charset="-122"/>
              </a:rPr>
              <a:t>.</a:t>
            </a:r>
            <a:endParaRPr lang="zh-CN" altLang="zh-CN" dirty="0">
              <a:latin typeface="+mn-lt"/>
              <a:ea typeface="华文细黑" pitchFamily="2" charset="-122"/>
            </a:endParaRPr>
          </a:p>
          <a:p>
            <a:r>
              <a:rPr lang="pt-BR" altLang="zh-CN" dirty="0">
                <a:latin typeface="+mn-lt"/>
                <a:ea typeface="华文细黑" pitchFamily="2" charset="-122"/>
              </a:rPr>
              <a:t>Um divisor consiste em um grupo de filtros passa-baixa/passa-alta de 3 portas. O filtro passa-baixa pode filtrar permite que apenas sinais de voz de baixa frequência passem e suprime a interferência de sinais de dados. O filtro passa-alta permite que apenas sinais de dados de alta frequência passem e suprime a interferência dos sinais de voz. Os sinais de voz e dados são filtrados por um divisor no lado do assinante e, em seguida, transmitidos no mesmo par trançado em diferentes bandas de frequência. Cada divisor do lado do assinante mapeia um divisor do lado do CO que separa os sinais mistos de voz/dados transmitidos no par trançado. Um divisor do lado do CO também consiste em um grupo de filtros passa-baixa/passa-alta de 3 portas no qual o filtro passa-alta separa os sinais de dados, enquanto o filtro passa-baixa separa os sinais de voz. Após a separação, os sinais de voz são transmitidos através da rede PSTN e os sinais de dados são transmitidos através de uma rede dedicada de troca de dados de alta velocidade. Dessa forma, a transmissão de dados não é restrita pelo sistema PSTN, podendo atingir uma taxa muito superior a 64 Kbps</a:t>
            </a:r>
            <a:r>
              <a:rPr lang="en-US" altLang="zh-CN" dirty="0">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1363153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lvl="0" fontAlgn="base"/>
            <a:r>
              <a:rPr lang="pt-BR" altLang="zh-CN" dirty="0">
                <a:latin typeface="+mn-lt"/>
                <a:ea typeface="华文细黑" pitchFamily="2" charset="-122"/>
              </a:rPr>
              <a:t>A definição de parâmetros </a:t>
            </a:r>
            <a:r>
              <a:rPr lang="pt-BR" altLang="zh-CN" dirty="0" err="1">
                <a:latin typeface="+mn-lt"/>
                <a:ea typeface="华文细黑" pitchFamily="2" charset="-122"/>
              </a:rPr>
              <a:t>interleaver</a:t>
            </a:r>
            <a:r>
              <a:rPr lang="pt-BR" altLang="zh-CN" dirty="0">
                <a:latin typeface="+mn-lt"/>
                <a:ea typeface="华文细黑" pitchFamily="2" charset="-122"/>
              </a:rPr>
              <a:t> tem um enorme impacto no desempenho do serviço ADSL. Para facilitar a compreensão dos parâmetros de intercalação, introduzimos os princípios de funcionamento de um </a:t>
            </a:r>
            <a:r>
              <a:rPr lang="pt-BR" altLang="zh-CN" dirty="0" err="1">
                <a:latin typeface="+mn-lt"/>
                <a:ea typeface="华文细黑" pitchFamily="2" charset="-122"/>
              </a:rPr>
              <a:t>interleaver</a:t>
            </a:r>
            <a:r>
              <a:rPr lang="pt-BR" altLang="zh-CN" dirty="0">
                <a:latin typeface="+mn-lt"/>
                <a:ea typeface="华文细黑" pitchFamily="2" charset="-122"/>
              </a:rPr>
              <a:t> em detalhe usando um modo de intercalação típico como exemplo</a:t>
            </a:r>
            <a:r>
              <a:rPr lang="en-US" altLang="zh-CN" dirty="0">
                <a:latin typeface="+mn-lt"/>
                <a:ea typeface="华文细黑" pitchFamily="2" charset="-122"/>
              </a:rPr>
              <a:t>.</a:t>
            </a:r>
            <a:endParaRPr lang="zh-CN" altLang="zh-CN" sz="1200" dirty="0">
              <a:latin typeface="+mn-lt"/>
              <a:ea typeface="华文细黑" pitchFamily="2" charset="-122"/>
            </a:endParaRPr>
          </a:p>
          <a:p>
            <a:pPr lvl="0" fontAlgn="base"/>
            <a:r>
              <a:rPr lang="pt-BR" altLang="zh-CN" dirty="0">
                <a:latin typeface="+mn-lt"/>
                <a:ea typeface="华文细黑" pitchFamily="2" charset="-122"/>
              </a:rPr>
              <a:t>Primeiro, vamos ver como um </a:t>
            </a:r>
            <a:r>
              <a:rPr lang="pt-BR" altLang="zh-CN" dirty="0" err="1">
                <a:latin typeface="+mn-lt"/>
                <a:ea typeface="华文细黑" pitchFamily="2" charset="-122"/>
              </a:rPr>
              <a:t>interleaver</a:t>
            </a:r>
            <a:r>
              <a:rPr lang="pt-BR" altLang="zh-CN" dirty="0">
                <a:latin typeface="+mn-lt"/>
                <a:ea typeface="华文细黑" pitchFamily="2" charset="-122"/>
              </a:rPr>
              <a:t> processa dados na extremidade de transmissão. Os elementos 1, 2, 3, 4, 5, 6... e 21 a serem transmitidos saem de um codificador de correção de erro de encaminhamento (FEC) e são armazenados em uma matriz com 3 linhas e 7 colunas linha por linha. Depois que a matriz estiver cheia, os elementos serão enviados para o canal coluna por coluna. Este é o processo de intercalação de um </a:t>
            </a:r>
            <a:r>
              <a:rPr lang="pt-BR" altLang="zh-CN" dirty="0" err="1">
                <a:latin typeface="+mn-lt"/>
                <a:ea typeface="华文细黑" pitchFamily="2" charset="-122"/>
              </a:rPr>
              <a:t>interleaver</a:t>
            </a:r>
            <a:r>
              <a:rPr lang="pt-BR" altLang="zh-CN" dirty="0">
                <a:latin typeface="+mn-lt"/>
                <a:ea typeface="华文细黑" pitchFamily="2" charset="-122"/>
              </a:rPr>
              <a:t>. Na extremidade de recebimento, como o </a:t>
            </a:r>
            <a:r>
              <a:rPr lang="pt-BR" altLang="zh-CN" dirty="0" err="1">
                <a:latin typeface="+mn-lt"/>
                <a:ea typeface="华文细黑" pitchFamily="2" charset="-122"/>
              </a:rPr>
              <a:t>interleaver</a:t>
            </a:r>
            <a:r>
              <a:rPr lang="pt-BR" altLang="zh-CN" dirty="0">
                <a:latin typeface="+mn-lt"/>
                <a:ea typeface="华文细黑" pitchFamily="2" charset="-122"/>
              </a:rPr>
              <a:t> </a:t>
            </a:r>
            <a:r>
              <a:rPr lang="pt-BR" altLang="zh-CN" dirty="0" err="1">
                <a:latin typeface="+mn-lt"/>
                <a:ea typeface="华文细黑" pitchFamily="2" charset="-122"/>
              </a:rPr>
              <a:t>desintercala</a:t>
            </a:r>
            <a:r>
              <a:rPr lang="pt-BR" altLang="zh-CN" dirty="0">
                <a:latin typeface="+mn-lt"/>
                <a:ea typeface="华文细黑" pitchFamily="2" charset="-122"/>
              </a:rPr>
              <a:t> e restaura o fluxo de dados original? A extremidade de recebimento grava os dados recebidos coluna por coluna em uma matriz com o mesmo tamanho. Depois que a matriz estiver cheia, a extremidade de recebimento lê os dados linha por linha, restaura os dados originais e envia os dados ao FEC para decodificação. Este é o processo de </a:t>
            </a:r>
            <a:r>
              <a:rPr lang="pt-BR" altLang="zh-CN" dirty="0" err="1">
                <a:latin typeface="+mn-lt"/>
                <a:ea typeface="华文细黑" pitchFamily="2" charset="-122"/>
              </a:rPr>
              <a:t>desintercalação</a:t>
            </a:r>
            <a:r>
              <a:rPr lang="pt-BR" altLang="zh-CN" dirty="0">
                <a:latin typeface="+mn-lt"/>
                <a:ea typeface="华文细黑" pitchFamily="2" charset="-122"/>
              </a:rPr>
              <a:t> de um intercalador</a:t>
            </a:r>
            <a:r>
              <a:rPr lang="en-US" altLang="zh-CN" dirty="0">
                <a:latin typeface="+mn-lt"/>
                <a:ea typeface="华文细黑" pitchFamily="2" charset="-122"/>
              </a:rPr>
              <a:t>.</a:t>
            </a:r>
            <a:endParaRPr lang="zh-CN" altLang="zh-CN" sz="1200" dirty="0">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2053587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476149" y="797041"/>
            <a:ext cx="6200206" cy="5266889"/>
          </a:xfrm>
        </p:spPr>
        <p:txBody>
          <a:bodyPr/>
          <a:lstStyle/>
          <a:p>
            <a:pPr lvl="0" fontAlgn="base">
              <a:lnSpc>
                <a:spcPct val="100000"/>
              </a:lnSpc>
            </a:pPr>
            <a:r>
              <a:rPr lang="pt-BR" altLang="zh-CN" dirty="0">
                <a:latin typeface="+mn-lt"/>
                <a:ea typeface="华文细黑" pitchFamily="2" charset="-122"/>
              </a:rPr>
              <a:t>Então, qual é o benefício de um </a:t>
            </a:r>
            <a:r>
              <a:rPr lang="pt-BR" altLang="zh-CN" dirty="0" err="1">
                <a:latin typeface="+mn-lt"/>
                <a:ea typeface="华文细黑" pitchFamily="2" charset="-122"/>
              </a:rPr>
              <a:t>interleaver</a:t>
            </a:r>
            <a:r>
              <a:rPr lang="pt-BR" altLang="zh-CN" dirty="0">
                <a:latin typeface="+mn-lt"/>
                <a:ea typeface="华文细黑" pitchFamily="2" charset="-122"/>
              </a:rPr>
              <a:t> para processar erros de intermitência? Vejamos este exemplo</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lnSpc>
                <a:spcPct val="100000"/>
              </a:lnSpc>
            </a:pPr>
            <a:r>
              <a:rPr lang="pt-BR" altLang="zh-CN" dirty="0">
                <a:latin typeface="+mn-lt"/>
                <a:ea typeface="华文细黑" pitchFamily="2" charset="-122"/>
              </a:rPr>
              <a:t>A sequência dos elementos a serem enviados é 1, 2, 3, 4, 5, 6..., e 21. Supondo que uma interferência de </a:t>
            </a:r>
            <a:r>
              <a:rPr lang="pt-BR" altLang="zh-CN" dirty="0" err="1">
                <a:latin typeface="+mn-lt"/>
                <a:ea typeface="华文细黑" pitchFamily="2" charset="-122"/>
              </a:rPr>
              <a:t>burst</a:t>
            </a:r>
            <a:r>
              <a:rPr lang="pt-BR" altLang="zh-CN" dirty="0">
                <a:latin typeface="+mn-lt"/>
                <a:ea typeface="华文细黑" pitchFamily="2" charset="-122"/>
              </a:rPr>
              <a:t> com um comprimento de 3 ocorre durante a transmissão e corrompe 3 bits consecutivos, os elementos que atingem a extremidade de recepção tornam-se 1, 2, x, x, x, 6, 7, 8, 9, 10 e 21 se nenhuma intercalação for realizada. Três erros consecutivos no fluxo de bits recebido podem resultar em uma falha do FEC</a:t>
            </a:r>
            <a:r>
              <a:rPr lang="en-US" altLang="zh-CN" dirty="0">
                <a:latin typeface="+mn-lt"/>
                <a:ea typeface="华文细黑" pitchFamily="2" charset="-122"/>
              </a:rPr>
              <a:t>. </a:t>
            </a:r>
            <a:endParaRPr lang="zh-CN" altLang="zh-CN" sz="1200" dirty="0">
              <a:latin typeface="+mn-lt"/>
              <a:ea typeface="华文细黑" pitchFamily="2" charset="-122"/>
            </a:endParaRPr>
          </a:p>
          <a:p>
            <a:pPr lvl="1" fontAlgn="base">
              <a:lnSpc>
                <a:spcPct val="100000"/>
              </a:lnSpc>
            </a:pPr>
            <a:r>
              <a:rPr lang="pt-BR" altLang="zh-CN" dirty="0">
                <a:latin typeface="+mn-lt"/>
                <a:ea typeface="华文细黑" pitchFamily="2" charset="-122"/>
              </a:rPr>
              <a:t>Se a intercalação for realizada, a sequência de elementos que atingem a extremidade de transmissão torna-se 1, 8, 15, 2, 9, 16, 3, 10, 17, 4, 11, 18, 5, 12, 19, 6, 13, 19, 7, 14 e 2</a:t>
            </a:r>
            <a:r>
              <a:rPr lang="en-US" altLang="zh-CN" dirty="0">
                <a:latin typeface="+mn-lt"/>
                <a:ea typeface="华文细黑" pitchFamily="2" charset="-122"/>
              </a:rPr>
              <a:t>1.</a:t>
            </a:r>
            <a:endParaRPr lang="zh-CN" altLang="zh-CN" sz="1200" dirty="0">
              <a:latin typeface="+mn-lt"/>
              <a:ea typeface="华文细黑" pitchFamily="2" charset="-122"/>
            </a:endParaRPr>
          </a:p>
          <a:p>
            <a:pPr lvl="1" fontAlgn="base">
              <a:lnSpc>
                <a:spcPct val="100000"/>
              </a:lnSpc>
            </a:pPr>
            <a:r>
              <a:rPr lang="pt-BR" altLang="zh-CN" dirty="0">
                <a:latin typeface="+mn-lt"/>
                <a:ea typeface="华文细黑" pitchFamily="2" charset="-122"/>
              </a:rPr>
              <a:t>Após a intercalação, se ocorrerem 3 erros de bits consecutivos e os elementos 15, 2 e 9 forem afetados, a sequência de elementos recebidos pela extremidade de recebimento após a de-intercalação será 1, x, 3, 4, 5, 6, 7, 8, x, 10, 11, 12, 13, 14, x, 16, 17, 18, 19, 20 e 21. Pode-se observar que os erros de </a:t>
            </a:r>
            <a:r>
              <a:rPr lang="pt-BR" altLang="zh-CN" dirty="0" err="1">
                <a:latin typeface="+mn-lt"/>
                <a:ea typeface="华文细黑" pitchFamily="2" charset="-122"/>
              </a:rPr>
              <a:t>burst</a:t>
            </a:r>
            <a:r>
              <a:rPr lang="pt-BR" altLang="zh-CN" dirty="0">
                <a:latin typeface="+mn-lt"/>
                <a:ea typeface="华文细黑" pitchFamily="2" charset="-122"/>
              </a:rPr>
              <a:t> consecutivos são separados em 3 erros não consecutivos pelo </a:t>
            </a:r>
            <a:r>
              <a:rPr lang="pt-BR" altLang="zh-CN" dirty="0" err="1">
                <a:latin typeface="+mn-lt"/>
                <a:ea typeface="华文细黑" pitchFamily="2" charset="-122"/>
              </a:rPr>
              <a:t>interleaver</a:t>
            </a:r>
            <a:r>
              <a:rPr lang="pt-BR" altLang="zh-CN" dirty="0">
                <a:latin typeface="+mn-lt"/>
                <a:ea typeface="华文细黑" pitchFamily="2" charset="-122"/>
              </a:rPr>
              <a:t>. Dessa forma, esses erros podem ser corrigidos através do FEC</a:t>
            </a:r>
            <a:r>
              <a:rPr lang="en-US" altLang="zh-CN" dirty="0">
                <a:latin typeface="+mn-lt"/>
                <a:ea typeface="华文细黑" pitchFamily="2" charset="-122"/>
              </a:rPr>
              <a:t>.</a:t>
            </a:r>
            <a:endParaRPr lang="zh-CN" altLang="zh-CN" sz="1200" dirty="0">
              <a:latin typeface="+mn-lt"/>
              <a:ea typeface="华文细黑" pitchFamily="2" charset="-122"/>
            </a:endParaRPr>
          </a:p>
          <a:p>
            <a:pPr lvl="0" fontAlgn="base">
              <a:lnSpc>
                <a:spcPct val="100000"/>
              </a:lnSpc>
            </a:pPr>
            <a:r>
              <a:rPr lang="pt-BR" altLang="zh-CN" dirty="0">
                <a:latin typeface="+mn-lt"/>
                <a:ea typeface="华文细黑" pitchFamily="2" charset="-122"/>
              </a:rPr>
              <a:t>Neste exemplo, o FEC pode corrigir erros de intermitência não mais do que 3. O número de linhas de matriz é a profundidade intercaladora D (3 neste exemplo), e o número de colunas de matriz é a extensão intercaladora N (7 neste exemplo), que é igual ao número de códigos FEC</a:t>
            </a:r>
            <a:r>
              <a:rPr lang="en-US" altLang="zh-CN" dirty="0">
                <a:latin typeface="+mn-lt"/>
                <a:ea typeface="华文细黑" pitchFamily="2" charset="-122"/>
              </a:rPr>
              <a:t>.</a:t>
            </a:r>
            <a:endParaRPr lang="zh-CN" altLang="zh-CN" sz="1200" dirty="0">
              <a:latin typeface="+mn-lt"/>
              <a:ea typeface="华文细黑" pitchFamily="2" charset="-122"/>
            </a:endParaRPr>
          </a:p>
          <a:p>
            <a:pPr>
              <a:lnSpc>
                <a:spcPct val="100000"/>
              </a:lnSpc>
            </a:pPr>
            <a:r>
              <a:rPr lang="pt-BR" altLang="zh-CN" dirty="0">
                <a:latin typeface="+mn-lt"/>
                <a:ea typeface="华文细黑" pitchFamily="2" charset="-122"/>
              </a:rPr>
              <a:t>Um </a:t>
            </a:r>
            <a:r>
              <a:rPr lang="pt-BR" altLang="zh-CN" dirty="0" err="1">
                <a:latin typeface="+mn-lt"/>
                <a:ea typeface="华文细黑" pitchFamily="2" charset="-122"/>
              </a:rPr>
              <a:t>interleaver</a:t>
            </a:r>
            <a:r>
              <a:rPr lang="pt-BR" altLang="zh-CN" dirty="0">
                <a:latin typeface="+mn-lt"/>
                <a:ea typeface="华文细黑" pitchFamily="2" charset="-122"/>
              </a:rPr>
              <a:t> real geralmente tem parâmetros D e N maiores. Assumindo que a sequência FEC com códigos N pode corrigir erros de </a:t>
            </a:r>
            <a:r>
              <a:rPr lang="pt-BR" altLang="zh-CN" dirty="0" err="1">
                <a:latin typeface="+mn-lt"/>
                <a:ea typeface="华文细黑" pitchFamily="2" charset="-122"/>
              </a:rPr>
              <a:t>burst</a:t>
            </a:r>
            <a:r>
              <a:rPr lang="pt-BR" altLang="zh-CN" dirty="0">
                <a:latin typeface="+mn-lt"/>
                <a:ea typeface="华文细黑" pitchFamily="2" charset="-122"/>
              </a:rPr>
              <a:t> B, uma matriz </a:t>
            </a:r>
            <a:r>
              <a:rPr lang="pt-BR" altLang="zh-CN" dirty="0" err="1">
                <a:latin typeface="+mn-lt"/>
                <a:ea typeface="华文细黑" pitchFamily="2" charset="-122"/>
              </a:rPr>
              <a:t>interleaver</a:t>
            </a:r>
            <a:r>
              <a:rPr lang="pt-BR" altLang="zh-CN" dirty="0">
                <a:latin typeface="+mn-lt"/>
                <a:ea typeface="华文细黑" pitchFamily="2" charset="-122"/>
              </a:rPr>
              <a:t> D x N pode corrigir erros de </a:t>
            </a:r>
            <a:r>
              <a:rPr lang="pt-BR" altLang="zh-CN" dirty="0" err="1">
                <a:latin typeface="+mn-lt"/>
                <a:ea typeface="华文细黑" pitchFamily="2" charset="-122"/>
              </a:rPr>
              <a:t>burst</a:t>
            </a:r>
            <a:r>
              <a:rPr lang="pt-BR" altLang="zh-CN" dirty="0">
                <a:latin typeface="+mn-lt"/>
                <a:ea typeface="华文细黑" pitchFamily="2" charset="-122"/>
              </a:rPr>
              <a:t> com um comprimento máximo de B x D. Pode-se ver que a intercalação aumenta a capacidade </a:t>
            </a:r>
            <a:r>
              <a:rPr lang="pt-BR" altLang="zh-CN" dirty="0" err="1">
                <a:latin typeface="+mn-lt"/>
                <a:ea typeface="华文细黑" pitchFamily="2" charset="-122"/>
              </a:rPr>
              <a:t>anti-interferência</a:t>
            </a:r>
            <a:r>
              <a:rPr lang="pt-BR" altLang="zh-CN" dirty="0">
                <a:latin typeface="+mn-lt"/>
                <a:ea typeface="华文细黑" pitchFamily="2" charset="-122"/>
              </a:rPr>
              <a:t> e traz melhor estabilidade do sistema, mas a intercalação causa um atraso. Em cenários de aplicativos reais, se a intercalação deve ser usada e como definir parâmetros de intercalação precisam ser determinadas com base nos requisitos de serviço.
</a:t>
            </a:r>
            <a:endParaRPr lang="zh-CN" altLang="en-US" dirty="0">
              <a:latin typeface="+mn-lt"/>
            </a:endParaRPr>
          </a:p>
        </p:txBody>
      </p:sp>
    </p:spTree>
    <p:extLst>
      <p:ext uri="{BB962C8B-B14F-4D97-AF65-F5344CB8AC3E}">
        <p14:creationId xmlns:p14="http://schemas.microsoft.com/office/powerpoint/2010/main" val="3152829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lvl="0" fontAlgn="base"/>
            <a:r>
              <a:rPr lang="pt-BR" altLang="zh-CN" dirty="0">
                <a:latin typeface="+mn-lt"/>
                <a:ea typeface="华文细黑" pitchFamily="2" charset="-122"/>
              </a:rPr>
              <a:t>O número de </a:t>
            </a:r>
            <a:r>
              <a:rPr lang="pt-BR" altLang="zh-CN" dirty="0" err="1">
                <a:latin typeface="+mn-lt"/>
                <a:ea typeface="华文细黑" pitchFamily="2" charset="-122"/>
              </a:rPr>
              <a:t>subportadoras</a:t>
            </a:r>
            <a:r>
              <a:rPr lang="pt-BR" altLang="zh-CN" dirty="0">
                <a:latin typeface="+mn-lt"/>
                <a:ea typeface="华文细黑" pitchFamily="2" charset="-122"/>
              </a:rPr>
              <a:t> disponíveis mencionado acima depende do resultado da análise do canal durante a inicialização do sistema ADSL. Esta parte descreve o processo de inicialização ADSL em detalhes</a:t>
            </a:r>
            <a:r>
              <a:rPr lang="en-US" altLang="zh-CN" dirty="0">
                <a:latin typeface="+mn-lt"/>
                <a:ea typeface="华文细黑" pitchFamily="2" charset="-122"/>
              </a:rPr>
              <a:t>.</a:t>
            </a:r>
            <a:endParaRPr lang="zh-CN" altLang="zh-CN" dirty="0">
              <a:latin typeface="+mn-lt"/>
              <a:ea typeface="华文细黑" pitchFamily="2" charset="-122"/>
            </a:endParaRPr>
          </a:p>
          <a:p>
            <a:pPr lvl="0" fontAlgn="base"/>
            <a:r>
              <a:rPr lang="pt-BR" altLang="zh-CN" dirty="0">
                <a:latin typeface="+mn-lt"/>
                <a:ea typeface="华文细黑" pitchFamily="2" charset="-122"/>
              </a:rPr>
              <a:t>O objetivo da inicialização ADSL é testar o desempenho do canal real, coordenar as configurações de transmissão entre o ATU-C e o ATU-R (como as larguras de banda </a:t>
            </a:r>
            <a:r>
              <a:rPr lang="pt-BR" altLang="zh-CN" dirty="0" err="1">
                <a:latin typeface="+mn-lt"/>
                <a:ea typeface="华文细黑" pitchFamily="2" charset="-122"/>
              </a:rPr>
              <a:t>upstream</a:t>
            </a:r>
            <a:r>
              <a:rPr lang="pt-BR" altLang="zh-CN" dirty="0">
                <a:latin typeface="+mn-lt"/>
                <a:ea typeface="华文细黑" pitchFamily="2" charset="-122"/>
              </a:rPr>
              <a:t> e </a:t>
            </a:r>
            <a:r>
              <a:rPr lang="pt-BR" altLang="zh-CN" dirty="0" err="1">
                <a:latin typeface="+mn-lt"/>
                <a:ea typeface="华文细黑" pitchFamily="2" charset="-122"/>
              </a:rPr>
              <a:t>downstream</a:t>
            </a:r>
            <a:r>
              <a:rPr lang="pt-BR" altLang="zh-CN" dirty="0">
                <a:latin typeface="+mn-lt"/>
                <a:ea typeface="华文细黑" pitchFamily="2" charset="-122"/>
              </a:rPr>
              <a:t> e o número de </a:t>
            </a:r>
            <a:r>
              <a:rPr lang="pt-BR" altLang="zh-CN" dirty="0" err="1">
                <a:latin typeface="+mn-lt"/>
                <a:ea typeface="华文细黑" pitchFamily="2" charset="-122"/>
              </a:rPr>
              <a:t>subbandas</a:t>
            </a:r>
            <a:r>
              <a:rPr lang="pt-BR" altLang="zh-CN" dirty="0">
                <a:latin typeface="+mn-lt"/>
                <a:ea typeface="华文细黑" pitchFamily="2" charset="-122"/>
              </a:rPr>
              <a:t>) e trocar vários parâmetros para estabelecer um link de comunicação utilizável antes que o ATU-C e o ATU-R comecem a funcionar</a:t>
            </a:r>
            <a:r>
              <a:rPr lang="en-US" altLang="zh-CN" dirty="0">
                <a:latin typeface="+mn-lt"/>
                <a:ea typeface="华文细黑" pitchFamily="2" charset="-122"/>
              </a:rPr>
              <a:t>.</a:t>
            </a:r>
            <a:endParaRPr lang="zh-CN" altLang="zh-CN" dirty="0">
              <a:latin typeface="+mn-lt"/>
              <a:ea typeface="华文细黑" pitchFamily="2" charset="-122"/>
            </a:endParaRPr>
          </a:p>
          <a:p>
            <a:pPr lvl="0" fontAlgn="base"/>
            <a:r>
              <a:rPr lang="pt-BR" altLang="zh-CN" dirty="0">
                <a:latin typeface="+mn-lt"/>
                <a:ea typeface="华文细黑" pitchFamily="2" charset="-122"/>
              </a:rPr>
              <a:t>O processo de inicialização pode ser acionado pelo ATU-R ou ATU-C</a:t>
            </a:r>
            <a:r>
              <a:rPr lang="en-US" altLang="zh-CN" dirty="0">
                <a:latin typeface="+mn-lt"/>
                <a:ea typeface="华文细黑" pitchFamily="2" charset="-122"/>
              </a:rPr>
              <a:t>.</a:t>
            </a:r>
            <a:endParaRPr lang="zh-CN" altLang="zh-CN" dirty="0">
              <a:latin typeface="+mn-lt"/>
              <a:ea typeface="华文细黑" pitchFamily="2" charset="-122"/>
            </a:endParaRPr>
          </a:p>
          <a:p>
            <a:pPr lvl="0" fontAlgn="base"/>
            <a:r>
              <a:rPr lang="pt-BR" altLang="zh-CN" dirty="0">
                <a:latin typeface="+mn-lt"/>
                <a:ea typeface="华文细黑" pitchFamily="2" charset="-122"/>
              </a:rPr>
              <a:t>Na inicialização acionada pelo ATU-C, o ATU-C envia uma solicitação de ativação e aguarda uma resposta do ATU-R após a ativação do sistema, perda de sinais ou conclusão de </a:t>
            </a:r>
            <a:r>
              <a:rPr lang="pt-BR" altLang="zh-CN" dirty="0" err="1">
                <a:latin typeface="+mn-lt"/>
                <a:ea typeface="华文细黑" pitchFamily="2" charset="-122"/>
              </a:rPr>
              <a:t>autoverificação</a:t>
            </a:r>
            <a:r>
              <a:rPr lang="pt-BR" altLang="zh-CN" dirty="0">
                <a:latin typeface="+mn-lt"/>
                <a:ea typeface="华文细黑" pitchFamily="2" charset="-122"/>
              </a:rPr>
              <a:t>. O ATU-C realiza este processo por no máximo 2 vezes. Se o ATU-R não responder, o ATU-C aguardará que o ATU-R envie uma solicitação de ativação ou aguardará que a rede envie uma instrução de nova avaliação</a:t>
            </a:r>
            <a:r>
              <a:rPr lang="en-US" altLang="zh-CN" dirty="0">
                <a:latin typeface="+mn-lt"/>
                <a:ea typeface="华文细黑" pitchFamily="2" charset="-122"/>
              </a:rPr>
              <a:t>.</a:t>
            </a:r>
            <a:endParaRPr lang="zh-CN" altLang="zh-CN" dirty="0">
              <a:latin typeface="+mn-lt"/>
              <a:ea typeface="华文细黑" pitchFamily="2" charset="-122"/>
            </a:endParaRPr>
          </a:p>
          <a:p>
            <a:pPr lvl="0" fontAlgn="base"/>
            <a:r>
              <a:rPr lang="pt-BR" altLang="zh-CN" dirty="0">
                <a:latin typeface="+mn-lt"/>
                <a:ea typeface="华文细黑" pitchFamily="2" charset="-122"/>
              </a:rPr>
              <a:t>Na inicialização acionada pelo ATU-R, o ATU-R envia solicitações de ativação continuamente após a conclusão da ativação ou verificação automática para iniciar a inicialização</a:t>
            </a:r>
            <a:r>
              <a:rPr lang="en-US" altLang="zh-CN" dirty="0">
                <a:latin typeface="+mn-lt"/>
                <a:ea typeface="华文细黑" pitchFamily="2" charset="-122"/>
              </a:rPr>
              <a:t>.</a:t>
            </a:r>
            <a:endParaRPr lang="zh-CN" altLang="zh-CN" dirty="0">
              <a:latin typeface="+mn-lt"/>
              <a:ea typeface="华文细黑" pitchFamily="2" charset="-122"/>
            </a:endParaRPr>
          </a:p>
          <a:p>
            <a:pPr lvl="0" fontAlgn="base"/>
            <a:r>
              <a:rPr lang="pt-BR" altLang="zh-CN" dirty="0">
                <a:latin typeface="+mn-lt"/>
                <a:ea typeface="华文细黑" pitchFamily="2" charset="-122"/>
              </a:rPr>
              <a:t>O processo de inicialização ADSL pode ser dividido em quatro etapas: solicitação e confirmação de ativação, treinamento do transceptor, análise de canal e troca de parâmetros</a:t>
            </a:r>
            <a:r>
              <a:rPr lang="en-US" altLang="zh-CN" dirty="0">
                <a:latin typeface="+mn-lt"/>
                <a:ea typeface="华文细黑" pitchFamily="2" charset="-122"/>
              </a:rPr>
              <a:t>.</a:t>
            </a:r>
            <a:endParaRPr lang="zh-CN" altLang="zh-CN" dirty="0">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3118187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476149" y="790552"/>
            <a:ext cx="6200206" cy="5266889"/>
          </a:xfrm>
        </p:spPr>
        <p:txBody>
          <a:bodyPr/>
          <a:lstStyle/>
          <a:p>
            <a:r>
              <a:rPr lang="pt-BR" altLang="zh-CN" dirty="0"/>
              <a:t>Na etapa de solicitação de ativação e confirmação, a comunicação de </a:t>
            </a:r>
            <a:r>
              <a:rPr lang="pt-BR" altLang="zh-CN" dirty="0" err="1"/>
              <a:t>handshake</a:t>
            </a:r>
            <a:r>
              <a:rPr lang="pt-BR" altLang="zh-CN" dirty="0"/>
              <a:t> necessária é executada para se preparar para a inicialização. Geralmente, a inicialização é acionada após a ativação do sistema, perda de sinais ou conclusão de </a:t>
            </a:r>
            <a:r>
              <a:rPr lang="pt-BR" altLang="zh-CN" dirty="0" err="1"/>
              <a:t>auto-verificação</a:t>
            </a:r>
            <a:r>
              <a:rPr lang="pt-BR" altLang="zh-CN" dirty="0"/>
              <a:t>. Nesta etapa, os transceptores ATU-R e ATU-C são habilitados e iniciam o </a:t>
            </a:r>
            <a:r>
              <a:rPr lang="pt-BR" altLang="zh-CN" dirty="0" err="1"/>
              <a:t>handshake</a:t>
            </a:r>
            <a:r>
              <a:rPr lang="pt-BR" altLang="zh-CN" dirty="0"/>
              <a:t> de inicialização, atendendo ao protocolo </a:t>
            </a:r>
            <a:r>
              <a:rPr lang="pt-BR" altLang="zh-CN" dirty="0" err="1"/>
              <a:t>G.hs</a:t>
            </a:r>
            <a:r>
              <a:rPr lang="pt-BR" altLang="zh-CN" dirty="0"/>
              <a:t> mencionado acima</a:t>
            </a:r>
            <a:r>
              <a:rPr lang="en-US" altLang="zh-CN" dirty="0"/>
              <a:t>.</a:t>
            </a:r>
          </a:p>
          <a:p>
            <a:r>
              <a:rPr lang="pt-BR" altLang="zh-CN" dirty="0"/>
              <a:t>Por meio do treinamento do transceptor e da análise do canal, o transceptor pode determinar as características da transmissão do sinal e os parâmetros de transmissão relacionados</a:t>
            </a:r>
            <a:r>
              <a:rPr lang="en-US" altLang="zh-CN" dirty="0"/>
              <a:t>.</a:t>
            </a:r>
          </a:p>
          <a:p>
            <a:r>
              <a:rPr lang="pt-BR" altLang="zh-CN" dirty="0"/>
              <a:t>Durante a troca de parâmetros, um receptor local troca seus parâmetros com um transmissor remoto para corresponder aos processos de envio e recebimento. Os parâmetros a serem trocados incluem o número de bits modulados por cada </a:t>
            </a:r>
            <a:r>
              <a:rPr lang="pt-BR" altLang="zh-CN" dirty="0" err="1"/>
              <a:t>subportadora</a:t>
            </a:r>
            <a:r>
              <a:rPr lang="pt-BR" altLang="zh-CN" dirty="0"/>
              <a:t> DMT, taxa de transmissão e assim por diante. Para garantir o desempenho ideal do sistema, todos os parâmetros são determinados com base no treinamento do transceptor e na análise do canal</a:t>
            </a:r>
            <a:r>
              <a:rPr lang="en-US" altLang="zh-CN" dirty="0"/>
              <a:t>.</a:t>
            </a:r>
          </a:p>
          <a:p>
            <a:r>
              <a:rPr lang="pt-BR" altLang="zh-CN" dirty="0"/>
              <a:t>Após a conclusão da inicialização, o sistema entra no estado normal de funcionamento</a:t>
            </a:r>
            <a:r>
              <a:rPr lang="en-US" altLang="zh-CN" dirty="0"/>
              <a:t>.</a:t>
            </a:r>
          </a:p>
          <a:p>
            <a:endParaRPr lang="zh-CN" altLang="en-US" dirty="0"/>
          </a:p>
        </p:txBody>
      </p:sp>
    </p:spTree>
    <p:extLst>
      <p:ext uri="{BB962C8B-B14F-4D97-AF65-F5344CB8AC3E}">
        <p14:creationId xmlns:p14="http://schemas.microsoft.com/office/powerpoint/2010/main" val="503083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49795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885948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r>
              <a:rPr lang="pt-BR" altLang="zh-CN" dirty="0"/>
              <a:t>O padrão ADSL2 adota um modo de modulação aprimorado, que pode reduzir melhor o impacto do ruído de linha nos sinais, obter maior ganho de codificação de linha e aumentar a taxa de conexão. O ADSL2 usa bits de sobrecarga variáveis com uma taxa de sobrecarga de 4 a 32 Kbps, enquanto a taxa de sobrecarga ADSL é fixa em 32 Kbps. Pode-se considerar que o ADSL2 aumenta a velocidade em 50 Kbps e a distância de transmissão em 200 m em comparação com o ADSL (6% maior área de cobertura</a:t>
            </a:r>
            <a:r>
              <a:rPr lang="en-US" altLang="zh-CN" dirty="0"/>
              <a:t>).</a:t>
            </a:r>
          </a:p>
          <a:p>
            <a:r>
              <a:rPr lang="pt-BR" altLang="zh-CN" dirty="0"/>
              <a:t>O padrão ADSL2 exige que o ruído da linha e a atenuação do sinal de cada operadora no modo DMT sejam testados para determinar se os serviços ADSL podem ser provisionados na linha. Ele também requer monitoramento em tempo real sobre conexões ADSL</a:t>
            </a:r>
            <a:r>
              <a:rPr lang="en-US" altLang="zh-CN" dirty="0"/>
              <a:t>.</a:t>
            </a:r>
          </a:p>
          <a:p>
            <a:r>
              <a:rPr lang="pt-BR" altLang="zh-CN" dirty="0"/>
              <a:t>O padrão ADSL2 implementa o controle de energia baseado em tráfego. Quando uma grande quantidade de dados precisa ser transmitida, por exemplo, durante o download de arquivos grandes, a potência da linha aumenta para o nível de potência ADSL padrão L0. Quando uma pequena quantidade de dados ou nenhum dado precisa ser transmitido, por exemplo, durante a navegação em páginas da Web, a energia diminui para L2 e L3 especificadas nos níveis de energia ADSL2. Diminuir a potência da linha pode efetivamente reduzir o </a:t>
            </a:r>
            <a:r>
              <a:rPr lang="pt-BR" altLang="zh-CN" dirty="0" err="1"/>
              <a:t>crosstalk</a:t>
            </a:r>
            <a:r>
              <a:rPr lang="pt-BR" altLang="zh-CN" dirty="0"/>
              <a:t> entre pares de linhas</a:t>
            </a:r>
            <a:r>
              <a:rPr lang="en-US" altLang="zh-CN" dirty="0"/>
              <a:t>. </a:t>
            </a:r>
          </a:p>
          <a:p>
            <a:endParaRPr lang="zh-CN" altLang="en-US" dirty="0"/>
          </a:p>
        </p:txBody>
      </p:sp>
    </p:spTree>
    <p:extLst>
      <p:ext uri="{BB962C8B-B14F-4D97-AF65-F5344CB8AC3E}">
        <p14:creationId xmlns:p14="http://schemas.microsoft.com/office/powerpoint/2010/main" val="49891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a:lnSpc>
                <a:spcPct val="100000"/>
              </a:lnSpc>
            </a:pPr>
            <a:r>
              <a:rPr lang="pt-BR" altLang="zh-CN" dirty="0"/>
              <a:t>Novos modos de execução são adicionados</a:t>
            </a:r>
            <a:r>
              <a:rPr lang="en-US" altLang="zh-CN" dirty="0"/>
              <a:t>.</a:t>
            </a:r>
          </a:p>
          <a:p>
            <a:pPr>
              <a:lnSpc>
                <a:spcPct val="100000"/>
              </a:lnSpc>
            </a:pPr>
            <a:r>
              <a:rPr lang="pt-BR" altLang="zh-CN" dirty="0"/>
              <a:t>Existem 3 modos de execução ADSL: ADSL sobre POTS (ADSL anexo A em que o serviço POTS existe no mesmo par de linhas), ADSL sobre ISDN (ADSL anexo B em que o serviço POTS existe no mesmo par de linhas) e ADSL anexo C (ADSL no ambiente de </a:t>
            </a:r>
            <a:r>
              <a:rPr lang="pt-BR" altLang="zh-CN" dirty="0" err="1"/>
              <a:t>crosstalk</a:t>
            </a:r>
            <a:r>
              <a:rPr lang="pt-BR" altLang="zh-CN" dirty="0"/>
              <a:t> TCM-ISDN, que é usado principalmente no Japão). Além dos 3 modos anteriores, os seguintes modos são adicionados ao ADSL2/ADSL plus</a:t>
            </a:r>
            <a:r>
              <a:rPr lang="en-US" altLang="zh-CN" dirty="0"/>
              <a:t>:</a:t>
            </a:r>
          </a:p>
          <a:p>
            <a:pPr>
              <a:lnSpc>
                <a:spcPct val="100000"/>
              </a:lnSpc>
            </a:pPr>
            <a:r>
              <a:rPr lang="pt-BR" altLang="zh-CN" dirty="0"/>
              <a:t>Anexo I, que especifica um modo digital completo com um espectro compatível com o do anexo A (ADSL sobre POTS). Neste modo, não há serviço POTS na linha, o espectro </a:t>
            </a:r>
            <a:r>
              <a:rPr lang="pt-BR" altLang="zh-CN" dirty="0" err="1"/>
              <a:t>upstream</a:t>
            </a:r>
            <a:r>
              <a:rPr lang="pt-BR" altLang="zh-CN" dirty="0"/>
              <a:t> é de 3 a 138 kHz, o número de </a:t>
            </a:r>
            <a:r>
              <a:rPr lang="pt-BR" altLang="zh-CN" dirty="0" err="1"/>
              <a:t>subbandas</a:t>
            </a:r>
            <a:r>
              <a:rPr lang="pt-BR" altLang="zh-CN" dirty="0"/>
              <a:t> é de 31 e a largura de banda </a:t>
            </a:r>
            <a:r>
              <a:rPr lang="pt-BR" altLang="zh-CN" dirty="0" err="1"/>
              <a:t>upstream</a:t>
            </a:r>
            <a:r>
              <a:rPr lang="pt-BR" altLang="zh-CN" dirty="0"/>
              <a:t> é maior que 1 Mbps</a:t>
            </a:r>
            <a:r>
              <a:rPr lang="en-US" altLang="zh-CN" dirty="0"/>
              <a:t>.</a:t>
            </a:r>
          </a:p>
          <a:p>
            <a:pPr>
              <a:lnSpc>
                <a:spcPct val="100000"/>
              </a:lnSpc>
            </a:pPr>
            <a:r>
              <a:rPr lang="pt-BR" altLang="zh-CN" dirty="0"/>
              <a:t>Anexo J, que especifica um modo totalmente digital com um espectro compatível com o do anexo B (ADSL sobre RDIS). Neste modo, não há serviço ISDN na linha (usado quando ADSL sobre ISDN coexiste), a banda de frequência </a:t>
            </a:r>
            <a:r>
              <a:rPr lang="pt-BR" altLang="zh-CN" dirty="0" err="1"/>
              <a:t>upstream</a:t>
            </a:r>
            <a:r>
              <a:rPr lang="pt-BR" altLang="zh-CN" dirty="0"/>
              <a:t> é estendida para 3–276 kHz, um máximo de 64 </a:t>
            </a:r>
            <a:r>
              <a:rPr lang="pt-BR" altLang="zh-CN" dirty="0" err="1"/>
              <a:t>subbandas</a:t>
            </a:r>
            <a:r>
              <a:rPr lang="pt-BR" altLang="zh-CN" dirty="0"/>
              <a:t> </a:t>
            </a:r>
            <a:r>
              <a:rPr lang="pt-BR" altLang="zh-CN" dirty="0" err="1"/>
              <a:t>upstream</a:t>
            </a:r>
            <a:r>
              <a:rPr lang="pt-BR" altLang="zh-CN" dirty="0"/>
              <a:t> são suportadas, e a taxa máxima </a:t>
            </a:r>
            <a:r>
              <a:rPr lang="pt-BR" altLang="zh-CN" dirty="0" err="1"/>
              <a:t>upstream</a:t>
            </a:r>
            <a:r>
              <a:rPr lang="pt-BR" altLang="zh-CN" dirty="0"/>
              <a:t> atinge 2,3 Mbps</a:t>
            </a:r>
            <a:r>
              <a:rPr lang="en-US" altLang="zh-CN" dirty="0"/>
              <a:t>.</a:t>
            </a:r>
          </a:p>
          <a:p>
            <a:pPr>
              <a:lnSpc>
                <a:spcPct val="100000"/>
              </a:lnSpc>
            </a:pPr>
            <a:r>
              <a:rPr lang="pt-BR" altLang="zh-CN" dirty="0"/>
              <a:t>Anexo M, que alarga a largura de banda a montante do ADSL sobre o POTS. Nesse modo, o número de </a:t>
            </a:r>
            <a:r>
              <a:rPr lang="pt-BR" altLang="zh-CN" dirty="0" err="1"/>
              <a:t>subbandas</a:t>
            </a:r>
            <a:r>
              <a:rPr lang="pt-BR" altLang="zh-CN" dirty="0"/>
              <a:t> a montante começa em 6 e aumenta para 32, 36, 40, 44,... até 63, dependendo do requisito de largura de banda. Deste modo, com a mesma potência total de transmissão, o anexo M atinge a taxa de transmissão a montante do anexo J e atinge a taxa de transmissão a jusante do anexo B em modos de sobreposição e não sobreposição</a:t>
            </a:r>
            <a:r>
              <a:rPr lang="en-US" altLang="zh-CN" dirty="0"/>
              <a:t>. </a:t>
            </a:r>
          </a:p>
          <a:p>
            <a:pPr>
              <a:lnSpc>
                <a:spcPct val="100000"/>
              </a:lnSpc>
            </a:pPr>
            <a:r>
              <a:rPr lang="pt-BR" altLang="zh-CN" dirty="0"/>
              <a:t>Anexo L (READSL2) que alarga a distância de transmissão</a:t>
            </a:r>
            <a:r>
              <a:rPr lang="en-US" altLang="zh-CN" dirty="0"/>
              <a:t>.</a:t>
            </a:r>
          </a:p>
          <a:p>
            <a:pPr>
              <a:lnSpc>
                <a:spcPct val="100000"/>
              </a:lnSpc>
            </a:pPr>
            <a:r>
              <a:rPr lang="pt-BR" altLang="zh-CN" dirty="0"/>
              <a:t>Além disso, o padrão ADSL suporta apenas interfaces STM (como interface PCM) e ATM (UTOPIA), enquanto ADSL2/ADSL plus também fornece interfaces PTM (pacote) para transportar HDLC em ADSL no modo de transmissão não-ATM</a:t>
            </a:r>
            <a:r>
              <a:rPr lang="en-US" altLang="zh-CN" dirty="0"/>
              <a:t>.</a:t>
            </a:r>
          </a:p>
          <a:p>
            <a:pPr>
              <a:lnSpc>
                <a:spcPct val="100000"/>
              </a:lnSpc>
            </a:pPr>
            <a:endParaRPr lang="zh-CN" altLang="en-US" dirty="0"/>
          </a:p>
        </p:txBody>
      </p:sp>
    </p:spTree>
    <p:extLst>
      <p:ext uri="{BB962C8B-B14F-4D97-AF65-F5344CB8AC3E}">
        <p14:creationId xmlns:p14="http://schemas.microsoft.com/office/powerpoint/2010/main" val="4016021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133002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17536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9931787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r>
              <a:rPr lang="en-US" altLang="zh-CN" dirty="0" err="1"/>
              <a:t>Maior</a:t>
            </a:r>
            <a:r>
              <a:rPr lang="en-US" altLang="zh-CN" dirty="0"/>
              <a:t> </a:t>
            </a:r>
            <a:r>
              <a:rPr lang="en-US" altLang="zh-CN" dirty="0" err="1"/>
              <a:t>distância</a:t>
            </a:r>
            <a:r>
              <a:rPr lang="en-US" altLang="zh-CN" dirty="0"/>
              <a:t> de </a:t>
            </a:r>
            <a:r>
              <a:rPr lang="en-US" altLang="zh-CN" dirty="0" err="1"/>
              <a:t>transmissão</a:t>
            </a:r>
            <a:r>
              <a:rPr lang="en-US" altLang="zh-CN" dirty="0"/>
              <a:t>   </a:t>
            </a:r>
          </a:p>
          <a:p>
            <a:pPr lvl="1"/>
            <a:r>
              <a:rPr lang="pt-BR" altLang="zh-CN" dirty="0"/>
              <a:t>ADSL2/ADSL plus suporta uma distância de transmissão não inferior a 6,5 km a taxas de 192 Kbps/96 Kbps.
ADSL2 suporta a constelação de 1 bits, enquanto ADSL suporta uma constelação mínima de 2 bits</a:t>
            </a:r>
            <a:r>
              <a:rPr lang="en-US" altLang="zh-CN" dirty="0"/>
              <a:t>.</a:t>
            </a:r>
          </a:p>
          <a:p>
            <a:pPr lvl="1"/>
            <a:r>
              <a:rPr lang="pt-BR" altLang="zh-CN" dirty="0"/>
              <a:t>ADSL2 anexo L adota nova divisão de espectro. Quando a distância excede 4 km, as </a:t>
            </a:r>
            <a:r>
              <a:rPr lang="pt-BR" altLang="zh-CN" dirty="0" err="1"/>
              <a:t>sub-bandas</a:t>
            </a:r>
            <a:r>
              <a:rPr lang="pt-BR" altLang="zh-CN" dirty="0"/>
              <a:t> acima do tom 128 são desligadas, e a potência de transmissão das </a:t>
            </a:r>
            <a:r>
              <a:rPr lang="pt-BR" altLang="zh-CN" dirty="0" err="1"/>
              <a:t>sub-bandas</a:t>
            </a:r>
            <a:r>
              <a:rPr lang="pt-BR" altLang="zh-CN" dirty="0"/>
              <a:t> com tons mais baixos são aumentadas para estender a distância de transmissão</a:t>
            </a:r>
            <a:r>
              <a:rPr lang="en-US" altLang="zh-CN" dirty="0"/>
              <a:t>.</a:t>
            </a:r>
          </a:p>
          <a:p>
            <a:pPr lvl="1"/>
            <a:r>
              <a:rPr lang="pt-BR" altLang="zh-CN" dirty="0"/>
              <a:t>A sobrecarga do quadro pode ser configurada de forma flexível para fornecer uma largura de banda de 28 Kbps, o que é muito importante na transmissão de longa distância</a:t>
            </a:r>
            <a:r>
              <a:rPr lang="en-US" altLang="zh-CN" dirty="0"/>
              <a:t>.</a:t>
            </a:r>
          </a:p>
          <a:p>
            <a:pPr lvl="1"/>
            <a:r>
              <a:rPr lang="pt-BR" altLang="zh-CN" dirty="0"/>
              <a:t>A ordenação de tons e os tons piloto determinados por um receptor podem reduzir a probabilidade de falhas de ativação devido a tons piloto ADSL com um SNR excessivamente baixo. Além disso, os 2 bits nos tons piloto podem aumentar a largura de banda em 8 Kbps</a:t>
            </a:r>
            <a:r>
              <a:rPr lang="en-US" altLang="zh-CN" dirty="0"/>
              <a:t>.</a:t>
            </a:r>
            <a:endParaRPr lang="zh-CN" altLang="en-US" dirty="0"/>
          </a:p>
        </p:txBody>
      </p:sp>
    </p:spTree>
    <p:extLst>
      <p:ext uri="{BB962C8B-B14F-4D97-AF65-F5344CB8AC3E}">
        <p14:creationId xmlns:p14="http://schemas.microsoft.com/office/powerpoint/2010/main" val="19276815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a:xfrm>
            <a:off x="475399" y="788914"/>
            <a:ext cx="6200206" cy="5266889"/>
          </a:xfrm>
        </p:spPr>
        <p:txBody>
          <a:bodyPr/>
          <a:lstStyle/>
          <a:p>
            <a:r>
              <a:rPr lang="en-US" altLang="zh-CN" dirty="0"/>
              <a:t>Menor </a:t>
            </a:r>
            <a:r>
              <a:rPr lang="en-US" altLang="zh-CN" dirty="0" err="1"/>
              <a:t>consumo</a:t>
            </a:r>
            <a:r>
              <a:rPr lang="en-US" altLang="zh-CN" dirty="0"/>
              <a:t> de </a:t>
            </a:r>
            <a:r>
              <a:rPr lang="en-US" altLang="zh-CN" dirty="0" err="1"/>
              <a:t>energia</a:t>
            </a:r>
            <a:r>
              <a:rPr lang="en-US" altLang="zh-CN" dirty="0"/>
              <a:t>   	</a:t>
            </a:r>
          </a:p>
          <a:p>
            <a:pPr lvl="1"/>
            <a:r>
              <a:rPr lang="pt-BR" altLang="zh-CN" dirty="0"/>
              <a:t>A margem de ruído é reduzida pela redução da potência de transmissão. Dessa forma, o consumo de energia desnecessário é economizado enquanto a estabilidade do sistema é garantida</a:t>
            </a:r>
            <a:r>
              <a:rPr lang="en-US" altLang="zh-CN" dirty="0"/>
              <a:t>.</a:t>
            </a:r>
          </a:p>
          <a:p>
            <a:pPr lvl="1"/>
            <a:r>
              <a:rPr lang="pt-BR" altLang="zh-CN" dirty="0"/>
              <a:t>O novo modo L2 de baixo consumo reduz a potência de transmissão para 30% da potência normal quando nenhum dado é transmitido. No modo L2, a energia é suficiente para transmitir apenas mensagens de gerenciamento necessárias e sinais de sincronização (por exemplo, constelação de 1 bit). A energia pode ser rapidamente restaurada quando os dados do assinante são transmitidos</a:t>
            </a:r>
            <a:r>
              <a:rPr lang="en-US" altLang="zh-CN" dirty="0"/>
              <a:t>. </a:t>
            </a:r>
          </a:p>
          <a:p>
            <a:pPr lvl="1"/>
            <a:r>
              <a:rPr lang="pt-BR" altLang="zh-CN" dirty="0"/>
              <a:t>O CO e o CPE do ADSL2/ADSL plus fornecem a função de corte de energia na faixa de 0 a 40 dB para reduzir efetivamente a potência de transmissão durante a operação normal. (Em um sistema ADSL, somente o CO tem essa função na faixa de 0 a 12dB.)
</a:t>
            </a:r>
            <a:endParaRPr lang="en-US" altLang="zh-CN" dirty="0"/>
          </a:p>
          <a:p>
            <a:endParaRPr lang="zh-CN" altLang="en-US" dirty="0"/>
          </a:p>
        </p:txBody>
      </p:sp>
    </p:spTree>
    <p:extLst>
      <p:ext uri="{BB962C8B-B14F-4D97-AF65-F5344CB8AC3E}">
        <p14:creationId xmlns:p14="http://schemas.microsoft.com/office/powerpoint/2010/main" val="309576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a:lnSpc>
                <a:spcPct val="100000"/>
              </a:lnSpc>
            </a:pPr>
            <a:r>
              <a:rPr lang="pt-BR" altLang="zh-CN" dirty="0"/>
              <a:t>Funcionamento mais estável e melhor compatibilidade de espectro</a:t>
            </a:r>
            <a:r>
              <a:rPr lang="en-US" altLang="zh-CN" dirty="0"/>
              <a:t>   </a:t>
            </a:r>
          </a:p>
          <a:p>
            <a:pPr lvl="1">
              <a:lnSpc>
                <a:spcPct val="100000"/>
              </a:lnSpc>
            </a:pPr>
            <a:r>
              <a:rPr lang="pt-BR" altLang="zh-CN" dirty="0"/>
              <a:t>O receptor determina a ordenação do tom com base no resultado da análise do canal e seleciona o melhor tom como tom piloto, tornando as conexões ADSL mais estáveis</a:t>
            </a:r>
            <a:r>
              <a:rPr lang="en-US" altLang="zh-CN" dirty="0"/>
              <a:t>.</a:t>
            </a:r>
          </a:p>
          <a:p>
            <a:pPr lvl="1">
              <a:lnSpc>
                <a:spcPct val="100000"/>
              </a:lnSpc>
            </a:pPr>
            <a:r>
              <a:rPr lang="pt-BR" altLang="zh-CN" dirty="0"/>
              <a:t>Os tons são desativados durante o treinamento. A extremidade de recepção testa a distribuição do sinal de interferência de RF (RFI) para evitar RFI e reduzir o </a:t>
            </a:r>
            <a:r>
              <a:rPr lang="pt-BR" altLang="zh-CN" dirty="0" err="1"/>
              <a:t>crosstalk</a:t>
            </a:r>
            <a:r>
              <a:rPr lang="pt-BR" altLang="zh-CN" dirty="0"/>
              <a:t> para outros pares de linhas</a:t>
            </a:r>
            <a:r>
              <a:rPr lang="en-US" altLang="zh-CN" dirty="0"/>
              <a:t>.</a:t>
            </a:r>
          </a:p>
          <a:p>
            <a:pPr lvl="1">
              <a:lnSpc>
                <a:spcPct val="100000"/>
              </a:lnSpc>
            </a:pPr>
            <a:r>
              <a:rPr lang="pt-BR" altLang="zh-CN" dirty="0"/>
              <a:t>Excelente adaptabilidade dinâmica: A troca de bits aprimorada altera dinamicamente a taxa de linha</a:t>
            </a:r>
            <a:r>
              <a:rPr lang="en-US" altLang="zh-CN" dirty="0"/>
              <a:t>.</a:t>
            </a:r>
          </a:p>
          <a:p>
            <a:pPr lvl="1">
              <a:lnSpc>
                <a:spcPct val="100000"/>
              </a:lnSpc>
            </a:pPr>
            <a:r>
              <a:rPr lang="pt-BR" altLang="zh-CN" dirty="0"/>
              <a:t>O corte de energia para um máximo de 40 dB no receptor e transmissor reduz o eco e o </a:t>
            </a:r>
            <a:r>
              <a:rPr lang="pt-BR" altLang="zh-CN" dirty="0" err="1"/>
              <a:t>crosstalk</a:t>
            </a:r>
            <a:r>
              <a:rPr lang="pt-BR" altLang="zh-CN" dirty="0"/>
              <a:t> próximos</a:t>
            </a:r>
            <a:r>
              <a:rPr lang="en-US" altLang="zh-CN" dirty="0"/>
              <a:t>.</a:t>
            </a:r>
          </a:p>
          <a:p>
            <a:pPr lvl="1">
              <a:lnSpc>
                <a:spcPct val="100000"/>
              </a:lnSpc>
            </a:pPr>
            <a:r>
              <a:rPr lang="pt-BR" altLang="zh-CN" dirty="0"/>
              <a:t>O receptor determina o tom piloto para evitar falhas de ativação causadas por conectores de ponte de linha ou interferência AM</a:t>
            </a:r>
            <a:r>
              <a:rPr lang="en-US" altLang="zh-CN" dirty="0"/>
              <a:t>. </a:t>
            </a:r>
          </a:p>
          <a:p>
            <a:pPr lvl="1">
              <a:lnSpc>
                <a:spcPct val="100000"/>
              </a:lnSpc>
            </a:pPr>
            <a:r>
              <a:rPr lang="pt-BR" altLang="zh-CN" dirty="0"/>
              <a:t>O processo de treinamento é encurtado para recuperar rapidamente a sincronização de conexão de erros</a:t>
            </a:r>
            <a:r>
              <a:rPr lang="en-US" altLang="zh-CN" dirty="0"/>
              <a:t>.</a:t>
            </a:r>
          </a:p>
          <a:p>
            <a:pPr>
              <a:lnSpc>
                <a:spcPct val="100000"/>
              </a:lnSpc>
            </a:pPr>
            <a:r>
              <a:rPr lang="pt-BR" altLang="zh-CN" dirty="0"/>
              <a:t>Função de diagnóstico de linha</a:t>
            </a:r>
            <a:r>
              <a:rPr lang="en-US" altLang="zh-CN" dirty="0"/>
              <a:t>  </a:t>
            </a:r>
          </a:p>
          <a:p>
            <a:pPr lvl="1">
              <a:lnSpc>
                <a:spcPct val="100000"/>
              </a:lnSpc>
            </a:pPr>
            <a:r>
              <a:rPr lang="pt-BR" altLang="zh-CN" dirty="0"/>
              <a:t>Suporta a função de teste dual-end. O CO e o CPE podem ser treinados, e os parâmetros da linha podem ser obtidos através de um processo de teste de linha dedicado</a:t>
            </a:r>
            <a:r>
              <a:rPr lang="en-US" altLang="zh-CN" dirty="0"/>
              <a:t>.</a:t>
            </a:r>
          </a:p>
          <a:p>
            <a:pPr>
              <a:lnSpc>
                <a:spcPct val="100000"/>
              </a:lnSpc>
            </a:pPr>
            <a:r>
              <a:rPr lang="en-US" altLang="zh-CN" dirty="0" err="1"/>
              <a:t>Adaptação</a:t>
            </a:r>
            <a:r>
              <a:rPr lang="en-US" altLang="zh-CN" dirty="0"/>
              <a:t> à taxa </a:t>
            </a:r>
            <a:r>
              <a:rPr lang="en-US" altLang="zh-CN" dirty="0" err="1"/>
              <a:t>dinâmica</a:t>
            </a:r>
            <a:r>
              <a:rPr lang="en-US" altLang="zh-CN" dirty="0"/>
              <a:t>  </a:t>
            </a:r>
          </a:p>
          <a:p>
            <a:pPr lvl="1">
              <a:lnSpc>
                <a:spcPct val="100000"/>
              </a:lnSpc>
            </a:pPr>
            <a:r>
              <a:rPr lang="pt-BR" altLang="zh-CN" dirty="0"/>
              <a:t>A tecnologia </a:t>
            </a:r>
            <a:r>
              <a:rPr lang="pt-BR" altLang="zh-CN" dirty="0" err="1"/>
              <a:t>Seamless</a:t>
            </a:r>
            <a:r>
              <a:rPr lang="pt-BR" altLang="zh-CN" dirty="0"/>
              <a:t> Rate </a:t>
            </a:r>
            <a:r>
              <a:rPr lang="pt-BR" altLang="zh-CN" dirty="0" err="1"/>
              <a:t>Adaptive</a:t>
            </a:r>
            <a:r>
              <a:rPr lang="pt-BR" altLang="zh-CN" dirty="0"/>
              <a:t> (SRA) é usada para resolver interferências de </a:t>
            </a:r>
            <a:r>
              <a:rPr lang="pt-BR" altLang="zh-CN" dirty="0" err="1"/>
              <a:t>crosstalk</a:t>
            </a:r>
            <a:r>
              <a:rPr lang="pt-BR" altLang="zh-CN" dirty="0"/>
              <a:t> e AM e ajustar a taxa de conexão sem ser percebida pelos assinantes para se adaptar às mudanças do ambiente</a:t>
            </a:r>
            <a:r>
              <a:rPr lang="en-US" altLang="zh-CN" dirty="0"/>
              <a:t>.</a:t>
            </a:r>
          </a:p>
          <a:p>
            <a:pPr>
              <a:lnSpc>
                <a:spcPct val="100000"/>
              </a:lnSpc>
            </a:pPr>
            <a:endParaRPr lang="zh-CN" altLang="en-US" dirty="0"/>
          </a:p>
        </p:txBody>
      </p:sp>
    </p:spTree>
    <p:extLst>
      <p:ext uri="{BB962C8B-B14F-4D97-AF65-F5344CB8AC3E}">
        <p14:creationId xmlns:p14="http://schemas.microsoft.com/office/powerpoint/2010/main" val="12692566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备注占位符 4"/>
          <p:cNvSpPr>
            <a:spLocks noGrp="1"/>
          </p:cNvSpPr>
          <p:nvPr>
            <p:ph type="body" idx="1"/>
          </p:nvPr>
        </p:nvSpPr>
        <p:spPr>
          <a:xfrm>
            <a:off x="476149" y="790552"/>
            <a:ext cx="6200206" cy="5266889"/>
          </a:xfrm>
        </p:spPr>
        <p:txBody>
          <a:bodyPr/>
          <a:lstStyle/>
          <a:p>
            <a:r>
              <a:rPr lang="en-US" altLang="zh-CN" dirty="0" err="1"/>
              <a:t>Vinculação</a:t>
            </a:r>
            <a:r>
              <a:rPr lang="en-US" altLang="zh-CN" dirty="0"/>
              <a:t> de taxa   </a:t>
            </a:r>
          </a:p>
          <a:p>
            <a:pPr lvl="1"/>
            <a:r>
              <a:rPr lang="pt-BR" altLang="zh-CN" dirty="0"/>
              <a:t>Para fornecer </a:t>
            </a:r>
            <a:r>
              <a:rPr lang="pt-BR" altLang="zh-CN" dirty="0" err="1"/>
              <a:t>QoSs</a:t>
            </a:r>
            <a:r>
              <a:rPr lang="pt-BR" altLang="zh-CN" dirty="0"/>
              <a:t> diferente para diferentes clientes, o ADSL2 adota a tecnologia IMA para ligar dois ou mais fios de cobre como uma conexão ADSL, o que pode aumentar de forma flexível a taxa de acesso</a:t>
            </a:r>
            <a:r>
              <a:rPr lang="en-US" altLang="zh-CN" dirty="0"/>
              <a:t>.</a:t>
            </a:r>
          </a:p>
          <a:p>
            <a:r>
              <a:rPr lang="en-US" altLang="zh-CN" dirty="0" err="1"/>
              <a:t>Melhor</a:t>
            </a:r>
            <a:r>
              <a:rPr lang="en-US" altLang="zh-CN" dirty="0"/>
              <a:t> </a:t>
            </a:r>
            <a:r>
              <a:rPr lang="en-US" altLang="zh-CN" dirty="0" err="1"/>
              <a:t>interoperabilidade</a:t>
            </a:r>
            <a:r>
              <a:rPr lang="en-US" altLang="zh-CN" dirty="0"/>
              <a:t>   </a:t>
            </a:r>
          </a:p>
          <a:p>
            <a:pPr lvl="1"/>
            <a:r>
              <a:rPr lang="pt-BR" altLang="zh-CN" dirty="0"/>
              <a:t>O ADSL2/ADSL plus divide o transceptor ADSL em várias subcamadas de acordo com as funções</a:t>
            </a:r>
            <a:r>
              <a:rPr lang="en-US" altLang="zh-CN" dirty="0"/>
              <a:t>.</a:t>
            </a:r>
          </a:p>
          <a:p>
            <a:pPr lvl="2"/>
            <a:r>
              <a:rPr lang="pt-BR" altLang="zh-CN" dirty="0"/>
              <a:t>Subcamada de convergência do protocolo de transmissão </a:t>
            </a:r>
            <a:r>
              <a:rPr lang="en-US" altLang="zh-CN" dirty="0"/>
              <a:t>(TPS-TC)</a:t>
            </a:r>
          </a:p>
          <a:p>
            <a:pPr lvl="2"/>
            <a:r>
              <a:rPr lang="pt-BR" altLang="zh-CN" dirty="0"/>
              <a:t>Subcamada de convergência do meio físico </a:t>
            </a:r>
            <a:r>
              <a:rPr lang="en-US" altLang="zh-CN" dirty="0"/>
              <a:t>(PMS-TC)</a:t>
            </a:r>
          </a:p>
          <a:p>
            <a:pPr lvl="2"/>
            <a:r>
              <a:rPr lang="en-US" altLang="zh-CN" dirty="0" err="1"/>
              <a:t>Subcamada</a:t>
            </a:r>
            <a:r>
              <a:rPr lang="en-US" altLang="zh-CN" dirty="0"/>
              <a:t> </a:t>
            </a:r>
            <a:r>
              <a:rPr lang="en-US" altLang="zh-CN" dirty="0" err="1"/>
              <a:t>física</a:t>
            </a:r>
            <a:r>
              <a:rPr lang="en-US" altLang="zh-CN" dirty="0"/>
              <a:t> </a:t>
            </a:r>
            <a:r>
              <a:rPr lang="en-US" altLang="zh-CN" dirty="0" err="1"/>
              <a:t>média</a:t>
            </a:r>
            <a:r>
              <a:rPr lang="en-US" altLang="zh-CN" dirty="0"/>
              <a:t> (PMD)</a:t>
            </a:r>
          </a:p>
          <a:p>
            <a:pPr lvl="2"/>
            <a:r>
              <a:rPr lang="pt-BR" altLang="zh-CN" dirty="0"/>
              <a:t>Subcamada de convergência de protocolo de gerenciamento (MPS-TC) para interfaces de gerenciamento de rede  </a:t>
            </a:r>
            <a:endParaRPr lang="en-US" altLang="zh-CN" dirty="0"/>
          </a:p>
          <a:p>
            <a:pPr lvl="1"/>
            <a:r>
              <a:rPr lang="pt-BR" altLang="zh-CN" dirty="0"/>
              <a:t>Cada subcamada é encapsulada e as mensagens entre as subcamadas são definidas. Dessa forma, dispositivos de diferentes fornecedores podem se comunicar entre si</a:t>
            </a:r>
            <a:r>
              <a:rPr lang="en-US" altLang="zh-CN" dirty="0"/>
              <a:t>.</a:t>
            </a:r>
          </a:p>
          <a:p>
            <a:endParaRPr lang="zh-CN" altLang="en-US" dirty="0"/>
          </a:p>
        </p:txBody>
      </p:sp>
    </p:spTree>
    <p:extLst>
      <p:ext uri="{BB962C8B-B14F-4D97-AF65-F5344CB8AC3E}">
        <p14:creationId xmlns:p14="http://schemas.microsoft.com/office/powerpoint/2010/main" val="1605534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64931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1393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a:lnSpc>
                <a:spcPct val="100000"/>
              </a:lnSpc>
            </a:pPr>
            <a:r>
              <a:rPr lang="pt-BR" altLang="zh-CN" dirty="0"/>
              <a:t>Os dois tipos anteriores de tecnologias DSL, ADSL e SHDSL, têm uma taxa de transmissão máxima de 8 Mbps. VDSL, que é a abreviação de linha de assinante digital de alta velocidade é uma nova geração de tecnologia DSL de alta velocidade</a:t>
            </a:r>
            <a:r>
              <a:rPr lang="en-US" altLang="zh-CN" dirty="0"/>
              <a:t>.</a:t>
            </a:r>
          </a:p>
          <a:p>
            <a:pPr>
              <a:lnSpc>
                <a:spcPct val="100000"/>
              </a:lnSpc>
            </a:pPr>
            <a:r>
              <a:rPr lang="pt-BR" altLang="zh-CN" dirty="0"/>
              <a:t>VDSL pode atingir uma taxa de transmissão máxima de 52 Mbps em pares trançados comuns. Ele fornece várias taxas de transmissão e vários modos de trabalho, incluindo transmissão simétrica e assimétrica, para atender aos requisitos de diferentes clientes. Como a taxa de transmissão do VDSL é alta, os pares trançados usados no VDSL são mais curtos, geralmente de 300 m a 1 km. O comprimento dos pares trançados é inversamente proporcional à taxa de transmissão</a:t>
            </a:r>
            <a:r>
              <a:rPr lang="en-US" altLang="zh-CN" dirty="0"/>
              <a:t>.</a:t>
            </a:r>
          </a:p>
          <a:p>
            <a:pPr>
              <a:lnSpc>
                <a:spcPct val="100000"/>
              </a:lnSpc>
            </a:pPr>
            <a:r>
              <a:rPr lang="pt-BR" altLang="zh-CN" dirty="0"/>
              <a:t>Em comparação com o ADSL, o VDSL usa uma banda de frequência mais alta do que as frequências PSTN e ISDN em pares trançados. Por conseguinte, o VDSL é compatível com os serviços telefónicos tradicionais existentes, bem como com os serviços RDIS. VDSL também usa filtros passivos como divisores de sinal para suportar a transmissão de voz e ISDN. Os princípios básicos de funcionamento do VDSL são semelhantes aos do ADSL</a:t>
            </a:r>
            <a:r>
              <a:rPr lang="en-US" altLang="zh-CN" dirty="0"/>
              <a:t>.</a:t>
            </a:r>
          </a:p>
          <a:p>
            <a:pPr>
              <a:lnSpc>
                <a:spcPct val="100000"/>
              </a:lnSpc>
            </a:pPr>
            <a:r>
              <a:rPr lang="pt-BR" altLang="zh-CN" dirty="0"/>
              <a:t>VDSL é uma tecnologia de transmissão de vídeo e dados sobre a banda de frequência de voz. Ele fornece vários modos de trabalho e pode transmitir dados a uma alta taxa dentro de uma curta distância. Essa tecnologia permite que as operadoras de telecomunicações usem pares trançados existentes para transmitir serviços de banda larga, como </a:t>
            </a:r>
            <a:r>
              <a:rPr lang="pt-BR" altLang="zh-CN" dirty="0" err="1"/>
              <a:t>VoD</a:t>
            </a:r>
            <a:r>
              <a:rPr lang="pt-BR" altLang="zh-CN" dirty="0"/>
              <a:t> e acesso à Internet de alta velocidade.
Atualmente, o sistema VDSL reconhecido internacionalmente está em conformidade com o padrão americano formulado por T1E1.4 e padrão europeu formulado por ESTI TM6. Ambos os padrões adotam o padrão G.998 e os modos de modulação DMT/CAP. A diferença é que o padrão americano adota o padrão G.998 para planejamento de banda base para fornecer uma taxa mais alta de 22 Mbps, enquanto o padrão europeu adota o padrão G.998 para planejamento de banda base para fornecer uma taxa mais alta de 14 Mbps</a:t>
            </a:r>
            <a:r>
              <a:rPr lang="en-US" altLang="zh-CN" dirty="0"/>
              <a:t>.</a:t>
            </a:r>
          </a:p>
          <a:p>
            <a:pPr>
              <a:lnSpc>
                <a:spcPct val="100000"/>
              </a:lnSpc>
            </a:pPr>
            <a:endParaRPr lang="zh-CN" altLang="en-US" dirty="0"/>
          </a:p>
        </p:txBody>
      </p:sp>
    </p:spTree>
    <p:extLst>
      <p:ext uri="{BB962C8B-B14F-4D97-AF65-F5344CB8AC3E}">
        <p14:creationId xmlns:p14="http://schemas.microsoft.com/office/powerpoint/2010/main" val="3965343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r>
              <a:rPr lang="pt-BR" altLang="zh-CN" dirty="0"/>
              <a:t>Embora a taxa de transmissão do VDSL seja alta, a distância de transmissão é muito menor do que a do ADSL. Isso ocorre porque a transmissão de alta velocidade requer modos de modulação complexos, codificação de constelação densa e características de canal excepcionais, mas o comprimento das linhas de transmissão pode representar impactos negativos no desempenho do canal</a:t>
            </a:r>
            <a:r>
              <a:rPr lang="en-US" altLang="zh-CN" dirty="0"/>
              <a:t>. </a:t>
            </a:r>
          </a:p>
          <a:p>
            <a:r>
              <a:rPr lang="pt-BR" altLang="zh-CN" dirty="0"/>
              <a:t>No estágio inicial do projeto VDSL, a UIT divide as capacidades de transmissão VDSL em transmissões de longa, média e curta distância em modos de transmissão assimétricos e simétricos</a:t>
            </a:r>
            <a:r>
              <a:rPr lang="en-US" altLang="zh-CN" dirty="0"/>
              <a:t>. </a:t>
            </a:r>
          </a:p>
          <a:p>
            <a:endParaRPr lang="zh-CN" altLang="en-US" dirty="0"/>
          </a:p>
        </p:txBody>
      </p:sp>
    </p:spTree>
    <p:extLst>
      <p:ext uri="{BB962C8B-B14F-4D97-AF65-F5344CB8AC3E}">
        <p14:creationId xmlns:p14="http://schemas.microsoft.com/office/powerpoint/2010/main" val="20004705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r>
              <a:rPr lang="pt-BR" altLang="zh-CN" dirty="0"/>
              <a:t>Este é o modelo de referência do sistema VDSL. Os módulos básicos incluem dispositivos VDSL no lado do CO e do assinante. Os dispositivos em ambos os lados são conectados por pares trançados através de seus próprios divisores. A outra extremidade do dispositivo CO está conectada a uma ONU, e a outra extremidade do dispositivo assinante está conectada a um dispositivo de rede ou a uma pequena LAN</a:t>
            </a:r>
            <a:r>
              <a:rPr lang="en-US" altLang="zh-CN" dirty="0"/>
              <a:t>.</a:t>
            </a:r>
          </a:p>
          <a:p>
            <a:r>
              <a:rPr lang="pt-BR" altLang="zh-CN" dirty="0"/>
              <a:t>VTU-O é a abreviação de unidade </a:t>
            </a:r>
            <a:r>
              <a:rPr lang="pt-BR" altLang="zh-CN" dirty="0" err="1"/>
              <a:t>transceptora</a:t>
            </a:r>
            <a:r>
              <a:rPr lang="pt-BR" altLang="zh-CN" dirty="0"/>
              <a:t> VDSL na ONU, e tem a mesma função que o modem do lado CO ATU-C no ADSL. VTU-R é a abreviação de unidade </a:t>
            </a:r>
            <a:r>
              <a:rPr lang="pt-BR" altLang="zh-CN" dirty="0" err="1"/>
              <a:t>transceptora</a:t>
            </a:r>
            <a:r>
              <a:rPr lang="pt-BR" altLang="zh-CN" dirty="0"/>
              <a:t> VDSL no controle remoto e tem a mesma função que o modem do lado do assinante ATU-R em ADSL</a:t>
            </a:r>
            <a:r>
              <a:rPr lang="en-US" altLang="zh-CN" dirty="0"/>
              <a:t>.</a:t>
            </a:r>
          </a:p>
          <a:p>
            <a:r>
              <a:rPr lang="pt-BR" altLang="zh-CN" dirty="0"/>
              <a:t>Interfaces de rede definidas por aplicativos: Diferentes interfaces de dados são usadas para agregar dados de protocolos de camada superior para formar fluxos de dados unificados a serem transmitidos em canais rápidos e lentos, conforme necessário. Os fluxos de dados são enviados para a camada inferior para enquadramento. Ao mesmo tempo, os quadros de dados independentes do aplicativo da camada inferior são divididos e usados por diferentes interfaces e protocolos de aplicativo</a:t>
            </a:r>
            <a:r>
              <a:rPr lang="en-US" altLang="zh-CN" dirty="0"/>
              <a:t>.</a:t>
            </a:r>
          </a:p>
          <a:p>
            <a:r>
              <a:rPr lang="pt-BR" altLang="zh-CN" dirty="0"/>
              <a:t>Em VDSL, um divisor semelhante ao do ADSL é usado para separar sinais de dados de sinais de voz/ISDN tradicionais</a:t>
            </a:r>
            <a:r>
              <a:rPr lang="en-US" altLang="zh-CN" dirty="0"/>
              <a:t>.</a:t>
            </a:r>
          </a:p>
          <a:p>
            <a:endParaRPr lang="zh-CN" altLang="en-US" dirty="0"/>
          </a:p>
        </p:txBody>
      </p:sp>
    </p:spTree>
    <p:extLst>
      <p:ext uri="{BB962C8B-B14F-4D97-AF65-F5344CB8AC3E}">
        <p14:creationId xmlns:p14="http://schemas.microsoft.com/office/powerpoint/2010/main" val="21840636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64533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3871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657482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033837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r>
              <a:rPr lang="pt-BR" altLang="zh-CN" dirty="0"/>
              <a:t>Adicionar o </a:t>
            </a:r>
            <a:r>
              <a:rPr lang="pt-BR" altLang="zh-CN" dirty="0" err="1"/>
              <a:t>MxU</a:t>
            </a:r>
            <a:r>
              <a:rPr lang="pt-BR" altLang="zh-CN" dirty="0"/>
              <a:t> ao OLT</a:t>
            </a:r>
            <a:r>
              <a:rPr lang="en-US" altLang="zh-CN" dirty="0"/>
              <a:t>   </a:t>
            </a:r>
          </a:p>
          <a:p>
            <a:pPr lvl="1"/>
            <a:r>
              <a:rPr lang="pt-BR" altLang="zh-CN" dirty="0"/>
              <a:t>Criar perfil de linha GPON ONU 21 e vincular T-CONT 3 ao perfil DBA 11 para NMS, vincular T-CONT 4 ao perfil DBA 10 para HSI</a:t>
            </a:r>
            <a:r>
              <a:rPr lang="en-US" altLang="zh-CN" dirty="0"/>
              <a:t>.</a:t>
            </a:r>
          </a:p>
          <a:p>
            <a:pPr lvl="1"/>
            <a:r>
              <a:rPr lang="pt-BR" altLang="zh-CN" dirty="0"/>
              <a:t>Adicione a porta GEM 4 para transmitir fluxos de tráfego de gerenciamento e a porta GEM 3 para transmitir fluxos de serviço VoIP</a:t>
            </a:r>
            <a:r>
              <a:rPr lang="en-US" altLang="zh-CN" dirty="0"/>
              <a:t>.</a:t>
            </a:r>
          </a:p>
          <a:p>
            <a:pPr lvl="1"/>
            <a:r>
              <a:rPr lang="pt-BR" altLang="zh-CN" dirty="0"/>
              <a:t>Mapeie a porta de serviço de gerenciamento (a ID CVLAN é 4000) para a porta GEM 4 e mapeie a porta de serviço do serviço HSI (a ID CVLAN é 10) para a porta GEM 1</a:t>
            </a:r>
            <a:r>
              <a:rPr lang="en-US" altLang="zh-CN" dirty="0"/>
              <a:t>.</a:t>
            </a:r>
          </a:p>
          <a:p>
            <a:pPr lvl="2"/>
            <a:r>
              <a:rPr lang="pt-BR" altLang="zh-CN" dirty="0"/>
              <a:t>O ONU é conectado à porta GPON 0/2/0 através de um divisor óptico. O ID da ONU é 1. O SN da ONU é 3230313192E95441. O modo de gerenciamento é SNMP e o perfil de linha 21 está vinculado</a:t>
            </a:r>
            <a:r>
              <a:rPr lang="en-US" altLang="zh-CN" dirty="0"/>
              <a:t>.</a:t>
            </a:r>
          </a:p>
          <a:p>
            <a:endParaRPr lang="zh-CN" altLang="en-US" dirty="0"/>
          </a:p>
        </p:txBody>
      </p:sp>
    </p:spTree>
    <p:extLst>
      <p:ext uri="{BB962C8B-B14F-4D97-AF65-F5344CB8AC3E}">
        <p14:creationId xmlns:p14="http://schemas.microsoft.com/office/powerpoint/2010/main" val="9498220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r>
              <a:rPr lang="pt-BR" altLang="zh-CN" dirty="0"/>
              <a:t>Configurar VLAN e IP de gerenciamento em banda</a:t>
            </a:r>
            <a:r>
              <a:rPr lang="en-US" altLang="zh-CN" dirty="0"/>
              <a:t>  </a:t>
            </a:r>
          </a:p>
          <a:p>
            <a:pPr lvl="1"/>
            <a:r>
              <a:rPr lang="pt-BR" altLang="zh-CN" dirty="0"/>
              <a:t>Crie a VLAN 4000 inteligente e adicione a porta </a:t>
            </a:r>
            <a:r>
              <a:rPr lang="pt-BR" altLang="zh-CN" dirty="0" err="1"/>
              <a:t>upstream</a:t>
            </a:r>
            <a:r>
              <a:rPr lang="pt-BR" altLang="zh-CN" dirty="0"/>
              <a:t> 0/19/0 a ela</a:t>
            </a:r>
            <a:r>
              <a:rPr lang="en-US" altLang="zh-CN" dirty="0"/>
              <a:t>.</a:t>
            </a:r>
          </a:p>
          <a:p>
            <a:pPr lvl="1"/>
            <a:r>
              <a:rPr lang="pt-BR" altLang="zh-CN" dirty="0"/>
              <a:t>Configure a porta do serviço de gerenciamento, a ID da VLAN de gerenciamento para 4000, a ID da porta GEM para 4 e a ID da CVLAN para 4000. No OLT, a taxa da porta de serviço </a:t>
            </a:r>
            <a:r>
              <a:rPr lang="pt-BR" altLang="zh-CN" dirty="0" err="1"/>
              <a:t>inband</a:t>
            </a:r>
            <a:r>
              <a:rPr lang="pt-BR" altLang="zh-CN" dirty="0"/>
              <a:t> não é limitada. Portanto, use o perfil de tráfego padrão 6</a:t>
            </a:r>
            <a:r>
              <a:rPr lang="en-US" altLang="zh-CN" dirty="0"/>
              <a:t>.</a:t>
            </a:r>
          </a:p>
          <a:p>
            <a:pPr lvl="2"/>
            <a:r>
              <a:rPr lang="pt-BR" altLang="zh-CN" dirty="0"/>
              <a:t>Para </a:t>
            </a:r>
            <a:r>
              <a:rPr lang="pt-BR" altLang="zh-CN" dirty="0" err="1"/>
              <a:t>telnet</a:t>
            </a:r>
            <a:r>
              <a:rPr lang="pt-BR" altLang="zh-CN" dirty="0"/>
              <a:t> para a ONU a partir da OLT e, em seguida, configurar a ONU, você precisa configurar as </a:t>
            </a:r>
            <a:r>
              <a:rPr lang="pt-BR" altLang="zh-CN" dirty="0" err="1"/>
              <a:t>VLANs</a:t>
            </a:r>
            <a:r>
              <a:rPr lang="pt-BR" altLang="zh-CN" dirty="0"/>
              <a:t> de gerenciamento em banda e os endereços IP da OLT e da ONU na OLT. Configure o endereço IP de gerenciamento em banda para 172.16.48.250, Configure o endereço IP estático do ONU 1 para 172.16.48.2 e o ID da VLAN de gerenciamento para 4000 (o mesmo que o do OLT</a:t>
            </a:r>
            <a:r>
              <a:rPr lang="en-US" altLang="zh-CN" dirty="0"/>
              <a:t>).</a:t>
            </a:r>
            <a:endParaRPr lang="zh-CN" altLang="zh-CN" dirty="0"/>
          </a:p>
          <a:p>
            <a:endParaRPr lang="zh-CN" altLang="en-US" dirty="0"/>
          </a:p>
        </p:txBody>
      </p:sp>
    </p:spTree>
    <p:extLst>
      <p:ext uri="{BB962C8B-B14F-4D97-AF65-F5344CB8AC3E}">
        <p14:creationId xmlns:p14="http://schemas.microsoft.com/office/powerpoint/2010/main" val="36167271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r>
              <a:rPr lang="pt-BR" altLang="zh-CN" dirty="0"/>
              <a:t>Configurar a VLAN de serviço HSI e a porta de serviço  </a:t>
            </a:r>
            <a:endParaRPr lang="en-US" altLang="zh-CN" dirty="0"/>
          </a:p>
          <a:p>
            <a:pPr lvl="1"/>
            <a:r>
              <a:rPr lang="pt-BR" altLang="zh-CN" dirty="0"/>
              <a:t>Crie uma VLAN de serviço e adicione uma porta </a:t>
            </a:r>
            <a:r>
              <a:rPr lang="pt-BR" altLang="zh-CN" dirty="0" err="1"/>
              <a:t>upstream</a:t>
            </a:r>
            <a:r>
              <a:rPr lang="pt-BR" altLang="zh-CN" dirty="0"/>
              <a:t> a ela. O ID da VLAN é 2012 e a VLAN é uma VLAN inteligente, o atributo VLAN é </a:t>
            </a:r>
            <a:r>
              <a:rPr lang="pt-BR" altLang="zh-CN" dirty="0" err="1"/>
              <a:t>QinQ</a:t>
            </a:r>
            <a:r>
              <a:rPr lang="pt-BR" altLang="zh-CN" dirty="0"/>
              <a:t>. Adicionar porta </a:t>
            </a:r>
            <a:r>
              <a:rPr lang="pt-BR" altLang="zh-CN" dirty="0" err="1"/>
              <a:t>upstream</a:t>
            </a:r>
            <a:r>
              <a:rPr lang="pt-BR" altLang="zh-CN" dirty="0"/>
              <a:t> 0/19/0 à VLAN 2012</a:t>
            </a:r>
            <a:r>
              <a:rPr lang="en-US" altLang="zh-CN" dirty="0"/>
              <a:t>.</a:t>
            </a:r>
          </a:p>
          <a:p>
            <a:pPr lvl="1"/>
            <a:r>
              <a:rPr lang="pt-BR" altLang="zh-CN" dirty="0"/>
              <a:t>Criar porta de serviço conectada ao ONU 1. SVLAN ID para 2012, GEM </a:t>
            </a:r>
            <a:r>
              <a:rPr lang="pt-BR" altLang="zh-CN" dirty="0" err="1"/>
              <a:t>port</a:t>
            </a:r>
            <a:r>
              <a:rPr lang="pt-BR" altLang="zh-CN" dirty="0"/>
              <a:t> ID para 1, vincular perfil de tráfego 6 e CVLAN ID para 10</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106419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63196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pPr>
              <a:lnSpc>
                <a:spcPct val="100000"/>
              </a:lnSpc>
            </a:pPr>
            <a:r>
              <a:rPr lang="pt-BR" altLang="zh-CN" dirty="0"/>
              <a:t>Configurar o perfil de linha ADSL2+</a:t>
            </a:r>
            <a:r>
              <a:rPr lang="en-US" altLang="zh-CN" dirty="0"/>
              <a:t>  </a:t>
            </a:r>
          </a:p>
          <a:p>
            <a:pPr lvl="1">
              <a:lnSpc>
                <a:spcPct val="100000"/>
              </a:lnSpc>
            </a:pPr>
            <a:r>
              <a:rPr lang="pt-BR" altLang="zh-CN" dirty="0"/>
              <a:t>Adicionar perfil de linha ADSL2+ 4 e usar as configurações padrão para os parâmetros</a:t>
            </a:r>
            <a:r>
              <a:rPr lang="en-US" altLang="zh-CN" dirty="0"/>
              <a:t>.</a:t>
            </a:r>
          </a:p>
          <a:p>
            <a:pPr>
              <a:lnSpc>
                <a:spcPct val="100000"/>
              </a:lnSpc>
            </a:pPr>
            <a:r>
              <a:rPr lang="pt-BR" altLang="zh-CN" dirty="0"/>
              <a:t>Ativar a porta ADSL2+ com perfil de linha  </a:t>
            </a:r>
            <a:endParaRPr lang="en-US" altLang="zh-CN" dirty="0"/>
          </a:p>
          <a:p>
            <a:pPr lvl="1">
              <a:lnSpc>
                <a:spcPct val="100000"/>
              </a:lnSpc>
            </a:pPr>
            <a:r>
              <a:rPr lang="pt-BR" altLang="zh-CN" dirty="0"/>
              <a:t>Ative a porta ADSL2+ 0/1/1 e vincule o modelo de linha 4 a ela</a:t>
            </a:r>
            <a:r>
              <a:rPr lang="en-US" altLang="zh-CN" dirty="0"/>
              <a:t>.</a:t>
            </a:r>
          </a:p>
          <a:p>
            <a:pPr>
              <a:lnSpc>
                <a:spcPct val="100000"/>
              </a:lnSpc>
            </a:pPr>
            <a:r>
              <a:rPr lang="en-US" altLang="zh-CN" dirty="0" err="1"/>
              <a:t>huawei</a:t>
            </a:r>
            <a:r>
              <a:rPr lang="en-US" altLang="zh-CN" dirty="0"/>
              <a:t>(</a:t>
            </a:r>
            <a:r>
              <a:rPr lang="en-US" altLang="zh-CN" dirty="0" err="1"/>
              <a:t>config</a:t>
            </a:r>
            <a:r>
              <a:rPr lang="en-US" altLang="zh-CN" dirty="0"/>
              <a:t>)#</a:t>
            </a:r>
            <a:r>
              <a:rPr lang="en-US" altLang="zh-CN" dirty="0" err="1"/>
              <a:t>adsl</a:t>
            </a:r>
            <a:r>
              <a:rPr lang="en-US" altLang="zh-CN" dirty="0"/>
              <a:t> line-profile add{ &lt;</a:t>
            </a:r>
            <a:r>
              <a:rPr lang="en-US" altLang="zh-CN" dirty="0" err="1"/>
              <a:t>cr</a:t>
            </a:r>
            <a:r>
              <a:rPr lang="en-US" altLang="zh-CN" dirty="0"/>
              <a:t>&gt;|profile-index&lt;U&gt;&lt;2,999&gt; }:4</a:t>
            </a:r>
          </a:p>
          <a:p>
            <a:pPr marL="373212" lvl="1" indent="0">
              <a:lnSpc>
                <a:spcPct val="100000"/>
              </a:lnSpc>
              <a:buNone/>
            </a:pPr>
            <a:r>
              <a:rPr lang="en-US" altLang="zh-CN" dirty="0"/>
              <a:t>&gt;  </a:t>
            </a:r>
            <a:r>
              <a:rPr lang="en-US" altLang="zh-CN" dirty="0" err="1"/>
              <a:t>Deseja</a:t>
            </a:r>
            <a:r>
              <a:rPr lang="en-US" altLang="zh-CN" dirty="0"/>
              <a:t> </a:t>
            </a:r>
            <a:r>
              <a:rPr lang="en-US" altLang="zh-CN" dirty="0" err="1"/>
              <a:t>nomear</a:t>
            </a:r>
            <a:r>
              <a:rPr lang="en-US" altLang="zh-CN" dirty="0"/>
              <a:t> o </a:t>
            </a:r>
            <a:r>
              <a:rPr lang="en-US" altLang="zh-CN" dirty="0" err="1"/>
              <a:t>perfil</a:t>
            </a:r>
            <a:r>
              <a:rPr lang="en-US" altLang="zh-CN" dirty="0"/>
              <a:t> (y/n) [n]: </a:t>
            </a:r>
          </a:p>
          <a:p>
            <a:pPr marL="373212" lvl="1" indent="0">
              <a:lnSpc>
                <a:spcPct val="100000"/>
              </a:lnSpc>
              <a:buNone/>
            </a:pPr>
            <a:r>
              <a:rPr lang="en-US" altLang="zh-CN" dirty="0"/>
              <a:t>&gt;  </a:t>
            </a:r>
            <a:r>
              <a:rPr lang="pt-BR" altLang="zh-CN" dirty="0"/>
              <a:t>Escolha o tipo de valor padrão </a:t>
            </a:r>
            <a:r>
              <a:rPr lang="en-US" altLang="zh-CN" dirty="0"/>
              <a:t>0-adsl 1-adsl2+ (0~1) [1]: </a:t>
            </a:r>
          </a:p>
          <a:p>
            <a:pPr marL="373212" lvl="1" indent="0">
              <a:lnSpc>
                <a:spcPct val="100000"/>
              </a:lnSpc>
              <a:buNone/>
            </a:pPr>
            <a:r>
              <a:rPr lang="en-US" altLang="zh-CN" dirty="0"/>
              <a:t>&gt;  </a:t>
            </a:r>
            <a:r>
              <a:rPr lang="pt-BR" altLang="zh-CN" dirty="0"/>
              <a:t>Você definirá a configuração básica para o modem</a:t>
            </a:r>
            <a:r>
              <a:rPr lang="en-US" altLang="zh-CN" dirty="0"/>
              <a:t>? (y/n)[n]: </a:t>
            </a:r>
          </a:p>
          <a:p>
            <a:pPr marL="373212" lvl="1" indent="0">
              <a:lnSpc>
                <a:spcPct val="100000"/>
              </a:lnSpc>
              <a:buNone/>
            </a:pPr>
            <a:r>
              <a:rPr lang="en-US" altLang="zh-CN" dirty="0"/>
              <a:t>&gt;  </a:t>
            </a:r>
            <a:r>
              <a:rPr lang="en-US" altLang="zh-CN" dirty="0" err="1"/>
              <a:t>Selecione</a:t>
            </a:r>
            <a:r>
              <a:rPr lang="en-US" altLang="zh-CN" dirty="0"/>
              <a:t> o modo de canal 0-intercalado 1-rápido (0~1) [0]:</a:t>
            </a:r>
          </a:p>
          <a:p>
            <a:pPr marL="373212" lvl="1" indent="0">
              <a:lnSpc>
                <a:spcPct val="100000"/>
              </a:lnSpc>
              <a:buNone/>
            </a:pPr>
            <a:r>
              <a:rPr lang="en-US" altLang="zh-CN" dirty="0"/>
              <a:t>&gt;  </a:t>
            </a:r>
            <a:r>
              <a:rPr lang="pt-BR" altLang="zh-CN" dirty="0"/>
              <a:t>Você vai definir atraso intercalado</a:t>
            </a:r>
            <a:r>
              <a:rPr lang="en-US" altLang="zh-CN" dirty="0"/>
              <a:t>? (y/n)[n]:y </a:t>
            </a:r>
          </a:p>
          <a:p>
            <a:pPr marL="373212" lvl="1" indent="0">
              <a:lnSpc>
                <a:spcPct val="100000"/>
              </a:lnSpc>
              <a:buNone/>
            </a:pPr>
            <a:r>
              <a:rPr lang="en-US" altLang="zh-CN" dirty="0"/>
              <a:t>&gt;  </a:t>
            </a:r>
            <a:r>
              <a:rPr lang="en-US" altLang="zh-CN" dirty="0" err="1"/>
              <a:t>Máximo</a:t>
            </a:r>
            <a:r>
              <a:rPr lang="en-US" altLang="zh-CN" dirty="0"/>
              <a:t> downstream </a:t>
            </a:r>
            <a:r>
              <a:rPr lang="en-US" altLang="zh-CN" dirty="0" err="1"/>
              <a:t>atraso</a:t>
            </a:r>
            <a:r>
              <a:rPr lang="en-US" altLang="zh-CN" dirty="0"/>
              <a:t> </a:t>
            </a:r>
            <a:r>
              <a:rPr lang="en-US" altLang="zh-CN" dirty="0" err="1"/>
              <a:t>intercalado</a:t>
            </a:r>
            <a:r>
              <a:rPr lang="en-US" altLang="zh-CN" dirty="0"/>
              <a:t> (0~255 </a:t>
            </a:r>
            <a:r>
              <a:rPr lang="en-US" altLang="zh-CN" dirty="0" err="1"/>
              <a:t>ms</a:t>
            </a:r>
            <a:r>
              <a:rPr lang="en-US" altLang="zh-CN" dirty="0"/>
              <a:t>) [6]:9 </a:t>
            </a:r>
          </a:p>
          <a:p>
            <a:pPr marL="373212" lvl="1" indent="0">
              <a:lnSpc>
                <a:spcPct val="100000"/>
              </a:lnSpc>
              <a:buNone/>
            </a:pPr>
            <a:r>
              <a:rPr lang="en-US" altLang="zh-CN" dirty="0"/>
              <a:t>&gt;  </a:t>
            </a:r>
            <a:r>
              <a:rPr lang="en-US" altLang="zh-CN" dirty="0" err="1"/>
              <a:t>Máximo</a:t>
            </a:r>
            <a:r>
              <a:rPr lang="en-US" altLang="zh-CN" dirty="0"/>
              <a:t> upstream </a:t>
            </a:r>
            <a:r>
              <a:rPr lang="en-US" altLang="zh-CN" dirty="0" err="1"/>
              <a:t>atraso</a:t>
            </a:r>
            <a:r>
              <a:rPr lang="en-US" altLang="zh-CN" dirty="0"/>
              <a:t> </a:t>
            </a:r>
            <a:r>
              <a:rPr lang="en-US" altLang="zh-CN" dirty="0" err="1"/>
              <a:t>intercalado</a:t>
            </a:r>
            <a:r>
              <a:rPr lang="en-US" altLang="zh-CN" dirty="0"/>
              <a:t> (0~255 </a:t>
            </a:r>
            <a:r>
              <a:rPr lang="en-US" altLang="zh-CN" dirty="0" err="1"/>
              <a:t>ms</a:t>
            </a:r>
            <a:r>
              <a:rPr lang="en-US" altLang="zh-CN" dirty="0"/>
              <a:t>) [6]:8 </a:t>
            </a:r>
          </a:p>
          <a:p>
            <a:pPr marL="373212" lvl="1" indent="0">
              <a:lnSpc>
                <a:spcPct val="100000"/>
              </a:lnSpc>
              <a:buNone/>
            </a:pPr>
            <a:r>
              <a:rPr lang="en-US" altLang="zh-CN" dirty="0"/>
              <a:t>&gt;  </a:t>
            </a:r>
            <a:r>
              <a:rPr lang="pt-BR" altLang="zh-CN" dirty="0"/>
              <a:t>Selecione a forma de adaptação da taxa de transmissão </a:t>
            </a:r>
            <a:r>
              <a:rPr lang="pt-BR" altLang="zh-CN" dirty="0" err="1"/>
              <a:t>downstream</a:t>
            </a:r>
            <a:r>
              <a:rPr lang="en-US" altLang="zh-CN" dirty="0"/>
              <a:t>:</a:t>
            </a:r>
          </a:p>
          <a:p>
            <a:pPr marL="373212" lvl="1" indent="0">
              <a:lnSpc>
                <a:spcPct val="100000"/>
              </a:lnSpc>
              <a:buNone/>
            </a:pPr>
            <a:r>
              <a:rPr lang="en-US" altLang="zh-CN" dirty="0"/>
              <a:t>&gt;  0-fixo 1-adaptAtStartup (0~1) [1]: </a:t>
            </a:r>
          </a:p>
          <a:p>
            <a:pPr marL="373212" lvl="1" indent="0">
              <a:lnSpc>
                <a:spcPct val="100000"/>
              </a:lnSpc>
              <a:buNone/>
            </a:pPr>
            <a:r>
              <a:rPr lang="en-US" altLang="zh-CN" dirty="0"/>
              <a:t>&gt;  </a:t>
            </a:r>
            <a:r>
              <a:rPr lang="pt-BR" altLang="zh-CN" dirty="0"/>
              <a:t>Você definirá a margem SNR para o modem</a:t>
            </a:r>
            <a:r>
              <a:rPr lang="en-US" altLang="zh-CN" dirty="0"/>
              <a:t>? (y/n)[n]:</a:t>
            </a:r>
          </a:p>
          <a:p>
            <a:pPr marL="373212" lvl="1" indent="0">
              <a:lnSpc>
                <a:spcPct val="100000"/>
              </a:lnSpc>
              <a:buNone/>
            </a:pPr>
            <a:r>
              <a:rPr lang="en-US" altLang="zh-CN" dirty="0"/>
              <a:t>&gt;  </a:t>
            </a:r>
            <a:r>
              <a:rPr lang="pt-BR" altLang="zh-CN" dirty="0"/>
              <a:t>Você vai definir parâmetros para a taxa</a:t>
            </a:r>
            <a:r>
              <a:rPr lang="en-US" altLang="zh-CN" dirty="0"/>
              <a:t>? (y/n)[n]:y</a:t>
            </a:r>
          </a:p>
          <a:p>
            <a:pPr marL="373212" lvl="1" indent="0">
              <a:lnSpc>
                <a:spcPct val="100000"/>
              </a:lnSpc>
              <a:buNone/>
            </a:pPr>
            <a:r>
              <a:rPr lang="en-US" altLang="zh-CN" dirty="0"/>
              <a:t>&gt;  </a:t>
            </a:r>
            <a:r>
              <a:rPr lang="pt-BR" altLang="zh-CN" dirty="0"/>
              <a:t>Taxa de transmissão mínima em </a:t>
            </a:r>
            <a:r>
              <a:rPr lang="en-US" altLang="zh-CN" dirty="0"/>
              <a:t>downstream (32~8160 Kbps) [32]:64 </a:t>
            </a:r>
          </a:p>
          <a:p>
            <a:pPr marL="373212" lvl="1" indent="0">
              <a:lnSpc>
                <a:spcPct val="100000"/>
              </a:lnSpc>
              <a:buNone/>
            </a:pPr>
            <a:r>
              <a:rPr lang="en-US" altLang="zh-CN" dirty="0"/>
              <a:t>&gt;  </a:t>
            </a:r>
            <a:r>
              <a:rPr lang="pt-BR" altLang="zh-CN" dirty="0"/>
              <a:t>Taxa de transmissão máxima em </a:t>
            </a:r>
            <a:r>
              <a:rPr lang="en-US" altLang="zh-CN" dirty="0"/>
              <a:t>downstream (64~8160 Kbps) [6144]:2048</a:t>
            </a:r>
          </a:p>
          <a:p>
            <a:pPr marL="373212" lvl="1" indent="0">
              <a:lnSpc>
                <a:spcPct val="100000"/>
              </a:lnSpc>
              <a:buNone/>
            </a:pPr>
            <a:r>
              <a:rPr lang="en-US" altLang="zh-CN" dirty="0"/>
              <a:t>&gt;  </a:t>
            </a:r>
            <a:r>
              <a:rPr lang="pt-BR" altLang="zh-CN" dirty="0"/>
              <a:t>Taxa de transmissão mínima em </a:t>
            </a:r>
            <a:r>
              <a:rPr lang="en-US" altLang="zh-CN" dirty="0"/>
              <a:t>upstream (32~896 Kbps) [32]: </a:t>
            </a:r>
          </a:p>
          <a:p>
            <a:pPr marL="373212" lvl="1" indent="0">
              <a:lnSpc>
                <a:spcPct val="100000"/>
              </a:lnSpc>
              <a:buNone/>
            </a:pPr>
            <a:r>
              <a:rPr lang="en-US" altLang="zh-CN" dirty="0"/>
              <a:t>&gt;  </a:t>
            </a:r>
            <a:r>
              <a:rPr lang="pt-BR" altLang="zh-CN" dirty="0"/>
              <a:t>Taxa de transmissão máxima em </a:t>
            </a:r>
            <a:r>
              <a:rPr lang="en-US" altLang="zh-CN" dirty="0"/>
              <a:t>upstream (32~896 Kbps) [640]:512 </a:t>
            </a:r>
          </a:p>
        </p:txBody>
      </p:sp>
    </p:spTree>
    <p:extLst>
      <p:ext uri="{BB962C8B-B14F-4D97-AF65-F5344CB8AC3E}">
        <p14:creationId xmlns:p14="http://schemas.microsoft.com/office/powerpoint/2010/main" val="36215154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r>
              <a:rPr lang="pt-BR" altLang="zh-CN" dirty="0"/>
              <a:t>Configurar o perfil de tráfego</a:t>
            </a:r>
            <a:r>
              <a:rPr lang="en-US" altLang="zh-CN" dirty="0"/>
              <a:t>.</a:t>
            </a:r>
          </a:p>
          <a:p>
            <a:pPr lvl="1"/>
            <a:r>
              <a:rPr lang="pt-BR" altLang="zh-CN" dirty="0"/>
              <a:t>Adicione o perfil de tráfego 4 e defina o CIR como 4 </a:t>
            </a:r>
            <a:r>
              <a:rPr lang="pt-BR" altLang="zh-CN" dirty="0" err="1"/>
              <a:t>Mbit</a:t>
            </a:r>
            <a:r>
              <a:rPr lang="pt-BR" altLang="zh-CN" dirty="0"/>
              <a:t>/s. A prioridade é 1, vincule o perfil de tráfego 4 e a política de prioridade é agendada pela prioridade que os pacotes têm</a:t>
            </a:r>
            <a:r>
              <a:rPr lang="en-US" altLang="zh-CN" dirty="0"/>
              <a:t>.</a:t>
            </a:r>
          </a:p>
          <a:p>
            <a:r>
              <a:rPr lang="en-US" altLang="zh-CN" dirty="0" err="1"/>
              <a:t>Configurar</a:t>
            </a:r>
            <a:r>
              <a:rPr lang="en-US" altLang="zh-CN" dirty="0"/>
              <a:t> VLAN  </a:t>
            </a:r>
          </a:p>
          <a:p>
            <a:pPr lvl="1"/>
            <a:r>
              <a:rPr lang="pt-BR" altLang="zh-CN" dirty="0"/>
              <a:t>Configure a SVLAN, a VLAN ID 10. Adicione a porta </a:t>
            </a:r>
            <a:r>
              <a:rPr lang="pt-BR" altLang="zh-CN" dirty="0" err="1"/>
              <a:t>upstream</a:t>
            </a:r>
            <a:r>
              <a:rPr lang="pt-BR" altLang="zh-CN" dirty="0"/>
              <a:t> 0/0/1 a essas VLAN</a:t>
            </a:r>
            <a:r>
              <a:rPr lang="en-US" altLang="zh-CN" dirty="0"/>
              <a:t>.</a:t>
            </a:r>
          </a:p>
          <a:p>
            <a:pPr lvl="1"/>
            <a:r>
              <a:rPr lang="pt-BR" altLang="zh-CN" dirty="0"/>
              <a:t>Criar porta virtual de serviço. O SVLAN é 10, VPI 0, VCI 35, CVLAN </a:t>
            </a:r>
            <a:r>
              <a:rPr lang="pt-BR" altLang="zh-CN" dirty="0" err="1"/>
              <a:t>untagged</a:t>
            </a:r>
            <a:r>
              <a:rPr lang="en-US" altLang="zh-CN" dirty="0"/>
              <a:t>. </a:t>
            </a:r>
          </a:p>
          <a:p>
            <a:endParaRPr lang="zh-CN" altLang="en-US" dirty="0"/>
          </a:p>
        </p:txBody>
      </p:sp>
    </p:spTree>
    <p:extLst>
      <p:ext uri="{BB962C8B-B14F-4D97-AF65-F5344CB8AC3E}">
        <p14:creationId xmlns:p14="http://schemas.microsoft.com/office/powerpoint/2010/main" val="37775255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976332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9569833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464330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287847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182160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r>
              <a:rPr lang="pt-BR" altLang="zh-CN" dirty="0"/>
              <a:t>Perfil de linha VDSL </a:t>
            </a:r>
            <a:r>
              <a:rPr lang="pt-BR" altLang="zh-CN" dirty="0" err="1"/>
              <a:t>Quickadd</a:t>
            </a:r>
            <a:r>
              <a:rPr lang="en-US" altLang="zh-CN" dirty="0"/>
              <a:t>   </a:t>
            </a:r>
          </a:p>
          <a:p>
            <a:pPr marL="559818" lvl="1" indent="-186606"/>
            <a:r>
              <a:rPr lang="pt-BR" altLang="zh-CN" dirty="0"/>
              <a:t>Esse comando é usado para adicionar rapidamente um perfil de linha de linha 2 (VDSL2) de assinante digital de altíssima velocidade. Para criar um arquivo de configuração ou definir rapidamente um ou vários parâmetros em um perfil e outros parâmetros usando os valores padrão, execute este comando. Depois disso, o novo perfil de linha VDSL2 pode ser vinculado a um perfil de canal VDSL2 para formar um modelo de linha VDSL2 que é usado para ativar a porta</a:t>
            </a:r>
            <a:r>
              <a:rPr lang="en-US" altLang="zh-CN" dirty="0"/>
              <a:t>.</a:t>
            </a:r>
            <a:endParaRPr lang="zh-CN" altLang="en-US" dirty="0"/>
          </a:p>
        </p:txBody>
      </p:sp>
    </p:spTree>
    <p:extLst>
      <p:ext uri="{BB962C8B-B14F-4D97-AF65-F5344CB8AC3E}">
        <p14:creationId xmlns:p14="http://schemas.microsoft.com/office/powerpoint/2010/main" val="5727343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1166447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1261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lvl="0" fontAlgn="base"/>
            <a:r>
              <a:rPr lang="pt-BR" altLang="zh-CN" dirty="0">
                <a:latin typeface="+mn-lt"/>
                <a:ea typeface="华文细黑" pitchFamily="2" charset="-122"/>
              </a:rPr>
              <a:t>Atualmente, existem muitas organizações trabalhando em padrões DSL. As organizações mais importantes são o American </a:t>
            </a:r>
            <a:r>
              <a:rPr lang="pt-BR" altLang="zh-CN" dirty="0" err="1">
                <a:latin typeface="+mn-lt"/>
                <a:ea typeface="华文细黑" pitchFamily="2" charset="-122"/>
              </a:rPr>
              <a:t>National</a:t>
            </a:r>
            <a:r>
              <a:rPr lang="pt-BR" altLang="zh-CN" dirty="0">
                <a:latin typeface="+mn-lt"/>
                <a:ea typeface="华文细黑" pitchFamily="2" charset="-122"/>
              </a:rPr>
              <a:t> Standards </a:t>
            </a:r>
            <a:r>
              <a:rPr lang="pt-BR" altLang="zh-CN" dirty="0" err="1">
                <a:latin typeface="+mn-lt"/>
                <a:ea typeface="华文细黑" pitchFamily="2" charset="-122"/>
              </a:rPr>
              <a:t>Institute</a:t>
            </a:r>
            <a:r>
              <a:rPr lang="pt-BR" altLang="zh-CN" dirty="0">
                <a:latin typeface="+mn-lt"/>
                <a:ea typeface="华文细黑" pitchFamily="2" charset="-122"/>
              </a:rPr>
              <a:t> (ANSI), o </a:t>
            </a:r>
            <a:r>
              <a:rPr lang="pt-BR" altLang="zh-CN" dirty="0" err="1">
                <a:latin typeface="+mn-lt"/>
                <a:ea typeface="华文细黑" pitchFamily="2" charset="-122"/>
              </a:rPr>
              <a:t>European</a:t>
            </a:r>
            <a:r>
              <a:rPr lang="pt-BR" altLang="zh-CN" dirty="0">
                <a:latin typeface="+mn-lt"/>
                <a:ea typeface="华文细黑" pitchFamily="2" charset="-122"/>
              </a:rPr>
              <a:t> </a:t>
            </a:r>
            <a:r>
              <a:rPr lang="pt-BR" altLang="zh-CN" dirty="0" err="1">
                <a:latin typeface="+mn-lt"/>
                <a:ea typeface="华文细黑" pitchFamily="2" charset="-122"/>
              </a:rPr>
              <a:t>Telecommunications</a:t>
            </a:r>
            <a:r>
              <a:rPr lang="pt-BR" altLang="zh-CN" dirty="0">
                <a:latin typeface="+mn-lt"/>
                <a:ea typeface="华文细黑" pitchFamily="2" charset="-122"/>
              </a:rPr>
              <a:t> Standards </a:t>
            </a:r>
            <a:r>
              <a:rPr lang="pt-BR" altLang="zh-CN" dirty="0" err="1">
                <a:latin typeface="+mn-lt"/>
                <a:ea typeface="华文细黑" pitchFamily="2" charset="-122"/>
              </a:rPr>
              <a:t>Institute</a:t>
            </a:r>
            <a:r>
              <a:rPr lang="pt-BR" altLang="zh-CN" dirty="0">
                <a:latin typeface="+mn-lt"/>
                <a:ea typeface="华文细黑" pitchFamily="2" charset="-122"/>
              </a:rPr>
              <a:t> (ETSI) e a União Internacional de Telecomunicações (UIT). No ANSI, o comitê T1E1 é responsável pelas interfaces de rede, alimentação e proteção, e o grupo de trabalho T1E1.4 é responsável pela padronização do acesso DSL. No ETSI, o grupo de trabalho TM6 é responsável pelos padrões de acesso DSL</a:t>
            </a:r>
            <a:r>
              <a:rPr lang="en-US" altLang="zh-CN" dirty="0">
                <a:latin typeface="+mn-lt"/>
                <a:ea typeface="华文细黑" pitchFamily="2" charset="-122"/>
              </a:rPr>
              <a:t>. </a:t>
            </a:r>
            <a:endParaRPr lang="zh-CN" altLang="zh-CN" sz="1200" dirty="0">
              <a:latin typeface="+mn-lt"/>
              <a:ea typeface="华文细黑" pitchFamily="2" charset="-122"/>
            </a:endParaRPr>
          </a:p>
          <a:p>
            <a:pPr lvl="0" fontAlgn="base"/>
            <a:r>
              <a:rPr lang="pt-BR" altLang="zh-CN" dirty="0">
                <a:latin typeface="+mn-lt"/>
                <a:ea typeface="华文细黑" pitchFamily="2" charset="-122"/>
              </a:rPr>
              <a:t>ANSI e ETSI são organizações padrão regionais, enquanto a ITU é uma organização padrão global. Atualmente, a UIT define os seguintes padrões DSL</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pt-BR" altLang="zh-CN" dirty="0">
                <a:latin typeface="+mn-lt"/>
                <a:ea typeface="华文细黑" pitchFamily="2" charset="-122"/>
              </a:rPr>
              <a:t>G.991.1 padrão HDSL de primeira geração
G.991.2 segunda geração HDSL padrão (HDSL2 ou SDSL</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en-US" altLang="zh-CN" dirty="0">
                <a:latin typeface="+mn-lt"/>
                <a:ea typeface="华文细黑" pitchFamily="2" charset="-122"/>
              </a:rPr>
              <a:t>G</a:t>
            </a:r>
            <a:r>
              <a:rPr lang="pt-BR" altLang="zh-CN" dirty="0">
                <a:latin typeface="+mn-lt"/>
                <a:ea typeface="华文细黑" pitchFamily="2" charset="-122"/>
              </a:rPr>
              <a:t>.992.1 padrão ADSL de taxa completa (G</a:t>
            </a:r>
            <a:r>
              <a:rPr lang="en-US" altLang="zh-CN" dirty="0">
                <a:latin typeface="+mn-lt"/>
                <a:ea typeface="华文细黑" pitchFamily="2" charset="-122"/>
              </a:rPr>
              <a:t>.</a:t>
            </a:r>
            <a:r>
              <a:rPr lang="en-US" altLang="zh-CN" dirty="0" err="1">
                <a:latin typeface="+mn-lt"/>
                <a:ea typeface="华文细黑" pitchFamily="2" charset="-122"/>
              </a:rPr>
              <a:t>dmt</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pt-BR" altLang="zh-CN" dirty="0">
                <a:latin typeface="+mn-lt"/>
                <a:ea typeface="华文细黑" pitchFamily="2" charset="-122"/>
              </a:rPr>
              <a:t>Padrão ADSL G.992.2 sem divisor</a:t>
            </a:r>
            <a:r>
              <a:rPr lang="en-US" altLang="zh-CN" dirty="0">
                <a:latin typeface="+mn-lt"/>
                <a:ea typeface="华文细黑" pitchFamily="2" charset="-122"/>
              </a:rPr>
              <a:t> (</a:t>
            </a:r>
            <a:r>
              <a:rPr lang="en-US" altLang="zh-CN" dirty="0" err="1">
                <a:latin typeface="+mn-lt"/>
                <a:ea typeface="华文细黑" pitchFamily="2" charset="-122"/>
              </a:rPr>
              <a:t>G.lite</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pt-BR" altLang="zh-CN" dirty="0">
                <a:latin typeface="+mn-lt"/>
                <a:ea typeface="华文细黑" pitchFamily="2" charset="-122"/>
              </a:rPr>
              <a:t>G.993 é reservado futuro padrão VDSL
</a:t>
            </a:r>
            <a:r>
              <a:rPr lang="en-US" altLang="zh-CN" dirty="0" err="1">
                <a:latin typeface="+mn-lt"/>
                <a:ea typeface="华文细黑" pitchFamily="2" charset="-122"/>
              </a:rPr>
              <a:t>Processo</a:t>
            </a:r>
            <a:r>
              <a:rPr lang="en-US" altLang="zh-CN" dirty="0">
                <a:latin typeface="+mn-lt"/>
                <a:ea typeface="华文细黑" pitchFamily="2" charset="-122"/>
              </a:rPr>
              <a:t> de handshake DSL G.994.1 (</a:t>
            </a:r>
            <a:r>
              <a:rPr lang="en-US" altLang="zh-CN" dirty="0" err="1">
                <a:latin typeface="+mn-lt"/>
                <a:ea typeface="华文细黑" pitchFamily="2" charset="-122"/>
              </a:rPr>
              <a:t>G.hs</a:t>
            </a:r>
            <a:r>
              <a:rPr lang="en-US" altLang="zh-CN" dirty="0">
                <a:latin typeface="+mn-lt"/>
                <a:ea typeface="华文细黑" pitchFamily="2" charset="-122"/>
              </a:rPr>
              <a:t>)</a:t>
            </a:r>
            <a:endParaRPr lang="zh-CN" altLang="zh-CN" sz="1200" dirty="0">
              <a:latin typeface="+mn-lt"/>
              <a:ea typeface="华文细黑" pitchFamily="2" charset="-122"/>
            </a:endParaRPr>
          </a:p>
          <a:p>
            <a:pPr lvl="1" fontAlgn="base"/>
            <a:r>
              <a:rPr lang="pt-BR" altLang="zh-CN" dirty="0">
                <a:latin typeface="+mn-lt"/>
                <a:ea typeface="华文细黑" pitchFamily="2" charset="-122"/>
              </a:rPr>
              <a:t>Visão geral da DSL G.995.1
Processo de teste DSL G.996.1 </a:t>
            </a:r>
            <a:r>
              <a:rPr lang="en-US" altLang="zh-CN" dirty="0">
                <a:latin typeface="+mn-lt"/>
                <a:ea typeface="华文细黑" pitchFamily="2" charset="-122"/>
              </a:rPr>
              <a:t>(</a:t>
            </a:r>
            <a:r>
              <a:rPr lang="en-US" altLang="zh-CN" dirty="0" err="1">
                <a:latin typeface="+mn-lt"/>
                <a:ea typeface="华文细黑" pitchFamily="2" charset="-122"/>
              </a:rPr>
              <a:t>G.test</a:t>
            </a:r>
            <a:r>
              <a:rPr lang="en-US" altLang="zh-CN" dirty="0">
                <a:latin typeface="+mn-lt"/>
                <a:ea typeface="华文细黑" pitchFamily="2" charset="-122"/>
              </a:rPr>
              <a:t>)</a:t>
            </a:r>
          </a:p>
          <a:p>
            <a:pPr lvl="1" fontAlgn="base"/>
            <a:r>
              <a:rPr lang="pt-BR" altLang="zh-CN" sz="1200" dirty="0">
                <a:latin typeface="+mn-lt"/>
                <a:ea typeface="华文细黑" pitchFamily="2" charset="-122"/>
              </a:rPr>
              <a:t>G.997.1 Ferramenta de manutenção da camada física DSL </a:t>
            </a:r>
            <a:r>
              <a:rPr lang="en-US" altLang="zh-CN" sz="1200" dirty="0">
                <a:latin typeface="+mn-lt"/>
                <a:ea typeface="华文细黑" pitchFamily="2" charset="-122"/>
              </a:rPr>
              <a:t>(</a:t>
            </a:r>
            <a:r>
              <a:rPr lang="en-US" altLang="zh-CN" sz="1200" dirty="0" err="1">
                <a:latin typeface="+mn-lt"/>
                <a:ea typeface="华文细黑" pitchFamily="2" charset="-122"/>
              </a:rPr>
              <a:t>G.oam</a:t>
            </a:r>
            <a:r>
              <a:rPr lang="en-US" altLang="zh-CN" sz="1200" dirty="0">
                <a:latin typeface="+mn-lt"/>
                <a:ea typeface="华文细黑" pitchFamily="2" charset="-122"/>
              </a:rPr>
              <a:t>)</a:t>
            </a:r>
          </a:p>
          <a:p>
            <a:pPr lvl="1" fontAlgn="base"/>
            <a:endParaRPr lang="zh-CN" altLang="zh-CN" sz="1200" dirty="0">
              <a:latin typeface="+mn-lt"/>
              <a:ea typeface="华文细黑" pitchFamily="2" charset="-122"/>
            </a:endParaRPr>
          </a:p>
          <a:p>
            <a:endParaRPr lang="zh-CN" altLang="en-US" dirty="0">
              <a:latin typeface="+mn-lt"/>
            </a:endParaRPr>
          </a:p>
        </p:txBody>
      </p:sp>
    </p:spTree>
    <p:extLst>
      <p:ext uri="{BB962C8B-B14F-4D97-AF65-F5344CB8AC3E}">
        <p14:creationId xmlns:p14="http://schemas.microsoft.com/office/powerpoint/2010/main" val="42142180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092916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15938" y="790575"/>
            <a:ext cx="6119812" cy="3441700"/>
          </a:xfrm>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826598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r>
              <a:rPr lang="en-US" altLang="zh-CN" dirty="0"/>
              <a:t>Answers</a:t>
            </a:r>
            <a:r>
              <a:rPr lang="zh-CN" altLang="en-US" dirty="0"/>
              <a:t>：</a:t>
            </a:r>
            <a:endParaRPr lang="en-US" altLang="zh-CN" dirty="0"/>
          </a:p>
          <a:p>
            <a:pPr lvl="1"/>
            <a:r>
              <a:rPr lang="en-US" altLang="zh-CN" dirty="0"/>
              <a:t> C</a:t>
            </a:r>
            <a:endParaRPr lang="zh-CN" altLang="en-US" dirty="0"/>
          </a:p>
          <a:p>
            <a:endParaRPr lang="zh-CN" altLang="en-US" dirty="0"/>
          </a:p>
        </p:txBody>
      </p:sp>
    </p:spTree>
    <p:extLst>
      <p:ext uri="{BB962C8B-B14F-4D97-AF65-F5344CB8AC3E}">
        <p14:creationId xmlns:p14="http://schemas.microsoft.com/office/powerpoint/2010/main" val="13242064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841360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78804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r>
              <a:rPr lang="en-US" altLang="zh-CN" dirty="0"/>
              <a:t>G.991.1 first generation HDSL standard</a:t>
            </a:r>
          </a:p>
          <a:p>
            <a:r>
              <a:rPr lang="en-US" altLang="zh-CN" dirty="0"/>
              <a:t>G.991.2 second generation HDSL standard (HDSL2 or SDSL)</a:t>
            </a:r>
          </a:p>
          <a:p>
            <a:r>
              <a:rPr lang="en-US" altLang="zh-CN" dirty="0"/>
              <a:t>G.992.1 full-rate ADSL standard (</a:t>
            </a:r>
            <a:r>
              <a:rPr lang="en-US" altLang="zh-CN" dirty="0" err="1"/>
              <a:t>G.dmt</a:t>
            </a:r>
            <a:r>
              <a:rPr lang="en-US" altLang="zh-CN" dirty="0"/>
              <a:t>)</a:t>
            </a:r>
          </a:p>
          <a:p>
            <a:r>
              <a:rPr lang="en-US" altLang="zh-CN" dirty="0"/>
              <a:t>G.992.2 ADSL standard without splitter (</a:t>
            </a:r>
            <a:r>
              <a:rPr lang="en-US" altLang="zh-CN" dirty="0" err="1"/>
              <a:t>G.lite</a:t>
            </a:r>
            <a:r>
              <a:rPr lang="en-US" altLang="zh-CN" dirty="0"/>
              <a:t>)</a:t>
            </a:r>
          </a:p>
          <a:p>
            <a:r>
              <a:rPr lang="en-US" altLang="zh-CN" dirty="0"/>
              <a:t>G.993 is reserved future VDSL standard</a:t>
            </a:r>
          </a:p>
          <a:p>
            <a:r>
              <a:rPr lang="en-US" altLang="zh-CN" dirty="0"/>
              <a:t>G.994.1 DSL handshake process (</a:t>
            </a:r>
            <a:r>
              <a:rPr lang="en-US" altLang="zh-CN" dirty="0" err="1"/>
              <a:t>G.hs</a:t>
            </a:r>
            <a:r>
              <a:rPr lang="en-US" altLang="zh-CN" dirty="0"/>
              <a:t>)</a:t>
            </a:r>
          </a:p>
          <a:p>
            <a:r>
              <a:rPr lang="en-US" altLang="zh-CN" dirty="0"/>
              <a:t>G.995.1 DSL overview</a:t>
            </a:r>
          </a:p>
          <a:p>
            <a:r>
              <a:rPr lang="en-US" altLang="zh-CN" dirty="0"/>
              <a:t>G.996.1 DSL test process (</a:t>
            </a:r>
            <a:r>
              <a:rPr lang="en-US" altLang="zh-CN" dirty="0" err="1"/>
              <a:t>G.test</a:t>
            </a:r>
            <a:r>
              <a:rPr lang="en-US" altLang="zh-CN" dirty="0"/>
              <a:t>)</a:t>
            </a:r>
          </a:p>
          <a:p>
            <a:r>
              <a:rPr lang="en-US" altLang="zh-CN" dirty="0"/>
              <a:t>G.997.1 DSL physical layer maintenance tool (</a:t>
            </a:r>
            <a:r>
              <a:rPr lang="en-US" altLang="zh-CN" dirty="0" err="1"/>
              <a:t>G.oam</a:t>
            </a:r>
            <a:r>
              <a:rPr lang="en-US" altLang="zh-CN" dirty="0"/>
              <a:t>)</a:t>
            </a:r>
          </a:p>
          <a:p>
            <a:endParaRPr lang="zh-CN" altLang="en-US" dirty="0"/>
          </a:p>
        </p:txBody>
      </p:sp>
    </p:spTree>
    <p:extLst>
      <p:ext uri="{BB962C8B-B14F-4D97-AF65-F5344CB8AC3E}">
        <p14:creationId xmlns:p14="http://schemas.microsoft.com/office/powerpoint/2010/main" val="2737389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40630125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pPr marL="186606" indent="-186606" defTabSz="1264052">
              <a:spcAft>
                <a:spcPts val="622"/>
              </a:spcAft>
              <a:defRPr/>
            </a:pPr>
            <a:r>
              <a:rPr lang="pt-BR" altLang="zh-CN" dirty="0">
                <a:latin typeface="+mn-lt"/>
                <a:ea typeface="华文细黑" pitchFamily="2" charset="-122"/>
              </a:rPr>
              <a:t>Na UIT-T, a numeração padrão é G.993.2, que é um padrão formal lançado pela UIT-T em maio de 2005. Para lançar o padrão VDSL2, a ITU formulou o padrão RFC3728 MIB em outubro de 2004</a:t>
            </a:r>
            <a:r>
              <a:rPr lang="en-US" altLang="zh-CN" dirty="0">
                <a:latin typeface="+mn-lt"/>
                <a:ea typeface="华文细黑" pitchFamily="2" charset="-122"/>
              </a:rPr>
              <a:t>.</a:t>
            </a:r>
            <a:endParaRPr lang="zh-CN" altLang="en-US" dirty="0">
              <a:latin typeface="+mn-lt"/>
            </a:endParaRPr>
          </a:p>
          <a:p>
            <a:endParaRPr lang="zh-CN" altLang="en-US" dirty="0">
              <a:latin typeface="+mn-lt"/>
            </a:endParaRPr>
          </a:p>
        </p:txBody>
      </p:sp>
    </p:spTree>
    <p:extLst>
      <p:ext uri="{BB962C8B-B14F-4D97-AF65-F5344CB8AC3E}">
        <p14:creationId xmlns:p14="http://schemas.microsoft.com/office/powerpoint/2010/main" val="2816553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515938" y="790575"/>
            <a:ext cx="6119812" cy="3441700"/>
          </a:xfrm>
        </p:spPr>
      </p:sp>
      <p:sp>
        <p:nvSpPr>
          <p:cNvPr id="5" name="备注占位符 4"/>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0769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4207395"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1" baseline="0" dirty="0">
                <a:solidFill>
                  <a:schemeClr val="tx1">
                    <a:lumMod val="75000"/>
                    <a:lumOff val="25000"/>
                  </a:schemeClr>
                </a:solidFill>
                <a:latin typeface="Huawei Sans" panose="020C0503030203020204" pitchFamily="34" charset="0"/>
                <a:ea typeface="方正兰亭黑简体" panose="02000000000000000000" pitchFamily="2" charset="-122"/>
              </a:rPr>
              <a:t>Revision Record</a:t>
            </a:r>
            <a:endParaRPr lang="zh-CN" altLang="en-US" sz="3500" b="1" baseline="0" dirty="0">
              <a:solidFill>
                <a:schemeClr val="tx1">
                  <a:lumMod val="75000"/>
                  <a:lumOff val="25000"/>
                </a:schemeClr>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D4D4D"/>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D4D4D"/>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1868557682"/>
              </p:ext>
            </p:extLst>
          </p:nvPr>
        </p:nvGraphicFramePr>
        <p:xfrm>
          <a:off x="1007534" y="1232756"/>
          <a:ext cx="10464802"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376427">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943123759"/>
              </p:ext>
            </p:extLst>
          </p:nvPr>
        </p:nvGraphicFramePr>
        <p:xfrm>
          <a:off x="1007533" y="2529867"/>
          <a:ext cx="1046480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31094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方正兰亭黑简体" panose="02000000000000000000" pitchFamily="2" charset="-122"/>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803960"/>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803960"/>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803960"/>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2" y="1803960"/>
            <a:ext cx="2388001"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08902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08902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08902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089025"/>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60818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60818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60818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608189"/>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077072"/>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077072"/>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077072"/>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077072"/>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58112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58112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58112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581128"/>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049180"/>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049180"/>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049180"/>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049180"/>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553236"/>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553236"/>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553236"/>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553236"/>
            <a:ext cx="2303992"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708728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思考题">
    <p:spTree>
      <p:nvGrpSpPr>
        <p:cNvPr id="1" name=""/>
        <p:cNvGrpSpPr/>
        <p:nvPr/>
      </p:nvGrpSpPr>
      <p:grpSpPr>
        <a:xfrm>
          <a:off x="0" y="0"/>
          <a:ext cx="0" cy="0"/>
          <a:chOff x="0" y="0"/>
          <a:chExt cx="0" cy="0"/>
        </a:xfrm>
      </p:grpSpPr>
      <p:sp>
        <p:nvSpPr>
          <p:cNvPr id="23" name="文本占位符 6"/>
          <p:cNvSpPr>
            <a:spLocks noGrp="1"/>
          </p:cNvSpPr>
          <p:nvPr>
            <p:ph type="body" sz="quarter" idx="10" hasCustomPrompt="1"/>
          </p:nvPr>
        </p:nvSpPr>
        <p:spPr>
          <a:xfrm>
            <a:off x="451878" y="1242452"/>
            <a:ext cx="11306175" cy="4680000"/>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a:buSzPct val="100000"/>
              <a:buFont typeface="+mj-lt"/>
              <a:buAutoNum type="alphaUcPeriod"/>
              <a:defRPr sz="1800" baseline="0">
                <a:latin typeface="Huawei Sans" panose="020C0503030203020204" pitchFamily="34" charset="0"/>
              </a:defRPr>
            </a:lvl2pPr>
            <a:lvl3pPr>
              <a:defRPr/>
            </a:lvl3pPr>
            <a:lvl5pPr>
              <a:buNone/>
              <a:defRPr/>
            </a:lvl5pPr>
          </a:lstStyle>
          <a:p>
            <a:r>
              <a:rPr lang="en-US" altLang="zh-CN" dirty="0"/>
              <a:t>Question description.</a:t>
            </a:r>
          </a:p>
          <a:p>
            <a:pPr lvl="1"/>
            <a:endParaRPr lang="en-US" altLang="zh-CN" dirty="0"/>
          </a:p>
        </p:txBody>
      </p:sp>
      <p:sp>
        <p:nvSpPr>
          <p:cNvPr id="24"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166540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Quiz</a:t>
            </a:r>
          </a:p>
        </p:txBody>
      </p:sp>
      <p:sp>
        <p:nvSpPr>
          <p:cNvPr id="25"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6"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7" name="组合 26"/>
          <p:cNvGrpSpPr/>
          <p:nvPr userDrawn="1"/>
        </p:nvGrpSpPr>
        <p:grpSpPr>
          <a:xfrm>
            <a:off x="479376" y="424270"/>
            <a:ext cx="495619" cy="592462"/>
            <a:chOff x="5554662" y="2422526"/>
            <a:chExt cx="690564" cy="825500"/>
          </a:xfrm>
          <a:solidFill>
            <a:schemeClr val="bg1"/>
          </a:solidFill>
        </p:grpSpPr>
        <p:sp>
          <p:nvSpPr>
            <p:cNvPr id="28" name="Freeform 30"/>
            <p:cNvSpPr>
              <a:spLocks/>
            </p:cNvSpPr>
            <p:nvPr/>
          </p:nvSpPr>
          <p:spPr bwMode="auto">
            <a:xfrm>
              <a:off x="5554662" y="2487613"/>
              <a:ext cx="258763" cy="760413"/>
            </a:xfrm>
            <a:custGeom>
              <a:avLst/>
              <a:gdLst>
                <a:gd name="T0" fmla="*/ 233 w 245"/>
                <a:gd name="T1" fmla="*/ 722 h 722"/>
                <a:gd name="T2" fmla="*/ 245 w 245"/>
                <a:gd name="T3" fmla="*/ 710 h 722"/>
                <a:gd name="T4" fmla="*/ 245 w 245"/>
                <a:gd name="T5" fmla="*/ 614 h 722"/>
                <a:gd name="T6" fmla="*/ 187 w 245"/>
                <a:gd name="T7" fmla="*/ 559 h 722"/>
                <a:gd name="T8" fmla="*/ 93 w 245"/>
                <a:gd name="T9" fmla="*/ 499 h 722"/>
                <a:gd name="T10" fmla="*/ 93 w 245"/>
                <a:gd name="T11" fmla="*/ 401 h 722"/>
                <a:gd name="T12" fmla="*/ 82 w 245"/>
                <a:gd name="T13" fmla="*/ 398 h 722"/>
                <a:gd name="T14" fmla="*/ 38 w 245"/>
                <a:gd name="T15" fmla="*/ 381 h 722"/>
                <a:gd name="T16" fmla="*/ 102 w 245"/>
                <a:gd name="T17" fmla="*/ 255 h 722"/>
                <a:gd name="T18" fmla="*/ 106 w 245"/>
                <a:gd name="T19" fmla="*/ 250 h 722"/>
                <a:gd name="T20" fmla="*/ 105 w 245"/>
                <a:gd name="T21" fmla="*/ 244 h 722"/>
                <a:gd name="T22" fmla="*/ 218 w 245"/>
                <a:gd name="T23" fmla="*/ 31 h 722"/>
                <a:gd name="T24" fmla="*/ 225 w 245"/>
                <a:gd name="T25" fmla="*/ 15 h 722"/>
                <a:gd name="T26" fmla="*/ 222 w 245"/>
                <a:gd name="T27" fmla="*/ 9 h 722"/>
                <a:gd name="T28" fmla="*/ 207 w 245"/>
                <a:gd name="T29" fmla="*/ 3 h 722"/>
                <a:gd name="T30" fmla="*/ 86 w 245"/>
                <a:gd name="T31" fmla="*/ 148 h 722"/>
                <a:gd name="T32" fmla="*/ 75 w 245"/>
                <a:gd name="T33" fmla="*/ 240 h 722"/>
                <a:gd name="T34" fmla="*/ 8 w 245"/>
                <a:gd name="T35" fmla="*/ 390 h 722"/>
                <a:gd name="T36" fmla="*/ 8 w 245"/>
                <a:gd name="T37" fmla="*/ 391 h 722"/>
                <a:gd name="T38" fmla="*/ 8 w 245"/>
                <a:gd name="T39" fmla="*/ 393 h 722"/>
                <a:gd name="T40" fmla="*/ 63 w 245"/>
                <a:gd name="T41" fmla="*/ 424 h 722"/>
                <a:gd name="T42" fmla="*/ 63 w 245"/>
                <a:gd name="T43" fmla="*/ 500 h 722"/>
                <a:gd name="T44" fmla="*/ 179 w 245"/>
                <a:gd name="T45" fmla="*/ 588 h 722"/>
                <a:gd name="T46" fmla="*/ 215 w 245"/>
                <a:gd name="T47" fmla="*/ 612 h 722"/>
                <a:gd name="T48" fmla="*/ 215 w 245"/>
                <a:gd name="T49" fmla="*/ 614 h 722"/>
                <a:gd name="T50" fmla="*/ 215 w 245"/>
                <a:gd name="T51" fmla="*/ 710 h 722"/>
                <a:gd name="T52" fmla="*/ 227 w 245"/>
                <a:gd name="T53" fmla="*/ 722 h 722"/>
                <a:gd name="T54" fmla="*/ 233 w 245"/>
                <a:gd name="T55"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722">
                  <a:moveTo>
                    <a:pt x="233" y="722"/>
                  </a:moveTo>
                  <a:cubicBezTo>
                    <a:pt x="240" y="722"/>
                    <a:pt x="245" y="717"/>
                    <a:pt x="245" y="710"/>
                  </a:cubicBezTo>
                  <a:cubicBezTo>
                    <a:pt x="245" y="614"/>
                    <a:pt x="245" y="614"/>
                    <a:pt x="245" y="614"/>
                  </a:cubicBezTo>
                  <a:cubicBezTo>
                    <a:pt x="245" y="605"/>
                    <a:pt x="242" y="574"/>
                    <a:pt x="187" y="559"/>
                  </a:cubicBezTo>
                  <a:cubicBezTo>
                    <a:pt x="128" y="543"/>
                    <a:pt x="94" y="522"/>
                    <a:pt x="93" y="499"/>
                  </a:cubicBezTo>
                  <a:cubicBezTo>
                    <a:pt x="93" y="401"/>
                    <a:pt x="93" y="401"/>
                    <a:pt x="93" y="401"/>
                  </a:cubicBezTo>
                  <a:cubicBezTo>
                    <a:pt x="82" y="398"/>
                    <a:pt x="82" y="398"/>
                    <a:pt x="82" y="398"/>
                  </a:cubicBezTo>
                  <a:cubicBezTo>
                    <a:pt x="64" y="393"/>
                    <a:pt x="45" y="385"/>
                    <a:pt x="38" y="381"/>
                  </a:cubicBezTo>
                  <a:cubicBezTo>
                    <a:pt x="38" y="369"/>
                    <a:pt x="44" y="325"/>
                    <a:pt x="102" y="255"/>
                  </a:cubicBezTo>
                  <a:cubicBezTo>
                    <a:pt x="106" y="250"/>
                    <a:pt x="106" y="250"/>
                    <a:pt x="106" y="250"/>
                  </a:cubicBezTo>
                  <a:cubicBezTo>
                    <a:pt x="105" y="244"/>
                    <a:pt x="105" y="244"/>
                    <a:pt x="105" y="244"/>
                  </a:cubicBezTo>
                  <a:cubicBezTo>
                    <a:pt x="105" y="237"/>
                    <a:pt x="92" y="92"/>
                    <a:pt x="218" y="31"/>
                  </a:cubicBezTo>
                  <a:cubicBezTo>
                    <a:pt x="224" y="28"/>
                    <a:pt x="227" y="21"/>
                    <a:pt x="225" y="15"/>
                  </a:cubicBezTo>
                  <a:cubicBezTo>
                    <a:pt x="222" y="9"/>
                    <a:pt x="222" y="9"/>
                    <a:pt x="222" y="9"/>
                  </a:cubicBezTo>
                  <a:cubicBezTo>
                    <a:pt x="220" y="3"/>
                    <a:pt x="213" y="0"/>
                    <a:pt x="207" y="3"/>
                  </a:cubicBezTo>
                  <a:cubicBezTo>
                    <a:pt x="147" y="31"/>
                    <a:pt x="105" y="81"/>
                    <a:pt x="86" y="148"/>
                  </a:cubicBezTo>
                  <a:cubicBezTo>
                    <a:pt x="74" y="189"/>
                    <a:pt x="74" y="226"/>
                    <a:pt x="75" y="240"/>
                  </a:cubicBezTo>
                  <a:cubicBezTo>
                    <a:pt x="0" y="333"/>
                    <a:pt x="7" y="385"/>
                    <a:pt x="8" y="390"/>
                  </a:cubicBezTo>
                  <a:cubicBezTo>
                    <a:pt x="8" y="391"/>
                    <a:pt x="8" y="391"/>
                    <a:pt x="8" y="391"/>
                  </a:cubicBezTo>
                  <a:cubicBezTo>
                    <a:pt x="8" y="393"/>
                    <a:pt x="8" y="393"/>
                    <a:pt x="8" y="393"/>
                  </a:cubicBezTo>
                  <a:cubicBezTo>
                    <a:pt x="10" y="397"/>
                    <a:pt x="14" y="409"/>
                    <a:pt x="63" y="424"/>
                  </a:cubicBezTo>
                  <a:cubicBezTo>
                    <a:pt x="63" y="500"/>
                    <a:pt x="63" y="500"/>
                    <a:pt x="63" y="500"/>
                  </a:cubicBezTo>
                  <a:cubicBezTo>
                    <a:pt x="65" y="539"/>
                    <a:pt x="104" y="569"/>
                    <a:pt x="179" y="588"/>
                  </a:cubicBezTo>
                  <a:cubicBezTo>
                    <a:pt x="213" y="597"/>
                    <a:pt x="215" y="611"/>
                    <a:pt x="215" y="612"/>
                  </a:cubicBezTo>
                  <a:cubicBezTo>
                    <a:pt x="215" y="614"/>
                    <a:pt x="215" y="614"/>
                    <a:pt x="215" y="614"/>
                  </a:cubicBezTo>
                  <a:cubicBezTo>
                    <a:pt x="215" y="710"/>
                    <a:pt x="215" y="710"/>
                    <a:pt x="215" y="710"/>
                  </a:cubicBezTo>
                  <a:cubicBezTo>
                    <a:pt x="215" y="717"/>
                    <a:pt x="220" y="722"/>
                    <a:pt x="227" y="722"/>
                  </a:cubicBezTo>
                  <a:lnTo>
                    <a:pt x="233" y="7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31"/>
            <p:cNvSpPr>
              <a:spLocks/>
            </p:cNvSpPr>
            <p:nvPr/>
          </p:nvSpPr>
          <p:spPr bwMode="auto">
            <a:xfrm>
              <a:off x="6029325" y="2752726"/>
              <a:ext cx="169863" cy="495300"/>
            </a:xfrm>
            <a:custGeom>
              <a:avLst/>
              <a:gdLst>
                <a:gd name="T0" fmla="*/ 21 w 162"/>
                <a:gd name="T1" fmla="*/ 470 h 470"/>
                <a:gd name="T2" fmla="*/ 33 w 162"/>
                <a:gd name="T3" fmla="*/ 458 h 470"/>
                <a:gd name="T4" fmla="*/ 33 w 162"/>
                <a:gd name="T5" fmla="*/ 361 h 470"/>
                <a:gd name="T6" fmla="*/ 108 w 162"/>
                <a:gd name="T7" fmla="*/ 168 h 470"/>
                <a:gd name="T8" fmla="*/ 162 w 162"/>
                <a:gd name="T9" fmla="*/ 13 h 470"/>
                <a:gd name="T10" fmla="*/ 151 w 162"/>
                <a:gd name="T11" fmla="*/ 1 h 470"/>
                <a:gd name="T12" fmla="*/ 144 w 162"/>
                <a:gd name="T13" fmla="*/ 0 h 470"/>
                <a:gd name="T14" fmla="*/ 131 w 162"/>
                <a:gd name="T15" fmla="*/ 12 h 470"/>
                <a:gd name="T16" fmla="*/ 84 w 162"/>
                <a:gd name="T17" fmla="*/ 149 h 470"/>
                <a:gd name="T18" fmla="*/ 3 w 162"/>
                <a:gd name="T19" fmla="*/ 362 h 470"/>
                <a:gd name="T20" fmla="*/ 3 w 162"/>
                <a:gd name="T21" fmla="*/ 458 h 470"/>
                <a:gd name="T22" fmla="*/ 15 w 162"/>
                <a:gd name="T23" fmla="*/ 470 h 470"/>
                <a:gd name="T24" fmla="*/ 21 w 162"/>
                <a:gd name="T25" fmla="*/ 470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2" h="470">
                  <a:moveTo>
                    <a:pt x="21" y="470"/>
                  </a:moveTo>
                  <a:cubicBezTo>
                    <a:pt x="28" y="470"/>
                    <a:pt x="33" y="465"/>
                    <a:pt x="33" y="458"/>
                  </a:cubicBezTo>
                  <a:cubicBezTo>
                    <a:pt x="33" y="361"/>
                    <a:pt x="33" y="361"/>
                    <a:pt x="33" y="361"/>
                  </a:cubicBezTo>
                  <a:cubicBezTo>
                    <a:pt x="33" y="360"/>
                    <a:pt x="29" y="262"/>
                    <a:pt x="108" y="168"/>
                  </a:cubicBezTo>
                  <a:cubicBezTo>
                    <a:pt x="137" y="133"/>
                    <a:pt x="157" y="75"/>
                    <a:pt x="162" y="13"/>
                  </a:cubicBezTo>
                  <a:cubicBezTo>
                    <a:pt x="162" y="7"/>
                    <a:pt x="157" y="1"/>
                    <a:pt x="151" y="1"/>
                  </a:cubicBezTo>
                  <a:cubicBezTo>
                    <a:pt x="144" y="0"/>
                    <a:pt x="144" y="0"/>
                    <a:pt x="144" y="0"/>
                  </a:cubicBezTo>
                  <a:cubicBezTo>
                    <a:pt x="138" y="0"/>
                    <a:pt x="132" y="5"/>
                    <a:pt x="131" y="12"/>
                  </a:cubicBezTo>
                  <a:cubicBezTo>
                    <a:pt x="127" y="67"/>
                    <a:pt x="110" y="119"/>
                    <a:pt x="84" y="149"/>
                  </a:cubicBezTo>
                  <a:cubicBezTo>
                    <a:pt x="0" y="249"/>
                    <a:pt x="3" y="353"/>
                    <a:pt x="3" y="362"/>
                  </a:cubicBezTo>
                  <a:cubicBezTo>
                    <a:pt x="3" y="458"/>
                    <a:pt x="3" y="458"/>
                    <a:pt x="3" y="458"/>
                  </a:cubicBezTo>
                  <a:cubicBezTo>
                    <a:pt x="3" y="465"/>
                    <a:pt x="8" y="470"/>
                    <a:pt x="15" y="470"/>
                  </a:cubicBezTo>
                  <a:lnTo>
                    <a:pt x="21" y="4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0" name="Freeform 32"/>
            <p:cNvSpPr>
              <a:spLocks/>
            </p:cNvSpPr>
            <p:nvPr/>
          </p:nvSpPr>
          <p:spPr bwMode="auto">
            <a:xfrm>
              <a:off x="5851525" y="2489201"/>
              <a:ext cx="325437" cy="406401"/>
            </a:xfrm>
            <a:custGeom>
              <a:avLst/>
              <a:gdLst>
                <a:gd name="T0" fmla="*/ 155 w 309"/>
                <a:gd name="T1" fmla="*/ 386 h 386"/>
                <a:gd name="T2" fmla="*/ 189 w 309"/>
                <a:gd name="T3" fmla="*/ 363 h 386"/>
                <a:gd name="T4" fmla="*/ 208 w 309"/>
                <a:gd name="T5" fmla="*/ 363 h 386"/>
                <a:gd name="T6" fmla="*/ 232 w 309"/>
                <a:gd name="T7" fmla="*/ 353 h 386"/>
                <a:gd name="T8" fmla="*/ 242 w 309"/>
                <a:gd name="T9" fmla="*/ 329 h 386"/>
                <a:gd name="T10" fmla="*/ 242 w 309"/>
                <a:gd name="T11" fmla="*/ 308 h 386"/>
                <a:gd name="T12" fmla="*/ 212 w 309"/>
                <a:gd name="T13" fmla="*/ 308 h 386"/>
                <a:gd name="T14" fmla="*/ 212 w 309"/>
                <a:gd name="T15" fmla="*/ 329 h 386"/>
                <a:gd name="T16" fmla="*/ 210 w 309"/>
                <a:gd name="T17" fmla="*/ 332 h 386"/>
                <a:gd name="T18" fmla="*/ 208 w 309"/>
                <a:gd name="T19" fmla="*/ 333 h 386"/>
                <a:gd name="T20" fmla="*/ 162 w 309"/>
                <a:gd name="T21" fmla="*/ 333 h 386"/>
                <a:gd name="T22" fmla="*/ 162 w 309"/>
                <a:gd name="T23" fmla="*/ 348 h 386"/>
                <a:gd name="T24" fmla="*/ 155 w 309"/>
                <a:gd name="T25" fmla="*/ 356 h 386"/>
                <a:gd name="T26" fmla="*/ 147 w 309"/>
                <a:gd name="T27" fmla="*/ 348 h 386"/>
                <a:gd name="T28" fmla="*/ 147 w 309"/>
                <a:gd name="T29" fmla="*/ 333 h 386"/>
                <a:gd name="T30" fmla="*/ 101 w 309"/>
                <a:gd name="T31" fmla="*/ 333 h 386"/>
                <a:gd name="T32" fmla="*/ 98 w 309"/>
                <a:gd name="T33" fmla="*/ 329 h 386"/>
                <a:gd name="T34" fmla="*/ 98 w 309"/>
                <a:gd name="T35" fmla="*/ 266 h 386"/>
                <a:gd name="T36" fmla="*/ 90 w 309"/>
                <a:gd name="T37" fmla="*/ 262 h 386"/>
                <a:gd name="T38" fmla="*/ 30 w 309"/>
                <a:gd name="T39" fmla="*/ 155 h 386"/>
                <a:gd name="T40" fmla="*/ 155 w 309"/>
                <a:gd name="T41" fmla="*/ 31 h 386"/>
                <a:gd name="T42" fmla="*/ 279 w 309"/>
                <a:gd name="T43" fmla="*/ 155 h 386"/>
                <a:gd name="T44" fmla="*/ 222 w 309"/>
                <a:gd name="T45" fmla="*/ 260 h 386"/>
                <a:gd name="T46" fmla="*/ 174 w 309"/>
                <a:gd name="T47" fmla="*/ 259 h 386"/>
                <a:gd name="T48" fmla="*/ 170 w 309"/>
                <a:gd name="T49" fmla="*/ 255 h 386"/>
                <a:gd name="T50" fmla="*/ 170 w 309"/>
                <a:gd name="T51" fmla="*/ 188 h 386"/>
                <a:gd name="T52" fmla="*/ 139 w 309"/>
                <a:gd name="T53" fmla="*/ 188 h 386"/>
                <a:gd name="T54" fmla="*/ 139 w 309"/>
                <a:gd name="T55" fmla="*/ 255 h 386"/>
                <a:gd name="T56" fmla="*/ 174 w 309"/>
                <a:gd name="T57" fmla="*/ 290 h 386"/>
                <a:gd name="T58" fmla="*/ 231 w 309"/>
                <a:gd name="T59" fmla="*/ 290 h 386"/>
                <a:gd name="T60" fmla="*/ 235 w 309"/>
                <a:gd name="T61" fmla="*/ 288 h 386"/>
                <a:gd name="T62" fmla="*/ 309 w 309"/>
                <a:gd name="T63" fmla="*/ 155 h 386"/>
                <a:gd name="T64" fmla="*/ 155 w 309"/>
                <a:gd name="T65" fmla="*/ 0 h 386"/>
                <a:gd name="T66" fmla="*/ 0 w 309"/>
                <a:gd name="T67" fmla="*/ 155 h 386"/>
                <a:gd name="T68" fmla="*/ 67 w 309"/>
                <a:gd name="T69" fmla="*/ 283 h 386"/>
                <a:gd name="T70" fmla="*/ 67 w 309"/>
                <a:gd name="T71" fmla="*/ 329 h 386"/>
                <a:gd name="T72" fmla="*/ 101 w 309"/>
                <a:gd name="T73" fmla="*/ 363 h 386"/>
                <a:gd name="T74" fmla="*/ 120 w 309"/>
                <a:gd name="T75" fmla="*/ 363 h 386"/>
                <a:gd name="T76" fmla="*/ 155 w 309"/>
                <a:gd name="T7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09" h="386">
                  <a:moveTo>
                    <a:pt x="155" y="386"/>
                  </a:moveTo>
                  <a:cubicBezTo>
                    <a:pt x="170" y="386"/>
                    <a:pt x="184" y="377"/>
                    <a:pt x="189" y="363"/>
                  </a:cubicBezTo>
                  <a:cubicBezTo>
                    <a:pt x="208" y="363"/>
                    <a:pt x="208" y="363"/>
                    <a:pt x="208" y="363"/>
                  </a:cubicBezTo>
                  <a:cubicBezTo>
                    <a:pt x="217" y="363"/>
                    <a:pt x="226" y="360"/>
                    <a:pt x="232" y="353"/>
                  </a:cubicBezTo>
                  <a:cubicBezTo>
                    <a:pt x="238" y="347"/>
                    <a:pt x="242" y="338"/>
                    <a:pt x="242" y="329"/>
                  </a:cubicBezTo>
                  <a:cubicBezTo>
                    <a:pt x="242" y="308"/>
                    <a:pt x="242" y="308"/>
                    <a:pt x="242" y="308"/>
                  </a:cubicBezTo>
                  <a:cubicBezTo>
                    <a:pt x="212" y="308"/>
                    <a:pt x="212" y="308"/>
                    <a:pt x="212" y="308"/>
                  </a:cubicBezTo>
                  <a:cubicBezTo>
                    <a:pt x="212" y="329"/>
                    <a:pt x="212" y="329"/>
                    <a:pt x="212" y="329"/>
                  </a:cubicBezTo>
                  <a:cubicBezTo>
                    <a:pt x="212" y="330"/>
                    <a:pt x="211" y="331"/>
                    <a:pt x="210" y="332"/>
                  </a:cubicBezTo>
                  <a:cubicBezTo>
                    <a:pt x="210" y="332"/>
                    <a:pt x="209" y="333"/>
                    <a:pt x="208" y="333"/>
                  </a:cubicBezTo>
                  <a:cubicBezTo>
                    <a:pt x="162" y="333"/>
                    <a:pt x="162" y="333"/>
                    <a:pt x="162" y="333"/>
                  </a:cubicBezTo>
                  <a:cubicBezTo>
                    <a:pt x="162" y="348"/>
                    <a:pt x="162" y="348"/>
                    <a:pt x="162" y="348"/>
                  </a:cubicBezTo>
                  <a:cubicBezTo>
                    <a:pt x="162" y="352"/>
                    <a:pt x="159" y="356"/>
                    <a:pt x="155" y="356"/>
                  </a:cubicBezTo>
                  <a:cubicBezTo>
                    <a:pt x="150" y="356"/>
                    <a:pt x="147" y="352"/>
                    <a:pt x="147" y="348"/>
                  </a:cubicBezTo>
                  <a:cubicBezTo>
                    <a:pt x="147" y="333"/>
                    <a:pt x="147" y="333"/>
                    <a:pt x="147" y="333"/>
                  </a:cubicBezTo>
                  <a:cubicBezTo>
                    <a:pt x="101" y="333"/>
                    <a:pt x="101" y="333"/>
                    <a:pt x="101" y="333"/>
                  </a:cubicBezTo>
                  <a:cubicBezTo>
                    <a:pt x="99" y="333"/>
                    <a:pt x="98" y="331"/>
                    <a:pt x="98" y="329"/>
                  </a:cubicBezTo>
                  <a:cubicBezTo>
                    <a:pt x="98" y="266"/>
                    <a:pt x="98" y="266"/>
                    <a:pt x="98" y="266"/>
                  </a:cubicBezTo>
                  <a:cubicBezTo>
                    <a:pt x="90" y="262"/>
                    <a:pt x="90" y="262"/>
                    <a:pt x="90" y="262"/>
                  </a:cubicBezTo>
                  <a:cubicBezTo>
                    <a:pt x="53" y="239"/>
                    <a:pt x="30" y="199"/>
                    <a:pt x="30" y="155"/>
                  </a:cubicBezTo>
                  <a:cubicBezTo>
                    <a:pt x="30" y="87"/>
                    <a:pt x="86" y="31"/>
                    <a:pt x="155" y="31"/>
                  </a:cubicBezTo>
                  <a:cubicBezTo>
                    <a:pt x="223" y="31"/>
                    <a:pt x="279" y="87"/>
                    <a:pt x="279" y="155"/>
                  </a:cubicBezTo>
                  <a:cubicBezTo>
                    <a:pt x="279" y="198"/>
                    <a:pt x="258" y="236"/>
                    <a:pt x="222" y="260"/>
                  </a:cubicBezTo>
                  <a:cubicBezTo>
                    <a:pt x="174" y="259"/>
                    <a:pt x="174" y="259"/>
                    <a:pt x="174" y="259"/>
                  </a:cubicBezTo>
                  <a:cubicBezTo>
                    <a:pt x="172" y="259"/>
                    <a:pt x="170" y="258"/>
                    <a:pt x="170" y="255"/>
                  </a:cubicBezTo>
                  <a:cubicBezTo>
                    <a:pt x="170" y="188"/>
                    <a:pt x="170" y="188"/>
                    <a:pt x="170" y="188"/>
                  </a:cubicBezTo>
                  <a:cubicBezTo>
                    <a:pt x="139" y="188"/>
                    <a:pt x="139" y="188"/>
                    <a:pt x="139" y="188"/>
                  </a:cubicBezTo>
                  <a:cubicBezTo>
                    <a:pt x="139" y="255"/>
                    <a:pt x="139" y="255"/>
                    <a:pt x="139" y="255"/>
                  </a:cubicBezTo>
                  <a:cubicBezTo>
                    <a:pt x="139" y="274"/>
                    <a:pt x="155" y="290"/>
                    <a:pt x="174" y="290"/>
                  </a:cubicBezTo>
                  <a:cubicBezTo>
                    <a:pt x="231" y="290"/>
                    <a:pt x="231" y="290"/>
                    <a:pt x="231" y="290"/>
                  </a:cubicBezTo>
                  <a:cubicBezTo>
                    <a:pt x="235" y="288"/>
                    <a:pt x="235" y="288"/>
                    <a:pt x="235" y="288"/>
                  </a:cubicBezTo>
                  <a:cubicBezTo>
                    <a:pt x="281" y="259"/>
                    <a:pt x="309" y="210"/>
                    <a:pt x="309" y="155"/>
                  </a:cubicBezTo>
                  <a:cubicBezTo>
                    <a:pt x="309" y="70"/>
                    <a:pt x="240" y="0"/>
                    <a:pt x="155" y="0"/>
                  </a:cubicBezTo>
                  <a:cubicBezTo>
                    <a:pt x="69" y="0"/>
                    <a:pt x="0" y="70"/>
                    <a:pt x="0" y="155"/>
                  </a:cubicBezTo>
                  <a:cubicBezTo>
                    <a:pt x="0" y="207"/>
                    <a:pt x="25" y="254"/>
                    <a:pt x="67" y="283"/>
                  </a:cubicBezTo>
                  <a:cubicBezTo>
                    <a:pt x="67" y="329"/>
                    <a:pt x="67" y="329"/>
                    <a:pt x="67" y="329"/>
                  </a:cubicBezTo>
                  <a:cubicBezTo>
                    <a:pt x="67" y="348"/>
                    <a:pt x="83" y="363"/>
                    <a:pt x="101" y="363"/>
                  </a:cubicBezTo>
                  <a:cubicBezTo>
                    <a:pt x="120" y="363"/>
                    <a:pt x="120" y="363"/>
                    <a:pt x="120" y="363"/>
                  </a:cubicBezTo>
                  <a:cubicBezTo>
                    <a:pt x="126" y="377"/>
                    <a:pt x="139" y="386"/>
                    <a:pt x="155" y="3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Freeform 33"/>
            <p:cNvSpPr>
              <a:spLocks noEditPoints="1"/>
            </p:cNvSpPr>
            <p:nvPr/>
          </p:nvSpPr>
          <p:spPr bwMode="auto">
            <a:xfrm>
              <a:off x="5956300" y="2597151"/>
              <a:ext cx="114300" cy="114300"/>
            </a:xfrm>
            <a:custGeom>
              <a:avLst/>
              <a:gdLst>
                <a:gd name="T0" fmla="*/ 55 w 109"/>
                <a:gd name="T1" fmla="*/ 108 h 108"/>
                <a:gd name="T2" fmla="*/ 109 w 109"/>
                <a:gd name="T3" fmla="*/ 54 h 108"/>
                <a:gd name="T4" fmla="*/ 55 w 109"/>
                <a:gd name="T5" fmla="*/ 0 h 108"/>
                <a:gd name="T6" fmla="*/ 0 w 109"/>
                <a:gd name="T7" fmla="*/ 54 h 108"/>
                <a:gd name="T8" fmla="*/ 55 w 109"/>
                <a:gd name="T9" fmla="*/ 108 h 108"/>
                <a:gd name="T10" fmla="*/ 55 w 109"/>
                <a:gd name="T11" fmla="*/ 30 h 108"/>
                <a:gd name="T12" fmla="*/ 78 w 109"/>
                <a:gd name="T13" fmla="*/ 54 h 108"/>
                <a:gd name="T14" fmla="*/ 55 w 109"/>
                <a:gd name="T15" fmla="*/ 78 h 108"/>
                <a:gd name="T16" fmla="*/ 31 w 109"/>
                <a:gd name="T17" fmla="*/ 54 h 108"/>
                <a:gd name="T18" fmla="*/ 55 w 109"/>
                <a:gd name="T19" fmla="*/ 3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108">
                  <a:moveTo>
                    <a:pt x="55" y="108"/>
                  </a:moveTo>
                  <a:cubicBezTo>
                    <a:pt x="84" y="108"/>
                    <a:pt x="109" y="84"/>
                    <a:pt x="109" y="54"/>
                  </a:cubicBezTo>
                  <a:cubicBezTo>
                    <a:pt x="109" y="24"/>
                    <a:pt x="84" y="0"/>
                    <a:pt x="55" y="0"/>
                  </a:cubicBezTo>
                  <a:cubicBezTo>
                    <a:pt x="25" y="0"/>
                    <a:pt x="0" y="24"/>
                    <a:pt x="0" y="54"/>
                  </a:cubicBezTo>
                  <a:cubicBezTo>
                    <a:pt x="0" y="84"/>
                    <a:pt x="25" y="108"/>
                    <a:pt x="55" y="108"/>
                  </a:cubicBezTo>
                  <a:close/>
                  <a:moveTo>
                    <a:pt x="55" y="30"/>
                  </a:moveTo>
                  <a:cubicBezTo>
                    <a:pt x="68" y="30"/>
                    <a:pt x="78" y="41"/>
                    <a:pt x="78" y="54"/>
                  </a:cubicBezTo>
                  <a:cubicBezTo>
                    <a:pt x="78" y="67"/>
                    <a:pt x="68" y="78"/>
                    <a:pt x="55" y="78"/>
                  </a:cubicBezTo>
                  <a:cubicBezTo>
                    <a:pt x="41" y="78"/>
                    <a:pt x="31" y="67"/>
                    <a:pt x="31" y="54"/>
                  </a:cubicBezTo>
                  <a:cubicBezTo>
                    <a:pt x="31" y="41"/>
                    <a:pt x="41" y="30"/>
                    <a:pt x="55"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34"/>
            <p:cNvSpPr>
              <a:spLocks noChangeArrowheads="1"/>
            </p:cNvSpPr>
            <p:nvPr/>
          </p:nvSpPr>
          <p:spPr bwMode="auto">
            <a:xfrm>
              <a:off x="5997575" y="2422526"/>
              <a:ext cx="33338"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35"/>
            <p:cNvSpPr>
              <a:spLocks/>
            </p:cNvSpPr>
            <p:nvPr/>
          </p:nvSpPr>
          <p:spPr bwMode="auto">
            <a:xfrm>
              <a:off x="6132513" y="2479676"/>
              <a:ext cx="57150" cy="55563"/>
            </a:xfrm>
            <a:custGeom>
              <a:avLst/>
              <a:gdLst>
                <a:gd name="T0" fmla="*/ 14 w 36"/>
                <a:gd name="T1" fmla="*/ 35 h 35"/>
                <a:gd name="T2" fmla="*/ 36 w 36"/>
                <a:gd name="T3" fmla="*/ 14 h 35"/>
                <a:gd name="T4" fmla="*/ 21 w 36"/>
                <a:gd name="T5" fmla="*/ 0 h 35"/>
                <a:gd name="T6" fmla="*/ 0 w 36"/>
                <a:gd name="T7" fmla="*/ 21 h 35"/>
                <a:gd name="T8" fmla="*/ 14 w 36"/>
                <a:gd name="T9" fmla="*/ 35 h 35"/>
              </a:gdLst>
              <a:ahLst/>
              <a:cxnLst>
                <a:cxn ang="0">
                  <a:pos x="T0" y="T1"/>
                </a:cxn>
                <a:cxn ang="0">
                  <a:pos x="T2" y="T3"/>
                </a:cxn>
                <a:cxn ang="0">
                  <a:pos x="T4" y="T5"/>
                </a:cxn>
                <a:cxn ang="0">
                  <a:pos x="T6" y="T7"/>
                </a:cxn>
                <a:cxn ang="0">
                  <a:pos x="T8" y="T9"/>
                </a:cxn>
              </a:cxnLst>
              <a:rect l="0" t="0" r="r" b="b"/>
              <a:pathLst>
                <a:path w="36" h="35">
                  <a:moveTo>
                    <a:pt x="14" y="35"/>
                  </a:moveTo>
                  <a:lnTo>
                    <a:pt x="36" y="14"/>
                  </a:lnTo>
                  <a:lnTo>
                    <a:pt x="21" y="0"/>
                  </a:lnTo>
                  <a:lnTo>
                    <a:pt x="0" y="21"/>
                  </a:lnTo>
                  <a:lnTo>
                    <a:pt x="14"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36"/>
            <p:cNvSpPr>
              <a:spLocks noChangeArrowheads="1"/>
            </p:cNvSpPr>
            <p:nvPr/>
          </p:nvSpPr>
          <p:spPr bwMode="auto">
            <a:xfrm>
              <a:off x="6196013" y="2638426"/>
              <a:ext cx="49213"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37"/>
            <p:cNvSpPr>
              <a:spLocks noChangeArrowheads="1"/>
            </p:cNvSpPr>
            <p:nvPr/>
          </p:nvSpPr>
          <p:spPr bwMode="auto">
            <a:xfrm>
              <a:off x="5783263" y="2638426"/>
              <a:ext cx="47625" cy="317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38"/>
            <p:cNvSpPr>
              <a:spLocks/>
            </p:cNvSpPr>
            <p:nvPr/>
          </p:nvSpPr>
          <p:spPr bwMode="auto">
            <a:xfrm>
              <a:off x="5840413" y="2479676"/>
              <a:ext cx="55563" cy="55563"/>
            </a:xfrm>
            <a:custGeom>
              <a:avLst/>
              <a:gdLst>
                <a:gd name="T0" fmla="*/ 21 w 35"/>
                <a:gd name="T1" fmla="*/ 35 h 35"/>
                <a:gd name="T2" fmla="*/ 35 w 35"/>
                <a:gd name="T3" fmla="*/ 21 h 35"/>
                <a:gd name="T4" fmla="*/ 14 w 35"/>
                <a:gd name="T5" fmla="*/ 0 h 35"/>
                <a:gd name="T6" fmla="*/ 0 w 35"/>
                <a:gd name="T7" fmla="*/ 14 h 35"/>
                <a:gd name="T8" fmla="*/ 21 w 35"/>
                <a:gd name="T9" fmla="*/ 35 h 35"/>
              </a:gdLst>
              <a:ahLst/>
              <a:cxnLst>
                <a:cxn ang="0">
                  <a:pos x="T0" y="T1"/>
                </a:cxn>
                <a:cxn ang="0">
                  <a:pos x="T2" y="T3"/>
                </a:cxn>
                <a:cxn ang="0">
                  <a:pos x="T4" y="T5"/>
                </a:cxn>
                <a:cxn ang="0">
                  <a:pos x="T6" y="T7"/>
                </a:cxn>
                <a:cxn ang="0">
                  <a:pos x="T8" y="T9"/>
                </a:cxn>
              </a:cxnLst>
              <a:rect l="0" t="0" r="r" b="b"/>
              <a:pathLst>
                <a:path w="35" h="35">
                  <a:moveTo>
                    <a:pt x="21" y="35"/>
                  </a:moveTo>
                  <a:lnTo>
                    <a:pt x="35" y="21"/>
                  </a:lnTo>
                  <a:lnTo>
                    <a:pt x="14" y="0"/>
                  </a:lnTo>
                  <a:lnTo>
                    <a:pt x="0" y="14"/>
                  </a:lnTo>
                  <a:lnTo>
                    <a:pt x="2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39"/>
            <p:cNvSpPr>
              <a:spLocks/>
            </p:cNvSpPr>
            <p:nvPr/>
          </p:nvSpPr>
          <p:spPr bwMode="auto">
            <a:xfrm>
              <a:off x="5913438" y="2433638"/>
              <a:ext cx="47625" cy="55563"/>
            </a:xfrm>
            <a:custGeom>
              <a:avLst/>
              <a:gdLst>
                <a:gd name="T0" fmla="*/ 11 w 30"/>
                <a:gd name="T1" fmla="*/ 35 h 35"/>
                <a:gd name="T2" fmla="*/ 30 w 30"/>
                <a:gd name="T3" fmla="*/ 28 h 35"/>
                <a:gd name="T4" fmla="*/ 19 w 30"/>
                <a:gd name="T5" fmla="*/ 0 h 35"/>
                <a:gd name="T6" fmla="*/ 0 w 30"/>
                <a:gd name="T7" fmla="*/ 7 h 35"/>
                <a:gd name="T8" fmla="*/ 11 w 30"/>
                <a:gd name="T9" fmla="*/ 35 h 35"/>
              </a:gdLst>
              <a:ahLst/>
              <a:cxnLst>
                <a:cxn ang="0">
                  <a:pos x="T0" y="T1"/>
                </a:cxn>
                <a:cxn ang="0">
                  <a:pos x="T2" y="T3"/>
                </a:cxn>
                <a:cxn ang="0">
                  <a:pos x="T4" y="T5"/>
                </a:cxn>
                <a:cxn ang="0">
                  <a:pos x="T6" y="T7"/>
                </a:cxn>
                <a:cxn ang="0">
                  <a:pos x="T8" y="T9"/>
                </a:cxn>
              </a:cxnLst>
              <a:rect l="0" t="0" r="r" b="b"/>
              <a:pathLst>
                <a:path w="30" h="35">
                  <a:moveTo>
                    <a:pt x="11" y="35"/>
                  </a:moveTo>
                  <a:lnTo>
                    <a:pt x="30" y="28"/>
                  </a:lnTo>
                  <a:lnTo>
                    <a:pt x="19" y="0"/>
                  </a:lnTo>
                  <a:lnTo>
                    <a:pt x="0" y="7"/>
                  </a:lnTo>
                  <a:lnTo>
                    <a:pt x="1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40"/>
            <p:cNvSpPr>
              <a:spLocks/>
            </p:cNvSpPr>
            <p:nvPr/>
          </p:nvSpPr>
          <p:spPr bwMode="auto">
            <a:xfrm>
              <a:off x="6070600" y="2435226"/>
              <a:ext cx="49213" cy="57150"/>
            </a:xfrm>
            <a:custGeom>
              <a:avLst/>
              <a:gdLst>
                <a:gd name="T0" fmla="*/ 19 w 31"/>
                <a:gd name="T1" fmla="*/ 36 h 36"/>
                <a:gd name="T2" fmla="*/ 31 w 31"/>
                <a:gd name="T3" fmla="*/ 8 h 36"/>
                <a:gd name="T4" fmla="*/ 12 w 31"/>
                <a:gd name="T5" fmla="*/ 0 h 36"/>
                <a:gd name="T6" fmla="*/ 0 w 31"/>
                <a:gd name="T7" fmla="*/ 28 h 36"/>
                <a:gd name="T8" fmla="*/ 19 w 31"/>
                <a:gd name="T9" fmla="*/ 36 h 36"/>
              </a:gdLst>
              <a:ahLst/>
              <a:cxnLst>
                <a:cxn ang="0">
                  <a:pos x="T0" y="T1"/>
                </a:cxn>
                <a:cxn ang="0">
                  <a:pos x="T2" y="T3"/>
                </a:cxn>
                <a:cxn ang="0">
                  <a:pos x="T4" y="T5"/>
                </a:cxn>
                <a:cxn ang="0">
                  <a:pos x="T6" y="T7"/>
                </a:cxn>
                <a:cxn ang="0">
                  <a:pos x="T8" y="T9"/>
                </a:cxn>
              </a:cxnLst>
              <a:rect l="0" t="0" r="r" b="b"/>
              <a:pathLst>
                <a:path w="31" h="36">
                  <a:moveTo>
                    <a:pt x="19" y="36"/>
                  </a:moveTo>
                  <a:lnTo>
                    <a:pt x="31" y="8"/>
                  </a:lnTo>
                  <a:lnTo>
                    <a:pt x="12" y="0"/>
                  </a:lnTo>
                  <a:lnTo>
                    <a:pt x="0" y="28"/>
                  </a:lnTo>
                  <a:lnTo>
                    <a:pt x="19"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Freeform 41"/>
            <p:cNvSpPr>
              <a:spLocks/>
            </p:cNvSpPr>
            <p:nvPr/>
          </p:nvSpPr>
          <p:spPr bwMode="auto">
            <a:xfrm>
              <a:off x="6176963" y="2554288"/>
              <a:ext cx="57150" cy="47625"/>
            </a:xfrm>
            <a:custGeom>
              <a:avLst/>
              <a:gdLst>
                <a:gd name="T0" fmla="*/ 8 w 36"/>
                <a:gd name="T1" fmla="*/ 30 h 30"/>
                <a:gd name="T2" fmla="*/ 36 w 36"/>
                <a:gd name="T3" fmla="*/ 18 h 30"/>
                <a:gd name="T4" fmla="*/ 29 w 36"/>
                <a:gd name="T5" fmla="*/ 0 h 30"/>
                <a:gd name="T6" fmla="*/ 0 w 36"/>
                <a:gd name="T7" fmla="*/ 11 h 30"/>
                <a:gd name="T8" fmla="*/ 8 w 36"/>
                <a:gd name="T9" fmla="*/ 30 h 30"/>
              </a:gdLst>
              <a:ahLst/>
              <a:cxnLst>
                <a:cxn ang="0">
                  <a:pos x="T0" y="T1"/>
                </a:cxn>
                <a:cxn ang="0">
                  <a:pos x="T2" y="T3"/>
                </a:cxn>
                <a:cxn ang="0">
                  <a:pos x="T4" y="T5"/>
                </a:cxn>
                <a:cxn ang="0">
                  <a:pos x="T6" y="T7"/>
                </a:cxn>
                <a:cxn ang="0">
                  <a:pos x="T8" y="T9"/>
                </a:cxn>
              </a:cxnLst>
              <a:rect l="0" t="0" r="r" b="b"/>
              <a:pathLst>
                <a:path w="36" h="30">
                  <a:moveTo>
                    <a:pt x="8" y="30"/>
                  </a:moveTo>
                  <a:lnTo>
                    <a:pt x="36" y="18"/>
                  </a:lnTo>
                  <a:lnTo>
                    <a:pt x="29" y="0"/>
                  </a:lnTo>
                  <a:lnTo>
                    <a:pt x="0" y="11"/>
                  </a:lnTo>
                  <a:lnTo>
                    <a:pt x="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Freeform 42"/>
            <p:cNvSpPr>
              <a:spLocks/>
            </p:cNvSpPr>
            <p:nvPr/>
          </p:nvSpPr>
          <p:spPr bwMode="auto">
            <a:xfrm>
              <a:off x="5795963" y="2547938"/>
              <a:ext cx="57150" cy="47625"/>
            </a:xfrm>
            <a:custGeom>
              <a:avLst/>
              <a:gdLst>
                <a:gd name="T0" fmla="*/ 28 w 36"/>
                <a:gd name="T1" fmla="*/ 30 h 30"/>
                <a:gd name="T2" fmla="*/ 36 w 36"/>
                <a:gd name="T3" fmla="*/ 12 h 30"/>
                <a:gd name="T4" fmla="*/ 8 w 36"/>
                <a:gd name="T5" fmla="*/ 0 h 30"/>
                <a:gd name="T6" fmla="*/ 0 w 36"/>
                <a:gd name="T7" fmla="*/ 18 h 30"/>
                <a:gd name="T8" fmla="*/ 28 w 36"/>
                <a:gd name="T9" fmla="*/ 30 h 30"/>
              </a:gdLst>
              <a:ahLst/>
              <a:cxnLst>
                <a:cxn ang="0">
                  <a:pos x="T0" y="T1"/>
                </a:cxn>
                <a:cxn ang="0">
                  <a:pos x="T2" y="T3"/>
                </a:cxn>
                <a:cxn ang="0">
                  <a:pos x="T4" y="T5"/>
                </a:cxn>
                <a:cxn ang="0">
                  <a:pos x="T6" y="T7"/>
                </a:cxn>
                <a:cxn ang="0">
                  <a:pos x="T8" y="T9"/>
                </a:cxn>
              </a:cxnLst>
              <a:rect l="0" t="0" r="r" b="b"/>
              <a:pathLst>
                <a:path w="36" h="30">
                  <a:moveTo>
                    <a:pt x="28" y="30"/>
                  </a:moveTo>
                  <a:lnTo>
                    <a:pt x="36" y="12"/>
                  </a:lnTo>
                  <a:lnTo>
                    <a:pt x="8" y="0"/>
                  </a:lnTo>
                  <a:lnTo>
                    <a:pt x="0" y="18"/>
                  </a:lnTo>
                  <a:lnTo>
                    <a:pt x="28"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1" name="Freeform 6"/>
          <p:cNvSpPr>
            <a:spLocks/>
          </p:cNvSpPr>
          <p:nvPr userDrawn="1"/>
        </p:nvSpPr>
        <p:spPr bwMode="auto">
          <a:xfrm>
            <a:off x="3288528" y="296368"/>
            <a:ext cx="8892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Freeform 11"/>
          <p:cNvSpPr>
            <a:spLocks/>
          </p:cNvSpPr>
          <p:nvPr userDrawn="1"/>
        </p:nvSpPr>
        <p:spPr bwMode="auto">
          <a:xfrm>
            <a:off x="3180516"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058943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本节小结(可选)">
    <p:spTree>
      <p:nvGrpSpPr>
        <p:cNvPr id="1" name=""/>
        <p:cNvGrpSpPr/>
        <p:nvPr/>
      </p:nvGrpSpPr>
      <p:grpSpPr>
        <a:xfrm>
          <a:off x="0" y="0"/>
          <a:ext cx="0" cy="0"/>
          <a:chOff x="0" y="0"/>
          <a:chExt cx="0" cy="0"/>
        </a:xfrm>
      </p:grpSpPr>
      <p:sp>
        <p:nvSpPr>
          <p:cNvPr id="11"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Click here to edit summary</a:t>
            </a:r>
            <a:endParaRPr lang="zh-CN" altLang="en-US" dirty="0"/>
          </a:p>
        </p:txBody>
      </p:sp>
      <p:sp>
        <p:nvSpPr>
          <p:cNvPr id="12"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4248472"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
        <p:nvSpPr>
          <p:cNvPr id="13"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4"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5" name="组合 14"/>
          <p:cNvGrpSpPr/>
          <p:nvPr userDrawn="1"/>
        </p:nvGrpSpPr>
        <p:grpSpPr>
          <a:xfrm>
            <a:off x="515380" y="490848"/>
            <a:ext cx="470694" cy="475421"/>
            <a:chOff x="5540375" y="2868613"/>
            <a:chExt cx="1106488" cy="1117600"/>
          </a:xfrm>
          <a:solidFill>
            <a:schemeClr val="bg1"/>
          </a:solidFill>
        </p:grpSpPr>
        <p:sp>
          <p:nvSpPr>
            <p:cNvPr id="16"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052420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本章总结">
    <p:spTree>
      <p:nvGrpSpPr>
        <p:cNvPr id="1" name=""/>
        <p:cNvGrpSpPr/>
        <p:nvPr/>
      </p:nvGrpSpPr>
      <p:grpSpPr>
        <a:xfrm>
          <a:off x="0" y="0"/>
          <a:ext cx="0" cy="0"/>
          <a:chOff x="0" y="0"/>
          <a:chExt cx="0" cy="0"/>
        </a:xfrm>
      </p:grpSpPr>
      <p:sp>
        <p:nvSpPr>
          <p:cNvPr id="9"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412268"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15380" y="490848"/>
            <a:ext cx="470694" cy="475421"/>
            <a:chOff x="5540375" y="2868613"/>
            <a:chExt cx="1106488" cy="1117600"/>
          </a:xfrm>
          <a:solidFill>
            <a:schemeClr val="bg1"/>
          </a:solidFill>
        </p:grpSpPr>
        <p:sp>
          <p:nvSpPr>
            <p:cNvPr id="14" name="Freeform 6"/>
            <p:cNvSpPr>
              <a:spLocks/>
            </p:cNvSpPr>
            <p:nvPr/>
          </p:nvSpPr>
          <p:spPr bwMode="auto">
            <a:xfrm>
              <a:off x="5970588" y="3251201"/>
              <a:ext cx="676275" cy="517525"/>
            </a:xfrm>
            <a:custGeom>
              <a:avLst/>
              <a:gdLst>
                <a:gd name="T0" fmla="*/ 40 w 180"/>
                <a:gd name="T1" fmla="*/ 42 h 138"/>
                <a:gd name="T2" fmla="*/ 27 w 180"/>
                <a:gd name="T3" fmla="*/ 42 h 138"/>
                <a:gd name="T4" fmla="*/ 3 w 180"/>
                <a:gd name="T5" fmla="*/ 66 h 138"/>
                <a:gd name="T6" fmla="*/ 3 w 180"/>
                <a:gd name="T7" fmla="*/ 79 h 138"/>
                <a:gd name="T8" fmla="*/ 59 w 180"/>
                <a:gd name="T9" fmla="*/ 135 h 138"/>
                <a:gd name="T10" fmla="*/ 72 w 180"/>
                <a:gd name="T11" fmla="*/ 135 h 138"/>
                <a:gd name="T12" fmla="*/ 176 w 180"/>
                <a:gd name="T13" fmla="*/ 31 h 138"/>
                <a:gd name="T14" fmla="*/ 176 w 180"/>
                <a:gd name="T15" fmla="*/ 18 h 138"/>
                <a:gd name="T16" fmla="*/ 162 w 180"/>
                <a:gd name="T17" fmla="*/ 4 h 138"/>
                <a:gd name="T18" fmla="*/ 149 w 180"/>
                <a:gd name="T19" fmla="*/ 3 h 138"/>
                <a:gd name="T20" fmla="*/ 74 w 180"/>
                <a:gd name="T21" fmla="*/ 66 h 138"/>
                <a:gd name="T22" fmla="*/ 60 w 180"/>
                <a:gd name="T23" fmla="*/ 65 h 138"/>
                <a:gd name="T24" fmla="*/ 40 w 180"/>
                <a:gd name="T25" fmla="*/ 4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138">
                  <a:moveTo>
                    <a:pt x="40" y="42"/>
                  </a:moveTo>
                  <a:cubicBezTo>
                    <a:pt x="36" y="39"/>
                    <a:pt x="30" y="38"/>
                    <a:pt x="27" y="42"/>
                  </a:cubicBezTo>
                  <a:cubicBezTo>
                    <a:pt x="3" y="66"/>
                    <a:pt x="3" y="66"/>
                    <a:pt x="3" y="66"/>
                  </a:cubicBezTo>
                  <a:cubicBezTo>
                    <a:pt x="0" y="69"/>
                    <a:pt x="0" y="75"/>
                    <a:pt x="3" y="79"/>
                  </a:cubicBezTo>
                  <a:cubicBezTo>
                    <a:pt x="59" y="135"/>
                    <a:pt x="59" y="135"/>
                    <a:pt x="59" y="135"/>
                  </a:cubicBezTo>
                  <a:cubicBezTo>
                    <a:pt x="63" y="138"/>
                    <a:pt x="69" y="138"/>
                    <a:pt x="72" y="135"/>
                  </a:cubicBezTo>
                  <a:cubicBezTo>
                    <a:pt x="176" y="31"/>
                    <a:pt x="176" y="31"/>
                    <a:pt x="176" y="31"/>
                  </a:cubicBezTo>
                  <a:cubicBezTo>
                    <a:pt x="179" y="27"/>
                    <a:pt x="180" y="21"/>
                    <a:pt x="176" y="18"/>
                  </a:cubicBezTo>
                  <a:cubicBezTo>
                    <a:pt x="162" y="4"/>
                    <a:pt x="162" y="4"/>
                    <a:pt x="162" y="4"/>
                  </a:cubicBezTo>
                  <a:cubicBezTo>
                    <a:pt x="159" y="0"/>
                    <a:pt x="153" y="0"/>
                    <a:pt x="149" y="3"/>
                  </a:cubicBezTo>
                  <a:cubicBezTo>
                    <a:pt x="74" y="66"/>
                    <a:pt x="74" y="66"/>
                    <a:pt x="74" y="66"/>
                  </a:cubicBezTo>
                  <a:cubicBezTo>
                    <a:pt x="70" y="69"/>
                    <a:pt x="64" y="68"/>
                    <a:pt x="60" y="65"/>
                  </a:cubicBezTo>
                  <a:lnTo>
                    <a:pt x="40"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p:cNvSpPr>
            <p:nvPr/>
          </p:nvSpPr>
          <p:spPr bwMode="auto">
            <a:xfrm>
              <a:off x="5540375" y="2868613"/>
              <a:ext cx="941388" cy="1117600"/>
            </a:xfrm>
            <a:custGeom>
              <a:avLst/>
              <a:gdLst>
                <a:gd name="T0" fmla="*/ 233 w 251"/>
                <a:gd name="T1" fmla="*/ 279 h 298"/>
                <a:gd name="T2" fmla="*/ 19 w 251"/>
                <a:gd name="T3" fmla="*/ 279 h 298"/>
                <a:gd name="T4" fmla="*/ 19 w 251"/>
                <a:gd name="T5" fmla="*/ 38 h 298"/>
                <a:gd name="T6" fmla="*/ 44 w 251"/>
                <a:gd name="T7" fmla="*/ 38 h 298"/>
                <a:gd name="T8" fmla="*/ 44 w 251"/>
                <a:gd name="T9" fmla="*/ 47 h 298"/>
                <a:gd name="T10" fmla="*/ 54 w 251"/>
                <a:gd name="T11" fmla="*/ 57 h 298"/>
                <a:gd name="T12" fmla="*/ 56 w 251"/>
                <a:gd name="T13" fmla="*/ 57 h 298"/>
                <a:gd name="T14" fmla="*/ 65 w 251"/>
                <a:gd name="T15" fmla="*/ 47 h 298"/>
                <a:gd name="T16" fmla="*/ 65 w 251"/>
                <a:gd name="T17" fmla="*/ 38 h 298"/>
                <a:gd name="T18" fmla="*/ 92 w 251"/>
                <a:gd name="T19" fmla="*/ 38 h 298"/>
                <a:gd name="T20" fmla="*/ 92 w 251"/>
                <a:gd name="T21" fmla="*/ 47 h 298"/>
                <a:gd name="T22" fmla="*/ 102 w 251"/>
                <a:gd name="T23" fmla="*/ 57 h 298"/>
                <a:gd name="T24" fmla="*/ 104 w 251"/>
                <a:gd name="T25" fmla="*/ 57 h 298"/>
                <a:gd name="T26" fmla="*/ 113 w 251"/>
                <a:gd name="T27" fmla="*/ 47 h 298"/>
                <a:gd name="T28" fmla="*/ 113 w 251"/>
                <a:gd name="T29" fmla="*/ 38 h 298"/>
                <a:gd name="T30" fmla="*/ 140 w 251"/>
                <a:gd name="T31" fmla="*/ 38 h 298"/>
                <a:gd name="T32" fmla="*/ 140 w 251"/>
                <a:gd name="T33" fmla="*/ 47 h 298"/>
                <a:gd name="T34" fmla="*/ 150 w 251"/>
                <a:gd name="T35" fmla="*/ 57 h 298"/>
                <a:gd name="T36" fmla="*/ 152 w 251"/>
                <a:gd name="T37" fmla="*/ 57 h 298"/>
                <a:gd name="T38" fmla="*/ 161 w 251"/>
                <a:gd name="T39" fmla="*/ 47 h 298"/>
                <a:gd name="T40" fmla="*/ 161 w 251"/>
                <a:gd name="T41" fmla="*/ 38 h 298"/>
                <a:gd name="T42" fmla="*/ 189 w 251"/>
                <a:gd name="T43" fmla="*/ 38 h 298"/>
                <a:gd name="T44" fmla="*/ 189 w 251"/>
                <a:gd name="T45" fmla="*/ 47 h 298"/>
                <a:gd name="T46" fmla="*/ 198 w 251"/>
                <a:gd name="T47" fmla="*/ 57 h 298"/>
                <a:gd name="T48" fmla="*/ 200 w 251"/>
                <a:gd name="T49" fmla="*/ 57 h 298"/>
                <a:gd name="T50" fmla="*/ 210 w 251"/>
                <a:gd name="T51" fmla="*/ 47 h 298"/>
                <a:gd name="T52" fmla="*/ 210 w 251"/>
                <a:gd name="T53" fmla="*/ 38 h 298"/>
                <a:gd name="T54" fmla="*/ 215 w 251"/>
                <a:gd name="T55" fmla="*/ 38 h 298"/>
                <a:gd name="T56" fmla="*/ 233 w 251"/>
                <a:gd name="T57" fmla="*/ 55 h 298"/>
                <a:gd name="T58" fmla="*/ 233 w 251"/>
                <a:gd name="T59" fmla="*/ 114 h 298"/>
                <a:gd name="T60" fmla="*/ 251 w 251"/>
                <a:gd name="T61" fmla="*/ 98 h 298"/>
                <a:gd name="T62" fmla="*/ 251 w 251"/>
                <a:gd name="T63" fmla="*/ 47 h 298"/>
                <a:gd name="T64" fmla="*/ 223 w 251"/>
                <a:gd name="T65" fmla="*/ 19 h 298"/>
                <a:gd name="T66" fmla="*/ 210 w 251"/>
                <a:gd name="T67" fmla="*/ 19 h 298"/>
                <a:gd name="T68" fmla="*/ 210 w 251"/>
                <a:gd name="T69" fmla="*/ 10 h 298"/>
                <a:gd name="T70" fmla="*/ 200 w 251"/>
                <a:gd name="T71" fmla="*/ 0 h 298"/>
                <a:gd name="T72" fmla="*/ 198 w 251"/>
                <a:gd name="T73" fmla="*/ 0 h 298"/>
                <a:gd name="T74" fmla="*/ 189 w 251"/>
                <a:gd name="T75" fmla="*/ 10 h 298"/>
                <a:gd name="T76" fmla="*/ 189 w 251"/>
                <a:gd name="T77" fmla="*/ 19 h 298"/>
                <a:gd name="T78" fmla="*/ 161 w 251"/>
                <a:gd name="T79" fmla="*/ 19 h 298"/>
                <a:gd name="T80" fmla="*/ 161 w 251"/>
                <a:gd name="T81" fmla="*/ 10 h 298"/>
                <a:gd name="T82" fmla="*/ 152 w 251"/>
                <a:gd name="T83" fmla="*/ 0 h 298"/>
                <a:gd name="T84" fmla="*/ 150 w 251"/>
                <a:gd name="T85" fmla="*/ 0 h 298"/>
                <a:gd name="T86" fmla="*/ 140 w 251"/>
                <a:gd name="T87" fmla="*/ 10 h 298"/>
                <a:gd name="T88" fmla="*/ 140 w 251"/>
                <a:gd name="T89" fmla="*/ 19 h 298"/>
                <a:gd name="T90" fmla="*/ 113 w 251"/>
                <a:gd name="T91" fmla="*/ 19 h 298"/>
                <a:gd name="T92" fmla="*/ 113 w 251"/>
                <a:gd name="T93" fmla="*/ 10 h 298"/>
                <a:gd name="T94" fmla="*/ 104 w 251"/>
                <a:gd name="T95" fmla="*/ 0 h 298"/>
                <a:gd name="T96" fmla="*/ 102 w 251"/>
                <a:gd name="T97" fmla="*/ 0 h 298"/>
                <a:gd name="T98" fmla="*/ 92 w 251"/>
                <a:gd name="T99" fmla="*/ 10 h 298"/>
                <a:gd name="T100" fmla="*/ 92 w 251"/>
                <a:gd name="T101" fmla="*/ 19 h 298"/>
                <a:gd name="T102" fmla="*/ 65 w 251"/>
                <a:gd name="T103" fmla="*/ 19 h 298"/>
                <a:gd name="T104" fmla="*/ 65 w 251"/>
                <a:gd name="T105" fmla="*/ 10 h 298"/>
                <a:gd name="T106" fmla="*/ 56 w 251"/>
                <a:gd name="T107" fmla="*/ 0 h 298"/>
                <a:gd name="T108" fmla="*/ 54 w 251"/>
                <a:gd name="T109" fmla="*/ 0 h 298"/>
                <a:gd name="T110" fmla="*/ 44 w 251"/>
                <a:gd name="T111" fmla="*/ 10 h 298"/>
                <a:gd name="T112" fmla="*/ 44 w 251"/>
                <a:gd name="T113" fmla="*/ 19 h 298"/>
                <a:gd name="T114" fmla="*/ 0 w 251"/>
                <a:gd name="T115" fmla="*/ 19 h 298"/>
                <a:gd name="T116" fmla="*/ 0 w 251"/>
                <a:gd name="T117" fmla="*/ 298 h 298"/>
                <a:gd name="T118" fmla="*/ 251 w 251"/>
                <a:gd name="T119" fmla="*/ 298 h 298"/>
                <a:gd name="T120" fmla="*/ 251 w 251"/>
                <a:gd name="T121" fmla="*/ 199 h 298"/>
                <a:gd name="T122" fmla="*/ 233 w 251"/>
                <a:gd name="T123" fmla="*/ 218 h 298"/>
                <a:gd name="T124" fmla="*/ 233 w 251"/>
                <a:gd name="T125" fmla="*/ 279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51" h="298">
                  <a:moveTo>
                    <a:pt x="233" y="279"/>
                  </a:moveTo>
                  <a:cubicBezTo>
                    <a:pt x="19" y="279"/>
                    <a:pt x="19" y="279"/>
                    <a:pt x="19" y="279"/>
                  </a:cubicBezTo>
                  <a:cubicBezTo>
                    <a:pt x="19" y="38"/>
                    <a:pt x="19" y="38"/>
                    <a:pt x="19" y="38"/>
                  </a:cubicBezTo>
                  <a:cubicBezTo>
                    <a:pt x="44" y="38"/>
                    <a:pt x="44" y="38"/>
                    <a:pt x="44" y="38"/>
                  </a:cubicBezTo>
                  <a:cubicBezTo>
                    <a:pt x="44" y="47"/>
                    <a:pt x="44" y="47"/>
                    <a:pt x="44" y="47"/>
                  </a:cubicBezTo>
                  <a:cubicBezTo>
                    <a:pt x="44" y="52"/>
                    <a:pt x="48" y="57"/>
                    <a:pt x="54" y="57"/>
                  </a:cubicBezTo>
                  <a:cubicBezTo>
                    <a:pt x="56" y="57"/>
                    <a:pt x="56" y="57"/>
                    <a:pt x="56" y="57"/>
                  </a:cubicBezTo>
                  <a:cubicBezTo>
                    <a:pt x="61" y="57"/>
                    <a:pt x="65" y="52"/>
                    <a:pt x="65" y="47"/>
                  </a:cubicBezTo>
                  <a:cubicBezTo>
                    <a:pt x="65" y="38"/>
                    <a:pt x="65" y="38"/>
                    <a:pt x="65" y="38"/>
                  </a:cubicBezTo>
                  <a:cubicBezTo>
                    <a:pt x="92" y="38"/>
                    <a:pt x="92" y="38"/>
                    <a:pt x="92" y="38"/>
                  </a:cubicBezTo>
                  <a:cubicBezTo>
                    <a:pt x="92" y="47"/>
                    <a:pt x="92" y="47"/>
                    <a:pt x="92" y="47"/>
                  </a:cubicBezTo>
                  <a:cubicBezTo>
                    <a:pt x="92" y="52"/>
                    <a:pt x="97" y="57"/>
                    <a:pt x="102" y="57"/>
                  </a:cubicBezTo>
                  <a:cubicBezTo>
                    <a:pt x="104" y="57"/>
                    <a:pt x="104" y="57"/>
                    <a:pt x="104" y="57"/>
                  </a:cubicBezTo>
                  <a:cubicBezTo>
                    <a:pt x="109" y="57"/>
                    <a:pt x="113" y="52"/>
                    <a:pt x="113" y="47"/>
                  </a:cubicBezTo>
                  <a:cubicBezTo>
                    <a:pt x="113" y="38"/>
                    <a:pt x="113" y="38"/>
                    <a:pt x="113" y="38"/>
                  </a:cubicBezTo>
                  <a:cubicBezTo>
                    <a:pt x="140" y="38"/>
                    <a:pt x="140" y="38"/>
                    <a:pt x="140" y="38"/>
                  </a:cubicBezTo>
                  <a:cubicBezTo>
                    <a:pt x="140" y="47"/>
                    <a:pt x="140" y="47"/>
                    <a:pt x="140" y="47"/>
                  </a:cubicBezTo>
                  <a:cubicBezTo>
                    <a:pt x="140" y="52"/>
                    <a:pt x="145" y="57"/>
                    <a:pt x="150" y="57"/>
                  </a:cubicBezTo>
                  <a:cubicBezTo>
                    <a:pt x="152" y="57"/>
                    <a:pt x="152" y="57"/>
                    <a:pt x="152" y="57"/>
                  </a:cubicBezTo>
                  <a:cubicBezTo>
                    <a:pt x="157" y="57"/>
                    <a:pt x="161" y="52"/>
                    <a:pt x="161" y="47"/>
                  </a:cubicBezTo>
                  <a:cubicBezTo>
                    <a:pt x="161" y="38"/>
                    <a:pt x="161" y="38"/>
                    <a:pt x="161" y="38"/>
                  </a:cubicBezTo>
                  <a:cubicBezTo>
                    <a:pt x="189" y="38"/>
                    <a:pt x="189" y="38"/>
                    <a:pt x="189" y="38"/>
                  </a:cubicBezTo>
                  <a:cubicBezTo>
                    <a:pt x="189" y="47"/>
                    <a:pt x="189" y="47"/>
                    <a:pt x="189" y="47"/>
                  </a:cubicBezTo>
                  <a:cubicBezTo>
                    <a:pt x="189" y="52"/>
                    <a:pt x="193" y="57"/>
                    <a:pt x="198" y="57"/>
                  </a:cubicBezTo>
                  <a:cubicBezTo>
                    <a:pt x="200" y="57"/>
                    <a:pt x="200" y="57"/>
                    <a:pt x="200" y="57"/>
                  </a:cubicBezTo>
                  <a:cubicBezTo>
                    <a:pt x="205" y="57"/>
                    <a:pt x="210" y="52"/>
                    <a:pt x="210" y="47"/>
                  </a:cubicBezTo>
                  <a:cubicBezTo>
                    <a:pt x="210" y="38"/>
                    <a:pt x="210" y="38"/>
                    <a:pt x="210" y="38"/>
                  </a:cubicBezTo>
                  <a:cubicBezTo>
                    <a:pt x="215" y="38"/>
                    <a:pt x="215" y="38"/>
                    <a:pt x="215" y="38"/>
                  </a:cubicBezTo>
                  <a:cubicBezTo>
                    <a:pt x="233" y="55"/>
                    <a:pt x="233" y="55"/>
                    <a:pt x="233" y="55"/>
                  </a:cubicBezTo>
                  <a:cubicBezTo>
                    <a:pt x="233" y="114"/>
                    <a:pt x="233" y="114"/>
                    <a:pt x="233" y="114"/>
                  </a:cubicBezTo>
                  <a:cubicBezTo>
                    <a:pt x="251" y="98"/>
                    <a:pt x="251" y="98"/>
                    <a:pt x="251" y="98"/>
                  </a:cubicBezTo>
                  <a:cubicBezTo>
                    <a:pt x="251" y="47"/>
                    <a:pt x="251" y="47"/>
                    <a:pt x="251" y="47"/>
                  </a:cubicBezTo>
                  <a:cubicBezTo>
                    <a:pt x="223" y="19"/>
                    <a:pt x="223" y="19"/>
                    <a:pt x="223" y="19"/>
                  </a:cubicBezTo>
                  <a:cubicBezTo>
                    <a:pt x="210" y="19"/>
                    <a:pt x="210" y="19"/>
                    <a:pt x="210" y="19"/>
                  </a:cubicBezTo>
                  <a:cubicBezTo>
                    <a:pt x="210" y="10"/>
                    <a:pt x="210" y="10"/>
                    <a:pt x="210" y="10"/>
                  </a:cubicBezTo>
                  <a:cubicBezTo>
                    <a:pt x="210" y="4"/>
                    <a:pt x="205" y="0"/>
                    <a:pt x="200" y="0"/>
                  </a:cubicBezTo>
                  <a:cubicBezTo>
                    <a:pt x="198" y="0"/>
                    <a:pt x="198" y="0"/>
                    <a:pt x="198" y="0"/>
                  </a:cubicBezTo>
                  <a:cubicBezTo>
                    <a:pt x="193" y="0"/>
                    <a:pt x="189" y="4"/>
                    <a:pt x="189" y="10"/>
                  </a:cubicBezTo>
                  <a:cubicBezTo>
                    <a:pt x="189" y="19"/>
                    <a:pt x="189" y="19"/>
                    <a:pt x="189" y="19"/>
                  </a:cubicBezTo>
                  <a:cubicBezTo>
                    <a:pt x="161" y="19"/>
                    <a:pt x="161" y="19"/>
                    <a:pt x="161" y="19"/>
                  </a:cubicBezTo>
                  <a:cubicBezTo>
                    <a:pt x="161" y="10"/>
                    <a:pt x="161" y="10"/>
                    <a:pt x="161" y="10"/>
                  </a:cubicBezTo>
                  <a:cubicBezTo>
                    <a:pt x="161" y="4"/>
                    <a:pt x="157" y="0"/>
                    <a:pt x="152" y="0"/>
                  </a:cubicBezTo>
                  <a:cubicBezTo>
                    <a:pt x="150" y="0"/>
                    <a:pt x="150" y="0"/>
                    <a:pt x="150" y="0"/>
                  </a:cubicBezTo>
                  <a:cubicBezTo>
                    <a:pt x="145" y="0"/>
                    <a:pt x="140" y="4"/>
                    <a:pt x="140" y="10"/>
                  </a:cubicBezTo>
                  <a:cubicBezTo>
                    <a:pt x="140" y="19"/>
                    <a:pt x="140" y="19"/>
                    <a:pt x="140" y="19"/>
                  </a:cubicBezTo>
                  <a:cubicBezTo>
                    <a:pt x="113" y="19"/>
                    <a:pt x="113" y="19"/>
                    <a:pt x="113" y="19"/>
                  </a:cubicBezTo>
                  <a:cubicBezTo>
                    <a:pt x="113" y="10"/>
                    <a:pt x="113" y="10"/>
                    <a:pt x="113" y="10"/>
                  </a:cubicBezTo>
                  <a:cubicBezTo>
                    <a:pt x="113" y="4"/>
                    <a:pt x="109" y="0"/>
                    <a:pt x="104" y="0"/>
                  </a:cubicBezTo>
                  <a:cubicBezTo>
                    <a:pt x="102" y="0"/>
                    <a:pt x="102" y="0"/>
                    <a:pt x="102" y="0"/>
                  </a:cubicBezTo>
                  <a:cubicBezTo>
                    <a:pt x="97" y="0"/>
                    <a:pt x="92" y="4"/>
                    <a:pt x="92" y="10"/>
                  </a:cubicBezTo>
                  <a:cubicBezTo>
                    <a:pt x="92" y="19"/>
                    <a:pt x="92" y="19"/>
                    <a:pt x="92" y="19"/>
                  </a:cubicBezTo>
                  <a:cubicBezTo>
                    <a:pt x="65" y="19"/>
                    <a:pt x="65" y="19"/>
                    <a:pt x="65" y="19"/>
                  </a:cubicBezTo>
                  <a:cubicBezTo>
                    <a:pt x="65" y="10"/>
                    <a:pt x="65" y="10"/>
                    <a:pt x="65" y="10"/>
                  </a:cubicBezTo>
                  <a:cubicBezTo>
                    <a:pt x="65" y="4"/>
                    <a:pt x="61" y="0"/>
                    <a:pt x="56" y="0"/>
                  </a:cubicBezTo>
                  <a:cubicBezTo>
                    <a:pt x="54" y="0"/>
                    <a:pt x="54" y="0"/>
                    <a:pt x="54" y="0"/>
                  </a:cubicBezTo>
                  <a:cubicBezTo>
                    <a:pt x="48" y="0"/>
                    <a:pt x="44" y="4"/>
                    <a:pt x="44" y="10"/>
                  </a:cubicBezTo>
                  <a:cubicBezTo>
                    <a:pt x="44" y="19"/>
                    <a:pt x="44" y="19"/>
                    <a:pt x="44" y="19"/>
                  </a:cubicBezTo>
                  <a:cubicBezTo>
                    <a:pt x="0" y="19"/>
                    <a:pt x="0" y="19"/>
                    <a:pt x="0" y="19"/>
                  </a:cubicBezTo>
                  <a:cubicBezTo>
                    <a:pt x="0" y="298"/>
                    <a:pt x="0" y="298"/>
                    <a:pt x="0" y="298"/>
                  </a:cubicBezTo>
                  <a:cubicBezTo>
                    <a:pt x="251" y="298"/>
                    <a:pt x="251" y="298"/>
                    <a:pt x="251" y="298"/>
                  </a:cubicBezTo>
                  <a:cubicBezTo>
                    <a:pt x="251" y="199"/>
                    <a:pt x="251" y="199"/>
                    <a:pt x="251" y="199"/>
                  </a:cubicBezTo>
                  <a:cubicBezTo>
                    <a:pt x="233" y="218"/>
                    <a:pt x="233" y="218"/>
                    <a:pt x="233" y="218"/>
                  </a:cubicBezTo>
                  <a:lnTo>
                    <a:pt x="233" y="2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文本占位符 6"/>
          <p:cNvSpPr>
            <a:spLocks noGrp="1"/>
          </p:cNvSpPr>
          <p:nvPr>
            <p:ph type="body" sz="quarter" idx="11" hasCustomPrompt="1"/>
          </p:nvPr>
        </p:nvSpPr>
        <p:spPr>
          <a:xfrm>
            <a:off x="451879" y="1241721"/>
            <a:ext cx="11306174"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defRPr baseline="0">
                <a:latin typeface="Huawei Sans" panose="020C0503030203020204" pitchFamily="34" charset="0"/>
              </a:defRPr>
            </a:lvl2pPr>
            <a:lvl3pPr>
              <a:defRPr baseline="0">
                <a:latin typeface="Huawei Sans" panose="020C0503030203020204" pitchFamily="34" charset="0"/>
              </a:defRPr>
            </a:lvl3pPr>
            <a:lvl4pPr>
              <a:defRPr baseline="0">
                <a:latin typeface="Huawei Sans" panose="020C0503030203020204" pitchFamily="34" charset="0"/>
              </a:defRPr>
            </a:lvl4pPr>
            <a:lvl5pPr>
              <a:buNone/>
              <a:defRPr baseline="0">
                <a:latin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102356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更多信息(可选)">
    <p:spTree>
      <p:nvGrpSpPr>
        <p:cNvPr id="1" name=""/>
        <p:cNvGrpSpPr/>
        <p:nvPr/>
      </p:nvGrpSpPr>
      <p:grpSpPr>
        <a:xfrm>
          <a:off x="0" y="0"/>
          <a:ext cx="0" cy="0"/>
          <a:chOff x="0" y="0"/>
          <a:chExt cx="0" cy="0"/>
        </a:xfrm>
      </p:grpSpPr>
      <p:sp>
        <p:nvSpPr>
          <p:cNvPr id="12" name="文本占位符 6"/>
          <p:cNvSpPr>
            <a:spLocks noGrp="1"/>
          </p:cNvSpPr>
          <p:nvPr>
            <p:ph type="body" sz="quarter" idx="10" hasCustomPrompt="1"/>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r>
              <a:rPr lang="en-US" altLang="zh-CN" dirty="0"/>
              <a:t>More information for trainees</a:t>
            </a:r>
            <a:endParaRPr lang="zh-CN" altLang="en-US" dirty="0"/>
          </a:p>
        </p:txBody>
      </p:sp>
      <p:sp>
        <p:nvSpPr>
          <p:cNvPr id="13"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
        <p:nvSpPr>
          <p:cNvPr id="14"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79376" y="480268"/>
            <a:ext cx="496581" cy="496581"/>
            <a:chOff x="4485904" y="3429000"/>
            <a:chExt cx="2003425" cy="2003425"/>
          </a:xfrm>
          <a:solidFill>
            <a:schemeClr val="bg1"/>
          </a:solidFill>
        </p:grpSpPr>
        <p:sp>
          <p:nvSpPr>
            <p:cNvPr id="17" name="Freeform 6"/>
            <p:cNvSpPr>
              <a:spLocks noEditPoints="1"/>
            </p:cNvSpPr>
            <p:nvPr/>
          </p:nvSpPr>
          <p:spPr bwMode="auto">
            <a:xfrm>
              <a:off x="4485904" y="3429000"/>
              <a:ext cx="2003425" cy="2003425"/>
            </a:xfrm>
            <a:custGeom>
              <a:avLst/>
              <a:gdLst>
                <a:gd name="T0" fmla="*/ 669 w 1338"/>
                <a:gd name="T1" fmla="*/ 0 h 1338"/>
                <a:gd name="T2" fmla="*/ 1338 w 1338"/>
                <a:gd name="T3" fmla="*/ 669 h 1338"/>
                <a:gd name="T4" fmla="*/ 669 w 1338"/>
                <a:gd name="T5" fmla="*/ 1338 h 1338"/>
                <a:gd name="T6" fmla="*/ 0 w 1338"/>
                <a:gd name="T7" fmla="*/ 669 h 1338"/>
                <a:gd name="T8" fmla="*/ 669 w 1338"/>
                <a:gd name="T9" fmla="*/ 0 h 1338"/>
                <a:gd name="T10" fmla="*/ 669 w 1338"/>
                <a:gd name="T11" fmla="*/ 92 h 1338"/>
                <a:gd name="T12" fmla="*/ 1246 w 1338"/>
                <a:gd name="T13" fmla="*/ 669 h 1338"/>
                <a:gd name="T14" fmla="*/ 669 w 1338"/>
                <a:gd name="T15" fmla="*/ 1246 h 1338"/>
                <a:gd name="T16" fmla="*/ 92 w 1338"/>
                <a:gd name="T17" fmla="*/ 669 h 1338"/>
                <a:gd name="T18" fmla="*/ 669 w 1338"/>
                <a:gd name="T19" fmla="*/ 92 h 1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8" h="1338">
                  <a:moveTo>
                    <a:pt x="669" y="0"/>
                  </a:moveTo>
                  <a:cubicBezTo>
                    <a:pt x="1039" y="0"/>
                    <a:pt x="1338" y="299"/>
                    <a:pt x="1338" y="669"/>
                  </a:cubicBezTo>
                  <a:cubicBezTo>
                    <a:pt x="1338" y="1039"/>
                    <a:pt x="1039" y="1338"/>
                    <a:pt x="669" y="1338"/>
                  </a:cubicBezTo>
                  <a:cubicBezTo>
                    <a:pt x="299" y="1338"/>
                    <a:pt x="0" y="1039"/>
                    <a:pt x="0" y="669"/>
                  </a:cubicBezTo>
                  <a:cubicBezTo>
                    <a:pt x="0" y="299"/>
                    <a:pt x="299" y="0"/>
                    <a:pt x="669" y="0"/>
                  </a:cubicBezTo>
                  <a:close/>
                  <a:moveTo>
                    <a:pt x="669" y="92"/>
                  </a:moveTo>
                  <a:cubicBezTo>
                    <a:pt x="988" y="92"/>
                    <a:pt x="1246" y="350"/>
                    <a:pt x="1246" y="669"/>
                  </a:cubicBezTo>
                  <a:cubicBezTo>
                    <a:pt x="1246" y="988"/>
                    <a:pt x="988" y="1246"/>
                    <a:pt x="669" y="1246"/>
                  </a:cubicBezTo>
                  <a:cubicBezTo>
                    <a:pt x="350" y="1246"/>
                    <a:pt x="92" y="988"/>
                    <a:pt x="92" y="669"/>
                  </a:cubicBezTo>
                  <a:cubicBezTo>
                    <a:pt x="92" y="350"/>
                    <a:pt x="350" y="92"/>
                    <a:pt x="669" y="9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8" name="Freeform 7"/>
            <p:cNvSpPr>
              <a:spLocks/>
            </p:cNvSpPr>
            <p:nvPr/>
          </p:nvSpPr>
          <p:spPr bwMode="auto">
            <a:xfrm>
              <a:off x="4978029" y="4324350"/>
              <a:ext cx="212725" cy="212725"/>
            </a:xfrm>
            <a:custGeom>
              <a:avLst/>
              <a:gdLst>
                <a:gd name="T0" fmla="*/ 0 w 142"/>
                <a:gd name="T1" fmla="*/ 72 h 142"/>
                <a:gd name="T2" fmla="*/ 0 w 142"/>
                <a:gd name="T3" fmla="*/ 70 h 142"/>
                <a:gd name="T4" fmla="*/ 71 w 142"/>
                <a:gd name="T5" fmla="*/ 0 h 142"/>
                <a:gd name="T6" fmla="*/ 71 w 142"/>
                <a:gd name="T7" fmla="*/ 0 h 142"/>
                <a:gd name="T8" fmla="*/ 142 w 142"/>
                <a:gd name="T9" fmla="*/ 70 h 142"/>
                <a:gd name="T10" fmla="*/ 142 w 142"/>
                <a:gd name="T11" fmla="*/ 72 h 142"/>
                <a:gd name="T12" fmla="*/ 71 w 142"/>
                <a:gd name="T13" fmla="*/ 142 h 142"/>
                <a:gd name="T14" fmla="*/ 71 w 142"/>
                <a:gd name="T15" fmla="*/ 142 h 142"/>
                <a:gd name="T16" fmla="*/ 0 w 142"/>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42">
                  <a:moveTo>
                    <a:pt x="0" y="72"/>
                  </a:moveTo>
                  <a:cubicBezTo>
                    <a:pt x="0" y="70"/>
                    <a:pt x="0" y="70"/>
                    <a:pt x="0" y="70"/>
                  </a:cubicBezTo>
                  <a:cubicBezTo>
                    <a:pt x="0" y="32"/>
                    <a:pt x="32" y="0"/>
                    <a:pt x="71" y="0"/>
                  </a:cubicBezTo>
                  <a:cubicBezTo>
                    <a:pt x="71" y="0"/>
                    <a:pt x="71" y="0"/>
                    <a:pt x="71" y="0"/>
                  </a:cubicBezTo>
                  <a:cubicBezTo>
                    <a:pt x="110" y="0"/>
                    <a:pt x="142" y="32"/>
                    <a:pt x="142" y="70"/>
                  </a:cubicBezTo>
                  <a:cubicBezTo>
                    <a:pt x="142" y="72"/>
                    <a:pt x="142" y="72"/>
                    <a:pt x="142" y="72"/>
                  </a:cubicBezTo>
                  <a:cubicBezTo>
                    <a:pt x="142" y="110"/>
                    <a:pt x="110" y="142"/>
                    <a:pt x="71" y="142"/>
                  </a:cubicBezTo>
                  <a:cubicBezTo>
                    <a:pt x="71" y="142"/>
                    <a:pt x="71" y="142"/>
                    <a:pt x="71"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9" name="Freeform 8"/>
            <p:cNvSpPr>
              <a:spLocks/>
            </p:cNvSpPr>
            <p:nvPr/>
          </p:nvSpPr>
          <p:spPr bwMode="auto">
            <a:xfrm>
              <a:off x="5395542"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1"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1"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9"/>
            <p:cNvSpPr>
              <a:spLocks/>
            </p:cNvSpPr>
            <p:nvPr/>
          </p:nvSpPr>
          <p:spPr bwMode="auto">
            <a:xfrm>
              <a:off x="5809879" y="4324350"/>
              <a:ext cx="211138" cy="212725"/>
            </a:xfrm>
            <a:custGeom>
              <a:avLst/>
              <a:gdLst>
                <a:gd name="T0" fmla="*/ 0 w 141"/>
                <a:gd name="T1" fmla="*/ 72 h 142"/>
                <a:gd name="T2" fmla="*/ 0 w 141"/>
                <a:gd name="T3" fmla="*/ 70 h 142"/>
                <a:gd name="T4" fmla="*/ 70 w 141"/>
                <a:gd name="T5" fmla="*/ 0 h 142"/>
                <a:gd name="T6" fmla="*/ 70 w 141"/>
                <a:gd name="T7" fmla="*/ 0 h 142"/>
                <a:gd name="T8" fmla="*/ 141 w 141"/>
                <a:gd name="T9" fmla="*/ 70 h 142"/>
                <a:gd name="T10" fmla="*/ 141 w 141"/>
                <a:gd name="T11" fmla="*/ 72 h 142"/>
                <a:gd name="T12" fmla="*/ 70 w 141"/>
                <a:gd name="T13" fmla="*/ 142 h 142"/>
                <a:gd name="T14" fmla="*/ 70 w 141"/>
                <a:gd name="T15" fmla="*/ 142 h 142"/>
                <a:gd name="T16" fmla="*/ 0 w 141"/>
                <a:gd name="T17" fmla="*/ 72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42">
                  <a:moveTo>
                    <a:pt x="0" y="72"/>
                  </a:moveTo>
                  <a:cubicBezTo>
                    <a:pt x="0" y="70"/>
                    <a:pt x="0" y="70"/>
                    <a:pt x="0" y="70"/>
                  </a:cubicBezTo>
                  <a:cubicBezTo>
                    <a:pt x="0" y="32"/>
                    <a:pt x="32" y="0"/>
                    <a:pt x="70" y="0"/>
                  </a:cubicBezTo>
                  <a:cubicBezTo>
                    <a:pt x="70" y="0"/>
                    <a:pt x="70" y="0"/>
                    <a:pt x="70" y="0"/>
                  </a:cubicBezTo>
                  <a:cubicBezTo>
                    <a:pt x="109" y="0"/>
                    <a:pt x="141" y="32"/>
                    <a:pt x="141" y="70"/>
                  </a:cubicBezTo>
                  <a:cubicBezTo>
                    <a:pt x="141" y="72"/>
                    <a:pt x="141" y="72"/>
                    <a:pt x="141" y="72"/>
                  </a:cubicBezTo>
                  <a:cubicBezTo>
                    <a:pt x="141" y="110"/>
                    <a:pt x="109" y="142"/>
                    <a:pt x="70" y="142"/>
                  </a:cubicBezTo>
                  <a:cubicBezTo>
                    <a:pt x="70" y="142"/>
                    <a:pt x="70" y="142"/>
                    <a:pt x="70" y="142"/>
                  </a:cubicBezTo>
                  <a:cubicBezTo>
                    <a:pt x="32" y="142"/>
                    <a:pt x="0" y="110"/>
                    <a:pt x="0"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26385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学习推荐(可选)">
    <p:spTree>
      <p:nvGrpSpPr>
        <p:cNvPr id="1" name=""/>
        <p:cNvGrpSpPr/>
        <p:nvPr/>
      </p:nvGrpSpPr>
      <p:grpSpPr>
        <a:xfrm>
          <a:off x="0" y="0"/>
          <a:ext cx="0" cy="0"/>
          <a:chOff x="0" y="0"/>
          <a:chExt cx="0" cy="0"/>
        </a:xfrm>
      </p:grpSpPr>
      <p:sp>
        <p:nvSpPr>
          <p:cNvPr id="14" name="文本占位符 6"/>
          <p:cNvSpPr>
            <a:spLocks noGrp="1"/>
          </p:cNvSpPr>
          <p:nvPr>
            <p:ph type="body"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sp>
        <p:nvSpPr>
          <p:cNvPr id="15"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5040560" cy="639559"/>
          </a:xfrm>
          <a:prstGeom prst="rect">
            <a:avLst/>
          </a:prstGeom>
          <a:noFill/>
          <a:ln w="9525">
            <a:noFill/>
            <a:miter lim="800000"/>
            <a:headEnd/>
            <a:tailEnd/>
          </a:ln>
        </p:spPr>
        <p:txBody>
          <a:bodyPr wrap="square" lIns="99980" tIns="49987" rIns="99980" bIns="49987" rtlCol="0">
            <a:spAutoFit/>
          </a:bodyPr>
          <a:lstStyle/>
          <a:p>
            <a:pPr algn="l" defTabSz="1001624" rtl="0" eaLnBrk="0" fontAlgn="ctr" hangingPunct="0">
              <a:spcBef>
                <a:spcPct val="0"/>
              </a:spcBef>
              <a:spcAft>
                <a:spcPct val="0"/>
              </a:spcAft>
            </a:pPr>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
        <p:nvSpPr>
          <p:cNvPr id="16"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7"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8" name="组合 17"/>
          <p:cNvGrpSpPr/>
          <p:nvPr userDrawn="1"/>
        </p:nvGrpSpPr>
        <p:grpSpPr>
          <a:xfrm>
            <a:off x="515380" y="456929"/>
            <a:ext cx="461963" cy="485190"/>
            <a:chOff x="-779463" y="1835151"/>
            <a:chExt cx="1136650" cy="1193799"/>
          </a:xfrm>
          <a:solidFill>
            <a:schemeClr val="bg1"/>
          </a:solidFill>
        </p:grpSpPr>
        <p:sp>
          <p:nvSpPr>
            <p:cNvPr id="19" name="Freeform 6"/>
            <p:cNvSpPr>
              <a:spLocks/>
            </p:cNvSpPr>
            <p:nvPr/>
          </p:nvSpPr>
          <p:spPr bwMode="auto">
            <a:xfrm>
              <a:off x="-727075" y="2262188"/>
              <a:ext cx="1031875" cy="625475"/>
            </a:xfrm>
            <a:custGeom>
              <a:avLst/>
              <a:gdLst>
                <a:gd name="T0" fmla="*/ 946 w 968"/>
                <a:gd name="T1" fmla="*/ 587 h 587"/>
                <a:gd name="T2" fmla="*/ 22 w 968"/>
                <a:gd name="T3" fmla="*/ 587 h 587"/>
                <a:gd name="T4" fmla="*/ 0 w 968"/>
                <a:gd name="T5" fmla="*/ 565 h 587"/>
                <a:gd name="T6" fmla="*/ 0 w 968"/>
                <a:gd name="T7" fmla="*/ 63 h 587"/>
                <a:gd name="T8" fmla="*/ 62 w 968"/>
                <a:gd name="T9" fmla="*/ 0 h 587"/>
                <a:gd name="T10" fmla="*/ 104 w 968"/>
                <a:gd name="T11" fmla="*/ 0 h 587"/>
                <a:gd name="T12" fmla="*/ 126 w 968"/>
                <a:gd name="T13" fmla="*/ 22 h 587"/>
                <a:gd name="T14" fmla="*/ 104 w 968"/>
                <a:gd name="T15" fmla="*/ 43 h 587"/>
                <a:gd name="T16" fmla="*/ 62 w 968"/>
                <a:gd name="T17" fmla="*/ 43 h 587"/>
                <a:gd name="T18" fmla="*/ 43 w 968"/>
                <a:gd name="T19" fmla="*/ 63 h 587"/>
                <a:gd name="T20" fmla="*/ 43 w 968"/>
                <a:gd name="T21" fmla="*/ 544 h 587"/>
                <a:gd name="T22" fmla="*/ 925 w 968"/>
                <a:gd name="T23" fmla="*/ 544 h 587"/>
                <a:gd name="T24" fmla="*/ 925 w 968"/>
                <a:gd name="T25" fmla="*/ 63 h 587"/>
                <a:gd name="T26" fmla="*/ 906 w 968"/>
                <a:gd name="T27" fmla="*/ 43 h 587"/>
                <a:gd name="T28" fmla="*/ 859 w 968"/>
                <a:gd name="T29" fmla="*/ 43 h 587"/>
                <a:gd name="T30" fmla="*/ 837 w 968"/>
                <a:gd name="T31" fmla="*/ 22 h 587"/>
                <a:gd name="T32" fmla="*/ 859 w 968"/>
                <a:gd name="T33" fmla="*/ 0 h 587"/>
                <a:gd name="T34" fmla="*/ 906 w 968"/>
                <a:gd name="T35" fmla="*/ 0 h 587"/>
                <a:gd name="T36" fmla="*/ 968 w 968"/>
                <a:gd name="T37" fmla="*/ 63 h 587"/>
                <a:gd name="T38" fmla="*/ 968 w 968"/>
                <a:gd name="T39" fmla="*/ 565 h 587"/>
                <a:gd name="T40" fmla="*/ 946 w 968"/>
                <a:gd name="T41" fmla="*/ 587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8" h="587">
                  <a:moveTo>
                    <a:pt x="946" y="587"/>
                  </a:moveTo>
                  <a:cubicBezTo>
                    <a:pt x="22" y="587"/>
                    <a:pt x="22" y="587"/>
                    <a:pt x="22" y="587"/>
                  </a:cubicBezTo>
                  <a:cubicBezTo>
                    <a:pt x="10" y="587"/>
                    <a:pt x="0" y="577"/>
                    <a:pt x="0" y="565"/>
                  </a:cubicBezTo>
                  <a:cubicBezTo>
                    <a:pt x="0" y="63"/>
                    <a:pt x="0" y="63"/>
                    <a:pt x="0" y="63"/>
                  </a:cubicBezTo>
                  <a:cubicBezTo>
                    <a:pt x="0" y="28"/>
                    <a:pt x="28" y="0"/>
                    <a:pt x="62" y="0"/>
                  </a:cubicBezTo>
                  <a:cubicBezTo>
                    <a:pt x="104" y="0"/>
                    <a:pt x="104" y="0"/>
                    <a:pt x="104" y="0"/>
                  </a:cubicBezTo>
                  <a:cubicBezTo>
                    <a:pt x="116" y="0"/>
                    <a:pt x="126" y="10"/>
                    <a:pt x="126" y="22"/>
                  </a:cubicBezTo>
                  <a:cubicBezTo>
                    <a:pt x="126" y="34"/>
                    <a:pt x="116" y="43"/>
                    <a:pt x="104" y="43"/>
                  </a:cubicBezTo>
                  <a:cubicBezTo>
                    <a:pt x="62" y="43"/>
                    <a:pt x="62" y="43"/>
                    <a:pt x="62" y="43"/>
                  </a:cubicBezTo>
                  <a:cubicBezTo>
                    <a:pt x="52" y="43"/>
                    <a:pt x="43" y="52"/>
                    <a:pt x="43" y="63"/>
                  </a:cubicBezTo>
                  <a:cubicBezTo>
                    <a:pt x="43" y="544"/>
                    <a:pt x="43" y="544"/>
                    <a:pt x="43" y="544"/>
                  </a:cubicBezTo>
                  <a:cubicBezTo>
                    <a:pt x="925" y="544"/>
                    <a:pt x="925" y="544"/>
                    <a:pt x="925" y="544"/>
                  </a:cubicBezTo>
                  <a:cubicBezTo>
                    <a:pt x="925" y="63"/>
                    <a:pt x="925" y="63"/>
                    <a:pt x="925" y="63"/>
                  </a:cubicBezTo>
                  <a:cubicBezTo>
                    <a:pt x="925" y="52"/>
                    <a:pt x="916" y="43"/>
                    <a:pt x="906" y="43"/>
                  </a:cubicBezTo>
                  <a:cubicBezTo>
                    <a:pt x="859" y="43"/>
                    <a:pt x="859" y="43"/>
                    <a:pt x="859" y="43"/>
                  </a:cubicBezTo>
                  <a:cubicBezTo>
                    <a:pt x="847" y="43"/>
                    <a:pt x="837" y="34"/>
                    <a:pt x="837" y="22"/>
                  </a:cubicBezTo>
                  <a:cubicBezTo>
                    <a:pt x="837" y="10"/>
                    <a:pt x="847" y="0"/>
                    <a:pt x="859" y="0"/>
                  </a:cubicBezTo>
                  <a:cubicBezTo>
                    <a:pt x="906" y="0"/>
                    <a:pt x="906" y="0"/>
                    <a:pt x="906" y="0"/>
                  </a:cubicBezTo>
                  <a:cubicBezTo>
                    <a:pt x="940" y="0"/>
                    <a:pt x="968" y="28"/>
                    <a:pt x="968" y="63"/>
                  </a:cubicBezTo>
                  <a:cubicBezTo>
                    <a:pt x="968" y="565"/>
                    <a:pt x="968" y="565"/>
                    <a:pt x="968" y="565"/>
                  </a:cubicBezTo>
                  <a:cubicBezTo>
                    <a:pt x="968" y="577"/>
                    <a:pt x="958" y="587"/>
                    <a:pt x="946" y="5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0" name="Freeform 7"/>
            <p:cNvSpPr>
              <a:spLocks noEditPoints="1"/>
            </p:cNvSpPr>
            <p:nvPr/>
          </p:nvSpPr>
          <p:spPr bwMode="auto">
            <a:xfrm>
              <a:off x="-779463" y="2841625"/>
              <a:ext cx="1136650" cy="187325"/>
            </a:xfrm>
            <a:custGeom>
              <a:avLst/>
              <a:gdLst>
                <a:gd name="T0" fmla="*/ 1024 w 1066"/>
                <a:gd name="T1" fmla="*/ 176 h 176"/>
                <a:gd name="T2" fmla="*/ 42 w 1066"/>
                <a:gd name="T3" fmla="*/ 176 h 176"/>
                <a:gd name="T4" fmla="*/ 0 w 1066"/>
                <a:gd name="T5" fmla="*/ 134 h 176"/>
                <a:gd name="T6" fmla="*/ 0 w 1066"/>
                <a:gd name="T7" fmla="*/ 42 h 176"/>
                <a:gd name="T8" fmla="*/ 42 w 1066"/>
                <a:gd name="T9" fmla="*/ 0 h 176"/>
                <a:gd name="T10" fmla="*/ 1024 w 1066"/>
                <a:gd name="T11" fmla="*/ 0 h 176"/>
                <a:gd name="T12" fmla="*/ 1066 w 1066"/>
                <a:gd name="T13" fmla="*/ 42 h 176"/>
                <a:gd name="T14" fmla="*/ 1066 w 1066"/>
                <a:gd name="T15" fmla="*/ 134 h 176"/>
                <a:gd name="T16" fmla="*/ 1024 w 1066"/>
                <a:gd name="T17" fmla="*/ 176 h 176"/>
                <a:gd name="T18" fmla="*/ 1023 w 1066"/>
                <a:gd name="T19" fmla="*/ 42 h 176"/>
                <a:gd name="T20" fmla="*/ 42 w 1066"/>
                <a:gd name="T21" fmla="*/ 43 h 176"/>
                <a:gd name="T22" fmla="*/ 43 w 1066"/>
                <a:gd name="T23" fmla="*/ 134 h 176"/>
                <a:gd name="T24" fmla="*/ 1023 w 1066"/>
                <a:gd name="T25" fmla="*/ 133 h 176"/>
                <a:gd name="T26" fmla="*/ 1023 w 1066"/>
                <a:gd name="T27" fmla="*/ 4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6" h="176">
                  <a:moveTo>
                    <a:pt x="1024" y="176"/>
                  </a:moveTo>
                  <a:cubicBezTo>
                    <a:pt x="42" y="176"/>
                    <a:pt x="42" y="176"/>
                    <a:pt x="42" y="176"/>
                  </a:cubicBezTo>
                  <a:cubicBezTo>
                    <a:pt x="19" y="176"/>
                    <a:pt x="0" y="157"/>
                    <a:pt x="0" y="134"/>
                  </a:cubicBezTo>
                  <a:cubicBezTo>
                    <a:pt x="0" y="42"/>
                    <a:pt x="0" y="42"/>
                    <a:pt x="0" y="42"/>
                  </a:cubicBezTo>
                  <a:cubicBezTo>
                    <a:pt x="0" y="18"/>
                    <a:pt x="19" y="0"/>
                    <a:pt x="42" y="0"/>
                  </a:cubicBezTo>
                  <a:cubicBezTo>
                    <a:pt x="1024" y="0"/>
                    <a:pt x="1024" y="0"/>
                    <a:pt x="1024" y="0"/>
                  </a:cubicBezTo>
                  <a:cubicBezTo>
                    <a:pt x="1047" y="0"/>
                    <a:pt x="1066" y="18"/>
                    <a:pt x="1066" y="42"/>
                  </a:cubicBezTo>
                  <a:cubicBezTo>
                    <a:pt x="1066" y="134"/>
                    <a:pt x="1066" y="134"/>
                    <a:pt x="1066" y="134"/>
                  </a:cubicBezTo>
                  <a:cubicBezTo>
                    <a:pt x="1066" y="157"/>
                    <a:pt x="1047" y="176"/>
                    <a:pt x="1024" y="176"/>
                  </a:cubicBezTo>
                  <a:close/>
                  <a:moveTo>
                    <a:pt x="1023" y="42"/>
                  </a:moveTo>
                  <a:cubicBezTo>
                    <a:pt x="42" y="43"/>
                    <a:pt x="42" y="43"/>
                    <a:pt x="42" y="43"/>
                  </a:cubicBezTo>
                  <a:cubicBezTo>
                    <a:pt x="43" y="134"/>
                    <a:pt x="43" y="134"/>
                    <a:pt x="43" y="134"/>
                  </a:cubicBezTo>
                  <a:cubicBezTo>
                    <a:pt x="1023" y="133"/>
                    <a:pt x="1023" y="133"/>
                    <a:pt x="1023" y="133"/>
                  </a:cubicBezTo>
                  <a:lnTo>
                    <a:pt x="1023" y="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1" name="Freeform 8"/>
            <p:cNvSpPr>
              <a:spLocks/>
            </p:cNvSpPr>
            <p:nvPr/>
          </p:nvSpPr>
          <p:spPr bwMode="auto">
            <a:xfrm>
              <a:off x="-303213" y="2911475"/>
              <a:ext cx="184150" cy="46037"/>
            </a:xfrm>
            <a:custGeom>
              <a:avLst/>
              <a:gdLst>
                <a:gd name="T0" fmla="*/ 151 w 172"/>
                <a:gd name="T1" fmla="*/ 43 h 43"/>
                <a:gd name="T2" fmla="*/ 21 w 172"/>
                <a:gd name="T3" fmla="*/ 43 h 43"/>
                <a:gd name="T4" fmla="*/ 0 w 172"/>
                <a:gd name="T5" fmla="*/ 22 h 43"/>
                <a:gd name="T6" fmla="*/ 21 w 172"/>
                <a:gd name="T7" fmla="*/ 0 h 43"/>
                <a:gd name="T8" fmla="*/ 151 w 172"/>
                <a:gd name="T9" fmla="*/ 0 h 43"/>
                <a:gd name="T10" fmla="*/ 172 w 172"/>
                <a:gd name="T11" fmla="*/ 22 h 43"/>
                <a:gd name="T12" fmla="*/ 151 w 172"/>
                <a:gd name="T13" fmla="*/ 43 h 43"/>
              </a:gdLst>
              <a:ahLst/>
              <a:cxnLst>
                <a:cxn ang="0">
                  <a:pos x="T0" y="T1"/>
                </a:cxn>
                <a:cxn ang="0">
                  <a:pos x="T2" y="T3"/>
                </a:cxn>
                <a:cxn ang="0">
                  <a:pos x="T4" y="T5"/>
                </a:cxn>
                <a:cxn ang="0">
                  <a:pos x="T6" y="T7"/>
                </a:cxn>
                <a:cxn ang="0">
                  <a:pos x="T8" y="T9"/>
                </a:cxn>
                <a:cxn ang="0">
                  <a:pos x="T10" y="T11"/>
                </a:cxn>
                <a:cxn ang="0">
                  <a:pos x="T12" y="T13"/>
                </a:cxn>
              </a:cxnLst>
              <a:rect l="0" t="0" r="r" b="b"/>
              <a:pathLst>
                <a:path w="172" h="43">
                  <a:moveTo>
                    <a:pt x="151" y="43"/>
                  </a:moveTo>
                  <a:cubicBezTo>
                    <a:pt x="21" y="43"/>
                    <a:pt x="21" y="43"/>
                    <a:pt x="21" y="43"/>
                  </a:cubicBezTo>
                  <a:cubicBezTo>
                    <a:pt x="10" y="43"/>
                    <a:pt x="0" y="34"/>
                    <a:pt x="0" y="22"/>
                  </a:cubicBezTo>
                  <a:cubicBezTo>
                    <a:pt x="0" y="10"/>
                    <a:pt x="10" y="0"/>
                    <a:pt x="21" y="0"/>
                  </a:cubicBezTo>
                  <a:cubicBezTo>
                    <a:pt x="151" y="0"/>
                    <a:pt x="151" y="0"/>
                    <a:pt x="151" y="0"/>
                  </a:cubicBezTo>
                  <a:cubicBezTo>
                    <a:pt x="162" y="0"/>
                    <a:pt x="172" y="10"/>
                    <a:pt x="172" y="22"/>
                  </a:cubicBezTo>
                  <a:cubicBezTo>
                    <a:pt x="172" y="34"/>
                    <a:pt x="162" y="43"/>
                    <a:pt x="151"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2" name="Freeform 9"/>
            <p:cNvSpPr>
              <a:spLocks noEditPoints="1"/>
            </p:cNvSpPr>
            <p:nvPr/>
          </p:nvSpPr>
          <p:spPr bwMode="auto">
            <a:xfrm>
              <a:off x="-568325" y="1835151"/>
              <a:ext cx="712788" cy="852487"/>
            </a:xfrm>
            <a:custGeom>
              <a:avLst/>
              <a:gdLst>
                <a:gd name="T0" fmla="*/ 335 w 668"/>
                <a:gd name="T1" fmla="*/ 800 h 800"/>
                <a:gd name="T2" fmla="*/ 316 w 668"/>
                <a:gd name="T3" fmla="*/ 789 h 800"/>
                <a:gd name="T4" fmla="*/ 246 w 668"/>
                <a:gd name="T5" fmla="*/ 662 h 800"/>
                <a:gd name="T6" fmla="*/ 57 w 668"/>
                <a:gd name="T7" fmla="*/ 508 h 800"/>
                <a:gd name="T8" fmla="*/ 49 w 668"/>
                <a:gd name="T9" fmla="*/ 492 h 800"/>
                <a:gd name="T10" fmla="*/ 84 w 668"/>
                <a:gd name="T11" fmla="*/ 168 h 800"/>
                <a:gd name="T12" fmla="*/ 202 w 668"/>
                <a:gd name="T13" fmla="*/ 73 h 800"/>
                <a:gd name="T14" fmla="*/ 621 w 668"/>
                <a:gd name="T15" fmla="*/ 226 h 800"/>
                <a:gd name="T16" fmla="*/ 621 w 668"/>
                <a:gd name="T17" fmla="*/ 226 h 800"/>
                <a:gd name="T18" fmla="*/ 594 w 668"/>
                <a:gd name="T19" fmla="*/ 538 h 800"/>
                <a:gd name="T20" fmla="*/ 468 w 668"/>
                <a:gd name="T21" fmla="*/ 645 h 800"/>
                <a:gd name="T22" fmla="*/ 412 w 668"/>
                <a:gd name="T23" fmla="*/ 665 h 800"/>
                <a:gd name="T24" fmla="*/ 355 w 668"/>
                <a:gd name="T25" fmla="*/ 787 h 800"/>
                <a:gd name="T26" fmla="*/ 336 w 668"/>
                <a:gd name="T27" fmla="*/ 800 h 800"/>
                <a:gd name="T28" fmla="*/ 335 w 668"/>
                <a:gd name="T29" fmla="*/ 800 h 800"/>
                <a:gd name="T30" fmla="*/ 334 w 668"/>
                <a:gd name="T31" fmla="*/ 87 h 800"/>
                <a:gd name="T32" fmla="*/ 220 w 668"/>
                <a:gd name="T33" fmla="*/ 112 h 800"/>
                <a:gd name="T34" fmla="*/ 119 w 668"/>
                <a:gd name="T35" fmla="*/ 194 h 800"/>
                <a:gd name="T36" fmla="*/ 88 w 668"/>
                <a:gd name="T37" fmla="*/ 474 h 800"/>
                <a:gd name="T38" fmla="*/ 95 w 668"/>
                <a:gd name="T39" fmla="*/ 487 h 800"/>
                <a:gd name="T40" fmla="*/ 266 w 668"/>
                <a:gd name="T41" fmla="*/ 622 h 800"/>
                <a:gd name="T42" fmla="*/ 280 w 668"/>
                <a:gd name="T43" fmla="*/ 633 h 800"/>
                <a:gd name="T44" fmla="*/ 333 w 668"/>
                <a:gd name="T45" fmla="*/ 731 h 800"/>
                <a:gd name="T46" fmla="*/ 377 w 668"/>
                <a:gd name="T47" fmla="*/ 637 h 800"/>
                <a:gd name="T48" fmla="*/ 392 w 668"/>
                <a:gd name="T49" fmla="*/ 625 h 800"/>
                <a:gd name="T50" fmla="*/ 450 w 668"/>
                <a:gd name="T51" fmla="*/ 606 h 800"/>
                <a:gd name="T52" fmla="*/ 559 w 668"/>
                <a:gd name="T53" fmla="*/ 514 h 800"/>
                <a:gd name="T54" fmla="*/ 582 w 668"/>
                <a:gd name="T55" fmla="*/ 244 h 800"/>
                <a:gd name="T56" fmla="*/ 582 w 668"/>
                <a:gd name="T57" fmla="*/ 244 h 800"/>
                <a:gd name="T58" fmla="*/ 334 w 668"/>
                <a:gd name="T59" fmla="*/ 87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68" h="800">
                  <a:moveTo>
                    <a:pt x="335" y="800"/>
                  </a:moveTo>
                  <a:cubicBezTo>
                    <a:pt x="327" y="800"/>
                    <a:pt x="320" y="796"/>
                    <a:pt x="316" y="789"/>
                  </a:cubicBezTo>
                  <a:cubicBezTo>
                    <a:pt x="246" y="662"/>
                    <a:pt x="246" y="662"/>
                    <a:pt x="246" y="662"/>
                  </a:cubicBezTo>
                  <a:cubicBezTo>
                    <a:pt x="165" y="638"/>
                    <a:pt x="97" y="582"/>
                    <a:pt x="57" y="508"/>
                  </a:cubicBezTo>
                  <a:cubicBezTo>
                    <a:pt x="54" y="502"/>
                    <a:pt x="52" y="497"/>
                    <a:pt x="49" y="492"/>
                  </a:cubicBezTo>
                  <a:cubicBezTo>
                    <a:pt x="0" y="385"/>
                    <a:pt x="13" y="261"/>
                    <a:pt x="84" y="168"/>
                  </a:cubicBezTo>
                  <a:cubicBezTo>
                    <a:pt x="115" y="127"/>
                    <a:pt x="155" y="95"/>
                    <a:pt x="202" y="73"/>
                  </a:cubicBezTo>
                  <a:cubicBezTo>
                    <a:pt x="360" y="0"/>
                    <a:pt x="548" y="69"/>
                    <a:pt x="621" y="226"/>
                  </a:cubicBezTo>
                  <a:cubicBezTo>
                    <a:pt x="621" y="226"/>
                    <a:pt x="621" y="226"/>
                    <a:pt x="621" y="226"/>
                  </a:cubicBezTo>
                  <a:cubicBezTo>
                    <a:pt x="668" y="327"/>
                    <a:pt x="658" y="447"/>
                    <a:pt x="594" y="538"/>
                  </a:cubicBezTo>
                  <a:cubicBezTo>
                    <a:pt x="563" y="584"/>
                    <a:pt x="519" y="621"/>
                    <a:pt x="468" y="645"/>
                  </a:cubicBezTo>
                  <a:cubicBezTo>
                    <a:pt x="450" y="653"/>
                    <a:pt x="431" y="660"/>
                    <a:pt x="412" y="665"/>
                  </a:cubicBezTo>
                  <a:cubicBezTo>
                    <a:pt x="355" y="787"/>
                    <a:pt x="355" y="787"/>
                    <a:pt x="355" y="787"/>
                  </a:cubicBezTo>
                  <a:cubicBezTo>
                    <a:pt x="351" y="795"/>
                    <a:pt x="344" y="800"/>
                    <a:pt x="336" y="800"/>
                  </a:cubicBezTo>
                  <a:cubicBezTo>
                    <a:pt x="335" y="800"/>
                    <a:pt x="335" y="800"/>
                    <a:pt x="335" y="800"/>
                  </a:cubicBezTo>
                  <a:close/>
                  <a:moveTo>
                    <a:pt x="334" y="87"/>
                  </a:moveTo>
                  <a:cubicBezTo>
                    <a:pt x="296" y="87"/>
                    <a:pt x="257" y="95"/>
                    <a:pt x="220" y="112"/>
                  </a:cubicBezTo>
                  <a:cubicBezTo>
                    <a:pt x="180" y="131"/>
                    <a:pt x="145" y="159"/>
                    <a:pt x="119" y="194"/>
                  </a:cubicBezTo>
                  <a:cubicBezTo>
                    <a:pt x="57" y="275"/>
                    <a:pt x="45" y="382"/>
                    <a:pt x="88" y="474"/>
                  </a:cubicBezTo>
                  <a:cubicBezTo>
                    <a:pt x="90" y="478"/>
                    <a:pt x="92" y="483"/>
                    <a:pt x="95" y="487"/>
                  </a:cubicBezTo>
                  <a:cubicBezTo>
                    <a:pt x="130" y="554"/>
                    <a:pt x="193" y="603"/>
                    <a:pt x="266" y="622"/>
                  </a:cubicBezTo>
                  <a:cubicBezTo>
                    <a:pt x="272" y="624"/>
                    <a:pt x="277" y="628"/>
                    <a:pt x="280" y="633"/>
                  </a:cubicBezTo>
                  <a:cubicBezTo>
                    <a:pt x="333" y="731"/>
                    <a:pt x="333" y="731"/>
                    <a:pt x="333" y="731"/>
                  </a:cubicBezTo>
                  <a:cubicBezTo>
                    <a:pt x="377" y="637"/>
                    <a:pt x="377" y="637"/>
                    <a:pt x="377" y="637"/>
                  </a:cubicBezTo>
                  <a:cubicBezTo>
                    <a:pt x="380" y="631"/>
                    <a:pt x="386" y="626"/>
                    <a:pt x="392" y="625"/>
                  </a:cubicBezTo>
                  <a:cubicBezTo>
                    <a:pt x="413" y="621"/>
                    <a:pt x="432" y="614"/>
                    <a:pt x="450" y="606"/>
                  </a:cubicBezTo>
                  <a:cubicBezTo>
                    <a:pt x="494" y="585"/>
                    <a:pt x="532" y="554"/>
                    <a:pt x="559" y="514"/>
                  </a:cubicBezTo>
                  <a:cubicBezTo>
                    <a:pt x="613" y="435"/>
                    <a:pt x="622" y="331"/>
                    <a:pt x="582" y="244"/>
                  </a:cubicBezTo>
                  <a:cubicBezTo>
                    <a:pt x="582" y="244"/>
                    <a:pt x="582" y="244"/>
                    <a:pt x="582" y="244"/>
                  </a:cubicBezTo>
                  <a:cubicBezTo>
                    <a:pt x="536" y="145"/>
                    <a:pt x="437" y="87"/>
                    <a:pt x="334"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3" name="Freeform 10"/>
            <p:cNvSpPr>
              <a:spLocks noEditPoints="1"/>
            </p:cNvSpPr>
            <p:nvPr/>
          </p:nvSpPr>
          <p:spPr bwMode="auto">
            <a:xfrm>
              <a:off x="-354013" y="2181225"/>
              <a:ext cx="280988" cy="187325"/>
            </a:xfrm>
            <a:custGeom>
              <a:avLst/>
              <a:gdLst>
                <a:gd name="T0" fmla="*/ 140 w 263"/>
                <a:gd name="T1" fmla="*/ 177 h 177"/>
                <a:gd name="T2" fmla="*/ 130 w 263"/>
                <a:gd name="T3" fmla="*/ 177 h 177"/>
                <a:gd name="T4" fmla="*/ 2 w 263"/>
                <a:gd name="T5" fmla="*/ 115 h 177"/>
                <a:gd name="T6" fmla="*/ 3 w 263"/>
                <a:gd name="T7" fmla="*/ 21 h 177"/>
                <a:gd name="T8" fmla="*/ 25 w 263"/>
                <a:gd name="T9" fmla="*/ 0 h 177"/>
                <a:gd name="T10" fmla="*/ 46 w 263"/>
                <a:gd name="T11" fmla="*/ 21 h 177"/>
                <a:gd name="T12" fmla="*/ 45 w 263"/>
                <a:gd name="T13" fmla="*/ 113 h 177"/>
                <a:gd name="T14" fmla="*/ 131 w 263"/>
                <a:gd name="T15" fmla="*/ 134 h 177"/>
                <a:gd name="T16" fmla="*/ 218 w 263"/>
                <a:gd name="T17" fmla="*/ 119 h 177"/>
                <a:gd name="T18" fmla="*/ 220 w 263"/>
                <a:gd name="T19" fmla="*/ 27 h 177"/>
                <a:gd name="T20" fmla="*/ 242 w 263"/>
                <a:gd name="T21" fmla="*/ 6 h 177"/>
                <a:gd name="T22" fmla="*/ 263 w 263"/>
                <a:gd name="T23" fmla="*/ 28 h 177"/>
                <a:gd name="T24" fmla="*/ 261 w 263"/>
                <a:gd name="T25" fmla="*/ 122 h 177"/>
                <a:gd name="T26" fmla="*/ 214 w 263"/>
                <a:gd name="T27" fmla="*/ 168 h 177"/>
                <a:gd name="T28" fmla="*/ 140 w 263"/>
                <a:gd name="T29" fmla="*/ 177 h 177"/>
                <a:gd name="T30" fmla="*/ 45 w 263"/>
                <a:gd name="T31" fmla="*/ 116 h 177"/>
                <a:gd name="T32" fmla="*/ 45 w 263"/>
                <a:gd name="T33" fmla="*/ 116 h 177"/>
                <a:gd name="T34" fmla="*/ 45 w 263"/>
                <a:gd name="T35" fmla="*/ 116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63" h="177">
                  <a:moveTo>
                    <a:pt x="140" y="177"/>
                  </a:moveTo>
                  <a:cubicBezTo>
                    <a:pt x="137" y="177"/>
                    <a:pt x="133" y="177"/>
                    <a:pt x="130" y="177"/>
                  </a:cubicBezTo>
                  <a:cubicBezTo>
                    <a:pt x="65" y="175"/>
                    <a:pt x="0" y="155"/>
                    <a:pt x="2" y="115"/>
                  </a:cubicBezTo>
                  <a:cubicBezTo>
                    <a:pt x="3" y="21"/>
                    <a:pt x="3" y="21"/>
                    <a:pt x="3" y="21"/>
                  </a:cubicBezTo>
                  <a:cubicBezTo>
                    <a:pt x="3" y="9"/>
                    <a:pt x="14" y="0"/>
                    <a:pt x="25" y="0"/>
                  </a:cubicBezTo>
                  <a:cubicBezTo>
                    <a:pt x="37" y="0"/>
                    <a:pt x="47" y="10"/>
                    <a:pt x="46" y="21"/>
                  </a:cubicBezTo>
                  <a:cubicBezTo>
                    <a:pt x="45" y="113"/>
                    <a:pt x="45" y="113"/>
                    <a:pt x="45" y="113"/>
                  </a:cubicBezTo>
                  <a:cubicBezTo>
                    <a:pt x="51" y="120"/>
                    <a:pt x="82" y="133"/>
                    <a:pt x="131" y="134"/>
                  </a:cubicBezTo>
                  <a:cubicBezTo>
                    <a:pt x="180" y="136"/>
                    <a:pt x="211" y="125"/>
                    <a:pt x="218" y="119"/>
                  </a:cubicBezTo>
                  <a:cubicBezTo>
                    <a:pt x="220" y="27"/>
                    <a:pt x="220" y="27"/>
                    <a:pt x="220" y="27"/>
                  </a:cubicBezTo>
                  <a:cubicBezTo>
                    <a:pt x="220" y="15"/>
                    <a:pt x="231" y="5"/>
                    <a:pt x="242" y="6"/>
                  </a:cubicBezTo>
                  <a:cubicBezTo>
                    <a:pt x="254" y="6"/>
                    <a:pt x="263" y="16"/>
                    <a:pt x="263" y="28"/>
                  </a:cubicBezTo>
                  <a:cubicBezTo>
                    <a:pt x="261" y="122"/>
                    <a:pt x="261" y="122"/>
                    <a:pt x="261" y="122"/>
                  </a:cubicBezTo>
                  <a:cubicBezTo>
                    <a:pt x="261" y="136"/>
                    <a:pt x="252" y="156"/>
                    <a:pt x="214" y="168"/>
                  </a:cubicBezTo>
                  <a:cubicBezTo>
                    <a:pt x="193" y="174"/>
                    <a:pt x="167" y="177"/>
                    <a:pt x="140" y="177"/>
                  </a:cubicBezTo>
                  <a:close/>
                  <a:moveTo>
                    <a:pt x="45" y="116"/>
                  </a:moveTo>
                  <a:cubicBezTo>
                    <a:pt x="45" y="116"/>
                    <a:pt x="45" y="116"/>
                    <a:pt x="45" y="116"/>
                  </a:cubicBezTo>
                  <a:cubicBezTo>
                    <a:pt x="45" y="116"/>
                    <a:pt x="45" y="116"/>
                    <a:pt x="45" y="1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4" name="Freeform 11"/>
            <p:cNvSpPr>
              <a:spLocks noEditPoints="1"/>
            </p:cNvSpPr>
            <p:nvPr/>
          </p:nvSpPr>
          <p:spPr bwMode="auto">
            <a:xfrm>
              <a:off x="-420688" y="2066925"/>
              <a:ext cx="419100" cy="209550"/>
            </a:xfrm>
            <a:custGeom>
              <a:avLst/>
              <a:gdLst>
                <a:gd name="T0" fmla="*/ 195 w 394"/>
                <a:gd name="T1" fmla="*/ 197 h 197"/>
                <a:gd name="T2" fmla="*/ 186 w 394"/>
                <a:gd name="T3" fmla="*/ 195 h 197"/>
                <a:gd name="T4" fmla="*/ 13 w 394"/>
                <a:gd name="T5" fmla="*/ 117 h 197"/>
                <a:gd name="T6" fmla="*/ 0 w 394"/>
                <a:gd name="T7" fmla="*/ 97 h 197"/>
                <a:gd name="T8" fmla="*/ 14 w 394"/>
                <a:gd name="T9" fmla="*/ 77 h 197"/>
                <a:gd name="T10" fmla="*/ 191 w 394"/>
                <a:gd name="T11" fmla="*/ 2 h 197"/>
                <a:gd name="T12" fmla="*/ 209 w 394"/>
                <a:gd name="T13" fmla="*/ 3 h 197"/>
                <a:gd name="T14" fmla="*/ 382 w 394"/>
                <a:gd name="T15" fmla="*/ 88 h 197"/>
                <a:gd name="T16" fmla="*/ 394 w 394"/>
                <a:gd name="T17" fmla="*/ 108 h 197"/>
                <a:gd name="T18" fmla="*/ 380 w 394"/>
                <a:gd name="T19" fmla="*/ 128 h 197"/>
                <a:gd name="T20" fmla="*/ 203 w 394"/>
                <a:gd name="T21" fmla="*/ 195 h 197"/>
                <a:gd name="T22" fmla="*/ 195 w 394"/>
                <a:gd name="T23" fmla="*/ 197 h 197"/>
                <a:gd name="T24" fmla="*/ 76 w 394"/>
                <a:gd name="T25" fmla="*/ 98 h 197"/>
                <a:gd name="T26" fmla="*/ 196 w 394"/>
                <a:gd name="T27" fmla="*/ 152 h 197"/>
                <a:gd name="T28" fmla="*/ 318 w 394"/>
                <a:gd name="T29" fmla="*/ 105 h 197"/>
                <a:gd name="T30" fmla="*/ 199 w 394"/>
                <a:gd name="T31" fmla="*/ 46 h 197"/>
                <a:gd name="T32" fmla="*/ 76 w 394"/>
                <a:gd name="T33" fmla="*/ 98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94" h="197">
                  <a:moveTo>
                    <a:pt x="195" y="197"/>
                  </a:moveTo>
                  <a:cubicBezTo>
                    <a:pt x="192" y="197"/>
                    <a:pt x="189" y="196"/>
                    <a:pt x="186" y="195"/>
                  </a:cubicBezTo>
                  <a:cubicBezTo>
                    <a:pt x="13" y="117"/>
                    <a:pt x="13" y="117"/>
                    <a:pt x="13" y="117"/>
                  </a:cubicBezTo>
                  <a:cubicBezTo>
                    <a:pt x="5" y="113"/>
                    <a:pt x="0" y="105"/>
                    <a:pt x="0" y="97"/>
                  </a:cubicBezTo>
                  <a:cubicBezTo>
                    <a:pt x="1" y="88"/>
                    <a:pt x="6" y="80"/>
                    <a:pt x="14" y="77"/>
                  </a:cubicBezTo>
                  <a:cubicBezTo>
                    <a:pt x="191" y="2"/>
                    <a:pt x="191" y="2"/>
                    <a:pt x="191" y="2"/>
                  </a:cubicBezTo>
                  <a:cubicBezTo>
                    <a:pt x="197" y="0"/>
                    <a:pt x="203" y="0"/>
                    <a:pt x="209" y="3"/>
                  </a:cubicBezTo>
                  <a:cubicBezTo>
                    <a:pt x="382" y="88"/>
                    <a:pt x="382" y="88"/>
                    <a:pt x="382" y="88"/>
                  </a:cubicBezTo>
                  <a:cubicBezTo>
                    <a:pt x="389" y="92"/>
                    <a:pt x="394" y="100"/>
                    <a:pt x="394" y="108"/>
                  </a:cubicBezTo>
                  <a:cubicBezTo>
                    <a:pt x="393" y="117"/>
                    <a:pt x="388" y="124"/>
                    <a:pt x="380" y="128"/>
                  </a:cubicBezTo>
                  <a:cubicBezTo>
                    <a:pt x="203" y="195"/>
                    <a:pt x="203" y="195"/>
                    <a:pt x="203" y="195"/>
                  </a:cubicBezTo>
                  <a:cubicBezTo>
                    <a:pt x="200" y="196"/>
                    <a:pt x="197" y="197"/>
                    <a:pt x="195" y="197"/>
                  </a:cubicBezTo>
                  <a:close/>
                  <a:moveTo>
                    <a:pt x="76" y="98"/>
                  </a:moveTo>
                  <a:cubicBezTo>
                    <a:pt x="196" y="152"/>
                    <a:pt x="196" y="152"/>
                    <a:pt x="196" y="152"/>
                  </a:cubicBezTo>
                  <a:cubicBezTo>
                    <a:pt x="318" y="105"/>
                    <a:pt x="318" y="105"/>
                    <a:pt x="318" y="105"/>
                  </a:cubicBezTo>
                  <a:cubicBezTo>
                    <a:pt x="199" y="46"/>
                    <a:pt x="199" y="46"/>
                    <a:pt x="199" y="46"/>
                  </a:cubicBezTo>
                  <a:lnTo>
                    <a:pt x="76" y="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1019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谢谢">
    <p:spTree>
      <p:nvGrpSpPr>
        <p:cNvPr id="1" name=""/>
        <p:cNvGrpSpPr/>
        <p:nvPr/>
      </p:nvGrpSpPr>
      <p:grpSpPr>
        <a:xfrm>
          <a:off x="0" y="0"/>
          <a:ext cx="0" cy="0"/>
          <a:chOff x="0" y="0"/>
          <a:chExt cx="0" cy="0"/>
        </a:xfrm>
      </p:grpSpPr>
      <p:pic>
        <p:nvPicPr>
          <p:cNvPr id="9" name="Picture 2" descr="D:\201207257配图\培训\shutterstock_242224906.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t="17896" b="10658"/>
          <a:stretch/>
        </p:blipFill>
        <p:spPr bwMode="auto">
          <a:xfrm>
            <a:off x="1549" y="0"/>
            <a:ext cx="12188902"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userDrawn="1"/>
        </p:nvSpPr>
        <p:spPr bwMode="auto">
          <a:xfrm>
            <a:off x="2380" y="0"/>
            <a:ext cx="12187239" cy="6858000"/>
          </a:xfrm>
          <a:prstGeom prst="rect">
            <a:avLst/>
          </a:prstGeom>
          <a:solidFill>
            <a:srgbClr val="003C78">
              <a:alpha val="40000"/>
            </a:srgbClr>
          </a:solidFill>
          <a:ln w="9525" cap="flat" cmpd="sng" algn="ctr">
            <a:noFill/>
            <a:prstDash val="solid"/>
            <a:round/>
            <a:headEnd type="none" w="med" len="med"/>
            <a:tailEnd type="none" w="med" len="med"/>
          </a:ln>
          <a:effectLst/>
        </p:spPr>
        <p:txBody>
          <a:bodyPr vert="horz" wrap="square" lIns="91404" tIns="45702" rIns="91404" bIns="45702" numCol="1" rtlCol="0" anchor="t" anchorCtr="0" compatLnSpc="1">
            <a:prstTxWarp prst="textNoShape">
              <a:avLst/>
            </a:prstTxWarp>
          </a:bodyPr>
          <a:lstStyle/>
          <a:p>
            <a:pPr marL="0" marR="0" indent="0" algn="l" defTabSz="914034" rtl="0" eaLnBrk="1" fontAlgn="ctr" latinLnBrk="0" hangingPunct="1">
              <a:lnSpc>
                <a:spcPct val="100000"/>
              </a:lnSpc>
              <a:spcBef>
                <a:spcPct val="0"/>
              </a:spcBef>
              <a:spcAft>
                <a:spcPct val="0"/>
              </a:spcAft>
              <a:buClrTx/>
              <a:buSzTx/>
              <a:buFontTx/>
              <a:buNone/>
              <a:tabLst/>
            </a:pPr>
            <a:endParaRPr kumimoji="0" lang="zh-CN" altLang="en-US" sz="1000"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endParaRPr>
          </a:p>
        </p:txBody>
      </p:sp>
      <p:grpSp>
        <p:nvGrpSpPr>
          <p:cNvPr id="16" name="组合 15"/>
          <p:cNvGrpSpPr/>
          <p:nvPr userDrawn="1"/>
        </p:nvGrpSpPr>
        <p:grpSpPr>
          <a:xfrm>
            <a:off x="4148952" y="2637135"/>
            <a:ext cx="3894096" cy="1598831"/>
            <a:chOff x="4302972" y="2345035"/>
            <a:chExt cx="3895617" cy="1598831"/>
          </a:xfrm>
        </p:grpSpPr>
        <p:sp>
          <p:nvSpPr>
            <p:cNvPr id="14" name="矩形 13"/>
            <p:cNvSpPr/>
            <p:nvPr userDrawn="1"/>
          </p:nvSpPr>
          <p:spPr>
            <a:xfrm>
              <a:off x="4478610" y="2345035"/>
              <a:ext cx="3544342" cy="923010"/>
            </a:xfrm>
            <a:prstGeom prst="rect">
              <a:avLst/>
            </a:prstGeom>
            <a:noFill/>
          </p:spPr>
          <p:txBody>
            <a:bodyPr wrap="none" lIns="91440" tIns="45720" rIns="91440" bIns="45720">
              <a:spAutoFit/>
            </a:bodyPr>
            <a:lstStyle/>
            <a:p>
              <a:pPr algn="ctr" fontAlgn="ctr"/>
              <a:r>
                <a:rPr lang="en-US" altLang="zh-CN" sz="5398"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Thank You</a:t>
              </a:r>
            </a:p>
          </p:txBody>
        </p:sp>
        <p:sp>
          <p:nvSpPr>
            <p:cNvPr id="15" name="矩形 14"/>
            <p:cNvSpPr/>
            <p:nvPr userDrawn="1"/>
          </p:nvSpPr>
          <p:spPr>
            <a:xfrm>
              <a:off x="4302972" y="3297535"/>
              <a:ext cx="3895617" cy="646331"/>
            </a:xfrm>
            <a:prstGeom prst="rect">
              <a:avLst/>
            </a:prstGeom>
            <a:noFill/>
          </p:spPr>
          <p:txBody>
            <a:bodyPr wrap="none" lIns="91440" tIns="45720" rIns="91440" bIns="45720">
              <a:spAutoFit/>
            </a:bodyPr>
            <a:lstStyle/>
            <a:p>
              <a:pPr algn="ctr" fontAlgn="ctr"/>
              <a:r>
                <a:rPr lang="en-US" altLang="zh-CN"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rPr>
                <a:t>www.huawei.com</a:t>
              </a:r>
              <a:endParaRPr lang="zh-CN" altLang="en-US" sz="3599" b="0" cap="none" spc="0" baseline="0" dirty="0">
                <a:ln w="0"/>
                <a:solidFill>
                  <a:schemeClr val="bg1"/>
                </a:solidFill>
                <a:effectLst>
                  <a:outerShdw blurRad="38100" dist="19050" dir="2700000" algn="tl" rotWithShape="0">
                    <a:schemeClr val="dk1">
                      <a:alpha val="40000"/>
                    </a:schemeClr>
                  </a:outerShdw>
                </a:effectLst>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0368826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总标题">
    <p:spTree>
      <p:nvGrpSpPr>
        <p:cNvPr id="1" name=""/>
        <p:cNvGrpSpPr/>
        <p:nvPr/>
      </p:nvGrpSpPr>
      <p:grpSpPr>
        <a:xfrm>
          <a:off x="0" y="0"/>
          <a:ext cx="0" cy="0"/>
          <a:chOff x="0" y="0"/>
          <a:chExt cx="0" cy="0"/>
        </a:xfrm>
      </p:grpSpPr>
      <p:pic>
        <p:nvPicPr>
          <p:cNvPr id="17" name="Picture 4"/>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3447"/>
          <a:stretch/>
        </p:blipFill>
        <p:spPr bwMode="auto">
          <a:xfrm>
            <a:off x="1" y="85"/>
            <a:ext cx="12192000" cy="686474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41"/>
          <p:cNvSpPr>
            <a:spLocks noGrp="1" noChangeArrowheads="1"/>
          </p:cNvSpPr>
          <p:nvPr>
            <p:ph type="ctrTitle" sz="quarter" hasCustomPrompt="1"/>
          </p:nvPr>
        </p:nvSpPr>
        <p:spPr>
          <a:xfrm>
            <a:off x="1031295" y="4957156"/>
            <a:ext cx="10441567" cy="831600"/>
          </a:xfrm>
          <a:prstGeom prst="rect">
            <a:avLst/>
          </a:prstGeom>
          <a:ln algn="ctr"/>
        </p:spPr>
        <p:txBody>
          <a:bodyPr lIns="87802" tIns="43901" rIns="87802" bIns="43901"/>
          <a:lstStyle>
            <a:lvl1pPr algn="l" defTabSz="801688" rtl="0" eaLnBrk="0" fontAlgn="ctr" hangingPunct="0">
              <a:spcBef>
                <a:spcPct val="0"/>
              </a:spcBef>
              <a:spcAft>
                <a:spcPct val="0"/>
              </a:spcAft>
              <a:defRPr lang="zh-CN" altLang="en-US" sz="4300" b="1" kern="1200" baseline="0" dirty="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to Edit Title</a:t>
            </a:r>
            <a:endParaRPr lang="zh-CN" altLang="en-US" dirty="0"/>
          </a:p>
        </p:txBody>
      </p:sp>
      <p:sp>
        <p:nvSpPr>
          <p:cNvPr id="19" name="文本占位符 29"/>
          <p:cNvSpPr>
            <a:spLocks noGrp="1"/>
          </p:cNvSpPr>
          <p:nvPr>
            <p:ph type="body" sz="quarter" idx="10" hasCustomPrompt="1"/>
          </p:nvPr>
        </p:nvSpPr>
        <p:spPr>
          <a:xfrm>
            <a:off x="1031295" y="5816120"/>
            <a:ext cx="6912000" cy="493200"/>
          </a:xfrm>
          <a:prstGeom prst="rect">
            <a:avLst/>
          </a:prstGeom>
        </p:spPr>
        <p:txBody>
          <a:bodyPr/>
          <a:lstStyle>
            <a:lvl1pPr marL="0" indent="0" algn="l" defTabSz="801688" rtl="0" eaLnBrk="0" fontAlgn="ctr" hangingPunct="0">
              <a:spcBef>
                <a:spcPct val="0"/>
              </a:spcBef>
              <a:spcAft>
                <a:spcPct val="0"/>
              </a:spcAft>
              <a:buNone/>
              <a:defRPr lang="zh-CN" altLang="en-US" sz="2000" kern="1200" baseline="0" dirty="0" smtClean="0">
                <a:solidFill>
                  <a:srgbClr val="0070C0"/>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lvl="0"/>
            <a:r>
              <a:rPr lang="en-US" altLang="zh-CN" dirty="0"/>
              <a:t>Click to Edit Title</a:t>
            </a:r>
            <a:endParaRPr lang="zh-CN" altLang="en-US" dirty="0"/>
          </a:p>
        </p:txBody>
      </p:sp>
      <p:sp>
        <p:nvSpPr>
          <p:cNvPr id="20"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pic>
        <p:nvPicPr>
          <p:cNvPr id="21" name="图片 2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91889" y="251069"/>
            <a:ext cx="1965600" cy="430102"/>
          </a:xfrm>
          <a:prstGeom prst="rect">
            <a:avLst/>
          </a:prstGeom>
        </p:spPr>
      </p:pic>
    </p:spTree>
    <p:extLst>
      <p:ext uri="{BB962C8B-B14F-4D97-AF65-F5344CB8AC3E}">
        <p14:creationId xmlns:p14="http://schemas.microsoft.com/office/powerpoint/2010/main" val="426628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前言">
    <p:spTree>
      <p:nvGrpSpPr>
        <p:cNvPr id="1" name=""/>
        <p:cNvGrpSpPr/>
        <p:nvPr/>
      </p:nvGrpSpPr>
      <p:grpSpPr>
        <a:xfrm>
          <a:off x="0" y="0"/>
          <a:ext cx="0" cy="0"/>
          <a:chOff x="0" y="0"/>
          <a:chExt cx="0" cy="0"/>
        </a:xfrm>
      </p:grpSpPr>
      <p:sp>
        <p:nvSpPr>
          <p:cNvPr id="14" name="文本占位符 6"/>
          <p:cNvSpPr>
            <a:spLocks noGrp="1"/>
          </p:cNvSpPr>
          <p:nvPr>
            <p:ph type="body" sz="quarter" idx="10" hasCustomPrompt="1"/>
          </p:nvPr>
        </p:nvSpPr>
        <p:spPr>
          <a:xfrm>
            <a:off x="451878" y="1242453"/>
            <a:ext cx="11306175" cy="4679788"/>
          </a:xfrm>
          <a:prstGeom prst="rect">
            <a:avLst/>
          </a:prstGeom>
        </p:spPr>
        <p:txBody>
          <a:bodyPr/>
          <a:lstStyle>
            <a:lvl1pPr algn="just" eaLnBrk="1" hangingPunct="1">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eaLnBrk="1" hangingPunct="1"/>
            <a:r>
              <a:rPr lang="en-US" altLang="zh-CN" dirty="0"/>
              <a:t>The chapter describes ...</a:t>
            </a:r>
            <a:endParaRPr lang="zh-CN" altLang="en-US" dirty="0"/>
          </a:p>
        </p:txBody>
      </p:sp>
      <p:sp>
        <p:nvSpPr>
          <p:cNvPr id="2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376264"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baseline="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30" name="组合 29"/>
          <p:cNvGrpSpPr/>
          <p:nvPr userDrawn="1"/>
        </p:nvGrpSpPr>
        <p:grpSpPr>
          <a:xfrm>
            <a:off x="335360" y="498828"/>
            <a:ext cx="628158" cy="459460"/>
            <a:chOff x="3275013" y="1363663"/>
            <a:chExt cx="5645150" cy="4129087"/>
          </a:xfrm>
          <a:solidFill>
            <a:schemeClr val="bg1"/>
          </a:solidFill>
        </p:grpSpPr>
        <p:sp>
          <p:nvSpPr>
            <p:cNvPr id="31" name="Freeform 6"/>
            <p:cNvSpPr>
              <a:spLocks noEditPoints="1"/>
            </p:cNvSpPr>
            <p:nvPr/>
          </p:nvSpPr>
          <p:spPr bwMode="auto">
            <a:xfrm>
              <a:off x="3275013" y="1363663"/>
              <a:ext cx="5645150" cy="4129087"/>
            </a:xfrm>
            <a:custGeom>
              <a:avLst/>
              <a:gdLst>
                <a:gd name="T0" fmla="*/ 1410 w 1505"/>
                <a:gd name="T1" fmla="*/ 250 h 1101"/>
                <a:gd name="T2" fmla="*/ 780 w 1505"/>
                <a:gd name="T3" fmla="*/ 250 h 1101"/>
                <a:gd name="T4" fmla="*/ 780 w 1505"/>
                <a:gd name="T5" fmla="*/ 81 h 1101"/>
                <a:gd name="T6" fmla="*/ 699 w 1505"/>
                <a:gd name="T7" fmla="*/ 0 h 1101"/>
                <a:gd name="T8" fmla="*/ 81 w 1505"/>
                <a:gd name="T9" fmla="*/ 0 h 1101"/>
                <a:gd name="T10" fmla="*/ 0 w 1505"/>
                <a:gd name="T11" fmla="*/ 81 h 1101"/>
                <a:gd name="T12" fmla="*/ 0 w 1505"/>
                <a:gd name="T13" fmla="*/ 464 h 1101"/>
                <a:gd name="T14" fmla="*/ 81 w 1505"/>
                <a:gd name="T15" fmla="*/ 545 h 1101"/>
                <a:gd name="T16" fmla="*/ 124 w 1505"/>
                <a:gd name="T17" fmla="*/ 545 h 1101"/>
                <a:gd name="T18" fmla="*/ 124 w 1505"/>
                <a:gd name="T19" fmla="*/ 668 h 1101"/>
                <a:gd name="T20" fmla="*/ 137 w 1505"/>
                <a:gd name="T21" fmla="*/ 688 h 1101"/>
                <a:gd name="T22" fmla="*/ 147 w 1505"/>
                <a:gd name="T23" fmla="*/ 690 h 1101"/>
                <a:gd name="T24" fmla="*/ 161 w 1505"/>
                <a:gd name="T25" fmla="*/ 685 h 1101"/>
                <a:gd name="T26" fmla="*/ 316 w 1505"/>
                <a:gd name="T27" fmla="*/ 554 h 1101"/>
                <a:gd name="T28" fmla="*/ 341 w 1505"/>
                <a:gd name="T29" fmla="*/ 545 h 1101"/>
                <a:gd name="T30" fmla="*/ 542 w 1505"/>
                <a:gd name="T31" fmla="*/ 545 h 1101"/>
                <a:gd name="T32" fmla="*/ 542 w 1505"/>
                <a:gd name="T33" fmla="*/ 824 h 1101"/>
                <a:gd name="T34" fmla="*/ 637 w 1505"/>
                <a:gd name="T35" fmla="*/ 919 h 1101"/>
                <a:gd name="T36" fmla="*/ 1084 w 1505"/>
                <a:gd name="T37" fmla="*/ 919 h 1101"/>
                <a:gd name="T38" fmla="*/ 1120 w 1505"/>
                <a:gd name="T39" fmla="*/ 932 h 1101"/>
                <a:gd name="T40" fmla="*/ 1313 w 1505"/>
                <a:gd name="T41" fmla="*/ 1096 h 1101"/>
                <a:gd name="T42" fmla="*/ 1328 w 1505"/>
                <a:gd name="T43" fmla="*/ 1101 h 1101"/>
                <a:gd name="T44" fmla="*/ 1337 w 1505"/>
                <a:gd name="T45" fmla="*/ 1099 h 1101"/>
                <a:gd name="T46" fmla="*/ 1350 w 1505"/>
                <a:gd name="T47" fmla="*/ 1078 h 1101"/>
                <a:gd name="T48" fmla="*/ 1350 w 1505"/>
                <a:gd name="T49" fmla="*/ 919 h 1101"/>
                <a:gd name="T50" fmla="*/ 1410 w 1505"/>
                <a:gd name="T51" fmla="*/ 919 h 1101"/>
                <a:gd name="T52" fmla="*/ 1505 w 1505"/>
                <a:gd name="T53" fmla="*/ 824 h 1101"/>
                <a:gd name="T54" fmla="*/ 1505 w 1505"/>
                <a:gd name="T55" fmla="*/ 345 h 1101"/>
                <a:gd name="T56" fmla="*/ 1410 w 1505"/>
                <a:gd name="T57" fmla="*/ 250 h 1101"/>
                <a:gd name="T58" fmla="*/ 341 w 1505"/>
                <a:gd name="T59" fmla="*/ 500 h 1101"/>
                <a:gd name="T60" fmla="*/ 287 w 1505"/>
                <a:gd name="T61" fmla="*/ 520 h 1101"/>
                <a:gd name="T62" fmla="*/ 169 w 1505"/>
                <a:gd name="T63" fmla="*/ 619 h 1101"/>
                <a:gd name="T64" fmla="*/ 169 w 1505"/>
                <a:gd name="T65" fmla="*/ 535 h 1101"/>
                <a:gd name="T66" fmla="*/ 133 w 1505"/>
                <a:gd name="T67" fmla="*/ 500 h 1101"/>
                <a:gd name="T68" fmla="*/ 81 w 1505"/>
                <a:gd name="T69" fmla="*/ 500 h 1101"/>
                <a:gd name="T70" fmla="*/ 45 w 1505"/>
                <a:gd name="T71" fmla="*/ 464 h 1101"/>
                <a:gd name="T72" fmla="*/ 45 w 1505"/>
                <a:gd name="T73" fmla="*/ 81 h 1101"/>
                <a:gd name="T74" fmla="*/ 81 w 1505"/>
                <a:gd name="T75" fmla="*/ 45 h 1101"/>
                <a:gd name="T76" fmla="*/ 699 w 1505"/>
                <a:gd name="T77" fmla="*/ 45 h 1101"/>
                <a:gd name="T78" fmla="*/ 735 w 1505"/>
                <a:gd name="T79" fmla="*/ 81 h 1101"/>
                <a:gd name="T80" fmla="*/ 735 w 1505"/>
                <a:gd name="T81" fmla="*/ 250 h 1101"/>
                <a:gd name="T82" fmla="*/ 637 w 1505"/>
                <a:gd name="T83" fmla="*/ 250 h 1101"/>
                <a:gd name="T84" fmla="*/ 542 w 1505"/>
                <a:gd name="T85" fmla="*/ 345 h 1101"/>
                <a:gd name="T86" fmla="*/ 542 w 1505"/>
                <a:gd name="T87" fmla="*/ 500 h 1101"/>
                <a:gd name="T88" fmla="*/ 341 w 1505"/>
                <a:gd name="T89" fmla="*/ 500 h 1101"/>
                <a:gd name="T90" fmla="*/ 1460 w 1505"/>
                <a:gd name="T91" fmla="*/ 824 h 1101"/>
                <a:gd name="T92" fmla="*/ 1410 w 1505"/>
                <a:gd name="T93" fmla="*/ 874 h 1101"/>
                <a:gd name="T94" fmla="*/ 1344 w 1505"/>
                <a:gd name="T95" fmla="*/ 874 h 1101"/>
                <a:gd name="T96" fmla="*/ 1305 w 1505"/>
                <a:gd name="T97" fmla="*/ 913 h 1101"/>
                <a:gd name="T98" fmla="*/ 1305 w 1505"/>
                <a:gd name="T99" fmla="*/ 1030 h 1101"/>
                <a:gd name="T100" fmla="*/ 1149 w 1505"/>
                <a:gd name="T101" fmla="*/ 898 h 1101"/>
                <a:gd name="T102" fmla="*/ 1084 w 1505"/>
                <a:gd name="T103" fmla="*/ 874 h 1101"/>
                <a:gd name="T104" fmla="*/ 637 w 1505"/>
                <a:gd name="T105" fmla="*/ 874 h 1101"/>
                <a:gd name="T106" fmla="*/ 587 w 1505"/>
                <a:gd name="T107" fmla="*/ 824 h 1101"/>
                <a:gd name="T108" fmla="*/ 587 w 1505"/>
                <a:gd name="T109" fmla="*/ 345 h 1101"/>
                <a:gd name="T110" fmla="*/ 637 w 1505"/>
                <a:gd name="T111" fmla="*/ 295 h 1101"/>
                <a:gd name="T112" fmla="*/ 1410 w 1505"/>
                <a:gd name="T113" fmla="*/ 295 h 1101"/>
                <a:gd name="T114" fmla="*/ 1460 w 1505"/>
                <a:gd name="T115" fmla="*/ 345 h 1101"/>
                <a:gd name="T116" fmla="*/ 1460 w 1505"/>
                <a:gd name="T117" fmla="*/ 824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05" h="1101">
                  <a:moveTo>
                    <a:pt x="1410" y="250"/>
                  </a:moveTo>
                  <a:cubicBezTo>
                    <a:pt x="780" y="250"/>
                    <a:pt x="780" y="250"/>
                    <a:pt x="780" y="250"/>
                  </a:cubicBezTo>
                  <a:cubicBezTo>
                    <a:pt x="780" y="81"/>
                    <a:pt x="780" y="81"/>
                    <a:pt x="780" y="81"/>
                  </a:cubicBezTo>
                  <a:cubicBezTo>
                    <a:pt x="780" y="37"/>
                    <a:pt x="743" y="0"/>
                    <a:pt x="699" y="0"/>
                  </a:cubicBezTo>
                  <a:cubicBezTo>
                    <a:pt x="81" y="0"/>
                    <a:pt x="81" y="0"/>
                    <a:pt x="81" y="0"/>
                  </a:cubicBezTo>
                  <a:cubicBezTo>
                    <a:pt x="36" y="0"/>
                    <a:pt x="0" y="37"/>
                    <a:pt x="0" y="81"/>
                  </a:cubicBezTo>
                  <a:cubicBezTo>
                    <a:pt x="0" y="464"/>
                    <a:pt x="0" y="464"/>
                    <a:pt x="0" y="464"/>
                  </a:cubicBezTo>
                  <a:cubicBezTo>
                    <a:pt x="0" y="509"/>
                    <a:pt x="36" y="545"/>
                    <a:pt x="81" y="545"/>
                  </a:cubicBezTo>
                  <a:cubicBezTo>
                    <a:pt x="124" y="545"/>
                    <a:pt x="124" y="545"/>
                    <a:pt x="124" y="545"/>
                  </a:cubicBezTo>
                  <a:cubicBezTo>
                    <a:pt x="124" y="668"/>
                    <a:pt x="124" y="668"/>
                    <a:pt x="124" y="668"/>
                  </a:cubicBezTo>
                  <a:cubicBezTo>
                    <a:pt x="124" y="676"/>
                    <a:pt x="129" y="684"/>
                    <a:pt x="137" y="688"/>
                  </a:cubicBezTo>
                  <a:cubicBezTo>
                    <a:pt x="140" y="689"/>
                    <a:pt x="143" y="690"/>
                    <a:pt x="147" y="690"/>
                  </a:cubicBezTo>
                  <a:cubicBezTo>
                    <a:pt x="152" y="690"/>
                    <a:pt x="157" y="688"/>
                    <a:pt x="161" y="685"/>
                  </a:cubicBezTo>
                  <a:cubicBezTo>
                    <a:pt x="316" y="554"/>
                    <a:pt x="316" y="554"/>
                    <a:pt x="316" y="554"/>
                  </a:cubicBezTo>
                  <a:cubicBezTo>
                    <a:pt x="323" y="548"/>
                    <a:pt x="332" y="545"/>
                    <a:pt x="341" y="545"/>
                  </a:cubicBezTo>
                  <a:cubicBezTo>
                    <a:pt x="542" y="545"/>
                    <a:pt x="542" y="545"/>
                    <a:pt x="542" y="545"/>
                  </a:cubicBezTo>
                  <a:cubicBezTo>
                    <a:pt x="542" y="824"/>
                    <a:pt x="542" y="824"/>
                    <a:pt x="542" y="824"/>
                  </a:cubicBezTo>
                  <a:cubicBezTo>
                    <a:pt x="542" y="877"/>
                    <a:pt x="585" y="919"/>
                    <a:pt x="637" y="919"/>
                  </a:cubicBezTo>
                  <a:cubicBezTo>
                    <a:pt x="1084" y="919"/>
                    <a:pt x="1084" y="919"/>
                    <a:pt x="1084" y="919"/>
                  </a:cubicBezTo>
                  <a:cubicBezTo>
                    <a:pt x="1097" y="919"/>
                    <a:pt x="1110" y="924"/>
                    <a:pt x="1120" y="932"/>
                  </a:cubicBezTo>
                  <a:cubicBezTo>
                    <a:pt x="1313" y="1096"/>
                    <a:pt x="1313" y="1096"/>
                    <a:pt x="1313" y="1096"/>
                  </a:cubicBezTo>
                  <a:cubicBezTo>
                    <a:pt x="1317" y="1099"/>
                    <a:pt x="1322" y="1101"/>
                    <a:pt x="1328" y="1101"/>
                  </a:cubicBezTo>
                  <a:cubicBezTo>
                    <a:pt x="1331" y="1101"/>
                    <a:pt x="1334" y="1100"/>
                    <a:pt x="1337" y="1099"/>
                  </a:cubicBezTo>
                  <a:cubicBezTo>
                    <a:pt x="1345" y="1095"/>
                    <a:pt x="1350" y="1087"/>
                    <a:pt x="1350" y="1078"/>
                  </a:cubicBezTo>
                  <a:cubicBezTo>
                    <a:pt x="1350" y="919"/>
                    <a:pt x="1350" y="919"/>
                    <a:pt x="1350" y="919"/>
                  </a:cubicBezTo>
                  <a:cubicBezTo>
                    <a:pt x="1410" y="919"/>
                    <a:pt x="1410" y="919"/>
                    <a:pt x="1410" y="919"/>
                  </a:cubicBezTo>
                  <a:cubicBezTo>
                    <a:pt x="1463" y="919"/>
                    <a:pt x="1505" y="877"/>
                    <a:pt x="1505" y="824"/>
                  </a:cubicBezTo>
                  <a:cubicBezTo>
                    <a:pt x="1505" y="345"/>
                    <a:pt x="1505" y="345"/>
                    <a:pt x="1505" y="345"/>
                  </a:cubicBezTo>
                  <a:cubicBezTo>
                    <a:pt x="1505" y="293"/>
                    <a:pt x="1463" y="250"/>
                    <a:pt x="1410" y="250"/>
                  </a:cubicBezTo>
                  <a:close/>
                  <a:moveTo>
                    <a:pt x="341" y="500"/>
                  </a:moveTo>
                  <a:cubicBezTo>
                    <a:pt x="322" y="500"/>
                    <a:pt x="302" y="507"/>
                    <a:pt x="287" y="520"/>
                  </a:cubicBezTo>
                  <a:cubicBezTo>
                    <a:pt x="169" y="619"/>
                    <a:pt x="169" y="619"/>
                    <a:pt x="169" y="619"/>
                  </a:cubicBezTo>
                  <a:cubicBezTo>
                    <a:pt x="169" y="535"/>
                    <a:pt x="169" y="535"/>
                    <a:pt x="169" y="535"/>
                  </a:cubicBezTo>
                  <a:cubicBezTo>
                    <a:pt x="169" y="516"/>
                    <a:pt x="153" y="500"/>
                    <a:pt x="133" y="500"/>
                  </a:cubicBezTo>
                  <a:cubicBezTo>
                    <a:pt x="81" y="500"/>
                    <a:pt x="81" y="500"/>
                    <a:pt x="81" y="500"/>
                  </a:cubicBezTo>
                  <a:cubicBezTo>
                    <a:pt x="61" y="500"/>
                    <a:pt x="45" y="484"/>
                    <a:pt x="45" y="464"/>
                  </a:cubicBezTo>
                  <a:cubicBezTo>
                    <a:pt x="45" y="81"/>
                    <a:pt x="45" y="81"/>
                    <a:pt x="45" y="81"/>
                  </a:cubicBezTo>
                  <a:cubicBezTo>
                    <a:pt x="45" y="61"/>
                    <a:pt x="61" y="45"/>
                    <a:pt x="81" y="45"/>
                  </a:cubicBezTo>
                  <a:cubicBezTo>
                    <a:pt x="699" y="45"/>
                    <a:pt x="699" y="45"/>
                    <a:pt x="699" y="45"/>
                  </a:cubicBezTo>
                  <a:cubicBezTo>
                    <a:pt x="719" y="45"/>
                    <a:pt x="735" y="61"/>
                    <a:pt x="735" y="81"/>
                  </a:cubicBezTo>
                  <a:cubicBezTo>
                    <a:pt x="735" y="250"/>
                    <a:pt x="735" y="250"/>
                    <a:pt x="735" y="250"/>
                  </a:cubicBezTo>
                  <a:cubicBezTo>
                    <a:pt x="637" y="250"/>
                    <a:pt x="637" y="250"/>
                    <a:pt x="637" y="250"/>
                  </a:cubicBezTo>
                  <a:cubicBezTo>
                    <a:pt x="585" y="250"/>
                    <a:pt x="542" y="293"/>
                    <a:pt x="542" y="345"/>
                  </a:cubicBezTo>
                  <a:cubicBezTo>
                    <a:pt x="542" y="500"/>
                    <a:pt x="542" y="500"/>
                    <a:pt x="542" y="500"/>
                  </a:cubicBezTo>
                  <a:lnTo>
                    <a:pt x="341" y="500"/>
                  </a:lnTo>
                  <a:close/>
                  <a:moveTo>
                    <a:pt x="1460" y="824"/>
                  </a:moveTo>
                  <a:cubicBezTo>
                    <a:pt x="1460" y="852"/>
                    <a:pt x="1438" y="874"/>
                    <a:pt x="1410" y="874"/>
                  </a:cubicBezTo>
                  <a:cubicBezTo>
                    <a:pt x="1344" y="874"/>
                    <a:pt x="1344" y="874"/>
                    <a:pt x="1344" y="874"/>
                  </a:cubicBezTo>
                  <a:cubicBezTo>
                    <a:pt x="1323" y="874"/>
                    <a:pt x="1305" y="892"/>
                    <a:pt x="1305" y="913"/>
                  </a:cubicBezTo>
                  <a:cubicBezTo>
                    <a:pt x="1305" y="1030"/>
                    <a:pt x="1305" y="1030"/>
                    <a:pt x="1305" y="1030"/>
                  </a:cubicBezTo>
                  <a:cubicBezTo>
                    <a:pt x="1149" y="898"/>
                    <a:pt x="1149" y="898"/>
                    <a:pt x="1149" y="898"/>
                  </a:cubicBezTo>
                  <a:cubicBezTo>
                    <a:pt x="1131" y="883"/>
                    <a:pt x="1108" y="874"/>
                    <a:pt x="1084" y="874"/>
                  </a:cubicBezTo>
                  <a:cubicBezTo>
                    <a:pt x="637" y="874"/>
                    <a:pt x="637" y="874"/>
                    <a:pt x="637" y="874"/>
                  </a:cubicBezTo>
                  <a:cubicBezTo>
                    <a:pt x="610" y="874"/>
                    <a:pt x="587" y="852"/>
                    <a:pt x="587" y="824"/>
                  </a:cubicBezTo>
                  <a:cubicBezTo>
                    <a:pt x="587" y="345"/>
                    <a:pt x="587" y="345"/>
                    <a:pt x="587" y="345"/>
                  </a:cubicBezTo>
                  <a:cubicBezTo>
                    <a:pt x="587" y="318"/>
                    <a:pt x="610" y="295"/>
                    <a:pt x="637" y="295"/>
                  </a:cubicBezTo>
                  <a:cubicBezTo>
                    <a:pt x="1410" y="295"/>
                    <a:pt x="1410" y="295"/>
                    <a:pt x="1410" y="295"/>
                  </a:cubicBezTo>
                  <a:cubicBezTo>
                    <a:pt x="1438" y="295"/>
                    <a:pt x="1460" y="318"/>
                    <a:pt x="1460" y="345"/>
                  </a:cubicBezTo>
                  <a:lnTo>
                    <a:pt x="1460" y="8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Freeform 7"/>
            <p:cNvSpPr>
              <a:spLocks/>
            </p:cNvSpPr>
            <p:nvPr/>
          </p:nvSpPr>
          <p:spPr bwMode="auto">
            <a:xfrm>
              <a:off x="6208713" y="3227388"/>
              <a:ext cx="1833563" cy="173037"/>
            </a:xfrm>
            <a:custGeom>
              <a:avLst/>
              <a:gdLst>
                <a:gd name="T0" fmla="*/ 489 w 489"/>
                <a:gd name="T1" fmla="*/ 23 h 46"/>
                <a:gd name="T2" fmla="*/ 467 w 489"/>
                <a:gd name="T3" fmla="*/ 46 h 46"/>
                <a:gd name="T4" fmla="*/ 23 w 489"/>
                <a:gd name="T5" fmla="*/ 46 h 46"/>
                <a:gd name="T6" fmla="*/ 0 w 489"/>
                <a:gd name="T7" fmla="*/ 23 h 46"/>
                <a:gd name="T8" fmla="*/ 23 w 489"/>
                <a:gd name="T9" fmla="*/ 0 h 46"/>
                <a:gd name="T10" fmla="*/ 467 w 489"/>
                <a:gd name="T11" fmla="*/ 0 h 46"/>
                <a:gd name="T12" fmla="*/ 489 w 489"/>
                <a:gd name="T13" fmla="*/ 23 h 46"/>
              </a:gdLst>
              <a:ahLst/>
              <a:cxnLst>
                <a:cxn ang="0">
                  <a:pos x="T0" y="T1"/>
                </a:cxn>
                <a:cxn ang="0">
                  <a:pos x="T2" y="T3"/>
                </a:cxn>
                <a:cxn ang="0">
                  <a:pos x="T4" y="T5"/>
                </a:cxn>
                <a:cxn ang="0">
                  <a:pos x="T6" y="T7"/>
                </a:cxn>
                <a:cxn ang="0">
                  <a:pos x="T8" y="T9"/>
                </a:cxn>
                <a:cxn ang="0">
                  <a:pos x="T10" y="T11"/>
                </a:cxn>
                <a:cxn ang="0">
                  <a:pos x="T12" y="T13"/>
                </a:cxn>
              </a:cxnLst>
              <a:rect l="0" t="0" r="r" b="b"/>
              <a:pathLst>
                <a:path w="489" h="46">
                  <a:moveTo>
                    <a:pt x="489" y="23"/>
                  </a:moveTo>
                  <a:cubicBezTo>
                    <a:pt x="489" y="35"/>
                    <a:pt x="479" y="46"/>
                    <a:pt x="467" y="46"/>
                  </a:cubicBezTo>
                  <a:cubicBezTo>
                    <a:pt x="23" y="46"/>
                    <a:pt x="23" y="46"/>
                    <a:pt x="23" y="46"/>
                  </a:cubicBezTo>
                  <a:cubicBezTo>
                    <a:pt x="10" y="46"/>
                    <a:pt x="0" y="35"/>
                    <a:pt x="0" y="23"/>
                  </a:cubicBezTo>
                  <a:cubicBezTo>
                    <a:pt x="0" y="10"/>
                    <a:pt x="10" y="0"/>
                    <a:pt x="23" y="0"/>
                  </a:cubicBezTo>
                  <a:cubicBezTo>
                    <a:pt x="467" y="0"/>
                    <a:pt x="467" y="0"/>
                    <a:pt x="467" y="0"/>
                  </a:cubicBezTo>
                  <a:cubicBezTo>
                    <a:pt x="479" y="0"/>
                    <a:pt x="489" y="10"/>
                    <a:pt x="489"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Freeform 8"/>
            <p:cNvSpPr>
              <a:spLocks/>
            </p:cNvSpPr>
            <p:nvPr/>
          </p:nvSpPr>
          <p:spPr bwMode="auto">
            <a:xfrm>
              <a:off x="6208713" y="3786188"/>
              <a:ext cx="1833563" cy="168275"/>
            </a:xfrm>
            <a:custGeom>
              <a:avLst/>
              <a:gdLst>
                <a:gd name="T0" fmla="*/ 489 w 489"/>
                <a:gd name="T1" fmla="*/ 22 h 45"/>
                <a:gd name="T2" fmla="*/ 467 w 489"/>
                <a:gd name="T3" fmla="*/ 45 h 45"/>
                <a:gd name="T4" fmla="*/ 23 w 489"/>
                <a:gd name="T5" fmla="*/ 45 h 45"/>
                <a:gd name="T6" fmla="*/ 0 w 489"/>
                <a:gd name="T7" fmla="*/ 22 h 45"/>
                <a:gd name="T8" fmla="*/ 23 w 489"/>
                <a:gd name="T9" fmla="*/ 0 h 45"/>
                <a:gd name="T10" fmla="*/ 467 w 489"/>
                <a:gd name="T11" fmla="*/ 0 h 45"/>
                <a:gd name="T12" fmla="*/ 489 w 489"/>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89" h="45">
                  <a:moveTo>
                    <a:pt x="489" y="22"/>
                  </a:moveTo>
                  <a:cubicBezTo>
                    <a:pt x="489" y="35"/>
                    <a:pt x="479" y="45"/>
                    <a:pt x="467" y="45"/>
                  </a:cubicBezTo>
                  <a:cubicBezTo>
                    <a:pt x="23" y="45"/>
                    <a:pt x="23" y="45"/>
                    <a:pt x="23" y="45"/>
                  </a:cubicBezTo>
                  <a:cubicBezTo>
                    <a:pt x="10" y="45"/>
                    <a:pt x="0" y="35"/>
                    <a:pt x="0" y="22"/>
                  </a:cubicBezTo>
                  <a:cubicBezTo>
                    <a:pt x="0" y="10"/>
                    <a:pt x="10" y="0"/>
                    <a:pt x="23" y="0"/>
                  </a:cubicBezTo>
                  <a:cubicBezTo>
                    <a:pt x="467" y="0"/>
                    <a:pt x="467" y="0"/>
                    <a:pt x="467" y="0"/>
                  </a:cubicBezTo>
                  <a:cubicBezTo>
                    <a:pt x="479" y="0"/>
                    <a:pt x="489" y="10"/>
                    <a:pt x="489"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Freeform 9"/>
            <p:cNvSpPr>
              <a:spLocks/>
            </p:cNvSpPr>
            <p:nvPr/>
          </p:nvSpPr>
          <p:spPr bwMode="auto">
            <a:xfrm>
              <a:off x="3924301" y="1936750"/>
              <a:ext cx="1593850" cy="169862"/>
            </a:xfrm>
            <a:custGeom>
              <a:avLst/>
              <a:gdLst>
                <a:gd name="T0" fmla="*/ 425 w 425"/>
                <a:gd name="T1" fmla="*/ 22 h 45"/>
                <a:gd name="T2" fmla="*/ 403 w 425"/>
                <a:gd name="T3" fmla="*/ 45 h 45"/>
                <a:gd name="T4" fmla="*/ 23 w 425"/>
                <a:gd name="T5" fmla="*/ 45 h 45"/>
                <a:gd name="T6" fmla="*/ 0 w 425"/>
                <a:gd name="T7" fmla="*/ 22 h 45"/>
                <a:gd name="T8" fmla="*/ 23 w 425"/>
                <a:gd name="T9" fmla="*/ 0 h 45"/>
                <a:gd name="T10" fmla="*/ 403 w 425"/>
                <a:gd name="T11" fmla="*/ 0 h 45"/>
                <a:gd name="T12" fmla="*/ 425 w 425"/>
                <a:gd name="T13" fmla="*/ 22 h 45"/>
              </a:gdLst>
              <a:ahLst/>
              <a:cxnLst>
                <a:cxn ang="0">
                  <a:pos x="T0" y="T1"/>
                </a:cxn>
                <a:cxn ang="0">
                  <a:pos x="T2" y="T3"/>
                </a:cxn>
                <a:cxn ang="0">
                  <a:pos x="T4" y="T5"/>
                </a:cxn>
                <a:cxn ang="0">
                  <a:pos x="T6" y="T7"/>
                </a:cxn>
                <a:cxn ang="0">
                  <a:pos x="T8" y="T9"/>
                </a:cxn>
                <a:cxn ang="0">
                  <a:pos x="T10" y="T11"/>
                </a:cxn>
                <a:cxn ang="0">
                  <a:pos x="T12" y="T13"/>
                </a:cxn>
              </a:cxnLst>
              <a:rect l="0" t="0" r="r" b="b"/>
              <a:pathLst>
                <a:path w="425" h="45">
                  <a:moveTo>
                    <a:pt x="425" y="22"/>
                  </a:moveTo>
                  <a:cubicBezTo>
                    <a:pt x="425" y="35"/>
                    <a:pt x="415" y="45"/>
                    <a:pt x="403" y="45"/>
                  </a:cubicBezTo>
                  <a:cubicBezTo>
                    <a:pt x="23" y="45"/>
                    <a:pt x="23" y="45"/>
                    <a:pt x="23" y="45"/>
                  </a:cubicBezTo>
                  <a:cubicBezTo>
                    <a:pt x="11" y="45"/>
                    <a:pt x="0" y="35"/>
                    <a:pt x="0" y="22"/>
                  </a:cubicBezTo>
                  <a:cubicBezTo>
                    <a:pt x="0" y="10"/>
                    <a:pt x="11" y="0"/>
                    <a:pt x="23" y="0"/>
                  </a:cubicBezTo>
                  <a:cubicBezTo>
                    <a:pt x="403" y="0"/>
                    <a:pt x="403" y="0"/>
                    <a:pt x="403" y="0"/>
                  </a:cubicBezTo>
                  <a:cubicBezTo>
                    <a:pt x="415" y="0"/>
                    <a:pt x="425" y="10"/>
                    <a:pt x="425" y="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Freeform 10"/>
            <p:cNvSpPr>
              <a:spLocks/>
            </p:cNvSpPr>
            <p:nvPr/>
          </p:nvSpPr>
          <p:spPr bwMode="auto">
            <a:xfrm>
              <a:off x="3924301" y="2371725"/>
              <a:ext cx="1136650" cy="169862"/>
            </a:xfrm>
            <a:custGeom>
              <a:avLst/>
              <a:gdLst>
                <a:gd name="T0" fmla="*/ 303 w 303"/>
                <a:gd name="T1" fmla="*/ 23 h 45"/>
                <a:gd name="T2" fmla="*/ 281 w 303"/>
                <a:gd name="T3" fmla="*/ 45 h 45"/>
                <a:gd name="T4" fmla="*/ 23 w 303"/>
                <a:gd name="T5" fmla="*/ 45 h 45"/>
                <a:gd name="T6" fmla="*/ 0 w 303"/>
                <a:gd name="T7" fmla="*/ 23 h 45"/>
                <a:gd name="T8" fmla="*/ 23 w 303"/>
                <a:gd name="T9" fmla="*/ 0 h 45"/>
                <a:gd name="T10" fmla="*/ 281 w 303"/>
                <a:gd name="T11" fmla="*/ 0 h 45"/>
                <a:gd name="T12" fmla="*/ 303 w 303"/>
                <a:gd name="T13" fmla="*/ 23 h 45"/>
              </a:gdLst>
              <a:ahLst/>
              <a:cxnLst>
                <a:cxn ang="0">
                  <a:pos x="T0" y="T1"/>
                </a:cxn>
                <a:cxn ang="0">
                  <a:pos x="T2" y="T3"/>
                </a:cxn>
                <a:cxn ang="0">
                  <a:pos x="T4" y="T5"/>
                </a:cxn>
                <a:cxn ang="0">
                  <a:pos x="T6" y="T7"/>
                </a:cxn>
                <a:cxn ang="0">
                  <a:pos x="T8" y="T9"/>
                </a:cxn>
                <a:cxn ang="0">
                  <a:pos x="T10" y="T11"/>
                </a:cxn>
                <a:cxn ang="0">
                  <a:pos x="T12" y="T13"/>
                </a:cxn>
              </a:cxnLst>
              <a:rect l="0" t="0" r="r" b="b"/>
              <a:pathLst>
                <a:path w="303" h="45">
                  <a:moveTo>
                    <a:pt x="303" y="23"/>
                  </a:moveTo>
                  <a:cubicBezTo>
                    <a:pt x="303" y="35"/>
                    <a:pt x="293" y="45"/>
                    <a:pt x="281" y="45"/>
                  </a:cubicBezTo>
                  <a:cubicBezTo>
                    <a:pt x="23" y="45"/>
                    <a:pt x="23" y="45"/>
                    <a:pt x="23" y="45"/>
                  </a:cubicBezTo>
                  <a:cubicBezTo>
                    <a:pt x="11" y="45"/>
                    <a:pt x="0" y="35"/>
                    <a:pt x="0" y="23"/>
                  </a:cubicBezTo>
                  <a:cubicBezTo>
                    <a:pt x="0" y="10"/>
                    <a:pt x="11" y="0"/>
                    <a:pt x="23" y="0"/>
                  </a:cubicBezTo>
                  <a:cubicBezTo>
                    <a:pt x="281" y="0"/>
                    <a:pt x="281" y="0"/>
                    <a:pt x="281" y="0"/>
                  </a:cubicBezTo>
                  <a:cubicBezTo>
                    <a:pt x="293" y="0"/>
                    <a:pt x="303" y="10"/>
                    <a:pt x="303" y="2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36"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Tree>
    <p:extLst>
      <p:ext uri="{BB962C8B-B14F-4D97-AF65-F5344CB8AC3E}">
        <p14:creationId xmlns:p14="http://schemas.microsoft.com/office/powerpoint/2010/main" val="499053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目标">
    <p:spTree>
      <p:nvGrpSpPr>
        <p:cNvPr id="1" name=""/>
        <p:cNvGrpSpPr/>
        <p:nvPr/>
      </p:nvGrpSpPr>
      <p:grpSpPr>
        <a:xfrm>
          <a:off x="0" y="0"/>
          <a:ext cx="0" cy="0"/>
          <a:chOff x="0" y="0"/>
          <a:chExt cx="0" cy="0"/>
        </a:xfrm>
      </p:grpSpPr>
      <p:sp>
        <p:nvSpPr>
          <p:cNvPr id="17"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59228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Objectives</a:t>
            </a:r>
          </a:p>
        </p:txBody>
      </p:sp>
      <p:sp>
        <p:nvSpPr>
          <p:cNvPr id="18"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19"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grpSp>
        <p:nvGrpSpPr>
          <p:cNvPr id="20" name="组合 19"/>
          <p:cNvGrpSpPr/>
          <p:nvPr userDrawn="1"/>
        </p:nvGrpSpPr>
        <p:grpSpPr>
          <a:xfrm>
            <a:off x="443372" y="440668"/>
            <a:ext cx="533970" cy="533470"/>
            <a:chOff x="2960687" y="4865687"/>
            <a:chExt cx="1698626" cy="1697038"/>
          </a:xfrm>
          <a:solidFill>
            <a:schemeClr val="bg1"/>
          </a:solidFill>
        </p:grpSpPr>
        <p:sp>
          <p:nvSpPr>
            <p:cNvPr id="21" name="Freeform 6"/>
            <p:cNvSpPr>
              <a:spLocks/>
            </p:cNvSpPr>
            <p:nvPr/>
          </p:nvSpPr>
          <p:spPr bwMode="auto">
            <a:xfrm>
              <a:off x="2960687" y="5251450"/>
              <a:ext cx="1311275" cy="1311275"/>
            </a:xfrm>
            <a:custGeom>
              <a:avLst/>
              <a:gdLst>
                <a:gd name="T0" fmla="*/ 1114 w 1293"/>
                <a:gd name="T1" fmla="*/ 294 h 1293"/>
                <a:gd name="T2" fmla="*/ 1233 w 1293"/>
                <a:gd name="T3" fmla="*/ 647 h 1293"/>
                <a:gd name="T4" fmla="*/ 647 w 1293"/>
                <a:gd name="T5" fmla="*/ 1233 h 1293"/>
                <a:gd name="T6" fmla="*/ 60 w 1293"/>
                <a:gd name="T7" fmla="*/ 647 h 1293"/>
                <a:gd name="T8" fmla="*/ 647 w 1293"/>
                <a:gd name="T9" fmla="*/ 60 h 1293"/>
                <a:gd name="T10" fmla="*/ 1001 w 1293"/>
                <a:gd name="T11" fmla="*/ 180 h 1293"/>
                <a:gd name="T12" fmla="*/ 1044 w 1293"/>
                <a:gd name="T13" fmla="*/ 137 h 1293"/>
                <a:gd name="T14" fmla="*/ 647 w 1293"/>
                <a:gd name="T15" fmla="*/ 0 h 1293"/>
                <a:gd name="T16" fmla="*/ 0 w 1293"/>
                <a:gd name="T17" fmla="*/ 647 h 1293"/>
                <a:gd name="T18" fmla="*/ 647 w 1293"/>
                <a:gd name="T19" fmla="*/ 1293 h 1293"/>
                <a:gd name="T20" fmla="*/ 1293 w 1293"/>
                <a:gd name="T21" fmla="*/ 647 h 1293"/>
                <a:gd name="T22" fmla="*/ 1157 w 1293"/>
                <a:gd name="T23" fmla="*/ 251 h 1293"/>
                <a:gd name="T24" fmla="*/ 1114 w 1293"/>
                <a:gd name="T25" fmla="*/ 294 h 1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3" h="1293">
                  <a:moveTo>
                    <a:pt x="1114" y="294"/>
                  </a:moveTo>
                  <a:cubicBezTo>
                    <a:pt x="1189" y="392"/>
                    <a:pt x="1233" y="514"/>
                    <a:pt x="1233" y="647"/>
                  </a:cubicBezTo>
                  <a:cubicBezTo>
                    <a:pt x="1233" y="970"/>
                    <a:pt x="970" y="1233"/>
                    <a:pt x="647" y="1233"/>
                  </a:cubicBezTo>
                  <a:cubicBezTo>
                    <a:pt x="323" y="1233"/>
                    <a:pt x="60" y="970"/>
                    <a:pt x="60" y="647"/>
                  </a:cubicBezTo>
                  <a:cubicBezTo>
                    <a:pt x="60" y="323"/>
                    <a:pt x="323" y="60"/>
                    <a:pt x="647" y="60"/>
                  </a:cubicBezTo>
                  <a:cubicBezTo>
                    <a:pt x="780" y="60"/>
                    <a:pt x="903" y="105"/>
                    <a:pt x="1001" y="180"/>
                  </a:cubicBezTo>
                  <a:cubicBezTo>
                    <a:pt x="1044" y="137"/>
                    <a:pt x="1044" y="137"/>
                    <a:pt x="1044" y="137"/>
                  </a:cubicBezTo>
                  <a:cubicBezTo>
                    <a:pt x="934" y="52"/>
                    <a:pt x="796" y="0"/>
                    <a:pt x="647" y="0"/>
                  </a:cubicBezTo>
                  <a:cubicBezTo>
                    <a:pt x="290" y="0"/>
                    <a:pt x="0" y="290"/>
                    <a:pt x="0" y="647"/>
                  </a:cubicBezTo>
                  <a:cubicBezTo>
                    <a:pt x="0" y="1003"/>
                    <a:pt x="290" y="1293"/>
                    <a:pt x="647" y="1293"/>
                  </a:cubicBezTo>
                  <a:cubicBezTo>
                    <a:pt x="1003" y="1293"/>
                    <a:pt x="1293" y="1003"/>
                    <a:pt x="1293" y="647"/>
                  </a:cubicBezTo>
                  <a:cubicBezTo>
                    <a:pt x="1293" y="498"/>
                    <a:pt x="1242" y="360"/>
                    <a:pt x="1157" y="251"/>
                  </a:cubicBezTo>
                  <a:lnTo>
                    <a:pt x="1114"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2" name="Freeform 7"/>
            <p:cNvSpPr>
              <a:spLocks/>
            </p:cNvSpPr>
            <p:nvPr/>
          </p:nvSpPr>
          <p:spPr bwMode="auto">
            <a:xfrm>
              <a:off x="3168650" y="5459413"/>
              <a:ext cx="895350" cy="895350"/>
            </a:xfrm>
            <a:custGeom>
              <a:avLst/>
              <a:gdLst>
                <a:gd name="T0" fmla="*/ 762 w 883"/>
                <a:gd name="T1" fmla="*/ 235 h 883"/>
                <a:gd name="T2" fmla="*/ 823 w 883"/>
                <a:gd name="T3" fmla="*/ 442 h 883"/>
                <a:gd name="T4" fmla="*/ 442 w 883"/>
                <a:gd name="T5" fmla="*/ 823 h 883"/>
                <a:gd name="T6" fmla="*/ 60 w 883"/>
                <a:gd name="T7" fmla="*/ 442 h 883"/>
                <a:gd name="T8" fmla="*/ 442 w 883"/>
                <a:gd name="T9" fmla="*/ 60 h 883"/>
                <a:gd name="T10" fmla="*/ 649 w 883"/>
                <a:gd name="T11" fmla="*/ 122 h 883"/>
                <a:gd name="T12" fmla="*/ 692 w 883"/>
                <a:gd name="T13" fmla="*/ 78 h 883"/>
                <a:gd name="T14" fmla="*/ 442 w 883"/>
                <a:gd name="T15" fmla="*/ 0 h 883"/>
                <a:gd name="T16" fmla="*/ 0 w 883"/>
                <a:gd name="T17" fmla="*/ 442 h 883"/>
                <a:gd name="T18" fmla="*/ 442 w 883"/>
                <a:gd name="T19" fmla="*/ 883 h 883"/>
                <a:gd name="T20" fmla="*/ 883 w 883"/>
                <a:gd name="T21" fmla="*/ 442 h 883"/>
                <a:gd name="T22" fmla="*/ 806 w 883"/>
                <a:gd name="T23" fmla="*/ 192 h 883"/>
                <a:gd name="T24" fmla="*/ 762 w 883"/>
                <a:gd name="T25" fmla="*/ 235 h 8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83" h="883">
                  <a:moveTo>
                    <a:pt x="762" y="235"/>
                  </a:moveTo>
                  <a:cubicBezTo>
                    <a:pt x="801" y="295"/>
                    <a:pt x="823" y="366"/>
                    <a:pt x="823" y="442"/>
                  </a:cubicBezTo>
                  <a:cubicBezTo>
                    <a:pt x="823" y="652"/>
                    <a:pt x="652" y="823"/>
                    <a:pt x="442" y="823"/>
                  </a:cubicBezTo>
                  <a:cubicBezTo>
                    <a:pt x="231" y="823"/>
                    <a:pt x="60" y="652"/>
                    <a:pt x="60" y="442"/>
                  </a:cubicBezTo>
                  <a:cubicBezTo>
                    <a:pt x="60" y="231"/>
                    <a:pt x="231" y="60"/>
                    <a:pt x="442" y="60"/>
                  </a:cubicBezTo>
                  <a:cubicBezTo>
                    <a:pt x="518" y="60"/>
                    <a:pt x="589" y="83"/>
                    <a:pt x="649" y="122"/>
                  </a:cubicBezTo>
                  <a:cubicBezTo>
                    <a:pt x="692" y="78"/>
                    <a:pt x="692" y="78"/>
                    <a:pt x="692" y="78"/>
                  </a:cubicBezTo>
                  <a:cubicBezTo>
                    <a:pt x="621" y="29"/>
                    <a:pt x="535" y="0"/>
                    <a:pt x="442" y="0"/>
                  </a:cubicBezTo>
                  <a:cubicBezTo>
                    <a:pt x="198" y="0"/>
                    <a:pt x="0" y="198"/>
                    <a:pt x="0" y="442"/>
                  </a:cubicBezTo>
                  <a:cubicBezTo>
                    <a:pt x="0" y="685"/>
                    <a:pt x="198" y="883"/>
                    <a:pt x="442" y="883"/>
                  </a:cubicBezTo>
                  <a:cubicBezTo>
                    <a:pt x="685" y="883"/>
                    <a:pt x="883" y="685"/>
                    <a:pt x="883" y="442"/>
                  </a:cubicBezTo>
                  <a:cubicBezTo>
                    <a:pt x="883" y="349"/>
                    <a:pt x="855" y="263"/>
                    <a:pt x="806" y="192"/>
                  </a:cubicBezTo>
                  <a:lnTo>
                    <a:pt x="762" y="2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3" name="Freeform 8"/>
            <p:cNvSpPr>
              <a:spLocks/>
            </p:cNvSpPr>
            <p:nvPr/>
          </p:nvSpPr>
          <p:spPr bwMode="auto">
            <a:xfrm>
              <a:off x="3384550" y="5675313"/>
              <a:ext cx="463550" cy="463550"/>
            </a:xfrm>
            <a:custGeom>
              <a:avLst/>
              <a:gdLst>
                <a:gd name="T0" fmla="*/ 390 w 457"/>
                <a:gd name="T1" fmla="*/ 181 h 457"/>
                <a:gd name="T2" fmla="*/ 397 w 457"/>
                <a:gd name="T3" fmla="*/ 229 h 457"/>
                <a:gd name="T4" fmla="*/ 229 w 457"/>
                <a:gd name="T5" fmla="*/ 397 h 457"/>
                <a:gd name="T6" fmla="*/ 60 w 457"/>
                <a:gd name="T7" fmla="*/ 229 h 457"/>
                <a:gd name="T8" fmla="*/ 229 w 457"/>
                <a:gd name="T9" fmla="*/ 60 h 457"/>
                <a:gd name="T10" fmla="*/ 277 w 457"/>
                <a:gd name="T11" fmla="*/ 67 h 457"/>
                <a:gd name="T12" fmla="*/ 324 w 457"/>
                <a:gd name="T13" fmla="*/ 21 h 457"/>
                <a:gd name="T14" fmla="*/ 229 w 457"/>
                <a:gd name="T15" fmla="*/ 0 h 457"/>
                <a:gd name="T16" fmla="*/ 0 w 457"/>
                <a:gd name="T17" fmla="*/ 229 h 457"/>
                <a:gd name="T18" fmla="*/ 229 w 457"/>
                <a:gd name="T19" fmla="*/ 457 h 457"/>
                <a:gd name="T20" fmla="*/ 457 w 457"/>
                <a:gd name="T21" fmla="*/ 229 h 457"/>
                <a:gd name="T22" fmla="*/ 437 w 457"/>
                <a:gd name="T23" fmla="*/ 134 h 457"/>
                <a:gd name="T24" fmla="*/ 390 w 457"/>
                <a:gd name="T25" fmla="*/ 181 h 4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457">
                  <a:moveTo>
                    <a:pt x="390" y="181"/>
                  </a:moveTo>
                  <a:cubicBezTo>
                    <a:pt x="395" y="196"/>
                    <a:pt x="397" y="212"/>
                    <a:pt x="397" y="229"/>
                  </a:cubicBezTo>
                  <a:cubicBezTo>
                    <a:pt x="397" y="322"/>
                    <a:pt x="322" y="397"/>
                    <a:pt x="229" y="397"/>
                  </a:cubicBezTo>
                  <a:cubicBezTo>
                    <a:pt x="136" y="397"/>
                    <a:pt x="60" y="322"/>
                    <a:pt x="60" y="229"/>
                  </a:cubicBezTo>
                  <a:cubicBezTo>
                    <a:pt x="60" y="136"/>
                    <a:pt x="136" y="60"/>
                    <a:pt x="229" y="60"/>
                  </a:cubicBezTo>
                  <a:cubicBezTo>
                    <a:pt x="245" y="60"/>
                    <a:pt x="262" y="63"/>
                    <a:pt x="277" y="67"/>
                  </a:cubicBezTo>
                  <a:cubicBezTo>
                    <a:pt x="324" y="21"/>
                    <a:pt x="324" y="21"/>
                    <a:pt x="324" y="21"/>
                  </a:cubicBezTo>
                  <a:cubicBezTo>
                    <a:pt x="295" y="8"/>
                    <a:pt x="263" y="0"/>
                    <a:pt x="229" y="0"/>
                  </a:cubicBezTo>
                  <a:cubicBezTo>
                    <a:pt x="103" y="0"/>
                    <a:pt x="0" y="103"/>
                    <a:pt x="0" y="229"/>
                  </a:cubicBezTo>
                  <a:cubicBezTo>
                    <a:pt x="0" y="355"/>
                    <a:pt x="103" y="457"/>
                    <a:pt x="229" y="457"/>
                  </a:cubicBezTo>
                  <a:cubicBezTo>
                    <a:pt x="355" y="457"/>
                    <a:pt x="457" y="355"/>
                    <a:pt x="457" y="229"/>
                  </a:cubicBezTo>
                  <a:cubicBezTo>
                    <a:pt x="457" y="195"/>
                    <a:pt x="450" y="163"/>
                    <a:pt x="437" y="134"/>
                  </a:cubicBezTo>
                  <a:lnTo>
                    <a:pt x="390"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4" name="Freeform 9"/>
            <p:cNvSpPr>
              <a:spLocks/>
            </p:cNvSpPr>
            <p:nvPr/>
          </p:nvSpPr>
          <p:spPr bwMode="auto">
            <a:xfrm>
              <a:off x="3582988" y="5092700"/>
              <a:ext cx="850900" cy="844550"/>
            </a:xfrm>
            <a:custGeom>
              <a:avLst/>
              <a:gdLst>
                <a:gd name="T0" fmla="*/ 33 w 839"/>
                <a:gd name="T1" fmla="*/ 834 h 834"/>
                <a:gd name="T2" fmla="*/ 11 w 839"/>
                <a:gd name="T3" fmla="*/ 825 h 834"/>
                <a:gd name="T4" fmla="*/ 11 w 839"/>
                <a:gd name="T5" fmla="*/ 782 h 834"/>
                <a:gd name="T6" fmla="*/ 785 w 839"/>
                <a:gd name="T7" fmla="*/ 12 h 834"/>
                <a:gd name="T8" fmla="*/ 827 w 839"/>
                <a:gd name="T9" fmla="*/ 12 h 834"/>
                <a:gd name="T10" fmla="*/ 827 w 839"/>
                <a:gd name="T11" fmla="*/ 54 h 834"/>
                <a:gd name="T12" fmla="*/ 54 w 839"/>
                <a:gd name="T13" fmla="*/ 825 h 834"/>
                <a:gd name="T14" fmla="*/ 33 w 839"/>
                <a:gd name="T15" fmla="*/ 834 h 8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9" h="834">
                  <a:moveTo>
                    <a:pt x="33" y="834"/>
                  </a:moveTo>
                  <a:cubicBezTo>
                    <a:pt x="25" y="834"/>
                    <a:pt x="17" y="831"/>
                    <a:pt x="11" y="825"/>
                  </a:cubicBezTo>
                  <a:cubicBezTo>
                    <a:pt x="0" y="813"/>
                    <a:pt x="0" y="794"/>
                    <a:pt x="11" y="782"/>
                  </a:cubicBezTo>
                  <a:cubicBezTo>
                    <a:pt x="785" y="12"/>
                    <a:pt x="785" y="12"/>
                    <a:pt x="785" y="12"/>
                  </a:cubicBezTo>
                  <a:cubicBezTo>
                    <a:pt x="796" y="0"/>
                    <a:pt x="815" y="0"/>
                    <a:pt x="827" y="12"/>
                  </a:cubicBezTo>
                  <a:cubicBezTo>
                    <a:pt x="839" y="24"/>
                    <a:pt x="839" y="43"/>
                    <a:pt x="827" y="54"/>
                  </a:cubicBezTo>
                  <a:cubicBezTo>
                    <a:pt x="54" y="825"/>
                    <a:pt x="54" y="825"/>
                    <a:pt x="54" y="825"/>
                  </a:cubicBezTo>
                  <a:cubicBezTo>
                    <a:pt x="48" y="831"/>
                    <a:pt x="40" y="834"/>
                    <a:pt x="33" y="8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5" name="Freeform 10"/>
            <p:cNvSpPr>
              <a:spLocks noEditPoints="1"/>
            </p:cNvSpPr>
            <p:nvPr/>
          </p:nvSpPr>
          <p:spPr bwMode="auto">
            <a:xfrm>
              <a:off x="4140200" y="4865687"/>
              <a:ext cx="301625" cy="500063"/>
            </a:xfrm>
            <a:custGeom>
              <a:avLst/>
              <a:gdLst>
                <a:gd name="T0" fmla="*/ 50 w 298"/>
                <a:gd name="T1" fmla="*/ 492 h 492"/>
                <a:gd name="T2" fmla="*/ 40 w 298"/>
                <a:gd name="T3" fmla="*/ 490 h 492"/>
                <a:gd name="T4" fmla="*/ 20 w 298"/>
                <a:gd name="T5" fmla="*/ 464 h 492"/>
                <a:gd name="T6" fmla="*/ 1 w 298"/>
                <a:gd name="T7" fmla="*/ 252 h 492"/>
                <a:gd name="T8" fmla="*/ 10 w 298"/>
                <a:gd name="T9" fmla="*/ 228 h 492"/>
                <a:gd name="T10" fmla="*/ 227 w 298"/>
                <a:gd name="T11" fmla="*/ 11 h 492"/>
                <a:gd name="T12" fmla="*/ 259 w 298"/>
                <a:gd name="T13" fmla="*/ 4 h 492"/>
                <a:gd name="T14" fmla="*/ 278 w 298"/>
                <a:gd name="T15" fmla="*/ 29 h 492"/>
                <a:gd name="T16" fmla="*/ 297 w 298"/>
                <a:gd name="T17" fmla="*/ 242 h 492"/>
                <a:gd name="T18" fmla="*/ 289 w 298"/>
                <a:gd name="T19" fmla="*/ 266 h 492"/>
                <a:gd name="T20" fmla="*/ 71 w 298"/>
                <a:gd name="T21" fmla="*/ 483 h 492"/>
                <a:gd name="T22" fmla="*/ 50 w 298"/>
                <a:gd name="T23" fmla="*/ 492 h 492"/>
                <a:gd name="T24" fmla="*/ 62 w 298"/>
                <a:gd name="T25" fmla="*/ 260 h 492"/>
                <a:gd name="T26" fmla="*/ 74 w 298"/>
                <a:gd name="T27" fmla="*/ 395 h 492"/>
                <a:gd name="T28" fmla="*/ 236 w 298"/>
                <a:gd name="T29" fmla="*/ 233 h 492"/>
                <a:gd name="T30" fmla="*/ 224 w 298"/>
                <a:gd name="T31" fmla="*/ 99 h 492"/>
                <a:gd name="T32" fmla="*/ 62 w 298"/>
                <a:gd name="T33" fmla="*/ 260 h 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98" h="492">
                  <a:moveTo>
                    <a:pt x="50" y="492"/>
                  </a:moveTo>
                  <a:cubicBezTo>
                    <a:pt x="46" y="492"/>
                    <a:pt x="43" y="491"/>
                    <a:pt x="40" y="490"/>
                  </a:cubicBezTo>
                  <a:cubicBezTo>
                    <a:pt x="29" y="486"/>
                    <a:pt x="21" y="476"/>
                    <a:pt x="20" y="464"/>
                  </a:cubicBezTo>
                  <a:cubicBezTo>
                    <a:pt x="1" y="252"/>
                    <a:pt x="1" y="252"/>
                    <a:pt x="1" y="252"/>
                  </a:cubicBezTo>
                  <a:cubicBezTo>
                    <a:pt x="0" y="243"/>
                    <a:pt x="3" y="234"/>
                    <a:pt x="10" y="228"/>
                  </a:cubicBezTo>
                  <a:cubicBezTo>
                    <a:pt x="227" y="11"/>
                    <a:pt x="227" y="11"/>
                    <a:pt x="227" y="11"/>
                  </a:cubicBezTo>
                  <a:cubicBezTo>
                    <a:pt x="235" y="2"/>
                    <a:pt x="248" y="0"/>
                    <a:pt x="259" y="4"/>
                  </a:cubicBezTo>
                  <a:cubicBezTo>
                    <a:pt x="270" y="7"/>
                    <a:pt x="277" y="17"/>
                    <a:pt x="278" y="29"/>
                  </a:cubicBezTo>
                  <a:cubicBezTo>
                    <a:pt x="297" y="242"/>
                    <a:pt x="297" y="242"/>
                    <a:pt x="297" y="242"/>
                  </a:cubicBezTo>
                  <a:cubicBezTo>
                    <a:pt x="298" y="251"/>
                    <a:pt x="295" y="259"/>
                    <a:pt x="289" y="266"/>
                  </a:cubicBezTo>
                  <a:cubicBezTo>
                    <a:pt x="71" y="483"/>
                    <a:pt x="71" y="483"/>
                    <a:pt x="71" y="483"/>
                  </a:cubicBezTo>
                  <a:cubicBezTo>
                    <a:pt x="65" y="489"/>
                    <a:pt x="58" y="492"/>
                    <a:pt x="50" y="492"/>
                  </a:cubicBezTo>
                  <a:close/>
                  <a:moveTo>
                    <a:pt x="62" y="260"/>
                  </a:moveTo>
                  <a:cubicBezTo>
                    <a:pt x="74" y="395"/>
                    <a:pt x="74" y="395"/>
                    <a:pt x="74" y="395"/>
                  </a:cubicBezTo>
                  <a:cubicBezTo>
                    <a:pt x="236" y="233"/>
                    <a:pt x="236" y="233"/>
                    <a:pt x="236" y="233"/>
                  </a:cubicBezTo>
                  <a:cubicBezTo>
                    <a:pt x="224" y="99"/>
                    <a:pt x="224" y="99"/>
                    <a:pt x="224" y="99"/>
                  </a:cubicBezTo>
                  <a:lnTo>
                    <a:pt x="62" y="2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sp>
          <p:nvSpPr>
            <p:cNvPr id="26" name="Freeform 11"/>
            <p:cNvSpPr>
              <a:spLocks noEditPoints="1"/>
            </p:cNvSpPr>
            <p:nvPr/>
          </p:nvSpPr>
          <p:spPr bwMode="auto">
            <a:xfrm>
              <a:off x="4157663" y="5083175"/>
              <a:ext cx="501650" cy="301625"/>
            </a:xfrm>
            <a:custGeom>
              <a:avLst/>
              <a:gdLst>
                <a:gd name="T0" fmla="*/ 245 w 494"/>
                <a:gd name="T1" fmla="*/ 297 h 297"/>
                <a:gd name="T2" fmla="*/ 242 w 494"/>
                <a:gd name="T3" fmla="*/ 296 h 297"/>
                <a:gd name="T4" fmla="*/ 29 w 494"/>
                <a:gd name="T5" fmla="*/ 278 h 297"/>
                <a:gd name="T6" fmla="*/ 4 w 494"/>
                <a:gd name="T7" fmla="*/ 258 h 297"/>
                <a:gd name="T8" fmla="*/ 11 w 494"/>
                <a:gd name="T9" fmla="*/ 226 h 297"/>
                <a:gd name="T10" fmla="*/ 228 w 494"/>
                <a:gd name="T11" fmla="*/ 9 h 297"/>
                <a:gd name="T12" fmla="*/ 252 w 494"/>
                <a:gd name="T13" fmla="*/ 0 h 297"/>
                <a:gd name="T14" fmla="*/ 464 w 494"/>
                <a:gd name="T15" fmla="*/ 19 h 297"/>
                <a:gd name="T16" fmla="*/ 490 w 494"/>
                <a:gd name="T17" fmla="*/ 39 h 297"/>
                <a:gd name="T18" fmla="*/ 483 w 494"/>
                <a:gd name="T19" fmla="*/ 70 h 297"/>
                <a:gd name="T20" fmla="*/ 266 w 494"/>
                <a:gd name="T21" fmla="*/ 288 h 297"/>
                <a:gd name="T22" fmla="*/ 245 w 494"/>
                <a:gd name="T23" fmla="*/ 297 h 297"/>
                <a:gd name="T24" fmla="*/ 99 w 494"/>
                <a:gd name="T25" fmla="*/ 223 h 297"/>
                <a:gd name="T26" fmla="*/ 233 w 494"/>
                <a:gd name="T27" fmla="*/ 235 h 297"/>
                <a:gd name="T28" fmla="*/ 395 w 494"/>
                <a:gd name="T29" fmla="*/ 73 h 297"/>
                <a:gd name="T30" fmla="*/ 261 w 494"/>
                <a:gd name="T31" fmla="*/ 62 h 297"/>
                <a:gd name="T32" fmla="*/ 99 w 494"/>
                <a:gd name="T33" fmla="*/ 22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94" h="297">
                  <a:moveTo>
                    <a:pt x="245" y="297"/>
                  </a:moveTo>
                  <a:cubicBezTo>
                    <a:pt x="244" y="297"/>
                    <a:pt x="243" y="297"/>
                    <a:pt x="242" y="296"/>
                  </a:cubicBezTo>
                  <a:cubicBezTo>
                    <a:pt x="29" y="278"/>
                    <a:pt x="29" y="278"/>
                    <a:pt x="29" y="278"/>
                  </a:cubicBezTo>
                  <a:cubicBezTo>
                    <a:pt x="18" y="277"/>
                    <a:pt x="8" y="269"/>
                    <a:pt x="4" y="258"/>
                  </a:cubicBezTo>
                  <a:cubicBezTo>
                    <a:pt x="0" y="247"/>
                    <a:pt x="2" y="235"/>
                    <a:pt x="11" y="226"/>
                  </a:cubicBezTo>
                  <a:cubicBezTo>
                    <a:pt x="228" y="9"/>
                    <a:pt x="228" y="9"/>
                    <a:pt x="228" y="9"/>
                  </a:cubicBezTo>
                  <a:cubicBezTo>
                    <a:pt x="234" y="3"/>
                    <a:pt x="243" y="0"/>
                    <a:pt x="252" y="0"/>
                  </a:cubicBezTo>
                  <a:cubicBezTo>
                    <a:pt x="464" y="19"/>
                    <a:pt x="464" y="19"/>
                    <a:pt x="464" y="19"/>
                  </a:cubicBezTo>
                  <a:cubicBezTo>
                    <a:pt x="476" y="20"/>
                    <a:pt x="486" y="28"/>
                    <a:pt x="490" y="39"/>
                  </a:cubicBezTo>
                  <a:cubicBezTo>
                    <a:pt x="494" y="50"/>
                    <a:pt x="491" y="62"/>
                    <a:pt x="483" y="70"/>
                  </a:cubicBezTo>
                  <a:cubicBezTo>
                    <a:pt x="266" y="288"/>
                    <a:pt x="266" y="288"/>
                    <a:pt x="266" y="288"/>
                  </a:cubicBezTo>
                  <a:cubicBezTo>
                    <a:pt x="260" y="293"/>
                    <a:pt x="252" y="297"/>
                    <a:pt x="245" y="297"/>
                  </a:cubicBezTo>
                  <a:close/>
                  <a:moveTo>
                    <a:pt x="99" y="223"/>
                  </a:moveTo>
                  <a:cubicBezTo>
                    <a:pt x="233" y="235"/>
                    <a:pt x="233" y="235"/>
                    <a:pt x="233" y="235"/>
                  </a:cubicBezTo>
                  <a:cubicBezTo>
                    <a:pt x="395" y="73"/>
                    <a:pt x="395" y="73"/>
                    <a:pt x="395" y="73"/>
                  </a:cubicBezTo>
                  <a:cubicBezTo>
                    <a:pt x="261" y="62"/>
                    <a:pt x="261" y="62"/>
                    <a:pt x="261" y="62"/>
                  </a:cubicBezTo>
                  <a:lnTo>
                    <a:pt x="99"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dirty="0">
                <a:latin typeface="Huawei Sans" panose="020C0503030203020204" pitchFamily="34" charset="0"/>
                <a:ea typeface="方正兰亭黑简体" panose="02000000000000000000" pitchFamily="2" charset="-122"/>
              </a:endParaRPr>
            </a:p>
          </p:txBody>
        </p:sp>
      </p:grpSp>
      <p:sp>
        <p:nvSpPr>
          <p:cNvPr id="2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latin typeface="Huawei Sans" panose="020C0503030203020204" pitchFamily="34" charset="0"/>
              <a:ea typeface="方正兰亭黑简体" panose="02000000000000000000" pitchFamily="2" charset="-122"/>
            </a:endParaRPr>
          </a:p>
        </p:txBody>
      </p:sp>
      <p:sp>
        <p:nvSpPr>
          <p:cNvPr id="30" name="内容占位符 6"/>
          <p:cNvSpPr>
            <a:spLocks noGrp="1"/>
          </p:cNvSpPr>
          <p:nvPr>
            <p:ph sz="quarter" idx="11" hasCustomPrompt="1"/>
          </p:nvPr>
        </p:nvSpPr>
        <p:spPr>
          <a:xfrm>
            <a:off x="451202" y="1233276"/>
            <a:ext cx="11306175" cy="4680000"/>
          </a:xfrm>
          <a:prstGeom prst="rect">
            <a:avLst/>
          </a:prstGeom>
        </p:spPr>
        <p:txBody>
          <a:bodyPr/>
          <a:lstStyle>
            <a:lvl1pPr marL="301625" marR="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kumimoji="0" lang="en-US" altLang="zh-CN" sz="2200" b="0" i="0" u="none" strike="noStrike" kern="0" cap="none" spc="0" normalizeH="0" baseline="0" noProof="0"/>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marL="301625" marR="0" lvl="0" indent="-301625" algn="just" defTabSz="801688" rtl="0" eaLnBrk="1" fontAlgn="ctr" latinLnBrk="0" hangingPunct="1">
              <a:lnSpc>
                <a:spcPct val="140000"/>
              </a:lnSpc>
              <a:spcBef>
                <a:spcPct val="30000"/>
              </a:spcBef>
              <a:spcAft>
                <a:spcPct val="0"/>
              </a:spcAft>
              <a:buClr>
                <a:schemeClr val="tx1"/>
              </a:buClr>
              <a:buSzPct val="50000"/>
              <a:buFont typeface="Wingdings" pitchFamily="2" charset="2"/>
              <a:buChar char="l"/>
              <a:tabLst/>
              <a:defRPr/>
            </a:pPr>
            <a:r>
              <a:rPr kumimoji="0" lang="en-US" altLang="zh-CN" sz="2200" b="0" i="0" u="none" strike="noStrike" kern="0" cap="none" spc="0" normalizeH="0" baseline="0" noProof="0" dirty="0">
                <a:ln>
                  <a:noFill/>
                </a:ln>
                <a:solidFill>
                  <a:srgbClr val="000000"/>
                </a:solidFill>
                <a:effectLst/>
                <a:uLnTx/>
                <a:uFillTx/>
                <a:latin typeface="+mn-lt"/>
                <a:ea typeface="+mn-ea"/>
                <a:cs typeface="+mn-cs"/>
              </a:rPr>
              <a:t>On completion of this course, you will be able to:</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53766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目录">
    <p:spTree>
      <p:nvGrpSpPr>
        <p:cNvPr id="1" name=""/>
        <p:cNvGrpSpPr/>
        <p:nvPr/>
      </p:nvGrpSpPr>
      <p:grpSpPr>
        <a:xfrm>
          <a:off x="0" y="0"/>
          <a:ext cx="0" cy="0"/>
          <a:chOff x="0" y="0"/>
          <a:chExt cx="0" cy="0"/>
        </a:xfrm>
      </p:grpSpPr>
      <p:sp>
        <p:nvSpPr>
          <p:cNvPr id="26"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2232248" cy="639559"/>
          </a:xfrm>
          <a:prstGeom prst="rect">
            <a:avLst/>
          </a:prstGeom>
          <a:noFill/>
          <a:ln w="9525">
            <a:noFill/>
            <a:miter lim="800000"/>
            <a:headEnd/>
            <a:tailEnd/>
          </a:ln>
        </p:spPr>
        <p:txBody>
          <a:bodyPr wrap="square" lIns="99980" tIns="49987" rIns="99980" bIns="49987" rtlCol="0">
            <a:spAutoFit/>
          </a:bodyPr>
          <a:lstStyle/>
          <a:p>
            <a:pPr algn="l" defTabSz="1001624" eaLnBrk="0" fontAlgn="ctr" hangingPunct="0"/>
            <a:r>
              <a:rPr lang="en-US" altLang="zh-CN" sz="3500" b="1" kern="1200" baseline="0" dirty="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
        <p:nvSpPr>
          <p:cNvPr id="2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29" name="组合 28"/>
          <p:cNvGrpSpPr/>
          <p:nvPr userDrawn="1"/>
        </p:nvGrpSpPr>
        <p:grpSpPr>
          <a:xfrm>
            <a:off x="587388" y="515379"/>
            <a:ext cx="358335" cy="426359"/>
            <a:chOff x="3295650" y="230188"/>
            <a:chExt cx="936625" cy="1114426"/>
          </a:xfrm>
          <a:solidFill>
            <a:schemeClr val="bg1"/>
          </a:solidFill>
        </p:grpSpPr>
        <p:sp>
          <p:nvSpPr>
            <p:cNvPr id="30" name="Rectangle 16"/>
            <p:cNvSpPr>
              <a:spLocks noChangeArrowheads="1"/>
            </p:cNvSpPr>
            <p:nvPr/>
          </p:nvSpPr>
          <p:spPr bwMode="auto">
            <a:xfrm>
              <a:off x="3959225" y="876301"/>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1" name="Rectangle 17"/>
            <p:cNvSpPr>
              <a:spLocks noChangeArrowheads="1"/>
            </p:cNvSpPr>
            <p:nvPr/>
          </p:nvSpPr>
          <p:spPr bwMode="auto">
            <a:xfrm>
              <a:off x="3959225" y="777876"/>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2" name="Rectangle 18"/>
            <p:cNvSpPr>
              <a:spLocks noChangeArrowheads="1"/>
            </p:cNvSpPr>
            <p:nvPr/>
          </p:nvSpPr>
          <p:spPr bwMode="auto">
            <a:xfrm>
              <a:off x="3959225" y="67786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3" name="Rectangle 19"/>
            <p:cNvSpPr>
              <a:spLocks noChangeArrowheads="1"/>
            </p:cNvSpPr>
            <p:nvPr/>
          </p:nvSpPr>
          <p:spPr bwMode="auto">
            <a:xfrm>
              <a:off x="3959225" y="582613"/>
              <a:ext cx="182563"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4" name="Rectangle 20"/>
            <p:cNvSpPr>
              <a:spLocks noChangeArrowheads="1"/>
            </p:cNvSpPr>
            <p:nvPr/>
          </p:nvSpPr>
          <p:spPr bwMode="auto">
            <a:xfrm>
              <a:off x="3676650" y="1101726"/>
              <a:ext cx="469900"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5" name="Rectangle 21"/>
            <p:cNvSpPr>
              <a:spLocks noChangeArrowheads="1"/>
            </p:cNvSpPr>
            <p:nvPr/>
          </p:nvSpPr>
          <p:spPr bwMode="auto">
            <a:xfrm>
              <a:off x="3676650" y="1198563"/>
              <a:ext cx="469900" cy="49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6" name="Freeform 22"/>
            <p:cNvSpPr>
              <a:spLocks/>
            </p:cNvSpPr>
            <p:nvPr/>
          </p:nvSpPr>
          <p:spPr bwMode="auto">
            <a:xfrm>
              <a:off x="3590925" y="482601"/>
              <a:ext cx="641350" cy="862013"/>
            </a:xfrm>
            <a:custGeom>
              <a:avLst/>
              <a:gdLst>
                <a:gd name="T0" fmla="*/ 229 w 404"/>
                <a:gd name="T1" fmla="*/ 0 h 543"/>
                <a:gd name="T2" fmla="*/ 229 w 404"/>
                <a:gd name="T3" fmla="*/ 30 h 543"/>
                <a:gd name="T4" fmla="*/ 373 w 404"/>
                <a:gd name="T5" fmla="*/ 30 h 543"/>
                <a:gd name="T6" fmla="*/ 373 w 404"/>
                <a:gd name="T7" fmla="*/ 513 h 543"/>
                <a:gd name="T8" fmla="*/ 33 w 404"/>
                <a:gd name="T9" fmla="*/ 513 h 543"/>
                <a:gd name="T10" fmla="*/ 31 w 404"/>
                <a:gd name="T11" fmla="*/ 387 h 543"/>
                <a:gd name="T12" fmla="*/ 0 w 404"/>
                <a:gd name="T13" fmla="*/ 387 h 543"/>
                <a:gd name="T14" fmla="*/ 0 w 404"/>
                <a:gd name="T15" fmla="*/ 543 h 543"/>
                <a:gd name="T16" fmla="*/ 404 w 404"/>
                <a:gd name="T17" fmla="*/ 543 h 543"/>
                <a:gd name="T18" fmla="*/ 404 w 404"/>
                <a:gd name="T19" fmla="*/ 0 h 543"/>
                <a:gd name="T20" fmla="*/ 229 w 404"/>
                <a:gd name="T21" fmla="*/ 0 h 5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4" h="543">
                  <a:moveTo>
                    <a:pt x="229" y="0"/>
                  </a:moveTo>
                  <a:lnTo>
                    <a:pt x="229" y="30"/>
                  </a:lnTo>
                  <a:lnTo>
                    <a:pt x="373" y="30"/>
                  </a:lnTo>
                  <a:lnTo>
                    <a:pt x="373" y="513"/>
                  </a:lnTo>
                  <a:lnTo>
                    <a:pt x="33" y="513"/>
                  </a:lnTo>
                  <a:lnTo>
                    <a:pt x="31" y="387"/>
                  </a:lnTo>
                  <a:lnTo>
                    <a:pt x="0" y="387"/>
                  </a:lnTo>
                  <a:lnTo>
                    <a:pt x="0" y="543"/>
                  </a:lnTo>
                  <a:lnTo>
                    <a:pt x="404" y="543"/>
                  </a:lnTo>
                  <a:lnTo>
                    <a:pt x="404" y="0"/>
                  </a:lnTo>
                  <a:lnTo>
                    <a:pt x="2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7" name="Rectangle 23"/>
            <p:cNvSpPr>
              <a:spLocks noChangeArrowheads="1"/>
            </p:cNvSpPr>
            <p:nvPr/>
          </p:nvSpPr>
          <p:spPr bwMode="auto">
            <a:xfrm>
              <a:off x="3959225" y="989013"/>
              <a:ext cx="182563"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8" name="Freeform 24"/>
            <p:cNvSpPr>
              <a:spLocks noEditPoints="1"/>
            </p:cNvSpPr>
            <p:nvPr/>
          </p:nvSpPr>
          <p:spPr bwMode="auto">
            <a:xfrm>
              <a:off x="3295650" y="230188"/>
              <a:ext cx="639763" cy="852488"/>
            </a:xfrm>
            <a:custGeom>
              <a:avLst/>
              <a:gdLst>
                <a:gd name="T0" fmla="*/ 403 w 403"/>
                <a:gd name="T1" fmla="*/ 0 h 537"/>
                <a:gd name="T2" fmla="*/ 0 w 403"/>
                <a:gd name="T3" fmla="*/ 0 h 537"/>
                <a:gd name="T4" fmla="*/ 0 w 403"/>
                <a:gd name="T5" fmla="*/ 447 h 537"/>
                <a:gd name="T6" fmla="*/ 92 w 403"/>
                <a:gd name="T7" fmla="*/ 537 h 537"/>
                <a:gd name="T8" fmla="*/ 403 w 403"/>
                <a:gd name="T9" fmla="*/ 537 h 537"/>
                <a:gd name="T10" fmla="*/ 403 w 403"/>
                <a:gd name="T11" fmla="*/ 0 h 537"/>
                <a:gd name="T12" fmla="*/ 373 w 403"/>
                <a:gd name="T13" fmla="*/ 508 h 537"/>
                <a:gd name="T14" fmla="*/ 108 w 403"/>
                <a:gd name="T15" fmla="*/ 508 h 537"/>
                <a:gd name="T16" fmla="*/ 108 w 403"/>
                <a:gd name="T17" fmla="*/ 433 h 537"/>
                <a:gd name="T18" fmla="*/ 30 w 403"/>
                <a:gd name="T19" fmla="*/ 433 h 537"/>
                <a:gd name="T20" fmla="*/ 30 w 403"/>
                <a:gd name="T21" fmla="*/ 31 h 537"/>
                <a:gd name="T22" fmla="*/ 373 w 403"/>
                <a:gd name="T23" fmla="*/ 31 h 537"/>
                <a:gd name="T24" fmla="*/ 373 w 403"/>
                <a:gd name="T25" fmla="*/ 508 h 5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3" h="537">
                  <a:moveTo>
                    <a:pt x="403" y="0"/>
                  </a:moveTo>
                  <a:lnTo>
                    <a:pt x="0" y="0"/>
                  </a:lnTo>
                  <a:lnTo>
                    <a:pt x="0" y="447"/>
                  </a:lnTo>
                  <a:lnTo>
                    <a:pt x="92" y="537"/>
                  </a:lnTo>
                  <a:lnTo>
                    <a:pt x="403" y="537"/>
                  </a:lnTo>
                  <a:lnTo>
                    <a:pt x="403" y="0"/>
                  </a:lnTo>
                  <a:close/>
                  <a:moveTo>
                    <a:pt x="373" y="508"/>
                  </a:moveTo>
                  <a:lnTo>
                    <a:pt x="108" y="508"/>
                  </a:lnTo>
                  <a:lnTo>
                    <a:pt x="108" y="433"/>
                  </a:lnTo>
                  <a:lnTo>
                    <a:pt x="30" y="433"/>
                  </a:lnTo>
                  <a:lnTo>
                    <a:pt x="30" y="31"/>
                  </a:lnTo>
                  <a:lnTo>
                    <a:pt x="373" y="31"/>
                  </a:lnTo>
                  <a:lnTo>
                    <a:pt x="373" y="50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39" name="Rectangle 25"/>
            <p:cNvSpPr>
              <a:spLocks noChangeArrowheads="1"/>
            </p:cNvSpPr>
            <p:nvPr/>
          </p:nvSpPr>
          <p:spPr bwMode="auto">
            <a:xfrm>
              <a:off x="3441700" y="376238"/>
              <a:ext cx="176213" cy="3238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0" name="Rectangle 26"/>
            <p:cNvSpPr>
              <a:spLocks noChangeArrowheads="1"/>
            </p:cNvSpPr>
            <p:nvPr/>
          </p:nvSpPr>
          <p:spPr bwMode="auto">
            <a:xfrm>
              <a:off x="3411538" y="755651"/>
              <a:ext cx="438150" cy="4603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1" name="Rectangle 27"/>
            <p:cNvSpPr>
              <a:spLocks noChangeArrowheads="1"/>
            </p:cNvSpPr>
            <p:nvPr/>
          </p:nvSpPr>
          <p:spPr bwMode="auto">
            <a:xfrm>
              <a:off x="3670300" y="565151"/>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2" name="Rectangle 28"/>
            <p:cNvSpPr>
              <a:spLocks noChangeArrowheads="1"/>
            </p:cNvSpPr>
            <p:nvPr/>
          </p:nvSpPr>
          <p:spPr bwMode="auto">
            <a:xfrm>
              <a:off x="3670300" y="658813"/>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3" name="Rectangle 29"/>
            <p:cNvSpPr>
              <a:spLocks noChangeArrowheads="1"/>
            </p:cNvSpPr>
            <p:nvPr/>
          </p:nvSpPr>
          <p:spPr bwMode="auto">
            <a:xfrm>
              <a:off x="3670300" y="471488"/>
              <a:ext cx="179388"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4" name="Rectangle 30"/>
            <p:cNvSpPr>
              <a:spLocks noChangeArrowheads="1"/>
            </p:cNvSpPr>
            <p:nvPr/>
          </p:nvSpPr>
          <p:spPr bwMode="auto">
            <a:xfrm>
              <a:off x="3670300" y="376238"/>
              <a:ext cx="179388" cy="412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5" name="Rectangle 31"/>
            <p:cNvSpPr>
              <a:spLocks noChangeArrowheads="1"/>
            </p:cNvSpPr>
            <p:nvPr/>
          </p:nvSpPr>
          <p:spPr bwMode="auto">
            <a:xfrm>
              <a:off x="3411538" y="842963"/>
              <a:ext cx="438150" cy="444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47" name="Freeform 6"/>
          <p:cNvSpPr>
            <a:spLocks/>
          </p:cNvSpPr>
          <p:nvPr userDrawn="1"/>
        </p:nvSpPr>
        <p:spPr bwMode="auto">
          <a:xfrm>
            <a:off x="4619836" y="296368"/>
            <a:ext cx="7560000" cy="864888"/>
          </a:xfrm>
          <a:custGeom>
            <a:avLst/>
            <a:gdLst>
              <a:gd name="T0" fmla="*/ 6409 w 6533"/>
              <a:gd name="T1" fmla="*/ 0 h 617"/>
              <a:gd name="T2" fmla="*/ 0 w 6533"/>
              <a:gd name="T3" fmla="*/ 0 h 617"/>
              <a:gd name="T4" fmla="*/ 126 w 6533"/>
              <a:gd name="T5" fmla="*/ 310 h 617"/>
              <a:gd name="T6" fmla="*/ 0 w 6533"/>
              <a:gd name="T7" fmla="*/ 617 h 617"/>
              <a:gd name="T8" fmla="*/ 6409 w 6533"/>
              <a:gd name="T9" fmla="*/ 617 h 617"/>
              <a:gd name="T10" fmla="*/ 6533 w 6533"/>
              <a:gd name="T11" fmla="*/ 310 h 617"/>
              <a:gd name="T12" fmla="*/ 6409 w 6533"/>
              <a:gd name="T13" fmla="*/ 0 h 617"/>
              <a:gd name="connsiteX0" fmla="*/ 9810 w 9810"/>
              <a:gd name="connsiteY0" fmla="*/ 0 h 10000"/>
              <a:gd name="connsiteX1" fmla="*/ 0 w 9810"/>
              <a:gd name="connsiteY1" fmla="*/ 0 h 10000"/>
              <a:gd name="connsiteX2" fmla="*/ 193 w 9810"/>
              <a:gd name="connsiteY2" fmla="*/ 5024 h 10000"/>
              <a:gd name="connsiteX3" fmla="*/ 0 w 9810"/>
              <a:gd name="connsiteY3" fmla="*/ 10000 h 10000"/>
              <a:gd name="connsiteX4" fmla="*/ 9810 w 9810"/>
              <a:gd name="connsiteY4" fmla="*/ 10000 h 10000"/>
              <a:gd name="connsiteX5" fmla="*/ 7589 w 9810"/>
              <a:gd name="connsiteY5" fmla="*/ 5574 h 10000"/>
              <a:gd name="connsiteX6" fmla="*/ 9810 w 9810"/>
              <a:gd name="connsiteY6" fmla="*/ 0 h 10000"/>
              <a:gd name="connsiteX0" fmla="*/ 7021 w 10000"/>
              <a:gd name="connsiteY0" fmla="*/ 0 h 10000"/>
              <a:gd name="connsiteX1" fmla="*/ 0 w 10000"/>
              <a:gd name="connsiteY1" fmla="*/ 0 h 10000"/>
              <a:gd name="connsiteX2" fmla="*/ 197 w 10000"/>
              <a:gd name="connsiteY2" fmla="*/ 5024 h 10000"/>
              <a:gd name="connsiteX3" fmla="*/ 0 w 10000"/>
              <a:gd name="connsiteY3" fmla="*/ 10000 h 10000"/>
              <a:gd name="connsiteX4" fmla="*/ 10000 w 10000"/>
              <a:gd name="connsiteY4" fmla="*/ 10000 h 10000"/>
              <a:gd name="connsiteX5" fmla="*/ 7736 w 10000"/>
              <a:gd name="connsiteY5" fmla="*/ 5574 h 10000"/>
              <a:gd name="connsiteX6" fmla="*/ 7021 w 10000"/>
              <a:gd name="connsiteY6" fmla="*/ 0 h 10000"/>
              <a:gd name="connsiteX0" fmla="*/ 7021 w 7736"/>
              <a:gd name="connsiteY0" fmla="*/ 0 h 10038"/>
              <a:gd name="connsiteX1" fmla="*/ 0 w 7736"/>
              <a:gd name="connsiteY1" fmla="*/ 0 h 10038"/>
              <a:gd name="connsiteX2" fmla="*/ 197 w 7736"/>
              <a:gd name="connsiteY2" fmla="*/ 5024 h 10038"/>
              <a:gd name="connsiteX3" fmla="*/ 0 w 7736"/>
              <a:gd name="connsiteY3" fmla="*/ 10000 h 10038"/>
              <a:gd name="connsiteX4" fmla="*/ 7017 w 7736"/>
              <a:gd name="connsiteY4" fmla="*/ 10038 h 10038"/>
              <a:gd name="connsiteX5" fmla="*/ 7736 w 7736"/>
              <a:gd name="connsiteY5" fmla="*/ 5574 h 10038"/>
              <a:gd name="connsiteX6" fmla="*/ 7021 w 7736"/>
              <a:gd name="connsiteY6" fmla="*/ 0 h 10038"/>
              <a:gd name="connsiteX0" fmla="*/ 9076 w 9316"/>
              <a:gd name="connsiteY0" fmla="*/ 0 h 10000"/>
              <a:gd name="connsiteX1" fmla="*/ 0 w 9316"/>
              <a:gd name="connsiteY1" fmla="*/ 0 h 10000"/>
              <a:gd name="connsiteX2" fmla="*/ 255 w 9316"/>
              <a:gd name="connsiteY2" fmla="*/ 5005 h 10000"/>
              <a:gd name="connsiteX3" fmla="*/ 0 w 9316"/>
              <a:gd name="connsiteY3" fmla="*/ 9962 h 10000"/>
              <a:gd name="connsiteX4" fmla="*/ 9071 w 9316"/>
              <a:gd name="connsiteY4" fmla="*/ 10000 h 10000"/>
              <a:gd name="connsiteX5" fmla="*/ 9316 w 9316"/>
              <a:gd name="connsiteY5" fmla="*/ 5668 h 10000"/>
              <a:gd name="connsiteX6" fmla="*/ 9076 w 9316"/>
              <a:gd name="connsiteY6" fmla="*/ 0 h 10000"/>
              <a:gd name="connsiteX0" fmla="*/ 9742 w 10000"/>
              <a:gd name="connsiteY0" fmla="*/ 0 h 10000"/>
              <a:gd name="connsiteX1" fmla="*/ 0 w 10000"/>
              <a:gd name="connsiteY1" fmla="*/ 0 h 10000"/>
              <a:gd name="connsiteX2" fmla="*/ 274 w 10000"/>
              <a:gd name="connsiteY2" fmla="*/ 5005 h 10000"/>
              <a:gd name="connsiteX3" fmla="*/ 0 w 10000"/>
              <a:gd name="connsiteY3" fmla="*/ 9962 h 10000"/>
              <a:gd name="connsiteX4" fmla="*/ 9737 w 10000"/>
              <a:gd name="connsiteY4" fmla="*/ 10000 h 10000"/>
              <a:gd name="connsiteX5" fmla="*/ 10000 w 10000"/>
              <a:gd name="connsiteY5" fmla="*/ 5668 h 10000"/>
              <a:gd name="connsiteX6" fmla="*/ 9742 w 10000"/>
              <a:gd name="connsiteY6" fmla="*/ 0 h 10000"/>
              <a:gd name="connsiteX0" fmla="*/ 9742 w 9877"/>
              <a:gd name="connsiteY0" fmla="*/ 0 h 10000"/>
              <a:gd name="connsiteX1" fmla="*/ 0 w 9877"/>
              <a:gd name="connsiteY1" fmla="*/ 0 h 10000"/>
              <a:gd name="connsiteX2" fmla="*/ 274 w 9877"/>
              <a:gd name="connsiteY2" fmla="*/ 5005 h 10000"/>
              <a:gd name="connsiteX3" fmla="*/ 0 w 9877"/>
              <a:gd name="connsiteY3" fmla="*/ 9962 h 10000"/>
              <a:gd name="connsiteX4" fmla="*/ 9737 w 9877"/>
              <a:gd name="connsiteY4" fmla="*/ 10000 h 10000"/>
              <a:gd name="connsiteX5" fmla="*/ 9738 w 9877"/>
              <a:gd name="connsiteY5" fmla="*/ 5783 h 10000"/>
              <a:gd name="connsiteX6" fmla="*/ 9742 w 9877"/>
              <a:gd name="connsiteY6" fmla="*/ 0 h 10000"/>
              <a:gd name="connsiteX0" fmla="*/ 9863 w 9991"/>
              <a:gd name="connsiteY0" fmla="*/ 0 h 10000"/>
              <a:gd name="connsiteX1" fmla="*/ 0 w 9991"/>
              <a:gd name="connsiteY1" fmla="*/ 0 h 10000"/>
              <a:gd name="connsiteX2" fmla="*/ 277 w 9991"/>
              <a:gd name="connsiteY2" fmla="*/ 5005 h 10000"/>
              <a:gd name="connsiteX3" fmla="*/ 0 w 9991"/>
              <a:gd name="connsiteY3" fmla="*/ 9962 h 10000"/>
              <a:gd name="connsiteX4" fmla="*/ 9858 w 9991"/>
              <a:gd name="connsiteY4" fmla="*/ 10000 h 10000"/>
              <a:gd name="connsiteX5" fmla="*/ 9817 w 9991"/>
              <a:gd name="connsiteY5" fmla="*/ 5783 h 10000"/>
              <a:gd name="connsiteX6" fmla="*/ 9863 w 9991"/>
              <a:gd name="connsiteY6" fmla="*/ 0 h 10000"/>
              <a:gd name="connsiteX0" fmla="*/ 9872 w 10014"/>
              <a:gd name="connsiteY0" fmla="*/ 0 h 10000"/>
              <a:gd name="connsiteX1" fmla="*/ 0 w 10014"/>
              <a:gd name="connsiteY1" fmla="*/ 0 h 10000"/>
              <a:gd name="connsiteX2" fmla="*/ 277 w 10014"/>
              <a:gd name="connsiteY2" fmla="*/ 5005 h 10000"/>
              <a:gd name="connsiteX3" fmla="*/ 0 w 10014"/>
              <a:gd name="connsiteY3" fmla="*/ 9962 h 10000"/>
              <a:gd name="connsiteX4" fmla="*/ 9867 w 10014"/>
              <a:gd name="connsiteY4" fmla="*/ 10000 h 10000"/>
              <a:gd name="connsiteX5" fmla="*/ 9890 w 10014"/>
              <a:gd name="connsiteY5" fmla="*/ 5745 h 10000"/>
              <a:gd name="connsiteX6" fmla="*/ 9872 w 10014"/>
              <a:gd name="connsiteY6" fmla="*/ 0 h 10000"/>
              <a:gd name="connsiteX0" fmla="*/ 9872 w 10030"/>
              <a:gd name="connsiteY0" fmla="*/ 0 h 10000"/>
              <a:gd name="connsiteX1" fmla="*/ 0 w 10030"/>
              <a:gd name="connsiteY1" fmla="*/ 0 h 10000"/>
              <a:gd name="connsiteX2" fmla="*/ 277 w 10030"/>
              <a:gd name="connsiteY2" fmla="*/ 5005 h 10000"/>
              <a:gd name="connsiteX3" fmla="*/ 0 w 10030"/>
              <a:gd name="connsiteY3" fmla="*/ 9962 h 10000"/>
              <a:gd name="connsiteX4" fmla="*/ 9867 w 10030"/>
              <a:gd name="connsiteY4" fmla="*/ 10000 h 10000"/>
              <a:gd name="connsiteX5" fmla="*/ 9890 w 10030"/>
              <a:gd name="connsiteY5" fmla="*/ 5745 h 10000"/>
              <a:gd name="connsiteX6" fmla="*/ 9872 w 10030"/>
              <a:gd name="connsiteY6" fmla="*/ 0 h 10000"/>
              <a:gd name="connsiteX0" fmla="*/ 9872 w 9921"/>
              <a:gd name="connsiteY0" fmla="*/ 0 h 10000"/>
              <a:gd name="connsiteX1" fmla="*/ 0 w 9921"/>
              <a:gd name="connsiteY1" fmla="*/ 0 h 10000"/>
              <a:gd name="connsiteX2" fmla="*/ 277 w 9921"/>
              <a:gd name="connsiteY2" fmla="*/ 5005 h 10000"/>
              <a:gd name="connsiteX3" fmla="*/ 0 w 9921"/>
              <a:gd name="connsiteY3" fmla="*/ 9962 h 10000"/>
              <a:gd name="connsiteX4" fmla="*/ 9867 w 9921"/>
              <a:gd name="connsiteY4" fmla="*/ 10000 h 10000"/>
              <a:gd name="connsiteX5" fmla="*/ 9890 w 9921"/>
              <a:gd name="connsiteY5" fmla="*/ 5745 h 10000"/>
              <a:gd name="connsiteX6" fmla="*/ 9872 w 9921"/>
              <a:gd name="connsiteY6" fmla="*/ 0 h 10000"/>
              <a:gd name="connsiteX0" fmla="*/ 9951 w 9974"/>
              <a:gd name="connsiteY0" fmla="*/ 0 h 10000"/>
              <a:gd name="connsiteX1" fmla="*/ 0 w 9974"/>
              <a:gd name="connsiteY1" fmla="*/ 0 h 10000"/>
              <a:gd name="connsiteX2" fmla="*/ 279 w 9974"/>
              <a:gd name="connsiteY2" fmla="*/ 5005 h 10000"/>
              <a:gd name="connsiteX3" fmla="*/ 0 w 9974"/>
              <a:gd name="connsiteY3" fmla="*/ 9962 h 10000"/>
              <a:gd name="connsiteX4" fmla="*/ 9946 w 9974"/>
              <a:gd name="connsiteY4" fmla="*/ 10000 h 10000"/>
              <a:gd name="connsiteX5" fmla="*/ 9969 w 9974"/>
              <a:gd name="connsiteY5" fmla="*/ 5745 h 10000"/>
              <a:gd name="connsiteX6" fmla="*/ 9951 w 9974"/>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10001"/>
              <a:gd name="connsiteY0" fmla="*/ 0 h 10000"/>
              <a:gd name="connsiteX1" fmla="*/ 0 w 10001"/>
              <a:gd name="connsiteY1" fmla="*/ 0 h 10000"/>
              <a:gd name="connsiteX2" fmla="*/ 280 w 10001"/>
              <a:gd name="connsiteY2" fmla="*/ 5005 h 10000"/>
              <a:gd name="connsiteX3" fmla="*/ 0 w 10001"/>
              <a:gd name="connsiteY3" fmla="*/ 9962 h 10000"/>
              <a:gd name="connsiteX4" fmla="*/ 9972 w 10001"/>
              <a:gd name="connsiteY4" fmla="*/ 10000 h 10000"/>
              <a:gd name="connsiteX5" fmla="*/ 9995 w 10001"/>
              <a:gd name="connsiteY5" fmla="*/ 5745 h 10000"/>
              <a:gd name="connsiteX6" fmla="*/ 9977 w 10001"/>
              <a:gd name="connsiteY6" fmla="*/ 0 h 10000"/>
              <a:gd name="connsiteX0" fmla="*/ 9977 w 9995"/>
              <a:gd name="connsiteY0" fmla="*/ 0 h 10000"/>
              <a:gd name="connsiteX1" fmla="*/ 0 w 9995"/>
              <a:gd name="connsiteY1" fmla="*/ 0 h 10000"/>
              <a:gd name="connsiteX2" fmla="*/ 280 w 9995"/>
              <a:gd name="connsiteY2" fmla="*/ 5005 h 10000"/>
              <a:gd name="connsiteX3" fmla="*/ 0 w 9995"/>
              <a:gd name="connsiteY3" fmla="*/ 9962 h 10000"/>
              <a:gd name="connsiteX4" fmla="*/ 9972 w 9995"/>
              <a:gd name="connsiteY4" fmla="*/ 10000 h 10000"/>
              <a:gd name="connsiteX5" fmla="*/ 9995 w 9995"/>
              <a:gd name="connsiteY5" fmla="*/ 5745 h 10000"/>
              <a:gd name="connsiteX6" fmla="*/ 9977 w 9995"/>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9977 w 10000"/>
              <a:gd name="connsiteY4" fmla="*/ 10000 h 10000"/>
              <a:gd name="connsiteX5" fmla="*/ 10000 w 10000"/>
              <a:gd name="connsiteY5" fmla="*/ 5745 h 10000"/>
              <a:gd name="connsiteX6" fmla="*/ 9999 w 10000"/>
              <a:gd name="connsiteY6" fmla="*/ 0 h 10000"/>
              <a:gd name="connsiteX0" fmla="*/ 9999 w 10004"/>
              <a:gd name="connsiteY0" fmla="*/ 0 h 10000"/>
              <a:gd name="connsiteX1" fmla="*/ 0 w 10004"/>
              <a:gd name="connsiteY1" fmla="*/ 0 h 10000"/>
              <a:gd name="connsiteX2" fmla="*/ 280 w 10004"/>
              <a:gd name="connsiteY2" fmla="*/ 5005 h 10000"/>
              <a:gd name="connsiteX3" fmla="*/ 0 w 10004"/>
              <a:gd name="connsiteY3" fmla="*/ 9962 h 10000"/>
              <a:gd name="connsiteX4" fmla="*/ 10000 w 10004"/>
              <a:gd name="connsiteY4" fmla="*/ 10000 h 10000"/>
              <a:gd name="connsiteX5" fmla="*/ 10000 w 10004"/>
              <a:gd name="connsiteY5" fmla="*/ 5745 h 10000"/>
              <a:gd name="connsiteX6" fmla="*/ 9999 w 10004"/>
              <a:gd name="connsiteY6" fmla="*/ 0 h 10000"/>
              <a:gd name="connsiteX0" fmla="*/ 9999 w 10000"/>
              <a:gd name="connsiteY0" fmla="*/ 0 h 10000"/>
              <a:gd name="connsiteX1" fmla="*/ 0 w 10000"/>
              <a:gd name="connsiteY1" fmla="*/ 0 h 10000"/>
              <a:gd name="connsiteX2" fmla="*/ 280 w 10000"/>
              <a:gd name="connsiteY2" fmla="*/ 5005 h 10000"/>
              <a:gd name="connsiteX3" fmla="*/ 0 w 10000"/>
              <a:gd name="connsiteY3" fmla="*/ 9962 h 10000"/>
              <a:gd name="connsiteX4" fmla="*/ 10000 w 10000"/>
              <a:gd name="connsiteY4" fmla="*/ 10000 h 10000"/>
              <a:gd name="connsiteX5" fmla="*/ 10000 w 10000"/>
              <a:gd name="connsiteY5" fmla="*/ 5745 h 10000"/>
              <a:gd name="connsiteX6" fmla="*/ 9999 w 10000"/>
              <a:gd name="connsiteY6" fmla="*/ 0 h 10000"/>
              <a:gd name="connsiteX0" fmla="*/ 14796 w 14796"/>
              <a:gd name="connsiteY0" fmla="*/ 0 h 10000"/>
              <a:gd name="connsiteX1" fmla="*/ 0 w 14796"/>
              <a:gd name="connsiteY1" fmla="*/ 0 h 10000"/>
              <a:gd name="connsiteX2" fmla="*/ 280 w 14796"/>
              <a:gd name="connsiteY2" fmla="*/ 5005 h 10000"/>
              <a:gd name="connsiteX3" fmla="*/ 0 w 14796"/>
              <a:gd name="connsiteY3" fmla="*/ 9962 h 10000"/>
              <a:gd name="connsiteX4" fmla="*/ 10000 w 14796"/>
              <a:gd name="connsiteY4" fmla="*/ 10000 h 10000"/>
              <a:gd name="connsiteX5" fmla="*/ 10000 w 14796"/>
              <a:gd name="connsiteY5" fmla="*/ 5745 h 10000"/>
              <a:gd name="connsiteX6" fmla="*/ 14796 w 14796"/>
              <a:gd name="connsiteY6" fmla="*/ 0 h 10000"/>
              <a:gd name="connsiteX0" fmla="*/ 14796 w 14796"/>
              <a:gd name="connsiteY0" fmla="*/ 0 h 9968"/>
              <a:gd name="connsiteX1" fmla="*/ 0 w 14796"/>
              <a:gd name="connsiteY1" fmla="*/ 0 h 9968"/>
              <a:gd name="connsiteX2" fmla="*/ 280 w 14796"/>
              <a:gd name="connsiteY2" fmla="*/ 5005 h 9968"/>
              <a:gd name="connsiteX3" fmla="*/ 0 w 14796"/>
              <a:gd name="connsiteY3" fmla="*/ 9962 h 9968"/>
              <a:gd name="connsiteX4" fmla="*/ 14788 w 14796"/>
              <a:gd name="connsiteY4" fmla="*/ 9968 h 9968"/>
              <a:gd name="connsiteX5" fmla="*/ 10000 w 14796"/>
              <a:gd name="connsiteY5" fmla="*/ 5745 h 9968"/>
              <a:gd name="connsiteX6" fmla="*/ 14796 w 14796"/>
              <a:gd name="connsiteY6" fmla="*/ 0 h 9968"/>
              <a:gd name="connsiteX0" fmla="*/ 10000 w 10000"/>
              <a:gd name="connsiteY0" fmla="*/ 0 h 10000"/>
              <a:gd name="connsiteX1" fmla="*/ 0 w 10000"/>
              <a:gd name="connsiteY1" fmla="*/ 0 h 10000"/>
              <a:gd name="connsiteX2" fmla="*/ 189 w 10000"/>
              <a:gd name="connsiteY2" fmla="*/ 5021 h 10000"/>
              <a:gd name="connsiteX3" fmla="*/ 0 w 10000"/>
              <a:gd name="connsiteY3" fmla="*/ 9994 h 10000"/>
              <a:gd name="connsiteX4" fmla="*/ 9995 w 10000"/>
              <a:gd name="connsiteY4" fmla="*/ 10000 h 10000"/>
              <a:gd name="connsiteX5" fmla="*/ 9998 w 10000"/>
              <a:gd name="connsiteY5" fmla="*/ 6152 h 10000"/>
              <a:gd name="connsiteX6" fmla="*/ 10000 w 10000"/>
              <a:gd name="connsiteY6"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a:moveTo>
                  <a:pt x="10000" y="0"/>
                </a:moveTo>
                <a:lnTo>
                  <a:pt x="0" y="0"/>
                </a:lnTo>
                <a:cubicBezTo>
                  <a:pt x="62" y="1674"/>
                  <a:pt x="124" y="3347"/>
                  <a:pt x="189" y="5021"/>
                </a:cubicBezTo>
                <a:cubicBezTo>
                  <a:pt x="124" y="6679"/>
                  <a:pt x="62" y="8336"/>
                  <a:pt x="0" y="9994"/>
                </a:cubicBezTo>
                <a:lnTo>
                  <a:pt x="9995" y="10000"/>
                </a:lnTo>
                <a:cubicBezTo>
                  <a:pt x="9993" y="8184"/>
                  <a:pt x="9998" y="8051"/>
                  <a:pt x="9998" y="6152"/>
                </a:cubicBezTo>
                <a:cubicBezTo>
                  <a:pt x="9996" y="3296"/>
                  <a:pt x="10001" y="2674"/>
                  <a:pt x="10000" y="0"/>
                </a:cubicBez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48" name="Freeform 11"/>
          <p:cNvSpPr>
            <a:spLocks/>
          </p:cNvSpPr>
          <p:nvPr userDrawn="1"/>
        </p:nvSpPr>
        <p:spPr bwMode="auto">
          <a:xfrm>
            <a:off x="4511824"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chemeClr val="bg1">
              <a:lumMod val="95000"/>
            </a:schemeClr>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25" name="文本占位符 6"/>
          <p:cNvSpPr>
            <a:spLocks noGrp="1"/>
          </p:cNvSpPr>
          <p:nvPr>
            <p:ph type="body" sz="quarter" idx="10" hasCustomPrompt="1"/>
          </p:nvPr>
        </p:nvSpPr>
        <p:spPr>
          <a:xfrm>
            <a:off x="454816" y="1233487"/>
            <a:ext cx="11307600" cy="4680000"/>
          </a:xfr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a:latin typeface="+mn-lt"/>
                <a:ea typeface="+mn-ea"/>
                <a:cs typeface="Arial" panose="020B0604020202020204" pitchFamily="34" charset="0"/>
              </a:defRPr>
            </a:lvl1pPr>
            <a:lvl2pPr fontAlgn="ctr">
              <a:buClrTx/>
              <a:buSzPct val="100000"/>
              <a:buFont typeface="Huawei Sans" panose="020C0503030203020204" pitchFamily="34" charset="0"/>
              <a:buChar char="▫"/>
              <a:defRPr>
                <a:latin typeface="+mn-lt"/>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spTree>
    <p:extLst>
      <p:ext uri="{BB962C8B-B14F-4D97-AF65-F5344CB8AC3E}">
        <p14:creationId xmlns:p14="http://schemas.microsoft.com/office/powerpoint/2010/main" val="238063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本节概述和学习目标(可选)">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451878" y="1242452"/>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TextBox 10">
            <a:extLst>
              <a:ext uri="{FF2B5EF4-FFF2-40B4-BE49-F238E27FC236}">
                <a16:creationId xmlns:a16="http://schemas.microsoft.com/office/drawing/2014/main" id="{18ED692C-39CB-4AC0-81F6-D21CDD086EE4}"/>
              </a:ext>
            </a:extLst>
          </p:cNvPr>
          <p:cNvSpPr txBox="1"/>
          <p:nvPr userDrawn="1"/>
        </p:nvSpPr>
        <p:spPr bwMode="auto">
          <a:xfrm>
            <a:off x="1595500" y="408779"/>
            <a:ext cx="9829738" cy="639559"/>
          </a:xfrm>
          <a:prstGeom prst="rect">
            <a:avLst/>
          </a:prstGeom>
          <a:noFill/>
          <a:ln w="9525">
            <a:noFill/>
            <a:miter lim="800000"/>
            <a:headEnd/>
            <a:tailEnd/>
          </a:ln>
        </p:spPr>
        <p:txBody>
          <a:bodyPr wrap="square" lIns="99980" tIns="49987" rIns="99980" bIns="49987" rtlCol="0">
            <a:spAutoFit/>
          </a:bodyPr>
          <a:lstStyle>
            <a:defPPr>
              <a:defRPr lang="zh-CN"/>
            </a:defPPr>
            <a:lvl1pPr defTabSz="1001624" eaLnBrk="0" hangingPunct="0">
              <a:defRPr sz="3500" b="1">
                <a:solidFill>
                  <a:schemeClr val="tx1">
                    <a:lumMod val="75000"/>
                    <a:lumOff val="25000"/>
                  </a:schemeClr>
                </a:solidFill>
                <a:latin typeface="+mn-ea"/>
                <a:ea typeface="+mn-ea"/>
                <a:cs typeface="Arial" pitchFamily="34" charset="0"/>
              </a:defRPr>
            </a:lvl1pPr>
          </a:lstStyle>
          <a:p>
            <a:pPr lvl="0" fontAlgn="ctr"/>
            <a:r>
              <a:rPr lang="en-US" altLang="zh-CN" baseline="0" dirty="0">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
        <p:nvSpPr>
          <p:cNvPr id="12"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3"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4" name="组合 13"/>
          <p:cNvGrpSpPr/>
          <p:nvPr userDrawn="1"/>
        </p:nvGrpSpPr>
        <p:grpSpPr>
          <a:xfrm>
            <a:off x="587388" y="505779"/>
            <a:ext cx="374708" cy="445558"/>
            <a:chOff x="-1647825" y="2492375"/>
            <a:chExt cx="1947863" cy="2316163"/>
          </a:xfrm>
          <a:solidFill>
            <a:schemeClr val="bg1"/>
          </a:solidFill>
        </p:grpSpPr>
        <p:sp>
          <p:nvSpPr>
            <p:cNvPr id="15"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6"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52446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标题和内容">
    <p:spTree>
      <p:nvGrpSpPr>
        <p:cNvPr id="1" name=""/>
        <p:cNvGrpSpPr/>
        <p:nvPr/>
      </p:nvGrpSpPr>
      <p:grpSpPr>
        <a:xfrm>
          <a:off x="0" y="0"/>
          <a:ext cx="0" cy="0"/>
          <a:chOff x="0" y="0"/>
          <a:chExt cx="0" cy="0"/>
        </a:xfrm>
      </p:grpSpPr>
      <p:sp>
        <p:nvSpPr>
          <p:cNvPr id="10" name="文本占位符 6"/>
          <p:cNvSpPr>
            <a:spLocks noGrp="1"/>
          </p:cNvSpPr>
          <p:nvPr>
            <p:ph type="body" sz="quarter" idx="10" hasCustomPrompt="1"/>
          </p:nvPr>
        </p:nvSpPr>
        <p:spPr>
          <a:xfrm>
            <a:off x="451877" y="1242453"/>
            <a:ext cx="11306175" cy="4680000"/>
          </a:xfrm>
          <a:prstGeom prst="rect">
            <a:avLst/>
          </a:prstGeom>
        </p:spPr>
        <p:txBody>
          <a:bodyPr/>
          <a:lstStyle>
            <a:lvl1pPr algn="just">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
        <p:nvSpPr>
          <p:cNvPr id="11"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2"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baseline="0" dirty="0">
              <a:latin typeface="Huawei Sans" panose="020C0503030203020204" pitchFamily="34" charset="0"/>
              <a:ea typeface="方正兰亭黑简体" panose="02000000000000000000" pitchFamily="2" charset="-122"/>
            </a:endParaRPr>
          </a:p>
        </p:txBody>
      </p:sp>
      <p:grpSp>
        <p:nvGrpSpPr>
          <p:cNvPr id="13" name="组合 12"/>
          <p:cNvGrpSpPr/>
          <p:nvPr userDrawn="1"/>
        </p:nvGrpSpPr>
        <p:grpSpPr>
          <a:xfrm>
            <a:off x="587388" y="505779"/>
            <a:ext cx="374708" cy="445558"/>
            <a:chOff x="-1647825" y="2492375"/>
            <a:chExt cx="1947863" cy="2316163"/>
          </a:xfrm>
          <a:solidFill>
            <a:schemeClr val="bg1"/>
          </a:solidFill>
        </p:grpSpPr>
        <p:sp>
          <p:nvSpPr>
            <p:cNvPr id="14" name="Freeform 6"/>
            <p:cNvSpPr>
              <a:spLocks noEditPoints="1"/>
            </p:cNvSpPr>
            <p:nvPr/>
          </p:nvSpPr>
          <p:spPr bwMode="auto">
            <a:xfrm>
              <a:off x="-1647825" y="2492375"/>
              <a:ext cx="1947863" cy="2316163"/>
            </a:xfrm>
            <a:custGeom>
              <a:avLst/>
              <a:gdLst>
                <a:gd name="T0" fmla="*/ 301 w 2739"/>
                <a:gd name="T1" fmla="*/ 181 h 3258"/>
                <a:gd name="T2" fmla="*/ 182 w 2739"/>
                <a:gd name="T3" fmla="*/ 301 h 3258"/>
                <a:gd name="T4" fmla="*/ 182 w 2739"/>
                <a:gd name="T5" fmla="*/ 2955 h 3258"/>
                <a:gd name="T6" fmla="*/ 262 w 2739"/>
                <a:gd name="T7" fmla="*/ 3068 h 3258"/>
                <a:gd name="T8" fmla="*/ 863 w 2739"/>
                <a:gd name="T9" fmla="*/ 2756 h 3258"/>
                <a:gd name="T10" fmla="*/ 1377 w 2739"/>
                <a:gd name="T11" fmla="*/ 3046 h 3258"/>
                <a:gd name="T12" fmla="*/ 1950 w 2739"/>
                <a:gd name="T13" fmla="*/ 2756 h 3258"/>
                <a:gd name="T14" fmla="*/ 2482 w 2739"/>
                <a:gd name="T15" fmla="*/ 3066 h 3258"/>
                <a:gd name="T16" fmla="*/ 2557 w 2739"/>
                <a:gd name="T17" fmla="*/ 2955 h 3258"/>
                <a:gd name="T18" fmla="*/ 2557 w 2739"/>
                <a:gd name="T19" fmla="*/ 301 h 3258"/>
                <a:gd name="T20" fmla="*/ 2438 w 2739"/>
                <a:gd name="T21" fmla="*/ 181 h 3258"/>
                <a:gd name="T22" fmla="*/ 301 w 2739"/>
                <a:gd name="T23" fmla="*/ 181 h 3258"/>
                <a:gd name="T24" fmla="*/ 2449 w 2739"/>
                <a:gd name="T25" fmla="*/ 3258 h 3258"/>
                <a:gd name="T26" fmla="*/ 1944 w 2739"/>
                <a:gd name="T27" fmla="*/ 2963 h 3258"/>
                <a:gd name="T28" fmla="*/ 1372 w 2739"/>
                <a:gd name="T29" fmla="*/ 3252 h 3258"/>
                <a:gd name="T30" fmla="*/ 860 w 2739"/>
                <a:gd name="T31" fmla="*/ 2963 h 3258"/>
                <a:gd name="T32" fmla="*/ 291 w 2739"/>
                <a:gd name="T33" fmla="*/ 3257 h 3258"/>
                <a:gd name="T34" fmla="*/ 264 w 2739"/>
                <a:gd name="T35" fmla="*/ 3254 h 3258"/>
                <a:gd name="T36" fmla="*/ 0 w 2739"/>
                <a:gd name="T37" fmla="*/ 2955 h 3258"/>
                <a:gd name="T38" fmla="*/ 0 w 2739"/>
                <a:gd name="T39" fmla="*/ 301 h 3258"/>
                <a:gd name="T40" fmla="*/ 301 w 2739"/>
                <a:gd name="T41" fmla="*/ 0 h 3258"/>
                <a:gd name="T42" fmla="*/ 2438 w 2739"/>
                <a:gd name="T43" fmla="*/ 0 h 3258"/>
                <a:gd name="T44" fmla="*/ 2739 w 2739"/>
                <a:gd name="T45" fmla="*/ 301 h 3258"/>
                <a:gd name="T46" fmla="*/ 2739 w 2739"/>
                <a:gd name="T47" fmla="*/ 2955 h 3258"/>
                <a:gd name="T48" fmla="*/ 2480 w 2739"/>
                <a:gd name="T49" fmla="*/ 3253 h 3258"/>
                <a:gd name="T50" fmla="*/ 2449 w 2739"/>
                <a:gd name="T51" fmla="*/ 3258 h 3258"/>
                <a:gd name="T52" fmla="*/ 2449 w 2739"/>
                <a:gd name="T53" fmla="*/ 3258 h 3258"/>
                <a:gd name="T54" fmla="*/ 2449 w 2739"/>
                <a:gd name="T55" fmla="*/ 3258 h 3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739" h="3258">
                  <a:moveTo>
                    <a:pt x="301" y="181"/>
                  </a:moveTo>
                  <a:cubicBezTo>
                    <a:pt x="235" y="182"/>
                    <a:pt x="182" y="235"/>
                    <a:pt x="182" y="301"/>
                  </a:cubicBezTo>
                  <a:cubicBezTo>
                    <a:pt x="182" y="2955"/>
                    <a:pt x="182" y="2955"/>
                    <a:pt x="182" y="2955"/>
                  </a:cubicBezTo>
                  <a:cubicBezTo>
                    <a:pt x="182" y="3007"/>
                    <a:pt x="215" y="3052"/>
                    <a:pt x="262" y="3068"/>
                  </a:cubicBezTo>
                  <a:cubicBezTo>
                    <a:pt x="863" y="2756"/>
                    <a:pt x="863" y="2756"/>
                    <a:pt x="863" y="2756"/>
                  </a:cubicBezTo>
                  <a:cubicBezTo>
                    <a:pt x="1377" y="3046"/>
                    <a:pt x="1377" y="3046"/>
                    <a:pt x="1377" y="3046"/>
                  </a:cubicBezTo>
                  <a:cubicBezTo>
                    <a:pt x="1950" y="2756"/>
                    <a:pt x="1950" y="2756"/>
                    <a:pt x="1950" y="2756"/>
                  </a:cubicBezTo>
                  <a:cubicBezTo>
                    <a:pt x="2482" y="3066"/>
                    <a:pt x="2482" y="3066"/>
                    <a:pt x="2482" y="3066"/>
                  </a:cubicBezTo>
                  <a:cubicBezTo>
                    <a:pt x="2527" y="3048"/>
                    <a:pt x="2557" y="3004"/>
                    <a:pt x="2557" y="2955"/>
                  </a:cubicBezTo>
                  <a:cubicBezTo>
                    <a:pt x="2557" y="301"/>
                    <a:pt x="2557" y="301"/>
                    <a:pt x="2557" y="301"/>
                  </a:cubicBezTo>
                  <a:cubicBezTo>
                    <a:pt x="2557" y="235"/>
                    <a:pt x="2504" y="182"/>
                    <a:pt x="2438" y="181"/>
                  </a:cubicBezTo>
                  <a:lnTo>
                    <a:pt x="301" y="181"/>
                  </a:lnTo>
                  <a:close/>
                  <a:moveTo>
                    <a:pt x="2449" y="3258"/>
                  </a:moveTo>
                  <a:cubicBezTo>
                    <a:pt x="1944" y="2963"/>
                    <a:pt x="1944" y="2963"/>
                    <a:pt x="1944" y="2963"/>
                  </a:cubicBezTo>
                  <a:cubicBezTo>
                    <a:pt x="1372" y="3252"/>
                    <a:pt x="1372" y="3252"/>
                    <a:pt x="1372" y="3252"/>
                  </a:cubicBezTo>
                  <a:cubicBezTo>
                    <a:pt x="860" y="2963"/>
                    <a:pt x="860" y="2963"/>
                    <a:pt x="860" y="2963"/>
                  </a:cubicBezTo>
                  <a:cubicBezTo>
                    <a:pt x="291" y="3257"/>
                    <a:pt x="291" y="3257"/>
                    <a:pt x="291" y="3257"/>
                  </a:cubicBezTo>
                  <a:cubicBezTo>
                    <a:pt x="264" y="3254"/>
                    <a:pt x="264" y="3254"/>
                    <a:pt x="264" y="3254"/>
                  </a:cubicBezTo>
                  <a:cubicBezTo>
                    <a:pt x="113" y="3235"/>
                    <a:pt x="0" y="3107"/>
                    <a:pt x="0" y="2955"/>
                  </a:cubicBezTo>
                  <a:cubicBezTo>
                    <a:pt x="0" y="301"/>
                    <a:pt x="0" y="301"/>
                    <a:pt x="0" y="301"/>
                  </a:cubicBezTo>
                  <a:cubicBezTo>
                    <a:pt x="0" y="135"/>
                    <a:pt x="135" y="0"/>
                    <a:pt x="301" y="0"/>
                  </a:cubicBezTo>
                  <a:cubicBezTo>
                    <a:pt x="2438" y="0"/>
                    <a:pt x="2438" y="0"/>
                    <a:pt x="2438" y="0"/>
                  </a:cubicBezTo>
                  <a:cubicBezTo>
                    <a:pt x="2604" y="0"/>
                    <a:pt x="2739" y="135"/>
                    <a:pt x="2739" y="301"/>
                  </a:cubicBezTo>
                  <a:cubicBezTo>
                    <a:pt x="2739" y="2955"/>
                    <a:pt x="2739" y="2955"/>
                    <a:pt x="2739" y="2955"/>
                  </a:cubicBezTo>
                  <a:cubicBezTo>
                    <a:pt x="2739" y="3105"/>
                    <a:pt x="2628" y="3233"/>
                    <a:pt x="2480" y="3253"/>
                  </a:cubicBezTo>
                  <a:lnTo>
                    <a:pt x="2449" y="3258"/>
                  </a:lnTo>
                  <a:close/>
                  <a:moveTo>
                    <a:pt x="2449" y="3258"/>
                  </a:moveTo>
                  <a:cubicBezTo>
                    <a:pt x="2449" y="3258"/>
                    <a:pt x="2449" y="3258"/>
                    <a:pt x="2449" y="325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sp>
          <p:nvSpPr>
            <p:cNvPr id="15" name="Freeform 7"/>
            <p:cNvSpPr>
              <a:spLocks noEditPoints="1"/>
            </p:cNvSpPr>
            <p:nvPr/>
          </p:nvSpPr>
          <p:spPr bwMode="auto">
            <a:xfrm>
              <a:off x="-1155700" y="2941638"/>
              <a:ext cx="963613" cy="893763"/>
            </a:xfrm>
            <a:custGeom>
              <a:avLst/>
              <a:gdLst>
                <a:gd name="T0" fmla="*/ 1267 w 1353"/>
                <a:gd name="T1" fmla="*/ 182 h 1256"/>
                <a:gd name="T2" fmla="*/ 87 w 1353"/>
                <a:gd name="T3" fmla="*/ 182 h 1256"/>
                <a:gd name="T4" fmla="*/ 0 w 1353"/>
                <a:gd name="T5" fmla="*/ 91 h 1256"/>
                <a:gd name="T6" fmla="*/ 87 w 1353"/>
                <a:gd name="T7" fmla="*/ 0 h 1256"/>
                <a:gd name="T8" fmla="*/ 1267 w 1353"/>
                <a:gd name="T9" fmla="*/ 0 h 1256"/>
                <a:gd name="T10" fmla="*/ 1353 w 1353"/>
                <a:gd name="T11" fmla="*/ 91 h 1256"/>
                <a:gd name="T12" fmla="*/ 1267 w 1353"/>
                <a:gd name="T13" fmla="*/ 182 h 1256"/>
                <a:gd name="T14" fmla="*/ 1267 w 1353"/>
                <a:gd name="T15" fmla="*/ 719 h 1256"/>
                <a:gd name="T16" fmla="*/ 87 w 1353"/>
                <a:gd name="T17" fmla="*/ 719 h 1256"/>
                <a:gd name="T18" fmla="*/ 0 w 1353"/>
                <a:gd name="T19" fmla="*/ 628 h 1256"/>
                <a:gd name="T20" fmla="*/ 87 w 1353"/>
                <a:gd name="T21" fmla="*/ 537 h 1256"/>
                <a:gd name="T22" fmla="*/ 1267 w 1353"/>
                <a:gd name="T23" fmla="*/ 537 h 1256"/>
                <a:gd name="T24" fmla="*/ 1353 w 1353"/>
                <a:gd name="T25" fmla="*/ 628 h 1256"/>
                <a:gd name="T26" fmla="*/ 1267 w 1353"/>
                <a:gd name="T27" fmla="*/ 719 h 1256"/>
                <a:gd name="T28" fmla="*/ 1267 w 1353"/>
                <a:gd name="T29" fmla="*/ 1256 h 1256"/>
                <a:gd name="T30" fmla="*/ 87 w 1353"/>
                <a:gd name="T31" fmla="*/ 1256 h 1256"/>
                <a:gd name="T32" fmla="*/ 1 w 1353"/>
                <a:gd name="T33" fmla="*/ 1165 h 1256"/>
                <a:gd name="T34" fmla="*/ 87 w 1353"/>
                <a:gd name="T35" fmla="*/ 1075 h 1256"/>
                <a:gd name="T36" fmla="*/ 1267 w 1353"/>
                <a:gd name="T37" fmla="*/ 1075 h 1256"/>
                <a:gd name="T38" fmla="*/ 1352 w 1353"/>
                <a:gd name="T39" fmla="*/ 1165 h 1256"/>
                <a:gd name="T40" fmla="*/ 1267 w 1353"/>
                <a:gd name="T41" fmla="*/ 1256 h 1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53" h="1256">
                  <a:moveTo>
                    <a:pt x="1267" y="182"/>
                  </a:moveTo>
                  <a:cubicBezTo>
                    <a:pt x="87" y="182"/>
                    <a:pt x="87" y="182"/>
                    <a:pt x="87" y="182"/>
                  </a:cubicBezTo>
                  <a:cubicBezTo>
                    <a:pt x="38" y="180"/>
                    <a:pt x="0" y="140"/>
                    <a:pt x="0" y="91"/>
                  </a:cubicBezTo>
                  <a:cubicBezTo>
                    <a:pt x="0" y="42"/>
                    <a:pt x="38" y="2"/>
                    <a:pt x="87" y="0"/>
                  </a:cubicBezTo>
                  <a:cubicBezTo>
                    <a:pt x="1267" y="0"/>
                    <a:pt x="1267" y="0"/>
                    <a:pt x="1267" y="0"/>
                  </a:cubicBezTo>
                  <a:cubicBezTo>
                    <a:pt x="1315" y="2"/>
                    <a:pt x="1353" y="42"/>
                    <a:pt x="1353" y="91"/>
                  </a:cubicBezTo>
                  <a:cubicBezTo>
                    <a:pt x="1353" y="140"/>
                    <a:pt x="1315" y="180"/>
                    <a:pt x="1267" y="182"/>
                  </a:cubicBezTo>
                  <a:moveTo>
                    <a:pt x="1267" y="719"/>
                  </a:moveTo>
                  <a:cubicBezTo>
                    <a:pt x="87" y="719"/>
                    <a:pt x="87" y="719"/>
                    <a:pt x="87" y="719"/>
                  </a:cubicBezTo>
                  <a:cubicBezTo>
                    <a:pt x="38" y="717"/>
                    <a:pt x="0" y="677"/>
                    <a:pt x="0" y="628"/>
                  </a:cubicBezTo>
                  <a:cubicBezTo>
                    <a:pt x="0" y="580"/>
                    <a:pt x="38" y="540"/>
                    <a:pt x="87" y="537"/>
                  </a:cubicBezTo>
                  <a:cubicBezTo>
                    <a:pt x="1267" y="537"/>
                    <a:pt x="1267" y="537"/>
                    <a:pt x="1267" y="537"/>
                  </a:cubicBezTo>
                  <a:cubicBezTo>
                    <a:pt x="1315" y="540"/>
                    <a:pt x="1353" y="580"/>
                    <a:pt x="1353" y="628"/>
                  </a:cubicBezTo>
                  <a:cubicBezTo>
                    <a:pt x="1353" y="677"/>
                    <a:pt x="1315" y="717"/>
                    <a:pt x="1267" y="719"/>
                  </a:cubicBezTo>
                  <a:moveTo>
                    <a:pt x="1267" y="1256"/>
                  </a:moveTo>
                  <a:cubicBezTo>
                    <a:pt x="87" y="1256"/>
                    <a:pt x="87" y="1256"/>
                    <a:pt x="87" y="1256"/>
                  </a:cubicBezTo>
                  <a:cubicBezTo>
                    <a:pt x="39" y="1253"/>
                    <a:pt x="1" y="1213"/>
                    <a:pt x="1" y="1165"/>
                  </a:cubicBezTo>
                  <a:cubicBezTo>
                    <a:pt x="1" y="1117"/>
                    <a:pt x="39" y="1077"/>
                    <a:pt x="87" y="1075"/>
                  </a:cubicBezTo>
                  <a:cubicBezTo>
                    <a:pt x="1267" y="1075"/>
                    <a:pt x="1267" y="1075"/>
                    <a:pt x="1267" y="1075"/>
                  </a:cubicBezTo>
                  <a:cubicBezTo>
                    <a:pt x="1314" y="1077"/>
                    <a:pt x="1352" y="1117"/>
                    <a:pt x="1352" y="1165"/>
                  </a:cubicBezTo>
                  <a:cubicBezTo>
                    <a:pt x="1352" y="1213"/>
                    <a:pt x="1314" y="1253"/>
                    <a:pt x="1267" y="125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baseline="0" dirty="0">
                <a:latin typeface="Huawei Sans" panose="020C0503030203020204" pitchFamily="34" charset="0"/>
                <a:ea typeface="方正兰亭黑简体" panose="02000000000000000000" pitchFamily="2" charset="-122"/>
              </a:endParaRPr>
            </a:p>
          </p:txBody>
        </p:sp>
      </p:grpSp>
      <p:sp>
        <p:nvSpPr>
          <p:cNvPr id="16"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073553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仅标题">
    <p:spTree>
      <p:nvGrpSpPr>
        <p:cNvPr id="1" name=""/>
        <p:cNvGrpSpPr/>
        <p:nvPr/>
      </p:nvGrpSpPr>
      <p:grpSpPr>
        <a:xfrm>
          <a:off x="0" y="0"/>
          <a:ext cx="0" cy="0"/>
          <a:chOff x="0" y="0"/>
          <a:chExt cx="0" cy="0"/>
        </a:xfrm>
      </p:grpSpPr>
      <p:sp>
        <p:nvSpPr>
          <p:cNvPr id="7" name="Freeform 9"/>
          <p:cNvSpPr>
            <a:spLocks/>
          </p:cNvSpPr>
          <p:nvPr userDrawn="1"/>
        </p:nvSpPr>
        <p:spPr bwMode="auto">
          <a:xfrm>
            <a:off x="3113" y="296368"/>
            <a:ext cx="1376363" cy="864380"/>
          </a:xfrm>
          <a:custGeom>
            <a:avLst/>
            <a:gdLst>
              <a:gd name="T0" fmla="*/ 756 w 867"/>
              <a:gd name="T1" fmla="*/ 493 h 493"/>
              <a:gd name="T2" fmla="*/ 0 w 867"/>
              <a:gd name="T3" fmla="*/ 493 h 493"/>
              <a:gd name="T4" fmla="*/ 0 w 867"/>
              <a:gd name="T5" fmla="*/ 0 h 493"/>
              <a:gd name="T6" fmla="*/ 756 w 867"/>
              <a:gd name="T7" fmla="*/ 0 h 493"/>
              <a:gd name="T8" fmla="*/ 867 w 867"/>
              <a:gd name="T9" fmla="*/ 248 h 493"/>
              <a:gd name="T10" fmla="*/ 756 w 867"/>
              <a:gd name="T11" fmla="*/ 493 h 493"/>
            </a:gdLst>
            <a:ahLst/>
            <a:cxnLst>
              <a:cxn ang="0">
                <a:pos x="T0" y="T1"/>
              </a:cxn>
              <a:cxn ang="0">
                <a:pos x="T2" y="T3"/>
              </a:cxn>
              <a:cxn ang="0">
                <a:pos x="T4" y="T5"/>
              </a:cxn>
              <a:cxn ang="0">
                <a:pos x="T6" y="T7"/>
              </a:cxn>
              <a:cxn ang="0">
                <a:pos x="T8" y="T9"/>
              </a:cxn>
              <a:cxn ang="0">
                <a:pos x="T10" y="T11"/>
              </a:cxn>
            </a:cxnLst>
            <a:rect l="0" t="0" r="r" b="b"/>
            <a:pathLst>
              <a:path w="867" h="493">
                <a:moveTo>
                  <a:pt x="756" y="493"/>
                </a:moveTo>
                <a:lnTo>
                  <a:pt x="0" y="493"/>
                </a:lnTo>
                <a:lnTo>
                  <a:pt x="0" y="0"/>
                </a:lnTo>
                <a:lnTo>
                  <a:pt x="756" y="0"/>
                </a:lnTo>
                <a:lnTo>
                  <a:pt x="867" y="248"/>
                </a:lnTo>
                <a:lnTo>
                  <a:pt x="756" y="493"/>
                </a:lnTo>
                <a:close/>
              </a:path>
            </a:pathLst>
          </a:custGeom>
          <a:solidFill>
            <a:srgbClr val="00B0F0"/>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8" name="Freeform 11"/>
          <p:cNvSpPr>
            <a:spLocks/>
          </p:cNvSpPr>
          <p:nvPr userDrawn="1"/>
        </p:nvSpPr>
        <p:spPr bwMode="auto">
          <a:xfrm>
            <a:off x="1246188" y="296368"/>
            <a:ext cx="233363" cy="864380"/>
          </a:xfrm>
          <a:custGeom>
            <a:avLst/>
            <a:gdLst>
              <a:gd name="T0" fmla="*/ 33 w 147"/>
              <a:gd name="T1" fmla="*/ 0 h 493"/>
              <a:gd name="T2" fmla="*/ 0 w 147"/>
              <a:gd name="T3" fmla="*/ 0 h 493"/>
              <a:gd name="T4" fmla="*/ 114 w 147"/>
              <a:gd name="T5" fmla="*/ 248 h 493"/>
              <a:gd name="T6" fmla="*/ 0 w 147"/>
              <a:gd name="T7" fmla="*/ 493 h 493"/>
              <a:gd name="T8" fmla="*/ 33 w 147"/>
              <a:gd name="T9" fmla="*/ 493 h 493"/>
              <a:gd name="T10" fmla="*/ 147 w 147"/>
              <a:gd name="T11" fmla="*/ 248 h 493"/>
              <a:gd name="T12" fmla="*/ 33 w 147"/>
              <a:gd name="T13" fmla="*/ 0 h 493"/>
            </a:gdLst>
            <a:ahLst/>
            <a:cxnLst>
              <a:cxn ang="0">
                <a:pos x="T0" y="T1"/>
              </a:cxn>
              <a:cxn ang="0">
                <a:pos x="T2" y="T3"/>
              </a:cxn>
              <a:cxn ang="0">
                <a:pos x="T4" y="T5"/>
              </a:cxn>
              <a:cxn ang="0">
                <a:pos x="T6" y="T7"/>
              </a:cxn>
              <a:cxn ang="0">
                <a:pos x="T8" y="T9"/>
              </a:cxn>
              <a:cxn ang="0">
                <a:pos x="T10" y="T11"/>
              </a:cxn>
              <a:cxn ang="0">
                <a:pos x="T12" y="T13"/>
              </a:cxn>
            </a:cxnLst>
            <a:rect l="0" t="0" r="r" b="b"/>
            <a:pathLst>
              <a:path w="147" h="493">
                <a:moveTo>
                  <a:pt x="33" y="0"/>
                </a:moveTo>
                <a:lnTo>
                  <a:pt x="0" y="0"/>
                </a:lnTo>
                <a:lnTo>
                  <a:pt x="114" y="248"/>
                </a:lnTo>
                <a:lnTo>
                  <a:pt x="0" y="493"/>
                </a:lnTo>
                <a:lnTo>
                  <a:pt x="33" y="493"/>
                </a:lnTo>
                <a:lnTo>
                  <a:pt x="147" y="248"/>
                </a:lnTo>
                <a:lnTo>
                  <a:pt x="33" y="0"/>
                </a:lnTo>
                <a:close/>
              </a:path>
            </a:pathLst>
          </a:custGeom>
          <a:solidFill>
            <a:srgbClr val="0B9CE5"/>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zh-CN" altLang="en-US" dirty="0">
              <a:ea typeface="方正兰亭黑简体" panose="02000000000000000000" pitchFamily="2" charset="-122"/>
            </a:endParaRPr>
          </a:p>
        </p:txBody>
      </p:sp>
      <p:sp>
        <p:nvSpPr>
          <p:cNvPr id="9" name="Freeform 12"/>
          <p:cNvSpPr>
            <a:spLocks noEditPoints="1"/>
          </p:cNvSpPr>
          <p:nvPr userDrawn="1"/>
        </p:nvSpPr>
        <p:spPr bwMode="auto">
          <a:xfrm>
            <a:off x="479376" y="474075"/>
            <a:ext cx="508162" cy="508967"/>
          </a:xfrm>
          <a:custGeom>
            <a:avLst/>
            <a:gdLst>
              <a:gd name="T0" fmla="*/ 1433 w 2867"/>
              <a:gd name="T1" fmla="*/ 0 h 2867"/>
              <a:gd name="T2" fmla="*/ 0 w 2867"/>
              <a:gd name="T3" fmla="*/ 1433 h 2867"/>
              <a:gd name="T4" fmla="*/ 1433 w 2867"/>
              <a:gd name="T5" fmla="*/ 2867 h 2867"/>
              <a:gd name="T6" fmla="*/ 2867 w 2867"/>
              <a:gd name="T7" fmla="*/ 1433 h 2867"/>
              <a:gd name="T8" fmla="*/ 1433 w 2867"/>
              <a:gd name="T9" fmla="*/ 0 h 2867"/>
              <a:gd name="T10" fmla="*/ 1433 w 2867"/>
              <a:gd name="T11" fmla="*/ 2662 h 2867"/>
              <a:gd name="T12" fmla="*/ 205 w 2867"/>
              <a:gd name="T13" fmla="*/ 1433 h 2867"/>
              <a:gd name="T14" fmla="*/ 1433 w 2867"/>
              <a:gd name="T15" fmla="*/ 205 h 2867"/>
              <a:gd name="T16" fmla="*/ 2662 w 2867"/>
              <a:gd name="T17" fmla="*/ 1433 h 2867"/>
              <a:gd name="T18" fmla="*/ 1433 w 2867"/>
              <a:gd name="T19" fmla="*/ 2662 h 2867"/>
              <a:gd name="T20" fmla="*/ 2336 w 2867"/>
              <a:gd name="T21" fmla="*/ 2066 h 2867"/>
              <a:gd name="T22" fmla="*/ 523 w 2867"/>
              <a:gd name="T23" fmla="*/ 2066 h 2867"/>
              <a:gd name="T24" fmla="*/ 976 w 2867"/>
              <a:gd name="T25" fmla="*/ 1432 h 2867"/>
              <a:gd name="T26" fmla="*/ 1255 w 2867"/>
              <a:gd name="T27" fmla="*/ 1810 h 2867"/>
              <a:gd name="T28" fmla="*/ 1792 w 2867"/>
              <a:gd name="T29" fmla="*/ 1069 h 2867"/>
              <a:gd name="T30" fmla="*/ 2336 w 2867"/>
              <a:gd name="T31" fmla="*/ 2066 h 2867"/>
              <a:gd name="T32" fmla="*/ 704 w 2867"/>
              <a:gd name="T33" fmla="*/ 978 h 2867"/>
              <a:gd name="T34" fmla="*/ 886 w 2867"/>
              <a:gd name="T35" fmla="*/ 797 h 2867"/>
              <a:gd name="T36" fmla="*/ 1067 w 2867"/>
              <a:gd name="T37" fmla="*/ 978 h 2867"/>
              <a:gd name="T38" fmla="*/ 886 w 2867"/>
              <a:gd name="T39" fmla="*/ 1160 h 2867"/>
              <a:gd name="T40" fmla="*/ 704 w 2867"/>
              <a:gd name="T41" fmla="*/ 978 h 2867"/>
              <a:gd name="T42" fmla="*/ 704 w 2867"/>
              <a:gd name="T43" fmla="*/ 978 h 2867"/>
              <a:gd name="T44" fmla="*/ 704 w 2867"/>
              <a:gd name="T45" fmla="*/ 978 h 2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67" h="2867">
                <a:moveTo>
                  <a:pt x="1433" y="0"/>
                </a:moveTo>
                <a:cubicBezTo>
                  <a:pt x="643" y="0"/>
                  <a:pt x="0" y="643"/>
                  <a:pt x="0" y="1433"/>
                </a:cubicBezTo>
                <a:cubicBezTo>
                  <a:pt x="0" y="2224"/>
                  <a:pt x="643" y="2867"/>
                  <a:pt x="1433" y="2867"/>
                </a:cubicBezTo>
                <a:cubicBezTo>
                  <a:pt x="2224" y="2867"/>
                  <a:pt x="2867" y="2224"/>
                  <a:pt x="2867" y="1433"/>
                </a:cubicBezTo>
                <a:cubicBezTo>
                  <a:pt x="2867" y="643"/>
                  <a:pt x="2224" y="0"/>
                  <a:pt x="1433" y="0"/>
                </a:cubicBezTo>
                <a:close/>
                <a:moveTo>
                  <a:pt x="1433" y="2662"/>
                </a:moveTo>
                <a:cubicBezTo>
                  <a:pt x="756" y="2662"/>
                  <a:pt x="205" y="2111"/>
                  <a:pt x="205" y="1433"/>
                </a:cubicBezTo>
                <a:cubicBezTo>
                  <a:pt x="205" y="756"/>
                  <a:pt x="756" y="205"/>
                  <a:pt x="1433" y="205"/>
                </a:cubicBezTo>
                <a:cubicBezTo>
                  <a:pt x="2111" y="205"/>
                  <a:pt x="2662" y="756"/>
                  <a:pt x="2662" y="1433"/>
                </a:cubicBezTo>
                <a:cubicBezTo>
                  <a:pt x="2662" y="2111"/>
                  <a:pt x="2111" y="2662"/>
                  <a:pt x="1433" y="2662"/>
                </a:cubicBezTo>
                <a:close/>
                <a:moveTo>
                  <a:pt x="2336" y="2066"/>
                </a:moveTo>
                <a:cubicBezTo>
                  <a:pt x="523" y="2066"/>
                  <a:pt x="523" y="2066"/>
                  <a:pt x="523" y="2066"/>
                </a:cubicBezTo>
                <a:cubicBezTo>
                  <a:pt x="976" y="1432"/>
                  <a:pt x="976" y="1432"/>
                  <a:pt x="976" y="1432"/>
                </a:cubicBezTo>
                <a:cubicBezTo>
                  <a:pt x="1255" y="1810"/>
                  <a:pt x="1255" y="1810"/>
                  <a:pt x="1255" y="1810"/>
                </a:cubicBezTo>
                <a:cubicBezTo>
                  <a:pt x="1792" y="1069"/>
                  <a:pt x="1792" y="1069"/>
                  <a:pt x="1792" y="1069"/>
                </a:cubicBezTo>
                <a:lnTo>
                  <a:pt x="2336" y="2066"/>
                </a:lnTo>
                <a:close/>
                <a:moveTo>
                  <a:pt x="704" y="978"/>
                </a:moveTo>
                <a:cubicBezTo>
                  <a:pt x="704" y="878"/>
                  <a:pt x="786" y="797"/>
                  <a:pt x="886" y="797"/>
                </a:cubicBezTo>
                <a:cubicBezTo>
                  <a:pt x="986" y="797"/>
                  <a:pt x="1067" y="878"/>
                  <a:pt x="1067" y="978"/>
                </a:cubicBezTo>
                <a:cubicBezTo>
                  <a:pt x="1067" y="1079"/>
                  <a:pt x="986" y="1160"/>
                  <a:pt x="886" y="1160"/>
                </a:cubicBezTo>
                <a:cubicBezTo>
                  <a:pt x="786" y="1160"/>
                  <a:pt x="704" y="1079"/>
                  <a:pt x="704" y="978"/>
                </a:cubicBezTo>
                <a:close/>
                <a:moveTo>
                  <a:pt x="704" y="978"/>
                </a:moveTo>
                <a:cubicBezTo>
                  <a:pt x="704" y="978"/>
                  <a:pt x="704" y="978"/>
                  <a:pt x="704" y="978"/>
                </a:cubicBezTo>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dirty="0">
              <a:ea typeface="方正兰亭黑简体" panose="02000000000000000000" pitchFamily="2" charset="-122"/>
            </a:endParaRPr>
          </a:p>
        </p:txBody>
      </p:sp>
      <p:sp>
        <p:nvSpPr>
          <p:cNvPr id="10" name="标题 1"/>
          <p:cNvSpPr>
            <a:spLocks noGrp="1"/>
          </p:cNvSpPr>
          <p:nvPr>
            <p:ph type="title" hasCustomPrompt="1"/>
          </p:nvPr>
        </p:nvSpPr>
        <p:spPr>
          <a:xfrm>
            <a:off x="1594800" y="410400"/>
            <a:ext cx="9831600" cy="640800"/>
          </a:xfrm>
          <a:noFill/>
          <a:ln w="9525">
            <a:noFill/>
            <a:miter lim="800000"/>
            <a:headEnd/>
            <a:tailEnd/>
          </a:ln>
        </p:spPr>
        <p:txBody>
          <a:bodyPr vert="horz" wrap="square" lIns="100800" tIns="50400" rIns="100800" bIns="50400" numCol="1" anchor="t" anchorCtr="0" compatLnSpc="1">
            <a:prstTxWarp prst="textNoShape">
              <a:avLst/>
            </a:prstTxWarp>
          </a:bodyPr>
          <a:lstStyle>
            <a:lvl1pPr>
              <a:defRPr lang="zh-CN" altLang="en-US" b="1" kern="0" baseline="0" dirty="0"/>
            </a:lvl1pPr>
          </a:lstStyle>
          <a:p>
            <a:pPr lvl="0"/>
            <a:r>
              <a:rPr lang="en-US" altLang="zh-CN" dirty="0"/>
              <a:t>Title</a:t>
            </a:r>
            <a:endParaRPr lang="zh-CN" altLang="en-US" dirty="0"/>
          </a:p>
        </p:txBody>
      </p:sp>
    </p:spTree>
    <p:extLst>
      <p:ext uri="{BB962C8B-B14F-4D97-AF65-F5344CB8AC3E}">
        <p14:creationId xmlns:p14="http://schemas.microsoft.com/office/powerpoint/2010/main" val="397434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9#全白背景">
    <p:spTree>
      <p:nvGrpSpPr>
        <p:cNvPr id="1" name=""/>
        <p:cNvGrpSpPr/>
        <p:nvPr/>
      </p:nvGrpSpPr>
      <p:grpSpPr>
        <a:xfrm>
          <a:off x="0" y="0"/>
          <a:ext cx="0" cy="0"/>
          <a:chOff x="0" y="0"/>
          <a:chExt cx="0" cy="0"/>
        </a:xfrm>
      </p:grpSpPr>
      <p:grpSp>
        <p:nvGrpSpPr>
          <p:cNvPr id="2" name="组合 1"/>
          <p:cNvGrpSpPr/>
          <p:nvPr userDrawn="1"/>
        </p:nvGrpSpPr>
        <p:grpSpPr>
          <a:xfrm>
            <a:off x="12162528" y="4653136"/>
            <a:ext cx="638734" cy="1729234"/>
            <a:chOff x="12162528" y="4653136"/>
            <a:chExt cx="638734" cy="1729234"/>
          </a:xfrm>
        </p:grpSpPr>
        <p:sp>
          <p:nvSpPr>
            <p:cNvPr id="3" name="矩形 2">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4" name="矩形 3">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5" name="矩形 4">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6" name="矩形 5">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7" name="矩形 6">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8" name="矩形 7">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mn-lt"/>
                <a:ea typeface="+mn-ea"/>
                <a:cs typeface="Huawei Sans" panose="020C0503030203020204" pitchFamily="34" charset="0"/>
              </a:endParaRPr>
            </a:p>
          </p:txBody>
        </p:sp>
        <p:sp>
          <p:nvSpPr>
            <p:cNvPr id="9" name="文本框 8">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表格表头</a:t>
              </a:r>
            </a:p>
          </p:txBody>
        </p:sp>
        <p:sp>
          <p:nvSpPr>
            <p:cNvPr id="10" name="文本框 9">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表格边框</a:t>
              </a:r>
            </a:p>
          </p:txBody>
        </p:sp>
        <p:sp>
          <p:nvSpPr>
            <p:cNvPr id="11" name="文本框 10">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导航灰底</a:t>
              </a:r>
            </a:p>
          </p:txBody>
        </p:sp>
        <p:sp>
          <p:nvSpPr>
            <p:cNvPr id="12" name="文本框 11">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mn-lt"/>
                  <a:ea typeface="+mn-ea"/>
                </a:rPr>
                <a:t>华为红</a:t>
              </a:r>
            </a:p>
          </p:txBody>
        </p:sp>
        <p:sp>
          <p:nvSpPr>
            <p:cNvPr id="13" name="文本框 12">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文字底色</a:t>
              </a:r>
            </a:p>
          </p:txBody>
        </p:sp>
        <p:sp>
          <p:nvSpPr>
            <p:cNvPr id="14" name="文本框 13">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mn-lt"/>
                  <a:ea typeface="+mn-ea"/>
                </a:rPr>
                <a:t>文字边框</a:t>
              </a:r>
            </a:p>
          </p:txBody>
        </p:sp>
      </p:grpSp>
    </p:spTree>
    <p:extLst>
      <p:ext uri="{BB962C8B-B14F-4D97-AF65-F5344CB8AC3E}">
        <p14:creationId xmlns:p14="http://schemas.microsoft.com/office/powerpoint/2010/main" val="298325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a:spLocks noGrp="1" noChangeArrowheads="1"/>
          </p:cNvSpPr>
          <p:nvPr>
            <p:ph type="title"/>
          </p:nvPr>
        </p:nvSpPr>
        <p:spPr bwMode="auto">
          <a:xfrm>
            <a:off x="869611" y="260649"/>
            <a:ext cx="10323183" cy="868363"/>
          </a:xfrm>
          <a:prstGeom prst="rect">
            <a:avLst/>
          </a:prstGeom>
          <a:noFill/>
          <a:ln w="9525">
            <a:noFill/>
            <a:miter lim="800000"/>
            <a:headEnd/>
            <a:tailEnd/>
          </a:ln>
        </p:spPr>
        <p:txBody>
          <a:bodyPr vert="horz" wrap="square" lIns="80128" tIns="40064" rIns="80128" bIns="40064" numCol="1" anchor="ctr" anchorCtr="0" compatLnSpc="1">
            <a:prstTxWarp prst="textNoShape">
              <a:avLst/>
            </a:prstTxWarp>
          </a:bodyPr>
          <a:lstStyle/>
          <a:p>
            <a:pPr lvl="0"/>
            <a:r>
              <a:rPr lang="en-US" altLang="zh-CN" dirty="0"/>
              <a:t>Click to Edit</a:t>
            </a:r>
            <a:endParaRPr lang="zh-CN" altLang="en-US" dirty="0"/>
          </a:p>
        </p:txBody>
      </p:sp>
      <p:sp>
        <p:nvSpPr>
          <p:cNvPr id="8" name="Rectangle 57"/>
          <p:cNvSpPr>
            <a:spLocks noGrp="1" noChangeArrowheads="1"/>
          </p:cNvSpPr>
          <p:nvPr>
            <p:ph type="body" idx="1"/>
          </p:nvPr>
        </p:nvSpPr>
        <p:spPr bwMode="auto">
          <a:xfrm>
            <a:off x="448290" y="1248073"/>
            <a:ext cx="11307600" cy="46800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r>
              <a:rPr lang="en-US" altLang="zh-CN" dirty="0"/>
              <a:t>0</a:t>
            </a:r>
            <a:endParaRPr lang="zh-CN" altLang="en-US" dirty="0"/>
          </a:p>
        </p:txBody>
      </p:sp>
      <p:grpSp>
        <p:nvGrpSpPr>
          <p:cNvPr id="2" name="组合 1"/>
          <p:cNvGrpSpPr/>
          <p:nvPr userDrawn="1"/>
        </p:nvGrpSpPr>
        <p:grpSpPr>
          <a:xfrm>
            <a:off x="12162528" y="4653136"/>
            <a:ext cx="638734" cy="1729234"/>
            <a:chOff x="12162528" y="4653136"/>
            <a:chExt cx="638734" cy="1729234"/>
          </a:xfrm>
        </p:grpSpPr>
        <p:sp>
          <p:nvSpPr>
            <p:cNvPr id="12" name="矩形 11">
              <a:extLst>
                <a:ext uri="{FF2B5EF4-FFF2-40B4-BE49-F238E27FC236}">
                  <a16:creationId xmlns:a16="http://schemas.microsoft.com/office/drawing/2014/main" id="{32AEB80E-D574-4C1A-9EB9-3369A2BB96C5}"/>
                </a:ext>
              </a:extLst>
            </p:cNvPr>
            <p:cNvSpPr/>
            <p:nvPr userDrawn="1"/>
          </p:nvSpPr>
          <p:spPr>
            <a:xfrm>
              <a:off x="12212029" y="4653136"/>
              <a:ext cx="539729" cy="288726"/>
            </a:xfrm>
            <a:prstGeom prst="rect">
              <a:avLst/>
            </a:prstGeom>
            <a:solidFill>
              <a:srgbClr val="00B0F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3" name="矩形 12">
              <a:extLst>
                <a:ext uri="{FF2B5EF4-FFF2-40B4-BE49-F238E27FC236}">
                  <a16:creationId xmlns:a16="http://schemas.microsoft.com/office/drawing/2014/main" id="{E94F5345-F49B-42D0-B35C-CA4FB19A3DA6}"/>
                </a:ext>
              </a:extLst>
            </p:cNvPr>
            <p:cNvSpPr/>
            <p:nvPr userDrawn="1"/>
          </p:nvSpPr>
          <p:spPr>
            <a:xfrm>
              <a:off x="12212029" y="4941964"/>
              <a:ext cx="539729" cy="288000"/>
            </a:xfrm>
            <a:prstGeom prst="rect">
              <a:avLst/>
            </a:prstGeom>
            <a:solidFill>
              <a:srgbClr val="A6D2FF"/>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4" name="矩形 13">
              <a:extLst>
                <a:ext uri="{FF2B5EF4-FFF2-40B4-BE49-F238E27FC236}">
                  <a16:creationId xmlns:a16="http://schemas.microsoft.com/office/drawing/2014/main" id="{BA62EB75-581F-4CD2-92A6-87BDFE3BDBC3}"/>
                </a:ext>
              </a:extLst>
            </p:cNvPr>
            <p:cNvSpPr/>
            <p:nvPr userDrawn="1"/>
          </p:nvSpPr>
          <p:spPr>
            <a:xfrm>
              <a:off x="12212029" y="5230066"/>
              <a:ext cx="539729" cy="288000"/>
            </a:xfrm>
            <a:prstGeom prst="rect">
              <a:avLst/>
            </a:prstGeom>
            <a:solidFill>
              <a:srgbClr val="D8D8D8"/>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5" name="矩形 14">
              <a:extLst>
                <a:ext uri="{FF2B5EF4-FFF2-40B4-BE49-F238E27FC236}">
                  <a16:creationId xmlns:a16="http://schemas.microsoft.com/office/drawing/2014/main" id="{947DE7E3-EC9F-4331-B252-7BCE51B7F0DA}"/>
                </a:ext>
              </a:extLst>
            </p:cNvPr>
            <p:cNvSpPr/>
            <p:nvPr userDrawn="1"/>
          </p:nvSpPr>
          <p:spPr>
            <a:xfrm>
              <a:off x="12212029" y="5518168"/>
              <a:ext cx="539729" cy="288000"/>
            </a:xfrm>
            <a:prstGeom prst="rect">
              <a:avLst/>
            </a:prstGeom>
            <a:solidFill>
              <a:srgbClr val="C00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6" name="矩形 15">
              <a:extLst>
                <a:ext uri="{FF2B5EF4-FFF2-40B4-BE49-F238E27FC236}">
                  <a16:creationId xmlns:a16="http://schemas.microsoft.com/office/drawing/2014/main" id="{BE210CD8-3823-4C2E-B3EA-E42C40CFB29F}"/>
                </a:ext>
              </a:extLst>
            </p:cNvPr>
            <p:cNvSpPr/>
            <p:nvPr userDrawn="1"/>
          </p:nvSpPr>
          <p:spPr>
            <a:xfrm>
              <a:off x="12212029" y="5806270"/>
              <a:ext cx="539729" cy="288000"/>
            </a:xfrm>
            <a:prstGeom prst="rect">
              <a:avLst/>
            </a:prstGeom>
            <a:solidFill>
              <a:srgbClr val="FFFFCC"/>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7" name="矩形 16">
              <a:extLst>
                <a:ext uri="{FF2B5EF4-FFF2-40B4-BE49-F238E27FC236}">
                  <a16:creationId xmlns:a16="http://schemas.microsoft.com/office/drawing/2014/main" id="{BE8A406D-0F03-42D8-9159-77B9DE9EB30E}"/>
                </a:ext>
              </a:extLst>
            </p:cNvPr>
            <p:cNvSpPr/>
            <p:nvPr userDrawn="1"/>
          </p:nvSpPr>
          <p:spPr>
            <a:xfrm>
              <a:off x="12212029" y="6094370"/>
              <a:ext cx="539729" cy="288000"/>
            </a:xfrm>
            <a:prstGeom prst="rect">
              <a:avLst/>
            </a:prstGeom>
            <a:solidFill>
              <a:srgbClr val="FFC000"/>
            </a:solidFill>
          </p:spPr>
          <p:txBody>
            <a:bodyPr wrap="none" rtlCol="0" anchor="ctr">
              <a:noAutofit/>
            </a:bodyPr>
            <a:lstStyle/>
            <a:p>
              <a:pPr marL="342763" indent="-342763" algn="ctr" fontAlgn="auto">
                <a:buFont typeface="+mj-lt"/>
                <a:buAutoNum type="arabicPeriod"/>
              </a:pPr>
              <a:endParaRPr lang="zh-CN" altLang="en-US" sz="9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8" name="文本框 17">
              <a:extLst>
                <a:ext uri="{FF2B5EF4-FFF2-40B4-BE49-F238E27FC236}">
                  <a16:creationId xmlns:a16="http://schemas.microsoft.com/office/drawing/2014/main" id="{98A3A11A-AB61-497E-B3AE-12E999A6BBBA}"/>
                </a:ext>
              </a:extLst>
            </p:cNvPr>
            <p:cNvSpPr txBox="1"/>
            <p:nvPr userDrawn="1"/>
          </p:nvSpPr>
          <p:spPr bwMode="auto">
            <a:xfrm>
              <a:off x="12162528" y="4683920"/>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表格表头</a:t>
              </a:r>
            </a:p>
          </p:txBody>
        </p:sp>
        <p:sp>
          <p:nvSpPr>
            <p:cNvPr id="19" name="文本框 18">
              <a:extLst>
                <a:ext uri="{FF2B5EF4-FFF2-40B4-BE49-F238E27FC236}">
                  <a16:creationId xmlns:a16="http://schemas.microsoft.com/office/drawing/2014/main" id="{CF824ACE-31EE-452D-A81D-32E189AFE158}"/>
                </a:ext>
              </a:extLst>
            </p:cNvPr>
            <p:cNvSpPr txBox="1"/>
            <p:nvPr userDrawn="1"/>
          </p:nvSpPr>
          <p:spPr bwMode="auto">
            <a:xfrm>
              <a:off x="12162528" y="4972385"/>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表格边框</a:t>
              </a:r>
            </a:p>
          </p:txBody>
        </p:sp>
        <p:sp>
          <p:nvSpPr>
            <p:cNvPr id="20" name="文本框 19">
              <a:extLst>
                <a:ext uri="{FF2B5EF4-FFF2-40B4-BE49-F238E27FC236}">
                  <a16:creationId xmlns:a16="http://schemas.microsoft.com/office/drawing/2014/main" id="{7399143C-FDAD-45F1-BC44-030BD92ABA98}"/>
                </a:ext>
              </a:extLst>
            </p:cNvPr>
            <p:cNvSpPr txBox="1"/>
            <p:nvPr userDrawn="1"/>
          </p:nvSpPr>
          <p:spPr bwMode="auto">
            <a:xfrm>
              <a:off x="12162528" y="5260487"/>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导航灰底</a:t>
              </a:r>
            </a:p>
          </p:txBody>
        </p:sp>
        <p:sp>
          <p:nvSpPr>
            <p:cNvPr id="21" name="文本框 20">
              <a:extLst>
                <a:ext uri="{FF2B5EF4-FFF2-40B4-BE49-F238E27FC236}">
                  <a16:creationId xmlns:a16="http://schemas.microsoft.com/office/drawing/2014/main" id="{308D80BD-0AC4-4D30-BDF8-F241047905A7}"/>
                </a:ext>
              </a:extLst>
            </p:cNvPr>
            <p:cNvSpPr txBox="1"/>
            <p:nvPr userDrawn="1"/>
          </p:nvSpPr>
          <p:spPr bwMode="auto">
            <a:xfrm>
              <a:off x="12220212" y="5548589"/>
              <a:ext cx="52336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solidFill>
                    <a:schemeClr val="bg1"/>
                  </a:solidFill>
                  <a:latin typeface="Huawei Sans" panose="020C0503030203020204" pitchFamily="34" charset="0"/>
                  <a:ea typeface="方正兰亭黑简体" panose="02000000000000000000" pitchFamily="2" charset="-122"/>
                </a:rPr>
                <a:t>华为红</a:t>
              </a:r>
            </a:p>
          </p:txBody>
        </p:sp>
        <p:sp>
          <p:nvSpPr>
            <p:cNvPr id="22" name="文本框 21">
              <a:extLst>
                <a:ext uri="{FF2B5EF4-FFF2-40B4-BE49-F238E27FC236}">
                  <a16:creationId xmlns:a16="http://schemas.microsoft.com/office/drawing/2014/main" id="{B9CBC549-23CA-4012-B493-FF768D1829F1}"/>
                </a:ext>
              </a:extLst>
            </p:cNvPr>
            <p:cNvSpPr txBox="1"/>
            <p:nvPr userDrawn="1"/>
          </p:nvSpPr>
          <p:spPr bwMode="auto">
            <a:xfrm>
              <a:off x="12162528" y="58366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文字底色</a:t>
              </a:r>
            </a:p>
          </p:txBody>
        </p:sp>
        <p:sp>
          <p:nvSpPr>
            <p:cNvPr id="23" name="文本框 22">
              <a:extLst>
                <a:ext uri="{FF2B5EF4-FFF2-40B4-BE49-F238E27FC236}">
                  <a16:creationId xmlns:a16="http://schemas.microsoft.com/office/drawing/2014/main" id="{DA49D1AE-05B4-4A19-9F6F-8B89D09C41DD}"/>
                </a:ext>
              </a:extLst>
            </p:cNvPr>
            <p:cNvSpPr txBox="1"/>
            <p:nvPr userDrawn="1"/>
          </p:nvSpPr>
          <p:spPr bwMode="auto">
            <a:xfrm>
              <a:off x="12162528" y="6124791"/>
              <a:ext cx="638734" cy="227159"/>
            </a:xfrm>
            <a:prstGeom prst="rect">
              <a:avLst/>
            </a:prstGeom>
            <a:noFill/>
            <a:ln w="9525" algn="ctr">
              <a:noFill/>
              <a:miter lim="800000"/>
              <a:headEnd/>
              <a:tailEnd/>
            </a:ln>
          </p:spPr>
          <p:txBody>
            <a:bodyPr vert="horz" wrap="none" lIns="87768" tIns="43884" rIns="87768" bIns="43884" numCol="1" rtlCol="0" anchor="ctr" anchorCtr="0" compatLnSpc="1">
              <a:prstTxWarp prst="textNoShape">
                <a:avLst/>
              </a:prstTxWarp>
              <a:spAutoFit/>
            </a:bodyPr>
            <a:lstStyle/>
            <a:p>
              <a:pPr algn="ctr" fontAlgn="auto"/>
              <a:r>
                <a:rPr lang="zh-CN" altLang="en-US" sz="900" dirty="0">
                  <a:latin typeface="Huawei Sans" panose="020C0503030203020204" pitchFamily="34" charset="0"/>
                  <a:ea typeface="方正兰亭黑简体" panose="02000000000000000000" pitchFamily="2" charset="-122"/>
                </a:rPr>
                <a:t>文字边框</a:t>
              </a:r>
            </a:p>
          </p:txBody>
        </p:sp>
      </p:grpSp>
      <p:pic>
        <p:nvPicPr>
          <p:cNvPr id="24" name="图片 23"/>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674829" y="6504031"/>
            <a:ext cx="1249200" cy="273343"/>
          </a:xfrm>
          <a:prstGeom prst="rect">
            <a:avLst/>
          </a:prstGeom>
        </p:spPr>
      </p:pic>
      <p:sp>
        <p:nvSpPr>
          <p:cNvPr id="25" name="Rectangle 69"/>
          <p:cNvSpPr>
            <a:spLocks noChangeArrowheads="1"/>
          </p:cNvSpPr>
          <p:nvPr userDrawn="1"/>
        </p:nvSpPr>
        <p:spPr bwMode="auto">
          <a:xfrm>
            <a:off x="119336" y="6500581"/>
            <a:ext cx="742054"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Page</a:t>
            </a:r>
            <a:r>
              <a:rPr lang="en-US" altLang="zh-CN" sz="1200" baseline="0" dirty="0">
                <a:latin typeface="Huawei Sans" panose="020C0503030203020204" pitchFamily="34" charset="0"/>
                <a:ea typeface="方正兰亭黑简体" panose="02000000000000000000" pitchFamily="2" charset="-122"/>
                <a:cs typeface="Huawei Sans" panose="020C0503030203020204" pitchFamily="34" charset="0"/>
              </a:rPr>
              <a:t> </a:t>
            </a:r>
            <a:fld id="{2F2CF7F5-F178-4429-B6CA-28062DF31937}" type="slidenum">
              <a:rPr lang="en-US" altLang="zh-CN" sz="1200" smtClean="0">
                <a:latin typeface="Huawei Sans" panose="020C0503030203020204" pitchFamily="34" charset="0"/>
                <a:ea typeface="方正兰亭黑简体" panose="02000000000000000000" pitchFamily="2" charset="-122"/>
                <a:cs typeface="Huawei Sans" panose="020C0503030203020204" pitchFamily="34" charset="0"/>
              </a:rPr>
              <a:pPr defTabSz="801668" eaLnBrk="0" fontAlgn="base" hangingPunct="0">
                <a:defRPr/>
              </a:pPr>
              <a:t>‹nº›</a:t>
            </a:fld>
            <a:endParaRPr lang="en-US" altLang="zh-CN" sz="12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26" name="Rectangle 54"/>
          <p:cNvSpPr>
            <a:spLocks noChangeArrowheads="1"/>
          </p:cNvSpPr>
          <p:nvPr userDrawn="1"/>
        </p:nvSpPr>
        <p:spPr bwMode="auto">
          <a:xfrm>
            <a:off x="947428" y="6500581"/>
            <a:ext cx="4948333" cy="265552"/>
          </a:xfrm>
          <a:prstGeom prst="rect">
            <a:avLst/>
          </a:prstGeom>
          <a:noFill/>
          <a:ln w="9525" algn="ctr">
            <a:noFill/>
            <a:miter lim="800000"/>
            <a:headEnd/>
            <a:tailEnd/>
          </a:ln>
          <a:effectLst/>
        </p:spPr>
        <p:txBody>
          <a:bodyPr wrap="none" lIns="80101" tIns="40052" rIns="80101" bIns="40052">
            <a:spAutoFit/>
          </a:bodyPr>
          <a:lstStyle/>
          <a:p>
            <a:pPr defTabSz="801668" eaLnBrk="0" fontAlgn="base" hangingPunct="0">
              <a:defRPr/>
            </a:pPr>
            <a:r>
              <a:rPr lang="en-US" altLang="zh-CN" sz="1200" dirty="0">
                <a:latin typeface="Huawei Sans" panose="020C0503030203020204" pitchFamily="34" charset="0"/>
                <a:ea typeface="方正兰亭黑简体" panose="02000000000000000000" pitchFamily="2" charset="-122"/>
                <a:cs typeface="Huawei Sans" panose="020C0503030203020204" pitchFamily="34" charset="0"/>
              </a:rPr>
              <a:t>Copyright © 2020 Huawei Technologies Co., Ltd. All rights reserved. </a:t>
            </a:r>
          </a:p>
        </p:txBody>
      </p:sp>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Lst>
  <p:txStyles>
    <p:titleStyle>
      <a:lvl1pPr algn="l" defTabSz="914034" rtl="0" eaLnBrk="1" fontAlgn="ctr" latinLnBrk="0" hangingPunct="1">
        <a:lnSpc>
          <a:spcPct val="90000"/>
        </a:lnSpc>
        <a:spcBef>
          <a:spcPct val="0"/>
        </a:spcBef>
        <a:buNone/>
        <a:defRPr sz="3499" kern="1200">
          <a:solidFill>
            <a:schemeClr val="tx1"/>
          </a:solidFill>
          <a:latin typeface="Huawei Sans" panose="020C0503030203020204" pitchFamily="34" charset="0"/>
          <a:ea typeface="方正兰亭黑简体" panose="02000000000000000000" pitchFamily="2" charset="-122"/>
          <a:cs typeface="+mj-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zh-CN"/>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79" userDrawn="1">
          <p15:clr>
            <a:srgbClr val="F26B43"/>
          </p15:clr>
        </p15:guide>
        <p15:guide id="4" pos="7401" userDrawn="1">
          <p15:clr>
            <a:srgbClr val="F26B43"/>
          </p15:clr>
        </p15:guide>
        <p15:guide id="5" orient="horz" pos="2341" userDrawn="1">
          <p15:clr>
            <a:srgbClr val="F26B43"/>
          </p15:clr>
        </p15:guide>
        <p15:guide id="6" orient="horz" pos="4020" userDrawn="1">
          <p15:clr>
            <a:srgbClr val="F26B43"/>
          </p15:clr>
        </p15:guide>
        <p15:guide id="7" orient="horz" pos="777" userDrawn="1">
          <p15:clr>
            <a:srgbClr val="F26B43"/>
          </p15:clr>
        </p15:guide>
        <p15:guide id="8" pos="3840" userDrawn="1">
          <p15:clr>
            <a:srgbClr val="F26B43"/>
          </p15:clr>
        </p15:guide>
        <p15:guide id="9" orient="horz" pos="45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8.emf"/><Relationship Id="rId7" Type="http://schemas.openxmlformats.org/officeDocument/2006/relationships/image" Target="../media/image11.emf"/><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8.emf"/><Relationship Id="rId7"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3.emf"/><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2.emf"/><Relationship Id="rId5" Type="http://schemas.openxmlformats.org/officeDocument/2006/relationships/image" Target="../media/image10.emf"/><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192.168.1.1/"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sz="quarter"/>
          </p:nvPr>
        </p:nvSpPr>
        <p:spPr/>
        <p:txBody>
          <a:bodyPr/>
          <a:lstStyle/>
          <a:p>
            <a:r>
              <a:rPr lang="pt-BR" altLang="zh-CN"/>
              <a:t>Fundamentos </a:t>
            </a:r>
            <a:r>
              <a:rPr lang="pt-BR" altLang="zh-CN" dirty="0"/>
              <a:t>e aplicações do </a:t>
            </a:r>
            <a:r>
              <a:rPr lang="pt-BR" altLang="zh-CN" dirty="0" err="1"/>
              <a:t>xDSL</a:t>
            </a:r>
            <a:endParaRPr lang="zh-CN" altLang="en-US" dirty="0"/>
          </a:p>
        </p:txBody>
      </p:sp>
      <p:sp>
        <p:nvSpPr>
          <p:cNvPr id="5" name="文本占位符 4"/>
          <p:cNvSpPr>
            <a:spLocks noGrp="1"/>
          </p:cNvSpPr>
          <p:nvPr>
            <p:ph type="body" sz="quarter" idx="10"/>
          </p:nvPr>
        </p:nvSpPr>
        <p:spPr/>
        <p:txBody>
          <a:bodyPr/>
          <a:lstStyle/>
          <a:p>
            <a:endParaRPr lang="zh-CN" altLang="en-US"/>
          </a:p>
        </p:txBody>
      </p:sp>
    </p:spTree>
    <p:extLst>
      <p:ext uri="{BB962C8B-B14F-4D97-AF65-F5344CB8AC3E}">
        <p14:creationId xmlns:p14="http://schemas.microsoft.com/office/powerpoint/2010/main" val="208028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Visão</a:t>
            </a:r>
            <a:r>
              <a:rPr lang="en-US" altLang="zh-CN" dirty="0"/>
              <a:t> </a:t>
            </a:r>
            <a:r>
              <a:rPr lang="en-US" altLang="zh-CN" dirty="0" err="1"/>
              <a:t>geral</a:t>
            </a:r>
            <a:r>
              <a:rPr lang="en-US" altLang="zh-CN" dirty="0"/>
              <a:t> do ADSL
</a:t>
            </a:r>
            <a:endParaRPr lang="zh-CN" altLang="en-US" dirty="0"/>
          </a:p>
        </p:txBody>
      </p:sp>
      <p:grpSp>
        <p:nvGrpSpPr>
          <p:cNvPr id="3" name="组合 2"/>
          <p:cNvGrpSpPr/>
          <p:nvPr/>
        </p:nvGrpSpPr>
        <p:grpSpPr>
          <a:xfrm>
            <a:off x="1379908" y="1232901"/>
            <a:ext cx="9245763" cy="4670447"/>
            <a:chOff x="826517" y="1376772"/>
            <a:chExt cx="7707399" cy="4705367"/>
          </a:xfrm>
        </p:grpSpPr>
        <p:sp>
          <p:nvSpPr>
            <p:cNvPr id="5" name="AutoShape 55"/>
            <p:cNvSpPr>
              <a:spLocks noChangeArrowheads="1"/>
            </p:cNvSpPr>
            <p:nvPr/>
          </p:nvSpPr>
          <p:spPr bwMode="auto">
            <a:xfrm>
              <a:off x="4480320" y="3459619"/>
              <a:ext cx="3960960" cy="2590800"/>
            </a:xfrm>
            <a:prstGeom prst="roundRect">
              <a:avLst>
                <a:gd name="adj" fmla="val 16667"/>
              </a:avLst>
            </a:prstGeom>
            <a:solidFill>
              <a:schemeClr val="bg1">
                <a:lumMod val="85000"/>
              </a:schemeClr>
            </a:solidFill>
            <a:ln w="9525" cap="rnd">
              <a:solidFill>
                <a:schemeClr val="tx1"/>
              </a:solidFill>
              <a:prstDash val="sysDot"/>
              <a:round/>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6" name="AutoShape 56"/>
            <p:cNvSpPr>
              <a:spLocks noChangeArrowheads="1"/>
            </p:cNvSpPr>
            <p:nvPr/>
          </p:nvSpPr>
          <p:spPr bwMode="auto">
            <a:xfrm>
              <a:off x="826517" y="3491339"/>
              <a:ext cx="3673475" cy="2590800"/>
            </a:xfrm>
            <a:prstGeom prst="roundRect">
              <a:avLst>
                <a:gd name="adj" fmla="val 16667"/>
              </a:avLst>
            </a:prstGeom>
            <a:solidFill>
              <a:schemeClr val="bg1">
                <a:lumMod val="85000"/>
              </a:schemeClr>
            </a:solidFill>
            <a:ln w="9525" cap="rnd">
              <a:solidFill>
                <a:schemeClr val="tx1"/>
              </a:solidFill>
              <a:prstDash val="sysDot"/>
              <a:round/>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7" name="Rectangle 57"/>
            <p:cNvSpPr>
              <a:spLocks noChangeArrowheads="1"/>
            </p:cNvSpPr>
            <p:nvPr/>
          </p:nvSpPr>
          <p:spPr bwMode="auto">
            <a:xfrm>
              <a:off x="949710" y="3596576"/>
              <a:ext cx="3515758" cy="2054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8355" tIns="39177" rIns="78355" bIns="39177">
              <a:spAutoFit/>
            </a:bodyPr>
            <a:lstStyle>
              <a:lvl1pPr marL="195263" indent="-195263">
                <a:defRPr sz="2100">
                  <a:solidFill>
                    <a:schemeClr val="tx1"/>
                  </a:solidFill>
                  <a:latin typeface="Arial" pitchFamily="34" charset="0"/>
                  <a:ea typeface="MS PGothic" pitchFamily="34" charset="-128"/>
                </a:defRPr>
              </a:lvl1pPr>
              <a:lvl2pPr marL="671513"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marL="285750" indent="-285750" fontAlgn="ctr">
                <a:lnSpc>
                  <a:spcPct val="120000"/>
                </a:lnSpc>
                <a:spcBef>
                  <a:spcPct val="20000"/>
                </a:spcBef>
                <a:spcAft>
                  <a:spcPct val="20000"/>
                </a:spcAft>
                <a:buSzPct val="70000"/>
                <a:buFont typeface="Arial" panose="020B0604020202020204" pitchFamily="34" charset="0"/>
                <a:buChar char="•"/>
              </a:pPr>
              <a:r>
                <a:rPr lang="en-US" altLang="zh-CN" sz="1600" dirty="0" err="1">
                  <a:latin typeface="+mn-lt"/>
                  <a:ea typeface="+mn-ea"/>
                </a:rPr>
                <a:t>Recursos</a:t>
              </a:r>
              <a:r>
                <a:rPr lang="en-US" altLang="zh-CN" sz="1600" dirty="0">
                  <a:latin typeface="+mn-lt"/>
                  <a:ea typeface="+mn-ea"/>
                </a:rPr>
                <a:t> ADSL  </a:t>
              </a:r>
            </a:p>
            <a:p>
              <a:pPr marL="552450" lvl="1" fontAlgn="ctr">
                <a:lnSpc>
                  <a:spcPct val="120000"/>
                </a:lnSpc>
                <a:spcBef>
                  <a:spcPct val="20000"/>
                </a:spcBef>
                <a:spcAft>
                  <a:spcPct val="20000"/>
                </a:spcAft>
                <a:buClr>
                  <a:srgbClr val="5F5F5F"/>
                </a:buClr>
                <a:buSzPct val="80000"/>
                <a:buFont typeface="Huawei Sans" panose="020C0503030203020204" pitchFamily="34" charset="0"/>
                <a:buChar char="▫"/>
              </a:pPr>
              <a:r>
                <a:rPr lang="pt-BR" altLang="zh-CN" sz="1500" dirty="0">
                  <a:latin typeface="+mn-lt"/>
                  <a:ea typeface="+mn-ea"/>
                </a:rPr>
                <a:t>Taxa de </a:t>
              </a:r>
              <a:r>
                <a:rPr lang="pt-BR" altLang="zh-CN" sz="1500" dirty="0" err="1">
                  <a:latin typeface="+mn-lt"/>
                  <a:ea typeface="+mn-ea"/>
                </a:rPr>
                <a:t>upstream</a:t>
              </a:r>
              <a:r>
                <a:rPr lang="pt-BR" altLang="zh-CN" sz="1500" dirty="0">
                  <a:latin typeface="+mn-lt"/>
                  <a:ea typeface="+mn-ea"/>
                </a:rPr>
                <a:t>: 640 Kbps; taxa </a:t>
              </a:r>
              <a:r>
                <a:rPr lang="pt-BR" altLang="zh-CN" sz="1500" dirty="0" err="1">
                  <a:latin typeface="+mn-lt"/>
                  <a:ea typeface="+mn-ea"/>
                </a:rPr>
                <a:t>downstream</a:t>
              </a:r>
              <a:r>
                <a:rPr lang="pt-BR" altLang="zh-CN" sz="1500" dirty="0">
                  <a:latin typeface="+mn-lt"/>
                  <a:ea typeface="+mn-ea"/>
                </a:rPr>
                <a:t>: 8 Mbps
ADSL: linha de assinante digital assimétrica</a:t>
              </a:r>
              <a:endParaRPr lang="en-US" altLang="zh-CN" sz="1500" dirty="0">
                <a:latin typeface="+mn-lt"/>
                <a:ea typeface="+mn-ea"/>
              </a:endParaRPr>
            </a:p>
            <a:p>
              <a:pPr marL="552450" lvl="1" fontAlgn="ctr">
                <a:lnSpc>
                  <a:spcPct val="120000"/>
                </a:lnSpc>
                <a:spcBef>
                  <a:spcPct val="20000"/>
                </a:spcBef>
                <a:spcAft>
                  <a:spcPct val="20000"/>
                </a:spcAft>
                <a:buClr>
                  <a:srgbClr val="5F5F5F"/>
                </a:buClr>
                <a:buSzPct val="80000"/>
                <a:buFont typeface="Huawei Sans" panose="020C0503030203020204" pitchFamily="34" charset="0"/>
                <a:buChar char="▫"/>
              </a:pPr>
              <a:r>
                <a:rPr lang="pt-BR" altLang="zh-CN" sz="1500" dirty="0">
                  <a:latin typeface="+mn-lt"/>
                  <a:ea typeface="+mn-ea"/>
                </a:rPr>
                <a:t>O mesmo par trançado transmite voz e dados ao mesmo tempo</a:t>
              </a:r>
              <a:r>
                <a:rPr lang="en-US" altLang="zh-CN" sz="1500" dirty="0">
                  <a:latin typeface="+mn-lt"/>
                  <a:ea typeface="+mn-ea"/>
                </a:rPr>
                <a:t>.</a:t>
              </a:r>
            </a:p>
          </p:txBody>
        </p:sp>
        <p:sp>
          <p:nvSpPr>
            <p:cNvPr id="8" name="Rectangle 58"/>
            <p:cNvSpPr>
              <a:spLocks noChangeArrowheads="1"/>
            </p:cNvSpPr>
            <p:nvPr/>
          </p:nvSpPr>
          <p:spPr bwMode="auto">
            <a:xfrm>
              <a:off x="4714540" y="3500963"/>
              <a:ext cx="2485751"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195263" indent="-195263">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marL="285750" indent="-285750" algn="just" fontAlgn="ctr">
                <a:lnSpc>
                  <a:spcPct val="140000"/>
                </a:lnSpc>
                <a:spcBef>
                  <a:spcPct val="20000"/>
                </a:spcBef>
                <a:buSzPct val="70000"/>
                <a:buFont typeface="Arial" panose="020B0604020202020204" pitchFamily="34" charset="0"/>
                <a:buChar char="•"/>
              </a:pPr>
              <a:r>
                <a:rPr kumimoji="1" lang="en-US" altLang="zh-CN" sz="1600" dirty="0" err="1">
                  <a:latin typeface="+mn-lt"/>
                  <a:ea typeface="+mn-ea"/>
                </a:rPr>
                <a:t>Padrão</a:t>
              </a:r>
              <a:r>
                <a:rPr kumimoji="1" lang="en-US" altLang="zh-CN" sz="1600" dirty="0">
                  <a:latin typeface="+mn-lt"/>
                  <a:ea typeface="+mn-ea"/>
                </a:rPr>
                <a:t> ADSL  </a:t>
              </a:r>
            </a:p>
          </p:txBody>
        </p:sp>
        <p:sp>
          <p:nvSpPr>
            <p:cNvPr id="9" name="Oval 59"/>
            <p:cNvSpPr>
              <a:spLocks noChangeArrowheads="1"/>
            </p:cNvSpPr>
            <p:nvPr/>
          </p:nvSpPr>
          <p:spPr bwMode="auto">
            <a:xfrm>
              <a:off x="4750371" y="4509025"/>
              <a:ext cx="1117600" cy="1368425"/>
            </a:xfrm>
            <a:prstGeom prst="ellipse">
              <a:avLst/>
            </a:prstGeom>
            <a:solidFill>
              <a:srgbClr val="FFC000"/>
            </a:solidFill>
            <a:ln w="9525">
              <a:solidFill>
                <a:schemeClr val="tx1"/>
              </a:solidFill>
              <a:round/>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eaLnBrk="1" fontAlgn="ctr" hangingPunct="1"/>
              <a:endParaRPr kumimoji="1" lang="en-US" altLang="zh-CN" sz="1400">
                <a:latin typeface="+mn-lt"/>
                <a:ea typeface="+mn-ea"/>
              </a:endParaRPr>
            </a:p>
          </p:txBody>
        </p:sp>
        <p:sp>
          <p:nvSpPr>
            <p:cNvPr id="10" name="Rectangle 60"/>
            <p:cNvSpPr>
              <a:spLocks noChangeArrowheads="1"/>
            </p:cNvSpPr>
            <p:nvPr/>
          </p:nvSpPr>
          <p:spPr bwMode="auto">
            <a:xfrm>
              <a:off x="4652181" y="4077225"/>
              <a:ext cx="1447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400">
                  <a:latin typeface="+mn-lt"/>
                  <a:ea typeface="+mn-ea"/>
                </a:rPr>
                <a:t>G.992.1(G.dmt)</a:t>
              </a:r>
            </a:p>
          </p:txBody>
        </p:sp>
        <p:sp>
          <p:nvSpPr>
            <p:cNvPr id="11" name="Oval 61"/>
            <p:cNvSpPr>
              <a:spLocks noChangeArrowheads="1"/>
            </p:cNvSpPr>
            <p:nvPr/>
          </p:nvSpPr>
          <p:spPr bwMode="auto">
            <a:xfrm>
              <a:off x="6084888" y="4509025"/>
              <a:ext cx="1117600" cy="1368425"/>
            </a:xfrm>
            <a:prstGeom prst="ellipse">
              <a:avLst/>
            </a:prstGeom>
            <a:solidFill>
              <a:srgbClr val="A3E0FF"/>
            </a:solidFill>
            <a:ln w="9525">
              <a:solidFill>
                <a:schemeClr val="tx1"/>
              </a:solidFill>
              <a:round/>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2" name="Oval 62"/>
            <p:cNvSpPr>
              <a:spLocks noChangeArrowheads="1"/>
            </p:cNvSpPr>
            <p:nvPr/>
          </p:nvSpPr>
          <p:spPr bwMode="auto">
            <a:xfrm>
              <a:off x="7416316" y="4509025"/>
              <a:ext cx="1117600" cy="1370013"/>
            </a:xfrm>
            <a:prstGeom prst="ellipse">
              <a:avLst/>
            </a:prstGeom>
            <a:solidFill>
              <a:srgbClr val="EAEAEA"/>
            </a:solidFill>
            <a:ln w="9525">
              <a:solidFill>
                <a:schemeClr val="tx1"/>
              </a:solidFill>
              <a:round/>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3" name="Rectangle 63"/>
            <p:cNvSpPr>
              <a:spLocks noChangeArrowheads="1"/>
            </p:cNvSpPr>
            <p:nvPr/>
          </p:nvSpPr>
          <p:spPr bwMode="auto">
            <a:xfrm>
              <a:off x="4752020" y="4836566"/>
              <a:ext cx="11169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pt-BR" altLang="zh-CN" sz="1200" dirty="0">
                  <a:latin typeface="+mn-lt"/>
                  <a:ea typeface="+mn-ea"/>
                </a:rPr>
                <a:t>Especificações técnicas ADSL de taxa completa
</a:t>
              </a:r>
              <a:endParaRPr kumimoji="1" lang="en-US" altLang="zh-CN" sz="1200" dirty="0">
                <a:latin typeface="+mn-lt"/>
                <a:ea typeface="+mn-ea"/>
              </a:endParaRPr>
            </a:p>
          </p:txBody>
        </p:sp>
        <p:sp>
          <p:nvSpPr>
            <p:cNvPr id="14" name="Rectangle 64"/>
            <p:cNvSpPr>
              <a:spLocks noChangeArrowheads="1"/>
            </p:cNvSpPr>
            <p:nvPr/>
          </p:nvSpPr>
          <p:spPr bwMode="auto">
            <a:xfrm>
              <a:off x="7430610" y="4779680"/>
              <a:ext cx="1090051" cy="83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pt-BR" altLang="zh-CN" sz="1200" dirty="0">
                  <a:latin typeface="+mn-lt"/>
                  <a:ea typeface="+mn-ea"/>
                </a:rPr>
                <a:t>Especificações técnicas ADSL de taxa completa
</a:t>
              </a:r>
              <a:endParaRPr kumimoji="1" lang="en-US" altLang="zh-CN" sz="1200" dirty="0">
                <a:latin typeface="+mn-lt"/>
                <a:ea typeface="+mn-ea"/>
              </a:endParaRPr>
            </a:p>
          </p:txBody>
        </p:sp>
        <p:sp>
          <p:nvSpPr>
            <p:cNvPr id="15" name="Rectangle 65"/>
            <p:cNvSpPr>
              <a:spLocks noChangeArrowheads="1"/>
            </p:cNvSpPr>
            <p:nvPr/>
          </p:nvSpPr>
          <p:spPr bwMode="auto">
            <a:xfrm>
              <a:off x="5723792" y="4755020"/>
              <a:ext cx="1512811" cy="837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100">
                  <a:solidFill>
                    <a:schemeClr val="tx1"/>
                  </a:solidFill>
                  <a:latin typeface="Arial" pitchFamily="34" charset="0"/>
                  <a:ea typeface="MS PGothic" pitchFamily="34" charset="-128"/>
                </a:defRPr>
              </a:lvl1pPr>
              <a:lvl2pPr>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lvl="1" algn="ctr" fontAlgn="ctr"/>
              <a:r>
                <a:rPr kumimoji="1" lang="pt-BR" altLang="zh-CN" sz="1200" dirty="0">
                  <a:latin typeface="+mn-lt"/>
                  <a:ea typeface="+mn-ea"/>
                </a:rPr>
                <a:t>Especificações técnicas ADSL sem divisor de sinal
</a:t>
              </a:r>
              <a:endParaRPr kumimoji="1" lang="en-US" altLang="zh-CN" sz="1200" dirty="0">
                <a:latin typeface="+mn-lt"/>
                <a:ea typeface="+mn-ea"/>
              </a:endParaRPr>
            </a:p>
          </p:txBody>
        </p:sp>
        <p:sp>
          <p:nvSpPr>
            <p:cNvPr id="16" name="Rectangle 66"/>
            <p:cNvSpPr>
              <a:spLocks noChangeArrowheads="1"/>
            </p:cNvSpPr>
            <p:nvPr/>
          </p:nvSpPr>
          <p:spPr bwMode="auto">
            <a:xfrm>
              <a:off x="5997538" y="4077225"/>
              <a:ext cx="13740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400">
                  <a:latin typeface="+mn-lt"/>
                  <a:ea typeface="+mn-ea"/>
                </a:rPr>
                <a:t>G.992.2(G.lite)</a:t>
              </a:r>
            </a:p>
          </p:txBody>
        </p:sp>
        <p:sp>
          <p:nvSpPr>
            <p:cNvPr id="17" name="Rectangle 67"/>
            <p:cNvSpPr>
              <a:spLocks noChangeArrowheads="1"/>
            </p:cNvSpPr>
            <p:nvPr/>
          </p:nvSpPr>
          <p:spPr bwMode="auto">
            <a:xfrm>
              <a:off x="7597291" y="407722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400">
                  <a:latin typeface="+mn-lt"/>
                  <a:ea typeface="+mn-ea"/>
                </a:rPr>
                <a:t>T1.413</a:t>
              </a:r>
            </a:p>
          </p:txBody>
        </p:sp>
        <p:sp>
          <p:nvSpPr>
            <p:cNvPr id="18" name="Line 25"/>
            <p:cNvSpPr>
              <a:spLocks noChangeShapeType="1"/>
            </p:cNvSpPr>
            <p:nvPr/>
          </p:nvSpPr>
          <p:spPr bwMode="auto">
            <a:xfrm>
              <a:off x="6581450" y="2607816"/>
              <a:ext cx="660400" cy="0"/>
            </a:xfrm>
            <a:prstGeom prst="line">
              <a:avLst/>
            </a:prstGeom>
            <a:noFill/>
            <a:ln w="9525">
              <a:solidFill>
                <a:schemeClr val="tx1"/>
              </a:solidFill>
              <a:round/>
            </a:ln>
          </p:spPr>
          <p:txBody>
            <a:bodyPr/>
            <a:lstStyle/>
            <a:p>
              <a:pPr fontAlgn="ctr"/>
              <a:endParaRPr lang="en-US" altLang="zh-CN">
                <a:ea typeface="+mn-ea"/>
              </a:endParaRPr>
            </a:p>
          </p:txBody>
        </p:sp>
        <p:sp>
          <p:nvSpPr>
            <p:cNvPr id="19" name="Line 26"/>
            <p:cNvSpPr>
              <a:spLocks noChangeShapeType="1"/>
            </p:cNvSpPr>
            <p:nvPr/>
          </p:nvSpPr>
          <p:spPr bwMode="auto">
            <a:xfrm flipH="1">
              <a:off x="6460800" y="1868041"/>
              <a:ext cx="0" cy="576263"/>
            </a:xfrm>
            <a:prstGeom prst="line">
              <a:avLst/>
            </a:prstGeom>
            <a:noFill/>
            <a:ln w="9525">
              <a:solidFill>
                <a:schemeClr val="tx1"/>
              </a:solidFill>
              <a:round/>
            </a:ln>
          </p:spPr>
          <p:txBody>
            <a:bodyPr/>
            <a:lstStyle/>
            <a:p>
              <a:pPr fontAlgn="ctr"/>
              <a:endParaRPr lang="en-US" altLang="zh-CN">
                <a:ea typeface="+mn-ea"/>
              </a:endParaRPr>
            </a:p>
          </p:txBody>
        </p:sp>
        <p:sp>
          <p:nvSpPr>
            <p:cNvPr id="20" name="Text Box 27"/>
            <p:cNvSpPr txBox="1">
              <a:spLocks noChangeArrowheads="1"/>
            </p:cNvSpPr>
            <p:nvPr/>
          </p:nvSpPr>
          <p:spPr bwMode="auto">
            <a:xfrm>
              <a:off x="4139952" y="2213584"/>
              <a:ext cx="1872208" cy="527132"/>
            </a:xfrm>
            <a:prstGeom prst="rect">
              <a:avLst/>
            </a:prstGeom>
            <a:noFill/>
            <a:ln w="9525">
              <a:noFill/>
              <a:miter lim="800000"/>
            </a:ln>
          </p:spPr>
          <p:txBody>
            <a:bodyPr wrap="square">
              <a:spAutoFit/>
            </a:bodyPr>
            <a:lstStyle/>
            <a:p>
              <a:pPr algn="ctr" fontAlgn="ctr">
                <a:lnSpc>
                  <a:spcPct val="100000"/>
                </a:lnSpc>
                <a:buClrTx/>
                <a:buSzTx/>
                <a:buFontTx/>
                <a:buNone/>
              </a:pPr>
              <a:r>
                <a:rPr kumimoji="1" lang="en-US" altLang="zh-CN" sz="1400" dirty="0"/>
                <a:t>Par </a:t>
              </a:r>
              <a:r>
                <a:rPr kumimoji="1" lang="en-US" altLang="zh-CN" sz="1400" dirty="0" err="1"/>
                <a:t>trançado</a:t>
              </a:r>
              <a:r>
                <a:rPr kumimoji="1" lang="en-US" altLang="zh-CN" sz="1400" dirty="0"/>
                <a:t>
</a:t>
              </a:r>
              <a:endParaRPr kumimoji="1" lang="en-US" altLang="zh-CN" sz="1400" dirty="0">
                <a:ea typeface="+mn-ea"/>
              </a:endParaRPr>
            </a:p>
          </p:txBody>
        </p:sp>
        <p:sp>
          <p:nvSpPr>
            <p:cNvPr id="21" name="Rectangle 38"/>
            <p:cNvSpPr>
              <a:spLocks noChangeArrowheads="1"/>
            </p:cNvSpPr>
            <p:nvPr/>
          </p:nvSpPr>
          <p:spPr bwMode="auto">
            <a:xfrm>
              <a:off x="6086698" y="2834829"/>
              <a:ext cx="772969" cy="307777"/>
            </a:xfrm>
            <a:prstGeom prst="rect">
              <a:avLst/>
            </a:prstGeom>
            <a:noFill/>
            <a:ln w="9525">
              <a:noFill/>
              <a:miter lim="800000"/>
            </a:ln>
          </p:spPr>
          <p:txBody>
            <a:bodyPr wrap="none">
              <a:spAutoFit/>
            </a:bodyPr>
            <a:lstStyle/>
            <a:p>
              <a:pPr algn="l" fontAlgn="ctr">
                <a:lnSpc>
                  <a:spcPct val="100000"/>
                </a:lnSpc>
                <a:spcBef>
                  <a:spcPct val="0"/>
                </a:spcBef>
                <a:buClrTx/>
                <a:buSzTx/>
                <a:buFontTx/>
                <a:buNone/>
              </a:pPr>
              <a:r>
                <a:rPr kumimoji="1" lang="en-US" altLang="zh-CN" sz="1400">
                  <a:ea typeface="+mn-ea"/>
                </a:rPr>
                <a:t>Splitter</a:t>
              </a:r>
            </a:p>
          </p:txBody>
        </p:sp>
        <p:sp>
          <p:nvSpPr>
            <p:cNvPr id="22" name="Rectangle 43"/>
            <p:cNvSpPr>
              <a:spLocks noChangeArrowheads="1"/>
            </p:cNvSpPr>
            <p:nvPr/>
          </p:nvSpPr>
          <p:spPr bwMode="auto">
            <a:xfrm>
              <a:off x="7235388" y="2774764"/>
              <a:ext cx="792996" cy="372410"/>
            </a:xfrm>
            <a:prstGeom prst="rect">
              <a:avLst/>
            </a:prstGeom>
            <a:noFill/>
            <a:ln w="9525">
              <a:noFill/>
              <a:miter lim="800000"/>
            </a:ln>
          </p:spPr>
          <p:txBody>
            <a:bodyPr wrap="square">
              <a:spAutoFit/>
            </a:bodyPr>
            <a:lstStyle/>
            <a:p>
              <a:pPr algn="l" fontAlgn="ctr">
                <a:lnSpc>
                  <a:spcPct val="130000"/>
                </a:lnSpc>
                <a:spcBef>
                  <a:spcPct val="0"/>
                </a:spcBef>
                <a:buClrTx/>
                <a:buSzTx/>
                <a:buFontTx/>
                <a:buNone/>
              </a:pPr>
              <a:r>
                <a:rPr kumimoji="1" lang="en-US" altLang="zh-CN" sz="1400" dirty="0">
                  <a:ea typeface="+mn-ea"/>
                </a:rPr>
                <a:t>ATU-C</a:t>
              </a:r>
            </a:p>
          </p:txBody>
        </p:sp>
        <p:sp>
          <p:nvSpPr>
            <p:cNvPr id="23" name="Line 44"/>
            <p:cNvSpPr>
              <a:spLocks noChangeShapeType="1"/>
            </p:cNvSpPr>
            <p:nvPr/>
          </p:nvSpPr>
          <p:spPr bwMode="auto">
            <a:xfrm flipH="1" flipV="1">
              <a:off x="7524635" y="1843993"/>
              <a:ext cx="0" cy="396875"/>
            </a:xfrm>
            <a:prstGeom prst="line">
              <a:avLst/>
            </a:prstGeom>
            <a:noFill/>
            <a:ln w="9525">
              <a:solidFill>
                <a:schemeClr val="tx1"/>
              </a:solidFill>
              <a:round/>
            </a:ln>
          </p:spPr>
          <p:txBody>
            <a:bodyPr/>
            <a:lstStyle/>
            <a:p>
              <a:pPr fontAlgn="ctr"/>
              <a:endParaRPr lang="en-US" altLang="zh-CN">
                <a:ea typeface="+mn-ea"/>
              </a:endParaRPr>
            </a:p>
          </p:txBody>
        </p:sp>
        <p:grpSp>
          <p:nvGrpSpPr>
            <p:cNvPr id="24" name="Group 47"/>
            <p:cNvGrpSpPr/>
            <p:nvPr/>
          </p:nvGrpSpPr>
          <p:grpSpPr>
            <a:xfrm>
              <a:off x="1476249" y="2097387"/>
              <a:ext cx="2666973" cy="471399"/>
              <a:chOff x="946" y="1136"/>
              <a:chExt cx="2441" cy="371"/>
            </a:xfrm>
          </p:grpSpPr>
          <p:sp>
            <p:nvSpPr>
              <p:cNvPr id="25" name="Line 23"/>
              <p:cNvSpPr>
                <a:spLocks noChangeShapeType="1"/>
              </p:cNvSpPr>
              <p:nvPr/>
            </p:nvSpPr>
            <p:spPr bwMode="auto">
              <a:xfrm flipV="1">
                <a:off x="946" y="1505"/>
                <a:ext cx="1931" cy="2"/>
              </a:xfrm>
              <a:prstGeom prst="line">
                <a:avLst/>
              </a:prstGeom>
              <a:noFill/>
              <a:ln w="9525">
                <a:solidFill>
                  <a:schemeClr val="tx1"/>
                </a:solidFill>
                <a:round/>
              </a:ln>
            </p:spPr>
            <p:txBody>
              <a:bodyPr/>
              <a:lstStyle/>
              <a:p>
                <a:pPr fontAlgn="ctr"/>
                <a:endParaRPr lang="en-US" altLang="zh-CN">
                  <a:ea typeface="+mn-ea"/>
                </a:endParaRPr>
              </a:p>
            </p:txBody>
          </p:sp>
          <p:sp>
            <p:nvSpPr>
              <p:cNvPr id="26" name="Rectangle 37"/>
              <p:cNvSpPr>
                <a:spLocks noChangeArrowheads="1"/>
              </p:cNvSpPr>
              <p:nvPr/>
            </p:nvSpPr>
            <p:spPr bwMode="auto">
              <a:xfrm>
                <a:off x="2099" y="1136"/>
                <a:ext cx="653" cy="242"/>
              </a:xfrm>
              <a:prstGeom prst="rect">
                <a:avLst/>
              </a:prstGeom>
              <a:noFill/>
              <a:ln w="9525">
                <a:noFill/>
                <a:miter lim="800000"/>
              </a:ln>
            </p:spPr>
            <p:txBody>
              <a:bodyPr wrap="none">
                <a:spAutoFit/>
              </a:bodyPr>
              <a:lstStyle/>
              <a:p>
                <a:pPr algn="l" fontAlgn="ctr">
                  <a:lnSpc>
                    <a:spcPct val="100000"/>
                  </a:lnSpc>
                  <a:spcBef>
                    <a:spcPct val="0"/>
                  </a:spcBef>
                  <a:buClrTx/>
                  <a:buSzTx/>
                  <a:buFontTx/>
                  <a:buNone/>
                </a:pPr>
                <a:r>
                  <a:rPr kumimoji="1" lang="en-US" altLang="zh-CN" sz="1400">
                    <a:ea typeface="+mn-ea"/>
                  </a:rPr>
                  <a:t>ATU-R</a:t>
                </a:r>
              </a:p>
            </p:txBody>
          </p:sp>
          <p:sp>
            <p:nvSpPr>
              <p:cNvPr id="27" name="Rectangle 46"/>
              <p:cNvSpPr>
                <a:spLocks noChangeArrowheads="1"/>
              </p:cNvSpPr>
              <p:nvPr/>
            </p:nvSpPr>
            <p:spPr bwMode="auto">
              <a:xfrm>
                <a:off x="2680" y="1144"/>
                <a:ext cx="707" cy="242"/>
              </a:xfrm>
              <a:prstGeom prst="rect">
                <a:avLst/>
              </a:prstGeom>
              <a:noFill/>
              <a:ln w="9525">
                <a:noFill/>
                <a:miter lim="800000"/>
              </a:ln>
            </p:spPr>
            <p:txBody>
              <a:bodyPr wrap="none">
                <a:spAutoFit/>
              </a:bodyPr>
              <a:lstStyle/>
              <a:p>
                <a:pPr algn="l" fontAlgn="ctr">
                  <a:lnSpc>
                    <a:spcPct val="100000"/>
                  </a:lnSpc>
                  <a:spcBef>
                    <a:spcPct val="0"/>
                  </a:spcBef>
                  <a:buClrTx/>
                  <a:buSzTx/>
                  <a:buFontTx/>
                  <a:buNone/>
                </a:pPr>
                <a:r>
                  <a:rPr kumimoji="1" lang="en-US" altLang="zh-CN" sz="1400">
                    <a:ea typeface="+mn-ea"/>
                  </a:rPr>
                  <a:t>Splitter</a:t>
                </a:r>
              </a:p>
            </p:txBody>
          </p:sp>
        </p:grpSp>
        <p:grpSp>
          <p:nvGrpSpPr>
            <p:cNvPr id="28" name="组合 24827"/>
            <p:cNvGrpSpPr/>
            <p:nvPr/>
          </p:nvGrpSpPr>
          <p:grpSpPr>
            <a:xfrm>
              <a:off x="2898524" y="3019165"/>
              <a:ext cx="377332" cy="229770"/>
              <a:chOff x="1073150" y="2278063"/>
              <a:chExt cx="833438" cy="528638"/>
            </a:xfrm>
          </p:grpSpPr>
          <p:sp>
            <p:nvSpPr>
              <p:cNvPr id="29" name="Freeform 123"/>
              <p:cNvSpPr/>
              <p:nvPr/>
            </p:nvSpPr>
            <p:spPr bwMode="auto">
              <a:xfrm>
                <a:off x="1073150" y="2560638"/>
                <a:ext cx="833438" cy="246063"/>
              </a:xfrm>
              <a:custGeom>
                <a:avLst/>
                <a:gdLst>
                  <a:gd name="T0" fmla="*/ 2147483646 w 1772"/>
                  <a:gd name="T1" fmla="*/ 0 h 521"/>
                  <a:gd name="T2" fmla="*/ 2147483646 w 1772"/>
                  <a:gd name="T3" fmla="*/ 0 h 521"/>
                  <a:gd name="T4" fmla="*/ 2147483646 w 1772"/>
                  <a:gd name="T5" fmla="*/ 0 h 521"/>
                  <a:gd name="T6" fmla="*/ 0 w 1772"/>
                  <a:gd name="T7" fmla="*/ 2147483646 h 521"/>
                  <a:gd name="T8" fmla="*/ 0 w 1772"/>
                  <a:gd name="T9" fmla="*/ 2147483646 h 521"/>
                  <a:gd name="T10" fmla="*/ 2147483646 w 1772"/>
                  <a:gd name="T11" fmla="*/ 2147483646 h 521"/>
                  <a:gd name="T12" fmla="*/ 2147483646 w 1772"/>
                  <a:gd name="T13" fmla="*/ 2147483646 h 521"/>
                  <a:gd name="T14" fmla="*/ 2147483646 w 1772"/>
                  <a:gd name="T15" fmla="*/ 2147483646 h 521"/>
                  <a:gd name="T16" fmla="*/ 2147483646 w 1772"/>
                  <a:gd name="T17" fmla="*/ 2147483646 h 521"/>
                  <a:gd name="T18" fmla="*/ 2147483646 w 1772"/>
                  <a:gd name="T19" fmla="*/ 2147483646 h 521"/>
                  <a:gd name="T20" fmla="*/ 2147483646 w 1772"/>
                  <a:gd name="T21" fmla="*/ 2147483646 h 521"/>
                  <a:gd name="T22" fmla="*/ 2147483646 w 1772"/>
                  <a:gd name="T23" fmla="*/ 2147483646 h 521"/>
                  <a:gd name="T24" fmla="*/ 2147483646 w 1772"/>
                  <a:gd name="T25" fmla="*/ 2147483646 h 521"/>
                  <a:gd name="T26" fmla="*/ 2147483646 w 1772"/>
                  <a:gd name="T27" fmla="*/ 2147483646 h 521"/>
                  <a:gd name="T28" fmla="*/ 2147483646 w 1772"/>
                  <a:gd name="T29" fmla="*/ 2147483646 h 521"/>
                  <a:gd name="T30" fmla="*/ 2147483646 w 1772"/>
                  <a:gd name="T31" fmla="*/ 2147483646 h 521"/>
                  <a:gd name="T32" fmla="*/ 2147483646 w 1772"/>
                  <a:gd name="T33" fmla="*/ 2147483646 h 521"/>
                  <a:gd name="T34" fmla="*/ 2147483646 w 1772"/>
                  <a:gd name="T35" fmla="*/ 2147483646 h 521"/>
                  <a:gd name="T36" fmla="*/ 2147483646 w 1772"/>
                  <a:gd name="T37" fmla="*/ 2147483646 h 521"/>
                  <a:gd name="T38" fmla="*/ 2147483646 w 1772"/>
                  <a:gd name="T39" fmla="*/ 2147483646 h 521"/>
                  <a:gd name="T40" fmla="*/ 2147483646 w 1772"/>
                  <a:gd name="T41" fmla="*/ 2147483646 h 521"/>
                  <a:gd name="T42" fmla="*/ 2147483646 w 1772"/>
                  <a:gd name="T43" fmla="*/ 2147483646 h 521"/>
                  <a:gd name="T44" fmla="*/ 2147483646 w 1772"/>
                  <a:gd name="T45" fmla="*/ 2147483646 h 521"/>
                  <a:gd name="T46" fmla="*/ 2147483646 w 1772"/>
                  <a:gd name="T47" fmla="*/ 2147483646 h 521"/>
                  <a:gd name="T48" fmla="*/ 2147483646 w 1772"/>
                  <a:gd name="T49" fmla="*/ 2147483646 h 521"/>
                  <a:gd name="T50" fmla="*/ 2147483646 w 1772"/>
                  <a:gd name="T51" fmla="*/ 2147483646 h 521"/>
                  <a:gd name="T52" fmla="*/ 2147483646 w 1772"/>
                  <a:gd name="T53" fmla="*/ 2147483646 h 521"/>
                  <a:gd name="T54" fmla="*/ 2147483646 w 1772"/>
                  <a:gd name="T55" fmla="*/ 0 h 5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1" h="521">
                    <a:moveTo>
                      <a:pt x="1681" y="0"/>
                    </a:moveTo>
                    <a:lnTo>
                      <a:pt x="1681" y="0"/>
                    </a:lnTo>
                    <a:lnTo>
                      <a:pt x="90" y="0"/>
                    </a:lnTo>
                    <a:cubicBezTo>
                      <a:pt x="40" y="0"/>
                      <a:pt x="0" y="41"/>
                      <a:pt x="0" y="91"/>
                    </a:cubicBezTo>
                    <a:lnTo>
                      <a:pt x="0" y="394"/>
                    </a:lnTo>
                    <a:cubicBezTo>
                      <a:pt x="0" y="444"/>
                      <a:pt x="40" y="485"/>
                      <a:pt x="90" y="485"/>
                    </a:cubicBezTo>
                    <a:lnTo>
                      <a:pt x="1165" y="485"/>
                    </a:lnTo>
                    <a:cubicBezTo>
                      <a:pt x="1177" y="507"/>
                      <a:pt x="1199" y="521"/>
                      <a:pt x="1226" y="521"/>
                    </a:cubicBezTo>
                    <a:cubicBezTo>
                      <a:pt x="1264" y="521"/>
                      <a:pt x="1295" y="490"/>
                      <a:pt x="1295" y="452"/>
                    </a:cubicBezTo>
                    <a:cubicBezTo>
                      <a:pt x="1295" y="414"/>
                      <a:pt x="1264" y="382"/>
                      <a:pt x="1226" y="382"/>
                    </a:cubicBezTo>
                    <a:cubicBezTo>
                      <a:pt x="1199" y="382"/>
                      <a:pt x="1177" y="397"/>
                      <a:pt x="1165" y="419"/>
                    </a:cubicBezTo>
                    <a:lnTo>
                      <a:pt x="90" y="419"/>
                    </a:lnTo>
                    <a:cubicBezTo>
                      <a:pt x="77" y="419"/>
                      <a:pt x="66" y="408"/>
                      <a:pt x="66" y="394"/>
                    </a:cubicBezTo>
                    <a:lnTo>
                      <a:pt x="66" y="91"/>
                    </a:lnTo>
                    <a:cubicBezTo>
                      <a:pt x="66" y="77"/>
                      <a:pt x="77" y="67"/>
                      <a:pt x="90" y="67"/>
                    </a:cubicBezTo>
                    <a:lnTo>
                      <a:pt x="1681" y="67"/>
                    </a:lnTo>
                    <a:cubicBezTo>
                      <a:pt x="1695" y="67"/>
                      <a:pt x="1705" y="77"/>
                      <a:pt x="1705" y="91"/>
                    </a:cubicBezTo>
                    <a:lnTo>
                      <a:pt x="1705" y="394"/>
                    </a:lnTo>
                    <a:cubicBezTo>
                      <a:pt x="1705" y="408"/>
                      <a:pt x="1695" y="419"/>
                      <a:pt x="1681" y="419"/>
                    </a:cubicBezTo>
                    <a:lnTo>
                      <a:pt x="1504" y="419"/>
                    </a:lnTo>
                    <a:cubicBezTo>
                      <a:pt x="1492" y="397"/>
                      <a:pt x="1469" y="382"/>
                      <a:pt x="1443" y="382"/>
                    </a:cubicBezTo>
                    <a:cubicBezTo>
                      <a:pt x="1405" y="382"/>
                      <a:pt x="1374" y="414"/>
                      <a:pt x="1374" y="452"/>
                    </a:cubicBezTo>
                    <a:cubicBezTo>
                      <a:pt x="1374" y="490"/>
                      <a:pt x="1405" y="521"/>
                      <a:pt x="1443" y="521"/>
                    </a:cubicBezTo>
                    <a:cubicBezTo>
                      <a:pt x="1469" y="521"/>
                      <a:pt x="1492" y="507"/>
                      <a:pt x="1504" y="485"/>
                    </a:cubicBezTo>
                    <a:lnTo>
                      <a:pt x="1681" y="485"/>
                    </a:lnTo>
                    <a:cubicBezTo>
                      <a:pt x="1731" y="485"/>
                      <a:pt x="1772" y="444"/>
                      <a:pt x="1772" y="394"/>
                    </a:cubicBezTo>
                    <a:lnTo>
                      <a:pt x="1772" y="91"/>
                    </a:lnTo>
                    <a:cubicBezTo>
                      <a:pt x="1772" y="41"/>
                      <a:pt x="1731" y="0"/>
                      <a:pt x="1681" y="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0" name="Freeform 124"/>
              <p:cNvSpPr/>
              <p:nvPr/>
            </p:nvSpPr>
            <p:spPr bwMode="auto">
              <a:xfrm>
                <a:off x="1403350" y="2389188"/>
                <a:ext cx="173038" cy="57150"/>
              </a:xfrm>
              <a:custGeom>
                <a:avLst/>
                <a:gdLst>
                  <a:gd name="T0" fmla="*/ 2147483646 w 365"/>
                  <a:gd name="T1" fmla="*/ 2147483646 h 122"/>
                  <a:gd name="T2" fmla="*/ 2147483646 w 365"/>
                  <a:gd name="T3" fmla="*/ 2147483646 h 122"/>
                  <a:gd name="T4" fmla="*/ 2147483646 w 365"/>
                  <a:gd name="T5" fmla="*/ 2147483646 h 122"/>
                  <a:gd name="T6" fmla="*/ 2147483646 w 365"/>
                  <a:gd name="T7" fmla="*/ 0 h 122"/>
                  <a:gd name="T8" fmla="*/ 2147483646 w 365"/>
                  <a:gd name="T9" fmla="*/ 2147483646 h 122"/>
                  <a:gd name="T10" fmla="*/ 2147483646 w 365"/>
                  <a:gd name="T11" fmla="*/ 2147483646 h 122"/>
                  <a:gd name="T12" fmla="*/ 2147483646 w 365"/>
                  <a:gd name="T13" fmla="*/ 2147483646 h 122"/>
                  <a:gd name="T14" fmla="*/ 2147483646 w 365"/>
                  <a:gd name="T15" fmla="*/ 2147483646 h 122"/>
                  <a:gd name="T16" fmla="*/ 2147483646 w 365"/>
                  <a:gd name="T17" fmla="*/ 2147483646 h 122"/>
                  <a:gd name="T18" fmla="*/ 2147483646 w 365"/>
                  <a:gd name="T19" fmla="*/ 2147483646 h 122"/>
                  <a:gd name="T20" fmla="*/ 2147483646 w 365"/>
                  <a:gd name="T21" fmla="*/ 2147483646 h 1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5" h="122">
                    <a:moveTo>
                      <a:pt x="354" y="105"/>
                    </a:moveTo>
                    <a:lnTo>
                      <a:pt x="354" y="105"/>
                    </a:lnTo>
                    <a:cubicBezTo>
                      <a:pt x="365" y="91"/>
                      <a:pt x="363" y="70"/>
                      <a:pt x="348" y="58"/>
                    </a:cubicBezTo>
                    <a:cubicBezTo>
                      <a:pt x="301" y="21"/>
                      <a:pt x="243" y="0"/>
                      <a:pt x="182" y="0"/>
                    </a:cubicBezTo>
                    <a:cubicBezTo>
                      <a:pt x="122" y="0"/>
                      <a:pt x="63" y="21"/>
                      <a:pt x="16" y="59"/>
                    </a:cubicBezTo>
                    <a:cubicBezTo>
                      <a:pt x="2" y="70"/>
                      <a:pt x="0" y="91"/>
                      <a:pt x="11" y="105"/>
                    </a:cubicBezTo>
                    <a:cubicBezTo>
                      <a:pt x="18" y="114"/>
                      <a:pt x="28" y="118"/>
                      <a:pt x="37" y="118"/>
                    </a:cubicBezTo>
                    <a:cubicBezTo>
                      <a:pt x="45" y="118"/>
                      <a:pt x="52" y="116"/>
                      <a:pt x="58" y="111"/>
                    </a:cubicBezTo>
                    <a:cubicBezTo>
                      <a:pt x="94" y="82"/>
                      <a:pt x="137" y="67"/>
                      <a:pt x="182" y="67"/>
                    </a:cubicBezTo>
                    <a:cubicBezTo>
                      <a:pt x="228" y="67"/>
                      <a:pt x="271" y="82"/>
                      <a:pt x="307" y="111"/>
                    </a:cubicBezTo>
                    <a:cubicBezTo>
                      <a:pt x="321" y="122"/>
                      <a:pt x="342" y="120"/>
                      <a:pt x="354" y="105"/>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1" name="Freeform 125"/>
              <p:cNvSpPr/>
              <p:nvPr/>
            </p:nvSpPr>
            <p:spPr bwMode="auto">
              <a:xfrm>
                <a:off x="1363663" y="2332038"/>
                <a:ext cx="250825" cy="74613"/>
              </a:xfrm>
              <a:custGeom>
                <a:avLst/>
                <a:gdLst>
                  <a:gd name="T0" fmla="*/ 2147483646 w 533"/>
                  <a:gd name="T1" fmla="*/ 2147483646 h 159"/>
                  <a:gd name="T2" fmla="*/ 2147483646 w 533"/>
                  <a:gd name="T3" fmla="*/ 2147483646 h 159"/>
                  <a:gd name="T4" fmla="*/ 2147483646 w 533"/>
                  <a:gd name="T5" fmla="*/ 2147483646 h 159"/>
                  <a:gd name="T6" fmla="*/ 2147483646 w 533"/>
                  <a:gd name="T7" fmla="*/ 0 h 159"/>
                  <a:gd name="T8" fmla="*/ 2147483646 w 533"/>
                  <a:gd name="T9" fmla="*/ 2147483646 h 159"/>
                  <a:gd name="T10" fmla="*/ 2147483646 w 533"/>
                  <a:gd name="T11" fmla="*/ 2147483646 h 159"/>
                  <a:gd name="T12" fmla="*/ 2147483646 w 533"/>
                  <a:gd name="T13" fmla="*/ 2147483646 h 159"/>
                  <a:gd name="T14" fmla="*/ 2147483646 w 533"/>
                  <a:gd name="T15" fmla="*/ 2147483646 h 159"/>
                  <a:gd name="T16" fmla="*/ 2147483646 w 533"/>
                  <a:gd name="T17" fmla="*/ 2147483646 h 159"/>
                  <a:gd name="T18" fmla="*/ 2147483646 w 533"/>
                  <a:gd name="T19" fmla="*/ 2147483646 h 159"/>
                  <a:gd name="T20" fmla="*/ 2147483646 w 533"/>
                  <a:gd name="T21" fmla="*/ 2147483646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159">
                    <a:moveTo>
                      <a:pt x="521" y="144"/>
                    </a:moveTo>
                    <a:lnTo>
                      <a:pt x="521" y="144"/>
                    </a:lnTo>
                    <a:cubicBezTo>
                      <a:pt x="533" y="131"/>
                      <a:pt x="532" y="109"/>
                      <a:pt x="519" y="97"/>
                    </a:cubicBezTo>
                    <a:cubicBezTo>
                      <a:pt x="450" y="34"/>
                      <a:pt x="361" y="0"/>
                      <a:pt x="267" y="0"/>
                    </a:cubicBezTo>
                    <a:cubicBezTo>
                      <a:pt x="173" y="0"/>
                      <a:pt x="83" y="35"/>
                      <a:pt x="14" y="99"/>
                    </a:cubicBezTo>
                    <a:cubicBezTo>
                      <a:pt x="1" y="111"/>
                      <a:pt x="0" y="132"/>
                      <a:pt x="13" y="146"/>
                    </a:cubicBezTo>
                    <a:cubicBezTo>
                      <a:pt x="19" y="153"/>
                      <a:pt x="28" y="157"/>
                      <a:pt x="37" y="157"/>
                    </a:cubicBezTo>
                    <a:cubicBezTo>
                      <a:pt x="45" y="157"/>
                      <a:pt x="53" y="154"/>
                      <a:pt x="60" y="148"/>
                    </a:cubicBezTo>
                    <a:cubicBezTo>
                      <a:pt x="116" y="95"/>
                      <a:pt x="190" y="66"/>
                      <a:pt x="267" y="66"/>
                    </a:cubicBezTo>
                    <a:cubicBezTo>
                      <a:pt x="344" y="66"/>
                      <a:pt x="417" y="95"/>
                      <a:pt x="474" y="146"/>
                    </a:cubicBezTo>
                    <a:cubicBezTo>
                      <a:pt x="487" y="159"/>
                      <a:pt x="508" y="158"/>
                      <a:pt x="521" y="144"/>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2" name="Freeform 126"/>
              <p:cNvSpPr/>
              <p:nvPr/>
            </p:nvSpPr>
            <p:spPr bwMode="auto">
              <a:xfrm>
                <a:off x="1327150" y="2278063"/>
                <a:ext cx="325438" cy="90488"/>
              </a:xfrm>
              <a:custGeom>
                <a:avLst/>
                <a:gdLst>
                  <a:gd name="T0" fmla="*/ 2147483646 w 694"/>
                  <a:gd name="T1" fmla="*/ 2147483646 h 194"/>
                  <a:gd name="T2" fmla="*/ 2147483646 w 694"/>
                  <a:gd name="T3" fmla="*/ 2147483646 h 194"/>
                  <a:gd name="T4" fmla="*/ 2147483646 w 694"/>
                  <a:gd name="T5" fmla="*/ 2147483646 h 194"/>
                  <a:gd name="T6" fmla="*/ 2147483646 w 694"/>
                  <a:gd name="T7" fmla="*/ 2147483646 h 194"/>
                  <a:gd name="T8" fmla="*/ 2147483646 w 694"/>
                  <a:gd name="T9" fmla="*/ 2147483646 h 194"/>
                  <a:gd name="T10" fmla="*/ 2147483646 w 694"/>
                  <a:gd name="T11" fmla="*/ 2147483646 h 194"/>
                  <a:gd name="T12" fmla="*/ 2147483646 w 694"/>
                  <a:gd name="T13" fmla="*/ 2147483646 h 194"/>
                  <a:gd name="T14" fmla="*/ 2147483646 w 694"/>
                  <a:gd name="T15" fmla="*/ 0 h 194"/>
                  <a:gd name="T16" fmla="*/ 2147483646 w 694"/>
                  <a:gd name="T17" fmla="*/ 2147483646 h 194"/>
                  <a:gd name="T18" fmla="*/ 2147483646 w 694"/>
                  <a:gd name="T19" fmla="*/ 2147483646 h 194"/>
                  <a:gd name="T20" fmla="*/ 2147483646 w 694"/>
                  <a:gd name="T21" fmla="*/ 2147483646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4" h="194">
                    <a:moveTo>
                      <a:pt x="60" y="182"/>
                    </a:moveTo>
                    <a:lnTo>
                      <a:pt x="60" y="182"/>
                    </a:lnTo>
                    <a:cubicBezTo>
                      <a:pt x="137" y="108"/>
                      <a:pt x="239" y="67"/>
                      <a:pt x="346" y="67"/>
                    </a:cubicBezTo>
                    <a:cubicBezTo>
                      <a:pt x="454" y="67"/>
                      <a:pt x="556" y="108"/>
                      <a:pt x="634" y="182"/>
                    </a:cubicBezTo>
                    <a:cubicBezTo>
                      <a:pt x="641" y="189"/>
                      <a:pt x="649" y="192"/>
                      <a:pt x="657" y="192"/>
                    </a:cubicBezTo>
                    <a:cubicBezTo>
                      <a:pt x="666" y="192"/>
                      <a:pt x="675" y="188"/>
                      <a:pt x="681" y="182"/>
                    </a:cubicBezTo>
                    <a:cubicBezTo>
                      <a:pt x="694" y="168"/>
                      <a:pt x="694" y="147"/>
                      <a:pt x="680" y="134"/>
                    </a:cubicBezTo>
                    <a:cubicBezTo>
                      <a:pt x="590" y="48"/>
                      <a:pt x="472" y="0"/>
                      <a:pt x="346" y="0"/>
                    </a:cubicBezTo>
                    <a:cubicBezTo>
                      <a:pt x="222" y="0"/>
                      <a:pt x="104" y="47"/>
                      <a:pt x="13" y="134"/>
                    </a:cubicBezTo>
                    <a:cubicBezTo>
                      <a:pt x="0" y="146"/>
                      <a:pt x="0" y="167"/>
                      <a:pt x="12" y="181"/>
                    </a:cubicBezTo>
                    <a:cubicBezTo>
                      <a:pt x="25" y="194"/>
                      <a:pt x="46" y="194"/>
                      <a:pt x="60" y="182"/>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3" name="Freeform 127"/>
              <p:cNvSpPr/>
              <p:nvPr/>
            </p:nvSpPr>
            <p:spPr bwMode="auto">
              <a:xfrm>
                <a:off x="1457325" y="2447926"/>
                <a:ext cx="65088" cy="65088"/>
              </a:xfrm>
              <a:custGeom>
                <a:avLst/>
                <a:gdLst>
                  <a:gd name="T0" fmla="*/ 0 w 138"/>
                  <a:gd name="T1" fmla="*/ 2147483646 h 139"/>
                  <a:gd name="T2" fmla="*/ 0 w 138"/>
                  <a:gd name="T3" fmla="*/ 2147483646 h 139"/>
                  <a:gd name="T4" fmla="*/ 2147483646 w 138"/>
                  <a:gd name="T5" fmla="*/ 2147483646 h 139"/>
                  <a:gd name="T6" fmla="*/ 2147483646 w 138"/>
                  <a:gd name="T7" fmla="*/ 2147483646 h 139"/>
                  <a:gd name="T8" fmla="*/ 2147483646 w 138"/>
                  <a:gd name="T9" fmla="*/ 0 h 139"/>
                  <a:gd name="T10" fmla="*/ 0 w 138"/>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9">
                    <a:moveTo>
                      <a:pt x="0" y="70"/>
                    </a:moveTo>
                    <a:lnTo>
                      <a:pt x="0" y="70"/>
                    </a:lnTo>
                    <a:cubicBezTo>
                      <a:pt x="0" y="108"/>
                      <a:pt x="31" y="139"/>
                      <a:pt x="69" y="139"/>
                    </a:cubicBezTo>
                    <a:cubicBezTo>
                      <a:pt x="107" y="139"/>
                      <a:pt x="138" y="108"/>
                      <a:pt x="138" y="70"/>
                    </a:cubicBezTo>
                    <a:cubicBezTo>
                      <a:pt x="138" y="31"/>
                      <a:pt x="107" y="0"/>
                      <a:pt x="69" y="0"/>
                    </a:cubicBezTo>
                    <a:cubicBezTo>
                      <a:pt x="31" y="0"/>
                      <a:pt x="0" y="31"/>
                      <a:pt x="0" y="7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4" name="Freeform 128"/>
              <p:cNvSpPr/>
              <p:nvPr/>
            </p:nvSpPr>
            <p:spPr bwMode="auto">
              <a:xfrm>
                <a:off x="1109663" y="2278063"/>
                <a:ext cx="30163" cy="250825"/>
              </a:xfrm>
              <a:custGeom>
                <a:avLst/>
                <a:gdLst>
                  <a:gd name="T0" fmla="*/ 2147483646 w 67"/>
                  <a:gd name="T1" fmla="*/ 2147483646 h 533"/>
                  <a:gd name="T2" fmla="*/ 2147483646 w 67"/>
                  <a:gd name="T3" fmla="*/ 2147483646 h 533"/>
                  <a:gd name="T4" fmla="*/ 2147483646 w 67"/>
                  <a:gd name="T5" fmla="*/ 2147483646 h 533"/>
                  <a:gd name="T6" fmla="*/ 2147483646 w 67"/>
                  <a:gd name="T7" fmla="*/ 2147483646 h 533"/>
                  <a:gd name="T8" fmla="*/ 2147483646 w 67"/>
                  <a:gd name="T9" fmla="*/ 0 h 533"/>
                  <a:gd name="T10" fmla="*/ 0 w 67"/>
                  <a:gd name="T11" fmla="*/ 2147483646 h 533"/>
                  <a:gd name="T12" fmla="*/ 0 w 67"/>
                  <a:gd name="T13" fmla="*/ 2147483646 h 533"/>
                  <a:gd name="T14" fmla="*/ 2147483646 w 67"/>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533">
                    <a:moveTo>
                      <a:pt x="34" y="533"/>
                    </a:moveTo>
                    <a:lnTo>
                      <a:pt x="34" y="533"/>
                    </a:lnTo>
                    <a:cubicBezTo>
                      <a:pt x="52" y="533"/>
                      <a:pt x="67" y="518"/>
                      <a:pt x="67" y="500"/>
                    </a:cubicBezTo>
                    <a:lnTo>
                      <a:pt x="67" y="33"/>
                    </a:lnTo>
                    <a:cubicBezTo>
                      <a:pt x="67" y="15"/>
                      <a:pt x="52" y="0"/>
                      <a:pt x="34" y="0"/>
                    </a:cubicBezTo>
                    <a:cubicBezTo>
                      <a:pt x="15" y="0"/>
                      <a:pt x="0" y="15"/>
                      <a:pt x="0" y="33"/>
                    </a:cubicBezTo>
                    <a:lnTo>
                      <a:pt x="0" y="500"/>
                    </a:lnTo>
                    <a:cubicBezTo>
                      <a:pt x="0" y="518"/>
                      <a:pt x="15" y="533"/>
                      <a:pt x="34"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5" name="Freeform 129"/>
              <p:cNvSpPr/>
              <p:nvPr/>
            </p:nvSpPr>
            <p:spPr bwMode="auto">
              <a:xfrm>
                <a:off x="1838325" y="2278063"/>
                <a:ext cx="31750" cy="250825"/>
              </a:xfrm>
              <a:custGeom>
                <a:avLst/>
                <a:gdLst>
                  <a:gd name="T0" fmla="*/ 2147483646 w 66"/>
                  <a:gd name="T1" fmla="*/ 2147483646 h 533"/>
                  <a:gd name="T2" fmla="*/ 2147483646 w 66"/>
                  <a:gd name="T3" fmla="*/ 2147483646 h 533"/>
                  <a:gd name="T4" fmla="*/ 2147483646 w 66"/>
                  <a:gd name="T5" fmla="*/ 2147483646 h 533"/>
                  <a:gd name="T6" fmla="*/ 2147483646 w 66"/>
                  <a:gd name="T7" fmla="*/ 2147483646 h 533"/>
                  <a:gd name="T8" fmla="*/ 2147483646 w 66"/>
                  <a:gd name="T9" fmla="*/ 0 h 533"/>
                  <a:gd name="T10" fmla="*/ 0 w 66"/>
                  <a:gd name="T11" fmla="*/ 2147483646 h 533"/>
                  <a:gd name="T12" fmla="*/ 0 w 66"/>
                  <a:gd name="T13" fmla="*/ 2147483646 h 533"/>
                  <a:gd name="T14" fmla="*/ 2147483646 w 66"/>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533">
                    <a:moveTo>
                      <a:pt x="33" y="533"/>
                    </a:moveTo>
                    <a:lnTo>
                      <a:pt x="33" y="533"/>
                    </a:lnTo>
                    <a:cubicBezTo>
                      <a:pt x="51" y="533"/>
                      <a:pt x="66" y="518"/>
                      <a:pt x="66" y="500"/>
                    </a:cubicBezTo>
                    <a:lnTo>
                      <a:pt x="66" y="33"/>
                    </a:lnTo>
                    <a:cubicBezTo>
                      <a:pt x="66" y="15"/>
                      <a:pt x="51" y="0"/>
                      <a:pt x="33" y="0"/>
                    </a:cubicBezTo>
                    <a:cubicBezTo>
                      <a:pt x="15" y="0"/>
                      <a:pt x="0" y="15"/>
                      <a:pt x="0" y="33"/>
                    </a:cubicBezTo>
                    <a:lnTo>
                      <a:pt x="0" y="500"/>
                    </a:lnTo>
                    <a:cubicBezTo>
                      <a:pt x="0" y="518"/>
                      <a:pt x="15" y="533"/>
                      <a:pt x="33"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6" name="Freeform 130"/>
              <p:cNvSpPr/>
              <p:nvPr/>
            </p:nvSpPr>
            <p:spPr bwMode="auto">
              <a:xfrm>
                <a:off x="1598613"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7" name="Freeform 131"/>
              <p:cNvSpPr/>
              <p:nvPr/>
            </p:nvSpPr>
            <p:spPr bwMode="auto">
              <a:xfrm>
                <a:off x="150653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8" name="Freeform 132"/>
              <p:cNvSpPr/>
              <p:nvPr/>
            </p:nvSpPr>
            <p:spPr bwMode="auto">
              <a:xfrm>
                <a:off x="1414463" y="2644776"/>
                <a:ext cx="80963"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0" y="0"/>
                    </a:moveTo>
                    <a:lnTo>
                      <a:pt x="30" y="0"/>
                    </a:lnTo>
                    <a:lnTo>
                      <a:pt x="30" y="38"/>
                    </a:lnTo>
                    <a:lnTo>
                      <a:pt x="0" y="38"/>
                    </a:lnTo>
                    <a:lnTo>
                      <a:pt x="0" y="135"/>
                    </a:lnTo>
                    <a:lnTo>
                      <a:pt x="171" y="135"/>
                    </a:lnTo>
                    <a:lnTo>
                      <a:pt x="171" y="38"/>
                    </a:lnTo>
                    <a:lnTo>
                      <a:pt x="140" y="38"/>
                    </a:lnTo>
                    <a:lnTo>
                      <a:pt x="140"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9" name="Freeform 133"/>
              <p:cNvSpPr/>
              <p:nvPr/>
            </p:nvSpPr>
            <p:spPr bwMode="auto">
              <a:xfrm>
                <a:off x="132238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0" name="Freeform 134"/>
              <p:cNvSpPr/>
              <p:nvPr/>
            </p:nvSpPr>
            <p:spPr bwMode="auto">
              <a:xfrm>
                <a:off x="1150938"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1" y="0"/>
                    </a:moveTo>
                    <a:lnTo>
                      <a:pt x="31" y="0"/>
                    </a:lnTo>
                    <a:lnTo>
                      <a:pt x="31" y="29"/>
                    </a:lnTo>
                    <a:lnTo>
                      <a:pt x="0" y="29"/>
                    </a:lnTo>
                    <a:lnTo>
                      <a:pt x="0" y="139"/>
                    </a:lnTo>
                    <a:lnTo>
                      <a:pt x="107" y="139"/>
                    </a:lnTo>
                    <a:lnTo>
                      <a:pt x="107" y="29"/>
                    </a:lnTo>
                    <a:lnTo>
                      <a:pt x="77" y="29"/>
                    </a:lnTo>
                    <a:lnTo>
                      <a:pt x="77"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1" name="Freeform 135"/>
              <p:cNvSpPr/>
              <p:nvPr/>
            </p:nvSpPr>
            <p:spPr bwMode="auto">
              <a:xfrm>
                <a:off x="1716088" y="2641601"/>
                <a:ext cx="49213"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2" name="Freeform 136"/>
              <p:cNvSpPr/>
              <p:nvPr/>
            </p:nvSpPr>
            <p:spPr bwMode="auto">
              <a:xfrm>
                <a:off x="1776413"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grpSp>
        <p:pic>
          <p:nvPicPr>
            <p:cNvPr id="43" name="图片 42"/>
            <p:cNvPicPr>
              <a:picLocks noChangeAspect="1"/>
            </p:cNvPicPr>
            <p:nvPr/>
          </p:nvPicPr>
          <p:blipFill>
            <a:blip r:embed="rId3" cstate="print"/>
            <a:stretch>
              <a:fillRect/>
            </a:stretch>
          </p:blipFill>
          <p:spPr>
            <a:xfrm>
              <a:off x="3532681" y="2384760"/>
              <a:ext cx="425544" cy="330282"/>
            </a:xfrm>
            <a:prstGeom prst="rect">
              <a:avLst/>
            </a:prstGeom>
          </p:spPr>
        </p:pic>
        <p:pic>
          <p:nvPicPr>
            <p:cNvPr id="44" name="图片 43" descr="DSLAM-蓝.png"/>
            <p:cNvPicPr>
              <a:picLocks noChangeAspect="1"/>
            </p:cNvPicPr>
            <p:nvPr/>
          </p:nvPicPr>
          <p:blipFill>
            <a:blip r:embed="rId4" cstate="print">
              <a:grayscl/>
            </a:blip>
            <a:stretch>
              <a:fillRect/>
            </a:stretch>
          </p:blipFill>
          <p:spPr>
            <a:xfrm>
              <a:off x="7236603" y="2246358"/>
              <a:ext cx="609359" cy="498566"/>
            </a:xfrm>
            <a:prstGeom prst="rect">
              <a:avLst/>
            </a:prstGeom>
          </p:spPr>
        </p:pic>
        <p:pic>
          <p:nvPicPr>
            <p:cNvPr id="45" name="图片 44"/>
            <p:cNvPicPr>
              <a:picLocks noChangeAspect="1"/>
            </p:cNvPicPr>
            <p:nvPr/>
          </p:nvPicPr>
          <p:blipFill>
            <a:blip r:embed="rId5" cstate="print"/>
            <a:stretch>
              <a:fillRect/>
            </a:stretch>
          </p:blipFill>
          <p:spPr>
            <a:xfrm>
              <a:off x="7056583" y="1376772"/>
              <a:ext cx="863789" cy="508125"/>
            </a:xfrm>
            <a:prstGeom prst="rect">
              <a:avLst/>
            </a:prstGeom>
          </p:spPr>
        </p:pic>
        <p:sp>
          <p:nvSpPr>
            <p:cNvPr id="46" name="Freeform 30"/>
            <p:cNvSpPr>
              <a:spLocks noEditPoints="1"/>
            </p:cNvSpPr>
            <p:nvPr/>
          </p:nvSpPr>
          <p:spPr bwMode="auto">
            <a:xfrm>
              <a:off x="3939316" y="2534353"/>
              <a:ext cx="2289175" cy="76200"/>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91303" tIns="45650" rIns="91303" bIns="45650"/>
            <a:lstStyle/>
            <a:p>
              <a:pPr fontAlgn="ctr"/>
              <a:endParaRPr lang="en-US" altLang="zh-CN">
                <a:ea typeface="+mn-ea"/>
              </a:endParaRPr>
            </a:p>
          </p:txBody>
        </p:sp>
        <p:pic>
          <p:nvPicPr>
            <p:cNvPr id="47" name="图片 46"/>
            <p:cNvPicPr>
              <a:picLocks noChangeAspect="1"/>
            </p:cNvPicPr>
            <p:nvPr/>
          </p:nvPicPr>
          <p:blipFill>
            <a:blip r:embed="rId6" cstate="print"/>
            <a:stretch>
              <a:fillRect/>
            </a:stretch>
          </p:blipFill>
          <p:spPr>
            <a:xfrm>
              <a:off x="6084475" y="1472223"/>
              <a:ext cx="724059" cy="444609"/>
            </a:xfrm>
            <a:prstGeom prst="rect">
              <a:avLst/>
            </a:prstGeom>
          </p:spPr>
        </p:pic>
        <p:pic>
          <p:nvPicPr>
            <p:cNvPr id="48" name="图片 47"/>
            <p:cNvPicPr>
              <a:picLocks noChangeAspect="1"/>
            </p:cNvPicPr>
            <p:nvPr/>
          </p:nvPicPr>
          <p:blipFill>
            <a:blip r:embed="rId3" cstate="print"/>
            <a:stretch>
              <a:fillRect/>
            </a:stretch>
          </p:blipFill>
          <p:spPr>
            <a:xfrm>
              <a:off x="6228491" y="2383973"/>
              <a:ext cx="425544" cy="330282"/>
            </a:xfrm>
            <a:prstGeom prst="rect">
              <a:avLst/>
            </a:prstGeom>
          </p:spPr>
        </p:pic>
        <p:pic>
          <p:nvPicPr>
            <p:cNvPr id="49" name="图片 48"/>
            <p:cNvPicPr>
              <a:picLocks noChangeAspect="1"/>
            </p:cNvPicPr>
            <p:nvPr/>
          </p:nvPicPr>
          <p:blipFill>
            <a:blip r:embed="rId7" cstate="print"/>
            <a:stretch>
              <a:fillRect/>
            </a:stretch>
          </p:blipFill>
          <p:spPr>
            <a:xfrm>
              <a:off x="1010362" y="2982155"/>
              <a:ext cx="438694" cy="343091"/>
            </a:xfrm>
            <a:prstGeom prst="rect">
              <a:avLst/>
            </a:prstGeom>
          </p:spPr>
        </p:pic>
        <p:pic>
          <p:nvPicPr>
            <p:cNvPr id="50" name="图片 49"/>
            <p:cNvPicPr>
              <a:picLocks noChangeAspect="1"/>
            </p:cNvPicPr>
            <p:nvPr/>
          </p:nvPicPr>
          <p:blipFill>
            <a:blip r:embed="rId8" cstate="print"/>
            <a:stretch>
              <a:fillRect/>
            </a:stretch>
          </p:blipFill>
          <p:spPr>
            <a:xfrm>
              <a:off x="1101654" y="2409085"/>
              <a:ext cx="372866" cy="340915"/>
            </a:xfrm>
            <a:prstGeom prst="rect">
              <a:avLst/>
            </a:prstGeom>
          </p:spPr>
        </p:pic>
        <p:sp>
          <p:nvSpPr>
            <p:cNvPr id="51" name="Line 23"/>
            <p:cNvSpPr>
              <a:spLocks noChangeShapeType="1"/>
            </p:cNvSpPr>
            <p:nvPr/>
          </p:nvSpPr>
          <p:spPr bwMode="auto">
            <a:xfrm>
              <a:off x="1460559" y="3166762"/>
              <a:ext cx="1419253" cy="10165"/>
            </a:xfrm>
            <a:prstGeom prst="line">
              <a:avLst/>
            </a:prstGeom>
            <a:noFill/>
            <a:ln w="9525">
              <a:solidFill>
                <a:schemeClr val="tx1"/>
              </a:solidFill>
              <a:round/>
            </a:ln>
          </p:spPr>
          <p:txBody>
            <a:bodyPr/>
            <a:lstStyle/>
            <a:p>
              <a:pPr fontAlgn="ctr"/>
              <a:endParaRPr lang="en-US" altLang="zh-CN">
                <a:ea typeface="+mn-ea"/>
              </a:endParaRPr>
            </a:p>
          </p:txBody>
        </p:sp>
        <p:cxnSp>
          <p:nvCxnSpPr>
            <p:cNvPr id="52" name="肘形连接符 51"/>
            <p:cNvCxnSpPr>
              <a:stCxn id="43" idx="2"/>
            </p:cNvCxnSpPr>
            <p:nvPr/>
          </p:nvCxnSpPr>
          <p:spPr bwMode="auto">
            <a:xfrm rot="5400000">
              <a:off x="3284254" y="2710969"/>
              <a:ext cx="457126" cy="465273"/>
            </a:xfrm>
            <a:prstGeom prst="bentConnector2">
              <a:avLst/>
            </a:prstGeom>
            <a:solidFill>
              <a:schemeClr val="accent1"/>
            </a:solidFill>
            <a:ln w="9525" cap="flat" cmpd="sng" algn="ctr">
              <a:solidFill>
                <a:schemeClr val="tx1"/>
              </a:solidFill>
              <a:prstDash val="solid"/>
              <a:round/>
              <a:headEnd type="none" w="med" len="med"/>
              <a:tailEnd type="none" w="med" len="med"/>
            </a:ln>
          </p:spPr>
        </p:cxnSp>
      </p:grpSp>
    </p:spTree>
    <p:extLst>
      <p:ext uri="{BB962C8B-B14F-4D97-AF65-F5344CB8AC3E}">
        <p14:creationId xmlns:p14="http://schemas.microsoft.com/office/powerpoint/2010/main" val="2656446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84307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Composição do sistema ADSL padrão </a:t>
            </a:r>
            <a:r>
              <a:rPr lang="pt-BR" altLang="zh-CN" dirty="0" err="1"/>
              <a:t>G.dmt</a:t>
            </a:r>
            <a:endParaRPr lang="zh-CN" altLang="en-US" dirty="0"/>
          </a:p>
        </p:txBody>
      </p:sp>
      <p:sp>
        <p:nvSpPr>
          <p:cNvPr id="79" name="Line 23"/>
          <p:cNvSpPr>
            <a:spLocks noChangeShapeType="1"/>
          </p:cNvSpPr>
          <p:nvPr/>
        </p:nvSpPr>
        <p:spPr bwMode="auto">
          <a:xfrm>
            <a:off x="2549672" y="4340479"/>
            <a:ext cx="1645952" cy="13205"/>
          </a:xfrm>
          <a:prstGeom prst="line">
            <a:avLst/>
          </a:prstGeom>
          <a:noFill/>
          <a:ln w="9525">
            <a:solidFill>
              <a:schemeClr val="tx1"/>
            </a:solidFill>
            <a:round/>
          </a:ln>
        </p:spPr>
        <p:txBody>
          <a:bodyPr/>
          <a:lstStyle/>
          <a:p>
            <a:pPr fontAlgn="ctr"/>
            <a:endParaRPr lang="en-US" altLang="zh-CN">
              <a:ea typeface="+mn-ea"/>
            </a:endParaRPr>
          </a:p>
        </p:txBody>
      </p:sp>
      <p:sp>
        <p:nvSpPr>
          <p:cNvPr id="80" name="Line 25"/>
          <p:cNvSpPr>
            <a:spLocks noChangeShapeType="1"/>
          </p:cNvSpPr>
          <p:nvPr/>
        </p:nvSpPr>
        <p:spPr bwMode="auto">
          <a:xfrm>
            <a:off x="8488528" y="3558621"/>
            <a:ext cx="765886" cy="0"/>
          </a:xfrm>
          <a:prstGeom prst="line">
            <a:avLst/>
          </a:prstGeom>
          <a:noFill/>
          <a:ln w="9525">
            <a:solidFill>
              <a:schemeClr val="tx1"/>
            </a:solidFill>
            <a:round/>
          </a:ln>
        </p:spPr>
        <p:txBody>
          <a:bodyPr/>
          <a:lstStyle/>
          <a:p>
            <a:pPr fontAlgn="ctr"/>
            <a:endParaRPr lang="en-US" altLang="zh-CN">
              <a:ea typeface="+mn-ea"/>
            </a:endParaRPr>
          </a:p>
        </p:txBody>
      </p:sp>
      <p:sp>
        <p:nvSpPr>
          <p:cNvPr id="81" name="Line 26"/>
          <p:cNvSpPr>
            <a:spLocks noChangeShapeType="1"/>
          </p:cNvSpPr>
          <p:nvPr/>
        </p:nvSpPr>
        <p:spPr bwMode="auto">
          <a:xfrm flipH="1">
            <a:off x="8348606" y="2653345"/>
            <a:ext cx="0" cy="748608"/>
          </a:xfrm>
          <a:prstGeom prst="line">
            <a:avLst/>
          </a:prstGeom>
          <a:noFill/>
          <a:ln w="9525">
            <a:solidFill>
              <a:schemeClr val="tx1"/>
            </a:solidFill>
            <a:round/>
          </a:ln>
        </p:spPr>
        <p:txBody>
          <a:bodyPr/>
          <a:lstStyle/>
          <a:p>
            <a:pPr fontAlgn="ctr"/>
            <a:endParaRPr lang="en-US" altLang="zh-CN">
              <a:ea typeface="+mn-ea"/>
            </a:endParaRPr>
          </a:p>
        </p:txBody>
      </p:sp>
      <p:sp>
        <p:nvSpPr>
          <p:cNvPr id="82" name="Text Box 27"/>
          <p:cNvSpPr txBox="1">
            <a:spLocks noChangeArrowheads="1"/>
          </p:cNvSpPr>
          <p:nvPr/>
        </p:nvSpPr>
        <p:spPr bwMode="auto">
          <a:xfrm>
            <a:off x="5782312" y="3102231"/>
            <a:ext cx="2045993" cy="523220"/>
          </a:xfrm>
          <a:prstGeom prst="rect">
            <a:avLst/>
          </a:prstGeom>
          <a:noFill/>
          <a:ln w="9525">
            <a:noFill/>
            <a:miter lim="800000"/>
          </a:ln>
        </p:spPr>
        <p:txBody>
          <a:bodyPr wrap="square">
            <a:spAutoFit/>
          </a:bodyPr>
          <a:lstStyle/>
          <a:p>
            <a:pPr algn="ctr" fontAlgn="ctr">
              <a:lnSpc>
                <a:spcPct val="100000"/>
              </a:lnSpc>
              <a:buClrTx/>
              <a:buSzTx/>
              <a:buFontTx/>
              <a:buNone/>
            </a:pPr>
            <a:r>
              <a:rPr kumimoji="1" lang="en-US" altLang="zh-CN" sz="1400" dirty="0"/>
              <a:t>Par </a:t>
            </a:r>
            <a:r>
              <a:rPr kumimoji="1" lang="en-US" altLang="zh-CN" sz="1400" dirty="0" err="1"/>
              <a:t>trançado</a:t>
            </a:r>
            <a:r>
              <a:rPr kumimoji="1" lang="en-US" altLang="zh-CN" sz="1400" dirty="0"/>
              <a:t>
</a:t>
            </a:r>
            <a:endParaRPr kumimoji="1" lang="en-US" altLang="zh-CN" sz="1400" dirty="0">
              <a:ea typeface="+mn-ea"/>
            </a:endParaRPr>
          </a:p>
        </p:txBody>
      </p:sp>
      <p:sp>
        <p:nvSpPr>
          <p:cNvPr id="83" name="Rectangle 38"/>
          <p:cNvSpPr>
            <a:spLocks noChangeArrowheads="1"/>
          </p:cNvSpPr>
          <p:nvPr/>
        </p:nvSpPr>
        <p:spPr bwMode="auto">
          <a:xfrm>
            <a:off x="7914749" y="3851747"/>
            <a:ext cx="896436" cy="399825"/>
          </a:xfrm>
          <a:prstGeom prst="rect">
            <a:avLst/>
          </a:prstGeom>
          <a:noFill/>
          <a:ln w="9525">
            <a:noFill/>
            <a:miter lim="800000"/>
          </a:ln>
        </p:spPr>
        <p:txBody>
          <a:bodyPr wrap="none">
            <a:spAutoFit/>
          </a:bodyPr>
          <a:lstStyle/>
          <a:p>
            <a:pPr algn="l" fontAlgn="ctr">
              <a:lnSpc>
                <a:spcPct val="100000"/>
              </a:lnSpc>
              <a:spcBef>
                <a:spcPct val="0"/>
              </a:spcBef>
              <a:buClrTx/>
              <a:buSzTx/>
              <a:buFontTx/>
              <a:buNone/>
            </a:pPr>
            <a:r>
              <a:rPr kumimoji="1" lang="en-US" altLang="zh-CN" sz="1400">
                <a:ea typeface="+mn-ea"/>
              </a:rPr>
              <a:t>Splitter</a:t>
            </a:r>
          </a:p>
        </p:txBody>
      </p:sp>
      <p:sp>
        <p:nvSpPr>
          <p:cNvPr id="84" name="Rectangle 43"/>
          <p:cNvSpPr>
            <a:spLocks noChangeArrowheads="1"/>
          </p:cNvSpPr>
          <p:nvPr/>
        </p:nvSpPr>
        <p:spPr bwMode="auto">
          <a:xfrm>
            <a:off x="9206218" y="3807831"/>
            <a:ext cx="919662" cy="483788"/>
          </a:xfrm>
          <a:prstGeom prst="rect">
            <a:avLst/>
          </a:prstGeom>
          <a:noFill/>
          <a:ln w="9525">
            <a:noFill/>
            <a:miter lim="800000"/>
          </a:ln>
        </p:spPr>
        <p:txBody>
          <a:bodyPr wrap="square">
            <a:spAutoFit/>
          </a:bodyPr>
          <a:lstStyle/>
          <a:p>
            <a:pPr algn="l" fontAlgn="ctr">
              <a:lnSpc>
                <a:spcPct val="130000"/>
              </a:lnSpc>
              <a:spcBef>
                <a:spcPct val="0"/>
              </a:spcBef>
              <a:buClrTx/>
              <a:buSzTx/>
              <a:buFontTx/>
              <a:buNone/>
            </a:pPr>
            <a:r>
              <a:rPr kumimoji="1" lang="en-US" altLang="zh-CN" sz="1400">
                <a:ea typeface="+mn-ea"/>
              </a:rPr>
              <a:t>ATU-C</a:t>
            </a:r>
          </a:p>
        </p:txBody>
      </p:sp>
      <p:sp>
        <p:nvSpPr>
          <p:cNvPr id="85" name="Line 44"/>
          <p:cNvSpPr>
            <a:spLocks noChangeShapeType="1"/>
          </p:cNvSpPr>
          <p:nvPr/>
        </p:nvSpPr>
        <p:spPr bwMode="auto">
          <a:xfrm flipH="1" flipV="1">
            <a:off x="9582369" y="2622105"/>
            <a:ext cx="0" cy="515570"/>
          </a:xfrm>
          <a:prstGeom prst="line">
            <a:avLst/>
          </a:prstGeom>
          <a:noFill/>
          <a:ln w="9525">
            <a:solidFill>
              <a:schemeClr val="tx1"/>
            </a:solidFill>
            <a:round/>
          </a:ln>
        </p:spPr>
        <p:txBody>
          <a:bodyPr/>
          <a:lstStyle/>
          <a:p>
            <a:pPr fontAlgn="ctr"/>
            <a:endParaRPr lang="en-US" altLang="zh-CN">
              <a:ea typeface="+mn-ea"/>
            </a:endParaRPr>
          </a:p>
        </p:txBody>
      </p:sp>
      <p:grpSp>
        <p:nvGrpSpPr>
          <p:cNvPr id="86" name="Group 47"/>
          <p:cNvGrpSpPr/>
          <p:nvPr/>
        </p:nvGrpSpPr>
        <p:grpSpPr>
          <a:xfrm>
            <a:off x="2567868" y="2903414"/>
            <a:ext cx="3092971" cy="1942786"/>
            <a:chOff x="946" y="1107"/>
            <a:chExt cx="2441" cy="1177"/>
          </a:xfrm>
        </p:grpSpPr>
        <p:sp>
          <p:nvSpPr>
            <p:cNvPr id="87" name="Line 23"/>
            <p:cNvSpPr>
              <a:spLocks noChangeShapeType="1"/>
            </p:cNvSpPr>
            <p:nvPr/>
          </p:nvSpPr>
          <p:spPr bwMode="auto">
            <a:xfrm flipV="1">
              <a:off x="946" y="1505"/>
              <a:ext cx="1931" cy="2"/>
            </a:xfrm>
            <a:prstGeom prst="line">
              <a:avLst/>
            </a:prstGeom>
            <a:noFill/>
            <a:ln w="9525">
              <a:solidFill>
                <a:schemeClr val="tx1"/>
              </a:solidFill>
              <a:round/>
            </a:ln>
          </p:spPr>
          <p:txBody>
            <a:bodyPr/>
            <a:lstStyle/>
            <a:p>
              <a:pPr fontAlgn="ctr"/>
              <a:endParaRPr lang="en-US" altLang="zh-CN">
                <a:ea typeface="+mn-ea"/>
              </a:endParaRPr>
            </a:p>
          </p:txBody>
        </p:sp>
        <p:sp>
          <p:nvSpPr>
            <p:cNvPr id="88" name="Rectangle 37"/>
            <p:cNvSpPr>
              <a:spLocks noChangeArrowheads="1"/>
            </p:cNvSpPr>
            <p:nvPr/>
          </p:nvSpPr>
          <p:spPr bwMode="auto">
            <a:xfrm>
              <a:off x="2128" y="2042"/>
              <a:ext cx="653" cy="242"/>
            </a:xfrm>
            <a:prstGeom prst="rect">
              <a:avLst/>
            </a:prstGeom>
            <a:noFill/>
            <a:ln w="9525">
              <a:noFill/>
              <a:miter lim="800000"/>
            </a:ln>
          </p:spPr>
          <p:txBody>
            <a:bodyPr wrap="none">
              <a:spAutoFit/>
            </a:bodyPr>
            <a:lstStyle/>
            <a:p>
              <a:pPr algn="l" fontAlgn="ctr">
                <a:lnSpc>
                  <a:spcPct val="100000"/>
                </a:lnSpc>
                <a:spcBef>
                  <a:spcPct val="0"/>
                </a:spcBef>
                <a:buClrTx/>
                <a:buSzTx/>
                <a:buFontTx/>
                <a:buNone/>
              </a:pPr>
              <a:r>
                <a:rPr kumimoji="1" lang="en-US" altLang="zh-CN" sz="1400">
                  <a:ea typeface="+mn-ea"/>
                </a:rPr>
                <a:t>ATU-R</a:t>
              </a:r>
            </a:p>
          </p:txBody>
        </p:sp>
        <p:sp>
          <p:nvSpPr>
            <p:cNvPr id="89" name="Rectangle 46"/>
            <p:cNvSpPr>
              <a:spLocks noChangeArrowheads="1"/>
            </p:cNvSpPr>
            <p:nvPr/>
          </p:nvSpPr>
          <p:spPr bwMode="auto">
            <a:xfrm>
              <a:off x="2680" y="1107"/>
              <a:ext cx="707" cy="242"/>
            </a:xfrm>
            <a:prstGeom prst="rect">
              <a:avLst/>
            </a:prstGeom>
            <a:noFill/>
            <a:ln w="9525">
              <a:noFill/>
              <a:miter lim="800000"/>
            </a:ln>
          </p:spPr>
          <p:txBody>
            <a:bodyPr wrap="none">
              <a:spAutoFit/>
            </a:bodyPr>
            <a:lstStyle/>
            <a:p>
              <a:pPr algn="l" fontAlgn="ctr">
                <a:lnSpc>
                  <a:spcPct val="100000"/>
                </a:lnSpc>
                <a:spcBef>
                  <a:spcPct val="0"/>
                </a:spcBef>
                <a:buClrTx/>
                <a:buSzTx/>
                <a:buFontTx/>
                <a:buNone/>
              </a:pPr>
              <a:r>
                <a:rPr kumimoji="1" lang="en-US" altLang="zh-CN" sz="1400">
                  <a:ea typeface="+mn-ea"/>
                </a:rPr>
                <a:t>Splitter</a:t>
              </a:r>
            </a:p>
          </p:txBody>
        </p:sp>
      </p:grpSp>
      <p:grpSp>
        <p:nvGrpSpPr>
          <p:cNvPr id="90" name="组合 24827"/>
          <p:cNvGrpSpPr/>
          <p:nvPr/>
        </p:nvGrpSpPr>
        <p:grpSpPr>
          <a:xfrm>
            <a:off x="4217324" y="4148739"/>
            <a:ext cx="437604" cy="298488"/>
            <a:chOff x="1073150" y="2278063"/>
            <a:chExt cx="833438" cy="528638"/>
          </a:xfrm>
        </p:grpSpPr>
        <p:sp>
          <p:nvSpPr>
            <p:cNvPr id="91" name="Freeform 123"/>
            <p:cNvSpPr/>
            <p:nvPr/>
          </p:nvSpPr>
          <p:spPr bwMode="auto">
            <a:xfrm>
              <a:off x="1073150" y="2560638"/>
              <a:ext cx="833438" cy="246063"/>
            </a:xfrm>
            <a:custGeom>
              <a:avLst/>
              <a:gdLst>
                <a:gd name="T0" fmla="*/ 2147483646 w 1772"/>
                <a:gd name="T1" fmla="*/ 0 h 521"/>
                <a:gd name="T2" fmla="*/ 2147483646 w 1772"/>
                <a:gd name="T3" fmla="*/ 0 h 521"/>
                <a:gd name="T4" fmla="*/ 2147483646 w 1772"/>
                <a:gd name="T5" fmla="*/ 0 h 521"/>
                <a:gd name="T6" fmla="*/ 0 w 1772"/>
                <a:gd name="T7" fmla="*/ 2147483646 h 521"/>
                <a:gd name="T8" fmla="*/ 0 w 1772"/>
                <a:gd name="T9" fmla="*/ 2147483646 h 521"/>
                <a:gd name="T10" fmla="*/ 2147483646 w 1772"/>
                <a:gd name="T11" fmla="*/ 2147483646 h 521"/>
                <a:gd name="T12" fmla="*/ 2147483646 w 1772"/>
                <a:gd name="T13" fmla="*/ 2147483646 h 521"/>
                <a:gd name="T14" fmla="*/ 2147483646 w 1772"/>
                <a:gd name="T15" fmla="*/ 2147483646 h 521"/>
                <a:gd name="T16" fmla="*/ 2147483646 w 1772"/>
                <a:gd name="T17" fmla="*/ 2147483646 h 521"/>
                <a:gd name="T18" fmla="*/ 2147483646 w 1772"/>
                <a:gd name="T19" fmla="*/ 2147483646 h 521"/>
                <a:gd name="T20" fmla="*/ 2147483646 w 1772"/>
                <a:gd name="T21" fmla="*/ 2147483646 h 521"/>
                <a:gd name="T22" fmla="*/ 2147483646 w 1772"/>
                <a:gd name="T23" fmla="*/ 2147483646 h 521"/>
                <a:gd name="T24" fmla="*/ 2147483646 w 1772"/>
                <a:gd name="T25" fmla="*/ 2147483646 h 521"/>
                <a:gd name="T26" fmla="*/ 2147483646 w 1772"/>
                <a:gd name="T27" fmla="*/ 2147483646 h 521"/>
                <a:gd name="T28" fmla="*/ 2147483646 w 1772"/>
                <a:gd name="T29" fmla="*/ 2147483646 h 521"/>
                <a:gd name="T30" fmla="*/ 2147483646 w 1772"/>
                <a:gd name="T31" fmla="*/ 2147483646 h 521"/>
                <a:gd name="T32" fmla="*/ 2147483646 w 1772"/>
                <a:gd name="T33" fmla="*/ 2147483646 h 521"/>
                <a:gd name="T34" fmla="*/ 2147483646 w 1772"/>
                <a:gd name="T35" fmla="*/ 2147483646 h 521"/>
                <a:gd name="T36" fmla="*/ 2147483646 w 1772"/>
                <a:gd name="T37" fmla="*/ 2147483646 h 521"/>
                <a:gd name="T38" fmla="*/ 2147483646 w 1772"/>
                <a:gd name="T39" fmla="*/ 2147483646 h 521"/>
                <a:gd name="T40" fmla="*/ 2147483646 w 1772"/>
                <a:gd name="T41" fmla="*/ 2147483646 h 521"/>
                <a:gd name="T42" fmla="*/ 2147483646 w 1772"/>
                <a:gd name="T43" fmla="*/ 2147483646 h 521"/>
                <a:gd name="T44" fmla="*/ 2147483646 w 1772"/>
                <a:gd name="T45" fmla="*/ 2147483646 h 521"/>
                <a:gd name="T46" fmla="*/ 2147483646 w 1772"/>
                <a:gd name="T47" fmla="*/ 2147483646 h 521"/>
                <a:gd name="T48" fmla="*/ 2147483646 w 1772"/>
                <a:gd name="T49" fmla="*/ 2147483646 h 521"/>
                <a:gd name="T50" fmla="*/ 2147483646 w 1772"/>
                <a:gd name="T51" fmla="*/ 2147483646 h 521"/>
                <a:gd name="T52" fmla="*/ 2147483646 w 1772"/>
                <a:gd name="T53" fmla="*/ 2147483646 h 521"/>
                <a:gd name="T54" fmla="*/ 2147483646 w 1772"/>
                <a:gd name="T55" fmla="*/ 0 h 5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1" h="521">
                  <a:moveTo>
                    <a:pt x="1681" y="0"/>
                  </a:moveTo>
                  <a:lnTo>
                    <a:pt x="1681" y="0"/>
                  </a:lnTo>
                  <a:lnTo>
                    <a:pt x="90" y="0"/>
                  </a:lnTo>
                  <a:cubicBezTo>
                    <a:pt x="40" y="0"/>
                    <a:pt x="0" y="41"/>
                    <a:pt x="0" y="91"/>
                  </a:cubicBezTo>
                  <a:lnTo>
                    <a:pt x="0" y="394"/>
                  </a:lnTo>
                  <a:cubicBezTo>
                    <a:pt x="0" y="444"/>
                    <a:pt x="40" y="485"/>
                    <a:pt x="90" y="485"/>
                  </a:cubicBezTo>
                  <a:lnTo>
                    <a:pt x="1165" y="485"/>
                  </a:lnTo>
                  <a:cubicBezTo>
                    <a:pt x="1177" y="507"/>
                    <a:pt x="1199" y="521"/>
                    <a:pt x="1226" y="521"/>
                  </a:cubicBezTo>
                  <a:cubicBezTo>
                    <a:pt x="1264" y="521"/>
                    <a:pt x="1295" y="490"/>
                    <a:pt x="1295" y="452"/>
                  </a:cubicBezTo>
                  <a:cubicBezTo>
                    <a:pt x="1295" y="414"/>
                    <a:pt x="1264" y="382"/>
                    <a:pt x="1226" y="382"/>
                  </a:cubicBezTo>
                  <a:cubicBezTo>
                    <a:pt x="1199" y="382"/>
                    <a:pt x="1177" y="397"/>
                    <a:pt x="1165" y="419"/>
                  </a:cubicBezTo>
                  <a:lnTo>
                    <a:pt x="90" y="419"/>
                  </a:lnTo>
                  <a:cubicBezTo>
                    <a:pt x="77" y="419"/>
                    <a:pt x="66" y="408"/>
                    <a:pt x="66" y="394"/>
                  </a:cubicBezTo>
                  <a:lnTo>
                    <a:pt x="66" y="91"/>
                  </a:lnTo>
                  <a:cubicBezTo>
                    <a:pt x="66" y="77"/>
                    <a:pt x="77" y="67"/>
                    <a:pt x="90" y="67"/>
                  </a:cubicBezTo>
                  <a:lnTo>
                    <a:pt x="1681" y="67"/>
                  </a:lnTo>
                  <a:cubicBezTo>
                    <a:pt x="1695" y="67"/>
                    <a:pt x="1705" y="77"/>
                    <a:pt x="1705" y="91"/>
                  </a:cubicBezTo>
                  <a:lnTo>
                    <a:pt x="1705" y="394"/>
                  </a:lnTo>
                  <a:cubicBezTo>
                    <a:pt x="1705" y="408"/>
                    <a:pt x="1695" y="419"/>
                    <a:pt x="1681" y="419"/>
                  </a:cubicBezTo>
                  <a:lnTo>
                    <a:pt x="1504" y="419"/>
                  </a:lnTo>
                  <a:cubicBezTo>
                    <a:pt x="1492" y="397"/>
                    <a:pt x="1469" y="382"/>
                    <a:pt x="1443" y="382"/>
                  </a:cubicBezTo>
                  <a:cubicBezTo>
                    <a:pt x="1405" y="382"/>
                    <a:pt x="1374" y="414"/>
                    <a:pt x="1374" y="452"/>
                  </a:cubicBezTo>
                  <a:cubicBezTo>
                    <a:pt x="1374" y="490"/>
                    <a:pt x="1405" y="521"/>
                    <a:pt x="1443" y="521"/>
                  </a:cubicBezTo>
                  <a:cubicBezTo>
                    <a:pt x="1469" y="521"/>
                    <a:pt x="1492" y="507"/>
                    <a:pt x="1504" y="485"/>
                  </a:cubicBezTo>
                  <a:lnTo>
                    <a:pt x="1681" y="485"/>
                  </a:lnTo>
                  <a:cubicBezTo>
                    <a:pt x="1731" y="485"/>
                    <a:pt x="1772" y="444"/>
                    <a:pt x="1772" y="394"/>
                  </a:cubicBezTo>
                  <a:lnTo>
                    <a:pt x="1772" y="91"/>
                  </a:lnTo>
                  <a:cubicBezTo>
                    <a:pt x="1772" y="41"/>
                    <a:pt x="1731" y="0"/>
                    <a:pt x="1681" y="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92" name="Freeform 124"/>
            <p:cNvSpPr/>
            <p:nvPr/>
          </p:nvSpPr>
          <p:spPr bwMode="auto">
            <a:xfrm>
              <a:off x="1403350" y="2389188"/>
              <a:ext cx="173038" cy="57150"/>
            </a:xfrm>
            <a:custGeom>
              <a:avLst/>
              <a:gdLst>
                <a:gd name="T0" fmla="*/ 2147483646 w 365"/>
                <a:gd name="T1" fmla="*/ 2147483646 h 122"/>
                <a:gd name="T2" fmla="*/ 2147483646 w 365"/>
                <a:gd name="T3" fmla="*/ 2147483646 h 122"/>
                <a:gd name="T4" fmla="*/ 2147483646 w 365"/>
                <a:gd name="T5" fmla="*/ 2147483646 h 122"/>
                <a:gd name="T6" fmla="*/ 2147483646 w 365"/>
                <a:gd name="T7" fmla="*/ 0 h 122"/>
                <a:gd name="T8" fmla="*/ 2147483646 w 365"/>
                <a:gd name="T9" fmla="*/ 2147483646 h 122"/>
                <a:gd name="T10" fmla="*/ 2147483646 w 365"/>
                <a:gd name="T11" fmla="*/ 2147483646 h 122"/>
                <a:gd name="T12" fmla="*/ 2147483646 w 365"/>
                <a:gd name="T13" fmla="*/ 2147483646 h 122"/>
                <a:gd name="T14" fmla="*/ 2147483646 w 365"/>
                <a:gd name="T15" fmla="*/ 2147483646 h 122"/>
                <a:gd name="T16" fmla="*/ 2147483646 w 365"/>
                <a:gd name="T17" fmla="*/ 2147483646 h 122"/>
                <a:gd name="T18" fmla="*/ 2147483646 w 365"/>
                <a:gd name="T19" fmla="*/ 2147483646 h 122"/>
                <a:gd name="T20" fmla="*/ 2147483646 w 365"/>
                <a:gd name="T21" fmla="*/ 2147483646 h 1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5" h="122">
                  <a:moveTo>
                    <a:pt x="354" y="105"/>
                  </a:moveTo>
                  <a:lnTo>
                    <a:pt x="354" y="105"/>
                  </a:lnTo>
                  <a:cubicBezTo>
                    <a:pt x="365" y="91"/>
                    <a:pt x="363" y="70"/>
                    <a:pt x="348" y="58"/>
                  </a:cubicBezTo>
                  <a:cubicBezTo>
                    <a:pt x="301" y="21"/>
                    <a:pt x="243" y="0"/>
                    <a:pt x="182" y="0"/>
                  </a:cubicBezTo>
                  <a:cubicBezTo>
                    <a:pt x="122" y="0"/>
                    <a:pt x="63" y="21"/>
                    <a:pt x="16" y="59"/>
                  </a:cubicBezTo>
                  <a:cubicBezTo>
                    <a:pt x="2" y="70"/>
                    <a:pt x="0" y="91"/>
                    <a:pt x="11" y="105"/>
                  </a:cubicBezTo>
                  <a:cubicBezTo>
                    <a:pt x="18" y="114"/>
                    <a:pt x="28" y="118"/>
                    <a:pt x="37" y="118"/>
                  </a:cubicBezTo>
                  <a:cubicBezTo>
                    <a:pt x="45" y="118"/>
                    <a:pt x="52" y="116"/>
                    <a:pt x="58" y="111"/>
                  </a:cubicBezTo>
                  <a:cubicBezTo>
                    <a:pt x="94" y="82"/>
                    <a:pt x="137" y="67"/>
                    <a:pt x="182" y="67"/>
                  </a:cubicBezTo>
                  <a:cubicBezTo>
                    <a:pt x="228" y="67"/>
                    <a:pt x="271" y="82"/>
                    <a:pt x="307" y="111"/>
                  </a:cubicBezTo>
                  <a:cubicBezTo>
                    <a:pt x="321" y="122"/>
                    <a:pt x="342" y="120"/>
                    <a:pt x="354" y="105"/>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93" name="Freeform 125"/>
            <p:cNvSpPr/>
            <p:nvPr/>
          </p:nvSpPr>
          <p:spPr bwMode="auto">
            <a:xfrm>
              <a:off x="1363663" y="2332038"/>
              <a:ext cx="250825" cy="74613"/>
            </a:xfrm>
            <a:custGeom>
              <a:avLst/>
              <a:gdLst>
                <a:gd name="T0" fmla="*/ 2147483646 w 533"/>
                <a:gd name="T1" fmla="*/ 2147483646 h 159"/>
                <a:gd name="T2" fmla="*/ 2147483646 w 533"/>
                <a:gd name="T3" fmla="*/ 2147483646 h 159"/>
                <a:gd name="T4" fmla="*/ 2147483646 w 533"/>
                <a:gd name="T5" fmla="*/ 2147483646 h 159"/>
                <a:gd name="T6" fmla="*/ 2147483646 w 533"/>
                <a:gd name="T7" fmla="*/ 0 h 159"/>
                <a:gd name="T8" fmla="*/ 2147483646 w 533"/>
                <a:gd name="T9" fmla="*/ 2147483646 h 159"/>
                <a:gd name="T10" fmla="*/ 2147483646 w 533"/>
                <a:gd name="T11" fmla="*/ 2147483646 h 159"/>
                <a:gd name="T12" fmla="*/ 2147483646 w 533"/>
                <a:gd name="T13" fmla="*/ 2147483646 h 159"/>
                <a:gd name="T14" fmla="*/ 2147483646 w 533"/>
                <a:gd name="T15" fmla="*/ 2147483646 h 159"/>
                <a:gd name="T16" fmla="*/ 2147483646 w 533"/>
                <a:gd name="T17" fmla="*/ 2147483646 h 159"/>
                <a:gd name="T18" fmla="*/ 2147483646 w 533"/>
                <a:gd name="T19" fmla="*/ 2147483646 h 159"/>
                <a:gd name="T20" fmla="*/ 2147483646 w 533"/>
                <a:gd name="T21" fmla="*/ 2147483646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159">
                  <a:moveTo>
                    <a:pt x="521" y="144"/>
                  </a:moveTo>
                  <a:lnTo>
                    <a:pt x="521" y="144"/>
                  </a:lnTo>
                  <a:cubicBezTo>
                    <a:pt x="533" y="131"/>
                    <a:pt x="532" y="109"/>
                    <a:pt x="519" y="97"/>
                  </a:cubicBezTo>
                  <a:cubicBezTo>
                    <a:pt x="450" y="34"/>
                    <a:pt x="361" y="0"/>
                    <a:pt x="267" y="0"/>
                  </a:cubicBezTo>
                  <a:cubicBezTo>
                    <a:pt x="173" y="0"/>
                    <a:pt x="83" y="35"/>
                    <a:pt x="14" y="99"/>
                  </a:cubicBezTo>
                  <a:cubicBezTo>
                    <a:pt x="1" y="111"/>
                    <a:pt x="0" y="132"/>
                    <a:pt x="13" y="146"/>
                  </a:cubicBezTo>
                  <a:cubicBezTo>
                    <a:pt x="19" y="153"/>
                    <a:pt x="28" y="157"/>
                    <a:pt x="37" y="157"/>
                  </a:cubicBezTo>
                  <a:cubicBezTo>
                    <a:pt x="45" y="157"/>
                    <a:pt x="53" y="154"/>
                    <a:pt x="60" y="148"/>
                  </a:cubicBezTo>
                  <a:cubicBezTo>
                    <a:pt x="116" y="95"/>
                    <a:pt x="190" y="66"/>
                    <a:pt x="267" y="66"/>
                  </a:cubicBezTo>
                  <a:cubicBezTo>
                    <a:pt x="344" y="66"/>
                    <a:pt x="417" y="95"/>
                    <a:pt x="474" y="146"/>
                  </a:cubicBezTo>
                  <a:cubicBezTo>
                    <a:pt x="487" y="159"/>
                    <a:pt x="508" y="158"/>
                    <a:pt x="521" y="144"/>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94" name="Freeform 126"/>
            <p:cNvSpPr/>
            <p:nvPr/>
          </p:nvSpPr>
          <p:spPr bwMode="auto">
            <a:xfrm>
              <a:off x="1327150" y="2278063"/>
              <a:ext cx="325438" cy="90488"/>
            </a:xfrm>
            <a:custGeom>
              <a:avLst/>
              <a:gdLst>
                <a:gd name="T0" fmla="*/ 2147483646 w 694"/>
                <a:gd name="T1" fmla="*/ 2147483646 h 194"/>
                <a:gd name="T2" fmla="*/ 2147483646 w 694"/>
                <a:gd name="T3" fmla="*/ 2147483646 h 194"/>
                <a:gd name="T4" fmla="*/ 2147483646 w 694"/>
                <a:gd name="T5" fmla="*/ 2147483646 h 194"/>
                <a:gd name="T6" fmla="*/ 2147483646 w 694"/>
                <a:gd name="T7" fmla="*/ 2147483646 h 194"/>
                <a:gd name="T8" fmla="*/ 2147483646 w 694"/>
                <a:gd name="T9" fmla="*/ 2147483646 h 194"/>
                <a:gd name="T10" fmla="*/ 2147483646 w 694"/>
                <a:gd name="T11" fmla="*/ 2147483646 h 194"/>
                <a:gd name="T12" fmla="*/ 2147483646 w 694"/>
                <a:gd name="T13" fmla="*/ 2147483646 h 194"/>
                <a:gd name="T14" fmla="*/ 2147483646 w 694"/>
                <a:gd name="T15" fmla="*/ 0 h 194"/>
                <a:gd name="T16" fmla="*/ 2147483646 w 694"/>
                <a:gd name="T17" fmla="*/ 2147483646 h 194"/>
                <a:gd name="T18" fmla="*/ 2147483646 w 694"/>
                <a:gd name="T19" fmla="*/ 2147483646 h 194"/>
                <a:gd name="T20" fmla="*/ 2147483646 w 694"/>
                <a:gd name="T21" fmla="*/ 2147483646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4" h="194">
                  <a:moveTo>
                    <a:pt x="60" y="182"/>
                  </a:moveTo>
                  <a:lnTo>
                    <a:pt x="60" y="182"/>
                  </a:lnTo>
                  <a:cubicBezTo>
                    <a:pt x="137" y="108"/>
                    <a:pt x="239" y="67"/>
                    <a:pt x="346" y="67"/>
                  </a:cubicBezTo>
                  <a:cubicBezTo>
                    <a:pt x="454" y="67"/>
                    <a:pt x="556" y="108"/>
                    <a:pt x="634" y="182"/>
                  </a:cubicBezTo>
                  <a:cubicBezTo>
                    <a:pt x="641" y="189"/>
                    <a:pt x="649" y="192"/>
                    <a:pt x="657" y="192"/>
                  </a:cubicBezTo>
                  <a:cubicBezTo>
                    <a:pt x="666" y="192"/>
                    <a:pt x="675" y="188"/>
                    <a:pt x="681" y="182"/>
                  </a:cubicBezTo>
                  <a:cubicBezTo>
                    <a:pt x="694" y="168"/>
                    <a:pt x="694" y="147"/>
                    <a:pt x="680" y="134"/>
                  </a:cubicBezTo>
                  <a:cubicBezTo>
                    <a:pt x="590" y="48"/>
                    <a:pt x="472" y="0"/>
                    <a:pt x="346" y="0"/>
                  </a:cubicBezTo>
                  <a:cubicBezTo>
                    <a:pt x="222" y="0"/>
                    <a:pt x="104" y="47"/>
                    <a:pt x="13" y="134"/>
                  </a:cubicBezTo>
                  <a:cubicBezTo>
                    <a:pt x="0" y="146"/>
                    <a:pt x="0" y="167"/>
                    <a:pt x="12" y="181"/>
                  </a:cubicBezTo>
                  <a:cubicBezTo>
                    <a:pt x="25" y="194"/>
                    <a:pt x="46" y="194"/>
                    <a:pt x="60" y="182"/>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95" name="Freeform 127"/>
            <p:cNvSpPr/>
            <p:nvPr/>
          </p:nvSpPr>
          <p:spPr bwMode="auto">
            <a:xfrm>
              <a:off x="1457325" y="2447926"/>
              <a:ext cx="65088" cy="65088"/>
            </a:xfrm>
            <a:custGeom>
              <a:avLst/>
              <a:gdLst>
                <a:gd name="T0" fmla="*/ 0 w 138"/>
                <a:gd name="T1" fmla="*/ 2147483646 h 139"/>
                <a:gd name="T2" fmla="*/ 0 w 138"/>
                <a:gd name="T3" fmla="*/ 2147483646 h 139"/>
                <a:gd name="T4" fmla="*/ 2147483646 w 138"/>
                <a:gd name="T5" fmla="*/ 2147483646 h 139"/>
                <a:gd name="T6" fmla="*/ 2147483646 w 138"/>
                <a:gd name="T7" fmla="*/ 2147483646 h 139"/>
                <a:gd name="T8" fmla="*/ 2147483646 w 138"/>
                <a:gd name="T9" fmla="*/ 0 h 139"/>
                <a:gd name="T10" fmla="*/ 0 w 138"/>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9">
                  <a:moveTo>
                    <a:pt x="0" y="70"/>
                  </a:moveTo>
                  <a:lnTo>
                    <a:pt x="0" y="70"/>
                  </a:lnTo>
                  <a:cubicBezTo>
                    <a:pt x="0" y="108"/>
                    <a:pt x="31" y="139"/>
                    <a:pt x="69" y="139"/>
                  </a:cubicBezTo>
                  <a:cubicBezTo>
                    <a:pt x="107" y="139"/>
                    <a:pt x="138" y="108"/>
                    <a:pt x="138" y="70"/>
                  </a:cubicBezTo>
                  <a:cubicBezTo>
                    <a:pt x="138" y="31"/>
                    <a:pt x="107" y="0"/>
                    <a:pt x="69" y="0"/>
                  </a:cubicBezTo>
                  <a:cubicBezTo>
                    <a:pt x="31" y="0"/>
                    <a:pt x="0" y="31"/>
                    <a:pt x="0" y="7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96" name="Freeform 128"/>
            <p:cNvSpPr/>
            <p:nvPr/>
          </p:nvSpPr>
          <p:spPr bwMode="auto">
            <a:xfrm>
              <a:off x="1109663" y="2278063"/>
              <a:ext cx="30163" cy="250825"/>
            </a:xfrm>
            <a:custGeom>
              <a:avLst/>
              <a:gdLst>
                <a:gd name="T0" fmla="*/ 2147483646 w 67"/>
                <a:gd name="T1" fmla="*/ 2147483646 h 533"/>
                <a:gd name="T2" fmla="*/ 2147483646 w 67"/>
                <a:gd name="T3" fmla="*/ 2147483646 h 533"/>
                <a:gd name="T4" fmla="*/ 2147483646 w 67"/>
                <a:gd name="T5" fmla="*/ 2147483646 h 533"/>
                <a:gd name="T6" fmla="*/ 2147483646 w 67"/>
                <a:gd name="T7" fmla="*/ 2147483646 h 533"/>
                <a:gd name="T8" fmla="*/ 2147483646 w 67"/>
                <a:gd name="T9" fmla="*/ 0 h 533"/>
                <a:gd name="T10" fmla="*/ 0 w 67"/>
                <a:gd name="T11" fmla="*/ 2147483646 h 533"/>
                <a:gd name="T12" fmla="*/ 0 w 67"/>
                <a:gd name="T13" fmla="*/ 2147483646 h 533"/>
                <a:gd name="T14" fmla="*/ 2147483646 w 67"/>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533">
                  <a:moveTo>
                    <a:pt x="34" y="533"/>
                  </a:moveTo>
                  <a:lnTo>
                    <a:pt x="34" y="533"/>
                  </a:lnTo>
                  <a:cubicBezTo>
                    <a:pt x="52" y="533"/>
                    <a:pt x="67" y="518"/>
                    <a:pt x="67" y="500"/>
                  </a:cubicBezTo>
                  <a:lnTo>
                    <a:pt x="67" y="33"/>
                  </a:lnTo>
                  <a:cubicBezTo>
                    <a:pt x="67" y="15"/>
                    <a:pt x="52" y="0"/>
                    <a:pt x="34" y="0"/>
                  </a:cubicBezTo>
                  <a:cubicBezTo>
                    <a:pt x="15" y="0"/>
                    <a:pt x="0" y="15"/>
                    <a:pt x="0" y="33"/>
                  </a:cubicBezTo>
                  <a:lnTo>
                    <a:pt x="0" y="500"/>
                  </a:lnTo>
                  <a:cubicBezTo>
                    <a:pt x="0" y="518"/>
                    <a:pt x="15" y="533"/>
                    <a:pt x="34"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97" name="Freeform 129"/>
            <p:cNvSpPr/>
            <p:nvPr/>
          </p:nvSpPr>
          <p:spPr bwMode="auto">
            <a:xfrm>
              <a:off x="1838325" y="2278063"/>
              <a:ext cx="31750" cy="250825"/>
            </a:xfrm>
            <a:custGeom>
              <a:avLst/>
              <a:gdLst>
                <a:gd name="T0" fmla="*/ 2147483646 w 66"/>
                <a:gd name="T1" fmla="*/ 2147483646 h 533"/>
                <a:gd name="T2" fmla="*/ 2147483646 w 66"/>
                <a:gd name="T3" fmla="*/ 2147483646 h 533"/>
                <a:gd name="T4" fmla="*/ 2147483646 w 66"/>
                <a:gd name="T5" fmla="*/ 2147483646 h 533"/>
                <a:gd name="T6" fmla="*/ 2147483646 w 66"/>
                <a:gd name="T7" fmla="*/ 2147483646 h 533"/>
                <a:gd name="T8" fmla="*/ 2147483646 w 66"/>
                <a:gd name="T9" fmla="*/ 0 h 533"/>
                <a:gd name="T10" fmla="*/ 0 w 66"/>
                <a:gd name="T11" fmla="*/ 2147483646 h 533"/>
                <a:gd name="T12" fmla="*/ 0 w 66"/>
                <a:gd name="T13" fmla="*/ 2147483646 h 533"/>
                <a:gd name="T14" fmla="*/ 2147483646 w 66"/>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533">
                  <a:moveTo>
                    <a:pt x="33" y="533"/>
                  </a:moveTo>
                  <a:lnTo>
                    <a:pt x="33" y="533"/>
                  </a:lnTo>
                  <a:cubicBezTo>
                    <a:pt x="51" y="533"/>
                    <a:pt x="66" y="518"/>
                    <a:pt x="66" y="500"/>
                  </a:cubicBezTo>
                  <a:lnTo>
                    <a:pt x="66" y="33"/>
                  </a:lnTo>
                  <a:cubicBezTo>
                    <a:pt x="66" y="15"/>
                    <a:pt x="51" y="0"/>
                    <a:pt x="33" y="0"/>
                  </a:cubicBezTo>
                  <a:cubicBezTo>
                    <a:pt x="15" y="0"/>
                    <a:pt x="0" y="15"/>
                    <a:pt x="0" y="33"/>
                  </a:cubicBezTo>
                  <a:lnTo>
                    <a:pt x="0" y="500"/>
                  </a:lnTo>
                  <a:cubicBezTo>
                    <a:pt x="0" y="518"/>
                    <a:pt x="15" y="533"/>
                    <a:pt x="33"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98" name="Freeform 130"/>
            <p:cNvSpPr/>
            <p:nvPr/>
          </p:nvSpPr>
          <p:spPr bwMode="auto">
            <a:xfrm>
              <a:off x="1598613"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99" name="Freeform 131"/>
            <p:cNvSpPr/>
            <p:nvPr/>
          </p:nvSpPr>
          <p:spPr bwMode="auto">
            <a:xfrm>
              <a:off x="150653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100" name="Freeform 132"/>
            <p:cNvSpPr/>
            <p:nvPr/>
          </p:nvSpPr>
          <p:spPr bwMode="auto">
            <a:xfrm>
              <a:off x="1414463" y="2644776"/>
              <a:ext cx="80963"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0" y="0"/>
                  </a:moveTo>
                  <a:lnTo>
                    <a:pt x="30" y="0"/>
                  </a:lnTo>
                  <a:lnTo>
                    <a:pt x="30" y="38"/>
                  </a:lnTo>
                  <a:lnTo>
                    <a:pt x="0" y="38"/>
                  </a:lnTo>
                  <a:lnTo>
                    <a:pt x="0" y="135"/>
                  </a:lnTo>
                  <a:lnTo>
                    <a:pt x="171" y="135"/>
                  </a:lnTo>
                  <a:lnTo>
                    <a:pt x="171" y="38"/>
                  </a:lnTo>
                  <a:lnTo>
                    <a:pt x="140" y="38"/>
                  </a:lnTo>
                  <a:lnTo>
                    <a:pt x="140"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101" name="Freeform 133"/>
            <p:cNvSpPr/>
            <p:nvPr/>
          </p:nvSpPr>
          <p:spPr bwMode="auto">
            <a:xfrm>
              <a:off x="132238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102" name="Freeform 134"/>
            <p:cNvSpPr/>
            <p:nvPr/>
          </p:nvSpPr>
          <p:spPr bwMode="auto">
            <a:xfrm>
              <a:off x="1150938"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1" y="0"/>
                  </a:moveTo>
                  <a:lnTo>
                    <a:pt x="31" y="0"/>
                  </a:lnTo>
                  <a:lnTo>
                    <a:pt x="31" y="29"/>
                  </a:lnTo>
                  <a:lnTo>
                    <a:pt x="0" y="29"/>
                  </a:lnTo>
                  <a:lnTo>
                    <a:pt x="0" y="139"/>
                  </a:lnTo>
                  <a:lnTo>
                    <a:pt x="107" y="139"/>
                  </a:lnTo>
                  <a:lnTo>
                    <a:pt x="107" y="29"/>
                  </a:lnTo>
                  <a:lnTo>
                    <a:pt x="77" y="29"/>
                  </a:lnTo>
                  <a:lnTo>
                    <a:pt x="77"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103" name="Freeform 135"/>
            <p:cNvSpPr/>
            <p:nvPr/>
          </p:nvSpPr>
          <p:spPr bwMode="auto">
            <a:xfrm>
              <a:off x="1716088" y="2641601"/>
              <a:ext cx="49213"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104" name="Freeform 136"/>
            <p:cNvSpPr/>
            <p:nvPr/>
          </p:nvSpPr>
          <p:spPr bwMode="auto">
            <a:xfrm>
              <a:off x="1776413"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grpSp>
      <p:pic>
        <p:nvPicPr>
          <p:cNvPr id="105" name="图片 104"/>
          <p:cNvPicPr>
            <a:picLocks noChangeAspect="1"/>
          </p:cNvPicPr>
          <p:nvPr/>
        </p:nvPicPr>
        <p:blipFill>
          <a:blip r:embed="rId3" cstate="print"/>
          <a:stretch>
            <a:fillRect/>
          </a:stretch>
        </p:blipFill>
        <p:spPr>
          <a:xfrm>
            <a:off x="4952776" y="3324601"/>
            <a:ext cx="493517" cy="429060"/>
          </a:xfrm>
          <a:prstGeom prst="rect">
            <a:avLst/>
          </a:prstGeom>
        </p:spPr>
      </p:pic>
      <p:pic>
        <p:nvPicPr>
          <p:cNvPr id="106" name="图片 105" descr="DSLAM-蓝.png"/>
          <p:cNvPicPr>
            <a:picLocks noChangeAspect="1"/>
          </p:cNvPicPr>
          <p:nvPr/>
        </p:nvPicPr>
        <p:blipFill>
          <a:blip r:embed="rId4" cstate="print">
            <a:grayscl/>
          </a:blip>
          <a:stretch>
            <a:fillRect/>
          </a:stretch>
        </p:blipFill>
        <p:spPr>
          <a:xfrm>
            <a:off x="9248329" y="3144807"/>
            <a:ext cx="706692" cy="647674"/>
          </a:xfrm>
          <a:prstGeom prst="rect">
            <a:avLst/>
          </a:prstGeom>
        </p:spPr>
      </p:pic>
      <p:sp>
        <p:nvSpPr>
          <p:cNvPr id="107" name="Freeform 30"/>
          <p:cNvSpPr>
            <a:spLocks noEditPoints="1"/>
          </p:cNvSpPr>
          <p:nvPr/>
        </p:nvSpPr>
        <p:spPr bwMode="auto">
          <a:xfrm>
            <a:off x="5424363" y="3518933"/>
            <a:ext cx="2654827" cy="98989"/>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91303" tIns="45650" rIns="91303" bIns="45650"/>
          <a:lstStyle/>
          <a:p>
            <a:pPr fontAlgn="ctr"/>
            <a:endParaRPr lang="en-US" altLang="zh-CN">
              <a:ea typeface="+mn-ea"/>
            </a:endParaRPr>
          </a:p>
        </p:txBody>
      </p:sp>
      <p:pic>
        <p:nvPicPr>
          <p:cNvPr id="108" name="图片 107"/>
          <p:cNvPicPr>
            <a:picLocks noChangeAspect="1"/>
          </p:cNvPicPr>
          <p:nvPr/>
        </p:nvPicPr>
        <p:blipFill>
          <a:blip r:embed="rId3" cstate="print"/>
          <a:stretch>
            <a:fillRect/>
          </a:stretch>
        </p:blipFill>
        <p:spPr>
          <a:xfrm>
            <a:off x="8079190" y="3323579"/>
            <a:ext cx="493517" cy="429060"/>
          </a:xfrm>
          <a:prstGeom prst="rect">
            <a:avLst/>
          </a:prstGeom>
        </p:spPr>
      </p:pic>
      <p:pic>
        <p:nvPicPr>
          <p:cNvPr id="109" name="图片 108"/>
          <p:cNvPicPr>
            <a:picLocks noChangeAspect="1"/>
          </p:cNvPicPr>
          <p:nvPr/>
        </p:nvPicPr>
        <p:blipFill>
          <a:blip r:embed="rId5" cstate="print"/>
          <a:stretch>
            <a:fillRect/>
          </a:stretch>
        </p:blipFill>
        <p:spPr>
          <a:xfrm>
            <a:off x="2066121" y="4100661"/>
            <a:ext cx="508767" cy="445700"/>
          </a:xfrm>
          <a:prstGeom prst="rect">
            <a:avLst/>
          </a:prstGeom>
        </p:spPr>
      </p:pic>
      <p:pic>
        <p:nvPicPr>
          <p:cNvPr id="110" name="图片 109"/>
          <p:cNvPicPr>
            <a:picLocks noChangeAspect="1"/>
          </p:cNvPicPr>
          <p:nvPr/>
        </p:nvPicPr>
        <p:blipFill>
          <a:blip r:embed="rId6" cstate="print"/>
          <a:stretch>
            <a:fillRect/>
          </a:stretch>
        </p:blipFill>
        <p:spPr>
          <a:xfrm>
            <a:off x="2133439" y="3356201"/>
            <a:ext cx="432424" cy="442873"/>
          </a:xfrm>
          <a:prstGeom prst="rect">
            <a:avLst/>
          </a:prstGeom>
        </p:spPr>
      </p:pic>
      <p:cxnSp>
        <p:nvCxnSpPr>
          <p:cNvPr id="111" name="肘形连接符 110"/>
          <p:cNvCxnSpPr>
            <a:stCxn id="105" idx="2"/>
          </p:cNvCxnSpPr>
          <p:nvPr/>
        </p:nvCxnSpPr>
        <p:spPr bwMode="auto">
          <a:xfrm rot="5400000">
            <a:off x="4632819" y="3780786"/>
            <a:ext cx="593840" cy="539591"/>
          </a:xfrm>
          <a:prstGeom prst="bentConnector2">
            <a:avLst/>
          </a:prstGeom>
          <a:solidFill>
            <a:schemeClr val="accent1"/>
          </a:solidFill>
          <a:ln w="9525" cap="flat" cmpd="sng" algn="ctr">
            <a:solidFill>
              <a:schemeClr val="tx1"/>
            </a:solidFill>
            <a:prstDash val="solid"/>
            <a:round/>
            <a:headEnd type="none" w="med" len="med"/>
            <a:tailEnd type="none" w="med" len="med"/>
          </a:ln>
        </p:spPr>
      </p:cxnSp>
      <p:sp>
        <p:nvSpPr>
          <p:cNvPr id="112" name="Oval 84"/>
          <p:cNvSpPr>
            <a:spLocks noChangeArrowheads="1"/>
          </p:cNvSpPr>
          <p:nvPr/>
        </p:nvSpPr>
        <p:spPr bwMode="auto">
          <a:xfrm>
            <a:off x="2567252" y="3418467"/>
            <a:ext cx="250386" cy="280470"/>
          </a:xfrm>
          <a:prstGeom prst="ellipse">
            <a:avLst/>
          </a:prstGeom>
          <a:solidFill>
            <a:srgbClr val="0070C0"/>
          </a:solidFill>
          <a:ln w="12700">
            <a:noFill/>
            <a:round/>
          </a:ln>
        </p:spPr>
        <p:txBody>
          <a:bodyPr wrap="none" anchor="ctr"/>
          <a:lstStyle/>
          <a:p>
            <a:pPr fontAlgn="ctr">
              <a:lnSpc>
                <a:spcPct val="100000"/>
              </a:lnSpc>
              <a:spcBef>
                <a:spcPct val="0"/>
              </a:spcBef>
              <a:buClrTx/>
              <a:buSzTx/>
              <a:buFontTx/>
              <a:buNone/>
            </a:pPr>
            <a:endParaRPr kumimoji="1" lang="en-US" altLang="zh-CN" b="1">
              <a:solidFill>
                <a:srgbClr val="CC3300"/>
              </a:solidFill>
              <a:ea typeface="+mn-ea"/>
            </a:endParaRPr>
          </a:p>
        </p:txBody>
      </p:sp>
      <p:sp>
        <p:nvSpPr>
          <p:cNvPr id="113" name="Oval 79"/>
          <p:cNvSpPr>
            <a:spLocks noChangeArrowheads="1"/>
          </p:cNvSpPr>
          <p:nvPr/>
        </p:nvSpPr>
        <p:spPr bwMode="auto">
          <a:xfrm>
            <a:off x="2567194" y="4193450"/>
            <a:ext cx="250502" cy="280600"/>
          </a:xfrm>
          <a:prstGeom prst="ellipse">
            <a:avLst/>
          </a:prstGeom>
          <a:solidFill>
            <a:srgbClr val="CC3300"/>
          </a:solidFill>
          <a:ln w="9525">
            <a:noFill/>
            <a:round/>
          </a:ln>
        </p:spPr>
        <p:txBody>
          <a:bodyPr wrap="none" anchor="ctr"/>
          <a:lstStyle/>
          <a:p>
            <a:pPr fontAlgn="ctr">
              <a:lnSpc>
                <a:spcPct val="100000"/>
              </a:lnSpc>
              <a:spcBef>
                <a:spcPct val="0"/>
              </a:spcBef>
              <a:buClrTx/>
              <a:buSzTx/>
              <a:buFontTx/>
              <a:buNone/>
            </a:pPr>
            <a:endParaRPr kumimoji="1" lang="en-US" altLang="zh-CN" b="1">
              <a:solidFill>
                <a:srgbClr val="CC3300"/>
              </a:solidFill>
              <a:ea typeface="+mn-ea"/>
            </a:endParaRPr>
          </a:p>
        </p:txBody>
      </p:sp>
      <p:pic>
        <p:nvPicPr>
          <p:cNvPr id="114" name="图片 113"/>
          <p:cNvPicPr>
            <a:picLocks noChangeAspect="1"/>
          </p:cNvPicPr>
          <p:nvPr/>
        </p:nvPicPr>
        <p:blipFill>
          <a:blip r:embed="rId7" cstate="print"/>
          <a:stretch>
            <a:fillRect/>
          </a:stretch>
        </p:blipFill>
        <p:spPr>
          <a:xfrm>
            <a:off x="7912170" y="2139149"/>
            <a:ext cx="839714" cy="577580"/>
          </a:xfrm>
          <a:prstGeom prst="rect">
            <a:avLst/>
          </a:prstGeom>
        </p:spPr>
      </p:pic>
      <p:pic>
        <p:nvPicPr>
          <p:cNvPr id="115" name="图片 114"/>
          <p:cNvPicPr>
            <a:picLocks noChangeAspect="1"/>
          </p:cNvPicPr>
          <p:nvPr/>
        </p:nvPicPr>
        <p:blipFill>
          <a:blip r:embed="rId8" cstate="print"/>
          <a:stretch>
            <a:fillRect/>
          </a:stretch>
        </p:blipFill>
        <p:spPr>
          <a:xfrm>
            <a:off x="9039554" y="2015151"/>
            <a:ext cx="1001763" cy="660091"/>
          </a:xfrm>
          <a:prstGeom prst="rect">
            <a:avLst/>
          </a:prstGeom>
        </p:spPr>
      </p:pic>
    </p:spTree>
    <p:extLst>
      <p:ext uri="{BB962C8B-B14F-4D97-AF65-F5344CB8AC3E}">
        <p14:creationId xmlns:p14="http://schemas.microsoft.com/office/powerpoint/2010/main" val="61569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023 L -3.33333E-6 0 L 0.05573 0.00116 C 0.06732 0.00162 0.06667 0.00185 0.075 0.00463 C 0.1931 -0.00093 0.05469 0.00486 0.33972 0.00116 C 0.38815 0.00069 0.33256 -0.00069 0.37201 -0.00185 L 0.45938 -0.00347 C 0.45977 -0.0081 0.4599 -0.01273 0.46029 -0.01759 C 0.46055 -0.02014 0.46094 -0.02269 0.4612 -0.02546 C 0.46146 -0.02963 0.46172 -0.0338 0.46198 -0.03796 C 0.46224 -0.04907 0.46237 -0.05995 0.46289 -0.07083 C 0.46302 -0.07431 0.46394 -0.07731 0.46394 -0.08032 C 0.46394 -0.09352 0.46302 -0.10648 0.46289 -0.11968 C 0.46276 -0.12963 0.46289 -0.13958 0.46289 -0.14931 " pathEditMode="relative" rAng="0" ptsTypes="AAAAAAAAAAAAAA">
                                      <p:cBhvr>
                                        <p:cTn id="6" dur="4500" fill="hold"/>
                                        <p:tgtEl>
                                          <p:spTgt spid="112"/>
                                        </p:tgtEl>
                                        <p:attrNameLst>
                                          <p:attrName>ppt_x</p:attrName>
                                          <p:attrName>ppt_y</p:attrName>
                                        </p:attrNameLst>
                                      </p:cBhvr>
                                      <p:rCtr x="23190" y="-7222"/>
                                    </p:animMotion>
                                  </p:childTnLst>
                                </p:cTn>
                              </p:par>
                              <p:par>
                                <p:cTn id="7" presetID="0" presetClass="path" presetSubtype="0" accel="50000" decel="50000" fill="hold" grpId="0" nodeType="withEffect">
                                  <p:stCondLst>
                                    <p:cond delay="0"/>
                                  </p:stCondLst>
                                  <p:childTnLst>
                                    <p:animMotion origin="layout" path="M 0 0 L 0 0 C 0.03216 0.00648 -0.00417 -0.00023 0.07839 0.00324 C 0.08151 0.00324 0.08164 0.00532 0.08438 0.00625 C 0.08698 0.00694 0.08958 0.00717 0.09219 0.00787 C 0.11263 0.00324 0.0974 0.00625 0.1405 0.00463 L 0.1888 0.00324 L 0.19388 0.00162 C 0.1957 -0.0081 0.19453 -0.01875 0.19479 -0.02894 C 0.19662 -0.09884 0.19453 -0.03982 0.19649 -0.075 C 0.19688 -0.08102 0.19688 -0.08727 0.1974 -0.09329 C 0.1987 -0.10995 0.19649 -0.10718 0.20169 -0.11019 C 0.2069 -0.10972 0.21198 -0.10949 0.21719 -0.1088 C 0.21927 -0.10833 0.22123 -0.10764 0.22318 -0.10718 L 0.23008 -0.10556 C 0.23216 -0.1044 0.2349 -0.10255 0.23698 -0.10255 L 0.36458 -0.10417 L 0.38529 -0.10556 C 0.3888 -0.10602 0.39219 -0.10648 0.3957 -0.10718 C 0.39792 -0.10764 0.40026 -0.10857 0.40261 -0.1088 C 0.42357 -0.10972 0.44453 -0.10972 0.4655 -0.11019 L 0.48451 -0.11181 L 0.51458 -0.1132 C 0.53919 -0.11505 0.51498 -0.11435 0.53711 -0.11644 C 0.54505 -0.11713 0.55313 -0.11736 0.5612 -0.11783 C 0.56146 -0.12963 0.56185 -0.14144 0.56211 -0.15324 C 0.56237 -0.16945 0.5625 -0.18588 0.56289 -0.20208 C 0.56484 -0.27384 0.56458 -0.225 0.56458 -0.26644 " pathEditMode="relative" ptsTypes="AAAAAAAAAAAAAAAAAAAAAAAAAAAA">
                                      <p:cBhvr>
                                        <p:cTn id="8" dur="4500" fill="hold"/>
                                        <p:tgtEl>
                                          <p:spTgt spid="11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Composição do sistema ADSL padrão </a:t>
            </a:r>
            <a:r>
              <a:rPr lang="pt-BR" altLang="zh-CN" dirty="0" err="1"/>
              <a:t>G.Lite</a:t>
            </a:r>
            <a:r>
              <a:rPr lang="pt-BR" altLang="zh-CN" dirty="0"/>
              <a:t>
</a:t>
            </a:r>
            <a:endParaRPr lang="zh-CN" altLang="en-US" dirty="0"/>
          </a:p>
        </p:txBody>
      </p:sp>
      <p:grpSp>
        <p:nvGrpSpPr>
          <p:cNvPr id="3" name="组合 2"/>
          <p:cNvGrpSpPr/>
          <p:nvPr/>
        </p:nvGrpSpPr>
        <p:grpSpPr>
          <a:xfrm>
            <a:off x="1711800" y="1219118"/>
            <a:ext cx="8768400" cy="4778258"/>
            <a:chOff x="2046288" y="1155602"/>
            <a:chExt cx="7633344" cy="4841774"/>
          </a:xfrm>
        </p:grpSpPr>
        <p:sp>
          <p:nvSpPr>
            <p:cNvPr id="5" name="Rectangle 3"/>
            <p:cNvSpPr>
              <a:spLocks noChangeArrowheads="1"/>
            </p:cNvSpPr>
            <p:nvPr/>
          </p:nvSpPr>
          <p:spPr bwMode="auto">
            <a:xfrm>
              <a:off x="2046288" y="1340237"/>
              <a:ext cx="4248150" cy="2016125"/>
            </a:xfrm>
            <a:prstGeom prst="rect">
              <a:avLst/>
            </a:prstGeom>
            <a:solidFill>
              <a:srgbClr val="A3E0FF"/>
            </a:solidFill>
            <a:ln w="9525" cap="rnd">
              <a:solidFill>
                <a:schemeClr val="tx1"/>
              </a:solidFill>
              <a:prstDash val="sysDot"/>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6" name="Rectangle 4"/>
            <p:cNvSpPr>
              <a:spLocks noChangeArrowheads="1"/>
            </p:cNvSpPr>
            <p:nvPr/>
          </p:nvSpPr>
          <p:spPr bwMode="auto">
            <a:xfrm>
              <a:off x="2046288" y="3573849"/>
              <a:ext cx="4248150" cy="2014538"/>
            </a:xfrm>
            <a:prstGeom prst="rect">
              <a:avLst/>
            </a:prstGeom>
            <a:solidFill>
              <a:srgbClr val="A3E0FF"/>
            </a:solidFill>
            <a:ln w="9525" cap="rnd">
              <a:solidFill>
                <a:schemeClr val="tx1"/>
              </a:solidFill>
              <a:prstDash val="sysDot"/>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7" name="Line 7"/>
            <p:cNvSpPr>
              <a:spLocks noChangeShapeType="1"/>
            </p:cNvSpPr>
            <p:nvPr/>
          </p:nvSpPr>
          <p:spPr bwMode="auto">
            <a:xfrm>
              <a:off x="2693988" y="2546737"/>
              <a:ext cx="7207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8" name="Line 8"/>
            <p:cNvSpPr>
              <a:spLocks noChangeShapeType="1"/>
            </p:cNvSpPr>
            <p:nvPr/>
          </p:nvSpPr>
          <p:spPr bwMode="auto">
            <a:xfrm>
              <a:off x="4135438" y="2546737"/>
              <a:ext cx="10795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9" name="Line 9"/>
            <p:cNvSpPr>
              <a:spLocks noChangeShapeType="1"/>
            </p:cNvSpPr>
            <p:nvPr/>
          </p:nvSpPr>
          <p:spPr bwMode="auto">
            <a:xfrm>
              <a:off x="6080125" y="2546737"/>
              <a:ext cx="431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0" name="Line 11"/>
            <p:cNvSpPr>
              <a:spLocks noChangeShapeType="1"/>
            </p:cNvSpPr>
            <p:nvPr/>
          </p:nvSpPr>
          <p:spPr bwMode="auto">
            <a:xfrm>
              <a:off x="4135438" y="4724787"/>
              <a:ext cx="2376487"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1" name="Text Box 12"/>
            <p:cNvSpPr txBox="1">
              <a:spLocks noChangeArrowheads="1"/>
            </p:cNvSpPr>
            <p:nvPr/>
          </p:nvSpPr>
          <p:spPr bwMode="auto">
            <a:xfrm>
              <a:off x="4639072" y="4419987"/>
              <a:ext cx="1513144" cy="63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spcBef>
                  <a:spcPct val="50000"/>
                </a:spcBef>
              </a:pPr>
              <a:r>
                <a:rPr kumimoji="1" lang="en-US" altLang="zh-CN" sz="1400" dirty="0" err="1">
                  <a:latin typeface="+mn-lt"/>
                  <a:ea typeface="+mn-ea"/>
                </a:rPr>
                <a:t>Linha</a:t>
              </a:r>
              <a:r>
                <a:rPr kumimoji="1" lang="en-US" altLang="zh-CN" sz="1400" dirty="0">
                  <a:latin typeface="+mn-lt"/>
                  <a:ea typeface="+mn-ea"/>
                </a:rPr>
                <a:t> </a:t>
              </a:r>
              <a:r>
                <a:rPr kumimoji="1" lang="en-US" altLang="zh-CN" sz="1400" dirty="0" err="1">
                  <a:latin typeface="+mn-lt"/>
                  <a:ea typeface="+mn-ea"/>
                </a:rPr>
                <a:t>telefônica</a:t>
              </a:r>
              <a:r>
                <a:rPr kumimoji="1" lang="en-US" altLang="zh-CN" sz="1400" dirty="0">
                  <a:latin typeface="+mn-lt"/>
                  <a:ea typeface="+mn-ea"/>
                </a:rPr>
                <a:t>
</a:t>
              </a:r>
            </a:p>
          </p:txBody>
        </p:sp>
        <p:sp>
          <p:nvSpPr>
            <p:cNvPr id="12" name="Line 13"/>
            <p:cNvSpPr>
              <a:spLocks noChangeShapeType="1"/>
            </p:cNvSpPr>
            <p:nvPr/>
          </p:nvSpPr>
          <p:spPr bwMode="auto">
            <a:xfrm>
              <a:off x="7197077" y="3764229"/>
              <a:ext cx="719138"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3" name="Rectangle 25"/>
            <p:cNvSpPr>
              <a:spLocks noChangeArrowheads="1"/>
            </p:cNvSpPr>
            <p:nvPr/>
          </p:nvSpPr>
          <p:spPr bwMode="auto">
            <a:xfrm>
              <a:off x="3030798" y="2635835"/>
              <a:ext cx="1433512" cy="84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eaLnBrk="1" fontAlgn="ctr" hangingPunct="1"/>
              <a:r>
                <a:rPr kumimoji="1" lang="en-US" altLang="zh-CN" sz="1600" dirty="0" err="1">
                  <a:latin typeface="+mn-lt"/>
                  <a:ea typeface="+mn-ea"/>
                </a:rPr>
                <a:t>G.Dmt</a:t>
              </a:r>
              <a:endParaRPr kumimoji="1" lang="en-US" altLang="zh-CN" sz="1600" dirty="0">
                <a:latin typeface="+mn-lt"/>
                <a:ea typeface="+mn-ea"/>
              </a:endParaRPr>
            </a:p>
            <a:p>
              <a:pPr algn="ctr" fontAlgn="ctr"/>
              <a:r>
                <a:rPr kumimoji="1" lang="en-US" altLang="zh-CN" sz="1600" dirty="0">
                  <a:latin typeface="+mn-lt"/>
                  <a:ea typeface="+mn-ea"/>
                </a:rPr>
                <a:t>Modem ADSL
</a:t>
              </a:r>
            </a:p>
          </p:txBody>
        </p:sp>
        <p:sp>
          <p:nvSpPr>
            <p:cNvPr id="14" name="Rectangle 26"/>
            <p:cNvSpPr>
              <a:spLocks noChangeArrowheads="1"/>
            </p:cNvSpPr>
            <p:nvPr/>
          </p:nvSpPr>
          <p:spPr bwMode="auto">
            <a:xfrm>
              <a:off x="3018892" y="4899126"/>
              <a:ext cx="14573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eaLnBrk="1" fontAlgn="ctr" hangingPunct="1"/>
              <a:r>
                <a:rPr kumimoji="1" lang="en-US" altLang="zh-CN" sz="1600">
                  <a:latin typeface="+mn-lt"/>
                  <a:ea typeface="+mn-ea"/>
                </a:rPr>
                <a:t>G.lite</a:t>
              </a:r>
            </a:p>
            <a:p>
              <a:pPr algn="ctr" eaLnBrk="1" fontAlgn="ctr" hangingPunct="1"/>
              <a:r>
                <a:rPr kumimoji="1" lang="en-US" altLang="zh-CN" sz="1600">
                  <a:latin typeface="+mn-lt"/>
                  <a:ea typeface="+mn-ea"/>
                </a:rPr>
                <a:t>ADSL Modem</a:t>
              </a:r>
            </a:p>
          </p:txBody>
        </p:sp>
        <p:sp>
          <p:nvSpPr>
            <p:cNvPr id="15" name="Rectangle 27"/>
            <p:cNvSpPr>
              <a:spLocks noChangeArrowheads="1"/>
            </p:cNvSpPr>
            <p:nvPr/>
          </p:nvSpPr>
          <p:spPr bwMode="auto">
            <a:xfrm>
              <a:off x="5251140" y="2738886"/>
              <a:ext cx="8699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eaLnBrk="1" fontAlgn="ctr" hangingPunct="1"/>
              <a:r>
                <a:rPr kumimoji="1" lang="en-US" altLang="zh-CN" sz="1600" dirty="0">
                  <a:latin typeface="+mn-lt"/>
                  <a:ea typeface="+mn-ea"/>
                </a:rPr>
                <a:t>POTS</a:t>
              </a:r>
            </a:p>
            <a:p>
              <a:pPr algn="ctr" eaLnBrk="1" fontAlgn="ctr" hangingPunct="1"/>
              <a:r>
                <a:rPr kumimoji="1" lang="en-US" altLang="zh-CN" sz="1600" dirty="0">
                  <a:latin typeface="+mn-lt"/>
                  <a:ea typeface="+mn-ea"/>
                </a:rPr>
                <a:t>splitter</a:t>
              </a:r>
            </a:p>
          </p:txBody>
        </p:sp>
        <p:sp>
          <p:nvSpPr>
            <p:cNvPr id="16" name="Line 28"/>
            <p:cNvSpPr>
              <a:spLocks noChangeShapeType="1"/>
            </p:cNvSpPr>
            <p:nvPr/>
          </p:nvSpPr>
          <p:spPr bwMode="auto">
            <a:xfrm>
              <a:off x="2767013" y="1843474"/>
              <a:ext cx="2951162" cy="0"/>
            </a:xfrm>
            <a:prstGeom prst="line">
              <a:avLst/>
            </a:prstGeom>
            <a:noFill/>
            <a:ln w="9525">
              <a:solidFill>
                <a:schemeClr val="tx1"/>
              </a:solidFill>
              <a:round/>
              <a:headEnd type="triangle"/>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7" name="Line 29"/>
            <p:cNvSpPr>
              <a:spLocks noChangeShapeType="1"/>
            </p:cNvSpPr>
            <p:nvPr/>
          </p:nvSpPr>
          <p:spPr bwMode="auto">
            <a:xfrm flipH="1">
              <a:off x="5719763" y="1843474"/>
              <a:ext cx="0" cy="504825"/>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cxnSp>
          <p:nvCxnSpPr>
            <p:cNvPr id="18" name="AutoShape 30"/>
            <p:cNvCxnSpPr>
              <a:cxnSpLocks noChangeShapeType="1"/>
            </p:cNvCxnSpPr>
            <p:nvPr/>
          </p:nvCxnSpPr>
          <p:spPr bwMode="auto">
            <a:xfrm rot="-5400000">
              <a:off x="6963714" y="1938725"/>
              <a:ext cx="1319213" cy="868362"/>
            </a:xfrm>
            <a:prstGeom prst="bentConnector3">
              <a:avLst>
                <a:gd name="adj1" fmla="val 236"/>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cxnSp>
          <p:nvCxnSpPr>
            <p:cNvPr id="19" name="AutoShape 31"/>
            <p:cNvCxnSpPr>
              <a:cxnSpLocks noChangeShapeType="1"/>
            </p:cNvCxnSpPr>
            <p:nvPr/>
          </p:nvCxnSpPr>
          <p:spPr bwMode="auto">
            <a:xfrm flipV="1">
              <a:off x="8689327" y="1705163"/>
              <a:ext cx="595313" cy="2082800"/>
            </a:xfrm>
            <a:prstGeom prst="bentConnector2">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20" name="Rectangle 33"/>
            <p:cNvSpPr>
              <a:spLocks noChangeArrowheads="1"/>
            </p:cNvSpPr>
            <p:nvPr/>
          </p:nvSpPr>
          <p:spPr bwMode="auto">
            <a:xfrm>
              <a:off x="2046288" y="5658822"/>
              <a:ext cx="372890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600" b="1" dirty="0" err="1">
                  <a:latin typeface="+mn-lt"/>
                  <a:ea typeface="+mn-ea"/>
                </a:rPr>
                <a:t>G.lite</a:t>
              </a:r>
              <a:r>
                <a:rPr kumimoji="1" lang="en-US" altLang="zh-CN" sz="1600" b="1" dirty="0">
                  <a:latin typeface="+mn-lt"/>
                  <a:ea typeface="+mn-ea"/>
                </a:rPr>
                <a:t> standard ADSL system structure</a:t>
              </a:r>
            </a:p>
          </p:txBody>
        </p:sp>
        <p:cxnSp>
          <p:nvCxnSpPr>
            <p:cNvPr id="21" name="AutoShape 34"/>
            <p:cNvCxnSpPr>
              <a:cxnSpLocks noChangeShapeType="1"/>
            </p:cNvCxnSpPr>
            <p:nvPr/>
          </p:nvCxnSpPr>
          <p:spPr bwMode="auto">
            <a:xfrm>
              <a:off x="2789238" y="3923099"/>
              <a:ext cx="1057275" cy="463550"/>
            </a:xfrm>
            <a:prstGeom prst="bentConnector2">
              <a:avLst/>
            </a:prstGeom>
            <a:noFill/>
            <a:ln w="9525">
              <a:solidFill>
                <a:schemeClr val="tx1"/>
              </a:solidFill>
              <a:miter lim="800000"/>
              <a:headEnd type="triangle"/>
              <a:tailEnd type="triangle" w="med" len="med"/>
            </a:ln>
            <a:extLst>
              <a:ext uri="{909E8E84-426E-40DD-AFC4-6F175D3DCCD1}">
                <a14:hiddenFill xmlns:a14="http://schemas.microsoft.com/office/drawing/2010/main">
                  <a:noFill/>
                </a14:hiddenFill>
              </a:ext>
            </a:extLst>
          </p:spPr>
        </p:cxnSp>
        <p:sp>
          <p:nvSpPr>
            <p:cNvPr id="22" name="Rectangle 38"/>
            <p:cNvSpPr>
              <a:spLocks noChangeArrowheads="1"/>
            </p:cNvSpPr>
            <p:nvPr/>
          </p:nvSpPr>
          <p:spPr bwMode="auto">
            <a:xfrm>
              <a:off x="7986536" y="4004062"/>
              <a:ext cx="64928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eaLnBrk="1" fontAlgn="ctr" hangingPunct="1">
                <a:lnSpc>
                  <a:spcPct val="130000"/>
                </a:lnSpc>
              </a:pPr>
              <a:r>
                <a:rPr kumimoji="1" lang="en-US" altLang="zh-CN" sz="1200">
                  <a:latin typeface="+mn-lt"/>
                  <a:ea typeface="+mn-ea"/>
                </a:rPr>
                <a:t>ATU-C</a:t>
              </a:r>
            </a:p>
            <a:p>
              <a:pPr algn="ctr" eaLnBrk="1" fontAlgn="ctr" hangingPunct="1"/>
              <a:endParaRPr kumimoji="1" lang="en-US" altLang="zh-CN" sz="1200">
                <a:latin typeface="+mn-lt"/>
                <a:ea typeface="+mn-ea"/>
              </a:endParaRPr>
            </a:p>
          </p:txBody>
        </p:sp>
        <p:sp>
          <p:nvSpPr>
            <p:cNvPr id="23" name="Rectangle 40"/>
            <p:cNvSpPr>
              <a:spLocks noChangeArrowheads="1"/>
            </p:cNvSpPr>
            <p:nvPr/>
          </p:nvSpPr>
          <p:spPr bwMode="auto">
            <a:xfrm>
              <a:off x="3414713" y="1941899"/>
              <a:ext cx="71365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400">
                  <a:latin typeface="+mn-lt"/>
                  <a:ea typeface="+mn-ea"/>
                </a:rPr>
                <a:t>ATU-R</a:t>
              </a:r>
            </a:p>
          </p:txBody>
        </p:sp>
        <p:sp>
          <p:nvSpPr>
            <p:cNvPr id="24" name="Rectangle 41"/>
            <p:cNvSpPr>
              <a:spLocks noChangeArrowheads="1"/>
            </p:cNvSpPr>
            <p:nvPr/>
          </p:nvSpPr>
          <p:spPr bwMode="auto">
            <a:xfrm>
              <a:off x="3846513" y="4199324"/>
              <a:ext cx="63991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200">
                  <a:latin typeface="+mn-lt"/>
                  <a:ea typeface="+mn-ea"/>
                </a:rPr>
                <a:t>ATU-R</a:t>
              </a:r>
            </a:p>
          </p:txBody>
        </p:sp>
        <p:pic>
          <p:nvPicPr>
            <p:cNvPr id="25" name="图片 24"/>
            <p:cNvPicPr>
              <a:picLocks noChangeAspect="1"/>
            </p:cNvPicPr>
            <p:nvPr/>
          </p:nvPicPr>
          <p:blipFill>
            <a:blip r:embed="rId3" cstate="print"/>
            <a:stretch>
              <a:fillRect/>
            </a:stretch>
          </p:blipFill>
          <p:spPr>
            <a:xfrm>
              <a:off x="5484873" y="2394214"/>
              <a:ext cx="425544" cy="330282"/>
            </a:xfrm>
            <a:prstGeom prst="rect">
              <a:avLst/>
            </a:prstGeom>
          </p:spPr>
        </p:pic>
        <p:pic>
          <p:nvPicPr>
            <p:cNvPr id="26" name="图片 25" descr="DSLAM-蓝.png"/>
            <p:cNvPicPr>
              <a:picLocks noChangeAspect="1"/>
            </p:cNvPicPr>
            <p:nvPr/>
          </p:nvPicPr>
          <p:blipFill>
            <a:blip r:embed="rId4" cstate="print">
              <a:grayscl/>
            </a:blip>
            <a:stretch>
              <a:fillRect/>
            </a:stretch>
          </p:blipFill>
          <p:spPr>
            <a:xfrm>
              <a:off x="7990460" y="3499931"/>
              <a:ext cx="609359" cy="498566"/>
            </a:xfrm>
            <a:prstGeom prst="rect">
              <a:avLst/>
            </a:prstGeom>
          </p:spPr>
        </p:pic>
        <p:pic>
          <p:nvPicPr>
            <p:cNvPr id="27" name="图片 26"/>
            <p:cNvPicPr>
              <a:picLocks noChangeAspect="1"/>
            </p:cNvPicPr>
            <p:nvPr/>
          </p:nvPicPr>
          <p:blipFill>
            <a:blip r:embed="rId5" cstate="print"/>
            <a:stretch>
              <a:fillRect/>
            </a:stretch>
          </p:blipFill>
          <p:spPr>
            <a:xfrm>
              <a:off x="2286197" y="1627961"/>
              <a:ext cx="372866" cy="340915"/>
            </a:xfrm>
            <a:prstGeom prst="rect">
              <a:avLst/>
            </a:prstGeom>
          </p:spPr>
        </p:pic>
        <p:pic>
          <p:nvPicPr>
            <p:cNvPr id="28" name="图片 27"/>
            <p:cNvPicPr>
              <a:picLocks noChangeAspect="1"/>
            </p:cNvPicPr>
            <p:nvPr/>
          </p:nvPicPr>
          <p:blipFill>
            <a:blip r:embed="rId5" cstate="print"/>
            <a:stretch>
              <a:fillRect/>
            </a:stretch>
          </p:blipFill>
          <p:spPr>
            <a:xfrm>
              <a:off x="2262808" y="3740119"/>
              <a:ext cx="372866" cy="340915"/>
            </a:xfrm>
            <a:prstGeom prst="rect">
              <a:avLst/>
            </a:prstGeom>
          </p:spPr>
        </p:pic>
        <p:pic>
          <p:nvPicPr>
            <p:cNvPr id="29" name="图片 28"/>
            <p:cNvPicPr>
              <a:picLocks noChangeAspect="1"/>
            </p:cNvPicPr>
            <p:nvPr/>
          </p:nvPicPr>
          <p:blipFill>
            <a:blip r:embed="rId6" cstate="print"/>
            <a:stretch>
              <a:fillRect/>
            </a:stretch>
          </p:blipFill>
          <p:spPr>
            <a:xfrm>
              <a:off x="2226804" y="2364752"/>
              <a:ext cx="438694" cy="343091"/>
            </a:xfrm>
            <a:prstGeom prst="rect">
              <a:avLst/>
            </a:prstGeom>
          </p:spPr>
        </p:pic>
        <p:pic>
          <p:nvPicPr>
            <p:cNvPr id="30" name="图片 29"/>
            <p:cNvPicPr>
              <a:picLocks noChangeAspect="1"/>
            </p:cNvPicPr>
            <p:nvPr/>
          </p:nvPicPr>
          <p:blipFill>
            <a:blip r:embed="rId6" cstate="print"/>
            <a:stretch>
              <a:fillRect/>
            </a:stretch>
          </p:blipFill>
          <p:spPr>
            <a:xfrm>
              <a:off x="2226804" y="4524992"/>
              <a:ext cx="438694" cy="343091"/>
            </a:xfrm>
            <a:prstGeom prst="rect">
              <a:avLst/>
            </a:prstGeom>
          </p:spPr>
        </p:pic>
        <p:sp>
          <p:nvSpPr>
            <p:cNvPr id="31" name="Line 7"/>
            <p:cNvSpPr>
              <a:spLocks noChangeShapeType="1"/>
            </p:cNvSpPr>
            <p:nvPr/>
          </p:nvSpPr>
          <p:spPr bwMode="auto">
            <a:xfrm>
              <a:off x="2693988" y="4724067"/>
              <a:ext cx="72072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grpSp>
          <p:nvGrpSpPr>
            <p:cNvPr id="32" name="组合 24827"/>
            <p:cNvGrpSpPr/>
            <p:nvPr/>
          </p:nvGrpSpPr>
          <p:grpSpPr>
            <a:xfrm>
              <a:off x="3613668" y="2383807"/>
              <a:ext cx="377332" cy="229770"/>
              <a:chOff x="1073150" y="2278063"/>
              <a:chExt cx="833438" cy="528638"/>
            </a:xfrm>
          </p:grpSpPr>
          <p:sp>
            <p:nvSpPr>
              <p:cNvPr id="33" name="Freeform 123"/>
              <p:cNvSpPr/>
              <p:nvPr/>
            </p:nvSpPr>
            <p:spPr bwMode="auto">
              <a:xfrm>
                <a:off x="1073150" y="2560638"/>
                <a:ext cx="833438" cy="246063"/>
              </a:xfrm>
              <a:custGeom>
                <a:avLst/>
                <a:gdLst>
                  <a:gd name="T0" fmla="*/ 2147483646 w 1772"/>
                  <a:gd name="T1" fmla="*/ 0 h 521"/>
                  <a:gd name="T2" fmla="*/ 2147483646 w 1772"/>
                  <a:gd name="T3" fmla="*/ 0 h 521"/>
                  <a:gd name="T4" fmla="*/ 2147483646 w 1772"/>
                  <a:gd name="T5" fmla="*/ 0 h 521"/>
                  <a:gd name="T6" fmla="*/ 0 w 1772"/>
                  <a:gd name="T7" fmla="*/ 2147483646 h 521"/>
                  <a:gd name="T8" fmla="*/ 0 w 1772"/>
                  <a:gd name="T9" fmla="*/ 2147483646 h 521"/>
                  <a:gd name="T10" fmla="*/ 2147483646 w 1772"/>
                  <a:gd name="T11" fmla="*/ 2147483646 h 521"/>
                  <a:gd name="T12" fmla="*/ 2147483646 w 1772"/>
                  <a:gd name="T13" fmla="*/ 2147483646 h 521"/>
                  <a:gd name="T14" fmla="*/ 2147483646 w 1772"/>
                  <a:gd name="T15" fmla="*/ 2147483646 h 521"/>
                  <a:gd name="T16" fmla="*/ 2147483646 w 1772"/>
                  <a:gd name="T17" fmla="*/ 2147483646 h 521"/>
                  <a:gd name="T18" fmla="*/ 2147483646 w 1772"/>
                  <a:gd name="T19" fmla="*/ 2147483646 h 521"/>
                  <a:gd name="T20" fmla="*/ 2147483646 w 1772"/>
                  <a:gd name="T21" fmla="*/ 2147483646 h 521"/>
                  <a:gd name="T22" fmla="*/ 2147483646 w 1772"/>
                  <a:gd name="T23" fmla="*/ 2147483646 h 521"/>
                  <a:gd name="T24" fmla="*/ 2147483646 w 1772"/>
                  <a:gd name="T25" fmla="*/ 2147483646 h 521"/>
                  <a:gd name="T26" fmla="*/ 2147483646 w 1772"/>
                  <a:gd name="T27" fmla="*/ 2147483646 h 521"/>
                  <a:gd name="T28" fmla="*/ 2147483646 w 1772"/>
                  <a:gd name="T29" fmla="*/ 2147483646 h 521"/>
                  <a:gd name="T30" fmla="*/ 2147483646 w 1772"/>
                  <a:gd name="T31" fmla="*/ 2147483646 h 521"/>
                  <a:gd name="T32" fmla="*/ 2147483646 w 1772"/>
                  <a:gd name="T33" fmla="*/ 2147483646 h 521"/>
                  <a:gd name="T34" fmla="*/ 2147483646 w 1772"/>
                  <a:gd name="T35" fmla="*/ 2147483646 h 521"/>
                  <a:gd name="T36" fmla="*/ 2147483646 w 1772"/>
                  <a:gd name="T37" fmla="*/ 2147483646 h 521"/>
                  <a:gd name="T38" fmla="*/ 2147483646 w 1772"/>
                  <a:gd name="T39" fmla="*/ 2147483646 h 521"/>
                  <a:gd name="T40" fmla="*/ 2147483646 w 1772"/>
                  <a:gd name="T41" fmla="*/ 2147483646 h 521"/>
                  <a:gd name="T42" fmla="*/ 2147483646 w 1772"/>
                  <a:gd name="T43" fmla="*/ 2147483646 h 521"/>
                  <a:gd name="T44" fmla="*/ 2147483646 w 1772"/>
                  <a:gd name="T45" fmla="*/ 2147483646 h 521"/>
                  <a:gd name="T46" fmla="*/ 2147483646 w 1772"/>
                  <a:gd name="T47" fmla="*/ 2147483646 h 521"/>
                  <a:gd name="T48" fmla="*/ 2147483646 w 1772"/>
                  <a:gd name="T49" fmla="*/ 2147483646 h 521"/>
                  <a:gd name="T50" fmla="*/ 2147483646 w 1772"/>
                  <a:gd name="T51" fmla="*/ 2147483646 h 521"/>
                  <a:gd name="T52" fmla="*/ 2147483646 w 1772"/>
                  <a:gd name="T53" fmla="*/ 2147483646 h 521"/>
                  <a:gd name="T54" fmla="*/ 2147483646 w 1772"/>
                  <a:gd name="T55" fmla="*/ 0 h 5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1" h="521">
                    <a:moveTo>
                      <a:pt x="1681" y="0"/>
                    </a:moveTo>
                    <a:lnTo>
                      <a:pt x="1681" y="0"/>
                    </a:lnTo>
                    <a:lnTo>
                      <a:pt x="90" y="0"/>
                    </a:lnTo>
                    <a:cubicBezTo>
                      <a:pt x="40" y="0"/>
                      <a:pt x="0" y="41"/>
                      <a:pt x="0" y="91"/>
                    </a:cubicBezTo>
                    <a:lnTo>
                      <a:pt x="0" y="394"/>
                    </a:lnTo>
                    <a:cubicBezTo>
                      <a:pt x="0" y="444"/>
                      <a:pt x="40" y="485"/>
                      <a:pt x="90" y="485"/>
                    </a:cubicBezTo>
                    <a:lnTo>
                      <a:pt x="1165" y="485"/>
                    </a:lnTo>
                    <a:cubicBezTo>
                      <a:pt x="1177" y="507"/>
                      <a:pt x="1199" y="521"/>
                      <a:pt x="1226" y="521"/>
                    </a:cubicBezTo>
                    <a:cubicBezTo>
                      <a:pt x="1264" y="521"/>
                      <a:pt x="1295" y="490"/>
                      <a:pt x="1295" y="452"/>
                    </a:cubicBezTo>
                    <a:cubicBezTo>
                      <a:pt x="1295" y="414"/>
                      <a:pt x="1264" y="382"/>
                      <a:pt x="1226" y="382"/>
                    </a:cubicBezTo>
                    <a:cubicBezTo>
                      <a:pt x="1199" y="382"/>
                      <a:pt x="1177" y="397"/>
                      <a:pt x="1165" y="419"/>
                    </a:cubicBezTo>
                    <a:lnTo>
                      <a:pt x="90" y="419"/>
                    </a:lnTo>
                    <a:cubicBezTo>
                      <a:pt x="77" y="419"/>
                      <a:pt x="66" y="408"/>
                      <a:pt x="66" y="394"/>
                    </a:cubicBezTo>
                    <a:lnTo>
                      <a:pt x="66" y="91"/>
                    </a:lnTo>
                    <a:cubicBezTo>
                      <a:pt x="66" y="77"/>
                      <a:pt x="77" y="67"/>
                      <a:pt x="90" y="67"/>
                    </a:cubicBezTo>
                    <a:lnTo>
                      <a:pt x="1681" y="67"/>
                    </a:lnTo>
                    <a:cubicBezTo>
                      <a:pt x="1695" y="67"/>
                      <a:pt x="1705" y="77"/>
                      <a:pt x="1705" y="91"/>
                    </a:cubicBezTo>
                    <a:lnTo>
                      <a:pt x="1705" y="394"/>
                    </a:lnTo>
                    <a:cubicBezTo>
                      <a:pt x="1705" y="408"/>
                      <a:pt x="1695" y="419"/>
                      <a:pt x="1681" y="419"/>
                    </a:cubicBezTo>
                    <a:lnTo>
                      <a:pt x="1504" y="419"/>
                    </a:lnTo>
                    <a:cubicBezTo>
                      <a:pt x="1492" y="397"/>
                      <a:pt x="1469" y="382"/>
                      <a:pt x="1443" y="382"/>
                    </a:cubicBezTo>
                    <a:cubicBezTo>
                      <a:pt x="1405" y="382"/>
                      <a:pt x="1374" y="414"/>
                      <a:pt x="1374" y="452"/>
                    </a:cubicBezTo>
                    <a:cubicBezTo>
                      <a:pt x="1374" y="490"/>
                      <a:pt x="1405" y="521"/>
                      <a:pt x="1443" y="521"/>
                    </a:cubicBezTo>
                    <a:cubicBezTo>
                      <a:pt x="1469" y="521"/>
                      <a:pt x="1492" y="507"/>
                      <a:pt x="1504" y="485"/>
                    </a:cubicBezTo>
                    <a:lnTo>
                      <a:pt x="1681" y="485"/>
                    </a:lnTo>
                    <a:cubicBezTo>
                      <a:pt x="1731" y="485"/>
                      <a:pt x="1772" y="444"/>
                      <a:pt x="1772" y="394"/>
                    </a:cubicBezTo>
                    <a:lnTo>
                      <a:pt x="1772" y="91"/>
                    </a:lnTo>
                    <a:cubicBezTo>
                      <a:pt x="1772" y="41"/>
                      <a:pt x="1731" y="0"/>
                      <a:pt x="1681" y="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4" name="Freeform 124"/>
              <p:cNvSpPr/>
              <p:nvPr/>
            </p:nvSpPr>
            <p:spPr bwMode="auto">
              <a:xfrm>
                <a:off x="1403350" y="2389188"/>
                <a:ext cx="173038" cy="57150"/>
              </a:xfrm>
              <a:custGeom>
                <a:avLst/>
                <a:gdLst>
                  <a:gd name="T0" fmla="*/ 2147483646 w 365"/>
                  <a:gd name="T1" fmla="*/ 2147483646 h 122"/>
                  <a:gd name="T2" fmla="*/ 2147483646 w 365"/>
                  <a:gd name="T3" fmla="*/ 2147483646 h 122"/>
                  <a:gd name="T4" fmla="*/ 2147483646 w 365"/>
                  <a:gd name="T5" fmla="*/ 2147483646 h 122"/>
                  <a:gd name="T6" fmla="*/ 2147483646 w 365"/>
                  <a:gd name="T7" fmla="*/ 0 h 122"/>
                  <a:gd name="T8" fmla="*/ 2147483646 w 365"/>
                  <a:gd name="T9" fmla="*/ 2147483646 h 122"/>
                  <a:gd name="T10" fmla="*/ 2147483646 w 365"/>
                  <a:gd name="T11" fmla="*/ 2147483646 h 122"/>
                  <a:gd name="T12" fmla="*/ 2147483646 w 365"/>
                  <a:gd name="T13" fmla="*/ 2147483646 h 122"/>
                  <a:gd name="T14" fmla="*/ 2147483646 w 365"/>
                  <a:gd name="T15" fmla="*/ 2147483646 h 122"/>
                  <a:gd name="T16" fmla="*/ 2147483646 w 365"/>
                  <a:gd name="T17" fmla="*/ 2147483646 h 122"/>
                  <a:gd name="T18" fmla="*/ 2147483646 w 365"/>
                  <a:gd name="T19" fmla="*/ 2147483646 h 122"/>
                  <a:gd name="T20" fmla="*/ 2147483646 w 365"/>
                  <a:gd name="T21" fmla="*/ 2147483646 h 1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5" h="122">
                    <a:moveTo>
                      <a:pt x="354" y="105"/>
                    </a:moveTo>
                    <a:lnTo>
                      <a:pt x="354" y="105"/>
                    </a:lnTo>
                    <a:cubicBezTo>
                      <a:pt x="365" y="91"/>
                      <a:pt x="363" y="70"/>
                      <a:pt x="348" y="58"/>
                    </a:cubicBezTo>
                    <a:cubicBezTo>
                      <a:pt x="301" y="21"/>
                      <a:pt x="243" y="0"/>
                      <a:pt x="182" y="0"/>
                    </a:cubicBezTo>
                    <a:cubicBezTo>
                      <a:pt x="122" y="0"/>
                      <a:pt x="63" y="21"/>
                      <a:pt x="16" y="59"/>
                    </a:cubicBezTo>
                    <a:cubicBezTo>
                      <a:pt x="2" y="70"/>
                      <a:pt x="0" y="91"/>
                      <a:pt x="11" y="105"/>
                    </a:cubicBezTo>
                    <a:cubicBezTo>
                      <a:pt x="18" y="114"/>
                      <a:pt x="28" y="118"/>
                      <a:pt x="37" y="118"/>
                    </a:cubicBezTo>
                    <a:cubicBezTo>
                      <a:pt x="45" y="118"/>
                      <a:pt x="52" y="116"/>
                      <a:pt x="58" y="111"/>
                    </a:cubicBezTo>
                    <a:cubicBezTo>
                      <a:pt x="94" y="82"/>
                      <a:pt x="137" y="67"/>
                      <a:pt x="182" y="67"/>
                    </a:cubicBezTo>
                    <a:cubicBezTo>
                      <a:pt x="228" y="67"/>
                      <a:pt x="271" y="82"/>
                      <a:pt x="307" y="111"/>
                    </a:cubicBezTo>
                    <a:cubicBezTo>
                      <a:pt x="321" y="122"/>
                      <a:pt x="342" y="120"/>
                      <a:pt x="354" y="105"/>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5" name="Freeform 125"/>
              <p:cNvSpPr/>
              <p:nvPr/>
            </p:nvSpPr>
            <p:spPr bwMode="auto">
              <a:xfrm>
                <a:off x="1363663" y="2332038"/>
                <a:ext cx="250825" cy="74613"/>
              </a:xfrm>
              <a:custGeom>
                <a:avLst/>
                <a:gdLst>
                  <a:gd name="T0" fmla="*/ 2147483646 w 533"/>
                  <a:gd name="T1" fmla="*/ 2147483646 h 159"/>
                  <a:gd name="T2" fmla="*/ 2147483646 w 533"/>
                  <a:gd name="T3" fmla="*/ 2147483646 h 159"/>
                  <a:gd name="T4" fmla="*/ 2147483646 w 533"/>
                  <a:gd name="T5" fmla="*/ 2147483646 h 159"/>
                  <a:gd name="T6" fmla="*/ 2147483646 w 533"/>
                  <a:gd name="T7" fmla="*/ 0 h 159"/>
                  <a:gd name="T8" fmla="*/ 2147483646 w 533"/>
                  <a:gd name="T9" fmla="*/ 2147483646 h 159"/>
                  <a:gd name="T10" fmla="*/ 2147483646 w 533"/>
                  <a:gd name="T11" fmla="*/ 2147483646 h 159"/>
                  <a:gd name="T12" fmla="*/ 2147483646 w 533"/>
                  <a:gd name="T13" fmla="*/ 2147483646 h 159"/>
                  <a:gd name="T14" fmla="*/ 2147483646 w 533"/>
                  <a:gd name="T15" fmla="*/ 2147483646 h 159"/>
                  <a:gd name="T16" fmla="*/ 2147483646 w 533"/>
                  <a:gd name="T17" fmla="*/ 2147483646 h 159"/>
                  <a:gd name="T18" fmla="*/ 2147483646 w 533"/>
                  <a:gd name="T19" fmla="*/ 2147483646 h 159"/>
                  <a:gd name="T20" fmla="*/ 2147483646 w 533"/>
                  <a:gd name="T21" fmla="*/ 2147483646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159">
                    <a:moveTo>
                      <a:pt x="521" y="144"/>
                    </a:moveTo>
                    <a:lnTo>
                      <a:pt x="521" y="144"/>
                    </a:lnTo>
                    <a:cubicBezTo>
                      <a:pt x="533" y="131"/>
                      <a:pt x="532" y="109"/>
                      <a:pt x="519" y="97"/>
                    </a:cubicBezTo>
                    <a:cubicBezTo>
                      <a:pt x="450" y="34"/>
                      <a:pt x="361" y="0"/>
                      <a:pt x="267" y="0"/>
                    </a:cubicBezTo>
                    <a:cubicBezTo>
                      <a:pt x="173" y="0"/>
                      <a:pt x="83" y="35"/>
                      <a:pt x="14" y="99"/>
                    </a:cubicBezTo>
                    <a:cubicBezTo>
                      <a:pt x="1" y="111"/>
                      <a:pt x="0" y="132"/>
                      <a:pt x="13" y="146"/>
                    </a:cubicBezTo>
                    <a:cubicBezTo>
                      <a:pt x="19" y="153"/>
                      <a:pt x="28" y="157"/>
                      <a:pt x="37" y="157"/>
                    </a:cubicBezTo>
                    <a:cubicBezTo>
                      <a:pt x="45" y="157"/>
                      <a:pt x="53" y="154"/>
                      <a:pt x="60" y="148"/>
                    </a:cubicBezTo>
                    <a:cubicBezTo>
                      <a:pt x="116" y="95"/>
                      <a:pt x="190" y="66"/>
                      <a:pt x="267" y="66"/>
                    </a:cubicBezTo>
                    <a:cubicBezTo>
                      <a:pt x="344" y="66"/>
                      <a:pt x="417" y="95"/>
                      <a:pt x="474" y="146"/>
                    </a:cubicBezTo>
                    <a:cubicBezTo>
                      <a:pt x="487" y="159"/>
                      <a:pt x="508" y="158"/>
                      <a:pt x="521" y="144"/>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6" name="Freeform 126"/>
              <p:cNvSpPr/>
              <p:nvPr/>
            </p:nvSpPr>
            <p:spPr bwMode="auto">
              <a:xfrm>
                <a:off x="1327150" y="2278063"/>
                <a:ext cx="325438" cy="90488"/>
              </a:xfrm>
              <a:custGeom>
                <a:avLst/>
                <a:gdLst>
                  <a:gd name="T0" fmla="*/ 2147483646 w 694"/>
                  <a:gd name="T1" fmla="*/ 2147483646 h 194"/>
                  <a:gd name="T2" fmla="*/ 2147483646 w 694"/>
                  <a:gd name="T3" fmla="*/ 2147483646 h 194"/>
                  <a:gd name="T4" fmla="*/ 2147483646 w 694"/>
                  <a:gd name="T5" fmla="*/ 2147483646 h 194"/>
                  <a:gd name="T6" fmla="*/ 2147483646 w 694"/>
                  <a:gd name="T7" fmla="*/ 2147483646 h 194"/>
                  <a:gd name="T8" fmla="*/ 2147483646 w 694"/>
                  <a:gd name="T9" fmla="*/ 2147483646 h 194"/>
                  <a:gd name="T10" fmla="*/ 2147483646 w 694"/>
                  <a:gd name="T11" fmla="*/ 2147483646 h 194"/>
                  <a:gd name="T12" fmla="*/ 2147483646 w 694"/>
                  <a:gd name="T13" fmla="*/ 2147483646 h 194"/>
                  <a:gd name="T14" fmla="*/ 2147483646 w 694"/>
                  <a:gd name="T15" fmla="*/ 0 h 194"/>
                  <a:gd name="T16" fmla="*/ 2147483646 w 694"/>
                  <a:gd name="T17" fmla="*/ 2147483646 h 194"/>
                  <a:gd name="T18" fmla="*/ 2147483646 w 694"/>
                  <a:gd name="T19" fmla="*/ 2147483646 h 194"/>
                  <a:gd name="T20" fmla="*/ 2147483646 w 694"/>
                  <a:gd name="T21" fmla="*/ 2147483646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4" h="194">
                    <a:moveTo>
                      <a:pt x="60" y="182"/>
                    </a:moveTo>
                    <a:lnTo>
                      <a:pt x="60" y="182"/>
                    </a:lnTo>
                    <a:cubicBezTo>
                      <a:pt x="137" y="108"/>
                      <a:pt x="239" y="67"/>
                      <a:pt x="346" y="67"/>
                    </a:cubicBezTo>
                    <a:cubicBezTo>
                      <a:pt x="454" y="67"/>
                      <a:pt x="556" y="108"/>
                      <a:pt x="634" y="182"/>
                    </a:cubicBezTo>
                    <a:cubicBezTo>
                      <a:pt x="641" y="189"/>
                      <a:pt x="649" y="192"/>
                      <a:pt x="657" y="192"/>
                    </a:cubicBezTo>
                    <a:cubicBezTo>
                      <a:pt x="666" y="192"/>
                      <a:pt x="675" y="188"/>
                      <a:pt x="681" y="182"/>
                    </a:cubicBezTo>
                    <a:cubicBezTo>
                      <a:pt x="694" y="168"/>
                      <a:pt x="694" y="147"/>
                      <a:pt x="680" y="134"/>
                    </a:cubicBezTo>
                    <a:cubicBezTo>
                      <a:pt x="590" y="48"/>
                      <a:pt x="472" y="0"/>
                      <a:pt x="346" y="0"/>
                    </a:cubicBezTo>
                    <a:cubicBezTo>
                      <a:pt x="222" y="0"/>
                      <a:pt x="104" y="47"/>
                      <a:pt x="13" y="134"/>
                    </a:cubicBezTo>
                    <a:cubicBezTo>
                      <a:pt x="0" y="146"/>
                      <a:pt x="0" y="167"/>
                      <a:pt x="12" y="181"/>
                    </a:cubicBezTo>
                    <a:cubicBezTo>
                      <a:pt x="25" y="194"/>
                      <a:pt x="46" y="194"/>
                      <a:pt x="60" y="182"/>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7" name="Freeform 127"/>
              <p:cNvSpPr/>
              <p:nvPr/>
            </p:nvSpPr>
            <p:spPr bwMode="auto">
              <a:xfrm>
                <a:off x="1457325" y="2447926"/>
                <a:ext cx="65088" cy="65088"/>
              </a:xfrm>
              <a:custGeom>
                <a:avLst/>
                <a:gdLst>
                  <a:gd name="T0" fmla="*/ 0 w 138"/>
                  <a:gd name="T1" fmla="*/ 2147483646 h 139"/>
                  <a:gd name="T2" fmla="*/ 0 w 138"/>
                  <a:gd name="T3" fmla="*/ 2147483646 h 139"/>
                  <a:gd name="T4" fmla="*/ 2147483646 w 138"/>
                  <a:gd name="T5" fmla="*/ 2147483646 h 139"/>
                  <a:gd name="T6" fmla="*/ 2147483646 w 138"/>
                  <a:gd name="T7" fmla="*/ 2147483646 h 139"/>
                  <a:gd name="T8" fmla="*/ 2147483646 w 138"/>
                  <a:gd name="T9" fmla="*/ 0 h 139"/>
                  <a:gd name="T10" fmla="*/ 0 w 138"/>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9">
                    <a:moveTo>
                      <a:pt x="0" y="70"/>
                    </a:moveTo>
                    <a:lnTo>
                      <a:pt x="0" y="70"/>
                    </a:lnTo>
                    <a:cubicBezTo>
                      <a:pt x="0" y="108"/>
                      <a:pt x="31" y="139"/>
                      <a:pt x="69" y="139"/>
                    </a:cubicBezTo>
                    <a:cubicBezTo>
                      <a:pt x="107" y="139"/>
                      <a:pt x="138" y="108"/>
                      <a:pt x="138" y="70"/>
                    </a:cubicBezTo>
                    <a:cubicBezTo>
                      <a:pt x="138" y="31"/>
                      <a:pt x="107" y="0"/>
                      <a:pt x="69" y="0"/>
                    </a:cubicBezTo>
                    <a:cubicBezTo>
                      <a:pt x="31" y="0"/>
                      <a:pt x="0" y="31"/>
                      <a:pt x="0" y="7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8" name="Freeform 128"/>
              <p:cNvSpPr/>
              <p:nvPr/>
            </p:nvSpPr>
            <p:spPr bwMode="auto">
              <a:xfrm>
                <a:off x="1109663" y="2278063"/>
                <a:ext cx="30163" cy="250825"/>
              </a:xfrm>
              <a:custGeom>
                <a:avLst/>
                <a:gdLst>
                  <a:gd name="T0" fmla="*/ 2147483646 w 67"/>
                  <a:gd name="T1" fmla="*/ 2147483646 h 533"/>
                  <a:gd name="T2" fmla="*/ 2147483646 w 67"/>
                  <a:gd name="T3" fmla="*/ 2147483646 h 533"/>
                  <a:gd name="T4" fmla="*/ 2147483646 w 67"/>
                  <a:gd name="T5" fmla="*/ 2147483646 h 533"/>
                  <a:gd name="T6" fmla="*/ 2147483646 w 67"/>
                  <a:gd name="T7" fmla="*/ 2147483646 h 533"/>
                  <a:gd name="T8" fmla="*/ 2147483646 w 67"/>
                  <a:gd name="T9" fmla="*/ 0 h 533"/>
                  <a:gd name="T10" fmla="*/ 0 w 67"/>
                  <a:gd name="T11" fmla="*/ 2147483646 h 533"/>
                  <a:gd name="T12" fmla="*/ 0 w 67"/>
                  <a:gd name="T13" fmla="*/ 2147483646 h 533"/>
                  <a:gd name="T14" fmla="*/ 2147483646 w 67"/>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533">
                    <a:moveTo>
                      <a:pt x="34" y="533"/>
                    </a:moveTo>
                    <a:lnTo>
                      <a:pt x="34" y="533"/>
                    </a:lnTo>
                    <a:cubicBezTo>
                      <a:pt x="52" y="533"/>
                      <a:pt x="67" y="518"/>
                      <a:pt x="67" y="500"/>
                    </a:cubicBezTo>
                    <a:lnTo>
                      <a:pt x="67" y="33"/>
                    </a:lnTo>
                    <a:cubicBezTo>
                      <a:pt x="67" y="15"/>
                      <a:pt x="52" y="0"/>
                      <a:pt x="34" y="0"/>
                    </a:cubicBezTo>
                    <a:cubicBezTo>
                      <a:pt x="15" y="0"/>
                      <a:pt x="0" y="15"/>
                      <a:pt x="0" y="33"/>
                    </a:cubicBezTo>
                    <a:lnTo>
                      <a:pt x="0" y="500"/>
                    </a:lnTo>
                    <a:cubicBezTo>
                      <a:pt x="0" y="518"/>
                      <a:pt x="15" y="533"/>
                      <a:pt x="34"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39" name="Freeform 129"/>
              <p:cNvSpPr/>
              <p:nvPr/>
            </p:nvSpPr>
            <p:spPr bwMode="auto">
              <a:xfrm>
                <a:off x="1838325" y="2278063"/>
                <a:ext cx="31750" cy="250825"/>
              </a:xfrm>
              <a:custGeom>
                <a:avLst/>
                <a:gdLst>
                  <a:gd name="T0" fmla="*/ 2147483646 w 66"/>
                  <a:gd name="T1" fmla="*/ 2147483646 h 533"/>
                  <a:gd name="T2" fmla="*/ 2147483646 w 66"/>
                  <a:gd name="T3" fmla="*/ 2147483646 h 533"/>
                  <a:gd name="T4" fmla="*/ 2147483646 w 66"/>
                  <a:gd name="T5" fmla="*/ 2147483646 h 533"/>
                  <a:gd name="T6" fmla="*/ 2147483646 w 66"/>
                  <a:gd name="T7" fmla="*/ 2147483646 h 533"/>
                  <a:gd name="T8" fmla="*/ 2147483646 w 66"/>
                  <a:gd name="T9" fmla="*/ 0 h 533"/>
                  <a:gd name="T10" fmla="*/ 0 w 66"/>
                  <a:gd name="T11" fmla="*/ 2147483646 h 533"/>
                  <a:gd name="T12" fmla="*/ 0 w 66"/>
                  <a:gd name="T13" fmla="*/ 2147483646 h 533"/>
                  <a:gd name="T14" fmla="*/ 2147483646 w 66"/>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533">
                    <a:moveTo>
                      <a:pt x="33" y="533"/>
                    </a:moveTo>
                    <a:lnTo>
                      <a:pt x="33" y="533"/>
                    </a:lnTo>
                    <a:cubicBezTo>
                      <a:pt x="51" y="533"/>
                      <a:pt x="66" y="518"/>
                      <a:pt x="66" y="500"/>
                    </a:cubicBezTo>
                    <a:lnTo>
                      <a:pt x="66" y="33"/>
                    </a:lnTo>
                    <a:cubicBezTo>
                      <a:pt x="66" y="15"/>
                      <a:pt x="51" y="0"/>
                      <a:pt x="33" y="0"/>
                    </a:cubicBezTo>
                    <a:cubicBezTo>
                      <a:pt x="15" y="0"/>
                      <a:pt x="0" y="15"/>
                      <a:pt x="0" y="33"/>
                    </a:cubicBezTo>
                    <a:lnTo>
                      <a:pt x="0" y="500"/>
                    </a:lnTo>
                    <a:cubicBezTo>
                      <a:pt x="0" y="518"/>
                      <a:pt x="15" y="533"/>
                      <a:pt x="33"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0" name="Freeform 130"/>
              <p:cNvSpPr/>
              <p:nvPr/>
            </p:nvSpPr>
            <p:spPr bwMode="auto">
              <a:xfrm>
                <a:off x="1598613"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1" name="Freeform 131"/>
              <p:cNvSpPr/>
              <p:nvPr/>
            </p:nvSpPr>
            <p:spPr bwMode="auto">
              <a:xfrm>
                <a:off x="150653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2" name="Freeform 132"/>
              <p:cNvSpPr/>
              <p:nvPr/>
            </p:nvSpPr>
            <p:spPr bwMode="auto">
              <a:xfrm>
                <a:off x="1414463" y="2644776"/>
                <a:ext cx="80963"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0" y="0"/>
                    </a:moveTo>
                    <a:lnTo>
                      <a:pt x="30" y="0"/>
                    </a:lnTo>
                    <a:lnTo>
                      <a:pt x="30" y="38"/>
                    </a:lnTo>
                    <a:lnTo>
                      <a:pt x="0" y="38"/>
                    </a:lnTo>
                    <a:lnTo>
                      <a:pt x="0" y="135"/>
                    </a:lnTo>
                    <a:lnTo>
                      <a:pt x="171" y="135"/>
                    </a:lnTo>
                    <a:lnTo>
                      <a:pt x="171" y="38"/>
                    </a:lnTo>
                    <a:lnTo>
                      <a:pt x="140" y="38"/>
                    </a:lnTo>
                    <a:lnTo>
                      <a:pt x="140"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3" name="Freeform 133"/>
              <p:cNvSpPr/>
              <p:nvPr/>
            </p:nvSpPr>
            <p:spPr bwMode="auto">
              <a:xfrm>
                <a:off x="132238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4" name="Freeform 134"/>
              <p:cNvSpPr/>
              <p:nvPr/>
            </p:nvSpPr>
            <p:spPr bwMode="auto">
              <a:xfrm>
                <a:off x="1150938"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1" y="0"/>
                    </a:moveTo>
                    <a:lnTo>
                      <a:pt x="31" y="0"/>
                    </a:lnTo>
                    <a:lnTo>
                      <a:pt x="31" y="29"/>
                    </a:lnTo>
                    <a:lnTo>
                      <a:pt x="0" y="29"/>
                    </a:lnTo>
                    <a:lnTo>
                      <a:pt x="0" y="139"/>
                    </a:lnTo>
                    <a:lnTo>
                      <a:pt x="107" y="139"/>
                    </a:lnTo>
                    <a:lnTo>
                      <a:pt x="107" y="29"/>
                    </a:lnTo>
                    <a:lnTo>
                      <a:pt x="77" y="29"/>
                    </a:lnTo>
                    <a:lnTo>
                      <a:pt x="77"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5" name="Freeform 135"/>
              <p:cNvSpPr/>
              <p:nvPr/>
            </p:nvSpPr>
            <p:spPr bwMode="auto">
              <a:xfrm>
                <a:off x="1716088" y="2641601"/>
                <a:ext cx="49213"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6" name="Freeform 136"/>
              <p:cNvSpPr/>
              <p:nvPr/>
            </p:nvSpPr>
            <p:spPr bwMode="auto">
              <a:xfrm>
                <a:off x="1776413"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grpSp>
        <p:grpSp>
          <p:nvGrpSpPr>
            <p:cNvPr id="47" name="组合 24827"/>
            <p:cNvGrpSpPr/>
            <p:nvPr/>
          </p:nvGrpSpPr>
          <p:grpSpPr>
            <a:xfrm>
              <a:off x="3630258" y="4566305"/>
              <a:ext cx="377332" cy="229770"/>
              <a:chOff x="1073150" y="2278063"/>
              <a:chExt cx="833438" cy="528638"/>
            </a:xfrm>
          </p:grpSpPr>
          <p:sp>
            <p:nvSpPr>
              <p:cNvPr id="48" name="Freeform 123"/>
              <p:cNvSpPr/>
              <p:nvPr/>
            </p:nvSpPr>
            <p:spPr bwMode="auto">
              <a:xfrm>
                <a:off x="1073150" y="2560638"/>
                <a:ext cx="833438" cy="246063"/>
              </a:xfrm>
              <a:custGeom>
                <a:avLst/>
                <a:gdLst>
                  <a:gd name="T0" fmla="*/ 2147483646 w 1772"/>
                  <a:gd name="T1" fmla="*/ 0 h 521"/>
                  <a:gd name="T2" fmla="*/ 2147483646 w 1772"/>
                  <a:gd name="T3" fmla="*/ 0 h 521"/>
                  <a:gd name="T4" fmla="*/ 2147483646 w 1772"/>
                  <a:gd name="T5" fmla="*/ 0 h 521"/>
                  <a:gd name="T6" fmla="*/ 0 w 1772"/>
                  <a:gd name="T7" fmla="*/ 2147483646 h 521"/>
                  <a:gd name="T8" fmla="*/ 0 w 1772"/>
                  <a:gd name="T9" fmla="*/ 2147483646 h 521"/>
                  <a:gd name="T10" fmla="*/ 2147483646 w 1772"/>
                  <a:gd name="T11" fmla="*/ 2147483646 h 521"/>
                  <a:gd name="T12" fmla="*/ 2147483646 w 1772"/>
                  <a:gd name="T13" fmla="*/ 2147483646 h 521"/>
                  <a:gd name="T14" fmla="*/ 2147483646 w 1772"/>
                  <a:gd name="T15" fmla="*/ 2147483646 h 521"/>
                  <a:gd name="T16" fmla="*/ 2147483646 w 1772"/>
                  <a:gd name="T17" fmla="*/ 2147483646 h 521"/>
                  <a:gd name="T18" fmla="*/ 2147483646 w 1772"/>
                  <a:gd name="T19" fmla="*/ 2147483646 h 521"/>
                  <a:gd name="T20" fmla="*/ 2147483646 w 1772"/>
                  <a:gd name="T21" fmla="*/ 2147483646 h 521"/>
                  <a:gd name="T22" fmla="*/ 2147483646 w 1772"/>
                  <a:gd name="T23" fmla="*/ 2147483646 h 521"/>
                  <a:gd name="T24" fmla="*/ 2147483646 w 1772"/>
                  <a:gd name="T25" fmla="*/ 2147483646 h 521"/>
                  <a:gd name="T26" fmla="*/ 2147483646 w 1772"/>
                  <a:gd name="T27" fmla="*/ 2147483646 h 521"/>
                  <a:gd name="T28" fmla="*/ 2147483646 w 1772"/>
                  <a:gd name="T29" fmla="*/ 2147483646 h 521"/>
                  <a:gd name="T30" fmla="*/ 2147483646 w 1772"/>
                  <a:gd name="T31" fmla="*/ 2147483646 h 521"/>
                  <a:gd name="T32" fmla="*/ 2147483646 w 1772"/>
                  <a:gd name="T33" fmla="*/ 2147483646 h 521"/>
                  <a:gd name="T34" fmla="*/ 2147483646 w 1772"/>
                  <a:gd name="T35" fmla="*/ 2147483646 h 521"/>
                  <a:gd name="T36" fmla="*/ 2147483646 w 1772"/>
                  <a:gd name="T37" fmla="*/ 2147483646 h 521"/>
                  <a:gd name="T38" fmla="*/ 2147483646 w 1772"/>
                  <a:gd name="T39" fmla="*/ 2147483646 h 521"/>
                  <a:gd name="T40" fmla="*/ 2147483646 w 1772"/>
                  <a:gd name="T41" fmla="*/ 2147483646 h 521"/>
                  <a:gd name="T42" fmla="*/ 2147483646 w 1772"/>
                  <a:gd name="T43" fmla="*/ 2147483646 h 521"/>
                  <a:gd name="T44" fmla="*/ 2147483646 w 1772"/>
                  <a:gd name="T45" fmla="*/ 2147483646 h 521"/>
                  <a:gd name="T46" fmla="*/ 2147483646 w 1772"/>
                  <a:gd name="T47" fmla="*/ 2147483646 h 521"/>
                  <a:gd name="T48" fmla="*/ 2147483646 w 1772"/>
                  <a:gd name="T49" fmla="*/ 2147483646 h 521"/>
                  <a:gd name="T50" fmla="*/ 2147483646 w 1772"/>
                  <a:gd name="T51" fmla="*/ 2147483646 h 521"/>
                  <a:gd name="T52" fmla="*/ 2147483646 w 1772"/>
                  <a:gd name="T53" fmla="*/ 2147483646 h 521"/>
                  <a:gd name="T54" fmla="*/ 2147483646 w 1772"/>
                  <a:gd name="T55" fmla="*/ 0 h 52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771" h="521">
                    <a:moveTo>
                      <a:pt x="1681" y="0"/>
                    </a:moveTo>
                    <a:lnTo>
                      <a:pt x="1681" y="0"/>
                    </a:lnTo>
                    <a:lnTo>
                      <a:pt x="90" y="0"/>
                    </a:lnTo>
                    <a:cubicBezTo>
                      <a:pt x="40" y="0"/>
                      <a:pt x="0" y="41"/>
                      <a:pt x="0" y="91"/>
                    </a:cubicBezTo>
                    <a:lnTo>
                      <a:pt x="0" y="394"/>
                    </a:lnTo>
                    <a:cubicBezTo>
                      <a:pt x="0" y="444"/>
                      <a:pt x="40" y="485"/>
                      <a:pt x="90" y="485"/>
                    </a:cubicBezTo>
                    <a:lnTo>
                      <a:pt x="1165" y="485"/>
                    </a:lnTo>
                    <a:cubicBezTo>
                      <a:pt x="1177" y="507"/>
                      <a:pt x="1199" y="521"/>
                      <a:pt x="1226" y="521"/>
                    </a:cubicBezTo>
                    <a:cubicBezTo>
                      <a:pt x="1264" y="521"/>
                      <a:pt x="1295" y="490"/>
                      <a:pt x="1295" y="452"/>
                    </a:cubicBezTo>
                    <a:cubicBezTo>
                      <a:pt x="1295" y="414"/>
                      <a:pt x="1264" y="382"/>
                      <a:pt x="1226" y="382"/>
                    </a:cubicBezTo>
                    <a:cubicBezTo>
                      <a:pt x="1199" y="382"/>
                      <a:pt x="1177" y="397"/>
                      <a:pt x="1165" y="419"/>
                    </a:cubicBezTo>
                    <a:lnTo>
                      <a:pt x="90" y="419"/>
                    </a:lnTo>
                    <a:cubicBezTo>
                      <a:pt x="77" y="419"/>
                      <a:pt x="66" y="408"/>
                      <a:pt x="66" y="394"/>
                    </a:cubicBezTo>
                    <a:lnTo>
                      <a:pt x="66" y="91"/>
                    </a:lnTo>
                    <a:cubicBezTo>
                      <a:pt x="66" y="77"/>
                      <a:pt x="77" y="67"/>
                      <a:pt x="90" y="67"/>
                    </a:cubicBezTo>
                    <a:lnTo>
                      <a:pt x="1681" y="67"/>
                    </a:lnTo>
                    <a:cubicBezTo>
                      <a:pt x="1695" y="67"/>
                      <a:pt x="1705" y="77"/>
                      <a:pt x="1705" y="91"/>
                    </a:cubicBezTo>
                    <a:lnTo>
                      <a:pt x="1705" y="394"/>
                    </a:lnTo>
                    <a:cubicBezTo>
                      <a:pt x="1705" y="408"/>
                      <a:pt x="1695" y="419"/>
                      <a:pt x="1681" y="419"/>
                    </a:cubicBezTo>
                    <a:lnTo>
                      <a:pt x="1504" y="419"/>
                    </a:lnTo>
                    <a:cubicBezTo>
                      <a:pt x="1492" y="397"/>
                      <a:pt x="1469" y="382"/>
                      <a:pt x="1443" y="382"/>
                    </a:cubicBezTo>
                    <a:cubicBezTo>
                      <a:pt x="1405" y="382"/>
                      <a:pt x="1374" y="414"/>
                      <a:pt x="1374" y="452"/>
                    </a:cubicBezTo>
                    <a:cubicBezTo>
                      <a:pt x="1374" y="490"/>
                      <a:pt x="1405" y="521"/>
                      <a:pt x="1443" y="521"/>
                    </a:cubicBezTo>
                    <a:cubicBezTo>
                      <a:pt x="1469" y="521"/>
                      <a:pt x="1492" y="507"/>
                      <a:pt x="1504" y="485"/>
                    </a:cubicBezTo>
                    <a:lnTo>
                      <a:pt x="1681" y="485"/>
                    </a:lnTo>
                    <a:cubicBezTo>
                      <a:pt x="1731" y="485"/>
                      <a:pt x="1772" y="444"/>
                      <a:pt x="1772" y="394"/>
                    </a:cubicBezTo>
                    <a:lnTo>
                      <a:pt x="1772" y="91"/>
                    </a:lnTo>
                    <a:cubicBezTo>
                      <a:pt x="1772" y="41"/>
                      <a:pt x="1731" y="0"/>
                      <a:pt x="1681" y="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49" name="Freeform 124"/>
              <p:cNvSpPr/>
              <p:nvPr/>
            </p:nvSpPr>
            <p:spPr bwMode="auto">
              <a:xfrm>
                <a:off x="1403350" y="2389188"/>
                <a:ext cx="173038" cy="57150"/>
              </a:xfrm>
              <a:custGeom>
                <a:avLst/>
                <a:gdLst>
                  <a:gd name="T0" fmla="*/ 2147483646 w 365"/>
                  <a:gd name="T1" fmla="*/ 2147483646 h 122"/>
                  <a:gd name="T2" fmla="*/ 2147483646 w 365"/>
                  <a:gd name="T3" fmla="*/ 2147483646 h 122"/>
                  <a:gd name="T4" fmla="*/ 2147483646 w 365"/>
                  <a:gd name="T5" fmla="*/ 2147483646 h 122"/>
                  <a:gd name="T6" fmla="*/ 2147483646 w 365"/>
                  <a:gd name="T7" fmla="*/ 0 h 122"/>
                  <a:gd name="T8" fmla="*/ 2147483646 w 365"/>
                  <a:gd name="T9" fmla="*/ 2147483646 h 122"/>
                  <a:gd name="T10" fmla="*/ 2147483646 w 365"/>
                  <a:gd name="T11" fmla="*/ 2147483646 h 122"/>
                  <a:gd name="T12" fmla="*/ 2147483646 w 365"/>
                  <a:gd name="T13" fmla="*/ 2147483646 h 122"/>
                  <a:gd name="T14" fmla="*/ 2147483646 w 365"/>
                  <a:gd name="T15" fmla="*/ 2147483646 h 122"/>
                  <a:gd name="T16" fmla="*/ 2147483646 w 365"/>
                  <a:gd name="T17" fmla="*/ 2147483646 h 122"/>
                  <a:gd name="T18" fmla="*/ 2147483646 w 365"/>
                  <a:gd name="T19" fmla="*/ 2147483646 h 122"/>
                  <a:gd name="T20" fmla="*/ 2147483646 w 365"/>
                  <a:gd name="T21" fmla="*/ 2147483646 h 1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5" h="122">
                    <a:moveTo>
                      <a:pt x="354" y="105"/>
                    </a:moveTo>
                    <a:lnTo>
                      <a:pt x="354" y="105"/>
                    </a:lnTo>
                    <a:cubicBezTo>
                      <a:pt x="365" y="91"/>
                      <a:pt x="363" y="70"/>
                      <a:pt x="348" y="58"/>
                    </a:cubicBezTo>
                    <a:cubicBezTo>
                      <a:pt x="301" y="21"/>
                      <a:pt x="243" y="0"/>
                      <a:pt x="182" y="0"/>
                    </a:cubicBezTo>
                    <a:cubicBezTo>
                      <a:pt x="122" y="0"/>
                      <a:pt x="63" y="21"/>
                      <a:pt x="16" y="59"/>
                    </a:cubicBezTo>
                    <a:cubicBezTo>
                      <a:pt x="2" y="70"/>
                      <a:pt x="0" y="91"/>
                      <a:pt x="11" y="105"/>
                    </a:cubicBezTo>
                    <a:cubicBezTo>
                      <a:pt x="18" y="114"/>
                      <a:pt x="28" y="118"/>
                      <a:pt x="37" y="118"/>
                    </a:cubicBezTo>
                    <a:cubicBezTo>
                      <a:pt x="45" y="118"/>
                      <a:pt x="52" y="116"/>
                      <a:pt x="58" y="111"/>
                    </a:cubicBezTo>
                    <a:cubicBezTo>
                      <a:pt x="94" y="82"/>
                      <a:pt x="137" y="67"/>
                      <a:pt x="182" y="67"/>
                    </a:cubicBezTo>
                    <a:cubicBezTo>
                      <a:pt x="228" y="67"/>
                      <a:pt x="271" y="82"/>
                      <a:pt x="307" y="111"/>
                    </a:cubicBezTo>
                    <a:cubicBezTo>
                      <a:pt x="321" y="122"/>
                      <a:pt x="342" y="120"/>
                      <a:pt x="354" y="105"/>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0" name="Freeform 125"/>
              <p:cNvSpPr/>
              <p:nvPr/>
            </p:nvSpPr>
            <p:spPr bwMode="auto">
              <a:xfrm>
                <a:off x="1363663" y="2332038"/>
                <a:ext cx="250825" cy="74613"/>
              </a:xfrm>
              <a:custGeom>
                <a:avLst/>
                <a:gdLst>
                  <a:gd name="T0" fmla="*/ 2147483646 w 533"/>
                  <a:gd name="T1" fmla="*/ 2147483646 h 159"/>
                  <a:gd name="T2" fmla="*/ 2147483646 w 533"/>
                  <a:gd name="T3" fmla="*/ 2147483646 h 159"/>
                  <a:gd name="T4" fmla="*/ 2147483646 w 533"/>
                  <a:gd name="T5" fmla="*/ 2147483646 h 159"/>
                  <a:gd name="T6" fmla="*/ 2147483646 w 533"/>
                  <a:gd name="T7" fmla="*/ 0 h 159"/>
                  <a:gd name="T8" fmla="*/ 2147483646 w 533"/>
                  <a:gd name="T9" fmla="*/ 2147483646 h 159"/>
                  <a:gd name="T10" fmla="*/ 2147483646 w 533"/>
                  <a:gd name="T11" fmla="*/ 2147483646 h 159"/>
                  <a:gd name="T12" fmla="*/ 2147483646 w 533"/>
                  <a:gd name="T13" fmla="*/ 2147483646 h 159"/>
                  <a:gd name="T14" fmla="*/ 2147483646 w 533"/>
                  <a:gd name="T15" fmla="*/ 2147483646 h 159"/>
                  <a:gd name="T16" fmla="*/ 2147483646 w 533"/>
                  <a:gd name="T17" fmla="*/ 2147483646 h 159"/>
                  <a:gd name="T18" fmla="*/ 2147483646 w 533"/>
                  <a:gd name="T19" fmla="*/ 2147483646 h 159"/>
                  <a:gd name="T20" fmla="*/ 2147483646 w 533"/>
                  <a:gd name="T21" fmla="*/ 2147483646 h 1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3" h="159">
                    <a:moveTo>
                      <a:pt x="521" y="144"/>
                    </a:moveTo>
                    <a:lnTo>
                      <a:pt x="521" y="144"/>
                    </a:lnTo>
                    <a:cubicBezTo>
                      <a:pt x="533" y="131"/>
                      <a:pt x="532" y="109"/>
                      <a:pt x="519" y="97"/>
                    </a:cubicBezTo>
                    <a:cubicBezTo>
                      <a:pt x="450" y="34"/>
                      <a:pt x="361" y="0"/>
                      <a:pt x="267" y="0"/>
                    </a:cubicBezTo>
                    <a:cubicBezTo>
                      <a:pt x="173" y="0"/>
                      <a:pt x="83" y="35"/>
                      <a:pt x="14" y="99"/>
                    </a:cubicBezTo>
                    <a:cubicBezTo>
                      <a:pt x="1" y="111"/>
                      <a:pt x="0" y="132"/>
                      <a:pt x="13" y="146"/>
                    </a:cubicBezTo>
                    <a:cubicBezTo>
                      <a:pt x="19" y="153"/>
                      <a:pt x="28" y="157"/>
                      <a:pt x="37" y="157"/>
                    </a:cubicBezTo>
                    <a:cubicBezTo>
                      <a:pt x="45" y="157"/>
                      <a:pt x="53" y="154"/>
                      <a:pt x="60" y="148"/>
                    </a:cubicBezTo>
                    <a:cubicBezTo>
                      <a:pt x="116" y="95"/>
                      <a:pt x="190" y="66"/>
                      <a:pt x="267" y="66"/>
                    </a:cubicBezTo>
                    <a:cubicBezTo>
                      <a:pt x="344" y="66"/>
                      <a:pt x="417" y="95"/>
                      <a:pt x="474" y="146"/>
                    </a:cubicBezTo>
                    <a:cubicBezTo>
                      <a:pt x="487" y="159"/>
                      <a:pt x="508" y="158"/>
                      <a:pt x="521" y="144"/>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1" name="Freeform 126"/>
              <p:cNvSpPr/>
              <p:nvPr/>
            </p:nvSpPr>
            <p:spPr bwMode="auto">
              <a:xfrm>
                <a:off x="1327150" y="2278063"/>
                <a:ext cx="325438" cy="90488"/>
              </a:xfrm>
              <a:custGeom>
                <a:avLst/>
                <a:gdLst>
                  <a:gd name="T0" fmla="*/ 2147483646 w 694"/>
                  <a:gd name="T1" fmla="*/ 2147483646 h 194"/>
                  <a:gd name="T2" fmla="*/ 2147483646 w 694"/>
                  <a:gd name="T3" fmla="*/ 2147483646 h 194"/>
                  <a:gd name="T4" fmla="*/ 2147483646 w 694"/>
                  <a:gd name="T5" fmla="*/ 2147483646 h 194"/>
                  <a:gd name="T6" fmla="*/ 2147483646 w 694"/>
                  <a:gd name="T7" fmla="*/ 2147483646 h 194"/>
                  <a:gd name="T8" fmla="*/ 2147483646 w 694"/>
                  <a:gd name="T9" fmla="*/ 2147483646 h 194"/>
                  <a:gd name="T10" fmla="*/ 2147483646 w 694"/>
                  <a:gd name="T11" fmla="*/ 2147483646 h 194"/>
                  <a:gd name="T12" fmla="*/ 2147483646 w 694"/>
                  <a:gd name="T13" fmla="*/ 2147483646 h 194"/>
                  <a:gd name="T14" fmla="*/ 2147483646 w 694"/>
                  <a:gd name="T15" fmla="*/ 0 h 194"/>
                  <a:gd name="T16" fmla="*/ 2147483646 w 694"/>
                  <a:gd name="T17" fmla="*/ 2147483646 h 194"/>
                  <a:gd name="T18" fmla="*/ 2147483646 w 694"/>
                  <a:gd name="T19" fmla="*/ 2147483646 h 194"/>
                  <a:gd name="T20" fmla="*/ 2147483646 w 694"/>
                  <a:gd name="T21" fmla="*/ 2147483646 h 19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4" h="194">
                    <a:moveTo>
                      <a:pt x="60" y="182"/>
                    </a:moveTo>
                    <a:lnTo>
                      <a:pt x="60" y="182"/>
                    </a:lnTo>
                    <a:cubicBezTo>
                      <a:pt x="137" y="108"/>
                      <a:pt x="239" y="67"/>
                      <a:pt x="346" y="67"/>
                    </a:cubicBezTo>
                    <a:cubicBezTo>
                      <a:pt x="454" y="67"/>
                      <a:pt x="556" y="108"/>
                      <a:pt x="634" y="182"/>
                    </a:cubicBezTo>
                    <a:cubicBezTo>
                      <a:pt x="641" y="189"/>
                      <a:pt x="649" y="192"/>
                      <a:pt x="657" y="192"/>
                    </a:cubicBezTo>
                    <a:cubicBezTo>
                      <a:pt x="666" y="192"/>
                      <a:pt x="675" y="188"/>
                      <a:pt x="681" y="182"/>
                    </a:cubicBezTo>
                    <a:cubicBezTo>
                      <a:pt x="694" y="168"/>
                      <a:pt x="694" y="147"/>
                      <a:pt x="680" y="134"/>
                    </a:cubicBezTo>
                    <a:cubicBezTo>
                      <a:pt x="590" y="48"/>
                      <a:pt x="472" y="0"/>
                      <a:pt x="346" y="0"/>
                    </a:cubicBezTo>
                    <a:cubicBezTo>
                      <a:pt x="222" y="0"/>
                      <a:pt x="104" y="47"/>
                      <a:pt x="13" y="134"/>
                    </a:cubicBezTo>
                    <a:cubicBezTo>
                      <a:pt x="0" y="146"/>
                      <a:pt x="0" y="167"/>
                      <a:pt x="12" y="181"/>
                    </a:cubicBezTo>
                    <a:cubicBezTo>
                      <a:pt x="25" y="194"/>
                      <a:pt x="46" y="194"/>
                      <a:pt x="60" y="182"/>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2" name="Freeform 127"/>
              <p:cNvSpPr/>
              <p:nvPr/>
            </p:nvSpPr>
            <p:spPr bwMode="auto">
              <a:xfrm>
                <a:off x="1457325" y="2447926"/>
                <a:ext cx="65088" cy="65088"/>
              </a:xfrm>
              <a:custGeom>
                <a:avLst/>
                <a:gdLst>
                  <a:gd name="T0" fmla="*/ 0 w 138"/>
                  <a:gd name="T1" fmla="*/ 2147483646 h 139"/>
                  <a:gd name="T2" fmla="*/ 0 w 138"/>
                  <a:gd name="T3" fmla="*/ 2147483646 h 139"/>
                  <a:gd name="T4" fmla="*/ 2147483646 w 138"/>
                  <a:gd name="T5" fmla="*/ 2147483646 h 139"/>
                  <a:gd name="T6" fmla="*/ 2147483646 w 138"/>
                  <a:gd name="T7" fmla="*/ 2147483646 h 139"/>
                  <a:gd name="T8" fmla="*/ 2147483646 w 138"/>
                  <a:gd name="T9" fmla="*/ 0 h 139"/>
                  <a:gd name="T10" fmla="*/ 0 w 138"/>
                  <a:gd name="T11" fmla="*/ 2147483646 h 13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8" h="139">
                    <a:moveTo>
                      <a:pt x="0" y="70"/>
                    </a:moveTo>
                    <a:lnTo>
                      <a:pt x="0" y="70"/>
                    </a:lnTo>
                    <a:cubicBezTo>
                      <a:pt x="0" y="108"/>
                      <a:pt x="31" y="139"/>
                      <a:pt x="69" y="139"/>
                    </a:cubicBezTo>
                    <a:cubicBezTo>
                      <a:pt x="107" y="139"/>
                      <a:pt x="138" y="108"/>
                      <a:pt x="138" y="70"/>
                    </a:cubicBezTo>
                    <a:cubicBezTo>
                      <a:pt x="138" y="31"/>
                      <a:pt x="107" y="0"/>
                      <a:pt x="69" y="0"/>
                    </a:cubicBezTo>
                    <a:cubicBezTo>
                      <a:pt x="31" y="0"/>
                      <a:pt x="0" y="31"/>
                      <a:pt x="0" y="70"/>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3" name="Freeform 128"/>
              <p:cNvSpPr/>
              <p:nvPr/>
            </p:nvSpPr>
            <p:spPr bwMode="auto">
              <a:xfrm>
                <a:off x="1109663" y="2278063"/>
                <a:ext cx="30163" cy="250825"/>
              </a:xfrm>
              <a:custGeom>
                <a:avLst/>
                <a:gdLst>
                  <a:gd name="T0" fmla="*/ 2147483646 w 67"/>
                  <a:gd name="T1" fmla="*/ 2147483646 h 533"/>
                  <a:gd name="T2" fmla="*/ 2147483646 w 67"/>
                  <a:gd name="T3" fmla="*/ 2147483646 h 533"/>
                  <a:gd name="T4" fmla="*/ 2147483646 w 67"/>
                  <a:gd name="T5" fmla="*/ 2147483646 h 533"/>
                  <a:gd name="T6" fmla="*/ 2147483646 w 67"/>
                  <a:gd name="T7" fmla="*/ 2147483646 h 533"/>
                  <a:gd name="T8" fmla="*/ 2147483646 w 67"/>
                  <a:gd name="T9" fmla="*/ 0 h 533"/>
                  <a:gd name="T10" fmla="*/ 0 w 67"/>
                  <a:gd name="T11" fmla="*/ 2147483646 h 533"/>
                  <a:gd name="T12" fmla="*/ 0 w 67"/>
                  <a:gd name="T13" fmla="*/ 2147483646 h 533"/>
                  <a:gd name="T14" fmla="*/ 2147483646 w 67"/>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7" h="533">
                    <a:moveTo>
                      <a:pt x="34" y="533"/>
                    </a:moveTo>
                    <a:lnTo>
                      <a:pt x="34" y="533"/>
                    </a:lnTo>
                    <a:cubicBezTo>
                      <a:pt x="52" y="533"/>
                      <a:pt x="67" y="518"/>
                      <a:pt x="67" y="500"/>
                    </a:cubicBezTo>
                    <a:lnTo>
                      <a:pt x="67" y="33"/>
                    </a:lnTo>
                    <a:cubicBezTo>
                      <a:pt x="67" y="15"/>
                      <a:pt x="52" y="0"/>
                      <a:pt x="34" y="0"/>
                    </a:cubicBezTo>
                    <a:cubicBezTo>
                      <a:pt x="15" y="0"/>
                      <a:pt x="0" y="15"/>
                      <a:pt x="0" y="33"/>
                    </a:cubicBezTo>
                    <a:lnTo>
                      <a:pt x="0" y="500"/>
                    </a:lnTo>
                    <a:cubicBezTo>
                      <a:pt x="0" y="518"/>
                      <a:pt x="15" y="533"/>
                      <a:pt x="34"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4" name="Freeform 129"/>
              <p:cNvSpPr/>
              <p:nvPr/>
            </p:nvSpPr>
            <p:spPr bwMode="auto">
              <a:xfrm>
                <a:off x="1838325" y="2278063"/>
                <a:ext cx="31750" cy="250825"/>
              </a:xfrm>
              <a:custGeom>
                <a:avLst/>
                <a:gdLst>
                  <a:gd name="T0" fmla="*/ 2147483646 w 66"/>
                  <a:gd name="T1" fmla="*/ 2147483646 h 533"/>
                  <a:gd name="T2" fmla="*/ 2147483646 w 66"/>
                  <a:gd name="T3" fmla="*/ 2147483646 h 533"/>
                  <a:gd name="T4" fmla="*/ 2147483646 w 66"/>
                  <a:gd name="T5" fmla="*/ 2147483646 h 533"/>
                  <a:gd name="T6" fmla="*/ 2147483646 w 66"/>
                  <a:gd name="T7" fmla="*/ 2147483646 h 533"/>
                  <a:gd name="T8" fmla="*/ 2147483646 w 66"/>
                  <a:gd name="T9" fmla="*/ 0 h 533"/>
                  <a:gd name="T10" fmla="*/ 0 w 66"/>
                  <a:gd name="T11" fmla="*/ 2147483646 h 533"/>
                  <a:gd name="T12" fmla="*/ 0 w 66"/>
                  <a:gd name="T13" fmla="*/ 2147483646 h 533"/>
                  <a:gd name="T14" fmla="*/ 2147483646 w 66"/>
                  <a:gd name="T15" fmla="*/ 2147483646 h 53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6" h="533">
                    <a:moveTo>
                      <a:pt x="33" y="533"/>
                    </a:moveTo>
                    <a:lnTo>
                      <a:pt x="33" y="533"/>
                    </a:lnTo>
                    <a:cubicBezTo>
                      <a:pt x="51" y="533"/>
                      <a:pt x="66" y="518"/>
                      <a:pt x="66" y="500"/>
                    </a:cubicBezTo>
                    <a:lnTo>
                      <a:pt x="66" y="33"/>
                    </a:lnTo>
                    <a:cubicBezTo>
                      <a:pt x="66" y="15"/>
                      <a:pt x="51" y="0"/>
                      <a:pt x="33" y="0"/>
                    </a:cubicBezTo>
                    <a:cubicBezTo>
                      <a:pt x="15" y="0"/>
                      <a:pt x="0" y="15"/>
                      <a:pt x="0" y="33"/>
                    </a:cubicBezTo>
                    <a:lnTo>
                      <a:pt x="0" y="500"/>
                    </a:lnTo>
                    <a:cubicBezTo>
                      <a:pt x="0" y="518"/>
                      <a:pt x="15" y="533"/>
                      <a:pt x="33" y="533"/>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5" name="Freeform 130"/>
              <p:cNvSpPr/>
              <p:nvPr/>
            </p:nvSpPr>
            <p:spPr bwMode="auto">
              <a:xfrm>
                <a:off x="1598613"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6" name="Freeform 131"/>
              <p:cNvSpPr/>
              <p:nvPr/>
            </p:nvSpPr>
            <p:spPr bwMode="auto">
              <a:xfrm>
                <a:off x="150653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7" name="Freeform 132"/>
              <p:cNvSpPr/>
              <p:nvPr/>
            </p:nvSpPr>
            <p:spPr bwMode="auto">
              <a:xfrm>
                <a:off x="1414463" y="2644776"/>
                <a:ext cx="80963"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0" y="0"/>
                    </a:moveTo>
                    <a:lnTo>
                      <a:pt x="30" y="0"/>
                    </a:lnTo>
                    <a:lnTo>
                      <a:pt x="30" y="38"/>
                    </a:lnTo>
                    <a:lnTo>
                      <a:pt x="0" y="38"/>
                    </a:lnTo>
                    <a:lnTo>
                      <a:pt x="0" y="135"/>
                    </a:lnTo>
                    <a:lnTo>
                      <a:pt x="171" y="135"/>
                    </a:lnTo>
                    <a:lnTo>
                      <a:pt x="171" y="38"/>
                    </a:lnTo>
                    <a:lnTo>
                      <a:pt x="140" y="38"/>
                    </a:lnTo>
                    <a:lnTo>
                      <a:pt x="140"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8" name="Freeform 133"/>
              <p:cNvSpPr/>
              <p:nvPr/>
            </p:nvSpPr>
            <p:spPr bwMode="auto">
              <a:xfrm>
                <a:off x="1322388" y="2644776"/>
                <a:ext cx="79375" cy="63500"/>
              </a:xfrm>
              <a:custGeom>
                <a:avLst/>
                <a:gdLst>
                  <a:gd name="T0" fmla="*/ 2147483646 w 171"/>
                  <a:gd name="T1" fmla="*/ 0 h 135"/>
                  <a:gd name="T2" fmla="*/ 2147483646 w 171"/>
                  <a:gd name="T3" fmla="*/ 0 h 135"/>
                  <a:gd name="T4" fmla="*/ 2147483646 w 171"/>
                  <a:gd name="T5" fmla="*/ 2147483646 h 135"/>
                  <a:gd name="T6" fmla="*/ 0 w 171"/>
                  <a:gd name="T7" fmla="*/ 2147483646 h 135"/>
                  <a:gd name="T8" fmla="*/ 0 w 171"/>
                  <a:gd name="T9" fmla="*/ 2147483646 h 135"/>
                  <a:gd name="T10" fmla="*/ 2147483646 w 171"/>
                  <a:gd name="T11" fmla="*/ 2147483646 h 135"/>
                  <a:gd name="T12" fmla="*/ 2147483646 w 171"/>
                  <a:gd name="T13" fmla="*/ 2147483646 h 135"/>
                  <a:gd name="T14" fmla="*/ 2147483646 w 171"/>
                  <a:gd name="T15" fmla="*/ 2147483646 h 135"/>
                  <a:gd name="T16" fmla="*/ 2147483646 w 171"/>
                  <a:gd name="T17" fmla="*/ 0 h 135"/>
                  <a:gd name="T18" fmla="*/ 2147483646 w 171"/>
                  <a:gd name="T19" fmla="*/ 0 h 1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71" h="135">
                    <a:moveTo>
                      <a:pt x="31" y="0"/>
                    </a:moveTo>
                    <a:lnTo>
                      <a:pt x="31" y="0"/>
                    </a:lnTo>
                    <a:lnTo>
                      <a:pt x="31" y="38"/>
                    </a:lnTo>
                    <a:lnTo>
                      <a:pt x="0" y="38"/>
                    </a:lnTo>
                    <a:lnTo>
                      <a:pt x="0" y="135"/>
                    </a:lnTo>
                    <a:lnTo>
                      <a:pt x="171" y="135"/>
                    </a:lnTo>
                    <a:lnTo>
                      <a:pt x="171" y="38"/>
                    </a:lnTo>
                    <a:lnTo>
                      <a:pt x="140" y="38"/>
                    </a:lnTo>
                    <a:lnTo>
                      <a:pt x="140"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59" name="Freeform 134"/>
              <p:cNvSpPr/>
              <p:nvPr/>
            </p:nvSpPr>
            <p:spPr bwMode="auto">
              <a:xfrm>
                <a:off x="1150938"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1" y="0"/>
                    </a:moveTo>
                    <a:lnTo>
                      <a:pt x="31" y="0"/>
                    </a:lnTo>
                    <a:lnTo>
                      <a:pt x="31" y="29"/>
                    </a:lnTo>
                    <a:lnTo>
                      <a:pt x="0" y="29"/>
                    </a:lnTo>
                    <a:lnTo>
                      <a:pt x="0" y="139"/>
                    </a:lnTo>
                    <a:lnTo>
                      <a:pt x="107" y="139"/>
                    </a:lnTo>
                    <a:lnTo>
                      <a:pt x="107" y="29"/>
                    </a:lnTo>
                    <a:lnTo>
                      <a:pt x="77" y="29"/>
                    </a:lnTo>
                    <a:lnTo>
                      <a:pt x="77" y="0"/>
                    </a:lnTo>
                    <a:lnTo>
                      <a:pt x="31"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60" name="Freeform 135"/>
              <p:cNvSpPr/>
              <p:nvPr/>
            </p:nvSpPr>
            <p:spPr bwMode="auto">
              <a:xfrm>
                <a:off x="1716088" y="2641601"/>
                <a:ext cx="49213"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sp>
            <p:nvSpPr>
              <p:cNvPr id="61" name="Freeform 136"/>
              <p:cNvSpPr/>
              <p:nvPr/>
            </p:nvSpPr>
            <p:spPr bwMode="auto">
              <a:xfrm>
                <a:off x="1776413" y="2641601"/>
                <a:ext cx="50800" cy="66675"/>
              </a:xfrm>
              <a:custGeom>
                <a:avLst/>
                <a:gdLst>
                  <a:gd name="T0" fmla="*/ 2147483646 w 107"/>
                  <a:gd name="T1" fmla="*/ 0 h 139"/>
                  <a:gd name="T2" fmla="*/ 2147483646 w 107"/>
                  <a:gd name="T3" fmla="*/ 0 h 139"/>
                  <a:gd name="T4" fmla="*/ 2147483646 w 107"/>
                  <a:gd name="T5" fmla="*/ 2147483646 h 139"/>
                  <a:gd name="T6" fmla="*/ 0 w 107"/>
                  <a:gd name="T7" fmla="*/ 2147483646 h 139"/>
                  <a:gd name="T8" fmla="*/ 0 w 107"/>
                  <a:gd name="T9" fmla="*/ 2147483646 h 139"/>
                  <a:gd name="T10" fmla="*/ 2147483646 w 107"/>
                  <a:gd name="T11" fmla="*/ 2147483646 h 139"/>
                  <a:gd name="T12" fmla="*/ 2147483646 w 107"/>
                  <a:gd name="T13" fmla="*/ 2147483646 h 139"/>
                  <a:gd name="T14" fmla="*/ 2147483646 w 107"/>
                  <a:gd name="T15" fmla="*/ 2147483646 h 139"/>
                  <a:gd name="T16" fmla="*/ 2147483646 w 107"/>
                  <a:gd name="T17" fmla="*/ 0 h 139"/>
                  <a:gd name="T18" fmla="*/ 2147483646 w 107"/>
                  <a:gd name="T19" fmla="*/ 0 h 1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7" h="139">
                    <a:moveTo>
                      <a:pt x="30" y="0"/>
                    </a:moveTo>
                    <a:lnTo>
                      <a:pt x="30" y="0"/>
                    </a:lnTo>
                    <a:lnTo>
                      <a:pt x="30" y="29"/>
                    </a:lnTo>
                    <a:lnTo>
                      <a:pt x="0" y="29"/>
                    </a:lnTo>
                    <a:lnTo>
                      <a:pt x="0" y="139"/>
                    </a:lnTo>
                    <a:lnTo>
                      <a:pt x="107" y="139"/>
                    </a:lnTo>
                    <a:lnTo>
                      <a:pt x="107" y="29"/>
                    </a:lnTo>
                    <a:lnTo>
                      <a:pt x="77" y="29"/>
                    </a:lnTo>
                    <a:lnTo>
                      <a:pt x="77" y="0"/>
                    </a:lnTo>
                    <a:lnTo>
                      <a:pt x="30" y="0"/>
                    </a:ln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pPr fontAlgn="ctr"/>
                <a:endParaRPr lang="en-US" altLang="zh-CN">
                  <a:ea typeface="+mn-ea"/>
                </a:endParaRPr>
              </a:p>
            </p:txBody>
          </p:sp>
        </p:grpSp>
        <p:pic>
          <p:nvPicPr>
            <p:cNvPr id="62" name="图片 61"/>
            <p:cNvPicPr>
              <a:picLocks noChangeAspect="1"/>
            </p:cNvPicPr>
            <p:nvPr/>
          </p:nvPicPr>
          <p:blipFill>
            <a:blip r:embed="rId7" cstate="print"/>
            <a:stretch>
              <a:fillRect/>
            </a:stretch>
          </p:blipFill>
          <p:spPr>
            <a:xfrm>
              <a:off x="7695472" y="1219118"/>
              <a:ext cx="724059" cy="444609"/>
            </a:xfrm>
            <a:prstGeom prst="rect">
              <a:avLst/>
            </a:prstGeom>
          </p:spPr>
        </p:pic>
        <p:pic>
          <p:nvPicPr>
            <p:cNvPr id="63" name="图片 62"/>
            <p:cNvPicPr>
              <a:picLocks noChangeAspect="1"/>
            </p:cNvPicPr>
            <p:nvPr/>
          </p:nvPicPr>
          <p:blipFill>
            <a:blip r:embed="rId8" cstate="print"/>
            <a:stretch>
              <a:fillRect/>
            </a:stretch>
          </p:blipFill>
          <p:spPr>
            <a:xfrm>
              <a:off x="8815843" y="1155602"/>
              <a:ext cx="863789" cy="508125"/>
            </a:xfrm>
            <a:prstGeom prst="rect">
              <a:avLst/>
            </a:prstGeom>
          </p:spPr>
        </p:pic>
        <p:sp>
          <p:nvSpPr>
            <p:cNvPr id="64" name="圆角矩形 63"/>
            <p:cNvSpPr/>
            <p:nvPr/>
          </p:nvSpPr>
          <p:spPr bwMode="auto">
            <a:xfrm>
              <a:off x="6547284" y="2004880"/>
              <a:ext cx="612068" cy="3079227"/>
            </a:xfrm>
            <a:prstGeom prst="roundRect">
              <a:avLst/>
            </a:prstGeom>
            <a:solidFill>
              <a:schemeClr val="accent1">
                <a:lumMod val="40000"/>
                <a:lumOff val="60000"/>
              </a:schemeClr>
            </a:solidFill>
            <a:ln w="9525" cap="flat" cmpd="sng" algn="ctr">
              <a:solidFill>
                <a:schemeClr val="tx1"/>
              </a:solidFill>
              <a:prstDash val="solid"/>
              <a:round/>
              <a:headEnd type="none" w="med" len="med"/>
              <a:tailEnd type="none" w="med" len="med"/>
            </a:ln>
          </p:spPr>
          <p:txBody>
            <a:bodyPr vert="vert270" wrap="square" lIns="91440" tIns="45720" rIns="91440" bIns="45720" numCol="1" rtlCol="0" anchor="ctr" anchorCtr="0" compatLnSpc="1">
              <a:prstTxWarp prst="textNoShape">
                <a:avLst/>
              </a:prstTxWarp>
            </a:bodyPr>
            <a:lstStyle/>
            <a:p>
              <a:pPr algn="ctr" eaLnBrk="1" fontAlgn="ctr" hangingPunct="1"/>
              <a:r>
                <a:rPr kumimoji="0" lang="en-US" altLang="zh-CN" sz="2400" b="0" i="0" u="none" strike="noStrike" cap="none" normalizeH="0" baseline="0" dirty="0">
                  <a:ln>
                    <a:noFill/>
                  </a:ln>
                  <a:solidFill>
                    <a:schemeClr val="tx1"/>
                  </a:solidFill>
                  <a:ea typeface="+mn-ea"/>
                </a:rPr>
                <a:t>CO side</a:t>
              </a:r>
              <a:r>
                <a:rPr kumimoji="0" lang="en-US" altLang="zh-CN" sz="2400" b="0" i="0" u="none" strike="noStrike" cap="none" normalizeH="0" dirty="0">
                  <a:ln>
                    <a:noFill/>
                  </a:ln>
                  <a:solidFill>
                    <a:schemeClr val="tx1"/>
                  </a:solidFill>
                  <a:ea typeface="+mn-ea"/>
                </a:rPr>
                <a:t> splitter</a:t>
              </a:r>
              <a:endParaRPr kumimoji="0" lang="en-US" altLang="zh-CN" sz="2400" b="0" i="0" u="none" strike="noStrike" cap="none" normalizeH="0" baseline="0" dirty="0">
                <a:ln>
                  <a:noFill/>
                </a:ln>
                <a:solidFill>
                  <a:schemeClr val="tx1"/>
                </a:solidFill>
                <a:ea typeface="+mn-ea"/>
              </a:endParaRPr>
            </a:p>
          </p:txBody>
        </p:sp>
      </p:grpSp>
    </p:spTree>
    <p:extLst>
      <p:ext uri="{BB962C8B-B14F-4D97-AF65-F5344CB8AC3E}">
        <p14:creationId xmlns:p14="http://schemas.microsoft.com/office/powerpoint/2010/main" val="2138322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Tecnologia de Separação de Sinais
</a:t>
            </a:r>
            <a:endParaRPr lang="zh-CN" altLang="en-US" dirty="0"/>
          </a:p>
        </p:txBody>
      </p:sp>
      <p:grpSp>
        <p:nvGrpSpPr>
          <p:cNvPr id="3" name="组合 2"/>
          <p:cNvGrpSpPr/>
          <p:nvPr/>
        </p:nvGrpSpPr>
        <p:grpSpPr>
          <a:xfrm>
            <a:off x="1617207" y="1345406"/>
            <a:ext cx="8957586" cy="4577239"/>
            <a:chOff x="2051720" y="1345406"/>
            <a:chExt cx="7848872" cy="4577239"/>
          </a:xfrm>
        </p:grpSpPr>
        <p:grpSp>
          <p:nvGrpSpPr>
            <p:cNvPr id="5" name="Group 5"/>
            <p:cNvGrpSpPr/>
            <p:nvPr/>
          </p:nvGrpSpPr>
          <p:grpSpPr>
            <a:xfrm>
              <a:off x="3090019" y="1345406"/>
              <a:ext cx="5715000" cy="1944689"/>
              <a:chOff x="1130" y="683"/>
              <a:chExt cx="3600" cy="1225"/>
            </a:xfrm>
          </p:grpSpPr>
          <p:sp>
            <p:nvSpPr>
              <p:cNvPr id="6" name="Freeform 6"/>
              <p:cNvSpPr/>
              <p:nvPr/>
            </p:nvSpPr>
            <p:spPr bwMode="auto">
              <a:xfrm>
                <a:off x="1130" y="852"/>
                <a:ext cx="3600" cy="855"/>
              </a:xfrm>
              <a:custGeom>
                <a:avLst/>
                <a:gdLst>
                  <a:gd name="T0" fmla="*/ 0 w 4361"/>
                  <a:gd name="T1" fmla="*/ 0 h 2384"/>
                  <a:gd name="T2" fmla="*/ 0 w 4361"/>
                  <a:gd name="T3" fmla="*/ 110 h 2384"/>
                  <a:gd name="T4" fmla="*/ 2453 w 4361"/>
                  <a:gd name="T5" fmla="*/ 110 h 2384"/>
                  <a:gd name="T6" fmla="*/ 0 60000 65536"/>
                  <a:gd name="T7" fmla="*/ 0 60000 65536"/>
                  <a:gd name="T8" fmla="*/ 0 60000 65536"/>
                  <a:gd name="T9" fmla="*/ 0 w 4361"/>
                  <a:gd name="T10" fmla="*/ 0 h 2384"/>
                  <a:gd name="T11" fmla="*/ 4361 w 4361"/>
                  <a:gd name="T12" fmla="*/ 2384 h 2384"/>
                </a:gdLst>
                <a:ahLst/>
                <a:cxnLst>
                  <a:cxn ang="T6">
                    <a:pos x="T0" y="T1"/>
                  </a:cxn>
                  <a:cxn ang="T7">
                    <a:pos x="T2" y="T3"/>
                  </a:cxn>
                  <a:cxn ang="T8">
                    <a:pos x="T4" y="T5"/>
                  </a:cxn>
                </a:cxnLst>
                <a:rect l="T9" t="T10" r="T11" b="T12"/>
                <a:pathLst>
                  <a:path w="4361" h="2384">
                    <a:moveTo>
                      <a:pt x="0" y="0"/>
                    </a:moveTo>
                    <a:lnTo>
                      <a:pt x="0" y="2384"/>
                    </a:lnTo>
                    <a:lnTo>
                      <a:pt x="4361" y="2384"/>
                    </a:lnTo>
                  </a:path>
                </a:pathLst>
              </a:custGeom>
              <a:noFill/>
              <a:ln w="19050" cmpd="sng">
                <a:solidFill>
                  <a:srgbClr val="000000"/>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a:lstStyle/>
              <a:p>
                <a:pPr fontAlgn="ctr"/>
                <a:endParaRPr lang="en-US" altLang="zh-CN">
                  <a:ea typeface="+mn-ea"/>
                </a:endParaRPr>
              </a:p>
            </p:txBody>
          </p:sp>
          <p:sp>
            <p:nvSpPr>
              <p:cNvPr id="7" name="Freeform 7"/>
              <p:cNvSpPr/>
              <p:nvPr/>
            </p:nvSpPr>
            <p:spPr bwMode="auto">
              <a:xfrm>
                <a:off x="1130" y="1162"/>
                <a:ext cx="309" cy="545"/>
              </a:xfrm>
              <a:custGeom>
                <a:avLst/>
                <a:gdLst>
                  <a:gd name="T0" fmla="*/ 0 w 374"/>
                  <a:gd name="T1" fmla="*/ 86 h 1331"/>
                  <a:gd name="T2" fmla="*/ 2 w 374"/>
                  <a:gd name="T3" fmla="*/ 74 h 1331"/>
                  <a:gd name="T4" fmla="*/ 6 w 374"/>
                  <a:gd name="T5" fmla="*/ 62 h 1331"/>
                  <a:gd name="T6" fmla="*/ 14 w 374"/>
                  <a:gd name="T7" fmla="*/ 50 h 1331"/>
                  <a:gd name="T8" fmla="*/ 23 w 374"/>
                  <a:gd name="T9" fmla="*/ 39 h 1331"/>
                  <a:gd name="T10" fmla="*/ 37 w 374"/>
                  <a:gd name="T11" fmla="*/ 29 h 1331"/>
                  <a:gd name="T12" fmla="*/ 45 w 374"/>
                  <a:gd name="T13" fmla="*/ 23 h 1331"/>
                  <a:gd name="T14" fmla="*/ 53 w 374"/>
                  <a:gd name="T15" fmla="*/ 18 h 1331"/>
                  <a:gd name="T16" fmla="*/ 63 w 374"/>
                  <a:gd name="T17" fmla="*/ 14 h 1331"/>
                  <a:gd name="T18" fmla="*/ 70 w 374"/>
                  <a:gd name="T19" fmla="*/ 9 h 1331"/>
                  <a:gd name="T20" fmla="*/ 73 w 374"/>
                  <a:gd name="T21" fmla="*/ 8 h 1331"/>
                  <a:gd name="T22" fmla="*/ 77 w 374"/>
                  <a:gd name="T23" fmla="*/ 7 h 1331"/>
                  <a:gd name="T24" fmla="*/ 79 w 374"/>
                  <a:gd name="T25" fmla="*/ 5 h 1331"/>
                  <a:gd name="T26" fmla="*/ 83 w 374"/>
                  <a:gd name="T27" fmla="*/ 4 h 1331"/>
                  <a:gd name="T28" fmla="*/ 86 w 374"/>
                  <a:gd name="T29" fmla="*/ 3 h 1331"/>
                  <a:gd name="T30" fmla="*/ 89 w 374"/>
                  <a:gd name="T31" fmla="*/ 2 h 1331"/>
                  <a:gd name="T32" fmla="*/ 93 w 374"/>
                  <a:gd name="T33" fmla="*/ 1 h 1331"/>
                  <a:gd name="T34" fmla="*/ 100 w 374"/>
                  <a:gd name="T35" fmla="*/ 0 h 1331"/>
                  <a:gd name="T36" fmla="*/ 106 w 374"/>
                  <a:gd name="T37" fmla="*/ 0 h 1331"/>
                  <a:gd name="T38" fmla="*/ 113 w 374"/>
                  <a:gd name="T39" fmla="*/ 1 h 1331"/>
                  <a:gd name="T40" fmla="*/ 121 w 374"/>
                  <a:gd name="T41" fmla="*/ 2 h 1331"/>
                  <a:gd name="T42" fmla="*/ 128 w 374"/>
                  <a:gd name="T43" fmla="*/ 4 h 1331"/>
                  <a:gd name="T44" fmla="*/ 135 w 374"/>
                  <a:gd name="T45" fmla="*/ 6 h 1331"/>
                  <a:gd name="T46" fmla="*/ 141 w 374"/>
                  <a:gd name="T47" fmla="*/ 8 h 1331"/>
                  <a:gd name="T48" fmla="*/ 148 w 374"/>
                  <a:gd name="T49" fmla="*/ 11 h 1331"/>
                  <a:gd name="T50" fmla="*/ 155 w 374"/>
                  <a:gd name="T51" fmla="*/ 14 h 1331"/>
                  <a:gd name="T52" fmla="*/ 177 w 374"/>
                  <a:gd name="T53" fmla="*/ 27 h 1331"/>
                  <a:gd name="T54" fmla="*/ 190 w 374"/>
                  <a:gd name="T55" fmla="*/ 38 h 1331"/>
                  <a:gd name="T56" fmla="*/ 198 w 374"/>
                  <a:gd name="T57" fmla="*/ 50 h 1331"/>
                  <a:gd name="T58" fmla="*/ 204 w 374"/>
                  <a:gd name="T59" fmla="*/ 63 h 1331"/>
                  <a:gd name="T60" fmla="*/ 207 w 374"/>
                  <a:gd name="T61" fmla="*/ 77 h 1331"/>
                  <a:gd name="T62" fmla="*/ 211 w 374"/>
                  <a:gd name="T63" fmla="*/ 91 h 13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74"/>
                  <a:gd name="T97" fmla="*/ 0 h 1331"/>
                  <a:gd name="T98" fmla="*/ 374 w 374"/>
                  <a:gd name="T99" fmla="*/ 1331 h 133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74" h="1331">
                    <a:moveTo>
                      <a:pt x="0" y="1331"/>
                    </a:moveTo>
                    <a:lnTo>
                      <a:pt x="0" y="1246"/>
                    </a:lnTo>
                    <a:lnTo>
                      <a:pt x="1" y="1158"/>
                    </a:lnTo>
                    <a:lnTo>
                      <a:pt x="3" y="1072"/>
                    </a:lnTo>
                    <a:lnTo>
                      <a:pt x="7" y="986"/>
                    </a:lnTo>
                    <a:lnTo>
                      <a:pt x="11" y="898"/>
                    </a:lnTo>
                    <a:lnTo>
                      <a:pt x="18" y="813"/>
                    </a:lnTo>
                    <a:lnTo>
                      <a:pt x="24" y="730"/>
                    </a:lnTo>
                    <a:lnTo>
                      <a:pt x="32" y="651"/>
                    </a:lnTo>
                    <a:lnTo>
                      <a:pt x="41" y="574"/>
                    </a:lnTo>
                    <a:lnTo>
                      <a:pt x="58" y="459"/>
                    </a:lnTo>
                    <a:lnTo>
                      <a:pt x="65" y="419"/>
                    </a:lnTo>
                    <a:lnTo>
                      <a:pt x="71" y="380"/>
                    </a:lnTo>
                    <a:lnTo>
                      <a:pt x="79" y="343"/>
                    </a:lnTo>
                    <a:lnTo>
                      <a:pt x="87" y="306"/>
                    </a:lnTo>
                    <a:lnTo>
                      <a:pt x="95" y="269"/>
                    </a:lnTo>
                    <a:lnTo>
                      <a:pt x="103" y="234"/>
                    </a:lnTo>
                    <a:lnTo>
                      <a:pt x="111" y="197"/>
                    </a:lnTo>
                    <a:lnTo>
                      <a:pt x="122" y="151"/>
                    </a:lnTo>
                    <a:lnTo>
                      <a:pt x="125" y="139"/>
                    </a:lnTo>
                    <a:lnTo>
                      <a:pt x="127" y="128"/>
                    </a:lnTo>
                    <a:lnTo>
                      <a:pt x="130" y="118"/>
                    </a:lnTo>
                    <a:lnTo>
                      <a:pt x="132" y="107"/>
                    </a:lnTo>
                    <a:lnTo>
                      <a:pt x="136" y="97"/>
                    </a:lnTo>
                    <a:lnTo>
                      <a:pt x="139" y="86"/>
                    </a:lnTo>
                    <a:lnTo>
                      <a:pt x="141" y="76"/>
                    </a:lnTo>
                    <a:lnTo>
                      <a:pt x="144" y="67"/>
                    </a:lnTo>
                    <a:lnTo>
                      <a:pt x="147" y="58"/>
                    </a:lnTo>
                    <a:lnTo>
                      <a:pt x="149" y="49"/>
                    </a:lnTo>
                    <a:lnTo>
                      <a:pt x="152" y="40"/>
                    </a:lnTo>
                    <a:lnTo>
                      <a:pt x="156" y="33"/>
                    </a:lnTo>
                    <a:lnTo>
                      <a:pt x="159" y="26"/>
                    </a:lnTo>
                    <a:lnTo>
                      <a:pt x="162" y="21"/>
                    </a:lnTo>
                    <a:lnTo>
                      <a:pt x="164" y="16"/>
                    </a:lnTo>
                    <a:lnTo>
                      <a:pt x="167" y="11"/>
                    </a:lnTo>
                    <a:lnTo>
                      <a:pt x="177" y="2"/>
                    </a:lnTo>
                    <a:lnTo>
                      <a:pt x="183" y="0"/>
                    </a:lnTo>
                    <a:lnTo>
                      <a:pt x="188" y="2"/>
                    </a:lnTo>
                    <a:lnTo>
                      <a:pt x="195" y="5"/>
                    </a:lnTo>
                    <a:lnTo>
                      <a:pt x="201" y="11"/>
                    </a:lnTo>
                    <a:lnTo>
                      <a:pt x="207" y="19"/>
                    </a:lnTo>
                    <a:lnTo>
                      <a:pt x="214" y="30"/>
                    </a:lnTo>
                    <a:lnTo>
                      <a:pt x="220" y="40"/>
                    </a:lnTo>
                    <a:lnTo>
                      <a:pt x="226" y="55"/>
                    </a:lnTo>
                    <a:lnTo>
                      <a:pt x="232" y="70"/>
                    </a:lnTo>
                    <a:lnTo>
                      <a:pt x="239" y="86"/>
                    </a:lnTo>
                    <a:lnTo>
                      <a:pt x="245" y="106"/>
                    </a:lnTo>
                    <a:lnTo>
                      <a:pt x="251" y="123"/>
                    </a:lnTo>
                    <a:lnTo>
                      <a:pt x="258" y="144"/>
                    </a:lnTo>
                    <a:lnTo>
                      <a:pt x="263" y="164"/>
                    </a:lnTo>
                    <a:lnTo>
                      <a:pt x="268" y="185"/>
                    </a:lnTo>
                    <a:lnTo>
                      <a:pt x="275" y="206"/>
                    </a:lnTo>
                    <a:lnTo>
                      <a:pt x="298" y="310"/>
                    </a:lnTo>
                    <a:lnTo>
                      <a:pt x="314" y="393"/>
                    </a:lnTo>
                    <a:lnTo>
                      <a:pt x="326" y="475"/>
                    </a:lnTo>
                    <a:lnTo>
                      <a:pt x="337" y="560"/>
                    </a:lnTo>
                    <a:lnTo>
                      <a:pt x="345" y="644"/>
                    </a:lnTo>
                    <a:lnTo>
                      <a:pt x="351" y="732"/>
                    </a:lnTo>
                    <a:lnTo>
                      <a:pt x="357" y="824"/>
                    </a:lnTo>
                    <a:lnTo>
                      <a:pt x="362" y="917"/>
                    </a:lnTo>
                    <a:lnTo>
                      <a:pt x="365" y="1014"/>
                    </a:lnTo>
                    <a:lnTo>
                      <a:pt x="368" y="1116"/>
                    </a:lnTo>
                    <a:lnTo>
                      <a:pt x="370" y="1222"/>
                    </a:lnTo>
                    <a:lnTo>
                      <a:pt x="374" y="1331"/>
                    </a:lnTo>
                  </a:path>
                </a:pathLst>
              </a:custGeom>
              <a:solidFill>
                <a:schemeClr val="accent1">
                  <a:lumMod val="40000"/>
                  <a:lumOff val="60000"/>
                </a:schemeClr>
              </a:solidFill>
              <a:ln w="9525" cap="flat" cmpd="sng">
                <a:solidFill>
                  <a:srgbClr val="000000"/>
                </a:solidFill>
                <a:prstDash val="solid"/>
                <a:round/>
                <a:headEnd type="none" w="med" len="med"/>
                <a:tailEnd type="none" w="med" len="med"/>
              </a:ln>
            </p:spPr>
            <p:txBody>
              <a:bodyPr/>
              <a:lstStyle/>
              <a:p>
                <a:pPr fontAlgn="ctr"/>
                <a:endParaRPr lang="en-US" altLang="zh-CN">
                  <a:ea typeface="+mn-ea"/>
                </a:endParaRPr>
              </a:p>
            </p:txBody>
          </p:sp>
          <p:sp>
            <p:nvSpPr>
              <p:cNvPr id="8" name="Rectangle 8"/>
              <p:cNvSpPr>
                <a:spLocks noChangeArrowheads="1"/>
              </p:cNvSpPr>
              <p:nvPr/>
            </p:nvSpPr>
            <p:spPr bwMode="auto">
              <a:xfrm>
                <a:off x="1158" y="1763"/>
                <a:ext cx="43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500" dirty="0">
                    <a:solidFill>
                      <a:srgbClr val="000000"/>
                    </a:solidFill>
                    <a:latin typeface="+mn-lt"/>
                    <a:ea typeface="+mn-ea"/>
                  </a:rPr>
                  <a:t>0-4 kHz</a:t>
                </a:r>
              </a:p>
            </p:txBody>
          </p:sp>
          <p:sp>
            <p:nvSpPr>
              <p:cNvPr id="9" name="Rectangle 9"/>
              <p:cNvSpPr>
                <a:spLocks noChangeArrowheads="1"/>
              </p:cNvSpPr>
              <p:nvPr/>
            </p:nvSpPr>
            <p:spPr bwMode="auto">
              <a:xfrm>
                <a:off x="1670" y="1763"/>
                <a:ext cx="38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500" dirty="0">
                    <a:solidFill>
                      <a:srgbClr val="000000"/>
                    </a:solidFill>
                    <a:latin typeface="+mn-lt"/>
                    <a:ea typeface="+mn-ea"/>
                  </a:rPr>
                  <a:t>26 kHz</a:t>
                </a:r>
              </a:p>
            </p:txBody>
          </p:sp>
          <p:sp>
            <p:nvSpPr>
              <p:cNvPr id="10" name="Line 10"/>
              <p:cNvSpPr>
                <a:spLocks noChangeShapeType="1"/>
              </p:cNvSpPr>
              <p:nvPr/>
            </p:nvSpPr>
            <p:spPr bwMode="auto">
              <a:xfrm flipH="1">
                <a:off x="1338" y="935"/>
                <a:ext cx="181" cy="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1" name="Text Box 11"/>
              <p:cNvSpPr txBox="1">
                <a:spLocks noChangeArrowheads="1"/>
              </p:cNvSpPr>
              <p:nvPr/>
            </p:nvSpPr>
            <p:spPr bwMode="auto">
              <a:xfrm>
                <a:off x="1134" y="683"/>
                <a:ext cx="119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kumimoji="1" lang="en-US" altLang="zh-CN" sz="1800" dirty="0" err="1">
                    <a:latin typeface="+mn-lt"/>
                    <a:ea typeface="+mn-ea"/>
                  </a:rPr>
                  <a:t>Sinais</a:t>
                </a:r>
                <a:r>
                  <a:rPr kumimoji="1" lang="en-US" altLang="zh-CN" sz="1800" dirty="0">
                    <a:latin typeface="+mn-lt"/>
                    <a:ea typeface="+mn-ea"/>
                  </a:rPr>
                  <a:t> de </a:t>
                </a:r>
                <a:r>
                  <a:rPr kumimoji="1" lang="en-US" altLang="zh-CN" sz="1800" dirty="0" err="1">
                    <a:latin typeface="+mn-lt"/>
                    <a:ea typeface="+mn-ea"/>
                  </a:rPr>
                  <a:t>voz</a:t>
                </a:r>
                <a:r>
                  <a:rPr kumimoji="1" lang="en-US" altLang="zh-CN" sz="1800" dirty="0">
                    <a:latin typeface="+mn-lt"/>
                    <a:ea typeface="+mn-ea"/>
                  </a:rPr>
                  <a:t> </a:t>
                </a:r>
                <a:r>
                  <a:rPr kumimoji="1" lang="en-US" altLang="zh-CN" sz="1800" dirty="0" err="1">
                    <a:latin typeface="+mn-lt"/>
                    <a:ea typeface="+mn-ea"/>
                  </a:rPr>
                  <a:t>comuns</a:t>
                </a:r>
                <a:r>
                  <a:rPr kumimoji="1" lang="en-US" altLang="zh-CN" sz="1800" dirty="0">
                    <a:latin typeface="+mn-lt"/>
                    <a:ea typeface="+mn-ea"/>
                  </a:rPr>
                  <a:t>
</a:t>
                </a:r>
              </a:p>
            </p:txBody>
          </p:sp>
          <p:sp>
            <p:nvSpPr>
              <p:cNvPr id="12" name="Line 12"/>
              <p:cNvSpPr>
                <a:spLocks noChangeShapeType="1"/>
              </p:cNvSpPr>
              <p:nvPr/>
            </p:nvSpPr>
            <p:spPr bwMode="auto">
              <a:xfrm flipH="1">
                <a:off x="2789" y="890"/>
                <a:ext cx="181" cy="227"/>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3" name="Text Box 13"/>
              <p:cNvSpPr txBox="1">
                <a:spLocks noChangeArrowheads="1"/>
              </p:cNvSpPr>
              <p:nvPr/>
            </p:nvSpPr>
            <p:spPr bwMode="auto">
              <a:xfrm>
                <a:off x="2744" y="694"/>
                <a:ext cx="6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kumimoji="1" lang="en-US" altLang="zh-CN" sz="1800" dirty="0" err="1">
                    <a:latin typeface="+mn-lt"/>
                    <a:ea typeface="+mn-ea"/>
                  </a:rPr>
                  <a:t>Sinais</a:t>
                </a:r>
                <a:r>
                  <a:rPr kumimoji="1" lang="en-US" altLang="zh-CN" sz="1800" dirty="0">
                    <a:latin typeface="+mn-lt"/>
                    <a:ea typeface="+mn-ea"/>
                  </a:rPr>
                  <a:t> ADSL
</a:t>
                </a:r>
              </a:p>
            </p:txBody>
          </p:sp>
          <p:sp>
            <p:nvSpPr>
              <p:cNvPr id="14" name="Freeform 14"/>
              <p:cNvSpPr/>
              <p:nvPr/>
            </p:nvSpPr>
            <p:spPr bwMode="auto">
              <a:xfrm>
                <a:off x="1701" y="1117"/>
                <a:ext cx="2858" cy="589"/>
              </a:xfrm>
              <a:custGeom>
                <a:avLst/>
                <a:gdLst>
                  <a:gd name="T0" fmla="*/ 0 w 2858"/>
                  <a:gd name="T1" fmla="*/ 589 h 589"/>
                  <a:gd name="T2" fmla="*/ 2858 w 2858"/>
                  <a:gd name="T3" fmla="*/ 589 h 589"/>
                  <a:gd name="T4" fmla="*/ 2858 w 2858"/>
                  <a:gd name="T5" fmla="*/ 408 h 589"/>
                  <a:gd name="T6" fmla="*/ 2812 w 2858"/>
                  <a:gd name="T7" fmla="*/ 227 h 589"/>
                  <a:gd name="T8" fmla="*/ 2767 w 2858"/>
                  <a:gd name="T9" fmla="*/ 136 h 589"/>
                  <a:gd name="T10" fmla="*/ 2676 w 2858"/>
                  <a:gd name="T11" fmla="*/ 0 h 589"/>
                  <a:gd name="T12" fmla="*/ 227 w 2858"/>
                  <a:gd name="T13" fmla="*/ 0 h 589"/>
                  <a:gd name="T14" fmla="*/ 136 w 2858"/>
                  <a:gd name="T15" fmla="*/ 90 h 589"/>
                  <a:gd name="T16" fmla="*/ 76 w 2858"/>
                  <a:gd name="T17" fmla="*/ 176 h 589"/>
                  <a:gd name="T18" fmla="*/ 29 w 2858"/>
                  <a:gd name="T19" fmla="*/ 294 h 589"/>
                  <a:gd name="T20" fmla="*/ 0 w 2858"/>
                  <a:gd name="T21" fmla="*/ 408 h 589"/>
                  <a:gd name="T22" fmla="*/ 0 w 2858"/>
                  <a:gd name="T23" fmla="*/ 499 h 589"/>
                  <a:gd name="T24" fmla="*/ 0 w 2858"/>
                  <a:gd name="T25" fmla="*/ 589 h 5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858"/>
                  <a:gd name="T40" fmla="*/ 0 h 589"/>
                  <a:gd name="T41" fmla="*/ 2858 w 2858"/>
                  <a:gd name="T42" fmla="*/ 589 h 5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858" h="589">
                    <a:moveTo>
                      <a:pt x="0" y="589"/>
                    </a:moveTo>
                    <a:lnTo>
                      <a:pt x="2858" y="589"/>
                    </a:lnTo>
                    <a:lnTo>
                      <a:pt x="2858" y="408"/>
                    </a:lnTo>
                    <a:lnTo>
                      <a:pt x="2812" y="227"/>
                    </a:lnTo>
                    <a:lnTo>
                      <a:pt x="2767" y="136"/>
                    </a:lnTo>
                    <a:lnTo>
                      <a:pt x="2676" y="0"/>
                    </a:lnTo>
                    <a:lnTo>
                      <a:pt x="227" y="0"/>
                    </a:lnTo>
                    <a:lnTo>
                      <a:pt x="136" y="90"/>
                    </a:lnTo>
                    <a:lnTo>
                      <a:pt x="76" y="176"/>
                    </a:lnTo>
                    <a:lnTo>
                      <a:pt x="29" y="294"/>
                    </a:lnTo>
                    <a:lnTo>
                      <a:pt x="0" y="408"/>
                    </a:lnTo>
                    <a:lnTo>
                      <a:pt x="0" y="499"/>
                    </a:lnTo>
                    <a:lnTo>
                      <a:pt x="0" y="589"/>
                    </a:lnTo>
                    <a:close/>
                  </a:path>
                </a:pathLst>
              </a:custGeom>
              <a:solidFill>
                <a:schemeClr val="bg1">
                  <a:lumMod val="85000"/>
                </a:schemeClr>
              </a:solidFill>
              <a:ln w="9525">
                <a:solidFill>
                  <a:schemeClr val="tx1"/>
                </a:solidFill>
                <a:round/>
              </a:ln>
            </p:spPr>
            <p:txBody>
              <a:bodyPr/>
              <a:lstStyle/>
              <a:p>
                <a:pPr fontAlgn="ctr"/>
                <a:endParaRPr lang="en-US" altLang="zh-CN">
                  <a:ea typeface="+mn-ea"/>
                </a:endParaRPr>
              </a:p>
            </p:txBody>
          </p:sp>
        </p:grpSp>
        <p:sp>
          <p:nvSpPr>
            <p:cNvPr id="15" name="Freeform 30"/>
            <p:cNvSpPr>
              <a:spLocks noEditPoints="1"/>
            </p:cNvSpPr>
            <p:nvPr/>
          </p:nvSpPr>
          <p:spPr bwMode="auto">
            <a:xfrm>
              <a:off x="5130086" y="4350729"/>
              <a:ext cx="1400962" cy="69664"/>
            </a:xfrm>
            <a:custGeom>
              <a:avLst/>
              <a:gdLst>
                <a:gd name="T0" fmla="*/ 2147483646 w 4867"/>
                <a:gd name="T1" fmla="*/ 2147483646 h 162"/>
                <a:gd name="T2" fmla="*/ 2147483646 w 4867"/>
                <a:gd name="T3" fmla="*/ 2147483646 h 162"/>
                <a:gd name="T4" fmla="*/ 2147483646 w 4867"/>
                <a:gd name="T5" fmla="*/ 2147483646 h 162"/>
                <a:gd name="T6" fmla="*/ 2147483646 w 4867"/>
                <a:gd name="T7" fmla="*/ 2147483646 h 162"/>
                <a:gd name="T8" fmla="*/ 2147483646 w 4867"/>
                <a:gd name="T9" fmla="*/ 2147483646 h 162"/>
                <a:gd name="T10" fmla="*/ 2147483646 w 4867"/>
                <a:gd name="T11" fmla="*/ 2147483646 h 162"/>
                <a:gd name="T12" fmla="*/ 2147483646 w 4867"/>
                <a:gd name="T13" fmla="*/ 2147483646 h 162"/>
                <a:gd name="T14" fmla="*/ 2147483646 w 4867"/>
                <a:gd name="T15" fmla="*/ 2147483646 h 162"/>
                <a:gd name="T16" fmla="*/ 2147483646 w 4867"/>
                <a:gd name="T17" fmla="*/ 2147483646 h 162"/>
                <a:gd name="T18" fmla="*/ 2147483646 w 4867"/>
                <a:gd name="T19" fmla="*/ 2147483646 h 162"/>
                <a:gd name="T20" fmla="*/ 2147483646 w 4867"/>
                <a:gd name="T21" fmla="*/ 2147483646 h 162"/>
                <a:gd name="T22" fmla="*/ 2147483646 w 4867"/>
                <a:gd name="T23" fmla="*/ 2147483646 h 162"/>
                <a:gd name="T24" fmla="*/ 2147483646 w 4867"/>
                <a:gd name="T25" fmla="*/ 2147483646 h 162"/>
                <a:gd name="T26" fmla="*/ 2147483646 w 4867"/>
                <a:gd name="T27" fmla="*/ 2147483646 h 162"/>
                <a:gd name="T28" fmla="*/ 2147483646 w 4867"/>
                <a:gd name="T29" fmla="*/ 2147483646 h 162"/>
                <a:gd name="T30" fmla="*/ 2147483646 w 4867"/>
                <a:gd name="T31" fmla="*/ 2147483646 h 162"/>
                <a:gd name="T32" fmla="*/ 2147483646 w 4867"/>
                <a:gd name="T33" fmla="*/ 2147483646 h 162"/>
                <a:gd name="T34" fmla="*/ 2147483646 w 4867"/>
                <a:gd name="T35" fmla="*/ 0 h 162"/>
                <a:gd name="T36" fmla="*/ 2147483646 w 4867"/>
                <a:gd name="T37" fmla="*/ 0 h 162"/>
                <a:gd name="T38" fmla="*/ 2147483646 w 4867"/>
                <a:gd name="T39" fmla="*/ 2147483646 h 162"/>
                <a:gd name="T40" fmla="*/ 2147483646 w 4867"/>
                <a:gd name="T41" fmla="*/ 0 h 162"/>
                <a:gd name="T42" fmla="*/ 2147483646 w 4867"/>
                <a:gd name="T43" fmla="*/ 0 h 162"/>
                <a:gd name="T44" fmla="*/ 2147483646 w 4867"/>
                <a:gd name="T45" fmla="*/ 2147483646 h 162"/>
                <a:gd name="T46" fmla="*/ 2147483646 w 4867"/>
                <a:gd name="T47" fmla="*/ 0 h 162"/>
                <a:gd name="T48" fmla="*/ 2147483646 w 4867"/>
                <a:gd name="T49" fmla="*/ 0 h 162"/>
                <a:gd name="T50" fmla="*/ 2147483646 w 4867"/>
                <a:gd name="T51" fmla="*/ 2147483646 h 162"/>
                <a:gd name="T52" fmla="*/ 2147483646 w 4867"/>
                <a:gd name="T53" fmla="*/ 0 h 162"/>
                <a:gd name="T54" fmla="*/ 2147483646 w 4867"/>
                <a:gd name="T55" fmla="*/ 0 h 162"/>
                <a:gd name="T56" fmla="*/ 2147483646 w 4867"/>
                <a:gd name="T57" fmla="*/ 2147483646 h 162"/>
                <a:gd name="T58" fmla="*/ 2147483646 w 4867"/>
                <a:gd name="T59" fmla="*/ 0 h 162"/>
                <a:gd name="T60" fmla="*/ 2147483646 w 4867"/>
                <a:gd name="T61" fmla="*/ 0 h 162"/>
                <a:gd name="T62" fmla="*/ 2147483646 w 4867"/>
                <a:gd name="T63" fmla="*/ 2147483646 h 162"/>
                <a:gd name="T64" fmla="*/ 2147483646 w 4867"/>
                <a:gd name="T65" fmla="*/ 2147483646 h 162"/>
                <a:gd name="T66" fmla="*/ 2147483646 w 4867"/>
                <a:gd name="T67" fmla="*/ 2147483646 h 162"/>
                <a:gd name="T68" fmla="*/ 2147483646 w 4867"/>
                <a:gd name="T69" fmla="*/ 2147483646 h 162"/>
                <a:gd name="T70" fmla="*/ 2147483646 w 4867"/>
                <a:gd name="T71" fmla="*/ 2147483646 h 162"/>
                <a:gd name="T72" fmla="*/ 2147483646 w 4867"/>
                <a:gd name="T73" fmla="*/ 2147483646 h 162"/>
                <a:gd name="T74" fmla="*/ 2147483646 w 4867"/>
                <a:gd name="T75" fmla="*/ 2147483646 h 162"/>
                <a:gd name="T76" fmla="*/ 2147483646 w 4867"/>
                <a:gd name="T77" fmla="*/ 2147483646 h 162"/>
                <a:gd name="T78" fmla="*/ 2147483646 w 4867"/>
                <a:gd name="T79" fmla="*/ 2147483646 h 162"/>
                <a:gd name="T80" fmla="*/ 2147483646 w 4867"/>
                <a:gd name="T81" fmla="*/ 2147483646 h 162"/>
                <a:gd name="T82" fmla="*/ 2147483646 w 4867"/>
                <a:gd name="T83" fmla="*/ 2147483646 h 162"/>
                <a:gd name="T84" fmla="*/ 2147483646 w 4867"/>
                <a:gd name="T85" fmla="*/ 2147483646 h 162"/>
                <a:gd name="T86" fmla="*/ 2147483646 w 4867"/>
                <a:gd name="T87" fmla="*/ 2147483646 h 162"/>
                <a:gd name="T88" fmla="*/ 2147483646 w 4867"/>
                <a:gd name="T89" fmla="*/ 2147483646 h 162"/>
                <a:gd name="T90" fmla="*/ 2147483646 w 4867"/>
                <a:gd name="T91" fmla="*/ 2147483646 h 162"/>
                <a:gd name="T92" fmla="*/ 2147483646 w 4867"/>
                <a:gd name="T93" fmla="*/ 2147483646 h 162"/>
                <a:gd name="T94" fmla="*/ 2147483646 w 4867"/>
                <a:gd name="T95" fmla="*/ 2147483646 h 16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4867" h="162">
                  <a:moveTo>
                    <a:pt x="467" y="108"/>
                  </a:moveTo>
                  <a:lnTo>
                    <a:pt x="467" y="108"/>
                  </a:lnTo>
                  <a:cubicBezTo>
                    <a:pt x="396" y="108"/>
                    <a:pt x="359" y="97"/>
                    <a:pt x="329" y="81"/>
                  </a:cubicBezTo>
                  <a:cubicBezTo>
                    <a:pt x="359" y="65"/>
                    <a:pt x="396" y="53"/>
                    <a:pt x="466" y="53"/>
                  </a:cubicBezTo>
                  <a:cubicBezTo>
                    <a:pt x="466" y="53"/>
                    <a:pt x="466" y="53"/>
                    <a:pt x="467" y="53"/>
                  </a:cubicBezTo>
                  <a:cubicBezTo>
                    <a:pt x="564" y="53"/>
                    <a:pt x="618" y="65"/>
                    <a:pt x="657" y="81"/>
                  </a:cubicBezTo>
                  <a:cubicBezTo>
                    <a:pt x="618" y="97"/>
                    <a:pt x="564" y="108"/>
                    <a:pt x="467" y="108"/>
                  </a:cubicBezTo>
                  <a:close/>
                  <a:moveTo>
                    <a:pt x="905" y="108"/>
                  </a:moveTo>
                  <a:lnTo>
                    <a:pt x="905" y="108"/>
                  </a:lnTo>
                  <a:cubicBezTo>
                    <a:pt x="835" y="108"/>
                    <a:pt x="799" y="97"/>
                    <a:pt x="769" y="81"/>
                  </a:cubicBezTo>
                  <a:cubicBezTo>
                    <a:pt x="799" y="65"/>
                    <a:pt x="835" y="53"/>
                    <a:pt x="905" y="53"/>
                  </a:cubicBezTo>
                  <a:cubicBezTo>
                    <a:pt x="1001" y="53"/>
                    <a:pt x="1055" y="65"/>
                    <a:pt x="1094" y="81"/>
                  </a:cubicBezTo>
                  <a:cubicBezTo>
                    <a:pt x="1056" y="96"/>
                    <a:pt x="1001" y="108"/>
                    <a:pt x="905" y="108"/>
                  </a:cubicBezTo>
                  <a:close/>
                  <a:moveTo>
                    <a:pt x="1342" y="108"/>
                  </a:moveTo>
                  <a:lnTo>
                    <a:pt x="1342" y="108"/>
                  </a:lnTo>
                  <a:cubicBezTo>
                    <a:pt x="1273" y="108"/>
                    <a:pt x="1236" y="97"/>
                    <a:pt x="1206" y="81"/>
                  </a:cubicBezTo>
                  <a:cubicBezTo>
                    <a:pt x="1236" y="65"/>
                    <a:pt x="1272" y="53"/>
                    <a:pt x="1342" y="53"/>
                  </a:cubicBezTo>
                  <a:cubicBezTo>
                    <a:pt x="1438" y="53"/>
                    <a:pt x="1493" y="65"/>
                    <a:pt x="1531" y="81"/>
                  </a:cubicBezTo>
                  <a:cubicBezTo>
                    <a:pt x="1493" y="96"/>
                    <a:pt x="1439" y="108"/>
                    <a:pt x="1342" y="108"/>
                  </a:cubicBezTo>
                  <a:close/>
                  <a:moveTo>
                    <a:pt x="1779" y="108"/>
                  </a:moveTo>
                  <a:lnTo>
                    <a:pt x="1779" y="108"/>
                  </a:lnTo>
                  <a:cubicBezTo>
                    <a:pt x="1710" y="108"/>
                    <a:pt x="1673" y="97"/>
                    <a:pt x="1643" y="81"/>
                  </a:cubicBezTo>
                  <a:cubicBezTo>
                    <a:pt x="1673" y="65"/>
                    <a:pt x="1709" y="53"/>
                    <a:pt x="1779" y="53"/>
                  </a:cubicBezTo>
                  <a:cubicBezTo>
                    <a:pt x="1875" y="53"/>
                    <a:pt x="1930" y="65"/>
                    <a:pt x="1968" y="81"/>
                  </a:cubicBezTo>
                  <a:cubicBezTo>
                    <a:pt x="1930" y="96"/>
                    <a:pt x="1876" y="108"/>
                    <a:pt x="1779" y="108"/>
                  </a:cubicBezTo>
                  <a:close/>
                  <a:moveTo>
                    <a:pt x="2216" y="108"/>
                  </a:moveTo>
                  <a:lnTo>
                    <a:pt x="2216" y="108"/>
                  </a:lnTo>
                  <a:cubicBezTo>
                    <a:pt x="2147" y="108"/>
                    <a:pt x="2110" y="97"/>
                    <a:pt x="2080" y="81"/>
                  </a:cubicBezTo>
                  <a:cubicBezTo>
                    <a:pt x="2110" y="65"/>
                    <a:pt x="2147" y="53"/>
                    <a:pt x="2216" y="53"/>
                  </a:cubicBezTo>
                  <a:cubicBezTo>
                    <a:pt x="2313" y="53"/>
                    <a:pt x="2367" y="65"/>
                    <a:pt x="2405" y="81"/>
                  </a:cubicBezTo>
                  <a:cubicBezTo>
                    <a:pt x="2367" y="96"/>
                    <a:pt x="2313" y="108"/>
                    <a:pt x="2216" y="108"/>
                  </a:cubicBezTo>
                  <a:close/>
                  <a:moveTo>
                    <a:pt x="2653" y="108"/>
                  </a:moveTo>
                  <a:lnTo>
                    <a:pt x="2653" y="108"/>
                  </a:lnTo>
                  <a:cubicBezTo>
                    <a:pt x="2584" y="108"/>
                    <a:pt x="2547" y="97"/>
                    <a:pt x="2517" y="81"/>
                  </a:cubicBezTo>
                  <a:cubicBezTo>
                    <a:pt x="2547" y="65"/>
                    <a:pt x="2584" y="53"/>
                    <a:pt x="2653" y="53"/>
                  </a:cubicBezTo>
                  <a:cubicBezTo>
                    <a:pt x="2750" y="53"/>
                    <a:pt x="2804" y="65"/>
                    <a:pt x="2842" y="81"/>
                  </a:cubicBezTo>
                  <a:cubicBezTo>
                    <a:pt x="2804" y="96"/>
                    <a:pt x="2750" y="108"/>
                    <a:pt x="2653" y="108"/>
                  </a:cubicBezTo>
                  <a:close/>
                  <a:moveTo>
                    <a:pt x="3091" y="108"/>
                  </a:moveTo>
                  <a:lnTo>
                    <a:pt x="3091" y="108"/>
                  </a:lnTo>
                  <a:cubicBezTo>
                    <a:pt x="3021" y="108"/>
                    <a:pt x="2984" y="97"/>
                    <a:pt x="2954" y="81"/>
                  </a:cubicBezTo>
                  <a:cubicBezTo>
                    <a:pt x="2984" y="65"/>
                    <a:pt x="3021" y="53"/>
                    <a:pt x="3090" y="53"/>
                  </a:cubicBezTo>
                  <a:cubicBezTo>
                    <a:pt x="3187" y="53"/>
                    <a:pt x="3241" y="65"/>
                    <a:pt x="3279" y="81"/>
                  </a:cubicBezTo>
                  <a:cubicBezTo>
                    <a:pt x="3241" y="96"/>
                    <a:pt x="3187" y="108"/>
                    <a:pt x="3091" y="108"/>
                  </a:cubicBezTo>
                  <a:close/>
                  <a:moveTo>
                    <a:pt x="3528" y="108"/>
                  </a:moveTo>
                  <a:lnTo>
                    <a:pt x="3528" y="108"/>
                  </a:lnTo>
                  <a:cubicBezTo>
                    <a:pt x="3458" y="108"/>
                    <a:pt x="3422" y="97"/>
                    <a:pt x="3391" y="81"/>
                  </a:cubicBezTo>
                  <a:cubicBezTo>
                    <a:pt x="3422" y="65"/>
                    <a:pt x="3458" y="53"/>
                    <a:pt x="3527" y="53"/>
                  </a:cubicBezTo>
                  <a:cubicBezTo>
                    <a:pt x="3624" y="53"/>
                    <a:pt x="3678" y="65"/>
                    <a:pt x="3717" y="81"/>
                  </a:cubicBezTo>
                  <a:cubicBezTo>
                    <a:pt x="3678" y="96"/>
                    <a:pt x="3624" y="108"/>
                    <a:pt x="3528" y="108"/>
                  </a:cubicBezTo>
                  <a:close/>
                  <a:moveTo>
                    <a:pt x="3965" y="108"/>
                  </a:moveTo>
                  <a:lnTo>
                    <a:pt x="3965" y="108"/>
                  </a:lnTo>
                  <a:cubicBezTo>
                    <a:pt x="3895" y="108"/>
                    <a:pt x="3859" y="97"/>
                    <a:pt x="3828" y="81"/>
                  </a:cubicBezTo>
                  <a:cubicBezTo>
                    <a:pt x="3859" y="65"/>
                    <a:pt x="3895" y="53"/>
                    <a:pt x="3964" y="53"/>
                  </a:cubicBezTo>
                  <a:cubicBezTo>
                    <a:pt x="4061" y="53"/>
                    <a:pt x="4115" y="65"/>
                    <a:pt x="4154" y="81"/>
                  </a:cubicBezTo>
                  <a:cubicBezTo>
                    <a:pt x="4115" y="96"/>
                    <a:pt x="4061" y="108"/>
                    <a:pt x="3965" y="108"/>
                  </a:cubicBezTo>
                  <a:close/>
                  <a:moveTo>
                    <a:pt x="4402" y="108"/>
                  </a:moveTo>
                  <a:lnTo>
                    <a:pt x="4402" y="108"/>
                  </a:lnTo>
                  <a:cubicBezTo>
                    <a:pt x="4332" y="108"/>
                    <a:pt x="4296" y="97"/>
                    <a:pt x="4265" y="81"/>
                  </a:cubicBezTo>
                  <a:cubicBezTo>
                    <a:pt x="4296" y="65"/>
                    <a:pt x="4332" y="53"/>
                    <a:pt x="4401" y="53"/>
                  </a:cubicBezTo>
                  <a:cubicBezTo>
                    <a:pt x="4498" y="53"/>
                    <a:pt x="4552" y="65"/>
                    <a:pt x="4591" y="81"/>
                  </a:cubicBezTo>
                  <a:cubicBezTo>
                    <a:pt x="4552" y="96"/>
                    <a:pt x="4498" y="108"/>
                    <a:pt x="4402" y="108"/>
                  </a:cubicBezTo>
                  <a:close/>
                  <a:moveTo>
                    <a:pt x="4840" y="108"/>
                  </a:moveTo>
                  <a:lnTo>
                    <a:pt x="4840" y="108"/>
                  </a:lnTo>
                  <a:cubicBezTo>
                    <a:pt x="4770" y="108"/>
                    <a:pt x="4733" y="97"/>
                    <a:pt x="4702" y="81"/>
                  </a:cubicBezTo>
                  <a:cubicBezTo>
                    <a:pt x="4733" y="65"/>
                    <a:pt x="4770" y="53"/>
                    <a:pt x="4840" y="53"/>
                  </a:cubicBezTo>
                  <a:cubicBezTo>
                    <a:pt x="4855" y="53"/>
                    <a:pt x="4867" y="41"/>
                    <a:pt x="4867" y="27"/>
                  </a:cubicBezTo>
                  <a:cubicBezTo>
                    <a:pt x="4867" y="12"/>
                    <a:pt x="4855" y="0"/>
                    <a:pt x="4840" y="0"/>
                  </a:cubicBezTo>
                  <a:cubicBezTo>
                    <a:pt x="4735" y="0"/>
                    <a:pt x="4690" y="25"/>
                    <a:pt x="4649" y="50"/>
                  </a:cubicBezTo>
                  <a:cubicBezTo>
                    <a:pt x="4604" y="24"/>
                    <a:pt x="4542" y="0"/>
                    <a:pt x="4404" y="0"/>
                  </a:cubicBezTo>
                  <a:cubicBezTo>
                    <a:pt x="4403" y="0"/>
                    <a:pt x="4403" y="0"/>
                    <a:pt x="4403" y="0"/>
                  </a:cubicBezTo>
                  <a:cubicBezTo>
                    <a:pt x="4402" y="0"/>
                    <a:pt x="4402" y="0"/>
                    <a:pt x="4401" y="0"/>
                  </a:cubicBezTo>
                  <a:cubicBezTo>
                    <a:pt x="4401" y="0"/>
                    <a:pt x="4401" y="0"/>
                    <a:pt x="4400" y="0"/>
                  </a:cubicBezTo>
                  <a:cubicBezTo>
                    <a:pt x="4400" y="0"/>
                    <a:pt x="4400" y="0"/>
                    <a:pt x="4400" y="0"/>
                  </a:cubicBezTo>
                  <a:cubicBezTo>
                    <a:pt x="4297" y="0"/>
                    <a:pt x="4253" y="25"/>
                    <a:pt x="4212" y="50"/>
                  </a:cubicBezTo>
                  <a:cubicBezTo>
                    <a:pt x="4167" y="24"/>
                    <a:pt x="4105" y="0"/>
                    <a:pt x="3967" y="0"/>
                  </a:cubicBezTo>
                  <a:cubicBezTo>
                    <a:pt x="3966" y="0"/>
                    <a:pt x="3966" y="0"/>
                    <a:pt x="3966" y="0"/>
                  </a:cubicBezTo>
                  <a:cubicBezTo>
                    <a:pt x="3965" y="0"/>
                    <a:pt x="3965" y="0"/>
                    <a:pt x="3964" y="0"/>
                  </a:cubicBezTo>
                  <a:cubicBezTo>
                    <a:pt x="3964" y="0"/>
                    <a:pt x="3964" y="0"/>
                    <a:pt x="3963" y="0"/>
                  </a:cubicBezTo>
                  <a:cubicBezTo>
                    <a:pt x="3963" y="0"/>
                    <a:pt x="3963" y="0"/>
                    <a:pt x="3963" y="0"/>
                  </a:cubicBezTo>
                  <a:cubicBezTo>
                    <a:pt x="3860" y="0"/>
                    <a:pt x="3816" y="25"/>
                    <a:pt x="3775" y="50"/>
                  </a:cubicBezTo>
                  <a:cubicBezTo>
                    <a:pt x="3729" y="24"/>
                    <a:pt x="3668" y="0"/>
                    <a:pt x="3529" y="0"/>
                  </a:cubicBezTo>
                  <a:cubicBezTo>
                    <a:pt x="3529" y="0"/>
                    <a:pt x="3529" y="0"/>
                    <a:pt x="3529" y="0"/>
                  </a:cubicBezTo>
                  <a:cubicBezTo>
                    <a:pt x="3528" y="0"/>
                    <a:pt x="3528" y="0"/>
                    <a:pt x="3527" y="0"/>
                  </a:cubicBezTo>
                  <a:cubicBezTo>
                    <a:pt x="3527" y="0"/>
                    <a:pt x="3526" y="0"/>
                    <a:pt x="3526" y="0"/>
                  </a:cubicBezTo>
                  <a:cubicBezTo>
                    <a:pt x="3526" y="0"/>
                    <a:pt x="3526" y="0"/>
                    <a:pt x="3526" y="0"/>
                  </a:cubicBezTo>
                  <a:cubicBezTo>
                    <a:pt x="3422" y="0"/>
                    <a:pt x="3379" y="25"/>
                    <a:pt x="3338" y="50"/>
                  </a:cubicBezTo>
                  <a:cubicBezTo>
                    <a:pt x="3292" y="24"/>
                    <a:pt x="3231" y="0"/>
                    <a:pt x="3092" y="0"/>
                  </a:cubicBezTo>
                  <a:cubicBezTo>
                    <a:pt x="3092" y="0"/>
                    <a:pt x="3092" y="0"/>
                    <a:pt x="3092" y="0"/>
                  </a:cubicBezTo>
                  <a:cubicBezTo>
                    <a:pt x="3091" y="0"/>
                    <a:pt x="3091" y="0"/>
                    <a:pt x="3090" y="0"/>
                  </a:cubicBezTo>
                  <a:cubicBezTo>
                    <a:pt x="3090" y="0"/>
                    <a:pt x="3089" y="0"/>
                    <a:pt x="3089" y="0"/>
                  </a:cubicBezTo>
                  <a:cubicBezTo>
                    <a:pt x="3089" y="0"/>
                    <a:pt x="3089" y="0"/>
                    <a:pt x="3089" y="0"/>
                  </a:cubicBezTo>
                  <a:cubicBezTo>
                    <a:pt x="2985" y="0"/>
                    <a:pt x="2942" y="25"/>
                    <a:pt x="2901" y="50"/>
                  </a:cubicBezTo>
                  <a:cubicBezTo>
                    <a:pt x="2855" y="24"/>
                    <a:pt x="2794" y="0"/>
                    <a:pt x="2655" y="0"/>
                  </a:cubicBezTo>
                  <a:cubicBezTo>
                    <a:pt x="2655" y="0"/>
                    <a:pt x="2655" y="0"/>
                    <a:pt x="2655" y="0"/>
                  </a:cubicBezTo>
                  <a:cubicBezTo>
                    <a:pt x="2654" y="0"/>
                    <a:pt x="2654" y="0"/>
                    <a:pt x="2653" y="0"/>
                  </a:cubicBezTo>
                  <a:cubicBezTo>
                    <a:pt x="2653" y="0"/>
                    <a:pt x="2652" y="0"/>
                    <a:pt x="2652" y="0"/>
                  </a:cubicBezTo>
                  <a:cubicBezTo>
                    <a:pt x="2652" y="0"/>
                    <a:pt x="2652" y="0"/>
                    <a:pt x="2652" y="0"/>
                  </a:cubicBezTo>
                  <a:cubicBezTo>
                    <a:pt x="2548" y="0"/>
                    <a:pt x="2505" y="25"/>
                    <a:pt x="2464" y="50"/>
                  </a:cubicBezTo>
                  <a:cubicBezTo>
                    <a:pt x="2418" y="24"/>
                    <a:pt x="2357" y="0"/>
                    <a:pt x="2218" y="0"/>
                  </a:cubicBezTo>
                  <a:cubicBezTo>
                    <a:pt x="2218" y="0"/>
                    <a:pt x="2218" y="0"/>
                    <a:pt x="2218" y="0"/>
                  </a:cubicBezTo>
                  <a:cubicBezTo>
                    <a:pt x="2217" y="0"/>
                    <a:pt x="2217" y="0"/>
                    <a:pt x="2216" y="0"/>
                  </a:cubicBezTo>
                  <a:cubicBezTo>
                    <a:pt x="2216" y="0"/>
                    <a:pt x="2215" y="0"/>
                    <a:pt x="2215" y="0"/>
                  </a:cubicBezTo>
                  <a:cubicBezTo>
                    <a:pt x="2215" y="0"/>
                    <a:pt x="2215" y="0"/>
                    <a:pt x="2215" y="0"/>
                  </a:cubicBezTo>
                  <a:cubicBezTo>
                    <a:pt x="2111" y="0"/>
                    <a:pt x="2067" y="25"/>
                    <a:pt x="2027" y="50"/>
                  </a:cubicBezTo>
                  <a:cubicBezTo>
                    <a:pt x="1981" y="24"/>
                    <a:pt x="1919" y="0"/>
                    <a:pt x="1781" y="0"/>
                  </a:cubicBezTo>
                  <a:cubicBezTo>
                    <a:pt x="1781" y="0"/>
                    <a:pt x="1781" y="0"/>
                    <a:pt x="1781" y="0"/>
                  </a:cubicBezTo>
                  <a:cubicBezTo>
                    <a:pt x="1780" y="0"/>
                    <a:pt x="1779" y="0"/>
                    <a:pt x="1779" y="0"/>
                  </a:cubicBezTo>
                  <a:cubicBezTo>
                    <a:pt x="1778" y="0"/>
                    <a:pt x="1778" y="0"/>
                    <a:pt x="1778" y="0"/>
                  </a:cubicBezTo>
                  <a:cubicBezTo>
                    <a:pt x="1778" y="0"/>
                    <a:pt x="1778" y="0"/>
                    <a:pt x="1777" y="0"/>
                  </a:cubicBezTo>
                  <a:cubicBezTo>
                    <a:pt x="1674" y="0"/>
                    <a:pt x="1630" y="25"/>
                    <a:pt x="1590" y="50"/>
                  </a:cubicBezTo>
                  <a:cubicBezTo>
                    <a:pt x="1544" y="24"/>
                    <a:pt x="1482" y="0"/>
                    <a:pt x="1344" y="0"/>
                  </a:cubicBezTo>
                  <a:cubicBezTo>
                    <a:pt x="1344" y="0"/>
                    <a:pt x="1344" y="0"/>
                    <a:pt x="1344" y="0"/>
                  </a:cubicBezTo>
                  <a:cubicBezTo>
                    <a:pt x="1343" y="0"/>
                    <a:pt x="1342" y="0"/>
                    <a:pt x="1342" y="0"/>
                  </a:cubicBezTo>
                  <a:cubicBezTo>
                    <a:pt x="1341" y="0"/>
                    <a:pt x="1341" y="0"/>
                    <a:pt x="1341" y="0"/>
                  </a:cubicBezTo>
                  <a:cubicBezTo>
                    <a:pt x="1341" y="0"/>
                    <a:pt x="1340" y="0"/>
                    <a:pt x="1340" y="0"/>
                  </a:cubicBezTo>
                  <a:cubicBezTo>
                    <a:pt x="1237" y="0"/>
                    <a:pt x="1193" y="25"/>
                    <a:pt x="1152" y="50"/>
                  </a:cubicBezTo>
                  <a:cubicBezTo>
                    <a:pt x="1107" y="24"/>
                    <a:pt x="1045" y="0"/>
                    <a:pt x="907" y="0"/>
                  </a:cubicBezTo>
                  <a:cubicBezTo>
                    <a:pt x="907" y="0"/>
                    <a:pt x="907" y="0"/>
                    <a:pt x="906" y="0"/>
                  </a:cubicBezTo>
                  <a:cubicBezTo>
                    <a:pt x="906" y="0"/>
                    <a:pt x="905" y="0"/>
                    <a:pt x="905" y="0"/>
                  </a:cubicBezTo>
                  <a:cubicBezTo>
                    <a:pt x="904" y="0"/>
                    <a:pt x="904" y="0"/>
                    <a:pt x="904" y="0"/>
                  </a:cubicBezTo>
                  <a:cubicBezTo>
                    <a:pt x="903" y="0"/>
                    <a:pt x="903" y="0"/>
                    <a:pt x="903" y="0"/>
                  </a:cubicBezTo>
                  <a:cubicBezTo>
                    <a:pt x="800" y="0"/>
                    <a:pt x="756" y="25"/>
                    <a:pt x="715" y="50"/>
                  </a:cubicBezTo>
                  <a:cubicBezTo>
                    <a:pt x="669" y="24"/>
                    <a:pt x="607" y="0"/>
                    <a:pt x="467" y="0"/>
                  </a:cubicBezTo>
                  <a:cubicBezTo>
                    <a:pt x="467" y="0"/>
                    <a:pt x="467" y="0"/>
                    <a:pt x="467" y="0"/>
                  </a:cubicBezTo>
                  <a:cubicBezTo>
                    <a:pt x="361" y="0"/>
                    <a:pt x="317" y="25"/>
                    <a:pt x="275" y="50"/>
                  </a:cubicBezTo>
                  <a:cubicBezTo>
                    <a:pt x="230" y="24"/>
                    <a:pt x="167" y="0"/>
                    <a:pt x="27" y="0"/>
                  </a:cubicBezTo>
                  <a:cubicBezTo>
                    <a:pt x="12" y="0"/>
                    <a:pt x="0" y="12"/>
                    <a:pt x="0" y="27"/>
                  </a:cubicBezTo>
                  <a:cubicBezTo>
                    <a:pt x="0" y="41"/>
                    <a:pt x="12" y="53"/>
                    <a:pt x="27" y="53"/>
                  </a:cubicBezTo>
                  <a:cubicBezTo>
                    <a:pt x="124" y="53"/>
                    <a:pt x="178" y="65"/>
                    <a:pt x="217" y="81"/>
                  </a:cubicBezTo>
                  <a:cubicBezTo>
                    <a:pt x="178" y="97"/>
                    <a:pt x="124" y="108"/>
                    <a:pt x="27" y="108"/>
                  </a:cubicBezTo>
                  <a:cubicBezTo>
                    <a:pt x="12" y="108"/>
                    <a:pt x="0" y="120"/>
                    <a:pt x="0" y="135"/>
                  </a:cubicBezTo>
                  <a:cubicBezTo>
                    <a:pt x="0" y="150"/>
                    <a:pt x="12" y="162"/>
                    <a:pt x="27" y="162"/>
                  </a:cubicBezTo>
                  <a:cubicBezTo>
                    <a:pt x="167" y="162"/>
                    <a:pt x="230" y="137"/>
                    <a:pt x="275" y="112"/>
                  </a:cubicBezTo>
                  <a:cubicBezTo>
                    <a:pt x="317" y="137"/>
                    <a:pt x="361" y="162"/>
                    <a:pt x="467" y="162"/>
                  </a:cubicBezTo>
                  <a:cubicBezTo>
                    <a:pt x="607" y="162"/>
                    <a:pt x="669" y="137"/>
                    <a:pt x="715" y="112"/>
                  </a:cubicBezTo>
                  <a:cubicBezTo>
                    <a:pt x="756" y="136"/>
                    <a:pt x="800" y="161"/>
                    <a:pt x="903" y="162"/>
                  </a:cubicBezTo>
                  <a:cubicBezTo>
                    <a:pt x="903" y="162"/>
                    <a:pt x="903" y="162"/>
                    <a:pt x="904" y="162"/>
                  </a:cubicBezTo>
                  <a:cubicBezTo>
                    <a:pt x="904" y="162"/>
                    <a:pt x="905" y="162"/>
                    <a:pt x="905" y="162"/>
                  </a:cubicBezTo>
                  <a:cubicBezTo>
                    <a:pt x="906" y="162"/>
                    <a:pt x="906" y="162"/>
                    <a:pt x="906" y="162"/>
                  </a:cubicBezTo>
                  <a:cubicBezTo>
                    <a:pt x="907" y="162"/>
                    <a:pt x="907" y="162"/>
                    <a:pt x="907" y="162"/>
                  </a:cubicBezTo>
                  <a:cubicBezTo>
                    <a:pt x="1045" y="161"/>
                    <a:pt x="1107" y="137"/>
                    <a:pt x="1152" y="112"/>
                  </a:cubicBezTo>
                  <a:cubicBezTo>
                    <a:pt x="1193" y="136"/>
                    <a:pt x="1237" y="161"/>
                    <a:pt x="1340" y="162"/>
                  </a:cubicBezTo>
                  <a:cubicBezTo>
                    <a:pt x="1340" y="162"/>
                    <a:pt x="1341" y="162"/>
                    <a:pt x="1341" y="162"/>
                  </a:cubicBezTo>
                  <a:cubicBezTo>
                    <a:pt x="1341" y="162"/>
                    <a:pt x="1342" y="162"/>
                    <a:pt x="1342" y="162"/>
                  </a:cubicBezTo>
                  <a:cubicBezTo>
                    <a:pt x="1343" y="162"/>
                    <a:pt x="1343" y="162"/>
                    <a:pt x="1344" y="162"/>
                  </a:cubicBezTo>
                  <a:cubicBezTo>
                    <a:pt x="1344" y="162"/>
                    <a:pt x="1344" y="162"/>
                    <a:pt x="1344" y="162"/>
                  </a:cubicBezTo>
                  <a:cubicBezTo>
                    <a:pt x="1482" y="161"/>
                    <a:pt x="1544" y="137"/>
                    <a:pt x="1590" y="112"/>
                  </a:cubicBezTo>
                  <a:cubicBezTo>
                    <a:pt x="1630" y="136"/>
                    <a:pt x="1674" y="161"/>
                    <a:pt x="1777" y="162"/>
                  </a:cubicBezTo>
                  <a:cubicBezTo>
                    <a:pt x="1777" y="162"/>
                    <a:pt x="1778" y="162"/>
                    <a:pt x="1778" y="162"/>
                  </a:cubicBezTo>
                  <a:cubicBezTo>
                    <a:pt x="1778" y="162"/>
                    <a:pt x="1779" y="162"/>
                    <a:pt x="1779" y="162"/>
                  </a:cubicBezTo>
                  <a:cubicBezTo>
                    <a:pt x="1780" y="162"/>
                    <a:pt x="1780" y="162"/>
                    <a:pt x="1781" y="162"/>
                  </a:cubicBezTo>
                  <a:cubicBezTo>
                    <a:pt x="1781" y="162"/>
                    <a:pt x="1781" y="162"/>
                    <a:pt x="1781" y="162"/>
                  </a:cubicBezTo>
                  <a:cubicBezTo>
                    <a:pt x="1919" y="161"/>
                    <a:pt x="1981" y="137"/>
                    <a:pt x="2027" y="112"/>
                  </a:cubicBezTo>
                  <a:cubicBezTo>
                    <a:pt x="2067" y="136"/>
                    <a:pt x="2111" y="161"/>
                    <a:pt x="2214" y="162"/>
                  </a:cubicBezTo>
                  <a:cubicBezTo>
                    <a:pt x="2215" y="162"/>
                    <a:pt x="2215" y="162"/>
                    <a:pt x="2215" y="162"/>
                  </a:cubicBezTo>
                  <a:cubicBezTo>
                    <a:pt x="2215" y="162"/>
                    <a:pt x="2216" y="162"/>
                    <a:pt x="2216" y="162"/>
                  </a:cubicBezTo>
                  <a:cubicBezTo>
                    <a:pt x="2217" y="162"/>
                    <a:pt x="2217" y="162"/>
                    <a:pt x="2218" y="162"/>
                  </a:cubicBezTo>
                  <a:cubicBezTo>
                    <a:pt x="2218" y="162"/>
                    <a:pt x="2218" y="162"/>
                    <a:pt x="2218" y="162"/>
                  </a:cubicBezTo>
                  <a:cubicBezTo>
                    <a:pt x="2357" y="161"/>
                    <a:pt x="2418" y="137"/>
                    <a:pt x="2464" y="112"/>
                  </a:cubicBezTo>
                  <a:cubicBezTo>
                    <a:pt x="2505" y="136"/>
                    <a:pt x="2548" y="161"/>
                    <a:pt x="2651" y="162"/>
                  </a:cubicBezTo>
                  <a:cubicBezTo>
                    <a:pt x="2652" y="162"/>
                    <a:pt x="2652" y="162"/>
                    <a:pt x="2652" y="162"/>
                  </a:cubicBezTo>
                  <a:cubicBezTo>
                    <a:pt x="2652" y="162"/>
                    <a:pt x="2653" y="162"/>
                    <a:pt x="2653" y="162"/>
                  </a:cubicBezTo>
                  <a:cubicBezTo>
                    <a:pt x="2654" y="162"/>
                    <a:pt x="2654" y="162"/>
                    <a:pt x="2655" y="162"/>
                  </a:cubicBezTo>
                  <a:cubicBezTo>
                    <a:pt x="2655" y="162"/>
                    <a:pt x="2655" y="162"/>
                    <a:pt x="2655" y="162"/>
                  </a:cubicBezTo>
                  <a:cubicBezTo>
                    <a:pt x="2794" y="161"/>
                    <a:pt x="2855" y="137"/>
                    <a:pt x="2901" y="112"/>
                  </a:cubicBezTo>
                  <a:cubicBezTo>
                    <a:pt x="2942" y="136"/>
                    <a:pt x="2985" y="161"/>
                    <a:pt x="3089" y="162"/>
                  </a:cubicBezTo>
                  <a:cubicBezTo>
                    <a:pt x="3089" y="162"/>
                    <a:pt x="3089" y="162"/>
                    <a:pt x="3089" y="162"/>
                  </a:cubicBezTo>
                  <a:cubicBezTo>
                    <a:pt x="3090" y="162"/>
                    <a:pt x="3090" y="162"/>
                    <a:pt x="3091" y="162"/>
                  </a:cubicBezTo>
                  <a:cubicBezTo>
                    <a:pt x="3091" y="162"/>
                    <a:pt x="3091" y="162"/>
                    <a:pt x="3092" y="162"/>
                  </a:cubicBezTo>
                  <a:cubicBezTo>
                    <a:pt x="3092" y="162"/>
                    <a:pt x="3092" y="162"/>
                    <a:pt x="3092" y="162"/>
                  </a:cubicBezTo>
                  <a:cubicBezTo>
                    <a:pt x="3231" y="161"/>
                    <a:pt x="3292" y="137"/>
                    <a:pt x="3338" y="112"/>
                  </a:cubicBezTo>
                  <a:cubicBezTo>
                    <a:pt x="3379" y="136"/>
                    <a:pt x="3422" y="161"/>
                    <a:pt x="3526" y="162"/>
                  </a:cubicBezTo>
                  <a:cubicBezTo>
                    <a:pt x="3526" y="162"/>
                    <a:pt x="3526" y="162"/>
                    <a:pt x="3526" y="162"/>
                  </a:cubicBezTo>
                  <a:cubicBezTo>
                    <a:pt x="3527" y="162"/>
                    <a:pt x="3527" y="162"/>
                    <a:pt x="3528" y="162"/>
                  </a:cubicBezTo>
                  <a:cubicBezTo>
                    <a:pt x="3528" y="162"/>
                    <a:pt x="3528" y="162"/>
                    <a:pt x="3529" y="162"/>
                  </a:cubicBezTo>
                  <a:cubicBezTo>
                    <a:pt x="3529" y="162"/>
                    <a:pt x="3529" y="162"/>
                    <a:pt x="3529" y="162"/>
                  </a:cubicBezTo>
                  <a:cubicBezTo>
                    <a:pt x="3668" y="161"/>
                    <a:pt x="3729" y="137"/>
                    <a:pt x="3775" y="112"/>
                  </a:cubicBezTo>
                  <a:cubicBezTo>
                    <a:pt x="3816" y="136"/>
                    <a:pt x="3860" y="161"/>
                    <a:pt x="3963" y="162"/>
                  </a:cubicBezTo>
                  <a:cubicBezTo>
                    <a:pt x="3963" y="162"/>
                    <a:pt x="3963" y="162"/>
                    <a:pt x="3963" y="162"/>
                  </a:cubicBezTo>
                  <a:cubicBezTo>
                    <a:pt x="3964" y="162"/>
                    <a:pt x="3964" y="162"/>
                    <a:pt x="3965" y="162"/>
                  </a:cubicBezTo>
                  <a:cubicBezTo>
                    <a:pt x="3965" y="162"/>
                    <a:pt x="3966" y="162"/>
                    <a:pt x="3966" y="162"/>
                  </a:cubicBezTo>
                  <a:cubicBezTo>
                    <a:pt x="3966" y="162"/>
                    <a:pt x="3966" y="162"/>
                    <a:pt x="3966" y="162"/>
                  </a:cubicBezTo>
                  <a:cubicBezTo>
                    <a:pt x="4105" y="161"/>
                    <a:pt x="4167" y="137"/>
                    <a:pt x="4212" y="112"/>
                  </a:cubicBezTo>
                  <a:cubicBezTo>
                    <a:pt x="4253" y="136"/>
                    <a:pt x="4297" y="161"/>
                    <a:pt x="4400" y="162"/>
                  </a:cubicBezTo>
                  <a:cubicBezTo>
                    <a:pt x="4400" y="162"/>
                    <a:pt x="4400" y="162"/>
                    <a:pt x="4400" y="162"/>
                  </a:cubicBezTo>
                  <a:cubicBezTo>
                    <a:pt x="4401" y="162"/>
                    <a:pt x="4401" y="162"/>
                    <a:pt x="4402" y="162"/>
                  </a:cubicBezTo>
                  <a:cubicBezTo>
                    <a:pt x="4402" y="162"/>
                    <a:pt x="4403" y="162"/>
                    <a:pt x="4403" y="162"/>
                  </a:cubicBezTo>
                  <a:cubicBezTo>
                    <a:pt x="4403" y="162"/>
                    <a:pt x="4403" y="162"/>
                    <a:pt x="4404" y="162"/>
                  </a:cubicBezTo>
                  <a:cubicBezTo>
                    <a:pt x="4542" y="161"/>
                    <a:pt x="4604" y="137"/>
                    <a:pt x="4649" y="112"/>
                  </a:cubicBezTo>
                  <a:cubicBezTo>
                    <a:pt x="4690" y="137"/>
                    <a:pt x="4735" y="162"/>
                    <a:pt x="4840" y="162"/>
                  </a:cubicBezTo>
                  <a:cubicBezTo>
                    <a:pt x="4855" y="162"/>
                    <a:pt x="4867" y="150"/>
                    <a:pt x="4867" y="135"/>
                  </a:cubicBezTo>
                  <a:cubicBezTo>
                    <a:pt x="4867" y="120"/>
                    <a:pt x="4855" y="108"/>
                    <a:pt x="4840" y="108"/>
                  </a:cubicBezTo>
                  <a:close/>
                </a:path>
              </a:pathLst>
            </a:custGeom>
            <a:solidFill>
              <a:srgbClr val="474747"/>
            </a:solidFill>
            <a:ln>
              <a:noFill/>
            </a:ln>
            <a:extLst>
              <a:ext uri="{91240B29-F687-4F45-9708-019B960494DF}">
                <a14:hiddenLine xmlns:a14="http://schemas.microsoft.com/office/drawing/2010/main" w="0">
                  <a:solidFill>
                    <a:srgbClr val="000000"/>
                  </a:solidFill>
                  <a:prstDash val="solid"/>
                  <a:round/>
                  <a:headEnd/>
                  <a:tailEnd/>
                </a14:hiddenLine>
              </a:ext>
            </a:extLst>
          </p:spPr>
          <p:txBody>
            <a:bodyPr lIns="91303" tIns="45650" rIns="91303" bIns="45650"/>
            <a:lstStyle/>
            <a:p>
              <a:pPr fontAlgn="ctr"/>
              <a:endParaRPr lang="en-US" altLang="zh-CN">
                <a:ea typeface="+mn-ea"/>
              </a:endParaRPr>
            </a:p>
          </p:txBody>
        </p:sp>
        <p:sp>
          <p:nvSpPr>
            <p:cNvPr id="16" name="Text Box 52"/>
            <p:cNvSpPr txBox="1">
              <a:spLocks noChangeArrowheads="1"/>
            </p:cNvSpPr>
            <p:nvPr/>
          </p:nvSpPr>
          <p:spPr bwMode="auto">
            <a:xfrm>
              <a:off x="2394179" y="3612356"/>
              <a:ext cx="648348" cy="274594"/>
            </a:xfrm>
            <a:prstGeom prst="rect">
              <a:avLst/>
            </a:prstGeom>
            <a:noFill/>
            <a:ln w="9525">
              <a:noFill/>
              <a:miter lim="800000"/>
            </a:ln>
          </p:spPr>
          <p:txBody>
            <a:bodyPr>
              <a:spAutoFit/>
            </a:bodyPr>
            <a:lstStyle/>
            <a:p>
              <a:pPr fontAlgn="ctr"/>
              <a:r>
                <a:rPr kumimoji="1" lang="en-US" altLang="zh-CN" sz="1200" dirty="0" err="1"/>
                <a:t>Voz</a:t>
              </a:r>
              <a:endParaRPr kumimoji="1" lang="en-US" altLang="zh-CN" sz="1200" dirty="0">
                <a:ea typeface="+mn-ea"/>
              </a:endParaRPr>
            </a:p>
          </p:txBody>
        </p:sp>
        <p:sp>
          <p:nvSpPr>
            <p:cNvPr id="17" name="Text Box 53"/>
            <p:cNvSpPr txBox="1">
              <a:spLocks noChangeArrowheads="1"/>
            </p:cNvSpPr>
            <p:nvPr/>
          </p:nvSpPr>
          <p:spPr bwMode="auto">
            <a:xfrm>
              <a:off x="2394179" y="4331493"/>
              <a:ext cx="792954" cy="274594"/>
            </a:xfrm>
            <a:prstGeom prst="rect">
              <a:avLst/>
            </a:prstGeom>
            <a:noFill/>
            <a:ln w="9525">
              <a:noFill/>
              <a:miter lim="800000"/>
            </a:ln>
          </p:spPr>
          <p:txBody>
            <a:bodyPr>
              <a:spAutoFit/>
            </a:bodyPr>
            <a:lstStyle/>
            <a:p>
              <a:pPr fontAlgn="ctr"/>
              <a:r>
                <a:rPr kumimoji="1" lang="en-US" altLang="zh-CN" sz="1200" dirty="0"/>
                <a:t>Dados</a:t>
              </a:r>
              <a:endParaRPr kumimoji="1" lang="en-US" altLang="zh-CN" sz="1200" dirty="0">
                <a:ea typeface="+mn-ea"/>
              </a:endParaRPr>
            </a:p>
          </p:txBody>
        </p:sp>
        <p:sp>
          <p:nvSpPr>
            <p:cNvPr id="18" name="Rectangle 54"/>
            <p:cNvSpPr>
              <a:spLocks noChangeArrowheads="1"/>
            </p:cNvSpPr>
            <p:nvPr/>
          </p:nvSpPr>
          <p:spPr bwMode="auto">
            <a:xfrm>
              <a:off x="6388316" y="3666368"/>
              <a:ext cx="1751013" cy="1458912"/>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fontAlgn="ctr"/>
              <a:endParaRPr lang="en-US" altLang="zh-CN">
                <a:ea typeface="+mn-ea"/>
              </a:endParaRPr>
            </a:p>
          </p:txBody>
        </p:sp>
        <p:sp>
          <p:nvSpPr>
            <p:cNvPr id="19" name="Rectangle 55"/>
            <p:cNvSpPr>
              <a:spLocks noChangeArrowheads="1"/>
            </p:cNvSpPr>
            <p:nvPr/>
          </p:nvSpPr>
          <p:spPr bwMode="auto">
            <a:xfrm>
              <a:off x="3473679" y="3666368"/>
              <a:ext cx="1751012" cy="1458912"/>
            </a:xfrm>
            <a:prstGeom prst="rect">
              <a:avLst/>
            </a:prstGeom>
          </p:spPr>
          <p:style>
            <a:lnRef idx="2">
              <a:schemeClr val="dk1"/>
            </a:lnRef>
            <a:fillRef idx="1">
              <a:schemeClr val="lt1"/>
            </a:fillRef>
            <a:effectRef idx="0">
              <a:schemeClr val="dk1"/>
            </a:effectRef>
            <a:fontRef idx="minor">
              <a:schemeClr val="dk1"/>
            </a:fontRef>
          </p:style>
          <p:txBody>
            <a:bodyPr wrap="none" anchor="ctr"/>
            <a:lstStyle/>
            <a:p>
              <a:pPr fontAlgn="ctr"/>
              <a:endParaRPr lang="en-US" altLang="zh-CN">
                <a:ea typeface="+mn-ea"/>
              </a:endParaRPr>
            </a:p>
          </p:txBody>
        </p:sp>
        <p:sp>
          <p:nvSpPr>
            <p:cNvPr id="20" name="Line 56"/>
            <p:cNvSpPr>
              <a:spLocks noChangeShapeType="1"/>
            </p:cNvSpPr>
            <p:nvPr/>
          </p:nvSpPr>
          <p:spPr bwMode="auto">
            <a:xfrm>
              <a:off x="4932591" y="4007643"/>
              <a:ext cx="292100" cy="350838"/>
            </a:xfrm>
            <a:prstGeom prst="line">
              <a:avLst/>
            </a:prstGeom>
            <a:noFill/>
            <a:ln w="9525">
              <a:solidFill>
                <a:schemeClr val="accent2"/>
              </a:solidFill>
              <a:prstDash val="dash"/>
              <a:round/>
              <a:headEnd type="triangle" w="med" len="med"/>
              <a:tailEnd type="triangle" w="med" len="med"/>
            </a:ln>
          </p:spPr>
          <p:txBody>
            <a:bodyPr/>
            <a:lstStyle/>
            <a:p>
              <a:pPr fontAlgn="ctr"/>
              <a:endParaRPr lang="en-US" altLang="zh-CN">
                <a:ea typeface="+mn-ea"/>
              </a:endParaRPr>
            </a:p>
          </p:txBody>
        </p:sp>
        <p:sp>
          <p:nvSpPr>
            <p:cNvPr id="21" name="Line 57"/>
            <p:cNvSpPr>
              <a:spLocks noChangeShapeType="1"/>
            </p:cNvSpPr>
            <p:nvPr/>
          </p:nvSpPr>
          <p:spPr bwMode="auto">
            <a:xfrm flipH="1">
              <a:off x="4932591" y="4358481"/>
              <a:ext cx="292100" cy="349250"/>
            </a:xfrm>
            <a:prstGeom prst="line">
              <a:avLst/>
            </a:prstGeom>
            <a:noFill/>
            <a:ln w="9525">
              <a:solidFill>
                <a:srgbClr val="A50021"/>
              </a:solidFill>
              <a:prstDash val="dash"/>
              <a:round/>
              <a:headEnd type="triangle" w="med" len="med"/>
              <a:tailEnd type="triangle" w="med" len="med"/>
            </a:ln>
          </p:spPr>
          <p:txBody>
            <a:bodyPr/>
            <a:lstStyle/>
            <a:p>
              <a:pPr fontAlgn="ctr"/>
              <a:endParaRPr lang="en-US" altLang="zh-CN">
                <a:ea typeface="+mn-ea"/>
              </a:endParaRPr>
            </a:p>
          </p:txBody>
        </p:sp>
        <p:sp>
          <p:nvSpPr>
            <p:cNvPr id="22" name="Line 58"/>
            <p:cNvSpPr>
              <a:spLocks noChangeShapeType="1"/>
            </p:cNvSpPr>
            <p:nvPr/>
          </p:nvSpPr>
          <p:spPr bwMode="auto">
            <a:xfrm flipH="1">
              <a:off x="6388316" y="4007643"/>
              <a:ext cx="292100" cy="350838"/>
            </a:xfrm>
            <a:prstGeom prst="line">
              <a:avLst/>
            </a:prstGeom>
            <a:noFill/>
            <a:ln w="9525">
              <a:solidFill>
                <a:schemeClr val="accent2"/>
              </a:solidFill>
              <a:prstDash val="dash"/>
              <a:round/>
              <a:headEnd type="triangle" w="med" len="med"/>
              <a:tailEnd type="triangle" w="med" len="med"/>
            </a:ln>
          </p:spPr>
          <p:txBody>
            <a:bodyPr/>
            <a:lstStyle/>
            <a:p>
              <a:pPr fontAlgn="ctr"/>
              <a:endParaRPr lang="en-US" altLang="zh-CN">
                <a:ea typeface="+mn-ea"/>
              </a:endParaRPr>
            </a:p>
          </p:txBody>
        </p:sp>
        <p:sp>
          <p:nvSpPr>
            <p:cNvPr id="23" name="Line 59"/>
            <p:cNvSpPr>
              <a:spLocks noChangeShapeType="1"/>
            </p:cNvSpPr>
            <p:nvPr/>
          </p:nvSpPr>
          <p:spPr bwMode="auto">
            <a:xfrm>
              <a:off x="6388316" y="4358481"/>
              <a:ext cx="234950" cy="407987"/>
            </a:xfrm>
            <a:prstGeom prst="line">
              <a:avLst/>
            </a:prstGeom>
            <a:noFill/>
            <a:ln w="9525">
              <a:solidFill>
                <a:srgbClr val="A50021"/>
              </a:solidFill>
              <a:prstDash val="dash"/>
              <a:round/>
              <a:headEnd type="triangle" w="med" len="med"/>
              <a:tailEnd type="triangle" w="med" len="med"/>
            </a:ln>
          </p:spPr>
          <p:txBody>
            <a:bodyPr/>
            <a:lstStyle/>
            <a:p>
              <a:pPr fontAlgn="ctr"/>
              <a:endParaRPr lang="en-US" altLang="zh-CN">
                <a:ea typeface="+mn-ea"/>
              </a:endParaRPr>
            </a:p>
          </p:txBody>
        </p:sp>
        <p:sp>
          <p:nvSpPr>
            <p:cNvPr id="24" name="Rectangle 60"/>
            <p:cNvSpPr>
              <a:spLocks noChangeArrowheads="1"/>
            </p:cNvSpPr>
            <p:nvPr/>
          </p:nvSpPr>
          <p:spPr bwMode="auto">
            <a:xfrm>
              <a:off x="3648304" y="3833018"/>
              <a:ext cx="1276350" cy="357188"/>
            </a:xfrm>
            <a:prstGeom prst="rect">
              <a:avLst/>
            </a:prstGeom>
            <a:solidFill>
              <a:schemeClr val="accent1">
                <a:lumMod val="40000"/>
                <a:lumOff val="60000"/>
              </a:schemeClr>
            </a:solidFill>
            <a:ln w="9525">
              <a:solidFill>
                <a:schemeClr val="tx1"/>
              </a:solidFill>
              <a:miter lim="800000"/>
            </a:ln>
          </p:spPr>
          <p:txBody>
            <a:bodyPr wrap="none" anchor="ctr"/>
            <a:lstStyle/>
            <a:p>
              <a:pPr fontAlgn="ctr">
                <a:lnSpc>
                  <a:spcPct val="100000"/>
                </a:lnSpc>
                <a:spcBef>
                  <a:spcPct val="0"/>
                </a:spcBef>
                <a:buClrTx/>
                <a:buSzTx/>
                <a:buFontTx/>
                <a:buNone/>
              </a:pPr>
              <a:r>
                <a:rPr kumimoji="1" lang="en-US" altLang="zh-CN" sz="1200" dirty="0">
                  <a:ea typeface="+mn-ea"/>
                </a:rPr>
                <a:t>Low-pass filter</a:t>
              </a:r>
            </a:p>
          </p:txBody>
        </p:sp>
        <p:sp>
          <p:nvSpPr>
            <p:cNvPr id="25" name="Rectangle 61"/>
            <p:cNvSpPr>
              <a:spLocks noChangeArrowheads="1"/>
            </p:cNvSpPr>
            <p:nvPr/>
          </p:nvSpPr>
          <p:spPr bwMode="auto">
            <a:xfrm>
              <a:off x="3648304" y="4588073"/>
              <a:ext cx="1276350" cy="357187"/>
            </a:xfrm>
            <a:prstGeom prst="rect">
              <a:avLst/>
            </a:prstGeom>
            <a:solidFill>
              <a:schemeClr val="bg1">
                <a:lumMod val="85000"/>
              </a:schemeClr>
            </a:solidFill>
            <a:ln w="9525">
              <a:solidFill>
                <a:schemeClr val="tx1"/>
              </a:solidFill>
              <a:miter lim="800000"/>
            </a:ln>
          </p:spPr>
          <p:txBody>
            <a:bodyPr wrap="none" anchor="ctr"/>
            <a:lstStyle/>
            <a:p>
              <a:pPr fontAlgn="ctr">
                <a:lnSpc>
                  <a:spcPct val="100000"/>
                </a:lnSpc>
                <a:spcBef>
                  <a:spcPct val="0"/>
                </a:spcBef>
                <a:buClrTx/>
                <a:buSzTx/>
                <a:buFontTx/>
                <a:buNone/>
              </a:pPr>
              <a:r>
                <a:rPr kumimoji="1" lang="en-US" altLang="zh-CN" sz="1200" dirty="0">
                  <a:ea typeface="+mn-ea"/>
                </a:rPr>
                <a:t>High-pass filter</a:t>
              </a:r>
            </a:p>
          </p:txBody>
        </p:sp>
        <p:sp>
          <p:nvSpPr>
            <p:cNvPr id="26" name="Rectangle 62"/>
            <p:cNvSpPr>
              <a:spLocks noChangeArrowheads="1"/>
            </p:cNvSpPr>
            <p:nvPr/>
          </p:nvSpPr>
          <p:spPr bwMode="auto">
            <a:xfrm>
              <a:off x="6680416" y="3833019"/>
              <a:ext cx="1276350" cy="357187"/>
            </a:xfrm>
            <a:prstGeom prst="rect">
              <a:avLst/>
            </a:prstGeom>
            <a:solidFill>
              <a:schemeClr val="accent1">
                <a:lumMod val="40000"/>
                <a:lumOff val="60000"/>
              </a:schemeClr>
            </a:solidFill>
            <a:ln w="9525">
              <a:solidFill>
                <a:schemeClr val="tx1"/>
              </a:solidFill>
              <a:miter lim="800000"/>
            </a:ln>
          </p:spPr>
          <p:txBody>
            <a:bodyPr wrap="none" anchor="ctr"/>
            <a:lstStyle/>
            <a:p>
              <a:pPr fontAlgn="ctr">
                <a:lnSpc>
                  <a:spcPct val="100000"/>
                </a:lnSpc>
                <a:spcBef>
                  <a:spcPct val="0"/>
                </a:spcBef>
                <a:buClrTx/>
                <a:buSzTx/>
                <a:buFontTx/>
                <a:buNone/>
              </a:pPr>
              <a:r>
                <a:rPr kumimoji="1" lang="en-US" altLang="zh-CN" sz="1200">
                  <a:ea typeface="+mn-ea"/>
                </a:rPr>
                <a:t>Low-pass filter</a:t>
              </a:r>
            </a:p>
          </p:txBody>
        </p:sp>
        <p:sp>
          <p:nvSpPr>
            <p:cNvPr id="27" name="Rectangle 63"/>
            <p:cNvSpPr>
              <a:spLocks noChangeArrowheads="1"/>
            </p:cNvSpPr>
            <p:nvPr/>
          </p:nvSpPr>
          <p:spPr bwMode="auto">
            <a:xfrm>
              <a:off x="6680416" y="4586485"/>
              <a:ext cx="1276350" cy="358775"/>
            </a:xfrm>
            <a:prstGeom prst="rect">
              <a:avLst/>
            </a:prstGeom>
            <a:solidFill>
              <a:schemeClr val="bg1">
                <a:lumMod val="85000"/>
              </a:schemeClr>
            </a:solidFill>
            <a:ln w="9525">
              <a:solidFill>
                <a:schemeClr val="tx1"/>
              </a:solidFill>
              <a:miter lim="800000"/>
            </a:ln>
          </p:spPr>
          <p:txBody>
            <a:bodyPr wrap="none" anchor="ctr"/>
            <a:lstStyle/>
            <a:p>
              <a:pPr fontAlgn="ctr">
                <a:lnSpc>
                  <a:spcPct val="100000"/>
                </a:lnSpc>
                <a:spcBef>
                  <a:spcPct val="0"/>
                </a:spcBef>
                <a:buClrTx/>
                <a:buSzTx/>
                <a:buFontTx/>
                <a:buNone/>
              </a:pPr>
              <a:r>
                <a:rPr kumimoji="1" lang="en-US" altLang="zh-CN" sz="1200">
                  <a:ea typeface="+mn-ea"/>
                </a:rPr>
                <a:t>High-pass filter</a:t>
              </a:r>
            </a:p>
          </p:txBody>
        </p:sp>
        <p:sp>
          <p:nvSpPr>
            <p:cNvPr id="28" name="Text Box 64"/>
            <p:cNvSpPr txBox="1">
              <a:spLocks noChangeArrowheads="1"/>
            </p:cNvSpPr>
            <p:nvPr/>
          </p:nvSpPr>
          <p:spPr bwMode="auto">
            <a:xfrm>
              <a:off x="8355229" y="3688556"/>
              <a:ext cx="792954" cy="274594"/>
            </a:xfrm>
            <a:prstGeom prst="rect">
              <a:avLst/>
            </a:prstGeom>
            <a:noFill/>
            <a:ln w="9525">
              <a:noFill/>
              <a:miter lim="800000"/>
            </a:ln>
          </p:spPr>
          <p:txBody>
            <a:bodyPr>
              <a:spAutoFit/>
            </a:bodyPr>
            <a:lstStyle/>
            <a:p>
              <a:pPr fontAlgn="ctr"/>
              <a:r>
                <a:rPr kumimoji="1" lang="en-US" altLang="zh-CN" sz="1200" dirty="0" err="1"/>
                <a:t>Voz</a:t>
              </a:r>
              <a:endParaRPr kumimoji="1" lang="en-US" altLang="zh-CN" sz="1200" dirty="0">
                <a:ea typeface="+mn-ea"/>
              </a:endParaRPr>
            </a:p>
          </p:txBody>
        </p:sp>
        <p:sp>
          <p:nvSpPr>
            <p:cNvPr id="29" name="Text Box 65"/>
            <p:cNvSpPr txBox="1">
              <a:spLocks noChangeArrowheads="1"/>
            </p:cNvSpPr>
            <p:nvPr/>
          </p:nvSpPr>
          <p:spPr bwMode="auto">
            <a:xfrm>
              <a:off x="8355229" y="4487068"/>
              <a:ext cx="792954" cy="274594"/>
            </a:xfrm>
            <a:prstGeom prst="rect">
              <a:avLst/>
            </a:prstGeom>
            <a:noFill/>
            <a:ln w="9525">
              <a:noFill/>
              <a:miter lim="800000"/>
            </a:ln>
          </p:spPr>
          <p:txBody>
            <a:bodyPr>
              <a:spAutoFit/>
            </a:bodyPr>
            <a:lstStyle/>
            <a:p>
              <a:pPr fontAlgn="ctr"/>
              <a:r>
                <a:rPr kumimoji="1" lang="en-US" altLang="zh-CN" sz="1200" dirty="0"/>
                <a:t>Dados</a:t>
              </a:r>
              <a:endParaRPr kumimoji="1" lang="en-US" altLang="zh-CN" sz="1200" dirty="0">
                <a:ea typeface="+mn-ea"/>
              </a:endParaRPr>
            </a:p>
          </p:txBody>
        </p:sp>
        <p:sp>
          <p:nvSpPr>
            <p:cNvPr id="30" name="Text Box 66"/>
            <p:cNvSpPr txBox="1">
              <a:spLocks noChangeArrowheads="1"/>
            </p:cNvSpPr>
            <p:nvPr/>
          </p:nvSpPr>
          <p:spPr bwMode="auto">
            <a:xfrm>
              <a:off x="5223432" y="3937148"/>
              <a:ext cx="1184772" cy="461665"/>
            </a:xfrm>
            <a:prstGeom prst="rect">
              <a:avLst/>
            </a:prstGeom>
            <a:noFill/>
            <a:ln w="9525">
              <a:noFill/>
              <a:miter lim="800000"/>
            </a:ln>
          </p:spPr>
          <p:txBody>
            <a:bodyPr wrap="square">
              <a:spAutoFit/>
            </a:bodyPr>
            <a:lstStyle/>
            <a:p>
              <a:pPr algn="ctr" fontAlgn="ctr">
                <a:lnSpc>
                  <a:spcPct val="100000"/>
                </a:lnSpc>
                <a:buClrTx/>
                <a:buSzTx/>
                <a:buFontTx/>
                <a:buNone/>
              </a:pPr>
              <a:r>
                <a:rPr kumimoji="1" lang="en-US" altLang="zh-CN" sz="1200" dirty="0">
                  <a:ea typeface="+mn-ea"/>
                </a:rPr>
                <a:t>Twisted-pair cable</a:t>
              </a:r>
            </a:p>
          </p:txBody>
        </p:sp>
        <p:sp>
          <p:nvSpPr>
            <p:cNvPr id="31" name="Text Box 67"/>
            <p:cNvSpPr txBox="1">
              <a:spLocks noChangeArrowheads="1"/>
            </p:cNvSpPr>
            <p:nvPr/>
          </p:nvSpPr>
          <p:spPr bwMode="auto">
            <a:xfrm>
              <a:off x="3347864" y="5183981"/>
              <a:ext cx="2022143" cy="738664"/>
            </a:xfrm>
            <a:prstGeom prst="rect">
              <a:avLst/>
            </a:prstGeom>
            <a:noFill/>
            <a:ln w="9525">
              <a:noFill/>
              <a:miter lim="800000"/>
            </a:ln>
          </p:spPr>
          <p:txBody>
            <a:bodyPr wrap="square">
              <a:spAutoFit/>
            </a:bodyPr>
            <a:lstStyle/>
            <a:p>
              <a:pPr algn="ctr" fontAlgn="ctr">
                <a:lnSpc>
                  <a:spcPct val="100000"/>
                </a:lnSpc>
                <a:buClrTx/>
                <a:buSzTx/>
                <a:buFontTx/>
                <a:buNone/>
              </a:pPr>
              <a:r>
                <a:rPr kumimoji="1" lang="en-US" altLang="zh-CN" sz="1400" dirty="0">
                  <a:ea typeface="+mn-ea"/>
                </a:rPr>
                <a:t>Splitter at the user end</a:t>
              </a:r>
            </a:p>
            <a:p>
              <a:pPr algn="ctr" fontAlgn="ctr">
                <a:lnSpc>
                  <a:spcPct val="100000"/>
                </a:lnSpc>
                <a:buClrTx/>
                <a:buSzTx/>
                <a:buFontTx/>
                <a:buNone/>
              </a:pPr>
              <a:r>
                <a:rPr kumimoji="1" lang="en-US" altLang="zh-CN" sz="1400" dirty="0">
                  <a:ea typeface="+mn-ea"/>
                </a:rPr>
                <a:t>Modem</a:t>
              </a:r>
            </a:p>
          </p:txBody>
        </p:sp>
        <p:sp>
          <p:nvSpPr>
            <p:cNvPr id="32" name="Text Box 68"/>
            <p:cNvSpPr txBox="1">
              <a:spLocks noChangeArrowheads="1"/>
            </p:cNvSpPr>
            <p:nvPr/>
          </p:nvSpPr>
          <p:spPr bwMode="auto">
            <a:xfrm>
              <a:off x="6336196" y="5255418"/>
              <a:ext cx="1908212" cy="518678"/>
            </a:xfrm>
            <a:prstGeom prst="rect">
              <a:avLst/>
            </a:prstGeom>
            <a:noFill/>
            <a:ln w="9525">
              <a:noFill/>
              <a:miter lim="800000"/>
            </a:ln>
          </p:spPr>
          <p:txBody>
            <a:bodyPr wrap="square">
              <a:spAutoFit/>
            </a:bodyPr>
            <a:lstStyle/>
            <a:p>
              <a:pPr algn="ctr" fontAlgn="ctr">
                <a:lnSpc>
                  <a:spcPct val="100000"/>
                </a:lnSpc>
                <a:buClrTx/>
                <a:buSzTx/>
                <a:buFontTx/>
                <a:buNone/>
              </a:pPr>
              <a:r>
                <a:rPr kumimoji="1" lang="en-US" altLang="zh-CN" sz="1400" dirty="0">
                  <a:ea typeface="+mn-ea"/>
                </a:rPr>
                <a:t>CO splitter</a:t>
              </a:r>
            </a:p>
            <a:p>
              <a:pPr algn="ctr" fontAlgn="ctr">
                <a:lnSpc>
                  <a:spcPct val="100000"/>
                </a:lnSpc>
                <a:buClrTx/>
                <a:buSzTx/>
                <a:buFontTx/>
                <a:buNone/>
              </a:pPr>
              <a:r>
                <a:rPr kumimoji="1" lang="en-US" altLang="zh-CN" sz="1400" dirty="0">
                  <a:ea typeface="+mn-ea"/>
                </a:rPr>
                <a:t>DSLAM</a:t>
              </a:r>
            </a:p>
          </p:txBody>
        </p:sp>
        <p:sp>
          <p:nvSpPr>
            <p:cNvPr id="33" name="Line 80"/>
            <p:cNvSpPr>
              <a:spLocks noChangeShapeType="1"/>
            </p:cNvSpPr>
            <p:nvPr/>
          </p:nvSpPr>
          <p:spPr bwMode="auto">
            <a:xfrm>
              <a:off x="2465616" y="4031456"/>
              <a:ext cx="1152525" cy="1587"/>
            </a:xfrm>
            <a:prstGeom prst="line">
              <a:avLst/>
            </a:prstGeom>
            <a:noFill/>
            <a:ln w="9525">
              <a:solidFill>
                <a:schemeClr val="accent2"/>
              </a:solidFill>
              <a:prstDash val="dash"/>
              <a:round/>
              <a:headEnd type="triangle" w="med" len="med"/>
              <a:tailEnd type="triangle" w="med" len="med"/>
            </a:ln>
          </p:spPr>
          <p:txBody>
            <a:bodyPr/>
            <a:lstStyle/>
            <a:p>
              <a:pPr fontAlgn="ctr"/>
              <a:endParaRPr lang="en-US" altLang="zh-CN">
                <a:ea typeface="+mn-ea"/>
              </a:endParaRPr>
            </a:p>
          </p:txBody>
        </p:sp>
        <p:sp>
          <p:nvSpPr>
            <p:cNvPr id="34" name="Line 81"/>
            <p:cNvSpPr>
              <a:spLocks noChangeShapeType="1"/>
            </p:cNvSpPr>
            <p:nvPr/>
          </p:nvSpPr>
          <p:spPr bwMode="auto">
            <a:xfrm>
              <a:off x="2465616" y="4752181"/>
              <a:ext cx="1152525" cy="1587"/>
            </a:xfrm>
            <a:prstGeom prst="line">
              <a:avLst/>
            </a:prstGeom>
            <a:noFill/>
            <a:ln w="9525">
              <a:solidFill>
                <a:srgbClr val="A50021"/>
              </a:solidFill>
              <a:prstDash val="dash"/>
              <a:round/>
              <a:headEnd type="triangle" w="med" len="med"/>
              <a:tailEnd type="triangle" w="med" len="med"/>
            </a:ln>
          </p:spPr>
          <p:txBody>
            <a:bodyPr/>
            <a:lstStyle/>
            <a:p>
              <a:pPr fontAlgn="ctr"/>
              <a:endParaRPr lang="en-US" altLang="zh-CN">
                <a:ea typeface="+mn-ea"/>
              </a:endParaRPr>
            </a:p>
          </p:txBody>
        </p:sp>
        <p:sp>
          <p:nvSpPr>
            <p:cNvPr id="35" name="Line 82"/>
            <p:cNvSpPr>
              <a:spLocks noChangeShapeType="1"/>
            </p:cNvSpPr>
            <p:nvPr/>
          </p:nvSpPr>
          <p:spPr bwMode="auto">
            <a:xfrm>
              <a:off x="7994866" y="4031456"/>
              <a:ext cx="1008063" cy="1587"/>
            </a:xfrm>
            <a:prstGeom prst="line">
              <a:avLst/>
            </a:prstGeom>
            <a:noFill/>
            <a:ln w="9525">
              <a:solidFill>
                <a:schemeClr val="accent2"/>
              </a:solidFill>
              <a:prstDash val="dash"/>
              <a:round/>
              <a:headEnd type="triangle" w="med" len="med"/>
              <a:tailEnd type="triangle" w="med" len="med"/>
            </a:ln>
          </p:spPr>
          <p:txBody>
            <a:bodyPr/>
            <a:lstStyle/>
            <a:p>
              <a:pPr fontAlgn="ctr"/>
              <a:endParaRPr lang="en-US" altLang="zh-CN">
                <a:ea typeface="+mn-ea"/>
              </a:endParaRPr>
            </a:p>
          </p:txBody>
        </p:sp>
        <p:sp>
          <p:nvSpPr>
            <p:cNvPr id="36" name="Line 83"/>
            <p:cNvSpPr>
              <a:spLocks noChangeShapeType="1"/>
            </p:cNvSpPr>
            <p:nvPr/>
          </p:nvSpPr>
          <p:spPr bwMode="auto">
            <a:xfrm>
              <a:off x="7994866" y="4823618"/>
              <a:ext cx="1008063" cy="1588"/>
            </a:xfrm>
            <a:prstGeom prst="line">
              <a:avLst/>
            </a:prstGeom>
            <a:noFill/>
            <a:ln w="9525">
              <a:solidFill>
                <a:srgbClr val="A50021"/>
              </a:solidFill>
              <a:prstDash val="dash"/>
              <a:round/>
              <a:headEnd type="triangle" w="med" len="med"/>
              <a:tailEnd type="triangle" w="med" len="med"/>
            </a:ln>
          </p:spPr>
          <p:txBody>
            <a:bodyPr/>
            <a:lstStyle/>
            <a:p>
              <a:pPr fontAlgn="ctr"/>
              <a:endParaRPr lang="en-US" altLang="zh-CN">
                <a:ea typeface="+mn-ea"/>
              </a:endParaRPr>
            </a:p>
          </p:txBody>
        </p:sp>
        <p:sp>
          <p:nvSpPr>
            <p:cNvPr id="37" name="Oval 84"/>
            <p:cNvSpPr>
              <a:spLocks noChangeArrowheads="1"/>
            </p:cNvSpPr>
            <p:nvPr/>
          </p:nvSpPr>
          <p:spPr bwMode="auto">
            <a:xfrm>
              <a:off x="2565224" y="3923220"/>
              <a:ext cx="215900" cy="215900"/>
            </a:xfrm>
            <a:prstGeom prst="ellipse">
              <a:avLst/>
            </a:prstGeom>
            <a:solidFill>
              <a:srgbClr val="0070C0"/>
            </a:solidFill>
            <a:ln w="12700">
              <a:noFill/>
              <a:round/>
            </a:ln>
          </p:spPr>
          <p:txBody>
            <a:bodyPr wrap="none" anchor="ctr"/>
            <a:lstStyle/>
            <a:p>
              <a:pPr fontAlgn="ctr">
                <a:lnSpc>
                  <a:spcPct val="100000"/>
                </a:lnSpc>
                <a:spcBef>
                  <a:spcPct val="0"/>
                </a:spcBef>
                <a:buClrTx/>
                <a:buSzTx/>
                <a:buFontTx/>
                <a:buNone/>
              </a:pPr>
              <a:endParaRPr kumimoji="1" lang="en-US" altLang="zh-CN" b="1">
                <a:solidFill>
                  <a:srgbClr val="CC3300"/>
                </a:solidFill>
                <a:ea typeface="+mn-ea"/>
              </a:endParaRPr>
            </a:p>
          </p:txBody>
        </p:sp>
        <p:sp>
          <p:nvSpPr>
            <p:cNvPr id="38" name="Oval 79"/>
            <p:cNvSpPr>
              <a:spLocks noChangeArrowheads="1"/>
            </p:cNvSpPr>
            <p:nvPr/>
          </p:nvSpPr>
          <p:spPr bwMode="auto">
            <a:xfrm>
              <a:off x="2573802" y="4649021"/>
              <a:ext cx="216000" cy="216000"/>
            </a:xfrm>
            <a:prstGeom prst="ellipse">
              <a:avLst/>
            </a:prstGeom>
            <a:solidFill>
              <a:srgbClr val="CC3300"/>
            </a:solidFill>
            <a:ln w="9525">
              <a:noFill/>
              <a:round/>
            </a:ln>
          </p:spPr>
          <p:txBody>
            <a:bodyPr wrap="none" anchor="ctr"/>
            <a:lstStyle/>
            <a:p>
              <a:pPr fontAlgn="ctr">
                <a:lnSpc>
                  <a:spcPct val="100000"/>
                </a:lnSpc>
                <a:spcBef>
                  <a:spcPct val="0"/>
                </a:spcBef>
                <a:buClrTx/>
                <a:buSzTx/>
                <a:buFontTx/>
                <a:buNone/>
              </a:pPr>
              <a:endParaRPr kumimoji="1" lang="en-US" altLang="zh-CN" b="1">
                <a:solidFill>
                  <a:srgbClr val="CC3300"/>
                </a:solidFill>
                <a:ea typeface="+mn-ea"/>
              </a:endParaRPr>
            </a:p>
          </p:txBody>
        </p:sp>
        <p:pic>
          <p:nvPicPr>
            <p:cNvPr id="39" name="图片 38"/>
            <p:cNvPicPr>
              <a:picLocks noChangeAspect="1"/>
            </p:cNvPicPr>
            <p:nvPr/>
          </p:nvPicPr>
          <p:blipFill>
            <a:blip r:embed="rId3" cstate="print"/>
            <a:stretch>
              <a:fillRect/>
            </a:stretch>
          </p:blipFill>
          <p:spPr>
            <a:xfrm>
              <a:off x="2092750" y="3860712"/>
              <a:ext cx="372866" cy="340915"/>
            </a:xfrm>
            <a:prstGeom prst="rect">
              <a:avLst/>
            </a:prstGeom>
          </p:spPr>
        </p:pic>
        <p:pic>
          <p:nvPicPr>
            <p:cNvPr id="40" name="图片 39"/>
            <p:cNvPicPr>
              <a:picLocks noChangeAspect="1"/>
            </p:cNvPicPr>
            <p:nvPr/>
          </p:nvPicPr>
          <p:blipFill>
            <a:blip r:embed="rId4" cstate="print"/>
            <a:stretch>
              <a:fillRect/>
            </a:stretch>
          </p:blipFill>
          <p:spPr>
            <a:xfrm>
              <a:off x="9039205" y="3816575"/>
              <a:ext cx="724059" cy="444609"/>
            </a:xfrm>
            <a:prstGeom prst="rect">
              <a:avLst/>
            </a:prstGeom>
          </p:spPr>
        </p:pic>
        <p:pic>
          <p:nvPicPr>
            <p:cNvPr id="41" name="图片 40"/>
            <p:cNvPicPr>
              <a:picLocks noChangeAspect="1"/>
            </p:cNvPicPr>
            <p:nvPr/>
          </p:nvPicPr>
          <p:blipFill>
            <a:blip r:embed="rId5" cstate="print"/>
            <a:stretch>
              <a:fillRect/>
            </a:stretch>
          </p:blipFill>
          <p:spPr>
            <a:xfrm>
              <a:off x="9036803" y="4550443"/>
              <a:ext cx="863789" cy="508125"/>
            </a:xfrm>
            <a:prstGeom prst="rect">
              <a:avLst/>
            </a:prstGeom>
          </p:spPr>
        </p:pic>
        <p:pic>
          <p:nvPicPr>
            <p:cNvPr id="42" name="图片 41"/>
            <p:cNvPicPr>
              <a:picLocks noChangeAspect="1"/>
            </p:cNvPicPr>
            <p:nvPr/>
          </p:nvPicPr>
          <p:blipFill>
            <a:blip r:embed="rId6" cstate="print"/>
            <a:stretch>
              <a:fillRect/>
            </a:stretch>
          </p:blipFill>
          <p:spPr>
            <a:xfrm>
              <a:off x="2051720" y="4566165"/>
              <a:ext cx="438694" cy="343091"/>
            </a:xfrm>
            <a:prstGeom prst="rect">
              <a:avLst/>
            </a:prstGeom>
          </p:spPr>
        </p:pic>
      </p:grpSp>
    </p:spTree>
    <p:extLst>
      <p:ext uri="{BB962C8B-B14F-4D97-AF65-F5344CB8AC3E}">
        <p14:creationId xmlns:p14="http://schemas.microsoft.com/office/powerpoint/2010/main" val="3424212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5002" y="366337"/>
            <a:ext cx="9831600" cy="640800"/>
          </a:xfrm>
        </p:spPr>
        <p:txBody>
          <a:bodyPr/>
          <a:lstStyle/>
          <a:p>
            <a:r>
              <a:rPr lang="en-US" altLang="zh-CN" dirty="0" err="1"/>
              <a:t>Princípio</a:t>
            </a:r>
            <a:r>
              <a:rPr lang="en-US" altLang="zh-CN" dirty="0"/>
              <a:t> da </a:t>
            </a:r>
            <a:r>
              <a:rPr lang="en-US" altLang="zh-CN" dirty="0" err="1"/>
              <a:t>Intercalação</a:t>
            </a:r>
            <a:r>
              <a:rPr lang="en-US" altLang="zh-CN" dirty="0"/>
              <a:t>
</a:t>
            </a:r>
            <a:endParaRPr lang="zh-CN" altLang="en-US" dirty="0"/>
          </a:p>
        </p:txBody>
      </p:sp>
      <p:graphicFrame>
        <p:nvGraphicFramePr>
          <p:cNvPr id="5" name="Group 3"/>
          <p:cNvGraphicFramePr>
            <a:graphicFrameLocks/>
          </p:cNvGraphicFramePr>
          <p:nvPr>
            <p:extLst>
              <p:ext uri="{D42A27DB-BD31-4B8C-83A1-F6EECF244321}">
                <p14:modId xmlns:p14="http://schemas.microsoft.com/office/powerpoint/2010/main" val="1455092026"/>
              </p:ext>
            </p:extLst>
          </p:nvPr>
        </p:nvGraphicFramePr>
        <p:xfrm>
          <a:off x="4398532" y="1555646"/>
          <a:ext cx="2997200" cy="829440"/>
        </p:xfrm>
        <a:graphic>
          <a:graphicData uri="http://schemas.openxmlformats.org/drawingml/2006/table">
            <a:tbl>
              <a:tblPr/>
              <a:tblGrid>
                <a:gridCol w="430213">
                  <a:extLst>
                    <a:ext uri="{9D8B030D-6E8A-4147-A177-3AD203B41FA5}">
                      <a16:colId xmlns:a16="http://schemas.microsoft.com/office/drawing/2014/main" val="20000"/>
                    </a:ext>
                  </a:extLst>
                </a:gridCol>
                <a:gridCol w="425450">
                  <a:extLst>
                    <a:ext uri="{9D8B030D-6E8A-4147-A177-3AD203B41FA5}">
                      <a16:colId xmlns:a16="http://schemas.microsoft.com/office/drawing/2014/main" val="20001"/>
                    </a:ext>
                  </a:extLst>
                </a:gridCol>
                <a:gridCol w="43021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30213">
                  <a:extLst>
                    <a:ext uri="{9D8B030D-6E8A-4147-A177-3AD203B41FA5}">
                      <a16:colId xmlns:a16="http://schemas.microsoft.com/office/drawing/2014/main" val="20004"/>
                    </a:ext>
                  </a:extLst>
                </a:gridCol>
                <a:gridCol w="425450">
                  <a:extLst>
                    <a:ext uri="{9D8B030D-6E8A-4147-A177-3AD203B41FA5}">
                      <a16:colId xmlns:a16="http://schemas.microsoft.com/office/drawing/2014/main" val="20005"/>
                    </a:ext>
                  </a:extLst>
                </a:gridCol>
                <a:gridCol w="430212">
                  <a:extLst>
                    <a:ext uri="{9D8B030D-6E8A-4147-A177-3AD203B41FA5}">
                      <a16:colId xmlns:a16="http://schemas.microsoft.com/office/drawing/2014/main" val="20006"/>
                    </a:ext>
                  </a:extLst>
                </a:gridCol>
              </a:tblGrid>
              <a:tr h="233768">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华文细黑" pitchFamily="2" charset="-122"/>
                        </a:rPr>
                        <a:t>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16</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3768">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华文细黑"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3768">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华文细黑" pitchFamily="2"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华文细黑"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bl>
          </a:graphicData>
        </a:graphic>
      </p:graphicFrame>
      <p:graphicFrame>
        <p:nvGraphicFramePr>
          <p:cNvPr id="6" name="Group 246"/>
          <p:cNvGraphicFramePr>
            <a:graphicFrameLocks/>
          </p:cNvGraphicFramePr>
          <p:nvPr>
            <p:extLst>
              <p:ext uri="{D42A27DB-BD31-4B8C-83A1-F6EECF244321}">
                <p14:modId xmlns:p14="http://schemas.microsoft.com/office/powerpoint/2010/main" val="135548174"/>
              </p:ext>
            </p:extLst>
          </p:nvPr>
        </p:nvGraphicFramePr>
        <p:xfrm>
          <a:off x="1834210" y="3891107"/>
          <a:ext cx="8631771" cy="1984129"/>
        </p:xfrm>
        <a:graphic>
          <a:graphicData uri="http://schemas.openxmlformats.org/drawingml/2006/table">
            <a:tbl>
              <a:tblPr/>
              <a:tblGrid>
                <a:gridCol w="1612311">
                  <a:extLst>
                    <a:ext uri="{9D8B030D-6E8A-4147-A177-3AD203B41FA5}">
                      <a16:colId xmlns:a16="http://schemas.microsoft.com/office/drawing/2014/main" val="20000"/>
                    </a:ext>
                  </a:extLst>
                </a:gridCol>
                <a:gridCol w="334260">
                  <a:extLst>
                    <a:ext uri="{9D8B030D-6E8A-4147-A177-3AD203B41FA5}">
                      <a16:colId xmlns:a16="http://schemas.microsoft.com/office/drawing/2014/main" val="20001"/>
                    </a:ext>
                  </a:extLst>
                </a:gridCol>
                <a:gridCol w="334260">
                  <a:extLst>
                    <a:ext uri="{9D8B030D-6E8A-4147-A177-3AD203B41FA5}">
                      <a16:colId xmlns:a16="http://schemas.microsoft.com/office/drawing/2014/main" val="20002"/>
                    </a:ext>
                  </a:extLst>
                </a:gridCol>
                <a:gridCol w="334260">
                  <a:extLst>
                    <a:ext uri="{9D8B030D-6E8A-4147-A177-3AD203B41FA5}">
                      <a16:colId xmlns:a16="http://schemas.microsoft.com/office/drawing/2014/main" val="20003"/>
                    </a:ext>
                  </a:extLst>
                </a:gridCol>
                <a:gridCol w="334260">
                  <a:extLst>
                    <a:ext uri="{9D8B030D-6E8A-4147-A177-3AD203B41FA5}">
                      <a16:colId xmlns:a16="http://schemas.microsoft.com/office/drawing/2014/main" val="20004"/>
                    </a:ext>
                  </a:extLst>
                </a:gridCol>
                <a:gridCol w="334260">
                  <a:extLst>
                    <a:ext uri="{9D8B030D-6E8A-4147-A177-3AD203B41FA5}">
                      <a16:colId xmlns:a16="http://schemas.microsoft.com/office/drawing/2014/main" val="20005"/>
                    </a:ext>
                  </a:extLst>
                </a:gridCol>
                <a:gridCol w="334260">
                  <a:extLst>
                    <a:ext uri="{9D8B030D-6E8A-4147-A177-3AD203B41FA5}">
                      <a16:colId xmlns:a16="http://schemas.microsoft.com/office/drawing/2014/main" val="20006"/>
                    </a:ext>
                  </a:extLst>
                </a:gridCol>
                <a:gridCol w="334260">
                  <a:extLst>
                    <a:ext uri="{9D8B030D-6E8A-4147-A177-3AD203B41FA5}">
                      <a16:colId xmlns:a16="http://schemas.microsoft.com/office/drawing/2014/main" val="20007"/>
                    </a:ext>
                  </a:extLst>
                </a:gridCol>
                <a:gridCol w="334260">
                  <a:extLst>
                    <a:ext uri="{9D8B030D-6E8A-4147-A177-3AD203B41FA5}">
                      <a16:colId xmlns:a16="http://schemas.microsoft.com/office/drawing/2014/main" val="20008"/>
                    </a:ext>
                  </a:extLst>
                </a:gridCol>
                <a:gridCol w="334260">
                  <a:extLst>
                    <a:ext uri="{9D8B030D-6E8A-4147-A177-3AD203B41FA5}">
                      <a16:colId xmlns:a16="http://schemas.microsoft.com/office/drawing/2014/main" val="20009"/>
                    </a:ext>
                  </a:extLst>
                </a:gridCol>
                <a:gridCol w="334260">
                  <a:extLst>
                    <a:ext uri="{9D8B030D-6E8A-4147-A177-3AD203B41FA5}">
                      <a16:colId xmlns:a16="http://schemas.microsoft.com/office/drawing/2014/main" val="20010"/>
                    </a:ext>
                  </a:extLst>
                </a:gridCol>
                <a:gridCol w="334260">
                  <a:extLst>
                    <a:ext uri="{9D8B030D-6E8A-4147-A177-3AD203B41FA5}">
                      <a16:colId xmlns:a16="http://schemas.microsoft.com/office/drawing/2014/main" val="20011"/>
                    </a:ext>
                  </a:extLst>
                </a:gridCol>
                <a:gridCol w="334260">
                  <a:extLst>
                    <a:ext uri="{9D8B030D-6E8A-4147-A177-3AD203B41FA5}">
                      <a16:colId xmlns:a16="http://schemas.microsoft.com/office/drawing/2014/main" val="20012"/>
                    </a:ext>
                  </a:extLst>
                </a:gridCol>
                <a:gridCol w="334260">
                  <a:extLst>
                    <a:ext uri="{9D8B030D-6E8A-4147-A177-3AD203B41FA5}">
                      <a16:colId xmlns:a16="http://schemas.microsoft.com/office/drawing/2014/main" val="20013"/>
                    </a:ext>
                  </a:extLst>
                </a:gridCol>
                <a:gridCol w="334260">
                  <a:extLst>
                    <a:ext uri="{9D8B030D-6E8A-4147-A177-3AD203B41FA5}">
                      <a16:colId xmlns:a16="http://schemas.microsoft.com/office/drawing/2014/main" val="20014"/>
                    </a:ext>
                  </a:extLst>
                </a:gridCol>
                <a:gridCol w="334260">
                  <a:extLst>
                    <a:ext uri="{9D8B030D-6E8A-4147-A177-3AD203B41FA5}">
                      <a16:colId xmlns:a16="http://schemas.microsoft.com/office/drawing/2014/main" val="20015"/>
                    </a:ext>
                  </a:extLst>
                </a:gridCol>
                <a:gridCol w="334260">
                  <a:extLst>
                    <a:ext uri="{9D8B030D-6E8A-4147-A177-3AD203B41FA5}">
                      <a16:colId xmlns:a16="http://schemas.microsoft.com/office/drawing/2014/main" val="20016"/>
                    </a:ext>
                  </a:extLst>
                </a:gridCol>
                <a:gridCol w="334260">
                  <a:extLst>
                    <a:ext uri="{9D8B030D-6E8A-4147-A177-3AD203B41FA5}">
                      <a16:colId xmlns:a16="http://schemas.microsoft.com/office/drawing/2014/main" val="20017"/>
                    </a:ext>
                  </a:extLst>
                </a:gridCol>
                <a:gridCol w="334260">
                  <a:extLst>
                    <a:ext uri="{9D8B030D-6E8A-4147-A177-3AD203B41FA5}">
                      <a16:colId xmlns:a16="http://schemas.microsoft.com/office/drawing/2014/main" val="20018"/>
                    </a:ext>
                  </a:extLst>
                </a:gridCol>
                <a:gridCol w="334260">
                  <a:extLst>
                    <a:ext uri="{9D8B030D-6E8A-4147-A177-3AD203B41FA5}">
                      <a16:colId xmlns:a16="http://schemas.microsoft.com/office/drawing/2014/main" val="20019"/>
                    </a:ext>
                  </a:extLst>
                </a:gridCol>
                <a:gridCol w="334260">
                  <a:extLst>
                    <a:ext uri="{9D8B030D-6E8A-4147-A177-3AD203B41FA5}">
                      <a16:colId xmlns:a16="http://schemas.microsoft.com/office/drawing/2014/main" val="20020"/>
                    </a:ext>
                  </a:extLst>
                </a:gridCol>
                <a:gridCol w="334260">
                  <a:extLst>
                    <a:ext uri="{9D8B030D-6E8A-4147-A177-3AD203B41FA5}">
                      <a16:colId xmlns:a16="http://schemas.microsoft.com/office/drawing/2014/main" val="20021"/>
                    </a:ext>
                  </a:extLst>
                </a:gridCol>
              </a:tblGrid>
              <a:tr h="428665">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pt-BR" altLang="zh-CN" sz="1000" b="1" i="0" u="none" strike="noStrike" cap="none" normalizeH="0" baseline="0" dirty="0">
                          <a:ln>
                            <a:noFill/>
                          </a:ln>
                          <a:solidFill>
                            <a:srgbClr val="C00000"/>
                          </a:solidFill>
                          <a:latin typeface="FrutigerNext LT Regular"/>
                          <a:ea typeface="+mn-ea"/>
                        </a:rPr>
                        <a:t>Sequência de bits (sem intercalar)</a:t>
                      </a:r>
                      <a:endParaRPr kumimoji="0" lang="zh-CN" altLang="en-US" sz="1000" b="1" i="0" u="none" strike="noStrike" cap="none" normalizeH="0" baseline="0" dirty="0">
                        <a:ln>
                          <a:noFill/>
                        </a:ln>
                        <a:solidFill>
                          <a:srgbClr val="C00000"/>
                        </a:solidFill>
                        <a:latin typeface="FrutigerNext LT Regular"/>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8665">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pt-BR" altLang="zh-CN" sz="1000" b="1" i="0" u="none" strike="noStrike" cap="none" normalizeH="0" baseline="0" dirty="0">
                          <a:ln>
                            <a:noFill/>
                          </a:ln>
                          <a:solidFill>
                            <a:srgbClr val="0070C0"/>
                          </a:solidFill>
                          <a:latin typeface="FrutigerNext LT Regular"/>
                          <a:ea typeface="+mn-ea"/>
                        </a:rPr>
                        <a:t>Sequência de bits (intercalada)</a:t>
                      </a:r>
                      <a:endParaRPr kumimoji="0" lang="zh-CN" altLang="en-US" sz="1000" b="1" i="0" u="none" strike="noStrike" cap="none" normalizeH="0" baseline="0" dirty="0">
                        <a:ln>
                          <a:noFill/>
                        </a:ln>
                        <a:solidFill>
                          <a:srgbClr val="0070C0"/>
                        </a:solidFill>
                        <a:latin typeface="FrutigerNext LT Regular"/>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57199">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pt-BR" altLang="zh-CN" sz="1000" b="1" i="0" u="none" strike="noStrike" cap="none" normalizeH="0" baseline="0" dirty="0">
                          <a:ln>
                            <a:noFill/>
                          </a:ln>
                          <a:solidFill>
                            <a:schemeClr val="tx1"/>
                          </a:solidFill>
                          <a:latin typeface="FrutigerNext LT Regular"/>
                          <a:ea typeface="+mn-ea"/>
                        </a:rPr>
                        <a:t>Erro de intermitência</a:t>
                      </a:r>
                      <a:endParaRPr kumimoji="0" lang="zh-CN" altLang="en-US" sz="1000" b="1" i="0" u="none" strike="noStrike" cap="none" normalizeH="0" baseline="0" dirty="0">
                        <a:ln>
                          <a:noFill/>
                        </a:ln>
                        <a:solidFill>
                          <a:schemeClr val="tx1"/>
                        </a:solidFill>
                        <a:latin typeface="FrutigerNext LT Regular"/>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mn-ea"/>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mn-ea"/>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mn-ea"/>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dirty="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dirty="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endParaRPr kumimoji="0" lang="zh-CN" altLang="en-US" sz="1000" b="0" i="0" u="none" strike="noStrike" cap="none" normalizeH="0" baseline="0">
                        <a:ln>
                          <a:noFill/>
                        </a:ln>
                        <a:solidFill>
                          <a:schemeClr val="tx1"/>
                        </a:solidFill>
                        <a:latin typeface="FrutigerNext LT Regular"/>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endParaRPr kumimoji="0" lang="zh-CN" altLang="en-US" sz="1000" b="0" i="0" u="none" strike="noStrike" cap="none" normalizeH="0" baseline="0">
                        <a:ln>
                          <a:noFill/>
                        </a:ln>
                        <a:solidFill>
                          <a:schemeClr val="tx1"/>
                        </a:solidFill>
                        <a:latin typeface="FrutigerNext LT Regular"/>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endParaRPr kumimoji="0" lang="zh-CN" altLang="en-US" sz="1000" b="0" i="0" u="none" strike="noStrike" cap="none" normalizeH="0" baseline="0">
                        <a:ln>
                          <a:noFill/>
                        </a:ln>
                        <a:solidFill>
                          <a:schemeClr val="tx1"/>
                        </a:solidFill>
                        <a:latin typeface="FrutigerNext LT Regular"/>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endParaRPr kumimoji="0" lang="zh-CN" altLang="en-US" sz="1000" b="0" i="0" u="none" strike="noStrike" cap="none" normalizeH="0" baseline="0">
                        <a:ln>
                          <a:noFill/>
                        </a:ln>
                        <a:solidFill>
                          <a:schemeClr val="tx1"/>
                        </a:solidFill>
                        <a:latin typeface="FrutigerNext LT Regular"/>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endParaRPr kumimoji="0" lang="zh-CN" altLang="en-US" sz="1000" b="0" i="0" u="none" strike="noStrike" cap="none" normalizeH="0" baseline="0">
                        <a:ln>
                          <a:noFill/>
                        </a:ln>
                        <a:solidFill>
                          <a:schemeClr val="tx1"/>
                        </a:solidFill>
                        <a:latin typeface="FrutigerNext LT Regular"/>
                        <a:ea typeface="+mn-ea"/>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zh-CN" altLang="en-US" sz="1000" b="0" i="0" u="none" strike="noStrike" cap="none" normalizeH="0" baseline="0">
                          <a:ln>
                            <a:noFill/>
                          </a:ln>
                          <a:solidFill>
                            <a:schemeClr val="tx1"/>
                          </a:solidFill>
                          <a:latin typeface="FrutigerNext LT Regular"/>
                          <a:ea typeface="+mn-ea"/>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66744">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pt-BR" altLang="zh-CN" sz="1000" b="1" i="0" u="none" strike="noStrike" cap="none" normalizeH="0" baseline="0" dirty="0">
                          <a:ln>
                            <a:noFill/>
                          </a:ln>
                          <a:solidFill>
                            <a:srgbClr val="C00000"/>
                          </a:solidFill>
                          <a:latin typeface="FrutigerNext LT Regular"/>
                          <a:ea typeface="+mn-ea"/>
                        </a:rPr>
                        <a:t>Bit RX (sem intercalação)</a:t>
                      </a:r>
                      <a:r>
                        <a:rPr kumimoji="0" lang="zh-CN" altLang="en-US" sz="1000" b="1" i="0" u="none" strike="noStrike" cap="none" normalizeH="0" baseline="0" dirty="0">
                          <a:ln>
                            <a:noFill/>
                          </a:ln>
                          <a:solidFill>
                            <a:srgbClr val="C00000"/>
                          </a:solidFill>
                          <a:latin typeface="FrutigerNext LT Regular"/>
                          <a:ea typeface="+mn-ea"/>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C00000"/>
                          </a:solidFill>
                          <a:latin typeface="FrutigerNext LT Regular"/>
                          <a:ea typeface="+mn-ea"/>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C00000"/>
                          </a:solidFill>
                          <a:latin typeface="FrutigerNext LT Regular"/>
                          <a:ea typeface="+mn-ea"/>
                        </a:rPr>
                        <a:t>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8665">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pt-BR" altLang="zh-CN" sz="1000" b="1" i="0" u="none" strike="noStrike" cap="none" normalizeH="0" baseline="0" dirty="0">
                          <a:ln>
                            <a:noFill/>
                          </a:ln>
                          <a:solidFill>
                            <a:srgbClr val="0070C0"/>
                          </a:solidFill>
                          <a:latin typeface="FrutigerNext LT Regular"/>
                          <a:ea typeface="+mn-ea"/>
                        </a:rPr>
                        <a:t>Bit recebido (intercalado</a:t>
                      </a:r>
                      <a:r>
                        <a:rPr kumimoji="0" lang="zh-CN" altLang="en-US" sz="1000" b="1" i="0" u="none" strike="noStrike" cap="none" normalizeH="0" baseline="0" dirty="0">
                          <a:ln>
                            <a:noFill/>
                          </a:ln>
                          <a:solidFill>
                            <a:srgbClr val="0070C0"/>
                          </a:solidFill>
                          <a:latin typeface="FrutigerNext LT Regular"/>
                          <a:ea typeface="+mn-ea"/>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x</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x</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17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rgbClr val="0070C0"/>
                          </a:solidFill>
                          <a:latin typeface="FrutigerNext LT Regular"/>
                          <a:ea typeface="+mn-ea"/>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algn="l" defTabSz="784225">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defTabSz="784225">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defTabSz="784225">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defTabSz="784225">
                        <a:spcBef>
                          <a:spcPct val="20000"/>
                        </a:spcBef>
                        <a:defRPr sz="1500">
                          <a:solidFill>
                            <a:schemeClr val="tx1"/>
                          </a:solidFill>
                          <a:latin typeface="Arial" pitchFamily="34" charset="0"/>
                          <a:ea typeface="宋体" pitchFamily="2" charset="-122"/>
                        </a:defRPr>
                      </a:lvl5pPr>
                      <a:lvl6pPr marL="25146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defTabSz="784225"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0" marR="0" lvl="0" indent="0" algn="ctr" defTabSz="784225"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rgbClr val="0070C0"/>
                          </a:solidFill>
                          <a:latin typeface="FrutigerNext LT Regular"/>
                          <a:ea typeface="+mn-ea"/>
                        </a:rPr>
                        <a:t>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graphicFrame>
        <p:nvGraphicFramePr>
          <p:cNvPr id="7" name="Group 181"/>
          <p:cNvGraphicFramePr>
            <a:graphicFrameLocks noGrp="1"/>
          </p:cNvGraphicFramePr>
          <p:nvPr>
            <p:extLst>
              <p:ext uri="{D42A27DB-BD31-4B8C-83A1-F6EECF244321}">
                <p14:modId xmlns:p14="http://schemas.microsoft.com/office/powerpoint/2010/main" val="526357009"/>
              </p:ext>
            </p:extLst>
          </p:nvPr>
        </p:nvGraphicFramePr>
        <p:xfrm>
          <a:off x="4396566" y="2887417"/>
          <a:ext cx="2997199" cy="840298"/>
        </p:xfrm>
        <a:graphic>
          <a:graphicData uri="http://schemas.openxmlformats.org/drawingml/2006/table">
            <a:tbl>
              <a:tblPr/>
              <a:tblGrid>
                <a:gridCol w="429492">
                  <a:extLst>
                    <a:ext uri="{9D8B030D-6E8A-4147-A177-3AD203B41FA5}">
                      <a16:colId xmlns:a16="http://schemas.microsoft.com/office/drawing/2014/main" val="20000"/>
                    </a:ext>
                  </a:extLst>
                </a:gridCol>
                <a:gridCol w="426851">
                  <a:extLst>
                    <a:ext uri="{9D8B030D-6E8A-4147-A177-3AD203B41FA5}">
                      <a16:colId xmlns:a16="http://schemas.microsoft.com/office/drawing/2014/main" val="20001"/>
                    </a:ext>
                  </a:extLst>
                </a:gridCol>
                <a:gridCol w="429492">
                  <a:extLst>
                    <a:ext uri="{9D8B030D-6E8A-4147-A177-3AD203B41FA5}">
                      <a16:colId xmlns:a16="http://schemas.microsoft.com/office/drawing/2014/main" val="20002"/>
                    </a:ext>
                  </a:extLst>
                </a:gridCol>
                <a:gridCol w="425528">
                  <a:extLst>
                    <a:ext uri="{9D8B030D-6E8A-4147-A177-3AD203B41FA5}">
                      <a16:colId xmlns:a16="http://schemas.microsoft.com/office/drawing/2014/main" val="20003"/>
                    </a:ext>
                  </a:extLst>
                </a:gridCol>
                <a:gridCol w="429493">
                  <a:extLst>
                    <a:ext uri="{9D8B030D-6E8A-4147-A177-3AD203B41FA5}">
                      <a16:colId xmlns:a16="http://schemas.microsoft.com/office/drawing/2014/main" val="20004"/>
                    </a:ext>
                  </a:extLst>
                </a:gridCol>
                <a:gridCol w="426850">
                  <a:extLst>
                    <a:ext uri="{9D8B030D-6E8A-4147-A177-3AD203B41FA5}">
                      <a16:colId xmlns:a16="http://schemas.microsoft.com/office/drawing/2014/main" val="20005"/>
                    </a:ext>
                  </a:extLst>
                </a:gridCol>
                <a:gridCol w="429493">
                  <a:extLst>
                    <a:ext uri="{9D8B030D-6E8A-4147-A177-3AD203B41FA5}">
                      <a16:colId xmlns:a16="http://schemas.microsoft.com/office/drawing/2014/main" val="20006"/>
                    </a:ext>
                  </a:extLst>
                </a:gridCol>
              </a:tblGrid>
              <a:tr h="215900">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华文细黑" pitchFamily="2" charset="-122"/>
                        </a:rPr>
                        <a:t>21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20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19</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18</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16</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15</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7338">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9</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8</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30188">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7</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dirty="0">
                          <a:ln>
                            <a:noFill/>
                          </a:ln>
                          <a:solidFill>
                            <a:schemeClr val="tx1"/>
                          </a:solidFill>
                          <a:latin typeface="FrutigerNext LT Regular"/>
                          <a:ea typeface="华文细黑" pitchFamily="2" charset="-122"/>
                        </a:rPr>
                        <a:t>6</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4</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3</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2</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195263" indent="-195263" algn="l">
                        <a:lnSpc>
                          <a:spcPct val="120000"/>
                        </a:lnSpc>
                        <a:spcBef>
                          <a:spcPct val="20000"/>
                        </a:spcBef>
                        <a:spcAft>
                          <a:spcPct val="20000"/>
                        </a:spcAft>
                        <a:buClr>
                          <a:srgbClr val="990000"/>
                        </a:buClr>
                        <a:buSzPct val="85000"/>
                        <a:buFont typeface="Wingdings" panose="05000000000000000000" pitchFamily="2" charset="2"/>
                        <a:defRPr sz="1600">
                          <a:solidFill>
                            <a:schemeClr val="tx1"/>
                          </a:solidFill>
                          <a:latin typeface="Arial" pitchFamily="34" charset="0"/>
                          <a:ea typeface="华文细黑" pitchFamily="2" charset="-122"/>
                        </a:defRPr>
                      </a:lvl1pPr>
                      <a:lvl2pPr marL="742950" indent="-285750" algn="l">
                        <a:lnSpc>
                          <a:spcPct val="120000"/>
                        </a:lnSpc>
                        <a:spcBef>
                          <a:spcPct val="20000"/>
                        </a:spcBef>
                        <a:spcAft>
                          <a:spcPct val="20000"/>
                        </a:spcAft>
                        <a:buClr>
                          <a:srgbClr val="5F5F5F"/>
                        </a:buClr>
                        <a:buFont typeface="Wingdings 3" panose="05040102010807070707" pitchFamily="18" charset="2"/>
                        <a:defRPr sz="1600">
                          <a:solidFill>
                            <a:schemeClr val="tx1"/>
                          </a:solidFill>
                          <a:latin typeface="Arial" pitchFamily="34" charset="0"/>
                          <a:ea typeface="华文细黑" pitchFamily="2" charset="-122"/>
                        </a:defRPr>
                      </a:lvl2pPr>
                      <a:lvl3pPr marL="11430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3pPr>
                      <a:lvl4pPr marL="1600200" indent="-228600" algn="l">
                        <a:lnSpc>
                          <a:spcPct val="120000"/>
                        </a:lnSpc>
                        <a:spcBef>
                          <a:spcPct val="20000"/>
                        </a:spcBef>
                        <a:spcAft>
                          <a:spcPct val="20000"/>
                        </a:spcAft>
                        <a:buClr>
                          <a:schemeClr val="tx1"/>
                        </a:buClr>
                        <a:buFont typeface="Arial" panose="020B0604020202020204" pitchFamily="34" charset="0"/>
                        <a:defRPr sz="1600">
                          <a:solidFill>
                            <a:schemeClr val="tx1"/>
                          </a:solidFill>
                          <a:latin typeface="Arial" pitchFamily="34" charset="0"/>
                          <a:ea typeface="华文细黑" pitchFamily="2" charset="-122"/>
                        </a:defRPr>
                      </a:lvl4pPr>
                      <a:lvl5pPr marL="2057400" indent="-228600" algn="l">
                        <a:spcBef>
                          <a:spcPct val="20000"/>
                        </a:spcBef>
                        <a:defRPr sz="15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defRPr sz="15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defRPr sz="15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defRPr sz="15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defRPr sz="1500">
                          <a:solidFill>
                            <a:schemeClr val="tx1"/>
                          </a:solidFill>
                          <a:latin typeface="Arial" pitchFamily="34" charset="0"/>
                          <a:ea typeface="宋体" pitchFamily="2" charset="-122"/>
                        </a:defRPr>
                      </a:lvl9pPr>
                    </a:lstStyle>
                    <a:p>
                      <a:pPr marL="195263" marR="0" lvl="0" indent="-195263" algn="ctr" defTabSz="914400" rtl="0" eaLnBrk="1" fontAlgn="ctr" latinLnBrk="0" hangingPunct="1">
                        <a:lnSpc>
                          <a:spcPct val="120000"/>
                        </a:lnSpc>
                        <a:spcBef>
                          <a:spcPct val="0"/>
                        </a:spcBef>
                        <a:spcAft>
                          <a:spcPct val="20000"/>
                        </a:spcAft>
                        <a:buClrTx/>
                        <a:buSzTx/>
                        <a:buFontTx/>
                        <a:buNone/>
                      </a:pPr>
                      <a:r>
                        <a:rPr kumimoji="0" lang="en-US" altLang="zh-CN" sz="1000" b="0" i="0" u="none" strike="noStrike" cap="none" normalizeH="0" baseline="0">
                          <a:ln>
                            <a:noFill/>
                          </a:ln>
                          <a:solidFill>
                            <a:schemeClr val="tx1"/>
                          </a:solidFill>
                          <a:latin typeface="FrutigerNext LT Regular"/>
                          <a:ea typeface="华文细黑" pitchFamily="2" charset="-122"/>
                        </a:rPr>
                        <a:t>1</a:t>
                      </a: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2"/>
                  </a:ext>
                </a:extLst>
              </a:tr>
            </a:tbl>
          </a:graphicData>
        </a:graphic>
      </p:graphicFrame>
      <p:sp>
        <p:nvSpPr>
          <p:cNvPr id="8" name="Text Box 220"/>
          <p:cNvSpPr txBox="1">
            <a:spLocks noChangeArrowheads="1"/>
          </p:cNvSpPr>
          <p:nvPr/>
        </p:nvSpPr>
        <p:spPr bwMode="auto">
          <a:xfrm>
            <a:off x="2570243" y="1567051"/>
            <a:ext cx="13942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spcBef>
                <a:spcPct val="50000"/>
              </a:spcBef>
            </a:pPr>
            <a:r>
              <a:rPr kumimoji="1" lang="en-US" altLang="zh-CN" sz="1200" dirty="0" err="1">
                <a:latin typeface="+mn-lt"/>
                <a:ea typeface="+mn-ea"/>
              </a:rPr>
              <a:t>Escreva</a:t>
            </a:r>
            <a:r>
              <a:rPr kumimoji="1" lang="en-US" altLang="zh-CN" sz="1200" dirty="0">
                <a:latin typeface="+mn-lt"/>
                <a:ea typeface="+mn-ea"/>
              </a:rPr>
              <a:t> da FEC
</a:t>
            </a:r>
          </a:p>
        </p:txBody>
      </p:sp>
      <p:sp>
        <p:nvSpPr>
          <p:cNvPr id="9" name="Text Box 221"/>
          <p:cNvSpPr txBox="1">
            <a:spLocks noChangeArrowheads="1"/>
          </p:cNvSpPr>
          <p:nvPr/>
        </p:nvSpPr>
        <p:spPr bwMode="auto">
          <a:xfrm>
            <a:off x="3494917" y="2491373"/>
            <a:ext cx="144170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spcBef>
                <a:spcPct val="50000"/>
              </a:spcBef>
            </a:pPr>
            <a:r>
              <a:rPr kumimoji="1" lang="en-US" altLang="zh-CN" sz="1200" dirty="0">
                <a:latin typeface="+mn-lt"/>
                <a:ea typeface="+mn-ea"/>
              </a:rPr>
              <a:t>Leia no canal
</a:t>
            </a:r>
          </a:p>
        </p:txBody>
      </p:sp>
      <p:sp>
        <p:nvSpPr>
          <p:cNvPr id="10" name="Text Box 222"/>
          <p:cNvSpPr txBox="1">
            <a:spLocks noChangeArrowheads="1"/>
          </p:cNvSpPr>
          <p:nvPr/>
        </p:nvSpPr>
        <p:spPr bwMode="auto">
          <a:xfrm>
            <a:off x="2908421" y="1146364"/>
            <a:ext cx="1225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spcBef>
                <a:spcPct val="50000"/>
              </a:spcBef>
            </a:pPr>
            <a:endParaRPr kumimoji="1" lang="en-US" altLang="zh-CN" sz="1600" b="1">
              <a:solidFill>
                <a:schemeClr val="accent2"/>
              </a:solidFill>
              <a:latin typeface="+mn-lt"/>
              <a:ea typeface="+mn-ea"/>
            </a:endParaRPr>
          </a:p>
        </p:txBody>
      </p:sp>
      <p:sp>
        <p:nvSpPr>
          <p:cNvPr id="11" name="Text Box 223"/>
          <p:cNvSpPr txBox="1">
            <a:spLocks noChangeArrowheads="1"/>
          </p:cNvSpPr>
          <p:nvPr/>
        </p:nvSpPr>
        <p:spPr bwMode="auto">
          <a:xfrm>
            <a:off x="1661159" y="2743401"/>
            <a:ext cx="266536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r" fontAlgn="ctr">
              <a:spcBef>
                <a:spcPct val="50000"/>
              </a:spcBef>
            </a:pPr>
            <a:r>
              <a:rPr kumimoji="1" lang="en-US" altLang="zh-CN" sz="1600" b="1" dirty="0" err="1">
                <a:solidFill>
                  <a:srgbClr val="0070C0"/>
                </a:solidFill>
                <a:latin typeface="+mn-lt"/>
                <a:ea typeface="+mn-ea"/>
              </a:rPr>
              <a:t>Processo</a:t>
            </a:r>
            <a:r>
              <a:rPr kumimoji="1" lang="en-US" altLang="zh-CN" sz="1600" b="1" dirty="0">
                <a:solidFill>
                  <a:srgbClr val="0070C0"/>
                </a:solidFill>
                <a:latin typeface="+mn-lt"/>
                <a:ea typeface="+mn-ea"/>
              </a:rPr>
              <a:t> de </a:t>
            </a:r>
            <a:r>
              <a:rPr kumimoji="1" lang="en-US" altLang="zh-CN" sz="1600" b="1" dirty="0" err="1">
                <a:solidFill>
                  <a:srgbClr val="0070C0"/>
                </a:solidFill>
                <a:latin typeface="+mn-lt"/>
                <a:ea typeface="+mn-ea"/>
              </a:rPr>
              <a:t>desintercalação</a:t>
            </a:r>
            <a:r>
              <a:rPr kumimoji="1" lang="en-US" altLang="zh-CN" sz="1600" b="1" dirty="0">
                <a:solidFill>
                  <a:srgbClr val="0070C0"/>
                </a:solidFill>
                <a:latin typeface="+mn-lt"/>
                <a:ea typeface="+mn-ea"/>
              </a:rPr>
              <a:t>:</a:t>
            </a:r>
          </a:p>
        </p:txBody>
      </p:sp>
      <p:sp>
        <p:nvSpPr>
          <p:cNvPr id="12" name="Text Box 224"/>
          <p:cNvSpPr txBox="1">
            <a:spLocks noChangeArrowheads="1"/>
          </p:cNvSpPr>
          <p:nvPr/>
        </p:nvSpPr>
        <p:spPr bwMode="auto">
          <a:xfrm>
            <a:off x="7780942" y="2621994"/>
            <a:ext cx="15481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spcBef>
                <a:spcPct val="50000"/>
              </a:spcBef>
            </a:pPr>
            <a:r>
              <a:rPr kumimoji="1" lang="pt-BR" altLang="zh-CN" sz="1200" dirty="0">
                <a:latin typeface="+mn-lt"/>
                <a:ea typeface="+mn-ea"/>
              </a:rPr>
              <a:t>Escrever a partir do canal</a:t>
            </a:r>
            <a:endParaRPr kumimoji="1" lang="en-US" altLang="zh-CN" sz="1200" dirty="0">
              <a:latin typeface="+mn-lt"/>
              <a:ea typeface="+mn-ea"/>
            </a:endParaRPr>
          </a:p>
        </p:txBody>
      </p:sp>
      <p:sp>
        <p:nvSpPr>
          <p:cNvPr id="13" name="Line 225"/>
          <p:cNvSpPr>
            <a:spLocks noChangeShapeType="1"/>
          </p:cNvSpPr>
          <p:nvPr/>
        </p:nvSpPr>
        <p:spPr bwMode="auto">
          <a:xfrm flipH="1">
            <a:off x="7950321" y="3571493"/>
            <a:ext cx="576263" cy="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4" name="Text Box 226"/>
          <p:cNvSpPr txBox="1">
            <a:spLocks noChangeArrowheads="1"/>
          </p:cNvSpPr>
          <p:nvPr/>
        </p:nvSpPr>
        <p:spPr bwMode="auto">
          <a:xfrm>
            <a:off x="8455146" y="3463481"/>
            <a:ext cx="108057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spcBef>
                <a:spcPct val="50000"/>
              </a:spcBef>
            </a:pPr>
            <a:r>
              <a:rPr kumimoji="1" lang="en-US" altLang="zh-CN" sz="1200" dirty="0">
                <a:latin typeface="+mn-lt"/>
                <a:ea typeface="+mn-ea"/>
              </a:rPr>
              <a:t>Leia a FEC
</a:t>
            </a:r>
          </a:p>
        </p:txBody>
      </p:sp>
      <p:sp>
        <p:nvSpPr>
          <p:cNvPr id="15" name="AutoShape 227"/>
          <p:cNvSpPr/>
          <p:nvPr/>
        </p:nvSpPr>
        <p:spPr bwMode="auto">
          <a:xfrm flipH="1">
            <a:off x="7950321" y="1554351"/>
            <a:ext cx="144463" cy="865187"/>
          </a:xfrm>
          <a:prstGeom prst="leftBrace">
            <a:avLst>
              <a:gd name="adj1" fmla="val 49908"/>
              <a:gd name="adj2" fmla="val 47356"/>
            </a:avLst>
          </a:prstGeom>
          <a:noFill/>
          <a:ln w="127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solidFill>
                <a:srgbClr val="0070C0"/>
              </a:solidFill>
              <a:latin typeface="+mn-lt"/>
              <a:ea typeface="+mn-ea"/>
            </a:endParaRPr>
          </a:p>
        </p:txBody>
      </p:sp>
      <p:sp>
        <p:nvSpPr>
          <p:cNvPr id="16" name="Rectangle 228"/>
          <p:cNvSpPr>
            <a:spLocks noChangeArrowheads="1"/>
          </p:cNvSpPr>
          <p:nvPr/>
        </p:nvSpPr>
        <p:spPr bwMode="auto">
          <a:xfrm>
            <a:off x="8094784" y="1876943"/>
            <a:ext cx="134234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kumimoji="1" lang="en-US" altLang="zh-CN" sz="1200" b="1" dirty="0" err="1">
                <a:solidFill>
                  <a:srgbClr val="0070C0"/>
                </a:solidFill>
                <a:latin typeface="+mn-lt"/>
                <a:ea typeface="+mn-ea"/>
              </a:rPr>
              <a:t>Profundidade</a:t>
            </a:r>
            <a:r>
              <a:rPr kumimoji="1" lang="en-US" altLang="zh-CN" sz="1200" b="1" dirty="0">
                <a:solidFill>
                  <a:srgbClr val="0070C0"/>
                </a:solidFill>
                <a:latin typeface="+mn-lt"/>
                <a:ea typeface="+mn-ea"/>
              </a:rPr>
              <a:t> D = 3</a:t>
            </a:r>
          </a:p>
        </p:txBody>
      </p:sp>
      <p:sp>
        <p:nvSpPr>
          <p:cNvPr id="17" name="AutoShape 229"/>
          <p:cNvSpPr/>
          <p:nvPr/>
        </p:nvSpPr>
        <p:spPr bwMode="auto">
          <a:xfrm rot="5400000" flipV="1">
            <a:off x="6042146" y="-353030"/>
            <a:ext cx="215900" cy="3600450"/>
          </a:xfrm>
          <a:prstGeom prst="leftBrace">
            <a:avLst>
              <a:gd name="adj1" fmla="val 138971"/>
              <a:gd name="adj2" fmla="val 50000"/>
            </a:avLst>
          </a:prstGeom>
          <a:noFill/>
          <a:ln w="12700">
            <a:solidFill>
              <a:srgbClr val="0070C0"/>
            </a:solidFill>
            <a:round/>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solidFill>
                <a:srgbClr val="0070C0"/>
              </a:solidFill>
              <a:latin typeface="+mn-lt"/>
              <a:ea typeface="+mn-ea"/>
            </a:endParaRPr>
          </a:p>
        </p:txBody>
      </p:sp>
      <p:sp>
        <p:nvSpPr>
          <p:cNvPr id="18" name="Rectangle 230"/>
          <p:cNvSpPr>
            <a:spLocks noChangeArrowheads="1"/>
          </p:cNvSpPr>
          <p:nvPr/>
        </p:nvSpPr>
        <p:spPr bwMode="auto">
          <a:xfrm>
            <a:off x="5800201" y="1136616"/>
            <a:ext cx="11807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kumimoji="1" lang="en-US" altLang="zh-CN" sz="1200" b="1" dirty="0" err="1">
                <a:solidFill>
                  <a:srgbClr val="0070C0"/>
                </a:solidFill>
                <a:latin typeface="+mn-lt"/>
                <a:ea typeface="+mn-ea"/>
              </a:rPr>
              <a:t>Palmo</a:t>
            </a:r>
            <a:r>
              <a:rPr kumimoji="1" lang="en-US" altLang="zh-CN" sz="1200" b="1" dirty="0">
                <a:solidFill>
                  <a:srgbClr val="0070C0"/>
                </a:solidFill>
                <a:latin typeface="+mn-lt"/>
                <a:ea typeface="+mn-ea"/>
              </a:rPr>
              <a:t> N = 7</a:t>
            </a:r>
          </a:p>
        </p:txBody>
      </p:sp>
      <p:sp>
        <p:nvSpPr>
          <p:cNvPr id="19" name="Line 231"/>
          <p:cNvSpPr>
            <a:spLocks noChangeShapeType="1"/>
          </p:cNvSpPr>
          <p:nvPr/>
        </p:nvSpPr>
        <p:spPr bwMode="auto">
          <a:xfrm flipH="1">
            <a:off x="3702171" y="1698814"/>
            <a:ext cx="574675" cy="0"/>
          </a:xfrm>
          <a:prstGeom prst="line">
            <a:avLst/>
          </a:prstGeom>
          <a:noFill/>
          <a:ln w="12700">
            <a:solidFill>
              <a:schemeClr val="tx1"/>
            </a:solidFill>
            <a:round/>
            <a:head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20" name="Text Box 232"/>
          <p:cNvSpPr txBox="1">
            <a:spLocks noChangeArrowheads="1"/>
          </p:cNvSpPr>
          <p:nvPr/>
        </p:nvSpPr>
        <p:spPr bwMode="auto">
          <a:xfrm>
            <a:off x="2416296" y="1795651"/>
            <a:ext cx="15135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200" dirty="0">
                <a:latin typeface="+mn-lt"/>
                <a:ea typeface="+mn-ea"/>
              </a:rPr>
              <a:t>21……6, 5, 4, 3, 2, 1</a:t>
            </a:r>
          </a:p>
        </p:txBody>
      </p:sp>
      <p:sp>
        <p:nvSpPr>
          <p:cNvPr id="21" name="Rectangle 234"/>
          <p:cNvSpPr>
            <a:spLocks noChangeArrowheads="1"/>
          </p:cNvSpPr>
          <p:nvPr/>
        </p:nvSpPr>
        <p:spPr bwMode="auto">
          <a:xfrm>
            <a:off x="7422868" y="2887417"/>
            <a:ext cx="503238" cy="814537"/>
          </a:xfrm>
          <a:prstGeom prst="rect">
            <a:avLst/>
          </a:prstGeom>
          <a:noFill/>
          <a:ln w="12700">
            <a:solidFill>
              <a:srgbClr val="C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eaLnBrk="1" fontAlgn="ctr" hangingPunct="1"/>
            <a:endParaRPr kumimoji="1" lang="en-US" altLang="zh-CN" sz="1600" b="1">
              <a:latin typeface="+mn-lt"/>
              <a:ea typeface="+mn-ea"/>
            </a:endParaRPr>
          </a:p>
        </p:txBody>
      </p:sp>
      <p:sp>
        <p:nvSpPr>
          <p:cNvPr id="22" name="Text Box 235"/>
          <p:cNvSpPr txBox="1">
            <a:spLocks noChangeArrowheads="1"/>
          </p:cNvSpPr>
          <p:nvPr/>
        </p:nvSpPr>
        <p:spPr bwMode="auto">
          <a:xfrm>
            <a:off x="4937246" y="2574414"/>
            <a:ext cx="15135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r>
              <a:rPr kumimoji="1" lang="en-US" altLang="zh-CN" sz="1200" dirty="0">
                <a:latin typeface="+mn-lt"/>
                <a:ea typeface="+mn-ea"/>
              </a:rPr>
              <a:t>……16, 9, 2, 15, 8, 1</a:t>
            </a:r>
          </a:p>
        </p:txBody>
      </p:sp>
      <p:cxnSp>
        <p:nvCxnSpPr>
          <p:cNvPr id="23" name="AutoShape 236"/>
          <p:cNvCxnSpPr>
            <a:cxnSpLocks noChangeShapeType="1"/>
          </p:cNvCxnSpPr>
          <p:nvPr/>
        </p:nvCxnSpPr>
        <p:spPr bwMode="auto">
          <a:xfrm rot="5400000">
            <a:off x="6026271" y="1042308"/>
            <a:ext cx="584200" cy="2762250"/>
          </a:xfrm>
          <a:prstGeom prst="bentConnector4">
            <a:avLst>
              <a:gd name="adj1" fmla="val 65539"/>
              <a:gd name="adj2" fmla="val 108278"/>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cxnSp>
        <p:nvCxnSpPr>
          <p:cNvPr id="24" name="AutoShape 237"/>
          <p:cNvCxnSpPr>
            <a:cxnSpLocks noChangeShapeType="1"/>
            <a:stCxn id="22" idx="3"/>
          </p:cNvCxnSpPr>
          <p:nvPr/>
        </p:nvCxnSpPr>
        <p:spPr bwMode="auto">
          <a:xfrm>
            <a:off x="6450802" y="2712914"/>
            <a:ext cx="1229459" cy="134935"/>
          </a:xfrm>
          <a:prstGeom prst="bentConnector3">
            <a:avLst>
              <a:gd name="adj1" fmla="val 50000"/>
            </a:avLst>
          </a:prstGeom>
          <a:noFill/>
          <a:ln w="12700">
            <a:solidFill>
              <a:schemeClr val="tx1"/>
            </a:solidFill>
            <a:miter lim="800000"/>
            <a:tailEnd type="triangle" w="med" len="med"/>
          </a:ln>
          <a:extLst>
            <a:ext uri="{909E8E84-426E-40DD-AFC4-6F175D3DCCD1}">
              <a14:hiddenFill xmlns:a14="http://schemas.microsoft.com/office/drawing/2010/main">
                <a:noFill/>
              </a14:hiddenFill>
            </a:ext>
          </a:extLst>
        </p:spPr>
      </p:cxnSp>
      <p:sp>
        <p:nvSpPr>
          <p:cNvPr id="25" name="Text Box 238"/>
          <p:cNvSpPr txBox="1">
            <a:spLocks noChangeArrowheads="1"/>
          </p:cNvSpPr>
          <p:nvPr/>
        </p:nvSpPr>
        <p:spPr bwMode="auto">
          <a:xfrm>
            <a:off x="8044628" y="3666110"/>
            <a:ext cx="15135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kumimoji="1" lang="en-US" altLang="zh-CN" sz="1200" dirty="0">
                <a:latin typeface="+mn-lt"/>
                <a:ea typeface="+mn-ea"/>
              </a:rPr>
              <a:t>21……6, 5, </a:t>
            </a:r>
            <a:r>
              <a:rPr kumimoji="1" lang="en-US" altLang="zh-CN" sz="1200" dirty="0">
                <a:latin typeface="+mn-lt"/>
              </a:rPr>
              <a:t>4, 3, 2, 1</a:t>
            </a:r>
          </a:p>
        </p:txBody>
      </p:sp>
      <p:sp>
        <p:nvSpPr>
          <p:cNvPr id="26" name="Rectangle 244"/>
          <p:cNvSpPr>
            <a:spLocks noChangeArrowheads="1"/>
          </p:cNvSpPr>
          <p:nvPr/>
        </p:nvSpPr>
        <p:spPr bwMode="auto">
          <a:xfrm>
            <a:off x="1990757" y="2167337"/>
            <a:ext cx="233487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784225">
              <a:defRPr sz="2100">
                <a:solidFill>
                  <a:schemeClr val="tx1"/>
                </a:solidFill>
                <a:latin typeface="Arial" pitchFamily="34" charset="0"/>
                <a:ea typeface="MS PGothic" pitchFamily="34" charset="-128"/>
              </a:defRPr>
            </a:lvl1pPr>
            <a:lvl2pPr marL="742950" indent="-285750" defTabSz="784225">
              <a:defRPr sz="2100">
                <a:solidFill>
                  <a:schemeClr val="tx1"/>
                </a:solidFill>
                <a:latin typeface="Arial" pitchFamily="34" charset="0"/>
                <a:ea typeface="MS PGothic" pitchFamily="34" charset="-128"/>
              </a:defRPr>
            </a:lvl2pPr>
            <a:lvl3pPr marL="1143000" indent="-228600" defTabSz="784225">
              <a:defRPr sz="2100">
                <a:solidFill>
                  <a:schemeClr val="tx1"/>
                </a:solidFill>
                <a:latin typeface="Arial" pitchFamily="34" charset="0"/>
                <a:ea typeface="MS PGothic" pitchFamily="34" charset="-128"/>
              </a:defRPr>
            </a:lvl3pPr>
            <a:lvl4pPr marL="1600200" indent="-228600" defTabSz="784225">
              <a:defRPr sz="2100">
                <a:solidFill>
                  <a:schemeClr val="tx1"/>
                </a:solidFill>
                <a:latin typeface="Arial" pitchFamily="34" charset="0"/>
                <a:ea typeface="MS PGothic" pitchFamily="34" charset="-128"/>
              </a:defRPr>
            </a:lvl4pPr>
            <a:lvl5pPr marL="2057400" indent="-228600" defTabSz="784225">
              <a:defRPr sz="2100">
                <a:solidFill>
                  <a:schemeClr val="tx1"/>
                </a:solidFill>
                <a:latin typeface="Arial" pitchFamily="34" charset="0"/>
                <a:ea typeface="MS PGothic" pitchFamily="34" charset="-128"/>
              </a:defRPr>
            </a:lvl5pPr>
            <a:lvl6pPr marL="2514600" indent="-228600" algn="ctr" defTabSz="784225"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defTabSz="784225"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defTabSz="784225"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defTabSz="784225"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r" fontAlgn="ctr"/>
            <a:r>
              <a:rPr kumimoji="1" lang="en-US" altLang="zh-CN" sz="1600" b="1" dirty="0" err="1">
                <a:solidFill>
                  <a:srgbClr val="0070C0"/>
                </a:solidFill>
                <a:latin typeface="+mn-lt"/>
                <a:ea typeface="+mn-ea"/>
              </a:rPr>
              <a:t>Processo</a:t>
            </a:r>
            <a:r>
              <a:rPr kumimoji="1" lang="en-US" altLang="zh-CN" sz="1600" b="1" dirty="0">
                <a:solidFill>
                  <a:srgbClr val="0070C0"/>
                </a:solidFill>
                <a:latin typeface="+mn-lt"/>
                <a:ea typeface="+mn-ea"/>
              </a:rPr>
              <a:t> de </a:t>
            </a:r>
            <a:r>
              <a:rPr kumimoji="1" lang="en-US" altLang="zh-CN" sz="1600" b="1" dirty="0" err="1">
                <a:solidFill>
                  <a:srgbClr val="0070C0"/>
                </a:solidFill>
                <a:latin typeface="+mn-lt"/>
                <a:ea typeface="+mn-ea"/>
              </a:rPr>
              <a:t>intercalação</a:t>
            </a:r>
            <a:r>
              <a:rPr kumimoji="1" lang="en-US" altLang="zh-CN" sz="1600" b="1" dirty="0">
                <a:solidFill>
                  <a:srgbClr val="0070C0"/>
                </a:solidFill>
                <a:latin typeface="+mn-lt"/>
                <a:ea typeface="+mn-ea"/>
              </a:rPr>
              <a:t>:</a:t>
            </a:r>
          </a:p>
        </p:txBody>
      </p:sp>
      <p:sp>
        <p:nvSpPr>
          <p:cNvPr id="27" name="Rectangle 233"/>
          <p:cNvSpPr>
            <a:spLocks noChangeArrowheads="1"/>
          </p:cNvSpPr>
          <p:nvPr/>
        </p:nvSpPr>
        <p:spPr bwMode="auto">
          <a:xfrm>
            <a:off x="7420902" y="1554351"/>
            <a:ext cx="503238" cy="831029"/>
          </a:xfrm>
          <a:prstGeom prst="rect">
            <a:avLst/>
          </a:prstGeom>
          <a:solidFill>
            <a:schemeClr val="bg1"/>
          </a:solidFill>
          <a:ln w="12700">
            <a:solidFill>
              <a:srgbClr val="C00000"/>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Tree>
    <p:extLst>
      <p:ext uri="{BB962C8B-B14F-4D97-AF65-F5344CB8AC3E}">
        <p14:creationId xmlns:p14="http://schemas.microsoft.com/office/powerpoint/2010/main" val="2911813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4825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sz="1600" dirty="0"/>
              <a:t>Finalidade para inicializar o sistema ADSL</a:t>
            </a:r>
            <a:r>
              <a:rPr lang="en-US" altLang="zh-CN" sz="1600" dirty="0"/>
              <a:t>:</a:t>
            </a:r>
          </a:p>
          <a:p>
            <a:r>
              <a:rPr lang="pt-BR" altLang="zh-CN" sz="1600" dirty="0"/>
              <a:t>Antes que o ATU-C e o ATU-R comecem a funcionar, teste o desempenho do canal real, coordene as configurações de transmissão entre o ATU-C e o ATU-R (como as larguras de banda </a:t>
            </a:r>
            <a:r>
              <a:rPr lang="pt-BR" altLang="zh-CN" sz="1600" dirty="0" err="1"/>
              <a:t>upstream</a:t>
            </a:r>
            <a:r>
              <a:rPr lang="pt-BR" altLang="zh-CN" sz="1600" dirty="0"/>
              <a:t> e </a:t>
            </a:r>
            <a:r>
              <a:rPr lang="pt-BR" altLang="zh-CN" sz="1600" dirty="0" err="1"/>
              <a:t>downstream</a:t>
            </a:r>
            <a:r>
              <a:rPr lang="pt-BR" altLang="zh-CN" sz="1600" dirty="0"/>
              <a:t> e o número de </a:t>
            </a:r>
            <a:r>
              <a:rPr lang="pt-BR" altLang="zh-CN" sz="1600" dirty="0" err="1"/>
              <a:t>subbandas</a:t>
            </a:r>
            <a:r>
              <a:rPr lang="pt-BR" altLang="zh-CN" sz="1600" dirty="0"/>
              <a:t>) e troque vários parâmetros para estabelecer um link de comunicação utilizável</a:t>
            </a:r>
            <a:r>
              <a:rPr lang="en-US" altLang="zh-CN" sz="1600" dirty="0"/>
              <a:t>.</a:t>
            </a:r>
          </a:p>
          <a:p>
            <a:endParaRPr lang="zh-CN" altLang="en-US" sz="1600" dirty="0"/>
          </a:p>
        </p:txBody>
      </p:sp>
      <p:sp>
        <p:nvSpPr>
          <p:cNvPr id="2" name="标题 1"/>
          <p:cNvSpPr>
            <a:spLocks noGrp="1"/>
          </p:cNvSpPr>
          <p:nvPr>
            <p:ph type="title"/>
          </p:nvPr>
        </p:nvSpPr>
        <p:spPr/>
        <p:txBody>
          <a:bodyPr/>
          <a:lstStyle/>
          <a:p>
            <a:r>
              <a:rPr lang="en-US" altLang="zh-CN" dirty="0" err="1"/>
              <a:t>Inicializando</a:t>
            </a:r>
            <a:r>
              <a:rPr lang="en-US" altLang="zh-CN" dirty="0"/>
              <a:t> o </a:t>
            </a:r>
            <a:r>
              <a:rPr lang="en-US" altLang="zh-CN" dirty="0" err="1"/>
              <a:t>sistema</a:t>
            </a:r>
            <a:r>
              <a:rPr lang="en-US" altLang="zh-CN" dirty="0"/>
              <a:t> ADSL
</a:t>
            </a:r>
            <a:endParaRPr lang="zh-CN" altLang="en-US" dirty="0"/>
          </a:p>
        </p:txBody>
      </p:sp>
      <p:grpSp>
        <p:nvGrpSpPr>
          <p:cNvPr id="5" name="Group 3"/>
          <p:cNvGrpSpPr/>
          <p:nvPr/>
        </p:nvGrpSpPr>
        <p:grpSpPr>
          <a:xfrm>
            <a:off x="721530" y="5033641"/>
            <a:ext cx="7850188" cy="717550"/>
            <a:chOff x="475" y="3250"/>
            <a:chExt cx="4945" cy="452"/>
          </a:xfrm>
        </p:grpSpPr>
        <p:sp>
          <p:nvSpPr>
            <p:cNvPr id="6" name="Rectangle 4"/>
            <p:cNvSpPr>
              <a:spLocks noChangeArrowheads="1"/>
            </p:cNvSpPr>
            <p:nvPr/>
          </p:nvSpPr>
          <p:spPr bwMode="auto">
            <a:xfrm>
              <a:off x="475" y="3250"/>
              <a:ext cx="1361" cy="452"/>
            </a:xfrm>
            <a:prstGeom prst="rect">
              <a:avLst/>
            </a:prstGeom>
            <a:solidFill>
              <a:schemeClr val="bg1">
                <a:lumMod val="85000"/>
              </a:schemeClr>
            </a:solidFill>
            <a:ln w="9525">
              <a:solidFill>
                <a:schemeClr val="tx1"/>
              </a:solidFill>
              <a:miter lim="800000"/>
            </a:ln>
          </p:spPr>
          <p:txBody>
            <a:bodyPr wrap="square" lIns="36000" rIns="36000"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pt-BR" altLang="zh-CN" sz="1600" dirty="0">
                  <a:latin typeface="+mn-lt"/>
                  <a:ea typeface="+mn-ea"/>
                </a:rPr>
                <a:t>Solicitação de ativação e processo de confirmação</a:t>
              </a:r>
              <a:endParaRPr kumimoji="1" lang="en-US" altLang="zh-CN" sz="1600" dirty="0">
                <a:latin typeface="+mn-lt"/>
                <a:ea typeface="+mn-ea"/>
              </a:endParaRPr>
            </a:p>
          </p:txBody>
        </p:sp>
        <p:sp>
          <p:nvSpPr>
            <p:cNvPr id="7" name="Rectangle 5"/>
            <p:cNvSpPr>
              <a:spLocks noChangeArrowheads="1"/>
            </p:cNvSpPr>
            <p:nvPr/>
          </p:nvSpPr>
          <p:spPr bwMode="auto">
            <a:xfrm>
              <a:off x="2184" y="3295"/>
              <a:ext cx="907" cy="363"/>
            </a:xfrm>
            <a:prstGeom prst="rect">
              <a:avLst/>
            </a:prstGeom>
            <a:solidFill>
              <a:schemeClr val="bg1">
                <a:lumMod val="85000"/>
              </a:schemeClr>
            </a:solidFill>
            <a:ln w="9525">
              <a:solidFill>
                <a:schemeClr val="tx1"/>
              </a:solidFill>
              <a:miter lim="800000"/>
            </a:ln>
          </p:spPr>
          <p:txBody>
            <a:bodyPr wrap="square" lIns="36000" rIns="36000"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en-US" altLang="zh-CN" sz="1600" dirty="0" err="1">
                  <a:latin typeface="+mn-lt"/>
                  <a:ea typeface="+mn-ea"/>
                </a:rPr>
                <a:t>Treinamento</a:t>
              </a:r>
              <a:r>
                <a:rPr kumimoji="1" lang="en-US" altLang="zh-CN" sz="1600" dirty="0">
                  <a:latin typeface="+mn-lt"/>
                  <a:ea typeface="+mn-ea"/>
                </a:rPr>
                <a:t> do </a:t>
              </a:r>
              <a:r>
                <a:rPr kumimoji="1" lang="en-US" altLang="zh-CN" sz="1600" dirty="0" err="1">
                  <a:latin typeface="+mn-lt"/>
                  <a:ea typeface="+mn-ea"/>
                </a:rPr>
                <a:t>transceptor</a:t>
              </a:r>
              <a:endParaRPr kumimoji="1" lang="en-US" altLang="zh-CN" sz="1600" dirty="0">
                <a:latin typeface="+mn-lt"/>
                <a:ea typeface="+mn-ea"/>
              </a:endParaRPr>
            </a:p>
          </p:txBody>
        </p:sp>
        <p:sp>
          <p:nvSpPr>
            <p:cNvPr id="8" name="Rectangle 6"/>
            <p:cNvSpPr>
              <a:spLocks noChangeArrowheads="1"/>
            </p:cNvSpPr>
            <p:nvPr/>
          </p:nvSpPr>
          <p:spPr bwMode="auto">
            <a:xfrm>
              <a:off x="3416" y="3295"/>
              <a:ext cx="816" cy="363"/>
            </a:xfrm>
            <a:prstGeom prst="rect">
              <a:avLst/>
            </a:prstGeom>
            <a:solidFill>
              <a:schemeClr val="bg1">
                <a:lumMod val="85000"/>
              </a:schemeClr>
            </a:solidFill>
            <a:ln w="9525">
              <a:solidFill>
                <a:schemeClr val="tx1"/>
              </a:solidFill>
              <a:miter lim="800000"/>
            </a:ln>
          </p:spPr>
          <p:txBody>
            <a:bodyPr wrap="square" lIns="36000" rIns="36000"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en-US" altLang="zh-CN" sz="1600" dirty="0" err="1">
                  <a:latin typeface="+mn-lt"/>
                  <a:ea typeface="+mn-ea"/>
                </a:rPr>
                <a:t>Análise</a:t>
              </a:r>
              <a:r>
                <a:rPr kumimoji="1" lang="en-US" altLang="zh-CN" sz="1600" dirty="0">
                  <a:latin typeface="+mn-lt"/>
                  <a:ea typeface="+mn-ea"/>
                </a:rPr>
                <a:t> de </a:t>
              </a:r>
              <a:r>
                <a:rPr kumimoji="1" lang="en-US" altLang="zh-CN" sz="1600" dirty="0" err="1">
                  <a:latin typeface="+mn-lt"/>
                  <a:ea typeface="+mn-ea"/>
                </a:rPr>
                <a:t>canais</a:t>
              </a:r>
              <a:endParaRPr kumimoji="1" lang="en-US" altLang="zh-CN" sz="1600" dirty="0">
                <a:latin typeface="+mn-lt"/>
                <a:ea typeface="+mn-ea"/>
              </a:endParaRPr>
            </a:p>
          </p:txBody>
        </p:sp>
        <p:sp>
          <p:nvSpPr>
            <p:cNvPr id="9" name="Rectangle 7"/>
            <p:cNvSpPr>
              <a:spLocks noChangeArrowheads="1"/>
            </p:cNvSpPr>
            <p:nvPr/>
          </p:nvSpPr>
          <p:spPr bwMode="auto">
            <a:xfrm>
              <a:off x="4512" y="3295"/>
              <a:ext cx="908" cy="363"/>
            </a:xfrm>
            <a:prstGeom prst="rect">
              <a:avLst/>
            </a:prstGeom>
            <a:solidFill>
              <a:schemeClr val="bg1">
                <a:lumMod val="85000"/>
              </a:schemeClr>
            </a:solidFill>
            <a:ln w="9525">
              <a:solidFill>
                <a:schemeClr val="tx1"/>
              </a:solidFill>
              <a:miter lim="800000"/>
            </a:ln>
          </p:spPr>
          <p:txBody>
            <a:bodyPr wrap="square" lIns="36000" rIns="36000"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en-US" altLang="zh-CN" sz="1600" dirty="0" err="1">
                  <a:latin typeface="+mn-lt"/>
                  <a:ea typeface="+mn-ea"/>
                </a:rPr>
                <a:t>Troca</a:t>
              </a:r>
              <a:r>
                <a:rPr kumimoji="1" lang="en-US" altLang="zh-CN" sz="1600" dirty="0">
                  <a:latin typeface="+mn-lt"/>
                  <a:ea typeface="+mn-ea"/>
                </a:rPr>
                <a:t> de </a:t>
              </a:r>
              <a:r>
                <a:rPr kumimoji="1" lang="en-US" altLang="zh-CN" sz="1600" dirty="0" err="1">
                  <a:latin typeface="+mn-lt"/>
                  <a:ea typeface="+mn-ea"/>
                </a:rPr>
                <a:t>parâmetros</a:t>
              </a:r>
              <a:endParaRPr kumimoji="1" lang="en-US" altLang="zh-CN" sz="1600" dirty="0">
                <a:latin typeface="+mn-lt"/>
                <a:ea typeface="+mn-ea"/>
              </a:endParaRPr>
            </a:p>
          </p:txBody>
        </p:sp>
        <p:sp>
          <p:nvSpPr>
            <p:cNvPr id="10" name="Line 8"/>
            <p:cNvSpPr>
              <a:spLocks noChangeShapeType="1"/>
            </p:cNvSpPr>
            <p:nvPr/>
          </p:nvSpPr>
          <p:spPr bwMode="auto">
            <a:xfrm>
              <a:off x="1862" y="3476"/>
              <a:ext cx="295"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ctr" fontAlgn="ctr"/>
              <a:endParaRPr lang="en-US" altLang="zh-CN" sz="900">
                <a:ea typeface="+mn-ea"/>
              </a:endParaRPr>
            </a:p>
          </p:txBody>
        </p:sp>
        <p:sp>
          <p:nvSpPr>
            <p:cNvPr id="11" name="Line 9"/>
            <p:cNvSpPr>
              <a:spLocks noChangeShapeType="1"/>
            </p:cNvSpPr>
            <p:nvPr/>
          </p:nvSpPr>
          <p:spPr bwMode="auto">
            <a:xfrm>
              <a:off x="3117" y="3476"/>
              <a:ext cx="27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ctr" fontAlgn="ctr"/>
              <a:endParaRPr lang="en-US" altLang="zh-CN" sz="900">
                <a:ea typeface="+mn-ea"/>
              </a:endParaRPr>
            </a:p>
          </p:txBody>
        </p:sp>
        <p:sp>
          <p:nvSpPr>
            <p:cNvPr id="12" name="Line 10"/>
            <p:cNvSpPr>
              <a:spLocks noChangeShapeType="1"/>
            </p:cNvSpPr>
            <p:nvPr/>
          </p:nvSpPr>
          <p:spPr bwMode="auto">
            <a:xfrm>
              <a:off x="4259" y="3476"/>
              <a:ext cx="227"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algn="ctr" fontAlgn="ctr"/>
              <a:endParaRPr lang="en-US" altLang="zh-CN" sz="900">
                <a:ea typeface="+mn-ea"/>
              </a:endParaRPr>
            </a:p>
          </p:txBody>
        </p:sp>
      </p:grpSp>
      <p:sp>
        <p:nvSpPr>
          <p:cNvPr id="13" name="Text Box 11"/>
          <p:cNvSpPr txBox="1">
            <a:spLocks noChangeArrowheads="1"/>
          </p:cNvSpPr>
          <p:nvPr/>
        </p:nvSpPr>
        <p:spPr bwMode="auto">
          <a:xfrm>
            <a:off x="723117" y="4592390"/>
            <a:ext cx="756084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spcBef>
                <a:spcPct val="50000"/>
              </a:spcBef>
            </a:pPr>
            <a:r>
              <a:rPr kumimoji="1" lang="pt-BR" altLang="zh-CN" sz="1600" dirty="0">
                <a:latin typeface="+mn-lt"/>
                <a:ea typeface="+mn-ea"/>
              </a:rPr>
              <a:t>Processo de inicialização do sistema ADSL:</a:t>
            </a:r>
            <a:endParaRPr kumimoji="1" lang="en-US" altLang="zh-CN" sz="1600" dirty="0">
              <a:latin typeface="+mn-lt"/>
              <a:ea typeface="+mn-ea"/>
            </a:endParaRPr>
          </a:p>
        </p:txBody>
      </p:sp>
      <p:sp>
        <p:nvSpPr>
          <p:cNvPr id="14" name="Text Box 16"/>
          <p:cNvSpPr txBox="1">
            <a:spLocks noChangeArrowheads="1"/>
          </p:cNvSpPr>
          <p:nvPr/>
        </p:nvSpPr>
        <p:spPr bwMode="auto">
          <a:xfrm>
            <a:off x="2163277" y="3543368"/>
            <a:ext cx="18343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kumimoji="1" lang="en-US" altLang="zh-CN" sz="1400" dirty="0" err="1">
                <a:latin typeface="+mn-lt"/>
                <a:ea typeface="+mn-ea"/>
              </a:rPr>
              <a:t>Solicitação</a:t>
            </a:r>
            <a:r>
              <a:rPr kumimoji="1" lang="en-US" altLang="zh-CN" sz="1400" dirty="0">
                <a:latin typeface="+mn-lt"/>
                <a:ea typeface="+mn-ea"/>
              </a:rPr>
              <a:t> de </a:t>
            </a:r>
            <a:r>
              <a:rPr kumimoji="1" lang="en-US" altLang="zh-CN" sz="1400" dirty="0" err="1">
                <a:latin typeface="+mn-lt"/>
                <a:ea typeface="+mn-ea"/>
              </a:rPr>
              <a:t>ativação</a:t>
            </a:r>
            <a:r>
              <a:rPr kumimoji="1" lang="en-US" altLang="zh-CN" sz="1400" dirty="0">
                <a:latin typeface="+mn-lt"/>
                <a:ea typeface="+mn-ea"/>
              </a:rPr>
              <a:t>
</a:t>
            </a:r>
          </a:p>
        </p:txBody>
      </p:sp>
      <p:grpSp>
        <p:nvGrpSpPr>
          <p:cNvPr id="15" name="Group 22"/>
          <p:cNvGrpSpPr/>
          <p:nvPr/>
        </p:nvGrpSpPr>
        <p:grpSpPr>
          <a:xfrm>
            <a:off x="867580" y="3554424"/>
            <a:ext cx="4176712" cy="936624"/>
            <a:chOff x="1156" y="2069"/>
            <a:chExt cx="2631" cy="590"/>
          </a:xfrm>
        </p:grpSpPr>
        <p:sp>
          <p:nvSpPr>
            <p:cNvPr id="16" name="Rectangle 13"/>
            <p:cNvSpPr>
              <a:spLocks noChangeArrowheads="1"/>
            </p:cNvSpPr>
            <p:nvPr/>
          </p:nvSpPr>
          <p:spPr bwMode="auto">
            <a:xfrm>
              <a:off x="3288" y="2070"/>
              <a:ext cx="499" cy="589"/>
            </a:xfrm>
            <a:prstGeom prst="rect">
              <a:avLst/>
            </a:prstGeom>
            <a:solidFill>
              <a:schemeClr val="bg1">
                <a:lumMod val="85000"/>
              </a:schemeClr>
            </a:solidFill>
            <a:ln w="9525">
              <a:solidFill>
                <a:schemeClr val="tx1"/>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eaLnBrk="1" fontAlgn="ctr" hangingPunct="1"/>
              <a:r>
                <a:rPr kumimoji="1" lang="en-US" altLang="zh-CN" sz="1400" dirty="0">
                  <a:latin typeface="+mn-lt"/>
                  <a:ea typeface="+mn-ea"/>
                </a:rPr>
                <a:t>ATU-R</a:t>
              </a:r>
            </a:p>
          </p:txBody>
        </p:sp>
        <p:sp>
          <p:nvSpPr>
            <p:cNvPr id="17" name="Rectangle 14"/>
            <p:cNvSpPr>
              <a:spLocks noChangeArrowheads="1"/>
            </p:cNvSpPr>
            <p:nvPr/>
          </p:nvSpPr>
          <p:spPr bwMode="auto">
            <a:xfrm>
              <a:off x="1156" y="2069"/>
              <a:ext cx="499" cy="589"/>
            </a:xfrm>
            <a:prstGeom prst="rect">
              <a:avLst/>
            </a:prstGeom>
            <a:solidFill>
              <a:schemeClr val="bg1">
                <a:lumMod val="85000"/>
              </a:schemeClr>
            </a:solidFill>
            <a:ln w="9525">
              <a:solidFill>
                <a:schemeClr val="tx1"/>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eaLnBrk="1" fontAlgn="ctr" hangingPunct="1"/>
              <a:r>
                <a:rPr kumimoji="1" lang="en-US" altLang="zh-CN" sz="1400" dirty="0">
                  <a:latin typeface="+mn-lt"/>
                  <a:ea typeface="+mn-ea"/>
                </a:rPr>
                <a:t>ATU-C</a:t>
              </a:r>
            </a:p>
          </p:txBody>
        </p:sp>
        <p:sp>
          <p:nvSpPr>
            <p:cNvPr id="18" name="Line 15"/>
            <p:cNvSpPr>
              <a:spLocks noChangeShapeType="1"/>
            </p:cNvSpPr>
            <p:nvPr/>
          </p:nvSpPr>
          <p:spPr bwMode="auto">
            <a:xfrm>
              <a:off x="1655" y="2297"/>
              <a:ext cx="1633"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pPr fontAlgn="ctr"/>
              <a:endParaRPr lang="en-US" altLang="zh-CN" sz="900">
                <a:ea typeface="+mn-ea"/>
              </a:endParaRPr>
            </a:p>
          </p:txBody>
        </p:sp>
        <p:sp>
          <p:nvSpPr>
            <p:cNvPr id="19" name="Line 18"/>
            <p:cNvSpPr>
              <a:spLocks noChangeShapeType="1"/>
            </p:cNvSpPr>
            <p:nvPr/>
          </p:nvSpPr>
          <p:spPr bwMode="auto">
            <a:xfrm>
              <a:off x="1655" y="2478"/>
              <a:ext cx="1633" cy="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pPr fontAlgn="ctr"/>
              <a:endParaRPr lang="en-US" altLang="zh-CN" sz="900">
                <a:ea typeface="+mn-ea"/>
              </a:endParaRPr>
            </a:p>
          </p:txBody>
        </p:sp>
      </p:grpSp>
      <p:sp>
        <p:nvSpPr>
          <p:cNvPr id="20" name="Rectangle 19"/>
          <p:cNvSpPr>
            <a:spLocks noChangeArrowheads="1"/>
          </p:cNvSpPr>
          <p:nvPr/>
        </p:nvSpPr>
        <p:spPr bwMode="auto">
          <a:xfrm>
            <a:off x="680329" y="3086895"/>
            <a:ext cx="582037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kumimoji="1" lang="pt-BR" altLang="zh-CN" sz="1600" dirty="0">
                <a:latin typeface="+mn-lt"/>
                <a:ea typeface="+mn-ea"/>
              </a:rPr>
              <a:t>O processo de inicialização pode ser acionado pelo ATU-R ou ATU-C</a:t>
            </a:r>
            <a:r>
              <a:rPr kumimoji="1" lang="en-US" altLang="zh-CN" sz="1600" dirty="0">
                <a:latin typeface="+mn-lt"/>
                <a:ea typeface="+mn-ea"/>
              </a:rPr>
              <a:t>.</a:t>
            </a:r>
          </a:p>
        </p:txBody>
      </p:sp>
    </p:spTree>
    <p:extLst>
      <p:ext uri="{BB962C8B-B14F-4D97-AF65-F5344CB8AC3E}">
        <p14:creationId xmlns:p14="http://schemas.microsoft.com/office/powerpoint/2010/main" val="607904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35479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ADSL2 é desenvolvido com base em ADSL e foi criado em junho de 2002 </a:t>
            </a:r>
            <a:r>
              <a:rPr lang="en-US" altLang="zh-CN" dirty="0"/>
              <a:t>(G.992.3).</a:t>
            </a:r>
          </a:p>
          <a:p>
            <a:r>
              <a:rPr lang="pt-BR" altLang="zh-CN" dirty="0"/>
              <a:t>A divisão da banda de frequência ADSL2 é semelhante à ADSL atual (as bandas de frequência a montante e a jusante são ambas de até 1104 kHz). Teoricamente, a taxa máxima de </a:t>
            </a:r>
            <a:r>
              <a:rPr lang="pt-BR" altLang="zh-CN" dirty="0" err="1"/>
              <a:t>downstream</a:t>
            </a:r>
            <a:r>
              <a:rPr lang="pt-BR" altLang="zh-CN" dirty="0"/>
              <a:t> pode chegar a 12 Mbps e a taxa máxima de </a:t>
            </a:r>
            <a:r>
              <a:rPr lang="pt-BR" altLang="zh-CN" dirty="0" err="1"/>
              <a:t>upstream</a:t>
            </a:r>
            <a:r>
              <a:rPr lang="pt-BR" altLang="zh-CN" dirty="0"/>
              <a:t> pode chegar a 1,2 Mbps</a:t>
            </a:r>
            <a:r>
              <a:rPr lang="en-US" altLang="zh-CN" dirty="0"/>
              <a:t>.</a:t>
            </a:r>
          </a:p>
          <a:p>
            <a:r>
              <a:rPr lang="pt-BR" altLang="zh-CN" dirty="0"/>
              <a:t>Nos anexos I e J do ponto G.992.3, é acrescentado o suporte para o modo de lacete digital completo. O anexo I é aplicável ao cenário em que o par de rotas adjacente é POTS e o anexo J é aplicável ao cenário em que o par de rotas adjacentes é RDIS</a:t>
            </a:r>
            <a:r>
              <a:rPr lang="en-US" altLang="zh-CN" dirty="0"/>
              <a:t>.</a:t>
            </a:r>
          </a:p>
          <a:p>
            <a:r>
              <a:rPr lang="pt-BR" altLang="zh-CN" dirty="0"/>
              <a:t>G.992.3 O anexo L é o chamado ADSL2 ou READSL2 de longa distância
</a:t>
            </a:r>
            <a:endParaRPr lang="zh-CN" altLang="en-US" dirty="0"/>
          </a:p>
        </p:txBody>
      </p:sp>
      <p:sp>
        <p:nvSpPr>
          <p:cNvPr id="2" name="标题 1"/>
          <p:cNvSpPr>
            <a:spLocks noGrp="1"/>
          </p:cNvSpPr>
          <p:nvPr>
            <p:ph type="title"/>
          </p:nvPr>
        </p:nvSpPr>
        <p:spPr/>
        <p:txBody>
          <a:bodyPr/>
          <a:lstStyle/>
          <a:p>
            <a:r>
              <a:rPr lang="en-US" altLang="zh-CN" dirty="0" err="1"/>
              <a:t>Padrão</a:t>
            </a:r>
            <a:r>
              <a:rPr lang="en-US" altLang="zh-CN" dirty="0"/>
              <a:t> ADSL2
</a:t>
            </a:r>
            <a:endParaRPr lang="zh-CN" altLang="en-US" dirty="0"/>
          </a:p>
        </p:txBody>
      </p:sp>
    </p:spTree>
    <p:extLst>
      <p:ext uri="{BB962C8B-B14F-4D97-AF65-F5344CB8AC3E}">
        <p14:creationId xmlns:p14="http://schemas.microsoft.com/office/powerpoint/2010/main" val="2116356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dirty="0"/>
              <a:t>Quais tecnologias </a:t>
            </a:r>
            <a:r>
              <a:rPr lang="pt-BR" altLang="zh-CN" dirty="0" err="1"/>
              <a:t>xDSL</a:t>
            </a:r>
            <a:r>
              <a:rPr lang="pt-BR" altLang="zh-CN" dirty="0"/>
              <a:t> existem? Como são implementados? Quais as diferenças entre eles?</a:t>
            </a:r>
            <a:endParaRPr lang="zh-CN" altLang="en-US" dirty="0"/>
          </a:p>
        </p:txBody>
      </p:sp>
    </p:spTree>
    <p:extLst>
      <p:ext uri="{BB962C8B-B14F-4D97-AF65-F5344CB8AC3E}">
        <p14:creationId xmlns:p14="http://schemas.microsoft.com/office/powerpoint/2010/main" val="830512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a:t>Melhor</a:t>
            </a:r>
            <a:r>
              <a:rPr lang="en-US" altLang="zh-CN" dirty="0"/>
              <a:t> </a:t>
            </a:r>
            <a:r>
              <a:rPr lang="en-US" altLang="zh-CN" dirty="0" err="1"/>
              <a:t>desempenho</a:t>
            </a:r>
            <a:r>
              <a:rPr lang="en-US" altLang="zh-CN" dirty="0"/>
              <a:t>
</a:t>
            </a:r>
            <a:r>
              <a:rPr lang="pt-BR" altLang="zh-CN" dirty="0"/>
              <a:t>Função de teste de banda larga
</a:t>
            </a:r>
            <a:r>
              <a:rPr lang="en-US" altLang="zh-CN" dirty="0"/>
              <a:t>Menor </a:t>
            </a:r>
            <a:r>
              <a:rPr lang="en-US" altLang="zh-CN" dirty="0" err="1"/>
              <a:t>potência</a:t>
            </a:r>
            <a:r>
              <a:rPr lang="en-US" altLang="zh-CN" dirty="0"/>
              <a:t> de </a:t>
            </a:r>
            <a:r>
              <a:rPr lang="en-US" altLang="zh-CN" dirty="0" err="1"/>
              <a:t>transmissão</a:t>
            </a:r>
            <a:endParaRPr lang="en-US" altLang="zh-CN" dirty="0"/>
          </a:p>
          <a:p>
            <a:r>
              <a:rPr lang="pt-BR" altLang="zh-CN" dirty="0"/>
              <a:t>O ADSL2+ fornece uma taxa mais alta para assinantes em um loop curto dentro de 2,5 km. Em grandes e médias cidades da China, mais de 80% dos loops de assinantes estão dentro dos 2,5 km</a:t>
            </a:r>
            <a:r>
              <a:rPr lang="en-US" altLang="zh-CN" dirty="0"/>
              <a:t>.</a:t>
            </a:r>
          </a:p>
          <a:p>
            <a:endParaRPr lang="zh-CN" altLang="en-US" dirty="0"/>
          </a:p>
        </p:txBody>
      </p:sp>
      <p:sp>
        <p:nvSpPr>
          <p:cNvPr id="2" name="标题 1"/>
          <p:cNvSpPr>
            <a:spLocks noGrp="1"/>
          </p:cNvSpPr>
          <p:nvPr>
            <p:ph type="title"/>
          </p:nvPr>
        </p:nvSpPr>
        <p:spPr/>
        <p:txBody>
          <a:bodyPr/>
          <a:lstStyle/>
          <a:p>
            <a:r>
              <a:rPr lang="pt-BR" altLang="zh-CN" dirty="0"/>
              <a:t>Comparação entre ADSL2+ e ADSL
</a:t>
            </a:r>
            <a:endParaRPr lang="zh-CN" altLang="en-US" dirty="0"/>
          </a:p>
        </p:txBody>
      </p:sp>
    </p:spTree>
    <p:extLst>
      <p:ext uri="{BB962C8B-B14F-4D97-AF65-F5344CB8AC3E}">
        <p14:creationId xmlns:p14="http://schemas.microsoft.com/office/powerpoint/2010/main" val="3061668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sz="2000" dirty="0"/>
              <a:t>Novos modos de execução são adicionados</a:t>
            </a:r>
            <a:r>
              <a:rPr lang="en-US" altLang="zh-CN" sz="2000" dirty="0"/>
              <a:t>.</a:t>
            </a:r>
          </a:p>
          <a:p>
            <a:pPr lvl="1"/>
            <a:r>
              <a:rPr lang="pt-BR" altLang="zh-CN" sz="1800" dirty="0"/>
              <a:t>Anexo I, que especifica um modo digital completo com um espectro compatível com o do anexo A (ADSL sobre POTS). Neste modo, não há serviço POTS, o espectro </a:t>
            </a:r>
            <a:r>
              <a:rPr lang="pt-BR" altLang="zh-CN" sz="1800" dirty="0" err="1"/>
              <a:t>upstream</a:t>
            </a:r>
            <a:r>
              <a:rPr lang="pt-BR" altLang="zh-CN" sz="1800" dirty="0"/>
              <a:t> é de 3 a 138 kHz, o número de </a:t>
            </a:r>
            <a:r>
              <a:rPr lang="pt-BR" altLang="zh-CN" sz="1800" dirty="0" err="1"/>
              <a:t>subbandas</a:t>
            </a:r>
            <a:r>
              <a:rPr lang="pt-BR" altLang="zh-CN" sz="1800" dirty="0"/>
              <a:t> é 31 e a largura de banda </a:t>
            </a:r>
            <a:r>
              <a:rPr lang="pt-BR" altLang="zh-CN" sz="1800" dirty="0" err="1"/>
              <a:t>upstream</a:t>
            </a:r>
            <a:r>
              <a:rPr lang="pt-BR" altLang="zh-CN" sz="1800" dirty="0"/>
              <a:t> é maior que 1 Mbps</a:t>
            </a:r>
            <a:r>
              <a:rPr lang="en-US" altLang="zh-CN" sz="1800" dirty="0"/>
              <a:t>.</a:t>
            </a:r>
          </a:p>
          <a:p>
            <a:pPr lvl="1"/>
            <a:r>
              <a:rPr lang="pt-BR" altLang="zh-CN" sz="1800" dirty="0"/>
              <a:t>Anexo J, que especifica um modo digital completo com um espectro compatível com o do anexo B (ADSL sobre RDIS). Neste modo, a banda de frequência </a:t>
            </a:r>
            <a:r>
              <a:rPr lang="pt-BR" altLang="zh-CN" sz="1800" dirty="0" err="1"/>
              <a:t>upstream</a:t>
            </a:r>
            <a:r>
              <a:rPr lang="pt-BR" altLang="zh-CN" sz="1800" dirty="0"/>
              <a:t> é estendida para 3–276 kHz, um máximo de 64 </a:t>
            </a:r>
            <a:r>
              <a:rPr lang="pt-BR" altLang="zh-CN" sz="1800" dirty="0" err="1"/>
              <a:t>subbandas</a:t>
            </a:r>
            <a:r>
              <a:rPr lang="pt-BR" altLang="zh-CN" sz="1800" dirty="0"/>
              <a:t> </a:t>
            </a:r>
            <a:r>
              <a:rPr lang="pt-BR" altLang="zh-CN" sz="1800" dirty="0" err="1"/>
              <a:t>upstream</a:t>
            </a:r>
            <a:r>
              <a:rPr lang="pt-BR" altLang="zh-CN" sz="1800" dirty="0"/>
              <a:t> são suportadas, e a taxa máxima </a:t>
            </a:r>
            <a:r>
              <a:rPr lang="pt-BR" altLang="zh-CN" sz="1800" dirty="0" err="1"/>
              <a:t>upstream</a:t>
            </a:r>
            <a:r>
              <a:rPr lang="pt-BR" altLang="zh-CN" sz="1800" dirty="0"/>
              <a:t> atinge 2,3 Mbps</a:t>
            </a:r>
            <a:r>
              <a:rPr lang="en-US" altLang="zh-CN" sz="1800" dirty="0"/>
              <a:t>.</a:t>
            </a:r>
          </a:p>
          <a:p>
            <a:pPr lvl="1"/>
            <a:r>
              <a:rPr lang="pt-BR" altLang="zh-CN" sz="1800" dirty="0"/>
              <a:t>Anexo M, que alarga a largura de banda a montante do ADSL sobre o POTS. Neste modo, o número de </a:t>
            </a:r>
            <a:r>
              <a:rPr lang="pt-BR" altLang="zh-CN" sz="1800" dirty="0" err="1"/>
              <a:t>sub-bandas</a:t>
            </a:r>
            <a:r>
              <a:rPr lang="pt-BR" altLang="zh-CN" sz="1800" dirty="0"/>
              <a:t> a montante começa a partir de 6 e aumenta para 32, 36, 40, 44... até 63, dependendo do requisito de largura de banda</a:t>
            </a:r>
            <a:r>
              <a:rPr lang="en-US" altLang="zh-CN" sz="1800" dirty="0"/>
              <a:t>.</a:t>
            </a:r>
          </a:p>
          <a:p>
            <a:pPr lvl="1"/>
            <a:r>
              <a:rPr lang="pt-BR" altLang="zh-CN" sz="1800" dirty="0"/>
              <a:t>Anexo L (READSL2) que alarga a distância de transmissão.
</a:t>
            </a:r>
            <a:endParaRPr lang="zh-CN" altLang="en-US" sz="2000" dirty="0"/>
          </a:p>
        </p:txBody>
      </p:sp>
      <p:sp>
        <p:nvSpPr>
          <p:cNvPr id="2" name="标题 1"/>
          <p:cNvSpPr>
            <a:spLocks noGrp="1"/>
          </p:cNvSpPr>
          <p:nvPr>
            <p:ph type="title"/>
          </p:nvPr>
        </p:nvSpPr>
        <p:spPr/>
        <p:txBody>
          <a:bodyPr/>
          <a:lstStyle/>
          <a:p>
            <a:r>
              <a:rPr lang="en-US" altLang="zh-CN" dirty="0" err="1"/>
              <a:t>Principais</a:t>
            </a:r>
            <a:r>
              <a:rPr lang="en-US" altLang="zh-CN" dirty="0"/>
              <a:t> </a:t>
            </a:r>
            <a:r>
              <a:rPr lang="en-US" altLang="zh-CN" dirty="0" err="1"/>
              <a:t>características</a:t>
            </a:r>
            <a:r>
              <a:rPr lang="en-US" altLang="zh-CN" dirty="0"/>
              <a:t> do ADSL2+ (1)</a:t>
            </a:r>
            <a:endParaRPr lang="zh-CN" altLang="en-US" dirty="0"/>
          </a:p>
        </p:txBody>
      </p:sp>
    </p:spTree>
    <p:extLst>
      <p:ext uri="{BB962C8B-B14F-4D97-AF65-F5344CB8AC3E}">
        <p14:creationId xmlns:p14="http://schemas.microsoft.com/office/powerpoint/2010/main" val="537370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000" dirty="0" err="1"/>
              <a:t>Maior</a:t>
            </a:r>
            <a:r>
              <a:rPr lang="en-US" altLang="zh-CN" sz="2000" dirty="0"/>
              <a:t> taxa de </a:t>
            </a:r>
            <a:r>
              <a:rPr lang="en-US" altLang="zh-CN" sz="2000" dirty="0" err="1"/>
              <a:t>transmissão</a:t>
            </a:r>
            <a:r>
              <a:rPr lang="en-US" altLang="zh-CN" sz="2000" dirty="0"/>
              <a:t>      </a:t>
            </a:r>
          </a:p>
          <a:p>
            <a:pPr lvl="1"/>
            <a:r>
              <a:rPr lang="pt-BR" altLang="zh-CN" sz="1800" dirty="0"/>
              <a:t>A taxa de modulação é melhorada, o ganho de codificação é melhorado, a sobrecarga do cabeçalho do quadro é reduzida, a máquina de estado de inicialização é melhorada e um algoritmo de processamento de sinal aprimorado é adotado. O ADSL2 melhora a eficiência da modulação, tornando obrigatória a codificação em treliça e a codificação em constelação de 1 bit</a:t>
            </a:r>
            <a:r>
              <a:rPr lang="en-US" altLang="zh-CN" sz="1800" dirty="0"/>
              <a:t>.</a:t>
            </a:r>
          </a:p>
          <a:p>
            <a:pPr lvl="1"/>
            <a:r>
              <a:rPr lang="pt-BR" altLang="zh-CN" sz="1800" dirty="0"/>
              <a:t>Menos sobrecarga: No padrão ADSL de primeira geração, a sobrecarga é fixada em 32 Kbps. No ADSL2, a taxa de sobrecarga pode ser ajustada dentro de 4-64 Kbps, o que gera efeitos óbvios no caso de uma linha de transmissão de linha</a:t>
            </a:r>
            <a:r>
              <a:rPr lang="en-US" altLang="zh-CN" sz="1800" dirty="0"/>
              <a:t>.</a:t>
            </a:r>
          </a:p>
          <a:p>
            <a:pPr lvl="1"/>
            <a:r>
              <a:rPr lang="pt-BR" altLang="zh-CN" sz="1800" dirty="0"/>
              <a:t>O ADSL2plus usa uma frequência mais ampla (tom 32–511) e mais </a:t>
            </a:r>
            <a:r>
              <a:rPr lang="pt-BR" altLang="zh-CN" sz="1800" dirty="0" err="1"/>
              <a:t>subbandas</a:t>
            </a:r>
            <a:r>
              <a:rPr lang="pt-BR" altLang="zh-CN" sz="1800" dirty="0"/>
              <a:t> (512) para suportar uma taxa máxima </a:t>
            </a:r>
            <a:r>
              <a:rPr lang="pt-BR" altLang="zh-CN" sz="1800" dirty="0" err="1"/>
              <a:t>downstream</a:t>
            </a:r>
            <a:r>
              <a:rPr lang="pt-BR" altLang="zh-CN" sz="1800" dirty="0"/>
              <a:t> de 24 Mbps</a:t>
            </a:r>
            <a:r>
              <a:rPr lang="en-US" altLang="zh-CN" sz="1800" dirty="0"/>
              <a:t>.</a:t>
            </a:r>
          </a:p>
          <a:p>
            <a:endParaRPr lang="zh-CN" altLang="en-US" sz="2000" dirty="0"/>
          </a:p>
        </p:txBody>
      </p:sp>
      <p:sp>
        <p:nvSpPr>
          <p:cNvPr id="2" name="标题 1"/>
          <p:cNvSpPr>
            <a:spLocks noGrp="1"/>
          </p:cNvSpPr>
          <p:nvPr>
            <p:ph type="title"/>
          </p:nvPr>
        </p:nvSpPr>
        <p:spPr/>
        <p:txBody>
          <a:bodyPr/>
          <a:lstStyle/>
          <a:p>
            <a:r>
              <a:rPr lang="en-US" altLang="zh-CN" dirty="0" err="1"/>
              <a:t>Principais</a:t>
            </a:r>
            <a:r>
              <a:rPr lang="en-US" altLang="zh-CN" dirty="0"/>
              <a:t> </a:t>
            </a:r>
            <a:r>
              <a:rPr lang="en-US" altLang="zh-CN" dirty="0" err="1"/>
              <a:t>características</a:t>
            </a:r>
            <a:r>
              <a:rPr lang="en-US" altLang="zh-CN" dirty="0"/>
              <a:t> do ADSL2+ (2)</a:t>
            </a:r>
            <a:endParaRPr lang="zh-CN" altLang="en-US" dirty="0"/>
          </a:p>
        </p:txBody>
      </p:sp>
    </p:spTree>
    <p:extLst>
      <p:ext uri="{BB962C8B-B14F-4D97-AF65-F5344CB8AC3E}">
        <p14:creationId xmlns:p14="http://schemas.microsoft.com/office/powerpoint/2010/main" val="22201697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Distribuição de espectro ADSL, ADSL2 e ADSL2+
</a:t>
            </a:r>
            <a:endParaRPr lang="zh-CN" altLang="en-US" dirty="0"/>
          </a:p>
        </p:txBody>
      </p:sp>
      <p:sp>
        <p:nvSpPr>
          <p:cNvPr id="2" name="标题 1"/>
          <p:cNvSpPr>
            <a:spLocks noGrp="1"/>
          </p:cNvSpPr>
          <p:nvPr>
            <p:ph type="title"/>
          </p:nvPr>
        </p:nvSpPr>
        <p:spPr/>
        <p:txBody>
          <a:bodyPr/>
          <a:lstStyle/>
          <a:p>
            <a:r>
              <a:rPr lang="en-US" altLang="zh-CN" dirty="0"/>
              <a:t>Main Features of ADSL2+ (3)</a:t>
            </a:r>
            <a:endParaRPr lang="zh-CN" altLang="en-US" dirty="0"/>
          </a:p>
        </p:txBody>
      </p:sp>
      <p:sp>
        <p:nvSpPr>
          <p:cNvPr id="5" name="Oval 19"/>
          <p:cNvSpPr>
            <a:spLocks noChangeArrowheads="1"/>
          </p:cNvSpPr>
          <p:nvPr/>
        </p:nvSpPr>
        <p:spPr bwMode="auto">
          <a:xfrm>
            <a:off x="3563364" y="3100710"/>
            <a:ext cx="216024" cy="1247403"/>
          </a:xfrm>
          <a:prstGeom prst="ellipse">
            <a:avLst/>
          </a:prstGeom>
          <a:solidFill>
            <a:schemeClr val="bg1">
              <a:lumMod val="65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cxnSp>
        <p:nvCxnSpPr>
          <p:cNvPr id="6" name="直接连接符 5"/>
          <p:cNvCxnSpPr/>
          <p:nvPr/>
        </p:nvCxnSpPr>
        <p:spPr bwMode="auto">
          <a:xfrm flipH="1" flipV="1">
            <a:off x="3468274" y="2317262"/>
            <a:ext cx="0" cy="2040237"/>
          </a:xfrm>
          <a:prstGeom prst="line">
            <a:avLst/>
          </a:prstGeom>
          <a:solidFill>
            <a:schemeClr val="accent1"/>
          </a:solidFill>
          <a:ln w="12700" cap="flat" cmpd="sng" algn="ctr">
            <a:solidFill>
              <a:schemeClr val="tx1"/>
            </a:solidFill>
            <a:prstDash val="solid"/>
            <a:round/>
            <a:headEnd type="none" w="med" len="med"/>
            <a:tailEnd type="none" w="med" len="med"/>
          </a:ln>
        </p:spPr>
      </p:cxnSp>
      <p:cxnSp>
        <p:nvCxnSpPr>
          <p:cNvPr id="7" name="直接连接符 6"/>
          <p:cNvCxnSpPr/>
          <p:nvPr/>
        </p:nvCxnSpPr>
        <p:spPr bwMode="auto">
          <a:xfrm flipH="1" flipV="1">
            <a:off x="4908434" y="2317263"/>
            <a:ext cx="0" cy="2340259"/>
          </a:xfrm>
          <a:prstGeom prst="line">
            <a:avLst/>
          </a:prstGeom>
          <a:solidFill>
            <a:schemeClr val="accent1"/>
          </a:solidFill>
          <a:ln w="12700" cap="flat" cmpd="sng" algn="ctr">
            <a:solidFill>
              <a:schemeClr val="tx1"/>
            </a:solidFill>
            <a:prstDash val="solid"/>
            <a:round/>
            <a:headEnd type="none" w="med" len="med"/>
            <a:tailEnd type="none" w="med" len="med"/>
          </a:ln>
        </p:spPr>
      </p:cxnSp>
      <p:cxnSp>
        <p:nvCxnSpPr>
          <p:cNvPr id="8" name="直接连接符 7"/>
          <p:cNvCxnSpPr>
            <a:endCxn id="29" idx="2"/>
          </p:cNvCxnSpPr>
          <p:nvPr/>
        </p:nvCxnSpPr>
        <p:spPr bwMode="auto">
          <a:xfrm flipH="1" flipV="1">
            <a:off x="6885377" y="2998591"/>
            <a:ext cx="3277" cy="1656185"/>
          </a:xfrm>
          <a:prstGeom prst="line">
            <a:avLst/>
          </a:prstGeom>
          <a:solidFill>
            <a:schemeClr val="accent1"/>
          </a:solidFill>
          <a:ln w="12700" cap="flat" cmpd="sng" algn="ctr">
            <a:solidFill>
              <a:schemeClr val="tx1"/>
            </a:solidFill>
            <a:prstDash val="solid"/>
            <a:round/>
            <a:headEnd type="none" w="med" len="med"/>
            <a:tailEnd type="none" w="med" len="med"/>
          </a:ln>
        </p:spPr>
      </p:cxnSp>
      <p:cxnSp>
        <p:nvCxnSpPr>
          <p:cNvPr id="9" name="直接连接符 8"/>
          <p:cNvCxnSpPr/>
          <p:nvPr/>
        </p:nvCxnSpPr>
        <p:spPr bwMode="auto">
          <a:xfrm flipH="1" flipV="1">
            <a:off x="8832870" y="2317263"/>
            <a:ext cx="0" cy="2340259"/>
          </a:xfrm>
          <a:prstGeom prst="line">
            <a:avLst/>
          </a:prstGeom>
          <a:solidFill>
            <a:schemeClr val="accent1"/>
          </a:solidFill>
          <a:ln w="12700" cap="flat" cmpd="sng" algn="ctr">
            <a:solidFill>
              <a:schemeClr val="tx1"/>
            </a:solidFill>
            <a:prstDash val="solid"/>
            <a:round/>
            <a:headEnd type="none" w="med" len="med"/>
            <a:tailEnd type="none" w="med" len="med"/>
          </a:ln>
        </p:spPr>
      </p:cxnSp>
      <p:sp>
        <p:nvSpPr>
          <p:cNvPr id="10" name="Oval 19"/>
          <p:cNvSpPr>
            <a:spLocks noChangeArrowheads="1"/>
          </p:cNvSpPr>
          <p:nvPr/>
        </p:nvSpPr>
        <p:spPr bwMode="auto">
          <a:xfrm>
            <a:off x="3869398" y="3100710"/>
            <a:ext cx="216024" cy="1247403"/>
          </a:xfrm>
          <a:prstGeom prst="ellipse">
            <a:avLst/>
          </a:prstGeom>
          <a:solidFill>
            <a:schemeClr val="bg1">
              <a:lumMod val="65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1" name="Oval 19"/>
          <p:cNvSpPr>
            <a:spLocks noChangeArrowheads="1"/>
          </p:cNvSpPr>
          <p:nvPr/>
        </p:nvSpPr>
        <p:spPr bwMode="auto">
          <a:xfrm>
            <a:off x="4211436" y="3100710"/>
            <a:ext cx="216024" cy="1247403"/>
          </a:xfrm>
          <a:prstGeom prst="ellipse">
            <a:avLst/>
          </a:prstGeom>
          <a:solidFill>
            <a:schemeClr val="bg1">
              <a:lumMod val="65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2" name="Oval 19"/>
          <p:cNvSpPr>
            <a:spLocks noChangeArrowheads="1"/>
          </p:cNvSpPr>
          <p:nvPr/>
        </p:nvSpPr>
        <p:spPr bwMode="auto">
          <a:xfrm>
            <a:off x="4576230" y="3100710"/>
            <a:ext cx="216024" cy="1247403"/>
          </a:xfrm>
          <a:prstGeom prst="ellipse">
            <a:avLst/>
          </a:prstGeom>
          <a:solidFill>
            <a:schemeClr val="bg1">
              <a:lumMod val="65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3" name="Oval 19"/>
          <p:cNvSpPr>
            <a:spLocks noChangeArrowheads="1"/>
          </p:cNvSpPr>
          <p:nvPr/>
        </p:nvSpPr>
        <p:spPr bwMode="auto">
          <a:xfrm>
            <a:off x="4996395" y="3100710"/>
            <a:ext cx="216024" cy="1247403"/>
          </a:xfrm>
          <a:prstGeom prst="ellipse">
            <a:avLst/>
          </a:prstGeom>
          <a:solidFill>
            <a:schemeClr val="accent6">
              <a:lumMod val="60000"/>
              <a:lumOff val="40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4" name="Oval 19"/>
          <p:cNvSpPr>
            <a:spLocks noChangeArrowheads="1"/>
          </p:cNvSpPr>
          <p:nvPr/>
        </p:nvSpPr>
        <p:spPr bwMode="auto">
          <a:xfrm>
            <a:off x="5302429" y="3100710"/>
            <a:ext cx="216024" cy="1247403"/>
          </a:xfrm>
          <a:prstGeom prst="ellipse">
            <a:avLst/>
          </a:prstGeom>
          <a:solidFill>
            <a:schemeClr val="accent6">
              <a:lumMod val="60000"/>
              <a:lumOff val="40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5" name="Oval 19"/>
          <p:cNvSpPr>
            <a:spLocks noChangeArrowheads="1"/>
          </p:cNvSpPr>
          <p:nvPr/>
        </p:nvSpPr>
        <p:spPr bwMode="auto">
          <a:xfrm>
            <a:off x="5615592" y="3100710"/>
            <a:ext cx="216024" cy="1247403"/>
          </a:xfrm>
          <a:prstGeom prst="ellipse">
            <a:avLst/>
          </a:prstGeom>
          <a:solidFill>
            <a:schemeClr val="accent6">
              <a:lumMod val="60000"/>
              <a:lumOff val="40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6" name="Oval 19"/>
          <p:cNvSpPr>
            <a:spLocks noChangeArrowheads="1"/>
          </p:cNvSpPr>
          <p:nvPr/>
        </p:nvSpPr>
        <p:spPr bwMode="auto">
          <a:xfrm>
            <a:off x="5939628" y="3100710"/>
            <a:ext cx="216024" cy="1247403"/>
          </a:xfrm>
          <a:prstGeom prst="ellipse">
            <a:avLst/>
          </a:prstGeom>
          <a:solidFill>
            <a:schemeClr val="accent6">
              <a:lumMod val="60000"/>
              <a:lumOff val="40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7" name="Oval 19"/>
          <p:cNvSpPr>
            <a:spLocks noChangeArrowheads="1"/>
          </p:cNvSpPr>
          <p:nvPr/>
        </p:nvSpPr>
        <p:spPr bwMode="auto">
          <a:xfrm>
            <a:off x="6947740" y="3100710"/>
            <a:ext cx="216024" cy="1247403"/>
          </a:xfrm>
          <a:prstGeom prst="ellipse">
            <a:avLst/>
          </a:prstGeom>
          <a:solidFill>
            <a:srgbClr val="0070C0"/>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8" name="Oval 19"/>
          <p:cNvSpPr>
            <a:spLocks noChangeArrowheads="1"/>
          </p:cNvSpPr>
          <p:nvPr/>
        </p:nvSpPr>
        <p:spPr bwMode="auto">
          <a:xfrm>
            <a:off x="7235772" y="3100710"/>
            <a:ext cx="216024" cy="1247403"/>
          </a:xfrm>
          <a:prstGeom prst="ellipse">
            <a:avLst/>
          </a:prstGeom>
          <a:solidFill>
            <a:srgbClr val="0070C0"/>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9" name="Oval 19"/>
          <p:cNvSpPr>
            <a:spLocks noChangeArrowheads="1"/>
          </p:cNvSpPr>
          <p:nvPr/>
        </p:nvSpPr>
        <p:spPr bwMode="auto">
          <a:xfrm>
            <a:off x="7559163" y="3100710"/>
            <a:ext cx="216024" cy="1247403"/>
          </a:xfrm>
          <a:prstGeom prst="ellipse">
            <a:avLst/>
          </a:prstGeom>
          <a:solidFill>
            <a:srgbClr val="0070C0"/>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20" name="Oval 19"/>
          <p:cNvSpPr>
            <a:spLocks noChangeArrowheads="1"/>
          </p:cNvSpPr>
          <p:nvPr/>
        </p:nvSpPr>
        <p:spPr bwMode="auto">
          <a:xfrm>
            <a:off x="7883844" y="3100710"/>
            <a:ext cx="216024" cy="1247403"/>
          </a:xfrm>
          <a:prstGeom prst="ellipse">
            <a:avLst/>
          </a:prstGeom>
          <a:solidFill>
            <a:srgbClr val="0070C0"/>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21" name="Oval 19"/>
          <p:cNvSpPr>
            <a:spLocks noChangeArrowheads="1"/>
          </p:cNvSpPr>
          <p:nvPr/>
        </p:nvSpPr>
        <p:spPr bwMode="auto">
          <a:xfrm>
            <a:off x="6263664" y="3100710"/>
            <a:ext cx="216024" cy="1247403"/>
          </a:xfrm>
          <a:prstGeom prst="ellipse">
            <a:avLst/>
          </a:prstGeom>
          <a:solidFill>
            <a:schemeClr val="accent6">
              <a:lumMod val="60000"/>
              <a:lumOff val="40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22" name="Oval 19"/>
          <p:cNvSpPr>
            <a:spLocks noChangeArrowheads="1"/>
          </p:cNvSpPr>
          <p:nvPr/>
        </p:nvSpPr>
        <p:spPr bwMode="auto">
          <a:xfrm>
            <a:off x="6587700" y="3100710"/>
            <a:ext cx="216024" cy="1247403"/>
          </a:xfrm>
          <a:prstGeom prst="ellipse">
            <a:avLst/>
          </a:prstGeom>
          <a:solidFill>
            <a:schemeClr val="accent6">
              <a:lumMod val="60000"/>
              <a:lumOff val="40000"/>
            </a:schemeClr>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23" name="Oval 19"/>
          <p:cNvSpPr>
            <a:spLocks noChangeArrowheads="1"/>
          </p:cNvSpPr>
          <p:nvPr/>
        </p:nvSpPr>
        <p:spPr bwMode="auto">
          <a:xfrm>
            <a:off x="8207880" y="3100710"/>
            <a:ext cx="216024" cy="1247403"/>
          </a:xfrm>
          <a:prstGeom prst="ellipse">
            <a:avLst/>
          </a:prstGeom>
          <a:solidFill>
            <a:srgbClr val="0070C0"/>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24" name="Oval 19"/>
          <p:cNvSpPr>
            <a:spLocks noChangeArrowheads="1"/>
          </p:cNvSpPr>
          <p:nvPr/>
        </p:nvSpPr>
        <p:spPr bwMode="auto">
          <a:xfrm>
            <a:off x="8531916" y="3100710"/>
            <a:ext cx="216024" cy="1247403"/>
          </a:xfrm>
          <a:prstGeom prst="ellipse">
            <a:avLst/>
          </a:prstGeom>
          <a:solidFill>
            <a:srgbClr val="0070C0"/>
          </a:solidFill>
          <a:ln w="7938">
            <a:solidFill>
              <a:schemeClr val="tx1"/>
            </a:solidFill>
            <a:round/>
          </a:ln>
        </p:spPr>
        <p:txBody>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25" name="弧形 24"/>
          <p:cNvSpPr/>
          <p:nvPr/>
        </p:nvSpPr>
        <p:spPr bwMode="auto">
          <a:xfrm>
            <a:off x="2212804" y="3125944"/>
            <a:ext cx="1070778" cy="2460125"/>
          </a:xfrm>
          <a:prstGeom prst="arc">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ea typeface="宋体" pitchFamily="2" charset="-122"/>
            </a:endParaRPr>
          </a:p>
        </p:txBody>
      </p:sp>
      <p:cxnSp>
        <p:nvCxnSpPr>
          <p:cNvPr id="26" name="直接连接符 25"/>
          <p:cNvCxnSpPr/>
          <p:nvPr/>
        </p:nvCxnSpPr>
        <p:spPr bwMode="auto">
          <a:xfrm>
            <a:off x="2748194" y="4357499"/>
            <a:ext cx="6084676" cy="0"/>
          </a:xfrm>
          <a:prstGeom prst="line">
            <a:avLst/>
          </a:prstGeom>
          <a:solidFill>
            <a:schemeClr val="accent1"/>
          </a:solidFill>
          <a:ln w="12700" cap="flat" cmpd="sng" algn="ctr">
            <a:solidFill>
              <a:schemeClr val="tx1"/>
            </a:solidFill>
            <a:prstDash val="solid"/>
            <a:round/>
            <a:headEnd type="none" w="med" len="med"/>
            <a:tailEnd type="none" w="med" len="med"/>
          </a:ln>
        </p:spPr>
      </p:cxnSp>
      <p:cxnSp>
        <p:nvCxnSpPr>
          <p:cNvPr id="27" name="直接连接符 26"/>
          <p:cNvCxnSpPr/>
          <p:nvPr/>
        </p:nvCxnSpPr>
        <p:spPr bwMode="auto">
          <a:xfrm flipH="1" flipV="1">
            <a:off x="2748194" y="2317262"/>
            <a:ext cx="0" cy="2040237"/>
          </a:xfrm>
          <a:prstGeom prst="line">
            <a:avLst/>
          </a:prstGeom>
          <a:solidFill>
            <a:schemeClr val="accent1"/>
          </a:solidFill>
          <a:ln w="12700" cap="flat" cmpd="sng" algn="ctr">
            <a:solidFill>
              <a:schemeClr val="tx1"/>
            </a:solidFill>
            <a:prstDash val="solid"/>
            <a:round/>
            <a:headEnd type="none" w="med" len="med"/>
            <a:tailEnd type="none" w="med" len="med"/>
          </a:ln>
        </p:spPr>
      </p:cxnSp>
      <p:cxnSp>
        <p:nvCxnSpPr>
          <p:cNvPr id="28" name="直接箭头连接符 27"/>
          <p:cNvCxnSpPr/>
          <p:nvPr/>
        </p:nvCxnSpPr>
        <p:spPr bwMode="auto">
          <a:xfrm>
            <a:off x="5117329" y="2860493"/>
            <a:ext cx="3626685" cy="0"/>
          </a:xfrm>
          <a:prstGeom prst="straightConnector1">
            <a:avLst/>
          </a:prstGeom>
          <a:solidFill>
            <a:schemeClr val="accent1"/>
          </a:solidFill>
          <a:ln w="12700" cap="flat" cmpd="sng" algn="ctr">
            <a:solidFill>
              <a:schemeClr val="tx1"/>
            </a:solidFill>
            <a:prstDash val="solid"/>
            <a:round/>
            <a:headEnd type="triangle" w="med" len="med"/>
            <a:tailEnd type="triangle"/>
          </a:ln>
        </p:spPr>
      </p:cxnSp>
      <p:sp>
        <p:nvSpPr>
          <p:cNvPr id="29" name="文本框 28"/>
          <p:cNvSpPr txBox="1"/>
          <p:nvPr/>
        </p:nvSpPr>
        <p:spPr bwMode="auto">
          <a:xfrm>
            <a:off x="6460328" y="2684946"/>
            <a:ext cx="850097" cy="313645"/>
          </a:xfrm>
          <a:prstGeom prst="rect">
            <a:avLst/>
          </a:prstGeom>
          <a:solidFill>
            <a:schemeClr val="accent2">
              <a:lumMod val="75000"/>
            </a:schemeClr>
          </a:solidFill>
          <a:ln w="9525">
            <a:noFill/>
            <a:miter lim="800000"/>
          </a:ln>
        </p:spPr>
        <p:txBody>
          <a:bodyPr wrap="none" lIns="99980" tIns="49986" rIns="99980" bIns="49986" rtlCol="0">
            <a:spAutoFit/>
          </a:bodyPr>
          <a:lstStyle/>
          <a:p>
            <a:pPr algn="ctr" defTabSz="1001649" eaLnBrk="0" fontAlgn="ctr" hangingPunct="0"/>
            <a:r>
              <a:rPr lang="en-US" altLang="zh-CN" sz="1400" b="1">
                <a:solidFill>
                  <a:srgbClr val="000000"/>
                </a:solidFill>
                <a:ea typeface="+mn-ea"/>
                <a:cs typeface="Arial" pitchFamily="34" charset="0"/>
              </a:rPr>
              <a:t>ADSL2+</a:t>
            </a:r>
          </a:p>
        </p:txBody>
      </p:sp>
      <p:sp>
        <p:nvSpPr>
          <p:cNvPr id="30" name="文本框 29"/>
          <p:cNvSpPr txBox="1"/>
          <p:nvPr/>
        </p:nvSpPr>
        <p:spPr bwMode="auto">
          <a:xfrm>
            <a:off x="5515185" y="3556025"/>
            <a:ext cx="745217" cy="313645"/>
          </a:xfrm>
          <a:prstGeom prst="rect">
            <a:avLst/>
          </a:prstGeom>
          <a:solidFill>
            <a:schemeClr val="accent2">
              <a:lumMod val="75000"/>
            </a:schemeClr>
          </a:solidFill>
          <a:ln w="9525">
            <a:noFill/>
            <a:miter lim="800000"/>
          </a:ln>
        </p:spPr>
        <p:txBody>
          <a:bodyPr wrap="none" lIns="99980" tIns="49986" rIns="99980" bIns="49986" rtlCol="0">
            <a:spAutoFit/>
          </a:bodyPr>
          <a:lstStyle/>
          <a:p>
            <a:pPr algn="ctr" defTabSz="1001649" eaLnBrk="0" fontAlgn="ctr" hangingPunct="0"/>
            <a:r>
              <a:rPr lang="en-US" altLang="zh-CN" sz="1400" b="1" dirty="0">
                <a:solidFill>
                  <a:srgbClr val="000000"/>
                </a:solidFill>
                <a:ea typeface="+mn-ea"/>
                <a:cs typeface="Arial" pitchFamily="34" charset="0"/>
              </a:rPr>
              <a:t>ADSL2</a:t>
            </a:r>
          </a:p>
        </p:txBody>
      </p:sp>
      <p:sp>
        <p:nvSpPr>
          <p:cNvPr id="31" name="文本框 30"/>
          <p:cNvSpPr txBox="1"/>
          <p:nvPr/>
        </p:nvSpPr>
        <p:spPr bwMode="auto">
          <a:xfrm>
            <a:off x="2794127" y="2360910"/>
            <a:ext cx="641926" cy="31364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400" b="1">
                <a:solidFill>
                  <a:srgbClr val="000000"/>
                </a:solidFill>
                <a:ea typeface="+mn-ea"/>
                <a:cs typeface="Arial" pitchFamily="34" charset="0"/>
              </a:rPr>
              <a:t>POTS</a:t>
            </a:r>
          </a:p>
        </p:txBody>
      </p:sp>
      <p:sp>
        <p:nvSpPr>
          <p:cNvPr id="32" name="文本框 31"/>
          <p:cNvSpPr txBox="1"/>
          <p:nvPr/>
        </p:nvSpPr>
        <p:spPr bwMode="auto">
          <a:xfrm>
            <a:off x="3641296" y="2360910"/>
            <a:ext cx="1136132" cy="31364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400" b="1">
                <a:solidFill>
                  <a:srgbClr val="000000"/>
                </a:solidFill>
                <a:ea typeface="+mn-ea"/>
                <a:cs typeface="Arial" pitchFamily="34" charset="0"/>
              </a:rPr>
              <a:t>UPSTREAM</a:t>
            </a:r>
          </a:p>
        </p:txBody>
      </p:sp>
      <p:sp>
        <p:nvSpPr>
          <p:cNvPr id="33" name="文本框 32"/>
          <p:cNvSpPr txBox="1"/>
          <p:nvPr/>
        </p:nvSpPr>
        <p:spPr bwMode="auto">
          <a:xfrm>
            <a:off x="6160336" y="2360910"/>
            <a:ext cx="1466663" cy="31364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400" b="1">
                <a:solidFill>
                  <a:srgbClr val="000000"/>
                </a:solidFill>
                <a:ea typeface="+mn-ea"/>
                <a:cs typeface="Arial" pitchFamily="34" charset="0"/>
              </a:rPr>
              <a:t>DOWNSTREAM</a:t>
            </a:r>
          </a:p>
        </p:txBody>
      </p:sp>
      <p:sp>
        <p:nvSpPr>
          <p:cNvPr id="34" name="文本框 33"/>
          <p:cNvSpPr txBox="1"/>
          <p:nvPr/>
        </p:nvSpPr>
        <p:spPr bwMode="auto">
          <a:xfrm>
            <a:off x="4444600" y="4765534"/>
            <a:ext cx="959744" cy="31364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400" b="1">
                <a:solidFill>
                  <a:srgbClr val="000000"/>
                </a:solidFill>
                <a:ea typeface="+mn-ea"/>
                <a:cs typeface="Arial" pitchFamily="34" charset="0"/>
              </a:rPr>
              <a:t>0.14MHZ</a:t>
            </a:r>
          </a:p>
        </p:txBody>
      </p:sp>
      <p:sp>
        <p:nvSpPr>
          <p:cNvPr id="35" name="文本框 34"/>
          <p:cNvSpPr txBox="1"/>
          <p:nvPr/>
        </p:nvSpPr>
        <p:spPr bwMode="auto">
          <a:xfrm>
            <a:off x="6454144" y="4765534"/>
            <a:ext cx="854864" cy="31364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400" b="1">
                <a:solidFill>
                  <a:srgbClr val="000000"/>
                </a:solidFill>
                <a:ea typeface="+mn-ea"/>
                <a:cs typeface="Arial" pitchFamily="34" charset="0"/>
              </a:rPr>
              <a:t>1.1MHZ</a:t>
            </a:r>
          </a:p>
        </p:txBody>
      </p:sp>
      <p:sp>
        <p:nvSpPr>
          <p:cNvPr id="36" name="文本框 35"/>
          <p:cNvSpPr txBox="1"/>
          <p:nvPr/>
        </p:nvSpPr>
        <p:spPr bwMode="auto">
          <a:xfrm>
            <a:off x="8074324" y="4765534"/>
            <a:ext cx="854864" cy="31364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400" b="1">
                <a:solidFill>
                  <a:srgbClr val="000000"/>
                </a:solidFill>
                <a:ea typeface="+mn-ea"/>
                <a:cs typeface="Arial" pitchFamily="34" charset="0"/>
              </a:rPr>
              <a:t>2.2MHZ</a:t>
            </a:r>
          </a:p>
        </p:txBody>
      </p:sp>
    </p:spTree>
    <p:extLst>
      <p:ext uri="{BB962C8B-B14F-4D97-AF65-F5344CB8AC3E}">
        <p14:creationId xmlns:p14="http://schemas.microsoft.com/office/powerpoint/2010/main" val="10234834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Comparação de taxas entre ADSL2 e ADSL2+
</a:t>
            </a:r>
            <a:endParaRPr lang="zh-CN" altLang="en-US" dirty="0"/>
          </a:p>
        </p:txBody>
      </p:sp>
      <p:sp>
        <p:nvSpPr>
          <p:cNvPr id="2" name="标题 1"/>
          <p:cNvSpPr>
            <a:spLocks noGrp="1"/>
          </p:cNvSpPr>
          <p:nvPr>
            <p:ph type="title"/>
          </p:nvPr>
        </p:nvSpPr>
        <p:spPr/>
        <p:txBody>
          <a:bodyPr/>
          <a:lstStyle/>
          <a:p>
            <a:r>
              <a:rPr lang="en-US" altLang="zh-CN" dirty="0"/>
              <a:t>Main Features of ADSL2+ (4)</a:t>
            </a:r>
            <a:endParaRPr lang="zh-CN" altLang="en-US" dirty="0"/>
          </a:p>
        </p:txBody>
      </p:sp>
      <p:graphicFrame>
        <p:nvGraphicFramePr>
          <p:cNvPr id="5" name="图表 4"/>
          <p:cNvGraphicFramePr/>
          <p:nvPr>
            <p:extLst>
              <p:ext uri="{D42A27DB-BD31-4B8C-83A1-F6EECF244321}">
                <p14:modId xmlns:p14="http://schemas.microsoft.com/office/powerpoint/2010/main" val="3720663014"/>
              </p:ext>
            </p:extLst>
          </p:nvPr>
        </p:nvGraphicFramePr>
        <p:xfrm>
          <a:off x="3062790" y="2282601"/>
          <a:ext cx="6066420" cy="363985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16680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en-US" altLang="zh-CN" dirty="0" err="1"/>
              <a:t>Maior</a:t>
            </a:r>
            <a:r>
              <a:rPr lang="en-US" altLang="zh-CN" dirty="0"/>
              <a:t> </a:t>
            </a:r>
            <a:r>
              <a:rPr lang="en-US" altLang="zh-CN" dirty="0" err="1"/>
              <a:t>distância</a:t>
            </a:r>
            <a:r>
              <a:rPr lang="en-US" altLang="zh-CN" dirty="0"/>
              <a:t> de </a:t>
            </a:r>
            <a:r>
              <a:rPr lang="en-US" altLang="zh-CN" dirty="0" err="1"/>
              <a:t>transmissão</a:t>
            </a:r>
            <a:r>
              <a:rPr lang="en-US" altLang="zh-CN" dirty="0"/>
              <a:t>
Menor </a:t>
            </a:r>
            <a:r>
              <a:rPr lang="en-US" altLang="zh-CN" dirty="0" err="1"/>
              <a:t>consumo</a:t>
            </a:r>
            <a:r>
              <a:rPr lang="en-US" altLang="zh-CN" dirty="0"/>
              <a:t> de </a:t>
            </a:r>
            <a:r>
              <a:rPr lang="en-US" altLang="zh-CN" dirty="0" err="1"/>
              <a:t>energia</a:t>
            </a:r>
            <a:endParaRPr lang="zh-CN" altLang="en-US" dirty="0"/>
          </a:p>
        </p:txBody>
      </p:sp>
      <p:sp>
        <p:nvSpPr>
          <p:cNvPr id="3" name="标题 2"/>
          <p:cNvSpPr>
            <a:spLocks noGrp="1"/>
          </p:cNvSpPr>
          <p:nvPr>
            <p:ph type="title"/>
          </p:nvPr>
        </p:nvSpPr>
        <p:spPr/>
        <p:txBody>
          <a:bodyPr/>
          <a:lstStyle/>
          <a:p>
            <a:r>
              <a:rPr lang="en-US" altLang="zh-CN" dirty="0"/>
              <a:t>Main Features of ADSL2+ (5)</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578221922"/>
              </p:ext>
            </p:extLst>
          </p:nvPr>
        </p:nvGraphicFramePr>
        <p:xfrm>
          <a:off x="2876638" y="2770216"/>
          <a:ext cx="5511801" cy="2699385"/>
        </p:xfrm>
        <a:graphic>
          <a:graphicData uri="http://schemas.openxmlformats.org/drawingml/2006/table">
            <a:tbl>
              <a:tblPr/>
              <a:tblGrid>
                <a:gridCol w="685011">
                  <a:extLst>
                    <a:ext uri="{9D8B030D-6E8A-4147-A177-3AD203B41FA5}">
                      <a16:colId xmlns:a16="http://schemas.microsoft.com/office/drawing/2014/main" val="20000"/>
                    </a:ext>
                  </a:extLst>
                </a:gridCol>
                <a:gridCol w="218823">
                  <a:extLst>
                    <a:ext uri="{9D8B030D-6E8A-4147-A177-3AD203B41FA5}">
                      <a16:colId xmlns:a16="http://schemas.microsoft.com/office/drawing/2014/main" val="20001"/>
                    </a:ext>
                  </a:extLst>
                </a:gridCol>
                <a:gridCol w="329820">
                  <a:extLst>
                    <a:ext uri="{9D8B030D-6E8A-4147-A177-3AD203B41FA5}">
                      <a16:colId xmlns:a16="http://schemas.microsoft.com/office/drawing/2014/main" val="20002"/>
                    </a:ext>
                  </a:extLst>
                </a:gridCol>
                <a:gridCol w="685011">
                  <a:extLst>
                    <a:ext uri="{9D8B030D-6E8A-4147-A177-3AD203B41FA5}">
                      <a16:colId xmlns:a16="http://schemas.microsoft.com/office/drawing/2014/main" val="20003"/>
                    </a:ext>
                  </a:extLst>
                </a:gridCol>
                <a:gridCol w="685011">
                  <a:extLst>
                    <a:ext uri="{9D8B030D-6E8A-4147-A177-3AD203B41FA5}">
                      <a16:colId xmlns:a16="http://schemas.microsoft.com/office/drawing/2014/main" val="20004"/>
                    </a:ext>
                  </a:extLst>
                </a:gridCol>
                <a:gridCol w="685011">
                  <a:extLst>
                    <a:ext uri="{9D8B030D-6E8A-4147-A177-3AD203B41FA5}">
                      <a16:colId xmlns:a16="http://schemas.microsoft.com/office/drawing/2014/main" val="20005"/>
                    </a:ext>
                  </a:extLst>
                </a:gridCol>
                <a:gridCol w="685011">
                  <a:extLst>
                    <a:ext uri="{9D8B030D-6E8A-4147-A177-3AD203B41FA5}">
                      <a16:colId xmlns:a16="http://schemas.microsoft.com/office/drawing/2014/main" val="20006"/>
                    </a:ext>
                  </a:extLst>
                </a:gridCol>
                <a:gridCol w="190281">
                  <a:extLst>
                    <a:ext uri="{9D8B030D-6E8A-4147-A177-3AD203B41FA5}">
                      <a16:colId xmlns:a16="http://schemas.microsoft.com/office/drawing/2014/main" val="20007"/>
                    </a:ext>
                  </a:extLst>
                </a:gridCol>
                <a:gridCol w="104654">
                  <a:extLst>
                    <a:ext uri="{9D8B030D-6E8A-4147-A177-3AD203B41FA5}">
                      <a16:colId xmlns:a16="http://schemas.microsoft.com/office/drawing/2014/main" val="20008"/>
                    </a:ext>
                  </a:extLst>
                </a:gridCol>
                <a:gridCol w="202966">
                  <a:extLst>
                    <a:ext uri="{9D8B030D-6E8A-4147-A177-3AD203B41FA5}">
                      <a16:colId xmlns:a16="http://schemas.microsoft.com/office/drawing/2014/main" val="20009"/>
                    </a:ext>
                  </a:extLst>
                </a:gridCol>
                <a:gridCol w="355191">
                  <a:extLst>
                    <a:ext uri="{9D8B030D-6E8A-4147-A177-3AD203B41FA5}">
                      <a16:colId xmlns:a16="http://schemas.microsoft.com/office/drawing/2014/main" val="20010"/>
                    </a:ext>
                  </a:extLst>
                </a:gridCol>
                <a:gridCol w="685011">
                  <a:extLst>
                    <a:ext uri="{9D8B030D-6E8A-4147-A177-3AD203B41FA5}">
                      <a16:colId xmlns:a16="http://schemas.microsoft.com/office/drawing/2014/main" val="20011"/>
                    </a:ext>
                  </a:extLst>
                </a:gridCol>
              </a:tblGrid>
              <a:tr h="171450">
                <a:tc>
                  <a:txBody>
                    <a:bodyPr/>
                    <a:lstStyle/>
                    <a:p>
                      <a:pPr algn="l" fontAlgn="ctr"/>
                      <a:r>
                        <a:rPr lang="zh-CN" altLang="en-US" sz="1100" b="0" i="0" u="none" strike="noStrike" dirty="0">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tc>
                  <a:txBody>
                    <a:bodyPr/>
                    <a:lstStyle/>
                    <a:p>
                      <a:pPr algn="l" fontAlgn="ctr"/>
                      <a:r>
                        <a:rPr lang="zh-CN" altLang="en-US" sz="1100" b="0" i="0" u="none" strike="noStrike">
                          <a:solidFill>
                            <a:srgbClr val="33CCCC"/>
                          </a:solidFill>
                          <a:latin typeface="FrutigerNext LT Regular"/>
                          <a:ea typeface="宋体" pitchFamily="2" charset="-122"/>
                        </a:rPr>
                        <a:t>　</a:t>
                      </a:r>
                    </a:p>
                  </a:txBody>
                  <a:tcPr marL="9525" marR="9525" marT="9525" marB="0" anchor="ctr">
                    <a:lnL>
                      <a:noFill/>
                    </a:lnL>
                    <a:lnR>
                      <a:noFill/>
                    </a:lnR>
                    <a:lnT>
                      <a:noFill/>
                    </a:lnT>
                    <a:lnB>
                      <a:noFill/>
                    </a:lnB>
                    <a:solidFill>
                      <a:srgbClr val="33CCFF"/>
                    </a:solidFill>
                  </a:tcPr>
                </a:tc>
                <a:extLst>
                  <a:ext uri="{0D108BD9-81ED-4DB2-BD59-A6C34878D82A}">
                    <a16:rowId xmlns:a16="http://schemas.microsoft.com/office/drawing/2014/main" val="10000"/>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1"/>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2"/>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3"/>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4"/>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5"/>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6"/>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dirty="0">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7"/>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8"/>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09"/>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10"/>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11"/>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12"/>
                  </a:ext>
                </a:extLst>
              </a:tr>
              <a:tr h="171450">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D9D9D9"/>
                    </a:solidFill>
                  </a:tcPr>
                </a:tc>
                <a:extLst>
                  <a:ext uri="{0D108BD9-81ED-4DB2-BD59-A6C34878D82A}">
                    <a16:rowId xmlns:a16="http://schemas.microsoft.com/office/drawing/2014/main" val="10013"/>
                  </a:ext>
                </a:extLst>
              </a:tr>
              <a:tr h="219075">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tc>
                  <a:txBody>
                    <a:bodyPr/>
                    <a:lstStyle/>
                    <a:p>
                      <a:pPr algn="l" fontAlgn="ctr"/>
                      <a:r>
                        <a:rPr lang="zh-CN" altLang="en-US" sz="1100" b="0" i="0" u="none" strike="noStrike" dirty="0">
                          <a:solidFill>
                            <a:srgbClr val="000000"/>
                          </a:solidFill>
                          <a:latin typeface="FrutigerNext LT Regular"/>
                          <a:ea typeface="宋体" pitchFamily="2" charset="-122"/>
                        </a:rPr>
                        <a:t>　</a:t>
                      </a:r>
                    </a:p>
                  </a:txBody>
                  <a:tcPr marL="9525" marR="9525" marT="9525" marB="0" anchor="ctr">
                    <a:lnL>
                      <a:noFill/>
                    </a:lnL>
                    <a:lnR>
                      <a:noFill/>
                    </a:lnR>
                    <a:lnT>
                      <a:noFill/>
                    </a:lnT>
                    <a:lnB>
                      <a:noFill/>
                    </a:lnB>
                    <a:solidFill>
                      <a:srgbClr val="5B9BD5"/>
                    </a:solidFill>
                  </a:tcPr>
                </a:tc>
                <a:extLst>
                  <a:ext uri="{0D108BD9-81ED-4DB2-BD59-A6C34878D82A}">
                    <a16:rowId xmlns:a16="http://schemas.microsoft.com/office/drawing/2014/main" val="10014"/>
                  </a:ext>
                </a:extLst>
              </a:tr>
            </a:tbl>
          </a:graphicData>
        </a:graphic>
      </p:graphicFrame>
      <p:cxnSp>
        <p:nvCxnSpPr>
          <p:cNvPr id="5" name="直接箭头连接符 4"/>
          <p:cNvCxnSpPr/>
          <p:nvPr/>
        </p:nvCxnSpPr>
        <p:spPr bwMode="auto">
          <a:xfrm flipH="1" flipV="1">
            <a:off x="2876638" y="2301249"/>
            <a:ext cx="0" cy="3168352"/>
          </a:xfrm>
          <a:prstGeom prst="straightConnector1">
            <a:avLst/>
          </a:prstGeom>
          <a:solidFill>
            <a:schemeClr val="accent1"/>
          </a:solidFill>
          <a:ln w="25400" cap="flat" cmpd="sng" algn="ctr">
            <a:solidFill>
              <a:schemeClr val="tx1"/>
            </a:solidFill>
            <a:prstDash val="solid"/>
            <a:round/>
            <a:headEnd type="none" w="med" len="med"/>
            <a:tailEnd type="triangle"/>
          </a:ln>
        </p:spPr>
      </p:cxnSp>
      <p:cxnSp>
        <p:nvCxnSpPr>
          <p:cNvPr id="6" name="直接箭头连接符 5"/>
          <p:cNvCxnSpPr/>
          <p:nvPr/>
        </p:nvCxnSpPr>
        <p:spPr bwMode="auto">
          <a:xfrm>
            <a:off x="2876638" y="5469601"/>
            <a:ext cx="5924031" cy="0"/>
          </a:xfrm>
          <a:prstGeom prst="straightConnector1">
            <a:avLst/>
          </a:prstGeom>
          <a:solidFill>
            <a:schemeClr val="accent1"/>
          </a:solidFill>
          <a:ln w="25400" cap="flat" cmpd="sng" algn="ctr">
            <a:solidFill>
              <a:schemeClr val="tx1"/>
            </a:solidFill>
            <a:prstDash val="solid"/>
            <a:round/>
            <a:headEnd type="none" w="med" len="med"/>
            <a:tailEnd type="triangle"/>
          </a:ln>
        </p:spPr>
      </p:cxnSp>
      <p:sp>
        <p:nvSpPr>
          <p:cNvPr id="7" name="文本框 6"/>
          <p:cNvSpPr txBox="1"/>
          <p:nvPr/>
        </p:nvSpPr>
        <p:spPr bwMode="auto">
          <a:xfrm>
            <a:off x="2506392" y="2848953"/>
            <a:ext cx="368603" cy="28313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a:solidFill>
                  <a:srgbClr val="000000"/>
                </a:solidFill>
                <a:ea typeface="+mn-ea"/>
                <a:cs typeface="Arial" pitchFamily="34" charset="0"/>
              </a:rPr>
              <a:t>L0</a:t>
            </a:r>
          </a:p>
        </p:txBody>
      </p:sp>
      <p:sp>
        <p:nvSpPr>
          <p:cNvPr id="8" name="文本框 7"/>
          <p:cNvSpPr txBox="1"/>
          <p:nvPr/>
        </p:nvSpPr>
        <p:spPr bwMode="auto">
          <a:xfrm>
            <a:off x="2506392" y="4253109"/>
            <a:ext cx="368603" cy="28313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a:solidFill>
                  <a:srgbClr val="000000"/>
                </a:solidFill>
                <a:ea typeface="+mn-ea"/>
                <a:cs typeface="Arial" pitchFamily="34" charset="0"/>
              </a:rPr>
              <a:t>L2</a:t>
            </a:r>
          </a:p>
        </p:txBody>
      </p:sp>
      <p:sp>
        <p:nvSpPr>
          <p:cNvPr id="9" name="文本框 8"/>
          <p:cNvSpPr txBox="1"/>
          <p:nvPr/>
        </p:nvSpPr>
        <p:spPr bwMode="auto">
          <a:xfrm>
            <a:off x="2498609" y="5153209"/>
            <a:ext cx="368603" cy="28313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a:solidFill>
                  <a:srgbClr val="000000"/>
                </a:solidFill>
                <a:ea typeface="+mn-ea"/>
                <a:cs typeface="Arial" pitchFamily="34" charset="0"/>
              </a:rPr>
              <a:t>L3</a:t>
            </a:r>
          </a:p>
        </p:txBody>
      </p:sp>
      <p:sp>
        <p:nvSpPr>
          <p:cNvPr id="10" name="文本框 9"/>
          <p:cNvSpPr txBox="1"/>
          <p:nvPr/>
        </p:nvSpPr>
        <p:spPr bwMode="auto">
          <a:xfrm>
            <a:off x="3327261" y="5469601"/>
            <a:ext cx="512895" cy="285614"/>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a:solidFill>
                  <a:srgbClr val="000000"/>
                </a:solidFill>
                <a:ea typeface="+mn-ea"/>
                <a:cs typeface="Arial" pitchFamily="34" charset="0"/>
              </a:rPr>
              <a:t>6am</a:t>
            </a:r>
          </a:p>
        </p:txBody>
      </p:sp>
      <p:sp>
        <p:nvSpPr>
          <p:cNvPr id="11" name="文本框 10"/>
          <p:cNvSpPr txBox="1"/>
          <p:nvPr/>
        </p:nvSpPr>
        <p:spPr bwMode="auto">
          <a:xfrm>
            <a:off x="4823066" y="5469601"/>
            <a:ext cx="602199" cy="28313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a:solidFill>
                  <a:srgbClr val="000000"/>
                </a:solidFill>
                <a:ea typeface="+mn-ea"/>
                <a:cs typeface="Arial" pitchFamily="34" charset="0"/>
              </a:rPr>
              <a:t>12pm</a:t>
            </a:r>
          </a:p>
        </p:txBody>
      </p:sp>
      <p:sp>
        <p:nvSpPr>
          <p:cNvPr id="12" name="文本框 11"/>
          <p:cNvSpPr txBox="1"/>
          <p:nvPr/>
        </p:nvSpPr>
        <p:spPr bwMode="auto">
          <a:xfrm>
            <a:off x="6567172" y="5469601"/>
            <a:ext cx="513210" cy="28313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a:solidFill>
                  <a:srgbClr val="000000"/>
                </a:solidFill>
                <a:ea typeface="+mn-ea"/>
                <a:cs typeface="Arial" pitchFamily="34" charset="0"/>
              </a:rPr>
              <a:t>6pm</a:t>
            </a:r>
          </a:p>
        </p:txBody>
      </p:sp>
      <p:sp>
        <p:nvSpPr>
          <p:cNvPr id="13" name="文本框 12"/>
          <p:cNvSpPr txBox="1"/>
          <p:nvPr/>
        </p:nvSpPr>
        <p:spPr bwMode="auto">
          <a:xfrm>
            <a:off x="7994330" y="5469601"/>
            <a:ext cx="595843" cy="28313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a:solidFill>
                  <a:srgbClr val="000000"/>
                </a:solidFill>
                <a:ea typeface="+mn-ea"/>
                <a:cs typeface="Arial" pitchFamily="34" charset="0"/>
              </a:rPr>
              <a:t>12am</a:t>
            </a:r>
          </a:p>
        </p:txBody>
      </p:sp>
      <p:sp>
        <p:nvSpPr>
          <p:cNvPr id="14" name="矩形 13"/>
          <p:cNvSpPr/>
          <p:nvPr/>
        </p:nvSpPr>
        <p:spPr bwMode="auto">
          <a:xfrm>
            <a:off x="7206585" y="2265261"/>
            <a:ext cx="432048" cy="144000"/>
          </a:xfrm>
          <a:prstGeom prst="rect">
            <a:avLst/>
          </a:prstGeom>
          <a:solidFill>
            <a:schemeClr val="bg1">
              <a:lumMod val="8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ea typeface="宋体" pitchFamily="2" charset="-122"/>
            </a:endParaRPr>
          </a:p>
        </p:txBody>
      </p:sp>
      <p:sp>
        <p:nvSpPr>
          <p:cNvPr id="15" name="矩形 14"/>
          <p:cNvSpPr/>
          <p:nvPr/>
        </p:nvSpPr>
        <p:spPr bwMode="auto">
          <a:xfrm>
            <a:off x="7206585" y="2528347"/>
            <a:ext cx="432048" cy="144000"/>
          </a:xfrm>
          <a:prstGeom prst="rect">
            <a:avLst/>
          </a:prstGeom>
          <a:solidFill>
            <a:srgbClr val="5B9BD5"/>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pPr>
            <a:endParaRPr kumimoji="0" lang="en-US" altLang="zh-CN" sz="1000" b="0" i="0" u="none" strike="noStrike" cap="none" normalizeH="0" baseline="0">
              <a:ln>
                <a:noFill/>
              </a:ln>
              <a:solidFill>
                <a:schemeClr val="tx1"/>
              </a:solidFill>
              <a:ea typeface="宋体" pitchFamily="2" charset="-122"/>
            </a:endParaRPr>
          </a:p>
        </p:txBody>
      </p:sp>
      <p:sp>
        <p:nvSpPr>
          <p:cNvPr id="16" name="文本框 15"/>
          <p:cNvSpPr txBox="1"/>
          <p:nvPr/>
        </p:nvSpPr>
        <p:spPr bwMode="auto">
          <a:xfrm>
            <a:off x="7663551" y="2193237"/>
            <a:ext cx="576774" cy="28313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dirty="0">
                <a:solidFill>
                  <a:srgbClr val="000000"/>
                </a:solidFill>
                <a:ea typeface="+mn-ea"/>
                <a:cs typeface="Arial" pitchFamily="34" charset="0"/>
              </a:rPr>
              <a:t>ADSL</a:t>
            </a:r>
          </a:p>
        </p:txBody>
      </p:sp>
      <p:sp>
        <p:nvSpPr>
          <p:cNvPr id="17" name="文本框 16"/>
          <p:cNvSpPr txBox="1"/>
          <p:nvPr/>
        </p:nvSpPr>
        <p:spPr bwMode="auto">
          <a:xfrm>
            <a:off x="7663940" y="2447683"/>
            <a:ext cx="665763" cy="283135"/>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200" b="1">
                <a:solidFill>
                  <a:srgbClr val="000000"/>
                </a:solidFill>
                <a:ea typeface="+mn-ea"/>
                <a:cs typeface="Arial" pitchFamily="34" charset="0"/>
              </a:rPr>
              <a:t>ADSL2</a:t>
            </a:r>
          </a:p>
        </p:txBody>
      </p:sp>
      <p:sp>
        <p:nvSpPr>
          <p:cNvPr id="18" name="文本框 17"/>
          <p:cNvSpPr txBox="1"/>
          <p:nvPr/>
        </p:nvSpPr>
        <p:spPr bwMode="auto">
          <a:xfrm>
            <a:off x="2141740" y="3792517"/>
            <a:ext cx="417356" cy="766388"/>
          </a:xfrm>
          <a:prstGeom prst="rect">
            <a:avLst/>
          </a:prstGeom>
          <a:noFill/>
          <a:ln w="9525">
            <a:noFill/>
            <a:miter lim="800000"/>
          </a:ln>
        </p:spPr>
        <p:txBody>
          <a:bodyPr vert="vert270" wrap="none" lIns="99980" tIns="49986" rIns="99980" bIns="49986" rtlCol="0">
            <a:spAutoFit/>
          </a:bodyPr>
          <a:lstStyle/>
          <a:p>
            <a:pPr algn="ctr" defTabSz="1001649" eaLnBrk="0" fontAlgn="ctr" hangingPunct="0"/>
            <a:r>
              <a:rPr lang="en-US" altLang="zh-CN" sz="1400" b="1" dirty="0">
                <a:solidFill>
                  <a:srgbClr val="000000"/>
                </a:solidFill>
                <a:ea typeface="+mn-ea"/>
                <a:cs typeface="Arial" pitchFamily="34" charset="0"/>
              </a:rPr>
              <a:t>ENERGIA</a:t>
            </a:r>
          </a:p>
        </p:txBody>
      </p:sp>
      <p:sp>
        <p:nvSpPr>
          <p:cNvPr id="19" name="文本框 18"/>
          <p:cNvSpPr txBox="1"/>
          <p:nvPr/>
        </p:nvSpPr>
        <p:spPr bwMode="auto">
          <a:xfrm>
            <a:off x="5070473" y="5680772"/>
            <a:ext cx="1693540" cy="316392"/>
          </a:xfrm>
          <a:prstGeom prst="rect">
            <a:avLst/>
          </a:prstGeom>
          <a:noFill/>
          <a:ln w="9525">
            <a:noFill/>
            <a:miter lim="800000"/>
          </a:ln>
        </p:spPr>
        <p:txBody>
          <a:bodyPr wrap="none" lIns="99980" tIns="49986" rIns="99980" bIns="49986" rtlCol="0">
            <a:spAutoFit/>
          </a:bodyPr>
          <a:lstStyle/>
          <a:p>
            <a:pPr algn="ctr" defTabSz="1001649" eaLnBrk="0" fontAlgn="ctr" hangingPunct="0"/>
            <a:r>
              <a:rPr lang="en-US" altLang="zh-CN" sz="1400" b="1" dirty="0">
                <a:solidFill>
                  <a:srgbClr val="000000"/>
                </a:solidFill>
                <a:cs typeface="Arial" pitchFamily="34" charset="0"/>
              </a:rPr>
              <a:t>TEMPO DECORRIDO</a:t>
            </a:r>
            <a:endParaRPr lang="en-US" altLang="zh-CN" sz="1400" b="1" dirty="0">
              <a:solidFill>
                <a:srgbClr val="000000"/>
              </a:solidFill>
              <a:ea typeface="+mn-ea"/>
              <a:cs typeface="Arial" pitchFamily="34" charset="0"/>
            </a:endParaRPr>
          </a:p>
        </p:txBody>
      </p:sp>
    </p:spTree>
    <p:extLst>
      <p:ext uri="{BB962C8B-B14F-4D97-AF65-F5344CB8AC3E}">
        <p14:creationId xmlns:p14="http://schemas.microsoft.com/office/powerpoint/2010/main" val="338011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23070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Funcionamento estável e excelente compatibilidade de espectro
Função de diagnóstico de linha</a:t>
            </a:r>
            <a:endParaRPr lang="en-US" altLang="zh-CN" dirty="0"/>
          </a:p>
          <a:p>
            <a:r>
              <a:rPr lang="en-US" altLang="zh-CN" dirty="0" err="1"/>
              <a:t>Adaptação</a:t>
            </a:r>
            <a:r>
              <a:rPr lang="en-US" altLang="zh-CN" dirty="0"/>
              <a:t> à taxa </a:t>
            </a:r>
            <a:r>
              <a:rPr lang="en-US" altLang="zh-CN" dirty="0" err="1"/>
              <a:t>dinâmica</a:t>
            </a:r>
            <a:r>
              <a:rPr lang="en-US" altLang="zh-CN" dirty="0"/>
              <a:t>
</a:t>
            </a:r>
            <a:r>
              <a:rPr lang="en-US" altLang="zh-CN" dirty="0" err="1"/>
              <a:t>Vinculação</a:t>
            </a:r>
            <a:r>
              <a:rPr lang="en-US" altLang="zh-CN" dirty="0"/>
              <a:t> de taxa</a:t>
            </a:r>
          </a:p>
          <a:p>
            <a:r>
              <a:rPr lang="en-US" altLang="zh-CN" dirty="0" err="1"/>
              <a:t>Melhor</a:t>
            </a:r>
            <a:r>
              <a:rPr lang="en-US" altLang="zh-CN" dirty="0"/>
              <a:t> </a:t>
            </a:r>
            <a:r>
              <a:rPr lang="en-US" altLang="zh-CN" dirty="0" err="1"/>
              <a:t>interoperabilidade</a:t>
            </a:r>
            <a:endParaRPr lang="zh-CN" altLang="en-US" dirty="0"/>
          </a:p>
        </p:txBody>
      </p:sp>
      <p:sp>
        <p:nvSpPr>
          <p:cNvPr id="2" name="标题 1"/>
          <p:cNvSpPr>
            <a:spLocks noGrp="1"/>
          </p:cNvSpPr>
          <p:nvPr>
            <p:ph type="title"/>
          </p:nvPr>
        </p:nvSpPr>
        <p:spPr/>
        <p:txBody>
          <a:bodyPr/>
          <a:lstStyle/>
          <a:p>
            <a:r>
              <a:rPr lang="en-US" altLang="zh-CN" dirty="0" err="1"/>
              <a:t>Principais</a:t>
            </a:r>
            <a:r>
              <a:rPr lang="en-US" altLang="zh-CN" dirty="0"/>
              <a:t> </a:t>
            </a:r>
            <a:r>
              <a:rPr lang="en-US" altLang="zh-CN" dirty="0" err="1"/>
              <a:t>características</a:t>
            </a:r>
            <a:r>
              <a:rPr lang="en-US" altLang="zh-CN" dirty="0"/>
              <a:t> do ADSL2+ (6)</a:t>
            </a:r>
            <a:endParaRPr lang="zh-CN" altLang="en-US" dirty="0"/>
          </a:p>
        </p:txBody>
      </p:sp>
    </p:spTree>
    <p:extLst>
      <p:ext uri="{BB962C8B-B14F-4D97-AF65-F5344CB8AC3E}">
        <p14:creationId xmlns:p14="http://schemas.microsoft.com/office/powerpoint/2010/main" val="2099634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endParaRPr lang="zh-CN" altLang="en-US"/>
          </a:p>
        </p:txBody>
      </p:sp>
      <p:sp>
        <p:nvSpPr>
          <p:cNvPr id="2" name="标题 1"/>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00424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solidFill>
                  <a:schemeClr val="bg1">
                    <a:lumMod val="50000"/>
                  </a:schemeClr>
                </a:solidFill>
              </a:rPr>
              <a:t>Visão geral da tecnologia </a:t>
            </a:r>
            <a:r>
              <a:rPr lang="pt-BR" altLang="zh-CN" dirty="0" err="1">
                <a:solidFill>
                  <a:schemeClr val="bg1">
                    <a:lumMod val="50000"/>
                  </a:schemeClr>
                </a:solidFill>
              </a:rPr>
              <a:t>xDSL</a:t>
            </a:r>
            <a:r>
              <a:rPr lang="pt-BR" altLang="zh-CN" dirty="0">
                <a:solidFill>
                  <a:schemeClr val="bg1">
                    <a:lumMod val="50000"/>
                  </a:schemeClr>
                </a:solidFill>
              </a:rPr>
              <a:t>
</a:t>
            </a:r>
            <a:r>
              <a:rPr lang="en-US" altLang="zh-CN" dirty="0" err="1">
                <a:solidFill>
                  <a:schemeClr val="bg1">
                    <a:lumMod val="50000"/>
                  </a:schemeClr>
                </a:solidFill>
              </a:rPr>
              <a:t>Princípios</a:t>
            </a:r>
            <a:r>
              <a:rPr lang="en-US" altLang="zh-CN" dirty="0">
                <a:solidFill>
                  <a:schemeClr val="bg1">
                    <a:lumMod val="50000"/>
                  </a:schemeClr>
                </a:solidFill>
              </a:rPr>
              <a:t> </a:t>
            </a:r>
            <a:r>
              <a:rPr lang="en-US" altLang="zh-CN" dirty="0" err="1">
                <a:solidFill>
                  <a:schemeClr val="bg1">
                    <a:lumMod val="50000"/>
                  </a:schemeClr>
                </a:solidFill>
              </a:rPr>
              <a:t>técnicos</a:t>
            </a:r>
            <a:r>
              <a:rPr lang="en-US" altLang="zh-CN" dirty="0">
                <a:solidFill>
                  <a:schemeClr val="bg1">
                    <a:lumMod val="50000"/>
                  </a:schemeClr>
                </a:solidFill>
              </a:rPr>
              <a:t> ADSL/ADSL2+</a:t>
            </a:r>
          </a:p>
          <a:p>
            <a:r>
              <a:rPr lang="pt-BR" altLang="zh-CN" b="1" dirty="0"/>
              <a:t>Introdução à tecnologia VDSL/VDSL2
</a:t>
            </a:r>
            <a:r>
              <a:rPr lang="pt-BR" altLang="zh-CN" dirty="0">
                <a:solidFill>
                  <a:schemeClr val="bg1">
                    <a:lumMod val="50000"/>
                  </a:schemeClr>
                </a:solidFill>
              </a:rPr>
              <a:t>Exemplo de configuração do serviço GPON </a:t>
            </a:r>
            <a:r>
              <a:rPr lang="pt-BR" altLang="zh-CN" dirty="0" err="1">
                <a:solidFill>
                  <a:schemeClr val="bg1">
                    <a:lumMod val="50000"/>
                  </a:schemeClr>
                </a:solidFill>
              </a:rPr>
              <a:t>MxU</a:t>
            </a:r>
            <a:r>
              <a:rPr lang="pt-BR" altLang="zh-CN" dirty="0">
                <a:solidFill>
                  <a:schemeClr val="bg1">
                    <a:lumMod val="50000"/>
                  </a:schemeClr>
                </a:solidFill>
              </a:rPr>
              <a:t> HSI</a:t>
            </a:r>
            <a:endParaRPr lang="en-US" altLang="zh-CN" dirty="0">
              <a:solidFill>
                <a:schemeClr val="bg1">
                  <a:lumMod val="50000"/>
                </a:schemeClr>
              </a:solidFill>
            </a:endParaRPr>
          </a:p>
          <a:p>
            <a:endParaRPr lang="en-US" altLang="zh-CN" b="1" dirty="0"/>
          </a:p>
          <a:p>
            <a:endParaRPr lang="zh-CN" altLang="en-US" dirty="0"/>
          </a:p>
        </p:txBody>
      </p:sp>
    </p:spTree>
    <p:extLst>
      <p:ext uri="{BB962C8B-B14F-4D97-AF65-F5344CB8AC3E}">
        <p14:creationId xmlns:p14="http://schemas.microsoft.com/office/powerpoint/2010/main" val="87189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sz="quarter" idx="11"/>
          </p:nvPr>
        </p:nvSpPr>
        <p:spPr/>
        <p:txBody>
          <a:bodyPr/>
          <a:lstStyle/>
          <a:p>
            <a:r>
              <a:rPr lang="en-US" altLang="zh-CN" dirty="0" err="1"/>
              <a:t>Compreender</a:t>
            </a:r>
            <a:r>
              <a:rPr lang="en-US" altLang="zh-CN" dirty="0"/>
              <a:t> as </a:t>
            </a:r>
            <a:r>
              <a:rPr lang="en-US" altLang="zh-CN" dirty="0" err="1"/>
              <a:t>tecnologias</a:t>
            </a:r>
            <a:r>
              <a:rPr lang="en-US" altLang="zh-CN" dirty="0"/>
              <a:t> </a:t>
            </a:r>
            <a:r>
              <a:rPr lang="en-US" altLang="zh-CN" dirty="0" err="1"/>
              <a:t>xDSL</a:t>
            </a:r>
            <a:r>
              <a:rPr lang="en-US" altLang="zh-CN" dirty="0"/>
              <a:t>.</a:t>
            </a:r>
          </a:p>
          <a:p>
            <a:r>
              <a:rPr lang="pt-BR" altLang="zh-CN" dirty="0"/>
              <a:t>Compreender os princípios técnicos do ADSL/ADSL2+</a:t>
            </a:r>
            <a:r>
              <a:rPr lang="en-US" altLang="zh-CN" dirty="0"/>
              <a:t>.</a:t>
            </a:r>
          </a:p>
          <a:p>
            <a:r>
              <a:rPr lang="pt-BR" altLang="zh-CN" dirty="0"/>
              <a:t>Familiarize-se com as tecnologias VDSL/VDSL2</a:t>
            </a:r>
            <a:r>
              <a:rPr lang="en-US" altLang="zh-CN" dirty="0"/>
              <a:t>.</a:t>
            </a:r>
          </a:p>
          <a:p>
            <a:r>
              <a:rPr lang="pt-BR" altLang="zh-CN" dirty="0"/>
              <a:t>Compreender a configuração básica do ADSL/ADSL2+</a:t>
            </a:r>
            <a:endParaRPr lang="zh-CN" altLang="en-US" dirty="0"/>
          </a:p>
        </p:txBody>
      </p:sp>
    </p:spTree>
    <p:extLst>
      <p:ext uri="{BB962C8B-B14F-4D97-AF65-F5344CB8AC3E}">
        <p14:creationId xmlns:p14="http://schemas.microsoft.com/office/powerpoint/2010/main" val="140518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en-US" altLang="zh-CN" dirty="0" err="1"/>
              <a:t>Características</a:t>
            </a:r>
            <a:r>
              <a:rPr lang="en-US" altLang="zh-CN" dirty="0"/>
              <a:t> da </a:t>
            </a:r>
            <a:r>
              <a:rPr lang="en-US" altLang="zh-CN" dirty="0" err="1"/>
              <a:t>tecnologia</a:t>
            </a:r>
            <a:r>
              <a:rPr lang="en-US" altLang="zh-CN" dirty="0"/>
              <a:t> VDSL:</a:t>
            </a:r>
          </a:p>
          <a:p>
            <a:pPr lvl="1"/>
            <a:r>
              <a:rPr lang="pt-BR" altLang="zh-CN" dirty="0"/>
              <a:t>Linha de assinante digital de taxa de bits muito alta
A taxa de transmissão chega a 52 Mbps</a:t>
            </a:r>
            <a:r>
              <a:rPr lang="en-US" altLang="zh-CN" dirty="0"/>
              <a:t>.</a:t>
            </a:r>
          </a:p>
          <a:p>
            <a:pPr lvl="1"/>
            <a:r>
              <a:rPr lang="en-US" altLang="zh-CN" dirty="0" err="1"/>
              <a:t>Simétrico</a:t>
            </a:r>
            <a:r>
              <a:rPr lang="en-US" altLang="zh-CN" dirty="0"/>
              <a:t> e </a:t>
            </a:r>
            <a:r>
              <a:rPr lang="en-US" altLang="zh-CN" dirty="0" err="1"/>
              <a:t>assimétrico</a:t>
            </a:r>
            <a:r>
              <a:rPr lang="en-US" altLang="zh-CN" dirty="0"/>
              <a:t>
</a:t>
            </a:r>
            <a:r>
              <a:rPr lang="pt-BR" altLang="zh-CN" dirty="0"/>
              <a:t>Distância de transmissão: 300 m a 1,5 km</a:t>
            </a:r>
            <a:endParaRPr lang="en-US" altLang="zh-CN" dirty="0"/>
          </a:p>
          <a:p>
            <a:pPr lvl="1"/>
            <a:r>
              <a:rPr lang="pt-BR" altLang="zh-CN" dirty="0"/>
              <a:t>Compatível com serviços tradicionais de voz e RDIS</a:t>
            </a:r>
            <a:endParaRPr lang="zh-CN" altLang="en-US" dirty="0"/>
          </a:p>
        </p:txBody>
      </p:sp>
      <p:sp>
        <p:nvSpPr>
          <p:cNvPr id="2" name="标题 1"/>
          <p:cNvSpPr>
            <a:spLocks noGrp="1"/>
          </p:cNvSpPr>
          <p:nvPr>
            <p:ph type="title"/>
          </p:nvPr>
        </p:nvSpPr>
        <p:spPr/>
        <p:txBody>
          <a:bodyPr/>
          <a:lstStyle/>
          <a:p>
            <a:r>
              <a:rPr lang="en-US" altLang="zh-CN" dirty="0" err="1"/>
              <a:t>Visão</a:t>
            </a:r>
            <a:r>
              <a:rPr lang="en-US" altLang="zh-CN" dirty="0"/>
              <a:t> </a:t>
            </a:r>
            <a:r>
              <a:rPr lang="en-US" altLang="zh-CN" dirty="0" err="1"/>
              <a:t>geral</a:t>
            </a:r>
            <a:r>
              <a:rPr lang="en-US" altLang="zh-CN" dirty="0"/>
              <a:t> do VDSL
</a:t>
            </a:r>
            <a:endParaRPr lang="zh-CN" altLang="en-US" dirty="0"/>
          </a:p>
        </p:txBody>
      </p:sp>
      <p:sp>
        <p:nvSpPr>
          <p:cNvPr id="5" name="Oval 3"/>
          <p:cNvSpPr>
            <a:spLocks noChangeArrowheads="1"/>
          </p:cNvSpPr>
          <p:nvPr/>
        </p:nvSpPr>
        <p:spPr bwMode="auto">
          <a:xfrm>
            <a:off x="5809311" y="2612310"/>
            <a:ext cx="3888000" cy="1441450"/>
          </a:xfrm>
          <a:prstGeom prst="ellipse">
            <a:avLst/>
          </a:prstGeom>
          <a:solidFill>
            <a:schemeClr val="bg1">
              <a:lumMod val="75000"/>
              <a:alpha val="54000"/>
            </a:schemeClr>
          </a:solidFill>
          <a:ln w="9525">
            <a:solidFill>
              <a:schemeClr val="tx1"/>
            </a:solidFill>
            <a:round/>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FrutigerNext LT Regular"/>
              <a:ea typeface="+mn-ea"/>
            </a:endParaRPr>
          </a:p>
        </p:txBody>
      </p:sp>
      <p:sp>
        <p:nvSpPr>
          <p:cNvPr id="6" name="Oval 4"/>
          <p:cNvSpPr>
            <a:spLocks noChangeArrowheads="1"/>
          </p:cNvSpPr>
          <p:nvPr/>
        </p:nvSpPr>
        <p:spPr bwMode="auto">
          <a:xfrm>
            <a:off x="7791863" y="2612310"/>
            <a:ext cx="3960000" cy="1441450"/>
          </a:xfrm>
          <a:prstGeom prst="ellipse">
            <a:avLst/>
          </a:prstGeom>
          <a:solidFill>
            <a:srgbClr val="A3E0FF">
              <a:alpha val="41961"/>
            </a:srgbClr>
          </a:solidFill>
          <a:ln w="9525">
            <a:solidFill>
              <a:schemeClr val="tx1"/>
            </a:solidFill>
            <a:round/>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7" name="Rectangle 7"/>
          <p:cNvSpPr>
            <a:spLocks noChangeArrowheads="1"/>
          </p:cNvSpPr>
          <p:nvPr/>
        </p:nvSpPr>
        <p:spPr bwMode="auto">
          <a:xfrm>
            <a:off x="8149571" y="3045648"/>
            <a:ext cx="1692137"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lnSpc>
                <a:spcPct val="95000"/>
              </a:lnSpc>
            </a:pPr>
            <a:r>
              <a:rPr kumimoji="1" lang="en-US" altLang="zh-CN" sz="1400" dirty="0" err="1">
                <a:latin typeface="+mn-lt"/>
                <a:ea typeface="+mn-ea"/>
              </a:rPr>
              <a:t>Modulação</a:t>
            </a:r>
            <a:r>
              <a:rPr kumimoji="1" lang="en-US" altLang="zh-CN" sz="1400" dirty="0">
                <a:latin typeface="+mn-lt"/>
                <a:ea typeface="+mn-ea"/>
              </a:rPr>
              <a:t> DMT e PAC</a:t>
            </a:r>
          </a:p>
        </p:txBody>
      </p:sp>
      <p:sp>
        <p:nvSpPr>
          <p:cNvPr id="8" name="Rectangle 8"/>
          <p:cNvSpPr>
            <a:spLocks noChangeArrowheads="1"/>
          </p:cNvSpPr>
          <p:nvPr/>
        </p:nvSpPr>
        <p:spPr bwMode="auto">
          <a:xfrm>
            <a:off x="6287452" y="2805594"/>
            <a:ext cx="1682099" cy="111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lnSpc>
                <a:spcPct val="95000"/>
              </a:lnSpc>
            </a:pPr>
            <a:r>
              <a:rPr kumimoji="1" lang="pt-BR" altLang="zh-CN" sz="1400" dirty="0">
                <a:latin typeface="+mn-lt"/>
                <a:ea typeface="+mn-ea"/>
              </a:rPr>
              <a:t>A banda de frequência adota o padrão G.998, com taxa máxima de 22 Mbps</a:t>
            </a:r>
            <a:r>
              <a:rPr kumimoji="1" lang="en-US" altLang="zh-CN" sz="1400" dirty="0">
                <a:latin typeface="+mn-lt"/>
                <a:ea typeface="+mn-ea"/>
              </a:rPr>
              <a:t>.</a:t>
            </a:r>
          </a:p>
        </p:txBody>
      </p:sp>
      <p:sp>
        <p:nvSpPr>
          <p:cNvPr id="9" name="Rectangle 9"/>
          <p:cNvSpPr>
            <a:spLocks noChangeArrowheads="1"/>
          </p:cNvSpPr>
          <p:nvPr/>
        </p:nvSpPr>
        <p:spPr bwMode="auto">
          <a:xfrm>
            <a:off x="9697371" y="2930154"/>
            <a:ext cx="1944588" cy="91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lnSpc>
                <a:spcPct val="95000"/>
              </a:lnSpc>
            </a:pPr>
            <a:r>
              <a:rPr kumimoji="1" lang="pt-BR" altLang="zh-CN" sz="1400" dirty="0">
                <a:latin typeface="+mn-lt"/>
              </a:rPr>
              <a:t>A banda de frequência adota o padrão G.997 com uma taxa máxima de 14 Mbps.</a:t>
            </a:r>
            <a:endParaRPr kumimoji="1" lang="en-US" altLang="zh-CN" sz="1400" dirty="0">
              <a:latin typeface="+mn-lt"/>
              <a:ea typeface="+mn-ea"/>
            </a:endParaRPr>
          </a:p>
        </p:txBody>
      </p:sp>
      <p:sp>
        <p:nvSpPr>
          <p:cNvPr id="10" name="Rectangle 10"/>
          <p:cNvSpPr>
            <a:spLocks noChangeArrowheads="1"/>
          </p:cNvSpPr>
          <p:nvPr/>
        </p:nvSpPr>
        <p:spPr bwMode="auto">
          <a:xfrm>
            <a:off x="6104964" y="1819517"/>
            <a:ext cx="262829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pt-BR" altLang="zh-CN" sz="1600" dirty="0">
                <a:latin typeface="+mn-lt"/>
                <a:ea typeface="+mn-ea"/>
              </a:rPr>
              <a:t>Padrões americanos formulados por T1E1.4</a:t>
            </a:r>
            <a:endParaRPr kumimoji="1" lang="en-US" altLang="zh-CN" sz="1600" dirty="0">
              <a:latin typeface="+mn-lt"/>
              <a:ea typeface="+mn-ea"/>
            </a:endParaRPr>
          </a:p>
        </p:txBody>
      </p:sp>
      <p:sp>
        <p:nvSpPr>
          <p:cNvPr id="11" name="Rectangle 11"/>
          <p:cNvSpPr>
            <a:spLocks noChangeArrowheads="1"/>
          </p:cNvSpPr>
          <p:nvPr/>
        </p:nvSpPr>
        <p:spPr bwMode="auto">
          <a:xfrm>
            <a:off x="8593678" y="1792235"/>
            <a:ext cx="308618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pt-BR" altLang="zh-CN" sz="1600" dirty="0">
                <a:latin typeface="+mn-lt"/>
                <a:ea typeface="+mn-ea"/>
              </a:rPr>
              <a:t>Normas europeias formuladas pela equipa TM6 da ESTI</a:t>
            </a:r>
            <a:endParaRPr kumimoji="1" lang="en-US" altLang="zh-CN" sz="1600" dirty="0">
              <a:latin typeface="+mn-lt"/>
              <a:ea typeface="+mn-ea"/>
            </a:endParaRPr>
          </a:p>
        </p:txBody>
      </p:sp>
    </p:spTree>
    <p:extLst>
      <p:ext uri="{BB962C8B-B14F-4D97-AF65-F5344CB8AC3E}">
        <p14:creationId xmlns:p14="http://schemas.microsoft.com/office/powerpoint/2010/main" val="2066347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Embora a taxa de transmissão do VDSL seja alta, a distância de transmissão é muito menor do que a do ADSL</a:t>
            </a:r>
            <a:r>
              <a:rPr lang="en-US" altLang="zh-CN" dirty="0"/>
              <a:t>.</a:t>
            </a:r>
          </a:p>
          <a:p>
            <a:endParaRPr lang="zh-CN" altLang="en-US" dirty="0"/>
          </a:p>
        </p:txBody>
      </p:sp>
      <p:sp>
        <p:nvSpPr>
          <p:cNvPr id="2" name="标题 1"/>
          <p:cNvSpPr>
            <a:spLocks noGrp="1"/>
          </p:cNvSpPr>
          <p:nvPr>
            <p:ph type="title"/>
          </p:nvPr>
        </p:nvSpPr>
        <p:spPr/>
        <p:txBody>
          <a:bodyPr/>
          <a:lstStyle/>
          <a:p>
            <a:r>
              <a:rPr lang="pt-BR" altLang="zh-CN" dirty="0"/>
              <a:t>Relação entre as taxas VDSL e as distâncias definidas pela UIT
</a:t>
            </a:r>
            <a:endParaRPr lang="zh-CN" altLang="en-US" dirty="0"/>
          </a:p>
        </p:txBody>
      </p:sp>
      <p:graphicFrame>
        <p:nvGraphicFramePr>
          <p:cNvPr id="5" name="Group 3"/>
          <p:cNvGraphicFramePr>
            <a:graphicFrameLocks noGrp="1"/>
          </p:cNvGraphicFramePr>
          <p:nvPr>
            <p:extLst>
              <p:ext uri="{D42A27DB-BD31-4B8C-83A1-F6EECF244321}">
                <p14:modId xmlns:p14="http://schemas.microsoft.com/office/powerpoint/2010/main" val="3832264895"/>
              </p:ext>
            </p:extLst>
          </p:nvPr>
        </p:nvGraphicFramePr>
        <p:xfrm>
          <a:off x="2622600" y="2488290"/>
          <a:ext cx="7776000" cy="3468090"/>
        </p:xfrm>
        <a:graphic>
          <a:graphicData uri="http://schemas.openxmlformats.org/drawingml/2006/table">
            <a:tbl>
              <a:tblPr>
                <a:tableStyleId>{BC89EF96-8CEA-46FF-86C4-4CE0E7609802}</a:tableStyleId>
              </a:tblPr>
              <a:tblGrid>
                <a:gridCol w="2520000">
                  <a:extLst>
                    <a:ext uri="{9D8B030D-6E8A-4147-A177-3AD203B41FA5}">
                      <a16:colId xmlns:a16="http://schemas.microsoft.com/office/drawing/2014/main" val="20000"/>
                    </a:ext>
                  </a:extLst>
                </a:gridCol>
                <a:gridCol w="1764000">
                  <a:extLst>
                    <a:ext uri="{9D8B030D-6E8A-4147-A177-3AD203B41FA5}">
                      <a16:colId xmlns:a16="http://schemas.microsoft.com/office/drawing/2014/main" val="20001"/>
                    </a:ext>
                  </a:extLst>
                </a:gridCol>
                <a:gridCol w="1764000">
                  <a:extLst>
                    <a:ext uri="{9D8B030D-6E8A-4147-A177-3AD203B41FA5}">
                      <a16:colId xmlns:a16="http://schemas.microsoft.com/office/drawing/2014/main" val="20002"/>
                    </a:ext>
                  </a:extLst>
                </a:gridCol>
                <a:gridCol w="1728000">
                  <a:extLst>
                    <a:ext uri="{9D8B030D-6E8A-4147-A177-3AD203B41FA5}">
                      <a16:colId xmlns:a16="http://schemas.microsoft.com/office/drawing/2014/main" val="20003"/>
                    </a:ext>
                  </a:extLst>
                </a:gridCol>
              </a:tblGrid>
              <a:tr h="701675">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400" b="1" u="none" strike="noStrike" cap="none" normalizeH="0" baseline="0" dirty="0">
                          <a:ln>
                            <a:noFill/>
                          </a:ln>
                          <a:solidFill>
                            <a:schemeClr val="bg1"/>
                          </a:solidFill>
                        </a:rPr>
                        <a:t>Taxa</a:t>
                      </a:r>
                    </a:p>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400" b="1" u="none" strike="noStrike" cap="none" normalizeH="0" baseline="0" dirty="0" err="1">
                          <a:ln>
                            <a:noFill/>
                          </a:ln>
                          <a:solidFill>
                            <a:schemeClr val="bg1"/>
                          </a:solidFill>
                        </a:rPr>
                        <a:t>Distância</a:t>
                      </a:r>
                      <a:endParaRPr kumimoji="0" lang="en-US" altLang="zh-CN" sz="1400" b="1" i="0" u="none" strike="noStrike" cap="none" normalizeH="0" baseline="0" dirty="0">
                        <a:ln>
                          <a:noFill/>
                        </a:ln>
                        <a:solidFill>
                          <a:schemeClr val="bg1"/>
                        </a:solidFill>
                        <a:latin typeface="+mn-lt"/>
                        <a:ea typeface="+mn-ea"/>
                      </a:endParaRPr>
                    </a:p>
                  </a:txBody>
                  <a:tcPr marT="72000" marB="72000" anchor="ctr" horzOverflow="overflow">
                    <a:solidFill>
                      <a:srgbClr val="00B0F0"/>
                    </a:solidFill>
                  </a:tcPr>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600" b="1" u="none" strike="noStrike" cap="none" normalizeH="0" baseline="0" dirty="0">
                          <a:ln>
                            <a:noFill/>
                          </a:ln>
                          <a:solidFill>
                            <a:schemeClr val="bg1"/>
                          </a:solidFill>
                        </a:rPr>
                        <a:t>Taxa de Downstream (Mbps)</a:t>
                      </a:r>
                      <a:endParaRPr kumimoji="0" lang="en-US" altLang="zh-CN" sz="1600" b="1" i="0" u="none" strike="noStrike" cap="none" normalizeH="0" baseline="0" dirty="0">
                        <a:ln>
                          <a:noFill/>
                        </a:ln>
                        <a:solidFill>
                          <a:schemeClr val="bg1"/>
                        </a:solidFill>
                        <a:latin typeface="+mn-lt"/>
                        <a:ea typeface="+mn-ea"/>
                      </a:endParaRPr>
                    </a:p>
                  </a:txBody>
                  <a:tcPr marT="72000" marB="72000" anchor="ctr" horzOverflow="overflow">
                    <a:solidFill>
                      <a:srgbClr val="00B0F0"/>
                    </a:solidFill>
                  </a:tcPr>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600" b="1" u="none" strike="noStrike" cap="none" normalizeH="0" baseline="0" dirty="0">
                          <a:ln>
                            <a:noFill/>
                          </a:ln>
                          <a:solidFill>
                            <a:schemeClr val="bg1"/>
                          </a:solidFill>
                        </a:rPr>
                        <a:t>Taxa de Upstream (Mbps)</a:t>
                      </a:r>
                      <a:endParaRPr kumimoji="0" lang="en-US" altLang="zh-CN" sz="1600" b="1" i="0" u="none" strike="noStrike" cap="none" normalizeH="0" baseline="0" dirty="0">
                        <a:ln>
                          <a:noFill/>
                        </a:ln>
                        <a:solidFill>
                          <a:schemeClr val="bg1"/>
                        </a:solidFill>
                        <a:latin typeface="+mn-lt"/>
                        <a:ea typeface="+mn-ea"/>
                      </a:endParaRPr>
                    </a:p>
                  </a:txBody>
                  <a:tcPr marT="72000" marB="72000" anchor="ctr" horzOverflow="overflow">
                    <a:solidFill>
                      <a:srgbClr val="00B0F0"/>
                    </a:solidFill>
                  </a:tcPr>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600" b="1" u="none" strike="noStrike" cap="none" normalizeH="0" baseline="0" dirty="0" err="1">
                          <a:ln>
                            <a:noFill/>
                          </a:ln>
                          <a:solidFill>
                            <a:schemeClr val="bg1"/>
                          </a:solidFill>
                        </a:rPr>
                        <a:t>Distância</a:t>
                      </a:r>
                      <a:r>
                        <a:rPr kumimoji="0" lang="en-US" altLang="zh-CN" sz="1600" b="1" u="none" strike="noStrike" cap="none" normalizeH="0" baseline="0" dirty="0">
                          <a:ln>
                            <a:noFill/>
                          </a:ln>
                          <a:solidFill>
                            <a:schemeClr val="bg1"/>
                          </a:solidFill>
                        </a:rPr>
                        <a:t> (m)</a:t>
                      </a:r>
                      <a:endParaRPr kumimoji="0" lang="en-US" altLang="zh-CN" sz="1600" b="1" i="0" u="none" strike="noStrike" cap="none" normalizeH="0" baseline="0" dirty="0">
                        <a:ln>
                          <a:noFill/>
                        </a:ln>
                        <a:solidFill>
                          <a:schemeClr val="bg1"/>
                        </a:solidFill>
                        <a:latin typeface="+mn-lt"/>
                        <a:ea typeface="+mn-ea"/>
                      </a:endParaRPr>
                    </a:p>
                  </a:txBody>
                  <a:tcPr marT="72000" marB="72000" anchor="ctr" horzOverflow="overflow">
                    <a:solidFill>
                      <a:srgbClr val="00B0F0"/>
                    </a:solidFill>
                  </a:tcPr>
                </a:tc>
                <a:extLst>
                  <a:ext uri="{0D108BD9-81ED-4DB2-BD59-A6C34878D82A}">
                    <a16:rowId xmlns:a16="http://schemas.microsoft.com/office/drawing/2014/main" val="10000"/>
                  </a:ext>
                </a:extLst>
              </a:tr>
              <a:tr h="368300">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400" u="none" strike="noStrike" cap="none" normalizeH="0" baseline="0" dirty="0" err="1">
                          <a:ln>
                            <a:noFill/>
                          </a:ln>
                        </a:rPr>
                        <a:t>Assimétrico</a:t>
                      </a:r>
                      <a:r>
                        <a:rPr kumimoji="0" lang="en-US" altLang="zh-CN" sz="1400" u="none" strike="noStrike" cap="none" normalizeH="0" baseline="0" dirty="0">
                          <a:ln>
                            <a:noFill/>
                          </a:ln>
                        </a:rPr>
                        <a:t>–</a:t>
                      </a:r>
                      <a:r>
                        <a:rPr kumimoji="0" lang="en-US" altLang="zh-CN" sz="1400" u="none" strike="noStrike" cap="none" normalizeH="0" baseline="0" dirty="0" err="1">
                          <a:ln>
                            <a:noFill/>
                          </a:ln>
                        </a:rPr>
                        <a:t>curta</a:t>
                      </a:r>
                      <a:r>
                        <a:rPr kumimoji="0" lang="en-US" altLang="zh-CN" sz="1400" u="none" strike="noStrike" cap="none" normalizeH="0" baseline="0" dirty="0">
                          <a:ln>
                            <a:noFill/>
                          </a:ln>
                        </a:rPr>
                        <a:t> </a:t>
                      </a:r>
                      <a:r>
                        <a:rPr kumimoji="0" lang="en-US" altLang="zh-CN" sz="1400" u="none" strike="noStrike" cap="none" normalizeH="0" baseline="0" dirty="0" err="1">
                          <a:ln>
                            <a:noFill/>
                          </a:ln>
                        </a:rPr>
                        <a:t>distância</a:t>
                      </a:r>
                      <a:endParaRPr kumimoji="0" lang="en-US" altLang="zh-CN" sz="1400" b="0" i="0" u="none" strike="noStrike" cap="none" normalizeH="0" baseline="0" dirty="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52</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6.4</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dirty="0">
                          <a:ln>
                            <a:noFill/>
                          </a:ln>
                        </a:rPr>
                        <a:t>300</a:t>
                      </a:r>
                      <a:endParaRPr kumimoji="0" lang="en-US" altLang="zh-CN" sz="1200" b="0" i="0" u="none" strike="noStrike" cap="none" normalizeH="0" baseline="0" dirty="0">
                        <a:ln>
                          <a:noFill/>
                        </a:ln>
                        <a:solidFill>
                          <a:schemeClr val="tx1"/>
                        </a:solidFill>
                        <a:latin typeface="+mn-lt"/>
                        <a:ea typeface="+mn-ea"/>
                      </a:endParaRPr>
                    </a:p>
                  </a:txBody>
                  <a:tcPr marT="72000" marB="72000" anchor="ctr" horzOverflow="overflow"/>
                </a:tc>
                <a:extLst>
                  <a:ext uri="{0D108BD9-81ED-4DB2-BD59-A6C34878D82A}">
                    <a16:rowId xmlns:a16="http://schemas.microsoft.com/office/drawing/2014/main" val="10001"/>
                  </a:ext>
                </a:extLst>
              </a:tr>
              <a:tr h="409575">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400" u="none" strike="noStrike" cap="none" normalizeH="0" baseline="0" dirty="0" err="1">
                          <a:ln>
                            <a:noFill/>
                          </a:ln>
                        </a:rPr>
                        <a:t>Assimétrico</a:t>
                      </a:r>
                      <a:r>
                        <a:rPr kumimoji="0" lang="en-US" altLang="zh-CN" sz="1400" u="none" strike="noStrike" cap="none" normalizeH="0" baseline="0" dirty="0">
                          <a:ln>
                            <a:noFill/>
                          </a:ln>
                        </a:rPr>
                        <a:t>–</a:t>
                      </a:r>
                      <a:r>
                        <a:rPr kumimoji="0" lang="en-US" altLang="zh-CN" sz="1400" u="none" strike="noStrike" cap="none" normalizeH="0" baseline="0" dirty="0" err="1">
                          <a:ln>
                            <a:noFill/>
                          </a:ln>
                        </a:rPr>
                        <a:t>média</a:t>
                      </a:r>
                      <a:r>
                        <a:rPr kumimoji="0" lang="en-US" altLang="zh-CN" sz="1400" u="none" strike="noStrike" cap="none" normalizeH="0" baseline="0" dirty="0">
                          <a:ln>
                            <a:noFill/>
                          </a:ln>
                        </a:rPr>
                        <a:t> </a:t>
                      </a:r>
                      <a:r>
                        <a:rPr kumimoji="0" lang="en-US" altLang="zh-CN" sz="1400" u="none" strike="noStrike" cap="none" normalizeH="0" baseline="0" dirty="0" err="1">
                          <a:ln>
                            <a:noFill/>
                          </a:ln>
                        </a:rPr>
                        <a:t>distância</a:t>
                      </a:r>
                      <a:endParaRPr kumimoji="0" lang="en-US" altLang="zh-CN" sz="1400" b="0" i="0" u="none" strike="noStrike" cap="none" normalizeH="0" baseline="0" dirty="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26</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3.2</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1000</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extLst>
                  <a:ext uri="{0D108BD9-81ED-4DB2-BD59-A6C34878D82A}">
                    <a16:rowId xmlns:a16="http://schemas.microsoft.com/office/drawing/2014/main" val="10002"/>
                  </a:ext>
                </a:extLst>
              </a:tr>
              <a:tr h="436563">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400" u="none" strike="noStrike" cap="none" normalizeH="0" baseline="0" dirty="0" err="1">
                          <a:ln>
                            <a:noFill/>
                          </a:ln>
                        </a:rPr>
                        <a:t>Assimétrico</a:t>
                      </a:r>
                      <a:r>
                        <a:rPr kumimoji="0" lang="en-US" altLang="zh-CN" sz="1400" u="none" strike="noStrike" cap="none" normalizeH="0" baseline="0" dirty="0">
                          <a:ln>
                            <a:noFill/>
                          </a:ln>
                        </a:rPr>
                        <a:t>–longa </a:t>
                      </a:r>
                      <a:r>
                        <a:rPr kumimoji="0" lang="en-US" altLang="zh-CN" sz="1400" u="none" strike="noStrike" cap="none" normalizeH="0" baseline="0" dirty="0" err="1">
                          <a:ln>
                            <a:noFill/>
                          </a:ln>
                        </a:rPr>
                        <a:t>distância</a:t>
                      </a:r>
                      <a:endParaRPr kumimoji="0" lang="en-US" altLang="zh-CN" sz="1400" b="0" i="0" u="none" strike="noStrike" cap="none" normalizeH="0" baseline="0" dirty="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13</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dirty="0">
                          <a:ln>
                            <a:noFill/>
                          </a:ln>
                        </a:rPr>
                        <a:t>1.6</a:t>
                      </a:r>
                      <a:endParaRPr kumimoji="0" lang="en-US" altLang="zh-CN" sz="1200" b="0" i="0" u="none" strike="noStrike" cap="none" normalizeH="0" baseline="0" dirty="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1500</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extLst>
                  <a:ext uri="{0D108BD9-81ED-4DB2-BD59-A6C34878D82A}">
                    <a16:rowId xmlns:a16="http://schemas.microsoft.com/office/drawing/2014/main" val="10003"/>
                  </a:ext>
                </a:extLst>
              </a:tr>
              <a:tr h="368300">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400" u="none" strike="noStrike" cap="none" normalizeH="0" baseline="0" dirty="0" err="1">
                          <a:ln>
                            <a:noFill/>
                          </a:ln>
                        </a:rPr>
                        <a:t>Simétrica</a:t>
                      </a:r>
                      <a:r>
                        <a:rPr kumimoji="0" lang="en-US" altLang="zh-CN" sz="1400" u="none" strike="noStrike" cap="none" normalizeH="0" baseline="0" dirty="0">
                          <a:ln>
                            <a:noFill/>
                          </a:ln>
                        </a:rPr>
                        <a:t>–</a:t>
                      </a:r>
                      <a:r>
                        <a:rPr kumimoji="0" lang="en-US" altLang="zh-CN" sz="1400" u="none" strike="noStrike" cap="none" normalizeH="0" baseline="0" dirty="0" err="1">
                          <a:ln>
                            <a:noFill/>
                          </a:ln>
                        </a:rPr>
                        <a:t>curta</a:t>
                      </a:r>
                      <a:r>
                        <a:rPr kumimoji="0" lang="en-US" altLang="zh-CN" sz="1400" u="none" strike="noStrike" cap="none" normalizeH="0" baseline="0" dirty="0">
                          <a:ln>
                            <a:noFill/>
                          </a:ln>
                        </a:rPr>
                        <a:t> </a:t>
                      </a:r>
                      <a:r>
                        <a:rPr kumimoji="0" lang="en-US" altLang="zh-CN" sz="1400" u="none" strike="noStrike" cap="none" normalizeH="0" baseline="0" dirty="0" err="1">
                          <a:ln>
                            <a:noFill/>
                          </a:ln>
                        </a:rPr>
                        <a:t>distância</a:t>
                      </a:r>
                      <a:endParaRPr kumimoji="0" lang="en-US" altLang="zh-CN" sz="1400" b="0" i="0" u="none" strike="noStrike" cap="none" normalizeH="0" baseline="0" dirty="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26</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26</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dirty="0">
                          <a:ln>
                            <a:noFill/>
                          </a:ln>
                        </a:rPr>
                        <a:t>300</a:t>
                      </a:r>
                      <a:endParaRPr kumimoji="0" lang="en-US" altLang="zh-CN" sz="1200" b="0" i="0" u="none" strike="noStrike" cap="none" normalizeH="0" baseline="0" dirty="0">
                        <a:ln>
                          <a:noFill/>
                        </a:ln>
                        <a:solidFill>
                          <a:schemeClr val="tx1"/>
                        </a:solidFill>
                        <a:latin typeface="+mn-lt"/>
                        <a:ea typeface="+mn-ea"/>
                      </a:endParaRPr>
                    </a:p>
                  </a:txBody>
                  <a:tcPr marT="72000" marB="72000" anchor="ctr" horzOverflow="overflow"/>
                </a:tc>
                <a:extLst>
                  <a:ext uri="{0D108BD9-81ED-4DB2-BD59-A6C34878D82A}">
                    <a16:rowId xmlns:a16="http://schemas.microsoft.com/office/drawing/2014/main" val="10004"/>
                  </a:ext>
                </a:extLst>
              </a:tr>
              <a:tr h="368300">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400" u="none" strike="noStrike" cap="none" normalizeH="0" baseline="0" dirty="0">
                          <a:ln>
                            <a:noFill/>
                          </a:ln>
                        </a:rPr>
                        <a:t>Symmetric–medium distance</a:t>
                      </a:r>
                      <a:endParaRPr kumimoji="0" lang="en-US" altLang="zh-CN" sz="1400" b="0" i="0" u="none" strike="noStrike" cap="none" normalizeH="0" baseline="0" dirty="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13</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13</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1000</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extLst>
                  <a:ext uri="{0D108BD9-81ED-4DB2-BD59-A6C34878D82A}">
                    <a16:rowId xmlns:a16="http://schemas.microsoft.com/office/drawing/2014/main" val="10005"/>
                  </a:ext>
                </a:extLst>
              </a:tr>
              <a:tr h="371475">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400" u="none" strike="noStrike" cap="none" normalizeH="0" baseline="0" dirty="0">
                          <a:ln>
                            <a:noFill/>
                          </a:ln>
                        </a:rPr>
                        <a:t>Symmetric–long distance</a:t>
                      </a:r>
                      <a:endParaRPr kumimoji="0" lang="en-US" altLang="zh-CN" sz="1400" b="0" i="0" u="none" strike="noStrike" cap="none" normalizeH="0" baseline="0" dirty="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a:ln>
                            <a:noFill/>
                          </a:ln>
                        </a:rPr>
                        <a:t>6.5</a:t>
                      </a:r>
                      <a:endParaRPr kumimoji="0" lang="en-US" altLang="zh-CN" sz="1200" b="0" i="0" u="none" strike="noStrike" cap="none" normalizeH="0" baseline="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dirty="0">
                          <a:ln>
                            <a:noFill/>
                          </a:ln>
                        </a:rPr>
                        <a:t>6.5</a:t>
                      </a:r>
                      <a:endParaRPr kumimoji="0" lang="en-US" altLang="zh-CN" sz="1200" b="0" i="0" u="none" strike="noStrike" cap="none" normalizeH="0" baseline="0" dirty="0">
                        <a:ln>
                          <a:noFill/>
                        </a:ln>
                        <a:solidFill>
                          <a:schemeClr val="tx1"/>
                        </a:solidFill>
                        <a:latin typeface="+mn-lt"/>
                        <a:ea typeface="+mn-ea"/>
                      </a:endParaRPr>
                    </a:p>
                  </a:txBody>
                  <a:tcPr marT="72000" marB="72000" anchor="ctr" horzOverflow="overflow"/>
                </a:tc>
                <a:tc>
                  <a:txBody>
                    <a:bodyPr/>
                    <a:lstStyle/>
                    <a:p>
                      <a:pPr marL="0" marR="0" lvl="0" indent="0" algn="ctr" defTabSz="914400" rtl="0" eaLnBrk="1" fontAlgn="ctr" latinLnBrk="0" hangingPunct="1">
                        <a:lnSpc>
                          <a:spcPct val="120000"/>
                        </a:lnSpc>
                        <a:spcBef>
                          <a:spcPct val="20000"/>
                        </a:spcBef>
                        <a:spcAft>
                          <a:spcPct val="20000"/>
                        </a:spcAft>
                        <a:buClr>
                          <a:srgbClr val="990000"/>
                        </a:buClr>
                        <a:buSzPct val="85000"/>
                        <a:buFont typeface="Wingdings" pitchFamily="2" charset="2"/>
                        <a:buNone/>
                      </a:pPr>
                      <a:r>
                        <a:rPr kumimoji="0" lang="en-US" altLang="zh-CN" sz="1200" u="none" strike="noStrike" cap="none" normalizeH="0" baseline="0" dirty="0">
                          <a:ln>
                            <a:noFill/>
                          </a:ln>
                        </a:rPr>
                        <a:t>1500</a:t>
                      </a:r>
                      <a:endParaRPr kumimoji="0" lang="en-US" altLang="zh-CN" sz="1200" b="0" i="0" u="none" strike="noStrike" cap="none" normalizeH="0" baseline="0" dirty="0">
                        <a:ln>
                          <a:noFill/>
                        </a:ln>
                        <a:solidFill>
                          <a:schemeClr val="tx1"/>
                        </a:solidFill>
                        <a:latin typeface="+mn-lt"/>
                        <a:ea typeface="+mn-ea"/>
                      </a:endParaRPr>
                    </a:p>
                  </a:txBody>
                  <a:tcPr marT="72000" marB="72000" anchor="ctr" horzOverflow="overflow"/>
                </a:tc>
                <a:extLst>
                  <a:ext uri="{0D108BD9-81ED-4DB2-BD59-A6C34878D82A}">
                    <a16:rowId xmlns:a16="http://schemas.microsoft.com/office/drawing/2014/main" val="10006"/>
                  </a:ext>
                </a:extLst>
              </a:tr>
            </a:tbl>
          </a:graphicData>
        </a:graphic>
      </p:graphicFrame>
      <p:cxnSp>
        <p:nvCxnSpPr>
          <p:cNvPr id="6" name="直接连接符 5"/>
          <p:cNvCxnSpPr/>
          <p:nvPr/>
        </p:nvCxnSpPr>
        <p:spPr>
          <a:xfrm>
            <a:off x="2622600" y="2510868"/>
            <a:ext cx="2491267" cy="70646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942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pt-BR" altLang="zh-CN" dirty="0"/>
              <a:t>Modelo de Referência do Sistema VDSL
</a:t>
            </a:r>
            <a:endParaRPr lang="zh-CN" altLang="en-US" dirty="0"/>
          </a:p>
        </p:txBody>
      </p:sp>
      <p:grpSp>
        <p:nvGrpSpPr>
          <p:cNvPr id="3" name="组合 2"/>
          <p:cNvGrpSpPr/>
          <p:nvPr/>
        </p:nvGrpSpPr>
        <p:grpSpPr>
          <a:xfrm>
            <a:off x="1461912" y="1670142"/>
            <a:ext cx="9430082" cy="3748298"/>
            <a:chOff x="1933502" y="1670142"/>
            <a:chExt cx="7996937" cy="3748298"/>
          </a:xfrm>
        </p:grpSpPr>
        <p:sp>
          <p:nvSpPr>
            <p:cNvPr id="5" name="Rectangle 2"/>
            <p:cNvSpPr>
              <a:spLocks noChangeArrowheads="1"/>
            </p:cNvSpPr>
            <p:nvPr/>
          </p:nvSpPr>
          <p:spPr bwMode="auto">
            <a:xfrm>
              <a:off x="6278415" y="2321699"/>
              <a:ext cx="3514725" cy="2305050"/>
            </a:xfrm>
            <a:prstGeom prst="rect">
              <a:avLst/>
            </a:prstGeom>
            <a:solidFill>
              <a:srgbClr val="A3E0FF"/>
            </a:solidFill>
            <a:ln w="9525">
              <a:solidFill>
                <a:schemeClr val="tx1"/>
              </a:solidFill>
              <a:prstDash val="dash"/>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6" name="Rectangle 3"/>
            <p:cNvSpPr>
              <a:spLocks noChangeArrowheads="1"/>
            </p:cNvSpPr>
            <p:nvPr/>
          </p:nvSpPr>
          <p:spPr bwMode="auto">
            <a:xfrm>
              <a:off x="1994335" y="2321699"/>
              <a:ext cx="3455988" cy="2305050"/>
            </a:xfrm>
            <a:prstGeom prst="rect">
              <a:avLst/>
            </a:prstGeom>
            <a:solidFill>
              <a:srgbClr val="A3E0FF"/>
            </a:solidFill>
            <a:ln w="9525">
              <a:solidFill>
                <a:schemeClr val="tx1"/>
              </a:solidFill>
              <a:prstDash val="dash"/>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grpSp>
          <p:nvGrpSpPr>
            <p:cNvPr id="7" name="Group 4"/>
            <p:cNvGrpSpPr/>
            <p:nvPr/>
          </p:nvGrpSpPr>
          <p:grpSpPr>
            <a:xfrm rot="-149162">
              <a:off x="4948520" y="3326658"/>
              <a:ext cx="1872000" cy="144463"/>
              <a:chOff x="1156" y="931"/>
              <a:chExt cx="2800" cy="241"/>
            </a:xfrm>
          </p:grpSpPr>
          <p:sp>
            <p:nvSpPr>
              <p:cNvPr id="8" name="Freeform 5"/>
              <p:cNvSpPr/>
              <p:nvPr/>
            </p:nvSpPr>
            <p:spPr bwMode="auto">
              <a:xfrm>
                <a:off x="1156" y="931"/>
                <a:ext cx="2664" cy="237"/>
              </a:xfrm>
              <a:custGeom>
                <a:avLst/>
                <a:gdLst>
                  <a:gd name="T0" fmla="*/ 0 w 2664"/>
                  <a:gd name="T1" fmla="*/ 140 h 237"/>
                  <a:gd name="T2" fmla="*/ 182 w 2664"/>
                  <a:gd name="T3" fmla="*/ 4 h 237"/>
                  <a:gd name="T4" fmla="*/ 363 w 2664"/>
                  <a:gd name="T5" fmla="*/ 140 h 237"/>
                  <a:gd name="T6" fmla="*/ 499 w 2664"/>
                  <a:gd name="T7" fmla="*/ 4 h 237"/>
                  <a:gd name="T8" fmla="*/ 635 w 2664"/>
                  <a:gd name="T9" fmla="*/ 140 h 237"/>
                  <a:gd name="T10" fmla="*/ 817 w 2664"/>
                  <a:gd name="T11" fmla="*/ 4 h 237"/>
                  <a:gd name="T12" fmla="*/ 972 w 2664"/>
                  <a:gd name="T13" fmla="*/ 162 h 237"/>
                  <a:gd name="T14" fmla="*/ 1089 w 2664"/>
                  <a:gd name="T15" fmla="*/ 4 h 237"/>
                  <a:gd name="T16" fmla="*/ 1225 w 2664"/>
                  <a:gd name="T17" fmla="*/ 186 h 237"/>
                  <a:gd name="T18" fmla="*/ 1361 w 2664"/>
                  <a:gd name="T19" fmla="*/ 50 h 237"/>
                  <a:gd name="T20" fmla="*/ 1489 w 2664"/>
                  <a:gd name="T21" fmla="*/ 197 h 237"/>
                  <a:gd name="T22" fmla="*/ 1633 w 2664"/>
                  <a:gd name="T23" fmla="*/ 50 h 237"/>
                  <a:gd name="T24" fmla="*/ 1795 w 2664"/>
                  <a:gd name="T25" fmla="*/ 197 h 237"/>
                  <a:gd name="T26" fmla="*/ 1951 w 2664"/>
                  <a:gd name="T27" fmla="*/ 50 h 237"/>
                  <a:gd name="T28" fmla="*/ 2077 w 2664"/>
                  <a:gd name="T29" fmla="*/ 233 h 237"/>
                  <a:gd name="T30" fmla="*/ 2218 w 2664"/>
                  <a:gd name="T31" fmla="*/ 68 h 237"/>
                  <a:gd name="T32" fmla="*/ 2347 w 2664"/>
                  <a:gd name="T33" fmla="*/ 233 h 237"/>
                  <a:gd name="T34" fmla="*/ 2500 w 2664"/>
                  <a:gd name="T35" fmla="*/ 92 h 237"/>
                  <a:gd name="T36" fmla="*/ 2664 w 2664"/>
                  <a:gd name="T37" fmla="*/ 221 h 2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64"/>
                  <a:gd name="T58" fmla="*/ 0 h 237"/>
                  <a:gd name="T59" fmla="*/ 2664 w 2664"/>
                  <a:gd name="T60" fmla="*/ 237 h 2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64" h="236">
                    <a:moveTo>
                      <a:pt x="0" y="140"/>
                    </a:moveTo>
                    <a:cubicBezTo>
                      <a:pt x="61" y="72"/>
                      <a:pt x="122" y="4"/>
                      <a:pt x="182" y="4"/>
                    </a:cubicBezTo>
                    <a:cubicBezTo>
                      <a:pt x="242" y="4"/>
                      <a:pt x="310" y="140"/>
                      <a:pt x="363" y="140"/>
                    </a:cubicBezTo>
                    <a:cubicBezTo>
                      <a:pt x="416" y="140"/>
                      <a:pt x="454" y="4"/>
                      <a:pt x="499" y="4"/>
                    </a:cubicBezTo>
                    <a:cubicBezTo>
                      <a:pt x="544" y="4"/>
                      <a:pt x="582" y="140"/>
                      <a:pt x="635" y="140"/>
                    </a:cubicBezTo>
                    <a:cubicBezTo>
                      <a:pt x="688" y="140"/>
                      <a:pt x="761" y="0"/>
                      <a:pt x="817" y="4"/>
                    </a:cubicBezTo>
                    <a:cubicBezTo>
                      <a:pt x="873" y="8"/>
                      <a:pt x="927" y="162"/>
                      <a:pt x="972" y="162"/>
                    </a:cubicBezTo>
                    <a:cubicBezTo>
                      <a:pt x="1017" y="162"/>
                      <a:pt x="1047" y="0"/>
                      <a:pt x="1089" y="4"/>
                    </a:cubicBezTo>
                    <a:cubicBezTo>
                      <a:pt x="1131" y="8"/>
                      <a:pt x="1180" y="178"/>
                      <a:pt x="1225" y="186"/>
                    </a:cubicBezTo>
                    <a:cubicBezTo>
                      <a:pt x="1270" y="194"/>
                      <a:pt x="1317" y="48"/>
                      <a:pt x="1361" y="50"/>
                    </a:cubicBezTo>
                    <a:cubicBezTo>
                      <a:pt x="1405" y="52"/>
                      <a:pt x="1444" y="197"/>
                      <a:pt x="1489" y="197"/>
                    </a:cubicBezTo>
                    <a:cubicBezTo>
                      <a:pt x="1534" y="197"/>
                      <a:pt x="1582" y="50"/>
                      <a:pt x="1633" y="50"/>
                    </a:cubicBezTo>
                    <a:cubicBezTo>
                      <a:pt x="1684" y="50"/>
                      <a:pt x="1742" y="197"/>
                      <a:pt x="1795" y="197"/>
                    </a:cubicBezTo>
                    <a:cubicBezTo>
                      <a:pt x="1848" y="197"/>
                      <a:pt x="1904" y="44"/>
                      <a:pt x="1951" y="50"/>
                    </a:cubicBezTo>
                    <a:cubicBezTo>
                      <a:pt x="1998" y="56"/>
                      <a:pt x="2033" y="230"/>
                      <a:pt x="2077" y="233"/>
                    </a:cubicBezTo>
                    <a:cubicBezTo>
                      <a:pt x="2121" y="236"/>
                      <a:pt x="2173" y="68"/>
                      <a:pt x="2218" y="68"/>
                    </a:cubicBezTo>
                    <a:cubicBezTo>
                      <a:pt x="2263" y="68"/>
                      <a:pt x="2300" y="229"/>
                      <a:pt x="2347" y="233"/>
                    </a:cubicBezTo>
                    <a:cubicBezTo>
                      <a:pt x="2394" y="237"/>
                      <a:pt x="2447" y="94"/>
                      <a:pt x="2500" y="92"/>
                    </a:cubicBezTo>
                    <a:cubicBezTo>
                      <a:pt x="2553" y="90"/>
                      <a:pt x="2630" y="194"/>
                      <a:pt x="2664" y="221"/>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pPr fontAlgn="ctr"/>
                <a:endParaRPr lang="en-US" altLang="zh-CN">
                  <a:ea typeface="+mn-ea"/>
                </a:endParaRPr>
              </a:p>
            </p:txBody>
          </p:sp>
          <p:sp>
            <p:nvSpPr>
              <p:cNvPr id="9" name="Freeform 6"/>
              <p:cNvSpPr/>
              <p:nvPr/>
            </p:nvSpPr>
            <p:spPr bwMode="auto">
              <a:xfrm>
                <a:off x="1292" y="935"/>
                <a:ext cx="2664" cy="237"/>
              </a:xfrm>
              <a:custGeom>
                <a:avLst/>
                <a:gdLst>
                  <a:gd name="T0" fmla="*/ 0 w 2664"/>
                  <a:gd name="T1" fmla="*/ 140 h 237"/>
                  <a:gd name="T2" fmla="*/ 182 w 2664"/>
                  <a:gd name="T3" fmla="*/ 4 h 237"/>
                  <a:gd name="T4" fmla="*/ 363 w 2664"/>
                  <a:gd name="T5" fmla="*/ 140 h 237"/>
                  <a:gd name="T6" fmla="*/ 499 w 2664"/>
                  <a:gd name="T7" fmla="*/ 4 h 237"/>
                  <a:gd name="T8" fmla="*/ 635 w 2664"/>
                  <a:gd name="T9" fmla="*/ 140 h 237"/>
                  <a:gd name="T10" fmla="*/ 817 w 2664"/>
                  <a:gd name="T11" fmla="*/ 4 h 237"/>
                  <a:gd name="T12" fmla="*/ 972 w 2664"/>
                  <a:gd name="T13" fmla="*/ 162 h 237"/>
                  <a:gd name="T14" fmla="*/ 1089 w 2664"/>
                  <a:gd name="T15" fmla="*/ 4 h 237"/>
                  <a:gd name="T16" fmla="*/ 1225 w 2664"/>
                  <a:gd name="T17" fmla="*/ 186 h 237"/>
                  <a:gd name="T18" fmla="*/ 1361 w 2664"/>
                  <a:gd name="T19" fmla="*/ 50 h 237"/>
                  <a:gd name="T20" fmla="*/ 1489 w 2664"/>
                  <a:gd name="T21" fmla="*/ 197 h 237"/>
                  <a:gd name="T22" fmla="*/ 1633 w 2664"/>
                  <a:gd name="T23" fmla="*/ 50 h 237"/>
                  <a:gd name="T24" fmla="*/ 1795 w 2664"/>
                  <a:gd name="T25" fmla="*/ 197 h 237"/>
                  <a:gd name="T26" fmla="*/ 1951 w 2664"/>
                  <a:gd name="T27" fmla="*/ 50 h 237"/>
                  <a:gd name="T28" fmla="*/ 2077 w 2664"/>
                  <a:gd name="T29" fmla="*/ 233 h 237"/>
                  <a:gd name="T30" fmla="*/ 2218 w 2664"/>
                  <a:gd name="T31" fmla="*/ 68 h 237"/>
                  <a:gd name="T32" fmla="*/ 2347 w 2664"/>
                  <a:gd name="T33" fmla="*/ 233 h 237"/>
                  <a:gd name="T34" fmla="*/ 2500 w 2664"/>
                  <a:gd name="T35" fmla="*/ 92 h 237"/>
                  <a:gd name="T36" fmla="*/ 2664 w 2664"/>
                  <a:gd name="T37" fmla="*/ 221 h 23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64"/>
                  <a:gd name="T58" fmla="*/ 0 h 237"/>
                  <a:gd name="T59" fmla="*/ 2664 w 2664"/>
                  <a:gd name="T60" fmla="*/ 237 h 23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64" h="236">
                    <a:moveTo>
                      <a:pt x="0" y="140"/>
                    </a:moveTo>
                    <a:cubicBezTo>
                      <a:pt x="61" y="72"/>
                      <a:pt x="122" y="4"/>
                      <a:pt x="182" y="4"/>
                    </a:cubicBezTo>
                    <a:cubicBezTo>
                      <a:pt x="242" y="4"/>
                      <a:pt x="310" y="140"/>
                      <a:pt x="363" y="140"/>
                    </a:cubicBezTo>
                    <a:cubicBezTo>
                      <a:pt x="416" y="140"/>
                      <a:pt x="454" y="4"/>
                      <a:pt x="499" y="4"/>
                    </a:cubicBezTo>
                    <a:cubicBezTo>
                      <a:pt x="544" y="4"/>
                      <a:pt x="582" y="140"/>
                      <a:pt x="635" y="140"/>
                    </a:cubicBezTo>
                    <a:cubicBezTo>
                      <a:pt x="688" y="140"/>
                      <a:pt x="761" y="0"/>
                      <a:pt x="817" y="4"/>
                    </a:cubicBezTo>
                    <a:cubicBezTo>
                      <a:pt x="873" y="8"/>
                      <a:pt x="927" y="162"/>
                      <a:pt x="972" y="162"/>
                    </a:cubicBezTo>
                    <a:cubicBezTo>
                      <a:pt x="1017" y="162"/>
                      <a:pt x="1047" y="0"/>
                      <a:pt x="1089" y="4"/>
                    </a:cubicBezTo>
                    <a:cubicBezTo>
                      <a:pt x="1131" y="8"/>
                      <a:pt x="1180" y="178"/>
                      <a:pt x="1225" y="186"/>
                    </a:cubicBezTo>
                    <a:cubicBezTo>
                      <a:pt x="1270" y="194"/>
                      <a:pt x="1317" y="48"/>
                      <a:pt x="1361" y="50"/>
                    </a:cubicBezTo>
                    <a:cubicBezTo>
                      <a:pt x="1405" y="52"/>
                      <a:pt x="1444" y="197"/>
                      <a:pt x="1489" y="197"/>
                    </a:cubicBezTo>
                    <a:cubicBezTo>
                      <a:pt x="1534" y="197"/>
                      <a:pt x="1582" y="50"/>
                      <a:pt x="1633" y="50"/>
                    </a:cubicBezTo>
                    <a:cubicBezTo>
                      <a:pt x="1684" y="50"/>
                      <a:pt x="1742" y="197"/>
                      <a:pt x="1795" y="197"/>
                    </a:cubicBezTo>
                    <a:cubicBezTo>
                      <a:pt x="1848" y="197"/>
                      <a:pt x="1904" y="44"/>
                      <a:pt x="1951" y="50"/>
                    </a:cubicBezTo>
                    <a:cubicBezTo>
                      <a:pt x="1998" y="56"/>
                      <a:pt x="2033" y="230"/>
                      <a:pt x="2077" y="233"/>
                    </a:cubicBezTo>
                    <a:cubicBezTo>
                      <a:pt x="2121" y="236"/>
                      <a:pt x="2173" y="68"/>
                      <a:pt x="2218" y="68"/>
                    </a:cubicBezTo>
                    <a:cubicBezTo>
                      <a:pt x="2263" y="68"/>
                      <a:pt x="2300" y="229"/>
                      <a:pt x="2347" y="233"/>
                    </a:cubicBezTo>
                    <a:cubicBezTo>
                      <a:pt x="2394" y="237"/>
                      <a:pt x="2447" y="94"/>
                      <a:pt x="2500" y="92"/>
                    </a:cubicBezTo>
                    <a:cubicBezTo>
                      <a:pt x="2553" y="90"/>
                      <a:pt x="2630" y="194"/>
                      <a:pt x="2664" y="221"/>
                    </a:cubicBezTo>
                  </a:path>
                </a:pathLst>
              </a:custGeom>
              <a:noFill/>
              <a:ln w="9525">
                <a:solidFill>
                  <a:schemeClr val="tx1"/>
                </a:solidFill>
                <a:round/>
              </a:ln>
              <a:extLst>
                <a:ext uri="{909E8E84-426E-40DD-AFC4-6F175D3DCCD1}">
                  <a14:hiddenFill xmlns:a14="http://schemas.microsoft.com/office/drawing/2010/main">
                    <a:solidFill>
                      <a:srgbClr val="FFFFFF"/>
                    </a:solidFill>
                  </a14:hiddenFill>
                </a:ext>
              </a:extLst>
            </p:spPr>
            <p:txBody>
              <a:bodyPr/>
              <a:lstStyle/>
              <a:p>
                <a:pPr fontAlgn="ctr"/>
                <a:endParaRPr lang="en-US" altLang="zh-CN">
                  <a:ea typeface="+mn-ea"/>
                </a:endParaRPr>
              </a:p>
            </p:txBody>
          </p:sp>
        </p:grpSp>
        <p:sp>
          <p:nvSpPr>
            <p:cNvPr id="10" name="Line 8"/>
            <p:cNvSpPr>
              <a:spLocks noChangeShapeType="1"/>
            </p:cNvSpPr>
            <p:nvPr/>
          </p:nvSpPr>
          <p:spPr bwMode="auto">
            <a:xfrm>
              <a:off x="6674459" y="3402787"/>
              <a:ext cx="3072570"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1" name="Line 9"/>
            <p:cNvSpPr>
              <a:spLocks noChangeShapeType="1"/>
            </p:cNvSpPr>
            <p:nvPr/>
          </p:nvSpPr>
          <p:spPr bwMode="auto">
            <a:xfrm>
              <a:off x="1933502" y="3412312"/>
              <a:ext cx="2747963"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12" name="Rectangle 10"/>
            <p:cNvSpPr>
              <a:spLocks noChangeArrowheads="1"/>
            </p:cNvSpPr>
            <p:nvPr/>
          </p:nvSpPr>
          <p:spPr bwMode="auto">
            <a:xfrm>
              <a:off x="2194563" y="2970987"/>
              <a:ext cx="755499" cy="857250"/>
            </a:xfrm>
            <a:prstGeom prst="rect">
              <a:avLst/>
            </a:prstGeom>
            <a:solidFill>
              <a:srgbClr val="00B0F0"/>
            </a:solidFill>
            <a:ln w="9525">
              <a:solidFill>
                <a:schemeClr val="tx1"/>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3" name="Text Box 11"/>
            <p:cNvSpPr txBox="1">
              <a:spLocks noChangeArrowheads="1"/>
            </p:cNvSpPr>
            <p:nvPr/>
          </p:nvSpPr>
          <p:spPr bwMode="auto">
            <a:xfrm>
              <a:off x="2184440" y="3079921"/>
              <a:ext cx="91295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lang="en-US" altLang="zh-CN" sz="1200" dirty="0" err="1">
                  <a:solidFill>
                    <a:schemeClr val="bg1"/>
                  </a:solidFill>
                  <a:latin typeface="+mn-lt"/>
                  <a:ea typeface="+mn-ea"/>
                </a:rPr>
                <a:t>Camada</a:t>
              </a:r>
              <a:r>
                <a:rPr lang="en-US" altLang="zh-CN" sz="1200" dirty="0">
                  <a:solidFill>
                    <a:schemeClr val="bg1"/>
                  </a:solidFill>
                  <a:latin typeface="+mn-lt"/>
                  <a:ea typeface="+mn-ea"/>
                </a:rPr>
                <a:t> superior
rede
interface</a:t>
              </a:r>
            </a:p>
          </p:txBody>
        </p:sp>
        <p:sp>
          <p:nvSpPr>
            <p:cNvPr id="14" name="Rectangle 12"/>
            <p:cNvSpPr>
              <a:spLocks noChangeArrowheads="1"/>
            </p:cNvSpPr>
            <p:nvPr/>
          </p:nvSpPr>
          <p:spPr bwMode="auto">
            <a:xfrm>
              <a:off x="3196694" y="3120212"/>
              <a:ext cx="812800" cy="498475"/>
            </a:xfrm>
            <a:prstGeom prst="rect">
              <a:avLst/>
            </a:prstGeom>
            <a:solidFill>
              <a:schemeClr val="accent1"/>
            </a:solidFill>
            <a:ln w="9525">
              <a:solidFill>
                <a:schemeClr val="tx1"/>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5" name="Rectangle 13"/>
            <p:cNvSpPr>
              <a:spLocks noChangeArrowheads="1"/>
            </p:cNvSpPr>
            <p:nvPr/>
          </p:nvSpPr>
          <p:spPr bwMode="auto">
            <a:xfrm>
              <a:off x="4311119" y="3142437"/>
              <a:ext cx="739775" cy="476250"/>
            </a:xfrm>
            <a:prstGeom prst="rect">
              <a:avLst/>
            </a:prstGeom>
            <a:solidFill>
              <a:srgbClr val="FFCC00"/>
            </a:solidFill>
            <a:ln w="9525">
              <a:solidFill>
                <a:schemeClr val="tx1"/>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6" name="Rectangle 14"/>
            <p:cNvSpPr>
              <a:spLocks noChangeArrowheads="1"/>
            </p:cNvSpPr>
            <p:nvPr/>
          </p:nvSpPr>
          <p:spPr bwMode="auto">
            <a:xfrm>
              <a:off x="6703815" y="3124974"/>
              <a:ext cx="741600" cy="475200"/>
            </a:xfrm>
            <a:prstGeom prst="rect">
              <a:avLst/>
            </a:prstGeom>
            <a:solidFill>
              <a:srgbClr val="FFCC00"/>
            </a:solidFill>
            <a:ln w="9525">
              <a:solidFill>
                <a:schemeClr val="tx1"/>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7" name="Rectangle 15"/>
            <p:cNvSpPr>
              <a:spLocks noChangeArrowheads="1"/>
            </p:cNvSpPr>
            <p:nvPr/>
          </p:nvSpPr>
          <p:spPr bwMode="auto">
            <a:xfrm>
              <a:off x="8799315" y="3186886"/>
              <a:ext cx="809625" cy="396000"/>
            </a:xfrm>
            <a:prstGeom prst="rect">
              <a:avLst/>
            </a:prstGeom>
            <a:solidFill>
              <a:srgbClr val="00B0F0"/>
            </a:solidFill>
            <a:ln w="9525">
              <a:solidFill>
                <a:schemeClr val="tx1"/>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8" name="Rectangle 16"/>
            <p:cNvSpPr>
              <a:spLocks noChangeArrowheads="1"/>
            </p:cNvSpPr>
            <p:nvPr/>
          </p:nvSpPr>
          <p:spPr bwMode="auto">
            <a:xfrm>
              <a:off x="7802365" y="3186192"/>
              <a:ext cx="885825" cy="393810"/>
            </a:xfrm>
            <a:prstGeom prst="rect">
              <a:avLst/>
            </a:prstGeom>
            <a:solidFill>
              <a:schemeClr val="bg1">
                <a:lumMod val="85000"/>
              </a:schemeClr>
            </a:solidFill>
            <a:ln w="9525">
              <a:solidFill>
                <a:schemeClr val="tx1"/>
              </a:solidFill>
              <a:miter lim="800000"/>
            </a:ln>
          </p:spPr>
          <p:txBody>
            <a:bodyPr wrap="none" anchor="ct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endParaRPr lang="en-US" altLang="zh-CN">
                <a:latin typeface="+mn-lt"/>
                <a:ea typeface="+mn-ea"/>
              </a:endParaRPr>
            </a:p>
          </p:txBody>
        </p:sp>
        <p:sp>
          <p:nvSpPr>
            <p:cNvPr id="19" name="Text Box 17"/>
            <p:cNvSpPr txBox="1">
              <a:spLocks noChangeArrowheads="1"/>
            </p:cNvSpPr>
            <p:nvPr/>
          </p:nvSpPr>
          <p:spPr bwMode="auto">
            <a:xfrm>
              <a:off x="3236360" y="3131024"/>
              <a:ext cx="7815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lang="en-US" altLang="zh-CN" sz="1200" dirty="0">
                  <a:latin typeface="+mn-lt"/>
                  <a:ea typeface="+mn-ea"/>
                </a:rPr>
                <a:t>CO
</a:t>
              </a:r>
              <a:r>
                <a:rPr lang="en-US" altLang="zh-CN" sz="1200" dirty="0" err="1">
                  <a:latin typeface="+mn-lt"/>
                  <a:ea typeface="+mn-ea"/>
                </a:rPr>
                <a:t>Transceptor</a:t>
              </a:r>
              <a:r>
                <a:rPr lang="en-US" altLang="zh-CN" sz="1200" dirty="0">
                  <a:latin typeface="+mn-lt"/>
                  <a:ea typeface="+mn-ea"/>
                </a:rPr>
                <a:t>
</a:t>
              </a:r>
            </a:p>
          </p:txBody>
        </p:sp>
        <p:sp>
          <p:nvSpPr>
            <p:cNvPr id="20" name="Text Box 18"/>
            <p:cNvSpPr txBox="1">
              <a:spLocks noChangeArrowheads="1"/>
            </p:cNvSpPr>
            <p:nvPr/>
          </p:nvSpPr>
          <p:spPr bwMode="auto">
            <a:xfrm>
              <a:off x="4287306" y="3258200"/>
              <a:ext cx="7729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eaLnBrk="1" fontAlgn="ctr" hangingPunct="1"/>
              <a:r>
                <a:rPr lang="en-US" altLang="zh-CN" sz="1400" dirty="0">
                  <a:latin typeface="+mn-lt"/>
                  <a:ea typeface="+mn-ea"/>
                </a:rPr>
                <a:t>Splitter</a:t>
              </a:r>
            </a:p>
          </p:txBody>
        </p:sp>
        <p:sp>
          <p:nvSpPr>
            <p:cNvPr id="21" name="Text Box 19"/>
            <p:cNvSpPr txBox="1">
              <a:spLocks noChangeArrowheads="1"/>
            </p:cNvSpPr>
            <p:nvPr/>
          </p:nvSpPr>
          <p:spPr bwMode="auto">
            <a:xfrm>
              <a:off x="6683178" y="2996387"/>
              <a:ext cx="1841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endParaRPr lang="en-US" altLang="zh-CN" sz="1200">
                <a:latin typeface="+mn-lt"/>
                <a:ea typeface="+mn-ea"/>
              </a:endParaRPr>
            </a:p>
          </p:txBody>
        </p:sp>
        <p:sp>
          <p:nvSpPr>
            <p:cNvPr id="22" name="Text Box 20"/>
            <p:cNvSpPr txBox="1">
              <a:spLocks noChangeArrowheads="1"/>
            </p:cNvSpPr>
            <p:nvPr/>
          </p:nvSpPr>
          <p:spPr bwMode="auto">
            <a:xfrm>
              <a:off x="6797036" y="3242449"/>
              <a:ext cx="68640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eaLnBrk="1" fontAlgn="ctr" hangingPunct="1"/>
              <a:r>
                <a:rPr lang="en-US" altLang="zh-CN" sz="1200" dirty="0">
                  <a:latin typeface="+mn-lt"/>
                  <a:ea typeface="+mn-ea"/>
                </a:rPr>
                <a:t>Splitter</a:t>
              </a:r>
            </a:p>
          </p:txBody>
        </p:sp>
        <p:sp>
          <p:nvSpPr>
            <p:cNvPr id="23" name="Text Box 21"/>
            <p:cNvSpPr txBox="1">
              <a:spLocks noChangeArrowheads="1"/>
            </p:cNvSpPr>
            <p:nvPr/>
          </p:nvSpPr>
          <p:spPr bwMode="auto">
            <a:xfrm>
              <a:off x="7851578" y="3222196"/>
              <a:ext cx="78258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eaLnBrk="1" fontAlgn="ctr" hangingPunct="1"/>
              <a:r>
                <a:rPr lang="en-US" altLang="zh-CN" sz="1600" b="1">
                  <a:latin typeface="+mn-lt"/>
                  <a:ea typeface="+mn-ea"/>
                </a:rPr>
                <a:t>VTU-R</a:t>
              </a:r>
            </a:p>
          </p:txBody>
        </p:sp>
        <p:sp>
          <p:nvSpPr>
            <p:cNvPr id="24" name="Text Box 22"/>
            <p:cNvSpPr txBox="1">
              <a:spLocks noChangeArrowheads="1"/>
            </p:cNvSpPr>
            <p:nvPr/>
          </p:nvSpPr>
          <p:spPr bwMode="auto">
            <a:xfrm>
              <a:off x="8759628" y="3236099"/>
              <a:ext cx="117081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lang="en-US" altLang="zh-CN" sz="1200" dirty="0" err="1">
                  <a:solidFill>
                    <a:schemeClr val="bg1"/>
                  </a:solidFill>
                  <a:latin typeface="+mn-lt"/>
                  <a:ea typeface="+mn-ea"/>
                </a:rPr>
                <a:t>Unidade</a:t>
              </a:r>
              <a:r>
                <a:rPr lang="en-US" altLang="zh-CN" sz="1200" dirty="0">
                  <a:solidFill>
                    <a:schemeClr val="bg1"/>
                  </a:solidFill>
                  <a:latin typeface="+mn-lt"/>
                  <a:ea typeface="+mn-ea"/>
                </a:rPr>
                <a:t> de </a:t>
              </a:r>
              <a:r>
                <a:rPr lang="en-US" altLang="zh-CN" sz="1200" dirty="0" err="1">
                  <a:solidFill>
                    <a:schemeClr val="bg1"/>
                  </a:solidFill>
                  <a:latin typeface="+mn-lt"/>
                  <a:ea typeface="+mn-ea"/>
                </a:rPr>
                <a:t>serviço</a:t>
              </a:r>
              <a:r>
                <a:rPr lang="en-US" altLang="zh-CN" sz="1200" dirty="0">
                  <a:solidFill>
                    <a:schemeClr val="bg1"/>
                  </a:solidFill>
                  <a:latin typeface="+mn-lt"/>
                  <a:ea typeface="+mn-ea"/>
                </a:rPr>
                <a:t>
</a:t>
              </a:r>
            </a:p>
          </p:txBody>
        </p:sp>
        <p:sp>
          <p:nvSpPr>
            <p:cNvPr id="25" name="Line 23"/>
            <p:cNvSpPr>
              <a:spLocks noChangeShapeType="1"/>
            </p:cNvSpPr>
            <p:nvPr/>
          </p:nvSpPr>
          <p:spPr bwMode="auto">
            <a:xfrm>
              <a:off x="2108240" y="2610624"/>
              <a:ext cx="4762" cy="1871663"/>
            </a:xfrm>
            <a:prstGeom prst="line">
              <a:avLst/>
            </a:prstGeom>
            <a:noFill/>
            <a:ln w="38100">
              <a:solidFill>
                <a:srgbClr val="808080"/>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26" name="Line 24"/>
            <p:cNvSpPr>
              <a:spLocks noChangeShapeType="1"/>
            </p:cNvSpPr>
            <p:nvPr/>
          </p:nvSpPr>
          <p:spPr bwMode="auto">
            <a:xfrm flipH="1">
              <a:off x="3052231" y="2826524"/>
              <a:ext cx="0" cy="1081088"/>
            </a:xfrm>
            <a:prstGeom prst="line">
              <a:avLst/>
            </a:prstGeom>
            <a:noFill/>
            <a:ln w="38100">
              <a:solidFill>
                <a:srgbClr val="808080"/>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27" name="Line 25"/>
            <p:cNvSpPr>
              <a:spLocks noChangeShapeType="1"/>
            </p:cNvSpPr>
            <p:nvPr/>
          </p:nvSpPr>
          <p:spPr bwMode="auto">
            <a:xfrm>
              <a:off x="4153956" y="2610624"/>
              <a:ext cx="4763" cy="1871663"/>
            </a:xfrm>
            <a:prstGeom prst="line">
              <a:avLst/>
            </a:prstGeom>
            <a:noFill/>
            <a:ln w="38100">
              <a:solidFill>
                <a:srgbClr val="808080"/>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28" name="Line 26"/>
            <p:cNvSpPr>
              <a:spLocks noChangeShapeType="1"/>
            </p:cNvSpPr>
            <p:nvPr/>
          </p:nvSpPr>
          <p:spPr bwMode="auto">
            <a:xfrm flipH="1">
              <a:off x="5233456" y="2632849"/>
              <a:ext cx="0" cy="16557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29" name="Line 27"/>
            <p:cNvSpPr>
              <a:spLocks noChangeShapeType="1"/>
            </p:cNvSpPr>
            <p:nvPr/>
          </p:nvSpPr>
          <p:spPr bwMode="auto">
            <a:xfrm flipH="1">
              <a:off x="6506965" y="2632849"/>
              <a:ext cx="0" cy="1655763"/>
            </a:xfrm>
            <a:prstGeom prst="line">
              <a:avLst/>
            </a:prstGeom>
            <a:noFill/>
            <a:ln w="25400">
              <a:solidFill>
                <a:schemeClr val="tx1"/>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30" name="Text Box 28"/>
            <p:cNvSpPr txBox="1">
              <a:spLocks noChangeArrowheads="1"/>
            </p:cNvSpPr>
            <p:nvPr/>
          </p:nvSpPr>
          <p:spPr bwMode="auto">
            <a:xfrm>
              <a:off x="3131941" y="1670142"/>
              <a:ext cx="14634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lang="en-US" altLang="zh-CN" sz="2000" b="1" dirty="0" err="1">
                  <a:latin typeface="+mn-lt"/>
                  <a:ea typeface="+mn-ea"/>
                </a:rPr>
                <a:t>Dispositivo</a:t>
              </a:r>
              <a:r>
                <a:rPr lang="en-US" altLang="zh-CN" sz="2000" b="1" dirty="0">
                  <a:latin typeface="+mn-lt"/>
                  <a:ea typeface="+mn-ea"/>
                </a:rPr>
                <a:t> CO
</a:t>
              </a:r>
            </a:p>
          </p:txBody>
        </p:sp>
        <p:sp>
          <p:nvSpPr>
            <p:cNvPr id="31" name="Text Box 29"/>
            <p:cNvSpPr txBox="1">
              <a:spLocks noChangeArrowheads="1"/>
            </p:cNvSpPr>
            <p:nvPr/>
          </p:nvSpPr>
          <p:spPr bwMode="auto">
            <a:xfrm>
              <a:off x="7223630" y="1730336"/>
              <a:ext cx="21610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r>
                <a:rPr lang="en-US" altLang="zh-CN" sz="2000" b="1" dirty="0" err="1">
                  <a:latin typeface="+mn-lt"/>
                  <a:ea typeface="+mn-ea"/>
                </a:rPr>
                <a:t>Dispositivo</a:t>
              </a:r>
              <a:r>
                <a:rPr lang="en-US" altLang="zh-CN" sz="2000" b="1" dirty="0">
                  <a:latin typeface="+mn-lt"/>
                  <a:ea typeface="+mn-ea"/>
                </a:rPr>
                <a:t> do </a:t>
              </a:r>
              <a:r>
                <a:rPr lang="en-US" altLang="zh-CN" sz="2000" b="1" dirty="0" err="1">
                  <a:latin typeface="+mn-lt"/>
                  <a:ea typeface="+mn-ea"/>
                </a:rPr>
                <a:t>usuário</a:t>
              </a:r>
              <a:r>
                <a:rPr lang="en-US" altLang="zh-CN" sz="2000" b="1" dirty="0">
                  <a:latin typeface="+mn-lt"/>
                  <a:ea typeface="+mn-ea"/>
                </a:rPr>
                <a:t>
</a:t>
              </a:r>
            </a:p>
          </p:txBody>
        </p:sp>
        <p:sp>
          <p:nvSpPr>
            <p:cNvPr id="32" name="Line 30"/>
            <p:cNvSpPr>
              <a:spLocks noChangeShapeType="1"/>
            </p:cNvSpPr>
            <p:nvPr/>
          </p:nvSpPr>
          <p:spPr bwMode="auto">
            <a:xfrm flipH="1" flipV="1">
              <a:off x="4657194" y="3618687"/>
              <a:ext cx="0" cy="1223962"/>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33" name="Line 31"/>
            <p:cNvSpPr>
              <a:spLocks noChangeShapeType="1"/>
            </p:cNvSpPr>
            <p:nvPr/>
          </p:nvSpPr>
          <p:spPr bwMode="auto">
            <a:xfrm flipH="1" flipV="1">
              <a:off x="7202289" y="3618686"/>
              <a:ext cx="9443" cy="1285875"/>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34" name="Line 34"/>
            <p:cNvSpPr>
              <a:spLocks noChangeShapeType="1"/>
            </p:cNvSpPr>
            <p:nvPr/>
          </p:nvSpPr>
          <p:spPr bwMode="auto">
            <a:xfrm>
              <a:off x="2161185" y="4050487"/>
              <a:ext cx="1941512"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35" name="Text Box 35"/>
            <p:cNvSpPr txBox="1">
              <a:spLocks noChangeArrowheads="1"/>
            </p:cNvSpPr>
            <p:nvPr/>
          </p:nvSpPr>
          <p:spPr bwMode="auto">
            <a:xfrm>
              <a:off x="2620431" y="4121924"/>
              <a:ext cx="935038" cy="336550"/>
            </a:xfrm>
            <a:prstGeom prst="rect">
              <a:avLst/>
            </a:prstGeom>
            <a:solidFill>
              <a:schemeClr val="bg1">
                <a:lumMod val="85000"/>
              </a:schemeClr>
            </a:solidFill>
            <a:ln>
              <a:noFill/>
            </a:ln>
          </p:spPr>
          <p:txBody>
            <a:bodyP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l" eaLnBrk="1" fontAlgn="ctr" hangingPunct="1">
                <a:spcBef>
                  <a:spcPct val="50000"/>
                </a:spcBef>
              </a:pPr>
              <a:r>
                <a:rPr kumimoji="1" lang="en-US" altLang="zh-CN" sz="1600" b="1">
                  <a:latin typeface="+mn-lt"/>
                  <a:ea typeface="+mn-ea"/>
                </a:rPr>
                <a:t>VTU-O</a:t>
              </a:r>
            </a:p>
          </p:txBody>
        </p:sp>
        <p:sp>
          <p:nvSpPr>
            <p:cNvPr id="36" name="Line 41"/>
            <p:cNvSpPr>
              <a:spLocks noChangeShapeType="1"/>
            </p:cNvSpPr>
            <p:nvPr/>
          </p:nvSpPr>
          <p:spPr bwMode="auto">
            <a:xfrm>
              <a:off x="7653140" y="2682062"/>
              <a:ext cx="4763" cy="1584325"/>
            </a:xfrm>
            <a:prstGeom prst="line">
              <a:avLst/>
            </a:prstGeom>
            <a:noFill/>
            <a:ln w="38100">
              <a:solidFill>
                <a:srgbClr val="808080"/>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37" name="Line 42"/>
            <p:cNvSpPr>
              <a:spLocks noChangeShapeType="1"/>
            </p:cNvSpPr>
            <p:nvPr/>
          </p:nvSpPr>
          <p:spPr bwMode="auto">
            <a:xfrm>
              <a:off x="9734799" y="2610624"/>
              <a:ext cx="4763" cy="1655763"/>
            </a:xfrm>
            <a:prstGeom prst="line">
              <a:avLst/>
            </a:prstGeom>
            <a:noFill/>
            <a:ln w="38100">
              <a:solidFill>
                <a:srgbClr val="808080"/>
              </a:solidFill>
              <a:round/>
            </a:ln>
            <a:extLst>
              <a:ext uri="{909E8E84-426E-40DD-AFC4-6F175D3DCCD1}">
                <a14:hiddenFill xmlns:a14="http://schemas.microsoft.com/office/drawing/2010/main">
                  <a:noFill/>
                </a14:hiddenFill>
              </a:ext>
            </a:extLst>
          </p:spPr>
          <p:txBody>
            <a:bodyPr/>
            <a:lstStyle/>
            <a:p>
              <a:pPr fontAlgn="ctr"/>
              <a:endParaRPr lang="en-US" altLang="zh-CN">
                <a:ea typeface="+mn-ea"/>
              </a:endParaRPr>
            </a:p>
          </p:txBody>
        </p:sp>
        <p:sp>
          <p:nvSpPr>
            <p:cNvPr id="38" name="Text Box 43"/>
            <p:cNvSpPr txBox="1">
              <a:spLocks noChangeArrowheads="1"/>
            </p:cNvSpPr>
            <p:nvPr/>
          </p:nvSpPr>
          <p:spPr bwMode="auto">
            <a:xfrm>
              <a:off x="5100792" y="2863484"/>
              <a:ext cx="14997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algn="ctr" fontAlgn="ctr"/>
              <a:r>
                <a:rPr kumimoji="1" lang="en-US" altLang="zh-CN" sz="1200" dirty="0">
                  <a:latin typeface="+mn-lt"/>
                  <a:ea typeface="+mn-ea"/>
                </a:rPr>
                <a:t>Par </a:t>
              </a:r>
              <a:r>
                <a:rPr kumimoji="1" lang="en-US" altLang="zh-CN" sz="1200" dirty="0" err="1">
                  <a:latin typeface="+mn-lt"/>
                  <a:ea typeface="+mn-ea"/>
                </a:rPr>
                <a:t>trançado</a:t>
              </a:r>
              <a:r>
                <a:rPr kumimoji="1" lang="en-US" altLang="zh-CN" sz="1200" dirty="0">
                  <a:latin typeface="+mn-lt"/>
                  <a:ea typeface="+mn-ea"/>
                </a:rPr>
                <a:t> 
</a:t>
              </a:r>
            </a:p>
          </p:txBody>
        </p:sp>
        <p:pic>
          <p:nvPicPr>
            <p:cNvPr id="39" name="图片 38"/>
            <p:cNvPicPr>
              <a:picLocks noChangeAspect="1"/>
            </p:cNvPicPr>
            <p:nvPr/>
          </p:nvPicPr>
          <p:blipFill>
            <a:blip r:embed="rId3" cstate="print"/>
            <a:stretch>
              <a:fillRect/>
            </a:stretch>
          </p:blipFill>
          <p:spPr>
            <a:xfrm>
              <a:off x="6978592" y="4950388"/>
              <a:ext cx="466446" cy="426476"/>
            </a:xfrm>
            <a:prstGeom prst="rect">
              <a:avLst/>
            </a:prstGeom>
          </p:spPr>
        </p:pic>
        <p:pic>
          <p:nvPicPr>
            <p:cNvPr id="40" name="图片 39"/>
            <p:cNvPicPr>
              <a:picLocks noChangeAspect="1"/>
            </p:cNvPicPr>
            <p:nvPr/>
          </p:nvPicPr>
          <p:blipFill>
            <a:blip r:embed="rId4" cstate="print">
              <a:grayscl/>
            </a:blip>
            <a:stretch>
              <a:fillRect/>
            </a:stretch>
          </p:blipFill>
          <p:spPr>
            <a:xfrm>
              <a:off x="4213413" y="4861729"/>
              <a:ext cx="906621" cy="556711"/>
            </a:xfrm>
            <a:prstGeom prst="rect">
              <a:avLst/>
            </a:prstGeom>
          </p:spPr>
        </p:pic>
      </p:grpSp>
    </p:spTree>
    <p:extLst>
      <p:ext uri="{BB962C8B-B14F-4D97-AF65-F5344CB8AC3E}">
        <p14:creationId xmlns:p14="http://schemas.microsoft.com/office/powerpoint/2010/main" val="15357273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A União Internacional de Telecomunicações (UIT) concluiu recentemente a formulação de uma nova especificação técnica que permite que as operadoras globais de telecomunicações forneçam os "super" serviços triplos integrando serviços de vídeo, Internet e voz, com uma taxa 10 vezes mais rápida do que a do ADSL comum</a:t>
            </a:r>
            <a:r>
              <a:rPr lang="en-US" altLang="zh-CN" dirty="0"/>
              <a:t>.</a:t>
            </a:r>
          </a:p>
          <a:p>
            <a:r>
              <a:rPr lang="pt-BR" altLang="zh-CN" dirty="0"/>
              <a:t>As recomendações da UIT-T sobre VDSL2 permitem que as operadoras de telecomunicações forneçam televisão de alta definição (HDTV), vídeo sob demanda (</a:t>
            </a:r>
            <a:r>
              <a:rPr lang="pt-BR" altLang="zh-CN" dirty="0" err="1"/>
              <a:t>VoD</a:t>
            </a:r>
            <a:r>
              <a:rPr lang="pt-BR" altLang="zh-CN" dirty="0"/>
              <a:t>), videoconferência, acesso à Internet de alta velocidade e serviços avançados de voz VoIP por meio de linhas telefônicas de cobre padrão, dando às operadoras de telecomunicações a capacidade de competir com provedores de cabo e operadores de satélite</a:t>
            </a:r>
            <a:r>
              <a:rPr lang="en-US" altLang="zh-CN" dirty="0"/>
              <a:t>.</a:t>
            </a:r>
          </a:p>
          <a:p>
            <a:endParaRPr lang="zh-CN" altLang="en-US" dirty="0"/>
          </a:p>
        </p:txBody>
      </p:sp>
      <p:sp>
        <p:nvSpPr>
          <p:cNvPr id="2" name="标题 1"/>
          <p:cNvSpPr>
            <a:spLocks noGrp="1"/>
          </p:cNvSpPr>
          <p:nvPr>
            <p:ph type="title"/>
          </p:nvPr>
        </p:nvSpPr>
        <p:spPr/>
        <p:txBody>
          <a:bodyPr/>
          <a:lstStyle/>
          <a:p>
            <a:r>
              <a:rPr lang="pt-BR" altLang="zh-CN" dirty="0"/>
              <a:t>História de desenvolvimento do VDSL2
</a:t>
            </a:r>
            <a:endParaRPr lang="zh-CN" altLang="en-US" dirty="0"/>
          </a:p>
        </p:txBody>
      </p:sp>
    </p:spTree>
    <p:extLst>
      <p:ext uri="{BB962C8B-B14F-4D97-AF65-F5344CB8AC3E}">
        <p14:creationId xmlns:p14="http://schemas.microsoft.com/office/powerpoint/2010/main" val="1002237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sz="1800" dirty="0"/>
              <a:t>A taxa pode chegar a 10 vezes a taxa ADSL média, e a taxa máxima pode chegar a 100 Mbps a 0 distância, suportando efetivamente a reprodução tripla de serviços de vídeo, Internet e voz</a:t>
            </a:r>
            <a:r>
              <a:rPr lang="en-US" altLang="zh-CN" sz="1800" dirty="0"/>
              <a:t>.</a:t>
            </a:r>
          </a:p>
          <a:p>
            <a:r>
              <a:rPr lang="pt-BR" altLang="zh-CN" sz="1800" dirty="0"/>
              <a:t>VDSL2 não só tem a capacidade de transmissão de longa distância da tecnologia ADSL2+, mas também aumenta a taxa de transmissão de dados do VDSL de 70 Mbps (</a:t>
            </a:r>
            <a:r>
              <a:rPr lang="pt-BR" altLang="zh-CN" sz="1800" dirty="0" err="1"/>
              <a:t>downstream</a:t>
            </a:r>
            <a:r>
              <a:rPr lang="pt-BR" altLang="zh-CN" sz="1800" dirty="0"/>
              <a:t>) /30 Mbps (</a:t>
            </a:r>
            <a:r>
              <a:rPr lang="pt-BR" altLang="zh-CN" sz="1800" dirty="0" err="1"/>
              <a:t>upstream</a:t>
            </a:r>
            <a:r>
              <a:rPr lang="pt-BR" altLang="zh-CN" sz="1800" dirty="0"/>
              <a:t>) para 100 Mbps (</a:t>
            </a:r>
            <a:r>
              <a:rPr lang="pt-BR" altLang="zh-CN" sz="1800" dirty="0" err="1"/>
              <a:t>downstream</a:t>
            </a:r>
            <a:r>
              <a:rPr lang="pt-BR" altLang="zh-CN" sz="1800" dirty="0"/>
              <a:t>) /100 Mbps (</a:t>
            </a:r>
            <a:r>
              <a:rPr lang="pt-BR" altLang="zh-CN" sz="1800" dirty="0" err="1"/>
              <a:t>upstream</a:t>
            </a:r>
            <a:r>
              <a:rPr lang="pt-BR" altLang="zh-CN" sz="1800" dirty="0"/>
              <a:t>). Para alcançar uma taxa de transmissão tão alta dentro de 350 metros, a frequência de trabalho do VDSL2 é aumentada de 12 MHz para 30 MHz</a:t>
            </a:r>
            <a:r>
              <a:rPr lang="en-US" altLang="zh-CN" sz="1800" dirty="0"/>
              <a:t>.</a:t>
            </a:r>
          </a:p>
          <a:p>
            <a:r>
              <a:rPr lang="pt-BR" altLang="zh-CN" sz="1800" dirty="0"/>
              <a:t>Para atender aos requisitos de acesso de loops de média e longa distância, a potência de transmissão do VDSL2 é aumentada para 20 </a:t>
            </a:r>
            <a:r>
              <a:rPr lang="pt-BR" altLang="zh-CN" sz="1800" dirty="0" err="1"/>
              <a:t>dBm</a:t>
            </a:r>
            <a:r>
              <a:rPr lang="pt-BR" altLang="zh-CN" sz="1800" dirty="0"/>
              <a:t>, e a tecnologia de cancelamento de eco também é especificada, de modo que o desempenho da transmissão seja semelhante ao do ADSL em cenários de transmissão de longa distância</a:t>
            </a:r>
            <a:r>
              <a:rPr lang="en-US" altLang="zh-CN" sz="1800" dirty="0"/>
              <a:t>. </a:t>
            </a:r>
          </a:p>
          <a:p>
            <a:endParaRPr lang="zh-CN" altLang="en-US" sz="1800" dirty="0"/>
          </a:p>
        </p:txBody>
      </p:sp>
      <p:sp>
        <p:nvSpPr>
          <p:cNvPr id="2" name="标题 1"/>
          <p:cNvSpPr>
            <a:spLocks noGrp="1"/>
          </p:cNvSpPr>
          <p:nvPr>
            <p:ph type="title"/>
          </p:nvPr>
        </p:nvSpPr>
        <p:spPr/>
        <p:txBody>
          <a:bodyPr/>
          <a:lstStyle/>
          <a:p>
            <a:r>
              <a:rPr lang="en-US" altLang="zh-CN" dirty="0" err="1"/>
              <a:t>Vantagens</a:t>
            </a:r>
            <a:r>
              <a:rPr lang="en-US" altLang="zh-CN" dirty="0"/>
              <a:t> do VDSL2
</a:t>
            </a:r>
            <a:endParaRPr lang="zh-CN" altLang="en-US" dirty="0"/>
          </a:p>
        </p:txBody>
      </p:sp>
    </p:spTree>
    <p:extLst>
      <p:ext uri="{BB962C8B-B14F-4D97-AF65-F5344CB8AC3E}">
        <p14:creationId xmlns:p14="http://schemas.microsoft.com/office/powerpoint/2010/main" val="41902579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solidFill>
                  <a:schemeClr val="bg1">
                    <a:lumMod val="50000"/>
                  </a:schemeClr>
                </a:solidFill>
              </a:rPr>
              <a:t>Visão geral da tecnologia </a:t>
            </a:r>
            <a:r>
              <a:rPr lang="pt-BR" altLang="zh-CN" dirty="0" err="1">
                <a:solidFill>
                  <a:schemeClr val="bg1">
                    <a:lumMod val="50000"/>
                  </a:schemeClr>
                </a:solidFill>
              </a:rPr>
              <a:t>xDSL</a:t>
            </a:r>
            <a:r>
              <a:rPr lang="pt-BR" altLang="zh-CN" dirty="0">
                <a:solidFill>
                  <a:schemeClr val="bg1">
                    <a:lumMod val="50000"/>
                  </a:schemeClr>
                </a:solidFill>
              </a:rPr>
              <a:t>
</a:t>
            </a:r>
            <a:r>
              <a:rPr lang="en-US" altLang="zh-CN" dirty="0" err="1">
                <a:solidFill>
                  <a:schemeClr val="bg1">
                    <a:lumMod val="50000"/>
                  </a:schemeClr>
                </a:solidFill>
              </a:rPr>
              <a:t>Princípios</a:t>
            </a:r>
            <a:r>
              <a:rPr lang="en-US" altLang="zh-CN" dirty="0">
                <a:solidFill>
                  <a:schemeClr val="bg1">
                    <a:lumMod val="50000"/>
                  </a:schemeClr>
                </a:solidFill>
              </a:rPr>
              <a:t> </a:t>
            </a:r>
            <a:r>
              <a:rPr lang="en-US" altLang="zh-CN" dirty="0" err="1">
                <a:solidFill>
                  <a:schemeClr val="bg1">
                    <a:lumMod val="50000"/>
                  </a:schemeClr>
                </a:solidFill>
              </a:rPr>
              <a:t>técnicos</a:t>
            </a:r>
            <a:r>
              <a:rPr lang="en-US" altLang="zh-CN" dirty="0">
                <a:solidFill>
                  <a:schemeClr val="bg1">
                    <a:lumMod val="50000"/>
                  </a:schemeClr>
                </a:solidFill>
              </a:rPr>
              <a:t> ADSL/ADSL2+</a:t>
            </a:r>
          </a:p>
          <a:p>
            <a:r>
              <a:rPr lang="pt-BR" altLang="zh-CN" dirty="0">
                <a:solidFill>
                  <a:schemeClr val="bg1">
                    <a:lumMod val="50000"/>
                  </a:schemeClr>
                </a:solidFill>
              </a:rPr>
              <a:t>Introdução à tecnologia VDSL/VDSL2
</a:t>
            </a:r>
            <a:r>
              <a:rPr lang="pt-BR" altLang="zh-CN" b="1" dirty="0"/>
              <a:t>Exemplo de configuração do serviço GPON </a:t>
            </a:r>
            <a:r>
              <a:rPr lang="pt-BR" altLang="zh-CN" b="1" dirty="0" err="1"/>
              <a:t>MxU</a:t>
            </a:r>
            <a:r>
              <a:rPr lang="pt-BR" altLang="zh-CN" b="1" dirty="0"/>
              <a:t> HSI</a:t>
            </a:r>
            <a:r>
              <a:rPr lang="en-US" altLang="zh-CN" b="1" dirty="0"/>
              <a:t>  </a:t>
            </a:r>
          </a:p>
          <a:p>
            <a:pPr lvl="1">
              <a:buFont typeface="Huawei Sans" panose="020C0503030203020204" pitchFamily="34" charset="0"/>
              <a:buChar char="▪"/>
            </a:pPr>
            <a:r>
              <a:rPr lang="en-US" altLang="zh-CN" b="1" dirty="0"/>
              <a:t>Porta ADSL2+
</a:t>
            </a:r>
            <a:r>
              <a:rPr lang="en-US" altLang="zh-CN" dirty="0">
                <a:solidFill>
                  <a:srgbClr val="777777"/>
                </a:solidFill>
              </a:rPr>
              <a:t>Porta VDSL2</a:t>
            </a:r>
          </a:p>
          <a:p>
            <a:pPr lvl="1"/>
            <a:endParaRPr lang="en-US" altLang="zh-CN" b="1" dirty="0"/>
          </a:p>
          <a:p>
            <a:endParaRPr lang="en-US" altLang="zh-CN" b="1" dirty="0"/>
          </a:p>
          <a:p>
            <a:endParaRPr lang="zh-CN" altLang="en-US" dirty="0"/>
          </a:p>
        </p:txBody>
      </p:sp>
    </p:spTree>
    <p:extLst>
      <p:ext uri="{BB962C8B-B14F-4D97-AF65-F5344CB8AC3E}">
        <p14:creationId xmlns:p14="http://schemas.microsoft.com/office/powerpoint/2010/main" val="40014049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cs typeface="Arial" charset="0"/>
              </a:rPr>
              <a:t>Caso de configuração do GPON </a:t>
            </a:r>
            <a:r>
              <a:rPr lang="pt-BR" altLang="zh-CN" dirty="0" err="1">
                <a:cs typeface="Arial" charset="0"/>
              </a:rPr>
              <a:t>MxU</a:t>
            </a:r>
            <a:r>
              <a:rPr lang="pt-BR" altLang="zh-CN" dirty="0">
                <a:cs typeface="Arial" charset="0"/>
              </a:rPr>
              <a:t> ADSL2+
</a:t>
            </a:r>
            <a:endParaRPr lang="zh-CN" altLang="en-US" dirty="0"/>
          </a:p>
        </p:txBody>
      </p:sp>
      <p:graphicFrame>
        <p:nvGraphicFramePr>
          <p:cNvPr id="5" name="Group 382"/>
          <p:cNvGraphicFramePr>
            <a:graphicFrameLocks/>
          </p:cNvGraphicFramePr>
          <p:nvPr>
            <p:extLst>
              <p:ext uri="{D42A27DB-BD31-4B8C-83A1-F6EECF244321}">
                <p14:modId xmlns:p14="http://schemas.microsoft.com/office/powerpoint/2010/main" val="494099164"/>
              </p:ext>
            </p:extLst>
          </p:nvPr>
        </p:nvGraphicFramePr>
        <p:xfrm>
          <a:off x="1484545" y="4981109"/>
          <a:ext cx="9240838" cy="1270699"/>
        </p:xfrm>
        <a:graphic>
          <a:graphicData uri="http://schemas.openxmlformats.org/drawingml/2006/table">
            <a:tbl>
              <a:tblPr>
                <a:tableStyleId>{BC89EF96-8CEA-46FF-86C4-4CE0E7609802}</a:tableStyleId>
              </a:tblPr>
              <a:tblGrid>
                <a:gridCol w="983336">
                  <a:extLst>
                    <a:ext uri="{9D8B030D-6E8A-4147-A177-3AD203B41FA5}">
                      <a16:colId xmlns:a16="http://schemas.microsoft.com/office/drawing/2014/main" val="20000"/>
                    </a:ext>
                  </a:extLst>
                </a:gridCol>
                <a:gridCol w="1437183">
                  <a:extLst>
                    <a:ext uri="{9D8B030D-6E8A-4147-A177-3AD203B41FA5}">
                      <a16:colId xmlns:a16="http://schemas.microsoft.com/office/drawing/2014/main" val="20001"/>
                    </a:ext>
                  </a:extLst>
                </a:gridCol>
                <a:gridCol w="963526">
                  <a:extLst>
                    <a:ext uri="{9D8B030D-6E8A-4147-A177-3AD203B41FA5}">
                      <a16:colId xmlns:a16="http://schemas.microsoft.com/office/drawing/2014/main" val="20002"/>
                    </a:ext>
                  </a:extLst>
                </a:gridCol>
                <a:gridCol w="787028">
                  <a:extLst>
                    <a:ext uri="{9D8B030D-6E8A-4147-A177-3AD203B41FA5}">
                      <a16:colId xmlns:a16="http://schemas.microsoft.com/office/drawing/2014/main" val="20003"/>
                    </a:ext>
                  </a:extLst>
                </a:gridCol>
                <a:gridCol w="1584864">
                  <a:extLst>
                    <a:ext uri="{9D8B030D-6E8A-4147-A177-3AD203B41FA5}">
                      <a16:colId xmlns:a16="http://schemas.microsoft.com/office/drawing/2014/main" val="20004"/>
                    </a:ext>
                  </a:extLst>
                </a:gridCol>
                <a:gridCol w="680771">
                  <a:extLst>
                    <a:ext uri="{9D8B030D-6E8A-4147-A177-3AD203B41FA5}">
                      <a16:colId xmlns:a16="http://schemas.microsoft.com/office/drawing/2014/main" val="20005"/>
                    </a:ext>
                  </a:extLst>
                </a:gridCol>
                <a:gridCol w="738403">
                  <a:extLst>
                    <a:ext uri="{9D8B030D-6E8A-4147-A177-3AD203B41FA5}">
                      <a16:colId xmlns:a16="http://schemas.microsoft.com/office/drawing/2014/main" val="20006"/>
                    </a:ext>
                  </a:extLst>
                </a:gridCol>
                <a:gridCol w="1109405">
                  <a:extLst>
                    <a:ext uri="{9D8B030D-6E8A-4147-A177-3AD203B41FA5}">
                      <a16:colId xmlns:a16="http://schemas.microsoft.com/office/drawing/2014/main" val="20007"/>
                    </a:ext>
                  </a:extLst>
                </a:gridCol>
                <a:gridCol w="956322">
                  <a:extLst>
                    <a:ext uri="{9D8B030D-6E8A-4147-A177-3AD203B41FA5}">
                      <a16:colId xmlns:a16="http://schemas.microsoft.com/office/drawing/2014/main" val="20008"/>
                    </a:ext>
                  </a:extLst>
                </a:gridCol>
              </a:tblGrid>
              <a:tr h="409531">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rPr>
                        <a:t>Tipo</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rPr>
                        <a:t>Porta </a:t>
                      </a:r>
                      <a:r>
                        <a:rPr kumimoji="0" lang="en-US" altLang="zh-CN" sz="1600" b="1" i="0" u="none" strike="noStrike" cap="none" normalizeH="0" baseline="0" dirty="0" err="1">
                          <a:ln>
                            <a:noFill/>
                          </a:ln>
                          <a:solidFill>
                            <a:schemeClr val="bg1"/>
                          </a:solidFill>
                          <a:effectLst/>
                        </a:rPr>
                        <a:t>MxU</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rPr>
                        <a:t>C-VLAN</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rPr>
                        <a:t>PVC</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err="1">
                          <a:ln>
                            <a:noFill/>
                          </a:ln>
                          <a:solidFill>
                            <a:schemeClr val="bg1"/>
                          </a:solidFill>
                          <a:effectLst/>
                        </a:rPr>
                        <a:t>Tabela</a:t>
                      </a:r>
                      <a:r>
                        <a:rPr kumimoji="0" lang="en-US" altLang="zh-CN" sz="1600" b="1" i="0" u="none" strike="noStrike" cap="none" normalizeH="0" baseline="0" dirty="0">
                          <a:ln>
                            <a:noFill/>
                          </a:ln>
                          <a:solidFill>
                            <a:schemeClr val="bg1"/>
                          </a:solidFill>
                          <a:effectLst/>
                        </a:rPr>
                        <a:t> de </a:t>
                      </a:r>
                      <a:r>
                        <a:rPr kumimoji="0" lang="en-US" altLang="zh-CN" sz="1600" b="1" i="0" u="none" strike="noStrike" cap="none" normalizeH="0" baseline="0" dirty="0" err="1">
                          <a:ln>
                            <a:noFill/>
                          </a:ln>
                          <a:solidFill>
                            <a:schemeClr val="bg1"/>
                          </a:solidFill>
                          <a:effectLst/>
                        </a:rPr>
                        <a:t>tráfego</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rPr>
                        <a:t>GEM</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rPr>
                        <a:t>DBA</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rPr>
                        <a:t>TCONT</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i="0" u="none" strike="noStrike" cap="none" normalizeH="0" baseline="0" dirty="0">
                          <a:ln>
                            <a:noFill/>
                          </a:ln>
                          <a:solidFill>
                            <a:schemeClr val="bg1"/>
                          </a:solidFill>
                          <a:effectLst/>
                        </a:rPr>
                        <a:t>S-VLAN</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extLst>
                  <a:ext uri="{0D108BD9-81ED-4DB2-BD59-A6C34878D82A}">
                    <a16:rowId xmlns:a16="http://schemas.microsoft.com/office/drawing/2014/main" val="10000"/>
                  </a:ext>
                </a:extLst>
              </a:tr>
              <a:tr h="531813">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HSI</a:t>
                      </a:r>
                      <a:endParaRPr kumimoji="0" lang="en-US" altLang="zh-CN" sz="1600" b="1"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ADSL 0/1/1</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0/35</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Index 4: 4M</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1</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a:ln>
                            <a:noFill/>
                          </a:ln>
                          <a:effectLst/>
                        </a:rPr>
                        <a:t>4</a:t>
                      </a: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a:ln>
                            <a:noFill/>
                          </a:ln>
                          <a:effectLst/>
                        </a:rPr>
                        <a:t>2012</a:t>
                      </a: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horzOverflow="overflow"/>
                </a:tc>
                <a:extLst>
                  <a:ext uri="{0D108BD9-81ED-4DB2-BD59-A6C34878D82A}">
                    <a16:rowId xmlns:a16="http://schemas.microsoft.com/office/drawing/2014/main" val="10001"/>
                  </a:ext>
                </a:extLst>
              </a:tr>
            </a:tbl>
          </a:graphicData>
        </a:graphic>
      </p:graphicFrame>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bwMode="auto">
          <a:xfrm>
            <a:off x="2671289" y="1242454"/>
            <a:ext cx="6946844" cy="3643030"/>
          </a:xfrm>
          <a:prstGeom prst="rect">
            <a:avLst/>
          </a:prstGeom>
          <a:noFill/>
          <a:ln>
            <a:noFill/>
          </a:ln>
        </p:spPr>
      </p:pic>
    </p:spTree>
    <p:extLst>
      <p:ext uri="{BB962C8B-B14F-4D97-AF65-F5344CB8AC3E}">
        <p14:creationId xmlns:p14="http://schemas.microsoft.com/office/powerpoint/2010/main" val="3645807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en-US" altLang="zh-CN" sz="1800" dirty="0" err="1"/>
              <a:t>Configurar</a:t>
            </a:r>
            <a:r>
              <a:rPr lang="en-US" altLang="zh-CN" sz="1800" dirty="0"/>
              <a:t> </a:t>
            </a:r>
            <a:r>
              <a:rPr lang="en-US" altLang="zh-CN" sz="1800" dirty="0" err="1"/>
              <a:t>perfil</a:t>
            </a:r>
            <a:r>
              <a:rPr lang="en-US" altLang="zh-CN" sz="1800" dirty="0"/>
              <a:t> ONT
</a:t>
            </a:r>
          </a:p>
          <a:p>
            <a:pPr>
              <a:lnSpc>
                <a:spcPct val="130000"/>
              </a:lnSpc>
            </a:pPr>
            <a:endParaRPr lang="en-US" altLang="zh-CN" sz="1800" dirty="0"/>
          </a:p>
          <a:p>
            <a:pPr>
              <a:lnSpc>
                <a:spcPct val="130000"/>
              </a:lnSpc>
            </a:pPr>
            <a:endParaRPr lang="en-US" altLang="zh-CN" sz="1800" dirty="0"/>
          </a:p>
          <a:p>
            <a:pPr>
              <a:lnSpc>
                <a:spcPct val="130000"/>
              </a:lnSpc>
            </a:pPr>
            <a:endParaRPr lang="en-US" altLang="zh-CN" sz="1800" dirty="0"/>
          </a:p>
          <a:p>
            <a:pPr marL="0" indent="0">
              <a:lnSpc>
                <a:spcPct val="130000"/>
              </a:lnSpc>
              <a:buNone/>
            </a:pPr>
            <a:endParaRPr lang="en-US" altLang="zh-CN" sz="1800" dirty="0"/>
          </a:p>
          <a:p>
            <a:pPr>
              <a:lnSpc>
                <a:spcPct val="130000"/>
              </a:lnSpc>
            </a:pPr>
            <a:r>
              <a:rPr lang="en-US" altLang="zh-CN" sz="1800" dirty="0"/>
              <a:t>Add MxU</a:t>
            </a:r>
          </a:p>
          <a:p>
            <a:endParaRPr lang="zh-CN" altLang="en-US" dirty="0"/>
          </a:p>
        </p:txBody>
      </p:sp>
      <p:sp>
        <p:nvSpPr>
          <p:cNvPr id="3" name="标题 2"/>
          <p:cNvSpPr>
            <a:spLocks noGrp="1"/>
          </p:cNvSpPr>
          <p:nvPr>
            <p:ph type="title"/>
          </p:nvPr>
        </p:nvSpPr>
        <p:spPr>
          <a:xfrm>
            <a:off x="1669142" y="410400"/>
            <a:ext cx="9757257" cy="640800"/>
          </a:xfrm>
        </p:spPr>
        <p:txBody>
          <a:bodyPr/>
          <a:lstStyle/>
          <a:p>
            <a:r>
              <a:rPr lang="en-US" altLang="zh-CN" dirty="0" err="1">
                <a:cs typeface="Arial" charset="0"/>
              </a:rPr>
              <a:t>Configuração</a:t>
            </a:r>
            <a:r>
              <a:rPr lang="en-US" altLang="zh-CN" dirty="0">
                <a:cs typeface="Arial" charset="0"/>
              </a:rPr>
              <a:t> do </a:t>
            </a:r>
            <a:r>
              <a:rPr lang="en-US" altLang="zh-CN" dirty="0" err="1">
                <a:cs typeface="Arial" charset="0"/>
              </a:rPr>
              <a:t>lado</a:t>
            </a:r>
            <a:r>
              <a:rPr lang="en-US" altLang="zh-CN" dirty="0">
                <a:cs typeface="Arial" charset="0"/>
              </a:rPr>
              <a:t> OLT(1/3)</a:t>
            </a:r>
            <a:endParaRPr lang="zh-CN" altLang="en-US" dirty="0"/>
          </a:p>
        </p:txBody>
      </p:sp>
      <p:sp>
        <p:nvSpPr>
          <p:cNvPr id="5" name="TextBox 4"/>
          <p:cNvSpPr txBox="1"/>
          <p:nvPr/>
        </p:nvSpPr>
        <p:spPr>
          <a:xfrm>
            <a:off x="810474" y="4485410"/>
            <a:ext cx="10615926" cy="584775"/>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a:t>interface </a:t>
            </a:r>
            <a:r>
              <a:rPr lang="en-US" altLang="zh-CN" sz="1600" b="1" dirty="0" err="1"/>
              <a:t>gpon</a:t>
            </a:r>
            <a:r>
              <a:rPr lang="en-US" altLang="zh-CN" sz="1600" b="1" dirty="0"/>
              <a:t> 0/2</a:t>
            </a:r>
          </a:p>
          <a:p>
            <a:pPr marL="285750" indent="-285750">
              <a:buFont typeface="Huawei Sans" panose="020C0503030203020204" pitchFamily="34" charset="0"/>
              <a:buChar char="▫"/>
            </a:pPr>
            <a:r>
              <a:rPr lang="en-US" altLang="zh-CN" sz="1600" dirty="0"/>
              <a:t>MA5600T(config-if-gpon-0/2)#</a:t>
            </a:r>
            <a:r>
              <a:rPr lang="en-US" altLang="zh-CN" sz="1600" b="1" dirty="0" err="1"/>
              <a:t>ont</a:t>
            </a:r>
            <a:r>
              <a:rPr lang="en-US" altLang="zh-CN" sz="1600" b="1" dirty="0"/>
              <a:t> add 0 1 </a:t>
            </a:r>
            <a:r>
              <a:rPr lang="en-US" altLang="zh-CN" sz="1600" b="1" dirty="0" err="1"/>
              <a:t>sn-auth</a:t>
            </a:r>
            <a:r>
              <a:rPr lang="en-US" altLang="zh-CN" sz="1600" b="1" dirty="0"/>
              <a:t> 3230313192E95441 </a:t>
            </a:r>
            <a:r>
              <a:rPr lang="en-US" altLang="zh-CN" sz="1600" b="1" dirty="0" err="1"/>
              <a:t>snmp</a:t>
            </a:r>
            <a:r>
              <a:rPr lang="en-US" altLang="zh-CN" sz="1600" b="1" dirty="0"/>
              <a:t> </a:t>
            </a:r>
            <a:r>
              <a:rPr lang="en-US" altLang="zh-CN" sz="1600" b="1" dirty="0" err="1"/>
              <a:t>ont</a:t>
            </a:r>
            <a:r>
              <a:rPr lang="en-US" altLang="zh-CN" sz="1600" b="1" dirty="0"/>
              <a:t>-</a:t>
            </a:r>
            <a:r>
              <a:rPr lang="en-US" altLang="zh-CN" sz="1600" b="1" dirty="0" err="1"/>
              <a:t>lineprofile</a:t>
            </a:r>
            <a:r>
              <a:rPr lang="en-US" altLang="zh-CN" sz="1600" b="1" dirty="0"/>
              <a:t>-id 21</a:t>
            </a:r>
          </a:p>
        </p:txBody>
      </p:sp>
      <p:sp>
        <p:nvSpPr>
          <p:cNvPr id="6" name="TextBox 4"/>
          <p:cNvSpPr txBox="1"/>
          <p:nvPr/>
        </p:nvSpPr>
        <p:spPr>
          <a:xfrm>
            <a:off x="810474" y="1700451"/>
            <a:ext cx="10615926" cy="2308324"/>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err="1"/>
              <a:t>ont-lineprofile</a:t>
            </a:r>
            <a:r>
              <a:rPr lang="en-US" altLang="zh-CN" sz="1600" b="1" dirty="0"/>
              <a:t> </a:t>
            </a:r>
            <a:r>
              <a:rPr lang="en-US" altLang="zh-CN" sz="1600" b="1" dirty="0" err="1"/>
              <a:t>gpon</a:t>
            </a:r>
            <a:r>
              <a:rPr lang="en-US" altLang="zh-CN" sz="1600" b="1" dirty="0"/>
              <a:t> profile-id 21</a:t>
            </a:r>
          </a:p>
          <a:p>
            <a:pPr marL="285750" indent="-285750">
              <a:buFont typeface="Huawei Sans" panose="020C0503030203020204" pitchFamily="34" charset="0"/>
              <a:buChar char="▫"/>
            </a:pPr>
            <a:r>
              <a:rPr lang="en-US" altLang="zh-CN" sz="1600" dirty="0"/>
              <a:t>MA5600T(config-gpon-lineprofile-21)#</a:t>
            </a:r>
            <a:r>
              <a:rPr lang="en-US" altLang="zh-CN" sz="1600" b="1" dirty="0" err="1"/>
              <a:t>tcont</a:t>
            </a:r>
            <a:r>
              <a:rPr lang="en-US" altLang="zh-CN" sz="1600" b="1" dirty="0"/>
              <a:t> 3 </a:t>
            </a:r>
            <a:r>
              <a:rPr lang="en-US" altLang="zh-CN" sz="1600" b="1" dirty="0" err="1"/>
              <a:t>dba</a:t>
            </a:r>
            <a:r>
              <a:rPr lang="en-US" altLang="zh-CN" sz="1600" b="1" dirty="0"/>
              <a:t>-profile-id 11              </a:t>
            </a:r>
            <a:r>
              <a:rPr lang="en-US" altLang="zh-CN" sz="1600" dirty="0"/>
              <a:t>//NMS</a:t>
            </a:r>
          </a:p>
          <a:p>
            <a:pPr marL="285750" indent="-285750">
              <a:buFont typeface="Huawei Sans" panose="020C0503030203020204" pitchFamily="34" charset="0"/>
              <a:buChar char="▫"/>
            </a:pPr>
            <a:r>
              <a:rPr lang="en-US" altLang="zh-CN" sz="1600" dirty="0"/>
              <a:t>MA5600T(config-gpon-lineprofile-21)#</a:t>
            </a:r>
            <a:r>
              <a:rPr lang="en-US" altLang="zh-CN" sz="1600" b="1" dirty="0"/>
              <a:t>gem add 4 eth </a:t>
            </a:r>
            <a:r>
              <a:rPr lang="en-US" altLang="zh-CN" sz="1600" b="1" dirty="0" err="1"/>
              <a:t>tcont</a:t>
            </a:r>
            <a:r>
              <a:rPr lang="en-US" altLang="zh-CN" sz="1600" b="1" dirty="0"/>
              <a:t> 3                 </a:t>
            </a:r>
            <a:r>
              <a:rPr lang="en-US" altLang="zh-CN" sz="1600" dirty="0"/>
              <a:t>//NMS</a:t>
            </a:r>
          </a:p>
          <a:p>
            <a:pPr marL="285750" indent="-285750">
              <a:buFont typeface="Huawei Sans" panose="020C0503030203020204" pitchFamily="34" charset="0"/>
              <a:buChar char="▫"/>
            </a:pPr>
            <a:r>
              <a:rPr lang="en-US" altLang="zh-CN" sz="1600" dirty="0"/>
              <a:t>MA5600T(config-gpon-lineprofile-21)#</a:t>
            </a:r>
            <a:r>
              <a:rPr lang="en-US" altLang="zh-CN" sz="1600" b="1" dirty="0"/>
              <a:t>gem mapping 4 4 </a:t>
            </a:r>
            <a:r>
              <a:rPr lang="en-US" altLang="zh-CN" sz="1600" b="1" dirty="0" err="1"/>
              <a:t>vlan</a:t>
            </a:r>
            <a:r>
              <a:rPr lang="en-US" altLang="zh-CN" sz="1600" b="1" dirty="0"/>
              <a:t> 4000        </a:t>
            </a:r>
            <a:r>
              <a:rPr lang="en-US" altLang="zh-CN" sz="1600" dirty="0"/>
              <a:t>//NMS</a:t>
            </a:r>
          </a:p>
          <a:p>
            <a:pPr marL="285750" indent="-285750">
              <a:buFont typeface="Huawei Sans" panose="020C0503030203020204" pitchFamily="34" charset="0"/>
              <a:buChar char="▫"/>
            </a:pPr>
            <a:r>
              <a:rPr lang="en-US" altLang="zh-CN" sz="1600" dirty="0"/>
              <a:t>MA5600T(config-gpon-lineprofile-21)#</a:t>
            </a:r>
            <a:r>
              <a:rPr lang="en-US" altLang="zh-CN" sz="1600" b="1" dirty="0"/>
              <a:t>mapping-mode </a:t>
            </a:r>
            <a:r>
              <a:rPr lang="en-US" altLang="zh-CN" sz="1600" b="1" dirty="0" err="1"/>
              <a:t>vlan</a:t>
            </a:r>
            <a:endParaRPr lang="en-US" altLang="zh-CN" sz="1600" b="1" dirty="0"/>
          </a:p>
          <a:p>
            <a:pPr marL="285750" indent="-285750">
              <a:buFont typeface="Huawei Sans" panose="020C0503030203020204" pitchFamily="34" charset="0"/>
              <a:buChar char="▫"/>
            </a:pPr>
            <a:r>
              <a:rPr lang="en-US" altLang="zh-CN" sz="1600" dirty="0"/>
              <a:t>MA5600T(config-gpon-lineprofile-21)#</a:t>
            </a:r>
            <a:r>
              <a:rPr lang="en-US" altLang="zh-CN" sz="1600" b="1" dirty="0" err="1"/>
              <a:t>tcont</a:t>
            </a:r>
            <a:r>
              <a:rPr lang="en-US" altLang="zh-CN" sz="1600" b="1" dirty="0"/>
              <a:t> 4 </a:t>
            </a:r>
            <a:r>
              <a:rPr lang="en-US" altLang="zh-CN" sz="1600" b="1" dirty="0" err="1"/>
              <a:t>dba</a:t>
            </a:r>
            <a:r>
              <a:rPr lang="en-US" altLang="zh-CN" sz="1600" b="1" dirty="0"/>
              <a:t>-profile-id 10             </a:t>
            </a:r>
            <a:r>
              <a:rPr lang="en-US" altLang="zh-CN" sz="1600" dirty="0"/>
              <a:t>//HSI</a:t>
            </a:r>
          </a:p>
          <a:p>
            <a:pPr marL="285750" indent="-285750">
              <a:buFont typeface="Huawei Sans" panose="020C0503030203020204" pitchFamily="34" charset="0"/>
              <a:buChar char="▫"/>
            </a:pPr>
            <a:r>
              <a:rPr lang="en-US" altLang="zh-CN" sz="1600" dirty="0"/>
              <a:t>MA5600T(config-gpon-lineprofile-21)#</a:t>
            </a:r>
            <a:r>
              <a:rPr lang="en-US" altLang="zh-CN" sz="1600" b="1" dirty="0"/>
              <a:t>gem add 1 eth </a:t>
            </a:r>
            <a:r>
              <a:rPr lang="en-US" altLang="zh-CN" sz="1600" b="1" dirty="0" err="1"/>
              <a:t>tcont</a:t>
            </a:r>
            <a:r>
              <a:rPr lang="en-US" altLang="zh-CN" sz="1600" b="1" dirty="0"/>
              <a:t> 4                </a:t>
            </a:r>
            <a:r>
              <a:rPr lang="en-US" altLang="zh-CN" sz="1600" dirty="0"/>
              <a:t>//HSI</a:t>
            </a:r>
          </a:p>
          <a:p>
            <a:pPr marL="285750" indent="-285750">
              <a:buFont typeface="Huawei Sans" panose="020C0503030203020204" pitchFamily="34" charset="0"/>
              <a:buChar char="▫"/>
            </a:pPr>
            <a:r>
              <a:rPr lang="en-US" altLang="zh-CN" sz="1600" dirty="0"/>
              <a:t>MA5600T(config-gpon-lineprofile-21)#</a:t>
            </a:r>
            <a:r>
              <a:rPr lang="en-US" altLang="zh-CN" sz="1600" b="1" dirty="0"/>
              <a:t>gem mapping 1 1 </a:t>
            </a:r>
            <a:r>
              <a:rPr lang="en-US" altLang="zh-CN" sz="1600" b="1" dirty="0" err="1"/>
              <a:t>vlan</a:t>
            </a:r>
            <a:r>
              <a:rPr lang="en-US" altLang="zh-CN" sz="1600" b="1" dirty="0"/>
              <a:t> 10           </a:t>
            </a:r>
            <a:r>
              <a:rPr lang="en-US" altLang="zh-CN" sz="1600" dirty="0"/>
              <a:t>//HSI</a:t>
            </a:r>
          </a:p>
          <a:p>
            <a:pPr marL="285750" indent="-285750">
              <a:buFont typeface="Huawei Sans" panose="020C0503030203020204" pitchFamily="34" charset="0"/>
              <a:buChar char="▫"/>
            </a:pPr>
            <a:r>
              <a:rPr lang="en-US" altLang="zh-CN" sz="1600" dirty="0"/>
              <a:t>MA5600T(config-gpon-lineprofile-21)#</a:t>
            </a:r>
            <a:r>
              <a:rPr lang="en-US" altLang="zh-CN" sz="1600" b="1" dirty="0"/>
              <a:t>commit </a:t>
            </a:r>
          </a:p>
        </p:txBody>
      </p:sp>
    </p:spTree>
    <p:extLst>
      <p:ext uri="{BB962C8B-B14F-4D97-AF65-F5344CB8AC3E}">
        <p14:creationId xmlns:p14="http://schemas.microsoft.com/office/powerpoint/2010/main" val="15266484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pt-BR" altLang="zh-CN" sz="1800" dirty="0"/>
              <a:t>Configurar VLAN e IP de gerenciamento em banda</a:t>
            </a:r>
            <a:r>
              <a:rPr lang="en-US" altLang="zh-CN" sz="1800" dirty="0"/>
              <a:t>  </a:t>
            </a:r>
          </a:p>
          <a:p>
            <a:pPr>
              <a:lnSpc>
                <a:spcPct val="130000"/>
              </a:lnSpc>
            </a:pPr>
            <a:endParaRPr lang="en-US" altLang="zh-CN" sz="1600" dirty="0"/>
          </a:p>
          <a:p>
            <a:pPr>
              <a:lnSpc>
                <a:spcPct val="130000"/>
              </a:lnSpc>
            </a:pPr>
            <a:endParaRPr lang="en-US" altLang="zh-CN" sz="1600" dirty="0"/>
          </a:p>
          <a:p>
            <a:pPr>
              <a:lnSpc>
                <a:spcPct val="130000"/>
              </a:lnSpc>
            </a:pPr>
            <a:endParaRPr lang="en-US" altLang="zh-CN" sz="1600" dirty="0"/>
          </a:p>
          <a:p>
            <a:pPr>
              <a:lnSpc>
                <a:spcPct val="130000"/>
              </a:lnSpc>
            </a:pPr>
            <a:endParaRPr lang="en-US" altLang="zh-CN" sz="1600" dirty="0"/>
          </a:p>
          <a:p>
            <a:pPr>
              <a:lnSpc>
                <a:spcPct val="130000"/>
              </a:lnSpc>
            </a:pPr>
            <a:endParaRPr lang="en-US" altLang="zh-CN" sz="1600" dirty="0"/>
          </a:p>
          <a:p>
            <a:pPr>
              <a:lnSpc>
                <a:spcPct val="130000"/>
              </a:lnSpc>
            </a:pPr>
            <a:r>
              <a:rPr lang="pt-BR" altLang="zh-CN" sz="1800" dirty="0"/>
              <a:t>Ping na ONU para testar a conectividade</a:t>
            </a:r>
            <a:endParaRPr lang="zh-CN" altLang="en-US" sz="2000" dirty="0"/>
          </a:p>
        </p:txBody>
      </p:sp>
      <p:sp>
        <p:nvSpPr>
          <p:cNvPr id="3" name="标题 2"/>
          <p:cNvSpPr>
            <a:spLocks noGrp="1"/>
          </p:cNvSpPr>
          <p:nvPr>
            <p:ph type="title"/>
          </p:nvPr>
        </p:nvSpPr>
        <p:spPr/>
        <p:txBody>
          <a:bodyPr/>
          <a:lstStyle/>
          <a:p>
            <a:r>
              <a:rPr lang="en-US" altLang="zh-CN" dirty="0" err="1">
                <a:cs typeface="Arial" charset="0"/>
              </a:rPr>
              <a:t>Configuração</a:t>
            </a:r>
            <a:r>
              <a:rPr lang="en-US" altLang="zh-CN" dirty="0">
                <a:cs typeface="Arial" charset="0"/>
              </a:rPr>
              <a:t> do </a:t>
            </a:r>
            <a:r>
              <a:rPr lang="en-US" altLang="zh-CN" dirty="0" err="1">
                <a:cs typeface="Arial" charset="0"/>
              </a:rPr>
              <a:t>lado</a:t>
            </a:r>
            <a:r>
              <a:rPr lang="en-US" altLang="zh-CN" dirty="0">
                <a:cs typeface="Arial" charset="0"/>
              </a:rPr>
              <a:t> OLT(2/3)</a:t>
            </a:r>
            <a:endParaRPr lang="zh-CN" altLang="en-US" dirty="0"/>
          </a:p>
        </p:txBody>
      </p:sp>
      <p:sp>
        <p:nvSpPr>
          <p:cNvPr id="5" name="TextBox 4"/>
          <p:cNvSpPr txBox="1"/>
          <p:nvPr/>
        </p:nvSpPr>
        <p:spPr>
          <a:xfrm>
            <a:off x="810473" y="4268675"/>
            <a:ext cx="10588979" cy="1258806"/>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zh-CN" altLang="zh-CN" sz="1600" dirty="0"/>
              <a:t>MA5600T(config)#</a:t>
            </a:r>
            <a:r>
              <a:rPr lang="en-US" altLang="zh-CN" sz="1600" b="1" dirty="0"/>
              <a:t>Ping </a:t>
            </a:r>
            <a:r>
              <a:rPr lang="zh-CN" altLang="zh-CN" sz="1600" b="1" dirty="0"/>
              <a:t> </a:t>
            </a:r>
            <a:r>
              <a:rPr lang="en-US" altLang="zh-CN" sz="1600" b="1" dirty="0"/>
              <a:t>172.16.48.2</a:t>
            </a:r>
            <a:r>
              <a:rPr lang="zh-CN" altLang="zh-CN" sz="1600" b="1" dirty="0"/>
              <a:t> </a:t>
            </a:r>
            <a:endParaRPr lang="en-US" altLang="zh-CN" sz="1600" b="1" dirty="0"/>
          </a:p>
          <a:p>
            <a:pPr lvl="1">
              <a:lnSpc>
                <a:spcPct val="130000"/>
              </a:lnSpc>
            </a:pPr>
            <a:r>
              <a:rPr lang="en-US" altLang="zh-CN" sz="1600" dirty="0"/>
              <a:t>Reply from 172.16.48.2: bytes=32 time&lt;1ms TTL=128</a:t>
            </a:r>
          </a:p>
          <a:p>
            <a:pPr lvl="1">
              <a:lnSpc>
                <a:spcPct val="130000"/>
              </a:lnSpc>
            </a:pPr>
            <a:r>
              <a:rPr lang="en-US" altLang="zh-CN" sz="1400" dirty="0">
                <a:latin typeface="Courier New" pitchFamily="49" charset="0"/>
              </a:rPr>
              <a:t>….</a:t>
            </a:r>
          </a:p>
          <a:p>
            <a:pPr lvl="1">
              <a:lnSpc>
                <a:spcPct val="130000"/>
              </a:lnSpc>
            </a:pPr>
            <a:r>
              <a:rPr lang="en-US" altLang="zh-CN" sz="1600" dirty="0"/>
              <a:t>Reply from 172.16.48.2: bytes=32 time&lt;1ms TTL=128</a:t>
            </a:r>
          </a:p>
        </p:txBody>
      </p:sp>
      <p:sp>
        <p:nvSpPr>
          <p:cNvPr id="6" name="TextBox 4"/>
          <p:cNvSpPr txBox="1"/>
          <p:nvPr/>
        </p:nvSpPr>
        <p:spPr>
          <a:xfrm>
            <a:off x="810474" y="1797468"/>
            <a:ext cx="10588979" cy="2062103"/>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err="1"/>
              <a:t>vlan</a:t>
            </a:r>
            <a:r>
              <a:rPr lang="en-US" altLang="zh-CN" sz="1600" b="1" dirty="0"/>
              <a:t> 4000 smart                 </a:t>
            </a:r>
            <a:r>
              <a:rPr lang="en-US" altLang="zh-CN" sz="1600" dirty="0"/>
              <a:t>//NMS</a:t>
            </a:r>
          </a:p>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a:t>port </a:t>
            </a:r>
            <a:r>
              <a:rPr lang="en-US" altLang="zh-CN" sz="1600" b="1" dirty="0" err="1"/>
              <a:t>vlan</a:t>
            </a:r>
            <a:r>
              <a:rPr lang="en-US" altLang="zh-CN" sz="1600" b="1" dirty="0"/>
              <a:t> 4000 0/19 0        </a:t>
            </a:r>
            <a:r>
              <a:rPr lang="en-US" altLang="zh-CN" sz="1600" dirty="0"/>
              <a:t>//NMS</a:t>
            </a:r>
          </a:p>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a:t>service-port  </a:t>
            </a:r>
            <a:r>
              <a:rPr lang="en-US" altLang="zh-CN" sz="1600" b="1" dirty="0" err="1"/>
              <a:t>vlan</a:t>
            </a:r>
            <a:r>
              <a:rPr lang="en-US" altLang="zh-CN" sz="1600" b="1" dirty="0"/>
              <a:t> 4000 </a:t>
            </a:r>
            <a:r>
              <a:rPr lang="en-US" altLang="zh-CN" sz="1600" b="1" dirty="0" err="1"/>
              <a:t>gpon</a:t>
            </a:r>
            <a:r>
              <a:rPr lang="en-US" altLang="zh-CN" sz="1600" b="1" dirty="0"/>
              <a:t> 0/2/0 </a:t>
            </a:r>
            <a:r>
              <a:rPr lang="en-US" altLang="zh-CN" sz="1600" b="1" dirty="0" err="1"/>
              <a:t>ont</a:t>
            </a:r>
            <a:r>
              <a:rPr lang="en-US" altLang="zh-CN" sz="1600" b="1" dirty="0"/>
              <a:t> 1 </a:t>
            </a:r>
            <a:r>
              <a:rPr lang="en-US" altLang="zh-CN" sz="1600" b="1" dirty="0" err="1"/>
              <a:t>gemport</a:t>
            </a:r>
            <a:r>
              <a:rPr lang="en-US" altLang="zh-CN" sz="1600" b="1" dirty="0"/>
              <a:t> 4 multi-service user-</a:t>
            </a:r>
            <a:r>
              <a:rPr lang="en-US" altLang="zh-CN" sz="1600" b="1" dirty="0" err="1"/>
              <a:t>vlan</a:t>
            </a:r>
            <a:r>
              <a:rPr lang="en-US" altLang="zh-CN" sz="1600" b="1" dirty="0"/>
              <a:t> 4000 </a:t>
            </a:r>
            <a:r>
              <a:rPr lang="en-US" altLang="zh-CN" sz="1600" b="1" dirty="0" err="1"/>
              <a:t>rx-cttr</a:t>
            </a:r>
            <a:r>
              <a:rPr lang="en-US" altLang="zh-CN" sz="1600" b="1" dirty="0"/>
              <a:t> 6 </a:t>
            </a:r>
            <a:r>
              <a:rPr lang="en-US" altLang="zh-CN" sz="1600" b="1" dirty="0" err="1"/>
              <a:t>tx-cttr</a:t>
            </a:r>
            <a:r>
              <a:rPr lang="en-US" altLang="zh-CN" sz="1600" b="1" dirty="0"/>
              <a:t> 6               </a:t>
            </a:r>
            <a:r>
              <a:rPr lang="en-US" altLang="zh-CN" sz="1600" dirty="0"/>
              <a:t>//NMS</a:t>
            </a:r>
          </a:p>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a:t>interface </a:t>
            </a:r>
            <a:r>
              <a:rPr lang="en-US" altLang="zh-CN" sz="1600" b="1" dirty="0" err="1"/>
              <a:t>vlanif</a:t>
            </a:r>
            <a:r>
              <a:rPr lang="en-US" altLang="zh-CN" sz="1600" b="1" dirty="0"/>
              <a:t> 4000</a:t>
            </a:r>
          </a:p>
          <a:p>
            <a:pPr marL="285750" indent="-285750">
              <a:buFont typeface="Huawei Sans" panose="020C0503030203020204" pitchFamily="34" charset="0"/>
              <a:buChar char="▫"/>
            </a:pPr>
            <a:r>
              <a:rPr lang="en-US" altLang="zh-CN" sz="1600" dirty="0"/>
              <a:t>MA5600T(config-if-vlanif-4000)#</a:t>
            </a:r>
            <a:r>
              <a:rPr lang="en-US" altLang="zh-CN" sz="1600" b="1" dirty="0" err="1"/>
              <a:t>ip</a:t>
            </a:r>
            <a:r>
              <a:rPr lang="en-US" altLang="zh-CN" sz="1600" b="1" dirty="0"/>
              <a:t> address 172.16.48.250 16</a:t>
            </a:r>
          </a:p>
          <a:p>
            <a:pPr marL="285750" indent="-285750">
              <a:buFont typeface="Huawei Sans" panose="020C0503030203020204" pitchFamily="34" charset="0"/>
              <a:buChar char="▫"/>
            </a:pPr>
            <a:r>
              <a:rPr lang="en-US" altLang="zh-CN" sz="1600" dirty="0"/>
              <a:t>MA5600T(config-if-gpon-0/2)#</a:t>
            </a:r>
            <a:r>
              <a:rPr lang="en-US" altLang="zh-CN" sz="1600" b="1" dirty="0" err="1"/>
              <a:t>ont</a:t>
            </a:r>
            <a:r>
              <a:rPr lang="en-US" altLang="zh-CN" sz="1600" b="1" dirty="0"/>
              <a:t> </a:t>
            </a:r>
            <a:r>
              <a:rPr lang="en-US" altLang="zh-CN" sz="1600" b="1" dirty="0" err="1"/>
              <a:t>ipconfig</a:t>
            </a:r>
            <a:r>
              <a:rPr lang="en-US" altLang="zh-CN" sz="1600" b="1" dirty="0"/>
              <a:t> 0 1 static </a:t>
            </a:r>
            <a:r>
              <a:rPr lang="en-US" altLang="zh-CN" sz="1600" b="1" dirty="0" err="1"/>
              <a:t>ip</a:t>
            </a:r>
            <a:r>
              <a:rPr lang="en-US" altLang="zh-CN" sz="1600" b="1" dirty="0"/>
              <a:t>-address 172.16.48.2  mask 255.255.0.0 gateway 172.16.0.1 </a:t>
            </a:r>
            <a:r>
              <a:rPr lang="en-US" altLang="zh-CN" sz="1600" b="1" dirty="0" err="1"/>
              <a:t>vlan</a:t>
            </a:r>
            <a:r>
              <a:rPr lang="en-US" altLang="zh-CN" sz="1600" b="1" dirty="0"/>
              <a:t> 4000</a:t>
            </a:r>
          </a:p>
        </p:txBody>
      </p:sp>
    </p:spTree>
    <p:extLst>
      <p:ext uri="{BB962C8B-B14F-4D97-AF65-F5344CB8AC3E}">
        <p14:creationId xmlns:p14="http://schemas.microsoft.com/office/powerpoint/2010/main" val="20000643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defRPr/>
            </a:pPr>
            <a:r>
              <a:rPr lang="pt-BR" altLang="zh-CN" sz="2000" dirty="0"/>
              <a:t>Configurar a VLAN do serviço HSI</a:t>
            </a:r>
          </a:p>
          <a:p>
            <a:pPr marL="0" indent="0">
              <a:lnSpc>
                <a:spcPct val="130000"/>
              </a:lnSpc>
              <a:buNone/>
              <a:defRPr/>
            </a:pPr>
            <a:endParaRPr lang="en-US" altLang="zh-CN" sz="2000" dirty="0"/>
          </a:p>
          <a:p>
            <a:pPr>
              <a:lnSpc>
                <a:spcPct val="130000"/>
              </a:lnSpc>
              <a:defRPr/>
            </a:pPr>
            <a:endParaRPr lang="en-US" altLang="zh-CN" sz="2000" dirty="0"/>
          </a:p>
          <a:p>
            <a:pPr>
              <a:lnSpc>
                <a:spcPct val="130000"/>
              </a:lnSpc>
              <a:defRPr/>
            </a:pPr>
            <a:endParaRPr lang="en-US" altLang="zh-CN" sz="2000" dirty="0"/>
          </a:p>
          <a:p>
            <a:pPr>
              <a:lnSpc>
                <a:spcPct val="130000"/>
              </a:lnSpc>
              <a:defRPr/>
            </a:pPr>
            <a:endParaRPr lang="en-US" altLang="zh-CN" sz="2000" dirty="0"/>
          </a:p>
          <a:p>
            <a:pPr>
              <a:lnSpc>
                <a:spcPct val="130000"/>
              </a:lnSpc>
              <a:defRPr/>
            </a:pPr>
            <a:r>
              <a:rPr lang="pt-BR" altLang="zh-CN" sz="2000" dirty="0"/>
              <a:t>Em seguida, </a:t>
            </a:r>
            <a:r>
              <a:rPr lang="pt-BR" altLang="zh-CN" sz="2000" dirty="0" err="1"/>
              <a:t>telnet</a:t>
            </a:r>
            <a:r>
              <a:rPr lang="pt-BR" altLang="zh-CN" sz="2000" dirty="0"/>
              <a:t> para o MXU, faça a configuração no MXU</a:t>
            </a:r>
            <a:r>
              <a:rPr lang="en-US" altLang="zh-CN" sz="2000" dirty="0"/>
              <a:t>.</a:t>
            </a:r>
          </a:p>
          <a:p>
            <a:endParaRPr lang="zh-CN" altLang="en-US" sz="2400" dirty="0"/>
          </a:p>
        </p:txBody>
      </p:sp>
      <p:sp>
        <p:nvSpPr>
          <p:cNvPr id="3" name="标题 2"/>
          <p:cNvSpPr>
            <a:spLocks noGrp="1"/>
          </p:cNvSpPr>
          <p:nvPr>
            <p:ph type="title"/>
          </p:nvPr>
        </p:nvSpPr>
        <p:spPr/>
        <p:txBody>
          <a:bodyPr/>
          <a:lstStyle/>
          <a:p>
            <a:r>
              <a:rPr lang="en-US" altLang="zh-CN" dirty="0" err="1">
                <a:cs typeface="Arial" charset="0"/>
              </a:rPr>
              <a:t>Configuração</a:t>
            </a:r>
            <a:r>
              <a:rPr lang="en-US" altLang="zh-CN" dirty="0">
                <a:cs typeface="Arial" charset="0"/>
              </a:rPr>
              <a:t> do </a:t>
            </a:r>
            <a:r>
              <a:rPr lang="en-US" altLang="zh-CN" dirty="0" err="1">
                <a:cs typeface="Arial" charset="0"/>
              </a:rPr>
              <a:t>lado</a:t>
            </a:r>
            <a:r>
              <a:rPr lang="en-US" altLang="zh-CN" dirty="0">
                <a:cs typeface="Arial" charset="0"/>
              </a:rPr>
              <a:t> OLT(3/3)</a:t>
            </a:r>
            <a:endParaRPr lang="zh-CN" altLang="en-US" dirty="0"/>
          </a:p>
        </p:txBody>
      </p:sp>
      <p:sp>
        <p:nvSpPr>
          <p:cNvPr id="5" name="TextBox 4"/>
          <p:cNvSpPr txBox="1"/>
          <p:nvPr/>
        </p:nvSpPr>
        <p:spPr>
          <a:xfrm>
            <a:off x="837421" y="1955672"/>
            <a:ext cx="10564358" cy="1477328"/>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dirty="0"/>
              <a:t>MA5600T(</a:t>
            </a:r>
            <a:r>
              <a:rPr lang="en-US" altLang="zh-CN" dirty="0" err="1"/>
              <a:t>config</a:t>
            </a:r>
            <a:r>
              <a:rPr lang="en-US" altLang="zh-CN" dirty="0"/>
              <a:t>)#</a:t>
            </a:r>
            <a:r>
              <a:rPr lang="en-US" altLang="zh-CN" b="1" dirty="0" err="1"/>
              <a:t>vlan</a:t>
            </a:r>
            <a:r>
              <a:rPr lang="en-US" altLang="zh-CN" b="1" dirty="0"/>
              <a:t> 2012 smart                    </a:t>
            </a:r>
            <a:r>
              <a:rPr lang="en-US" altLang="zh-CN" dirty="0"/>
              <a:t>//HSI</a:t>
            </a:r>
          </a:p>
          <a:p>
            <a:pPr marL="285750" indent="-285750">
              <a:buFont typeface="Huawei Sans" panose="020C0503030203020204" pitchFamily="34" charset="0"/>
              <a:buChar char="▫"/>
            </a:pPr>
            <a:r>
              <a:rPr lang="en-US" altLang="zh-CN" dirty="0"/>
              <a:t>MA5600T(</a:t>
            </a:r>
            <a:r>
              <a:rPr lang="en-US" altLang="zh-CN" dirty="0" err="1"/>
              <a:t>config</a:t>
            </a:r>
            <a:r>
              <a:rPr lang="en-US" altLang="zh-CN" dirty="0"/>
              <a:t>)#</a:t>
            </a:r>
            <a:r>
              <a:rPr lang="en-US" altLang="zh-CN" b="1" dirty="0" err="1"/>
              <a:t>vlan</a:t>
            </a:r>
            <a:r>
              <a:rPr lang="en-US" altLang="zh-CN" b="1" dirty="0"/>
              <a:t>  </a:t>
            </a:r>
            <a:r>
              <a:rPr lang="en-US" altLang="zh-CN" b="1" dirty="0" err="1"/>
              <a:t>attrib</a:t>
            </a:r>
            <a:r>
              <a:rPr lang="en-US" altLang="zh-CN" b="1" dirty="0"/>
              <a:t> 2012  q-in-q        </a:t>
            </a:r>
            <a:r>
              <a:rPr lang="en-US" altLang="zh-CN" dirty="0"/>
              <a:t>//HSI</a:t>
            </a:r>
          </a:p>
          <a:p>
            <a:pPr marL="285750" indent="-285750">
              <a:buFont typeface="Huawei Sans" panose="020C0503030203020204" pitchFamily="34" charset="0"/>
              <a:buChar char="▫"/>
            </a:pPr>
            <a:r>
              <a:rPr lang="en-US" altLang="zh-CN" dirty="0"/>
              <a:t>MA5600T(</a:t>
            </a:r>
            <a:r>
              <a:rPr lang="en-US" altLang="zh-CN" dirty="0" err="1"/>
              <a:t>config</a:t>
            </a:r>
            <a:r>
              <a:rPr lang="en-US" altLang="zh-CN" dirty="0"/>
              <a:t>)#</a:t>
            </a:r>
            <a:r>
              <a:rPr lang="en-US" altLang="zh-CN" b="1" dirty="0"/>
              <a:t>port </a:t>
            </a:r>
            <a:r>
              <a:rPr lang="en-US" altLang="zh-CN" b="1" dirty="0" err="1"/>
              <a:t>vlan</a:t>
            </a:r>
            <a:r>
              <a:rPr lang="en-US" altLang="zh-CN" b="1" dirty="0"/>
              <a:t> 2012 0/19 0           </a:t>
            </a:r>
            <a:r>
              <a:rPr lang="en-US" altLang="zh-CN" dirty="0"/>
              <a:t>//HSI</a:t>
            </a:r>
          </a:p>
          <a:p>
            <a:pPr marL="285750" indent="-285750">
              <a:buFont typeface="Huawei Sans" panose="020C0503030203020204" pitchFamily="34" charset="0"/>
              <a:buChar char="▫"/>
            </a:pPr>
            <a:r>
              <a:rPr lang="en-US" altLang="zh-CN" dirty="0"/>
              <a:t>MA5600T(</a:t>
            </a:r>
            <a:r>
              <a:rPr lang="en-US" altLang="zh-CN" dirty="0" err="1"/>
              <a:t>config</a:t>
            </a:r>
            <a:r>
              <a:rPr lang="en-US" altLang="zh-CN" dirty="0"/>
              <a:t>)#</a:t>
            </a:r>
            <a:r>
              <a:rPr lang="en-US" altLang="zh-CN" b="1" dirty="0"/>
              <a:t>service-port  </a:t>
            </a:r>
            <a:r>
              <a:rPr lang="en-US" altLang="zh-CN" b="1" dirty="0" err="1"/>
              <a:t>vlan</a:t>
            </a:r>
            <a:r>
              <a:rPr lang="en-US" altLang="zh-CN" b="1" dirty="0"/>
              <a:t> 2012 </a:t>
            </a:r>
            <a:r>
              <a:rPr lang="en-US" altLang="zh-CN" b="1" dirty="0" err="1"/>
              <a:t>gpon</a:t>
            </a:r>
            <a:r>
              <a:rPr lang="en-US" altLang="zh-CN" b="1" dirty="0"/>
              <a:t> 0/2/0 </a:t>
            </a:r>
            <a:r>
              <a:rPr lang="en-US" altLang="zh-CN" b="1" dirty="0" err="1"/>
              <a:t>ont</a:t>
            </a:r>
            <a:r>
              <a:rPr lang="en-US" altLang="zh-CN" b="1" dirty="0"/>
              <a:t> 1 </a:t>
            </a:r>
            <a:r>
              <a:rPr lang="en-US" altLang="zh-CN" b="1" dirty="0" err="1"/>
              <a:t>gemport</a:t>
            </a:r>
            <a:r>
              <a:rPr lang="en-US" altLang="zh-CN" b="1" dirty="0"/>
              <a:t> 1 multi-service user-</a:t>
            </a:r>
            <a:r>
              <a:rPr lang="en-US" altLang="zh-CN" b="1" dirty="0" err="1"/>
              <a:t>vlan</a:t>
            </a:r>
            <a:r>
              <a:rPr lang="en-US" altLang="zh-CN" b="1" dirty="0"/>
              <a:t> 10 </a:t>
            </a:r>
            <a:r>
              <a:rPr lang="en-US" altLang="zh-CN" b="1" dirty="0" err="1"/>
              <a:t>rx-cttr</a:t>
            </a:r>
            <a:r>
              <a:rPr lang="en-US" altLang="zh-CN" b="1" dirty="0"/>
              <a:t> 6 </a:t>
            </a:r>
            <a:r>
              <a:rPr lang="en-US" altLang="zh-CN" b="1" dirty="0" err="1"/>
              <a:t>tx-cttr</a:t>
            </a:r>
            <a:r>
              <a:rPr lang="en-US" altLang="zh-CN" b="1" dirty="0"/>
              <a:t> 6             </a:t>
            </a:r>
            <a:r>
              <a:rPr lang="en-US" altLang="zh-CN" dirty="0"/>
              <a:t>//HSI</a:t>
            </a:r>
          </a:p>
        </p:txBody>
      </p:sp>
      <p:sp>
        <p:nvSpPr>
          <p:cNvPr id="6" name="TextBox 4"/>
          <p:cNvSpPr txBox="1"/>
          <p:nvPr/>
        </p:nvSpPr>
        <p:spPr>
          <a:xfrm>
            <a:off x="837421" y="4401745"/>
            <a:ext cx="10588979" cy="1289584"/>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defRPr/>
            </a:pPr>
            <a:r>
              <a:rPr lang="zh-CN" altLang="zh-CN" dirty="0"/>
              <a:t>MA5600T(config)#</a:t>
            </a:r>
            <a:r>
              <a:rPr lang="en-US" altLang="zh-CN" b="1" dirty="0"/>
              <a:t>telnet </a:t>
            </a:r>
            <a:r>
              <a:rPr lang="zh-CN" altLang="zh-CN" b="1" dirty="0"/>
              <a:t> </a:t>
            </a:r>
            <a:r>
              <a:rPr lang="en-US" altLang="zh-CN" b="1" dirty="0"/>
              <a:t>172.16.48.2</a:t>
            </a:r>
            <a:r>
              <a:rPr lang="zh-CN" altLang="zh-CN" b="1" dirty="0"/>
              <a:t> </a:t>
            </a:r>
            <a:endParaRPr lang="en-US" altLang="zh-CN" b="1" dirty="0"/>
          </a:p>
          <a:p>
            <a:pPr lvl="3">
              <a:lnSpc>
                <a:spcPct val="130000"/>
              </a:lnSpc>
              <a:defRPr/>
            </a:pPr>
            <a:r>
              <a:rPr lang="en-US" altLang="zh-CN" sz="1400" dirty="0"/>
              <a:t>…</a:t>
            </a:r>
          </a:p>
          <a:p>
            <a:pPr lvl="3">
              <a:lnSpc>
                <a:spcPct val="130000"/>
              </a:lnSpc>
              <a:defRPr/>
            </a:pPr>
            <a:r>
              <a:rPr lang="en-US" altLang="zh-CN" sz="1600" dirty="0"/>
              <a:t>&gt;&gt;User </a:t>
            </a:r>
            <a:r>
              <a:rPr lang="en-US" altLang="zh-CN" sz="1600" dirty="0" err="1"/>
              <a:t>name:root</a:t>
            </a:r>
            <a:endParaRPr lang="en-US" altLang="zh-CN" sz="1600" dirty="0"/>
          </a:p>
          <a:p>
            <a:pPr lvl="3">
              <a:lnSpc>
                <a:spcPct val="130000"/>
              </a:lnSpc>
              <a:defRPr/>
            </a:pPr>
            <a:r>
              <a:rPr lang="en-US" altLang="zh-CN" sz="1600" dirty="0"/>
              <a:t>&gt;&gt;User </a:t>
            </a:r>
            <a:r>
              <a:rPr lang="en-US" altLang="zh-CN" sz="1600" dirty="0" err="1"/>
              <a:t>password:</a:t>
            </a:r>
            <a:r>
              <a:rPr lang="en-US" altLang="zh-CN" sz="1600" dirty="0" err="1">
                <a:solidFill>
                  <a:schemeClr val="accent1">
                    <a:lumMod val="75000"/>
                  </a:schemeClr>
                </a:solidFill>
              </a:rPr>
              <a:t>mduadmin</a:t>
            </a:r>
            <a:endParaRPr lang="en-US" altLang="zh-CN" sz="1600" b="1" dirty="0">
              <a:solidFill>
                <a:schemeClr val="accent1">
                  <a:lumMod val="75000"/>
                </a:schemeClr>
              </a:solidFill>
            </a:endParaRPr>
          </a:p>
        </p:txBody>
      </p:sp>
    </p:spTree>
    <p:extLst>
      <p:ext uri="{BB962C8B-B14F-4D97-AF65-F5344CB8AC3E}">
        <p14:creationId xmlns:p14="http://schemas.microsoft.com/office/powerpoint/2010/main" val="1395004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b="1" dirty="0"/>
              <a:t>Visão geral da tecnologia </a:t>
            </a:r>
            <a:r>
              <a:rPr lang="pt-BR" altLang="zh-CN" b="1" dirty="0" err="1"/>
              <a:t>xDSL</a:t>
            </a:r>
            <a:r>
              <a:rPr lang="pt-BR" altLang="zh-CN" b="1" dirty="0"/>
              <a:t>
</a:t>
            </a:r>
            <a:r>
              <a:rPr lang="en-US" altLang="zh-CN" dirty="0" err="1">
                <a:solidFill>
                  <a:schemeClr val="bg1">
                    <a:lumMod val="50000"/>
                  </a:schemeClr>
                </a:solidFill>
              </a:rPr>
              <a:t>Princípios</a:t>
            </a:r>
            <a:r>
              <a:rPr lang="en-US" altLang="zh-CN" dirty="0">
                <a:solidFill>
                  <a:schemeClr val="bg1">
                    <a:lumMod val="50000"/>
                  </a:schemeClr>
                </a:solidFill>
              </a:rPr>
              <a:t> </a:t>
            </a:r>
            <a:r>
              <a:rPr lang="en-US" altLang="zh-CN" dirty="0" err="1">
                <a:solidFill>
                  <a:schemeClr val="bg1">
                    <a:lumMod val="50000"/>
                  </a:schemeClr>
                </a:solidFill>
              </a:rPr>
              <a:t>técnicos</a:t>
            </a:r>
            <a:r>
              <a:rPr lang="en-US" altLang="zh-CN" dirty="0">
                <a:solidFill>
                  <a:schemeClr val="bg1">
                    <a:lumMod val="50000"/>
                  </a:schemeClr>
                </a:solidFill>
              </a:rPr>
              <a:t> ADSL/ADSL2+</a:t>
            </a:r>
          </a:p>
          <a:p>
            <a:r>
              <a:rPr lang="pt-BR" altLang="zh-CN" dirty="0">
                <a:solidFill>
                  <a:schemeClr val="bg1">
                    <a:lumMod val="50000"/>
                  </a:schemeClr>
                </a:solidFill>
              </a:rPr>
              <a:t>Introdução à tecnologia VDSL/VDSL2
Exemplo de configuração do serviço GPON </a:t>
            </a:r>
            <a:r>
              <a:rPr lang="pt-BR" altLang="zh-CN" dirty="0" err="1">
                <a:solidFill>
                  <a:schemeClr val="bg1">
                    <a:lumMod val="50000"/>
                  </a:schemeClr>
                </a:solidFill>
              </a:rPr>
              <a:t>MxU</a:t>
            </a:r>
            <a:r>
              <a:rPr lang="pt-BR" altLang="zh-CN" dirty="0">
                <a:solidFill>
                  <a:schemeClr val="bg1">
                    <a:lumMod val="50000"/>
                  </a:schemeClr>
                </a:solidFill>
              </a:rPr>
              <a:t> HSI</a:t>
            </a:r>
            <a:endParaRPr lang="en-US" altLang="zh-CN" dirty="0">
              <a:solidFill>
                <a:schemeClr val="bg1">
                  <a:lumMod val="50000"/>
                </a:schemeClr>
              </a:solidFill>
            </a:endParaRPr>
          </a:p>
          <a:p>
            <a:endParaRPr lang="en-US" altLang="zh-CN" dirty="0">
              <a:solidFill>
                <a:schemeClr val="bg1">
                  <a:lumMod val="50000"/>
                </a:schemeClr>
              </a:solidFill>
            </a:endParaRPr>
          </a:p>
          <a:p>
            <a:endParaRPr lang="zh-CN" altLang="en-US" dirty="0"/>
          </a:p>
        </p:txBody>
      </p:sp>
    </p:spTree>
    <p:extLst>
      <p:ext uri="{BB962C8B-B14F-4D97-AF65-F5344CB8AC3E}">
        <p14:creationId xmlns:p14="http://schemas.microsoft.com/office/powerpoint/2010/main" val="1825668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sz="2000" dirty="0"/>
              <a:t>Configurar o perfil de linha ADSL2+</a:t>
            </a:r>
            <a:r>
              <a:rPr lang="en-US" altLang="zh-CN" sz="2000" dirty="0"/>
              <a:t>. </a:t>
            </a:r>
          </a:p>
          <a:p>
            <a:endParaRPr lang="en-US" altLang="zh-CN" sz="2000" dirty="0"/>
          </a:p>
          <a:p>
            <a:r>
              <a:rPr lang="pt-BR" altLang="zh-CN" sz="2000" dirty="0"/>
              <a:t>Ative a porta ADSL2+ e vincule o perfil de linha à porta ADSL2+  </a:t>
            </a:r>
            <a:endParaRPr lang="zh-CN" altLang="en-US" dirty="0"/>
          </a:p>
        </p:txBody>
      </p:sp>
      <p:sp>
        <p:nvSpPr>
          <p:cNvPr id="3" name="标题 2"/>
          <p:cNvSpPr>
            <a:spLocks noGrp="1"/>
          </p:cNvSpPr>
          <p:nvPr>
            <p:ph type="title"/>
          </p:nvPr>
        </p:nvSpPr>
        <p:spPr/>
        <p:txBody>
          <a:bodyPr/>
          <a:lstStyle/>
          <a:p>
            <a:r>
              <a:rPr lang="en-US" altLang="zh-CN" dirty="0" err="1">
                <a:cs typeface="Arial" charset="0"/>
              </a:rPr>
              <a:t>Configuração</a:t>
            </a:r>
            <a:r>
              <a:rPr lang="en-US" altLang="zh-CN" dirty="0">
                <a:cs typeface="Arial" charset="0"/>
              </a:rPr>
              <a:t> do </a:t>
            </a:r>
            <a:r>
              <a:rPr lang="en-US" altLang="zh-CN" dirty="0" err="1">
                <a:cs typeface="Arial" charset="0"/>
              </a:rPr>
              <a:t>lado</a:t>
            </a:r>
            <a:r>
              <a:rPr lang="en-US" altLang="zh-CN" dirty="0">
                <a:cs typeface="Arial" charset="0"/>
              </a:rPr>
              <a:t> </a:t>
            </a:r>
            <a:r>
              <a:rPr lang="en-US" altLang="zh-CN" dirty="0" err="1">
                <a:cs typeface="Arial" charset="0"/>
              </a:rPr>
              <a:t>MxU</a:t>
            </a:r>
            <a:r>
              <a:rPr lang="en-US" altLang="zh-CN" dirty="0">
                <a:cs typeface="Arial" charset="0"/>
              </a:rPr>
              <a:t>(1/2)</a:t>
            </a:r>
            <a:endParaRPr lang="zh-CN" altLang="en-US" dirty="0"/>
          </a:p>
        </p:txBody>
      </p:sp>
      <p:sp>
        <p:nvSpPr>
          <p:cNvPr id="2" name="矩形 1"/>
          <p:cNvSpPr/>
          <p:nvPr/>
        </p:nvSpPr>
        <p:spPr>
          <a:xfrm>
            <a:off x="451876" y="4274729"/>
            <a:ext cx="11306175" cy="2031325"/>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p:spPr>
        <p:txBody>
          <a:bodyPr wrap="square">
            <a:spAutoFit/>
          </a:bodyPr>
          <a:lstStyle/>
          <a:p>
            <a:pPr marL="302279" indent="-302279" algn="just" defTabSz="914034" fontAlgn="ctr">
              <a:lnSpc>
                <a:spcPct val="140000"/>
              </a:lnSpc>
              <a:spcBef>
                <a:spcPts val="792"/>
              </a:spcBef>
              <a:buSzPct val="50000"/>
              <a:buFont typeface="Wingdings" panose="05000000000000000000" pitchFamily="2" charset="2"/>
              <a:buChar char="l"/>
            </a:pPr>
            <a:r>
              <a:rPr lang="en-US" altLang="zh-CN" b="1" dirty="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NOTA</a:t>
            </a:r>
            <a:r>
              <a:rPr lang="en-US" altLang="zh-CN" dirty="0">
                <a:solidFill>
                  <a:srgbClr val="C00000"/>
                </a:solidFill>
                <a:latin typeface="Huawei Sans" panose="020C0503030203020204" pitchFamily="34" charset="0"/>
                <a:ea typeface="方正兰亭黑简体" panose="02000000000000000000" pitchFamily="2" charset="-122"/>
                <a:cs typeface="Huawei Sans" panose="020C0503030203020204" pitchFamily="34" charset="0"/>
              </a:rPr>
              <a:t>:</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 </a:t>
            </a:r>
            <a:r>
              <a:rPr lang="en-US" altLang="zh-CN" b="1" dirty="0" err="1"/>
              <a:t>adsl</a:t>
            </a:r>
            <a:r>
              <a:rPr lang="en-US" altLang="zh-CN" b="1" dirty="0"/>
              <a:t> line-profile </a:t>
            </a:r>
            <a:r>
              <a:rPr lang="en-US" altLang="zh-CN" b="1" dirty="0" err="1"/>
              <a:t>quickadd</a:t>
            </a:r>
            <a:r>
              <a:rPr lang="en-US" altLang="zh-CN" b="1" dirty="0"/>
              <a:t>, </a:t>
            </a:r>
            <a:r>
              <a:rPr lang="pt-BR" altLang="zh-CN" dirty="0">
                <a:latin typeface="Huawei Sans" panose="020C0503030203020204" pitchFamily="34" charset="0"/>
                <a:ea typeface="方正兰亭黑简体" panose="02000000000000000000" pitchFamily="2" charset="-122"/>
                <a:cs typeface="Huawei Sans" panose="020C0503030203020204" pitchFamily="34" charset="0"/>
              </a:rPr>
              <a:t>Esse comando é usado para adicionar rapidamente um perfil de linha ADSL2+. Um perfil de linha ADSL2+ fornece parâmetros para uma porta ADSL2+ quando ela é ativada. Quando você precisar ativar portas ADSL2+ usando novos parâmetros de linha, execute este comando para configurar um novo perfil de linha ADSL2+. Depois que um perfil de linha é configurado com êxito, ele pode ser usado diretamente para ativar portas</a:t>
            </a:r>
            <a:r>
              <a:rPr lang="en-US" altLang="zh-CN" dirty="0">
                <a:latin typeface="Huawei Sans" panose="020C0503030203020204" pitchFamily="34" charset="0"/>
                <a:ea typeface="方正兰亭黑简体" panose="02000000000000000000" pitchFamily="2" charset="-122"/>
                <a:cs typeface="Huawei Sans" panose="020C0503030203020204" pitchFamily="34" charset="0"/>
              </a:rPr>
              <a:t>.</a:t>
            </a:r>
            <a:endParaRPr lang="zh-CN" altLang="en-US"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5" name="TextBox 4"/>
          <p:cNvSpPr txBox="1"/>
          <p:nvPr/>
        </p:nvSpPr>
        <p:spPr>
          <a:xfrm>
            <a:off x="865711" y="2986019"/>
            <a:ext cx="10560689" cy="923330"/>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dirty="0"/>
              <a:t>MxU(</a:t>
            </a:r>
            <a:r>
              <a:rPr lang="en-US" altLang="zh-CN" dirty="0" err="1"/>
              <a:t>config</a:t>
            </a:r>
            <a:r>
              <a:rPr lang="en-US" altLang="zh-CN" dirty="0"/>
              <a:t>)#</a:t>
            </a:r>
            <a:r>
              <a:rPr lang="en-US" altLang="zh-CN" b="1" dirty="0"/>
              <a:t>interface </a:t>
            </a:r>
            <a:r>
              <a:rPr lang="en-US" altLang="zh-CN" b="1" dirty="0" err="1"/>
              <a:t>adsl</a:t>
            </a:r>
            <a:r>
              <a:rPr lang="en-US" altLang="zh-CN" b="1" dirty="0"/>
              <a:t> 0/1 </a:t>
            </a:r>
          </a:p>
          <a:p>
            <a:pPr marL="285750" indent="-285750">
              <a:buFont typeface="Huawei Sans" panose="020C0503030203020204" pitchFamily="34" charset="0"/>
              <a:buChar char="▫"/>
            </a:pPr>
            <a:r>
              <a:rPr lang="en-US" altLang="zh-CN" dirty="0" err="1"/>
              <a:t>MxU</a:t>
            </a:r>
            <a:r>
              <a:rPr lang="en-US" altLang="zh-CN" dirty="0"/>
              <a:t>(config-if-adsl-0/1)#</a:t>
            </a:r>
            <a:r>
              <a:rPr lang="en-US" altLang="zh-CN" b="1" dirty="0"/>
              <a:t>deactivate 1</a:t>
            </a:r>
          </a:p>
          <a:p>
            <a:pPr marL="285750" indent="-285750">
              <a:buFont typeface="Huawei Sans" panose="020C0503030203020204" pitchFamily="34" charset="0"/>
              <a:buChar char="▫"/>
            </a:pPr>
            <a:r>
              <a:rPr lang="en-US" altLang="zh-CN" dirty="0"/>
              <a:t>MxU(config-if-adsl-0/1)#</a:t>
            </a:r>
            <a:r>
              <a:rPr lang="en-US" altLang="zh-CN" b="1" dirty="0"/>
              <a:t>activate 1 profile-index 4 </a:t>
            </a:r>
          </a:p>
        </p:txBody>
      </p:sp>
      <p:sp>
        <p:nvSpPr>
          <p:cNvPr id="6" name="TextBox 4"/>
          <p:cNvSpPr txBox="1"/>
          <p:nvPr/>
        </p:nvSpPr>
        <p:spPr>
          <a:xfrm>
            <a:off x="865711" y="1867485"/>
            <a:ext cx="10560689" cy="369332"/>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dirty="0"/>
              <a:t>MxU(</a:t>
            </a:r>
            <a:r>
              <a:rPr lang="en-US" altLang="zh-CN" dirty="0" err="1"/>
              <a:t>config</a:t>
            </a:r>
            <a:r>
              <a:rPr lang="en-US" altLang="zh-CN" dirty="0"/>
              <a:t>)#</a:t>
            </a:r>
            <a:r>
              <a:rPr lang="en-US" altLang="zh-CN" b="1" dirty="0" err="1"/>
              <a:t>adsl</a:t>
            </a:r>
            <a:r>
              <a:rPr lang="en-US" altLang="zh-CN" b="1" dirty="0"/>
              <a:t> line-profile </a:t>
            </a:r>
            <a:r>
              <a:rPr lang="en-US" altLang="zh-CN" b="1" dirty="0" err="1"/>
              <a:t>quickadd</a:t>
            </a:r>
            <a:r>
              <a:rPr lang="en-US" altLang="zh-CN" b="1" dirty="0"/>
              <a:t> 4 </a:t>
            </a:r>
          </a:p>
        </p:txBody>
      </p:sp>
    </p:spTree>
    <p:extLst>
      <p:ext uri="{BB962C8B-B14F-4D97-AF65-F5344CB8AC3E}">
        <p14:creationId xmlns:p14="http://schemas.microsoft.com/office/powerpoint/2010/main" val="2180811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sz="2000" dirty="0"/>
              <a:t>Configurar o perfil de tráfego</a:t>
            </a:r>
            <a:r>
              <a:rPr lang="en-US" altLang="zh-CN" sz="2000" dirty="0"/>
              <a:t>.</a:t>
            </a:r>
          </a:p>
          <a:p>
            <a:pPr marL="0" indent="0">
              <a:buNone/>
            </a:pPr>
            <a:r>
              <a:rPr lang="en-US" altLang="zh-CN" sz="1800" dirty="0"/>
              <a:t> </a:t>
            </a:r>
          </a:p>
          <a:p>
            <a:r>
              <a:rPr lang="pt-BR" altLang="zh-CN" sz="2000" dirty="0"/>
              <a:t>Crie uma VLAN. Adicionar uma porta </a:t>
            </a:r>
            <a:r>
              <a:rPr lang="pt-BR" altLang="zh-CN" sz="2000" dirty="0" err="1"/>
              <a:t>upstream</a:t>
            </a:r>
            <a:r>
              <a:rPr lang="pt-BR" altLang="zh-CN" sz="2000" dirty="0"/>
              <a:t> à VLAN</a:t>
            </a:r>
            <a:r>
              <a:rPr lang="en-US" altLang="zh-CN" sz="1800" dirty="0"/>
              <a:t>. </a:t>
            </a:r>
          </a:p>
          <a:p>
            <a:endParaRPr lang="en-US" altLang="zh-CN" sz="1600" dirty="0"/>
          </a:p>
          <a:p>
            <a:endParaRPr lang="en-US" altLang="zh-CN" sz="1600" dirty="0"/>
          </a:p>
          <a:p>
            <a:r>
              <a:rPr lang="pt-BR" altLang="zh-CN" sz="2000" dirty="0"/>
              <a:t>Adicionar uma porta de serviço à VLAN</a:t>
            </a:r>
            <a:r>
              <a:rPr lang="en-US" altLang="zh-CN" sz="2000" dirty="0"/>
              <a:t>. </a:t>
            </a:r>
          </a:p>
          <a:p>
            <a:endParaRPr lang="zh-CN" altLang="en-US" dirty="0"/>
          </a:p>
        </p:txBody>
      </p:sp>
      <p:sp>
        <p:nvSpPr>
          <p:cNvPr id="3" name="标题 2"/>
          <p:cNvSpPr>
            <a:spLocks noGrp="1"/>
          </p:cNvSpPr>
          <p:nvPr>
            <p:ph type="title"/>
          </p:nvPr>
        </p:nvSpPr>
        <p:spPr/>
        <p:txBody>
          <a:bodyPr/>
          <a:lstStyle/>
          <a:p>
            <a:r>
              <a:rPr lang="en-US" altLang="zh-CN" dirty="0" err="1"/>
              <a:t>Configuração</a:t>
            </a:r>
            <a:r>
              <a:rPr lang="en-US" altLang="zh-CN" dirty="0"/>
              <a:t> lateral do </a:t>
            </a:r>
            <a:r>
              <a:rPr lang="en-US" altLang="zh-CN" dirty="0" err="1"/>
              <a:t>MxU</a:t>
            </a:r>
            <a:r>
              <a:rPr lang="en-US" altLang="zh-CN" dirty="0"/>
              <a:t>(</a:t>
            </a:r>
            <a:r>
              <a:rPr lang="en-US" altLang="zh-CN" dirty="0">
                <a:cs typeface="Arial" charset="0"/>
              </a:rPr>
              <a:t>2/2)</a:t>
            </a:r>
            <a:endParaRPr lang="zh-CN" altLang="en-US" dirty="0"/>
          </a:p>
        </p:txBody>
      </p:sp>
      <p:sp>
        <p:nvSpPr>
          <p:cNvPr id="5" name="TextBox 4"/>
          <p:cNvSpPr txBox="1"/>
          <p:nvPr/>
        </p:nvSpPr>
        <p:spPr>
          <a:xfrm>
            <a:off x="824090" y="4251444"/>
            <a:ext cx="10598078" cy="646331"/>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dirty="0"/>
              <a:t>MxU(</a:t>
            </a:r>
            <a:r>
              <a:rPr lang="en-US" altLang="zh-CN" dirty="0" err="1"/>
              <a:t>config</a:t>
            </a:r>
            <a:r>
              <a:rPr lang="en-US" altLang="zh-CN" dirty="0"/>
              <a:t>)#</a:t>
            </a:r>
            <a:r>
              <a:rPr lang="en-US" altLang="zh-CN" b="1" dirty="0"/>
              <a:t>service-port  </a:t>
            </a:r>
            <a:r>
              <a:rPr lang="en-US" altLang="zh-CN" b="1" dirty="0" err="1"/>
              <a:t>vlan</a:t>
            </a:r>
            <a:r>
              <a:rPr lang="en-US" altLang="zh-CN" b="1" dirty="0"/>
              <a:t> 10 </a:t>
            </a:r>
            <a:r>
              <a:rPr lang="en-US" altLang="zh-CN" b="1" dirty="0" err="1"/>
              <a:t>adsl</a:t>
            </a:r>
            <a:r>
              <a:rPr lang="en-US" altLang="zh-CN" b="1" dirty="0"/>
              <a:t> 0/1/1 </a:t>
            </a:r>
            <a:r>
              <a:rPr lang="en-US" altLang="zh-CN" b="1" dirty="0" err="1"/>
              <a:t>vpi</a:t>
            </a:r>
            <a:r>
              <a:rPr lang="en-US" altLang="zh-CN" b="1" dirty="0"/>
              <a:t> 0 </a:t>
            </a:r>
            <a:r>
              <a:rPr lang="en-US" altLang="zh-CN" b="1" dirty="0" err="1"/>
              <a:t>vci</a:t>
            </a:r>
            <a:r>
              <a:rPr lang="en-US" altLang="zh-CN" b="1" dirty="0"/>
              <a:t> 35 multi-service user-</a:t>
            </a:r>
            <a:r>
              <a:rPr lang="en-US" altLang="zh-CN" b="1" dirty="0" err="1"/>
              <a:t>vlan</a:t>
            </a:r>
            <a:r>
              <a:rPr lang="en-US" altLang="zh-CN" b="1" dirty="0"/>
              <a:t> untagged </a:t>
            </a:r>
            <a:r>
              <a:rPr lang="en-US" altLang="zh-CN" b="1" dirty="0" err="1"/>
              <a:t>rx-cttr</a:t>
            </a:r>
            <a:r>
              <a:rPr lang="en-US" altLang="zh-CN" b="1" dirty="0"/>
              <a:t> 14 </a:t>
            </a:r>
            <a:r>
              <a:rPr lang="en-US" altLang="zh-CN" b="1" dirty="0" err="1"/>
              <a:t>tx-cttr</a:t>
            </a:r>
            <a:r>
              <a:rPr lang="en-US" altLang="zh-CN" b="1" dirty="0"/>
              <a:t> 14</a:t>
            </a:r>
          </a:p>
        </p:txBody>
      </p:sp>
      <p:sp>
        <p:nvSpPr>
          <p:cNvPr id="6" name="TextBox 4"/>
          <p:cNvSpPr txBox="1"/>
          <p:nvPr/>
        </p:nvSpPr>
        <p:spPr>
          <a:xfrm>
            <a:off x="824089" y="2938310"/>
            <a:ext cx="10599986" cy="646331"/>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dirty="0" err="1"/>
              <a:t>MxU</a:t>
            </a:r>
            <a:r>
              <a:rPr lang="en-US" altLang="zh-CN" dirty="0"/>
              <a:t>(</a:t>
            </a:r>
            <a:r>
              <a:rPr lang="en-US" altLang="zh-CN" dirty="0" err="1"/>
              <a:t>config</a:t>
            </a:r>
            <a:r>
              <a:rPr lang="en-US" altLang="zh-CN" dirty="0"/>
              <a:t>)#</a:t>
            </a:r>
            <a:r>
              <a:rPr lang="en-US" altLang="zh-CN" b="1" dirty="0" err="1"/>
              <a:t>vlan</a:t>
            </a:r>
            <a:r>
              <a:rPr lang="en-US" altLang="zh-CN" b="1" dirty="0"/>
              <a:t> 10 smart</a:t>
            </a:r>
          </a:p>
          <a:p>
            <a:pPr marL="285750" indent="-285750">
              <a:buFont typeface="Huawei Sans" panose="020C0503030203020204" pitchFamily="34" charset="0"/>
              <a:buChar char="▫"/>
            </a:pPr>
            <a:r>
              <a:rPr lang="en-US" altLang="zh-CN" dirty="0" err="1"/>
              <a:t>MxU</a:t>
            </a:r>
            <a:r>
              <a:rPr lang="en-US" altLang="zh-CN" dirty="0"/>
              <a:t>(</a:t>
            </a:r>
            <a:r>
              <a:rPr lang="en-US" altLang="zh-CN" dirty="0" err="1"/>
              <a:t>config</a:t>
            </a:r>
            <a:r>
              <a:rPr lang="en-US" altLang="zh-CN" dirty="0"/>
              <a:t>)#</a:t>
            </a:r>
            <a:r>
              <a:rPr lang="en-US" altLang="zh-CN" b="1" dirty="0"/>
              <a:t>port </a:t>
            </a:r>
            <a:r>
              <a:rPr lang="en-US" altLang="zh-CN" b="1" dirty="0" err="1"/>
              <a:t>vlan</a:t>
            </a:r>
            <a:r>
              <a:rPr lang="en-US" altLang="zh-CN" b="1" dirty="0"/>
              <a:t> 10 0/0 1</a:t>
            </a:r>
          </a:p>
        </p:txBody>
      </p:sp>
      <p:sp>
        <p:nvSpPr>
          <p:cNvPr id="7" name="TextBox 4"/>
          <p:cNvSpPr txBox="1"/>
          <p:nvPr/>
        </p:nvSpPr>
        <p:spPr>
          <a:xfrm>
            <a:off x="824089" y="1871344"/>
            <a:ext cx="10602311" cy="369332"/>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dirty="0"/>
              <a:t>MxU(</a:t>
            </a:r>
            <a:r>
              <a:rPr lang="en-US" altLang="zh-CN" dirty="0" err="1"/>
              <a:t>config</a:t>
            </a:r>
            <a:r>
              <a:rPr lang="en-US" altLang="zh-CN" dirty="0"/>
              <a:t>)#</a:t>
            </a:r>
            <a:r>
              <a:rPr lang="en-US" altLang="zh-CN" b="1" dirty="0"/>
              <a:t>traffic table </a:t>
            </a:r>
            <a:r>
              <a:rPr lang="en-US" altLang="zh-CN" b="1" dirty="0" err="1"/>
              <a:t>ip</a:t>
            </a:r>
            <a:r>
              <a:rPr lang="en-US" altLang="zh-CN" b="1" dirty="0"/>
              <a:t> index 14 </a:t>
            </a:r>
            <a:r>
              <a:rPr lang="en-US" altLang="zh-CN" b="1" dirty="0" err="1"/>
              <a:t>cir</a:t>
            </a:r>
            <a:r>
              <a:rPr lang="en-US" altLang="zh-CN" b="1" dirty="0"/>
              <a:t> 4096 priority 1 priority-policy tag-In-Package</a:t>
            </a:r>
          </a:p>
        </p:txBody>
      </p:sp>
    </p:spTree>
    <p:extLst>
      <p:ext uri="{BB962C8B-B14F-4D97-AF65-F5344CB8AC3E}">
        <p14:creationId xmlns:p14="http://schemas.microsoft.com/office/powerpoint/2010/main" val="18462545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hlinkClick r:id="rId3"/>
              </a:rPr>
              <a:t>http://192.168.1.1</a:t>
            </a:r>
            <a:r>
              <a:rPr lang="en-US" altLang="zh-CN" dirty="0"/>
              <a:t> </a:t>
            </a:r>
          </a:p>
          <a:p>
            <a:pPr lvl="1"/>
            <a:r>
              <a:rPr lang="en-US" altLang="zh-CN" dirty="0" err="1"/>
              <a:t>nome</a:t>
            </a:r>
            <a:r>
              <a:rPr lang="en-US" altLang="zh-CN" dirty="0"/>
              <a:t> de </a:t>
            </a:r>
            <a:r>
              <a:rPr lang="en-US" altLang="zh-CN" dirty="0" err="1"/>
              <a:t>usuário</a:t>
            </a:r>
            <a:r>
              <a:rPr lang="en-US" altLang="zh-CN" dirty="0"/>
              <a:t> </a:t>
            </a:r>
            <a:r>
              <a:rPr lang="en-US" altLang="zh-CN" dirty="0" err="1"/>
              <a:t>padrão:admin</a:t>
            </a:r>
            <a:endParaRPr lang="en-US" altLang="zh-CN" dirty="0"/>
          </a:p>
          <a:p>
            <a:pPr lvl="1"/>
            <a:r>
              <a:rPr lang="en-US" altLang="zh-CN" dirty="0" err="1"/>
              <a:t>senha</a:t>
            </a:r>
            <a:r>
              <a:rPr lang="en-US" altLang="zh-CN" dirty="0"/>
              <a:t> </a:t>
            </a:r>
            <a:r>
              <a:rPr lang="en-US" altLang="zh-CN" dirty="0" err="1"/>
              <a:t>padrão:admin</a:t>
            </a:r>
            <a:endParaRPr lang="en-US" altLang="zh-CN" dirty="0"/>
          </a:p>
          <a:p>
            <a:endParaRPr lang="zh-CN" altLang="en-US" dirty="0"/>
          </a:p>
        </p:txBody>
      </p:sp>
      <p:sp>
        <p:nvSpPr>
          <p:cNvPr id="3" name="标题 2"/>
          <p:cNvSpPr>
            <a:spLocks noGrp="1"/>
          </p:cNvSpPr>
          <p:nvPr>
            <p:ph type="title"/>
          </p:nvPr>
        </p:nvSpPr>
        <p:spPr/>
        <p:txBody>
          <a:bodyPr/>
          <a:lstStyle/>
          <a:p>
            <a:r>
              <a:rPr lang="en-US" altLang="zh-CN" dirty="0" err="1"/>
              <a:t>Configuração</a:t>
            </a:r>
            <a:r>
              <a:rPr lang="en-US" altLang="zh-CN" dirty="0"/>
              <a:t> do modem
</a:t>
            </a:r>
            <a:endParaRPr lang="zh-CN" altLang="en-US" dirty="0"/>
          </a:p>
        </p:txBody>
      </p:sp>
      <p:pic>
        <p:nvPicPr>
          <p:cNvPr id="6" name="Picture 2"/>
          <p:cNvPicPr>
            <a:picLocks noChangeAspect="1" noChangeArrowheads="1"/>
          </p:cNvPicPr>
          <p:nvPr/>
        </p:nvPicPr>
        <p:blipFill>
          <a:blip r:embed="rId4" cstate="print"/>
          <a:srcRect/>
          <a:stretch>
            <a:fillRect/>
          </a:stretch>
        </p:blipFill>
        <p:spPr bwMode="auto">
          <a:xfrm>
            <a:off x="2809875" y="3069715"/>
            <a:ext cx="5575300" cy="2852738"/>
          </a:xfrm>
          <a:prstGeom prst="rect">
            <a:avLst/>
          </a:prstGeom>
          <a:noFill/>
          <a:ln w="9525" algn="ctr">
            <a:noFill/>
            <a:miter lim="800000"/>
            <a:headEnd/>
            <a:tailEnd/>
          </a:ln>
        </p:spPr>
      </p:pic>
      <p:sp>
        <p:nvSpPr>
          <p:cNvPr id="7" name="Rectangle 5"/>
          <p:cNvSpPr>
            <a:spLocks noChangeArrowheads="1"/>
          </p:cNvSpPr>
          <p:nvPr/>
        </p:nvSpPr>
        <p:spPr bwMode="auto">
          <a:xfrm>
            <a:off x="4541837" y="4642928"/>
            <a:ext cx="1457325" cy="304800"/>
          </a:xfrm>
          <a:prstGeom prst="rect">
            <a:avLst/>
          </a:prstGeom>
          <a:noFill/>
          <a:ln w="38100" algn="ctr">
            <a:solidFill>
              <a:srgbClr val="C00000"/>
            </a:solidFill>
            <a:round/>
            <a:headEnd/>
            <a:tailEnd/>
          </a:ln>
        </p:spPr>
        <p:txBody>
          <a:bodyPr/>
          <a:lstStyle/>
          <a:p>
            <a:endParaRPr lang="zh-CN" altLang="en-US">
              <a:latin typeface="Arial" charset="0"/>
            </a:endParaRPr>
          </a:p>
        </p:txBody>
      </p:sp>
      <p:sp>
        <p:nvSpPr>
          <p:cNvPr id="8" name="Rectangle 6"/>
          <p:cNvSpPr>
            <a:spLocks noChangeArrowheads="1"/>
          </p:cNvSpPr>
          <p:nvPr/>
        </p:nvSpPr>
        <p:spPr bwMode="auto">
          <a:xfrm>
            <a:off x="4541837" y="4298440"/>
            <a:ext cx="1165225" cy="279400"/>
          </a:xfrm>
          <a:prstGeom prst="rect">
            <a:avLst/>
          </a:prstGeom>
          <a:noFill/>
          <a:ln w="38100" algn="ctr">
            <a:solidFill>
              <a:srgbClr val="C00000"/>
            </a:solidFill>
            <a:round/>
            <a:headEnd/>
            <a:tailEnd/>
          </a:ln>
        </p:spPr>
        <p:txBody>
          <a:bodyPr/>
          <a:lstStyle/>
          <a:p>
            <a:endParaRPr lang="zh-CN" altLang="en-US">
              <a:latin typeface="Arial" charset="0"/>
            </a:endParaRPr>
          </a:p>
        </p:txBody>
      </p:sp>
    </p:spTree>
    <p:extLst>
      <p:ext uri="{BB962C8B-B14F-4D97-AF65-F5344CB8AC3E}">
        <p14:creationId xmlns:p14="http://schemas.microsoft.com/office/powerpoint/2010/main" val="17173685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err="1"/>
              <a:t>Definir</a:t>
            </a:r>
            <a:r>
              <a:rPr lang="en-US" altLang="zh-CN" dirty="0"/>
              <a:t> o </a:t>
            </a:r>
            <a:r>
              <a:rPr lang="en-US" altLang="zh-CN" dirty="0" err="1"/>
              <a:t>PPPoE</a:t>
            </a:r>
            <a:r>
              <a:rPr lang="en-US" altLang="zh-CN" dirty="0"/>
              <a:t>
</a:t>
            </a:r>
            <a:endParaRPr lang="zh-CN" altLang="en-US" dirty="0"/>
          </a:p>
        </p:txBody>
      </p:sp>
      <p:sp>
        <p:nvSpPr>
          <p:cNvPr id="3" name="标题 2"/>
          <p:cNvSpPr>
            <a:spLocks noGrp="1"/>
          </p:cNvSpPr>
          <p:nvPr>
            <p:ph type="title"/>
          </p:nvPr>
        </p:nvSpPr>
        <p:spPr/>
        <p:txBody>
          <a:bodyPr/>
          <a:lstStyle/>
          <a:p>
            <a:r>
              <a:rPr lang="en-US" altLang="zh-CN" dirty="0" err="1"/>
              <a:t>Configuração</a:t>
            </a:r>
            <a:r>
              <a:rPr lang="en-US" altLang="zh-CN" dirty="0"/>
              <a:t> do PC
</a:t>
            </a:r>
            <a:endParaRPr lang="zh-CN" altLang="en-US" dirty="0"/>
          </a:p>
        </p:txBody>
      </p:sp>
      <p:pic>
        <p:nvPicPr>
          <p:cNvPr id="5" name="Picture 2"/>
          <p:cNvPicPr>
            <a:picLocks noChangeAspect="1" noChangeArrowheads="1"/>
          </p:cNvPicPr>
          <p:nvPr/>
        </p:nvPicPr>
        <p:blipFill>
          <a:blip r:embed="rId3" cstate="print"/>
          <a:srcRect/>
          <a:stretch>
            <a:fillRect/>
          </a:stretch>
        </p:blipFill>
        <p:spPr bwMode="auto">
          <a:xfrm>
            <a:off x="4002088" y="3400425"/>
            <a:ext cx="4849812" cy="1885950"/>
          </a:xfrm>
          <a:prstGeom prst="rect">
            <a:avLst/>
          </a:prstGeom>
          <a:noFill/>
          <a:ln w="9525" algn="ctr">
            <a:noFill/>
            <a:miter lim="800000"/>
            <a:headEnd/>
            <a:tailEnd/>
          </a:ln>
        </p:spPr>
      </p:pic>
      <p:pic>
        <p:nvPicPr>
          <p:cNvPr id="6" name="Picture 3"/>
          <p:cNvPicPr>
            <a:picLocks noChangeAspect="1" noChangeArrowheads="1"/>
          </p:cNvPicPr>
          <p:nvPr/>
        </p:nvPicPr>
        <p:blipFill>
          <a:blip r:embed="rId4" cstate="print"/>
          <a:srcRect/>
          <a:stretch>
            <a:fillRect/>
          </a:stretch>
        </p:blipFill>
        <p:spPr bwMode="auto">
          <a:xfrm>
            <a:off x="919163" y="2092325"/>
            <a:ext cx="3016250" cy="3186113"/>
          </a:xfrm>
          <a:prstGeom prst="rect">
            <a:avLst/>
          </a:prstGeom>
          <a:noFill/>
          <a:ln w="9525" algn="ctr">
            <a:noFill/>
            <a:miter lim="800000"/>
            <a:headEnd/>
            <a:tailEnd/>
          </a:ln>
        </p:spPr>
      </p:pic>
    </p:spTree>
    <p:extLst>
      <p:ext uri="{BB962C8B-B14F-4D97-AF65-F5344CB8AC3E}">
        <p14:creationId xmlns:p14="http://schemas.microsoft.com/office/powerpoint/2010/main" val="36309950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solidFill>
                  <a:schemeClr val="bg1">
                    <a:lumMod val="50000"/>
                  </a:schemeClr>
                </a:solidFill>
              </a:rPr>
              <a:t>Visão geral da tecnologia </a:t>
            </a:r>
            <a:r>
              <a:rPr lang="pt-BR" altLang="zh-CN" dirty="0" err="1">
                <a:solidFill>
                  <a:schemeClr val="bg1">
                    <a:lumMod val="50000"/>
                  </a:schemeClr>
                </a:solidFill>
              </a:rPr>
              <a:t>xDSL</a:t>
            </a:r>
            <a:r>
              <a:rPr lang="pt-BR" altLang="zh-CN" dirty="0">
                <a:solidFill>
                  <a:schemeClr val="bg1">
                    <a:lumMod val="50000"/>
                  </a:schemeClr>
                </a:solidFill>
              </a:rPr>
              <a:t>
</a:t>
            </a:r>
            <a:r>
              <a:rPr lang="en-US" altLang="zh-CN" dirty="0" err="1">
                <a:solidFill>
                  <a:schemeClr val="bg1">
                    <a:lumMod val="50000"/>
                  </a:schemeClr>
                </a:solidFill>
              </a:rPr>
              <a:t>Princípios</a:t>
            </a:r>
            <a:r>
              <a:rPr lang="en-US" altLang="zh-CN" dirty="0">
                <a:solidFill>
                  <a:schemeClr val="bg1">
                    <a:lumMod val="50000"/>
                  </a:schemeClr>
                </a:solidFill>
              </a:rPr>
              <a:t> </a:t>
            </a:r>
            <a:r>
              <a:rPr lang="en-US" altLang="zh-CN" dirty="0" err="1">
                <a:solidFill>
                  <a:schemeClr val="bg1">
                    <a:lumMod val="50000"/>
                  </a:schemeClr>
                </a:solidFill>
              </a:rPr>
              <a:t>técnicos</a:t>
            </a:r>
            <a:r>
              <a:rPr lang="en-US" altLang="zh-CN" dirty="0">
                <a:solidFill>
                  <a:schemeClr val="bg1">
                    <a:lumMod val="50000"/>
                  </a:schemeClr>
                </a:solidFill>
              </a:rPr>
              <a:t> ADSL/ADSL2+</a:t>
            </a:r>
          </a:p>
          <a:p>
            <a:r>
              <a:rPr lang="pt-BR" altLang="zh-CN" dirty="0">
                <a:solidFill>
                  <a:schemeClr val="bg1">
                    <a:lumMod val="50000"/>
                  </a:schemeClr>
                </a:solidFill>
              </a:rPr>
              <a:t>Introdução à tecnologia VDSL/VDSL2
</a:t>
            </a:r>
            <a:r>
              <a:rPr lang="pt-BR" altLang="zh-CN" b="1" dirty="0"/>
              <a:t>Exemplo de configuração do serviço GPON </a:t>
            </a:r>
            <a:r>
              <a:rPr lang="pt-BR" altLang="zh-CN" b="1" dirty="0" err="1"/>
              <a:t>MxU</a:t>
            </a:r>
            <a:r>
              <a:rPr lang="pt-BR" altLang="zh-CN" b="1" dirty="0"/>
              <a:t> HSI</a:t>
            </a:r>
            <a:endParaRPr lang="en-US" altLang="zh-CN" b="1" dirty="0"/>
          </a:p>
          <a:p>
            <a:pPr lvl="1"/>
            <a:r>
              <a:rPr lang="en-US" altLang="zh-CN" dirty="0">
                <a:solidFill>
                  <a:srgbClr val="777777"/>
                </a:solidFill>
              </a:rPr>
              <a:t>Porta ADSL2+
</a:t>
            </a:r>
            <a:r>
              <a:rPr lang="en-US" altLang="zh-CN" b="1" dirty="0"/>
              <a:t>Porta VDSL2</a:t>
            </a:r>
          </a:p>
          <a:p>
            <a:pPr lvl="1"/>
            <a:endParaRPr lang="en-US" altLang="zh-CN" b="1" dirty="0"/>
          </a:p>
          <a:p>
            <a:endParaRPr lang="en-US" altLang="zh-CN" b="1" dirty="0"/>
          </a:p>
          <a:p>
            <a:endParaRPr lang="zh-CN" altLang="en-US" dirty="0"/>
          </a:p>
        </p:txBody>
      </p:sp>
    </p:spTree>
    <p:extLst>
      <p:ext uri="{BB962C8B-B14F-4D97-AF65-F5344CB8AC3E}">
        <p14:creationId xmlns:p14="http://schemas.microsoft.com/office/powerpoint/2010/main" val="1624292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pt-BR" altLang="zh-CN" dirty="0">
                <a:cs typeface="Arial" charset="0"/>
              </a:rPr>
              <a:t>Caso de configuração do GPON </a:t>
            </a:r>
            <a:r>
              <a:rPr lang="pt-BR" altLang="zh-CN" dirty="0" err="1">
                <a:cs typeface="Arial" charset="0"/>
              </a:rPr>
              <a:t>MxU</a:t>
            </a:r>
            <a:r>
              <a:rPr lang="pt-BR" altLang="zh-CN" dirty="0">
                <a:cs typeface="Arial" charset="0"/>
              </a:rPr>
              <a:t> VDSL2
</a:t>
            </a:r>
            <a:endParaRPr lang="zh-CN" altLang="en-US" dirty="0"/>
          </a:p>
        </p:txBody>
      </p:sp>
      <p:pic>
        <p:nvPicPr>
          <p:cNvPr id="5" name="图片 4"/>
          <p:cNvPicPr/>
          <p:nvPr/>
        </p:nvPicPr>
        <p:blipFill>
          <a:blip r:embed="rId3">
            <a:extLst>
              <a:ext uri="{28A0092B-C50C-407E-A947-70E740481C1C}">
                <a14:useLocalDpi xmlns:a14="http://schemas.microsoft.com/office/drawing/2010/main" val="0"/>
              </a:ext>
            </a:extLst>
          </a:blip>
          <a:srcRect/>
          <a:stretch>
            <a:fillRect/>
          </a:stretch>
        </p:blipFill>
        <p:spPr bwMode="auto">
          <a:xfrm>
            <a:off x="2671289" y="1242454"/>
            <a:ext cx="6946844" cy="3643030"/>
          </a:xfrm>
          <a:prstGeom prst="rect">
            <a:avLst/>
          </a:prstGeom>
          <a:noFill/>
          <a:ln>
            <a:noFill/>
          </a:ln>
        </p:spPr>
      </p:pic>
      <p:graphicFrame>
        <p:nvGraphicFramePr>
          <p:cNvPr id="6" name="Group 271"/>
          <p:cNvGraphicFramePr>
            <a:graphicFrameLocks/>
          </p:cNvGraphicFramePr>
          <p:nvPr>
            <p:extLst>
              <p:ext uri="{D42A27DB-BD31-4B8C-83A1-F6EECF244321}">
                <p14:modId xmlns:p14="http://schemas.microsoft.com/office/powerpoint/2010/main" val="3391634014"/>
              </p:ext>
            </p:extLst>
          </p:nvPr>
        </p:nvGraphicFramePr>
        <p:xfrm>
          <a:off x="1045590" y="4949501"/>
          <a:ext cx="10380810" cy="1270699"/>
        </p:xfrm>
        <a:graphic>
          <a:graphicData uri="http://schemas.openxmlformats.org/drawingml/2006/table">
            <a:tbl>
              <a:tblPr>
                <a:tableStyleId>{BC89EF96-8CEA-46FF-86C4-4CE0E7609802}</a:tableStyleId>
              </a:tblPr>
              <a:tblGrid>
                <a:gridCol w="1208093">
                  <a:extLst>
                    <a:ext uri="{9D8B030D-6E8A-4147-A177-3AD203B41FA5}">
                      <a16:colId xmlns:a16="http://schemas.microsoft.com/office/drawing/2014/main" val="20000"/>
                    </a:ext>
                  </a:extLst>
                </a:gridCol>
                <a:gridCol w="1765031">
                  <a:extLst>
                    <a:ext uri="{9D8B030D-6E8A-4147-A177-3AD203B41FA5}">
                      <a16:colId xmlns:a16="http://schemas.microsoft.com/office/drawing/2014/main" val="20001"/>
                    </a:ext>
                  </a:extLst>
                </a:gridCol>
                <a:gridCol w="1182968">
                  <a:extLst>
                    <a:ext uri="{9D8B030D-6E8A-4147-A177-3AD203B41FA5}">
                      <a16:colId xmlns:a16="http://schemas.microsoft.com/office/drawing/2014/main" val="20002"/>
                    </a:ext>
                  </a:extLst>
                </a:gridCol>
                <a:gridCol w="1838313">
                  <a:extLst>
                    <a:ext uri="{9D8B030D-6E8A-4147-A177-3AD203B41FA5}">
                      <a16:colId xmlns:a16="http://schemas.microsoft.com/office/drawing/2014/main" val="20003"/>
                    </a:ext>
                  </a:extLst>
                </a:gridCol>
                <a:gridCol w="944282">
                  <a:extLst>
                    <a:ext uri="{9D8B030D-6E8A-4147-A177-3AD203B41FA5}">
                      <a16:colId xmlns:a16="http://schemas.microsoft.com/office/drawing/2014/main" val="20004"/>
                    </a:ext>
                  </a:extLst>
                </a:gridCol>
                <a:gridCol w="904500">
                  <a:extLst>
                    <a:ext uri="{9D8B030D-6E8A-4147-A177-3AD203B41FA5}">
                      <a16:colId xmlns:a16="http://schemas.microsoft.com/office/drawing/2014/main" val="20005"/>
                    </a:ext>
                  </a:extLst>
                </a:gridCol>
                <a:gridCol w="1022867">
                  <a:extLst>
                    <a:ext uri="{9D8B030D-6E8A-4147-A177-3AD203B41FA5}">
                      <a16:colId xmlns:a16="http://schemas.microsoft.com/office/drawing/2014/main" val="20006"/>
                    </a:ext>
                  </a:extLst>
                </a:gridCol>
                <a:gridCol w="1514756">
                  <a:extLst>
                    <a:ext uri="{9D8B030D-6E8A-4147-A177-3AD203B41FA5}">
                      <a16:colId xmlns:a16="http://schemas.microsoft.com/office/drawing/2014/main" val="20007"/>
                    </a:ext>
                  </a:extLst>
                </a:gridCol>
              </a:tblGrid>
              <a:tr h="417513">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a:ln>
                            <a:noFill/>
                          </a:ln>
                          <a:solidFill>
                            <a:schemeClr val="bg1"/>
                          </a:solidFill>
                          <a:effectLst/>
                        </a:rPr>
                        <a:t>Tipo</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a:ln>
                            <a:noFill/>
                          </a:ln>
                          <a:solidFill>
                            <a:schemeClr val="bg1"/>
                          </a:solidFill>
                          <a:effectLst/>
                        </a:rPr>
                        <a:t>Porta </a:t>
                      </a:r>
                      <a:r>
                        <a:rPr kumimoji="0" lang="en-US" altLang="zh-CN" sz="1600" b="1" u="none" strike="noStrike" cap="none" normalizeH="0" baseline="0" dirty="0" err="1">
                          <a:ln>
                            <a:noFill/>
                          </a:ln>
                          <a:solidFill>
                            <a:schemeClr val="bg1"/>
                          </a:solidFill>
                          <a:effectLst/>
                        </a:rPr>
                        <a:t>MxU</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a:ln>
                            <a:noFill/>
                          </a:ln>
                          <a:solidFill>
                            <a:schemeClr val="bg1"/>
                          </a:solidFill>
                          <a:effectLst/>
                        </a:rPr>
                        <a:t>C-VLAN</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err="1">
                          <a:ln>
                            <a:noFill/>
                          </a:ln>
                          <a:solidFill>
                            <a:schemeClr val="bg1"/>
                          </a:solidFill>
                          <a:effectLst/>
                        </a:rPr>
                        <a:t>Tabela</a:t>
                      </a:r>
                      <a:r>
                        <a:rPr kumimoji="0" lang="en-US" altLang="zh-CN" sz="1600" b="1" u="none" strike="noStrike" cap="none" normalizeH="0" baseline="0" dirty="0">
                          <a:ln>
                            <a:noFill/>
                          </a:ln>
                          <a:solidFill>
                            <a:schemeClr val="bg1"/>
                          </a:solidFill>
                          <a:effectLst/>
                        </a:rPr>
                        <a:t> de </a:t>
                      </a:r>
                      <a:r>
                        <a:rPr kumimoji="0" lang="en-US" altLang="zh-CN" sz="1600" b="1" u="none" strike="noStrike" cap="none" normalizeH="0" baseline="0" dirty="0" err="1">
                          <a:ln>
                            <a:noFill/>
                          </a:ln>
                          <a:solidFill>
                            <a:schemeClr val="bg1"/>
                          </a:solidFill>
                          <a:effectLst/>
                        </a:rPr>
                        <a:t>tráfego</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a:ln>
                            <a:noFill/>
                          </a:ln>
                          <a:solidFill>
                            <a:schemeClr val="bg1"/>
                          </a:solidFill>
                          <a:effectLst/>
                        </a:rPr>
                        <a:t>GEM</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a:ln>
                            <a:noFill/>
                          </a:ln>
                          <a:solidFill>
                            <a:schemeClr val="bg1"/>
                          </a:solidFill>
                          <a:effectLst/>
                        </a:rPr>
                        <a:t>DBA</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a:ln>
                            <a:noFill/>
                          </a:ln>
                          <a:solidFill>
                            <a:schemeClr val="bg1"/>
                          </a:solidFill>
                          <a:effectLst/>
                        </a:rPr>
                        <a:t>TCONT</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b="1" u="none" strike="noStrike" cap="none" normalizeH="0" baseline="0" dirty="0">
                          <a:ln>
                            <a:noFill/>
                          </a:ln>
                          <a:solidFill>
                            <a:schemeClr val="bg1"/>
                          </a:solidFill>
                          <a:effectLst/>
                        </a:rPr>
                        <a:t>S-VLAN</a:t>
                      </a:r>
                      <a:endParaRPr kumimoji="0" lang="en-US" altLang="zh-CN" sz="1600" b="1" i="0" u="none" strike="noStrike" cap="none" normalizeH="0" baseline="0" dirty="0">
                        <a:ln>
                          <a:noFill/>
                        </a:ln>
                        <a:solidFill>
                          <a:schemeClr val="bg1"/>
                        </a:solidFill>
                        <a:effectLst/>
                        <a:latin typeface="FrutigerNext LT Regular" pitchFamily="34" charset="0"/>
                        <a:ea typeface="华文细黑" pitchFamily="2" charset="-122"/>
                      </a:endParaRPr>
                    </a:p>
                  </a:txBody>
                  <a:tcPr horzOverflow="overflow">
                    <a:solidFill>
                      <a:srgbClr val="00B0F0"/>
                    </a:solidFill>
                  </a:tcPr>
                </a:tc>
                <a:extLst>
                  <a:ext uri="{0D108BD9-81ED-4DB2-BD59-A6C34878D82A}">
                    <a16:rowId xmlns:a16="http://schemas.microsoft.com/office/drawing/2014/main" val="10000"/>
                  </a:ext>
                </a:extLst>
              </a:tr>
              <a:tr h="531813">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HSI</a:t>
                      </a:r>
                      <a:endParaRPr kumimoji="0" lang="en-US" altLang="zh-CN" sz="1600" b="1"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VDSL 0/2/1</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20</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Index 8: 8M</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2</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10</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a:ln>
                            <a:noFill/>
                          </a:ln>
                          <a:effectLst/>
                        </a:rPr>
                        <a:t>5</a:t>
                      </a:r>
                      <a:endParaRPr kumimoji="0" lang="en-US" altLang="zh-CN" sz="1600" b="0" i="0" u="none" strike="noStrike" cap="none" normalizeH="0" baseline="0">
                        <a:ln>
                          <a:noFill/>
                        </a:ln>
                        <a:solidFill>
                          <a:schemeClr val="tx1"/>
                        </a:solidFill>
                        <a:effectLst/>
                        <a:latin typeface="FrutigerNext LT Regular" pitchFamily="34" charset="0"/>
                        <a:ea typeface="华文细黑" pitchFamily="2" charset="-122"/>
                      </a:endParaRPr>
                    </a:p>
                  </a:txBody>
                  <a:tcPr horzOverflow="overflow"/>
                </a:tc>
                <a:tc>
                  <a:txBody>
                    <a:bodyPr/>
                    <a:lstStyle/>
                    <a:p>
                      <a:pPr marL="0" marR="0" lvl="0" indent="0" algn="l" defTabSz="801688"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0" lang="en-US" altLang="zh-CN" sz="1600" u="none" strike="noStrike" cap="none" normalizeH="0" baseline="0" dirty="0" err="1">
                          <a:ln>
                            <a:noFill/>
                          </a:ln>
                          <a:effectLst/>
                        </a:rPr>
                        <a:t>QinQ</a:t>
                      </a:r>
                      <a:r>
                        <a:rPr kumimoji="0" lang="en-US" altLang="zh-CN" sz="1600" u="none" strike="noStrike" cap="none" normalizeH="0" baseline="0" dirty="0">
                          <a:ln>
                            <a:noFill/>
                          </a:ln>
                          <a:effectLst/>
                        </a:rPr>
                        <a:t> 2000</a:t>
                      </a:r>
                      <a:endParaRPr kumimoji="0" lang="en-US" altLang="zh-CN" sz="1600" b="0" i="0" u="none" strike="noStrike" cap="none" normalizeH="0" baseline="0" dirty="0">
                        <a:ln>
                          <a:noFill/>
                        </a:ln>
                        <a:solidFill>
                          <a:schemeClr val="tx1"/>
                        </a:solidFill>
                        <a:effectLst/>
                        <a:latin typeface="FrutigerNext LT Regular" pitchFamily="34" charset="0"/>
                        <a:ea typeface="华文细黑" pitchFamily="2" charset="-122"/>
                      </a:endParaRPr>
                    </a:p>
                  </a:txBody>
                  <a:tcPr horzOverflow="overflow"/>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63327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20000"/>
              </a:lnSpc>
            </a:pPr>
            <a:r>
              <a:rPr lang="pt-BR" altLang="zh-CN" sz="1800" dirty="0">
                <a:solidFill>
                  <a:srgbClr val="C00000"/>
                </a:solidFill>
              </a:rPr>
              <a:t>(No caso do </a:t>
            </a:r>
            <a:r>
              <a:rPr lang="pt-BR" altLang="zh-CN" sz="1800" dirty="0" err="1">
                <a:solidFill>
                  <a:srgbClr val="C00000"/>
                </a:solidFill>
              </a:rPr>
              <a:t>MxU</a:t>
            </a:r>
            <a:r>
              <a:rPr lang="pt-BR" altLang="zh-CN" sz="1800" dirty="0">
                <a:solidFill>
                  <a:srgbClr val="C00000"/>
                </a:solidFill>
              </a:rPr>
              <a:t> é adicionado, não é necessário adicioná-lo novamente</a:t>
            </a:r>
            <a:r>
              <a:rPr lang="en-US" altLang="zh-CN" sz="1800" dirty="0">
                <a:solidFill>
                  <a:srgbClr val="C00000"/>
                </a:solidFill>
              </a:rPr>
              <a:t>.)</a:t>
            </a:r>
          </a:p>
          <a:p>
            <a:pPr>
              <a:lnSpc>
                <a:spcPct val="120000"/>
              </a:lnSpc>
            </a:pPr>
            <a:r>
              <a:rPr lang="pt-BR" altLang="zh-CN" sz="1800" dirty="0"/>
              <a:t>Modificar perfil ONT (adicionar a porta </a:t>
            </a:r>
            <a:r>
              <a:rPr lang="pt-BR" altLang="zh-CN" sz="1800" dirty="0" err="1"/>
              <a:t>gem</a:t>
            </a:r>
            <a:r>
              <a:rPr lang="pt-BR" altLang="zh-CN" sz="1800" dirty="0"/>
              <a:t> e o mapeamento VLAN</a:t>
            </a:r>
            <a:r>
              <a:rPr lang="en-US" altLang="zh-CN" sz="1800" dirty="0"/>
              <a:t>)</a:t>
            </a:r>
          </a:p>
          <a:p>
            <a:pPr>
              <a:lnSpc>
                <a:spcPct val="120000"/>
              </a:lnSpc>
            </a:pPr>
            <a:endParaRPr lang="en-US" altLang="zh-CN" sz="1600" dirty="0"/>
          </a:p>
          <a:p>
            <a:pPr>
              <a:lnSpc>
                <a:spcPct val="120000"/>
              </a:lnSpc>
            </a:pPr>
            <a:endParaRPr lang="en-US" altLang="zh-CN" sz="1600" dirty="0"/>
          </a:p>
          <a:p>
            <a:pPr>
              <a:lnSpc>
                <a:spcPct val="120000"/>
              </a:lnSpc>
            </a:pPr>
            <a:endParaRPr lang="en-US" altLang="zh-CN" sz="1600" dirty="0"/>
          </a:p>
          <a:p>
            <a:pPr marL="0" indent="0">
              <a:lnSpc>
                <a:spcPct val="120000"/>
              </a:lnSpc>
              <a:buNone/>
            </a:pPr>
            <a:endParaRPr lang="en-US" altLang="zh-CN" sz="1600" dirty="0"/>
          </a:p>
          <a:p>
            <a:pPr>
              <a:lnSpc>
                <a:spcPct val="120000"/>
              </a:lnSpc>
            </a:pPr>
            <a:r>
              <a:rPr lang="pt-BR" altLang="zh-CN" sz="1800" dirty="0"/>
              <a:t>Configurar a VLAN do serviço HSI</a:t>
            </a:r>
            <a:endParaRPr lang="zh-CN" altLang="en-US" sz="1800" dirty="0">
              <a:solidFill>
                <a:srgbClr val="C00000"/>
              </a:solidFill>
            </a:endParaRPr>
          </a:p>
        </p:txBody>
      </p:sp>
      <p:sp>
        <p:nvSpPr>
          <p:cNvPr id="3" name="标题 2"/>
          <p:cNvSpPr>
            <a:spLocks noGrp="1"/>
          </p:cNvSpPr>
          <p:nvPr>
            <p:ph type="title"/>
          </p:nvPr>
        </p:nvSpPr>
        <p:spPr/>
        <p:txBody>
          <a:bodyPr/>
          <a:lstStyle/>
          <a:p>
            <a:r>
              <a:rPr lang="en-US" altLang="zh-CN" dirty="0" err="1"/>
              <a:t>Configuração</a:t>
            </a:r>
            <a:r>
              <a:rPr lang="en-US" altLang="zh-CN" dirty="0"/>
              <a:t> do </a:t>
            </a:r>
            <a:r>
              <a:rPr lang="en-US" altLang="zh-CN" dirty="0" err="1"/>
              <a:t>lado</a:t>
            </a:r>
            <a:r>
              <a:rPr lang="en-US" altLang="zh-CN" dirty="0"/>
              <a:t> OLT
</a:t>
            </a:r>
            <a:endParaRPr lang="zh-CN" altLang="en-US" dirty="0"/>
          </a:p>
        </p:txBody>
      </p:sp>
      <p:sp>
        <p:nvSpPr>
          <p:cNvPr id="5" name="TextBox 4"/>
          <p:cNvSpPr txBox="1"/>
          <p:nvPr/>
        </p:nvSpPr>
        <p:spPr>
          <a:xfrm>
            <a:off x="835378" y="2135452"/>
            <a:ext cx="10591022" cy="1569660"/>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err="1"/>
              <a:t>ont-lineprofile</a:t>
            </a:r>
            <a:r>
              <a:rPr lang="en-US" altLang="zh-CN" sz="1600" b="1" dirty="0"/>
              <a:t> </a:t>
            </a:r>
            <a:r>
              <a:rPr lang="en-US" altLang="zh-CN" sz="1600" b="1" dirty="0" err="1"/>
              <a:t>gpon</a:t>
            </a:r>
            <a:r>
              <a:rPr lang="en-US" altLang="zh-CN" sz="1600" b="1" dirty="0"/>
              <a:t> profile-id 21</a:t>
            </a:r>
          </a:p>
          <a:p>
            <a:pPr marL="285750" indent="-285750">
              <a:buFont typeface="Huawei Sans" panose="020C0503030203020204" pitchFamily="34" charset="0"/>
              <a:buChar char="▫"/>
            </a:pPr>
            <a:r>
              <a:rPr lang="en-US" altLang="zh-CN" sz="1600" dirty="0"/>
              <a:t>MA5600T(config-gpon-lineprofile-21)#</a:t>
            </a:r>
            <a:r>
              <a:rPr lang="en-US" altLang="zh-CN" sz="1600" b="1" dirty="0" err="1"/>
              <a:t>tcont</a:t>
            </a:r>
            <a:r>
              <a:rPr lang="en-US" altLang="zh-CN" sz="1600" b="1" dirty="0"/>
              <a:t> 5 </a:t>
            </a:r>
            <a:r>
              <a:rPr lang="en-US" altLang="zh-CN" sz="1600" b="1" dirty="0" err="1"/>
              <a:t>dba</a:t>
            </a:r>
            <a:r>
              <a:rPr lang="en-US" altLang="zh-CN" sz="1600" b="1" dirty="0"/>
              <a:t>-profile-id 10</a:t>
            </a:r>
            <a:r>
              <a:rPr lang="en-US" altLang="zh-CN" sz="1600" dirty="0"/>
              <a:t>           //HSI</a:t>
            </a:r>
          </a:p>
          <a:p>
            <a:pPr marL="285750" indent="-285750">
              <a:buFont typeface="Huawei Sans" panose="020C0503030203020204" pitchFamily="34" charset="0"/>
              <a:buChar char="▫"/>
            </a:pPr>
            <a:r>
              <a:rPr lang="en-US" altLang="zh-CN" sz="1600" dirty="0"/>
              <a:t>MA5600T(config-gpon-lineprofile-21)#</a:t>
            </a:r>
            <a:r>
              <a:rPr lang="en-US" altLang="zh-CN" sz="1600" b="1" dirty="0"/>
              <a:t>gem add 2 eth </a:t>
            </a:r>
            <a:r>
              <a:rPr lang="en-US" altLang="zh-CN" sz="1600" b="1" dirty="0" err="1"/>
              <a:t>tcont</a:t>
            </a:r>
            <a:r>
              <a:rPr lang="en-US" altLang="zh-CN" sz="1600" b="1" dirty="0"/>
              <a:t> 5              </a:t>
            </a:r>
            <a:r>
              <a:rPr lang="en-US" altLang="zh-CN" sz="1600" dirty="0"/>
              <a:t>//HSI</a:t>
            </a:r>
          </a:p>
          <a:p>
            <a:pPr marL="285750" indent="-285750">
              <a:buFont typeface="Huawei Sans" panose="020C0503030203020204" pitchFamily="34" charset="0"/>
              <a:buChar char="▫"/>
            </a:pPr>
            <a:r>
              <a:rPr lang="en-US" altLang="zh-CN" sz="1600" dirty="0"/>
              <a:t>MA5600T(config-gpon-lineprofile-21)#</a:t>
            </a:r>
            <a:r>
              <a:rPr lang="en-US" altLang="zh-CN" sz="1600" b="1" dirty="0"/>
              <a:t>mapping-mode </a:t>
            </a:r>
            <a:r>
              <a:rPr lang="en-US" altLang="zh-CN" sz="1600" b="1" dirty="0" err="1"/>
              <a:t>vlan</a:t>
            </a:r>
            <a:endParaRPr lang="en-US" altLang="zh-CN" sz="1600" b="1" dirty="0"/>
          </a:p>
          <a:p>
            <a:pPr marL="285750" indent="-285750">
              <a:buFont typeface="Huawei Sans" panose="020C0503030203020204" pitchFamily="34" charset="0"/>
              <a:buChar char="▫"/>
            </a:pPr>
            <a:r>
              <a:rPr lang="en-US" altLang="zh-CN" sz="1600" dirty="0"/>
              <a:t>MA5600T(config-gpon-lineprofile-21)#</a:t>
            </a:r>
            <a:r>
              <a:rPr lang="en-US" altLang="zh-CN" sz="1600" b="1" dirty="0"/>
              <a:t>gem mapping 2 2 </a:t>
            </a:r>
            <a:r>
              <a:rPr lang="en-US" altLang="zh-CN" sz="1600" b="1" dirty="0" err="1"/>
              <a:t>vlan</a:t>
            </a:r>
            <a:r>
              <a:rPr lang="en-US" altLang="zh-CN" sz="1600" b="1" dirty="0"/>
              <a:t> 20         </a:t>
            </a:r>
            <a:r>
              <a:rPr lang="en-US" altLang="zh-CN" sz="1600" dirty="0"/>
              <a:t>//HSI</a:t>
            </a:r>
          </a:p>
          <a:p>
            <a:pPr marL="285750" indent="-285750">
              <a:buFont typeface="Huawei Sans" panose="020C0503030203020204" pitchFamily="34" charset="0"/>
              <a:buChar char="▫"/>
            </a:pPr>
            <a:r>
              <a:rPr lang="en-US" altLang="zh-CN" sz="1600" dirty="0"/>
              <a:t>MA5600T(config-gpon-lineprofile-21)#</a:t>
            </a:r>
            <a:r>
              <a:rPr lang="en-US" altLang="zh-CN" sz="1600" b="1" dirty="0"/>
              <a:t>commit</a:t>
            </a:r>
            <a:r>
              <a:rPr lang="en-US" altLang="zh-CN" sz="1600" dirty="0"/>
              <a:t> </a:t>
            </a:r>
          </a:p>
        </p:txBody>
      </p:sp>
      <p:sp>
        <p:nvSpPr>
          <p:cNvPr id="6" name="TextBox 4"/>
          <p:cNvSpPr txBox="1"/>
          <p:nvPr/>
        </p:nvSpPr>
        <p:spPr>
          <a:xfrm>
            <a:off x="835378" y="4247670"/>
            <a:ext cx="10591022" cy="1323439"/>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err="1"/>
              <a:t>vlan</a:t>
            </a:r>
            <a:r>
              <a:rPr lang="en-US" altLang="zh-CN" sz="1600" b="1" dirty="0"/>
              <a:t> 2000 smart                      </a:t>
            </a:r>
            <a:r>
              <a:rPr lang="en-US" altLang="zh-CN" sz="1600" dirty="0"/>
              <a:t>//HSI</a:t>
            </a:r>
          </a:p>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err="1"/>
              <a:t>vlan</a:t>
            </a:r>
            <a:r>
              <a:rPr lang="en-US" altLang="zh-CN" sz="1600" b="1" dirty="0"/>
              <a:t> </a:t>
            </a:r>
            <a:r>
              <a:rPr lang="en-US" altLang="zh-CN" sz="1600" b="1" dirty="0" err="1"/>
              <a:t>attrib</a:t>
            </a:r>
            <a:r>
              <a:rPr lang="en-US" altLang="zh-CN" sz="1600" b="1" dirty="0"/>
              <a:t> 2000 q-in-q            </a:t>
            </a:r>
            <a:r>
              <a:rPr lang="en-US" altLang="zh-CN" sz="1600" dirty="0"/>
              <a:t>//HSI </a:t>
            </a:r>
          </a:p>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a:t>port </a:t>
            </a:r>
            <a:r>
              <a:rPr lang="en-US" altLang="zh-CN" sz="1600" b="1" dirty="0" err="1"/>
              <a:t>vlan</a:t>
            </a:r>
            <a:r>
              <a:rPr lang="en-US" altLang="zh-CN" sz="1600" b="1" dirty="0"/>
              <a:t> 2000 0/19 0             </a:t>
            </a:r>
            <a:r>
              <a:rPr lang="en-US" altLang="zh-CN" sz="1600" dirty="0"/>
              <a:t>//HSI</a:t>
            </a:r>
          </a:p>
          <a:p>
            <a:pPr marL="285750" indent="-285750">
              <a:buFont typeface="Huawei Sans" panose="020C0503030203020204" pitchFamily="34" charset="0"/>
              <a:buChar char="▫"/>
            </a:pPr>
            <a:r>
              <a:rPr lang="en-US" altLang="zh-CN" sz="1600" dirty="0"/>
              <a:t>MA5600T(</a:t>
            </a:r>
            <a:r>
              <a:rPr lang="en-US" altLang="zh-CN" sz="1600" dirty="0" err="1"/>
              <a:t>config</a:t>
            </a:r>
            <a:r>
              <a:rPr lang="en-US" altLang="zh-CN" sz="1600" dirty="0"/>
              <a:t>)#</a:t>
            </a:r>
            <a:r>
              <a:rPr lang="en-US" altLang="zh-CN" sz="1600" b="1" dirty="0"/>
              <a:t>service-port </a:t>
            </a:r>
            <a:r>
              <a:rPr lang="en-US" altLang="zh-CN" sz="1600" b="1" dirty="0" err="1"/>
              <a:t>vlan</a:t>
            </a:r>
            <a:r>
              <a:rPr lang="en-US" altLang="zh-CN" sz="1600" b="1" dirty="0"/>
              <a:t> 2000 </a:t>
            </a:r>
            <a:r>
              <a:rPr lang="en-US" altLang="zh-CN" sz="1600" b="1" dirty="0" err="1"/>
              <a:t>gpon</a:t>
            </a:r>
            <a:r>
              <a:rPr lang="en-US" altLang="zh-CN" sz="1600" b="1" dirty="0"/>
              <a:t> 0/2/0 </a:t>
            </a:r>
            <a:r>
              <a:rPr lang="en-US" altLang="zh-CN" sz="1600" b="1" dirty="0" err="1"/>
              <a:t>ont</a:t>
            </a:r>
            <a:r>
              <a:rPr lang="en-US" altLang="zh-CN" sz="1600" b="1" dirty="0"/>
              <a:t> 1 </a:t>
            </a:r>
            <a:r>
              <a:rPr lang="en-US" altLang="zh-CN" sz="1600" b="1" dirty="0" err="1"/>
              <a:t>gemport</a:t>
            </a:r>
            <a:r>
              <a:rPr lang="en-US" altLang="zh-CN" sz="1600" b="1" dirty="0"/>
              <a:t> 2 multi-service user-</a:t>
            </a:r>
            <a:r>
              <a:rPr lang="en-US" altLang="zh-CN" sz="1600" b="1" dirty="0" err="1"/>
              <a:t>vlan</a:t>
            </a:r>
            <a:r>
              <a:rPr lang="en-US" altLang="zh-CN" sz="1600" b="1" dirty="0"/>
              <a:t> 20 </a:t>
            </a:r>
            <a:r>
              <a:rPr lang="en-US" altLang="zh-CN" sz="1600" b="1" dirty="0" err="1"/>
              <a:t>rx-cttr</a:t>
            </a:r>
            <a:r>
              <a:rPr lang="en-US" altLang="zh-CN" sz="1600" b="1" dirty="0"/>
              <a:t> 6 </a:t>
            </a:r>
            <a:r>
              <a:rPr lang="en-US" altLang="zh-CN" sz="1600" b="1" dirty="0" err="1"/>
              <a:t>tx-cttr</a:t>
            </a:r>
            <a:r>
              <a:rPr lang="en-US" altLang="zh-CN" sz="1600" b="1" dirty="0"/>
              <a:t> 6               </a:t>
            </a:r>
            <a:r>
              <a:rPr lang="en-US" altLang="zh-CN" sz="1600" dirty="0"/>
              <a:t>//HSI</a:t>
            </a:r>
          </a:p>
        </p:txBody>
      </p:sp>
    </p:spTree>
    <p:extLst>
      <p:ext uri="{BB962C8B-B14F-4D97-AF65-F5344CB8AC3E}">
        <p14:creationId xmlns:p14="http://schemas.microsoft.com/office/powerpoint/2010/main" val="3641620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20000"/>
              </a:lnSpc>
            </a:pPr>
            <a:r>
              <a:rPr lang="pt-BR" altLang="zh-CN" sz="1800" dirty="0"/>
              <a:t>Configurar o perfil de linha VDSL2</a:t>
            </a:r>
            <a:r>
              <a:rPr lang="en-US" altLang="zh-CN" sz="1800" dirty="0"/>
              <a:t>. </a:t>
            </a:r>
          </a:p>
          <a:p>
            <a:pPr>
              <a:lnSpc>
                <a:spcPct val="120000"/>
              </a:lnSpc>
            </a:pPr>
            <a:endParaRPr lang="en-US" altLang="zh-CN" sz="1600" dirty="0"/>
          </a:p>
          <a:p>
            <a:pPr>
              <a:lnSpc>
                <a:spcPct val="120000"/>
              </a:lnSpc>
            </a:pPr>
            <a:r>
              <a:rPr lang="pt-BR" altLang="zh-CN" sz="1800" dirty="0"/>
              <a:t>Configurar o perfil de canal VDSL2</a:t>
            </a:r>
            <a:r>
              <a:rPr lang="en-US" altLang="zh-CN" sz="1800" dirty="0"/>
              <a:t>. </a:t>
            </a:r>
          </a:p>
          <a:p>
            <a:pPr>
              <a:lnSpc>
                <a:spcPct val="120000"/>
              </a:lnSpc>
            </a:pPr>
            <a:endParaRPr lang="en-US" altLang="zh-CN" sz="1600" dirty="0"/>
          </a:p>
          <a:p>
            <a:pPr>
              <a:lnSpc>
                <a:spcPct val="120000"/>
              </a:lnSpc>
            </a:pPr>
            <a:r>
              <a:rPr lang="pt-BR" altLang="zh-CN" sz="1800" dirty="0"/>
              <a:t>Configurar o modelo de linha VDSL2</a:t>
            </a:r>
            <a:r>
              <a:rPr lang="en-US" altLang="zh-CN" sz="1800" dirty="0"/>
              <a:t>. </a:t>
            </a:r>
          </a:p>
          <a:p>
            <a:pPr>
              <a:lnSpc>
                <a:spcPct val="120000"/>
              </a:lnSpc>
            </a:pPr>
            <a:endParaRPr lang="en-US" altLang="zh-CN" sz="1600" dirty="0"/>
          </a:p>
          <a:p>
            <a:pPr>
              <a:lnSpc>
                <a:spcPct val="120000"/>
              </a:lnSpc>
            </a:pPr>
            <a:r>
              <a:rPr lang="pt-BR" altLang="zh-CN" sz="1800" dirty="0"/>
              <a:t>Ative a porta VDSL2 0/2/1 e vincule o modelo de linha 3 a ela</a:t>
            </a:r>
            <a:r>
              <a:rPr lang="en-US" altLang="zh-CN" sz="1800" dirty="0"/>
              <a:t>. </a:t>
            </a:r>
          </a:p>
          <a:p>
            <a:endParaRPr lang="zh-CN" altLang="en-US" sz="2000" dirty="0"/>
          </a:p>
        </p:txBody>
      </p:sp>
      <p:sp>
        <p:nvSpPr>
          <p:cNvPr id="5" name="TextBox 4"/>
          <p:cNvSpPr txBox="1"/>
          <p:nvPr/>
        </p:nvSpPr>
        <p:spPr>
          <a:xfrm>
            <a:off x="791916" y="4251382"/>
            <a:ext cx="10626096" cy="861774"/>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MxU(</a:t>
            </a:r>
            <a:r>
              <a:rPr lang="en-US" altLang="zh-CN" sz="1600" dirty="0" err="1"/>
              <a:t>config</a:t>
            </a:r>
            <a:r>
              <a:rPr lang="en-US" altLang="zh-CN" sz="1600" dirty="0"/>
              <a:t>)#</a:t>
            </a:r>
            <a:r>
              <a:rPr lang="en-US" altLang="zh-CN" sz="1600" b="1" dirty="0"/>
              <a:t>interface </a:t>
            </a:r>
            <a:r>
              <a:rPr lang="en-US" altLang="zh-CN" sz="1600" b="1" dirty="0" err="1"/>
              <a:t>vdsl</a:t>
            </a:r>
            <a:r>
              <a:rPr lang="en-US" altLang="zh-CN" sz="1600" b="1" dirty="0"/>
              <a:t> 0/2</a:t>
            </a:r>
          </a:p>
          <a:p>
            <a:pPr marL="285750" indent="-285750">
              <a:buFont typeface="Huawei Sans" panose="020C0503030203020204" pitchFamily="34" charset="0"/>
              <a:buChar char="▫"/>
            </a:pPr>
            <a:r>
              <a:rPr lang="en-US" altLang="zh-CN" sz="1600" dirty="0" err="1"/>
              <a:t>MxU</a:t>
            </a:r>
            <a:r>
              <a:rPr lang="en-US" altLang="zh-CN" sz="1600" dirty="0"/>
              <a:t>(config-if-vdsl-0/2)#</a:t>
            </a:r>
            <a:r>
              <a:rPr lang="en-US" altLang="zh-CN" sz="1600" b="1" dirty="0"/>
              <a:t>deactivate 1</a:t>
            </a:r>
          </a:p>
          <a:p>
            <a:pPr marL="285750" indent="-285750">
              <a:buFont typeface="Huawei Sans" panose="020C0503030203020204" pitchFamily="34" charset="0"/>
              <a:buChar char="▫"/>
            </a:pPr>
            <a:r>
              <a:rPr lang="en-US" altLang="zh-CN" sz="1600" dirty="0"/>
              <a:t>MxU(config-if-vdsl-0/2)#</a:t>
            </a:r>
            <a:r>
              <a:rPr lang="en-US" altLang="zh-CN" sz="1600" b="1" dirty="0"/>
              <a:t>activate 1 template-index 3</a:t>
            </a:r>
          </a:p>
        </p:txBody>
      </p:sp>
      <p:sp>
        <p:nvSpPr>
          <p:cNvPr id="3" name="标题 2"/>
          <p:cNvSpPr>
            <a:spLocks noGrp="1"/>
          </p:cNvSpPr>
          <p:nvPr>
            <p:ph type="title"/>
          </p:nvPr>
        </p:nvSpPr>
        <p:spPr/>
        <p:txBody>
          <a:bodyPr/>
          <a:lstStyle/>
          <a:p>
            <a:r>
              <a:rPr lang="en-US" altLang="zh-CN" dirty="0" err="1"/>
              <a:t>Configuração</a:t>
            </a:r>
            <a:r>
              <a:rPr lang="en-US" altLang="zh-CN" dirty="0"/>
              <a:t> do </a:t>
            </a:r>
            <a:r>
              <a:rPr lang="en-US" altLang="zh-CN" dirty="0" err="1"/>
              <a:t>lado</a:t>
            </a:r>
            <a:r>
              <a:rPr lang="en-US" altLang="zh-CN" dirty="0"/>
              <a:t> </a:t>
            </a:r>
            <a:r>
              <a:rPr lang="en-US" altLang="zh-CN" dirty="0" err="1"/>
              <a:t>MxU</a:t>
            </a:r>
            <a:r>
              <a:rPr lang="en-US" altLang="zh-CN" dirty="0"/>
              <a:t>(1/2)</a:t>
            </a:r>
            <a:endParaRPr lang="zh-CN" altLang="en-US" dirty="0"/>
          </a:p>
        </p:txBody>
      </p:sp>
      <p:sp>
        <p:nvSpPr>
          <p:cNvPr id="6" name="TextBox 4"/>
          <p:cNvSpPr txBox="1"/>
          <p:nvPr/>
        </p:nvSpPr>
        <p:spPr>
          <a:xfrm>
            <a:off x="791916" y="3411307"/>
            <a:ext cx="10626096" cy="338554"/>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MxU(</a:t>
            </a:r>
            <a:r>
              <a:rPr lang="en-US" altLang="zh-CN" sz="1600" dirty="0" err="1"/>
              <a:t>config</a:t>
            </a:r>
            <a:r>
              <a:rPr lang="en-US" altLang="zh-CN" sz="1600" dirty="0"/>
              <a:t>)#</a:t>
            </a:r>
            <a:r>
              <a:rPr lang="en-US" altLang="zh-CN" sz="1600" b="1" dirty="0" err="1"/>
              <a:t>vdsl</a:t>
            </a:r>
            <a:r>
              <a:rPr lang="en-US" altLang="zh-CN" sz="1600" b="1" dirty="0"/>
              <a:t> line-template </a:t>
            </a:r>
            <a:r>
              <a:rPr lang="en-US" altLang="zh-CN" sz="1600" b="1" dirty="0" err="1"/>
              <a:t>quickadd</a:t>
            </a:r>
            <a:r>
              <a:rPr lang="en-US" altLang="zh-CN" sz="1600" b="1" dirty="0"/>
              <a:t> 3 line 5 channel1 5 100 100</a:t>
            </a:r>
          </a:p>
        </p:txBody>
      </p:sp>
      <p:sp>
        <p:nvSpPr>
          <p:cNvPr id="7" name="TextBox 4"/>
          <p:cNvSpPr txBox="1"/>
          <p:nvPr/>
        </p:nvSpPr>
        <p:spPr>
          <a:xfrm>
            <a:off x="791916" y="2571232"/>
            <a:ext cx="10626096" cy="338554"/>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MxU(</a:t>
            </a:r>
            <a:r>
              <a:rPr lang="en-US" altLang="zh-CN" sz="1600" dirty="0" err="1"/>
              <a:t>config</a:t>
            </a:r>
            <a:r>
              <a:rPr lang="en-US" altLang="zh-CN" sz="1600" dirty="0"/>
              <a:t>)#</a:t>
            </a:r>
            <a:r>
              <a:rPr lang="en-US" altLang="zh-CN" sz="1600" b="1" dirty="0" err="1"/>
              <a:t>vdsl</a:t>
            </a:r>
            <a:r>
              <a:rPr lang="en-US" altLang="zh-CN" sz="1600" b="1" dirty="0"/>
              <a:t> channel-profile </a:t>
            </a:r>
            <a:r>
              <a:rPr lang="en-US" altLang="zh-CN" sz="1600" b="1" dirty="0" err="1"/>
              <a:t>quickadd</a:t>
            </a:r>
            <a:r>
              <a:rPr lang="en-US" altLang="zh-CN" sz="1600" b="1" dirty="0"/>
              <a:t> 5</a:t>
            </a:r>
          </a:p>
        </p:txBody>
      </p:sp>
      <p:sp>
        <p:nvSpPr>
          <p:cNvPr id="8" name="TextBox 4"/>
          <p:cNvSpPr txBox="1"/>
          <p:nvPr/>
        </p:nvSpPr>
        <p:spPr>
          <a:xfrm>
            <a:off x="800304" y="1731158"/>
            <a:ext cx="10626096" cy="338554"/>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MxU(</a:t>
            </a:r>
            <a:r>
              <a:rPr lang="en-US" altLang="zh-CN" sz="1600" dirty="0" err="1"/>
              <a:t>config</a:t>
            </a:r>
            <a:r>
              <a:rPr lang="en-US" altLang="zh-CN" sz="1600" dirty="0"/>
              <a:t>)#</a:t>
            </a:r>
            <a:r>
              <a:rPr lang="en-US" altLang="zh-CN" sz="1600" b="1" dirty="0" err="1"/>
              <a:t>vdsl</a:t>
            </a:r>
            <a:r>
              <a:rPr lang="en-US" altLang="zh-CN" sz="1600" b="1" dirty="0"/>
              <a:t> line-profile </a:t>
            </a:r>
            <a:r>
              <a:rPr lang="en-US" altLang="zh-CN" sz="1600" b="1" dirty="0" err="1"/>
              <a:t>quickadd</a:t>
            </a:r>
            <a:r>
              <a:rPr lang="en-US" altLang="zh-CN" sz="1600" b="1" dirty="0"/>
              <a:t> 5</a:t>
            </a:r>
          </a:p>
        </p:txBody>
      </p:sp>
    </p:spTree>
    <p:extLst>
      <p:ext uri="{BB962C8B-B14F-4D97-AF65-F5344CB8AC3E}">
        <p14:creationId xmlns:p14="http://schemas.microsoft.com/office/powerpoint/2010/main" val="31855543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pPr>
              <a:lnSpc>
                <a:spcPct val="130000"/>
              </a:lnSpc>
            </a:pPr>
            <a:r>
              <a:rPr lang="pt-BR" altLang="zh-CN" sz="1800" dirty="0"/>
              <a:t>Configurar o perfil de tráfego</a:t>
            </a:r>
            <a:r>
              <a:rPr lang="en-US" altLang="zh-CN" sz="1800" dirty="0"/>
              <a:t>. </a:t>
            </a:r>
          </a:p>
          <a:p>
            <a:pPr>
              <a:lnSpc>
                <a:spcPct val="130000"/>
              </a:lnSpc>
            </a:pPr>
            <a:endParaRPr lang="en-US" altLang="zh-CN" sz="1800" dirty="0"/>
          </a:p>
          <a:p>
            <a:pPr>
              <a:lnSpc>
                <a:spcPct val="130000"/>
              </a:lnSpc>
            </a:pPr>
            <a:r>
              <a:rPr lang="pt-BR" altLang="zh-CN" sz="1800" dirty="0"/>
              <a:t>Crie uma VLAN. Adicionar uma porta </a:t>
            </a:r>
            <a:r>
              <a:rPr lang="pt-BR" altLang="zh-CN" sz="1800" dirty="0" err="1"/>
              <a:t>upstream</a:t>
            </a:r>
            <a:r>
              <a:rPr lang="pt-BR" altLang="zh-CN" sz="1800" dirty="0"/>
              <a:t> à VLAN</a:t>
            </a:r>
            <a:r>
              <a:rPr lang="en-US" altLang="zh-CN" sz="1800" dirty="0"/>
              <a:t>. </a:t>
            </a:r>
          </a:p>
          <a:p>
            <a:pPr>
              <a:lnSpc>
                <a:spcPct val="130000"/>
              </a:lnSpc>
            </a:pPr>
            <a:endParaRPr lang="en-US" altLang="zh-CN" sz="1800" dirty="0"/>
          </a:p>
          <a:p>
            <a:pPr>
              <a:lnSpc>
                <a:spcPct val="130000"/>
              </a:lnSpc>
            </a:pPr>
            <a:endParaRPr lang="en-US" altLang="zh-CN" sz="1800" dirty="0"/>
          </a:p>
          <a:p>
            <a:pPr>
              <a:lnSpc>
                <a:spcPct val="130000"/>
              </a:lnSpc>
            </a:pPr>
            <a:r>
              <a:rPr lang="pt-BR" altLang="zh-CN" sz="1800" dirty="0"/>
              <a:t>Adicionar uma porta de serviço à VLAN</a:t>
            </a:r>
            <a:r>
              <a:rPr lang="en-US" altLang="zh-CN" sz="1800" dirty="0"/>
              <a:t>. </a:t>
            </a:r>
          </a:p>
          <a:p>
            <a:endParaRPr lang="zh-CN" altLang="en-US" dirty="0"/>
          </a:p>
        </p:txBody>
      </p:sp>
      <p:sp>
        <p:nvSpPr>
          <p:cNvPr id="3" name="标题 2"/>
          <p:cNvSpPr>
            <a:spLocks noGrp="1"/>
          </p:cNvSpPr>
          <p:nvPr>
            <p:ph type="title"/>
          </p:nvPr>
        </p:nvSpPr>
        <p:spPr/>
        <p:txBody>
          <a:bodyPr/>
          <a:lstStyle/>
          <a:p>
            <a:r>
              <a:rPr lang="en-US" altLang="zh-CN" dirty="0" err="1"/>
              <a:t>Configuração</a:t>
            </a:r>
            <a:r>
              <a:rPr lang="en-US" altLang="zh-CN" dirty="0"/>
              <a:t> do </a:t>
            </a:r>
            <a:r>
              <a:rPr lang="en-US" altLang="zh-CN" dirty="0" err="1"/>
              <a:t>lado</a:t>
            </a:r>
            <a:r>
              <a:rPr lang="en-US" altLang="zh-CN" dirty="0"/>
              <a:t> </a:t>
            </a:r>
            <a:r>
              <a:rPr lang="en-US" altLang="zh-CN" dirty="0" err="1"/>
              <a:t>MxU</a:t>
            </a:r>
            <a:r>
              <a:rPr lang="en-US" altLang="zh-CN" dirty="0"/>
              <a:t>(2/2)</a:t>
            </a:r>
            <a:endParaRPr lang="zh-CN" altLang="en-US" dirty="0"/>
          </a:p>
        </p:txBody>
      </p:sp>
      <p:sp>
        <p:nvSpPr>
          <p:cNvPr id="5" name="TextBox 4"/>
          <p:cNvSpPr txBox="1"/>
          <p:nvPr/>
        </p:nvSpPr>
        <p:spPr>
          <a:xfrm>
            <a:off x="790222" y="4114798"/>
            <a:ext cx="10690298" cy="338554"/>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MxU(</a:t>
            </a:r>
            <a:r>
              <a:rPr lang="en-US" altLang="zh-CN" sz="1600" dirty="0" err="1"/>
              <a:t>config</a:t>
            </a:r>
            <a:r>
              <a:rPr lang="en-US" altLang="zh-CN" sz="1600" dirty="0"/>
              <a:t>)#</a:t>
            </a:r>
            <a:r>
              <a:rPr lang="en-US" altLang="zh-CN" sz="1600" b="1" dirty="0"/>
              <a:t>service-port  </a:t>
            </a:r>
            <a:r>
              <a:rPr lang="en-US" altLang="zh-CN" sz="1600" b="1" dirty="0" err="1"/>
              <a:t>vlan</a:t>
            </a:r>
            <a:r>
              <a:rPr lang="en-US" altLang="zh-CN" sz="1600" b="1" dirty="0"/>
              <a:t> 20 </a:t>
            </a:r>
            <a:r>
              <a:rPr lang="en-US" altLang="zh-CN" sz="1600" b="1" dirty="0" err="1"/>
              <a:t>vdsl</a:t>
            </a:r>
            <a:r>
              <a:rPr lang="en-US" altLang="zh-CN" sz="1600" b="1" dirty="0"/>
              <a:t> mode </a:t>
            </a:r>
            <a:r>
              <a:rPr lang="en-US" altLang="zh-CN" sz="1600" b="1" dirty="0" err="1"/>
              <a:t>ptm</a:t>
            </a:r>
            <a:r>
              <a:rPr lang="en-US" altLang="zh-CN" sz="1600" b="1" dirty="0"/>
              <a:t> 0/2/1 multi-service user-</a:t>
            </a:r>
            <a:r>
              <a:rPr lang="en-US" altLang="zh-CN" sz="1600" b="1" dirty="0" err="1"/>
              <a:t>vlan</a:t>
            </a:r>
            <a:r>
              <a:rPr lang="en-US" altLang="zh-CN" sz="1600" b="1" dirty="0"/>
              <a:t> untagged </a:t>
            </a:r>
            <a:r>
              <a:rPr lang="en-US" altLang="zh-CN" sz="1600" b="1" dirty="0" err="1"/>
              <a:t>rx-cttr</a:t>
            </a:r>
            <a:r>
              <a:rPr lang="en-US" altLang="zh-CN" sz="1600" b="1" dirty="0"/>
              <a:t> 18 </a:t>
            </a:r>
            <a:r>
              <a:rPr lang="en-US" altLang="zh-CN" sz="1600" b="1" dirty="0" err="1"/>
              <a:t>tx-cttr</a:t>
            </a:r>
            <a:r>
              <a:rPr lang="en-US" altLang="zh-CN" sz="1600" b="1" dirty="0"/>
              <a:t> 18</a:t>
            </a:r>
          </a:p>
        </p:txBody>
      </p:sp>
      <p:sp>
        <p:nvSpPr>
          <p:cNvPr id="6" name="TextBox 4"/>
          <p:cNvSpPr txBox="1"/>
          <p:nvPr/>
        </p:nvSpPr>
        <p:spPr>
          <a:xfrm>
            <a:off x="790222" y="2755582"/>
            <a:ext cx="10690298" cy="584775"/>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MxU(</a:t>
            </a:r>
            <a:r>
              <a:rPr lang="en-US" altLang="zh-CN" sz="1600" dirty="0" err="1"/>
              <a:t>config</a:t>
            </a:r>
            <a:r>
              <a:rPr lang="en-US" altLang="zh-CN" sz="1600" dirty="0"/>
              <a:t>)#</a:t>
            </a:r>
            <a:r>
              <a:rPr lang="en-US" altLang="zh-CN" sz="1600" b="1" dirty="0" err="1"/>
              <a:t>vlan</a:t>
            </a:r>
            <a:r>
              <a:rPr lang="en-US" altLang="zh-CN" sz="1600" b="1" dirty="0"/>
              <a:t> 20 smart</a:t>
            </a:r>
          </a:p>
          <a:p>
            <a:pPr marL="285750" indent="-285750">
              <a:buFont typeface="Huawei Sans" panose="020C0503030203020204" pitchFamily="34" charset="0"/>
              <a:buChar char="▫"/>
            </a:pPr>
            <a:r>
              <a:rPr lang="en-US" altLang="zh-CN" sz="1600" dirty="0" err="1"/>
              <a:t>MxU</a:t>
            </a:r>
            <a:r>
              <a:rPr lang="en-US" altLang="zh-CN" sz="1600" dirty="0"/>
              <a:t>(</a:t>
            </a:r>
            <a:r>
              <a:rPr lang="en-US" altLang="zh-CN" sz="1600" dirty="0" err="1"/>
              <a:t>config</a:t>
            </a:r>
            <a:r>
              <a:rPr lang="en-US" altLang="zh-CN" sz="1600" dirty="0"/>
              <a:t>)#</a:t>
            </a:r>
            <a:r>
              <a:rPr lang="en-US" altLang="zh-CN" sz="1600" b="1" dirty="0"/>
              <a:t>port </a:t>
            </a:r>
            <a:r>
              <a:rPr lang="en-US" altLang="zh-CN" sz="1600" b="1" dirty="0" err="1"/>
              <a:t>vlan</a:t>
            </a:r>
            <a:r>
              <a:rPr lang="en-US" altLang="zh-CN" sz="1600" b="1" dirty="0"/>
              <a:t> 20 0/0 1</a:t>
            </a:r>
          </a:p>
        </p:txBody>
      </p:sp>
      <p:sp>
        <p:nvSpPr>
          <p:cNvPr id="7" name="TextBox 4"/>
          <p:cNvSpPr txBox="1"/>
          <p:nvPr/>
        </p:nvSpPr>
        <p:spPr>
          <a:xfrm>
            <a:off x="790222" y="1764085"/>
            <a:ext cx="10690298" cy="338554"/>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sz="1600" dirty="0"/>
              <a:t>MxU(</a:t>
            </a:r>
            <a:r>
              <a:rPr lang="en-US" altLang="zh-CN" sz="1600" dirty="0" err="1"/>
              <a:t>config</a:t>
            </a:r>
            <a:r>
              <a:rPr lang="en-US" altLang="zh-CN" sz="1600" dirty="0"/>
              <a:t>)#</a:t>
            </a:r>
            <a:r>
              <a:rPr lang="en-US" altLang="zh-CN" sz="1600" b="1" dirty="0"/>
              <a:t>traffic table </a:t>
            </a:r>
            <a:r>
              <a:rPr lang="en-US" altLang="zh-CN" sz="1600" b="1" dirty="0" err="1"/>
              <a:t>ip</a:t>
            </a:r>
            <a:r>
              <a:rPr lang="en-US" altLang="zh-CN" sz="1600" b="1" dirty="0"/>
              <a:t> index 18 </a:t>
            </a:r>
            <a:r>
              <a:rPr lang="en-US" altLang="zh-CN" sz="1600" b="1" dirty="0" err="1"/>
              <a:t>cir</a:t>
            </a:r>
            <a:r>
              <a:rPr lang="en-US" altLang="zh-CN" sz="1600" b="1" dirty="0"/>
              <a:t> 8116 priority 1 priority-policy tag-In-Package</a:t>
            </a:r>
          </a:p>
        </p:txBody>
      </p:sp>
    </p:spTree>
    <p:extLst>
      <p:ext uri="{BB962C8B-B14F-4D97-AF65-F5344CB8AC3E}">
        <p14:creationId xmlns:p14="http://schemas.microsoft.com/office/powerpoint/2010/main" val="1535780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lang="pt-BR" altLang="zh-CN" dirty="0"/>
              <a:t>Status do quadro de consulta
</a:t>
            </a:r>
            <a:endParaRPr lang="zh-CN" altLang="en-US" dirty="0"/>
          </a:p>
        </p:txBody>
      </p:sp>
      <p:sp>
        <p:nvSpPr>
          <p:cNvPr id="3" name="标题 2"/>
          <p:cNvSpPr>
            <a:spLocks noGrp="1"/>
          </p:cNvSpPr>
          <p:nvPr>
            <p:ph type="title"/>
          </p:nvPr>
        </p:nvSpPr>
        <p:spPr/>
        <p:txBody>
          <a:bodyPr/>
          <a:lstStyle/>
          <a:p>
            <a:r>
              <a:rPr lang="en-US" altLang="zh-CN" sz="3500" dirty="0"/>
              <a:t>Quadro de </a:t>
            </a:r>
            <a:r>
              <a:rPr lang="en-US" altLang="zh-CN" sz="3500" dirty="0" err="1"/>
              <a:t>Consultas</a:t>
            </a:r>
            <a:r>
              <a:rPr lang="en-US" altLang="zh-CN" sz="3500" dirty="0"/>
              <a:t>
</a:t>
            </a:r>
            <a:endParaRPr lang="zh-CN" altLang="en-US" dirty="0"/>
          </a:p>
        </p:txBody>
      </p:sp>
      <p:sp>
        <p:nvSpPr>
          <p:cNvPr id="5" name="TextBox 4"/>
          <p:cNvSpPr txBox="1"/>
          <p:nvPr/>
        </p:nvSpPr>
        <p:spPr>
          <a:xfrm>
            <a:off x="783529" y="1917426"/>
            <a:ext cx="10642871" cy="3416320"/>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lnSpc>
                <a:spcPct val="100000"/>
              </a:lnSpc>
              <a:buFont typeface="Huawei Sans" panose="020C0503030203020204" pitchFamily="34" charset="0"/>
              <a:buChar char="▫"/>
            </a:pPr>
            <a:r>
              <a:rPr lang="en-US" altLang="zh-CN" dirty="0"/>
              <a:t>MxU(</a:t>
            </a:r>
            <a:r>
              <a:rPr lang="en-US" altLang="zh-CN" dirty="0" err="1"/>
              <a:t>config</a:t>
            </a:r>
            <a:r>
              <a:rPr lang="en-US" altLang="zh-CN" dirty="0"/>
              <a:t>)#</a:t>
            </a:r>
            <a:r>
              <a:rPr lang="en-US" altLang="zh-CN" b="1" dirty="0"/>
              <a:t>display board 0</a:t>
            </a:r>
          </a:p>
          <a:p>
            <a:pPr marL="403039" lvl="1" indent="0">
              <a:lnSpc>
                <a:spcPct val="100000"/>
              </a:lnSpc>
              <a:buNone/>
            </a:pPr>
            <a:r>
              <a:rPr lang="en-US" altLang="zh-CN" dirty="0"/>
              <a:t>----------------------------------------------------------</a:t>
            </a:r>
          </a:p>
          <a:p>
            <a:pPr marL="403039" lvl="1" indent="0">
              <a:lnSpc>
                <a:spcPct val="100000"/>
              </a:lnSpc>
              <a:buNone/>
            </a:pPr>
            <a:r>
              <a:rPr lang="en-US" altLang="zh-CN" dirty="0"/>
              <a:t> </a:t>
            </a:r>
            <a:r>
              <a:rPr lang="en-US" altLang="zh-CN" dirty="0" err="1"/>
              <a:t>SlotID</a:t>
            </a:r>
            <a:r>
              <a:rPr lang="en-US" altLang="zh-CN" dirty="0"/>
              <a:t> </a:t>
            </a:r>
            <a:r>
              <a:rPr lang="en-US" altLang="zh-CN" dirty="0" err="1"/>
              <a:t>BoardName</a:t>
            </a:r>
            <a:r>
              <a:rPr lang="en-US" altLang="zh-CN" dirty="0"/>
              <a:t>  Status SubType0  SubType1  Online/Offline</a:t>
            </a:r>
          </a:p>
          <a:p>
            <a:pPr marL="403039" lvl="1" indent="0">
              <a:lnSpc>
                <a:spcPct val="100000"/>
              </a:lnSpc>
              <a:buNone/>
            </a:pPr>
            <a:r>
              <a:rPr lang="en-US" altLang="zh-CN" dirty="0"/>
              <a:t>--------------------------------------------------------</a:t>
            </a:r>
          </a:p>
          <a:p>
            <a:pPr marL="403039" lvl="1" indent="0">
              <a:lnSpc>
                <a:spcPct val="100000"/>
              </a:lnSpc>
              <a:buNone/>
            </a:pPr>
            <a:r>
              <a:rPr lang="en-US" altLang="zh-CN" dirty="0"/>
              <a:t>  0       H831CCUB   </a:t>
            </a:r>
            <a:r>
              <a:rPr lang="en-US" altLang="zh-CN" dirty="0" err="1"/>
              <a:t>Active_normal</a:t>
            </a:r>
            <a:r>
              <a:rPr lang="en-US" altLang="zh-CN" dirty="0"/>
              <a:t>  GP1A  ASDA</a:t>
            </a:r>
          </a:p>
          <a:p>
            <a:pPr marL="403039" lvl="1" indent="0">
              <a:lnSpc>
                <a:spcPct val="100000"/>
              </a:lnSpc>
              <a:buNone/>
            </a:pPr>
            <a:r>
              <a:rPr lang="en-US" altLang="zh-CN" dirty="0">
                <a:solidFill>
                  <a:srgbClr val="C00000"/>
                </a:solidFill>
              </a:rPr>
              <a:t>  1       H835ADLE   Normal</a:t>
            </a:r>
          </a:p>
          <a:p>
            <a:pPr marL="403039" lvl="1" indent="0">
              <a:lnSpc>
                <a:spcPct val="100000"/>
              </a:lnSpc>
              <a:buNone/>
            </a:pPr>
            <a:r>
              <a:rPr lang="en-US" altLang="zh-CN" dirty="0">
                <a:solidFill>
                  <a:srgbClr val="C00000"/>
                </a:solidFill>
              </a:rPr>
              <a:t>  2       H835VDGE   Normal</a:t>
            </a:r>
          </a:p>
          <a:p>
            <a:pPr marL="403039" lvl="1" indent="0">
              <a:lnSpc>
                <a:spcPct val="100000"/>
              </a:lnSpc>
              <a:buNone/>
            </a:pPr>
            <a:r>
              <a:rPr lang="en-US" altLang="zh-CN" dirty="0"/>
              <a:t>  3       H838ASRB   Failed                                   Offline</a:t>
            </a:r>
          </a:p>
          <a:p>
            <a:pPr marL="403039" lvl="1" indent="0">
              <a:lnSpc>
                <a:spcPct val="100000"/>
              </a:lnSpc>
              <a:buNone/>
            </a:pPr>
            <a:r>
              <a:rPr lang="en-US" altLang="zh-CN" dirty="0"/>
              <a:t>  4</a:t>
            </a:r>
          </a:p>
          <a:p>
            <a:pPr marL="403039" lvl="1" indent="0">
              <a:lnSpc>
                <a:spcPct val="100000"/>
              </a:lnSpc>
              <a:buNone/>
            </a:pPr>
            <a:r>
              <a:rPr lang="en-US" altLang="zh-CN" dirty="0"/>
              <a:t>  5       H831PDIA   Normal</a:t>
            </a:r>
          </a:p>
          <a:p>
            <a:pPr marL="403039" lvl="1" indent="0">
              <a:lnSpc>
                <a:spcPct val="100000"/>
              </a:lnSpc>
              <a:buNone/>
            </a:pPr>
            <a:r>
              <a:rPr lang="en-US" altLang="zh-CN" dirty="0"/>
              <a:t> ------------------------------------------------------</a:t>
            </a:r>
          </a:p>
          <a:p>
            <a:pPr marL="403039" lvl="1" indent="0">
              <a:lnSpc>
                <a:spcPct val="100000"/>
              </a:lnSpc>
              <a:buNone/>
            </a:pPr>
            <a:endParaRPr lang="en-US" altLang="zh-CN" dirty="0"/>
          </a:p>
        </p:txBody>
      </p:sp>
    </p:spTree>
    <p:extLst>
      <p:ext uri="{BB962C8B-B14F-4D97-AF65-F5344CB8AC3E}">
        <p14:creationId xmlns:p14="http://schemas.microsoft.com/office/powerpoint/2010/main" val="26825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Padrão</a:t>
            </a:r>
            <a:r>
              <a:rPr lang="en-US" altLang="zh-CN" dirty="0"/>
              <a:t> DSL
</a:t>
            </a:r>
            <a:endParaRPr lang="zh-CN" altLang="en-US" dirty="0"/>
          </a:p>
        </p:txBody>
      </p:sp>
      <p:grpSp>
        <p:nvGrpSpPr>
          <p:cNvPr id="16" name="组合 15"/>
          <p:cNvGrpSpPr/>
          <p:nvPr/>
        </p:nvGrpSpPr>
        <p:grpSpPr>
          <a:xfrm>
            <a:off x="2132013" y="1242453"/>
            <a:ext cx="7927975" cy="4529447"/>
            <a:chOff x="526213" y="1242453"/>
            <a:chExt cx="7927975" cy="4529447"/>
          </a:xfrm>
        </p:grpSpPr>
        <p:sp>
          <p:nvSpPr>
            <p:cNvPr id="5" name="Rectangle 3"/>
            <p:cNvSpPr txBox="1">
              <a:spLocks noChangeArrowheads="1"/>
            </p:cNvSpPr>
            <p:nvPr/>
          </p:nvSpPr>
          <p:spPr bwMode="auto">
            <a:xfrm>
              <a:off x="639372" y="1242453"/>
              <a:ext cx="3638550" cy="373062"/>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pPr marL="0" indent="0">
                <a:buNone/>
              </a:pPr>
              <a:r>
                <a:rPr lang="en-US" altLang="zh-CN" sz="1600" b="1" dirty="0" err="1">
                  <a:latin typeface="+mn-lt"/>
                </a:rPr>
                <a:t>Organizações</a:t>
              </a:r>
              <a:r>
                <a:rPr lang="en-US" altLang="zh-CN" sz="1600" b="1" dirty="0">
                  <a:latin typeface="+mn-lt"/>
                </a:rPr>
                <a:t> </a:t>
              </a:r>
              <a:r>
                <a:rPr lang="en-US" altLang="zh-CN" sz="1600" b="1" dirty="0" err="1">
                  <a:latin typeface="+mn-lt"/>
                </a:rPr>
                <a:t>internacionais</a:t>
              </a:r>
              <a:r>
                <a:rPr lang="en-US" altLang="zh-CN" sz="1600" b="1" dirty="0">
                  <a:latin typeface="+mn-lt"/>
                </a:rPr>
                <a:t> </a:t>
              </a:r>
              <a:r>
                <a:rPr lang="en-US" altLang="zh-CN" sz="1600" b="1" dirty="0" err="1">
                  <a:latin typeface="+mn-lt"/>
                </a:rPr>
                <a:t>relacionadas</a:t>
              </a:r>
              <a:r>
                <a:rPr lang="en-US" altLang="zh-CN" sz="1600" b="1" dirty="0">
                  <a:latin typeface="+mn-lt"/>
                </a:rPr>
                <a:t>:</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39372" y="1698065"/>
              <a:ext cx="3455988" cy="1019175"/>
            </a:xfrm>
            <a:prstGeom prst="rect">
              <a:avLst/>
            </a:prstGeom>
            <a:noFill/>
            <a:ln w="9525">
              <a:noFill/>
              <a:miter lim="800000"/>
              <a:headEnd/>
              <a:tailEnd/>
            </a:ln>
          </p:spPr>
        </p:pic>
        <p:sp>
          <p:nvSpPr>
            <p:cNvPr id="7" name="Rectangle 5"/>
            <p:cNvSpPr>
              <a:spLocks noChangeArrowheads="1"/>
            </p:cNvSpPr>
            <p:nvPr/>
          </p:nvSpPr>
          <p:spPr bwMode="auto">
            <a:xfrm>
              <a:off x="4710863" y="2682453"/>
              <a:ext cx="3743325" cy="2973122"/>
            </a:xfrm>
            <a:prstGeom prst="rect">
              <a:avLst/>
            </a:prstGeom>
            <a:solidFill>
              <a:srgbClr val="CCECFF"/>
            </a:solidFill>
            <a:ln>
              <a:noFill/>
            </a:ln>
            <a:effectLst>
              <a:prstShdw prst="shdw13" dist="53882" dir="13500000">
                <a:srgbClr val="808080">
                  <a:alpha val="50000"/>
                </a:srgbClr>
              </a:prst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fontAlgn="ctr">
                <a:lnSpc>
                  <a:spcPct val="120000"/>
                </a:lnSpc>
              </a:pPr>
              <a:r>
                <a:rPr kumimoji="1" lang="en-US" altLang="zh-CN" sz="1300" b="1" dirty="0" err="1">
                  <a:latin typeface="+mn-lt"/>
                  <a:ea typeface="+mn-ea"/>
                </a:rPr>
                <a:t>Padrões</a:t>
              </a:r>
              <a:r>
                <a:rPr kumimoji="1" lang="en-US" altLang="zh-CN" sz="1300" b="1" dirty="0">
                  <a:latin typeface="+mn-lt"/>
                  <a:ea typeface="+mn-ea"/>
                </a:rPr>
                <a:t> DSL:</a:t>
              </a:r>
            </a:p>
            <a:p>
              <a:pPr fontAlgn="ctr">
                <a:lnSpc>
                  <a:spcPct val="120000"/>
                </a:lnSpc>
              </a:pPr>
              <a:r>
                <a:rPr kumimoji="1" lang="pt-BR" altLang="zh-CN" sz="1300" dirty="0">
                  <a:latin typeface="+mn-lt"/>
                  <a:ea typeface="+mn-ea"/>
                </a:rPr>
                <a:t>G.991.1 Padrões HDSL de primeira geração
G.991.2 Padrão HDSL de segunda geração </a:t>
              </a:r>
              <a:r>
                <a:rPr kumimoji="1" lang="en-US" altLang="zh-CN" sz="1300" dirty="0">
                  <a:latin typeface="+mn-lt"/>
                  <a:ea typeface="+mn-ea"/>
                </a:rPr>
                <a:t>(HDSL2 </a:t>
              </a:r>
              <a:r>
                <a:rPr kumimoji="1" lang="en-US" altLang="zh-CN" sz="1300" dirty="0" err="1">
                  <a:latin typeface="+mn-lt"/>
                  <a:ea typeface="+mn-ea"/>
                </a:rPr>
                <a:t>ou</a:t>
              </a:r>
              <a:r>
                <a:rPr kumimoji="1" lang="en-US" altLang="zh-CN" sz="1300" dirty="0">
                  <a:latin typeface="+mn-lt"/>
                  <a:ea typeface="+mn-ea"/>
                </a:rPr>
                <a:t> SDSL)
</a:t>
              </a:r>
              <a:r>
                <a:rPr kumimoji="1" lang="pt-BR" altLang="zh-CN" sz="1300" dirty="0">
                  <a:latin typeface="+mn-lt"/>
                  <a:ea typeface="+mn-ea"/>
                </a:rPr>
                <a:t>G.992.1 Padrão ADSL de taxa completa </a:t>
              </a:r>
              <a:r>
                <a:rPr kumimoji="1" lang="en-US" altLang="zh-CN" sz="1300" dirty="0">
                  <a:latin typeface="+mn-lt"/>
                  <a:ea typeface="+mn-ea"/>
                </a:rPr>
                <a:t>(G.dmt)</a:t>
              </a:r>
            </a:p>
            <a:p>
              <a:pPr fontAlgn="ctr">
                <a:lnSpc>
                  <a:spcPct val="120000"/>
                </a:lnSpc>
              </a:pPr>
              <a:r>
                <a:rPr kumimoji="1" lang="pt-BR" altLang="zh-CN" sz="1300" dirty="0">
                  <a:latin typeface="+mn-lt"/>
                  <a:ea typeface="+mn-ea"/>
                </a:rPr>
                <a:t>G.992.2 Padrão ADSL sem divisor </a:t>
              </a:r>
              <a:r>
                <a:rPr kumimoji="1" lang="en-US" altLang="zh-CN" sz="1300" dirty="0">
                  <a:latin typeface="+mn-lt"/>
                  <a:ea typeface="+mn-ea"/>
                </a:rPr>
                <a:t>(</a:t>
              </a:r>
              <a:r>
                <a:rPr kumimoji="1" lang="en-US" altLang="zh-CN" sz="1300" dirty="0" err="1">
                  <a:latin typeface="+mn-lt"/>
                  <a:ea typeface="+mn-ea"/>
                </a:rPr>
                <a:t>G.lite</a:t>
              </a:r>
              <a:r>
                <a:rPr kumimoji="1" lang="en-US" altLang="zh-CN" sz="1300" dirty="0">
                  <a:latin typeface="+mn-lt"/>
                  <a:ea typeface="+mn-ea"/>
                </a:rPr>
                <a:t>)</a:t>
              </a:r>
            </a:p>
            <a:p>
              <a:pPr fontAlgn="ctr">
                <a:lnSpc>
                  <a:spcPct val="120000"/>
                </a:lnSpc>
              </a:pPr>
              <a:r>
                <a:rPr kumimoji="1" lang="pt-BR" altLang="zh-CN" sz="1300" dirty="0">
                  <a:latin typeface="+mn-lt"/>
                  <a:ea typeface="+mn-ea"/>
                </a:rPr>
                <a:t>G.993 Futuro padrão com VDSL</a:t>
              </a:r>
              <a:r>
                <a:rPr kumimoji="1" lang="en-US" altLang="zh-CN" sz="1300" dirty="0">
                  <a:latin typeface="+mn-lt"/>
                  <a:ea typeface="+mn-ea"/>
                </a:rPr>
                <a:t>.</a:t>
              </a:r>
            </a:p>
            <a:p>
              <a:pPr fontAlgn="ctr">
                <a:lnSpc>
                  <a:spcPct val="120000"/>
                </a:lnSpc>
              </a:pPr>
              <a:r>
                <a:rPr kumimoji="1" lang="en-US" altLang="zh-CN" sz="1300" dirty="0" err="1">
                  <a:latin typeface="+mn-lt"/>
                  <a:ea typeface="+mn-ea"/>
                </a:rPr>
                <a:t>Processo</a:t>
              </a:r>
              <a:r>
                <a:rPr kumimoji="1" lang="en-US" altLang="zh-CN" sz="1300" dirty="0">
                  <a:latin typeface="+mn-lt"/>
                  <a:ea typeface="+mn-ea"/>
                </a:rPr>
                <a:t> de Handshake DSL G.994.1 (</a:t>
              </a:r>
              <a:r>
                <a:rPr kumimoji="1" lang="en-US" altLang="zh-CN" sz="1300" dirty="0" err="1">
                  <a:latin typeface="+mn-lt"/>
                  <a:ea typeface="+mn-ea"/>
                </a:rPr>
                <a:t>G.hs</a:t>
              </a:r>
              <a:r>
                <a:rPr kumimoji="1" lang="en-US" altLang="zh-CN" sz="1300" dirty="0">
                  <a:latin typeface="+mn-lt"/>
                  <a:ea typeface="+mn-ea"/>
                </a:rPr>
                <a:t>)</a:t>
              </a:r>
            </a:p>
            <a:p>
              <a:pPr fontAlgn="ctr">
                <a:lnSpc>
                  <a:spcPct val="120000"/>
                </a:lnSpc>
              </a:pPr>
              <a:r>
                <a:rPr kumimoji="1" lang="pt-BR" altLang="zh-CN" sz="1300" dirty="0">
                  <a:latin typeface="+mn-lt"/>
                  <a:ea typeface="+mn-ea"/>
                </a:rPr>
                <a:t>Visão geral da DSL G.995.1
Processo de teste DSL G.996.1 </a:t>
              </a:r>
              <a:r>
                <a:rPr kumimoji="1" lang="en-US" altLang="zh-CN" sz="1300" dirty="0">
                  <a:latin typeface="+mn-lt"/>
                  <a:ea typeface="+mn-ea"/>
                </a:rPr>
                <a:t>(</a:t>
              </a:r>
              <a:r>
                <a:rPr kumimoji="1" lang="en-US" altLang="zh-CN" sz="1300" dirty="0" err="1">
                  <a:latin typeface="+mn-lt"/>
                  <a:ea typeface="+mn-ea"/>
                </a:rPr>
                <a:t>G.test</a:t>
              </a:r>
              <a:r>
                <a:rPr kumimoji="1" lang="en-US" altLang="zh-CN" sz="1300" dirty="0">
                  <a:latin typeface="+mn-lt"/>
                  <a:ea typeface="+mn-ea"/>
                </a:rPr>
                <a:t>)</a:t>
              </a:r>
            </a:p>
            <a:p>
              <a:pPr fontAlgn="ctr">
                <a:lnSpc>
                  <a:spcPct val="120000"/>
                </a:lnSpc>
              </a:pPr>
              <a:r>
                <a:rPr kumimoji="1" lang="pt-BR" altLang="zh-CN" sz="1300" dirty="0">
                  <a:latin typeface="+mn-lt"/>
                  <a:ea typeface="+mn-ea"/>
                </a:rPr>
                <a:t>G.997.1 Ferramenta de manutenção da camada física DSL </a:t>
              </a:r>
              <a:r>
                <a:rPr kumimoji="1" lang="en-US" altLang="zh-CN" sz="1300" dirty="0">
                  <a:latin typeface="+mn-lt"/>
                  <a:ea typeface="+mn-ea"/>
                </a:rPr>
                <a:t>(G.oam)</a:t>
              </a:r>
            </a:p>
          </p:txBody>
        </p:sp>
        <p:sp>
          <p:nvSpPr>
            <p:cNvPr id="8" name="Rectangle 6"/>
            <p:cNvSpPr>
              <a:spLocks noChangeArrowheads="1"/>
            </p:cNvSpPr>
            <p:nvPr/>
          </p:nvSpPr>
          <p:spPr bwMode="auto">
            <a:xfrm>
              <a:off x="571140" y="5310235"/>
              <a:ext cx="266266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71450" indent="-171450" fontAlgn="ctr">
                <a:buFont typeface="Arial" panose="020B0604020202020204" pitchFamily="34" charset="0"/>
                <a:buChar char="•"/>
              </a:pPr>
              <a:r>
                <a:rPr kumimoji="1" lang="en-US" altLang="zh-CN" sz="1200" b="1" dirty="0">
                  <a:ea typeface="+mn-ea"/>
                </a:rPr>
                <a:t> </a:t>
              </a:r>
              <a:r>
                <a:rPr kumimoji="1" lang="pt-BR" altLang="zh-CN" sz="1200" b="1" dirty="0"/>
                <a:t>TM6 </a:t>
              </a:r>
              <a:r>
                <a:rPr kumimoji="1" lang="pt-BR" altLang="zh-CN" sz="1200" b="1" dirty="0" err="1"/>
                <a:t>Work</a:t>
              </a:r>
              <a:r>
                <a:rPr kumimoji="1" lang="pt-BR" altLang="zh-CN" sz="1200" b="1" dirty="0"/>
                <a:t> Team: responsável pelos padrões de acesso DSL</a:t>
              </a:r>
              <a:endParaRPr kumimoji="1" lang="en-US" altLang="zh-CN" sz="1200" b="1" dirty="0">
                <a:ea typeface="+mn-ea"/>
              </a:endParaRPr>
            </a:p>
          </p:txBody>
        </p:sp>
        <p:pic>
          <p:nvPicPr>
            <p:cNvPr id="9"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l="4745" t="43312" r="66014" b="38493"/>
            <a:stretch>
              <a:fillRect/>
            </a:stretch>
          </p:blipFill>
          <p:spPr bwMode="auto">
            <a:xfrm>
              <a:off x="749530" y="4122178"/>
              <a:ext cx="2160588" cy="1008062"/>
            </a:xfrm>
            <a:prstGeom prst="rect">
              <a:avLst/>
            </a:prstGeom>
            <a:solidFill>
              <a:srgbClr val="FF9966"/>
            </a:solidFill>
            <a:ln w="9525">
              <a:solidFill>
                <a:srgbClr val="FF9900"/>
              </a:solidFill>
              <a:miter lim="800000"/>
            </a:ln>
          </p:spPr>
        </p:pic>
        <p:sp>
          <p:nvSpPr>
            <p:cNvPr id="10" name="Rectangle 8"/>
            <p:cNvSpPr>
              <a:spLocks noChangeArrowheads="1"/>
            </p:cNvSpPr>
            <p:nvPr/>
          </p:nvSpPr>
          <p:spPr bwMode="auto">
            <a:xfrm>
              <a:off x="526213" y="2880306"/>
              <a:ext cx="40362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marL="171450" indent="-171450" fontAlgn="ctr">
                <a:buFont typeface="Arial" panose="020B0604020202020204" pitchFamily="34" charset="0"/>
                <a:buChar char="•"/>
              </a:pPr>
              <a:r>
                <a:rPr kumimoji="1" lang="pt-BR" altLang="zh-CN" sz="1200" b="1" dirty="0">
                  <a:latin typeface="+mn-lt"/>
                  <a:ea typeface="+mn-ea"/>
                </a:rPr>
                <a:t>Comitê T1E1: responsável pelas interfaces de rede, alimentação e proteção</a:t>
              </a:r>
              <a:endParaRPr kumimoji="1" lang="en-US" altLang="zh-CN" sz="1200" b="1" dirty="0">
                <a:latin typeface="+mn-lt"/>
                <a:ea typeface="+mn-ea"/>
              </a:endParaRPr>
            </a:p>
          </p:txBody>
        </p:sp>
        <p:sp>
          <p:nvSpPr>
            <p:cNvPr id="11" name="Rectangle 9"/>
            <p:cNvSpPr>
              <a:spLocks noChangeArrowheads="1"/>
            </p:cNvSpPr>
            <p:nvPr/>
          </p:nvSpPr>
          <p:spPr bwMode="auto">
            <a:xfrm>
              <a:off x="526213" y="3546039"/>
              <a:ext cx="41837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100">
                  <a:solidFill>
                    <a:schemeClr val="tx1"/>
                  </a:solidFill>
                  <a:latin typeface="Arial" pitchFamily="34" charset="0"/>
                  <a:ea typeface="MS PGothic" pitchFamily="34" charset="-128"/>
                </a:defRPr>
              </a:lvl1pPr>
              <a:lvl2pPr marL="742950" indent="-285750">
                <a:defRPr sz="2100">
                  <a:solidFill>
                    <a:schemeClr val="tx1"/>
                  </a:solidFill>
                  <a:latin typeface="Arial" pitchFamily="34" charset="0"/>
                  <a:ea typeface="MS PGothic" pitchFamily="34" charset="-128"/>
                </a:defRPr>
              </a:lvl2pPr>
              <a:lvl3pPr marL="1143000" indent="-228600">
                <a:defRPr sz="2100">
                  <a:solidFill>
                    <a:schemeClr val="tx1"/>
                  </a:solidFill>
                  <a:latin typeface="Arial" pitchFamily="34" charset="0"/>
                  <a:ea typeface="MS PGothic" pitchFamily="34" charset="-128"/>
                </a:defRPr>
              </a:lvl3pPr>
              <a:lvl4pPr marL="1600200" indent="-228600">
                <a:defRPr sz="2100">
                  <a:solidFill>
                    <a:schemeClr val="tx1"/>
                  </a:solidFill>
                  <a:latin typeface="Arial" pitchFamily="34" charset="0"/>
                  <a:ea typeface="MS PGothic" pitchFamily="34" charset="-128"/>
                </a:defRPr>
              </a:lvl4pPr>
              <a:lvl5pPr marL="2057400" indent="-228600">
                <a:defRPr sz="2100">
                  <a:solidFill>
                    <a:schemeClr val="tx1"/>
                  </a:solidFill>
                  <a:latin typeface="Arial" pitchFamily="34" charset="0"/>
                  <a:ea typeface="MS PGothic" pitchFamily="34" charset="-128"/>
                </a:defRPr>
              </a:lvl5pPr>
              <a:lvl6pPr marL="2514600" indent="-228600" algn="ctr" eaLnBrk="0" fontAlgn="base" hangingPunct="0">
                <a:spcBef>
                  <a:spcPct val="0"/>
                </a:spcBef>
                <a:spcAft>
                  <a:spcPct val="0"/>
                </a:spcAft>
                <a:defRPr sz="2100">
                  <a:solidFill>
                    <a:schemeClr val="tx1"/>
                  </a:solidFill>
                  <a:latin typeface="Arial" pitchFamily="34" charset="0"/>
                  <a:ea typeface="MS PGothic" pitchFamily="34" charset="-128"/>
                </a:defRPr>
              </a:lvl6pPr>
              <a:lvl7pPr marL="2971800" indent="-228600" algn="ctr" eaLnBrk="0" fontAlgn="base" hangingPunct="0">
                <a:spcBef>
                  <a:spcPct val="0"/>
                </a:spcBef>
                <a:spcAft>
                  <a:spcPct val="0"/>
                </a:spcAft>
                <a:defRPr sz="2100">
                  <a:solidFill>
                    <a:schemeClr val="tx1"/>
                  </a:solidFill>
                  <a:latin typeface="Arial" pitchFamily="34" charset="0"/>
                  <a:ea typeface="MS PGothic" pitchFamily="34" charset="-128"/>
                </a:defRPr>
              </a:lvl7pPr>
              <a:lvl8pPr marL="3429000" indent="-228600" algn="ctr" eaLnBrk="0" fontAlgn="base" hangingPunct="0">
                <a:spcBef>
                  <a:spcPct val="0"/>
                </a:spcBef>
                <a:spcAft>
                  <a:spcPct val="0"/>
                </a:spcAft>
                <a:defRPr sz="2100">
                  <a:solidFill>
                    <a:schemeClr val="tx1"/>
                  </a:solidFill>
                  <a:latin typeface="Arial" pitchFamily="34" charset="0"/>
                  <a:ea typeface="MS PGothic" pitchFamily="34" charset="-128"/>
                </a:defRPr>
              </a:lvl8pPr>
              <a:lvl9pPr marL="3886200" indent="-228600" algn="ctr" eaLnBrk="0" fontAlgn="base" hangingPunct="0">
                <a:spcBef>
                  <a:spcPct val="0"/>
                </a:spcBef>
                <a:spcAft>
                  <a:spcPct val="0"/>
                </a:spcAft>
                <a:defRPr sz="2100">
                  <a:solidFill>
                    <a:schemeClr val="tx1"/>
                  </a:solidFill>
                  <a:latin typeface="Arial" pitchFamily="34" charset="0"/>
                  <a:ea typeface="MS PGothic" pitchFamily="34" charset="-128"/>
                </a:defRPr>
              </a:lvl9pPr>
            </a:lstStyle>
            <a:p>
              <a:pPr marL="171450" indent="-171450" fontAlgn="ctr">
                <a:buFont typeface="Arial" panose="020B0604020202020204" pitchFamily="34" charset="0"/>
                <a:buChar char="•"/>
              </a:pPr>
              <a:r>
                <a:rPr kumimoji="1" lang="pt-BR" altLang="zh-CN" sz="1200" b="1" dirty="0">
                  <a:latin typeface="+mn-lt"/>
                  <a:ea typeface="+mn-ea"/>
                </a:rPr>
                <a:t>Equipe de Trabalho T1E1.4: Responsável pela padronização do acesso DSL</a:t>
              </a:r>
              <a:endParaRPr kumimoji="1" lang="en-US" altLang="zh-CN" sz="1200" b="1" dirty="0">
                <a:latin typeface="+mn-lt"/>
                <a:ea typeface="+mn-ea"/>
              </a:endParaRPr>
            </a:p>
          </p:txBody>
        </p:sp>
        <p:grpSp>
          <p:nvGrpSpPr>
            <p:cNvPr id="12" name="Group 11"/>
            <p:cNvGrpSpPr/>
            <p:nvPr/>
          </p:nvGrpSpPr>
          <p:grpSpPr>
            <a:xfrm>
              <a:off x="4710863" y="1529791"/>
              <a:ext cx="1152525" cy="998538"/>
              <a:chOff x="2565" y="2022"/>
              <a:chExt cx="630" cy="546"/>
            </a:xfrm>
          </p:grpSpPr>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565" y="2022"/>
                <a:ext cx="63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2565" y="2292"/>
                <a:ext cx="630"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8368351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Estado da porta </a:t>
            </a:r>
            <a:r>
              <a:rPr lang="pt-BR" altLang="zh-CN" dirty="0" err="1"/>
              <a:t>adsl</a:t>
            </a:r>
            <a:r>
              <a:rPr lang="pt-BR" altLang="zh-CN" dirty="0"/>
              <a:t> de consulta
</a:t>
            </a:r>
            <a:endParaRPr lang="zh-CN" altLang="en-US" dirty="0"/>
          </a:p>
        </p:txBody>
      </p:sp>
      <p:sp>
        <p:nvSpPr>
          <p:cNvPr id="3" name="标题 2"/>
          <p:cNvSpPr>
            <a:spLocks noGrp="1"/>
          </p:cNvSpPr>
          <p:nvPr>
            <p:ph type="title"/>
          </p:nvPr>
        </p:nvSpPr>
        <p:spPr/>
        <p:txBody>
          <a:bodyPr/>
          <a:lstStyle/>
          <a:p>
            <a:r>
              <a:rPr lang="en-US" altLang="zh-CN" dirty="0" err="1"/>
              <a:t>Consultar</a:t>
            </a:r>
            <a:r>
              <a:rPr lang="en-US" altLang="zh-CN" dirty="0"/>
              <a:t> porta ADSL
</a:t>
            </a:r>
            <a:endParaRPr lang="zh-CN" altLang="en-US" dirty="0"/>
          </a:p>
        </p:txBody>
      </p:sp>
      <p:sp>
        <p:nvSpPr>
          <p:cNvPr id="7" name="TextBox 4"/>
          <p:cNvSpPr txBox="1"/>
          <p:nvPr/>
        </p:nvSpPr>
        <p:spPr>
          <a:xfrm>
            <a:off x="800304" y="1965360"/>
            <a:ext cx="10626096" cy="3139321"/>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dirty="0"/>
              <a:t>MxU(</a:t>
            </a:r>
            <a:r>
              <a:rPr lang="en-US" altLang="zh-CN" dirty="0" err="1"/>
              <a:t>config</a:t>
            </a:r>
            <a:r>
              <a:rPr lang="en-US" altLang="zh-CN" dirty="0"/>
              <a:t>)#display board 0/3</a:t>
            </a:r>
          </a:p>
          <a:p>
            <a:pPr lvl="1"/>
            <a:r>
              <a:rPr lang="en-US" altLang="zh-CN" dirty="0"/>
              <a:t>-----------------------------------------------------------------------------</a:t>
            </a:r>
          </a:p>
          <a:p>
            <a:pPr lvl="1"/>
            <a:r>
              <a:rPr lang="en-US" altLang="zh-CN" dirty="0"/>
              <a:t>  Port    </a:t>
            </a:r>
            <a:r>
              <a:rPr lang="en-US" altLang="zh-CN" dirty="0" err="1"/>
              <a:t>Port</a:t>
            </a:r>
            <a:r>
              <a:rPr lang="en-US" altLang="zh-CN" dirty="0"/>
              <a:t> Type   Port Status      Line Profile  Alarm Profile  Ext Profile</a:t>
            </a:r>
          </a:p>
          <a:p>
            <a:pPr lvl="1"/>
            <a:r>
              <a:rPr lang="en-US" altLang="zh-CN" dirty="0"/>
              <a:t>  -----------------------------------------------------------------------------</a:t>
            </a:r>
          </a:p>
          <a:p>
            <a:pPr lvl="1"/>
            <a:r>
              <a:rPr lang="en-US" altLang="zh-CN" dirty="0"/>
              <a:t>     0    ADSL        Deactivated              1024              1           --</a:t>
            </a:r>
          </a:p>
          <a:p>
            <a:pPr lvl="1"/>
            <a:r>
              <a:rPr lang="en-US" altLang="zh-CN" dirty="0"/>
              <a:t>     1    ADSL        Deactivated              1024              1           --</a:t>
            </a:r>
          </a:p>
          <a:p>
            <a:pPr lvl="1"/>
            <a:r>
              <a:rPr lang="en-US" altLang="zh-CN" dirty="0"/>
              <a:t>     2    ADSL        </a:t>
            </a:r>
            <a:r>
              <a:rPr lang="en-US" altLang="zh-CN" dirty="0">
                <a:solidFill>
                  <a:srgbClr val="C00000"/>
                </a:solidFill>
              </a:rPr>
              <a:t>Activated  </a:t>
            </a:r>
            <a:r>
              <a:rPr lang="en-US" altLang="zh-CN" dirty="0"/>
              <a:t>                 4                  1           --</a:t>
            </a:r>
          </a:p>
          <a:p>
            <a:pPr lvl="1"/>
            <a:r>
              <a:rPr lang="en-US" altLang="zh-CN" dirty="0"/>
              <a:t>     3    ADSL        Deactivated              1024              1           --</a:t>
            </a:r>
          </a:p>
          <a:p>
            <a:pPr lvl="1"/>
            <a:r>
              <a:rPr lang="en-US" altLang="zh-CN" dirty="0"/>
              <a:t>     4    ADSL        Deactivated              1024              1           --</a:t>
            </a:r>
          </a:p>
          <a:p>
            <a:pPr lvl="1"/>
            <a:r>
              <a:rPr lang="en-US" altLang="zh-CN" dirty="0"/>
              <a:t>     5    ADSL        Deactivated              1024              1           --</a:t>
            </a:r>
          </a:p>
          <a:p>
            <a:pPr lvl="1"/>
            <a:r>
              <a:rPr lang="en-US" altLang="zh-CN" dirty="0"/>
              <a:t>  -----------------------------------------------------------------------------</a:t>
            </a:r>
          </a:p>
        </p:txBody>
      </p:sp>
    </p:spTree>
    <p:extLst>
      <p:ext uri="{BB962C8B-B14F-4D97-AF65-F5344CB8AC3E}">
        <p14:creationId xmlns:p14="http://schemas.microsoft.com/office/powerpoint/2010/main" val="328690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dirty="0"/>
              <a:t>Estado da porta </a:t>
            </a:r>
            <a:r>
              <a:rPr lang="pt-BR" altLang="zh-CN" dirty="0" err="1"/>
              <a:t>vdsl</a:t>
            </a:r>
            <a:r>
              <a:rPr lang="pt-BR" altLang="zh-CN" dirty="0"/>
              <a:t> de consulta
</a:t>
            </a:r>
            <a:endParaRPr lang="zh-CN" altLang="en-US" dirty="0"/>
          </a:p>
        </p:txBody>
      </p:sp>
      <p:sp>
        <p:nvSpPr>
          <p:cNvPr id="3" name="标题 2"/>
          <p:cNvSpPr>
            <a:spLocks noGrp="1"/>
          </p:cNvSpPr>
          <p:nvPr>
            <p:ph type="title"/>
          </p:nvPr>
        </p:nvSpPr>
        <p:spPr/>
        <p:txBody>
          <a:bodyPr/>
          <a:lstStyle/>
          <a:p>
            <a:r>
              <a:rPr lang="en-US" altLang="zh-CN" dirty="0" err="1"/>
              <a:t>Consultar</a:t>
            </a:r>
            <a:r>
              <a:rPr lang="en-US" altLang="zh-CN" dirty="0"/>
              <a:t> porta VDSL
</a:t>
            </a:r>
            <a:endParaRPr lang="zh-CN" altLang="en-US" dirty="0"/>
          </a:p>
        </p:txBody>
      </p:sp>
      <p:sp>
        <p:nvSpPr>
          <p:cNvPr id="5" name="TextBox 4"/>
          <p:cNvSpPr txBox="1"/>
          <p:nvPr/>
        </p:nvSpPr>
        <p:spPr>
          <a:xfrm>
            <a:off x="800302" y="2012792"/>
            <a:ext cx="10626097" cy="3416320"/>
          </a:xfrm>
          <a:prstGeom prst="rect">
            <a:avLst/>
          </a:prstGeom>
          <a:solidFill>
            <a:schemeClr val="bg1">
              <a:lumMod val="85000"/>
            </a:schemeClr>
          </a:solidFill>
          <a:ln>
            <a:solidFill>
              <a:schemeClr val="bg1"/>
            </a:solidFill>
          </a:ln>
        </p:spPr>
        <p:txBody>
          <a:bodyPr wrap="square" rtlCol="0">
            <a:spAutoFit/>
          </a:bodyPr>
          <a:ls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a:lstStyle>
          <a:p>
            <a:pPr marL="285750" indent="-285750">
              <a:buFont typeface="Huawei Sans" panose="020C0503030203020204" pitchFamily="34" charset="0"/>
              <a:buChar char="▫"/>
            </a:pPr>
            <a:r>
              <a:rPr lang="en-US" altLang="zh-CN" dirty="0"/>
              <a:t>MxU(</a:t>
            </a:r>
            <a:r>
              <a:rPr lang="en-US" altLang="zh-CN" dirty="0" err="1"/>
              <a:t>config</a:t>
            </a:r>
            <a:r>
              <a:rPr lang="en-US" altLang="zh-CN" dirty="0"/>
              <a:t>)#display board 0/1</a:t>
            </a:r>
          </a:p>
          <a:p>
            <a:pPr lvl="1"/>
            <a:r>
              <a:rPr lang="en-US" altLang="zh-CN" dirty="0"/>
              <a:t>-----------------------------------------------------------------------------</a:t>
            </a:r>
          </a:p>
          <a:p>
            <a:pPr lvl="1"/>
            <a:r>
              <a:rPr lang="en-US" altLang="zh-CN" dirty="0"/>
              <a:t>  Port    </a:t>
            </a:r>
            <a:r>
              <a:rPr lang="en-US" altLang="zh-CN" dirty="0" err="1"/>
              <a:t>Port</a:t>
            </a:r>
            <a:r>
              <a:rPr lang="en-US" altLang="zh-CN" dirty="0"/>
              <a:t> Type   Port Status      Line Profile  Alarm Profile  Ext Profile</a:t>
            </a:r>
          </a:p>
          <a:p>
            <a:pPr lvl="1"/>
            <a:r>
              <a:rPr lang="en-US" altLang="zh-CN" dirty="0"/>
              <a:t>  -----------------------------------------------------------------------------</a:t>
            </a:r>
          </a:p>
          <a:p>
            <a:pPr lvl="1"/>
            <a:r>
              <a:rPr lang="en-US" altLang="zh-CN" dirty="0"/>
              <a:t>   0        VDSL       Deactivated       Disable                  3               1</a:t>
            </a:r>
          </a:p>
          <a:p>
            <a:pPr lvl="1"/>
            <a:r>
              <a:rPr lang="en-US" altLang="zh-CN" dirty="0"/>
              <a:t>   1        VDSL       Deactivated       Disable                  3               1</a:t>
            </a:r>
          </a:p>
          <a:p>
            <a:pPr lvl="1"/>
            <a:r>
              <a:rPr lang="en-US" altLang="zh-CN" dirty="0"/>
              <a:t>   2        </a:t>
            </a:r>
            <a:r>
              <a:rPr lang="en-US" altLang="zh-CN" dirty="0">
                <a:solidFill>
                  <a:srgbClr val="C00000"/>
                </a:solidFill>
              </a:rPr>
              <a:t>VDSL       Activated           Disable                  3               1</a:t>
            </a:r>
          </a:p>
          <a:p>
            <a:pPr lvl="1"/>
            <a:r>
              <a:rPr lang="en-US" altLang="zh-CN" dirty="0"/>
              <a:t>   3        VDSL       Deactivated       Disable                  3               1</a:t>
            </a:r>
          </a:p>
          <a:p>
            <a:pPr lvl="1"/>
            <a:r>
              <a:rPr lang="en-US" altLang="zh-CN" dirty="0"/>
              <a:t>   4        VDSL       Deactivated       Disable                  3               1</a:t>
            </a:r>
          </a:p>
          <a:p>
            <a:pPr lvl="1"/>
            <a:r>
              <a:rPr lang="en-US" altLang="zh-CN" dirty="0"/>
              <a:t>   5        VDSL       Deactivated       Disable                  3               1</a:t>
            </a:r>
          </a:p>
          <a:p>
            <a:pPr lvl="1"/>
            <a:endParaRPr lang="en-US" altLang="zh-CN" dirty="0"/>
          </a:p>
          <a:p>
            <a:pPr lvl="1"/>
            <a:r>
              <a:rPr lang="en-US" altLang="zh-CN" dirty="0"/>
              <a:t>-----------------------------------------------------------------------------</a:t>
            </a:r>
          </a:p>
        </p:txBody>
      </p:sp>
    </p:spTree>
    <p:extLst>
      <p:ext uri="{BB962C8B-B14F-4D97-AF65-F5344CB8AC3E}">
        <p14:creationId xmlns:p14="http://schemas.microsoft.com/office/powerpoint/2010/main" val="289884230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0"/>
          </p:nvPr>
        </p:nvSpPr>
        <p:spPr/>
        <p:txBody>
          <a:bodyPr/>
          <a:lstStyle/>
          <a:p>
            <a:r>
              <a:rPr lang="pt-BR" altLang="zh-CN" dirty="0"/>
              <a:t>Qual das seguintes opções é a frequência máxima de trabalho do VDSL2</a:t>
            </a:r>
            <a:r>
              <a:rPr lang="en-US" altLang="zh-CN" dirty="0"/>
              <a:t>? </a:t>
            </a:r>
          </a:p>
          <a:p>
            <a:pPr marL="0" indent="0">
              <a:buNone/>
            </a:pPr>
            <a:r>
              <a:rPr lang="en-US" altLang="zh-CN" dirty="0"/>
              <a:t>        A. 2.2 MHz</a:t>
            </a:r>
          </a:p>
          <a:p>
            <a:pPr marL="0" indent="0">
              <a:buNone/>
            </a:pPr>
            <a:r>
              <a:rPr lang="en-US" altLang="zh-CN" dirty="0"/>
              <a:t>        B. 10 MHz</a:t>
            </a:r>
          </a:p>
          <a:p>
            <a:pPr marL="0" indent="0">
              <a:buNone/>
            </a:pPr>
            <a:r>
              <a:rPr lang="en-US" altLang="zh-CN" dirty="0"/>
              <a:t>        C. 30 MHz</a:t>
            </a:r>
          </a:p>
          <a:p>
            <a:pPr marL="0" indent="0">
              <a:buNone/>
            </a:pPr>
            <a:r>
              <a:rPr lang="en-US" altLang="zh-CN" dirty="0"/>
              <a:t>        D. 100 MHz</a:t>
            </a:r>
          </a:p>
          <a:p>
            <a:pPr marL="0" indent="0">
              <a:buNone/>
            </a:pPr>
            <a:endParaRPr lang="en-US" altLang="zh-CN" dirty="0"/>
          </a:p>
          <a:p>
            <a:endParaRPr lang="zh-CN" altLang="en-US" dirty="0"/>
          </a:p>
        </p:txBody>
      </p:sp>
    </p:spTree>
    <p:extLst>
      <p:ext uri="{BB962C8B-B14F-4D97-AF65-F5344CB8AC3E}">
        <p14:creationId xmlns:p14="http://schemas.microsoft.com/office/powerpoint/2010/main" val="530091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p:txBody>
          <a:bodyPr/>
          <a:lstStyle/>
          <a:p>
            <a:r>
              <a:rPr lang="en-US" altLang="zh-CN" dirty="0" err="1"/>
              <a:t>Padrões</a:t>
            </a:r>
            <a:r>
              <a:rPr lang="en-US" altLang="zh-CN" dirty="0"/>
              <a:t> de </a:t>
            </a:r>
            <a:r>
              <a:rPr lang="en-US" altLang="zh-CN" dirty="0" err="1"/>
              <a:t>tecnologia</a:t>
            </a:r>
            <a:r>
              <a:rPr lang="en-US" altLang="zh-CN" dirty="0"/>
              <a:t> </a:t>
            </a:r>
            <a:r>
              <a:rPr lang="en-US" altLang="zh-CN" dirty="0" err="1"/>
              <a:t>xDSL</a:t>
            </a:r>
            <a:r>
              <a:rPr lang="en-US" altLang="zh-CN" dirty="0"/>
              <a:t>
</a:t>
            </a:r>
            <a:r>
              <a:rPr lang="pt-BR" altLang="zh-CN" dirty="0"/>
              <a:t>Princípios técnicos ADSL/ADSL2/ADSL2+</a:t>
            </a:r>
            <a:endParaRPr lang="en-US" altLang="zh-CN" dirty="0"/>
          </a:p>
          <a:p>
            <a:r>
              <a:rPr lang="en-US" altLang="zh-CN" dirty="0" err="1"/>
              <a:t>Introdução</a:t>
            </a:r>
            <a:r>
              <a:rPr lang="en-US" altLang="zh-CN" dirty="0"/>
              <a:t> </a:t>
            </a:r>
            <a:r>
              <a:rPr lang="en-US" altLang="zh-CN" dirty="0" err="1"/>
              <a:t>ao</a:t>
            </a:r>
            <a:r>
              <a:rPr lang="en-US" altLang="zh-CN" dirty="0"/>
              <a:t> VDSL/VDSL2</a:t>
            </a:r>
            <a:endParaRPr lang="zh-CN" altLang="en-US" dirty="0"/>
          </a:p>
        </p:txBody>
      </p:sp>
    </p:spTree>
    <p:extLst>
      <p:ext uri="{BB962C8B-B14F-4D97-AF65-F5344CB8AC3E}">
        <p14:creationId xmlns:p14="http://schemas.microsoft.com/office/powerpoint/2010/main" val="39264860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761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pt-BR" altLang="zh-CN" sz="1800" dirty="0">
                <a:latin typeface="+mn-lt"/>
              </a:rPr>
              <a:t>G.992.1 Anexo A —— ADSL sobre POTS   </a:t>
            </a:r>
            <a:endParaRPr lang="en-US" altLang="zh-CN" sz="1800" dirty="0">
              <a:latin typeface="+mn-lt"/>
            </a:endParaRPr>
          </a:p>
          <a:p>
            <a:pPr lvl="1"/>
            <a:r>
              <a:rPr lang="pt-BR" altLang="zh-CN" sz="1600" dirty="0">
                <a:latin typeface="+mn-lt"/>
              </a:rPr>
              <a:t>Os espectros a montante e a jusante são de 25–138 kHz e 138–1104 kHz, respectivamente. </a:t>
            </a:r>
            <a:r>
              <a:rPr lang="pt-BR" altLang="zh-CN" sz="1600" dirty="0" err="1">
                <a:latin typeface="+mn-lt"/>
              </a:rPr>
              <a:t>ADSLs</a:t>
            </a:r>
            <a:r>
              <a:rPr lang="pt-BR" altLang="zh-CN" sz="1600" dirty="0">
                <a:latin typeface="+mn-lt"/>
              </a:rPr>
              <a:t> desse tipo são classificados em </a:t>
            </a:r>
            <a:r>
              <a:rPr lang="pt-BR" altLang="zh-CN" sz="1600" dirty="0" err="1">
                <a:latin typeface="+mn-lt"/>
              </a:rPr>
              <a:t>ADSLs</a:t>
            </a:r>
            <a:r>
              <a:rPr lang="pt-BR" altLang="zh-CN" sz="1600" dirty="0">
                <a:latin typeface="+mn-lt"/>
              </a:rPr>
              <a:t> sem sobreposição e sobreposição e mais comumente usados</a:t>
            </a:r>
            <a:r>
              <a:rPr lang="en-US" altLang="zh-CN" sz="1600" dirty="0">
                <a:latin typeface="+mn-lt"/>
              </a:rPr>
              <a:t>.</a:t>
            </a:r>
          </a:p>
          <a:p>
            <a:r>
              <a:rPr lang="pt-BR" altLang="zh-CN" sz="1800" dirty="0">
                <a:latin typeface="+mn-lt"/>
              </a:rPr>
              <a:t>G.992.1 Anexo B —— ADSL sobre RDIS</a:t>
            </a:r>
            <a:r>
              <a:rPr lang="en-US" altLang="zh-CN" sz="1800" dirty="0">
                <a:latin typeface="+mn-lt"/>
              </a:rPr>
              <a:t>    </a:t>
            </a:r>
          </a:p>
          <a:p>
            <a:pPr lvl="1"/>
            <a:r>
              <a:rPr lang="pt-BR" altLang="zh-CN" sz="1600" dirty="0">
                <a:latin typeface="+mn-lt"/>
              </a:rPr>
              <a:t>Suporta ISDN e ADSL no mesmo par trançado</a:t>
            </a:r>
            <a:r>
              <a:rPr lang="en-US" altLang="zh-CN" sz="1600" dirty="0">
                <a:latin typeface="+mn-lt"/>
              </a:rPr>
              <a:t>.</a:t>
            </a:r>
          </a:p>
          <a:p>
            <a:r>
              <a:rPr lang="en-US" altLang="zh-CN" sz="1800" dirty="0">
                <a:latin typeface="+mn-lt"/>
              </a:rPr>
              <a:t>G.992.1 Anexo C  </a:t>
            </a:r>
          </a:p>
          <a:p>
            <a:pPr lvl="1"/>
            <a:r>
              <a:rPr lang="pt-BR" altLang="zh-CN" sz="1600" dirty="0">
                <a:latin typeface="+mn-lt"/>
              </a:rPr>
              <a:t>Este é um ADSL no ambiente de </a:t>
            </a:r>
            <a:r>
              <a:rPr lang="pt-BR" altLang="zh-CN" sz="1600" dirty="0" err="1">
                <a:latin typeface="+mn-lt"/>
              </a:rPr>
              <a:t>crosstalk</a:t>
            </a:r>
            <a:r>
              <a:rPr lang="pt-BR" altLang="zh-CN" sz="1600" dirty="0">
                <a:latin typeface="+mn-lt"/>
              </a:rPr>
              <a:t> G.961 (ISDN) com duplex de divisão de tempo. É usado principalmente no Japão</a:t>
            </a:r>
            <a:r>
              <a:rPr lang="en-US" altLang="zh-CN" sz="1600" dirty="0">
                <a:latin typeface="+mn-lt"/>
              </a:rPr>
              <a:t>.</a:t>
            </a:r>
          </a:p>
          <a:p>
            <a:r>
              <a:rPr lang="en-US" altLang="zh-CN" sz="1800" dirty="0">
                <a:latin typeface="+mn-lt"/>
              </a:rPr>
              <a:t>G.992.2: </a:t>
            </a:r>
            <a:r>
              <a:rPr lang="en-US" altLang="zh-CN" sz="1800" dirty="0" err="1">
                <a:latin typeface="+mn-lt"/>
              </a:rPr>
              <a:t>G.Lite</a:t>
            </a:r>
            <a:r>
              <a:rPr lang="en-US" altLang="zh-CN" sz="1800" dirty="0">
                <a:latin typeface="+mn-lt"/>
              </a:rPr>
              <a:t> </a:t>
            </a:r>
            <a:r>
              <a:rPr lang="en-US" altLang="zh-CN" sz="1800" dirty="0" err="1">
                <a:latin typeface="+mn-lt"/>
              </a:rPr>
              <a:t>ou</a:t>
            </a:r>
            <a:r>
              <a:rPr lang="en-US" altLang="zh-CN" sz="1800" dirty="0">
                <a:latin typeface="+mn-lt"/>
              </a:rPr>
              <a:t> </a:t>
            </a:r>
            <a:r>
              <a:rPr lang="en-US" altLang="zh-CN" sz="1800" dirty="0" err="1">
                <a:latin typeface="+mn-lt"/>
              </a:rPr>
              <a:t>splitterless</a:t>
            </a:r>
            <a:r>
              <a:rPr lang="en-US" altLang="zh-CN" sz="1800" dirty="0">
                <a:latin typeface="+mn-lt"/>
              </a:rPr>
              <a:t> ADSL</a:t>
            </a:r>
          </a:p>
          <a:p>
            <a:pPr lvl="1"/>
            <a:r>
              <a:rPr lang="en-US" altLang="zh-CN" sz="1600" dirty="0">
                <a:latin typeface="+mn-lt"/>
              </a:rPr>
              <a:t>The upstream spectrum is the same as that of the Annex A. The downstream spectrum is 138–552 kHz. The upstream and downstream transmission rates are 512 Kbps and 1536 Kbps respectively. </a:t>
            </a:r>
          </a:p>
          <a:p>
            <a:endParaRPr lang="zh-CN" altLang="en-US" sz="1800" dirty="0">
              <a:latin typeface="+mn-lt"/>
            </a:endParaRPr>
          </a:p>
        </p:txBody>
      </p:sp>
      <p:sp>
        <p:nvSpPr>
          <p:cNvPr id="2" name="标题 1"/>
          <p:cNvSpPr>
            <a:spLocks noGrp="1"/>
          </p:cNvSpPr>
          <p:nvPr>
            <p:ph type="title"/>
          </p:nvPr>
        </p:nvSpPr>
        <p:spPr/>
        <p:txBody>
          <a:bodyPr/>
          <a:lstStyle/>
          <a:p>
            <a:r>
              <a:rPr lang="en-US" altLang="zh-CN" dirty="0" err="1"/>
              <a:t>Padrão</a:t>
            </a:r>
            <a:r>
              <a:rPr lang="en-US" altLang="zh-CN" dirty="0"/>
              <a:t> ADSL
</a:t>
            </a:r>
            <a:endParaRPr lang="zh-CN" altLang="en-US" dirty="0"/>
          </a:p>
        </p:txBody>
      </p:sp>
    </p:spTree>
    <p:extLst>
      <p:ext uri="{BB962C8B-B14F-4D97-AF65-F5344CB8AC3E}">
        <p14:creationId xmlns:p14="http://schemas.microsoft.com/office/powerpoint/2010/main" val="1702342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sz="2000" dirty="0"/>
              <a:t>G.992.3</a:t>
            </a:r>
          </a:p>
          <a:p>
            <a:pPr lvl="1"/>
            <a:r>
              <a:rPr lang="pt-BR" altLang="zh-CN" sz="1800" dirty="0"/>
              <a:t>ADSL2 é desenvolvido com base em ADSL e foi criado em junho de 2002</a:t>
            </a:r>
            <a:r>
              <a:rPr lang="en-US" altLang="zh-CN" sz="1800" dirty="0"/>
              <a:t>.</a:t>
            </a:r>
          </a:p>
          <a:p>
            <a:pPr lvl="1"/>
            <a:r>
              <a:rPr lang="pt-BR" altLang="zh-CN" sz="1800" dirty="0"/>
              <a:t>Nos anexos I e J do ponto G.992.3, é acrescentado o suporte para o modo de lacete digital completo. O anexo I é aplicável ao cenário em que o par de rotas adjacente é POTS e o anexo J é aplicável ao cenário em que o par de rotas adjacentes é RDIS</a:t>
            </a:r>
            <a:r>
              <a:rPr lang="en-US" altLang="zh-CN" sz="1800" dirty="0"/>
              <a:t>.</a:t>
            </a:r>
          </a:p>
          <a:p>
            <a:pPr lvl="1"/>
            <a:r>
              <a:rPr lang="pt-BR" altLang="zh-CN" sz="1800" dirty="0"/>
              <a:t>G.992.3 O anexo L é o chamado ADSL2 ou READSL2 de longa distância</a:t>
            </a:r>
            <a:r>
              <a:rPr lang="en-US" altLang="zh-CN" sz="1800" dirty="0"/>
              <a:t>. </a:t>
            </a:r>
          </a:p>
          <a:p>
            <a:r>
              <a:rPr lang="en-US" altLang="zh-CN" sz="2000" dirty="0"/>
              <a:t>G.992.5</a:t>
            </a:r>
          </a:p>
          <a:p>
            <a:pPr lvl="1"/>
            <a:r>
              <a:rPr lang="pt-BR" altLang="zh-CN" sz="1800" dirty="0"/>
              <a:t>Com base no ADSL2, o ADSL2+ estende a faixa de frequência a jusante de 1.104 MHz para 2.208 MHz, e o número de </a:t>
            </a:r>
            <a:r>
              <a:rPr lang="pt-BR" altLang="zh-CN" sz="1800" dirty="0" err="1"/>
              <a:t>subbandas</a:t>
            </a:r>
            <a:r>
              <a:rPr lang="pt-BR" altLang="zh-CN" sz="1800" dirty="0"/>
              <a:t> aumenta de 256 para 512. Portanto, a taxa a jusante aumenta muito</a:t>
            </a:r>
            <a:r>
              <a:rPr lang="en-US" altLang="zh-CN" sz="1800" dirty="0"/>
              <a:t>.</a:t>
            </a:r>
          </a:p>
          <a:p>
            <a:endParaRPr lang="zh-CN" altLang="en-US" sz="2000" dirty="0"/>
          </a:p>
        </p:txBody>
      </p:sp>
      <p:sp>
        <p:nvSpPr>
          <p:cNvPr id="2" name="标题 1"/>
          <p:cNvSpPr>
            <a:spLocks noGrp="1"/>
          </p:cNvSpPr>
          <p:nvPr>
            <p:ph type="title"/>
          </p:nvPr>
        </p:nvSpPr>
        <p:spPr/>
        <p:txBody>
          <a:bodyPr/>
          <a:lstStyle/>
          <a:p>
            <a:r>
              <a:rPr lang="en-US" altLang="zh-CN" dirty="0" err="1"/>
              <a:t>Padrão</a:t>
            </a:r>
            <a:r>
              <a:rPr lang="en-US" altLang="zh-CN" dirty="0"/>
              <a:t> ADSL2
</a:t>
            </a:r>
            <a:endParaRPr lang="zh-CN" altLang="en-US" dirty="0"/>
          </a:p>
        </p:txBody>
      </p:sp>
    </p:spTree>
    <p:extLst>
      <p:ext uri="{BB962C8B-B14F-4D97-AF65-F5344CB8AC3E}">
        <p14:creationId xmlns:p14="http://schemas.microsoft.com/office/powerpoint/2010/main" val="834073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en-US" altLang="zh-CN" dirty="0"/>
              <a:t>G.993.2</a:t>
            </a:r>
          </a:p>
          <a:p>
            <a:pPr lvl="1"/>
            <a:r>
              <a:rPr lang="pt-BR" altLang="zh-CN" dirty="0"/>
              <a:t>O padrão de transmissão G.993.2 (VDSL2), como a tecnologia DSL de última geração, é baseado na tecnologia DMT (</a:t>
            </a:r>
            <a:r>
              <a:rPr lang="pt-BR" altLang="zh-CN" dirty="0" err="1"/>
              <a:t>Discrete</a:t>
            </a:r>
            <a:r>
              <a:rPr lang="pt-BR" altLang="zh-CN" dirty="0"/>
              <a:t> </a:t>
            </a:r>
            <a:r>
              <a:rPr lang="pt-BR" altLang="zh-CN" dirty="0" err="1"/>
              <a:t>Multi-tone</a:t>
            </a:r>
            <a:r>
              <a:rPr lang="pt-BR" altLang="zh-CN" dirty="0"/>
              <a:t> </a:t>
            </a:r>
            <a:r>
              <a:rPr lang="pt-BR" altLang="zh-CN" dirty="0" err="1"/>
              <a:t>Modulation</a:t>
            </a:r>
            <a:r>
              <a:rPr lang="pt-BR" altLang="zh-CN" dirty="0"/>
              <a:t>). Neste padrão, a tecnologia ADSL2+ é usada para fornecer transmissão de longa distância, e a taxa máxima de transmissão de dados do VDSL é aprimorada de 70/30 Mbps para simétrica de 100 Mbps. Para alcançar uma taxa de transmissão tão alta em uma faixa de 350 metros, o espectro do VDSL2 aumentou de 12 MHz para 30 MHz. Além disso, a potência de transmissão aumentou para 20 </a:t>
            </a:r>
            <a:r>
              <a:rPr lang="pt-BR" altLang="zh-CN" dirty="0" err="1"/>
              <a:t>dBm</a:t>
            </a:r>
            <a:r>
              <a:rPr lang="pt-BR" altLang="zh-CN" dirty="0"/>
              <a:t> para atender aos requisitos de transmissão de anel médio e alto</a:t>
            </a:r>
            <a:r>
              <a:rPr lang="en-US" altLang="zh-CN" dirty="0"/>
              <a:t>.</a:t>
            </a:r>
          </a:p>
          <a:p>
            <a:endParaRPr lang="zh-CN" altLang="en-US" dirty="0"/>
          </a:p>
        </p:txBody>
      </p:sp>
      <p:sp>
        <p:nvSpPr>
          <p:cNvPr id="2" name="标题 1"/>
          <p:cNvSpPr>
            <a:spLocks noGrp="1"/>
          </p:cNvSpPr>
          <p:nvPr>
            <p:ph type="title"/>
          </p:nvPr>
        </p:nvSpPr>
        <p:spPr/>
        <p:txBody>
          <a:bodyPr/>
          <a:lstStyle/>
          <a:p>
            <a:r>
              <a:rPr lang="en-US" altLang="zh-CN" dirty="0" err="1"/>
              <a:t>Padrão</a:t>
            </a:r>
            <a:r>
              <a:rPr lang="en-US" altLang="zh-CN" dirty="0"/>
              <a:t> VDSL2
</a:t>
            </a:r>
            <a:endParaRPr lang="zh-CN" altLang="en-US" dirty="0"/>
          </a:p>
        </p:txBody>
      </p:sp>
    </p:spTree>
    <p:extLst>
      <p:ext uri="{BB962C8B-B14F-4D97-AF65-F5344CB8AC3E}">
        <p14:creationId xmlns:p14="http://schemas.microsoft.com/office/powerpoint/2010/main" val="2898092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sz="quarter" idx="10"/>
          </p:nvPr>
        </p:nvSpPr>
        <p:spPr/>
        <p:txBody>
          <a:bodyPr/>
          <a:lstStyle/>
          <a:p>
            <a:r>
              <a:rPr lang="pt-BR" altLang="zh-CN" dirty="0">
                <a:solidFill>
                  <a:schemeClr val="bg1">
                    <a:lumMod val="50000"/>
                  </a:schemeClr>
                </a:solidFill>
              </a:rPr>
              <a:t>Visão geral da tecnologia </a:t>
            </a:r>
            <a:r>
              <a:rPr lang="pt-BR" altLang="zh-CN" dirty="0" err="1">
                <a:solidFill>
                  <a:schemeClr val="bg1">
                    <a:lumMod val="50000"/>
                  </a:schemeClr>
                </a:solidFill>
              </a:rPr>
              <a:t>xDSL</a:t>
            </a:r>
            <a:r>
              <a:rPr lang="pt-BR" altLang="zh-CN" dirty="0">
                <a:solidFill>
                  <a:schemeClr val="bg1">
                    <a:lumMod val="50000"/>
                  </a:schemeClr>
                </a:solidFill>
              </a:rPr>
              <a:t>
</a:t>
            </a:r>
            <a:r>
              <a:rPr lang="en-US" altLang="zh-CN" b="1" dirty="0" err="1"/>
              <a:t>Princípios</a:t>
            </a:r>
            <a:r>
              <a:rPr lang="en-US" altLang="zh-CN" b="1" dirty="0"/>
              <a:t> </a:t>
            </a:r>
            <a:r>
              <a:rPr lang="en-US" altLang="zh-CN" b="1" dirty="0" err="1"/>
              <a:t>técnicos</a:t>
            </a:r>
            <a:r>
              <a:rPr lang="en-US" altLang="zh-CN" b="1" dirty="0"/>
              <a:t> ADSL/ADSL2+</a:t>
            </a:r>
          </a:p>
          <a:p>
            <a:r>
              <a:rPr lang="pt-BR" altLang="zh-CN" dirty="0">
                <a:solidFill>
                  <a:schemeClr val="bg1">
                    <a:lumMod val="50000"/>
                  </a:schemeClr>
                </a:solidFill>
              </a:rPr>
              <a:t>Introdução à tecnologia VDSL/VDSL2
Exemplo de configuração do serviço GPON </a:t>
            </a:r>
            <a:r>
              <a:rPr lang="pt-BR" altLang="zh-CN" dirty="0" err="1">
                <a:solidFill>
                  <a:schemeClr val="bg1">
                    <a:lumMod val="50000"/>
                  </a:schemeClr>
                </a:solidFill>
              </a:rPr>
              <a:t>MxU</a:t>
            </a:r>
            <a:r>
              <a:rPr lang="pt-BR" altLang="zh-CN" dirty="0">
                <a:solidFill>
                  <a:schemeClr val="bg1">
                    <a:lumMod val="50000"/>
                  </a:schemeClr>
                </a:solidFill>
              </a:rPr>
              <a:t> HSI</a:t>
            </a:r>
            <a:endParaRPr lang="zh-CN" altLang="en-US" dirty="0"/>
          </a:p>
        </p:txBody>
      </p:sp>
    </p:spTree>
    <p:extLst>
      <p:ext uri="{BB962C8B-B14F-4D97-AF65-F5344CB8AC3E}">
        <p14:creationId xmlns:p14="http://schemas.microsoft.com/office/powerpoint/2010/main" val="2940169835"/>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775</TotalTime>
  <Words>9463</Words>
  <Application>Microsoft Office PowerPoint</Application>
  <PresentationFormat>Widescreen</PresentationFormat>
  <Paragraphs>908</Paragraphs>
  <Slides>54</Slides>
  <Notes>54</Notes>
  <HiddenSlides>5</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54</vt:i4>
      </vt:variant>
    </vt:vector>
  </HeadingPairs>
  <TitlesOfParts>
    <vt:vector size="62" baseType="lpstr">
      <vt:lpstr>Huawei Sans</vt:lpstr>
      <vt:lpstr>Courier New</vt:lpstr>
      <vt:lpstr>微软雅黑</vt:lpstr>
      <vt:lpstr>FrutigerNext LT Regular</vt:lpstr>
      <vt:lpstr>Wingdings</vt:lpstr>
      <vt:lpstr>方正兰亭黑简体</vt:lpstr>
      <vt:lpstr>Arial</vt:lpstr>
      <vt:lpstr>自定义设计方案</vt:lpstr>
      <vt:lpstr>Fundamentos e aplicações do xDSL</vt:lpstr>
      <vt:lpstr>Apresentação do PowerPoint</vt:lpstr>
      <vt:lpstr>Apresentação do PowerPoint</vt:lpstr>
      <vt:lpstr>Apresentação do PowerPoint</vt:lpstr>
      <vt:lpstr>Padrão DSL
</vt:lpstr>
      <vt:lpstr>Padrão ADSL
</vt:lpstr>
      <vt:lpstr>Padrão ADSL2
</vt:lpstr>
      <vt:lpstr>Padrão VDSL2
</vt:lpstr>
      <vt:lpstr>Apresentação do PowerPoint</vt:lpstr>
      <vt:lpstr>Visão geral do ADSL
</vt:lpstr>
      <vt:lpstr>Apresentação do PowerPoint</vt:lpstr>
      <vt:lpstr>Composição do sistema ADSL padrão G.dmt</vt:lpstr>
      <vt:lpstr>Composição do sistema ADSL padrão G.Lite
</vt:lpstr>
      <vt:lpstr>Tecnologia de Separação de Sinais
</vt:lpstr>
      <vt:lpstr>Princípio da Intercalação
</vt:lpstr>
      <vt:lpstr>Apresentação do PowerPoint</vt:lpstr>
      <vt:lpstr>Inicializando o sistema ADSL
</vt:lpstr>
      <vt:lpstr>Apresentação do PowerPoint</vt:lpstr>
      <vt:lpstr>Padrão ADSL2
</vt:lpstr>
      <vt:lpstr>Comparação entre ADSL2+ e ADSL
</vt:lpstr>
      <vt:lpstr>Principais características do ADSL2+ (1)</vt:lpstr>
      <vt:lpstr>Principais características do ADSL2+ (2)</vt:lpstr>
      <vt:lpstr>Main Features of ADSL2+ (3)</vt:lpstr>
      <vt:lpstr>Main Features of ADSL2+ (4)</vt:lpstr>
      <vt:lpstr>Main Features of ADSL2+ (5)</vt:lpstr>
      <vt:lpstr>Apresentação do PowerPoint</vt:lpstr>
      <vt:lpstr>Principais características do ADSL2+ (6)</vt:lpstr>
      <vt:lpstr>Apresentação do PowerPoint</vt:lpstr>
      <vt:lpstr>Apresentação do PowerPoint</vt:lpstr>
      <vt:lpstr>Visão geral do VDSL
</vt:lpstr>
      <vt:lpstr>Relação entre as taxas VDSL e as distâncias definidas pela UIT
</vt:lpstr>
      <vt:lpstr>Modelo de Referência do Sistema VDSL
</vt:lpstr>
      <vt:lpstr>História de desenvolvimento do VDSL2
</vt:lpstr>
      <vt:lpstr>Vantagens do VDSL2
</vt:lpstr>
      <vt:lpstr>Apresentação do PowerPoint</vt:lpstr>
      <vt:lpstr>Caso de configuração do GPON MxU ADSL2+
</vt:lpstr>
      <vt:lpstr>Configuração do lado OLT(1/3)</vt:lpstr>
      <vt:lpstr>Configuração do lado OLT(2/3)</vt:lpstr>
      <vt:lpstr>Configuração do lado OLT(3/3)</vt:lpstr>
      <vt:lpstr>Configuração do lado MxU(1/2)</vt:lpstr>
      <vt:lpstr>Configuração lateral do MxU(2/2)</vt:lpstr>
      <vt:lpstr>Configuração do modem
</vt:lpstr>
      <vt:lpstr>Configuração do PC
</vt:lpstr>
      <vt:lpstr>Apresentação do PowerPoint</vt:lpstr>
      <vt:lpstr>Caso de configuração do GPON MxU VDSL2
</vt:lpstr>
      <vt:lpstr>Configuração do lado OLT
</vt:lpstr>
      <vt:lpstr>Configuração do lado MxU(1/2)</vt:lpstr>
      <vt:lpstr>Configuração do lado MxU(2/2)</vt:lpstr>
      <vt:lpstr>Quadro de Consultas
</vt:lpstr>
      <vt:lpstr>Consultar porta ADSL
</vt:lpstr>
      <vt:lpstr>Consultar porta VDSL
</vt:lpstr>
      <vt:lpstr>Apresentação do PowerPoint</vt:lpstr>
      <vt:lpstr>Apresentação do PowerPoint</vt:lpstr>
      <vt:lpstr>Apresentação do PowerPoint</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Renato Xavier</cp:lastModifiedBy>
  <cp:revision>164</cp:revision>
  <dcterms:created xsi:type="dcterms:W3CDTF">2018-11-29T10:16:29Z</dcterms:created>
  <dcterms:modified xsi:type="dcterms:W3CDTF">2023-10-18T20:05:06Z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(3)XDJSp7AZNawfoK5DCCjBGluwRvuy3nwqOlXJkBYt25mi4M7CsG0uJhBVW9wZwjg8ge0XGJaY
2/TcjOEhqpTgMXzmPTE0H4FQBNDV92V04ECnwTF11RJnwsKH31Y6XxgH+dTvTdvaqnA9sUZ9
NR23C1i7iSmS/akPMjM4azNeBdJ5cgNO6DAipR/ZcbT2JRmJvtnlCYk67P2TC9LHTTANBJA0
e4GtlnF8m8p+YS7t/v</vt:lpwstr>
  </property>
  <property fmtid="{D5CDD505-2E9C-101B-9397-08002B2CF9AE}" pid="3" name="_2015_ms_pID_7253431">
    <vt:lpwstr>IFw2IsB2R/XujgswukeWKS/Q0zSQ3VKc6RZfMwg4va8BMElFU0rEL/
KhDH8wrl802muHv+0T2wY2CMzcPeyJfQkC0mMd6jp4qyMOTjtUqtCLiEWvNPsosfSrotv5xz
4s/GKk9wSveBlaI/zC6gD5u8QoGpYAH6TNbtDqQl0vNTc4eAsubwuxTOWhMP1IrB3aOAWcjV
8PHocxz/FGpDsPlW7VxuV6A290z3Tglx5b3+</vt:lpwstr>
  </property>
  <property fmtid="{D5CDD505-2E9C-101B-9397-08002B2CF9AE}" pid="4" name="_2015_ms_pID_7253432">
    <vt:lpwstr>1A==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1595637762</vt:lpwstr>
  </property>
</Properties>
</file>