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825" r:id="rId1"/>
  </p:sldMasterIdLst>
  <p:notesMasterIdLst>
    <p:notesMasterId r:id="rId68"/>
  </p:notesMasterIdLst>
  <p:handoutMasterIdLst>
    <p:handoutMasterId r:id="rId69"/>
  </p:handoutMasterIdLst>
  <p:sldIdLst>
    <p:sldId id="257" r:id="rId2"/>
    <p:sldId id="258" r:id="rId3"/>
    <p:sldId id="259" r:id="rId4"/>
    <p:sldId id="260" r:id="rId5"/>
    <p:sldId id="262" r:id="rId6"/>
    <p:sldId id="341" r:id="rId7"/>
    <p:sldId id="346" r:id="rId8"/>
    <p:sldId id="343" r:id="rId9"/>
    <p:sldId id="347" r:id="rId10"/>
    <p:sldId id="297" r:id="rId11"/>
    <p:sldId id="298" r:id="rId12"/>
    <p:sldId id="299" r:id="rId13"/>
    <p:sldId id="300" r:id="rId14"/>
    <p:sldId id="348" r:id="rId15"/>
    <p:sldId id="301" r:id="rId16"/>
    <p:sldId id="302" r:id="rId17"/>
    <p:sldId id="303" r:id="rId18"/>
    <p:sldId id="304" r:id="rId19"/>
    <p:sldId id="349" r:id="rId20"/>
    <p:sldId id="305" r:id="rId21"/>
    <p:sldId id="306" r:id="rId22"/>
    <p:sldId id="307" r:id="rId23"/>
    <p:sldId id="308" r:id="rId24"/>
    <p:sldId id="319" r:id="rId25"/>
    <p:sldId id="350" r:id="rId26"/>
    <p:sldId id="309" r:id="rId27"/>
    <p:sldId id="310" r:id="rId28"/>
    <p:sldId id="311" r:id="rId29"/>
    <p:sldId id="312" r:id="rId30"/>
    <p:sldId id="321" r:id="rId31"/>
    <p:sldId id="322" r:id="rId32"/>
    <p:sldId id="323" r:id="rId33"/>
    <p:sldId id="324" r:id="rId34"/>
    <p:sldId id="325" r:id="rId35"/>
    <p:sldId id="326" r:id="rId36"/>
    <p:sldId id="351" r:id="rId37"/>
    <p:sldId id="327" r:id="rId38"/>
    <p:sldId id="328" r:id="rId39"/>
    <p:sldId id="352" r:id="rId40"/>
    <p:sldId id="329" r:id="rId41"/>
    <p:sldId id="330" r:id="rId42"/>
    <p:sldId id="333" r:id="rId43"/>
    <p:sldId id="335" r:id="rId44"/>
    <p:sldId id="334" r:id="rId45"/>
    <p:sldId id="353" r:id="rId46"/>
    <p:sldId id="336" r:id="rId47"/>
    <p:sldId id="339" r:id="rId48"/>
    <p:sldId id="340" r:id="rId49"/>
    <p:sldId id="362" r:id="rId50"/>
    <p:sldId id="354" r:id="rId51"/>
    <p:sldId id="355" r:id="rId52"/>
    <p:sldId id="358" r:id="rId53"/>
    <p:sldId id="359" r:id="rId54"/>
    <p:sldId id="360" r:id="rId55"/>
    <p:sldId id="369" r:id="rId56"/>
    <p:sldId id="361" r:id="rId57"/>
    <p:sldId id="370" r:id="rId58"/>
    <p:sldId id="363" r:id="rId59"/>
    <p:sldId id="364" r:id="rId60"/>
    <p:sldId id="365" r:id="rId61"/>
    <p:sldId id="366" r:id="rId62"/>
    <p:sldId id="367" r:id="rId63"/>
    <p:sldId id="368" r:id="rId64"/>
    <p:sldId id="265" r:id="rId65"/>
    <p:sldId id="267" r:id="rId66"/>
    <p:sldId id="270" r:id="rId67"/>
  </p:sldIdLst>
  <p:sldSz cx="12192000" cy="6858000"/>
  <p:notesSz cx="6797675" cy="9926638"/>
  <p:embeddedFontLst>
    <p:embeddedFont>
      <p:font typeface="黑体" panose="02010609060101010101" pitchFamily="49" charset="-122"/>
      <p:regular r:id="rId70"/>
    </p:embeddedFont>
    <p:embeddedFont>
      <p:font typeface="宋体" panose="02010600030101010101" pitchFamily="2" charset="-122"/>
      <p:regular r:id="rId71"/>
    </p:embeddedFont>
    <p:embeddedFont>
      <p:font typeface="华文细黑" panose="02010600040101010101" pitchFamily="2" charset="-122"/>
      <p:regular r:id="rId72"/>
    </p:embeddedFont>
    <p:embeddedFont>
      <p:font typeface="方正兰亭黑简体" panose="020B0604020202020204" charset="-122"/>
      <p:regular r:id="rId73"/>
    </p:embeddedFont>
  </p:embeddedFontLst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51515"/>
    <a:srgbClr val="C7000B"/>
    <a:srgbClr val="575756"/>
    <a:srgbClr val="FFFFFF"/>
    <a:srgbClr val="DD4654"/>
    <a:srgbClr val="F3D2D5"/>
    <a:srgbClr val="E6A8AD"/>
    <a:srgbClr val="E57B84"/>
    <a:srgbClr val="E57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592D3E-4D78-BFA3-2376-DFE450DC649A}" v="220" dt="2024-06-25T17:37:08.539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213" autoAdjust="0"/>
  </p:normalViewPr>
  <p:slideViewPr>
    <p:cSldViewPr snapToGrid="0" snapToObjects="1">
      <p:cViewPr varScale="1">
        <p:scale>
          <a:sx n="50" d="100"/>
          <a:sy n="50" d="100"/>
        </p:scale>
        <p:origin x="1404" y="48"/>
      </p:cViewPr>
      <p:guideLst/>
    </p:cSldViewPr>
  </p:slideViewPr>
  <p:outlineViewPr>
    <p:cViewPr>
      <p:scale>
        <a:sx n="33" d="100"/>
        <a:sy n="33" d="100"/>
      </p:scale>
      <p:origin x="0" y="-449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3240" y="62"/>
      </p:cViewPr>
      <p:guideLst>
        <p:guide orient="horz"/>
        <p:guide pos="2141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oria Maria de Andrade Alves" userId="101ffc6a-a630-4bf3-b4fd-3b94d5e2bb63" providerId="ADAL" clId="{0E0F97B1-B2A2-426C-B4BE-BD361603F0D2}"/>
    <pc:docChg chg="undo custSel modSld">
      <pc:chgData name="Gloria Maria de Andrade Alves" userId="101ffc6a-a630-4bf3-b4fd-3b94d5e2bb63" providerId="ADAL" clId="{0E0F97B1-B2A2-426C-B4BE-BD361603F0D2}" dt="2024-04-15T16:49:22.585" v="117"/>
      <pc:docMkLst>
        <pc:docMk/>
      </pc:docMkLst>
      <pc:sldChg chg="modSp mod">
        <pc:chgData name="Gloria Maria de Andrade Alves" userId="101ffc6a-a630-4bf3-b4fd-3b94d5e2bb63" providerId="ADAL" clId="{0E0F97B1-B2A2-426C-B4BE-BD361603F0D2}" dt="2024-04-15T16:46:52.047" v="60" actId="20577"/>
        <pc:sldMkLst>
          <pc:docMk/>
          <pc:sldMk cId="3739441391" sldId="301"/>
        </pc:sldMkLst>
        <pc:spChg chg="mod">
          <ac:chgData name="Gloria Maria de Andrade Alves" userId="101ffc6a-a630-4bf3-b4fd-3b94d5e2bb63" providerId="ADAL" clId="{0E0F97B1-B2A2-426C-B4BE-BD361603F0D2}" dt="2024-04-15T16:46:52.047" v="60" actId="20577"/>
          <ac:spMkLst>
            <pc:docMk/>
            <pc:sldMk cId="3739441391" sldId="301"/>
            <ac:spMk id="2" creationId="{00000000-0000-0000-0000-000000000000}"/>
          </ac:spMkLst>
        </pc:spChg>
        <pc:spChg chg="mod">
          <ac:chgData name="Gloria Maria de Andrade Alves" userId="101ffc6a-a630-4bf3-b4fd-3b94d5e2bb63" providerId="ADAL" clId="{0E0F97B1-B2A2-426C-B4BE-BD361603F0D2}" dt="2024-04-15T16:46:01.924" v="29" actId="20577"/>
          <ac:spMkLst>
            <pc:docMk/>
            <pc:sldMk cId="3739441391" sldId="301"/>
            <ac:spMk id="16" creationId="{00000000-0000-0000-0000-000000000000}"/>
          </ac:spMkLst>
        </pc:spChg>
        <pc:spChg chg="mod">
          <ac:chgData name="Gloria Maria de Andrade Alves" userId="101ffc6a-a630-4bf3-b4fd-3b94d5e2bb63" providerId="ADAL" clId="{0E0F97B1-B2A2-426C-B4BE-BD361603F0D2}" dt="2024-04-15T16:45:51.771" v="13" actId="20577"/>
          <ac:spMkLst>
            <pc:docMk/>
            <pc:sldMk cId="3739441391" sldId="301"/>
            <ac:spMk id="25" creationId="{00000000-0000-0000-0000-000000000000}"/>
          </ac:spMkLst>
        </pc:spChg>
        <pc:spChg chg="mod">
          <ac:chgData name="Gloria Maria de Andrade Alves" userId="101ffc6a-a630-4bf3-b4fd-3b94d5e2bb63" providerId="ADAL" clId="{0E0F97B1-B2A2-426C-B4BE-BD361603F0D2}" dt="2024-04-15T16:46:34.542" v="58" actId="20577"/>
          <ac:spMkLst>
            <pc:docMk/>
            <pc:sldMk cId="3739441391" sldId="301"/>
            <ac:spMk id="31" creationId="{00000000-0000-0000-0000-000000000000}"/>
          </ac:spMkLst>
        </pc:spChg>
        <pc:spChg chg="mod">
          <ac:chgData name="Gloria Maria de Andrade Alves" userId="101ffc6a-a630-4bf3-b4fd-3b94d5e2bb63" providerId="ADAL" clId="{0E0F97B1-B2A2-426C-B4BE-BD361603F0D2}" dt="2024-04-15T16:46:26.766" v="44"/>
          <ac:spMkLst>
            <pc:docMk/>
            <pc:sldMk cId="3739441391" sldId="301"/>
            <ac:spMk id="35" creationId="{00000000-0000-0000-0000-000000000000}"/>
          </ac:spMkLst>
        </pc:spChg>
        <pc:spChg chg="mod">
          <ac:chgData name="Gloria Maria de Andrade Alves" userId="101ffc6a-a630-4bf3-b4fd-3b94d5e2bb63" providerId="ADAL" clId="{0E0F97B1-B2A2-426C-B4BE-BD361603F0D2}" dt="2024-04-15T16:46:13.695" v="43" actId="20577"/>
          <ac:spMkLst>
            <pc:docMk/>
            <pc:sldMk cId="3739441391" sldId="301"/>
            <ac:spMk id="40" creationId="{00000000-0000-0000-0000-000000000000}"/>
          </ac:spMkLst>
        </pc:spChg>
      </pc:sldChg>
      <pc:sldChg chg="modSp mod">
        <pc:chgData name="Gloria Maria de Andrade Alves" userId="101ffc6a-a630-4bf3-b4fd-3b94d5e2bb63" providerId="ADAL" clId="{0E0F97B1-B2A2-426C-B4BE-BD361603F0D2}" dt="2024-04-15T16:48:19.046" v="108"/>
        <pc:sldMkLst>
          <pc:docMk/>
          <pc:sldMk cId="969004699" sldId="302"/>
        </pc:sldMkLst>
        <pc:spChg chg="mod">
          <ac:chgData name="Gloria Maria de Andrade Alves" userId="101ffc6a-a630-4bf3-b4fd-3b94d5e2bb63" providerId="ADAL" clId="{0E0F97B1-B2A2-426C-B4BE-BD361603F0D2}" dt="2024-04-15T16:47:48.644" v="106" actId="20577"/>
          <ac:spMkLst>
            <pc:docMk/>
            <pc:sldMk cId="969004699" sldId="302"/>
            <ac:spMk id="63" creationId="{00000000-0000-0000-0000-000000000000}"/>
          </ac:spMkLst>
        </pc:spChg>
        <pc:spChg chg="mod">
          <ac:chgData name="Gloria Maria de Andrade Alves" userId="101ffc6a-a630-4bf3-b4fd-3b94d5e2bb63" providerId="ADAL" clId="{0E0F97B1-B2A2-426C-B4BE-BD361603F0D2}" dt="2024-04-15T16:47:57.642" v="107"/>
          <ac:spMkLst>
            <pc:docMk/>
            <pc:sldMk cId="969004699" sldId="302"/>
            <ac:spMk id="65" creationId="{00000000-0000-0000-0000-000000000000}"/>
          </ac:spMkLst>
        </pc:spChg>
        <pc:spChg chg="mod">
          <ac:chgData name="Gloria Maria de Andrade Alves" userId="101ffc6a-a630-4bf3-b4fd-3b94d5e2bb63" providerId="ADAL" clId="{0E0F97B1-B2A2-426C-B4BE-BD361603F0D2}" dt="2024-04-15T16:48:19.046" v="108"/>
          <ac:spMkLst>
            <pc:docMk/>
            <pc:sldMk cId="969004699" sldId="302"/>
            <ac:spMk id="73" creationId="{00000000-0000-0000-0000-000000000000}"/>
          </ac:spMkLst>
        </pc:spChg>
      </pc:sldChg>
      <pc:sldChg chg="modSp mod">
        <pc:chgData name="Gloria Maria de Andrade Alves" userId="101ffc6a-a630-4bf3-b4fd-3b94d5e2bb63" providerId="ADAL" clId="{0E0F97B1-B2A2-426C-B4BE-BD361603F0D2}" dt="2024-04-15T16:49:22.585" v="117"/>
        <pc:sldMkLst>
          <pc:docMk/>
          <pc:sldMk cId="1063786326" sldId="303"/>
        </pc:sldMkLst>
        <pc:spChg chg="mod">
          <ac:chgData name="Gloria Maria de Andrade Alves" userId="101ffc6a-a630-4bf3-b4fd-3b94d5e2bb63" providerId="ADAL" clId="{0E0F97B1-B2A2-426C-B4BE-BD361603F0D2}" dt="2024-04-15T16:48:44.699" v="111"/>
          <ac:spMkLst>
            <pc:docMk/>
            <pc:sldMk cId="1063786326" sldId="303"/>
            <ac:spMk id="7" creationId="{00000000-0000-0000-0000-000000000000}"/>
          </ac:spMkLst>
        </pc:spChg>
        <pc:spChg chg="mod">
          <ac:chgData name="Gloria Maria de Andrade Alves" userId="101ffc6a-a630-4bf3-b4fd-3b94d5e2bb63" providerId="ADAL" clId="{0E0F97B1-B2A2-426C-B4BE-BD361603F0D2}" dt="2024-04-15T16:48:38.267" v="110"/>
          <ac:spMkLst>
            <pc:docMk/>
            <pc:sldMk cId="1063786326" sldId="303"/>
            <ac:spMk id="8" creationId="{00000000-0000-0000-0000-000000000000}"/>
          </ac:spMkLst>
        </pc:spChg>
        <pc:spChg chg="mod">
          <ac:chgData name="Gloria Maria de Andrade Alves" userId="101ffc6a-a630-4bf3-b4fd-3b94d5e2bb63" providerId="ADAL" clId="{0E0F97B1-B2A2-426C-B4BE-BD361603F0D2}" dt="2024-04-15T16:49:22.585" v="117"/>
          <ac:spMkLst>
            <pc:docMk/>
            <pc:sldMk cId="1063786326" sldId="303"/>
            <ac:spMk id="35" creationId="{00000000-0000-0000-0000-000000000000}"/>
          </ac:spMkLst>
        </pc:spChg>
        <pc:spChg chg="mod">
          <ac:chgData name="Gloria Maria de Andrade Alves" userId="101ffc6a-a630-4bf3-b4fd-3b94d5e2bb63" providerId="ADAL" clId="{0E0F97B1-B2A2-426C-B4BE-BD361603F0D2}" dt="2024-04-15T16:48:51.559" v="112"/>
          <ac:spMkLst>
            <pc:docMk/>
            <pc:sldMk cId="1063786326" sldId="303"/>
            <ac:spMk id="36" creationId="{00000000-0000-0000-0000-000000000000}"/>
          </ac:spMkLst>
        </pc:spChg>
        <pc:spChg chg="mod">
          <ac:chgData name="Gloria Maria de Andrade Alves" userId="101ffc6a-a630-4bf3-b4fd-3b94d5e2bb63" providerId="ADAL" clId="{0E0F97B1-B2A2-426C-B4BE-BD361603F0D2}" dt="2024-04-15T16:48:56.782" v="114"/>
          <ac:spMkLst>
            <pc:docMk/>
            <pc:sldMk cId="1063786326" sldId="303"/>
            <ac:spMk id="37" creationId="{00000000-0000-0000-0000-000000000000}"/>
          </ac:spMkLst>
        </pc:spChg>
        <pc:spChg chg="mod">
          <ac:chgData name="Gloria Maria de Andrade Alves" userId="101ffc6a-a630-4bf3-b4fd-3b94d5e2bb63" providerId="ADAL" clId="{0E0F97B1-B2A2-426C-B4BE-BD361603F0D2}" dt="2024-04-15T16:48:31.730" v="109"/>
          <ac:spMkLst>
            <pc:docMk/>
            <pc:sldMk cId="1063786326" sldId="303"/>
            <ac:spMk id="45" creationId="{00000000-0000-0000-0000-000000000000}"/>
          </ac:spMkLst>
        </pc:spChg>
      </pc:sldChg>
    </pc:docChg>
  </pc:docChgLst>
  <pc:docChgLst>
    <pc:chgData name="Paulo Renato Xavier da Silva" userId="d2fbfea9-16e8-43bd-9a0a-5c107b189f82" providerId="ADAL" clId="{FF131647-BBEA-4739-B0BF-9DDF919DB03A}"/>
    <pc:docChg chg="modSld">
      <pc:chgData name="Paulo Renato Xavier da Silva" userId="d2fbfea9-16e8-43bd-9a0a-5c107b189f82" providerId="ADAL" clId="{FF131647-BBEA-4739-B0BF-9DDF919DB03A}" dt="2023-09-01T20:44:53.463" v="14" actId="20577"/>
      <pc:docMkLst>
        <pc:docMk/>
      </pc:docMkLst>
      <pc:sldChg chg="modSp mod">
        <pc:chgData name="Paulo Renato Xavier da Silva" userId="d2fbfea9-16e8-43bd-9a0a-5c107b189f82" providerId="ADAL" clId="{FF131647-BBEA-4739-B0BF-9DDF919DB03A}" dt="2023-09-01T20:44:53.463" v="14" actId="20577"/>
        <pc:sldMkLst>
          <pc:docMk/>
          <pc:sldMk cId="2080284858" sldId="257"/>
        </pc:sldMkLst>
        <pc:spChg chg="mod">
          <ac:chgData name="Paulo Renato Xavier da Silva" userId="d2fbfea9-16e8-43bd-9a0a-5c107b189f82" providerId="ADAL" clId="{FF131647-BBEA-4739-B0BF-9DDF919DB03A}" dt="2023-09-01T20:44:53.463" v="14" actId="20577"/>
          <ac:spMkLst>
            <pc:docMk/>
            <pc:sldMk cId="2080284858" sldId="257"/>
            <ac:spMk id="4" creationId="{00000000-0000-0000-0000-000000000000}"/>
          </ac:spMkLst>
        </pc:spChg>
      </pc:sldChg>
    </pc:docChg>
  </pc:docChgLst>
  <pc:docChgLst>
    <pc:chgData name="Gloria Maria de Andrade Alves" userId="S::gloria.alves61@aluno.ifce.edu.br::101ffc6a-a630-4bf3-b4fd-3b94d5e2bb63" providerId="AD" clId="Web-{68592D3E-4D78-BFA3-2376-DFE450DC649A}"/>
    <pc:docChg chg="modSld">
      <pc:chgData name="Gloria Maria de Andrade Alves" userId="S::gloria.alves61@aluno.ifce.edu.br::101ffc6a-a630-4bf3-b4fd-3b94d5e2bb63" providerId="AD" clId="Web-{68592D3E-4D78-BFA3-2376-DFE450DC649A}" dt="2024-06-25T17:37:05.586" v="172"/>
      <pc:docMkLst>
        <pc:docMk/>
      </pc:docMkLst>
      <pc:sldChg chg="modSp">
        <pc:chgData name="Gloria Maria de Andrade Alves" userId="S::gloria.alves61@aluno.ifce.edu.br::101ffc6a-a630-4bf3-b4fd-3b94d5e2bb63" providerId="AD" clId="Web-{68592D3E-4D78-BFA3-2376-DFE450DC649A}" dt="2024-06-25T16:43:37.958" v="90" actId="20577"/>
        <pc:sldMkLst>
          <pc:docMk/>
          <pc:sldMk cId="2793916784" sldId="299"/>
        </pc:sldMkLst>
        <pc:spChg chg="mod">
          <ac:chgData name="Gloria Maria de Andrade Alves" userId="S::gloria.alves61@aluno.ifce.edu.br::101ffc6a-a630-4bf3-b4fd-3b94d5e2bb63" providerId="AD" clId="Web-{68592D3E-4D78-BFA3-2376-DFE450DC649A}" dt="2024-06-25T16:43:37.958" v="90" actId="20577"/>
          <ac:spMkLst>
            <pc:docMk/>
            <pc:sldMk cId="2793916784" sldId="299"/>
            <ac:spMk id="4" creationId="{00000000-0000-0000-0000-000000000000}"/>
          </ac:spMkLst>
        </pc:spChg>
      </pc:sldChg>
      <pc:sldChg chg="modSp">
        <pc:chgData name="Gloria Maria de Andrade Alves" userId="S::gloria.alves61@aluno.ifce.edu.br::101ffc6a-a630-4bf3-b4fd-3b94d5e2bb63" providerId="AD" clId="Web-{68592D3E-4D78-BFA3-2376-DFE450DC649A}" dt="2024-06-25T16:56:03.509" v="102" actId="14100"/>
        <pc:sldMkLst>
          <pc:docMk/>
          <pc:sldMk cId="969004699" sldId="302"/>
        </pc:sldMkLst>
        <pc:spChg chg="mod">
          <ac:chgData name="Gloria Maria de Andrade Alves" userId="S::gloria.alves61@aluno.ifce.edu.br::101ffc6a-a630-4bf3-b4fd-3b94d5e2bb63" providerId="AD" clId="Web-{68592D3E-4D78-BFA3-2376-DFE450DC649A}" dt="2024-06-25T16:53:12.895" v="93" actId="20577"/>
          <ac:spMkLst>
            <pc:docMk/>
            <pc:sldMk cId="969004699" sldId="302"/>
            <ac:spMk id="63" creationId="{00000000-0000-0000-0000-000000000000}"/>
          </ac:spMkLst>
        </pc:spChg>
        <pc:spChg chg="mod">
          <ac:chgData name="Gloria Maria de Andrade Alves" userId="S::gloria.alves61@aluno.ifce.edu.br::101ffc6a-a630-4bf3-b4fd-3b94d5e2bb63" providerId="AD" clId="Web-{68592D3E-4D78-BFA3-2376-DFE450DC649A}" dt="2024-06-25T16:56:03.509" v="102" actId="14100"/>
          <ac:spMkLst>
            <pc:docMk/>
            <pc:sldMk cId="969004699" sldId="302"/>
            <ac:spMk id="66" creationId="{00000000-0000-0000-0000-000000000000}"/>
          </ac:spMkLst>
        </pc:spChg>
        <pc:spChg chg="mod">
          <ac:chgData name="Gloria Maria de Andrade Alves" userId="S::gloria.alves61@aluno.ifce.edu.br::101ffc6a-a630-4bf3-b4fd-3b94d5e2bb63" providerId="AD" clId="Web-{68592D3E-4D78-BFA3-2376-DFE450DC649A}" dt="2024-06-25T16:54:31.444" v="95" actId="14100"/>
          <ac:spMkLst>
            <pc:docMk/>
            <pc:sldMk cId="969004699" sldId="302"/>
            <ac:spMk id="78" creationId="{00000000-0000-0000-0000-000000000000}"/>
          </ac:spMkLst>
        </pc:spChg>
      </pc:sldChg>
      <pc:sldChg chg="modSp">
        <pc:chgData name="Gloria Maria de Andrade Alves" userId="S::gloria.alves61@aluno.ifce.edu.br::101ffc6a-a630-4bf3-b4fd-3b94d5e2bb63" providerId="AD" clId="Web-{68592D3E-4D78-BFA3-2376-DFE450DC649A}" dt="2024-06-25T17:04:54.301" v="123" actId="20577"/>
        <pc:sldMkLst>
          <pc:docMk/>
          <pc:sldMk cId="1063786326" sldId="303"/>
        </pc:sldMkLst>
        <pc:spChg chg="mod">
          <ac:chgData name="Gloria Maria de Andrade Alves" userId="S::gloria.alves61@aluno.ifce.edu.br::101ffc6a-a630-4bf3-b4fd-3b94d5e2bb63" providerId="AD" clId="Web-{68592D3E-4D78-BFA3-2376-DFE450DC649A}" dt="2024-06-25T16:58:14.575" v="107" actId="20577"/>
          <ac:spMkLst>
            <pc:docMk/>
            <pc:sldMk cId="1063786326" sldId="303"/>
            <ac:spMk id="2" creationId="{00000000-0000-0000-0000-000000000000}"/>
          </ac:spMkLst>
        </pc:spChg>
        <pc:spChg chg="mod">
          <ac:chgData name="Gloria Maria de Andrade Alves" userId="S::gloria.alves61@aluno.ifce.edu.br::101ffc6a-a630-4bf3-b4fd-3b94d5e2bb63" providerId="AD" clId="Web-{68592D3E-4D78-BFA3-2376-DFE450DC649A}" dt="2024-06-25T17:02:32.800" v="117" actId="14100"/>
          <ac:spMkLst>
            <pc:docMk/>
            <pc:sldMk cId="1063786326" sldId="303"/>
            <ac:spMk id="8" creationId="{00000000-0000-0000-0000-000000000000}"/>
          </ac:spMkLst>
        </pc:spChg>
        <pc:spChg chg="mod">
          <ac:chgData name="Gloria Maria de Andrade Alves" userId="S::gloria.alves61@aluno.ifce.edu.br::101ffc6a-a630-4bf3-b4fd-3b94d5e2bb63" providerId="AD" clId="Web-{68592D3E-4D78-BFA3-2376-DFE450DC649A}" dt="2024-06-25T17:02:01.143" v="116" actId="20577"/>
          <ac:spMkLst>
            <pc:docMk/>
            <pc:sldMk cId="1063786326" sldId="303"/>
            <ac:spMk id="37" creationId="{00000000-0000-0000-0000-000000000000}"/>
          </ac:spMkLst>
        </pc:spChg>
        <pc:spChg chg="mod">
          <ac:chgData name="Gloria Maria de Andrade Alves" userId="S::gloria.alves61@aluno.ifce.edu.br::101ffc6a-a630-4bf3-b4fd-3b94d5e2bb63" providerId="AD" clId="Web-{68592D3E-4D78-BFA3-2376-DFE450DC649A}" dt="2024-06-25T17:03:40.364" v="119" actId="20577"/>
          <ac:spMkLst>
            <pc:docMk/>
            <pc:sldMk cId="1063786326" sldId="303"/>
            <ac:spMk id="38" creationId="{00000000-0000-0000-0000-000000000000}"/>
          </ac:spMkLst>
        </pc:spChg>
        <pc:spChg chg="mod">
          <ac:chgData name="Gloria Maria de Andrade Alves" userId="S::gloria.alves61@aluno.ifce.edu.br::101ffc6a-a630-4bf3-b4fd-3b94d5e2bb63" providerId="AD" clId="Web-{68592D3E-4D78-BFA3-2376-DFE450DC649A}" dt="2024-06-25T17:04:54.301" v="123" actId="20577"/>
          <ac:spMkLst>
            <pc:docMk/>
            <pc:sldMk cId="1063786326" sldId="303"/>
            <ac:spMk id="45" creationId="{00000000-0000-0000-0000-000000000000}"/>
          </ac:spMkLst>
        </pc:spChg>
      </pc:sldChg>
      <pc:sldChg chg="modSp">
        <pc:chgData name="Gloria Maria de Andrade Alves" userId="S::gloria.alves61@aluno.ifce.edu.br::101ffc6a-a630-4bf3-b4fd-3b94d5e2bb63" providerId="AD" clId="Web-{68592D3E-4D78-BFA3-2376-DFE450DC649A}" dt="2024-06-25T17:13:25.486" v="125" actId="20577"/>
        <pc:sldMkLst>
          <pc:docMk/>
          <pc:sldMk cId="1399300120" sldId="306"/>
        </pc:sldMkLst>
        <pc:spChg chg="mod">
          <ac:chgData name="Gloria Maria de Andrade Alves" userId="S::gloria.alves61@aluno.ifce.edu.br::101ffc6a-a630-4bf3-b4fd-3b94d5e2bb63" providerId="AD" clId="Web-{68592D3E-4D78-BFA3-2376-DFE450DC649A}" dt="2024-06-25T17:13:18.096" v="124" actId="20577"/>
          <ac:spMkLst>
            <pc:docMk/>
            <pc:sldMk cId="1399300120" sldId="306"/>
            <ac:spMk id="13" creationId="{00000000-0000-0000-0000-000000000000}"/>
          </ac:spMkLst>
        </pc:spChg>
        <pc:spChg chg="mod">
          <ac:chgData name="Gloria Maria de Andrade Alves" userId="S::gloria.alves61@aluno.ifce.edu.br::101ffc6a-a630-4bf3-b4fd-3b94d5e2bb63" providerId="AD" clId="Web-{68592D3E-4D78-BFA3-2376-DFE450DC649A}" dt="2024-06-25T17:13:25.486" v="125" actId="20577"/>
          <ac:spMkLst>
            <pc:docMk/>
            <pc:sldMk cId="1399300120" sldId="306"/>
            <ac:spMk id="14" creationId="{00000000-0000-0000-0000-000000000000}"/>
          </ac:spMkLst>
        </pc:spChg>
      </pc:sldChg>
      <pc:sldChg chg="modSp">
        <pc:chgData name="Gloria Maria de Andrade Alves" userId="S::gloria.alves61@aluno.ifce.edu.br::101ffc6a-a630-4bf3-b4fd-3b94d5e2bb63" providerId="AD" clId="Web-{68592D3E-4D78-BFA3-2376-DFE450DC649A}" dt="2024-06-25T17:34:09.175" v="146"/>
        <pc:sldMkLst>
          <pc:docMk/>
          <pc:sldMk cId="1328675369" sldId="311"/>
        </pc:sldMkLst>
        <pc:graphicFrameChg chg="mod modGraphic">
          <ac:chgData name="Gloria Maria de Andrade Alves" userId="S::gloria.alves61@aluno.ifce.edu.br::101ffc6a-a630-4bf3-b4fd-3b94d5e2bb63" providerId="AD" clId="Web-{68592D3E-4D78-BFA3-2376-DFE450DC649A}" dt="2024-06-25T17:34:09.175" v="146"/>
          <ac:graphicFrameMkLst>
            <pc:docMk/>
            <pc:sldMk cId="1328675369" sldId="311"/>
            <ac:graphicFrameMk id="5" creationId="{00000000-0000-0000-0000-000000000000}"/>
          </ac:graphicFrameMkLst>
        </pc:graphicFrameChg>
      </pc:sldChg>
      <pc:sldChg chg="modSp">
        <pc:chgData name="Gloria Maria de Andrade Alves" userId="S::gloria.alves61@aluno.ifce.edu.br::101ffc6a-a630-4bf3-b4fd-3b94d5e2bb63" providerId="AD" clId="Web-{68592D3E-4D78-BFA3-2376-DFE450DC649A}" dt="2024-06-25T17:37:05.586" v="172"/>
        <pc:sldMkLst>
          <pc:docMk/>
          <pc:sldMk cId="3661558807" sldId="334"/>
        </pc:sldMkLst>
        <pc:graphicFrameChg chg="mod modGraphic">
          <ac:chgData name="Gloria Maria de Andrade Alves" userId="S::gloria.alves61@aluno.ifce.edu.br::101ffc6a-a630-4bf3-b4fd-3b94d5e2bb63" providerId="AD" clId="Web-{68592D3E-4D78-BFA3-2376-DFE450DC649A}" dt="2024-06-25T17:37:05.586" v="172"/>
          <ac:graphicFrameMkLst>
            <pc:docMk/>
            <pc:sldMk cId="3661558807" sldId="334"/>
            <ac:graphicFrameMk id="4" creationId="{00000000-0000-0000-0000-000000000000}"/>
          </ac:graphicFrameMkLst>
        </pc:graphicFrameChg>
      </pc:sldChg>
      <pc:sldChg chg="modSp">
        <pc:chgData name="Gloria Maria de Andrade Alves" userId="S::gloria.alves61@aluno.ifce.edu.br::101ffc6a-a630-4bf3-b4fd-3b94d5e2bb63" providerId="AD" clId="Web-{68592D3E-4D78-BFA3-2376-DFE450DC649A}" dt="2024-06-25T16:25:45.290" v="79"/>
        <pc:sldMkLst>
          <pc:docMk/>
          <pc:sldMk cId="3566468050" sldId="341"/>
        </pc:sldMkLst>
        <pc:graphicFrameChg chg="mod modGraphic">
          <ac:chgData name="Gloria Maria de Andrade Alves" userId="S::gloria.alves61@aluno.ifce.edu.br::101ffc6a-a630-4bf3-b4fd-3b94d5e2bb63" providerId="AD" clId="Web-{68592D3E-4D78-BFA3-2376-DFE450DC649A}" dt="2024-06-25T16:25:45.290" v="79"/>
          <ac:graphicFrameMkLst>
            <pc:docMk/>
            <pc:sldMk cId="3566468050" sldId="341"/>
            <ac:graphicFrameMk id="4" creationId="{00000000-0000-0000-0000-000000000000}"/>
          </ac:graphicFrameMkLst>
        </pc:graphicFrameChg>
      </pc:sldChg>
      <pc:sldChg chg="modSp">
        <pc:chgData name="Gloria Maria de Andrade Alves" userId="S::gloria.alves61@aluno.ifce.edu.br::101ffc6a-a630-4bf3-b4fd-3b94d5e2bb63" providerId="AD" clId="Web-{68592D3E-4D78-BFA3-2376-DFE450DC649A}" dt="2024-06-25T17:25:01.036" v="134" actId="20577"/>
        <pc:sldMkLst>
          <pc:docMk/>
          <pc:sldMk cId="3622636474" sldId="350"/>
        </pc:sldMkLst>
        <pc:spChg chg="mod">
          <ac:chgData name="Gloria Maria de Andrade Alves" userId="S::gloria.alves61@aluno.ifce.edu.br::101ffc6a-a630-4bf3-b4fd-3b94d5e2bb63" providerId="AD" clId="Web-{68592D3E-4D78-BFA3-2376-DFE450DC649A}" dt="2024-06-25T17:25:01.036" v="134" actId="20577"/>
          <ac:spMkLst>
            <pc:docMk/>
            <pc:sldMk cId="3622636474" sldId="350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6/25/2024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‹nº›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4896" y="766800"/>
            <a:ext cx="5932800" cy="333774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t" anchorCtr="0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4896" y="4603008"/>
            <a:ext cx="5932800" cy="510840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2" orient="horz" pos="2886" userDrawn="1">
          <p15:clr>
            <a:srgbClr val="F26B43"/>
          </p15:clr>
        </p15:guide>
        <p15:guide id="3" orient="horz" pos="482" userDrawn="1">
          <p15:clr>
            <a:srgbClr val="F26B43"/>
          </p15:clr>
        </p15:guide>
        <p15:guide id="4" orient="horz" pos="2591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4021" userDrawn="1">
          <p15:clr>
            <a:srgbClr val="F26B43"/>
          </p15:clr>
        </p15:guide>
        <p15:guide id="7" pos="279" userDrawn="1">
          <p15:clr>
            <a:srgbClr val="F26B43"/>
          </p15:clr>
        </p15:guide>
        <p15:guide id="8" pos="2139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77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dirty="0"/>
              <a:t>Em eletrônica, </a:t>
            </a:r>
            <a:r>
              <a:rPr lang="pt-BR" altLang="zh-CN" dirty="0" err="1"/>
              <a:t>crosstalk</a:t>
            </a:r>
            <a:r>
              <a:rPr lang="pt-BR" altLang="zh-CN" dirty="0"/>
              <a:t> (XT) é qualquer fenômeno pelo qual um sinal transmitido em um circuito ou canal de um sistema de transmissão cria um efeito indesejado em outro circuito ou canal. </a:t>
            </a:r>
            <a:r>
              <a:rPr lang="pt-BR" altLang="zh-CN" dirty="0" err="1"/>
              <a:t>Crosstalk</a:t>
            </a:r>
            <a:r>
              <a:rPr lang="pt-BR" altLang="zh-CN" dirty="0"/>
              <a:t> é geralmente causado por acoplamento capacitivo, indutivo ou condutor indesejado de um circuito, parte de um circuito, ou canal, para outro</a:t>
            </a:r>
            <a:r>
              <a:rPr lang="en-US" altLang="zh-CN" dirty="0"/>
              <a:t>.</a:t>
            </a:r>
          </a:p>
          <a:p>
            <a:r>
              <a:rPr lang="pt-BR" altLang="zh-CN" dirty="0"/>
              <a:t>O desempenho VDSL2 é determinado pela atenuação do cabo e pelo ruído no cabo, enquanto o </a:t>
            </a:r>
            <a:r>
              <a:rPr lang="pt-BR" altLang="zh-CN" dirty="0" err="1"/>
              <a:t>Crosstalk</a:t>
            </a:r>
            <a:r>
              <a:rPr lang="pt-BR" altLang="zh-CN" dirty="0"/>
              <a:t> é a fonte dominante de ruído no VDSL2, o que leva a uma perda significativa de desempenho</a:t>
            </a:r>
            <a:r>
              <a:rPr lang="en-US" altLang="zh-CN" dirty="0"/>
              <a:t>.</a:t>
            </a:r>
          </a:p>
          <a:p>
            <a:r>
              <a:rPr lang="pt-BR" altLang="zh-CN" dirty="0"/>
              <a:t>Existem dois tipos de </a:t>
            </a:r>
            <a:r>
              <a:rPr lang="pt-BR" altLang="zh-CN" dirty="0" err="1"/>
              <a:t>crosstalk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NEXT: Near-End Crosstalk</a:t>
            </a:r>
          </a:p>
          <a:p>
            <a:pPr lvl="2"/>
            <a:r>
              <a:rPr lang="pt-BR" altLang="zh-CN" dirty="0"/>
              <a:t>Interferência entre dois pares em um cabo medido na mesma extremidade do cabo que o transmissor de interferência. Significa a interferência entre </a:t>
            </a:r>
            <a:r>
              <a:rPr lang="en-US" altLang="zh-CN" dirty="0"/>
              <a:t>upstream and downstream.</a:t>
            </a:r>
          </a:p>
          <a:p>
            <a:pPr lvl="1"/>
            <a:r>
              <a:rPr lang="en-US" altLang="zh-CN" dirty="0"/>
              <a:t>FEXT: Far-End Crosstalk</a:t>
            </a:r>
          </a:p>
          <a:p>
            <a:pPr lvl="2"/>
            <a:r>
              <a:rPr lang="pt-BR" altLang="zh-CN" dirty="0"/>
              <a:t>Interferência entre dois pares de um cabo medido na outra extremidade do cabo em relação ao transmissor de interferência. Significa a interferência entre </a:t>
            </a:r>
            <a:r>
              <a:rPr lang="en-US" altLang="zh-CN" dirty="0" err="1"/>
              <a:t>upstreams</a:t>
            </a:r>
            <a:r>
              <a:rPr lang="en-US" altLang="zh-CN" dirty="0"/>
              <a:t> </a:t>
            </a:r>
            <a:r>
              <a:rPr lang="en-US" altLang="zh-CN" dirty="0" err="1"/>
              <a:t>ou</a:t>
            </a:r>
            <a:r>
              <a:rPr lang="en-US" altLang="zh-CN" dirty="0"/>
              <a:t> a </a:t>
            </a:r>
            <a:r>
              <a:rPr lang="en-US" altLang="zh-CN" dirty="0" err="1"/>
              <a:t>interferência</a:t>
            </a:r>
            <a:r>
              <a:rPr lang="en-US" altLang="zh-CN" dirty="0"/>
              <a:t> entre </a:t>
            </a:r>
            <a:r>
              <a:rPr lang="en-US" altLang="zh-CN" dirty="0" err="1"/>
              <a:t>downstreams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843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657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893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dirty="0" err="1"/>
              <a:t>Crosstalk</a:t>
            </a:r>
            <a:r>
              <a:rPr lang="pt-BR" altLang="zh-CN" dirty="0"/>
              <a:t> é a fonte dominante de ruído em VDSL2 e a quantidade de </a:t>
            </a:r>
            <a:r>
              <a:rPr lang="pt-BR" altLang="zh-CN" dirty="0" err="1"/>
              <a:t>crosstalk</a:t>
            </a:r>
            <a:r>
              <a:rPr lang="pt-BR" altLang="zh-CN" dirty="0"/>
              <a:t> aumenta com a frequência do sinal. É especialmente um problema nas bandas VDSL2 estendidas 12-30 MHz.  É tipicamente 20-30 dB mais forte do que outras fontes de ruído em um sistema VDSL2.  </a:t>
            </a:r>
            <a:r>
              <a:rPr lang="pt-BR" altLang="zh-CN" dirty="0" err="1"/>
              <a:t>Crosstalk</a:t>
            </a:r>
            <a:r>
              <a:rPr lang="pt-BR" altLang="zh-CN" dirty="0"/>
              <a:t> leva a perdas significativas de desempenho</a:t>
            </a:r>
            <a:r>
              <a:rPr lang="en-US" altLang="zh-CN" dirty="0"/>
              <a:t>.  </a:t>
            </a:r>
          </a:p>
          <a:p>
            <a:r>
              <a:rPr lang="pt-BR" altLang="zh-CN" dirty="0"/>
              <a:t>Ele diminui as taxas de dados, as taxas de penetração de serviço e pode causar a reinicialização frequente do CPE.  Uma solução para se proteger contra </a:t>
            </a:r>
            <a:r>
              <a:rPr lang="pt-BR" altLang="zh-CN" dirty="0" err="1"/>
              <a:t>crosstalk</a:t>
            </a:r>
            <a:r>
              <a:rPr lang="pt-BR" altLang="zh-CN" dirty="0"/>
              <a:t>, é usar mais energia de transmissão, mas isso leva a um maior consumo de energia e pode quebrar os planos nacionais de gerenciamento de frequência, além de causar interferência em outros sistemas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160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81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indent="-180000"/>
            <a:r>
              <a:rPr lang="pt-BR" altLang="zh-CN" dirty="0"/>
              <a:t>O </a:t>
            </a:r>
            <a:r>
              <a:rPr lang="pt-BR" altLang="zh-CN" dirty="0" err="1"/>
              <a:t>Vectoring</a:t>
            </a:r>
            <a:r>
              <a:rPr lang="pt-BR" altLang="zh-CN" dirty="0"/>
              <a:t> </a:t>
            </a:r>
            <a:r>
              <a:rPr lang="pt-BR" altLang="zh-CN" dirty="0" err="1"/>
              <a:t>Engine</a:t>
            </a:r>
            <a:r>
              <a:rPr lang="pt-BR" altLang="zh-CN" dirty="0"/>
              <a:t> (VE) no DSLAM mede o </a:t>
            </a:r>
            <a:r>
              <a:rPr lang="pt-BR" altLang="zh-CN" dirty="0" err="1"/>
              <a:t>crosstalk</a:t>
            </a:r>
            <a:r>
              <a:rPr lang="pt-BR" altLang="zh-CN" dirty="0"/>
              <a:t> de cada linha em todas as outras linhas no fichário enviando informações de teste para o CPE e obtendo resposta com informações de </a:t>
            </a:r>
            <a:r>
              <a:rPr lang="pt-BR" altLang="zh-CN" dirty="0" err="1"/>
              <a:t>crosstalk</a:t>
            </a:r>
            <a:r>
              <a:rPr lang="pt-BR" altLang="zh-CN" dirty="0"/>
              <a:t>
VE obter as informações do CPE e calcular o '</a:t>
            </a:r>
            <a:r>
              <a:rPr lang="pt-BR" altLang="zh-CN" dirty="0" err="1"/>
              <a:t>crosstalk</a:t>
            </a:r>
            <a:r>
              <a:rPr lang="pt-BR" altLang="zh-CN" dirty="0"/>
              <a:t> negativo'</a:t>
            </a:r>
            <a:r>
              <a:rPr lang="en-US" altLang="zh-CN" dirty="0"/>
              <a:t>’</a:t>
            </a:r>
          </a:p>
          <a:p>
            <a:pPr marL="180000" indent="-180000"/>
            <a:r>
              <a:rPr lang="pt-BR" altLang="zh-CN" dirty="0"/>
              <a:t>VE enviar o 'Negative-</a:t>
            </a:r>
            <a:r>
              <a:rPr lang="pt-BR" altLang="zh-CN" dirty="0" err="1"/>
              <a:t>Crosstalk</a:t>
            </a:r>
            <a:r>
              <a:rPr lang="pt-BR" altLang="zh-CN" dirty="0"/>
              <a:t>' para o cartão de linha e cancelar o </a:t>
            </a:r>
            <a:r>
              <a:rPr lang="pt-BR" altLang="zh-CN" dirty="0" err="1"/>
              <a:t>crosstalk</a:t>
            </a:r>
            <a:r>
              <a:rPr lang="pt-BR" altLang="zh-CN" dirty="0"/>
              <a:t>
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516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pt-BR" altLang="zh-CN" dirty="0"/>
              <a:t>A tecnologia de vetorização usa </a:t>
            </a:r>
            <a:r>
              <a:rPr lang="pt-BR" altLang="zh-CN" dirty="0" err="1"/>
              <a:t>pré</a:t>
            </a:r>
            <a:r>
              <a:rPr lang="pt-BR" altLang="zh-CN" dirty="0"/>
              <a:t>-codificação em dados </a:t>
            </a:r>
            <a:r>
              <a:rPr lang="pt-BR" altLang="zh-CN" dirty="0" err="1"/>
              <a:t>downstream</a:t>
            </a:r>
            <a:r>
              <a:rPr lang="pt-BR" altLang="zh-CN" dirty="0"/>
              <a:t> e cancelamento em dados </a:t>
            </a:r>
            <a:r>
              <a:rPr lang="pt-BR" altLang="zh-CN" dirty="0" err="1"/>
              <a:t>upstream</a:t>
            </a:r>
            <a:r>
              <a:rPr lang="pt-BR" altLang="zh-CN" dirty="0"/>
              <a:t> para cancelar </a:t>
            </a:r>
            <a:r>
              <a:rPr lang="pt-BR" altLang="zh-CN" dirty="0" err="1"/>
              <a:t>crosstalk</a:t>
            </a:r>
            <a:r>
              <a:rPr lang="pt-BR" altLang="zh-CN" dirty="0"/>
              <a:t> entre linhas por meio de um módulo VCE (</a:t>
            </a:r>
            <a:r>
              <a:rPr lang="pt-BR" altLang="zh-CN" dirty="0" err="1"/>
              <a:t>Vectoring</a:t>
            </a:r>
            <a:r>
              <a:rPr lang="pt-BR" altLang="zh-CN" dirty="0"/>
              <a:t> </a:t>
            </a:r>
            <a:r>
              <a:rPr lang="pt-BR" altLang="zh-CN" dirty="0" err="1"/>
              <a:t>Control</a:t>
            </a:r>
            <a:r>
              <a:rPr lang="pt-BR" altLang="zh-CN" dirty="0"/>
              <a:t> Entity) para linhas VDSL2 (linha de assinante digital de altíssima velocidade 2)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268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pt-BR" altLang="zh-CN" dirty="0"/>
              <a:t>No </a:t>
            </a:r>
            <a:r>
              <a:rPr lang="pt-BR" altLang="zh-CN" dirty="0" err="1"/>
              <a:t>upstream</a:t>
            </a:r>
            <a:r>
              <a:rPr lang="pt-BR" altLang="zh-CN" dirty="0"/>
              <a:t>, os sinais recebidos são combinados para cancelar o </a:t>
            </a:r>
            <a:r>
              <a:rPr lang="pt-BR" altLang="zh-CN" dirty="0" err="1"/>
              <a:t>crosstalk</a:t>
            </a:r>
            <a:r>
              <a:rPr lang="pt-BR" altLang="zh-CN" dirty="0"/>
              <a:t>
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841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dirty="0"/>
              <a:t>Vetorização é foco no cancelamento de </a:t>
            </a:r>
            <a:r>
              <a:rPr lang="pt-BR" altLang="zh-CN" dirty="0" err="1"/>
              <a:t>crosstalk</a:t>
            </a:r>
            <a:r>
              <a:rPr lang="pt-BR" altLang="zh-CN" dirty="0"/>
              <a:t>, que não tem efeito sobre atenuação e ruído externo</a:t>
            </a:r>
            <a:r>
              <a:rPr lang="en-US" altLang="zh-CN" dirty="0"/>
              <a:t>.</a:t>
            </a:r>
          </a:p>
          <a:p>
            <a:r>
              <a:rPr lang="pt-BR" altLang="zh-CN" dirty="0"/>
              <a:t>A taxa máxima de vetorização é a taxa de par único VDSL (sem </a:t>
            </a:r>
            <a:r>
              <a:rPr lang="pt-BR" altLang="zh-CN" dirty="0" err="1"/>
              <a:t>crosstalk</a:t>
            </a:r>
            <a:r>
              <a:rPr lang="pt-BR" altLang="zh-CN" dirty="0"/>
              <a:t>) no mesmo ambiente</a:t>
            </a:r>
            <a:r>
              <a:rPr lang="en-US" altLang="zh-CN" dirty="0"/>
              <a:t>.</a:t>
            </a:r>
          </a:p>
          <a:p>
            <a:r>
              <a:rPr lang="pt-BR" altLang="zh-CN" dirty="0"/>
              <a:t>A distância efetiva da vetorização está em 1500m, a melhor distância de desempenho está em 300~500m</a:t>
            </a:r>
            <a:r>
              <a:rPr lang="en-US" altLang="zh-CN" dirty="0"/>
              <a:t>.</a:t>
            </a:r>
          </a:p>
          <a:p>
            <a:r>
              <a:rPr lang="pt-BR" altLang="zh-CN" dirty="0"/>
              <a:t>FEXT pode diminuir a taxa de VDSL em 40% ~ 60%, vetorização pode aumentar a taxa em 50% ~ 90%, até 90% ~ 95% da taxa de par único VDSL2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674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30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48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57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dirty="0"/>
              <a:t>Um módulo VCE consiste em um motor vetorial (VE) e uma unidade de controle vetorial (VCU), suportando as seguintes funções</a:t>
            </a:r>
            <a:r>
              <a:rPr lang="en-US" altLang="zh-CN" dirty="0"/>
              <a:t>:</a:t>
            </a:r>
          </a:p>
          <a:p>
            <a:pPr lvl="1"/>
            <a:r>
              <a:rPr lang="pt-BR" altLang="zh-CN" dirty="0"/>
              <a:t>O VE implementa cálculos matriciais</a:t>
            </a:r>
            <a:r>
              <a:rPr lang="en-US" altLang="zh-CN" dirty="0"/>
              <a:t>.</a:t>
            </a:r>
          </a:p>
          <a:p>
            <a:pPr lvl="1"/>
            <a:r>
              <a:rPr lang="pt-BR" altLang="zh-CN" dirty="0"/>
              <a:t>O VCU controla a ativação da linha, atualiza os coeficientes da matriz, adiciona ou exclui uma linha de ou para um grupo de vetorização e atualiza os parâmetros da matriz de </a:t>
            </a:r>
            <a:r>
              <a:rPr lang="pt-BR" altLang="zh-CN" dirty="0" err="1"/>
              <a:t>crosstalk</a:t>
            </a:r>
            <a:r>
              <a:rPr lang="pt-BR" altLang="zh-CN" dirty="0"/>
              <a:t> em tempo real para garantir a estabilidade do grupo de vetorização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722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dirty="0"/>
              <a:t>Vetorização em nível de sistema (SLV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</a:t>
            </a:r>
            <a:r>
              <a:rPr lang="pt-BR" altLang="zh-CN" dirty="0"/>
              <a:t>/O: suporte a interface vetorizada, transmitindo dados após FFT (</a:t>
            </a:r>
            <a:r>
              <a:rPr lang="pt-BR" altLang="zh-CN" dirty="0" err="1"/>
              <a:t>upstream</a:t>
            </a:r>
            <a:r>
              <a:rPr lang="pt-BR" altLang="zh-CN" dirty="0"/>
              <a:t>) / antes de IFFT (</a:t>
            </a:r>
            <a:r>
              <a:rPr lang="pt-BR" altLang="zh-CN" dirty="0" err="1"/>
              <a:t>downstream</a:t>
            </a:r>
            <a:r>
              <a:rPr lang="pt-BR" altLang="zh-CN" dirty="0"/>
              <a:t>), para cálculo de cancelamento de </a:t>
            </a:r>
            <a:r>
              <a:rPr lang="pt-BR" altLang="zh-CN" dirty="0" err="1"/>
              <a:t>crosstalk</a:t>
            </a:r>
            <a:r>
              <a:rPr lang="en-US" altLang="zh-CN" dirty="0"/>
              <a:t>.</a:t>
            </a:r>
          </a:p>
          <a:p>
            <a:pPr lvl="1"/>
            <a:r>
              <a:rPr lang="pt-BR" altLang="zh-CN" dirty="0"/>
              <a:t>Cartão VP (</a:t>
            </a:r>
            <a:r>
              <a:rPr lang="pt-BR" altLang="zh-CN" dirty="0" err="1"/>
              <a:t>Vectoring</a:t>
            </a:r>
            <a:r>
              <a:rPr lang="pt-BR" altLang="zh-CN" dirty="0"/>
              <a:t> </a:t>
            </a:r>
            <a:r>
              <a:rPr lang="pt-BR" altLang="zh-CN" dirty="0" err="1"/>
              <a:t>Processing</a:t>
            </a:r>
            <a:r>
              <a:rPr lang="pt-BR" altLang="zh-CN" dirty="0"/>
              <a:t>): a questão mais crítica em Vetorização, suporte tanto o cálculo de matriz quanto o gerenciamento de ativação de linha, atualização de coeficiente de matriz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324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dirty="0"/>
              <a:t>Dois SLV Coworking;  até 768 Vetorização de Linha
Baseado em SLV, NLV VP placa e cabo de comunicação necessário</a:t>
            </a:r>
            <a:r>
              <a:rPr lang="en-US" altLang="zh-CN" dirty="0"/>
              <a:t>;</a:t>
            </a:r>
          </a:p>
          <a:p>
            <a:r>
              <a:rPr lang="pt-BR" altLang="zh-CN" dirty="0"/>
              <a:t>Comunicação e Mecanismo de sincronização entre equipamentos necessários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802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664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5009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53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VDSL2 &amp; </a:t>
            </a:r>
            <a:r>
              <a:rPr lang="en-US" altLang="zh-CN" dirty="0" err="1"/>
              <a:t>Vetorização</a:t>
            </a:r>
            <a:r>
              <a:rPr lang="en-US" altLang="zh-CN" dirty="0"/>
              <a:t> CPE </a:t>
            </a:r>
            <a:r>
              <a:rPr lang="en-US" altLang="zh-CN" dirty="0" err="1"/>
              <a:t>híbrido</a:t>
            </a:r>
            <a:endParaRPr lang="en-US" altLang="zh-CN" dirty="0"/>
          </a:p>
          <a:p>
            <a:pPr lvl="1"/>
            <a:r>
              <a:rPr lang="pt-BR" altLang="zh-CN" dirty="0"/>
              <a:t>O </a:t>
            </a:r>
            <a:r>
              <a:rPr lang="pt-BR" altLang="zh-CN" dirty="0" err="1"/>
              <a:t>crosstalk</a:t>
            </a:r>
            <a:r>
              <a:rPr lang="pt-BR" altLang="zh-CN" dirty="0"/>
              <a:t> do VDSL2 CPE leva ao aumento limitado da largura de banda das linhas vetorizadas</a:t>
            </a:r>
          </a:p>
          <a:p>
            <a:pPr lvl="0"/>
            <a:r>
              <a:rPr lang="pt-BR" altLang="zh-CN" dirty="0"/>
              <a:t>Compare com o </a:t>
            </a:r>
            <a:r>
              <a:rPr lang="pt-BR" altLang="zh-CN" dirty="0" err="1"/>
              <a:t>Vectoring</a:t>
            </a:r>
            <a:r>
              <a:rPr lang="pt-BR" altLang="zh-CN" dirty="0"/>
              <a:t> CPE, o VDSL CPE não pode enviar sinal de teste para CO na direção </a:t>
            </a:r>
            <a:r>
              <a:rPr lang="pt-BR" altLang="zh-CN" dirty="0" err="1"/>
              <a:t>upstream</a:t>
            </a:r>
            <a:r>
              <a:rPr lang="pt-BR" altLang="zh-CN" dirty="0"/>
              <a:t>, também não pode feedback sinal </a:t>
            </a:r>
            <a:r>
              <a:rPr lang="pt-BR" altLang="zh-CN" dirty="0" err="1"/>
              <a:t>crosstalk</a:t>
            </a:r>
            <a:r>
              <a:rPr lang="pt-BR" altLang="zh-CN" dirty="0"/>
              <a:t> para CO em direção </a:t>
            </a:r>
            <a:r>
              <a:rPr lang="pt-BR" altLang="zh-CN" dirty="0" err="1"/>
              <a:t>downstream</a:t>
            </a:r>
            <a:r>
              <a:rPr lang="pt-BR" altLang="zh-CN" dirty="0"/>
              <a:t>, assim a velocidade não pode aumentar para a linha VDSL, e também vai impactar as linhas de vetorização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820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2216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PSD: Power Spectrum Density</a:t>
            </a:r>
          </a:p>
          <a:p>
            <a:r>
              <a:rPr lang="en-US" altLang="zh-CN" dirty="0"/>
              <a:t>FFM: Force Friendly Mode</a:t>
            </a:r>
          </a:p>
          <a:p>
            <a:r>
              <a:rPr lang="pt-BR" altLang="zh-CN" dirty="0"/>
              <a:t>FFM não tem função para </a:t>
            </a:r>
            <a:r>
              <a:rPr lang="pt-BR" altLang="zh-CN" dirty="0" err="1"/>
              <a:t>upstream</a:t>
            </a:r>
            <a:r>
              <a:rPr lang="pt-BR" altLang="zh-CN" dirty="0"/>
              <a:t>, porque VDSL CPE não pode enviar sinal de teste para CO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38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931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dirty="0"/>
              <a:t>Vetorização placa de serviço suporta recurso </a:t>
            </a:r>
            <a:r>
              <a:rPr lang="pt-BR" altLang="zh-CN" dirty="0" err="1"/>
              <a:t>AutoSence</a:t>
            </a:r>
            <a:r>
              <a:rPr lang="en-US" altLang="zh-CN" dirty="0"/>
              <a:t>.</a:t>
            </a:r>
          </a:p>
          <a:p>
            <a:r>
              <a:rPr lang="pt-BR" altLang="zh-CN" dirty="0"/>
              <a:t>O </a:t>
            </a:r>
            <a:r>
              <a:rPr lang="pt-BR" altLang="zh-CN" dirty="0" err="1"/>
              <a:t>AutoSense</a:t>
            </a:r>
            <a:r>
              <a:rPr lang="pt-BR" altLang="zh-CN" dirty="0"/>
              <a:t> pode suportar o modo Force </a:t>
            </a:r>
            <a:r>
              <a:rPr lang="pt-BR" altLang="zh-CN" dirty="0" err="1"/>
              <a:t>friendly</a:t>
            </a:r>
            <a:r>
              <a:rPr lang="pt-BR" altLang="zh-CN" dirty="0"/>
              <a:t> e fazer com que o </a:t>
            </a:r>
            <a:r>
              <a:rPr lang="pt-BR" altLang="zh-CN" dirty="0" err="1"/>
              <a:t>crosstalk</a:t>
            </a:r>
            <a:r>
              <a:rPr lang="pt-BR" altLang="zh-CN" dirty="0"/>
              <a:t> do CPE VDSL2 quase não tenha interferência nas linhas de vetorização</a:t>
            </a:r>
            <a:r>
              <a:rPr lang="en-US" altLang="zh-CN" dirty="0"/>
              <a:t>.</a:t>
            </a:r>
          </a:p>
          <a:p>
            <a:r>
              <a:rPr lang="pt-BR" altLang="zh-CN" dirty="0"/>
              <a:t>A placa de vetorização </a:t>
            </a:r>
            <a:r>
              <a:rPr lang="pt-BR" altLang="zh-CN" dirty="0" err="1"/>
              <a:t>autosense</a:t>
            </a:r>
            <a:r>
              <a:rPr lang="pt-BR" altLang="zh-CN" dirty="0"/>
              <a:t> pode eliminar o </a:t>
            </a:r>
            <a:r>
              <a:rPr lang="pt-BR" altLang="zh-CN" dirty="0" err="1"/>
              <a:t>crosstalk</a:t>
            </a:r>
            <a:r>
              <a:rPr lang="pt-BR" altLang="zh-CN" dirty="0"/>
              <a:t> através do algoritmo, e aumentar a velocidade de vetorização, e quase igual para a velocidade VDSL2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8548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pt-BR" altLang="zh-CN" dirty="0"/>
              <a:t>O </a:t>
            </a:r>
            <a:r>
              <a:rPr lang="pt-BR" altLang="zh-CN" dirty="0" err="1"/>
              <a:t>crosstalk</a:t>
            </a:r>
            <a:r>
              <a:rPr lang="pt-BR" altLang="zh-CN" dirty="0"/>
              <a:t> da linha VDSL não pode ser eliminado, ele reduzirá a velocidade para linhas de vetorização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7043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pt-BR" altLang="zh-CN" dirty="0"/>
              <a:t>Quando VDSL2 DSLAM e vetorização DSLAM híbrido usar, a linha VDSL2 causará </a:t>
            </a:r>
            <a:r>
              <a:rPr lang="pt-BR" altLang="zh-CN" dirty="0" err="1"/>
              <a:t>crosstalk</a:t>
            </a:r>
            <a:r>
              <a:rPr lang="pt-BR" altLang="zh-CN" dirty="0"/>
              <a:t> para linha de vetorização SLV, e SLV não pode eliminar o </a:t>
            </a:r>
            <a:r>
              <a:rPr lang="pt-BR" altLang="zh-CN" dirty="0" err="1"/>
              <a:t>crosstalk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6922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2059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6881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9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97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Ponto de </a:t>
            </a:r>
            <a:r>
              <a:rPr lang="en-US" altLang="zh-CN" dirty="0" err="1"/>
              <a:t>dor</a:t>
            </a:r>
            <a:r>
              <a:rPr lang="en-US" altLang="zh-CN" dirty="0"/>
              <a:t> FTTH:</a:t>
            </a:r>
          </a:p>
          <a:p>
            <a:pPr lvl="1"/>
            <a:r>
              <a:rPr lang="en-US" altLang="zh-CN" dirty="0"/>
              <a:t> </a:t>
            </a:r>
            <a:r>
              <a:rPr lang="pt-BR" altLang="zh-CN" dirty="0"/>
              <a:t>A engenharia de fiação doméstica de fibra, emendas, conexões custam muito caro e muito tempo</a:t>
            </a:r>
            <a:endParaRPr lang="en-US" altLang="zh-CN" dirty="0"/>
          </a:p>
          <a:p>
            <a:pPr lvl="1"/>
            <a:r>
              <a:rPr lang="pt-BR" altLang="zh-CN" dirty="0"/>
              <a:t>Os usuários não estão felizes para visita domiciliar e engenharia devido à religião, razões de danos à decoração da casa, </a:t>
            </a:r>
            <a:r>
              <a:rPr lang="pt-BR" altLang="zh-CN" dirty="0" err="1"/>
              <a:t>etc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</a:t>
            </a:r>
            <a:r>
              <a:rPr lang="pt-BR" altLang="zh-CN" dirty="0"/>
              <a:t>A fibra para a casa (FTTH) foi inicialmente vista como a única solução de longo prazo para o problema da largura de banda. Mas a vetorização VDSL2 mudou essa percepção. Com uma única inovação, o mercado mudou. O cobre se tornou uma mercadoria valiosa novamente à medida que as operadoras começaram a usar seus ativos de cobre para fornecer velocidades de banda larga rápidas mais rapidamente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315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4999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0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196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3172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3795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dirty="0"/>
              <a:t>Em eletrônica, </a:t>
            </a:r>
            <a:r>
              <a:rPr lang="pt-BR" altLang="zh-CN" dirty="0" err="1"/>
              <a:t>crosstalk</a:t>
            </a:r>
            <a:r>
              <a:rPr lang="pt-BR" altLang="zh-CN" dirty="0"/>
              <a:t> (XT) é qualquer fenômeno pelo qual um sinal transmitido em um circuito ou canal de um sistema de transmissão cria um efeito indesejado em outro circuito ou canal. </a:t>
            </a:r>
            <a:r>
              <a:rPr lang="pt-BR" altLang="zh-CN" dirty="0" err="1"/>
              <a:t>Crosstalk</a:t>
            </a:r>
            <a:r>
              <a:rPr lang="pt-BR" altLang="zh-CN" dirty="0"/>
              <a:t> é geralmente causado por acoplamento capacitivo, indutivo ou condutor indesejado de um circuito, parte de um circuito, ou canal, para outro</a:t>
            </a:r>
            <a:r>
              <a:rPr lang="en-US" altLang="zh-CN" dirty="0"/>
              <a:t>.</a:t>
            </a:r>
          </a:p>
          <a:p>
            <a:r>
              <a:rPr lang="pt-BR" altLang="zh-CN" dirty="0"/>
              <a:t>O desempenho VDSL2 é determinado pela atenuação do cabo e pelo ruído no cabo, enquanto o </a:t>
            </a:r>
            <a:r>
              <a:rPr lang="pt-BR" altLang="zh-CN" dirty="0" err="1"/>
              <a:t>Crosstalk</a:t>
            </a:r>
            <a:r>
              <a:rPr lang="pt-BR" altLang="zh-CN" dirty="0"/>
              <a:t> é a fonte dominante de ruído no VDSL2, o que leva a uma perda significativa de desempenho</a:t>
            </a:r>
            <a:r>
              <a:rPr lang="en-US" altLang="zh-CN" dirty="0"/>
              <a:t>.</a:t>
            </a:r>
          </a:p>
          <a:p>
            <a:r>
              <a:rPr lang="pt-BR" altLang="zh-CN" dirty="0"/>
              <a:t>Existem dois tipos de </a:t>
            </a:r>
            <a:r>
              <a:rPr lang="pt-BR" altLang="zh-CN" dirty="0" err="1"/>
              <a:t>crosstalk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NEXT: Near-End Crosstalk</a:t>
            </a:r>
          </a:p>
          <a:p>
            <a:pPr lvl="2"/>
            <a:r>
              <a:rPr lang="pt-BR" altLang="zh-CN" dirty="0"/>
              <a:t>Interferência entre dois pares em um cabo medido na mesma extremidade do cabo que o transmissor de interferência. Significa a interferência entre a montante e a jusante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FEXT: Far-End Crosstalk</a:t>
            </a:r>
          </a:p>
          <a:p>
            <a:pPr lvl="2"/>
            <a:r>
              <a:rPr lang="pt-BR" altLang="zh-CN" dirty="0"/>
              <a:t>Interferência entre dois pares de um cabo medido na outra extremidade do cabo em relação ao transmissor de interferência. Significa a interferência entre a montante ou a interferência entre a jusante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5723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pt-BR" altLang="zh-CN" dirty="0"/>
              <a:t>As frequências muito altas que o </a:t>
            </a:r>
            <a:r>
              <a:rPr lang="pt-BR" altLang="zh-CN" dirty="0" err="1"/>
              <a:t>G.fast</a:t>
            </a:r>
            <a:r>
              <a:rPr lang="pt-BR" altLang="zh-CN" dirty="0"/>
              <a:t> usa estão na raiz dos desafios do </a:t>
            </a:r>
            <a:r>
              <a:rPr lang="pt-BR" altLang="zh-CN" dirty="0" err="1"/>
              <a:t>crosstalk</a:t>
            </a:r>
            <a:r>
              <a:rPr lang="pt-BR" altLang="zh-CN" dirty="0"/>
              <a:t>. Nessas frequências, não é incomum ver </a:t>
            </a:r>
            <a:r>
              <a:rPr lang="pt-BR" altLang="zh-CN" dirty="0" err="1"/>
              <a:t>crosstalk</a:t>
            </a:r>
            <a:r>
              <a:rPr lang="pt-BR" altLang="zh-CN" dirty="0"/>
              <a:t> em uma linha </a:t>
            </a:r>
            <a:r>
              <a:rPr lang="pt-BR" altLang="zh-CN" dirty="0" err="1"/>
              <a:t>G.fast</a:t>
            </a:r>
            <a:r>
              <a:rPr lang="pt-BR" altLang="zh-CN" dirty="0"/>
              <a:t> que é semelhante em força ao sinal real. Um desafio é criar um sinal compensador que elimine o </a:t>
            </a:r>
            <a:r>
              <a:rPr lang="pt-BR" altLang="zh-CN" dirty="0" err="1"/>
              <a:t>crosstalk</a:t>
            </a:r>
            <a:r>
              <a:rPr lang="pt-BR" altLang="zh-CN" dirty="0"/>
              <a:t> sem exceder a máscara PSD (Power </a:t>
            </a:r>
            <a:r>
              <a:rPr lang="pt-BR" altLang="zh-CN" dirty="0" err="1"/>
              <a:t>Spectral</a:t>
            </a:r>
            <a:r>
              <a:rPr lang="pt-BR" altLang="zh-CN" dirty="0"/>
              <a:t> </a:t>
            </a:r>
            <a:r>
              <a:rPr lang="pt-BR" altLang="zh-CN" dirty="0" err="1"/>
              <a:t>Density</a:t>
            </a:r>
            <a:r>
              <a:rPr lang="pt-BR" altLang="zh-CN" dirty="0"/>
              <a:t>). Algoritmos mais avançados são necessários para compensar esses altos níveis de </a:t>
            </a:r>
            <a:r>
              <a:rPr lang="pt-BR" altLang="zh-CN" dirty="0" err="1"/>
              <a:t>crosstalk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</a:t>
            </a:r>
            <a:r>
              <a:rPr lang="pt-BR" altLang="zh-CN" dirty="0"/>
              <a:t>A ampla faixa de frequência usada pela </a:t>
            </a:r>
            <a:r>
              <a:rPr lang="pt-BR" altLang="zh-CN" dirty="0" err="1"/>
              <a:t>G.fast</a:t>
            </a:r>
            <a:r>
              <a:rPr lang="pt-BR" altLang="zh-CN" dirty="0"/>
              <a:t> — 6 a 12 vezes a do VDSL2 17a — adiciona um fator de escala. Uma faixa de frequência mais ampla significa mais cálculos por segundo para o mecanismo de vetorização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3350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174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5111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en-US" altLang="zh-CN" dirty="0"/>
              <a:t> </a:t>
            </a:r>
            <a:r>
              <a:rPr lang="pt-BR" altLang="zh-CN" dirty="0"/>
              <a:t>O Conselho FTTH promove hoje tanto o FTTH como o FTTB, pelo que é óbvio que os casos 2 e 3 se enquadram nas </a:t>
            </a:r>
            <a:r>
              <a:rPr lang="pt-BR" altLang="zh-CN" dirty="0" err="1"/>
              <a:t>actuais</a:t>
            </a:r>
            <a:r>
              <a:rPr lang="pt-BR" altLang="zh-CN" dirty="0"/>
              <a:t> definições do Conselho e são apoiados como soluções FTTB. Embora alguns operadores considerem o caso 1 como um passo adicional para o FTTH/B a longo prazo, o FTTH </a:t>
            </a:r>
            <a:r>
              <a:rPr lang="pt-BR" altLang="zh-CN" dirty="0" err="1"/>
              <a:t>Council</a:t>
            </a:r>
            <a:r>
              <a:rPr lang="pt-BR" altLang="zh-CN" dirty="0"/>
              <a:t> </a:t>
            </a:r>
            <a:r>
              <a:rPr lang="pt-BR" altLang="zh-CN" dirty="0" err="1"/>
              <a:t>Europe</a:t>
            </a:r>
            <a:r>
              <a:rPr lang="pt-BR" altLang="zh-CN" dirty="0"/>
              <a:t> vê os casos 2 e 3 como escolhas preferenciais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2735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dirty="0"/>
              <a:t> Aplicações típicas para vetorização </a:t>
            </a:r>
            <a:r>
              <a:rPr lang="pt-BR" altLang="zh-CN" dirty="0" err="1"/>
              <a:t>G.fast</a:t>
            </a:r>
            <a:r>
              <a:rPr lang="pt-BR" altLang="zh-CN" dirty="0"/>
              <a:t> e VDSL2 dependerão do comprimento do loop e do número de assinantes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 </a:t>
            </a:r>
            <a:r>
              <a:rPr lang="pt-BR" altLang="zh-CN" dirty="0"/>
              <a:t>&gt;200 m: Em implantações com loops mais longos, a vetorização VDSL2 é, e continuará sendo, a tecnologia escolhida. O </a:t>
            </a:r>
            <a:r>
              <a:rPr lang="pt-BR" altLang="zh-CN" dirty="0" err="1"/>
              <a:t>G.fast</a:t>
            </a:r>
            <a:r>
              <a:rPr lang="pt-BR" altLang="zh-CN" dirty="0"/>
              <a:t> simplesmente não é otimizado para esses comprimentos de loop. O padrão </a:t>
            </a:r>
            <a:r>
              <a:rPr lang="pt-BR" altLang="zh-CN" dirty="0" err="1"/>
              <a:t>G.fast</a:t>
            </a:r>
            <a:r>
              <a:rPr lang="pt-BR" altLang="zh-CN" dirty="0"/>
              <a:t> visa uma velocidade agregada de 150 Mb/s a 250 m em uma linha de 0,5 mm. A vetorização VDSL2 pode fornecer velocidade agregada de 140 Mb/s a 150 Mb/s a até 400 m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 </a:t>
            </a:r>
            <a:r>
              <a:rPr lang="pt-BR" altLang="zh-CN" dirty="0"/>
              <a:t>&lt;200 m, vários assinantes: em implantações com vários assinantes e loops curtos, a vetorização VDSL2 ou VDSL2 pode ser usada hoje. </a:t>
            </a:r>
            <a:r>
              <a:rPr lang="pt-BR" altLang="zh-CN" dirty="0" err="1"/>
              <a:t>G.fast</a:t>
            </a:r>
            <a:r>
              <a:rPr lang="pt-BR" altLang="zh-CN" dirty="0"/>
              <a:t> fornece um caminho de evolução, mas a vetorização será necessária para alcançar altas velocidades </a:t>
            </a:r>
            <a:r>
              <a:rPr lang="pt-BR" altLang="zh-CN" dirty="0" err="1"/>
              <a:t>G.fast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 &lt;</a:t>
            </a:r>
            <a:r>
              <a:rPr lang="pt-BR" altLang="zh-CN" dirty="0"/>
              <a:t>200 m, assinante único: Implantações com um único assinante são muito adequadas para o </a:t>
            </a:r>
            <a:r>
              <a:rPr lang="pt-BR" altLang="zh-CN" dirty="0" err="1"/>
              <a:t>G.fast</a:t>
            </a:r>
            <a:r>
              <a:rPr lang="pt-BR" altLang="zh-CN" dirty="0"/>
              <a:t> devido às suas altas taxas de bits e facilidade de instalação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9171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0329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945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6661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1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  <a:cs typeface="Arial" pitchFamily="34" charset="0"/>
              </a:rPr>
              <a:t>A maioria das configurações de vetorização são opcionais. Os usuários podem configurar a vetorização com base em situações reais de rede e requisitos de planejamento de rede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  <a:cs typeface="Arial" pitchFamily="34" charset="0"/>
              </a:rPr>
              <a:t>.</a:t>
            </a:r>
          </a:p>
          <a:p>
            <a:r>
              <a:rPr lang="pt-BR" altLang="zh-CN" sz="11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  <a:cs typeface="Arial" pitchFamily="34" charset="0"/>
              </a:rPr>
              <a:t>A AN tem configurações padrão para o plano de banda vetorial global. No entanto, recomenda-se que os usuários configurem o plano de banda global com base no tipo de banda de frequência no perfil VDSL2 vinculado às portas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  <a:cs typeface="Arial" pitchFamily="34" charset="0"/>
              </a:rPr>
              <a:t>. </a:t>
            </a:r>
          </a:p>
          <a:p>
            <a:r>
              <a:rPr lang="pt-BR" altLang="zh-CN" sz="11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  <a:cs typeface="Arial" pitchFamily="34" charset="0"/>
              </a:rPr>
              <a:t>O processo de configuração do NLV é o mesmo que o processo de configuração do SLV. Na configuração NLV, os parâmetros de vetorização são configurados em dois dispositivos SLV. O NLV funciona corretamente somente se ambos os requisitos a seguir forem atendidos: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  <a:cs typeface="Arial" pitchFamily="34" charset="0"/>
              </a:rPr>
              <a:t>:</a:t>
            </a:r>
          </a:p>
          <a:p>
            <a:pPr lvl="1"/>
            <a:r>
              <a:rPr lang="pt-BR" altLang="zh-CN" sz="11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  <a:cs typeface="Arial" pitchFamily="34" charset="0"/>
              </a:rPr>
              <a:t>A vetorização foi habilitada em ambos os dispositivos SLV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  <a:cs typeface="Arial" pitchFamily="34" charset="0"/>
              </a:rPr>
              <a:t>.</a:t>
            </a:r>
          </a:p>
          <a:p>
            <a:pPr lvl="1"/>
            <a:r>
              <a:rPr lang="pt-BR" altLang="zh-CN" sz="11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  <a:cs typeface="Arial" pitchFamily="34" charset="0"/>
              </a:rPr>
              <a:t>Ambos os dispositivos SLV foram conectados com segurança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  <a:cs typeface="Arial" pitchFamily="34" charset="0"/>
              </a:rPr>
              <a:t>.</a:t>
            </a:r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pt-BR" altLang="zh-CN" dirty="0"/>
              <a:t>Perfis de parâmetros de espectro: 8a / 8b / 8c / 8d ; 12a / 12b / 17a ; 30a (Não é possível suportar vetorização</a:t>
            </a:r>
            <a:r>
              <a:rPr lang="en-US" altLang="zh-CN" dirty="0"/>
              <a:t>)</a:t>
            </a:r>
            <a:endParaRPr lang="en-US" altLang="zh-CN" sz="1100" b="0" i="0" kern="1200" dirty="0"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pt-BR" altLang="zh-CN" dirty="0"/>
              <a:t>Um tipo de anexo define o esquema de utilização da banda de baixa frequência, bem como a forma de planear a banda a montante/a jusante para a transmissão de dados</a:t>
            </a:r>
            <a:r>
              <a:rPr lang="en-US" altLang="zh-CN" dirty="0"/>
              <a:t>.</a:t>
            </a:r>
          </a:p>
          <a:p>
            <a:pPr lvl="1"/>
            <a:r>
              <a:rPr lang="pt-BR" altLang="zh-CN" dirty="0"/>
              <a:t>G.993.2 O anexo A especifica o plano de banda para a América do Norte
G.993.2 Anexo B para a Europa</a:t>
            </a:r>
            <a:endParaRPr lang="en-US" altLang="zh-CN" dirty="0"/>
          </a:p>
          <a:p>
            <a:pPr lvl="1"/>
            <a:r>
              <a:rPr lang="pt-BR" altLang="zh-CN" dirty="0"/>
              <a:t>G.993.2 Anexo C para o Japão</a:t>
            </a:r>
            <a:endParaRPr lang="en-US" altLang="zh-CN" dirty="0"/>
          </a:p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pt-BR" altLang="zh-CN" dirty="0"/>
              <a:t>Um tipo de anexo específico pode definir vários planos de bandas a montante/a jusante. Por exemplo, G.993.2 Anexo B inclui 997E17, 997E30, 998E17, 998E30, 998ADE17, 998ADE30, HPE17 e HPE30</a:t>
            </a:r>
            <a:r>
              <a:rPr lang="en-US" altLang="zh-CN" dirty="0"/>
              <a:t>.</a:t>
            </a:r>
          </a:p>
          <a:p>
            <a:pPr>
              <a:spcAft>
                <a:spcPts val="300"/>
              </a:spcAft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750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840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dirty="0"/>
              <a:t>Configure um perfil VDSL2. Para obter detalhes, consulte </a:t>
            </a:r>
            <a:r>
              <a:rPr lang="pt-BR" altLang="zh-CN" b="1" dirty="0"/>
              <a:t>Configurando o perfil VDSL2</a:t>
            </a:r>
            <a:r>
              <a:rPr lang="pt-BR" altLang="zh-CN" dirty="0"/>
              <a:t>. Defina os </a:t>
            </a:r>
            <a:r>
              <a:rPr lang="pt-BR" altLang="zh-CN" dirty="0" err="1"/>
              <a:t>IDs</a:t>
            </a:r>
            <a:r>
              <a:rPr lang="pt-BR" altLang="zh-CN" dirty="0"/>
              <a:t> do perfil de linha VDSL2, do perfil de canal VDSL2 e do modelo de linha VDSL2 como 3, modo de canal para intercalação, atraso máximo de intercalação a jusante para 8 </a:t>
            </a:r>
            <a:r>
              <a:rPr lang="pt-BR" altLang="zh-CN" dirty="0" err="1"/>
              <a:t>ms</a:t>
            </a:r>
            <a:r>
              <a:rPr lang="pt-BR" altLang="zh-CN" dirty="0"/>
              <a:t>, atraso máximo de intercalação a montante para 2 </a:t>
            </a:r>
            <a:r>
              <a:rPr lang="pt-BR" altLang="zh-CN" dirty="0" err="1"/>
              <a:t>ms</a:t>
            </a:r>
            <a:r>
              <a:rPr lang="pt-BR" altLang="zh-CN" dirty="0"/>
              <a:t>, margem de ruído para 6 dB, proteção mínima contra ruído de impulso a jusante (INP) para 4 e INP a montante mínimo para 2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782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dirty="0"/>
              <a:t>O serviço de acesso à Internet requer que as taxas de acesso do usuário não sejam limitadas. O resultado da consulta mostra que o perfil de tráfego 6 atende aos requisitos</a:t>
            </a:r>
            <a:r>
              <a:rPr lang="en-US" altLang="zh-CN" dirty="0"/>
              <a:t>.</a:t>
            </a:r>
          </a:p>
          <a:p>
            <a:pPr lvl="1"/>
            <a:r>
              <a:rPr lang="pt-BR" altLang="zh-CN" dirty="0"/>
              <a:t>Se um perfil de tráfego esperado não estiver disponível no sistema, execute o comando de tabela de tráfego para configurar um</a:t>
            </a:r>
            <a:r>
              <a:rPr lang="en-US" altLang="zh-CN" dirty="0"/>
              <a:t>.</a:t>
            </a:r>
          </a:p>
          <a:p>
            <a:pPr lvl="1"/>
            <a:r>
              <a:rPr lang="pt-BR" altLang="zh-CN" dirty="0"/>
              <a:t>Na OLT, a taxa de acesso do usuário pode ser limitada por um perfil de tráfego ou um perfil de linha VDSL2. Quando ambos os perfis são configurados, a taxa menor configurada nos dois perfis é usada como a largura de banda do usuário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0146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altLang="zh-CN" baseline="0" dirty="0"/>
              <a:t>O perfil de vetor padrão é o perfil 1. Quando o perfil padrão não pode atender aos requisitos, podemos adicionar um novo</a:t>
            </a:r>
            <a:r>
              <a:rPr lang="en-US" altLang="zh-CN" baseline="0" dirty="0"/>
              <a:t>.</a:t>
            </a:r>
          </a:p>
          <a:p>
            <a:pPr>
              <a:lnSpc>
                <a:spcPct val="100000"/>
              </a:lnSpc>
            </a:pPr>
            <a:r>
              <a:rPr lang="pt-BR" altLang="zh-CN" dirty="0"/>
              <a:t>O comando </a:t>
            </a:r>
            <a:r>
              <a:rPr lang="pt-BR" altLang="zh-CN" dirty="0" err="1"/>
              <a:t>xdsl</a:t>
            </a:r>
            <a:r>
              <a:rPr lang="pt-BR" altLang="zh-CN" dirty="0"/>
              <a:t> </a:t>
            </a:r>
            <a:r>
              <a:rPr lang="pt-BR" altLang="zh-CN" dirty="0" err="1"/>
              <a:t>vectoring</a:t>
            </a:r>
            <a:r>
              <a:rPr lang="pt-BR" altLang="zh-CN" dirty="0"/>
              <a:t>-profile </a:t>
            </a:r>
            <a:r>
              <a:rPr lang="pt-BR" altLang="zh-CN" dirty="0" err="1"/>
              <a:t>add</a:t>
            </a:r>
            <a:r>
              <a:rPr lang="pt-BR" altLang="zh-CN" dirty="0"/>
              <a:t> é usado para criar um perfil vetorizado e definir a função de cancelamento de </a:t>
            </a:r>
            <a:r>
              <a:rPr lang="pt-BR" altLang="zh-CN" dirty="0" err="1"/>
              <a:t>crosstalk</a:t>
            </a:r>
            <a:r>
              <a:rPr lang="pt-BR" altLang="zh-CN" dirty="0"/>
              <a:t> </a:t>
            </a:r>
            <a:r>
              <a:rPr lang="pt-BR" altLang="zh-CN" dirty="0" err="1"/>
              <a:t>upstream</a:t>
            </a:r>
            <a:r>
              <a:rPr lang="pt-BR" altLang="zh-CN" dirty="0"/>
              <a:t> ou </a:t>
            </a:r>
            <a:r>
              <a:rPr lang="pt-BR" altLang="zh-CN" dirty="0" err="1"/>
              <a:t>downstream</a:t>
            </a:r>
            <a:r>
              <a:rPr lang="pt-BR" altLang="zh-CN" dirty="0"/>
              <a:t>, a política de ativação para o CPE herdado de vetorização e o nome do perfil</a:t>
            </a:r>
            <a:r>
              <a:rPr lang="en-US" altLang="zh-CN" baseline="0" dirty="0"/>
              <a:t>.</a:t>
            </a:r>
          </a:p>
          <a:p>
            <a:pPr lvl="1">
              <a:lnSpc>
                <a:spcPct val="100000"/>
              </a:lnSpc>
            </a:pPr>
            <a:r>
              <a:rPr lang="pt-BR" altLang="zh-CN" i="1" dirty="0"/>
              <a:t>profile-index: indica o ID do perfil de vetorização. Se você não especificá-lo, o sistema alocará automaticamente o menor ID ocioso</a:t>
            </a:r>
            <a:r>
              <a:rPr lang="en-US" altLang="zh-CN" dirty="0"/>
              <a:t>.</a:t>
            </a:r>
          </a:p>
          <a:p>
            <a:pPr lvl="1">
              <a:lnSpc>
                <a:spcPct val="100000"/>
              </a:lnSpc>
            </a:pPr>
            <a:r>
              <a:rPr lang="pt-BR" altLang="zh-CN" b="1" dirty="0" err="1"/>
              <a:t>control</a:t>
            </a:r>
            <a:r>
              <a:rPr lang="pt-BR" altLang="zh-CN" b="1" dirty="0"/>
              <a:t>: </a:t>
            </a:r>
            <a:r>
              <a:rPr lang="pt-BR" altLang="zh-CN" b="0" dirty="0"/>
              <a:t>Indica a função de cancelamento de </a:t>
            </a:r>
            <a:r>
              <a:rPr lang="pt-BR" altLang="zh-CN" b="0" dirty="0" err="1"/>
              <a:t>crosstalk</a:t>
            </a:r>
            <a:r>
              <a:rPr lang="en-US" altLang="zh-CN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zh-CN" i="1" dirty="0" err="1"/>
              <a:t>fext</a:t>
            </a:r>
            <a:r>
              <a:rPr lang="en-US" altLang="zh-CN" i="1" dirty="0"/>
              <a:t>-cancel-control-ds</a:t>
            </a:r>
            <a:r>
              <a:rPr lang="en-US" altLang="zh-CN" i="0" dirty="0"/>
              <a:t>: </a:t>
            </a:r>
            <a:r>
              <a:rPr lang="pt-BR" altLang="zh-CN" dirty="0"/>
              <a:t>Indica a função de cancelamento de </a:t>
            </a:r>
            <a:r>
              <a:rPr lang="pt-BR" altLang="zh-CN" dirty="0" err="1"/>
              <a:t>crosstalk</a:t>
            </a:r>
            <a:r>
              <a:rPr lang="pt-BR" altLang="zh-CN" dirty="0"/>
              <a:t> </a:t>
            </a:r>
            <a:r>
              <a:rPr lang="pt-BR" altLang="zh-CN" dirty="0" err="1"/>
              <a:t>downstream</a:t>
            </a:r>
            <a:r>
              <a:rPr lang="pt-BR" altLang="zh-CN" dirty="0"/>
              <a:t>. Ele identifica se uma porta no grupo de vetorização é usada para o cálculo de cancelamento de </a:t>
            </a:r>
            <a:r>
              <a:rPr lang="pt-BR" altLang="zh-CN" dirty="0" err="1"/>
              <a:t>crosstalk</a:t>
            </a:r>
            <a:r>
              <a:rPr lang="pt-BR" altLang="zh-CN" dirty="0"/>
              <a:t> </a:t>
            </a:r>
            <a:r>
              <a:rPr lang="pt-BR" altLang="zh-CN" dirty="0" err="1"/>
              <a:t>downstream</a:t>
            </a:r>
            <a:r>
              <a:rPr lang="pt-BR" altLang="zh-CN" dirty="0"/>
              <a:t>. Opções: ativar e desativar</a:t>
            </a:r>
            <a:r>
              <a:rPr lang="en-US" altLang="zh-CN" dirty="0"/>
              <a:t>.</a:t>
            </a:r>
            <a:endParaRPr lang="en-US" altLang="zh-CN" i="0" dirty="0"/>
          </a:p>
          <a:p>
            <a:pPr marR="0" lvl="2" defTabSz="914400" eaLnBrk="1" latinLnBrk="0" hangingPunct="1">
              <a:lnSpc>
                <a:spcPct val="100000"/>
              </a:lnSpc>
              <a:buClrTx/>
              <a:tabLst/>
              <a:defRPr/>
            </a:pPr>
            <a:r>
              <a:rPr lang="en-US" altLang="zh-CN" b="0" i="1" baseline="0" dirty="0"/>
              <a:t> </a:t>
            </a:r>
            <a:r>
              <a:rPr lang="en-US" altLang="zh-CN" i="1" dirty="0" err="1"/>
              <a:t>fext</a:t>
            </a:r>
            <a:r>
              <a:rPr lang="en-US" altLang="zh-CN" i="1" dirty="0"/>
              <a:t>-cancel-control-us: </a:t>
            </a:r>
            <a:r>
              <a:rPr lang="pt-BR" altLang="zh-CN" i="1" dirty="0"/>
              <a:t>Indica a função de cancelamento de </a:t>
            </a:r>
            <a:r>
              <a:rPr lang="pt-BR" altLang="zh-CN" i="1" dirty="0" err="1"/>
              <a:t>crosstalk</a:t>
            </a:r>
            <a:r>
              <a:rPr lang="pt-BR" altLang="zh-CN" i="1" dirty="0"/>
              <a:t> </a:t>
            </a:r>
            <a:r>
              <a:rPr lang="pt-BR" altLang="zh-CN" i="1" dirty="0" err="1"/>
              <a:t>upstream</a:t>
            </a:r>
            <a:r>
              <a:rPr lang="pt-BR" altLang="zh-CN" i="1" dirty="0"/>
              <a:t>. Ele identifica se uma porta no grupo de vetorização é usada para o cálculo de cancelamento de </a:t>
            </a:r>
            <a:r>
              <a:rPr lang="pt-BR" altLang="zh-CN" i="1" dirty="0" err="1"/>
              <a:t>crosstalk</a:t>
            </a:r>
            <a:r>
              <a:rPr lang="pt-BR" altLang="zh-CN" i="1" dirty="0"/>
              <a:t> </a:t>
            </a:r>
            <a:r>
              <a:rPr lang="pt-BR" altLang="zh-CN" i="1" dirty="0" err="1"/>
              <a:t>upstream</a:t>
            </a:r>
            <a:r>
              <a:rPr lang="pt-BR" altLang="zh-CN" i="1" dirty="0"/>
              <a:t>. Opções: ativar e desativar</a:t>
            </a:r>
            <a:r>
              <a:rPr lang="en-US" altLang="zh-CN" i="1" dirty="0"/>
              <a:t>.</a:t>
            </a:r>
          </a:p>
          <a:p>
            <a:pPr>
              <a:lnSpc>
                <a:spcPct val="100000"/>
              </a:lnSpc>
            </a:pPr>
            <a:r>
              <a:rPr lang="pt-BR" altLang="zh-CN" baseline="0" dirty="0"/>
              <a:t>Neste exemplo, não especificamos a política de ativação para CPE herdado no perfil de vetorização. Em vez disso, vamos especificá-lo globalmente mais tarde</a:t>
            </a:r>
            <a:r>
              <a:rPr lang="en-US" altLang="zh-CN" baseline="0" dirty="0"/>
              <a:t>.</a:t>
            </a:r>
          </a:p>
          <a:p>
            <a:pPr>
              <a:lnSpc>
                <a:spcPct val="100000"/>
              </a:lnSpc>
            </a:pPr>
            <a:r>
              <a:rPr lang="pt-BR" altLang="zh-CN" baseline="0" dirty="0"/>
              <a:t>Somente a porta em um grupo de vetorização pode ser vinculada a um perfil de vetorização. Por padrão, todas as portas VDSL2 pertencem ao grupo de vetores 1</a:t>
            </a:r>
            <a:r>
              <a:rPr lang="en-US" altLang="zh-CN" dirty="0"/>
              <a:t>. </a:t>
            </a:r>
          </a:p>
          <a:p>
            <a:pPr lvl="1">
              <a:lnSpc>
                <a:spcPct val="100000"/>
              </a:lnSpc>
            </a:pPr>
            <a:r>
              <a:rPr lang="pt-BR" altLang="zh-CN" dirty="0"/>
              <a:t>Você pode executar o comando </a:t>
            </a:r>
            <a:r>
              <a:rPr lang="pt-BR" altLang="zh-CN" b="1" dirty="0"/>
              <a:t>display </a:t>
            </a:r>
            <a:r>
              <a:rPr lang="pt-BR" altLang="zh-CN" b="1" dirty="0" err="1"/>
              <a:t>xdsl</a:t>
            </a:r>
            <a:r>
              <a:rPr lang="pt-BR" altLang="zh-CN" b="1" dirty="0"/>
              <a:t> </a:t>
            </a:r>
            <a:r>
              <a:rPr lang="pt-BR" altLang="zh-CN" b="1" dirty="0" err="1"/>
              <a:t>vectoring-group</a:t>
            </a:r>
            <a:r>
              <a:rPr lang="pt-BR" altLang="zh-CN" b="1" dirty="0"/>
              <a:t> </a:t>
            </a:r>
            <a:r>
              <a:rPr lang="pt-BR" altLang="zh-CN" dirty="0"/>
              <a:t>para consultar as informações sobre os grupos de vetorização</a:t>
            </a:r>
            <a:r>
              <a:rPr lang="en-US" altLang="zh-CN" dirty="0"/>
              <a:t>.</a:t>
            </a:r>
          </a:p>
          <a:p>
            <a:pPr lvl="1">
              <a:lnSpc>
                <a:spcPct val="100000"/>
              </a:lnSpc>
            </a:pPr>
            <a:r>
              <a:rPr lang="pt-BR" altLang="zh-CN" baseline="0" dirty="0"/>
              <a:t>Execute o comando </a:t>
            </a:r>
            <a:r>
              <a:rPr lang="pt-BR" altLang="zh-CN" b="1" baseline="0" dirty="0" err="1"/>
              <a:t>xdsl</a:t>
            </a:r>
            <a:r>
              <a:rPr lang="pt-BR" altLang="zh-CN" b="1" baseline="0" dirty="0"/>
              <a:t> </a:t>
            </a:r>
            <a:r>
              <a:rPr lang="pt-BR" altLang="zh-CN" b="1" baseline="0" dirty="0" err="1"/>
              <a:t>vectoring-group</a:t>
            </a:r>
            <a:r>
              <a:rPr lang="pt-BR" altLang="zh-CN" b="1" baseline="0" dirty="0"/>
              <a:t> </a:t>
            </a:r>
            <a:r>
              <a:rPr lang="pt-BR" altLang="zh-CN" b="1" baseline="0" dirty="0" err="1"/>
              <a:t>add</a:t>
            </a:r>
            <a:r>
              <a:rPr lang="pt-BR" altLang="zh-CN" b="1" baseline="0" dirty="0"/>
              <a:t> </a:t>
            </a:r>
            <a:r>
              <a:rPr lang="pt-BR" altLang="zh-CN" baseline="0" dirty="0"/>
              <a:t>para adicionar um novo grupo de vetorização</a:t>
            </a:r>
            <a:r>
              <a:rPr lang="en-US" altLang="zh-CN" baseline="0" dirty="0"/>
              <a:t>.</a:t>
            </a:r>
          </a:p>
          <a:p>
            <a:pPr lvl="1">
              <a:lnSpc>
                <a:spcPct val="100000"/>
              </a:lnSpc>
            </a:pPr>
            <a:r>
              <a:rPr lang="pt-BR" altLang="zh-CN" dirty="0"/>
              <a:t>Execute o comando </a:t>
            </a:r>
            <a:r>
              <a:rPr lang="pt-BR" altLang="zh-CN" b="1" dirty="0" err="1"/>
              <a:t>xdsl</a:t>
            </a:r>
            <a:r>
              <a:rPr lang="pt-BR" altLang="zh-CN" b="1" dirty="0"/>
              <a:t> </a:t>
            </a:r>
            <a:r>
              <a:rPr lang="pt-BR" altLang="zh-CN" b="1" dirty="0" err="1"/>
              <a:t>vectoring-group</a:t>
            </a:r>
            <a:r>
              <a:rPr lang="pt-BR" altLang="zh-CN" b="1" dirty="0"/>
              <a:t> link </a:t>
            </a:r>
            <a:r>
              <a:rPr lang="pt-BR" altLang="zh-CN" b="1" dirty="0" err="1"/>
              <a:t>add</a:t>
            </a:r>
            <a:r>
              <a:rPr lang="pt-BR" altLang="zh-CN" b="1" dirty="0"/>
              <a:t> </a:t>
            </a:r>
            <a:r>
              <a:rPr lang="pt-BR" altLang="zh-CN" dirty="0"/>
              <a:t>para adicionar membros de porta a um grupo de vetorização</a:t>
            </a:r>
            <a:r>
              <a:rPr lang="en-US" altLang="zh-CN" dirty="0"/>
              <a:t>.</a:t>
            </a: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22116787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454896" y="766800"/>
            <a:ext cx="5932800" cy="5108400"/>
          </a:xfrm>
        </p:spPr>
        <p:txBody>
          <a:bodyPr/>
          <a:lstStyle/>
          <a:p>
            <a:r>
              <a:rPr lang="pt-BR" altLang="zh-CN" dirty="0"/>
              <a:t>O modo P do </a:t>
            </a:r>
            <a:r>
              <a:rPr lang="pt-BR" altLang="zh-CN" dirty="0" err="1"/>
              <a:t>Policy</a:t>
            </a:r>
            <a:r>
              <a:rPr lang="pt-BR" altLang="zh-CN" dirty="0"/>
              <a:t> </a:t>
            </a:r>
            <a:r>
              <a:rPr lang="pt-BR" altLang="zh-CN" dirty="0" err="1"/>
              <a:t>Information</a:t>
            </a:r>
            <a:r>
              <a:rPr lang="pt-BR" altLang="zh-CN" dirty="0"/>
              <a:t> </a:t>
            </a:r>
            <a:r>
              <a:rPr lang="pt-BR" altLang="zh-CN" dirty="0" err="1"/>
              <a:t>Transfer</a:t>
            </a:r>
            <a:r>
              <a:rPr lang="pt-BR" altLang="zh-CN" dirty="0"/>
              <a:t> </a:t>
            </a:r>
            <a:r>
              <a:rPr lang="pt-BR" altLang="zh-CN" dirty="0" err="1"/>
              <a:t>Protocol</a:t>
            </a:r>
            <a:r>
              <a:rPr lang="pt-BR" altLang="zh-CN" dirty="0"/>
              <a:t> (PITP) pode ser usado para proteger contas de usuário contra roubo e roaming. Este procedimento como exemplo</a:t>
            </a:r>
            <a:r>
              <a:rPr lang="en-US" altLang="zh-CN" dirty="0"/>
              <a:t>.</a:t>
            </a:r>
          </a:p>
          <a:p>
            <a:r>
              <a:rPr lang="pt-BR" altLang="zh-CN" dirty="0"/>
              <a:t>O comando </a:t>
            </a:r>
            <a:r>
              <a:rPr lang="pt-BR" altLang="zh-CN" dirty="0" err="1"/>
              <a:t>xdsl</a:t>
            </a:r>
            <a:r>
              <a:rPr lang="pt-BR" altLang="zh-CN" dirty="0"/>
              <a:t> </a:t>
            </a:r>
            <a:r>
              <a:rPr lang="pt-BR" altLang="zh-CN" dirty="0" err="1"/>
              <a:t>vectoring</a:t>
            </a:r>
            <a:r>
              <a:rPr lang="pt-BR" altLang="zh-CN" dirty="0"/>
              <a:t> </a:t>
            </a:r>
            <a:r>
              <a:rPr lang="pt-BR" altLang="zh-CN" dirty="0" err="1"/>
              <a:t>bandplan-type</a:t>
            </a:r>
            <a:r>
              <a:rPr lang="pt-BR" altLang="zh-CN" dirty="0"/>
              <a:t> é usado para configurar um plano de banda global de vetorização.
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Huawei(config)#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xdsl vectoring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bandplan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-type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998ade us0-type type-a</a:t>
            </a:r>
            <a:endParaRPr lang="en-US" altLang="zh-CN" dirty="0"/>
          </a:p>
          <a:p>
            <a:r>
              <a:rPr lang="pt-BR" altLang="zh-CN" kern="0" dirty="0">
                <a:solidFill>
                  <a:srgbClr val="000000"/>
                </a:solidFill>
                <a:latin typeface="Arial" panose="020B0604020202020204" pitchFamily="34" charset="0"/>
                <a:ea typeface="华文细黑"/>
                <a:cs typeface="Arial" panose="020B0604020202020204" pitchFamily="34" charset="0"/>
              </a:rPr>
              <a:t>Se o plano de banda vetorizada for incompatível com o plano de banda especificado no perfil de linha VDSL, a porta não poderá ser ativada quando você habilitar a vetorização globalmente</a:t>
            </a:r>
            <a:r>
              <a:rPr lang="en-US" altLang="zh-CN" kern="0" dirty="0">
                <a:solidFill>
                  <a:srgbClr val="000000"/>
                </a:solidFill>
                <a:latin typeface="Arial" panose="020B0604020202020204" pitchFamily="34" charset="0"/>
                <a:ea typeface="华文细黑"/>
                <a:cs typeface="Arial" panose="020B0604020202020204" pitchFamily="34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zh-CN" dirty="0"/>
              <a:t>Consultar Plano de Banda Global VDSL2
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454896" y="2945749"/>
            <a:ext cx="5932800" cy="2631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Huawei(config-if-vdsl-0/1)#</a:t>
            </a:r>
            <a:r>
              <a:rPr lang="en-US" sz="1100" b="1" dirty="0">
                <a:cs typeface="Arial" panose="020B0604020202020204" pitchFamily="34" charset="0"/>
              </a:rPr>
              <a:t>display line operation </a:t>
            </a:r>
            <a:r>
              <a:rPr lang="en-US" altLang="zh-CN" sz="1100" b="1" dirty="0">
                <a:cs typeface="Arial" panose="020B0604020202020204" pitchFamily="34" charset="0"/>
              </a:rPr>
              <a:t>0</a:t>
            </a:r>
          </a:p>
          <a:p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----------------------------------------------------------------------</a:t>
            </a:r>
          </a:p>
          <a:p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  Standard in port training                  : G.993.5</a:t>
            </a:r>
          </a:p>
          <a:p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  Current power management state   : Full-on state</a:t>
            </a:r>
          </a:p>
          <a:p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  Result of the last full initialization     : No failure</a:t>
            </a:r>
          </a:p>
          <a:p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  ......</a:t>
            </a:r>
          </a:p>
          <a:p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  Current VDSL2 profile                      : Profile17a</a:t>
            </a:r>
          </a:p>
          <a:p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  ......</a:t>
            </a:r>
          </a:p>
          <a:p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  </a:t>
            </a:r>
            <a:r>
              <a:rPr lang="en-US" sz="1100" b="1" dirty="0">
                <a:solidFill>
                  <a:srgbClr val="C00000"/>
                </a:solidFill>
                <a:cs typeface="Arial" panose="020B0604020202020204" pitchFamily="34" charset="0"/>
              </a:rPr>
              <a:t>Actual limit PSD mask                    : AnnexB998ADE17-M2x-A(B8-11)</a:t>
            </a:r>
            <a:endParaRPr lang="en-US" sz="11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  Actual transmit rate adaptation downstream : </a:t>
            </a:r>
            <a:r>
              <a:rPr lang="en-US" sz="1100" dirty="0" err="1">
                <a:solidFill>
                  <a:srgbClr val="000000"/>
                </a:solidFill>
                <a:cs typeface="Arial" panose="020B0604020202020204" pitchFamily="34" charset="0"/>
              </a:rPr>
              <a:t>AdaptAtStartup</a:t>
            </a:r>
            <a:endParaRPr lang="en-US" sz="11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  Actual transmit rate adaptation upstream   : </a:t>
            </a:r>
            <a:r>
              <a:rPr lang="en-US" sz="1100" dirty="0" err="1">
                <a:solidFill>
                  <a:srgbClr val="000000"/>
                </a:solidFill>
                <a:cs typeface="Arial" panose="020B0604020202020204" pitchFamily="34" charset="0"/>
              </a:rPr>
              <a:t>AdaptAtStartup</a:t>
            </a:r>
            <a:endParaRPr lang="en-US" sz="11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  ----------------------------------------------------------------------</a:t>
            </a:r>
          </a:p>
          <a:p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  Note: The 102.3 dB signal attenuation, 102.3 dB line attenuation, </a:t>
            </a:r>
          </a:p>
          <a:p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  -51.2 dB SNR margin, and 204.7 dB KL0 value indicate that the </a:t>
            </a:r>
          </a:p>
          <a:p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  parameters are not within their specified ranges.</a:t>
            </a:r>
            <a:endParaRPr lang="en-US" sz="11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6583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dirty="0" err="1"/>
              <a:t>Lock:Indica</a:t>
            </a:r>
            <a:r>
              <a:rPr lang="pt-BR" altLang="zh-CN" dirty="0"/>
              <a:t> a política para bloquear uma porta. Depois que o número de vezes que uma porta fica online e offline frequentemente atinge o valor máximo durante um período de 15 minutos, a porta é bloqueada e não pode ser ativada novamente dentro de 15 minutos</a:t>
            </a:r>
            <a:r>
              <a:rPr lang="en-US" altLang="zh-CN" dirty="0"/>
              <a:t>.</a:t>
            </a:r>
          </a:p>
          <a:p>
            <a:r>
              <a:rPr lang="pt-BR" altLang="zh-CN" dirty="0" err="1"/>
              <a:t>no-limit:Indica</a:t>
            </a:r>
            <a:r>
              <a:rPr lang="pt-BR" altLang="zh-CN" dirty="0"/>
              <a:t> a política de acordo com a qual uma porta pode ser ativada, não importa se o número de vezes que a porta fica online e offline frequentemente atinge o valor máximo ou não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postponed postponed-time</a:t>
            </a:r>
            <a:r>
              <a:rPr lang="zh-CN" altLang="en-US" dirty="0"/>
              <a:t>：</a:t>
            </a:r>
            <a:r>
              <a:rPr lang="pt-BR" altLang="zh-CN" dirty="0"/>
              <a:t>Indica a política de atraso na qual uma porta não pode ser ativada no período especificado por tempo adiado; Valor padrão: 5 (minutos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759735"/>
              </p:ext>
            </p:extLst>
          </p:nvPr>
        </p:nvGraphicFramePr>
        <p:xfrm>
          <a:off x="454896" y="6625196"/>
          <a:ext cx="5932800" cy="3086212"/>
        </p:xfrm>
        <a:graphic>
          <a:graphicData uri="http://schemas.openxmlformats.org/drawingml/2006/table">
            <a:tbl>
              <a:tblPr/>
              <a:tblGrid>
                <a:gridCol w="1645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7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919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Policy</a:t>
                      </a:r>
                    </a:p>
                  </a:txBody>
                  <a:tcPr marL="31992" marR="31992" marT="31992" marB="31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31992" marR="31992" marT="31992" marB="31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116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no-limit</a:t>
                      </a:r>
                    </a:p>
                  </a:txBody>
                  <a:tcPr marL="31992" marR="31992" marT="31992" marB="31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A port can be activated regardless of whether the online and offline times of this port reached the preset threshold.</a:t>
                      </a:r>
                    </a:p>
                    <a:p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NOTE: 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The default control policy is </a:t>
                      </a: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no-limit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1992" marR="31992" marT="31992" marB="31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35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postponed</a:t>
                      </a:r>
                    </a:p>
                  </a:txBody>
                  <a:tcPr marL="31992" marR="31992" marT="31992" marB="31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Within a 15-minute statistical period, if the number of online and offline times of a port reaches the preset threshold, this port cannot be activated within the configured postponed time.</a:t>
                      </a:r>
                    </a:p>
                  </a:txBody>
                  <a:tcPr marL="31992" marR="31992" marT="31992" marB="31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67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lock</a:t>
                      </a:r>
                    </a:p>
                  </a:txBody>
                  <a:tcPr marL="31992" marR="31992" marT="31992" marB="31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Within a 15-minute statistical period, if the number of online and offline times of a port reaches the preset threshold, this port cannot be activated in this period.</a:t>
                      </a:r>
                    </a:p>
                  </a:txBody>
                  <a:tcPr marL="31992" marR="31992" marT="31992" marB="31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non-vectoring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31992" marR="31992" marT="31992" marB="31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Considers this port as a legacy port in the next initialization.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31992" marR="31992" marT="31992" marB="31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677"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further-control-policy: 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31992" marR="31992" marT="31992" marB="31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It takes effect when the number of port retrain times reaches 3 within a detection period.</a:t>
                      </a:r>
                    </a:p>
                  </a:txBody>
                  <a:tcPr marL="31992" marR="31992" marT="31992" marB="319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443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4713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465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95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80502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948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Execute o </a:t>
            </a:r>
            <a:r>
              <a:rPr lang="en-US" altLang="zh-CN" b="1" dirty="0"/>
              <a:t>display traffic table </a:t>
            </a:r>
            <a:r>
              <a:rPr lang="en-US" altLang="zh-CN" b="1" dirty="0" err="1"/>
              <a:t>ip</a:t>
            </a:r>
            <a:r>
              <a:rPr lang="en-US" altLang="zh-CN" dirty="0"/>
              <a:t> </a:t>
            </a:r>
            <a:r>
              <a:rPr lang="pt-BR" altLang="zh-CN" dirty="0"/>
              <a:t>para consultar perfis de tráfego existentes. Se nenhum perfil de tráfego existente atender aos requisitos de uso, execute o </a:t>
            </a:r>
            <a:r>
              <a:rPr lang="en-US" altLang="zh-CN" b="1" dirty="0"/>
              <a:t>traffic table </a:t>
            </a:r>
            <a:r>
              <a:rPr lang="en-US" altLang="zh-CN" b="1" dirty="0" err="1"/>
              <a:t>ip</a:t>
            </a:r>
            <a:r>
              <a:rPr lang="en-US" altLang="zh-CN" dirty="0"/>
              <a:t> </a:t>
            </a:r>
            <a:r>
              <a:rPr lang="pt-BR" altLang="zh-CN" dirty="0"/>
              <a:t>comando para adicionar um novo</a:t>
            </a:r>
            <a:r>
              <a:rPr lang="en-US" altLang="zh-CN" dirty="0"/>
              <a:t>.</a:t>
            </a:r>
          </a:p>
          <a:p>
            <a:r>
              <a:rPr lang="pt-BR" altLang="zh-CN" dirty="0"/>
              <a:t>A configuração do perfil de tráfego adicionado é a seguinte: o ID do perfil é 16, o CIR é 120 </a:t>
            </a:r>
            <a:r>
              <a:rPr lang="pt-BR" altLang="zh-CN" dirty="0" err="1"/>
              <a:t>Mbit</a:t>
            </a:r>
            <a:r>
              <a:rPr lang="pt-BR" altLang="zh-CN" dirty="0"/>
              <a:t>/s, a prioridade dos pacotes </a:t>
            </a:r>
            <a:r>
              <a:rPr lang="pt-BR" altLang="zh-CN" dirty="0" err="1"/>
              <a:t>upstream</a:t>
            </a:r>
            <a:r>
              <a:rPr lang="pt-BR" altLang="zh-CN" dirty="0"/>
              <a:t> é 0 e os pacotes </a:t>
            </a:r>
            <a:r>
              <a:rPr lang="pt-BR" altLang="zh-CN" dirty="0" err="1"/>
              <a:t>downstream</a:t>
            </a:r>
            <a:r>
              <a:rPr lang="pt-BR" altLang="zh-CN" dirty="0"/>
              <a:t> são agendados usando a prioridade especificada no perfil de tráfego</a:t>
            </a:r>
            <a:r>
              <a:rPr lang="en-US" altLang="zh-CN" dirty="0"/>
              <a:t>.</a:t>
            </a:r>
          </a:p>
          <a:p>
            <a:r>
              <a:rPr lang="pt-BR" altLang="zh-CN" dirty="0"/>
              <a:t>Crie S-</a:t>
            </a:r>
            <a:r>
              <a:rPr lang="pt-BR" altLang="zh-CN" dirty="0" err="1"/>
              <a:t>VLANs</a:t>
            </a:r>
            <a:r>
              <a:rPr lang="pt-BR" altLang="zh-CN" dirty="0"/>
              <a:t> 1001 a 1016, que correspondem às S-</a:t>
            </a:r>
            <a:r>
              <a:rPr lang="pt-BR" altLang="zh-CN" dirty="0" err="1"/>
              <a:t>VLANs</a:t>
            </a:r>
            <a:r>
              <a:rPr lang="pt-BR" altLang="zh-CN" dirty="0"/>
              <a:t> criadas no OLT. Essas S-</a:t>
            </a:r>
            <a:r>
              <a:rPr lang="pt-BR" altLang="zh-CN" dirty="0" err="1"/>
              <a:t>VLANs</a:t>
            </a:r>
            <a:r>
              <a:rPr lang="pt-BR" altLang="zh-CN" dirty="0"/>
              <a:t> são do tipo inteligente com o atributo comum. Em seguida, adicione a porta </a:t>
            </a:r>
            <a:r>
              <a:rPr lang="pt-BR" altLang="zh-CN" dirty="0" err="1"/>
              <a:t>upstream</a:t>
            </a:r>
            <a:r>
              <a:rPr lang="pt-BR" altLang="zh-CN" dirty="0"/>
              <a:t> 0/0/1 a essas S-</a:t>
            </a:r>
            <a:r>
              <a:rPr lang="pt-BR" altLang="zh-CN" dirty="0" err="1"/>
              <a:t>VLANs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8844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836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4915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Answers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1.ABC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20644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602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30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83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0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420739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marL="0" marR="0" lvl="0" indent="0" algn="l" defTabSz="1001624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Revision Record</a:t>
            </a:r>
            <a:endParaRPr lang="zh-CN" altLang="en-US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32" name="Text Box 58"/>
          <p:cNvSpPr txBox="1">
            <a:spLocks noChangeArrowheads="1"/>
          </p:cNvSpPr>
          <p:nvPr userDrawn="1"/>
        </p:nvSpPr>
        <p:spPr bwMode="auto">
          <a:xfrm>
            <a:off x="7487791" y="368660"/>
            <a:ext cx="399644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2800" kern="1200" baseline="0" dirty="0">
                <a:solidFill>
                  <a:srgbClr val="4D4D4D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Do Not Print this Page</a:t>
            </a:r>
            <a:endParaRPr lang="zh-CN" altLang="en-US" sz="2800" kern="1200" baseline="0" dirty="0">
              <a:solidFill>
                <a:srgbClr val="4D4D4D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</p:txBody>
      </p:sp>
      <p:graphicFrame>
        <p:nvGraphicFramePr>
          <p:cNvPr id="3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68557682"/>
              </p:ext>
            </p:extLst>
          </p:nvPr>
        </p:nvGraphicFramePr>
        <p:xfrm>
          <a:off x="1007534" y="1232756"/>
          <a:ext cx="10464802" cy="1082675"/>
        </p:xfrm>
        <a:graphic>
          <a:graphicData uri="http://schemas.openxmlformats.org/drawingml/2006/table">
            <a:tbl>
              <a:tblPr/>
              <a:tblGrid>
                <a:gridCol w="3059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Course Code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Product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Product Version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Course Version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43123759"/>
              </p:ext>
            </p:extLst>
          </p:nvPr>
        </p:nvGraphicFramePr>
        <p:xfrm>
          <a:off x="1007533" y="2529867"/>
          <a:ext cx="10464800" cy="3527425"/>
        </p:xfrm>
        <a:graphic>
          <a:graphicData uri="http://schemas.openxmlformats.org/drawingml/2006/table">
            <a:tbl>
              <a:tblPr/>
              <a:tblGrid>
                <a:gridCol w="3085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2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0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Author/ID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Date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Reviewer/ID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New</a:t>
                      </a:r>
                      <a:r>
                        <a:rPr kumimoji="1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 Update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491851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5" y="1803960"/>
            <a:ext cx="3024237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Course Code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079776" y="1803960"/>
            <a:ext cx="2110008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Product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239934" y="1803960"/>
            <a:ext cx="2844398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X.X</a:t>
            </a:r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084332" y="1803960"/>
            <a:ext cx="2388001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X.X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533" y="3089025"/>
            <a:ext cx="3071784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Author/ID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079776" y="3089025"/>
            <a:ext cx="216015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239933" y="3089025"/>
            <a:ext cx="2928408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Reviewer/ID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68341" y="3089025"/>
            <a:ext cx="23039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Type</a:t>
            </a:r>
            <a:endParaRPr lang="zh-CN" altLang="en-US" dirty="0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44F86C3E-C49E-485B-8EB0-960F4128223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9436" y="3608189"/>
            <a:ext cx="3071784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Author/ID</a:t>
            </a:r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DB3D228B-4BFD-4782-B68D-12F66EA8C5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91679" y="3608189"/>
            <a:ext cx="216015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FECCD724-6B1F-4104-8A9B-6B6764A3F85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51836" y="3608189"/>
            <a:ext cx="2928408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Reviewer/ID</a:t>
            </a:r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57E1C633-41F6-4A25-9DB3-D6799CE610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80244" y="3608189"/>
            <a:ext cx="23039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Type</a:t>
            </a:r>
            <a:endParaRPr lang="zh-CN" altLang="en-US" dirty="0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C68CBD59-B896-4217-9781-389A1B11CE8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95796" y="4077072"/>
            <a:ext cx="3071784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Author/ID</a:t>
            </a:r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791E82EE-AF55-486C-953D-3BD5CEE81CE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68039" y="4077072"/>
            <a:ext cx="216015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9" name="文本占位符 7">
            <a:extLst>
              <a:ext uri="{FF2B5EF4-FFF2-40B4-BE49-F238E27FC236}">
                <a16:creationId xmlns:a16="http://schemas.microsoft.com/office/drawing/2014/main" id="{0F4FBCD0-2E04-4942-AFAF-B2774F425F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28196" y="4077072"/>
            <a:ext cx="2928408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Reviewer/ID</a:t>
            </a:r>
          </a:p>
        </p:txBody>
      </p:sp>
      <p:sp>
        <p:nvSpPr>
          <p:cNvPr id="50" name="文本占位符 7">
            <a:extLst>
              <a:ext uri="{FF2B5EF4-FFF2-40B4-BE49-F238E27FC236}">
                <a16:creationId xmlns:a16="http://schemas.microsoft.com/office/drawing/2014/main" id="{701F8BDF-8D3E-4528-8B32-92CDA38CF25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56604" y="4077072"/>
            <a:ext cx="23039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Type</a:t>
            </a:r>
            <a:endParaRPr lang="zh-CN" altLang="en-US" dirty="0"/>
          </a:p>
        </p:txBody>
      </p:sp>
      <p:sp>
        <p:nvSpPr>
          <p:cNvPr id="51" name="文本占位符 7">
            <a:extLst>
              <a:ext uri="{FF2B5EF4-FFF2-40B4-BE49-F238E27FC236}">
                <a16:creationId xmlns:a16="http://schemas.microsoft.com/office/drawing/2014/main" id="{2DAE044E-F1B2-424B-BDD0-3E92A10C469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19436" y="4581128"/>
            <a:ext cx="3071784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Author/ID</a:t>
            </a:r>
          </a:p>
        </p:txBody>
      </p:sp>
      <p:sp>
        <p:nvSpPr>
          <p:cNvPr id="52" name="文本占位符 7">
            <a:extLst>
              <a:ext uri="{FF2B5EF4-FFF2-40B4-BE49-F238E27FC236}">
                <a16:creationId xmlns:a16="http://schemas.microsoft.com/office/drawing/2014/main" id="{19929436-360F-44DC-A864-1DA42B59198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91679" y="4581128"/>
            <a:ext cx="216015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53" name="文本占位符 7">
            <a:extLst>
              <a:ext uri="{FF2B5EF4-FFF2-40B4-BE49-F238E27FC236}">
                <a16:creationId xmlns:a16="http://schemas.microsoft.com/office/drawing/2014/main" id="{E3F04EDE-0D87-45F2-9033-289878AAF2F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51836" y="4581128"/>
            <a:ext cx="2928408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Reviewer/ID</a:t>
            </a:r>
          </a:p>
        </p:txBody>
      </p:sp>
      <p:sp>
        <p:nvSpPr>
          <p:cNvPr id="54" name="文本占位符 7">
            <a:extLst>
              <a:ext uri="{FF2B5EF4-FFF2-40B4-BE49-F238E27FC236}">
                <a16:creationId xmlns:a16="http://schemas.microsoft.com/office/drawing/2014/main" id="{3F9FD2BB-87FB-42F0-8418-F87E96763F6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80244" y="4581128"/>
            <a:ext cx="23039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Type</a:t>
            </a:r>
            <a:endParaRPr lang="zh-CN" altLang="en-US" dirty="0"/>
          </a:p>
        </p:txBody>
      </p:sp>
      <p:sp>
        <p:nvSpPr>
          <p:cNvPr id="55" name="文本占位符 7">
            <a:extLst>
              <a:ext uri="{FF2B5EF4-FFF2-40B4-BE49-F238E27FC236}">
                <a16:creationId xmlns:a16="http://schemas.microsoft.com/office/drawing/2014/main" id="{450C36C1-EC46-4EAC-8A54-EFB2EF58F7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95796" y="5049180"/>
            <a:ext cx="3071784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Author/ID</a:t>
            </a:r>
          </a:p>
        </p:txBody>
      </p:sp>
      <p:sp>
        <p:nvSpPr>
          <p:cNvPr id="56" name="文本占位符 7">
            <a:extLst>
              <a:ext uri="{FF2B5EF4-FFF2-40B4-BE49-F238E27FC236}">
                <a16:creationId xmlns:a16="http://schemas.microsoft.com/office/drawing/2014/main" id="{06E305FB-6351-4BDD-B27A-CA91C0B5542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68039" y="5049180"/>
            <a:ext cx="216015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57" name="文本占位符 7">
            <a:extLst>
              <a:ext uri="{FF2B5EF4-FFF2-40B4-BE49-F238E27FC236}">
                <a16:creationId xmlns:a16="http://schemas.microsoft.com/office/drawing/2014/main" id="{986CE630-9BBE-44AB-B3AC-29A48255E18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28196" y="5049180"/>
            <a:ext cx="2928408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Reviewer/ID</a:t>
            </a:r>
          </a:p>
        </p:txBody>
      </p:sp>
      <p:sp>
        <p:nvSpPr>
          <p:cNvPr id="58" name="文本占位符 7">
            <a:extLst>
              <a:ext uri="{FF2B5EF4-FFF2-40B4-BE49-F238E27FC236}">
                <a16:creationId xmlns:a16="http://schemas.microsoft.com/office/drawing/2014/main" id="{4DDD786F-E21B-4BBC-A377-D2EC3EE5068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56604" y="5049180"/>
            <a:ext cx="23039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Type</a:t>
            </a:r>
            <a:endParaRPr lang="zh-CN" altLang="en-US" dirty="0"/>
          </a:p>
        </p:txBody>
      </p:sp>
      <p:sp>
        <p:nvSpPr>
          <p:cNvPr id="59" name="文本占位符 7">
            <a:extLst>
              <a:ext uri="{FF2B5EF4-FFF2-40B4-BE49-F238E27FC236}">
                <a16:creationId xmlns:a16="http://schemas.microsoft.com/office/drawing/2014/main" id="{EE728293-3BC5-4224-A4F0-27996EC76EA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19436" y="5553236"/>
            <a:ext cx="3071784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Author/ID</a:t>
            </a:r>
          </a:p>
        </p:txBody>
      </p:sp>
      <p:sp>
        <p:nvSpPr>
          <p:cNvPr id="60" name="文本占位符 7">
            <a:extLst>
              <a:ext uri="{FF2B5EF4-FFF2-40B4-BE49-F238E27FC236}">
                <a16:creationId xmlns:a16="http://schemas.microsoft.com/office/drawing/2014/main" id="{84C5C924-BCE5-46C8-9041-30EDC3D85E5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091679" y="5553236"/>
            <a:ext cx="216015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1" name="文本占位符 7">
            <a:extLst>
              <a:ext uri="{FF2B5EF4-FFF2-40B4-BE49-F238E27FC236}">
                <a16:creationId xmlns:a16="http://schemas.microsoft.com/office/drawing/2014/main" id="{1DBD4C29-C885-4339-873D-B55FBD81DD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51836" y="5553236"/>
            <a:ext cx="2928408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Reviewer/ID</a:t>
            </a:r>
          </a:p>
        </p:txBody>
      </p:sp>
      <p:sp>
        <p:nvSpPr>
          <p:cNvPr id="62" name="文本占位符 7">
            <a:extLst>
              <a:ext uri="{FF2B5EF4-FFF2-40B4-BE49-F238E27FC236}">
                <a16:creationId xmlns:a16="http://schemas.microsoft.com/office/drawing/2014/main" id="{6D84506C-645A-472E-A06C-3A65A77443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180244" y="5553236"/>
            <a:ext cx="23039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 dirty="0"/>
              <a:t>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72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1878" y="1242452"/>
            <a:ext cx="11306175" cy="4680000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537" indent="-342900" algn="just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en-US" altLang="zh-CN" dirty="0"/>
              <a:t>Question description.</a:t>
            </a:r>
          </a:p>
          <a:p>
            <a:pPr lvl="1"/>
            <a:endParaRPr lang="en-US" altLang="zh-CN" dirty="0"/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>
            <a:defPPr>
              <a:defRPr lang="zh-CN"/>
            </a:defPPr>
            <a:lvl1pPr defTabSz="1001624" eaLnBrk="0" hangingPunct="0">
              <a:defRPr sz="35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 lvl="0" fontAlgn="ctr"/>
            <a:r>
              <a:rPr lang="en-US" altLang="zh-CN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Quiz</a:t>
            </a:r>
          </a:p>
        </p:txBody>
      </p:sp>
      <p:sp>
        <p:nvSpPr>
          <p:cNvPr id="25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1" name="Freeform 6"/>
          <p:cNvSpPr>
            <a:spLocks/>
          </p:cNvSpPr>
          <p:nvPr userDrawn="1"/>
        </p:nvSpPr>
        <p:spPr bwMode="auto">
          <a:xfrm>
            <a:off x="3288528" y="296368"/>
            <a:ext cx="8892000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2" name="Freeform 11"/>
          <p:cNvSpPr>
            <a:spLocks/>
          </p:cNvSpPr>
          <p:nvPr userDrawn="1"/>
        </p:nvSpPr>
        <p:spPr bwMode="auto">
          <a:xfrm>
            <a:off x="3180516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94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1878" y="1242452"/>
            <a:ext cx="11306175" cy="4680000"/>
          </a:xfrm>
          <a:prstGeom prst="rect">
            <a:avLst/>
          </a:prstGeom>
        </p:spPr>
        <p:txBody>
          <a:bodyPr/>
          <a:lstStyle>
            <a:lvl1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en-US" altLang="zh-CN" dirty="0"/>
              <a:t>Click here to edit summary</a:t>
            </a:r>
            <a:endParaRPr lang="zh-CN" altLang="en-US" dirty="0"/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424847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>
            <a:defPPr>
              <a:defRPr lang="zh-CN"/>
            </a:defPPr>
            <a:lvl1pPr defTabSz="1001624" eaLnBrk="0" hangingPunct="0">
              <a:defRPr sz="35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 lvl="0" fontAlgn="ctr"/>
            <a:r>
              <a:rPr lang="en-US" altLang="zh-CN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Section Summary</a:t>
            </a:r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41226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500" b="1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Summary</a:t>
            </a:r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6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51879" y="1241721"/>
            <a:ext cx="11306174" cy="4680000"/>
          </a:xfrm>
          <a:prstGeom prst="rect">
            <a:avLst/>
          </a:prstGeom>
        </p:spPr>
        <p:txBody>
          <a:bodyPr/>
          <a:lstStyle>
            <a:lvl1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>
              <a:defRPr baseline="0">
                <a:latin typeface="Huawei Sans" panose="020C0503030203020204" pitchFamily="34" charset="0"/>
              </a:defRPr>
            </a:lvl2pPr>
            <a:lvl3pPr>
              <a:defRPr baseline="0">
                <a:latin typeface="Huawei Sans" panose="020C0503030203020204" pitchFamily="34" charset="0"/>
              </a:defRPr>
            </a:lvl3pPr>
            <a:lvl4pPr>
              <a:defRPr baseline="0">
                <a:latin typeface="Huawei Sans" panose="020C0503030203020204" pitchFamily="34" charset="0"/>
              </a:defRPr>
            </a:lvl4pPr>
            <a:lvl5pPr>
              <a:buNone/>
              <a:defRPr baseline="0">
                <a:latin typeface="Huawei Sans" panose="020C0503030203020204" pitchFamily="34" charset="0"/>
              </a:defRPr>
            </a:lvl5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1878" y="1242452"/>
            <a:ext cx="11306175" cy="4680000"/>
          </a:xfrm>
          <a:prstGeom prst="rect">
            <a:avLst/>
          </a:prstGeom>
        </p:spPr>
        <p:txBody>
          <a:bodyPr/>
          <a:lstStyle>
            <a:lvl1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en-US" altLang="zh-CN" dirty="0"/>
              <a:t>More information for trainees</a:t>
            </a:r>
            <a:endParaRPr lang="zh-CN" altLang="en-US" dirty="0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500" b="1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More Information</a:t>
            </a:r>
          </a:p>
        </p:txBody>
      </p:sp>
      <p:sp>
        <p:nvSpPr>
          <p:cNvPr id="14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1878" y="1242452"/>
            <a:ext cx="11306175" cy="4680000"/>
          </a:xfrm>
          <a:prstGeom prst="rect">
            <a:avLst/>
          </a:prstGeom>
        </p:spPr>
        <p:txBody>
          <a:bodyPr/>
          <a:lstStyle>
            <a:lvl1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500" b="1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Recommendations</a:t>
            </a:r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7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1549" y="0"/>
            <a:ext cx="121889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2380" y="0"/>
            <a:ext cx="12187239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034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4148952" y="2637135"/>
            <a:ext cx="3894096" cy="1598831"/>
            <a:chOff x="4302972" y="2345035"/>
            <a:chExt cx="3895617" cy="1598831"/>
          </a:xfrm>
        </p:grpSpPr>
        <p:sp>
          <p:nvSpPr>
            <p:cNvPr id="14" name="矩形 13"/>
            <p:cNvSpPr/>
            <p:nvPr userDrawn="1"/>
          </p:nvSpPr>
          <p:spPr>
            <a:xfrm>
              <a:off x="4478610" y="2345035"/>
              <a:ext cx="3544342" cy="9230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 fontAlgn="ctr"/>
              <a:r>
                <a:rPr lang="en-US" altLang="zh-CN" sz="5398" b="0" cap="none" spc="0" baseline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awei Sans" panose="020C0503030203020204" pitchFamily="34" charset="0"/>
                  <a:ea typeface="方正兰亭黑简体" panose="02000000000000000000" pitchFamily="2" charset="-122"/>
                </a:rPr>
                <a:t>Thank You</a:t>
              </a: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4302972" y="3297535"/>
              <a:ext cx="389561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 fontAlgn="ctr"/>
              <a:r>
                <a:rPr lang="en-US" altLang="zh-CN" sz="3599" b="0" cap="none" spc="0" baseline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awei Sans" panose="020C0503030203020204" pitchFamily="34" charset="0"/>
                  <a:ea typeface="方正兰亭黑简体" panose="02000000000000000000" pitchFamily="2" charset="-122"/>
                </a:rPr>
                <a:t>www.huawei.com</a:t>
              </a:r>
              <a:endParaRPr lang="zh-CN" altLang="en-US" sz="3599" b="0" cap="none" spc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688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7"/>
          <a:stretch/>
        </p:blipFill>
        <p:spPr bwMode="auto">
          <a:xfrm>
            <a:off x="1" y="85"/>
            <a:ext cx="12192000" cy="686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4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31295" y="4957156"/>
            <a:ext cx="10441567" cy="831600"/>
          </a:xfrm>
          <a:prstGeom prst="rect">
            <a:avLst/>
          </a:prstGeom>
          <a:ln algn="ctr"/>
        </p:spPr>
        <p:txBody>
          <a:bodyPr lIns="87802" tIns="43901" rIns="87802" bIns="43901"/>
          <a:lstStyle>
            <a:lvl1pPr algn="l" defTabSz="801688" rtl="0" eaLnBrk="0" fontAlgn="ctr" hangingPunct="0">
              <a:spcBef>
                <a:spcPct val="0"/>
              </a:spcBef>
              <a:spcAft>
                <a:spcPct val="0"/>
              </a:spcAft>
              <a:defRPr lang="zh-CN" altLang="en-US" sz="4300" b="1" kern="1200" baseline="0" dirty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en-US" altLang="zh-CN" dirty="0"/>
              <a:t>Click to Edit Title</a:t>
            </a:r>
            <a:endParaRPr lang="zh-CN" altLang="en-US" dirty="0"/>
          </a:p>
        </p:txBody>
      </p:sp>
      <p:sp>
        <p:nvSpPr>
          <p:cNvPr id="19" name="文本占位符 29"/>
          <p:cNvSpPr>
            <a:spLocks noGrp="1"/>
          </p:cNvSpPr>
          <p:nvPr>
            <p:ph type="body" sz="quarter" idx="10" hasCustomPrompt="1"/>
          </p:nvPr>
        </p:nvSpPr>
        <p:spPr>
          <a:xfrm>
            <a:off x="1031295" y="5816120"/>
            <a:ext cx="6912000" cy="493200"/>
          </a:xfrm>
          <a:prstGeom prst="rect">
            <a:avLst/>
          </a:prstGeom>
        </p:spPr>
        <p:txBody>
          <a:bodyPr/>
          <a:lstStyle>
            <a:lvl1pPr marL="0" indent="0" algn="l" defTabSz="801688" rtl="0" eaLnBrk="0" fontAlgn="ctr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baseline="0" dirty="0" smtClean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Click to Edit Title</a:t>
            </a:r>
            <a:endParaRPr lang="zh-CN" altLang="en-US" dirty="0"/>
          </a:p>
        </p:txBody>
      </p:sp>
      <p:sp>
        <p:nvSpPr>
          <p:cNvPr id="20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494833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Copyright © 2020 Huawei Technologies Co., Ltd. All rights reserved. </a:t>
            </a: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889" y="251069"/>
            <a:ext cx="1965600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1878" y="1242453"/>
            <a:ext cx="11306175" cy="4679788"/>
          </a:xfrm>
          <a:prstGeom prst="rect">
            <a:avLst/>
          </a:prstGeom>
        </p:spPr>
        <p:txBody>
          <a:bodyPr/>
          <a:lstStyle>
            <a:lvl1pPr algn="just" eaLnBrk="1" hangingPunct="1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en-US" altLang="zh-CN" dirty="0"/>
              <a:t>The chapter describes ...</a:t>
            </a:r>
            <a:endParaRPr lang="zh-CN" altLang="en-US" dirty="0"/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37626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>
            <a:defPPr>
              <a:defRPr lang="zh-CN"/>
            </a:defPPr>
            <a:lvl1pPr defTabSz="1001624" eaLnBrk="0" hangingPunct="0">
              <a:defRPr sz="35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 lvl="0" fontAlgn="ctr"/>
            <a:r>
              <a:rPr lang="en-US" altLang="zh-CN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Foreword</a:t>
            </a:r>
            <a:endParaRPr lang="zh-CN" altLang="en-US" baseline="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2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3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5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36" name="Freeform 6"/>
          <p:cNvSpPr>
            <a:spLocks/>
          </p:cNvSpPr>
          <p:nvPr userDrawn="1"/>
        </p:nvSpPr>
        <p:spPr bwMode="auto">
          <a:xfrm>
            <a:off x="4619836" y="296368"/>
            <a:ext cx="7560000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37" name="Freeform 11"/>
          <p:cNvSpPr>
            <a:spLocks/>
          </p:cNvSpPr>
          <p:nvPr userDrawn="1"/>
        </p:nvSpPr>
        <p:spPr bwMode="auto">
          <a:xfrm>
            <a:off x="45118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59228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>
            <a:defPPr>
              <a:defRPr lang="zh-CN"/>
            </a:defPPr>
            <a:lvl1pPr defTabSz="1001624" eaLnBrk="0" hangingPunct="0">
              <a:defRPr sz="35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 lvl="0" fontAlgn="ctr"/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Objectives</a:t>
            </a:r>
          </a:p>
        </p:txBody>
      </p:sp>
      <p:sp>
        <p:nvSpPr>
          <p:cNvPr id="1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7" name="Freeform 6"/>
          <p:cNvSpPr>
            <a:spLocks/>
          </p:cNvSpPr>
          <p:nvPr userDrawn="1"/>
        </p:nvSpPr>
        <p:spPr bwMode="auto">
          <a:xfrm>
            <a:off x="4619836" y="296368"/>
            <a:ext cx="7560000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8" name="Freeform 11"/>
          <p:cNvSpPr>
            <a:spLocks/>
          </p:cNvSpPr>
          <p:nvPr userDrawn="1"/>
        </p:nvSpPr>
        <p:spPr bwMode="auto">
          <a:xfrm>
            <a:off x="45118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30" name="内容占位符 6"/>
          <p:cNvSpPr>
            <a:spLocks noGrp="1"/>
          </p:cNvSpPr>
          <p:nvPr>
            <p:ph sz="quarter" idx="11" hasCustomPrompt="1"/>
          </p:nvPr>
        </p:nvSpPr>
        <p:spPr>
          <a:xfrm>
            <a:off x="451202" y="1233276"/>
            <a:ext cx="11306175" cy="4680000"/>
          </a:xfrm>
          <a:prstGeom prst="rect">
            <a:avLst/>
          </a:prstGeom>
        </p:spPr>
        <p:txBody>
          <a:bodyPr/>
          <a:lstStyle>
            <a:lvl1pPr marL="301625" marR="0" indent="-301625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l"/>
              <a:tabLst/>
              <a:defRPr kumimoji="0" lang="en-US" altLang="zh-CN" sz="2200" b="0" i="0" u="none" strike="noStrike" kern="0" cap="none" spc="0" normalizeH="0" baseline="0" noProof="0"/>
            </a:lvl1pPr>
            <a:lvl2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marL="301625" marR="0" lvl="0" indent="-301625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l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completion of this course, you will be able to: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5376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23224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fontAlgn="ctr" hangingPunct="0"/>
            <a:r>
              <a:rPr lang="en-US" altLang="zh-CN" sz="3500" b="1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Contents</a:t>
            </a:r>
          </a:p>
        </p:txBody>
      </p:sp>
      <p:sp>
        <p:nvSpPr>
          <p:cNvPr id="2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8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8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9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2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3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4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7" name="Freeform 6"/>
          <p:cNvSpPr>
            <a:spLocks/>
          </p:cNvSpPr>
          <p:nvPr userDrawn="1"/>
        </p:nvSpPr>
        <p:spPr bwMode="auto">
          <a:xfrm>
            <a:off x="4619836" y="296368"/>
            <a:ext cx="7560000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8" name="Freeform 11"/>
          <p:cNvSpPr>
            <a:spLocks/>
          </p:cNvSpPr>
          <p:nvPr userDrawn="1"/>
        </p:nvSpPr>
        <p:spPr bwMode="auto">
          <a:xfrm>
            <a:off x="45118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816" y="1233487"/>
            <a:ext cx="11307600" cy="4680000"/>
          </a:xfr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>
                <a:latin typeface="+mn-lt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6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451878" y="1242452"/>
            <a:ext cx="11306175" cy="4680000"/>
          </a:xfrm>
          <a:prstGeom prst="rect">
            <a:avLst/>
          </a:prstGeom>
        </p:spPr>
        <p:txBody>
          <a:bodyPr/>
          <a:lstStyle>
            <a:lvl1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>
            <a:defPPr>
              <a:defRPr lang="zh-CN"/>
            </a:defPPr>
            <a:lvl1pPr defTabSz="1001624" eaLnBrk="0" hangingPunct="0">
              <a:defRPr sz="35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 lvl="0" fontAlgn="ctr"/>
            <a:r>
              <a:rPr lang="en-US" altLang="zh-CN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Overview and Objectives</a:t>
            </a:r>
          </a:p>
        </p:txBody>
      </p:sp>
      <p:sp>
        <p:nvSpPr>
          <p:cNvPr id="12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44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1877" y="1242453"/>
            <a:ext cx="11306175" cy="4680000"/>
          </a:xfrm>
          <a:prstGeom prst="rect">
            <a:avLst/>
          </a:prstGeom>
        </p:spPr>
        <p:txBody>
          <a:bodyPr/>
          <a:lstStyle>
            <a:lvl1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en-US" altLang="zh-CN" dirty="0"/>
              <a:t>Click here to edit</a:t>
            </a:r>
            <a:endParaRPr lang="zh-CN" altLang="en-US" dirty="0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>
              <a:defRPr lang="zh-CN" altLang="en-US" b="1" kern="0" baseline="0" dirty="0"/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55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8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9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>
              <a:defRPr lang="zh-CN" altLang="en-US" b="1" kern="0" baseline="0" dirty="0"/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34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2162528" y="4653136"/>
            <a:ext cx="638734" cy="1729234"/>
            <a:chOff x="12162528" y="4653136"/>
            <a:chExt cx="638734" cy="172923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2AEB80E-D574-4C1A-9EB9-3369A2BB96C5}"/>
                </a:ext>
              </a:extLst>
            </p:cNvPr>
            <p:cNvSpPr/>
            <p:nvPr userDrawn="1"/>
          </p:nvSpPr>
          <p:spPr>
            <a:xfrm>
              <a:off x="12212029" y="4653136"/>
              <a:ext cx="539729" cy="288726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 dirty="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94F5345-F49B-42D0-B35C-CA4FB19A3DA6}"/>
                </a:ext>
              </a:extLst>
            </p:cNvPr>
            <p:cNvSpPr/>
            <p:nvPr userDrawn="1"/>
          </p:nvSpPr>
          <p:spPr>
            <a:xfrm>
              <a:off x="12212029" y="4941964"/>
              <a:ext cx="539729" cy="288000"/>
            </a:xfrm>
            <a:prstGeom prst="rect">
              <a:avLst/>
            </a:prstGeom>
            <a:solidFill>
              <a:srgbClr val="A6D2FF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 dirty="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A62EB75-581F-4CD2-92A6-87BDFE3BDBC3}"/>
                </a:ext>
              </a:extLst>
            </p:cNvPr>
            <p:cNvSpPr/>
            <p:nvPr userDrawn="1"/>
          </p:nvSpPr>
          <p:spPr>
            <a:xfrm>
              <a:off x="12212029" y="5230066"/>
              <a:ext cx="539729" cy="288000"/>
            </a:xfrm>
            <a:prstGeom prst="rect">
              <a:avLst/>
            </a:prstGeom>
            <a:solidFill>
              <a:srgbClr val="D8D8D8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 dirty="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47DE7E3-EC9F-4331-B252-7BCE51B7F0DA}"/>
                </a:ext>
              </a:extLst>
            </p:cNvPr>
            <p:cNvSpPr/>
            <p:nvPr userDrawn="1"/>
          </p:nvSpPr>
          <p:spPr>
            <a:xfrm>
              <a:off x="12212029" y="5518168"/>
              <a:ext cx="539729" cy="28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 dirty="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210CD8-3823-4C2E-B3EA-E42C40CFB29F}"/>
                </a:ext>
              </a:extLst>
            </p:cNvPr>
            <p:cNvSpPr/>
            <p:nvPr userDrawn="1"/>
          </p:nvSpPr>
          <p:spPr>
            <a:xfrm>
              <a:off x="12212029" y="5806270"/>
              <a:ext cx="539729" cy="28800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 dirty="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8A406D-0F03-42D8-9159-77B9DE9EB30E}"/>
                </a:ext>
              </a:extLst>
            </p:cNvPr>
            <p:cNvSpPr/>
            <p:nvPr userDrawn="1"/>
          </p:nvSpPr>
          <p:spPr>
            <a:xfrm>
              <a:off x="12212029" y="6094370"/>
              <a:ext cx="539729" cy="28800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 dirty="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8A3A11A-AB61-497E-B3AE-12E999A6BBBA}"/>
                </a:ext>
              </a:extLst>
            </p:cNvPr>
            <p:cNvSpPr txBox="1"/>
            <p:nvPr userDrawn="1"/>
          </p:nvSpPr>
          <p:spPr bwMode="auto">
            <a:xfrm>
              <a:off x="12162528" y="4683920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</a:rPr>
                <a:t>表格表头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F824ACE-31EE-452D-A81D-32E189AFE158}"/>
                </a:ext>
              </a:extLst>
            </p:cNvPr>
            <p:cNvSpPr txBox="1"/>
            <p:nvPr userDrawn="1"/>
          </p:nvSpPr>
          <p:spPr bwMode="auto">
            <a:xfrm>
              <a:off x="12162528" y="4972385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表格边框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399143C-FDAD-45F1-BC44-030BD92ABA98}"/>
                </a:ext>
              </a:extLst>
            </p:cNvPr>
            <p:cNvSpPr txBox="1"/>
            <p:nvPr userDrawn="1"/>
          </p:nvSpPr>
          <p:spPr bwMode="auto">
            <a:xfrm>
              <a:off x="12162528" y="5260487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导航灰底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8D80BD-0AC4-4D30-BDF8-F241047905A7}"/>
                </a:ext>
              </a:extLst>
            </p:cNvPr>
            <p:cNvSpPr txBox="1"/>
            <p:nvPr userDrawn="1"/>
          </p:nvSpPr>
          <p:spPr bwMode="auto">
            <a:xfrm>
              <a:off x="12220212" y="5548589"/>
              <a:ext cx="52336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</a:rPr>
                <a:t>华为红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9CBC549-23CA-4012-B493-FF768D1829F1}"/>
                </a:ext>
              </a:extLst>
            </p:cNvPr>
            <p:cNvSpPr txBox="1"/>
            <p:nvPr userDrawn="1"/>
          </p:nvSpPr>
          <p:spPr bwMode="auto">
            <a:xfrm>
              <a:off x="12162528" y="58366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文字底色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A49D1AE-05B4-4A19-9F6F-8B89D09C41DD}"/>
                </a:ext>
              </a:extLst>
            </p:cNvPr>
            <p:cNvSpPr txBox="1"/>
            <p:nvPr userDrawn="1"/>
          </p:nvSpPr>
          <p:spPr bwMode="auto">
            <a:xfrm>
              <a:off x="12162528" y="61247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文字边框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25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611" y="260649"/>
            <a:ext cx="10323183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  <p:sp>
        <p:nvSpPr>
          <p:cNvPr id="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8290" y="1248073"/>
            <a:ext cx="1130760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0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12162528" y="4653136"/>
            <a:ext cx="638734" cy="1729234"/>
            <a:chOff x="12162528" y="4653136"/>
            <a:chExt cx="638734" cy="172923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2AEB80E-D574-4C1A-9EB9-3369A2BB96C5}"/>
                </a:ext>
              </a:extLst>
            </p:cNvPr>
            <p:cNvSpPr/>
            <p:nvPr userDrawn="1"/>
          </p:nvSpPr>
          <p:spPr>
            <a:xfrm>
              <a:off x="12212029" y="4653136"/>
              <a:ext cx="539729" cy="288726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94F5345-F49B-42D0-B35C-CA4FB19A3DA6}"/>
                </a:ext>
              </a:extLst>
            </p:cNvPr>
            <p:cNvSpPr/>
            <p:nvPr userDrawn="1"/>
          </p:nvSpPr>
          <p:spPr>
            <a:xfrm>
              <a:off x="12212029" y="4941964"/>
              <a:ext cx="539729" cy="288000"/>
            </a:xfrm>
            <a:prstGeom prst="rect">
              <a:avLst/>
            </a:prstGeom>
            <a:solidFill>
              <a:srgbClr val="A6D2FF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A62EB75-581F-4CD2-92A6-87BDFE3BDBC3}"/>
                </a:ext>
              </a:extLst>
            </p:cNvPr>
            <p:cNvSpPr/>
            <p:nvPr userDrawn="1"/>
          </p:nvSpPr>
          <p:spPr>
            <a:xfrm>
              <a:off x="12212029" y="5230066"/>
              <a:ext cx="539729" cy="288000"/>
            </a:xfrm>
            <a:prstGeom prst="rect">
              <a:avLst/>
            </a:prstGeom>
            <a:solidFill>
              <a:srgbClr val="D8D8D8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47DE7E3-EC9F-4331-B252-7BCE51B7F0DA}"/>
                </a:ext>
              </a:extLst>
            </p:cNvPr>
            <p:cNvSpPr/>
            <p:nvPr userDrawn="1"/>
          </p:nvSpPr>
          <p:spPr>
            <a:xfrm>
              <a:off x="12212029" y="5518168"/>
              <a:ext cx="539729" cy="28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E210CD8-3823-4C2E-B3EA-E42C40CFB29F}"/>
                </a:ext>
              </a:extLst>
            </p:cNvPr>
            <p:cNvSpPr/>
            <p:nvPr userDrawn="1"/>
          </p:nvSpPr>
          <p:spPr>
            <a:xfrm>
              <a:off x="12212029" y="5806270"/>
              <a:ext cx="539729" cy="28800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E8A406D-0F03-42D8-9159-77B9DE9EB30E}"/>
                </a:ext>
              </a:extLst>
            </p:cNvPr>
            <p:cNvSpPr/>
            <p:nvPr userDrawn="1"/>
          </p:nvSpPr>
          <p:spPr>
            <a:xfrm>
              <a:off x="12212029" y="6094370"/>
              <a:ext cx="539729" cy="28800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8A3A11A-AB61-497E-B3AE-12E999A6BBBA}"/>
                </a:ext>
              </a:extLst>
            </p:cNvPr>
            <p:cNvSpPr txBox="1"/>
            <p:nvPr userDrawn="1"/>
          </p:nvSpPr>
          <p:spPr bwMode="auto">
            <a:xfrm>
              <a:off x="12162528" y="4683920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表格表头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F824ACE-31EE-452D-A81D-32E189AFE158}"/>
                </a:ext>
              </a:extLst>
            </p:cNvPr>
            <p:cNvSpPr txBox="1"/>
            <p:nvPr userDrawn="1"/>
          </p:nvSpPr>
          <p:spPr bwMode="auto">
            <a:xfrm>
              <a:off x="12162528" y="4972385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表格边框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399143C-FDAD-45F1-BC44-030BD92ABA98}"/>
                </a:ext>
              </a:extLst>
            </p:cNvPr>
            <p:cNvSpPr txBox="1"/>
            <p:nvPr userDrawn="1"/>
          </p:nvSpPr>
          <p:spPr bwMode="auto">
            <a:xfrm>
              <a:off x="12162528" y="5260487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导航灰底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08D80BD-0AC4-4D30-BDF8-F241047905A7}"/>
                </a:ext>
              </a:extLst>
            </p:cNvPr>
            <p:cNvSpPr txBox="1"/>
            <p:nvPr userDrawn="1"/>
          </p:nvSpPr>
          <p:spPr bwMode="auto">
            <a:xfrm>
              <a:off x="12220212" y="5548589"/>
              <a:ext cx="52336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华为红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9CBC549-23CA-4012-B493-FF768D1829F1}"/>
                </a:ext>
              </a:extLst>
            </p:cNvPr>
            <p:cNvSpPr txBox="1"/>
            <p:nvPr userDrawn="1"/>
          </p:nvSpPr>
          <p:spPr bwMode="auto">
            <a:xfrm>
              <a:off x="12162528" y="58366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文字底色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A49D1AE-05B4-4A19-9F6F-8B89D09C41DD}"/>
                </a:ext>
              </a:extLst>
            </p:cNvPr>
            <p:cNvSpPr txBox="1"/>
            <p:nvPr userDrawn="1"/>
          </p:nvSpPr>
          <p:spPr bwMode="auto">
            <a:xfrm>
              <a:off x="12162528" y="61247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文字边框</a:t>
              </a:r>
            </a:p>
          </p:txBody>
        </p:sp>
      </p:grp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  <p:sp>
        <p:nvSpPr>
          <p:cNvPr id="25" name="Rectangle 69"/>
          <p:cNvSpPr>
            <a:spLocks noChangeArrowheads="1"/>
          </p:cNvSpPr>
          <p:nvPr userDrawn="1"/>
        </p:nvSpPr>
        <p:spPr bwMode="auto">
          <a:xfrm>
            <a:off x="119336" y="6500581"/>
            <a:ext cx="742054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Page</a:t>
            </a:r>
            <a:r>
              <a:rPr lang="en-US" altLang="zh-CN" sz="12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 </a:t>
            </a:r>
            <a:fld id="{2F2CF7F5-F178-4429-B6CA-28062DF31937}" type="slidenum">
              <a:rPr lang="en-US" altLang="zh-CN" sz="120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defTabSz="801668" eaLnBrk="0" fontAlgn="base" hangingPunct="0">
                <a:defRPr/>
              </a:pPr>
              <a:t>‹nº›</a:t>
            </a:fld>
            <a:endParaRPr lang="en-US" altLang="zh-CN" sz="120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26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494833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Copyright © 2020 Huawei Technologies Co.,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</p:sldLayoutIdLst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sz="34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j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79" userDrawn="1">
          <p15:clr>
            <a:srgbClr val="F26B43"/>
          </p15:clr>
        </p15:guide>
        <p15:guide id="4" pos="7401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  <p15:guide id="7" orient="horz" pos="777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4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oleObject" Target="../embeddings/oleObject3.bin"/><Relationship Id="rId18" Type="http://schemas.openxmlformats.org/officeDocument/2006/relationships/oleObject" Target="../embeddings/oleObject4.bin"/><Relationship Id="rId3" Type="http://schemas.openxmlformats.org/officeDocument/2006/relationships/tags" Target="../tags/tag3.xml"/><Relationship Id="rId21" Type="http://schemas.openxmlformats.org/officeDocument/2006/relationships/oleObject" Target="../embeddings/oleObject6.bin"/><Relationship Id="rId7" Type="http://schemas.openxmlformats.org/officeDocument/2006/relationships/tags" Target="../tags/tag7.xml"/><Relationship Id="rId12" Type="http://schemas.openxmlformats.org/officeDocument/2006/relationships/image" Target="../media/image17.emf"/><Relationship Id="rId17" Type="http://schemas.openxmlformats.org/officeDocument/2006/relationships/image" Target="../media/image21.wmf"/><Relationship Id="rId2" Type="http://schemas.openxmlformats.org/officeDocument/2006/relationships/tags" Target="../tags/tag2.xml"/><Relationship Id="rId16" Type="http://schemas.openxmlformats.org/officeDocument/2006/relationships/image" Target="../media/image20.wmf"/><Relationship Id="rId20" Type="http://schemas.openxmlformats.org/officeDocument/2006/relationships/oleObject" Target="../embeddings/oleObject5.bin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oleObject" Target="../embeddings/oleObject2.bin"/><Relationship Id="rId5" Type="http://schemas.openxmlformats.org/officeDocument/2006/relationships/tags" Target="../tags/tag5.xml"/><Relationship Id="rId15" Type="http://schemas.openxmlformats.org/officeDocument/2006/relationships/image" Target="../media/image19.wmf"/><Relationship Id="rId10" Type="http://schemas.openxmlformats.org/officeDocument/2006/relationships/notesSlide" Target="../notesSlides/notesSlide15.xml"/><Relationship Id="rId19" Type="http://schemas.openxmlformats.org/officeDocument/2006/relationships/image" Target="../media/image22.emf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pt-BR" altLang="zh-CN" dirty="0"/>
              <a:t>Fundamentos de Vetorização e </a:t>
            </a:r>
            <a:r>
              <a:rPr lang="pt-BR" altLang="zh-CN" dirty="0" err="1"/>
              <a:t>G.fast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8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dirty="0" err="1">
                <a:latin typeface="+mn-lt"/>
              </a:rPr>
              <a:t>Crosstalk</a:t>
            </a:r>
            <a:r>
              <a:rPr lang="pt-BR" altLang="zh-CN" dirty="0">
                <a:latin typeface="+mn-lt"/>
              </a:rPr>
              <a:t> é a fonte dominante de ruído em VDSL2, o que leva a uma perda significativa de desempenho</a:t>
            </a:r>
            <a:r>
              <a:rPr lang="en-US" altLang="zh-CN" dirty="0">
                <a:latin typeface="+mn-lt"/>
              </a:rPr>
              <a:t>.	</a:t>
            </a:r>
          </a:p>
          <a:p>
            <a:pPr lvl="1"/>
            <a:r>
              <a:rPr lang="en-US" altLang="zh-CN" dirty="0">
                <a:latin typeface="+mn-lt"/>
              </a:rPr>
              <a:t>NEXT: Near-End Crosstalk</a:t>
            </a:r>
          </a:p>
          <a:p>
            <a:pPr lvl="1"/>
            <a:r>
              <a:rPr lang="en-US" altLang="zh-CN" dirty="0">
                <a:latin typeface="+mn-lt"/>
              </a:rPr>
              <a:t>FEXT: Far-End Crosstalk</a:t>
            </a:r>
          </a:p>
          <a:p>
            <a:endParaRPr lang="zh-CN" altLang="en-US" dirty="0">
              <a:latin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 err="1"/>
              <a:t>Crosstalk:O</a:t>
            </a:r>
            <a:r>
              <a:rPr lang="pt-BR" altLang="zh-CN" dirty="0"/>
              <a:t> assassino da velocidade VDSL2
</a:t>
            </a:r>
            <a:endParaRPr lang="zh-CN" altLang="en-US" dirty="0"/>
          </a:p>
        </p:txBody>
      </p:sp>
      <p:grpSp>
        <p:nvGrpSpPr>
          <p:cNvPr id="5" name="组合 62"/>
          <p:cNvGrpSpPr/>
          <p:nvPr/>
        </p:nvGrpSpPr>
        <p:grpSpPr>
          <a:xfrm>
            <a:off x="2989986" y="3255813"/>
            <a:ext cx="6436133" cy="1887519"/>
            <a:chOff x="1399478" y="1638416"/>
            <a:chExt cx="6436133" cy="1887519"/>
          </a:xfrm>
        </p:grpSpPr>
        <p:sp>
          <p:nvSpPr>
            <p:cNvPr id="6" name="Freeform 2"/>
            <p:cNvSpPr>
              <a:spLocks/>
            </p:cNvSpPr>
            <p:nvPr/>
          </p:nvSpPr>
          <p:spPr bwMode="auto">
            <a:xfrm>
              <a:off x="2218756" y="1746919"/>
              <a:ext cx="4490489" cy="218473"/>
            </a:xfrm>
            <a:custGeom>
              <a:avLst/>
              <a:gdLst>
                <a:gd name="T0" fmla="*/ 0 w 3611"/>
                <a:gd name="T1" fmla="*/ 2147483647 h 192"/>
                <a:gd name="T2" fmla="*/ 2147483647 w 3611"/>
                <a:gd name="T3" fmla="*/ 0 h 192"/>
                <a:gd name="T4" fmla="*/ 2147483647 w 3611"/>
                <a:gd name="T5" fmla="*/ 2147483647 h 192"/>
                <a:gd name="T6" fmla="*/ 0 60000 65536"/>
                <a:gd name="T7" fmla="*/ 0 60000 65536"/>
                <a:gd name="T8" fmla="*/ 0 60000 65536"/>
                <a:gd name="T9" fmla="*/ 0 w 3611"/>
                <a:gd name="T10" fmla="*/ 0 h 192"/>
                <a:gd name="T11" fmla="*/ 3611 w 3611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11" h="192">
                  <a:moveTo>
                    <a:pt x="0" y="192"/>
                  </a:moveTo>
                  <a:cubicBezTo>
                    <a:pt x="118" y="160"/>
                    <a:pt x="112" y="28"/>
                    <a:pt x="714" y="0"/>
                  </a:cubicBezTo>
                  <a:lnTo>
                    <a:pt x="3611" y="21"/>
                  </a:lnTo>
                </a:path>
              </a:pathLst>
            </a:custGeom>
            <a:noFill/>
            <a:ln w="38100">
              <a:solidFill>
                <a:srgbClr val="008000"/>
              </a:solidFill>
              <a:prstDash val="dash"/>
              <a:round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ysClr val="windowText" lastClr="000000"/>
                </a:solidFill>
                <a:ea typeface="华文细黑"/>
              </a:endParaRPr>
            </a:p>
          </p:txBody>
        </p:sp>
        <p:sp>
          <p:nvSpPr>
            <p:cNvPr id="7" name="Freeform 3"/>
            <p:cNvSpPr>
              <a:spLocks/>
            </p:cNvSpPr>
            <p:nvPr/>
          </p:nvSpPr>
          <p:spPr bwMode="auto">
            <a:xfrm>
              <a:off x="2308293" y="1782914"/>
              <a:ext cx="4668318" cy="218473"/>
            </a:xfrm>
            <a:custGeom>
              <a:avLst/>
              <a:gdLst>
                <a:gd name="T0" fmla="*/ 0 w 3754"/>
                <a:gd name="T1" fmla="*/ 2147483647 h 144"/>
                <a:gd name="T2" fmla="*/ 2147483647 w 3754"/>
                <a:gd name="T3" fmla="*/ 0 h 144"/>
                <a:gd name="T4" fmla="*/ 2147483647 w 3754"/>
                <a:gd name="T5" fmla="*/ 2147483647 h 144"/>
                <a:gd name="T6" fmla="*/ 0 60000 65536"/>
                <a:gd name="T7" fmla="*/ 0 60000 65536"/>
                <a:gd name="T8" fmla="*/ 0 60000 65536"/>
                <a:gd name="T9" fmla="*/ 0 w 3754"/>
                <a:gd name="T10" fmla="*/ 0 h 144"/>
                <a:gd name="T11" fmla="*/ 3754 w 375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54" h="144">
                  <a:moveTo>
                    <a:pt x="0" y="144"/>
                  </a:moveTo>
                  <a:cubicBezTo>
                    <a:pt x="117" y="119"/>
                    <a:pt x="74" y="20"/>
                    <a:pt x="700" y="0"/>
                  </a:cubicBezTo>
                  <a:lnTo>
                    <a:pt x="3754" y="24"/>
                  </a:lnTo>
                </a:path>
              </a:pathLst>
            </a:custGeom>
            <a:noFill/>
            <a:ln w="38100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ysClr val="windowText" lastClr="000000"/>
                </a:solidFill>
                <a:ea typeface="华文细黑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352811" y="1638416"/>
              <a:ext cx="482800" cy="292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6509" tIns="53250" rIns="106509" bIns="53250">
              <a:spAutoFit/>
            </a:bodyPr>
            <a:lstStyle/>
            <a:p>
              <a:pPr defTabSz="1066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solidFill>
                    <a:srgbClr val="000000"/>
                  </a:solidFill>
                  <a:ea typeface="华文细黑"/>
                </a:rPr>
                <a:t>CPE</a:t>
              </a: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125488" y="3020132"/>
              <a:ext cx="4481783" cy="218473"/>
            </a:xfrm>
            <a:custGeom>
              <a:avLst/>
              <a:gdLst>
                <a:gd name="T0" fmla="*/ 0 w 3604"/>
                <a:gd name="T1" fmla="*/ 0 h 229"/>
                <a:gd name="T2" fmla="*/ 2147483647 w 3604"/>
                <a:gd name="T3" fmla="*/ 2147483647 h 229"/>
                <a:gd name="T4" fmla="*/ 2147483647 w 3604"/>
                <a:gd name="T5" fmla="*/ 2147483647 h 229"/>
                <a:gd name="T6" fmla="*/ 0 60000 65536"/>
                <a:gd name="T7" fmla="*/ 0 60000 65536"/>
                <a:gd name="T8" fmla="*/ 0 60000 65536"/>
                <a:gd name="T9" fmla="*/ 0 w 3604"/>
                <a:gd name="T10" fmla="*/ 0 h 229"/>
                <a:gd name="T11" fmla="*/ 3604 w 3604"/>
                <a:gd name="T12" fmla="*/ 229 h 2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4" h="229">
                  <a:moveTo>
                    <a:pt x="0" y="0"/>
                  </a:moveTo>
                  <a:cubicBezTo>
                    <a:pt x="165" y="32"/>
                    <a:pt x="390" y="154"/>
                    <a:pt x="991" y="192"/>
                  </a:cubicBezTo>
                  <a:lnTo>
                    <a:pt x="3604" y="229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79200" tIns="39600" rIns="79200" bIns="396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ysClr val="windowText" lastClr="000000"/>
                </a:solidFill>
                <a:ea typeface="华文细黑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011156" y="2418402"/>
              <a:ext cx="670351" cy="353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6509" tIns="53250" rIns="106509" bIns="53250">
              <a:spAutoFit/>
            </a:bodyPr>
            <a:lstStyle/>
            <a:p>
              <a:pPr defTabSz="1066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srgbClr val="990000"/>
                  </a:solidFill>
                  <a:ea typeface="华文细黑"/>
                </a:rPr>
                <a:t>FEXT</a:t>
              </a:r>
              <a:endParaRPr lang="zh-CN" altLang="en-US" sz="1600" b="1" kern="0" dirty="0">
                <a:solidFill>
                  <a:srgbClr val="990000"/>
                </a:solidFill>
                <a:ea typeface="华文细黑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7299023" y="3233729"/>
              <a:ext cx="482800" cy="292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6509" tIns="53250" rIns="106509" bIns="53250">
              <a:spAutoFit/>
            </a:bodyPr>
            <a:lstStyle/>
            <a:p>
              <a:pPr defTabSz="1066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solidFill>
                    <a:srgbClr val="000000"/>
                  </a:solidFill>
                  <a:ea typeface="华文细黑"/>
                </a:rPr>
                <a:t>CPE</a:t>
              </a:r>
            </a:p>
          </p:txBody>
        </p:sp>
        <p:grpSp>
          <p:nvGrpSpPr>
            <p:cNvPr id="12" name="组合 61"/>
            <p:cNvGrpSpPr/>
            <p:nvPr/>
          </p:nvGrpSpPr>
          <p:grpSpPr>
            <a:xfrm>
              <a:off x="3677188" y="2098482"/>
              <a:ext cx="2300556" cy="993600"/>
              <a:chOff x="3556165" y="2179099"/>
              <a:chExt cx="2300556" cy="993600"/>
            </a:xfrm>
          </p:grpSpPr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3556165" y="2179099"/>
                <a:ext cx="2250841" cy="993600"/>
              </a:xfrm>
              <a:custGeom>
                <a:avLst/>
                <a:gdLst>
                  <a:gd name="T0" fmla="*/ 0 w 1810"/>
                  <a:gd name="T1" fmla="*/ 2147483647 h 559"/>
                  <a:gd name="T2" fmla="*/ 2147483647 w 1810"/>
                  <a:gd name="T3" fmla="*/ 2147483647 h 559"/>
                  <a:gd name="T4" fmla="*/ 2147483647 w 1810"/>
                  <a:gd name="T5" fmla="*/ 2147483647 h 559"/>
                  <a:gd name="T6" fmla="*/ 2147483647 w 1810"/>
                  <a:gd name="T7" fmla="*/ 2147483647 h 5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0"/>
                  <a:gd name="T13" fmla="*/ 0 h 559"/>
                  <a:gd name="T14" fmla="*/ 1810 w 1810"/>
                  <a:gd name="T15" fmla="*/ 559 h 5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0" h="559">
                    <a:moveTo>
                      <a:pt x="0" y="44"/>
                    </a:moveTo>
                    <a:cubicBezTo>
                      <a:pt x="107" y="49"/>
                      <a:pt x="428" y="0"/>
                      <a:pt x="640" y="73"/>
                    </a:cubicBezTo>
                    <a:cubicBezTo>
                      <a:pt x="852" y="146"/>
                      <a:pt x="1075" y="409"/>
                      <a:pt x="1270" y="484"/>
                    </a:cubicBezTo>
                    <a:cubicBezTo>
                      <a:pt x="1465" y="559"/>
                      <a:pt x="1698" y="513"/>
                      <a:pt x="1810" y="521"/>
                    </a:cubicBezTo>
                  </a:path>
                </a:pathLst>
              </a:custGeom>
              <a:noFill/>
              <a:ln w="50800" cap="flat" cmpd="sng">
                <a:solidFill>
                  <a:srgbClr val="0000FF"/>
                </a:solidFill>
                <a:prstDash val="solid"/>
                <a:round/>
                <a:headEnd type="triangle" w="med" len="lg"/>
                <a:tailEnd type="triangle" w="med" len="lg"/>
              </a:ln>
            </p:spPr>
            <p:txBody>
              <a:bodyPr lIns="79200" tIns="39600" rIns="79200" bIns="3960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 kern="0">
                  <a:solidFill>
                    <a:sysClr val="windowText" lastClr="000000"/>
                  </a:solidFill>
                  <a:ea typeface="华文细黑"/>
                </a:endParaRPr>
              </a:p>
            </p:txBody>
          </p:sp>
          <p:sp>
            <p:nvSpPr>
              <p:cNvPr id="21" name="Freeform 11"/>
              <p:cNvSpPr>
                <a:spLocks/>
              </p:cNvSpPr>
              <p:nvPr/>
            </p:nvSpPr>
            <p:spPr bwMode="auto">
              <a:xfrm rot="10747318" flipH="1">
                <a:off x="3609611" y="2179099"/>
                <a:ext cx="2247110" cy="993600"/>
              </a:xfrm>
              <a:custGeom>
                <a:avLst/>
                <a:gdLst>
                  <a:gd name="T0" fmla="*/ 0 w 1810"/>
                  <a:gd name="T1" fmla="*/ 2147483647 h 559"/>
                  <a:gd name="T2" fmla="*/ 2147483647 w 1810"/>
                  <a:gd name="T3" fmla="*/ 2147483647 h 559"/>
                  <a:gd name="T4" fmla="*/ 2147483647 w 1810"/>
                  <a:gd name="T5" fmla="*/ 2147483647 h 559"/>
                  <a:gd name="T6" fmla="*/ 2147483647 w 1810"/>
                  <a:gd name="T7" fmla="*/ 2147483647 h 5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0"/>
                  <a:gd name="T13" fmla="*/ 0 h 559"/>
                  <a:gd name="T14" fmla="*/ 1810 w 1810"/>
                  <a:gd name="T15" fmla="*/ 559 h 5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0" h="559">
                    <a:moveTo>
                      <a:pt x="0" y="44"/>
                    </a:moveTo>
                    <a:cubicBezTo>
                      <a:pt x="107" y="49"/>
                      <a:pt x="428" y="0"/>
                      <a:pt x="640" y="73"/>
                    </a:cubicBezTo>
                    <a:cubicBezTo>
                      <a:pt x="852" y="146"/>
                      <a:pt x="1075" y="409"/>
                      <a:pt x="1270" y="484"/>
                    </a:cubicBezTo>
                    <a:cubicBezTo>
                      <a:pt x="1465" y="559"/>
                      <a:pt x="1698" y="513"/>
                      <a:pt x="1810" y="521"/>
                    </a:cubicBezTo>
                  </a:path>
                </a:pathLst>
              </a:custGeom>
              <a:noFill/>
              <a:ln w="50800" cap="flat" cmpd="sng">
                <a:solidFill>
                  <a:srgbClr val="0000FF"/>
                </a:solidFill>
                <a:prstDash val="solid"/>
                <a:round/>
                <a:headEnd type="triangle" w="med" len="lg"/>
                <a:tailEnd type="triangle" w="med" len="lg"/>
              </a:ln>
            </p:spPr>
            <p:txBody>
              <a:bodyPr lIns="79200" tIns="39600" rIns="79200" bIns="3960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 kern="0">
                  <a:solidFill>
                    <a:sysClr val="windowText" lastClr="000000"/>
                  </a:solidFill>
                  <a:ea typeface="华文细黑"/>
                </a:endParaRPr>
              </a:p>
            </p:txBody>
          </p:sp>
        </p:grp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218756" y="3083331"/>
              <a:ext cx="4499194" cy="218473"/>
            </a:xfrm>
            <a:custGeom>
              <a:avLst/>
              <a:gdLst>
                <a:gd name="T0" fmla="*/ 0 w 3618"/>
                <a:gd name="T1" fmla="*/ 0 h 198"/>
                <a:gd name="T2" fmla="*/ 2147483647 w 3618"/>
                <a:gd name="T3" fmla="*/ 2147483647 h 198"/>
                <a:gd name="T4" fmla="*/ 2147483647 w 3618"/>
                <a:gd name="T5" fmla="*/ 2147483647 h 198"/>
                <a:gd name="T6" fmla="*/ 0 60000 65536"/>
                <a:gd name="T7" fmla="*/ 0 60000 65536"/>
                <a:gd name="T8" fmla="*/ 0 60000 65536"/>
                <a:gd name="T9" fmla="*/ 0 w 3618"/>
                <a:gd name="T10" fmla="*/ 0 h 198"/>
                <a:gd name="T11" fmla="*/ 3618 w 3618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18" h="198">
                  <a:moveTo>
                    <a:pt x="0" y="0"/>
                  </a:moveTo>
                  <a:cubicBezTo>
                    <a:pt x="165" y="29"/>
                    <a:pt x="393" y="141"/>
                    <a:pt x="996" y="174"/>
                  </a:cubicBezTo>
                  <a:lnTo>
                    <a:pt x="3618" y="198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79200" tIns="39600" rIns="79200" bIns="396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ysClr val="windowText" lastClr="000000"/>
                </a:solidFill>
                <a:ea typeface="华文细黑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5102847" y="2418402"/>
              <a:ext cx="670351" cy="353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6509" tIns="53250" rIns="106509" bIns="53250">
              <a:spAutoFit/>
            </a:bodyPr>
            <a:lstStyle/>
            <a:p>
              <a:pPr defTabSz="1066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srgbClr val="990000"/>
                  </a:solidFill>
                  <a:ea typeface="华文细黑"/>
                </a:rPr>
                <a:t>FEXT</a:t>
              </a:r>
              <a:endParaRPr lang="zh-CN" altLang="en-US" sz="1600" b="1" kern="0" dirty="0">
                <a:solidFill>
                  <a:srgbClr val="990000"/>
                </a:solidFill>
                <a:ea typeface="华文细黑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872887" y="2097741"/>
              <a:ext cx="650241" cy="995083"/>
            </a:xfrm>
            <a:custGeom>
              <a:avLst/>
              <a:gdLst>
                <a:gd name="T0" fmla="*/ 0 w 409"/>
                <a:gd name="T1" fmla="*/ 2147483647 h 434"/>
                <a:gd name="T2" fmla="*/ 2147483647 w 409"/>
                <a:gd name="T3" fmla="*/ 2147483647 h 434"/>
                <a:gd name="T4" fmla="*/ 2147483647 w 409"/>
                <a:gd name="T5" fmla="*/ 2147483647 h 434"/>
                <a:gd name="T6" fmla="*/ 2147483647 w 409"/>
                <a:gd name="T7" fmla="*/ 2147483647 h 4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434"/>
                <a:gd name="T14" fmla="*/ 409 w 409"/>
                <a:gd name="T15" fmla="*/ 434 h 4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434">
                  <a:moveTo>
                    <a:pt x="0" y="5"/>
                  </a:moveTo>
                  <a:cubicBezTo>
                    <a:pt x="58" y="14"/>
                    <a:pt x="288" y="0"/>
                    <a:pt x="347" y="59"/>
                  </a:cubicBezTo>
                  <a:cubicBezTo>
                    <a:pt x="406" y="118"/>
                    <a:pt x="409" y="299"/>
                    <a:pt x="357" y="361"/>
                  </a:cubicBezTo>
                  <a:cubicBezTo>
                    <a:pt x="305" y="423"/>
                    <a:pt x="104" y="419"/>
                    <a:pt x="37" y="434"/>
                  </a:cubicBezTo>
                </a:path>
              </a:pathLst>
            </a:custGeom>
            <a:noFill/>
            <a:ln w="50800" cap="flat" cmpd="sng">
              <a:solidFill>
                <a:srgbClr val="FF0000"/>
              </a:solidFill>
              <a:prstDash val="solid"/>
              <a:round/>
              <a:headEnd type="triangle" w="med" len="lg"/>
              <a:tailEnd type="triangle" w="med" len="lg"/>
            </a:ln>
          </p:spPr>
          <p:txBody>
            <a:bodyPr wrap="square" lIns="79200" tIns="39600" rIns="79200" bIns="3960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ysClr val="windowText" lastClr="000000"/>
                </a:solidFill>
                <a:ea typeface="华文细黑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696487" y="2418402"/>
              <a:ext cx="718441" cy="353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6509" tIns="53250" rIns="106509" bIns="53250">
              <a:spAutoFit/>
            </a:bodyPr>
            <a:lstStyle/>
            <a:p>
              <a:pPr defTabSz="1066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srgbClr val="990000"/>
                  </a:solidFill>
                  <a:ea typeface="华文细黑"/>
                </a:rPr>
                <a:t>NEXT</a:t>
              </a:r>
              <a:endParaRPr lang="zh-CN" altLang="en-US" sz="1600" b="1" kern="0" dirty="0">
                <a:solidFill>
                  <a:srgbClr val="990000"/>
                </a:solidFill>
                <a:ea typeface="华文细黑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 flipH="1">
              <a:off x="6126498" y="2098482"/>
              <a:ext cx="651600" cy="993600"/>
            </a:xfrm>
            <a:custGeom>
              <a:avLst/>
              <a:gdLst>
                <a:gd name="T0" fmla="*/ 0 w 409"/>
                <a:gd name="T1" fmla="*/ 2147483647 h 434"/>
                <a:gd name="T2" fmla="*/ 2147483647 w 409"/>
                <a:gd name="T3" fmla="*/ 2147483647 h 434"/>
                <a:gd name="T4" fmla="*/ 2147483647 w 409"/>
                <a:gd name="T5" fmla="*/ 2147483647 h 434"/>
                <a:gd name="T6" fmla="*/ 2147483647 w 409"/>
                <a:gd name="T7" fmla="*/ 2147483647 h 4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434"/>
                <a:gd name="T14" fmla="*/ 409 w 409"/>
                <a:gd name="T15" fmla="*/ 434 h 4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434">
                  <a:moveTo>
                    <a:pt x="0" y="5"/>
                  </a:moveTo>
                  <a:cubicBezTo>
                    <a:pt x="58" y="14"/>
                    <a:pt x="288" y="0"/>
                    <a:pt x="347" y="59"/>
                  </a:cubicBezTo>
                  <a:cubicBezTo>
                    <a:pt x="406" y="118"/>
                    <a:pt x="409" y="299"/>
                    <a:pt x="357" y="361"/>
                  </a:cubicBezTo>
                  <a:cubicBezTo>
                    <a:pt x="305" y="423"/>
                    <a:pt x="104" y="419"/>
                    <a:pt x="37" y="434"/>
                  </a:cubicBezTo>
                </a:path>
              </a:pathLst>
            </a:custGeom>
            <a:noFill/>
            <a:ln w="50800" cap="flat" cmpd="sng">
              <a:solidFill>
                <a:srgbClr val="FF0000"/>
              </a:solidFill>
              <a:prstDash val="solid"/>
              <a:round/>
              <a:headEnd type="triangle" w="med" len="lg"/>
              <a:tailEnd type="triangle" w="med" len="lg"/>
            </a:ln>
          </p:spPr>
          <p:txBody>
            <a:bodyPr lIns="79200" tIns="39600" rIns="79200" bIns="3960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ysClr val="windowText" lastClr="000000"/>
                </a:solidFill>
                <a:ea typeface="华文细黑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6141804" y="2418402"/>
              <a:ext cx="718441" cy="353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6509" tIns="53250" rIns="106509" bIns="53250">
              <a:spAutoFit/>
            </a:bodyPr>
            <a:lstStyle/>
            <a:p>
              <a:pPr defTabSz="1066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srgbClr val="990000"/>
                  </a:solidFill>
                  <a:ea typeface="华文细黑"/>
                </a:rPr>
                <a:t>NEXT</a:t>
              </a:r>
              <a:endParaRPr lang="zh-CN" altLang="en-US" sz="1600" b="1" kern="0" dirty="0">
                <a:solidFill>
                  <a:srgbClr val="990000"/>
                </a:solidFill>
                <a:ea typeface="华文细黑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399478" y="1802502"/>
              <a:ext cx="731265" cy="292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6509" tIns="53250" rIns="106509" bIns="53250">
              <a:spAutoFit/>
            </a:bodyPr>
            <a:lstStyle/>
            <a:p>
              <a:pPr algn="ctr" defTabSz="1066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solidFill>
                    <a:srgbClr val="000000"/>
                  </a:solidFill>
                  <a:ea typeface="华文细黑"/>
                </a:rPr>
                <a:t>DSLAM</a:t>
              </a:r>
            </a:p>
          </p:txBody>
        </p:sp>
      </p:grpSp>
      <p:sp>
        <p:nvSpPr>
          <p:cNvPr id="22" name="TextBox 64"/>
          <p:cNvSpPr txBox="1"/>
          <p:nvPr/>
        </p:nvSpPr>
        <p:spPr>
          <a:xfrm>
            <a:off x="2923104" y="5522343"/>
            <a:ext cx="6904395" cy="70788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CN" sz="2000" b="1" dirty="0" err="1">
                <a:solidFill>
                  <a:schemeClr val="bg1"/>
                </a:solidFill>
              </a:rPr>
              <a:t>Crosstalk</a:t>
            </a:r>
            <a:r>
              <a:rPr lang="pt-BR" altLang="zh-CN" sz="2000" b="1" dirty="0">
                <a:solidFill>
                  <a:schemeClr val="bg1"/>
                </a:solidFill>
              </a:rPr>
              <a:t> tem grande interferência para a largura de banda VDSL</a:t>
            </a:r>
            <a:r>
              <a:rPr lang="en-US" altLang="zh-CN" sz="20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024" y="3297485"/>
            <a:ext cx="1034305" cy="26770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752" y="4788039"/>
            <a:ext cx="1034305" cy="26770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879" y="3630519"/>
            <a:ext cx="729370" cy="10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4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dirty="0"/>
              <a:t>O par trançado tem as seguintes unidades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pt-BR" altLang="zh-CN" dirty="0" err="1"/>
              <a:t>Crosstalk</a:t>
            </a:r>
            <a:r>
              <a:rPr lang="pt-BR" altLang="zh-CN" dirty="0"/>
              <a:t> existem principalmente em unidade básica e sub </a:t>
            </a:r>
            <a:r>
              <a:rPr lang="pt-BR" altLang="zh-CN" dirty="0" err="1"/>
              <a:t>bundle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Incidência</a:t>
            </a:r>
            <a:r>
              <a:rPr lang="en-US" altLang="zh-CN" dirty="0"/>
              <a:t> de Crosstalk
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379476" y="2099952"/>
            <a:ext cx="9109012" cy="2545941"/>
            <a:chOff x="1031688" y="1491256"/>
            <a:chExt cx="7156133" cy="2206460"/>
          </a:xfrm>
        </p:grpSpPr>
        <p:pic>
          <p:nvPicPr>
            <p:cNvPr id="6" name="Picture 7" descr="D:\GSSwork\Site Mining\室外用户电缆\用户电缆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53261" y="1633801"/>
              <a:ext cx="1659799" cy="13681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8" descr="D:\GSSwork\Site Mining\室外用户电缆\用户电缆1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98872" y="1633801"/>
              <a:ext cx="1656184" cy="1368152"/>
            </a:xfrm>
            <a:prstGeom prst="rect">
              <a:avLst/>
            </a:prstGeom>
            <a:noFill/>
          </p:spPr>
        </p:pic>
        <p:sp>
          <p:nvSpPr>
            <p:cNvPr id="8" name="TextBox 6"/>
            <p:cNvSpPr txBox="1"/>
            <p:nvPr/>
          </p:nvSpPr>
          <p:spPr>
            <a:xfrm>
              <a:off x="6466108" y="3137568"/>
              <a:ext cx="1721713" cy="560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</a:rPr>
                <a:t>     </a:t>
              </a:r>
              <a:r>
                <a:rPr lang="en-US" altLang="zh-CN" dirty="0">
                  <a:solidFill>
                    <a:srgbClr val="000000"/>
                  </a:solidFill>
                </a:rPr>
                <a:t>Pacote</a:t>
              </a:r>
              <a:endParaRPr lang="en-US" altLang="zh-CN" sz="1800" dirty="0">
                <a:solidFill>
                  <a:srgbClr val="000000"/>
                </a:solidFill>
                <a:latin typeface="+mn-lt"/>
                <a:ea typeface="+mn-ea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</a:rPr>
                <a:t>(200-400 pares)</a:t>
              </a:r>
              <a:endParaRPr lang="zh-CN" altLang="en-US" sz="18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" name="TextBox 7"/>
            <p:cNvSpPr txBox="1"/>
            <p:nvPr/>
          </p:nvSpPr>
          <p:spPr>
            <a:xfrm>
              <a:off x="3981736" y="3117690"/>
              <a:ext cx="1519260" cy="560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</a:rPr>
                <a:t>Sub Pacote
 (100 pares)</a:t>
              </a:r>
              <a:endParaRPr lang="zh-CN" altLang="en-US" sz="18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pic>
          <p:nvPicPr>
            <p:cNvPr id="10" name="Picture 15" descr="D:\GSSwork\Site Mining\室外用户电缆\双绞线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31688" y="1491256"/>
              <a:ext cx="1748780" cy="1653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11" name="TextBox 9"/>
            <p:cNvSpPr txBox="1"/>
            <p:nvPr/>
          </p:nvSpPr>
          <p:spPr>
            <a:xfrm>
              <a:off x="1298675" y="3097811"/>
              <a:ext cx="1300095" cy="560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rgbClr val="000000"/>
                  </a:solidFill>
                </a:rPr>
                <a:t>Unidade</a:t>
              </a:r>
              <a:r>
                <a:rPr lang="en-US" altLang="zh-CN" dirty="0">
                  <a:solidFill>
                    <a:srgbClr val="000000"/>
                  </a:solidFill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</a:rPr>
                <a:t>Básica</a:t>
              </a:r>
              <a:r>
                <a:rPr lang="en-US" altLang="zh-CN" dirty="0">
                  <a:solidFill>
                    <a:srgbClr val="000000"/>
                  </a:solidFill>
                </a:rPr>
                <a:t>
 (25 pares)</a:t>
              </a:r>
              <a:endParaRPr lang="zh-CN" altLang="en-US" sz="18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98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2260" indent="-302260"/>
            <a:r>
              <a:rPr lang="en-US" altLang="zh-CN" dirty="0"/>
              <a:t>NEXT: </a:t>
            </a:r>
            <a:r>
              <a:rPr lang="pt-BR" altLang="zh-CN" dirty="0"/>
              <a:t>Pode ser eliminado por filtro, uma vez que o VDSL2 usa frequência diferente para </a:t>
            </a:r>
            <a:r>
              <a:rPr lang="pt-BR" altLang="zh-CN" dirty="0" err="1"/>
              <a:t>downstream</a:t>
            </a:r>
            <a:r>
              <a:rPr lang="pt-BR" altLang="zh-CN" dirty="0"/>
              <a:t> e </a:t>
            </a:r>
            <a:r>
              <a:rPr lang="pt-BR" altLang="zh-CN" dirty="0" err="1"/>
              <a:t>upstream</a:t>
            </a:r>
            <a:r>
              <a:rPr lang="en-US" altLang="zh-CN" dirty="0"/>
              <a:t>.</a:t>
            </a:r>
            <a:endParaRPr lang="pt-BR"/>
          </a:p>
          <a:p>
            <a:pPr marL="302260" indent="-302260"/>
            <a:r>
              <a:rPr lang="en-US" altLang="zh-CN" sz="2150" dirty="0">
                <a:latin typeface="Huawei Sans"/>
                <a:ea typeface="方正兰亭黑简体"/>
              </a:rPr>
              <a:t>FEXT: </a:t>
            </a:r>
            <a:r>
              <a:rPr lang="pt-BR" altLang="zh-CN" sz="2150" dirty="0">
                <a:latin typeface="Huawei Sans"/>
                <a:ea typeface="方正兰亭黑简体"/>
              </a:rPr>
              <a:t>Não pode ser eliminado por filtro desde que a interferência e sinal útil são ambos sinal a </a:t>
            </a:r>
            <a:r>
              <a:rPr lang="pt-BR" altLang="zh-CN" sz="2150" dirty="0" err="1">
                <a:latin typeface="Huawei Sans"/>
                <a:ea typeface="方正兰亭黑简体"/>
              </a:rPr>
              <a:t>upstream</a:t>
            </a:r>
            <a:r>
              <a:rPr lang="pt-BR" altLang="zh-CN" sz="2150" dirty="0">
                <a:latin typeface="Huawei Sans"/>
                <a:ea typeface="方正兰亭黑简体"/>
              </a:rPr>
              <a:t> ou a </a:t>
            </a:r>
            <a:r>
              <a:rPr lang="pt-BR" altLang="zh-CN" sz="2150" dirty="0" err="1">
                <a:latin typeface="Huawei Sans"/>
                <a:ea typeface="方正兰亭黑简体"/>
              </a:rPr>
              <a:t>downstream</a:t>
            </a:r>
            <a:r>
              <a:rPr lang="pt-BR" altLang="zh-CN" sz="2150" dirty="0">
                <a:latin typeface="Huawei Sans"/>
                <a:ea typeface="方正兰亭黑简体"/>
              </a:rPr>
              <a:t>, o uso da mesma frequência</a:t>
            </a:r>
            <a:r>
              <a:rPr lang="en-US" altLang="zh-CN" sz="2150" dirty="0">
                <a:latin typeface="Huawei Sans"/>
                <a:ea typeface="方正兰亭黑简体"/>
              </a:rPr>
              <a:t>.</a:t>
            </a:r>
          </a:p>
          <a:p>
            <a:pPr marL="654685" lvl="1" indent="-251460"/>
            <a:r>
              <a:rPr lang="pt-BR" altLang="zh-CN" dirty="0"/>
              <a:t>ITU-T desenvolveu padrão G.993.5 (tecnologia de vetorização) para cancelamento FEXT</a:t>
            </a:r>
            <a:r>
              <a:rPr lang="en-US" altLang="zh-CN" dirty="0"/>
              <a:t>.</a:t>
            </a:r>
          </a:p>
          <a:p>
            <a:pPr marL="302260" indent="-302260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Como </a:t>
            </a:r>
            <a:r>
              <a:rPr lang="en-US" altLang="zh-CN" dirty="0" err="1"/>
              <a:t>cancelar</a:t>
            </a:r>
            <a:r>
              <a:rPr lang="en-US" altLang="zh-CN" dirty="0"/>
              <a:t> o Crosstalk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91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O que a vetorização pode fazer
</a:t>
            </a:r>
            <a:endParaRPr lang="zh-CN" altLang="en-US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 bwMode="auto">
          <a:xfrm>
            <a:off x="2751190" y="1430550"/>
            <a:ext cx="7140575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2279" indent="-302279" algn="l" defTabSz="914034" rtl="0" eaLnBrk="1" fontAlgn="ctr" latinLnBrk="0" hangingPunct="1">
              <a:lnSpc>
                <a:spcPct val="140000"/>
              </a:lnSpc>
              <a:spcBef>
                <a:spcPts val="792"/>
              </a:spcBef>
              <a:buSzPct val="50000"/>
              <a:buFont typeface="Wingdings" panose="05000000000000000000" pitchFamily="2" charset="2"/>
              <a:buChar char="l"/>
              <a:defRPr sz="2199" kern="12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defRPr>
            </a:lvl1pPr>
            <a:lvl2pPr marL="654938" indent="-251899" algn="l" defTabSz="914034" rtl="0" eaLnBrk="1" fontAlgn="ctr" latinLnBrk="0" hangingPunct="1">
              <a:lnSpc>
                <a:spcPct val="140000"/>
              </a:lnSpc>
              <a:spcBef>
                <a:spcPts val="720"/>
              </a:spcBef>
              <a:buClrTx/>
              <a:buSzPct val="50000"/>
              <a:buFont typeface="Wingdings" panose="05000000000000000000" pitchFamily="2" charset="2"/>
              <a:buChar char="p"/>
              <a:defRPr sz="1999" kern="12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defRPr>
            </a:lvl2pPr>
            <a:lvl3pPr marL="1003998" indent="-201519" algn="l" defTabSz="914034" rtl="0" eaLnBrk="1" fontAlgn="ctr" latinLnBrk="0" hangingPunct="1">
              <a:lnSpc>
                <a:spcPct val="140000"/>
              </a:lnSpc>
              <a:spcBef>
                <a:spcPts val="648"/>
              </a:spcBef>
              <a:buClrTx/>
              <a:buSzPct val="50000"/>
              <a:buFont typeface="Wingdings" panose="05000000000000000000" pitchFamily="2" charset="2"/>
              <a:buChar char="n"/>
              <a:defRPr sz="1799" kern="12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defRPr>
            </a:lvl3pPr>
            <a:lvl4pPr marL="1399840" indent="-197921" algn="l" defTabSz="914034" rtl="0" eaLnBrk="1" fontAlgn="ctr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−"/>
              <a:defRPr sz="1599" kern="12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defRPr>
            </a:lvl4pPr>
            <a:lvl5pPr marL="1802879" indent="-201519" algn="l" defTabSz="914034" rtl="0" eaLnBrk="1" fontAlgn="ctr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~"/>
              <a:defRPr sz="1399" kern="12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defRPr>
            </a:lvl5pPr>
            <a:lvl6pPr marL="2513594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1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>
              <a:latin typeface="+mn-lt"/>
            </a:endParaRPr>
          </a:p>
          <a:p>
            <a:pPr lvl="1"/>
            <a:endParaRPr lang="en-US" altLang="zh-CN" dirty="0">
              <a:latin typeface="+mn-lt"/>
            </a:endParaRPr>
          </a:p>
          <a:p>
            <a:pPr lvl="1"/>
            <a:endParaRPr lang="en-US" altLang="zh-CN" dirty="0">
              <a:latin typeface="+mn-lt"/>
            </a:endParaRPr>
          </a:p>
          <a:p>
            <a:pPr lvl="1"/>
            <a:endParaRPr lang="en-US" altLang="zh-CN" dirty="0">
              <a:latin typeface="+mn-lt"/>
            </a:endParaRPr>
          </a:p>
          <a:p>
            <a:pPr lvl="1"/>
            <a:endParaRPr lang="en-US" altLang="zh-CN" dirty="0">
              <a:latin typeface="+mn-lt"/>
            </a:endParaRPr>
          </a:p>
          <a:p>
            <a:pPr lvl="1"/>
            <a:endParaRPr lang="en-US" altLang="zh-CN" dirty="0">
              <a:latin typeface="+mn-lt"/>
            </a:endParaRPr>
          </a:p>
          <a:p>
            <a:pPr marL="401637" lvl="1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</a:rPr>
              <a:t>	</a:t>
            </a:r>
          </a:p>
          <a:p>
            <a:pPr marL="401637" lvl="1" indent="0">
              <a:buNone/>
            </a:pPr>
            <a:r>
              <a:rPr lang="pt-BR" altLang="zh-CN" sz="1800" dirty="0">
                <a:latin typeface="+mn-lt"/>
              </a:rPr>
              <a:t>Largura de banda melhorada em mais de 50%
</a:t>
            </a:r>
            <a:r>
              <a:rPr lang="en-US" altLang="zh-CN" sz="1800" dirty="0">
                <a:latin typeface="+mn-lt"/>
              </a:rPr>
              <a:t>100Mbps@300m , 80Mbps@500m</a:t>
            </a:r>
          </a:p>
          <a:p>
            <a:pPr lvl="1"/>
            <a:endParaRPr lang="en-US" altLang="zh-CN" dirty="0">
              <a:latin typeface="+mn-lt"/>
            </a:endParaRPr>
          </a:p>
          <a:p>
            <a:endParaRPr lang="zh-CN" altLang="en-US" dirty="0">
              <a:latin typeface="+mn-lt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048142"/>
              </p:ext>
            </p:extLst>
          </p:nvPr>
        </p:nvGraphicFramePr>
        <p:xfrm>
          <a:off x="1612900" y="1177925"/>
          <a:ext cx="8966200" cy="403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24431" imgH="2609972" progId="Excel.Sheet.8">
                  <p:embed/>
                </p:oleObj>
              </mc:Choice>
              <mc:Fallback>
                <p:oleObj name="Worksheet" r:id="rId3" imgW="4524431" imgH="2609972" progId="Excel.Sheet.8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1177925"/>
                        <a:ext cx="8966200" cy="4033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0732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xDSL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
</a:t>
            </a:r>
            <a:r>
              <a:rPr lang="pt-BR" altLang="zh-CN" b="1" dirty="0"/>
              <a:t>Princípio de vetorização e aplicação</a:t>
            </a:r>
            <a:endParaRPr lang="en-US" altLang="zh-CN" b="1" dirty="0"/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Por que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vetorização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
</a:t>
            </a:r>
            <a:r>
              <a:rPr lang="en-US" altLang="zh-CN" sz="2000" b="1" dirty="0" err="1"/>
              <a:t>Princípio</a:t>
            </a:r>
            <a:r>
              <a:rPr lang="en-US" altLang="zh-CN" sz="2000" b="1" dirty="0"/>
              <a:t> de </a:t>
            </a:r>
            <a:r>
              <a:rPr lang="en-US" altLang="zh-CN" sz="2000" b="1" dirty="0" err="1"/>
              <a:t>vetorização</a:t>
            </a:r>
            <a:endParaRPr lang="en-US" altLang="zh-CN" sz="2000" b="1" dirty="0"/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pt-BR" altLang="zh-CN" sz="2000" dirty="0">
                <a:solidFill>
                  <a:schemeClr val="bg1">
                    <a:lumMod val="50000"/>
                  </a:schemeClr>
                </a:solidFill>
              </a:rPr>
              <a:t>Arquitetura do Sistema de Vetorização
Implantação de aplicativos de vetorização</a:t>
            </a:r>
            <a:endParaRPr lang="en-US" altLang="zh-CN" sz="2000" b="1" dirty="0"/>
          </a:p>
          <a:p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Princípio e Aplicação </a:t>
            </a:r>
            <a:r>
              <a:rPr lang="pt-BR" altLang="zh-CN" dirty="0" err="1">
                <a:solidFill>
                  <a:schemeClr val="bg1">
                    <a:lumMod val="50000"/>
                  </a:schemeClr>
                </a:solidFill>
              </a:rPr>
              <a:t>G.fast</a:t>
            </a:r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
Vetorização e configuração de serviço </a:t>
            </a:r>
            <a:r>
              <a:rPr lang="pt-BR" altLang="zh-CN" dirty="0" err="1">
                <a:solidFill>
                  <a:schemeClr val="bg1">
                    <a:lumMod val="50000"/>
                  </a:schemeClr>
                </a:solidFill>
              </a:rPr>
              <a:t>G.fast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273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dirty="0"/>
              <a:t>Vetorização enviar o "Negative-</a:t>
            </a:r>
            <a:r>
              <a:rPr lang="pt-BR" altLang="zh-CN" dirty="0" err="1"/>
              <a:t>Crosstalk</a:t>
            </a:r>
            <a:r>
              <a:rPr lang="pt-BR" altLang="zh-CN" dirty="0"/>
              <a:t>" para o cartão de linha e Cancelar o </a:t>
            </a:r>
            <a:r>
              <a:rPr lang="pt-BR" altLang="zh-CN" dirty="0" err="1"/>
              <a:t>crosstalk</a:t>
            </a:r>
            <a:r>
              <a:rPr lang="en-US" altLang="zh-CN" dirty="0"/>
              <a:t>.</a:t>
            </a:r>
            <a:endParaRPr lang="zh-CN" altLang="en-US" b="1" dirty="0">
              <a:solidFill>
                <a:srgbClr val="990000"/>
              </a:solidFill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Princípio</a:t>
            </a:r>
            <a:r>
              <a:rPr lang="en-US" altLang="zh-CN" dirty="0"/>
              <a:t> de </a:t>
            </a:r>
            <a:r>
              <a:rPr lang="en-US" altLang="zh-CN" dirty="0" err="1"/>
              <a:t>vetorização</a:t>
            </a:r>
            <a:endParaRPr lang="zh-CN" altLang="en-US" dirty="0"/>
          </a:p>
        </p:txBody>
      </p:sp>
      <p:grpSp>
        <p:nvGrpSpPr>
          <p:cNvPr id="5" name="组合 77"/>
          <p:cNvGrpSpPr/>
          <p:nvPr/>
        </p:nvGrpSpPr>
        <p:grpSpPr>
          <a:xfrm>
            <a:off x="1848008" y="2038103"/>
            <a:ext cx="7052964" cy="3816424"/>
            <a:chOff x="1954171" y="2891118"/>
            <a:chExt cx="5280347" cy="2823882"/>
          </a:xfrm>
        </p:grpSpPr>
        <p:sp>
          <p:nvSpPr>
            <p:cNvPr id="6" name="矩形 5"/>
            <p:cNvSpPr/>
            <p:nvPr/>
          </p:nvSpPr>
          <p:spPr bwMode="auto">
            <a:xfrm>
              <a:off x="1954171" y="2891118"/>
              <a:ext cx="5280347" cy="2823882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200" tIns="39600" rIns="79200" bIns="396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01688" fontAlgn="base">
                <a:defRPr/>
              </a:pPr>
              <a:endParaRPr lang="zh-CN" altLang="en-US" sz="1400" kern="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grpSp>
          <p:nvGrpSpPr>
            <p:cNvPr id="7" name="组合 339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2041525" y="4166474"/>
              <a:ext cx="1038225" cy="654764"/>
              <a:chOff x="1330575" y="2570020"/>
              <a:chExt cx="1695482" cy="1559150"/>
            </a:xfrm>
          </p:grpSpPr>
          <p:graphicFrame>
            <p:nvGraphicFramePr>
              <p:cNvPr id="39" name="Object 5"/>
              <p:cNvGraphicFramePr>
                <a:graphicFrameLocks noChangeAspect="1"/>
              </p:cNvGraphicFramePr>
              <p:nvPr/>
            </p:nvGraphicFramePr>
            <p:xfrm>
              <a:off x="1330575" y="3070709"/>
              <a:ext cx="1695482" cy="10584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Worksheet" r:id="rId11" imgW="2066849" imgH="1295400" progId="Excel.Sheet.8">
                      <p:embed/>
                    </p:oleObj>
                  </mc:Choice>
                  <mc:Fallback>
                    <p:oleObj name="Worksheet" r:id="rId11" imgW="2066849" imgH="1295400" progId="Excel.Sheet.8">
                      <p:embed/>
                      <p:pic>
                        <p:nvPicPr>
                          <p:cNvPr id="39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0575" y="3070709"/>
                            <a:ext cx="1695482" cy="10584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" name="Text Box 7"/>
              <p:cNvSpPr txBox="1">
                <a:spLocks noChangeArrowheads="1"/>
              </p:cNvSpPr>
              <p:nvPr/>
            </p:nvSpPr>
            <p:spPr bwMode="auto">
              <a:xfrm>
                <a:off x="1379932" y="2570020"/>
                <a:ext cx="1403619" cy="54225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91424" tIns="45712" rIns="91424" bIns="45712">
                <a:spAutoFit/>
              </a:bodyPr>
              <a:lstStyle/>
              <a:p>
                <a:pPr algn="ctr" eaLnBrk="0" fontAlgn="base" hangingPunct="0">
                  <a:defRPr/>
                </a:pPr>
                <a:r>
                  <a:rPr lang="en-US" altLang="zh-CN" sz="1400" b="1" kern="0" dirty="0" err="1">
                    <a:solidFill>
                      <a:srgbClr val="000000"/>
                    </a:solidFill>
                    <a:latin typeface="+mn-lt"/>
                    <a:ea typeface="华文细黑"/>
                  </a:rPr>
                  <a:t>Sinal</a:t>
                </a:r>
                <a:r>
                  <a:rPr lang="en-US" altLang="zh-CN" sz="1400" b="1" kern="0" dirty="0">
                    <a:solidFill>
                      <a:srgbClr val="000000"/>
                    </a:solidFill>
                    <a:latin typeface="+mn-lt"/>
                    <a:ea typeface="华文细黑"/>
                  </a:rPr>
                  <a:t> original</a:t>
                </a:r>
              </a:p>
            </p:txBody>
          </p:sp>
        </p:grpSp>
        <p:grpSp>
          <p:nvGrpSpPr>
            <p:cNvPr id="8" name="组合 341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5575520" y="3192128"/>
              <a:ext cx="1476869" cy="538303"/>
              <a:chOff x="6017785" y="1610838"/>
              <a:chExt cx="2170541" cy="1062038"/>
            </a:xfrm>
          </p:grpSpPr>
          <p:graphicFrame>
            <p:nvGraphicFramePr>
              <p:cNvPr id="37" name="Object 6"/>
              <p:cNvGraphicFramePr>
                <a:graphicFrameLocks noChangeAspect="1"/>
              </p:cNvGraphicFramePr>
              <p:nvPr/>
            </p:nvGraphicFramePr>
            <p:xfrm>
              <a:off x="6491289" y="1610838"/>
              <a:ext cx="1697037" cy="10620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图表" r:id="rId13" imgW="2057400" imgH="1285951" progId="Excel.Sheet.8">
                      <p:embed/>
                    </p:oleObj>
                  </mc:Choice>
                  <mc:Fallback>
                    <p:oleObj name="图表" r:id="rId13" imgW="2057400" imgH="1285951" progId="Excel.Sheet.8">
                      <p:embed/>
                      <p:pic>
                        <p:nvPicPr>
                          <p:cNvPr id="37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91289" y="1610838"/>
                            <a:ext cx="1697037" cy="10620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" name="Text Box 11"/>
              <p:cNvSpPr txBox="1">
                <a:spLocks noChangeArrowheads="1"/>
              </p:cNvSpPr>
              <p:nvPr/>
            </p:nvSpPr>
            <p:spPr bwMode="auto">
              <a:xfrm>
                <a:off x="6017785" y="1818412"/>
                <a:ext cx="471580" cy="52574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91424" tIns="45712" rIns="91424" bIns="45712">
                <a:spAutoFit/>
              </a:bodyPr>
              <a:lstStyle/>
              <a:p>
                <a:pPr algn="ctr" eaLnBrk="0" fontAlgn="base" hangingPunct="0">
                  <a:defRPr/>
                </a:pPr>
                <a:r>
                  <a:rPr lang="zh-CN" altLang="en-US" sz="1400" b="1" kern="0" dirty="0">
                    <a:solidFill>
                      <a:srgbClr val="000000"/>
                    </a:solidFill>
                    <a:latin typeface="+mn-lt"/>
                    <a:ea typeface="华文细黑"/>
                    <a:sym typeface="Wingdings" pitchFamily="2" charset="2"/>
                  </a:rPr>
                  <a:t></a:t>
                </a:r>
                <a:endParaRPr lang="zh-CN" altLang="en-US" sz="1400" b="1" kern="0" dirty="0">
                  <a:solidFill>
                    <a:srgbClr val="000000"/>
                  </a:solidFill>
                  <a:latin typeface="+mn-lt"/>
                  <a:ea typeface="华文细黑"/>
                </a:endParaRPr>
              </a:p>
            </p:txBody>
          </p:sp>
        </p:grpSp>
        <p:grpSp>
          <p:nvGrpSpPr>
            <p:cNvPr id="9" name="组合 344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>
              <a:off x="2129942" y="4783289"/>
              <a:ext cx="1944850" cy="733322"/>
              <a:chOff x="634232" y="3742875"/>
              <a:chExt cx="2824162" cy="1685607"/>
            </a:xfrm>
          </p:grpSpPr>
          <p:pic>
            <p:nvPicPr>
              <p:cNvPr id="34" name="Picture 15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1001527" y="3837569"/>
                <a:ext cx="1966435" cy="137963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</p:pic>
          <p:sp>
            <p:nvSpPr>
              <p:cNvPr id="35" name="Text Box 16"/>
              <p:cNvSpPr txBox="1">
                <a:spLocks noChangeArrowheads="1"/>
              </p:cNvSpPr>
              <p:nvPr/>
            </p:nvSpPr>
            <p:spPr bwMode="auto">
              <a:xfrm>
                <a:off x="915827" y="4905046"/>
                <a:ext cx="2058471" cy="52343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91424" tIns="45712" rIns="91424" bIns="45712">
                <a:spAutoFit/>
              </a:bodyPr>
              <a:lstStyle/>
              <a:p>
                <a:pPr algn="ctr" eaLnBrk="0" fontAlgn="base" hangingPunct="0"/>
                <a:r>
                  <a:rPr lang="en-US" altLang="zh-CN" sz="1400" b="1" dirty="0" err="1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Sinal</a:t>
                </a:r>
                <a:r>
                  <a:rPr lang="en-US" altLang="zh-CN" sz="1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</a:t>
                </a:r>
                <a:r>
                  <a:rPr lang="en-US" altLang="zh-CN" sz="1400" b="1" dirty="0" err="1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pré-codificado</a:t>
                </a:r>
                <a:endParaRPr lang="en-US" altLang="zh-CN" sz="1400" b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6" name="AutoShape 27"/>
              <p:cNvSpPr>
                <a:spLocks/>
              </p:cNvSpPr>
              <p:nvPr/>
            </p:nvSpPr>
            <p:spPr bwMode="auto">
              <a:xfrm rot="-5400000" flipH="1" flipV="1">
                <a:off x="1883185" y="2493922"/>
                <a:ext cx="326256" cy="2824162"/>
              </a:xfrm>
              <a:prstGeom prst="rightBrace">
                <a:avLst>
                  <a:gd name="adj1" fmla="val 132369"/>
                  <a:gd name="adj2" fmla="val 48611"/>
                </a:avLst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defRPr/>
                </a:pPr>
                <a:endParaRPr lang="zh-CN" altLang="en-US" sz="1400" kern="0">
                  <a:solidFill>
                    <a:srgbClr val="000000"/>
                  </a:solidFill>
                  <a:latin typeface="+mn-lt"/>
                  <a:ea typeface="华文细黑"/>
                </a:endParaRPr>
              </a:p>
            </p:txBody>
          </p:sp>
        </p:grpSp>
        <p:grpSp>
          <p:nvGrpSpPr>
            <p:cNvPr id="10" name="组合 346"/>
            <p:cNvGrpSpPr>
              <a:grpSpLocks/>
            </p:cNvGrpSpPr>
            <p:nvPr>
              <p:custDataLst>
                <p:tags r:id="rId4"/>
              </p:custDataLst>
            </p:nvPr>
          </p:nvGrpSpPr>
          <p:grpSpPr bwMode="auto">
            <a:xfrm>
              <a:off x="5694161" y="4868840"/>
              <a:ext cx="1361027" cy="630146"/>
              <a:chOff x="6081028" y="3985613"/>
              <a:chExt cx="2214131" cy="1435011"/>
            </a:xfrm>
          </p:grpSpPr>
          <p:sp>
            <p:nvSpPr>
              <p:cNvPr id="31" name="Text Box 19"/>
              <p:cNvSpPr txBox="1">
                <a:spLocks noChangeArrowheads="1"/>
              </p:cNvSpPr>
              <p:nvPr/>
            </p:nvSpPr>
            <p:spPr bwMode="auto">
              <a:xfrm>
                <a:off x="6711203" y="4902044"/>
                <a:ext cx="1505629" cy="51858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91424" tIns="45712" rIns="91424" bIns="45712">
                <a:spAutoFit/>
              </a:bodyPr>
              <a:lstStyle/>
              <a:p>
                <a:pPr algn="ctr" eaLnBrk="0" fontAlgn="base" hangingPunct="0">
                  <a:defRPr/>
                </a:pPr>
                <a:r>
                  <a:rPr lang="en-US" altLang="zh-CN" sz="1400" b="1" kern="0" dirty="0" err="1">
                    <a:solidFill>
                      <a:srgbClr val="000000"/>
                    </a:solidFill>
                    <a:latin typeface="+mn-lt"/>
                    <a:ea typeface="华文细黑"/>
                  </a:rPr>
                  <a:t>Sinal</a:t>
                </a:r>
                <a:r>
                  <a:rPr lang="en-US" altLang="zh-CN" sz="1400" b="1" kern="0" dirty="0">
                    <a:solidFill>
                      <a:srgbClr val="000000"/>
                    </a:solidFill>
                    <a:latin typeface="+mn-lt"/>
                    <a:ea typeface="华文细黑"/>
                  </a:rPr>
                  <a:t> </a:t>
                </a:r>
                <a:r>
                  <a:rPr lang="en-US" altLang="zh-CN" sz="1400" b="1" kern="0" dirty="0" err="1">
                    <a:solidFill>
                      <a:srgbClr val="000000"/>
                    </a:solidFill>
                    <a:latin typeface="+mn-lt"/>
                    <a:ea typeface="华文细黑"/>
                  </a:rPr>
                  <a:t>recebido</a:t>
                </a:r>
                <a:endParaRPr lang="en-US" altLang="zh-CN" sz="1400" b="1" kern="0" dirty="0">
                  <a:solidFill>
                    <a:srgbClr val="000000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32" name="Text Box 21"/>
              <p:cNvSpPr txBox="1">
                <a:spLocks noChangeArrowheads="1"/>
              </p:cNvSpPr>
              <p:nvPr/>
            </p:nvSpPr>
            <p:spPr bwMode="auto">
              <a:xfrm>
                <a:off x="6081028" y="4266243"/>
                <a:ext cx="521994" cy="60684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91424" tIns="45712" rIns="91424" bIns="45712">
                <a:spAutoFit/>
              </a:bodyPr>
              <a:lstStyle/>
              <a:p>
                <a:pPr algn="ctr" eaLnBrk="0" fontAlgn="base" hangingPunct="0">
                  <a:defRPr/>
                </a:pPr>
                <a:r>
                  <a:rPr lang="zh-CN" altLang="en-US" sz="1400" b="1" kern="0" dirty="0">
                    <a:solidFill>
                      <a:srgbClr val="000000"/>
                    </a:solidFill>
                    <a:latin typeface="+mn-lt"/>
                    <a:ea typeface="华文细黑"/>
                    <a:sym typeface="Wingdings" pitchFamily="2" charset="2"/>
                  </a:rPr>
                  <a:t></a:t>
                </a:r>
                <a:endParaRPr lang="zh-CN" altLang="en-US" sz="1400" b="1" kern="0" dirty="0">
                  <a:solidFill>
                    <a:srgbClr val="000000"/>
                  </a:solidFill>
                  <a:latin typeface="+mn-lt"/>
                  <a:ea typeface="华文细黑"/>
                </a:endParaRPr>
              </a:p>
            </p:txBody>
          </p:sp>
          <p:pic>
            <p:nvPicPr>
              <p:cNvPr id="33" name="Picture 22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6599709" y="3985613"/>
                <a:ext cx="1695450" cy="106045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" name="组合 342"/>
            <p:cNvGrpSpPr>
              <a:grpSpLocks/>
            </p:cNvGrpSpPr>
            <p:nvPr>
              <p:custDataLst>
                <p:tags r:id="rId5"/>
              </p:custDataLst>
            </p:nvPr>
          </p:nvGrpSpPr>
          <p:grpSpPr bwMode="auto">
            <a:xfrm>
              <a:off x="3100362" y="4164286"/>
              <a:ext cx="1694522" cy="619869"/>
              <a:chOff x="2182332" y="3095401"/>
              <a:chExt cx="2462380" cy="1318988"/>
            </a:xfrm>
          </p:grpSpPr>
          <p:pic>
            <p:nvPicPr>
              <p:cNvPr id="29" name="Picture 13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2563094" y="3573014"/>
                <a:ext cx="1087437" cy="8413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</p:pic>
          <p:sp>
            <p:nvSpPr>
              <p:cNvPr id="30" name="Text Box 14"/>
              <p:cNvSpPr txBox="1">
                <a:spLocks noChangeArrowheads="1"/>
              </p:cNvSpPr>
              <p:nvPr/>
            </p:nvSpPr>
            <p:spPr bwMode="auto">
              <a:xfrm>
                <a:off x="2182332" y="3095401"/>
                <a:ext cx="2462380" cy="56702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91424" tIns="45712" rIns="91424" bIns="45712">
                <a:spAutoFit/>
              </a:bodyPr>
              <a:lstStyle/>
              <a:p>
                <a:pPr algn="ctr" eaLnBrk="0" fontAlgn="base" hangingPunct="0">
                  <a:defRPr/>
                </a:pPr>
                <a:r>
                  <a:rPr lang="en-US" altLang="zh-CN" sz="1400" b="1" kern="0" dirty="0">
                    <a:solidFill>
                      <a:srgbClr val="000000"/>
                    </a:solidFill>
                    <a:latin typeface="+mn-lt"/>
                    <a:ea typeface="华文细黑"/>
                  </a:rPr>
                  <a:t>Negative-Crosstalk</a:t>
                </a:r>
              </a:p>
            </p:txBody>
          </p:sp>
        </p:grpSp>
        <p:grpSp>
          <p:nvGrpSpPr>
            <p:cNvPr id="12" name="组合 340"/>
            <p:cNvGrpSpPr>
              <a:grpSpLocks/>
            </p:cNvGrpSpPr>
            <p:nvPr>
              <p:custDataLst>
                <p:tags r:id="rId6"/>
              </p:custDataLst>
            </p:nvPr>
          </p:nvGrpSpPr>
          <p:grpSpPr bwMode="auto">
            <a:xfrm>
              <a:off x="4171598" y="4732338"/>
              <a:ext cx="1423875" cy="865187"/>
              <a:chOff x="3908667" y="2068344"/>
              <a:chExt cx="1867136" cy="1295192"/>
            </a:xfrm>
          </p:grpSpPr>
          <p:graphicFrame>
            <p:nvGraphicFramePr>
              <p:cNvPr id="26" name="Object 4"/>
              <p:cNvGraphicFramePr>
                <a:graphicFrameLocks/>
              </p:cNvGraphicFramePr>
              <p:nvPr/>
            </p:nvGraphicFramePr>
            <p:xfrm>
              <a:off x="4241591" y="2068344"/>
              <a:ext cx="1534212" cy="1295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图表" r:id="rId18" imgW="2095500" imgH="1467002" progId="Excel.Sheet.8">
                      <p:embed/>
                    </p:oleObj>
                  </mc:Choice>
                  <mc:Fallback>
                    <p:oleObj name="图表" r:id="rId18" imgW="2095500" imgH="1467002" progId="Excel.Sheet.8">
                      <p:embed/>
                      <p:pic>
                        <p:nvPicPr>
                          <p:cNvPr id="26" name="Object 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1591" y="2068344"/>
                            <a:ext cx="1534212" cy="1295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Text Box 8"/>
              <p:cNvSpPr txBox="1">
                <a:spLocks noChangeArrowheads="1"/>
              </p:cNvSpPr>
              <p:nvPr/>
            </p:nvSpPr>
            <p:spPr bwMode="auto">
              <a:xfrm>
                <a:off x="4389882" y="2100126"/>
                <a:ext cx="1181258" cy="39891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91424" tIns="45712" rIns="91424" bIns="45712">
                <a:spAutoFit/>
              </a:bodyPr>
              <a:lstStyle/>
              <a:p>
                <a:pPr algn="ctr" eaLnBrk="0" fontAlgn="base" hangingPunct="0">
                  <a:defRPr/>
                </a:pPr>
                <a:r>
                  <a:rPr lang="en-US" altLang="zh-CN" sz="1400" b="1" kern="0" dirty="0">
                    <a:solidFill>
                      <a:srgbClr val="000000"/>
                    </a:solidFill>
                    <a:latin typeface="+mn-lt"/>
                    <a:ea typeface="华文细黑"/>
                  </a:rPr>
                  <a:t>Crosstalk</a:t>
                </a:r>
              </a:p>
            </p:txBody>
          </p:sp>
          <p:sp>
            <p:nvSpPr>
              <p:cNvPr id="28" name="Text Box 10"/>
              <p:cNvSpPr txBox="1">
                <a:spLocks noChangeArrowheads="1"/>
              </p:cNvSpPr>
              <p:nvPr/>
            </p:nvSpPr>
            <p:spPr bwMode="auto">
              <a:xfrm>
                <a:off x="3908667" y="2395165"/>
                <a:ext cx="374045" cy="39891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91424" tIns="45712" rIns="91424" bIns="45712">
                <a:spAutoFit/>
              </a:bodyPr>
              <a:lstStyle/>
              <a:p>
                <a:pPr algn="ctr" eaLnBrk="0" fontAlgn="base" hangingPunct="0">
                  <a:defRPr/>
                </a:pPr>
                <a:r>
                  <a:rPr lang="en-US" altLang="zh-CN" sz="1400" b="1" kern="0" dirty="0">
                    <a:solidFill>
                      <a:srgbClr val="000000"/>
                    </a:solidFill>
                    <a:latin typeface="+mn-lt"/>
                    <a:ea typeface="华文细黑"/>
                  </a:rPr>
                  <a:t>+</a:t>
                </a:r>
              </a:p>
            </p:txBody>
          </p:sp>
        </p:grpSp>
        <p:grpSp>
          <p:nvGrpSpPr>
            <p:cNvPr id="13" name="组合 339"/>
            <p:cNvGrpSpPr>
              <a:grpSpLocks/>
            </p:cNvGrpSpPr>
            <p:nvPr>
              <p:custDataLst>
                <p:tags r:id="rId7"/>
              </p:custDataLst>
            </p:nvPr>
          </p:nvGrpSpPr>
          <p:grpSpPr bwMode="auto">
            <a:xfrm>
              <a:off x="2568185" y="2982687"/>
              <a:ext cx="1036777" cy="694753"/>
              <a:chOff x="1331640" y="2569488"/>
              <a:chExt cx="1695450" cy="1657767"/>
            </a:xfrm>
          </p:grpSpPr>
          <p:graphicFrame>
            <p:nvGraphicFramePr>
              <p:cNvPr id="24" name="Object 5"/>
              <p:cNvGraphicFramePr>
                <a:graphicFrameLocks noChangeAspect="1"/>
              </p:cNvGraphicFramePr>
              <p:nvPr/>
            </p:nvGraphicFramePr>
            <p:xfrm>
              <a:off x="1331640" y="3165217"/>
              <a:ext cx="1695450" cy="10620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图表" r:id="rId20" imgW="2066849" imgH="1295400" progId="Excel.Sheet.8">
                      <p:embed/>
                    </p:oleObj>
                  </mc:Choice>
                  <mc:Fallback>
                    <p:oleObj name="图表" r:id="rId20" imgW="2066849" imgH="1295400" progId="Excel.Sheet.8">
                      <p:embed/>
                      <p:pic>
                        <p:nvPicPr>
                          <p:cNvPr id="24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1640" y="3165217"/>
                            <a:ext cx="1695450" cy="10620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Text Box 7"/>
              <p:cNvSpPr txBox="1">
                <a:spLocks noChangeArrowheads="1"/>
              </p:cNvSpPr>
              <p:nvPr/>
            </p:nvSpPr>
            <p:spPr bwMode="auto">
              <a:xfrm>
                <a:off x="1363265" y="2569488"/>
                <a:ext cx="1436953" cy="54336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91424" tIns="45712" rIns="91424" bIns="45712">
                <a:spAutoFit/>
              </a:bodyPr>
              <a:lstStyle/>
              <a:p>
                <a:pPr algn="ctr" eaLnBrk="0" fontAlgn="base" hangingPunct="0">
                  <a:defRPr/>
                </a:pPr>
                <a:r>
                  <a:rPr lang="en-US" altLang="zh-CN" sz="1400" b="1" kern="0" dirty="0" err="1">
                    <a:solidFill>
                      <a:srgbClr val="000000"/>
                    </a:solidFill>
                    <a:latin typeface="+mn-lt"/>
                    <a:ea typeface="华文细黑"/>
                  </a:rPr>
                  <a:t>Sinal</a:t>
                </a:r>
                <a:r>
                  <a:rPr lang="en-US" altLang="zh-CN" sz="1400" b="1" kern="0" dirty="0">
                    <a:solidFill>
                      <a:srgbClr val="000000"/>
                    </a:solidFill>
                    <a:latin typeface="+mn-lt"/>
                    <a:ea typeface="华文细黑"/>
                  </a:rPr>
                  <a:t> Original</a:t>
                </a:r>
              </a:p>
            </p:txBody>
          </p:sp>
        </p:grp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990793" y="4426215"/>
              <a:ext cx="285246" cy="2664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91424" tIns="45712" rIns="91424" bIns="45712">
              <a:spAutoFit/>
            </a:bodyPr>
            <a:lstStyle/>
            <a:p>
              <a:pPr algn="ctr" eaLnBrk="0" fontAlgn="base" hangingPunct="0">
                <a:defRPr/>
              </a:pPr>
              <a:r>
                <a:rPr lang="en-US" altLang="zh-CN" sz="1400" b="1" kern="0" dirty="0">
                  <a:solidFill>
                    <a:srgbClr val="000000"/>
                  </a:solidFill>
                  <a:latin typeface="+mn-lt"/>
                  <a:ea typeface="华文细黑"/>
                </a:rPr>
                <a:t>+</a:t>
              </a:r>
            </a:p>
          </p:txBody>
        </p:sp>
        <p:grpSp>
          <p:nvGrpSpPr>
            <p:cNvPr id="15" name="组合 340"/>
            <p:cNvGrpSpPr>
              <a:grpSpLocks/>
            </p:cNvGrpSpPr>
            <p:nvPr>
              <p:custDataLst>
                <p:tags r:id="rId8"/>
              </p:custDataLst>
            </p:nvPr>
          </p:nvGrpSpPr>
          <p:grpSpPr bwMode="auto">
            <a:xfrm>
              <a:off x="4046942" y="3038571"/>
              <a:ext cx="1383714" cy="866775"/>
              <a:chOff x="3961567" y="2068018"/>
              <a:chExt cx="1814473" cy="1297568"/>
            </a:xfrm>
          </p:grpSpPr>
          <p:graphicFrame>
            <p:nvGraphicFramePr>
              <p:cNvPr id="21" name="Object 4"/>
              <p:cNvGraphicFramePr>
                <a:graphicFrameLocks/>
              </p:cNvGraphicFramePr>
              <p:nvPr/>
            </p:nvGraphicFramePr>
            <p:xfrm>
              <a:off x="4241826" y="2068018"/>
              <a:ext cx="1534214" cy="12975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图表" r:id="rId21" imgW="2095500" imgH="1467002" progId="Excel.Sheet.8">
                      <p:embed/>
                    </p:oleObj>
                  </mc:Choice>
                  <mc:Fallback>
                    <p:oleObj name="图表" r:id="rId21" imgW="2095500" imgH="1467002" progId="Excel.Sheet.8">
                      <p:embed/>
                      <p:pic>
                        <p:nvPicPr>
                          <p:cNvPr id="21" name="Object 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1826" y="2068018"/>
                            <a:ext cx="1534214" cy="12975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Text Box 8"/>
              <p:cNvSpPr txBox="1">
                <a:spLocks noChangeArrowheads="1"/>
              </p:cNvSpPr>
              <p:nvPr/>
            </p:nvSpPr>
            <p:spPr bwMode="auto">
              <a:xfrm>
                <a:off x="4391323" y="2100126"/>
                <a:ext cx="1181258" cy="39891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91424" tIns="45712" rIns="91424" bIns="45712">
                <a:spAutoFit/>
              </a:bodyPr>
              <a:lstStyle/>
              <a:p>
                <a:pPr algn="ctr" eaLnBrk="0" fontAlgn="base" hangingPunct="0">
                  <a:defRPr/>
                </a:pPr>
                <a:r>
                  <a:rPr lang="en-US" altLang="zh-CN" sz="1400" b="1" kern="0" dirty="0">
                    <a:solidFill>
                      <a:srgbClr val="000000"/>
                    </a:solidFill>
                    <a:latin typeface="+mn-lt"/>
                    <a:ea typeface="华文细黑"/>
                  </a:rPr>
                  <a:t>Crosstalk</a:t>
                </a:r>
              </a:p>
            </p:txBody>
          </p:sp>
          <p:sp>
            <p:nvSpPr>
              <p:cNvPr id="23" name="Text Box 10"/>
              <p:cNvSpPr txBox="1">
                <a:spLocks noChangeArrowheads="1"/>
              </p:cNvSpPr>
              <p:nvPr/>
            </p:nvSpPr>
            <p:spPr bwMode="auto">
              <a:xfrm>
                <a:off x="3961567" y="2395167"/>
                <a:ext cx="374045" cy="39891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91424" tIns="45712" rIns="91424" bIns="45712">
                <a:spAutoFit/>
              </a:bodyPr>
              <a:lstStyle/>
              <a:p>
                <a:pPr algn="ctr" eaLnBrk="0" fontAlgn="base" hangingPunct="0">
                  <a:defRPr/>
                </a:pPr>
                <a:r>
                  <a:rPr lang="en-US" altLang="zh-CN" sz="1400" b="1" kern="0" dirty="0">
                    <a:solidFill>
                      <a:srgbClr val="000000"/>
                    </a:solidFill>
                    <a:latin typeface="+mn-lt"/>
                    <a:ea typeface="华文细黑"/>
                  </a:rPr>
                  <a:t>+</a:t>
                </a:r>
              </a:p>
            </p:txBody>
          </p:sp>
        </p:grp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6023771" y="3615395"/>
              <a:ext cx="925510" cy="22772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91424" tIns="45712" rIns="91424" bIns="45712">
              <a:spAutoFit/>
            </a:bodyPr>
            <a:lstStyle/>
            <a:p>
              <a:pPr algn="ctr" eaLnBrk="0" fontAlgn="base" hangingPunct="0">
                <a:defRPr/>
              </a:pPr>
              <a:r>
                <a:rPr lang="en-US" altLang="zh-CN" sz="1400" b="1" kern="0" dirty="0" err="1">
                  <a:solidFill>
                    <a:srgbClr val="000000"/>
                  </a:solidFill>
                  <a:latin typeface="+mn-lt"/>
                  <a:ea typeface="华文细黑"/>
                </a:rPr>
                <a:t>Sinal</a:t>
              </a:r>
              <a:r>
                <a:rPr lang="en-US" altLang="zh-CN" sz="1400" b="1" kern="0" dirty="0">
                  <a:solidFill>
                    <a:srgbClr val="000000"/>
                  </a:solidFill>
                  <a:latin typeface="+mn-lt"/>
                  <a:ea typeface="华文细黑"/>
                </a:rPr>
                <a:t> </a:t>
              </a:r>
              <a:r>
                <a:rPr lang="en-US" altLang="zh-CN" sz="1400" b="1" kern="0" dirty="0" err="1">
                  <a:solidFill>
                    <a:srgbClr val="000000"/>
                  </a:solidFill>
                  <a:latin typeface="+mn-lt"/>
                  <a:ea typeface="华文细黑"/>
                </a:rPr>
                <a:t>recebido</a:t>
              </a:r>
              <a:endParaRPr lang="en-US" altLang="zh-CN" sz="1400" b="1" kern="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4326327" y="3611498"/>
              <a:ext cx="536038" cy="21317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91424" tIns="45712" rIns="91424" bIns="45712">
              <a:spAutoFit/>
            </a:bodyPr>
            <a:lstStyle/>
            <a:p>
              <a:pPr algn="ctr" eaLnBrk="0" fontAlgn="base" hangingPunct="0">
                <a:defRPr/>
              </a:pPr>
              <a:r>
                <a:rPr lang="en-US" altLang="zh-CN" b="1" kern="0" dirty="0">
                  <a:solidFill>
                    <a:srgbClr val="990000"/>
                  </a:solidFill>
                  <a:latin typeface="+mn-lt"/>
                  <a:ea typeface="华文细黑"/>
                </a:rPr>
                <a:t>VDSL2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4231566" y="5341849"/>
              <a:ext cx="725556" cy="21317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91424" tIns="45712" rIns="91424" bIns="45712">
              <a:spAutoFit/>
            </a:bodyPr>
            <a:lstStyle/>
            <a:p>
              <a:pPr algn="ctr" eaLnBrk="0" fontAlgn="base" hangingPunct="0">
                <a:defRPr/>
              </a:pPr>
              <a:r>
                <a:rPr lang="en-US" altLang="zh-CN" b="1" kern="0">
                  <a:solidFill>
                    <a:srgbClr val="990000"/>
                  </a:solidFill>
                  <a:latin typeface="+mn-lt"/>
                  <a:ea typeface="华文细黑"/>
                </a:rPr>
                <a:t>Vectoring</a:t>
              </a:r>
              <a:endParaRPr lang="en-US" altLang="zh-CN" b="1" kern="0" dirty="0">
                <a:solidFill>
                  <a:srgbClr val="99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19" name="笑脸 203"/>
            <p:cNvSpPr/>
            <p:nvPr/>
          </p:nvSpPr>
          <p:spPr bwMode="auto">
            <a:xfrm>
              <a:off x="6794489" y="4734112"/>
              <a:ext cx="302223" cy="273225"/>
            </a:xfrm>
            <a:prstGeom prst="smileyFace">
              <a:avLst/>
            </a:prstGeom>
            <a:solidFill>
              <a:srgbClr val="92D050"/>
            </a:solidFill>
            <a:ln w="952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indent="330858" algn="ctr" defTabSz="587929" eaLnBrk="0" fontAlgn="auto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l"/>
                <a:defRPr/>
              </a:pPr>
              <a:endParaRPr lang="zh-CN" altLang="en-US" sz="1400" kern="0" dirty="0">
                <a:solidFill>
                  <a:srgbClr val="000000"/>
                </a:solidFill>
                <a:latin typeface="+mn-lt"/>
                <a:ea typeface="华文细黑"/>
                <a:cs typeface="Arial" pitchFamily="34" charset="0"/>
              </a:endParaRPr>
            </a:p>
          </p:txBody>
        </p:sp>
        <p:sp>
          <p:nvSpPr>
            <p:cNvPr id="20" name="笑脸 162"/>
            <p:cNvSpPr/>
            <p:nvPr/>
          </p:nvSpPr>
          <p:spPr bwMode="auto">
            <a:xfrm>
              <a:off x="6788366" y="3039331"/>
              <a:ext cx="302223" cy="273226"/>
            </a:xfrm>
            <a:prstGeom prst="smileyFace">
              <a:avLst>
                <a:gd name="adj" fmla="val -4653"/>
              </a:avLst>
            </a:prstGeom>
            <a:solidFill>
              <a:srgbClr val="FF0000"/>
            </a:solidFill>
            <a:ln w="952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52" tIns="34276" rIns="68552" bIns="34276" numCol="1" rtlCol="0" anchor="ctr" anchorCtr="0" compatLnSpc="1">
              <a:prstTxWarp prst="textNoShape">
                <a:avLst/>
              </a:prstTxWarp>
            </a:bodyPr>
            <a:lstStyle/>
            <a:p>
              <a:pPr indent="330858" algn="ctr" defTabSz="587929" eaLnBrk="0" fontAlgn="auto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l"/>
                <a:defRPr/>
              </a:pPr>
              <a:endParaRPr lang="zh-CN" altLang="en-US" sz="1400" kern="0" dirty="0">
                <a:solidFill>
                  <a:srgbClr val="000000"/>
                </a:solidFill>
                <a:latin typeface="+mn-lt"/>
                <a:ea typeface="华文细黑"/>
                <a:cs typeface="Arial" pitchFamily="34" charset="0"/>
              </a:endParaRPr>
            </a:p>
          </p:txBody>
        </p:sp>
      </p:grp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9186476" y="2569723"/>
            <a:ext cx="1574886" cy="58475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91424" tIns="45712" rIns="91424" bIns="45712">
            <a:spAutoFit/>
          </a:bodyPr>
          <a:lstStyle/>
          <a:p>
            <a:pPr algn="ctr" defTabSz="801688" fontAlgn="base"/>
            <a:r>
              <a:rPr lang="en-US" altLang="zh-CN" sz="1600" b="1" dirty="0">
                <a:solidFill>
                  <a:srgbClr val="990000"/>
                </a:solidFill>
                <a:ea typeface="MS PGothic" pitchFamily="34" charset="-128"/>
                <a:cs typeface="Arial" pitchFamily="34" charset="0"/>
              </a:rPr>
              <a:t>Sem </a:t>
            </a:r>
            <a:r>
              <a:rPr lang="en-US" altLang="zh-CN" sz="1600" b="1" dirty="0" err="1">
                <a:solidFill>
                  <a:srgbClr val="990000"/>
                </a:solidFill>
                <a:ea typeface="MS PGothic" pitchFamily="34" charset="-128"/>
                <a:cs typeface="Arial" pitchFamily="34" charset="0"/>
              </a:rPr>
              <a:t>vetorização</a:t>
            </a:r>
            <a:r>
              <a:rPr lang="en-US" altLang="zh-CN" sz="1600" b="1" dirty="0">
                <a:solidFill>
                  <a:srgbClr val="990000"/>
                </a:solidFill>
                <a:ea typeface="MS PGothic" pitchFamily="34" charset="-128"/>
                <a:cs typeface="Arial" pitchFamily="34" charset="0"/>
              </a:rPr>
              <a:t>
</a:t>
            </a:r>
            <a:endParaRPr lang="en-US" altLang="zh-CN" sz="1600" b="1" dirty="0">
              <a:solidFill>
                <a:srgbClr val="990000"/>
              </a:solidFill>
              <a:latin typeface="+mn-lt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9180765" y="4470689"/>
            <a:ext cx="1594122" cy="58475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91424" tIns="45712" rIns="91424" bIns="45712">
            <a:spAutoFit/>
          </a:bodyPr>
          <a:lstStyle/>
          <a:p>
            <a:pPr algn="ctr" defTabSz="801688" fontAlgn="base"/>
            <a:r>
              <a:rPr lang="en-US" altLang="zh-CN" sz="1600" b="1" dirty="0">
                <a:solidFill>
                  <a:srgbClr val="990000"/>
                </a:solidFill>
                <a:ea typeface="MS PGothic" pitchFamily="34" charset="-128"/>
                <a:cs typeface="Arial" pitchFamily="34" charset="0"/>
              </a:rPr>
              <a:t>Com </a:t>
            </a:r>
            <a:r>
              <a:rPr lang="en-US" altLang="zh-CN" sz="1600" b="1" dirty="0" err="1">
                <a:solidFill>
                  <a:srgbClr val="990000"/>
                </a:solidFill>
                <a:ea typeface="MS PGothic" pitchFamily="34" charset="-128"/>
                <a:cs typeface="Arial" pitchFamily="34" charset="0"/>
              </a:rPr>
              <a:t>vetorização</a:t>
            </a:r>
            <a:r>
              <a:rPr lang="en-US" altLang="zh-CN" sz="1600" b="1" dirty="0">
                <a:solidFill>
                  <a:srgbClr val="990000"/>
                </a:solidFill>
                <a:ea typeface="MS PGothic" pitchFamily="34" charset="-128"/>
                <a:cs typeface="Arial" pitchFamily="34" charset="0"/>
              </a:rPr>
              <a:t>
</a:t>
            </a:r>
            <a:endParaRPr lang="en-US" altLang="zh-CN" sz="1600" b="1" dirty="0">
              <a:solidFill>
                <a:srgbClr val="990000"/>
              </a:solidFill>
              <a:latin typeface="+mn-lt"/>
              <a:ea typeface="MS PGothic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44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Vetorização de processamento DS - </a:t>
            </a:r>
            <a:r>
              <a:rPr lang="pt-BR" altLang="zh-CN" dirty="0" err="1"/>
              <a:t>Pré</a:t>
            </a:r>
            <a:r>
              <a:rPr lang="pt-BR" altLang="zh-CN" dirty="0"/>
              <a:t>-codificador
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515928" y="1367600"/>
            <a:ext cx="7014470" cy="4554853"/>
            <a:chOff x="2353410" y="1367600"/>
            <a:chExt cx="7014470" cy="4751119"/>
          </a:xfrm>
        </p:grpSpPr>
        <p:grpSp>
          <p:nvGrpSpPr>
            <p:cNvPr id="5" name="组合 37"/>
            <p:cNvGrpSpPr/>
            <p:nvPr/>
          </p:nvGrpSpPr>
          <p:grpSpPr>
            <a:xfrm>
              <a:off x="4263307" y="1367600"/>
              <a:ext cx="4355573" cy="907084"/>
              <a:chOff x="2165402" y="1374617"/>
              <a:chExt cx="4915542" cy="907084"/>
            </a:xfrm>
          </p:grpSpPr>
          <p:grpSp>
            <p:nvGrpSpPr>
              <p:cNvPr id="6" name="Group 405"/>
              <p:cNvGrpSpPr/>
              <p:nvPr/>
            </p:nvGrpSpPr>
            <p:grpSpPr>
              <a:xfrm>
                <a:off x="3428508" y="2209693"/>
                <a:ext cx="2304256" cy="72008"/>
                <a:chOff x="6603566" y="4192822"/>
                <a:chExt cx="3137335" cy="45719"/>
              </a:xfrm>
            </p:grpSpPr>
            <p:grpSp>
              <p:nvGrpSpPr>
                <p:cNvPr id="9" name="Group 63"/>
                <p:cNvGrpSpPr>
                  <a:grpSpLocks/>
                </p:cNvGrpSpPr>
                <p:nvPr/>
              </p:nvGrpSpPr>
              <p:grpSpPr bwMode="auto">
                <a:xfrm flipV="1">
                  <a:off x="6603566" y="4192822"/>
                  <a:ext cx="784644" cy="45719"/>
                  <a:chOff x="2160" y="2400"/>
                  <a:chExt cx="768" cy="48"/>
                </a:xfrm>
              </p:grpSpPr>
              <p:grpSp>
                <p:nvGrpSpPr>
                  <p:cNvPr id="31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160" y="2400"/>
                    <a:ext cx="384" cy="48"/>
                    <a:chOff x="2160" y="2400"/>
                    <a:chExt cx="384" cy="48"/>
                  </a:xfrm>
                </p:grpSpPr>
                <p:sp>
                  <p:nvSpPr>
                    <p:cNvPr id="35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36" name="Oval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32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544" y="2400"/>
                    <a:ext cx="384" cy="48"/>
                    <a:chOff x="2160" y="2400"/>
                    <a:chExt cx="384" cy="48"/>
                  </a:xfrm>
                </p:grpSpPr>
                <p:sp>
                  <p:nvSpPr>
                    <p:cNvPr id="33" name="Oval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34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</p:grpSp>
            </p:grpSp>
            <p:grpSp>
              <p:nvGrpSpPr>
                <p:cNvPr id="10" name="Group 63"/>
                <p:cNvGrpSpPr>
                  <a:grpSpLocks/>
                </p:cNvGrpSpPr>
                <p:nvPr/>
              </p:nvGrpSpPr>
              <p:grpSpPr bwMode="auto">
                <a:xfrm flipV="1">
                  <a:off x="7387797" y="4192822"/>
                  <a:ext cx="784644" cy="45719"/>
                  <a:chOff x="2160" y="2400"/>
                  <a:chExt cx="768" cy="48"/>
                </a:xfrm>
              </p:grpSpPr>
              <p:grpSp>
                <p:nvGrpSpPr>
                  <p:cNvPr id="25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160" y="2400"/>
                    <a:ext cx="384" cy="48"/>
                    <a:chOff x="2160" y="2400"/>
                    <a:chExt cx="384" cy="48"/>
                  </a:xfrm>
                </p:grpSpPr>
                <p:sp>
                  <p:nvSpPr>
                    <p:cNvPr id="29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30" name="Oval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26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544" y="2400"/>
                    <a:ext cx="384" cy="48"/>
                    <a:chOff x="2160" y="2400"/>
                    <a:chExt cx="384" cy="48"/>
                  </a:xfrm>
                </p:grpSpPr>
                <p:sp>
                  <p:nvSpPr>
                    <p:cNvPr id="27" name="Oval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8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</p:grpSp>
            </p:grpSp>
            <p:grpSp>
              <p:nvGrpSpPr>
                <p:cNvPr id="11" name="Group 63"/>
                <p:cNvGrpSpPr>
                  <a:grpSpLocks/>
                </p:cNvGrpSpPr>
                <p:nvPr/>
              </p:nvGrpSpPr>
              <p:grpSpPr bwMode="auto">
                <a:xfrm flipV="1">
                  <a:off x="8172027" y="4192822"/>
                  <a:ext cx="784644" cy="45719"/>
                  <a:chOff x="2160" y="2400"/>
                  <a:chExt cx="768" cy="48"/>
                </a:xfrm>
              </p:grpSpPr>
              <p:grpSp>
                <p:nvGrpSpPr>
                  <p:cNvPr id="19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160" y="2400"/>
                    <a:ext cx="384" cy="48"/>
                    <a:chOff x="2160" y="2400"/>
                    <a:chExt cx="384" cy="48"/>
                  </a:xfrm>
                </p:grpSpPr>
                <p:sp>
                  <p:nvSpPr>
                    <p:cNvPr id="23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4" name="Oval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20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544" y="2400"/>
                    <a:ext cx="384" cy="48"/>
                    <a:chOff x="2160" y="2400"/>
                    <a:chExt cx="384" cy="48"/>
                  </a:xfrm>
                </p:grpSpPr>
                <p:sp>
                  <p:nvSpPr>
                    <p:cNvPr id="21" name="Oval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2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</p:grpSp>
            </p:grpSp>
            <p:grpSp>
              <p:nvGrpSpPr>
                <p:cNvPr id="12" name="Group 63"/>
                <p:cNvGrpSpPr>
                  <a:grpSpLocks/>
                </p:cNvGrpSpPr>
                <p:nvPr/>
              </p:nvGrpSpPr>
              <p:grpSpPr bwMode="auto">
                <a:xfrm flipV="1">
                  <a:off x="8956257" y="4192822"/>
                  <a:ext cx="784644" cy="45719"/>
                  <a:chOff x="2160" y="2400"/>
                  <a:chExt cx="768" cy="48"/>
                </a:xfrm>
              </p:grpSpPr>
              <p:grpSp>
                <p:nvGrpSpPr>
                  <p:cNvPr id="13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160" y="2400"/>
                    <a:ext cx="384" cy="48"/>
                    <a:chOff x="2160" y="2400"/>
                    <a:chExt cx="384" cy="48"/>
                  </a:xfrm>
                </p:grpSpPr>
                <p:sp>
                  <p:nvSpPr>
                    <p:cNvPr id="17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8" name="Oval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14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544" y="2400"/>
                    <a:ext cx="384" cy="48"/>
                    <a:chOff x="2160" y="2400"/>
                    <a:chExt cx="384" cy="48"/>
                  </a:xfrm>
                </p:grpSpPr>
                <p:sp>
                  <p:nvSpPr>
                    <p:cNvPr id="15" name="Oval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6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</p:grpSp>
            </p:grpSp>
          </p:grpSp>
          <p:sp>
            <p:nvSpPr>
              <p:cNvPr id="7" name="TextBox 35"/>
              <p:cNvSpPr txBox="1"/>
              <p:nvPr/>
            </p:nvSpPr>
            <p:spPr>
              <a:xfrm>
                <a:off x="2165402" y="1376363"/>
                <a:ext cx="10172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+mn-lt"/>
                  </a:rPr>
                  <a:t>DSLAM</a:t>
                </a:r>
                <a:endParaRPr lang="zh-CN" altLang="en-US" sz="1400" b="1" dirty="0">
                  <a:latin typeface="+mn-lt"/>
                </a:endParaRPr>
              </a:p>
            </p:txBody>
          </p:sp>
          <p:sp>
            <p:nvSpPr>
              <p:cNvPr id="8" name="TextBox 36"/>
              <p:cNvSpPr txBox="1"/>
              <p:nvPr/>
            </p:nvSpPr>
            <p:spPr>
              <a:xfrm>
                <a:off x="6319792" y="1374617"/>
                <a:ext cx="761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+mn-lt"/>
                  </a:rPr>
                  <a:t>CPE</a:t>
                </a:r>
                <a:endParaRPr lang="zh-CN" altLang="en-US" sz="1400" b="1" dirty="0">
                  <a:latin typeface="+mn-lt"/>
                </a:endParaRPr>
              </a:p>
            </p:txBody>
          </p:sp>
        </p:grpSp>
        <p:sp>
          <p:nvSpPr>
            <p:cNvPr id="37" name="圆角矩形 36"/>
            <p:cNvSpPr/>
            <p:nvPr/>
          </p:nvSpPr>
          <p:spPr bwMode="auto">
            <a:xfrm>
              <a:off x="3915505" y="4690857"/>
              <a:ext cx="4916799" cy="14278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5599" tIns="52800" rIns="105599" bIns="52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9"/>
              <a:endParaRPr lang="zh-CN" altLang="en-US" sz="140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38" name="圆角矩形 37"/>
            <p:cNvSpPr/>
            <p:nvPr/>
          </p:nvSpPr>
          <p:spPr bwMode="auto">
            <a:xfrm>
              <a:off x="3915505" y="2840985"/>
              <a:ext cx="4916799" cy="14278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5599" tIns="52800" rIns="105599" bIns="52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9"/>
              <a:endParaRPr lang="zh-CN" altLang="en-US" sz="140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grpSp>
          <p:nvGrpSpPr>
            <p:cNvPr id="39" name="组合 84"/>
            <p:cNvGrpSpPr/>
            <p:nvPr/>
          </p:nvGrpSpPr>
          <p:grpSpPr>
            <a:xfrm>
              <a:off x="4136565" y="2868994"/>
              <a:ext cx="353791" cy="327995"/>
              <a:chOff x="971600" y="2635834"/>
              <a:chExt cx="264251" cy="281197"/>
            </a:xfrm>
          </p:grpSpPr>
          <p:sp>
            <p:nvSpPr>
              <p:cNvPr id="40" name="Oval 36"/>
              <p:cNvSpPr>
                <a:spLocks noChangeArrowheads="1"/>
              </p:cNvSpPr>
              <p:nvPr/>
            </p:nvSpPr>
            <p:spPr bwMode="gray">
              <a:xfrm>
                <a:off x="973981" y="2655094"/>
                <a:ext cx="261870" cy="26193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41" name="Oval 37"/>
              <p:cNvSpPr>
                <a:spLocks noChangeArrowheads="1"/>
              </p:cNvSpPr>
              <p:nvPr/>
            </p:nvSpPr>
            <p:spPr bwMode="gray">
              <a:xfrm>
                <a:off x="977552" y="2656284"/>
                <a:ext cx="255918" cy="25479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42" name="Oval 38"/>
              <p:cNvSpPr>
                <a:spLocks noChangeArrowheads="1"/>
              </p:cNvSpPr>
              <p:nvPr/>
            </p:nvSpPr>
            <p:spPr bwMode="gray">
              <a:xfrm>
                <a:off x="979932" y="2658666"/>
                <a:ext cx="242825" cy="2381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43" name="Oval 39"/>
              <p:cNvSpPr>
                <a:spLocks noChangeArrowheads="1"/>
              </p:cNvSpPr>
              <p:nvPr/>
            </p:nvSpPr>
            <p:spPr bwMode="gray">
              <a:xfrm>
                <a:off x="994216" y="2665809"/>
                <a:ext cx="215447" cy="19288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lIns="91405" tIns="45702" rIns="91405" bIns="45702" anchor="ctr"/>
              <a:lstStyle/>
              <a:p>
                <a:pPr eaLnBrk="0" hangingPunct="0"/>
                <a:endParaRPr lang="zh-CN" altLang="en-US" sz="1400" b="1" dirty="0">
                  <a:solidFill>
                    <a:srgbClr val="CC0000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44" name="Text Box 40"/>
              <p:cNvSpPr txBox="1">
                <a:spLocks noChangeArrowheads="1"/>
              </p:cNvSpPr>
              <p:nvPr/>
            </p:nvSpPr>
            <p:spPr bwMode="gray">
              <a:xfrm>
                <a:off x="971600" y="2635834"/>
                <a:ext cx="167835" cy="2638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91405" tIns="45702" rIns="91405" bIns="45702" anchor="ctr">
                <a:spAutoFit/>
              </a:bodyPr>
              <a:lstStyle/>
              <a:p>
                <a:pPr eaLnBrk="0" hangingPunct="0"/>
                <a:r>
                  <a:rPr lang="en-US" altLang="zh-CN" sz="1400" b="1" dirty="0">
                    <a:solidFill>
                      <a:srgbClr val="CC0000"/>
                    </a:solidFill>
                    <a:latin typeface="+mn-lt"/>
                    <a:ea typeface="华文细黑"/>
                  </a:rPr>
                  <a:t>1</a:t>
                </a:r>
              </a:p>
            </p:txBody>
          </p:sp>
        </p:grpSp>
        <p:grpSp>
          <p:nvGrpSpPr>
            <p:cNvPr id="45" name="组合 85"/>
            <p:cNvGrpSpPr/>
            <p:nvPr/>
          </p:nvGrpSpPr>
          <p:grpSpPr>
            <a:xfrm>
              <a:off x="8256208" y="3509669"/>
              <a:ext cx="353791" cy="327995"/>
              <a:chOff x="971600" y="2635834"/>
              <a:chExt cx="264251" cy="281197"/>
            </a:xfrm>
          </p:grpSpPr>
          <p:sp>
            <p:nvSpPr>
              <p:cNvPr id="46" name="Oval 36"/>
              <p:cNvSpPr>
                <a:spLocks noChangeArrowheads="1"/>
              </p:cNvSpPr>
              <p:nvPr/>
            </p:nvSpPr>
            <p:spPr bwMode="gray">
              <a:xfrm>
                <a:off x="973981" y="2655094"/>
                <a:ext cx="261870" cy="26193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47" name="Oval 37"/>
              <p:cNvSpPr>
                <a:spLocks noChangeArrowheads="1"/>
              </p:cNvSpPr>
              <p:nvPr/>
            </p:nvSpPr>
            <p:spPr bwMode="gray">
              <a:xfrm>
                <a:off x="977552" y="2656284"/>
                <a:ext cx="255918" cy="25479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48" name="Oval 38"/>
              <p:cNvSpPr>
                <a:spLocks noChangeArrowheads="1"/>
              </p:cNvSpPr>
              <p:nvPr/>
            </p:nvSpPr>
            <p:spPr bwMode="gray">
              <a:xfrm>
                <a:off x="979932" y="2658666"/>
                <a:ext cx="242825" cy="2381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49" name="Oval 39"/>
              <p:cNvSpPr>
                <a:spLocks noChangeArrowheads="1"/>
              </p:cNvSpPr>
              <p:nvPr/>
            </p:nvSpPr>
            <p:spPr bwMode="gray">
              <a:xfrm>
                <a:off x="994216" y="2665809"/>
                <a:ext cx="215447" cy="19288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lIns="91405" tIns="45702" rIns="91405" bIns="45702" anchor="ctr"/>
              <a:lstStyle/>
              <a:p>
                <a:pPr eaLnBrk="0" hangingPunct="0"/>
                <a:endParaRPr lang="zh-CN" altLang="en-US" sz="1400" b="1" dirty="0">
                  <a:solidFill>
                    <a:srgbClr val="CC0000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50" name="Text Box 40"/>
              <p:cNvSpPr txBox="1">
                <a:spLocks noChangeArrowheads="1"/>
              </p:cNvSpPr>
              <p:nvPr/>
            </p:nvSpPr>
            <p:spPr bwMode="gray">
              <a:xfrm>
                <a:off x="971600" y="2635834"/>
                <a:ext cx="167835" cy="2638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91405" tIns="45702" rIns="91405" bIns="45702" anchor="ctr">
                <a:spAutoFit/>
              </a:bodyPr>
              <a:lstStyle/>
              <a:p>
                <a:pPr eaLnBrk="0" hangingPunct="0"/>
                <a:r>
                  <a:rPr lang="en-US" altLang="zh-CN" sz="1400" b="1" dirty="0">
                    <a:solidFill>
                      <a:srgbClr val="CC0000"/>
                    </a:solidFill>
                    <a:latin typeface="+mn-lt"/>
                    <a:ea typeface="华文细黑"/>
                  </a:rPr>
                  <a:t>2</a:t>
                </a:r>
              </a:p>
            </p:txBody>
          </p:sp>
        </p:grpSp>
        <p:grpSp>
          <p:nvGrpSpPr>
            <p:cNvPr id="51" name="组合 91"/>
            <p:cNvGrpSpPr/>
            <p:nvPr/>
          </p:nvGrpSpPr>
          <p:grpSpPr>
            <a:xfrm>
              <a:off x="4104849" y="3829099"/>
              <a:ext cx="353791" cy="327995"/>
              <a:chOff x="971600" y="2635834"/>
              <a:chExt cx="264251" cy="281197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gray">
              <a:xfrm>
                <a:off x="973981" y="2655094"/>
                <a:ext cx="261870" cy="26193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53" name="Oval 37"/>
              <p:cNvSpPr>
                <a:spLocks noChangeArrowheads="1"/>
              </p:cNvSpPr>
              <p:nvPr/>
            </p:nvSpPr>
            <p:spPr bwMode="gray">
              <a:xfrm>
                <a:off x="977552" y="2656284"/>
                <a:ext cx="255918" cy="25479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54" name="Oval 38"/>
              <p:cNvSpPr>
                <a:spLocks noChangeArrowheads="1"/>
              </p:cNvSpPr>
              <p:nvPr/>
            </p:nvSpPr>
            <p:spPr bwMode="gray">
              <a:xfrm>
                <a:off x="979932" y="2658666"/>
                <a:ext cx="242825" cy="2381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55" name="Oval 39"/>
              <p:cNvSpPr>
                <a:spLocks noChangeArrowheads="1"/>
              </p:cNvSpPr>
              <p:nvPr/>
            </p:nvSpPr>
            <p:spPr bwMode="gray">
              <a:xfrm>
                <a:off x="994216" y="2665809"/>
                <a:ext cx="215447" cy="19288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lIns="91405" tIns="45702" rIns="91405" bIns="45702" anchor="ctr"/>
              <a:lstStyle/>
              <a:p>
                <a:pPr eaLnBrk="0" hangingPunct="0"/>
                <a:endParaRPr lang="zh-CN" altLang="en-US" sz="1400" b="1" dirty="0">
                  <a:solidFill>
                    <a:srgbClr val="CC0000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56" name="Text Box 40"/>
              <p:cNvSpPr txBox="1">
                <a:spLocks noChangeArrowheads="1"/>
              </p:cNvSpPr>
              <p:nvPr/>
            </p:nvSpPr>
            <p:spPr bwMode="gray">
              <a:xfrm>
                <a:off x="971600" y="2635834"/>
                <a:ext cx="167835" cy="2638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91405" tIns="45702" rIns="91405" bIns="45702" anchor="ctr">
                <a:spAutoFit/>
              </a:bodyPr>
              <a:lstStyle/>
              <a:p>
                <a:pPr eaLnBrk="0" hangingPunct="0"/>
                <a:r>
                  <a:rPr lang="en-US" altLang="zh-CN" sz="1400" b="1" dirty="0">
                    <a:solidFill>
                      <a:srgbClr val="CC0000"/>
                    </a:solidFill>
                    <a:latin typeface="+mn-lt"/>
                    <a:ea typeface="华文细黑"/>
                  </a:rPr>
                  <a:t>3</a:t>
                </a:r>
              </a:p>
            </p:txBody>
          </p:sp>
        </p:grpSp>
        <p:grpSp>
          <p:nvGrpSpPr>
            <p:cNvPr id="57" name="组合 97"/>
            <p:cNvGrpSpPr/>
            <p:nvPr/>
          </p:nvGrpSpPr>
          <p:grpSpPr>
            <a:xfrm>
              <a:off x="4136565" y="4848634"/>
              <a:ext cx="353791" cy="327995"/>
              <a:chOff x="971600" y="2635834"/>
              <a:chExt cx="264251" cy="281197"/>
            </a:xfrm>
          </p:grpSpPr>
          <p:sp>
            <p:nvSpPr>
              <p:cNvPr id="58" name="Oval 36"/>
              <p:cNvSpPr>
                <a:spLocks noChangeArrowheads="1"/>
              </p:cNvSpPr>
              <p:nvPr/>
            </p:nvSpPr>
            <p:spPr bwMode="gray">
              <a:xfrm>
                <a:off x="973981" y="2655094"/>
                <a:ext cx="261870" cy="26193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59" name="Oval 37"/>
              <p:cNvSpPr>
                <a:spLocks noChangeArrowheads="1"/>
              </p:cNvSpPr>
              <p:nvPr/>
            </p:nvSpPr>
            <p:spPr bwMode="gray">
              <a:xfrm>
                <a:off x="977552" y="2656284"/>
                <a:ext cx="255918" cy="25479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60" name="Oval 38"/>
              <p:cNvSpPr>
                <a:spLocks noChangeArrowheads="1"/>
              </p:cNvSpPr>
              <p:nvPr/>
            </p:nvSpPr>
            <p:spPr bwMode="gray">
              <a:xfrm>
                <a:off x="979932" y="2658666"/>
                <a:ext cx="242825" cy="2381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61" name="Oval 39"/>
              <p:cNvSpPr>
                <a:spLocks noChangeArrowheads="1"/>
              </p:cNvSpPr>
              <p:nvPr/>
            </p:nvSpPr>
            <p:spPr bwMode="gray">
              <a:xfrm>
                <a:off x="994216" y="2665809"/>
                <a:ext cx="215447" cy="19288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lIns="91405" tIns="45702" rIns="91405" bIns="45702" anchor="ctr"/>
              <a:lstStyle/>
              <a:p>
                <a:pPr eaLnBrk="0" hangingPunct="0"/>
                <a:endParaRPr lang="zh-CN" altLang="en-US" sz="1400" b="1" dirty="0">
                  <a:solidFill>
                    <a:srgbClr val="CC0000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62" name="Text Box 40"/>
              <p:cNvSpPr txBox="1">
                <a:spLocks noChangeArrowheads="1"/>
              </p:cNvSpPr>
              <p:nvPr/>
            </p:nvSpPr>
            <p:spPr bwMode="gray">
              <a:xfrm>
                <a:off x="971600" y="2635834"/>
                <a:ext cx="167835" cy="2638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91405" tIns="45702" rIns="91405" bIns="45702" anchor="ctr">
                <a:spAutoFit/>
              </a:bodyPr>
              <a:lstStyle/>
              <a:p>
                <a:pPr eaLnBrk="0" hangingPunct="0"/>
                <a:r>
                  <a:rPr lang="en-US" altLang="zh-CN" sz="1400" b="1" dirty="0">
                    <a:solidFill>
                      <a:srgbClr val="CC0000"/>
                    </a:solidFill>
                    <a:latin typeface="+mn-lt"/>
                    <a:ea typeface="华文细黑"/>
                  </a:rPr>
                  <a:t>4</a:t>
                </a:r>
              </a:p>
            </p:txBody>
          </p:sp>
        </p:grpSp>
        <p:sp>
          <p:nvSpPr>
            <p:cNvPr id="63" name="TextBox 136"/>
            <p:cNvSpPr txBox="1"/>
            <p:nvPr/>
          </p:nvSpPr>
          <p:spPr>
            <a:xfrm>
              <a:off x="4717406" y="2861254"/>
              <a:ext cx="3371725" cy="353142"/>
            </a:xfrm>
            <a:prstGeom prst="rect">
              <a:avLst/>
            </a:prstGeom>
            <a:noFill/>
          </p:spPr>
          <p:txBody>
            <a:bodyPr wrap="square" lIns="121918" tIns="60960" rIns="121918" bIns="60960" rtlCol="0" anchor="t"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  <a:latin typeface="+mn-lt"/>
                  <a:ea typeface="华文细黑"/>
                </a:rPr>
                <a:t>CO </a:t>
              </a:r>
              <a:r>
                <a:rPr lang="en-US" altLang="zh-CN" sz="1400" dirty="0" err="1">
                  <a:solidFill>
                    <a:srgbClr val="000000"/>
                  </a:solidFill>
                  <a:latin typeface="+mn-lt"/>
                  <a:ea typeface="华文细黑"/>
                </a:rPr>
                <a:t>envia</a:t>
              </a:r>
              <a:r>
                <a:rPr lang="en-US" altLang="zh-CN" sz="1400" dirty="0">
                  <a:solidFill>
                    <a:srgbClr val="000000"/>
                  </a:solidFill>
                  <a:latin typeface="+mn-lt"/>
                  <a:ea typeface="华文细黑"/>
                </a:rPr>
                <a:t> o teste de </a:t>
              </a:r>
              <a:r>
                <a:rPr lang="en-US" altLang="zh-CN" sz="1400" dirty="0">
                  <a:solidFill>
                    <a:srgbClr val="000000"/>
                  </a:solidFill>
                  <a:ea typeface="华文细黑"/>
                </a:rPr>
                <a:t>crosstalk</a:t>
              </a:r>
              <a:r>
                <a:rPr lang="en-US" altLang="zh-CN" sz="1400" dirty="0">
                  <a:solidFill>
                    <a:srgbClr val="000000"/>
                  </a:solidFill>
                  <a:latin typeface="+mn-lt"/>
                  <a:ea typeface="华文细黑"/>
                </a:rPr>
                <a:t> DS</a:t>
              </a:r>
              <a:endParaRPr lang="zh-CN" altLang="en-US" sz="140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64" name="TextBox 137"/>
            <p:cNvSpPr txBox="1"/>
            <p:nvPr/>
          </p:nvSpPr>
          <p:spPr>
            <a:xfrm>
              <a:off x="4935364" y="3349841"/>
              <a:ext cx="3085050" cy="802596"/>
            </a:xfrm>
            <a:prstGeom prst="rect">
              <a:avLst/>
            </a:prstGeom>
            <a:noFill/>
          </p:spPr>
          <p:txBody>
            <a:bodyPr wrap="square" lIns="121918" tIns="60960" rIns="121918" bIns="60960" rtlCol="0">
              <a:spAutoFit/>
            </a:bodyPr>
            <a:lstStyle/>
            <a:p>
              <a:r>
                <a:rPr lang="pt-BR" altLang="zh-CN" sz="1400" dirty="0">
                  <a:solidFill>
                    <a:srgbClr val="000000"/>
                  </a:solidFill>
                  <a:ea typeface="华文细黑"/>
                </a:rPr>
                <a:t>Resultado do teste de </a:t>
              </a:r>
              <a:r>
                <a:rPr lang="pt-BR" altLang="zh-CN" sz="1400" dirty="0" err="1">
                  <a:solidFill>
                    <a:srgbClr val="000000"/>
                  </a:solidFill>
                  <a:ea typeface="华文细黑"/>
                </a:rPr>
                <a:t>crosstalk</a:t>
              </a:r>
              <a:r>
                <a:rPr lang="pt-BR" altLang="zh-CN" sz="1400" dirty="0">
                  <a:solidFill>
                    <a:srgbClr val="000000"/>
                  </a:solidFill>
                  <a:ea typeface="华文细黑"/>
                </a:rPr>
                <a:t> de resposta CPE
</a:t>
              </a:r>
              <a:endParaRPr lang="zh-CN" altLang="en-US" sz="140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65" name="TextBox 138"/>
            <p:cNvSpPr txBox="1"/>
            <p:nvPr/>
          </p:nvSpPr>
          <p:spPr>
            <a:xfrm>
              <a:off x="4760875" y="3844605"/>
              <a:ext cx="3546889" cy="353142"/>
            </a:xfrm>
            <a:prstGeom prst="rect">
              <a:avLst/>
            </a:prstGeom>
            <a:noFill/>
          </p:spPr>
          <p:txBody>
            <a:bodyPr wrap="square" lIns="121918" tIns="60960" rIns="121918" bIns="60960" rtlCol="0">
              <a:spAutoFit/>
            </a:bodyPr>
            <a:lstStyle/>
            <a:p>
              <a:r>
                <a:rPr lang="pt-BR" altLang="zh-CN" sz="1400" dirty="0">
                  <a:solidFill>
                    <a:srgbClr val="000000"/>
                  </a:solidFill>
                  <a:latin typeface="+mn-lt"/>
                  <a:ea typeface="华文细黑"/>
                </a:rPr>
                <a:t>CO Calcular a solução de anulação DS</a:t>
              </a:r>
              <a:endParaRPr lang="zh-CN" altLang="en-US" sz="140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66" name="TextBox 139"/>
            <p:cNvSpPr txBox="1"/>
            <p:nvPr/>
          </p:nvSpPr>
          <p:spPr>
            <a:xfrm>
              <a:off x="4471664" y="4789052"/>
              <a:ext cx="4885117" cy="353142"/>
            </a:xfrm>
            <a:prstGeom prst="rect">
              <a:avLst/>
            </a:prstGeom>
            <a:noFill/>
          </p:spPr>
          <p:txBody>
            <a:bodyPr wrap="square" lIns="121918" tIns="60960" rIns="121918" bIns="60960" rtlCol="0" anchor="t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ea typeface="+mn-lt"/>
                  <a:cs typeface="+mn-lt"/>
                </a:rPr>
                <a:t>O CO </a:t>
              </a:r>
              <a:r>
                <a:rPr lang="en-US" sz="1400" dirty="0" err="1">
                  <a:solidFill>
                    <a:srgbClr val="000000"/>
                  </a:solidFill>
                  <a:ea typeface="+mn-lt"/>
                  <a:cs typeface="+mn-lt"/>
                </a:rPr>
                <a:t>acrescenta</a:t>
              </a:r>
              <a:r>
                <a:rPr lang="en-US" sz="1400" dirty="0">
                  <a:solidFill>
                    <a:srgbClr val="000000"/>
                  </a:solidFill>
                  <a:ea typeface="+mn-lt"/>
                  <a:cs typeface="+mn-lt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ea typeface="+mn-lt"/>
                  <a:cs typeface="+mn-lt"/>
                </a:rPr>
                <a:t>sinais</a:t>
              </a:r>
              <a:r>
                <a:rPr lang="en-US" sz="1400" dirty="0">
                  <a:solidFill>
                    <a:srgbClr val="000000"/>
                  </a:solidFill>
                  <a:ea typeface="+mn-lt"/>
                  <a:cs typeface="+mn-lt"/>
                </a:rPr>
                <a:t> de crosstalk </a:t>
              </a:r>
              <a:r>
                <a:rPr lang="en-US" sz="1400" dirty="0" err="1">
                  <a:solidFill>
                    <a:srgbClr val="000000"/>
                  </a:solidFill>
                  <a:ea typeface="+mn-lt"/>
                  <a:cs typeface="+mn-lt"/>
                </a:rPr>
                <a:t>negativos</a:t>
              </a:r>
              <a:r>
                <a:rPr lang="en-US" sz="1400" dirty="0">
                  <a:solidFill>
                    <a:srgbClr val="000000"/>
                  </a:solidFill>
                  <a:ea typeface="+mn-lt"/>
                  <a:cs typeface="+mn-lt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ea typeface="+mn-lt"/>
                  <a:cs typeface="+mn-lt"/>
                </a:rPr>
                <a:t>aos</a:t>
              </a:r>
              <a:r>
                <a:rPr lang="en-US" sz="1400" dirty="0">
                  <a:solidFill>
                    <a:srgbClr val="000000"/>
                  </a:solidFill>
                  <a:ea typeface="+mn-lt"/>
                  <a:cs typeface="+mn-lt"/>
                </a:rPr>
                <a:t> dados DS</a:t>
              </a:r>
              <a:endParaRPr lang="pt-BR" dirty="0">
                <a:ea typeface="+mn-lt"/>
                <a:cs typeface="+mn-lt"/>
              </a:endParaRPr>
            </a:p>
          </p:txBody>
        </p:sp>
        <p:grpSp>
          <p:nvGrpSpPr>
            <p:cNvPr id="67" name="组合 107"/>
            <p:cNvGrpSpPr/>
            <p:nvPr/>
          </p:nvGrpSpPr>
          <p:grpSpPr>
            <a:xfrm>
              <a:off x="8262079" y="5486951"/>
              <a:ext cx="353791" cy="327995"/>
              <a:chOff x="971600" y="2635834"/>
              <a:chExt cx="264251" cy="281197"/>
            </a:xfrm>
          </p:grpSpPr>
          <p:sp>
            <p:nvSpPr>
              <p:cNvPr id="68" name="Oval 36"/>
              <p:cNvSpPr>
                <a:spLocks noChangeArrowheads="1"/>
              </p:cNvSpPr>
              <p:nvPr/>
            </p:nvSpPr>
            <p:spPr bwMode="gray">
              <a:xfrm>
                <a:off x="973981" y="2655094"/>
                <a:ext cx="261870" cy="26193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69" name="Oval 37"/>
              <p:cNvSpPr>
                <a:spLocks noChangeArrowheads="1"/>
              </p:cNvSpPr>
              <p:nvPr/>
            </p:nvSpPr>
            <p:spPr bwMode="gray">
              <a:xfrm>
                <a:off x="977552" y="2656284"/>
                <a:ext cx="255918" cy="25479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70" name="Oval 38"/>
              <p:cNvSpPr>
                <a:spLocks noChangeArrowheads="1"/>
              </p:cNvSpPr>
              <p:nvPr/>
            </p:nvSpPr>
            <p:spPr bwMode="gray">
              <a:xfrm>
                <a:off x="979932" y="2658666"/>
                <a:ext cx="242825" cy="2381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71" name="Oval 39"/>
              <p:cNvSpPr>
                <a:spLocks noChangeArrowheads="1"/>
              </p:cNvSpPr>
              <p:nvPr/>
            </p:nvSpPr>
            <p:spPr bwMode="gray">
              <a:xfrm>
                <a:off x="994216" y="2665809"/>
                <a:ext cx="215447" cy="19288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lIns="91405" tIns="45702" rIns="91405" bIns="45702" anchor="ctr"/>
              <a:lstStyle/>
              <a:p>
                <a:pPr eaLnBrk="0" hangingPunct="0"/>
                <a:endParaRPr lang="zh-CN" altLang="en-US" sz="1400" b="1" dirty="0">
                  <a:solidFill>
                    <a:srgbClr val="CC0000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72" name="Text Box 40"/>
              <p:cNvSpPr txBox="1">
                <a:spLocks noChangeArrowheads="1"/>
              </p:cNvSpPr>
              <p:nvPr/>
            </p:nvSpPr>
            <p:spPr bwMode="gray">
              <a:xfrm>
                <a:off x="971600" y="2635834"/>
                <a:ext cx="167835" cy="2638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91405" tIns="45702" rIns="91405" bIns="45702" anchor="ctr">
                <a:spAutoFit/>
              </a:bodyPr>
              <a:lstStyle/>
              <a:p>
                <a:pPr eaLnBrk="0" hangingPunct="0"/>
                <a:r>
                  <a:rPr lang="en-US" altLang="zh-CN" sz="1400" b="1" dirty="0">
                    <a:solidFill>
                      <a:srgbClr val="CC0000"/>
                    </a:solidFill>
                    <a:latin typeface="+mn-lt"/>
                    <a:ea typeface="华文细黑"/>
                  </a:rPr>
                  <a:t>5</a:t>
                </a:r>
              </a:p>
            </p:txBody>
          </p:sp>
        </p:grpSp>
        <p:sp>
          <p:nvSpPr>
            <p:cNvPr id="73" name="TextBox 146"/>
            <p:cNvSpPr txBox="1"/>
            <p:nvPr/>
          </p:nvSpPr>
          <p:spPr>
            <a:xfrm>
              <a:off x="4618893" y="5390624"/>
              <a:ext cx="3535829" cy="577869"/>
            </a:xfrm>
            <a:prstGeom prst="rect">
              <a:avLst/>
            </a:prstGeom>
            <a:noFill/>
          </p:spPr>
          <p:txBody>
            <a:bodyPr wrap="square" lIns="121918" tIns="60960" rIns="121918" bIns="60960" rtlCol="0">
              <a:spAutoFit/>
            </a:bodyPr>
            <a:lstStyle/>
            <a:p>
              <a:r>
                <a:rPr lang="pt-BR" altLang="zh-CN" sz="1400" dirty="0">
                  <a:solidFill>
                    <a:srgbClr val="000000"/>
                  </a:solidFill>
                  <a:latin typeface="+mn-lt"/>
                  <a:ea typeface="华文细黑"/>
                </a:rPr>
                <a:t>Os sinais negativos de </a:t>
              </a:r>
              <a:r>
                <a:rPr lang="pt-BR" altLang="zh-CN" sz="1400" dirty="0" err="1">
                  <a:solidFill>
                    <a:srgbClr val="000000"/>
                  </a:solidFill>
                  <a:latin typeface="+mn-lt"/>
                  <a:ea typeface="华文细黑"/>
                </a:rPr>
                <a:t>crosstalk</a:t>
              </a:r>
              <a:r>
                <a:rPr lang="pt-BR" altLang="zh-CN" sz="1400" dirty="0">
                  <a:solidFill>
                    <a:srgbClr val="000000"/>
                  </a:solidFill>
                  <a:latin typeface="+mn-lt"/>
                  <a:ea typeface="华文细黑"/>
                </a:rPr>
                <a:t> cancelam o FEXT na linha</a:t>
              </a:r>
              <a:endParaRPr lang="zh-CN" altLang="en-US" sz="140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 bwMode="auto">
            <a:xfrm>
              <a:off x="4688951" y="3231512"/>
              <a:ext cx="361881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直接箭头连接符 74"/>
            <p:cNvCxnSpPr/>
            <p:nvPr/>
          </p:nvCxnSpPr>
          <p:spPr bwMode="auto">
            <a:xfrm flipH="1">
              <a:off x="8162562" y="3692769"/>
              <a:ext cx="848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6" name="直接箭头连接符 75"/>
            <p:cNvCxnSpPr/>
            <p:nvPr/>
          </p:nvCxnSpPr>
          <p:spPr bwMode="auto">
            <a:xfrm>
              <a:off x="4583728" y="5222631"/>
              <a:ext cx="40954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7" name="TextBox 150"/>
            <p:cNvSpPr txBox="1"/>
            <p:nvPr/>
          </p:nvSpPr>
          <p:spPr>
            <a:xfrm>
              <a:off x="2499085" y="3183913"/>
              <a:ext cx="1060486" cy="5778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121918" tIns="60960" rIns="121918" bIns="60960" rtlCol="0">
              <a:spAutoFit/>
            </a:bodyPr>
            <a:lstStyle/>
            <a:p>
              <a:pPr algn="ctr"/>
              <a:r>
                <a:rPr lang="en-US" altLang="zh-CN" sz="1400" dirty="0" err="1">
                  <a:solidFill>
                    <a:srgbClr val="000000"/>
                  </a:solidFill>
                  <a:ea typeface="华文细黑"/>
                </a:rPr>
                <a:t>Fase</a:t>
              </a:r>
              <a:r>
                <a:rPr lang="en-US" altLang="zh-CN" sz="1400" dirty="0">
                  <a:solidFill>
                    <a:srgbClr val="000000"/>
                  </a:solidFill>
                  <a:ea typeface="华文细黑"/>
                </a:rPr>
                <a:t> </a:t>
              </a:r>
              <a:r>
                <a:rPr lang="en-US" altLang="zh-CN" sz="1400" dirty="0" err="1">
                  <a:solidFill>
                    <a:srgbClr val="000000"/>
                  </a:solidFill>
                  <a:ea typeface="华文细黑"/>
                </a:rPr>
                <a:t>inicial</a:t>
              </a:r>
              <a:r>
                <a:rPr lang="en-US" altLang="zh-CN" sz="1400" dirty="0">
                  <a:solidFill>
                    <a:srgbClr val="000000"/>
                  </a:solidFill>
                  <a:ea typeface="华文细黑"/>
                </a:rPr>
                <a:t>
</a:t>
              </a:r>
              <a:endParaRPr lang="zh-CN" altLang="en-US" sz="140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78" name="TextBox 151"/>
            <p:cNvSpPr txBox="1"/>
            <p:nvPr/>
          </p:nvSpPr>
          <p:spPr>
            <a:xfrm>
              <a:off x="2353410" y="5104126"/>
              <a:ext cx="1206161" cy="802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121918" tIns="60960" rIns="121918" bIns="60960" rtlCol="0">
              <a:spAutoFit/>
            </a:bodyPr>
            <a:lstStyle/>
            <a:p>
              <a:pPr algn="ctr"/>
              <a:r>
                <a:rPr lang="en-US" altLang="zh-CN" sz="1400" dirty="0" err="1">
                  <a:solidFill>
                    <a:srgbClr val="000000"/>
                  </a:solidFill>
                  <a:ea typeface="华文细黑"/>
                </a:rPr>
                <a:t>Fase</a:t>
              </a:r>
              <a:r>
                <a:rPr lang="en-US" altLang="zh-CN" sz="1400" dirty="0">
                  <a:solidFill>
                    <a:srgbClr val="000000"/>
                  </a:solidFill>
                  <a:ea typeface="华文细黑"/>
                </a:rPr>
                <a:t> de </a:t>
              </a:r>
              <a:r>
                <a:rPr lang="en-US" altLang="zh-CN" sz="1400" dirty="0" err="1">
                  <a:solidFill>
                    <a:srgbClr val="000000"/>
                  </a:solidFill>
                  <a:ea typeface="华文细黑"/>
                </a:rPr>
                <a:t>transferência</a:t>
              </a:r>
              <a:r>
                <a:rPr lang="en-US" altLang="zh-CN" sz="1400" dirty="0">
                  <a:solidFill>
                    <a:srgbClr val="000000"/>
                  </a:solidFill>
                  <a:ea typeface="华文细黑"/>
                </a:rPr>
                <a:t>
</a:t>
              </a:r>
              <a:endParaRPr lang="zh-CN" altLang="en-US" sz="140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 flipH="1">
              <a:off x="9351011" y="4402159"/>
              <a:ext cx="1686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FFFF">
                  <a:lumMod val="65000"/>
                </a:srgbClr>
              </a:solidFill>
              <a:prstDash val="lgDash"/>
              <a:round/>
              <a:headEnd type="none" w="med" len="med"/>
              <a:tailEnd type="none"/>
            </a:ln>
            <a:effectLst/>
          </p:spPr>
        </p:cxnSp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2432" y="1725904"/>
              <a:ext cx="1403980" cy="935987"/>
            </a:xfrm>
            <a:prstGeom prst="rect">
              <a:avLst/>
            </a:prstGeom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22656" y="2007628"/>
              <a:ext cx="1496773" cy="38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9004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sz="3450">
                <a:latin typeface="Huawei Sans"/>
                <a:ea typeface="方正兰亭黑简体"/>
              </a:rPr>
              <a:t>Vetorização de processamento de US - </a:t>
            </a:r>
            <a:r>
              <a:rPr lang="pt-BR" altLang="zh-CN" sz="3450" err="1">
                <a:latin typeface="Huawei Sans"/>
                <a:ea typeface="方正兰亭黑简体"/>
              </a:rPr>
              <a:t>Canceller</a:t>
            </a:r>
            <a:r>
              <a:rPr lang="pt-BR" altLang="zh-CN" sz="3450" dirty="0">
                <a:latin typeface="Huawei Sans"/>
                <a:ea typeface="方正兰亭黑简体"/>
              </a:rPr>
              <a:t>
</a:t>
            </a:r>
            <a:endParaRPr lang="zh-CN" altLang="en-US" sz="3450" dirty="0">
              <a:latin typeface="Huawei Sans"/>
              <a:ea typeface="方正兰亭黑简体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15975" y="1367600"/>
            <a:ext cx="10560050" cy="4554853"/>
            <a:chOff x="1631950" y="1367600"/>
            <a:chExt cx="10560050" cy="4780640"/>
          </a:xfrm>
        </p:grpSpPr>
        <p:sp>
          <p:nvSpPr>
            <p:cNvPr id="5" name="文本占位符 3"/>
            <p:cNvSpPr txBox="1">
              <a:spLocks/>
            </p:cNvSpPr>
            <p:nvPr/>
          </p:nvSpPr>
          <p:spPr bwMode="auto">
            <a:xfrm>
              <a:off x="1631950" y="1376363"/>
              <a:ext cx="10560050" cy="392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80141" tIns="40071" rIns="80141" bIns="40071" numCol="1" anchor="t" anchorCtr="0" compatLnSpc="1">
              <a:prstTxWarp prst="textNoShape">
                <a:avLst/>
              </a:prstTxWarp>
            </a:bodyPr>
            <a:lstStyle>
              <a:lvl1pPr marL="302279" indent="-302279" algn="l" defTabSz="914034" rtl="0" eaLnBrk="1" fontAlgn="ctr" latinLnBrk="0" hangingPunct="1">
                <a:lnSpc>
                  <a:spcPct val="140000"/>
                </a:lnSpc>
                <a:spcBef>
                  <a:spcPts val="792"/>
                </a:spcBef>
                <a:buSzPct val="50000"/>
                <a:buFont typeface="Wingdings" panose="05000000000000000000" pitchFamily="2" charset="2"/>
                <a:buChar char="l"/>
                <a:defRPr sz="2199" kern="120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defRPr>
              </a:lvl1pPr>
              <a:lvl2pPr marL="654938" indent="-251899" algn="l" defTabSz="914034" rtl="0" eaLnBrk="1" fontAlgn="ctr" latinLnBrk="0" hangingPunct="1">
                <a:lnSpc>
                  <a:spcPct val="140000"/>
                </a:lnSpc>
                <a:spcBef>
                  <a:spcPts val="720"/>
                </a:spcBef>
                <a:buClrTx/>
                <a:buSzPct val="50000"/>
                <a:buFont typeface="Wingdings" panose="05000000000000000000" pitchFamily="2" charset="2"/>
                <a:buChar char="p"/>
                <a:defRPr sz="1999" kern="120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defRPr>
              </a:lvl2pPr>
              <a:lvl3pPr marL="1003998" indent="-201519" algn="l" defTabSz="914034" rtl="0" eaLnBrk="1" fontAlgn="ctr" latinLnBrk="0" hangingPunct="1">
                <a:lnSpc>
                  <a:spcPct val="140000"/>
                </a:lnSpc>
                <a:spcBef>
                  <a:spcPts val="648"/>
                </a:spcBef>
                <a:buClrTx/>
                <a:buSzPct val="50000"/>
                <a:buFont typeface="Wingdings" panose="05000000000000000000" pitchFamily="2" charset="2"/>
                <a:buChar char="n"/>
                <a:defRPr sz="1799" kern="120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defRPr>
              </a:lvl3pPr>
              <a:lvl4pPr marL="1399840" indent="-197921" algn="l" defTabSz="914034" rtl="0" eaLnBrk="1" fontAlgn="ctr" latinLnBrk="0" hangingPunct="1">
                <a:lnSpc>
                  <a:spcPct val="140000"/>
                </a:lnSpc>
                <a:spcBef>
                  <a:spcPts val="576"/>
                </a:spcBef>
                <a:buFont typeface="Huawei Sans" panose="020C0503030203020204" pitchFamily="34" charset="0"/>
                <a:buChar char="−"/>
                <a:defRPr sz="1599" kern="120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defRPr>
              </a:lvl4pPr>
              <a:lvl5pPr marL="1802879" indent="-201519" algn="l" defTabSz="914034" rtl="0" eaLnBrk="1" fontAlgn="ctr" latinLnBrk="0" hangingPunct="1">
                <a:lnSpc>
                  <a:spcPct val="140000"/>
                </a:lnSpc>
                <a:spcBef>
                  <a:spcPts val="576"/>
                </a:spcBef>
                <a:buFont typeface="Huawei Sans" panose="020C0503030203020204" pitchFamily="34" charset="0"/>
                <a:buChar char="~"/>
                <a:defRPr sz="1399" kern="120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defRPr>
              </a:lvl5pPr>
              <a:lvl6pPr marL="2513594" indent="-228509" algn="l" defTabSz="91403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611" indent="-228509" algn="l" defTabSz="91403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628" indent="-228509" algn="l" defTabSz="91403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646" indent="-228509" algn="l" defTabSz="91403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zh-CN"/>
            </a:p>
            <a:p>
              <a:endParaRPr lang="zh-CN" altLang="en-US" dirty="0"/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 flipH="1">
              <a:off x="2474406" y="4404610"/>
              <a:ext cx="6717088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FFFF">
                  <a:lumMod val="65000"/>
                </a:srgbClr>
              </a:solidFill>
              <a:prstDash val="lgDash"/>
              <a:round/>
              <a:headEnd type="none" w="med" len="med"/>
              <a:tailEnd type="none"/>
            </a:ln>
            <a:effectLst/>
          </p:spPr>
        </p:cxnSp>
        <p:sp>
          <p:nvSpPr>
            <p:cNvPr id="7" name="TextBox 83"/>
            <p:cNvSpPr txBox="1"/>
            <p:nvPr/>
          </p:nvSpPr>
          <p:spPr>
            <a:xfrm>
              <a:off x="2568954" y="3084104"/>
              <a:ext cx="1056392" cy="3553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121918" tIns="60960" rIns="121918" bIns="60960" rtlCol="0">
              <a:spAutoFit/>
            </a:bodyPr>
            <a:lstStyle/>
            <a:p>
              <a:pPr algn="ctr"/>
              <a:r>
                <a:rPr lang="en-US" altLang="zh-CN" sz="1400" dirty="0" err="1">
                  <a:solidFill>
                    <a:srgbClr val="000000"/>
                  </a:solidFill>
                  <a:latin typeface="+mn-lt"/>
                  <a:ea typeface="华文细黑"/>
                </a:rPr>
                <a:t>Fase</a:t>
              </a:r>
              <a:r>
                <a:rPr lang="en-US" altLang="zh-CN" sz="1400" dirty="0">
                  <a:solidFill>
                    <a:srgbClr val="000000"/>
                  </a:solidFill>
                  <a:latin typeface="+mn-lt"/>
                  <a:ea typeface="华文细黑"/>
                </a:rPr>
                <a:t> </a:t>
              </a:r>
              <a:r>
                <a:rPr lang="en-US" altLang="zh-CN" sz="1400" dirty="0" err="1">
                  <a:solidFill>
                    <a:srgbClr val="000000"/>
                  </a:solidFill>
                  <a:latin typeface="+mn-lt"/>
                  <a:ea typeface="华文细黑"/>
                </a:rPr>
                <a:t>inicial</a:t>
              </a:r>
              <a:endParaRPr lang="zh-CN" altLang="en-US" sz="140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8" name="TextBox 84"/>
            <p:cNvSpPr txBox="1"/>
            <p:nvPr/>
          </p:nvSpPr>
          <p:spPr>
            <a:xfrm>
              <a:off x="2568954" y="5004316"/>
              <a:ext cx="1302921" cy="58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121918" tIns="60960" rIns="121918" bIns="60960" rtlCol="0">
              <a:spAutoFit/>
            </a:bodyPr>
            <a:lstStyle/>
            <a:p>
              <a:pPr algn="ctr"/>
              <a:r>
                <a:rPr lang="en-US" altLang="zh-CN" sz="1400" dirty="0" err="1">
                  <a:solidFill>
                    <a:srgbClr val="000000"/>
                  </a:solidFill>
                  <a:latin typeface="+mn-lt"/>
                  <a:ea typeface="华文细黑"/>
                </a:rPr>
                <a:t>Fase</a:t>
              </a:r>
              <a:r>
                <a:rPr lang="en-US" altLang="zh-CN" sz="1400" dirty="0">
                  <a:solidFill>
                    <a:srgbClr val="000000"/>
                  </a:solidFill>
                  <a:latin typeface="+mn-lt"/>
                  <a:ea typeface="华文细黑"/>
                </a:rPr>
                <a:t> de </a:t>
              </a:r>
              <a:r>
                <a:rPr lang="en-US" altLang="zh-CN" sz="1400" dirty="0" err="1">
                  <a:solidFill>
                    <a:srgbClr val="000000"/>
                  </a:solidFill>
                  <a:latin typeface="+mn-lt"/>
                  <a:ea typeface="华文细黑"/>
                </a:rPr>
                <a:t>transferência</a:t>
              </a:r>
              <a:endParaRPr lang="zh-CN" altLang="en-US" sz="140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4002999" y="4516059"/>
              <a:ext cx="5046370" cy="1632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5599" tIns="52800" rIns="105599" bIns="52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9"/>
              <a:endParaRPr lang="zh-CN" altLang="en-US" sz="140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985415" y="2674271"/>
              <a:ext cx="5063954" cy="16321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5599" tIns="52800" rIns="105599" bIns="52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1068899"/>
              <a:endParaRPr lang="zh-CN" altLang="en-US" sz="140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grpSp>
          <p:nvGrpSpPr>
            <p:cNvPr id="11" name="组合 145"/>
            <p:cNvGrpSpPr/>
            <p:nvPr/>
          </p:nvGrpSpPr>
          <p:grpSpPr>
            <a:xfrm>
              <a:off x="8403505" y="2943877"/>
              <a:ext cx="352426" cy="352911"/>
              <a:chOff x="971600" y="2652348"/>
              <a:chExt cx="264251" cy="264683"/>
            </a:xfrm>
          </p:grpSpPr>
          <p:sp>
            <p:nvSpPr>
              <p:cNvPr id="12" name="Oval 36"/>
              <p:cNvSpPr>
                <a:spLocks noChangeArrowheads="1"/>
              </p:cNvSpPr>
              <p:nvPr/>
            </p:nvSpPr>
            <p:spPr bwMode="gray">
              <a:xfrm>
                <a:off x="973981" y="2655094"/>
                <a:ext cx="261870" cy="26193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13" name="Oval 37"/>
              <p:cNvSpPr>
                <a:spLocks noChangeArrowheads="1"/>
              </p:cNvSpPr>
              <p:nvPr/>
            </p:nvSpPr>
            <p:spPr bwMode="gray">
              <a:xfrm>
                <a:off x="977552" y="2656284"/>
                <a:ext cx="255918" cy="25479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14" name="Oval 38"/>
              <p:cNvSpPr>
                <a:spLocks noChangeArrowheads="1"/>
              </p:cNvSpPr>
              <p:nvPr/>
            </p:nvSpPr>
            <p:spPr bwMode="gray">
              <a:xfrm>
                <a:off x="979932" y="2658666"/>
                <a:ext cx="242825" cy="2381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15" name="Oval 39"/>
              <p:cNvSpPr>
                <a:spLocks noChangeArrowheads="1"/>
              </p:cNvSpPr>
              <p:nvPr/>
            </p:nvSpPr>
            <p:spPr bwMode="gray">
              <a:xfrm>
                <a:off x="994216" y="2665809"/>
                <a:ext cx="215447" cy="19288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lIns="91405" tIns="45702" rIns="91405" bIns="45702" anchor="ctr"/>
              <a:lstStyle/>
              <a:p>
                <a:pPr eaLnBrk="0" hangingPunct="0"/>
                <a:endParaRPr lang="zh-CN" altLang="en-US" sz="1400" b="1" dirty="0">
                  <a:solidFill>
                    <a:srgbClr val="CC0000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16" name="Text Box 40"/>
              <p:cNvSpPr txBox="1">
                <a:spLocks noChangeArrowheads="1"/>
              </p:cNvSpPr>
              <p:nvPr/>
            </p:nvSpPr>
            <p:spPr bwMode="gray">
              <a:xfrm>
                <a:off x="971600" y="2652348"/>
                <a:ext cx="167835" cy="23080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91405" tIns="45702" rIns="91405" bIns="45702" anchor="ctr">
                <a:spAutoFit/>
              </a:bodyPr>
              <a:lstStyle/>
              <a:p>
                <a:pPr eaLnBrk="0" hangingPunct="0"/>
                <a:r>
                  <a:rPr lang="en-US" altLang="zh-CN" sz="1400" b="1" dirty="0">
                    <a:solidFill>
                      <a:srgbClr val="CC0000"/>
                    </a:solidFill>
                    <a:latin typeface="+mn-lt"/>
                    <a:ea typeface="华文细黑"/>
                  </a:rPr>
                  <a:t>1</a:t>
                </a:r>
              </a:p>
            </p:txBody>
          </p:sp>
        </p:grpSp>
        <p:grpSp>
          <p:nvGrpSpPr>
            <p:cNvPr id="17" name="组合 151"/>
            <p:cNvGrpSpPr/>
            <p:nvPr/>
          </p:nvGrpSpPr>
          <p:grpSpPr>
            <a:xfrm>
              <a:off x="4250880" y="3262902"/>
              <a:ext cx="352426" cy="352911"/>
              <a:chOff x="971600" y="2652348"/>
              <a:chExt cx="264251" cy="264683"/>
            </a:xfrm>
          </p:grpSpPr>
          <p:sp>
            <p:nvSpPr>
              <p:cNvPr id="18" name="Oval 36"/>
              <p:cNvSpPr>
                <a:spLocks noChangeArrowheads="1"/>
              </p:cNvSpPr>
              <p:nvPr/>
            </p:nvSpPr>
            <p:spPr bwMode="gray">
              <a:xfrm>
                <a:off x="973981" y="2655094"/>
                <a:ext cx="261870" cy="26193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19" name="Oval 37"/>
              <p:cNvSpPr>
                <a:spLocks noChangeArrowheads="1"/>
              </p:cNvSpPr>
              <p:nvPr/>
            </p:nvSpPr>
            <p:spPr bwMode="gray">
              <a:xfrm>
                <a:off x="977552" y="2656284"/>
                <a:ext cx="255918" cy="25479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20" name="Oval 38"/>
              <p:cNvSpPr>
                <a:spLocks noChangeArrowheads="1"/>
              </p:cNvSpPr>
              <p:nvPr/>
            </p:nvSpPr>
            <p:spPr bwMode="gray">
              <a:xfrm>
                <a:off x="979932" y="2658666"/>
                <a:ext cx="242825" cy="2381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21" name="Oval 39"/>
              <p:cNvSpPr>
                <a:spLocks noChangeArrowheads="1"/>
              </p:cNvSpPr>
              <p:nvPr/>
            </p:nvSpPr>
            <p:spPr bwMode="gray">
              <a:xfrm>
                <a:off x="994216" y="2665809"/>
                <a:ext cx="215447" cy="19288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lIns="91405" tIns="45702" rIns="91405" bIns="45702" anchor="ctr"/>
              <a:lstStyle/>
              <a:p>
                <a:pPr eaLnBrk="0" hangingPunct="0"/>
                <a:endParaRPr lang="zh-CN" altLang="en-US" sz="1400" b="1" dirty="0">
                  <a:solidFill>
                    <a:srgbClr val="CC0000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22" name="Text Box 40"/>
              <p:cNvSpPr txBox="1">
                <a:spLocks noChangeArrowheads="1"/>
              </p:cNvSpPr>
              <p:nvPr/>
            </p:nvSpPr>
            <p:spPr bwMode="gray">
              <a:xfrm>
                <a:off x="971600" y="2652348"/>
                <a:ext cx="167835" cy="23080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91405" tIns="45702" rIns="91405" bIns="45702" anchor="ctr">
                <a:spAutoFit/>
              </a:bodyPr>
              <a:lstStyle/>
              <a:p>
                <a:pPr eaLnBrk="0" hangingPunct="0"/>
                <a:r>
                  <a:rPr lang="en-US" altLang="zh-CN" sz="1400" b="1" dirty="0">
                    <a:solidFill>
                      <a:srgbClr val="CC0000"/>
                    </a:solidFill>
                    <a:latin typeface="+mn-lt"/>
                    <a:ea typeface="华文细黑"/>
                  </a:rPr>
                  <a:t>2</a:t>
                </a:r>
              </a:p>
            </p:txBody>
          </p:sp>
        </p:grpSp>
        <p:grpSp>
          <p:nvGrpSpPr>
            <p:cNvPr id="23" name="组合 157"/>
            <p:cNvGrpSpPr/>
            <p:nvPr/>
          </p:nvGrpSpPr>
          <p:grpSpPr>
            <a:xfrm>
              <a:off x="4250880" y="3753866"/>
              <a:ext cx="352426" cy="352911"/>
              <a:chOff x="971600" y="2652348"/>
              <a:chExt cx="264251" cy="264683"/>
            </a:xfrm>
          </p:grpSpPr>
          <p:sp>
            <p:nvSpPr>
              <p:cNvPr id="24" name="Oval 36"/>
              <p:cNvSpPr>
                <a:spLocks noChangeArrowheads="1"/>
              </p:cNvSpPr>
              <p:nvPr/>
            </p:nvSpPr>
            <p:spPr bwMode="gray">
              <a:xfrm>
                <a:off x="973981" y="2655094"/>
                <a:ext cx="261870" cy="26193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25" name="Oval 37"/>
              <p:cNvSpPr>
                <a:spLocks noChangeArrowheads="1"/>
              </p:cNvSpPr>
              <p:nvPr/>
            </p:nvSpPr>
            <p:spPr bwMode="gray">
              <a:xfrm>
                <a:off x="977552" y="2656284"/>
                <a:ext cx="255918" cy="25479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26" name="Oval 38"/>
              <p:cNvSpPr>
                <a:spLocks noChangeArrowheads="1"/>
              </p:cNvSpPr>
              <p:nvPr/>
            </p:nvSpPr>
            <p:spPr bwMode="gray">
              <a:xfrm>
                <a:off x="979932" y="2658666"/>
                <a:ext cx="242825" cy="2381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27" name="Oval 39"/>
              <p:cNvSpPr>
                <a:spLocks noChangeArrowheads="1"/>
              </p:cNvSpPr>
              <p:nvPr/>
            </p:nvSpPr>
            <p:spPr bwMode="gray">
              <a:xfrm>
                <a:off x="994216" y="2665809"/>
                <a:ext cx="215447" cy="19288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lIns="91405" tIns="45702" rIns="91405" bIns="45702" anchor="ctr"/>
              <a:lstStyle/>
              <a:p>
                <a:pPr eaLnBrk="0" hangingPunct="0"/>
                <a:endParaRPr lang="zh-CN" altLang="en-US" sz="1400" b="1" dirty="0">
                  <a:solidFill>
                    <a:srgbClr val="CC0000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28" name="Text Box 40"/>
              <p:cNvSpPr txBox="1">
                <a:spLocks noChangeArrowheads="1"/>
              </p:cNvSpPr>
              <p:nvPr/>
            </p:nvSpPr>
            <p:spPr bwMode="gray">
              <a:xfrm>
                <a:off x="971600" y="2652348"/>
                <a:ext cx="167835" cy="23080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91405" tIns="45702" rIns="91405" bIns="45702" anchor="ctr">
                <a:spAutoFit/>
              </a:bodyPr>
              <a:lstStyle/>
              <a:p>
                <a:pPr eaLnBrk="0" hangingPunct="0"/>
                <a:r>
                  <a:rPr lang="en-US" altLang="zh-CN" sz="1400" b="1" dirty="0">
                    <a:solidFill>
                      <a:srgbClr val="CC0000"/>
                    </a:solidFill>
                    <a:latin typeface="+mn-lt"/>
                    <a:ea typeface="华文细黑"/>
                  </a:rPr>
                  <a:t>3</a:t>
                </a:r>
              </a:p>
            </p:txBody>
          </p:sp>
        </p:grpSp>
        <p:grpSp>
          <p:nvGrpSpPr>
            <p:cNvPr id="29" name="组合 163"/>
            <p:cNvGrpSpPr/>
            <p:nvPr/>
          </p:nvGrpSpPr>
          <p:grpSpPr>
            <a:xfrm>
              <a:off x="8433667" y="4915911"/>
              <a:ext cx="352426" cy="352911"/>
              <a:chOff x="971600" y="2652348"/>
              <a:chExt cx="264251" cy="264683"/>
            </a:xfrm>
          </p:grpSpPr>
          <p:sp>
            <p:nvSpPr>
              <p:cNvPr id="30" name="Oval 36"/>
              <p:cNvSpPr>
                <a:spLocks noChangeArrowheads="1"/>
              </p:cNvSpPr>
              <p:nvPr/>
            </p:nvSpPr>
            <p:spPr bwMode="gray">
              <a:xfrm>
                <a:off x="973981" y="2655094"/>
                <a:ext cx="261870" cy="26193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31" name="Oval 37"/>
              <p:cNvSpPr>
                <a:spLocks noChangeArrowheads="1"/>
              </p:cNvSpPr>
              <p:nvPr/>
            </p:nvSpPr>
            <p:spPr bwMode="gray">
              <a:xfrm>
                <a:off x="977552" y="2656284"/>
                <a:ext cx="255918" cy="25479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32" name="Oval 38"/>
              <p:cNvSpPr>
                <a:spLocks noChangeArrowheads="1"/>
              </p:cNvSpPr>
              <p:nvPr/>
            </p:nvSpPr>
            <p:spPr bwMode="gray">
              <a:xfrm>
                <a:off x="979932" y="2658666"/>
                <a:ext cx="242825" cy="2381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33" name="Oval 39"/>
              <p:cNvSpPr>
                <a:spLocks noChangeArrowheads="1"/>
              </p:cNvSpPr>
              <p:nvPr/>
            </p:nvSpPr>
            <p:spPr bwMode="gray">
              <a:xfrm>
                <a:off x="994216" y="2665809"/>
                <a:ext cx="215447" cy="19288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lIns="91405" tIns="45702" rIns="91405" bIns="45702" anchor="ctr"/>
              <a:lstStyle/>
              <a:p>
                <a:pPr eaLnBrk="0" hangingPunct="0"/>
                <a:endParaRPr lang="zh-CN" altLang="en-US" sz="1400" b="1" dirty="0">
                  <a:solidFill>
                    <a:srgbClr val="CC0000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34" name="Text Box 40"/>
              <p:cNvSpPr txBox="1">
                <a:spLocks noChangeArrowheads="1"/>
              </p:cNvSpPr>
              <p:nvPr/>
            </p:nvSpPr>
            <p:spPr bwMode="gray">
              <a:xfrm>
                <a:off x="971600" y="2652348"/>
                <a:ext cx="167835" cy="23080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91405" tIns="45702" rIns="91405" bIns="45702" anchor="ctr">
                <a:spAutoFit/>
              </a:bodyPr>
              <a:lstStyle/>
              <a:p>
                <a:pPr eaLnBrk="0" hangingPunct="0"/>
                <a:r>
                  <a:rPr lang="en-US" altLang="zh-CN" sz="1400" b="1" dirty="0">
                    <a:solidFill>
                      <a:srgbClr val="CC0000"/>
                    </a:solidFill>
                    <a:latin typeface="+mn-lt"/>
                    <a:ea typeface="华文细黑"/>
                  </a:rPr>
                  <a:t>4</a:t>
                </a:r>
              </a:p>
            </p:txBody>
          </p:sp>
        </p:grpSp>
        <p:sp>
          <p:nvSpPr>
            <p:cNvPr id="35" name="TextBox 111"/>
            <p:cNvSpPr txBox="1"/>
            <p:nvPr/>
          </p:nvSpPr>
          <p:spPr>
            <a:xfrm>
              <a:off x="4899027" y="2759321"/>
              <a:ext cx="3599823" cy="355336"/>
            </a:xfrm>
            <a:prstGeom prst="rect">
              <a:avLst/>
            </a:prstGeom>
            <a:noFill/>
          </p:spPr>
          <p:txBody>
            <a:bodyPr wrap="square" lIns="121918" tIns="60960" rIns="121918" bIns="60960" rtlCol="0">
              <a:spAutoFit/>
            </a:bodyPr>
            <a:lstStyle/>
            <a:p>
              <a:r>
                <a:rPr lang="pt-BR" altLang="zh-CN" sz="1400" dirty="0">
                  <a:solidFill>
                    <a:srgbClr val="000000"/>
                  </a:solidFill>
                  <a:latin typeface="+mn-lt"/>
                  <a:ea typeface="华文细黑"/>
                </a:rPr>
                <a:t>CPE envia sequência de teste de diafonia US</a:t>
              </a:r>
              <a:endParaRPr lang="zh-CN" altLang="en-US" sz="140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36" name="TextBox 112"/>
            <p:cNvSpPr txBox="1"/>
            <p:nvPr/>
          </p:nvSpPr>
          <p:spPr>
            <a:xfrm>
              <a:off x="4829476" y="3247460"/>
              <a:ext cx="3893025" cy="355336"/>
            </a:xfrm>
            <a:prstGeom prst="rect">
              <a:avLst/>
            </a:prstGeom>
            <a:noFill/>
          </p:spPr>
          <p:txBody>
            <a:bodyPr wrap="square" lIns="121918" tIns="60960" rIns="121918" bIns="60960" rtlCol="0">
              <a:spAutoFit/>
            </a:bodyPr>
            <a:lstStyle/>
            <a:p>
              <a:r>
                <a:rPr lang="pt-BR" altLang="zh-CN" sz="1400" dirty="0">
                  <a:solidFill>
                    <a:srgbClr val="000000"/>
                  </a:solidFill>
                  <a:latin typeface="+mn-lt"/>
                  <a:ea typeface="华文细黑"/>
                </a:rPr>
                <a:t>CO aceita a sequência, gera o resultado do teste</a:t>
              </a:r>
              <a:endParaRPr lang="zh-CN" altLang="en-US" sz="140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37" name="TextBox 113"/>
            <p:cNvSpPr txBox="1"/>
            <p:nvPr/>
          </p:nvSpPr>
          <p:spPr>
            <a:xfrm>
              <a:off x="5111906" y="3756056"/>
              <a:ext cx="3361248" cy="355336"/>
            </a:xfrm>
            <a:prstGeom prst="rect">
              <a:avLst/>
            </a:prstGeom>
            <a:noFill/>
          </p:spPr>
          <p:txBody>
            <a:bodyPr wrap="square" lIns="121918" tIns="60960" rIns="121918" bIns="60960" rtlCol="0" anchor="t">
              <a:spAutoFit/>
            </a:bodyPr>
            <a:lstStyle/>
            <a:p>
              <a:r>
                <a:rPr lang="pt-BR" altLang="zh-CN" sz="1400" dirty="0">
                  <a:solidFill>
                    <a:srgbClr val="000000"/>
                  </a:solidFill>
                  <a:latin typeface="+mn-lt"/>
                  <a:ea typeface="华文细黑"/>
                </a:rPr>
                <a:t>CO </a:t>
              </a:r>
              <a:r>
                <a:rPr lang="pt-BR" altLang="zh-CN" sz="1400" dirty="0">
                  <a:solidFill>
                    <a:srgbClr val="000000"/>
                  </a:solidFill>
                  <a:ea typeface="华文细黑"/>
                </a:rPr>
                <a:t>calcula</a:t>
              </a:r>
              <a:r>
                <a:rPr lang="pt-BR" altLang="zh-CN" sz="1400" dirty="0">
                  <a:solidFill>
                    <a:srgbClr val="000000"/>
                  </a:solidFill>
                  <a:latin typeface="+mn-lt"/>
                  <a:ea typeface="华文细黑"/>
                </a:rPr>
                <a:t> a solução de ajustamento US</a:t>
              </a:r>
              <a:endParaRPr lang="zh-CN" altLang="en-US" sz="140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38" name="TextBox 114"/>
            <p:cNvSpPr txBox="1"/>
            <p:nvPr/>
          </p:nvSpPr>
          <p:spPr>
            <a:xfrm>
              <a:off x="5303978" y="4646671"/>
              <a:ext cx="3073141" cy="355336"/>
            </a:xfrm>
            <a:prstGeom prst="rect">
              <a:avLst/>
            </a:prstGeom>
            <a:noFill/>
          </p:spPr>
          <p:txBody>
            <a:bodyPr wrap="square" lIns="121918" tIns="60960" rIns="121918" bIns="60960" rtlCol="0" anchor="t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ea typeface="+mn-lt"/>
                  <a:cs typeface="+mn-lt"/>
                </a:rPr>
                <a:t>CPE </a:t>
              </a:r>
              <a:r>
                <a:rPr lang="en-US" sz="1400" dirty="0" err="1">
                  <a:solidFill>
                    <a:srgbClr val="000000"/>
                  </a:solidFill>
                  <a:ea typeface="+mn-lt"/>
                  <a:cs typeface="+mn-lt"/>
                </a:rPr>
                <a:t>envia</a:t>
              </a:r>
              <a:r>
                <a:rPr lang="en-US" sz="1400" dirty="0">
                  <a:solidFill>
                    <a:srgbClr val="000000"/>
                  </a:solidFill>
                  <a:ea typeface="+mn-lt"/>
                  <a:cs typeface="+mn-lt"/>
                </a:rPr>
                <a:t> dados US</a:t>
              </a:r>
              <a:endParaRPr lang="pt-BR" dirty="0">
                <a:ea typeface="+mn-lt"/>
                <a:cs typeface="+mn-lt"/>
              </a:endParaRPr>
            </a:p>
          </p:txBody>
        </p:sp>
        <p:grpSp>
          <p:nvGrpSpPr>
            <p:cNvPr id="39" name="组合 173"/>
            <p:cNvGrpSpPr/>
            <p:nvPr/>
          </p:nvGrpSpPr>
          <p:grpSpPr>
            <a:xfrm>
              <a:off x="4219162" y="5424131"/>
              <a:ext cx="352426" cy="352911"/>
              <a:chOff x="971600" y="2652348"/>
              <a:chExt cx="264251" cy="264683"/>
            </a:xfrm>
          </p:grpSpPr>
          <p:sp>
            <p:nvSpPr>
              <p:cNvPr id="40" name="Oval 36"/>
              <p:cNvSpPr>
                <a:spLocks noChangeArrowheads="1"/>
              </p:cNvSpPr>
              <p:nvPr/>
            </p:nvSpPr>
            <p:spPr bwMode="gray">
              <a:xfrm>
                <a:off x="973981" y="2655094"/>
                <a:ext cx="261870" cy="26193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41" name="Oval 37"/>
              <p:cNvSpPr>
                <a:spLocks noChangeArrowheads="1"/>
              </p:cNvSpPr>
              <p:nvPr/>
            </p:nvSpPr>
            <p:spPr bwMode="gray">
              <a:xfrm>
                <a:off x="977552" y="2656284"/>
                <a:ext cx="255918" cy="25479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42" name="Oval 38"/>
              <p:cNvSpPr>
                <a:spLocks noChangeArrowheads="1"/>
              </p:cNvSpPr>
              <p:nvPr/>
            </p:nvSpPr>
            <p:spPr bwMode="gray">
              <a:xfrm>
                <a:off x="979932" y="2658666"/>
                <a:ext cx="242825" cy="2381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1400" b="1" dirty="0">
                  <a:solidFill>
                    <a:srgbClr val="FFFFFF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43" name="Oval 39"/>
              <p:cNvSpPr>
                <a:spLocks noChangeArrowheads="1"/>
              </p:cNvSpPr>
              <p:nvPr/>
            </p:nvSpPr>
            <p:spPr bwMode="gray">
              <a:xfrm>
                <a:off x="994216" y="2665809"/>
                <a:ext cx="215447" cy="19288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lIns="91405" tIns="45702" rIns="91405" bIns="45702" anchor="ctr"/>
              <a:lstStyle/>
              <a:p>
                <a:pPr eaLnBrk="0" hangingPunct="0"/>
                <a:endParaRPr lang="zh-CN" altLang="en-US" sz="1400" b="1" dirty="0">
                  <a:solidFill>
                    <a:srgbClr val="CC0000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44" name="Text Box 40"/>
              <p:cNvSpPr txBox="1">
                <a:spLocks noChangeArrowheads="1"/>
              </p:cNvSpPr>
              <p:nvPr/>
            </p:nvSpPr>
            <p:spPr bwMode="gray">
              <a:xfrm>
                <a:off x="971600" y="2652348"/>
                <a:ext cx="167835" cy="23080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91405" tIns="45702" rIns="91405" bIns="45702" anchor="ctr">
                <a:spAutoFit/>
              </a:bodyPr>
              <a:lstStyle/>
              <a:p>
                <a:pPr eaLnBrk="0" hangingPunct="0"/>
                <a:r>
                  <a:rPr lang="en-US" altLang="zh-CN" sz="1400" b="1" dirty="0">
                    <a:solidFill>
                      <a:srgbClr val="CC0000"/>
                    </a:solidFill>
                    <a:latin typeface="+mn-lt"/>
                    <a:ea typeface="华文细黑"/>
                  </a:rPr>
                  <a:t>5</a:t>
                </a:r>
              </a:p>
            </p:txBody>
          </p:sp>
        </p:grpSp>
        <p:sp>
          <p:nvSpPr>
            <p:cNvPr id="45" name="TextBox 121"/>
            <p:cNvSpPr txBox="1"/>
            <p:nvPr/>
          </p:nvSpPr>
          <p:spPr>
            <a:xfrm>
              <a:off x="4804850" y="5260826"/>
              <a:ext cx="3774869" cy="581460"/>
            </a:xfrm>
            <a:prstGeom prst="rect">
              <a:avLst/>
            </a:prstGeom>
            <a:noFill/>
          </p:spPr>
          <p:txBody>
            <a:bodyPr wrap="square" lIns="121918" tIns="60960" rIns="121918" bIns="60960" rtlCol="0" anchor="t">
              <a:spAutoFit/>
            </a:bodyPr>
            <a:lstStyle/>
            <a:p>
              <a:r>
                <a:rPr lang="pt-BR" altLang="zh-CN" sz="1400" dirty="0">
                  <a:solidFill>
                    <a:srgbClr val="000000"/>
                  </a:solidFill>
                  <a:latin typeface="+mn-lt"/>
                  <a:ea typeface="华文细黑"/>
                </a:rPr>
                <a:t>CO aceitar dados </a:t>
              </a:r>
              <a:r>
                <a:rPr lang="pt-BR" altLang="zh-CN" sz="1400" dirty="0">
                  <a:solidFill>
                    <a:srgbClr val="000000"/>
                  </a:solidFill>
                  <a:ea typeface="华文细黑"/>
                </a:rPr>
                <a:t>de US com</a:t>
              </a:r>
              <a:r>
                <a:rPr lang="pt-BR" altLang="zh-CN" sz="1400" dirty="0">
                  <a:solidFill>
                    <a:srgbClr val="000000"/>
                  </a:solidFill>
                  <a:latin typeface="+mn-lt"/>
                  <a:ea typeface="华文细黑"/>
                </a:rPr>
                <a:t> diafonia, </a:t>
              </a:r>
              <a:r>
                <a:rPr lang="pt-BR" altLang="zh-CN" sz="1400" dirty="0">
                  <a:solidFill>
                    <a:srgbClr val="000000"/>
                  </a:solidFill>
                  <a:ea typeface="华文细黑"/>
                </a:rPr>
                <a:t>cancela a</a:t>
              </a:r>
              <a:r>
                <a:rPr lang="pt-BR" altLang="zh-CN" sz="1400" dirty="0">
                  <a:solidFill>
                    <a:srgbClr val="000000"/>
                  </a:solidFill>
                  <a:latin typeface="+mn-lt"/>
                  <a:ea typeface="华文细黑"/>
                </a:rPr>
                <a:t> diafonia através de uma solução de ajustamento</a:t>
              </a:r>
              <a:endParaRPr lang="zh-CN" altLang="en-US" sz="140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 flipH="1">
              <a:off x="4794311" y="3111066"/>
              <a:ext cx="3493550" cy="3858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flipH="1">
              <a:off x="4811897" y="5101621"/>
              <a:ext cx="3444855" cy="365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48" name="组合 37"/>
            <p:cNvGrpSpPr/>
            <p:nvPr/>
          </p:nvGrpSpPr>
          <p:grpSpPr>
            <a:xfrm>
              <a:off x="4263307" y="1367600"/>
              <a:ext cx="4181473" cy="907084"/>
              <a:chOff x="2165402" y="1374617"/>
              <a:chExt cx="4719058" cy="907084"/>
            </a:xfrm>
          </p:grpSpPr>
          <p:grpSp>
            <p:nvGrpSpPr>
              <p:cNvPr id="49" name="Group 405"/>
              <p:cNvGrpSpPr/>
              <p:nvPr/>
            </p:nvGrpSpPr>
            <p:grpSpPr>
              <a:xfrm>
                <a:off x="3428508" y="2209693"/>
                <a:ext cx="2304256" cy="72008"/>
                <a:chOff x="6603566" y="4192822"/>
                <a:chExt cx="3137335" cy="45719"/>
              </a:xfrm>
            </p:grpSpPr>
            <p:grpSp>
              <p:nvGrpSpPr>
                <p:cNvPr id="52" name="Group 63"/>
                <p:cNvGrpSpPr>
                  <a:grpSpLocks/>
                </p:cNvGrpSpPr>
                <p:nvPr/>
              </p:nvGrpSpPr>
              <p:grpSpPr bwMode="auto">
                <a:xfrm flipV="1">
                  <a:off x="6603566" y="4192822"/>
                  <a:ext cx="784644" cy="45719"/>
                  <a:chOff x="2160" y="2400"/>
                  <a:chExt cx="768" cy="48"/>
                </a:xfrm>
              </p:grpSpPr>
              <p:grpSp>
                <p:nvGrpSpPr>
                  <p:cNvPr id="74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160" y="2400"/>
                    <a:ext cx="384" cy="48"/>
                    <a:chOff x="2160" y="2400"/>
                    <a:chExt cx="384" cy="48"/>
                  </a:xfrm>
                </p:grpSpPr>
                <p:sp>
                  <p:nvSpPr>
                    <p:cNvPr id="78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79" name="Oval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75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544" y="2400"/>
                    <a:ext cx="384" cy="48"/>
                    <a:chOff x="2160" y="2400"/>
                    <a:chExt cx="384" cy="48"/>
                  </a:xfrm>
                </p:grpSpPr>
                <p:sp>
                  <p:nvSpPr>
                    <p:cNvPr id="76" name="Oval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77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</p:grpSp>
            </p:grpSp>
            <p:grpSp>
              <p:nvGrpSpPr>
                <p:cNvPr id="53" name="Group 63"/>
                <p:cNvGrpSpPr>
                  <a:grpSpLocks/>
                </p:cNvGrpSpPr>
                <p:nvPr/>
              </p:nvGrpSpPr>
              <p:grpSpPr bwMode="auto">
                <a:xfrm flipV="1">
                  <a:off x="7387797" y="4192822"/>
                  <a:ext cx="784644" cy="45719"/>
                  <a:chOff x="2160" y="2400"/>
                  <a:chExt cx="768" cy="48"/>
                </a:xfrm>
              </p:grpSpPr>
              <p:grpSp>
                <p:nvGrpSpPr>
                  <p:cNvPr id="68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160" y="2400"/>
                    <a:ext cx="384" cy="48"/>
                    <a:chOff x="2160" y="2400"/>
                    <a:chExt cx="384" cy="48"/>
                  </a:xfrm>
                </p:grpSpPr>
                <p:sp>
                  <p:nvSpPr>
                    <p:cNvPr id="72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73" name="Oval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69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544" y="2400"/>
                    <a:ext cx="384" cy="48"/>
                    <a:chOff x="2160" y="2400"/>
                    <a:chExt cx="384" cy="48"/>
                  </a:xfrm>
                </p:grpSpPr>
                <p:sp>
                  <p:nvSpPr>
                    <p:cNvPr id="70" name="Oval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71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</p:grpSp>
            </p:grpSp>
            <p:grpSp>
              <p:nvGrpSpPr>
                <p:cNvPr id="54" name="Group 63"/>
                <p:cNvGrpSpPr>
                  <a:grpSpLocks/>
                </p:cNvGrpSpPr>
                <p:nvPr/>
              </p:nvGrpSpPr>
              <p:grpSpPr bwMode="auto">
                <a:xfrm flipV="1">
                  <a:off x="8172027" y="4192822"/>
                  <a:ext cx="784644" cy="45719"/>
                  <a:chOff x="2160" y="2400"/>
                  <a:chExt cx="768" cy="48"/>
                </a:xfrm>
              </p:grpSpPr>
              <p:grpSp>
                <p:nvGrpSpPr>
                  <p:cNvPr id="6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160" y="2400"/>
                    <a:ext cx="384" cy="48"/>
                    <a:chOff x="2160" y="2400"/>
                    <a:chExt cx="384" cy="48"/>
                  </a:xfrm>
                </p:grpSpPr>
                <p:sp>
                  <p:nvSpPr>
                    <p:cNvPr id="66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67" name="Oval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63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544" y="2400"/>
                    <a:ext cx="384" cy="48"/>
                    <a:chOff x="2160" y="2400"/>
                    <a:chExt cx="384" cy="48"/>
                  </a:xfrm>
                </p:grpSpPr>
                <p:sp>
                  <p:nvSpPr>
                    <p:cNvPr id="64" name="Oval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65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</p:grpSp>
            </p:grpSp>
            <p:grpSp>
              <p:nvGrpSpPr>
                <p:cNvPr id="55" name="Group 63"/>
                <p:cNvGrpSpPr>
                  <a:grpSpLocks/>
                </p:cNvGrpSpPr>
                <p:nvPr/>
              </p:nvGrpSpPr>
              <p:grpSpPr bwMode="auto">
                <a:xfrm flipV="1">
                  <a:off x="8956257" y="4192822"/>
                  <a:ext cx="784644" cy="45719"/>
                  <a:chOff x="2160" y="2400"/>
                  <a:chExt cx="768" cy="48"/>
                </a:xfrm>
              </p:grpSpPr>
              <p:grpSp>
                <p:nvGrpSpPr>
                  <p:cNvPr id="56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160" y="2400"/>
                    <a:ext cx="384" cy="48"/>
                    <a:chOff x="2160" y="2400"/>
                    <a:chExt cx="384" cy="48"/>
                  </a:xfrm>
                </p:grpSpPr>
                <p:sp>
                  <p:nvSpPr>
                    <p:cNvPr id="60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61" name="Oval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57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544" y="2400"/>
                    <a:ext cx="384" cy="48"/>
                    <a:chOff x="2160" y="2400"/>
                    <a:chExt cx="384" cy="48"/>
                  </a:xfrm>
                </p:grpSpPr>
                <p:sp>
                  <p:nvSpPr>
                    <p:cNvPr id="58" name="Oval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59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2400"/>
                      <a:ext cx="192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30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</p:grpSp>
            </p:grpSp>
          </p:grpSp>
          <p:sp>
            <p:nvSpPr>
              <p:cNvPr id="50" name="TextBox 35"/>
              <p:cNvSpPr txBox="1"/>
              <p:nvPr/>
            </p:nvSpPr>
            <p:spPr>
              <a:xfrm>
                <a:off x="2165402" y="1376363"/>
                <a:ext cx="10172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+mn-lt"/>
                  </a:rPr>
                  <a:t>DSLAM</a:t>
                </a:r>
                <a:endParaRPr lang="zh-CN" altLang="en-US" sz="1400" b="1" dirty="0">
                  <a:latin typeface="+mn-lt"/>
                </a:endParaRPr>
              </a:p>
            </p:txBody>
          </p:sp>
          <p:sp>
            <p:nvSpPr>
              <p:cNvPr id="51" name="TextBox 36"/>
              <p:cNvSpPr txBox="1"/>
              <p:nvPr/>
            </p:nvSpPr>
            <p:spPr>
              <a:xfrm>
                <a:off x="6297697" y="1374617"/>
                <a:ext cx="5867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+mn-lt"/>
                  </a:rPr>
                  <a:t>CPE</a:t>
                </a:r>
                <a:endParaRPr lang="zh-CN" altLang="en-US" sz="1400" b="1" dirty="0">
                  <a:latin typeface="+mn-lt"/>
                </a:endParaRPr>
              </a:p>
            </p:txBody>
          </p:sp>
        </p:grpSp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2432" y="1725904"/>
              <a:ext cx="1403980" cy="935987"/>
            </a:xfrm>
            <a:prstGeom prst="rect">
              <a:avLst/>
            </a:prstGeom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22656" y="2007628"/>
              <a:ext cx="1496773" cy="38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786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dirty="0"/>
              <a:t>A comparação da velocidade entre vetorização e VDSL2 na mesma condição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err="1"/>
              <a:t>Desempenho</a:t>
            </a:r>
            <a:r>
              <a:rPr lang="en-GB" altLang="zh-CN" dirty="0"/>
              <a:t> de </a:t>
            </a:r>
            <a:r>
              <a:rPr lang="en-GB" altLang="zh-CN" dirty="0" err="1"/>
              <a:t>vetorização</a:t>
            </a:r>
            <a:r>
              <a:rPr lang="en-GB" altLang="zh-CN" dirty="0"/>
              <a:t>
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45946"/>
              </p:ext>
            </p:extLst>
          </p:nvPr>
        </p:nvGraphicFramePr>
        <p:xfrm>
          <a:off x="1956078" y="2249418"/>
          <a:ext cx="8297772" cy="2937121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849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3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3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28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Distância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 @ 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Diâmetro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 do Cabo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Vetorização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
Taxa DS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VDSL2
Taxa DS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0.5mm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0.4mm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300m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250m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120Mb/s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75Mb/s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600m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500m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100Mb/s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60Mb/s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1000m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800m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60Mb/s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40Mb/s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1200m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1000m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40Mb/s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30Mb/s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549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xDSL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
</a:t>
            </a:r>
            <a:r>
              <a:rPr lang="pt-BR" altLang="zh-CN" b="1" dirty="0"/>
              <a:t>Princípio de vetorização e aplicação</a:t>
            </a:r>
            <a:endParaRPr lang="en-US" altLang="zh-CN" b="1" dirty="0"/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Por que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vetorização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
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Princípio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vetorização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Clr>
                <a:schemeClr val="tx1"/>
              </a:buClr>
              <a:buFont typeface="Huawei Sans" panose="020C0503030203020204" pitchFamily="34" charset="0"/>
              <a:buChar char="▪"/>
            </a:pPr>
            <a:r>
              <a:rPr lang="pt-BR" altLang="zh-CN" sz="2000" b="1" dirty="0"/>
              <a:t>Arquitetura do Sistema de Vetorização
</a:t>
            </a:r>
            <a:r>
              <a:rPr lang="pt-BR" altLang="zh-CN" sz="2000" dirty="0">
                <a:solidFill>
                  <a:schemeClr val="bg1">
                    <a:lumMod val="50000"/>
                  </a:schemeClr>
                </a:solidFill>
              </a:rPr>
              <a:t>Implantação de aplicativos de vetorização</a:t>
            </a:r>
            <a:endParaRPr lang="en-US" altLang="zh-CN" sz="2000" b="1" dirty="0"/>
          </a:p>
          <a:p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Princípio e Aplicação </a:t>
            </a:r>
            <a:r>
              <a:rPr lang="pt-BR" altLang="zh-CN" dirty="0" err="1">
                <a:solidFill>
                  <a:schemeClr val="bg1">
                    <a:lumMod val="50000"/>
                  </a:schemeClr>
                </a:solidFill>
              </a:rPr>
              <a:t>G.fast</a:t>
            </a:r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
Vetorização e configuração de serviço </a:t>
            </a:r>
            <a:r>
              <a:rPr lang="pt-BR" altLang="zh-CN" dirty="0" err="1">
                <a:solidFill>
                  <a:schemeClr val="bg1">
                    <a:lumMod val="50000"/>
                  </a:schemeClr>
                </a:solidFill>
              </a:rPr>
              <a:t>G.fast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85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dirty="0"/>
              <a:t>DSL tornou-se a tecnologia de acesso de banda larga fixa mais popular desde o nascimento desta tecnologia na década de 1990. Além disso, a tecnologia DSL estava continuamente buscando avanços técnicos e otimização, devido aos quais os serviços suportados pela DSL foram enriquecidos do serviço de dados original apenas para serviços </a:t>
            </a:r>
            <a:r>
              <a:rPr lang="pt-BR" altLang="zh-CN" dirty="0" err="1"/>
              <a:t>multi-play</a:t>
            </a:r>
            <a:r>
              <a:rPr lang="pt-BR" altLang="zh-CN" dirty="0"/>
              <a:t>, como Internet de alta velocidade (HSI), IPTV, VoIP, acesso a linhas privadas e rolamentos de serviços móveis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512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Arquitetura do Sistema de Vetorização
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651088" y="1227075"/>
            <a:ext cx="6889824" cy="4676211"/>
            <a:chOff x="2940474" y="1227075"/>
            <a:chExt cx="6889824" cy="4676211"/>
          </a:xfrm>
        </p:grpSpPr>
        <p:sp>
          <p:nvSpPr>
            <p:cNvPr id="5" name="Freeform 2"/>
            <p:cNvSpPr>
              <a:spLocks noEditPoints="1"/>
            </p:cNvSpPr>
            <p:nvPr/>
          </p:nvSpPr>
          <p:spPr bwMode="gray">
            <a:xfrm>
              <a:off x="2940474" y="1383674"/>
              <a:ext cx="6889824" cy="4519612"/>
            </a:xfrm>
            <a:custGeom>
              <a:avLst/>
              <a:gdLst/>
              <a:ahLst/>
              <a:cxnLst>
                <a:cxn ang="0">
                  <a:pos x="1092" y="50"/>
                </a:cxn>
                <a:cxn ang="0">
                  <a:pos x="822" y="168"/>
                </a:cxn>
                <a:cxn ang="0">
                  <a:pos x="594" y="300"/>
                </a:cxn>
                <a:cxn ang="0">
                  <a:pos x="406" y="446"/>
                </a:cxn>
                <a:cxn ang="0">
                  <a:pos x="254" y="604"/>
                </a:cxn>
                <a:cxn ang="0">
                  <a:pos x="140" y="772"/>
                </a:cxn>
                <a:cxn ang="0">
                  <a:pos x="60" y="944"/>
                </a:cxn>
                <a:cxn ang="0">
                  <a:pos x="14" y="1122"/>
                </a:cxn>
                <a:cxn ang="0">
                  <a:pos x="0" y="1300"/>
                </a:cxn>
                <a:cxn ang="0">
                  <a:pos x="18" y="1476"/>
                </a:cxn>
                <a:cxn ang="0">
                  <a:pos x="64" y="1650"/>
                </a:cxn>
                <a:cxn ang="0">
                  <a:pos x="138" y="1818"/>
                </a:cxn>
                <a:cxn ang="0">
                  <a:pos x="238" y="1978"/>
                </a:cxn>
                <a:cxn ang="0">
                  <a:pos x="364" y="2126"/>
                </a:cxn>
                <a:cxn ang="0">
                  <a:pos x="512" y="2262"/>
                </a:cxn>
                <a:cxn ang="0">
                  <a:pos x="684" y="2382"/>
                </a:cxn>
                <a:cxn ang="0">
                  <a:pos x="874" y="2484"/>
                </a:cxn>
                <a:cxn ang="0">
                  <a:pos x="1086" y="2564"/>
                </a:cxn>
                <a:cxn ang="0">
                  <a:pos x="1314" y="2622"/>
                </a:cxn>
                <a:cxn ang="0">
                  <a:pos x="1558" y="2654"/>
                </a:cxn>
                <a:cxn ang="0">
                  <a:pos x="1818" y="2658"/>
                </a:cxn>
                <a:cxn ang="0">
                  <a:pos x="2090" y="2632"/>
                </a:cxn>
                <a:cxn ang="0">
                  <a:pos x="2374" y="2574"/>
                </a:cxn>
                <a:cxn ang="0">
                  <a:pos x="2544" y="2912"/>
                </a:cxn>
                <a:cxn ang="0">
                  <a:pos x="1868" y="1552"/>
                </a:cxn>
                <a:cxn ang="0">
                  <a:pos x="1956" y="1914"/>
                </a:cxn>
                <a:cxn ang="0">
                  <a:pos x="1788" y="1936"/>
                </a:cxn>
                <a:cxn ang="0">
                  <a:pos x="1616" y="1934"/>
                </a:cxn>
                <a:cxn ang="0">
                  <a:pos x="1442" y="1912"/>
                </a:cxn>
                <a:cxn ang="0">
                  <a:pos x="1272" y="1872"/>
                </a:cxn>
                <a:cxn ang="0">
                  <a:pos x="1108" y="1812"/>
                </a:cxn>
                <a:cxn ang="0">
                  <a:pos x="952" y="1736"/>
                </a:cxn>
                <a:cxn ang="0">
                  <a:pos x="810" y="1646"/>
                </a:cxn>
                <a:cxn ang="0">
                  <a:pos x="684" y="1542"/>
                </a:cxn>
                <a:cxn ang="0">
                  <a:pos x="578" y="1428"/>
                </a:cxn>
                <a:cxn ang="0">
                  <a:pos x="494" y="1304"/>
                </a:cxn>
                <a:cxn ang="0">
                  <a:pos x="438" y="1170"/>
                </a:cxn>
                <a:cxn ang="0">
                  <a:pos x="410" y="1032"/>
                </a:cxn>
                <a:cxn ang="0">
                  <a:pos x="416" y="888"/>
                </a:cxn>
                <a:cxn ang="0">
                  <a:pos x="460" y="742"/>
                </a:cxn>
                <a:cxn ang="0">
                  <a:pos x="544" y="592"/>
                </a:cxn>
                <a:cxn ang="0">
                  <a:pos x="670" y="444"/>
                </a:cxn>
                <a:cxn ang="0">
                  <a:pos x="844" y="298"/>
                </a:cxn>
                <a:cxn ang="0">
                  <a:pos x="1070" y="154"/>
                </a:cxn>
                <a:cxn ang="0">
                  <a:pos x="1348" y="16"/>
                </a:cxn>
                <a:cxn ang="0">
                  <a:pos x="1244" y="0"/>
                </a:cxn>
                <a:cxn ang="0">
                  <a:pos x="2820" y="1934"/>
                </a:cxn>
                <a:cxn ang="0">
                  <a:pos x="2820" y="1934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FF9393"/>
                </a:gs>
                <a:gs pos="100000">
                  <a:srgbClr val="990000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gray">
            <a:xfrm rot="20876594">
              <a:off x="4998461" y="4631283"/>
              <a:ext cx="1667249" cy="746162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gray">
            <a:xfrm>
              <a:off x="4924426" y="3436873"/>
              <a:ext cx="1976408" cy="1909820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gray">
            <a:xfrm>
              <a:off x="4945068" y="3446397"/>
              <a:ext cx="1930401" cy="186185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gray">
            <a:xfrm>
              <a:off x="4962530" y="3462273"/>
              <a:ext cx="1836550" cy="1741046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gray">
            <a:xfrm>
              <a:off x="5054600" y="3506723"/>
              <a:ext cx="1634125" cy="141237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gray">
            <a:xfrm>
              <a:off x="5318183" y="4063934"/>
              <a:ext cx="1067203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00000"/>
                  </a:solidFill>
                  <a:latin typeface="+mn-lt"/>
                </a:rPr>
                <a:t>NLV</a:t>
              </a:r>
              <a:endParaRPr lang="en-US" altLang="zh-CN" sz="18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gray">
            <a:xfrm rot="20827004">
              <a:off x="3155426" y="4025442"/>
              <a:ext cx="1313925" cy="682206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3073399" y="3055873"/>
              <a:ext cx="1589959" cy="1613132"/>
              <a:chOff x="732" y="2112"/>
              <a:chExt cx="842" cy="860"/>
            </a:xfrm>
          </p:grpSpPr>
          <p:sp>
            <p:nvSpPr>
              <p:cNvPr id="14" name="Oval 12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gray">
              <a:xfrm>
                <a:off x="923" y="2414"/>
                <a:ext cx="436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200" b="1" kern="0" dirty="0">
                    <a:solidFill>
                      <a:srgbClr val="000000"/>
                    </a:solidFill>
                    <a:latin typeface="+mn-lt"/>
                  </a:rPr>
                  <a:t>SLV</a:t>
                </a:r>
              </a:p>
            </p:txBody>
          </p:sp>
        </p:grp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971799" y="2290698"/>
              <a:ext cx="1059973" cy="59693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047999" y="1684277"/>
              <a:ext cx="1186949" cy="11458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3060705" y="1689040"/>
              <a:ext cx="1159345" cy="111924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071813" y="1700147"/>
              <a:ext cx="1102298" cy="104462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125789" y="1725550"/>
              <a:ext cx="982683" cy="8474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gray">
            <a:xfrm>
              <a:off x="3260688" y="2033522"/>
              <a:ext cx="71778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000000"/>
                  </a:solidFill>
                  <a:latin typeface="+mn-lt"/>
                </a:rPr>
                <a:t>BLV</a:t>
              </a: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4238625" y="1760472"/>
              <a:ext cx="794980" cy="255827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4360864" y="1227075"/>
              <a:ext cx="791299" cy="763928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4370388" y="1230248"/>
              <a:ext cx="771056" cy="74616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4376737" y="1236598"/>
              <a:ext cx="734251" cy="696418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gray">
            <a:xfrm>
              <a:off x="4413255" y="1255651"/>
              <a:ext cx="653283" cy="56317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gray">
            <a:xfrm>
              <a:off x="4366964" y="1383674"/>
              <a:ext cx="78267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000000"/>
                  </a:solidFill>
                  <a:latin typeface="+mn-lt"/>
                </a:rPr>
                <a:t>VD2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4872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r>
              <a:rPr lang="pt-BR" altLang="zh-CN" dirty="0"/>
              <a:t>Precisa de nova placa de serviço de vetorização
Pequena capacidade, suporte apenas uma placa de serviço de vetorização, 24 a 48 linhas</a:t>
            </a:r>
            <a:endParaRPr lang="en-US" altLang="zh-CN" dirty="0"/>
          </a:p>
          <a:p>
            <a:r>
              <a:rPr lang="pt-BR" altLang="zh-CN" dirty="0"/>
              <a:t>Os chips </a:t>
            </a:r>
            <a:r>
              <a:rPr lang="pt-BR" altLang="zh-CN" dirty="0" err="1"/>
              <a:t>Vectoring</a:t>
            </a:r>
            <a:r>
              <a:rPr lang="pt-BR" altLang="zh-CN" dirty="0"/>
              <a:t> </a:t>
            </a:r>
            <a:r>
              <a:rPr lang="pt-BR" altLang="zh-CN" dirty="0" err="1"/>
              <a:t>Engine</a:t>
            </a:r>
            <a:r>
              <a:rPr lang="pt-BR" altLang="zh-CN" dirty="0"/>
              <a:t> (VE) estão localizados na placa de serviço, no </a:t>
            </a:r>
            <a:r>
              <a:rPr lang="pt-BR" altLang="zh-CN" dirty="0" err="1"/>
              <a:t>backplane</a:t>
            </a:r>
            <a:r>
              <a:rPr lang="pt-BR" altLang="zh-CN" dirty="0"/>
              <a:t> e na arquitetura do sistema sem necessidade de alteração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Arquitetura de Sistemas Vetoriais - BLV
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361274" y="1242453"/>
            <a:ext cx="3177124" cy="372350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0152" tIns="40076" rIns="80152" bIns="40076" anchor="ctr"/>
          <a:lstStyle/>
          <a:p>
            <a:pPr marL="174625" indent="-174625" defTabSz="784225" eaLnBrk="0" fontAlgn="base" hangingPunct="0">
              <a:spcBef>
                <a:spcPts val="600"/>
              </a:spcBef>
              <a:buClr>
                <a:srgbClr val="C00000"/>
              </a:buClr>
              <a:buSzPct val="60000"/>
              <a:defRPr/>
            </a:pPr>
            <a:r>
              <a:rPr lang="pt-BR" altLang="zh-CN" sz="1400" b="1" kern="0" dirty="0">
                <a:solidFill>
                  <a:srgbClr val="990000"/>
                </a:solidFill>
                <a:ea typeface="黑体"/>
                <a:cs typeface="Arial" pitchFamily="34" charset="0"/>
              </a:rPr>
              <a:t>Vetorização no nível da placa </a:t>
            </a:r>
            <a:r>
              <a:rPr lang="en-US" altLang="zh-CN" sz="1400" b="1" kern="0" dirty="0">
                <a:solidFill>
                  <a:srgbClr val="990000"/>
                </a:solidFill>
                <a:ea typeface="黑体"/>
                <a:cs typeface="Arial" pitchFamily="34" charset="0"/>
              </a:rPr>
              <a:t>(BLV)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88708" y="1785820"/>
            <a:ext cx="6715457" cy="2109597"/>
            <a:chOff x="1047123" y="1932037"/>
            <a:chExt cx="6715457" cy="2109597"/>
          </a:xfrm>
        </p:grpSpPr>
        <p:sp>
          <p:nvSpPr>
            <p:cNvPr id="7" name="TextBox 78"/>
            <p:cNvSpPr txBox="1"/>
            <p:nvPr/>
          </p:nvSpPr>
          <p:spPr>
            <a:xfrm>
              <a:off x="1427946" y="3703080"/>
              <a:ext cx="1575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+mn-lt"/>
                </a:rPr>
                <a:t>VDSL2</a:t>
              </a:r>
              <a:r>
                <a:rPr lang="zh-CN" altLang="en-US" sz="1600" dirty="0">
                  <a:latin typeface="+mn-lt"/>
                </a:rPr>
                <a:t> </a:t>
              </a:r>
              <a:r>
                <a:rPr lang="en-US" altLang="zh-CN" sz="1600" dirty="0">
                  <a:latin typeface="+mn-lt"/>
                </a:rPr>
                <a:t>Board</a:t>
              </a:r>
              <a:endParaRPr lang="zh-CN" altLang="en-US" sz="1600" dirty="0">
                <a:latin typeface="+mn-lt"/>
              </a:endParaRPr>
            </a:p>
          </p:txBody>
        </p:sp>
        <p:grpSp>
          <p:nvGrpSpPr>
            <p:cNvPr id="8" name="组合 6"/>
            <p:cNvGrpSpPr/>
            <p:nvPr/>
          </p:nvGrpSpPr>
          <p:grpSpPr bwMode="gray">
            <a:xfrm>
              <a:off x="1956620" y="2035280"/>
              <a:ext cx="1283110" cy="1345288"/>
              <a:chOff x="1651820" y="2123768"/>
              <a:chExt cx="1283110" cy="1345288"/>
            </a:xfrm>
          </p:grpSpPr>
          <p:sp>
            <p:nvSpPr>
              <p:cNvPr id="41" name="矩形 40"/>
              <p:cNvSpPr/>
              <p:nvPr/>
            </p:nvSpPr>
            <p:spPr bwMode="gray">
              <a:xfrm>
                <a:off x="1651820" y="2123768"/>
                <a:ext cx="1283110" cy="1342104"/>
              </a:xfrm>
              <a:prstGeom prst="rect">
                <a:avLst/>
              </a:prstGeom>
              <a:solidFill>
                <a:srgbClr val="8EC6E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lt"/>
                  <a:ea typeface="华文细黑" pitchFamily="2" charset="-122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 bwMode="gray">
              <a:xfrm>
                <a:off x="1755058" y="2241755"/>
                <a:ext cx="265471" cy="176980"/>
              </a:xfrm>
              <a:prstGeom prst="roundRect">
                <a:avLst/>
              </a:prstGeom>
              <a:solidFill>
                <a:srgbClr val="FFCC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lt"/>
                  <a:ea typeface="华文细黑" pitchFamily="2" charset="-122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 bwMode="gray">
              <a:xfrm>
                <a:off x="1755058" y="2523205"/>
                <a:ext cx="265471" cy="176980"/>
              </a:xfrm>
              <a:prstGeom prst="roundRect">
                <a:avLst/>
              </a:prstGeom>
              <a:solidFill>
                <a:srgbClr val="FFCC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lt"/>
                  <a:ea typeface="华文细黑" pitchFamily="2" charset="-122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 bwMode="gray">
              <a:xfrm>
                <a:off x="1755058" y="2804655"/>
                <a:ext cx="265471" cy="176980"/>
              </a:xfrm>
              <a:prstGeom prst="roundRect">
                <a:avLst/>
              </a:prstGeom>
              <a:solidFill>
                <a:srgbClr val="FFCC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lt"/>
                  <a:ea typeface="华文细黑" pitchFamily="2" charset="-122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 bwMode="gray">
              <a:xfrm>
                <a:off x="2595716" y="2804655"/>
                <a:ext cx="206478" cy="176981"/>
              </a:xfrm>
              <a:prstGeom prst="roundRect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lt"/>
                  <a:ea typeface="华文细黑" pitchFamily="2" charset="-122"/>
                </a:endParaRPr>
              </a:p>
            </p:txBody>
          </p:sp>
          <p:cxnSp>
            <p:nvCxnSpPr>
              <p:cNvPr id="46" name="直接连接符 45"/>
              <p:cNvCxnSpPr>
                <a:stCxn id="42" idx="3"/>
                <a:endCxn id="45" idx="1"/>
              </p:cNvCxnSpPr>
              <p:nvPr/>
            </p:nvCxnSpPr>
            <p:spPr bwMode="gray">
              <a:xfrm>
                <a:off x="2020529" y="2330245"/>
                <a:ext cx="575187" cy="56290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直接连接符 13"/>
              <p:cNvCxnSpPr>
                <a:stCxn id="43" idx="3"/>
                <a:endCxn id="45" idx="1"/>
              </p:cNvCxnSpPr>
              <p:nvPr/>
            </p:nvCxnSpPr>
            <p:spPr bwMode="gray">
              <a:xfrm>
                <a:off x="2020529" y="2611695"/>
                <a:ext cx="575187" cy="28145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直接连接符 14"/>
              <p:cNvCxnSpPr>
                <a:stCxn id="44" idx="3"/>
                <a:endCxn id="45" idx="1"/>
              </p:cNvCxnSpPr>
              <p:nvPr/>
            </p:nvCxnSpPr>
            <p:spPr bwMode="gray">
              <a:xfrm>
                <a:off x="2020529" y="2893145"/>
                <a:ext cx="575187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9" name="TextBox 121"/>
              <p:cNvSpPr txBox="1"/>
              <p:nvPr/>
            </p:nvSpPr>
            <p:spPr bwMode="gray">
              <a:xfrm>
                <a:off x="1710812" y="3038169"/>
                <a:ext cx="58993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400" dirty="0">
                    <a:latin typeface="+mn-lt"/>
                  </a:rPr>
                  <a:t>VDSL2</a:t>
                </a:r>
                <a:r>
                  <a:rPr lang="zh-CN" altLang="en-US" sz="1400" dirty="0">
                    <a:latin typeface="+mn-lt"/>
                  </a:rPr>
                  <a:t>芯片</a:t>
                </a:r>
              </a:p>
            </p:txBody>
          </p:sp>
        </p:grpSp>
        <p:sp>
          <p:nvSpPr>
            <p:cNvPr id="9" name="上下箭头 8"/>
            <p:cNvSpPr/>
            <p:nvPr/>
          </p:nvSpPr>
          <p:spPr bwMode="auto">
            <a:xfrm>
              <a:off x="3908323" y="1932037"/>
              <a:ext cx="309729" cy="1620000"/>
            </a:xfrm>
            <a:prstGeom prst="upDown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华文细黑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 flipH="1">
              <a:off x="1047123" y="2551469"/>
              <a:ext cx="540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H="1">
              <a:off x="1047123" y="2836605"/>
              <a:ext cx="540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H="1">
              <a:off x="1047123" y="3121740"/>
              <a:ext cx="540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矩形 12"/>
            <p:cNvSpPr/>
            <p:nvPr/>
          </p:nvSpPr>
          <p:spPr bwMode="auto">
            <a:xfrm>
              <a:off x="4955533" y="2110154"/>
              <a:ext cx="1061884" cy="554381"/>
            </a:xfrm>
            <a:prstGeom prst="rect">
              <a:avLst/>
            </a:prstGeom>
            <a:solidFill>
              <a:srgbClr val="8EC6E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600" dirty="0"/>
                <a:t>Placa de Controle</a:t>
              </a:r>
              <a:endParaRPr lang="en-US" altLang="zh-CN" sz="1600" dirty="0">
                <a:latin typeface="+mn-lt"/>
                <a:ea typeface="方正兰亭黑简体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700696" y="2110154"/>
              <a:ext cx="1061884" cy="554381"/>
            </a:xfrm>
            <a:prstGeom prst="rect">
              <a:avLst/>
            </a:prstGeom>
            <a:solidFill>
              <a:srgbClr val="8EC6E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600" dirty="0"/>
                <a:t>Placa de Uplink</a:t>
              </a:r>
              <a:endParaRPr lang="en-US" altLang="zh-CN" sz="1600" dirty="0">
                <a:latin typeface="+mn-lt"/>
                <a:ea typeface="方正兰亭黑简体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 bwMode="auto">
            <a:xfrm>
              <a:off x="3067664" y="2470353"/>
              <a:ext cx="929149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3244646" y="2256501"/>
              <a:ext cx="752167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4144296" y="2470353"/>
              <a:ext cx="796413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  <p:grpSp>
          <p:nvGrpSpPr>
            <p:cNvPr id="18" name="组合 33"/>
            <p:cNvGrpSpPr/>
            <p:nvPr/>
          </p:nvGrpSpPr>
          <p:grpSpPr bwMode="gray">
            <a:xfrm>
              <a:off x="1764896" y="2177852"/>
              <a:ext cx="1283110" cy="1345288"/>
              <a:chOff x="1651820" y="2123768"/>
              <a:chExt cx="1283110" cy="1345288"/>
            </a:xfrm>
          </p:grpSpPr>
          <p:sp>
            <p:nvSpPr>
              <p:cNvPr id="32" name="矩形 31"/>
              <p:cNvSpPr/>
              <p:nvPr/>
            </p:nvSpPr>
            <p:spPr bwMode="gray">
              <a:xfrm>
                <a:off x="1651820" y="2123768"/>
                <a:ext cx="1283110" cy="1342104"/>
              </a:xfrm>
              <a:prstGeom prst="rect">
                <a:avLst/>
              </a:prstGeom>
              <a:solidFill>
                <a:srgbClr val="8EC6E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lt"/>
                  <a:ea typeface="华文细黑" pitchFamily="2" charset="-122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 bwMode="gray">
              <a:xfrm>
                <a:off x="1755058" y="2241755"/>
                <a:ext cx="265471" cy="176980"/>
              </a:xfrm>
              <a:prstGeom prst="roundRect">
                <a:avLst/>
              </a:prstGeom>
              <a:solidFill>
                <a:srgbClr val="FFCC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lt"/>
                  <a:ea typeface="华文细黑" pitchFamily="2" charset="-122"/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 bwMode="gray">
              <a:xfrm>
                <a:off x="1755058" y="2523205"/>
                <a:ext cx="265471" cy="176980"/>
              </a:xfrm>
              <a:prstGeom prst="roundRect">
                <a:avLst/>
              </a:prstGeom>
              <a:solidFill>
                <a:srgbClr val="FFCC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lt"/>
                  <a:ea typeface="华文细黑" pitchFamily="2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 bwMode="gray">
              <a:xfrm>
                <a:off x="1755058" y="2804655"/>
                <a:ext cx="265471" cy="176980"/>
              </a:xfrm>
              <a:prstGeom prst="roundRect">
                <a:avLst/>
              </a:prstGeom>
              <a:solidFill>
                <a:srgbClr val="FFCC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lt"/>
                  <a:ea typeface="华文细黑" pitchFamily="2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 bwMode="gray">
              <a:xfrm>
                <a:off x="2595716" y="2804655"/>
                <a:ext cx="206478" cy="176981"/>
              </a:xfrm>
              <a:prstGeom prst="roundRect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lt"/>
                  <a:ea typeface="华文细黑" pitchFamily="2" charset="-122"/>
                </a:endParaRPr>
              </a:p>
            </p:txBody>
          </p:sp>
          <p:cxnSp>
            <p:nvCxnSpPr>
              <p:cNvPr id="37" name="直接连接符 36"/>
              <p:cNvCxnSpPr>
                <a:stCxn id="33" idx="3"/>
                <a:endCxn id="36" idx="1"/>
              </p:cNvCxnSpPr>
              <p:nvPr/>
            </p:nvCxnSpPr>
            <p:spPr bwMode="gray">
              <a:xfrm>
                <a:off x="2020529" y="2330245"/>
                <a:ext cx="575187" cy="56290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直接连接符 37"/>
              <p:cNvCxnSpPr>
                <a:stCxn id="34" idx="3"/>
                <a:endCxn id="36" idx="1"/>
              </p:cNvCxnSpPr>
              <p:nvPr/>
            </p:nvCxnSpPr>
            <p:spPr bwMode="gray">
              <a:xfrm>
                <a:off x="2020529" y="2611695"/>
                <a:ext cx="575187" cy="28145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直接连接符 38"/>
              <p:cNvCxnSpPr>
                <a:stCxn id="35" idx="3"/>
                <a:endCxn id="36" idx="1"/>
              </p:cNvCxnSpPr>
              <p:nvPr/>
            </p:nvCxnSpPr>
            <p:spPr bwMode="gray">
              <a:xfrm>
                <a:off x="2020529" y="2893145"/>
                <a:ext cx="575187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0" name="TextBox 111"/>
              <p:cNvSpPr txBox="1"/>
              <p:nvPr/>
            </p:nvSpPr>
            <p:spPr bwMode="gray">
              <a:xfrm>
                <a:off x="1710812" y="3038169"/>
                <a:ext cx="58993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400" dirty="0">
                    <a:latin typeface="+mn-lt"/>
                  </a:rPr>
                  <a:t>VDSL2Chips</a:t>
                </a:r>
                <a:endParaRPr lang="zh-CN" altLang="en-US" sz="1400" dirty="0">
                  <a:latin typeface="+mn-lt"/>
                </a:endParaRPr>
              </a:p>
            </p:txBody>
          </p:sp>
        </p:grpSp>
        <p:grpSp>
          <p:nvGrpSpPr>
            <p:cNvPr id="19" name="组合 44"/>
            <p:cNvGrpSpPr/>
            <p:nvPr/>
          </p:nvGrpSpPr>
          <p:grpSpPr bwMode="gray">
            <a:xfrm>
              <a:off x="1538003" y="2373180"/>
              <a:ext cx="1314200" cy="1342104"/>
              <a:chOff x="1616651" y="2176524"/>
              <a:chExt cx="1314200" cy="1342104"/>
            </a:xfrm>
          </p:grpSpPr>
          <p:sp>
            <p:nvSpPr>
              <p:cNvPr id="22" name="矩形 21"/>
              <p:cNvSpPr/>
              <p:nvPr/>
            </p:nvSpPr>
            <p:spPr bwMode="gray">
              <a:xfrm>
                <a:off x="1616651" y="2176524"/>
                <a:ext cx="1283110" cy="1342104"/>
              </a:xfrm>
              <a:prstGeom prst="rect">
                <a:avLst/>
              </a:prstGeom>
              <a:solidFill>
                <a:srgbClr val="8EC6E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lt"/>
                  <a:ea typeface="华文细黑" pitchFamily="2" charset="-122"/>
                </a:endParaRPr>
              </a:p>
            </p:txBody>
          </p:sp>
          <p:sp>
            <p:nvSpPr>
              <p:cNvPr id="23" name="圆角矩形 22"/>
              <p:cNvSpPr/>
              <p:nvPr/>
            </p:nvSpPr>
            <p:spPr bwMode="gray">
              <a:xfrm>
                <a:off x="1755058" y="2241755"/>
                <a:ext cx="265471" cy="176980"/>
              </a:xfrm>
              <a:prstGeom prst="roundRect">
                <a:avLst/>
              </a:prstGeom>
              <a:solidFill>
                <a:srgbClr val="FFCC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lt"/>
                  <a:ea typeface="华文细黑" pitchFamily="2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 bwMode="gray">
              <a:xfrm>
                <a:off x="1755058" y="2523205"/>
                <a:ext cx="265471" cy="176980"/>
              </a:xfrm>
              <a:prstGeom prst="roundRect">
                <a:avLst/>
              </a:prstGeom>
              <a:solidFill>
                <a:srgbClr val="FFCC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lt"/>
                  <a:ea typeface="华文细黑" pitchFamily="2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 bwMode="gray">
              <a:xfrm>
                <a:off x="1755058" y="2804655"/>
                <a:ext cx="265471" cy="176980"/>
              </a:xfrm>
              <a:prstGeom prst="roundRect">
                <a:avLst/>
              </a:prstGeom>
              <a:solidFill>
                <a:srgbClr val="FFCC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lt"/>
                  <a:ea typeface="华文细黑" pitchFamily="2" charset="-122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 bwMode="gray">
              <a:xfrm>
                <a:off x="2595716" y="2804655"/>
                <a:ext cx="206478" cy="176981"/>
              </a:xfrm>
              <a:prstGeom prst="roundRect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lt"/>
                  <a:ea typeface="华文细黑" pitchFamily="2" charset="-122"/>
                </a:endParaRPr>
              </a:p>
            </p:txBody>
          </p:sp>
          <p:cxnSp>
            <p:nvCxnSpPr>
              <p:cNvPr id="27" name="直接连接符 26"/>
              <p:cNvCxnSpPr>
                <a:stCxn id="23" idx="3"/>
                <a:endCxn id="26" idx="1"/>
              </p:cNvCxnSpPr>
              <p:nvPr/>
            </p:nvCxnSpPr>
            <p:spPr bwMode="gray">
              <a:xfrm>
                <a:off x="2020529" y="2330245"/>
                <a:ext cx="575187" cy="56290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直接连接符 27"/>
              <p:cNvCxnSpPr>
                <a:stCxn id="24" idx="3"/>
                <a:endCxn id="26" idx="1"/>
              </p:cNvCxnSpPr>
              <p:nvPr/>
            </p:nvCxnSpPr>
            <p:spPr bwMode="gray">
              <a:xfrm>
                <a:off x="2020529" y="2611695"/>
                <a:ext cx="575187" cy="28145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直接连接符 28"/>
              <p:cNvCxnSpPr>
                <a:stCxn id="25" idx="3"/>
                <a:endCxn id="26" idx="1"/>
              </p:cNvCxnSpPr>
              <p:nvPr/>
            </p:nvCxnSpPr>
            <p:spPr bwMode="gray">
              <a:xfrm>
                <a:off x="2020529" y="2893145"/>
                <a:ext cx="575187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0" name="TextBox 101"/>
              <p:cNvSpPr txBox="1"/>
              <p:nvPr/>
            </p:nvSpPr>
            <p:spPr bwMode="gray">
              <a:xfrm>
                <a:off x="1710813" y="3038169"/>
                <a:ext cx="58993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400" dirty="0">
                    <a:latin typeface="+mn-lt"/>
                  </a:rPr>
                  <a:t>VDSL2Chips</a:t>
                </a:r>
                <a:endParaRPr lang="zh-CN" altLang="en-US" sz="1400" dirty="0">
                  <a:latin typeface="+mn-lt"/>
                </a:endParaRPr>
              </a:p>
            </p:txBody>
          </p:sp>
          <p:sp>
            <p:nvSpPr>
              <p:cNvPr id="31" name="TextBox 102"/>
              <p:cNvSpPr txBox="1"/>
              <p:nvPr/>
            </p:nvSpPr>
            <p:spPr bwMode="gray">
              <a:xfrm>
                <a:off x="2348106" y="3038169"/>
                <a:ext cx="58274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+mn-lt"/>
                  </a:rPr>
                  <a:t>VCE Chips</a:t>
                </a:r>
                <a:endParaRPr lang="zh-CN" altLang="en-US" sz="1400" dirty="0">
                  <a:latin typeface="+mn-lt"/>
                </a:endParaRPr>
              </a:p>
            </p:txBody>
          </p:sp>
        </p:grpSp>
        <p:cxnSp>
          <p:nvCxnSpPr>
            <p:cNvPr id="20" name="直接箭头连接符 19"/>
            <p:cNvCxnSpPr>
              <a:stCxn id="13" idx="3"/>
              <a:endCxn id="14" idx="1"/>
            </p:cNvCxnSpPr>
            <p:nvPr/>
          </p:nvCxnSpPr>
          <p:spPr bwMode="auto">
            <a:xfrm>
              <a:off x="6017417" y="2387345"/>
              <a:ext cx="683279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2861187" y="2684205"/>
              <a:ext cx="113562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</p:grpSp>
      <p:sp>
        <p:nvSpPr>
          <p:cNvPr id="50" name="矩形 9"/>
          <p:cNvSpPr>
            <a:spLocks noChangeArrowheads="1"/>
          </p:cNvSpPr>
          <p:nvPr/>
        </p:nvSpPr>
        <p:spPr bwMode="auto">
          <a:xfrm>
            <a:off x="2426989" y="1669629"/>
            <a:ext cx="7590694" cy="2181543"/>
          </a:xfrm>
          <a:prstGeom prst="rect">
            <a:avLst/>
          </a:prstGeom>
          <a:noFill/>
          <a:ln w="9525">
            <a:solidFill>
              <a:srgbClr val="006699"/>
            </a:solidFill>
            <a:round/>
            <a:headEnd/>
            <a:tailEnd/>
          </a:ln>
        </p:spPr>
        <p:txBody>
          <a:bodyPr wrap="none" lIns="79200" tIns="39600" rIns="79200" bIns="39600" anchor="ctr"/>
          <a:lstStyle/>
          <a:p>
            <a:pPr algn="ctr" defTabSz="801688" fontAlgn="base"/>
            <a:endParaRPr lang="zh-CN" altLang="en-US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51" name="直接箭头连接符 50"/>
          <p:cNvCxnSpPr>
            <a:endCxn id="52" idx="1"/>
          </p:cNvCxnSpPr>
          <p:nvPr/>
        </p:nvCxnSpPr>
        <p:spPr bwMode="auto">
          <a:xfrm>
            <a:off x="7467483" y="3489309"/>
            <a:ext cx="725127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52" name="TextBox 194"/>
          <p:cNvSpPr txBox="1"/>
          <p:nvPr/>
        </p:nvSpPr>
        <p:spPr>
          <a:xfrm>
            <a:off x="8192610" y="3073811"/>
            <a:ext cx="143178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err="1"/>
              <a:t>Fluxo</a:t>
            </a:r>
            <a:r>
              <a:rPr lang="en-US" altLang="zh-CN" sz="1600" dirty="0"/>
              <a:t> de </a:t>
            </a:r>
            <a:r>
              <a:rPr lang="en-US" altLang="zh-CN" sz="1600" dirty="0" err="1"/>
              <a:t>Atendimento</a:t>
            </a:r>
            <a:r>
              <a:rPr lang="en-US" altLang="zh-CN" sz="1600" dirty="0"/>
              <a:t>
</a:t>
            </a:r>
            <a:endParaRPr lang="zh-CN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9300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pt-BR" altLang="zh-CN" sz="1800" dirty="0"/>
              <a:t>Grande capacidade, suporte a várias placas de serviço de vetorização, até 384 linhas
Os chips </a:t>
            </a:r>
            <a:r>
              <a:rPr lang="pt-BR" altLang="zh-CN" sz="1800" dirty="0" err="1"/>
              <a:t>Vectoring</a:t>
            </a:r>
            <a:r>
              <a:rPr lang="pt-BR" altLang="zh-CN" sz="1800" dirty="0"/>
              <a:t> </a:t>
            </a:r>
            <a:r>
              <a:rPr lang="pt-BR" altLang="zh-CN" sz="1800" dirty="0" err="1"/>
              <a:t>Engine</a:t>
            </a:r>
            <a:r>
              <a:rPr lang="pt-BR" altLang="zh-CN" sz="1800" dirty="0"/>
              <a:t> (VE) estão localizados em uma placa VP</a:t>
            </a:r>
            <a:r>
              <a:rPr lang="en-US" altLang="zh-CN" sz="1800" dirty="0"/>
              <a:t>.</a:t>
            </a:r>
          </a:p>
          <a:p>
            <a:r>
              <a:rPr lang="pt-BR" altLang="zh-CN" sz="1800" dirty="0"/>
              <a:t>VP board e placas de serviço de vetorização precisam de canal de alta velocidade para compartilhar dados, </a:t>
            </a:r>
            <a:r>
              <a:rPr lang="pt-BR" altLang="zh-CN" sz="1800" dirty="0" err="1"/>
              <a:t>backplane</a:t>
            </a:r>
            <a:r>
              <a:rPr lang="pt-BR" altLang="zh-CN" sz="1800" dirty="0"/>
              <a:t> especial para vetorização necessário</a:t>
            </a:r>
            <a:r>
              <a:rPr lang="en-US" altLang="zh-CN" sz="1800" dirty="0"/>
              <a:t>.</a:t>
            </a:r>
          </a:p>
          <a:p>
            <a:r>
              <a:rPr lang="pt-BR" altLang="zh-CN" sz="1800" dirty="0"/>
              <a:t>Precisa de novo </a:t>
            </a:r>
            <a:r>
              <a:rPr lang="pt-BR" altLang="zh-CN" sz="1800" dirty="0" err="1"/>
              <a:t>backplane</a:t>
            </a:r>
            <a:r>
              <a:rPr lang="pt-BR" altLang="zh-CN" sz="1800" dirty="0"/>
              <a:t> (frame), placa VP e placa de serviço de vetorização
</a:t>
            </a:r>
            <a:endParaRPr lang="zh-CN" alt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Arquitetura de Sistemas Vetoriais - SLV
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664698" y="1216611"/>
            <a:ext cx="8789579" cy="2757133"/>
            <a:chOff x="1664698" y="1216611"/>
            <a:chExt cx="8789579" cy="2845621"/>
          </a:xfrm>
        </p:grpSpPr>
        <p:sp>
          <p:nvSpPr>
            <p:cNvPr id="7" name="PPTShape_2"/>
            <p:cNvSpPr txBox="1">
              <a:spLocks/>
            </p:cNvSpPr>
            <p:nvPr/>
          </p:nvSpPr>
          <p:spPr bwMode="auto">
            <a:xfrm>
              <a:off x="1866368" y="1216611"/>
              <a:ext cx="3950580" cy="432048"/>
            </a:xfrm>
            <a:prstGeom prst="rect">
              <a:avLst/>
            </a:prstGeom>
            <a:ln w="9525" cap="flat" cmpd="sng" algn="ctr">
              <a:solidFill>
                <a:schemeClr val="accent6">
                  <a:shade val="95000"/>
                  <a:satMod val="105000"/>
                </a:schemeClr>
              </a:solidFill>
              <a:prstDash val="solid"/>
              <a:miter lim="800000"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80152" tIns="40076" rIns="80152" bIns="40076" anchor="ctr"/>
            <a:lstStyle/>
            <a:p>
              <a:pPr marL="174625" indent="-174625" defTabSz="784225" eaLnBrk="0" fontAlgn="base" hangingPunct="0">
                <a:spcBef>
                  <a:spcPts val="600"/>
                </a:spcBef>
                <a:buClr>
                  <a:srgbClr val="C00000"/>
                </a:buClr>
                <a:buSzPct val="60000"/>
                <a:defRPr/>
              </a:pPr>
              <a:r>
                <a:rPr lang="pt-BR" altLang="zh-CN" sz="1400" b="1" kern="0" dirty="0">
                  <a:solidFill>
                    <a:srgbClr val="990000"/>
                  </a:solidFill>
                  <a:ea typeface="黑体"/>
                  <a:cs typeface="Arial" pitchFamily="34" charset="0"/>
                </a:rPr>
                <a:t>Vetorização em nível de sistema </a:t>
              </a:r>
              <a:r>
                <a:rPr lang="en-US" altLang="zh-CN" sz="1400" b="1" kern="0" dirty="0">
                  <a:solidFill>
                    <a:srgbClr val="990000"/>
                  </a:solidFill>
                  <a:ea typeface="黑体"/>
                  <a:cs typeface="Arial" pitchFamily="34" charset="0"/>
                </a:rPr>
                <a:t>(SLV)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670893" y="1722401"/>
              <a:ext cx="8640960" cy="2339831"/>
              <a:chOff x="1017627" y="1887793"/>
              <a:chExt cx="7707284" cy="2339831"/>
            </a:xfrm>
          </p:grpSpPr>
          <p:sp>
            <p:nvSpPr>
              <p:cNvPr id="9" name="TextBox 77"/>
              <p:cNvSpPr txBox="1"/>
              <p:nvPr/>
            </p:nvSpPr>
            <p:spPr>
              <a:xfrm>
                <a:off x="1494693" y="3642849"/>
                <a:ext cx="14107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+mn-lt"/>
                  </a:rPr>
                  <a:t>VDSL2 Board</a:t>
                </a:r>
                <a:endParaRPr lang="zh-CN" altLang="en-US" sz="1600" dirty="0">
                  <a:latin typeface="+mn-lt"/>
                </a:endParaRPr>
              </a:p>
            </p:txBody>
          </p:sp>
          <p:grpSp>
            <p:nvGrpSpPr>
              <p:cNvPr id="10" name="组合 155"/>
              <p:cNvGrpSpPr/>
              <p:nvPr/>
            </p:nvGrpSpPr>
            <p:grpSpPr bwMode="gray">
              <a:xfrm>
                <a:off x="1956620" y="1961540"/>
                <a:ext cx="1283110" cy="1345288"/>
                <a:chOff x="1651820" y="2123768"/>
                <a:chExt cx="1283110" cy="1345288"/>
              </a:xfrm>
            </p:grpSpPr>
            <p:sp>
              <p:nvSpPr>
                <p:cNvPr id="57" name="矩形 56"/>
                <p:cNvSpPr/>
                <p:nvPr/>
              </p:nvSpPr>
              <p:spPr bwMode="gray">
                <a:xfrm>
                  <a:off x="1651820" y="2123768"/>
                  <a:ext cx="1283110" cy="1342104"/>
                </a:xfrm>
                <a:prstGeom prst="rect">
                  <a:avLst/>
                </a:prstGeom>
                <a:solidFill>
                  <a:srgbClr val="8EC6E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58" name="圆角矩形 57"/>
                <p:cNvSpPr/>
                <p:nvPr/>
              </p:nvSpPr>
              <p:spPr bwMode="gray">
                <a:xfrm>
                  <a:off x="1755058" y="224175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59" name="圆角矩形 58"/>
                <p:cNvSpPr/>
                <p:nvPr/>
              </p:nvSpPr>
              <p:spPr bwMode="gray">
                <a:xfrm>
                  <a:off x="1755058" y="252320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60" name="圆角矩形 59"/>
                <p:cNvSpPr/>
                <p:nvPr/>
              </p:nvSpPr>
              <p:spPr bwMode="gray">
                <a:xfrm>
                  <a:off x="1755058" y="280465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61" name="圆角矩形 60"/>
                <p:cNvSpPr/>
                <p:nvPr/>
              </p:nvSpPr>
              <p:spPr bwMode="gray">
                <a:xfrm>
                  <a:off x="2595716" y="2804655"/>
                  <a:ext cx="206478" cy="176981"/>
                </a:xfrm>
                <a:prstGeom prst="roundRect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62" name="直接连接符 61"/>
                <p:cNvCxnSpPr>
                  <a:stCxn id="58" idx="3"/>
                  <a:endCxn id="61" idx="1"/>
                </p:cNvCxnSpPr>
                <p:nvPr/>
              </p:nvCxnSpPr>
              <p:spPr bwMode="gray">
                <a:xfrm>
                  <a:off x="2020529" y="2330245"/>
                  <a:ext cx="575187" cy="56290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3" name="直接连接符 62"/>
                <p:cNvCxnSpPr>
                  <a:stCxn id="59" idx="3"/>
                  <a:endCxn id="61" idx="1"/>
                </p:cNvCxnSpPr>
                <p:nvPr/>
              </p:nvCxnSpPr>
              <p:spPr bwMode="gray">
                <a:xfrm>
                  <a:off x="2020529" y="2611695"/>
                  <a:ext cx="575187" cy="281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4" name="直接连接符 63"/>
                <p:cNvCxnSpPr>
                  <a:stCxn id="60" idx="3"/>
                  <a:endCxn id="61" idx="1"/>
                </p:cNvCxnSpPr>
                <p:nvPr/>
              </p:nvCxnSpPr>
              <p:spPr bwMode="gray">
                <a:xfrm>
                  <a:off x="2020529" y="2893145"/>
                  <a:ext cx="575187" cy="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5" name="TextBox 200"/>
                <p:cNvSpPr txBox="1"/>
                <p:nvPr/>
              </p:nvSpPr>
              <p:spPr bwMode="gray">
                <a:xfrm>
                  <a:off x="1710812" y="3038169"/>
                  <a:ext cx="58993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dirty="0">
                      <a:latin typeface="+mn-lt"/>
                    </a:rPr>
                    <a:t>VDSL2</a:t>
                  </a:r>
                  <a:r>
                    <a:rPr lang="zh-CN" altLang="en-US" sz="1400" dirty="0">
                      <a:latin typeface="+mn-lt"/>
                    </a:rPr>
                    <a:t>芯片</a:t>
                  </a:r>
                </a:p>
              </p:txBody>
            </p:sp>
          </p:grpSp>
          <p:sp>
            <p:nvSpPr>
              <p:cNvPr id="11" name="上下箭头 10"/>
              <p:cNvSpPr/>
              <p:nvPr/>
            </p:nvSpPr>
            <p:spPr bwMode="auto">
              <a:xfrm>
                <a:off x="3908336" y="1887793"/>
                <a:ext cx="309716" cy="1873045"/>
              </a:xfrm>
              <a:prstGeom prst="upDownArrow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Arial" charset="0"/>
                  <a:ea typeface="华文细黑" pitchFamily="2" charset="-122"/>
                </a:endParaRPr>
              </a:p>
            </p:txBody>
          </p:sp>
          <p:cxnSp>
            <p:nvCxnSpPr>
              <p:cNvPr id="12" name="直接箭头连接符 11"/>
              <p:cNvCxnSpPr/>
              <p:nvPr/>
            </p:nvCxnSpPr>
            <p:spPr bwMode="auto">
              <a:xfrm flipH="1">
                <a:off x="1017627" y="2477729"/>
                <a:ext cx="5400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" name="直接箭头连接符 12"/>
              <p:cNvCxnSpPr/>
              <p:nvPr/>
            </p:nvCxnSpPr>
            <p:spPr bwMode="auto">
              <a:xfrm flipH="1">
                <a:off x="1017627" y="2762865"/>
                <a:ext cx="5400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" name="直接箭头连接符 13"/>
              <p:cNvCxnSpPr/>
              <p:nvPr/>
            </p:nvCxnSpPr>
            <p:spPr bwMode="auto">
              <a:xfrm flipH="1">
                <a:off x="1017627" y="3048000"/>
                <a:ext cx="5400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5" name="矩形 14"/>
              <p:cNvSpPr/>
              <p:nvPr/>
            </p:nvSpPr>
            <p:spPr bwMode="auto">
              <a:xfrm>
                <a:off x="4955533" y="2118847"/>
                <a:ext cx="1061884" cy="471948"/>
              </a:xfrm>
              <a:prstGeom prst="rect">
                <a:avLst/>
              </a:prstGeom>
              <a:solidFill>
                <a:srgbClr val="8EC6E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600" dirty="0" err="1">
                    <a:latin typeface="Arial" charset="0"/>
                    <a:ea typeface="华文细黑" pitchFamily="2" charset="-122"/>
                  </a:rPr>
                  <a:t>Placa</a:t>
                </a:r>
                <a:r>
                  <a:rPr lang="en-US" altLang="zh-CN" sz="1600" dirty="0">
                    <a:latin typeface="Arial" charset="0"/>
                    <a:ea typeface="华文细黑" pitchFamily="2" charset="-122"/>
                  </a:rPr>
                  <a:t> de </a:t>
                </a:r>
                <a:r>
                  <a:rPr lang="en-US" altLang="zh-CN" sz="1600" dirty="0" err="1">
                    <a:latin typeface="Arial" charset="0"/>
                    <a:ea typeface="华文细黑" pitchFamily="2" charset="-122"/>
                  </a:rPr>
                  <a:t>Controle</a:t>
                </a:r>
                <a:endParaRPr lang="zh-CN" altLang="en-US" sz="1600" dirty="0"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6700696" y="2118847"/>
                <a:ext cx="1061884" cy="471948"/>
              </a:xfrm>
              <a:prstGeom prst="rect">
                <a:avLst/>
              </a:prstGeom>
              <a:solidFill>
                <a:srgbClr val="8EC6E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600" dirty="0" err="1"/>
                  <a:t>Placa</a:t>
                </a:r>
                <a:r>
                  <a:rPr lang="en-US" altLang="zh-CN" sz="1600" dirty="0"/>
                  <a:t> de Uplink</a:t>
                </a:r>
                <a:endParaRPr lang="zh-CN" altLang="en-US" sz="1600" dirty="0"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4955475" y="2802194"/>
                <a:ext cx="1062000" cy="737419"/>
              </a:xfrm>
              <a:prstGeom prst="rect">
                <a:avLst/>
              </a:prstGeom>
              <a:solidFill>
                <a:srgbClr val="CCFF9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>
                  <a:latin typeface="+mn-lt"/>
                  <a:ea typeface="华文细黑" pitchFamily="2" charset="-122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 bwMode="auto">
              <a:xfrm>
                <a:off x="5043958" y="2890694"/>
                <a:ext cx="206478" cy="144000"/>
              </a:xfrm>
              <a:prstGeom prst="roundRect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 bwMode="auto">
              <a:xfrm>
                <a:off x="5043958" y="3087338"/>
                <a:ext cx="206478" cy="144000"/>
              </a:xfrm>
              <a:prstGeom prst="roundRect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 bwMode="auto">
              <a:xfrm>
                <a:off x="5043958" y="3283982"/>
                <a:ext cx="206478" cy="144000"/>
              </a:xfrm>
              <a:prstGeom prst="roundRect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1" name="TextBox 89"/>
              <p:cNvSpPr txBox="1"/>
              <p:nvPr/>
            </p:nvSpPr>
            <p:spPr>
              <a:xfrm>
                <a:off x="5486405" y="3023425"/>
                <a:ext cx="442441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+mn-lt"/>
                  </a:rPr>
                  <a:t>VCE</a:t>
                </a:r>
              </a:p>
              <a:p>
                <a:pPr algn="ctr"/>
                <a:r>
                  <a:rPr lang="en-US" altLang="zh-CN" sz="1400" dirty="0">
                    <a:latin typeface="+mn-lt"/>
                  </a:rPr>
                  <a:t>Chips</a:t>
                </a:r>
                <a:endParaRPr lang="zh-CN" altLang="en-US" sz="1400" dirty="0">
                  <a:latin typeface="+mn-lt"/>
                </a:endParaRPr>
              </a:p>
            </p:txBody>
          </p:sp>
          <p:sp>
            <p:nvSpPr>
              <p:cNvPr id="22" name="TextBox 90"/>
              <p:cNvSpPr txBox="1"/>
              <p:nvPr/>
            </p:nvSpPr>
            <p:spPr>
              <a:xfrm>
                <a:off x="5011618" y="3554361"/>
                <a:ext cx="10084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+mn-lt"/>
                  </a:rPr>
                  <a:t>VP Board</a:t>
                </a:r>
                <a:endParaRPr lang="zh-CN" altLang="en-US" sz="1600" dirty="0">
                  <a:latin typeface="+mn-lt"/>
                </a:endParaRPr>
              </a:p>
            </p:txBody>
          </p:sp>
          <p:cxnSp>
            <p:nvCxnSpPr>
              <p:cNvPr id="23" name="直接箭头连接符 22"/>
              <p:cNvCxnSpPr/>
              <p:nvPr/>
            </p:nvCxnSpPr>
            <p:spPr bwMode="auto">
              <a:xfrm>
                <a:off x="3067664" y="2396613"/>
                <a:ext cx="929149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FF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24" name="直接箭头连接符 23"/>
              <p:cNvCxnSpPr/>
              <p:nvPr/>
            </p:nvCxnSpPr>
            <p:spPr bwMode="auto">
              <a:xfrm>
                <a:off x="3244646" y="2182761"/>
                <a:ext cx="752167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FF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25" name="直接箭头连接符 24"/>
              <p:cNvCxnSpPr/>
              <p:nvPr/>
            </p:nvCxnSpPr>
            <p:spPr bwMode="auto">
              <a:xfrm>
                <a:off x="4144296" y="2396613"/>
                <a:ext cx="796413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FF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grpSp>
            <p:nvGrpSpPr>
              <p:cNvPr id="26" name="组合 187"/>
              <p:cNvGrpSpPr/>
              <p:nvPr/>
            </p:nvGrpSpPr>
            <p:grpSpPr bwMode="gray">
              <a:xfrm>
                <a:off x="1764896" y="2104112"/>
                <a:ext cx="1283110" cy="1345288"/>
                <a:chOff x="1651820" y="2123768"/>
                <a:chExt cx="1283110" cy="1345288"/>
              </a:xfrm>
            </p:grpSpPr>
            <p:sp>
              <p:nvSpPr>
                <p:cNvPr id="48" name="矩形 47"/>
                <p:cNvSpPr/>
                <p:nvPr/>
              </p:nvSpPr>
              <p:spPr bwMode="gray">
                <a:xfrm>
                  <a:off x="1651820" y="2123768"/>
                  <a:ext cx="1283110" cy="1342104"/>
                </a:xfrm>
                <a:prstGeom prst="rect">
                  <a:avLst/>
                </a:prstGeom>
                <a:solidFill>
                  <a:srgbClr val="8EC6E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49" name="圆角矩形 48"/>
                <p:cNvSpPr/>
                <p:nvPr/>
              </p:nvSpPr>
              <p:spPr bwMode="gray">
                <a:xfrm>
                  <a:off x="1755058" y="224175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50" name="圆角矩形 49"/>
                <p:cNvSpPr/>
                <p:nvPr/>
              </p:nvSpPr>
              <p:spPr bwMode="gray">
                <a:xfrm>
                  <a:off x="1755058" y="252320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51" name="圆角矩形 50"/>
                <p:cNvSpPr/>
                <p:nvPr/>
              </p:nvSpPr>
              <p:spPr bwMode="gray">
                <a:xfrm>
                  <a:off x="1755058" y="280465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52" name="圆角矩形 51"/>
                <p:cNvSpPr/>
                <p:nvPr/>
              </p:nvSpPr>
              <p:spPr bwMode="gray">
                <a:xfrm>
                  <a:off x="2595716" y="2804655"/>
                  <a:ext cx="206478" cy="176981"/>
                </a:xfrm>
                <a:prstGeom prst="roundRect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53" name="直接连接符 52"/>
                <p:cNvCxnSpPr>
                  <a:stCxn id="49" idx="3"/>
                  <a:endCxn id="52" idx="1"/>
                </p:cNvCxnSpPr>
                <p:nvPr/>
              </p:nvCxnSpPr>
              <p:spPr bwMode="gray">
                <a:xfrm>
                  <a:off x="2020529" y="2330245"/>
                  <a:ext cx="575187" cy="56290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4" name="直接连接符 53"/>
                <p:cNvCxnSpPr>
                  <a:stCxn id="50" idx="3"/>
                  <a:endCxn id="52" idx="1"/>
                </p:cNvCxnSpPr>
                <p:nvPr/>
              </p:nvCxnSpPr>
              <p:spPr bwMode="gray">
                <a:xfrm>
                  <a:off x="2020529" y="2611695"/>
                  <a:ext cx="575187" cy="281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5" name="直接连接符 54"/>
                <p:cNvCxnSpPr>
                  <a:stCxn id="51" idx="3"/>
                  <a:endCxn id="52" idx="1"/>
                </p:cNvCxnSpPr>
                <p:nvPr/>
              </p:nvCxnSpPr>
              <p:spPr bwMode="gray">
                <a:xfrm>
                  <a:off x="2020529" y="2893145"/>
                  <a:ext cx="575187" cy="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6" name="TextBox 125"/>
                <p:cNvSpPr txBox="1"/>
                <p:nvPr/>
              </p:nvSpPr>
              <p:spPr bwMode="gray">
                <a:xfrm>
                  <a:off x="1710812" y="3038169"/>
                  <a:ext cx="58993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dirty="0">
                      <a:latin typeface="+mn-lt"/>
                    </a:rPr>
                    <a:t>VDSL2</a:t>
                  </a:r>
                  <a:r>
                    <a:rPr lang="zh-CN" altLang="en-US" sz="1400" dirty="0">
                      <a:latin typeface="+mn-lt"/>
                    </a:rPr>
                    <a:t>芯片</a:t>
                  </a:r>
                </a:p>
              </p:txBody>
            </p:sp>
          </p:grpSp>
          <p:grpSp>
            <p:nvGrpSpPr>
              <p:cNvPr id="27" name="组合 198"/>
              <p:cNvGrpSpPr/>
              <p:nvPr/>
            </p:nvGrpSpPr>
            <p:grpSpPr bwMode="gray">
              <a:xfrm>
                <a:off x="1573172" y="2246684"/>
                <a:ext cx="1283110" cy="1359117"/>
                <a:chOff x="1651820" y="2123768"/>
                <a:chExt cx="1283110" cy="1359117"/>
              </a:xfrm>
            </p:grpSpPr>
            <p:sp>
              <p:nvSpPr>
                <p:cNvPr id="38" name="矩形 37"/>
                <p:cNvSpPr/>
                <p:nvPr/>
              </p:nvSpPr>
              <p:spPr bwMode="gray">
                <a:xfrm>
                  <a:off x="1651820" y="2123768"/>
                  <a:ext cx="1283110" cy="1342104"/>
                </a:xfrm>
                <a:prstGeom prst="rect">
                  <a:avLst/>
                </a:prstGeom>
                <a:solidFill>
                  <a:srgbClr val="8EC6E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39" name="圆角矩形 38"/>
                <p:cNvSpPr/>
                <p:nvPr/>
              </p:nvSpPr>
              <p:spPr bwMode="gray">
                <a:xfrm>
                  <a:off x="1755058" y="224175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40" name="圆角矩形 39"/>
                <p:cNvSpPr/>
                <p:nvPr/>
              </p:nvSpPr>
              <p:spPr bwMode="gray">
                <a:xfrm>
                  <a:off x="1755058" y="252320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41" name="圆角矩形 40"/>
                <p:cNvSpPr/>
                <p:nvPr/>
              </p:nvSpPr>
              <p:spPr bwMode="gray">
                <a:xfrm>
                  <a:off x="1755058" y="280465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42" name="圆角矩形 41"/>
                <p:cNvSpPr/>
                <p:nvPr/>
              </p:nvSpPr>
              <p:spPr bwMode="gray">
                <a:xfrm>
                  <a:off x="2595716" y="2804655"/>
                  <a:ext cx="206478" cy="176981"/>
                </a:xfrm>
                <a:prstGeom prst="roundRect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43" name="直接连接符 42"/>
                <p:cNvCxnSpPr>
                  <a:stCxn id="39" idx="3"/>
                  <a:endCxn id="42" idx="1"/>
                </p:cNvCxnSpPr>
                <p:nvPr/>
              </p:nvCxnSpPr>
              <p:spPr bwMode="gray">
                <a:xfrm>
                  <a:off x="2020529" y="2330245"/>
                  <a:ext cx="575187" cy="56290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4" name="直接连接符 43"/>
                <p:cNvCxnSpPr>
                  <a:stCxn id="40" idx="3"/>
                  <a:endCxn id="42" idx="1"/>
                </p:cNvCxnSpPr>
                <p:nvPr/>
              </p:nvCxnSpPr>
              <p:spPr bwMode="gray">
                <a:xfrm>
                  <a:off x="2020529" y="2611695"/>
                  <a:ext cx="575187" cy="281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5" name="直接连接符 44"/>
                <p:cNvCxnSpPr>
                  <a:stCxn id="41" idx="3"/>
                  <a:endCxn id="42" idx="1"/>
                </p:cNvCxnSpPr>
                <p:nvPr/>
              </p:nvCxnSpPr>
              <p:spPr bwMode="gray">
                <a:xfrm>
                  <a:off x="2020529" y="2893145"/>
                  <a:ext cx="575187" cy="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TextBox 114"/>
                <p:cNvSpPr txBox="1"/>
                <p:nvPr/>
              </p:nvSpPr>
              <p:spPr bwMode="gray">
                <a:xfrm>
                  <a:off x="1710812" y="3038169"/>
                  <a:ext cx="589936" cy="4447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dirty="0">
                      <a:latin typeface="+mn-lt"/>
                    </a:rPr>
                    <a:t>VDSL2</a:t>
                  </a:r>
                </a:p>
                <a:p>
                  <a:r>
                    <a:rPr lang="en-US" altLang="zh-CN" sz="1400" dirty="0">
                      <a:latin typeface="+mn-lt"/>
                    </a:rPr>
                    <a:t>Chips</a:t>
                  </a:r>
                  <a:endParaRPr lang="zh-CN" altLang="en-US" sz="1400" dirty="0">
                    <a:latin typeface="+mn-lt"/>
                  </a:endParaRPr>
                </a:p>
              </p:txBody>
            </p:sp>
            <p:sp>
              <p:nvSpPr>
                <p:cNvPr id="47" name="TextBox 115"/>
                <p:cNvSpPr txBox="1"/>
                <p:nvPr/>
              </p:nvSpPr>
              <p:spPr bwMode="gray">
                <a:xfrm>
                  <a:off x="2526878" y="3038169"/>
                  <a:ext cx="3600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+mn-lt"/>
                    </a:rPr>
                    <a:t>I/O</a:t>
                  </a:r>
                  <a:endParaRPr lang="zh-CN" altLang="en-US" sz="1400" dirty="0">
                    <a:latin typeface="+mn-lt"/>
                  </a:endParaRPr>
                </a:p>
              </p:txBody>
            </p:sp>
          </p:grpSp>
          <p:cxnSp>
            <p:nvCxnSpPr>
              <p:cNvPr id="28" name="直接箭头连接符 27"/>
              <p:cNvCxnSpPr/>
              <p:nvPr/>
            </p:nvCxnSpPr>
            <p:spPr bwMode="auto">
              <a:xfrm>
                <a:off x="2861187" y="2610465"/>
                <a:ext cx="1135626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FF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29" name="直接箭头连接符 28"/>
              <p:cNvCxnSpPr/>
              <p:nvPr/>
            </p:nvCxnSpPr>
            <p:spPr bwMode="auto">
              <a:xfrm>
                <a:off x="3067664" y="3197942"/>
                <a:ext cx="929149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ysDash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30" name="直接箭头连接符 29"/>
              <p:cNvCxnSpPr/>
              <p:nvPr/>
            </p:nvCxnSpPr>
            <p:spPr bwMode="auto">
              <a:xfrm>
                <a:off x="3244646" y="3013586"/>
                <a:ext cx="752167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ysDash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31" name="直接箭头连接符 30"/>
              <p:cNvCxnSpPr/>
              <p:nvPr/>
            </p:nvCxnSpPr>
            <p:spPr bwMode="auto">
              <a:xfrm>
                <a:off x="2861187" y="3382298"/>
                <a:ext cx="1135626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ysDash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32" name="直接箭头连接符 31"/>
              <p:cNvCxnSpPr/>
              <p:nvPr/>
            </p:nvCxnSpPr>
            <p:spPr bwMode="auto">
              <a:xfrm>
                <a:off x="4144296" y="3197942"/>
                <a:ext cx="7920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ysDash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33" name="直接箭头连接符 32"/>
              <p:cNvCxnSpPr>
                <a:cxnSpLocks/>
                <a:stCxn id="15" idx="3"/>
                <a:endCxn id="16" idx="1"/>
              </p:cNvCxnSpPr>
              <p:nvPr/>
            </p:nvCxnSpPr>
            <p:spPr bwMode="auto">
              <a:xfrm>
                <a:off x="6017417" y="2354821"/>
                <a:ext cx="683279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FF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34" name="直接箭头连接符 33"/>
              <p:cNvCxnSpPr>
                <a:endCxn id="36" idx="1"/>
              </p:cNvCxnSpPr>
              <p:nvPr/>
            </p:nvCxnSpPr>
            <p:spPr bwMode="auto">
              <a:xfrm>
                <a:off x="6523782" y="3389336"/>
                <a:ext cx="725128" cy="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FF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35" name="直接箭头连接符 34"/>
              <p:cNvCxnSpPr>
                <a:endCxn id="37" idx="1"/>
              </p:cNvCxnSpPr>
              <p:nvPr/>
            </p:nvCxnSpPr>
            <p:spPr bwMode="auto">
              <a:xfrm>
                <a:off x="6523782" y="3733464"/>
                <a:ext cx="725128" cy="2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ysDash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36" name="TextBox 104"/>
              <p:cNvSpPr txBox="1"/>
              <p:nvPr/>
            </p:nvSpPr>
            <p:spPr>
              <a:xfrm>
                <a:off x="7248911" y="2960503"/>
                <a:ext cx="1260000" cy="8576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1600" dirty="0" err="1"/>
                  <a:t>Fluxo</a:t>
                </a:r>
                <a:r>
                  <a:rPr lang="en-US" altLang="zh-CN" sz="1600" dirty="0"/>
                  <a:t> de </a:t>
                </a:r>
                <a:r>
                  <a:rPr lang="en-US" altLang="zh-CN" sz="1600" dirty="0" err="1"/>
                  <a:t>Atendimento</a:t>
                </a:r>
                <a:endParaRPr lang="en-US" altLang="zh-CN" sz="1600" dirty="0"/>
              </a:p>
              <a:p>
                <a:endParaRPr lang="zh-CN" altLang="en-US" sz="1600" dirty="0">
                  <a:latin typeface="+mn-lt"/>
                </a:endParaRPr>
              </a:p>
            </p:txBody>
          </p:sp>
          <p:sp>
            <p:nvSpPr>
              <p:cNvPr id="37" name="TextBox 105"/>
              <p:cNvSpPr txBox="1"/>
              <p:nvPr/>
            </p:nvSpPr>
            <p:spPr>
              <a:xfrm>
                <a:off x="7248911" y="3431695"/>
                <a:ext cx="1476000" cy="60354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1600" dirty="0" err="1"/>
                  <a:t>Fluxo</a:t>
                </a:r>
                <a:r>
                  <a:rPr lang="en-US" altLang="zh-CN" sz="1600" dirty="0"/>
                  <a:t> de </a:t>
                </a:r>
                <a:r>
                  <a:rPr lang="en-US" altLang="zh-CN" sz="1600" dirty="0" err="1"/>
                  <a:t>vetorização</a:t>
                </a:r>
                <a:endParaRPr lang="zh-CN" altLang="en-US" sz="1600" dirty="0">
                  <a:latin typeface="+mn-lt"/>
                </a:endParaRPr>
              </a:p>
            </p:txBody>
          </p:sp>
        </p:grpSp>
        <p:sp>
          <p:nvSpPr>
            <p:cNvPr id="66" name="矩形 9"/>
            <p:cNvSpPr>
              <a:spLocks noChangeArrowheads="1"/>
            </p:cNvSpPr>
            <p:nvPr/>
          </p:nvSpPr>
          <p:spPr bwMode="auto">
            <a:xfrm>
              <a:off x="1664698" y="1692717"/>
              <a:ext cx="8789579" cy="2074985"/>
            </a:xfrm>
            <a:prstGeom prst="rect">
              <a:avLst/>
            </a:prstGeom>
            <a:noFill/>
            <a:ln w="9525">
              <a:solidFill>
                <a:srgbClr val="006699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 fontAlgn="base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202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Arquitetura do Sistema de Vetorização </a:t>
            </a:r>
            <a:r>
              <a:rPr lang="en-US" altLang="zh-CN" dirty="0"/>
              <a:t>- NLV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039939" y="1119836"/>
            <a:ext cx="10112123" cy="4969287"/>
            <a:chOff x="1060440" y="1119492"/>
            <a:chExt cx="10112123" cy="5234515"/>
          </a:xfrm>
        </p:grpSpPr>
        <p:sp>
          <p:nvSpPr>
            <p:cNvPr id="5" name="PPTShape_2"/>
            <p:cNvSpPr txBox="1">
              <a:spLocks/>
            </p:cNvSpPr>
            <p:nvPr/>
          </p:nvSpPr>
          <p:spPr bwMode="auto">
            <a:xfrm>
              <a:off x="1715387" y="1234306"/>
              <a:ext cx="4779865" cy="437511"/>
            </a:xfrm>
            <a:prstGeom prst="rect">
              <a:avLst/>
            </a:prstGeom>
            <a:ln w="9525" cap="flat" cmpd="sng" algn="ctr">
              <a:solidFill>
                <a:schemeClr val="accent6">
                  <a:shade val="95000"/>
                  <a:satMod val="105000"/>
                </a:schemeClr>
              </a:solidFill>
              <a:prstDash val="solid"/>
              <a:miter lim="800000"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80152" tIns="40076" rIns="80152" bIns="40076" anchor="ctr"/>
            <a:lstStyle/>
            <a:p>
              <a:pPr marL="174625" indent="-174625" defTabSz="784225" eaLnBrk="0" fontAlgn="base" hangingPunct="0">
                <a:spcBef>
                  <a:spcPts val="600"/>
                </a:spcBef>
                <a:buClr>
                  <a:srgbClr val="C00000"/>
                </a:buClr>
                <a:buSzPct val="60000"/>
                <a:defRPr/>
              </a:pPr>
              <a:r>
                <a:rPr lang="pt-BR" altLang="zh-CN" sz="1400" b="1" kern="0" dirty="0">
                  <a:solidFill>
                    <a:srgbClr val="990000"/>
                  </a:solidFill>
                  <a:ea typeface="黑体"/>
                  <a:cs typeface="Arial" pitchFamily="34" charset="0"/>
                </a:rPr>
                <a:t>Vetorização de nível de nó </a:t>
              </a:r>
              <a:r>
                <a:rPr lang="en-US" altLang="zh-CN" sz="1400" b="1" kern="0" dirty="0">
                  <a:solidFill>
                    <a:srgbClr val="990000"/>
                  </a:solidFill>
                  <a:ea typeface="黑体"/>
                  <a:cs typeface="Arial" pitchFamily="34" charset="0"/>
                </a:rPr>
                <a:t>(NLV)</a:t>
              </a:r>
            </a:p>
          </p:txBody>
        </p:sp>
        <p:sp>
          <p:nvSpPr>
            <p:cNvPr id="6" name="Rectangle 55"/>
            <p:cNvSpPr>
              <a:spLocks noChangeArrowheads="1"/>
            </p:cNvSpPr>
            <p:nvPr/>
          </p:nvSpPr>
          <p:spPr bwMode="auto">
            <a:xfrm>
              <a:off x="8660016" y="3180788"/>
              <a:ext cx="1004802" cy="155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base"/>
              <a:r>
                <a:rPr lang="en-US" altLang="zh-CN" dirty="0">
                  <a:solidFill>
                    <a:srgbClr val="000000"/>
                  </a:solidFill>
                  <a:latin typeface="+mn-lt"/>
                  <a:ea typeface="MS PGothic" pitchFamily="34" charset="-128"/>
                  <a:cs typeface="Arial" pitchFamily="34" charset="0"/>
                </a:rPr>
                <a:t>SLV  1</a:t>
              </a:r>
              <a:endParaRPr lang="zh-CN" altLang="zh-CN" dirty="0">
                <a:solidFill>
                  <a:srgbClr val="000000"/>
                </a:solidFill>
                <a:latin typeface="+mn-lt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7" name="Rectangle 55"/>
            <p:cNvSpPr>
              <a:spLocks noChangeArrowheads="1"/>
            </p:cNvSpPr>
            <p:nvPr/>
          </p:nvSpPr>
          <p:spPr bwMode="auto">
            <a:xfrm>
              <a:off x="8662057" y="4763315"/>
              <a:ext cx="1002761" cy="155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base"/>
              <a:r>
                <a:rPr lang="en-US" altLang="zh-CN" dirty="0">
                  <a:solidFill>
                    <a:srgbClr val="000000"/>
                  </a:solidFill>
                  <a:latin typeface="+mn-lt"/>
                  <a:ea typeface="MS PGothic" pitchFamily="34" charset="-128"/>
                  <a:cs typeface="Arial" pitchFamily="34" charset="0"/>
                </a:rPr>
                <a:t>SLV  2</a:t>
              </a:r>
              <a:endParaRPr lang="zh-CN" altLang="zh-CN" dirty="0">
                <a:solidFill>
                  <a:srgbClr val="000000"/>
                </a:solidFill>
                <a:latin typeface="+mn-lt"/>
                <a:ea typeface="MS PGothic" pitchFamily="34" charset="-128"/>
                <a:cs typeface="Arial" pitchFamily="34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559496" y="2073455"/>
              <a:ext cx="8597808" cy="4280552"/>
              <a:chOff x="853298" y="1887793"/>
              <a:chExt cx="6041234" cy="4390738"/>
            </a:xfrm>
          </p:grpSpPr>
          <p:sp>
            <p:nvSpPr>
              <p:cNvPr id="9" name="TextBox 150"/>
              <p:cNvSpPr txBox="1"/>
              <p:nvPr/>
            </p:nvSpPr>
            <p:spPr>
              <a:xfrm>
                <a:off x="1278214" y="3528856"/>
                <a:ext cx="1238864" cy="607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+mn-lt"/>
                  </a:rPr>
                  <a:t>VDSL2</a:t>
                </a:r>
                <a:r>
                  <a:rPr lang="zh-CN" altLang="en-US" sz="1600" dirty="0">
                    <a:latin typeface="+mn-lt"/>
                  </a:rPr>
                  <a:t> </a:t>
                </a:r>
                <a:r>
                  <a:rPr lang="en-US" altLang="zh-CN" sz="1600" dirty="0">
                    <a:latin typeface="+mn-lt"/>
                  </a:rPr>
                  <a:t>Board</a:t>
                </a:r>
                <a:endParaRPr lang="zh-CN" altLang="en-US" sz="1600" dirty="0">
                  <a:latin typeface="+mn-lt"/>
                </a:endParaRPr>
              </a:p>
            </p:txBody>
          </p:sp>
          <p:grpSp>
            <p:nvGrpSpPr>
              <p:cNvPr id="10" name="组合 155"/>
              <p:cNvGrpSpPr/>
              <p:nvPr/>
            </p:nvGrpSpPr>
            <p:grpSpPr bwMode="gray">
              <a:xfrm>
                <a:off x="1558424" y="1961540"/>
                <a:ext cx="1283110" cy="1362225"/>
                <a:chOff x="1651820" y="2123768"/>
                <a:chExt cx="1283110" cy="1362225"/>
              </a:xfrm>
            </p:grpSpPr>
            <p:sp>
              <p:nvSpPr>
                <p:cNvPr id="108" name="矩形 107"/>
                <p:cNvSpPr/>
                <p:nvPr/>
              </p:nvSpPr>
              <p:spPr bwMode="gray">
                <a:xfrm>
                  <a:off x="1651820" y="2123768"/>
                  <a:ext cx="1283110" cy="1342104"/>
                </a:xfrm>
                <a:prstGeom prst="rect">
                  <a:avLst/>
                </a:prstGeom>
                <a:solidFill>
                  <a:srgbClr val="8EC6E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sp>
              <p:nvSpPr>
                <p:cNvPr id="109" name="圆角矩形 108"/>
                <p:cNvSpPr/>
                <p:nvPr/>
              </p:nvSpPr>
              <p:spPr bwMode="gray">
                <a:xfrm>
                  <a:off x="1755058" y="224175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sp>
              <p:nvSpPr>
                <p:cNvPr id="110" name="圆角矩形 109"/>
                <p:cNvSpPr/>
                <p:nvPr/>
              </p:nvSpPr>
              <p:spPr bwMode="gray">
                <a:xfrm>
                  <a:off x="1755058" y="252320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sp>
              <p:nvSpPr>
                <p:cNvPr id="111" name="圆角矩形 110"/>
                <p:cNvSpPr/>
                <p:nvPr/>
              </p:nvSpPr>
              <p:spPr bwMode="gray">
                <a:xfrm>
                  <a:off x="1755058" y="280465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sp>
              <p:nvSpPr>
                <p:cNvPr id="112" name="圆角矩形 111"/>
                <p:cNvSpPr/>
                <p:nvPr/>
              </p:nvSpPr>
              <p:spPr bwMode="gray">
                <a:xfrm>
                  <a:off x="2595716" y="2804655"/>
                  <a:ext cx="206478" cy="176981"/>
                </a:xfrm>
                <a:prstGeom prst="roundRect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cxnSp>
              <p:nvCxnSpPr>
                <p:cNvPr id="113" name="直接连接符 112"/>
                <p:cNvCxnSpPr>
                  <a:stCxn id="109" idx="3"/>
                  <a:endCxn id="112" idx="1"/>
                </p:cNvCxnSpPr>
                <p:nvPr/>
              </p:nvCxnSpPr>
              <p:spPr bwMode="gray">
                <a:xfrm>
                  <a:off x="2020529" y="2330245"/>
                  <a:ext cx="575187" cy="56290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4" name="直接连接符 113"/>
                <p:cNvCxnSpPr>
                  <a:stCxn id="110" idx="3"/>
                  <a:endCxn id="112" idx="1"/>
                </p:cNvCxnSpPr>
                <p:nvPr/>
              </p:nvCxnSpPr>
              <p:spPr bwMode="gray">
                <a:xfrm>
                  <a:off x="2020529" y="2611695"/>
                  <a:ext cx="575187" cy="281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5" name="直接连接符 114"/>
                <p:cNvCxnSpPr>
                  <a:stCxn id="111" idx="3"/>
                  <a:endCxn id="112" idx="1"/>
                </p:cNvCxnSpPr>
                <p:nvPr/>
              </p:nvCxnSpPr>
              <p:spPr bwMode="gray">
                <a:xfrm>
                  <a:off x="2020529" y="2893145"/>
                  <a:ext cx="575187" cy="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16" name="TextBox 260"/>
                <p:cNvSpPr txBox="1"/>
                <p:nvPr/>
              </p:nvSpPr>
              <p:spPr bwMode="gray">
                <a:xfrm>
                  <a:off x="1710812" y="3038169"/>
                  <a:ext cx="589936" cy="4478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dirty="0">
                      <a:latin typeface="+mn-lt"/>
                    </a:rPr>
                    <a:t>VDSL2</a:t>
                  </a:r>
                  <a:r>
                    <a:rPr lang="zh-CN" altLang="en-US" sz="1400" dirty="0">
                      <a:latin typeface="+mn-lt"/>
                    </a:rPr>
                    <a:t>芯片</a:t>
                  </a:r>
                </a:p>
              </p:txBody>
            </p:sp>
          </p:grpSp>
          <p:sp>
            <p:nvSpPr>
              <p:cNvPr id="11" name="上下箭头 10"/>
              <p:cNvSpPr/>
              <p:nvPr/>
            </p:nvSpPr>
            <p:spPr bwMode="auto">
              <a:xfrm>
                <a:off x="3510140" y="1887793"/>
                <a:ext cx="309716" cy="1873045"/>
              </a:xfrm>
              <a:prstGeom prst="upDownArrow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lt"/>
                  <a:ea typeface="华文细黑" pitchFamily="2" charset="-122"/>
                </a:endParaRPr>
              </a:p>
            </p:txBody>
          </p:sp>
          <p:cxnSp>
            <p:nvCxnSpPr>
              <p:cNvPr id="12" name="直接箭头连接符 11"/>
              <p:cNvCxnSpPr/>
              <p:nvPr/>
            </p:nvCxnSpPr>
            <p:spPr bwMode="auto">
              <a:xfrm flipH="1">
                <a:off x="853298" y="2477729"/>
                <a:ext cx="306135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" name="直接箭头连接符 12"/>
              <p:cNvCxnSpPr/>
              <p:nvPr/>
            </p:nvCxnSpPr>
            <p:spPr bwMode="auto">
              <a:xfrm flipH="1">
                <a:off x="853298" y="2762865"/>
                <a:ext cx="306135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" name="直接箭头连接符 13"/>
              <p:cNvCxnSpPr/>
              <p:nvPr/>
            </p:nvCxnSpPr>
            <p:spPr bwMode="auto">
              <a:xfrm flipH="1">
                <a:off x="853298" y="3048000"/>
                <a:ext cx="306135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5" name="矩形 14"/>
              <p:cNvSpPr/>
              <p:nvPr/>
            </p:nvSpPr>
            <p:spPr bwMode="auto">
              <a:xfrm>
                <a:off x="4454101" y="2118847"/>
                <a:ext cx="1061884" cy="471948"/>
              </a:xfrm>
              <a:prstGeom prst="rect">
                <a:avLst/>
              </a:prstGeom>
              <a:solidFill>
                <a:srgbClr val="8EC6E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600" dirty="0" err="1"/>
                  <a:t>Placa</a:t>
                </a:r>
                <a:r>
                  <a:rPr lang="en-US" altLang="zh-CN" sz="1600" dirty="0"/>
                  <a:t> de </a:t>
                </a:r>
                <a:r>
                  <a:rPr lang="en-US" altLang="zh-CN" sz="1600" dirty="0" err="1"/>
                  <a:t>Controle</a:t>
                </a:r>
                <a:endParaRPr lang="zh-CN" altLang="en-US" sz="1600" dirty="0">
                  <a:latin typeface="+mn-lt"/>
                  <a:ea typeface="华文细黑" pitchFamily="2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6066532" y="2118847"/>
                <a:ext cx="828000" cy="471948"/>
              </a:xfrm>
              <a:prstGeom prst="rect">
                <a:avLst/>
              </a:prstGeom>
              <a:solidFill>
                <a:srgbClr val="8EC6E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600" dirty="0" err="1"/>
                  <a:t>Placa</a:t>
                </a:r>
                <a:r>
                  <a:rPr lang="en-US" altLang="zh-CN" sz="1600" dirty="0"/>
                  <a:t> de Uplink</a:t>
                </a:r>
                <a:endParaRPr lang="zh-CN" altLang="en-US" sz="1600" dirty="0">
                  <a:latin typeface="+mn-lt"/>
                  <a:ea typeface="华文细黑" pitchFamily="2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4454043" y="2802194"/>
                <a:ext cx="1062000" cy="737419"/>
              </a:xfrm>
              <a:prstGeom prst="rect">
                <a:avLst/>
              </a:prstGeom>
              <a:solidFill>
                <a:srgbClr val="CCFF9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>
                  <a:latin typeface="+mn-lt"/>
                  <a:ea typeface="华文细黑" pitchFamily="2" charset="-122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 bwMode="auto">
              <a:xfrm>
                <a:off x="4542526" y="2890694"/>
                <a:ext cx="206478" cy="144000"/>
              </a:xfrm>
              <a:prstGeom prst="roundRect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lt"/>
                  <a:ea typeface="华文细黑" pitchFamily="2" charset="-122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 bwMode="auto">
              <a:xfrm>
                <a:off x="4542526" y="3087338"/>
                <a:ext cx="206478" cy="144000"/>
              </a:xfrm>
              <a:prstGeom prst="roundRect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lt"/>
                  <a:ea typeface="华文细黑" pitchFamily="2" charset="-122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 bwMode="auto">
              <a:xfrm>
                <a:off x="4542526" y="3283982"/>
                <a:ext cx="206478" cy="144000"/>
              </a:xfrm>
              <a:prstGeom prst="roundRect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lt"/>
                  <a:ea typeface="华文细黑" pitchFamily="2" charset="-122"/>
                </a:endParaRPr>
              </a:p>
            </p:txBody>
          </p:sp>
          <p:sp>
            <p:nvSpPr>
              <p:cNvPr id="21" name="TextBox 162"/>
              <p:cNvSpPr txBox="1"/>
              <p:nvPr/>
            </p:nvSpPr>
            <p:spPr>
              <a:xfrm>
                <a:off x="4984973" y="3023425"/>
                <a:ext cx="442441" cy="447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+mn-lt"/>
                  </a:rPr>
                  <a:t>VCE</a:t>
                </a:r>
              </a:p>
              <a:p>
                <a:pPr algn="ctr"/>
                <a:r>
                  <a:rPr lang="en-US" altLang="zh-CN" sz="1400" dirty="0">
                    <a:latin typeface="+mn-lt"/>
                  </a:rPr>
                  <a:t>Chips</a:t>
                </a:r>
                <a:endParaRPr lang="zh-CN" altLang="en-US" sz="1400" dirty="0">
                  <a:latin typeface="+mn-lt"/>
                </a:endParaRPr>
              </a:p>
            </p:txBody>
          </p:sp>
          <p:sp>
            <p:nvSpPr>
              <p:cNvPr id="22" name="TextBox 163"/>
              <p:cNvSpPr txBox="1"/>
              <p:nvPr/>
            </p:nvSpPr>
            <p:spPr>
              <a:xfrm>
                <a:off x="4574546" y="3554361"/>
                <a:ext cx="937082" cy="607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+mn-lt"/>
                  </a:rPr>
                  <a:t>VP Board</a:t>
                </a:r>
                <a:endParaRPr lang="zh-CN" altLang="en-US" sz="1600" dirty="0">
                  <a:latin typeface="+mn-lt"/>
                </a:endParaRPr>
              </a:p>
            </p:txBody>
          </p:sp>
          <p:cxnSp>
            <p:nvCxnSpPr>
              <p:cNvPr id="23" name="直接箭头连接符 22"/>
              <p:cNvCxnSpPr/>
              <p:nvPr/>
            </p:nvCxnSpPr>
            <p:spPr bwMode="auto">
              <a:xfrm>
                <a:off x="2669468" y="2396613"/>
                <a:ext cx="929149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FF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24" name="直接箭头连接符 23"/>
              <p:cNvCxnSpPr/>
              <p:nvPr/>
            </p:nvCxnSpPr>
            <p:spPr bwMode="auto">
              <a:xfrm>
                <a:off x="2846450" y="2182761"/>
                <a:ext cx="752167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FF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25" name="直接箭头连接符 24"/>
              <p:cNvCxnSpPr/>
              <p:nvPr/>
            </p:nvCxnSpPr>
            <p:spPr bwMode="auto">
              <a:xfrm>
                <a:off x="3746100" y="2396613"/>
                <a:ext cx="6840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FF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grpSp>
            <p:nvGrpSpPr>
              <p:cNvPr id="26" name="组合 187"/>
              <p:cNvGrpSpPr/>
              <p:nvPr/>
            </p:nvGrpSpPr>
            <p:grpSpPr bwMode="gray">
              <a:xfrm>
                <a:off x="1366700" y="2104112"/>
                <a:ext cx="1283110" cy="1362225"/>
                <a:chOff x="1651820" y="2123768"/>
                <a:chExt cx="1283110" cy="1362225"/>
              </a:xfrm>
            </p:grpSpPr>
            <p:sp>
              <p:nvSpPr>
                <p:cNvPr id="99" name="矩形 98"/>
                <p:cNvSpPr/>
                <p:nvPr/>
              </p:nvSpPr>
              <p:spPr bwMode="gray">
                <a:xfrm>
                  <a:off x="1651820" y="2123768"/>
                  <a:ext cx="1283110" cy="1342104"/>
                </a:xfrm>
                <a:prstGeom prst="rect">
                  <a:avLst/>
                </a:prstGeom>
                <a:solidFill>
                  <a:srgbClr val="8EC6E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sp>
              <p:nvSpPr>
                <p:cNvPr id="100" name="圆角矩形 99"/>
                <p:cNvSpPr/>
                <p:nvPr/>
              </p:nvSpPr>
              <p:spPr bwMode="gray">
                <a:xfrm>
                  <a:off x="1755058" y="224175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sp>
              <p:nvSpPr>
                <p:cNvPr id="101" name="圆角矩形 100"/>
                <p:cNvSpPr/>
                <p:nvPr/>
              </p:nvSpPr>
              <p:spPr bwMode="gray">
                <a:xfrm>
                  <a:off x="1755058" y="252320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sp>
              <p:nvSpPr>
                <p:cNvPr id="102" name="圆角矩形 101"/>
                <p:cNvSpPr/>
                <p:nvPr/>
              </p:nvSpPr>
              <p:spPr bwMode="gray">
                <a:xfrm>
                  <a:off x="1755058" y="280465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sp>
              <p:nvSpPr>
                <p:cNvPr id="103" name="圆角矩形 102"/>
                <p:cNvSpPr/>
                <p:nvPr/>
              </p:nvSpPr>
              <p:spPr bwMode="gray">
                <a:xfrm>
                  <a:off x="2595716" y="2804655"/>
                  <a:ext cx="206478" cy="176981"/>
                </a:xfrm>
                <a:prstGeom prst="roundRect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cxnSp>
              <p:nvCxnSpPr>
                <p:cNvPr id="104" name="直接连接符 103"/>
                <p:cNvCxnSpPr>
                  <a:stCxn id="100" idx="3"/>
                  <a:endCxn id="103" idx="1"/>
                </p:cNvCxnSpPr>
                <p:nvPr/>
              </p:nvCxnSpPr>
              <p:spPr bwMode="gray">
                <a:xfrm>
                  <a:off x="2020529" y="2330245"/>
                  <a:ext cx="575187" cy="56290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5" name="直接连接符 104"/>
                <p:cNvCxnSpPr>
                  <a:stCxn id="101" idx="3"/>
                  <a:endCxn id="103" idx="1"/>
                </p:cNvCxnSpPr>
                <p:nvPr/>
              </p:nvCxnSpPr>
              <p:spPr bwMode="gray">
                <a:xfrm>
                  <a:off x="2020529" y="2611695"/>
                  <a:ext cx="575187" cy="281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6" name="直接连接符 105"/>
                <p:cNvCxnSpPr>
                  <a:stCxn id="102" idx="3"/>
                  <a:endCxn id="103" idx="1"/>
                </p:cNvCxnSpPr>
                <p:nvPr/>
              </p:nvCxnSpPr>
              <p:spPr bwMode="gray">
                <a:xfrm>
                  <a:off x="2020529" y="2893145"/>
                  <a:ext cx="575187" cy="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7" name="TextBox 250"/>
                <p:cNvSpPr txBox="1"/>
                <p:nvPr/>
              </p:nvSpPr>
              <p:spPr bwMode="gray">
                <a:xfrm>
                  <a:off x="1710812" y="3038169"/>
                  <a:ext cx="589936" cy="4478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dirty="0">
                      <a:latin typeface="+mn-lt"/>
                    </a:rPr>
                    <a:t>VDSL2</a:t>
                  </a:r>
                  <a:r>
                    <a:rPr lang="zh-CN" altLang="en-US" sz="1400" dirty="0">
                      <a:latin typeface="+mn-lt"/>
                    </a:rPr>
                    <a:t>芯片</a:t>
                  </a:r>
                </a:p>
              </p:txBody>
            </p:sp>
          </p:grpSp>
          <p:grpSp>
            <p:nvGrpSpPr>
              <p:cNvPr id="27" name="组合 198"/>
              <p:cNvGrpSpPr/>
              <p:nvPr/>
            </p:nvGrpSpPr>
            <p:grpSpPr bwMode="gray">
              <a:xfrm>
                <a:off x="1174976" y="2246684"/>
                <a:ext cx="1283110" cy="1342104"/>
                <a:chOff x="1651820" y="2123768"/>
                <a:chExt cx="1283110" cy="1342104"/>
              </a:xfrm>
            </p:grpSpPr>
            <p:sp>
              <p:nvSpPr>
                <p:cNvPr id="89" name="矩形 88"/>
                <p:cNvSpPr/>
                <p:nvPr/>
              </p:nvSpPr>
              <p:spPr bwMode="gray">
                <a:xfrm>
                  <a:off x="1651820" y="2123768"/>
                  <a:ext cx="1283110" cy="1342104"/>
                </a:xfrm>
                <a:prstGeom prst="rect">
                  <a:avLst/>
                </a:prstGeom>
                <a:solidFill>
                  <a:srgbClr val="8EC6E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sp>
              <p:nvSpPr>
                <p:cNvPr id="90" name="圆角矩形 89"/>
                <p:cNvSpPr/>
                <p:nvPr/>
              </p:nvSpPr>
              <p:spPr bwMode="gray">
                <a:xfrm>
                  <a:off x="1755058" y="224175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sp>
              <p:nvSpPr>
                <p:cNvPr id="91" name="圆角矩形 90"/>
                <p:cNvSpPr/>
                <p:nvPr/>
              </p:nvSpPr>
              <p:spPr bwMode="gray">
                <a:xfrm>
                  <a:off x="1755058" y="252320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sp>
              <p:nvSpPr>
                <p:cNvPr id="92" name="圆角矩形 91"/>
                <p:cNvSpPr/>
                <p:nvPr/>
              </p:nvSpPr>
              <p:spPr bwMode="gray">
                <a:xfrm>
                  <a:off x="1755058" y="280465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sp>
              <p:nvSpPr>
                <p:cNvPr id="93" name="圆角矩形 92"/>
                <p:cNvSpPr/>
                <p:nvPr/>
              </p:nvSpPr>
              <p:spPr bwMode="gray">
                <a:xfrm>
                  <a:off x="2595716" y="2804655"/>
                  <a:ext cx="206478" cy="176981"/>
                </a:xfrm>
                <a:prstGeom prst="roundRect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cxnSp>
              <p:nvCxnSpPr>
                <p:cNvPr id="94" name="直接连接符 93"/>
                <p:cNvCxnSpPr>
                  <a:stCxn id="90" idx="3"/>
                  <a:endCxn id="93" idx="1"/>
                </p:cNvCxnSpPr>
                <p:nvPr/>
              </p:nvCxnSpPr>
              <p:spPr bwMode="gray">
                <a:xfrm>
                  <a:off x="2020529" y="2330245"/>
                  <a:ext cx="575187" cy="56290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5" name="直接连接符 94"/>
                <p:cNvCxnSpPr>
                  <a:stCxn id="91" idx="3"/>
                  <a:endCxn id="93" idx="1"/>
                </p:cNvCxnSpPr>
                <p:nvPr/>
              </p:nvCxnSpPr>
              <p:spPr bwMode="gray">
                <a:xfrm>
                  <a:off x="2020529" y="2611695"/>
                  <a:ext cx="575187" cy="281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6" name="直接连接符 95"/>
                <p:cNvCxnSpPr>
                  <a:stCxn id="92" idx="3"/>
                  <a:endCxn id="93" idx="1"/>
                </p:cNvCxnSpPr>
                <p:nvPr/>
              </p:nvCxnSpPr>
              <p:spPr bwMode="gray">
                <a:xfrm>
                  <a:off x="2020529" y="2893145"/>
                  <a:ext cx="575187" cy="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97" name="TextBox 240"/>
                <p:cNvSpPr txBox="1"/>
                <p:nvPr/>
              </p:nvSpPr>
              <p:spPr bwMode="gray">
                <a:xfrm>
                  <a:off x="1710812" y="2989595"/>
                  <a:ext cx="589936" cy="4478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dirty="0">
                      <a:latin typeface="+mn-lt"/>
                    </a:rPr>
                    <a:t>VDSL2 Chips</a:t>
                  </a:r>
                  <a:endParaRPr lang="zh-CN" altLang="en-US" sz="1400" dirty="0">
                    <a:latin typeface="+mn-lt"/>
                  </a:endParaRPr>
                </a:p>
              </p:txBody>
            </p:sp>
            <p:sp>
              <p:nvSpPr>
                <p:cNvPr id="98" name="TextBox 241"/>
                <p:cNvSpPr txBox="1"/>
                <p:nvPr/>
              </p:nvSpPr>
              <p:spPr bwMode="gray">
                <a:xfrm>
                  <a:off x="2526878" y="3038169"/>
                  <a:ext cx="360000" cy="2239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+mn-lt"/>
                    </a:rPr>
                    <a:t>I/O</a:t>
                  </a:r>
                  <a:endParaRPr lang="zh-CN" altLang="en-US" sz="1400" dirty="0">
                    <a:latin typeface="+mn-lt"/>
                  </a:endParaRPr>
                </a:p>
              </p:txBody>
            </p:sp>
          </p:grpSp>
          <p:cxnSp>
            <p:nvCxnSpPr>
              <p:cNvPr id="28" name="直接箭头连接符 27"/>
              <p:cNvCxnSpPr/>
              <p:nvPr/>
            </p:nvCxnSpPr>
            <p:spPr bwMode="auto">
              <a:xfrm>
                <a:off x="2462991" y="2610465"/>
                <a:ext cx="1135626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FF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29" name="直接箭头连接符 28"/>
              <p:cNvCxnSpPr/>
              <p:nvPr/>
            </p:nvCxnSpPr>
            <p:spPr bwMode="auto">
              <a:xfrm>
                <a:off x="2669468" y="3197942"/>
                <a:ext cx="929149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ysDash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30" name="直接箭头连接符 29"/>
              <p:cNvCxnSpPr/>
              <p:nvPr/>
            </p:nvCxnSpPr>
            <p:spPr bwMode="auto">
              <a:xfrm>
                <a:off x="2846450" y="3013586"/>
                <a:ext cx="752167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ysDash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31" name="直接箭头连接符 30"/>
              <p:cNvCxnSpPr/>
              <p:nvPr/>
            </p:nvCxnSpPr>
            <p:spPr bwMode="auto">
              <a:xfrm>
                <a:off x="2462991" y="3382298"/>
                <a:ext cx="1135626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ysDash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32" name="直接箭头连接符 31"/>
              <p:cNvCxnSpPr/>
              <p:nvPr/>
            </p:nvCxnSpPr>
            <p:spPr bwMode="auto">
              <a:xfrm>
                <a:off x="3746100" y="3197942"/>
                <a:ext cx="6840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ysDash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33" name="直接箭头连接符 32"/>
              <p:cNvCxnSpPr>
                <a:stCxn id="15" idx="3"/>
                <a:endCxn id="16" idx="1"/>
              </p:cNvCxnSpPr>
              <p:nvPr/>
            </p:nvCxnSpPr>
            <p:spPr bwMode="auto">
              <a:xfrm>
                <a:off x="5515985" y="2354821"/>
                <a:ext cx="550547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FF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34" name="TextBox 175"/>
              <p:cNvSpPr txBox="1"/>
              <p:nvPr/>
            </p:nvSpPr>
            <p:spPr>
              <a:xfrm>
                <a:off x="1264606" y="5670771"/>
                <a:ext cx="1238864" cy="607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+mn-lt"/>
                  </a:rPr>
                  <a:t>VDSL2</a:t>
                </a:r>
                <a:r>
                  <a:rPr lang="zh-CN" altLang="en-US" sz="1600" dirty="0">
                    <a:latin typeface="+mn-lt"/>
                  </a:rPr>
                  <a:t> </a:t>
                </a:r>
                <a:r>
                  <a:rPr lang="en-US" altLang="zh-CN" sz="1600" dirty="0">
                    <a:latin typeface="+mn-lt"/>
                  </a:rPr>
                  <a:t>Board</a:t>
                </a:r>
                <a:endParaRPr lang="zh-CN" altLang="en-US" sz="1600" dirty="0">
                  <a:latin typeface="+mn-lt"/>
                </a:endParaRPr>
              </a:p>
            </p:txBody>
          </p:sp>
          <p:grpSp>
            <p:nvGrpSpPr>
              <p:cNvPr id="35" name="组合 155"/>
              <p:cNvGrpSpPr/>
              <p:nvPr/>
            </p:nvGrpSpPr>
            <p:grpSpPr bwMode="gray">
              <a:xfrm>
                <a:off x="1558424" y="4045975"/>
                <a:ext cx="1283110" cy="1362224"/>
                <a:chOff x="1651820" y="2123768"/>
                <a:chExt cx="1283110" cy="1362224"/>
              </a:xfrm>
            </p:grpSpPr>
            <p:sp>
              <p:nvSpPr>
                <p:cNvPr id="80" name="矩形 79"/>
                <p:cNvSpPr/>
                <p:nvPr/>
              </p:nvSpPr>
              <p:spPr bwMode="gray">
                <a:xfrm>
                  <a:off x="1651820" y="2123768"/>
                  <a:ext cx="1283110" cy="1342104"/>
                </a:xfrm>
                <a:prstGeom prst="rect">
                  <a:avLst/>
                </a:prstGeom>
                <a:solidFill>
                  <a:srgbClr val="8EC6E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sp>
              <p:nvSpPr>
                <p:cNvPr id="81" name="圆角矩形 80"/>
                <p:cNvSpPr/>
                <p:nvPr/>
              </p:nvSpPr>
              <p:spPr bwMode="gray">
                <a:xfrm>
                  <a:off x="1755058" y="224175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sp>
              <p:nvSpPr>
                <p:cNvPr id="82" name="圆角矩形 81"/>
                <p:cNvSpPr/>
                <p:nvPr/>
              </p:nvSpPr>
              <p:spPr bwMode="gray">
                <a:xfrm>
                  <a:off x="1755058" y="252320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sp>
              <p:nvSpPr>
                <p:cNvPr id="83" name="圆角矩形 82"/>
                <p:cNvSpPr/>
                <p:nvPr/>
              </p:nvSpPr>
              <p:spPr bwMode="gray">
                <a:xfrm>
                  <a:off x="1755058" y="280465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sp>
              <p:nvSpPr>
                <p:cNvPr id="84" name="圆角矩形 83"/>
                <p:cNvSpPr/>
                <p:nvPr/>
              </p:nvSpPr>
              <p:spPr bwMode="gray">
                <a:xfrm>
                  <a:off x="2595716" y="2804655"/>
                  <a:ext cx="206478" cy="176981"/>
                </a:xfrm>
                <a:prstGeom prst="roundRect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cxnSp>
              <p:nvCxnSpPr>
                <p:cNvPr id="85" name="直接连接符 84"/>
                <p:cNvCxnSpPr>
                  <a:stCxn id="81" idx="3"/>
                  <a:endCxn id="84" idx="1"/>
                </p:cNvCxnSpPr>
                <p:nvPr/>
              </p:nvCxnSpPr>
              <p:spPr bwMode="gray">
                <a:xfrm>
                  <a:off x="2020529" y="2330245"/>
                  <a:ext cx="575187" cy="56290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6" name="直接连接符 85"/>
                <p:cNvCxnSpPr>
                  <a:stCxn id="82" idx="3"/>
                  <a:endCxn id="84" idx="1"/>
                </p:cNvCxnSpPr>
                <p:nvPr/>
              </p:nvCxnSpPr>
              <p:spPr bwMode="gray">
                <a:xfrm>
                  <a:off x="2020529" y="2611695"/>
                  <a:ext cx="575187" cy="281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7" name="直接连接符 86"/>
                <p:cNvCxnSpPr>
                  <a:stCxn id="83" idx="3"/>
                  <a:endCxn id="84" idx="1"/>
                </p:cNvCxnSpPr>
                <p:nvPr/>
              </p:nvCxnSpPr>
              <p:spPr bwMode="gray">
                <a:xfrm>
                  <a:off x="2020529" y="2893145"/>
                  <a:ext cx="575187" cy="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88" name="TextBox 230"/>
                <p:cNvSpPr txBox="1"/>
                <p:nvPr/>
              </p:nvSpPr>
              <p:spPr bwMode="gray">
                <a:xfrm>
                  <a:off x="1710812" y="3038169"/>
                  <a:ext cx="589936" cy="4478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dirty="0">
                      <a:latin typeface="+mn-lt"/>
                    </a:rPr>
                    <a:t>VDSL2</a:t>
                  </a:r>
                  <a:r>
                    <a:rPr lang="zh-CN" altLang="en-US" sz="1400" dirty="0">
                      <a:latin typeface="+mn-lt"/>
                    </a:rPr>
                    <a:t>芯片</a:t>
                  </a:r>
                </a:p>
              </p:txBody>
            </p:sp>
          </p:grpSp>
          <p:sp>
            <p:nvSpPr>
              <p:cNvPr id="36" name="上下箭头 35"/>
              <p:cNvSpPr/>
              <p:nvPr/>
            </p:nvSpPr>
            <p:spPr bwMode="auto">
              <a:xfrm>
                <a:off x="3510140" y="3972228"/>
                <a:ext cx="309716" cy="1873045"/>
              </a:xfrm>
              <a:prstGeom prst="upDownArrow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lt"/>
                  <a:ea typeface="华文细黑" pitchFamily="2" charset="-122"/>
                </a:endParaRPr>
              </a:p>
            </p:txBody>
          </p:sp>
          <p:cxnSp>
            <p:nvCxnSpPr>
              <p:cNvPr id="37" name="直接箭头连接符 36"/>
              <p:cNvCxnSpPr/>
              <p:nvPr/>
            </p:nvCxnSpPr>
            <p:spPr bwMode="auto">
              <a:xfrm flipH="1">
                <a:off x="853298" y="4562164"/>
                <a:ext cx="306135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8" name="直接箭头连接符 37"/>
              <p:cNvCxnSpPr/>
              <p:nvPr/>
            </p:nvCxnSpPr>
            <p:spPr bwMode="auto">
              <a:xfrm flipH="1">
                <a:off x="853298" y="4847300"/>
                <a:ext cx="306135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9" name="直接箭头连接符 38"/>
              <p:cNvCxnSpPr/>
              <p:nvPr/>
            </p:nvCxnSpPr>
            <p:spPr bwMode="auto">
              <a:xfrm flipH="1">
                <a:off x="853298" y="5132435"/>
                <a:ext cx="306135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grpSp>
            <p:nvGrpSpPr>
              <p:cNvPr id="40" name="组合 187"/>
              <p:cNvGrpSpPr/>
              <p:nvPr/>
            </p:nvGrpSpPr>
            <p:grpSpPr bwMode="gray">
              <a:xfrm>
                <a:off x="1366700" y="4188547"/>
                <a:ext cx="1283110" cy="1362224"/>
                <a:chOff x="1651820" y="2123768"/>
                <a:chExt cx="1283110" cy="1362224"/>
              </a:xfrm>
            </p:grpSpPr>
            <p:sp>
              <p:nvSpPr>
                <p:cNvPr id="71" name="矩形 70"/>
                <p:cNvSpPr/>
                <p:nvPr/>
              </p:nvSpPr>
              <p:spPr bwMode="gray">
                <a:xfrm>
                  <a:off x="1651820" y="2123768"/>
                  <a:ext cx="1283110" cy="1342104"/>
                </a:xfrm>
                <a:prstGeom prst="rect">
                  <a:avLst/>
                </a:prstGeom>
                <a:solidFill>
                  <a:srgbClr val="8EC6E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sp>
              <p:nvSpPr>
                <p:cNvPr id="72" name="圆角矩形 71"/>
                <p:cNvSpPr/>
                <p:nvPr/>
              </p:nvSpPr>
              <p:spPr bwMode="gray">
                <a:xfrm>
                  <a:off x="1755058" y="224175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sp>
              <p:nvSpPr>
                <p:cNvPr id="73" name="圆角矩形 72"/>
                <p:cNvSpPr/>
                <p:nvPr/>
              </p:nvSpPr>
              <p:spPr bwMode="gray">
                <a:xfrm>
                  <a:off x="1755058" y="252320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sp>
              <p:nvSpPr>
                <p:cNvPr id="74" name="圆角矩形 73"/>
                <p:cNvSpPr/>
                <p:nvPr/>
              </p:nvSpPr>
              <p:spPr bwMode="gray">
                <a:xfrm>
                  <a:off x="1755058" y="280465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sp>
              <p:nvSpPr>
                <p:cNvPr id="75" name="圆角矩形 74"/>
                <p:cNvSpPr/>
                <p:nvPr/>
              </p:nvSpPr>
              <p:spPr bwMode="gray">
                <a:xfrm>
                  <a:off x="2595716" y="2804655"/>
                  <a:ext cx="206478" cy="176981"/>
                </a:xfrm>
                <a:prstGeom prst="roundRect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cxnSp>
              <p:nvCxnSpPr>
                <p:cNvPr id="76" name="直接连接符 75"/>
                <p:cNvCxnSpPr>
                  <a:stCxn id="72" idx="3"/>
                  <a:endCxn id="75" idx="1"/>
                </p:cNvCxnSpPr>
                <p:nvPr/>
              </p:nvCxnSpPr>
              <p:spPr bwMode="gray">
                <a:xfrm>
                  <a:off x="2020529" y="2330245"/>
                  <a:ext cx="575187" cy="56290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7" name="直接连接符 76"/>
                <p:cNvCxnSpPr>
                  <a:stCxn id="73" idx="3"/>
                  <a:endCxn id="75" idx="1"/>
                </p:cNvCxnSpPr>
                <p:nvPr/>
              </p:nvCxnSpPr>
              <p:spPr bwMode="gray">
                <a:xfrm>
                  <a:off x="2020529" y="2611695"/>
                  <a:ext cx="575187" cy="281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8" name="直接连接符 77"/>
                <p:cNvCxnSpPr>
                  <a:stCxn id="74" idx="3"/>
                  <a:endCxn id="75" idx="1"/>
                </p:cNvCxnSpPr>
                <p:nvPr/>
              </p:nvCxnSpPr>
              <p:spPr bwMode="gray">
                <a:xfrm>
                  <a:off x="2020529" y="2893145"/>
                  <a:ext cx="575187" cy="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79" name="TextBox 220"/>
                <p:cNvSpPr txBox="1"/>
                <p:nvPr/>
              </p:nvSpPr>
              <p:spPr bwMode="gray">
                <a:xfrm>
                  <a:off x="1710812" y="3038169"/>
                  <a:ext cx="589936" cy="4478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dirty="0">
                      <a:latin typeface="+mn-lt"/>
                    </a:rPr>
                    <a:t>VDSL2</a:t>
                  </a:r>
                  <a:r>
                    <a:rPr lang="zh-CN" altLang="en-US" sz="1400" dirty="0">
                      <a:latin typeface="+mn-lt"/>
                    </a:rPr>
                    <a:t>芯片</a:t>
                  </a:r>
                </a:p>
              </p:txBody>
            </p:sp>
          </p:grpSp>
          <p:grpSp>
            <p:nvGrpSpPr>
              <p:cNvPr id="41" name="组合 198"/>
              <p:cNvGrpSpPr/>
              <p:nvPr/>
            </p:nvGrpSpPr>
            <p:grpSpPr bwMode="gray">
              <a:xfrm>
                <a:off x="1174976" y="4331119"/>
                <a:ext cx="1283110" cy="1342104"/>
                <a:chOff x="1651820" y="2123768"/>
                <a:chExt cx="1283110" cy="1342104"/>
              </a:xfrm>
            </p:grpSpPr>
            <p:sp>
              <p:nvSpPr>
                <p:cNvPr id="61" name="矩形 60"/>
                <p:cNvSpPr/>
                <p:nvPr/>
              </p:nvSpPr>
              <p:spPr bwMode="gray">
                <a:xfrm>
                  <a:off x="1651820" y="2123768"/>
                  <a:ext cx="1283110" cy="1342104"/>
                </a:xfrm>
                <a:prstGeom prst="rect">
                  <a:avLst/>
                </a:prstGeom>
                <a:solidFill>
                  <a:srgbClr val="8EC6E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sp>
              <p:nvSpPr>
                <p:cNvPr id="62" name="圆角矩形 61"/>
                <p:cNvSpPr/>
                <p:nvPr/>
              </p:nvSpPr>
              <p:spPr bwMode="gray">
                <a:xfrm>
                  <a:off x="1755058" y="224175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sp>
              <p:nvSpPr>
                <p:cNvPr id="63" name="圆角矩形 62"/>
                <p:cNvSpPr/>
                <p:nvPr/>
              </p:nvSpPr>
              <p:spPr bwMode="gray">
                <a:xfrm>
                  <a:off x="1755058" y="252320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sp>
              <p:nvSpPr>
                <p:cNvPr id="64" name="圆角矩形 63"/>
                <p:cNvSpPr/>
                <p:nvPr/>
              </p:nvSpPr>
              <p:spPr bwMode="gray">
                <a:xfrm>
                  <a:off x="1755058" y="2804655"/>
                  <a:ext cx="265471" cy="176980"/>
                </a:xfrm>
                <a:prstGeom prst="roundRect">
                  <a:avLst/>
                </a:prstGeom>
                <a:solidFill>
                  <a:srgbClr val="FFCC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sp>
              <p:nvSpPr>
                <p:cNvPr id="65" name="圆角矩形 64"/>
                <p:cNvSpPr/>
                <p:nvPr/>
              </p:nvSpPr>
              <p:spPr bwMode="gray">
                <a:xfrm>
                  <a:off x="2595716" y="2804655"/>
                  <a:ext cx="206478" cy="176981"/>
                </a:xfrm>
                <a:prstGeom prst="roundRect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>
                    <a:latin typeface="+mn-lt"/>
                    <a:ea typeface="华文细黑" pitchFamily="2" charset="-122"/>
                  </a:endParaRPr>
                </a:p>
              </p:txBody>
            </p:sp>
            <p:cxnSp>
              <p:nvCxnSpPr>
                <p:cNvPr id="66" name="直接连接符 65"/>
                <p:cNvCxnSpPr>
                  <a:stCxn id="62" idx="3"/>
                  <a:endCxn id="65" idx="1"/>
                </p:cNvCxnSpPr>
                <p:nvPr/>
              </p:nvCxnSpPr>
              <p:spPr bwMode="gray">
                <a:xfrm>
                  <a:off x="2020529" y="2330245"/>
                  <a:ext cx="575187" cy="56290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7" name="直接连接符 66"/>
                <p:cNvCxnSpPr>
                  <a:stCxn id="63" idx="3"/>
                  <a:endCxn id="65" idx="1"/>
                </p:cNvCxnSpPr>
                <p:nvPr/>
              </p:nvCxnSpPr>
              <p:spPr bwMode="gray">
                <a:xfrm>
                  <a:off x="2020529" y="2611695"/>
                  <a:ext cx="575187" cy="281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8" name="直接连接符 67"/>
                <p:cNvCxnSpPr>
                  <a:stCxn id="64" idx="3"/>
                  <a:endCxn id="65" idx="1"/>
                </p:cNvCxnSpPr>
                <p:nvPr/>
              </p:nvCxnSpPr>
              <p:spPr bwMode="gray">
                <a:xfrm>
                  <a:off x="2020529" y="2893145"/>
                  <a:ext cx="575187" cy="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9" name="TextBox 210"/>
                <p:cNvSpPr txBox="1"/>
                <p:nvPr/>
              </p:nvSpPr>
              <p:spPr bwMode="gray">
                <a:xfrm>
                  <a:off x="1710812" y="2964577"/>
                  <a:ext cx="589936" cy="4478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dirty="0">
                      <a:latin typeface="+mn-lt"/>
                    </a:rPr>
                    <a:t>VDSL2 Chips</a:t>
                  </a:r>
                  <a:endParaRPr lang="zh-CN" altLang="en-US" sz="1400" dirty="0">
                    <a:latin typeface="+mn-lt"/>
                  </a:endParaRPr>
                </a:p>
              </p:txBody>
            </p:sp>
            <p:sp>
              <p:nvSpPr>
                <p:cNvPr id="70" name="TextBox 211"/>
                <p:cNvSpPr txBox="1"/>
                <p:nvPr/>
              </p:nvSpPr>
              <p:spPr bwMode="gray">
                <a:xfrm>
                  <a:off x="2526878" y="3038169"/>
                  <a:ext cx="360000" cy="2239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+mn-lt"/>
                    </a:rPr>
                    <a:t>I/O</a:t>
                  </a:r>
                  <a:endParaRPr lang="zh-CN" altLang="en-US" sz="1400" dirty="0">
                    <a:latin typeface="+mn-lt"/>
                  </a:endParaRPr>
                </a:p>
              </p:txBody>
            </p:sp>
          </p:grpSp>
          <p:sp>
            <p:nvSpPr>
              <p:cNvPr id="42" name="矩形 41"/>
              <p:cNvSpPr/>
              <p:nvPr/>
            </p:nvSpPr>
            <p:spPr bwMode="auto">
              <a:xfrm>
                <a:off x="4454042" y="4045971"/>
                <a:ext cx="1062000" cy="737419"/>
              </a:xfrm>
              <a:prstGeom prst="rect">
                <a:avLst/>
              </a:prstGeom>
              <a:solidFill>
                <a:srgbClr val="CCFF9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>
                  <a:latin typeface="+mn-lt"/>
                  <a:ea typeface="华文细黑" pitchFamily="2" charset="-122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 bwMode="auto">
              <a:xfrm>
                <a:off x="4542525" y="4134471"/>
                <a:ext cx="206478" cy="144000"/>
              </a:xfrm>
              <a:prstGeom prst="roundRect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lt"/>
                  <a:ea typeface="华文细黑" pitchFamily="2" charset="-122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 bwMode="auto">
              <a:xfrm>
                <a:off x="4542525" y="4331115"/>
                <a:ext cx="206478" cy="144000"/>
              </a:xfrm>
              <a:prstGeom prst="roundRect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lt"/>
                  <a:ea typeface="华文细黑" pitchFamily="2" charset="-122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 bwMode="auto">
              <a:xfrm>
                <a:off x="4542525" y="4527759"/>
                <a:ext cx="206478" cy="144000"/>
              </a:xfrm>
              <a:prstGeom prst="roundRect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latin typeface="+mn-lt"/>
                  <a:ea typeface="华文细黑" pitchFamily="2" charset="-122"/>
                </a:endParaRPr>
              </a:p>
            </p:txBody>
          </p:sp>
          <p:sp>
            <p:nvSpPr>
              <p:cNvPr id="46" name="TextBox 187"/>
              <p:cNvSpPr txBox="1"/>
              <p:nvPr/>
            </p:nvSpPr>
            <p:spPr>
              <a:xfrm>
                <a:off x="4984972" y="4267202"/>
                <a:ext cx="442441" cy="447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+mn-lt"/>
                  </a:rPr>
                  <a:t>VCE</a:t>
                </a:r>
              </a:p>
              <a:p>
                <a:pPr algn="ctr"/>
                <a:r>
                  <a:rPr lang="en-US" altLang="zh-CN" sz="1400" dirty="0">
                    <a:latin typeface="+mn-lt"/>
                  </a:rPr>
                  <a:t>Chips</a:t>
                </a:r>
                <a:endParaRPr lang="zh-CN" altLang="en-US" sz="1400" dirty="0">
                  <a:latin typeface="+mn-lt"/>
                </a:endParaRPr>
              </a:p>
            </p:txBody>
          </p:sp>
          <p:sp>
            <p:nvSpPr>
              <p:cNvPr id="47" name="TextBox 188"/>
              <p:cNvSpPr txBox="1"/>
              <p:nvPr/>
            </p:nvSpPr>
            <p:spPr>
              <a:xfrm>
                <a:off x="4574545" y="4798160"/>
                <a:ext cx="952978" cy="607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+mn-lt"/>
                  </a:rPr>
                  <a:t>VP</a:t>
                </a:r>
                <a:r>
                  <a:rPr lang="zh-CN" altLang="en-US" sz="1600" dirty="0">
                    <a:latin typeface="+mn-lt"/>
                  </a:rPr>
                  <a:t> </a:t>
                </a:r>
                <a:r>
                  <a:rPr lang="en-US" altLang="zh-CN" sz="1600" dirty="0">
                    <a:latin typeface="+mn-lt"/>
                  </a:rPr>
                  <a:t>Board</a:t>
                </a:r>
                <a:endParaRPr lang="zh-CN" altLang="en-US" sz="1600" dirty="0">
                  <a:latin typeface="+mn-lt"/>
                </a:endParaRPr>
              </a:p>
            </p:txBody>
          </p:sp>
          <p:cxnSp>
            <p:nvCxnSpPr>
              <p:cNvPr id="48" name="直接箭头连接符 47"/>
              <p:cNvCxnSpPr/>
              <p:nvPr/>
            </p:nvCxnSpPr>
            <p:spPr bwMode="auto">
              <a:xfrm>
                <a:off x="2669467" y="4463841"/>
                <a:ext cx="929149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ysDash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49" name="直接箭头连接符 48"/>
              <p:cNvCxnSpPr/>
              <p:nvPr/>
            </p:nvCxnSpPr>
            <p:spPr bwMode="auto">
              <a:xfrm>
                <a:off x="2846449" y="4257363"/>
                <a:ext cx="752167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ysDash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50" name="直接箭头连接符 49"/>
              <p:cNvCxnSpPr/>
              <p:nvPr/>
            </p:nvCxnSpPr>
            <p:spPr bwMode="auto">
              <a:xfrm>
                <a:off x="2462990" y="4670319"/>
                <a:ext cx="1135626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ysDash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51" name="直接箭头连接符 50"/>
              <p:cNvCxnSpPr/>
              <p:nvPr/>
            </p:nvCxnSpPr>
            <p:spPr bwMode="auto">
              <a:xfrm>
                <a:off x="3746099" y="4471215"/>
                <a:ext cx="6840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ysDash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52" name="矩形 51"/>
              <p:cNvSpPr/>
              <p:nvPr/>
            </p:nvSpPr>
            <p:spPr bwMode="auto">
              <a:xfrm>
                <a:off x="4454101" y="5191398"/>
                <a:ext cx="1061884" cy="471948"/>
              </a:xfrm>
              <a:prstGeom prst="rect">
                <a:avLst/>
              </a:prstGeom>
              <a:solidFill>
                <a:srgbClr val="8EC6E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600" dirty="0" err="1">
                    <a:ea typeface="华文细黑" pitchFamily="2" charset="-122"/>
                  </a:rPr>
                  <a:t>Placa</a:t>
                </a:r>
                <a:r>
                  <a:rPr lang="en-US" altLang="zh-CN" sz="1600" dirty="0">
                    <a:ea typeface="华文细黑" pitchFamily="2" charset="-122"/>
                  </a:rPr>
                  <a:t> de </a:t>
                </a:r>
                <a:r>
                  <a:rPr lang="en-US" altLang="zh-CN" sz="1600" dirty="0" err="1">
                    <a:ea typeface="华文细黑" pitchFamily="2" charset="-122"/>
                  </a:rPr>
                  <a:t>Controle</a:t>
                </a:r>
                <a:endParaRPr lang="zh-CN" altLang="en-US" sz="1600" dirty="0">
                  <a:latin typeface="+mn-lt"/>
                  <a:ea typeface="华文细黑" pitchFamily="2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 bwMode="auto">
              <a:xfrm>
                <a:off x="6066532" y="5191398"/>
                <a:ext cx="828000" cy="471948"/>
              </a:xfrm>
              <a:prstGeom prst="rect">
                <a:avLst/>
              </a:prstGeom>
              <a:solidFill>
                <a:srgbClr val="8EC6E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600" dirty="0" err="1">
                    <a:ea typeface="华文细黑" pitchFamily="2" charset="-122"/>
                  </a:rPr>
                  <a:t>Placa</a:t>
                </a:r>
                <a:r>
                  <a:rPr lang="en-US" altLang="zh-CN" sz="1600" dirty="0">
                    <a:ea typeface="华文细黑" pitchFamily="2" charset="-122"/>
                  </a:rPr>
                  <a:t> de Uplink</a:t>
                </a:r>
                <a:endParaRPr lang="zh-CN" altLang="en-US" sz="1600" dirty="0">
                  <a:latin typeface="+mn-lt"/>
                  <a:ea typeface="华文细黑" pitchFamily="2" charset="-122"/>
                </a:endParaRPr>
              </a:p>
            </p:txBody>
          </p:sp>
          <p:cxnSp>
            <p:nvCxnSpPr>
              <p:cNvPr id="54" name="直接箭头连接符 53"/>
              <p:cNvCxnSpPr/>
              <p:nvPr/>
            </p:nvCxnSpPr>
            <p:spPr bwMode="auto">
              <a:xfrm>
                <a:off x="2669468" y="5299562"/>
                <a:ext cx="929149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FF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55" name="直接箭头连接符 54"/>
              <p:cNvCxnSpPr/>
              <p:nvPr/>
            </p:nvCxnSpPr>
            <p:spPr bwMode="auto">
              <a:xfrm>
                <a:off x="2846450" y="5166824"/>
                <a:ext cx="752167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FF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56" name="直接箭头连接符 55"/>
              <p:cNvCxnSpPr/>
              <p:nvPr/>
            </p:nvCxnSpPr>
            <p:spPr bwMode="auto">
              <a:xfrm>
                <a:off x="3746100" y="5424920"/>
                <a:ext cx="6840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FF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57" name="直接箭头连接符 56"/>
              <p:cNvCxnSpPr/>
              <p:nvPr/>
            </p:nvCxnSpPr>
            <p:spPr bwMode="auto">
              <a:xfrm>
                <a:off x="2462991" y="5432300"/>
                <a:ext cx="1135626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FF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58" name="直接箭头连接符 57"/>
              <p:cNvCxnSpPr>
                <a:stCxn id="52" idx="3"/>
                <a:endCxn id="53" idx="1"/>
              </p:cNvCxnSpPr>
              <p:nvPr/>
            </p:nvCxnSpPr>
            <p:spPr bwMode="auto">
              <a:xfrm>
                <a:off x="5515985" y="5427372"/>
                <a:ext cx="550547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FF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59" name="肘形连接符 58"/>
              <p:cNvCxnSpPr>
                <a:stCxn id="17" idx="3"/>
                <a:endCxn id="42" idx="3"/>
              </p:cNvCxnSpPr>
              <p:nvPr/>
            </p:nvCxnSpPr>
            <p:spPr bwMode="auto">
              <a:xfrm flipH="1">
                <a:off x="5516042" y="3170904"/>
                <a:ext cx="1" cy="1243777"/>
              </a:xfrm>
              <a:prstGeom prst="bentConnector3">
                <a:avLst>
                  <a:gd name="adj1" fmla="val -22860000000"/>
                </a:avLst>
              </a:prstGeom>
              <a:solidFill>
                <a:schemeClr val="accent1"/>
              </a:solidFill>
              <a:ln w="50800" cap="flat" cmpd="sng" algn="ctr">
                <a:solidFill>
                  <a:srgbClr val="99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60" name="直接箭头连接符 59"/>
              <p:cNvCxnSpPr>
                <a:stCxn id="16" idx="2"/>
                <a:endCxn id="53" idx="0"/>
              </p:cNvCxnSpPr>
              <p:nvPr/>
            </p:nvCxnSpPr>
            <p:spPr bwMode="auto">
              <a:xfrm>
                <a:off x="6480532" y="2590794"/>
                <a:ext cx="0" cy="260060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lgDashDot"/>
                <a:round/>
                <a:headEnd type="triangle" w="lg" len="med"/>
                <a:tailEnd type="triangle" w="lg" len="med"/>
              </a:ln>
              <a:effectLst/>
            </p:spPr>
          </p:cxnSp>
        </p:grpSp>
        <p:sp>
          <p:nvSpPr>
            <p:cNvPr id="117" name="矩形 9"/>
            <p:cNvSpPr>
              <a:spLocks noChangeArrowheads="1"/>
            </p:cNvSpPr>
            <p:nvPr/>
          </p:nvSpPr>
          <p:spPr bwMode="auto">
            <a:xfrm>
              <a:off x="1062257" y="3986697"/>
              <a:ext cx="10097039" cy="2102426"/>
            </a:xfrm>
            <a:prstGeom prst="rect">
              <a:avLst/>
            </a:prstGeom>
            <a:noFill/>
            <a:ln w="9525">
              <a:solidFill>
                <a:srgbClr val="006699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 fontAlgn="base"/>
              <a:endParaRPr lang="zh-CN" altLang="en-US">
                <a:solidFill>
                  <a:srgbClr val="000000"/>
                </a:solidFill>
                <a:latin typeface="+mn-lt"/>
              </a:endParaRPr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7533661" y="1119492"/>
              <a:ext cx="3094780" cy="919492"/>
              <a:chOff x="6479537" y="676629"/>
              <a:chExt cx="2405625" cy="907491"/>
            </a:xfrm>
          </p:grpSpPr>
          <p:cxnSp>
            <p:nvCxnSpPr>
              <p:cNvPr id="119" name="直接箭头连接符 118"/>
              <p:cNvCxnSpPr>
                <a:cxnSpLocks/>
                <a:endCxn id="121" idx="1"/>
              </p:cNvCxnSpPr>
              <p:nvPr/>
            </p:nvCxnSpPr>
            <p:spPr bwMode="auto">
              <a:xfrm>
                <a:off x="6479537" y="852614"/>
                <a:ext cx="725128" cy="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FF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20" name="直接箭头连接符 119"/>
              <p:cNvCxnSpPr>
                <a:endCxn id="122" idx="1"/>
              </p:cNvCxnSpPr>
              <p:nvPr/>
            </p:nvCxnSpPr>
            <p:spPr bwMode="auto">
              <a:xfrm>
                <a:off x="6489290" y="1130375"/>
                <a:ext cx="715376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ysDash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121" name="TextBox 266"/>
              <p:cNvSpPr txBox="1"/>
              <p:nvPr/>
            </p:nvSpPr>
            <p:spPr>
              <a:xfrm>
                <a:off x="7204665" y="676629"/>
                <a:ext cx="1680496" cy="35197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1600" dirty="0" err="1"/>
                  <a:t>Fluxo</a:t>
                </a:r>
                <a:r>
                  <a:rPr lang="en-US" altLang="zh-CN" sz="1600" dirty="0"/>
                  <a:t> de </a:t>
                </a:r>
                <a:r>
                  <a:rPr lang="en-US" altLang="zh-CN" sz="1600" dirty="0" err="1"/>
                  <a:t>Atendimento</a:t>
                </a:r>
                <a:endParaRPr lang="zh-CN" altLang="en-US" sz="1600" dirty="0">
                  <a:latin typeface="+mn-lt"/>
                </a:endParaRPr>
              </a:p>
            </p:txBody>
          </p:sp>
          <p:sp>
            <p:nvSpPr>
              <p:cNvPr id="122" name="TextBox 267"/>
              <p:cNvSpPr txBox="1"/>
              <p:nvPr/>
            </p:nvSpPr>
            <p:spPr>
              <a:xfrm>
                <a:off x="7204666" y="954390"/>
                <a:ext cx="1680496" cy="35196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1600" dirty="0" err="1"/>
                  <a:t>Fluxo</a:t>
                </a:r>
                <a:r>
                  <a:rPr lang="en-US" altLang="zh-CN" sz="1600" dirty="0"/>
                  <a:t> de </a:t>
                </a:r>
                <a:r>
                  <a:rPr lang="en-US" altLang="zh-CN" sz="1600" dirty="0" err="1"/>
                  <a:t>vetorização</a:t>
                </a:r>
                <a:endParaRPr lang="zh-CN" altLang="en-US" sz="1600" dirty="0">
                  <a:latin typeface="+mn-lt"/>
                </a:endParaRPr>
              </a:p>
            </p:txBody>
          </p:sp>
          <p:cxnSp>
            <p:nvCxnSpPr>
              <p:cNvPr id="123" name="直接箭头连接符 122"/>
              <p:cNvCxnSpPr>
                <a:endCxn id="124" idx="1"/>
              </p:cNvCxnSpPr>
              <p:nvPr/>
            </p:nvCxnSpPr>
            <p:spPr bwMode="auto">
              <a:xfrm>
                <a:off x="6484666" y="1408135"/>
                <a:ext cx="720000" cy="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lgDashDot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124" name="TextBox 269"/>
              <p:cNvSpPr txBox="1"/>
              <p:nvPr/>
            </p:nvSpPr>
            <p:spPr>
              <a:xfrm>
                <a:off x="7204666" y="1232151"/>
                <a:ext cx="1464274" cy="35196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1600" dirty="0" err="1"/>
                  <a:t>Fluxo</a:t>
                </a:r>
                <a:r>
                  <a:rPr lang="en-US" altLang="zh-CN" sz="1600" dirty="0"/>
                  <a:t> do </a:t>
                </a:r>
                <a:r>
                  <a:rPr lang="en-US" altLang="zh-CN" sz="1600" dirty="0" err="1"/>
                  <a:t>relógio</a:t>
                </a:r>
                <a:endParaRPr lang="zh-CN" altLang="en-US" sz="1600" dirty="0">
                  <a:latin typeface="+mn-lt"/>
                </a:endParaRPr>
              </a:p>
            </p:txBody>
          </p:sp>
        </p:grpSp>
        <p:sp>
          <p:nvSpPr>
            <p:cNvPr id="125" name="矩形 9"/>
            <p:cNvSpPr>
              <a:spLocks noChangeArrowheads="1"/>
            </p:cNvSpPr>
            <p:nvPr/>
          </p:nvSpPr>
          <p:spPr bwMode="auto">
            <a:xfrm>
              <a:off x="1060440" y="2004475"/>
              <a:ext cx="10112123" cy="2000801"/>
            </a:xfrm>
            <a:prstGeom prst="rect">
              <a:avLst/>
            </a:prstGeom>
            <a:noFill/>
            <a:ln w="9525">
              <a:solidFill>
                <a:srgbClr val="006699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 fontAlgn="base"/>
              <a:endParaRPr lang="zh-CN" altLang="en-US">
                <a:solidFill>
                  <a:srgbClr val="00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179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Arquitetura de vetorização de produtos Huawei
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181455" y="1289051"/>
            <a:ext cx="9829091" cy="4625051"/>
            <a:chOff x="1149085" y="1289051"/>
            <a:chExt cx="9829091" cy="4625051"/>
          </a:xfrm>
        </p:grpSpPr>
        <p:sp>
          <p:nvSpPr>
            <p:cNvPr id="4" name="矩形 22"/>
            <p:cNvSpPr>
              <a:spLocks noChangeArrowheads="1"/>
            </p:cNvSpPr>
            <p:nvPr/>
          </p:nvSpPr>
          <p:spPr bwMode="auto">
            <a:xfrm>
              <a:off x="1786229" y="3654032"/>
              <a:ext cx="26638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600" b="1" dirty="0">
                  <a:solidFill>
                    <a:srgbClr val="000000"/>
                  </a:solidFill>
                  <a:latin typeface="+mn-lt"/>
                  <a:ea typeface="MS PGothic" pitchFamily="34" charset="-128"/>
                  <a:cs typeface="Arial" pitchFamily="34" charset="0"/>
                </a:rPr>
                <a:t>MA5603T SLV Setup</a:t>
              </a:r>
              <a:endParaRPr lang="zh-CN" altLang="en-US" sz="1600" b="1" dirty="0">
                <a:solidFill>
                  <a:srgbClr val="000000"/>
                </a:solidFill>
                <a:latin typeface="+mn-lt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5" name="TextBox 69"/>
            <p:cNvSpPr txBox="1"/>
            <p:nvPr/>
          </p:nvSpPr>
          <p:spPr>
            <a:xfrm>
              <a:off x="5793601" y="1289051"/>
              <a:ext cx="5184575" cy="19389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GB" altLang="zh-CN" sz="1600" b="1" dirty="0">
                  <a:solidFill>
                    <a:srgbClr val="000000"/>
                  </a:solidFill>
                  <a:latin typeface="+mn-lt"/>
                  <a:ea typeface="MS PGothic" pitchFamily="34" charset="-128"/>
                  <a:cs typeface="Arial" pitchFamily="34" charset="0"/>
                </a:rPr>
                <a:t>Backplane</a:t>
              </a:r>
              <a:r>
                <a:rPr lang="en-GB" altLang="zh-CN" sz="1600" dirty="0">
                  <a:solidFill>
                    <a:srgbClr val="000000"/>
                  </a:solidFill>
                  <a:latin typeface="+mn-lt"/>
                  <a:ea typeface="MS PGothic" pitchFamily="34" charset="-128"/>
                  <a:cs typeface="Arial" pitchFamily="34" charset="0"/>
                </a:rPr>
                <a:t>: </a:t>
              </a:r>
              <a:r>
                <a:rPr lang="en-GB" altLang="zh-CN" sz="1600" dirty="0">
                  <a:solidFill>
                    <a:srgbClr val="000000"/>
                  </a:solidFill>
                  <a:ea typeface="MS PGothic" pitchFamily="34" charset="-128"/>
                  <a:cs typeface="Arial" pitchFamily="34" charset="0"/>
                </a:rPr>
                <a:t>Novo</a:t>
              </a:r>
              <a:endParaRPr lang="en-GB" altLang="zh-CN" sz="1600" dirty="0">
                <a:solidFill>
                  <a:srgbClr val="000000"/>
                </a:solidFill>
                <a:latin typeface="+mn-lt"/>
                <a:ea typeface="MS PGothic" pitchFamily="34" charset="-128"/>
                <a:cs typeface="Arial" pitchFamily="34" charset="0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GB" altLang="zh-CN" sz="1600" b="1" dirty="0">
                  <a:solidFill>
                    <a:srgbClr val="000000"/>
                  </a:solidFill>
                  <a:latin typeface="+mn-lt"/>
                  <a:ea typeface="MS PGothic" pitchFamily="34" charset="-128"/>
                  <a:cs typeface="Arial" pitchFamily="34" charset="0"/>
                </a:rPr>
                <a:t>VP card</a:t>
              </a:r>
              <a:r>
                <a:rPr lang="en-GB" altLang="zh-CN" sz="1600" dirty="0">
                  <a:solidFill>
                    <a:srgbClr val="000000"/>
                  </a:solidFill>
                  <a:latin typeface="+mn-lt"/>
                  <a:ea typeface="MS PGothic" pitchFamily="34" charset="-128"/>
                  <a:cs typeface="Arial" pitchFamily="34" charset="0"/>
                </a:rPr>
                <a:t>: </a:t>
              </a:r>
              <a:r>
                <a:rPr lang="en-GB" altLang="zh-CN" sz="1600" dirty="0">
                  <a:solidFill>
                    <a:srgbClr val="000000"/>
                  </a:solidFill>
                  <a:ea typeface="MS PGothic" pitchFamily="34" charset="-128"/>
                  <a:cs typeface="Arial" pitchFamily="34" charset="0"/>
                </a:rPr>
                <a:t>Novo</a:t>
              </a:r>
              <a:endParaRPr lang="en-GB" altLang="zh-CN" sz="1600" dirty="0">
                <a:solidFill>
                  <a:srgbClr val="000000"/>
                </a:solidFill>
                <a:latin typeface="+mn-lt"/>
                <a:ea typeface="MS PGothic" pitchFamily="34" charset="-128"/>
                <a:cs typeface="Arial" pitchFamily="34" charset="0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GB" altLang="zh-CN" sz="1600" b="1" dirty="0">
                  <a:solidFill>
                    <a:srgbClr val="000000"/>
                  </a:solidFill>
                  <a:latin typeface="+mn-lt"/>
                  <a:ea typeface="MS PGothic" pitchFamily="34" charset="-128"/>
                  <a:cs typeface="Arial" pitchFamily="34" charset="0"/>
                </a:rPr>
                <a:t>VDSL2 Line card</a:t>
              </a:r>
              <a:r>
                <a:rPr lang="en-GB" altLang="zh-CN" sz="1600" dirty="0">
                  <a:solidFill>
                    <a:srgbClr val="000000"/>
                  </a:solidFill>
                  <a:latin typeface="+mn-lt"/>
                  <a:ea typeface="MS PGothic" pitchFamily="34" charset="-128"/>
                  <a:cs typeface="Arial" pitchFamily="34" charset="0"/>
                </a:rPr>
                <a:t>: </a:t>
              </a:r>
              <a:r>
                <a:rPr lang="pt-BR" altLang="zh-CN" sz="1600" dirty="0">
                  <a:solidFill>
                    <a:srgbClr val="000000"/>
                  </a:solidFill>
                  <a:ea typeface="MS PGothic" pitchFamily="34" charset="-128"/>
                  <a:cs typeface="Arial" pitchFamily="34" charset="0"/>
                </a:rPr>
                <a:t>Nova interface vetorizada de 48/64 portas e 20 Gbps usada na placa de linha de 48/64 portas</a:t>
              </a: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MS PGothic" pitchFamily="34" charset="-128"/>
                  <a:cs typeface="Arial" pitchFamily="34" charset="0"/>
                </a:rPr>
                <a:t>.</a:t>
              </a:r>
            </a:p>
            <a:p>
              <a:pPr fontAlgn="base">
                <a:lnSpc>
                  <a:spcPct val="150000"/>
                </a:lnSpc>
              </a:pPr>
              <a:r>
                <a:rPr lang="en-GB" altLang="zh-CN" sz="1600" b="1" dirty="0">
                  <a:solidFill>
                    <a:srgbClr val="000000"/>
                  </a:solidFill>
                  <a:latin typeface="+mn-lt"/>
                  <a:ea typeface="MS PGothic" pitchFamily="34" charset="-128"/>
                  <a:cs typeface="Arial" pitchFamily="34" charset="0"/>
                </a:rPr>
                <a:t>Cabinet:</a:t>
              </a:r>
              <a:r>
                <a:rPr lang="en-GB" altLang="zh-CN" sz="1600" dirty="0">
                  <a:solidFill>
                    <a:srgbClr val="000000"/>
                  </a:solidFill>
                  <a:ea typeface="MS PGothic" pitchFamily="34" charset="-128"/>
                  <a:cs typeface="Arial" pitchFamily="34" charset="0"/>
                </a:rPr>
                <a:t> </a:t>
              </a:r>
              <a:r>
                <a:rPr lang="en-GB" altLang="zh-CN" sz="1600" dirty="0" err="1">
                  <a:solidFill>
                    <a:srgbClr val="000000"/>
                  </a:solidFill>
                  <a:ea typeface="MS PGothic" pitchFamily="34" charset="-128"/>
                  <a:cs typeface="Arial" pitchFamily="34" charset="0"/>
                </a:rPr>
                <a:t>Compatível</a:t>
              </a:r>
              <a:r>
                <a:rPr lang="en-GB" altLang="zh-CN" sz="1600" dirty="0">
                  <a:solidFill>
                    <a:srgbClr val="000000"/>
                  </a:solidFill>
                  <a:ea typeface="MS PGothic" pitchFamily="34" charset="-128"/>
                  <a:cs typeface="Arial" pitchFamily="34" charset="0"/>
                </a:rPr>
                <a:t> com </a:t>
              </a:r>
              <a:r>
                <a:rPr lang="en-GB" altLang="zh-CN" sz="1600" dirty="0" err="1">
                  <a:solidFill>
                    <a:srgbClr val="000000"/>
                  </a:solidFill>
                  <a:ea typeface="MS PGothic" pitchFamily="34" charset="-128"/>
                  <a:cs typeface="Arial" pitchFamily="34" charset="0"/>
                </a:rPr>
                <a:t>gabinete</a:t>
              </a:r>
              <a:r>
                <a:rPr lang="en-GB" altLang="zh-CN" sz="1600" dirty="0">
                  <a:solidFill>
                    <a:srgbClr val="000000"/>
                  </a:solidFill>
                  <a:ea typeface="MS PGothic" pitchFamily="34" charset="-128"/>
                  <a:cs typeface="Arial" pitchFamily="34" charset="0"/>
                </a:rPr>
                <a:t> </a:t>
              </a:r>
              <a:r>
                <a:rPr lang="en-GB" altLang="zh-CN" sz="1600" dirty="0" err="1">
                  <a:solidFill>
                    <a:srgbClr val="000000"/>
                  </a:solidFill>
                  <a:ea typeface="MS PGothic" pitchFamily="34" charset="-128"/>
                  <a:cs typeface="Arial" pitchFamily="34" charset="0"/>
                </a:rPr>
                <a:t>atual</a:t>
              </a:r>
              <a:r>
                <a:rPr lang="en-GB" altLang="zh-CN" sz="1600" dirty="0">
                  <a:solidFill>
                    <a:srgbClr val="000000"/>
                  </a:solidFill>
                  <a:ea typeface="MS PGothic" pitchFamily="34" charset="-128"/>
                  <a:cs typeface="Arial" pitchFamily="34" charset="0"/>
                </a:rPr>
                <a:t> </a:t>
              </a:r>
              <a:endParaRPr lang="en-GB" altLang="zh-CN" sz="1600" dirty="0">
                <a:solidFill>
                  <a:srgbClr val="000000"/>
                </a:solidFill>
                <a:latin typeface="+mn-lt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6" name="TextBox 46"/>
            <p:cNvSpPr txBox="1"/>
            <p:nvPr/>
          </p:nvSpPr>
          <p:spPr>
            <a:xfrm>
              <a:off x="5793600" y="3605778"/>
              <a:ext cx="5184576" cy="23083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GB" altLang="zh-CN" sz="1600" b="1" dirty="0">
                  <a:solidFill>
                    <a:srgbClr val="000000"/>
                  </a:solidFill>
                  <a:latin typeface="+mn-lt"/>
                  <a:ea typeface="MS PGothic" pitchFamily="34" charset="-128"/>
                  <a:cs typeface="Arial" pitchFamily="34" charset="0"/>
                </a:rPr>
                <a:t>Backplane</a:t>
              </a:r>
              <a:r>
                <a:rPr lang="en-GB" altLang="zh-CN" sz="1600" dirty="0">
                  <a:solidFill>
                    <a:srgbClr val="000000"/>
                  </a:solidFill>
                  <a:latin typeface="+mn-lt"/>
                  <a:ea typeface="MS PGothic" pitchFamily="34" charset="-128"/>
                  <a:cs typeface="Arial" pitchFamily="34" charset="0"/>
                </a:rPr>
                <a:t>: </a:t>
              </a:r>
              <a:r>
                <a:rPr lang="en-GB" altLang="zh-CN" sz="1600" dirty="0">
                  <a:solidFill>
                    <a:srgbClr val="000000"/>
                  </a:solidFill>
                  <a:ea typeface="MS PGothic" pitchFamily="34" charset="-128"/>
                  <a:cs typeface="Arial" pitchFamily="34" charset="0"/>
                </a:rPr>
                <a:t>Novo</a:t>
              </a:r>
              <a:endParaRPr lang="en-GB" altLang="zh-CN" sz="1600" dirty="0">
                <a:solidFill>
                  <a:srgbClr val="000000"/>
                </a:solidFill>
                <a:latin typeface="+mn-lt"/>
                <a:ea typeface="MS PGothic" pitchFamily="34" charset="-128"/>
                <a:cs typeface="Arial" pitchFamily="34" charset="0"/>
              </a:endParaRPr>
            </a:p>
            <a:p>
              <a:pPr marL="0" lvl="1" fontAlgn="base">
                <a:lnSpc>
                  <a:spcPct val="150000"/>
                </a:lnSpc>
              </a:pPr>
              <a:r>
                <a:rPr lang="en-GB" altLang="zh-CN" sz="1600" b="1" dirty="0">
                  <a:solidFill>
                    <a:srgbClr val="000000"/>
                  </a:solidFill>
                  <a:latin typeface="+mn-lt"/>
                  <a:ea typeface="MS PGothic" pitchFamily="34" charset="-128"/>
                  <a:cs typeface="Arial" pitchFamily="34" charset="0"/>
                </a:rPr>
                <a:t>VP Card</a:t>
              </a:r>
              <a:r>
                <a:rPr lang="en-GB" altLang="zh-CN" sz="1600" dirty="0">
                  <a:solidFill>
                    <a:srgbClr val="000000"/>
                  </a:solidFill>
                  <a:latin typeface="+mn-lt"/>
                  <a:ea typeface="MS PGothic" pitchFamily="34" charset="-128"/>
                  <a:cs typeface="Arial" pitchFamily="34" charset="0"/>
                </a:rPr>
                <a:t>: </a:t>
              </a:r>
              <a:r>
                <a:rPr lang="en-GB" altLang="zh-CN" sz="1600" dirty="0">
                  <a:solidFill>
                    <a:srgbClr val="000000"/>
                  </a:solidFill>
                  <a:cs typeface="Arial" pitchFamily="34" charset="0"/>
                </a:rPr>
                <a:t>Novo</a:t>
              </a:r>
              <a:endParaRPr lang="en-GB" altLang="zh-CN" sz="1600" dirty="0">
                <a:solidFill>
                  <a:srgbClr val="000000"/>
                </a:solidFill>
                <a:latin typeface="+mn-lt"/>
                <a:cs typeface="Arial" pitchFamily="34" charset="0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GB" altLang="zh-CN" sz="1600" b="1" dirty="0">
                  <a:solidFill>
                    <a:srgbClr val="000000"/>
                  </a:solidFill>
                  <a:latin typeface="+mn-lt"/>
                  <a:ea typeface="MS PGothic" pitchFamily="34" charset="-128"/>
                  <a:cs typeface="Arial" pitchFamily="34" charset="0"/>
                </a:rPr>
                <a:t>VDSL2 Line card</a:t>
              </a:r>
              <a:r>
                <a:rPr lang="en-GB" altLang="zh-CN" sz="1600" dirty="0">
                  <a:solidFill>
                    <a:srgbClr val="000000"/>
                  </a:solidFill>
                  <a:latin typeface="+mn-lt"/>
                  <a:ea typeface="MS PGothic" pitchFamily="34" charset="-128"/>
                  <a:cs typeface="Arial" pitchFamily="34" charset="0"/>
                </a:rPr>
                <a:t>: </a:t>
              </a:r>
              <a:r>
                <a:rPr lang="pt-BR" altLang="zh-CN" sz="1600" dirty="0">
                  <a:solidFill>
                    <a:srgbClr val="000000"/>
                  </a:solidFill>
                  <a:ea typeface="MS PGothic" pitchFamily="34" charset="-128"/>
                  <a:cs typeface="Arial" pitchFamily="34" charset="0"/>
                </a:rPr>
                <a:t>Nova interface vetorizada de 48 portas e 20 Gbps usada na placa de linha de 48 portas</a:t>
              </a: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MS PGothic" pitchFamily="34" charset="-128"/>
                  <a:cs typeface="Arial" pitchFamily="34" charset="0"/>
                </a:rPr>
                <a:t>.  </a:t>
              </a:r>
              <a:endParaRPr lang="en-GB" altLang="zh-CN" sz="1600" dirty="0">
                <a:solidFill>
                  <a:srgbClr val="000000"/>
                </a:solidFill>
                <a:latin typeface="+mn-lt"/>
                <a:ea typeface="MS PGothic" pitchFamily="34" charset="-128"/>
                <a:cs typeface="Arial" pitchFamily="34" charset="0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GB" altLang="zh-CN" sz="1600" b="1" dirty="0">
                  <a:solidFill>
                    <a:srgbClr val="000000"/>
                  </a:solidFill>
                  <a:latin typeface="+mn-lt"/>
                  <a:ea typeface="MS PGothic" pitchFamily="34" charset="-128"/>
                  <a:cs typeface="Arial" pitchFamily="34" charset="0"/>
                </a:rPr>
                <a:t>Cabinet</a:t>
              </a:r>
              <a:r>
                <a:rPr lang="en-GB" altLang="zh-CN" sz="1600" dirty="0">
                  <a:solidFill>
                    <a:srgbClr val="000000"/>
                  </a:solidFill>
                  <a:latin typeface="+mn-lt"/>
                  <a:ea typeface="MS PGothic" pitchFamily="34" charset="-128"/>
                  <a:cs typeface="Arial" pitchFamily="34" charset="0"/>
                </a:rPr>
                <a:t>: </a:t>
              </a:r>
              <a:r>
                <a:rPr lang="en-GB" altLang="zh-CN" sz="1600" dirty="0">
                  <a:solidFill>
                    <a:srgbClr val="000000"/>
                  </a:solidFill>
                  <a:latin typeface="+mn-lt"/>
                  <a:cs typeface="Arial" pitchFamily="34" charset="0"/>
                </a:rPr>
                <a:t>Current cabinet compatible</a:t>
              </a:r>
            </a:p>
            <a:p>
              <a:pPr fontAlgn="base">
                <a:lnSpc>
                  <a:spcPct val="150000"/>
                </a:lnSpc>
              </a:pPr>
              <a:r>
                <a:rPr lang="en-GB" altLang="zh-CN" sz="1600" b="1" dirty="0">
                  <a:solidFill>
                    <a:srgbClr val="000000"/>
                  </a:solidFill>
                  <a:latin typeface="+mn-lt"/>
                  <a:ea typeface="MS PGothic" pitchFamily="34" charset="-128"/>
                  <a:cs typeface="Arial" pitchFamily="34" charset="0"/>
                </a:rPr>
                <a:t>Power</a:t>
              </a:r>
              <a:r>
                <a:rPr lang="en-GB" altLang="zh-CN" sz="1600" dirty="0">
                  <a:solidFill>
                    <a:srgbClr val="000000"/>
                  </a:solidFill>
                  <a:latin typeface="+mn-lt"/>
                  <a:ea typeface="MS PGothic" pitchFamily="34" charset="-128"/>
                  <a:cs typeface="Arial" pitchFamily="34" charset="0"/>
                </a:rPr>
                <a:t>: </a:t>
              </a:r>
              <a:r>
                <a:rPr lang="pt-BR" altLang="zh-CN" sz="1600" dirty="0">
                  <a:solidFill>
                    <a:srgbClr val="000000"/>
                  </a:solidFill>
                  <a:cs typeface="Arial" pitchFamily="34" charset="0"/>
                </a:rPr>
                <a:t>Nova placa de alimentação que suporta 400W</a:t>
              </a:r>
              <a:endParaRPr lang="en-GB" altLang="zh-CN" sz="1600" dirty="0">
                <a:solidFill>
                  <a:srgbClr val="000000"/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7" name="组合 78"/>
            <p:cNvGrpSpPr/>
            <p:nvPr>
              <p:custDataLst>
                <p:tags r:id="rId1"/>
              </p:custDataLst>
            </p:nvPr>
          </p:nvGrpSpPr>
          <p:grpSpPr>
            <a:xfrm>
              <a:off x="1149086" y="4562821"/>
              <a:ext cx="4450290" cy="1346666"/>
              <a:chOff x="467544" y="3429000"/>
              <a:chExt cx="2767583" cy="1346666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63364" y="3429000"/>
                <a:ext cx="2671763" cy="9017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defRPr/>
                </a:pPr>
                <a:endParaRPr lang="zh-CN" altLang="en-US" sz="140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92077" y="3429000"/>
                <a:ext cx="1543050" cy="2254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defRPr/>
                </a:pP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Cartão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 de </a:t>
                </a: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linha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 </a:t>
                </a: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vetorial</a:t>
                </a:r>
                <a:endParaRPr lang="zh-CN" altLang="en-US" sz="14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692077" y="3654425"/>
                <a:ext cx="1543050" cy="2254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defRPr/>
                </a:pP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Cartão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 de </a:t>
                </a: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linha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 </a:t>
                </a: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vetorial</a:t>
                </a:r>
                <a:endParaRPr lang="zh-CN" altLang="en-US" sz="14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692077" y="3879850"/>
                <a:ext cx="1543050" cy="2254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defRPr/>
                </a:pP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Cartão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 de </a:t>
                </a: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linha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 </a:t>
                </a: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vetorial</a:t>
                </a:r>
                <a:endParaRPr lang="zh-CN" altLang="en-US" sz="14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63364" y="3879850"/>
                <a:ext cx="1128713" cy="4508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/>
              <a:lstStyle/>
              <a:p>
                <a:pPr algn="ctr" fontAlgn="base">
                  <a:defRPr/>
                </a:pP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Power</a:t>
                </a:r>
                <a:endParaRPr lang="zh-CN" altLang="en-US" sz="14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63364" y="3429000"/>
                <a:ext cx="1128713" cy="4508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defRPr/>
                </a:pP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Cartão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 de </a:t>
                </a: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controle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 principal</a:t>
                </a:r>
                <a:endParaRPr lang="zh-CN" altLang="en-US" sz="14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矩形 11"/>
              <p:cNvSpPr>
                <a:spLocks noChangeArrowheads="1"/>
              </p:cNvSpPr>
              <p:nvPr/>
            </p:nvSpPr>
            <p:spPr bwMode="auto">
              <a:xfrm>
                <a:off x="467544" y="4437112"/>
                <a:ext cx="250031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/>
                <a:r>
                  <a:rPr lang="en-US" altLang="zh-CN" sz="1600" b="1" dirty="0">
                    <a:solidFill>
                      <a:srgbClr val="000000"/>
                    </a:solidFill>
                    <a:latin typeface="+mn-lt"/>
                    <a:ea typeface="MS PGothic" pitchFamily="34" charset="-128"/>
                    <a:cs typeface="Arial" pitchFamily="34" charset="0"/>
                  </a:rPr>
                  <a:t>MA5616</a:t>
                </a:r>
                <a:r>
                  <a:rPr lang="zh-CN" altLang="en-US" sz="1600" b="1" dirty="0">
                    <a:solidFill>
                      <a:srgbClr val="000000"/>
                    </a:solidFill>
                    <a:latin typeface="+mn-lt"/>
                    <a:ea typeface="MS PGothic" pitchFamily="34" charset="-128"/>
                    <a:cs typeface="Arial" pitchFamily="34" charset="0"/>
                  </a:rPr>
                  <a:t> </a:t>
                </a:r>
                <a:r>
                  <a:rPr lang="en-US" altLang="zh-CN" sz="1600" b="1" dirty="0">
                    <a:solidFill>
                      <a:srgbClr val="000000"/>
                    </a:solidFill>
                    <a:latin typeface="+mn-lt"/>
                    <a:ea typeface="MS PGothic" pitchFamily="34" charset="-128"/>
                    <a:cs typeface="Arial" pitchFamily="34" charset="0"/>
                  </a:rPr>
                  <a:t>SLV Setup </a:t>
                </a:r>
                <a:endParaRPr lang="zh-CN" altLang="en-US" sz="1600" b="1" dirty="0">
                  <a:solidFill>
                    <a:srgbClr val="000000"/>
                  </a:solidFill>
                  <a:latin typeface="+mn-lt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70831" y="3881438"/>
                <a:ext cx="1121246" cy="21557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defRPr/>
                </a:pP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VP</a:t>
                </a:r>
                <a:r>
                  <a:rPr lang="zh-CN" altLang="en-US" sz="1400" dirty="0">
                    <a:solidFill>
                      <a:srgbClr val="000000"/>
                    </a:solidFill>
                    <a:cs typeface="Arial" pitchFamily="34" charset="0"/>
                  </a:rPr>
                  <a:t> 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card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692077" y="4097338"/>
                <a:ext cx="1543050" cy="2376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defRPr/>
                </a:pP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Cartão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 de </a:t>
                </a: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linha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 </a:t>
                </a: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vetorial</a:t>
                </a:r>
                <a:endParaRPr lang="zh-CN" altLang="en-US" sz="14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7" name="组合 103"/>
            <p:cNvGrpSpPr/>
            <p:nvPr>
              <p:custDataLst>
                <p:tags r:id="rId2"/>
              </p:custDataLst>
            </p:nvPr>
          </p:nvGrpSpPr>
          <p:grpSpPr>
            <a:xfrm>
              <a:off x="1149085" y="1311854"/>
              <a:ext cx="4342116" cy="2232248"/>
              <a:chOff x="421692" y="980728"/>
              <a:chExt cx="2710148" cy="2232248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424110" y="980728"/>
                <a:ext cx="2707729" cy="2232248"/>
              </a:xfrm>
              <a:prstGeom prst="rect">
                <a:avLst/>
              </a:prstGeom>
              <a:noFill/>
              <a:ln w="635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defRPr/>
                </a:pPr>
                <a:endParaRPr lang="zh-CN" altLang="en-US" sz="140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83568" y="980728"/>
                <a:ext cx="2433637" cy="2254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defRPr/>
                </a:pP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Cartão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 de </a:t>
                </a: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linha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 </a:t>
                </a: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vetorial</a:t>
                </a:r>
                <a:endParaRPr lang="zh-CN" altLang="en-US" sz="14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83568" y="1206153"/>
                <a:ext cx="2433637" cy="2254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defRPr/>
                </a:pP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Cartão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 de </a:t>
                </a: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linha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 </a:t>
                </a: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vetorial</a:t>
                </a:r>
                <a:endParaRPr lang="zh-CN" altLang="en-US" sz="14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83568" y="1431578"/>
                <a:ext cx="2433637" cy="2254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defRPr/>
                </a:pP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Cartão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 de </a:t>
                </a: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linha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 </a:t>
                </a: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vetorial</a:t>
                </a:r>
                <a:endParaRPr lang="zh-CN" altLang="en-US" sz="14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83568" y="1657003"/>
                <a:ext cx="2433637" cy="2254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defRPr/>
                </a:pP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Cartão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 de </a:t>
                </a: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linha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 </a:t>
                </a: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vetorial</a:t>
                </a:r>
                <a:endParaRPr lang="zh-CN" altLang="en-US" sz="14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3568" y="1882428"/>
                <a:ext cx="2433637" cy="2254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defRPr/>
                </a:pP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Cartão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 de </a:t>
                </a: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linha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 </a:t>
                </a: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vetorial</a:t>
                </a:r>
                <a:endParaRPr lang="zh-CN" altLang="en-US" sz="14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83568" y="2555503"/>
                <a:ext cx="2433637" cy="225425"/>
              </a:xfrm>
              <a:prstGeom prst="rect">
                <a:avLst/>
              </a:prstGeom>
              <a:noFill/>
              <a:ln w="127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01688" fontAlgn="base">
                  <a:defRPr/>
                </a:pP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Cartão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 de </a:t>
                </a: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controle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 principal</a:t>
                </a:r>
              </a:p>
            </p:txBody>
          </p:sp>
          <p:sp>
            <p:nvSpPr>
              <p:cNvPr id="25" name="矩形 60"/>
              <p:cNvSpPr>
                <a:spLocks noChangeArrowheads="1"/>
              </p:cNvSpPr>
              <p:nvPr/>
            </p:nvSpPr>
            <p:spPr bwMode="auto">
              <a:xfrm rot="16200000">
                <a:off x="-400596" y="1907786"/>
                <a:ext cx="1898650" cy="254074"/>
              </a:xfrm>
              <a:prstGeom prst="rect">
                <a:avLst/>
              </a:prstGeom>
              <a:noFill/>
              <a:ln w="12700" cmpd="dbl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/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  <a:ea typeface="MS PGothic" pitchFamily="34" charset="-128"/>
                    <a:cs typeface="Arial" pitchFamily="34" charset="0"/>
                  </a:rPr>
                  <a:t>FAN</a:t>
                </a:r>
                <a:endParaRPr lang="zh-CN" altLang="en-US" sz="1400" dirty="0">
                  <a:solidFill>
                    <a:srgbClr val="000000"/>
                  </a:solidFill>
                  <a:latin typeface="+mn-lt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83568" y="2107853"/>
                <a:ext cx="2433637" cy="2254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defRPr/>
                </a:pP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Cartão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 de </a:t>
                </a: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linha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 </a:t>
                </a:r>
                <a:r>
                  <a:rPr lang="en-US" altLang="zh-CN" sz="1400" dirty="0" err="1">
                    <a:solidFill>
                      <a:srgbClr val="000000"/>
                    </a:solidFill>
                    <a:cs typeface="Arial" pitchFamily="34" charset="0"/>
                  </a:rPr>
                  <a:t>vetorial</a:t>
                </a:r>
                <a:endParaRPr lang="zh-CN" altLang="en-US" sz="14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83569" y="2771527"/>
                <a:ext cx="1224136" cy="225425"/>
              </a:xfrm>
              <a:prstGeom prst="rect">
                <a:avLst/>
              </a:prstGeom>
              <a:noFill/>
              <a:ln w="127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01688" fontAlgn="base">
                  <a:defRPr/>
                </a:pP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Uplink card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907704" y="2996952"/>
                <a:ext cx="1224136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defRPr/>
                </a:pP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VP</a:t>
                </a:r>
                <a:r>
                  <a:rPr lang="zh-CN" altLang="en-US" sz="1400" dirty="0">
                    <a:solidFill>
                      <a:srgbClr val="000000"/>
                    </a:solidFill>
                    <a:cs typeface="Arial" pitchFamily="34" charset="0"/>
                  </a:rPr>
                  <a:t> 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card</a:t>
                </a: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83568" y="2996952"/>
                <a:ext cx="590699" cy="216024"/>
              </a:xfrm>
              <a:prstGeom prst="rect">
                <a:avLst/>
              </a:prstGeom>
              <a:noFill/>
              <a:ln w="127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01688" fontAlgn="base">
                  <a:defRPr/>
                </a:pPr>
                <a:r>
                  <a:rPr lang="en-GB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Power</a:t>
                </a:r>
                <a:endParaRPr lang="en-US" altLang="zh-CN" sz="14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274267" y="2996952"/>
                <a:ext cx="633437" cy="216023"/>
              </a:xfrm>
              <a:prstGeom prst="rect">
                <a:avLst/>
              </a:prstGeom>
              <a:noFill/>
              <a:ln w="127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01688" fontAlgn="base">
                  <a:defRPr/>
                </a:pPr>
                <a:r>
                  <a:rPr lang="en-GB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Power</a:t>
                </a:r>
                <a:endParaRPr lang="en-US" altLang="zh-CN" sz="14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907704" y="2780928"/>
                <a:ext cx="1224136" cy="225425"/>
              </a:xfrm>
              <a:prstGeom prst="rect">
                <a:avLst/>
              </a:prstGeom>
              <a:noFill/>
              <a:ln w="127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01688" fontAlgn="base">
                  <a:defRPr/>
                </a:pPr>
                <a:r>
                  <a:rPr lang="en-US" altLang="zh-CN" sz="1400" dirty="0">
                    <a:solidFill>
                      <a:srgbClr val="000000"/>
                    </a:solidFill>
                    <a:cs typeface="Arial" pitchFamily="34" charset="0"/>
                  </a:rPr>
                  <a:t>Uplink card</a:t>
                </a:r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1568654" y="2669880"/>
              <a:ext cx="3914996" cy="207348"/>
            </a:xfrm>
            <a:prstGeom prst="rect">
              <a:avLst/>
            </a:prstGeom>
            <a:noFill/>
            <a:ln w="127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01688" fontAlgn="base">
                <a:defRPr/>
              </a:pPr>
              <a:r>
                <a:rPr lang="en-US" altLang="zh-CN" sz="1400" dirty="0" err="1">
                  <a:solidFill>
                    <a:srgbClr val="000000"/>
                  </a:solidFill>
                  <a:cs typeface="Arial" pitchFamily="34" charset="0"/>
                </a:rPr>
                <a:t>Cartão</a:t>
              </a:r>
              <a:r>
                <a:rPr lang="en-US" altLang="zh-CN" sz="1400" dirty="0">
                  <a:solidFill>
                    <a:srgbClr val="000000"/>
                  </a:solidFill>
                  <a:cs typeface="Arial" pitchFamily="34" charset="0"/>
                </a:rPr>
                <a:t> de </a:t>
              </a:r>
              <a:r>
                <a:rPr lang="en-US" altLang="zh-CN" sz="1400" dirty="0" err="1">
                  <a:solidFill>
                    <a:srgbClr val="000000"/>
                  </a:solidFill>
                  <a:cs typeface="Arial" pitchFamily="34" charset="0"/>
                </a:rPr>
                <a:t>controle</a:t>
              </a:r>
              <a:r>
                <a:rPr lang="en-US" altLang="zh-CN" sz="1400" dirty="0">
                  <a:solidFill>
                    <a:srgbClr val="000000"/>
                  </a:solidFill>
                  <a:cs typeface="Arial" pitchFamily="34" charset="0"/>
                </a:rPr>
                <a:t> principal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1734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6565" indent="-456565"/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xDSL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
</a:t>
            </a:r>
            <a:r>
              <a:rPr lang="pt-BR" altLang="zh-CN" b="1" dirty="0"/>
              <a:t>Princípio de vetorização e aplicação</a:t>
            </a:r>
            <a:endParaRPr lang="en-US" altLang="zh-CN" b="1" dirty="0"/>
          </a:p>
          <a:p>
            <a:pPr marL="654685" lvl="1" indent="-251460">
              <a:buClr>
                <a:schemeClr val="bg1">
                  <a:lumMod val="50000"/>
                </a:schemeClr>
              </a:buClr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Por que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vetorização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
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Princípio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vetorização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654685" lvl="1" indent="-251460">
              <a:buClr>
                <a:schemeClr val="bg1">
                  <a:lumMod val="50000"/>
                </a:schemeClr>
              </a:buClr>
            </a:pPr>
            <a:r>
              <a:rPr lang="pt-BR" altLang="zh-CN" sz="2000" dirty="0">
                <a:solidFill>
                  <a:schemeClr val="bg1">
                    <a:lumMod val="50000"/>
                  </a:schemeClr>
                </a:solidFill>
                <a:ea typeface="方正兰亭黑简体"/>
              </a:rPr>
              <a:t>Arquitetura do Sistema de Vetorização
</a:t>
            </a:r>
            <a:r>
              <a:rPr lang="pt-BR" altLang="zh-CN" sz="2000" b="1" dirty="0">
                <a:ea typeface="方正兰亭黑简体"/>
              </a:rPr>
              <a:t>Implantação de aplicações de vetorização</a:t>
            </a:r>
            <a:endParaRPr lang="en-US" altLang="zh-CN" sz="2000" b="1" dirty="0">
              <a:ea typeface="方正兰亭黑简体"/>
            </a:endParaRPr>
          </a:p>
          <a:p>
            <a:pPr marL="456565" indent="-456565"/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Princípio e Aplicação </a:t>
            </a:r>
            <a:r>
              <a:rPr lang="pt-BR" altLang="zh-CN" dirty="0" err="1">
                <a:solidFill>
                  <a:schemeClr val="bg1">
                    <a:lumMod val="50000"/>
                  </a:schemeClr>
                </a:solidFill>
              </a:rPr>
              <a:t>G.fast</a:t>
            </a:r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
Vetorização e configuração de serviço </a:t>
            </a:r>
            <a:r>
              <a:rPr lang="pt-BR" altLang="zh-CN" dirty="0" err="1">
                <a:solidFill>
                  <a:schemeClr val="bg1">
                    <a:lumMod val="50000"/>
                  </a:schemeClr>
                </a:solidFill>
              </a:rPr>
              <a:t>G.fast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456565" indent="-456565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636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Cenário</a:t>
            </a:r>
            <a:r>
              <a:rPr lang="en-US" altLang="zh-CN" dirty="0"/>
              <a:t> Ideal
</a:t>
            </a:r>
            <a:r>
              <a:rPr lang="pt-BR" altLang="zh-CN" dirty="0"/>
              <a:t>Cenários de implantação ideais para fornecer o melhor desempenho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Cenário 1 - Todos os CPE vetorizados (Ideal)
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678928" y="2594671"/>
            <a:ext cx="6785750" cy="1684656"/>
            <a:chOff x="1216209" y="1545252"/>
            <a:chExt cx="6785750" cy="1684656"/>
          </a:xfrm>
        </p:grpSpPr>
        <p:grpSp>
          <p:nvGrpSpPr>
            <p:cNvPr id="6" name="组合 5"/>
            <p:cNvGrpSpPr/>
            <p:nvPr/>
          </p:nvGrpSpPr>
          <p:grpSpPr>
            <a:xfrm>
              <a:off x="1216209" y="1889588"/>
              <a:ext cx="3262635" cy="1281983"/>
              <a:chOff x="424734" y="2302532"/>
              <a:chExt cx="3262635" cy="1281983"/>
            </a:xfrm>
          </p:grpSpPr>
          <p:sp>
            <p:nvSpPr>
              <p:cNvPr id="14" name="矩形 13"/>
              <p:cNvSpPr/>
              <p:nvPr/>
            </p:nvSpPr>
            <p:spPr bwMode="auto">
              <a:xfrm>
                <a:off x="803432" y="2302535"/>
                <a:ext cx="2883936" cy="128198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FFCC99">
                    <a:shade val="50000"/>
                  </a:srgbClr>
                </a:solidFill>
                <a:prstDash val="solid"/>
              </a:ln>
              <a:effectLst/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15" name="矩形 14"/>
              <p:cNvSpPr>
                <a:spLocks noChangeArrowheads="1"/>
              </p:cNvSpPr>
              <p:nvPr/>
            </p:nvSpPr>
            <p:spPr bwMode="auto">
              <a:xfrm>
                <a:off x="2021698" y="2302532"/>
                <a:ext cx="1665671" cy="3199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Vetorização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16" name="矩形 15"/>
              <p:cNvSpPr>
                <a:spLocks noChangeArrowheads="1"/>
              </p:cNvSpPr>
              <p:nvPr/>
            </p:nvSpPr>
            <p:spPr bwMode="auto">
              <a:xfrm>
                <a:off x="2021698" y="2622437"/>
                <a:ext cx="1665671" cy="3199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Vetorização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17" name="矩形 16"/>
              <p:cNvSpPr>
                <a:spLocks noChangeArrowheads="1"/>
              </p:cNvSpPr>
              <p:nvPr/>
            </p:nvSpPr>
            <p:spPr bwMode="auto">
              <a:xfrm>
                <a:off x="2021698" y="2942338"/>
                <a:ext cx="1665671" cy="3199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Vetorização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18" name="矩形 17"/>
              <p:cNvSpPr>
                <a:spLocks noChangeArrowheads="1"/>
              </p:cNvSpPr>
              <p:nvPr/>
            </p:nvSpPr>
            <p:spPr bwMode="auto">
              <a:xfrm>
                <a:off x="2021698" y="3262240"/>
                <a:ext cx="1665671" cy="3222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  <a:effectLst/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ea typeface="华文细黑"/>
                    <a:cs typeface="Arial" pitchFamily="34" charset="0"/>
                  </a:rPr>
                  <a:t>Vetorização</a:t>
                </a:r>
                <a:endParaRPr lang="en-US" altLang="zh-CN" sz="1400" kern="0" dirty="0">
                  <a:solidFill>
                    <a:srgbClr val="000000"/>
                  </a:solidFill>
                  <a:latin typeface="+mn-lt"/>
                  <a:ea typeface="华文细黑"/>
                  <a:cs typeface="Arial" pitchFamily="34" charset="0"/>
                </a:endParaRPr>
              </a:p>
            </p:txBody>
          </p:sp>
          <p:sp>
            <p:nvSpPr>
              <p:cNvPr id="19" name="矩形 18"/>
              <p:cNvSpPr>
                <a:spLocks noChangeArrowheads="1"/>
              </p:cNvSpPr>
              <p:nvPr/>
            </p:nvSpPr>
            <p:spPr bwMode="auto">
              <a:xfrm>
                <a:off x="803433" y="3252761"/>
                <a:ext cx="1218265" cy="331751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>
                    <a:solidFill>
                      <a:srgbClr val="000000"/>
                    </a:solidFill>
                    <a:latin typeface="+mn-lt"/>
                    <a:cs typeface="Arial" pitchFamily="34" charset="0"/>
                  </a:rPr>
                  <a:t>Power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0" name="矩形 19"/>
              <p:cNvSpPr>
                <a:spLocks noChangeArrowheads="1"/>
              </p:cNvSpPr>
              <p:nvPr/>
            </p:nvSpPr>
            <p:spPr bwMode="auto">
              <a:xfrm>
                <a:off x="803433" y="2302535"/>
                <a:ext cx="1218265" cy="639806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Placa</a:t>
                </a:r>
                <a:r>
                  <a:rPr lang="en-US" altLang="zh-CN" sz="1400" kern="0" dirty="0">
                    <a:solidFill>
                      <a:srgbClr val="000000"/>
                    </a:solidFill>
                    <a:cs typeface="Arial" pitchFamily="34" charset="0"/>
                  </a:rPr>
                  <a:t> de </a:t>
                </a: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controle</a:t>
                </a:r>
                <a:r>
                  <a:rPr lang="en-US" altLang="zh-CN" sz="1400" kern="0" dirty="0">
                    <a:solidFill>
                      <a:srgbClr val="000000"/>
                    </a:solidFill>
                    <a:cs typeface="Arial" pitchFamily="34" charset="0"/>
                  </a:rPr>
                  <a:t> principal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1" name="矩形 8"/>
              <p:cNvSpPr>
                <a:spLocks noChangeArrowheads="1"/>
              </p:cNvSpPr>
              <p:nvPr/>
            </p:nvSpPr>
            <p:spPr bwMode="auto">
              <a:xfrm>
                <a:off x="803432" y="2942338"/>
                <a:ext cx="1216799" cy="320401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b="1" kern="0" dirty="0">
                    <a:solidFill>
                      <a:srgbClr val="C00000"/>
                    </a:solidFill>
                    <a:latin typeface="+mn-lt"/>
                    <a:ea typeface="华文细黑"/>
                    <a:cs typeface="Arial" pitchFamily="34" charset="0"/>
                  </a:rPr>
                  <a:t>VP</a:t>
                </a:r>
                <a:r>
                  <a:rPr lang="zh-CN" altLang="en-US" sz="1400" b="1" kern="0" dirty="0">
                    <a:solidFill>
                      <a:srgbClr val="C00000"/>
                    </a:solidFill>
                    <a:latin typeface="+mn-lt"/>
                    <a:ea typeface="华文细黑"/>
                    <a:cs typeface="Arial" pitchFamily="34" charset="0"/>
                  </a:rPr>
                  <a:t> </a:t>
                </a:r>
                <a:r>
                  <a:rPr lang="en-US" altLang="zh-CN" sz="1400" b="1" kern="0" dirty="0">
                    <a:solidFill>
                      <a:srgbClr val="C00000"/>
                    </a:solidFill>
                    <a:latin typeface="+mn-lt"/>
                    <a:ea typeface="华文细黑"/>
                    <a:cs typeface="Arial" pitchFamily="34" charset="0"/>
                  </a:rPr>
                  <a:t>board</a:t>
                </a:r>
              </a:p>
            </p:txBody>
          </p:sp>
          <p:sp>
            <p:nvSpPr>
              <p:cNvPr id="22" name="矩形 110"/>
              <p:cNvSpPr>
                <a:spLocks noChangeArrowheads="1"/>
              </p:cNvSpPr>
              <p:nvPr/>
            </p:nvSpPr>
            <p:spPr bwMode="auto">
              <a:xfrm rot="16200000">
                <a:off x="-26398" y="2753664"/>
                <a:ext cx="1281982" cy="3797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>
                <a:spAutoFit/>
              </a:bodyPr>
              <a:lstStyle/>
              <a:p>
                <a:pPr algn="ctr">
                  <a:lnSpc>
                    <a:spcPct val="120000"/>
                  </a:lnSpc>
                  <a:buClr>
                    <a:srgbClr val="FFFFFF"/>
                  </a:buClr>
                  <a:buFont typeface="Wingdings" pitchFamily="2" charset="2"/>
                  <a:buChar char="l"/>
                </a:pPr>
                <a:r>
                  <a:rPr lang="en-US" altLang="zh-CN" sz="1600" b="1" dirty="0">
                    <a:solidFill>
                      <a:srgbClr val="000000"/>
                    </a:solidFill>
                    <a:latin typeface="+mn-lt"/>
                    <a:ea typeface="华文细黑" pitchFamily="2" charset="-122"/>
                    <a:cs typeface="Arial" pitchFamily="34" charset="0"/>
                  </a:rPr>
                  <a:t>FAN</a:t>
                </a:r>
                <a:endParaRPr lang="zh-CN" altLang="en-US" sz="1600" b="1" dirty="0">
                  <a:solidFill>
                    <a:srgbClr val="000000"/>
                  </a:solidFill>
                  <a:latin typeface="+mn-lt"/>
                  <a:ea typeface="华文细黑" pitchFamily="2" charset="-122"/>
                  <a:cs typeface="Arial" pitchFamily="34" charset="0"/>
                </a:endParaRPr>
              </a:p>
            </p:txBody>
          </p:sp>
        </p:grpSp>
        <p:sp>
          <p:nvSpPr>
            <p:cNvPr id="7" name="TextBox 102"/>
            <p:cNvSpPr txBox="1"/>
            <p:nvPr/>
          </p:nvSpPr>
          <p:spPr bwMode="auto">
            <a:xfrm>
              <a:off x="4976260" y="1545252"/>
              <a:ext cx="1685065" cy="561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62" tIns="34281" rIns="68562" bIns="34281" rtlCol="0">
              <a:spAutoFit/>
            </a:bodyPr>
            <a:lstStyle/>
            <a:p>
              <a:pPr algn="ctr">
                <a:buClr>
                  <a:schemeClr val="tx1">
                    <a:lumMod val="50000"/>
                    <a:lumOff val="50000"/>
                  </a:schemeClr>
                </a:buClr>
                <a:buSzPct val="60000"/>
              </a:pPr>
              <a:r>
                <a:rPr lang="en-US" altLang="zh-CN" sz="1600" b="1" dirty="0">
                  <a:solidFill>
                    <a:srgbClr val="990000"/>
                  </a:solidFill>
                  <a:ea typeface="华文细黑"/>
                  <a:cs typeface="华文细黑"/>
                </a:rPr>
                <a:t>Pacote de </a:t>
              </a:r>
              <a:r>
                <a:rPr lang="en-US" altLang="zh-CN" sz="1600" b="1" dirty="0" err="1">
                  <a:solidFill>
                    <a:srgbClr val="990000"/>
                  </a:solidFill>
                  <a:ea typeface="华文细黑"/>
                  <a:cs typeface="华文细黑"/>
                </a:rPr>
                <a:t>cobre</a:t>
              </a:r>
              <a:r>
                <a:rPr lang="en-US" altLang="zh-CN" sz="1600" b="1" dirty="0">
                  <a:solidFill>
                    <a:srgbClr val="990000"/>
                  </a:solidFill>
                  <a:ea typeface="华文细黑"/>
                  <a:cs typeface="华文细黑"/>
                </a:rPr>
                <a:t>
</a:t>
              </a:r>
              <a:endParaRPr lang="en-US" altLang="zh-CN" sz="1600" b="1" dirty="0">
                <a:solidFill>
                  <a:srgbClr val="990000"/>
                </a:solidFill>
                <a:latin typeface="+mn-lt"/>
                <a:ea typeface="华文细黑"/>
                <a:cs typeface="华文细黑"/>
              </a:endParaRPr>
            </a:p>
          </p:txBody>
        </p:sp>
        <p:sp>
          <p:nvSpPr>
            <p:cNvPr id="8" name="笑脸 203"/>
            <p:cNvSpPr/>
            <p:nvPr/>
          </p:nvSpPr>
          <p:spPr bwMode="auto">
            <a:xfrm>
              <a:off x="7713959" y="2326189"/>
              <a:ext cx="288000" cy="288000"/>
            </a:xfrm>
            <a:prstGeom prst="smileyFace">
              <a:avLst/>
            </a:prstGeom>
            <a:solidFill>
              <a:srgbClr val="92D050"/>
            </a:solidFill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indent="330858" algn="ctr" defTabSz="587929" eaLnBrk="0" hangingPunct="0">
                <a:lnSpc>
                  <a:spcPct val="130000"/>
                </a:lnSpc>
                <a:buFont typeface="Wingdings" pitchFamily="2" charset="2"/>
                <a:buChar char="l"/>
              </a:pPr>
              <a:endParaRPr lang="zh-CN" altLang="en-US" sz="1500" dirty="0">
                <a:solidFill>
                  <a:srgbClr val="000000"/>
                </a:solidFill>
                <a:latin typeface="+mn-lt"/>
                <a:ea typeface="宋体" pitchFamily="2" charset="-122"/>
                <a:cs typeface="Arial" pitchFamily="34" charset="0"/>
              </a:endParaRPr>
            </a:p>
          </p:txBody>
        </p:sp>
        <p:cxnSp>
          <p:nvCxnSpPr>
            <p:cNvPr id="9" name="直接连接符 8"/>
            <p:cNvCxnSpPr>
              <a:stCxn id="15" idx="3"/>
            </p:cNvCxnSpPr>
            <p:nvPr/>
          </p:nvCxnSpPr>
          <p:spPr bwMode="auto">
            <a:xfrm>
              <a:off x="4478844" y="2049539"/>
              <a:ext cx="2530737" cy="336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>
              <a:stCxn id="16" idx="3"/>
            </p:cNvCxnSpPr>
            <p:nvPr/>
          </p:nvCxnSpPr>
          <p:spPr bwMode="auto">
            <a:xfrm>
              <a:off x="4478844" y="2369445"/>
              <a:ext cx="2530737" cy="289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>
              <a:stCxn id="17" idx="3"/>
            </p:cNvCxnSpPr>
            <p:nvPr/>
          </p:nvCxnSpPr>
          <p:spPr bwMode="auto">
            <a:xfrm>
              <a:off x="4478844" y="2689345"/>
              <a:ext cx="2530737" cy="24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>
              <a:stCxn id="18" idx="3"/>
            </p:cNvCxnSpPr>
            <p:nvPr/>
          </p:nvCxnSpPr>
          <p:spPr bwMode="auto">
            <a:xfrm>
              <a:off x="4478844" y="3010432"/>
              <a:ext cx="2530737" cy="77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Flowchart: Direct Access Storage 114"/>
            <p:cNvSpPr/>
            <p:nvPr/>
          </p:nvSpPr>
          <p:spPr bwMode="auto">
            <a:xfrm flipH="1">
              <a:off x="5421646" y="1831250"/>
              <a:ext cx="794293" cy="1398658"/>
            </a:xfrm>
            <a:prstGeom prst="flowChartMagneticDrum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5">
                  <a:lumMod val="25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62" tIns="34281" rIns="68562" bIns="34281" numCol="1" rtlCol="0" anchor="t" anchorCtr="0" compatLnSpc="1">
              <a:prstTxWarp prst="textNoShape">
                <a:avLst/>
              </a:prstTxWarp>
            </a:bodyPr>
            <a:lstStyle/>
            <a:p>
              <a:pPr defTabSz="685617"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1300" dirty="0">
                <a:latin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275892" y="4896084"/>
            <a:ext cx="3852103" cy="591270"/>
            <a:chOff x="2939767" y="5662947"/>
            <a:chExt cx="3852103" cy="591270"/>
          </a:xfrm>
        </p:grpSpPr>
        <p:sp>
          <p:nvSpPr>
            <p:cNvPr id="24" name="TextBox 182"/>
            <p:cNvSpPr txBox="1"/>
            <p:nvPr/>
          </p:nvSpPr>
          <p:spPr>
            <a:xfrm>
              <a:off x="2939767" y="5669442"/>
              <a:ext cx="14600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+mn-lt"/>
                </a:rPr>
                <a:t>Vectoring CPE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25" name="TextBox 183"/>
            <p:cNvSpPr txBox="1"/>
            <p:nvPr/>
          </p:nvSpPr>
          <p:spPr>
            <a:xfrm>
              <a:off x="5646412" y="5662947"/>
              <a:ext cx="11454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+mn-lt"/>
                </a:rPr>
                <a:t>VDSL2 CPE</a:t>
              </a:r>
              <a:endParaRPr lang="zh-CN" altLang="en-US" sz="1600" dirty="0">
                <a:latin typeface="+mn-lt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373" y="4955463"/>
            <a:ext cx="878205" cy="2273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834" y="4955462"/>
            <a:ext cx="878207" cy="227301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105" y="2994966"/>
            <a:ext cx="878205" cy="2273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104" y="3326258"/>
            <a:ext cx="878205" cy="2273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103" y="3658576"/>
            <a:ext cx="878205" cy="2273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102" y="3994933"/>
            <a:ext cx="878205" cy="2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62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dirty="0">
                <a:latin typeface="+mn-lt"/>
              </a:rPr>
              <a:t>Problema de rede real: Vetorização e VDSL2 CPE híbrido
</a:t>
            </a:r>
            <a:endParaRPr lang="zh-CN" altLang="en-US" dirty="0">
              <a:latin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sz="3200" dirty="0">
                <a:latin typeface="+mn-lt"/>
              </a:rPr>
              <a:t>Cenário 2 (Rede Real) - Vetorização e VDSL2 CPE Híbrido
</a:t>
            </a:r>
            <a:endParaRPr lang="zh-CN" altLang="en-US" sz="3200" dirty="0">
              <a:latin typeface="+mn-lt"/>
            </a:endParaRPr>
          </a:p>
        </p:txBody>
      </p:sp>
      <p:grpSp>
        <p:nvGrpSpPr>
          <p:cNvPr id="5" name="组合 185"/>
          <p:cNvGrpSpPr/>
          <p:nvPr/>
        </p:nvGrpSpPr>
        <p:grpSpPr>
          <a:xfrm>
            <a:off x="2500723" y="2219634"/>
            <a:ext cx="6785750" cy="1671209"/>
            <a:chOff x="1216209" y="3775872"/>
            <a:chExt cx="6785750" cy="1671209"/>
          </a:xfrm>
        </p:grpSpPr>
        <p:sp>
          <p:nvSpPr>
            <p:cNvPr id="6" name="笑脸 162"/>
            <p:cNvSpPr/>
            <p:nvPr/>
          </p:nvSpPr>
          <p:spPr bwMode="auto">
            <a:xfrm>
              <a:off x="7713959" y="4543362"/>
              <a:ext cx="288000" cy="288000"/>
            </a:xfrm>
            <a:prstGeom prst="smileyFace">
              <a:avLst>
                <a:gd name="adj" fmla="val -4653"/>
              </a:avLst>
            </a:prstGeom>
            <a:solidFill>
              <a:srgbClr val="FF0000"/>
            </a:solidFill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52" tIns="34276" rIns="68552" bIns="34276" numCol="1" rtlCol="0" anchor="ctr" anchorCtr="0" compatLnSpc="1">
              <a:prstTxWarp prst="textNoShape">
                <a:avLst/>
              </a:prstTxWarp>
            </a:bodyPr>
            <a:lstStyle/>
            <a:p>
              <a:pPr indent="330858" algn="ctr" defTabSz="587929" eaLnBrk="0" hangingPunct="0">
                <a:lnSpc>
                  <a:spcPct val="130000"/>
                </a:lnSpc>
                <a:buFont typeface="Wingdings" pitchFamily="2" charset="2"/>
                <a:buChar char="l"/>
              </a:pPr>
              <a:endParaRPr lang="zh-CN" altLang="en-US" sz="1500" dirty="0">
                <a:solidFill>
                  <a:srgbClr val="000000"/>
                </a:solidFill>
                <a:ea typeface="宋体" pitchFamily="2" charset="-122"/>
                <a:cs typeface="Arial" pitchFamily="34" charset="0"/>
              </a:endParaRPr>
            </a:p>
          </p:txBody>
        </p:sp>
        <p:grpSp>
          <p:nvGrpSpPr>
            <p:cNvPr id="7" name="组合 129"/>
            <p:cNvGrpSpPr/>
            <p:nvPr/>
          </p:nvGrpSpPr>
          <p:grpSpPr>
            <a:xfrm>
              <a:off x="1216209" y="4106761"/>
              <a:ext cx="3262635" cy="1281983"/>
              <a:chOff x="424734" y="2302532"/>
              <a:chExt cx="3262635" cy="1281983"/>
            </a:xfrm>
          </p:grpSpPr>
          <p:sp>
            <p:nvSpPr>
              <p:cNvPr id="16" name="矩形 15"/>
              <p:cNvSpPr/>
              <p:nvPr/>
            </p:nvSpPr>
            <p:spPr bwMode="auto">
              <a:xfrm>
                <a:off x="803432" y="2302535"/>
                <a:ext cx="2883936" cy="128198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FFCC99">
                    <a:shade val="50000"/>
                  </a:srgbClr>
                </a:solidFill>
                <a:prstDash val="solid"/>
              </a:ln>
              <a:effectLst/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kern="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矩形 16"/>
              <p:cNvSpPr>
                <a:spLocks noChangeArrowheads="1"/>
              </p:cNvSpPr>
              <p:nvPr/>
            </p:nvSpPr>
            <p:spPr bwMode="auto">
              <a:xfrm>
                <a:off x="2021698" y="2302532"/>
                <a:ext cx="1665671" cy="3199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Vetorização</a:t>
                </a:r>
                <a:endParaRPr lang="zh-CN" altLang="en-US" sz="1400" kern="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8" name="矩形 17"/>
              <p:cNvSpPr>
                <a:spLocks noChangeArrowheads="1"/>
              </p:cNvSpPr>
              <p:nvPr/>
            </p:nvSpPr>
            <p:spPr bwMode="auto">
              <a:xfrm>
                <a:off x="2021698" y="2622437"/>
                <a:ext cx="1665671" cy="3199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Vetorização</a:t>
                </a:r>
                <a:endParaRPr lang="zh-CN" altLang="en-US" sz="1400" kern="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矩形 18"/>
              <p:cNvSpPr>
                <a:spLocks noChangeArrowheads="1"/>
              </p:cNvSpPr>
              <p:nvPr/>
            </p:nvSpPr>
            <p:spPr bwMode="auto">
              <a:xfrm>
                <a:off x="2021698" y="2942338"/>
                <a:ext cx="1665671" cy="3199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Vetorização</a:t>
                </a:r>
                <a:endParaRPr lang="zh-CN" altLang="en-US" sz="1400" kern="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矩形 19"/>
              <p:cNvSpPr>
                <a:spLocks noChangeArrowheads="1"/>
              </p:cNvSpPr>
              <p:nvPr/>
            </p:nvSpPr>
            <p:spPr bwMode="auto">
              <a:xfrm>
                <a:off x="2021698" y="3262240"/>
                <a:ext cx="1665671" cy="3222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  <a:effectLst/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ea typeface="华文细黑"/>
                    <a:cs typeface="Arial" pitchFamily="34" charset="0"/>
                  </a:rPr>
                  <a:t>Vetorização</a:t>
                </a:r>
                <a:endParaRPr lang="en-US" altLang="zh-CN" sz="1400" kern="0" dirty="0">
                  <a:solidFill>
                    <a:srgbClr val="000000"/>
                  </a:solidFill>
                  <a:ea typeface="华文细黑"/>
                  <a:cs typeface="Arial" pitchFamily="34" charset="0"/>
                </a:endParaRPr>
              </a:p>
            </p:txBody>
          </p:sp>
          <p:sp>
            <p:nvSpPr>
              <p:cNvPr id="21" name="矩形 20"/>
              <p:cNvSpPr>
                <a:spLocks noChangeArrowheads="1"/>
              </p:cNvSpPr>
              <p:nvPr/>
            </p:nvSpPr>
            <p:spPr bwMode="auto">
              <a:xfrm>
                <a:off x="803433" y="3252761"/>
                <a:ext cx="1218265" cy="331751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>
                    <a:solidFill>
                      <a:srgbClr val="000000"/>
                    </a:solidFill>
                    <a:cs typeface="Arial" pitchFamily="34" charset="0"/>
                  </a:rPr>
                  <a:t>Power</a:t>
                </a:r>
                <a:endParaRPr lang="zh-CN" altLang="en-US" sz="1400" kern="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矩形 21"/>
              <p:cNvSpPr>
                <a:spLocks noChangeArrowheads="1"/>
              </p:cNvSpPr>
              <p:nvPr/>
            </p:nvSpPr>
            <p:spPr bwMode="auto">
              <a:xfrm>
                <a:off x="803433" y="2302535"/>
                <a:ext cx="1218265" cy="639806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Placa</a:t>
                </a:r>
                <a:r>
                  <a:rPr lang="en-US" altLang="zh-CN" sz="1400" kern="0" dirty="0">
                    <a:solidFill>
                      <a:srgbClr val="000000"/>
                    </a:solidFill>
                    <a:cs typeface="Arial" pitchFamily="34" charset="0"/>
                  </a:rPr>
                  <a:t> de </a:t>
                </a: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controle</a:t>
                </a:r>
                <a:r>
                  <a:rPr lang="en-US" altLang="zh-CN" sz="1400" kern="0" dirty="0">
                    <a:solidFill>
                      <a:srgbClr val="000000"/>
                    </a:solidFill>
                    <a:cs typeface="Arial" pitchFamily="34" charset="0"/>
                  </a:rPr>
                  <a:t> principal</a:t>
                </a:r>
                <a:endParaRPr lang="zh-CN" altLang="en-US" sz="1400" kern="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3" name="矩形 8"/>
              <p:cNvSpPr>
                <a:spLocks noChangeArrowheads="1"/>
              </p:cNvSpPr>
              <p:nvPr/>
            </p:nvSpPr>
            <p:spPr bwMode="auto">
              <a:xfrm>
                <a:off x="803431" y="2941839"/>
                <a:ext cx="1216799" cy="320401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>
                  <a:buClr>
                    <a:schemeClr val="tx1">
                      <a:lumMod val="50000"/>
                      <a:lumOff val="50000"/>
                    </a:schemeClr>
                  </a:buClr>
                  <a:buSzPct val="60000"/>
                  <a:defRPr/>
                </a:pPr>
                <a:r>
                  <a:rPr lang="en-US" altLang="zh-CN" sz="1400" b="1" kern="0" dirty="0">
                    <a:solidFill>
                      <a:srgbClr val="C00000"/>
                    </a:solidFill>
                    <a:ea typeface="华文细黑"/>
                    <a:cs typeface="Arial" pitchFamily="34" charset="0"/>
                  </a:rPr>
                  <a:t>VP</a:t>
                </a:r>
                <a:r>
                  <a:rPr lang="zh-CN" altLang="en-US" sz="1400" b="1" kern="0" dirty="0">
                    <a:solidFill>
                      <a:srgbClr val="C00000"/>
                    </a:solidFill>
                    <a:ea typeface="华文细黑"/>
                    <a:cs typeface="Arial" pitchFamily="34" charset="0"/>
                  </a:rPr>
                  <a:t> </a:t>
                </a:r>
                <a:r>
                  <a:rPr lang="en-US" altLang="zh-CN" sz="1600" b="1" dirty="0">
                    <a:solidFill>
                      <a:srgbClr val="C00000"/>
                    </a:solidFill>
                    <a:ea typeface="华文细黑"/>
                    <a:cs typeface="华文细黑"/>
                  </a:rPr>
                  <a:t>board</a:t>
                </a:r>
              </a:p>
            </p:txBody>
          </p:sp>
          <p:sp>
            <p:nvSpPr>
              <p:cNvPr id="24" name="矩形 110"/>
              <p:cNvSpPr>
                <a:spLocks noChangeArrowheads="1"/>
              </p:cNvSpPr>
              <p:nvPr/>
            </p:nvSpPr>
            <p:spPr bwMode="auto">
              <a:xfrm rot="16200000">
                <a:off x="-26398" y="2753664"/>
                <a:ext cx="1281982" cy="3797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>
                <a:spAutoFit/>
              </a:bodyPr>
              <a:lstStyle/>
              <a:p>
                <a:pPr algn="ctr">
                  <a:lnSpc>
                    <a:spcPct val="120000"/>
                  </a:lnSpc>
                  <a:buClr>
                    <a:srgbClr val="FFFFFF"/>
                  </a:buClr>
                  <a:buFont typeface="Wingdings" pitchFamily="2" charset="2"/>
                  <a:buChar char="l"/>
                </a:pPr>
                <a:r>
                  <a:rPr lang="en-US" altLang="zh-CN" sz="1600" b="1" dirty="0">
                    <a:solidFill>
                      <a:srgbClr val="000000"/>
                    </a:solidFill>
                    <a:ea typeface="华文细黑" pitchFamily="2" charset="-122"/>
                    <a:cs typeface="Arial" pitchFamily="34" charset="0"/>
                  </a:rPr>
                  <a:t>FAN</a:t>
                </a:r>
                <a:endParaRPr lang="zh-CN" altLang="en-US" sz="1600" b="1" dirty="0">
                  <a:solidFill>
                    <a:srgbClr val="000000"/>
                  </a:solidFill>
                  <a:ea typeface="华文细黑" pitchFamily="2" charset="-122"/>
                  <a:cs typeface="Arial" pitchFamily="34" charset="0"/>
                </a:endParaRPr>
              </a:p>
            </p:txBody>
          </p:sp>
        </p:grpSp>
        <p:sp>
          <p:nvSpPr>
            <p:cNvPr id="8" name="TextBox 155"/>
            <p:cNvSpPr txBox="1"/>
            <p:nvPr/>
          </p:nvSpPr>
          <p:spPr bwMode="auto">
            <a:xfrm>
              <a:off x="4976260" y="3775872"/>
              <a:ext cx="1685065" cy="561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62" tIns="34281" rIns="68562" bIns="34281" rtlCol="0">
              <a:spAutoFit/>
            </a:bodyPr>
            <a:lstStyle/>
            <a:p>
              <a:pPr algn="ctr">
                <a:buClr>
                  <a:schemeClr val="tx1">
                    <a:lumMod val="50000"/>
                    <a:lumOff val="50000"/>
                  </a:schemeClr>
                </a:buClr>
                <a:buSzPct val="60000"/>
              </a:pPr>
              <a:r>
                <a:rPr lang="en-US" altLang="zh-CN" sz="1600" b="1" dirty="0">
                  <a:solidFill>
                    <a:srgbClr val="C00000"/>
                  </a:solidFill>
                  <a:ea typeface="华文细黑"/>
                  <a:cs typeface="华文细黑"/>
                </a:rPr>
                <a:t>Pacote de </a:t>
              </a:r>
              <a:r>
                <a:rPr lang="en-US" altLang="zh-CN" sz="1600" b="1" dirty="0" err="1">
                  <a:solidFill>
                    <a:srgbClr val="C00000"/>
                  </a:solidFill>
                  <a:ea typeface="华文细黑"/>
                  <a:cs typeface="华文细黑"/>
                </a:rPr>
                <a:t>cobre</a:t>
              </a:r>
              <a:r>
                <a:rPr lang="en-US" altLang="zh-CN" sz="1600" b="1" dirty="0">
                  <a:solidFill>
                    <a:srgbClr val="C00000"/>
                  </a:solidFill>
                  <a:ea typeface="华文细黑"/>
                  <a:cs typeface="华文细黑"/>
                </a:rPr>
                <a:t>
</a:t>
              </a:r>
            </a:p>
          </p:txBody>
        </p:sp>
        <p:cxnSp>
          <p:nvCxnSpPr>
            <p:cNvPr id="9" name="直接连接符 8"/>
            <p:cNvCxnSpPr>
              <a:stCxn id="17" idx="3"/>
            </p:cNvCxnSpPr>
            <p:nvPr/>
          </p:nvCxnSpPr>
          <p:spPr bwMode="auto">
            <a:xfrm>
              <a:off x="4478844" y="4266712"/>
              <a:ext cx="2575601" cy="336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>
              <a:stCxn id="18" idx="3"/>
            </p:cNvCxnSpPr>
            <p:nvPr/>
          </p:nvCxnSpPr>
          <p:spPr bwMode="auto">
            <a:xfrm>
              <a:off x="4478844" y="4586618"/>
              <a:ext cx="2575601" cy="289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>
              <a:stCxn id="19" idx="3"/>
            </p:cNvCxnSpPr>
            <p:nvPr/>
          </p:nvCxnSpPr>
          <p:spPr bwMode="auto">
            <a:xfrm>
              <a:off x="4478844" y="4906518"/>
              <a:ext cx="2530737" cy="24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>
              <a:stCxn id="20" idx="3"/>
            </p:cNvCxnSpPr>
            <p:nvPr/>
          </p:nvCxnSpPr>
          <p:spPr bwMode="auto">
            <a:xfrm>
              <a:off x="4478844" y="5227605"/>
              <a:ext cx="2530737" cy="77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Flowchart: Direct Access Storage 114"/>
            <p:cNvSpPr/>
            <p:nvPr/>
          </p:nvSpPr>
          <p:spPr bwMode="auto">
            <a:xfrm flipH="1">
              <a:off x="5421646" y="4048423"/>
              <a:ext cx="794293" cy="1398658"/>
            </a:xfrm>
            <a:prstGeom prst="flowChartMagneticDrum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5">
                  <a:lumMod val="25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62" tIns="34281" rIns="68562" bIns="34281" numCol="1" rtlCol="0" anchor="t" anchorCtr="0" compatLnSpc="1">
              <a:prstTxWarp prst="textNoShape">
                <a:avLst/>
              </a:prstTxWarp>
            </a:bodyPr>
            <a:lstStyle/>
            <a:p>
              <a:pPr defTabSz="685617"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1300" dirty="0"/>
            </a:p>
          </p:txBody>
        </p:sp>
        <p:cxnSp>
          <p:nvCxnSpPr>
            <p:cNvPr id="14" name="AutoShape 1016"/>
            <p:cNvCxnSpPr>
              <a:cxnSpLocks noChangeShapeType="1"/>
            </p:cNvCxnSpPr>
            <p:nvPr/>
          </p:nvCxnSpPr>
          <p:spPr bwMode="auto">
            <a:xfrm rot="10800000" flipV="1">
              <a:off x="4736691" y="4331920"/>
              <a:ext cx="2096207" cy="490801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 type="triangle"/>
            </a:ln>
          </p:spPr>
        </p:cxnSp>
        <p:cxnSp>
          <p:nvCxnSpPr>
            <p:cNvPr id="15" name="AutoShape 1016"/>
            <p:cNvCxnSpPr>
              <a:cxnSpLocks noChangeShapeType="1"/>
            </p:cNvCxnSpPr>
            <p:nvPr/>
          </p:nvCxnSpPr>
          <p:spPr bwMode="auto">
            <a:xfrm rot="10800000" flipV="1">
              <a:off x="4736691" y="4676049"/>
              <a:ext cx="2096207" cy="490801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 type="triangle"/>
            </a:ln>
          </p:spPr>
        </p:cxnSp>
      </p:grpSp>
      <p:grpSp>
        <p:nvGrpSpPr>
          <p:cNvPr id="25" name="组合 186"/>
          <p:cNvGrpSpPr/>
          <p:nvPr/>
        </p:nvGrpSpPr>
        <p:grpSpPr>
          <a:xfrm>
            <a:off x="3842928" y="4361012"/>
            <a:ext cx="1690730" cy="830839"/>
            <a:chOff x="3243291" y="5667609"/>
            <a:chExt cx="1690730" cy="830839"/>
          </a:xfrm>
        </p:grpSpPr>
        <p:sp>
          <p:nvSpPr>
            <p:cNvPr id="26" name="TextBox 182"/>
            <p:cNvSpPr txBox="1"/>
            <p:nvPr/>
          </p:nvSpPr>
          <p:spPr>
            <a:xfrm>
              <a:off x="3243291" y="5667609"/>
              <a:ext cx="1690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Vectoring CPE</a:t>
              </a:r>
              <a:endParaRPr lang="zh-CN" altLang="en-US" sz="1600" dirty="0"/>
            </a:p>
          </p:txBody>
        </p:sp>
        <p:sp>
          <p:nvSpPr>
            <p:cNvPr id="27" name="TextBox 183"/>
            <p:cNvSpPr txBox="1"/>
            <p:nvPr/>
          </p:nvSpPr>
          <p:spPr>
            <a:xfrm>
              <a:off x="3264858" y="6159894"/>
              <a:ext cx="14154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VDSL2 CPE</a:t>
              </a:r>
              <a:endParaRPr lang="zh-CN" altLang="en-US" sz="1600" dirty="0"/>
            </a:p>
          </p:txBody>
        </p:sp>
      </p:grpSp>
      <p:sp>
        <p:nvSpPr>
          <p:cNvPr id="28" name="爆炸形 1 27"/>
          <p:cNvSpPr/>
          <p:nvPr/>
        </p:nvSpPr>
        <p:spPr bwMode="auto">
          <a:xfrm>
            <a:off x="5533658" y="4092292"/>
            <a:ext cx="4320990" cy="1799957"/>
          </a:xfrm>
          <a:prstGeom prst="irregularSeal1">
            <a:avLst/>
          </a:prstGeom>
          <a:solidFill>
            <a:schemeClr val="bg1">
              <a:lumMod val="85000"/>
              <a:alpha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altLang="zh-CN" sz="24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/>
              </a:rPr>
              <a:t>Como reutilizar o
 CPE legado </a:t>
            </a:r>
            <a:r>
              <a:rPr lang="en-US" altLang="zh-CN" sz="24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/>
              </a:rPr>
              <a:t>?</a:t>
            </a:r>
            <a:endParaRPr lang="zh-CN" altLang="en-US" sz="2400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169" y="4436397"/>
            <a:ext cx="878205" cy="2273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169" y="4891235"/>
            <a:ext cx="878207" cy="22730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844" y="3584761"/>
            <a:ext cx="878207" cy="227301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563" y="3227490"/>
            <a:ext cx="878207" cy="227301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563" y="2566523"/>
            <a:ext cx="878205" cy="2273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562" y="2917697"/>
            <a:ext cx="878205" cy="2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Se o CPE não oferecer suporte à vetorização
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0904777"/>
              </p:ext>
            </p:extLst>
          </p:nvPr>
        </p:nvGraphicFramePr>
        <p:xfrm>
          <a:off x="1295400" y="1312220"/>
          <a:ext cx="9810843" cy="5301234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78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9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5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1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Tipo de CPE
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/>
                          </a:solidFill>
                        </a:rPr>
                        <a:t>Recurso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 do US
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/>
                          </a:solidFill>
                        </a:rPr>
                        <a:t>Recurso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 DS
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/>
                          </a:solidFill>
                        </a:rPr>
                        <a:t>Descrição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
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3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Vetorização</a:t>
                      </a:r>
                      <a:r>
                        <a:rPr lang="en-US" altLang="zh-CN" dirty="0"/>
                        <a:t> CPE
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altLang="zh-CN" dirty="0"/>
                        <a:t>Pode enviar sinal de teste para CO
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altLang="zh-CN" dirty="0"/>
                        <a:t>Pode receber sinal de teste de CO, também pode feedback informações </a:t>
                      </a:r>
                      <a:r>
                        <a:rPr lang="pt-BR" altLang="zh-CN" dirty="0" err="1"/>
                        <a:t>crosstalk</a:t>
                      </a:r>
                      <a:r>
                        <a:rPr lang="pt-BR" altLang="zh-CN" dirty="0"/>
                        <a:t>
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altLang="zh-CN" dirty="0"/>
                        <a:t>Pode processar vetorização e aumentar a velocidade
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7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Vetorização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amigável</a:t>
                      </a:r>
                      <a:r>
                        <a:rPr lang="en-US" altLang="zh-CN" dirty="0"/>
                        <a:t> CPE
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/>
                        <a:t>Pode enviar sinal de teste para CO
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altLang="zh-CN" dirty="0"/>
                        <a:t>Pode receber sinal de teste do CO
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altLang="zh-CN" dirty="0"/>
                        <a:t>Pode processar vetorização, mas não pode aumentar a velocidade, não afetará outras linhas de vetorização
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59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CPE VDSL2 </a:t>
                      </a:r>
                      <a:r>
                        <a:rPr lang="en-US" altLang="zh-CN" dirty="0" err="1"/>
                        <a:t>herdado</a:t>
                      </a:r>
                      <a:r>
                        <a:rPr lang="en-US" altLang="zh-CN" dirty="0"/>
                        <a:t>
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/>
                        <a:t>Não é possível enviar sinal de teste para CO
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altLang="zh-CN" dirty="0"/>
                        <a:t>Pode receber sinal de teste do CO
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altLang="zh-CN" dirty="0"/>
                        <a:t>Somente o processo VDSL2, não pode aumentar a velocidade
Pode impactar outras linhas de vetorização e reduzir sua velocidade
</a:t>
                      </a:r>
                      <a:endParaRPr lang="en-US" altLang="zh-CN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75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6141" y="410400"/>
            <a:ext cx="10341561" cy="640800"/>
          </a:xfrm>
        </p:spPr>
        <p:txBody>
          <a:bodyPr/>
          <a:lstStyle/>
          <a:p>
            <a:r>
              <a:rPr lang="en-US" altLang="zh-CN" sz="3200" dirty="0"/>
              <a:t>“</a:t>
            </a:r>
            <a:r>
              <a:rPr lang="pt-BR" altLang="zh-CN" sz="3200" dirty="0" err="1"/>
              <a:t>Smart</a:t>
            </a:r>
            <a:r>
              <a:rPr lang="pt-BR" altLang="zh-CN" sz="3200" dirty="0"/>
              <a:t> </a:t>
            </a:r>
            <a:r>
              <a:rPr lang="pt-BR" altLang="zh-CN" sz="3200" dirty="0" err="1"/>
              <a:t>Limit</a:t>
            </a:r>
            <a:r>
              <a:rPr lang="pt-BR" altLang="zh-CN" sz="3200" dirty="0"/>
              <a:t> + Force </a:t>
            </a:r>
            <a:r>
              <a:rPr lang="pt-BR" altLang="zh-CN" sz="3200" dirty="0" err="1"/>
              <a:t>Friendly</a:t>
            </a:r>
            <a:r>
              <a:rPr lang="pt-BR" altLang="zh-CN" sz="3200" dirty="0"/>
              <a:t>" Solução para CPE Legado</a:t>
            </a:r>
            <a:endParaRPr lang="zh-CN" altLang="en-US" sz="3200" dirty="0"/>
          </a:p>
        </p:txBody>
      </p:sp>
      <p:sp>
        <p:nvSpPr>
          <p:cNvPr id="5" name="TextBox 5"/>
          <p:cNvSpPr txBox="1"/>
          <p:nvPr/>
        </p:nvSpPr>
        <p:spPr>
          <a:xfrm>
            <a:off x="3004885" y="1493729"/>
            <a:ext cx="1847674" cy="278564"/>
          </a:xfrm>
          <a:prstGeom prst="rect">
            <a:avLst/>
          </a:prstGeom>
          <a:noFill/>
        </p:spPr>
        <p:txBody>
          <a:bodyPr wrap="none" lIns="68552" tIns="34276" rIns="68552" bIns="34276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PSD Limit(DS)</a:t>
            </a:r>
            <a:endParaRPr lang="zh-CN" altLang="en-US" sz="1600" b="1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6247191" y="1493729"/>
            <a:ext cx="2623523" cy="278564"/>
          </a:xfrm>
          <a:prstGeom prst="rect">
            <a:avLst/>
          </a:prstGeom>
          <a:noFill/>
        </p:spPr>
        <p:txBody>
          <a:bodyPr wrap="none" lIns="68552" tIns="34276" rIns="68552" bIns="34276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Solution Description</a:t>
            </a:r>
            <a:endParaRPr lang="zh-CN" altLang="en-US" sz="1600" b="1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笑脸 164"/>
          <p:cNvSpPr/>
          <p:nvPr/>
        </p:nvSpPr>
        <p:spPr bwMode="auto">
          <a:xfrm>
            <a:off x="9712581" y="3027270"/>
            <a:ext cx="262002" cy="236271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accent4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330858" algn="ctr" defTabSz="587929" eaLnBrk="0" hangingPunct="0">
              <a:lnSpc>
                <a:spcPct val="130000"/>
              </a:lnSpc>
              <a:buFont typeface="Wingdings" pitchFamily="2" charset="2"/>
              <a:buChar char="l"/>
            </a:pPr>
            <a:endParaRPr lang="zh-CN" altLang="en-US" sz="1500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笑脸 203"/>
          <p:cNvSpPr/>
          <p:nvPr/>
        </p:nvSpPr>
        <p:spPr bwMode="auto">
          <a:xfrm>
            <a:off x="9710642" y="4320794"/>
            <a:ext cx="263942" cy="275003"/>
          </a:xfrm>
          <a:prstGeom prst="smileyFace">
            <a:avLst/>
          </a:prstGeom>
          <a:solidFill>
            <a:srgbClr val="92D050"/>
          </a:solidFill>
          <a:ln w="9525" cap="flat" cmpd="sng" algn="ctr">
            <a:solidFill>
              <a:schemeClr val="accent4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330858" algn="ctr" defTabSz="587929" eaLnBrk="0" hangingPunct="0">
              <a:lnSpc>
                <a:spcPct val="130000"/>
              </a:lnSpc>
              <a:buFont typeface="Wingdings" pitchFamily="2" charset="2"/>
              <a:buChar char="l"/>
            </a:pPr>
            <a:endParaRPr lang="zh-CN" altLang="en-US" sz="1500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" name="笑脸 162"/>
          <p:cNvSpPr/>
          <p:nvPr/>
        </p:nvSpPr>
        <p:spPr bwMode="auto">
          <a:xfrm>
            <a:off x="9712581" y="2217451"/>
            <a:ext cx="262002" cy="236272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9525" cap="flat" cmpd="sng" algn="ctr">
            <a:solidFill>
              <a:schemeClr val="accent4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52" tIns="34276" rIns="68552" bIns="34276" numCol="1" rtlCol="0" anchor="ctr" anchorCtr="0" compatLnSpc="1">
            <a:prstTxWarp prst="textNoShape">
              <a:avLst/>
            </a:prstTxWarp>
          </a:bodyPr>
          <a:lstStyle/>
          <a:p>
            <a:pPr indent="330858" algn="ctr" defTabSz="587929" eaLnBrk="0" hangingPunct="0">
              <a:lnSpc>
                <a:spcPct val="130000"/>
              </a:lnSpc>
              <a:buFont typeface="Wingdings" pitchFamily="2" charset="2"/>
              <a:buChar char="l"/>
            </a:pPr>
            <a:endParaRPr lang="zh-CN" altLang="en-US" sz="1500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graphicFrame>
        <p:nvGraphicFramePr>
          <p:cNvPr id="10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1971710"/>
              </p:ext>
            </p:extLst>
          </p:nvPr>
        </p:nvGraphicFramePr>
        <p:xfrm>
          <a:off x="451876" y="1392215"/>
          <a:ext cx="11306175" cy="5180076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2702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4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0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/>
                          </a:solidFill>
                        </a:rPr>
                        <a:t>Processamento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 de CPE
</a:t>
                      </a:r>
                      <a:endParaRPr lang="en-US" altLang="zh-CN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PSD Limit(DS)</a:t>
                      </a:r>
                      <a:endParaRPr lang="en-US" altLang="zh-CN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bg1"/>
                          </a:solidFill>
                        </a:rPr>
                        <a:t>Descrição</a:t>
                      </a:r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</a:rPr>
                        <a:t> da </a:t>
                      </a:r>
                      <a:r>
                        <a:rPr lang="en-US" altLang="zh-CN" sz="1800" kern="1200" dirty="0" err="1">
                          <a:solidFill>
                            <a:schemeClr val="bg1"/>
                          </a:solidFill>
                        </a:rPr>
                        <a:t>Solução</a:t>
                      </a:r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</a:rPr>
                        <a:t>
</a:t>
                      </a:r>
                      <a:endParaRPr lang="en-US" altLang="zh-CN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CPE </a:t>
                      </a:r>
                      <a:r>
                        <a:rPr lang="en-US" altLang="zh-CN" dirty="0" err="1"/>
                        <a:t>legado</a:t>
                      </a:r>
                      <a:r>
                        <a:rPr lang="en-US" altLang="zh-CN" dirty="0"/>
                        <a:t>
</a:t>
                      </a:r>
                      <a:endParaRPr lang="en-US" altLang="zh-CN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Limite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Fixo</a:t>
                      </a:r>
                      <a:endParaRPr lang="en-US" altLang="zh-CN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altLang="zh-CN" sz="1600" dirty="0"/>
                        <a:t>Taxa baixa, só funcionam na banda de frequência ADSL2+ (&lt;2.2MHz)
Reduza consideravelmente a velocidade VDSL2
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8930">
                <a:tc>
                  <a:txBody>
                    <a:bodyPr/>
                    <a:lstStyle/>
                    <a:p>
                      <a:pPr algn="ctr" eaLnBrk="0" hangingPunct="0">
                        <a:buFont typeface="Wingdings" pitchFamily="2" charset="2"/>
                        <a:buNone/>
                      </a:pPr>
                      <a:r>
                        <a:rPr lang="en-US" altLang="zh-CN" sz="1800" dirty="0" err="1"/>
                        <a:t>Limite</a:t>
                      </a:r>
                      <a:r>
                        <a:rPr lang="en-US" altLang="zh-CN" sz="1800" dirty="0"/>
                        <a:t> </a:t>
                      </a:r>
                      <a:r>
                        <a:rPr lang="en-US" altLang="zh-CN" sz="1800" dirty="0" err="1"/>
                        <a:t>inteligente</a:t>
                      </a:r>
                      <a:r>
                        <a:rPr lang="en-US" altLang="zh-CN" sz="1800" dirty="0"/>
                        <a:t>
</a:t>
                      </a:r>
                      <a:endParaRPr lang="en-US" altLang="zh-CN" sz="1800" b="1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Limite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inteligente</a:t>
                      </a:r>
                      <a:endParaRPr lang="en-US" altLang="zh-CN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altLang="zh-CN" dirty="0"/>
                        <a:t>Limitação PSD flexível, mantenha uma taxa de dados razoável para VDSL2 
Uma pequena redução para a velocidade VDSL2
</a:t>
                      </a:r>
                      <a:endParaRPr lang="en-US" altLang="zh-CN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2330">
                <a:tc>
                  <a:txBody>
                    <a:bodyPr/>
                    <a:lstStyle/>
                    <a:p>
                      <a:pPr algn="ctr" eaLnBrk="0" hangingPunct="0">
                        <a:buFont typeface="Wingdings" pitchFamily="2" charset="2"/>
                        <a:buNone/>
                      </a:pPr>
                      <a:r>
                        <a:rPr lang="en-US" altLang="zh-CN" sz="1800" dirty="0" err="1"/>
                        <a:t>Limite</a:t>
                      </a:r>
                      <a:r>
                        <a:rPr lang="en-US" altLang="zh-CN" sz="1800" dirty="0"/>
                        <a:t> </a:t>
                      </a:r>
                      <a:r>
                        <a:rPr lang="en-US" altLang="zh-CN" sz="1800" dirty="0" err="1"/>
                        <a:t>inteligente</a:t>
                      </a:r>
                      <a:r>
                        <a:rPr lang="en-US" altLang="zh-CN" sz="1800" dirty="0"/>
                        <a:t>
</a:t>
                      </a:r>
                      <a:endParaRPr lang="en-US" altLang="zh-CN" sz="1800" b="1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Sem </a:t>
                      </a:r>
                      <a:r>
                        <a:rPr lang="en-US" altLang="zh-CN" dirty="0" err="1"/>
                        <a:t>limite</a:t>
                      </a:r>
                      <a:endParaRPr lang="en-US" altLang="zh-CN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altLang="zh-CN" dirty="0"/>
                        <a:t>CPE legado recorreu à solução inovadora </a:t>
                      </a:r>
                      <a:r>
                        <a:rPr lang="pt-BR" altLang="zh-CN" dirty="0" err="1"/>
                        <a:t>Friendly</a:t>
                      </a:r>
                      <a:r>
                        <a:rPr lang="pt-BR" altLang="zh-CN" dirty="0"/>
                        <a:t> CPE </a:t>
                      </a:r>
                      <a:r>
                        <a:rPr lang="pt-BR" altLang="zh-CN" dirty="0" err="1"/>
                        <a:t>by</a:t>
                      </a:r>
                      <a:r>
                        <a:rPr lang="pt-BR" altLang="zh-CN" dirty="0"/>
                        <a:t> Huawei, sem modificação de CPE
PSD normal, sem limitação, </a:t>
                      </a:r>
                      <a:r>
                        <a:rPr lang="pt-BR" altLang="zh-CN" dirty="0" err="1"/>
                        <a:t>crosstalk</a:t>
                      </a:r>
                      <a:r>
                        <a:rPr lang="pt-BR" altLang="zh-CN" dirty="0"/>
                        <a:t> cancelado por linhas vetoriais
Quase igual à alta largura de banda antes da implantação de vetorização
FFM não tem função para </a:t>
                      </a:r>
                      <a:r>
                        <a:rPr lang="pt-BR" altLang="zh-CN" dirty="0" err="1"/>
                        <a:t>upstream</a:t>
                      </a:r>
                      <a:r>
                        <a:rPr lang="pt-BR" altLang="zh-CN" dirty="0"/>
                        <a:t>
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组合 195"/>
          <p:cNvGrpSpPr/>
          <p:nvPr/>
        </p:nvGrpSpPr>
        <p:grpSpPr>
          <a:xfrm>
            <a:off x="4745685" y="2961753"/>
            <a:ext cx="762852" cy="312459"/>
            <a:chOff x="3275875" y="3042481"/>
            <a:chExt cx="720080" cy="505918"/>
          </a:xfrm>
        </p:grpSpPr>
        <p:sp>
          <p:nvSpPr>
            <p:cNvPr id="12" name="Line 107"/>
            <p:cNvSpPr>
              <a:spLocks noChangeShapeType="1"/>
            </p:cNvSpPr>
            <p:nvPr/>
          </p:nvSpPr>
          <p:spPr bwMode="auto">
            <a:xfrm flipV="1">
              <a:off x="3275875" y="3044342"/>
              <a:ext cx="0" cy="504056"/>
            </a:xfrm>
            <a:prstGeom prst="line">
              <a:avLst/>
            </a:prstGeom>
            <a:noFill/>
            <a:ln w="9525">
              <a:solidFill>
                <a:schemeClr val="tx2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  <p:txBody>
            <a:bodyPr wrap="none" lIns="79200" tIns="39600" rIns="79200" bIns="39600" anchor="ctr"/>
            <a:lstStyle/>
            <a:p>
              <a:endParaRPr lang="zh-CN" altLang="en-US" sz="13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3" name="Line 108"/>
            <p:cNvSpPr>
              <a:spLocks noChangeShapeType="1"/>
            </p:cNvSpPr>
            <p:nvPr/>
          </p:nvSpPr>
          <p:spPr bwMode="auto">
            <a:xfrm>
              <a:off x="3275875" y="3548399"/>
              <a:ext cx="720080" cy="0"/>
            </a:xfrm>
            <a:prstGeom prst="line">
              <a:avLst/>
            </a:prstGeom>
            <a:noFill/>
            <a:ln w="9525">
              <a:solidFill>
                <a:schemeClr val="tx2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</p:spPr>
          <p:txBody>
            <a:bodyPr wrap="none" lIns="79200" tIns="39600" rIns="79200" bIns="39600" anchor="ctr"/>
            <a:lstStyle/>
            <a:p>
              <a:endParaRPr lang="zh-CN" altLang="en-US" sz="13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4" name="Line 110"/>
            <p:cNvSpPr>
              <a:spLocks noChangeShapeType="1"/>
            </p:cNvSpPr>
            <p:nvPr/>
          </p:nvSpPr>
          <p:spPr bwMode="auto">
            <a:xfrm>
              <a:off x="3606168" y="3289481"/>
              <a:ext cx="176233" cy="1138"/>
            </a:xfrm>
            <a:prstGeom prst="line">
              <a:avLst/>
            </a:prstGeom>
            <a:noFill/>
            <a:ln w="9525">
              <a:solidFill>
                <a:srgbClr val="33CCCC"/>
              </a:solidFill>
              <a:prstDash val="dash"/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endParaRPr lang="zh-CN" altLang="en-US" sz="13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5" name="Line 111"/>
            <p:cNvSpPr>
              <a:spLocks noChangeShapeType="1"/>
            </p:cNvSpPr>
            <p:nvPr/>
          </p:nvSpPr>
          <p:spPr bwMode="auto">
            <a:xfrm>
              <a:off x="3782402" y="3315244"/>
              <a:ext cx="54712" cy="233154"/>
            </a:xfrm>
            <a:prstGeom prst="line">
              <a:avLst/>
            </a:prstGeom>
            <a:noFill/>
            <a:ln w="9525">
              <a:solidFill>
                <a:srgbClr val="33CCCC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endParaRPr lang="zh-CN" altLang="en-US" sz="13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6" name="Line 109"/>
            <p:cNvSpPr>
              <a:spLocks noChangeShapeType="1"/>
            </p:cNvSpPr>
            <p:nvPr/>
          </p:nvSpPr>
          <p:spPr bwMode="auto">
            <a:xfrm flipV="1">
              <a:off x="3359280" y="3116351"/>
              <a:ext cx="71906" cy="426356"/>
            </a:xfrm>
            <a:prstGeom prst="line">
              <a:avLst/>
            </a:prstGeom>
            <a:noFill/>
            <a:ln w="9525">
              <a:solidFill>
                <a:srgbClr val="33CCCC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endParaRPr lang="zh-CN" altLang="en-US" sz="13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7" name="Line 110"/>
            <p:cNvSpPr>
              <a:spLocks noChangeShapeType="1"/>
            </p:cNvSpPr>
            <p:nvPr/>
          </p:nvSpPr>
          <p:spPr bwMode="auto">
            <a:xfrm flipV="1">
              <a:off x="3431186" y="3042481"/>
              <a:ext cx="116484" cy="0"/>
            </a:xfrm>
            <a:prstGeom prst="line">
              <a:avLst/>
            </a:prstGeom>
            <a:noFill/>
            <a:ln w="9525">
              <a:solidFill>
                <a:srgbClr val="33CCCC"/>
              </a:solidFill>
              <a:prstDash val="dash"/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endParaRPr lang="zh-CN" altLang="en-US" sz="13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8" name="Line 111"/>
            <p:cNvSpPr>
              <a:spLocks noChangeShapeType="1"/>
            </p:cNvSpPr>
            <p:nvPr/>
          </p:nvSpPr>
          <p:spPr bwMode="auto">
            <a:xfrm>
              <a:off x="3547669" y="3116352"/>
              <a:ext cx="57193" cy="196450"/>
            </a:xfrm>
            <a:prstGeom prst="line">
              <a:avLst/>
            </a:prstGeom>
            <a:noFill/>
            <a:ln w="9525">
              <a:solidFill>
                <a:srgbClr val="33CCCC"/>
              </a:solidFill>
              <a:prstDash val="dash"/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endParaRPr lang="zh-CN" altLang="en-US" sz="13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9" name="组合 55"/>
          <p:cNvGrpSpPr/>
          <p:nvPr/>
        </p:nvGrpSpPr>
        <p:grpSpPr>
          <a:xfrm>
            <a:off x="4738771" y="4604995"/>
            <a:ext cx="765254" cy="291884"/>
            <a:chOff x="3275875" y="970559"/>
            <a:chExt cx="720080" cy="504056"/>
          </a:xfrm>
        </p:grpSpPr>
        <p:sp>
          <p:nvSpPr>
            <p:cNvPr id="20" name="Line 107"/>
            <p:cNvSpPr>
              <a:spLocks noChangeShapeType="1"/>
            </p:cNvSpPr>
            <p:nvPr/>
          </p:nvSpPr>
          <p:spPr bwMode="auto">
            <a:xfrm flipV="1">
              <a:off x="3275875" y="970559"/>
              <a:ext cx="0" cy="504056"/>
            </a:xfrm>
            <a:prstGeom prst="line">
              <a:avLst/>
            </a:prstGeom>
            <a:noFill/>
            <a:ln w="9525">
              <a:solidFill>
                <a:srgbClr val="990000">
                  <a:lumMod val="65000"/>
                  <a:lumOff val="35000"/>
                </a:srgbClr>
              </a:solidFill>
              <a:round/>
              <a:headEnd/>
              <a:tailEnd type="triangle" w="med" len="med"/>
            </a:ln>
          </p:spPr>
          <p:txBody>
            <a:bodyPr wrap="none" lIns="79200" tIns="39600" rIns="79200" bIns="396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 kern="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1" name="Line 108"/>
            <p:cNvSpPr>
              <a:spLocks noChangeShapeType="1"/>
            </p:cNvSpPr>
            <p:nvPr/>
          </p:nvSpPr>
          <p:spPr bwMode="auto">
            <a:xfrm>
              <a:off x="3275875" y="1474615"/>
              <a:ext cx="720080" cy="0"/>
            </a:xfrm>
            <a:prstGeom prst="line">
              <a:avLst/>
            </a:prstGeom>
            <a:noFill/>
            <a:ln w="9525">
              <a:solidFill>
                <a:srgbClr val="990000">
                  <a:lumMod val="65000"/>
                  <a:lumOff val="35000"/>
                </a:srgbClr>
              </a:solidFill>
              <a:round/>
              <a:headEnd/>
              <a:tailEnd type="triangle" w="med" len="med"/>
            </a:ln>
          </p:spPr>
          <p:txBody>
            <a:bodyPr wrap="none" lIns="79200" tIns="39600" rIns="79200" bIns="396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 kern="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2" name="Line 109"/>
            <p:cNvSpPr>
              <a:spLocks noChangeShapeType="1"/>
            </p:cNvSpPr>
            <p:nvPr/>
          </p:nvSpPr>
          <p:spPr bwMode="auto">
            <a:xfrm flipV="1">
              <a:off x="3357060" y="1070482"/>
              <a:ext cx="79421" cy="404132"/>
            </a:xfrm>
            <a:prstGeom prst="line">
              <a:avLst/>
            </a:prstGeom>
            <a:noFill/>
            <a:ln w="9525">
              <a:solidFill>
                <a:srgbClr val="33CCCC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 kern="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3" name="Line 111"/>
            <p:cNvSpPr>
              <a:spLocks noChangeShapeType="1"/>
            </p:cNvSpPr>
            <p:nvPr/>
          </p:nvSpPr>
          <p:spPr bwMode="auto">
            <a:xfrm>
              <a:off x="3755928" y="1070482"/>
              <a:ext cx="81185" cy="404132"/>
            </a:xfrm>
            <a:prstGeom prst="line">
              <a:avLst/>
            </a:prstGeom>
            <a:noFill/>
            <a:ln w="9525">
              <a:solidFill>
                <a:srgbClr val="33CCCC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 kern="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24" name="直接连接符 93"/>
            <p:cNvCxnSpPr>
              <a:stCxn id="22" idx="1"/>
              <a:endCxn id="23" idx="0"/>
            </p:cNvCxnSpPr>
            <p:nvPr/>
          </p:nvCxnSpPr>
          <p:spPr bwMode="auto">
            <a:xfrm>
              <a:off x="3436481" y="1070482"/>
              <a:ext cx="319447" cy="0"/>
            </a:xfrm>
            <a:prstGeom prst="line">
              <a:avLst/>
            </a:prstGeom>
            <a:noFill/>
            <a:ln w="9525">
              <a:solidFill>
                <a:srgbClr val="33CCCC"/>
              </a:solidFill>
              <a:round/>
              <a:headEnd/>
              <a:tailEnd/>
            </a:ln>
          </p:spPr>
        </p:cxnSp>
      </p:grpSp>
      <p:grpSp>
        <p:nvGrpSpPr>
          <p:cNvPr id="25" name="组合 55"/>
          <p:cNvGrpSpPr/>
          <p:nvPr/>
        </p:nvGrpSpPr>
        <p:grpSpPr>
          <a:xfrm>
            <a:off x="4738771" y="2123268"/>
            <a:ext cx="765254" cy="324280"/>
            <a:chOff x="3275875" y="1627059"/>
            <a:chExt cx="720080" cy="506659"/>
          </a:xfrm>
        </p:grpSpPr>
        <p:sp>
          <p:nvSpPr>
            <p:cNvPr id="26" name="Line 107"/>
            <p:cNvSpPr>
              <a:spLocks noChangeShapeType="1"/>
            </p:cNvSpPr>
            <p:nvPr/>
          </p:nvSpPr>
          <p:spPr bwMode="auto">
            <a:xfrm flipV="1">
              <a:off x="3275875" y="1627059"/>
              <a:ext cx="0" cy="504056"/>
            </a:xfrm>
            <a:prstGeom prst="line">
              <a:avLst/>
            </a:prstGeom>
            <a:noFill/>
            <a:ln w="9525">
              <a:solidFill>
                <a:srgbClr val="990000">
                  <a:lumMod val="65000"/>
                  <a:lumOff val="35000"/>
                </a:srgbClr>
              </a:solidFill>
              <a:round/>
              <a:headEnd/>
              <a:tailEnd type="triangle" w="med" len="med"/>
            </a:ln>
          </p:spPr>
          <p:txBody>
            <a:bodyPr wrap="none" lIns="79200" tIns="39600" rIns="79200" bIns="396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 kern="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7" name="Line 108"/>
            <p:cNvSpPr>
              <a:spLocks noChangeShapeType="1"/>
            </p:cNvSpPr>
            <p:nvPr/>
          </p:nvSpPr>
          <p:spPr bwMode="auto">
            <a:xfrm>
              <a:off x="3275875" y="2131115"/>
              <a:ext cx="720080" cy="0"/>
            </a:xfrm>
            <a:prstGeom prst="line">
              <a:avLst/>
            </a:prstGeom>
            <a:noFill/>
            <a:ln w="9525">
              <a:solidFill>
                <a:srgbClr val="990000">
                  <a:lumMod val="65000"/>
                  <a:lumOff val="35000"/>
                </a:srgbClr>
              </a:solidFill>
              <a:round/>
              <a:headEnd/>
              <a:tailEnd type="triangle" w="med" len="med"/>
            </a:ln>
          </p:spPr>
          <p:txBody>
            <a:bodyPr wrap="none" lIns="79200" tIns="39600" rIns="79200" bIns="396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 kern="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" name="Line 109"/>
            <p:cNvSpPr>
              <a:spLocks noChangeShapeType="1"/>
            </p:cNvSpPr>
            <p:nvPr/>
          </p:nvSpPr>
          <p:spPr bwMode="auto">
            <a:xfrm flipV="1">
              <a:off x="3357060" y="1726982"/>
              <a:ext cx="79421" cy="404133"/>
            </a:xfrm>
            <a:prstGeom prst="line">
              <a:avLst/>
            </a:prstGeom>
            <a:noFill/>
            <a:ln w="9525">
              <a:solidFill>
                <a:srgbClr val="33CCCC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 kern="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9" name="Line 111"/>
            <p:cNvSpPr>
              <a:spLocks noChangeShapeType="1"/>
            </p:cNvSpPr>
            <p:nvPr/>
          </p:nvSpPr>
          <p:spPr bwMode="auto">
            <a:xfrm>
              <a:off x="3487647" y="1723117"/>
              <a:ext cx="1018" cy="410601"/>
            </a:xfrm>
            <a:prstGeom prst="line">
              <a:avLst/>
            </a:prstGeom>
            <a:noFill/>
            <a:ln w="9525">
              <a:solidFill>
                <a:srgbClr val="33CCCC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 kern="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30" name="直接连接符 187"/>
            <p:cNvCxnSpPr>
              <a:stCxn id="28" idx="1"/>
              <a:endCxn id="29" idx="0"/>
            </p:cNvCxnSpPr>
            <p:nvPr/>
          </p:nvCxnSpPr>
          <p:spPr bwMode="auto">
            <a:xfrm flipV="1">
              <a:off x="3436481" y="1723118"/>
              <a:ext cx="51166" cy="3865"/>
            </a:xfrm>
            <a:prstGeom prst="line">
              <a:avLst/>
            </a:prstGeom>
            <a:noFill/>
            <a:ln w="9525">
              <a:solidFill>
                <a:srgbClr val="33CCCC"/>
              </a:solidFill>
              <a:round/>
              <a:headEnd/>
              <a:tailEnd/>
            </a:ln>
          </p:spPr>
        </p:cxnSp>
      </p:grpSp>
      <p:sp>
        <p:nvSpPr>
          <p:cNvPr id="31" name="笑脸 164"/>
          <p:cNvSpPr/>
          <p:nvPr/>
        </p:nvSpPr>
        <p:spPr bwMode="auto">
          <a:xfrm>
            <a:off x="8218636" y="3054445"/>
            <a:ext cx="262002" cy="209096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accent4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330858" algn="ctr" defTabSz="587929" eaLnBrk="0" hangingPunct="0">
              <a:lnSpc>
                <a:spcPct val="130000"/>
              </a:lnSpc>
              <a:buFont typeface="Wingdings" pitchFamily="2" charset="2"/>
              <a:buChar char="l"/>
            </a:pPr>
            <a:endParaRPr lang="zh-CN" altLang="en-US" sz="1500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2" name="笑脸 203"/>
          <p:cNvSpPr/>
          <p:nvPr/>
        </p:nvSpPr>
        <p:spPr bwMode="auto">
          <a:xfrm>
            <a:off x="8217666" y="4660029"/>
            <a:ext cx="263942" cy="222563"/>
          </a:xfrm>
          <a:prstGeom prst="smileyFace">
            <a:avLst/>
          </a:prstGeom>
          <a:solidFill>
            <a:srgbClr val="92D050"/>
          </a:solidFill>
          <a:ln w="9525" cap="flat" cmpd="sng" algn="ctr">
            <a:solidFill>
              <a:schemeClr val="accent4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330858" algn="ctr" defTabSz="587929" eaLnBrk="0" hangingPunct="0">
              <a:lnSpc>
                <a:spcPct val="130000"/>
              </a:lnSpc>
              <a:buFont typeface="Wingdings" pitchFamily="2" charset="2"/>
              <a:buChar char="l"/>
            </a:pPr>
            <a:endParaRPr lang="zh-CN" altLang="en-US" sz="1500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3" name="笑脸 162"/>
          <p:cNvSpPr/>
          <p:nvPr/>
        </p:nvSpPr>
        <p:spPr bwMode="auto">
          <a:xfrm>
            <a:off x="8218636" y="2176023"/>
            <a:ext cx="262002" cy="204476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9525" cap="flat" cmpd="sng" algn="ctr">
            <a:solidFill>
              <a:schemeClr val="accent4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52" tIns="34276" rIns="68552" bIns="34276" numCol="1" rtlCol="0" anchor="ctr" anchorCtr="0" compatLnSpc="1">
            <a:prstTxWarp prst="textNoShape">
              <a:avLst/>
            </a:prstTxWarp>
          </a:bodyPr>
          <a:lstStyle/>
          <a:p>
            <a:pPr indent="330858" algn="ctr" defTabSz="587929" eaLnBrk="0" hangingPunct="0">
              <a:lnSpc>
                <a:spcPct val="130000"/>
              </a:lnSpc>
              <a:buFont typeface="Wingdings" pitchFamily="2" charset="2"/>
              <a:buChar char="l"/>
            </a:pPr>
            <a:endParaRPr lang="zh-CN" altLang="en-US" sz="1500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4" name="下箭头 33"/>
          <p:cNvSpPr/>
          <p:nvPr/>
        </p:nvSpPr>
        <p:spPr bwMode="auto">
          <a:xfrm>
            <a:off x="1516141" y="2673264"/>
            <a:ext cx="374220" cy="576977"/>
          </a:xfrm>
          <a:prstGeom prst="downArrow">
            <a:avLst/>
          </a:prstGeom>
          <a:solidFill>
            <a:srgbClr val="C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52" tIns="34276" rIns="68552" bIns="34276" numCol="1" rtlCol="0" anchor="t" anchorCtr="0" compatLnSpc="1">
            <a:prstTxWarp prst="textNoShape">
              <a:avLst/>
            </a:prstTxWarp>
          </a:bodyPr>
          <a:lstStyle/>
          <a:p>
            <a:pPr defTabSz="685520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3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5" name="下箭头 34"/>
          <p:cNvSpPr/>
          <p:nvPr/>
        </p:nvSpPr>
        <p:spPr bwMode="auto">
          <a:xfrm>
            <a:off x="1600763" y="3732691"/>
            <a:ext cx="374220" cy="588104"/>
          </a:xfrm>
          <a:prstGeom prst="downArrow">
            <a:avLst/>
          </a:prstGeom>
          <a:solidFill>
            <a:srgbClr val="C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52" tIns="34276" rIns="68552" bIns="34276" numCol="1" rtlCol="0" anchor="t" anchorCtr="0" compatLnSpc="1">
            <a:prstTxWarp prst="textNoShape">
              <a:avLst/>
            </a:prstTxWarp>
          </a:bodyPr>
          <a:lstStyle/>
          <a:p>
            <a:pPr defTabSz="685520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3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497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altLang="zh-CN" dirty="0"/>
              <a:t>Descrever o histórico da tecnologia DSL
Descrever vetorização, princípio técnico </a:t>
            </a:r>
            <a:r>
              <a:rPr lang="pt-BR" altLang="zh-CN" dirty="0" err="1"/>
              <a:t>G.fast</a:t>
            </a:r>
            <a:endParaRPr lang="en-US" altLang="zh-CN" dirty="0"/>
          </a:p>
          <a:p>
            <a:r>
              <a:rPr lang="pt-BR" altLang="zh-CN" dirty="0"/>
              <a:t>Descrever vetorização, aplicação da tecnologia </a:t>
            </a:r>
            <a:r>
              <a:rPr lang="pt-BR" altLang="zh-CN" dirty="0" err="1"/>
              <a:t>G.fast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184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b="1" dirty="0"/>
              <a:t>Solução: use a placa de serviço de vetorização de </a:t>
            </a:r>
            <a:r>
              <a:rPr lang="pt-BR" altLang="zh-CN" b="1" dirty="0" err="1"/>
              <a:t>autosense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sz="3200" dirty="0" err="1"/>
              <a:t>AutoSense</a:t>
            </a:r>
            <a:r>
              <a:rPr lang="pt-BR" altLang="zh-CN" sz="3200" dirty="0"/>
              <a:t> - Solução para Vetorização e VDSL2 CPE Híbrido
</a:t>
            </a:r>
            <a:endParaRPr lang="zh-CN" altLang="en-US" sz="3200" dirty="0"/>
          </a:p>
        </p:txBody>
      </p:sp>
      <p:grpSp>
        <p:nvGrpSpPr>
          <p:cNvPr id="4" name="组合 3"/>
          <p:cNvGrpSpPr/>
          <p:nvPr/>
        </p:nvGrpSpPr>
        <p:grpSpPr>
          <a:xfrm>
            <a:off x="4328750" y="5345133"/>
            <a:ext cx="4107510" cy="389408"/>
            <a:chOff x="3126661" y="5669442"/>
            <a:chExt cx="4107510" cy="389408"/>
          </a:xfrm>
        </p:grpSpPr>
        <p:sp>
          <p:nvSpPr>
            <p:cNvPr id="5" name="TextBox 31"/>
            <p:cNvSpPr txBox="1"/>
            <p:nvPr/>
          </p:nvSpPr>
          <p:spPr>
            <a:xfrm>
              <a:off x="3126661" y="5669442"/>
              <a:ext cx="15723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Vectoring CPE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6" name="TextBox 32"/>
            <p:cNvSpPr txBox="1"/>
            <p:nvPr/>
          </p:nvSpPr>
          <p:spPr>
            <a:xfrm>
              <a:off x="5815785" y="5720296"/>
              <a:ext cx="1418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VDSL2 CPE</a:t>
              </a:r>
              <a:endParaRPr lang="zh-CN" altLang="en-US" sz="1600" dirty="0">
                <a:latin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19534" y="2096852"/>
            <a:ext cx="8280921" cy="1398658"/>
            <a:chOff x="1224369" y="1831250"/>
            <a:chExt cx="6785750" cy="1398658"/>
          </a:xfrm>
        </p:grpSpPr>
        <p:sp>
          <p:nvSpPr>
            <p:cNvPr id="8" name="笑脸 162"/>
            <p:cNvSpPr/>
            <p:nvPr/>
          </p:nvSpPr>
          <p:spPr bwMode="auto">
            <a:xfrm>
              <a:off x="7722119" y="2259412"/>
              <a:ext cx="288000" cy="354777"/>
            </a:xfrm>
            <a:prstGeom prst="smileyFace">
              <a:avLst>
                <a:gd name="adj" fmla="val -4653"/>
              </a:avLst>
            </a:prstGeom>
            <a:solidFill>
              <a:srgbClr val="FF0000"/>
            </a:solidFill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52" tIns="34276" rIns="68552" bIns="34276" numCol="1" rtlCol="0" anchor="ctr" anchorCtr="0" compatLnSpc="1">
              <a:prstTxWarp prst="textNoShape">
                <a:avLst/>
              </a:prstTxWarp>
            </a:bodyPr>
            <a:lstStyle/>
            <a:p>
              <a:pPr indent="330858" algn="ctr" defTabSz="587929" eaLnBrk="0" hangingPunct="0">
                <a:lnSpc>
                  <a:spcPct val="130000"/>
                </a:lnSpc>
                <a:buFont typeface="Wingdings" pitchFamily="2" charset="2"/>
                <a:buChar char="l"/>
              </a:pPr>
              <a:endParaRPr lang="zh-CN" altLang="en-US" sz="1500" dirty="0">
                <a:solidFill>
                  <a:srgbClr val="000000"/>
                </a:solidFill>
                <a:latin typeface="+mn-lt"/>
                <a:ea typeface="宋体" pitchFamily="2" charset="-122"/>
                <a:cs typeface="Arial" pitchFamily="34" charset="0"/>
              </a:endParaRPr>
            </a:p>
          </p:txBody>
        </p:sp>
        <p:grpSp>
          <p:nvGrpSpPr>
            <p:cNvPr id="9" name="组合 129"/>
            <p:cNvGrpSpPr/>
            <p:nvPr/>
          </p:nvGrpSpPr>
          <p:grpSpPr>
            <a:xfrm>
              <a:off x="1224369" y="1889588"/>
              <a:ext cx="3262635" cy="1281983"/>
              <a:chOff x="424734" y="2302532"/>
              <a:chExt cx="3262635" cy="1281983"/>
            </a:xfrm>
          </p:grpSpPr>
          <p:sp>
            <p:nvSpPr>
              <p:cNvPr id="17" name="矩形 16"/>
              <p:cNvSpPr/>
              <p:nvPr/>
            </p:nvSpPr>
            <p:spPr bwMode="auto">
              <a:xfrm>
                <a:off x="803432" y="2302535"/>
                <a:ext cx="2883936" cy="128198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FFCC99">
                    <a:shade val="50000"/>
                  </a:srgbClr>
                </a:solidFill>
                <a:prstDash val="solid"/>
              </a:ln>
              <a:effectLst/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18" name="矩形 17"/>
              <p:cNvSpPr>
                <a:spLocks noChangeArrowheads="1"/>
              </p:cNvSpPr>
              <p:nvPr/>
            </p:nvSpPr>
            <p:spPr bwMode="auto">
              <a:xfrm>
                <a:off x="2021698" y="2302532"/>
                <a:ext cx="1665671" cy="3199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Vetorização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19" name="矩形 18"/>
              <p:cNvSpPr>
                <a:spLocks noChangeArrowheads="1"/>
              </p:cNvSpPr>
              <p:nvPr/>
            </p:nvSpPr>
            <p:spPr bwMode="auto">
              <a:xfrm>
                <a:off x="2021698" y="2622437"/>
                <a:ext cx="1665671" cy="3199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Vetorização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0" name="矩形 19"/>
              <p:cNvSpPr>
                <a:spLocks noChangeArrowheads="1"/>
              </p:cNvSpPr>
              <p:nvPr/>
            </p:nvSpPr>
            <p:spPr bwMode="auto">
              <a:xfrm>
                <a:off x="2021698" y="2942338"/>
                <a:ext cx="1665671" cy="3199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Vetorização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1" name="矩形 20"/>
              <p:cNvSpPr>
                <a:spLocks noChangeArrowheads="1"/>
              </p:cNvSpPr>
              <p:nvPr/>
            </p:nvSpPr>
            <p:spPr bwMode="auto">
              <a:xfrm>
                <a:off x="2021698" y="3262240"/>
                <a:ext cx="1665671" cy="3222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  <a:effectLst/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ea typeface="华文细黑"/>
                    <a:cs typeface="Arial" pitchFamily="34" charset="0"/>
                  </a:rPr>
                  <a:t>Vetorização</a:t>
                </a:r>
                <a:endParaRPr lang="en-US" altLang="zh-CN" sz="1400" kern="0" dirty="0">
                  <a:solidFill>
                    <a:srgbClr val="000000"/>
                  </a:solidFill>
                  <a:latin typeface="+mn-lt"/>
                  <a:ea typeface="华文细黑"/>
                  <a:cs typeface="Arial" pitchFamily="34" charset="0"/>
                </a:endParaRPr>
              </a:p>
            </p:txBody>
          </p:sp>
          <p:sp>
            <p:nvSpPr>
              <p:cNvPr id="22" name="矩形 21"/>
              <p:cNvSpPr>
                <a:spLocks noChangeArrowheads="1"/>
              </p:cNvSpPr>
              <p:nvPr/>
            </p:nvSpPr>
            <p:spPr bwMode="auto">
              <a:xfrm>
                <a:off x="803433" y="3252761"/>
                <a:ext cx="1218265" cy="331751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>
                    <a:solidFill>
                      <a:srgbClr val="000000"/>
                    </a:solidFill>
                    <a:latin typeface="+mn-lt"/>
                    <a:cs typeface="Arial" pitchFamily="34" charset="0"/>
                  </a:rPr>
                  <a:t>Power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3" name="矩形 22"/>
              <p:cNvSpPr>
                <a:spLocks noChangeArrowheads="1"/>
              </p:cNvSpPr>
              <p:nvPr/>
            </p:nvSpPr>
            <p:spPr bwMode="auto">
              <a:xfrm>
                <a:off x="803433" y="2302535"/>
                <a:ext cx="1218265" cy="639806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Placa</a:t>
                </a:r>
                <a:r>
                  <a:rPr lang="en-US" altLang="zh-CN" sz="1400" kern="0" dirty="0">
                    <a:solidFill>
                      <a:srgbClr val="000000"/>
                    </a:solidFill>
                    <a:cs typeface="Arial" pitchFamily="34" charset="0"/>
                  </a:rPr>
                  <a:t> de </a:t>
                </a: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controle</a:t>
                </a:r>
                <a:r>
                  <a:rPr lang="en-US" altLang="zh-CN" sz="1400" kern="0" dirty="0">
                    <a:solidFill>
                      <a:srgbClr val="000000"/>
                    </a:solidFill>
                    <a:cs typeface="Arial" pitchFamily="34" charset="0"/>
                  </a:rPr>
                  <a:t> principal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4" name="矩形 8"/>
              <p:cNvSpPr>
                <a:spLocks noChangeArrowheads="1"/>
              </p:cNvSpPr>
              <p:nvPr/>
            </p:nvSpPr>
            <p:spPr bwMode="auto">
              <a:xfrm>
                <a:off x="803432" y="2942338"/>
                <a:ext cx="1216799" cy="320401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b="1" kern="0" dirty="0">
                    <a:solidFill>
                      <a:srgbClr val="C00000"/>
                    </a:solidFill>
                    <a:latin typeface="+mn-lt"/>
                    <a:ea typeface="华文细黑"/>
                    <a:cs typeface="Arial" pitchFamily="34" charset="0"/>
                  </a:rPr>
                  <a:t>VP</a:t>
                </a:r>
                <a:r>
                  <a:rPr lang="zh-CN" altLang="en-US" sz="1400" b="1" kern="0" dirty="0">
                    <a:solidFill>
                      <a:srgbClr val="C00000"/>
                    </a:solidFill>
                    <a:latin typeface="+mn-lt"/>
                    <a:ea typeface="华文细黑"/>
                    <a:cs typeface="Arial" pitchFamily="34" charset="0"/>
                  </a:rPr>
                  <a:t> </a:t>
                </a:r>
                <a:r>
                  <a:rPr lang="en-US" altLang="zh-CN" sz="1400" b="1" kern="0" dirty="0">
                    <a:solidFill>
                      <a:srgbClr val="C00000"/>
                    </a:solidFill>
                    <a:latin typeface="+mn-lt"/>
                    <a:ea typeface="华文细黑"/>
                    <a:cs typeface="Arial" pitchFamily="34" charset="0"/>
                  </a:rPr>
                  <a:t>board</a:t>
                </a:r>
              </a:p>
            </p:txBody>
          </p:sp>
          <p:sp>
            <p:nvSpPr>
              <p:cNvPr id="25" name="矩形 110"/>
              <p:cNvSpPr>
                <a:spLocks noChangeArrowheads="1"/>
              </p:cNvSpPr>
              <p:nvPr/>
            </p:nvSpPr>
            <p:spPr bwMode="auto">
              <a:xfrm rot="16200000">
                <a:off x="-26398" y="2753664"/>
                <a:ext cx="1281982" cy="3797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>
                <a:spAutoFit/>
              </a:bodyPr>
              <a:lstStyle/>
              <a:p>
                <a:pPr algn="ctr">
                  <a:lnSpc>
                    <a:spcPct val="120000"/>
                  </a:lnSpc>
                  <a:buClr>
                    <a:srgbClr val="FFFFFF"/>
                  </a:buClr>
                  <a:buFont typeface="Wingdings" pitchFamily="2" charset="2"/>
                  <a:buChar char="l"/>
                </a:pPr>
                <a:r>
                  <a:rPr lang="en-US" altLang="zh-CN" sz="1600" b="1" dirty="0">
                    <a:solidFill>
                      <a:srgbClr val="000000"/>
                    </a:solidFill>
                    <a:latin typeface="+mn-lt"/>
                    <a:ea typeface="华文细黑" pitchFamily="2" charset="-122"/>
                    <a:cs typeface="Arial" pitchFamily="34" charset="0"/>
                  </a:rPr>
                  <a:t>FAN</a:t>
                </a:r>
                <a:endParaRPr lang="zh-CN" altLang="en-US" sz="1600" b="1" dirty="0">
                  <a:solidFill>
                    <a:srgbClr val="000000"/>
                  </a:solidFill>
                  <a:latin typeface="+mn-lt"/>
                  <a:ea typeface="华文细黑" pitchFamily="2" charset="-122"/>
                  <a:cs typeface="Arial" pitchFamily="34" charset="0"/>
                </a:endParaRPr>
              </a:p>
            </p:txBody>
          </p:sp>
        </p:grpSp>
        <p:cxnSp>
          <p:nvCxnSpPr>
            <p:cNvPr id="10" name="直接连接符 9"/>
            <p:cNvCxnSpPr>
              <a:stCxn id="18" idx="3"/>
            </p:cNvCxnSpPr>
            <p:nvPr/>
          </p:nvCxnSpPr>
          <p:spPr bwMode="auto">
            <a:xfrm>
              <a:off x="4487004" y="2049539"/>
              <a:ext cx="2575601" cy="336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>
              <a:stCxn id="19" idx="3"/>
            </p:cNvCxnSpPr>
            <p:nvPr/>
          </p:nvCxnSpPr>
          <p:spPr bwMode="auto">
            <a:xfrm>
              <a:off x="4487004" y="2369445"/>
              <a:ext cx="2575601" cy="289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>
              <a:stCxn id="20" idx="3"/>
            </p:cNvCxnSpPr>
            <p:nvPr/>
          </p:nvCxnSpPr>
          <p:spPr bwMode="auto">
            <a:xfrm>
              <a:off x="4487004" y="2689345"/>
              <a:ext cx="2530737" cy="24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>
              <a:stCxn id="21" idx="3"/>
            </p:cNvCxnSpPr>
            <p:nvPr/>
          </p:nvCxnSpPr>
          <p:spPr bwMode="auto">
            <a:xfrm>
              <a:off x="4487004" y="3010432"/>
              <a:ext cx="2530737" cy="77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Flowchart: Direct Access Storage 114"/>
            <p:cNvSpPr/>
            <p:nvPr/>
          </p:nvSpPr>
          <p:spPr bwMode="auto">
            <a:xfrm flipH="1">
              <a:off x="5429806" y="1831250"/>
              <a:ext cx="794293" cy="1398658"/>
            </a:xfrm>
            <a:prstGeom prst="flowChartMagneticDrum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5">
                  <a:lumMod val="25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62" tIns="34281" rIns="68562" bIns="34281" numCol="1" rtlCol="0" anchor="t" anchorCtr="0" compatLnSpc="1">
              <a:prstTxWarp prst="textNoShape">
                <a:avLst/>
              </a:prstTxWarp>
            </a:bodyPr>
            <a:lstStyle/>
            <a:p>
              <a:pPr defTabSz="685617"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1300" dirty="0">
                <a:latin typeface="+mn-lt"/>
              </a:endParaRPr>
            </a:p>
          </p:txBody>
        </p:sp>
        <p:cxnSp>
          <p:nvCxnSpPr>
            <p:cNvPr id="15" name="AutoShape 1016"/>
            <p:cNvCxnSpPr>
              <a:cxnSpLocks noChangeShapeType="1"/>
            </p:cNvCxnSpPr>
            <p:nvPr/>
          </p:nvCxnSpPr>
          <p:spPr bwMode="auto">
            <a:xfrm rot="10800000" flipV="1">
              <a:off x="4744851" y="2114747"/>
              <a:ext cx="2096207" cy="490801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 type="triangle"/>
            </a:ln>
          </p:spPr>
        </p:cxnSp>
        <p:cxnSp>
          <p:nvCxnSpPr>
            <p:cNvPr id="16" name="AutoShape 1016"/>
            <p:cNvCxnSpPr>
              <a:cxnSpLocks noChangeShapeType="1"/>
            </p:cNvCxnSpPr>
            <p:nvPr/>
          </p:nvCxnSpPr>
          <p:spPr bwMode="auto">
            <a:xfrm rot="10800000" flipV="1">
              <a:off x="4744851" y="2458876"/>
              <a:ext cx="2096207" cy="490801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 type="triangle"/>
            </a:ln>
          </p:spPr>
        </p:cxnSp>
      </p:grpSp>
      <p:grpSp>
        <p:nvGrpSpPr>
          <p:cNvPr id="26" name="组合 25"/>
          <p:cNvGrpSpPr/>
          <p:nvPr/>
        </p:nvGrpSpPr>
        <p:grpSpPr>
          <a:xfrm>
            <a:off x="1919536" y="3827341"/>
            <a:ext cx="8280919" cy="1398658"/>
            <a:chOff x="1224369" y="4048423"/>
            <a:chExt cx="6785750" cy="1398658"/>
          </a:xfrm>
        </p:grpSpPr>
        <p:grpSp>
          <p:nvGrpSpPr>
            <p:cNvPr id="27" name="组合 129"/>
            <p:cNvGrpSpPr/>
            <p:nvPr/>
          </p:nvGrpSpPr>
          <p:grpSpPr>
            <a:xfrm>
              <a:off x="1224369" y="4106761"/>
              <a:ext cx="3262635" cy="1281983"/>
              <a:chOff x="424734" y="2302532"/>
              <a:chExt cx="3262635" cy="1281983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803432" y="2302535"/>
                <a:ext cx="2883936" cy="128198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FFCC99">
                    <a:shade val="50000"/>
                  </a:srgbClr>
                </a:solidFill>
                <a:prstDash val="solid"/>
              </a:ln>
              <a:effectLst/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35" name="矩形 34"/>
              <p:cNvSpPr>
                <a:spLocks noChangeArrowheads="1"/>
              </p:cNvSpPr>
              <p:nvPr/>
            </p:nvSpPr>
            <p:spPr bwMode="auto">
              <a:xfrm>
                <a:off x="2021698" y="2302532"/>
                <a:ext cx="1665671" cy="3199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0" tIns="41719" rIns="0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Vetorização</a:t>
                </a:r>
                <a:r>
                  <a:rPr lang="en-US" altLang="zh-CN" sz="1400" kern="0" dirty="0">
                    <a:solidFill>
                      <a:srgbClr val="000000"/>
                    </a:solidFill>
                    <a:cs typeface="Arial" pitchFamily="34" charset="0"/>
                  </a:rPr>
                  <a:t>(</a:t>
                </a: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AutoSense</a:t>
                </a:r>
                <a:r>
                  <a:rPr lang="en-US" altLang="zh-CN" sz="1400" kern="0" dirty="0">
                    <a:solidFill>
                      <a:srgbClr val="000000"/>
                    </a:solidFill>
                    <a:cs typeface="Arial" pitchFamily="34" charset="0"/>
                  </a:rPr>
                  <a:t>)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36" name="矩形 35"/>
              <p:cNvSpPr>
                <a:spLocks noChangeArrowheads="1"/>
              </p:cNvSpPr>
              <p:nvPr/>
            </p:nvSpPr>
            <p:spPr bwMode="auto">
              <a:xfrm>
                <a:off x="2021698" y="2622437"/>
                <a:ext cx="1665671" cy="3199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0" tIns="41719" rIns="0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Vetorização</a:t>
                </a:r>
                <a:r>
                  <a:rPr lang="en-US" altLang="zh-CN" sz="1400" kern="0" dirty="0">
                    <a:solidFill>
                      <a:srgbClr val="000000"/>
                    </a:solidFill>
                    <a:cs typeface="Arial" pitchFamily="34" charset="0"/>
                  </a:rPr>
                  <a:t>(</a:t>
                </a:r>
                <a:r>
                  <a:rPr lang="en-US" altLang="zh-CN" sz="1400" kern="0" dirty="0" err="1">
                    <a:solidFill>
                      <a:srgbClr val="000000"/>
                    </a:solidFill>
                    <a:latin typeface="+mn-lt"/>
                    <a:cs typeface="Arial" pitchFamily="34" charset="0"/>
                  </a:rPr>
                  <a:t>AutoSense</a:t>
                </a:r>
                <a:r>
                  <a:rPr lang="en-US" altLang="zh-CN" sz="1400" kern="0" dirty="0">
                    <a:solidFill>
                      <a:srgbClr val="000000"/>
                    </a:solidFill>
                    <a:latin typeface="+mn-lt"/>
                    <a:cs typeface="Arial" pitchFamily="34" charset="0"/>
                  </a:rPr>
                  <a:t>)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37" name="矩形 36"/>
              <p:cNvSpPr>
                <a:spLocks noChangeArrowheads="1"/>
              </p:cNvSpPr>
              <p:nvPr/>
            </p:nvSpPr>
            <p:spPr bwMode="auto">
              <a:xfrm>
                <a:off x="2021698" y="2942338"/>
                <a:ext cx="1665671" cy="3199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0" tIns="41719" rIns="0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Vetorização</a:t>
                </a:r>
                <a:r>
                  <a:rPr lang="en-US" altLang="zh-CN" sz="1400" kern="0" dirty="0">
                    <a:solidFill>
                      <a:srgbClr val="000000"/>
                    </a:solidFill>
                    <a:cs typeface="Arial" pitchFamily="34" charset="0"/>
                  </a:rPr>
                  <a:t>(</a:t>
                </a:r>
                <a:r>
                  <a:rPr lang="en-US" altLang="zh-CN" sz="1400" kern="0" dirty="0" err="1">
                    <a:solidFill>
                      <a:srgbClr val="000000"/>
                    </a:solidFill>
                    <a:latin typeface="+mn-lt"/>
                    <a:cs typeface="Arial" pitchFamily="34" charset="0"/>
                  </a:rPr>
                  <a:t>AutoSense</a:t>
                </a:r>
                <a:r>
                  <a:rPr lang="en-US" altLang="zh-CN" sz="1400" kern="0" dirty="0">
                    <a:solidFill>
                      <a:srgbClr val="000000"/>
                    </a:solidFill>
                    <a:latin typeface="+mn-lt"/>
                    <a:cs typeface="Arial" pitchFamily="34" charset="0"/>
                  </a:rPr>
                  <a:t>)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38" name="矩形 37"/>
              <p:cNvSpPr>
                <a:spLocks noChangeArrowheads="1"/>
              </p:cNvSpPr>
              <p:nvPr/>
            </p:nvSpPr>
            <p:spPr bwMode="auto">
              <a:xfrm>
                <a:off x="2021698" y="3262240"/>
                <a:ext cx="1665671" cy="3222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  <a:effectLst/>
            </p:spPr>
            <p:txBody>
              <a:bodyPr lIns="0" tIns="41719" rIns="0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ea typeface="华文细黑"/>
                    <a:cs typeface="Arial" pitchFamily="34" charset="0"/>
                  </a:rPr>
                  <a:t>Vetorização</a:t>
                </a:r>
                <a:r>
                  <a:rPr lang="en-US" altLang="zh-CN" sz="1400" kern="0" dirty="0">
                    <a:solidFill>
                      <a:srgbClr val="000000"/>
                    </a:solidFill>
                    <a:ea typeface="华文细黑"/>
                    <a:cs typeface="Arial" pitchFamily="34" charset="0"/>
                  </a:rPr>
                  <a:t>(</a:t>
                </a:r>
                <a:r>
                  <a:rPr lang="en-US" altLang="zh-CN" sz="1400" kern="0" dirty="0" err="1">
                    <a:solidFill>
                      <a:srgbClr val="000000"/>
                    </a:solidFill>
                    <a:latin typeface="+mn-lt"/>
                    <a:ea typeface="华文细黑"/>
                    <a:cs typeface="Arial" pitchFamily="34" charset="0"/>
                  </a:rPr>
                  <a:t>AutoSense</a:t>
                </a:r>
                <a:r>
                  <a:rPr lang="en-US" altLang="zh-CN" sz="1400" kern="0" dirty="0">
                    <a:solidFill>
                      <a:srgbClr val="000000"/>
                    </a:solidFill>
                    <a:latin typeface="+mn-lt"/>
                    <a:ea typeface="华文细黑"/>
                    <a:cs typeface="Arial" pitchFamily="34" charset="0"/>
                  </a:rPr>
                  <a:t>)</a:t>
                </a:r>
              </a:p>
            </p:txBody>
          </p:sp>
          <p:sp>
            <p:nvSpPr>
              <p:cNvPr id="39" name="矩形 38"/>
              <p:cNvSpPr>
                <a:spLocks noChangeArrowheads="1"/>
              </p:cNvSpPr>
              <p:nvPr/>
            </p:nvSpPr>
            <p:spPr bwMode="auto">
              <a:xfrm>
                <a:off x="803433" y="3252761"/>
                <a:ext cx="1218265" cy="331751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>
                    <a:solidFill>
                      <a:srgbClr val="000000"/>
                    </a:solidFill>
                    <a:latin typeface="+mn-lt"/>
                    <a:cs typeface="Arial" pitchFamily="34" charset="0"/>
                  </a:rPr>
                  <a:t>Power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40" name="矩形 39"/>
              <p:cNvSpPr>
                <a:spLocks noChangeArrowheads="1"/>
              </p:cNvSpPr>
              <p:nvPr/>
            </p:nvSpPr>
            <p:spPr bwMode="auto">
              <a:xfrm>
                <a:off x="803433" y="2302535"/>
                <a:ext cx="1218265" cy="639806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Placa</a:t>
                </a:r>
                <a:r>
                  <a:rPr lang="en-US" altLang="zh-CN" sz="1400" kern="0" dirty="0">
                    <a:solidFill>
                      <a:srgbClr val="000000"/>
                    </a:solidFill>
                    <a:cs typeface="Arial" pitchFamily="34" charset="0"/>
                  </a:rPr>
                  <a:t> de </a:t>
                </a: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controle</a:t>
                </a:r>
                <a:r>
                  <a:rPr lang="en-US" altLang="zh-CN" sz="1400" kern="0" dirty="0">
                    <a:solidFill>
                      <a:srgbClr val="000000"/>
                    </a:solidFill>
                    <a:cs typeface="Arial" pitchFamily="34" charset="0"/>
                  </a:rPr>
                  <a:t> principal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41" name="矩形 8"/>
              <p:cNvSpPr>
                <a:spLocks noChangeArrowheads="1"/>
              </p:cNvSpPr>
              <p:nvPr/>
            </p:nvSpPr>
            <p:spPr bwMode="auto">
              <a:xfrm>
                <a:off x="803432" y="2942338"/>
                <a:ext cx="1216799" cy="320401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b="1" kern="0" dirty="0">
                    <a:solidFill>
                      <a:srgbClr val="C00000"/>
                    </a:solidFill>
                    <a:latin typeface="+mn-lt"/>
                    <a:ea typeface="华文细黑"/>
                    <a:cs typeface="Arial" pitchFamily="34" charset="0"/>
                  </a:rPr>
                  <a:t>VP</a:t>
                </a:r>
                <a:r>
                  <a:rPr lang="zh-CN" altLang="en-US" sz="1400" b="1" kern="0" dirty="0">
                    <a:solidFill>
                      <a:srgbClr val="C00000"/>
                    </a:solidFill>
                    <a:latin typeface="+mn-lt"/>
                    <a:ea typeface="华文细黑"/>
                    <a:cs typeface="Arial" pitchFamily="34" charset="0"/>
                  </a:rPr>
                  <a:t> </a:t>
                </a:r>
                <a:r>
                  <a:rPr lang="en-US" altLang="zh-CN" sz="1400" b="1" kern="0" dirty="0">
                    <a:solidFill>
                      <a:srgbClr val="C00000"/>
                    </a:solidFill>
                    <a:latin typeface="+mn-lt"/>
                    <a:ea typeface="华文细黑"/>
                    <a:cs typeface="Arial" pitchFamily="34" charset="0"/>
                  </a:rPr>
                  <a:t>board</a:t>
                </a:r>
              </a:p>
            </p:txBody>
          </p:sp>
          <p:sp>
            <p:nvSpPr>
              <p:cNvPr id="42" name="矩形 110"/>
              <p:cNvSpPr>
                <a:spLocks noChangeArrowheads="1"/>
              </p:cNvSpPr>
              <p:nvPr/>
            </p:nvSpPr>
            <p:spPr bwMode="auto">
              <a:xfrm rot="16200000">
                <a:off x="-26398" y="2753664"/>
                <a:ext cx="1281982" cy="3797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>
                <a:spAutoFit/>
              </a:bodyPr>
              <a:lstStyle/>
              <a:p>
                <a:pPr algn="ctr">
                  <a:lnSpc>
                    <a:spcPct val="120000"/>
                  </a:lnSpc>
                  <a:buClr>
                    <a:srgbClr val="FFFFFF"/>
                  </a:buClr>
                  <a:buFont typeface="Wingdings" pitchFamily="2" charset="2"/>
                  <a:buChar char="l"/>
                </a:pPr>
                <a:r>
                  <a:rPr lang="en-US" altLang="zh-CN" sz="1600" b="1" dirty="0">
                    <a:solidFill>
                      <a:srgbClr val="000000"/>
                    </a:solidFill>
                    <a:latin typeface="+mn-lt"/>
                    <a:ea typeface="华文细黑" pitchFamily="2" charset="-122"/>
                    <a:cs typeface="Arial" pitchFamily="34" charset="0"/>
                  </a:rPr>
                  <a:t>FAN</a:t>
                </a:r>
                <a:endParaRPr lang="zh-CN" altLang="en-US" sz="1600" b="1" dirty="0">
                  <a:solidFill>
                    <a:srgbClr val="000000"/>
                  </a:solidFill>
                  <a:latin typeface="+mn-lt"/>
                  <a:ea typeface="华文细黑" pitchFamily="2" charset="-122"/>
                  <a:cs typeface="Arial" pitchFamily="34" charset="0"/>
                </a:endParaRPr>
              </a:p>
            </p:txBody>
          </p:sp>
        </p:grpSp>
        <p:cxnSp>
          <p:nvCxnSpPr>
            <p:cNvPr id="28" name="直接连接符 27"/>
            <p:cNvCxnSpPr>
              <a:stCxn id="35" idx="3"/>
            </p:cNvCxnSpPr>
            <p:nvPr/>
          </p:nvCxnSpPr>
          <p:spPr bwMode="auto">
            <a:xfrm>
              <a:off x="4487004" y="4266712"/>
              <a:ext cx="2575601" cy="336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>
              <a:stCxn id="36" idx="3"/>
            </p:cNvCxnSpPr>
            <p:nvPr/>
          </p:nvCxnSpPr>
          <p:spPr bwMode="auto">
            <a:xfrm>
              <a:off x="4487004" y="4586618"/>
              <a:ext cx="2575601" cy="289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>
              <a:stCxn id="37" idx="3"/>
            </p:cNvCxnSpPr>
            <p:nvPr/>
          </p:nvCxnSpPr>
          <p:spPr bwMode="auto">
            <a:xfrm>
              <a:off x="4487004" y="4906518"/>
              <a:ext cx="2530737" cy="24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>
              <a:stCxn id="38" idx="3"/>
            </p:cNvCxnSpPr>
            <p:nvPr/>
          </p:nvCxnSpPr>
          <p:spPr bwMode="auto">
            <a:xfrm>
              <a:off x="4487004" y="5227605"/>
              <a:ext cx="2530737" cy="77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Flowchart: Direct Access Storage 114"/>
            <p:cNvSpPr/>
            <p:nvPr/>
          </p:nvSpPr>
          <p:spPr bwMode="auto">
            <a:xfrm flipH="1">
              <a:off x="5429806" y="4048423"/>
              <a:ext cx="794293" cy="1398658"/>
            </a:xfrm>
            <a:prstGeom prst="flowChartMagneticDrum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5">
                  <a:lumMod val="25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62" tIns="34281" rIns="68562" bIns="34281" numCol="1" rtlCol="0" anchor="t" anchorCtr="0" compatLnSpc="1">
              <a:prstTxWarp prst="textNoShape">
                <a:avLst/>
              </a:prstTxWarp>
            </a:bodyPr>
            <a:lstStyle/>
            <a:p>
              <a:pPr defTabSz="685617"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1300" dirty="0">
                <a:latin typeface="+mn-lt"/>
              </a:endParaRPr>
            </a:p>
          </p:txBody>
        </p:sp>
        <p:sp>
          <p:nvSpPr>
            <p:cNvPr id="33" name="笑脸 203"/>
            <p:cNvSpPr/>
            <p:nvPr/>
          </p:nvSpPr>
          <p:spPr bwMode="auto">
            <a:xfrm>
              <a:off x="7722119" y="4467532"/>
              <a:ext cx="288000" cy="363830"/>
            </a:xfrm>
            <a:prstGeom prst="smileyFace">
              <a:avLst/>
            </a:prstGeom>
            <a:solidFill>
              <a:srgbClr val="92D050"/>
            </a:solidFill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indent="330858" algn="ctr" defTabSz="587929" eaLnBrk="0" hangingPunct="0">
                <a:lnSpc>
                  <a:spcPct val="130000"/>
                </a:lnSpc>
                <a:buFont typeface="Wingdings" pitchFamily="2" charset="2"/>
                <a:buChar char="l"/>
              </a:pPr>
              <a:endParaRPr lang="zh-CN" altLang="en-US" sz="1500" dirty="0">
                <a:solidFill>
                  <a:srgbClr val="000000"/>
                </a:solidFill>
                <a:latin typeface="+mn-lt"/>
                <a:ea typeface="宋体" pitchFamily="2" charset="-122"/>
                <a:cs typeface="Arial" pitchFamily="34" charset="0"/>
              </a:endParaRPr>
            </a:p>
          </p:txBody>
        </p:sp>
      </p:grpSp>
      <p:sp>
        <p:nvSpPr>
          <p:cNvPr id="43" name="虚尾箭头 42"/>
          <p:cNvSpPr/>
          <p:nvPr/>
        </p:nvSpPr>
        <p:spPr bwMode="auto">
          <a:xfrm rot="5400000">
            <a:off x="4334311" y="3489951"/>
            <a:ext cx="363380" cy="374502"/>
          </a:xfrm>
          <a:prstGeom prst="striped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latin typeface="+mn-lt"/>
              <a:ea typeface="华文细黑" pitchFamily="2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937" y="5421313"/>
            <a:ext cx="878205" cy="2273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668" y="5417483"/>
            <a:ext cx="878207" cy="227301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071" y="4894374"/>
            <a:ext cx="878207" cy="227301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766" y="4564353"/>
            <a:ext cx="878207" cy="227301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138" y="2862123"/>
            <a:ext cx="878207" cy="227301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071" y="3196489"/>
            <a:ext cx="878207" cy="227301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019" y="2196138"/>
            <a:ext cx="878205" cy="22730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073" y="2525014"/>
            <a:ext cx="878205" cy="22730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768" y="3942870"/>
            <a:ext cx="878205" cy="2273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073" y="4246450"/>
            <a:ext cx="878205" cy="2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57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b="1" dirty="0"/>
              <a:t>Problema: VDSL2 &amp; Placa vetorização híbrida usada </a:t>
            </a:r>
            <a:endParaRPr lang="en-US" altLang="zh-CN" sz="1800" dirty="0"/>
          </a:p>
          <a:p>
            <a:pPr lvl="1"/>
            <a:r>
              <a:rPr lang="pt-BR" altLang="zh-CN" sz="1600" dirty="0"/>
              <a:t>O </a:t>
            </a:r>
            <a:r>
              <a:rPr lang="pt-BR" altLang="zh-CN" sz="1600" dirty="0" err="1"/>
              <a:t>crosstalk</a:t>
            </a:r>
            <a:r>
              <a:rPr lang="pt-BR" altLang="zh-CN" sz="1600" dirty="0"/>
              <a:t> do VDSL2 leva ao aumento limitado da largura de banda das linhas de vetorização</a:t>
            </a:r>
            <a:r>
              <a:rPr lang="en-US" altLang="zh-CN" sz="1600" dirty="0"/>
              <a:t> </a:t>
            </a:r>
          </a:p>
          <a:p>
            <a:r>
              <a:rPr lang="pt-BR" altLang="zh-CN" sz="1800" b="1" dirty="0"/>
              <a:t>Solução: use a placa de serviço de vetorização de </a:t>
            </a:r>
            <a:r>
              <a:rPr lang="pt-BR" altLang="zh-CN" sz="1800" b="1" dirty="0" err="1"/>
              <a:t>autosense</a:t>
            </a:r>
            <a:r>
              <a:rPr lang="en-US" altLang="zh-CN" sz="1800" dirty="0"/>
              <a:t>.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Cenário</a:t>
            </a:r>
            <a:r>
              <a:rPr lang="en-US" altLang="zh-CN" dirty="0"/>
              <a:t> 3 - Board</a:t>
            </a:r>
            <a:endParaRPr lang="zh-CN" altLang="en-US" dirty="0"/>
          </a:p>
        </p:txBody>
      </p:sp>
      <p:grpSp>
        <p:nvGrpSpPr>
          <p:cNvPr id="52" name="组合 51"/>
          <p:cNvGrpSpPr/>
          <p:nvPr/>
        </p:nvGrpSpPr>
        <p:grpSpPr>
          <a:xfrm>
            <a:off x="1739515" y="2549215"/>
            <a:ext cx="8352929" cy="1398658"/>
            <a:chOff x="1216209" y="4048423"/>
            <a:chExt cx="6785750" cy="1398658"/>
          </a:xfrm>
        </p:grpSpPr>
        <p:sp>
          <p:nvSpPr>
            <p:cNvPr id="53" name="笑脸 162"/>
            <p:cNvSpPr/>
            <p:nvPr/>
          </p:nvSpPr>
          <p:spPr bwMode="auto">
            <a:xfrm>
              <a:off x="7713959" y="4503865"/>
              <a:ext cx="288000" cy="327497"/>
            </a:xfrm>
            <a:prstGeom prst="smileyFace">
              <a:avLst>
                <a:gd name="adj" fmla="val -4653"/>
              </a:avLst>
            </a:prstGeom>
            <a:solidFill>
              <a:srgbClr val="FF0000"/>
            </a:solidFill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52" tIns="34276" rIns="68552" bIns="34276" numCol="1" rtlCol="0" anchor="ctr" anchorCtr="0" compatLnSpc="1">
              <a:prstTxWarp prst="textNoShape">
                <a:avLst/>
              </a:prstTxWarp>
            </a:bodyPr>
            <a:lstStyle/>
            <a:p>
              <a:pPr indent="330858" algn="ctr" defTabSz="587929" eaLnBrk="0" hangingPunct="0">
                <a:lnSpc>
                  <a:spcPct val="130000"/>
                </a:lnSpc>
                <a:buFont typeface="Wingdings" pitchFamily="2" charset="2"/>
                <a:buChar char="l"/>
              </a:pPr>
              <a:endParaRPr lang="zh-CN" altLang="en-US" sz="1500" dirty="0">
                <a:solidFill>
                  <a:srgbClr val="000000"/>
                </a:solidFill>
                <a:latin typeface="+mn-lt"/>
                <a:ea typeface="宋体" pitchFamily="2" charset="-122"/>
                <a:cs typeface="Arial" pitchFamily="34" charset="0"/>
              </a:endParaRPr>
            </a:p>
          </p:txBody>
        </p:sp>
        <p:grpSp>
          <p:nvGrpSpPr>
            <p:cNvPr id="54" name="组合 129"/>
            <p:cNvGrpSpPr/>
            <p:nvPr/>
          </p:nvGrpSpPr>
          <p:grpSpPr>
            <a:xfrm>
              <a:off x="1216209" y="4106761"/>
              <a:ext cx="3262635" cy="1281983"/>
              <a:chOff x="424734" y="2302532"/>
              <a:chExt cx="3262635" cy="1281983"/>
            </a:xfrm>
          </p:grpSpPr>
          <p:sp>
            <p:nvSpPr>
              <p:cNvPr id="62" name="矩形 61"/>
              <p:cNvSpPr/>
              <p:nvPr/>
            </p:nvSpPr>
            <p:spPr bwMode="auto">
              <a:xfrm>
                <a:off x="803432" y="2302535"/>
                <a:ext cx="2883936" cy="128198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FFCC99">
                    <a:shade val="50000"/>
                  </a:srgbClr>
                </a:solidFill>
                <a:prstDash val="solid"/>
              </a:ln>
              <a:effectLst/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63" name="矩形 62"/>
              <p:cNvSpPr>
                <a:spLocks noChangeArrowheads="1"/>
              </p:cNvSpPr>
              <p:nvPr/>
            </p:nvSpPr>
            <p:spPr bwMode="auto">
              <a:xfrm>
                <a:off x="2021698" y="2302532"/>
                <a:ext cx="1665671" cy="3199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Vetorização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64" name="矩形 63"/>
              <p:cNvSpPr>
                <a:spLocks noChangeArrowheads="1"/>
              </p:cNvSpPr>
              <p:nvPr/>
            </p:nvSpPr>
            <p:spPr bwMode="auto">
              <a:xfrm>
                <a:off x="2021698" y="2622437"/>
                <a:ext cx="1665671" cy="3199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Vetorização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65" name="矩形 64"/>
              <p:cNvSpPr>
                <a:spLocks noChangeArrowheads="1"/>
              </p:cNvSpPr>
              <p:nvPr/>
            </p:nvSpPr>
            <p:spPr bwMode="auto">
              <a:xfrm>
                <a:off x="2021698" y="2942338"/>
                <a:ext cx="1665671" cy="319902"/>
              </a:xfrm>
              <a:prstGeom prst="rect">
                <a:avLst/>
              </a:prstGeom>
              <a:solidFill>
                <a:srgbClr val="FFCC99"/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>
                    <a:solidFill>
                      <a:srgbClr val="000000"/>
                    </a:solidFill>
                    <a:latin typeface="+mn-lt"/>
                    <a:cs typeface="Arial" pitchFamily="34" charset="0"/>
                  </a:rPr>
                  <a:t>VDSL2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66" name="矩形 65"/>
              <p:cNvSpPr>
                <a:spLocks noChangeArrowheads="1"/>
              </p:cNvSpPr>
              <p:nvPr/>
            </p:nvSpPr>
            <p:spPr bwMode="auto">
              <a:xfrm>
                <a:off x="2021698" y="3262240"/>
                <a:ext cx="1665671" cy="322272"/>
              </a:xfrm>
              <a:prstGeom prst="rect">
                <a:avLst/>
              </a:prstGeom>
              <a:solidFill>
                <a:srgbClr val="FFCC99"/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  <a:effectLst/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>
                    <a:solidFill>
                      <a:srgbClr val="000000"/>
                    </a:solidFill>
                    <a:latin typeface="+mn-lt"/>
                    <a:ea typeface="华文细黑"/>
                    <a:cs typeface="Arial" pitchFamily="34" charset="0"/>
                  </a:rPr>
                  <a:t>VDSL2</a:t>
                </a:r>
              </a:p>
            </p:txBody>
          </p:sp>
          <p:sp>
            <p:nvSpPr>
              <p:cNvPr id="67" name="矩形 66"/>
              <p:cNvSpPr>
                <a:spLocks noChangeArrowheads="1"/>
              </p:cNvSpPr>
              <p:nvPr/>
            </p:nvSpPr>
            <p:spPr bwMode="auto">
              <a:xfrm>
                <a:off x="803433" y="3252761"/>
                <a:ext cx="1218265" cy="331751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>
                    <a:solidFill>
                      <a:srgbClr val="000000"/>
                    </a:solidFill>
                    <a:latin typeface="+mn-lt"/>
                    <a:cs typeface="Arial" pitchFamily="34" charset="0"/>
                  </a:rPr>
                  <a:t>Power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68" name="矩形 67"/>
              <p:cNvSpPr>
                <a:spLocks noChangeArrowheads="1"/>
              </p:cNvSpPr>
              <p:nvPr/>
            </p:nvSpPr>
            <p:spPr bwMode="auto">
              <a:xfrm>
                <a:off x="803433" y="2302535"/>
                <a:ext cx="1218265" cy="639806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Placa</a:t>
                </a:r>
                <a:r>
                  <a:rPr lang="en-US" altLang="zh-CN" sz="1400" kern="0" dirty="0">
                    <a:solidFill>
                      <a:srgbClr val="000000"/>
                    </a:solidFill>
                    <a:cs typeface="Arial" pitchFamily="34" charset="0"/>
                  </a:rPr>
                  <a:t> de </a:t>
                </a: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controle</a:t>
                </a:r>
                <a:r>
                  <a:rPr lang="en-US" altLang="zh-CN" sz="1400" kern="0" dirty="0">
                    <a:solidFill>
                      <a:srgbClr val="000000"/>
                    </a:solidFill>
                    <a:cs typeface="Arial" pitchFamily="34" charset="0"/>
                  </a:rPr>
                  <a:t> principal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69" name="矩形 8"/>
              <p:cNvSpPr>
                <a:spLocks noChangeArrowheads="1"/>
              </p:cNvSpPr>
              <p:nvPr/>
            </p:nvSpPr>
            <p:spPr bwMode="auto">
              <a:xfrm>
                <a:off x="803432" y="2942338"/>
                <a:ext cx="1216799" cy="320401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b="1" kern="0" dirty="0">
                    <a:solidFill>
                      <a:srgbClr val="C00000"/>
                    </a:solidFill>
                    <a:latin typeface="+mn-lt"/>
                    <a:ea typeface="华文细黑"/>
                    <a:cs typeface="Arial" pitchFamily="34" charset="0"/>
                  </a:rPr>
                  <a:t>VP</a:t>
                </a:r>
                <a:r>
                  <a:rPr lang="zh-CN" altLang="en-US" sz="1400" b="1" kern="0" dirty="0">
                    <a:solidFill>
                      <a:srgbClr val="C00000"/>
                    </a:solidFill>
                    <a:latin typeface="+mn-lt"/>
                    <a:ea typeface="华文细黑"/>
                    <a:cs typeface="Arial" pitchFamily="34" charset="0"/>
                  </a:rPr>
                  <a:t> </a:t>
                </a:r>
                <a:r>
                  <a:rPr lang="en-US" altLang="zh-CN" sz="1400" b="1" kern="0" dirty="0">
                    <a:solidFill>
                      <a:srgbClr val="C00000"/>
                    </a:solidFill>
                    <a:latin typeface="+mn-lt"/>
                    <a:ea typeface="华文细黑"/>
                    <a:cs typeface="Arial" pitchFamily="34" charset="0"/>
                  </a:rPr>
                  <a:t>board</a:t>
                </a:r>
              </a:p>
            </p:txBody>
          </p:sp>
          <p:sp>
            <p:nvSpPr>
              <p:cNvPr id="70" name="矩形 110"/>
              <p:cNvSpPr>
                <a:spLocks noChangeArrowheads="1"/>
              </p:cNvSpPr>
              <p:nvPr/>
            </p:nvSpPr>
            <p:spPr bwMode="auto">
              <a:xfrm rot="16200000">
                <a:off x="-26398" y="2753664"/>
                <a:ext cx="1281982" cy="3797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>
                <a:spAutoFit/>
              </a:bodyPr>
              <a:lstStyle/>
              <a:p>
                <a:pPr algn="ctr">
                  <a:lnSpc>
                    <a:spcPct val="120000"/>
                  </a:lnSpc>
                  <a:buClr>
                    <a:srgbClr val="FFFFFF"/>
                  </a:buClr>
                  <a:buFont typeface="Wingdings" pitchFamily="2" charset="2"/>
                  <a:buChar char="l"/>
                </a:pPr>
                <a:r>
                  <a:rPr lang="en-US" altLang="zh-CN" sz="1600" b="1" dirty="0">
                    <a:solidFill>
                      <a:srgbClr val="000000"/>
                    </a:solidFill>
                    <a:latin typeface="+mn-lt"/>
                    <a:ea typeface="华文细黑" pitchFamily="2" charset="-122"/>
                    <a:cs typeface="Arial" pitchFamily="34" charset="0"/>
                  </a:rPr>
                  <a:t>FAN</a:t>
                </a:r>
                <a:endParaRPr lang="zh-CN" altLang="en-US" sz="1600" b="1" dirty="0">
                  <a:solidFill>
                    <a:srgbClr val="000000"/>
                  </a:solidFill>
                  <a:latin typeface="+mn-lt"/>
                  <a:ea typeface="华文细黑" pitchFamily="2" charset="-122"/>
                  <a:cs typeface="Arial" pitchFamily="34" charset="0"/>
                </a:endParaRPr>
              </a:p>
            </p:txBody>
          </p:sp>
        </p:grpSp>
        <p:cxnSp>
          <p:nvCxnSpPr>
            <p:cNvPr id="55" name="直接连接符 54"/>
            <p:cNvCxnSpPr>
              <a:stCxn id="63" idx="3"/>
            </p:cNvCxnSpPr>
            <p:nvPr/>
          </p:nvCxnSpPr>
          <p:spPr bwMode="auto">
            <a:xfrm>
              <a:off x="4478844" y="4266712"/>
              <a:ext cx="2575601" cy="336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>
              <a:stCxn id="64" idx="3"/>
            </p:cNvCxnSpPr>
            <p:nvPr/>
          </p:nvCxnSpPr>
          <p:spPr bwMode="auto">
            <a:xfrm>
              <a:off x="4478844" y="4586618"/>
              <a:ext cx="2575601" cy="289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>
              <a:stCxn id="65" idx="3"/>
            </p:cNvCxnSpPr>
            <p:nvPr/>
          </p:nvCxnSpPr>
          <p:spPr bwMode="auto">
            <a:xfrm>
              <a:off x="4478844" y="4906518"/>
              <a:ext cx="2530737" cy="24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>
              <a:stCxn id="66" idx="3"/>
            </p:cNvCxnSpPr>
            <p:nvPr/>
          </p:nvCxnSpPr>
          <p:spPr bwMode="auto">
            <a:xfrm>
              <a:off x="4478844" y="5227605"/>
              <a:ext cx="2530737" cy="77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Flowchart: Direct Access Storage 114"/>
            <p:cNvSpPr/>
            <p:nvPr/>
          </p:nvSpPr>
          <p:spPr bwMode="auto">
            <a:xfrm flipH="1">
              <a:off x="5421646" y="4048423"/>
              <a:ext cx="794293" cy="1398658"/>
            </a:xfrm>
            <a:prstGeom prst="flowChartMagneticDrum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5">
                  <a:lumMod val="25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62" tIns="34281" rIns="68562" bIns="34281" numCol="1" rtlCol="0" anchor="t" anchorCtr="0" compatLnSpc="1">
              <a:prstTxWarp prst="textNoShape">
                <a:avLst/>
              </a:prstTxWarp>
            </a:bodyPr>
            <a:lstStyle/>
            <a:p>
              <a:pPr defTabSz="685617"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1300" dirty="0">
                <a:latin typeface="+mn-lt"/>
              </a:endParaRPr>
            </a:p>
          </p:txBody>
        </p:sp>
        <p:cxnSp>
          <p:nvCxnSpPr>
            <p:cNvPr id="60" name="AutoShape 1016"/>
            <p:cNvCxnSpPr>
              <a:cxnSpLocks noChangeShapeType="1"/>
            </p:cNvCxnSpPr>
            <p:nvPr/>
          </p:nvCxnSpPr>
          <p:spPr bwMode="auto">
            <a:xfrm rot="10800000" flipV="1">
              <a:off x="4736691" y="4331920"/>
              <a:ext cx="2096207" cy="490801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 type="triangle"/>
            </a:ln>
          </p:spPr>
        </p:cxnSp>
        <p:cxnSp>
          <p:nvCxnSpPr>
            <p:cNvPr id="61" name="AutoShape 1016"/>
            <p:cNvCxnSpPr>
              <a:cxnSpLocks noChangeShapeType="1"/>
            </p:cNvCxnSpPr>
            <p:nvPr/>
          </p:nvCxnSpPr>
          <p:spPr bwMode="auto">
            <a:xfrm rot="10800000" flipV="1">
              <a:off x="4736691" y="4676049"/>
              <a:ext cx="2096207" cy="490801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 type="triangle"/>
            </a:ln>
          </p:spPr>
        </p:cxnSp>
      </p:grpSp>
      <p:grpSp>
        <p:nvGrpSpPr>
          <p:cNvPr id="71" name="组合 70"/>
          <p:cNvGrpSpPr/>
          <p:nvPr/>
        </p:nvGrpSpPr>
        <p:grpSpPr>
          <a:xfrm>
            <a:off x="1739517" y="4190364"/>
            <a:ext cx="8352927" cy="1398658"/>
            <a:chOff x="1224369" y="4048423"/>
            <a:chExt cx="6785750" cy="1398658"/>
          </a:xfrm>
        </p:grpSpPr>
        <p:grpSp>
          <p:nvGrpSpPr>
            <p:cNvPr id="72" name="组合 129"/>
            <p:cNvGrpSpPr/>
            <p:nvPr/>
          </p:nvGrpSpPr>
          <p:grpSpPr>
            <a:xfrm>
              <a:off x="1224369" y="4106761"/>
              <a:ext cx="3262635" cy="1281983"/>
              <a:chOff x="424734" y="2302532"/>
              <a:chExt cx="3262635" cy="1281983"/>
            </a:xfrm>
          </p:grpSpPr>
          <p:sp>
            <p:nvSpPr>
              <p:cNvPr id="79" name="矩形 78"/>
              <p:cNvSpPr/>
              <p:nvPr/>
            </p:nvSpPr>
            <p:spPr bwMode="auto">
              <a:xfrm>
                <a:off x="803432" y="2302535"/>
                <a:ext cx="2883936" cy="128198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FFCC99">
                    <a:shade val="50000"/>
                  </a:srgbClr>
                </a:solidFill>
                <a:prstDash val="solid"/>
              </a:ln>
              <a:effectLst/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80" name="矩形 79"/>
              <p:cNvSpPr>
                <a:spLocks noChangeArrowheads="1"/>
              </p:cNvSpPr>
              <p:nvPr/>
            </p:nvSpPr>
            <p:spPr bwMode="auto">
              <a:xfrm>
                <a:off x="2021698" y="2302532"/>
                <a:ext cx="1665671" cy="3199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0" tIns="41719" rIns="0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Vetorização</a:t>
                </a:r>
                <a:r>
                  <a:rPr lang="en-US" altLang="zh-CN" sz="1400" kern="0" dirty="0">
                    <a:solidFill>
                      <a:srgbClr val="000000"/>
                    </a:solidFill>
                    <a:cs typeface="Arial" pitchFamily="34" charset="0"/>
                  </a:rPr>
                  <a:t>(</a:t>
                </a:r>
                <a:r>
                  <a:rPr lang="en-US" altLang="zh-CN" sz="1400" kern="0" dirty="0" err="1">
                    <a:solidFill>
                      <a:srgbClr val="000000"/>
                    </a:solidFill>
                    <a:latin typeface="+mn-lt"/>
                    <a:cs typeface="Arial" pitchFamily="34" charset="0"/>
                  </a:rPr>
                  <a:t>AutoSense</a:t>
                </a:r>
                <a:r>
                  <a:rPr lang="en-US" altLang="zh-CN" sz="1400" kern="0" dirty="0">
                    <a:solidFill>
                      <a:srgbClr val="000000"/>
                    </a:solidFill>
                    <a:latin typeface="+mn-lt"/>
                    <a:cs typeface="Arial" pitchFamily="34" charset="0"/>
                  </a:rPr>
                  <a:t>)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81" name="矩形 80"/>
              <p:cNvSpPr>
                <a:spLocks noChangeArrowheads="1"/>
              </p:cNvSpPr>
              <p:nvPr/>
            </p:nvSpPr>
            <p:spPr bwMode="auto">
              <a:xfrm>
                <a:off x="2021698" y="2622437"/>
                <a:ext cx="1665671" cy="3199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0" tIns="41719" rIns="0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Vetorização</a:t>
                </a:r>
                <a:r>
                  <a:rPr lang="en-US" altLang="zh-CN" sz="1400" kern="0" dirty="0">
                    <a:solidFill>
                      <a:srgbClr val="000000"/>
                    </a:solidFill>
                    <a:cs typeface="Arial" pitchFamily="34" charset="0"/>
                  </a:rPr>
                  <a:t>(</a:t>
                </a:r>
                <a:r>
                  <a:rPr lang="en-US" altLang="zh-CN" sz="1400" kern="0" dirty="0" err="1">
                    <a:solidFill>
                      <a:srgbClr val="000000"/>
                    </a:solidFill>
                    <a:latin typeface="+mn-lt"/>
                    <a:cs typeface="Arial" pitchFamily="34" charset="0"/>
                  </a:rPr>
                  <a:t>AutoSense</a:t>
                </a:r>
                <a:r>
                  <a:rPr lang="en-US" altLang="zh-CN" sz="1400" kern="0" dirty="0">
                    <a:solidFill>
                      <a:srgbClr val="000000"/>
                    </a:solidFill>
                    <a:latin typeface="+mn-lt"/>
                    <a:cs typeface="Arial" pitchFamily="34" charset="0"/>
                  </a:rPr>
                  <a:t>)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82" name="矩形 81"/>
              <p:cNvSpPr>
                <a:spLocks noChangeArrowheads="1"/>
              </p:cNvSpPr>
              <p:nvPr/>
            </p:nvSpPr>
            <p:spPr bwMode="auto">
              <a:xfrm>
                <a:off x="2021698" y="2942338"/>
                <a:ext cx="1665671" cy="3199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0" tIns="41719" rIns="0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Vetorização</a:t>
                </a:r>
                <a:r>
                  <a:rPr lang="en-US" altLang="zh-CN" sz="1400" kern="0" dirty="0">
                    <a:solidFill>
                      <a:srgbClr val="000000"/>
                    </a:solidFill>
                    <a:cs typeface="Arial" pitchFamily="34" charset="0"/>
                  </a:rPr>
                  <a:t>(</a:t>
                </a:r>
                <a:r>
                  <a:rPr lang="en-US" altLang="zh-CN" sz="1400" kern="0" dirty="0" err="1">
                    <a:solidFill>
                      <a:srgbClr val="000000"/>
                    </a:solidFill>
                    <a:latin typeface="+mn-lt"/>
                    <a:cs typeface="Arial" pitchFamily="34" charset="0"/>
                  </a:rPr>
                  <a:t>AutoSense</a:t>
                </a:r>
                <a:r>
                  <a:rPr lang="en-US" altLang="zh-CN" sz="1400" kern="0" dirty="0">
                    <a:solidFill>
                      <a:srgbClr val="000000"/>
                    </a:solidFill>
                    <a:latin typeface="+mn-lt"/>
                    <a:cs typeface="Arial" pitchFamily="34" charset="0"/>
                  </a:rPr>
                  <a:t>)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83" name="矩形 82"/>
              <p:cNvSpPr>
                <a:spLocks noChangeArrowheads="1"/>
              </p:cNvSpPr>
              <p:nvPr/>
            </p:nvSpPr>
            <p:spPr bwMode="auto">
              <a:xfrm>
                <a:off x="2021698" y="3262240"/>
                <a:ext cx="1665671" cy="3222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  <a:effectLst/>
            </p:spPr>
            <p:txBody>
              <a:bodyPr lIns="0" tIns="41719" rIns="0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ea typeface="华文细黑"/>
                    <a:cs typeface="Arial" pitchFamily="34" charset="0"/>
                  </a:rPr>
                  <a:t>Vetorização</a:t>
                </a:r>
                <a:r>
                  <a:rPr lang="en-US" altLang="zh-CN" sz="1400" kern="0" dirty="0">
                    <a:solidFill>
                      <a:srgbClr val="000000"/>
                    </a:solidFill>
                    <a:ea typeface="华文细黑"/>
                    <a:cs typeface="Arial" pitchFamily="34" charset="0"/>
                  </a:rPr>
                  <a:t>(</a:t>
                </a:r>
                <a:r>
                  <a:rPr lang="en-US" altLang="zh-CN" sz="1400" kern="0" dirty="0" err="1">
                    <a:solidFill>
                      <a:srgbClr val="000000"/>
                    </a:solidFill>
                    <a:latin typeface="+mn-lt"/>
                    <a:ea typeface="华文细黑"/>
                    <a:cs typeface="Arial" pitchFamily="34" charset="0"/>
                  </a:rPr>
                  <a:t>AutoSense</a:t>
                </a:r>
                <a:r>
                  <a:rPr lang="en-US" altLang="zh-CN" sz="1400" kern="0" dirty="0">
                    <a:solidFill>
                      <a:srgbClr val="000000"/>
                    </a:solidFill>
                    <a:latin typeface="+mn-lt"/>
                    <a:ea typeface="华文细黑"/>
                    <a:cs typeface="Arial" pitchFamily="34" charset="0"/>
                  </a:rPr>
                  <a:t>)</a:t>
                </a:r>
              </a:p>
            </p:txBody>
          </p:sp>
          <p:sp>
            <p:nvSpPr>
              <p:cNvPr id="84" name="矩形 83"/>
              <p:cNvSpPr>
                <a:spLocks noChangeArrowheads="1"/>
              </p:cNvSpPr>
              <p:nvPr/>
            </p:nvSpPr>
            <p:spPr bwMode="auto">
              <a:xfrm>
                <a:off x="803433" y="3252761"/>
                <a:ext cx="1218265" cy="331751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>
                    <a:solidFill>
                      <a:srgbClr val="000000"/>
                    </a:solidFill>
                    <a:latin typeface="+mn-lt"/>
                    <a:cs typeface="Arial" pitchFamily="34" charset="0"/>
                  </a:rPr>
                  <a:t>Power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85" name="矩形 84"/>
              <p:cNvSpPr>
                <a:spLocks noChangeArrowheads="1"/>
              </p:cNvSpPr>
              <p:nvPr/>
            </p:nvSpPr>
            <p:spPr bwMode="auto">
              <a:xfrm>
                <a:off x="803433" y="2302535"/>
                <a:ext cx="1218265" cy="639806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Placa</a:t>
                </a:r>
                <a:r>
                  <a:rPr lang="en-US" altLang="zh-CN" sz="1400" kern="0" dirty="0">
                    <a:solidFill>
                      <a:srgbClr val="000000"/>
                    </a:solidFill>
                    <a:cs typeface="Arial" pitchFamily="34" charset="0"/>
                  </a:rPr>
                  <a:t> de </a:t>
                </a:r>
                <a:r>
                  <a:rPr lang="en-US" altLang="zh-CN" sz="1400" kern="0" dirty="0" err="1">
                    <a:solidFill>
                      <a:srgbClr val="000000"/>
                    </a:solidFill>
                    <a:cs typeface="Arial" pitchFamily="34" charset="0"/>
                  </a:rPr>
                  <a:t>controle</a:t>
                </a:r>
                <a:r>
                  <a:rPr lang="en-US" altLang="zh-CN" sz="1400" kern="0" dirty="0">
                    <a:solidFill>
                      <a:srgbClr val="000000"/>
                    </a:solidFill>
                    <a:cs typeface="Arial" pitchFamily="34" charset="0"/>
                  </a:rPr>
                  <a:t> principal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86" name="矩形 8"/>
              <p:cNvSpPr>
                <a:spLocks noChangeArrowheads="1"/>
              </p:cNvSpPr>
              <p:nvPr/>
            </p:nvSpPr>
            <p:spPr bwMode="auto">
              <a:xfrm>
                <a:off x="803432" y="2942338"/>
                <a:ext cx="1216799" cy="320401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/>
              <a:lstStyle/>
              <a:p>
                <a:pPr algn="ctr" defTabSz="62561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b="1" kern="0" dirty="0">
                    <a:solidFill>
                      <a:srgbClr val="C00000"/>
                    </a:solidFill>
                    <a:latin typeface="+mn-lt"/>
                    <a:ea typeface="华文细黑"/>
                    <a:cs typeface="Arial" pitchFamily="34" charset="0"/>
                  </a:rPr>
                  <a:t>VP</a:t>
                </a:r>
                <a:r>
                  <a:rPr lang="zh-CN" altLang="en-US" sz="1400" b="1" kern="0" dirty="0">
                    <a:solidFill>
                      <a:srgbClr val="C00000"/>
                    </a:solidFill>
                    <a:latin typeface="+mn-lt"/>
                    <a:ea typeface="华文细黑"/>
                    <a:cs typeface="Arial" pitchFamily="34" charset="0"/>
                  </a:rPr>
                  <a:t> </a:t>
                </a:r>
                <a:r>
                  <a:rPr lang="en-US" altLang="zh-CN" sz="1400" b="1" kern="0" dirty="0">
                    <a:solidFill>
                      <a:srgbClr val="C00000"/>
                    </a:solidFill>
                    <a:latin typeface="+mn-lt"/>
                    <a:ea typeface="华文细黑"/>
                    <a:cs typeface="Arial" pitchFamily="34" charset="0"/>
                  </a:rPr>
                  <a:t>board</a:t>
                </a:r>
              </a:p>
            </p:txBody>
          </p:sp>
          <p:sp>
            <p:nvSpPr>
              <p:cNvPr id="87" name="矩形 110"/>
              <p:cNvSpPr>
                <a:spLocks noChangeArrowheads="1"/>
              </p:cNvSpPr>
              <p:nvPr/>
            </p:nvSpPr>
            <p:spPr bwMode="auto">
              <a:xfrm rot="16200000">
                <a:off x="-26398" y="2753664"/>
                <a:ext cx="1281982" cy="3797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BC956F"/>
                </a:solidFill>
                <a:miter lim="800000"/>
                <a:headEnd/>
                <a:tailEnd/>
              </a:ln>
            </p:spPr>
            <p:txBody>
              <a:bodyPr lIns="83437" tIns="41719" rIns="83437" bIns="41719" anchor="ctr">
                <a:spAutoFit/>
              </a:bodyPr>
              <a:lstStyle/>
              <a:p>
                <a:pPr algn="ctr">
                  <a:lnSpc>
                    <a:spcPct val="120000"/>
                  </a:lnSpc>
                  <a:buClr>
                    <a:srgbClr val="FFFFFF"/>
                  </a:buClr>
                  <a:buFont typeface="Wingdings" pitchFamily="2" charset="2"/>
                  <a:buChar char="l"/>
                </a:pPr>
                <a:r>
                  <a:rPr lang="en-US" altLang="zh-CN" sz="1600" b="1" dirty="0">
                    <a:solidFill>
                      <a:srgbClr val="000000"/>
                    </a:solidFill>
                    <a:latin typeface="+mn-lt"/>
                    <a:ea typeface="华文细黑" pitchFamily="2" charset="-122"/>
                    <a:cs typeface="Arial" pitchFamily="34" charset="0"/>
                  </a:rPr>
                  <a:t>FAN</a:t>
                </a:r>
                <a:endParaRPr lang="zh-CN" altLang="en-US" sz="1600" b="1" dirty="0">
                  <a:solidFill>
                    <a:srgbClr val="000000"/>
                  </a:solidFill>
                  <a:latin typeface="+mn-lt"/>
                  <a:ea typeface="华文细黑" pitchFamily="2" charset="-122"/>
                  <a:cs typeface="Arial" pitchFamily="34" charset="0"/>
                </a:endParaRPr>
              </a:p>
            </p:txBody>
          </p:sp>
        </p:grpSp>
        <p:cxnSp>
          <p:nvCxnSpPr>
            <p:cNvPr id="73" name="直接连接符 72"/>
            <p:cNvCxnSpPr>
              <a:stCxn id="80" idx="3"/>
            </p:cNvCxnSpPr>
            <p:nvPr/>
          </p:nvCxnSpPr>
          <p:spPr bwMode="auto">
            <a:xfrm>
              <a:off x="4487004" y="4266712"/>
              <a:ext cx="2575601" cy="336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>
              <a:stCxn id="81" idx="3"/>
            </p:cNvCxnSpPr>
            <p:nvPr/>
          </p:nvCxnSpPr>
          <p:spPr bwMode="auto">
            <a:xfrm>
              <a:off x="4487004" y="4586618"/>
              <a:ext cx="2575601" cy="289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>
              <a:stCxn id="82" idx="3"/>
            </p:cNvCxnSpPr>
            <p:nvPr/>
          </p:nvCxnSpPr>
          <p:spPr bwMode="auto">
            <a:xfrm>
              <a:off x="4487004" y="4906518"/>
              <a:ext cx="2530737" cy="24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>
              <a:stCxn id="83" idx="3"/>
            </p:cNvCxnSpPr>
            <p:nvPr/>
          </p:nvCxnSpPr>
          <p:spPr bwMode="auto">
            <a:xfrm>
              <a:off x="4487004" y="5227605"/>
              <a:ext cx="2530737" cy="77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Flowchart: Direct Access Storage 114"/>
            <p:cNvSpPr/>
            <p:nvPr/>
          </p:nvSpPr>
          <p:spPr bwMode="auto">
            <a:xfrm flipH="1">
              <a:off x="5429806" y="4048423"/>
              <a:ext cx="794293" cy="1398658"/>
            </a:xfrm>
            <a:prstGeom prst="flowChartMagneticDrum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5">
                  <a:lumMod val="25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62" tIns="34281" rIns="68562" bIns="34281" numCol="1" rtlCol="0" anchor="t" anchorCtr="0" compatLnSpc="1">
              <a:prstTxWarp prst="textNoShape">
                <a:avLst/>
              </a:prstTxWarp>
            </a:bodyPr>
            <a:lstStyle/>
            <a:p>
              <a:pPr defTabSz="685617"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1300" dirty="0">
                <a:latin typeface="+mn-lt"/>
              </a:endParaRPr>
            </a:p>
          </p:txBody>
        </p:sp>
        <p:sp>
          <p:nvSpPr>
            <p:cNvPr id="78" name="笑脸 203"/>
            <p:cNvSpPr/>
            <p:nvPr/>
          </p:nvSpPr>
          <p:spPr bwMode="auto">
            <a:xfrm>
              <a:off x="7722119" y="4513782"/>
              <a:ext cx="288000" cy="317580"/>
            </a:xfrm>
            <a:prstGeom prst="smileyFace">
              <a:avLst/>
            </a:prstGeom>
            <a:solidFill>
              <a:srgbClr val="92D050"/>
            </a:solidFill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indent="330858" algn="ctr" defTabSz="587929" eaLnBrk="0" hangingPunct="0">
                <a:lnSpc>
                  <a:spcPct val="130000"/>
                </a:lnSpc>
                <a:buFont typeface="Wingdings" pitchFamily="2" charset="2"/>
                <a:buChar char="l"/>
              </a:pPr>
              <a:endParaRPr lang="zh-CN" altLang="en-US" sz="1500" dirty="0">
                <a:solidFill>
                  <a:srgbClr val="000000"/>
                </a:solidFill>
                <a:latin typeface="+mn-lt"/>
                <a:ea typeface="宋体" pitchFamily="2" charset="-122"/>
                <a:cs typeface="Arial" pitchFamily="34" charset="0"/>
              </a:endParaRPr>
            </a:p>
          </p:txBody>
        </p:sp>
      </p:grpSp>
      <p:sp>
        <p:nvSpPr>
          <p:cNvPr id="88" name="虚尾箭头 87"/>
          <p:cNvSpPr/>
          <p:nvPr/>
        </p:nvSpPr>
        <p:spPr bwMode="auto">
          <a:xfrm rot="5400000">
            <a:off x="4168321" y="3890114"/>
            <a:ext cx="348352" cy="376948"/>
          </a:xfrm>
          <a:prstGeom prst="striped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latin typeface="+mn-lt"/>
              <a:ea typeface="华文细黑" pitchFamily="2" charset="-122"/>
            </a:endParaRPr>
          </a:p>
        </p:txBody>
      </p:sp>
      <p:sp>
        <p:nvSpPr>
          <p:cNvPr id="89" name="TextBox 55"/>
          <p:cNvSpPr txBox="1"/>
          <p:nvPr/>
        </p:nvSpPr>
        <p:spPr bwMode="auto">
          <a:xfrm>
            <a:off x="6525138" y="3904410"/>
            <a:ext cx="1685065" cy="5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62" tIns="34281" rIns="68562" bIns="34281" rtlCol="0">
            <a:spAutoFit/>
          </a:bodyPr>
          <a:lstStyle/>
          <a:p>
            <a:pPr algn="ctr">
              <a:buClr>
                <a:schemeClr val="tx1">
                  <a:lumMod val="50000"/>
                  <a:lumOff val="50000"/>
                </a:schemeClr>
              </a:buClr>
              <a:buSzPct val="60000"/>
            </a:pPr>
            <a:r>
              <a:rPr lang="en-US" altLang="zh-CN" sz="1600" b="1" dirty="0">
                <a:solidFill>
                  <a:srgbClr val="990000"/>
                </a:solidFill>
                <a:ea typeface="华文细黑"/>
                <a:cs typeface="华文细黑"/>
              </a:rPr>
              <a:t>Pacote de </a:t>
            </a:r>
            <a:r>
              <a:rPr lang="en-US" altLang="zh-CN" sz="1600" b="1" dirty="0" err="1">
                <a:solidFill>
                  <a:srgbClr val="990000"/>
                </a:solidFill>
                <a:ea typeface="华文细黑"/>
                <a:cs typeface="华文细黑"/>
              </a:rPr>
              <a:t>cobre</a:t>
            </a:r>
            <a:r>
              <a:rPr lang="en-US" altLang="zh-CN" sz="1600" b="1" dirty="0">
                <a:solidFill>
                  <a:srgbClr val="990000"/>
                </a:solidFill>
                <a:ea typeface="华文细黑"/>
                <a:cs typeface="华文细黑"/>
              </a:rPr>
              <a:t>
</a:t>
            </a:r>
            <a:endParaRPr lang="en-US" altLang="zh-CN" sz="1600" b="1" dirty="0">
              <a:solidFill>
                <a:srgbClr val="990000"/>
              </a:solidFill>
              <a:latin typeface="+mn-lt"/>
              <a:ea typeface="华文细黑"/>
              <a:cs typeface="华文细黑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4375619" y="5647466"/>
            <a:ext cx="4277767" cy="635629"/>
            <a:chOff x="3126661" y="5669442"/>
            <a:chExt cx="3834582" cy="635629"/>
          </a:xfrm>
        </p:grpSpPr>
        <p:sp>
          <p:nvSpPr>
            <p:cNvPr id="91" name="TextBox 31"/>
            <p:cNvSpPr txBox="1"/>
            <p:nvPr/>
          </p:nvSpPr>
          <p:spPr>
            <a:xfrm>
              <a:off x="3126661" y="5669442"/>
              <a:ext cx="14600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latin typeface="+mn-lt"/>
                </a:rPr>
                <a:t>Vectoring </a:t>
              </a:r>
              <a:r>
                <a:rPr lang="en-US" altLang="zh-CN" sz="1600" dirty="0">
                  <a:latin typeface="+mn-lt"/>
                </a:rPr>
                <a:t>CPE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92" name="TextBox 32"/>
            <p:cNvSpPr txBox="1"/>
            <p:nvPr/>
          </p:nvSpPr>
          <p:spPr>
            <a:xfrm>
              <a:off x="5815785" y="5720296"/>
              <a:ext cx="11454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VDSL2 CPE</a:t>
              </a:r>
              <a:endParaRPr lang="zh-CN" altLang="en-US" sz="1600" dirty="0">
                <a:latin typeface="+mn-lt"/>
              </a:endParaRPr>
            </a:p>
          </p:txBody>
        </p:sp>
      </p:grpSp>
      <p:pic>
        <p:nvPicPr>
          <p:cNvPr id="93" name="图片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807" y="5723646"/>
            <a:ext cx="878205" cy="227300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538" y="5719816"/>
            <a:ext cx="878207" cy="227301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225" y="5303647"/>
            <a:ext cx="878207" cy="227301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920" y="4973626"/>
            <a:ext cx="878207" cy="227301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292" y="3271396"/>
            <a:ext cx="878207" cy="227301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225" y="3605762"/>
            <a:ext cx="878207" cy="227301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173" y="2605411"/>
            <a:ext cx="878205" cy="227300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227" y="2934287"/>
            <a:ext cx="878205" cy="227300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922" y="4352143"/>
            <a:ext cx="878205" cy="227300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227" y="4655723"/>
            <a:ext cx="878205" cy="2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98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err="1"/>
              <a:t>Cenário</a:t>
            </a:r>
            <a:r>
              <a:rPr lang="en-US" altLang="zh-CN" b="1" dirty="0"/>
              <a:t> Ideal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pt-BR" altLang="zh-CN" b="1" dirty="0"/>
              <a:t>Problema: VDSL2 e dispositivo de vetorização híbrido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Cenário</a:t>
            </a:r>
            <a:r>
              <a:rPr lang="en-US" altLang="zh-CN" dirty="0"/>
              <a:t> 4 - </a:t>
            </a:r>
            <a:r>
              <a:rPr lang="en-US" altLang="zh-CN" dirty="0" err="1"/>
              <a:t>Dispositivo</a:t>
            </a:r>
            <a:r>
              <a:rPr lang="en-US" altLang="zh-CN" dirty="0"/>
              <a:t> (1)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513727" y="1776755"/>
            <a:ext cx="4567676" cy="1635685"/>
            <a:chOff x="2689411" y="1760929"/>
            <a:chExt cx="4567676" cy="1635685"/>
          </a:xfrm>
        </p:grpSpPr>
        <p:sp>
          <p:nvSpPr>
            <p:cNvPr id="5" name="笑脸 203"/>
            <p:cNvSpPr/>
            <p:nvPr/>
          </p:nvSpPr>
          <p:spPr bwMode="auto">
            <a:xfrm>
              <a:off x="6969087" y="2487553"/>
              <a:ext cx="288000" cy="288000"/>
            </a:xfrm>
            <a:prstGeom prst="smileyFace">
              <a:avLst/>
            </a:prstGeom>
            <a:solidFill>
              <a:srgbClr val="92D050"/>
            </a:solidFill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indent="330858" algn="ctr" defTabSz="587929" eaLnBrk="0" hangingPunct="0">
                <a:lnSpc>
                  <a:spcPct val="130000"/>
                </a:lnSpc>
                <a:buFont typeface="Wingdings" pitchFamily="2" charset="2"/>
                <a:buChar char="l"/>
              </a:pPr>
              <a:endParaRPr lang="zh-CN" altLang="en-US" sz="1500" dirty="0">
                <a:solidFill>
                  <a:srgbClr val="000000"/>
                </a:solidFill>
                <a:latin typeface="+mn-lt"/>
                <a:ea typeface="宋体" pitchFamily="2" charset="-122"/>
                <a:cs typeface="Arial" pitchFamily="34" charset="0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5217462" y="2214271"/>
              <a:ext cx="1047247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直接连接符 6"/>
            <p:cNvCxnSpPr/>
            <p:nvPr/>
          </p:nvCxnSpPr>
          <p:spPr bwMode="auto">
            <a:xfrm>
              <a:off x="5311592" y="2533706"/>
              <a:ext cx="953117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接连接符 7"/>
            <p:cNvCxnSpPr/>
            <p:nvPr/>
          </p:nvCxnSpPr>
          <p:spPr bwMode="auto">
            <a:xfrm>
              <a:off x="5325039" y="2853141"/>
              <a:ext cx="939670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5271250" y="3172575"/>
              <a:ext cx="993459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 flipH="1">
              <a:off x="3702427" y="2218765"/>
              <a:ext cx="1371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 flipH="1">
              <a:off x="3702427" y="2534024"/>
              <a:ext cx="1371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 flipH="1">
              <a:off x="3702427" y="2849283"/>
              <a:ext cx="1371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 flipH="1">
              <a:off x="3702427" y="3164542"/>
              <a:ext cx="1371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Flowchart: Direct Access Storage 114"/>
            <p:cNvSpPr/>
            <p:nvPr/>
          </p:nvSpPr>
          <p:spPr bwMode="auto">
            <a:xfrm flipH="1">
              <a:off x="4698083" y="1992614"/>
              <a:ext cx="792000" cy="1404000"/>
            </a:xfrm>
            <a:prstGeom prst="flowChartMagneticDrum">
              <a:avLst/>
            </a:prstGeom>
            <a:gradFill flip="none" rotWithShape="1">
              <a:gsLst>
                <a:gs pos="0">
                  <a:srgbClr val="FFE2CA">
                    <a:lumMod val="25000"/>
                  </a:srgbClr>
                </a:gs>
                <a:gs pos="50000">
                  <a:srgbClr val="FFE2CA">
                    <a:lumMod val="50000"/>
                  </a:srgbClr>
                </a:gs>
                <a:gs pos="100000">
                  <a:srgbClr val="FFE2CA">
                    <a:lumMod val="9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E2CA">
                  <a:lumMod val="25000"/>
                </a:srgb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52" tIns="34276" rIns="68552" bIns="34276" numCol="1" rtlCol="0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en-US" sz="1300" kern="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15" name="TextBox 61"/>
            <p:cNvSpPr txBox="1"/>
            <p:nvPr/>
          </p:nvSpPr>
          <p:spPr>
            <a:xfrm>
              <a:off x="2689411" y="1760929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n-lt"/>
                </a:rPr>
                <a:t>SLV</a:t>
              </a:r>
              <a:endParaRPr lang="zh-CN" altLang="en-US" sz="1600" b="1" dirty="0">
                <a:latin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33162" y="4016288"/>
            <a:ext cx="5948240" cy="1756073"/>
            <a:chOff x="1340223" y="4253752"/>
            <a:chExt cx="5948240" cy="1756073"/>
          </a:xfrm>
        </p:grpSpPr>
        <p:cxnSp>
          <p:nvCxnSpPr>
            <p:cNvPr id="17" name="直接连接符 16"/>
            <p:cNvCxnSpPr/>
            <p:nvPr/>
          </p:nvCxnSpPr>
          <p:spPr bwMode="auto">
            <a:xfrm>
              <a:off x="5248838" y="4827482"/>
              <a:ext cx="1047247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5342968" y="5146917"/>
              <a:ext cx="953117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5356415" y="5466352"/>
              <a:ext cx="939670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5302626" y="5785786"/>
              <a:ext cx="993459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H="1">
              <a:off x="3993776" y="4831976"/>
              <a:ext cx="111162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flipH="1">
              <a:off x="3980329" y="5147235"/>
              <a:ext cx="112507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H="1">
              <a:off x="2299447" y="5462494"/>
              <a:ext cx="280595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2312894" y="5777753"/>
              <a:ext cx="2792509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Flowchart: Direct Access Storage 114"/>
            <p:cNvSpPr/>
            <p:nvPr/>
          </p:nvSpPr>
          <p:spPr bwMode="auto">
            <a:xfrm flipH="1">
              <a:off x="4729459" y="4605825"/>
              <a:ext cx="792000" cy="1404000"/>
            </a:xfrm>
            <a:prstGeom prst="flowChartMagneticDrum">
              <a:avLst/>
            </a:prstGeom>
            <a:gradFill flip="none" rotWithShape="1">
              <a:gsLst>
                <a:gs pos="0">
                  <a:srgbClr val="FFE2CA">
                    <a:lumMod val="25000"/>
                  </a:srgbClr>
                </a:gs>
                <a:gs pos="50000">
                  <a:srgbClr val="FFE2CA">
                    <a:lumMod val="50000"/>
                  </a:srgbClr>
                </a:gs>
                <a:gs pos="100000">
                  <a:srgbClr val="FFE2CA">
                    <a:lumMod val="9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E2CA">
                  <a:lumMod val="25000"/>
                </a:srgb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52" tIns="34276" rIns="68552" bIns="34276" numCol="1" rtlCol="0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en-US" sz="1300" kern="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26" name="TextBox 62"/>
            <p:cNvSpPr txBox="1"/>
            <p:nvPr/>
          </p:nvSpPr>
          <p:spPr>
            <a:xfrm>
              <a:off x="3110752" y="4253752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n-lt"/>
                </a:rPr>
                <a:t>SLV</a:t>
              </a:r>
              <a:endParaRPr lang="zh-CN" altLang="en-US" sz="1600" b="1" dirty="0">
                <a:latin typeface="+mn-lt"/>
              </a:endParaRPr>
            </a:p>
          </p:txBody>
        </p:sp>
        <p:sp>
          <p:nvSpPr>
            <p:cNvPr id="27" name="TextBox 64"/>
            <p:cNvSpPr txBox="1"/>
            <p:nvPr/>
          </p:nvSpPr>
          <p:spPr>
            <a:xfrm>
              <a:off x="1340223" y="4527176"/>
              <a:ext cx="959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n-lt"/>
                </a:rPr>
                <a:t>VDSL2 DSLAM</a:t>
              </a:r>
              <a:endParaRPr lang="zh-CN" altLang="en-US" sz="1600" b="1" dirty="0">
                <a:latin typeface="+mn-lt"/>
              </a:endParaRPr>
            </a:p>
          </p:txBody>
        </p:sp>
        <p:sp>
          <p:nvSpPr>
            <p:cNvPr id="28" name="笑脸 162"/>
            <p:cNvSpPr/>
            <p:nvPr/>
          </p:nvSpPr>
          <p:spPr bwMode="auto">
            <a:xfrm>
              <a:off x="7000463" y="5100764"/>
              <a:ext cx="288000" cy="288000"/>
            </a:xfrm>
            <a:prstGeom prst="smileyFace">
              <a:avLst>
                <a:gd name="adj" fmla="val -4653"/>
              </a:avLst>
            </a:prstGeom>
            <a:solidFill>
              <a:srgbClr val="FF0000"/>
            </a:solidFill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52" tIns="34276" rIns="68552" bIns="34276" numCol="1" rtlCol="0" anchor="ctr" anchorCtr="0" compatLnSpc="1">
              <a:prstTxWarp prst="textNoShape">
                <a:avLst/>
              </a:prstTxWarp>
            </a:bodyPr>
            <a:lstStyle/>
            <a:p>
              <a:pPr indent="330858" algn="ctr" defTabSz="587929" eaLnBrk="0" hangingPunct="0">
                <a:lnSpc>
                  <a:spcPct val="130000"/>
                </a:lnSpc>
                <a:buFont typeface="Wingdings" pitchFamily="2" charset="2"/>
                <a:buChar char="l"/>
              </a:pPr>
              <a:endParaRPr lang="zh-CN" altLang="en-US" sz="1500" dirty="0">
                <a:solidFill>
                  <a:srgbClr val="000000"/>
                </a:solidFill>
                <a:latin typeface="+mn-lt"/>
                <a:ea typeface="宋体" pitchFamily="2" charset="-122"/>
                <a:cs typeface="Arial" pitchFamily="34" charset="0"/>
              </a:endParaRPr>
            </a:p>
          </p:txBody>
        </p:sp>
      </p:grpSp>
      <p:sp>
        <p:nvSpPr>
          <p:cNvPr id="29" name="TextBox 57"/>
          <p:cNvSpPr txBox="1"/>
          <p:nvPr/>
        </p:nvSpPr>
        <p:spPr bwMode="auto">
          <a:xfrm>
            <a:off x="6103978" y="3976980"/>
            <a:ext cx="1685065" cy="5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62" tIns="34281" rIns="68562" bIns="34281" rtlCol="0">
            <a:spAutoFit/>
          </a:bodyPr>
          <a:lstStyle/>
          <a:p>
            <a:pPr algn="ctr">
              <a:buClr>
                <a:schemeClr val="tx1">
                  <a:lumMod val="50000"/>
                  <a:lumOff val="50000"/>
                </a:schemeClr>
              </a:buClr>
              <a:buSzPct val="60000"/>
            </a:pPr>
            <a:r>
              <a:rPr lang="en-US" altLang="zh-CN" sz="1600" b="1" dirty="0">
                <a:solidFill>
                  <a:srgbClr val="990000"/>
                </a:solidFill>
                <a:ea typeface="华文细黑"/>
                <a:cs typeface="华文细黑"/>
              </a:rPr>
              <a:t>Pacote de </a:t>
            </a:r>
            <a:r>
              <a:rPr lang="en-US" altLang="zh-CN" sz="1600" b="1" dirty="0" err="1">
                <a:solidFill>
                  <a:srgbClr val="990000"/>
                </a:solidFill>
                <a:ea typeface="华文细黑"/>
                <a:cs typeface="华文细黑"/>
              </a:rPr>
              <a:t>cobre</a:t>
            </a:r>
            <a:r>
              <a:rPr lang="en-US" altLang="zh-CN" sz="1600" b="1" dirty="0">
                <a:solidFill>
                  <a:srgbClr val="990000"/>
                </a:solidFill>
                <a:ea typeface="华文细黑"/>
                <a:cs typeface="华文细黑"/>
              </a:rPr>
              <a:t>
</a:t>
            </a:r>
            <a:endParaRPr lang="en-US" altLang="zh-CN" sz="1600" b="1" dirty="0">
              <a:solidFill>
                <a:srgbClr val="990000"/>
              </a:solidFill>
              <a:latin typeface="+mn-lt"/>
              <a:ea typeface="华文细黑"/>
              <a:cs typeface="华文细黑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199" y="2121904"/>
            <a:ext cx="878205" cy="2273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199" y="2454976"/>
            <a:ext cx="878205" cy="2273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166" y="2755575"/>
            <a:ext cx="878205" cy="2273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165" y="3072541"/>
            <a:ext cx="878205" cy="2273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683" y="4487691"/>
            <a:ext cx="878205" cy="2273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683" y="4820763"/>
            <a:ext cx="878205" cy="2273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650" y="5121362"/>
            <a:ext cx="878205" cy="2273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649" y="5438328"/>
            <a:ext cx="878205" cy="2273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132" y="2170365"/>
            <a:ext cx="1380942" cy="1073134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995" y="4345772"/>
            <a:ext cx="1107657" cy="738438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502" y="5022098"/>
            <a:ext cx="1107657" cy="7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79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zh-CN" b="1" dirty="0" err="1"/>
              <a:t>Solução</a:t>
            </a:r>
            <a:r>
              <a:rPr lang="en-US" altLang="zh-CN" b="1" dirty="0"/>
              <a:t> :</a:t>
            </a:r>
          </a:p>
          <a:p>
            <a:pPr lvl="1"/>
            <a:r>
              <a:rPr lang="pt-BR" altLang="zh-CN" dirty="0"/>
              <a:t>Altere o VDSL2 DSLAM para SLV e separe o pacote de cobre </a:t>
            </a:r>
            <a:r>
              <a:rPr lang="en-US" altLang="zh-CN" dirty="0"/>
              <a:t>.</a:t>
            </a:r>
          </a:p>
          <a:p>
            <a:r>
              <a:rPr lang="pt-BR" altLang="zh-CN" dirty="0"/>
              <a:t>O </a:t>
            </a:r>
            <a:r>
              <a:rPr lang="pt-BR" altLang="zh-CN" dirty="0" err="1"/>
              <a:t>crosstalk</a:t>
            </a:r>
            <a:r>
              <a:rPr lang="pt-BR" altLang="zh-CN" dirty="0"/>
              <a:t> entre dois feixes de cobre é muito pequeno, o que pode ser ignorado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Cenário</a:t>
            </a:r>
            <a:r>
              <a:rPr lang="en-US" altLang="zh-CN" dirty="0"/>
              <a:t> 4 - </a:t>
            </a:r>
            <a:r>
              <a:rPr lang="en-US" altLang="zh-CN" dirty="0" err="1"/>
              <a:t>Dispositivo</a:t>
            </a:r>
            <a:r>
              <a:rPr lang="en-US" altLang="zh-CN" dirty="0"/>
              <a:t> (2)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131576" y="3592850"/>
            <a:ext cx="5867559" cy="1694694"/>
            <a:chOff x="1689844" y="4078941"/>
            <a:chExt cx="5867559" cy="1694694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5517778" y="4652671"/>
              <a:ext cx="1047247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直接连接符 5"/>
            <p:cNvCxnSpPr/>
            <p:nvPr/>
          </p:nvCxnSpPr>
          <p:spPr bwMode="auto">
            <a:xfrm>
              <a:off x="5611908" y="4972106"/>
              <a:ext cx="953117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直接连接符 6"/>
            <p:cNvCxnSpPr/>
            <p:nvPr/>
          </p:nvCxnSpPr>
          <p:spPr bwMode="auto">
            <a:xfrm>
              <a:off x="5625355" y="5291541"/>
              <a:ext cx="939670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接连接符 7"/>
            <p:cNvCxnSpPr/>
            <p:nvPr/>
          </p:nvCxnSpPr>
          <p:spPr bwMode="auto">
            <a:xfrm>
              <a:off x="5571566" y="5610975"/>
              <a:ext cx="993459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 flipH="1">
              <a:off x="4262716" y="4657165"/>
              <a:ext cx="111162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 flipH="1">
              <a:off x="4249269" y="4972424"/>
              <a:ext cx="112507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39"/>
            <p:cNvSpPr txBox="1"/>
            <p:nvPr/>
          </p:nvSpPr>
          <p:spPr>
            <a:xfrm>
              <a:off x="3307976" y="4078941"/>
              <a:ext cx="663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n-lt"/>
                </a:rPr>
                <a:t>SLV1</a:t>
              </a:r>
              <a:endParaRPr lang="zh-CN" altLang="en-US" sz="1600" b="1" dirty="0">
                <a:latin typeface="+mn-lt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 flipH="1">
              <a:off x="2689411" y="5287683"/>
              <a:ext cx="268493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 flipH="1">
              <a:off x="2702858" y="5602942"/>
              <a:ext cx="267148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Flowchart: Direct Access Storage 114"/>
            <p:cNvSpPr/>
            <p:nvPr/>
          </p:nvSpPr>
          <p:spPr bwMode="auto">
            <a:xfrm flipH="1">
              <a:off x="5029199" y="4457908"/>
              <a:ext cx="761200" cy="612000"/>
            </a:xfrm>
            <a:prstGeom prst="flowChartMagneticDrum">
              <a:avLst/>
            </a:prstGeom>
            <a:gradFill flip="none" rotWithShape="1">
              <a:gsLst>
                <a:gs pos="0">
                  <a:srgbClr val="FFE2CA">
                    <a:lumMod val="25000"/>
                  </a:srgbClr>
                </a:gs>
                <a:gs pos="50000">
                  <a:srgbClr val="FFE2CA">
                    <a:lumMod val="50000"/>
                  </a:srgbClr>
                </a:gs>
                <a:gs pos="100000">
                  <a:srgbClr val="FFE2CA">
                    <a:lumMod val="9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E2CA">
                  <a:lumMod val="25000"/>
                </a:srgb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52" tIns="34276" rIns="68552" bIns="34276" numCol="1" rtlCol="0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en-US" sz="1300" kern="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15" name="TextBox 43"/>
            <p:cNvSpPr txBox="1"/>
            <p:nvPr/>
          </p:nvSpPr>
          <p:spPr>
            <a:xfrm>
              <a:off x="1689844" y="4796118"/>
              <a:ext cx="7171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n-lt"/>
                </a:rPr>
                <a:t>SLV2</a:t>
              </a:r>
              <a:endParaRPr lang="zh-CN" altLang="en-US" sz="1600" b="1" dirty="0">
                <a:latin typeface="+mn-lt"/>
              </a:endParaRPr>
            </a:p>
          </p:txBody>
        </p:sp>
        <p:sp>
          <p:nvSpPr>
            <p:cNvPr id="16" name="笑脸 203"/>
            <p:cNvSpPr/>
            <p:nvPr/>
          </p:nvSpPr>
          <p:spPr bwMode="auto">
            <a:xfrm>
              <a:off x="7269403" y="4925953"/>
              <a:ext cx="288000" cy="288000"/>
            </a:xfrm>
            <a:prstGeom prst="smileyFace">
              <a:avLst/>
            </a:prstGeom>
            <a:solidFill>
              <a:srgbClr val="92D050"/>
            </a:solidFill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indent="330858" algn="ctr" defTabSz="587929" eaLnBrk="0" hangingPunct="0">
                <a:lnSpc>
                  <a:spcPct val="130000"/>
                </a:lnSpc>
                <a:buFont typeface="Wingdings" pitchFamily="2" charset="2"/>
                <a:buChar char="l"/>
              </a:pPr>
              <a:endParaRPr lang="zh-CN" altLang="en-US" sz="1500" dirty="0">
                <a:solidFill>
                  <a:srgbClr val="000000"/>
                </a:solidFill>
                <a:latin typeface="+mn-lt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7" name="Flowchart: Direct Access Storage 114"/>
            <p:cNvSpPr/>
            <p:nvPr/>
          </p:nvSpPr>
          <p:spPr bwMode="auto">
            <a:xfrm flipH="1">
              <a:off x="5029199" y="5161635"/>
              <a:ext cx="761200" cy="612000"/>
            </a:xfrm>
            <a:prstGeom prst="flowChartMagneticDrum">
              <a:avLst/>
            </a:prstGeom>
            <a:gradFill flip="none" rotWithShape="1">
              <a:gsLst>
                <a:gs pos="0">
                  <a:srgbClr val="FFE2CA">
                    <a:lumMod val="25000"/>
                  </a:srgbClr>
                </a:gs>
                <a:gs pos="50000">
                  <a:srgbClr val="FFE2CA">
                    <a:lumMod val="50000"/>
                  </a:srgbClr>
                </a:gs>
                <a:gs pos="100000">
                  <a:srgbClr val="FFE2CA">
                    <a:lumMod val="9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E2CA">
                  <a:lumMod val="25000"/>
                </a:srgb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52" tIns="34276" rIns="68552" bIns="34276" numCol="1" rtlCol="0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en-US" sz="1300" kern="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</p:grpSp>
      <p:sp>
        <p:nvSpPr>
          <p:cNvPr id="18" name="TextBox 46"/>
          <p:cNvSpPr txBox="1"/>
          <p:nvPr/>
        </p:nvSpPr>
        <p:spPr bwMode="auto">
          <a:xfrm>
            <a:off x="6004126" y="3571130"/>
            <a:ext cx="1685065" cy="5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62" tIns="34281" rIns="68562" bIns="34281" rtlCol="0">
            <a:spAutoFit/>
          </a:bodyPr>
          <a:lstStyle/>
          <a:p>
            <a:pPr algn="ctr">
              <a:buClr>
                <a:schemeClr val="tx1">
                  <a:lumMod val="50000"/>
                  <a:lumOff val="50000"/>
                </a:schemeClr>
              </a:buClr>
              <a:buSzPct val="60000"/>
            </a:pPr>
            <a:r>
              <a:rPr lang="en-US" altLang="zh-CN" sz="1600" b="1" dirty="0">
                <a:solidFill>
                  <a:srgbClr val="990000"/>
                </a:solidFill>
                <a:ea typeface="华文细黑"/>
                <a:cs typeface="华文细黑"/>
              </a:rPr>
              <a:t>Pacote de </a:t>
            </a:r>
            <a:r>
              <a:rPr lang="en-US" altLang="zh-CN" sz="1600" b="1" dirty="0" err="1">
                <a:solidFill>
                  <a:srgbClr val="990000"/>
                </a:solidFill>
                <a:ea typeface="华文细黑"/>
                <a:cs typeface="华文细黑"/>
              </a:rPr>
              <a:t>cobre</a:t>
            </a:r>
            <a:r>
              <a:rPr lang="en-US" altLang="zh-CN" sz="1600" b="1" dirty="0">
                <a:solidFill>
                  <a:srgbClr val="990000"/>
                </a:solidFill>
                <a:ea typeface="华文细黑"/>
                <a:cs typeface="华文细黑"/>
              </a:rPr>
              <a:t>
</a:t>
            </a:r>
            <a:endParaRPr lang="en-US" altLang="zh-CN" sz="1600" b="1" dirty="0">
              <a:solidFill>
                <a:srgbClr val="990000"/>
              </a:solidFill>
              <a:latin typeface="+mn-lt"/>
              <a:ea typeface="华文细黑"/>
              <a:cs typeface="华文细黑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991" y="3920379"/>
            <a:ext cx="1107657" cy="73843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021" y="4609586"/>
            <a:ext cx="1107657" cy="73843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731" y="4060597"/>
            <a:ext cx="878205" cy="2273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731" y="4393669"/>
            <a:ext cx="878205" cy="2273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698" y="4694268"/>
            <a:ext cx="878205" cy="2273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697" y="5011234"/>
            <a:ext cx="878205" cy="2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72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zh-CN" b="1" dirty="0" err="1"/>
              <a:t>Problema</a:t>
            </a:r>
            <a:r>
              <a:rPr lang="en-US" altLang="zh-CN" b="1" dirty="0"/>
              <a:t> :</a:t>
            </a:r>
          </a:p>
          <a:p>
            <a:pPr lvl="1"/>
            <a:r>
              <a:rPr lang="pt-BR" altLang="zh-CN" dirty="0"/>
              <a:t>SLV não pode eliminar o </a:t>
            </a:r>
            <a:r>
              <a:rPr lang="pt-BR" altLang="zh-CN" dirty="0" err="1"/>
              <a:t>crosstalk</a:t>
            </a:r>
            <a:r>
              <a:rPr lang="pt-BR" altLang="zh-CN" dirty="0"/>
              <a:t> das linhas que não se conectam a si mesmo</a:t>
            </a:r>
            <a:r>
              <a:rPr lang="en-US" altLang="zh-CN" dirty="0"/>
              <a:t>.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Cenário</a:t>
            </a:r>
            <a:r>
              <a:rPr lang="en-US" altLang="zh-CN" dirty="0"/>
              <a:t> 5 - Site (1)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247975" y="2949389"/>
            <a:ext cx="5833428" cy="2508007"/>
            <a:chOff x="1723975" y="2720794"/>
            <a:chExt cx="5833428" cy="2508007"/>
          </a:xfrm>
        </p:grpSpPr>
        <p:sp>
          <p:nvSpPr>
            <p:cNvPr id="5" name="TextBox 5"/>
            <p:cNvSpPr txBox="1"/>
            <p:nvPr/>
          </p:nvSpPr>
          <p:spPr bwMode="auto">
            <a:xfrm>
              <a:off x="4316552" y="2733081"/>
              <a:ext cx="1685065" cy="561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62" tIns="34281" rIns="68562" bIns="34281" rtlCol="0">
              <a:spAutoFit/>
            </a:bodyPr>
            <a:lstStyle/>
            <a:p>
              <a:pPr algn="ctr">
                <a:buClr>
                  <a:schemeClr val="tx1">
                    <a:lumMod val="50000"/>
                    <a:lumOff val="50000"/>
                  </a:schemeClr>
                </a:buClr>
                <a:buSzPct val="60000"/>
              </a:pPr>
              <a:r>
                <a:rPr lang="en-US" altLang="zh-CN" sz="1600" b="1" dirty="0">
                  <a:solidFill>
                    <a:srgbClr val="990000"/>
                  </a:solidFill>
                  <a:ea typeface="华文细黑"/>
                  <a:cs typeface="华文细黑"/>
                </a:rPr>
                <a:t>Pacote de </a:t>
              </a:r>
              <a:r>
                <a:rPr lang="en-US" altLang="zh-CN" sz="1600" b="1" dirty="0" err="1">
                  <a:solidFill>
                    <a:srgbClr val="990000"/>
                  </a:solidFill>
                  <a:ea typeface="华文细黑"/>
                  <a:cs typeface="华文细黑"/>
                </a:rPr>
                <a:t>cobre</a:t>
              </a:r>
              <a:r>
                <a:rPr lang="en-US" altLang="zh-CN" sz="1600" b="1" dirty="0">
                  <a:solidFill>
                    <a:srgbClr val="990000"/>
                  </a:solidFill>
                  <a:ea typeface="华文细黑"/>
                  <a:cs typeface="华文细黑"/>
                </a:rPr>
                <a:t>
</a:t>
              </a:r>
              <a:endParaRPr lang="en-US" altLang="zh-CN" sz="1600" b="1" dirty="0">
                <a:solidFill>
                  <a:srgbClr val="990000"/>
                </a:solidFill>
                <a:latin typeface="+mn-lt"/>
                <a:ea typeface="华文细黑"/>
                <a:cs typeface="华文细黑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5517778" y="3307971"/>
              <a:ext cx="1047247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直接连接符 6"/>
            <p:cNvCxnSpPr/>
            <p:nvPr/>
          </p:nvCxnSpPr>
          <p:spPr bwMode="auto">
            <a:xfrm>
              <a:off x="5611908" y="3627406"/>
              <a:ext cx="953117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接连接符 7"/>
            <p:cNvCxnSpPr/>
            <p:nvPr/>
          </p:nvCxnSpPr>
          <p:spPr bwMode="auto">
            <a:xfrm>
              <a:off x="5625355" y="4256122"/>
              <a:ext cx="939670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5571566" y="4575556"/>
              <a:ext cx="993459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 flipH="1">
              <a:off x="2729753" y="3312465"/>
              <a:ext cx="2644591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 flipH="1">
              <a:off x="2716306" y="3627724"/>
              <a:ext cx="265803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7"/>
            <p:cNvSpPr txBox="1"/>
            <p:nvPr/>
          </p:nvSpPr>
          <p:spPr>
            <a:xfrm>
              <a:off x="1750871" y="2720794"/>
              <a:ext cx="663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n-lt"/>
                </a:rPr>
                <a:t>SLV1</a:t>
              </a:r>
              <a:endParaRPr lang="zh-CN" altLang="en-US" sz="1600" b="1" dirty="0">
                <a:latin typeface="+mn-lt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 flipH="1">
              <a:off x="2689411" y="4252264"/>
              <a:ext cx="268493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flipH="1">
              <a:off x="2702858" y="4567523"/>
              <a:ext cx="267148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22"/>
            <p:cNvSpPr txBox="1"/>
            <p:nvPr/>
          </p:nvSpPr>
          <p:spPr>
            <a:xfrm>
              <a:off x="1723975" y="4890247"/>
              <a:ext cx="7171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n-lt"/>
                </a:rPr>
                <a:t>SLV2</a:t>
              </a:r>
              <a:endParaRPr lang="zh-CN" altLang="en-US" sz="1600" b="1" dirty="0">
                <a:latin typeface="+mn-lt"/>
              </a:endParaRPr>
            </a:p>
          </p:txBody>
        </p:sp>
        <p:sp>
          <p:nvSpPr>
            <p:cNvPr id="16" name="笑脸 162"/>
            <p:cNvSpPr/>
            <p:nvPr/>
          </p:nvSpPr>
          <p:spPr bwMode="auto">
            <a:xfrm>
              <a:off x="7269403" y="3890534"/>
              <a:ext cx="288000" cy="288000"/>
            </a:xfrm>
            <a:prstGeom prst="smileyFace">
              <a:avLst>
                <a:gd name="adj" fmla="val -4653"/>
              </a:avLst>
            </a:prstGeom>
            <a:solidFill>
              <a:srgbClr val="FF0000"/>
            </a:solidFill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52" tIns="34276" rIns="68552" bIns="34276" numCol="1" rtlCol="0" anchor="ctr" anchorCtr="0" compatLnSpc="1">
              <a:prstTxWarp prst="textNoShape">
                <a:avLst/>
              </a:prstTxWarp>
            </a:bodyPr>
            <a:lstStyle/>
            <a:p>
              <a:pPr indent="330858" algn="ctr" defTabSz="587929" eaLnBrk="0" hangingPunct="0">
                <a:lnSpc>
                  <a:spcPct val="130000"/>
                </a:lnSpc>
                <a:buFont typeface="Wingdings" pitchFamily="2" charset="2"/>
                <a:buChar char="l"/>
              </a:pPr>
              <a:endParaRPr lang="zh-CN" altLang="en-US" sz="1500" dirty="0">
                <a:solidFill>
                  <a:srgbClr val="000000"/>
                </a:solidFill>
                <a:latin typeface="+mn-lt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7" name="Flowchart: Direct Access Storage 114"/>
            <p:cNvSpPr/>
            <p:nvPr/>
          </p:nvSpPr>
          <p:spPr bwMode="auto">
            <a:xfrm flipH="1">
              <a:off x="4424081" y="3106271"/>
              <a:ext cx="1366317" cy="1693324"/>
            </a:xfrm>
            <a:prstGeom prst="flowChartMagneticDrum">
              <a:avLst/>
            </a:prstGeom>
            <a:gradFill flip="none" rotWithShape="1">
              <a:gsLst>
                <a:gs pos="0">
                  <a:srgbClr val="FFE2CA">
                    <a:lumMod val="25000"/>
                  </a:srgbClr>
                </a:gs>
                <a:gs pos="50000">
                  <a:srgbClr val="FFE2CA">
                    <a:lumMod val="50000"/>
                  </a:srgbClr>
                </a:gs>
                <a:gs pos="100000">
                  <a:srgbClr val="FFE2CA">
                    <a:lumMod val="9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E2CA">
                  <a:lumMod val="25000"/>
                </a:srgb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52" tIns="34276" rIns="68552" bIns="34276" numCol="1" rtlCol="0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en-US" sz="1300" kern="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</p:grpSp>
      <p:cxnSp>
        <p:nvCxnSpPr>
          <p:cNvPr id="18" name="AutoShape 1016"/>
          <p:cNvCxnSpPr>
            <a:cxnSpLocks noChangeShapeType="1"/>
          </p:cNvCxnSpPr>
          <p:nvPr/>
        </p:nvCxnSpPr>
        <p:spPr bwMode="auto">
          <a:xfrm rot="10800000" flipV="1">
            <a:off x="4548554" y="3622427"/>
            <a:ext cx="3305908" cy="703384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C00000"/>
            </a:solidFill>
            <a:round/>
            <a:headEnd type="triangle" w="med" len="med"/>
            <a:tailEnd type="triangle"/>
          </a:ln>
        </p:spPr>
      </p:cxnSp>
      <p:cxnSp>
        <p:nvCxnSpPr>
          <p:cNvPr id="19" name="AutoShape 1016"/>
          <p:cNvCxnSpPr>
            <a:cxnSpLocks noChangeShapeType="1"/>
          </p:cNvCxnSpPr>
          <p:nvPr/>
        </p:nvCxnSpPr>
        <p:spPr bwMode="auto">
          <a:xfrm rot="10800000" flipV="1">
            <a:off x="4583725" y="3956534"/>
            <a:ext cx="3305909" cy="703386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C00000"/>
            </a:solidFill>
            <a:round/>
            <a:headEnd type="triangle" w="med" len="med"/>
            <a:tailEnd type="triangle"/>
          </a:ln>
        </p:spPr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906" y="3323746"/>
            <a:ext cx="1107657" cy="73843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853" y="4221918"/>
            <a:ext cx="1107657" cy="73843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488" y="3434012"/>
            <a:ext cx="878205" cy="2273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488" y="3767084"/>
            <a:ext cx="878205" cy="2273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170" y="4399984"/>
            <a:ext cx="878205" cy="2273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170" y="4733056"/>
            <a:ext cx="878205" cy="2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56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zh-CN" b="1" dirty="0" err="1"/>
              <a:t>Solução</a:t>
            </a:r>
            <a:r>
              <a:rPr lang="en-US" altLang="zh-CN" b="1" dirty="0"/>
              <a:t>: </a:t>
            </a:r>
          </a:p>
          <a:p>
            <a:pPr lvl="1"/>
            <a:r>
              <a:rPr lang="pt-BR" altLang="zh-CN" dirty="0"/>
              <a:t>O NLV pode eliminar o </a:t>
            </a:r>
            <a:r>
              <a:rPr lang="pt-BR" altLang="zh-CN" dirty="0" err="1"/>
              <a:t>crosstalk</a:t>
            </a:r>
            <a:r>
              <a:rPr lang="pt-BR" altLang="zh-CN" dirty="0"/>
              <a:t> compartilhando as informações do </a:t>
            </a:r>
            <a:r>
              <a:rPr lang="pt-BR" altLang="zh-CN" dirty="0" err="1"/>
              <a:t>crosstalk</a:t>
            </a:r>
            <a:r>
              <a:rPr lang="pt-BR" altLang="zh-CN" dirty="0"/>
              <a:t> entre </a:t>
            </a:r>
            <a:r>
              <a:rPr lang="pt-BR" altLang="zh-CN" dirty="0" err="1"/>
              <a:t>SLVs</a:t>
            </a:r>
            <a:r>
              <a:rPr lang="pt-BR" altLang="zh-CN" dirty="0"/>
              <a:t>, eliminar o </a:t>
            </a:r>
            <a:r>
              <a:rPr lang="pt-BR" altLang="zh-CN" dirty="0" err="1"/>
              <a:t>crosstalk</a:t>
            </a:r>
            <a:r>
              <a:rPr lang="pt-BR" altLang="zh-CN" dirty="0"/>
              <a:t> entre as linhas, maximizando o desempenho e, assim, protegendo o investimento</a:t>
            </a:r>
            <a:r>
              <a:rPr lang="en-US" altLang="zh-CN" dirty="0"/>
              <a:t>.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Cenário</a:t>
            </a:r>
            <a:r>
              <a:rPr lang="en-US" altLang="zh-CN" dirty="0"/>
              <a:t> 5 – Site (2)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853689" y="3377784"/>
            <a:ext cx="6267362" cy="2394649"/>
            <a:chOff x="1290041" y="2720794"/>
            <a:chExt cx="6267362" cy="2526672"/>
          </a:xfrm>
        </p:grpSpPr>
        <p:sp>
          <p:nvSpPr>
            <p:cNvPr id="5" name="TextBox 5"/>
            <p:cNvSpPr txBox="1"/>
            <p:nvPr/>
          </p:nvSpPr>
          <p:spPr bwMode="auto">
            <a:xfrm>
              <a:off x="4316552" y="2733081"/>
              <a:ext cx="1685065" cy="592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62" tIns="34281" rIns="68562" bIns="34281" rtlCol="0">
              <a:spAutoFit/>
            </a:bodyPr>
            <a:lstStyle/>
            <a:p>
              <a:pPr algn="ctr">
                <a:buClr>
                  <a:schemeClr val="tx1">
                    <a:lumMod val="50000"/>
                    <a:lumOff val="50000"/>
                  </a:schemeClr>
                </a:buClr>
                <a:buSzPct val="60000"/>
              </a:pPr>
              <a:r>
                <a:rPr lang="en-US" altLang="zh-CN" sz="1600" b="1" dirty="0">
                  <a:solidFill>
                    <a:srgbClr val="990000"/>
                  </a:solidFill>
                  <a:ea typeface="华文细黑"/>
                  <a:cs typeface="华文细黑"/>
                </a:rPr>
                <a:t>Pacote de </a:t>
              </a:r>
              <a:r>
                <a:rPr lang="en-US" altLang="zh-CN" sz="1600" b="1" dirty="0" err="1">
                  <a:solidFill>
                    <a:srgbClr val="990000"/>
                  </a:solidFill>
                  <a:ea typeface="华文细黑"/>
                  <a:cs typeface="华文细黑"/>
                </a:rPr>
                <a:t>cobre</a:t>
              </a:r>
              <a:r>
                <a:rPr lang="en-US" altLang="zh-CN" sz="1600" b="1" dirty="0">
                  <a:solidFill>
                    <a:srgbClr val="990000"/>
                  </a:solidFill>
                  <a:ea typeface="华文细黑"/>
                  <a:cs typeface="华文细黑"/>
                </a:rPr>
                <a:t>
</a:t>
              </a:r>
              <a:endParaRPr lang="en-US" altLang="zh-CN" sz="1600" b="1" dirty="0">
                <a:solidFill>
                  <a:srgbClr val="990000"/>
                </a:solidFill>
                <a:latin typeface="+mn-lt"/>
                <a:ea typeface="华文细黑"/>
                <a:cs typeface="华文细黑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5517778" y="3307971"/>
              <a:ext cx="1047247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直接连接符 6"/>
            <p:cNvCxnSpPr/>
            <p:nvPr/>
          </p:nvCxnSpPr>
          <p:spPr bwMode="auto">
            <a:xfrm>
              <a:off x="5611908" y="3627406"/>
              <a:ext cx="953117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接连接符 7"/>
            <p:cNvCxnSpPr/>
            <p:nvPr/>
          </p:nvCxnSpPr>
          <p:spPr bwMode="auto">
            <a:xfrm>
              <a:off x="5625355" y="4256122"/>
              <a:ext cx="939670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5571566" y="4575556"/>
              <a:ext cx="993459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 flipH="1">
              <a:off x="2729753" y="3312465"/>
              <a:ext cx="2644591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 flipH="1">
              <a:off x="2716306" y="3627724"/>
              <a:ext cx="265803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7"/>
            <p:cNvSpPr txBox="1"/>
            <p:nvPr/>
          </p:nvSpPr>
          <p:spPr>
            <a:xfrm>
              <a:off x="1707423" y="2720794"/>
              <a:ext cx="750282" cy="357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n-lt"/>
                </a:rPr>
                <a:t>NLV1</a:t>
              </a:r>
              <a:endParaRPr lang="zh-CN" altLang="en-US" sz="1600" b="1" dirty="0">
                <a:latin typeface="+mn-lt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 flipH="1">
              <a:off x="2689411" y="4252264"/>
              <a:ext cx="268493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flipH="1">
              <a:off x="2702858" y="4567523"/>
              <a:ext cx="267148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21"/>
            <p:cNvSpPr txBox="1"/>
            <p:nvPr/>
          </p:nvSpPr>
          <p:spPr>
            <a:xfrm>
              <a:off x="1723975" y="4890247"/>
              <a:ext cx="965436" cy="357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+mn-lt"/>
                </a:rPr>
                <a:t>NLV2</a:t>
              </a:r>
              <a:endParaRPr lang="zh-CN" altLang="en-US" sz="1600" b="1" dirty="0">
                <a:latin typeface="+mn-lt"/>
              </a:endParaRPr>
            </a:p>
          </p:txBody>
        </p:sp>
        <p:sp>
          <p:nvSpPr>
            <p:cNvPr id="16" name="Flowchart: Direct Access Storage 114"/>
            <p:cNvSpPr/>
            <p:nvPr/>
          </p:nvSpPr>
          <p:spPr bwMode="auto">
            <a:xfrm flipH="1">
              <a:off x="4424081" y="3106271"/>
              <a:ext cx="1366317" cy="1693324"/>
            </a:xfrm>
            <a:prstGeom prst="flowChartMagneticDrum">
              <a:avLst/>
            </a:prstGeom>
            <a:gradFill flip="none" rotWithShape="1">
              <a:gsLst>
                <a:gs pos="0">
                  <a:srgbClr val="FFE2CA">
                    <a:lumMod val="25000"/>
                  </a:srgbClr>
                </a:gs>
                <a:gs pos="50000">
                  <a:srgbClr val="FFE2CA">
                    <a:lumMod val="50000"/>
                  </a:srgbClr>
                </a:gs>
                <a:gs pos="100000">
                  <a:srgbClr val="FFE2CA">
                    <a:lumMod val="9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E2CA">
                  <a:lumMod val="25000"/>
                </a:srgb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52" tIns="34276" rIns="68552" bIns="34276" numCol="1" rtlCol="0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en-US" sz="1300" kern="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17" name="笑脸 203"/>
            <p:cNvSpPr/>
            <p:nvPr/>
          </p:nvSpPr>
          <p:spPr bwMode="auto">
            <a:xfrm>
              <a:off x="7269403" y="3890534"/>
              <a:ext cx="288000" cy="288000"/>
            </a:xfrm>
            <a:prstGeom prst="smileyFace">
              <a:avLst/>
            </a:prstGeom>
            <a:solidFill>
              <a:srgbClr val="92D050"/>
            </a:solidFill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indent="330858" algn="ctr" defTabSz="587929" eaLnBrk="0" hangingPunct="0">
                <a:lnSpc>
                  <a:spcPct val="130000"/>
                </a:lnSpc>
                <a:buFont typeface="Wingdings" pitchFamily="2" charset="2"/>
                <a:buChar char="l"/>
              </a:pPr>
              <a:endParaRPr lang="zh-CN" altLang="en-US" sz="1500" dirty="0">
                <a:solidFill>
                  <a:srgbClr val="000000"/>
                </a:solidFill>
                <a:latin typeface="+mn-lt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 flipH="1">
              <a:off x="1290041" y="3444573"/>
              <a:ext cx="739590" cy="1035423"/>
            </a:xfrm>
            <a:prstGeom prst="arc">
              <a:avLst>
                <a:gd name="adj1" fmla="val 16200000"/>
                <a:gd name="adj2" fmla="val 5399997"/>
              </a:avLst>
            </a:prstGeom>
            <a:noFill/>
            <a:ln w="381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华文细黑" pitchFamily="2" charset="-122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484" y="3661250"/>
            <a:ext cx="1107657" cy="73843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484" y="4586752"/>
            <a:ext cx="1107657" cy="73843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733" y="3790302"/>
            <a:ext cx="878205" cy="2273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733" y="4123374"/>
            <a:ext cx="878205" cy="2273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733" y="4701930"/>
            <a:ext cx="878205" cy="2273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733" y="5035002"/>
            <a:ext cx="878205" cy="2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41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xDSL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
</a:t>
            </a:r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Princípio de vetorização e aplicação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altLang="zh-CN" b="1" dirty="0">
                <a:solidFill>
                  <a:srgbClr val="151515"/>
                </a:solidFill>
              </a:rPr>
              <a:t>Princípio e Aplicação </a:t>
            </a:r>
            <a:r>
              <a:rPr lang="pt-BR" altLang="zh-CN" b="1" dirty="0" err="1">
                <a:solidFill>
                  <a:srgbClr val="151515"/>
                </a:solidFill>
              </a:rPr>
              <a:t>G.fast</a:t>
            </a:r>
            <a:endParaRPr lang="pt-BR" altLang="zh-CN" b="1" dirty="0">
              <a:solidFill>
                <a:srgbClr val="151515"/>
              </a:solidFill>
            </a:endParaRPr>
          </a:p>
          <a:p>
            <a:pPr lvl="1"/>
            <a:r>
              <a:rPr lang="en-US" altLang="zh-CN" b="1" dirty="0" err="1"/>
              <a:t>Porquê</a:t>
            </a:r>
            <a:r>
              <a:rPr lang="en-US" altLang="zh-CN" b="1" dirty="0"/>
              <a:t> a </a:t>
            </a:r>
            <a:r>
              <a:rPr lang="en-US" altLang="zh-CN" b="1" dirty="0" err="1"/>
              <a:t>G.fast</a:t>
            </a:r>
            <a:r>
              <a:rPr lang="en-US" altLang="zh-CN" b="1" dirty="0"/>
              <a:t>
</a:t>
            </a:r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Tecnologia de chave </a:t>
            </a:r>
            <a:r>
              <a:rPr lang="pt-BR" altLang="zh-CN" dirty="0" err="1">
                <a:solidFill>
                  <a:schemeClr val="bg1">
                    <a:lumMod val="50000"/>
                  </a:schemeClr>
                </a:solidFill>
              </a:rPr>
              <a:t>G.fast</a:t>
            </a:r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
Solução de Rede </a:t>
            </a:r>
            <a:r>
              <a:rPr lang="pt-BR" altLang="zh-CN" dirty="0" err="1">
                <a:solidFill>
                  <a:schemeClr val="bg1">
                    <a:lumMod val="50000"/>
                  </a:schemeClr>
                </a:solidFill>
              </a:rPr>
              <a:t>G.fast</a:t>
            </a:r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Vetorização e configuração de serviço </a:t>
            </a:r>
            <a:r>
              <a:rPr lang="pt-BR" altLang="zh-CN" dirty="0" err="1">
                <a:solidFill>
                  <a:schemeClr val="bg1">
                    <a:lumMod val="50000"/>
                  </a:schemeClr>
                </a:solidFill>
              </a:rPr>
              <a:t>G.fast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563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 que </a:t>
            </a:r>
            <a:r>
              <a:rPr lang="en-US" altLang="zh-CN" dirty="0" err="1"/>
              <a:t>não</a:t>
            </a:r>
            <a:r>
              <a:rPr lang="en-US" altLang="zh-CN" dirty="0"/>
              <a:t> FTTH 
</a:t>
            </a:r>
            <a:endParaRPr lang="zh-CN" altLang="en-US" dirty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962025" y="1422400"/>
            <a:ext cx="10464800" cy="4319588"/>
            <a:chOff x="606" y="896"/>
            <a:chExt cx="6592" cy="2721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606" y="896"/>
              <a:ext cx="6592" cy="2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5" y="988"/>
              <a:ext cx="1495" cy="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6" y="945"/>
              <a:ext cx="1601" cy="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" y="901"/>
              <a:ext cx="1315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5" y="2330"/>
              <a:ext cx="1512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" y="2411"/>
              <a:ext cx="804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0" y="2406"/>
              <a:ext cx="787" cy="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2" y="2362"/>
              <a:ext cx="798" cy="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1899" y="1906"/>
              <a:ext cx="29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W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eak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2180" y="1906"/>
              <a:ext cx="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-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2219" y="1906"/>
              <a:ext cx="6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current box 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2848" y="1906"/>
              <a:ext cx="11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is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2961" y="1906"/>
              <a:ext cx="61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too narrow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1899" y="2048"/>
              <a:ext cx="4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and too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337" y="2048"/>
              <a:ext cx="4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deep to 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2770" y="2048"/>
              <a:ext cx="84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layout new fiber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3905" y="1950"/>
              <a:ext cx="142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No space and duct for new 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3905" y="2091"/>
              <a:ext cx="28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fibers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5653" y="1912"/>
              <a:ext cx="36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O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pen 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5945" y="1912"/>
              <a:ext cx="20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the 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6147" y="1912"/>
              <a:ext cx="90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ceiling to lay out 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" name="Rectangle 25"/>
            <p:cNvSpPr>
              <a:spLocks noChangeArrowheads="1"/>
            </p:cNvSpPr>
            <p:nvPr/>
          </p:nvSpPr>
          <p:spPr bwMode="auto">
            <a:xfrm>
              <a:off x="5653" y="2053"/>
              <a:ext cx="114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fiber will be huge cost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899" y="3308"/>
              <a:ext cx="10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mall pipe: difficult 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2916" y="3308"/>
              <a:ext cx="14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to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3056" y="3308"/>
              <a:ext cx="2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drag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" name="Rectangle 29"/>
            <p:cNvSpPr>
              <a:spLocks noChangeArrowheads="1"/>
            </p:cNvSpPr>
            <p:nvPr/>
          </p:nvSpPr>
          <p:spPr bwMode="auto">
            <a:xfrm>
              <a:off x="1899" y="3449"/>
              <a:ext cx="89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in fiber and drag 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2798" y="3449"/>
              <a:ext cx="20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out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3006" y="3449"/>
              <a:ext cx="38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copper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3607" y="3318"/>
              <a:ext cx="86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Copper installed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3607" y="3460"/>
              <a:ext cx="4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without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8" name="Rectangle 34"/>
            <p:cNvSpPr>
              <a:spLocks noChangeArrowheads="1"/>
            </p:cNvSpPr>
            <p:nvPr/>
          </p:nvSpPr>
          <p:spPr bwMode="auto">
            <a:xfrm>
              <a:off x="4045" y="3460"/>
              <a:ext cx="22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duct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4793" y="3308"/>
              <a:ext cx="69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D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uct is stuck 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30" name="Rectangle 36"/>
            <p:cNvSpPr>
              <a:spLocks noChangeArrowheads="1"/>
            </p:cNvSpPr>
            <p:nvPr/>
          </p:nvSpPr>
          <p:spPr bwMode="auto">
            <a:xfrm>
              <a:off x="4793" y="3449"/>
              <a:ext cx="64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with cement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5849" y="3308"/>
              <a:ext cx="11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Drill hole damage the 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5849" y="3449"/>
              <a:ext cx="89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house decoration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612" y="1015"/>
              <a:ext cx="1017" cy="783"/>
            </a:xfrm>
            <a:custGeom>
              <a:avLst/>
              <a:gdLst>
                <a:gd name="T0" fmla="*/ 0 w 1017"/>
                <a:gd name="T1" fmla="*/ 125 h 783"/>
                <a:gd name="T2" fmla="*/ 747 w 1017"/>
                <a:gd name="T3" fmla="*/ 125 h 783"/>
                <a:gd name="T4" fmla="*/ 747 w 1017"/>
                <a:gd name="T5" fmla="*/ 0 h 783"/>
                <a:gd name="T6" fmla="*/ 1017 w 1017"/>
                <a:gd name="T7" fmla="*/ 392 h 783"/>
                <a:gd name="T8" fmla="*/ 747 w 1017"/>
                <a:gd name="T9" fmla="*/ 783 h 783"/>
                <a:gd name="T10" fmla="*/ 747 w 1017"/>
                <a:gd name="T11" fmla="*/ 652 h 783"/>
                <a:gd name="T12" fmla="*/ 0 w 1017"/>
                <a:gd name="T13" fmla="*/ 652 h 783"/>
                <a:gd name="T14" fmla="*/ 0 w 1017"/>
                <a:gd name="T15" fmla="*/ 125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7" h="783">
                  <a:moveTo>
                    <a:pt x="0" y="125"/>
                  </a:moveTo>
                  <a:lnTo>
                    <a:pt x="747" y="125"/>
                  </a:lnTo>
                  <a:lnTo>
                    <a:pt x="747" y="0"/>
                  </a:lnTo>
                  <a:lnTo>
                    <a:pt x="1017" y="392"/>
                  </a:lnTo>
                  <a:lnTo>
                    <a:pt x="747" y="783"/>
                  </a:lnTo>
                  <a:lnTo>
                    <a:pt x="747" y="652"/>
                  </a:lnTo>
                  <a:lnTo>
                    <a:pt x="0" y="652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"/>
            <p:cNvSpPr>
              <a:spLocks noChangeArrowheads="1"/>
            </p:cNvSpPr>
            <p:nvPr/>
          </p:nvSpPr>
          <p:spPr bwMode="auto">
            <a:xfrm>
              <a:off x="707" y="1167"/>
              <a:ext cx="48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/>
              <a:r>
                <a:rPr lang="pt-BR" altLang="zh-CN" sz="1600" b="1" dirty="0">
                  <a:solidFill>
                    <a:srgbClr val="FFFFFF"/>
                  </a:solidFill>
                  <a:latin typeface="+mn-lt"/>
                </a:rPr>
                <a:t>Desafios 
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35" name="Rectangle 41"/>
            <p:cNvSpPr>
              <a:spLocks noChangeArrowheads="1"/>
            </p:cNvSpPr>
            <p:nvPr/>
          </p:nvSpPr>
          <p:spPr bwMode="auto">
            <a:xfrm>
              <a:off x="632" y="1346"/>
              <a:ext cx="6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zh-CN" sz="1600" b="1" dirty="0">
                  <a:solidFill>
                    <a:srgbClr val="FFFFFF"/>
                  </a:solidFill>
                  <a:latin typeface="+mn-lt"/>
                </a:rPr>
                <a:t>fora de casa
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</a:rPr>
                <a:t> 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36" name="Rectangle 42"/>
            <p:cNvSpPr>
              <a:spLocks noChangeArrowheads="1"/>
            </p:cNvSpPr>
            <p:nvPr/>
          </p:nvSpPr>
          <p:spPr bwMode="auto">
            <a:xfrm>
              <a:off x="848" y="148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612" y="2373"/>
              <a:ext cx="1017" cy="777"/>
            </a:xfrm>
            <a:custGeom>
              <a:avLst/>
              <a:gdLst>
                <a:gd name="T0" fmla="*/ 0 w 1017"/>
                <a:gd name="T1" fmla="*/ 120 h 777"/>
                <a:gd name="T2" fmla="*/ 753 w 1017"/>
                <a:gd name="T3" fmla="*/ 120 h 777"/>
                <a:gd name="T4" fmla="*/ 753 w 1017"/>
                <a:gd name="T5" fmla="*/ 0 h 777"/>
                <a:gd name="T6" fmla="*/ 1017 w 1017"/>
                <a:gd name="T7" fmla="*/ 386 h 777"/>
                <a:gd name="T8" fmla="*/ 753 w 1017"/>
                <a:gd name="T9" fmla="*/ 777 h 777"/>
                <a:gd name="T10" fmla="*/ 753 w 1017"/>
                <a:gd name="T11" fmla="*/ 652 h 777"/>
                <a:gd name="T12" fmla="*/ 0 w 1017"/>
                <a:gd name="T13" fmla="*/ 652 h 777"/>
                <a:gd name="T14" fmla="*/ 0 w 1017"/>
                <a:gd name="T15" fmla="*/ 12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7" h="777">
                  <a:moveTo>
                    <a:pt x="0" y="120"/>
                  </a:moveTo>
                  <a:lnTo>
                    <a:pt x="753" y="120"/>
                  </a:lnTo>
                  <a:lnTo>
                    <a:pt x="753" y="0"/>
                  </a:lnTo>
                  <a:lnTo>
                    <a:pt x="1017" y="386"/>
                  </a:lnTo>
                  <a:lnTo>
                    <a:pt x="753" y="777"/>
                  </a:lnTo>
                  <a:lnTo>
                    <a:pt x="753" y="652"/>
                  </a:lnTo>
                  <a:lnTo>
                    <a:pt x="0" y="652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4"/>
            <p:cNvSpPr>
              <a:spLocks noChangeArrowheads="1"/>
            </p:cNvSpPr>
            <p:nvPr/>
          </p:nvSpPr>
          <p:spPr bwMode="auto">
            <a:xfrm>
              <a:off x="707" y="2525"/>
              <a:ext cx="48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/>
              <a:r>
                <a:rPr lang="pt-BR" altLang="zh-CN" sz="1600" b="1" dirty="0">
                  <a:solidFill>
                    <a:srgbClr val="FFFFFF"/>
                  </a:solidFill>
                  <a:latin typeface="+mn-lt"/>
                </a:rPr>
                <a:t>Desafios 
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39" name="Rectangle 45"/>
            <p:cNvSpPr>
              <a:spLocks noChangeArrowheads="1"/>
            </p:cNvSpPr>
            <p:nvPr/>
          </p:nvSpPr>
          <p:spPr bwMode="auto">
            <a:xfrm>
              <a:off x="632" y="2703"/>
              <a:ext cx="82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/>
              <a:r>
                <a:rPr lang="en-US" altLang="zh-CN" sz="1600" b="1" dirty="0" err="1">
                  <a:solidFill>
                    <a:srgbClr val="FFFFFF"/>
                  </a:solidFill>
                  <a:latin typeface="+mn-lt"/>
                </a:rPr>
                <a:t>Dentro</a:t>
              </a:r>
              <a:r>
                <a:rPr lang="en-US" altLang="zh-CN" sz="1600" b="1" dirty="0">
                  <a:solidFill>
                    <a:srgbClr val="FFFFFF"/>
                  </a:solidFill>
                  <a:latin typeface="+mn-lt"/>
                </a:rPr>
                <a:t> de casa 
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40" name="Rectangle 46"/>
            <p:cNvSpPr>
              <a:spLocks noChangeArrowheads="1"/>
            </p:cNvSpPr>
            <p:nvPr/>
          </p:nvSpPr>
          <p:spPr bwMode="auto">
            <a:xfrm>
              <a:off x="848" y="284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4234" y="2224881"/>
            <a:ext cx="379720" cy="142396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52118" y="3908203"/>
            <a:ext cx="475458" cy="158486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6941" y="4476220"/>
            <a:ext cx="511175" cy="170392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50" y="4328055"/>
            <a:ext cx="104775" cy="12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75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altLang="zh-CN" dirty="0"/>
              <a:t>Com a demanda por serviços de alta taxa de bits sobrecarregando as redes de acesso ao seu limite, a indústria está procurando uma solução para o próximo gargalo de largura de banda. </a:t>
            </a:r>
            <a:r>
              <a:rPr lang="pt-BR" altLang="zh-CN" dirty="0" err="1"/>
              <a:t>G.fast</a:t>
            </a:r>
            <a:r>
              <a:rPr lang="pt-BR" altLang="zh-CN" dirty="0"/>
              <a:t> promete ser essa solução</a:t>
            </a:r>
            <a:r>
              <a:rPr lang="en-US" altLang="zh-CN" dirty="0"/>
              <a:t>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A necessidade de </a:t>
            </a:r>
            <a:r>
              <a:rPr lang="pt-BR" altLang="zh-CN" dirty="0" err="1"/>
              <a:t>G.fast</a:t>
            </a:r>
            <a:r>
              <a:rPr lang="pt-BR" altLang="zh-CN" dirty="0"/>
              <a:t>
</a:t>
            </a:r>
            <a:endParaRPr lang="zh-CN" altLang="en-US" dirty="0"/>
          </a:p>
        </p:txBody>
      </p:sp>
      <p:pic>
        <p:nvPicPr>
          <p:cNvPr id="4" name="Picture 6" descr="http://www.ispreview.co.uk/wp-content/uploads/ngg_featured/broadband_internet_speed_u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1359" y="2740203"/>
            <a:ext cx="3086608" cy="2681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9232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xDSL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
</a:t>
            </a:r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Princípio de vetorização e aplicação
</a:t>
            </a:r>
            <a:r>
              <a:rPr lang="pt-BR" altLang="zh-CN" b="1" dirty="0">
                <a:solidFill>
                  <a:srgbClr val="151515"/>
                </a:solidFill>
              </a:rPr>
              <a:t>Princípio e Aplicação </a:t>
            </a:r>
            <a:r>
              <a:rPr lang="pt-BR" altLang="zh-CN" b="1" dirty="0" err="1">
                <a:solidFill>
                  <a:srgbClr val="151515"/>
                </a:solidFill>
              </a:rPr>
              <a:t>G.fast</a:t>
            </a:r>
            <a:r>
              <a:rPr lang="en-US" altLang="zh-CN" b="1" dirty="0">
                <a:solidFill>
                  <a:srgbClr val="151515"/>
                </a:solidFill>
              </a:rPr>
              <a:t>  </a:t>
            </a:r>
          </a:p>
          <a:p>
            <a:pPr lvl="1"/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Porquê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G.fast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
</a:t>
            </a:r>
            <a:r>
              <a:rPr lang="pt-BR" altLang="zh-CN" b="1" dirty="0"/>
              <a:t>Tecnologia de chave </a:t>
            </a:r>
            <a:r>
              <a:rPr lang="pt-BR" altLang="zh-CN" b="1" dirty="0" err="1"/>
              <a:t>G.fast</a:t>
            </a:r>
            <a:endParaRPr lang="en-US" altLang="zh-CN" b="1" dirty="0"/>
          </a:p>
          <a:p>
            <a:pPr lvl="1"/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Solução de Rede </a:t>
            </a:r>
            <a:r>
              <a:rPr lang="pt-BR" altLang="zh-CN" dirty="0" err="1">
                <a:solidFill>
                  <a:schemeClr val="bg1">
                    <a:lumMod val="50000"/>
                  </a:schemeClr>
                </a:solidFill>
              </a:rPr>
              <a:t>G.fast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  <a:p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Vetorização e configuração de serviço </a:t>
            </a:r>
            <a:r>
              <a:rPr lang="pt-BR" altLang="zh-CN" dirty="0" err="1">
                <a:solidFill>
                  <a:schemeClr val="bg1">
                    <a:lumMod val="50000"/>
                  </a:schemeClr>
                </a:solidFill>
              </a:rPr>
              <a:t>G.fast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36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err="1"/>
              <a:t>Desenvolvimento</a:t>
            </a:r>
            <a:r>
              <a:rPr lang="en-US" altLang="zh-CN" b="1" dirty="0"/>
              <a:t> </a:t>
            </a:r>
            <a:r>
              <a:rPr lang="en-US" altLang="zh-CN" b="1" dirty="0" err="1"/>
              <a:t>xDSL</a:t>
            </a:r>
            <a:r>
              <a:rPr lang="en-US" altLang="zh-CN" b="1" dirty="0"/>
              <a:t>
</a:t>
            </a:r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Princípio de vetorização e aplicação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Princípio e Aplicação </a:t>
            </a:r>
            <a:r>
              <a:rPr lang="pt-BR" altLang="zh-CN" dirty="0" err="1">
                <a:solidFill>
                  <a:schemeClr val="bg1">
                    <a:lumMod val="50000"/>
                  </a:schemeClr>
                </a:solidFill>
              </a:rPr>
              <a:t>G.fast</a:t>
            </a:r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
Vetorização e configuração de serviço </a:t>
            </a:r>
            <a:r>
              <a:rPr lang="pt-BR" altLang="zh-CN" dirty="0" err="1">
                <a:solidFill>
                  <a:schemeClr val="bg1">
                    <a:lumMod val="50000"/>
                  </a:schemeClr>
                </a:solidFill>
              </a:rPr>
              <a:t>G.fast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668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pt-BR" altLang="zh-CN" sz="2000" dirty="0"/>
              <a:t>Use a tecnologia DMT (compatível com VDSL2 CPE</a:t>
            </a:r>
            <a:r>
              <a:rPr lang="en-US" altLang="zh-CN" sz="2000" dirty="0"/>
              <a:t>)</a:t>
            </a:r>
          </a:p>
          <a:p>
            <a:r>
              <a:rPr lang="pt-BR" altLang="zh-CN" sz="2000" dirty="0"/>
              <a:t>Estender a frequência para 106M no estágio 1 (212MHz no futuro</a:t>
            </a:r>
            <a:r>
              <a:rPr lang="en-US" altLang="zh-CN" sz="2000" dirty="0"/>
              <a:t>)</a:t>
            </a:r>
          </a:p>
          <a:p>
            <a:r>
              <a:rPr lang="pt-BR" altLang="zh-CN" sz="2000" dirty="0"/>
              <a:t>Mudanças de FDD para TDD para reduzir a complexidade
Baixa potência no sinal: -76dBm 4dBm, &lt;4dmW (VDSL2: -60dBm, </a:t>
            </a:r>
            <a:r>
              <a:rPr lang="en-US" altLang="zh-CN" sz="2000" dirty="0"/>
              <a:t>25mW)</a:t>
            </a:r>
          </a:p>
          <a:p>
            <a:r>
              <a:rPr lang="pt-BR" altLang="zh-CN" sz="2000" dirty="0"/>
              <a:t>Janela TDD: &lt; 1ms (US:DS = qualquer taxa, por exemplo, 1:8 ou </a:t>
            </a:r>
            <a:r>
              <a:rPr lang="en-US" altLang="zh-CN" sz="2000" dirty="0"/>
              <a:t>1:1)</a:t>
            </a:r>
          </a:p>
          <a:p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Visão geral da tecnologia </a:t>
            </a:r>
            <a:r>
              <a:rPr lang="pt-BR" altLang="zh-CN" dirty="0" err="1"/>
              <a:t>G.fast</a:t>
            </a:r>
            <a:r>
              <a:rPr lang="pt-BR" altLang="zh-CN" dirty="0"/>
              <a:t>
</a:t>
            </a:r>
            <a:endParaRPr lang="zh-CN" altLang="en-US" dirty="0"/>
          </a:p>
        </p:txBody>
      </p:sp>
      <p:graphicFrame>
        <p:nvGraphicFramePr>
          <p:cNvPr id="4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609731"/>
              </p:ext>
            </p:extLst>
          </p:nvPr>
        </p:nvGraphicFramePr>
        <p:xfrm>
          <a:off x="875042" y="1242453"/>
          <a:ext cx="10459843" cy="225947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86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9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27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endParaRPr lang="en-GB" sz="1800" b="1" kern="100" dirty="0">
                        <a:solidFill>
                          <a:schemeClr val="bg1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91464" marR="91464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800" b="1" kern="100" dirty="0" err="1">
                          <a:solidFill>
                            <a:schemeClr val="bg1"/>
                          </a:solidFill>
                        </a:rPr>
                        <a:t>Faixa</a:t>
                      </a:r>
                      <a:r>
                        <a:rPr lang="en-GB" sz="1800" b="1" kern="100" dirty="0">
                          <a:solidFill>
                            <a:schemeClr val="bg1"/>
                          </a:solidFill>
                        </a:rPr>
                        <a:t> de tom
</a:t>
                      </a:r>
                      <a:endParaRPr lang="en-US" sz="1800" b="1" kern="100" dirty="0">
                        <a:solidFill>
                          <a:schemeClr val="bg1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91464" marR="91464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800" b="1" kern="100" dirty="0" err="1">
                          <a:solidFill>
                            <a:schemeClr val="bg1"/>
                          </a:solidFill>
                        </a:rPr>
                        <a:t>Número</a:t>
                      </a:r>
                      <a:r>
                        <a:rPr lang="en-GB" sz="1800" b="1" kern="100" dirty="0">
                          <a:solidFill>
                            <a:schemeClr val="bg1"/>
                          </a:solidFill>
                        </a:rPr>
                        <a:t> de tom
</a:t>
                      </a:r>
                      <a:endParaRPr lang="en-US" sz="1800" b="1" kern="100" dirty="0">
                        <a:solidFill>
                          <a:schemeClr val="bg1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91464" marR="91464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800" b="1" kern="100" dirty="0">
                          <a:solidFill>
                            <a:schemeClr val="bg1"/>
                          </a:solidFill>
                        </a:rPr>
                        <a:t>Taxa de </a:t>
                      </a:r>
                      <a:r>
                        <a:rPr lang="en-GB" sz="1800" b="1" kern="100" dirty="0" err="1">
                          <a:solidFill>
                            <a:schemeClr val="bg1"/>
                          </a:solidFill>
                        </a:rPr>
                        <a:t>símbolos</a:t>
                      </a:r>
                      <a:r>
                        <a:rPr lang="en-GB" sz="1800" b="1" kern="100" dirty="0">
                          <a:solidFill>
                            <a:schemeClr val="bg1"/>
                          </a:solidFill>
                        </a:rPr>
                        <a:t>
</a:t>
                      </a:r>
                      <a:endParaRPr lang="en-US" sz="1800" b="1" kern="100" dirty="0">
                        <a:solidFill>
                          <a:schemeClr val="bg1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91464" marR="91464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09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/>
                        <a:t>VDSL2 17a</a:t>
                      </a:r>
                      <a:endParaRPr lang="en-US" sz="1800" kern="100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91464" marR="91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/>
                        <a:t>4.3125KHz</a:t>
                      </a:r>
                      <a:endParaRPr lang="en-US" sz="1800" kern="100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91464" marR="91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/>
                        <a:t>4096</a:t>
                      </a:r>
                      <a:endParaRPr lang="en-US" sz="1800" kern="100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91464" marR="91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/>
                        <a:t>4K</a:t>
                      </a:r>
                      <a:endParaRPr lang="en-US" sz="1800" kern="100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91464" marR="9146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09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/>
                        <a:t>VDSL2 30a</a:t>
                      </a:r>
                      <a:endParaRPr lang="en-US" sz="1800" kern="100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91464" marR="91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/>
                        <a:t>2</a:t>
                      </a:r>
                      <a:r>
                        <a:rPr lang="zh-CN" sz="1800" kern="100" dirty="0"/>
                        <a:t>×</a:t>
                      </a:r>
                      <a:r>
                        <a:rPr lang="en-US" sz="1800" kern="100" dirty="0"/>
                        <a:t>4.3125KHz</a:t>
                      </a:r>
                      <a:endParaRPr lang="en-US" sz="1800" kern="100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91464" marR="91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/>
                        <a:t>3479</a:t>
                      </a:r>
                      <a:endParaRPr lang="en-US" sz="1800" kern="100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91464" marR="91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/>
                        <a:t>8K</a:t>
                      </a:r>
                      <a:endParaRPr lang="en-US" sz="1800" kern="100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91464" marR="9146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09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/>
                        <a:t>G.fast 100a</a:t>
                      </a:r>
                      <a:endParaRPr lang="en-US" sz="1800" kern="100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91464" marR="91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800" kern="100" dirty="0"/>
                        <a:t>12</a:t>
                      </a:r>
                      <a:r>
                        <a:rPr lang="zh-CN" sz="1800" kern="100" dirty="0"/>
                        <a:t>×</a:t>
                      </a:r>
                      <a:r>
                        <a:rPr lang="en-US" sz="1800" kern="100" dirty="0"/>
                        <a:t>4.3125KHz</a:t>
                      </a:r>
                      <a:endParaRPr lang="en-US" sz="1800" kern="100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91464" marR="91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/>
                        <a:t>2048</a:t>
                      </a:r>
                      <a:endParaRPr lang="en-US" sz="1800" kern="100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91464" marR="914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/>
                        <a:t>48K</a:t>
                      </a:r>
                      <a:endParaRPr lang="en-US" sz="1800" kern="100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91464" marR="9146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500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pt-BR" altLang="zh-CN" sz="1600" dirty="0"/>
              <a:t>TDD: (Time Division Duplex), use um slot de tempo diferente para tráfego </a:t>
            </a:r>
            <a:r>
              <a:rPr lang="pt-BR" altLang="zh-CN" sz="1600" dirty="0" err="1"/>
              <a:t>downstream</a:t>
            </a:r>
            <a:r>
              <a:rPr lang="pt-BR" altLang="zh-CN" sz="1600" dirty="0"/>
              <a:t> e </a:t>
            </a:r>
            <a:r>
              <a:rPr lang="pt-BR" altLang="zh-CN" sz="1600" dirty="0" err="1"/>
              <a:t>upstream</a:t>
            </a:r>
            <a:r>
              <a:rPr lang="en-US" altLang="zh-CN" sz="1600" dirty="0"/>
              <a:t>.</a:t>
            </a:r>
          </a:p>
          <a:p>
            <a:r>
              <a:rPr lang="pt-BR" altLang="zh-CN" sz="1600" dirty="0"/>
              <a:t>Suporte a proporção flexível para </a:t>
            </a:r>
            <a:r>
              <a:rPr lang="pt-BR" altLang="zh-CN" sz="1600" dirty="0" err="1"/>
              <a:t>downstream</a:t>
            </a:r>
            <a:r>
              <a:rPr lang="pt-BR" altLang="zh-CN" sz="1600" dirty="0"/>
              <a:t> e </a:t>
            </a:r>
            <a:r>
              <a:rPr lang="pt-BR" altLang="zh-CN" sz="1600" dirty="0" err="1"/>
              <a:t>upstream</a:t>
            </a:r>
            <a:r>
              <a:rPr lang="pt-BR" altLang="zh-CN" sz="1600" dirty="0"/>
              <a:t>. O período de tempo do slot é configurável</a:t>
            </a:r>
            <a:r>
              <a:rPr lang="en-US" altLang="zh-CN" sz="1600" dirty="0"/>
              <a:t>.</a:t>
            </a:r>
          </a:p>
          <a:p>
            <a:r>
              <a:rPr lang="pt-BR" altLang="zh-CN" sz="1600" dirty="0"/>
              <a:t> </a:t>
            </a:r>
            <a:r>
              <a:rPr lang="pt-BR" altLang="zh-CN" sz="1600" dirty="0" err="1"/>
              <a:t>Eg</a:t>
            </a:r>
            <a:r>
              <a:rPr lang="pt-BR" altLang="zh-CN" sz="1600" dirty="0"/>
              <a:t>. O x e o y podem ser configurados para serem os mesmos para alcançar uma transmissão simétrica</a:t>
            </a:r>
            <a:r>
              <a:rPr lang="en-US" altLang="zh-CN" sz="1600" dirty="0"/>
              <a:t>. 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</a:p>
          <a:p>
            <a:endParaRPr lang="en-US" altLang="zh-CN" sz="1600" dirty="0"/>
          </a:p>
          <a:p>
            <a:r>
              <a:rPr lang="en-US" altLang="zh-CN" sz="1600" dirty="0"/>
              <a:t>FDD: (Frequency Division Duplex), use </a:t>
            </a:r>
            <a:r>
              <a:rPr lang="en-US" altLang="zh-CN" sz="1600" dirty="0" err="1"/>
              <a:t>banda</a:t>
            </a:r>
            <a:r>
              <a:rPr lang="en-US" altLang="zh-CN" sz="1600" dirty="0"/>
              <a:t> de </a:t>
            </a:r>
            <a:r>
              <a:rPr lang="en-US" altLang="zh-CN" sz="1600" dirty="0" err="1"/>
              <a:t>frequência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fixa</a:t>
            </a:r>
            <a:r>
              <a:rPr lang="en-US" altLang="zh-CN" sz="1600" dirty="0"/>
              <a:t> para downstream e upstream
</a:t>
            </a:r>
            <a:r>
              <a:rPr lang="pt-BR" altLang="zh-CN" sz="1600" dirty="0">
                <a:solidFill>
                  <a:srgbClr val="C00000"/>
                </a:solidFill>
              </a:rPr>
              <a:t>FDD requer transmissor e receptor ambos ligados ao mesmo tempo. O TX e RX independentes tornarão o chipset mais complicado com mais consumo de energia e tamanho grande</a:t>
            </a:r>
            <a:r>
              <a:rPr lang="en-US" altLang="zh-CN" sz="1600" dirty="0">
                <a:solidFill>
                  <a:srgbClr val="C00000"/>
                </a:solidFill>
              </a:rPr>
              <a:t>.</a:t>
            </a:r>
          </a:p>
          <a:p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Comparação entre TDD e FDD
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140298"/>
              </p:ext>
            </p:extLst>
          </p:nvPr>
        </p:nvGraphicFramePr>
        <p:xfrm>
          <a:off x="1008061" y="1617363"/>
          <a:ext cx="10308880" cy="381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6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4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6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40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4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Timeslot1(Down)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Timeslot2(up)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Timeslot1(Down)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Timeslot2(up)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 bwMode="auto">
          <a:xfrm>
            <a:off x="5076624" y="1222208"/>
            <a:ext cx="2078421" cy="65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b="1" dirty="0" err="1">
                <a:solidFill>
                  <a:srgbClr val="C00000"/>
                </a:solidFill>
                <a:cs typeface="Arial" pitchFamily="34" charset="0"/>
              </a:rPr>
              <a:t>Domínio</a:t>
            </a:r>
            <a:r>
              <a:rPr lang="en-US" b="1" dirty="0">
                <a:solidFill>
                  <a:srgbClr val="C00000"/>
                </a:solidFill>
                <a:cs typeface="Arial" pitchFamily="34" charset="0"/>
              </a:rPr>
              <a:t> do tempo
</a:t>
            </a:r>
            <a:endParaRPr lang="en-US" sz="1800" b="1" dirty="0">
              <a:solidFill>
                <a:srgbClr val="C00000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913192" y="2232381"/>
            <a:ext cx="24586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>
            <a:off x="3718400" y="2213719"/>
            <a:ext cx="23551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 flipV="1">
            <a:off x="6372658" y="2200244"/>
            <a:ext cx="2408193" cy="196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>
            <a:off x="8995631" y="2200244"/>
            <a:ext cx="23218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0" name="文本框 9"/>
          <p:cNvSpPr txBox="1"/>
          <p:nvPr/>
        </p:nvSpPr>
        <p:spPr bwMode="auto">
          <a:xfrm>
            <a:off x="1822263" y="2151319"/>
            <a:ext cx="790331" cy="37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dirty="0" err="1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xms</a:t>
            </a:r>
            <a:endParaRPr lang="en-US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7296329" y="2151318"/>
            <a:ext cx="683796" cy="37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dirty="0" err="1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xms</a:t>
            </a:r>
            <a:endParaRPr lang="en-US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 bwMode="auto">
          <a:xfrm>
            <a:off x="4626100" y="2135817"/>
            <a:ext cx="640749" cy="37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dirty="0" err="1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yms</a:t>
            </a:r>
            <a:endParaRPr lang="en-US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9886657" y="2135817"/>
            <a:ext cx="713610" cy="37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dirty="0" err="1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yms</a:t>
            </a:r>
            <a:endParaRPr lang="en-US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064395"/>
              </p:ext>
            </p:extLst>
          </p:nvPr>
        </p:nvGraphicFramePr>
        <p:xfrm>
          <a:off x="852671" y="4225959"/>
          <a:ext cx="10464804" cy="289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4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3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Down1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Down2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Down3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 bwMode="auto">
          <a:xfrm>
            <a:off x="4750097" y="3760169"/>
            <a:ext cx="2381035" cy="65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b="1" dirty="0" err="1">
                <a:solidFill>
                  <a:srgbClr val="C00000"/>
                </a:solidFill>
                <a:cs typeface="Arial" pitchFamily="34" charset="0"/>
              </a:rPr>
              <a:t>Domínio</a:t>
            </a:r>
            <a:r>
              <a:rPr lang="en-US" b="1" dirty="0">
                <a:solidFill>
                  <a:srgbClr val="C00000"/>
                </a:solidFill>
                <a:cs typeface="Arial" pitchFamily="34" charset="0"/>
              </a:rPr>
              <a:t> da </a:t>
            </a:r>
            <a:r>
              <a:rPr lang="en-US" b="1" dirty="0" err="1">
                <a:solidFill>
                  <a:srgbClr val="C00000"/>
                </a:solidFill>
                <a:cs typeface="Arial" pitchFamily="34" charset="0"/>
              </a:rPr>
              <a:t>frequência</a:t>
            </a:r>
            <a:r>
              <a:rPr lang="en-US" b="1" dirty="0">
                <a:solidFill>
                  <a:srgbClr val="C00000"/>
                </a:solidFill>
                <a:cs typeface="Arial" pitchFamily="34" charset="0"/>
              </a:rPr>
              <a:t>
</a:t>
            </a:r>
            <a:endParaRPr lang="en-US" sz="1800" b="1" dirty="0">
              <a:solidFill>
                <a:srgbClr val="C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 bwMode="auto">
          <a:xfrm>
            <a:off x="666310" y="4573072"/>
            <a:ext cx="563945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sz="14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f1</a:t>
            </a:r>
          </a:p>
        </p:txBody>
      </p:sp>
      <p:sp>
        <p:nvSpPr>
          <p:cNvPr id="17" name="文本框 16"/>
          <p:cNvSpPr txBox="1"/>
          <p:nvPr/>
        </p:nvSpPr>
        <p:spPr bwMode="auto">
          <a:xfrm>
            <a:off x="2325899" y="4575415"/>
            <a:ext cx="563945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sz="14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f2</a:t>
            </a:r>
          </a:p>
        </p:txBody>
      </p:sp>
      <p:sp>
        <p:nvSpPr>
          <p:cNvPr id="18" name="文本框 17"/>
          <p:cNvSpPr txBox="1"/>
          <p:nvPr/>
        </p:nvSpPr>
        <p:spPr bwMode="auto">
          <a:xfrm>
            <a:off x="4027265" y="4572902"/>
            <a:ext cx="563945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sz="14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f3</a:t>
            </a:r>
          </a:p>
        </p:txBody>
      </p:sp>
      <p:sp>
        <p:nvSpPr>
          <p:cNvPr id="19" name="文本框 18"/>
          <p:cNvSpPr txBox="1"/>
          <p:nvPr/>
        </p:nvSpPr>
        <p:spPr bwMode="auto">
          <a:xfrm>
            <a:off x="5808713" y="4579511"/>
            <a:ext cx="563945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sz="14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f4</a:t>
            </a: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7464008" y="4581506"/>
            <a:ext cx="563945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sz="14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f5</a:t>
            </a: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9265277" y="4586068"/>
            <a:ext cx="563945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sz="14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f6</a:t>
            </a:r>
          </a:p>
        </p:txBody>
      </p:sp>
      <p:sp>
        <p:nvSpPr>
          <p:cNvPr id="22" name="文本框 21"/>
          <p:cNvSpPr txBox="1"/>
          <p:nvPr/>
        </p:nvSpPr>
        <p:spPr bwMode="auto">
          <a:xfrm>
            <a:off x="10939359" y="4577404"/>
            <a:ext cx="563945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sz="14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f7</a:t>
            </a: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852673" y="4856766"/>
            <a:ext cx="10464268" cy="40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4483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a typeface="华文细黑"/>
              </a:rPr>
              <a:t>Crosstalk</a:t>
            </a:r>
            <a:r>
              <a:rPr lang="en-US" altLang="zh-CN" b="1" dirty="0">
                <a:solidFill>
                  <a:srgbClr val="990000"/>
                </a:solidFill>
              </a:rPr>
              <a:t> </a:t>
            </a:r>
            <a:r>
              <a:rPr lang="pt-BR" altLang="zh-CN" dirty="0"/>
              <a:t>é a fonte dominante de ruído em </a:t>
            </a:r>
            <a:r>
              <a:rPr lang="pt-BR" altLang="zh-CN" dirty="0" err="1"/>
              <a:t>G.fast</a:t>
            </a:r>
            <a:r>
              <a:rPr lang="pt-BR" altLang="zh-CN" dirty="0"/>
              <a:t>, o que leva a uma perda de desempenho significativa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NEXT: Near-End Crosstalk</a:t>
            </a:r>
          </a:p>
          <a:p>
            <a:pPr lvl="1"/>
            <a:r>
              <a:rPr lang="en-US" altLang="zh-CN" dirty="0"/>
              <a:t>FEXT: Far-End Crosstalk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Conversa cruzada: O assassino da velocidade rápida
</a:t>
            </a:r>
            <a:endParaRPr lang="zh-CN" altLang="en-US" dirty="0"/>
          </a:p>
        </p:txBody>
      </p:sp>
      <p:grpSp>
        <p:nvGrpSpPr>
          <p:cNvPr id="4" name="组合 62"/>
          <p:cNvGrpSpPr/>
          <p:nvPr/>
        </p:nvGrpSpPr>
        <p:grpSpPr>
          <a:xfrm>
            <a:off x="2847477" y="3255813"/>
            <a:ext cx="6490635" cy="1887519"/>
            <a:chOff x="1370624" y="1638416"/>
            <a:chExt cx="6490635" cy="1887519"/>
          </a:xfrm>
        </p:grpSpPr>
        <p:sp>
          <p:nvSpPr>
            <p:cNvPr id="5" name="Freeform 2"/>
            <p:cNvSpPr>
              <a:spLocks/>
            </p:cNvSpPr>
            <p:nvPr/>
          </p:nvSpPr>
          <p:spPr bwMode="auto">
            <a:xfrm>
              <a:off x="2218756" y="1746919"/>
              <a:ext cx="4490489" cy="218473"/>
            </a:xfrm>
            <a:custGeom>
              <a:avLst/>
              <a:gdLst>
                <a:gd name="T0" fmla="*/ 0 w 3611"/>
                <a:gd name="T1" fmla="*/ 2147483647 h 192"/>
                <a:gd name="T2" fmla="*/ 2147483647 w 3611"/>
                <a:gd name="T3" fmla="*/ 0 h 192"/>
                <a:gd name="T4" fmla="*/ 2147483647 w 3611"/>
                <a:gd name="T5" fmla="*/ 2147483647 h 192"/>
                <a:gd name="T6" fmla="*/ 0 60000 65536"/>
                <a:gd name="T7" fmla="*/ 0 60000 65536"/>
                <a:gd name="T8" fmla="*/ 0 60000 65536"/>
                <a:gd name="T9" fmla="*/ 0 w 3611"/>
                <a:gd name="T10" fmla="*/ 0 h 192"/>
                <a:gd name="T11" fmla="*/ 3611 w 3611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11" h="192">
                  <a:moveTo>
                    <a:pt x="0" y="192"/>
                  </a:moveTo>
                  <a:cubicBezTo>
                    <a:pt x="118" y="160"/>
                    <a:pt x="112" y="28"/>
                    <a:pt x="714" y="0"/>
                  </a:cubicBezTo>
                  <a:lnTo>
                    <a:pt x="3611" y="21"/>
                  </a:lnTo>
                </a:path>
              </a:pathLst>
            </a:custGeom>
            <a:noFill/>
            <a:ln w="38100">
              <a:solidFill>
                <a:srgbClr val="008000"/>
              </a:solidFill>
              <a:prstDash val="dash"/>
              <a:round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ysClr val="windowText" lastClr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2308293" y="1782914"/>
              <a:ext cx="4668318" cy="218473"/>
            </a:xfrm>
            <a:custGeom>
              <a:avLst/>
              <a:gdLst>
                <a:gd name="T0" fmla="*/ 0 w 3754"/>
                <a:gd name="T1" fmla="*/ 2147483647 h 144"/>
                <a:gd name="T2" fmla="*/ 2147483647 w 3754"/>
                <a:gd name="T3" fmla="*/ 0 h 144"/>
                <a:gd name="T4" fmla="*/ 2147483647 w 3754"/>
                <a:gd name="T5" fmla="*/ 2147483647 h 144"/>
                <a:gd name="T6" fmla="*/ 0 60000 65536"/>
                <a:gd name="T7" fmla="*/ 0 60000 65536"/>
                <a:gd name="T8" fmla="*/ 0 60000 65536"/>
                <a:gd name="T9" fmla="*/ 0 w 3754"/>
                <a:gd name="T10" fmla="*/ 0 h 144"/>
                <a:gd name="T11" fmla="*/ 3754 w 375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54" h="144">
                  <a:moveTo>
                    <a:pt x="0" y="144"/>
                  </a:moveTo>
                  <a:cubicBezTo>
                    <a:pt x="117" y="119"/>
                    <a:pt x="74" y="20"/>
                    <a:pt x="700" y="0"/>
                  </a:cubicBezTo>
                  <a:lnTo>
                    <a:pt x="3754" y="24"/>
                  </a:lnTo>
                </a:path>
              </a:pathLst>
            </a:custGeom>
            <a:noFill/>
            <a:ln w="38100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 lIns="79200" tIns="39600" rIns="79200" bIns="396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ysClr val="windowText" lastClr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7352811" y="1638416"/>
              <a:ext cx="508448" cy="292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6509" tIns="53250" rIns="106509" bIns="53250">
              <a:spAutoFit/>
            </a:bodyPr>
            <a:lstStyle/>
            <a:p>
              <a:pPr defTabSz="1066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solidFill>
                    <a:srgbClr val="000000"/>
                  </a:solidFill>
                  <a:latin typeface="+mn-lt"/>
                  <a:ea typeface="华文细黑"/>
                </a:rPr>
                <a:t>CPE</a:t>
              </a: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25488" y="3020132"/>
              <a:ext cx="4481783" cy="218473"/>
            </a:xfrm>
            <a:custGeom>
              <a:avLst/>
              <a:gdLst>
                <a:gd name="T0" fmla="*/ 0 w 3604"/>
                <a:gd name="T1" fmla="*/ 0 h 229"/>
                <a:gd name="T2" fmla="*/ 2147483647 w 3604"/>
                <a:gd name="T3" fmla="*/ 2147483647 h 229"/>
                <a:gd name="T4" fmla="*/ 2147483647 w 3604"/>
                <a:gd name="T5" fmla="*/ 2147483647 h 229"/>
                <a:gd name="T6" fmla="*/ 0 60000 65536"/>
                <a:gd name="T7" fmla="*/ 0 60000 65536"/>
                <a:gd name="T8" fmla="*/ 0 60000 65536"/>
                <a:gd name="T9" fmla="*/ 0 w 3604"/>
                <a:gd name="T10" fmla="*/ 0 h 229"/>
                <a:gd name="T11" fmla="*/ 3604 w 3604"/>
                <a:gd name="T12" fmla="*/ 229 h 2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4" h="229">
                  <a:moveTo>
                    <a:pt x="0" y="0"/>
                  </a:moveTo>
                  <a:cubicBezTo>
                    <a:pt x="165" y="32"/>
                    <a:pt x="390" y="154"/>
                    <a:pt x="991" y="192"/>
                  </a:cubicBezTo>
                  <a:lnTo>
                    <a:pt x="3604" y="229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79200" tIns="39600" rIns="79200" bIns="396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ysClr val="windowText" lastClr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011156" y="2418402"/>
              <a:ext cx="718441" cy="353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6509" tIns="53250" rIns="106509" bIns="53250">
              <a:spAutoFit/>
            </a:bodyPr>
            <a:lstStyle/>
            <a:p>
              <a:pPr defTabSz="1066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srgbClr val="C00000"/>
                  </a:solidFill>
                  <a:latin typeface="+mn-lt"/>
                  <a:ea typeface="华文细黑"/>
                </a:rPr>
                <a:t>FEXT</a:t>
              </a:r>
              <a:endParaRPr lang="zh-CN" altLang="en-US" sz="1600" b="1" kern="0" dirty="0">
                <a:solidFill>
                  <a:srgbClr val="C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7299023" y="3233729"/>
              <a:ext cx="508448" cy="292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6509" tIns="53250" rIns="106509" bIns="53250">
              <a:spAutoFit/>
            </a:bodyPr>
            <a:lstStyle/>
            <a:p>
              <a:pPr defTabSz="1066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solidFill>
                    <a:srgbClr val="000000"/>
                  </a:solidFill>
                  <a:latin typeface="+mn-lt"/>
                  <a:ea typeface="华文细黑"/>
                </a:rPr>
                <a:t>CPE</a:t>
              </a:r>
            </a:p>
          </p:txBody>
        </p:sp>
        <p:grpSp>
          <p:nvGrpSpPr>
            <p:cNvPr id="11" name="组合 61"/>
            <p:cNvGrpSpPr/>
            <p:nvPr/>
          </p:nvGrpSpPr>
          <p:grpSpPr>
            <a:xfrm>
              <a:off x="3677188" y="2098482"/>
              <a:ext cx="2300556" cy="993600"/>
              <a:chOff x="3556165" y="2179099"/>
              <a:chExt cx="2300556" cy="993600"/>
            </a:xfrm>
          </p:grpSpPr>
          <p:sp>
            <p:nvSpPr>
              <p:cNvPr id="19" name="Freeform 8"/>
              <p:cNvSpPr>
                <a:spLocks/>
              </p:cNvSpPr>
              <p:nvPr/>
            </p:nvSpPr>
            <p:spPr bwMode="auto">
              <a:xfrm>
                <a:off x="3556165" y="2179099"/>
                <a:ext cx="2250841" cy="993600"/>
              </a:xfrm>
              <a:custGeom>
                <a:avLst/>
                <a:gdLst>
                  <a:gd name="T0" fmla="*/ 0 w 1810"/>
                  <a:gd name="T1" fmla="*/ 2147483647 h 559"/>
                  <a:gd name="T2" fmla="*/ 2147483647 w 1810"/>
                  <a:gd name="T3" fmla="*/ 2147483647 h 559"/>
                  <a:gd name="T4" fmla="*/ 2147483647 w 1810"/>
                  <a:gd name="T5" fmla="*/ 2147483647 h 559"/>
                  <a:gd name="T6" fmla="*/ 2147483647 w 1810"/>
                  <a:gd name="T7" fmla="*/ 2147483647 h 5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0"/>
                  <a:gd name="T13" fmla="*/ 0 h 559"/>
                  <a:gd name="T14" fmla="*/ 1810 w 1810"/>
                  <a:gd name="T15" fmla="*/ 559 h 5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0" h="559">
                    <a:moveTo>
                      <a:pt x="0" y="44"/>
                    </a:moveTo>
                    <a:cubicBezTo>
                      <a:pt x="107" y="49"/>
                      <a:pt x="428" y="0"/>
                      <a:pt x="640" y="73"/>
                    </a:cubicBezTo>
                    <a:cubicBezTo>
                      <a:pt x="852" y="146"/>
                      <a:pt x="1075" y="409"/>
                      <a:pt x="1270" y="484"/>
                    </a:cubicBezTo>
                    <a:cubicBezTo>
                      <a:pt x="1465" y="559"/>
                      <a:pt x="1698" y="513"/>
                      <a:pt x="1810" y="521"/>
                    </a:cubicBezTo>
                  </a:path>
                </a:pathLst>
              </a:custGeom>
              <a:noFill/>
              <a:ln w="50800" cap="flat" cmpd="sng">
                <a:solidFill>
                  <a:srgbClr val="0000FF"/>
                </a:solidFill>
                <a:prstDash val="solid"/>
                <a:round/>
                <a:headEnd type="triangle" w="med" len="lg"/>
                <a:tailEnd type="triangle" w="med" len="lg"/>
              </a:ln>
            </p:spPr>
            <p:txBody>
              <a:bodyPr lIns="79200" tIns="39600" rIns="79200" bIns="3960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 kern="0">
                  <a:solidFill>
                    <a:sysClr val="windowText" lastClr="000000"/>
                  </a:solidFill>
                  <a:latin typeface="+mn-lt"/>
                  <a:ea typeface="华文细黑"/>
                </a:endParaRPr>
              </a:p>
            </p:txBody>
          </p:sp>
          <p:sp>
            <p:nvSpPr>
              <p:cNvPr id="20" name="Freeform 11"/>
              <p:cNvSpPr>
                <a:spLocks/>
              </p:cNvSpPr>
              <p:nvPr/>
            </p:nvSpPr>
            <p:spPr bwMode="auto">
              <a:xfrm rot="10747318" flipH="1">
                <a:off x="3609611" y="2179099"/>
                <a:ext cx="2247110" cy="993600"/>
              </a:xfrm>
              <a:custGeom>
                <a:avLst/>
                <a:gdLst>
                  <a:gd name="T0" fmla="*/ 0 w 1810"/>
                  <a:gd name="T1" fmla="*/ 2147483647 h 559"/>
                  <a:gd name="T2" fmla="*/ 2147483647 w 1810"/>
                  <a:gd name="T3" fmla="*/ 2147483647 h 559"/>
                  <a:gd name="T4" fmla="*/ 2147483647 w 1810"/>
                  <a:gd name="T5" fmla="*/ 2147483647 h 559"/>
                  <a:gd name="T6" fmla="*/ 2147483647 w 1810"/>
                  <a:gd name="T7" fmla="*/ 2147483647 h 5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0"/>
                  <a:gd name="T13" fmla="*/ 0 h 559"/>
                  <a:gd name="T14" fmla="*/ 1810 w 1810"/>
                  <a:gd name="T15" fmla="*/ 559 h 5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0" h="559">
                    <a:moveTo>
                      <a:pt x="0" y="44"/>
                    </a:moveTo>
                    <a:cubicBezTo>
                      <a:pt x="107" y="49"/>
                      <a:pt x="428" y="0"/>
                      <a:pt x="640" y="73"/>
                    </a:cubicBezTo>
                    <a:cubicBezTo>
                      <a:pt x="852" y="146"/>
                      <a:pt x="1075" y="409"/>
                      <a:pt x="1270" y="484"/>
                    </a:cubicBezTo>
                    <a:cubicBezTo>
                      <a:pt x="1465" y="559"/>
                      <a:pt x="1698" y="513"/>
                      <a:pt x="1810" y="521"/>
                    </a:cubicBezTo>
                  </a:path>
                </a:pathLst>
              </a:custGeom>
              <a:noFill/>
              <a:ln w="50800" cap="flat" cmpd="sng">
                <a:solidFill>
                  <a:srgbClr val="0000FF"/>
                </a:solidFill>
                <a:prstDash val="solid"/>
                <a:round/>
                <a:headEnd type="triangle" w="med" len="lg"/>
                <a:tailEnd type="triangle" w="med" len="lg"/>
              </a:ln>
            </p:spPr>
            <p:txBody>
              <a:bodyPr lIns="79200" tIns="39600" rIns="79200" bIns="3960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 kern="0">
                  <a:solidFill>
                    <a:sysClr val="windowText" lastClr="000000"/>
                  </a:solidFill>
                  <a:latin typeface="+mn-lt"/>
                  <a:ea typeface="华文细黑"/>
                </a:endParaRPr>
              </a:p>
            </p:txBody>
          </p:sp>
        </p:grp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2218756" y="3083331"/>
              <a:ext cx="4499194" cy="218473"/>
            </a:xfrm>
            <a:custGeom>
              <a:avLst/>
              <a:gdLst>
                <a:gd name="T0" fmla="*/ 0 w 3618"/>
                <a:gd name="T1" fmla="*/ 0 h 198"/>
                <a:gd name="T2" fmla="*/ 2147483647 w 3618"/>
                <a:gd name="T3" fmla="*/ 2147483647 h 198"/>
                <a:gd name="T4" fmla="*/ 2147483647 w 3618"/>
                <a:gd name="T5" fmla="*/ 2147483647 h 198"/>
                <a:gd name="T6" fmla="*/ 0 60000 65536"/>
                <a:gd name="T7" fmla="*/ 0 60000 65536"/>
                <a:gd name="T8" fmla="*/ 0 60000 65536"/>
                <a:gd name="T9" fmla="*/ 0 w 3618"/>
                <a:gd name="T10" fmla="*/ 0 h 198"/>
                <a:gd name="T11" fmla="*/ 3618 w 3618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18" h="198">
                  <a:moveTo>
                    <a:pt x="0" y="0"/>
                  </a:moveTo>
                  <a:cubicBezTo>
                    <a:pt x="165" y="29"/>
                    <a:pt x="393" y="141"/>
                    <a:pt x="996" y="174"/>
                  </a:cubicBezTo>
                  <a:lnTo>
                    <a:pt x="3618" y="198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79200" tIns="39600" rIns="79200" bIns="396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ysClr val="windowText" lastClr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102847" y="2418402"/>
              <a:ext cx="718441" cy="353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6509" tIns="53250" rIns="106509" bIns="53250">
              <a:spAutoFit/>
            </a:bodyPr>
            <a:lstStyle>
              <a:defPPr>
                <a:defRPr lang="zh-CN"/>
              </a:defPPr>
              <a:lvl1pPr marL="0" marR="0" lvl="0" indent="0" defTabSz="1066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b="1" kern="0">
                  <a:solidFill>
                    <a:srgbClr val="C00000"/>
                  </a:solidFill>
                  <a:latin typeface="+mn-lt"/>
                  <a:ea typeface="华文细黑"/>
                </a:defRPr>
              </a:lvl1pPr>
            </a:lstStyle>
            <a:p>
              <a:r>
                <a:rPr lang="en-US" altLang="zh-CN" dirty="0"/>
                <a:t>FEXT</a:t>
              </a:r>
              <a:endParaRPr lang="zh-CN" altLang="en-US" dirty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872887" y="2097741"/>
              <a:ext cx="650241" cy="995083"/>
            </a:xfrm>
            <a:custGeom>
              <a:avLst/>
              <a:gdLst>
                <a:gd name="T0" fmla="*/ 0 w 409"/>
                <a:gd name="T1" fmla="*/ 2147483647 h 434"/>
                <a:gd name="T2" fmla="*/ 2147483647 w 409"/>
                <a:gd name="T3" fmla="*/ 2147483647 h 434"/>
                <a:gd name="T4" fmla="*/ 2147483647 w 409"/>
                <a:gd name="T5" fmla="*/ 2147483647 h 434"/>
                <a:gd name="T6" fmla="*/ 2147483647 w 409"/>
                <a:gd name="T7" fmla="*/ 2147483647 h 4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434"/>
                <a:gd name="T14" fmla="*/ 409 w 409"/>
                <a:gd name="T15" fmla="*/ 434 h 4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434">
                  <a:moveTo>
                    <a:pt x="0" y="5"/>
                  </a:moveTo>
                  <a:cubicBezTo>
                    <a:pt x="58" y="14"/>
                    <a:pt x="288" y="0"/>
                    <a:pt x="347" y="59"/>
                  </a:cubicBezTo>
                  <a:cubicBezTo>
                    <a:pt x="406" y="118"/>
                    <a:pt x="409" y="299"/>
                    <a:pt x="357" y="361"/>
                  </a:cubicBezTo>
                  <a:cubicBezTo>
                    <a:pt x="305" y="423"/>
                    <a:pt x="104" y="419"/>
                    <a:pt x="37" y="434"/>
                  </a:cubicBezTo>
                </a:path>
              </a:pathLst>
            </a:custGeom>
            <a:noFill/>
            <a:ln w="50800" cap="flat" cmpd="sng">
              <a:solidFill>
                <a:srgbClr val="FF0000"/>
              </a:solidFill>
              <a:prstDash val="solid"/>
              <a:round/>
              <a:headEnd type="triangle" w="med" len="lg"/>
              <a:tailEnd type="triangle" w="med" len="lg"/>
            </a:ln>
          </p:spPr>
          <p:txBody>
            <a:bodyPr wrap="square" lIns="79200" tIns="39600" rIns="79200" bIns="3960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ysClr val="windowText" lastClr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696487" y="2418402"/>
              <a:ext cx="779355" cy="353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6509" tIns="53250" rIns="106509" bIns="53250">
              <a:spAutoFit/>
            </a:bodyPr>
            <a:lstStyle/>
            <a:p>
              <a:pPr defTabSz="1066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srgbClr val="C00000"/>
                  </a:solidFill>
                  <a:latin typeface="+mn-lt"/>
                  <a:ea typeface="华文细黑"/>
                </a:rPr>
                <a:t>NEXT</a:t>
              </a:r>
              <a:endParaRPr lang="zh-CN" altLang="en-US" sz="1600" b="1" kern="0" dirty="0">
                <a:solidFill>
                  <a:srgbClr val="C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 flipH="1">
              <a:off x="6126498" y="2098482"/>
              <a:ext cx="651600" cy="993600"/>
            </a:xfrm>
            <a:custGeom>
              <a:avLst/>
              <a:gdLst>
                <a:gd name="T0" fmla="*/ 0 w 409"/>
                <a:gd name="T1" fmla="*/ 2147483647 h 434"/>
                <a:gd name="T2" fmla="*/ 2147483647 w 409"/>
                <a:gd name="T3" fmla="*/ 2147483647 h 434"/>
                <a:gd name="T4" fmla="*/ 2147483647 w 409"/>
                <a:gd name="T5" fmla="*/ 2147483647 h 434"/>
                <a:gd name="T6" fmla="*/ 2147483647 w 409"/>
                <a:gd name="T7" fmla="*/ 2147483647 h 4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434"/>
                <a:gd name="T14" fmla="*/ 409 w 409"/>
                <a:gd name="T15" fmla="*/ 434 h 4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434">
                  <a:moveTo>
                    <a:pt x="0" y="5"/>
                  </a:moveTo>
                  <a:cubicBezTo>
                    <a:pt x="58" y="14"/>
                    <a:pt x="288" y="0"/>
                    <a:pt x="347" y="59"/>
                  </a:cubicBezTo>
                  <a:cubicBezTo>
                    <a:pt x="406" y="118"/>
                    <a:pt x="409" y="299"/>
                    <a:pt x="357" y="361"/>
                  </a:cubicBezTo>
                  <a:cubicBezTo>
                    <a:pt x="305" y="423"/>
                    <a:pt x="104" y="419"/>
                    <a:pt x="37" y="434"/>
                  </a:cubicBezTo>
                </a:path>
              </a:pathLst>
            </a:custGeom>
            <a:noFill/>
            <a:ln w="50800" cap="flat" cmpd="sng">
              <a:solidFill>
                <a:srgbClr val="FF0000"/>
              </a:solidFill>
              <a:prstDash val="solid"/>
              <a:round/>
              <a:headEnd type="triangle" w="med" len="lg"/>
              <a:tailEnd type="triangle" w="med" len="lg"/>
            </a:ln>
          </p:spPr>
          <p:txBody>
            <a:bodyPr lIns="79200" tIns="39600" rIns="79200" bIns="3960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ysClr val="windowText" lastClr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6141804" y="2418402"/>
              <a:ext cx="779355" cy="353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6509" tIns="53250" rIns="106509" bIns="53250">
              <a:spAutoFit/>
            </a:bodyPr>
            <a:lstStyle/>
            <a:p>
              <a:pPr defTabSz="1066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srgbClr val="C00000"/>
                  </a:solidFill>
                  <a:latin typeface="+mn-lt"/>
                  <a:ea typeface="华文细黑"/>
                </a:rPr>
                <a:t>NEXT</a:t>
              </a:r>
              <a:endParaRPr lang="zh-CN" altLang="en-US" sz="1600" b="1" kern="0" dirty="0">
                <a:solidFill>
                  <a:srgbClr val="C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370624" y="1802502"/>
              <a:ext cx="788974" cy="292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6509" tIns="53250" rIns="106509" bIns="53250">
              <a:spAutoFit/>
            </a:bodyPr>
            <a:lstStyle/>
            <a:p>
              <a:pPr algn="ctr" defTabSz="1066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solidFill>
                    <a:srgbClr val="000000"/>
                  </a:solidFill>
                  <a:latin typeface="+mn-lt"/>
                  <a:ea typeface="华文细黑"/>
                </a:rPr>
                <a:t>DSLAM</a:t>
              </a:r>
            </a:p>
          </p:txBody>
        </p:sp>
      </p:grpSp>
      <p:sp>
        <p:nvSpPr>
          <p:cNvPr id="21" name="TextBox 64"/>
          <p:cNvSpPr txBox="1"/>
          <p:nvPr/>
        </p:nvSpPr>
        <p:spPr>
          <a:xfrm>
            <a:off x="2809449" y="5522343"/>
            <a:ext cx="6904395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CN" sz="2000" b="1" dirty="0" err="1">
                <a:solidFill>
                  <a:schemeClr val="bg1"/>
                </a:solidFill>
              </a:rPr>
              <a:t>Crosstalk</a:t>
            </a:r>
            <a:r>
              <a:rPr lang="pt-BR" altLang="zh-CN" sz="2000" b="1" dirty="0">
                <a:solidFill>
                  <a:schemeClr val="bg1"/>
                </a:solidFill>
              </a:rPr>
              <a:t> tem grande interferência para </a:t>
            </a:r>
            <a:r>
              <a:rPr lang="pt-BR" altLang="zh-CN" sz="2000" b="1" dirty="0" err="1">
                <a:solidFill>
                  <a:schemeClr val="bg1"/>
                </a:solidFill>
              </a:rPr>
              <a:t>G.fast</a:t>
            </a:r>
            <a:r>
              <a:rPr lang="pt-BR" altLang="zh-CN" sz="2000" b="1" dirty="0">
                <a:solidFill>
                  <a:schemeClr val="bg1"/>
                </a:solidFill>
              </a:rPr>
              <a:t> largura de banda</a:t>
            </a:r>
            <a:r>
              <a:rPr lang="en-US" altLang="zh-CN" sz="2000" b="1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943" y="3630619"/>
            <a:ext cx="729370" cy="107379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305" y="3280316"/>
            <a:ext cx="1034305" cy="26770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033" y="4770870"/>
            <a:ext cx="1034305" cy="2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85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dirty="0"/>
              <a:t>Como o VDSL2, o </a:t>
            </a:r>
            <a:r>
              <a:rPr lang="pt-BR" altLang="zh-CN" dirty="0" err="1"/>
              <a:t>crosstalk</a:t>
            </a:r>
            <a:r>
              <a:rPr lang="pt-BR" altLang="zh-CN" dirty="0"/>
              <a:t> também degrada o desempenho quando várias linhas </a:t>
            </a:r>
            <a:r>
              <a:rPr lang="pt-BR" altLang="zh-CN" dirty="0" err="1"/>
              <a:t>G.fast</a:t>
            </a:r>
            <a:r>
              <a:rPr lang="pt-BR" altLang="zh-CN" dirty="0"/>
              <a:t> ocupam o mesmo ligante de cabo. Estudos da Bell </a:t>
            </a:r>
            <a:r>
              <a:rPr lang="pt-BR" altLang="zh-CN" dirty="0" err="1"/>
              <a:t>Labs</a:t>
            </a:r>
            <a:r>
              <a:rPr lang="pt-BR" altLang="zh-CN" dirty="0"/>
              <a:t> indicam que os efeitos do </a:t>
            </a:r>
            <a:r>
              <a:rPr lang="pt-BR" altLang="zh-CN" dirty="0" err="1"/>
              <a:t>crosstalk</a:t>
            </a:r>
            <a:r>
              <a:rPr lang="pt-BR" altLang="zh-CN" dirty="0"/>
              <a:t> são muito maiores com </a:t>
            </a:r>
            <a:r>
              <a:rPr lang="pt-BR" altLang="zh-CN" dirty="0" err="1"/>
              <a:t>G.fast</a:t>
            </a:r>
            <a:r>
              <a:rPr lang="pt-BR" altLang="zh-CN" dirty="0"/>
              <a:t> do que com VDSL2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Desafios</a:t>
            </a:r>
            <a:r>
              <a:rPr lang="en-US" altLang="zh-CN" dirty="0"/>
              <a:t> do Crosstalk
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258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VDSL2, Vetorização &amp; Comparação </a:t>
            </a:r>
            <a:r>
              <a:rPr lang="pt-BR" altLang="zh-CN" dirty="0" err="1"/>
              <a:t>G.fast</a:t>
            </a:r>
            <a:r>
              <a:rPr lang="pt-BR" altLang="zh-CN" dirty="0"/>
              <a:t>
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13062"/>
              </p:ext>
            </p:extLst>
          </p:nvPr>
        </p:nvGraphicFramePr>
        <p:xfrm>
          <a:off x="872829" y="1302366"/>
          <a:ext cx="10464270" cy="459926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77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6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8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0791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800" b="1" dirty="0" err="1">
                          <a:solidFill>
                            <a:schemeClr val="bg1"/>
                          </a:solidFill>
                          <a:latin typeface="+mn-lt"/>
                        </a:rPr>
                        <a:t>Tecnologia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4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VDSL2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4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Vetorização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4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G.fast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7232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800" b="1" dirty="0" err="1">
                          <a:solidFill>
                            <a:schemeClr val="bg1"/>
                          </a:solidFill>
                          <a:latin typeface="+mn-lt"/>
                        </a:rPr>
                        <a:t>Cenário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lt"/>
                        </a:rPr>
                        <a:t> de </a:t>
                      </a:r>
                      <a:r>
                        <a:rPr lang="en-US" altLang="zh-CN" sz="1800" b="1" dirty="0" err="1">
                          <a:solidFill>
                            <a:schemeClr val="bg1"/>
                          </a:solidFill>
                          <a:latin typeface="+mn-lt"/>
                        </a:rPr>
                        <a:t>aplicação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lt"/>
                        </a:rPr>
                        <a:t>
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altLang="zh-CN" sz="1400" b="0" kern="0" dirty="0">
                          <a:solidFill>
                            <a:sysClr val="windowText" lastClr="000000"/>
                          </a:solidFill>
                          <a:latin typeface="+mn-lt"/>
                          <a:ea typeface="微软雅黑" pitchFamily="34" charset="-122"/>
                        </a:rPr>
                        <a:t>Indicado para tamanhos grandes, médios e pequenos.  CO DSLAM, FTTC/B/D, </a:t>
                      </a:r>
                      <a:r>
                        <a:rPr lang="pt-BR" altLang="zh-CN" sz="1400" b="0" kern="0" dirty="0" err="1">
                          <a:solidFill>
                            <a:sysClr val="windowText" lastClr="000000"/>
                          </a:solidFill>
                          <a:latin typeface="+mn-lt"/>
                          <a:ea typeface="微软雅黑" pitchFamily="34" charset="-122"/>
                        </a:rPr>
                        <a:t>etc</a:t>
                      </a:r>
                      <a:r>
                        <a:rPr lang="en-US" altLang="zh-CN" sz="1400" b="0" kern="0" dirty="0">
                          <a:solidFill>
                            <a:sysClr val="windowText" lastClr="000000"/>
                          </a:solidFill>
                          <a:latin typeface="+mn-lt"/>
                          <a:ea typeface="微软雅黑" pitchFamily="34" charset="-122"/>
                        </a:rPr>
                        <a:t>.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400" b="0" kern="0" dirty="0">
                          <a:solidFill>
                            <a:sysClr val="windowText" lastClr="000000"/>
                          </a:solidFill>
                          <a:latin typeface="+mn-lt"/>
                          <a:ea typeface="微软雅黑" pitchFamily="34" charset="-122"/>
                        </a:rPr>
                        <a:t>Indicado para tamanho médio e pequeno. FTTC/B/D</a:t>
                      </a:r>
                      <a:r>
                        <a:rPr lang="en-US" altLang="zh-CN" sz="1400" b="0" kern="0" dirty="0">
                          <a:solidFill>
                            <a:sysClr val="windowText" lastClr="000000"/>
                          </a:solidFill>
                          <a:latin typeface="+mn-lt"/>
                          <a:ea typeface="微软雅黑" pitchFamily="34" charset="-122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400" b="0" kern="0" dirty="0">
                          <a:solidFill>
                            <a:sysClr val="windowText" lastClr="000000"/>
                          </a:solidFill>
                          <a:latin typeface="+mn-lt"/>
                          <a:ea typeface="微软雅黑" pitchFamily="34" charset="-122"/>
                        </a:rPr>
                        <a:t>Adequado para tamanho pequeno. FTTB/D </a:t>
                      </a:r>
                      <a:r>
                        <a:rPr lang="en-US" altLang="zh-CN" sz="1400" b="0" kern="0" dirty="0">
                          <a:solidFill>
                            <a:sysClr val="windowText" lastClr="000000"/>
                          </a:solidFill>
                          <a:latin typeface="+mn-lt"/>
                          <a:ea typeface="微软雅黑" pitchFamily="34" charset="-122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508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4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Largura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altLang="zh-CN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banda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400" b="0" kern="0" dirty="0">
                          <a:solidFill>
                            <a:sysClr val="windowText" lastClr="000000"/>
                          </a:solidFill>
                          <a:latin typeface="+mn-lt"/>
                          <a:ea typeface="微软雅黑" pitchFamily="34" charset="-122"/>
                        </a:rPr>
                        <a:t>Cerca de 20-80M com base em diferentes distâncias de cobre</a:t>
                      </a:r>
                      <a:r>
                        <a:rPr lang="en-US" altLang="zh-CN" sz="1400" b="0" kern="0" dirty="0">
                          <a:solidFill>
                            <a:sysClr val="windowText" lastClr="000000"/>
                          </a:solidFill>
                          <a:latin typeface="+mn-lt"/>
                          <a:ea typeface="微软雅黑" pitchFamily="34" charset="-122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400" b="0" kern="0" dirty="0">
                          <a:solidFill>
                            <a:sysClr val="windowText" lastClr="000000"/>
                          </a:solidFill>
                          <a:latin typeface="+mn-lt"/>
                          <a:ea typeface="微软雅黑" pitchFamily="34" charset="-122"/>
                        </a:rPr>
                        <a:t>Cerca de 50-100M com base em diferentes distâncias de cobre</a:t>
                      </a:r>
                      <a:r>
                        <a:rPr lang="en-US" altLang="zh-CN" sz="1400" b="0" kern="0" dirty="0">
                          <a:solidFill>
                            <a:sysClr val="windowText" lastClr="000000"/>
                          </a:solidFill>
                          <a:latin typeface="+mn-lt"/>
                          <a:ea typeface="微软雅黑" pitchFamily="34" charset="-122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400" b="0" kern="0" dirty="0">
                          <a:solidFill>
                            <a:sysClr val="windowText" lastClr="000000"/>
                          </a:solidFill>
                          <a:latin typeface="+mn-lt"/>
                          <a:ea typeface="微软雅黑" pitchFamily="34" charset="-122"/>
                        </a:rPr>
                        <a:t>500M – 1G com base em diferentes distâncias</a:t>
                      </a:r>
                      <a:r>
                        <a:rPr lang="en-US" altLang="zh-CN" sz="1400" b="0" kern="0" dirty="0">
                          <a:solidFill>
                            <a:sysClr val="windowText" lastClr="000000"/>
                          </a:solidFill>
                          <a:latin typeface="+mn-lt"/>
                          <a:ea typeface="微软雅黑" pitchFamily="34" charset="-122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15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4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Custar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0" dirty="0" err="1">
                          <a:solidFill>
                            <a:sysClr val="windowText" lastClr="000000"/>
                          </a:solidFill>
                          <a:latin typeface="+mn-lt"/>
                          <a:ea typeface="微软雅黑" pitchFamily="34" charset="-122"/>
                        </a:rPr>
                        <a:t>Tecnologia</a:t>
                      </a:r>
                      <a:r>
                        <a:rPr lang="en-US" altLang="zh-CN" sz="1400" b="0" kern="0" dirty="0">
                          <a:solidFill>
                            <a:sysClr val="windowText" lastClr="000000"/>
                          </a:solidFill>
                          <a:latin typeface="+mn-lt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400" b="0" kern="0" dirty="0" err="1">
                          <a:solidFill>
                            <a:sysClr val="windowText" lastClr="000000"/>
                          </a:solidFill>
                          <a:latin typeface="+mn-lt"/>
                          <a:ea typeface="微软雅黑" pitchFamily="34" charset="-122"/>
                        </a:rPr>
                        <a:t>madura</a:t>
                      </a:r>
                      <a:r>
                        <a:rPr lang="en-US" altLang="zh-CN" sz="1400" b="0" kern="0" dirty="0">
                          <a:solidFill>
                            <a:sysClr val="windowText" lastClr="000000"/>
                          </a:solidFill>
                          <a:latin typeface="+mn-lt"/>
                          <a:ea typeface="微软雅黑" pitchFamily="34" charset="-122"/>
                        </a:rPr>
                        <a:t>, </a:t>
                      </a:r>
                      <a:r>
                        <a:rPr lang="en-US" altLang="zh-CN" sz="1400" b="0" kern="0" dirty="0" err="1">
                          <a:solidFill>
                            <a:sysClr val="windowText" lastClr="000000"/>
                          </a:solidFill>
                          <a:latin typeface="+mn-lt"/>
                          <a:ea typeface="微软雅黑" pitchFamily="34" charset="-122"/>
                        </a:rPr>
                        <a:t>baixo</a:t>
                      </a:r>
                      <a:r>
                        <a:rPr lang="en-US" altLang="zh-CN" sz="1400" b="0" kern="0" dirty="0">
                          <a:solidFill>
                            <a:sysClr val="windowText" lastClr="000000"/>
                          </a:solidFill>
                          <a:latin typeface="+mn-lt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400" b="0" kern="0" dirty="0" err="1">
                          <a:solidFill>
                            <a:sysClr val="windowText" lastClr="000000"/>
                          </a:solidFill>
                          <a:latin typeface="+mn-lt"/>
                          <a:ea typeface="微软雅黑" pitchFamily="34" charset="-122"/>
                        </a:rPr>
                        <a:t>custo</a:t>
                      </a:r>
                      <a:r>
                        <a:rPr lang="en-US" altLang="zh-CN" sz="1400" b="0" kern="0" dirty="0">
                          <a:solidFill>
                            <a:sysClr val="windowText" lastClr="000000"/>
                          </a:solidFill>
                          <a:latin typeface="+mn-lt"/>
                          <a:ea typeface="微软雅黑" pitchFamily="34" charset="-122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altLang="zh-CN" sz="1400" b="0" kern="0" dirty="0">
                          <a:solidFill>
                            <a:sysClr val="windowText" lastClr="000000"/>
                          </a:solidFill>
                          <a:latin typeface="+mn-lt"/>
                          <a:ea typeface="微软雅黑" pitchFamily="34" charset="-122"/>
                        </a:rPr>
                        <a:t>Cerca de 10-30% mais caro que o equipamento VDSL2.
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801688" fontAlgn="auto">
                        <a:spcAft>
                          <a:spcPts val="0"/>
                        </a:spcAft>
                        <a:buClr>
                          <a:srgbClr val="990000"/>
                        </a:buClr>
                        <a:buFont typeface="Arial" pitchFamily="34" charset="0"/>
                        <a:buNone/>
                        <a:defRPr/>
                      </a:pPr>
                      <a:r>
                        <a:rPr lang="pt-BR" altLang="zh-CN" sz="1400" b="0" kern="0" dirty="0">
                          <a:solidFill>
                            <a:sysClr val="windowText" lastClr="000000"/>
                          </a:solidFill>
                          <a:latin typeface="+mn-lt"/>
                          <a:ea typeface="微软雅黑"/>
                        </a:rPr>
                        <a:t>O equipamento é mais caro do que o FTTH, mas o custo de engenharia será menor.
</a:t>
                      </a:r>
                      <a:r>
                        <a:rPr lang="pt-BR" altLang="zh-CN" sz="1400" b="0" kern="0" dirty="0" err="1">
                          <a:solidFill>
                            <a:sysClr val="windowText" lastClr="000000"/>
                          </a:solidFill>
                          <a:latin typeface="+mn-lt"/>
                          <a:ea typeface="微软雅黑"/>
                        </a:rPr>
                        <a:t>G.fast</a:t>
                      </a:r>
                      <a:r>
                        <a:rPr lang="pt-BR" altLang="zh-CN" sz="1400" b="0" kern="0" dirty="0">
                          <a:solidFill>
                            <a:sysClr val="windowText" lastClr="000000"/>
                          </a:solidFill>
                          <a:latin typeface="+mn-lt"/>
                          <a:ea typeface="微软雅黑"/>
                        </a:rPr>
                        <a:t> é mais caro que VDSL2/Vetorização.
</a:t>
                      </a:r>
                      <a:endParaRPr lang="en-US" altLang="zh-CN" sz="1400" b="0" kern="0" dirty="0">
                        <a:solidFill>
                          <a:sysClr val="windowText" lastClr="000000"/>
                        </a:solidFill>
                        <a:latin typeface="+mn-lt"/>
                        <a:ea typeface="微软雅黑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558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xDSL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
</a:t>
            </a:r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Princípio de vetorização e aplicação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altLang="zh-CN" b="1" dirty="0">
                <a:solidFill>
                  <a:srgbClr val="151515"/>
                </a:solidFill>
              </a:rPr>
              <a:t>Princípio e Aplicação </a:t>
            </a:r>
            <a:r>
              <a:rPr lang="pt-BR" altLang="zh-CN" b="1" dirty="0" err="1">
                <a:solidFill>
                  <a:srgbClr val="151515"/>
                </a:solidFill>
              </a:rPr>
              <a:t>G.fast</a:t>
            </a:r>
            <a:r>
              <a:rPr lang="en-US" altLang="zh-CN" b="1" dirty="0">
                <a:solidFill>
                  <a:srgbClr val="151515"/>
                </a:solidFill>
              </a:rPr>
              <a:t>   </a:t>
            </a:r>
          </a:p>
          <a:p>
            <a:pPr lvl="1"/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Porquê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G.fast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
</a:t>
            </a:r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Tecnologia de chave </a:t>
            </a:r>
            <a:r>
              <a:rPr lang="pt-BR" altLang="zh-CN" dirty="0" err="1">
                <a:solidFill>
                  <a:schemeClr val="bg1">
                    <a:lumMod val="50000"/>
                  </a:schemeClr>
                </a:solidFill>
              </a:rPr>
              <a:t>G.fast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Huawei Sans" panose="020C0503030203020204" pitchFamily="34" charset="0"/>
              <a:buChar char="▪"/>
            </a:pPr>
            <a:r>
              <a:rPr lang="pt-BR" altLang="zh-CN" b="1" dirty="0"/>
              <a:t>Solução de Rede </a:t>
            </a:r>
            <a:r>
              <a:rPr lang="pt-BR" altLang="zh-CN" b="1" dirty="0" err="1"/>
              <a:t>G.fast</a:t>
            </a:r>
            <a:r>
              <a:rPr lang="en-US" altLang="zh-CN" b="1" dirty="0"/>
              <a:t>   </a:t>
            </a:r>
          </a:p>
          <a:p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Vetorização e configuração de serviço </a:t>
            </a:r>
            <a:r>
              <a:rPr lang="pt-BR" altLang="zh-CN" dirty="0" err="1">
                <a:solidFill>
                  <a:schemeClr val="bg1">
                    <a:lumMod val="50000"/>
                  </a:schemeClr>
                </a:solidFill>
              </a:rPr>
              <a:t>G.fast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44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zh-CN" dirty="0"/>
              <a:t> </a:t>
            </a:r>
            <a:r>
              <a:rPr lang="pt-BR" altLang="zh-CN" dirty="0"/>
              <a:t>Como descrito acima, este ponto de distribuição pode ser encontrado em 3 locais distintos </a:t>
            </a:r>
            <a:r>
              <a:rPr lang="en-US" altLang="zh-CN" dirty="0"/>
              <a:t>:</a:t>
            </a:r>
          </a:p>
          <a:p>
            <a:pPr lvl="1"/>
            <a:r>
              <a:rPr lang="pt-BR" altLang="zh-CN" dirty="0"/>
              <a:t>Em um bueiro, poste ou </a:t>
            </a:r>
            <a:r>
              <a:rPr lang="pt-BR" altLang="zh-CN" dirty="0" err="1"/>
              <a:t>mini-armário</a:t>
            </a:r>
            <a:r>
              <a:rPr lang="pt-BR" altLang="zh-CN" dirty="0"/>
              <a:t> a aproximadamente 100 a 200 metros do cliente
À entrada (interior ou exterior) do edifício</a:t>
            </a:r>
            <a:endParaRPr lang="en-US" altLang="zh-CN" dirty="0"/>
          </a:p>
          <a:p>
            <a:pPr lvl="1"/>
            <a:r>
              <a:rPr lang="pt-BR" altLang="zh-CN" dirty="0"/>
              <a:t>Na fase do edifício muito perto da porta do apartamento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Cenário de aplicativo </a:t>
            </a:r>
            <a:r>
              <a:rPr lang="pt-BR" altLang="zh-CN" dirty="0" err="1"/>
              <a:t>G.fast</a:t>
            </a:r>
            <a:r>
              <a:rPr lang="pt-BR" altLang="zh-CN" dirty="0"/>
              <a:t>
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3318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dirty="0"/>
              <a:t>Como o </a:t>
            </a:r>
            <a:r>
              <a:rPr lang="pt-BR" altLang="zh-CN" dirty="0" err="1"/>
              <a:t>G.fast</a:t>
            </a:r>
            <a:r>
              <a:rPr lang="pt-BR" altLang="zh-CN" dirty="0"/>
              <a:t> foi projetado para velocidades </a:t>
            </a:r>
            <a:r>
              <a:rPr lang="pt-BR" altLang="zh-CN" dirty="0" err="1"/>
              <a:t>ultra-altas</a:t>
            </a:r>
            <a:r>
              <a:rPr lang="pt-BR" altLang="zh-CN" dirty="0"/>
              <a:t> e comprimentos de loop muito curtos, ele é um caminho de evolução ideal para implantações de fibra profunda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Cenário de aplicação </a:t>
            </a:r>
            <a:r>
              <a:rPr lang="pt-BR" altLang="zh-CN" dirty="0" err="1"/>
              <a:t>G.fast</a:t>
            </a:r>
            <a:r>
              <a:rPr lang="pt-BR" altLang="zh-CN" dirty="0"/>
              <a:t>
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298430" y="2481723"/>
            <a:ext cx="9613068" cy="2968698"/>
            <a:chOff x="323528" y="3140968"/>
            <a:chExt cx="8460940" cy="207451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3309" t="2253" r="6290" b="14190"/>
            <a:stretch>
              <a:fillRect/>
            </a:stretch>
          </p:blipFill>
          <p:spPr bwMode="auto">
            <a:xfrm>
              <a:off x="359532" y="3140968"/>
              <a:ext cx="8424936" cy="1944216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</p:pic>
        <p:sp>
          <p:nvSpPr>
            <p:cNvPr id="6" name="TextBox 6"/>
            <p:cNvSpPr txBox="1"/>
            <p:nvPr/>
          </p:nvSpPr>
          <p:spPr>
            <a:xfrm>
              <a:off x="373958" y="4094464"/>
              <a:ext cx="566447" cy="2150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+mn-lt"/>
                </a:rPr>
                <a:t>FTTx</a:t>
              </a:r>
              <a:endParaRPr lang="zh-CN" altLang="en-US" sz="1400" dirty="0">
                <a:latin typeface="+mn-lt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827584" y="4077072"/>
              <a:ext cx="1080120" cy="2150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err="1"/>
                <a:t>Nodo</a:t>
              </a:r>
              <a:endParaRPr lang="zh-CN" altLang="en-US" sz="1400" dirty="0">
                <a:latin typeface="+mn-l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763688" y="4077072"/>
              <a:ext cx="1440160" cy="2150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err="1"/>
                <a:t>Freio</a:t>
              </a:r>
              <a:endParaRPr lang="zh-CN" altLang="en-US" sz="1400" dirty="0">
                <a:latin typeface="+mn-lt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327442" y="4077072"/>
              <a:ext cx="583259" cy="2150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err="1"/>
                <a:t>Bueiro</a:t>
              </a:r>
              <a:endParaRPr lang="zh-CN" altLang="en-US" sz="1400" dirty="0">
                <a:latin typeface="+mn-l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468868" y="4077072"/>
              <a:ext cx="515706" cy="2150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latin typeface="+mn-lt"/>
                </a:rPr>
                <a:t>Poste</a:t>
              </a:r>
              <a:endParaRPr lang="zh-CN" altLang="en-US" sz="1400" dirty="0">
                <a:latin typeface="+mn-lt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292080" y="4077072"/>
              <a:ext cx="1206492" cy="3656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err="1"/>
                <a:t>Edifício</a:t>
              </a:r>
              <a:r>
                <a:rPr lang="en-US" altLang="zh-CN" sz="1400" dirty="0"/>
                <a:t>
</a:t>
              </a:r>
              <a:endParaRPr lang="zh-CN" altLang="en-US" sz="1400" dirty="0">
                <a:latin typeface="+mn-lt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6372200" y="4077072"/>
              <a:ext cx="936104" cy="3656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err="1"/>
                <a:t>Parede</a:t>
              </a:r>
              <a:r>
                <a:rPr lang="en-US" altLang="zh-CN" sz="1400" dirty="0"/>
                <a:t>
</a:t>
              </a:r>
              <a:endParaRPr lang="en-US" altLang="zh-CN" sz="1400" dirty="0">
                <a:latin typeface="+mn-lt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524328" y="4077072"/>
              <a:ext cx="1062475" cy="5161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Porta da </a:t>
              </a:r>
              <a:r>
                <a:rPr lang="en-US" altLang="zh-CN" sz="1400" dirty="0" err="1"/>
                <a:t>frente</a:t>
              </a:r>
              <a:r>
                <a:rPr lang="en-US" altLang="zh-CN" sz="1400" dirty="0"/>
                <a:t>
</a:t>
              </a:r>
              <a:endParaRPr lang="en-US" altLang="zh-CN" sz="1400" dirty="0">
                <a:latin typeface="+mn-lt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29649" y="4398203"/>
              <a:ext cx="1203201" cy="6667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VDSL2
</a:t>
              </a:r>
              <a:r>
                <a:rPr lang="en-US" altLang="zh-CN" sz="1400" b="1" dirty="0" err="1"/>
                <a:t>Vetorização</a:t>
              </a:r>
              <a:r>
                <a:rPr lang="en-US" altLang="zh-CN" sz="1400" b="1" dirty="0"/>
                <a:t>
</a:t>
              </a:r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</a:rPr>
                <a:t>&gt;200 metros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</a:rPr>
                <a:t>&gt;100 </a:t>
              </a:r>
              <a:r>
                <a:rPr lang="en-US" altLang="zh-CN" sz="1400" b="1" dirty="0" err="1">
                  <a:solidFill>
                    <a:schemeClr val="bg1">
                      <a:lumMod val="50000"/>
                    </a:schemeClr>
                  </a:solidFill>
                </a:rPr>
                <a:t>assinantes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3203848" y="4398203"/>
              <a:ext cx="1983249" cy="8172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altLang="zh-CN" sz="1400" b="1" dirty="0"/>
                <a:t>VDSL2 Evolução vetorização
Para vetorização </a:t>
              </a:r>
              <a:r>
                <a:rPr lang="pt-BR" altLang="zh-CN" sz="1400" b="1" dirty="0" err="1"/>
                <a:t>G.fast</a:t>
              </a:r>
              <a:r>
                <a:rPr lang="pt-BR" altLang="zh-CN" sz="1400" b="1" dirty="0"/>
                <a:t>
</a:t>
              </a:r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</a:rPr>
                <a:t>&lt;200 metros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</a:rPr>
                <a:t>10s de </a:t>
              </a:r>
              <a:r>
                <a:rPr lang="en-US" altLang="zh-CN" sz="1400" b="1" dirty="0" err="1">
                  <a:solidFill>
                    <a:schemeClr val="bg1">
                      <a:lumMod val="50000"/>
                    </a:schemeClr>
                  </a:solidFill>
                </a:rPr>
                <a:t>assinantes</a:t>
              </a:r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</a:rPr>
                <a:t>
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5292080" y="4407495"/>
              <a:ext cx="1813549" cy="3656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    </a:t>
              </a:r>
              <a:r>
                <a:rPr lang="en-US" altLang="zh-CN" sz="1400" b="1" dirty="0" err="1">
                  <a:solidFill>
                    <a:schemeClr val="bg1">
                      <a:lumMod val="50000"/>
                    </a:schemeClr>
                  </a:solidFill>
                </a:rPr>
                <a:t>FTTdp</a:t>
              </a:r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</a:rPr>
                <a:t>
    (Ponto de </a:t>
              </a:r>
              <a:r>
                <a:rPr lang="en-US" altLang="zh-CN" sz="1400" b="1" dirty="0" err="1">
                  <a:solidFill>
                    <a:schemeClr val="bg1">
                      <a:lumMod val="50000"/>
                    </a:schemeClr>
                  </a:solidFill>
                </a:rPr>
                <a:t>Distribuição</a:t>
              </a:r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020272" y="4398203"/>
              <a:ext cx="1195921" cy="8172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altLang="zh-CN" sz="1400" b="1" dirty="0"/>
                <a:t>Evolução VDSL2
Para </a:t>
              </a:r>
              <a:r>
                <a:rPr lang="pt-BR" altLang="zh-CN" sz="1400" b="1" dirty="0" err="1"/>
                <a:t>G.fast</a:t>
              </a:r>
              <a:r>
                <a:rPr lang="pt-BR" altLang="zh-CN" sz="1400" b="1" dirty="0"/>
                <a:t>
</a:t>
              </a:r>
              <a:r>
                <a:rPr lang="pt-BR" altLang="zh-CN" sz="1400" b="1" dirty="0">
                  <a:solidFill>
                    <a:schemeClr val="bg1">
                      <a:lumMod val="50000"/>
                    </a:schemeClr>
                  </a:solidFill>
                </a:rPr>
                <a:t>10s de metros
1 assinante
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pic>
          <p:nvPicPr>
            <p:cNvPr id="18" name="图片 17" descr="1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528" y="4275187"/>
              <a:ext cx="8448675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7859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1877" y="1242453"/>
            <a:ext cx="6310167" cy="4680000"/>
          </a:xfrm>
        </p:spPr>
        <p:txBody>
          <a:bodyPr/>
          <a:lstStyle/>
          <a:p>
            <a:pPr lvl="0"/>
            <a:r>
              <a:rPr lang="en-US" altLang="zh-CN" dirty="0" err="1"/>
              <a:t>Cenário</a:t>
            </a:r>
            <a:r>
              <a:rPr lang="en-US" altLang="zh-CN" dirty="0"/>
              <a:t> </a:t>
            </a:r>
            <a:r>
              <a:rPr lang="en-US" altLang="zh-CN" dirty="0" err="1"/>
              <a:t>G.fast</a:t>
            </a:r>
            <a:r>
              <a:rPr lang="en-US" altLang="zh-CN" dirty="0"/>
              <a:t>  </a:t>
            </a:r>
          </a:p>
          <a:p>
            <a:pPr lvl="1"/>
            <a:r>
              <a:rPr lang="pt-BR" altLang="zh-CN" dirty="0"/>
              <a:t>FTTD: Fibra até a porta, reutilização de cobre existente, alimentação reversa de energia, 1-8 portas  
</a:t>
            </a:r>
            <a:r>
              <a:rPr lang="pt-BR" altLang="zh-CN" dirty="0" err="1"/>
              <a:t>FTTDp</a:t>
            </a:r>
            <a:r>
              <a:rPr lang="pt-BR" altLang="zh-CN" dirty="0"/>
              <a:t>: Fibra até o ponto de distribuição, reutilização de cobre existente, alimentação reversa de energia, 8-16 portas</a:t>
            </a:r>
            <a:endParaRPr lang="en-US" altLang="zh-CN" dirty="0"/>
          </a:p>
          <a:p>
            <a:pPr lvl="1"/>
            <a:r>
              <a:rPr lang="pt-BR" altLang="zh-CN" dirty="0"/>
              <a:t>FTTB: Fibra para o edifício, reutilização de cobre existente, alimentação local/remota, 16-48 portas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Cenário de aplicação </a:t>
            </a:r>
            <a:r>
              <a:rPr lang="pt-BR" altLang="zh-CN" dirty="0" err="1"/>
              <a:t>G.fast</a:t>
            </a:r>
            <a:r>
              <a:rPr lang="pt-BR" altLang="zh-CN" dirty="0"/>
              <a:t>
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0096" y="1422510"/>
            <a:ext cx="3600202" cy="4499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70"/>
          <p:cNvSpPr txBox="1"/>
          <p:nvPr/>
        </p:nvSpPr>
        <p:spPr>
          <a:xfrm>
            <a:off x="8080575" y="1240150"/>
            <a:ext cx="1359244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n-lt"/>
              </a:rPr>
              <a:t>FTTD</a:t>
            </a:r>
            <a:endParaRPr lang="zh-CN" alt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71"/>
          <p:cNvSpPr txBox="1"/>
          <p:nvPr/>
        </p:nvSpPr>
        <p:spPr>
          <a:xfrm>
            <a:off x="6985755" y="4025096"/>
            <a:ext cx="1215974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n-lt"/>
              </a:rPr>
              <a:t>FTTDp</a:t>
            </a:r>
            <a:endParaRPr lang="zh-CN" alt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72"/>
          <p:cNvSpPr txBox="1"/>
          <p:nvPr/>
        </p:nvSpPr>
        <p:spPr>
          <a:xfrm>
            <a:off x="9325946" y="5609272"/>
            <a:ext cx="811031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n-lt"/>
              </a:rPr>
              <a:t>FTTB</a:t>
            </a:r>
            <a:endParaRPr lang="zh-CN" altLang="en-US" sz="1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1735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xDSl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
</a:t>
            </a:r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Princípio de vetorização e aplicação
Princípio e Aplicação </a:t>
            </a:r>
            <a:r>
              <a:rPr lang="pt-BR" altLang="zh-CN" dirty="0" err="1">
                <a:solidFill>
                  <a:schemeClr val="bg1">
                    <a:lumMod val="50000"/>
                  </a:schemeClr>
                </a:solidFill>
              </a:rPr>
              <a:t>G.fast</a:t>
            </a:r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
</a:t>
            </a:r>
            <a:r>
              <a:rPr lang="pt-BR" altLang="zh-CN" b="1" dirty="0"/>
              <a:t>Vetorização e configuração de serviço </a:t>
            </a:r>
            <a:r>
              <a:rPr lang="pt-BR" altLang="zh-CN" b="1" dirty="0" err="1"/>
              <a:t>G.fast</a:t>
            </a:r>
            <a:r>
              <a:rPr lang="en-US" altLang="zh-CN" b="1" dirty="0"/>
              <a:t>  </a:t>
            </a:r>
          </a:p>
          <a:p>
            <a:pPr lvl="1">
              <a:buFont typeface="Huawei Sans" panose="020C0503030203020204" pitchFamily="34" charset="0"/>
              <a:buChar char="▪"/>
            </a:pPr>
            <a:r>
              <a:rPr lang="pt-BR" altLang="zh-CN" b="1" dirty="0"/>
              <a:t>Configuração do serviço de vetorização 
</a:t>
            </a:r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Configuração do serviço </a:t>
            </a:r>
            <a:r>
              <a:rPr lang="pt-BR" altLang="zh-CN" dirty="0" err="1">
                <a:solidFill>
                  <a:schemeClr val="bg1">
                    <a:lumMod val="50000"/>
                  </a:schemeClr>
                </a:solidFill>
              </a:rPr>
              <a:t>G.fast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8615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Desenvolvimento e Características da DSL 
</a:t>
            </a: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61232" y="1771223"/>
            <a:ext cx="7929562" cy="3079750"/>
          </a:xfrm>
          <a:prstGeom prst="rect">
            <a:avLst/>
          </a:prstGeom>
        </p:spPr>
        <p:txBody>
          <a:bodyPr/>
          <a:lstStyle>
            <a:lvl1pPr marL="301625" indent="-301625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195263" indent="-195263">
              <a:buNone/>
            </a:pPr>
            <a:r>
              <a:rPr lang="en-US" altLang="zh-CN" sz="1700" b="1" kern="0" dirty="0" err="1"/>
              <a:t>Evolução</a:t>
            </a:r>
            <a:r>
              <a:rPr lang="en-US" altLang="zh-CN" sz="1700" b="1" kern="0" dirty="0"/>
              <a:t> do </a:t>
            </a:r>
            <a:r>
              <a:rPr lang="en-US" altLang="zh-CN" sz="1700" b="1" kern="0" dirty="0" err="1"/>
              <a:t>xDSL</a:t>
            </a:r>
            <a:r>
              <a:rPr lang="en-US" altLang="zh-CN" sz="1700" b="1" kern="0" dirty="0"/>
              <a:t> </a:t>
            </a:r>
            <a:r>
              <a:rPr lang="zh-CN" altLang="en-US" sz="1900" b="1" kern="0" dirty="0"/>
              <a:t>：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4255136" y="1129158"/>
            <a:ext cx="3633788" cy="946151"/>
            <a:chOff x="2653" y="743"/>
            <a:chExt cx="2289" cy="596"/>
          </a:xfrm>
        </p:grpSpPr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2653" y="743"/>
              <a:ext cx="2289" cy="596"/>
              <a:chOff x="2653" y="743"/>
              <a:chExt cx="2289" cy="596"/>
            </a:xfrm>
          </p:grpSpPr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735" y="743"/>
                <a:ext cx="1798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dirty="0" err="1"/>
                  <a:t>Linha</a:t>
                </a:r>
                <a:r>
                  <a:rPr kumimoji="1" lang="en-US" altLang="zh-CN" sz="2000" dirty="0"/>
                  <a:t> de </a:t>
                </a:r>
                <a:r>
                  <a:rPr kumimoji="1" lang="en-US" altLang="zh-CN" sz="2000" dirty="0" err="1"/>
                  <a:t>Assinante</a:t>
                </a:r>
                <a:r>
                  <a:rPr kumimoji="1" lang="en-US" altLang="zh-CN" sz="2000" dirty="0"/>
                  <a:t> Digital
</a:t>
                </a:r>
                <a:endParaRPr kumimoji="1" lang="en-US" altLang="zh-CN" sz="2000" dirty="0">
                  <a:latin typeface="+mn-lt"/>
                </a:endParaRPr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2653" y="1009"/>
                <a:ext cx="228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pt-BR" altLang="zh-CN" sz="1400" dirty="0"/>
                  <a:t>Tecnologia de acesso de loop de cabo de cobre 
</a:t>
                </a:r>
                <a:endParaRPr kumimoji="1" lang="en-US" altLang="zh-CN" sz="1400" dirty="0">
                  <a:latin typeface="+mn-lt"/>
                </a:endParaRPr>
              </a:p>
            </p:txBody>
          </p:sp>
        </p:grp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332" y="971"/>
              <a:ext cx="11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kumimoji="1" lang="zh-CN" altLang="zh-CN">
                <a:latin typeface="+mn-lt"/>
              </a:endParaRPr>
            </a:p>
          </p:txBody>
        </p:sp>
      </p:grp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0135131" y="4266278"/>
            <a:ext cx="243018" cy="31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kumimoji="1" lang="zh-CN" altLang="zh-CN">
              <a:latin typeface="+mn-lt"/>
            </a:endParaRPr>
          </a:p>
        </p:txBody>
      </p: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1202116" y="2121460"/>
            <a:ext cx="9976317" cy="614807"/>
            <a:chOff x="612" y="1986"/>
            <a:chExt cx="4762" cy="307"/>
          </a:xfrm>
        </p:grpSpPr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664" y="1986"/>
              <a:ext cx="684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1600" dirty="0" err="1"/>
                <a:t>Em</a:t>
              </a:r>
              <a:r>
                <a:rPr kumimoji="1" lang="en-US" altLang="zh-CN" sz="1600" dirty="0"/>
                <a:t> </a:t>
              </a:r>
              <a:r>
                <a:rPr kumimoji="1" lang="en-US" altLang="zh-CN" sz="1600" dirty="0" err="1"/>
                <a:t>meados</a:t>
              </a:r>
              <a:r>
                <a:rPr kumimoji="1" lang="en-US" altLang="zh-CN" sz="1600" dirty="0"/>
                <a:t> de 1970’ </a:t>
              </a:r>
              <a:endParaRPr kumimoji="1" lang="en-US" altLang="zh-CN" sz="1600" dirty="0">
                <a:latin typeface="+mn-lt"/>
              </a:endParaRPr>
            </a:p>
          </p:txBody>
        </p:sp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1785" y="1998"/>
              <a:ext cx="635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1600" dirty="0"/>
                <a:t>No final de 1980’ </a:t>
              </a:r>
              <a:endParaRPr kumimoji="1" lang="en-US" altLang="zh-CN" sz="1600" dirty="0">
                <a:latin typeface="+mn-lt"/>
              </a:endParaRPr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2540" y="2037"/>
              <a:ext cx="99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60000"/>
                </a:lnSpc>
              </a:pPr>
              <a:r>
                <a:rPr kumimoji="1" lang="en-US" altLang="zh-CN" sz="1600" dirty="0"/>
                <a:t>No </a:t>
              </a:r>
              <a:r>
                <a:rPr kumimoji="1" lang="en-US" altLang="zh-CN" sz="1600" dirty="0" err="1"/>
                <a:t>início</a:t>
              </a:r>
              <a:r>
                <a:rPr kumimoji="1" lang="en-US" altLang="zh-CN" sz="1600" dirty="0"/>
                <a:t>
 1990’ </a:t>
              </a:r>
              <a:endParaRPr kumimoji="1" lang="en-US" altLang="zh-CN" sz="1600" dirty="0">
                <a:latin typeface="+mn-lt"/>
              </a:endParaRPr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612" y="2288"/>
              <a:ext cx="44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4921" y="2042"/>
              <a:ext cx="453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kumimoji="1" lang="en-US" altLang="zh-CN" sz="1600" dirty="0"/>
                <a:t>Hora</a:t>
              </a:r>
              <a:endParaRPr kumimoji="1" lang="en-US" altLang="zh-CN" sz="1600" dirty="0">
                <a:latin typeface="+mn-lt"/>
              </a:endParaRPr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>
              <a:off x="747" y="2288"/>
              <a:ext cx="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1746" y="22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>
              <a:off x="2562" y="2288"/>
              <a:ext cx="771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3697" y="228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</p:grp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7677713" y="2101435"/>
            <a:ext cx="1183666" cy="40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kumimoji="1" lang="en-US" altLang="zh-CN" sz="1600" dirty="0"/>
              <a:t>No final
 1990’ </a:t>
            </a:r>
            <a:endParaRPr kumimoji="1" lang="en-US" altLang="zh-CN" sz="1600" dirty="0">
              <a:latin typeface="+mn-lt"/>
            </a:endParaRPr>
          </a:p>
        </p:txBody>
      </p:sp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1202116" y="3086729"/>
            <a:ext cx="9437906" cy="971276"/>
            <a:chOff x="612" y="2468"/>
            <a:chExt cx="4505" cy="485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612" y="2468"/>
              <a:ext cx="680" cy="304"/>
            </a:xfrm>
            <a:prstGeom prst="rect">
              <a:avLst/>
            </a:prstGeom>
            <a:gradFill rotWithShape="1">
              <a:gsLst>
                <a:gs pos="0">
                  <a:srgbClr val="993366"/>
                </a:gs>
                <a:gs pos="50000">
                  <a:srgbClr val="FFFF99"/>
                </a:gs>
                <a:gs pos="100000">
                  <a:srgbClr val="993366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kumimoji="1" lang="en-US" altLang="zh-CN" sz="2000" dirty="0">
                  <a:latin typeface="+mn-lt"/>
                </a:rPr>
                <a:t>ISDN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701" y="2469"/>
              <a:ext cx="635" cy="303"/>
            </a:xfrm>
            <a:prstGeom prst="rect">
              <a:avLst/>
            </a:prstGeom>
            <a:gradFill rotWithShape="1">
              <a:gsLst>
                <a:gs pos="0">
                  <a:srgbClr val="993366"/>
                </a:gs>
                <a:gs pos="50000">
                  <a:srgbClr val="FFFF99"/>
                </a:gs>
                <a:gs pos="100000">
                  <a:srgbClr val="993366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kumimoji="1" lang="en-US" altLang="zh-CN" sz="2000" dirty="0">
                  <a:latin typeface="+mn-lt"/>
                </a:rPr>
                <a:t>HDSL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653" y="2468"/>
              <a:ext cx="635" cy="304"/>
            </a:xfrm>
            <a:prstGeom prst="rect">
              <a:avLst/>
            </a:prstGeom>
            <a:gradFill rotWithShape="1">
              <a:gsLst>
                <a:gs pos="0">
                  <a:srgbClr val="993366"/>
                </a:gs>
                <a:gs pos="50000">
                  <a:srgbClr val="FFFF99"/>
                </a:gs>
                <a:gs pos="100000">
                  <a:srgbClr val="993366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kumimoji="1" lang="en-US" altLang="zh-CN" sz="2000">
                  <a:latin typeface="+mn-lt"/>
                </a:rPr>
                <a:t>ADSL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560" y="2468"/>
              <a:ext cx="590" cy="304"/>
            </a:xfrm>
            <a:prstGeom prst="rect">
              <a:avLst/>
            </a:prstGeom>
            <a:gradFill rotWithShape="1">
              <a:gsLst>
                <a:gs pos="0">
                  <a:srgbClr val="993366"/>
                </a:gs>
                <a:gs pos="50000">
                  <a:srgbClr val="FFFF99"/>
                </a:gs>
                <a:gs pos="100000">
                  <a:srgbClr val="993366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kumimoji="1" lang="en-US" altLang="zh-CN" sz="2000" dirty="0">
                  <a:latin typeface="+mn-lt"/>
                </a:rPr>
                <a:t>VDSL</a:t>
              </a:r>
            </a:p>
          </p:txBody>
        </p:sp>
        <p:sp>
          <p:nvSpPr>
            <p:cNvPr id="29" name="AutoShape 28"/>
            <p:cNvSpPr>
              <a:spLocks/>
            </p:cNvSpPr>
            <p:nvPr/>
          </p:nvSpPr>
          <p:spPr bwMode="auto">
            <a:xfrm rot="-5400000">
              <a:off x="2721" y="1026"/>
              <a:ext cx="181" cy="3674"/>
            </a:xfrm>
            <a:prstGeom prst="leftBrace">
              <a:avLst>
                <a:gd name="adj1" fmla="val 16915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346" y="2478"/>
              <a:ext cx="771" cy="269"/>
            </a:xfrm>
            <a:prstGeom prst="rect">
              <a:avLst/>
            </a:prstGeom>
            <a:gradFill rotWithShape="1">
              <a:gsLst>
                <a:gs pos="0">
                  <a:srgbClr val="993366"/>
                </a:gs>
                <a:gs pos="50000">
                  <a:srgbClr val="FFFF99"/>
                </a:gs>
                <a:gs pos="100000">
                  <a:srgbClr val="993366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kumimoji="1" lang="en-US" altLang="zh-CN" dirty="0">
                  <a:latin typeface="+mn-lt"/>
                </a:rPr>
                <a:t> </a:t>
              </a:r>
              <a:r>
                <a:rPr kumimoji="1" lang="en-US" altLang="zh-CN" sz="2000" dirty="0"/>
                <a:t>Outro </a:t>
              </a:r>
              <a:r>
                <a:rPr kumimoji="1" lang="en-US" altLang="zh-CN" sz="2000" dirty="0">
                  <a:latin typeface="+mn-lt"/>
                </a:rPr>
                <a:t>DSL</a:t>
              </a:r>
            </a:p>
          </p:txBody>
        </p:sp>
      </p:grp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4432582" y="3967886"/>
            <a:ext cx="19402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1" dirty="0" err="1"/>
              <a:t>Tecnologia</a:t>
            </a:r>
            <a:r>
              <a:rPr kumimoji="1" lang="en-US" altLang="zh-CN" sz="2000" b="1" dirty="0"/>
              <a:t> </a:t>
            </a:r>
            <a:r>
              <a:rPr kumimoji="1" lang="en-US" altLang="zh-CN" sz="2000" b="1" dirty="0" err="1"/>
              <a:t>xDSL</a:t>
            </a:r>
            <a:r>
              <a:rPr kumimoji="1" lang="en-US" altLang="zh-CN" sz="2000" b="1" dirty="0"/>
              <a:t> </a:t>
            </a:r>
            <a:endParaRPr kumimoji="1" lang="en-US" altLang="zh-CN" sz="3200" dirty="0">
              <a:latin typeface="+mn-lt"/>
            </a:endParaRPr>
          </a:p>
        </p:txBody>
      </p:sp>
      <p:grpSp>
        <p:nvGrpSpPr>
          <p:cNvPr id="20" name="Group 31"/>
          <p:cNvGrpSpPr>
            <a:grpSpLocks/>
          </p:cNvGrpSpPr>
          <p:nvPr/>
        </p:nvGrpSpPr>
        <p:grpSpPr bwMode="auto">
          <a:xfrm>
            <a:off x="1013567" y="4740901"/>
            <a:ext cx="8266810" cy="1181552"/>
            <a:chOff x="522" y="3294"/>
            <a:chExt cx="3946" cy="590"/>
          </a:xfrm>
        </p:grpSpPr>
        <p:pic>
          <p:nvPicPr>
            <p:cNvPr id="21" name="Picture 32" descr="ET0311"/>
            <p:cNvPicPr>
              <a:picLocks noChangeAspect="1" noChangeArrowheads="1"/>
            </p:cNvPicPr>
            <p:nvPr/>
          </p:nvPicPr>
          <p:blipFill>
            <a:blip r:embed="rId3" cstate="print"/>
            <a:srcRect l="-2199" t="29471" r="16016" b="4146"/>
            <a:stretch>
              <a:fillRect/>
            </a:stretch>
          </p:blipFill>
          <p:spPr bwMode="auto">
            <a:xfrm>
              <a:off x="2653" y="3356"/>
              <a:ext cx="771" cy="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33" descr="ET0121"/>
            <p:cNvPicPr>
              <a:picLocks noChangeAspect="1" noChangeArrowheads="1"/>
            </p:cNvPicPr>
            <p:nvPr/>
          </p:nvPicPr>
          <p:blipFill>
            <a:blip r:embed="rId4" cstate="print"/>
            <a:srcRect l="7454" t="31435" r="34076" b="30850"/>
            <a:stretch>
              <a:fillRect/>
            </a:stretch>
          </p:blipFill>
          <p:spPr bwMode="auto">
            <a:xfrm>
              <a:off x="3651" y="3346"/>
              <a:ext cx="817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34" descr="M0015"/>
            <p:cNvPicPr>
              <a:picLocks noChangeAspect="1" noChangeArrowheads="1"/>
            </p:cNvPicPr>
            <p:nvPr/>
          </p:nvPicPr>
          <p:blipFill>
            <a:blip r:embed="rId5" cstate="print"/>
            <a:srcRect t="16156" r="3629" b="8963"/>
            <a:stretch>
              <a:fillRect/>
            </a:stretch>
          </p:blipFill>
          <p:spPr bwMode="auto">
            <a:xfrm>
              <a:off x="1565" y="3382"/>
              <a:ext cx="861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35" descr="Pk441471"/>
            <p:cNvPicPr>
              <a:picLocks noChangeAspect="1" noChangeArrowheads="1"/>
            </p:cNvPicPr>
            <p:nvPr/>
          </p:nvPicPr>
          <p:blipFill>
            <a:blip r:embed="rId6" cstate="print"/>
            <a:srcRect t="10606"/>
            <a:stretch>
              <a:fillRect/>
            </a:stretch>
          </p:blipFill>
          <p:spPr bwMode="auto">
            <a:xfrm flipH="1">
              <a:off x="522" y="3294"/>
              <a:ext cx="816" cy="590"/>
            </a:xfrm>
            <a:prstGeom prst="rect">
              <a:avLst/>
            </a:prstGeom>
            <a:solidFill>
              <a:srgbClr val="B3EEF3"/>
            </a:solidFill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492864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Processo de Configuração do Serviço
</a:t>
            </a:r>
            <a:endParaRPr lang="zh-CN" altLang="en-US" dirty="0"/>
          </a:p>
        </p:txBody>
      </p:sp>
      <p:pic>
        <p:nvPicPr>
          <p:cNvPr id="4" name="Picture 2" descr="http://support.huawei.com/hedex/pages/DOC110034961931180AMJ/01/DOC110034961931180AMJ/01/resources/cfg_cli_fttx/image/fig_cfg_cli_fttx_02v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964" y="1242453"/>
            <a:ext cx="6892072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185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Configuração básica de serviço em uma OLT e ONU(O mesmo com a configuração VDSL2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/>
            <a:r>
              <a:rPr lang="pt-BR" altLang="zh-CN" sz="1600" dirty="0"/>
              <a:t>Adicionar uma ONU a uma porta GPON</a:t>
            </a:r>
            <a:r>
              <a:rPr lang="en-US" altLang="zh-CN" sz="1600" dirty="0"/>
              <a:t>.</a:t>
            </a:r>
          </a:p>
          <a:p>
            <a:pPr lvl="1"/>
            <a:r>
              <a:rPr lang="pt-BR" altLang="zh-CN" sz="1600" dirty="0"/>
              <a:t>Configurar a VLAN do serviço OLT, a porta </a:t>
            </a:r>
            <a:r>
              <a:rPr lang="pt-BR" altLang="zh-CN" sz="1600" dirty="0" err="1"/>
              <a:t>upstream</a:t>
            </a:r>
            <a:r>
              <a:rPr lang="pt-BR" altLang="zh-CN" sz="1600" dirty="0"/>
              <a:t> e a porta </a:t>
            </a:r>
            <a:r>
              <a:rPr lang="pt-BR" altLang="zh-CN" sz="1600" dirty="0" err="1"/>
              <a:t>downstream</a:t>
            </a:r>
            <a:r>
              <a:rPr lang="en-US" altLang="zh-CN" sz="1600" dirty="0"/>
              <a:t>. </a:t>
            </a:r>
          </a:p>
          <a:p>
            <a:pPr lvl="1"/>
            <a:r>
              <a:rPr lang="en-US" altLang="zh-CN" sz="1600" dirty="0" err="1"/>
              <a:t>Configurar</a:t>
            </a:r>
            <a:r>
              <a:rPr lang="en-US" altLang="zh-CN" sz="1600" dirty="0"/>
              <a:t> o </a:t>
            </a:r>
            <a:r>
              <a:rPr lang="en-US" altLang="zh-CN" sz="1600" dirty="0" err="1"/>
              <a:t>serviço</a:t>
            </a:r>
            <a:r>
              <a:rPr lang="en-US" altLang="zh-CN" sz="1600" dirty="0"/>
              <a:t> HSI.</a:t>
            </a:r>
          </a:p>
          <a:p>
            <a:r>
              <a:rPr lang="pt-BR" altLang="zh-CN" sz="1800" dirty="0"/>
              <a:t>Configuração de vetorização em uma ONU</a:t>
            </a:r>
            <a:r>
              <a:rPr lang="en-US" altLang="zh-CN" sz="1800" dirty="0"/>
              <a:t>:</a:t>
            </a:r>
          </a:p>
          <a:p>
            <a:pPr lvl="1"/>
            <a:r>
              <a:rPr lang="pt-BR" altLang="zh-CN" sz="1600" dirty="0"/>
              <a:t>Criar uma VLAN de serviço (SVLAN) e adicionar uma porta </a:t>
            </a:r>
            <a:r>
              <a:rPr lang="pt-BR" altLang="zh-CN" sz="1600" dirty="0" err="1"/>
              <a:t>upstream</a:t>
            </a:r>
            <a:r>
              <a:rPr lang="pt-BR" altLang="zh-CN" sz="1600" dirty="0"/>
              <a:t> à SVLAN</a:t>
            </a:r>
            <a:r>
              <a:rPr lang="en-US" altLang="zh-CN" sz="1600" dirty="0"/>
              <a:t>.</a:t>
            </a:r>
          </a:p>
          <a:p>
            <a:pPr lvl="1"/>
            <a:r>
              <a:rPr lang="pt-BR" altLang="zh-CN" sz="1600" dirty="0"/>
              <a:t>Configurar um modo de acesso VDSL2</a:t>
            </a:r>
            <a:r>
              <a:rPr lang="en-US" altLang="zh-CN" sz="1600" dirty="0"/>
              <a:t>.</a:t>
            </a:r>
          </a:p>
          <a:p>
            <a:pPr lvl="1"/>
            <a:r>
              <a:rPr lang="pt-BR" altLang="zh-CN" sz="1600" dirty="0"/>
              <a:t>Criar uma porta de serviço </a:t>
            </a:r>
            <a:r>
              <a:rPr lang="en-US" altLang="zh-CN" sz="1600" dirty="0"/>
              <a:t>.</a:t>
            </a:r>
          </a:p>
          <a:p>
            <a:pPr lvl="1"/>
            <a:r>
              <a:rPr lang="pt-BR" altLang="zh-CN" sz="1600" dirty="0"/>
              <a:t>Configurar um modo de segurança para a conta de usuário</a:t>
            </a:r>
            <a:r>
              <a:rPr lang="en-US" altLang="zh-CN" sz="1600" dirty="0"/>
              <a:t>.</a:t>
            </a:r>
          </a:p>
          <a:p>
            <a:pPr lvl="1"/>
            <a:r>
              <a:rPr lang="pt-BR" altLang="zh-CN" sz="1600" dirty="0"/>
              <a:t>Configurar a função de vetorização</a:t>
            </a:r>
            <a:r>
              <a:rPr lang="en-US" altLang="zh-CN" sz="1600" dirty="0"/>
              <a:t>.</a:t>
            </a:r>
          </a:p>
          <a:p>
            <a:pPr lvl="1"/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Procedimento</a:t>
            </a:r>
            <a:r>
              <a:rPr lang="en-US" altLang="zh-CN" dirty="0"/>
              <a:t> de </a:t>
            </a:r>
            <a:r>
              <a:rPr lang="en-US" altLang="zh-CN" dirty="0" err="1"/>
              <a:t>configuração</a:t>
            </a:r>
            <a:r>
              <a:rPr lang="en-US" altLang="zh-CN" dirty="0"/>
              <a:t>
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506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600" dirty="0"/>
              <a:t>A configuração a seguir usa o MA5818 conectado à porta GPON 0/3/0 como exemplo. ID da porta </a:t>
            </a:r>
            <a:r>
              <a:rPr lang="pt-BR" altLang="zh-CN" sz="1600" dirty="0" err="1"/>
              <a:t>xDSL</a:t>
            </a:r>
            <a:r>
              <a:rPr lang="pt-BR" altLang="zh-CN" sz="1600" dirty="0"/>
              <a:t> na ONT é 0/1/1, ID da VLAN de serviço é 50</a:t>
            </a:r>
            <a:r>
              <a:rPr lang="en-US" altLang="zh-CN" sz="1600" dirty="0"/>
              <a:t>. </a:t>
            </a:r>
          </a:p>
          <a:p>
            <a:r>
              <a:rPr lang="pt-BR" altLang="zh-CN" sz="1600" dirty="0"/>
              <a:t>Etapa 1: Criar uma VLAN de serviço (SVLAN) e adicionar uma porta </a:t>
            </a:r>
            <a:r>
              <a:rPr lang="pt-BR" altLang="zh-CN" sz="1600" dirty="0" err="1"/>
              <a:t>upstream</a:t>
            </a:r>
            <a:r>
              <a:rPr lang="pt-BR" altLang="zh-CN" sz="1600" dirty="0"/>
              <a:t> à SVLAN</a:t>
            </a:r>
            <a:r>
              <a:rPr lang="en-US" altLang="zh-CN" sz="1600" dirty="0"/>
              <a:t>.</a:t>
            </a:r>
          </a:p>
          <a:p>
            <a:endParaRPr lang="en-US" altLang="zh-CN" sz="1600" dirty="0"/>
          </a:p>
          <a:p>
            <a:r>
              <a:rPr lang="pt-BR" altLang="zh-CN" sz="1600" dirty="0"/>
              <a:t>Etapa 2: Configurar um perfil VDSL2</a:t>
            </a:r>
            <a:r>
              <a:rPr lang="en-US" altLang="zh-CN" sz="1600" dirty="0"/>
              <a:t>.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pt-BR" altLang="zh-CN" sz="1600" dirty="0"/>
              <a:t>Etapa 3: Ativar a porta VDSL2</a:t>
            </a:r>
            <a:r>
              <a:rPr lang="en-US" altLang="zh-CN" sz="1600" dirty="0"/>
              <a:t>.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Referência</a:t>
            </a:r>
            <a:r>
              <a:rPr lang="en-US" altLang="zh-CN" dirty="0"/>
              <a:t> de </a:t>
            </a:r>
            <a:r>
              <a:rPr lang="en-US" altLang="zh-CN" dirty="0" err="1"/>
              <a:t>configuração</a:t>
            </a:r>
            <a:r>
              <a:rPr lang="en-US" altLang="zh-CN" dirty="0"/>
              <a:t> (1)</a:t>
            </a:r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1594800" y="2489982"/>
            <a:ext cx="983160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Huawei(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)#</a:t>
            </a:r>
            <a:r>
              <a:rPr lang="en-US" altLang="zh-CN" sz="1400" b="1" dirty="0" err="1"/>
              <a:t>vlan</a:t>
            </a:r>
            <a:r>
              <a:rPr lang="en-US" altLang="zh-CN" sz="1400" b="1" dirty="0"/>
              <a:t> 50 smart  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Huawei(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)#</a:t>
            </a:r>
            <a:r>
              <a:rPr lang="en-US" altLang="zh-CN" sz="1400" b="1" dirty="0"/>
              <a:t>port </a:t>
            </a:r>
            <a:r>
              <a:rPr lang="en-US" altLang="zh-CN" sz="1400" b="1" dirty="0" err="1"/>
              <a:t>vlan</a:t>
            </a:r>
            <a:r>
              <a:rPr lang="en-US" altLang="zh-CN" sz="1400" b="1" dirty="0"/>
              <a:t> 50 0/0 0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4800" y="3452733"/>
            <a:ext cx="9831600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Huawei(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)#</a:t>
            </a:r>
            <a:r>
              <a:rPr lang="en-US" altLang="zh-CN" sz="1400" b="1" dirty="0" err="1"/>
              <a:t>vdsl</a:t>
            </a:r>
            <a:r>
              <a:rPr lang="en-US" altLang="zh-CN" sz="1400" b="1" dirty="0"/>
              <a:t> line-profile </a:t>
            </a:r>
            <a:r>
              <a:rPr lang="en-US" altLang="zh-CN" sz="1400" b="1" dirty="0" err="1"/>
              <a:t>quickadd</a:t>
            </a:r>
            <a:r>
              <a:rPr lang="en-US" altLang="zh-CN" sz="1400" b="1" dirty="0"/>
              <a:t> 3 </a:t>
            </a:r>
            <a:r>
              <a:rPr lang="en-US" altLang="zh-CN" sz="1400" b="1" dirty="0" err="1"/>
              <a:t>snr</a:t>
            </a:r>
            <a:r>
              <a:rPr lang="en-US" altLang="zh-CN" sz="1400" b="1" dirty="0"/>
              <a:t> 60 0 300 60 0 300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Huawei(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)#</a:t>
            </a:r>
            <a:r>
              <a:rPr lang="en-US" altLang="zh-CN" sz="1400" b="1" dirty="0" err="1"/>
              <a:t>vdsl</a:t>
            </a:r>
            <a:r>
              <a:rPr lang="en-US" altLang="zh-CN" sz="1400" b="1" dirty="0"/>
              <a:t> channel-profile </a:t>
            </a:r>
            <a:r>
              <a:rPr lang="en-US" altLang="zh-CN" sz="1400" b="1" dirty="0" err="1"/>
              <a:t>quickadd</a:t>
            </a:r>
            <a:r>
              <a:rPr lang="en-US" altLang="zh-CN" sz="1400" b="1" dirty="0"/>
              <a:t> 3 path-mode </a:t>
            </a:r>
            <a:r>
              <a:rPr lang="en-US" altLang="zh-CN" sz="1400" b="1" dirty="0" err="1"/>
              <a:t>ptm</a:t>
            </a:r>
            <a:r>
              <a:rPr lang="en-US" altLang="zh-CN" sz="1400" b="1" dirty="0"/>
              <a:t> interleaved-delay 8 2 </a:t>
            </a:r>
            <a:r>
              <a:rPr lang="en-US" altLang="zh-CN" sz="1400" b="1" dirty="0" err="1"/>
              <a:t>inp</a:t>
            </a:r>
            <a:r>
              <a:rPr lang="en-US" altLang="zh-CN" sz="1400" b="1" dirty="0"/>
              <a:t> 4 2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Huawei(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)#</a:t>
            </a:r>
            <a:r>
              <a:rPr lang="en-US" altLang="zh-CN" sz="1400" b="1" dirty="0" err="1"/>
              <a:t>vdsl</a:t>
            </a:r>
            <a:r>
              <a:rPr lang="en-US" altLang="zh-CN" sz="1400" b="1" dirty="0"/>
              <a:t> line-template </a:t>
            </a:r>
            <a:r>
              <a:rPr lang="en-US" altLang="zh-CN" sz="1400" b="1" dirty="0" err="1"/>
              <a:t>quickadd</a:t>
            </a:r>
            <a:r>
              <a:rPr lang="en-US" altLang="zh-CN" sz="1400" b="1" dirty="0"/>
              <a:t> 3 line 3 channel1 3 100 100 </a:t>
            </a:r>
            <a:endParaRPr lang="zh-CN" altLang="en-US" sz="1400" b="1" dirty="0"/>
          </a:p>
        </p:txBody>
      </p:sp>
      <p:sp>
        <p:nvSpPr>
          <p:cNvPr id="6" name="TextBox 4"/>
          <p:cNvSpPr txBox="1"/>
          <p:nvPr/>
        </p:nvSpPr>
        <p:spPr>
          <a:xfrm>
            <a:off x="1594800" y="4732291"/>
            <a:ext cx="9831600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Huawei(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)#</a:t>
            </a:r>
            <a:r>
              <a:rPr lang="en-US" altLang="zh-CN" sz="1400" b="1" dirty="0"/>
              <a:t>interface </a:t>
            </a:r>
            <a:r>
              <a:rPr lang="en-US" altLang="zh-CN" sz="1400" b="1" dirty="0" err="1"/>
              <a:t>vdsl</a:t>
            </a:r>
            <a:r>
              <a:rPr lang="en-US" altLang="zh-CN" sz="1400" b="1" dirty="0"/>
              <a:t> 0/1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Huawei(config-if-vdsl-0/1)#</a:t>
            </a:r>
            <a:r>
              <a:rPr lang="en-US" altLang="zh-CN" sz="1400" b="1" dirty="0"/>
              <a:t>deactivate 1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Huawei(config-if-vdsl-0/1)#</a:t>
            </a:r>
            <a:r>
              <a:rPr lang="en-US" altLang="zh-CN" sz="1400" b="1" dirty="0"/>
              <a:t>activate 1 template-index 3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Huawei(config-if-vdsl-0/1)#</a:t>
            </a:r>
            <a:r>
              <a:rPr lang="en-US" altLang="zh-CN" sz="1400" b="1" dirty="0"/>
              <a:t>alarm-</a:t>
            </a:r>
            <a:r>
              <a:rPr lang="en-US" altLang="zh-CN" sz="1400" b="1" dirty="0" err="1"/>
              <a:t>config</a:t>
            </a:r>
            <a:r>
              <a:rPr lang="en-US" altLang="zh-CN" sz="1400" b="1" dirty="0"/>
              <a:t> 1 1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Huawei(config-if-vdsl-0/1)#</a:t>
            </a:r>
            <a:r>
              <a:rPr lang="en-US" altLang="zh-CN" sz="1400" b="1" dirty="0"/>
              <a:t>quit 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52542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600" dirty="0"/>
              <a:t>Passo 4: Verifique a tabela de tráfego</a:t>
            </a:r>
            <a:r>
              <a:rPr lang="en-US" altLang="zh-CN" sz="1600" dirty="0"/>
              <a:t>.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Referência</a:t>
            </a:r>
            <a:r>
              <a:rPr lang="en-US" altLang="zh-CN" dirty="0"/>
              <a:t> de </a:t>
            </a:r>
            <a:r>
              <a:rPr lang="en-US" altLang="zh-CN" dirty="0" err="1"/>
              <a:t>configuração</a:t>
            </a:r>
            <a:r>
              <a:rPr lang="en-US" altLang="zh-CN" dirty="0"/>
              <a:t> (2)</a:t>
            </a:r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1594800" y="1775607"/>
            <a:ext cx="9831600" cy="32316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Huawei(</a:t>
            </a:r>
            <a:r>
              <a:rPr lang="en-US" altLang="zh-CN" sz="1200" dirty="0" err="1"/>
              <a:t>config</a:t>
            </a:r>
            <a:r>
              <a:rPr lang="en-US" altLang="zh-CN" sz="1200" dirty="0"/>
              <a:t>)#</a:t>
            </a:r>
            <a:r>
              <a:rPr lang="en-US" altLang="zh-CN" sz="1200" b="1" dirty="0"/>
              <a:t>display traffic table </a:t>
            </a:r>
            <a:r>
              <a:rPr lang="en-US" altLang="zh-CN" sz="1200" b="1" dirty="0" err="1"/>
              <a:t>ip</a:t>
            </a:r>
            <a:r>
              <a:rPr lang="en-US" altLang="zh-CN" sz="1200" b="1" dirty="0"/>
              <a:t> from-index 0                            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{ &lt;</a:t>
            </a:r>
            <a:r>
              <a:rPr lang="en-US" altLang="zh-CN" sz="1200" dirty="0" err="1"/>
              <a:t>cr</a:t>
            </a:r>
            <a:r>
              <a:rPr lang="en-US" altLang="zh-CN" sz="1200" dirty="0"/>
              <a:t>&gt;|to-index&lt;K&gt; }: 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 Command:                                                                      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         display traffic table </a:t>
            </a:r>
            <a:r>
              <a:rPr lang="en-US" altLang="zh-CN" sz="1200" dirty="0" err="1"/>
              <a:t>ip</a:t>
            </a:r>
            <a:r>
              <a:rPr lang="en-US" altLang="zh-CN" sz="1200" dirty="0"/>
              <a:t> from-index 0                                 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 ---------------------------------------------------------------------------    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  TID CIR      CBS      PIR      PBS      </a:t>
            </a:r>
            <a:r>
              <a:rPr lang="en-US" altLang="zh-CN" sz="1200" dirty="0" err="1"/>
              <a:t>Pri</a:t>
            </a:r>
            <a:r>
              <a:rPr lang="en-US" altLang="zh-CN" sz="1200" dirty="0"/>
              <a:t> Copy-policy         </a:t>
            </a:r>
            <a:r>
              <a:rPr lang="en-US" altLang="zh-CN" sz="1200" dirty="0" err="1"/>
              <a:t>Pri</a:t>
            </a:r>
            <a:r>
              <a:rPr lang="en-US" altLang="zh-CN" sz="1200" dirty="0"/>
              <a:t>-Policy   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      (kbps)   (bytes)  (kbps)   (bytes)                                       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 ---------------------------------------------------------------------------    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    0 512      18384    1024     36768         6 -                     tag-</a:t>
            </a:r>
            <a:r>
              <a:rPr lang="en-US" altLang="zh-CN" sz="1200" dirty="0" err="1"/>
              <a:t>pri</a:t>
            </a:r>
            <a:r>
              <a:rPr lang="en-US" altLang="zh-CN" sz="1200" dirty="0"/>
              <a:t>   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    1 1024     34768    2048     69536         0 -                    tag-</a:t>
            </a:r>
            <a:r>
              <a:rPr lang="en-US" altLang="zh-CN" sz="1200" dirty="0" err="1"/>
              <a:t>pri</a:t>
            </a:r>
            <a:r>
              <a:rPr lang="en-US" altLang="zh-CN" sz="1200" dirty="0"/>
              <a:t>   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    2 2048     67536    4096     135072        0 -                   tag-</a:t>
            </a:r>
            <a:r>
              <a:rPr lang="en-US" altLang="zh-CN" sz="1200" dirty="0" err="1"/>
              <a:t>pri</a:t>
            </a:r>
            <a:r>
              <a:rPr lang="en-US" altLang="zh-CN" sz="1200" dirty="0"/>
              <a:t>   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    3 4096     133072   8192     266144       4 -                   tag-</a:t>
            </a:r>
            <a:r>
              <a:rPr lang="en-US" altLang="zh-CN" sz="1200" dirty="0" err="1"/>
              <a:t>pri</a:t>
            </a:r>
            <a:r>
              <a:rPr lang="en-US" altLang="zh-CN" sz="1200" dirty="0"/>
              <a:t>   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    4 8192     264144   16384    528288      4 -                   tag-</a:t>
            </a:r>
            <a:r>
              <a:rPr lang="en-US" altLang="zh-CN" sz="1200" dirty="0" err="1"/>
              <a:t>pri</a:t>
            </a:r>
            <a:r>
              <a:rPr lang="en-US" altLang="zh-CN" sz="1200" dirty="0"/>
              <a:t>   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    5 16384    526288   32768    1024000    4 -                  tag-</a:t>
            </a:r>
            <a:r>
              <a:rPr lang="en-US" altLang="zh-CN" sz="1200" dirty="0" err="1"/>
              <a:t>pri</a:t>
            </a:r>
            <a:r>
              <a:rPr lang="en-US" altLang="zh-CN" sz="1200" dirty="0"/>
              <a:t>   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    6 off      </a:t>
            </a:r>
            <a:r>
              <a:rPr lang="en-US" altLang="zh-CN" sz="1200" dirty="0" err="1"/>
              <a:t>off</a:t>
            </a:r>
            <a:r>
              <a:rPr lang="en-US" altLang="zh-CN" sz="1200" dirty="0"/>
              <a:t>       </a:t>
            </a:r>
            <a:r>
              <a:rPr lang="en-US" altLang="zh-CN" sz="1200" dirty="0" err="1"/>
              <a:t>off</a:t>
            </a:r>
            <a:r>
              <a:rPr lang="en-US" altLang="zh-CN" sz="1200" dirty="0"/>
              <a:t>       </a:t>
            </a:r>
            <a:r>
              <a:rPr lang="en-US" altLang="zh-CN" sz="1200" dirty="0" err="1"/>
              <a:t>off</a:t>
            </a:r>
            <a:r>
              <a:rPr lang="en-US" altLang="zh-CN" sz="1200" dirty="0"/>
              <a:t>        0 -                              tag-</a:t>
            </a:r>
            <a:r>
              <a:rPr lang="en-US" altLang="zh-CN" sz="1200" dirty="0" err="1"/>
              <a:t>pri</a:t>
            </a:r>
            <a:r>
              <a:rPr lang="en-US" altLang="zh-CN" sz="1200" dirty="0"/>
              <a:t>   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 ---------------------------------------------------------------------------    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 Total </a:t>
            </a:r>
            <a:r>
              <a:rPr lang="en-US" altLang="zh-CN" sz="1200" dirty="0" err="1"/>
              <a:t>Num</a:t>
            </a:r>
            <a:r>
              <a:rPr lang="en-US" altLang="zh-CN" sz="1200" dirty="0"/>
              <a:t> : 7 </a:t>
            </a:r>
          </a:p>
        </p:txBody>
      </p:sp>
    </p:spTree>
    <p:extLst>
      <p:ext uri="{BB962C8B-B14F-4D97-AF65-F5344CB8AC3E}">
        <p14:creationId xmlns:p14="http://schemas.microsoft.com/office/powerpoint/2010/main" val="2428740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600" dirty="0"/>
              <a:t>Etapa 5: Criar uma porta de serviço</a:t>
            </a:r>
            <a:r>
              <a:rPr lang="en-US" altLang="zh-CN" sz="1600" dirty="0"/>
              <a:t>.</a:t>
            </a:r>
          </a:p>
          <a:p>
            <a:pPr marL="0" indent="0">
              <a:buNone/>
            </a:pPr>
            <a:endParaRPr lang="en-US" altLang="zh-CN" sz="1600" dirty="0"/>
          </a:p>
          <a:p>
            <a:r>
              <a:rPr lang="pt-BR" altLang="zh-CN" sz="1600" dirty="0"/>
              <a:t>Etapa 6: Configurar um modo de segurança para a conta de usuário</a:t>
            </a:r>
            <a:r>
              <a:rPr lang="en-US" altLang="zh-CN" sz="1600" dirty="0"/>
              <a:t>.</a:t>
            </a:r>
          </a:p>
          <a:p>
            <a:endParaRPr lang="en-US" altLang="zh-CN" sz="1600" dirty="0"/>
          </a:p>
          <a:p>
            <a:r>
              <a:rPr lang="pt-BR" altLang="zh-CN" sz="1600" dirty="0"/>
              <a:t>Etapa 7: Defina o plano de banda global para valores padrão (998ade para o tipo de plano de banda e </a:t>
            </a:r>
            <a:r>
              <a:rPr lang="pt-BR" altLang="zh-CN" sz="1600" dirty="0" err="1"/>
              <a:t>tipo-a</a:t>
            </a:r>
            <a:r>
              <a:rPr lang="pt-BR" altLang="zh-CN" sz="1600" dirty="0"/>
              <a:t> para o tipo US0</a:t>
            </a:r>
            <a:r>
              <a:rPr lang="en-US" altLang="zh-CN" sz="1600" dirty="0"/>
              <a:t>).</a:t>
            </a:r>
          </a:p>
          <a:p>
            <a:r>
              <a:rPr lang="pt-BR" altLang="zh-CN" sz="1600" dirty="0"/>
              <a:t>Etapa 8: Use o grupo de vetores padrão (grupo 1) para cancelar o </a:t>
            </a:r>
            <a:r>
              <a:rPr lang="pt-BR" altLang="zh-CN" sz="1600" dirty="0" err="1"/>
              <a:t>crosstalk</a:t>
            </a:r>
            <a:r>
              <a:rPr lang="pt-BR" altLang="zh-CN" sz="1600" dirty="0"/>
              <a:t> em todas as bandas de frequência</a:t>
            </a:r>
            <a:r>
              <a:rPr lang="en-US" altLang="zh-CN" sz="1600" dirty="0"/>
              <a:t>. </a:t>
            </a:r>
          </a:p>
          <a:p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Referência</a:t>
            </a:r>
            <a:r>
              <a:rPr lang="en-US" altLang="zh-CN" dirty="0"/>
              <a:t> de </a:t>
            </a:r>
            <a:r>
              <a:rPr lang="en-US" altLang="zh-CN" dirty="0" err="1"/>
              <a:t>configuração</a:t>
            </a:r>
            <a:r>
              <a:rPr lang="en-US" altLang="zh-CN" dirty="0"/>
              <a:t> (3)</a:t>
            </a:r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1263148" y="1625322"/>
            <a:ext cx="101632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Huawei(</a:t>
            </a:r>
            <a:r>
              <a:rPr lang="en-US" altLang="zh-CN" sz="1200" dirty="0" err="1"/>
              <a:t>config</a:t>
            </a:r>
            <a:r>
              <a:rPr lang="en-US" altLang="zh-CN" sz="1200" dirty="0"/>
              <a:t>)#</a:t>
            </a:r>
            <a:r>
              <a:rPr lang="en-US" altLang="zh-CN" sz="1200" b="1" dirty="0"/>
              <a:t>service-port 3 </a:t>
            </a:r>
            <a:r>
              <a:rPr lang="en-US" altLang="zh-CN" sz="1200" b="1" dirty="0" err="1"/>
              <a:t>vlan</a:t>
            </a:r>
            <a:r>
              <a:rPr lang="en-US" altLang="zh-CN" sz="1200" b="1" dirty="0"/>
              <a:t> 50 </a:t>
            </a:r>
            <a:r>
              <a:rPr lang="en-US" altLang="zh-CN" sz="1200" b="1" dirty="0" err="1"/>
              <a:t>vdsl</a:t>
            </a:r>
            <a:r>
              <a:rPr lang="en-US" altLang="zh-CN" sz="1200" b="1" dirty="0"/>
              <a:t> mode </a:t>
            </a:r>
            <a:r>
              <a:rPr lang="en-US" altLang="zh-CN" sz="1200" b="1" dirty="0" err="1"/>
              <a:t>ptm</a:t>
            </a:r>
            <a:r>
              <a:rPr lang="en-US" altLang="zh-CN" sz="1200" b="1" dirty="0"/>
              <a:t> 0/1/1 multi-service user-</a:t>
            </a:r>
            <a:r>
              <a:rPr lang="en-US" altLang="zh-CN" sz="1200" b="1" dirty="0" err="1"/>
              <a:t>vlan</a:t>
            </a:r>
            <a:r>
              <a:rPr lang="en-US" altLang="zh-CN" sz="1200" b="1" dirty="0"/>
              <a:t> untagged inbound traffic-table index 6 outbound traffic-table index 6   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Huawei(</a:t>
            </a:r>
            <a:r>
              <a:rPr lang="en-US" altLang="zh-CN" sz="1200" dirty="0" err="1"/>
              <a:t>config</a:t>
            </a:r>
            <a:r>
              <a:rPr lang="en-US" altLang="zh-CN" sz="1200" dirty="0"/>
              <a:t>)#</a:t>
            </a:r>
            <a:r>
              <a:rPr lang="en-US" altLang="zh-CN" sz="1200" b="1" dirty="0"/>
              <a:t>service-port </a:t>
            </a:r>
            <a:r>
              <a:rPr lang="en-US" altLang="zh-CN" sz="1200" b="1" dirty="0" err="1"/>
              <a:t>desc</a:t>
            </a:r>
            <a:r>
              <a:rPr lang="en-US" altLang="zh-CN" sz="1200" b="1" dirty="0"/>
              <a:t> 3 description Vlanid:50/</a:t>
            </a:r>
            <a:r>
              <a:rPr lang="en-US" altLang="zh-CN" sz="1200" b="1" dirty="0" err="1"/>
              <a:t>vdsl</a:t>
            </a:r>
            <a:r>
              <a:rPr lang="en-US" altLang="zh-CN" sz="1200" b="1" dirty="0"/>
              <a:t> 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263148" y="2568378"/>
            <a:ext cx="10163252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Huawei(</a:t>
            </a:r>
            <a:r>
              <a:rPr lang="en-US" altLang="zh-CN" sz="1200" dirty="0" err="1"/>
              <a:t>config</a:t>
            </a:r>
            <a:r>
              <a:rPr lang="en-US" altLang="zh-CN" sz="1200" dirty="0"/>
              <a:t>)#</a:t>
            </a:r>
            <a:r>
              <a:rPr lang="en-US" altLang="zh-CN" sz="1200" b="1" dirty="0" err="1"/>
              <a:t>pitp</a:t>
            </a:r>
            <a:r>
              <a:rPr lang="en-US" altLang="zh-CN" sz="1200" b="1" dirty="0"/>
              <a:t> enable </a:t>
            </a:r>
            <a:r>
              <a:rPr lang="en-US" altLang="zh-CN" sz="1200" b="1" dirty="0" err="1"/>
              <a:t>pmode</a:t>
            </a:r>
            <a:r>
              <a:rPr lang="en-US" altLang="zh-CN" sz="1200" b="1" dirty="0"/>
              <a:t>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Huawei(</a:t>
            </a:r>
            <a:r>
              <a:rPr lang="en-US" altLang="zh-CN" sz="1200" dirty="0" err="1"/>
              <a:t>config</a:t>
            </a:r>
            <a:r>
              <a:rPr lang="en-US" altLang="zh-CN" sz="1200" dirty="0"/>
              <a:t>)#</a:t>
            </a:r>
            <a:r>
              <a:rPr lang="en-US" altLang="zh-CN" sz="1200" b="1" dirty="0" err="1"/>
              <a:t>raio</a:t>
            </a:r>
            <a:r>
              <a:rPr lang="en-US" altLang="zh-CN" sz="1200" b="1" dirty="0"/>
              <a:t>-mode common </a:t>
            </a:r>
            <a:r>
              <a:rPr lang="en-US" altLang="zh-CN" sz="1200" b="1" dirty="0" err="1"/>
              <a:t>pitp-pmode</a:t>
            </a:r>
            <a:r>
              <a:rPr lang="en-US" altLang="zh-CN" sz="1200" b="1" dirty="0"/>
              <a:t> 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1263148" y="3983875"/>
            <a:ext cx="10163252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Huawei(</a:t>
            </a:r>
            <a:r>
              <a:rPr lang="en-US" altLang="zh-CN" sz="1200" dirty="0" err="1"/>
              <a:t>config</a:t>
            </a:r>
            <a:r>
              <a:rPr lang="en-US" altLang="zh-CN" sz="1200" dirty="0"/>
              <a:t>)#</a:t>
            </a:r>
            <a:r>
              <a:rPr lang="en-US" altLang="zh-CN" sz="1200" b="1" dirty="0"/>
              <a:t>display </a:t>
            </a:r>
            <a:r>
              <a:rPr lang="en-US" altLang="zh-CN" sz="1200" b="1" dirty="0" err="1"/>
              <a:t>xdsl</a:t>
            </a:r>
            <a:r>
              <a:rPr lang="en-US" altLang="zh-CN" sz="1200" b="1" dirty="0"/>
              <a:t> vectoring-group 1 </a:t>
            </a:r>
          </a:p>
          <a:p>
            <a:r>
              <a:rPr lang="en-US" altLang="zh-CN" sz="1200" dirty="0"/>
              <a:t> ----------------------------------------------------------------------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 Vectoring group index     : 1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 Lines in a vectoring group:   0/1:0-x   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 FEXT cancellation not required frequency bands downstream: 33,100-700,1216-1961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 Vectoring lines protection switch downstream             : Enable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 FEXT cancellation not required frequency bands upstream  : -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200" dirty="0"/>
              <a:t> Vectoring lines protection switch upstream               : Disable </a:t>
            </a:r>
          </a:p>
          <a:p>
            <a:r>
              <a:rPr lang="en-US" altLang="zh-CN" sz="1200" dirty="0"/>
              <a:t>------------------------------------------------------------------------ </a:t>
            </a:r>
          </a:p>
        </p:txBody>
      </p:sp>
    </p:spTree>
    <p:extLst>
      <p:ext uri="{BB962C8B-B14F-4D97-AF65-F5344CB8AC3E}">
        <p14:creationId xmlns:p14="http://schemas.microsoft.com/office/powerpoint/2010/main" val="3737027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75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400" dirty="0"/>
              <a:t>Etapa 9: Execute o comando display </a:t>
            </a:r>
            <a:r>
              <a:rPr lang="pt-BR" altLang="zh-CN" sz="1400" dirty="0" err="1"/>
              <a:t>xdsl</a:t>
            </a:r>
            <a:r>
              <a:rPr lang="pt-BR" altLang="zh-CN" sz="1400" dirty="0"/>
              <a:t> </a:t>
            </a:r>
            <a:r>
              <a:rPr lang="pt-BR" altLang="zh-CN" sz="1400" dirty="0" err="1"/>
              <a:t>vectoring</a:t>
            </a:r>
            <a:r>
              <a:rPr lang="pt-BR" altLang="zh-CN" sz="1400" dirty="0"/>
              <a:t>-profile para consultar o perfil de vetorização padrão (perfil 1</a:t>
            </a:r>
            <a:r>
              <a:rPr lang="en-US" altLang="zh-CN" sz="1400" dirty="0"/>
              <a:t>).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pt-BR" altLang="zh-CN" sz="1400" dirty="0"/>
              <a:t>Etapa 10: Configurar a política de ativação de CPE herdado de vetorização para sem limite, considerando que a função de vetorização está atualmente na fase inicial dos aplicativos</a:t>
            </a:r>
            <a:r>
              <a:rPr lang="en-US" altLang="zh-CN" sz="1400" dirty="0"/>
              <a:t>.</a:t>
            </a:r>
          </a:p>
          <a:p>
            <a:endParaRPr lang="en-US" altLang="zh-CN" sz="1400" dirty="0"/>
          </a:p>
          <a:p>
            <a:r>
              <a:rPr lang="pt-BR" altLang="zh-CN" sz="1400" dirty="0"/>
              <a:t>Etapa 11: Habilitar a função de vetorização global</a:t>
            </a:r>
            <a:r>
              <a:rPr lang="en-US" altLang="zh-CN" sz="1400" dirty="0"/>
              <a:t>.</a:t>
            </a:r>
          </a:p>
          <a:p>
            <a:endParaRPr lang="en-US" altLang="zh-CN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Referência</a:t>
            </a:r>
            <a:r>
              <a:rPr lang="en-US" altLang="zh-CN" dirty="0"/>
              <a:t> de </a:t>
            </a:r>
            <a:r>
              <a:rPr lang="en-US" altLang="zh-CN" dirty="0" err="1"/>
              <a:t>configuração</a:t>
            </a:r>
            <a:r>
              <a:rPr lang="en-US" altLang="zh-CN" dirty="0"/>
              <a:t> (4)</a:t>
            </a:r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1263148" y="1671886"/>
            <a:ext cx="10163252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Huawei Sans" panose="020C0503030203020204" pitchFamily="34" charset="0"/>
              <a:buChar char="▫"/>
              <a:defRPr sz="1400"/>
            </a:lvl1pPr>
          </a:lstStyle>
          <a:p>
            <a:r>
              <a:rPr lang="en-US" altLang="zh-CN" dirty="0"/>
              <a:t>Huawei(</a:t>
            </a:r>
            <a:r>
              <a:rPr lang="en-US" altLang="zh-CN" dirty="0" err="1"/>
              <a:t>config</a:t>
            </a:r>
            <a:r>
              <a:rPr lang="en-US" altLang="zh-CN" dirty="0"/>
              <a:t>)#</a:t>
            </a:r>
            <a:r>
              <a:rPr lang="en-US" altLang="zh-CN" b="1" dirty="0"/>
              <a:t>display </a:t>
            </a:r>
            <a:r>
              <a:rPr lang="en-US" altLang="zh-CN" b="1" dirty="0" err="1"/>
              <a:t>xdsl</a:t>
            </a:r>
            <a:r>
              <a:rPr lang="en-US" altLang="zh-CN" b="1" dirty="0"/>
              <a:t> vectoring-profile 1                              </a:t>
            </a:r>
          </a:p>
          <a:p>
            <a:r>
              <a:rPr lang="en-US" altLang="zh-CN" dirty="0"/>
              <a:t>-----------------------------------------------------------------------------</a:t>
            </a:r>
          </a:p>
          <a:p>
            <a:r>
              <a:rPr lang="en-US" altLang="zh-CN" dirty="0"/>
              <a:t>- </a:t>
            </a:r>
          </a:p>
          <a:p>
            <a:r>
              <a:rPr lang="en-US" altLang="zh-CN" dirty="0"/>
              <a:t> Profile index   : 1                          </a:t>
            </a:r>
          </a:p>
          <a:p>
            <a:r>
              <a:rPr lang="en-US" altLang="zh-CN" dirty="0"/>
              <a:t> Profile name    : DEFVAL                                                       </a:t>
            </a:r>
          </a:p>
          <a:p>
            <a:r>
              <a:rPr lang="en-US" altLang="zh-CN" dirty="0"/>
              <a:t> FEXT cancellation control upstream       : Enable                              </a:t>
            </a:r>
          </a:p>
          <a:p>
            <a:r>
              <a:rPr lang="en-US" altLang="zh-CN" dirty="0"/>
              <a:t> FEXT cancellation control downstream     : Enable                              </a:t>
            </a:r>
          </a:p>
          <a:p>
            <a:r>
              <a:rPr lang="en-US" altLang="zh-CN" dirty="0"/>
              <a:t>...... </a:t>
            </a:r>
          </a:p>
          <a:p>
            <a:r>
              <a:rPr lang="en-US" altLang="zh-CN" dirty="0"/>
              <a:t>----------------------------------------------------------------------------- 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1263148" y="4404171"/>
            <a:ext cx="10163252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Huawei(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)#</a:t>
            </a:r>
            <a:r>
              <a:rPr lang="en-US" altLang="zh-CN" sz="1400" b="1" dirty="0" err="1"/>
              <a:t>xdsl</a:t>
            </a:r>
            <a:r>
              <a:rPr lang="en-US" altLang="zh-CN" sz="1400" b="1" dirty="0"/>
              <a:t> vectoring legacy-</a:t>
            </a:r>
            <a:r>
              <a:rPr lang="en-US" altLang="zh-CN" sz="1400" b="1" dirty="0" err="1"/>
              <a:t>cpe</a:t>
            </a:r>
            <a:r>
              <a:rPr lang="en-US" altLang="zh-CN" sz="1400" b="1" dirty="0"/>
              <a:t> activate-policy no-limit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1263148" y="5229955"/>
            <a:ext cx="10163252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Huawei(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)#</a:t>
            </a:r>
            <a:r>
              <a:rPr lang="en-US" altLang="zh-CN" sz="1400" b="1" dirty="0" err="1"/>
              <a:t>xdsl</a:t>
            </a:r>
            <a:r>
              <a:rPr lang="en-US" altLang="zh-CN" sz="1400" b="1" dirty="0"/>
              <a:t> vectoring enable</a:t>
            </a:r>
          </a:p>
        </p:txBody>
      </p:sp>
    </p:spTree>
    <p:extLst>
      <p:ext uri="{BB962C8B-B14F-4D97-AF65-F5344CB8AC3E}">
        <p14:creationId xmlns:p14="http://schemas.microsoft.com/office/powerpoint/2010/main" val="42554180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dirty="0"/>
              <a:t>Depois que as configurações no modem são concluídas, a discagem é inicializada, uma conexão de rede é configurada sem limitação e o usuário pode acessar a Internet. Faça login no site de teste de taxa de rede para testar a taxa. Verifica-se que as taxas </a:t>
            </a:r>
            <a:r>
              <a:rPr lang="pt-BR" altLang="zh-CN" dirty="0" err="1"/>
              <a:t>upstream</a:t>
            </a:r>
            <a:r>
              <a:rPr lang="pt-BR" altLang="zh-CN" dirty="0"/>
              <a:t> e </a:t>
            </a:r>
            <a:r>
              <a:rPr lang="pt-BR" altLang="zh-CN" dirty="0" err="1"/>
              <a:t>downstream</a:t>
            </a:r>
            <a:r>
              <a:rPr lang="pt-BR" altLang="zh-CN" dirty="0"/>
              <a:t> são 95% maiores do que as taxas quando a função de vetorização não está habilitada no dispositivo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Verificação</a:t>
            </a:r>
            <a:br>
              <a:rPr lang="en-US" altLang="zh-CN" sz="3600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508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xDSL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
</a:t>
            </a:r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Princípio de vetorização e aplicação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Princípio e Aplicação </a:t>
            </a:r>
            <a:r>
              <a:rPr lang="pt-BR" altLang="zh-CN" dirty="0" err="1">
                <a:solidFill>
                  <a:schemeClr val="bg1">
                    <a:lumMod val="50000"/>
                  </a:schemeClr>
                </a:solidFill>
              </a:rPr>
              <a:t>G.fast</a:t>
            </a:r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
</a:t>
            </a:r>
            <a:r>
              <a:rPr lang="pt-BR" altLang="zh-CN" b="1" dirty="0"/>
              <a:t>Vetorização e configuração de serviço </a:t>
            </a:r>
            <a:r>
              <a:rPr lang="pt-BR" altLang="zh-CN" b="1" dirty="0" err="1"/>
              <a:t>G.fast</a:t>
            </a:r>
            <a:endParaRPr lang="en-US" altLang="zh-CN" b="1" dirty="0"/>
          </a:p>
          <a:p>
            <a:pPr lvl="1"/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Configuração do serviço de vetorização
</a:t>
            </a:r>
            <a:r>
              <a:rPr lang="pt-BR" altLang="zh-CN" b="1" dirty="0"/>
              <a:t>Configuração do serviço </a:t>
            </a:r>
            <a:r>
              <a:rPr lang="pt-BR" altLang="zh-CN" b="1" dirty="0" err="1"/>
              <a:t>G.fast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618426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488" y="3484880"/>
            <a:ext cx="3444616" cy="242494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Processo de Configuração do Serviço
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210" y="1506613"/>
            <a:ext cx="4058842" cy="42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77" y="1272660"/>
            <a:ext cx="3876675" cy="354330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2213248" y="4887080"/>
            <a:ext cx="3334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547360" y="3728720"/>
            <a:ext cx="0" cy="115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2213248" y="4687190"/>
            <a:ext cx="0" cy="189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65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Resumo</a:t>
            </a:r>
            <a:r>
              <a:rPr lang="en-US" altLang="zh-CN" dirty="0"/>
              <a:t> de </a:t>
            </a:r>
            <a:r>
              <a:rPr lang="en-US" altLang="zh-CN" dirty="0" err="1"/>
              <a:t>desempenho</a:t>
            </a:r>
            <a:r>
              <a:rPr lang="en-US" altLang="zh-CN" dirty="0"/>
              <a:t> DSL 
</a:t>
            </a:r>
            <a:endParaRPr lang="zh-CN" altLang="en-US" dirty="0"/>
          </a:p>
        </p:txBody>
      </p:sp>
      <p:graphicFrame>
        <p:nvGraphicFramePr>
          <p:cNvPr id="4" name="Group 6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031442"/>
              </p:ext>
            </p:extLst>
          </p:nvPr>
        </p:nvGraphicFramePr>
        <p:xfrm>
          <a:off x="911640" y="1278785"/>
          <a:ext cx="10368721" cy="439023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34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4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26453">
                <a:tc>
                  <a:txBody>
                    <a:bodyPr/>
                    <a:lstStyle/>
                    <a:p>
                      <a:pPr marL="0" marR="0" lvl="0" indent="0" algn="ctr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dirty="0" err="1">
                          <a:solidFill>
                            <a:schemeClr val="bg1"/>
                          </a:solidFill>
                        </a:rPr>
                        <a:t>Tecnologia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400" b="1" dirty="0" err="1">
                          <a:solidFill>
                            <a:schemeClr val="bg1"/>
                          </a:solidFill>
                        </a:rPr>
                        <a:t>xDSL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 
</a:t>
                      </a:r>
                      <a:endParaRPr lang="en-US" altLang="zh-CN" sz="1400" b="1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1" dirty="0" err="1">
                          <a:solidFill>
                            <a:schemeClr val="bg1"/>
                          </a:solidFill>
                        </a:rPr>
                        <a:t>Simetria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altLang="zh-CN" sz="1400" b="1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Taxa de </a:t>
                      </a:r>
                      <a:r>
                        <a:rPr lang="en-US" altLang="zh-CN" sz="1400" b="1" dirty="0" err="1">
                          <a:solidFill>
                            <a:schemeClr val="bg1"/>
                          </a:solidFill>
                        </a:rPr>
                        <a:t>Transmissão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 
</a:t>
                      </a:r>
                      <a:endParaRPr lang="en-US" altLang="zh-CN" sz="1400" b="1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zh-CN" sz="1400" b="1" dirty="0">
                          <a:solidFill>
                            <a:schemeClr val="bg1"/>
                          </a:solidFill>
                        </a:rPr>
                        <a:t>Distância Máxima de Transmissão (km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) </a:t>
                      </a:r>
                      <a:endParaRPr lang="en-US" altLang="zh-CN" sz="1400" b="1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Par </a:t>
                      </a:r>
                      <a:endParaRPr lang="en-US" altLang="zh-CN" sz="1400" b="1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1" dirty="0" err="1">
                          <a:solidFill>
                            <a:schemeClr val="bg1"/>
                          </a:solidFill>
                        </a:rPr>
                        <a:t>Suporte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 a POTS</a:t>
                      </a:r>
                      <a:endParaRPr lang="en-US" altLang="zh-CN" sz="1400" b="1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802"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/>
                        <a:t>HDSL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 err="1"/>
                        <a:t>Simétrico</a:t>
                      </a:r>
                      <a:r>
                        <a:rPr lang="en-US" altLang="zh-CN" sz="1200" dirty="0"/>
                        <a:t> 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zh-CN" sz="1200" dirty="0"/>
                        <a:t>Taxa máxima de 1,5Mbps ou 2Mbps 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/>
                        <a:t>5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/>
                        <a:t>2/3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/>
                        <a:t>Sem </a:t>
                      </a:r>
                      <a:r>
                        <a:rPr lang="en-US" altLang="zh-CN" sz="1200" dirty="0" err="1"/>
                        <a:t>suporte</a:t>
                      </a:r>
                      <a:r>
                        <a:rPr lang="en-US" altLang="zh-CN" sz="1200" dirty="0"/>
                        <a:t> 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/>
                        <a:t>HDSL2</a:t>
                      </a:r>
                    </a:p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/>
                        <a:t>(SDSL)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 err="1"/>
                        <a:t>Simétrico</a:t>
                      </a:r>
                      <a:r>
                        <a:rPr lang="en-US" altLang="zh-CN" sz="1200" dirty="0"/>
                        <a:t> 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zh-CN" sz="1200" dirty="0"/>
                        <a:t>Taxa máxima de 1,5Mbps ou 2Mbps 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/>
                        <a:t>2-3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/>
                        <a:t>1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/>
                        <a:t>Sem </a:t>
                      </a:r>
                      <a:r>
                        <a:rPr lang="en-US" altLang="zh-CN" sz="1200" dirty="0" err="1"/>
                        <a:t>suporte</a:t>
                      </a:r>
                      <a:r>
                        <a:rPr lang="en-US" altLang="zh-CN" sz="1200" dirty="0"/>
                        <a:t> 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533"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/>
                        <a:t>ADSL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/>
                        <a:t>Sem </a:t>
                      </a:r>
                      <a:r>
                        <a:rPr lang="en-US" altLang="zh-CN" sz="1200" dirty="0" err="1"/>
                        <a:t>simétrico</a:t>
                      </a:r>
                      <a:r>
                        <a:rPr lang="en-US" altLang="zh-CN" sz="1200" dirty="0"/>
                        <a:t> 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altLang="zh-CN" sz="1200" dirty="0"/>
                        <a:t>A taxa máxima de </a:t>
                      </a:r>
                      <a:r>
                        <a:rPr lang="pt-BR" altLang="zh-CN" sz="1200" dirty="0" err="1"/>
                        <a:t>downstream</a:t>
                      </a:r>
                      <a:r>
                        <a:rPr lang="pt-BR" altLang="zh-CN" sz="1200" dirty="0"/>
                        <a:t> é de 8Mbps e a taxa máxima de </a:t>
                      </a:r>
                      <a:r>
                        <a:rPr lang="pt-BR" altLang="zh-CN" sz="1200" dirty="0" err="1"/>
                        <a:t>upstream</a:t>
                      </a:r>
                      <a:r>
                        <a:rPr lang="pt-BR" altLang="zh-CN" sz="1200" dirty="0"/>
                        <a:t> é de 640Kbps 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/>
                        <a:t>5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/>
                        <a:t>1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 err="1"/>
                        <a:t>Suporte</a:t>
                      </a:r>
                    </a:p>
                  </a:txBody>
                  <a:tcPr marL="90000" marR="900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533"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/>
                        <a:t>ADSL lite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/>
                        <a:t>Sem </a:t>
                      </a:r>
                      <a:r>
                        <a:rPr lang="en-US" altLang="zh-CN" sz="1200" dirty="0" err="1"/>
                        <a:t>simétrico</a:t>
                      </a:r>
                      <a:r>
                        <a:rPr lang="en-US" altLang="zh-CN" sz="1200" dirty="0"/>
                        <a:t> 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zh-CN" sz="1200" dirty="0"/>
                        <a:t>A taxa máxima de </a:t>
                      </a:r>
                      <a:r>
                        <a:rPr lang="pt-BR" altLang="zh-CN" sz="1200" dirty="0" err="1"/>
                        <a:t>downstream</a:t>
                      </a:r>
                      <a:r>
                        <a:rPr lang="pt-BR" altLang="zh-CN" sz="1200" dirty="0"/>
                        <a:t> é de 1,5 Mbps e a taxa máxima de </a:t>
                      </a:r>
                      <a:r>
                        <a:rPr lang="pt-BR" altLang="zh-CN" sz="1200" dirty="0" err="1"/>
                        <a:t>upstream</a:t>
                      </a:r>
                      <a:r>
                        <a:rPr lang="pt-BR" altLang="zh-CN" sz="1200" dirty="0"/>
                        <a:t> é de 512 Kbps 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/>
                        <a:t>5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/>
                        <a:t>1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 err="1"/>
                        <a:t>Suporte</a:t>
                      </a:r>
                    </a:p>
                  </a:txBody>
                  <a:tcPr marL="90000" marR="900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983"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/>
                        <a:t>VDSL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 err="1"/>
                        <a:t>Simétrico</a:t>
                      </a:r>
                      <a:r>
                        <a:rPr lang="en-US" altLang="zh-CN" sz="1200" dirty="0"/>
                        <a:t>/
Sem </a:t>
                      </a:r>
                      <a:r>
                        <a:rPr lang="en-US" altLang="zh-CN" sz="1200" dirty="0" err="1"/>
                        <a:t>simétrico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zh-CN" sz="1200" dirty="0"/>
                        <a:t>A taxa máxima de </a:t>
                      </a:r>
                      <a:r>
                        <a:rPr lang="pt-BR" altLang="zh-CN" sz="1200" dirty="0" err="1"/>
                        <a:t>downstream</a:t>
                      </a:r>
                      <a:r>
                        <a:rPr lang="pt-BR" altLang="zh-CN" sz="1200" dirty="0"/>
                        <a:t> é de 52Mbps e a taxa máxima de </a:t>
                      </a:r>
                      <a:r>
                        <a:rPr lang="pt-BR" altLang="zh-CN" sz="1200" dirty="0" err="1"/>
                        <a:t>upstream</a:t>
                      </a:r>
                      <a:r>
                        <a:rPr lang="pt-BR" altLang="zh-CN" sz="1200" dirty="0"/>
                        <a:t> é de 26Mbps 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/>
                        <a:t>1.5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/>
                        <a:t>1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90000" marR="90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 err="1"/>
                        <a:t>Suporte</a:t>
                      </a:r>
                    </a:p>
                  </a:txBody>
                  <a:tcPr marL="90000" marR="900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4680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Configuração básica de serviço em um OLT e ONU</a:t>
            </a:r>
            <a:r>
              <a:rPr lang="en-US" altLang="zh-CN" sz="1800" dirty="0"/>
              <a:t>:</a:t>
            </a:r>
          </a:p>
          <a:p>
            <a:pPr lvl="1"/>
            <a:r>
              <a:rPr lang="pt-BR" altLang="zh-CN" sz="1600" dirty="0"/>
              <a:t>Adicionar uma ONU a uma porta GPON</a:t>
            </a:r>
            <a:r>
              <a:rPr lang="en-US" altLang="zh-CN" sz="1600" dirty="0"/>
              <a:t>.</a:t>
            </a:r>
          </a:p>
          <a:p>
            <a:pPr lvl="1"/>
            <a:r>
              <a:rPr lang="pt-BR" altLang="zh-CN" sz="1600" dirty="0"/>
              <a:t>Configurar a VLAN do serviço OLT, a porta </a:t>
            </a:r>
            <a:r>
              <a:rPr lang="pt-BR" altLang="zh-CN" sz="1600" dirty="0" err="1"/>
              <a:t>upstream</a:t>
            </a:r>
            <a:r>
              <a:rPr lang="pt-BR" altLang="zh-CN" sz="1600" dirty="0"/>
              <a:t> e a porta </a:t>
            </a:r>
            <a:r>
              <a:rPr lang="pt-BR" altLang="zh-CN" sz="1600" dirty="0" err="1"/>
              <a:t>downstream</a:t>
            </a:r>
            <a:r>
              <a:rPr lang="en-US" altLang="zh-CN" sz="1600" dirty="0"/>
              <a:t>. </a:t>
            </a:r>
          </a:p>
          <a:p>
            <a:pPr lvl="1"/>
            <a:r>
              <a:rPr lang="en-US" altLang="zh-CN" sz="1600" dirty="0" err="1"/>
              <a:t>Configurar</a:t>
            </a:r>
            <a:r>
              <a:rPr lang="en-US" altLang="zh-CN" sz="1600" dirty="0"/>
              <a:t> o </a:t>
            </a:r>
            <a:r>
              <a:rPr lang="en-US" altLang="zh-CN" sz="1600" dirty="0" err="1"/>
              <a:t>serviço</a:t>
            </a:r>
            <a:r>
              <a:rPr lang="en-US" altLang="zh-CN" sz="1600" dirty="0"/>
              <a:t> HSI </a:t>
            </a:r>
          </a:p>
          <a:p>
            <a:r>
              <a:rPr lang="pt-BR" altLang="zh-CN" sz="1800" dirty="0"/>
              <a:t>Configuração do recurso </a:t>
            </a:r>
            <a:r>
              <a:rPr lang="pt-BR" altLang="zh-CN" sz="1800" dirty="0" err="1"/>
              <a:t>G.fast</a:t>
            </a:r>
            <a:r>
              <a:rPr lang="pt-BR" altLang="zh-CN" sz="1800" dirty="0"/>
              <a:t> em uma ONU</a:t>
            </a:r>
            <a:r>
              <a:rPr lang="en-US" altLang="zh-CN" sz="1800" dirty="0"/>
              <a:t>:</a:t>
            </a:r>
          </a:p>
          <a:p>
            <a:pPr lvl="1"/>
            <a:r>
              <a:rPr lang="en-US" altLang="zh-CN" sz="1600" dirty="0" err="1"/>
              <a:t>Configurando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perfis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G.fast</a:t>
            </a:r>
            <a:r>
              <a:rPr lang="en-US" altLang="zh-CN" sz="1600" dirty="0"/>
              <a:t>.</a:t>
            </a:r>
          </a:p>
          <a:p>
            <a:pPr lvl="1"/>
            <a:r>
              <a:rPr lang="pt-BR" altLang="zh-CN" sz="1600" dirty="0"/>
              <a:t>Configurando um modelo de alarme </a:t>
            </a:r>
            <a:r>
              <a:rPr lang="pt-BR" altLang="zh-CN" sz="1600" dirty="0" err="1"/>
              <a:t>G.fast</a:t>
            </a:r>
            <a:r>
              <a:rPr lang="en-US" altLang="zh-CN" sz="1600" dirty="0"/>
              <a:t>.</a:t>
            </a:r>
          </a:p>
          <a:p>
            <a:pPr lvl="1"/>
            <a:r>
              <a:rPr lang="pt-BR" altLang="zh-CN" sz="1600" dirty="0"/>
              <a:t>Configurando um perfil de parâmetro de linha </a:t>
            </a:r>
            <a:r>
              <a:rPr lang="pt-BR" altLang="zh-CN" sz="1600" dirty="0" err="1"/>
              <a:t>G.fast</a:t>
            </a:r>
            <a:r>
              <a:rPr lang="en-US" altLang="zh-CN" sz="1600" dirty="0"/>
              <a:t>.</a:t>
            </a:r>
          </a:p>
          <a:p>
            <a:pPr lvl="1"/>
            <a:r>
              <a:rPr lang="pt-BR" altLang="zh-CN" sz="1600" dirty="0"/>
              <a:t>Configurando portas de usuário do </a:t>
            </a:r>
            <a:r>
              <a:rPr lang="pt-BR" altLang="zh-CN" sz="1600" dirty="0" err="1"/>
              <a:t>G.fast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Procedimento</a:t>
            </a:r>
            <a:r>
              <a:rPr lang="en-US" altLang="zh-CN" dirty="0"/>
              <a:t> de </a:t>
            </a:r>
            <a:r>
              <a:rPr lang="en-US" altLang="zh-CN" dirty="0" err="1"/>
              <a:t>configuração</a:t>
            </a:r>
            <a:r>
              <a:rPr lang="en-US" altLang="zh-CN" dirty="0"/>
              <a:t>
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5640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A configuração a seguir usa o MA5818 conectado à porta GPON 0/3/0 como exemplo. ID da porta XDSL na ONT é 0/1/0, ID da VLAN de serviço é 1001</a:t>
            </a:r>
            <a:r>
              <a:rPr lang="en-US" altLang="zh-CN" sz="1800" dirty="0"/>
              <a:t>.</a:t>
            </a:r>
          </a:p>
          <a:p>
            <a:r>
              <a:rPr lang="pt-BR" altLang="zh-CN" sz="1800" dirty="0"/>
              <a:t>Etapa 1: Configurar um perfil de tráfego</a:t>
            </a:r>
            <a:r>
              <a:rPr lang="en-US" altLang="zh-CN" sz="1800" dirty="0"/>
              <a:t>. </a:t>
            </a:r>
          </a:p>
          <a:p>
            <a:endParaRPr lang="en-US" altLang="zh-CN" sz="1800" dirty="0"/>
          </a:p>
          <a:p>
            <a:r>
              <a:rPr lang="en-US" altLang="zh-CN" sz="1800" dirty="0"/>
              <a:t>Etapa 2: </a:t>
            </a:r>
            <a:r>
              <a:rPr lang="en-US" altLang="zh-CN" sz="1800" dirty="0" err="1"/>
              <a:t>Criar</a:t>
            </a:r>
            <a:r>
              <a:rPr lang="en-US" altLang="zh-CN" sz="1800" dirty="0"/>
              <a:t> S-VLANs.</a:t>
            </a:r>
          </a:p>
          <a:p>
            <a:endParaRPr lang="en-US" altLang="zh-CN" sz="1800" dirty="0"/>
          </a:p>
          <a:p>
            <a:r>
              <a:rPr lang="pt-BR" altLang="zh-CN" sz="1800" dirty="0"/>
              <a:t>Etapa 3: Adicionar uma porta de serviço</a:t>
            </a:r>
            <a:r>
              <a:rPr lang="en-US" altLang="zh-CN" sz="1800" dirty="0"/>
              <a:t>.</a:t>
            </a:r>
          </a:p>
          <a:p>
            <a:endParaRPr lang="en-US" altLang="zh-CN" sz="1800" dirty="0"/>
          </a:p>
          <a:p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Referência</a:t>
            </a:r>
            <a:r>
              <a:rPr lang="en-US" altLang="zh-CN" dirty="0"/>
              <a:t> de </a:t>
            </a:r>
            <a:r>
              <a:rPr lang="en-US" altLang="zh-CN" dirty="0" err="1"/>
              <a:t>configuração</a:t>
            </a:r>
            <a:r>
              <a:rPr lang="en-US" altLang="zh-CN" dirty="0"/>
              <a:t> (1)</a:t>
            </a:r>
            <a:endParaRPr lang="zh-CN" alt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1263148" y="2700684"/>
            <a:ext cx="10163252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Huawei(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)#</a:t>
            </a:r>
            <a:r>
              <a:rPr lang="en-US" altLang="zh-CN" sz="1400" b="1" dirty="0"/>
              <a:t>traffic table </a:t>
            </a:r>
            <a:r>
              <a:rPr lang="en-US" altLang="zh-CN" sz="1400" b="1" dirty="0" err="1"/>
              <a:t>ip</a:t>
            </a:r>
            <a:r>
              <a:rPr lang="en-US" altLang="zh-CN" sz="1400" b="1" dirty="0"/>
              <a:t> index 16 </a:t>
            </a:r>
            <a:r>
              <a:rPr lang="en-US" altLang="zh-CN" sz="1400" b="1" dirty="0" err="1"/>
              <a:t>cir</a:t>
            </a:r>
            <a:r>
              <a:rPr lang="en-US" altLang="zh-CN" sz="1400" b="1" dirty="0"/>
              <a:t> 122880 priority 0 priority-policy local-setting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1263148" y="3582453"/>
            <a:ext cx="1016325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Huawei(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)#</a:t>
            </a:r>
            <a:r>
              <a:rPr lang="en-US" altLang="zh-CN" sz="1400" b="1" dirty="0" err="1"/>
              <a:t>vlan</a:t>
            </a:r>
            <a:r>
              <a:rPr lang="en-US" altLang="zh-CN" sz="1400" b="1" dirty="0"/>
              <a:t> 1001-1016 smart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Huawei(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)#</a:t>
            </a:r>
            <a:r>
              <a:rPr lang="en-US" altLang="zh-CN" sz="1400" b="1" dirty="0"/>
              <a:t>port </a:t>
            </a:r>
            <a:r>
              <a:rPr lang="en-US" altLang="zh-CN" sz="1400" b="1" dirty="0" err="1"/>
              <a:t>vlan</a:t>
            </a:r>
            <a:r>
              <a:rPr lang="en-US" altLang="zh-CN" sz="1400" b="1" dirty="0"/>
              <a:t> 1001-1016 0/0 1 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1263148" y="4653648"/>
            <a:ext cx="10163252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Huawei(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)#</a:t>
            </a:r>
            <a:r>
              <a:rPr lang="en-US" altLang="zh-CN" sz="1400" b="1" dirty="0"/>
              <a:t>service-port 101 </a:t>
            </a:r>
            <a:r>
              <a:rPr lang="en-US" altLang="zh-CN" sz="1400" b="1" dirty="0" err="1"/>
              <a:t>vlan</a:t>
            </a:r>
            <a:r>
              <a:rPr lang="en-US" altLang="zh-CN" sz="1400" b="1" dirty="0"/>
              <a:t> 1001 </a:t>
            </a:r>
            <a:r>
              <a:rPr lang="en-US" altLang="zh-CN" sz="1400" b="1" dirty="0" err="1"/>
              <a:t>g.fast</a:t>
            </a:r>
            <a:r>
              <a:rPr lang="en-US" altLang="zh-CN" sz="1400" b="1" dirty="0"/>
              <a:t> 0/1/0 multi-service user-</a:t>
            </a:r>
            <a:r>
              <a:rPr lang="en-US" altLang="zh-CN" sz="1400" b="1" dirty="0" err="1"/>
              <a:t>vlan</a:t>
            </a:r>
            <a:r>
              <a:rPr lang="en-US" altLang="zh-CN" sz="1400" b="1" dirty="0"/>
              <a:t> untagged </a:t>
            </a:r>
            <a:r>
              <a:rPr lang="en-US" altLang="zh-CN" sz="1400" b="1" dirty="0" err="1"/>
              <a:t>rx-cttr</a:t>
            </a:r>
            <a:r>
              <a:rPr lang="en-US" altLang="zh-CN" sz="1400" b="1" dirty="0"/>
              <a:t> 16 </a:t>
            </a:r>
            <a:r>
              <a:rPr lang="en-US" altLang="zh-CN" sz="1400" b="1" dirty="0" err="1"/>
              <a:t>tx-cttr</a:t>
            </a:r>
            <a:r>
              <a:rPr lang="en-US" altLang="zh-CN" sz="1400" b="1" dirty="0"/>
              <a:t> 16 </a:t>
            </a:r>
          </a:p>
        </p:txBody>
      </p:sp>
    </p:spTree>
    <p:extLst>
      <p:ext uri="{BB962C8B-B14F-4D97-AF65-F5344CB8AC3E}">
        <p14:creationId xmlns:p14="http://schemas.microsoft.com/office/powerpoint/2010/main" val="1873147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600" dirty="0"/>
              <a:t>Etapa 4: Configurar um perfil de linha </a:t>
            </a:r>
            <a:r>
              <a:rPr lang="pt-BR" altLang="zh-CN" sz="1600" dirty="0" err="1"/>
              <a:t>G.fast</a:t>
            </a:r>
            <a:r>
              <a:rPr lang="en-US" altLang="zh-CN" sz="1600" dirty="0"/>
              <a:t>. 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pt-BR" altLang="zh-CN" sz="1600" dirty="0"/>
              <a:t>Etapa 5: Configurar um modelo de alarme </a:t>
            </a:r>
            <a:r>
              <a:rPr lang="pt-BR" altLang="zh-CN" sz="1600" dirty="0" err="1"/>
              <a:t>G.fast</a:t>
            </a:r>
            <a:r>
              <a:rPr lang="en-US" altLang="zh-CN" sz="1600" dirty="0"/>
              <a:t>. </a:t>
            </a:r>
          </a:p>
          <a:p>
            <a:endParaRPr lang="en-US" altLang="zh-CN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Referência</a:t>
            </a:r>
            <a:r>
              <a:rPr lang="en-US" altLang="zh-CN" dirty="0"/>
              <a:t> de </a:t>
            </a:r>
            <a:r>
              <a:rPr lang="en-US" altLang="zh-CN" dirty="0" err="1"/>
              <a:t>configuração</a:t>
            </a:r>
            <a:r>
              <a:rPr lang="en-US" altLang="zh-CN" dirty="0"/>
              <a:t> (2)</a:t>
            </a:r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1263148" y="1679240"/>
            <a:ext cx="10163252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Huawei(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)#</a:t>
            </a:r>
            <a:r>
              <a:rPr lang="en-US" altLang="zh-CN" sz="1400" b="1" dirty="0" err="1"/>
              <a:t>g.fast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tdd</a:t>
            </a:r>
            <a:r>
              <a:rPr lang="en-US" altLang="zh-CN" sz="1400" b="1" dirty="0"/>
              <a:t>-profile </a:t>
            </a:r>
            <a:r>
              <a:rPr lang="en-US" altLang="zh-CN" sz="1400" b="1" dirty="0" err="1"/>
              <a:t>quickadd</a:t>
            </a:r>
            <a:r>
              <a:rPr lang="en-US" altLang="zh-CN" sz="1400" b="1" dirty="0"/>
              <a:t>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{ &lt;</a:t>
            </a:r>
            <a:r>
              <a:rPr lang="en-US" altLang="zh-CN" sz="1400" dirty="0" err="1"/>
              <a:t>cr</a:t>
            </a:r>
            <a:r>
              <a:rPr lang="en-US" altLang="zh-CN" sz="1400" dirty="0"/>
              <a:t>&gt;|name&lt;K&gt;|profile-index&lt;U&gt;&lt;2,4294967294&gt;|symbol-parameter&lt;K&gt; }:</a:t>
            </a:r>
            <a:r>
              <a:rPr lang="en-US" altLang="zh-CN" sz="1400" b="1" dirty="0"/>
              <a:t>3</a:t>
            </a:r>
            <a:r>
              <a:rPr lang="en-US" altLang="zh-CN" sz="1400" dirty="0"/>
              <a:t>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{ &lt;</a:t>
            </a:r>
            <a:r>
              <a:rPr lang="en-US" altLang="zh-CN" sz="1400" dirty="0" err="1"/>
              <a:t>cr</a:t>
            </a:r>
            <a:r>
              <a:rPr lang="en-US" altLang="zh-CN" sz="1400" dirty="0"/>
              <a:t>&gt;|name&lt;K&gt;|symbol-parameter&lt;K&gt; }:</a:t>
            </a:r>
            <a:r>
              <a:rPr lang="en-US" altLang="zh-CN" sz="1400" b="1" dirty="0"/>
              <a:t>symbol-parameter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{ symbol-num-per-</a:t>
            </a:r>
            <a:r>
              <a:rPr lang="en-US" altLang="zh-CN" sz="1400" dirty="0" err="1"/>
              <a:t>tdd</a:t>
            </a:r>
            <a:r>
              <a:rPr lang="en-US" altLang="zh-CN" sz="1400" dirty="0"/>
              <a:t>-frame&lt;E&gt;&lt;23,36&gt; }:</a:t>
            </a:r>
            <a:r>
              <a:rPr lang="en-US" altLang="zh-CN" sz="1400" b="1" dirty="0"/>
              <a:t>36   </a:t>
            </a:r>
            <a:r>
              <a:rPr lang="en-US" altLang="zh-CN" sz="1400" dirty="0"/>
              <a:t>        //</a:t>
            </a:r>
            <a:r>
              <a:rPr lang="pt-BR" altLang="zh-CN" sz="1400" dirty="0"/>
              <a:t>A configuração G.9701 padrão é usada como exemplo</a:t>
            </a:r>
            <a:r>
              <a:rPr lang="en-US" altLang="zh-CN" sz="1400" dirty="0"/>
              <a:t>.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{ symbol-num-per-</a:t>
            </a:r>
            <a:r>
              <a:rPr lang="en-US" altLang="zh-CN" sz="1400" dirty="0" err="1"/>
              <a:t>tdd</a:t>
            </a:r>
            <a:r>
              <a:rPr lang="en-US" altLang="zh-CN" sz="1400" dirty="0"/>
              <a:t>-frame-ds&lt;U&gt;&lt;6,32&gt; }:</a:t>
            </a:r>
            <a:r>
              <a:rPr lang="en-US" altLang="zh-CN" sz="1400" b="1" dirty="0"/>
              <a:t>27 </a:t>
            </a:r>
            <a:r>
              <a:rPr lang="en-US" altLang="zh-CN" sz="1400" dirty="0"/>
              <a:t>      //</a:t>
            </a:r>
            <a:r>
              <a:rPr lang="pt-BR" altLang="zh-CN" sz="1400" dirty="0"/>
              <a:t>A relação entre a taxa a montante e a taxa a jusante é de 1:3</a:t>
            </a:r>
            <a:r>
              <a:rPr lang="en-US" altLang="zh-CN" sz="1400" dirty="0"/>
              <a:t>.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{ &lt;</a:t>
            </a:r>
            <a:r>
              <a:rPr lang="en-US" altLang="zh-CN" sz="1400" dirty="0" err="1"/>
              <a:t>cr</a:t>
            </a:r>
            <a:r>
              <a:rPr lang="en-US" altLang="zh-CN" sz="1400" dirty="0"/>
              <a:t>&gt;|name&lt;K&gt;|operation-interval&lt;K&gt; }:operation-interval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{ </a:t>
            </a:r>
            <a:r>
              <a:rPr lang="en-US" altLang="zh-CN" sz="1400" dirty="0" err="1"/>
              <a:t>ttr</a:t>
            </a:r>
            <a:r>
              <a:rPr lang="en-US" altLang="zh-CN" sz="1400" dirty="0"/>
              <a:t>-ds&lt;U&gt;&lt;1,32&gt; }:</a:t>
            </a:r>
            <a:r>
              <a:rPr lang="en-US" altLang="zh-CN" sz="1400" b="1" dirty="0"/>
              <a:t>5 </a:t>
            </a:r>
            <a:r>
              <a:rPr lang="en-US" altLang="zh-CN" sz="1400" dirty="0"/>
              <a:t>                     //</a:t>
            </a:r>
            <a:r>
              <a:rPr lang="pt-BR" altLang="zh-CN" sz="1400" dirty="0"/>
              <a:t>Esse parâmetro pode ser configurado, mas não entra em vigor. Usar o valor padrão</a:t>
            </a:r>
            <a:r>
              <a:rPr lang="en-US" altLang="zh-CN" sz="1400" dirty="0"/>
              <a:t>.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{ </a:t>
            </a:r>
            <a:r>
              <a:rPr lang="en-US" altLang="zh-CN" sz="1400" dirty="0" err="1"/>
              <a:t>ttr</a:t>
            </a:r>
            <a:r>
              <a:rPr lang="en-US" altLang="zh-CN" sz="1400" dirty="0"/>
              <a:t>-us&lt;U&gt;&lt;1,25&gt; }:</a:t>
            </a:r>
            <a:r>
              <a:rPr lang="en-US" altLang="zh-CN" sz="1400" b="1" dirty="0"/>
              <a:t>2</a:t>
            </a:r>
            <a:r>
              <a:rPr lang="en-US" altLang="zh-CN" sz="1400" dirty="0"/>
              <a:t>                     //</a:t>
            </a:r>
            <a:r>
              <a:rPr lang="pt-BR" altLang="zh-CN" sz="1400" dirty="0"/>
              <a:t>Esse parâmetro pode ser configurado, mas não entra em vigor. Usar o valor padrão</a:t>
            </a:r>
            <a:r>
              <a:rPr lang="en-US" altLang="zh-CN" sz="1400" dirty="0"/>
              <a:t>.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{ </a:t>
            </a:r>
            <a:r>
              <a:rPr lang="en-US" altLang="zh-CN" sz="1400" dirty="0" err="1"/>
              <a:t>tbudget</a:t>
            </a:r>
            <a:r>
              <a:rPr lang="en-US" altLang="zh-CN" sz="1400" dirty="0"/>
              <a:t>-ds&lt;U&gt;&lt;1,32&gt; }:</a:t>
            </a:r>
            <a:r>
              <a:rPr lang="en-US" altLang="zh-CN" sz="1400" b="1" dirty="0"/>
              <a:t>8 </a:t>
            </a:r>
            <a:r>
              <a:rPr lang="en-US" altLang="zh-CN" sz="1400" dirty="0"/>
              <a:t>            //</a:t>
            </a:r>
            <a:r>
              <a:rPr lang="pt-BR" altLang="zh-CN" sz="1400" dirty="0"/>
              <a:t>Esse parâmetro pode ser configurado, mas não entra em vigor. Usar o valor padrão</a:t>
            </a:r>
            <a:r>
              <a:rPr lang="en-US" altLang="zh-CN" sz="1400" dirty="0"/>
              <a:t>.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{ </a:t>
            </a:r>
            <a:r>
              <a:rPr lang="en-US" altLang="zh-CN" sz="1400" dirty="0" err="1"/>
              <a:t>tbudget</a:t>
            </a:r>
            <a:r>
              <a:rPr lang="en-US" altLang="zh-CN" sz="1400" dirty="0"/>
              <a:t>-us&lt;U&gt;&lt;1,25&gt; }:</a:t>
            </a:r>
            <a:r>
              <a:rPr lang="en-US" altLang="zh-CN" sz="1400" b="1" dirty="0"/>
              <a:t>2</a:t>
            </a:r>
            <a:r>
              <a:rPr lang="en-US" altLang="zh-CN" sz="1400" dirty="0"/>
              <a:t>         //</a:t>
            </a:r>
            <a:r>
              <a:rPr lang="pt-BR" altLang="zh-CN" sz="1400" dirty="0"/>
              <a:t>Esse parâmetro pode ser configurado, mas não entra em vigor. Usar o padrão </a:t>
            </a:r>
            <a:r>
              <a:rPr lang="en-US" altLang="zh-CN" sz="1400" dirty="0" err="1"/>
              <a:t>value.enable</a:t>
            </a:r>
            <a:endParaRPr lang="en-US" altLang="zh-CN" sz="1400" dirty="0"/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400" dirty="0"/>
              <a:t>Command: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g.fast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tdd</a:t>
            </a:r>
            <a:r>
              <a:rPr lang="en-US" altLang="zh-CN" sz="1400" dirty="0"/>
              <a:t>-profile </a:t>
            </a:r>
            <a:r>
              <a:rPr lang="en-US" altLang="zh-CN" sz="1400" dirty="0" err="1"/>
              <a:t>quickadd</a:t>
            </a:r>
            <a:r>
              <a:rPr lang="en-US" altLang="zh-CN" sz="1400" dirty="0"/>
              <a:t> 3 symbol-parameter 36 27 operation-interval 5 2 8 2</a:t>
            </a:r>
          </a:p>
          <a:p>
            <a:r>
              <a:rPr lang="en-US" altLang="zh-CN" sz="1400" dirty="0"/>
              <a:t> Add profile 3 successfully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3148" y="5394376"/>
            <a:ext cx="10163252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pt-BR" altLang="zh-CN" sz="1400" dirty="0"/>
              <a:t>Este exemplo usa o modelo de alarme </a:t>
            </a:r>
            <a:r>
              <a:rPr lang="pt-BR" altLang="zh-CN" sz="1400" dirty="0" err="1"/>
              <a:t>G.fast</a:t>
            </a:r>
            <a:r>
              <a:rPr lang="pt-BR" altLang="zh-CN" sz="1400" dirty="0"/>
              <a:t> padrão</a:t>
            </a:r>
            <a:r>
              <a:rPr lang="en-US" altLang="zh-CN" sz="1400" dirty="0"/>
              <a:t> (ID: 1). </a:t>
            </a:r>
          </a:p>
        </p:txBody>
      </p:sp>
    </p:spTree>
    <p:extLst>
      <p:ext uri="{BB962C8B-B14F-4D97-AF65-F5344CB8AC3E}">
        <p14:creationId xmlns:p14="http://schemas.microsoft.com/office/powerpoint/2010/main" val="31506753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Passo 6 Vincule o perfil de linha e o modelo de alarme e ative a porta </a:t>
            </a:r>
            <a:r>
              <a:rPr lang="pt-BR" altLang="zh-CN" sz="1800" dirty="0" err="1"/>
              <a:t>G.fast</a:t>
            </a:r>
            <a:r>
              <a:rPr lang="pt-BR" altLang="zh-CN" sz="1800" dirty="0"/>
              <a:t>. </a:t>
            </a:r>
          </a:p>
          <a:p>
            <a:pPr marL="0" indent="0">
              <a:buNone/>
            </a:pP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/>
              <a:t>Verificação</a:t>
            </a:r>
            <a:r>
              <a:rPr lang="en-US" altLang="zh-CN" sz="1800" dirty="0"/>
              <a:t> de </a:t>
            </a:r>
            <a:r>
              <a:rPr lang="en-US" altLang="zh-CN" sz="1800" dirty="0" err="1"/>
              <a:t>Resultados</a:t>
            </a:r>
            <a:r>
              <a:rPr lang="en-US" altLang="zh-CN" sz="1800" dirty="0"/>
              <a:t>: </a:t>
            </a:r>
          </a:p>
          <a:p>
            <a:pPr lvl="1"/>
            <a:r>
              <a:rPr lang="pt-BR" altLang="zh-CN" sz="1600" dirty="0"/>
              <a:t>Faça login no site de teste de taxa de rede para testar a taxa. Verifica-se que as taxas a montante e a jusante são mais elevadas do que as taxas quando a função </a:t>
            </a:r>
            <a:r>
              <a:rPr lang="pt-BR" altLang="zh-CN" sz="1600" dirty="0" err="1"/>
              <a:t>G.fast</a:t>
            </a:r>
            <a:r>
              <a:rPr lang="pt-BR" altLang="zh-CN" sz="1600" dirty="0"/>
              <a:t> não está ativada no dispositivo</a:t>
            </a:r>
            <a:r>
              <a:rPr lang="en-US" altLang="zh-CN" sz="1600" dirty="0"/>
              <a:t>. </a:t>
            </a:r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Referência</a:t>
            </a:r>
            <a:r>
              <a:rPr lang="en-US" altLang="zh-CN" dirty="0"/>
              <a:t> de </a:t>
            </a:r>
            <a:r>
              <a:rPr lang="en-US" altLang="zh-CN" dirty="0" err="1"/>
              <a:t>configuração</a:t>
            </a:r>
            <a:r>
              <a:rPr lang="en-US" altLang="zh-CN" dirty="0"/>
              <a:t> (3)</a:t>
            </a:r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1263148" y="1824673"/>
            <a:ext cx="10163252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600" dirty="0"/>
              <a:t>Huawei </a:t>
            </a:r>
            <a:r>
              <a:rPr lang="en-US" altLang="zh-CN" sz="1600" dirty="0" err="1"/>
              <a:t>huawei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config</a:t>
            </a:r>
            <a:r>
              <a:rPr lang="en-US" altLang="zh-CN" sz="1600" dirty="0"/>
              <a:t>)#</a:t>
            </a:r>
            <a:r>
              <a:rPr lang="en-US" altLang="zh-CN" sz="1600" b="1" dirty="0" err="1"/>
              <a:t>g.fast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tdd</a:t>
            </a:r>
            <a:r>
              <a:rPr lang="en-US" altLang="zh-CN" sz="1600" b="1" dirty="0"/>
              <a:t>-profile-</a:t>
            </a:r>
            <a:r>
              <a:rPr lang="en-US" altLang="zh-CN" sz="1600" b="1" dirty="0" err="1"/>
              <a:t>config</a:t>
            </a:r>
            <a:r>
              <a:rPr lang="en-US" altLang="zh-CN" sz="1600" b="1" dirty="0"/>
              <a:t> 0 profile-index 3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600" dirty="0"/>
              <a:t>Huawei(</a:t>
            </a:r>
            <a:r>
              <a:rPr lang="en-US" altLang="zh-CN" sz="1600" dirty="0" err="1"/>
              <a:t>config</a:t>
            </a:r>
            <a:r>
              <a:rPr lang="en-US" altLang="zh-CN" sz="1600" dirty="0"/>
              <a:t>)#</a:t>
            </a:r>
            <a:r>
              <a:rPr lang="en-US" altLang="zh-CN" sz="1600" b="1" dirty="0"/>
              <a:t>interface </a:t>
            </a:r>
            <a:r>
              <a:rPr lang="en-US" altLang="zh-CN" sz="1600" b="1" dirty="0" err="1"/>
              <a:t>g.fast</a:t>
            </a:r>
            <a:r>
              <a:rPr lang="en-US" altLang="zh-CN" sz="1600" b="1" dirty="0"/>
              <a:t> 0/1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600" dirty="0"/>
              <a:t>Huawei(config-if-g.fast-0/1)#</a:t>
            </a:r>
            <a:r>
              <a:rPr lang="en-US" altLang="zh-CN" sz="1600" b="1" dirty="0"/>
              <a:t>deactivate 0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600" dirty="0"/>
              <a:t>Huawei(config-if-g.fast-0/1)#</a:t>
            </a:r>
            <a:r>
              <a:rPr lang="en-US" altLang="zh-CN" sz="1600" b="1" dirty="0"/>
              <a:t>activate 0 prof-</a:t>
            </a:r>
            <a:r>
              <a:rPr lang="en-US" altLang="zh-CN" sz="1600" b="1" dirty="0" err="1"/>
              <a:t>idx</a:t>
            </a:r>
            <a:r>
              <a:rPr lang="en-US" altLang="zh-CN" sz="1600" b="1" dirty="0"/>
              <a:t> ds-rate 9 us-rate 10 spectrum 2 </a:t>
            </a:r>
            <a:r>
              <a:rPr lang="en-US" altLang="zh-CN" sz="1600" b="1" dirty="0" err="1"/>
              <a:t>inp</a:t>
            </a:r>
            <a:r>
              <a:rPr lang="en-US" altLang="zh-CN" sz="1600" b="1" dirty="0"/>
              <a:t>-delay 5 </a:t>
            </a:r>
          </a:p>
          <a:p>
            <a:pPr marL="285750" indent="-285750">
              <a:buFont typeface="Huawei Sans" panose="020C0503030203020204" pitchFamily="34" charset="0"/>
              <a:buChar char="▫"/>
            </a:pPr>
            <a:r>
              <a:rPr lang="en-US" altLang="zh-CN" sz="1600" dirty="0"/>
              <a:t>Huawei(config-if-g.fast-0/1)#</a:t>
            </a:r>
            <a:r>
              <a:rPr lang="en-US" altLang="zh-CN" sz="1600" b="1" dirty="0"/>
              <a:t>alarm-</a:t>
            </a:r>
            <a:r>
              <a:rPr lang="en-US" altLang="zh-CN" sz="1600" b="1" dirty="0" err="1"/>
              <a:t>config</a:t>
            </a:r>
            <a:r>
              <a:rPr lang="en-US" altLang="zh-CN" sz="1600" b="1" dirty="0"/>
              <a:t> 0 1 </a:t>
            </a:r>
          </a:p>
        </p:txBody>
      </p:sp>
    </p:spTree>
    <p:extLst>
      <p:ext uri="{BB962C8B-B14F-4D97-AF65-F5344CB8AC3E}">
        <p14:creationId xmlns:p14="http://schemas.microsoft.com/office/powerpoint/2010/main" val="19790390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dirty="0"/>
              <a:t>Quais dos seguintes </a:t>
            </a:r>
            <a:r>
              <a:rPr lang="pt-BR" altLang="zh-CN" dirty="0" err="1"/>
              <a:t>CPEs</a:t>
            </a:r>
            <a:r>
              <a:rPr lang="pt-BR" altLang="zh-CN" dirty="0"/>
              <a:t> são usados no sistema de vetorização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A. </a:t>
            </a:r>
            <a:r>
              <a:rPr lang="en-US" altLang="zh-CN" dirty="0" err="1"/>
              <a:t>Vetorização</a:t>
            </a:r>
            <a:r>
              <a:rPr lang="en-US" altLang="zh-CN" dirty="0"/>
              <a:t> CPE</a:t>
            </a:r>
          </a:p>
          <a:p>
            <a:pPr marL="0" indent="0">
              <a:buNone/>
            </a:pPr>
            <a:r>
              <a:rPr lang="en-US" altLang="zh-CN" dirty="0"/>
              <a:t>        B. </a:t>
            </a:r>
            <a:r>
              <a:rPr lang="en-US" altLang="zh-CN" dirty="0" err="1"/>
              <a:t>Vetorização</a:t>
            </a:r>
            <a:r>
              <a:rPr lang="en-US" altLang="zh-CN" dirty="0"/>
              <a:t> </a:t>
            </a:r>
            <a:r>
              <a:rPr lang="en-US" altLang="zh-CN" dirty="0" err="1"/>
              <a:t>amigável</a:t>
            </a:r>
            <a:r>
              <a:rPr lang="en-US" altLang="zh-CN" dirty="0"/>
              <a:t> CPE</a:t>
            </a:r>
          </a:p>
          <a:p>
            <a:pPr marL="0" indent="0">
              <a:buNone/>
            </a:pPr>
            <a:r>
              <a:rPr lang="en-US" altLang="zh-CN" dirty="0"/>
              <a:t>        C. CPE </a:t>
            </a:r>
            <a:r>
              <a:rPr lang="en-US" altLang="zh-CN" dirty="0" err="1"/>
              <a:t>legado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D. CPE </a:t>
            </a:r>
            <a:r>
              <a:rPr lang="en-US" altLang="zh-CN" dirty="0" err="1"/>
              <a:t>amigável</a:t>
            </a:r>
            <a:r>
              <a:rPr lang="en-US" altLang="zh-CN" dirty="0"/>
              <a:t> </a:t>
            </a:r>
            <a:r>
              <a:rPr lang="en-US" altLang="zh-CN" dirty="0" err="1"/>
              <a:t>legado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0914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Histórico</a:t>
            </a:r>
            <a:r>
              <a:rPr lang="en-US" altLang="zh-CN" dirty="0"/>
              <a:t> </a:t>
            </a:r>
            <a:r>
              <a:rPr lang="en-US" altLang="zh-CN" dirty="0" err="1"/>
              <a:t>técnico</a:t>
            </a:r>
            <a:r>
              <a:rPr lang="en-US" altLang="zh-CN" dirty="0"/>
              <a:t> DSL
</a:t>
            </a:r>
            <a:r>
              <a:rPr lang="pt-BR" altLang="zh-CN" dirty="0"/>
              <a:t>Vetorização, </a:t>
            </a:r>
            <a:r>
              <a:rPr lang="pt-BR" altLang="zh-CN" dirty="0" err="1"/>
              <a:t>G.fast</a:t>
            </a:r>
            <a:r>
              <a:rPr lang="pt-BR" altLang="zh-CN" dirty="0"/>
              <a:t> trazem vantagens para o acesso de cobre
Vetorização, princípio técnico </a:t>
            </a:r>
            <a:r>
              <a:rPr lang="pt-BR" altLang="zh-CN" dirty="0" err="1"/>
              <a:t>G.fast</a:t>
            </a:r>
            <a:endParaRPr lang="en-US" altLang="zh-CN" dirty="0"/>
          </a:p>
          <a:p>
            <a:r>
              <a:rPr lang="pt-BR" altLang="zh-CN" dirty="0"/>
              <a:t>Vetorização, soluções tecnológicas </a:t>
            </a:r>
            <a:r>
              <a:rPr lang="pt-BR" altLang="zh-CN" dirty="0" err="1"/>
              <a:t>G.fast</a:t>
            </a:r>
            <a:r>
              <a:rPr lang="pt-BR" altLang="zh-CN" dirty="0"/>
              <a:t>
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4860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1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4802288" y="3963585"/>
            <a:ext cx="5629860" cy="412694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Evolução</a:t>
            </a:r>
            <a:r>
              <a:rPr lang="en-US" altLang="zh-CN" dirty="0"/>
              <a:t> da </a:t>
            </a:r>
            <a:r>
              <a:rPr lang="en-US" altLang="zh-CN" dirty="0" err="1"/>
              <a:t>velocidade</a:t>
            </a:r>
            <a:r>
              <a:rPr lang="en-US" altLang="zh-CN" dirty="0"/>
              <a:t> da </a:t>
            </a:r>
            <a:r>
              <a:rPr lang="en-US" altLang="zh-CN" dirty="0" err="1"/>
              <a:t>tecnologia</a:t>
            </a:r>
            <a:r>
              <a:rPr lang="en-US" altLang="zh-CN" dirty="0"/>
              <a:t> DSL</a:t>
            </a:r>
            <a:endParaRPr lang="zh-CN" altLang="en-US" dirty="0"/>
          </a:p>
        </p:txBody>
      </p:sp>
      <p:pic>
        <p:nvPicPr>
          <p:cNvPr id="52" name="图片 183" descr="MPj04279510000[1]"/>
          <p:cNvPicPr preferRelativeResize="0">
            <a:picLocks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309498" y="5277609"/>
            <a:ext cx="1255624" cy="623526"/>
          </a:xfrm>
          <a:prstGeom prst="roundRect">
            <a:avLst>
              <a:gd name="adj" fmla="val 9152"/>
            </a:avLst>
          </a:prstGeom>
          <a:noFill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8295" y="5265867"/>
            <a:ext cx="1098747" cy="62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77144" y="5258256"/>
            <a:ext cx="1151861" cy="62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矩形 57"/>
          <p:cNvSpPr/>
          <p:nvPr/>
        </p:nvSpPr>
        <p:spPr>
          <a:xfrm>
            <a:off x="1350483" y="4379058"/>
            <a:ext cx="9076394" cy="23998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9" name="矩形 58"/>
          <p:cNvSpPr/>
          <p:nvPr/>
        </p:nvSpPr>
        <p:spPr>
          <a:xfrm>
            <a:off x="6524462" y="3414215"/>
            <a:ext cx="3902415" cy="534371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矩形 59"/>
          <p:cNvSpPr/>
          <p:nvPr/>
        </p:nvSpPr>
        <p:spPr>
          <a:xfrm>
            <a:off x="7881243" y="2988183"/>
            <a:ext cx="2545634" cy="428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1" name="任意多边形 60"/>
          <p:cNvSpPr/>
          <p:nvPr/>
        </p:nvSpPr>
        <p:spPr>
          <a:xfrm>
            <a:off x="1346863" y="1805925"/>
            <a:ext cx="8395465" cy="2579989"/>
          </a:xfrm>
          <a:custGeom>
            <a:avLst/>
            <a:gdLst>
              <a:gd name="connsiteX0" fmla="*/ 0 w 5196840"/>
              <a:gd name="connsiteY0" fmla="*/ 1432560 h 1432560"/>
              <a:gd name="connsiteX1" fmla="*/ 2118360 w 5196840"/>
              <a:gd name="connsiteY1" fmla="*/ 1211580 h 1432560"/>
              <a:gd name="connsiteX2" fmla="*/ 3177540 w 5196840"/>
              <a:gd name="connsiteY2" fmla="*/ 899160 h 1432560"/>
              <a:gd name="connsiteX3" fmla="*/ 4000500 w 5196840"/>
              <a:gd name="connsiteY3" fmla="*/ 662940 h 1432560"/>
              <a:gd name="connsiteX4" fmla="*/ 4282440 w 5196840"/>
              <a:gd name="connsiteY4" fmla="*/ 472440 h 1432560"/>
              <a:gd name="connsiteX5" fmla="*/ 4602480 w 5196840"/>
              <a:gd name="connsiteY5" fmla="*/ 274320 h 1432560"/>
              <a:gd name="connsiteX6" fmla="*/ 5196840 w 5196840"/>
              <a:gd name="connsiteY6" fmla="*/ 0 h 14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6840" h="1432560">
                <a:moveTo>
                  <a:pt x="0" y="1432560"/>
                </a:moveTo>
                <a:cubicBezTo>
                  <a:pt x="794385" y="1366520"/>
                  <a:pt x="1588770" y="1300480"/>
                  <a:pt x="2118360" y="1211580"/>
                </a:cubicBezTo>
                <a:cubicBezTo>
                  <a:pt x="2647950" y="1122680"/>
                  <a:pt x="3177540" y="899160"/>
                  <a:pt x="3177540" y="899160"/>
                </a:cubicBezTo>
                <a:cubicBezTo>
                  <a:pt x="3491230" y="807720"/>
                  <a:pt x="3816350" y="734060"/>
                  <a:pt x="4000500" y="662940"/>
                </a:cubicBezTo>
                <a:cubicBezTo>
                  <a:pt x="4184650" y="591820"/>
                  <a:pt x="4182110" y="537210"/>
                  <a:pt x="4282440" y="472440"/>
                </a:cubicBezTo>
                <a:cubicBezTo>
                  <a:pt x="4382770" y="407670"/>
                  <a:pt x="4450080" y="353060"/>
                  <a:pt x="4602480" y="274320"/>
                </a:cubicBezTo>
                <a:cubicBezTo>
                  <a:pt x="4754880" y="195580"/>
                  <a:pt x="4975860" y="97790"/>
                  <a:pt x="5196840" y="0"/>
                </a:cubicBezTo>
              </a:path>
            </a:pathLst>
          </a:custGeom>
          <a:noFill/>
          <a:ln w="19050">
            <a:solidFill>
              <a:srgbClr val="D38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2" name="椭圆 61"/>
          <p:cNvSpPr/>
          <p:nvPr/>
        </p:nvSpPr>
        <p:spPr>
          <a:xfrm>
            <a:off x="1278244" y="4326705"/>
            <a:ext cx="137238" cy="15084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3" name="椭圆 62"/>
          <p:cNvSpPr/>
          <p:nvPr/>
        </p:nvSpPr>
        <p:spPr>
          <a:xfrm>
            <a:off x="4765075" y="3908947"/>
            <a:ext cx="137238" cy="15084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椭圆 63"/>
          <p:cNvSpPr/>
          <p:nvPr/>
        </p:nvSpPr>
        <p:spPr>
          <a:xfrm>
            <a:off x="6467781" y="3331936"/>
            <a:ext cx="137238" cy="15084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5" name="矩形 64"/>
          <p:cNvSpPr/>
          <p:nvPr/>
        </p:nvSpPr>
        <p:spPr>
          <a:xfrm>
            <a:off x="2990663" y="4161717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cs typeface="Huawei Sans" panose="020C0503030203020204" pitchFamily="34" charset="0"/>
              </a:rPr>
              <a:t>Telephone</a:t>
            </a:r>
            <a:endParaRPr lang="en-US" sz="1200" b="1" dirty="0">
              <a:cs typeface="Huawei Sans" panose="020C0503030203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865636" y="3925176"/>
            <a:ext cx="11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cs typeface="Huawei Sans" panose="020C0503030203020204" pitchFamily="34" charset="0"/>
              </a:rPr>
              <a:t>ADSL/ADSL2+</a:t>
            </a:r>
            <a:endParaRPr lang="en-US" sz="1200" b="1" dirty="0">
              <a:cs typeface="Huawei Sans" panose="020C050303020302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458034" y="3460154"/>
            <a:ext cx="659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cs typeface="Huawei Sans" panose="020C0503030203020204" pitchFamily="34" charset="0"/>
              </a:rPr>
              <a:t>VDSL2</a:t>
            </a:r>
          </a:p>
        </p:txBody>
      </p:sp>
      <p:sp>
        <p:nvSpPr>
          <p:cNvPr id="68" name="矩形 67"/>
          <p:cNvSpPr/>
          <p:nvPr/>
        </p:nvSpPr>
        <p:spPr>
          <a:xfrm>
            <a:off x="9419690" y="1862741"/>
            <a:ext cx="7409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solidFill>
                  <a:schemeClr val="bg1"/>
                </a:solidFill>
                <a:cs typeface="Huawei Sans" panose="020C0503030203020204" pitchFamily="34" charset="0"/>
              </a:rPr>
              <a:t>NG.fast</a:t>
            </a:r>
            <a:endParaRPr lang="en-US" sz="1200" b="1" dirty="0">
              <a:solidFill>
                <a:schemeClr val="bg1"/>
              </a:solidFill>
              <a:cs typeface="Huawei Sans" panose="020C050303020302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9806464" y="1194300"/>
            <a:ext cx="1075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ea typeface="方正兰亭黑简体" panose="02000000000000000000" pitchFamily="2" charset="-122"/>
              </a:rPr>
              <a:t>rate</a:t>
            </a:r>
            <a:r>
              <a:rPr lang="zh-CN" altLang="en-US" sz="1100" dirty="0">
                <a:ea typeface="方正兰亭黑简体" panose="02000000000000000000" pitchFamily="2" charset="-122"/>
              </a:rPr>
              <a:t>（</a:t>
            </a:r>
            <a:r>
              <a:rPr lang="en-US" altLang="zh-CN" sz="1100" dirty="0">
                <a:ea typeface="方正兰亭黑简体" panose="02000000000000000000" pitchFamily="2" charset="-122"/>
              </a:rPr>
              <a:t>Mbps</a:t>
            </a:r>
            <a:r>
              <a:rPr lang="zh-CN" altLang="en-US" sz="1100" dirty="0">
                <a:ea typeface="方正兰亭黑简体" panose="02000000000000000000" pitchFamily="2" charset="-122"/>
              </a:rPr>
              <a:t>）</a:t>
            </a:r>
            <a:endParaRPr lang="en-US" sz="1100" dirty="0">
              <a:ea typeface="方正兰亭黑简体" panose="02000000000000000000" pitchFamily="2" charset="-122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10426877" y="1465574"/>
            <a:ext cx="0" cy="3429606"/>
          </a:xfrm>
          <a:prstGeom prst="straightConnector1">
            <a:avLst/>
          </a:prstGeom>
          <a:ln w="28575">
            <a:solidFill>
              <a:srgbClr val="66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127633" y="4584779"/>
            <a:ext cx="4988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5000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56969" y="4584779"/>
            <a:ext cx="4988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2000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218345" y="4584779"/>
            <a:ext cx="4988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579462" y="4584779"/>
            <a:ext cx="420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677502" y="4584779"/>
            <a:ext cx="420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9318427" y="4584779"/>
            <a:ext cx="341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423830" y="3480572"/>
            <a:ext cx="4988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2002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127731" y="2950404"/>
            <a:ext cx="4988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2004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109248" y="3825228"/>
            <a:ext cx="4988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1876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407270" y="2537526"/>
            <a:ext cx="4988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499804" y="1765264"/>
            <a:ext cx="4988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9108230" y="1372517"/>
            <a:ext cx="4988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0409749" y="3726756"/>
            <a:ext cx="341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ea typeface="方正兰亭黑简体" panose="02000000000000000000" pitchFamily="2" charset="-122"/>
              </a:rPr>
              <a:t>25</a:t>
            </a:r>
          </a:p>
        </p:txBody>
      </p:sp>
      <p:sp>
        <p:nvSpPr>
          <p:cNvPr id="84" name="矩形 83"/>
          <p:cNvSpPr/>
          <p:nvPr/>
        </p:nvSpPr>
        <p:spPr>
          <a:xfrm>
            <a:off x="10409749" y="2975375"/>
            <a:ext cx="420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ea typeface="方正兰亭黑简体" panose="02000000000000000000" pitchFamily="2" charset="-122"/>
              </a:rPr>
              <a:t>100</a:t>
            </a:r>
          </a:p>
        </p:txBody>
      </p:sp>
      <p:sp>
        <p:nvSpPr>
          <p:cNvPr id="85" name="矩形 84"/>
          <p:cNvSpPr/>
          <p:nvPr/>
        </p:nvSpPr>
        <p:spPr>
          <a:xfrm>
            <a:off x="10409554" y="2542025"/>
            <a:ext cx="420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ea typeface="方正兰亭黑简体" panose="02000000000000000000" pitchFamily="2" charset="-122"/>
              </a:rPr>
              <a:t>300</a:t>
            </a:r>
          </a:p>
        </p:txBody>
      </p:sp>
      <p:sp>
        <p:nvSpPr>
          <p:cNvPr id="86" name="矩形 85"/>
          <p:cNvSpPr/>
          <p:nvPr/>
        </p:nvSpPr>
        <p:spPr>
          <a:xfrm>
            <a:off x="10364049" y="2187426"/>
            <a:ext cx="4988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ea typeface="方正兰亭黑简体" panose="02000000000000000000" pitchFamily="2" charset="-122"/>
              </a:rPr>
              <a:t>1000</a:t>
            </a:r>
          </a:p>
        </p:txBody>
      </p:sp>
      <p:sp>
        <p:nvSpPr>
          <p:cNvPr id="87" name="矩形 86"/>
          <p:cNvSpPr/>
          <p:nvPr/>
        </p:nvSpPr>
        <p:spPr>
          <a:xfrm>
            <a:off x="10364049" y="1825496"/>
            <a:ext cx="4988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ea typeface="方正兰亭黑简体" panose="02000000000000000000" pitchFamily="2" charset="-122"/>
              </a:rPr>
              <a:t>5000</a:t>
            </a:r>
          </a:p>
        </p:txBody>
      </p:sp>
      <p:sp>
        <p:nvSpPr>
          <p:cNvPr id="89" name="矩形 88"/>
          <p:cNvSpPr/>
          <p:nvPr/>
        </p:nvSpPr>
        <p:spPr>
          <a:xfrm>
            <a:off x="8344203" y="2621262"/>
            <a:ext cx="2087945" cy="3787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0" name="矩形 89"/>
          <p:cNvSpPr/>
          <p:nvPr/>
        </p:nvSpPr>
        <p:spPr>
          <a:xfrm>
            <a:off x="8888225" y="2282964"/>
            <a:ext cx="1543923" cy="348764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1" name="矩形 90"/>
          <p:cNvSpPr/>
          <p:nvPr/>
        </p:nvSpPr>
        <p:spPr>
          <a:xfrm>
            <a:off x="9490391" y="1901640"/>
            <a:ext cx="941757" cy="38568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2" name="矩形 91"/>
          <p:cNvSpPr/>
          <p:nvPr/>
        </p:nvSpPr>
        <p:spPr>
          <a:xfrm>
            <a:off x="7919054" y="3045265"/>
            <a:ext cx="902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cs typeface="Huawei Sans" panose="020C0503030203020204" pitchFamily="34" charset="0"/>
              </a:rPr>
              <a:t>Vectoring</a:t>
            </a:r>
            <a:endParaRPr lang="en-US" sz="1200" b="1" dirty="0">
              <a:cs typeface="Huawei Sans" panose="020C0503030203020204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389483" y="2634007"/>
            <a:ext cx="10919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solidFill>
                  <a:schemeClr val="bg1"/>
                </a:solidFill>
                <a:cs typeface="Huawei Sans" panose="020C0503030203020204" pitchFamily="34" charset="0"/>
              </a:rPr>
              <a:t>SuperVector</a:t>
            </a:r>
            <a:endParaRPr lang="en-US" sz="1200" b="1" dirty="0">
              <a:solidFill>
                <a:schemeClr val="bg1"/>
              </a:solidFill>
              <a:cs typeface="Huawei Sans" panose="020C0503030203020204" pitchFamily="3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902301" y="2304605"/>
            <a:ext cx="619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solidFill>
                  <a:schemeClr val="bg1"/>
                </a:solidFill>
                <a:cs typeface="Huawei Sans" panose="020C0503030203020204" pitchFamily="34" charset="0"/>
              </a:rPr>
              <a:t>G.fast</a:t>
            </a:r>
            <a:endParaRPr lang="en-US" sz="1200" b="1" dirty="0">
              <a:solidFill>
                <a:schemeClr val="bg1"/>
              </a:solidFill>
              <a:cs typeface="Huawei Sans" panose="020C0503030203020204" pitchFamily="3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486928" y="1940727"/>
            <a:ext cx="7409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solidFill>
                  <a:schemeClr val="bg1"/>
                </a:solidFill>
                <a:cs typeface="Huawei Sans" panose="020C0503030203020204" pitchFamily="34" charset="0"/>
              </a:rPr>
              <a:t>NG.fast</a:t>
            </a:r>
            <a:endParaRPr lang="en-US" sz="1200" b="1" dirty="0">
              <a:solidFill>
                <a:schemeClr val="bg1"/>
              </a:solidFill>
              <a:cs typeface="Huawei Sans" panose="020C0503030203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 bwMode="auto">
          <a:xfrm>
            <a:off x="1044008" y="4769770"/>
            <a:ext cx="1685718" cy="5232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22" tIns="45711" rIns="91422" bIns="45711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rgbClr val="000000"/>
                </a:solidFill>
                <a:ea typeface="华文细黑"/>
              </a:rPr>
              <a:t>VDSL2: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rgbClr val="000000"/>
                </a:solidFill>
                <a:ea typeface="华文细黑"/>
              </a:rPr>
              <a:t>50Mbps@300m</a:t>
            </a:r>
            <a:endParaRPr lang="zh-CN" altLang="en-US" sz="1400" kern="0" dirty="0">
              <a:solidFill>
                <a:srgbClr val="000000"/>
              </a:solidFill>
              <a:ea typeface="华文细黑"/>
            </a:endParaRPr>
          </a:p>
        </p:txBody>
      </p:sp>
      <p:sp>
        <p:nvSpPr>
          <p:cNvPr id="101" name="文本框 100"/>
          <p:cNvSpPr txBox="1"/>
          <p:nvPr/>
        </p:nvSpPr>
        <p:spPr bwMode="auto">
          <a:xfrm>
            <a:off x="4944356" y="4783653"/>
            <a:ext cx="1685718" cy="5232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22" tIns="45711" rIns="91422" bIns="45711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rgbClr val="000000"/>
                </a:solidFill>
                <a:ea typeface="华文细黑"/>
              </a:rPr>
              <a:t>Vectoring: 100M@300m</a:t>
            </a:r>
            <a:endParaRPr lang="zh-CN" altLang="en-US" sz="1400" kern="0" dirty="0">
              <a:solidFill>
                <a:srgbClr val="000000"/>
              </a:solidFill>
              <a:ea typeface="华文细黑"/>
            </a:endParaRPr>
          </a:p>
        </p:txBody>
      </p:sp>
      <p:sp>
        <p:nvSpPr>
          <p:cNvPr id="102" name="文本框 101"/>
          <p:cNvSpPr txBox="1"/>
          <p:nvPr/>
        </p:nvSpPr>
        <p:spPr bwMode="auto">
          <a:xfrm>
            <a:off x="8638589" y="4797781"/>
            <a:ext cx="1685718" cy="5232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22" tIns="45711" rIns="91422" bIns="45711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rgbClr val="000000"/>
                </a:solidFill>
                <a:ea typeface="华文细黑"/>
              </a:rPr>
              <a:t>Giga DSL:1000@100m</a:t>
            </a:r>
            <a:endParaRPr lang="zh-CN" altLang="en-US" sz="1400" kern="0" dirty="0">
              <a:solidFill>
                <a:srgbClr val="000000"/>
              </a:solidFill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192360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Fatores de restrição da taxa DSL
</a:t>
            </a:r>
            <a:endParaRPr lang="zh-CN" altLang="en-US" dirty="0"/>
          </a:p>
        </p:txBody>
      </p:sp>
      <p:grpSp>
        <p:nvGrpSpPr>
          <p:cNvPr id="4" name="组合 49"/>
          <p:cNvGrpSpPr/>
          <p:nvPr/>
        </p:nvGrpSpPr>
        <p:grpSpPr>
          <a:xfrm>
            <a:off x="951101" y="1242453"/>
            <a:ext cx="10272966" cy="2828953"/>
            <a:chOff x="614508" y="1675904"/>
            <a:chExt cx="7962276" cy="2527330"/>
          </a:xfrm>
        </p:grpSpPr>
        <p:sp>
          <p:nvSpPr>
            <p:cNvPr id="5" name="Rectangle 28"/>
            <p:cNvSpPr>
              <a:spLocks noChangeArrowheads="1"/>
            </p:cNvSpPr>
            <p:nvPr/>
          </p:nvSpPr>
          <p:spPr bwMode="auto">
            <a:xfrm>
              <a:off x="614508" y="1675904"/>
              <a:ext cx="1868488" cy="432197"/>
            </a:xfrm>
            <a:prstGeom prst="rect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2" tIns="45711" rIns="91422" bIns="4571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600" kern="0">
                <a:solidFill>
                  <a:srgbClr val="FFFFFF"/>
                </a:solidFill>
                <a:latin typeface="+mn-lt"/>
                <a:ea typeface="华文细黑"/>
              </a:endParaRPr>
            </a:p>
          </p:txBody>
        </p:sp>
        <p:sp>
          <p:nvSpPr>
            <p:cNvPr id="6" name="Text Box 44"/>
            <p:cNvSpPr txBox="1">
              <a:spLocks noChangeArrowheads="1"/>
            </p:cNvSpPr>
            <p:nvPr/>
          </p:nvSpPr>
          <p:spPr bwMode="auto">
            <a:xfrm>
              <a:off x="913339" y="1691957"/>
              <a:ext cx="1270827" cy="357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2" tIns="45711" rIns="91422" bIns="45711">
              <a:spAutoFit/>
            </a:bodyPr>
            <a:lstStyle/>
            <a:p>
              <a:pPr algn="ctr"/>
              <a:r>
                <a:rPr lang="en-US" altLang="zh-CN" sz="2000" b="1" dirty="0" err="1">
                  <a:solidFill>
                    <a:srgbClr val="FFFFFF"/>
                  </a:solidFill>
                  <a:ea typeface="华文细黑"/>
                </a:rPr>
                <a:t>Fatores</a:t>
              </a:r>
              <a:endParaRPr lang="en-GB" altLang="zh-CN" sz="2000" b="1" dirty="0">
                <a:solidFill>
                  <a:srgbClr val="FFFFFF"/>
                </a:solidFill>
                <a:latin typeface="+mn-lt"/>
                <a:ea typeface="华文细黑"/>
              </a:endParaRPr>
            </a:p>
          </p:txBody>
        </p:sp>
        <p:sp>
          <p:nvSpPr>
            <p:cNvPr id="7" name="Text Box 46"/>
            <p:cNvSpPr txBox="1">
              <a:spLocks noChangeArrowheads="1"/>
            </p:cNvSpPr>
            <p:nvPr/>
          </p:nvSpPr>
          <p:spPr bwMode="auto">
            <a:xfrm>
              <a:off x="626085" y="2270520"/>
              <a:ext cx="1859797" cy="32993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2" tIns="45711" rIns="91422" bIns="45711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dirty="0">
                  <a:solidFill>
                    <a:srgbClr val="990000"/>
                  </a:solidFill>
                  <a:latin typeface="+mn-lt"/>
                  <a:ea typeface="华文细黑"/>
                </a:rPr>
                <a:t>     </a:t>
              </a:r>
              <a:r>
                <a:rPr lang="en-US" altLang="zh-CN" b="1" kern="0" dirty="0" err="1">
                  <a:solidFill>
                    <a:srgbClr val="990000"/>
                  </a:solidFill>
                  <a:ea typeface="华文细黑"/>
                </a:rPr>
                <a:t>Distância</a:t>
              </a:r>
              <a:endParaRPr lang="en-GB" altLang="zh-CN" sz="1800" b="1" kern="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8" name="Text Box 47"/>
            <p:cNvSpPr txBox="1">
              <a:spLocks noChangeArrowheads="1"/>
            </p:cNvSpPr>
            <p:nvPr/>
          </p:nvSpPr>
          <p:spPr bwMode="auto">
            <a:xfrm>
              <a:off x="2674485" y="3680824"/>
              <a:ext cx="5900313" cy="52241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91422" tIns="45711" rIns="91422" bIns="45711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kern="0" dirty="0">
                  <a:solidFill>
                    <a:srgbClr val="000000"/>
                  </a:solidFill>
                  <a:ea typeface="华文细黑"/>
                </a:rPr>
                <a:t>Quando o sinal DSL transmite através do cabo, ele será afetado pelo ruído. O ruído, incluindo </a:t>
              </a:r>
              <a:r>
                <a:rPr lang="pt-BR" altLang="zh-CN" sz="1600" kern="0" dirty="0" err="1">
                  <a:solidFill>
                    <a:srgbClr val="000000"/>
                  </a:solidFill>
                  <a:ea typeface="华文细黑"/>
                </a:rPr>
                <a:t>crosstalk</a:t>
              </a:r>
              <a:r>
                <a:rPr lang="pt-BR" altLang="zh-CN" sz="1600" kern="0" dirty="0">
                  <a:solidFill>
                    <a:srgbClr val="000000"/>
                  </a:solidFill>
                  <a:ea typeface="华文细黑"/>
                </a:rPr>
                <a:t> e interferência externa</a:t>
              </a:r>
              <a:r>
                <a:rPr lang="en-US" altLang="zh-CN" sz="1600" kern="0" dirty="0">
                  <a:solidFill>
                    <a:srgbClr val="000000"/>
                  </a:solidFill>
                  <a:latin typeface="+mn-lt"/>
                  <a:ea typeface="华文细黑"/>
                </a:rPr>
                <a:t>.</a:t>
              </a:r>
              <a:endParaRPr lang="zh-CN" altLang="en-US" sz="1600" kern="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2671861" y="2977681"/>
              <a:ext cx="5904855" cy="52241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91422" tIns="45711" rIns="91422" bIns="45711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kern="0" dirty="0">
                  <a:solidFill>
                    <a:srgbClr val="000000"/>
                  </a:solidFill>
                  <a:ea typeface="华文细黑"/>
                </a:rPr>
                <a:t>DSL adotam diferentes métodos de modulação, e que usam frequência diferente. Quanto maior a banda de frequência, maior a taxa</a:t>
              </a:r>
              <a:r>
                <a:rPr lang="en-US" altLang="zh-CN" sz="1600" kern="0" dirty="0">
                  <a:solidFill>
                    <a:srgbClr val="000000"/>
                  </a:solidFill>
                  <a:latin typeface="+mn-lt"/>
                  <a:ea typeface="华文细黑"/>
                </a:rPr>
                <a:t>.</a:t>
              </a:r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auto">
            <a:xfrm>
              <a:off x="2674485" y="2195636"/>
              <a:ext cx="5902299" cy="52241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91422" tIns="45711" rIns="91422" bIns="45711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zh-CN" sz="1600" kern="0" dirty="0">
                  <a:solidFill>
                    <a:srgbClr val="000000"/>
                  </a:solidFill>
                  <a:ea typeface="华文细黑"/>
                </a:rPr>
                <a:t>Há atenuação quando o sinal DSL transmite através do cabo, Quanto maior a distância, mais atenuação, menor a velocidade</a:t>
              </a:r>
              <a:r>
                <a:rPr lang="en-US" altLang="zh-CN" sz="1600" kern="0" dirty="0">
                  <a:solidFill>
                    <a:srgbClr val="000000"/>
                  </a:solidFill>
                  <a:latin typeface="+mn-lt"/>
                  <a:ea typeface="华文细黑"/>
                </a:rPr>
                <a:t>.</a:t>
              </a:r>
            </a:p>
          </p:txBody>
        </p:sp>
        <p:sp>
          <p:nvSpPr>
            <p:cNvPr id="11" name="Rectangle 59"/>
            <p:cNvSpPr>
              <a:spLocks noChangeArrowheads="1"/>
            </p:cNvSpPr>
            <p:nvPr/>
          </p:nvSpPr>
          <p:spPr bwMode="auto">
            <a:xfrm>
              <a:off x="2660907" y="1684238"/>
              <a:ext cx="5908284" cy="415529"/>
            </a:xfrm>
            <a:prstGeom prst="rect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2" tIns="45711" rIns="91422" bIns="4571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600" kern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12" name="Text Box 43"/>
            <p:cNvSpPr txBox="1">
              <a:spLocks noChangeArrowheads="1"/>
            </p:cNvSpPr>
            <p:nvPr/>
          </p:nvSpPr>
          <p:spPr bwMode="auto">
            <a:xfrm>
              <a:off x="4179155" y="1691957"/>
              <a:ext cx="2871788" cy="632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2" tIns="45711" rIns="91422" bIns="45711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 err="1">
                  <a:solidFill>
                    <a:srgbClr val="FFFFFF"/>
                  </a:solidFill>
                  <a:ea typeface="华文细黑"/>
                </a:rPr>
                <a:t>Efeito</a:t>
              </a:r>
              <a:r>
                <a:rPr lang="en-US" altLang="zh-CN" sz="2000" b="1" kern="0" dirty="0">
                  <a:solidFill>
                    <a:srgbClr val="FFFFFF"/>
                  </a:solidFill>
                  <a:ea typeface="华文细黑"/>
                </a:rPr>
                <a:t> da taxa
</a:t>
              </a:r>
              <a:endParaRPr lang="en-GB" altLang="zh-CN" sz="2000" b="1" kern="0" dirty="0">
                <a:solidFill>
                  <a:srgbClr val="FFFFFF"/>
                </a:solidFill>
                <a:latin typeface="+mn-lt"/>
                <a:ea typeface="华文细黑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26085" y="3773148"/>
              <a:ext cx="1859797" cy="32995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dirty="0">
                  <a:solidFill>
                    <a:srgbClr val="990000"/>
                  </a:solidFill>
                  <a:latin typeface="+mn-lt"/>
                  <a:ea typeface="华文细黑"/>
                </a:rPr>
                <a:t>         </a:t>
              </a:r>
              <a:r>
                <a:rPr lang="en-US" altLang="zh-CN" b="1" kern="0" dirty="0" err="1">
                  <a:solidFill>
                    <a:srgbClr val="990000"/>
                  </a:solidFill>
                  <a:ea typeface="华文细黑"/>
                </a:rPr>
                <a:t>Ruído</a:t>
              </a:r>
              <a:endParaRPr lang="en-GB" altLang="zh-CN" sz="1800" b="1" kern="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14" name="Text Box 46"/>
            <p:cNvSpPr txBox="1">
              <a:spLocks noChangeArrowheads="1"/>
            </p:cNvSpPr>
            <p:nvPr/>
          </p:nvSpPr>
          <p:spPr bwMode="auto">
            <a:xfrm>
              <a:off x="626085" y="3039767"/>
              <a:ext cx="1859797" cy="32993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2" tIns="45711" rIns="91422" bIns="45711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b="1" kern="0" dirty="0">
                  <a:solidFill>
                    <a:srgbClr val="990000"/>
                  </a:solidFill>
                  <a:latin typeface="+mn-lt"/>
                  <a:ea typeface="华文细黑"/>
                </a:rPr>
                <a:t>    </a:t>
              </a:r>
              <a:r>
                <a:rPr lang="en-US" altLang="zh-CN" b="1" kern="0" dirty="0" err="1">
                  <a:solidFill>
                    <a:srgbClr val="990000"/>
                  </a:solidFill>
                  <a:ea typeface="华文细黑"/>
                </a:rPr>
                <a:t>Frequência</a:t>
              </a:r>
              <a:endParaRPr lang="en-GB" altLang="zh-CN" sz="1800" b="1" kern="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</p:grpSp>
      <p:sp>
        <p:nvSpPr>
          <p:cNvPr id="15" name="爆炸形 1 14"/>
          <p:cNvSpPr/>
          <p:nvPr/>
        </p:nvSpPr>
        <p:spPr bwMode="auto">
          <a:xfrm>
            <a:off x="966038" y="4410919"/>
            <a:ext cx="4384895" cy="1529504"/>
          </a:xfrm>
          <a:prstGeom prst="irregularSeal1">
            <a:avLst/>
          </a:prstGeom>
          <a:solidFill>
            <a:schemeClr val="accent1">
              <a:alpha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>
                <a:solidFill>
                  <a:sysClr val="windowText" lastClr="000000"/>
                </a:solidFill>
                <a:ea typeface="华文细黑"/>
              </a:rPr>
              <a:t>Como </a:t>
            </a:r>
            <a:r>
              <a:rPr lang="en-US" altLang="zh-CN" sz="2000" kern="0" dirty="0" err="1">
                <a:solidFill>
                  <a:sysClr val="windowText" lastClr="000000"/>
                </a:solidFill>
                <a:ea typeface="华文细黑"/>
              </a:rPr>
              <a:t>cancelar</a:t>
            </a:r>
            <a:r>
              <a:rPr lang="en-US" altLang="zh-CN" sz="2000" kern="0" dirty="0">
                <a:solidFill>
                  <a:sysClr val="windowText" lastClr="000000"/>
                </a:solidFill>
                <a:ea typeface="华文细黑"/>
              </a:rPr>
              <a:t> o 
</a:t>
            </a:r>
            <a:r>
              <a:rPr lang="en-US" altLang="zh-CN" sz="2000" kern="0" dirty="0" err="1">
                <a:solidFill>
                  <a:sysClr val="windowText" lastClr="000000"/>
                </a:solidFill>
                <a:ea typeface="华文细黑"/>
              </a:rPr>
              <a:t>ruído</a:t>
            </a:r>
            <a:r>
              <a:rPr lang="en-US" altLang="zh-CN" sz="2000" kern="0" dirty="0">
                <a:solidFill>
                  <a:sysClr val="windowText" lastClr="000000"/>
                </a:solidFill>
                <a:ea typeface="华文细黑"/>
              </a:rPr>
              <a:t> ?</a:t>
            </a:r>
            <a:endParaRPr lang="zh-CN" altLang="en-US" sz="2000" kern="0" dirty="0">
              <a:solidFill>
                <a:sysClr val="windowText" lastClr="000000"/>
              </a:solidFill>
              <a:latin typeface="+mn-lt"/>
              <a:ea typeface="华文细黑"/>
            </a:endParaRPr>
          </a:p>
        </p:txBody>
      </p:sp>
      <p:sp>
        <p:nvSpPr>
          <p:cNvPr id="16" name="云形 15"/>
          <p:cNvSpPr/>
          <p:nvPr/>
        </p:nvSpPr>
        <p:spPr bwMode="auto">
          <a:xfrm>
            <a:off x="7539833" y="4517403"/>
            <a:ext cx="2885495" cy="1380565"/>
          </a:xfrm>
          <a:prstGeom prst="cloud">
            <a:avLst/>
          </a:prstGeom>
          <a:solidFill>
            <a:schemeClr val="accent1">
              <a:alpha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 err="1">
                <a:ea typeface="华文细黑"/>
              </a:rPr>
              <a:t>Vetorização</a:t>
            </a:r>
            <a:r>
              <a:rPr lang="en-US" altLang="zh-CN" sz="2000" kern="0" dirty="0">
                <a:ea typeface="华文细黑"/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06764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xDSL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
</a:t>
            </a:r>
            <a:r>
              <a:rPr lang="pt-BR" altLang="zh-CN" b="1" dirty="0"/>
              <a:t>Princípio de vetorização e aplicação</a:t>
            </a:r>
            <a:endParaRPr lang="en-US" altLang="zh-CN" b="1" dirty="0"/>
          </a:p>
          <a:p>
            <a:pPr lvl="1">
              <a:buClr>
                <a:schemeClr val="tx1"/>
              </a:buClr>
              <a:buFont typeface="Huawei Sans" panose="020C0503030203020204" pitchFamily="34" charset="0"/>
              <a:buChar char="▪"/>
            </a:pPr>
            <a:r>
              <a:rPr lang="en-US" altLang="zh-CN" sz="2000" b="1" dirty="0"/>
              <a:t>Por que </a:t>
            </a:r>
            <a:r>
              <a:rPr lang="en-US" altLang="zh-CN" sz="2000" b="1" dirty="0" err="1"/>
              <a:t>vetorização</a:t>
            </a:r>
            <a:r>
              <a:rPr lang="en-US" altLang="zh-CN" sz="2000" b="1" dirty="0"/>
              <a:t>
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Princípio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vetorização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pt-BR" altLang="zh-CN" sz="2000" dirty="0">
                <a:solidFill>
                  <a:schemeClr val="bg1">
                    <a:lumMod val="50000"/>
                  </a:schemeClr>
                </a:solidFill>
              </a:rPr>
              <a:t>Arquitetura do Sistema de Vetorização
Implantação de aplicativos de vetorização</a:t>
            </a:r>
            <a:endParaRPr lang="en-US" altLang="zh-CN" sz="2000" b="1" dirty="0"/>
          </a:p>
          <a:p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Princípio e Aplicação </a:t>
            </a:r>
            <a:r>
              <a:rPr lang="pt-BR" altLang="zh-CN" dirty="0" err="1">
                <a:solidFill>
                  <a:schemeClr val="bg1">
                    <a:lumMod val="50000"/>
                  </a:schemeClr>
                </a:solidFill>
              </a:rPr>
              <a:t>G.fast</a:t>
            </a:r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
Vetorização e configuração de serviço </a:t>
            </a:r>
            <a:r>
              <a:rPr lang="pt-BR" altLang="zh-CN" dirty="0" err="1">
                <a:solidFill>
                  <a:schemeClr val="bg1">
                    <a:lumMod val="50000"/>
                  </a:schemeClr>
                </a:solidFill>
              </a:rPr>
              <a:t>G.fast</a:t>
            </a:r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zh-CN" altLang="en-US" dirty="0"/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0215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solidFill>
          <a:srgbClr val="FFFFFF">
            <a:lumMod val="95000"/>
          </a:srgbClr>
        </a:solidFill>
        <a:ln w="9525" algn="ctr">
          <a:noFill/>
          <a:miter lim="800000"/>
          <a:headEnd/>
          <a:tailEnd/>
        </a:ln>
        <a:effectLst/>
      </a:spPr>
      <a:bodyPr wrap="square" lIns="91422" tIns="45711" rIns="91422" bIns="45711">
        <a:spAutoFit/>
      </a:bodyPr>
      <a:lstStyle>
        <a:defPPr fontAlgn="auto">
          <a:spcBef>
            <a:spcPts val="0"/>
          </a:spcBef>
          <a:spcAft>
            <a:spcPts val="0"/>
          </a:spcAft>
          <a:defRPr sz="1600" kern="0" dirty="0">
            <a:solidFill>
              <a:srgbClr val="000000"/>
            </a:solidFill>
            <a:latin typeface="+mn-lt"/>
            <a:ea typeface="华文细黑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</TotalTime>
  <Words>7812</Words>
  <Application>Microsoft Office PowerPoint</Application>
  <PresentationFormat>Widescreen</PresentationFormat>
  <Paragraphs>913</Paragraphs>
  <Slides>66</Slides>
  <Notes>66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66</vt:i4>
      </vt:variant>
    </vt:vector>
  </HeadingPairs>
  <TitlesOfParts>
    <vt:vector size="67" baseType="lpstr">
      <vt:lpstr>自定义设计方案</vt:lpstr>
      <vt:lpstr>Fundamentos de Vetorização e G.fast</vt:lpstr>
      <vt:lpstr>Apresentação do PowerPoint</vt:lpstr>
      <vt:lpstr>Apresentação do PowerPoint</vt:lpstr>
      <vt:lpstr>Apresentação do PowerPoint</vt:lpstr>
      <vt:lpstr>Desenvolvimento e Características da DSL 
</vt:lpstr>
      <vt:lpstr>Resumo de desempenho DSL 
</vt:lpstr>
      <vt:lpstr>Evolução da velocidade da tecnologia DSL</vt:lpstr>
      <vt:lpstr>Fatores de restrição da taxa DSL
</vt:lpstr>
      <vt:lpstr>Apresentação do PowerPoint</vt:lpstr>
      <vt:lpstr>Crosstalk:O assassino da velocidade VDSL2
</vt:lpstr>
      <vt:lpstr>Incidência de Crosstalk
</vt:lpstr>
      <vt:lpstr>Como cancelar o Crosstalk </vt:lpstr>
      <vt:lpstr>O que a vetorização pode fazer
</vt:lpstr>
      <vt:lpstr>Apresentação do PowerPoint</vt:lpstr>
      <vt:lpstr>Princípio de vetorização</vt:lpstr>
      <vt:lpstr>Vetorização de processamento DS - Pré-codificador
</vt:lpstr>
      <vt:lpstr>Vetorização de processamento de US - Canceller
</vt:lpstr>
      <vt:lpstr>Desempenho de vetorização
</vt:lpstr>
      <vt:lpstr>Apresentação do PowerPoint</vt:lpstr>
      <vt:lpstr>Arquitetura do Sistema de Vetorização
</vt:lpstr>
      <vt:lpstr>Arquitetura de Sistemas Vetoriais - BLV
</vt:lpstr>
      <vt:lpstr>Arquitetura de Sistemas Vetoriais - SLV
</vt:lpstr>
      <vt:lpstr>Arquitetura do Sistema de Vetorização - NLV</vt:lpstr>
      <vt:lpstr>Arquitetura de vetorização de produtos Huawei
</vt:lpstr>
      <vt:lpstr>Apresentação do PowerPoint</vt:lpstr>
      <vt:lpstr>Cenário 1 - Todos os CPE vetorizados (Ideal)
</vt:lpstr>
      <vt:lpstr>Cenário 2 (Rede Real) - Vetorização e VDSL2 CPE Híbrido
</vt:lpstr>
      <vt:lpstr>Se o CPE não oferecer suporte à vetorização
</vt:lpstr>
      <vt:lpstr>“Smart Limit + Force Friendly" Solução para CPE Legado</vt:lpstr>
      <vt:lpstr>AutoSense - Solução para Vetorização e VDSL2 CPE Híbrido
</vt:lpstr>
      <vt:lpstr>Cenário 3 - Board</vt:lpstr>
      <vt:lpstr>Cenário 4 - Dispositivo (1)</vt:lpstr>
      <vt:lpstr>Cenário 4 - Dispositivo (2)</vt:lpstr>
      <vt:lpstr>Cenário 5 - Site (1)</vt:lpstr>
      <vt:lpstr>Cenário 5 – Site (2)</vt:lpstr>
      <vt:lpstr>Apresentação do PowerPoint</vt:lpstr>
      <vt:lpstr>Por que não FTTH 
</vt:lpstr>
      <vt:lpstr>A necessidade de G.fast
</vt:lpstr>
      <vt:lpstr>Apresentação do PowerPoint</vt:lpstr>
      <vt:lpstr>Visão geral da tecnologia G.fast
</vt:lpstr>
      <vt:lpstr>Comparação entre TDD e FDD
</vt:lpstr>
      <vt:lpstr>Conversa cruzada: O assassino da velocidade rápida
</vt:lpstr>
      <vt:lpstr>Desafios do Crosstalk
</vt:lpstr>
      <vt:lpstr>VDSL2, Vetorização &amp; Comparação G.fast
</vt:lpstr>
      <vt:lpstr>Apresentação do PowerPoint</vt:lpstr>
      <vt:lpstr>Cenário de aplicativo G.fast
</vt:lpstr>
      <vt:lpstr>Cenário de aplicação G.fast
</vt:lpstr>
      <vt:lpstr>Cenário de aplicação G.fast
</vt:lpstr>
      <vt:lpstr>Apresentação do PowerPoint</vt:lpstr>
      <vt:lpstr>Processo de Configuração do Serviço
</vt:lpstr>
      <vt:lpstr>Procedimento de configuração
</vt:lpstr>
      <vt:lpstr>Referência de configuração (1)</vt:lpstr>
      <vt:lpstr>Referência de configuração (2)</vt:lpstr>
      <vt:lpstr>Referência de configuração (3)</vt:lpstr>
      <vt:lpstr>Apresentação do PowerPoint</vt:lpstr>
      <vt:lpstr>Referência de configuração (4)</vt:lpstr>
      <vt:lpstr>Verificação </vt:lpstr>
      <vt:lpstr>Apresentação do PowerPoint</vt:lpstr>
      <vt:lpstr>Processo de Configuração do Serviço
</vt:lpstr>
      <vt:lpstr>Procedimento de configuração
</vt:lpstr>
      <vt:lpstr>Referência de configuração (1)</vt:lpstr>
      <vt:lpstr>Referência de configuração (2)</vt:lpstr>
      <vt:lpstr>Referência de configuração (3)</vt:lpstr>
      <vt:lpstr>Apresentação do PowerPoint</vt:lpstr>
      <vt:lpstr>Apresentação do PowerPoint</vt:lpstr>
      <vt:lpstr>Apresentação do PowerPoint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Gloria Maria de Andrade Alves</cp:lastModifiedBy>
  <cp:revision>228</cp:revision>
  <dcterms:created xsi:type="dcterms:W3CDTF">2018-11-29T10:16:29Z</dcterms:created>
  <dcterms:modified xsi:type="dcterms:W3CDTF">2024-06-25T17:37:13Z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(3)lx0PGLBd4RFOQHaiAbAaTiGxdPcpBbvwg08wKwfMZIrgVyAA1X6HlIrPXnjHgJ4QUVEL+4JB
eXvwmAuVnD+t3m21cBz7obz2FqwuKA9AiVkrc15J4ZgMrazC7/EZbOd8X2PpBane7b63Z6KG
omTm5/aRRY2cJ1dM9keF3ZgIw+m0Rg6JBSdu3YSCymszpIpOh0+ikv7gFfGACvEr/W/4PnvU
qn+LogMQsr2m5BnebP</vt:lpwstr>
  </property>
  <property fmtid="{D5CDD505-2E9C-101B-9397-08002B2CF9AE}" pid="3" name="_2015_ms_pID_7253431">
    <vt:lpwstr>Y9FHQ7OHr0k4eiT7eu5xpUbD3hDnT5ABEkqKzJgrzV/Rk2lfzfMg3w
HmZtw/1dYaEtaLjq2po6n0MQnTewnN7itxedH422yzYmrBHtBdjj3xYB87LR31bcYQYduoJC
r+xlm6cBHSzfYKOjNVFqqUNfOnZ/3icq6uZ4JePJOYjSH5YBkxH3rGRrAYJ1Buoxp1Cf8qCr
2n1HyyvzihUXhm2z5o/PM3fZLTEsSbPBS/2x</vt:lpwstr>
  </property>
  <property fmtid="{D5CDD505-2E9C-101B-9397-08002B2CF9AE}" pid="4" name="_2015_ms_pID_7253432">
    <vt:lpwstr>EQ==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1595550928</vt:lpwstr>
  </property>
</Properties>
</file>