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25" r:id="rId1"/>
  </p:sldMasterIdLst>
  <p:notesMasterIdLst>
    <p:notesMasterId r:id="rId23"/>
  </p:notesMasterIdLst>
  <p:handoutMasterIdLst>
    <p:handoutMasterId r:id="rId24"/>
  </p:handoutMasterIdLst>
  <p:sldIdLst>
    <p:sldId id="257"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70" r:id="rId22"/>
  </p:sldIdLst>
  <p:sldSz cx="12192000" cy="6858000"/>
  <p:notesSz cx="6797675" cy="9926638"/>
  <p:embeddedFontLst>
    <p:embeddedFont>
      <p:font typeface="微软雅黑" panose="020B0503020204020204" pitchFamily="34" charset="-122"/>
      <p:regular r:id="rId25"/>
      <p:bold r:id="rId26"/>
    </p:embeddedFont>
    <p:embeddedFont>
      <p:font typeface="方正兰亭黑简体" panose="020B0604020202020204" charset="-122"/>
      <p:regular r:id="rId27"/>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lu (D)" initials="j(" lastIdx="6" clrIdx="0">
    <p:extLst>
      <p:ext uri="{19B8F6BF-5375-455C-9EA6-DF929625EA0E}">
        <p15:presenceInfo xmlns:p15="http://schemas.microsoft.com/office/powerpoint/2012/main" userId="S-1-5-21-147214757-305610072-1517763936-31128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9D6AD6-299E-43BC-A446-5D60A17AF47D}" v="30" dt="2023-11-03T10:47:06.399"/>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159" autoAdjust="0"/>
  </p:normalViewPr>
  <p:slideViewPr>
    <p:cSldViewPr snapToGrid="0" snapToObjects="1">
      <p:cViewPr varScale="1">
        <p:scale>
          <a:sx n="46" d="100"/>
          <a:sy n="46" d="100"/>
        </p:scale>
        <p:origin x="1560"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2" d="100"/>
          <a:sy n="62" d="100"/>
        </p:scale>
        <p:origin x="3240" y="6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Renato Xavier da Silva" userId="d2fbfea9-16e8-43bd-9a0a-5c107b189f82" providerId="ADAL" clId="{549D6AD6-299E-43BC-A446-5D60A17AF47D}"/>
    <pc:docChg chg="undo custSel modSld">
      <pc:chgData name="Paulo Renato Xavier da Silva" userId="d2fbfea9-16e8-43bd-9a0a-5c107b189f82" providerId="ADAL" clId="{549D6AD6-299E-43BC-A446-5D60A17AF47D}" dt="2023-11-03T10:47:59.223" v="89" actId="1035"/>
      <pc:docMkLst>
        <pc:docMk/>
      </pc:docMkLst>
      <pc:sldChg chg="modSp mod">
        <pc:chgData name="Paulo Renato Xavier da Silva" userId="d2fbfea9-16e8-43bd-9a0a-5c107b189f82" providerId="ADAL" clId="{549D6AD6-299E-43BC-A446-5D60A17AF47D}" dt="2023-11-01T20:46:47.959" v="0" actId="20577"/>
        <pc:sldMkLst>
          <pc:docMk/>
          <pc:sldMk cId="3495643095" sldId="271"/>
        </pc:sldMkLst>
        <pc:spChg chg="mod">
          <ac:chgData name="Paulo Renato Xavier da Silva" userId="d2fbfea9-16e8-43bd-9a0a-5c107b189f82" providerId="ADAL" clId="{549D6AD6-299E-43BC-A446-5D60A17AF47D}" dt="2023-11-01T20:46:47.959" v="0" actId="20577"/>
          <ac:spMkLst>
            <pc:docMk/>
            <pc:sldMk cId="3495643095" sldId="271"/>
            <ac:spMk id="4" creationId="{00000000-0000-0000-0000-000000000000}"/>
          </ac:spMkLst>
        </pc:spChg>
      </pc:sldChg>
      <pc:sldChg chg="modSp mod">
        <pc:chgData name="Paulo Renato Xavier da Silva" userId="d2fbfea9-16e8-43bd-9a0a-5c107b189f82" providerId="ADAL" clId="{549D6AD6-299E-43BC-A446-5D60A17AF47D}" dt="2023-11-01T20:47:14.303" v="12" actId="20577"/>
        <pc:sldMkLst>
          <pc:docMk/>
          <pc:sldMk cId="376913320" sldId="272"/>
        </pc:sldMkLst>
        <pc:spChg chg="mod">
          <ac:chgData name="Paulo Renato Xavier da Silva" userId="d2fbfea9-16e8-43bd-9a0a-5c107b189f82" providerId="ADAL" clId="{549D6AD6-299E-43BC-A446-5D60A17AF47D}" dt="2023-11-01T20:47:14.303" v="12" actId="20577"/>
          <ac:spMkLst>
            <pc:docMk/>
            <pc:sldMk cId="376913320" sldId="272"/>
            <ac:spMk id="3" creationId="{00000000-0000-0000-0000-000000000000}"/>
          </ac:spMkLst>
        </pc:spChg>
      </pc:sldChg>
      <pc:sldChg chg="modSp mod">
        <pc:chgData name="Paulo Renato Xavier da Silva" userId="d2fbfea9-16e8-43bd-9a0a-5c107b189f82" providerId="ADAL" clId="{549D6AD6-299E-43BC-A446-5D60A17AF47D}" dt="2023-11-01T20:48:15.647" v="37" actId="20577"/>
        <pc:sldMkLst>
          <pc:docMk/>
          <pc:sldMk cId="2305236996" sldId="274"/>
        </pc:sldMkLst>
        <pc:spChg chg="mod">
          <ac:chgData name="Paulo Renato Xavier da Silva" userId="d2fbfea9-16e8-43bd-9a0a-5c107b189f82" providerId="ADAL" clId="{549D6AD6-299E-43BC-A446-5D60A17AF47D}" dt="2023-11-01T20:47:38.045" v="23" actId="1036"/>
          <ac:spMkLst>
            <pc:docMk/>
            <pc:sldMk cId="2305236996" sldId="274"/>
            <ac:spMk id="4" creationId="{00000000-0000-0000-0000-000000000000}"/>
          </ac:spMkLst>
        </pc:spChg>
        <pc:spChg chg="mod">
          <ac:chgData name="Paulo Renato Xavier da Silva" userId="d2fbfea9-16e8-43bd-9a0a-5c107b189f82" providerId="ADAL" clId="{549D6AD6-299E-43BC-A446-5D60A17AF47D}" dt="2023-11-01T20:47:38.045" v="23" actId="1036"/>
          <ac:spMkLst>
            <pc:docMk/>
            <pc:sldMk cId="2305236996" sldId="274"/>
            <ac:spMk id="5" creationId="{00000000-0000-0000-0000-000000000000}"/>
          </ac:spMkLst>
        </pc:spChg>
        <pc:spChg chg="mod">
          <ac:chgData name="Paulo Renato Xavier da Silva" userId="d2fbfea9-16e8-43bd-9a0a-5c107b189f82" providerId="ADAL" clId="{549D6AD6-299E-43BC-A446-5D60A17AF47D}" dt="2023-11-01T20:48:15.647" v="37" actId="20577"/>
          <ac:spMkLst>
            <pc:docMk/>
            <pc:sldMk cId="2305236996" sldId="274"/>
            <ac:spMk id="7" creationId="{00000000-0000-0000-0000-000000000000}"/>
          </ac:spMkLst>
        </pc:spChg>
        <pc:spChg chg="mod">
          <ac:chgData name="Paulo Renato Xavier da Silva" userId="d2fbfea9-16e8-43bd-9a0a-5c107b189f82" providerId="ADAL" clId="{549D6AD6-299E-43BC-A446-5D60A17AF47D}" dt="2023-11-01T20:47:38.045" v="23" actId="1036"/>
          <ac:spMkLst>
            <pc:docMk/>
            <pc:sldMk cId="2305236996" sldId="274"/>
            <ac:spMk id="8" creationId="{00000000-0000-0000-0000-000000000000}"/>
          </ac:spMkLst>
        </pc:spChg>
        <pc:spChg chg="mod">
          <ac:chgData name="Paulo Renato Xavier da Silva" userId="d2fbfea9-16e8-43bd-9a0a-5c107b189f82" providerId="ADAL" clId="{549D6AD6-299E-43BC-A446-5D60A17AF47D}" dt="2023-11-01T20:48:00.815" v="26" actId="6549"/>
          <ac:spMkLst>
            <pc:docMk/>
            <pc:sldMk cId="2305236996" sldId="274"/>
            <ac:spMk id="9" creationId="{00000000-0000-0000-0000-000000000000}"/>
          </ac:spMkLst>
        </pc:spChg>
        <pc:spChg chg="mod">
          <ac:chgData name="Paulo Renato Xavier da Silva" userId="d2fbfea9-16e8-43bd-9a0a-5c107b189f82" providerId="ADAL" clId="{549D6AD6-299E-43BC-A446-5D60A17AF47D}" dt="2023-11-01T20:47:38.045" v="23" actId="1036"/>
          <ac:spMkLst>
            <pc:docMk/>
            <pc:sldMk cId="2305236996" sldId="274"/>
            <ac:spMk id="10" creationId="{00000000-0000-0000-0000-000000000000}"/>
          </ac:spMkLst>
        </pc:spChg>
        <pc:spChg chg="mod">
          <ac:chgData name="Paulo Renato Xavier da Silva" userId="d2fbfea9-16e8-43bd-9a0a-5c107b189f82" providerId="ADAL" clId="{549D6AD6-299E-43BC-A446-5D60A17AF47D}" dt="2023-11-01T20:47:38.045" v="23" actId="1036"/>
          <ac:spMkLst>
            <pc:docMk/>
            <pc:sldMk cId="2305236996" sldId="274"/>
            <ac:spMk id="11" creationId="{00000000-0000-0000-0000-000000000000}"/>
          </ac:spMkLst>
        </pc:spChg>
        <pc:spChg chg="mod">
          <ac:chgData name="Paulo Renato Xavier da Silva" userId="d2fbfea9-16e8-43bd-9a0a-5c107b189f82" providerId="ADAL" clId="{549D6AD6-299E-43BC-A446-5D60A17AF47D}" dt="2023-11-01T20:47:38.045" v="23" actId="1036"/>
          <ac:spMkLst>
            <pc:docMk/>
            <pc:sldMk cId="2305236996" sldId="274"/>
            <ac:spMk id="16" creationId="{00000000-0000-0000-0000-000000000000}"/>
          </ac:spMkLst>
        </pc:spChg>
        <pc:picChg chg="mod">
          <ac:chgData name="Paulo Renato Xavier da Silva" userId="d2fbfea9-16e8-43bd-9a0a-5c107b189f82" providerId="ADAL" clId="{549D6AD6-299E-43BC-A446-5D60A17AF47D}" dt="2023-11-01T20:47:38.045" v="23" actId="1036"/>
          <ac:picMkLst>
            <pc:docMk/>
            <pc:sldMk cId="2305236996" sldId="274"/>
            <ac:picMk id="12" creationId="{00000000-0000-0000-0000-000000000000}"/>
          </ac:picMkLst>
        </pc:picChg>
        <pc:picChg chg="mod">
          <ac:chgData name="Paulo Renato Xavier da Silva" userId="d2fbfea9-16e8-43bd-9a0a-5c107b189f82" providerId="ADAL" clId="{549D6AD6-299E-43BC-A446-5D60A17AF47D}" dt="2023-11-01T20:47:38.045" v="23" actId="1036"/>
          <ac:picMkLst>
            <pc:docMk/>
            <pc:sldMk cId="2305236996" sldId="274"/>
            <ac:picMk id="13" creationId="{00000000-0000-0000-0000-000000000000}"/>
          </ac:picMkLst>
        </pc:picChg>
        <pc:picChg chg="mod">
          <ac:chgData name="Paulo Renato Xavier da Silva" userId="d2fbfea9-16e8-43bd-9a0a-5c107b189f82" providerId="ADAL" clId="{549D6AD6-299E-43BC-A446-5D60A17AF47D}" dt="2023-11-01T20:47:38.045" v="23" actId="1036"/>
          <ac:picMkLst>
            <pc:docMk/>
            <pc:sldMk cId="2305236996" sldId="274"/>
            <ac:picMk id="14" creationId="{00000000-0000-0000-0000-000000000000}"/>
          </ac:picMkLst>
        </pc:picChg>
      </pc:sldChg>
      <pc:sldChg chg="modSp mod">
        <pc:chgData name="Paulo Renato Xavier da Silva" userId="d2fbfea9-16e8-43bd-9a0a-5c107b189f82" providerId="ADAL" clId="{549D6AD6-299E-43BC-A446-5D60A17AF47D}" dt="2023-11-01T20:50:39.619" v="60" actId="20577"/>
        <pc:sldMkLst>
          <pc:docMk/>
          <pc:sldMk cId="1094436759" sldId="275"/>
        </pc:sldMkLst>
        <pc:spChg chg="mod">
          <ac:chgData name="Paulo Renato Xavier da Silva" userId="d2fbfea9-16e8-43bd-9a0a-5c107b189f82" providerId="ADAL" clId="{549D6AD6-299E-43BC-A446-5D60A17AF47D}" dt="2023-11-01T20:49:47.838" v="49" actId="1076"/>
          <ac:spMkLst>
            <pc:docMk/>
            <pc:sldMk cId="1094436759" sldId="275"/>
            <ac:spMk id="11" creationId="{00000000-0000-0000-0000-000000000000}"/>
          </ac:spMkLst>
        </pc:spChg>
        <pc:spChg chg="mod">
          <ac:chgData name="Paulo Renato Xavier da Silva" userId="d2fbfea9-16e8-43bd-9a0a-5c107b189f82" providerId="ADAL" clId="{549D6AD6-299E-43BC-A446-5D60A17AF47D}" dt="2023-11-01T20:50:13.133" v="58" actId="14100"/>
          <ac:spMkLst>
            <pc:docMk/>
            <pc:sldMk cId="1094436759" sldId="275"/>
            <ac:spMk id="13" creationId="{00000000-0000-0000-0000-000000000000}"/>
          </ac:spMkLst>
        </pc:spChg>
        <pc:graphicFrameChg chg="mod modGraphic">
          <ac:chgData name="Paulo Renato Xavier da Silva" userId="d2fbfea9-16e8-43bd-9a0a-5c107b189f82" providerId="ADAL" clId="{549D6AD6-299E-43BC-A446-5D60A17AF47D}" dt="2023-11-01T20:50:39.619" v="60" actId="20577"/>
          <ac:graphicFrameMkLst>
            <pc:docMk/>
            <pc:sldMk cId="1094436759" sldId="275"/>
            <ac:graphicFrameMk id="16" creationId="{00000000-0000-0000-0000-000000000000}"/>
          </ac:graphicFrameMkLst>
        </pc:graphicFrameChg>
        <pc:graphicFrameChg chg="mod modGraphic">
          <ac:chgData name="Paulo Renato Xavier da Silva" userId="d2fbfea9-16e8-43bd-9a0a-5c107b189f82" providerId="ADAL" clId="{549D6AD6-299E-43BC-A446-5D60A17AF47D}" dt="2023-11-01T20:49:05.573" v="43" actId="14100"/>
          <ac:graphicFrameMkLst>
            <pc:docMk/>
            <pc:sldMk cId="1094436759" sldId="275"/>
            <ac:graphicFrameMk id="17" creationId="{00000000-0000-0000-0000-000000000000}"/>
          </ac:graphicFrameMkLst>
        </pc:graphicFrameChg>
        <pc:cxnChg chg="mod">
          <ac:chgData name="Paulo Renato Xavier da Silva" userId="d2fbfea9-16e8-43bd-9a0a-5c107b189f82" providerId="ADAL" clId="{549D6AD6-299E-43BC-A446-5D60A17AF47D}" dt="2023-11-01T20:50:13.133" v="58" actId="14100"/>
          <ac:cxnSpMkLst>
            <pc:docMk/>
            <pc:sldMk cId="1094436759" sldId="275"/>
            <ac:cxnSpMk id="14" creationId="{00000000-0000-0000-0000-000000000000}"/>
          </ac:cxnSpMkLst>
        </pc:cxnChg>
      </pc:sldChg>
      <pc:sldChg chg="modSp mod">
        <pc:chgData name="Paulo Renato Xavier da Silva" userId="d2fbfea9-16e8-43bd-9a0a-5c107b189f82" providerId="ADAL" clId="{549D6AD6-299E-43BC-A446-5D60A17AF47D}" dt="2023-11-03T10:47:06.393" v="81" actId="1035"/>
        <pc:sldMkLst>
          <pc:docMk/>
          <pc:sldMk cId="1741570884" sldId="285"/>
        </pc:sldMkLst>
        <pc:spChg chg="mod">
          <ac:chgData name="Paulo Renato Xavier da Silva" userId="d2fbfea9-16e8-43bd-9a0a-5c107b189f82" providerId="ADAL" clId="{549D6AD6-299E-43BC-A446-5D60A17AF47D}" dt="2023-11-03T10:46:55.452" v="62" actId="1076"/>
          <ac:spMkLst>
            <pc:docMk/>
            <pc:sldMk cId="1741570884" sldId="285"/>
            <ac:spMk id="3" creationId="{00000000-0000-0000-0000-000000000000}"/>
          </ac:spMkLst>
        </pc:spChg>
        <pc:spChg chg="mod">
          <ac:chgData name="Paulo Renato Xavier da Silva" userId="d2fbfea9-16e8-43bd-9a0a-5c107b189f82" providerId="ADAL" clId="{549D6AD6-299E-43BC-A446-5D60A17AF47D}" dt="2023-11-03T10:47:06.393" v="81" actId="1035"/>
          <ac:spMkLst>
            <pc:docMk/>
            <pc:sldMk cId="1741570884" sldId="285"/>
            <ac:spMk id="8" creationId="{00000000-0000-0000-0000-000000000000}"/>
          </ac:spMkLst>
        </pc:spChg>
        <pc:spChg chg="mod">
          <ac:chgData name="Paulo Renato Xavier da Silva" userId="d2fbfea9-16e8-43bd-9a0a-5c107b189f82" providerId="ADAL" clId="{549D6AD6-299E-43BC-A446-5D60A17AF47D}" dt="2023-11-03T10:47:06.393" v="81" actId="1035"/>
          <ac:spMkLst>
            <pc:docMk/>
            <pc:sldMk cId="1741570884" sldId="285"/>
            <ac:spMk id="9" creationId="{00000000-0000-0000-0000-000000000000}"/>
          </ac:spMkLst>
        </pc:spChg>
        <pc:spChg chg="mod">
          <ac:chgData name="Paulo Renato Xavier da Silva" userId="d2fbfea9-16e8-43bd-9a0a-5c107b189f82" providerId="ADAL" clId="{549D6AD6-299E-43BC-A446-5D60A17AF47D}" dt="2023-11-03T10:47:06.393" v="81" actId="1035"/>
          <ac:spMkLst>
            <pc:docMk/>
            <pc:sldMk cId="1741570884" sldId="285"/>
            <ac:spMk id="10" creationId="{00000000-0000-0000-0000-000000000000}"/>
          </ac:spMkLst>
        </pc:spChg>
        <pc:spChg chg="mod">
          <ac:chgData name="Paulo Renato Xavier da Silva" userId="d2fbfea9-16e8-43bd-9a0a-5c107b189f82" providerId="ADAL" clId="{549D6AD6-299E-43BC-A446-5D60A17AF47D}" dt="2023-11-03T10:47:06.393" v="81" actId="1035"/>
          <ac:spMkLst>
            <pc:docMk/>
            <pc:sldMk cId="1741570884" sldId="285"/>
            <ac:spMk id="11" creationId="{00000000-0000-0000-0000-000000000000}"/>
          </ac:spMkLst>
        </pc:spChg>
        <pc:spChg chg="mod">
          <ac:chgData name="Paulo Renato Xavier da Silva" userId="d2fbfea9-16e8-43bd-9a0a-5c107b189f82" providerId="ADAL" clId="{549D6AD6-299E-43BC-A446-5D60A17AF47D}" dt="2023-11-03T10:47:06.393" v="81" actId="1035"/>
          <ac:spMkLst>
            <pc:docMk/>
            <pc:sldMk cId="1741570884" sldId="285"/>
            <ac:spMk id="13" creationId="{00000000-0000-0000-0000-000000000000}"/>
          </ac:spMkLst>
        </pc:spChg>
        <pc:spChg chg="mod">
          <ac:chgData name="Paulo Renato Xavier da Silva" userId="d2fbfea9-16e8-43bd-9a0a-5c107b189f82" providerId="ADAL" clId="{549D6AD6-299E-43BC-A446-5D60A17AF47D}" dt="2023-11-03T10:47:06.393" v="81" actId="1035"/>
          <ac:spMkLst>
            <pc:docMk/>
            <pc:sldMk cId="1741570884" sldId="285"/>
            <ac:spMk id="15" creationId="{00000000-0000-0000-0000-000000000000}"/>
          </ac:spMkLst>
        </pc:spChg>
        <pc:spChg chg="mod">
          <ac:chgData name="Paulo Renato Xavier da Silva" userId="d2fbfea9-16e8-43bd-9a0a-5c107b189f82" providerId="ADAL" clId="{549D6AD6-299E-43BC-A446-5D60A17AF47D}" dt="2023-11-03T10:47:06.393" v="81" actId="1035"/>
          <ac:spMkLst>
            <pc:docMk/>
            <pc:sldMk cId="1741570884" sldId="285"/>
            <ac:spMk id="17" creationId="{00000000-0000-0000-0000-000000000000}"/>
          </ac:spMkLst>
        </pc:spChg>
        <pc:spChg chg="mod">
          <ac:chgData name="Paulo Renato Xavier da Silva" userId="d2fbfea9-16e8-43bd-9a0a-5c107b189f82" providerId="ADAL" clId="{549D6AD6-299E-43BC-A446-5D60A17AF47D}" dt="2023-11-03T10:47:06.393" v="81" actId="1035"/>
          <ac:spMkLst>
            <pc:docMk/>
            <pc:sldMk cId="1741570884" sldId="285"/>
            <ac:spMk id="18" creationId="{00000000-0000-0000-0000-000000000000}"/>
          </ac:spMkLst>
        </pc:spChg>
        <pc:spChg chg="mod">
          <ac:chgData name="Paulo Renato Xavier da Silva" userId="d2fbfea9-16e8-43bd-9a0a-5c107b189f82" providerId="ADAL" clId="{549D6AD6-299E-43BC-A446-5D60A17AF47D}" dt="2023-11-03T10:47:06.393" v="81" actId="1035"/>
          <ac:spMkLst>
            <pc:docMk/>
            <pc:sldMk cId="1741570884" sldId="285"/>
            <ac:spMk id="19" creationId="{00000000-0000-0000-0000-000000000000}"/>
          </ac:spMkLst>
        </pc:spChg>
        <pc:spChg chg="mod">
          <ac:chgData name="Paulo Renato Xavier da Silva" userId="d2fbfea9-16e8-43bd-9a0a-5c107b189f82" providerId="ADAL" clId="{549D6AD6-299E-43BC-A446-5D60A17AF47D}" dt="2023-11-03T10:47:06.393" v="81" actId="1035"/>
          <ac:spMkLst>
            <pc:docMk/>
            <pc:sldMk cId="1741570884" sldId="285"/>
            <ac:spMk id="21" creationId="{00000000-0000-0000-0000-000000000000}"/>
          </ac:spMkLst>
        </pc:spChg>
        <pc:spChg chg="mod">
          <ac:chgData name="Paulo Renato Xavier da Silva" userId="d2fbfea9-16e8-43bd-9a0a-5c107b189f82" providerId="ADAL" clId="{549D6AD6-299E-43BC-A446-5D60A17AF47D}" dt="2023-11-03T10:47:06.393" v="81" actId="1035"/>
          <ac:spMkLst>
            <pc:docMk/>
            <pc:sldMk cId="1741570884" sldId="285"/>
            <ac:spMk id="22" creationId="{00000000-0000-0000-0000-000000000000}"/>
          </ac:spMkLst>
        </pc:spChg>
        <pc:spChg chg="mod">
          <ac:chgData name="Paulo Renato Xavier da Silva" userId="d2fbfea9-16e8-43bd-9a0a-5c107b189f82" providerId="ADAL" clId="{549D6AD6-299E-43BC-A446-5D60A17AF47D}" dt="2023-11-03T10:47:06.393" v="81" actId="1035"/>
          <ac:spMkLst>
            <pc:docMk/>
            <pc:sldMk cId="1741570884" sldId="285"/>
            <ac:spMk id="23" creationId="{00000000-0000-0000-0000-000000000000}"/>
          </ac:spMkLst>
        </pc:spChg>
        <pc:spChg chg="mod">
          <ac:chgData name="Paulo Renato Xavier da Silva" userId="d2fbfea9-16e8-43bd-9a0a-5c107b189f82" providerId="ADAL" clId="{549D6AD6-299E-43BC-A446-5D60A17AF47D}" dt="2023-11-03T10:47:06.393" v="81" actId="1035"/>
          <ac:spMkLst>
            <pc:docMk/>
            <pc:sldMk cId="1741570884" sldId="285"/>
            <ac:spMk id="24" creationId="{00000000-0000-0000-0000-000000000000}"/>
          </ac:spMkLst>
        </pc:spChg>
        <pc:grpChg chg="mod">
          <ac:chgData name="Paulo Renato Xavier da Silva" userId="d2fbfea9-16e8-43bd-9a0a-5c107b189f82" providerId="ADAL" clId="{549D6AD6-299E-43BC-A446-5D60A17AF47D}" dt="2023-11-03T10:47:06.393" v="81" actId="1035"/>
          <ac:grpSpMkLst>
            <pc:docMk/>
            <pc:sldMk cId="1741570884" sldId="285"/>
            <ac:grpSpMk id="25" creationId="{00000000-0000-0000-0000-000000000000}"/>
          </ac:grpSpMkLst>
        </pc:grpChg>
        <pc:picChg chg="mod">
          <ac:chgData name="Paulo Renato Xavier da Silva" userId="d2fbfea9-16e8-43bd-9a0a-5c107b189f82" providerId="ADAL" clId="{549D6AD6-299E-43BC-A446-5D60A17AF47D}" dt="2023-11-03T10:47:06.393" v="81" actId="1035"/>
          <ac:picMkLst>
            <pc:docMk/>
            <pc:sldMk cId="1741570884" sldId="285"/>
            <ac:picMk id="5" creationId="{00000000-0000-0000-0000-000000000000}"/>
          </ac:picMkLst>
        </pc:picChg>
        <pc:picChg chg="mod">
          <ac:chgData name="Paulo Renato Xavier da Silva" userId="d2fbfea9-16e8-43bd-9a0a-5c107b189f82" providerId="ADAL" clId="{549D6AD6-299E-43BC-A446-5D60A17AF47D}" dt="2023-11-03T10:47:06.393" v="81" actId="1035"/>
          <ac:picMkLst>
            <pc:docMk/>
            <pc:sldMk cId="1741570884" sldId="285"/>
            <ac:picMk id="7" creationId="{00000000-0000-0000-0000-000000000000}"/>
          </ac:picMkLst>
        </pc:picChg>
        <pc:picChg chg="mod">
          <ac:chgData name="Paulo Renato Xavier da Silva" userId="d2fbfea9-16e8-43bd-9a0a-5c107b189f82" providerId="ADAL" clId="{549D6AD6-299E-43BC-A446-5D60A17AF47D}" dt="2023-11-03T10:47:06.393" v="81" actId="1035"/>
          <ac:picMkLst>
            <pc:docMk/>
            <pc:sldMk cId="1741570884" sldId="285"/>
            <ac:picMk id="12" creationId="{00000000-0000-0000-0000-000000000000}"/>
          </ac:picMkLst>
        </pc:picChg>
        <pc:picChg chg="mod">
          <ac:chgData name="Paulo Renato Xavier da Silva" userId="d2fbfea9-16e8-43bd-9a0a-5c107b189f82" providerId="ADAL" clId="{549D6AD6-299E-43BC-A446-5D60A17AF47D}" dt="2023-11-03T10:47:06.393" v="81" actId="1035"/>
          <ac:picMkLst>
            <pc:docMk/>
            <pc:sldMk cId="1741570884" sldId="285"/>
            <ac:picMk id="14" creationId="{00000000-0000-0000-0000-000000000000}"/>
          </ac:picMkLst>
        </pc:picChg>
        <pc:picChg chg="mod">
          <ac:chgData name="Paulo Renato Xavier da Silva" userId="d2fbfea9-16e8-43bd-9a0a-5c107b189f82" providerId="ADAL" clId="{549D6AD6-299E-43BC-A446-5D60A17AF47D}" dt="2023-11-03T10:47:06.393" v="81" actId="1035"/>
          <ac:picMkLst>
            <pc:docMk/>
            <pc:sldMk cId="1741570884" sldId="285"/>
            <ac:picMk id="20" creationId="{00000000-0000-0000-0000-000000000000}"/>
          </ac:picMkLst>
        </pc:picChg>
        <pc:cxnChg chg="mod">
          <ac:chgData name="Paulo Renato Xavier da Silva" userId="d2fbfea9-16e8-43bd-9a0a-5c107b189f82" providerId="ADAL" clId="{549D6AD6-299E-43BC-A446-5D60A17AF47D}" dt="2023-11-03T10:47:06.393" v="81" actId="1035"/>
          <ac:cxnSpMkLst>
            <pc:docMk/>
            <pc:sldMk cId="1741570884" sldId="285"/>
            <ac:cxnSpMk id="16" creationId="{00000000-0000-0000-0000-000000000000}"/>
          </ac:cxnSpMkLst>
        </pc:cxnChg>
      </pc:sldChg>
      <pc:sldChg chg="modSp mod">
        <pc:chgData name="Paulo Renato Xavier da Silva" userId="d2fbfea9-16e8-43bd-9a0a-5c107b189f82" providerId="ADAL" clId="{549D6AD6-299E-43BC-A446-5D60A17AF47D}" dt="2023-11-03T10:47:59.223" v="89" actId="1035"/>
        <pc:sldMkLst>
          <pc:docMk/>
          <pc:sldMk cId="681258323" sldId="288"/>
        </pc:sldMkLst>
        <pc:spChg chg="mod">
          <ac:chgData name="Paulo Renato Xavier da Silva" userId="d2fbfea9-16e8-43bd-9a0a-5c107b189f82" providerId="ADAL" clId="{549D6AD6-299E-43BC-A446-5D60A17AF47D}" dt="2023-11-03T10:47:59.223" v="89" actId="1035"/>
          <ac:spMkLst>
            <pc:docMk/>
            <pc:sldMk cId="681258323" sldId="288"/>
            <ac:spMk id="68" creationId="{00000000-0000-0000-0000-000000000000}"/>
          </ac:spMkLst>
        </pc:spChg>
      </pc:sldChg>
    </pc:docChg>
  </pc:docChgLst>
  <pc:docChgLst>
    <pc:chgData name="Paulo Renato Xavier da Silva" userId="d2fbfea9-16e8-43bd-9a0a-5c107b189f82" providerId="ADAL" clId="{890DC691-116B-4453-9602-FBCC4BBBB946}"/>
    <pc:docChg chg="modSld">
      <pc:chgData name="Paulo Renato Xavier da Silva" userId="d2fbfea9-16e8-43bd-9a0a-5c107b189f82" providerId="ADAL" clId="{890DC691-116B-4453-9602-FBCC4BBBB946}" dt="2023-09-01T20:46:08.057" v="11" actId="20577"/>
      <pc:docMkLst>
        <pc:docMk/>
      </pc:docMkLst>
      <pc:sldChg chg="modSp mod">
        <pc:chgData name="Paulo Renato Xavier da Silva" userId="d2fbfea9-16e8-43bd-9a0a-5c107b189f82" providerId="ADAL" clId="{890DC691-116B-4453-9602-FBCC4BBBB946}" dt="2023-09-01T20:46:08.057" v="11" actId="20577"/>
        <pc:sldMkLst>
          <pc:docMk/>
          <pc:sldMk cId="2080284858" sldId="257"/>
        </pc:sldMkLst>
        <pc:spChg chg="mod">
          <ac:chgData name="Paulo Renato Xavier da Silva" userId="d2fbfea9-16e8-43bd-9a0a-5c107b189f82" providerId="ADAL" clId="{890DC691-116B-4453-9602-FBCC4BBBB946}" dt="2023-09-01T20:46:08.057" v="11" actId="20577"/>
          <ac:spMkLst>
            <pc:docMk/>
            <pc:sldMk cId="2080284858" sldId="257"/>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4/18/2024</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Fase de oferta: O servidor DHCP fornece um endereço IP para um cliente DHCP</a:t>
            </a:r>
            <a:r>
              <a:rPr lang="en-US" altLang="zh-CN" sz="1100" kern="1200" dirty="0">
                <a:solidFill>
                  <a:schemeClr val="tx1"/>
                </a:solidFill>
                <a:latin typeface="+mn-lt"/>
                <a:ea typeface="华文细黑" pitchFamily="2" charset="-122"/>
              </a:rPr>
              <a:t>.</a:t>
            </a:r>
            <a:endParaRPr lang="zh-CN" altLang="zh-CN" sz="1100" kern="1200" dirty="0">
              <a:solidFill>
                <a:schemeClr val="tx1"/>
              </a:solidFill>
              <a:latin typeface="+mn-lt"/>
              <a:ea typeface="华文细黑" pitchFamily="2" charset="-122"/>
            </a:endParaRPr>
          </a:p>
          <a:p>
            <a:r>
              <a:rPr lang="pt-BR" altLang="zh-CN" sz="1100" kern="1200" dirty="0">
                <a:solidFill>
                  <a:schemeClr val="tx1"/>
                </a:solidFill>
                <a:latin typeface="+mn-lt"/>
                <a:ea typeface="华文细黑" pitchFamily="2" charset="-122"/>
              </a:rPr>
              <a:t>Um servidor DHCP que recebe um pacote DHCP Discover de um cliente DCHP seleciona um endereço IP apropriado de seu pool de endereços e envia um pacote de Oferta DHCP carregando o endereço IP, o termo de concessão de endereço IP e outros parâmetros de configuração (como o endereço do gateway e o endereço do servidor de nomes de domínio) para o cliente DHCP</a:t>
            </a:r>
            <a:r>
              <a:rPr lang="en-US" altLang="zh-CN" sz="1100" kern="1200" dirty="0">
                <a:solidFill>
                  <a:schemeClr val="tx1"/>
                </a:solidFill>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1665064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cs typeface="+mn-cs"/>
              </a:rPr>
              <a:t>Fase de seleção: um cliente DHCP seleciona um endereço IP</a:t>
            </a:r>
            <a:r>
              <a:rPr lang="en-US" altLang="zh-CN" sz="1100" kern="1200" dirty="0">
                <a:solidFill>
                  <a:schemeClr val="tx1"/>
                </a:solidFill>
                <a:latin typeface="+mn-lt"/>
                <a:ea typeface="华文细黑" pitchFamily="2" charset="-122"/>
                <a:cs typeface="+mn-cs"/>
              </a:rPr>
              <a:t>.</a:t>
            </a:r>
            <a:endParaRPr lang="zh-CN" altLang="zh-CN" sz="1100" kern="1200" dirty="0">
              <a:solidFill>
                <a:schemeClr val="tx1"/>
              </a:solidFill>
              <a:latin typeface="+mn-lt"/>
              <a:ea typeface="华文细黑" pitchFamily="2" charset="-122"/>
              <a:cs typeface="+mn-cs"/>
            </a:endParaRPr>
          </a:p>
          <a:p>
            <a:pPr lvl="0" fontAlgn="base"/>
            <a:r>
              <a:rPr lang="pt-BR" altLang="zh-CN" sz="1100" kern="1200" dirty="0">
                <a:solidFill>
                  <a:schemeClr val="tx1"/>
                </a:solidFill>
                <a:latin typeface="+mn-lt"/>
                <a:ea typeface="华文细黑" pitchFamily="2" charset="-122"/>
                <a:cs typeface="+mn-cs"/>
              </a:rPr>
              <a:t>Se vários servidores DHCP enviarem pacotes de Oferta DHCP para um cliente DHCP, o cliente DHCP receberá apenas o pacote de Oferta DHCP que chegar primeiro. Em seguida, o cliente DHCP transmite um pacote de solicitação DHCP com a identificação do servidor (Option54), ou seja, o endereço IP do servidor DHCP selecionado pelo cliente</a:t>
            </a:r>
            <a:r>
              <a:rPr lang="en-US" altLang="zh-CN" sz="1100" kern="1200" dirty="0">
                <a:solidFill>
                  <a:schemeClr val="tx1"/>
                </a:solidFill>
                <a:latin typeface="+mn-lt"/>
                <a:ea typeface="华文细黑" pitchFamily="2" charset="-122"/>
                <a:cs typeface="+mn-cs"/>
              </a:rPr>
              <a:t>.</a:t>
            </a:r>
            <a:endParaRPr lang="zh-CN" altLang="zh-CN" sz="1100" kern="1200" dirty="0">
              <a:solidFill>
                <a:schemeClr val="tx1"/>
              </a:solidFill>
              <a:latin typeface="+mn-lt"/>
              <a:ea typeface="华文细黑" pitchFamily="2" charset="-122"/>
              <a:cs typeface="+mn-cs"/>
            </a:endParaRPr>
          </a:p>
          <a:p>
            <a:pPr lvl="0" fontAlgn="base"/>
            <a:r>
              <a:rPr lang="pt-BR" altLang="zh-CN" sz="1100" kern="1200" dirty="0">
                <a:solidFill>
                  <a:schemeClr val="tx1"/>
                </a:solidFill>
                <a:latin typeface="+mn-lt"/>
                <a:ea typeface="华文细黑" pitchFamily="2" charset="-122"/>
                <a:cs typeface="+mn-cs"/>
              </a:rPr>
              <a:t>O pacote de Solicitação DHCP é enviado no modo de difusão para notificar todos os servidores DHCP de que o cliente seleciona o endereço IP fornecido pelo servidor DHCP indicado na Opção54. Outros servidores DHCP podem, portanto, recuperar seus endereços IP </a:t>
            </a:r>
            <a:r>
              <a:rPr lang="pt-BR" altLang="zh-CN" sz="1100" kern="1200" dirty="0" err="1">
                <a:solidFill>
                  <a:schemeClr val="tx1"/>
                </a:solidFill>
                <a:latin typeface="+mn-lt"/>
                <a:ea typeface="华文细黑" pitchFamily="2" charset="-122"/>
                <a:cs typeface="+mn-cs"/>
              </a:rPr>
              <a:t>pré</a:t>
            </a:r>
            <a:r>
              <a:rPr lang="pt-BR" altLang="zh-CN" sz="1100" kern="1200" dirty="0">
                <a:solidFill>
                  <a:schemeClr val="tx1"/>
                </a:solidFill>
                <a:latin typeface="+mn-lt"/>
                <a:ea typeface="华文细黑" pitchFamily="2" charset="-122"/>
                <a:cs typeface="+mn-cs"/>
              </a:rPr>
              <a:t>-alocados</a:t>
            </a:r>
            <a:r>
              <a:rPr lang="en-US" altLang="zh-CN" sz="1100" kern="1200" dirty="0">
                <a:solidFill>
                  <a:schemeClr val="tx1"/>
                </a:solidFill>
                <a:latin typeface="+mn-lt"/>
                <a:ea typeface="华文细黑" pitchFamily="2" charset="-122"/>
                <a:cs typeface="+mn-cs"/>
              </a:rPr>
              <a:t>.</a:t>
            </a:r>
            <a:endParaRPr lang="zh-CN" altLang="zh-CN" sz="1100" kern="1200" dirty="0">
              <a:solidFill>
                <a:schemeClr val="tx1"/>
              </a:solidFill>
              <a:latin typeface="+mn-lt"/>
              <a:ea typeface="华文细黑" pitchFamily="2" charset="-122"/>
              <a:cs typeface="+mn-cs"/>
            </a:endParaRPr>
          </a:p>
          <a:p>
            <a:endParaRPr lang="zh-CN" altLang="en-US" dirty="0">
              <a:latin typeface="+mn-lt"/>
            </a:endParaRPr>
          </a:p>
        </p:txBody>
      </p:sp>
    </p:spTree>
    <p:extLst>
      <p:ext uri="{BB962C8B-B14F-4D97-AF65-F5344CB8AC3E}">
        <p14:creationId xmlns:p14="http://schemas.microsoft.com/office/powerpoint/2010/main" val="3485332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rPr>
              <a:t>Fase de confirmação: um servidor DHCP confirma que um endereço IP está alocado a um cliente DHCP</a:t>
            </a:r>
            <a:r>
              <a:rPr lang="en-US" altLang="zh-CN" sz="1100" kern="1200" dirty="0">
                <a:solidFill>
                  <a:schemeClr val="tx1"/>
                </a:solidFill>
                <a:latin typeface="+mn-lt"/>
                <a:ea typeface="华文细黑" pitchFamily="2" charset="-122"/>
              </a:rPr>
              <a:t>. </a:t>
            </a:r>
            <a:endParaRPr lang="zh-CN" altLang="zh-CN" sz="1100" kern="1200" dirty="0">
              <a:solidFill>
                <a:schemeClr val="tx1"/>
              </a:solidFill>
              <a:latin typeface="+mn-lt"/>
              <a:ea typeface="华文细黑" pitchFamily="2" charset="-122"/>
            </a:endParaRPr>
          </a:p>
          <a:p>
            <a:r>
              <a:rPr lang="pt-BR" altLang="zh-CN" sz="1100" kern="1200" dirty="0">
                <a:solidFill>
                  <a:schemeClr val="tx1"/>
                </a:solidFill>
                <a:latin typeface="+mn-lt"/>
                <a:ea typeface="华文细黑" pitchFamily="2" charset="-122"/>
              </a:rPr>
              <a:t>Depois de receber um pacote de Solicitação DHCP de um cliente DHCP, o servidor DHCP procura o registro de concessão correspondente de acordo com o endereço MAC transportado no pacote de Solicitação DHCP. Se um registro for encontrado, o servidor DHCP enviará um pacote ACK DHCP contendo o endereço IP e outras configurações para o cliente. Depois de receber o pacote ACK DHCP, o cliente DHCP difunde um pacote ARP gratuito para detectar se outro host está usando o endereço IP alocado pelo servidor. Se nenhuma resposta for recebida dentro de um período especificado, o cliente usará o endereço IP.
</a:t>
            </a:r>
            <a:endParaRPr lang="zh-CN" altLang="en-US" dirty="0">
              <a:latin typeface="+mn-lt"/>
            </a:endParaRPr>
          </a:p>
        </p:txBody>
      </p:sp>
    </p:spTree>
    <p:extLst>
      <p:ext uri="{BB962C8B-B14F-4D97-AF65-F5344CB8AC3E}">
        <p14:creationId xmlns:p14="http://schemas.microsoft.com/office/powerpoint/2010/main" val="2669089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cs typeface="+mn-cs"/>
              </a:rPr>
              <a:t>Se um servidor DHCP não encontrar um registro de concessão depois de receber um pacote de Solicitação DHCP ou não conseguir alocar um endereço IP devido a determinados motivos, o servidor DHCP enviará um pacote NAK DHCP para notificar o cliente DHCP de que nenhum endereço IP está disponível. Em seguida, o cliente DHCP precisa reenviar o pacote DHCP Discover para solicitar um novo endereço IP</a:t>
            </a:r>
            <a:r>
              <a:rPr lang="en-US" altLang="zh-CN" sz="1100" kern="1200" dirty="0">
                <a:solidFill>
                  <a:schemeClr val="tx1"/>
                </a:solidFill>
                <a:latin typeface="+mn-lt"/>
                <a:ea typeface="华文细黑" pitchFamily="2" charset="-122"/>
                <a:cs typeface="+mn-cs"/>
              </a:rPr>
              <a:t>.</a:t>
            </a:r>
            <a:endParaRPr lang="zh-CN" altLang="zh-CN" sz="1100" kern="1200" dirty="0">
              <a:solidFill>
                <a:schemeClr val="tx1"/>
              </a:solidFill>
              <a:latin typeface="+mn-lt"/>
              <a:ea typeface="华文细黑" pitchFamily="2" charset="-122"/>
              <a:cs typeface="+mn-cs"/>
            </a:endParaRPr>
          </a:p>
          <a:p>
            <a:r>
              <a:rPr lang="pt-BR" altLang="zh-CN" sz="1100" kern="1200" dirty="0">
                <a:solidFill>
                  <a:schemeClr val="tx1"/>
                </a:solidFill>
                <a:latin typeface="+mn-lt"/>
                <a:ea typeface="华文细黑" pitchFamily="2" charset="-122"/>
                <a:cs typeface="+mn-cs"/>
              </a:rPr>
              <a:t>Depois de obter um endereço IP, um cliente DHCP verifica o status do gateway em uso antes de ficar online. Se o endereço do gateway estiver incorreto ou o gateway estiver com defeito, o cliente DHCP solicitará um novo endereço IP no modo de quatro etapas</a:t>
            </a:r>
            <a:r>
              <a:rPr lang="en-US" altLang="zh-CN" sz="1100" kern="1200" dirty="0">
                <a:solidFill>
                  <a:schemeClr val="tx1"/>
                </a:solidFill>
                <a:latin typeface="+mn-lt"/>
                <a:ea typeface="华文细黑" pitchFamily="2" charset="-122"/>
                <a:cs typeface="+mn-cs"/>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1082253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cs typeface="+mn-cs"/>
              </a:rPr>
              <a:t>Quando um endereço IP atinge 50% (T1) do prazo de concessão, o cliente DHCP envia automaticamente um pacote de Solicitação DHCP ao servidor DHCP para renovar a concessão. Se um pacote DHCP ACK for recebido, a concessão será renovada com êxito. Se um pacote NAK DHCP for recebido, o processo de aplicativo será iniciado novamente</a:t>
            </a:r>
            <a:r>
              <a:rPr lang="en-US" altLang="zh-CN" sz="1100" kern="1200" dirty="0">
                <a:solidFill>
                  <a:schemeClr val="tx1"/>
                </a:solidFill>
                <a:latin typeface="+mn-lt"/>
                <a:ea typeface="华文细黑" pitchFamily="2" charset="-122"/>
                <a:cs typeface="+mn-cs"/>
              </a:rPr>
              <a:t>.</a:t>
            </a:r>
            <a:endParaRPr lang="zh-CN" altLang="zh-CN" sz="1100" kern="1200" dirty="0">
              <a:solidFill>
                <a:schemeClr val="tx1"/>
              </a:solidFill>
              <a:latin typeface="+mn-lt"/>
              <a:ea typeface="华文细黑" pitchFamily="2" charset="-122"/>
              <a:cs typeface="+mn-cs"/>
            </a:endParaRPr>
          </a:p>
          <a:p>
            <a:pPr lvl="0" fontAlgn="base"/>
            <a:r>
              <a:rPr lang="pt-BR" altLang="zh-CN" sz="1100" kern="1200" dirty="0">
                <a:solidFill>
                  <a:schemeClr val="tx1"/>
                </a:solidFill>
                <a:latin typeface="+mn-lt"/>
                <a:ea typeface="华文细黑" pitchFamily="2" charset="-122"/>
                <a:cs typeface="+mn-cs"/>
              </a:rPr>
              <a:t>Quando um endereço IP atinge 87,5% (T2) do prazo de concessão, se o cliente DHCP não receber nenhuma resposta do servidor DHCP, o cliente DHCP enviará automaticamente um pacote de difusão aos servidores DHCP para renovar a concessão de endereço IP. Se um pacote DHCP ACK for recebido, a concessão será renovada com êxito. Se um pacote NAK DHCP for recebido, o processo de aplicativo será iniciado novamente</a:t>
            </a:r>
            <a:r>
              <a:rPr lang="en-US" altLang="zh-CN" sz="1100" kern="1200" dirty="0">
                <a:solidFill>
                  <a:schemeClr val="tx1"/>
                </a:solidFill>
                <a:latin typeface="+mn-lt"/>
                <a:ea typeface="华文细黑" pitchFamily="2" charset="-122"/>
                <a:cs typeface="+mn-cs"/>
              </a:rPr>
              <a:t>.</a:t>
            </a:r>
            <a:endParaRPr lang="zh-CN" altLang="zh-CN" sz="1100" kern="1200" dirty="0">
              <a:solidFill>
                <a:schemeClr val="tx1"/>
              </a:solidFill>
              <a:latin typeface="+mn-lt"/>
              <a:ea typeface="华文细黑" pitchFamily="2" charset="-122"/>
              <a:cs typeface="+mn-cs"/>
            </a:endParaRPr>
          </a:p>
          <a:p>
            <a:r>
              <a:rPr lang="pt-BR" altLang="zh-CN" sz="1100" kern="1200" dirty="0">
                <a:solidFill>
                  <a:schemeClr val="tx1"/>
                </a:solidFill>
                <a:latin typeface="+mn-lt"/>
                <a:ea typeface="华文细黑" pitchFamily="2" charset="-122"/>
                <a:cs typeface="+mn-cs"/>
              </a:rPr>
              <a:t>Se um cliente não receber nenhuma resposta de nenhum servidor antes que seu prazo de concessão de endereço IP expire, o cliente para de usar o endereço IP e envia um pacote DHCP Discover para solicitar um novo endereço IP</a:t>
            </a:r>
            <a:r>
              <a:rPr lang="en-US" altLang="zh-CN" sz="1100" kern="1200" dirty="0">
                <a:solidFill>
                  <a:schemeClr val="tx1"/>
                </a:solidFill>
                <a:latin typeface="+mn-lt"/>
                <a:ea typeface="华文细黑" pitchFamily="2" charset="-122"/>
                <a:cs typeface="+mn-cs"/>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1878602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33936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pt-BR" altLang="zh-CN" sz="1100" kern="1200" dirty="0">
                <a:solidFill>
                  <a:schemeClr val="tx1"/>
                </a:solidFill>
                <a:latin typeface="+mn-lt"/>
                <a:ea typeface="华文细黑" pitchFamily="2" charset="-122"/>
                <a:cs typeface="+mn-cs"/>
              </a:rPr>
              <a:t>Antes da tecnologia de retransmissão DHCP ser implementada, o protocolo DHCP é aplicável somente quando clientes e servidores DHCP estão na mesma </a:t>
            </a:r>
            <a:r>
              <a:rPr lang="pt-BR" altLang="zh-CN" sz="1100" kern="1200" dirty="0" err="1">
                <a:solidFill>
                  <a:schemeClr val="tx1"/>
                </a:solidFill>
                <a:latin typeface="+mn-lt"/>
                <a:ea typeface="华文细黑" pitchFamily="2" charset="-122"/>
                <a:cs typeface="+mn-cs"/>
              </a:rPr>
              <a:t>sub-rede</a:t>
            </a:r>
            <a:r>
              <a:rPr lang="pt-BR" altLang="zh-CN" sz="1100" kern="1200" dirty="0">
                <a:solidFill>
                  <a:schemeClr val="tx1"/>
                </a:solidFill>
                <a:latin typeface="+mn-lt"/>
                <a:ea typeface="华文细黑" pitchFamily="2" charset="-122"/>
                <a:cs typeface="+mn-cs"/>
              </a:rPr>
              <a:t> e não podem funcionar em segmentos de rede. Portanto, um servidor DHCP precisa ser implantado para cada </a:t>
            </a:r>
            <a:r>
              <a:rPr lang="pt-BR" altLang="zh-CN" sz="1100" kern="1200" dirty="0" err="1">
                <a:solidFill>
                  <a:schemeClr val="tx1"/>
                </a:solidFill>
                <a:latin typeface="+mn-lt"/>
                <a:ea typeface="华文细黑" pitchFamily="2" charset="-122"/>
                <a:cs typeface="+mn-cs"/>
              </a:rPr>
              <a:t>sub-rede</a:t>
            </a:r>
            <a:r>
              <a:rPr lang="pt-BR" altLang="zh-CN" sz="1100" kern="1200" dirty="0">
                <a:solidFill>
                  <a:schemeClr val="tx1"/>
                </a:solidFill>
                <a:latin typeface="+mn-lt"/>
                <a:ea typeface="华文细黑" pitchFamily="2" charset="-122"/>
                <a:cs typeface="+mn-cs"/>
              </a:rPr>
              <a:t>, desperdiçando recursos</a:t>
            </a:r>
            <a:r>
              <a:rPr lang="en-US" altLang="zh-CN" sz="1100" kern="1200" dirty="0">
                <a:solidFill>
                  <a:schemeClr val="tx1"/>
                </a:solidFill>
                <a:latin typeface="+mn-lt"/>
                <a:ea typeface="华文细黑" pitchFamily="2" charset="-122"/>
                <a:cs typeface="+mn-cs"/>
              </a:rPr>
              <a:t>.</a:t>
            </a:r>
            <a:endParaRPr lang="zh-CN" altLang="zh-CN" sz="1100" kern="1200" dirty="0">
              <a:solidFill>
                <a:schemeClr val="tx1"/>
              </a:solidFill>
              <a:latin typeface="+mn-lt"/>
              <a:ea typeface="华文细黑" pitchFamily="2" charset="-122"/>
              <a:cs typeface="+mn-cs"/>
            </a:endParaRPr>
          </a:p>
          <a:p>
            <a:r>
              <a:rPr lang="pt-BR" altLang="zh-CN" sz="1100" kern="1200" dirty="0">
                <a:solidFill>
                  <a:schemeClr val="tx1"/>
                </a:solidFill>
                <a:latin typeface="+mn-lt"/>
                <a:ea typeface="华文细黑" pitchFamily="2" charset="-122"/>
                <a:cs typeface="+mn-cs"/>
              </a:rPr>
              <a:t>A retransmissão DHCP resolve esse problema. Um agente de retransmissão DHCP serve como uma retransmissão entre clientes DHCP e servidores em </a:t>
            </a:r>
            <a:r>
              <a:rPr lang="pt-BR" altLang="zh-CN" sz="1100" kern="1200" dirty="0" err="1">
                <a:solidFill>
                  <a:schemeClr val="tx1"/>
                </a:solidFill>
                <a:latin typeface="+mn-lt"/>
                <a:ea typeface="华文细黑" pitchFamily="2" charset="-122"/>
                <a:cs typeface="+mn-cs"/>
              </a:rPr>
              <a:t>sub-redes</a:t>
            </a:r>
            <a:r>
              <a:rPr lang="pt-BR" altLang="zh-CN" sz="1100" kern="1200" dirty="0">
                <a:solidFill>
                  <a:schemeClr val="tx1"/>
                </a:solidFill>
                <a:latin typeface="+mn-lt"/>
                <a:ea typeface="华文细黑" pitchFamily="2" charset="-122"/>
                <a:cs typeface="+mn-cs"/>
              </a:rPr>
              <a:t> diferentes. Ele pode retransmitir pacotes DHCP para servidores DHCP de destino ou clientes em diferentes segmentos de rede, permitindo que clientes DHCP em segmentos de rede diferentes compartilhem o mesmo servidor DHCP. Esse mecanismo economiza custos e facilita o gerenciamento centralizado</a:t>
            </a:r>
            <a:r>
              <a:rPr lang="en-US" altLang="zh-CN" sz="1100" kern="1200" dirty="0">
                <a:solidFill>
                  <a:schemeClr val="tx1"/>
                </a:solidFill>
                <a:latin typeface="+mn-lt"/>
                <a:ea typeface="华文细黑" pitchFamily="2" charset="-122"/>
                <a:cs typeface="+mn-cs"/>
              </a:rPr>
              <a:t>.</a:t>
            </a:r>
            <a:endParaRPr lang="zh-CN" altLang="en-US" dirty="0">
              <a:latin typeface="+mn-lt"/>
            </a:endParaRPr>
          </a:p>
          <a:p>
            <a:pPr fontAlgn="auto">
              <a:spcBef>
                <a:spcPts val="742"/>
              </a:spcBef>
              <a:spcAft>
                <a:spcPts val="0"/>
              </a:spcAft>
            </a:pPr>
            <a:r>
              <a:rPr lang="pt-BR" altLang="zh-CN" sz="1100" kern="1200" baseline="0" dirty="0">
                <a:solidFill>
                  <a:schemeClr val="tx1"/>
                </a:solidFill>
                <a:effectLst/>
                <a:latin typeface="+mn-lt"/>
                <a:ea typeface="方正兰亭黑简体" panose="02000000000000000000" pitchFamily="2" charset="-122"/>
                <a:cs typeface="+mn-cs"/>
              </a:rPr>
              <a:t>A rede típica de retransmissão DHCP envolve as seguintes funções:</a:t>
            </a:r>
            <a:r>
              <a:rPr lang="en-US" altLang="zh-CN" sz="1100" kern="1200" baseline="0" dirty="0">
                <a:solidFill>
                  <a:schemeClr val="tx1"/>
                </a:solidFill>
                <a:effectLst/>
                <a:latin typeface="+mn-lt"/>
                <a:ea typeface="方正兰亭黑简体" panose="02000000000000000000" pitchFamily="2" charset="-122"/>
                <a:cs typeface="+mn-cs"/>
              </a:rPr>
              <a:t>: </a:t>
            </a:r>
          </a:p>
          <a:p>
            <a:pPr lvl="1" fontAlgn="auto">
              <a:spcBef>
                <a:spcPts val="742"/>
              </a:spcBef>
              <a:spcAft>
                <a:spcPts val="0"/>
              </a:spcAft>
            </a:pPr>
            <a:r>
              <a:rPr lang="pt-BR" altLang="zh-CN" sz="1100" kern="1200" baseline="0" dirty="0">
                <a:solidFill>
                  <a:schemeClr val="tx1"/>
                </a:solidFill>
                <a:effectLst/>
                <a:latin typeface="+mn-lt"/>
                <a:ea typeface="方正兰亭黑简体" panose="02000000000000000000" pitchFamily="2" charset="-122"/>
                <a:cs typeface="+mn-cs"/>
              </a:rPr>
              <a:t>Cliente DHCP: um dispositivo que obtém dinamicamente endereços IP ou outros parâmetros de configuração de rede</a:t>
            </a:r>
            <a:r>
              <a:rPr lang="en-US" altLang="zh-CN" sz="1100" kern="1200" baseline="0" dirty="0">
                <a:solidFill>
                  <a:schemeClr val="tx1"/>
                </a:solidFill>
                <a:effectLst/>
                <a:latin typeface="+mn-lt"/>
                <a:ea typeface="方正兰亭黑简体" panose="02000000000000000000" pitchFamily="2" charset="-122"/>
                <a:cs typeface="+mn-cs"/>
              </a:rPr>
              <a:t>. </a:t>
            </a:r>
          </a:p>
          <a:p>
            <a:pPr lvl="1" fontAlgn="auto">
              <a:spcBef>
                <a:spcPts val="742"/>
              </a:spcBef>
              <a:spcAft>
                <a:spcPts val="0"/>
              </a:spcAft>
            </a:pPr>
            <a:r>
              <a:rPr lang="pt-BR" altLang="zh-CN" sz="1100" kern="1200" baseline="0" dirty="0">
                <a:solidFill>
                  <a:schemeClr val="tx1"/>
                </a:solidFill>
                <a:effectLst/>
                <a:latin typeface="+mn-lt"/>
                <a:ea typeface="方正兰亭黑简体" panose="02000000000000000000" pitchFamily="2" charset="-122"/>
                <a:cs typeface="+mn-cs"/>
              </a:rPr>
              <a:t>Agente de retransmissão DHCP: um cliente DHCP se comunica com um servidor DHCP por meio de um endereço de difusão local para obter um endereço IP e outros parâmetros de configuração de rede. Se o servidor DHCP e o cliente não estiverem no mesmo segmento de rede, a retransmissão DHCP será necessária para encaminhar pacotes. Isso reduz custos e facilita o gerenciamento centralizado</a:t>
            </a:r>
            <a:r>
              <a:rPr lang="en-US" altLang="zh-CN" sz="1100" kern="1200" baseline="0" dirty="0">
                <a:solidFill>
                  <a:schemeClr val="tx1"/>
                </a:solidFill>
                <a:effectLst/>
                <a:latin typeface="+mn-lt"/>
                <a:ea typeface="方正兰亭黑简体" panose="02000000000000000000" pitchFamily="2" charset="-122"/>
                <a:cs typeface="+mn-cs"/>
              </a:rPr>
              <a:t>. </a:t>
            </a:r>
          </a:p>
          <a:p>
            <a:pPr lvl="1" fontAlgn="auto">
              <a:spcBef>
                <a:spcPts val="742"/>
              </a:spcBef>
              <a:spcAft>
                <a:spcPts val="0"/>
              </a:spcAft>
            </a:pPr>
            <a:r>
              <a:rPr lang="pt-BR" altLang="zh-CN" sz="1100" kern="1200" baseline="0" dirty="0">
                <a:solidFill>
                  <a:schemeClr val="tx1"/>
                </a:solidFill>
                <a:effectLst/>
                <a:latin typeface="+mn-lt"/>
                <a:ea typeface="方正兰亭黑简体" panose="02000000000000000000" pitchFamily="2" charset="-122"/>
                <a:cs typeface="+mn-cs"/>
              </a:rPr>
              <a:t>Servidor DHCP: aloca endereços IP e outros parâmetros de configuração de rede para clientes DHCP</a:t>
            </a:r>
            <a:r>
              <a:rPr lang="en-US" altLang="zh-CN" sz="1100" kern="1200" baseline="0" dirty="0">
                <a:solidFill>
                  <a:schemeClr val="tx1"/>
                </a:solidFill>
                <a:effectLst/>
                <a:latin typeface="+mn-lt"/>
                <a:ea typeface="方正兰亭黑简体" panose="02000000000000000000" pitchFamily="2" charset="-122"/>
                <a:cs typeface="+mn-cs"/>
              </a:rPr>
              <a:t>.</a:t>
            </a:r>
            <a:endParaRPr lang="zh-CN" altLang="en-US" sz="1050" dirty="0">
              <a:latin typeface="+mn-lt"/>
            </a:endParaRPr>
          </a:p>
        </p:txBody>
      </p:sp>
    </p:spTree>
    <p:extLst>
      <p:ext uri="{BB962C8B-B14F-4D97-AF65-F5344CB8AC3E}">
        <p14:creationId xmlns:p14="http://schemas.microsoft.com/office/powerpoint/2010/main" val="3023952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lnSpc>
                <a:spcPct val="100000"/>
              </a:lnSpc>
            </a:pPr>
            <a:r>
              <a:rPr lang="pt-BR" altLang="zh-CN" sz="1100" kern="1200" dirty="0">
                <a:solidFill>
                  <a:schemeClr val="tx1"/>
                </a:solidFill>
                <a:latin typeface="+mn-lt"/>
                <a:ea typeface="华文细黑" pitchFamily="2" charset="-122"/>
                <a:cs typeface="+mn-cs"/>
              </a:rPr>
              <a:t>Ao receber um pacote de solicitação de um cliente DHCP para um servidor DHCP, um agente de retransmissão DHCP processa o pacote e o envia para o servidor DHCP especificado em outro segmento de rede no modo </a:t>
            </a:r>
            <a:r>
              <a:rPr lang="pt-BR" altLang="zh-CN" sz="1100" kern="1200" dirty="0" err="1">
                <a:solidFill>
                  <a:schemeClr val="tx1"/>
                </a:solidFill>
                <a:latin typeface="+mn-lt"/>
                <a:ea typeface="华文细黑" pitchFamily="2" charset="-122"/>
                <a:cs typeface="+mn-cs"/>
              </a:rPr>
              <a:t>unicast</a:t>
            </a:r>
            <a:r>
              <a:rPr lang="pt-BR" altLang="zh-CN" sz="1100" kern="1200" dirty="0">
                <a:solidFill>
                  <a:schemeClr val="tx1"/>
                </a:solidFill>
                <a:latin typeface="+mn-lt"/>
                <a:ea typeface="华文细黑" pitchFamily="2" charset="-122"/>
                <a:cs typeface="+mn-cs"/>
              </a:rPr>
              <a:t>. O servidor retorna as informações de configuração para o cliente por meio do agente de retransmissão DHCP de acordo com as informações no pacote de solicitação. Desta forma, a configuração dinâmica do cliente é completa</a:t>
            </a:r>
            <a:r>
              <a:rPr lang="en-US" altLang="zh-CN" sz="1100" kern="1200" dirty="0">
                <a:solidFill>
                  <a:schemeClr val="tx1"/>
                </a:solidFill>
                <a:latin typeface="+mn-lt"/>
                <a:ea typeface="华文细黑" pitchFamily="2" charset="-122"/>
                <a:cs typeface="+mn-cs"/>
              </a:rPr>
              <a:t>. </a:t>
            </a:r>
            <a:endParaRPr lang="zh-CN" altLang="zh-CN" sz="1200" kern="1200" dirty="0">
              <a:solidFill>
                <a:schemeClr val="tx1"/>
              </a:solidFill>
              <a:latin typeface="+mn-lt"/>
              <a:ea typeface="华文细黑" pitchFamily="2" charset="-122"/>
              <a:cs typeface="+mn-cs"/>
            </a:endParaRPr>
          </a:p>
          <a:p>
            <a:pPr lvl="0" fontAlgn="base">
              <a:lnSpc>
                <a:spcPct val="100000"/>
              </a:lnSpc>
            </a:pPr>
            <a:r>
              <a:rPr lang="pt-BR" altLang="zh-CN" sz="1100" kern="1200" dirty="0">
                <a:solidFill>
                  <a:schemeClr val="tx1"/>
                </a:solidFill>
                <a:latin typeface="+mn-lt"/>
                <a:ea typeface="华文细黑" pitchFamily="2" charset="-122"/>
                <a:cs typeface="+mn-cs"/>
              </a:rPr>
              <a:t>Quando um cliente DHCPv4 é iniciado e executa a inicialização DHCPv4, ele transmite um pacote Discover na rede local para procurar um servidor DHCPv4</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1" fontAlgn="base">
              <a:lnSpc>
                <a:spcPct val="100000"/>
              </a:lnSpc>
            </a:pPr>
            <a:r>
              <a:rPr lang="pt-BR" altLang="zh-CN" sz="1100" kern="1200" dirty="0">
                <a:solidFill>
                  <a:schemeClr val="tx1"/>
                </a:solidFill>
                <a:latin typeface="+mn-lt"/>
                <a:ea typeface="华文细黑" pitchFamily="2" charset="-122"/>
                <a:cs typeface="+mn-cs"/>
              </a:rPr>
              <a:t>Se existir um servidor DHCPv4 na rede local, o cliente DHCPv4 poderá obter diretamente um endereço IP do servidor DHCPv4</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1" fontAlgn="base">
              <a:lnSpc>
                <a:spcPct val="100000"/>
              </a:lnSpc>
            </a:pPr>
            <a:r>
              <a:rPr lang="pt-BR" altLang="zh-CN" sz="1100" kern="1200" dirty="0">
                <a:solidFill>
                  <a:schemeClr val="tx1"/>
                </a:solidFill>
                <a:latin typeface="+mn-lt"/>
                <a:ea typeface="华文细黑" pitchFamily="2" charset="-122"/>
                <a:cs typeface="+mn-cs"/>
              </a:rPr>
              <a:t>Se nenhum servidor DHCPv4 existir na rede local, o agente de retransmissão DHCPv4 conectado à rede local converterá o pacote de descoberta de difusão em um pacote </a:t>
            </a:r>
            <a:r>
              <a:rPr lang="pt-BR" altLang="zh-CN" sz="1100" kern="1200" dirty="0" err="1">
                <a:solidFill>
                  <a:schemeClr val="tx1"/>
                </a:solidFill>
                <a:latin typeface="+mn-lt"/>
                <a:ea typeface="华文细黑" pitchFamily="2" charset="-122"/>
                <a:cs typeface="+mn-cs"/>
              </a:rPr>
              <a:t>unicast</a:t>
            </a:r>
            <a:r>
              <a:rPr lang="pt-BR" altLang="zh-CN" sz="1100" kern="1200" dirty="0">
                <a:solidFill>
                  <a:schemeClr val="tx1"/>
                </a:solidFill>
                <a:latin typeface="+mn-lt"/>
                <a:ea typeface="华文细黑" pitchFamily="2" charset="-122"/>
                <a:cs typeface="+mn-cs"/>
              </a:rPr>
              <a:t> e o encaminhará para um servidor DHCPv4 em outro segmento de rede</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lnSpc>
                <a:spcPct val="100000"/>
              </a:lnSpc>
            </a:pPr>
            <a:r>
              <a:rPr lang="pt-BR" altLang="zh-CN" sz="1100" kern="1200" dirty="0">
                <a:solidFill>
                  <a:schemeClr val="tx1"/>
                </a:solidFill>
                <a:latin typeface="+mn-lt"/>
                <a:ea typeface="华文细黑" pitchFamily="2" charset="-122"/>
                <a:cs typeface="+mn-cs"/>
              </a:rPr>
              <a:t>O servidor DHCPv4 retorna um pacote de oferta </a:t>
            </a:r>
            <a:r>
              <a:rPr lang="pt-BR" altLang="zh-CN" sz="1100" kern="1200" dirty="0" err="1">
                <a:solidFill>
                  <a:schemeClr val="tx1"/>
                </a:solidFill>
                <a:latin typeface="+mn-lt"/>
                <a:ea typeface="华文细黑" pitchFamily="2" charset="-122"/>
                <a:cs typeface="+mn-cs"/>
              </a:rPr>
              <a:t>unicast</a:t>
            </a:r>
            <a:r>
              <a:rPr lang="pt-BR" altLang="zh-CN" sz="1100" kern="1200" dirty="0">
                <a:solidFill>
                  <a:schemeClr val="tx1"/>
                </a:solidFill>
                <a:latin typeface="+mn-lt"/>
                <a:ea typeface="华文细黑" pitchFamily="2" charset="-122"/>
                <a:cs typeface="+mn-cs"/>
              </a:rPr>
              <a:t> para o agente de retransmissão DHCPv4 para confirmar que o cliente DHCPv4 pode solicitar um endereço IP. Depois de receber o pacote de oferta, o agente de retransmissão DHCPv4 converte o pacote </a:t>
            </a:r>
            <a:r>
              <a:rPr lang="pt-BR" altLang="zh-CN" sz="1100" kern="1200" dirty="0" err="1">
                <a:solidFill>
                  <a:schemeClr val="tx1"/>
                </a:solidFill>
                <a:latin typeface="+mn-lt"/>
                <a:ea typeface="华文细黑" pitchFamily="2" charset="-122"/>
                <a:cs typeface="+mn-cs"/>
              </a:rPr>
              <a:t>unicast</a:t>
            </a:r>
            <a:r>
              <a:rPr lang="pt-BR" altLang="zh-CN" sz="1100" kern="1200" dirty="0">
                <a:solidFill>
                  <a:schemeClr val="tx1"/>
                </a:solidFill>
                <a:latin typeface="+mn-lt"/>
                <a:ea typeface="华文细黑" pitchFamily="2" charset="-122"/>
                <a:cs typeface="+mn-cs"/>
              </a:rPr>
              <a:t> em um pacote de difusão e o envia para o cliente DHCPv4</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lnSpc>
                <a:spcPct val="100000"/>
              </a:lnSpc>
            </a:pPr>
            <a:r>
              <a:rPr lang="pt-BR" altLang="zh-CN" sz="1100" kern="1200" dirty="0">
                <a:solidFill>
                  <a:schemeClr val="tx1"/>
                </a:solidFill>
                <a:latin typeface="+mn-lt"/>
                <a:ea typeface="华文细黑" pitchFamily="2" charset="-122"/>
                <a:cs typeface="+mn-cs"/>
              </a:rPr>
              <a:t>O cliente DHCPv4 envia um pacote de solicitação para solicitar um endereço IP. Depois de receber o pacote de solicitação, o agente de retransmissão DHCPv4 converte o pacote de difusão em um pacote </a:t>
            </a:r>
            <a:r>
              <a:rPr lang="pt-BR" altLang="zh-CN" sz="1100" kern="1200" dirty="0" err="1">
                <a:solidFill>
                  <a:schemeClr val="tx1"/>
                </a:solidFill>
                <a:latin typeface="+mn-lt"/>
                <a:ea typeface="华文细黑" pitchFamily="2" charset="-122"/>
                <a:cs typeface="+mn-cs"/>
              </a:rPr>
              <a:t>unicast</a:t>
            </a:r>
            <a:r>
              <a:rPr lang="pt-BR" altLang="zh-CN" sz="1100" kern="1200" dirty="0">
                <a:solidFill>
                  <a:schemeClr val="tx1"/>
                </a:solidFill>
                <a:latin typeface="+mn-lt"/>
                <a:ea typeface="华文细黑" pitchFamily="2" charset="-122"/>
                <a:cs typeface="+mn-cs"/>
              </a:rPr>
              <a:t> e o encaminha para o servidor DHCPv4</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a:lnSpc>
                <a:spcPct val="100000"/>
              </a:lnSpc>
            </a:pPr>
            <a:r>
              <a:rPr lang="pt-BR" altLang="zh-CN" sz="1100" kern="1200" dirty="0">
                <a:solidFill>
                  <a:schemeClr val="tx1"/>
                </a:solidFill>
                <a:latin typeface="+mn-lt"/>
                <a:ea typeface="华文细黑" pitchFamily="2" charset="-122"/>
                <a:cs typeface="+mn-cs"/>
              </a:rPr>
              <a:t>O servidor DHCPv4 executa as configurações correspondentes de acordo com as informações no pacote de solicitação recebido e envia as configurações para o cliente DHCPv4 por meio do agente de retransmissão DHCPv4 para concluir a configuração dinâmica do cliente DHCPv4</a:t>
            </a:r>
            <a:r>
              <a:rPr lang="en-US" altLang="zh-CN" sz="1100" kern="1200" dirty="0">
                <a:solidFill>
                  <a:schemeClr val="tx1"/>
                </a:solidFill>
                <a:latin typeface="+mn-lt"/>
                <a:ea typeface="华文细黑" pitchFamily="2" charset="-122"/>
                <a:cs typeface="+mn-cs"/>
              </a:rPr>
              <a:t>.</a:t>
            </a:r>
            <a:endParaRPr lang="zh-CN" altLang="en-US" dirty="0">
              <a:latin typeface="+mn-lt"/>
            </a:endParaRPr>
          </a:p>
        </p:txBody>
      </p:sp>
    </p:spTree>
    <p:extLst>
      <p:ext uri="{BB962C8B-B14F-4D97-AF65-F5344CB8AC3E}">
        <p14:creationId xmlns:p14="http://schemas.microsoft.com/office/powerpoint/2010/main" val="2782131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4861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altLang="zh-CN" kern="1200" dirty="0">
                <a:solidFill>
                  <a:schemeClr val="tx1"/>
                </a:solidFill>
                <a:effectLst/>
              </a:rPr>
              <a:t>Em redes ativas, os endereços IP geralmente são atribuídos a partir de pools de endereços locais e remotos</a:t>
            </a:r>
            <a:r>
              <a:rPr lang="en-US" altLang="zh-CN" kern="1200" dirty="0">
                <a:solidFill>
                  <a:schemeClr val="tx1"/>
                </a:solidFill>
                <a:effectLst/>
              </a:rPr>
              <a:t>. </a:t>
            </a:r>
          </a:p>
          <a:p>
            <a:r>
              <a:rPr lang="pt-BR" altLang="zh-CN" kern="1200" dirty="0">
                <a:solidFill>
                  <a:schemeClr val="tx1"/>
                </a:solidFill>
                <a:effectLst/>
              </a:rPr>
              <a:t>O ME60 organiza endereços IPv4 em um pool de endereços IPv4 para gerenciamento em um dos seguintes modos</a:t>
            </a:r>
            <a:r>
              <a:rPr lang="en-US" altLang="zh-CN" kern="1200" dirty="0">
                <a:solidFill>
                  <a:schemeClr val="tx1"/>
                </a:solidFill>
                <a:effectLst/>
              </a:rPr>
              <a:t>: </a:t>
            </a:r>
          </a:p>
          <a:p>
            <a:pPr lvl="1"/>
            <a:r>
              <a:rPr lang="en-US" altLang="zh-CN" kern="1200" dirty="0">
                <a:solidFill>
                  <a:schemeClr val="tx1"/>
                </a:solidFill>
                <a:effectLst/>
              </a:rPr>
              <a:t>Pool de </a:t>
            </a:r>
            <a:r>
              <a:rPr lang="en-US" altLang="zh-CN" kern="1200" dirty="0" err="1">
                <a:solidFill>
                  <a:schemeClr val="tx1"/>
                </a:solidFill>
                <a:effectLst/>
              </a:rPr>
              <a:t>endereços</a:t>
            </a:r>
            <a:r>
              <a:rPr lang="en-US" altLang="zh-CN" kern="1200" dirty="0">
                <a:solidFill>
                  <a:schemeClr val="tx1"/>
                </a:solidFill>
                <a:effectLst/>
              </a:rPr>
              <a:t> </a:t>
            </a:r>
            <a:r>
              <a:rPr lang="en-US" altLang="zh-CN" kern="1200" dirty="0" err="1">
                <a:solidFill>
                  <a:schemeClr val="tx1"/>
                </a:solidFill>
                <a:effectLst/>
              </a:rPr>
              <a:t>locais</a:t>
            </a:r>
            <a:r>
              <a:rPr lang="en-US" altLang="zh-CN" kern="1200" dirty="0">
                <a:solidFill>
                  <a:schemeClr val="tx1"/>
                </a:solidFill>
                <a:effectLst/>
              </a:rPr>
              <a:t>: </a:t>
            </a:r>
          </a:p>
          <a:p>
            <a:pPr lvl="2"/>
            <a:r>
              <a:rPr lang="pt-BR" altLang="zh-CN" kern="1200" dirty="0">
                <a:solidFill>
                  <a:schemeClr val="tx1"/>
                </a:solidFill>
                <a:effectLst/>
              </a:rPr>
              <a:t>O pool de endereços locais é gerenciado pelo ME60. O ME60 aloca, renova e recupera endereços IP no pool de endereços local</a:t>
            </a:r>
            <a:r>
              <a:rPr lang="en-US" altLang="zh-CN" kern="1200" dirty="0">
                <a:solidFill>
                  <a:schemeClr val="tx1"/>
                </a:solidFill>
                <a:effectLst/>
              </a:rPr>
              <a:t>. </a:t>
            </a:r>
          </a:p>
          <a:p>
            <a:pPr lvl="1"/>
            <a:r>
              <a:rPr lang="en-US" altLang="zh-CN" kern="1200" dirty="0">
                <a:solidFill>
                  <a:schemeClr val="tx1"/>
                </a:solidFill>
                <a:effectLst/>
              </a:rPr>
              <a:t>Pool de </a:t>
            </a:r>
            <a:r>
              <a:rPr lang="en-US" altLang="zh-CN" kern="1200" dirty="0" err="1">
                <a:solidFill>
                  <a:schemeClr val="tx1"/>
                </a:solidFill>
                <a:effectLst/>
              </a:rPr>
              <a:t>endereços</a:t>
            </a:r>
            <a:r>
              <a:rPr lang="en-US" altLang="zh-CN" kern="1200" dirty="0">
                <a:solidFill>
                  <a:schemeClr val="tx1"/>
                </a:solidFill>
                <a:effectLst/>
              </a:rPr>
              <a:t> </a:t>
            </a:r>
            <a:r>
              <a:rPr lang="en-US" altLang="zh-CN" kern="1200" dirty="0" err="1">
                <a:solidFill>
                  <a:schemeClr val="tx1"/>
                </a:solidFill>
                <a:effectLst/>
              </a:rPr>
              <a:t>remotos</a:t>
            </a:r>
            <a:r>
              <a:rPr lang="en-US" altLang="zh-CN" kern="1200" dirty="0">
                <a:solidFill>
                  <a:schemeClr val="tx1"/>
                </a:solidFill>
                <a:effectLst/>
              </a:rPr>
              <a:t>: </a:t>
            </a:r>
          </a:p>
          <a:p>
            <a:pPr lvl="2"/>
            <a:r>
              <a:rPr lang="pt-BR" altLang="zh-CN" kern="1200" dirty="0">
                <a:solidFill>
                  <a:schemeClr val="tx1"/>
                </a:solidFill>
                <a:effectLst/>
              </a:rPr>
              <a:t>O pool de endereços remotos é uma imagem do servidor DHCP/BOOTP externo. Ele não contém o endereço IP real, mas especifica o servidor DHCP/BOOTP correspondente ao pool de endereços. Quando um pool de endereços remotos é usado, o ME60 pode iniciar solicitações em nome de usuários ou retransmitir solicitações de usuário para solicitar, renovar ou liberar endereços IP do servidor DHCP/BOOTP</a:t>
            </a:r>
            <a:r>
              <a:rPr lang="en-US" altLang="zh-CN" kern="1200" dirty="0">
                <a:solidFill>
                  <a:schemeClr val="tx1"/>
                </a:solidFill>
                <a:effectLst/>
              </a:rPr>
              <a:t>. </a:t>
            </a:r>
          </a:p>
          <a:p>
            <a:r>
              <a:rPr lang="pt-BR" altLang="zh-CN" kern="1200" dirty="0">
                <a:solidFill>
                  <a:schemeClr val="tx1"/>
                </a:solidFill>
                <a:effectLst/>
              </a:rPr>
              <a:t>Um máximo de 4096 pools de endereços (incluindo pools de endereços locais e remotos) pode ser configurado no ME60. Um pool de endereços locais pode ser dividido em no máximo oito segmentos de endereço. Cada segmento de endereço pode ser configurado com um máximo de 32768 endereços. Depois que endereços inválidos (como X.0.0.0) são excluídos, cada pool de endereços pode fornecer um máximo de cerca de 192 mil endereços válidos</a:t>
            </a:r>
            <a:r>
              <a:rPr lang="en-US" altLang="zh-CN" kern="1200" dirty="0">
                <a:solidFill>
                  <a:schemeClr val="tx1"/>
                </a:solidFill>
                <a:effectLst/>
              </a:rPr>
              <a:t>.</a:t>
            </a:r>
          </a:p>
          <a:p>
            <a:pPr lvl="0">
              <a:defRPr/>
            </a:pPr>
            <a:endParaRPr lang="zh-CN" altLang="en-US" dirty="0">
              <a:cs typeface="Huawei Sans" panose="020C0503030203020204" pitchFamily="34" charset="0"/>
            </a:endParaRPr>
          </a:p>
          <a:p>
            <a:endParaRPr lang="zh-CN" altLang="en-US" dirty="0"/>
          </a:p>
        </p:txBody>
      </p:sp>
    </p:spTree>
    <p:extLst>
      <p:ext uri="{BB962C8B-B14F-4D97-AF65-F5344CB8AC3E}">
        <p14:creationId xmlns:p14="http://schemas.microsoft.com/office/powerpoint/2010/main" val="1535349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7110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60906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7859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18919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lnSpc>
                <a:spcPct val="100000"/>
              </a:lnSpc>
            </a:pPr>
            <a:r>
              <a:rPr lang="pt-BR" altLang="zh-CN" sz="1100" kern="1200" dirty="0">
                <a:solidFill>
                  <a:schemeClr val="tx1"/>
                </a:solidFill>
                <a:latin typeface="+mn-lt"/>
                <a:ea typeface="华文细黑" pitchFamily="2" charset="-122"/>
              </a:rPr>
              <a:t>Em uma rede TCP/IP, cada estação de trabalho deve executar configurações básicas de rede antes de acessar a rede e seus recursos. Os principais parâmetros a serem configurados incluem endereço IP, máscara de </a:t>
            </a:r>
            <a:r>
              <a:rPr lang="pt-BR" altLang="zh-CN" sz="1100" kern="1200" dirty="0" err="1">
                <a:solidFill>
                  <a:schemeClr val="tx1"/>
                </a:solidFill>
                <a:latin typeface="+mn-lt"/>
                <a:ea typeface="华文细黑" pitchFamily="2" charset="-122"/>
              </a:rPr>
              <a:t>sub-rede</a:t>
            </a:r>
            <a:r>
              <a:rPr lang="pt-BR" altLang="zh-CN" sz="1100" kern="1200" dirty="0">
                <a:solidFill>
                  <a:schemeClr val="tx1"/>
                </a:solidFill>
                <a:latin typeface="+mn-lt"/>
                <a:ea typeface="华文细黑" pitchFamily="2" charset="-122"/>
              </a:rPr>
              <a:t>, gateway padrão e DNS. Informações adicionais, como diretivas de gerenciamento de IP, podem ser necessárias</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lnSpc>
                <a:spcPct val="100000"/>
              </a:lnSpc>
            </a:pPr>
            <a:r>
              <a:rPr lang="pt-BR" altLang="zh-CN" sz="1100" kern="1200" dirty="0">
                <a:solidFill>
                  <a:schemeClr val="tx1"/>
                </a:solidFill>
                <a:latin typeface="+mn-lt"/>
                <a:ea typeface="华文细黑" pitchFamily="2" charset="-122"/>
              </a:rPr>
              <a:t>Em uma rede grande, garantir que todos os hosts tenham configurações corretas pode ser uma tarefa de gerenciamento difícil, especialmente para redes dinâmicas que contêm usuários móveis e laptops. Os computadores geralmente são movidos de uma </a:t>
            </a:r>
            <a:r>
              <a:rPr lang="pt-BR" altLang="zh-CN" sz="1100" kern="1200" dirty="0" err="1">
                <a:solidFill>
                  <a:schemeClr val="tx1"/>
                </a:solidFill>
                <a:latin typeface="+mn-lt"/>
                <a:ea typeface="华文细黑" pitchFamily="2" charset="-122"/>
              </a:rPr>
              <a:t>sub-rede</a:t>
            </a:r>
            <a:r>
              <a:rPr lang="pt-BR" altLang="zh-CN" sz="1100" kern="1200" dirty="0">
                <a:solidFill>
                  <a:schemeClr val="tx1"/>
                </a:solidFill>
                <a:latin typeface="+mn-lt"/>
                <a:ea typeface="华文细黑" pitchFamily="2" charset="-122"/>
              </a:rPr>
              <a:t> para outra e removidos da rede. A configuração manual ou a reconfiguração de um grande número de computadores pode levar muito tempo e erros na configuração do host IP podem causar falhas de comunicação de rede</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lnSpc>
                <a:spcPct val="100000"/>
              </a:lnSpc>
            </a:pPr>
            <a:r>
              <a:rPr lang="pt-BR" altLang="zh-CN" sz="1100" kern="1200" dirty="0">
                <a:solidFill>
                  <a:schemeClr val="tx1"/>
                </a:solidFill>
                <a:latin typeface="+mn-lt"/>
                <a:ea typeface="华文细黑" pitchFamily="2" charset="-122"/>
              </a:rPr>
              <a:t>Portanto, um mecanismo é necessário para simplificar a configuração de endereços IP e implementar o gerenciamento centralizado de endereços IP. O protocolo DHCP (Dynamic Host </a:t>
            </a:r>
            <a:r>
              <a:rPr lang="pt-BR" altLang="zh-CN" sz="1100" kern="1200" dirty="0" err="1">
                <a:solidFill>
                  <a:schemeClr val="tx1"/>
                </a:solidFill>
                <a:latin typeface="+mn-lt"/>
                <a:ea typeface="华文细黑" pitchFamily="2" charset="-122"/>
              </a:rPr>
              <a:t>Configuration</a:t>
            </a:r>
            <a:r>
              <a:rPr lang="pt-BR" altLang="zh-CN" sz="1100" kern="1200" dirty="0">
                <a:solidFill>
                  <a:schemeClr val="tx1"/>
                </a:solidFill>
                <a:latin typeface="+mn-lt"/>
                <a:ea typeface="华文细黑" pitchFamily="2" charset="-122"/>
              </a:rPr>
              <a:t> </a:t>
            </a:r>
            <a:r>
              <a:rPr lang="pt-BR" altLang="zh-CN" sz="1100" kern="1200" dirty="0" err="1">
                <a:solidFill>
                  <a:schemeClr val="tx1"/>
                </a:solidFill>
                <a:latin typeface="+mn-lt"/>
                <a:ea typeface="华文细黑" pitchFamily="2" charset="-122"/>
              </a:rPr>
              <a:t>Protocol</a:t>
            </a:r>
            <a:r>
              <a:rPr lang="pt-BR" altLang="zh-CN" sz="1100" kern="1200" dirty="0">
                <a:solidFill>
                  <a:schemeClr val="tx1"/>
                </a:solidFill>
                <a:latin typeface="+mn-lt"/>
                <a:ea typeface="华文细黑" pitchFamily="2" charset="-122"/>
              </a:rPr>
              <a:t>) foi projetado pela IETF (Internet </a:t>
            </a:r>
            <a:r>
              <a:rPr lang="pt-BR" altLang="zh-CN" sz="1100" kern="1200" dirty="0" err="1">
                <a:solidFill>
                  <a:schemeClr val="tx1"/>
                </a:solidFill>
                <a:latin typeface="+mn-lt"/>
                <a:ea typeface="华文细黑" pitchFamily="2" charset="-122"/>
              </a:rPr>
              <a:t>Engineering</a:t>
            </a:r>
            <a:r>
              <a:rPr lang="pt-BR" altLang="zh-CN" sz="1100" kern="1200" dirty="0">
                <a:solidFill>
                  <a:schemeClr val="tx1"/>
                </a:solidFill>
                <a:latin typeface="+mn-lt"/>
                <a:ea typeface="华文细黑" pitchFamily="2" charset="-122"/>
              </a:rPr>
              <a:t> Task Force) para essa finalidade</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lnSpc>
                <a:spcPct val="100000"/>
              </a:lnSpc>
            </a:pPr>
            <a:r>
              <a:rPr lang="pt-BR" altLang="zh-CN" sz="1100" kern="1200" dirty="0">
                <a:solidFill>
                  <a:schemeClr val="tx1"/>
                </a:solidFill>
                <a:latin typeface="+mn-lt"/>
                <a:ea typeface="华文细黑" pitchFamily="2" charset="-122"/>
              </a:rPr>
              <a:t>O DHCP pode reduzir os erros de configuração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lnSpc>
                <a:spcPct val="100000"/>
              </a:lnSpc>
            </a:pPr>
            <a:r>
              <a:rPr lang="pt-BR" altLang="zh-CN" sz="1100" kern="1200" dirty="0">
                <a:solidFill>
                  <a:schemeClr val="tx1"/>
                </a:solidFill>
                <a:latin typeface="+mn-lt"/>
                <a:ea typeface="华文细黑" pitchFamily="2" charset="-122"/>
              </a:rPr>
              <a:t>O DHCP minimiza o número de erros causados pela configuração manual do endereço IP. Por exemplo, a possibilidade de alocar um endereço IP em uso para outro dispositivo é bastante reduzida</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0" fontAlgn="base">
              <a:lnSpc>
                <a:spcPct val="100000"/>
              </a:lnSpc>
            </a:pPr>
            <a:r>
              <a:rPr lang="pt-BR" altLang="zh-CN" sz="1100" kern="1200" dirty="0">
                <a:solidFill>
                  <a:schemeClr val="tx1"/>
                </a:solidFill>
                <a:latin typeface="+mn-lt"/>
                <a:ea typeface="华文细黑" pitchFamily="2" charset="-122"/>
              </a:rPr>
              <a:t>DHCP reduz carga de trabalho de gerenciamento de rede</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lvl="1" fontAlgn="base">
              <a:lnSpc>
                <a:spcPct val="100000"/>
              </a:lnSpc>
            </a:pPr>
            <a:r>
              <a:rPr lang="pt-BR" altLang="zh-CN" sz="1100" kern="1200" dirty="0">
                <a:solidFill>
                  <a:schemeClr val="tx1"/>
                </a:solidFill>
                <a:latin typeface="+mn-lt"/>
                <a:ea typeface="华文细黑" pitchFamily="2" charset="-122"/>
              </a:rPr>
              <a:t>As configurações de TCP/IP são concluídas de forma centralizada e automática sem intervenção manual de um administrador de rede. Um administrador de rede pode definir as configurações de TCP/IP da rede global e de </a:t>
            </a:r>
            <a:r>
              <a:rPr lang="pt-BR" altLang="zh-CN" sz="1100" kern="1200" dirty="0" err="1">
                <a:solidFill>
                  <a:schemeClr val="tx1"/>
                </a:solidFill>
                <a:latin typeface="+mn-lt"/>
                <a:ea typeface="华文细黑" pitchFamily="2" charset="-122"/>
              </a:rPr>
              <a:t>sub-redes</a:t>
            </a:r>
            <a:r>
              <a:rPr lang="pt-BR" altLang="zh-CN" sz="1100" kern="1200" dirty="0">
                <a:solidFill>
                  <a:schemeClr val="tx1"/>
                </a:solidFill>
                <a:latin typeface="+mn-lt"/>
                <a:ea typeface="华文细黑" pitchFamily="2" charset="-122"/>
              </a:rPr>
              <a:t> específicas de maneira centralizada. As opções DHCP podem alocar automaticamente todos os valores TCP/IP adicionais aos clientes. Os endereços dos clientes devem ser atualizados com frequência. Por exemplo, um cliente de acesso remoto pode se mover para todos os lugares e precisa ser configurado de forma eficiente e automática quando é reiniciado em um novo local. Além disso, a maioria dos roteadores pode encaminhar solicitações de configuração DHCP, reduzindo a necessidade de configurar um servidor DHCP em cada </a:t>
            </a:r>
            <a:r>
              <a:rPr lang="pt-BR" altLang="zh-CN" sz="1100" kern="1200" dirty="0" err="1">
                <a:solidFill>
                  <a:schemeClr val="tx1"/>
                </a:solidFill>
                <a:latin typeface="+mn-lt"/>
                <a:ea typeface="华文细黑" pitchFamily="2" charset="-122"/>
              </a:rPr>
              <a:t>sub-rede</a:t>
            </a:r>
            <a:r>
              <a:rPr lang="pt-BR" altLang="zh-CN" sz="1100" kern="1200" dirty="0">
                <a:solidFill>
                  <a:schemeClr val="tx1"/>
                </a:solidFill>
                <a:latin typeface="+mn-lt"/>
                <a:ea typeface="华文细黑" pitchFamily="2" charset="-122"/>
              </a:rPr>
              <a:t>, a menos que outros motivos tornem necessário</a:t>
            </a:r>
            <a:r>
              <a:rPr lang="en-US" altLang="zh-CN" sz="1100" kern="1200" dirty="0">
                <a:solidFill>
                  <a:schemeClr val="tx1"/>
                </a:solidFill>
                <a:latin typeface="+mn-lt"/>
                <a:ea typeface="华文细黑" pitchFamily="2" charset="-122"/>
              </a:rPr>
              <a:t>.</a:t>
            </a:r>
            <a:endParaRPr lang="zh-CN" altLang="zh-CN" sz="1200" kern="1200" dirty="0">
              <a:solidFill>
                <a:schemeClr val="tx1"/>
              </a:solidFill>
              <a:latin typeface="+mn-lt"/>
              <a:ea typeface="华文细黑" pitchFamily="2" charset="-122"/>
            </a:endParaRPr>
          </a:p>
          <a:p>
            <a:pPr>
              <a:lnSpc>
                <a:spcPct val="100000"/>
              </a:lnSpc>
            </a:pPr>
            <a:endParaRPr lang="zh-CN" altLang="en-US" dirty="0">
              <a:latin typeface="+mn-lt"/>
            </a:endParaRPr>
          </a:p>
        </p:txBody>
      </p:sp>
    </p:spTree>
    <p:extLst>
      <p:ext uri="{BB962C8B-B14F-4D97-AF65-F5344CB8AC3E}">
        <p14:creationId xmlns:p14="http://schemas.microsoft.com/office/powerpoint/2010/main" val="273753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r>
              <a:rPr lang="pt-BR" altLang="zh-CN" sz="1100" kern="1200" dirty="0">
                <a:solidFill>
                  <a:schemeClr val="tx1"/>
                </a:solidFill>
                <a:latin typeface="+mn-lt"/>
                <a:ea typeface="华文细黑" pitchFamily="2" charset="-122"/>
                <a:cs typeface="+mn-cs"/>
              </a:rPr>
              <a:t>Servidor DHCP: um servidor DHCP processa solicitações de alocação de endereço, renovação de concessão e liberação de clientes ou retransmissões e aloca endereços IP e outras configurações de rede a clientes</a:t>
            </a:r>
            <a:r>
              <a:rPr lang="en-US" altLang="zh-CN" sz="1100" kern="1200" dirty="0">
                <a:solidFill>
                  <a:schemeClr val="tx1"/>
                </a:solidFill>
                <a:latin typeface="+mn-lt"/>
                <a:ea typeface="华文细黑" pitchFamily="2" charset="-122"/>
                <a:cs typeface="+mn-cs"/>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1988706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Cliente DHCP: um cliente DHCP troca pacotes com um servidor DHCP para obter o endereço IP e outras configurações de rede. O protocolo DHCP é usado para obter dinamicamente parâmetros como endereços IP do servidor DHCP, facilitando a configuração do cliente e o gerenciamento centralizado</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a:t>
            </a:r>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endParaRPr lang="en-US" altLang="zh-CN" sz="1100" dirty="0">
              <a:latin typeface="Huawei Sans" panose="020C0503030203020204" pitchFamily="34" charset="0"/>
              <a:ea typeface="方正兰亭黑简体" panose="02000000000000000000" pitchFamily="2" charset="-122"/>
              <a:cs typeface="Huawei Sans" panose="020C0503030203020204" pitchFamily="34" charset="0"/>
            </a:endParaRPr>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endParaRPr lang="en-US" altLang="zh-CN" sz="1100" dirty="0">
              <a:latin typeface="Huawei Sans" panose="020C0503030203020204" pitchFamily="34" charset="0"/>
              <a:ea typeface="方正兰亭黑简体" panose="02000000000000000000" pitchFamily="2" charset="-122"/>
              <a:cs typeface="Huawei Sans" panose="020C0503030203020204" pitchFamily="34" charset="0"/>
            </a:endParaRPr>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endParaRPr lang="en-US" altLang="zh-CN" sz="1100" dirty="0">
              <a:latin typeface="Huawei Sans" panose="020C0503030203020204" pitchFamily="34" charset="0"/>
              <a:ea typeface="方正兰亭黑简体" panose="02000000000000000000" pitchFamily="2" charset="-122"/>
              <a:cs typeface="Huawei Sans" panose="020C0503030203020204" pitchFamily="34" charset="0"/>
            </a:endParaRPr>
          </a:p>
          <a:p>
            <a:endParaRPr lang="zh-CN" altLang="en-US" dirty="0"/>
          </a:p>
        </p:txBody>
      </p:sp>
    </p:spTree>
    <p:extLst>
      <p:ext uri="{BB962C8B-B14F-4D97-AF65-F5344CB8AC3E}">
        <p14:creationId xmlns:p14="http://schemas.microsoft.com/office/powerpoint/2010/main" val="3836216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en-US" altLang="zh-CN" sz="1100" kern="1200" dirty="0">
                <a:solidFill>
                  <a:schemeClr val="tx1"/>
                </a:solidFill>
                <a:latin typeface="+mn-lt"/>
                <a:ea typeface="华文细黑" pitchFamily="2" charset="-122"/>
                <a:cs typeface="+mn-cs"/>
              </a:rPr>
              <a:t>DHCP Discover: </a:t>
            </a:r>
            <a:r>
              <a:rPr lang="pt-BR" altLang="zh-CN" sz="1100" kern="1200" dirty="0">
                <a:solidFill>
                  <a:schemeClr val="tx1"/>
                </a:solidFill>
                <a:latin typeface="+mn-lt"/>
                <a:ea typeface="华文细黑" pitchFamily="2" charset="-122"/>
                <a:cs typeface="+mn-cs"/>
              </a:rPr>
              <a:t>Um cliente transmite esse pacote para descobrir servidores DHCP disponíveis</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r>
              <a:rPr lang="en-US" altLang="zh-CN" sz="1100" kern="1200" dirty="0">
                <a:solidFill>
                  <a:schemeClr val="tx1"/>
                </a:solidFill>
                <a:latin typeface="+mn-lt"/>
                <a:ea typeface="华文细黑" pitchFamily="2" charset="-122"/>
                <a:cs typeface="+mn-cs"/>
              </a:rPr>
              <a:t>DHCP Offer: </a:t>
            </a:r>
            <a:r>
              <a:rPr lang="pt-BR" altLang="zh-CN" sz="1100" kern="1200" dirty="0">
                <a:solidFill>
                  <a:schemeClr val="tx1"/>
                </a:solidFill>
                <a:latin typeface="+mn-lt"/>
                <a:ea typeface="华文细黑" pitchFamily="2" charset="-122"/>
                <a:cs typeface="+mn-cs"/>
              </a:rPr>
              <a:t>Um servidor envia esse pacote para responder ao pacote DHCP Discover de um cliente e fornece vários parâmetros de configuração para o cliente</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r>
              <a:rPr lang="en-US" altLang="zh-CN" sz="1100" kern="1200" dirty="0">
                <a:solidFill>
                  <a:schemeClr val="tx1"/>
                </a:solidFill>
                <a:latin typeface="+mn-lt"/>
                <a:ea typeface="华文细黑" pitchFamily="2" charset="-122"/>
                <a:cs typeface="+mn-cs"/>
              </a:rPr>
              <a:t>DHCP Request</a:t>
            </a:r>
            <a:endParaRPr lang="zh-CN" altLang="zh-CN" sz="1200" kern="1200" dirty="0">
              <a:solidFill>
                <a:schemeClr val="tx1"/>
              </a:solidFill>
              <a:latin typeface="+mn-lt"/>
              <a:ea typeface="华文细黑" pitchFamily="2" charset="-122"/>
              <a:cs typeface="+mn-cs"/>
            </a:endParaRPr>
          </a:p>
          <a:p>
            <a:pPr lvl="1" fontAlgn="base"/>
            <a:r>
              <a:rPr lang="pt-BR" altLang="zh-CN" sz="1100" kern="1200" dirty="0">
                <a:solidFill>
                  <a:schemeClr val="tx1"/>
                </a:solidFill>
                <a:latin typeface="+mn-lt"/>
                <a:ea typeface="华文细黑" pitchFamily="2" charset="-122"/>
                <a:cs typeface="+mn-cs"/>
              </a:rPr>
              <a:t>Um cliente solicita um endereço e outros parâmetros de configuração de um servidor</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1" fontAlgn="base"/>
            <a:r>
              <a:rPr lang="pt-BR" altLang="zh-CN" sz="1100" kern="1200" dirty="0">
                <a:solidFill>
                  <a:schemeClr val="tx1"/>
                </a:solidFill>
                <a:latin typeface="+mn-lt"/>
                <a:ea typeface="华文细黑" pitchFamily="2" charset="-122"/>
                <a:cs typeface="+mn-cs"/>
              </a:rPr>
              <a:t>Um cliente verifica se o endereço original e outros parâmetros de configuração estão corretos após a reinicialização</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1" fontAlgn="base"/>
            <a:r>
              <a:rPr lang="pt-BR" altLang="zh-CN" sz="1100" kern="1200" dirty="0">
                <a:solidFill>
                  <a:schemeClr val="tx1"/>
                </a:solidFill>
                <a:latin typeface="+mn-lt"/>
                <a:ea typeface="华文细黑" pitchFamily="2" charset="-122"/>
                <a:cs typeface="+mn-cs"/>
              </a:rPr>
              <a:t>Um cliente se aplica para estender o prazo de concessão do endereço e outros parâmetros de configuração de um servidor</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r>
              <a:rPr lang="en-US" altLang="zh-CN" sz="1100" kern="1200" dirty="0">
                <a:solidFill>
                  <a:schemeClr val="tx1"/>
                </a:solidFill>
                <a:latin typeface="+mn-lt"/>
                <a:ea typeface="华文细黑" pitchFamily="2" charset="-122"/>
                <a:cs typeface="+mn-cs"/>
              </a:rPr>
              <a:t>DHCP ACK: </a:t>
            </a:r>
            <a:r>
              <a:rPr lang="pt-BR" altLang="zh-CN" sz="1100" kern="1200" dirty="0">
                <a:solidFill>
                  <a:schemeClr val="tx1"/>
                </a:solidFill>
                <a:latin typeface="+mn-lt"/>
                <a:ea typeface="华文细黑" pitchFamily="2" charset="-122"/>
                <a:cs typeface="+mn-cs"/>
              </a:rPr>
              <a:t>Um servidor envia o endereço a ser alocado e outros parâmetros de configuração para um cliente</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r>
              <a:rPr lang="en-US" altLang="zh-CN" sz="1100" kern="1200" dirty="0">
                <a:solidFill>
                  <a:schemeClr val="tx1"/>
                </a:solidFill>
                <a:latin typeface="+mn-lt"/>
                <a:ea typeface="华文细黑" pitchFamily="2" charset="-122"/>
                <a:cs typeface="+mn-cs"/>
              </a:rPr>
              <a:t>DHCP NAK: </a:t>
            </a:r>
            <a:r>
              <a:rPr lang="pt-BR" altLang="zh-CN" sz="1100" kern="1200" dirty="0">
                <a:solidFill>
                  <a:schemeClr val="tx1"/>
                </a:solidFill>
                <a:latin typeface="+mn-lt"/>
                <a:ea typeface="华文细黑" pitchFamily="2" charset="-122"/>
                <a:cs typeface="+mn-cs"/>
              </a:rPr>
              <a:t>Um servidor notifica um cliente de que o endereço solicitado é inválido ou expirou</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r>
              <a:rPr lang="en-US" altLang="zh-CN" sz="1100" kern="1200" dirty="0">
                <a:solidFill>
                  <a:schemeClr val="tx1"/>
                </a:solidFill>
                <a:latin typeface="+mn-lt"/>
                <a:ea typeface="华文细黑" pitchFamily="2" charset="-122"/>
                <a:cs typeface="+mn-cs"/>
              </a:rPr>
              <a:t>DHCP Decline: </a:t>
            </a:r>
            <a:r>
              <a:rPr lang="pt-BR" altLang="zh-CN" sz="1100" kern="1200" dirty="0">
                <a:solidFill>
                  <a:schemeClr val="tx1"/>
                </a:solidFill>
                <a:latin typeface="+mn-lt"/>
                <a:ea typeface="华文细黑" pitchFamily="2" charset="-122"/>
                <a:cs typeface="+mn-cs"/>
              </a:rPr>
              <a:t>Um cliente notifica um servidor de que um endereço alocado está sendo usado por outro dispositivo</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pPr lvl="0" fontAlgn="base"/>
            <a:r>
              <a:rPr lang="en-US" altLang="zh-CN" sz="1100" kern="1200" dirty="0">
                <a:solidFill>
                  <a:schemeClr val="tx1"/>
                </a:solidFill>
                <a:latin typeface="+mn-lt"/>
                <a:ea typeface="华文细黑" pitchFamily="2" charset="-122"/>
                <a:cs typeface="+mn-cs"/>
              </a:rPr>
              <a:t>DHCP Release: </a:t>
            </a:r>
            <a:r>
              <a:rPr lang="pt-BR" altLang="zh-CN" sz="1100" kern="1200" dirty="0">
                <a:solidFill>
                  <a:schemeClr val="tx1"/>
                </a:solidFill>
                <a:latin typeface="+mn-lt"/>
                <a:ea typeface="华文细黑" pitchFamily="2" charset="-122"/>
                <a:cs typeface="+mn-cs"/>
              </a:rPr>
              <a:t>Um cliente libera um endereço usado por ele</a:t>
            </a:r>
            <a:r>
              <a:rPr lang="en-US" altLang="zh-CN" sz="1100" kern="1200" dirty="0">
                <a:solidFill>
                  <a:schemeClr val="tx1"/>
                </a:solidFill>
                <a:latin typeface="+mn-lt"/>
                <a:ea typeface="华文细黑" pitchFamily="2" charset="-122"/>
                <a:cs typeface="+mn-cs"/>
              </a:rPr>
              <a:t>.</a:t>
            </a:r>
            <a:endParaRPr lang="zh-CN" altLang="zh-CN" sz="1200" kern="1200" dirty="0">
              <a:solidFill>
                <a:schemeClr val="tx1"/>
              </a:solidFill>
              <a:latin typeface="+mn-lt"/>
              <a:ea typeface="华文细黑" pitchFamily="2" charset="-122"/>
              <a:cs typeface="+mn-cs"/>
            </a:endParaRPr>
          </a:p>
          <a:p>
            <a:r>
              <a:rPr lang="en-US" altLang="zh-CN" sz="1100" kern="1200" dirty="0">
                <a:solidFill>
                  <a:schemeClr val="tx1"/>
                </a:solidFill>
                <a:latin typeface="+mn-lt"/>
                <a:ea typeface="华文细黑" pitchFamily="2" charset="-122"/>
                <a:cs typeface="+mn-cs"/>
              </a:rPr>
              <a:t>DHCP Inform: </a:t>
            </a:r>
            <a:r>
              <a:rPr lang="pt-BR" altLang="zh-CN" sz="1100" kern="1200" dirty="0">
                <a:solidFill>
                  <a:schemeClr val="tx1"/>
                </a:solidFill>
                <a:latin typeface="+mn-lt"/>
                <a:ea typeface="华文细黑" pitchFamily="2" charset="-122"/>
                <a:cs typeface="+mn-cs"/>
              </a:rPr>
              <a:t>Um cliente se aplica a parâmetros de configuração local (após um endereço ter sido alocado) de um servidor.</a:t>
            </a:r>
            <a:endParaRPr lang="zh-CN" altLang="en-US" sz="1050" dirty="0">
              <a:latin typeface="+mn-lt"/>
            </a:endParaRPr>
          </a:p>
        </p:txBody>
      </p:sp>
    </p:spTree>
    <p:extLst>
      <p:ext uri="{BB962C8B-B14F-4D97-AF65-F5344CB8AC3E}">
        <p14:creationId xmlns:p14="http://schemas.microsoft.com/office/powerpoint/2010/main" val="1713952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fontAlgn="base"/>
            <a:r>
              <a:rPr lang="en-US" altLang="zh-CN" sz="1100" kern="1200" dirty="0" err="1">
                <a:solidFill>
                  <a:schemeClr val="tx1"/>
                </a:solidFill>
                <a:latin typeface="+mn-lt"/>
                <a:ea typeface="华文细黑" pitchFamily="2" charset="-122"/>
                <a:cs typeface="+mn-cs"/>
              </a:rPr>
              <a:t>Fase</a:t>
            </a:r>
            <a:r>
              <a:rPr lang="en-US" altLang="zh-CN" sz="1100" kern="1200" dirty="0">
                <a:solidFill>
                  <a:schemeClr val="tx1"/>
                </a:solidFill>
                <a:latin typeface="+mn-lt"/>
                <a:ea typeface="华文细黑" pitchFamily="2" charset="-122"/>
                <a:cs typeface="+mn-cs"/>
              </a:rPr>
              <a:t> de </a:t>
            </a:r>
            <a:r>
              <a:rPr lang="en-US" altLang="zh-CN" sz="1100" kern="1200" dirty="0" err="1">
                <a:solidFill>
                  <a:schemeClr val="tx1"/>
                </a:solidFill>
                <a:latin typeface="+mn-lt"/>
                <a:ea typeface="华文细黑" pitchFamily="2" charset="-122"/>
                <a:cs typeface="+mn-cs"/>
              </a:rPr>
              <a:t>descoberta</a:t>
            </a:r>
            <a:r>
              <a:rPr lang="en-US" altLang="zh-CN" sz="1100" kern="1200" dirty="0">
                <a:solidFill>
                  <a:schemeClr val="tx1"/>
                </a:solidFill>
                <a:latin typeface="+mn-lt"/>
                <a:ea typeface="华文细黑" pitchFamily="2" charset="-122"/>
                <a:cs typeface="+mn-cs"/>
              </a:rPr>
              <a:t>: </a:t>
            </a:r>
            <a:r>
              <a:rPr lang="pt-BR" altLang="zh-CN" sz="1100" kern="1200" dirty="0">
                <a:solidFill>
                  <a:schemeClr val="tx1"/>
                </a:solidFill>
                <a:latin typeface="+mn-lt"/>
                <a:ea typeface="华文细黑" pitchFamily="2" charset="-122"/>
                <a:cs typeface="+mn-cs"/>
              </a:rPr>
              <a:t>Um cliente DHCP procura um servidor DHCP</a:t>
            </a:r>
            <a:r>
              <a:rPr lang="en-US" altLang="zh-CN" sz="1100" kern="1200" dirty="0">
                <a:solidFill>
                  <a:schemeClr val="tx1"/>
                </a:solidFill>
                <a:latin typeface="+mn-lt"/>
                <a:ea typeface="华文细黑" pitchFamily="2" charset="-122"/>
                <a:cs typeface="+mn-cs"/>
              </a:rPr>
              <a:t>.</a:t>
            </a:r>
            <a:endParaRPr lang="zh-CN" altLang="zh-CN" sz="1100" kern="1200" dirty="0">
              <a:solidFill>
                <a:schemeClr val="tx1"/>
              </a:solidFill>
              <a:latin typeface="+mn-lt"/>
              <a:ea typeface="华文细黑" pitchFamily="2" charset="-122"/>
              <a:cs typeface="+mn-cs"/>
            </a:endParaRPr>
          </a:p>
          <a:p>
            <a:r>
              <a:rPr lang="pt-BR" altLang="zh-CN" sz="1100" kern="1200" dirty="0">
                <a:solidFill>
                  <a:schemeClr val="tx1"/>
                </a:solidFill>
                <a:latin typeface="+mn-lt"/>
                <a:ea typeface="华文细黑" pitchFamily="2" charset="-122"/>
                <a:cs typeface="+mn-cs"/>
              </a:rPr>
              <a:t>Na fase de descoberta, um cliente DHCP procura um servidor DHCP enviando um pacote DHCP Discover. Como os endereços IP dos servidores DHCP são desconhecidos para o cliente, o cliente DHCP difunde o pacote DHCP Discover na rede. Todos os servidores DHCP que recebem pacotes DHCP Discover enviam pacotes de resposta. O cliente DHCP pode então saber os locais dos servidores DHCP na rede</a:t>
            </a:r>
            <a:r>
              <a:rPr lang="en-US" altLang="zh-CN" sz="1100" kern="1200" dirty="0">
                <a:solidFill>
                  <a:schemeClr val="tx1"/>
                </a:solidFill>
                <a:latin typeface="+mn-lt"/>
                <a:ea typeface="华文细黑" pitchFamily="2" charset="-122"/>
                <a:cs typeface="+mn-cs"/>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2620922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1868557682"/>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943123759"/>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a:t>Question description.</a:t>
            </a:r>
          </a:p>
          <a:p>
            <a:pPr lvl="1"/>
            <a:endParaRPr lang="en-US" altLang="zh-CN" dirty="0"/>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Click here to edit summary</a:t>
            </a:r>
            <a:endParaRPr lang="zh-CN" altLang="en-US" dirty="0"/>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More information for trainees</a:t>
            </a:r>
            <a:endParaRPr lang="zh-CN" altLang="en-US" dirty="0"/>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Click to Edit Title</a:t>
            </a:r>
            <a:endParaRPr lang="zh-CN" altLang="en-US" dirty="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a:t>The chapter describes ...</a:t>
            </a:r>
            <a:endParaRPr lang="zh-CN" altLang="en-US" dirty="0"/>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0</a:t>
            </a:r>
            <a:endParaRPr lang="zh-CN" altLang="en-US" dirty="0"/>
          </a:p>
        </p:txBody>
      </p:sp>
      <p:grpSp>
        <p:nvGrpSpPr>
          <p:cNvPr id="2" name="组合 1"/>
          <p:cNvGrpSpPr/>
          <p:nvPr userDrawn="1"/>
        </p:nvGrpSpPr>
        <p:grpSpPr>
          <a:xfrm>
            <a:off x="12162528" y="4653136"/>
            <a:ext cx="638734" cy="1729234"/>
            <a:chOff x="12162528" y="4653136"/>
            <a:chExt cx="638734" cy="1729234"/>
          </a:xfrm>
        </p:grpSpPr>
        <p:sp>
          <p:nvSpPr>
            <p:cNvPr id="12" name="矩形 11">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p>
          </p:txBody>
        </p:sp>
        <p:sp>
          <p:nvSpPr>
            <p:cNvPr id="19" name="文本框 18">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p>
          </p:txBody>
        </p:sp>
        <p:sp>
          <p:nvSpPr>
            <p:cNvPr id="20" name="文本框 19">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p>
          </p:txBody>
        </p:sp>
        <p:sp>
          <p:nvSpPr>
            <p:cNvPr id="21" name="文本框 20">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p>
          </p:txBody>
        </p:sp>
        <p:sp>
          <p:nvSpPr>
            <p:cNvPr id="22" name="文本框 21">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p>
          </p:txBody>
        </p:sp>
        <p:sp>
          <p:nvSpPr>
            <p:cNvPr id="23" name="文本框 22">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p>
          </p:txBody>
        </p:sp>
      </p:gr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‹nº›</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9" userDrawn="1">
          <p15:clr>
            <a:srgbClr val="F26B43"/>
          </p15:clr>
        </p15:guide>
        <p15:guide id="4" pos="7401"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guide id="9" orient="horz" pos="45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6.emf"/><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6.emf"/><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6.emf"/><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6.emf"/><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6.emf"/><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9.emf"/><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4.png"/><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6.em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en-US" altLang="zh-CN" dirty="0" err="1"/>
              <a:t>Fundamentos</a:t>
            </a:r>
            <a:r>
              <a:rPr lang="en-US" altLang="zh-CN" dirty="0"/>
              <a:t> do DHCP</a:t>
            </a:r>
            <a:endParaRPr lang="zh-CN" altLang="en-US"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0802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Processo</a:t>
            </a:r>
            <a:r>
              <a:rPr lang="en-US" altLang="zh-CN" dirty="0"/>
              <a:t> DHCP - OFFER</a:t>
            </a:r>
            <a:endParaRPr lang="zh-CN" altLang="en-US" dirty="0"/>
          </a:p>
        </p:txBody>
      </p:sp>
      <p:sp>
        <p:nvSpPr>
          <p:cNvPr id="3" name="文本占位符 2"/>
          <p:cNvSpPr>
            <a:spLocks noGrp="1"/>
          </p:cNvSpPr>
          <p:nvPr>
            <p:ph type="body" sz="quarter" idx="10"/>
          </p:nvPr>
        </p:nvSpPr>
        <p:spPr/>
        <p:txBody>
          <a:bodyPr/>
          <a:lstStyle/>
          <a:p>
            <a:r>
              <a:rPr lang="pt-BR" altLang="zh-CN" dirty="0"/>
              <a:t>O servidor responde ao cliente com um endereço IP disponível. Esse endereço não é realmente alocado e é verificado usando o pacote ICMP Echo </a:t>
            </a:r>
            <a:r>
              <a:rPr lang="pt-BR" altLang="zh-CN" dirty="0" err="1"/>
              <a:t>Request</a:t>
            </a:r>
            <a:r>
              <a:rPr lang="pt-BR" altLang="zh-CN" dirty="0"/>
              <a:t> antes da atribuição</a:t>
            </a:r>
            <a:r>
              <a:rPr lang="en-US" altLang="zh-CN" dirty="0"/>
              <a:t>.</a:t>
            </a:r>
          </a:p>
          <a:p>
            <a:endParaRPr lang="zh-CN" altLang="en-US" dirty="0"/>
          </a:p>
        </p:txBody>
      </p:sp>
      <p:pic>
        <p:nvPicPr>
          <p:cNvPr id="4" name="图片 3"/>
          <p:cNvPicPr>
            <a:picLocks noChangeAspect="1"/>
          </p:cNvPicPr>
          <p:nvPr/>
        </p:nvPicPr>
        <p:blipFill>
          <a:blip r:embed="rId3"/>
          <a:stretch>
            <a:fillRect/>
          </a:stretch>
        </p:blipFill>
        <p:spPr>
          <a:xfrm>
            <a:off x="8961040" y="2212090"/>
            <a:ext cx="2165539" cy="1291758"/>
          </a:xfrm>
          <a:prstGeom prst="rect">
            <a:avLst/>
          </a:prstGeom>
        </p:spPr>
      </p:pic>
      <p:sp>
        <p:nvSpPr>
          <p:cNvPr id="5" name="Line 19"/>
          <p:cNvSpPr>
            <a:spLocks noChangeShapeType="1"/>
          </p:cNvSpPr>
          <p:nvPr/>
        </p:nvSpPr>
        <p:spPr bwMode="auto">
          <a:xfrm>
            <a:off x="1190569" y="5000802"/>
            <a:ext cx="772448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6" name="Line 20"/>
          <p:cNvSpPr>
            <a:spLocks noChangeShapeType="1"/>
          </p:cNvSpPr>
          <p:nvPr/>
        </p:nvSpPr>
        <p:spPr bwMode="auto">
          <a:xfrm>
            <a:off x="2982255" y="4104960"/>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7" name="Line 21"/>
          <p:cNvSpPr>
            <a:spLocks noChangeShapeType="1"/>
          </p:cNvSpPr>
          <p:nvPr/>
        </p:nvSpPr>
        <p:spPr bwMode="auto">
          <a:xfrm>
            <a:off x="5331683" y="4104960"/>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8" name="Line 22"/>
          <p:cNvSpPr>
            <a:spLocks noChangeShapeType="1"/>
          </p:cNvSpPr>
          <p:nvPr/>
        </p:nvSpPr>
        <p:spPr bwMode="auto">
          <a:xfrm>
            <a:off x="7908157" y="4104960"/>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9" name="Line 34"/>
          <p:cNvSpPr>
            <a:spLocks noChangeShapeType="1"/>
          </p:cNvSpPr>
          <p:nvPr/>
        </p:nvSpPr>
        <p:spPr bwMode="auto">
          <a:xfrm>
            <a:off x="2700745" y="4104960"/>
            <a:ext cx="0" cy="449155"/>
          </a:xfrm>
          <a:prstGeom prst="line">
            <a:avLst/>
          </a:prstGeom>
          <a:noFill/>
          <a:ln w="25400">
            <a:solidFill>
              <a:srgbClr val="C0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5"/>
          <p:cNvSpPr>
            <a:spLocks noChangeShapeType="1"/>
          </p:cNvSpPr>
          <p:nvPr/>
        </p:nvSpPr>
        <p:spPr bwMode="auto">
          <a:xfrm>
            <a:off x="2700745" y="4554116"/>
            <a:ext cx="5483645" cy="0"/>
          </a:xfrm>
          <a:prstGeom prst="line">
            <a:avLst/>
          </a:prstGeom>
          <a:noFill/>
          <a:ln w="254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1" name="Line 36"/>
          <p:cNvSpPr>
            <a:spLocks noChangeShapeType="1"/>
          </p:cNvSpPr>
          <p:nvPr/>
        </p:nvSpPr>
        <p:spPr bwMode="auto">
          <a:xfrm flipV="1">
            <a:off x="5669784" y="4104960"/>
            <a:ext cx="0" cy="449155"/>
          </a:xfrm>
          <a:prstGeom prst="line">
            <a:avLst/>
          </a:prstGeom>
          <a:noFill/>
          <a:ln w="254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2" name="Line 37"/>
          <p:cNvSpPr>
            <a:spLocks noChangeShapeType="1"/>
          </p:cNvSpPr>
          <p:nvPr/>
        </p:nvSpPr>
        <p:spPr bwMode="auto">
          <a:xfrm flipV="1">
            <a:off x="8184389" y="4104960"/>
            <a:ext cx="0" cy="449155"/>
          </a:xfrm>
          <a:prstGeom prst="line">
            <a:avLst/>
          </a:prstGeom>
          <a:noFill/>
          <a:ln w="254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3" name="Text Box 39"/>
          <p:cNvSpPr txBox="1">
            <a:spLocks noChangeArrowheads="1"/>
          </p:cNvSpPr>
          <p:nvPr/>
        </p:nvSpPr>
        <p:spPr bwMode="auto">
          <a:xfrm>
            <a:off x="9674227" y="2673303"/>
            <a:ext cx="8282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dirty="0"/>
              <a:t>Rede 2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4" name="图片 13" descr="交换机.png"/>
          <p:cNvPicPr>
            <a:picLocks noChangeAspect="1"/>
          </p:cNvPicPr>
          <p:nvPr/>
        </p:nvPicPr>
        <p:blipFill>
          <a:blip r:embed="rId4" cstate="print"/>
          <a:stretch>
            <a:fillRect/>
          </a:stretch>
        </p:blipFill>
        <p:spPr>
          <a:xfrm>
            <a:off x="4937581" y="3231939"/>
            <a:ext cx="1041727" cy="852319"/>
          </a:xfrm>
          <a:prstGeom prst="rect">
            <a:avLst/>
          </a:prstGeom>
        </p:spPr>
      </p:pic>
      <p:pic>
        <p:nvPicPr>
          <p:cNvPr id="15" name="图片 14"/>
          <p:cNvPicPr>
            <a:picLocks noChangeAspect="1"/>
          </p:cNvPicPr>
          <p:nvPr/>
        </p:nvPicPr>
        <p:blipFill>
          <a:blip r:embed="rId5"/>
          <a:stretch>
            <a:fillRect/>
          </a:stretch>
        </p:blipFill>
        <p:spPr>
          <a:xfrm>
            <a:off x="2137463" y="3206113"/>
            <a:ext cx="1155865" cy="903970"/>
          </a:xfrm>
          <a:prstGeom prst="rect">
            <a:avLst/>
          </a:prstGeom>
        </p:spPr>
      </p:pic>
      <p:pic>
        <p:nvPicPr>
          <p:cNvPr id="16" name="图片 15"/>
          <p:cNvPicPr>
            <a:picLocks noChangeAspect="1"/>
          </p:cNvPicPr>
          <p:nvPr/>
        </p:nvPicPr>
        <p:blipFill>
          <a:blip r:embed="rId3"/>
          <a:stretch>
            <a:fillRect/>
          </a:stretch>
        </p:blipFill>
        <p:spPr>
          <a:xfrm>
            <a:off x="4230786" y="4665170"/>
            <a:ext cx="2165539" cy="1291758"/>
          </a:xfrm>
          <a:prstGeom prst="rect">
            <a:avLst/>
          </a:prstGeom>
        </p:spPr>
      </p:pic>
      <p:sp>
        <p:nvSpPr>
          <p:cNvPr id="17" name="Text Box 38"/>
          <p:cNvSpPr txBox="1">
            <a:spLocks noChangeArrowheads="1"/>
          </p:cNvSpPr>
          <p:nvPr/>
        </p:nvSpPr>
        <p:spPr bwMode="auto">
          <a:xfrm>
            <a:off x="4917562" y="4987884"/>
            <a:ext cx="8282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dirty="0"/>
              <a:t>Rede 1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8" name="图片 17"/>
          <p:cNvPicPr>
            <a:picLocks noChangeAspect="1"/>
          </p:cNvPicPr>
          <p:nvPr/>
        </p:nvPicPr>
        <p:blipFill>
          <a:blip r:embed="rId6"/>
          <a:stretch>
            <a:fillRect/>
          </a:stretch>
        </p:blipFill>
        <p:spPr>
          <a:xfrm>
            <a:off x="7202143" y="3201096"/>
            <a:ext cx="1391741" cy="914004"/>
          </a:xfrm>
          <a:prstGeom prst="rect">
            <a:avLst/>
          </a:prstGeom>
        </p:spPr>
      </p:pic>
      <p:sp>
        <p:nvSpPr>
          <p:cNvPr id="19" name="Text Box 16"/>
          <p:cNvSpPr txBox="1">
            <a:spLocks noChangeArrowheads="1"/>
          </p:cNvSpPr>
          <p:nvPr/>
        </p:nvSpPr>
        <p:spPr bwMode="auto">
          <a:xfrm>
            <a:off x="3319473" y="2356106"/>
            <a:ext cx="15424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b="1">
                <a:latin typeface="+mn-lt"/>
              </a:defRPr>
            </a:lvl1pPr>
          </a:lstStyle>
          <a:p>
            <a:pPr algn="ctr"/>
            <a:r>
              <a:rPr lang="en-US" altLang="zh-CN" sz="1600" b="0" dirty="0">
                <a:latin typeface="Huawei Sans" panose="020C0503030203020204" pitchFamily="34" charset="0"/>
                <a:cs typeface="Huawei Sans" panose="020C0503030203020204" pitchFamily="34" charset="0"/>
              </a:rPr>
              <a:t>DHCP OFFER</a:t>
            </a:r>
          </a:p>
          <a:p>
            <a:pPr algn="ctr"/>
            <a:r>
              <a:rPr lang="zh-CN" altLang="en-US" sz="1600" b="0" dirty="0">
                <a:latin typeface="Huawei Sans" panose="020C0503030203020204" pitchFamily="34" charset="0"/>
                <a:cs typeface="Huawei Sans" panose="020C0503030203020204" pitchFamily="34" charset="0"/>
              </a:rPr>
              <a:t>（</a:t>
            </a:r>
            <a:r>
              <a:rPr lang="en-US" altLang="zh-CN" sz="1600" b="0" dirty="0">
                <a:latin typeface="Huawei Sans" panose="020C0503030203020204" pitchFamily="34" charset="0"/>
                <a:cs typeface="Huawei Sans" panose="020C0503030203020204" pitchFamily="34" charset="0"/>
              </a:rPr>
              <a:t>192.168.0.1)</a:t>
            </a:r>
          </a:p>
        </p:txBody>
      </p:sp>
      <p:sp>
        <p:nvSpPr>
          <p:cNvPr id="20" name="Line 15"/>
          <p:cNvSpPr>
            <a:spLocks noChangeShapeType="1"/>
          </p:cNvSpPr>
          <p:nvPr/>
        </p:nvSpPr>
        <p:spPr bwMode="auto">
          <a:xfrm rot="10800000" flipH="1">
            <a:off x="3131416" y="2924878"/>
            <a:ext cx="1974574" cy="0"/>
          </a:xfrm>
          <a:prstGeom prst="line">
            <a:avLst/>
          </a:prstGeom>
          <a:noFill/>
          <a:ln w="25400">
            <a:solidFill>
              <a:srgbClr val="C0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1" name="肘形连接符 20"/>
          <p:cNvCxnSpPr>
            <a:stCxn id="18" idx="3"/>
            <a:endCxn id="4" idx="1"/>
          </p:cNvCxnSpPr>
          <p:nvPr/>
        </p:nvCxnSpPr>
        <p:spPr bwMode="auto">
          <a:xfrm flipV="1">
            <a:off x="8593884" y="2857969"/>
            <a:ext cx="367156" cy="800129"/>
          </a:xfrm>
          <a:prstGeom prst="bentConnector3">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 Box 16"/>
          <p:cNvSpPr txBox="1">
            <a:spLocks noChangeArrowheads="1"/>
          </p:cNvSpPr>
          <p:nvPr/>
        </p:nvSpPr>
        <p:spPr bwMode="auto">
          <a:xfrm>
            <a:off x="5850075" y="3425467"/>
            <a:ext cx="15424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b="1">
                <a:latin typeface="+mn-lt"/>
              </a:defRPr>
            </a:lvl1pPr>
          </a:lstStyle>
          <a:p>
            <a:pPr algn="ctr"/>
            <a:r>
              <a:rPr lang="en-US" altLang="zh-CN" sz="1600" b="0" dirty="0">
                <a:latin typeface="Huawei Sans" panose="020C0503030203020204" pitchFamily="34" charset="0"/>
                <a:cs typeface="Huawei Sans" panose="020C0503030203020204" pitchFamily="34" charset="0"/>
              </a:rPr>
              <a:t>ICMP</a:t>
            </a:r>
          </a:p>
          <a:p>
            <a:pPr algn="ctr"/>
            <a:r>
              <a:rPr lang="zh-CN" altLang="en-US" sz="1600" b="0" dirty="0">
                <a:latin typeface="Huawei Sans" panose="020C0503030203020204" pitchFamily="34" charset="0"/>
                <a:cs typeface="Huawei Sans" panose="020C0503030203020204" pitchFamily="34" charset="0"/>
              </a:rPr>
              <a:t>（</a:t>
            </a:r>
            <a:r>
              <a:rPr lang="en-US" altLang="zh-CN" sz="1600" b="0" dirty="0">
                <a:latin typeface="Huawei Sans" panose="020C0503030203020204" pitchFamily="34" charset="0"/>
                <a:cs typeface="Huawei Sans" panose="020C0503030203020204" pitchFamily="34" charset="0"/>
              </a:rPr>
              <a:t>192.168.0.1)</a:t>
            </a:r>
          </a:p>
        </p:txBody>
      </p:sp>
    </p:spTree>
    <p:extLst>
      <p:ext uri="{BB962C8B-B14F-4D97-AF65-F5344CB8AC3E}">
        <p14:creationId xmlns:p14="http://schemas.microsoft.com/office/powerpoint/2010/main" val="83759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Processo</a:t>
            </a:r>
            <a:r>
              <a:rPr lang="en-US" altLang="zh-CN" dirty="0"/>
              <a:t> DHCP - REQUEST</a:t>
            </a:r>
            <a:endParaRPr lang="zh-CN" altLang="en-US" dirty="0"/>
          </a:p>
        </p:txBody>
      </p:sp>
      <p:sp>
        <p:nvSpPr>
          <p:cNvPr id="3" name="文本占位符 2"/>
          <p:cNvSpPr>
            <a:spLocks noGrp="1"/>
          </p:cNvSpPr>
          <p:nvPr>
            <p:ph type="body" sz="quarter" idx="10"/>
          </p:nvPr>
        </p:nvSpPr>
        <p:spPr/>
        <p:txBody>
          <a:bodyPr/>
          <a:lstStyle/>
          <a:p>
            <a:r>
              <a:rPr lang="pt-BR" altLang="zh-CN" dirty="0"/>
              <a:t>Se um cliente receber vários pacotes de Oferta DHCP, o cliente DHCP selecionará um deles com base no conteúdo e responderá a ele. Se o cliente tiver obtido um endereço IP anteriormente, ele gravará o endereço no campo Endereço IP Solicitado do campo Opções no pacote de Solicitação DHCP e o enviará ao servidor</a:t>
            </a:r>
            <a:r>
              <a:rPr lang="en-US" altLang="zh-CN" dirty="0"/>
              <a:t>.</a:t>
            </a:r>
          </a:p>
          <a:p>
            <a:endParaRPr lang="en-US" altLang="zh-CN" dirty="0"/>
          </a:p>
          <a:p>
            <a:endParaRPr lang="zh-CN" altLang="en-US" dirty="0"/>
          </a:p>
        </p:txBody>
      </p:sp>
      <p:grpSp>
        <p:nvGrpSpPr>
          <p:cNvPr id="27" name="组合 26"/>
          <p:cNvGrpSpPr/>
          <p:nvPr/>
        </p:nvGrpSpPr>
        <p:grpSpPr>
          <a:xfrm>
            <a:off x="2007412" y="3282709"/>
            <a:ext cx="8920784" cy="2639744"/>
            <a:chOff x="1063990" y="2529193"/>
            <a:chExt cx="10108574" cy="3852557"/>
          </a:xfrm>
        </p:grpSpPr>
        <p:pic>
          <p:nvPicPr>
            <p:cNvPr id="4" name="图片 3"/>
            <p:cNvPicPr>
              <a:picLocks noChangeAspect="1"/>
            </p:cNvPicPr>
            <p:nvPr/>
          </p:nvPicPr>
          <p:blipFill>
            <a:blip r:embed="rId3"/>
            <a:stretch>
              <a:fillRect/>
            </a:stretch>
          </p:blipFill>
          <p:spPr>
            <a:xfrm>
              <a:off x="9007025" y="2636912"/>
              <a:ext cx="2165539" cy="1291758"/>
            </a:xfrm>
            <a:prstGeom prst="rect">
              <a:avLst/>
            </a:prstGeom>
          </p:spPr>
        </p:pic>
        <p:sp>
          <p:nvSpPr>
            <p:cNvPr id="5" name="Line 19"/>
            <p:cNvSpPr>
              <a:spLocks noChangeShapeType="1"/>
            </p:cNvSpPr>
            <p:nvPr/>
          </p:nvSpPr>
          <p:spPr bwMode="auto">
            <a:xfrm>
              <a:off x="1236554" y="5425624"/>
              <a:ext cx="772448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6" name="Line 20"/>
            <p:cNvSpPr>
              <a:spLocks noChangeShapeType="1"/>
            </p:cNvSpPr>
            <p:nvPr/>
          </p:nvSpPr>
          <p:spPr bwMode="auto">
            <a:xfrm>
              <a:off x="3028240" y="4529782"/>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7" name="Line 21"/>
            <p:cNvSpPr>
              <a:spLocks noChangeShapeType="1"/>
            </p:cNvSpPr>
            <p:nvPr/>
          </p:nvSpPr>
          <p:spPr bwMode="auto">
            <a:xfrm>
              <a:off x="5377668" y="4529782"/>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8" name="Line 22"/>
            <p:cNvSpPr>
              <a:spLocks noChangeShapeType="1"/>
            </p:cNvSpPr>
            <p:nvPr/>
          </p:nvSpPr>
          <p:spPr bwMode="auto">
            <a:xfrm>
              <a:off x="7954142" y="4529782"/>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9" name="Line 34"/>
            <p:cNvSpPr>
              <a:spLocks noChangeShapeType="1"/>
            </p:cNvSpPr>
            <p:nvPr/>
          </p:nvSpPr>
          <p:spPr bwMode="auto">
            <a:xfrm>
              <a:off x="2746730" y="4529782"/>
              <a:ext cx="0" cy="449155"/>
            </a:xfrm>
            <a:prstGeom prst="line">
              <a:avLst/>
            </a:prstGeom>
            <a:noFill/>
            <a:ln w="254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0" name="Line 35"/>
            <p:cNvSpPr>
              <a:spLocks noChangeShapeType="1"/>
            </p:cNvSpPr>
            <p:nvPr/>
          </p:nvSpPr>
          <p:spPr bwMode="auto">
            <a:xfrm>
              <a:off x="2746730" y="4978938"/>
              <a:ext cx="5483645" cy="0"/>
            </a:xfrm>
            <a:prstGeom prst="line">
              <a:avLst/>
            </a:prstGeom>
            <a:noFill/>
            <a:ln w="254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1" name="Line 36"/>
            <p:cNvSpPr>
              <a:spLocks noChangeShapeType="1"/>
            </p:cNvSpPr>
            <p:nvPr/>
          </p:nvSpPr>
          <p:spPr bwMode="auto">
            <a:xfrm flipV="1">
              <a:off x="5715769" y="4529782"/>
              <a:ext cx="0" cy="449155"/>
            </a:xfrm>
            <a:prstGeom prst="line">
              <a:avLst/>
            </a:prstGeom>
            <a:noFill/>
            <a:ln w="254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2" name="Line 37"/>
            <p:cNvSpPr>
              <a:spLocks noChangeShapeType="1"/>
            </p:cNvSpPr>
            <p:nvPr/>
          </p:nvSpPr>
          <p:spPr bwMode="auto">
            <a:xfrm flipV="1">
              <a:off x="8230374" y="4529782"/>
              <a:ext cx="0" cy="449155"/>
            </a:xfrm>
            <a:prstGeom prst="line">
              <a:avLst/>
            </a:prstGeom>
            <a:noFill/>
            <a:ln w="254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3" name="Text Box 39"/>
            <p:cNvSpPr txBox="1">
              <a:spLocks noChangeArrowheads="1"/>
            </p:cNvSpPr>
            <p:nvPr/>
          </p:nvSpPr>
          <p:spPr bwMode="auto">
            <a:xfrm>
              <a:off x="9651232" y="3031458"/>
              <a:ext cx="938519" cy="943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dirty="0"/>
                <a:t>Rede 2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4" name="图片 13" descr="交换机.png"/>
            <p:cNvPicPr>
              <a:picLocks noChangeAspect="1"/>
            </p:cNvPicPr>
            <p:nvPr/>
          </p:nvPicPr>
          <p:blipFill>
            <a:blip r:embed="rId4" cstate="print"/>
            <a:stretch>
              <a:fillRect/>
            </a:stretch>
          </p:blipFill>
          <p:spPr>
            <a:xfrm>
              <a:off x="4983566" y="3656761"/>
              <a:ext cx="1041727" cy="852319"/>
            </a:xfrm>
            <a:prstGeom prst="rect">
              <a:avLst/>
            </a:prstGeom>
          </p:spPr>
        </p:pic>
        <p:pic>
          <p:nvPicPr>
            <p:cNvPr id="15" name="图片 14"/>
            <p:cNvPicPr>
              <a:picLocks noChangeAspect="1"/>
            </p:cNvPicPr>
            <p:nvPr/>
          </p:nvPicPr>
          <p:blipFill>
            <a:blip r:embed="rId5"/>
            <a:stretch>
              <a:fillRect/>
            </a:stretch>
          </p:blipFill>
          <p:spPr>
            <a:xfrm>
              <a:off x="2183448" y="3630935"/>
              <a:ext cx="1155865" cy="903970"/>
            </a:xfrm>
            <a:prstGeom prst="rect">
              <a:avLst/>
            </a:prstGeom>
          </p:spPr>
        </p:pic>
        <p:pic>
          <p:nvPicPr>
            <p:cNvPr id="16" name="图片 15"/>
            <p:cNvPicPr>
              <a:picLocks noChangeAspect="1"/>
            </p:cNvPicPr>
            <p:nvPr/>
          </p:nvPicPr>
          <p:blipFill>
            <a:blip r:embed="rId3"/>
            <a:stretch>
              <a:fillRect/>
            </a:stretch>
          </p:blipFill>
          <p:spPr>
            <a:xfrm>
              <a:off x="4276771" y="5089992"/>
              <a:ext cx="2165539" cy="1291758"/>
            </a:xfrm>
            <a:prstGeom prst="rect">
              <a:avLst/>
            </a:prstGeom>
          </p:spPr>
        </p:pic>
        <p:sp>
          <p:nvSpPr>
            <p:cNvPr id="17" name="Text Box 38"/>
            <p:cNvSpPr txBox="1">
              <a:spLocks noChangeArrowheads="1"/>
            </p:cNvSpPr>
            <p:nvPr/>
          </p:nvSpPr>
          <p:spPr bwMode="auto">
            <a:xfrm>
              <a:off x="4908409" y="5264229"/>
              <a:ext cx="938519" cy="943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dirty="0"/>
                <a:t>Rede 1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8" name="图片 17"/>
            <p:cNvPicPr>
              <a:picLocks noChangeAspect="1"/>
            </p:cNvPicPr>
            <p:nvPr/>
          </p:nvPicPr>
          <p:blipFill>
            <a:blip r:embed="rId6"/>
            <a:stretch>
              <a:fillRect/>
            </a:stretch>
          </p:blipFill>
          <p:spPr>
            <a:xfrm>
              <a:off x="7248128" y="3625918"/>
              <a:ext cx="1391741" cy="914004"/>
            </a:xfrm>
            <a:prstGeom prst="rect">
              <a:avLst/>
            </a:prstGeom>
          </p:spPr>
        </p:pic>
        <p:sp>
          <p:nvSpPr>
            <p:cNvPr id="19" name="Text Box 16"/>
            <p:cNvSpPr txBox="1">
              <a:spLocks noChangeArrowheads="1"/>
            </p:cNvSpPr>
            <p:nvPr/>
          </p:nvSpPr>
          <p:spPr bwMode="auto">
            <a:xfrm>
              <a:off x="3295728" y="2529193"/>
              <a:ext cx="1681872"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b="1">
                  <a:latin typeface="+mn-lt"/>
                </a:defRPr>
              </a:lvl1pPr>
            </a:lstStyle>
            <a:p>
              <a:pPr algn="ctr"/>
              <a:r>
                <a:rPr lang="en-US" altLang="zh-CN" sz="1600" b="0" dirty="0">
                  <a:latin typeface="Huawei Sans" panose="020C0503030203020204" pitchFamily="34" charset="0"/>
                  <a:cs typeface="Huawei Sans" panose="020C0503030203020204" pitchFamily="34" charset="0"/>
                </a:rPr>
                <a:t>DHCP REQUEST	</a:t>
              </a:r>
            </a:p>
            <a:p>
              <a:pPr algn="ctr"/>
              <a:r>
                <a:rPr lang="zh-CN" altLang="en-US" sz="1600" b="0" dirty="0">
                  <a:latin typeface="Huawei Sans" panose="020C0503030203020204" pitchFamily="34" charset="0"/>
                  <a:cs typeface="Huawei Sans" panose="020C0503030203020204" pitchFamily="34" charset="0"/>
                </a:rPr>
                <a:t>（</a:t>
              </a:r>
              <a:r>
                <a:rPr lang="en-US" altLang="zh-CN" sz="1600" b="0" dirty="0">
                  <a:latin typeface="Huawei Sans" panose="020C0503030203020204" pitchFamily="34" charset="0"/>
                  <a:cs typeface="Huawei Sans" panose="020C0503030203020204" pitchFamily="34" charset="0"/>
                </a:rPr>
                <a:t>192.168.0.1)</a:t>
              </a:r>
            </a:p>
          </p:txBody>
        </p:sp>
        <p:sp>
          <p:nvSpPr>
            <p:cNvPr id="20" name="Line 15"/>
            <p:cNvSpPr>
              <a:spLocks noChangeShapeType="1"/>
            </p:cNvSpPr>
            <p:nvPr/>
          </p:nvSpPr>
          <p:spPr bwMode="auto">
            <a:xfrm rot="10800000" flipH="1">
              <a:off x="3177401" y="3349700"/>
              <a:ext cx="1974574" cy="0"/>
            </a:xfrm>
            <a:prstGeom prst="line">
              <a:avLst/>
            </a:prstGeom>
            <a:noFill/>
            <a:ln w="25400">
              <a:solidFill>
                <a:srgbClr val="C0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1" name="肘形连接符 20"/>
            <p:cNvCxnSpPr>
              <a:stCxn id="18" idx="3"/>
              <a:endCxn id="4" idx="1"/>
            </p:cNvCxnSpPr>
            <p:nvPr/>
          </p:nvCxnSpPr>
          <p:spPr bwMode="auto">
            <a:xfrm flipV="1">
              <a:off x="8639869" y="3282791"/>
              <a:ext cx="367156" cy="800129"/>
            </a:xfrm>
            <a:prstGeom prst="bentConnector3">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 name="Group 21"/>
            <p:cNvGrpSpPr>
              <a:grpSpLocks/>
            </p:cNvGrpSpPr>
            <p:nvPr/>
          </p:nvGrpSpPr>
          <p:grpSpPr bwMode="auto">
            <a:xfrm>
              <a:off x="1063990" y="3538094"/>
              <a:ext cx="1029567" cy="1006688"/>
              <a:chOff x="960" y="2928"/>
              <a:chExt cx="888" cy="868"/>
            </a:xfrm>
          </p:grpSpPr>
          <p:sp>
            <p:nvSpPr>
              <p:cNvPr id="23" name="AutoShape 22"/>
              <p:cNvSpPr>
                <a:spLocks noChangeArrowheads="1"/>
              </p:cNvSpPr>
              <p:nvPr/>
            </p:nvSpPr>
            <p:spPr bwMode="auto">
              <a:xfrm rot="8296075">
                <a:off x="986" y="2979"/>
                <a:ext cx="838" cy="817"/>
              </a:xfrm>
              <a:custGeom>
                <a:avLst/>
                <a:gdLst>
                  <a:gd name="G0" fmla="+- 10467649 0 0"/>
                  <a:gd name="G1" fmla="+- 4898235 0 0"/>
                  <a:gd name="G2" fmla="+- 10467649 0 4898235"/>
                  <a:gd name="G3" fmla="+- 10800 0 0"/>
                  <a:gd name="G4" fmla="+- 0 0 10467649"/>
                  <a:gd name="T0" fmla="*/ 360 256 1"/>
                  <a:gd name="T1" fmla="*/ 0 256 1"/>
                  <a:gd name="G5" fmla="+- G2 T0 T1"/>
                  <a:gd name="G6" fmla="?: G2 G2 G5"/>
                  <a:gd name="G7" fmla="+- 0 0 G6"/>
                  <a:gd name="G8" fmla="+- 6760 0 0"/>
                  <a:gd name="G9" fmla="+- 0 0 4898235"/>
                  <a:gd name="G10" fmla="+- 6760 0 2700"/>
                  <a:gd name="G11" fmla="cos G10 10467649"/>
                  <a:gd name="G12" fmla="sin G10 10467649"/>
                  <a:gd name="G13" fmla="cos 13500 10467649"/>
                  <a:gd name="G14" fmla="sin 13500 10467649"/>
                  <a:gd name="G15" fmla="+- G11 10800 0"/>
                  <a:gd name="G16" fmla="+- G12 10800 0"/>
                  <a:gd name="G17" fmla="+- G13 10800 0"/>
                  <a:gd name="G18" fmla="+- G14 10800 0"/>
                  <a:gd name="G19" fmla="*/ 6760 1 2"/>
                  <a:gd name="G20" fmla="+- G19 5400 0"/>
                  <a:gd name="G21" fmla="cos G20 10467649"/>
                  <a:gd name="G22" fmla="sin G20 10467649"/>
                  <a:gd name="G23" fmla="+- G21 10800 0"/>
                  <a:gd name="G24" fmla="+- G12 G23 G22"/>
                  <a:gd name="G25" fmla="+- G22 G23 G11"/>
                  <a:gd name="G26" fmla="cos 10800 10467649"/>
                  <a:gd name="G27" fmla="sin 10800 10467649"/>
                  <a:gd name="G28" fmla="cos 6760 10467649"/>
                  <a:gd name="G29" fmla="sin 6760 10467649"/>
                  <a:gd name="G30" fmla="+- G26 10800 0"/>
                  <a:gd name="G31" fmla="+- G27 10800 0"/>
                  <a:gd name="G32" fmla="+- G28 10800 0"/>
                  <a:gd name="G33" fmla="+- G29 10800 0"/>
                  <a:gd name="G34" fmla="+- G19 5400 0"/>
                  <a:gd name="G35" fmla="cos G34 4898235"/>
                  <a:gd name="G36" fmla="sin G34 4898235"/>
                  <a:gd name="G37" fmla="+/ 4898235 10467649 2"/>
                  <a:gd name="T2" fmla="*/ 180 256 1"/>
                  <a:gd name="T3" fmla="*/ 0 256 1"/>
                  <a:gd name="G38" fmla="+- G37 T2 T3"/>
                  <a:gd name="G39" fmla="?: G2 G37 G38"/>
                  <a:gd name="G40" fmla="cos 10800 G39"/>
                  <a:gd name="G41" fmla="sin 10800 G39"/>
                  <a:gd name="G42" fmla="cos 6760 G39"/>
                  <a:gd name="G43" fmla="sin 6760 G39"/>
                  <a:gd name="G44" fmla="+- G40 10800 0"/>
                  <a:gd name="G45" fmla="+- G41 10800 0"/>
                  <a:gd name="G46" fmla="+- G42 10800 0"/>
                  <a:gd name="G47" fmla="+- G43 10800 0"/>
                  <a:gd name="G48" fmla="+- G35 10800 0"/>
                  <a:gd name="G49" fmla="+- G36 10800 0"/>
                  <a:gd name="T4" fmla="*/ 5857 w 21600"/>
                  <a:gd name="T5" fmla="*/ 20402 h 21600"/>
                  <a:gd name="T6" fmla="*/ 13110 w 21600"/>
                  <a:gd name="T7" fmla="*/ 19270 h 21600"/>
                  <a:gd name="T8" fmla="*/ 7706 w 21600"/>
                  <a:gd name="T9" fmla="*/ 16810 h 21600"/>
                  <a:gd name="T10" fmla="*/ -1864 w 21600"/>
                  <a:gd name="T11" fmla="*/ 15478 h 21600"/>
                  <a:gd name="T12" fmla="*/ 928 w 21600"/>
                  <a:gd name="T13" fmla="*/ 9415 h 21600"/>
                  <a:gd name="T14" fmla="*/ 6991 w 21600"/>
                  <a:gd name="T15" fmla="*/ 1220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4458" y="13142"/>
                    </a:moveTo>
                    <a:cubicBezTo>
                      <a:pt x="5439" y="15797"/>
                      <a:pt x="7970" y="17560"/>
                      <a:pt x="10800" y="17560"/>
                    </a:cubicBezTo>
                    <a:cubicBezTo>
                      <a:pt x="11400" y="17559"/>
                      <a:pt x="11999" y="17479"/>
                      <a:pt x="12579" y="17321"/>
                    </a:cubicBezTo>
                    <a:lnTo>
                      <a:pt x="13642" y="21219"/>
                    </a:lnTo>
                    <a:cubicBezTo>
                      <a:pt x="12716" y="21471"/>
                      <a:pt x="11760" y="21599"/>
                      <a:pt x="10800" y="21600"/>
                    </a:cubicBezTo>
                    <a:cubicBezTo>
                      <a:pt x="6278" y="21600"/>
                      <a:pt x="2236" y="18783"/>
                      <a:pt x="669" y="14542"/>
                    </a:cubicBezTo>
                    <a:lnTo>
                      <a:pt x="-1864" y="15478"/>
                    </a:lnTo>
                    <a:lnTo>
                      <a:pt x="928" y="9415"/>
                    </a:lnTo>
                    <a:lnTo>
                      <a:pt x="6991" y="12206"/>
                    </a:lnTo>
                    <a:lnTo>
                      <a:pt x="4458" y="13142"/>
                    </a:lnTo>
                    <a:close/>
                  </a:path>
                </a:pathLst>
              </a:custGeom>
              <a:solidFill>
                <a:srgbClr val="66FFFF"/>
              </a:solidFill>
              <a:ln>
                <a:noFill/>
              </a:ln>
              <a:effectLst/>
              <a:extLs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 name="AutoShape 23"/>
              <p:cNvSpPr>
                <a:spLocks noChangeArrowheads="1"/>
              </p:cNvSpPr>
              <p:nvPr/>
            </p:nvSpPr>
            <p:spPr bwMode="auto">
              <a:xfrm rot="15689773">
                <a:off x="958" y="2930"/>
                <a:ext cx="830" cy="825"/>
              </a:xfrm>
              <a:custGeom>
                <a:avLst/>
                <a:gdLst>
                  <a:gd name="G0" fmla="+- 10338920 0 0"/>
                  <a:gd name="G1" fmla="+- 4898235 0 0"/>
                  <a:gd name="G2" fmla="+- 10338920 0 4898235"/>
                  <a:gd name="G3" fmla="+- 10800 0 0"/>
                  <a:gd name="G4" fmla="+- 0 0 10338920"/>
                  <a:gd name="T0" fmla="*/ 360 256 1"/>
                  <a:gd name="T1" fmla="*/ 0 256 1"/>
                  <a:gd name="G5" fmla="+- G2 T0 T1"/>
                  <a:gd name="G6" fmla="?: G2 G2 G5"/>
                  <a:gd name="G7" fmla="+- 0 0 G6"/>
                  <a:gd name="G8" fmla="+- 6856 0 0"/>
                  <a:gd name="G9" fmla="+- 0 0 4898235"/>
                  <a:gd name="G10" fmla="+- 6856 0 2700"/>
                  <a:gd name="G11" fmla="cos G10 10338920"/>
                  <a:gd name="G12" fmla="sin G10 10338920"/>
                  <a:gd name="G13" fmla="cos 13500 10338920"/>
                  <a:gd name="G14" fmla="sin 13500 10338920"/>
                  <a:gd name="G15" fmla="+- G11 10800 0"/>
                  <a:gd name="G16" fmla="+- G12 10800 0"/>
                  <a:gd name="G17" fmla="+- G13 10800 0"/>
                  <a:gd name="G18" fmla="+- G14 10800 0"/>
                  <a:gd name="G19" fmla="*/ 6856 1 2"/>
                  <a:gd name="G20" fmla="+- G19 5400 0"/>
                  <a:gd name="G21" fmla="cos G20 10338920"/>
                  <a:gd name="G22" fmla="sin G20 10338920"/>
                  <a:gd name="G23" fmla="+- G21 10800 0"/>
                  <a:gd name="G24" fmla="+- G12 G23 G22"/>
                  <a:gd name="G25" fmla="+- G22 G23 G11"/>
                  <a:gd name="G26" fmla="cos 10800 10338920"/>
                  <a:gd name="G27" fmla="sin 10800 10338920"/>
                  <a:gd name="G28" fmla="cos 6856 10338920"/>
                  <a:gd name="G29" fmla="sin 6856 10338920"/>
                  <a:gd name="G30" fmla="+- G26 10800 0"/>
                  <a:gd name="G31" fmla="+- G27 10800 0"/>
                  <a:gd name="G32" fmla="+- G28 10800 0"/>
                  <a:gd name="G33" fmla="+- G29 10800 0"/>
                  <a:gd name="G34" fmla="+- G19 5400 0"/>
                  <a:gd name="G35" fmla="cos G34 4898235"/>
                  <a:gd name="G36" fmla="sin G34 4898235"/>
                  <a:gd name="G37" fmla="+/ 4898235 10338920 2"/>
                  <a:gd name="T2" fmla="*/ 180 256 1"/>
                  <a:gd name="T3" fmla="*/ 0 256 1"/>
                  <a:gd name="G38" fmla="+- G37 T2 T3"/>
                  <a:gd name="G39" fmla="?: G2 G37 G38"/>
                  <a:gd name="G40" fmla="cos 10800 G39"/>
                  <a:gd name="G41" fmla="sin 10800 G39"/>
                  <a:gd name="G42" fmla="cos 6856 G39"/>
                  <a:gd name="G43" fmla="sin 6856 G39"/>
                  <a:gd name="G44" fmla="+- G40 10800 0"/>
                  <a:gd name="G45" fmla="+- G41 10800 0"/>
                  <a:gd name="G46" fmla="+- G42 10800 0"/>
                  <a:gd name="G47" fmla="+- G43 10800 0"/>
                  <a:gd name="G48" fmla="+- G35 10800 0"/>
                  <a:gd name="G49" fmla="+- G36 10800 0"/>
                  <a:gd name="T4" fmla="*/ 6023 w 21600"/>
                  <a:gd name="T5" fmla="*/ 20486 h 21600"/>
                  <a:gd name="T6" fmla="*/ 13123 w 21600"/>
                  <a:gd name="T7" fmla="*/ 19316 h 21600"/>
                  <a:gd name="T8" fmla="*/ 7767 w 21600"/>
                  <a:gd name="T9" fmla="*/ 16948 h 21600"/>
                  <a:gd name="T10" fmla="*/ -1696 w 21600"/>
                  <a:gd name="T11" fmla="*/ 15909 h 21600"/>
                  <a:gd name="T12" fmla="*/ 860 w 21600"/>
                  <a:gd name="T13" fmla="*/ 9816 h 21600"/>
                  <a:gd name="T14" fmla="*/ 6953 w 21600"/>
                  <a:gd name="T15" fmla="*/ 1237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4454" y="13394"/>
                    </a:moveTo>
                    <a:cubicBezTo>
                      <a:pt x="5507" y="15972"/>
                      <a:pt x="8015" y="17656"/>
                      <a:pt x="10800" y="17656"/>
                    </a:cubicBezTo>
                    <a:cubicBezTo>
                      <a:pt x="11409" y="17655"/>
                      <a:pt x="12016" y="17574"/>
                      <a:pt x="12604" y="17414"/>
                    </a:cubicBezTo>
                    <a:lnTo>
                      <a:pt x="13642" y="21219"/>
                    </a:lnTo>
                    <a:cubicBezTo>
                      <a:pt x="12716" y="21471"/>
                      <a:pt x="11760" y="21599"/>
                      <a:pt x="10800" y="21600"/>
                    </a:cubicBezTo>
                    <a:cubicBezTo>
                      <a:pt x="6414" y="21600"/>
                      <a:pt x="2463" y="18947"/>
                      <a:pt x="803" y="14887"/>
                    </a:cubicBezTo>
                    <a:lnTo>
                      <a:pt x="-1696" y="15909"/>
                    </a:lnTo>
                    <a:lnTo>
                      <a:pt x="860" y="9816"/>
                    </a:lnTo>
                    <a:lnTo>
                      <a:pt x="6953" y="12373"/>
                    </a:lnTo>
                    <a:lnTo>
                      <a:pt x="4454" y="13394"/>
                    </a:lnTo>
                    <a:close/>
                  </a:path>
                </a:pathLst>
              </a:custGeom>
              <a:solidFill>
                <a:srgbClr val="F59515"/>
              </a:solidFill>
              <a:ln>
                <a:noFill/>
              </a:ln>
              <a:effectLst/>
              <a:extLs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5" name="AutoShape 24"/>
              <p:cNvSpPr>
                <a:spLocks noChangeArrowheads="1"/>
              </p:cNvSpPr>
              <p:nvPr/>
            </p:nvSpPr>
            <p:spPr bwMode="auto">
              <a:xfrm rot="21369811">
                <a:off x="1012" y="2928"/>
                <a:ext cx="836" cy="819"/>
              </a:xfrm>
              <a:custGeom>
                <a:avLst/>
                <a:gdLst>
                  <a:gd name="G0" fmla="+- -11779119 0 0"/>
                  <a:gd name="G1" fmla="+- 6753407 0 0"/>
                  <a:gd name="G2" fmla="+- -11779119 0 6753407"/>
                  <a:gd name="G3" fmla="+- 10800 0 0"/>
                  <a:gd name="G4" fmla="+- 0 0 -11779119"/>
                  <a:gd name="T0" fmla="*/ 360 256 1"/>
                  <a:gd name="T1" fmla="*/ 0 256 1"/>
                  <a:gd name="G5" fmla="+- G2 T0 T1"/>
                  <a:gd name="G6" fmla="?: G2 G2 G5"/>
                  <a:gd name="G7" fmla="+- 0 0 G6"/>
                  <a:gd name="G8" fmla="+- 7137 0 0"/>
                  <a:gd name="G9" fmla="+- 0 0 6753407"/>
                  <a:gd name="G10" fmla="+- 7137 0 2700"/>
                  <a:gd name="G11" fmla="cos G10 -11779119"/>
                  <a:gd name="G12" fmla="sin G10 -11779119"/>
                  <a:gd name="G13" fmla="cos 13500 -11779119"/>
                  <a:gd name="G14" fmla="sin 13500 -11779119"/>
                  <a:gd name="G15" fmla="+- G11 10800 0"/>
                  <a:gd name="G16" fmla="+- G12 10800 0"/>
                  <a:gd name="G17" fmla="+- G13 10800 0"/>
                  <a:gd name="G18" fmla="+- G14 10800 0"/>
                  <a:gd name="G19" fmla="*/ 7137 1 2"/>
                  <a:gd name="G20" fmla="+- G19 5400 0"/>
                  <a:gd name="G21" fmla="cos G20 -11779119"/>
                  <a:gd name="G22" fmla="sin G20 -11779119"/>
                  <a:gd name="G23" fmla="+- G21 10800 0"/>
                  <a:gd name="G24" fmla="+- G12 G23 G22"/>
                  <a:gd name="G25" fmla="+- G22 G23 G11"/>
                  <a:gd name="G26" fmla="cos 10800 -11779119"/>
                  <a:gd name="G27" fmla="sin 10800 -11779119"/>
                  <a:gd name="G28" fmla="cos 7137 -11779119"/>
                  <a:gd name="G29" fmla="sin 7137 -11779119"/>
                  <a:gd name="G30" fmla="+- G26 10800 0"/>
                  <a:gd name="G31" fmla="+- G27 10800 0"/>
                  <a:gd name="G32" fmla="+- G28 10800 0"/>
                  <a:gd name="G33" fmla="+- G29 10800 0"/>
                  <a:gd name="G34" fmla="+- G19 5400 0"/>
                  <a:gd name="G35" fmla="cos G34 6753407"/>
                  <a:gd name="G36" fmla="sin G34 6753407"/>
                  <a:gd name="G37" fmla="+/ 6753407 -11779119 2"/>
                  <a:gd name="T2" fmla="*/ 180 256 1"/>
                  <a:gd name="T3" fmla="*/ 0 256 1"/>
                  <a:gd name="G38" fmla="+- G37 T2 T3"/>
                  <a:gd name="G39" fmla="?: G2 G37 G38"/>
                  <a:gd name="G40" fmla="cos 10800 G39"/>
                  <a:gd name="G41" fmla="sin 10800 G39"/>
                  <a:gd name="G42" fmla="cos 7137 G39"/>
                  <a:gd name="G43" fmla="sin 7137 G39"/>
                  <a:gd name="G44" fmla="+- G40 10800 0"/>
                  <a:gd name="G45" fmla="+- G41 10800 0"/>
                  <a:gd name="G46" fmla="+- G42 10800 0"/>
                  <a:gd name="G47" fmla="+- G43 10800 0"/>
                  <a:gd name="G48" fmla="+- G35 10800 0"/>
                  <a:gd name="G49" fmla="+- G36 10800 0"/>
                  <a:gd name="T4" fmla="*/ 2329 w 21600"/>
                  <a:gd name="T5" fmla="*/ 17499 h 21600"/>
                  <a:gd name="T6" fmla="*/ 8774 w 21600"/>
                  <a:gd name="T7" fmla="*/ 19537 h 21600"/>
                  <a:gd name="T8" fmla="*/ 5202 w 21600"/>
                  <a:gd name="T9" fmla="*/ 15227 h 21600"/>
                  <a:gd name="T10" fmla="*/ -2700 w 21600"/>
                  <a:gd name="T11" fmla="*/ 10737 h 21600"/>
                  <a:gd name="T12" fmla="*/ 1852 w 21600"/>
                  <a:gd name="T13" fmla="*/ 6226 h 21600"/>
                  <a:gd name="T14" fmla="*/ 6363 w 21600"/>
                  <a:gd name="T15" fmla="*/ 1077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3663" y="10767"/>
                    </a:moveTo>
                    <a:cubicBezTo>
                      <a:pt x="3663" y="10778"/>
                      <a:pt x="3663" y="10789"/>
                      <a:pt x="3663" y="10799"/>
                    </a:cubicBezTo>
                    <a:cubicBezTo>
                      <a:pt x="3662" y="14120"/>
                      <a:pt x="5953" y="17002"/>
                      <a:pt x="9188" y="17752"/>
                    </a:cubicBezTo>
                    <a:lnTo>
                      <a:pt x="8361" y="21321"/>
                    </a:lnTo>
                    <a:cubicBezTo>
                      <a:pt x="3466" y="20186"/>
                      <a:pt x="0" y="15825"/>
                      <a:pt x="0" y="10800"/>
                    </a:cubicBezTo>
                    <a:cubicBezTo>
                      <a:pt x="-1" y="10783"/>
                      <a:pt x="0" y="10766"/>
                      <a:pt x="0" y="10750"/>
                    </a:cubicBezTo>
                    <a:lnTo>
                      <a:pt x="-2700" y="10737"/>
                    </a:lnTo>
                    <a:lnTo>
                      <a:pt x="1852" y="6226"/>
                    </a:lnTo>
                    <a:lnTo>
                      <a:pt x="6363" y="10779"/>
                    </a:lnTo>
                    <a:lnTo>
                      <a:pt x="3663" y="10767"/>
                    </a:lnTo>
                    <a:close/>
                  </a:path>
                </a:pathLst>
              </a:custGeom>
              <a:gradFill rotWithShape="0">
                <a:gsLst>
                  <a:gs pos="0">
                    <a:schemeClr val="hlink"/>
                  </a:gs>
                  <a:gs pos="100000">
                    <a:srgbClr val="CCCCFF"/>
                  </a:gs>
                </a:gsLst>
                <a:lin ang="5400000" scaled="1"/>
              </a:gradFill>
              <a:ln>
                <a:noFill/>
              </a:ln>
              <a:effectLst/>
              <a:extLs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6" name="Text Box 25"/>
            <p:cNvSpPr txBox="1">
              <a:spLocks noChangeArrowheads="1"/>
            </p:cNvSpPr>
            <p:nvPr/>
          </p:nvSpPr>
          <p:spPr bwMode="auto">
            <a:xfrm>
              <a:off x="1162997" y="3213022"/>
              <a:ext cx="881973" cy="307777"/>
            </a:xfrm>
            <a:prstGeom prst="rect">
              <a:avLst/>
            </a:prstGeom>
            <a:noFill/>
            <a:ln>
              <a:noFill/>
            </a:ln>
            <a:effectLst/>
          </p:spPr>
          <p:txBody>
            <a:bodyPr wrap="none" anchor="ctr">
              <a:spAutoFit/>
            </a:bodyPr>
            <a:lstStyle/>
            <a:p>
              <a:pPr algn="ctr"/>
              <a:r>
                <a:rPr kumimoji="1" lang="en-US" altLang="zh-CN" sz="1400" dirty="0">
                  <a:latin typeface="Huawei Sans" panose="020C0503030203020204" pitchFamily="34" charset="0"/>
                  <a:cs typeface="Huawei Sans" panose="020C0503030203020204" pitchFamily="34" charset="0"/>
                </a:rPr>
                <a:t>REBOOT</a:t>
              </a:r>
            </a:p>
          </p:txBody>
        </p:sp>
      </p:grpSp>
      <p:sp>
        <p:nvSpPr>
          <p:cNvPr id="28" name="Text Box 16"/>
          <p:cNvSpPr txBox="1">
            <a:spLocks noChangeArrowheads="1"/>
          </p:cNvSpPr>
          <p:nvPr/>
        </p:nvSpPr>
        <p:spPr bwMode="auto">
          <a:xfrm>
            <a:off x="4252535" y="3872848"/>
            <a:ext cx="110639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b="1">
                <a:latin typeface="+mn-lt"/>
              </a:defRPr>
            </a:lvl1pPr>
          </a:lstStyle>
          <a:p>
            <a:pPr algn="ctr"/>
            <a:r>
              <a:rPr lang="en-US" altLang="zh-CN" sz="1600" b="0" dirty="0">
                <a:latin typeface="Huawei Sans" panose="020C0503030203020204" pitchFamily="34" charset="0"/>
                <a:cs typeface="Huawei Sans" panose="020C0503030203020204" pitchFamily="34" charset="0"/>
              </a:rPr>
              <a:t>Broadcast</a:t>
            </a:r>
          </a:p>
        </p:txBody>
      </p:sp>
    </p:spTree>
    <p:extLst>
      <p:ext uri="{BB962C8B-B14F-4D97-AF65-F5344CB8AC3E}">
        <p14:creationId xmlns:p14="http://schemas.microsoft.com/office/powerpoint/2010/main" val="3051037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Processo</a:t>
            </a:r>
            <a:r>
              <a:rPr lang="en-US" altLang="zh-CN" dirty="0"/>
              <a:t> DHCP - ACK</a:t>
            </a:r>
            <a:endParaRPr lang="zh-CN" altLang="en-US" dirty="0"/>
          </a:p>
        </p:txBody>
      </p:sp>
      <p:sp>
        <p:nvSpPr>
          <p:cNvPr id="3" name="文本占位符 2"/>
          <p:cNvSpPr>
            <a:spLocks noGrp="1"/>
          </p:cNvSpPr>
          <p:nvPr>
            <p:ph type="body" sz="quarter" idx="10"/>
          </p:nvPr>
        </p:nvSpPr>
        <p:spPr/>
        <p:txBody>
          <a:bodyPr/>
          <a:lstStyle/>
          <a:p>
            <a:r>
              <a:rPr lang="pt-BR" altLang="zh-CN" dirty="0"/>
              <a:t>Depois de receber o pacote de solicitação DHCP, o servidor vincula o endereço de rede (endereços de rede e hardware) do cliente ao endereço IP alocado e, em seguida, envia o endereço IP para o cliente.</a:t>
            </a:r>
            <a:endParaRPr lang="zh-CN" altLang="en-US" dirty="0"/>
          </a:p>
        </p:txBody>
      </p:sp>
      <p:grpSp>
        <p:nvGrpSpPr>
          <p:cNvPr id="22" name="组合 21"/>
          <p:cNvGrpSpPr/>
          <p:nvPr/>
        </p:nvGrpSpPr>
        <p:grpSpPr>
          <a:xfrm>
            <a:off x="1389570" y="2708521"/>
            <a:ext cx="9412861" cy="3187244"/>
            <a:chOff x="1236554" y="2216679"/>
            <a:chExt cx="9936010" cy="3679086"/>
          </a:xfrm>
        </p:grpSpPr>
        <p:pic>
          <p:nvPicPr>
            <p:cNvPr id="4" name="图片 3"/>
            <p:cNvPicPr>
              <a:picLocks noChangeAspect="1"/>
            </p:cNvPicPr>
            <p:nvPr/>
          </p:nvPicPr>
          <p:blipFill>
            <a:blip r:embed="rId3"/>
            <a:stretch>
              <a:fillRect/>
            </a:stretch>
          </p:blipFill>
          <p:spPr>
            <a:xfrm>
              <a:off x="9007025" y="2216679"/>
              <a:ext cx="2165539" cy="1291758"/>
            </a:xfrm>
            <a:prstGeom prst="rect">
              <a:avLst/>
            </a:prstGeom>
          </p:spPr>
        </p:pic>
        <p:sp>
          <p:nvSpPr>
            <p:cNvPr id="5" name="Line 19"/>
            <p:cNvSpPr>
              <a:spLocks noChangeShapeType="1"/>
            </p:cNvSpPr>
            <p:nvPr/>
          </p:nvSpPr>
          <p:spPr bwMode="auto">
            <a:xfrm>
              <a:off x="1236554" y="5005391"/>
              <a:ext cx="772448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6" name="Line 20"/>
            <p:cNvSpPr>
              <a:spLocks noChangeShapeType="1"/>
            </p:cNvSpPr>
            <p:nvPr/>
          </p:nvSpPr>
          <p:spPr bwMode="auto">
            <a:xfrm>
              <a:off x="3028240" y="4109549"/>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7" name="Line 21"/>
            <p:cNvSpPr>
              <a:spLocks noChangeShapeType="1"/>
            </p:cNvSpPr>
            <p:nvPr/>
          </p:nvSpPr>
          <p:spPr bwMode="auto">
            <a:xfrm>
              <a:off x="5377668" y="4109549"/>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8" name="Line 22"/>
            <p:cNvSpPr>
              <a:spLocks noChangeShapeType="1"/>
            </p:cNvSpPr>
            <p:nvPr/>
          </p:nvSpPr>
          <p:spPr bwMode="auto">
            <a:xfrm>
              <a:off x="7954142" y="4109549"/>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9" name="Line 34"/>
            <p:cNvSpPr>
              <a:spLocks noChangeShapeType="1"/>
            </p:cNvSpPr>
            <p:nvPr/>
          </p:nvSpPr>
          <p:spPr bwMode="auto">
            <a:xfrm>
              <a:off x="2746730" y="4109549"/>
              <a:ext cx="0" cy="449155"/>
            </a:xfrm>
            <a:prstGeom prst="line">
              <a:avLst/>
            </a:prstGeom>
            <a:noFill/>
            <a:ln w="25400">
              <a:solidFill>
                <a:srgbClr val="C0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5"/>
            <p:cNvSpPr>
              <a:spLocks noChangeShapeType="1"/>
            </p:cNvSpPr>
            <p:nvPr/>
          </p:nvSpPr>
          <p:spPr bwMode="auto">
            <a:xfrm>
              <a:off x="2746730" y="4558705"/>
              <a:ext cx="5483645" cy="0"/>
            </a:xfrm>
            <a:prstGeom prst="line">
              <a:avLst/>
            </a:prstGeom>
            <a:noFill/>
            <a:ln w="254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1" name="Line 36"/>
            <p:cNvSpPr>
              <a:spLocks noChangeShapeType="1"/>
            </p:cNvSpPr>
            <p:nvPr/>
          </p:nvSpPr>
          <p:spPr bwMode="auto">
            <a:xfrm flipV="1">
              <a:off x="5715769" y="4109549"/>
              <a:ext cx="0" cy="449155"/>
            </a:xfrm>
            <a:prstGeom prst="line">
              <a:avLst/>
            </a:prstGeom>
            <a:noFill/>
            <a:ln w="254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2" name="Line 37"/>
            <p:cNvSpPr>
              <a:spLocks noChangeShapeType="1"/>
            </p:cNvSpPr>
            <p:nvPr/>
          </p:nvSpPr>
          <p:spPr bwMode="auto">
            <a:xfrm flipV="1">
              <a:off x="8230374" y="4109549"/>
              <a:ext cx="0" cy="449155"/>
            </a:xfrm>
            <a:prstGeom prst="line">
              <a:avLst/>
            </a:prstGeom>
            <a:noFill/>
            <a:ln w="254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3" name="Text Box 39"/>
            <p:cNvSpPr txBox="1">
              <a:spLocks noChangeArrowheads="1"/>
            </p:cNvSpPr>
            <p:nvPr/>
          </p:nvSpPr>
          <p:spPr bwMode="auto">
            <a:xfrm>
              <a:off x="9683355" y="2677892"/>
              <a:ext cx="874271" cy="746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dirty="0"/>
                <a:t>Rede 2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4" name="图片 13" descr="交换机.png"/>
            <p:cNvPicPr>
              <a:picLocks noChangeAspect="1"/>
            </p:cNvPicPr>
            <p:nvPr/>
          </p:nvPicPr>
          <p:blipFill>
            <a:blip r:embed="rId4" cstate="print"/>
            <a:stretch>
              <a:fillRect/>
            </a:stretch>
          </p:blipFill>
          <p:spPr>
            <a:xfrm>
              <a:off x="4983566" y="3236528"/>
              <a:ext cx="1041727" cy="852319"/>
            </a:xfrm>
            <a:prstGeom prst="rect">
              <a:avLst/>
            </a:prstGeom>
          </p:spPr>
        </p:pic>
        <p:pic>
          <p:nvPicPr>
            <p:cNvPr id="15" name="图片 14"/>
            <p:cNvPicPr>
              <a:picLocks noChangeAspect="1"/>
            </p:cNvPicPr>
            <p:nvPr/>
          </p:nvPicPr>
          <p:blipFill>
            <a:blip r:embed="rId5"/>
            <a:stretch>
              <a:fillRect/>
            </a:stretch>
          </p:blipFill>
          <p:spPr>
            <a:xfrm>
              <a:off x="2183448" y="3210702"/>
              <a:ext cx="1155865" cy="903970"/>
            </a:xfrm>
            <a:prstGeom prst="rect">
              <a:avLst/>
            </a:prstGeom>
          </p:spPr>
        </p:pic>
        <p:pic>
          <p:nvPicPr>
            <p:cNvPr id="16" name="图片 15"/>
            <p:cNvPicPr>
              <a:picLocks noChangeAspect="1"/>
            </p:cNvPicPr>
            <p:nvPr/>
          </p:nvPicPr>
          <p:blipFill>
            <a:blip r:embed="rId3"/>
            <a:stretch>
              <a:fillRect/>
            </a:stretch>
          </p:blipFill>
          <p:spPr>
            <a:xfrm>
              <a:off x="4276771" y="4604007"/>
              <a:ext cx="2165539" cy="1291758"/>
            </a:xfrm>
            <a:prstGeom prst="rect">
              <a:avLst/>
            </a:prstGeom>
          </p:spPr>
        </p:pic>
        <p:sp>
          <p:nvSpPr>
            <p:cNvPr id="17" name="Text Box 38"/>
            <p:cNvSpPr txBox="1">
              <a:spLocks noChangeArrowheads="1"/>
            </p:cNvSpPr>
            <p:nvPr/>
          </p:nvSpPr>
          <p:spPr bwMode="auto">
            <a:xfrm>
              <a:off x="4940532" y="4894375"/>
              <a:ext cx="874271" cy="746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dirty="0"/>
                <a:t>Rede 1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8" name="图片 17"/>
            <p:cNvPicPr>
              <a:picLocks noChangeAspect="1"/>
            </p:cNvPicPr>
            <p:nvPr/>
          </p:nvPicPr>
          <p:blipFill>
            <a:blip r:embed="rId6"/>
            <a:stretch>
              <a:fillRect/>
            </a:stretch>
          </p:blipFill>
          <p:spPr>
            <a:xfrm>
              <a:off x="7248128" y="3205685"/>
              <a:ext cx="1391741" cy="914004"/>
            </a:xfrm>
            <a:prstGeom prst="rect">
              <a:avLst/>
            </a:prstGeom>
          </p:spPr>
        </p:pic>
        <p:sp>
          <p:nvSpPr>
            <p:cNvPr id="19" name="Text Box 16"/>
            <p:cNvSpPr txBox="1">
              <a:spLocks noChangeArrowheads="1"/>
            </p:cNvSpPr>
            <p:nvPr/>
          </p:nvSpPr>
          <p:spPr bwMode="auto">
            <a:xfrm>
              <a:off x="3365459" y="2299390"/>
              <a:ext cx="15424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b="1">
                  <a:latin typeface="+mn-lt"/>
                </a:defRPr>
              </a:lvl1pPr>
            </a:lstStyle>
            <a:p>
              <a:pPr algn="ctr"/>
              <a:r>
                <a:rPr lang="en-US" altLang="zh-CN" sz="1600" b="0" dirty="0">
                  <a:latin typeface="Huawei Sans" panose="020C0503030203020204" pitchFamily="34" charset="0"/>
                  <a:cs typeface="Huawei Sans" panose="020C0503030203020204" pitchFamily="34" charset="0"/>
                </a:rPr>
                <a:t>DHCP ACK</a:t>
              </a:r>
            </a:p>
            <a:p>
              <a:pPr algn="ctr"/>
              <a:r>
                <a:rPr lang="zh-CN" altLang="en-US" sz="1600" b="0" dirty="0">
                  <a:latin typeface="Huawei Sans" panose="020C0503030203020204" pitchFamily="34" charset="0"/>
                  <a:cs typeface="Huawei Sans" panose="020C0503030203020204" pitchFamily="34" charset="0"/>
                </a:rPr>
                <a:t>（</a:t>
              </a:r>
              <a:r>
                <a:rPr lang="en-US" altLang="zh-CN" sz="1600" b="0" dirty="0">
                  <a:latin typeface="Huawei Sans" panose="020C0503030203020204" pitchFamily="34" charset="0"/>
                  <a:cs typeface="Huawei Sans" panose="020C0503030203020204" pitchFamily="34" charset="0"/>
                </a:rPr>
                <a:t>192.168.0.1)</a:t>
              </a:r>
            </a:p>
          </p:txBody>
        </p:sp>
        <p:sp>
          <p:nvSpPr>
            <p:cNvPr id="20" name="Line 15"/>
            <p:cNvSpPr>
              <a:spLocks noChangeShapeType="1"/>
            </p:cNvSpPr>
            <p:nvPr/>
          </p:nvSpPr>
          <p:spPr bwMode="auto">
            <a:xfrm rot="10800000" flipH="1">
              <a:off x="3177401" y="2929467"/>
              <a:ext cx="1974574" cy="0"/>
            </a:xfrm>
            <a:prstGeom prst="line">
              <a:avLst/>
            </a:prstGeom>
            <a:noFill/>
            <a:ln w="25400">
              <a:solidFill>
                <a:srgbClr val="C0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1" name="肘形连接符 20"/>
            <p:cNvCxnSpPr>
              <a:stCxn id="18" idx="3"/>
              <a:endCxn id="4" idx="1"/>
            </p:cNvCxnSpPr>
            <p:nvPr/>
          </p:nvCxnSpPr>
          <p:spPr bwMode="auto">
            <a:xfrm flipV="1">
              <a:off x="8639869" y="2862558"/>
              <a:ext cx="367156" cy="800129"/>
            </a:xfrm>
            <a:prstGeom prst="bentConnector3">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55917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Processo</a:t>
            </a:r>
            <a:r>
              <a:rPr lang="en-US" altLang="zh-CN" dirty="0"/>
              <a:t> DHCP - NAK</a:t>
            </a:r>
            <a:endParaRPr lang="zh-CN" altLang="en-US" dirty="0"/>
          </a:p>
        </p:txBody>
      </p:sp>
      <p:sp>
        <p:nvSpPr>
          <p:cNvPr id="3" name="文本占位符 2"/>
          <p:cNvSpPr>
            <a:spLocks noGrp="1"/>
          </p:cNvSpPr>
          <p:nvPr>
            <p:ph type="body" sz="quarter" idx="10"/>
          </p:nvPr>
        </p:nvSpPr>
        <p:spPr/>
        <p:txBody>
          <a:bodyPr/>
          <a:lstStyle/>
          <a:p>
            <a:r>
              <a:rPr lang="pt-BR" altLang="zh-CN" dirty="0"/>
              <a:t>Depois de receber o pacote de solicitação DHCP, se o servidor descobrir que o endereço solicitado não está disponível, ele responderá com um pacote NAK DHCP</a:t>
            </a:r>
            <a:r>
              <a:rPr lang="en-US" altLang="zh-CN" dirty="0"/>
              <a:t>.</a:t>
            </a:r>
          </a:p>
          <a:p>
            <a:endParaRPr lang="zh-CN" altLang="en-US" dirty="0"/>
          </a:p>
        </p:txBody>
      </p:sp>
      <p:pic>
        <p:nvPicPr>
          <p:cNvPr id="4" name="图片 3"/>
          <p:cNvPicPr>
            <a:picLocks noChangeAspect="1"/>
          </p:cNvPicPr>
          <p:nvPr/>
        </p:nvPicPr>
        <p:blipFill>
          <a:blip r:embed="rId3"/>
          <a:stretch>
            <a:fillRect/>
          </a:stretch>
        </p:blipFill>
        <p:spPr>
          <a:xfrm>
            <a:off x="8961040" y="2154342"/>
            <a:ext cx="2165539" cy="1291758"/>
          </a:xfrm>
          <a:prstGeom prst="rect">
            <a:avLst/>
          </a:prstGeom>
        </p:spPr>
      </p:pic>
      <p:sp>
        <p:nvSpPr>
          <p:cNvPr id="5" name="Line 19"/>
          <p:cNvSpPr>
            <a:spLocks noChangeShapeType="1"/>
          </p:cNvSpPr>
          <p:nvPr/>
        </p:nvSpPr>
        <p:spPr bwMode="auto">
          <a:xfrm>
            <a:off x="1190569" y="4943054"/>
            <a:ext cx="772448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6" name="Line 20"/>
          <p:cNvSpPr>
            <a:spLocks noChangeShapeType="1"/>
          </p:cNvSpPr>
          <p:nvPr/>
        </p:nvSpPr>
        <p:spPr bwMode="auto">
          <a:xfrm>
            <a:off x="2982255" y="4047212"/>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7" name="Line 21"/>
          <p:cNvSpPr>
            <a:spLocks noChangeShapeType="1"/>
          </p:cNvSpPr>
          <p:nvPr/>
        </p:nvSpPr>
        <p:spPr bwMode="auto">
          <a:xfrm>
            <a:off x="5331683" y="4047212"/>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8" name="Line 22"/>
          <p:cNvSpPr>
            <a:spLocks noChangeShapeType="1"/>
          </p:cNvSpPr>
          <p:nvPr/>
        </p:nvSpPr>
        <p:spPr bwMode="auto">
          <a:xfrm>
            <a:off x="7908157" y="4047212"/>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9" name="Line 34"/>
          <p:cNvSpPr>
            <a:spLocks noChangeShapeType="1"/>
          </p:cNvSpPr>
          <p:nvPr/>
        </p:nvSpPr>
        <p:spPr bwMode="auto">
          <a:xfrm>
            <a:off x="2700745" y="4047212"/>
            <a:ext cx="0" cy="449155"/>
          </a:xfrm>
          <a:prstGeom prst="line">
            <a:avLst/>
          </a:prstGeom>
          <a:noFill/>
          <a:ln w="25400">
            <a:solidFill>
              <a:srgbClr val="C0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5"/>
          <p:cNvSpPr>
            <a:spLocks noChangeShapeType="1"/>
          </p:cNvSpPr>
          <p:nvPr/>
        </p:nvSpPr>
        <p:spPr bwMode="auto">
          <a:xfrm>
            <a:off x="2700745" y="4496368"/>
            <a:ext cx="5483645" cy="0"/>
          </a:xfrm>
          <a:prstGeom prst="line">
            <a:avLst/>
          </a:prstGeom>
          <a:noFill/>
          <a:ln w="254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1" name="Line 36"/>
          <p:cNvSpPr>
            <a:spLocks noChangeShapeType="1"/>
          </p:cNvSpPr>
          <p:nvPr/>
        </p:nvSpPr>
        <p:spPr bwMode="auto">
          <a:xfrm flipV="1">
            <a:off x="5669784" y="4047212"/>
            <a:ext cx="0" cy="449155"/>
          </a:xfrm>
          <a:prstGeom prst="line">
            <a:avLst/>
          </a:prstGeom>
          <a:noFill/>
          <a:ln w="254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2" name="Line 37"/>
          <p:cNvSpPr>
            <a:spLocks noChangeShapeType="1"/>
          </p:cNvSpPr>
          <p:nvPr/>
        </p:nvSpPr>
        <p:spPr bwMode="auto">
          <a:xfrm flipV="1">
            <a:off x="8184389" y="4047212"/>
            <a:ext cx="0" cy="449155"/>
          </a:xfrm>
          <a:prstGeom prst="line">
            <a:avLst/>
          </a:prstGeom>
          <a:noFill/>
          <a:ln w="254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3" name="Text Box 39"/>
          <p:cNvSpPr txBox="1">
            <a:spLocks noChangeArrowheads="1"/>
          </p:cNvSpPr>
          <p:nvPr/>
        </p:nvSpPr>
        <p:spPr bwMode="auto">
          <a:xfrm>
            <a:off x="9660387" y="2620816"/>
            <a:ext cx="8282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dirty="0"/>
              <a:t>Rede 2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4" name="图片 13" descr="交换机.png"/>
          <p:cNvPicPr>
            <a:picLocks noChangeAspect="1"/>
          </p:cNvPicPr>
          <p:nvPr/>
        </p:nvPicPr>
        <p:blipFill>
          <a:blip r:embed="rId4" cstate="print"/>
          <a:stretch>
            <a:fillRect/>
          </a:stretch>
        </p:blipFill>
        <p:spPr>
          <a:xfrm>
            <a:off x="4937581" y="3174191"/>
            <a:ext cx="1041727" cy="852319"/>
          </a:xfrm>
          <a:prstGeom prst="rect">
            <a:avLst/>
          </a:prstGeom>
        </p:spPr>
      </p:pic>
      <p:pic>
        <p:nvPicPr>
          <p:cNvPr id="15" name="图片 14"/>
          <p:cNvPicPr>
            <a:picLocks noChangeAspect="1"/>
          </p:cNvPicPr>
          <p:nvPr/>
        </p:nvPicPr>
        <p:blipFill>
          <a:blip r:embed="rId5"/>
          <a:stretch>
            <a:fillRect/>
          </a:stretch>
        </p:blipFill>
        <p:spPr>
          <a:xfrm>
            <a:off x="2137463" y="3148365"/>
            <a:ext cx="1155865" cy="903970"/>
          </a:xfrm>
          <a:prstGeom prst="rect">
            <a:avLst/>
          </a:prstGeom>
        </p:spPr>
      </p:pic>
      <p:pic>
        <p:nvPicPr>
          <p:cNvPr id="16" name="图片 15"/>
          <p:cNvPicPr>
            <a:picLocks noChangeAspect="1"/>
          </p:cNvPicPr>
          <p:nvPr/>
        </p:nvPicPr>
        <p:blipFill>
          <a:blip r:embed="rId3"/>
          <a:stretch>
            <a:fillRect/>
          </a:stretch>
        </p:blipFill>
        <p:spPr>
          <a:xfrm>
            <a:off x="4230786" y="4607422"/>
            <a:ext cx="2165539" cy="1291758"/>
          </a:xfrm>
          <a:prstGeom prst="rect">
            <a:avLst/>
          </a:prstGeom>
        </p:spPr>
      </p:pic>
      <p:sp>
        <p:nvSpPr>
          <p:cNvPr id="17" name="Text Box 38"/>
          <p:cNvSpPr txBox="1">
            <a:spLocks noChangeArrowheads="1"/>
          </p:cNvSpPr>
          <p:nvPr/>
        </p:nvSpPr>
        <p:spPr bwMode="auto">
          <a:xfrm>
            <a:off x="4928023" y="4924922"/>
            <a:ext cx="8282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dirty="0"/>
              <a:t>Rede 1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8" name="图片 17"/>
          <p:cNvPicPr>
            <a:picLocks noChangeAspect="1"/>
          </p:cNvPicPr>
          <p:nvPr/>
        </p:nvPicPr>
        <p:blipFill>
          <a:blip r:embed="rId6"/>
          <a:stretch>
            <a:fillRect/>
          </a:stretch>
        </p:blipFill>
        <p:spPr>
          <a:xfrm>
            <a:off x="7202143" y="3143348"/>
            <a:ext cx="1391741" cy="914004"/>
          </a:xfrm>
          <a:prstGeom prst="rect">
            <a:avLst/>
          </a:prstGeom>
        </p:spPr>
      </p:pic>
      <p:sp>
        <p:nvSpPr>
          <p:cNvPr id="19" name="Text Box 16"/>
          <p:cNvSpPr txBox="1">
            <a:spLocks noChangeArrowheads="1"/>
          </p:cNvSpPr>
          <p:nvPr/>
        </p:nvSpPr>
        <p:spPr bwMode="auto">
          <a:xfrm>
            <a:off x="3484584" y="2476907"/>
            <a:ext cx="12121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b="1">
                <a:latin typeface="+mn-lt"/>
              </a:defRPr>
            </a:lvl1pPr>
          </a:lstStyle>
          <a:p>
            <a:pPr algn="ctr"/>
            <a:r>
              <a:rPr lang="en-US" altLang="zh-CN" sz="1600" b="0" dirty="0">
                <a:latin typeface="Huawei Sans" panose="020C0503030203020204" pitchFamily="34" charset="0"/>
                <a:cs typeface="Huawei Sans" panose="020C0503030203020204" pitchFamily="34" charset="0"/>
              </a:rPr>
              <a:t>DHCP NAK</a:t>
            </a:r>
          </a:p>
        </p:txBody>
      </p:sp>
      <p:sp>
        <p:nvSpPr>
          <p:cNvPr id="20" name="Line 15"/>
          <p:cNvSpPr>
            <a:spLocks noChangeShapeType="1"/>
          </p:cNvSpPr>
          <p:nvPr/>
        </p:nvSpPr>
        <p:spPr bwMode="auto">
          <a:xfrm rot="10800000" flipH="1">
            <a:off x="3131416" y="2867130"/>
            <a:ext cx="1974574" cy="0"/>
          </a:xfrm>
          <a:prstGeom prst="line">
            <a:avLst/>
          </a:prstGeom>
          <a:noFill/>
          <a:ln w="25400">
            <a:solidFill>
              <a:srgbClr val="C0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1" name="肘形连接符 20"/>
          <p:cNvCxnSpPr>
            <a:stCxn id="18" idx="3"/>
            <a:endCxn id="4" idx="1"/>
          </p:cNvCxnSpPr>
          <p:nvPr/>
        </p:nvCxnSpPr>
        <p:spPr bwMode="auto">
          <a:xfrm flipV="1">
            <a:off x="8593884" y="2800221"/>
            <a:ext cx="367156" cy="800129"/>
          </a:xfrm>
          <a:prstGeom prst="bentConnector3">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 Box 23"/>
          <p:cNvSpPr txBox="1">
            <a:spLocks noChangeArrowheads="1"/>
          </p:cNvSpPr>
          <p:nvPr/>
        </p:nvSpPr>
        <p:spPr bwMode="auto">
          <a:xfrm>
            <a:off x="5587383" y="2390877"/>
            <a:ext cx="28502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ctr"/>
            <a:r>
              <a:rPr kumimoji="1"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192.168.0.1 </a:t>
            </a:r>
          </a:p>
          <a:p>
            <a:pPr algn="ctr" fontAlgn="ctr"/>
            <a:r>
              <a:rPr kumimoji="1" lang="pt-BR" altLang="zh-CN" sz="1600" dirty="0">
                <a:latin typeface="Huawei Sans" panose="020C0503030203020204" pitchFamily="34" charset="0"/>
                <a:ea typeface="方正兰亭黑简体" panose="02000000000000000000" pitchFamily="2" charset="-122"/>
                <a:cs typeface="Huawei Sans" panose="020C0503030203020204" pitchFamily="34" charset="0"/>
              </a:rPr>
              <a:t>foi atribuído a outro dispositivo</a:t>
            </a:r>
            <a:r>
              <a:rPr kumimoji="1"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p>
        </p:txBody>
      </p:sp>
    </p:spTree>
    <p:extLst>
      <p:ext uri="{BB962C8B-B14F-4D97-AF65-F5344CB8AC3E}">
        <p14:creationId xmlns:p14="http://schemas.microsoft.com/office/powerpoint/2010/main" val="322239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Processo</a:t>
            </a:r>
            <a:r>
              <a:rPr lang="en-US" altLang="zh-CN" dirty="0"/>
              <a:t> DHCP - </a:t>
            </a:r>
            <a:r>
              <a:rPr lang="en-US" altLang="zh-CN" dirty="0" err="1"/>
              <a:t>Renovação</a:t>
            </a:r>
            <a:r>
              <a:rPr lang="en-US" altLang="zh-CN" dirty="0"/>
              <a:t> de </a:t>
            </a:r>
            <a:r>
              <a:rPr lang="en-US" altLang="zh-CN" dirty="0" err="1"/>
              <a:t>Endereço</a:t>
            </a:r>
            <a:endParaRPr lang="zh-CN" altLang="en-US" dirty="0"/>
          </a:p>
        </p:txBody>
      </p:sp>
      <p:sp>
        <p:nvSpPr>
          <p:cNvPr id="3" name="文本占位符 2"/>
          <p:cNvSpPr>
            <a:spLocks noGrp="1"/>
          </p:cNvSpPr>
          <p:nvPr>
            <p:ph type="body" sz="quarter" idx="10"/>
          </p:nvPr>
        </p:nvSpPr>
        <p:spPr/>
        <p:txBody>
          <a:bodyPr/>
          <a:lstStyle/>
          <a:p>
            <a:r>
              <a:rPr lang="pt-BR" altLang="zh-CN" dirty="0"/>
              <a:t>Quando um endereço de cliente atinge 50% do prazo de concessão (T1), o cliente envia um pacote </a:t>
            </a:r>
            <a:r>
              <a:rPr lang="pt-BR" altLang="zh-CN" dirty="0" err="1"/>
              <a:t>unicast</a:t>
            </a:r>
            <a:r>
              <a:rPr lang="pt-BR" altLang="zh-CN" dirty="0"/>
              <a:t> de solicitação DHCP para renovar a concessão</a:t>
            </a:r>
            <a:r>
              <a:rPr lang="en-US" altLang="zh-CN" dirty="0"/>
              <a:t>.</a:t>
            </a:r>
          </a:p>
          <a:p>
            <a:r>
              <a:rPr lang="pt-BR" altLang="zh-CN" dirty="0"/>
              <a:t>Quando um endereço de cliente atinge 87,5% do prazo de concessão (T2), o cliente envia um pacote de difusão de Solicitação DHCP para renovar a concessão</a:t>
            </a:r>
            <a:r>
              <a:rPr lang="en-US" altLang="zh-CN" dirty="0"/>
              <a:t>.</a:t>
            </a:r>
            <a:endParaRPr lang="zh-CN" altLang="en-US" dirty="0"/>
          </a:p>
          <a:p>
            <a:endParaRPr lang="zh-CN" altLang="en-US" dirty="0"/>
          </a:p>
        </p:txBody>
      </p:sp>
      <p:grpSp>
        <p:nvGrpSpPr>
          <p:cNvPr id="22" name="组合 21"/>
          <p:cNvGrpSpPr/>
          <p:nvPr/>
        </p:nvGrpSpPr>
        <p:grpSpPr>
          <a:xfrm>
            <a:off x="2339428" y="3108398"/>
            <a:ext cx="8342344" cy="2814055"/>
            <a:chOff x="1236554" y="2636912"/>
            <a:chExt cx="9936010" cy="3744838"/>
          </a:xfrm>
        </p:grpSpPr>
        <p:pic>
          <p:nvPicPr>
            <p:cNvPr id="4" name="图片 3"/>
            <p:cNvPicPr>
              <a:picLocks noChangeAspect="1"/>
            </p:cNvPicPr>
            <p:nvPr/>
          </p:nvPicPr>
          <p:blipFill>
            <a:blip r:embed="rId3"/>
            <a:stretch>
              <a:fillRect/>
            </a:stretch>
          </p:blipFill>
          <p:spPr>
            <a:xfrm>
              <a:off x="9007025" y="2636912"/>
              <a:ext cx="2165539" cy="1291758"/>
            </a:xfrm>
            <a:prstGeom prst="rect">
              <a:avLst/>
            </a:prstGeom>
          </p:spPr>
        </p:pic>
        <p:sp>
          <p:nvSpPr>
            <p:cNvPr id="5" name="Line 19"/>
            <p:cNvSpPr>
              <a:spLocks noChangeShapeType="1"/>
            </p:cNvSpPr>
            <p:nvPr/>
          </p:nvSpPr>
          <p:spPr bwMode="auto">
            <a:xfrm>
              <a:off x="1236554" y="5425624"/>
              <a:ext cx="772448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6" name="Line 20"/>
            <p:cNvSpPr>
              <a:spLocks noChangeShapeType="1"/>
            </p:cNvSpPr>
            <p:nvPr/>
          </p:nvSpPr>
          <p:spPr bwMode="auto">
            <a:xfrm>
              <a:off x="3028240" y="4529782"/>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7" name="Line 21"/>
            <p:cNvSpPr>
              <a:spLocks noChangeShapeType="1"/>
            </p:cNvSpPr>
            <p:nvPr/>
          </p:nvSpPr>
          <p:spPr bwMode="auto">
            <a:xfrm>
              <a:off x="5377668" y="4529782"/>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8" name="Line 22"/>
            <p:cNvSpPr>
              <a:spLocks noChangeShapeType="1"/>
            </p:cNvSpPr>
            <p:nvPr/>
          </p:nvSpPr>
          <p:spPr bwMode="auto">
            <a:xfrm>
              <a:off x="7954142" y="4529782"/>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9" name="Line 34"/>
            <p:cNvSpPr>
              <a:spLocks noChangeShapeType="1"/>
            </p:cNvSpPr>
            <p:nvPr/>
          </p:nvSpPr>
          <p:spPr bwMode="auto">
            <a:xfrm>
              <a:off x="2746730" y="4529782"/>
              <a:ext cx="0" cy="449155"/>
            </a:xfrm>
            <a:prstGeom prst="line">
              <a:avLst/>
            </a:prstGeom>
            <a:noFill/>
            <a:ln w="254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0" name="Line 35"/>
            <p:cNvSpPr>
              <a:spLocks noChangeShapeType="1"/>
            </p:cNvSpPr>
            <p:nvPr/>
          </p:nvSpPr>
          <p:spPr bwMode="auto">
            <a:xfrm>
              <a:off x="2746730" y="4978938"/>
              <a:ext cx="5483645" cy="0"/>
            </a:xfrm>
            <a:prstGeom prst="line">
              <a:avLst/>
            </a:prstGeom>
            <a:noFill/>
            <a:ln w="254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1" name="Line 36"/>
            <p:cNvSpPr>
              <a:spLocks noChangeShapeType="1"/>
            </p:cNvSpPr>
            <p:nvPr/>
          </p:nvSpPr>
          <p:spPr bwMode="auto">
            <a:xfrm flipV="1">
              <a:off x="5715769" y="4529782"/>
              <a:ext cx="0" cy="449155"/>
            </a:xfrm>
            <a:prstGeom prst="line">
              <a:avLst/>
            </a:prstGeom>
            <a:noFill/>
            <a:ln w="254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2" name="Line 37"/>
            <p:cNvSpPr>
              <a:spLocks noChangeShapeType="1"/>
            </p:cNvSpPr>
            <p:nvPr/>
          </p:nvSpPr>
          <p:spPr bwMode="auto">
            <a:xfrm flipV="1">
              <a:off x="8230374" y="4529782"/>
              <a:ext cx="0" cy="449155"/>
            </a:xfrm>
            <a:prstGeom prst="line">
              <a:avLst/>
            </a:prstGeom>
            <a:noFill/>
            <a:ln w="254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3" name="Text Box 39"/>
            <p:cNvSpPr txBox="1">
              <a:spLocks noChangeArrowheads="1"/>
            </p:cNvSpPr>
            <p:nvPr/>
          </p:nvSpPr>
          <p:spPr bwMode="auto">
            <a:xfrm>
              <a:off x="9627261" y="3063525"/>
              <a:ext cx="986461" cy="86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dirty="0"/>
                <a:t>Rede 2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4" name="图片 13" descr="交换机.png"/>
            <p:cNvPicPr>
              <a:picLocks noChangeAspect="1"/>
            </p:cNvPicPr>
            <p:nvPr/>
          </p:nvPicPr>
          <p:blipFill>
            <a:blip r:embed="rId4" cstate="print"/>
            <a:stretch>
              <a:fillRect/>
            </a:stretch>
          </p:blipFill>
          <p:spPr>
            <a:xfrm>
              <a:off x="4983566" y="3656761"/>
              <a:ext cx="1041727" cy="852319"/>
            </a:xfrm>
            <a:prstGeom prst="rect">
              <a:avLst/>
            </a:prstGeom>
          </p:spPr>
        </p:pic>
        <p:pic>
          <p:nvPicPr>
            <p:cNvPr id="15" name="图片 14"/>
            <p:cNvPicPr>
              <a:picLocks noChangeAspect="1"/>
            </p:cNvPicPr>
            <p:nvPr/>
          </p:nvPicPr>
          <p:blipFill>
            <a:blip r:embed="rId5"/>
            <a:stretch>
              <a:fillRect/>
            </a:stretch>
          </p:blipFill>
          <p:spPr>
            <a:xfrm>
              <a:off x="2183448" y="3630935"/>
              <a:ext cx="1155865" cy="903970"/>
            </a:xfrm>
            <a:prstGeom prst="rect">
              <a:avLst/>
            </a:prstGeom>
          </p:spPr>
        </p:pic>
        <p:pic>
          <p:nvPicPr>
            <p:cNvPr id="16" name="图片 15"/>
            <p:cNvPicPr>
              <a:picLocks noChangeAspect="1"/>
            </p:cNvPicPr>
            <p:nvPr/>
          </p:nvPicPr>
          <p:blipFill>
            <a:blip r:embed="rId3"/>
            <a:stretch>
              <a:fillRect/>
            </a:stretch>
          </p:blipFill>
          <p:spPr>
            <a:xfrm>
              <a:off x="4276771" y="5089992"/>
              <a:ext cx="2165539" cy="1291758"/>
            </a:xfrm>
            <a:prstGeom prst="rect">
              <a:avLst/>
            </a:prstGeom>
          </p:spPr>
        </p:pic>
        <p:sp>
          <p:nvSpPr>
            <p:cNvPr id="17" name="Text Box 38"/>
            <p:cNvSpPr txBox="1">
              <a:spLocks noChangeArrowheads="1"/>
            </p:cNvSpPr>
            <p:nvPr/>
          </p:nvSpPr>
          <p:spPr bwMode="auto">
            <a:xfrm>
              <a:off x="4915940" y="5500720"/>
              <a:ext cx="923456" cy="491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dirty="0"/>
                <a:t>Rede1</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8" name="图片 17"/>
            <p:cNvPicPr>
              <a:picLocks noChangeAspect="1"/>
            </p:cNvPicPr>
            <p:nvPr/>
          </p:nvPicPr>
          <p:blipFill>
            <a:blip r:embed="rId6"/>
            <a:stretch>
              <a:fillRect/>
            </a:stretch>
          </p:blipFill>
          <p:spPr>
            <a:xfrm>
              <a:off x="7248128" y="3625918"/>
              <a:ext cx="1391741" cy="914004"/>
            </a:xfrm>
            <a:prstGeom prst="rect">
              <a:avLst/>
            </a:prstGeom>
          </p:spPr>
        </p:pic>
        <p:sp>
          <p:nvSpPr>
            <p:cNvPr id="19" name="Text Box 16"/>
            <p:cNvSpPr txBox="1">
              <a:spLocks noChangeArrowheads="1"/>
            </p:cNvSpPr>
            <p:nvPr/>
          </p:nvSpPr>
          <p:spPr bwMode="auto">
            <a:xfrm>
              <a:off x="3054383" y="2868214"/>
              <a:ext cx="2420040" cy="778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kumimoji="1" sz="1200" b="1">
                  <a:latin typeface="+mn-lt"/>
                </a:defRPr>
              </a:lvl1pPr>
            </a:lstStyle>
            <a:p>
              <a:pPr algn="ctr"/>
              <a:r>
                <a:rPr lang="en-US" altLang="zh-CN" sz="1600" b="0" dirty="0">
                  <a:latin typeface="Huawei Sans" panose="020C0503030203020204" pitchFamily="34" charset="0"/>
                  <a:cs typeface="Huawei Sans" panose="020C0503030203020204" pitchFamily="34" charset="0"/>
                </a:rPr>
                <a:t>DHCP REQUEST</a:t>
              </a:r>
            </a:p>
            <a:p>
              <a:pPr algn="ctr"/>
              <a:r>
                <a:rPr lang="en-US" altLang="zh-CN" sz="1600" b="0" dirty="0">
                  <a:latin typeface="Huawei Sans" panose="020C0503030203020204" pitchFamily="34" charset="0"/>
                  <a:cs typeface="Huawei Sans" panose="020C0503030203020204" pitchFamily="34" charset="0"/>
                </a:rPr>
                <a:t>(192.168.0.1)</a:t>
              </a:r>
            </a:p>
          </p:txBody>
        </p:sp>
        <p:sp>
          <p:nvSpPr>
            <p:cNvPr id="20" name="Line 15"/>
            <p:cNvSpPr>
              <a:spLocks noChangeShapeType="1"/>
            </p:cNvSpPr>
            <p:nvPr/>
          </p:nvSpPr>
          <p:spPr bwMode="auto">
            <a:xfrm rot="10800000" flipV="1">
              <a:off x="3260902" y="3586073"/>
              <a:ext cx="2007006" cy="205"/>
            </a:xfrm>
            <a:prstGeom prst="line">
              <a:avLst/>
            </a:prstGeom>
            <a:noFill/>
            <a:ln w="25400">
              <a:solidFill>
                <a:srgbClr val="C0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1" name="肘形连接符 20"/>
            <p:cNvCxnSpPr>
              <a:stCxn id="18" idx="3"/>
              <a:endCxn id="4" idx="1"/>
            </p:cNvCxnSpPr>
            <p:nvPr/>
          </p:nvCxnSpPr>
          <p:spPr bwMode="auto">
            <a:xfrm flipV="1">
              <a:off x="8639869" y="3282791"/>
              <a:ext cx="367156" cy="800129"/>
            </a:xfrm>
            <a:prstGeom prst="bentConnector3">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955772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err="1">
                <a:solidFill>
                  <a:schemeClr val="bg1">
                    <a:lumMod val="50000"/>
                  </a:schemeClr>
                </a:solidFill>
              </a:rPr>
              <a:t>Princípios</a:t>
            </a:r>
            <a:r>
              <a:rPr lang="en-US" altLang="zh-CN" dirty="0">
                <a:solidFill>
                  <a:schemeClr val="bg1">
                    <a:lumMod val="50000"/>
                  </a:schemeClr>
                </a:solidFill>
              </a:rPr>
              <a:t> </a:t>
            </a:r>
            <a:r>
              <a:rPr lang="en-US" altLang="zh-CN" dirty="0" err="1">
                <a:solidFill>
                  <a:schemeClr val="bg1">
                    <a:lumMod val="50000"/>
                  </a:schemeClr>
                </a:solidFill>
              </a:rPr>
              <a:t>básicos</a:t>
            </a:r>
            <a:r>
              <a:rPr lang="en-US" altLang="zh-CN" dirty="0">
                <a:solidFill>
                  <a:schemeClr val="bg1">
                    <a:lumMod val="50000"/>
                  </a:schemeClr>
                </a:solidFill>
              </a:rPr>
              <a:t> do DHCP
</a:t>
            </a:r>
            <a:r>
              <a:rPr lang="en-US" altLang="zh-CN" b="1" dirty="0" err="1"/>
              <a:t>Princípios</a:t>
            </a:r>
            <a:r>
              <a:rPr lang="en-US" altLang="zh-CN" b="1" dirty="0"/>
              <a:t> de </a:t>
            </a:r>
            <a:r>
              <a:rPr lang="en-US" altLang="zh-CN" b="1" dirty="0" err="1"/>
              <a:t>retransmissão</a:t>
            </a:r>
            <a:r>
              <a:rPr lang="en-US" altLang="zh-CN" b="1" dirty="0"/>
              <a:t> DHCP</a:t>
            </a:r>
            <a:endParaRPr lang="zh-CN" altLang="en-US" b="1" dirty="0"/>
          </a:p>
          <a:p>
            <a:r>
              <a:rPr lang="en-US" altLang="zh-CN" dirty="0" err="1">
                <a:solidFill>
                  <a:schemeClr val="bg1">
                    <a:lumMod val="50000"/>
                  </a:schemeClr>
                </a:solidFill>
              </a:rPr>
              <a:t>Aplicativo</a:t>
            </a:r>
            <a:r>
              <a:rPr lang="en-US" altLang="zh-CN" dirty="0">
                <a:solidFill>
                  <a:schemeClr val="bg1">
                    <a:lumMod val="50000"/>
                  </a:schemeClr>
                </a:solidFill>
              </a:rPr>
              <a:t> de rede DHCP</a:t>
            </a:r>
            <a:endParaRPr lang="zh-CN" altLang="en-US" dirty="0"/>
          </a:p>
        </p:txBody>
      </p:sp>
    </p:spTree>
    <p:extLst>
      <p:ext uri="{BB962C8B-B14F-4D97-AF65-F5344CB8AC3E}">
        <p14:creationId xmlns:p14="http://schemas.microsoft.com/office/powerpoint/2010/main" val="3255699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Princípios</a:t>
            </a:r>
            <a:r>
              <a:rPr lang="en-US" altLang="zh-CN" dirty="0"/>
              <a:t> de </a:t>
            </a:r>
            <a:r>
              <a:rPr lang="en-US" altLang="zh-CN" dirty="0" err="1"/>
              <a:t>retransmissão</a:t>
            </a:r>
            <a:r>
              <a:rPr lang="en-US" altLang="zh-CN" dirty="0"/>
              <a:t> DHCP
</a:t>
            </a:r>
            <a:endParaRPr lang="zh-CN" altLang="en-US" dirty="0"/>
          </a:p>
        </p:txBody>
      </p:sp>
      <p:sp>
        <p:nvSpPr>
          <p:cNvPr id="3" name="文本占位符 2"/>
          <p:cNvSpPr>
            <a:spLocks noGrp="1"/>
          </p:cNvSpPr>
          <p:nvPr>
            <p:ph type="body" sz="quarter" idx="10"/>
          </p:nvPr>
        </p:nvSpPr>
        <p:spPr>
          <a:xfrm>
            <a:off x="453600" y="1234800"/>
            <a:ext cx="11306175" cy="5607845"/>
          </a:xfrm>
        </p:spPr>
        <p:txBody>
          <a:bodyPr/>
          <a:lstStyle/>
          <a:p>
            <a:r>
              <a:rPr lang="pt-BR" altLang="zh-CN" dirty="0"/>
              <a:t>A retransmissão DHCP permite a troca de pacotes entre servidores DHCP e clientes em diferentes segmentos de rede. Usando a retransmissão DHCP, os pacotes DHCP são transmitidos de forma transparente entre segmentos de rede para um servidor DHCP de destino. Dessa forma, os clientes DHCP na rede podem acessar o mesmo servidor DHCP</a:t>
            </a:r>
            <a:r>
              <a:rPr lang="en-US" altLang="zh-CN" dirty="0"/>
              <a:t>.</a:t>
            </a:r>
          </a:p>
          <a:p>
            <a:pPr marL="0" indent="0">
              <a:buNone/>
            </a:pPr>
            <a:endParaRPr lang="en-US" altLang="zh-CN" dirty="0"/>
          </a:p>
          <a:p>
            <a:pPr marL="0" indent="0">
              <a:buNone/>
            </a:pPr>
            <a:endParaRPr lang="zh-CN" altLang="en-US" dirty="0"/>
          </a:p>
        </p:txBody>
      </p:sp>
      <p:sp>
        <p:nvSpPr>
          <p:cNvPr id="8" name="Line 19"/>
          <p:cNvSpPr>
            <a:spLocks noChangeShapeType="1"/>
          </p:cNvSpPr>
          <p:nvPr/>
        </p:nvSpPr>
        <p:spPr bwMode="auto">
          <a:xfrm>
            <a:off x="1884079" y="5660114"/>
            <a:ext cx="658982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pic>
        <p:nvPicPr>
          <p:cNvPr id="7" name="图片 6"/>
          <p:cNvPicPr>
            <a:picLocks noChangeAspect="1"/>
          </p:cNvPicPr>
          <p:nvPr/>
        </p:nvPicPr>
        <p:blipFill>
          <a:blip r:embed="rId3"/>
          <a:stretch>
            <a:fillRect/>
          </a:stretch>
        </p:blipFill>
        <p:spPr>
          <a:xfrm>
            <a:off x="7622388" y="3439430"/>
            <a:ext cx="1847439" cy="1028642"/>
          </a:xfrm>
          <a:prstGeom prst="rect">
            <a:avLst/>
          </a:prstGeom>
        </p:spPr>
      </p:pic>
      <p:sp>
        <p:nvSpPr>
          <p:cNvPr id="9" name="Line 20"/>
          <p:cNvSpPr>
            <a:spLocks noChangeShapeType="1"/>
          </p:cNvSpPr>
          <p:nvPr/>
        </p:nvSpPr>
        <p:spPr bwMode="auto">
          <a:xfrm>
            <a:off x="3412581" y="4946745"/>
            <a:ext cx="0" cy="7133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0" name="Line 22"/>
          <p:cNvSpPr>
            <a:spLocks noChangeShapeType="1"/>
          </p:cNvSpPr>
          <p:nvPr/>
        </p:nvSpPr>
        <p:spPr bwMode="auto">
          <a:xfrm>
            <a:off x="6724164" y="4946745"/>
            <a:ext cx="0" cy="71336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1" name="Text Box 39"/>
          <p:cNvSpPr txBox="1">
            <a:spLocks noChangeArrowheads="1"/>
          </p:cNvSpPr>
          <p:nvPr/>
        </p:nvSpPr>
        <p:spPr bwMode="auto">
          <a:xfrm>
            <a:off x="8158175" y="3796531"/>
            <a:ext cx="8282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dirty="0"/>
              <a:t>Rede 2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 name="图片 11"/>
          <p:cNvPicPr>
            <a:picLocks noChangeAspect="1"/>
          </p:cNvPicPr>
          <p:nvPr/>
        </p:nvPicPr>
        <p:blipFill>
          <a:blip r:embed="rId4"/>
          <a:stretch>
            <a:fillRect/>
          </a:stretch>
        </p:blipFill>
        <p:spPr>
          <a:xfrm>
            <a:off x="2691882" y="4230982"/>
            <a:ext cx="986078" cy="719842"/>
          </a:xfrm>
          <a:prstGeom prst="rect">
            <a:avLst/>
          </a:prstGeom>
        </p:spPr>
      </p:pic>
      <p:pic>
        <p:nvPicPr>
          <p:cNvPr id="14" name="图片 13"/>
          <p:cNvPicPr>
            <a:picLocks noChangeAspect="1"/>
          </p:cNvPicPr>
          <p:nvPr/>
        </p:nvPicPr>
        <p:blipFill>
          <a:blip r:embed="rId5"/>
          <a:stretch>
            <a:fillRect/>
          </a:stretch>
        </p:blipFill>
        <p:spPr>
          <a:xfrm>
            <a:off x="6121858" y="4226987"/>
            <a:ext cx="1187306" cy="727832"/>
          </a:xfrm>
          <a:prstGeom prst="rect">
            <a:avLst/>
          </a:prstGeom>
        </p:spPr>
      </p:pic>
      <p:sp>
        <p:nvSpPr>
          <p:cNvPr id="15" name="Line 15"/>
          <p:cNvSpPr>
            <a:spLocks noChangeShapeType="1"/>
          </p:cNvSpPr>
          <p:nvPr/>
        </p:nvSpPr>
        <p:spPr bwMode="auto">
          <a:xfrm rot="10800000" flipH="1">
            <a:off x="4226846" y="4962132"/>
            <a:ext cx="1684525" cy="0"/>
          </a:xfrm>
          <a:prstGeom prst="line">
            <a:avLst/>
          </a:prstGeom>
          <a:noFill/>
          <a:ln w="25400">
            <a:solidFill>
              <a:schemeClr val="accent1">
                <a:lumMod val="50000"/>
              </a:schemeClr>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6" name="肘形连接符 15"/>
          <p:cNvCxnSpPr>
            <a:stCxn id="14" idx="3"/>
            <a:endCxn id="7" idx="1"/>
          </p:cNvCxnSpPr>
          <p:nvPr/>
        </p:nvCxnSpPr>
        <p:spPr bwMode="auto">
          <a:xfrm flipV="1">
            <a:off x="7309164" y="3953751"/>
            <a:ext cx="313224" cy="637152"/>
          </a:xfrm>
          <a:prstGeom prst="bentConnector3">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Line 15"/>
          <p:cNvSpPr>
            <a:spLocks noChangeShapeType="1"/>
          </p:cNvSpPr>
          <p:nvPr/>
        </p:nvSpPr>
        <p:spPr bwMode="auto">
          <a:xfrm rot="10800000" flipH="1">
            <a:off x="4226846" y="4786939"/>
            <a:ext cx="1684525" cy="0"/>
          </a:xfrm>
          <a:prstGeom prst="line">
            <a:avLst/>
          </a:prstGeom>
          <a:noFill/>
          <a:ln w="25400">
            <a:solidFill>
              <a:srgbClr val="C0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5"/>
          <p:cNvSpPr>
            <a:spLocks noChangeShapeType="1"/>
          </p:cNvSpPr>
          <p:nvPr/>
        </p:nvSpPr>
        <p:spPr bwMode="auto">
          <a:xfrm rot="10800000" flipH="1">
            <a:off x="6819730" y="3772697"/>
            <a:ext cx="723922" cy="311177"/>
          </a:xfrm>
          <a:prstGeom prst="line">
            <a:avLst/>
          </a:prstGeom>
          <a:noFill/>
          <a:ln w="25400">
            <a:solidFill>
              <a:srgbClr val="C0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5"/>
          <p:cNvSpPr>
            <a:spLocks noChangeShapeType="1"/>
          </p:cNvSpPr>
          <p:nvPr/>
        </p:nvSpPr>
        <p:spPr bwMode="auto">
          <a:xfrm rot="10800000" flipH="1">
            <a:off x="7321512" y="4520461"/>
            <a:ext cx="632736" cy="297900"/>
          </a:xfrm>
          <a:prstGeom prst="line">
            <a:avLst/>
          </a:prstGeom>
          <a:noFill/>
          <a:ln w="25400">
            <a:solidFill>
              <a:schemeClr val="accent1">
                <a:lumMod val="50000"/>
              </a:schemeClr>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0" name="图片 19" descr="交换机.png"/>
          <p:cNvPicPr>
            <a:picLocks noChangeAspect="1"/>
          </p:cNvPicPr>
          <p:nvPr/>
        </p:nvPicPr>
        <p:blipFill>
          <a:blip r:embed="rId6" cstate="print"/>
          <a:stretch>
            <a:fillRect/>
          </a:stretch>
        </p:blipFill>
        <p:spPr>
          <a:xfrm>
            <a:off x="9469827" y="3435002"/>
            <a:ext cx="838094" cy="640059"/>
          </a:xfrm>
          <a:prstGeom prst="rect">
            <a:avLst/>
          </a:prstGeom>
        </p:spPr>
      </p:pic>
      <p:sp>
        <p:nvSpPr>
          <p:cNvPr id="21" name="Text Box 37"/>
          <p:cNvSpPr txBox="1">
            <a:spLocks noChangeArrowheads="1"/>
          </p:cNvSpPr>
          <p:nvPr/>
        </p:nvSpPr>
        <p:spPr bwMode="auto">
          <a:xfrm>
            <a:off x="3690307" y="4462553"/>
            <a:ext cx="2579960" cy="245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latin typeface="Huawei Sans" panose="020C0503030203020204" pitchFamily="34" charset="0"/>
                <a:cs typeface="Huawei Sans" panose="020C0503030203020204" pitchFamily="34" charset="0"/>
              </a:rPr>
              <a:t>DHCP DISCOVER (Broadcast)</a:t>
            </a:r>
          </a:p>
        </p:txBody>
      </p:sp>
      <p:sp>
        <p:nvSpPr>
          <p:cNvPr id="22" name="Text Box 37"/>
          <p:cNvSpPr txBox="1">
            <a:spLocks noChangeArrowheads="1"/>
          </p:cNvSpPr>
          <p:nvPr/>
        </p:nvSpPr>
        <p:spPr bwMode="auto">
          <a:xfrm rot="20036462">
            <a:off x="5833396" y="3685929"/>
            <a:ext cx="2501089" cy="245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400" dirty="0">
                <a:latin typeface="Huawei Sans" panose="020C0503030203020204" pitchFamily="34" charset="0"/>
                <a:cs typeface="Huawei Sans" panose="020C0503030203020204" pitchFamily="34" charset="0"/>
              </a:rPr>
              <a:t>DHCP DISCOVER (Unicast)</a:t>
            </a:r>
          </a:p>
        </p:txBody>
      </p:sp>
      <p:sp>
        <p:nvSpPr>
          <p:cNvPr id="23" name="Text Box 37"/>
          <p:cNvSpPr txBox="1">
            <a:spLocks noChangeArrowheads="1"/>
          </p:cNvSpPr>
          <p:nvPr/>
        </p:nvSpPr>
        <p:spPr bwMode="auto">
          <a:xfrm rot="20036462">
            <a:off x="6784001" y="4621454"/>
            <a:ext cx="2501089" cy="245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400" dirty="0">
                <a:latin typeface="Huawei Sans" panose="020C0503030203020204" pitchFamily="34" charset="0"/>
                <a:cs typeface="Huawei Sans" panose="020C0503030203020204" pitchFamily="34" charset="0"/>
              </a:rPr>
              <a:t>DHCP OFFER(Unicast)</a:t>
            </a:r>
          </a:p>
        </p:txBody>
      </p:sp>
      <p:sp>
        <p:nvSpPr>
          <p:cNvPr id="24" name="Text Box 37"/>
          <p:cNvSpPr txBox="1">
            <a:spLocks noChangeArrowheads="1"/>
          </p:cNvSpPr>
          <p:nvPr/>
        </p:nvSpPr>
        <p:spPr bwMode="auto">
          <a:xfrm>
            <a:off x="4325183" y="4981960"/>
            <a:ext cx="30973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400" dirty="0">
                <a:latin typeface="Huawei Sans" panose="020C0503030203020204" pitchFamily="34" charset="0"/>
                <a:cs typeface="Huawei Sans" panose="020C0503030203020204" pitchFamily="34" charset="0"/>
              </a:rPr>
              <a:t>DHCP OFFER</a:t>
            </a:r>
          </a:p>
        </p:txBody>
      </p:sp>
      <p:grpSp>
        <p:nvGrpSpPr>
          <p:cNvPr id="25" name="组合 24"/>
          <p:cNvGrpSpPr/>
          <p:nvPr/>
        </p:nvGrpSpPr>
        <p:grpSpPr>
          <a:xfrm>
            <a:off x="4063933" y="5303429"/>
            <a:ext cx="1847439" cy="1028642"/>
            <a:chOff x="4063933" y="4884846"/>
            <a:chExt cx="1847439" cy="1028642"/>
          </a:xfrm>
        </p:grpSpPr>
        <p:pic>
          <p:nvPicPr>
            <p:cNvPr id="5" name="图片 4"/>
            <p:cNvPicPr>
              <a:picLocks noChangeAspect="1"/>
            </p:cNvPicPr>
            <p:nvPr/>
          </p:nvPicPr>
          <p:blipFill>
            <a:blip r:embed="rId3"/>
            <a:stretch>
              <a:fillRect/>
            </a:stretch>
          </p:blipFill>
          <p:spPr>
            <a:xfrm>
              <a:off x="4063933" y="4884846"/>
              <a:ext cx="1847439" cy="1028642"/>
            </a:xfrm>
            <a:prstGeom prst="rect">
              <a:avLst/>
            </a:prstGeom>
          </p:spPr>
        </p:pic>
        <p:sp>
          <p:nvSpPr>
            <p:cNvPr id="13" name="Text Box 38"/>
            <p:cNvSpPr txBox="1">
              <a:spLocks noChangeArrowheads="1"/>
            </p:cNvSpPr>
            <p:nvPr/>
          </p:nvSpPr>
          <p:spPr bwMode="auto">
            <a:xfrm>
              <a:off x="4584233" y="5096218"/>
              <a:ext cx="8282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dirty="0"/>
                <a:t>Rede 1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741570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Processo</a:t>
            </a:r>
            <a:r>
              <a:rPr lang="en-US" altLang="zh-CN" dirty="0"/>
              <a:t> de </a:t>
            </a:r>
            <a:r>
              <a:rPr lang="en-US" altLang="zh-CN" dirty="0" err="1"/>
              <a:t>retransmissão</a:t>
            </a:r>
            <a:r>
              <a:rPr lang="en-US" altLang="zh-CN" dirty="0"/>
              <a:t> DHCP
</a:t>
            </a:r>
            <a:endParaRPr lang="zh-CN" altLang="en-US" dirty="0"/>
          </a:p>
        </p:txBody>
      </p:sp>
      <p:sp>
        <p:nvSpPr>
          <p:cNvPr id="4" name="Text Box 8"/>
          <p:cNvSpPr txBox="1">
            <a:spLocks noChangeArrowheads="1"/>
          </p:cNvSpPr>
          <p:nvPr/>
        </p:nvSpPr>
        <p:spPr bwMode="auto">
          <a:xfrm>
            <a:off x="2318669" y="1557370"/>
            <a:ext cx="8481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err="1">
                <a:latin typeface="Huawei Sans" panose="020C0503030203020204" pitchFamily="34" charset="0"/>
                <a:cs typeface="Huawei Sans" panose="020C0503030203020204" pitchFamily="34" charset="0"/>
              </a:rPr>
              <a:t>Cliente</a:t>
            </a:r>
            <a:endParaRPr kumimoji="1" lang="en-US" altLang="zh-CN" sz="1800" b="1" dirty="0">
              <a:latin typeface="Huawei Sans" panose="020C0503030203020204" pitchFamily="34" charset="0"/>
              <a:ea typeface="+mn-ea"/>
              <a:cs typeface="Huawei Sans" panose="020C0503030203020204" pitchFamily="34" charset="0"/>
            </a:endParaRPr>
          </a:p>
        </p:txBody>
      </p:sp>
      <p:sp>
        <p:nvSpPr>
          <p:cNvPr id="5" name="Text Box 24"/>
          <p:cNvSpPr txBox="1">
            <a:spLocks noChangeArrowheads="1"/>
          </p:cNvSpPr>
          <p:nvPr/>
        </p:nvSpPr>
        <p:spPr bwMode="auto">
          <a:xfrm>
            <a:off x="5249454" y="1557370"/>
            <a:ext cx="17460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800" b="1" dirty="0">
                <a:latin typeface="Huawei Sans" panose="020C0503030203020204" pitchFamily="34" charset="0"/>
                <a:ea typeface="+mn-ea"/>
                <a:cs typeface="Huawei Sans" panose="020C0503030203020204" pitchFamily="34" charset="0"/>
              </a:rPr>
              <a:t>DHCP-RELAY</a:t>
            </a:r>
          </a:p>
        </p:txBody>
      </p:sp>
      <p:sp>
        <p:nvSpPr>
          <p:cNvPr id="6" name="Text Box 25"/>
          <p:cNvSpPr txBox="1">
            <a:spLocks noChangeArrowheads="1"/>
          </p:cNvSpPr>
          <p:nvPr/>
        </p:nvSpPr>
        <p:spPr bwMode="auto">
          <a:xfrm>
            <a:off x="9158268" y="1557370"/>
            <a:ext cx="9866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err="1">
                <a:latin typeface="Huawei Sans" panose="020C0503030203020204" pitchFamily="34" charset="0"/>
                <a:cs typeface="Huawei Sans" panose="020C0503030203020204" pitchFamily="34" charset="0"/>
              </a:rPr>
              <a:t>Servidor</a:t>
            </a:r>
            <a:endParaRPr kumimoji="1" lang="en-US" altLang="zh-CN" sz="1800" b="1" dirty="0">
              <a:latin typeface="Huawei Sans" panose="020C0503030203020204" pitchFamily="34" charset="0"/>
              <a:ea typeface="+mn-ea"/>
              <a:cs typeface="Huawei Sans" panose="020C0503030203020204" pitchFamily="34" charset="0"/>
            </a:endParaRPr>
          </a:p>
        </p:txBody>
      </p:sp>
      <p:sp>
        <p:nvSpPr>
          <p:cNvPr id="7" name="Line 26"/>
          <p:cNvSpPr>
            <a:spLocks noChangeShapeType="1"/>
          </p:cNvSpPr>
          <p:nvPr/>
        </p:nvSpPr>
        <p:spPr bwMode="auto">
          <a:xfrm>
            <a:off x="2680306" y="2197000"/>
            <a:ext cx="0" cy="349020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Huawei Sans" panose="020C0503030203020204" pitchFamily="34" charset="0"/>
              <a:ea typeface="+mn-ea"/>
              <a:cs typeface="Huawei Sans" panose="020C0503030203020204" pitchFamily="34" charset="0"/>
            </a:endParaRPr>
          </a:p>
        </p:txBody>
      </p:sp>
      <p:sp>
        <p:nvSpPr>
          <p:cNvPr id="8" name="Line 27"/>
          <p:cNvSpPr>
            <a:spLocks noChangeShapeType="1"/>
          </p:cNvSpPr>
          <p:nvPr/>
        </p:nvSpPr>
        <p:spPr bwMode="auto">
          <a:xfrm>
            <a:off x="6122463" y="2197000"/>
            <a:ext cx="0" cy="349020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Huawei Sans" panose="020C0503030203020204" pitchFamily="34" charset="0"/>
              <a:ea typeface="+mn-ea"/>
              <a:cs typeface="Huawei Sans" panose="020C0503030203020204" pitchFamily="34" charset="0"/>
            </a:endParaRPr>
          </a:p>
        </p:txBody>
      </p:sp>
      <p:sp>
        <p:nvSpPr>
          <p:cNvPr id="9" name="Line 28"/>
          <p:cNvSpPr>
            <a:spLocks noChangeShapeType="1"/>
          </p:cNvSpPr>
          <p:nvPr/>
        </p:nvSpPr>
        <p:spPr bwMode="auto">
          <a:xfrm>
            <a:off x="9541546" y="2197000"/>
            <a:ext cx="0" cy="349020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Huawei Sans" panose="020C0503030203020204" pitchFamily="34" charset="0"/>
              <a:ea typeface="+mn-ea"/>
              <a:cs typeface="Huawei Sans" panose="020C0503030203020204" pitchFamily="34" charset="0"/>
            </a:endParaRPr>
          </a:p>
        </p:txBody>
      </p:sp>
      <p:sp>
        <p:nvSpPr>
          <p:cNvPr id="10" name="Line 29"/>
          <p:cNvSpPr>
            <a:spLocks noChangeShapeType="1"/>
          </p:cNvSpPr>
          <p:nvPr/>
        </p:nvSpPr>
        <p:spPr bwMode="auto">
          <a:xfrm>
            <a:off x="2866758" y="2467427"/>
            <a:ext cx="2909274" cy="17809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Huawei Sans" panose="020C0503030203020204" pitchFamily="34" charset="0"/>
              <a:ea typeface="+mn-ea"/>
              <a:cs typeface="Huawei Sans" panose="020C0503030203020204" pitchFamily="34" charset="0"/>
            </a:endParaRPr>
          </a:p>
        </p:txBody>
      </p:sp>
      <p:sp>
        <p:nvSpPr>
          <p:cNvPr id="11" name="Line 30"/>
          <p:cNvSpPr>
            <a:spLocks noChangeShapeType="1"/>
          </p:cNvSpPr>
          <p:nvPr/>
        </p:nvSpPr>
        <p:spPr bwMode="auto">
          <a:xfrm>
            <a:off x="6275861" y="2695339"/>
            <a:ext cx="3156755" cy="16672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Huawei Sans" panose="020C0503030203020204" pitchFamily="34" charset="0"/>
              <a:ea typeface="+mn-ea"/>
              <a:cs typeface="Huawei Sans" panose="020C0503030203020204" pitchFamily="34" charset="0"/>
            </a:endParaRPr>
          </a:p>
        </p:txBody>
      </p:sp>
      <p:sp>
        <p:nvSpPr>
          <p:cNvPr id="12" name="Line 31"/>
          <p:cNvSpPr>
            <a:spLocks noChangeShapeType="1"/>
          </p:cNvSpPr>
          <p:nvPr/>
        </p:nvSpPr>
        <p:spPr bwMode="auto">
          <a:xfrm flipH="1">
            <a:off x="6274659" y="3185844"/>
            <a:ext cx="3074310" cy="24916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Huawei Sans" panose="020C0503030203020204" pitchFamily="34" charset="0"/>
              <a:ea typeface="+mn-ea"/>
              <a:cs typeface="Huawei Sans" panose="020C0503030203020204" pitchFamily="34" charset="0"/>
            </a:endParaRPr>
          </a:p>
        </p:txBody>
      </p:sp>
      <p:sp>
        <p:nvSpPr>
          <p:cNvPr id="13" name="Line 32"/>
          <p:cNvSpPr>
            <a:spLocks noChangeShapeType="1"/>
          </p:cNvSpPr>
          <p:nvPr/>
        </p:nvSpPr>
        <p:spPr bwMode="auto">
          <a:xfrm flipH="1">
            <a:off x="2867388" y="3476565"/>
            <a:ext cx="2907587" cy="24916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Huawei Sans" panose="020C0503030203020204" pitchFamily="34" charset="0"/>
              <a:ea typeface="+mn-ea"/>
              <a:cs typeface="Huawei Sans" panose="020C0503030203020204" pitchFamily="34" charset="0"/>
            </a:endParaRPr>
          </a:p>
        </p:txBody>
      </p:sp>
      <p:sp>
        <p:nvSpPr>
          <p:cNvPr id="14" name="Line 33"/>
          <p:cNvSpPr>
            <a:spLocks noChangeShapeType="1"/>
          </p:cNvSpPr>
          <p:nvPr/>
        </p:nvSpPr>
        <p:spPr bwMode="auto">
          <a:xfrm>
            <a:off x="2866759" y="4247149"/>
            <a:ext cx="2952116" cy="2766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Huawei Sans" panose="020C0503030203020204" pitchFamily="34" charset="0"/>
              <a:ea typeface="+mn-ea"/>
              <a:cs typeface="Huawei Sans" panose="020C0503030203020204" pitchFamily="34" charset="0"/>
            </a:endParaRPr>
          </a:p>
        </p:txBody>
      </p:sp>
      <p:sp>
        <p:nvSpPr>
          <p:cNvPr id="15" name="Line 34"/>
          <p:cNvSpPr>
            <a:spLocks noChangeShapeType="1"/>
          </p:cNvSpPr>
          <p:nvPr/>
        </p:nvSpPr>
        <p:spPr bwMode="auto">
          <a:xfrm>
            <a:off x="6274516" y="4556919"/>
            <a:ext cx="3158588" cy="16489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Huawei Sans" panose="020C0503030203020204" pitchFamily="34" charset="0"/>
              <a:ea typeface="+mn-ea"/>
              <a:cs typeface="Huawei Sans" panose="020C0503030203020204" pitchFamily="34" charset="0"/>
            </a:endParaRPr>
          </a:p>
        </p:txBody>
      </p:sp>
      <p:sp>
        <p:nvSpPr>
          <p:cNvPr id="16" name="Line 35"/>
          <p:cNvSpPr>
            <a:spLocks noChangeShapeType="1"/>
          </p:cNvSpPr>
          <p:nvPr/>
        </p:nvSpPr>
        <p:spPr bwMode="auto">
          <a:xfrm flipH="1">
            <a:off x="6275861" y="5013992"/>
            <a:ext cx="3156755" cy="33161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Huawei Sans" panose="020C0503030203020204" pitchFamily="34" charset="0"/>
              <a:ea typeface="+mn-ea"/>
              <a:cs typeface="Huawei Sans" panose="020C0503030203020204" pitchFamily="34" charset="0"/>
            </a:endParaRPr>
          </a:p>
        </p:txBody>
      </p:sp>
      <p:sp>
        <p:nvSpPr>
          <p:cNvPr id="17" name="Line 36"/>
          <p:cNvSpPr>
            <a:spLocks noChangeShapeType="1"/>
          </p:cNvSpPr>
          <p:nvPr/>
        </p:nvSpPr>
        <p:spPr bwMode="auto">
          <a:xfrm flipH="1">
            <a:off x="2825836" y="5387961"/>
            <a:ext cx="2991865" cy="24916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Huawei Sans" panose="020C0503030203020204" pitchFamily="34" charset="0"/>
              <a:ea typeface="+mn-ea"/>
              <a:cs typeface="Huawei Sans" panose="020C0503030203020204" pitchFamily="34" charset="0"/>
            </a:endParaRPr>
          </a:p>
        </p:txBody>
      </p:sp>
      <p:sp>
        <p:nvSpPr>
          <p:cNvPr id="18" name="Text Box 37"/>
          <p:cNvSpPr txBox="1">
            <a:spLocks noChangeArrowheads="1"/>
          </p:cNvSpPr>
          <p:nvPr/>
        </p:nvSpPr>
        <p:spPr bwMode="auto">
          <a:xfrm rot="254224">
            <a:off x="2857979" y="2195189"/>
            <a:ext cx="34902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Huawei Sans" panose="020C0503030203020204" pitchFamily="34" charset="0"/>
                <a:ea typeface="+mn-ea"/>
                <a:cs typeface="Huawei Sans" panose="020C0503030203020204" pitchFamily="34" charset="0"/>
              </a:rPr>
              <a:t>DHCP DISCOVER (Broadcast)</a:t>
            </a:r>
          </a:p>
        </p:txBody>
      </p:sp>
      <p:sp>
        <p:nvSpPr>
          <p:cNvPr id="19" name="Text Box 38"/>
          <p:cNvSpPr txBox="1">
            <a:spLocks noChangeArrowheads="1"/>
          </p:cNvSpPr>
          <p:nvPr/>
        </p:nvSpPr>
        <p:spPr bwMode="auto">
          <a:xfrm rot="202911">
            <a:off x="6407733" y="2428747"/>
            <a:ext cx="34902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Huawei Sans" panose="020C0503030203020204" pitchFamily="34" charset="0"/>
                <a:ea typeface="+mn-ea"/>
                <a:cs typeface="Huawei Sans" panose="020C0503030203020204" pitchFamily="34" charset="0"/>
              </a:rPr>
              <a:t>DHCP DISCOVER (Unicast)</a:t>
            </a:r>
          </a:p>
        </p:txBody>
      </p:sp>
      <p:sp>
        <p:nvSpPr>
          <p:cNvPr id="20" name="Text Box 39"/>
          <p:cNvSpPr txBox="1">
            <a:spLocks noChangeArrowheads="1"/>
          </p:cNvSpPr>
          <p:nvPr/>
        </p:nvSpPr>
        <p:spPr bwMode="auto">
          <a:xfrm rot="21303760">
            <a:off x="6411947" y="2970073"/>
            <a:ext cx="22549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dirty="0">
                <a:latin typeface="Huawei Sans" panose="020C0503030203020204" pitchFamily="34" charset="0"/>
                <a:ea typeface="+mn-ea"/>
                <a:cs typeface="Huawei Sans" panose="020C0503030203020204" pitchFamily="34" charset="0"/>
              </a:rPr>
              <a:t>DHCP OFFER(Unicast)</a:t>
            </a:r>
          </a:p>
        </p:txBody>
      </p:sp>
      <p:sp>
        <p:nvSpPr>
          <p:cNvPr id="21" name="Text Box 40"/>
          <p:cNvSpPr txBox="1">
            <a:spLocks noChangeArrowheads="1"/>
          </p:cNvSpPr>
          <p:nvPr/>
        </p:nvSpPr>
        <p:spPr bwMode="auto">
          <a:xfrm rot="21317583">
            <a:off x="3366930" y="3220437"/>
            <a:ext cx="18284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Huawei Sans" panose="020C0503030203020204" pitchFamily="34" charset="0"/>
                <a:ea typeface="+mn-ea"/>
                <a:cs typeface="Huawei Sans" panose="020C0503030203020204" pitchFamily="34" charset="0"/>
              </a:rPr>
              <a:t>DHCP OFFER</a:t>
            </a:r>
          </a:p>
        </p:txBody>
      </p:sp>
      <p:sp>
        <p:nvSpPr>
          <p:cNvPr id="22" name="Text Box 41"/>
          <p:cNvSpPr txBox="1">
            <a:spLocks noChangeArrowheads="1"/>
          </p:cNvSpPr>
          <p:nvPr/>
        </p:nvSpPr>
        <p:spPr bwMode="auto">
          <a:xfrm rot="347802">
            <a:off x="2856869" y="4059727"/>
            <a:ext cx="34902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Huawei Sans" panose="020C0503030203020204" pitchFamily="34" charset="0"/>
                <a:ea typeface="+mn-ea"/>
                <a:cs typeface="Huawei Sans" panose="020C0503030203020204" pitchFamily="34" charset="0"/>
              </a:rPr>
              <a:t>DHCP REQUEST (Broadcast)</a:t>
            </a:r>
          </a:p>
        </p:txBody>
      </p:sp>
      <p:sp>
        <p:nvSpPr>
          <p:cNvPr id="23" name="Text Box 42"/>
          <p:cNvSpPr txBox="1">
            <a:spLocks noChangeArrowheads="1"/>
          </p:cNvSpPr>
          <p:nvPr/>
        </p:nvSpPr>
        <p:spPr bwMode="auto">
          <a:xfrm rot="171893">
            <a:off x="6406841" y="4299561"/>
            <a:ext cx="34902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Huawei Sans" panose="020C0503030203020204" pitchFamily="34" charset="0"/>
                <a:ea typeface="+mn-ea"/>
                <a:cs typeface="Huawei Sans" panose="020C0503030203020204" pitchFamily="34" charset="0"/>
              </a:rPr>
              <a:t>DHCP REQUEST (Unicast)</a:t>
            </a:r>
          </a:p>
        </p:txBody>
      </p:sp>
      <p:sp>
        <p:nvSpPr>
          <p:cNvPr id="24" name="Text Box 43"/>
          <p:cNvSpPr txBox="1">
            <a:spLocks noChangeArrowheads="1"/>
          </p:cNvSpPr>
          <p:nvPr/>
        </p:nvSpPr>
        <p:spPr bwMode="auto">
          <a:xfrm rot="21242017">
            <a:off x="6412912" y="4822712"/>
            <a:ext cx="23058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600" dirty="0">
                <a:latin typeface="Huawei Sans" panose="020C0503030203020204" pitchFamily="34" charset="0"/>
                <a:ea typeface="+mn-ea"/>
                <a:cs typeface="Huawei Sans" panose="020C0503030203020204" pitchFamily="34" charset="0"/>
              </a:rPr>
              <a:t>DHCP ACK(Unicast)</a:t>
            </a:r>
          </a:p>
        </p:txBody>
      </p:sp>
      <p:sp>
        <p:nvSpPr>
          <p:cNvPr id="25" name="Text Box 44"/>
          <p:cNvSpPr txBox="1">
            <a:spLocks noChangeArrowheads="1"/>
          </p:cNvSpPr>
          <p:nvPr/>
        </p:nvSpPr>
        <p:spPr bwMode="auto">
          <a:xfrm rot="21312811">
            <a:off x="3477481" y="5156629"/>
            <a:ext cx="18284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dirty="0">
                <a:latin typeface="Huawei Sans" panose="020C0503030203020204" pitchFamily="34" charset="0"/>
                <a:ea typeface="+mn-ea"/>
                <a:cs typeface="Huawei Sans" panose="020C0503030203020204" pitchFamily="34" charset="0"/>
              </a:rPr>
              <a:t>DHCP ACK</a:t>
            </a:r>
          </a:p>
        </p:txBody>
      </p:sp>
    </p:spTree>
    <p:extLst>
      <p:ext uri="{BB962C8B-B14F-4D97-AF65-F5344CB8AC3E}">
        <p14:creationId xmlns:p14="http://schemas.microsoft.com/office/powerpoint/2010/main" val="395263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err="1">
                <a:solidFill>
                  <a:schemeClr val="bg1">
                    <a:lumMod val="50000"/>
                  </a:schemeClr>
                </a:solidFill>
              </a:rPr>
              <a:t>Princípios</a:t>
            </a:r>
            <a:r>
              <a:rPr lang="en-US" altLang="zh-CN" dirty="0">
                <a:solidFill>
                  <a:schemeClr val="bg1">
                    <a:lumMod val="50000"/>
                  </a:schemeClr>
                </a:solidFill>
              </a:rPr>
              <a:t> </a:t>
            </a:r>
            <a:r>
              <a:rPr lang="en-US" altLang="zh-CN" dirty="0" err="1">
                <a:solidFill>
                  <a:schemeClr val="bg1">
                    <a:lumMod val="50000"/>
                  </a:schemeClr>
                </a:solidFill>
              </a:rPr>
              <a:t>básicos</a:t>
            </a:r>
            <a:r>
              <a:rPr lang="en-US" altLang="zh-CN" dirty="0">
                <a:solidFill>
                  <a:schemeClr val="bg1">
                    <a:lumMod val="50000"/>
                  </a:schemeClr>
                </a:solidFill>
              </a:rPr>
              <a:t> do DHCP
</a:t>
            </a:r>
            <a:r>
              <a:rPr lang="en-US" altLang="zh-CN" dirty="0" err="1">
                <a:solidFill>
                  <a:schemeClr val="bg1">
                    <a:lumMod val="50000"/>
                  </a:schemeClr>
                </a:solidFill>
              </a:rPr>
              <a:t>Princípios</a:t>
            </a:r>
            <a:r>
              <a:rPr lang="en-US" altLang="zh-CN" dirty="0">
                <a:solidFill>
                  <a:schemeClr val="bg1">
                    <a:lumMod val="50000"/>
                  </a:schemeClr>
                </a:solidFill>
              </a:rPr>
              <a:t> de </a:t>
            </a:r>
            <a:r>
              <a:rPr lang="en-US" altLang="zh-CN" dirty="0" err="1">
                <a:solidFill>
                  <a:schemeClr val="bg1">
                    <a:lumMod val="50000"/>
                  </a:schemeClr>
                </a:solidFill>
              </a:rPr>
              <a:t>retransmissão</a:t>
            </a:r>
            <a:r>
              <a:rPr lang="en-US" altLang="zh-CN" dirty="0">
                <a:solidFill>
                  <a:schemeClr val="bg1">
                    <a:lumMod val="50000"/>
                  </a:schemeClr>
                </a:solidFill>
              </a:rPr>
              <a:t> DHCP</a:t>
            </a:r>
            <a:endParaRPr lang="zh-CN" altLang="en-US" dirty="0">
              <a:solidFill>
                <a:schemeClr val="bg1">
                  <a:lumMod val="50000"/>
                </a:schemeClr>
              </a:solidFill>
            </a:endParaRPr>
          </a:p>
          <a:p>
            <a:r>
              <a:rPr lang="en-US" altLang="zh-CN" b="1" dirty="0" err="1"/>
              <a:t>Aplicativo</a:t>
            </a:r>
            <a:r>
              <a:rPr lang="en-US" altLang="zh-CN" b="1" dirty="0"/>
              <a:t> de rede DHCP</a:t>
            </a:r>
            <a:endParaRPr lang="zh-CN" altLang="en-US" dirty="0"/>
          </a:p>
        </p:txBody>
      </p:sp>
    </p:spTree>
    <p:extLst>
      <p:ext uri="{BB962C8B-B14F-4D97-AF65-F5344CB8AC3E}">
        <p14:creationId xmlns:p14="http://schemas.microsoft.com/office/powerpoint/2010/main" val="4274375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Aplicação</a:t>
            </a:r>
            <a:r>
              <a:rPr lang="en-US" altLang="zh-CN" dirty="0"/>
              <a:t> de rede DHCP
</a:t>
            </a:r>
            <a:endParaRPr lang="zh-CN" altLang="en-US" dirty="0"/>
          </a:p>
        </p:txBody>
      </p:sp>
      <p:cxnSp>
        <p:nvCxnSpPr>
          <p:cNvPr id="4" name="直接连接符 3"/>
          <p:cNvCxnSpPr/>
          <p:nvPr/>
        </p:nvCxnSpPr>
        <p:spPr bwMode="auto">
          <a:xfrm flipV="1">
            <a:off x="9932394" y="4410510"/>
            <a:ext cx="680023"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5" name="直接连接符 4"/>
          <p:cNvCxnSpPr/>
          <p:nvPr/>
        </p:nvCxnSpPr>
        <p:spPr bwMode="auto">
          <a:xfrm flipV="1">
            <a:off x="9932394" y="3543613"/>
            <a:ext cx="680023"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 name="直接连接符 5"/>
          <p:cNvCxnSpPr/>
          <p:nvPr/>
        </p:nvCxnSpPr>
        <p:spPr bwMode="auto">
          <a:xfrm flipV="1">
            <a:off x="9932394" y="2591135"/>
            <a:ext cx="680023"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pic>
        <p:nvPicPr>
          <p:cNvPr id="7" name="图片 6"/>
          <p:cNvPicPr>
            <a:picLocks noChangeAspect="1"/>
          </p:cNvPicPr>
          <p:nvPr/>
        </p:nvPicPr>
        <p:blipFill>
          <a:blip r:embed="rId3"/>
          <a:stretch>
            <a:fillRect/>
          </a:stretch>
        </p:blipFill>
        <p:spPr>
          <a:xfrm>
            <a:off x="10594075" y="2356097"/>
            <a:ext cx="572164" cy="447473"/>
          </a:xfrm>
          <a:prstGeom prst="rect">
            <a:avLst/>
          </a:prstGeom>
        </p:spPr>
      </p:pic>
      <p:cxnSp>
        <p:nvCxnSpPr>
          <p:cNvPr id="8" name="直接连接符 7"/>
          <p:cNvCxnSpPr/>
          <p:nvPr/>
        </p:nvCxnSpPr>
        <p:spPr bwMode="auto">
          <a:xfrm flipV="1">
            <a:off x="7629704" y="2586628"/>
            <a:ext cx="1726643" cy="831362"/>
          </a:xfrm>
          <a:prstGeom prst="line">
            <a:avLst/>
          </a:prstGeom>
          <a:solidFill>
            <a:schemeClr val="accent1"/>
          </a:solidFill>
          <a:ln w="25400" cap="flat" cmpd="sng" algn="ctr">
            <a:solidFill>
              <a:srgbClr val="F89939"/>
            </a:solidFill>
            <a:prstDash val="solid"/>
            <a:round/>
            <a:headEnd type="none" w="med" len="med"/>
            <a:tailEnd type="none" w="med" len="med"/>
          </a:ln>
          <a:effectLst/>
        </p:spPr>
      </p:cxnSp>
      <p:cxnSp>
        <p:nvCxnSpPr>
          <p:cNvPr id="9" name="直接连接符 8"/>
          <p:cNvCxnSpPr/>
          <p:nvPr/>
        </p:nvCxnSpPr>
        <p:spPr bwMode="auto">
          <a:xfrm>
            <a:off x="7578417" y="3656218"/>
            <a:ext cx="1739837" cy="735926"/>
          </a:xfrm>
          <a:prstGeom prst="line">
            <a:avLst/>
          </a:prstGeom>
          <a:solidFill>
            <a:schemeClr val="accent1"/>
          </a:solidFill>
          <a:ln w="25400" cap="flat" cmpd="sng" algn="ctr">
            <a:solidFill>
              <a:srgbClr val="F89939"/>
            </a:solidFill>
            <a:prstDash val="solid"/>
            <a:round/>
            <a:headEnd type="none" w="med" len="med"/>
            <a:tailEnd type="none" w="med" len="med"/>
          </a:ln>
          <a:effectLst/>
        </p:spPr>
      </p:cxnSp>
      <p:cxnSp>
        <p:nvCxnSpPr>
          <p:cNvPr id="10" name="直接连接符 9"/>
          <p:cNvCxnSpPr/>
          <p:nvPr/>
        </p:nvCxnSpPr>
        <p:spPr bwMode="auto">
          <a:xfrm>
            <a:off x="6245875" y="3539206"/>
            <a:ext cx="3110472" cy="12124"/>
          </a:xfrm>
          <a:prstGeom prst="line">
            <a:avLst/>
          </a:prstGeom>
          <a:solidFill>
            <a:schemeClr val="accent1"/>
          </a:solidFill>
          <a:ln w="25400" cap="flat" cmpd="sng" algn="ctr">
            <a:solidFill>
              <a:srgbClr val="F89939"/>
            </a:solidFill>
            <a:prstDash val="solid"/>
            <a:round/>
            <a:headEnd type="none" w="med" len="med"/>
            <a:tailEnd type="none" w="med" len="med"/>
          </a:ln>
          <a:effectLst/>
        </p:spPr>
      </p:cxnSp>
      <p:grpSp>
        <p:nvGrpSpPr>
          <p:cNvPr id="11" name="组合 10"/>
          <p:cNvGrpSpPr/>
          <p:nvPr/>
        </p:nvGrpSpPr>
        <p:grpSpPr>
          <a:xfrm>
            <a:off x="9296907" y="2361354"/>
            <a:ext cx="681481" cy="442215"/>
            <a:chOff x="5753470" y="1943077"/>
            <a:chExt cx="405130" cy="262890"/>
          </a:xfrm>
        </p:grpSpPr>
        <p:sp>
          <p:nvSpPr>
            <p:cNvPr id="12"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13"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14"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15"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16"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17" name="object 79"/>
            <p:cNvSpPr/>
            <p:nvPr/>
          </p:nvSpPr>
          <p:spPr>
            <a:xfrm>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grpSp>
      <p:grpSp>
        <p:nvGrpSpPr>
          <p:cNvPr id="18" name="组合 17"/>
          <p:cNvGrpSpPr/>
          <p:nvPr/>
        </p:nvGrpSpPr>
        <p:grpSpPr>
          <a:xfrm>
            <a:off x="9300530" y="3306613"/>
            <a:ext cx="681481" cy="442215"/>
            <a:chOff x="5753470" y="1943077"/>
            <a:chExt cx="405130" cy="262890"/>
          </a:xfrm>
        </p:grpSpPr>
        <p:sp>
          <p:nvSpPr>
            <p:cNvPr id="19"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20"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21"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22"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23"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24" name="object 79"/>
            <p:cNvSpPr/>
            <p:nvPr/>
          </p:nvSpPr>
          <p:spPr>
            <a:xfrm>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grpSp>
      <p:grpSp>
        <p:nvGrpSpPr>
          <p:cNvPr id="25" name="组合 24"/>
          <p:cNvGrpSpPr/>
          <p:nvPr/>
        </p:nvGrpSpPr>
        <p:grpSpPr>
          <a:xfrm>
            <a:off x="9304153" y="4174195"/>
            <a:ext cx="681481" cy="442215"/>
            <a:chOff x="5753470" y="1943077"/>
            <a:chExt cx="405130" cy="262890"/>
          </a:xfrm>
        </p:grpSpPr>
        <p:sp>
          <p:nvSpPr>
            <p:cNvPr id="26" name="object 74"/>
            <p:cNvSpPr/>
            <p:nvPr/>
          </p:nvSpPr>
          <p:spPr>
            <a:xfrm>
              <a:off x="5753470" y="1943077"/>
              <a:ext cx="405130" cy="262890"/>
            </a:xfrm>
            <a:custGeom>
              <a:avLst/>
              <a:gdLst/>
              <a:ahLst/>
              <a:cxnLst/>
              <a:rect l="l" t="t" r="r" b="b"/>
              <a:pathLst>
                <a:path w="405129" h="262889">
                  <a:moveTo>
                    <a:pt x="19748" y="0"/>
                  </a:moveTo>
                  <a:lnTo>
                    <a:pt x="6828" y="4849"/>
                  </a:lnTo>
                  <a:lnTo>
                    <a:pt x="227" y="16859"/>
                  </a:lnTo>
                  <a:lnTo>
                    <a:pt x="0" y="242989"/>
                  </a:lnTo>
                  <a:lnTo>
                    <a:pt x="4819" y="256005"/>
                  </a:lnTo>
                  <a:lnTo>
                    <a:pt x="16743" y="262648"/>
                  </a:lnTo>
                  <a:lnTo>
                    <a:pt x="19748" y="262877"/>
                  </a:lnTo>
                  <a:lnTo>
                    <a:pt x="385127" y="262877"/>
                  </a:lnTo>
                  <a:lnTo>
                    <a:pt x="398052" y="258028"/>
                  </a:lnTo>
                  <a:lnTo>
                    <a:pt x="404648" y="246018"/>
                  </a:lnTo>
                  <a:lnTo>
                    <a:pt x="404876" y="19888"/>
                  </a:lnTo>
                  <a:lnTo>
                    <a:pt x="400061" y="6872"/>
                  </a:lnTo>
                  <a:lnTo>
                    <a:pt x="388135" y="229"/>
                  </a:lnTo>
                  <a:lnTo>
                    <a:pt x="19748" y="0"/>
                  </a:lnTo>
                  <a:close/>
                </a:path>
              </a:pathLst>
            </a:custGeom>
            <a:solidFill>
              <a:srgbClr val="F89939"/>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27" name="object 75"/>
            <p:cNvSpPr/>
            <p:nvPr/>
          </p:nvSpPr>
          <p:spPr>
            <a:xfrm>
              <a:off x="5839038" y="2033725"/>
              <a:ext cx="40640" cy="80645"/>
            </a:xfrm>
            <a:custGeom>
              <a:avLst/>
              <a:gdLst/>
              <a:ahLst/>
              <a:cxnLst/>
              <a:rect l="l" t="t" r="r" b="b"/>
              <a:pathLst>
                <a:path w="40639" h="80645">
                  <a:moveTo>
                    <a:pt x="0" y="0"/>
                  </a:moveTo>
                  <a:lnTo>
                    <a:pt x="0" y="80378"/>
                  </a:lnTo>
                  <a:lnTo>
                    <a:pt x="40398" y="40170"/>
                  </a:lnTo>
                  <a:lnTo>
                    <a:pt x="0"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28" name="object 76"/>
            <p:cNvSpPr/>
            <p:nvPr/>
          </p:nvSpPr>
          <p:spPr>
            <a:xfrm>
              <a:off x="5768539" y="2072564"/>
              <a:ext cx="72390" cy="0"/>
            </a:xfrm>
            <a:custGeom>
              <a:avLst/>
              <a:gdLst/>
              <a:ahLst/>
              <a:cxnLst/>
              <a:rect l="l" t="t" r="r" b="b"/>
              <a:pathLst>
                <a:path w="72389">
                  <a:moveTo>
                    <a:pt x="0" y="0"/>
                  </a:moveTo>
                  <a:lnTo>
                    <a:pt x="72313" y="0"/>
                  </a:lnTo>
                </a:path>
              </a:pathLst>
            </a:custGeom>
            <a:ln w="32423">
              <a:solidFill>
                <a:srgbClr val="FFFFFF"/>
              </a:solidFill>
            </a:ln>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29" name="object 77"/>
            <p:cNvSpPr/>
            <p:nvPr/>
          </p:nvSpPr>
          <p:spPr>
            <a:xfrm>
              <a:off x="5926894" y="2010147"/>
              <a:ext cx="53975" cy="139065"/>
            </a:xfrm>
            <a:custGeom>
              <a:avLst/>
              <a:gdLst/>
              <a:ahLst/>
              <a:cxnLst/>
              <a:rect l="l" t="t" r="r" b="b"/>
              <a:pathLst>
                <a:path w="53975" h="139064">
                  <a:moveTo>
                    <a:pt x="53530" y="0"/>
                  </a:moveTo>
                  <a:lnTo>
                    <a:pt x="21412" y="0"/>
                  </a:lnTo>
                  <a:lnTo>
                    <a:pt x="8685" y="4525"/>
                  </a:lnTo>
                  <a:lnTo>
                    <a:pt x="1027" y="16021"/>
                  </a:lnTo>
                  <a:lnTo>
                    <a:pt x="0" y="115570"/>
                  </a:lnTo>
                  <a:lnTo>
                    <a:pt x="4209" y="128024"/>
                  </a:lnTo>
                  <a:lnTo>
                    <a:pt x="15137" y="136404"/>
                  </a:lnTo>
                  <a:lnTo>
                    <a:pt x="53530" y="138696"/>
                  </a:lnTo>
                  <a:lnTo>
                    <a:pt x="53530" y="117894"/>
                  </a:lnTo>
                  <a:lnTo>
                    <a:pt x="25425" y="117894"/>
                  </a:lnTo>
                  <a:lnTo>
                    <a:pt x="25425" y="23113"/>
                  </a:lnTo>
                  <a:lnTo>
                    <a:pt x="53530" y="23113"/>
                  </a:lnTo>
                  <a:lnTo>
                    <a:pt x="53530"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30" name="object 78"/>
            <p:cNvSpPr/>
            <p:nvPr/>
          </p:nvSpPr>
          <p:spPr>
            <a:xfrm>
              <a:off x="5996338" y="2006950"/>
              <a:ext cx="140335" cy="140970"/>
            </a:xfrm>
            <a:custGeom>
              <a:avLst/>
              <a:gdLst/>
              <a:ahLst/>
              <a:cxnLst/>
              <a:rect l="l" t="t" r="r" b="b"/>
              <a:pathLst>
                <a:path w="140335" h="140970">
                  <a:moveTo>
                    <a:pt x="120218" y="108381"/>
                  </a:moveTo>
                  <a:lnTo>
                    <a:pt x="21564" y="108381"/>
                  </a:lnTo>
                  <a:lnTo>
                    <a:pt x="21564" y="116331"/>
                  </a:lnTo>
                  <a:lnTo>
                    <a:pt x="9321" y="129387"/>
                  </a:lnTo>
                  <a:lnTo>
                    <a:pt x="9321" y="140817"/>
                  </a:lnTo>
                  <a:lnTo>
                    <a:pt x="133210" y="140817"/>
                  </a:lnTo>
                  <a:lnTo>
                    <a:pt x="133210" y="129387"/>
                  </a:lnTo>
                  <a:lnTo>
                    <a:pt x="120218" y="117424"/>
                  </a:lnTo>
                  <a:lnTo>
                    <a:pt x="120218" y="108381"/>
                  </a:lnTo>
                  <a:close/>
                </a:path>
                <a:path w="140335" h="140970">
                  <a:moveTo>
                    <a:pt x="138811" y="0"/>
                  </a:moveTo>
                  <a:lnTo>
                    <a:pt x="1447" y="0"/>
                  </a:lnTo>
                  <a:lnTo>
                    <a:pt x="0" y="1435"/>
                  </a:lnTo>
                  <a:lnTo>
                    <a:pt x="0" y="106946"/>
                  </a:lnTo>
                  <a:lnTo>
                    <a:pt x="1447" y="108381"/>
                  </a:lnTo>
                  <a:lnTo>
                    <a:pt x="138811" y="108381"/>
                  </a:lnTo>
                  <a:lnTo>
                    <a:pt x="140246" y="106946"/>
                  </a:lnTo>
                  <a:lnTo>
                    <a:pt x="140246" y="89738"/>
                  </a:lnTo>
                  <a:lnTo>
                    <a:pt x="21704" y="89738"/>
                  </a:lnTo>
                  <a:lnTo>
                    <a:pt x="21704" y="18643"/>
                  </a:lnTo>
                  <a:lnTo>
                    <a:pt x="140246" y="18643"/>
                  </a:lnTo>
                  <a:lnTo>
                    <a:pt x="140246" y="1435"/>
                  </a:lnTo>
                  <a:lnTo>
                    <a:pt x="138811" y="0"/>
                  </a:lnTo>
                  <a:close/>
                </a:path>
                <a:path w="140335" h="140970">
                  <a:moveTo>
                    <a:pt x="140246" y="18643"/>
                  </a:moveTo>
                  <a:lnTo>
                    <a:pt x="118529" y="18643"/>
                  </a:lnTo>
                  <a:lnTo>
                    <a:pt x="118529" y="89738"/>
                  </a:lnTo>
                  <a:lnTo>
                    <a:pt x="140246" y="89738"/>
                  </a:lnTo>
                  <a:lnTo>
                    <a:pt x="140246" y="18643"/>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31" name="object 79"/>
            <p:cNvSpPr/>
            <p:nvPr/>
          </p:nvSpPr>
          <p:spPr>
            <a:xfrm>
              <a:off x="5897431" y="2008334"/>
              <a:ext cx="0" cy="137795"/>
            </a:xfrm>
            <a:custGeom>
              <a:avLst/>
              <a:gdLst/>
              <a:ahLst/>
              <a:cxnLst/>
              <a:rect l="l" t="t" r="r" b="b"/>
              <a:pathLst>
                <a:path h="137795">
                  <a:moveTo>
                    <a:pt x="0" y="0"/>
                  </a:moveTo>
                  <a:lnTo>
                    <a:pt x="0" y="137795"/>
                  </a:lnTo>
                </a:path>
              </a:pathLst>
            </a:custGeom>
            <a:ln w="30073">
              <a:solidFill>
                <a:srgbClr val="FFFFFF"/>
              </a:solidFill>
            </a:ln>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grpSp>
      <p:grpSp>
        <p:nvGrpSpPr>
          <p:cNvPr id="32" name="组合 31"/>
          <p:cNvGrpSpPr/>
          <p:nvPr/>
        </p:nvGrpSpPr>
        <p:grpSpPr>
          <a:xfrm>
            <a:off x="7137013" y="3306343"/>
            <a:ext cx="499158" cy="474545"/>
            <a:chOff x="3766037" y="2585772"/>
            <a:chExt cx="321945" cy="306070"/>
          </a:xfrm>
        </p:grpSpPr>
        <p:sp>
          <p:nvSpPr>
            <p:cNvPr id="33" name="object 30"/>
            <p:cNvSpPr/>
            <p:nvPr/>
          </p:nvSpPr>
          <p:spPr>
            <a:xfrm>
              <a:off x="3766037" y="2585772"/>
              <a:ext cx="321945" cy="306070"/>
            </a:xfrm>
            <a:custGeom>
              <a:avLst/>
              <a:gdLst/>
              <a:ahLst/>
              <a:cxnLst/>
              <a:rect l="l" t="t" r="r" b="b"/>
              <a:pathLst>
                <a:path w="321945" h="306070">
                  <a:moveTo>
                    <a:pt x="287009" y="0"/>
                  </a:moveTo>
                  <a:lnTo>
                    <a:pt x="43129" y="76259"/>
                  </a:lnTo>
                  <a:lnTo>
                    <a:pt x="0" y="76259"/>
                  </a:lnTo>
                  <a:lnTo>
                    <a:pt x="0" y="229307"/>
                  </a:lnTo>
                  <a:lnTo>
                    <a:pt x="47053" y="229307"/>
                  </a:lnTo>
                  <a:lnTo>
                    <a:pt x="282346" y="305825"/>
                  </a:lnTo>
                  <a:lnTo>
                    <a:pt x="296576" y="303227"/>
                  </a:lnTo>
                  <a:lnTo>
                    <a:pt x="308481" y="296088"/>
                  </a:lnTo>
                  <a:lnTo>
                    <a:pt x="317054" y="285389"/>
                  </a:lnTo>
                  <a:lnTo>
                    <a:pt x="321289" y="272111"/>
                  </a:lnTo>
                  <a:lnTo>
                    <a:pt x="321564" y="37994"/>
                  </a:lnTo>
                  <a:lnTo>
                    <a:pt x="318900" y="24110"/>
                  </a:lnTo>
                  <a:lnTo>
                    <a:pt x="311583" y="12497"/>
                  </a:lnTo>
                  <a:lnTo>
                    <a:pt x="300617" y="4134"/>
                  </a:lnTo>
                  <a:lnTo>
                    <a:pt x="287009" y="0"/>
                  </a:lnTo>
                  <a:close/>
                </a:path>
              </a:pathLst>
            </a:custGeom>
            <a:solidFill>
              <a:srgbClr val="F89939"/>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34" name="object 31"/>
            <p:cNvSpPr/>
            <p:nvPr/>
          </p:nvSpPr>
          <p:spPr>
            <a:xfrm>
              <a:off x="3820124" y="2662932"/>
              <a:ext cx="158115" cy="143510"/>
            </a:xfrm>
            <a:custGeom>
              <a:avLst/>
              <a:gdLst/>
              <a:ahLst/>
              <a:cxnLst/>
              <a:rect l="l" t="t" r="r" b="b"/>
              <a:pathLst>
                <a:path w="158114" h="143510">
                  <a:moveTo>
                    <a:pt x="157266" y="83374"/>
                  </a:moveTo>
                  <a:lnTo>
                    <a:pt x="48983" y="83374"/>
                  </a:lnTo>
                  <a:lnTo>
                    <a:pt x="48983" y="108914"/>
                  </a:lnTo>
                  <a:lnTo>
                    <a:pt x="139700" y="143394"/>
                  </a:lnTo>
                  <a:lnTo>
                    <a:pt x="144373" y="140828"/>
                  </a:lnTo>
                  <a:lnTo>
                    <a:pt x="156967" y="90258"/>
                  </a:lnTo>
                  <a:lnTo>
                    <a:pt x="157266" y="83374"/>
                  </a:lnTo>
                  <a:close/>
                </a:path>
                <a:path w="158114" h="143510">
                  <a:moveTo>
                    <a:pt x="144232" y="0"/>
                  </a:moveTo>
                  <a:lnTo>
                    <a:pt x="48983" y="32294"/>
                  </a:lnTo>
                  <a:lnTo>
                    <a:pt x="48983" y="59117"/>
                  </a:lnTo>
                  <a:lnTo>
                    <a:pt x="0" y="59117"/>
                  </a:lnTo>
                  <a:lnTo>
                    <a:pt x="0" y="84022"/>
                  </a:lnTo>
                  <a:lnTo>
                    <a:pt x="48983" y="83374"/>
                  </a:lnTo>
                  <a:lnTo>
                    <a:pt x="157266" y="83374"/>
                  </a:lnTo>
                  <a:lnTo>
                    <a:pt x="155293" y="32768"/>
                  </a:lnTo>
                  <a:lnTo>
                    <a:pt x="148651" y="6923"/>
                  </a:lnTo>
                  <a:lnTo>
                    <a:pt x="144232"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35" name="object 32"/>
            <p:cNvSpPr/>
            <p:nvPr/>
          </p:nvSpPr>
          <p:spPr>
            <a:xfrm>
              <a:off x="3993359" y="2769859"/>
              <a:ext cx="62865" cy="45720"/>
            </a:xfrm>
            <a:custGeom>
              <a:avLst/>
              <a:gdLst/>
              <a:ahLst/>
              <a:cxnLst/>
              <a:rect l="l" t="t" r="r" b="b"/>
              <a:pathLst>
                <a:path w="62864" h="45720">
                  <a:moveTo>
                    <a:pt x="8788" y="0"/>
                  </a:moveTo>
                  <a:lnTo>
                    <a:pt x="0" y="14859"/>
                  </a:lnTo>
                  <a:lnTo>
                    <a:pt x="53886" y="45212"/>
                  </a:lnTo>
                  <a:lnTo>
                    <a:pt x="62674" y="30365"/>
                  </a:lnTo>
                  <a:lnTo>
                    <a:pt x="8788"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36" name="object 33"/>
            <p:cNvSpPr/>
            <p:nvPr/>
          </p:nvSpPr>
          <p:spPr>
            <a:xfrm>
              <a:off x="4006518" y="2724461"/>
              <a:ext cx="50165" cy="17780"/>
            </a:xfrm>
            <a:custGeom>
              <a:avLst/>
              <a:gdLst/>
              <a:ahLst/>
              <a:cxnLst/>
              <a:rect l="l" t="t" r="r" b="b"/>
              <a:pathLst>
                <a:path w="50164" h="17779">
                  <a:moveTo>
                    <a:pt x="0" y="8585"/>
                  </a:moveTo>
                  <a:lnTo>
                    <a:pt x="49822" y="8585"/>
                  </a:lnTo>
                </a:path>
              </a:pathLst>
            </a:custGeom>
            <a:ln w="18440">
              <a:solidFill>
                <a:srgbClr val="FFFFFF"/>
              </a:solidFill>
            </a:ln>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37" name="object 34"/>
            <p:cNvSpPr/>
            <p:nvPr/>
          </p:nvSpPr>
          <p:spPr>
            <a:xfrm>
              <a:off x="3996119" y="2651289"/>
              <a:ext cx="58419" cy="42545"/>
            </a:xfrm>
            <a:custGeom>
              <a:avLst/>
              <a:gdLst/>
              <a:ahLst/>
              <a:cxnLst/>
              <a:rect l="l" t="t" r="r" b="b"/>
              <a:pathLst>
                <a:path w="58420" h="42545">
                  <a:moveTo>
                    <a:pt x="49098" y="0"/>
                  </a:moveTo>
                  <a:lnTo>
                    <a:pt x="0" y="27660"/>
                  </a:lnTo>
                  <a:lnTo>
                    <a:pt x="8788" y="42519"/>
                  </a:lnTo>
                  <a:lnTo>
                    <a:pt x="57899" y="14858"/>
                  </a:lnTo>
                  <a:lnTo>
                    <a:pt x="49098"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grpSp>
      <p:cxnSp>
        <p:nvCxnSpPr>
          <p:cNvPr id="38" name="直接连接符 37"/>
          <p:cNvCxnSpPr/>
          <p:nvPr/>
        </p:nvCxnSpPr>
        <p:spPr bwMode="auto">
          <a:xfrm>
            <a:off x="2408714" y="1952836"/>
            <a:ext cx="0" cy="297756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flipV="1">
            <a:off x="1747033" y="4476018"/>
            <a:ext cx="680023"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a:off x="2408714" y="3559777"/>
            <a:ext cx="2211122" cy="13710"/>
          </a:xfrm>
          <a:prstGeom prst="line">
            <a:avLst/>
          </a:prstGeom>
          <a:solidFill>
            <a:schemeClr val="accent1"/>
          </a:solidFill>
          <a:ln w="25400" cap="flat" cmpd="sng" algn="ctr">
            <a:solidFill>
              <a:schemeClr val="tx1"/>
            </a:solidFill>
            <a:prstDash val="solid"/>
            <a:round/>
            <a:headEnd type="none" w="med" len="med"/>
            <a:tailEnd type="none" w="med" len="med"/>
          </a:ln>
          <a:effectLst/>
        </p:spPr>
      </p:cxnSp>
      <p:pic>
        <p:nvPicPr>
          <p:cNvPr id="41" name="图片 40"/>
          <p:cNvPicPr>
            <a:picLocks noChangeAspect="1"/>
          </p:cNvPicPr>
          <p:nvPr/>
        </p:nvPicPr>
        <p:blipFill>
          <a:blip r:embed="rId4"/>
          <a:stretch>
            <a:fillRect/>
          </a:stretch>
        </p:blipFill>
        <p:spPr>
          <a:xfrm>
            <a:off x="3050348" y="3209063"/>
            <a:ext cx="1221863" cy="728849"/>
          </a:xfrm>
          <a:prstGeom prst="rect">
            <a:avLst/>
          </a:prstGeom>
        </p:spPr>
      </p:pic>
      <p:cxnSp>
        <p:nvCxnSpPr>
          <p:cNvPr id="42" name="直接连接符 41"/>
          <p:cNvCxnSpPr/>
          <p:nvPr/>
        </p:nvCxnSpPr>
        <p:spPr bwMode="auto">
          <a:xfrm flipV="1">
            <a:off x="1747033" y="2519990"/>
            <a:ext cx="680023"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pic>
        <p:nvPicPr>
          <p:cNvPr id="43" name="图片 42" descr="交换机.png"/>
          <p:cNvPicPr>
            <a:picLocks noChangeAspect="1"/>
          </p:cNvPicPr>
          <p:nvPr/>
        </p:nvPicPr>
        <p:blipFill>
          <a:blip r:embed="rId5" cstate="print"/>
          <a:stretch>
            <a:fillRect/>
          </a:stretch>
        </p:blipFill>
        <p:spPr>
          <a:xfrm>
            <a:off x="1263558" y="4174195"/>
            <a:ext cx="661681" cy="541374"/>
          </a:xfrm>
          <a:prstGeom prst="rect">
            <a:avLst/>
          </a:prstGeom>
        </p:spPr>
      </p:pic>
      <p:pic>
        <p:nvPicPr>
          <p:cNvPr id="44" name="图片 43" descr="交换机.png"/>
          <p:cNvPicPr>
            <a:picLocks noChangeAspect="1"/>
          </p:cNvPicPr>
          <p:nvPr/>
        </p:nvPicPr>
        <p:blipFill>
          <a:blip r:embed="rId5" cstate="print"/>
          <a:stretch>
            <a:fillRect/>
          </a:stretch>
        </p:blipFill>
        <p:spPr>
          <a:xfrm>
            <a:off x="1263558" y="2214933"/>
            <a:ext cx="661681" cy="541374"/>
          </a:xfrm>
          <a:prstGeom prst="rect">
            <a:avLst/>
          </a:prstGeom>
        </p:spPr>
      </p:pic>
      <p:grpSp>
        <p:nvGrpSpPr>
          <p:cNvPr id="45" name="组合 44"/>
          <p:cNvGrpSpPr/>
          <p:nvPr/>
        </p:nvGrpSpPr>
        <p:grpSpPr>
          <a:xfrm>
            <a:off x="6050444" y="3177407"/>
            <a:ext cx="553830" cy="771536"/>
            <a:chOff x="2262178" y="2719309"/>
            <a:chExt cx="398785" cy="636270"/>
          </a:xfrm>
        </p:grpSpPr>
        <p:sp>
          <p:nvSpPr>
            <p:cNvPr id="46" name="object 35"/>
            <p:cNvSpPr/>
            <p:nvPr/>
          </p:nvSpPr>
          <p:spPr>
            <a:xfrm>
              <a:off x="2262178" y="2719309"/>
              <a:ext cx="398780" cy="636270"/>
            </a:xfrm>
            <a:custGeom>
              <a:avLst/>
              <a:gdLst/>
              <a:ahLst/>
              <a:cxnLst/>
              <a:rect l="l" t="t" r="r" b="b"/>
              <a:pathLst>
                <a:path w="398780" h="636270">
                  <a:moveTo>
                    <a:pt x="23444" y="0"/>
                  </a:moveTo>
                  <a:lnTo>
                    <a:pt x="10127" y="4167"/>
                  </a:lnTo>
                  <a:lnTo>
                    <a:pt x="1645" y="14869"/>
                  </a:lnTo>
                  <a:lnTo>
                    <a:pt x="0" y="612470"/>
                  </a:lnTo>
                  <a:lnTo>
                    <a:pt x="4150" y="625858"/>
                  </a:lnTo>
                  <a:lnTo>
                    <a:pt x="14803" y="634376"/>
                  </a:lnTo>
                  <a:lnTo>
                    <a:pt x="23444" y="636028"/>
                  </a:lnTo>
                  <a:lnTo>
                    <a:pt x="375043" y="636028"/>
                  </a:lnTo>
                  <a:lnTo>
                    <a:pt x="388359" y="631859"/>
                  </a:lnTo>
                  <a:lnTo>
                    <a:pt x="396833" y="621151"/>
                  </a:lnTo>
                  <a:lnTo>
                    <a:pt x="398475" y="23558"/>
                  </a:lnTo>
                  <a:lnTo>
                    <a:pt x="394326" y="10167"/>
                  </a:lnTo>
                  <a:lnTo>
                    <a:pt x="383676" y="1649"/>
                  </a:lnTo>
                  <a:lnTo>
                    <a:pt x="23444" y="0"/>
                  </a:lnTo>
                  <a:close/>
                </a:path>
              </a:pathLst>
            </a:custGeom>
            <a:solidFill>
              <a:srgbClr val="F89939"/>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47" name="object 36"/>
            <p:cNvSpPr/>
            <p:nvPr/>
          </p:nvSpPr>
          <p:spPr>
            <a:xfrm>
              <a:off x="2436513" y="2841220"/>
              <a:ext cx="69850" cy="74295"/>
            </a:xfrm>
            <a:custGeom>
              <a:avLst/>
              <a:gdLst/>
              <a:ahLst/>
              <a:cxnLst/>
              <a:rect l="l" t="t" r="r" b="b"/>
              <a:pathLst>
                <a:path w="69850" h="74295">
                  <a:moveTo>
                    <a:pt x="34994" y="0"/>
                  </a:moveTo>
                  <a:lnTo>
                    <a:pt x="21396" y="2893"/>
                  </a:lnTo>
                  <a:lnTo>
                    <a:pt x="10300" y="10787"/>
                  </a:lnTo>
                  <a:lnTo>
                    <a:pt x="2803" y="22502"/>
                  </a:lnTo>
                  <a:lnTo>
                    <a:pt x="0" y="36857"/>
                  </a:lnTo>
                  <a:lnTo>
                    <a:pt x="2709" y="51357"/>
                  </a:lnTo>
                  <a:lnTo>
                    <a:pt x="10104" y="63181"/>
                  </a:lnTo>
                  <a:lnTo>
                    <a:pt x="21083" y="71176"/>
                  </a:lnTo>
                  <a:lnTo>
                    <a:pt x="34545" y="74191"/>
                  </a:lnTo>
                  <a:lnTo>
                    <a:pt x="48222" y="71313"/>
                  </a:lnTo>
                  <a:lnTo>
                    <a:pt x="59358" y="63457"/>
                  </a:lnTo>
                  <a:lnTo>
                    <a:pt x="66885" y="51794"/>
                  </a:lnTo>
                  <a:lnTo>
                    <a:pt x="69733" y="37496"/>
                  </a:lnTo>
                  <a:lnTo>
                    <a:pt x="69689" y="36857"/>
                  </a:lnTo>
                  <a:lnTo>
                    <a:pt x="67006" y="22685"/>
                  </a:lnTo>
                  <a:lnTo>
                    <a:pt x="59563" y="10908"/>
                  </a:lnTo>
                  <a:lnTo>
                    <a:pt x="48521" y="2950"/>
                  </a:lnTo>
                  <a:lnTo>
                    <a:pt x="34994"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48" name="object 37"/>
            <p:cNvSpPr/>
            <p:nvPr/>
          </p:nvSpPr>
          <p:spPr>
            <a:xfrm>
              <a:off x="2378914" y="2838658"/>
              <a:ext cx="52705" cy="82550"/>
            </a:xfrm>
            <a:custGeom>
              <a:avLst/>
              <a:gdLst/>
              <a:ahLst/>
              <a:cxnLst/>
              <a:rect l="l" t="t" r="r" b="b"/>
              <a:pathLst>
                <a:path w="52705" h="82550">
                  <a:moveTo>
                    <a:pt x="0" y="0"/>
                  </a:moveTo>
                  <a:lnTo>
                    <a:pt x="0" y="82054"/>
                  </a:lnTo>
                  <a:lnTo>
                    <a:pt x="52616" y="41021"/>
                  </a:lnTo>
                  <a:lnTo>
                    <a:pt x="0"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49" name="object 38"/>
            <p:cNvSpPr/>
            <p:nvPr/>
          </p:nvSpPr>
          <p:spPr>
            <a:xfrm>
              <a:off x="2287088" y="2878317"/>
              <a:ext cx="94615" cy="0"/>
            </a:xfrm>
            <a:custGeom>
              <a:avLst/>
              <a:gdLst/>
              <a:ahLst/>
              <a:cxnLst/>
              <a:rect l="l" t="t" r="r" b="b"/>
              <a:pathLst>
                <a:path w="94614">
                  <a:moveTo>
                    <a:pt x="0" y="0"/>
                  </a:moveTo>
                  <a:lnTo>
                    <a:pt x="94208" y="0"/>
                  </a:lnTo>
                </a:path>
              </a:pathLst>
            </a:custGeom>
            <a:ln w="33070">
              <a:solidFill>
                <a:srgbClr val="FFFFFF"/>
              </a:solidFill>
            </a:ln>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50" name="object 39"/>
            <p:cNvSpPr/>
            <p:nvPr/>
          </p:nvSpPr>
          <p:spPr>
            <a:xfrm>
              <a:off x="2543686" y="2772112"/>
              <a:ext cx="57150" cy="70485"/>
            </a:xfrm>
            <a:custGeom>
              <a:avLst/>
              <a:gdLst/>
              <a:ahLst/>
              <a:cxnLst/>
              <a:rect l="l" t="t" r="r" b="b"/>
              <a:pathLst>
                <a:path w="57150" h="70485">
                  <a:moveTo>
                    <a:pt x="0" y="0"/>
                  </a:moveTo>
                  <a:lnTo>
                    <a:pt x="40259" y="70091"/>
                  </a:lnTo>
                  <a:lnTo>
                    <a:pt x="56807" y="13754"/>
                  </a:lnTo>
                  <a:lnTo>
                    <a:pt x="0"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51" name="object 40"/>
            <p:cNvSpPr/>
            <p:nvPr/>
          </p:nvSpPr>
          <p:spPr>
            <a:xfrm>
              <a:off x="2491336" y="2791440"/>
              <a:ext cx="81280" cy="65405"/>
            </a:xfrm>
            <a:custGeom>
              <a:avLst/>
              <a:gdLst/>
              <a:ahLst/>
              <a:cxnLst/>
              <a:rect l="l" t="t" r="r" b="b"/>
              <a:pathLst>
                <a:path w="81280" h="65404">
                  <a:moveTo>
                    <a:pt x="65671" y="0"/>
                  </a:moveTo>
                  <a:lnTo>
                    <a:pt x="0" y="38100"/>
                  </a:lnTo>
                  <a:lnTo>
                    <a:pt x="15608" y="65265"/>
                  </a:lnTo>
                  <a:lnTo>
                    <a:pt x="81267" y="27165"/>
                  </a:lnTo>
                  <a:lnTo>
                    <a:pt x="65671"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52" name="object 41"/>
            <p:cNvSpPr/>
            <p:nvPr/>
          </p:nvSpPr>
          <p:spPr>
            <a:xfrm>
              <a:off x="2579076" y="2838658"/>
              <a:ext cx="41910" cy="82550"/>
            </a:xfrm>
            <a:custGeom>
              <a:avLst/>
              <a:gdLst/>
              <a:ahLst/>
              <a:cxnLst/>
              <a:rect l="l" t="t" r="r" b="b"/>
              <a:pathLst>
                <a:path w="41910" h="82550">
                  <a:moveTo>
                    <a:pt x="0" y="0"/>
                  </a:moveTo>
                  <a:lnTo>
                    <a:pt x="0" y="82054"/>
                  </a:lnTo>
                  <a:lnTo>
                    <a:pt x="41732" y="41021"/>
                  </a:lnTo>
                  <a:lnTo>
                    <a:pt x="0"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53" name="object 42"/>
            <p:cNvSpPr/>
            <p:nvPr/>
          </p:nvSpPr>
          <p:spPr>
            <a:xfrm>
              <a:off x="2506252" y="2878317"/>
              <a:ext cx="74930" cy="0"/>
            </a:xfrm>
            <a:custGeom>
              <a:avLst/>
              <a:gdLst/>
              <a:ahLst/>
              <a:cxnLst/>
              <a:rect l="l" t="t" r="r" b="b"/>
              <a:pathLst>
                <a:path w="74930">
                  <a:moveTo>
                    <a:pt x="0" y="0"/>
                  </a:moveTo>
                  <a:lnTo>
                    <a:pt x="74714" y="0"/>
                  </a:lnTo>
                </a:path>
              </a:pathLst>
            </a:custGeom>
            <a:ln w="33070">
              <a:solidFill>
                <a:srgbClr val="FFFFFF"/>
              </a:solidFill>
            </a:ln>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54" name="object 43"/>
            <p:cNvSpPr/>
            <p:nvPr/>
          </p:nvSpPr>
          <p:spPr>
            <a:xfrm>
              <a:off x="2543033" y="2915615"/>
              <a:ext cx="57150" cy="70485"/>
            </a:xfrm>
            <a:custGeom>
              <a:avLst/>
              <a:gdLst/>
              <a:ahLst/>
              <a:cxnLst/>
              <a:rect l="l" t="t" r="r" b="b"/>
              <a:pathLst>
                <a:path w="57150" h="70485">
                  <a:moveTo>
                    <a:pt x="40271" y="0"/>
                  </a:moveTo>
                  <a:lnTo>
                    <a:pt x="0" y="70091"/>
                  </a:lnTo>
                  <a:lnTo>
                    <a:pt x="56819" y="56324"/>
                  </a:lnTo>
                  <a:lnTo>
                    <a:pt x="40271"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55" name="object 44"/>
            <p:cNvSpPr/>
            <p:nvPr/>
          </p:nvSpPr>
          <p:spPr>
            <a:xfrm>
              <a:off x="2492038" y="2898769"/>
              <a:ext cx="81280" cy="65405"/>
            </a:xfrm>
            <a:custGeom>
              <a:avLst/>
              <a:gdLst/>
              <a:ahLst/>
              <a:cxnLst/>
              <a:rect l="l" t="t" r="r" b="b"/>
              <a:pathLst>
                <a:path w="81280" h="65404">
                  <a:moveTo>
                    <a:pt x="15608" y="0"/>
                  </a:moveTo>
                  <a:lnTo>
                    <a:pt x="0" y="27165"/>
                  </a:lnTo>
                  <a:lnTo>
                    <a:pt x="65659" y="65265"/>
                  </a:lnTo>
                  <a:lnTo>
                    <a:pt x="81267" y="38100"/>
                  </a:lnTo>
                  <a:lnTo>
                    <a:pt x="15608"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56" name="object 45"/>
            <p:cNvSpPr/>
            <p:nvPr/>
          </p:nvSpPr>
          <p:spPr>
            <a:xfrm>
              <a:off x="2262183" y="3037321"/>
              <a:ext cx="398780" cy="0"/>
            </a:xfrm>
            <a:custGeom>
              <a:avLst/>
              <a:gdLst/>
              <a:ahLst/>
              <a:cxnLst/>
              <a:rect l="l" t="t" r="r" b="b"/>
              <a:pathLst>
                <a:path w="398780">
                  <a:moveTo>
                    <a:pt x="0" y="0"/>
                  </a:moveTo>
                  <a:lnTo>
                    <a:pt x="398475" y="0"/>
                  </a:lnTo>
                </a:path>
              </a:pathLst>
            </a:custGeom>
            <a:ln w="26212">
              <a:solidFill>
                <a:srgbClr val="FFFFFF"/>
              </a:solidFill>
            </a:ln>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57" name="object 46"/>
            <p:cNvSpPr/>
            <p:nvPr/>
          </p:nvSpPr>
          <p:spPr>
            <a:xfrm>
              <a:off x="2326931" y="3100926"/>
              <a:ext cx="69850" cy="180340"/>
            </a:xfrm>
            <a:custGeom>
              <a:avLst/>
              <a:gdLst/>
              <a:ahLst/>
              <a:cxnLst/>
              <a:rect l="l" t="t" r="r" b="b"/>
              <a:pathLst>
                <a:path w="69850" h="180339">
                  <a:moveTo>
                    <a:pt x="69735" y="0"/>
                  </a:moveTo>
                  <a:lnTo>
                    <a:pt x="27901" y="0"/>
                  </a:lnTo>
                  <a:lnTo>
                    <a:pt x="14707" y="3565"/>
                  </a:lnTo>
                  <a:lnTo>
                    <a:pt x="4897" y="13035"/>
                  </a:lnTo>
                  <a:lnTo>
                    <a:pt x="183" y="26571"/>
                  </a:lnTo>
                  <a:lnTo>
                    <a:pt x="0" y="150177"/>
                  </a:lnTo>
                  <a:lnTo>
                    <a:pt x="3314" y="162974"/>
                  </a:lnTo>
                  <a:lnTo>
                    <a:pt x="12252" y="173038"/>
                  </a:lnTo>
                  <a:lnTo>
                    <a:pt x="25307" y="179069"/>
                  </a:lnTo>
                  <a:lnTo>
                    <a:pt x="69735" y="180213"/>
                  </a:lnTo>
                  <a:lnTo>
                    <a:pt x="69735" y="153174"/>
                  </a:lnTo>
                  <a:lnTo>
                    <a:pt x="33121" y="153174"/>
                  </a:lnTo>
                  <a:lnTo>
                    <a:pt x="33121" y="30035"/>
                  </a:lnTo>
                  <a:lnTo>
                    <a:pt x="69735" y="30035"/>
                  </a:lnTo>
                  <a:lnTo>
                    <a:pt x="69735"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58" name="object 47"/>
            <p:cNvSpPr/>
            <p:nvPr/>
          </p:nvSpPr>
          <p:spPr>
            <a:xfrm>
              <a:off x="2421568" y="3100922"/>
              <a:ext cx="174625" cy="132715"/>
            </a:xfrm>
            <a:custGeom>
              <a:avLst/>
              <a:gdLst/>
              <a:ahLst/>
              <a:cxnLst/>
              <a:rect l="l" t="t" r="r" b="b"/>
              <a:pathLst>
                <a:path w="174625" h="132714">
                  <a:moveTo>
                    <a:pt x="0" y="0"/>
                  </a:moveTo>
                  <a:lnTo>
                    <a:pt x="174332" y="0"/>
                  </a:lnTo>
                  <a:lnTo>
                    <a:pt x="174332" y="132511"/>
                  </a:lnTo>
                  <a:lnTo>
                    <a:pt x="0" y="132511"/>
                  </a:lnTo>
                  <a:lnTo>
                    <a:pt x="0"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59" name="object 48"/>
            <p:cNvSpPr/>
            <p:nvPr/>
          </p:nvSpPr>
          <p:spPr>
            <a:xfrm>
              <a:off x="2418698" y="3098052"/>
              <a:ext cx="180340" cy="138430"/>
            </a:xfrm>
            <a:custGeom>
              <a:avLst/>
              <a:gdLst/>
              <a:ahLst/>
              <a:cxnLst/>
              <a:rect l="l" t="t" r="r" b="b"/>
              <a:pathLst>
                <a:path w="180339" h="138429">
                  <a:moveTo>
                    <a:pt x="178790" y="0"/>
                  </a:moveTo>
                  <a:lnTo>
                    <a:pt x="1282" y="0"/>
                  </a:lnTo>
                  <a:lnTo>
                    <a:pt x="0" y="1282"/>
                  </a:lnTo>
                  <a:lnTo>
                    <a:pt x="0" y="136969"/>
                  </a:lnTo>
                  <a:lnTo>
                    <a:pt x="1282" y="138252"/>
                  </a:lnTo>
                  <a:lnTo>
                    <a:pt x="178790" y="138252"/>
                  </a:lnTo>
                  <a:lnTo>
                    <a:pt x="180085" y="136969"/>
                  </a:lnTo>
                  <a:lnTo>
                    <a:pt x="180085" y="132499"/>
                  </a:lnTo>
                  <a:lnTo>
                    <a:pt x="5753" y="132499"/>
                  </a:lnTo>
                  <a:lnTo>
                    <a:pt x="5753" y="5753"/>
                  </a:lnTo>
                  <a:lnTo>
                    <a:pt x="180085" y="5753"/>
                  </a:lnTo>
                  <a:lnTo>
                    <a:pt x="180085" y="1282"/>
                  </a:lnTo>
                  <a:lnTo>
                    <a:pt x="178790" y="0"/>
                  </a:lnTo>
                  <a:close/>
                </a:path>
                <a:path w="180339" h="138429">
                  <a:moveTo>
                    <a:pt x="180085" y="5753"/>
                  </a:moveTo>
                  <a:lnTo>
                    <a:pt x="174332" y="5753"/>
                  </a:lnTo>
                  <a:lnTo>
                    <a:pt x="174332" y="132499"/>
                  </a:lnTo>
                  <a:lnTo>
                    <a:pt x="180085" y="132499"/>
                  </a:lnTo>
                  <a:lnTo>
                    <a:pt x="180085" y="5753"/>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60" name="object 49"/>
            <p:cNvSpPr/>
            <p:nvPr/>
          </p:nvSpPr>
          <p:spPr>
            <a:xfrm>
              <a:off x="2441494" y="3116823"/>
              <a:ext cx="134620" cy="100965"/>
            </a:xfrm>
            <a:custGeom>
              <a:avLst/>
              <a:gdLst/>
              <a:ahLst/>
              <a:cxnLst/>
              <a:rect l="l" t="t" r="r" b="b"/>
              <a:pathLst>
                <a:path w="134619" h="100964">
                  <a:moveTo>
                    <a:pt x="0" y="0"/>
                  </a:moveTo>
                  <a:lnTo>
                    <a:pt x="134480" y="0"/>
                  </a:lnTo>
                  <a:lnTo>
                    <a:pt x="134480" y="100698"/>
                  </a:lnTo>
                  <a:lnTo>
                    <a:pt x="0" y="100698"/>
                  </a:lnTo>
                  <a:lnTo>
                    <a:pt x="0" y="0"/>
                  </a:lnTo>
                  <a:close/>
                </a:path>
              </a:pathLst>
            </a:custGeom>
            <a:solidFill>
              <a:srgbClr val="F89939"/>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61" name="object 50"/>
            <p:cNvSpPr/>
            <p:nvPr/>
          </p:nvSpPr>
          <p:spPr>
            <a:xfrm>
              <a:off x="2438624" y="3113953"/>
              <a:ext cx="140335" cy="106680"/>
            </a:xfrm>
            <a:custGeom>
              <a:avLst/>
              <a:gdLst/>
              <a:ahLst/>
              <a:cxnLst/>
              <a:rect l="l" t="t" r="r" b="b"/>
              <a:pathLst>
                <a:path w="140335" h="106679">
                  <a:moveTo>
                    <a:pt x="138937" y="0"/>
                  </a:moveTo>
                  <a:lnTo>
                    <a:pt x="1282" y="0"/>
                  </a:lnTo>
                  <a:lnTo>
                    <a:pt x="0" y="1282"/>
                  </a:lnTo>
                  <a:lnTo>
                    <a:pt x="0" y="105168"/>
                  </a:lnTo>
                  <a:lnTo>
                    <a:pt x="1282" y="106464"/>
                  </a:lnTo>
                  <a:lnTo>
                    <a:pt x="138937" y="106464"/>
                  </a:lnTo>
                  <a:lnTo>
                    <a:pt x="140233" y="105168"/>
                  </a:lnTo>
                  <a:lnTo>
                    <a:pt x="140233" y="100698"/>
                  </a:lnTo>
                  <a:lnTo>
                    <a:pt x="5753" y="100698"/>
                  </a:lnTo>
                  <a:lnTo>
                    <a:pt x="5753" y="5740"/>
                  </a:lnTo>
                  <a:lnTo>
                    <a:pt x="140233" y="5740"/>
                  </a:lnTo>
                  <a:lnTo>
                    <a:pt x="140233" y="1282"/>
                  </a:lnTo>
                  <a:lnTo>
                    <a:pt x="138937" y="0"/>
                  </a:lnTo>
                  <a:close/>
                </a:path>
                <a:path w="140335" h="106679">
                  <a:moveTo>
                    <a:pt x="140233" y="5740"/>
                  </a:moveTo>
                  <a:lnTo>
                    <a:pt x="134480" y="5740"/>
                  </a:lnTo>
                  <a:lnTo>
                    <a:pt x="134480" y="100698"/>
                  </a:lnTo>
                  <a:lnTo>
                    <a:pt x="140233" y="100698"/>
                  </a:lnTo>
                  <a:lnTo>
                    <a:pt x="140233" y="574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sp>
          <p:nvSpPr>
            <p:cNvPr id="62" name="object 51"/>
            <p:cNvSpPr/>
            <p:nvPr/>
          </p:nvSpPr>
          <p:spPr>
            <a:xfrm>
              <a:off x="2429538" y="3233433"/>
              <a:ext cx="161925" cy="46355"/>
            </a:xfrm>
            <a:custGeom>
              <a:avLst/>
              <a:gdLst/>
              <a:ahLst/>
              <a:cxnLst/>
              <a:rect l="l" t="t" r="r" b="b"/>
              <a:pathLst>
                <a:path w="161925" h="46354">
                  <a:moveTo>
                    <a:pt x="144449" y="0"/>
                  </a:moveTo>
                  <a:lnTo>
                    <a:pt x="15938" y="0"/>
                  </a:lnTo>
                  <a:lnTo>
                    <a:pt x="15938" y="14490"/>
                  </a:lnTo>
                  <a:lnTo>
                    <a:pt x="0" y="31445"/>
                  </a:lnTo>
                  <a:lnTo>
                    <a:pt x="0" y="46291"/>
                  </a:lnTo>
                  <a:lnTo>
                    <a:pt x="161378" y="46291"/>
                  </a:lnTo>
                  <a:lnTo>
                    <a:pt x="161378" y="31445"/>
                  </a:lnTo>
                  <a:lnTo>
                    <a:pt x="144449" y="15900"/>
                  </a:lnTo>
                  <a:lnTo>
                    <a:pt x="144449" y="0"/>
                  </a:lnTo>
                  <a:close/>
                </a:path>
              </a:pathLst>
            </a:custGeom>
            <a:solidFill>
              <a:srgbClr val="FFFFFF"/>
            </a:solidFill>
          </p:spPr>
          <p:txBody>
            <a:bodyPr wrap="square" lIns="0" tIns="0" rIns="0" bIns="0" rtlCol="0"/>
            <a:lstStyle/>
            <a:p>
              <a:endParaRPr>
                <a:latin typeface="Huawei Sans" panose="020C0503030203020204" pitchFamily="34" charset="0"/>
                <a:ea typeface="+mn-ea"/>
                <a:cs typeface="Huawei Sans" panose="020C0503030203020204" pitchFamily="34" charset="0"/>
              </a:endParaRPr>
            </a:p>
          </p:txBody>
        </p:sp>
      </p:grpSp>
      <p:pic>
        <p:nvPicPr>
          <p:cNvPr id="63" name="图片 62"/>
          <p:cNvPicPr>
            <a:picLocks noChangeAspect="1"/>
          </p:cNvPicPr>
          <p:nvPr/>
        </p:nvPicPr>
        <p:blipFill>
          <a:blip r:embed="rId3"/>
          <a:stretch>
            <a:fillRect/>
          </a:stretch>
        </p:blipFill>
        <p:spPr>
          <a:xfrm>
            <a:off x="10594075" y="3301356"/>
            <a:ext cx="572164" cy="447473"/>
          </a:xfrm>
          <a:prstGeom prst="rect">
            <a:avLst/>
          </a:prstGeom>
        </p:spPr>
      </p:pic>
      <p:pic>
        <p:nvPicPr>
          <p:cNvPr id="64" name="图片 63"/>
          <p:cNvPicPr>
            <a:picLocks noChangeAspect="1"/>
          </p:cNvPicPr>
          <p:nvPr/>
        </p:nvPicPr>
        <p:blipFill>
          <a:blip r:embed="rId3"/>
          <a:stretch>
            <a:fillRect/>
          </a:stretch>
        </p:blipFill>
        <p:spPr>
          <a:xfrm>
            <a:off x="10594075" y="4199352"/>
            <a:ext cx="572164" cy="447473"/>
          </a:xfrm>
          <a:prstGeom prst="rect">
            <a:avLst/>
          </a:prstGeom>
        </p:spPr>
      </p:pic>
      <p:sp>
        <p:nvSpPr>
          <p:cNvPr id="65" name="文本框 64"/>
          <p:cNvSpPr txBox="1"/>
          <p:nvPr/>
        </p:nvSpPr>
        <p:spPr bwMode="auto">
          <a:xfrm>
            <a:off x="839416" y="4775432"/>
            <a:ext cx="1509964" cy="347170"/>
          </a:xfrm>
          <a:prstGeom prst="rect">
            <a:avLst/>
          </a:prstGeom>
          <a:noFill/>
          <a:ln w="9525">
            <a:noFill/>
            <a:miter lim="800000"/>
            <a:headEnd/>
            <a:tailEnd/>
          </a:ln>
        </p:spPr>
        <p:txBody>
          <a:bodyPr wrap="none" lIns="99980" tIns="49986" rIns="99980" bIns="49986" rtlCol="0" anchor="ctr">
            <a:spAutoFit/>
          </a:bodyPr>
          <a:lstStyle/>
          <a:p>
            <a:pPr algn="ctr" defTabSz="1001649" eaLnBrk="0" hangingPunct="0"/>
            <a:r>
              <a:rPr lang="en-US" altLang="zh-CN" sz="1600" dirty="0">
                <a:solidFill>
                  <a:srgbClr val="000000"/>
                </a:solidFill>
                <a:latin typeface="Huawei Sans" panose="020C0503030203020204" pitchFamily="34" charset="0"/>
                <a:ea typeface="+mn-ea"/>
                <a:cs typeface="Huawei Sans" panose="020C0503030203020204" pitchFamily="34" charset="0"/>
              </a:rPr>
              <a:t>DHCP </a:t>
            </a:r>
            <a:r>
              <a:rPr lang="en-US" altLang="zh-CN" sz="1600" dirty="0">
                <a:solidFill>
                  <a:srgbClr val="000000"/>
                </a:solidFill>
                <a:latin typeface="Huawei Sans" panose="020C0503030203020204" pitchFamily="34" charset="0"/>
                <a:cs typeface="Huawei Sans" panose="020C0503030203020204" pitchFamily="34" charset="0"/>
              </a:rPr>
              <a:t>Servidor2</a:t>
            </a:r>
            <a:endParaRPr lang="zh-CN" altLang="en-US" sz="1600" dirty="0">
              <a:solidFill>
                <a:srgbClr val="000000"/>
              </a:solidFill>
              <a:latin typeface="Huawei Sans" panose="020C0503030203020204" pitchFamily="34" charset="0"/>
              <a:ea typeface="+mn-ea"/>
              <a:cs typeface="Huawei Sans" panose="020C0503030203020204" pitchFamily="34" charset="0"/>
            </a:endParaRPr>
          </a:p>
        </p:txBody>
      </p:sp>
      <p:sp>
        <p:nvSpPr>
          <p:cNvPr id="66" name="文本框 65"/>
          <p:cNvSpPr txBox="1"/>
          <p:nvPr/>
        </p:nvSpPr>
        <p:spPr bwMode="auto">
          <a:xfrm>
            <a:off x="839416" y="2790387"/>
            <a:ext cx="1509964" cy="347170"/>
          </a:xfrm>
          <a:prstGeom prst="rect">
            <a:avLst/>
          </a:prstGeom>
          <a:noFill/>
          <a:ln w="9525">
            <a:noFill/>
            <a:miter lim="800000"/>
            <a:headEnd/>
            <a:tailEnd/>
          </a:ln>
        </p:spPr>
        <p:txBody>
          <a:bodyPr wrap="none" lIns="99980" tIns="49986" rIns="99980" bIns="49986" rtlCol="0" anchor="ctr">
            <a:spAutoFit/>
          </a:bodyPr>
          <a:lstStyle/>
          <a:p>
            <a:pPr algn="ctr" defTabSz="1001649" eaLnBrk="0" hangingPunct="0"/>
            <a:r>
              <a:rPr lang="en-US" altLang="zh-CN" sz="1600" dirty="0">
                <a:solidFill>
                  <a:srgbClr val="000000"/>
                </a:solidFill>
                <a:latin typeface="Huawei Sans" panose="020C0503030203020204" pitchFamily="34" charset="0"/>
                <a:ea typeface="+mn-ea"/>
                <a:cs typeface="Huawei Sans" panose="020C0503030203020204" pitchFamily="34" charset="0"/>
              </a:rPr>
              <a:t>DHCP </a:t>
            </a:r>
            <a:r>
              <a:rPr lang="en-US" altLang="zh-CN" sz="1600" dirty="0">
                <a:solidFill>
                  <a:srgbClr val="000000"/>
                </a:solidFill>
                <a:latin typeface="Huawei Sans" panose="020C0503030203020204" pitchFamily="34" charset="0"/>
                <a:cs typeface="Huawei Sans" panose="020C0503030203020204" pitchFamily="34" charset="0"/>
              </a:rPr>
              <a:t>Servidor1</a:t>
            </a:r>
            <a:endParaRPr lang="zh-CN" altLang="en-US" sz="1600" dirty="0">
              <a:solidFill>
                <a:srgbClr val="000000"/>
              </a:solidFill>
              <a:latin typeface="Huawei Sans" panose="020C0503030203020204" pitchFamily="34" charset="0"/>
              <a:ea typeface="+mn-ea"/>
              <a:cs typeface="Huawei Sans" panose="020C0503030203020204" pitchFamily="34" charset="0"/>
            </a:endParaRPr>
          </a:p>
        </p:txBody>
      </p:sp>
      <p:sp>
        <p:nvSpPr>
          <p:cNvPr id="67" name="文本框 66"/>
          <p:cNvSpPr txBox="1"/>
          <p:nvPr/>
        </p:nvSpPr>
        <p:spPr bwMode="auto">
          <a:xfrm>
            <a:off x="3209518" y="3375355"/>
            <a:ext cx="945706"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dirty="0">
                <a:solidFill>
                  <a:srgbClr val="000000"/>
                </a:solidFill>
                <a:latin typeface="Huawei Sans" panose="020C0503030203020204" pitchFamily="34" charset="0"/>
                <a:ea typeface="+mn-ea"/>
                <a:cs typeface="Huawei Sans" panose="020C0503030203020204" pitchFamily="34" charset="0"/>
              </a:rPr>
              <a:t>Internet</a:t>
            </a:r>
            <a:endParaRPr lang="zh-CN" altLang="en-US" sz="1600" dirty="0">
              <a:solidFill>
                <a:srgbClr val="000000"/>
              </a:solidFill>
              <a:latin typeface="Huawei Sans" panose="020C0503030203020204" pitchFamily="34" charset="0"/>
              <a:ea typeface="+mn-ea"/>
              <a:cs typeface="Huawei Sans" panose="020C0503030203020204" pitchFamily="34" charset="0"/>
            </a:endParaRPr>
          </a:p>
        </p:txBody>
      </p:sp>
      <p:sp>
        <p:nvSpPr>
          <p:cNvPr id="68" name="文本框 67"/>
          <p:cNvSpPr txBox="1"/>
          <p:nvPr/>
        </p:nvSpPr>
        <p:spPr bwMode="auto">
          <a:xfrm>
            <a:off x="3605414" y="2748971"/>
            <a:ext cx="2640081" cy="593391"/>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dirty="0" err="1">
                <a:solidFill>
                  <a:srgbClr val="000000"/>
                </a:solidFill>
                <a:latin typeface="Huawei Sans" panose="020C0503030203020204" pitchFamily="34" charset="0"/>
                <a:cs typeface="Huawei Sans" panose="020C0503030203020204" pitchFamily="34" charset="0"/>
              </a:rPr>
              <a:t>Agente</a:t>
            </a:r>
            <a:r>
              <a:rPr lang="en-US" altLang="zh-CN" sz="1600" dirty="0">
                <a:solidFill>
                  <a:srgbClr val="000000"/>
                </a:solidFill>
                <a:latin typeface="Huawei Sans" panose="020C0503030203020204" pitchFamily="34" charset="0"/>
                <a:cs typeface="Huawei Sans" panose="020C0503030203020204" pitchFamily="34" charset="0"/>
              </a:rPr>
              <a:t> de </a:t>
            </a:r>
            <a:r>
              <a:rPr lang="en-US" altLang="zh-CN" sz="1600" dirty="0" err="1">
                <a:solidFill>
                  <a:srgbClr val="000000"/>
                </a:solidFill>
                <a:latin typeface="Huawei Sans" panose="020C0503030203020204" pitchFamily="34" charset="0"/>
                <a:cs typeface="Huawei Sans" panose="020C0503030203020204" pitchFamily="34" charset="0"/>
              </a:rPr>
              <a:t>Retransmissão</a:t>
            </a:r>
            <a:r>
              <a:rPr lang="en-US" altLang="zh-CN" sz="1600" dirty="0">
                <a:solidFill>
                  <a:srgbClr val="000000"/>
                </a:solidFill>
                <a:latin typeface="Huawei Sans" panose="020C0503030203020204" pitchFamily="34" charset="0"/>
                <a:cs typeface="Huawei Sans" panose="020C0503030203020204" pitchFamily="34" charset="0"/>
              </a:rPr>
              <a:t> </a:t>
            </a:r>
          </a:p>
          <a:p>
            <a:pPr algn="ctr" defTabSz="1001649" eaLnBrk="0" hangingPunct="0"/>
            <a:r>
              <a:rPr lang="en-US" altLang="zh-CN" sz="1600" dirty="0">
                <a:solidFill>
                  <a:srgbClr val="000000"/>
                </a:solidFill>
                <a:latin typeface="Huawei Sans" panose="020C0503030203020204" pitchFamily="34" charset="0"/>
                <a:cs typeface="Huawei Sans" panose="020C0503030203020204" pitchFamily="34" charset="0"/>
              </a:rPr>
              <a:t>DHCP</a:t>
            </a:r>
            <a:endParaRPr lang="zh-CN" altLang="en-US" sz="1600" dirty="0">
              <a:solidFill>
                <a:srgbClr val="000000"/>
              </a:solidFill>
              <a:latin typeface="Huawei Sans" panose="020C0503030203020204" pitchFamily="34" charset="0"/>
              <a:ea typeface="+mn-ea"/>
              <a:cs typeface="Huawei Sans" panose="020C0503030203020204" pitchFamily="34" charset="0"/>
            </a:endParaRPr>
          </a:p>
        </p:txBody>
      </p:sp>
      <p:sp>
        <p:nvSpPr>
          <p:cNvPr id="69" name="文本框 68"/>
          <p:cNvSpPr txBox="1"/>
          <p:nvPr/>
        </p:nvSpPr>
        <p:spPr bwMode="auto">
          <a:xfrm>
            <a:off x="5717109" y="3983365"/>
            <a:ext cx="1303175" cy="593391"/>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dirty="0" err="1">
                <a:solidFill>
                  <a:srgbClr val="000000"/>
                </a:solidFill>
                <a:latin typeface="Huawei Sans" panose="020C0503030203020204" pitchFamily="34" charset="0"/>
                <a:cs typeface="Huawei Sans" panose="020C0503030203020204" pitchFamily="34" charset="0"/>
              </a:rPr>
              <a:t>Nó</a:t>
            </a:r>
            <a:r>
              <a:rPr lang="en-US" altLang="zh-CN" sz="1600" dirty="0">
                <a:solidFill>
                  <a:srgbClr val="000000"/>
                </a:solidFill>
                <a:latin typeface="Huawei Sans" panose="020C0503030203020204" pitchFamily="34" charset="0"/>
                <a:cs typeface="Huawei Sans" panose="020C0503030203020204" pitchFamily="34" charset="0"/>
              </a:rPr>
              <a:t> de </a:t>
            </a:r>
            <a:r>
              <a:rPr lang="en-US" altLang="zh-CN" sz="1600" dirty="0" err="1">
                <a:solidFill>
                  <a:srgbClr val="000000"/>
                </a:solidFill>
                <a:latin typeface="Huawei Sans" panose="020C0503030203020204" pitchFamily="34" charset="0"/>
                <a:cs typeface="Huawei Sans" panose="020C0503030203020204" pitchFamily="34" charset="0"/>
              </a:rPr>
              <a:t>acesso</a:t>
            </a:r>
            <a:r>
              <a:rPr lang="en-US" altLang="zh-CN" sz="1600" dirty="0">
                <a:solidFill>
                  <a:srgbClr val="000000"/>
                </a:solidFill>
                <a:latin typeface="Huawei Sans" panose="020C0503030203020204" pitchFamily="34" charset="0"/>
                <a:cs typeface="Huawei Sans" panose="020C0503030203020204" pitchFamily="34" charset="0"/>
              </a:rPr>
              <a:t>
</a:t>
            </a:r>
            <a:endParaRPr lang="zh-CN" altLang="en-US" sz="1600" dirty="0">
              <a:solidFill>
                <a:srgbClr val="000000"/>
              </a:solidFill>
              <a:latin typeface="Huawei Sans" panose="020C0503030203020204" pitchFamily="34" charset="0"/>
              <a:ea typeface="+mn-ea"/>
              <a:cs typeface="Huawei Sans" panose="020C0503030203020204" pitchFamily="34" charset="0"/>
            </a:endParaRPr>
          </a:p>
        </p:txBody>
      </p:sp>
      <p:sp>
        <p:nvSpPr>
          <p:cNvPr id="70" name="文本框 69"/>
          <p:cNvSpPr txBox="1"/>
          <p:nvPr/>
        </p:nvSpPr>
        <p:spPr bwMode="auto">
          <a:xfrm>
            <a:off x="10205287" y="2803569"/>
            <a:ext cx="1297469" cy="593391"/>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dirty="0" err="1">
                <a:solidFill>
                  <a:srgbClr val="000000"/>
                </a:solidFill>
                <a:latin typeface="Huawei Sans" panose="020C0503030203020204" pitchFamily="34" charset="0"/>
                <a:cs typeface="Huawei Sans" panose="020C0503030203020204" pitchFamily="34" charset="0"/>
              </a:rPr>
              <a:t>Cliente</a:t>
            </a:r>
            <a:r>
              <a:rPr lang="en-US" altLang="zh-CN" sz="1600" dirty="0">
                <a:solidFill>
                  <a:srgbClr val="000000"/>
                </a:solidFill>
                <a:latin typeface="Huawei Sans" panose="020C0503030203020204" pitchFamily="34" charset="0"/>
                <a:cs typeface="Huawei Sans" panose="020C0503030203020204" pitchFamily="34" charset="0"/>
              </a:rPr>
              <a:t> DHCP
</a:t>
            </a:r>
            <a:endParaRPr lang="zh-CN" altLang="en-US" sz="1600" dirty="0">
              <a:solidFill>
                <a:srgbClr val="000000"/>
              </a:solidFill>
              <a:latin typeface="Huawei Sans" panose="020C0503030203020204" pitchFamily="34" charset="0"/>
              <a:ea typeface="+mn-ea"/>
              <a:cs typeface="Huawei Sans" panose="020C0503030203020204" pitchFamily="34" charset="0"/>
            </a:endParaRPr>
          </a:p>
        </p:txBody>
      </p:sp>
      <p:sp>
        <p:nvSpPr>
          <p:cNvPr id="71" name="文本框 70"/>
          <p:cNvSpPr txBox="1"/>
          <p:nvPr/>
        </p:nvSpPr>
        <p:spPr bwMode="auto">
          <a:xfrm>
            <a:off x="10205287" y="3758863"/>
            <a:ext cx="1297469" cy="593391"/>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dirty="0" err="1">
                <a:solidFill>
                  <a:srgbClr val="000000"/>
                </a:solidFill>
                <a:latin typeface="Huawei Sans" panose="020C0503030203020204" pitchFamily="34" charset="0"/>
                <a:cs typeface="Huawei Sans" panose="020C0503030203020204" pitchFamily="34" charset="0"/>
              </a:rPr>
              <a:t>Cliente</a:t>
            </a:r>
            <a:r>
              <a:rPr lang="en-US" altLang="zh-CN" sz="1600" dirty="0">
                <a:solidFill>
                  <a:srgbClr val="000000"/>
                </a:solidFill>
                <a:latin typeface="Huawei Sans" panose="020C0503030203020204" pitchFamily="34" charset="0"/>
                <a:cs typeface="Huawei Sans" panose="020C0503030203020204" pitchFamily="34" charset="0"/>
              </a:rPr>
              <a:t> DHCP
</a:t>
            </a:r>
            <a:endParaRPr lang="zh-CN" altLang="en-US" sz="1600" dirty="0">
              <a:solidFill>
                <a:srgbClr val="000000"/>
              </a:solidFill>
              <a:latin typeface="Huawei Sans" panose="020C0503030203020204" pitchFamily="34" charset="0"/>
              <a:ea typeface="+mn-ea"/>
              <a:cs typeface="Huawei Sans" panose="020C0503030203020204" pitchFamily="34" charset="0"/>
            </a:endParaRPr>
          </a:p>
        </p:txBody>
      </p:sp>
      <p:sp>
        <p:nvSpPr>
          <p:cNvPr id="72" name="文本框 71"/>
          <p:cNvSpPr txBox="1"/>
          <p:nvPr/>
        </p:nvSpPr>
        <p:spPr bwMode="auto">
          <a:xfrm>
            <a:off x="10205287" y="4646825"/>
            <a:ext cx="1297469" cy="593391"/>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dirty="0" err="1">
                <a:solidFill>
                  <a:srgbClr val="000000"/>
                </a:solidFill>
                <a:latin typeface="Huawei Sans" panose="020C0503030203020204" pitchFamily="34" charset="0"/>
                <a:cs typeface="Huawei Sans" panose="020C0503030203020204" pitchFamily="34" charset="0"/>
              </a:rPr>
              <a:t>Cliente</a:t>
            </a:r>
            <a:r>
              <a:rPr lang="en-US" altLang="zh-CN" sz="1600" dirty="0">
                <a:solidFill>
                  <a:srgbClr val="000000"/>
                </a:solidFill>
                <a:latin typeface="Huawei Sans" panose="020C0503030203020204" pitchFamily="34" charset="0"/>
                <a:cs typeface="Huawei Sans" panose="020C0503030203020204" pitchFamily="34" charset="0"/>
              </a:rPr>
              <a:t> DHCP
</a:t>
            </a:r>
            <a:endParaRPr lang="zh-CN" altLang="en-US" sz="1600" dirty="0">
              <a:solidFill>
                <a:srgbClr val="000000"/>
              </a:solidFill>
              <a:latin typeface="Huawei Sans" panose="020C0503030203020204" pitchFamily="34" charset="0"/>
              <a:ea typeface="+mn-ea"/>
              <a:cs typeface="Huawei Sans" panose="020C0503030203020204" pitchFamily="34" charset="0"/>
            </a:endParaRPr>
          </a:p>
        </p:txBody>
      </p:sp>
      <p:cxnSp>
        <p:nvCxnSpPr>
          <p:cNvPr id="73" name="直接连接符 72"/>
          <p:cNvCxnSpPr>
            <a:stCxn id="74" idx="3"/>
          </p:cNvCxnSpPr>
          <p:nvPr/>
        </p:nvCxnSpPr>
        <p:spPr bwMode="auto">
          <a:xfrm>
            <a:off x="5231904" y="3583324"/>
            <a:ext cx="84968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pic>
        <p:nvPicPr>
          <p:cNvPr id="74" name="图片 73"/>
          <p:cNvPicPr>
            <a:picLocks noChangeAspect="1"/>
          </p:cNvPicPr>
          <p:nvPr/>
        </p:nvPicPr>
        <p:blipFill>
          <a:blip r:embed="rId6" cstate="print"/>
          <a:stretch>
            <a:fillRect/>
          </a:stretch>
        </p:blipFill>
        <p:spPr>
          <a:xfrm>
            <a:off x="4665058" y="3284984"/>
            <a:ext cx="566846" cy="596680"/>
          </a:xfrm>
          <a:prstGeom prst="rect">
            <a:avLst/>
          </a:prstGeom>
        </p:spPr>
      </p:pic>
      <p:sp>
        <p:nvSpPr>
          <p:cNvPr id="75" name="文本框 74"/>
          <p:cNvSpPr txBox="1"/>
          <p:nvPr/>
        </p:nvSpPr>
        <p:spPr bwMode="auto">
          <a:xfrm>
            <a:off x="4529891" y="3871308"/>
            <a:ext cx="735713"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dirty="0">
                <a:solidFill>
                  <a:srgbClr val="000000"/>
                </a:solidFill>
                <a:latin typeface="Huawei Sans" panose="020C0503030203020204" pitchFamily="34" charset="0"/>
                <a:ea typeface="+mn-ea"/>
                <a:cs typeface="Huawei Sans" panose="020C0503030203020204" pitchFamily="34" charset="0"/>
              </a:rPr>
              <a:t>ME60</a:t>
            </a:r>
            <a:endParaRPr lang="zh-CN" altLang="en-US" sz="1600" dirty="0">
              <a:solidFill>
                <a:srgbClr val="000000"/>
              </a:solidFill>
              <a:latin typeface="Huawei Sans" panose="020C0503030203020204" pitchFamily="34" charset="0"/>
              <a:ea typeface="+mn-ea"/>
              <a:cs typeface="Huawei Sans" panose="020C0503030203020204" pitchFamily="34" charset="0"/>
            </a:endParaRPr>
          </a:p>
        </p:txBody>
      </p:sp>
    </p:spTree>
    <p:extLst>
      <p:ext uri="{BB962C8B-B14F-4D97-AF65-F5344CB8AC3E}">
        <p14:creationId xmlns:p14="http://schemas.microsoft.com/office/powerpoint/2010/main" val="68125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t>À medida que a escala de rede se expande e a complexidade da rede aumenta, a configuração de rede se torna cada vez mais complexa. Além disso, o número de computadores e dispositivos móveis (como laptops móveis ou terminais sem fio) aumenta acentuadamente, causando alterações frequentes de endereço IP e recursos IP insuficientes. O DHCP (Dynamic Host </a:t>
            </a:r>
            <a:r>
              <a:rPr lang="pt-BR" altLang="zh-CN" dirty="0" err="1"/>
              <a:t>Configuration</a:t>
            </a:r>
            <a:r>
              <a:rPr lang="pt-BR" altLang="zh-CN" dirty="0"/>
              <a:t> </a:t>
            </a:r>
            <a:r>
              <a:rPr lang="pt-BR" altLang="zh-CN" dirty="0" err="1"/>
              <a:t>Protocol</a:t>
            </a:r>
            <a:r>
              <a:rPr lang="pt-BR" altLang="zh-CN" dirty="0"/>
              <a:t>) é usado para alocar dinamicamente endereços IP para hosts.</a:t>
            </a:r>
            <a:endParaRPr lang="zh-CN" altLang="en-US" dirty="0"/>
          </a:p>
        </p:txBody>
      </p:sp>
    </p:spTree>
    <p:extLst>
      <p:ext uri="{BB962C8B-B14F-4D97-AF65-F5344CB8AC3E}">
        <p14:creationId xmlns:p14="http://schemas.microsoft.com/office/powerpoint/2010/main" val="3495643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468316" y="1233487"/>
            <a:ext cx="11276184" cy="4680000"/>
          </a:xfrm>
          <a:prstGeom prst="rect">
            <a:avLst/>
          </a:prstGeom>
        </p:spPr>
        <p:txBody>
          <a:bodyPr/>
          <a:lstStyle/>
          <a:p>
            <a:r>
              <a:rPr lang="pt-BR" altLang="zh-CN" dirty="0"/>
              <a:t>Este capítulo descreve a função DHCP, o formato do pacote, o processo de comunicação de pacotes e a função de retransmissão DHCP</a:t>
            </a:r>
            <a:r>
              <a:rPr lang="en-US" altLang="zh-CN" dirty="0"/>
              <a:t>. </a:t>
            </a:r>
          </a:p>
          <a:p>
            <a:r>
              <a:rPr lang="pt-BR" altLang="zh-CN" dirty="0"/>
              <a:t>Compreender a posição e a função da rede de acesso na rede DHCP</a:t>
            </a:r>
            <a:r>
              <a:rPr lang="en-US" altLang="zh-CN" dirty="0"/>
              <a:t>.</a:t>
            </a:r>
            <a:endParaRPr lang="zh-CN" altLang="en-US" dirty="0"/>
          </a:p>
        </p:txBody>
      </p:sp>
    </p:spTree>
    <p:extLst>
      <p:ext uri="{BB962C8B-B14F-4D97-AF65-F5344CB8AC3E}">
        <p14:creationId xmlns:p14="http://schemas.microsoft.com/office/powerpoint/2010/main" val="1272745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4294967295"/>
          </p:nvPr>
        </p:nvSpPr>
        <p:spPr>
          <a:xfrm>
            <a:off x="469565" y="1233488"/>
            <a:ext cx="11274935" cy="4679788"/>
          </a:xfrm>
          <a:prstGeom prst="rect">
            <a:avLst/>
          </a:prstGeom>
        </p:spPr>
        <p:txBody>
          <a:bodyPr/>
          <a:lstStyle/>
          <a:p>
            <a:r>
              <a:rPr lang="pt-BR" altLang="zh-CN" dirty="0"/>
              <a:t>Após a conclusão deste curso, você será capaz de</a:t>
            </a:r>
            <a:r>
              <a:rPr lang="en-US" altLang="zh-CN" dirty="0"/>
              <a:t>:</a:t>
            </a:r>
            <a:endParaRPr lang="zh-CN" altLang="en-US" dirty="0"/>
          </a:p>
          <a:p>
            <a:pPr lvl="1"/>
            <a:r>
              <a:rPr lang="pt-BR" altLang="zh-CN" dirty="0"/>
              <a:t>Descrever o processo de interação DHCP</a:t>
            </a:r>
            <a:r>
              <a:rPr lang="en-US" altLang="zh-CN" dirty="0"/>
              <a:t>. </a:t>
            </a:r>
          </a:p>
          <a:p>
            <a:pPr lvl="1"/>
            <a:r>
              <a:rPr lang="pt-BR" altLang="zh-CN" dirty="0"/>
              <a:t>Descrever a estrutura de pacotes DHCP</a:t>
            </a:r>
            <a:r>
              <a:rPr lang="en-US" altLang="zh-CN" dirty="0"/>
              <a:t>. </a:t>
            </a:r>
          </a:p>
          <a:p>
            <a:pPr lvl="1"/>
            <a:r>
              <a:rPr lang="pt-BR" altLang="zh-CN" dirty="0"/>
              <a:t>Descrever o princípio de DHCP relay.</a:t>
            </a:r>
            <a:endParaRPr lang="zh-CN" altLang="en-US" dirty="0"/>
          </a:p>
        </p:txBody>
      </p:sp>
    </p:spTree>
    <p:extLst>
      <p:ext uri="{BB962C8B-B14F-4D97-AF65-F5344CB8AC3E}">
        <p14:creationId xmlns:p14="http://schemas.microsoft.com/office/powerpoint/2010/main" val="37691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b="1" dirty="0" err="1"/>
              <a:t>Princípios</a:t>
            </a:r>
            <a:r>
              <a:rPr lang="en-US" altLang="zh-CN" b="1" dirty="0"/>
              <a:t> </a:t>
            </a:r>
            <a:r>
              <a:rPr lang="en-US" altLang="zh-CN" b="1" dirty="0" err="1"/>
              <a:t>básicos</a:t>
            </a:r>
            <a:r>
              <a:rPr lang="en-US" altLang="zh-CN" b="1" dirty="0"/>
              <a:t> do DHCP
</a:t>
            </a:r>
            <a:r>
              <a:rPr lang="en-US" altLang="zh-CN" dirty="0" err="1">
                <a:solidFill>
                  <a:schemeClr val="bg1">
                    <a:lumMod val="50000"/>
                  </a:schemeClr>
                </a:solidFill>
              </a:rPr>
              <a:t>Princípios</a:t>
            </a:r>
            <a:r>
              <a:rPr lang="en-US" altLang="zh-CN" dirty="0">
                <a:solidFill>
                  <a:schemeClr val="bg1">
                    <a:lumMod val="50000"/>
                  </a:schemeClr>
                </a:solidFill>
              </a:rPr>
              <a:t> de </a:t>
            </a:r>
            <a:r>
              <a:rPr lang="en-US" altLang="zh-CN" dirty="0" err="1">
                <a:solidFill>
                  <a:schemeClr val="bg1">
                    <a:lumMod val="50000"/>
                  </a:schemeClr>
                </a:solidFill>
              </a:rPr>
              <a:t>retransmissão</a:t>
            </a:r>
            <a:r>
              <a:rPr lang="en-US" altLang="zh-CN" dirty="0">
                <a:solidFill>
                  <a:schemeClr val="bg1">
                    <a:lumMod val="50000"/>
                  </a:schemeClr>
                </a:solidFill>
              </a:rPr>
              <a:t> DHCP</a:t>
            </a:r>
            <a:endParaRPr lang="zh-CN" altLang="en-US" dirty="0">
              <a:solidFill>
                <a:schemeClr val="bg1">
                  <a:lumMod val="50000"/>
                </a:schemeClr>
              </a:solidFill>
            </a:endParaRPr>
          </a:p>
          <a:p>
            <a:r>
              <a:rPr lang="en-US" altLang="zh-CN" dirty="0" err="1">
                <a:solidFill>
                  <a:schemeClr val="bg1">
                    <a:lumMod val="50000"/>
                  </a:schemeClr>
                </a:solidFill>
              </a:rPr>
              <a:t>Aplicativo</a:t>
            </a:r>
            <a:r>
              <a:rPr lang="en-US" altLang="zh-CN" dirty="0">
                <a:solidFill>
                  <a:schemeClr val="bg1">
                    <a:lumMod val="50000"/>
                  </a:schemeClr>
                </a:solidFill>
              </a:rPr>
              <a:t> de rede DHCP</a:t>
            </a:r>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411498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O que é o DHCP</a:t>
            </a:r>
            <a:endParaRPr lang="zh-CN" altLang="en-US" dirty="0"/>
          </a:p>
        </p:txBody>
      </p:sp>
      <p:sp>
        <p:nvSpPr>
          <p:cNvPr id="3" name="文本占位符 2"/>
          <p:cNvSpPr>
            <a:spLocks noGrp="1"/>
          </p:cNvSpPr>
          <p:nvPr>
            <p:ph type="body" sz="quarter" idx="10"/>
          </p:nvPr>
        </p:nvSpPr>
        <p:spPr/>
        <p:txBody>
          <a:bodyPr/>
          <a:lstStyle/>
          <a:p>
            <a:r>
              <a:rPr lang="pt-BR" altLang="zh-CN" dirty="0"/>
              <a:t>O DHCP (Dynamic Host </a:t>
            </a:r>
            <a:r>
              <a:rPr lang="pt-BR" altLang="zh-CN" dirty="0" err="1"/>
              <a:t>Configuration</a:t>
            </a:r>
            <a:r>
              <a:rPr lang="pt-BR" altLang="zh-CN" dirty="0"/>
              <a:t> </a:t>
            </a:r>
            <a:r>
              <a:rPr lang="pt-BR" altLang="zh-CN" dirty="0" err="1"/>
              <a:t>Protocol</a:t>
            </a:r>
            <a:r>
              <a:rPr lang="pt-BR" altLang="zh-CN" dirty="0"/>
              <a:t>) é um protocolo que fornece dinamicamente parâmetros de configuração para terminais da Internet. Quando um terminal envia um aplicativo, o servidor DHCP pode fornecer ao terminal parâmetros como o endereço IP, o gateway e o endereço do servidor DNS. A arquitetura básica do protocolo DHCP consiste em 3 funções: servidor DHCP, cliente DHCP e retransmissão DHCP (opcional).</a:t>
            </a:r>
            <a:endParaRPr lang="zh-CN" altLang="en-US" dirty="0"/>
          </a:p>
        </p:txBody>
      </p:sp>
      <p:sp>
        <p:nvSpPr>
          <p:cNvPr id="4" name="Line 2"/>
          <p:cNvSpPr>
            <a:spLocks noChangeShapeType="1"/>
          </p:cNvSpPr>
          <p:nvPr/>
        </p:nvSpPr>
        <p:spPr bwMode="auto">
          <a:xfrm>
            <a:off x="8017563" y="4816360"/>
            <a:ext cx="65684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Line 64"/>
          <p:cNvSpPr>
            <a:spLocks noChangeShapeType="1"/>
          </p:cNvSpPr>
          <p:nvPr/>
        </p:nvSpPr>
        <p:spPr bwMode="auto">
          <a:xfrm flipV="1">
            <a:off x="4257054" y="4734409"/>
            <a:ext cx="281276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Text Box 66"/>
          <p:cNvSpPr txBox="1">
            <a:spLocks noChangeArrowheads="1"/>
          </p:cNvSpPr>
          <p:nvPr/>
        </p:nvSpPr>
        <p:spPr bwMode="auto">
          <a:xfrm>
            <a:off x="4405431" y="4274419"/>
            <a:ext cx="2662908" cy="338554"/>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ctr"/>
            <a:r>
              <a:rPr kumimoji="1" lang="en-US" altLang="zh-CN" sz="1600" dirty="0"/>
              <a:t>Submeter </a:t>
            </a:r>
            <a:r>
              <a:rPr kumimoji="1" lang="en-US" altLang="zh-CN" sz="1600" dirty="0" err="1"/>
              <a:t>uma</a:t>
            </a:r>
            <a:r>
              <a:rPr kumimoji="1" lang="en-US" altLang="zh-CN" sz="1600" dirty="0"/>
              <a:t> </a:t>
            </a:r>
            <a:r>
              <a:rPr kumimoji="1" lang="en-US" altLang="zh-CN" sz="1600" dirty="0" err="1"/>
              <a:t>solicitação</a:t>
            </a:r>
            <a:r>
              <a:rPr kumimoji="1" lang="en-US" altLang="zh-CN" sz="1600" dirty="0"/>
              <a:t>.</a:t>
            </a:r>
          </a:p>
        </p:txBody>
      </p:sp>
      <p:sp>
        <p:nvSpPr>
          <p:cNvPr id="8" name="Text Box 67"/>
          <p:cNvSpPr txBox="1">
            <a:spLocks noChangeArrowheads="1"/>
          </p:cNvSpPr>
          <p:nvPr/>
        </p:nvSpPr>
        <p:spPr bwMode="auto">
          <a:xfrm>
            <a:off x="4621566" y="5115769"/>
            <a:ext cx="1874808" cy="584775"/>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ctr"/>
            <a:r>
              <a:rPr kumimoji="1" lang="pt-BR" altLang="zh-CN" sz="1600" dirty="0"/>
              <a:t>Atribuir parâmetros 
como endereço IP</a:t>
            </a:r>
            <a:r>
              <a:rPr kumimoji="1" lang="en-US" altLang="zh-CN" sz="1600" dirty="0"/>
              <a:t>.</a:t>
            </a:r>
          </a:p>
        </p:txBody>
      </p:sp>
      <p:sp>
        <p:nvSpPr>
          <p:cNvPr id="9" name="Text Box 68"/>
          <p:cNvSpPr txBox="1">
            <a:spLocks noChangeArrowheads="1"/>
          </p:cNvSpPr>
          <p:nvPr/>
        </p:nvSpPr>
        <p:spPr bwMode="auto">
          <a:xfrm>
            <a:off x="7101883" y="5194250"/>
            <a:ext cx="94769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Servidor</a:t>
            </a:r>
            <a:endParaRPr kumimoji="1"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algn="ctr"/>
            <a:r>
              <a:rPr kumimoji="1" lang="en-US" altLang="zh-CN" sz="1600" dirty="0">
                <a:latin typeface="Huawei Sans" panose="020C0503030203020204" pitchFamily="34" charset="0"/>
                <a:ea typeface="方正兰亭黑简体" panose="02000000000000000000" pitchFamily="2" charset="-122"/>
                <a:cs typeface="Huawei Sans" panose="020C0503030203020204" pitchFamily="34" charset="0"/>
              </a:rPr>
              <a:t>DHCP
</a:t>
            </a:r>
          </a:p>
        </p:txBody>
      </p:sp>
      <p:sp>
        <p:nvSpPr>
          <p:cNvPr id="10" name="Text Box 69"/>
          <p:cNvSpPr txBox="1">
            <a:spLocks noChangeArrowheads="1"/>
          </p:cNvSpPr>
          <p:nvPr/>
        </p:nvSpPr>
        <p:spPr bwMode="auto">
          <a:xfrm>
            <a:off x="3188163" y="5166770"/>
            <a:ext cx="7640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latin typeface="Huawei Sans" panose="020C0503030203020204" pitchFamily="34" charset="0"/>
                <a:ea typeface="方正兰亭黑简体" panose="02000000000000000000" pitchFamily="2" charset="-122"/>
                <a:cs typeface="Huawei Sans" panose="020C0503030203020204" pitchFamily="34" charset="0"/>
              </a:rPr>
              <a:t>Cliente
</a:t>
            </a:r>
            <a:endParaRPr kumimoji="1"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Text Box 70"/>
          <p:cNvSpPr txBox="1">
            <a:spLocks noChangeArrowheads="1"/>
          </p:cNvSpPr>
          <p:nvPr/>
        </p:nvSpPr>
        <p:spPr bwMode="auto">
          <a:xfrm>
            <a:off x="8483320" y="5194249"/>
            <a:ext cx="1923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ctr"/>
            <a:r>
              <a:rPr kumimoji="1" lang="en-US" altLang="zh-CN" sz="1600" dirty="0">
                <a:latin typeface="Huawei Sans" panose="020C0503030203020204" pitchFamily="34" charset="0"/>
                <a:ea typeface="方正兰亭黑简体" panose="02000000000000000000" pitchFamily="2" charset="-122"/>
                <a:cs typeface="Huawei Sans" panose="020C0503030203020204" pitchFamily="34" charset="0"/>
              </a:rPr>
              <a:t>Pool de </a:t>
            </a:r>
            <a:r>
              <a:rPr kumimoji="1" lang="en-US" altLang="zh-CN" sz="1600" dirty="0" err="1">
                <a:latin typeface="Huawei Sans" panose="020C0503030203020204" pitchFamily="34" charset="0"/>
                <a:ea typeface="方正兰亭黑简体" panose="02000000000000000000" pitchFamily="2" charset="-122"/>
                <a:cs typeface="Huawei Sans" panose="020C0503030203020204" pitchFamily="34" charset="0"/>
              </a:rPr>
              <a:t>endereços</a:t>
            </a:r>
            <a:r>
              <a:rPr kumimoji="1"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IP
</a:t>
            </a:r>
          </a:p>
        </p:txBody>
      </p:sp>
      <p:pic>
        <p:nvPicPr>
          <p:cNvPr id="12" name="图片 11" descr="交换机.png"/>
          <p:cNvPicPr>
            <a:picLocks noChangeAspect="1"/>
          </p:cNvPicPr>
          <p:nvPr/>
        </p:nvPicPr>
        <p:blipFill>
          <a:blip r:embed="rId3" cstate="print"/>
          <a:stretch>
            <a:fillRect/>
          </a:stretch>
        </p:blipFill>
        <p:spPr>
          <a:xfrm>
            <a:off x="7292730" y="4565071"/>
            <a:ext cx="724834" cy="561045"/>
          </a:xfrm>
          <a:prstGeom prst="rect">
            <a:avLst/>
          </a:prstGeom>
        </p:spPr>
      </p:pic>
      <p:pic>
        <p:nvPicPr>
          <p:cNvPr id="13" name="图片 12" descr="数据库.png"/>
          <p:cNvPicPr>
            <a:picLocks noChangeAspect="1"/>
          </p:cNvPicPr>
          <p:nvPr/>
        </p:nvPicPr>
        <p:blipFill>
          <a:blip r:embed="rId4" cstate="print"/>
          <a:stretch>
            <a:fillRect/>
          </a:stretch>
        </p:blipFill>
        <p:spPr>
          <a:xfrm>
            <a:off x="8674410" y="4576936"/>
            <a:ext cx="709503" cy="549180"/>
          </a:xfrm>
          <a:prstGeom prst="rect">
            <a:avLst/>
          </a:prstGeom>
        </p:spPr>
      </p:pic>
      <p:pic>
        <p:nvPicPr>
          <p:cNvPr id="14" name="图片 13"/>
          <p:cNvPicPr>
            <a:picLocks noChangeAspect="1"/>
          </p:cNvPicPr>
          <p:nvPr/>
        </p:nvPicPr>
        <p:blipFill>
          <a:blip r:embed="rId5"/>
          <a:stretch>
            <a:fillRect/>
          </a:stretch>
        </p:blipFill>
        <p:spPr>
          <a:xfrm>
            <a:off x="3116787" y="4531072"/>
            <a:ext cx="804251" cy="595044"/>
          </a:xfrm>
          <a:prstGeom prst="rect">
            <a:avLst/>
          </a:prstGeom>
        </p:spPr>
      </p:pic>
      <p:sp>
        <p:nvSpPr>
          <p:cNvPr id="16" name="Line 64"/>
          <p:cNvSpPr>
            <a:spLocks noChangeShapeType="1"/>
          </p:cNvSpPr>
          <p:nvPr/>
        </p:nvSpPr>
        <p:spPr bwMode="auto">
          <a:xfrm flipH="1" flipV="1">
            <a:off x="4255169" y="5041413"/>
            <a:ext cx="281465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30523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Servidor</a:t>
            </a:r>
            <a:r>
              <a:rPr lang="en-US" altLang="zh-CN" dirty="0"/>
              <a:t> DHCP
</a:t>
            </a:r>
            <a:endParaRPr lang="zh-CN" altLang="en-US" dirty="0"/>
          </a:p>
        </p:txBody>
      </p:sp>
      <p:sp>
        <p:nvSpPr>
          <p:cNvPr id="11" name="圆角矩形 10"/>
          <p:cNvSpPr/>
          <p:nvPr/>
        </p:nvSpPr>
        <p:spPr bwMode="auto">
          <a:xfrm>
            <a:off x="4529826" y="1340768"/>
            <a:ext cx="3132348" cy="375443"/>
          </a:xfrm>
          <a:prstGeom prst="roundRect">
            <a:avLst/>
          </a:prstGeom>
          <a:solidFill>
            <a:srgbClr val="B3D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r>
              <a:rPr kumimoji="0" lang="en-US" altLang="zh-CN" sz="1800" b="0" i="0" u="none" strike="noStrike" cap="none" normalizeH="0" baseline="0" dirty="0">
                <a:ln>
                  <a:noFill/>
                </a:ln>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dirty="0" err="1">
                <a:latin typeface="Huawei Sans" panose="020C0503030203020204" pitchFamily="34" charset="0"/>
                <a:ea typeface="方正兰亭黑简体" panose="02000000000000000000" pitchFamily="2" charset="-122"/>
                <a:cs typeface="Huawei Sans" panose="020C0503030203020204" pitchFamily="34" charset="0"/>
              </a:rPr>
              <a:t>Servidor</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 DHCP</a:t>
            </a:r>
            <a:endParaRPr kumimoji="0" lang="zh-CN" altLang="en-US" sz="1800" b="0" i="0" u="none" strike="noStrike" cap="none" normalizeH="0" baseline="0" dirty="0">
              <a:ln>
                <a:noFill/>
              </a:ln>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bwMode="auto">
          <a:xfrm>
            <a:off x="3449706" y="1989249"/>
            <a:ext cx="5292589" cy="3286510"/>
          </a:xfrm>
          <a:prstGeom prst="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圆角矩形 12"/>
          <p:cNvSpPr/>
          <p:nvPr/>
        </p:nvSpPr>
        <p:spPr bwMode="auto">
          <a:xfrm>
            <a:off x="4220154" y="5692812"/>
            <a:ext cx="3751692" cy="380184"/>
          </a:xfrm>
          <a:prstGeom prst="roundRect">
            <a:avLst/>
          </a:prstGeom>
          <a:solidFill>
            <a:srgbClr val="B3D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8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dirty="0" err="1">
                <a:latin typeface="Huawei Sans" panose="020C0503030203020204" pitchFamily="34" charset="0"/>
                <a:ea typeface="方正兰亭黑简体" panose="02000000000000000000" pitchFamily="2" charset="-122"/>
                <a:cs typeface="Huawei Sans" panose="020C0503030203020204" pitchFamily="34" charset="0"/>
              </a:rPr>
              <a:t>Retransmissão</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dirty="0" err="1">
                <a:latin typeface="Huawei Sans" panose="020C0503030203020204" pitchFamily="34" charset="0"/>
                <a:ea typeface="方正兰亭黑简体" panose="02000000000000000000" pitchFamily="2" charset="-122"/>
                <a:cs typeface="Huawei Sans" panose="020C0503030203020204" pitchFamily="34" charset="0"/>
              </a:rPr>
              <a:t>Cliente</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 DHCP</a:t>
            </a:r>
            <a:endParaRPr kumimoji="0" lang="zh-CN" altLang="en-US" sz="18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4" name="直接连接符 13"/>
          <p:cNvCxnSpPr>
            <a:cxnSpLocks/>
            <a:stCxn id="11" idx="2"/>
            <a:endCxn id="13" idx="0"/>
          </p:cNvCxnSpPr>
          <p:nvPr/>
        </p:nvCxnSpPr>
        <p:spPr bwMode="auto">
          <a:xfrm>
            <a:off x="6096000" y="1716211"/>
            <a:ext cx="0" cy="3976601"/>
          </a:xfrm>
          <a:prstGeom prst="line">
            <a:avLst/>
          </a:prstGeom>
          <a:solidFill>
            <a:schemeClr val="accent1"/>
          </a:solidFill>
          <a:ln w="25400" cap="flat" cmpd="sng" algn="ctr">
            <a:solidFill>
              <a:schemeClr val="tx1"/>
            </a:solidFill>
            <a:prstDash val="solid"/>
            <a:round/>
            <a:headEnd type="none" w="med" len="med"/>
            <a:tailEnd type="none" w="med" len="med"/>
          </a:ln>
          <a:effectLst/>
        </p:spPr>
      </p:cxnSp>
      <p:graphicFrame>
        <p:nvGraphicFramePr>
          <p:cNvPr id="15" name="表格 14"/>
          <p:cNvGraphicFramePr>
            <a:graphicFrameLocks noGrp="1"/>
          </p:cNvGraphicFramePr>
          <p:nvPr>
            <p:extLst>
              <p:ext uri="{D42A27DB-BD31-4B8C-83A1-F6EECF244321}">
                <p14:modId xmlns:p14="http://schemas.microsoft.com/office/powerpoint/2010/main" val="2120718870"/>
              </p:ext>
            </p:extLst>
          </p:nvPr>
        </p:nvGraphicFramePr>
        <p:xfrm>
          <a:off x="2252546" y="2406302"/>
          <a:ext cx="2540775" cy="2463267"/>
        </p:xfrm>
        <a:graphic>
          <a:graphicData uri="http://schemas.openxmlformats.org/drawingml/2006/table">
            <a:tbl>
              <a:tblPr firstRow="1" bandRow="1">
                <a:tableStyleId>{5C22544A-7EE6-4342-B048-85BDC9FD1C3A}</a:tableStyleId>
              </a:tblPr>
              <a:tblGrid>
                <a:gridCol w="2540775">
                  <a:extLst>
                    <a:ext uri="{9D8B030D-6E8A-4147-A177-3AD203B41FA5}">
                      <a16:colId xmlns:a16="http://schemas.microsoft.com/office/drawing/2014/main" val="20000"/>
                    </a:ext>
                  </a:extLst>
                </a:gridCol>
              </a:tblGrid>
              <a:tr h="388665">
                <a:tc>
                  <a:txBody>
                    <a:bodyPr/>
                    <a:lstStyle/>
                    <a:p>
                      <a:endParaRPr lang="zh-CN" altLang="en-US" dirty="0"/>
                    </a:p>
                  </a:txBody>
                  <a:tcPr>
                    <a:solidFill>
                      <a:srgbClr val="00B0F0"/>
                    </a:solidFill>
                  </a:tcPr>
                </a:tc>
                <a:extLst>
                  <a:ext uri="{0D108BD9-81ED-4DB2-BD59-A6C34878D82A}">
                    <a16:rowId xmlns:a16="http://schemas.microsoft.com/office/drawing/2014/main" val="10000"/>
                  </a:ext>
                </a:extLst>
              </a:tr>
              <a:tr h="2074602">
                <a:tc>
                  <a:txBody>
                    <a:bodyPr/>
                    <a:lstStyle/>
                    <a:p>
                      <a:r>
                        <a:rPr kumimoji="1" lang="pt-BR" altLang="zh-CN" sz="1800" dirty="0">
                          <a:latin typeface="Huawei Sans" panose="020C0503030203020204" pitchFamily="34" charset="0"/>
                          <a:ea typeface="方正兰亭黑简体" panose="02000000000000000000" pitchFamily="2" charset="-122"/>
                          <a:cs typeface="Huawei Sans" panose="020C0503030203020204" pitchFamily="34" charset="0"/>
                        </a:rPr>
                        <a:t>Pool de endereços reservados
(Segmento 1 do pool de endereços)
(Segmento 2 do pool de endereços)
</a:t>
                      </a:r>
                      <a:r>
                        <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dirty="0"/>
                    </a:p>
                  </a:txBody>
                  <a:tcPr>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730117526"/>
              </p:ext>
            </p:extLst>
          </p:nvPr>
        </p:nvGraphicFramePr>
        <p:xfrm>
          <a:off x="4899804" y="2406302"/>
          <a:ext cx="2691441" cy="2463267"/>
        </p:xfrm>
        <a:graphic>
          <a:graphicData uri="http://schemas.openxmlformats.org/drawingml/2006/table">
            <a:tbl>
              <a:tblPr firstRow="1" bandRow="1">
                <a:tableStyleId>{5C22544A-7EE6-4342-B048-85BDC9FD1C3A}</a:tableStyleId>
              </a:tblPr>
              <a:tblGrid>
                <a:gridCol w="2691441">
                  <a:extLst>
                    <a:ext uri="{9D8B030D-6E8A-4147-A177-3AD203B41FA5}">
                      <a16:colId xmlns:a16="http://schemas.microsoft.com/office/drawing/2014/main" val="20000"/>
                    </a:ext>
                  </a:extLst>
                </a:gridCol>
              </a:tblGrid>
              <a:tr h="388665">
                <a:tc>
                  <a:txBody>
                    <a:bodyPr/>
                    <a:lstStyle/>
                    <a:p>
                      <a:pPr marL="0" algn="l" defTabSz="914400" rtl="0" eaLnBrk="1" latinLnBrk="0" hangingPunct="1"/>
                      <a:endParaRPr kumimoji="1" lang="zh-CN" altLang="en-US" sz="1800" kern="1200" dirty="0">
                        <a:solidFill>
                          <a:schemeClr val="dk1"/>
                        </a:solidFill>
                        <a:latin typeface="+mn-lt"/>
                        <a:ea typeface="+mn-ea"/>
                        <a:cs typeface="+mn-cs"/>
                      </a:endParaRPr>
                    </a:p>
                  </a:txBody>
                  <a:tcPr>
                    <a:solidFill>
                      <a:srgbClr val="00B0F0"/>
                    </a:solidFill>
                  </a:tcPr>
                </a:tc>
                <a:extLst>
                  <a:ext uri="{0D108BD9-81ED-4DB2-BD59-A6C34878D82A}">
                    <a16:rowId xmlns:a16="http://schemas.microsoft.com/office/drawing/2014/main" val="10000"/>
                  </a:ext>
                </a:extLst>
              </a:tr>
              <a:tr h="2074602">
                <a:tc>
                  <a:txBody>
                    <a:bodyPr/>
                    <a:lstStyle/>
                    <a:p>
                      <a:pPr marL="0" algn="l" defTabSz="914400" rtl="0" eaLnBrk="1" latinLnBrk="0" hangingPunct="1"/>
                      <a:r>
                        <a:rPr kumimoji="1" lang="pt-BR" altLang="zh-CN" sz="1800" kern="1200" dirty="0">
                          <a:solidFill>
                            <a:schemeClr val="dk1"/>
                          </a:solidFill>
                          <a:latin typeface="Huawei Sans" panose="020C0503030203020204" pitchFamily="34" charset="0"/>
                          <a:ea typeface="方正兰亭黑简体" panose="02000000000000000000" pitchFamily="2" charset="-122"/>
                          <a:cs typeface="Huawei Sans" panose="020C0503030203020204" pitchFamily="34" charset="0"/>
                        </a:rPr>
                        <a:t>Endereços alocados
(End. de rede 1, end. de hardware 1)
(End. de rede 2</a:t>
                      </a:r>
                      <a:r>
                        <a:rPr kumimoji="1" lang="pt-BR" altLang="zh-CN" sz="1800" kern="1200">
                          <a:solidFill>
                            <a:schemeClr val="dk1"/>
                          </a:solidFill>
                          <a:latin typeface="Huawei Sans" panose="020C0503030203020204" pitchFamily="34" charset="0"/>
                          <a:ea typeface="方正兰亭黑简体" panose="02000000000000000000" pitchFamily="2" charset="-122"/>
                          <a:cs typeface="Huawei Sans" panose="020C0503030203020204" pitchFamily="34" charset="0"/>
                        </a:rPr>
                        <a:t>, end. </a:t>
                      </a:r>
                      <a:r>
                        <a:rPr kumimoji="1" lang="pt-BR" altLang="zh-CN" sz="1800" kern="1200" dirty="0">
                          <a:solidFill>
                            <a:schemeClr val="dk1"/>
                          </a:solidFill>
                          <a:latin typeface="Huawei Sans" panose="020C0503030203020204" pitchFamily="34" charset="0"/>
                          <a:ea typeface="方正兰亭黑简体" panose="02000000000000000000" pitchFamily="2" charset="-122"/>
                          <a:cs typeface="Huawei Sans" panose="020C0503030203020204" pitchFamily="34" charset="0"/>
                        </a:rPr>
                        <a:t>de hardware 2)
</a:t>
                      </a:r>
                      <a:r>
                        <a:rPr kumimoji="1" lang="en-US" altLang="zh-CN" sz="1800" kern="1200" dirty="0">
                          <a:solidFill>
                            <a:schemeClr val="dk1"/>
                          </a:solidFill>
                          <a:latin typeface="Huawei Sans" panose="020C0503030203020204" pitchFamily="34" charset="0"/>
                          <a:ea typeface="方正兰亭黑简体" panose="02000000000000000000" pitchFamily="2" charset="-122"/>
                          <a:cs typeface="Huawei Sans" panose="020C0503030203020204" pitchFamily="34" charset="0"/>
                        </a:rPr>
                        <a:t>...</a:t>
                      </a:r>
                    </a:p>
                  </a:txBody>
                  <a:tcPr>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79957553"/>
              </p:ext>
            </p:extLst>
          </p:nvPr>
        </p:nvGraphicFramePr>
        <p:xfrm>
          <a:off x="7698175" y="2406302"/>
          <a:ext cx="2919965" cy="2463267"/>
        </p:xfrm>
        <a:graphic>
          <a:graphicData uri="http://schemas.openxmlformats.org/drawingml/2006/table">
            <a:tbl>
              <a:tblPr firstRow="1" bandRow="1">
                <a:tableStyleId>{5C22544A-7EE6-4342-B048-85BDC9FD1C3A}</a:tableStyleId>
              </a:tblPr>
              <a:tblGrid>
                <a:gridCol w="2919965">
                  <a:extLst>
                    <a:ext uri="{9D8B030D-6E8A-4147-A177-3AD203B41FA5}">
                      <a16:colId xmlns:a16="http://schemas.microsoft.com/office/drawing/2014/main" val="20000"/>
                    </a:ext>
                  </a:extLst>
                </a:gridCol>
              </a:tblGrid>
              <a:tr h="388665">
                <a:tc>
                  <a:txBody>
                    <a:bodyPr/>
                    <a:lstStyle/>
                    <a:p>
                      <a:endParaRPr lang="zh-CN" altLang="en-US" dirty="0"/>
                    </a:p>
                  </a:txBody>
                  <a:tcPr>
                    <a:solidFill>
                      <a:srgbClr val="00B0F0"/>
                    </a:solidFill>
                  </a:tcPr>
                </a:tc>
                <a:extLst>
                  <a:ext uri="{0D108BD9-81ED-4DB2-BD59-A6C34878D82A}">
                    <a16:rowId xmlns:a16="http://schemas.microsoft.com/office/drawing/2014/main" val="10000"/>
                  </a:ext>
                </a:extLst>
              </a:tr>
              <a:tr h="2074602">
                <a:tc>
                  <a:txBody>
                    <a:bodyPr/>
                    <a:lstStyle/>
                    <a:p>
                      <a:pPr fontAlgn="ctr"/>
                      <a:r>
                        <a:rPr kumimoji="1" lang="pt-BR" altLang="zh-CN" sz="1800" dirty="0">
                          <a:latin typeface="+mn-lt"/>
                          <a:ea typeface="+mn-ea"/>
                        </a:rPr>
                        <a:t>Endereço do servidor DNS
Endereço do servidor WINS
</a:t>
                      </a:r>
                      <a:r>
                        <a:rPr lang="en-US" altLang="zh-CN" sz="1800" dirty="0">
                          <a:latin typeface="+mn-lt"/>
                          <a:ea typeface="+mn-ea"/>
                        </a:rPr>
                        <a:t>...</a:t>
                      </a:r>
                    </a:p>
                    <a:p>
                      <a:endParaRPr lang="zh-CN" altLang="en-US" dirty="0"/>
                    </a:p>
                  </a:txBody>
                  <a:tcPr>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9443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Cliente</a:t>
            </a:r>
            <a:r>
              <a:rPr lang="en-US" altLang="zh-CN" dirty="0"/>
              <a:t> DHCP
</a:t>
            </a:r>
            <a:endParaRPr lang="zh-CN" altLang="en-US" dirty="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0370" y="1242453"/>
            <a:ext cx="4140460" cy="4680000"/>
          </a:xfrm>
          <a:prstGeom prst="rect">
            <a:avLst/>
          </a:prstGeom>
          <a:ln w="12700">
            <a:solidFill>
              <a:schemeClr val="bg1">
                <a:lumMod val="85000"/>
              </a:schemeClr>
            </a:solidFill>
          </a:ln>
        </p:spPr>
      </p:pic>
      <p:sp>
        <p:nvSpPr>
          <p:cNvPr id="9" name="矩形 8"/>
          <p:cNvSpPr/>
          <p:nvPr/>
        </p:nvSpPr>
        <p:spPr bwMode="auto">
          <a:xfrm>
            <a:off x="4716016" y="2520372"/>
            <a:ext cx="2016225" cy="231195"/>
          </a:xfrm>
          <a:prstGeom prst="rect">
            <a:avLst/>
          </a:prstGeom>
          <a:noFill/>
          <a:ln w="28575"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altLang="zh-CN" sz="1000" b="0" i="0" u="none" strike="noStrike" cap="none" normalizeH="0" baseline="0">
              <a:ln>
                <a:noFill/>
              </a:ln>
              <a:solidFill>
                <a:schemeClr val="tx1"/>
              </a:solidFill>
              <a:latin typeface="FrutigerNext LT Regular" pitchFamily="34" charset="0"/>
              <a:ea typeface="宋体" panose="02010600030101010101" pitchFamily="2" charset="-122"/>
            </a:endParaRPr>
          </a:p>
        </p:txBody>
      </p:sp>
      <p:sp>
        <p:nvSpPr>
          <p:cNvPr id="10" name="矩形 9"/>
          <p:cNvSpPr/>
          <p:nvPr/>
        </p:nvSpPr>
        <p:spPr bwMode="auto">
          <a:xfrm>
            <a:off x="4716016" y="3926338"/>
            <a:ext cx="2304257" cy="229386"/>
          </a:xfrm>
          <a:prstGeom prst="rect">
            <a:avLst/>
          </a:prstGeom>
          <a:noFill/>
          <a:ln w="28575"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altLang="zh-CN" sz="1000" b="0" i="0" u="none" strike="noStrike" cap="none" normalizeH="0" baseline="0">
              <a:ln>
                <a:noFill/>
              </a:ln>
              <a:solidFill>
                <a:schemeClr val="tx1"/>
              </a:solidFill>
              <a:latin typeface="FrutigerNext LT Regular" pitchFamily="34" charset="0"/>
              <a:ea typeface="宋体" panose="02010600030101010101" pitchFamily="2" charset="-122"/>
            </a:endParaRPr>
          </a:p>
        </p:txBody>
      </p:sp>
    </p:spTree>
    <p:extLst>
      <p:ext uri="{BB962C8B-B14F-4D97-AF65-F5344CB8AC3E}">
        <p14:creationId xmlns:p14="http://schemas.microsoft.com/office/powerpoint/2010/main" val="123636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Processo de Solicitação de Endereço
</a:t>
            </a:r>
            <a:endParaRPr lang="zh-CN" altLang="en-US" dirty="0"/>
          </a:p>
        </p:txBody>
      </p:sp>
      <p:sp>
        <p:nvSpPr>
          <p:cNvPr id="4" name="文本框 3"/>
          <p:cNvSpPr txBox="1"/>
          <p:nvPr/>
        </p:nvSpPr>
        <p:spPr bwMode="auto">
          <a:xfrm>
            <a:off x="3124490" y="1718810"/>
            <a:ext cx="1562862" cy="654946"/>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b="1" dirty="0">
                <a:solidFill>
                  <a:srgbClr val="000000"/>
                </a:solidFill>
                <a:latin typeface="Huawei Sans" panose="020C0503030203020204" pitchFamily="34" charset="0"/>
                <a:cs typeface="Huawei Sans" panose="020C0503030203020204" pitchFamily="34" charset="0"/>
              </a:rPr>
              <a:t>CLIENTE DHCP
</a:t>
            </a:r>
            <a:endParaRPr lang="zh-CN" altLang="en-US" sz="1800" b="1" dirty="0">
              <a:solidFill>
                <a:srgbClr val="000000"/>
              </a:solidFill>
              <a:latin typeface="Huawei Sans" panose="020C0503030203020204" pitchFamily="34" charset="0"/>
              <a:ea typeface="+mn-ea"/>
              <a:cs typeface="Huawei Sans" panose="020C0503030203020204" pitchFamily="34" charset="0"/>
            </a:endParaRPr>
          </a:p>
        </p:txBody>
      </p:sp>
      <p:sp>
        <p:nvSpPr>
          <p:cNvPr id="5" name="文本框 4"/>
          <p:cNvSpPr txBox="1"/>
          <p:nvPr/>
        </p:nvSpPr>
        <p:spPr bwMode="auto">
          <a:xfrm>
            <a:off x="7074129" y="1718810"/>
            <a:ext cx="1768432" cy="654946"/>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b="1" dirty="0">
                <a:solidFill>
                  <a:srgbClr val="000000"/>
                </a:solidFill>
                <a:latin typeface="Huawei Sans" panose="020C0503030203020204" pitchFamily="34" charset="0"/>
                <a:cs typeface="Huawei Sans" panose="020C0503030203020204" pitchFamily="34" charset="0"/>
              </a:rPr>
              <a:t>SERVIDOR DHCP
</a:t>
            </a:r>
            <a:endParaRPr lang="zh-CN" altLang="en-US" sz="1800" b="1" dirty="0">
              <a:solidFill>
                <a:srgbClr val="000000"/>
              </a:solidFill>
              <a:latin typeface="Huawei Sans" panose="020C0503030203020204" pitchFamily="34" charset="0"/>
              <a:ea typeface="+mn-ea"/>
              <a:cs typeface="Huawei Sans" panose="020C0503030203020204" pitchFamily="34" charset="0"/>
            </a:endParaRPr>
          </a:p>
        </p:txBody>
      </p:sp>
      <p:cxnSp>
        <p:nvCxnSpPr>
          <p:cNvPr id="6" name="直接连接符 5"/>
          <p:cNvCxnSpPr/>
          <p:nvPr/>
        </p:nvCxnSpPr>
        <p:spPr bwMode="auto">
          <a:xfrm>
            <a:off x="3899756" y="2384884"/>
            <a:ext cx="0" cy="295232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 name="直接连接符 6"/>
          <p:cNvCxnSpPr/>
          <p:nvPr/>
        </p:nvCxnSpPr>
        <p:spPr bwMode="auto">
          <a:xfrm>
            <a:off x="7968208" y="2384884"/>
            <a:ext cx="0" cy="295232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 name="直接箭头连接符 7"/>
          <p:cNvCxnSpPr/>
          <p:nvPr/>
        </p:nvCxnSpPr>
        <p:spPr bwMode="auto">
          <a:xfrm>
            <a:off x="4187788" y="2492896"/>
            <a:ext cx="3528392" cy="36004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a:off x="4187788" y="3982107"/>
            <a:ext cx="3528392" cy="36004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直接箭头连接符 9"/>
          <p:cNvCxnSpPr/>
          <p:nvPr/>
        </p:nvCxnSpPr>
        <p:spPr bwMode="auto">
          <a:xfrm rot="10080000">
            <a:off x="4156138" y="3276898"/>
            <a:ext cx="3528392" cy="328959"/>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rot="10080000">
            <a:off x="4153052" y="4718396"/>
            <a:ext cx="3528392" cy="328959"/>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12" name="文本框 11"/>
          <p:cNvSpPr txBox="1"/>
          <p:nvPr/>
        </p:nvSpPr>
        <p:spPr bwMode="auto">
          <a:xfrm rot="360000">
            <a:off x="5056790" y="2320520"/>
            <a:ext cx="158370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Huawei Sans" panose="020C0503030203020204" pitchFamily="34" charset="0"/>
                <a:ea typeface="+mn-ea"/>
                <a:cs typeface="Huawei Sans" panose="020C0503030203020204" pitchFamily="34" charset="0"/>
              </a:rPr>
              <a:t>DHCP DISCOVER</a:t>
            </a:r>
            <a:endParaRPr lang="zh-CN" altLang="en-US" sz="1400" dirty="0">
              <a:solidFill>
                <a:srgbClr val="000000"/>
              </a:solidFill>
              <a:latin typeface="Huawei Sans" panose="020C0503030203020204" pitchFamily="34" charset="0"/>
              <a:ea typeface="+mn-ea"/>
              <a:cs typeface="Huawei Sans" panose="020C0503030203020204" pitchFamily="34" charset="0"/>
            </a:endParaRPr>
          </a:p>
        </p:txBody>
      </p:sp>
      <p:sp>
        <p:nvSpPr>
          <p:cNvPr id="13" name="文本框 12"/>
          <p:cNvSpPr txBox="1"/>
          <p:nvPr/>
        </p:nvSpPr>
        <p:spPr bwMode="auto">
          <a:xfrm rot="360000">
            <a:off x="5107762" y="3829805"/>
            <a:ext cx="150996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Huawei Sans" panose="020C0503030203020204" pitchFamily="34" charset="0"/>
                <a:ea typeface="+mn-ea"/>
                <a:cs typeface="Huawei Sans" panose="020C0503030203020204" pitchFamily="34" charset="0"/>
              </a:rPr>
              <a:t>DHCP REQUEST</a:t>
            </a:r>
            <a:endParaRPr lang="zh-CN" altLang="en-US" sz="1400" dirty="0">
              <a:solidFill>
                <a:srgbClr val="000000"/>
              </a:solidFill>
              <a:latin typeface="Huawei Sans" panose="020C0503030203020204" pitchFamily="34" charset="0"/>
              <a:ea typeface="+mn-ea"/>
              <a:cs typeface="Huawei Sans" panose="020C0503030203020204" pitchFamily="34" charset="0"/>
            </a:endParaRPr>
          </a:p>
        </p:txBody>
      </p:sp>
      <p:sp>
        <p:nvSpPr>
          <p:cNvPr id="14" name="文本框 13"/>
          <p:cNvSpPr txBox="1"/>
          <p:nvPr/>
        </p:nvSpPr>
        <p:spPr bwMode="auto">
          <a:xfrm rot="-360000">
            <a:off x="5209398" y="3112608"/>
            <a:ext cx="1272720"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Huawei Sans" panose="020C0503030203020204" pitchFamily="34" charset="0"/>
                <a:ea typeface="+mn-ea"/>
                <a:cs typeface="Huawei Sans" panose="020C0503030203020204" pitchFamily="34" charset="0"/>
              </a:rPr>
              <a:t>DHCP OFFER</a:t>
            </a:r>
            <a:endParaRPr lang="zh-CN" altLang="en-US" sz="1400" dirty="0">
              <a:solidFill>
                <a:srgbClr val="000000"/>
              </a:solidFill>
              <a:latin typeface="Huawei Sans" panose="020C0503030203020204" pitchFamily="34" charset="0"/>
              <a:ea typeface="+mn-ea"/>
              <a:cs typeface="Huawei Sans" panose="020C0503030203020204" pitchFamily="34" charset="0"/>
            </a:endParaRPr>
          </a:p>
        </p:txBody>
      </p:sp>
      <p:sp>
        <p:nvSpPr>
          <p:cNvPr id="15" name="文本框 14"/>
          <p:cNvSpPr txBox="1"/>
          <p:nvPr/>
        </p:nvSpPr>
        <p:spPr bwMode="auto">
          <a:xfrm rot="-360000">
            <a:off x="5075438" y="4568656"/>
            <a:ext cx="1506758"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Huawei Sans" panose="020C0503030203020204" pitchFamily="34" charset="0"/>
                <a:ea typeface="+mn-ea"/>
                <a:cs typeface="Huawei Sans" panose="020C0503030203020204" pitchFamily="34" charset="0"/>
              </a:rPr>
              <a:t>DHCP ACK/NAK</a:t>
            </a:r>
            <a:endParaRPr lang="zh-CN" altLang="en-US" sz="1400" dirty="0">
              <a:solidFill>
                <a:srgbClr val="000000"/>
              </a:solidFill>
              <a:latin typeface="Huawei Sans" panose="020C0503030203020204" pitchFamily="34" charset="0"/>
              <a:ea typeface="+mn-ea"/>
              <a:cs typeface="Huawei Sans" panose="020C0503030203020204" pitchFamily="34" charset="0"/>
            </a:endParaRPr>
          </a:p>
        </p:txBody>
      </p:sp>
    </p:spTree>
    <p:extLst>
      <p:ext uri="{BB962C8B-B14F-4D97-AF65-F5344CB8AC3E}">
        <p14:creationId xmlns:p14="http://schemas.microsoft.com/office/powerpoint/2010/main" val="223323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Processo</a:t>
            </a:r>
            <a:r>
              <a:rPr lang="en-US" altLang="zh-CN" dirty="0"/>
              <a:t> DHCP - Discover</a:t>
            </a:r>
            <a:endParaRPr lang="zh-CN" altLang="en-US" dirty="0"/>
          </a:p>
        </p:txBody>
      </p:sp>
      <p:sp>
        <p:nvSpPr>
          <p:cNvPr id="3" name="文本占位符 2"/>
          <p:cNvSpPr>
            <a:spLocks noGrp="1"/>
          </p:cNvSpPr>
          <p:nvPr>
            <p:ph type="body" sz="quarter" idx="10"/>
          </p:nvPr>
        </p:nvSpPr>
        <p:spPr/>
        <p:txBody>
          <a:bodyPr/>
          <a:lstStyle/>
          <a:p>
            <a:r>
              <a:rPr lang="pt-BR" altLang="zh-CN" dirty="0"/>
              <a:t>Um cliente difunde pacotes DHCP Discover no segmento de rede local para descobrir servidores DHCP na rede</a:t>
            </a:r>
            <a:r>
              <a:rPr lang="en-US" altLang="zh-CN" dirty="0"/>
              <a:t>.</a:t>
            </a:r>
          </a:p>
          <a:p>
            <a:endParaRPr lang="zh-CN" altLang="en-US" dirty="0"/>
          </a:p>
        </p:txBody>
      </p:sp>
      <p:pic>
        <p:nvPicPr>
          <p:cNvPr id="4" name="图片 3"/>
          <p:cNvPicPr>
            <a:picLocks noChangeAspect="1"/>
          </p:cNvPicPr>
          <p:nvPr/>
        </p:nvPicPr>
        <p:blipFill>
          <a:blip r:embed="rId3"/>
          <a:stretch>
            <a:fillRect/>
          </a:stretch>
        </p:blipFill>
        <p:spPr>
          <a:xfrm>
            <a:off x="8929450" y="2166833"/>
            <a:ext cx="2165539" cy="1291758"/>
          </a:xfrm>
          <a:prstGeom prst="rect">
            <a:avLst/>
          </a:prstGeom>
        </p:spPr>
      </p:pic>
      <p:sp>
        <p:nvSpPr>
          <p:cNvPr id="5" name="Line 19"/>
          <p:cNvSpPr>
            <a:spLocks noChangeShapeType="1"/>
          </p:cNvSpPr>
          <p:nvPr/>
        </p:nvSpPr>
        <p:spPr bwMode="auto">
          <a:xfrm>
            <a:off x="1158979" y="4955545"/>
            <a:ext cx="772448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6" name="Line 20"/>
          <p:cNvSpPr>
            <a:spLocks noChangeShapeType="1"/>
          </p:cNvSpPr>
          <p:nvPr/>
        </p:nvSpPr>
        <p:spPr bwMode="auto">
          <a:xfrm>
            <a:off x="2950665" y="4059703"/>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7" name="Line 21"/>
          <p:cNvSpPr>
            <a:spLocks noChangeShapeType="1"/>
          </p:cNvSpPr>
          <p:nvPr/>
        </p:nvSpPr>
        <p:spPr bwMode="auto">
          <a:xfrm>
            <a:off x="5300093" y="4059703"/>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8" name="Line 22"/>
          <p:cNvSpPr>
            <a:spLocks noChangeShapeType="1"/>
          </p:cNvSpPr>
          <p:nvPr/>
        </p:nvSpPr>
        <p:spPr bwMode="auto">
          <a:xfrm>
            <a:off x="7876567" y="4059703"/>
            <a:ext cx="0" cy="89584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9" name="Line 34"/>
          <p:cNvSpPr>
            <a:spLocks noChangeShapeType="1"/>
          </p:cNvSpPr>
          <p:nvPr/>
        </p:nvSpPr>
        <p:spPr bwMode="auto">
          <a:xfrm>
            <a:off x="2669155" y="4059703"/>
            <a:ext cx="0" cy="449155"/>
          </a:xfrm>
          <a:prstGeom prst="line">
            <a:avLst/>
          </a:prstGeom>
          <a:noFill/>
          <a:ln w="254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0" name="Line 35"/>
          <p:cNvSpPr>
            <a:spLocks noChangeShapeType="1"/>
          </p:cNvSpPr>
          <p:nvPr/>
        </p:nvSpPr>
        <p:spPr bwMode="auto">
          <a:xfrm>
            <a:off x="2669155" y="4508859"/>
            <a:ext cx="5483645" cy="0"/>
          </a:xfrm>
          <a:prstGeom prst="line">
            <a:avLst/>
          </a:prstGeom>
          <a:noFill/>
          <a:ln w="2540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1" name="Line 36"/>
          <p:cNvSpPr>
            <a:spLocks noChangeShapeType="1"/>
          </p:cNvSpPr>
          <p:nvPr/>
        </p:nvSpPr>
        <p:spPr bwMode="auto">
          <a:xfrm flipV="1">
            <a:off x="5638194" y="4059703"/>
            <a:ext cx="0" cy="449155"/>
          </a:xfrm>
          <a:prstGeom prst="line">
            <a:avLst/>
          </a:prstGeom>
          <a:noFill/>
          <a:ln w="254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2" name="Line 37"/>
          <p:cNvSpPr>
            <a:spLocks noChangeShapeType="1"/>
          </p:cNvSpPr>
          <p:nvPr/>
        </p:nvSpPr>
        <p:spPr bwMode="auto">
          <a:xfrm flipV="1">
            <a:off x="8152799" y="4059703"/>
            <a:ext cx="0" cy="449155"/>
          </a:xfrm>
          <a:prstGeom prst="line">
            <a:avLst/>
          </a:prstGeom>
          <a:noFill/>
          <a:ln w="2540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3" name="Text Box 39"/>
          <p:cNvSpPr txBox="1">
            <a:spLocks noChangeArrowheads="1"/>
          </p:cNvSpPr>
          <p:nvPr/>
        </p:nvSpPr>
        <p:spPr bwMode="auto">
          <a:xfrm>
            <a:off x="9628796" y="2628046"/>
            <a:ext cx="8282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dirty="0"/>
              <a:t>Rede 2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4" name="图片 13" descr="交换机.png"/>
          <p:cNvPicPr>
            <a:picLocks noChangeAspect="1"/>
          </p:cNvPicPr>
          <p:nvPr/>
        </p:nvPicPr>
        <p:blipFill>
          <a:blip r:embed="rId4" cstate="print"/>
          <a:stretch>
            <a:fillRect/>
          </a:stretch>
        </p:blipFill>
        <p:spPr>
          <a:xfrm>
            <a:off x="4905991" y="3186682"/>
            <a:ext cx="1041727" cy="852319"/>
          </a:xfrm>
          <a:prstGeom prst="rect">
            <a:avLst/>
          </a:prstGeom>
        </p:spPr>
      </p:pic>
      <p:pic>
        <p:nvPicPr>
          <p:cNvPr id="15" name="图片 14"/>
          <p:cNvPicPr>
            <a:picLocks noChangeAspect="1"/>
          </p:cNvPicPr>
          <p:nvPr/>
        </p:nvPicPr>
        <p:blipFill>
          <a:blip r:embed="rId5"/>
          <a:stretch>
            <a:fillRect/>
          </a:stretch>
        </p:blipFill>
        <p:spPr>
          <a:xfrm>
            <a:off x="2105873" y="3160856"/>
            <a:ext cx="1155865" cy="903970"/>
          </a:xfrm>
          <a:prstGeom prst="rect">
            <a:avLst/>
          </a:prstGeom>
        </p:spPr>
      </p:pic>
      <p:pic>
        <p:nvPicPr>
          <p:cNvPr id="16" name="图片 15"/>
          <p:cNvPicPr>
            <a:picLocks noChangeAspect="1"/>
          </p:cNvPicPr>
          <p:nvPr/>
        </p:nvPicPr>
        <p:blipFill>
          <a:blip r:embed="rId3"/>
          <a:stretch>
            <a:fillRect/>
          </a:stretch>
        </p:blipFill>
        <p:spPr>
          <a:xfrm>
            <a:off x="4199196" y="4619913"/>
            <a:ext cx="2165539" cy="1291758"/>
          </a:xfrm>
          <a:prstGeom prst="rect">
            <a:avLst/>
          </a:prstGeom>
        </p:spPr>
      </p:pic>
      <p:sp>
        <p:nvSpPr>
          <p:cNvPr id="17" name="Text Box 38"/>
          <p:cNvSpPr txBox="1">
            <a:spLocks noChangeArrowheads="1"/>
          </p:cNvSpPr>
          <p:nvPr/>
        </p:nvSpPr>
        <p:spPr bwMode="auto">
          <a:xfrm>
            <a:off x="4885972" y="4942627"/>
            <a:ext cx="8282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kumimoji="1" lang="en-US" altLang="zh-CN" dirty="0"/>
              <a:t>Rede 1
</a:t>
            </a:r>
            <a:endParaRPr kumimoji="1" lang="en-US" altLang="zh-CN" sz="18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8" name="图片 17"/>
          <p:cNvPicPr>
            <a:picLocks noChangeAspect="1"/>
          </p:cNvPicPr>
          <p:nvPr/>
        </p:nvPicPr>
        <p:blipFill>
          <a:blip r:embed="rId6"/>
          <a:stretch>
            <a:fillRect/>
          </a:stretch>
        </p:blipFill>
        <p:spPr>
          <a:xfrm>
            <a:off x="7170553" y="3155839"/>
            <a:ext cx="1391741" cy="914004"/>
          </a:xfrm>
          <a:prstGeom prst="rect">
            <a:avLst/>
          </a:prstGeom>
        </p:spPr>
      </p:pic>
      <p:sp>
        <p:nvSpPr>
          <p:cNvPr id="19" name="Text Box 16"/>
          <p:cNvSpPr txBox="1">
            <a:spLocks noChangeArrowheads="1"/>
          </p:cNvSpPr>
          <p:nvPr/>
        </p:nvSpPr>
        <p:spPr bwMode="auto">
          <a:xfrm>
            <a:off x="3176474" y="2310849"/>
            <a:ext cx="17652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200" b="1">
                <a:latin typeface="+mn-lt"/>
              </a:defRPr>
            </a:lvl1pPr>
          </a:lstStyle>
          <a:p>
            <a:pPr algn="ctr"/>
            <a:r>
              <a:rPr lang="en-US" altLang="zh-CN" sz="1600" b="0" dirty="0">
                <a:latin typeface="Huawei Sans" panose="020C0503030203020204" pitchFamily="34" charset="0"/>
                <a:cs typeface="Huawei Sans" panose="020C0503030203020204" pitchFamily="34" charset="0"/>
              </a:rPr>
              <a:t>DHCP DISCOVER</a:t>
            </a:r>
          </a:p>
        </p:txBody>
      </p:sp>
      <p:sp>
        <p:nvSpPr>
          <p:cNvPr id="20" name="Line 15"/>
          <p:cNvSpPr>
            <a:spLocks noChangeShapeType="1"/>
          </p:cNvSpPr>
          <p:nvPr/>
        </p:nvSpPr>
        <p:spPr bwMode="auto">
          <a:xfrm rot="10800000" flipH="1">
            <a:off x="3099826" y="2879621"/>
            <a:ext cx="1974574" cy="0"/>
          </a:xfrm>
          <a:prstGeom prst="line">
            <a:avLst/>
          </a:prstGeom>
          <a:noFill/>
          <a:ln w="25400">
            <a:solidFill>
              <a:srgbClr val="C0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1" name="肘形连接符 20"/>
          <p:cNvCxnSpPr>
            <a:stCxn id="18" idx="3"/>
            <a:endCxn id="4" idx="1"/>
          </p:cNvCxnSpPr>
          <p:nvPr/>
        </p:nvCxnSpPr>
        <p:spPr bwMode="auto">
          <a:xfrm flipV="1">
            <a:off x="8562294" y="2812712"/>
            <a:ext cx="367156" cy="800129"/>
          </a:xfrm>
          <a:prstGeom prst="bentConnector3">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58591809"/>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2700</TotalTime>
  <Words>3014</Words>
  <Application>Microsoft Office PowerPoint</Application>
  <PresentationFormat>Widescreen</PresentationFormat>
  <Paragraphs>164</Paragraphs>
  <Slides>21</Slides>
  <Notes>21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21</vt:i4>
      </vt:variant>
    </vt:vector>
  </HeadingPairs>
  <TitlesOfParts>
    <vt:vector size="28" baseType="lpstr">
      <vt:lpstr>Arial</vt:lpstr>
      <vt:lpstr>微软雅黑</vt:lpstr>
      <vt:lpstr>Huawei Sans</vt:lpstr>
      <vt:lpstr>Wingdings</vt:lpstr>
      <vt:lpstr>方正兰亭黑简体</vt:lpstr>
      <vt:lpstr>FrutigerNext LT Regular</vt:lpstr>
      <vt:lpstr>自定义设计方案</vt:lpstr>
      <vt:lpstr>Fundamentos do DHCP</vt:lpstr>
      <vt:lpstr>Apresentação do PowerPoint</vt:lpstr>
      <vt:lpstr>Apresentação do PowerPoint</vt:lpstr>
      <vt:lpstr>Apresentação do PowerPoint</vt:lpstr>
      <vt:lpstr>O que é o DHCP</vt:lpstr>
      <vt:lpstr>Servidor DHCP
</vt:lpstr>
      <vt:lpstr>Cliente DHCP
</vt:lpstr>
      <vt:lpstr>Processo de Solicitação de Endereço
</vt:lpstr>
      <vt:lpstr>Processo DHCP - Discover</vt:lpstr>
      <vt:lpstr>Processo DHCP - OFFER</vt:lpstr>
      <vt:lpstr>Processo DHCP - REQUEST</vt:lpstr>
      <vt:lpstr>Processo DHCP - ACK</vt:lpstr>
      <vt:lpstr>Processo DHCP - NAK</vt:lpstr>
      <vt:lpstr>Processo DHCP - Renovação de Endereço</vt:lpstr>
      <vt:lpstr>Apresentação do PowerPoint</vt:lpstr>
      <vt:lpstr>Princípios de retransmissão DHCP
</vt:lpstr>
      <vt:lpstr>Processo de retransmissão DHCP
</vt:lpstr>
      <vt:lpstr>Apresentação do PowerPoint</vt:lpstr>
      <vt:lpstr>Aplicação de rede DHCP
</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Gloria Maria de Andrade Alves</cp:lastModifiedBy>
  <cp:revision>117</cp:revision>
  <dcterms:created xsi:type="dcterms:W3CDTF">2018-11-29T10:16:29Z</dcterms:created>
  <dcterms:modified xsi:type="dcterms:W3CDTF">2024-04-19T00:12:29Z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(3)zcYClve6lTFCHHHZ09KJrkyT5asrFuzR6QNfs2d8GjT2QFiWZCxctfyalvzhbminQqkA9jMO
TjOTdsNWVpi6TdrlB3VzQibABVpQJldzAfOoYzCU/N6g8N1VqSwItzTN92mY3ZoZsI5jgFof
6HGJz2Dux4VRw6Gu9aNnCohi0D4rl3lRU8CLKIevywODlb+DXt7DXbvVM4adylsISmiRJstt
QpjyxrEy+vniUjydBX</vt:lpwstr>
  </property>
  <property fmtid="{D5CDD505-2E9C-101B-9397-08002B2CF9AE}" pid="3" name="_2015_ms_pID_7253431">
    <vt:lpwstr>LXK2uDL88gaED/KfgDKoIfzJQ1XMZ4XGbF160HuBZTIAiRgVAMV/A9
Spxgj9MSwzShE4HQezTqLSxYiRQyqpjfmKh8xAFLkQstvLASUbHHekOA/xPV2T6mDW4fmzn/
NNsF0j3+IV3PGxxVs+I/v71luz5y9Wr5tqLKFHdjlGXu9jAI1loz3QHCji3ITB+AueOD45OT
OD33nTtDdpZNrdiitDbQhnxDnQAslgt3w06y</vt:lpwstr>
  </property>
  <property fmtid="{D5CDD505-2E9C-101B-9397-08002B2CF9AE}" pid="4" name="_2015_ms_pID_7253432">
    <vt:lpwstr>uA==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1595550928</vt:lpwstr>
  </property>
</Properties>
</file>