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29"/>
  </p:notesMasterIdLst>
  <p:handoutMasterIdLst>
    <p:handoutMasterId r:id="rId30"/>
  </p:handoutMasterIdLst>
  <p:sldIdLst>
    <p:sldId id="272" r:id="rId2"/>
    <p:sldId id="298" r:id="rId3"/>
    <p:sldId id="274" r:id="rId4"/>
    <p:sldId id="299" r:id="rId5"/>
    <p:sldId id="276" r:id="rId6"/>
    <p:sldId id="300"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70" r:id="rId28"/>
  </p:sldIdLst>
  <p:sldSz cx="12192000" cy="6858000"/>
  <p:notesSz cx="6797675" cy="9926638"/>
  <p:embeddedFontLst>
    <p:embeddedFont>
      <p:font typeface="微软雅黑" panose="020B0503020204020204" pitchFamily="34" charset="-122"/>
      <p:regular r:id="rId31"/>
      <p:bold r:id="rId32"/>
    </p:embeddedFont>
    <p:embeddedFont>
      <p:font typeface="方正兰亭黑简体" panose="020B0604020202020204" charset="-122"/>
      <p:regular r:id="rId33"/>
    </p:embeddedFont>
    <p:embeddedFont>
      <p:font typeface="Huawei Sans" panose="020C0503030203020204" pitchFamily="34" charset="0"/>
      <p:regular r:id="rId34"/>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lu (D)" initials="j(" lastIdx="11" clrIdx="0">
    <p:extLst>
      <p:ext uri="{19B8F6BF-5375-455C-9EA6-DF929625EA0E}">
        <p15:presenceInfo xmlns:p15="http://schemas.microsoft.com/office/powerpoint/2012/main" userId="S-1-5-21-147214757-305610072-1517763936-3112867" providerId="AD"/>
      </p:ext>
    </p:extLst>
  </p:cmAuthor>
  <p:cmAuthor id="2" name="zhangxiaowen (A)" initials="z(" lastIdx="1" clrIdx="1">
    <p:extLst>
      <p:ext uri="{19B8F6BF-5375-455C-9EA6-DF929625EA0E}">
        <p15:presenceInfo xmlns:p15="http://schemas.microsoft.com/office/powerpoint/2012/main" userId="S-1-5-21-147214757-305610072-1517763936-6240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3" autoAdjust="0"/>
    <p:restoredTop sz="79465" autoAdjust="0"/>
  </p:normalViewPr>
  <p:slideViewPr>
    <p:cSldViewPr snapToGrid="0" snapToObjects="1">
      <p:cViewPr varScale="1">
        <p:scale>
          <a:sx n="50" d="100"/>
          <a:sy n="50" d="100"/>
        </p:scale>
        <p:origin x="158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2386" y="6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91DE802C-B2C8-4048-BF2A-0AAFA35975F9}"/>
    <pc:docChg chg="modSld">
      <pc:chgData name="Paulo Renato Xavier da Silva" userId="d2fbfea9-16e8-43bd-9a0a-5c107b189f82" providerId="ADAL" clId="{91DE802C-B2C8-4048-BF2A-0AAFA35975F9}" dt="2023-09-01T20:46:44.122" v="0" actId="20577"/>
      <pc:docMkLst>
        <pc:docMk/>
      </pc:docMkLst>
      <pc:sldChg chg="modSp mod">
        <pc:chgData name="Paulo Renato Xavier da Silva" userId="d2fbfea9-16e8-43bd-9a0a-5c107b189f82" providerId="ADAL" clId="{91DE802C-B2C8-4048-BF2A-0AAFA35975F9}" dt="2023-09-01T20:46:44.122" v="0" actId="20577"/>
        <pc:sldMkLst>
          <pc:docMk/>
          <pc:sldMk cId="4255651080" sldId="272"/>
        </pc:sldMkLst>
        <pc:spChg chg="mod">
          <ac:chgData name="Paulo Renato Xavier da Silva" userId="d2fbfea9-16e8-43bd-9a0a-5c107b189f82" providerId="ADAL" clId="{91DE802C-B2C8-4048-BF2A-0AAFA35975F9}" dt="2023-09-01T20:46:44.122" v="0" actId="20577"/>
          <ac:spMkLst>
            <pc:docMk/>
            <pc:sldMk cId="4255651080" sldId="272"/>
            <ac:spMk id="2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31800" y="779463"/>
            <a:ext cx="5934075"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77901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Mid-span</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é frequentemente usado entre switches tradicionais, roteadores e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PDs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O PSE é apenas para fonte de alimentação e não está integrado no dispositivo de serviço. Para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PSEs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no modo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mid-span</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o padrão IEEE802.3af permite apenas pares trançados 4/5 e 7/8 (cabos de rede ociosos) para fonte de alimentação. Além disso, apenas 10/100BASE-T é suportado e 1000BASE-T (GE) não é suportado. O padrão IEEE802.3at permite o uso de cabos de par trançado 4/5, 7/8, 1/2 e 3/6 para fonte de alimentação e suporta 10/100/1000BASE-T</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 </a:t>
            </a:r>
          </a:p>
          <a:p>
            <a:r>
              <a:rPr lang="pt-BR" sz="1100" dirty="0">
                <a:latin typeface="Huawei Sans" panose="020C0503030203020204" pitchFamily="34" charset="0"/>
                <a:ea typeface="方正兰亭黑简体" panose="02000000000000000000" pitchFamily="2" charset="-122"/>
                <a:cs typeface="Huawei Sans" panose="020C0503030203020204" pitchFamily="34" charset="0"/>
              </a:rPr>
              <a:t>No modo de ponto de extremidade, um dispositivo com uma fonte de alimentação integrada fornece energia e transmite dados. Para </a:t>
            </a:r>
            <a:r>
              <a:rPr lang="pt-BR" sz="1100" dirty="0" err="1">
                <a:latin typeface="Huawei Sans" panose="020C0503030203020204" pitchFamily="34" charset="0"/>
                <a:ea typeface="方正兰亭黑简体" panose="02000000000000000000" pitchFamily="2" charset="-122"/>
                <a:cs typeface="Huawei Sans" panose="020C0503030203020204" pitchFamily="34" charset="0"/>
              </a:rPr>
              <a:t>PSEs</a:t>
            </a:r>
            <a:r>
              <a:rPr lang="pt-BR" sz="1100" dirty="0">
                <a:latin typeface="Huawei Sans" panose="020C0503030203020204" pitchFamily="34" charset="0"/>
                <a:ea typeface="方正兰亭黑简体" panose="02000000000000000000" pitchFamily="2" charset="-122"/>
                <a:cs typeface="Huawei Sans" panose="020C0503030203020204" pitchFamily="34" charset="0"/>
              </a:rPr>
              <a:t> no modo de ponto de extremidade, o padrão IEEE802.3af permite pares trançados 1/2, 3/6, 4/5 e 7/8 para fonte de alimentação, mas não os quatro pares trabalhando ao mesmo tempo. O padrão IEEE802.3af suporta 10/100/1000BASE-T. O padrão IEEE802.3at não permite que os quatro pares sejam usados ao mesmo tempo, nem</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263407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01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6256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dirty="0"/>
              <a:t>Para consultar o status da porta </a:t>
            </a:r>
            <a:r>
              <a:rPr lang="pt-BR" dirty="0" err="1"/>
              <a:t>PoE</a:t>
            </a:r>
            <a:r>
              <a:rPr lang="pt-BR" dirty="0"/>
              <a:t> em um ONT</a:t>
            </a:r>
            <a:r>
              <a:rPr lang="en-US" dirty="0"/>
              <a:t>:</a:t>
            </a:r>
          </a:p>
          <a:p>
            <a:r>
              <a:rPr lang="en-US" dirty="0" err="1"/>
              <a:t>huawei</a:t>
            </a:r>
            <a:r>
              <a:rPr lang="en-US" dirty="0"/>
              <a:t>(config-if-gpon-0/3)#display </a:t>
            </a:r>
            <a:r>
              <a:rPr lang="en-US" dirty="0" err="1"/>
              <a:t>ont</a:t>
            </a:r>
            <a:r>
              <a:rPr lang="en-US" dirty="0"/>
              <a:t> port </a:t>
            </a:r>
            <a:r>
              <a:rPr lang="en-US" dirty="0" err="1"/>
              <a:t>poe</a:t>
            </a:r>
            <a:r>
              <a:rPr lang="en-US" dirty="0"/>
              <a:t> 0 0 eth 1  </a:t>
            </a:r>
          </a:p>
          <a:p>
            <a:pPr marL="0" indent="0">
              <a:buNone/>
            </a:pPr>
            <a:r>
              <a:rPr lang="en-US" dirty="0"/>
              <a:t>         ------------------------------------------------------------------------</a:t>
            </a:r>
          </a:p>
          <a:p>
            <a:pPr marL="360000" lvl="1" indent="0">
              <a:buNone/>
            </a:pPr>
            <a:r>
              <a:rPr lang="en-US" dirty="0"/>
              <a:t>  Switch                          : Disable</a:t>
            </a:r>
          </a:p>
          <a:p>
            <a:pPr marL="360000" lvl="1" indent="0">
              <a:buNone/>
            </a:pPr>
            <a:r>
              <a:rPr lang="en-US" dirty="0"/>
              <a:t>  Force power switch              : Disable</a:t>
            </a:r>
          </a:p>
          <a:p>
            <a:pPr marL="360000" lvl="1" indent="0">
              <a:buNone/>
            </a:pPr>
            <a:r>
              <a:rPr lang="en-US" dirty="0"/>
              <a:t>  Mode                            : Signal</a:t>
            </a:r>
          </a:p>
          <a:p>
            <a:pPr marL="360000" lvl="1" indent="0">
              <a:buNone/>
            </a:pPr>
            <a:r>
              <a:rPr lang="en-US" dirty="0"/>
              <a:t>  Priority                        : High</a:t>
            </a:r>
          </a:p>
          <a:p>
            <a:pPr marL="360000" lvl="1" indent="0">
              <a:buNone/>
            </a:pPr>
            <a:r>
              <a:rPr lang="en-US" dirty="0"/>
              <a:t>  Max power class                 : Class4</a:t>
            </a:r>
          </a:p>
          <a:p>
            <a:pPr marL="360000" lvl="1" indent="0">
              <a:buNone/>
            </a:pPr>
            <a:r>
              <a:rPr lang="en-US" dirty="0"/>
              <a:t>  Capability                      : Capable</a:t>
            </a:r>
          </a:p>
          <a:p>
            <a:pPr marL="360000" lvl="1" indent="0">
              <a:buNone/>
            </a:pPr>
            <a:r>
              <a:rPr lang="en-US" dirty="0"/>
              <a:t>  Powered device class            : Undefined</a:t>
            </a:r>
          </a:p>
          <a:p>
            <a:pPr marL="360000" lvl="1" indent="0">
              <a:buNone/>
            </a:pPr>
            <a:r>
              <a:rPr lang="en-US" dirty="0"/>
              <a:t>  Power supply status             : No need to supply power</a:t>
            </a:r>
          </a:p>
          <a:p>
            <a:pPr marL="360000" lvl="1" indent="0">
              <a:buNone/>
            </a:pPr>
            <a:r>
              <a:rPr lang="en-US" dirty="0"/>
              <a:t>  Signal error count              : 0</a:t>
            </a:r>
          </a:p>
          <a:p>
            <a:pPr marL="360000" lvl="1" indent="0">
              <a:buNone/>
            </a:pPr>
            <a:r>
              <a:rPr lang="en-US" dirty="0"/>
              <a:t>  Power denied count              : 0</a:t>
            </a:r>
          </a:p>
          <a:p>
            <a:pPr marL="360000" lvl="1" indent="0">
              <a:buNone/>
            </a:pPr>
            <a:r>
              <a:rPr lang="en-US" dirty="0"/>
              <a:t>  Power overload count            : 0</a:t>
            </a:r>
          </a:p>
          <a:p>
            <a:pPr marL="360000" lvl="1" indent="0">
              <a:buNone/>
            </a:pPr>
            <a:r>
              <a:rPr lang="en-US" dirty="0"/>
              <a:t>  Current overload count          : 0</a:t>
            </a:r>
          </a:p>
          <a:p>
            <a:pPr marL="360000" lvl="1" indent="0">
              <a:buNone/>
            </a:pPr>
            <a:r>
              <a:rPr lang="en-US" dirty="0"/>
              <a:t>  Powered device undetected count : 0</a:t>
            </a:r>
          </a:p>
          <a:p>
            <a:pPr marL="360000" lvl="1" indent="0">
              <a:buNone/>
            </a:pPr>
            <a:r>
              <a:rPr lang="en-US" dirty="0"/>
              <a:t>------------------------------------------------------------------------ </a:t>
            </a:r>
          </a:p>
        </p:txBody>
      </p:sp>
    </p:spTree>
    <p:extLst>
      <p:ext uri="{BB962C8B-B14F-4D97-AF65-F5344CB8AC3E}">
        <p14:creationId xmlns:p14="http://schemas.microsoft.com/office/powerpoint/2010/main" val="2482063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2880" eaLnBrk="1" hangingPunct="1">
              <a:lnSpc>
                <a:spcPct val="100000"/>
              </a:lnSpc>
            </a:pPr>
            <a:r>
              <a:rPr lang="pt-BR"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 tecnologia WLAN foi desenvolvida em 1997 nos Estados Unidos. A WLAN foi usada principalmente para estender a última milha para redes domésticas. As pessoas pediram acesso sem fio porque o cabeamento era difícil, pois havia apartamentos separados. Além disso, laptops e PDAs eram populares. Por isso, a tecnologia WLAN foi desenvolvida</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182880" eaLnBrk="1" hangingPunct="1">
              <a:lnSpc>
                <a:spcPct val="100000"/>
              </a:lnSpc>
            </a:pPr>
            <a:r>
              <a:rPr lang="pt-BR"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Devido à sua mobilidade e capacidade de acesso sem fio, a WLAN tem sido usada em cenários como casas, escritórios, escolas e empresas. À medida que a tecnologia WLAN se desenvolve nos últimos anos, os padrões e produtos WLAN estão maduros e podem ser usados em redes de operadoras</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182880" eaLnBrk="1" hangingPunct="1">
              <a:lnSpc>
                <a:spcPct val="100000"/>
              </a:lnSpc>
            </a:pPr>
            <a:r>
              <a:rPr lang="pt-BR"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 WLAN tem as seguintes vantagens em comparação com o acesso com fio: alta largura de banda para suportar acesso sem fio de alta velocidade, produtos econômicos e baixos custos de construção, tecnologias maduras e aplicações ricas</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182880" eaLnBrk="1" hangingPunct="1">
              <a:lnSpc>
                <a:spcPct val="100000"/>
              </a:lnSpc>
            </a:pPr>
            <a:r>
              <a:rPr lang="pt-BR"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Esta figura compara as tecnologias WLAN, modem de banda estreita com fio, ADSL/LAN de banda larga com fio e GPRS/CDMA1X/3G sem fio em termos de suporte sem fio e banda larga</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542880" lvl="1">
              <a:lnSpc>
                <a:spcPct val="100000"/>
              </a:lnSpc>
            </a:pPr>
            <a:r>
              <a:rPr lang="pt-BR"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Em comparação com tecnologias com fio, como ADSL ou LAN, a WLAN suporta acesso sem fio de alta largura de banda, o que ajuda os usuários a se livrar da limitação de cabos</a:t>
            </a:r>
            <a:r>
              <a:rPr lang="en-US"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542880" lvl="1">
              <a:lnSpc>
                <a:spcPct val="100000"/>
              </a:lnSpc>
            </a:pP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Compared with wireless technologies, such as GPRS and CDMA1x, WLAN supports a rate of 300 Mbit/s or higher and its cost is low. GRPS dial-up supports only 54 </a:t>
            </a:r>
            <a:r>
              <a:rPr lang="en-US" sz="1100" b="0" dirty="0" err="1">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kbit</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/s, CDMA1x supports 144 </a:t>
            </a:r>
            <a:r>
              <a:rPr lang="en-US" sz="1100" b="0" dirty="0" err="1">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kbit</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/s, and 3G supports 384 </a:t>
            </a:r>
            <a:r>
              <a:rPr lang="en-US" sz="1100" b="0" dirty="0" err="1">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kbit</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/s to 2 Mbit/s.</a:t>
            </a:r>
          </a:p>
          <a:p>
            <a:pPr marL="182880" eaLnBrk="1" hangingPunct="1">
              <a:lnSpc>
                <a:spcPct val="100000"/>
              </a:lnSpc>
            </a:pPr>
            <a:r>
              <a:rPr lang="pt-BR"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Em comparação com o acesso à banda larga com fio, as tecnologias de acesso WLAN têm algumas desvantagens. A potência do rádio é limitada, o que limita a cobertura e a mobilidade da WLAN. WLAN funciona na faixa de frequência livre, que é propensa a interferências. A WLAN impõe riscos de segurança porque suporta largura de banda compartilhada e interfaces ao ar livre. A WLAN não pode substituir completamente o acesso com fio existente. A WLAN fornece uma solução para o acesso "últimos 100 metros" e é um complemento ao acesso de banda larga com fio</a:t>
            </a:r>
            <a:r>
              <a:rPr lang="en-US" sz="1100" b="0" dirty="0">
                <a:solidFill>
                  <a:schemeClr val="tx1">
                    <a:lumMod val="95000"/>
                    <a:lumOff val="5000"/>
                  </a:schemeClr>
                </a:solidFill>
                <a:latin typeface="Huawei Sans" panose="020C0503030203020204" pitchFamily="34" charset="0"/>
                <a:ea typeface="方正兰亭黑简体" panose="02000000000000000000" pitchFamily="2" charset="-122"/>
                <a:cs typeface="Huawei Sans" panose="020C0503030203020204" pitchFamily="34" charset="0"/>
              </a:rPr>
              <a:t>.</a:t>
            </a:r>
          </a:p>
          <a:p>
            <a:pPr marL="182880">
              <a:lnSpc>
                <a:spcPct val="100000"/>
              </a:lnSpc>
            </a:pPr>
            <a:endParaRPr lang="zh-CN" altLang="en-US" sz="1200" b="0" dirty="0">
              <a:latin typeface="Huawei Sans" panose="020C0503030203020204" pitchFamily="34" charset="0"/>
              <a:ea typeface="方正兰亭黑简体" panose="02000000000000000000" pitchFamily="2" charset="-122"/>
              <a:cs typeface="Huawei Sans" panose="020C0503030203020204" pitchFamily="34" charset="0"/>
            </a:endParaRPr>
          </a:p>
          <a:p>
            <a:pPr marL="182880">
              <a:lnSpc>
                <a:spcPct val="100000"/>
              </a:lnSpc>
            </a:pPr>
            <a:endParaRPr lang="zh-CN" altLang="en-US" dirty="0"/>
          </a:p>
        </p:txBody>
      </p:sp>
    </p:spTree>
    <p:extLst>
      <p:ext uri="{BB962C8B-B14F-4D97-AF65-F5344CB8AC3E}">
        <p14:creationId xmlns:p14="http://schemas.microsoft.com/office/powerpoint/2010/main" val="154662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lvl="0">
              <a:lnSpc>
                <a:spcPct val="100000"/>
              </a:lnSpc>
            </a:pPr>
            <a:r>
              <a:rPr lang="pt-BR" dirty="0"/>
              <a:t>Sistema de divisão de tempo </a:t>
            </a:r>
            <a:r>
              <a:rPr lang="pt-BR" dirty="0" err="1"/>
              <a:t>half</a:t>
            </a:r>
            <a:r>
              <a:rPr lang="pt-BR" dirty="0"/>
              <a:t>-duplex: Apenas um dispositivo pode enviar mensagens na mesma área, no mesmo ponto/canal de frequência e ao mesmo tempo</a:t>
            </a:r>
            <a:r>
              <a:rPr lang="en-US" dirty="0"/>
              <a:t>.</a:t>
            </a:r>
          </a:p>
          <a:p>
            <a:pPr lvl="0">
              <a:lnSpc>
                <a:spcPct val="100000"/>
              </a:lnSpc>
            </a:pPr>
            <a:r>
              <a:rPr lang="pt-BR" dirty="0"/>
              <a:t>Modo de operação: O compartilhamento de canais é obtido usando a função de coordenação distribuída (DCF), ou seja, acesso múltiplo de sensor de portadora com prevenção de colisão (CSMA/CA</a:t>
            </a:r>
            <a:r>
              <a:rPr lang="en-US" dirty="0"/>
              <a:t>).</a:t>
            </a:r>
          </a:p>
          <a:p>
            <a:pPr lvl="0">
              <a:lnSpc>
                <a:spcPct val="100000"/>
              </a:lnSpc>
            </a:pPr>
            <a:r>
              <a:rPr lang="pt-BR" dirty="0"/>
              <a:t>É semelhante ao </a:t>
            </a:r>
            <a:r>
              <a:rPr lang="pt-BR" dirty="0" err="1"/>
              <a:t>carrier</a:t>
            </a:r>
            <a:r>
              <a:rPr lang="pt-BR" dirty="0"/>
              <a:t> </a:t>
            </a:r>
            <a:r>
              <a:rPr lang="pt-BR" dirty="0" err="1"/>
              <a:t>sense</a:t>
            </a:r>
            <a:r>
              <a:rPr lang="pt-BR" dirty="0"/>
              <a:t> </a:t>
            </a:r>
            <a:r>
              <a:rPr lang="pt-BR" dirty="0" err="1"/>
              <a:t>multiple</a:t>
            </a:r>
            <a:r>
              <a:rPr lang="pt-BR" dirty="0"/>
              <a:t> </a:t>
            </a:r>
            <a:r>
              <a:rPr lang="pt-BR" dirty="0" err="1"/>
              <a:t>access</a:t>
            </a:r>
            <a:r>
              <a:rPr lang="pt-BR" dirty="0"/>
              <a:t> </a:t>
            </a:r>
            <a:r>
              <a:rPr lang="pt-BR" dirty="0" err="1"/>
              <a:t>with</a:t>
            </a:r>
            <a:r>
              <a:rPr lang="pt-BR" dirty="0"/>
              <a:t> </a:t>
            </a:r>
            <a:r>
              <a:rPr lang="pt-BR" dirty="0" err="1"/>
              <a:t>collision</a:t>
            </a:r>
            <a:r>
              <a:rPr lang="pt-BR" dirty="0"/>
              <a:t> </a:t>
            </a:r>
            <a:r>
              <a:rPr lang="pt-BR" dirty="0" err="1"/>
              <a:t>detection</a:t>
            </a:r>
            <a:r>
              <a:rPr lang="pt-BR" dirty="0"/>
              <a:t> (CSMA/CD) no protocolo Ethernet 802.3, com algum ajuste devido ao Wi-Fi </a:t>
            </a:r>
            <a:r>
              <a:rPr lang="pt-BR" dirty="0" err="1"/>
              <a:t>half</a:t>
            </a:r>
            <a:r>
              <a:rPr lang="pt-BR" dirty="0"/>
              <a:t>-duplex</a:t>
            </a:r>
            <a:r>
              <a:rPr lang="en-US" dirty="0"/>
              <a:t>.</a:t>
            </a:r>
          </a:p>
          <a:p>
            <a:pPr lvl="0">
              <a:lnSpc>
                <a:spcPct val="100000"/>
              </a:lnSpc>
            </a:pPr>
            <a:r>
              <a:rPr lang="pt-BR" dirty="0"/>
              <a:t>CSMA/CD detecta, mas não evita conflitos; enquanto CSMA/CA tenta evitar, mas não detecta conflitos durante a transmissão</a:t>
            </a:r>
            <a:r>
              <a:rPr lang="en-US" dirty="0"/>
              <a:t>.</a:t>
            </a:r>
          </a:p>
          <a:p>
            <a:pPr lvl="0">
              <a:lnSpc>
                <a:spcPct val="100000"/>
              </a:lnSpc>
            </a:pPr>
            <a:r>
              <a:rPr lang="pt-BR" dirty="0"/>
              <a:t>Quanto mais dispositivos/terminais Wi-Fi no ambiente, menor será a eficiência geral da transmissão. Quando todo o tempo é usado para transmitir sinalização, a comunicação de dados não pode ser realizada normalmente. Portanto, quanto mais sinais de Wi-Fi podem ser encontrados, mais pobre é o ambiente Wi-Fi. Embora não possamos controlar o número de terminais, devemos implantar o menor número possível de dispositivos Wi-Fi para reduzir a energia (para minimizar o impacto) e evitar a liberação de muitos </a:t>
            </a:r>
            <a:r>
              <a:rPr lang="pt-BR" dirty="0" err="1"/>
              <a:t>SSIDs</a:t>
            </a:r>
            <a:r>
              <a:rPr lang="en-US" dirty="0"/>
              <a:t>.</a:t>
            </a:r>
          </a:p>
          <a:p>
            <a:pPr lvl="0">
              <a:lnSpc>
                <a:spcPct val="100000"/>
              </a:lnSpc>
            </a:pPr>
            <a:r>
              <a:rPr lang="pt-BR" dirty="0"/>
              <a:t>Antes que os dados sejam enviados, uma estação detecta primeiro um canal. Se o canal estiver ocioso, a estação não envia dados imediatamente, mas aguarda um tempo de recuo aleatório e, em seguida, envia dados</a:t>
            </a:r>
            <a:r>
              <a:rPr lang="en-US" dirty="0"/>
              <a:t>.</a:t>
            </a:r>
          </a:p>
          <a:p>
            <a:pPr lvl="0">
              <a:lnSpc>
                <a:spcPct val="100000"/>
              </a:lnSpc>
            </a:pPr>
            <a:r>
              <a:rPr lang="pt-BR" dirty="0"/>
              <a:t>O CSMA/CA determina que quanto mais terminais, maior a sobrecarga de prevenção de colisão e menor a largura de banda disponível do canal</a:t>
            </a:r>
            <a:r>
              <a:rPr lang="en-US" dirty="0"/>
              <a:t>.</a:t>
            </a:r>
          </a:p>
          <a:p>
            <a:pPr lvl="0">
              <a:lnSpc>
                <a:spcPct val="100000"/>
              </a:lnSpc>
            </a:pPr>
            <a:r>
              <a:rPr lang="pt-BR" dirty="0"/>
              <a:t>O IEEE 802.11 usa uma política de prevenção de colisão. Especificamente, ele usa um vetor de atribuição de rede (NAV) para indicar o tempo restante livre de mídia. O NAV de cada estação é atualizado pelo tempo em quadros que são transmitidos na mídia. Cada estação determina se deseja enviar dados verificando o NAV</a:t>
            </a:r>
            <a:r>
              <a:rPr lang="en-US" dirty="0"/>
              <a:t>.</a:t>
            </a:r>
          </a:p>
          <a:p>
            <a:pPr lvl="0">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559235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08078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6108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00000"/>
              </a:lnSpc>
            </a:pPr>
            <a:r>
              <a:rPr lang="en-US" sz="1100" b="0" dirty="0">
                <a:latin typeface="Huawei Sans" panose="020C0503030203020204" pitchFamily="34" charset="0"/>
                <a:ea typeface="方正兰亭黑简体" panose="02000000000000000000" pitchFamily="2" charset="-122"/>
                <a:cs typeface="Huawei Sans" panose="020C0503030203020204" pitchFamily="34" charset="0"/>
              </a:rPr>
              <a:t>2.4 GHz</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Na China, 13 canais (2.402 GHz a 2.483 GHz) estão disponíveis. Na América do Norte, apenas 11 canais estão disponíveis. Portanto, os canais 1–11 são recomendados</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Protocolo aplicável: 802.11b/g/n. 802.11n suporta banda dupla</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2,4 GHz é um segmento da banda de frequência industrial, científica e médica (ISM), que está disponível em todos os países. Portanto, essa faixa de frequência é usada por muitos produtos sem fio, como fornos de micro-ondas, dispositivos Bluetooth/</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ZigBee</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dispositivos Wi-Fi, controladores de porta de garagem, telefones sem fio, dispositivos de mouse sem fio e alguns dispositivos domésticos sem fio</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Existem muitas fontes de interferência não Wi-Fi na banda de frequência de 2,4 GHz</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O espaçamento entre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subcanais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é de 5 MHz e a largura de banda de frequência de trabalho Wi-Fi é de 22 MHz. Portanto, somente com um espaçamento de pelo menos 5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sub-canais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a interferência entre os sinais Wi-Fi dos canais adjacentes pode ser evitada</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00000"/>
              </a:lnSpc>
            </a:pPr>
            <a:r>
              <a:rPr lang="en-US" sz="1100" b="0" dirty="0">
                <a:latin typeface="Huawei Sans" panose="020C0503030203020204" pitchFamily="34" charset="0"/>
                <a:ea typeface="方正兰亭黑简体" panose="02000000000000000000" pitchFamily="2" charset="-122"/>
                <a:cs typeface="Huawei Sans" panose="020C0503030203020204" pitchFamily="34" charset="0"/>
              </a:rPr>
              <a:t>5 GHz </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A China abriu duas faixas de frequência: 5,8 GHz e 5,1 GHz</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5,8 GHz (5,725–5,850 GHz): inclui 5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subcanais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(149, 153, 157, 161 e 165) que não interferem entre si e também pertencem à banda de frequência do ISM</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t>
            </a:r>
          </a:p>
          <a:p>
            <a:pPr lvl="1">
              <a:lnSpc>
                <a:spcPct val="100000"/>
              </a:lnSpc>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5,1 GHz (5,150–5,350 GHz): inclui 8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subcanais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(36, 40, 44, 48, 52, 56, 60, 64) que não interferem entre si.
Protocolo aplicável: 802.11a/n/ac. O 802.11n suporta banda dupla.
A frequência de trabalho varia de 2.445 GHz a 2.475 GHz na Espanha, e os canais 10 e 11 são suportados. A frequência de trabalho varia de 2,4465 GHz a 2,4835 GHz na França, e os canais 10 a 13 são suportados</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00000"/>
              </a:lnSpc>
            </a:pPr>
            <a:endParaRPr lang="zh-CN" altLang="en-US" sz="1200" b="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00000"/>
              </a:lnSpc>
            </a:pPr>
            <a:endParaRPr lang="zh-CN" altLang="en-US" sz="1200" b="0" dirty="0">
              <a:latin typeface="Huawei Sans" panose="020C0503030203020204" pitchFamily="34" charset="0"/>
              <a:ea typeface="方正兰亭黑简体" panose="02000000000000000000" pitchFamily="2" charset="-122"/>
              <a:cs typeface="Huawei Sans" panose="020C0503030203020204" pitchFamily="34" charset="0"/>
            </a:endParaRPr>
          </a:p>
          <a:p>
            <a:pPr>
              <a:lnSpc>
                <a:spcPct val="100000"/>
              </a:lnSpc>
            </a:pPr>
            <a:endParaRPr lang="zh-CN" altLang="en-US" dirty="0"/>
          </a:p>
        </p:txBody>
      </p:sp>
    </p:spTree>
    <p:extLst>
      <p:ext uri="{BB962C8B-B14F-4D97-AF65-F5344CB8AC3E}">
        <p14:creationId xmlns:p14="http://schemas.microsoft.com/office/powerpoint/2010/main" val="509554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75858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1764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eaLnBrk="1" hangingPunct="1"/>
            <a:r>
              <a:rPr lang="pt-BR" sz="1100" dirty="0"/>
              <a:t>SSID é a abreviação de identificador de conjunto de serviços. O SSID pode dividir uma WLAN em várias </a:t>
            </a:r>
            <a:r>
              <a:rPr lang="pt-BR" sz="1100" dirty="0" err="1"/>
              <a:t>sub-redes</a:t>
            </a:r>
            <a:r>
              <a:rPr lang="pt-BR" sz="1100" dirty="0"/>
              <a:t> que exigem autenticação de identidade independente. Somente os usuários que passaram pela autenticação podem acessar a </a:t>
            </a:r>
            <a:r>
              <a:rPr lang="pt-BR" sz="1100" dirty="0" err="1"/>
              <a:t>sub-rede</a:t>
            </a:r>
            <a:r>
              <a:rPr lang="pt-BR" sz="1100" dirty="0"/>
              <a:t> correspondente</a:t>
            </a:r>
            <a:r>
              <a:rPr lang="en-US" sz="1100" dirty="0"/>
              <a:t>.</a:t>
            </a:r>
          </a:p>
          <a:p>
            <a:pPr eaLnBrk="1" hangingPunct="1"/>
            <a:r>
              <a:rPr lang="pt-BR" sz="1100" dirty="0"/>
              <a:t>Um BSSID é o endereço MAC de um AP e identifica o BSS gerenciado pelo AP. O BSSID e o SSID do mesmo AP mapeiam um ao outro. Os </a:t>
            </a:r>
            <a:r>
              <a:rPr lang="pt-BR" sz="1100" dirty="0" err="1"/>
              <a:t>SSIDs</a:t>
            </a:r>
            <a:r>
              <a:rPr lang="pt-BR" sz="1100" dirty="0"/>
              <a:t> dentro de um conjunto de serviços estendido (ESS) são os mesmos, mas os </a:t>
            </a:r>
            <a:r>
              <a:rPr lang="pt-BR" sz="1100" dirty="0" err="1"/>
              <a:t>BSSIDs</a:t>
            </a:r>
            <a:r>
              <a:rPr lang="pt-BR" sz="1100" dirty="0"/>
              <a:t> de cada AP dentro de um ESS são diferentes. Se um AP puder oferecer suporte a vários </a:t>
            </a:r>
            <a:r>
              <a:rPr lang="pt-BR" sz="1100" dirty="0" err="1"/>
              <a:t>SSIDs</a:t>
            </a:r>
            <a:r>
              <a:rPr lang="pt-BR" sz="1100" dirty="0"/>
              <a:t>, ele alocará </a:t>
            </a:r>
            <a:r>
              <a:rPr lang="pt-BR" sz="1100" dirty="0" err="1"/>
              <a:t>BSSIDs</a:t>
            </a:r>
            <a:r>
              <a:rPr lang="pt-BR" sz="1100" dirty="0"/>
              <a:t> diferentes para os </a:t>
            </a:r>
            <a:r>
              <a:rPr lang="pt-BR" sz="1100" dirty="0" err="1"/>
              <a:t>SSIDs</a:t>
            </a:r>
            <a:r>
              <a:rPr lang="en-US" sz="1100" dirty="0"/>
              <a:t>.</a:t>
            </a:r>
          </a:p>
          <a:p>
            <a:r>
              <a:rPr lang="pt-BR" sz="1100" b="0" dirty="0">
                <a:latin typeface="Huawei Sans" panose="020C0503030203020204" pitchFamily="34" charset="0"/>
                <a:ea typeface="方正兰亭黑简体" panose="02000000000000000000" pitchFamily="2" charset="-122"/>
                <a:cs typeface="Huawei Sans" panose="020C0503030203020204" pitchFamily="34" charset="0"/>
              </a:rPr>
              <a:t>Um SSID é o identificador de rede de um ESS</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b="0" dirty="0">
                <a:latin typeface="Huawei Sans" panose="020C0503030203020204" pitchFamily="34" charset="0"/>
                <a:ea typeface="方正兰亭黑简体" panose="02000000000000000000" pitchFamily="2" charset="-122"/>
                <a:cs typeface="Huawei Sans" panose="020C0503030203020204" pitchFamily="34" charset="0"/>
              </a:rPr>
              <a:t>Um ESS é um BSS virtual de grande escala que consiste em vários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BSSs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com o mesmo SSID</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a:p>
            <a:r>
              <a:rPr lang="pt-BR" sz="1100" b="0" dirty="0">
                <a:latin typeface="Huawei Sans" panose="020C0503030203020204" pitchFamily="34" charset="0"/>
                <a:ea typeface="方正兰亭黑简体" panose="02000000000000000000" pitchFamily="2" charset="-122"/>
                <a:cs typeface="Huawei Sans" panose="020C0503030203020204" pitchFamily="34" charset="0"/>
              </a:rPr>
              <a:t>Os dispositivos no mesmo ESS podem se comunicar entre si e se mover em vários </a:t>
            </a:r>
            <a:r>
              <a:rPr lang="pt-BR" sz="1100" b="0" dirty="0" err="1">
                <a:latin typeface="Huawei Sans" panose="020C0503030203020204" pitchFamily="34" charset="0"/>
                <a:ea typeface="方正兰亭黑简体" panose="02000000000000000000" pitchFamily="2" charset="-122"/>
                <a:cs typeface="Huawei Sans" panose="020C0503030203020204" pitchFamily="34" charset="0"/>
              </a:rPr>
              <a:t>BSSs</a:t>
            </a:r>
            <a:r>
              <a:rPr lang="pt-BR" sz="1100" b="0" dirty="0">
                <a:latin typeface="Huawei Sans" panose="020C0503030203020204" pitchFamily="34" charset="0"/>
                <a:ea typeface="方正兰亭黑简体" panose="02000000000000000000" pitchFamily="2" charset="-122"/>
                <a:cs typeface="Huawei Sans" panose="020C0503030203020204" pitchFamily="34" charset="0"/>
              </a:rPr>
              <a:t> no ESS. Um ESS é identificado exclusivamente por um SSID</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Os</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APs </a:t>
            </a:r>
            <a:r>
              <a:rPr lang="en-US" sz="1100" b="0" dirty="0" err="1">
                <a:latin typeface="Huawei Sans" panose="020C0503030203020204" pitchFamily="34" charset="0"/>
                <a:ea typeface="方正兰亭黑简体" panose="02000000000000000000" pitchFamily="2" charset="-122"/>
                <a:cs typeface="Huawei Sans" panose="020C0503030203020204" pitchFamily="34" charset="0"/>
              </a:rPr>
              <a:t>suportam</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 multi-SSID.</a:t>
            </a:r>
          </a:p>
        </p:txBody>
      </p:sp>
    </p:spTree>
    <p:extLst>
      <p:ext uri="{BB962C8B-B14F-4D97-AF65-F5344CB8AC3E}">
        <p14:creationId xmlns:p14="http://schemas.microsoft.com/office/powerpoint/2010/main" val="3014240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Conexão direta ou conexão de Camada 2</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O ponto de acesso obtém um endereço IP do servidor DHCP. em seguida, o AP transmite uma mensagem de solicitação de descoberta na Camada 2 para tentar se associar a uma CA</a:t>
            </a:r>
            <a:r>
              <a:rPr lang="en-US" altLang="zh-CN" dirty="0">
                <a:cs typeface="Huawei Sans" panose="020C0503030203020204" pitchFamily="34" charset="0"/>
              </a:rPr>
              <a:t>.</a:t>
            </a:r>
            <a:endParaRPr lang="en-US" dirty="0">
              <a:latin typeface="Huawei Sans" panose="020C0503030203020204" pitchFamily="34" charset="0"/>
              <a:ea typeface="方正兰亭黑简体" panose="02000000000000000000" pitchFamily="2" charset="-122"/>
              <a:cs typeface="Huawei Sans" panose="020C0503030203020204" pitchFamily="34" charset="0"/>
            </a:endParaRP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Depois de receber a mensagem de solicitação de descoberta, a CA verifica se o ponto de acesso tem a permissão de acesso. Se o ponto de acesso for autorizado, o CA responderá com uma mensagem de resposta de descoberta</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Depois de receber a resposta de descoberta, o AP baixa a versão e a configuração mais recentes do software da CA. O AP começa a trabalhar e trocar pacotes de dados do usuário com o AC</a:t>
            </a:r>
            <a:r>
              <a:rPr lang="en-US" altLang="zh-CN" dirty="0">
                <a:cs typeface="Huawei Sans" panose="020C0503030203020204" pitchFamily="34" charset="0"/>
              </a:rPr>
              <a:t>.</a:t>
            </a:r>
            <a:endParaRPr lang="en-US" dirty="0">
              <a:latin typeface="Huawei Sans" panose="020C0503030203020204" pitchFamily="34" charset="0"/>
              <a:ea typeface="方正兰亭黑简体" panose="02000000000000000000" pitchFamily="2" charset="-122"/>
              <a:cs typeface="Huawei Sans" panose="020C0503030203020204" pitchFamily="34" charset="0"/>
            </a:endParaRPr>
          </a:p>
          <a:p>
            <a:pPr lvl="0">
              <a:lnSpc>
                <a:spcPct val="100000"/>
              </a:lnSpc>
            </a:pPr>
            <a:r>
              <a:rPr lang="en-US" dirty="0" err="1">
                <a:latin typeface="Huawei Sans" panose="020C0503030203020204" pitchFamily="34" charset="0"/>
                <a:ea typeface="方正兰亭黑简体" panose="02000000000000000000" pitchFamily="2" charset="-122"/>
                <a:cs typeface="Huawei Sans" panose="020C0503030203020204" pitchFamily="34" charset="0"/>
              </a:rPr>
              <a:t>Conexão</a:t>
            </a:r>
            <a:r>
              <a:rPr lang="en-US" dirty="0">
                <a:latin typeface="Huawei Sans" panose="020C0503030203020204" pitchFamily="34" charset="0"/>
                <a:ea typeface="方正兰亭黑简体" panose="02000000000000000000" pitchFamily="2" charset="-122"/>
                <a:cs typeface="Huawei Sans" panose="020C0503030203020204" pitchFamily="34" charset="0"/>
              </a:rPr>
              <a:t> L3 (</a:t>
            </a:r>
            <a:r>
              <a:rPr lang="en-US" dirty="0" err="1">
                <a:latin typeface="Huawei Sans" panose="020C0503030203020204" pitchFamily="34" charset="0"/>
                <a:ea typeface="方正兰亭黑简体" panose="02000000000000000000" pitchFamily="2" charset="-122"/>
                <a:cs typeface="Huawei Sans" panose="020C0503030203020204" pitchFamily="34" charset="0"/>
              </a:rPr>
              <a:t>opção</a:t>
            </a:r>
            <a:r>
              <a:rPr lang="en-US" dirty="0">
                <a:latin typeface="Huawei Sans" panose="020C0503030203020204" pitchFamily="34" charset="0"/>
                <a:ea typeface="方正兰亭黑简体" panose="02000000000000000000" pitchFamily="2" charset="-122"/>
                <a:cs typeface="Huawei Sans" panose="020C0503030203020204" pitchFamily="34" charset="0"/>
              </a:rPr>
              <a:t> 43):</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O ponto de acesso obtém o endereço IP CA do campo de opção 43 e envia uma solicitação de descoberta de </a:t>
            </a:r>
            <a:r>
              <a:rPr lang="pt-BR" dirty="0" err="1">
                <a:latin typeface="Huawei Sans" panose="020C0503030203020204" pitchFamily="34" charset="0"/>
                <a:ea typeface="方正兰亭黑简体" panose="02000000000000000000" pitchFamily="2" charset="-122"/>
                <a:cs typeface="Huawei Sans" panose="020C0503030203020204" pitchFamily="34" charset="0"/>
              </a:rPr>
              <a:t>unicast</a:t>
            </a:r>
            <a:r>
              <a:rPr lang="pt-BR" dirty="0">
                <a:latin typeface="Huawei Sans" panose="020C0503030203020204" pitchFamily="34" charset="0"/>
                <a:ea typeface="方正兰亭黑简体" panose="02000000000000000000" pitchFamily="2" charset="-122"/>
                <a:cs typeface="Huawei Sans" panose="020C0503030203020204" pitchFamily="34" charset="0"/>
              </a:rPr>
              <a:t> para a CA</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Depois de receber a mensagem de solicitação, a CA verifica se o AP tem a permissão de acesso. Se o AP for autorizado, o CA responderá com uma mensagem de resposta</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Depois de receber a resposta de descoberta, o AP baixa a versão e a configuração mais recentes do software da CA</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1">
              <a:lnSpc>
                <a:spcPct val="100000"/>
              </a:lnSpc>
            </a:pPr>
            <a:r>
              <a:rPr lang="pt-BR" dirty="0">
                <a:latin typeface="Huawei Sans" panose="020C0503030203020204" pitchFamily="34" charset="0"/>
                <a:ea typeface="方正兰亭黑简体" panose="02000000000000000000" pitchFamily="2" charset="-122"/>
                <a:cs typeface="Huawei Sans" panose="020C0503030203020204" pitchFamily="34" charset="0"/>
              </a:rPr>
              <a:t>O AP começa a trabalhar e trocar pacotes de dados do usuário com o AC</a:t>
            </a:r>
            <a:r>
              <a:rPr lang="en-US" dirty="0">
                <a:latin typeface="Huawei Sans" panose="020C0503030203020204" pitchFamily="34" charset="0"/>
                <a:ea typeface="方正兰亭黑简体" panose="02000000000000000000" pitchFamily="2" charset="-122"/>
                <a:cs typeface="Huawei Sans" panose="020C0503030203020204" pitchFamily="34" charset="0"/>
              </a:rPr>
              <a:t>.</a:t>
            </a:r>
          </a:p>
          <a:p>
            <a:pPr lvl="0">
              <a:lnSpc>
                <a:spcPct val="100000"/>
              </a:lnSpc>
            </a:pPr>
            <a:r>
              <a:rPr lang="en-US" dirty="0" err="1"/>
              <a:t>Conexão</a:t>
            </a:r>
            <a:r>
              <a:rPr lang="en-US" dirty="0"/>
              <a:t> L3 (DNS):</a:t>
            </a:r>
          </a:p>
          <a:p>
            <a:pPr lvl="1">
              <a:lnSpc>
                <a:spcPct val="100000"/>
              </a:lnSpc>
            </a:pPr>
            <a:r>
              <a:rPr lang="pt-BR" dirty="0"/>
              <a:t>O ponto de acesso obtém o endereço IP, o endereço do servidor DNS e o nome de domínio do servidor DHCP</a:t>
            </a:r>
            <a:r>
              <a:rPr lang="en-US" dirty="0"/>
              <a:t>.</a:t>
            </a:r>
          </a:p>
          <a:p>
            <a:pPr lvl="1">
              <a:lnSpc>
                <a:spcPct val="100000"/>
              </a:lnSpc>
            </a:pPr>
            <a:r>
              <a:rPr lang="pt-BR" dirty="0"/>
              <a:t>Se o ponto de acesso não receber nenhuma resposta após o envio de várias solicitações de descoberta L2, o ponto de acesso obterá o endereço IP do CA correspondente ao nome de domínio do servidor DNS. O AP envia uma solicitação de descoberta de </a:t>
            </a:r>
            <a:r>
              <a:rPr lang="pt-BR" dirty="0" err="1"/>
              <a:t>unicast</a:t>
            </a:r>
            <a:r>
              <a:rPr lang="pt-BR" dirty="0"/>
              <a:t> para a CA</a:t>
            </a:r>
            <a:r>
              <a:rPr lang="en-US" dirty="0"/>
              <a:t>.</a:t>
            </a:r>
          </a:p>
          <a:p>
            <a:pPr lvl="1">
              <a:lnSpc>
                <a:spcPct val="100000"/>
              </a:lnSpc>
            </a:pPr>
            <a:endParaRPr lang="en-US" altLang="zh-CN" dirty="0"/>
          </a:p>
          <a:p>
            <a:pPr lvl="1">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3549293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cabo super categoria 5 ou cabo categoria 6 também pode ser usado para conectar o cabo a um telefone tradicional. Dois dos fios podem ser usados. Para um telefone digital, a sequência de fios em ambas as extremidades deve ser a mesma. Para um telefone analógico, os mesmos fios de 2 núcleos devem ser usados em ambas as extremidades.
</a:t>
            </a:r>
            <a:endParaRPr lang="zh-CN" altLang="en-US" dirty="0"/>
          </a:p>
        </p:txBody>
      </p:sp>
    </p:spTree>
    <p:extLst>
      <p:ext uri="{BB962C8B-B14F-4D97-AF65-F5344CB8AC3E}">
        <p14:creationId xmlns:p14="http://schemas.microsoft.com/office/powerpoint/2010/main" val="63819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Nota: A descrição anterior envolve apenas a interação de fluxos de mídia, não fluxos de sinalização</a:t>
            </a:r>
            <a:r>
              <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261154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0525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sz="1100" dirty="0"/>
              <a:t>USB: implementa armazenamento de rede doméstica e compartilhamento de arquivos.
</a:t>
            </a:r>
            <a:endParaRPr lang="zh-CN" altLang="en-US" dirty="0"/>
          </a:p>
        </p:txBody>
      </p:sp>
    </p:spTree>
    <p:extLst>
      <p:ext uri="{BB962C8B-B14F-4D97-AF65-F5344CB8AC3E}">
        <p14:creationId xmlns:p14="http://schemas.microsoft.com/office/powerpoint/2010/main" val="27311819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79463"/>
            <a:ext cx="5934075" cy="3338512"/>
          </a:xfrm>
        </p:spPr>
      </p:sp>
      <p:sp>
        <p:nvSpPr>
          <p:cNvPr id="3" name="Notes Placeholder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299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86809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0904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r>
              <a:rPr lang="pt-BR"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Interfaces de RF, ou interfaces de radiofrequência, são usadas para conectar TVs a cabo domésticas</a:t>
            </a: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POTSs </a:t>
            </a:r>
            <a:r>
              <a:rPr lang="en-US" sz="11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são</a:t>
            </a: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interfaces </a:t>
            </a:r>
            <a:r>
              <a:rPr lang="en-US" sz="11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telefônicas</a:t>
            </a:r>
            <a:r>
              <a:rPr 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41847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48982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sz="1100" dirty="0">
                <a:latin typeface="Huawei Sans" panose="020C0503030203020204" pitchFamily="34" charset="0"/>
                <a:ea typeface="方正兰亭黑简体" panose="02000000000000000000" pitchFamily="2" charset="-122"/>
                <a:cs typeface="Huawei Sans" panose="020C0503030203020204" pitchFamily="34" charset="0"/>
              </a:rPr>
              <a:t>Os conectores magnéticos integrados 2.5G BASE-T podem ser usados para switches, roteadores, servidores e assim por diante</a:t>
            </a:r>
            <a:r>
              <a:rPr lang="en-US" sz="11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Tree>
    <p:extLst>
      <p:ext uri="{BB962C8B-B14F-4D97-AF65-F5344CB8AC3E}">
        <p14:creationId xmlns:p14="http://schemas.microsoft.com/office/powerpoint/2010/main" val="367366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pt-BR" sz="1100" b="0" dirty="0">
                <a:latin typeface="Huawei Sans" panose="020C0503030203020204" pitchFamily="34" charset="0"/>
                <a:ea typeface="方正兰亭黑简体" panose="02000000000000000000" pitchFamily="2" charset="-122"/>
                <a:cs typeface="Huawei Sans" panose="020C0503030203020204" pitchFamily="34" charset="0"/>
              </a:rPr>
              <a:t>A reversão automática refere-se à situação em que os dispositivos conectados podem ser detectados e as linhas de transmissão e recepção podem ser comutadas automaticamente, o que significa que as linhas cruzadas não são mais necessárias</a:t>
            </a:r>
            <a:r>
              <a:rPr lang="en-US" sz="1100" b="0" dirty="0">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732349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457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a:t>
            </a:r>
            <a:r>
              <a:rPr lang="en-US" altLang="zh-CN" sz="2800" kern="1200" baseline="0">
                <a:solidFill>
                  <a:srgbClr val="4D4D4D"/>
                </a:solidFill>
                <a:latin typeface="Huawei Sans" panose="020C0503030203020204" pitchFamily="34" charset="0"/>
                <a:ea typeface="方正兰亭黑简体" panose="02000000000000000000" pitchFamily="2" charset="-122"/>
                <a:cs typeface="+mn-cs"/>
              </a:rPr>
              <a:t>Print This </a:t>
            </a: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1224727297"/>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a:ln>
                            <a:noFill/>
                          </a:ln>
                          <a:solidFill>
                            <a:schemeClr val="tx1"/>
                          </a:solidFill>
                          <a:effectLst/>
                          <a:latin typeface="方正兰亭黑简体" panose="02000000000000000000" pitchFamily="2" charset="-122"/>
                          <a:ea typeface="方正兰亭黑简体" panose="02000000000000000000" pitchFamily="2" charset="-122"/>
                        </a:rPr>
                        <a:t>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14.emf"/><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p:cNvSpPr>
            <a:spLocks noGrp="1"/>
          </p:cNvSpPr>
          <p:nvPr>
            <p:ph type="ctrTitle" sz="quarter"/>
          </p:nvPr>
        </p:nvSpPr>
        <p:spPr>
          <a:xfrm>
            <a:off x="1031295" y="5122411"/>
            <a:ext cx="10441567" cy="831600"/>
          </a:xfrm>
        </p:spPr>
        <p:txBody>
          <a:bodyPr/>
          <a:lstStyle/>
          <a:p>
            <a:r>
              <a:rPr lang="pt-BR" altLang="en-US" dirty="0"/>
              <a:t>Interfaces de serviço </a:t>
            </a:r>
            <a:r>
              <a:rPr lang="pt-BR" altLang="en-US"/>
              <a:t>da ONU</a:t>
            </a:r>
            <a:endParaRPr lang="en-US" altLang="en-US" dirty="0"/>
          </a:p>
        </p:txBody>
      </p:sp>
      <p:sp>
        <p:nvSpPr>
          <p:cNvPr id="27" name="文本占位符 26"/>
          <p:cNvSpPr>
            <a:spLocks noGrp="1"/>
          </p:cNvSpPr>
          <p:nvPr>
            <p:ph type="body" sz="quarter" idx="10"/>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425565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285750" indent="-285750">
              <a:spcBef>
                <a:spcPts val="600"/>
              </a:spcBef>
              <a:spcAft>
                <a:spcPts val="600"/>
              </a:spcAft>
            </a:pPr>
            <a:r>
              <a:rPr lang="pt-BR" sz="1800" dirty="0">
                <a:solidFill>
                  <a:prstClr val="black"/>
                </a:solidFill>
              </a:rPr>
              <a:t>Um sistema </a:t>
            </a:r>
            <a:r>
              <a:rPr lang="pt-BR" sz="1800" dirty="0" err="1">
                <a:solidFill>
                  <a:prstClr val="black"/>
                </a:solidFill>
              </a:rPr>
              <a:t>PoE</a:t>
            </a:r>
            <a:r>
              <a:rPr lang="pt-BR" sz="1800" dirty="0">
                <a:solidFill>
                  <a:prstClr val="black"/>
                </a:solidFill>
              </a:rPr>
              <a:t> consiste em duas partes</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742950" lvl="1" indent="-285750" fontAlgn="auto">
              <a:spcBef>
                <a:spcPts val="600"/>
              </a:spcBef>
              <a:spcAft>
                <a:spcPts val="600"/>
              </a:spcAft>
            </a:pPr>
            <a:r>
              <a:rPr lang="pt-BR" sz="1800" dirty="0">
                <a:solidFill>
                  <a:prstClr val="black"/>
                </a:solidFill>
                <a:cs typeface="Huawei Sans" panose="020C0503030203020204" pitchFamily="34" charset="0"/>
              </a:rPr>
              <a:t>Power </a:t>
            </a:r>
            <a:r>
              <a:rPr lang="pt-BR" sz="1800" dirty="0" err="1">
                <a:solidFill>
                  <a:prstClr val="black"/>
                </a:solidFill>
                <a:cs typeface="Huawei Sans" panose="020C0503030203020204" pitchFamily="34" charset="0"/>
              </a:rPr>
              <a:t>sourcing</a:t>
            </a:r>
            <a:r>
              <a:rPr lang="pt-BR" sz="1800" dirty="0">
                <a:solidFill>
                  <a:prstClr val="black"/>
                </a:solidFill>
                <a:cs typeface="Huawei Sans" panose="020C0503030203020204" pitchFamily="34" charset="0"/>
              </a:rPr>
              <a:t> </a:t>
            </a:r>
            <a:r>
              <a:rPr lang="pt-BR" sz="1800" dirty="0" err="1">
                <a:solidFill>
                  <a:prstClr val="black"/>
                </a:solidFill>
                <a:cs typeface="Huawei Sans" panose="020C0503030203020204" pitchFamily="34" charset="0"/>
              </a:rPr>
              <a:t>equipment</a:t>
            </a:r>
            <a:r>
              <a:rPr lang="pt-BR" sz="1800" dirty="0">
                <a:solidFill>
                  <a:prstClr val="black"/>
                </a:solidFill>
                <a:cs typeface="Huawei Sans" panose="020C0503030203020204" pitchFamily="34" charset="0"/>
              </a:rPr>
              <a:t> (PSE): dispositivos de fonte de alimentação
Dispositivo alimentado (PD): dispositivos que são alimentados</a:t>
            </a:r>
            <a:endPar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spcBef>
                <a:spcPts val="600"/>
              </a:spcBef>
              <a:spcAft>
                <a:spcPts val="600"/>
              </a:spcAft>
            </a:pPr>
            <a:r>
              <a:rPr lang="pt-BR" sz="1800" dirty="0">
                <a:solidFill>
                  <a:prstClr val="black"/>
                </a:solidFill>
              </a:rPr>
              <a:t>Dois modos são usados para o PSE de acordo com a localização: </a:t>
            </a:r>
            <a:r>
              <a:rPr lang="pt-BR" sz="1800" dirty="0" err="1">
                <a:solidFill>
                  <a:prstClr val="black"/>
                </a:solidFill>
              </a:rPr>
              <a:t>mid-span</a:t>
            </a:r>
            <a:r>
              <a:rPr lang="pt-BR" sz="1800" dirty="0">
                <a:solidFill>
                  <a:prstClr val="black"/>
                </a:solidFill>
              </a:rPr>
              <a:t> ou </a:t>
            </a:r>
            <a:r>
              <a:rPr lang="pt-BR" sz="1800" dirty="0" err="1">
                <a:solidFill>
                  <a:prstClr val="black"/>
                </a:solidFill>
              </a:rPr>
              <a:t>end</a:t>
            </a:r>
            <a:r>
              <a:rPr lang="pt-BR" sz="1800" dirty="0">
                <a:solidFill>
                  <a:prstClr val="black"/>
                </a:solidFill>
              </a:rPr>
              <a:t>-point. O modo de ponto final é usado para Huawei </a:t>
            </a:r>
            <a:r>
              <a:rPr lang="pt-BR" sz="1800" dirty="0" err="1">
                <a:solidFill>
                  <a:prstClr val="black"/>
                </a:solidFill>
              </a:rPr>
              <a:t>ONUs</a:t>
            </a:r>
            <a:r>
              <a:rPr lang="en-US" sz="18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sz="2000" dirty="0"/>
          </a:p>
        </p:txBody>
      </p:sp>
      <p:sp>
        <p:nvSpPr>
          <p:cNvPr id="2" name="标题 1"/>
          <p:cNvSpPr>
            <a:spLocks noGrp="1"/>
          </p:cNvSpPr>
          <p:nvPr>
            <p:ph type="title"/>
          </p:nvPr>
        </p:nvSpPr>
        <p:spPr/>
        <p:txBody>
          <a:bodyPr/>
          <a:lstStyle/>
          <a:p>
            <a:r>
              <a:rPr lang="en-US"/>
              <a:t>PoE (2)</a:t>
            </a:r>
          </a:p>
        </p:txBody>
      </p:sp>
      <p:grpSp>
        <p:nvGrpSpPr>
          <p:cNvPr id="26" name="组合 25"/>
          <p:cNvGrpSpPr/>
          <p:nvPr/>
        </p:nvGrpSpPr>
        <p:grpSpPr>
          <a:xfrm>
            <a:off x="1325292" y="3667759"/>
            <a:ext cx="9048068" cy="2262413"/>
            <a:chOff x="1010332" y="3519184"/>
            <a:chExt cx="10450264" cy="2862566"/>
          </a:xfrm>
        </p:grpSpPr>
        <p:sp>
          <p:nvSpPr>
            <p:cNvPr id="4" name="圆角矩形 75"/>
            <p:cNvSpPr/>
            <p:nvPr/>
          </p:nvSpPr>
          <p:spPr>
            <a:xfrm>
              <a:off x="1010332" y="3519184"/>
              <a:ext cx="5085668"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sz="1600" b="1" dirty="0">
                  <a:solidFill>
                    <a:prstClr val="white"/>
                  </a:solidFill>
                  <a:ea typeface="方正兰亭黑简体" panose="02000000000000000000" pitchFamily="2" charset="-122"/>
                </a:rPr>
                <a:t>Mid-span</a:t>
              </a:r>
            </a:p>
          </p:txBody>
        </p:sp>
        <p:sp>
          <p:nvSpPr>
            <p:cNvPr id="5" name="圆角矩形 75"/>
            <p:cNvSpPr/>
            <p:nvPr/>
          </p:nvSpPr>
          <p:spPr>
            <a:xfrm>
              <a:off x="1010332" y="3993980"/>
              <a:ext cx="5085668" cy="238762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6" name="圆角矩形 75"/>
            <p:cNvSpPr/>
            <p:nvPr/>
          </p:nvSpPr>
          <p:spPr>
            <a:xfrm>
              <a:off x="6374928" y="3519328"/>
              <a:ext cx="5085668"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sz="1600" b="1" dirty="0">
                  <a:solidFill>
                    <a:prstClr val="white"/>
                  </a:solidFill>
                  <a:ea typeface="方正兰亭黑简体" panose="02000000000000000000" pitchFamily="2" charset="-122"/>
                </a:rPr>
                <a:t>End-point</a:t>
              </a:r>
            </a:p>
          </p:txBody>
        </p:sp>
        <p:sp>
          <p:nvSpPr>
            <p:cNvPr id="7" name="圆角矩形 75"/>
            <p:cNvSpPr/>
            <p:nvPr/>
          </p:nvSpPr>
          <p:spPr>
            <a:xfrm>
              <a:off x="6374928" y="3994124"/>
              <a:ext cx="5085668" cy="238762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p:nvPicPr>
          <p:blipFill>
            <a:blip r:embed="rId3" cstate="print"/>
            <a:stretch>
              <a:fillRect/>
            </a:stretch>
          </p:blipFill>
          <p:spPr>
            <a:xfrm>
              <a:off x="2455528" y="4699617"/>
              <a:ext cx="1944216" cy="526559"/>
            </a:xfrm>
            <a:prstGeom prst="rect">
              <a:avLst/>
            </a:prstGeom>
          </p:spPr>
        </p:pic>
        <p:pic>
          <p:nvPicPr>
            <p:cNvPr id="10" name="图片 9"/>
            <p:cNvPicPr>
              <a:picLocks noChangeAspect="1"/>
            </p:cNvPicPr>
            <p:nvPr/>
          </p:nvPicPr>
          <p:blipFill>
            <a:blip r:embed="rId4"/>
            <a:stretch>
              <a:fillRect/>
            </a:stretch>
          </p:blipFill>
          <p:spPr>
            <a:xfrm>
              <a:off x="2361256" y="5733256"/>
              <a:ext cx="554394" cy="530262"/>
            </a:xfrm>
            <a:prstGeom prst="rect">
              <a:avLst/>
            </a:prstGeom>
          </p:spPr>
        </p:pic>
        <p:pic>
          <p:nvPicPr>
            <p:cNvPr id="11" name="图片 10"/>
            <p:cNvPicPr>
              <a:picLocks noChangeAspect="1"/>
            </p:cNvPicPr>
            <p:nvPr/>
          </p:nvPicPr>
          <p:blipFill>
            <a:blip r:embed="rId5" cstate="print"/>
            <a:stretch>
              <a:fillRect/>
            </a:stretch>
          </p:blipFill>
          <p:spPr>
            <a:xfrm>
              <a:off x="3345779" y="5783050"/>
              <a:ext cx="610301" cy="530262"/>
            </a:xfrm>
            <a:prstGeom prst="rect">
              <a:avLst/>
            </a:prstGeom>
          </p:spPr>
        </p:pic>
        <p:sp>
          <p:nvSpPr>
            <p:cNvPr id="12" name="矩形 11"/>
            <p:cNvSpPr/>
            <p:nvPr/>
          </p:nvSpPr>
          <p:spPr>
            <a:xfrm>
              <a:off x="4458142" y="4232121"/>
              <a:ext cx="1694793" cy="584131"/>
            </a:xfrm>
            <a:prstGeom prst="rect">
              <a:avLst/>
            </a:prstGeom>
          </p:spPr>
          <p:txBody>
            <a:bodyPr wrap="none">
              <a:spAutoFit/>
            </a:bodyPr>
            <a:lstStyle/>
            <a:p>
              <a:r>
                <a:rPr lang="en-US" sz="1200" dirty="0" err="1">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Comutador</a:t>
              </a:r>
              <a:r>
                <a:rPr lang="en-US" sz="12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 Ethernet
</a:t>
              </a:r>
            </a:p>
          </p:txBody>
        </p:sp>
        <p:sp>
          <p:nvSpPr>
            <p:cNvPr id="13" name="矩形 12"/>
            <p:cNvSpPr/>
            <p:nvPr/>
          </p:nvSpPr>
          <p:spPr>
            <a:xfrm>
              <a:off x="4458142" y="4824396"/>
              <a:ext cx="1146468"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Mid-span PSE</a:t>
              </a:r>
            </a:p>
          </p:txBody>
        </p:sp>
        <p:sp>
          <p:nvSpPr>
            <p:cNvPr id="14" name="矩形 13"/>
            <p:cNvSpPr/>
            <p:nvPr/>
          </p:nvSpPr>
          <p:spPr>
            <a:xfrm>
              <a:off x="4458142" y="5909680"/>
              <a:ext cx="385042"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PD</a:t>
              </a:r>
            </a:p>
          </p:txBody>
        </p:sp>
        <p:cxnSp>
          <p:nvCxnSpPr>
            <p:cNvPr id="15" name="直接连接符 14"/>
            <p:cNvCxnSpPr/>
            <p:nvPr/>
          </p:nvCxnSpPr>
          <p:spPr bwMode="auto">
            <a:xfrm>
              <a:off x="2638453" y="4409064"/>
              <a:ext cx="0" cy="5037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639616" y="5021383"/>
              <a:ext cx="0" cy="711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a:off x="3646565" y="4409063"/>
              <a:ext cx="0" cy="5037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3647728" y="5021382"/>
              <a:ext cx="0" cy="711873"/>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9" name="矩形 18"/>
            <p:cNvSpPr/>
            <p:nvPr/>
          </p:nvSpPr>
          <p:spPr>
            <a:xfrm>
              <a:off x="2980671" y="5403984"/>
              <a:ext cx="396262"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0" name="矩形 19"/>
            <p:cNvSpPr/>
            <p:nvPr/>
          </p:nvSpPr>
          <p:spPr>
            <a:xfrm>
              <a:off x="2970944" y="4457191"/>
              <a:ext cx="396262"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a:t>
              </a:r>
            </a:p>
          </p:txBody>
        </p:sp>
        <p:pic>
          <p:nvPicPr>
            <p:cNvPr id="22" name="图片 21"/>
            <p:cNvPicPr>
              <a:picLocks noChangeAspect="1"/>
            </p:cNvPicPr>
            <p:nvPr/>
          </p:nvPicPr>
          <p:blipFill>
            <a:blip r:embed="rId5" cstate="print"/>
            <a:stretch>
              <a:fillRect/>
            </a:stretch>
          </p:blipFill>
          <p:spPr>
            <a:xfrm>
              <a:off x="8527650" y="5781054"/>
              <a:ext cx="610301" cy="530262"/>
            </a:xfrm>
            <a:prstGeom prst="rect">
              <a:avLst/>
            </a:prstGeom>
          </p:spPr>
        </p:pic>
        <p:sp>
          <p:nvSpPr>
            <p:cNvPr id="23" name="矩形 22"/>
            <p:cNvSpPr/>
            <p:nvPr/>
          </p:nvSpPr>
          <p:spPr>
            <a:xfrm>
              <a:off x="9365694" y="4185084"/>
              <a:ext cx="1172116"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End-point PSE</a:t>
              </a:r>
            </a:p>
          </p:txBody>
        </p:sp>
        <p:sp>
          <p:nvSpPr>
            <p:cNvPr id="24" name="矩形 23"/>
            <p:cNvSpPr/>
            <p:nvPr/>
          </p:nvSpPr>
          <p:spPr>
            <a:xfrm>
              <a:off x="9365694" y="5908076"/>
              <a:ext cx="385042" cy="276999"/>
            </a:xfrm>
            <a:prstGeom prst="rect">
              <a:avLst/>
            </a:prstGeom>
          </p:spPr>
          <p:txBody>
            <a:bodyPr wrap="none">
              <a:spAutoFit/>
            </a:bodyPr>
            <a:lstStyle/>
            <a:p>
              <a:r>
                <a:rPr lang="en-US" sz="120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rPr>
                <a:t>PD</a:t>
              </a:r>
            </a:p>
          </p:txBody>
        </p:sp>
        <p:cxnSp>
          <p:nvCxnSpPr>
            <p:cNvPr id="25" name="直接连接符 24"/>
            <p:cNvCxnSpPr/>
            <p:nvPr/>
          </p:nvCxnSpPr>
          <p:spPr bwMode="auto">
            <a:xfrm>
              <a:off x="8829599" y="4293096"/>
              <a:ext cx="0" cy="1438163"/>
            </a:xfrm>
            <a:prstGeom prst="line">
              <a:avLst/>
            </a:prstGeom>
            <a:solidFill>
              <a:schemeClr val="accent1"/>
            </a:solidFill>
            <a:ln w="28575"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3" cstate="print"/>
            <a:stretch>
              <a:fillRect/>
            </a:stretch>
          </p:blipFill>
          <p:spPr>
            <a:xfrm>
              <a:off x="2459596" y="4070747"/>
              <a:ext cx="1944216" cy="526559"/>
            </a:xfrm>
            <a:prstGeom prst="rect">
              <a:avLst/>
            </a:prstGeom>
          </p:spPr>
        </p:pic>
        <p:pic>
          <p:nvPicPr>
            <p:cNvPr id="21" name="图片 20"/>
            <p:cNvPicPr>
              <a:picLocks noChangeAspect="1"/>
            </p:cNvPicPr>
            <p:nvPr/>
          </p:nvPicPr>
          <p:blipFill>
            <a:blip r:embed="rId6" cstate="print"/>
            <a:stretch>
              <a:fillRect/>
            </a:stretch>
          </p:blipFill>
          <p:spPr>
            <a:xfrm>
              <a:off x="7572164" y="4192221"/>
              <a:ext cx="1421637" cy="257105"/>
            </a:xfrm>
            <a:prstGeom prst="rect">
              <a:avLst/>
            </a:prstGeom>
          </p:spPr>
        </p:pic>
      </p:grpSp>
    </p:spTree>
    <p:extLst>
      <p:ext uri="{BB962C8B-B14F-4D97-AF65-F5344CB8AC3E}">
        <p14:creationId xmlns:p14="http://schemas.microsoft.com/office/powerpoint/2010/main" val="135870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1800" dirty="0"/>
              <a:t>A tabela a seguir lista a evolução do </a:t>
            </a:r>
            <a:r>
              <a:rPr lang="pt-BR" sz="1800" dirty="0" err="1"/>
              <a:t>PoE</a:t>
            </a:r>
            <a:r>
              <a:rPr lang="pt-BR" sz="1800" dirty="0"/>
              <a:t> e as especificações relevantes</a:t>
            </a:r>
            <a:r>
              <a:rPr lang="en-US" sz="1800" dirty="0"/>
              <a:t>.</a:t>
            </a:r>
          </a:p>
          <a:p>
            <a:endParaRPr lang="zh-CN" altLang="en-US" sz="1600" dirty="0"/>
          </a:p>
        </p:txBody>
      </p:sp>
      <p:sp>
        <p:nvSpPr>
          <p:cNvPr id="2" name="标题 1"/>
          <p:cNvSpPr>
            <a:spLocks noGrp="1"/>
          </p:cNvSpPr>
          <p:nvPr>
            <p:ph type="title"/>
          </p:nvPr>
        </p:nvSpPr>
        <p:spPr/>
        <p:txBody>
          <a:bodyPr/>
          <a:lstStyle/>
          <a:p>
            <a:r>
              <a:rPr lang="en-US"/>
              <a:t>PoE (3)</a:t>
            </a:r>
          </a:p>
        </p:txBody>
      </p:sp>
      <p:graphicFrame>
        <p:nvGraphicFramePr>
          <p:cNvPr id="4" name="表格 3"/>
          <p:cNvGraphicFramePr>
            <a:graphicFrameLocks noGrp="1"/>
          </p:cNvGraphicFramePr>
          <p:nvPr>
            <p:extLst>
              <p:ext uri="{D42A27DB-BD31-4B8C-83A1-F6EECF244321}">
                <p14:modId xmlns:p14="http://schemas.microsoft.com/office/powerpoint/2010/main" val="611273589"/>
              </p:ext>
            </p:extLst>
          </p:nvPr>
        </p:nvGraphicFramePr>
        <p:xfrm>
          <a:off x="807306" y="1770893"/>
          <a:ext cx="9847720" cy="4745745"/>
        </p:xfrm>
        <a:graphic>
          <a:graphicData uri="http://schemas.openxmlformats.org/drawingml/2006/table">
            <a:tbl>
              <a:tblPr/>
              <a:tblGrid>
                <a:gridCol w="2461930">
                  <a:extLst>
                    <a:ext uri="{9D8B030D-6E8A-4147-A177-3AD203B41FA5}">
                      <a16:colId xmlns:a16="http://schemas.microsoft.com/office/drawing/2014/main" val="20000"/>
                    </a:ext>
                  </a:extLst>
                </a:gridCol>
                <a:gridCol w="2461930">
                  <a:extLst>
                    <a:ext uri="{9D8B030D-6E8A-4147-A177-3AD203B41FA5}">
                      <a16:colId xmlns:a16="http://schemas.microsoft.com/office/drawing/2014/main" val="20001"/>
                    </a:ext>
                  </a:extLst>
                </a:gridCol>
                <a:gridCol w="2461930">
                  <a:extLst>
                    <a:ext uri="{9D8B030D-6E8A-4147-A177-3AD203B41FA5}">
                      <a16:colId xmlns:a16="http://schemas.microsoft.com/office/drawing/2014/main" val="20002"/>
                    </a:ext>
                  </a:extLst>
                </a:gridCol>
                <a:gridCol w="2461930">
                  <a:extLst>
                    <a:ext uri="{9D8B030D-6E8A-4147-A177-3AD203B41FA5}">
                      <a16:colId xmlns:a16="http://schemas.microsoft.com/office/drawing/2014/main" val="20003"/>
                    </a:ext>
                  </a:extLst>
                </a:gridCol>
              </a:tblGrid>
              <a:tr h="387105">
                <a:tc>
                  <a:txBody>
                    <a:bodyPr/>
                    <a:lstStyle/>
                    <a:p>
                      <a:pPr algn="ctr">
                        <a:spcAft>
                          <a:spcPts val="0"/>
                        </a:spcAft>
                      </a:pPr>
                      <a:r>
                        <a:rPr lang="en-US" sz="1600" b="1">
                          <a:solidFill>
                            <a:schemeClr val="bg1"/>
                          </a:solidFill>
                          <a:latin typeface="+mn-lt"/>
                          <a:ea typeface="+mn-ea"/>
                          <a:cs typeface="Times New Roman" panose="02020603050405020304" pitchFamily="18" charset="0"/>
                        </a:rPr>
                        <a:t>Item</a:t>
                      </a:r>
                      <a:endParaRPr lang="en-US" sz="1600" b="1" dirty="0">
                        <a:solidFill>
                          <a:schemeClr val="bg1"/>
                        </a:solidFill>
                        <a:latin typeface="+mn-lt"/>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spcAft>
                          <a:spcPts val="0"/>
                        </a:spcAft>
                      </a:pPr>
                      <a:r>
                        <a:rPr lang="en-US" sz="1600" b="1">
                          <a:solidFill>
                            <a:schemeClr val="bg1"/>
                          </a:solidFill>
                          <a:latin typeface="+mn-lt"/>
                          <a:ea typeface="+mn-ea"/>
                          <a:cs typeface="Times New Roman" panose="02020603050405020304" pitchFamily="18" charset="0"/>
                        </a:rPr>
                        <a:t>PoE</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lt"/>
                          <a:ea typeface="+mn-ea"/>
                          <a:cs typeface="Times New Roman" panose="02020603050405020304" pitchFamily="18" charset="0"/>
                        </a:rPr>
                        <a:t>PoE+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lt"/>
                          <a:ea typeface="+mn-ea"/>
                          <a:cs typeface="Times New Roman" panose="02020603050405020304" pitchFamily="18" charset="0"/>
                        </a:rPr>
                        <a:t>PoE++ (UPoE+)</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651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dirty="0" err="1">
                          <a:solidFill>
                            <a:schemeClr val="tx1"/>
                          </a:solidFill>
                          <a:latin typeface="+mn-lt"/>
                          <a:ea typeface="+mn-ea"/>
                          <a:cs typeface="Huawei Sans" panose="020C0503030203020204" pitchFamily="34" charset="0"/>
                        </a:rPr>
                        <a:t>Padrão</a:t>
                      </a:r>
                      <a:endParaRPr kumimoji="1" lang="en-US" sz="1400" b="0" dirty="0">
                        <a:solidFill>
                          <a:schemeClr val="tx1"/>
                        </a:solidFill>
                        <a:latin typeface="+mn-lt"/>
                        <a:ea typeface="+mn-ea"/>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a:solidFill>
                            <a:schemeClr val="tx1"/>
                          </a:solidFill>
                          <a:latin typeface="+mn-lt"/>
                          <a:ea typeface="+mn-ea"/>
                          <a:cs typeface="Huawei Sans" panose="020C0503030203020204" pitchFamily="34" charset="0"/>
                        </a:rPr>
                        <a:t>802.3af</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sz="1400" b="0">
                          <a:solidFill>
                            <a:schemeClr val="tx1"/>
                          </a:solidFill>
                          <a:latin typeface="+mn-lt"/>
                          <a:ea typeface="+mn-ea"/>
                          <a:cs typeface="Huawei Sans" panose="020C0503030203020204" pitchFamily="34" charset="0"/>
                        </a:rPr>
                        <a:t>802.3at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400" b="0" dirty="0">
                          <a:solidFill>
                            <a:schemeClr val="tx1"/>
                          </a:solidFill>
                          <a:latin typeface="+mn-lt"/>
                          <a:ea typeface="+mn-ea"/>
                          <a:cs typeface="Huawei Sans" panose="020C0503030203020204" pitchFamily="34" charset="0"/>
                        </a:rPr>
                        <a:t>802.3bt (</a:t>
                      </a:r>
                      <a:r>
                        <a:rPr kumimoji="1" lang="en-US" sz="1400" b="0" dirty="0" err="1">
                          <a:solidFill>
                            <a:schemeClr val="tx1"/>
                          </a:solidFill>
                          <a:latin typeface="+mn-lt"/>
                          <a:ea typeface="+mn-ea"/>
                          <a:cs typeface="Huawei Sans" panose="020C0503030203020204" pitchFamily="34" charset="0"/>
                        </a:rPr>
                        <a:t>rascunho</a:t>
                      </a:r>
                      <a:r>
                        <a:rPr kumimoji="1" lang="en-US" sz="1400" b="0" dirty="0">
                          <a:solidFill>
                            <a:schemeClr val="tx1"/>
                          </a:solidFill>
                          <a:latin typeface="+mn-lt"/>
                          <a:ea typeface="+mn-ea"/>
                          <a:cs typeface="Huawei Sans" panose="020C0503030203020204" pitchFamily="34" charset="0"/>
                        </a:rPr>
                        <a:t>)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Corrente</a:t>
                      </a:r>
                      <a:r>
                        <a:rPr lang="en-US" sz="1400" dirty="0">
                          <a:solidFill>
                            <a:schemeClr val="tx1"/>
                          </a:solidFill>
                          <a:latin typeface="+mn-lt"/>
                          <a:ea typeface="+mn-ea"/>
                          <a:cs typeface="Huawei Sans" panose="020C0503030203020204" pitchFamily="34" charset="0"/>
                        </a:rPr>
                        <a:t> </a:t>
                      </a:r>
                      <a:r>
                        <a:rPr lang="en-US" sz="1400" dirty="0" err="1">
                          <a:solidFill>
                            <a:schemeClr val="tx1"/>
                          </a:solidFill>
                          <a:latin typeface="+mn-lt"/>
                          <a:ea typeface="+mn-ea"/>
                          <a:cs typeface="Huawei Sans" panose="020C0503030203020204" pitchFamily="34" charset="0"/>
                        </a:rPr>
                        <a:t>máxima</a:t>
                      </a:r>
                      <a:r>
                        <a:rPr lang="en-US" sz="1400" dirty="0">
                          <a:solidFill>
                            <a:schemeClr val="tx1"/>
                          </a:solidFill>
                          <a:latin typeface="+mn-lt"/>
                          <a:ea typeface="+mn-ea"/>
                          <a:cs typeface="Huawei Sans" panose="020C0503030203020204" pitchFamily="34" charset="0"/>
                        </a:rPr>
                        <a:t>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350 mA</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720 mA</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960 mA</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Tensão</a:t>
                      </a:r>
                      <a:r>
                        <a:rPr lang="en-US" sz="1400" dirty="0">
                          <a:solidFill>
                            <a:schemeClr val="tx1"/>
                          </a:solidFill>
                          <a:latin typeface="+mn-lt"/>
                          <a:ea typeface="+mn-ea"/>
                          <a:cs typeface="Huawei Sans" panose="020C0503030203020204" pitchFamily="34" charset="0"/>
                        </a:rPr>
                        <a:t> de </a:t>
                      </a:r>
                      <a:r>
                        <a:rPr lang="en-US" sz="1400" dirty="0" err="1">
                          <a:solidFill>
                            <a:schemeClr val="tx1"/>
                          </a:solidFill>
                          <a:latin typeface="+mn-lt"/>
                          <a:ea typeface="+mn-ea"/>
                          <a:cs typeface="Huawei Sans" panose="020C0503030203020204" pitchFamily="34" charset="0"/>
                        </a:rPr>
                        <a:t>saída</a:t>
                      </a:r>
                      <a:r>
                        <a:rPr lang="en-US" sz="1400" dirty="0">
                          <a:solidFill>
                            <a:schemeClr val="tx1"/>
                          </a:solidFill>
                          <a:latin typeface="+mn-lt"/>
                          <a:ea typeface="+mn-ea"/>
                          <a:cs typeface="Huawei Sans" panose="020C0503030203020204" pitchFamily="34" charset="0"/>
                        </a:rPr>
                        <a:t> PSE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44–57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50–57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50–57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Potência</a:t>
                      </a:r>
                      <a:r>
                        <a:rPr lang="en-US" sz="1400" dirty="0">
                          <a:solidFill>
                            <a:schemeClr val="tx1"/>
                          </a:solidFill>
                          <a:latin typeface="+mn-lt"/>
                          <a:ea typeface="+mn-ea"/>
                          <a:cs typeface="Huawei Sans" panose="020C0503030203020204" pitchFamily="34" charset="0"/>
                        </a:rPr>
                        <a:t> de </a:t>
                      </a:r>
                      <a:r>
                        <a:rPr lang="en-US" sz="1400" dirty="0" err="1">
                          <a:solidFill>
                            <a:schemeClr val="tx1"/>
                          </a:solidFill>
                          <a:latin typeface="+mn-lt"/>
                          <a:ea typeface="+mn-ea"/>
                          <a:cs typeface="Huawei Sans" panose="020C0503030203020204" pitchFamily="34" charset="0"/>
                        </a:rPr>
                        <a:t>saída</a:t>
                      </a:r>
                      <a:r>
                        <a:rPr lang="en-US" sz="1400" dirty="0">
                          <a:solidFill>
                            <a:schemeClr val="tx1"/>
                          </a:solidFill>
                          <a:latin typeface="+mn-lt"/>
                          <a:ea typeface="+mn-ea"/>
                          <a:cs typeface="Huawei Sans" panose="020C0503030203020204" pitchFamily="34" charset="0"/>
                        </a:rPr>
                        <a:t> PSE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&lt;= 15.4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&lt;= 30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&lt;= 90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Tensão</a:t>
                      </a:r>
                      <a:r>
                        <a:rPr lang="en-US" sz="1400" dirty="0">
                          <a:solidFill>
                            <a:schemeClr val="tx1"/>
                          </a:solidFill>
                          <a:latin typeface="+mn-lt"/>
                          <a:ea typeface="+mn-ea"/>
                          <a:cs typeface="Huawei Sans" panose="020C0503030203020204" pitchFamily="34" charset="0"/>
                        </a:rPr>
                        <a:t> de entrada PD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36–57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42.5–57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42.5–57 V DC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Potência</a:t>
                      </a:r>
                      <a:r>
                        <a:rPr lang="en-US" sz="1400" dirty="0">
                          <a:solidFill>
                            <a:schemeClr val="tx1"/>
                          </a:solidFill>
                          <a:latin typeface="+mn-lt"/>
                          <a:ea typeface="+mn-ea"/>
                          <a:cs typeface="Huawei Sans" panose="020C0503030203020204" pitchFamily="34" charset="0"/>
                        </a:rPr>
                        <a:t> </a:t>
                      </a:r>
                      <a:r>
                        <a:rPr lang="en-US" sz="1400" dirty="0" err="1">
                          <a:solidFill>
                            <a:schemeClr val="tx1"/>
                          </a:solidFill>
                          <a:latin typeface="+mn-lt"/>
                          <a:ea typeface="+mn-ea"/>
                          <a:cs typeface="Huawei Sans" panose="020C0503030203020204" pitchFamily="34" charset="0"/>
                        </a:rPr>
                        <a:t>máxima</a:t>
                      </a:r>
                      <a:r>
                        <a:rPr lang="en-US" sz="1400" dirty="0">
                          <a:solidFill>
                            <a:schemeClr val="tx1"/>
                          </a:solidFill>
                          <a:latin typeface="+mn-lt"/>
                          <a:ea typeface="+mn-ea"/>
                          <a:cs typeface="Huawei Sans" panose="020C0503030203020204" pitchFamily="34" charset="0"/>
                        </a:rPr>
                        <a:t> PD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12.95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25.5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81.6 W</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6"/>
                  </a:ext>
                </a:extLst>
              </a:tr>
              <a:tr h="365177">
                <a:tc>
                  <a:txBody>
                    <a:bodyPr/>
                    <a:lstStyle/>
                    <a:p>
                      <a:pPr algn="ctr">
                        <a:spcAft>
                          <a:spcPts val="0"/>
                        </a:spcAft>
                      </a:pPr>
                      <a:r>
                        <a:rPr lang="en-US" sz="1400" dirty="0" err="1">
                          <a:solidFill>
                            <a:schemeClr val="tx1"/>
                          </a:solidFill>
                          <a:latin typeface="+mn-lt"/>
                          <a:ea typeface="+mn-ea"/>
                          <a:cs typeface="Huawei Sans" panose="020C0503030203020204" pitchFamily="34" charset="0"/>
                        </a:rPr>
                        <a:t>Requisitos</a:t>
                      </a:r>
                      <a:r>
                        <a:rPr lang="en-US" sz="1400" dirty="0">
                          <a:solidFill>
                            <a:schemeClr val="tx1"/>
                          </a:solidFill>
                          <a:latin typeface="+mn-lt"/>
                          <a:ea typeface="+mn-ea"/>
                          <a:cs typeface="Huawei Sans" panose="020C0503030203020204" pitchFamily="34" charset="0"/>
                        </a:rPr>
                        <a:t> do </a:t>
                      </a:r>
                      <a:r>
                        <a:rPr lang="en-US" sz="1400" dirty="0" err="1">
                          <a:solidFill>
                            <a:schemeClr val="tx1"/>
                          </a:solidFill>
                          <a:latin typeface="+mn-lt"/>
                          <a:ea typeface="+mn-ea"/>
                          <a:cs typeface="Huawei Sans" panose="020C0503030203020204" pitchFamily="34" charset="0"/>
                        </a:rPr>
                        <a:t>cabo</a:t>
                      </a:r>
                      <a:r>
                        <a:rPr lang="en-US" sz="1400" dirty="0">
                          <a:solidFill>
                            <a:schemeClr val="tx1"/>
                          </a:solidFill>
                          <a:latin typeface="+mn-lt"/>
                          <a:ea typeface="+mn-ea"/>
                          <a:cs typeface="Huawei Sans" panose="020C0503030203020204" pitchFamily="34" charset="0"/>
                        </a:rPr>
                        <a:t>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Desestruturado</a:t>
                      </a:r>
                      <a:endParaRPr lang="en-US" sz="1400" dirty="0">
                        <a:solidFill>
                          <a:schemeClr val="tx1"/>
                        </a:solidFill>
                        <a:latin typeface="+mn-lt"/>
                        <a:ea typeface="+mn-ea"/>
                        <a:cs typeface="Huawei Sans" panose="020C0503030203020204" pitchFamily="34"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Categoria</a:t>
                      </a:r>
                      <a:r>
                        <a:rPr lang="en-US" sz="1400" dirty="0">
                          <a:solidFill>
                            <a:schemeClr val="tx1"/>
                          </a:solidFill>
                          <a:latin typeface="+mn-lt"/>
                          <a:ea typeface="+mn-ea"/>
                          <a:cs typeface="Huawei Sans" panose="020C0503030203020204" pitchFamily="34" charset="0"/>
                        </a:rPr>
                        <a:t> 5 </a:t>
                      </a:r>
                      <a:r>
                        <a:rPr lang="en-US" sz="1400" dirty="0" err="1">
                          <a:solidFill>
                            <a:schemeClr val="tx1"/>
                          </a:solidFill>
                          <a:latin typeface="+mn-lt"/>
                          <a:ea typeface="+mn-ea"/>
                          <a:cs typeface="Huawei Sans" panose="020C0503030203020204" pitchFamily="34" charset="0"/>
                        </a:rPr>
                        <a:t>ou</a:t>
                      </a:r>
                      <a:r>
                        <a:rPr lang="en-US" sz="1400" dirty="0">
                          <a:solidFill>
                            <a:schemeClr val="tx1"/>
                          </a:solidFill>
                          <a:latin typeface="+mn-lt"/>
                          <a:ea typeface="+mn-ea"/>
                          <a:cs typeface="Huawei Sans" panose="020C0503030203020204" pitchFamily="34" charset="0"/>
                        </a:rPr>
                        <a:t> superior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Categoria</a:t>
                      </a:r>
                      <a:r>
                        <a:rPr lang="en-US" sz="1400" dirty="0">
                          <a:solidFill>
                            <a:schemeClr val="tx1"/>
                          </a:solidFill>
                          <a:latin typeface="+mn-lt"/>
                          <a:ea typeface="+mn-ea"/>
                          <a:cs typeface="Huawei Sans" panose="020C0503030203020204" pitchFamily="34" charset="0"/>
                        </a:rPr>
                        <a:t> 5 </a:t>
                      </a:r>
                      <a:r>
                        <a:rPr lang="en-US" sz="1400" dirty="0" err="1">
                          <a:solidFill>
                            <a:schemeClr val="tx1"/>
                          </a:solidFill>
                          <a:latin typeface="+mn-lt"/>
                          <a:ea typeface="+mn-ea"/>
                          <a:cs typeface="Huawei Sans" panose="020C0503030203020204" pitchFamily="34" charset="0"/>
                        </a:rPr>
                        <a:t>ou</a:t>
                      </a:r>
                      <a:r>
                        <a:rPr lang="en-US" sz="1400" dirty="0">
                          <a:solidFill>
                            <a:schemeClr val="tx1"/>
                          </a:solidFill>
                          <a:latin typeface="+mn-lt"/>
                          <a:ea typeface="+mn-ea"/>
                          <a:cs typeface="Huawei Sans" panose="020C0503030203020204" pitchFamily="34" charset="0"/>
                        </a:rPr>
                        <a:t> superior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7"/>
                  </a:ext>
                </a:extLst>
              </a:tr>
              <a:tr h="365177">
                <a:tc>
                  <a:txBody>
                    <a:bodyPr/>
                    <a:lstStyle/>
                    <a:p>
                      <a:pPr algn="ctr">
                        <a:spcAft>
                          <a:spcPts val="0"/>
                        </a:spcAft>
                      </a:pPr>
                      <a:r>
                        <a:rPr lang="pt-BR" sz="1400" dirty="0">
                          <a:solidFill>
                            <a:schemeClr val="tx1"/>
                          </a:solidFill>
                          <a:latin typeface="+mn-lt"/>
                          <a:ea typeface="+mn-ea"/>
                          <a:cs typeface="Huawei Sans" panose="020C0503030203020204" pitchFamily="34" charset="0"/>
                        </a:rPr>
                        <a:t>Pares de cabos de alimentação
</a:t>
                      </a:r>
                      <a:endParaRPr lang="en-US" sz="1400" dirty="0">
                        <a:solidFill>
                          <a:schemeClr val="tx1"/>
                        </a:solidFill>
                        <a:latin typeface="+mn-lt"/>
                        <a:ea typeface="+mn-ea"/>
                        <a:cs typeface="Huawei Sans" panose="020C0503030203020204" pitchFamily="34"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4</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8"/>
                  </a:ext>
                </a:extLst>
              </a:tr>
              <a:tr h="564949">
                <a:tc>
                  <a:txBody>
                    <a:bodyPr/>
                    <a:lstStyle/>
                    <a:p>
                      <a:pPr algn="ctr">
                        <a:spcAft>
                          <a:spcPts val="0"/>
                        </a:spcAft>
                      </a:pPr>
                      <a:r>
                        <a:rPr lang="en-US" sz="1400" dirty="0" err="1">
                          <a:solidFill>
                            <a:schemeClr val="tx1"/>
                          </a:solidFill>
                          <a:latin typeface="+mn-lt"/>
                          <a:ea typeface="+mn-ea"/>
                          <a:cs typeface="Huawei Sans" panose="020C0503030203020204" pitchFamily="34" charset="0"/>
                        </a:rPr>
                        <a:t>Principais</a:t>
                      </a:r>
                      <a:r>
                        <a:rPr lang="en-US" sz="1400" dirty="0">
                          <a:solidFill>
                            <a:schemeClr val="tx1"/>
                          </a:solidFill>
                          <a:latin typeface="+mn-lt"/>
                          <a:ea typeface="+mn-ea"/>
                          <a:cs typeface="Huawei Sans" panose="020C0503030203020204" pitchFamily="34" charset="0"/>
                        </a:rPr>
                        <a:t> </a:t>
                      </a:r>
                      <a:r>
                        <a:rPr lang="en-US" sz="1400" dirty="0" err="1">
                          <a:solidFill>
                            <a:schemeClr val="tx1"/>
                          </a:solidFill>
                          <a:latin typeface="+mn-lt"/>
                          <a:ea typeface="+mn-ea"/>
                          <a:cs typeface="Huawei Sans" panose="020C0503030203020204" pitchFamily="34" charset="0"/>
                        </a:rPr>
                        <a:t>aplicações</a:t>
                      </a:r>
                      <a:r>
                        <a:rPr lang="en-US" sz="1400" dirty="0">
                          <a:solidFill>
                            <a:schemeClr val="tx1"/>
                          </a:solidFill>
                          <a:latin typeface="+mn-lt"/>
                          <a:ea typeface="+mn-ea"/>
                          <a:cs typeface="Huawei Sans" panose="020C0503030203020204" pitchFamily="34" charset="0"/>
                        </a:rPr>
                        <a:t>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pt-BR" sz="1400" dirty="0">
                          <a:solidFill>
                            <a:schemeClr val="tx1"/>
                          </a:solidFill>
                          <a:latin typeface="+mn-lt"/>
                          <a:ea typeface="+mn-ea"/>
                          <a:cs typeface="Huawei Sans" panose="020C0503030203020204" pitchFamily="34" charset="0"/>
                        </a:rPr>
                        <a:t>Telefones de rede (3–7 W) e </a:t>
                      </a:r>
                      <a:r>
                        <a:rPr lang="pt-BR" sz="1400" dirty="0" err="1">
                          <a:solidFill>
                            <a:schemeClr val="tx1"/>
                          </a:solidFill>
                          <a:latin typeface="+mn-lt"/>
                          <a:ea typeface="+mn-ea"/>
                          <a:cs typeface="Huawei Sans" panose="020C0503030203020204" pitchFamily="34" charset="0"/>
                        </a:rPr>
                        <a:t>APs</a:t>
                      </a:r>
                      <a:r>
                        <a:rPr lang="pt-BR" sz="1400" dirty="0">
                          <a:solidFill>
                            <a:schemeClr val="tx1"/>
                          </a:solidFill>
                          <a:latin typeface="+mn-lt"/>
                          <a:ea typeface="+mn-ea"/>
                          <a:cs typeface="Huawei Sans" panose="020C0503030203020204" pitchFamily="34" charset="0"/>
                        </a:rPr>
                        <a:t> WLAN (8–12 W</a:t>
                      </a:r>
                      <a:r>
                        <a:rPr lang="en-US" sz="1400" dirty="0">
                          <a:solidFill>
                            <a:schemeClr val="tx1"/>
                          </a:solidFill>
                          <a:latin typeface="+mn-lt"/>
                          <a:ea typeface="+mn-ea"/>
                          <a:cs typeface="Huawei Sans" panose="020C0503030203020204" pitchFamily="34" charset="0"/>
                        </a:rPr>
                        <a:t>)</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pt-BR" sz="1400" dirty="0">
                          <a:solidFill>
                            <a:schemeClr val="tx1"/>
                          </a:solidFill>
                          <a:latin typeface="+mn-lt"/>
                          <a:ea typeface="+mn-ea"/>
                          <a:cs typeface="Huawei Sans" panose="020C0503030203020204" pitchFamily="34" charset="0"/>
                        </a:rPr>
                        <a:t>Telefones de rede de vídeo (10-20 W), sistemas de vigilância por vídeo PTZ (20 W), </a:t>
                      </a:r>
                      <a:r>
                        <a:rPr lang="pt-BR" sz="1400" dirty="0" err="1">
                          <a:solidFill>
                            <a:schemeClr val="tx1"/>
                          </a:solidFill>
                          <a:latin typeface="+mn-lt"/>
                          <a:ea typeface="+mn-ea"/>
                          <a:cs typeface="Huawei Sans" panose="020C0503030203020204" pitchFamily="34" charset="0"/>
                        </a:rPr>
                        <a:t>etc</a:t>
                      </a:r>
                      <a:r>
                        <a:rPr lang="en-US" sz="1400" dirty="0">
                          <a:solidFill>
                            <a:schemeClr val="tx1"/>
                          </a:solidFill>
                          <a:latin typeface="+mn-lt"/>
                          <a:ea typeface="+mn-ea"/>
                          <a:cs typeface="Huawei Sans" panose="020C0503030203020204" pitchFamily="34" charset="0"/>
                        </a:rPr>
                        <a:t>.</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pt-BR" sz="1400" dirty="0">
                          <a:solidFill>
                            <a:schemeClr val="tx1"/>
                          </a:solidFill>
                          <a:latin typeface="+mn-lt"/>
                          <a:ea typeface="+mn-ea"/>
                          <a:cs typeface="Huawei Sans" panose="020C0503030203020204" pitchFamily="34" charset="0"/>
                        </a:rPr>
                        <a:t>Células de pico, estações base, logotipos e câmeras térmicas externas
</a:t>
                      </a:r>
                      <a:endParaRPr lang="en-US" sz="1400" dirty="0">
                        <a:solidFill>
                          <a:schemeClr val="tx1"/>
                        </a:solidFill>
                        <a:latin typeface="+mn-lt"/>
                        <a:ea typeface="+mn-ea"/>
                        <a:cs typeface="Huawei Sans" panose="020C0503030203020204" pitchFamily="34"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8627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1600" dirty="0">
                <a:solidFill>
                  <a:prstClr val="black"/>
                </a:solidFill>
              </a:rPr>
              <a:t>A figura a seguir mostra como um PD é alimentado por um PSE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en-US" altLang="zh-CN" sz="2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a:lnSpc>
                <a:spcPct val="150000"/>
              </a:lnSpc>
              <a:spcBef>
                <a:spcPts val="600"/>
              </a:spcBef>
              <a:spcAft>
                <a:spcPts val="600"/>
              </a:spcAft>
            </a:pPr>
            <a:r>
              <a:rPr lang="pt-BR" sz="1600" dirty="0">
                <a:solidFill>
                  <a:prstClr val="black"/>
                </a:solidFill>
              </a:rPr>
              <a:t>Detecção: O PSE determina se o PD existe verificando a resistência e a capacitância entre os pares de saída de energia. Na fase de detecção, a tensão de saída varia de 2,8 V a 10 V, e a polaridade da tensão é a mesma que a saída de –48 V. O PSE continua o processo de ativação somente depois de determinar que o PD existe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50000"/>
              </a:lnSpc>
              <a:spcBef>
                <a:spcPts val="600"/>
              </a:spcBef>
              <a:spcAft>
                <a:spcPts val="600"/>
              </a:spcAft>
            </a:pPr>
            <a:r>
              <a:rPr lang="pt-BR" sz="1600" dirty="0">
                <a:solidFill>
                  <a:prstClr val="black"/>
                </a:solidFill>
              </a:rPr>
              <a:t>Classificação: O PSE determina o nível de consumo de energia do PD de acordo com a corrente de saída. Na fase de classificação, a tensão de saída varia de 15,5 V a 20,5 V. A polaridade de tensão é a mesma que a saída de –48 V</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en-US" altLang="zh-CN" sz="2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0" indent="0">
              <a:buNone/>
            </a:pPr>
            <a:endParaRPr lang="en-US" altLang="zh-CN" sz="2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en-US"/>
              <a:t>PoE (4)</a:t>
            </a:r>
          </a:p>
        </p:txBody>
      </p:sp>
      <p:grpSp>
        <p:nvGrpSpPr>
          <p:cNvPr id="18" name="组合 17"/>
          <p:cNvGrpSpPr/>
          <p:nvPr/>
        </p:nvGrpSpPr>
        <p:grpSpPr>
          <a:xfrm>
            <a:off x="968695" y="2216720"/>
            <a:ext cx="10302279" cy="841945"/>
            <a:chOff x="1008063" y="1911415"/>
            <a:chExt cx="10346208" cy="977525"/>
          </a:xfrm>
        </p:grpSpPr>
        <p:sp>
          <p:nvSpPr>
            <p:cNvPr id="4" name="圆角矩形 3"/>
            <p:cNvSpPr/>
            <p:nvPr/>
          </p:nvSpPr>
          <p:spPr>
            <a:xfrm>
              <a:off x="1008063" y="1917331"/>
              <a:ext cx="1296144"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Detecção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圆角矩形 4"/>
            <p:cNvSpPr/>
            <p:nvPr/>
          </p:nvSpPr>
          <p:spPr>
            <a:xfrm>
              <a:off x="3252155" y="1917331"/>
              <a:ext cx="1296144"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Classificação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圆角矩形 5"/>
            <p:cNvSpPr/>
            <p:nvPr/>
          </p:nvSpPr>
          <p:spPr>
            <a:xfrm>
              <a:off x="5496247" y="1917331"/>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Ativação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圆角矩形 6"/>
            <p:cNvSpPr/>
            <p:nvPr/>
          </p:nvSpPr>
          <p:spPr>
            <a:xfrm>
              <a:off x="7740339" y="1917331"/>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Operação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auto">
                <a:spcBef>
                  <a:spcPts val="0"/>
                </a:spcBef>
                <a:spcAft>
                  <a:spcPts val="0"/>
                </a:spcAft>
              </a:pP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(PM/RTP)</a:t>
              </a:r>
            </a:p>
          </p:txBody>
        </p:sp>
        <p:sp>
          <p:nvSpPr>
            <p:cNvPr id="8" name="圆角矩形 7"/>
            <p:cNvSpPr/>
            <p:nvPr/>
          </p:nvSpPr>
          <p:spPr>
            <a:xfrm>
              <a:off x="9984432" y="1917330"/>
              <a:ext cx="1369839" cy="971610"/>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Desligamento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 name="直接箭头连接符 8"/>
            <p:cNvCxnSpPr>
              <a:stCxn id="4" idx="3"/>
              <a:endCxn id="5" idx="1"/>
            </p:cNvCxnSpPr>
            <p:nvPr/>
          </p:nvCxnSpPr>
          <p:spPr bwMode="auto">
            <a:xfrm>
              <a:off x="2304207" y="2403136"/>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 name="直接箭头连接符 9"/>
            <p:cNvCxnSpPr>
              <a:stCxn id="5" idx="3"/>
              <a:endCxn id="6" idx="1"/>
            </p:cNvCxnSpPr>
            <p:nvPr/>
          </p:nvCxnSpPr>
          <p:spPr bwMode="auto">
            <a:xfrm>
              <a:off x="4548299" y="2403136"/>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1" name="直接箭头连接符 10"/>
            <p:cNvCxnSpPr>
              <a:stCxn id="6" idx="3"/>
              <a:endCxn id="7" idx="1"/>
            </p:cNvCxnSpPr>
            <p:nvPr/>
          </p:nvCxnSpPr>
          <p:spPr bwMode="auto">
            <a:xfrm>
              <a:off x="6792391" y="2403136"/>
              <a:ext cx="947948"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2" name="直接箭头连接符 11"/>
            <p:cNvCxnSpPr>
              <a:stCxn id="7" idx="3"/>
              <a:endCxn id="8" idx="1"/>
            </p:cNvCxnSpPr>
            <p:nvPr/>
          </p:nvCxnSpPr>
          <p:spPr bwMode="auto">
            <a:xfrm>
              <a:off x="9036483" y="2403135"/>
              <a:ext cx="94794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3" name="Oval 4"/>
            <p:cNvSpPr>
              <a:spLocks noChangeAspect="1"/>
            </p:cNvSpPr>
            <p:nvPr/>
          </p:nvSpPr>
          <p:spPr>
            <a:xfrm>
              <a:off x="1020544"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1</a:t>
              </a:r>
            </a:p>
          </p:txBody>
        </p:sp>
        <p:sp>
          <p:nvSpPr>
            <p:cNvPr id="14" name="Oval 4"/>
            <p:cNvSpPr>
              <a:spLocks noChangeAspect="1"/>
            </p:cNvSpPr>
            <p:nvPr/>
          </p:nvSpPr>
          <p:spPr>
            <a:xfrm>
              <a:off x="3252155"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2</a:t>
              </a:r>
            </a:p>
          </p:txBody>
        </p:sp>
        <p:sp>
          <p:nvSpPr>
            <p:cNvPr id="15" name="Oval 4"/>
            <p:cNvSpPr>
              <a:spLocks noChangeAspect="1"/>
            </p:cNvSpPr>
            <p:nvPr/>
          </p:nvSpPr>
          <p:spPr>
            <a:xfrm>
              <a:off x="5496247"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3</a:t>
              </a:r>
            </a:p>
          </p:txBody>
        </p:sp>
        <p:sp>
          <p:nvSpPr>
            <p:cNvPr id="16" name="Oval 4"/>
            <p:cNvSpPr>
              <a:spLocks noChangeAspect="1"/>
            </p:cNvSpPr>
            <p:nvPr/>
          </p:nvSpPr>
          <p:spPr>
            <a:xfrm>
              <a:off x="7740339"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4</a:t>
              </a:r>
            </a:p>
          </p:txBody>
        </p:sp>
        <p:sp>
          <p:nvSpPr>
            <p:cNvPr id="17" name="Oval 4"/>
            <p:cNvSpPr>
              <a:spLocks noChangeAspect="1"/>
            </p:cNvSpPr>
            <p:nvPr/>
          </p:nvSpPr>
          <p:spPr>
            <a:xfrm>
              <a:off x="9984431"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5</a:t>
              </a:r>
            </a:p>
          </p:txBody>
        </p:sp>
      </p:grpSp>
    </p:spTree>
    <p:extLst>
      <p:ext uri="{BB962C8B-B14F-4D97-AF65-F5344CB8AC3E}">
        <p14:creationId xmlns:p14="http://schemas.microsoft.com/office/powerpoint/2010/main" val="4050439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1600" dirty="0">
                <a:solidFill>
                  <a:prstClr val="black"/>
                </a:solidFill>
              </a:rPr>
              <a:t>A figura a seguir mostra como um PD é alimentado por um PSE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0" indent="0">
              <a:buNone/>
            </a:pP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a:lnSpc>
                <a:spcPct val="150000"/>
              </a:lnSpc>
              <a:spcBef>
                <a:spcPts val="600"/>
              </a:spcBef>
              <a:spcAft>
                <a:spcPts val="600"/>
              </a:spcAft>
            </a:pPr>
            <a:r>
              <a:rPr lang="pt-BR" sz="1400" dirty="0">
                <a:solidFill>
                  <a:prstClr val="black"/>
                </a:solidFill>
              </a:rPr>
              <a:t>Power-</a:t>
            </a:r>
            <a:r>
              <a:rPr lang="pt-BR" sz="1400" dirty="0" err="1">
                <a:solidFill>
                  <a:prstClr val="black"/>
                </a:solidFill>
              </a:rPr>
              <a:t>up</a:t>
            </a:r>
            <a:r>
              <a:rPr lang="pt-BR" sz="1400" dirty="0">
                <a:solidFill>
                  <a:prstClr val="black"/>
                </a:solidFill>
              </a:rPr>
              <a:t>: O PSE fornece energia para o PD. Depois de detectar que o PD a jusante é válido e classificar o PD, o PSE fornece tensão –48 V para o PD</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50000"/>
              </a:lnSpc>
              <a:spcBef>
                <a:spcPts val="600"/>
              </a:spcBef>
              <a:spcAft>
                <a:spcPts val="600"/>
              </a:spcAft>
            </a:pPr>
            <a:r>
              <a:rPr lang="pt-BR" sz="1400" dirty="0">
                <a:solidFill>
                  <a:prstClr val="black"/>
                </a:solidFill>
              </a:rPr>
              <a:t>RTP e gerenciamento de energia: O PSE fornece monitoramento em tempo real e gerenciamento de energia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a:lnSpc>
                <a:spcPct val="150000"/>
              </a:lnSpc>
              <a:spcBef>
                <a:spcPts val="600"/>
              </a:spcBef>
              <a:spcAft>
                <a:spcPts val="600"/>
              </a:spcAft>
            </a:pPr>
            <a:r>
              <a:rPr lang="en-US" sz="1400" dirty="0" err="1">
                <a:solidFill>
                  <a:prstClr val="black"/>
                </a:solidFill>
              </a:rPr>
              <a:t>Desligamento</a:t>
            </a:r>
            <a:r>
              <a:rPr lang="en-US" sz="1400" dirty="0">
                <a:solidFill>
                  <a:prstClr val="black"/>
                </a:solidFill>
              </a:rPr>
              <a:t>: </a:t>
            </a:r>
            <a:r>
              <a:rPr lang="pt-BR" sz="1400" dirty="0">
                <a:solidFill>
                  <a:prstClr val="black"/>
                </a:solidFill>
              </a:rPr>
              <a:t>O PSE verifica se o PD está desconectado. Se o PD estiver desconectado, o PSE desligará a porta para parar de fornecer energia. E o processo vai para a detecção. O método de detecção de DC pode ser usado para determinar se um PD está conectado. A desconexão é determinada pela corrente consumida pela carga PD. Conforme definido em 802.3af, um PD deve absorver pelo menos 10 </a:t>
            </a:r>
            <a:r>
              <a:rPr lang="pt-BR" sz="1400" dirty="0" err="1">
                <a:solidFill>
                  <a:prstClr val="black"/>
                </a:solidFill>
              </a:rPr>
              <a:t>mA</a:t>
            </a:r>
            <a:r>
              <a:rPr lang="pt-BR" sz="1400" dirty="0">
                <a:solidFill>
                  <a:prstClr val="black"/>
                </a:solidFill>
              </a:rPr>
              <a:t> de corrente. Se a corrente fornecida pelo PSE cair abaixo do limite mínimo (5 </a:t>
            </a:r>
            <a:r>
              <a:rPr lang="pt-BR" sz="1400" dirty="0" err="1">
                <a:solidFill>
                  <a:prstClr val="black"/>
                </a:solidFill>
              </a:rPr>
              <a:t>mA</a:t>
            </a:r>
            <a:r>
              <a:rPr lang="pt-BR" sz="1400" dirty="0">
                <a:solidFill>
                  <a:prstClr val="black"/>
                </a:solidFill>
              </a:rPr>
              <a:t> a 10 </a:t>
            </a:r>
            <a:r>
              <a:rPr lang="pt-BR" sz="1400" dirty="0" err="1">
                <a:solidFill>
                  <a:prstClr val="black"/>
                </a:solidFill>
              </a:rPr>
              <a:t>mA</a:t>
            </a:r>
            <a:r>
              <a:rPr lang="pt-BR" sz="1400" dirty="0">
                <a:solidFill>
                  <a:prstClr val="black"/>
                </a:solidFill>
              </a:rPr>
              <a:t>) e o tempo exceder o TMPDO (300 </a:t>
            </a:r>
            <a:r>
              <a:rPr lang="pt-BR" sz="1400" dirty="0" err="1">
                <a:solidFill>
                  <a:prstClr val="black"/>
                </a:solidFill>
              </a:rPr>
              <a:t>ms</a:t>
            </a:r>
            <a:r>
              <a:rPr lang="pt-BR" sz="1400" dirty="0">
                <a:solidFill>
                  <a:prstClr val="black"/>
                </a:solidFill>
              </a:rPr>
              <a:t> a 400 </a:t>
            </a:r>
            <a:r>
              <a:rPr lang="pt-BR" sz="1400" dirty="0" err="1">
                <a:solidFill>
                  <a:prstClr val="black"/>
                </a:solidFill>
              </a:rPr>
              <a:t>ms</a:t>
            </a:r>
            <a:r>
              <a:rPr lang="pt-BR" sz="1400" dirty="0">
                <a:solidFill>
                  <a:prstClr val="black"/>
                </a:solidFill>
              </a:rPr>
              <a:t>), o PSE corta a fonte de alimentação</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en-US" altLang="zh-CN" sz="20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sz="1800" dirty="0"/>
          </a:p>
        </p:txBody>
      </p:sp>
      <p:sp>
        <p:nvSpPr>
          <p:cNvPr id="2" name="标题 1"/>
          <p:cNvSpPr>
            <a:spLocks noGrp="1"/>
          </p:cNvSpPr>
          <p:nvPr>
            <p:ph type="title"/>
          </p:nvPr>
        </p:nvSpPr>
        <p:spPr/>
        <p:txBody>
          <a:bodyPr/>
          <a:lstStyle/>
          <a:p>
            <a:r>
              <a:rPr lang="en-US"/>
              <a:t>PoE (5)</a:t>
            </a:r>
          </a:p>
        </p:txBody>
      </p:sp>
      <p:grpSp>
        <p:nvGrpSpPr>
          <p:cNvPr id="18" name="组合 17"/>
          <p:cNvGrpSpPr/>
          <p:nvPr/>
        </p:nvGrpSpPr>
        <p:grpSpPr>
          <a:xfrm>
            <a:off x="1178560" y="1735772"/>
            <a:ext cx="9665031" cy="876513"/>
            <a:chOff x="1008063" y="1911415"/>
            <a:chExt cx="10417977" cy="977525"/>
          </a:xfrm>
        </p:grpSpPr>
        <p:sp>
          <p:nvSpPr>
            <p:cNvPr id="4" name="圆角矩形 3"/>
            <p:cNvSpPr/>
            <p:nvPr/>
          </p:nvSpPr>
          <p:spPr>
            <a:xfrm>
              <a:off x="1008063" y="1917331"/>
              <a:ext cx="1296144"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Detecção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圆角矩形 4"/>
            <p:cNvSpPr/>
            <p:nvPr/>
          </p:nvSpPr>
          <p:spPr>
            <a:xfrm>
              <a:off x="3198126" y="1917331"/>
              <a:ext cx="1371600" cy="971609"/>
            </a:xfrm>
            <a:prstGeom prst="roundRect">
              <a:avLst>
                <a:gd name="adj" fmla="val 4298"/>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140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Classificação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圆角矩形 5"/>
            <p:cNvSpPr/>
            <p:nvPr/>
          </p:nvSpPr>
          <p:spPr>
            <a:xfrm>
              <a:off x="5496247" y="1917331"/>
              <a:ext cx="1296144"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Ativação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圆角矩形 6"/>
            <p:cNvSpPr/>
            <p:nvPr/>
          </p:nvSpPr>
          <p:spPr>
            <a:xfrm>
              <a:off x="7729626" y="1917331"/>
              <a:ext cx="1296144"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Operação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algn="ctr" fontAlgn="auto"/>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(PM/RTP)</a:t>
              </a:r>
            </a:p>
          </p:txBody>
        </p:sp>
        <p:sp>
          <p:nvSpPr>
            <p:cNvPr id="8" name="圆角矩形 7"/>
            <p:cNvSpPr/>
            <p:nvPr/>
          </p:nvSpPr>
          <p:spPr>
            <a:xfrm>
              <a:off x="9984432" y="1917331"/>
              <a:ext cx="1441608" cy="971609"/>
            </a:xfrm>
            <a:prstGeom prst="roundRect">
              <a:avLst>
                <a:gd name="adj" fmla="val 4298"/>
              </a:avLst>
            </a:prstGeom>
            <a:solidFill>
              <a:srgbClr val="33CCFF"/>
            </a:solidFill>
            <a:ln w="28575">
              <a:solidFill>
                <a:schemeClr val="tx1"/>
              </a:solidFill>
            </a:ln>
          </p:spPr>
          <p:txBody>
            <a:bodyPr wrap="square" rtlCol="0" anchor="ctr">
              <a:noAutofit/>
            </a:bodyPr>
            <a:lstStyle/>
            <a:p>
              <a:pPr algn="ctr" fontAlgn="auto"/>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Desligamento</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 name="直接箭头连接符 8"/>
            <p:cNvCxnSpPr>
              <a:stCxn id="4" idx="3"/>
              <a:endCxn id="5" idx="1"/>
            </p:cNvCxnSpPr>
            <p:nvPr/>
          </p:nvCxnSpPr>
          <p:spPr bwMode="auto">
            <a:xfrm>
              <a:off x="2304207" y="2403136"/>
              <a:ext cx="893919"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0" name="直接箭头连接符 9"/>
            <p:cNvCxnSpPr>
              <a:stCxn id="5" idx="3"/>
              <a:endCxn id="6" idx="1"/>
            </p:cNvCxnSpPr>
            <p:nvPr/>
          </p:nvCxnSpPr>
          <p:spPr bwMode="auto">
            <a:xfrm>
              <a:off x="4569726" y="2403136"/>
              <a:ext cx="92652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1" name="直接箭头连接符 10"/>
            <p:cNvCxnSpPr>
              <a:stCxn id="6" idx="3"/>
              <a:endCxn id="7" idx="1"/>
            </p:cNvCxnSpPr>
            <p:nvPr/>
          </p:nvCxnSpPr>
          <p:spPr bwMode="auto">
            <a:xfrm>
              <a:off x="6792391" y="2403136"/>
              <a:ext cx="937234"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cxnSp>
          <p:nvCxnSpPr>
            <p:cNvPr id="12" name="直接箭头连接符 11"/>
            <p:cNvCxnSpPr>
              <a:stCxn id="7" idx="3"/>
              <a:endCxn id="8" idx="1"/>
            </p:cNvCxnSpPr>
            <p:nvPr/>
          </p:nvCxnSpPr>
          <p:spPr bwMode="auto">
            <a:xfrm>
              <a:off x="9025771" y="2403136"/>
              <a:ext cx="958661" cy="0"/>
            </a:xfrm>
            <a:prstGeom prst="straightConnector1">
              <a:avLst/>
            </a:prstGeom>
            <a:solidFill>
              <a:schemeClr val="accent1"/>
            </a:solidFill>
            <a:ln w="19050" cap="flat" cmpd="sng" algn="ctr">
              <a:solidFill>
                <a:schemeClr val="tx1"/>
              </a:solidFill>
              <a:prstDash val="solid"/>
              <a:round/>
              <a:headEnd type="none" w="med" len="med"/>
              <a:tailEnd type="triangle" w="med" len="lg"/>
            </a:ln>
            <a:effectLst/>
          </p:spPr>
        </p:cxnSp>
        <p:sp>
          <p:nvSpPr>
            <p:cNvPr id="13" name="Oval 4"/>
            <p:cNvSpPr>
              <a:spLocks noChangeAspect="1"/>
            </p:cNvSpPr>
            <p:nvPr/>
          </p:nvSpPr>
          <p:spPr>
            <a:xfrm>
              <a:off x="1020544"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1</a:t>
              </a:r>
            </a:p>
          </p:txBody>
        </p:sp>
        <p:sp>
          <p:nvSpPr>
            <p:cNvPr id="14" name="Oval 4"/>
            <p:cNvSpPr>
              <a:spLocks noChangeAspect="1"/>
            </p:cNvSpPr>
            <p:nvPr/>
          </p:nvSpPr>
          <p:spPr>
            <a:xfrm>
              <a:off x="3252155"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2</a:t>
              </a:r>
            </a:p>
          </p:txBody>
        </p:sp>
        <p:sp>
          <p:nvSpPr>
            <p:cNvPr id="15" name="Oval 4"/>
            <p:cNvSpPr>
              <a:spLocks noChangeAspect="1"/>
            </p:cNvSpPr>
            <p:nvPr/>
          </p:nvSpPr>
          <p:spPr>
            <a:xfrm>
              <a:off x="5496247"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3</a:t>
              </a:r>
            </a:p>
          </p:txBody>
        </p:sp>
        <p:sp>
          <p:nvSpPr>
            <p:cNvPr id="16" name="Oval 4"/>
            <p:cNvSpPr>
              <a:spLocks noChangeAspect="1"/>
            </p:cNvSpPr>
            <p:nvPr/>
          </p:nvSpPr>
          <p:spPr>
            <a:xfrm>
              <a:off x="7740339"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4</a:t>
              </a:r>
            </a:p>
          </p:txBody>
        </p:sp>
        <p:sp>
          <p:nvSpPr>
            <p:cNvPr id="17" name="Oval 4"/>
            <p:cNvSpPr>
              <a:spLocks noChangeAspect="1"/>
            </p:cNvSpPr>
            <p:nvPr/>
          </p:nvSpPr>
          <p:spPr>
            <a:xfrm>
              <a:off x="9984431" y="1911415"/>
              <a:ext cx="282142" cy="282142"/>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sz="1200" b="1">
                  <a:solidFill>
                    <a:prstClr val="black"/>
                  </a:solidFill>
                </a:rPr>
                <a:t>5</a:t>
              </a:r>
            </a:p>
          </p:txBody>
        </p:sp>
      </p:grpSp>
    </p:spTree>
    <p:extLst>
      <p:ext uri="{BB962C8B-B14F-4D97-AF65-F5344CB8AC3E}">
        <p14:creationId xmlns:p14="http://schemas.microsoft.com/office/powerpoint/2010/main" val="135580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285750" indent="-285750">
              <a:spcBef>
                <a:spcPts val="600"/>
              </a:spcBef>
              <a:spcAft>
                <a:spcPts val="600"/>
              </a:spcAft>
            </a:pPr>
            <a:r>
              <a:rPr lang="en-US" sz="1600" dirty="0" err="1">
                <a:solidFill>
                  <a:prstClr val="black"/>
                </a:solidFill>
              </a:rPr>
              <a:t>Definição</a:t>
            </a:r>
            <a:endPar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742950" lvl="1" indent="-285750" fontAlgn="auto">
              <a:spcBef>
                <a:spcPts val="600"/>
              </a:spcBef>
              <a:spcAft>
                <a:spcPts val="600"/>
              </a:spcAft>
            </a:pPr>
            <a:r>
              <a:rPr lang="pt-BR" sz="1400" dirty="0">
                <a:solidFill>
                  <a:prstClr val="black"/>
                </a:solidFill>
                <a:cs typeface="Huawei Sans" panose="020C0503030203020204" pitchFamily="34" charset="0"/>
              </a:rPr>
              <a:t>Wi-Fi é a tecnologia de rede local sem fio (WLAN) mais popular baseada nos protocolos da série IEEE 802.11</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742950" lvl="1" indent="-285750" fontAlgn="auto">
              <a:spcBef>
                <a:spcPts val="600"/>
              </a:spcBef>
              <a:spcAft>
                <a:spcPts val="600"/>
              </a:spcAft>
            </a:pPr>
            <a:r>
              <a:rPr lang="pt-BR" sz="1400" dirty="0">
                <a:solidFill>
                  <a:prstClr val="black"/>
                </a:solidFill>
                <a:cs typeface="Huawei Sans" panose="020C0503030203020204" pitchFamily="34" charset="0"/>
              </a:rPr>
              <a:t>A autenticação Wi-Fi é usada para garantir que os dispositivos sejam compatíveis entre si de acordo com o 802.11. A Wi-Fi Alliance (WFA) é uma organização global que certifica produtos Wi-Fi. Seu antecessor é a Wireless Ethernet </a:t>
            </a:r>
            <a:r>
              <a:rPr lang="pt-BR" sz="1400" dirty="0" err="1">
                <a:solidFill>
                  <a:prstClr val="black"/>
                </a:solidFill>
                <a:cs typeface="Huawei Sans" panose="020C0503030203020204" pitchFamily="34" charset="0"/>
              </a:rPr>
              <a:t>Compatibility</a:t>
            </a:r>
            <a:r>
              <a:rPr lang="pt-BR" sz="1400" dirty="0">
                <a:solidFill>
                  <a:prstClr val="black"/>
                </a:solidFill>
                <a:cs typeface="Huawei Sans" panose="020C0503030203020204" pitchFamily="34" charset="0"/>
              </a:rPr>
              <a:t> Alliance (WECA</a:t>
            </a:r>
            <a:r>
              <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sz="2000" dirty="0"/>
          </a:p>
        </p:txBody>
      </p:sp>
      <p:sp>
        <p:nvSpPr>
          <p:cNvPr id="2" name="标题 1"/>
          <p:cNvSpPr>
            <a:spLocks noGrp="1"/>
          </p:cNvSpPr>
          <p:nvPr>
            <p:ph type="title"/>
          </p:nvPr>
        </p:nvSpPr>
        <p:spPr/>
        <p:txBody>
          <a:bodyPr/>
          <a:lstStyle/>
          <a:p>
            <a:r>
              <a:rPr lang="en-US"/>
              <a:t>Wi-Fi (1)	</a:t>
            </a:r>
          </a:p>
        </p:txBody>
      </p:sp>
      <p:grpSp>
        <p:nvGrpSpPr>
          <p:cNvPr id="4" name="Group 5"/>
          <p:cNvGrpSpPr>
            <a:grpSpLocks/>
          </p:cNvGrpSpPr>
          <p:nvPr/>
        </p:nvGrpSpPr>
        <p:grpSpPr bwMode="auto">
          <a:xfrm>
            <a:off x="983432" y="3176972"/>
            <a:ext cx="4809818" cy="2747962"/>
            <a:chOff x="1244" y="1613"/>
            <a:chExt cx="4104" cy="1941"/>
          </a:xfrm>
        </p:grpSpPr>
        <p:sp>
          <p:nvSpPr>
            <p:cNvPr id="5" name="Line 6"/>
            <p:cNvSpPr>
              <a:spLocks noChangeShapeType="1"/>
            </p:cNvSpPr>
            <p:nvPr/>
          </p:nvSpPr>
          <p:spPr bwMode="auto">
            <a:xfrm>
              <a:off x="1528" y="3541"/>
              <a:ext cx="2939" cy="0"/>
            </a:xfrm>
            <a:prstGeom prst="line">
              <a:avLst/>
            </a:prstGeom>
            <a:noFill/>
            <a:ln w="19050">
              <a:solidFill>
                <a:schemeClr val="tx1"/>
              </a:solidFill>
              <a:round/>
              <a:headEnd/>
              <a:tailEnd type="triangle" w="med" len="med"/>
            </a:ln>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Line 7"/>
            <p:cNvSpPr>
              <a:spLocks noChangeShapeType="1"/>
            </p:cNvSpPr>
            <p:nvPr/>
          </p:nvSpPr>
          <p:spPr bwMode="auto">
            <a:xfrm flipV="1">
              <a:off x="1528" y="1870"/>
              <a:ext cx="0" cy="1684"/>
            </a:xfrm>
            <a:prstGeom prst="line">
              <a:avLst/>
            </a:prstGeom>
            <a:noFill/>
            <a:ln w="19050">
              <a:solidFill>
                <a:schemeClr val="tx1"/>
              </a:solidFill>
              <a:round/>
              <a:headEnd/>
              <a:tailEnd type="triangle" w="med" len="med"/>
            </a:ln>
          </p:spPr>
          <p:txBody>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Text Box 8"/>
            <p:cNvSpPr txBox="1">
              <a:spLocks noChangeArrowheads="1"/>
            </p:cNvSpPr>
            <p:nvPr/>
          </p:nvSpPr>
          <p:spPr bwMode="auto">
            <a:xfrm>
              <a:off x="4043" y="3204"/>
              <a:ext cx="892" cy="207"/>
            </a:xfrm>
            <a:prstGeom prst="rect">
              <a:avLst/>
            </a:prstGeom>
            <a:noFill/>
            <a:ln w="9525">
              <a:noFill/>
              <a:miter lim="800000"/>
              <a:headEnd/>
              <a:tailEnd/>
            </a:ln>
          </p:spPr>
          <p:txBody>
            <a:bodyPr wrap="square" lIns="91416" tIns="45708" rIns="91416" bIns="45708">
              <a:spAutoFit/>
            </a:bodyPr>
            <a:lstStyle/>
            <a:p>
              <a:pPr>
                <a:spcBef>
                  <a:spcPct val="50000"/>
                </a:spcBef>
              </a:pPr>
              <a:r>
                <a:rPr lang="en-US" sz="1300" dirty="0">
                  <a:latin typeface="Huawei Sans" panose="020C0503030203020204" pitchFamily="34" charset="0"/>
                  <a:ea typeface="方正兰亭黑简体" panose="02000000000000000000" pitchFamily="2" charset="-122"/>
                  <a:cs typeface="Huawei Sans" panose="020C0503030203020204" pitchFamily="34" charset="0"/>
                </a:rPr>
                <a:t>Banda </a:t>
              </a:r>
              <a:r>
                <a:rPr lang="en-US" sz="1300" dirty="0" err="1">
                  <a:latin typeface="Huawei Sans" panose="020C0503030203020204" pitchFamily="34" charset="0"/>
                  <a:ea typeface="方正兰亭黑简体" panose="02000000000000000000" pitchFamily="2" charset="-122"/>
                  <a:cs typeface="Huawei Sans" panose="020C0503030203020204" pitchFamily="34" charset="0"/>
                </a:rPr>
                <a:t>larga</a:t>
              </a:r>
              <a:endParaRPr lang="en-US" sz="13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Text Box 9"/>
            <p:cNvSpPr txBox="1">
              <a:spLocks noChangeArrowheads="1"/>
            </p:cNvSpPr>
            <p:nvPr/>
          </p:nvSpPr>
          <p:spPr bwMode="auto">
            <a:xfrm>
              <a:off x="1244" y="1613"/>
              <a:ext cx="844" cy="211"/>
            </a:xfrm>
            <a:prstGeom prst="rect">
              <a:avLst/>
            </a:prstGeom>
            <a:noFill/>
            <a:ln w="9525">
              <a:noFill/>
              <a:miter lim="800000"/>
              <a:headEnd/>
              <a:tailEnd/>
            </a:ln>
          </p:spPr>
          <p:txBody>
            <a:bodyPr wrap="square" lIns="91416" tIns="45708" rIns="91416" bIns="45708">
              <a:spAutoFit/>
            </a:bodyPr>
            <a:lstStyle/>
            <a:p>
              <a:pPr>
                <a:spcBef>
                  <a:spcPct val="50000"/>
                </a:spcBef>
              </a:pPr>
              <a:r>
                <a:rPr lang="en-US" sz="1300" dirty="0" err="1">
                  <a:latin typeface="Huawei Sans" panose="020C0503030203020204" pitchFamily="34" charset="0"/>
                  <a:ea typeface="方正兰亭黑简体" panose="02000000000000000000" pitchFamily="2" charset="-122"/>
                  <a:cs typeface="Huawei Sans" panose="020C0503030203020204" pitchFamily="34" charset="0"/>
                </a:rPr>
                <a:t>Mobilidade</a:t>
              </a:r>
              <a:endParaRPr lang="en-US" sz="13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Oval 10"/>
            <p:cNvSpPr>
              <a:spLocks noChangeArrowheads="1"/>
            </p:cNvSpPr>
            <p:nvPr/>
          </p:nvSpPr>
          <p:spPr bwMode="auto">
            <a:xfrm>
              <a:off x="1938" y="3198"/>
              <a:ext cx="255" cy="96"/>
            </a:xfrm>
            <a:prstGeom prst="ellipse">
              <a:avLst/>
            </a:prstGeom>
            <a:solidFill>
              <a:schemeClr val="accent1"/>
            </a:solidFill>
            <a:ln w="9525" algn="ctr">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Text Box 11"/>
            <p:cNvSpPr txBox="1">
              <a:spLocks noChangeArrowheads="1"/>
            </p:cNvSpPr>
            <p:nvPr/>
          </p:nvSpPr>
          <p:spPr bwMode="auto">
            <a:xfrm>
              <a:off x="1579" y="3290"/>
              <a:ext cx="873" cy="212"/>
            </a:xfrm>
            <a:prstGeom prst="rect">
              <a:avLst/>
            </a:prstGeom>
            <a:noFill/>
            <a:ln w="9525" algn="ctr">
              <a:noFill/>
              <a:miter lim="800000"/>
              <a:headEnd/>
              <a:tailEnd/>
            </a:ln>
          </p:spPr>
          <p:txBody>
            <a:bodyPr lIns="91416" tIns="45708" rIns="91416" bIns="45708">
              <a:spAutoFit/>
            </a:bodyPr>
            <a:lstStyle/>
            <a:p>
              <a:pPr algn="ctr">
                <a:spcBef>
                  <a:spcPct val="50000"/>
                </a:spcBef>
              </a:pPr>
              <a:r>
                <a:rPr lang="en-US" sz="1300" b="1">
                  <a:solidFill>
                    <a:srgbClr val="336699"/>
                  </a:solidFill>
                  <a:latin typeface="Huawei Sans" panose="020C0503030203020204" pitchFamily="34" charset="0"/>
                  <a:ea typeface="方正兰亭黑简体" panose="02000000000000000000" pitchFamily="2" charset="-122"/>
                  <a:cs typeface="Huawei Sans" panose="020C0503030203020204" pitchFamily="34" charset="0"/>
                </a:rPr>
                <a:t>Modem</a:t>
              </a:r>
            </a:p>
          </p:txBody>
        </p:sp>
        <p:sp>
          <p:nvSpPr>
            <p:cNvPr id="11" name="Oval 12"/>
            <p:cNvSpPr>
              <a:spLocks noChangeArrowheads="1"/>
            </p:cNvSpPr>
            <p:nvPr/>
          </p:nvSpPr>
          <p:spPr bwMode="auto">
            <a:xfrm>
              <a:off x="3167" y="3198"/>
              <a:ext cx="256" cy="96"/>
            </a:xfrm>
            <a:prstGeom prst="ellipse">
              <a:avLst/>
            </a:prstGeom>
            <a:solidFill>
              <a:schemeClr val="accent1"/>
            </a:solidFill>
            <a:ln w="9525" algn="ctr">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Text Box 13"/>
            <p:cNvSpPr txBox="1">
              <a:spLocks noChangeArrowheads="1"/>
            </p:cNvSpPr>
            <p:nvPr/>
          </p:nvSpPr>
          <p:spPr bwMode="auto">
            <a:xfrm>
              <a:off x="2775" y="3290"/>
              <a:ext cx="948" cy="212"/>
            </a:xfrm>
            <a:prstGeom prst="rect">
              <a:avLst/>
            </a:prstGeom>
            <a:noFill/>
            <a:ln w="9525" algn="ctr">
              <a:noFill/>
              <a:miter lim="800000"/>
              <a:headEnd/>
              <a:tailEnd/>
            </a:ln>
          </p:spPr>
          <p:txBody>
            <a:bodyPr lIns="91416" tIns="45708" rIns="91416" bIns="45708">
              <a:spAutoFit/>
            </a:bodyPr>
            <a:lstStyle/>
            <a:p>
              <a:pPr algn="ctr">
                <a:spcBef>
                  <a:spcPct val="50000"/>
                </a:spcBef>
              </a:pPr>
              <a:r>
                <a:rPr lang="en-US" sz="1300" b="1">
                  <a:solidFill>
                    <a:srgbClr val="336699"/>
                  </a:solidFill>
                  <a:latin typeface="Huawei Sans" panose="020C0503030203020204" pitchFamily="34" charset="0"/>
                  <a:ea typeface="方正兰亭黑简体" panose="02000000000000000000" pitchFamily="2" charset="-122"/>
                  <a:cs typeface="Huawei Sans" panose="020C0503030203020204" pitchFamily="34" charset="0"/>
                </a:rPr>
                <a:t>ADSL/LAN</a:t>
              </a:r>
            </a:p>
          </p:txBody>
        </p:sp>
        <p:sp>
          <p:nvSpPr>
            <p:cNvPr id="13" name="Text Box 14"/>
            <p:cNvSpPr txBox="1">
              <a:spLocks noChangeArrowheads="1"/>
            </p:cNvSpPr>
            <p:nvPr/>
          </p:nvSpPr>
          <p:spPr bwMode="auto">
            <a:xfrm>
              <a:off x="2197" y="2286"/>
              <a:ext cx="818" cy="211"/>
            </a:xfrm>
            <a:prstGeom prst="rect">
              <a:avLst/>
            </a:prstGeom>
            <a:noFill/>
            <a:ln w="9525" algn="ctr">
              <a:noFill/>
              <a:miter lim="800000"/>
              <a:headEnd/>
              <a:tailEnd/>
            </a:ln>
          </p:spPr>
          <p:txBody>
            <a:bodyPr lIns="91416" tIns="45708" rIns="91416" bIns="45708">
              <a:spAutoFit/>
            </a:bodyPr>
            <a:lstStyle/>
            <a:p>
              <a:pPr algn="ctr">
                <a:spcBef>
                  <a:spcPct val="50000"/>
                </a:spcBef>
              </a:pPr>
              <a:r>
                <a:rPr lang="en-US" sz="1300" b="1">
                  <a:solidFill>
                    <a:srgbClr val="336699"/>
                  </a:solidFill>
                  <a:latin typeface="Huawei Sans" panose="020C0503030203020204" pitchFamily="34" charset="0"/>
                  <a:ea typeface="方正兰亭黑简体" panose="02000000000000000000" pitchFamily="2" charset="-122"/>
                  <a:cs typeface="Huawei Sans" panose="020C0503030203020204" pitchFamily="34" charset="0"/>
                </a:rPr>
                <a:t>2G/3G</a:t>
              </a:r>
            </a:p>
          </p:txBody>
        </p:sp>
        <p:sp>
          <p:nvSpPr>
            <p:cNvPr id="14" name="Text Box 15"/>
            <p:cNvSpPr txBox="1">
              <a:spLocks noChangeArrowheads="1"/>
            </p:cNvSpPr>
            <p:nvPr/>
          </p:nvSpPr>
          <p:spPr bwMode="auto">
            <a:xfrm>
              <a:off x="3579" y="2283"/>
              <a:ext cx="724" cy="217"/>
            </a:xfrm>
            <a:prstGeom prst="rect">
              <a:avLst/>
            </a:prstGeom>
            <a:noFill/>
            <a:ln w="9525" algn="ctr">
              <a:noFill/>
              <a:miter lim="800000"/>
              <a:headEnd/>
              <a:tailEnd/>
            </a:ln>
          </p:spPr>
          <p:txBody>
            <a:bodyPr lIns="91416" tIns="45708" rIns="91416" bIns="45708">
              <a:spAutoFit/>
            </a:bodyPr>
            <a:lstStyle/>
            <a:p>
              <a:pPr algn="ctr">
                <a:spcBef>
                  <a:spcPct val="50000"/>
                </a:spcBef>
              </a:pPr>
              <a:r>
                <a:rPr lang="en-US" sz="1400" b="1">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WLAN</a:t>
              </a:r>
            </a:p>
          </p:txBody>
        </p:sp>
        <p:sp>
          <p:nvSpPr>
            <p:cNvPr id="15" name="Line 16"/>
            <p:cNvSpPr>
              <a:spLocks noChangeShapeType="1"/>
            </p:cNvSpPr>
            <p:nvPr/>
          </p:nvSpPr>
          <p:spPr bwMode="auto">
            <a:xfrm>
              <a:off x="2244" y="3246"/>
              <a:ext cx="891" cy="0"/>
            </a:xfrm>
            <a:prstGeom prst="line">
              <a:avLst/>
            </a:prstGeom>
            <a:noFill/>
            <a:ln w="19050">
              <a:solidFill>
                <a:schemeClr val="tx1"/>
              </a:solidFill>
              <a:prstDash val="dash"/>
              <a:round/>
              <a:headEnd/>
              <a:tailEnd type="triangle" w="med" len="med"/>
            </a:ln>
          </p:spPr>
          <p:txBody>
            <a:bodyPr lIns="90000" tIns="46800" rIns="90000" bIns="46800"/>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Line 17"/>
            <p:cNvSpPr>
              <a:spLocks noChangeShapeType="1"/>
            </p:cNvSpPr>
            <p:nvPr/>
          </p:nvSpPr>
          <p:spPr bwMode="auto">
            <a:xfrm flipV="1">
              <a:off x="3382" y="2801"/>
              <a:ext cx="416" cy="392"/>
            </a:xfrm>
            <a:prstGeom prst="line">
              <a:avLst/>
            </a:prstGeom>
            <a:noFill/>
            <a:ln w="19050">
              <a:solidFill>
                <a:schemeClr val="tx1"/>
              </a:solidFill>
              <a:prstDash val="dash"/>
              <a:round/>
              <a:headEnd/>
              <a:tailEnd type="triangle" w="med" len="med"/>
            </a:ln>
          </p:spPr>
          <p:txBody>
            <a:bodyPr lIns="90000" tIns="46800" rIns="90000" bIns="46800"/>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Oval 18"/>
            <p:cNvSpPr>
              <a:spLocks noChangeArrowheads="1"/>
            </p:cNvSpPr>
            <p:nvPr/>
          </p:nvSpPr>
          <p:spPr bwMode="auto">
            <a:xfrm>
              <a:off x="2465" y="2179"/>
              <a:ext cx="255" cy="95"/>
            </a:xfrm>
            <a:prstGeom prst="ellipse">
              <a:avLst/>
            </a:prstGeom>
            <a:solidFill>
              <a:schemeClr val="accent1"/>
            </a:solidFill>
            <a:ln w="9525" algn="ctr">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AutoShape 19"/>
            <p:cNvSpPr>
              <a:spLocks noChangeArrowheads="1"/>
            </p:cNvSpPr>
            <p:nvPr/>
          </p:nvSpPr>
          <p:spPr bwMode="auto">
            <a:xfrm>
              <a:off x="3757" y="2460"/>
              <a:ext cx="409" cy="451"/>
            </a:xfrm>
            <a:prstGeom prst="star5">
              <a:avLst/>
            </a:prstGeom>
            <a:solidFill>
              <a:srgbClr val="FF0000"/>
            </a:solidFill>
            <a:ln w="9525" algn="ctr">
              <a:solidFill>
                <a:schemeClr val="tx1"/>
              </a:solidFill>
              <a:miter lim="800000"/>
              <a:headEnd/>
              <a:tailEnd/>
            </a:ln>
            <a:effectLst/>
          </p:spPr>
          <p:txBody>
            <a:bodyPr wrap="none" anchor="ctr">
              <a:spAutoFit/>
            </a:bodyPr>
            <a:lstStyle/>
            <a:p>
              <a:pPr>
                <a:defRPr/>
              </a:pPr>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Rectangle 20"/>
            <p:cNvSpPr>
              <a:spLocks noChangeArrowheads="1"/>
            </p:cNvSpPr>
            <p:nvPr/>
          </p:nvSpPr>
          <p:spPr bwMode="auto">
            <a:xfrm>
              <a:off x="3167" y="1891"/>
              <a:ext cx="2181" cy="244"/>
            </a:xfrm>
            <a:prstGeom prst="rect">
              <a:avLst/>
            </a:prstGeom>
            <a:noFill/>
            <a:ln w="9525" algn="ctr">
              <a:noFill/>
              <a:miter lim="800000"/>
              <a:headEnd/>
              <a:tailEnd/>
            </a:ln>
          </p:spPr>
          <p:txBody>
            <a:bodyPr lIns="91416" tIns="45708" rIns="91416" bIns="45708"/>
            <a:lstStyle/>
            <a:p>
              <a:pPr defTabSz="801688"/>
              <a:r>
                <a:rPr lang="en-US" sz="1400" b="1"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Wireless, </a:t>
              </a:r>
              <a:r>
                <a:rPr lang="pt-BR" sz="1400" b="1"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alta largura de banda e baixo custo</a:t>
              </a:r>
              <a:endParaRPr lang="en-US" sz="1400" b="1"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20" name="Rectangle 4"/>
          <p:cNvSpPr>
            <a:spLocks noChangeArrowheads="1"/>
          </p:cNvSpPr>
          <p:nvPr/>
        </p:nvSpPr>
        <p:spPr bwMode="auto">
          <a:xfrm>
            <a:off x="5892152" y="5418156"/>
            <a:ext cx="5950368" cy="385763"/>
          </a:xfrm>
          <a:prstGeom prst="rect">
            <a:avLst/>
          </a:prstGeom>
          <a:noFill/>
          <a:ln w="9525" algn="ctr">
            <a:noFill/>
            <a:miter lim="800000"/>
            <a:headEnd/>
            <a:tailEnd/>
          </a:ln>
        </p:spPr>
        <p:txBody>
          <a:bodyPr lIns="73135" tIns="36567" rIns="73135" bIns="36567" anchor="ctr"/>
          <a:lstStyle/>
          <a:p>
            <a:pPr defTabSz="801688">
              <a:buFont typeface="Symbol" pitchFamily="18" charset="2"/>
              <a:buNone/>
            </a:pPr>
            <a:r>
              <a:rPr lang="pt-BR" sz="1400" dirty="0">
                <a:solidFill>
                  <a:srgbClr val="800000"/>
                </a:solidFill>
                <a:latin typeface="Huawei Sans" panose="020C0503030203020204" pitchFamily="34" charset="0"/>
                <a:ea typeface="方正兰亭黑简体" panose="02000000000000000000" pitchFamily="2" charset="-122"/>
                <a:cs typeface="Huawei Sans" panose="020C0503030203020204" pitchFamily="34" charset="0"/>
              </a:rPr>
              <a:t>Os modos com fio, como </a:t>
            </a:r>
            <a:r>
              <a:rPr lang="pt-BR" sz="1400" dirty="0" err="1">
                <a:solidFill>
                  <a:srgbClr val="800000"/>
                </a:solidFill>
                <a:latin typeface="Huawei Sans" panose="020C0503030203020204" pitchFamily="34" charset="0"/>
                <a:ea typeface="方正兰亭黑简体" panose="02000000000000000000" pitchFamily="2" charset="-122"/>
                <a:cs typeface="Huawei Sans" panose="020C0503030203020204" pitchFamily="34" charset="0"/>
              </a:rPr>
              <a:t>xDSL</a:t>
            </a:r>
            <a:r>
              <a:rPr lang="pt-BR" sz="1400" dirty="0">
                <a:solidFill>
                  <a:srgbClr val="800000"/>
                </a:solidFill>
                <a:latin typeface="Huawei Sans" panose="020C0503030203020204" pitchFamily="34" charset="0"/>
                <a:ea typeface="方正兰亭黑简体" panose="02000000000000000000" pitchFamily="2" charset="-122"/>
                <a:cs typeface="Huawei Sans" panose="020C0503030203020204" pitchFamily="34" charset="0"/>
              </a:rPr>
              <a:t> e LAN, não podem atender aos requisitos dos usuários que desejam se livrar das amarras de cabo.
</a:t>
            </a:r>
            <a:endParaRPr lang="en-US" sz="1400" dirty="0">
              <a:solidFill>
                <a:srgbClr val="8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Rectangle 21"/>
          <p:cNvSpPr>
            <a:spLocks noChangeArrowheads="1"/>
          </p:cNvSpPr>
          <p:nvPr/>
        </p:nvSpPr>
        <p:spPr bwMode="auto">
          <a:xfrm>
            <a:off x="5892152" y="3260775"/>
            <a:ext cx="3567113" cy="1425575"/>
          </a:xfrm>
          <a:prstGeom prst="rect">
            <a:avLst/>
          </a:prstGeom>
          <a:noFill/>
          <a:ln w="9525">
            <a:noFill/>
            <a:miter lim="800000"/>
            <a:headEnd/>
            <a:tailEnd/>
          </a:ln>
        </p:spPr>
        <p:txBody>
          <a:bodyPr lIns="73135" tIns="36567" rIns="73135" bIns="36567" anchor="ctr"/>
          <a:lstStyle/>
          <a:p>
            <a:pPr defTabSz="801688">
              <a:buFont typeface="Symbol" pitchFamily="18" charset="2"/>
              <a:buNone/>
            </a:pPr>
            <a:r>
              <a:rPr lang="pt-BR" sz="14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rPr>
              <a:t>Qual é a relação entre Wi-Fi e WLAN?
</a:t>
            </a:r>
            <a:endParaRPr lang="en-US" sz="1400" dirty="0">
              <a:solidFill>
                <a:srgbClr val="99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AutoShape 22"/>
          <p:cNvSpPr>
            <a:spLocks noChangeArrowheads="1"/>
          </p:cNvSpPr>
          <p:nvPr/>
        </p:nvSpPr>
        <p:spPr bwMode="auto">
          <a:xfrm>
            <a:off x="9366460" y="3046825"/>
            <a:ext cx="1782762" cy="788988"/>
          </a:xfrm>
          <a:prstGeom prst="cloudCallout">
            <a:avLst>
              <a:gd name="adj1" fmla="val -47718"/>
              <a:gd name="adj2" fmla="val 70880"/>
            </a:avLst>
          </a:prstGeom>
          <a:solidFill>
            <a:srgbClr val="FF9900"/>
          </a:solidFill>
          <a:ln w="9525">
            <a:solidFill>
              <a:schemeClr val="tx1"/>
            </a:solidFill>
            <a:round/>
            <a:headEnd/>
            <a:tailEnd/>
          </a:ln>
        </p:spPr>
        <p:txBody>
          <a:bodyPr lIns="71507" tIns="35753" rIns="71507" bIns="35753"/>
          <a:lstStyle/>
          <a:p>
            <a:pPr algn="ctr" defTabSz="715963" eaLnBrk="0" hangingPunct="0"/>
            <a:r>
              <a:rPr lang="en-US" sz="3000">
                <a:solidFill>
                  <a:srgbClr val="FFFF66"/>
                </a:solidFill>
                <a:latin typeface="Huawei Sans" panose="020C0503030203020204" pitchFamily="34" charset="0"/>
                <a:ea typeface="方正兰亭黑简体" panose="02000000000000000000" pitchFamily="2" charset="-122"/>
                <a:cs typeface="Huawei Sans" panose="020C0503030203020204" pitchFamily="34" charset="0"/>
              </a:rPr>
              <a:t>？？</a:t>
            </a:r>
          </a:p>
        </p:txBody>
      </p:sp>
      <p:sp>
        <p:nvSpPr>
          <p:cNvPr id="23" name="Rectangle 23"/>
          <p:cNvSpPr>
            <a:spLocks noChangeArrowheads="1"/>
          </p:cNvSpPr>
          <p:nvPr/>
        </p:nvSpPr>
        <p:spPr bwMode="auto">
          <a:xfrm>
            <a:off x="5838177" y="4487608"/>
            <a:ext cx="4110054" cy="615950"/>
          </a:xfrm>
          <a:prstGeom prst="rect">
            <a:avLst/>
          </a:prstGeom>
          <a:solidFill>
            <a:srgbClr val="CCECFF"/>
          </a:solidFill>
          <a:ln w="9525">
            <a:solidFill>
              <a:schemeClr val="tx1"/>
            </a:solidFill>
            <a:miter lim="800000"/>
            <a:headEnd/>
            <a:tailEnd/>
          </a:ln>
        </p:spPr>
        <p:txBody>
          <a:bodyPr wrap="none" lIns="71507" tIns="35753" rIns="71507" bIns="35753" anchor="ctr"/>
          <a:lstStyle/>
          <a:p>
            <a:pPr algn="ctr" defTabSz="715963" eaLnBrk="0" hangingPunct="0"/>
            <a:r>
              <a:rPr lang="en-US" sz="1400" dirty="0">
                <a:latin typeface="Huawei Sans" panose="020C0503030203020204" pitchFamily="34" charset="0"/>
                <a:ea typeface="方正兰亭黑简体" panose="02000000000000000000" pitchFamily="2" charset="-122"/>
                <a:cs typeface="Huawei Sans" panose="020C0503030203020204" pitchFamily="34" charset="0"/>
              </a:rPr>
              <a:t>Wi-Fi = WLAN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adotando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tecnologia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802.11
</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90669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本占位符 88"/>
          <p:cNvSpPr>
            <a:spLocks noGrp="1"/>
          </p:cNvSpPr>
          <p:nvPr>
            <p:ph type="body" sz="quarter" idx="10"/>
          </p:nvPr>
        </p:nvSpPr>
        <p:spPr/>
        <p:txBody>
          <a:bodyPr/>
          <a:lstStyle/>
          <a:p>
            <a:r>
              <a:rPr lang="pt-BR" altLang="zh-CN" sz="1600" dirty="0"/>
              <a:t>A WLAN usa o mecanismo CSMA/CA para lidar com conflitos</a:t>
            </a:r>
            <a:r>
              <a:rPr lang="en-US" altLang="zh-CN" sz="1600" dirty="0"/>
              <a:t>.</a:t>
            </a:r>
          </a:p>
          <a:p>
            <a:endParaRPr lang="zh-CN" altLang="en-US" sz="1600" dirty="0"/>
          </a:p>
        </p:txBody>
      </p:sp>
      <p:sp>
        <p:nvSpPr>
          <p:cNvPr id="2" name="标题 1"/>
          <p:cNvSpPr>
            <a:spLocks noGrp="1"/>
          </p:cNvSpPr>
          <p:nvPr>
            <p:ph type="title"/>
          </p:nvPr>
        </p:nvSpPr>
        <p:spPr/>
        <p:txBody>
          <a:bodyPr/>
          <a:lstStyle/>
          <a:p>
            <a:r>
              <a:rPr lang="pt-BR" dirty="0"/>
              <a:t>Wi-Fi (2) Princípios básicos de funcionamento
</a:t>
            </a:r>
            <a:endParaRPr lang="en-US" dirty="0"/>
          </a:p>
        </p:txBody>
      </p:sp>
      <p:sp>
        <p:nvSpPr>
          <p:cNvPr id="4" name="文本占位符 2"/>
          <p:cNvSpPr txBox="1">
            <a:spLocks/>
          </p:cNvSpPr>
          <p:nvPr/>
        </p:nvSpPr>
        <p:spPr bwMode="auto">
          <a:xfrm>
            <a:off x="912285" y="1233488"/>
            <a:ext cx="10560048"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mn-lt"/>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mn-lt"/>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mn-lt"/>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mn-lt"/>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mn-lt"/>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endParaRPr lang="zh-CN" altLang="en-US" sz="2000" dirty="0"/>
          </a:p>
        </p:txBody>
      </p:sp>
      <p:sp>
        <p:nvSpPr>
          <p:cNvPr id="5" name="Line 4"/>
          <p:cNvSpPr>
            <a:spLocks noChangeShapeType="1"/>
          </p:cNvSpPr>
          <p:nvPr/>
        </p:nvSpPr>
        <p:spPr bwMode="auto">
          <a:xfrm flipV="1">
            <a:off x="2196036" y="2564685"/>
            <a:ext cx="6560045" cy="19475"/>
          </a:xfrm>
          <a:prstGeom prst="line">
            <a:avLst/>
          </a:prstGeom>
          <a:noFill/>
          <a:ln w="12700">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Line 5"/>
          <p:cNvSpPr>
            <a:spLocks noChangeShapeType="1"/>
          </p:cNvSpPr>
          <p:nvPr/>
        </p:nvSpPr>
        <p:spPr bwMode="auto">
          <a:xfrm flipV="1">
            <a:off x="2196036" y="3314447"/>
            <a:ext cx="6560045" cy="19222"/>
          </a:xfrm>
          <a:prstGeom prst="line">
            <a:avLst/>
          </a:prstGeom>
          <a:noFill/>
          <a:ln w="12700">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Line 6"/>
          <p:cNvSpPr>
            <a:spLocks noChangeShapeType="1"/>
          </p:cNvSpPr>
          <p:nvPr/>
        </p:nvSpPr>
        <p:spPr bwMode="auto">
          <a:xfrm flipV="1">
            <a:off x="2211026" y="4065953"/>
            <a:ext cx="6545055" cy="17224"/>
          </a:xfrm>
          <a:prstGeom prst="line">
            <a:avLst/>
          </a:prstGeom>
          <a:noFill/>
          <a:ln w="12700">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Line 7"/>
          <p:cNvSpPr>
            <a:spLocks noChangeShapeType="1"/>
          </p:cNvSpPr>
          <p:nvPr/>
        </p:nvSpPr>
        <p:spPr bwMode="auto">
          <a:xfrm flipV="1">
            <a:off x="2196036" y="4817457"/>
            <a:ext cx="6560045" cy="15227"/>
          </a:xfrm>
          <a:prstGeom prst="line">
            <a:avLst/>
          </a:prstGeom>
          <a:noFill/>
          <a:ln w="12700">
            <a:solidFill>
              <a:schemeClr val="tx1"/>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Line 10"/>
          <p:cNvSpPr>
            <a:spLocks noChangeShapeType="1"/>
          </p:cNvSpPr>
          <p:nvPr/>
        </p:nvSpPr>
        <p:spPr bwMode="auto">
          <a:xfrm>
            <a:off x="2448124"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0" name="Rectangle 11"/>
          <p:cNvSpPr>
            <a:spLocks noChangeArrowheads="1"/>
          </p:cNvSpPr>
          <p:nvPr/>
        </p:nvSpPr>
        <p:spPr bwMode="auto">
          <a:xfrm>
            <a:off x="2448124" y="3089519"/>
            <a:ext cx="1468437"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Rectangle 12"/>
          <p:cNvSpPr>
            <a:spLocks noChangeArrowheads="1"/>
          </p:cNvSpPr>
          <p:nvPr/>
        </p:nvSpPr>
        <p:spPr bwMode="auto">
          <a:xfrm>
            <a:off x="2448124" y="3839281"/>
            <a:ext cx="468312"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Rectangle 13"/>
          <p:cNvSpPr>
            <a:spLocks noChangeArrowheads="1"/>
          </p:cNvSpPr>
          <p:nvPr/>
        </p:nvSpPr>
        <p:spPr bwMode="auto">
          <a:xfrm>
            <a:off x="2448124" y="4592530"/>
            <a:ext cx="801687"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Rectangle 14"/>
          <p:cNvSpPr>
            <a:spLocks noChangeArrowheads="1"/>
          </p:cNvSpPr>
          <p:nvPr/>
        </p:nvSpPr>
        <p:spPr bwMode="auto">
          <a:xfrm>
            <a:off x="2916436" y="3630813"/>
            <a:ext cx="2003425" cy="449857"/>
          </a:xfrm>
          <a:prstGeom prst="rect">
            <a:avLst/>
          </a:prstGeom>
          <a:noFill/>
          <a:ln w="12700" algn="ctr">
            <a:solidFill>
              <a:schemeClr val="tx1"/>
            </a:solidFill>
            <a:miter lim="800000"/>
            <a:headEnd/>
            <a:tailEnd/>
          </a:ln>
        </p:spPr>
        <p:txBody>
          <a:bodyPr wrap="none" anchor="ctr"/>
          <a:lstStyle/>
          <a:p>
            <a:pPr 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Transmissão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data frame
</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Rectangle 15"/>
          <p:cNvSpPr>
            <a:spLocks noChangeArrowheads="1"/>
          </p:cNvSpPr>
          <p:nvPr/>
        </p:nvSpPr>
        <p:spPr bwMode="auto">
          <a:xfrm>
            <a:off x="2911990" y="3077162"/>
            <a:ext cx="1001713"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Rectangle 16"/>
          <p:cNvSpPr>
            <a:spLocks noChangeArrowheads="1"/>
          </p:cNvSpPr>
          <p:nvPr/>
        </p:nvSpPr>
        <p:spPr bwMode="auto">
          <a:xfrm>
            <a:off x="2910404" y="4584910"/>
            <a:ext cx="334962" cy="224928"/>
          </a:xfrm>
          <a:prstGeom prst="rect">
            <a:avLst/>
          </a:prstGeom>
          <a:solidFill>
            <a:srgbClr val="006699"/>
          </a:solidFill>
          <a:ln w="12700" algn="ctr">
            <a:no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Rectangle 18"/>
          <p:cNvSpPr>
            <a:spLocks noChangeArrowheads="1"/>
          </p:cNvSpPr>
          <p:nvPr/>
        </p:nvSpPr>
        <p:spPr bwMode="auto">
          <a:xfrm>
            <a:off x="5051624" y="3839281"/>
            <a:ext cx="1536700"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Rectangle 19"/>
          <p:cNvSpPr>
            <a:spLocks noChangeArrowheads="1"/>
          </p:cNvSpPr>
          <p:nvPr/>
        </p:nvSpPr>
        <p:spPr bwMode="auto">
          <a:xfrm>
            <a:off x="5375701" y="4365858"/>
            <a:ext cx="1501365" cy="451600"/>
          </a:xfrm>
          <a:prstGeom prst="rect">
            <a:avLst/>
          </a:prstGeom>
          <a:noFill/>
          <a:ln w="12700" algn="ctr">
            <a:solidFill>
              <a:schemeClr val="tx1"/>
            </a:solidFill>
            <a:miter lim="800000"/>
            <a:headEnd/>
            <a:tailEnd/>
          </a:ln>
        </p:spPr>
        <p:txBody>
          <a:bodyPr wrap="none" anchor="ctr"/>
          <a:lstStyle/>
          <a:p>
            <a:pPr algn="ctr"/>
            <a:endParaRPr lang="en-US" sz="12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Rectangle 20"/>
          <p:cNvSpPr>
            <a:spLocks noChangeArrowheads="1"/>
          </p:cNvSpPr>
          <p:nvPr/>
        </p:nvSpPr>
        <p:spPr bwMode="auto">
          <a:xfrm>
            <a:off x="5392327" y="3089519"/>
            <a:ext cx="666750" cy="224928"/>
          </a:xfrm>
          <a:prstGeom prst="rect">
            <a:avLst/>
          </a:prstGeom>
          <a:solidFill>
            <a:srgbClr val="006699"/>
          </a:solidFill>
          <a:ln w="12700" algn="ctr">
            <a:no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Text Box 30"/>
          <p:cNvSpPr txBox="1">
            <a:spLocks noChangeArrowheads="1"/>
          </p:cNvSpPr>
          <p:nvPr/>
        </p:nvSpPr>
        <p:spPr bwMode="auto">
          <a:xfrm>
            <a:off x="7682273" y="2856434"/>
            <a:ext cx="1404300" cy="646331"/>
          </a:xfrm>
          <a:prstGeom prst="rect">
            <a:avLst/>
          </a:prstGeom>
          <a:noFill/>
          <a:ln w="6350" algn="ctr">
            <a:solidFill>
              <a:schemeClr val="tx1"/>
            </a:solidFill>
            <a:miter lim="800000"/>
            <a:headEnd/>
            <a:tailEnd/>
          </a:ln>
        </p:spPr>
        <p:txBody>
          <a:bodyPr wrap="square">
            <a:spAutoFit/>
          </a:bodyPr>
          <a:lstStyle/>
          <a:p>
            <a:pPr algn="ct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Transmissão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data frame
</a:t>
            </a:r>
          </a:p>
        </p:txBody>
      </p:sp>
      <p:sp>
        <p:nvSpPr>
          <p:cNvPr id="20" name="Text Box 35"/>
          <p:cNvSpPr txBox="1">
            <a:spLocks noChangeArrowheads="1"/>
          </p:cNvSpPr>
          <p:nvPr/>
        </p:nvSpPr>
        <p:spPr bwMode="auto">
          <a:xfrm>
            <a:off x="896687" y="2338014"/>
            <a:ext cx="1350352" cy="307777"/>
          </a:xfrm>
          <a:prstGeom prst="rect">
            <a:avLst/>
          </a:prstGeom>
          <a:noFill/>
          <a:ln w="12700" algn="ctr">
            <a:noFill/>
            <a:miter lim="800000"/>
            <a:headEnd/>
            <a:tailEnd/>
          </a:ln>
        </p:spPr>
        <p:txBody>
          <a:bodyPr wrap="square">
            <a:spAutoFit/>
          </a:bodyPr>
          <a:lstStyle/>
          <a:p>
            <a:pPr algn="ctr">
              <a:spcBef>
                <a:spcPct val="50000"/>
              </a:spcBef>
            </a:pPr>
            <a:r>
              <a:rPr lang="en-US" sz="1400" dirty="0">
                <a:latin typeface="Huawei Sans" panose="020C0503030203020204" pitchFamily="34" charset="0"/>
                <a:ea typeface="方正兰亭黑简体" panose="02000000000000000000" pitchFamily="2" charset="-122"/>
                <a:cs typeface="Huawei Sans" panose="020C0503030203020204" pitchFamily="34" charset="0"/>
              </a:rPr>
              <a:t>Workstation </a:t>
            </a:r>
            <a:r>
              <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21" name="Line 39"/>
          <p:cNvSpPr>
            <a:spLocks noChangeShapeType="1"/>
          </p:cNvSpPr>
          <p:nvPr/>
        </p:nvSpPr>
        <p:spPr bwMode="auto">
          <a:xfrm>
            <a:off x="2300829"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Line 40"/>
          <p:cNvSpPr>
            <a:spLocks noChangeShapeType="1"/>
          </p:cNvSpPr>
          <p:nvPr/>
        </p:nvSpPr>
        <p:spPr bwMode="auto">
          <a:xfrm>
            <a:off x="2914848" y="1836151"/>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Line 41"/>
          <p:cNvSpPr>
            <a:spLocks noChangeShapeType="1"/>
          </p:cNvSpPr>
          <p:nvPr/>
        </p:nvSpPr>
        <p:spPr bwMode="auto">
          <a:xfrm>
            <a:off x="2179836" y="1886414"/>
            <a:ext cx="133350"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Line 42"/>
          <p:cNvSpPr>
            <a:spLocks noChangeShapeType="1"/>
          </p:cNvSpPr>
          <p:nvPr/>
        </p:nvSpPr>
        <p:spPr bwMode="auto">
          <a:xfrm flipH="1">
            <a:off x="2448124" y="1886414"/>
            <a:ext cx="131762"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Line 43"/>
          <p:cNvSpPr>
            <a:spLocks noChangeShapeType="1"/>
          </p:cNvSpPr>
          <p:nvPr/>
        </p:nvSpPr>
        <p:spPr bwMode="auto">
          <a:xfrm>
            <a:off x="5051624"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Line 44"/>
          <p:cNvSpPr>
            <a:spLocks noChangeShapeType="1"/>
          </p:cNvSpPr>
          <p:nvPr/>
        </p:nvSpPr>
        <p:spPr bwMode="auto">
          <a:xfrm>
            <a:off x="4918274"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Line 45"/>
          <p:cNvSpPr>
            <a:spLocks noChangeShapeType="1"/>
          </p:cNvSpPr>
          <p:nvPr/>
        </p:nvSpPr>
        <p:spPr bwMode="auto">
          <a:xfrm>
            <a:off x="4783336" y="1886414"/>
            <a:ext cx="134938"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Line 46"/>
          <p:cNvSpPr>
            <a:spLocks noChangeShapeType="1"/>
          </p:cNvSpPr>
          <p:nvPr/>
        </p:nvSpPr>
        <p:spPr bwMode="auto">
          <a:xfrm flipH="1">
            <a:off x="5051624" y="1886414"/>
            <a:ext cx="133350"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Line 47"/>
          <p:cNvSpPr>
            <a:spLocks noChangeShapeType="1"/>
          </p:cNvSpPr>
          <p:nvPr/>
        </p:nvSpPr>
        <p:spPr bwMode="auto">
          <a:xfrm>
            <a:off x="7020416"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Line 48"/>
          <p:cNvSpPr>
            <a:spLocks noChangeShapeType="1"/>
          </p:cNvSpPr>
          <p:nvPr/>
        </p:nvSpPr>
        <p:spPr bwMode="auto">
          <a:xfrm>
            <a:off x="6885479" y="1811437"/>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1" name="Line 49"/>
          <p:cNvSpPr>
            <a:spLocks noChangeShapeType="1"/>
          </p:cNvSpPr>
          <p:nvPr/>
        </p:nvSpPr>
        <p:spPr bwMode="auto">
          <a:xfrm>
            <a:off x="6752129" y="1886414"/>
            <a:ext cx="133350"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Line 50"/>
          <p:cNvSpPr>
            <a:spLocks noChangeShapeType="1"/>
          </p:cNvSpPr>
          <p:nvPr/>
        </p:nvSpPr>
        <p:spPr bwMode="auto">
          <a:xfrm flipH="1">
            <a:off x="7020416" y="1886414"/>
            <a:ext cx="131763" cy="0"/>
          </a:xfrm>
          <a:prstGeom prst="line">
            <a:avLst/>
          </a:prstGeom>
          <a:noFill/>
          <a:ln w="12700">
            <a:solidFill>
              <a:schemeClr val="folHlink"/>
            </a:solidFill>
            <a:round/>
            <a:headEn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Line 51"/>
          <p:cNvSpPr>
            <a:spLocks noChangeShapeType="1"/>
          </p:cNvSpPr>
          <p:nvPr/>
        </p:nvSpPr>
        <p:spPr bwMode="auto">
          <a:xfrm>
            <a:off x="5383703" y="1836151"/>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Line 52"/>
          <p:cNvSpPr>
            <a:spLocks noChangeShapeType="1"/>
          </p:cNvSpPr>
          <p:nvPr/>
        </p:nvSpPr>
        <p:spPr bwMode="auto">
          <a:xfrm>
            <a:off x="7682430" y="1823794"/>
            <a:ext cx="0" cy="3455878"/>
          </a:xfrm>
          <a:prstGeom prst="line">
            <a:avLst/>
          </a:prstGeom>
          <a:noFill/>
          <a:ln w="12700">
            <a:solidFill>
              <a:schemeClr val="folHlink"/>
            </a:solidFill>
            <a:round/>
            <a:headEnd/>
            <a:tailEn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Line 53"/>
          <p:cNvSpPr>
            <a:spLocks noChangeShapeType="1"/>
          </p:cNvSpPr>
          <p:nvPr/>
        </p:nvSpPr>
        <p:spPr bwMode="auto">
          <a:xfrm>
            <a:off x="2448124" y="5119107"/>
            <a:ext cx="466725" cy="0"/>
          </a:xfrm>
          <a:prstGeom prst="line">
            <a:avLst/>
          </a:prstGeom>
          <a:noFill/>
          <a:ln w="12700">
            <a:solidFill>
              <a:schemeClr val="folHlink"/>
            </a:solidFill>
            <a:round/>
            <a:headEnd type="triangle" w="med" len="me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Line 54"/>
          <p:cNvSpPr>
            <a:spLocks noChangeShapeType="1"/>
          </p:cNvSpPr>
          <p:nvPr/>
        </p:nvSpPr>
        <p:spPr bwMode="auto">
          <a:xfrm>
            <a:off x="5051624" y="5119107"/>
            <a:ext cx="334962" cy="0"/>
          </a:xfrm>
          <a:prstGeom prst="line">
            <a:avLst/>
          </a:prstGeom>
          <a:noFill/>
          <a:ln w="12700">
            <a:solidFill>
              <a:schemeClr val="folHlink"/>
            </a:solidFill>
            <a:round/>
            <a:headEnd type="triangle" w="med" len="me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Line 55"/>
          <p:cNvSpPr>
            <a:spLocks noChangeShapeType="1"/>
          </p:cNvSpPr>
          <p:nvPr/>
        </p:nvSpPr>
        <p:spPr bwMode="auto">
          <a:xfrm>
            <a:off x="7018829" y="5119107"/>
            <a:ext cx="668337" cy="0"/>
          </a:xfrm>
          <a:prstGeom prst="line">
            <a:avLst/>
          </a:prstGeom>
          <a:noFill/>
          <a:ln w="12700">
            <a:solidFill>
              <a:schemeClr val="folHlink"/>
            </a:solidFill>
            <a:round/>
            <a:headEnd type="triangle" w="med" len="med"/>
            <a:tailEnd type="triangle" w="med" len="med"/>
          </a:ln>
        </p:spPr>
        <p:txBody>
          <a:bodyPr wrap="none" anchor="ct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Text Box 56"/>
          <p:cNvSpPr txBox="1">
            <a:spLocks noChangeArrowheads="1"/>
          </p:cNvSpPr>
          <p:nvPr/>
        </p:nvSpPr>
        <p:spPr bwMode="auto">
          <a:xfrm>
            <a:off x="2313186" y="5237498"/>
            <a:ext cx="1613420" cy="630942"/>
          </a:xfrm>
          <a:prstGeom prst="rect">
            <a:avLst/>
          </a:prstGeom>
          <a:noFill/>
          <a:ln w="12700" algn="ctr">
            <a:noFill/>
            <a:miter lim="800000"/>
            <a:headEnd/>
            <a:tailEnd/>
          </a:ln>
        </p:spPr>
        <p:txBody>
          <a:bodyPr wrap="square">
            <a:spAutoFit/>
          </a:bodyPr>
          <a:lstStyle/>
          <a:p>
            <a:pPr>
              <a:spcBef>
                <a:spcPct val="50000"/>
              </a:spcBef>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Janela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recuo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9" name="Text Box 57"/>
          <p:cNvSpPr txBox="1">
            <a:spLocks noChangeArrowheads="1"/>
          </p:cNvSpPr>
          <p:nvPr/>
        </p:nvSpPr>
        <p:spPr bwMode="auto">
          <a:xfrm>
            <a:off x="4850011" y="5237498"/>
            <a:ext cx="1611236" cy="630942"/>
          </a:xfrm>
          <a:prstGeom prst="rect">
            <a:avLst/>
          </a:prstGeom>
          <a:noFill/>
          <a:ln w="12700" algn="ctr">
            <a:noFill/>
            <a:miter lim="800000"/>
            <a:headEnd/>
            <a:tailEnd/>
          </a:ln>
        </p:spPr>
        <p:txBody>
          <a:bodyPr wrap="square">
            <a:spAutoFit/>
          </a:bodyPr>
          <a:lstStyle/>
          <a:p>
            <a:pPr>
              <a:spcBef>
                <a:spcPct val="50000"/>
              </a:spcBef>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Janela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recuo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Text Box 58"/>
          <p:cNvSpPr txBox="1">
            <a:spLocks noChangeArrowheads="1"/>
          </p:cNvSpPr>
          <p:nvPr/>
        </p:nvSpPr>
        <p:spPr bwMode="auto">
          <a:xfrm>
            <a:off x="6952154" y="5237498"/>
            <a:ext cx="1611236" cy="630942"/>
          </a:xfrm>
          <a:prstGeom prst="rect">
            <a:avLst/>
          </a:prstGeom>
          <a:noFill/>
          <a:ln w="12700" algn="ctr">
            <a:noFill/>
            <a:miter lim="800000"/>
            <a:headEnd/>
            <a:tailEnd/>
          </a:ln>
        </p:spPr>
        <p:txBody>
          <a:bodyPr wrap="square">
            <a:spAutoFit/>
          </a:bodyPr>
          <a:lstStyle/>
          <a:p>
            <a:pPr>
              <a:spcBef>
                <a:spcPct val="50000"/>
              </a:spcBef>
            </a:pP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Janela</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de </a:t>
            </a:r>
            <a:r>
              <a:rPr lang="en-US" sz="1400" dirty="0" err="1">
                <a:latin typeface="Huawei Sans" panose="020C0503030203020204" pitchFamily="34" charset="0"/>
                <a:ea typeface="方正兰亭黑简体" panose="02000000000000000000" pitchFamily="2" charset="-122"/>
                <a:cs typeface="Huawei Sans" panose="020C0503030203020204" pitchFamily="34" charset="0"/>
              </a:rPr>
              <a:t>recuo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
</a:t>
            </a:r>
            <a:endParaRPr lang="en-US" sz="14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1" name="Rectangle 59"/>
          <p:cNvSpPr>
            <a:spLocks noChangeArrowheads="1"/>
          </p:cNvSpPr>
          <p:nvPr/>
        </p:nvSpPr>
        <p:spPr bwMode="auto">
          <a:xfrm>
            <a:off x="2448124" y="2325658"/>
            <a:ext cx="1536700" cy="224929"/>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Rectangle 60"/>
          <p:cNvSpPr>
            <a:spLocks noChangeArrowheads="1"/>
          </p:cNvSpPr>
          <p:nvPr/>
        </p:nvSpPr>
        <p:spPr bwMode="auto">
          <a:xfrm>
            <a:off x="2904371" y="2330394"/>
            <a:ext cx="1068388" cy="224929"/>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3" name="Rectangle 61"/>
          <p:cNvSpPr>
            <a:spLocks noChangeArrowheads="1"/>
          </p:cNvSpPr>
          <p:nvPr/>
        </p:nvSpPr>
        <p:spPr bwMode="auto">
          <a:xfrm>
            <a:off x="5397064" y="2338015"/>
            <a:ext cx="733635" cy="213735"/>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Rectangle 62"/>
          <p:cNvSpPr>
            <a:spLocks noChangeArrowheads="1"/>
          </p:cNvSpPr>
          <p:nvPr/>
        </p:nvSpPr>
        <p:spPr bwMode="auto">
          <a:xfrm>
            <a:off x="5386269" y="3839281"/>
            <a:ext cx="1203325"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5" name="Rectangle 63"/>
          <p:cNvSpPr>
            <a:spLocks noChangeArrowheads="1"/>
          </p:cNvSpPr>
          <p:nvPr/>
        </p:nvSpPr>
        <p:spPr bwMode="auto">
          <a:xfrm>
            <a:off x="7031185" y="4591060"/>
            <a:ext cx="1536700" cy="224928"/>
          </a:xfrm>
          <a:prstGeom prst="rect">
            <a:avLst/>
          </a:prstGeom>
          <a:solidFill>
            <a:srgbClr val="006699"/>
          </a:solidFill>
          <a:ln w="12700" algn="ctr">
            <a:solidFill>
              <a:srgbClr val="006699"/>
            </a:solidFill>
            <a:miter lim="800000"/>
            <a:headEnd/>
            <a:tailEnd/>
          </a:ln>
        </p:spPr>
        <p:txBody>
          <a:bodyPr wrap="none" anchor="ctr"/>
          <a:lstStyle/>
          <a:p>
            <a:pPr algn="ctr" defTabSz="801688"/>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6" name="Line 64"/>
          <p:cNvSpPr>
            <a:spLocks noChangeShapeType="1"/>
          </p:cNvSpPr>
          <p:nvPr/>
        </p:nvSpPr>
        <p:spPr bwMode="auto">
          <a:xfrm>
            <a:off x="3984824" y="1811437"/>
            <a:ext cx="0" cy="751506"/>
          </a:xfrm>
          <a:prstGeom prst="line">
            <a:avLst/>
          </a:prstGeom>
          <a:noFill/>
          <a:ln w="9525">
            <a:solidFill>
              <a:schemeClr val="folHlink"/>
            </a:solidFill>
            <a:round/>
            <a:headEnd/>
            <a:tailEn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7" name="Text Box 67"/>
          <p:cNvSpPr txBox="1">
            <a:spLocks noChangeArrowheads="1"/>
          </p:cNvSpPr>
          <p:nvPr/>
        </p:nvSpPr>
        <p:spPr bwMode="auto">
          <a:xfrm>
            <a:off x="3049786" y="1823643"/>
            <a:ext cx="513591" cy="246221"/>
          </a:xfrm>
          <a:prstGeom prst="rect">
            <a:avLst/>
          </a:prstGeom>
          <a:noFill/>
          <a:ln w="9525" algn="ctr">
            <a:noFill/>
            <a:miter lim="800000"/>
            <a:headEnd/>
            <a:tailEnd/>
          </a:ln>
        </p:spPr>
        <p:txBody>
          <a:bodyPr wrap="square"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a:t>
            </a:r>
          </a:p>
        </p:txBody>
      </p:sp>
      <p:sp>
        <p:nvSpPr>
          <p:cNvPr id="48" name="Line 68"/>
          <p:cNvSpPr>
            <a:spLocks noChangeShapeType="1"/>
          </p:cNvSpPr>
          <p:nvPr/>
        </p:nvSpPr>
        <p:spPr bwMode="auto">
          <a:xfrm>
            <a:off x="3916561" y="2688484"/>
            <a:ext cx="0" cy="625963"/>
          </a:xfrm>
          <a:prstGeom prst="line">
            <a:avLst/>
          </a:prstGeom>
          <a:noFill/>
          <a:ln w="9525">
            <a:solidFill>
              <a:schemeClr val="folHlink"/>
            </a:solidFill>
            <a:round/>
            <a:headEnd/>
            <a:tailEn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9" name="Line 69"/>
          <p:cNvSpPr>
            <a:spLocks noChangeShapeType="1"/>
          </p:cNvSpPr>
          <p:nvPr/>
        </p:nvSpPr>
        <p:spPr bwMode="auto">
          <a:xfrm>
            <a:off x="2448124" y="2864590"/>
            <a:ext cx="1468437"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0" name="Line 70"/>
          <p:cNvSpPr>
            <a:spLocks noChangeShapeType="1"/>
          </p:cNvSpPr>
          <p:nvPr/>
        </p:nvSpPr>
        <p:spPr bwMode="auto">
          <a:xfrm>
            <a:off x="2448124" y="3614352"/>
            <a:ext cx="466725"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1" name="Line 71"/>
          <p:cNvSpPr>
            <a:spLocks noChangeShapeType="1"/>
          </p:cNvSpPr>
          <p:nvPr/>
        </p:nvSpPr>
        <p:spPr bwMode="auto">
          <a:xfrm>
            <a:off x="2448124" y="4365858"/>
            <a:ext cx="801687"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Line 72"/>
          <p:cNvSpPr>
            <a:spLocks noChangeShapeType="1"/>
          </p:cNvSpPr>
          <p:nvPr/>
        </p:nvSpPr>
        <p:spPr bwMode="auto">
          <a:xfrm>
            <a:off x="3249811" y="4215905"/>
            <a:ext cx="0" cy="601552"/>
          </a:xfrm>
          <a:prstGeom prst="line">
            <a:avLst/>
          </a:prstGeom>
          <a:noFill/>
          <a:ln w="9525">
            <a:solidFill>
              <a:schemeClr val="folHlink"/>
            </a:solidFill>
            <a:round/>
            <a:headEnd/>
            <a:tailEn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3" name="Line 73"/>
          <p:cNvSpPr>
            <a:spLocks noChangeShapeType="1"/>
          </p:cNvSpPr>
          <p:nvPr/>
        </p:nvSpPr>
        <p:spPr bwMode="auto">
          <a:xfrm>
            <a:off x="5051624" y="2078213"/>
            <a:ext cx="1069975"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4" name="Line 74"/>
          <p:cNvSpPr>
            <a:spLocks noChangeShapeType="1"/>
          </p:cNvSpPr>
          <p:nvPr/>
        </p:nvSpPr>
        <p:spPr bwMode="auto">
          <a:xfrm>
            <a:off x="5051624" y="2864590"/>
            <a:ext cx="1003300"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5" name="Line 75"/>
          <p:cNvSpPr>
            <a:spLocks noChangeShapeType="1"/>
          </p:cNvSpPr>
          <p:nvPr/>
        </p:nvSpPr>
        <p:spPr bwMode="auto">
          <a:xfrm>
            <a:off x="5053211" y="3614352"/>
            <a:ext cx="1535113"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6" name="Line 76"/>
          <p:cNvSpPr>
            <a:spLocks noChangeShapeType="1"/>
          </p:cNvSpPr>
          <p:nvPr/>
        </p:nvSpPr>
        <p:spPr bwMode="auto">
          <a:xfrm>
            <a:off x="5051624" y="4365858"/>
            <a:ext cx="334962"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7" name="Line 77"/>
          <p:cNvSpPr>
            <a:spLocks noChangeShapeType="1"/>
          </p:cNvSpPr>
          <p:nvPr/>
        </p:nvSpPr>
        <p:spPr bwMode="auto">
          <a:xfrm>
            <a:off x="7017267" y="2096307"/>
            <a:ext cx="761232" cy="4421"/>
          </a:xfrm>
          <a:prstGeom prst="line">
            <a:avLst/>
          </a:prstGeom>
          <a:noFill/>
          <a:ln w="9525">
            <a:solidFill>
              <a:schemeClr val="folHlink"/>
            </a:solidFill>
            <a:round/>
            <a:headEnd type="triangle" w="med" len="med"/>
            <a:tailEnd type="triangle" w="med" len="med"/>
          </a:ln>
        </p:spPr>
        <p:txBody>
          <a:bodyPr wrap="squar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8" name="Line 78"/>
          <p:cNvSpPr>
            <a:spLocks noChangeShapeType="1"/>
          </p:cNvSpPr>
          <p:nvPr/>
        </p:nvSpPr>
        <p:spPr bwMode="auto">
          <a:xfrm>
            <a:off x="7022004" y="2864590"/>
            <a:ext cx="665162"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Line 79"/>
          <p:cNvSpPr>
            <a:spLocks noChangeShapeType="1"/>
          </p:cNvSpPr>
          <p:nvPr/>
        </p:nvSpPr>
        <p:spPr bwMode="auto">
          <a:xfrm>
            <a:off x="7022004" y="3614352"/>
            <a:ext cx="1200150"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0" name="Line 80"/>
          <p:cNvSpPr>
            <a:spLocks noChangeShapeType="1"/>
          </p:cNvSpPr>
          <p:nvPr/>
        </p:nvSpPr>
        <p:spPr bwMode="auto">
          <a:xfrm>
            <a:off x="7022004" y="4365858"/>
            <a:ext cx="1533525" cy="0"/>
          </a:xfrm>
          <a:prstGeom prst="line">
            <a:avLst/>
          </a:prstGeom>
          <a:noFill/>
          <a:ln w="9525">
            <a:solidFill>
              <a:schemeClr val="folHlink"/>
            </a:solidFill>
            <a:round/>
            <a:headEnd type="triangle" w="med" len="med"/>
            <a:tailEnd type="triangle" w="med" len="me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Line 81"/>
          <p:cNvSpPr>
            <a:spLocks noChangeShapeType="1"/>
          </p:cNvSpPr>
          <p:nvPr/>
        </p:nvSpPr>
        <p:spPr bwMode="auto">
          <a:xfrm>
            <a:off x="6121599" y="1811437"/>
            <a:ext cx="0" cy="751506"/>
          </a:xfrm>
          <a:prstGeom prst="line">
            <a:avLst/>
          </a:prstGeom>
          <a:noFill/>
          <a:ln w="9525">
            <a:solidFill>
              <a:schemeClr val="folHlink"/>
            </a:solidFill>
            <a:round/>
            <a:headEnd/>
            <a:tailEn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2" name="Line 82"/>
          <p:cNvSpPr>
            <a:spLocks noChangeShapeType="1"/>
          </p:cNvSpPr>
          <p:nvPr/>
        </p:nvSpPr>
        <p:spPr bwMode="auto">
          <a:xfrm>
            <a:off x="6054924" y="2688484"/>
            <a:ext cx="0" cy="625963"/>
          </a:xfrm>
          <a:prstGeom prst="line">
            <a:avLst/>
          </a:prstGeom>
          <a:noFill/>
          <a:ln w="9525">
            <a:solidFill>
              <a:schemeClr val="folHlink"/>
            </a:solidFill>
            <a:round/>
            <a:headEnd/>
            <a:tailEnd/>
          </a:ln>
        </p:spPr>
        <p:txBody>
          <a:bodyPr wrap="non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3" name="Line 83"/>
          <p:cNvSpPr>
            <a:spLocks noChangeShapeType="1"/>
          </p:cNvSpPr>
          <p:nvPr/>
        </p:nvSpPr>
        <p:spPr bwMode="auto">
          <a:xfrm>
            <a:off x="6588324" y="3466144"/>
            <a:ext cx="0" cy="598065"/>
          </a:xfrm>
          <a:prstGeom prst="line">
            <a:avLst/>
          </a:prstGeom>
          <a:noFill/>
          <a:ln w="9525">
            <a:solidFill>
              <a:schemeClr val="folHlink"/>
            </a:solidFill>
            <a:round/>
            <a:headEnd/>
            <a:tailEnd/>
          </a:ln>
        </p:spPr>
        <p:txBody>
          <a:bodyPr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4" name="Line 84"/>
          <p:cNvSpPr>
            <a:spLocks noChangeShapeType="1"/>
          </p:cNvSpPr>
          <p:nvPr/>
        </p:nvSpPr>
        <p:spPr bwMode="auto">
          <a:xfrm>
            <a:off x="8245014" y="3458524"/>
            <a:ext cx="0" cy="598065"/>
          </a:xfrm>
          <a:prstGeom prst="line">
            <a:avLst/>
          </a:prstGeom>
          <a:noFill/>
          <a:ln w="9525">
            <a:solidFill>
              <a:schemeClr val="folHlink"/>
            </a:solidFill>
            <a:round/>
            <a:headEnd/>
            <a:tailEnd/>
          </a:ln>
        </p:spPr>
        <p:txBody>
          <a:bodyPr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5" name="Line 85"/>
          <p:cNvSpPr>
            <a:spLocks noChangeShapeType="1"/>
          </p:cNvSpPr>
          <p:nvPr/>
        </p:nvSpPr>
        <p:spPr bwMode="auto">
          <a:xfrm>
            <a:off x="8567886" y="4215905"/>
            <a:ext cx="0" cy="601552"/>
          </a:xfrm>
          <a:prstGeom prst="line">
            <a:avLst/>
          </a:prstGeom>
          <a:noFill/>
          <a:ln w="9525">
            <a:solidFill>
              <a:schemeClr val="folHlink"/>
            </a:solidFill>
            <a:round/>
            <a:headEnd/>
            <a:tailEnd/>
          </a:ln>
        </p:spPr>
        <p:txBody>
          <a:bodyPr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6" name="Text Box 86"/>
          <p:cNvSpPr txBox="1">
            <a:spLocks noChangeArrowheads="1"/>
          </p:cNvSpPr>
          <p:nvPr/>
        </p:nvSpPr>
        <p:spPr bwMode="auto">
          <a:xfrm>
            <a:off x="2947127" y="2641406"/>
            <a:ext cx="801687"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9</a:t>
            </a:r>
          </a:p>
        </p:txBody>
      </p:sp>
      <p:sp>
        <p:nvSpPr>
          <p:cNvPr id="67" name="Text Box 87"/>
          <p:cNvSpPr txBox="1">
            <a:spLocks noChangeArrowheads="1"/>
          </p:cNvSpPr>
          <p:nvPr/>
        </p:nvSpPr>
        <p:spPr bwMode="auto">
          <a:xfrm>
            <a:off x="2615339" y="3392911"/>
            <a:ext cx="800100"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68" name="Text Box 88"/>
          <p:cNvSpPr txBox="1">
            <a:spLocks noChangeArrowheads="1"/>
          </p:cNvSpPr>
          <p:nvPr/>
        </p:nvSpPr>
        <p:spPr bwMode="auto">
          <a:xfrm>
            <a:off x="2747102" y="4144416"/>
            <a:ext cx="801687"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5</a:t>
            </a:r>
          </a:p>
        </p:txBody>
      </p:sp>
      <p:sp>
        <p:nvSpPr>
          <p:cNvPr id="69" name="Text Box 89"/>
          <p:cNvSpPr txBox="1">
            <a:spLocks noChangeArrowheads="1"/>
          </p:cNvSpPr>
          <p:nvPr/>
        </p:nvSpPr>
        <p:spPr bwMode="auto">
          <a:xfrm>
            <a:off x="5519936" y="1811437"/>
            <a:ext cx="801688"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p>
        </p:txBody>
      </p:sp>
      <p:sp>
        <p:nvSpPr>
          <p:cNvPr id="70" name="Text Box 90"/>
          <p:cNvSpPr txBox="1">
            <a:spLocks noChangeArrowheads="1"/>
          </p:cNvSpPr>
          <p:nvPr/>
        </p:nvSpPr>
        <p:spPr bwMode="auto">
          <a:xfrm>
            <a:off x="5519936" y="2641406"/>
            <a:ext cx="801688"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6</a:t>
            </a:r>
          </a:p>
        </p:txBody>
      </p:sp>
      <p:sp>
        <p:nvSpPr>
          <p:cNvPr id="71" name="Text Box 91"/>
          <p:cNvSpPr txBox="1">
            <a:spLocks noChangeArrowheads="1"/>
          </p:cNvSpPr>
          <p:nvPr/>
        </p:nvSpPr>
        <p:spPr bwMode="auto">
          <a:xfrm>
            <a:off x="5653286" y="3401629"/>
            <a:ext cx="801688"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9</a:t>
            </a:r>
          </a:p>
        </p:txBody>
      </p:sp>
      <p:sp>
        <p:nvSpPr>
          <p:cNvPr id="72" name="Text Box 92"/>
          <p:cNvSpPr txBox="1">
            <a:spLocks noChangeArrowheads="1"/>
          </p:cNvSpPr>
          <p:nvPr/>
        </p:nvSpPr>
        <p:spPr bwMode="auto">
          <a:xfrm>
            <a:off x="5186561" y="4104313"/>
            <a:ext cx="800100"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73" name="Text Box 93"/>
          <p:cNvSpPr txBox="1">
            <a:spLocks noChangeArrowheads="1"/>
          </p:cNvSpPr>
          <p:nvPr/>
        </p:nvSpPr>
        <p:spPr bwMode="auto">
          <a:xfrm>
            <a:off x="7288704" y="1823643"/>
            <a:ext cx="800100"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5</a:t>
            </a:r>
          </a:p>
        </p:txBody>
      </p:sp>
      <p:sp>
        <p:nvSpPr>
          <p:cNvPr id="74" name="Text Box 94"/>
          <p:cNvSpPr txBox="1">
            <a:spLocks noChangeArrowheads="1"/>
          </p:cNvSpPr>
          <p:nvPr/>
        </p:nvSpPr>
        <p:spPr bwMode="auto">
          <a:xfrm>
            <a:off x="7288704" y="2615252"/>
            <a:ext cx="524188" cy="246221"/>
          </a:xfrm>
          <a:prstGeom prst="rect">
            <a:avLst/>
          </a:prstGeom>
          <a:noFill/>
          <a:ln w="9525" algn="ctr">
            <a:noFill/>
            <a:miter lim="800000"/>
            <a:headEnd/>
            <a:tailEnd/>
          </a:ln>
        </p:spPr>
        <p:txBody>
          <a:bodyPr wrap="square"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75" name="Text Box 95"/>
          <p:cNvSpPr txBox="1">
            <a:spLocks noChangeArrowheads="1"/>
          </p:cNvSpPr>
          <p:nvPr/>
        </p:nvSpPr>
        <p:spPr bwMode="auto">
          <a:xfrm>
            <a:off x="7488729" y="3401629"/>
            <a:ext cx="800100"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7</a:t>
            </a:r>
          </a:p>
        </p:txBody>
      </p:sp>
      <p:sp>
        <p:nvSpPr>
          <p:cNvPr id="76" name="Text Box 96"/>
          <p:cNvSpPr txBox="1">
            <a:spLocks noChangeArrowheads="1"/>
          </p:cNvSpPr>
          <p:nvPr/>
        </p:nvSpPr>
        <p:spPr bwMode="auto">
          <a:xfrm>
            <a:off x="7755429" y="4153135"/>
            <a:ext cx="800100" cy="246221"/>
          </a:xfrm>
          <a:prstGeom prst="rect">
            <a:avLst/>
          </a:prstGeom>
          <a:noFill/>
          <a:ln w="9525" algn="ctr">
            <a:noFill/>
            <a:miter lim="800000"/>
            <a:headEnd/>
            <a:tailEnd/>
          </a:ln>
        </p:spPr>
        <p:txBody>
          <a:bodyPr lIns="0" tIns="0" rIns="0" bIns="0">
            <a:spAutoFit/>
          </a:bodyPr>
          <a:lstStyle/>
          <a:p>
            <a:pPr>
              <a:spcBef>
                <a:spcPct val="50000"/>
              </a:spcBef>
            </a:pPr>
            <a:r>
              <a:rPr lang="en-US" sz="16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11</a:t>
            </a:r>
          </a:p>
        </p:txBody>
      </p:sp>
      <p:sp>
        <p:nvSpPr>
          <p:cNvPr id="77" name="Line 69"/>
          <p:cNvSpPr>
            <a:spLocks noChangeShapeType="1"/>
          </p:cNvSpPr>
          <p:nvPr/>
        </p:nvSpPr>
        <p:spPr bwMode="auto">
          <a:xfrm flipV="1">
            <a:off x="2460481" y="2143977"/>
            <a:ext cx="1523026" cy="3921"/>
          </a:xfrm>
          <a:prstGeom prst="line">
            <a:avLst/>
          </a:prstGeom>
          <a:noFill/>
          <a:ln w="9525">
            <a:solidFill>
              <a:schemeClr val="folHlink"/>
            </a:solidFill>
            <a:round/>
            <a:headEnd type="triangle" w="med" len="med"/>
            <a:tailEnd type="triangle" w="med" len="med"/>
          </a:ln>
        </p:spPr>
        <p:txBody>
          <a:bodyPr wrap="square"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Line 84"/>
          <p:cNvSpPr>
            <a:spLocks noChangeShapeType="1"/>
          </p:cNvSpPr>
          <p:nvPr/>
        </p:nvSpPr>
        <p:spPr bwMode="auto">
          <a:xfrm>
            <a:off x="7760011" y="1960473"/>
            <a:ext cx="0" cy="598065"/>
          </a:xfrm>
          <a:prstGeom prst="line">
            <a:avLst/>
          </a:prstGeom>
          <a:noFill/>
          <a:ln w="9525">
            <a:solidFill>
              <a:schemeClr val="folHlink"/>
            </a:solidFill>
            <a:round/>
            <a:headEnd/>
            <a:tailEnd/>
          </a:ln>
        </p:spPr>
        <p:txBody>
          <a:bodyPr lIns="0" tIns="0" rIns="0" bIns="0">
            <a:spAutoFit/>
          </a:bodyPr>
          <a:lstStyle/>
          <a:p>
            <a:endParaRPr lang="zh-CN" altLang="en-US">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圆角矩形 78"/>
          <p:cNvSpPr/>
          <p:nvPr/>
        </p:nvSpPr>
        <p:spPr bwMode="auto">
          <a:xfrm>
            <a:off x="455050" y="5502638"/>
            <a:ext cx="2893337" cy="410850"/>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4400" fontAlgn="t">
              <a:spcBef>
                <a:spcPct val="0"/>
              </a:spcBef>
              <a:spcAft>
                <a:spcPct val="0"/>
              </a:spcAft>
            </a:pPr>
            <a:r>
              <a:rPr lang="en-US" sz="1200" dirty="0">
                <a:ea typeface="方正兰亭黑简体" panose="02000000000000000000" pitchFamily="2" charset="-122"/>
                <a:cs typeface="Huawei Sans" panose="020C0503030203020204" pitchFamily="34" charset="0"/>
              </a:rPr>
              <a:t>1: </a:t>
            </a:r>
            <a:r>
              <a:rPr lang="pt-BR" sz="1200" dirty="0">
                <a:ea typeface="方正兰亭黑简体" panose="02000000000000000000" pitchFamily="2" charset="-122"/>
                <a:cs typeface="Huawei Sans" panose="020C0503030203020204" pitchFamily="34" charset="0"/>
              </a:rPr>
              <a:t>Um tempo de recuo é selecionado aleatoriamente antes que os quadros de dados sejam enviados.</a:t>
            </a:r>
            <a:endParaRPr lang="en-US" sz="1200" dirty="0">
              <a:ea typeface="方正兰亭黑简体" panose="02000000000000000000" pitchFamily="2" charset="-122"/>
              <a:cs typeface="Huawei Sans" panose="020C0503030203020204" pitchFamily="34" charset="0"/>
            </a:endParaRPr>
          </a:p>
        </p:txBody>
      </p:sp>
      <p:sp>
        <p:nvSpPr>
          <p:cNvPr id="80" name="圆角矩形 79"/>
          <p:cNvSpPr/>
          <p:nvPr/>
        </p:nvSpPr>
        <p:spPr bwMode="auto">
          <a:xfrm>
            <a:off x="3415439" y="5508516"/>
            <a:ext cx="3039535" cy="413938"/>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ea typeface="方正兰亭黑简体" panose="02000000000000000000" pitchFamily="2" charset="-122"/>
                <a:cs typeface="Huawei Sans" panose="020C0503030203020204" pitchFamily="34" charset="0"/>
              </a:rPr>
              <a:t>2: </a:t>
            </a:r>
            <a:r>
              <a:rPr lang="pt-BR" sz="1200" dirty="0">
                <a:ea typeface="方正兰亭黑简体" panose="02000000000000000000" pitchFamily="2" charset="-122"/>
                <a:cs typeface="Huawei Sans" panose="020C0503030203020204" pitchFamily="34" charset="0"/>
              </a:rPr>
              <a:t>A estação com o menor tempo de recuo envia preferencialmente quadros de dados</a:t>
            </a:r>
            <a:r>
              <a:rPr lang="en-US" sz="1200" dirty="0">
                <a:ea typeface="方正兰亭黑简体" panose="02000000000000000000" pitchFamily="2" charset="-122"/>
                <a:cs typeface="Huawei Sans" panose="020C0503030203020204" pitchFamily="34" charset="0"/>
              </a:rPr>
              <a:t>.</a:t>
            </a:r>
          </a:p>
        </p:txBody>
      </p:sp>
      <p:sp>
        <p:nvSpPr>
          <p:cNvPr id="81" name="圆角矩形 80"/>
          <p:cNvSpPr/>
          <p:nvPr/>
        </p:nvSpPr>
        <p:spPr bwMode="auto">
          <a:xfrm>
            <a:off x="6510600" y="5508516"/>
            <a:ext cx="2192206" cy="404972"/>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200" dirty="0">
                <a:ea typeface="方正兰亭黑简体" panose="02000000000000000000" pitchFamily="2" charset="-122"/>
                <a:cs typeface="Huawei Sans" panose="020C0503030203020204" pitchFamily="34" charset="0"/>
              </a:rPr>
              <a:t>3</a:t>
            </a:r>
            <a:r>
              <a:rPr lang="pt-BR" sz="1200" dirty="0">
                <a:ea typeface="方正兰亭黑简体" panose="02000000000000000000" pitchFamily="2" charset="-122"/>
                <a:cs typeface="Huawei Sans" panose="020C0503030203020204" pitchFamily="34" charset="0"/>
              </a:rPr>
              <a:t>: O menor tempo é a janela de recuo.</a:t>
            </a:r>
            <a:endParaRPr lang="en-US" sz="1200" dirty="0">
              <a:ea typeface="方正兰亭黑简体" panose="02000000000000000000" pitchFamily="2" charset="-122"/>
              <a:cs typeface="Huawei Sans" panose="020C0503030203020204" pitchFamily="34" charset="0"/>
            </a:endParaRPr>
          </a:p>
        </p:txBody>
      </p:sp>
      <p:sp>
        <p:nvSpPr>
          <p:cNvPr id="82" name="圆角矩形 81"/>
          <p:cNvSpPr/>
          <p:nvPr/>
        </p:nvSpPr>
        <p:spPr bwMode="auto">
          <a:xfrm>
            <a:off x="8769481" y="5487105"/>
            <a:ext cx="2486348" cy="426383"/>
          </a:xfrm>
          <a:prstGeom prst="round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pt-BR" sz="1200" dirty="0">
                <a:ea typeface="方正兰亭黑简体" panose="02000000000000000000" pitchFamily="2" charset="-122"/>
                <a:cs typeface="Huawei Sans" panose="020C0503030203020204" pitchFamily="34" charset="0"/>
              </a:rPr>
              <a:t>4: Novo tempo de recuo = Tempo de recuo anterior – Janela de recuo
</a:t>
            </a:r>
            <a:endParaRPr lang="en-US" sz="1200" dirty="0">
              <a:ea typeface="方正兰亭黑简体" panose="02000000000000000000" pitchFamily="2" charset="-122"/>
              <a:cs typeface="Huawei Sans" panose="020C0503030203020204" pitchFamily="34" charset="0"/>
            </a:endParaRPr>
          </a:p>
        </p:txBody>
      </p:sp>
      <p:sp>
        <p:nvSpPr>
          <p:cNvPr id="83" name="Text Box 35"/>
          <p:cNvSpPr txBox="1">
            <a:spLocks noChangeArrowheads="1"/>
          </p:cNvSpPr>
          <p:nvPr/>
        </p:nvSpPr>
        <p:spPr bwMode="auto">
          <a:xfrm>
            <a:off x="896687" y="3023814"/>
            <a:ext cx="1350352" cy="307777"/>
          </a:xfrm>
          <a:prstGeom prst="rect">
            <a:avLst/>
          </a:prstGeom>
          <a:noFill/>
          <a:ln w="12700" algn="ctr">
            <a:noFill/>
            <a:miter lim="800000"/>
            <a:headEnd/>
            <a:tailEnd/>
          </a:ln>
        </p:spPr>
        <p:txBody>
          <a:bodyPr wrap="square">
            <a:spAutoFit/>
          </a:bodyPr>
          <a:lstStyle/>
          <a:p>
            <a:pPr algn="ctr">
              <a:spcBef>
                <a:spcPct val="50000"/>
              </a:spcBef>
            </a:pPr>
            <a:r>
              <a:rPr 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Workstation 2</a:t>
            </a:r>
          </a:p>
        </p:txBody>
      </p:sp>
      <p:sp>
        <p:nvSpPr>
          <p:cNvPr id="84" name="Text Box 35"/>
          <p:cNvSpPr txBox="1">
            <a:spLocks noChangeArrowheads="1"/>
          </p:cNvSpPr>
          <p:nvPr/>
        </p:nvSpPr>
        <p:spPr bwMode="auto">
          <a:xfrm>
            <a:off x="896687" y="3809627"/>
            <a:ext cx="1350352" cy="307777"/>
          </a:xfrm>
          <a:prstGeom prst="rect">
            <a:avLst/>
          </a:prstGeom>
          <a:noFill/>
          <a:ln w="12700" algn="ctr">
            <a:noFill/>
            <a:miter lim="800000"/>
            <a:headEnd/>
            <a:tailEnd/>
          </a:ln>
        </p:spPr>
        <p:txBody>
          <a:bodyPr wrap="square">
            <a:spAutoFit/>
          </a:bodyPr>
          <a:lstStyle/>
          <a:p>
            <a:pPr algn="ctr">
              <a:spcBef>
                <a:spcPct val="50000"/>
              </a:spcBef>
            </a:pPr>
            <a:r>
              <a:rPr 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Workstation 3</a:t>
            </a:r>
          </a:p>
        </p:txBody>
      </p:sp>
      <p:sp>
        <p:nvSpPr>
          <p:cNvPr id="85" name="Text Box 35"/>
          <p:cNvSpPr txBox="1">
            <a:spLocks noChangeArrowheads="1"/>
          </p:cNvSpPr>
          <p:nvPr/>
        </p:nvSpPr>
        <p:spPr bwMode="auto">
          <a:xfrm>
            <a:off x="896687" y="4495427"/>
            <a:ext cx="1350352" cy="307777"/>
          </a:xfrm>
          <a:prstGeom prst="rect">
            <a:avLst/>
          </a:prstGeom>
          <a:noFill/>
          <a:ln w="12700" algn="ctr">
            <a:noFill/>
            <a:miter lim="800000"/>
            <a:headEnd/>
            <a:tailEnd/>
          </a:ln>
        </p:spPr>
        <p:txBody>
          <a:bodyPr wrap="square">
            <a:spAutoFit/>
          </a:bodyPr>
          <a:lstStyle/>
          <a:p>
            <a:pPr algn="ctr">
              <a:spcBef>
                <a:spcPct val="50000"/>
              </a:spcBef>
            </a:pPr>
            <a:r>
              <a:rPr lang="en-US" sz="14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Workstation 4</a:t>
            </a:r>
          </a:p>
        </p:txBody>
      </p:sp>
      <p:sp>
        <p:nvSpPr>
          <p:cNvPr id="86" name="TextBox 106"/>
          <p:cNvSpPr txBox="1"/>
          <p:nvPr/>
        </p:nvSpPr>
        <p:spPr>
          <a:xfrm>
            <a:off x="2107695" y="1549040"/>
            <a:ext cx="609600" cy="307777"/>
          </a:xfrm>
          <a:prstGeom prst="rect">
            <a:avLst/>
          </a:prstGeom>
          <a:noFill/>
        </p:spPr>
        <p:txBody>
          <a:bodyPr wrap="square" rtlCol="0">
            <a:spAutoFit/>
          </a:bodyPr>
          <a:lstStyle/>
          <a:p>
            <a:r>
              <a:rPr lang="en-US" sz="1400">
                <a:latin typeface="Huawei Sans" panose="020C0503030203020204" pitchFamily="34" charset="0"/>
                <a:ea typeface="方正兰亭黑简体" panose="02000000000000000000" pitchFamily="2" charset="-122"/>
                <a:cs typeface="Huawei Sans" panose="020C0503030203020204" pitchFamily="34" charset="0"/>
              </a:rPr>
              <a:t>DIFS</a:t>
            </a:r>
          </a:p>
        </p:txBody>
      </p:sp>
      <p:sp>
        <p:nvSpPr>
          <p:cNvPr id="87" name="TextBox 107"/>
          <p:cNvSpPr txBox="1"/>
          <p:nvPr/>
        </p:nvSpPr>
        <p:spPr>
          <a:xfrm>
            <a:off x="5627948" y="1592796"/>
            <a:ext cx="609600" cy="307777"/>
          </a:xfrm>
          <a:prstGeom prst="rect">
            <a:avLst/>
          </a:prstGeom>
          <a:noFill/>
        </p:spPr>
        <p:txBody>
          <a:bodyPr wrap="square" rtlCol="0">
            <a:spAutoFit/>
          </a:bodyPr>
          <a:lstStyle/>
          <a:p>
            <a:r>
              <a:rPr lang="en-US" sz="1400">
                <a:latin typeface="Huawei Sans" panose="020C0503030203020204" pitchFamily="34" charset="0"/>
                <a:ea typeface="方正兰亭黑简体" panose="02000000000000000000" pitchFamily="2" charset="-122"/>
                <a:cs typeface="Huawei Sans" panose="020C0503030203020204" pitchFamily="34" charset="0"/>
              </a:rPr>
              <a:t>DIFS</a:t>
            </a:r>
          </a:p>
        </p:txBody>
      </p:sp>
      <p:sp>
        <p:nvSpPr>
          <p:cNvPr id="88" name="TextBox 108"/>
          <p:cNvSpPr txBox="1"/>
          <p:nvPr/>
        </p:nvSpPr>
        <p:spPr>
          <a:xfrm>
            <a:off x="7578668" y="1580604"/>
            <a:ext cx="609600" cy="307777"/>
          </a:xfrm>
          <a:prstGeom prst="rect">
            <a:avLst/>
          </a:prstGeom>
          <a:noFill/>
        </p:spPr>
        <p:txBody>
          <a:bodyPr wrap="square" rtlCol="0">
            <a:spAutoFit/>
          </a:bodyPr>
          <a:lstStyle/>
          <a:p>
            <a:r>
              <a:rPr lang="en-US" sz="1400">
                <a:latin typeface="Huawei Sans" panose="020C0503030203020204" pitchFamily="34" charset="0"/>
                <a:ea typeface="方正兰亭黑简体" panose="02000000000000000000" pitchFamily="2" charset="-122"/>
                <a:cs typeface="Huawei Sans" panose="020C0503030203020204" pitchFamily="34" charset="0"/>
              </a:rPr>
              <a:t>DIFS</a:t>
            </a:r>
          </a:p>
        </p:txBody>
      </p:sp>
      <p:sp>
        <p:nvSpPr>
          <p:cNvPr id="3" name="文本框 2"/>
          <p:cNvSpPr txBox="1"/>
          <p:nvPr/>
        </p:nvSpPr>
        <p:spPr>
          <a:xfrm>
            <a:off x="5497172" y="4371019"/>
            <a:ext cx="1791532" cy="646331"/>
          </a:xfrm>
          <a:prstGeom prst="rect">
            <a:avLst/>
          </a:prstGeom>
          <a:noFill/>
        </p:spPr>
        <p:txBody>
          <a:bodyPr wrap="square" rtlCol="0">
            <a:spAutoFit/>
          </a:bodyPr>
          <a:lstStyle/>
          <a:p>
            <a:r>
              <a:rPr lang="en-US" altLang="zh-CN" sz="1200" dirty="0" err="1">
                <a:latin typeface="Huawei Sans" panose="020C0503030203020204" pitchFamily="34" charset="0"/>
                <a:ea typeface="方正兰亭黑简体" panose="02000000000000000000" pitchFamily="2" charset="-122"/>
                <a:cs typeface="Huawei Sans" panose="020C0503030203020204" pitchFamily="34" charset="0"/>
              </a:rPr>
              <a:t>Transmissão</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 de data frame
</a:t>
            </a:r>
          </a:p>
        </p:txBody>
      </p:sp>
    </p:spTree>
    <p:extLst>
      <p:ext uri="{BB962C8B-B14F-4D97-AF65-F5344CB8AC3E}">
        <p14:creationId xmlns:p14="http://schemas.microsoft.com/office/powerpoint/2010/main" val="398139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blinds(horizontal)">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1000" fill="hold"/>
                                        <p:tgtEl>
                                          <p:spTgt spid="47"/>
                                        </p:tgtEl>
                                        <p:attrNameLst>
                                          <p:attrName>ppt_x</p:attrName>
                                        </p:attrNameLst>
                                      </p:cBhvr>
                                      <p:tavLst>
                                        <p:tav tm="0">
                                          <p:val>
                                            <p:strVal val="#ppt_x-.2"/>
                                          </p:val>
                                        </p:tav>
                                        <p:tav tm="100000">
                                          <p:val>
                                            <p:strVal val="#ppt_x"/>
                                          </p:val>
                                        </p:tav>
                                      </p:tavLst>
                                    </p:anim>
                                    <p:anim calcmode="lin" valueType="num">
                                      <p:cBhvr>
                                        <p:cTn id="23" dur="1000" fill="hold"/>
                                        <p:tgtEl>
                                          <p:spTgt spid="4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7"/>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 calcmode="lin" valueType="num">
                                      <p:cBhvr>
                                        <p:cTn id="27" dur="1000" fill="hold"/>
                                        <p:tgtEl>
                                          <p:spTgt spid="77"/>
                                        </p:tgtEl>
                                        <p:attrNameLst>
                                          <p:attrName>ppt_x</p:attrName>
                                        </p:attrNameLst>
                                      </p:cBhvr>
                                      <p:tavLst>
                                        <p:tav tm="0">
                                          <p:val>
                                            <p:strVal val="#ppt_x-.2"/>
                                          </p:val>
                                        </p:tav>
                                        <p:tav tm="100000">
                                          <p:val>
                                            <p:strVal val="#ppt_x"/>
                                          </p:val>
                                        </p:tav>
                                      </p:tavLst>
                                    </p:anim>
                                    <p:anim calcmode="lin" valueType="num">
                                      <p:cBhvr>
                                        <p:cTn id="28" dur="1000" fill="hold"/>
                                        <p:tgtEl>
                                          <p:spTgt spid="77"/>
                                        </p:tgtEl>
                                        <p:attrNameLst>
                                          <p:attrName>ppt_y</p:attrName>
                                        </p:attrNameLst>
                                      </p:cBhvr>
                                      <p:tavLst>
                                        <p:tav tm="0">
                                          <p:val>
                                            <p:strVal val="#ppt_y"/>
                                          </p:val>
                                        </p:tav>
                                        <p:tav tm="100000">
                                          <p:val>
                                            <p:strVal val="#ppt_y"/>
                                          </p:val>
                                        </p:tav>
                                      </p:tavLst>
                                    </p:anim>
                                    <p:animEffect transition="in" filter="wipe(right)" prLst="gradientSize: 0.1">
                                      <p:cBhvr>
                                        <p:cTn id="29" dur="1000"/>
                                        <p:tgtEl>
                                          <p:spTgt spid="77"/>
                                        </p:tgtEl>
                                      </p:cBhvr>
                                    </p:animEffect>
                                  </p:childTnLst>
                                </p:cTn>
                              </p:par>
                              <p:par>
                                <p:cTn id="30" presetID="29" presetClass="entr" presetSubtype="0"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1000" fill="hold"/>
                                        <p:tgtEl>
                                          <p:spTgt spid="41"/>
                                        </p:tgtEl>
                                        <p:attrNameLst>
                                          <p:attrName>ppt_x</p:attrName>
                                        </p:attrNameLst>
                                      </p:cBhvr>
                                      <p:tavLst>
                                        <p:tav tm="0">
                                          <p:val>
                                            <p:strVal val="#ppt_x-.2"/>
                                          </p:val>
                                        </p:tav>
                                        <p:tav tm="100000">
                                          <p:val>
                                            <p:strVal val="#ppt_x"/>
                                          </p:val>
                                        </p:tav>
                                      </p:tavLst>
                                    </p:anim>
                                    <p:anim calcmode="lin" valueType="num">
                                      <p:cBhvr>
                                        <p:cTn id="33" dur="1000" fill="hold"/>
                                        <p:tgtEl>
                                          <p:spTgt spid="41"/>
                                        </p:tgtEl>
                                        <p:attrNameLst>
                                          <p:attrName>ppt_y</p:attrName>
                                        </p:attrNameLst>
                                      </p:cBhvr>
                                      <p:tavLst>
                                        <p:tav tm="0">
                                          <p:val>
                                            <p:strVal val="#ppt_y"/>
                                          </p:val>
                                        </p:tav>
                                        <p:tav tm="100000">
                                          <p:val>
                                            <p:strVal val="#ppt_y"/>
                                          </p:val>
                                        </p:tav>
                                      </p:tavLst>
                                    </p:anim>
                                    <p:animEffect transition="in" filter="wipe(right)" prLst="gradientSize: 0.1">
                                      <p:cBhvr>
                                        <p:cTn id="34" dur="1000"/>
                                        <p:tgtEl>
                                          <p:spTgt spid="41"/>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p:cTn id="37" dur="1000" fill="hold"/>
                                        <p:tgtEl>
                                          <p:spTgt spid="46"/>
                                        </p:tgtEl>
                                        <p:attrNameLst>
                                          <p:attrName>ppt_x</p:attrName>
                                        </p:attrNameLst>
                                      </p:cBhvr>
                                      <p:tavLst>
                                        <p:tav tm="0">
                                          <p:val>
                                            <p:strVal val="#ppt_x-.2"/>
                                          </p:val>
                                        </p:tav>
                                        <p:tav tm="100000">
                                          <p:val>
                                            <p:strVal val="#ppt_x"/>
                                          </p:val>
                                        </p:tav>
                                      </p:tavLst>
                                    </p:anim>
                                    <p:anim calcmode="lin" valueType="num">
                                      <p:cBhvr>
                                        <p:cTn id="38" dur="1000" fill="hold"/>
                                        <p:tgtEl>
                                          <p:spTgt spid="46"/>
                                        </p:tgtEl>
                                        <p:attrNameLst>
                                          <p:attrName>ppt_y</p:attrName>
                                        </p:attrNameLst>
                                      </p:cBhvr>
                                      <p:tavLst>
                                        <p:tav tm="0">
                                          <p:val>
                                            <p:strVal val="#ppt_y"/>
                                          </p:val>
                                        </p:tav>
                                        <p:tav tm="100000">
                                          <p:val>
                                            <p:strVal val="#ppt_y"/>
                                          </p:val>
                                        </p:tav>
                                      </p:tavLst>
                                    </p:anim>
                                    <p:animEffect transition="in" filter="wipe(right)" prLst="gradientSize: 0.1">
                                      <p:cBhvr>
                                        <p:cTn id="39" dur="1000"/>
                                        <p:tgtEl>
                                          <p:spTgt spid="46"/>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p:cTn id="42" dur="1000" fill="hold"/>
                                        <p:tgtEl>
                                          <p:spTgt spid="66"/>
                                        </p:tgtEl>
                                        <p:attrNameLst>
                                          <p:attrName>ppt_x</p:attrName>
                                        </p:attrNameLst>
                                      </p:cBhvr>
                                      <p:tavLst>
                                        <p:tav tm="0">
                                          <p:val>
                                            <p:strVal val="#ppt_x-.2"/>
                                          </p:val>
                                        </p:tav>
                                        <p:tav tm="100000">
                                          <p:val>
                                            <p:strVal val="#ppt_x"/>
                                          </p:val>
                                        </p:tav>
                                      </p:tavLst>
                                    </p:anim>
                                    <p:anim calcmode="lin" valueType="num">
                                      <p:cBhvr>
                                        <p:cTn id="43"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44" dur="1000"/>
                                        <p:tgtEl>
                                          <p:spTgt spid="66"/>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1000" fill="hold"/>
                                        <p:tgtEl>
                                          <p:spTgt spid="49"/>
                                        </p:tgtEl>
                                        <p:attrNameLst>
                                          <p:attrName>ppt_x</p:attrName>
                                        </p:attrNameLst>
                                      </p:cBhvr>
                                      <p:tavLst>
                                        <p:tav tm="0">
                                          <p:val>
                                            <p:strVal val="#ppt_x-.2"/>
                                          </p:val>
                                        </p:tav>
                                        <p:tav tm="100000">
                                          <p:val>
                                            <p:strVal val="#ppt_x"/>
                                          </p:val>
                                        </p:tav>
                                      </p:tavLst>
                                    </p:anim>
                                    <p:anim calcmode="lin" valueType="num">
                                      <p:cBhvr>
                                        <p:cTn id="48"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49" dur="1000"/>
                                        <p:tgtEl>
                                          <p:spTgt spid="49"/>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p:cTn id="52" dur="1000" fill="hold"/>
                                        <p:tgtEl>
                                          <p:spTgt spid="10"/>
                                        </p:tgtEl>
                                        <p:attrNameLst>
                                          <p:attrName>ppt_x</p:attrName>
                                        </p:attrNameLst>
                                      </p:cBhvr>
                                      <p:tavLst>
                                        <p:tav tm="0">
                                          <p:val>
                                            <p:strVal val="#ppt_x-.2"/>
                                          </p:val>
                                        </p:tav>
                                        <p:tav tm="100000">
                                          <p:val>
                                            <p:strVal val="#ppt_x"/>
                                          </p:val>
                                        </p:tav>
                                      </p:tavLst>
                                    </p:anim>
                                    <p:anim calcmode="lin" valueType="num">
                                      <p:cBhvr>
                                        <p:cTn id="53"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54" dur="1000"/>
                                        <p:tgtEl>
                                          <p:spTgt spid="10"/>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ppt_x</p:attrName>
                                        </p:attrNameLst>
                                      </p:cBhvr>
                                      <p:tavLst>
                                        <p:tav tm="0">
                                          <p:val>
                                            <p:strVal val="#ppt_x-.2"/>
                                          </p:val>
                                        </p:tav>
                                        <p:tav tm="100000">
                                          <p:val>
                                            <p:strVal val="#ppt_x"/>
                                          </p:val>
                                        </p:tav>
                                      </p:tavLst>
                                    </p:anim>
                                    <p:anim calcmode="lin" valueType="num">
                                      <p:cBhvr>
                                        <p:cTn id="58" dur="1000" fill="hold"/>
                                        <p:tgtEl>
                                          <p:spTgt spid="48"/>
                                        </p:tgtEl>
                                        <p:attrNameLst>
                                          <p:attrName>ppt_y</p:attrName>
                                        </p:attrNameLst>
                                      </p:cBhvr>
                                      <p:tavLst>
                                        <p:tav tm="0">
                                          <p:val>
                                            <p:strVal val="#ppt_y"/>
                                          </p:val>
                                        </p:tav>
                                        <p:tav tm="100000">
                                          <p:val>
                                            <p:strVal val="#ppt_y"/>
                                          </p:val>
                                        </p:tav>
                                      </p:tavLst>
                                    </p:anim>
                                    <p:animEffect transition="in" filter="wipe(right)" prLst="gradientSize: 0.1">
                                      <p:cBhvr>
                                        <p:cTn id="59" dur="1000"/>
                                        <p:tgtEl>
                                          <p:spTgt spid="48"/>
                                        </p:tgtEl>
                                      </p:cBhvr>
                                    </p:animEffect>
                                  </p:childTnLst>
                                </p:cTn>
                              </p:par>
                              <p:par>
                                <p:cTn id="60" presetID="29" presetClass="entr" presetSubtype="0" fill="hold" grpId="0" nodeType="withEffect">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cBhvr>
                                        <p:cTn id="62" dur="1000" fill="hold"/>
                                        <p:tgtEl>
                                          <p:spTgt spid="67"/>
                                        </p:tgtEl>
                                        <p:attrNameLst>
                                          <p:attrName>ppt_x</p:attrName>
                                        </p:attrNameLst>
                                      </p:cBhvr>
                                      <p:tavLst>
                                        <p:tav tm="0">
                                          <p:val>
                                            <p:strVal val="#ppt_x-.2"/>
                                          </p:val>
                                        </p:tav>
                                        <p:tav tm="100000">
                                          <p:val>
                                            <p:strVal val="#ppt_x"/>
                                          </p:val>
                                        </p:tav>
                                      </p:tavLst>
                                    </p:anim>
                                    <p:anim calcmode="lin" valueType="num">
                                      <p:cBhvr>
                                        <p:cTn id="63"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64" dur="1000"/>
                                        <p:tgtEl>
                                          <p:spTgt spid="67"/>
                                        </p:tgtEl>
                                      </p:cBhvr>
                                    </p:animEffect>
                                  </p:childTnLst>
                                </p:cTn>
                              </p:par>
                              <p:par>
                                <p:cTn id="65" presetID="29"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1000" fill="hold"/>
                                        <p:tgtEl>
                                          <p:spTgt spid="50"/>
                                        </p:tgtEl>
                                        <p:attrNameLst>
                                          <p:attrName>ppt_x</p:attrName>
                                        </p:attrNameLst>
                                      </p:cBhvr>
                                      <p:tavLst>
                                        <p:tav tm="0">
                                          <p:val>
                                            <p:strVal val="#ppt_x-.2"/>
                                          </p:val>
                                        </p:tav>
                                        <p:tav tm="100000">
                                          <p:val>
                                            <p:strVal val="#ppt_x"/>
                                          </p:val>
                                        </p:tav>
                                      </p:tavLst>
                                    </p:anim>
                                    <p:anim calcmode="lin" valueType="num">
                                      <p:cBhvr>
                                        <p:cTn id="68" dur="1000" fill="hold"/>
                                        <p:tgtEl>
                                          <p:spTgt spid="50"/>
                                        </p:tgtEl>
                                        <p:attrNameLst>
                                          <p:attrName>ppt_y</p:attrName>
                                        </p:attrNameLst>
                                      </p:cBhvr>
                                      <p:tavLst>
                                        <p:tav tm="0">
                                          <p:val>
                                            <p:strVal val="#ppt_y"/>
                                          </p:val>
                                        </p:tav>
                                        <p:tav tm="100000">
                                          <p:val>
                                            <p:strVal val="#ppt_y"/>
                                          </p:val>
                                        </p:tav>
                                      </p:tavLst>
                                    </p:anim>
                                    <p:animEffect transition="in" filter="wipe(right)" prLst="gradientSize: 0.1">
                                      <p:cBhvr>
                                        <p:cTn id="69" dur="1000"/>
                                        <p:tgtEl>
                                          <p:spTgt spid="50"/>
                                        </p:tgtEl>
                                      </p:cBhvr>
                                    </p:animEffect>
                                  </p:childTnLst>
                                </p:cTn>
                              </p:par>
                              <p:par>
                                <p:cTn id="70" presetID="29"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1000" fill="hold"/>
                                        <p:tgtEl>
                                          <p:spTgt spid="11"/>
                                        </p:tgtEl>
                                        <p:attrNameLst>
                                          <p:attrName>ppt_x</p:attrName>
                                        </p:attrNameLst>
                                      </p:cBhvr>
                                      <p:tavLst>
                                        <p:tav tm="0">
                                          <p:val>
                                            <p:strVal val="#ppt_x-.2"/>
                                          </p:val>
                                        </p:tav>
                                        <p:tav tm="100000">
                                          <p:val>
                                            <p:strVal val="#ppt_x"/>
                                          </p:val>
                                        </p:tav>
                                      </p:tavLst>
                                    </p:anim>
                                    <p:anim calcmode="lin" valueType="num">
                                      <p:cBhvr>
                                        <p:cTn id="7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74" dur="1000"/>
                                        <p:tgtEl>
                                          <p:spTgt spid="11"/>
                                        </p:tgtEl>
                                      </p:cBhvr>
                                    </p:animEffect>
                                  </p:childTnLst>
                                </p:cTn>
                              </p:par>
                              <p:par>
                                <p:cTn id="75" presetID="29"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1000" fill="hold"/>
                                        <p:tgtEl>
                                          <p:spTgt spid="68"/>
                                        </p:tgtEl>
                                        <p:attrNameLst>
                                          <p:attrName>ppt_x</p:attrName>
                                        </p:attrNameLst>
                                      </p:cBhvr>
                                      <p:tavLst>
                                        <p:tav tm="0">
                                          <p:val>
                                            <p:strVal val="#ppt_x-.2"/>
                                          </p:val>
                                        </p:tav>
                                        <p:tav tm="100000">
                                          <p:val>
                                            <p:strVal val="#ppt_x"/>
                                          </p:val>
                                        </p:tav>
                                      </p:tavLst>
                                    </p:anim>
                                    <p:anim calcmode="lin" valueType="num">
                                      <p:cBhvr>
                                        <p:cTn id="78"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79" dur="1000"/>
                                        <p:tgtEl>
                                          <p:spTgt spid="68"/>
                                        </p:tgtEl>
                                      </p:cBhvr>
                                    </p:animEffect>
                                  </p:childTnLst>
                                </p:cTn>
                              </p:par>
                              <p:par>
                                <p:cTn id="80" presetID="29"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p:cTn id="82" dur="1000" fill="hold"/>
                                        <p:tgtEl>
                                          <p:spTgt spid="51"/>
                                        </p:tgtEl>
                                        <p:attrNameLst>
                                          <p:attrName>ppt_x</p:attrName>
                                        </p:attrNameLst>
                                      </p:cBhvr>
                                      <p:tavLst>
                                        <p:tav tm="0">
                                          <p:val>
                                            <p:strVal val="#ppt_x-.2"/>
                                          </p:val>
                                        </p:tav>
                                        <p:tav tm="100000">
                                          <p:val>
                                            <p:strVal val="#ppt_x"/>
                                          </p:val>
                                        </p:tav>
                                      </p:tavLst>
                                    </p:anim>
                                    <p:anim calcmode="lin" valueType="num">
                                      <p:cBhvr>
                                        <p:cTn id="83" dur="1000" fill="hold"/>
                                        <p:tgtEl>
                                          <p:spTgt spid="51"/>
                                        </p:tgtEl>
                                        <p:attrNameLst>
                                          <p:attrName>ppt_y</p:attrName>
                                        </p:attrNameLst>
                                      </p:cBhvr>
                                      <p:tavLst>
                                        <p:tav tm="0">
                                          <p:val>
                                            <p:strVal val="#ppt_y"/>
                                          </p:val>
                                        </p:tav>
                                        <p:tav tm="100000">
                                          <p:val>
                                            <p:strVal val="#ppt_y"/>
                                          </p:val>
                                        </p:tav>
                                      </p:tavLst>
                                    </p:anim>
                                    <p:animEffect transition="in" filter="wipe(right)" prLst="gradientSize: 0.1">
                                      <p:cBhvr>
                                        <p:cTn id="84" dur="1000"/>
                                        <p:tgtEl>
                                          <p:spTgt spid="51"/>
                                        </p:tgtEl>
                                      </p:cBhvr>
                                    </p:animEffect>
                                  </p:childTnLst>
                                </p:cTn>
                              </p:par>
                              <p:par>
                                <p:cTn id="85" presetID="29" presetClass="entr" presetSubtype="0"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1000" fill="hold"/>
                                        <p:tgtEl>
                                          <p:spTgt spid="12"/>
                                        </p:tgtEl>
                                        <p:attrNameLst>
                                          <p:attrName>ppt_x</p:attrName>
                                        </p:attrNameLst>
                                      </p:cBhvr>
                                      <p:tavLst>
                                        <p:tav tm="0">
                                          <p:val>
                                            <p:strVal val="#ppt_x-.2"/>
                                          </p:val>
                                        </p:tav>
                                        <p:tav tm="100000">
                                          <p:val>
                                            <p:strVal val="#ppt_x"/>
                                          </p:val>
                                        </p:tav>
                                      </p:tavLst>
                                    </p:anim>
                                    <p:anim calcmode="lin" valueType="num">
                                      <p:cBhvr>
                                        <p:cTn id="8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89" dur="1000"/>
                                        <p:tgtEl>
                                          <p:spTgt spid="12"/>
                                        </p:tgtEl>
                                      </p:cBhvr>
                                    </p:animEffect>
                                  </p:childTnLst>
                                </p:cTn>
                              </p:par>
                              <p:par>
                                <p:cTn id="90" presetID="29" presetClass="entr" presetSubtype="0" fill="hold" grpId="0" nodeType="withEffect">
                                  <p:stCondLst>
                                    <p:cond delay="0"/>
                                  </p:stCondLst>
                                  <p:childTnLst>
                                    <p:set>
                                      <p:cBhvr>
                                        <p:cTn id="91" dur="1" fill="hold">
                                          <p:stCondLst>
                                            <p:cond delay="0"/>
                                          </p:stCondLst>
                                        </p:cTn>
                                        <p:tgtEl>
                                          <p:spTgt spid="52"/>
                                        </p:tgtEl>
                                        <p:attrNameLst>
                                          <p:attrName>style.visibility</p:attrName>
                                        </p:attrNameLst>
                                      </p:cBhvr>
                                      <p:to>
                                        <p:strVal val="visible"/>
                                      </p:to>
                                    </p:set>
                                    <p:anim calcmode="lin" valueType="num">
                                      <p:cBhvr>
                                        <p:cTn id="92" dur="1000" fill="hold"/>
                                        <p:tgtEl>
                                          <p:spTgt spid="52"/>
                                        </p:tgtEl>
                                        <p:attrNameLst>
                                          <p:attrName>ppt_x</p:attrName>
                                        </p:attrNameLst>
                                      </p:cBhvr>
                                      <p:tavLst>
                                        <p:tav tm="0">
                                          <p:val>
                                            <p:strVal val="#ppt_x-.2"/>
                                          </p:val>
                                        </p:tav>
                                        <p:tav tm="100000">
                                          <p:val>
                                            <p:strVal val="#ppt_x"/>
                                          </p:val>
                                        </p:tav>
                                      </p:tavLst>
                                    </p:anim>
                                    <p:anim calcmode="lin" valueType="num">
                                      <p:cBhvr>
                                        <p:cTn id="93"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94" dur="1000"/>
                                        <p:tgtEl>
                                          <p:spTgt spid="52"/>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80"/>
                                        </p:tgtEl>
                                        <p:attrNameLst>
                                          <p:attrName>style.visibility</p:attrName>
                                        </p:attrNameLst>
                                      </p:cBhvr>
                                      <p:to>
                                        <p:strVal val="visible"/>
                                      </p:to>
                                    </p:set>
                                    <p:animEffect transition="in" filter="blinds(horizontal)">
                                      <p:cBhvr>
                                        <p:cTn id="99" dur="500"/>
                                        <p:tgtEl>
                                          <p:spTgt spid="80"/>
                                        </p:tgtEl>
                                      </p:cBhvr>
                                    </p:animEffect>
                                  </p:childTnLst>
                                </p:cTn>
                              </p:par>
                            </p:childTnLst>
                          </p:cTn>
                        </p:par>
                      </p:childTnLst>
                    </p:cTn>
                  </p:par>
                  <p:par>
                    <p:cTn id="100" fill="hold">
                      <p:stCondLst>
                        <p:cond delay="indefinite"/>
                      </p:stCondLst>
                      <p:childTnLst>
                        <p:par>
                          <p:cTn id="101" fill="hold">
                            <p:stCondLst>
                              <p:cond delay="0"/>
                            </p:stCondLst>
                            <p:childTnLst>
                              <p:par>
                                <p:cTn id="102" presetID="29" presetClass="entr" presetSubtype="0"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p:cTn id="104" dur="1000" fill="hold"/>
                                        <p:tgtEl>
                                          <p:spTgt spid="13"/>
                                        </p:tgtEl>
                                        <p:attrNameLst>
                                          <p:attrName>ppt_x</p:attrName>
                                        </p:attrNameLst>
                                      </p:cBhvr>
                                      <p:tavLst>
                                        <p:tav tm="0">
                                          <p:val>
                                            <p:strVal val="#ppt_x-.2"/>
                                          </p:val>
                                        </p:tav>
                                        <p:tav tm="100000">
                                          <p:val>
                                            <p:strVal val="#ppt_x"/>
                                          </p:val>
                                        </p:tav>
                                      </p:tavLst>
                                    </p:anim>
                                    <p:anim calcmode="lin" valueType="num">
                                      <p:cBhvr>
                                        <p:cTn id="10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06" dur="1000"/>
                                        <p:tgtEl>
                                          <p:spTgt spid="1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blinds(horizontal)">
                                      <p:cBhvr>
                                        <p:cTn id="111" dur="500"/>
                                        <p:tgtEl>
                                          <p:spTgt spid="81"/>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9" presetClass="entr" presetSubtype="0" fill="hold" grpId="0" nodeType="clickEffect">
                                  <p:stCondLst>
                                    <p:cond delay="0"/>
                                  </p:stCondLst>
                                  <p:childTnLst>
                                    <p:set>
                                      <p:cBhvr>
                                        <p:cTn id="119" dur="1" fill="hold">
                                          <p:stCondLst>
                                            <p:cond delay="0"/>
                                          </p:stCondLst>
                                        </p:cTn>
                                        <p:tgtEl>
                                          <p:spTgt spid="35"/>
                                        </p:tgtEl>
                                        <p:attrNameLst>
                                          <p:attrName>style.visibility</p:attrName>
                                        </p:attrNameLst>
                                      </p:cBhvr>
                                      <p:to>
                                        <p:strVal val="visible"/>
                                      </p:to>
                                    </p:set>
                                    <p:anim calcmode="lin" valueType="num">
                                      <p:cBhvr>
                                        <p:cTn id="120" dur="1000" fill="hold"/>
                                        <p:tgtEl>
                                          <p:spTgt spid="35"/>
                                        </p:tgtEl>
                                        <p:attrNameLst>
                                          <p:attrName>ppt_x</p:attrName>
                                        </p:attrNameLst>
                                      </p:cBhvr>
                                      <p:tavLst>
                                        <p:tav tm="0">
                                          <p:val>
                                            <p:strVal val="#ppt_x-.2"/>
                                          </p:val>
                                        </p:tav>
                                        <p:tav tm="100000">
                                          <p:val>
                                            <p:strVal val="#ppt_x"/>
                                          </p:val>
                                        </p:tav>
                                      </p:tavLst>
                                    </p:anim>
                                    <p:anim calcmode="lin" valueType="num">
                                      <p:cBhvr>
                                        <p:cTn id="121"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22" dur="1000"/>
                                        <p:tgtEl>
                                          <p:spTgt spid="35"/>
                                        </p:tgtEl>
                                      </p:cBhvr>
                                    </p:animEffect>
                                  </p:childTnLst>
                                </p:cTn>
                              </p:par>
                              <p:par>
                                <p:cTn id="123" presetID="29" presetClass="entr" presetSubtype="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p:cTn id="125" dur="1000" fill="hold"/>
                                        <p:tgtEl>
                                          <p:spTgt spid="38"/>
                                        </p:tgtEl>
                                        <p:attrNameLst>
                                          <p:attrName>ppt_x</p:attrName>
                                        </p:attrNameLst>
                                      </p:cBhvr>
                                      <p:tavLst>
                                        <p:tav tm="0">
                                          <p:val>
                                            <p:strVal val="#ppt_x-.2"/>
                                          </p:val>
                                        </p:tav>
                                        <p:tav tm="100000">
                                          <p:val>
                                            <p:strVal val="#ppt_x"/>
                                          </p:val>
                                        </p:tav>
                                      </p:tavLst>
                                    </p:anim>
                                    <p:anim calcmode="lin" valueType="num">
                                      <p:cBhvr>
                                        <p:cTn id="12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127" dur="10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7"/>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26"/>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5"/>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82"/>
                                        </p:tgtEl>
                                        <p:attrNameLst>
                                          <p:attrName>style.visibility</p:attrName>
                                        </p:attrNameLst>
                                      </p:cBhvr>
                                      <p:to>
                                        <p:strVal val="visible"/>
                                      </p:to>
                                    </p:set>
                                    <p:animEffect transition="in" filter="blinds(horizontal)">
                                      <p:cBhvr>
                                        <p:cTn id="142" dur="500"/>
                                        <p:tgtEl>
                                          <p:spTgt spid="82"/>
                                        </p:tgtEl>
                                      </p:cBhvr>
                                    </p:animEffect>
                                  </p:childTnLst>
                                </p:cTn>
                              </p:par>
                            </p:childTnLst>
                          </p:cTn>
                        </p:par>
                      </p:childTnLst>
                    </p:cTn>
                  </p:par>
                  <p:par>
                    <p:cTn id="143" fill="hold">
                      <p:stCondLst>
                        <p:cond delay="indefinite"/>
                      </p:stCondLst>
                      <p:childTnLst>
                        <p:par>
                          <p:cTn id="144" fill="hold">
                            <p:stCondLst>
                              <p:cond delay="0"/>
                            </p:stCondLst>
                            <p:childTnLst>
                              <p:par>
                                <p:cTn id="145" presetID="29" presetClass="entr" presetSubtype="0" fill="hold" grpId="0" nodeType="clickEffect">
                                  <p:stCondLst>
                                    <p:cond delay="0"/>
                                  </p:stCondLst>
                                  <p:childTnLst>
                                    <p:set>
                                      <p:cBhvr>
                                        <p:cTn id="146" dur="1" fill="hold">
                                          <p:stCondLst>
                                            <p:cond delay="0"/>
                                          </p:stCondLst>
                                        </p:cTn>
                                        <p:tgtEl>
                                          <p:spTgt spid="69"/>
                                        </p:tgtEl>
                                        <p:attrNameLst>
                                          <p:attrName>style.visibility</p:attrName>
                                        </p:attrNameLst>
                                      </p:cBhvr>
                                      <p:to>
                                        <p:strVal val="visible"/>
                                      </p:to>
                                    </p:set>
                                    <p:anim calcmode="lin" valueType="num">
                                      <p:cBhvr>
                                        <p:cTn id="147" dur="1000" fill="hold"/>
                                        <p:tgtEl>
                                          <p:spTgt spid="69"/>
                                        </p:tgtEl>
                                        <p:attrNameLst>
                                          <p:attrName>ppt_x</p:attrName>
                                        </p:attrNameLst>
                                      </p:cBhvr>
                                      <p:tavLst>
                                        <p:tav tm="0">
                                          <p:val>
                                            <p:strVal val="#ppt_x-.2"/>
                                          </p:val>
                                        </p:tav>
                                        <p:tav tm="100000">
                                          <p:val>
                                            <p:strVal val="#ppt_x"/>
                                          </p:val>
                                        </p:tav>
                                      </p:tavLst>
                                    </p:anim>
                                    <p:anim calcmode="lin" valueType="num">
                                      <p:cBhvr>
                                        <p:cTn id="148" dur="1000" fill="hold"/>
                                        <p:tgtEl>
                                          <p:spTgt spid="69"/>
                                        </p:tgtEl>
                                        <p:attrNameLst>
                                          <p:attrName>ppt_y</p:attrName>
                                        </p:attrNameLst>
                                      </p:cBhvr>
                                      <p:tavLst>
                                        <p:tav tm="0">
                                          <p:val>
                                            <p:strVal val="#ppt_y"/>
                                          </p:val>
                                        </p:tav>
                                        <p:tav tm="100000">
                                          <p:val>
                                            <p:strVal val="#ppt_y"/>
                                          </p:val>
                                        </p:tav>
                                      </p:tavLst>
                                    </p:anim>
                                    <p:animEffect transition="in" filter="wipe(right)" prLst="gradientSize: 0.1">
                                      <p:cBhvr>
                                        <p:cTn id="149" dur="1000"/>
                                        <p:tgtEl>
                                          <p:spTgt spid="69"/>
                                        </p:tgtEl>
                                      </p:cBhvr>
                                    </p:animEffect>
                                  </p:childTnLst>
                                </p:cTn>
                              </p:par>
                              <p:par>
                                <p:cTn id="150" presetID="29" presetClass="entr" presetSubtype="0" fill="hold" grpId="0" nodeType="withEffect">
                                  <p:stCondLst>
                                    <p:cond delay="0"/>
                                  </p:stCondLst>
                                  <p:childTnLst>
                                    <p:set>
                                      <p:cBhvr>
                                        <p:cTn id="151" dur="1" fill="hold">
                                          <p:stCondLst>
                                            <p:cond delay="0"/>
                                          </p:stCondLst>
                                        </p:cTn>
                                        <p:tgtEl>
                                          <p:spTgt spid="53"/>
                                        </p:tgtEl>
                                        <p:attrNameLst>
                                          <p:attrName>style.visibility</p:attrName>
                                        </p:attrNameLst>
                                      </p:cBhvr>
                                      <p:to>
                                        <p:strVal val="visible"/>
                                      </p:to>
                                    </p:set>
                                    <p:anim calcmode="lin" valueType="num">
                                      <p:cBhvr>
                                        <p:cTn id="152" dur="1000" fill="hold"/>
                                        <p:tgtEl>
                                          <p:spTgt spid="53"/>
                                        </p:tgtEl>
                                        <p:attrNameLst>
                                          <p:attrName>ppt_x</p:attrName>
                                        </p:attrNameLst>
                                      </p:cBhvr>
                                      <p:tavLst>
                                        <p:tav tm="0">
                                          <p:val>
                                            <p:strVal val="#ppt_x-.2"/>
                                          </p:val>
                                        </p:tav>
                                        <p:tav tm="100000">
                                          <p:val>
                                            <p:strVal val="#ppt_x"/>
                                          </p:val>
                                        </p:tav>
                                      </p:tavLst>
                                    </p:anim>
                                    <p:anim calcmode="lin" valueType="num">
                                      <p:cBhvr>
                                        <p:cTn id="153" dur="10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154" dur="1000"/>
                                        <p:tgtEl>
                                          <p:spTgt spid="53"/>
                                        </p:tgtEl>
                                      </p:cBhvr>
                                    </p:animEffect>
                                  </p:childTnLst>
                                </p:cTn>
                              </p:par>
                              <p:par>
                                <p:cTn id="155" presetID="29" presetClass="entr" presetSubtype="0" fill="hold" nodeType="withEffect">
                                  <p:stCondLst>
                                    <p:cond delay="0"/>
                                  </p:stCondLst>
                                  <p:childTnLst>
                                    <p:set>
                                      <p:cBhvr>
                                        <p:cTn id="156" dur="1" fill="hold">
                                          <p:stCondLst>
                                            <p:cond delay="0"/>
                                          </p:stCondLst>
                                        </p:cTn>
                                        <p:tgtEl>
                                          <p:spTgt spid="61"/>
                                        </p:tgtEl>
                                        <p:attrNameLst>
                                          <p:attrName>style.visibility</p:attrName>
                                        </p:attrNameLst>
                                      </p:cBhvr>
                                      <p:to>
                                        <p:strVal val="visible"/>
                                      </p:to>
                                    </p:set>
                                    <p:anim calcmode="lin" valueType="num">
                                      <p:cBhvr>
                                        <p:cTn id="157" dur="1000" fill="hold"/>
                                        <p:tgtEl>
                                          <p:spTgt spid="61"/>
                                        </p:tgtEl>
                                        <p:attrNameLst>
                                          <p:attrName>ppt_x</p:attrName>
                                        </p:attrNameLst>
                                      </p:cBhvr>
                                      <p:tavLst>
                                        <p:tav tm="0">
                                          <p:val>
                                            <p:strVal val="#ppt_x-.2"/>
                                          </p:val>
                                        </p:tav>
                                        <p:tav tm="100000">
                                          <p:val>
                                            <p:strVal val="#ppt_x"/>
                                          </p:val>
                                        </p:tav>
                                      </p:tavLst>
                                    </p:anim>
                                    <p:anim calcmode="lin" valueType="num">
                                      <p:cBhvr>
                                        <p:cTn id="158"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159" dur="1000"/>
                                        <p:tgtEl>
                                          <p:spTgt spid="61"/>
                                        </p:tgtEl>
                                      </p:cBhvr>
                                    </p:animEffect>
                                  </p:childTnLst>
                                </p:cTn>
                              </p:par>
                              <p:par>
                                <p:cTn id="160" presetID="1" presetClass="entr" presetSubtype="0" fill="hold" grpId="0" nodeType="withEffect">
                                  <p:stCondLst>
                                    <p:cond delay="0"/>
                                  </p:stCondLst>
                                  <p:childTnLst>
                                    <p:set>
                                      <p:cBhvr>
                                        <p:cTn id="161" dur="1" fill="hold">
                                          <p:stCondLst>
                                            <p:cond delay="0"/>
                                          </p:stCondLst>
                                        </p:cTn>
                                        <p:tgtEl>
                                          <p:spTgt spid="42"/>
                                        </p:tgtEl>
                                        <p:attrNameLst>
                                          <p:attrName>style.visibility</p:attrName>
                                        </p:attrNameLst>
                                      </p:cBhvr>
                                      <p:to>
                                        <p:strVal val="visible"/>
                                      </p:to>
                                    </p:set>
                                  </p:childTnLst>
                                </p:cTn>
                              </p:par>
                              <p:par>
                                <p:cTn id="162" presetID="0" presetClass="path" presetSubtype="0" accel="50000" decel="50000" fill="hold" grpId="1" nodeType="withEffect">
                                  <p:stCondLst>
                                    <p:cond delay="0"/>
                                  </p:stCondLst>
                                  <p:childTnLst>
                                    <p:animMotion origin="layout" path="M -0.00052 0.00093 C -0.00026 -0.01597 0.00039 -0.03264 0.03034 -0.04005 C 0.05964 -0.04745 0.15235 -0.05046 0.17643 -0.04352 C 0.20065 -0.03657 0.17565 -0.00556 0.17539 0.00208 " pathEditMode="relative" rAng="0" ptsTypes="AAAA">
                                      <p:cBhvr>
                                        <p:cTn id="163" dur="2000" fill="hold"/>
                                        <p:tgtEl>
                                          <p:spTgt spid="42"/>
                                        </p:tgtEl>
                                        <p:attrNameLst>
                                          <p:attrName>ppt_x</p:attrName>
                                          <p:attrName>ppt_y</p:attrName>
                                        </p:attrNameLst>
                                      </p:cBhvr>
                                      <p:rCtr x="9375" y="-2361"/>
                                    </p:animMotion>
                                  </p:childTnLst>
                                </p:cTn>
                              </p:par>
                            </p:childTnLst>
                          </p:cTn>
                        </p:par>
                      </p:childTnLst>
                    </p:cTn>
                  </p:par>
                  <p:par>
                    <p:cTn id="164" fill="hold">
                      <p:stCondLst>
                        <p:cond delay="indefinite"/>
                      </p:stCondLst>
                      <p:childTnLst>
                        <p:par>
                          <p:cTn id="165" fill="hold">
                            <p:stCondLst>
                              <p:cond delay="0"/>
                            </p:stCondLst>
                            <p:childTnLst>
                              <p:par>
                                <p:cTn id="166" presetID="29" presetClass="entr" presetSubtype="0" fill="hold" grpId="0" nodeType="clickEffect">
                                  <p:stCondLst>
                                    <p:cond delay="0"/>
                                  </p:stCondLst>
                                  <p:childTnLst>
                                    <p:set>
                                      <p:cBhvr>
                                        <p:cTn id="167" dur="1" fill="hold">
                                          <p:stCondLst>
                                            <p:cond delay="0"/>
                                          </p:stCondLst>
                                        </p:cTn>
                                        <p:tgtEl>
                                          <p:spTgt spid="70"/>
                                        </p:tgtEl>
                                        <p:attrNameLst>
                                          <p:attrName>style.visibility</p:attrName>
                                        </p:attrNameLst>
                                      </p:cBhvr>
                                      <p:to>
                                        <p:strVal val="visible"/>
                                      </p:to>
                                    </p:set>
                                    <p:anim calcmode="lin" valueType="num">
                                      <p:cBhvr>
                                        <p:cTn id="168" dur="1000" fill="hold"/>
                                        <p:tgtEl>
                                          <p:spTgt spid="70"/>
                                        </p:tgtEl>
                                        <p:attrNameLst>
                                          <p:attrName>ppt_x</p:attrName>
                                        </p:attrNameLst>
                                      </p:cBhvr>
                                      <p:tavLst>
                                        <p:tav tm="0">
                                          <p:val>
                                            <p:strVal val="#ppt_x-.2"/>
                                          </p:val>
                                        </p:tav>
                                        <p:tav tm="100000">
                                          <p:val>
                                            <p:strVal val="#ppt_x"/>
                                          </p:val>
                                        </p:tav>
                                      </p:tavLst>
                                    </p:anim>
                                    <p:anim calcmode="lin" valueType="num">
                                      <p:cBhvr>
                                        <p:cTn id="169" dur="1000" fill="hold"/>
                                        <p:tgtEl>
                                          <p:spTgt spid="70"/>
                                        </p:tgtEl>
                                        <p:attrNameLst>
                                          <p:attrName>ppt_y</p:attrName>
                                        </p:attrNameLst>
                                      </p:cBhvr>
                                      <p:tavLst>
                                        <p:tav tm="0">
                                          <p:val>
                                            <p:strVal val="#ppt_y"/>
                                          </p:val>
                                        </p:tav>
                                        <p:tav tm="100000">
                                          <p:val>
                                            <p:strVal val="#ppt_y"/>
                                          </p:val>
                                        </p:tav>
                                      </p:tavLst>
                                    </p:anim>
                                    <p:animEffect transition="in" filter="wipe(right)" prLst="gradientSize: 0.1">
                                      <p:cBhvr>
                                        <p:cTn id="170" dur="1000"/>
                                        <p:tgtEl>
                                          <p:spTgt spid="70"/>
                                        </p:tgtEl>
                                      </p:cBhvr>
                                    </p:animEffect>
                                  </p:childTnLst>
                                </p:cTn>
                              </p:par>
                              <p:par>
                                <p:cTn id="171" presetID="29" presetClass="entr" presetSubtype="0" fill="hold" grpId="0" nodeType="withEffect">
                                  <p:stCondLst>
                                    <p:cond delay="0"/>
                                  </p:stCondLst>
                                  <p:childTnLst>
                                    <p:set>
                                      <p:cBhvr>
                                        <p:cTn id="172" dur="1" fill="hold">
                                          <p:stCondLst>
                                            <p:cond delay="0"/>
                                          </p:stCondLst>
                                        </p:cTn>
                                        <p:tgtEl>
                                          <p:spTgt spid="54"/>
                                        </p:tgtEl>
                                        <p:attrNameLst>
                                          <p:attrName>style.visibility</p:attrName>
                                        </p:attrNameLst>
                                      </p:cBhvr>
                                      <p:to>
                                        <p:strVal val="visible"/>
                                      </p:to>
                                    </p:set>
                                    <p:anim calcmode="lin" valueType="num">
                                      <p:cBhvr>
                                        <p:cTn id="173" dur="1000" fill="hold"/>
                                        <p:tgtEl>
                                          <p:spTgt spid="54"/>
                                        </p:tgtEl>
                                        <p:attrNameLst>
                                          <p:attrName>ppt_x</p:attrName>
                                        </p:attrNameLst>
                                      </p:cBhvr>
                                      <p:tavLst>
                                        <p:tav tm="0">
                                          <p:val>
                                            <p:strVal val="#ppt_x-.2"/>
                                          </p:val>
                                        </p:tav>
                                        <p:tav tm="100000">
                                          <p:val>
                                            <p:strVal val="#ppt_x"/>
                                          </p:val>
                                        </p:tav>
                                      </p:tavLst>
                                    </p:anim>
                                    <p:anim calcmode="lin" valueType="num">
                                      <p:cBhvr>
                                        <p:cTn id="174" dur="1000" fill="hold"/>
                                        <p:tgtEl>
                                          <p:spTgt spid="54"/>
                                        </p:tgtEl>
                                        <p:attrNameLst>
                                          <p:attrName>ppt_y</p:attrName>
                                        </p:attrNameLst>
                                      </p:cBhvr>
                                      <p:tavLst>
                                        <p:tav tm="0">
                                          <p:val>
                                            <p:strVal val="#ppt_y"/>
                                          </p:val>
                                        </p:tav>
                                        <p:tav tm="100000">
                                          <p:val>
                                            <p:strVal val="#ppt_y"/>
                                          </p:val>
                                        </p:tav>
                                      </p:tavLst>
                                    </p:anim>
                                    <p:animEffect transition="in" filter="wipe(right)" prLst="gradientSize: 0.1">
                                      <p:cBhvr>
                                        <p:cTn id="175" dur="1000"/>
                                        <p:tgtEl>
                                          <p:spTgt spid="54"/>
                                        </p:tgtEl>
                                      </p:cBhvr>
                                    </p:animEffect>
                                  </p:childTnLst>
                                </p:cTn>
                              </p:par>
                              <p:par>
                                <p:cTn id="176" presetID="29" presetClass="entr" presetSubtype="0" fill="hold" grpId="0" nodeType="withEffect">
                                  <p:stCondLst>
                                    <p:cond delay="0"/>
                                  </p:stCondLst>
                                  <p:childTnLst>
                                    <p:set>
                                      <p:cBhvr>
                                        <p:cTn id="177" dur="1" fill="hold">
                                          <p:stCondLst>
                                            <p:cond delay="0"/>
                                          </p:stCondLst>
                                        </p:cTn>
                                        <p:tgtEl>
                                          <p:spTgt spid="62"/>
                                        </p:tgtEl>
                                        <p:attrNameLst>
                                          <p:attrName>style.visibility</p:attrName>
                                        </p:attrNameLst>
                                      </p:cBhvr>
                                      <p:to>
                                        <p:strVal val="visible"/>
                                      </p:to>
                                    </p:set>
                                    <p:anim calcmode="lin" valueType="num">
                                      <p:cBhvr>
                                        <p:cTn id="178" dur="1000" fill="hold"/>
                                        <p:tgtEl>
                                          <p:spTgt spid="62"/>
                                        </p:tgtEl>
                                        <p:attrNameLst>
                                          <p:attrName>ppt_x</p:attrName>
                                        </p:attrNameLst>
                                      </p:cBhvr>
                                      <p:tavLst>
                                        <p:tav tm="0">
                                          <p:val>
                                            <p:strVal val="#ppt_x-.2"/>
                                          </p:val>
                                        </p:tav>
                                        <p:tav tm="100000">
                                          <p:val>
                                            <p:strVal val="#ppt_x"/>
                                          </p:val>
                                        </p:tav>
                                      </p:tavLst>
                                    </p:anim>
                                    <p:anim calcmode="lin" valueType="num">
                                      <p:cBhvr>
                                        <p:cTn id="179"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180" dur="1000"/>
                                        <p:tgtEl>
                                          <p:spTgt spid="62"/>
                                        </p:tgtEl>
                                      </p:cBhvr>
                                    </p:animEffect>
                                  </p:childTnLst>
                                </p:cTn>
                              </p:par>
                              <p:par>
                                <p:cTn id="181" presetID="1" presetClass="entr" presetSubtype="0" fill="hold" grpId="1" nodeType="withEffect">
                                  <p:stCondLst>
                                    <p:cond delay="0"/>
                                  </p:stCondLst>
                                  <p:childTnLst>
                                    <p:set>
                                      <p:cBhvr>
                                        <p:cTn id="182" dur="1" fill="hold">
                                          <p:stCondLst>
                                            <p:cond delay="0"/>
                                          </p:stCondLst>
                                        </p:cTn>
                                        <p:tgtEl>
                                          <p:spTgt spid="14"/>
                                        </p:tgtEl>
                                        <p:attrNameLst>
                                          <p:attrName>style.visibility</p:attrName>
                                        </p:attrNameLst>
                                      </p:cBhvr>
                                      <p:to>
                                        <p:strVal val="visible"/>
                                      </p:to>
                                    </p:set>
                                  </p:childTnLst>
                                </p:cTn>
                              </p:par>
                              <p:par>
                                <p:cTn id="183" presetID="0" presetClass="path" presetSubtype="0" accel="50000" decel="50000" fill="hold" grpId="0" nodeType="withEffect">
                                  <p:stCondLst>
                                    <p:cond delay="0"/>
                                  </p:stCondLst>
                                  <p:childTnLst>
                                    <p:animMotion origin="layout" path="M -0.00261 0.00347 C 0.00325 -0.01667 0.00911 -0.03658 0.03919 -0.04422 C 0.06927 -0.05186 0.15547 -0.0507 0.17812 -0.04306 C 0.20091 -0.03542 0.18828 -0.01713 0.17578 0.00139 " pathEditMode="relative" rAng="0" ptsTypes="AAAA">
                                      <p:cBhvr>
                                        <p:cTn id="184" dur="2000" fill="hold"/>
                                        <p:tgtEl>
                                          <p:spTgt spid="14"/>
                                        </p:tgtEl>
                                        <p:attrNameLst>
                                          <p:attrName>ppt_x</p:attrName>
                                          <p:attrName>ppt_y</p:attrName>
                                        </p:attrNameLst>
                                      </p:cBhvr>
                                      <p:rCtr x="9661" y="-2662"/>
                                    </p:animMotion>
                                  </p:childTnLst>
                                </p:cTn>
                              </p:par>
                            </p:childTnLst>
                          </p:cTn>
                        </p:par>
                      </p:childTnLst>
                    </p:cTn>
                  </p:par>
                  <p:par>
                    <p:cTn id="185" fill="hold">
                      <p:stCondLst>
                        <p:cond delay="indefinite"/>
                      </p:stCondLst>
                      <p:childTnLst>
                        <p:par>
                          <p:cTn id="186" fill="hold">
                            <p:stCondLst>
                              <p:cond delay="0"/>
                            </p:stCondLst>
                            <p:childTnLst>
                              <p:par>
                                <p:cTn id="187" presetID="29" presetClass="entr" presetSubtype="0" fill="hold" grpId="0" nodeType="clickEffect">
                                  <p:stCondLst>
                                    <p:cond delay="0"/>
                                  </p:stCondLst>
                                  <p:childTnLst>
                                    <p:set>
                                      <p:cBhvr>
                                        <p:cTn id="188" dur="1" fill="hold">
                                          <p:stCondLst>
                                            <p:cond delay="0"/>
                                          </p:stCondLst>
                                        </p:cTn>
                                        <p:tgtEl>
                                          <p:spTgt spid="72"/>
                                        </p:tgtEl>
                                        <p:attrNameLst>
                                          <p:attrName>style.visibility</p:attrName>
                                        </p:attrNameLst>
                                      </p:cBhvr>
                                      <p:to>
                                        <p:strVal val="visible"/>
                                      </p:to>
                                    </p:set>
                                    <p:anim calcmode="lin" valueType="num">
                                      <p:cBhvr>
                                        <p:cTn id="189" dur="1000" fill="hold"/>
                                        <p:tgtEl>
                                          <p:spTgt spid="72"/>
                                        </p:tgtEl>
                                        <p:attrNameLst>
                                          <p:attrName>ppt_x</p:attrName>
                                        </p:attrNameLst>
                                      </p:cBhvr>
                                      <p:tavLst>
                                        <p:tav tm="0">
                                          <p:val>
                                            <p:strVal val="#ppt_x-.2"/>
                                          </p:val>
                                        </p:tav>
                                        <p:tav tm="100000">
                                          <p:val>
                                            <p:strVal val="#ppt_x"/>
                                          </p:val>
                                        </p:tav>
                                      </p:tavLst>
                                    </p:anim>
                                    <p:anim calcmode="lin" valueType="num">
                                      <p:cBhvr>
                                        <p:cTn id="190" dur="1000" fill="hold"/>
                                        <p:tgtEl>
                                          <p:spTgt spid="72"/>
                                        </p:tgtEl>
                                        <p:attrNameLst>
                                          <p:attrName>ppt_y</p:attrName>
                                        </p:attrNameLst>
                                      </p:cBhvr>
                                      <p:tavLst>
                                        <p:tav tm="0">
                                          <p:val>
                                            <p:strVal val="#ppt_y"/>
                                          </p:val>
                                        </p:tav>
                                        <p:tav tm="100000">
                                          <p:val>
                                            <p:strVal val="#ppt_y"/>
                                          </p:val>
                                        </p:tav>
                                      </p:tavLst>
                                    </p:anim>
                                    <p:animEffect transition="in" filter="wipe(right)" prLst="gradientSize: 0.1">
                                      <p:cBhvr>
                                        <p:cTn id="191" dur="1000"/>
                                        <p:tgtEl>
                                          <p:spTgt spid="72"/>
                                        </p:tgtEl>
                                      </p:cBhvr>
                                    </p:animEffect>
                                  </p:childTnLst>
                                </p:cTn>
                              </p:par>
                              <p:par>
                                <p:cTn id="192" presetID="29" presetClass="entr" presetSubtype="0" fill="hold" grpId="0" nodeType="withEffect">
                                  <p:stCondLst>
                                    <p:cond delay="0"/>
                                  </p:stCondLst>
                                  <p:childTnLst>
                                    <p:set>
                                      <p:cBhvr>
                                        <p:cTn id="193" dur="1" fill="hold">
                                          <p:stCondLst>
                                            <p:cond delay="0"/>
                                          </p:stCondLst>
                                        </p:cTn>
                                        <p:tgtEl>
                                          <p:spTgt spid="56"/>
                                        </p:tgtEl>
                                        <p:attrNameLst>
                                          <p:attrName>style.visibility</p:attrName>
                                        </p:attrNameLst>
                                      </p:cBhvr>
                                      <p:to>
                                        <p:strVal val="visible"/>
                                      </p:to>
                                    </p:set>
                                    <p:anim calcmode="lin" valueType="num">
                                      <p:cBhvr>
                                        <p:cTn id="194" dur="1000" fill="hold"/>
                                        <p:tgtEl>
                                          <p:spTgt spid="56"/>
                                        </p:tgtEl>
                                        <p:attrNameLst>
                                          <p:attrName>ppt_x</p:attrName>
                                        </p:attrNameLst>
                                      </p:cBhvr>
                                      <p:tavLst>
                                        <p:tav tm="0">
                                          <p:val>
                                            <p:strVal val="#ppt_x-.2"/>
                                          </p:val>
                                        </p:tav>
                                        <p:tav tm="100000">
                                          <p:val>
                                            <p:strVal val="#ppt_x"/>
                                          </p:val>
                                        </p:tav>
                                      </p:tavLst>
                                    </p:anim>
                                    <p:anim calcmode="lin" valueType="num">
                                      <p:cBhvr>
                                        <p:cTn id="195" dur="1000" fill="hold"/>
                                        <p:tgtEl>
                                          <p:spTgt spid="56"/>
                                        </p:tgtEl>
                                        <p:attrNameLst>
                                          <p:attrName>ppt_y</p:attrName>
                                        </p:attrNameLst>
                                      </p:cBhvr>
                                      <p:tavLst>
                                        <p:tav tm="0">
                                          <p:val>
                                            <p:strVal val="#ppt_y"/>
                                          </p:val>
                                        </p:tav>
                                        <p:tav tm="100000">
                                          <p:val>
                                            <p:strVal val="#ppt_y"/>
                                          </p:val>
                                        </p:tav>
                                      </p:tavLst>
                                    </p:anim>
                                    <p:animEffect transition="in" filter="wipe(right)" prLst="gradientSize: 0.1">
                                      <p:cBhvr>
                                        <p:cTn id="196" dur="1000"/>
                                        <p:tgtEl>
                                          <p:spTgt spid="56"/>
                                        </p:tgtEl>
                                      </p:cBhvr>
                                    </p:animEffect>
                                  </p:childTnLst>
                                </p:cTn>
                              </p:par>
                              <p:par>
                                <p:cTn id="197" presetID="1" presetClass="entr" presetSubtype="0" fill="hold" grpId="0" nodeType="withEffect">
                                  <p:stCondLst>
                                    <p:cond delay="0"/>
                                  </p:stCondLst>
                                  <p:childTnLst>
                                    <p:set>
                                      <p:cBhvr>
                                        <p:cTn id="198" dur="1" fill="hold">
                                          <p:stCondLst>
                                            <p:cond delay="0"/>
                                          </p:stCondLst>
                                        </p:cTn>
                                        <p:tgtEl>
                                          <p:spTgt spid="15"/>
                                        </p:tgtEl>
                                        <p:attrNameLst>
                                          <p:attrName>style.visibility</p:attrName>
                                        </p:attrNameLst>
                                      </p:cBhvr>
                                      <p:to>
                                        <p:strVal val="visible"/>
                                      </p:to>
                                    </p:set>
                                  </p:childTnLst>
                                </p:cTn>
                              </p:par>
                              <p:par>
                                <p:cTn id="199" presetID="0" presetClass="path" presetSubtype="0" accel="50000" decel="50000" fill="hold" grpId="1" nodeType="withEffect">
                                  <p:stCondLst>
                                    <p:cond delay="0"/>
                                  </p:stCondLst>
                                  <p:childTnLst>
                                    <p:animMotion origin="layout" path="M -0.00208 0.00602 C -0.00989 -0.01273 -0.01744 -0.03125 0.01185 -0.03842 C 0.04115 -0.0456 0.14675 -0.04398 0.17409 -0.03726 C 0.20131 -0.03055 0.18855 -0.01412 0.17579 0.00255 " pathEditMode="relative" rAng="0" ptsTypes="AAAA">
                                      <p:cBhvr>
                                        <p:cTn id="200" dur="2000" fill="hold"/>
                                        <p:tgtEl>
                                          <p:spTgt spid="15"/>
                                        </p:tgtEl>
                                        <p:attrNameLst>
                                          <p:attrName>ppt_x</p:attrName>
                                          <p:attrName>ppt_y</p:attrName>
                                        </p:attrNameLst>
                                      </p:cBhvr>
                                      <p:rCtr x="9245" y="-2477"/>
                                    </p:animMotion>
                                  </p:childTnLst>
                                </p:cTn>
                              </p:par>
                            </p:childTnLst>
                          </p:cTn>
                        </p:par>
                      </p:childTnLst>
                    </p:cTn>
                  </p:par>
                  <p:par>
                    <p:cTn id="201" fill="hold">
                      <p:stCondLst>
                        <p:cond delay="indefinite"/>
                      </p:stCondLst>
                      <p:childTnLst>
                        <p:par>
                          <p:cTn id="202" fill="hold">
                            <p:stCondLst>
                              <p:cond delay="0"/>
                            </p:stCondLst>
                            <p:childTnLst>
                              <p:par>
                                <p:cTn id="203" presetID="29" presetClass="entr" presetSubtype="0" fill="hold" grpId="0" nodeType="clickEffect">
                                  <p:stCondLst>
                                    <p:cond delay="0"/>
                                  </p:stCondLst>
                                  <p:childTnLst>
                                    <p:set>
                                      <p:cBhvr>
                                        <p:cTn id="204" dur="1" fill="hold">
                                          <p:stCondLst>
                                            <p:cond delay="0"/>
                                          </p:stCondLst>
                                        </p:cTn>
                                        <p:tgtEl>
                                          <p:spTgt spid="71"/>
                                        </p:tgtEl>
                                        <p:attrNameLst>
                                          <p:attrName>style.visibility</p:attrName>
                                        </p:attrNameLst>
                                      </p:cBhvr>
                                      <p:to>
                                        <p:strVal val="visible"/>
                                      </p:to>
                                    </p:set>
                                    <p:anim calcmode="lin" valueType="num">
                                      <p:cBhvr>
                                        <p:cTn id="205" dur="1000" fill="hold"/>
                                        <p:tgtEl>
                                          <p:spTgt spid="71"/>
                                        </p:tgtEl>
                                        <p:attrNameLst>
                                          <p:attrName>ppt_x</p:attrName>
                                        </p:attrNameLst>
                                      </p:cBhvr>
                                      <p:tavLst>
                                        <p:tav tm="0">
                                          <p:val>
                                            <p:strVal val="#ppt_x-.2"/>
                                          </p:val>
                                        </p:tav>
                                        <p:tav tm="100000">
                                          <p:val>
                                            <p:strVal val="#ppt_x"/>
                                          </p:val>
                                        </p:tav>
                                      </p:tavLst>
                                    </p:anim>
                                    <p:anim calcmode="lin" valueType="num">
                                      <p:cBhvr>
                                        <p:cTn id="206" dur="1000" fill="hold"/>
                                        <p:tgtEl>
                                          <p:spTgt spid="71"/>
                                        </p:tgtEl>
                                        <p:attrNameLst>
                                          <p:attrName>ppt_y</p:attrName>
                                        </p:attrNameLst>
                                      </p:cBhvr>
                                      <p:tavLst>
                                        <p:tav tm="0">
                                          <p:val>
                                            <p:strVal val="#ppt_y"/>
                                          </p:val>
                                        </p:tav>
                                        <p:tav tm="100000">
                                          <p:val>
                                            <p:strVal val="#ppt_y"/>
                                          </p:val>
                                        </p:tav>
                                      </p:tavLst>
                                    </p:anim>
                                    <p:animEffect transition="in" filter="wipe(right)" prLst="gradientSize: 0.1">
                                      <p:cBhvr>
                                        <p:cTn id="207" dur="1000"/>
                                        <p:tgtEl>
                                          <p:spTgt spid="71"/>
                                        </p:tgtEl>
                                      </p:cBhvr>
                                    </p:animEffect>
                                  </p:childTnLst>
                                </p:cTn>
                              </p:par>
                              <p:par>
                                <p:cTn id="208" presetID="29" presetClass="entr" presetSubtype="0" fill="hold" grpId="0" nodeType="withEffect">
                                  <p:stCondLst>
                                    <p:cond delay="0"/>
                                  </p:stCondLst>
                                  <p:childTnLst>
                                    <p:set>
                                      <p:cBhvr>
                                        <p:cTn id="209" dur="1" fill="hold">
                                          <p:stCondLst>
                                            <p:cond delay="0"/>
                                          </p:stCondLst>
                                        </p:cTn>
                                        <p:tgtEl>
                                          <p:spTgt spid="55"/>
                                        </p:tgtEl>
                                        <p:attrNameLst>
                                          <p:attrName>style.visibility</p:attrName>
                                        </p:attrNameLst>
                                      </p:cBhvr>
                                      <p:to>
                                        <p:strVal val="visible"/>
                                      </p:to>
                                    </p:set>
                                    <p:anim calcmode="lin" valueType="num">
                                      <p:cBhvr>
                                        <p:cTn id="210" dur="1000" fill="hold"/>
                                        <p:tgtEl>
                                          <p:spTgt spid="55"/>
                                        </p:tgtEl>
                                        <p:attrNameLst>
                                          <p:attrName>ppt_x</p:attrName>
                                        </p:attrNameLst>
                                      </p:cBhvr>
                                      <p:tavLst>
                                        <p:tav tm="0">
                                          <p:val>
                                            <p:strVal val="#ppt_x-.2"/>
                                          </p:val>
                                        </p:tav>
                                        <p:tav tm="100000">
                                          <p:val>
                                            <p:strVal val="#ppt_x"/>
                                          </p:val>
                                        </p:tav>
                                      </p:tavLst>
                                    </p:anim>
                                    <p:anim calcmode="lin" valueType="num">
                                      <p:cBhvr>
                                        <p:cTn id="211" dur="1000" fill="hold"/>
                                        <p:tgtEl>
                                          <p:spTgt spid="55"/>
                                        </p:tgtEl>
                                        <p:attrNameLst>
                                          <p:attrName>ppt_y</p:attrName>
                                        </p:attrNameLst>
                                      </p:cBhvr>
                                      <p:tavLst>
                                        <p:tav tm="0">
                                          <p:val>
                                            <p:strVal val="#ppt_y"/>
                                          </p:val>
                                        </p:tav>
                                        <p:tav tm="100000">
                                          <p:val>
                                            <p:strVal val="#ppt_y"/>
                                          </p:val>
                                        </p:tav>
                                      </p:tavLst>
                                    </p:anim>
                                    <p:animEffect transition="in" filter="wipe(right)" prLst="gradientSize: 0.1">
                                      <p:cBhvr>
                                        <p:cTn id="212" dur="1000"/>
                                        <p:tgtEl>
                                          <p:spTgt spid="55"/>
                                        </p:tgtEl>
                                      </p:cBhvr>
                                    </p:animEffect>
                                  </p:childTnLst>
                                </p:cTn>
                              </p:par>
                              <p:par>
                                <p:cTn id="213" presetID="29" presetClass="entr" presetSubtype="0" fill="hold" grpId="0" nodeType="withEffect">
                                  <p:stCondLst>
                                    <p:cond delay="0"/>
                                  </p:stCondLst>
                                  <p:childTnLst>
                                    <p:set>
                                      <p:cBhvr>
                                        <p:cTn id="214" dur="1" fill="hold">
                                          <p:stCondLst>
                                            <p:cond delay="0"/>
                                          </p:stCondLst>
                                        </p:cTn>
                                        <p:tgtEl>
                                          <p:spTgt spid="63"/>
                                        </p:tgtEl>
                                        <p:attrNameLst>
                                          <p:attrName>style.visibility</p:attrName>
                                        </p:attrNameLst>
                                      </p:cBhvr>
                                      <p:to>
                                        <p:strVal val="visible"/>
                                      </p:to>
                                    </p:set>
                                    <p:anim calcmode="lin" valueType="num">
                                      <p:cBhvr>
                                        <p:cTn id="215" dur="1000" fill="hold"/>
                                        <p:tgtEl>
                                          <p:spTgt spid="63"/>
                                        </p:tgtEl>
                                        <p:attrNameLst>
                                          <p:attrName>ppt_x</p:attrName>
                                        </p:attrNameLst>
                                      </p:cBhvr>
                                      <p:tavLst>
                                        <p:tav tm="0">
                                          <p:val>
                                            <p:strVal val="#ppt_x-.2"/>
                                          </p:val>
                                        </p:tav>
                                        <p:tav tm="100000">
                                          <p:val>
                                            <p:strVal val="#ppt_x"/>
                                          </p:val>
                                        </p:tav>
                                      </p:tavLst>
                                    </p:anim>
                                    <p:anim calcmode="lin" valueType="num">
                                      <p:cBhvr>
                                        <p:cTn id="216"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217" dur="1000"/>
                                        <p:tgtEl>
                                          <p:spTgt spid="63"/>
                                        </p:tgtEl>
                                      </p:cBhvr>
                                    </p:animEffect>
                                  </p:childTnLst>
                                </p:cTn>
                              </p:par>
                              <p:par>
                                <p:cTn id="218" presetID="29" presetClass="entr" presetSubtype="0" fill="hold" grpId="0" nodeType="withEffect">
                                  <p:stCondLst>
                                    <p:cond delay="0"/>
                                  </p:stCondLst>
                                  <p:childTnLst>
                                    <p:set>
                                      <p:cBhvr>
                                        <p:cTn id="219" dur="1" fill="hold">
                                          <p:stCondLst>
                                            <p:cond delay="0"/>
                                          </p:stCondLst>
                                        </p:cTn>
                                        <p:tgtEl>
                                          <p:spTgt spid="16"/>
                                        </p:tgtEl>
                                        <p:attrNameLst>
                                          <p:attrName>style.visibility</p:attrName>
                                        </p:attrNameLst>
                                      </p:cBhvr>
                                      <p:to>
                                        <p:strVal val="visible"/>
                                      </p:to>
                                    </p:set>
                                    <p:anim calcmode="lin" valueType="num">
                                      <p:cBhvr>
                                        <p:cTn id="220" dur="1000" fill="hold"/>
                                        <p:tgtEl>
                                          <p:spTgt spid="16"/>
                                        </p:tgtEl>
                                        <p:attrNameLst>
                                          <p:attrName>ppt_x</p:attrName>
                                        </p:attrNameLst>
                                      </p:cBhvr>
                                      <p:tavLst>
                                        <p:tav tm="0">
                                          <p:val>
                                            <p:strVal val="#ppt_x-.2"/>
                                          </p:val>
                                        </p:tav>
                                        <p:tav tm="100000">
                                          <p:val>
                                            <p:strVal val="#ppt_x"/>
                                          </p:val>
                                        </p:tav>
                                      </p:tavLst>
                                    </p:anim>
                                    <p:anim calcmode="lin" valueType="num">
                                      <p:cBhvr>
                                        <p:cTn id="221"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22" dur="1000"/>
                                        <p:tgtEl>
                                          <p:spTgt spid="16"/>
                                        </p:tgtEl>
                                      </p:cBhvr>
                                    </p:animEffect>
                                  </p:childTnLst>
                                </p:cTn>
                              </p:par>
                            </p:childTnLst>
                          </p:cTn>
                        </p:par>
                      </p:childTnLst>
                    </p:cTn>
                  </p:par>
                  <p:par>
                    <p:cTn id="223" fill="hold">
                      <p:stCondLst>
                        <p:cond delay="indefinite"/>
                      </p:stCondLst>
                      <p:childTnLst>
                        <p:par>
                          <p:cTn id="224" fill="hold">
                            <p:stCondLst>
                              <p:cond delay="0"/>
                            </p:stCondLst>
                            <p:childTnLst>
                              <p:par>
                                <p:cTn id="225" presetID="29" presetClass="entr" presetSubtype="0" fill="hold" grpId="0" nodeType="clickEffect">
                                  <p:stCondLst>
                                    <p:cond delay="0"/>
                                  </p:stCondLst>
                                  <p:childTnLst>
                                    <p:set>
                                      <p:cBhvr>
                                        <p:cTn id="226" dur="1" fill="hold">
                                          <p:stCondLst>
                                            <p:cond delay="0"/>
                                          </p:stCondLst>
                                        </p:cTn>
                                        <p:tgtEl>
                                          <p:spTgt spid="17"/>
                                        </p:tgtEl>
                                        <p:attrNameLst>
                                          <p:attrName>style.visibility</p:attrName>
                                        </p:attrNameLst>
                                      </p:cBhvr>
                                      <p:to>
                                        <p:strVal val="visible"/>
                                      </p:to>
                                    </p:set>
                                    <p:anim calcmode="lin" valueType="num">
                                      <p:cBhvr>
                                        <p:cTn id="227" dur="1000" fill="hold"/>
                                        <p:tgtEl>
                                          <p:spTgt spid="17"/>
                                        </p:tgtEl>
                                        <p:attrNameLst>
                                          <p:attrName>ppt_x</p:attrName>
                                        </p:attrNameLst>
                                      </p:cBhvr>
                                      <p:tavLst>
                                        <p:tav tm="0">
                                          <p:val>
                                            <p:strVal val="#ppt_x-.2"/>
                                          </p:val>
                                        </p:tav>
                                        <p:tav tm="100000">
                                          <p:val>
                                            <p:strVal val="#ppt_x"/>
                                          </p:val>
                                        </p:tav>
                                      </p:tavLst>
                                    </p:anim>
                                    <p:anim calcmode="lin" valueType="num">
                                      <p:cBhvr>
                                        <p:cTn id="228" dur="1000" fill="hold"/>
                                        <p:tgtEl>
                                          <p:spTgt spid="17"/>
                                        </p:tgtEl>
                                        <p:attrNameLst>
                                          <p:attrName>ppt_y</p:attrName>
                                        </p:attrNameLst>
                                      </p:cBhvr>
                                      <p:tavLst>
                                        <p:tav tm="0">
                                          <p:val>
                                            <p:strVal val="#ppt_y"/>
                                          </p:val>
                                        </p:tav>
                                        <p:tav tm="100000">
                                          <p:val>
                                            <p:strVal val="#ppt_y"/>
                                          </p:val>
                                        </p:tav>
                                      </p:tavLst>
                                    </p:anim>
                                    <p:animEffect transition="in" filter="wipe(right)" prLst="gradientSize: 0.1">
                                      <p:cBhvr>
                                        <p:cTn id="229" dur="1000"/>
                                        <p:tgtEl>
                                          <p:spTgt spid="17"/>
                                        </p:tgtEl>
                                      </p:cBhvr>
                                    </p:animEffec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3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29" presetClass="entr" presetSubtype="0" fill="hold" grpId="0" nodeType="clickEffect">
                                  <p:stCondLst>
                                    <p:cond delay="0"/>
                                  </p:stCondLst>
                                  <p:childTnLst>
                                    <p:set>
                                      <p:cBhvr>
                                        <p:cTn id="237" dur="1" fill="hold">
                                          <p:stCondLst>
                                            <p:cond delay="0"/>
                                          </p:stCondLst>
                                        </p:cTn>
                                        <p:tgtEl>
                                          <p:spTgt spid="36"/>
                                        </p:tgtEl>
                                        <p:attrNameLst>
                                          <p:attrName>style.visibility</p:attrName>
                                        </p:attrNameLst>
                                      </p:cBhvr>
                                      <p:to>
                                        <p:strVal val="visible"/>
                                      </p:to>
                                    </p:set>
                                    <p:anim calcmode="lin" valueType="num">
                                      <p:cBhvr>
                                        <p:cTn id="238" dur="1000" fill="hold"/>
                                        <p:tgtEl>
                                          <p:spTgt spid="36"/>
                                        </p:tgtEl>
                                        <p:attrNameLst>
                                          <p:attrName>ppt_x</p:attrName>
                                        </p:attrNameLst>
                                      </p:cBhvr>
                                      <p:tavLst>
                                        <p:tav tm="0">
                                          <p:val>
                                            <p:strVal val="#ppt_x-.2"/>
                                          </p:val>
                                        </p:tav>
                                        <p:tav tm="100000">
                                          <p:val>
                                            <p:strVal val="#ppt_x"/>
                                          </p:val>
                                        </p:tav>
                                      </p:tavLst>
                                    </p:anim>
                                    <p:anim calcmode="lin" valueType="num">
                                      <p:cBhvr>
                                        <p:cTn id="239"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40" dur="1000"/>
                                        <p:tgtEl>
                                          <p:spTgt spid="36"/>
                                        </p:tgtEl>
                                      </p:cBhvr>
                                    </p:animEffect>
                                  </p:childTnLst>
                                </p:cTn>
                              </p:par>
                              <p:par>
                                <p:cTn id="241" presetID="29" presetClass="entr" presetSubtype="0" fill="hold" grpId="0" nodeType="withEffect">
                                  <p:stCondLst>
                                    <p:cond delay="0"/>
                                  </p:stCondLst>
                                  <p:childTnLst>
                                    <p:set>
                                      <p:cBhvr>
                                        <p:cTn id="242" dur="1" fill="hold">
                                          <p:stCondLst>
                                            <p:cond delay="0"/>
                                          </p:stCondLst>
                                        </p:cTn>
                                        <p:tgtEl>
                                          <p:spTgt spid="39"/>
                                        </p:tgtEl>
                                        <p:attrNameLst>
                                          <p:attrName>style.visibility</p:attrName>
                                        </p:attrNameLst>
                                      </p:cBhvr>
                                      <p:to>
                                        <p:strVal val="visible"/>
                                      </p:to>
                                    </p:set>
                                    <p:anim calcmode="lin" valueType="num">
                                      <p:cBhvr>
                                        <p:cTn id="243" dur="1000" fill="hold"/>
                                        <p:tgtEl>
                                          <p:spTgt spid="39"/>
                                        </p:tgtEl>
                                        <p:attrNameLst>
                                          <p:attrName>ppt_x</p:attrName>
                                        </p:attrNameLst>
                                      </p:cBhvr>
                                      <p:tavLst>
                                        <p:tav tm="0">
                                          <p:val>
                                            <p:strVal val="#ppt_x-.2"/>
                                          </p:val>
                                        </p:tav>
                                        <p:tav tm="100000">
                                          <p:val>
                                            <p:strVal val="#ppt_x"/>
                                          </p:val>
                                        </p:tav>
                                      </p:tavLst>
                                    </p:anim>
                                    <p:anim calcmode="lin" valueType="num">
                                      <p:cBhvr>
                                        <p:cTn id="244"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245" dur="1000"/>
                                        <p:tgtEl>
                                          <p:spTgt spid="39"/>
                                        </p:tgtEl>
                                      </p:cBhvr>
                                    </p:animEffect>
                                  </p:childTnLst>
                                </p:cTn>
                              </p:par>
                            </p:childTnLst>
                          </p:cTn>
                        </p:par>
                      </p:childTnLst>
                    </p:cTn>
                  </p:par>
                  <p:par>
                    <p:cTn id="246" fill="hold">
                      <p:stCondLst>
                        <p:cond delay="indefinite"/>
                      </p:stCondLst>
                      <p:childTnLst>
                        <p:par>
                          <p:cTn id="247" fill="hold">
                            <p:stCondLst>
                              <p:cond delay="0"/>
                            </p:stCondLst>
                            <p:childTnLst>
                              <p:par>
                                <p:cTn id="248" presetID="1" presetClass="entr" presetSubtype="0" fill="hold" grpId="0" nodeType="clickEffect">
                                  <p:stCondLst>
                                    <p:cond delay="0"/>
                                  </p:stCondLst>
                                  <p:childTnLst>
                                    <p:set>
                                      <p:cBhvr>
                                        <p:cTn id="249" dur="1" fill="hold">
                                          <p:stCondLst>
                                            <p:cond delay="0"/>
                                          </p:stCondLst>
                                        </p:cTn>
                                        <p:tgtEl>
                                          <p:spTgt spid="31"/>
                                        </p:tgtEl>
                                        <p:attrNameLst>
                                          <p:attrName>style.visibility</p:attrName>
                                        </p:attrNameLst>
                                      </p:cBhvr>
                                      <p:to>
                                        <p:strVal val="visible"/>
                                      </p:to>
                                    </p:set>
                                  </p:childTnLst>
                                </p:cTn>
                              </p:par>
                              <p:par>
                                <p:cTn id="250" presetID="1" presetClass="entr" presetSubtype="0" fill="hold" grpId="0" nodeType="withEffect">
                                  <p:stCondLst>
                                    <p:cond delay="0"/>
                                  </p:stCondLst>
                                  <p:childTnLst>
                                    <p:set>
                                      <p:cBhvr>
                                        <p:cTn id="251" dur="1" fill="hold">
                                          <p:stCondLst>
                                            <p:cond delay="0"/>
                                          </p:stCondLst>
                                        </p:cTn>
                                        <p:tgtEl>
                                          <p:spTgt spid="32"/>
                                        </p:tgtEl>
                                        <p:attrNameLst>
                                          <p:attrName>style.visibility</p:attrName>
                                        </p:attrNameLst>
                                      </p:cBhvr>
                                      <p:to>
                                        <p:strVal val="visible"/>
                                      </p:to>
                                    </p:set>
                                  </p:childTnLst>
                                </p:cTn>
                              </p:par>
                              <p:par>
                                <p:cTn id="252" presetID="1" presetClass="entr" presetSubtype="0" fill="hold" grpId="0" nodeType="withEffect">
                                  <p:stCondLst>
                                    <p:cond delay="0"/>
                                  </p:stCondLst>
                                  <p:childTnLst>
                                    <p:set>
                                      <p:cBhvr>
                                        <p:cTn id="253" dur="1" fill="hold">
                                          <p:stCondLst>
                                            <p:cond delay="0"/>
                                          </p:stCondLst>
                                        </p:cTn>
                                        <p:tgtEl>
                                          <p:spTgt spid="30"/>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2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9" presetClass="entr" presetSubtype="0" fill="hold" grpId="0" nodeType="clickEffect">
                                  <p:stCondLst>
                                    <p:cond delay="0"/>
                                  </p:stCondLst>
                                  <p:childTnLst>
                                    <p:set>
                                      <p:cBhvr>
                                        <p:cTn id="259" dur="1" fill="hold">
                                          <p:stCondLst>
                                            <p:cond delay="0"/>
                                          </p:stCondLst>
                                        </p:cTn>
                                        <p:tgtEl>
                                          <p:spTgt spid="73"/>
                                        </p:tgtEl>
                                        <p:attrNameLst>
                                          <p:attrName>style.visibility</p:attrName>
                                        </p:attrNameLst>
                                      </p:cBhvr>
                                      <p:to>
                                        <p:strVal val="visible"/>
                                      </p:to>
                                    </p:set>
                                    <p:anim calcmode="lin" valueType="num">
                                      <p:cBhvr>
                                        <p:cTn id="260" dur="1000" fill="hold"/>
                                        <p:tgtEl>
                                          <p:spTgt spid="73"/>
                                        </p:tgtEl>
                                        <p:attrNameLst>
                                          <p:attrName>ppt_x</p:attrName>
                                        </p:attrNameLst>
                                      </p:cBhvr>
                                      <p:tavLst>
                                        <p:tav tm="0">
                                          <p:val>
                                            <p:strVal val="#ppt_x-.2"/>
                                          </p:val>
                                        </p:tav>
                                        <p:tav tm="100000">
                                          <p:val>
                                            <p:strVal val="#ppt_x"/>
                                          </p:val>
                                        </p:tav>
                                      </p:tavLst>
                                    </p:anim>
                                    <p:anim calcmode="lin" valueType="num">
                                      <p:cBhvr>
                                        <p:cTn id="261" dur="1000" fill="hold"/>
                                        <p:tgtEl>
                                          <p:spTgt spid="73"/>
                                        </p:tgtEl>
                                        <p:attrNameLst>
                                          <p:attrName>ppt_y</p:attrName>
                                        </p:attrNameLst>
                                      </p:cBhvr>
                                      <p:tavLst>
                                        <p:tav tm="0">
                                          <p:val>
                                            <p:strVal val="#ppt_y"/>
                                          </p:val>
                                        </p:tav>
                                        <p:tav tm="100000">
                                          <p:val>
                                            <p:strVal val="#ppt_y"/>
                                          </p:val>
                                        </p:tav>
                                      </p:tavLst>
                                    </p:anim>
                                    <p:animEffect transition="in" filter="wipe(right)" prLst="gradientSize: 0.1">
                                      <p:cBhvr>
                                        <p:cTn id="262" dur="1000"/>
                                        <p:tgtEl>
                                          <p:spTgt spid="73"/>
                                        </p:tgtEl>
                                      </p:cBhvr>
                                    </p:animEffect>
                                  </p:childTnLst>
                                </p:cTn>
                              </p:par>
                              <p:par>
                                <p:cTn id="263" presetID="29" presetClass="entr" presetSubtype="0" fill="hold" grpId="0" nodeType="withEffect">
                                  <p:stCondLst>
                                    <p:cond delay="0"/>
                                  </p:stCondLst>
                                  <p:childTnLst>
                                    <p:set>
                                      <p:cBhvr>
                                        <p:cTn id="264" dur="1" fill="hold">
                                          <p:stCondLst>
                                            <p:cond delay="0"/>
                                          </p:stCondLst>
                                        </p:cTn>
                                        <p:tgtEl>
                                          <p:spTgt spid="57"/>
                                        </p:tgtEl>
                                        <p:attrNameLst>
                                          <p:attrName>style.visibility</p:attrName>
                                        </p:attrNameLst>
                                      </p:cBhvr>
                                      <p:to>
                                        <p:strVal val="visible"/>
                                      </p:to>
                                    </p:set>
                                    <p:anim calcmode="lin" valueType="num">
                                      <p:cBhvr>
                                        <p:cTn id="265" dur="1000" fill="hold"/>
                                        <p:tgtEl>
                                          <p:spTgt spid="57"/>
                                        </p:tgtEl>
                                        <p:attrNameLst>
                                          <p:attrName>ppt_x</p:attrName>
                                        </p:attrNameLst>
                                      </p:cBhvr>
                                      <p:tavLst>
                                        <p:tav tm="0">
                                          <p:val>
                                            <p:strVal val="#ppt_x-.2"/>
                                          </p:val>
                                        </p:tav>
                                        <p:tav tm="100000">
                                          <p:val>
                                            <p:strVal val="#ppt_x"/>
                                          </p:val>
                                        </p:tav>
                                      </p:tavLst>
                                    </p:anim>
                                    <p:anim calcmode="lin" valueType="num">
                                      <p:cBhvr>
                                        <p:cTn id="266" dur="1000" fill="hold"/>
                                        <p:tgtEl>
                                          <p:spTgt spid="57"/>
                                        </p:tgtEl>
                                        <p:attrNameLst>
                                          <p:attrName>ppt_y</p:attrName>
                                        </p:attrNameLst>
                                      </p:cBhvr>
                                      <p:tavLst>
                                        <p:tav tm="0">
                                          <p:val>
                                            <p:strVal val="#ppt_y"/>
                                          </p:val>
                                        </p:tav>
                                        <p:tav tm="100000">
                                          <p:val>
                                            <p:strVal val="#ppt_y"/>
                                          </p:val>
                                        </p:tav>
                                      </p:tavLst>
                                    </p:anim>
                                    <p:animEffect transition="in" filter="wipe(right)" prLst="gradientSize: 0.1">
                                      <p:cBhvr>
                                        <p:cTn id="267" dur="1000"/>
                                        <p:tgtEl>
                                          <p:spTgt spid="57"/>
                                        </p:tgtEl>
                                      </p:cBhvr>
                                    </p:animEffect>
                                  </p:childTnLst>
                                </p:cTn>
                              </p:par>
                              <p:par>
                                <p:cTn id="268" presetID="29" presetClass="entr" presetSubtype="0" fill="hold" grpId="0" nodeType="withEffect">
                                  <p:stCondLst>
                                    <p:cond delay="0"/>
                                  </p:stCondLst>
                                  <p:childTnLst>
                                    <p:set>
                                      <p:cBhvr>
                                        <p:cTn id="269" dur="1" fill="hold">
                                          <p:stCondLst>
                                            <p:cond delay="0"/>
                                          </p:stCondLst>
                                        </p:cTn>
                                        <p:tgtEl>
                                          <p:spTgt spid="78"/>
                                        </p:tgtEl>
                                        <p:attrNameLst>
                                          <p:attrName>style.visibility</p:attrName>
                                        </p:attrNameLst>
                                      </p:cBhvr>
                                      <p:to>
                                        <p:strVal val="visible"/>
                                      </p:to>
                                    </p:set>
                                    <p:anim calcmode="lin" valueType="num">
                                      <p:cBhvr>
                                        <p:cTn id="270" dur="1000" fill="hold"/>
                                        <p:tgtEl>
                                          <p:spTgt spid="78"/>
                                        </p:tgtEl>
                                        <p:attrNameLst>
                                          <p:attrName>ppt_x</p:attrName>
                                        </p:attrNameLst>
                                      </p:cBhvr>
                                      <p:tavLst>
                                        <p:tav tm="0">
                                          <p:val>
                                            <p:strVal val="#ppt_x-.2"/>
                                          </p:val>
                                        </p:tav>
                                        <p:tav tm="100000">
                                          <p:val>
                                            <p:strVal val="#ppt_x"/>
                                          </p:val>
                                        </p:tav>
                                      </p:tavLst>
                                    </p:anim>
                                    <p:anim calcmode="lin" valueType="num">
                                      <p:cBhvr>
                                        <p:cTn id="271" dur="1000" fill="hold"/>
                                        <p:tgtEl>
                                          <p:spTgt spid="78"/>
                                        </p:tgtEl>
                                        <p:attrNameLst>
                                          <p:attrName>ppt_y</p:attrName>
                                        </p:attrNameLst>
                                      </p:cBhvr>
                                      <p:tavLst>
                                        <p:tav tm="0">
                                          <p:val>
                                            <p:strVal val="#ppt_y"/>
                                          </p:val>
                                        </p:tav>
                                        <p:tav tm="100000">
                                          <p:val>
                                            <p:strVal val="#ppt_y"/>
                                          </p:val>
                                        </p:tav>
                                      </p:tavLst>
                                    </p:anim>
                                    <p:animEffect transition="in" filter="wipe(right)" prLst="gradientSize: 0.1">
                                      <p:cBhvr>
                                        <p:cTn id="272" dur="1000"/>
                                        <p:tgtEl>
                                          <p:spTgt spid="78"/>
                                        </p:tgtEl>
                                      </p:cBhvr>
                                    </p:animEffect>
                                  </p:childTnLst>
                                </p:cTn>
                              </p:par>
                              <p:par>
                                <p:cTn id="273" presetID="1" presetClass="entr" presetSubtype="0" fill="hold" grpId="0" nodeType="withEffect">
                                  <p:stCondLst>
                                    <p:cond delay="0"/>
                                  </p:stCondLst>
                                  <p:childTnLst>
                                    <p:set>
                                      <p:cBhvr>
                                        <p:cTn id="274" dur="1" fill="hold">
                                          <p:stCondLst>
                                            <p:cond delay="0"/>
                                          </p:stCondLst>
                                        </p:cTn>
                                        <p:tgtEl>
                                          <p:spTgt spid="43"/>
                                        </p:tgtEl>
                                        <p:attrNameLst>
                                          <p:attrName>style.visibility</p:attrName>
                                        </p:attrNameLst>
                                      </p:cBhvr>
                                      <p:to>
                                        <p:strVal val="visible"/>
                                      </p:to>
                                    </p:set>
                                  </p:childTnLst>
                                </p:cTn>
                              </p:par>
                              <p:par>
                                <p:cTn id="275" presetID="0" presetClass="path" presetSubtype="0" accel="50000" decel="50000" fill="hold" grpId="1" nodeType="withEffect">
                                  <p:stCondLst>
                                    <p:cond delay="0"/>
                                  </p:stCondLst>
                                  <p:childTnLst>
                                    <p:animMotion origin="layout" path="M 3.54167E-6 -1.48148E-6 C -0.00105 -0.02384 -0.0017 -0.04768 0.02044 -0.05648 C 0.0427 -0.06528 0.11484 -0.06389 0.13359 -0.05393 C 0.15247 -0.04398 0.14244 -0.0206 0.13268 0.00278 " pathEditMode="relative" rAng="0" ptsTypes="AAAA">
                                      <p:cBhvr>
                                        <p:cTn id="276" dur="2000" fill="hold"/>
                                        <p:tgtEl>
                                          <p:spTgt spid="43"/>
                                        </p:tgtEl>
                                        <p:attrNameLst>
                                          <p:attrName>ppt_x</p:attrName>
                                          <p:attrName>ppt_y</p:attrName>
                                        </p:attrNameLst>
                                      </p:cBhvr>
                                      <p:rCtr x="7174" y="-2986"/>
                                    </p:animMotion>
                                  </p:childTnLst>
                                </p:cTn>
                              </p:par>
                            </p:childTnLst>
                          </p:cTn>
                        </p:par>
                      </p:childTnLst>
                    </p:cTn>
                  </p:par>
                  <p:par>
                    <p:cTn id="277" fill="hold">
                      <p:stCondLst>
                        <p:cond delay="indefinite"/>
                      </p:stCondLst>
                      <p:childTnLst>
                        <p:par>
                          <p:cTn id="278" fill="hold">
                            <p:stCondLst>
                              <p:cond delay="0"/>
                            </p:stCondLst>
                            <p:childTnLst>
                              <p:par>
                                <p:cTn id="279" presetID="29" presetClass="entr" presetSubtype="0" fill="hold" grpId="0" nodeType="clickEffect">
                                  <p:stCondLst>
                                    <p:cond delay="0"/>
                                  </p:stCondLst>
                                  <p:childTnLst>
                                    <p:set>
                                      <p:cBhvr>
                                        <p:cTn id="280" dur="1" fill="hold">
                                          <p:stCondLst>
                                            <p:cond delay="0"/>
                                          </p:stCondLst>
                                        </p:cTn>
                                        <p:tgtEl>
                                          <p:spTgt spid="74"/>
                                        </p:tgtEl>
                                        <p:attrNameLst>
                                          <p:attrName>style.visibility</p:attrName>
                                        </p:attrNameLst>
                                      </p:cBhvr>
                                      <p:to>
                                        <p:strVal val="visible"/>
                                      </p:to>
                                    </p:set>
                                    <p:anim calcmode="lin" valueType="num">
                                      <p:cBhvr>
                                        <p:cTn id="281" dur="1000" fill="hold"/>
                                        <p:tgtEl>
                                          <p:spTgt spid="74"/>
                                        </p:tgtEl>
                                        <p:attrNameLst>
                                          <p:attrName>ppt_x</p:attrName>
                                        </p:attrNameLst>
                                      </p:cBhvr>
                                      <p:tavLst>
                                        <p:tav tm="0">
                                          <p:val>
                                            <p:strVal val="#ppt_x-.2"/>
                                          </p:val>
                                        </p:tav>
                                        <p:tav tm="100000">
                                          <p:val>
                                            <p:strVal val="#ppt_x"/>
                                          </p:val>
                                        </p:tav>
                                      </p:tavLst>
                                    </p:anim>
                                    <p:anim calcmode="lin" valueType="num">
                                      <p:cBhvr>
                                        <p:cTn id="282" dur="1000" fill="hold"/>
                                        <p:tgtEl>
                                          <p:spTgt spid="74"/>
                                        </p:tgtEl>
                                        <p:attrNameLst>
                                          <p:attrName>ppt_y</p:attrName>
                                        </p:attrNameLst>
                                      </p:cBhvr>
                                      <p:tavLst>
                                        <p:tav tm="0">
                                          <p:val>
                                            <p:strVal val="#ppt_y"/>
                                          </p:val>
                                        </p:tav>
                                        <p:tav tm="100000">
                                          <p:val>
                                            <p:strVal val="#ppt_y"/>
                                          </p:val>
                                        </p:tav>
                                      </p:tavLst>
                                    </p:anim>
                                    <p:animEffect transition="in" filter="wipe(right)" prLst="gradientSize: 0.1">
                                      <p:cBhvr>
                                        <p:cTn id="283" dur="1000"/>
                                        <p:tgtEl>
                                          <p:spTgt spid="74"/>
                                        </p:tgtEl>
                                      </p:cBhvr>
                                    </p:animEffect>
                                  </p:childTnLst>
                                </p:cTn>
                              </p:par>
                              <p:par>
                                <p:cTn id="284" presetID="29" presetClass="entr" presetSubtype="0" fill="hold" grpId="0" nodeType="withEffect">
                                  <p:stCondLst>
                                    <p:cond delay="0"/>
                                  </p:stCondLst>
                                  <p:childTnLst>
                                    <p:set>
                                      <p:cBhvr>
                                        <p:cTn id="285" dur="1" fill="hold">
                                          <p:stCondLst>
                                            <p:cond delay="0"/>
                                          </p:stCondLst>
                                        </p:cTn>
                                        <p:tgtEl>
                                          <p:spTgt spid="58"/>
                                        </p:tgtEl>
                                        <p:attrNameLst>
                                          <p:attrName>style.visibility</p:attrName>
                                        </p:attrNameLst>
                                      </p:cBhvr>
                                      <p:to>
                                        <p:strVal val="visible"/>
                                      </p:to>
                                    </p:set>
                                    <p:anim calcmode="lin" valueType="num">
                                      <p:cBhvr>
                                        <p:cTn id="286" dur="1000" fill="hold"/>
                                        <p:tgtEl>
                                          <p:spTgt spid="58"/>
                                        </p:tgtEl>
                                        <p:attrNameLst>
                                          <p:attrName>ppt_x</p:attrName>
                                        </p:attrNameLst>
                                      </p:cBhvr>
                                      <p:tavLst>
                                        <p:tav tm="0">
                                          <p:val>
                                            <p:strVal val="#ppt_x-.2"/>
                                          </p:val>
                                        </p:tav>
                                        <p:tav tm="100000">
                                          <p:val>
                                            <p:strVal val="#ppt_x"/>
                                          </p:val>
                                        </p:tav>
                                      </p:tavLst>
                                    </p:anim>
                                    <p:anim calcmode="lin" valueType="num">
                                      <p:cBhvr>
                                        <p:cTn id="287" dur="1000" fill="hold"/>
                                        <p:tgtEl>
                                          <p:spTgt spid="58"/>
                                        </p:tgtEl>
                                        <p:attrNameLst>
                                          <p:attrName>ppt_y</p:attrName>
                                        </p:attrNameLst>
                                      </p:cBhvr>
                                      <p:tavLst>
                                        <p:tav tm="0">
                                          <p:val>
                                            <p:strVal val="#ppt_y"/>
                                          </p:val>
                                        </p:tav>
                                        <p:tav tm="100000">
                                          <p:val>
                                            <p:strVal val="#ppt_y"/>
                                          </p:val>
                                        </p:tav>
                                      </p:tavLst>
                                    </p:anim>
                                    <p:animEffect transition="in" filter="wipe(right)" prLst="gradientSize: 0.1">
                                      <p:cBhvr>
                                        <p:cTn id="288" dur="1000"/>
                                        <p:tgtEl>
                                          <p:spTgt spid="58"/>
                                        </p:tgtEl>
                                      </p:cBhvr>
                                    </p:animEffect>
                                  </p:childTnLst>
                                </p:cTn>
                              </p:par>
                              <p:par>
                                <p:cTn id="289" presetID="1" presetClass="entr" presetSubtype="0" fill="hold" grpId="0" nodeType="withEffect">
                                  <p:stCondLst>
                                    <p:cond delay="0"/>
                                  </p:stCondLst>
                                  <p:childTnLst>
                                    <p:set>
                                      <p:cBhvr>
                                        <p:cTn id="290" dur="1" fill="hold">
                                          <p:stCondLst>
                                            <p:cond delay="0"/>
                                          </p:stCondLst>
                                        </p:cTn>
                                        <p:tgtEl>
                                          <p:spTgt spid="18"/>
                                        </p:tgtEl>
                                        <p:attrNameLst>
                                          <p:attrName>style.visibility</p:attrName>
                                        </p:attrNameLst>
                                      </p:cBhvr>
                                      <p:to>
                                        <p:strVal val="visible"/>
                                      </p:to>
                                    </p:set>
                                  </p:childTnLst>
                                </p:cTn>
                              </p:par>
                              <p:par>
                                <p:cTn id="291" presetID="0" presetClass="path" presetSubtype="0" accel="50000" decel="50000" fill="hold" grpId="1" nodeType="withEffect">
                                  <p:stCondLst>
                                    <p:cond delay="0"/>
                                  </p:stCondLst>
                                  <p:childTnLst>
                                    <p:animMotion origin="layout" path="M 0.00091 0.00046 C -0.00078 -0.01806 -0.00234 -0.03634 0.01992 -0.04352 C 0.04219 -0.05093 0.11576 -0.05093 0.13477 -0.04352 C 0.15378 -0.03611 0.14401 -0.01736 0.13412 0.00162 " pathEditMode="relative" rAng="0" ptsTypes="AAAA">
                                      <p:cBhvr>
                                        <p:cTn id="292" dur="2000" fill="hold"/>
                                        <p:tgtEl>
                                          <p:spTgt spid="18"/>
                                        </p:tgtEl>
                                        <p:attrNameLst>
                                          <p:attrName>ppt_x</p:attrName>
                                          <p:attrName>ppt_y</p:attrName>
                                        </p:attrNameLst>
                                      </p:cBhvr>
                                      <p:rCtr x="7187" y="-2431"/>
                                    </p:animMotion>
                                  </p:childTnLst>
                                </p:cTn>
                              </p:par>
                            </p:childTnLst>
                          </p:cTn>
                        </p:par>
                      </p:childTnLst>
                    </p:cTn>
                  </p:par>
                  <p:par>
                    <p:cTn id="293" fill="hold">
                      <p:stCondLst>
                        <p:cond delay="indefinite"/>
                      </p:stCondLst>
                      <p:childTnLst>
                        <p:par>
                          <p:cTn id="294" fill="hold">
                            <p:stCondLst>
                              <p:cond delay="0"/>
                            </p:stCondLst>
                            <p:childTnLst>
                              <p:par>
                                <p:cTn id="295" presetID="29" presetClass="entr" presetSubtype="0" fill="hold" grpId="0" nodeType="clickEffect">
                                  <p:stCondLst>
                                    <p:cond delay="0"/>
                                  </p:stCondLst>
                                  <p:childTnLst>
                                    <p:set>
                                      <p:cBhvr>
                                        <p:cTn id="296" dur="1" fill="hold">
                                          <p:stCondLst>
                                            <p:cond delay="0"/>
                                          </p:stCondLst>
                                        </p:cTn>
                                        <p:tgtEl>
                                          <p:spTgt spid="75"/>
                                        </p:tgtEl>
                                        <p:attrNameLst>
                                          <p:attrName>style.visibility</p:attrName>
                                        </p:attrNameLst>
                                      </p:cBhvr>
                                      <p:to>
                                        <p:strVal val="visible"/>
                                      </p:to>
                                    </p:set>
                                    <p:anim calcmode="lin" valueType="num">
                                      <p:cBhvr>
                                        <p:cTn id="297" dur="1000" fill="hold"/>
                                        <p:tgtEl>
                                          <p:spTgt spid="75"/>
                                        </p:tgtEl>
                                        <p:attrNameLst>
                                          <p:attrName>ppt_x</p:attrName>
                                        </p:attrNameLst>
                                      </p:cBhvr>
                                      <p:tavLst>
                                        <p:tav tm="0">
                                          <p:val>
                                            <p:strVal val="#ppt_x-.2"/>
                                          </p:val>
                                        </p:tav>
                                        <p:tav tm="100000">
                                          <p:val>
                                            <p:strVal val="#ppt_x"/>
                                          </p:val>
                                        </p:tav>
                                      </p:tavLst>
                                    </p:anim>
                                    <p:anim calcmode="lin" valueType="num">
                                      <p:cBhvr>
                                        <p:cTn id="298" dur="1000" fill="hold"/>
                                        <p:tgtEl>
                                          <p:spTgt spid="75"/>
                                        </p:tgtEl>
                                        <p:attrNameLst>
                                          <p:attrName>ppt_y</p:attrName>
                                        </p:attrNameLst>
                                      </p:cBhvr>
                                      <p:tavLst>
                                        <p:tav tm="0">
                                          <p:val>
                                            <p:strVal val="#ppt_y"/>
                                          </p:val>
                                        </p:tav>
                                        <p:tav tm="100000">
                                          <p:val>
                                            <p:strVal val="#ppt_y"/>
                                          </p:val>
                                        </p:tav>
                                      </p:tavLst>
                                    </p:anim>
                                    <p:animEffect transition="in" filter="wipe(right)" prLst="gradientSize: 0.1">
                                      <p:cBhvr>
                                        <p:cTn id="299" dur="1000"/>
                                        <p:tgtEl>
                                          <p:spTgt spid="75"/>
                                        </p:tgtEl>
                                      </p:cBhvr>
                                    </p:animEffect>
                                  </p:childTnLst>
                                </p:cTn>
                              </p:par>
                              <p:par>
                                <p:cTn id="300" presetID="29" presetClass="entr" presetSubtype="0" fill="hold" grpId="0" nodeType="withEffect">
                                  <p:stCondLst>
                                    <p:cond delay="0"/>
                                  </p:stCondLst>
                                  <p:childTnLst>
                                    <p:set>
                                      <p:cBhvr>
                                        <p:cTn id="301" dur="1" fill="hold">
                                          <p:stCondLst>
                                            <p:cond delay="0"/>
                                          </p:stCondLst>
                                        </p:cTn>
                                        <p:tgtEl>
                                          <p:spTgt spid="59"/>
                                        </p:tgtEl>
                                        <p:attrNameLst>
                                          <p:attrName>style.visibility</p:attrName>
                                        </p:attrNameLst>
                                      </p:cBhvr>
                                      <p:to>
                                        <p:strVal val="visible"/>
                                      </p:to>
                                    </p:set>
                                    <p:anim calcmode="lin" valueType="num">
                                      <p:cBhvr>
                                        <p:cTn id="302" dur="1000" fill="hold"/>
                                        <p:tgtEl>
                                          <p:spTgt spid="59"/>
                                        </p:tgtEl>
                                        <p:attrNameLst>
                                          <p:attrName>ppt_x</p:attrName>
                                        </p:attrNameLst>
                                      </p:cBhvr>
                                      <p:tavLst>
                                        <p:tav tm="0">
                                          <p:val>
                                            <p:strVal val="#ppt_x-.2"/>
                                          </p:val>
                                        </p:tav>
                                        <p:tav tm="100000">
                                          <p:val>
                                            <p:strVal val="#ppt_x"/>
                                          </p:val>
                                        </p:tav>
                                      </p:tavLst>
                                    </p:anim>
                                    <p:anim calcmode="lin" valueType="num">
                                      <p:cBhvr>
                                        <p:cTn id="303" dur="10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304" dur="1000"/>
                                        <p:tgtEl>
                                          <p:spTgt spid="59"/>
                                        </p:tgtEl>
                                      </p:cBhvr>
                                    </p:animEffect>
                                  </p:childTnLst>
                                </p:cTn>
                              </p:par>
                              <p:par>
                                <p:cTn id="305" presetID="29" presetClass="entr" presetSubtype="0" fill="hold" grpId="0" nodeType="withEffect">
                                  <p:stCondLst>
                                    <p:cond delay="0"/>
                                  </p:stCondLst>
                                  <p:childTnLst>
                                    <p:set>
                                      <p:cBhvr>
                                        <p:cTn id="306" dur="1" fill="hold">
                                          <p:stCondLst>
                                            <p:cond delay="0"/>
                                          </p:stCondLst>
                                        </p:cTn>
                                        <p:tgtEl>
                                          <p:spTgt spid="64"/>
                                        </p:tgtEl>
                                        <p:attrNameLst>
                                          <p:attrName>style.visibility</p:attrName>
                                        </p:attrNameLst>
                                      </p:cBhvr>
                                      <p:to>
                                        <p:strVal val="visible"/>
                                      </p:to>
                                    </p:set>
                                    <p:anim calcmode="lin" valueType="num">
                                      <p:cBhvr>
                                        <p:cTn id="307" dur="1000" fill="hold"/>
                                        <p:tgtEl>
                                          <p:spTgt spid="64"/>
                                        </p:tgtEl>
                                        <p:attrNameLst>
                                          <p:attrName>ppt_x</p:attrName>
                                        </p:attrNameLst>
                                      </p:cBhvr>
                                      <p:tavLst>
                                        <p:tav tm="0">
                                          <p:val>
                                            <p:strVal val="#ppt_x-.2"/>
                                          </p:val>
                                        </p:tav>
                                        <p:tav tm="100000">
                                          <p:val>
                                            <p:strVal val="#ppt_x"/>
                                          </p:val>
                                        </p:tav>
                                      </p:tavLst>
                                    </p:anim>
                                    <p:anim calcmode="lin" valueType="num">
                                      <p:cBhvr>
                                        <p:cTn id="308"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309" dur="1000"/>
                                        <p:tgtEl>
                                          <p:spTgt spid="64"/>
                                        </p:tgtEl>
                                      </p:cBhvr>
                                    </p:animEffect>
                                  </p:childTnLst>
                                </p:cTn>
                              </p:par>
                              <p:par>
                                <p:cTn id="310" presetID="1" presetClass="entr" presetSubtype="0" fill="hold" grpId="0" nodeType="withEffect">
                                  <p:stCondLst>
                                    <p:cond delay="0"/>
                                  </p:stCondLst>
                                  <p:childTnLst>
                                    <p:set>
                                      <p:cBhvr>
                                        <p:cTn id="311" dur="1" fill="hold">
                                          <p:stCondLst>
                                            <p:cond delay="0"/>
                                          </p:stCondLst>
                                        </p:cTn>
                                        <p:tgtEl>
                                          <p:spTgt spid="44"/>
                                        </p:tgtEl>
                                        <p:attrNameLst>
                                          <p:attrName>style.visibility</p:attrName>
                                        </p:attrNameLst>
                                      </p:cBhvr>
                                      <p:to>
                                        <p:strVal val="visible"/>
                                      </p:to>
                                    </p:set>
                                  </p:childTnLst>
                                </p:cTn>
                              </p:par>
                              <p:par>
                                <p:cTn id="312" presetID="0" presetClass="path" presetSubtype="0" accel="50000" decel="50000" fill="hold" grpId="1" nodeType="withEffect">
                                  <p:stCondLst>
                                    <p:cond delay="0"/>
                                  </p:stCondLst>
                                  <p:childTnLst>
                                    <p:animMotion origin="layout" path="M -0.00066 2.59259E-6 C 0.00559 -0.01898 0.01224 -0.03797 0.03541 -0.0456 C 0.05833 -0.05324 0.12057 -0.05394 0.13737 -0.0463 C 0.15429 -0.03866 0.14518 -0.01945 0.13619 2.59259E-6 " pathEditMode="relative" rAng="0" ptsTypes="AAAA">
                                      <p:cBhvr>
                                        <p:cTn id="313" dur="2000" fill="hold"/>
                                        <p:tgtEl>
                                          <p:spTgt spid="44"/>
                                        </p:tgtEl>
                                        <p:attrNameLst>
                                          <p:attrName>ppt_x</p:attrName>
                                          <p:attrName>ppt_y</p:attrName>
                                        </p:attrNameLst>
                                      </p:cBhvr>
                                      <p:rCtr x="7370" y="-2593"/>
                                    </p:animMotion>
                                  </p:childTnLst>
                                </p:cTn>
                              </p:par>
                            </p:childTnLst>
                          </p:cTn>
                        </p:par>
                      </p:childTnLst>
                    </p:cTn>
                  </p:par>
                  <p:par>
                    <p:cTn id="314" fill="hold">
                      <p:stCondLst>
                        <p:cond delay="indefinite"/>
                      </p:stCondLst>
                      <p:childTnLst>
                        <p:par>
                          <p:cTn id="315" fill="hold">
                            <p:stCondLst>
                              <p:cond delay="0"/>
                            </p:stCondLst>
                            <p:childTnLst>
                              <p:par>
                                <p:cTn id="316" presetID="29" presetClass="entr" presetSubtype="0" fill="hold" grpId="0" nodeType="clickEffect">
                                  <p:stCondLst>
                                    <p:cond delay="0"/>
                                  </p:stCondLst>
                                  <p:childTnLst>
                                    <p:set>
                                      <p:cBhvr>
                                        <p:cTn id="317" dur="1" fill="hold">
                                          <p:stCondLst>
                                            <p:cond delay="0"/>
                                          </p:stCondLst>
                                        </p:cTn>
                                        <p:tgtEl>
                                          <p:spTgt spid="65"/>
                                        </p:tgtEl>
                                        <p:attrNameLst>
                                          <p:attrName>style.visibility</p:attrName>
                                        </p:attrNameLst>
                                      </p:cBhvr>
                                      <p:to>
                                        <p:strVal val="visible"/>
                                      </p:to>
                                    </p:set>
                                    <p:anim calcmode="lin" valueType="num">
                                      <p:cBhvr>
                                        <p:cTn id="318" dur="1000" fill="hold"/>
                                        <p:tgtEl>
                                          <p:spTgt spid="65"/>
                                        </p:tgtEl>
                                        <p:attrNameLst>
                                          <p:attrName>ppt_x</p:attrName>
                                        </p:attrNameLst>
                                      </p:cBhvr>
                                      <p:tavLst>
                                        <p:tav tm="0">
                                          <p:val>
                                            <p:strVal val="#ppt_x-.2"/>
                                          </p:val>
                                        </p:tav>
                                        <p:tav tm="100000">
                                          <p:val>
                                            <p:strVal val="#ppt_x"/>
                                          </p:val>
                                        </p:tav>
                                      </p:tavLst>
                                    </p:anim>
                                    <p:anim calcmode="lin" valueType="num">
                                      <p:cBhvr>
                                        <p:cTn id="319"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320" dur="1000"/>
                                        <p:tgtEl>
                                          <p:spTgt spid="65"/>
                                        </p:tgtEl>
                                      </p:cBhvr>
                                    </p:animEffect>
                                  </p:childTnLst>
                                </p:cTn>
                              </p:par>
                              <p:par>
                                <p:cTn id="321" presetID="29" presetClass="entr" presetSubtype="0" fill="hold" grpId="0" nodeType="withEffect">
                                  <p:stCondLst>
                                    <p:cond delay="0"/>
                                  </p:stCondLst>
                                  <p:childTnLst>
                                    <p:set>
                                      <p:cBhvr>
                                        <p:cTn id="322" dur="1" fill="hold">
                                          <p:stCondLst>
                                            <p:cond delay="0"/>
                                          </p:stCondLst>
                                        </p:cTn>
                                        <p:tgtEl>
                                          <p:spTgt spid="60"/>
                                        </p:tgtEl>
                                        <p:attrNameLst>
                                          <p:attrName>style.visibility</p:attrName>
                                        </p:attrNameLst>
                                      </p:cBhvr>
                                      <p:to>
                                        <p:strVal val="visible"/>
                                      </p:to>
                                    </p:set>
                                    <p:anim calcmode="lin" valueType="num">
                                      <p:cBhvr>
                                        <p:cTn id="323" dur="1000" fill="hold"/>
                                        <p:tgtEl>
                                          <p:spTgt spid="60"/>
                                        </p:tgtEl>
                                        <p:attrNameLst>
                                          <p:attrName>ppt_x</p:attrName>
                                        </p:attrNameLst>
                                      </p:cBhvr>
                                      <p:tavLst>
                                        <p:tav tm="0">
                                          <p:val>
                                            <p:strVal val="#ppt_x-.2"/>
                                          </p:val>
                                        </p:tav>
                                        <p:tav tm="100000">
                                          <p:val>
                                            <p:strVal val="#ppt_x"/>
                                          </p:val>
                                        </p:tav>
                                      </p:tavLst>
                                    </p:anim>
                                    <p:anim calcmode="lin" valueType="num">
                                      <p:cBhvr>
                                        <p:cTn id="324"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325" dur="1000"/>
                                        <p:tgtEl>
                                          <p:spTgt spid="60"/>
                                        </p:tgtEl>
                                      </p:cBhvr>
                                    </p:animEffect>
                                  </p:childTnLst>
                                </p:cTn>
                              </p:par>
                              <p:par>
                                <p:cTn id="326" presetID="29" presetClass="entr" presetSubtype="0" fill="hold" grpId="0" nodeType="withEffect">
                                  <p:stCondLst>
                                    <p:cond delay="0"/>
                                  </p:stCondLst>
                                  <p:childTnLst>
                                    <p:set>
                                      <p:cBhvr>
                                        <p:cTn id="327" dur="1" fill="hold">
                                          <p:stCondLst>
                                            <p:cond delay="0"/>
                                          </p:stCondLst>
                                        </p:cTn>
                                        <p:tgtEl>
                                          <p:spTgt spid="76"/>
                                        </p:tgtEl>
                                        <p:attrNameLst>
                                          <p:attrName>style.visibility</p:attrName>
                                        </p:attrNameLst>
                                      </p:cBhvr>
                                      <p:to>
                                        <p:strVal val="visible"/>
                                      </p:to>
                                    </p:set>
                                    <p:anim calcmode="lin" valueType="num">
                                      <p:cBhvr>
                                        <p:cTn id="328" dur="1000" fill="hold"/>
                                        <p:tgtEl>
                                          <p:spTgt spid="76"/>
                                        </p:tgtEl>
                                        <p:attrNameLst>
                                          <p:attrName>ppt_x</p:attrName>
                                        </p:attrNameLst>
                                      </p:cBhvr>
                                      <p:tavLst>
                                        <p:tav tm="0">
                                          <p:val>
                                            <p:strVal val="#ppt_x-.2"/>
                                          </p:val>
                                        </p:tav>
                                        <p:tav tm="100000">
                                          <p:val>
                                            <p:strVal val="#ppt_x"/>
                                          </p:val>
                                        </p:tav>
                                      </p:tavLst>
                                    </p:anim>
                                    <p:anim calcmode="lin" valueType="num">
                                      <p:cBhvr>
                                        <p:cTn id="329" dur="1000" fill="hold"/>
                                        <p:tgtEl>
                                          <p:spTgt spid="76"/>
                                        </p:tgtEl>
                                        <p:attrNameLst>
                                          <p:attrName>ppt_y</p:attrName>
                                        </p:attrNameLst>
                                      </p:cBhvr>
                                      <p:tavLst>
                                        <p:tav tm="0">
                                          <p:val>
                                            <p:strVal val="#ppt_y"/>
                                          </p:val>
                                        </p:tav>
                                        <p:tav tm="100000">
                                          <p:val>
                                            <p:strVal val="#ppt_y"/>
                                          </p:val>
                                        </p:tav>
                                      </p:tavLst>
                                    </p:anim>
                                    <p:animEffect transition="in" filter="wipe(right)" prLst="gradientSize: 0.1">
                                      <p:cBhvr>
                                        <p:cTn id="330" dur="1000"/>
                                        <p:tgtEl>
                                          <p:spTgt spid="76"/>
                                        </p:tgtEl>
                                      </p:cBhvr>
                                    </p:animEffect>
                                  </p:childTnLst>
                                </p:cTn>
                              </p:par>
                              <p:par>
                                <p:cTn id="331" presetID="29" presetClass="entr" presetSubtype="0" fill="hold" grpId="0" nodeType="withEffect">
                                  <p:stCondLst>
                                    <p:cond delay="0"/>
                                  </p:stCondLst>
                                  <p:childTnLst>
                                    <p:set>
                                      <p:cBhvr>
                                        <p:cTn id="332" dur="1" fill="hold">
                                          <p:stCondLst>
                                            <p:cond delay="0"/>
                                          </p:stCondLst>
                                        </p:cTn>
                                        <p:tgtEl>
                                          <p:spTgt spid="45"/>
                                        </p:tgtEl>
                                        <p:attrNameLst>
                                          <p:attrName>style.visibility</p:attrName>
                                        </p:attrNameLst>
                                      </p:cBhvr>
                                      <p:to>
                                        <p:strVal val="visible"/>
                                      </p:to>
                                    </p:set>
                                    <p:anim calcmode="lin" valueType="num">
                                      <p:cBhvr>
                                        <p:cTn id="333" dur="1000" fill="hold"/>
                                        <p:tgtEl>
                                          <p:spTgt spid="45"/>
                                        </p:tgtEl>
                                        <p:attrNameLst>
                                          <p:attrName>ppt_x</p:attrName>
                                        </p:attrNameLst>
                                      </p:cBhvr>
                                      <p:tavLst>
                                        <p:tav tm="0">
                                          <p:val>
                                            <p:strVal val="#ppt_x-.2"/>
                                          </p:val>
                                        </p:tav>
                                        <p:tav tm="100000">
                                          <p:val>
                                            <p:strVal val="#ppt_x"/>
                                          </p:val>
                                        </p:tav>
                                      </p:tavLst>
                                    </p:anim>
                                    <p:anim calcmode="lin" valueType="num">
                                      <p:cBhvr>
                                        <p:cTn id="334" dur="1000" fill="hold"/>
                                        <p:tgtEl>
                                          <p:spTgt spid="45"/>
                                        </p:tgtEl>
                                        <p:attrNameLst>
                                          <p:attrName>ppt_y</p:attrName>
                                        </p:attrNameLst>
                                      </p:cBhvr>
                                      <p:tavLst>
                                        <p:tav tm="0">
                                          <p:val>
                                            <p:strVal val="#ppt_y"/>
                                          </p:val>
                                        </p:tav>
                                        <p:tav tm="100000">
                                          <p:val>
                                            <p:strVal val="#ppt_y"/>
                                          </p:val>
                                        </p:tav>
                                      </p:tavLst>
                                    </p:anim>
                                    <p:animEffect transition="in" filter="wipe(right)" prLst="gradientSize: 0.1">
                                      <p:cBhvr>
                                        <p:cTn id="335" dur="1000"/>
                                        <p:tgtEl>
                                          <p:spTgt spid="45"/>
                                        </p:tgtEl>
                                      </p:cBhvr>
                                    </p:animEffect>
                                  </p:childTnLst>
                                </p:cTn>
                              </p:par>
                            </p:childTnLst>
                          </p:cTn>
                        </p:par>
                      </p:childTnLst>
                    </p:cTn>
                  </p:par>
                  <p:par>
                    <p:cTn id="336" fill="hold">
                      <p:stCondLst>
                        <p:cond delay="indefinite"/>
                      </p:stCondLst>
                      <p:childTnLst>
                        <p:par>
                          <p:cTn id="337" fill="hold">
                            <p:stCondLst>
                              <p:cond delay="0"/>
                            </p:stCondLst>
                            <p:childTnLst>
                              <p:par>
                                <p:cTn id="338" presetID="29" presetClass="entr" presetSubtype="0" fill="hold" grpId="0" nodeType="clickEffect">
                                  <p:stCondLst>
                                    <p:cond delay="0"/>
                                  </p:stCondLst>
                                  <p:childTnLst>
                                    <p:set>
                                      <p:cBhvr>
                                        <p:cTn id="339" dur="1" fill="hold">
                                          <p:stCondLst>
                                            <p:cond delay="0"/>
                                          </p:stCondLst>
                                        </p:cTn>
                                        <p:tgtEl>
                                          <p:spTgt spid="19"/>
                                        </p:tgtEl>
                                        <p:attrNameLst>
                                          <p:attrName>style.visibility</p:attrName>
                                        </p:attrNameLst>
                                      </p:cBhvr>
                                      <p:to>
                                        <p:strVal val="visible"/>
                                      </p:to>
                                    </p:set>
                                    <p:anim calcmode="lin" valueType="num">
                                      <p:cBhvr>
                                        <p:cTn id="340" dur="1000" fill="hold"/>
                                        <p:tgtEl>
                                          <p:spTgt spid="19"/>
                                        </p:tgtEl>
                                        <p:attrNameLst>
                                          <p:attrName>ppt_x</p:attrName>
                                        </p:attrNameLst>
                                      </p:cBhvr>
                                      <p:tavLst>
                                        <p:tav tm="0">
                                          <p:val>
                                            <p:strVal val="#ppt_x-.2"/>
                                          </p:val>
                                        </p:tav>
                                        <p:tav tm="100000">
                                          <p:val>
                                            <p:strVal val="#ppt_x"/>
                                          </p:val>
                                        </p:tav>
                                      </p:tavLst>
                                    </p:anim>
                                    <p:anim calcmode="lin" valueType="num">
                                      <p:cBhvr>
                                        <p:cTn id="341" dur="1000" fill="hold"/>
                                        <p:tgtEl>
                                          <p:spTgt spid="19"/>
                                        </p:tgtEl>
                                        <p:attrNameLst>
                                          <p:attrName>ppt_y</p:attrName>
                                        </p:attrNameLst>
                                      </p:cBhvr>
                                      <p:tavLst>
                                        <p:tav tm="0">
                                          <p:val>
                                            <p:strVal val="#ppt_y"/>
                                          </p:val>
                                        </p:tav>
                                        <p:tav tm="100000">
                                          <p:val>
                                            <p:strVal val="#ppt_y"/>
                                          </p:val>
                                        </p:tav>
                                      </p:tavLst>
                                    </p:anim>
                                    <p:animEffect transition="in" filter="wipe(right)" prLst="gradientSize: 0.1">
                                      <p:cBhvr>
                                        <p:cTn id="342" dur="1000"/>
                                        <p:tgtEl>
                                          <p:spTgt spid="19"/>
                                        </p:tgtEl>
                                      </p:cBhvr>
                                    </p:animEffec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34"/>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29" presetClass="entr" presetSubtype="0" fill="hold" grpId="0" nodeType="clickEffect">
                                  <p:stCondLst>
                                    <p:cond delay="0"/>
                                  </p:stCondLst>
                                  <p:childTnLst>
                                    <p:set>
                                      <p:cBhvr>
                                        <p:cTn id="350" dur="1" fill="hold">
                                          <p:stCondLst>
                                            <p:cond delay="0"/>
                                          </p:stCondLst>
                                        </p:cTn>
                                        <p:tgtEl>
                                          <p:spTgt spid="37"/>
                                        </p:tgtEl>
                                        <p:attrNameLst>
                                          <p:attrName>style.visibility</p:attrName>
                                        </p:attrNameLst>
                                      </p:cBhvr>
                                      <p:to>
                                        <p:strVal val="visible"/>
                                      </p:to>
                                    </p:set>
                                    <p:anim calcmode="lin" valueType="num">
                                      <p:cBhvr>
                                        <p:cTn id="351" dur="1000" fill="hold"/>
                                        <p:tgtEl>
                                          <p:spTgt spid="37"/>
                                        </p:tgtEl>
                                        <p:attrNameLst>
                                          <p:attrName>ppt_x</p:attrName>
                                        </p:attrNameLst>
                                      </p:cBhvr>
                                      <p:tavLst>
                                        <p:tav tm="0">
                                          <p:val>
                                            <p:strVal val="#ppt_x-.2"/>
                                          </p:val>
                                        </p:tav>
                                        <p:tav tm="100000">
                                          <p:val>
                                            <p:strVal val="#ppt_x"/>
                                          </p:val>
                                        </p:tav>
                                      </p:tavLst>
                                    </p:anim>
                                    <p:anim calcmode="lin" valueType="num">
                                      <p:cBhvr>
                                        <p:cTn id="352"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53" dur="1000"/>
                                        <p:tgtEl>
                                          <p:spTgt spid="37"/>
                                        </p:tgtEl>
                                      </p:cBhvr>
                                    </p:animEffect>
                                  </p:childTnLst>
                                </p:cTn>
                              </p:par>
                              <p:par>
                                <p:cTn id="354" presetID="29" presetClass="entr" presetSubtype="0" fill="hold" grpId="0" nodeType="withEffect">
                                  <p:stCondLst>
                                    <p:cond delay="0"/>
                                  </p:stCondLst>
                                  <p:childTnLst>
                                    <p:set>
                                      <p:cBhvr>
                                        <p:cTn id="355" dur="1" fill="hold">
                                          <p:stCondLst>
                                            <p:cond delay="0"/>
                                          </p:stCondLst>
                                        </p:cTn>
                                        <p:tgtEl>
                                          <p:spTgt spid="40"/>
                                        </p:tgtEl>
                                        <p:attrNameLst>
                                          <p:attrName>style.visibility</p:attrName>
                                        </p:attrNameLst>
                                      </p:cBhvr>
                                      <p:to>
                                        <p:strVal val="visible"/>
                                      </p:to>
                                    </p:set>
                                    <p:anim calcmode="lin" valueType="num">
                                      <p:cBhvr>
                                        <p:cTn id="356" dur="1000" fill="hold"/>
                                        <p:tgtEl>
                                          <p:spTgt spid="40"/>
                                        </p:tgtEl>
                                        <p:attrNameLst>
                                          <p:attrName>ppt_x</p:attrName>
                                        </p:attrNameLst>
                                      </p:cBhvr>
                                      <p:tavLst>
                                        <p:tav tm="0">
                                          <p:val>
                                            <p:strVal val="#ppt_x-.2"/>
                                          </p:val>
                                        </p:tav>
                                        <p:tav tm="100000">
                                          <p:val>
                                            <p:strVal val="#ppt_x"/>
                                          </p:val>
                                        </p:tav>
                                      </p:tavLst>
                                    </p:anim>
                                    <p:anim calcmode="lin" valueType="num">
                                      <p:cBhvr>
                                        <p:cTn id="357" dur="1000" fill="hold"/>
                                        <p:tgtEl>
                                          <p:spTgt spid="40"/>
                                        </p:tgtEl>
                                        <p:attrNameLst>
                                          <p:attrName>ppt_y</p:attrName>
                                        </p:attrNameLst>
                                      </p:cBhvr>
                                      <p:tavLst>
                                        <p:tav tm="0">
                                          <p:val>
                                            <p:strVal val="#ppt_y"/>
                                          </p:val>
                                        </p:tav>
                                        <p:tav tm="100000">
                                          <p:val>
                                            <p:strVal val="#ppt_y"/>
                                          </p:val>
                                        </p:tav>
                                      </p:tavLst>
                                    </p:anim>
                                    <p:animEffect transition="in" filter="wipe(right)" prLst="gradientSize: 0.1">
                                      <p:cBhvr>
                                        <p:cTn id="358"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4" grpId="1" animBg="1"/>
      <p:bldP spid="15" grpId="0" animBg="1"/>
      <p:bldP spid="15" grpId="1" animBg="1"/>
      <p:bldP spid="16" grpId="0" animBg="1"/>
      <p:bldP spid="17" grpId="0" animBg="1"/>
      <p:bldP spid="18" grpId="0" animBg="1"/>
      <p:bldP spid="18" grpId="1"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p:bldP spid="41" grpId="0" animBg="1"/>
      <p:bldP spid="42" grpId="0" animBg="1"/>
      <p:bldP spid="42" grpId="1" animBg="1"/>
      <p:bldP spid="43" grpId="0" animBg="1"/>
      <p:bldP spid="43" grpId="1" animBg="1"/>
      <p:bldP spid="44" grpId="0" animBg="1"/>
      <p:bldP spid="44" grpId="1" animBg="1"/>
      <p:bldP spid="45" grpId="0" animBg="1"/>
      <p:bldP spid="46" grpId="0" animBg="1"/>
      <p:bldP spid="47"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animBg="1"/>
      <p:bldP spid="63" grpId="0" animBg="1"/>
      <p:bldP spid="64" grpId="0" animBg="1"/>
      <p:bldP spid="65" grpId="0" animBg="1"/>
      <p:bldP spid="66" grpId="0"/>
      <p:bldP spid="67" grpId="0"/>
      <p:bldP spid="68" grpId="0"/>
      <p:bldP spid="69" grpId="0"/>
      <p:bldP spid="70" grpId="0"/>
      <p:bldP spid="71" grpId="0"/>
      <p:bldP spid="72" grpId="0"/>
      <p:bldP spid="73" grpId="0"/>
      <p:bldP spid="74" grpId="0"/>
      <p:bldP spid="75" grpId="0"/>
      <p:bldP spid="76" grpId="0"/>
      <p:bldP spid="77" grpId="0" animBg="1"/>
      <p:bldP spid="78" grpId="0" animBg="1"/>
      <p:bldP spid="79" grpId="0" animBg="1"/>
      <p:bldP spid="80" grpId="0" animBg="1"/>
      <p:bldP spid="81" grpId="0" animBg="1"/>
      <p:bldP spid="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Wi-Fi (3)</a:t>
            </a:r>
          </a:p>
        </p:txBody>
      </p:sp>
      <p:sp>
        <p:nvSpPr>
          <p:cNvPr id="3" name="文本占位符 2"/>
          <p:cNvSpPr>
            <a:spLocks noGrp="1"/>
          </p:cNvSpPr>
          <p:nvPr>
            <p:ph type="body" sz="quarter" idx="10"/>
          </p:nvPr>
        </p:nvSpPr>
        <p:spPr/>
        <p:txBody>
          <a:bodyPr/>
          <a:lstStyle/>
          <a:p>
            <a:r>
              <a:rPr lang="en-US" sz="2000" dirty="0" err="1"/>
              <a:t>Evolução</a:t>
            </a:r>
            <a:r>
              <a:rPr lang="en-US" sz="2000" dirty="0"/>
              <a:t> dos </a:t>
            </a:r>
            <a:r>
              <a:rPr lang="en-US" sz="2000" dirty="0" err="1"/>
              <a:t>padrões</a:t>
            </a:r>
            <a:r>
              <a:rPr lang="en-US" sz="2000" dirty="0"/>
              <a:t> Wi-Fi
</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1616350972"/>
              </p:ext>
            </p:extLst>
          </p:nvPr>
        </p:nvGraphicFramePr>
        <p:xfrm>
          <a:off x="694065" y="1905264"/>
          <a:ext cx="10778801" cy="4269204"/>
        </p:xfrm>
        <a:graphic>
          <a:graphicData uri="http://schemas.openxmlformats.org/drawingml/2006/table">
            <a:tbl>
              <a:tblPr/>
              <a:tblGrid>
                <a:gridCol w="1288971">
                  <a:extLst>
                    <a:ext uri="{9D8B030D-6E8A-4147-A177-3AD203B41FA5}">
                      <a16:colId xmlns:a16="http://schemas.microsoft.com/office/drawing/2014/main" val="20000"/>
                    </a:ext>
                  </a:extLst>
                </a:gridCol>
                <a:gridCol w="1479430">
                  <a:extLst>
                    <a:ext uri="{9D8B030D-6E8A-4147-A177-3AD203B41FA5}">
                      <a16:colId xmlns:a16="http://schemas.microsoft.com/office/drawing/2014/main" val="20001"/>
                    </a:ext>
                  </a:extLst>
                </a:gridCol>
                <a:gridCol w="1602080">
                  <a:extLst>
                    <a:ext uri="{9D8B030D-6E8A-4147-A177-3AD203B41FA5}">
                      <a16:colId xmlns:a16="http://schemas.microsoft.com/office/drawing/2014/main" val="20002"/>
                    </a:ext>
                  </a:extLst>
                </a:gridCol>
                <a:gridCol w="1602080">
                  <a:extLst>
                    <a:ext uri="{9D8B030D-6E8A-4147-A177-3AD203B41FA5}">
                      <a16:colId xmlns:a16="http://schemas.microsoft.com/office/drawing/2014/main" val="20003"/>
                    </a:ext>
                  </a:extLst>
                </a:gridCol>
                <a:gridCol w="1602080">
                  <a:extLst>
                    <a:ext uri="{9D8B030D-6E8A-4147-A177-3AD203B41FA5}">
                      <a16:colId xmlns:a16="http://schemas.microsoft.com/office/drawing/2014/main" val="20004"/>
                    </a:ext>
                  </a:extLst>
                </a:gridCol>
                <a:gridCol w="1602080">
                  <a:extLst>
                    <a:ext uri="{9D8B030D-6E8A-4147-A177-3AD203B41FA5}">
                      <a16:colId xmlns:a16="http://schemas.microsoft.com/office/drawing/2014/main" val="20005"/>
                    </a:ext>
                  </a:extLst>
                </a:gridCol>
                <a:gridCol w="1602080">
                  <a:extLst>
                    <a:ext uri="{9D8B030D-6E8A-4147-A177-3AD203B41FA5}">
                      <a16:colId xmlns:a16="http://schemas.microsoft.com/office/drawing/2014/main" val="20006"/>
                    </a:ext>
                  </a:extLst>
                </a:gridCol>
              </a:tblGrid>
              <a:tr h="665894">
                <a:tc>
                  <a:txBody>
                    <a:bodyPr/>
                    <a:lstStyle/>
                    <a:p>
                      <a:pPr algn="ctr">
                        <a:spcAft>
                          <a:spcPts val="0"/>
                        </a:spcAft>
                      </a:pPr>
                      <a:r>
                        <a:rPr lang="en-US" sz="1600" b="1" dirty="0" err="1">
                          <a:solidFill>
                            <a:schemeClr val="bg1"/>
                          </a:solidFill>
                          <a:latin typeface="+mn-lt"/>
                          <a:ea typeface="+mn-ea"/>
                          <a:cs typeface="Times New Roman" panose="02020603050405020304" pitchFamily="18" charset="0"/>
                        </a:rPr>
                        <a:t>Ano</a:t>
                      </a:r>
                      <a:endParaRPr lang="en-US" sz="1600" b="1" dirty="0">
                        <a:solidFill>
                          <a:schemeClr val="bg1"/>
                        </a:solidFill>
                        <a:latin typeface="+mn-lt"/>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spcAft>
                          <a:spcPts val="0"/>
                        </a:spcAft>
                      </a:pPr>
                      <a:r>
                        <a:rPr lang="en-US" sz="1600" b="1" dirty="0">
                          <a:solidFill>
                            <a:schemeClr val="bg1"/>
                          </a:solidFill>
                          <a:latin typeface="+mn-lt"/>
                          <a:ea typeface="+mn-ea"/>
                          <a:cs typeface="Times New Roman" panose="02020603050405020304" pitchFamily="18" charset="0"/>
                        </a:rPr>
                        <a:t>1999</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spcAft>
                          <a:spcPts val="0"/>
                        </a:spcAft>
                      </a:pPr>
                      <a:r>
                        <a:rPr lang="en-US" sz="1600" b="1" dirty="0">
                          <a:solidFill>
                            <a:schemeClr val="bg1"/>
                          </a:solidFill>
                          <a:latin typeface="+mn-lt"/>
                          <a:ea typeface="+mn-ea"/>
                          <a:cs typeface="Times New Roman" panose="02020603050405020304" pitchFamily="18" charset="0"/>
                        </a:rPr>
                        <a:t>1999</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r>
                        <a:rPr lang="en-US" sz="1600" b="1" dirty="0">
                          <a:solidFill>
                            <a:schemeClr val="bg1"/>
                          </a:solidFill>
                          <a:latin typeface="+mn-lt"/>
                          <a:ea typeface="+mn-ea"/>
                          <a:cs typeface="Times New Roman" panose="02020603050405020304" pitchFamily="18" charset="0"/>
                        </a:rPr>
                        <a:t>2003</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r>
                        <a:rPr lang="en-US" sz="1600" b="1" dirty="0">
                          <a:solidFill>
                            <a:schemeClr val="bg1"/>
                          </a:solidFill>
                          <a:latin typeface="+mn-lt"/>
                          <a:ea typeface="+mn-ea"/>
                          <a:cs typeface="Times New Roman" panose="02020603050405020304" pitchFamily="18" charset="0"/>
                        </a:rPr>
                        <a:t>2009</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r>
                        <a:rPr lang="en-US" sz="1600" b="1" dirty="0">
                          <a:solidFill>
                            <a:schemeClr val="bg1"/>
                          </a:solidFill>
                          <a:latin typeface="+mn-lt"/>
                          <a:ea typeface="+mn-ea"/>
                          <a:cs typeface="Times New Roman" panose="02020603050405020304" pitchFamily="18" charset="0"/>
                        </a:rPr>
                        <a:t>2013</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tc>
                  <a:txBody>
                    <a:bodyPr/>
                    <a:lstStyle/>
                    <a:p>
                      <a:pPr algn="ctr"/>
                      <a:r>
                        <a:rPr lang="en-US" sz="1600" b="1" dirty="0">
                          <a:solidFill>
                            <a:schemeClr val="bg1"/>
                          </a:solidFill>
                          <a:latin typeface="+mn-lt"/>
                          <a:ea typeface="+mn-ea"/>
                          <a:cs typeface="Times New Roman" panose="02020603050405020304" pitchFamily="18" charset="0"/>
                        </a:rPr>
                        <a:t>2019</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33CCFF"/>
                    </a:solidFill>
                  </a:tcPr>
                </a:tc>
                <a:extLst>
                  <a:ext uri="{0D108BD9-81ED-4DB2-BD59-A6C34878D82A}">
                    <a16:rowId xmlns:a16="http://schemas.microsoft.com/office/drawing/2014/main" val="10000"/>
                  </a:ext>
                </a:extLst>
              </a:tr>
              <a:tr h="8296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err="1">
                          <a:solidFill>
                            <a:schemeClr val="bg1"/>
                          </a:solidFill>
                          <a:latin typeface="+mn-lt"/>
                          <a:ea typeface="+mn-ea"/>
                          <a:cs typeface="Times New Roman" panose="02020603050405020304" pitchFamily="18" charset="0"/>
                        </a:rPr>
                        <a:t>Padrão</a:t>
                      </a:r>
                      <a:endParaRPr lang="en-US" sz="16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802.11a</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802.11b</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802.11g</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(Wi-Fi 4)</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802.11ac</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(Wi-Fi 5)</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802.11ax</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mn-lt"/>
                          <a:ea typeface="+mn-ea"/>
                          <a:cs typeface="Times New Roman" panose="02020603050405020304" pitchFamily="18" charset="0"/>
                        </a:rPr>
                        <a:t>(Wi-Fi 6)</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628175">
                <a:tc>
                  <a:txBody>
                    <a:bodyPr/>
                    <a:lstStyle/>
                    <a:p>
                      <a:pPr algn="ctr">
                        <a:spcAft>
                          <a:spcPts val="0"/>
                        </a:spcAft>
                      </a:pPr>
                      <a:r>
                        <a:rPr lang="en-US" sz="1400" dirty="0">
                          <a:solidFill>
                            <a:schemeClr val="tx1"/>
                          </a:solidFill>
                          <a:latin typeface="+mn-lt"/>
                          <a:ea typeface="+mn-ea"/>
                          <a:cs typeface="Huawei Sans" panose="020C0503030203020204" pitchFamily="34" charset="0"/>
                        </a:rPr>
                        <a:t>Banda de </a:t>
                      </a:r>
                      <a:r>
                        <a:rPr lang="en-US" sz="1400" dirty="0" err="1">
                          <a:solidFill>
                            <a:schemeClr val="tx1"/>
                          </a:solidFill>
                          <a:latin typeface="+mn-lt"/>
                          <a:ea typeface="+mn-ea"/>
                          <a:cs typeface="Huawei Sans" panose="020C0503030203020204" pitchFamily="34" charset="0"/>
                        </a:rPr>
                        <a:t>Frequência</a:t>
                      </a:r>
                      <a:r>
                        <a:rPr lang="en-US" sz="1400" dirty="0">
                          <a:solidFill>
                            <a:schemeClr val="tx1"/>
                          </a:solidFill>
                          <a:latin typeface="+mn-lt"/>
                          <a:ea typeface="+mn-ea"/>
                          <a:cs typeface="Huawei Sans" panose="020C0503030203020204" pitchFamily="34" charset="0"/>
                        </a:rPr>
                        <a:t>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 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2.4 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2.4 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2.4 GHz e 5 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2.4 GHz e 5 GHz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28175">
                <a:tc>
                  <a:txBody>
                    <a:bodyPr/>
                    <a:lstStyle/>
                    <a:p>
                      <a:pPr algn="ctr">
                        <a:spcAft>
                          <a:spcPts val="0"/>
                        </a:spcAft>
                      </a:pPr>
                      <a:r>
                        <a:rPr lang="pt-BR" sz="1400" dirty="0">
                          <a:solidFill>
                            <a:schemeClr val="tx1"/>
                          </a:solidFill>
                          <a:latin typeface="+mn-lt"/>
                          <a:ea typeface="+mn-ea"/>
                          <a:cs typeface="Huawei Sans" panose="020C0503030203020204" pitchFamily="34" charset="0"/>
                        </a:rPr>
                        <a:t>Largura de banda de frequência
</a:t>
                      </a:r>
                      <a:endParaRPr lang="en-US" sz="1400" dirty="0">
                        <a:solidFill>
                          <a:schemeClr val="tx1"/>
                        </a:solidFill>
                        <a:latin typeface="+mn-lt"/>
                        <a:ea typeface="+mn-ea"/>
                        <a:cs typeface="Huawei Sans" panose="020C0503030203020204" pitchFamily="34"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20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20 MHz e 40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20 MHz, 40 MHz, 80 MHz, e 80+80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20 MHz, 40 MHz, 80 MHz, e 80+80 MHz</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628175">
                <a:tc>
                  <a:txBody>
                    <a:bodyPr/>
                    <a:lstStyle/>
                    <a:p>
                      <a:pPr algn="ctr">
                        <a:spcAft>
                          <a:spcPts val="0"/>
                        </a:spcAft>
                      </a:pPr>
                      <a:r>
                        <a:rPr lang="en-US" sz="1400" dirty="0">
                          <a:solidFill>
                            <a:schemeClr val="tx1"/>
                          </a:solidFill>
                          <a:latin typeface="+mn-lt"/>
                          <a:ea typeface="+mn-ea"/>
                          <a:cs typeface="Huawei Sans" panose="020C0503030203020204" pitchFamily="34" charset="0"/>
                        </a:rPr>
                        <a:t>Taxa</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54 Mbps</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11 Mbps</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a:solidFill>
                            <a:schemeClr val="tx1"/>
                          </a:solidFill>
                          <a:latin typeface="+mn-lt"/>
                          <a:ea typeface="+mn-ea"/>
                          <a:cs typeface="Huawei Sans" panose="020C0503030203020204" pitchFamily="34" charset="0"/>
                        </a:rPr>
                        <a:t>54 Mbps</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300 Mbps, 450 Mbps, e 600 </a:t>
                      </a:r>
                    </a:p>
                    <a:p>
                      <a:pPr algn="ctr">
                        <a:spcAft>
                          <a:spcPts val="0"/>
                        </a:spcAft>
                      </a:pPr>
                      <a:r>
                        <a:rPr lang="en-US" sz="1400" dirty="0">
                          <a:solidFill>
                            <a:schemeClr val="tx1"/>
                          </a:solidFill>
                          <a:latin typeface="+mn-lt"/>
                          <a:ea typeface="+mn-ea"/>
                          <a:cs typeface="Huawei Sans" panose="020C0503030203020204" pitchFamily="34" charset="0"/>
                        </a:rPr>
                        <a:t>Mbps</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a:solidFill>
                            <a:schemeClr val="tx1"/>
                          </a:solidFill>
                          <a:latin typeface="+mn-lt"/>
                          <a:ea typeface="+mn-ea"/>
                          <a:cs typeface="Huawei Sans" panose="020C0503030203020204" pitchFamily="34" charset="0"/>
                        </a:rPr>
                        <a:t>433 Mbps, 867 Mbps, e 1730</a:t>
                      </a:r>
                    </a:p>
                    <a:p>
                      <a:pPr algn="ctr">
                        <a:spcAft>
                          <a:spcPts val="0"/>
                        </a:spcAft>
                      </a:pPr>
                      <a:r>
                        <a:rPr lang="en-US" sz="1400" dirty="0">
                          <a:solidFill>
                            <a:schemeClr val="tx1"/>
                          </a:solidFill>
                          <a:latin typeface="+mn-lt"/>
                          <a:ea typeface="+mn-ea"/>
                          <a:cs typeface="Huawei Sans" panose="020C0503030203020204" pitchFamily="34" charset="0"/>
                        </a:rPr>
                        <a:t>Mbps</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Até</a:t>
                      </a:r>
                      <a:r>
                        <a:rPr lang="en-US" sz="1400" dirty="0">
                          <a:solidFill>
                            <a:schemeClr val="tx1"/>
                          </a:solidFill>
                          <a:latin typeface="+mn-lt"/>
                          <a:ea typeface="+mn-ea"/>
                          <a:cs typeface="Huawei Sans" panose="020C0503030203020204" pitchFamily="34" charset="0"/>
                        </a:rPr>
                        <a:t> 9608 Mbps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628175">
                <a:tc>
                  <a:txBody>
                    <a:bodyPr/>
                    <a:lstStyle/>
                    <a:p>
                      <a:pPr algn="ctr">
                        <a:spcAft>
                          <a:spcPts val="0"/>
                        </a:spcAft>
                      </a:pPr>
                      <a:r>
                        <a:rPr lang="en-US" sz="1400" dirty="0" err="1">
                          <a:solidFill>
                            <a:schemeClr val="tx1"/>
                          </a:solidFill>
                          <a:latin typeface="+mn-lt"/>
                          <a:ea typeface="+mn-ea"/>
                          <a:cs typeface="Huawei Sans" panose="020C0503030203020204" pitchFamily="34" charset="0"/>
                        </a:rPr>
                        <a:t>Compatibilidade</a:t>
                      </a:r>
                      <a:r>
                        <a:rPr lang="en-US" sz="1400" dirty="0">
                          <a:solidFill>
                            <a:schemeClr val="tx1"/>
                          </a:solidFill>
                          <a:latin typeface="+mn-lt"/>
                          <a:ea typeface="+mn-ea"/>
                          <a:cs typeface="Huawei Sans" panose="020C0503030203020204" pitchFamily="34" charset="0"/>
                        </a:rPr>
                        <a:t> de </a:t>
                      </a:r>
                      <a:r>
                        <a:rPr lang="en-US" sz="1400" dirty="0" err="1">
                          <a:solidFill>
                            <a:schemeClr val="tx1"/>
                          </a:solidFill>
                          <a:latin typeface="+mn-lt"/>
                          <a:ea typeface="+mn-ea"/>
                          <a:cs typeface="Huawei Sans" panose="020C0503030203020204" pitchFamily="34" charset="0"/>
                        </a:rPr>
                        <a:t>protocolos</a:t>
                      </a:r>
                      <a:r>
                        <a:rPr lang="en-US" sz="1400" dirty="0">
                          <a:solidFill>
                            <a:schemeClr val="tx1"/>
                          </a:solidFill>
                          <a:latin typeface="+mn-lt"/>
                          <a:ea typeface="+mn-ea"/>
                          <a:cs typeface="Huawei Sans" panose="020C0503030203020204" pitchFamily="34" charset="0"/>
                        </a:rPr>
                        <a:t>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Incompatível</a:t>
                      </a:r>
                      <a:r>
                        <a:rPr lang="en-US" sz="1400" dirty="0">
                          <a:solidFill>
                            <a:schemeClr val="tx1"/>
                          </a:solidFill>
                          <a:latin typeface="+mn-lt"/>
                          <a:ea typeface="+mn-ea"/>
                          <a:cs typeface="Huawei Sans" panose="020C0503030203020204" pitchFamily="34" charset="0"/>
                        </a:rPr>
                        <a:t> com 802.11b/g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Compatível</a:t>
                      </a:r>
                      <a:r>
                        <a:rPr lang="en-US" sz="1400" dirty="0">
                          <a:solidFill>
                            <a:schemeClr val="tx1"/>
                          </a:solidFill>
                          <a:latin typeface="+mn-lt"/>
                          <a:ea typeface="+mn-ea"/>
                          <a:cs typeface="Huawei Sans" panose="020C0503030203020204" pitchFamily="34" charset="0"/>
                        </a:rPr>
                        <a:t> com 802.11g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Compatível</a:t>
                      </a:r>
                      <a:r>
                        <a:rPr lang="en-US" sz="1400" dirty="0">
                          <a:solidFill>
                            <a:schemeClr val="tx1"/>
                          </a:solidFill>
                          <a:latin typeface="+mn-lt"/>
                          <a:ea typeface="+mn-ea"/>
                          <a:cs typeface="Huawei Sans" panose="020C0503030203020204" pitchFamily="34" charset="0"/>
                        </a:rPr>
                        <a:t> com 802.11b
</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en-US" sz="1400" dirty="0" err="1">
                          <a:solidFill>
                            <a:schemeClr val="tx1"/>
                          </a:solidFill>
                          <a:latin typeface="+mn-lt"/>
                          <a:ea typeface="+mn-ea"/>
                          <a:cs typeface="Huawei Sans" panose="020C0503030203020204" pitchFamily="34" charset="0"/>
                        </a:rPr>
                        <a:t>Compatível</a:t>
                      </a:r>
                      <a:r>
                        <a:rPr lang="en-US" sz="1400" dirty="0">
                          <a:solidFill>
                            <a:schemeClr val="tx1"/>
                          </a:solidFill>
                          <a:latin typeface="+mn-lt"/>
                          <a:ea typeface="+mn-ea"/>
                          <a:cs typeface="Huawei Sans" panose="020C0503030203020204" pitchFamily="34" charset="0"/>
                        </a:rPr>
                        <a:t> com 802.11b/a/g</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rtl="0">
                        <a:spcAft>
                          <a:spcPts val="0"/>
                        </a:spcAft>
                      </a:pPr>
                      <a:endParaRPr lang="en-US" sz="1400" dirty="0">
                        <a:solidFill>
                          <a:schemeClr val="tx1"/>
                        </a:solidFill>
                        <a:effectLst/>
                        <a:latin typeface="+mn-lt"/>
                        <a:ea typeface="+mn-ea"/>
                        <a:cs typeface="Huawei Sans" panose="020C0503030203020204" pitchFamily="34"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spcAft>
                          <a:spcPts val="0"/>
                        </a:spcAft>
                      </a:pPr>
                      <a:r>
                        <a:rPr lang="pt-BR" sz="1400" dirty="0">
                          <a:solidFill>
                            <a:schemeClr val="tx1"/>
                          </a:solidFill>
                          <a:latin typeface="+mn-lt"/>
                          <a:ea typeface="+mn-ea"/>
                          <a:cs typeface="Huawei Sans" panose="020C0503030203020204" pitchFamily="34" charset="0"/>
                        </a:rPr>
                        <a:t>Compatível com 802.11b/a/g/n/</a:t>
                      </a:r>
                      <a:r>
                        <a:rPr lang="en-US" sz="1400" dirty="0">
                          <a:solidFill>
                            <a:schemeClr val="tx1"/>
                          </a:solidFill>
                          <a:latin typeface="+mn-lt"/>
                          <a:ea typeface="+mn-ea"/>
                          <a:cs typeface="Huawei Sans" panose="020C0503030203020204" pitchFamily="34" charset="0"/>
                        </a:rPr>
                        <a:t>ac</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1111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2000" dirty="0"/>
              <a:t>Múltiplas entradas e múltiplas saídas (MIMO</a:t>
            </a:r>
            <a:r>
              <a:rPr lang="en-US" sz="2000" dirty="0"/>
              <a:t>) </a:t>
            </a:r>
          </a:p>
          <a:p>
            <a:pPr lvl="1"/>
            <a:r>
              <a:rPr lang="pt-BR" sz="1800" dirty="0"/>
              <a:t>O MIMO usa multiplexação espacial para dividir dados em vários subfluxos de dados paralelos que são transmitidos simultaneamente através de várias antenas. Para evitar a inconsistência dos sinais divididos, várias antenas são usadas na extremidade de recepção para restaurar os dados originais com base na diferença de tempo. A eficiência da transmissão é diretamente proporcional ao número de subfluxos de dados (fluxos espaciais)</a:t>
            </a:r>
            <a:r>
              <a:rPr lang="en-US" sz="1800" dirty="0"/>
              <a:t>. </a:t>
            </a:r>
          </a:p>
          <a:p>
            <a:pPr lvl="1"/>
            <a:r>
              <a:rPr lang="pt-BR" sz="1800" dirty="0"/>
              <a:t>Enquanto na tecnologia de diversidade de antenas, várias antenas transmitem os mesmos dados; Na extremidade de recebimento, os dados são combinados e o ganho de diversidade é usado para resistir ao desvanecimento do canal</a:t>
            </a:r>
            <a:r>
              <a:rPr lang="en-US" sz="1800" dirty="0"/>
              <a:t>. </a:t>
            </a:r>
          </a:p>
          <a:p>
            <a:pPr lvl="1"/>
            <a:r>
              <a:rPr lang="pt-BR" sz="1800" dirty="0"/>
              <a:t>802.11n suporta um máximo de 4 fluxos espaciais. 802.11ac suporta um máximo de 8 fluxos espaciais</a:t>
            </a:r>
            <a:r>
              <a:rPr lang="en-US" sz="1800" dirty="0"/>
              <a:t>.</a:t>
            </a:r>
          </a:p>
          <a:p>
            <a:endParaRPr lang="zh-CN" altLang="en-US" sz="1800" dirty="0"/>
          </a:p>
        </p:txBody>
      </p:sp>
      <p:sp>
        <p:nvSpPr>
          <p:cNvPr id="2" name="标题 1"/>
          <p:cNvSpPr>
            <a:spLocks noGrp="1"/>
          </p:cNvSpPr>
          <p:nvPr>
            <p:ph type="title"/>
          </p:nvPr>
        </p:nvSpPr>
        <p:spPr/>
        <p:txBody>
          <a:bodyPr/>
          <a:lstStyle/>
          <a:p>
            <a:r>
              <a:rPr lang="en-US"/>
              <a:t>Wi-Fi (4)</a:t>
            </a:r>
          </a:p>
        </p:txBody>
      </p:sp>
    </p:spTree>
    <p:extLst>
      <p:ext uri="{BB962C8B-B14F-4D97-AF65-F5344CB8AC3E}">
        <p14:creationId xmlns:p14="http://schemas.microsoft.com/office/powerpoint/2010/main" val="309817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1800" dirty="0"/>
              <a:t>Duas bandas de frequência principais: 2,4 GHz e 5 GHz
</a:t>
            </a:r>
            <a:endParaRPr lang="zh-CN" altLang="en-US" sz="1600" dirty="0"/>
          </a:p>
        </p:txBody>
      </p:sp>
      <p:sp>
        <p:nvSpPr>
          <p:cNvPr id="2" name="标题 1"/>
          <p:cNvSpPr>
            <a:spLocks noGrp="1"/>
          </p:cNvSpPr>
          <p:nvPr>
            <p:ph type="title"/>
          </p:nvPr>
        </p:nvSpPr>
        <p:spPr/>
        <p:txBody>
          <a:bodyPr/>
          <a:lstStyle/>
          <a:p>
            <a:r>
              <a:rPr lang="en-US"/>
              <a:t>Wi-Fi (5)</a:t>
            </a:r>
          </a:p>
        </p:txBody>
      </p:sp>
      <p:sp>
        <p:nvSpPr>
          <p:cNvPr id="4" name="Rectangle 4"/>
          <p:cNvSpPr>
            <a:spLocks noChangeArrowheads="1"/>
          </p:cNvSpPr>
          <p:nvPr/>
        </p:nvSpPr>
        <p:spPr bwMode="auto">
          <a:xfrm>
            <a:off x="6763304" y="1369344"/>
            <a:ext cx="4364302" cy="2314575"/>
          </a:xfrm>
          <a:prstGeom prst="rect">
            <a:avLst/>
          </a:prstGeom>
          <a:noFill/>
          <a:ln w="9525">
            <a:noFill/>
            <a:miter lim="800000"/>
            <a:headEnd/>
            <a:tailEnd/>
          </a:ln>
        </p:spPr>
        <p:txBody>
          <a:bodyPr lIns="92075" tIns="46038" rIns="92075" bIns="46038"/>
          <a:lstStyle/>
          <a:p>
            <a:pPr marL="349250" indent="-349250">
              <a:lnSpc>
                <a:spcPct val="90000"/>
              </a:lnSpc>
              <a:buClr>
                <a:schemeClr val="bg2"/>
              </a:buClr>
              <a:buSzPct val="60000"/>
              <a:buFont typeface="Wingdings" pitchFamily="2" charset="2"/>
              <a:buChar char="l"/>
            </a:pPr>
            <a:r>
              <a:rPr lang="en-US" sz="1600" dirty="0">
                <a:solidFill>
                  <a:schemeClr val="tx1"/>
                </a:solidFill>
                <a:latin typeface="Huawei Sans" panose="020C0503030203020204" pitchFamily="34" charset="0"/>
                <a:ea typeface="华文细黑" pitchFamily="2" charset="-122"/>
                <a:cs typeface="Huawei Sans" panose="020C0503030203020204" pitchFamily="34" charset="0"/>
              </a:rPr>
              <a:t>2.4 GHz</a:t>
            </a:r>
          </a:p>
          <a:p>
            <a:pPr marL="806450" lvl="1" indent="-342900">
              <a:lnSpc>
                <a:spcPct val="90000"/>
              </a:lnSpc>
              <a:buClr>
                <a:schemeClr val="tx1"/>
              </a:buClr>
              <a:buSzPct val="50000"/>
              <a:buFont typeface="Wingdings" pitchFamily="2" charset="2"/>
              <a:buChar char="p"/>
            </a:pPr>
            <a:r>
              <a:rPr lang="pt-BR" sz="1600" dirty="0">
                <a:latin typeface="Huawei Sans" panose="020C0503030203020204" pitchFamily="34" charset="0"/>
                <a:ea typeface="华文细黑" pitchFamily="2" charset="-122"/>
                <a:cs typeface="Huawei Sans" panose="020C0503030203020204" pitchFamily="34" charset="0"/>
              </a:rPr>
              <a:t>Largura de banda de frequência de 83,5 MHz
Disponível em todo o mundo</a:t>
            </a:r>
            <a:endParaRPr lang="en-US" sz="1600" dirty="0">
              <a:solidFill>
                <a:schemeClr val="tx1"/>
              </a:solidFill>
              <a:latin typeface="Huawei Sans" panose="020C0503030203020204" pitchFamily="34" charset="0"/>
              <a:ea typeface="华文细黑" pitchFamily="2" charset="-122"/>
              <a:cs typeface="Huawei Sans" panose="020C0503030203020204" pitchFamily="34" charset="0"/>
            </a:endParaRPr>
          </a:p>
          <a:p>
            <a:pPr marL="806450" lvl="1" indent="-342900">
              <a:lnSpc>
                <a:spcPct val="90000"/>
              </a:lnSpc>
              <a:buClr>
                <a:schemeClr val="tx1"/>
              </a:buClr>
              <a:buSzPct val="50000"/>
              <a:buFont typeface="Wingdings" pitchFamily="2" charset="2"/>
              <a:buChar char="p"/>
            </a:pPr>
            <a:r>
              <a:rPr lang="en-US" sz="1600" dirty="0">
                <a:solidFill>
                  <a:schemeClr val="tx1"/>
                </a:solidFill>
                <a:latin typeface="Huawei Sans" panose="020C0503030203020204" pitchFamily="34" charset="0"/>
                <a:ea typeface="华文细黑" pitchFamily="2" charset="-122"/>
                <a:cs typeface="Huawei Sans" panose="020C0503030203020204" pitchFamily="34" charset="0"/>
              </a:rPr>
              <a:t>IEEE 802.11b/g/n</a:t>
            </a:r>
            <a:r>
              <a:rPr lang="en-US" sz="1600" dirty="0">
                <a:latin typeface="Huawei Sans" panose="020C0503030203020204" pitchFamily="34" charset="0"/>
                <a:ea typeface="华文细黑" pitchFamily="2" charset="-122"/>
                <a:cs typeface="Huawei Sans" panose="020C0503030203020204" pitchFamily="34" charset="0"/>
              </a:rPr>
              <a:t>/</a:t>
            </a:r>
            <a:r>
              <a:rPr lang="en-US" altLang="zh-CN" sz="1600" dirty="0">
                <a:latin typeface="Huawei Sans" panose="020C0503030203020204" pitchFamily="34" charset="0"/>
                <a:ea typeface="华文细黑" pitchFamily="2" charset="-122"/>
                <a:cs typeface="Huawei Sans" panose="020C0503030203020204" pitchFamily="34" charset="0"/>
              </a:rPr>
              <a:t>ax</a:t>
            </a:r>
            <a:endParaRPr lang="en-US" sz="1600" dirty="0">
              <a:solidFill>
                <a:schemeClr val="tx1"/>
              </a:solidFill>
              <a:latin typeface="Huawei Sans" panose="020C0503030203020204" pitchFamily="34" charset="0"/>
              <a:ea typeface="华文细黑" pitchFamily="2" charset="-122"/>
              <a:cs typeface="Huawei Sans" panose="020C0503030203020204" pitchFamily="34" charset="0"/>
            </a:endParaRPr>
          </a:p>
          <a:p>
            <a:pPr marL="349250" indent="-349250">
              <a:lnSpc>
                <a:spcPct val="90000"/>
              </a:lnSpc>
              <a:spcBef>
                <a:spcPct val="60000"/>
              </a:spcBef>
              <a:buClr>
                <a:schemeClr val="bg2"/>
              </a:buClr>
              <a:buSzPct val="60000"/>
              <a:buFont typeface="Wingdings" pitchFamily="2" charset="2"/>
              <a:buChar char="l"/>
            </a:pPr>
            <a:r>
              <a:rPr lang="en-US" sz="1600" dirty="0">
                <a:solidFill>
                  <a:schemeClr val="tx1"/>
                </a:solidFill>
                <a:latin typeface="Huawei Sans" panose="020C0503030203020204" pitchFamily="34" charset="0"/>
                <a:ea typeface="华文细黑" pitchFamily="2" charset="-122"/>
                <a:cs typeface="Huawei Sans" panose="020C0503030203020204" pitchFamily="34" charset="0"/>
              </a:rPr>
              <a:t>5.1 GHz</a:t>
            </a:r>
          </a:p>
          <a:p>
            <a:pPr marL="806450" lvl="1" indent="-342900">
              <a:lnSpc>
                <a:spcPct val="90000"/>
              </a:lnSpc>
              <a:buClr>
                <a:schemeClr val="tx1"/>
              </a:buClr>
              <a:buSzPct val="50000"/>
              <a:buFont typeface="Wingdings" pitchFamily="2" charset="2"/>
              <a:buChar char="p"/>
            </a:pPr>
            <a:r>
              <a:rPr lang="pt-BR" sz="1600" dirty="0">
                <a:latin typeface="Huawei Sans" panose="020C0503030203020204" pitchFamily="34" charset="0"/>
                <a:ea typeface="华文细黑" pitchFamily="2" charset="-122"/>
                <a:cs typeface="Huawei Sans" panose="020C0503030203020204" pitchFamily="34" charset="0"/>
              </a:rPr>
              <a:t>Largura de banda descontínua de 300 MHz
</a:t>
            </a:r>
            <a:r>
              <a:rPr lang="en-US" sz="1600" dirty="0" err="1">
                <a:latin typeface="Huawei Sans" panose="020C0503030203020204" pitchFamily="34" charset="0"/>
                <a:ea typeface="华文细黑" pitchFamily="2" charset="-122"/>
                <a:cs typeface="Huawei Sans" panose="020C0503030203020204" pitchFamily="34" charset="0"/>
              </a:rPr>
              <a:t>Desenvolvimento</a:t>
            </a:r>
            <a:endParaRPr lang="en-US" sz="1600" dirty="0">
              <a:solidFill>
                <a:schemeClr val="tx1"/>
              </a:solidFill>
              <a:latin typeface="Huawei Sans" panose="020C0503030203020204" pitchFamily="34" charset="0"/>
              <a:ea typeface="华文细黑" pitchFamily="2" charset="-122"/>
              <a:cs typeface="Huawei Sans" panose="020C0503030203020204" pitchFamily="34" charset="0"/>
            </a:endParaRPr>
          </a:p>
          <a:p>
            <a:pPr marL="806450" lvl="1" indent="-342900">
              <a:lnSpc>
                <a:spcPct val="90000"/>
              </a:lnSpc>
              <a:buClr>
                <a:schemeClr val="tx1"/>
              </a:buClr>
              <a:buSzPct val="50000"/>
              <a:buFont typeface="Wingdings" pitchFamily="2" charset="2"/>
              <a:buChar char="p"/>
            </a:pPr>
            <a:r>
              <a:rPr lang="en-US" sz="1600" dirty="0">
                <a:solidFill>
                  <a:schemeClr val="tx1"/>
                </a:solidFill>
                <a:latin typeface="Huawei Sans" panose="020C0503030203020204" pitchFamily="34" charset="0"/>
                <a:ea typeface="华文细黑" pitchFamily="2" charset="-122"/>
                <a:cs typeface="Huawei Sans" panose="020C0503030203020204" pitchFamily="34" charset="0"/>
              </a:rPr>
              <a:t>IEEE 802.11a/n/a</a:t>
            </a:r>
            <a:r>
              <a:rPr lang="en-US" altLang="zh-CN" sz="1600" dirty="0">
                <a:solidFill>
                  <a:schemeClr val="tx1"/>
                </a:solidFill>
                <a:latin typeface="Huawei Sans" panose="020C0503030203020204" pitchFamily="34" charset="0"/>
                <a:ea typeface="华文细黑" pitchFamily="2" charset="-122"/>
                <a:cs typeface="Huawei Sans" panose="020C0503030203020204" pitchFamily="34" charset="0"/>
              </a:rPr>
              <a:t>c</a:t>
            </a:r>
            <a:r>
              <a:rPr lang="en-US" altLang="zh-CN" sz="1600" dirty="0">
                <a:latin typeface="Huawei Sans" panose="020C0503030203020204" pitchFamily="34" charset="0"/>
                <a:ea typeface="华文细黑" pitchFamily="2" charset="-122"/>
                <a:cs typeface="Huawei Sans" panose="020C0503030203020204" pitchFamily="34" charset="0"/>
              </a:rPr>
              <a:t>/ax</a:t>
            </a:r>
            <a:endParaRPr lang="en-US" sz="1600" dirty="0">
              <a:solidFill>
                <a:schemeClr val="tx1"/>
              </a:solidFill>
              <a:latin typeface="Huawei Sans" panose="020C0503030203020204" pitchFamily="34" charset="0"/>
              <a:ea typeface="华文细黑" pitchFamily="2" charset="-122"/>
              <a:cs typeface="Huawei Sans" panose="020C0503030203020204" pitchFamily="34" charset="0"/>
            </a:endParaRPr>
          </a:p>
        </p:txBody>
      </p:sp>
      <p:grpSp>
        <p:nvGrpSpPr>
          <p:cNvPr id="5" name="Group 5"/>
          <p:cNvGrpSpPr>
            <a:grpSpLocks/>
          </p:cNvGrpSpPr>
          <p:nvPr/>
        </p:nvGrpSpPr>
        <p:grpSpPr bwMode="auto">
          <a:xfrm>
            <a:off x="1566362" y="1805375"/>
            <a:ext cx="4795148" cy="1476867"/>
            <a:chOff x="540" y="1948"/>
            <a:chExt cx="3020" cy="1038"/>
          </a:xfrm>
        </p:grpSpPr>
        <p:sp>
          <p:nvSpPr>
            <p:cNvPr id="6" name="Rectangle 6"/>
            <p:cNvSpPr>
              <a:spLocks noChangeArrowheads="1"/>
            </p:cNvSpPr>
            <p:nvPr/>
          </p:nvSpPr>
          <p:spPr bwMode="auto">
            <a:xfrm>
              <a:off x="1111" y="1958"/>
              <a:ext cx="2294" cy="807"/>
            </a:xfrm>
            <a:prstGeom prst="rect">
              <a:avLst/>
            </a:prstGeom>
            <a:gradFill rotWithShape="0">
              <a:gsLst>
                <a:gs pos="0">
                  <a:schemeClr val="accent2"/>
                </a:gs>
                <a:gs pos="100000">
                  <a:schemeClr val="accent2">
                    <a:gamma/>
                    <a:tint val="30196"/>
                    <a:invGamma/>
                  </a:schemeClr>
                </a:gs>
              </a:gsLst>
              <a:lin ang="5400000" scaled="1"/>
            </a:gradFill>
            <a:ln w="9525">
              <a:noFill/>
              <a:miter lim="800000"/>
              <a:headEnd/>
              <a:tailEnd/>
            </a:ln>
            <a:effectLst/>
          </p:spPr>
          <p:txBody>
            <a:bodyPr wrap="none" anchor="ctr"/>
            <a:lstStyle/>
            <a:p>
              <a:pPr>
                <a:defRPr/>
              </a:pPr>
              <a:endParaRPr lang="zh-CN" altLang="en-US">
                <a:latin typeface="Huawei Sans" panose="020C0503030203020204" pitchFamily="34" charset="0"/>
                <a:cs typeface="Huawei Sans" panose="020C0503030203020204" pitchFamily="34" charset="0"/>
              </a:endParaRPr>
            </a:p>
          </p:txBody>
        </p:sp>
        <p:grpSp>
          <p:nvGrpSpPr>
            <p:cNvPr id="7" name="Group 7"/>
            <p:cNvGrpSpPr>
              <a:grpSpLocks/>
            </p:cNvGrpSpPr>
            <p:nvPr/>
          </p:nvGrpSpPr>
          <p:grpSpPr bwMode="auto">
            <a:xfrm>
              <a:off x="919" y="2747"/>
              <a:ext cx="2641" cy="239"/>
              <a:chOff x="2004" y="2474"/>
              <a:chExt cx="2307" cy="250"/>
            </a:xfrm>
          </p:grpSpPr>
          <p:sp>
            <p:nvSpPr>
              <p:cNvPr id="22" name="Rectangle 8"/>
              <p:cNvSpPr>
                <a:spLocks noChangeArrowheads="1"/>
              </p:cNvSpPr>
              <p:nvPr/>
            </p:nvSpPr>
            <p:spPr bwMode="auto">
              <a:xfrm>
                <a:off x="2004" y="2474"/>
                <a:ext cx="356" cy="250"/>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2400</a:t>
                </a:r>
              </a:p>
            </p:txBody>
          </p:sp>
          <p:sp>
            <p:nvSpPr>
              <p:cNvPr id="23" name="Rectangle 9"/>
              <p:cNvSpPr>
                <a:spLocks noChangeArrowheads="1"/>
              </p:cNvSpPr>
              <p:nvPr/>
            </p:nvSpPr>
            <p:spPr bwMode="auto">
              <a:xfrm>
                <a:off x="3955" y="2474"/>
                <a:ext cx="356" cy="249"/>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2500</a:t>
                </a:r>
              </a:p>
            </p:txBody>
          </p:sp>
          <p:sp>
            <p:nvSpPr>
              <p:cNvPr id="24" name="Rectangle 10"/>
              <p:cNvSpPr>
                <a:spLocks noChangeArrowheads="1"/>
              </p:cNvSpPr>
              <p:nvPr/>
            </p:nvSpPr>
            <p:spPr bwMode="auto">
              <a:xfrm>
                <a:off x="3557" y="2474"/>
                <a:ext cx="356" cy="249"/>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2480</a:t>
                </a:r>
              </a:p>
            </p:txBody>
          </p:sp>
          <p:sp>
            <p:nvSpPr>
              <p:cNvPr id="25" name="Rectangle 11"/>
              <p:cNvSpPr>
                <a:spLocks noChangeArrowheads="1"/>
              </p:cNvSpPr>
              <p:nvPr/>
            </p:nvSpPr>
            <p:spPr bwMode="auto">
              <a:xfrm>
                <a:off x="2773" y="2474"/>
                <a:ext cx="356" cy="249"/>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2440</a:t>
                </a:r>
              </a:p>
            </p:txBody>
          </p:sp>
        </p:grpSp>
        <p:sp>
          <p:nvSpPr>
            <p:cNvPr id="8" name="Line 12"/>
            <p:cNvSpPr>
              <a:spLocks noChangeShapeType="1"/>
            </p:cNvSpPr>
            <p:nvPr/>
          </p:nvSpPr>
          <p:spPr bwMode="auto">
            <a:xfrm flipV="1">
              <a:off x="1344" y="1958"/>
              <a:ext cx="0" cy="800"/>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9" name="Line 13"/>
            <p:cNvSpPr>
              <a:spLocks noChangeShapeType="1"/>
            </p:cNvSpPr>
            <p:nvPr/>
          </p:nvSpPr>
          <p:spPr bwMode="auto">
            <a:xfrm flipV="1">
              <a:off x="1564"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0" name="Line 14"/>
            <p:cNvSpPr>
              <a:spLocks noChangeShapeType="1"/>
            </p:cNvSpPr>
            <p:nvPr/>
          </p:nvSpPr>
          <p:spPr bwMode="auto">
            <a:xfrm flipV="1">
              <a:off x="1812"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1" name="Line 15"/>
            <p:cNvSpPr>
              <a:spLocks noChangeShapeType="1"/>
            </p:cNvSpPr>
            <p:nvPr/>
          </p:nvSpPr>
          <p:spPr bwMode="auto">
            <a:xfrm flipV="1">
              <a:off x="2031"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2" name="Line 16"/>
            <p:cNvSpPr>
              <a:spLocks noChangeShapeType="1"/>
            </p:cNvSpPr>
            <p:nvPr/>
          </p:nvSpPr>
          <p:spPr bwMode="auto">
            <a:xfrm flipV="1">
              <a:off x="2251"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3" name="Line 17"/>
            <p:cNvSpPr>
              <a:spLocks noChangeShapeType="1"/>
            </p:cNvSpPr>
            <p:nvPr/>
          </p:nvSpPr>
          <p:spPr bwMode="auto">
            <a:xfrm flipV="1">
              <a:off x="2485"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4" name="Line 18"/>
            <p:cNvSpPr>
              <a:spLocks noChangeShapeType="1"/>
            </p:cNvSpPr>
            <p:nvPr/>
          </p:nvSpPr>
          <p:spPr bwMode="auto">
            <a:xfrm flipV="1">
              <a:off x="2718" y="1958"/>
              <a:ext cx="0" cy="804"/>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5" name="Line 19"/>
            <p:cNvSpPr>
              <a:spLocks noChangeShapeType="1"/>
            </p:cNvSpPr>
            <p:nvPr/>
          </p:nvSpPr>
          <p:spPr bwMode="auto">
            <a:xfrm flipV="1">
              <a:off x="2938" y="1958"/>
              <a:ext cx="0" cy="793"/>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6" name="Line 20"/>
            <p:cNvSpPr>
              <a:spLocks noChangeShapeType="1"/>
            </p:cNvSpPr>
            <p:nvPr/>
          </p:nvSpPr>
          <p:spPr bwMode="auto">
            <a:xfrm flipV="1">
              <a:off x="3171" y="1958"/>
              <a:ext cx="0" cy="802"/>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7" name="Rectangle 21"/>
            <p:cNvSpPr>
              <a:spLocks noChangeArrowheads="1"/>
            </p:cNvSpPr>
            <p:nvPr/>
          </p:nvSpPr>
          <p:spPr bwMode="auto">
            <a:xfrm>
              <a:off x="1107" y="1948"/>
              <a:ext cx="2086" cy="238"/>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pt-BR" sz="1600" i="1" dirty="0">
                  <a:latin typeface="Huawei Sans" panose="020C0503030203020204" pitchFamily="34" charset="0"/>
                  <a:ea typeface="华文细黑" pitchFamily="2" charset="-122"/>
                  <a:cs typeface="Huawei Sans" panose="020C0503030203020204" pitchFamily="34" charset="0"/>
                </a:rPr>
                <a:t>A maior parte da Europa</a:t>
              </a:r>
              <a:r>
                <a:rPr lang="en-US" sz="1600" i="1" dirty="0">
                  <a:solidFill>
                    <a:schemeClr val="tx1"/>
                  </a:solidFill>
                  <a:latin typeface="Huawei Sans" panose="020C0503030203020204" pitchFamily="34" charset="0"/>
                  <a:ea typeface="华文细黑" pitchFamily="2" charset="-122"/>
                  <a:cs typeface="Huawei Sans" panose="020C0503030203020204" pitchFamily="34" charset="0"/>
                </a:rPr>
                <a:t>; China</a:t>
              </a:r>
            </a:p>
          </p:txBody>
        </p:sp>
        <p:sp>
          <p:nvSpPr>
            <p:cNvPr id="18" name="Rectangle 22"/>
            <p:cNvSpPr>
              <a:spLocks noChangeArrowheads="1"/>
            </p:cNvSpPr>
            <p:nvPr/>
          </p:nvSpPr>
          <p:spPr bwMode="auto">
            <a:xfrm>
              <a:off x="2200" y="2561"/>
              <a:ext cx="905" cy="238"/>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dirty="0" err="1">
                  <a:latin typeface="Huawei Sans" panose="020C0503030203020204" pitchFamily="34" charset="0"/>
                  <a:ea typeface="华文细黑" pitchFamily="2" charset="-122"/>
                  <a:cs typeface="Huawei Sans" panose="020C0503030203020204" pitchFamily="34" charset="0"/>
                </a:rPr>
                <a:t>França</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19" name="Rectangle 23"/>
            <p:cNvSpPr>
              <a:spLocks noChangeArrowheads="1"/>
            </p:cNvSpPr>
            <p:nvPr/>
          </p:nvSpPr>
          <p:spPr bwMode="auto">
            <a:xfrm>
              <a:off x="2136" y="2358"/>
              <a:ext cx="725" cy="238"/>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dirty="0" err="1">
                  <a:latin typeface="Huawei Sans" panose="020C0503030203020204" pitchFamily="34" charset="0"/>
                  <a:ea typeface="华文细黑" pitchFamily="2" charset="-122"/>
                  <a:cs typeface="Huawei Sans" panose="020C0503030203020204" pitchFamily="34" charset="0"/>
                </a:rPr>
                <a:t>Espanha</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20" name="Rectangle 24"/>
            <p:cNvSpPr>
              <a:spLocks noChangeArrowheads="1"/>
            </p:cNvSpPr>
            <p:nvPr/>
          </p:nvSpPr>
          <p:spPr bwMode="auto">
            <a:xfrm>
              <a:off x="2703" y="2164"/>
              <a:ext cx="638" cy="238"/>
            </a:xfrm>
            <a:prstGeom prst="rect">
              <a:avLst/>
            </a:prstGeom>
            <a:solidFill>
              <a:srgbClr val="FFFF99"/>
            </a:solidFill>
            <a:ln w="9525">
              <a:noFill/>
              <a:miter lim="800000"/>
              <a:headEnd/>
              <a:tailEnd/>
            </a:ln>
          </p:spPr>
          <p:txBody>
            <a:bodyPr wrap="square" lIns="92075" tIns="46038" rIns="92075" bIns="46038">
              <a:spAutoFit/>
            </a:bodyPr>
            <a:lstStyle/>
            <a:p>
              <a:pPr algn="ctr" eaLnBrk="0" hangingPunct="0"/>
              <a:r>
                <a:rPr lang="en-US" sz="1600" i="1" dirty="0" err="1">
                  <a:latin typeface="Huawei Sans" panose="020C0503030203020204" pitchFamily="34" charset="0"/>
                  <a:ea typeface="华文细黑" pitchFamily="2" charset="-122"/>
                  <a:cs typeface="Huawei Sans" panose="020C0503030203020204" pitchFamily="34" charset="0"/>
                </a:rPr>
                <a:t>Japão</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21" name="Rectangle 25"/>
            <p:cNvSpPr>
              <a:spLocks noChangeArrowheads="1"/>
            </p:cNvSpPr>
            <p:nvPr/>
          </p:nvSpPr>
          <p:spPr bwMode="auto">
            <a:xfrm>
              <a:off x="540" y="1958"/>
              <a:ext cx="556" cy="238"/>
            </a:xfrm>
            <a:prstGeom prst="rect">
              <a:avLst/>
            </a:prstGeom>
            <a:noFill/>
            <a:ln w="9525">
              <a:noFill/>
              <a:miter lim="800000"/>
              <a:headEnd/>
              <a:tailEnd/>
            </a:ln>
          </p:spPr>
          <p:txBody>
            <a:bodyPr wrap="none">
              <a:spAutoFit/>
            </a:bodyPr>
            <a:lstStyle/>
            <a:p>
              <a:pPr eaLnBrk="0" hangingPunct="0"/>
              <a:r>
                <a:rPr lang="en-US" sz="1600" b="1">
                  <a:solidFill>
                    <a:schemeClr val="tx1"/>
                  </a:solidFill>
                  <a:latin typeface="Huawei Sans" panose="020C0503030203020204" pitchFamily="34" charset="0"/>
                  <a:ea typeface="华文细黑" pitchFamily="2" charset="-122"/>
                  <a:cs typeface="Huawei Sans" panose="020C0503030203020204" pitchFamily="34" charset="0"/>
                </a:rPr>
                <a:t>2.4GHz</a:t>
              </a:r>
            </a:p>
          </p:txBody>
        </p:sp>
      </p:grpSp>
      <p:grpSp>
        <p:nvGrpSpPr>
          <p:cNvPr id="26" name="Group 26"/>
          <p:cNvGrpSpPr>
            <a:grpSpLocks/>
          </p:cNvGrpSpPr>
          <p:nvPr/>
        </p:nvGrpSpPr>
        <p:grpSpPr bwMode="auto">
          <a:xfrm>
            <a:off x="1533620" y="3992865"/>
            <a:ext cx="8198803" cy="1877676"/>
            <a:chOff x="99" y="2672"/>
            <a:chExt cx="5677" cy="1252"/>
          </a:xfrm>
        </p:grpSpPr>
        <p:sp>
          <p:nvSpPr>
            <p:cNvPr id="27" name="Rectangle 28"/>
            <p:cNvSpPr>
              <a:spLocks noChangeArrowheads="1"/>
            </p:cNvSpPr>
            <p:nvPr/>
          </p:nvSpPr>
          <p:spPr bwMode="auto">
            <a:xfrm>
              <a:off x="705" y="3718"/>
              <a:ext cx="5071" cy="206"/>
            </a:xfrm>
            <a:prstGeom prst="rect">
              <a:avLst/>
            </a:prstGeom>
            <a:noFill/>
            <a:ln w="9525">
              <a:noFill/>
              <a:miter lim="800000"/>
              <a:headEnd/>
              <a:tailEnd/>
            </a:ln>
          </p:spPr>
          <p:txBody>
            <a:bodyPr wrap="square" lIns="92075" tIns="46038" rIns="92075" bIns="46038">
              <a:spAutoFit/>
            </a:bodyPr>
            <a:lstStyle/>
            <a:p>
              <a:r>
                <a:rPr lang="en-US" sz="1400">
                  <a:solidFill>
                    <a:schemeClr val="tx1"/>
                  </a:solidFill>
                  <a:latin typeface="Huawei Sans" panose="020C0503030203020204" pitchFamily="34" charset="0"/>
                  <a:ea typeface="华文细黑" pitchFamily="2" charset="-122"/>
                  <a:cs typeface="Huawei Sans" panose="020C0503030203020204" pitchFamily="34" charset="0"/>
                </a:rPr>
                <a:t>U-NII: Unlicensed National Information Infrastructure</a:t>
              </a:r>
              <a:endParaRPr lang="en-US" sz="1400"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28" name="Rectangle 29"/>
            <p:cNvSpPr>
              <a:spLocks noChangeArrowheads="1"/>
            </p:cNvSpPr>
            <p:nvPr/>
          </p:nvSpPr>
          <p:spPr bwMode="auto">
            <a:xfrm>
              <a:off x="448"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5100</a:t>
              </a:r>
            </a:p>
          </p:txBody>
        </p:sp>
        <p:sp>
          <p:nvSpPr>
            <p:cNvPr id="29" name="Rectangle 30"/>
            <p:cNvSpPr>
              <a:spLocks noChangeArrowheads="1"/>
            </p:cNvSpPr>
            <p:nvPr/>
          </p:nvSpPr>
          <p:spPr bwMode="auto">
            <a:xfrm>
              <a:off x="1039"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5200</a:t>
              </a:r>
            </a:p>
          </p:txBody>
        </p:sp>
        <p:sp>
          <p:nvSpPr>
            <p:cNvPr id="30" name="Rectangle 31"/>
            <p:cNvSpPr>
              <a:spLocks noChangeArrowheads="1"/>
            </p:cNvSpPr>
            <p:nvPr/>
          </p:nvSpPr>
          <p:spPr bwMode="auto">
            <a:xfrm>
              <a:off x="1660"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5300</a:t>
              </a:r>
            </a:p>
          </p:txBody>
        </p:sp>
        <p:sp>
          <p:nvSpPr>
            <p:cNvPr id="31" name="Rectangle 32"/>
            <p:cNvSpPr>
              <a:spLocks noChangeArrowheads="1"/>
            </p:cNvSpPr>
            <p:nvPr/>
          </p:nvSpPr>
          <p:spPr bwMode="auto">
            <a:xfrm>
              <a:off x="2267"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5400</a:t>
              </a:r>
            </a:p>
          </p:txBody>
        </p:sp>
        <p:sp>
          <p:nvSpPr>
            <p:cNvPr id="32" name="Rectangle 33"/>
            <p:cNvSpPr>
              <a:spLocks noChangeArrowheads="1"/>
            </p:cNvSpPr>
            <p:nvPr/>
          </p:nvSpPr>
          <p:spPr bwMode="auto">
            <a:xfrm>
              <a:off x="2855"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5500</a:t>
              </a:r>
            </a:p>
          </p:txBody>
        </p:sp>
        <p:sp>
          <p:nvSpPr>
            <p:cNvPr id="33" name="Rectangle 34"/>
            <p:cNvSpPr>
              <a:spLocks noChangeArrowheads="1"/>
            </p:cNvSpPr>
            <p:nvPr/>
          </p:nvSpPr>
          <p:spPr bwMode="auto">
            <a:xfrm>
              <a:off x="3481"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5600</a:t>
              </a:r>
            </a:p>
          </p:txBody>
        </p:sp>
        <p:sp>
          <p:nvSpPr>
            <p:cNvPr id="34" name="Rectangle 35"/>
            <p:cNvSpPr>
              <a:spLocks noChangeArrowheads="1"/>
            </p:cNvSpPr>
            <p:nvPr/>
          </p:nvSpPr>
          <p:spPr bwMode="auto">
            <a:xfrm>
              <a:off x="4075"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5700</a:t>
              </a:r>
            </a:p>
          </p:txBody>
        </p:sp>
        <p:sp>
          <p:nvSpPr>
            <p:cNvPr id="35" name="Rectangle 36"/>
            <p:cNvSpPr>
              <a:spLocks noChangeArrowheads="1"/>
            </p:cNvSpPr>
            <p:nvPr/>
          </p:nvSpPr>
          <p:spPr bwMode="auto">
            <a:xfrm>
              <a:off x="4748"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5800</a:t>
              </a:r>
            </a:p>
          </p:txBody>
        </p:sp>
        <p:sp>
          <p:nvSpPr>
            <p:cNvPr id="36" name="Rectangle 37"/>
            <p:cNvSpPr>
              <a:spLocks noChangeArrowheads="1"/>
            </p:cNvSpPr>
            <p:nvPr/>
          </p:nvSpPr>
          <p:spPr bwMode="auto">
            <a:xfrm>
              <a:off x="5314" y="3413"/>
              <a:ext cx="448" cy="226"/>
            </a:xfrm>
            <a:prstGeom prst="rect">
              <a:avLst/>
            </a:prstGeom>
            <a:noFill/>
            <a:ln w="9525">
              <a:noFill/>
              <a:miter lim="800000"/>
              <a:headEnd/>
              <a:tailEnd/>
            </a:ln>
          </p:spPr>
          <p:txBody>
            <a:bodyPr wrap="none" lIns="92075" tIns="46038" rIns="92075" bIns="46038">
              <a:spAutoFit/>
            </a:bodyPr>
            <a:lstStyle/>
            <a:p>
              <a:pP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5900</a:t>
              </a:r>
            </a:p>
          </p:txBody>
        </p:sp>
        <p:sp>
          <p:nvSpPr>
            <p:cNvPr id="37" name="Rectangle 38"/>
            <p:cNvSpPr>
              <a:spLocks noChangeArrowheads="1"/>
            </p:cNvSpPr>
            <p:nvPr/>
          </p:nvSpPr>
          <p:spPr bwMode="auto">
            <a:xfrm>
              <a:off x="693" y="2677"/>
              <a:ext cx="4861" cy="751"/>
            </a:xfrm>
            <a:prstGeom prst="rect">
              <a:avLst/>
            </a:prstGeom>
            <a:gradFill rotWithShape="0">
              <a:gsLst>
                <a:gs pos="0">
                  <a:schemeClr val="hlink"/>
                </a:gs>
                <a:gs pos="100000">
                  <a:schemeClr val="hlink">
                    <a:gamma/>
                    <a:tint val="40000"/>
                    <a:invGamma/>
                  </a:schemeClr>
                </a:gs>
              </a:gsLst>
              <a:lin ang="5400000" scaled="1"/>
            </a:gradFill>
            <a:ln w="9525">
              <a:noFill/>
              <a:miter lim="800000"/>
              <a:headEnd/>
              <a:tailEnd/>
            </a:ln>
            <a:effectLst/>
          </p:spPr>
          <p:txBody>
            <a:bodyPr wrap="none" anchor="ctr"/>
            <a:lstStyle/>
            <a:p>
              <a:pPr>
                <a:defRPr/>
              </a:pPr>
              <a:endParaRPr lang="zh-CN" altLang="en-US">
                <a:latin typeface="Huawei Sans" panose="020C0503030203020204" pitchFamily="34" charset="0"/>
                <a:cs typeface="Huawei Sans" panose="020C0503030203020204" pitchFamily="34" charset="0"/>
              </a:endParaRPr>
            </a:p>
          </p:txBody>
        </p:sp>
        <p:sp>
          <p:nvSpPr>
            <p:cNvPr id="38" name="Line 39"/>
            <p:cNvSpPr>
              <a:spLocks noChangeShapeType="1"/>
            </p:cNvSpPr>
            <p:nvPr/>
          </p:nvSpPr>
          <p:spPr bwMode="auto">
            <a:xfrm flipV="1">
              <a:off x="1283" y="2688"/>
              <a:ext cx="0" cy="768"/>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39" name="Line 40"/>
            <p:cNvSpPr>
              <a:spLocks noChangeShapeType="1"/>
            </p:cNvSpPr>
            <p:nvPr/>
          </p:nvSpPr>
          <p:spPr bwMode="auto">
            <a:xfrm flipV="1">
              <a:off x="1888" y="2690"/>
              <a:ext cx="0" cy="740"/>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0" name="Line 41"/>
            <p:cNvSpPr>
              <a:spLocks noChangeShapeType="1"/>
            </p:cNvSpPr>
            <p:nvPr/>
          </p:nvSpPr>
          <p:spPr bwMode="auto">
            <a:xfrm flipV="1">
              <a:off x="2492" y="2679"/>
              <a:ext cx="0" cy="756"/>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1" name="Line 42"/>
            <p:cNvSpPr>
              <a:spLocks noChangeShapeType="1"/>
            </p:cNvSpPr>
            <p:nvPr/>
          </p:nvSpPr>
          <p:spPr bwMode="auto">
            <a:xfrm flipV="1">
              <a:off x="3091" y="2679"/>
              <a:ext cx="0" cy="751"/>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2" name="Line 43"/>
            <p:cNvSpPr>
              <a:spLocks noChangeShapeType="1"/>
            </p:cNvSpPr>
            <p:nvPr/>
          </p:nvSpPr>
          <p:spPr bwMode="auto">
            <a:xfrm flipV="1">
              <a:off x="3711" y="2679"/>
              <a:ext cx="0" cy="751"/>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3" name="Line 44"/>
            <p:cNvSpPr>
              <a:spLocks noChangeShapeType="1"/>
            </p:cNvSpPr>
            <p:nvPr/>
          </p:nvSpPr>
          <p:spPr bwMode="auto">
            <a:xfrm flipV="1">
              <a:off x="4310" y="2679"/>
              <a:ext cx="0" cy="753"/>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4" name="Line 45"/>
            <p:cNvSpPr>
              <a:spLocks noChangeShapeType="1"/>
            </p:cNvSpPr>
            <p:nvPr/>
          </p:nvSpPr>
          <p:spPr bwMode="auto">
            <a:xfrm flipV="1">
              <a:off x="4990" y="2679"/>
              <a:ext cx="0" cy="742"/>
            </a:xfrm>
            <a:prstGeom prst="line">
              <a:avLst/>
            </a:prstGeom>
            <a:noFill/>
            <a:ln w="12700">
              <a:solidFill>
                <a:schemeClr val="bg1"/>
              </a:solidFill>
              <a:round/>
              <a:headEnd type="none" w="sm" len="sm"/>
              <a:tailEnd type="none" w="sm" len="sm"/>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45" name="Rectangle 46"/>
            <p:cNvSpPr>
              <a:spLocks noChangeArrowheads="1"/>
            </p:cNvSpPr>
            <p:nvPr/>
          </p:nvSpPr>
          <p:spPr bwMode="auto">
            <a:xfrm>
              <a:off x="846" y="2679"/>
              <a:ext cx="1264" cy="226"/>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U-NII</a:t>
              </a:r>
            </a:p>
          </p:txBody>
        </p:sp>
        <p:sp>
          <p:nvSpPr>
            <p:cNvPr id="46" name="Rectangle 47"/>
            <p:cNvSpPr>
              <a:spLocks noChangeArrowheads="1"/>
            </p:cNvSpPr>
            <p:nvPr/>
          </p:nvSpPr>
          <p:spPr bwMode="auto">
            <a:xfrm>
              <a:off x="860" y="3076"/>
              <a:ext cx="947" cy="390"/>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dirty="0">
                  <a:latin typeface="Huawei Sans" panose="020C0503030203020204" pitchFamily="34" charset="0"/>
                  <a:ea typeface="华文细黑" pitchFamily="2" charset="-122"/>
                  <a:cs typeface="Huawei Sans" panose="020C0503030203020204" pitchFamily="34" charset="0"/>
                </a:rPr>
                <a:t>Europa</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a:p>
              <a:pPr algn="ctr" eaLnBrk="0" hangingPunct="0"/>
              <a:r>
                <a:rPr lang="en-US" sz="1600" i="1" dirty="0">
                  <a:solidFill>
                    <a:schemeClr val="tx1"/>
                  </a:solidFill>
                  <a:latin typeface="Huawei Sans" panose="020C0503030203020204" pitchFamily="34" charset="0"/>
                  <a:ea typeface="华文细黑" pitchFamily="2" charset="-122"/>
                  <a:cs typeface="Huawei Sans" panose="020C0503030203020204" pitchFamily="34" charset="0"/>
                </a:rPr>
                <a:t>HiperLAN1</a:t>
              </a:r>
            </a:p>
          </p:txBody>
        </p:sp>
        <p:sp>
          <p:nvSpPr>
            <p:cNvPr id="47" name="Rectangle 48"/>
            <p:cNvSpPr>
              <a:spLocks noChangeArrowheads="1"/>
            </p:cNvSpPr>
            <p:nvPr/>
          </p:nvSpPr>
          <p:spPr bwMode="auto">
            <a:xfrm>
              <a:off x="4371" y="2679"/>
              <a:ext cx="792" cy="226"/>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a:solidFill>
                    <a:schemeClr val="tx1"/>
                  </a:solidFill>
                  <a:latin typeface="Huawei Sans" panose="020C0503030203020204" pitchFamily="34" charset="0"/>
                  <a:ea typeface="华文细黑" pitchFamily="2" charset="-122"/>
                  <a:cs typeface="Huawei Sans" panose="020C0503030203020204" pitchFamily="34" charset="0"/>
                </a:rPr>
                <a:t>U-NII</a:t>
              </a:r>
            </a:p>
          </p:txBody>
        </p:sp>
        <p:sp>
          <p:nvSpPr>
            <p:cNvPr id="48" name="Rectangle 49"/>
            <p:cNvSpPr>
              <a:spLocks noChangeArrowheads="1"/>
            </p:cNvSpPr>
            <p:nvPr/>
          </p:nvSpPr>
          <p:spPr bwMode="auto">
            <a:xfrm>
              <a:off x="4357" y="3073"/>
              <a:ext cx="1046" cy="390"/>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dirty="0">
                  <a:latin typeface="Huawei Sans" panose="020C0503030203020204" pitchFamily="34" charset="0"/>
                  <a:ea typeface="华文细黑" pitchFamily="2" charset="-122"/>
                  <a:cs typeface="Huawei Sans" panose="020C0503030203020204" pitchFamily="34" charset="0"/>
                </a:rPr>
                <a:t>Europa</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a:p>
              <a:pPr algn="ctr" eaLnBrk="0" hangingPunct="0"/>
              <a:r>
                <a:rPr lang="en-US" sz="1600" i="1" dirty="0">
                  <a:solidFill>
                    <a:schemeClr val="tx1"/>
                  </a:solidFill>
                  <a:latin typeface="Huawei Sans" panose="020C0503030203020204" pitchFamily="34" charset="0"/>
                  <a:ea typeface="华文细黑" pitchFamily="2" charset="-122"/>
                  <a:cs typeface="Huawei Sans" panose="020C0503030203020204" pitchFamily="34" charset="0"/>
                </a:rPr>
                <a:t>HiperLAN2*</a:t>
              </a:r>
            </a:p>
          </p:txBody>
        </p:sp>
        <p:sp>
          <p:nvSpPr>
            <p:cNvPr id="49" name="Rectangle 50"/>
            <p:cNvSpPr>
              <a:spLocks noChangeArrowheads="1"/>
            </p:cNvSpPr>
            <p:nvPr/>
          </p:nvSpPr>
          <p:spPr bwMode="auto">
            <a:xfrm>
              <a:off x="900" y="2873"/>
              <a:ext cx="768" cy="226"/>
            </a:xfrm>
            <a:prstGeom prst="rect">
              <a:avLst/>
            </a:prstGeom>
            <a:solidFill>
              <a:srgbClr val="FFFF99"/>
            </a:solidFill>
            <a:ln w="9525">
              <a:noFill/>
              <a:miter lim="800000"/>
              <a:headEnd/>
              <a:tailEnd/>
            </a:ln>
          </p:spPr>
          <p:txBody>
            <a:bodyPr lIns="92075" tIns="46038" rIns="92075" bIns="46038">
              <a:spAutoFit/>
            </a:bodyPr>
            <a:lstStyle/>
            <a:p>
              <a:pPr algn="ctr" eaLnBrk="0" hangingPunct="0"/>
              <a:r>
                <a:rPr lang="en-US" sz="1600" i="1" dirty="0" err="1">
                  <a:latin typeface="Huawei Sans" panose="020C0503030203020204" pitchFamily="34" charset="0"/>
                  <a:ea typeface="华文细黑" pitchFamily="2" charset="-122"/>
                  <a:cs typeface="Huawei Sans" panose="020C0503030203020204" pitchFamily="34" charset="0"/>
                </a:rPr>
                <a:t>Japão</a:t>
              </a:r>
              <a:r>
                <a:rPr lang="en-US" sz="1600" i="1" dirty="0">
                  <a:latin typeface="Huawei Sans" panose="020C0503030203020204" pitchFamily="34" charset="0"/>
                  <a:ea typeface="华文细黑" pitchFamily="2" charset="-122"/>
                  <a:cs typeface="Huawei Sans" panose="020C0503030203020204" pitchFamily="34" charset="0"/>
                </a:rPr>
                <a:t>*</a:t>
              </a:r>
              <a:endParaRPr lang="en-US" sz="1600" i="1"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50" name="Rectangle 51"/>
            <p:cNvSpPr>
              <a:spLocks noChangeArrowheads="1"/>
            </p:cNvSpPr>
            <p:nvPr/>
          </p:nvSpPr>
          <p:spPr bwMode="auto">
            <a:xfrm>
              <a:off x="99" y="2672"/>
              <a:ext cx="656" cy="209"/>
            </a:xfrm>
            <a:prstGeom prst="rect">
              <a:avLst/>
            </a:prstGeom>
            <a:noFill/>
            <a:ln w="9525">
              <a:noFill/>
              <a:miter lim="800000"/>
              <a:headEnd/>
              <a:tailEnd/>
            </a:ln>
          </p:spPr>
          <p:txBody>
            <a:bodyPr wrap="none">
              <a:spAutoFit/>
            </a:bodyPr>
            <a:lstStyle/>
            <a:p>
              <a:pPr eaLnBrk="0" hangingPunct="0">
                <a:lnSpc>
                  <a:spcPct val="90000"/>
                </a:lnSpc>
                <a:spcBef>
                  <a:spcPct val="60000"/>
                </a:spcBef>
              </a:pPr>
              <a:r>
                <a:rPr lang="en-US" sz="1600" b="1">
                  <a:solidFill>
                    <a:schemeClr val="tx1"/>
                  </a:solidFill>
                  <a:latin typeface="Huawei Sans" panose="020C0503030203020204" pitchFamily="34" charset="0"/>
                  <a:ea typeface="华文细黑" pitchFamily="2" charset="-122"/>
                  <a:cs typeface="Huawei Sans" panose="020C0503030203020204" pitchFamily="34" charset="0"/>
                </a:rPr>
                <a:t>5.1 GHz</a:t>
              </a:r>
            </a:p>
          </p:txBody>
        </p:sp>
      </p:grpSp>
    </p:spTree>
    <p:extLst>
      <p:ext uri="{BB962C8B-B14F-4D97-AF65-F5344CB8AC3E}">
        <p14:creationId xmlns:p14="http://schemas.microsoft.com/office/powerpoint/2010/main" val="105548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2"/>
            <a:ext cx="11306175" cy="5048619"/>
          </a:xfrm>
        </p:spPr>
        <p:txBody>
          <a:bodyPr/>
          <a:lstStyle/>
          <a:p>
            <a:r>
              <a:rPr lang="en-US" sz="1600" dirty="0"/>
              <a:t>APs e ACs Fat/Fit
</a:t>
            </a:r>
            <a:r>
              <a:rPr lang="pt-BR" sz="1400" dirty="0"/>
              <a:t>Os primeiros </a:t>
            </a:r>
            <a:r>
              <a:rPr lang="pt-BR" sz="1400" dirty="0" err="1"/>
              <a:t>APs</a:t>
            </a:r>
            <a:r>
              <a:rPr lang="pt-BR" sz="1400" dirty="0"/>
              <a:t> podem funcionar de forma independente, mas não podem se coordenar entre si (por exemplo, canais de trabalho). </a:t>
            </a:r>
            <a:endParaRPr lang="en-US" sz="1400" dirty="0"/>
          </a:p>
          <a:p>
            <a:pPr lvl="1"/>
            <a:r>
              <a:rPr lang="pt-BR" sz="1400" dirty="0"/>
              <a:t>Alguns fornecedores mudaram a função de gerenciamento para um dispositivo de gerenciamento, de modo que os </a:t>
            </a:r>
            <a:r>
              <a:rPr lang="pt-BR" sz="1400" dirty="0" err="1"/>
              <a:t>APs</a:t>
            </a:r>
            <a:r>
              <a:rPr lang="pt-BR" sz="1400" dirty="0"/>
              <a:t> são responsáveis apenas pelo acesso sem fio e pelo processamento de dados da Camada 2. Geralmente, um AP que tem funções simplificadas e não pode funcionar independentemente é chamado de AP de ajuste ou de controle centralizado, e um dispositivo que gerencia </a:t>
            </a:r>
            <a:r>
              <a:rPr lang="pt-BR" sz="1400" dirty="0" err="1"/>
              <a:t>APs</a:t>
            </a:r>
            <a:r>
              <a:rPr lang="pt-BR" sz="1400" dirty="0"/>
              <a:t> de ajuste é chamado de controlador de AP (AC</a:t>
            </a:r>
            <a:r>
              <a:rPr lang="en-US" sz="1400" dirty="0"/>
              <a:t>). </a:t>
            </a:r>
          </a:p>
          <a:p>
            <a:pPr lvl="1"/>
            <a:r>
              <a:rPr lang="pt-BR" sz="1400" dirty="0"/>
              <a:t>Correspondentemente, um PA que tem funções completas e pode trabalhar independentemente é referido como um Fat PA.</a:t>
            </a:r>
            <a:r>
              <a:rPr lang="en-US" sz="1400" dirty="0"/>
              <a:t> </a:t>
            </a:r>
          </a:p>
        </p:txBody>
      </p:sp>
      <p:sp>
        <p:nvSpPr>
          <p:cNvPr id="2" name="标题 1"/>
          <p:cNvSpPr>
            <a:spLocks noGrp="1"/>
          </p:cNvSpPr>
          <p:nvPr>
            <p:ph type="title"/>
          </p:nvPr>
        </p:nvSpPr>
        <p:spPr/>
        <p:txBody>
          <a:bodyPr/>
          <a:lstStyle/>
          <a:p>
            <a:r>
              <a:rPr lang="en-US"/>
              <a:t>Wi-Fi (6)</a:t>
            </a:r>
          </a:p>
        </p:txBody>
      </p:sp>
      <p:sp>
        <p:nvSpPr>
          <p:cNvPr id="5" name="Rectangle 5"/>
          <p:cNvSpPr>
            <a:spLocks noChangeArrowheads="1"/>
          </p:cNvSpPr>
          <p:nvPr/>
        </p:nvSpPr>
        <p:spPr bwMode="auto">
          <a:xfrm>
            <a:off x="2442256" y="4012268"/>
            <a:ext cx="3504717" cy="1692400"/>
          </a:xfrm>
          <a:prstGeom prst="rect">
            <a:avLst/>
          </a:prstGeom>
          <a:solidFill>
            <a:srgbClr val="C0C0C0">
              <a:alpha val="21960"/>
            </a:srgbClr>
          </a:solidFill>
          <a:ln w="9525" algn="ctr">
            <a:solidFill>
              <a:schemeClr val="tx1"/>
            </a:solidFill>
            <a:prstDash val="dash"/>
            <a:miter lim="800000"/>
            <a:headEnd/>
            <a:tailEnd/>
          </a:ln>
        </p:spPr>
        <p:txBody>
          <a:bodyPr wrap="none" anchor="ctr"/>
          <a:lstStyle/>
          <a:p>
            <a:pPr algn="ctr">
              <a:lnSpc>
                <a:spcPct val="90000"/>
              </a:lnSpc>
              <a:buClr>
                <a:schemeClr val="tx2"/>
              </a:buClr>
              <a:buFontTx/>
              <a:buChar char="•"/>
            </a:pPr>
            <a:endParaRPr lang="zh-CN" altLang="en-US" sz="280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6" name="Rectangle 6"/>
          <p:cNvSpPr>
            <a:spLocks noChangeArrowheads="1"/>
          </p:cNvSpPr>
          <p:nvPr/>
        </p:nvSpPr>
        <p:spPr bwMode="auto">
          <a:xfrm>
            <a:off x="2710197" y="4434615"/>
            <a:ext cx="2954842" cy="274688"/>
          </a:xfrm>
          <a:prstGeom prst="rect">
            <a:avLst/>
          </a:prstGeom>
          <a:solidFill>
            <a:srgbClr val="FFCCCC">
              <a:alpha val="39999"/>
            </a:srgbClr>
          </a:solidFill>
          <a:ln w="9525">
            <a:solidFill>
              <a:schemeClr val="tx1"/>
            </a:solidFill>
            <a:miter lim="800000"/>
            <a:headEnd/>
            <a:tailEnd/>
          </a:ln>
        </p:spPr>
        <p:txBody>
          <a:bodyPr wrap="none" anchor="ctr"/>
          <a:lstStyle/>
          <a:p>
            <a:pPr algn="ctr" eaLnBrk="0" hangingPunct="0"/>
            <a:r>
              <a:rPr lang="en-US" sz="1200" dirty="0">
                <a:solidFill>
                  <a:schemeClr val="tx1"/>
                </a:solidFill>
                <a:latin typeface="Huawei Sans" panose="020C0503030203020204" pitchFamily="34" charset="0"/>
                <a:ea typeface="华文细黑" pitchFamily="2" charset="-122"/>
                <a:cs typeface="Huawei Sans" panose="020C0503030203020204" pitchFamily="34" charset="0"/>
              </a:rPr>
              <a:t>802.11a/b/g</a:t>
            </a:r>
            <a:r>
              <a:rPr lang="en-US" sz="1200" dirty="0">
                <a:latin typeface="Huawei Sans" panose="020C0503030203020204" pitchFamily="34" charset="0"/>
                <a:ea typeface="华文细黑" pitchFamily="2" charset="-122"/>
                <a:cs typeface="Huawei Sans" panose="020C0503030203020204" pitchFamily="34" charset="0"/>
              </a:rPr>
              <a:t>/n/ac</a:t>
            </a:r>
            <a:r>
              <a:rPr lang="en-US" altLang="zh-CN" sz="1200" dirty="0">
                <a:latin typeface="Huawei Sans" panose="020C0503030203020204" pitchFamily="34" charset="0"/>
                <a:ea typeface="华文细黑" pitchFamily="2" charset="-122"/>
                <a:cs typeface="Huawei Sans" panose="020C0503030203020204" pitchFamily="34" charset="0"/>
              </a:rPr>
              <a:t>/ax</a:t>
            </a:r>
            <a:endParaRPr lang="en-US" sz="1200" dirty="0">
              <a:latin typeface="Huawei Sans" panose="020C0503030203020204" pitchFamily="34" charset="0"/>
              <a:ea typeface="华文细黑" pitchFamily="2" charset="-122"/>
              <a:cs typeface="Huawei Sans" panose="020C0503030203020204" pitchFamily="34" charset="0"/>
            </a:endParaRPr>
          </a:p>
        </p:txBody>
      </p:sp>
      <p:sp>
        <p:nvSpPr>
          <p:cNvPr id="7" name="Rectangle 7"/>
          <p:cNvSpPr>
            <a:spLocks noChangeArrowheads="1"/>
          </p:cNvSpPr>
          <p:nvPr/>
        </p:nvSpPr>
        <p:spPr bwMode="auto">
          <a:xfrm>
            <a:off x="2710197" y="5239268"/>
            <a:ext cx="2954842" cy="264994"/>
          </a:xfrm>
          <a:prstGeom prst="rect">
            <a:avLst/>
          </a:prstGeom>
          <a:solidFill>
            <a:srgbClr val="FFCC66">
              <a:alpha val="39999"/>
            </a:srgbClr>
          </a:solidFill>
          <a:ln w="9525">
            <a:solidFill>
              <a:schemeClr val="tx1"/>
            </a:solidFill>
            <a:miter lim="800000"/>
            <a:headEnd/>
            <a:tailEnd/>
          </a:ln>
        </p:spPr>
        <p:txBody>
          <a:bodyPr wrap="none" anchor="ctr"/>
          <a:lstStyle/>
          <a:p>
            <a:pPr algn="ctr" eaLnBrk="0" hangingPunct="0"/>
            <a:r>
              <a:rPr lang="pt-BR" sz="1200" dirty="0">
                <a:latin typeface="Huawei Sans" panose="020C0503030203020204" pitchFamily="34" charset="0"/>
                <a:ea typeface="华文细黑" pitchFamily="2" charset="-122"/>
                <a:cs typeface="Huawei Sans" panose="020C0503030203020204" pitchFamily="34" charset="0"/>
              </a:rPr>
              <a:t>NMS, roaming de camada 2 e segurança
</a:t>
            </a:r>
            <a:endParaRPr lang="en-US" sz="1200"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8" name="Rectangle 8"/>
          <p:cNvSpPr>
            <a:spLocks noChangeArrowheads="1"/>
          </p:cNvSpPr>
          <p:nvPr/>
        </p:nvSpPr>
        <p:spPr bwMode="auto">
          <a:xfrm>
            <a:off x="2710197" y="4955446"/>
            <a:ext cx="2954842" cy="294079"/>
          </a:xfrm>
          <a:prstGeom prst="rect">
            <a:avLst/>
          </a:prstGeom>
          <a:solidFill>
            <a:srgbClr val="99FF99">
              <a:alpha val="39999"/>
            </a:srgbClr>
          </a:solidFill>
          <a:ln w="9525">
            <a:solidFill>
              <a:schemeClr val="tx1"/>
            </a:solidFill>
            <a:miter lim="800000"/>
            <a:headEnd/>
            <a:tailEnd/>
          </a:ln>
        </p:spPr>
        <p:txBody>
          <a:bodyPr wrap="none" anchor="ctr"/>
          <a:lstStyle/>
          <a:p>
            <a:pPr algn="ctr" eaLnBrk="0" hangingPunct="0"/>
            <a:r>
              <a:rPr lang="pt-BR" sz="1200" dirty="0">
                <a:latin typeface="Huawei Sans" panose="020C0503030203020204" pitchFamily="34" charset="0"/>
                <a:ea typeface="华文细黑" pitchFamily="2" charset="-122"/>
                <a:cs typeface="Huawei Sans" panose="020C0503030203020204" pitchFamily="34" charset="0"/>
              </a:rPr>
              <a:t>Autenticação 802.1x e </a:t>
            </a:r>
            <a:r>
              <a:rPr lang="pt-BR" sz="1200" dirty="0" err="1">
                <a:latin typeface="Huawei Sans" panose="020C0503030203020204" pitchFamily="34" charset="0"/>
                <a:ea typeface="华文细黑" pitchFamily="2" charset="-122"/>
                <a:cs typeface="Huawei Sans" panose="020C0503030203020204" pitchFamily="34" charset="0"/>
              </a:rPr>
              <a:t>QoS</a:t>
            </a:r>
            <a:r>
              <a:rPr lang="pt-BR" sz="1200" dirty="0">
                <a:latin typeface="Huawei Sans" panose="020C0503030203020204" pitchFamily="34" charset="0"/>
                <a:ea typeface="华文细黑" pitchFamily="2" charset="-122"/>
                <a:cs typeface="Huawei Sans" panose="020C0503030203020204" pitchFamily="34" charset="0"/>
              </a:rPr>
              <a:t> 802.11e
</a:t>
            </a:r>
            <a:endParaRPr lang="en-US" sz="1200"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9" name="Rectangle 9"/>
          <p:cNvSpPr>
            <a:spLocks noChangeArrowheads="1"/>
          </p:cNvSpPr>
          <p:nvPr/>
        </p:nvSpPr>
        <p:spPr bwMode="auto">
          <a:xfrm>
            <a:off x="2710197" y="4187250"/>
            <a:ext cx="2954842" cy="258530"/>
          </a:xfrm>
          <a:prstGeom prst="rect">
            <a:avLst/>
          </a:prstGeom>
          <a:solidFill>
            <a:srgbClr val="F0E4CC">
              <a:alpha val="39999"/>
            </a:srgbClr>
          </a:solidFill>
          <a:ln w="9525">
            <a:solidFill>
              <a:schemeClr val="tx1"/>
            </a:solidFill>
            <a:miter lim="800000"/>
            <a:headEnd/>
            <a:tailEnd/>
          </a:ln>
        </p:spPr>
        <p:txBody>
          <a:bodyPr wrap="none" anchor="ctr"/>
          <a:lstStyle/>
          <a:p>
            <a:pPr algn="ctr" eaLnBrk="0" hangingPunct="0"/>
            <a:r>
              <a:rPr lang="en-US" sz="1200">
                <a:latin typeface="Huawei Sans" panose="020C0503030203020204" pitchFamily="34" charset="0"/>
                <a:ea typeface="华文细黑" pitchFamily="2" charset="-122"/>
                <a:cs typeface="Huawei Sans" panose="020C0503030203020204" pitchFamily="34" charset="0"/>
              </a:rPr>
              <a:t>Antena
</a:t>
            </a:r>
            <a:endParaRPr lang="en-US" sz="120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10" name="Rectangle 10"/>
          <p:cNvSpPr>
            <a:spLocks noChangeArrowheads="1"/>
          </p:cNvSpPr>
          <p:nvPr/>
        </p:nvSpPr>
        <p:spPr bwMode="auto">
          <a:xfrm>
            <a:off x="2710197" y="4697074"/>
            <a:ext cx="2954842" cy="285999"/>
          </a:xfrm>
          <a:prstGeom prst="rect">
            <a:avLst/>
          </a:prstGeom>
          <a:solidFill>
            <a:schemeClr val="accent1">
              <a:alpha val="39999"/>
            </a:schemeClr>
          </a:solidFill>
          <a:ln w="9525">
            <a:solidFill>
              <a:schemeClr val="tx1"/>
            </a:solidFill>
            <a:miter lim="800000"/>
            <a:headEnd/>
            <a:tailEnd/>
          </a:ln>
        </p:spPr>
        <p:txBody>
          <a:bodyPr wrap="none" anchor="ctr"/>
          <a:lstStyle/>
          <a:p>
            <a:pPr algn="ctr" eaLnBrk="0" hangingPunct="0"/>
            <a:r>
              <a:rPr lang="en-US" sz="1200" dirty="0" err="1">
                <a:latin typeface="Huawei Sans" panose="020C0503030203020204" pitchFamily="34" charset="0"/>
                <a:ea typeface="华文细黑" pitchFamily="2" charset="-122"/>
                <a:cs typeface="Huawei Sans" panose="020C0503030203020204" pitchFamily="34" charset="0"/>
              </a:rPr>
              <a:t>Encriptação</a:t>
            </a:r>
            <a:endParaRPr lang="en-US" sz="1200" dirty="0">
              <a:solidFill>
                <a:schemeClr val="tx1"/>
              </a:solidFill>
              <a:latin typeface="Huawei Sans" panose="020C0503030203020204" pitchFamily="34" charset="0"/>
              <a:ea typeface="华文细黑" pitchFamily="2" charset="-122"/>
              <a:cs typeface="Huawei Sans" panose="020C0503030203020204" pitchFamily="34" charset="0"/>
            </a:endParaRPr>
          </a:p>
        </p:txBody>
      </p:sp>
      <p:sp>
        <p:nvSpPr>
          <p:cNvPr id="11" name="Line 11"/>
          <p:cNvSpPr>
            <a:spLocks noChangeShapeType="1"/>
          </p:cNvSpPr>
          <p:nvPr/>
        </p:nvSpPr>
        <p:spPr bwMode="auto">
          <a:xfrm flipV="1">
            <a:off x="1175667" y="4012268"/>
            <a:ext cx="1266589" cy="846200"/>
          </a:xfrm>
          <a:prstGeom prst="line">
            <a:avLst/>
          </a:prstGeom>
          <a:noFill/>
          <a:ln w="9525">
            <a:solidFill>
              <a:schemeClr val="tx1"/>
            </a:solidFill>
            <a:round/>
            <a:headEnd/>
            <a:tailEnd/>
          </a:ln>
        </p:spPr>
        <p:txBody>
          <a:bodyPr/>
          <a:lstStyle/>
          <a:p>
            <a:endParaRPr lang="zh-CN" altLang="en-US" sz="1000">
              <a:latin typeface="Huawei Sans" panose="020C0503030203020204" pitchFamily="34" charset="0"/>
              <a:cs typeface="Huawei Sans" panose="020C0503030203020204" pitchFamily="34" charset="0"/>
            </a:endParaRPr>
          </a:p>
        </p:txBody>
      </p:sp>
      <p:sp>
        <p:nvSpPr>
          <p:cNvPr id="12" name="Line 12"/>
          <p:cNvSpPr>
            <a:spLocks noChangeShapeType="1"/>
          </p:cNvSpPr>
          <p:nvPr/>
        </p:nvSpPr>
        <p:spPr bwMode="auto">
          <a:xfrm>
            <a:off x="1175667" y="5133703"/>
            <a:ext cx="1266589" cy="570965"/>
          </a:xfrm>
          <a:prstGeom prst="line">
            <a:avLst/>
          </a:prstGeom>
          <a:noFill/>
          <a:ln w="9525">
            <a:solidFill>
              <a:schemeClr val="tx1"/>
            </a:solidFill>
            <a:round/>
            <a:headEnd/>
            <a:tailEnd/>
          </a:ln>
        </p:spPr>
        <p:txBody>
          <a:bodyPr/>
          <a:lstStyle/>
          <a:p>
            <a:endParaRPr lang="zh-CN" altLang="en-US" sz="1000">
              <a:latin typeface="Huawei Sans" panose="020C0503030203020204" pitchFamily="34" charset="0"/>
              <a:cs typeface="Huawei Sans" panose="020C0503030203020204" pitchFamily="34" charset="0"/>
            </a:endParaRPr>
          </a:p>
        </p:txBody>
      </p:sp>
      <p:pic>
        <p:nvPicPr>
          <p:cNvPr id="13" name="图片 12"/>
          <p:cNvPicPr>
            <a:picLocks noChangeAspect="1"/>
          </p:cNvPicPr>
          <p:nvPr/>
        </p:nvPicPr>
        <p:blipFill>
          <a:blip r:embed="rId3" cstate="print"/>
          <a:stretch>
            <a:fillRect/>
          </a:stretch>
        </p:blipFill>
        <p:spPr>
          <a:xfrm>
            <a:off x="630960" y="4674002"/>
            <a:ext cx="544707" cy="573375"/>
          </a:xfrm>
          <a:prstGeom prst="rect">
            <a:avLst/>
          </a:prstGeom>
        </p:spPr>
      </p:pic>
      <p:sp>
        <p:nvSpPr>
          <p:cNvPr id="14" name="文本框 13"/>
          <p:cNvSpPr txBox="1"/>
          <p:nvPr/>
        </p:nvSpPr>
        <p:spPr bwMode="auto">
          <a:xfrm>
            <a:off x="618001" y="4381915"/>
            <a:ext cx="968621" cy="33488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auto"/>
            <a:r>
              <a:rPr lang="en-US" sz="1600" dirty="0">
                <a:latin typeface="Huawei Sans" panose="020C0503030203020204" pitchFamily="34" charset="0"/>
                <a:ea typeface="方正兰亭黑简体" panose="02000000000000000000" pitchFamily="2" charset="-122"/>
                <a:cs typeface="Huawei Sans" panose="020C0503030203020204" pitchFamily="34" charset="0"/>
              </a:rPr>
              <a:t>Fat AP</a:t>
            </a:r>
          </a:p>
        </p:txBody>
      </p:sp>
      <p:sp>
        <p:nvSpPr>
          <p:cNvPr id="16" name="Rectangle 10"/>
          <p:cNvSpPr>
            <a:spLocks noChangeArrowheads="1"/>
          </p:cNvSpPr>
          <p:nvPr/>
        </p:nvSpPr>
        <p:spPr bwMode="auto">
          <a:xfrm>
            <a:off x="6802608" y="4906846"/>
            <a:ext cx="3914864" cy="1259822"/>
          </a:xfrm>
          <a:prstGeom prst="rect">
            <a:avLst/>
          </a:prstGeom>
          <a:solidFill>
            <a:srgbClr val="C0C0C0">
              <a:alpha val="21960"/>
            </a:srgbClr>
          </a:solidFill>
          <a:ln w="9525" algn="ctr">
            <a:solidFill>
              <a:schemeClr val="tx1"/>
            </a:solidFill>
            <a:prstDash val="dash"/>
            <a:miter lim="800000"/>
            <a:headEnd/>
            <a:tailEnd/>
          </a:ln>
        </p:spPr>
        <p:txBody>
          <a:bodyPr wrap="none" anchor="ctr"/>
          <a:lstStyle/>
          <a:p>
            <a:pPr algn="ctr">
              <a:lnSpc>
                <a:spcPct val="90000"/>
              </a:lnSpc>
              <a:buClr>
                <a:schemeClr val="tx2"/>
              </a:buClr>
              <a:buFontTx/>
              <a:buChar char="•"/>
            </a:pPr>
            <a:endParaRPr lang="zh-CN" altLang="en-US" sz="20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Rectangle 17"/>
          <p:cNvSpPr>
            <a:spLocks noChangeArrowheads="1"/>
          </p:cNvSpPr>
          <p:nvPr/>
        </p:nvSpPr>
        <p:spPr bwMode="auto">
          <a:xfrm>
            <a:off x="6941519" y="5812671"/>
            <a:ext cx="2861742" cy="182209"/>
          </a:xfrm>
          <a:prstGeom prst="rect">
            <a:avLst/>
          </a:prstGeom>
          <a:solidFill>
            <a:srgbClr val="FFCC66">
              <a:alpha val="39999"/>
            </a:srgbClr>
          </a:solidFill>
          <a:ln w="9525">
            <a:solidFill>
              <a:schemeClr val="tx1"/>
            </a:solidFill>
            <a:miter lim="800000"/>
            <a:headEnd/>
            <a:tailEnd/>
          </a:ln>
        </p:spPr>
        <p:txBody>
          <a:bodyPr wrap="none" anchor="ctr"/>
          <a:lstStyle/>
          <a:p>
            <a:pPr algn="ctr" eaLnBrk="0" hangingPunct="0"/>
            <a:r>
              <a:rPr lang="pt-BR" sz="1200">
                <a:latin typeface="Huawei Sans" panose="020C0503030203020204" pitchFamily="34" charset="0"/>
                <a:ea typeface="方正兰亭黑简体" panose="02000000000000000000" pitchFamily="2" charset="-122"/>
                <a:cs typeface="Huawei Sans" panose="020C0503030203020204" pitchFamily="34" charset="0"/>
              </a:rPr>
              <a:t>NMS, roaming de camada 3 e segurança
</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Rectangle 18"/>
          <p:cNvSpPr>
            <a:spLocks noChangeArrowheads="1"/>
          </p:cNvSpPr>
          <p:nvPr/>
        </p:nvSpPr>
        <p:spPr bwMode="auto">
          <a:xfrm>
            <a:off x="6940775" y="5489896"/>
            <a:ext cx="2867284" cy="286597"/>
          </a:xfrm>
          <a:prstGeom prst="rect">
            <a:avLst/>
          </a:prstGeom>
          <a:solidFill>
            <a:srgbClr val="99FF99">
              <a:alpha val="39999"/>
            </a:srgbClr>
          </a:solidFill>
          <a:ln w="9525">
            <a:solidFill>
              <a:schemeClr val="tx1"/>
            </a:solidFill>
            <a:miter lim="800000"/>
            <a:headEnd/>
            <a:tailEnd/>
          </a:ln>
        </p:spPr>
        <p:txBody>
          <a:bodyPr wrap="none" anchor="ctr"/>
          <a:lstStyle/>
          <a:p>
            <a:pPr algn="ctr" eaLnBrk="0" hangingPunct="0"/>
            <a:r>
              <a:rPr lang="pt-BR" sz="1200" dirty="0">
                <a:latin typeface="Huawei Sans" panose="020C0503030203020204" pitchFamily="34" charset="0"/>
                <a:ea typeface="方正兰亭黑简体" panose="02000000000000000000" pitchFamily="2" charset="-122"/>
                <a:cs typeface="Huawei Sans" panose="020C0503030203020204" pitchFamily="34" charset="0"/>
              </a:rPr>
              <a:t>Autenticação 802.1x e </a:t>
            </a:r>
            <a:r>
              <a:rPr lang="pt-BR" sz="1200" dirty="0" err="1">
                <a:latin typeface="Huawei Sans" panose="020C0503030203020204" pitchFamily="34" charset="0"/>
                <a:ea typeface="方正兰亭黑简体" panose="02000000000000000000" pitchFamily="2" charset="-122"/>
                <a:cs typeface="Huawei Sans" panose="020C0503030203020204" pitchFamily="34" charset="0"/>
              </a:rPr>
              <a:t>QoS</a:t>
            </a:r>
            <a:r>
              <a:rPr lang="pt-BR" sz="1200" dirty="0">
                <a:latin typeface="Huawei Sans" panose="020C0503030203020204" pitchFamily="34" charset="0"/>
                <a:ea typeface="方正兰亭黑简体" panose="02000000000000000000" pitchFamily="2" charset="-122"/>
                <a:cs typeface="Huawei Sans" panose="020C0503030203020204" pitchFamily="34" charset="0"/>
              </a:rPr>
              <a:t> 802.11e
</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9" name="Rectangle 9"/>
          <p:cNvSpPr>
            <a:spLocks noChangeArrowheads="1"/>
          </p:cNvSpPr>
          <p:nvPr/>
        </p:nvSpPr>
        <p:spPr bwMode="auto">
          <a:xfrm>
            <a:off x="7697759" y="3676924"/>
            <a:ext cx="2995872" cy="910922"/>
          </a:xfrm>
          <a:prstGeom prst="rect">
            <a:avLst/>
          </a:prstGeom>
          <a:solidFill>
            <a:srgbClr val="C0C0C0">
              <a:alpha val="21960"/>
            </a:srgbClr>
          </a:solidFill>
          <a:ln w="9525" algn="ctr">
            <a:solidFill>
              <a:schemeClr val="tx1"/>
            </a:solidFill>
            <a:prstDash val="dash"/>
            <a:miter lim="800000"/>
            <a:headEnd/>
            <a:tailEnd/>
          </a:ln>
        </p:spPr>
        <p:txBody>
          <a:bodyPr wrap="none" anchor="ctr"/>
          <a:lstStyle/>
          <a:p>
            <a:pPr algn="ctr">
              <a:lnSpc>
                <a:spcPct val="90000"/>
              </a:lnSpc>
              <a:buClr>
                <a:schemeClr val="tx2"/>
              </a:buClr>
              <a:buFontTx/>
              <a:buChar char="•"/>
            </a:pPr>
            <a:endParaRPr lang="zh-CN" altLang="en-US" sz="20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Line 13"/>
          <p:cNvSpPr>
            <a:spLocks noChangeShapeType="1"/>
          </p:cNvSpPr>
          <p:nvPr/>
        </p:nvSpPr>
        <p:spPr bwMode="auto">
          <a:xfrm flipH="1">
            <a:off x="10214644" y="3990505"/>
            <a:ext cx="1" cy="1352551"/>
          </a:xfrm>
          <a:prstGeom prst="line">
            <a:avLst/>
          </a:prstGeom>
          <a:noFill/>
          <a:ln w="9525">
            <a:solidFill>
              <a:schemeClr val="tx1"/>
            </a:solidFill>
            <a:round/>
            <a:headEnd/>
            <a:tailEnd/>
          </a:ln>
        </p:spPr>
        <p:txBody>
          <a:bodyPr wrap="none" anchor="ctr"/>
          <a:lstStyle/>
          <a:p>
            <a:endParaRPr lang="zh-CN" altLang="en-US" sz="80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Rectangle 14"/>
          <p:cNvSpPr>
            <a:spLocks noChangeArrowheads="1"/>
          </p:cNvSpPr>
          <p:nvPr/>
        </p:nvSpPr>
        <p:spPr bwMode="auto">
          <a:xfrm>
            <a:off x="7967289" y="4046824"/>
            <a:ext cx="1594529" cy="200772"/>
          </a:xfrm>
          <a:prstGeom prst="rect">
            <a:avLst/>
          </a:prstGeom>
          <a:solidFill>
            <a:srgbClr val="FFCCCC">
              <a:alpha val="39999"/>
            </a:srgbClr>
          </a:solidFill>
          <a:ln w="9525">
            <a:solidFill>
              <a:schemeClr val="tx1"/>
            </a:solidFill>
            <a:miter lim="800000"/>
            <a:headEnd/>
            <a:tailEnd/>
          </a:ln>
        </p:spPr>
        <p:txBody>
          <a:bodyPr wrap="none" anchor="ctr"/>
          <a:lstStyle/>
          <a:p>
            <a:pPr algn="ctr" eaLnBrk="0" hangingPunct="0"/>
            <a:r>
              <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802.11a/b/g</a:t>
            </a:r>
            <a:r>
              <a:rPr lang="en-US" altLang="zh-CN"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/n/ac/ax</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2" name="Rectangle 15"/>
          <p:cNvSpPr>
            <a:spLocks noChangeArrowheads="1"/>
          </p:cNvSpPr>
          <p:nvPr/>
        </p:nvSpPr>
        <p:spPr bwMode="auto">
          <a:xfrm>
            <a:off x="7967837" y="3814520"/>
            <a:ext cx="1589183" cy="232303"/>
          </a:xfrm>
          <a:prstGeom prst="rect">
            <a:avLst/>
          </a:prstGeom>
          <a:solidFill>
            <a:srgbClr val="F0E4CC">
              <a:alpha val="39999"/>
            </a:srgbClr>
          </a:solidFill>
          <a:ln w="9525">
            <a:solidFill>
              <a:schemeClr val="tx1"/>
            </a:solidFill>
            <a:miter lim="800000"/>
            <a:headEnd/>
            <a:tailEnd/>
          </a:ln>
        </p:spPr>
        <p:txBody>
          <a:bodyPr wrap="none" anchor="ctr"/>
          <a:lstStyle/>
          <a:p>
            <a:pPr algn="ctr" eaLnBrk="0" hangingPunct="0"/>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Antenna</a:t>
            </a:r>
          </a:p>
        </p:txBody>
      </p:sp>
      <p:sp>
        <p:nvSpPr>
          <p:cNvPr id="23" name="Rectangle 16"/>
          <p:cNvSpPr>
            <a:spLocks noChangeArrowheads="1"/>
          </p:cNvSpPr>
          <p:nvPr/>
        </p:nvSpPr>
        <p:spPr bwMode="auto">
          <a:xfrm>
            <a:off x="7966740" y="4252095"/>
            <a:ext cx="1599876" cy="203316"/>
          </a:xfrm>
          <a:prstGeom prst="rect">
            <a:avLst/>
          </a:prstGeom>
          <a:solidFill>
            <a:schemeClr val="accent1">
              <a:alpha val="39999"/>
            </a:schemeClr>
          </a:solidFill>
          <a:ln w="9525">
            <a:solidFill>
              <a:schemeClr val="tx1"/>
            </a:solidFill>
            <a:miter lim="800000"/>
            <a:headEnd/>
            <a:tailEnd/>
          </a:ln>
        </p:spPr>
        <p:txBody>
          <a:bodyPr wrap="none" anchor="ctr"/>
          <a:lstStyle/>
          <a:p>
            <a:pPr algn="ctr" eaLnBrk="0" hangingPunct="0"/>
            <a:r>
              <a:rPr lang="en-US" sz="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Encryption</a:t>
            </a:r>
          </a:p>
        </p:txBody>
      </p:sp>
      <p:sp>
        <p:nvSpPr>
          <p:cNvPr id="24" name="Text Box 19"/>
          <p:cNvSpPr txBox="1">
            <a:spLocks noChangeArrowheads="1"/>
          </p:cNvSpPr>
          <p:nvPr/>
        </p:nvSpPr>
        <p:spPr bwMode="auto">
          <a:xfrm>
            <a:off x="7066001" y="5046113"/>
            <a:ext cx="1196161" cy="276999"/>
          </a:xfrm>
          <a:prstGeom prst="rect">
            <a:avLst/>
          </a:prstGeom>
          <a:noFill/>
          <a:ln w="9525">
            <a:noFill/>
            <a:miter lim="800000"/>
            <a:headEnd/>
            <a:tailEnd/>
          </a:ln>
        </p:spPr>
        <p:txBody>
          <a:bodyPr wrap="none">
            <a:spAutoFit/>
          </a:bodyPr>
          <a:lstStyle/>
          <a:p>
            <a:pPr eaLnBrk="0" hangingPunct="0"/>
            <a:r>
              <a:rPr lang="en-US" sz="1200" dirty="0">
                <a:latin typeface="Huawei Sans" panose="020C0503030203020204" pitchFamily="34" charset="0"/>
                <a:ea typeface="方正兰亭黑简体" panose="02000000000000000000" pitchFamily="2" charset="-122"/>
                <a:cs typeface="Huawei Sans" panose="020C0503030203020204" pitchFamily="34" charset="0"/>
              </a:rPr>
              <a:t>AP monitoring</a:t>
            </a:r>
          </a:p>
        </p:txBody>
      </p:sp>
      <p:sp>
        <p:nvSpPr>
          <p:cNvPr id="25" name="Text Box 20"/>
          <p:cNvSpPr txBox="1">
            <a:spLocks noChangeArrowheads="1"/>
          </p:cNvSpPr>
          <p:nvPr/>
        </p:nvSpPr>
        <p:spPr bwMode="auto">
          <a:xfrm>
            <a:off x="9051995" y="4869059"/>
            <a:ext cx="1071127" cy="276999"/>
          </a:xfrm>
          <a:prstGeom prst="rect">
            <a:avLst/>
          </a:prstGeom>
          <a:noFill/>
          <a:ln w="9525">
            <a:noFill/>
            <a:miter lim="800000"/>
            <a:headEnd/>
            <a:tailEnd/>
          </a:ln>
        </p:spPr>
        <p:txBody>
          <a:bodyPr wrap="none">
            <a:spAutoFit/>
          </a:bodyPr>
          <a:lstStyle/>
          <a:p>
            <a:pPr eaLnBrk="0" hangingPunct="0"/>
            <a:r>
              <a:rPr lang="en-US" sz="1200" dirty="0">
                <a:latin typeface="Huawei Sans" panose="020C0503030203020204" pitchFamily="34" charset="0"/>
                <a:ea typeface="方正兰亭黑简体" panose="02000000000000000000" pitchFamily="2" charset="-122"/>
                <a:cs typeface="Huawei Sans" panose="020C0503030203020204" pitchFamily="34" charset="0"/>
              </a:rPr>
              <a:t>User firewall</a:t>
            </a:r>
          </a:p>
        </p:txBody>
      </p:sp>
      <p:sp>
        <p:nvSpPr>
          <p:cNvPr id="26" name="Text Box 21"/>
          <p:cNvSpPr txBox="1">
            <a:spLocks noChangeArrowheads="1"/>
          </p:cNvSpPr>
          <p:nvPr/>
        </p:nvSpPr>
        <p:spPr bwMode="auto">
          <a:xfrm>
            <a:off x="7078855" y="5235719"/>
            <a:ext cx="1819344" cy="461665"/>
          </a:xfrm>
          <a:prstGeom prst="rect">
            <a:avLst/>
          </a:prstGeom>
          <a:noFill/>
          <a:ln w="9525">
            <a:noFill/>
            <a:miter lim="800000"/>
            <a:headEnd/>
            <a:tailEnd/>
          </a:ln>
        </p:spPr>
        <p:txBody>
          <a:bodyPr wrap="none">
            <a:spAutoFit/>
          </a:bodyPr>
          <a:lstStyle/>
          <a:p>
            <a:pPr algn="ctr" eaLnBrk="0" hangingPunct="0"/>
            <a:r>
              <a:rPr lang="en-US" sz="1200" dirty="0">
                <a:latin typeface="Huawei Sans" panose="020C0503030203020204" pitchFamily="34" charset="0"/>
                <a:ea typeface="方正兰亭黑简体" panose="02000000000000000000" pitchFamily="2" charset="-122"/>
                <a:cs typeface="Huawei Sans" panose="020C0503030203020204" pitchFamily="34" charset="0"/>
              </a:rPr>
              <a:t>Auto-</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recuperação</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de rede
</a:t>
            </a:r>
          </a:p>
        </p:txBody>
      </p:sp>
      <p:sp>
        <p:nvSpPr>
          <p:cNvPr id="27" name="Text Box 22"/>
          <p:cNvSpPr txBox="1">
            <a:spLocks noChangeArrowheads="1"/>
          </p:cNvSpPr>
          <p:nvPr/>
        </p:nvSpPr>
        <p:spPr bwMode="auto">
          <a:xfrm>
            <a:off x="9060993" y="5058544"/>
            <a:ext cx="1303537" cy="276999"/>
          </a:xfrm>
          <a:prstGeom prst="rect">
            <a:avLst/>
          </a:prstGeom>
          <a:noFill/>
          <a:ln w="9525">
            <a:noFill/>
            <a:miter lim="800000"/>
            <a:headEnd/>
            <a:tailEnd/>
          </a:ln>
        </p:spPr>
        <p:txBody>
          <a:bodyPr wrap="square">
            <a:spAutoFit/>
          </a:bodyPr>
          <a:lstStyle/>
          <a:p>
            <a:pPr eaLnBrk="0" hangingPunct="0"/>
            <a:r>
              <a:rPr lang="en-US" sz="1200" dirty="0">
                <a:latin typeface="Huawei Sans" panose="020C0503030203020204" pitchFamily="34" charset="0"/>
                <a:ea typeface="方正兰亭黑简体" panose="02000000000000000000" pitchFamily="2" charset="-122"/>
                <a:cs typeface="Huawei Sans" panose="020C0503030203020204" pitchFamily="34" charset="0"/>
              </a:rPr>
              <a:t>RF </a:t>
            </a:r>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gestão</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Text Box 23"/>
          <p:cNvSpPr txBox="1">
            <a:spLocks noChangeArrowheads="1"/>
          </p:cNvSpPr>
          <p:nvPr/>
        </p:nvSpPr>
        <p:spPr bwMode="auto">
          <a:xfrm>
            <a:off x="7063896" y="4870668"/>
            <a:ext cx="2263184" cy="461665"/>
          </a:xfrm>
          <a:prstGeom prst="rect">
            <a:avLst/>
          </a:prstGeom>
          <a:noFill/>
          <a:ln w="9525">
            <a:noFill/>
            <a:miter lim="800000"/>
            <a:headEnd/>
            <a:tailEnd/>
          </a:ln>
        </p:spPr>
        <p:txBody>
          <a:bodyPr wrap="none">
            <a:spAutoFit/>
          </a:bodyPr>
          <a:lstStyle/>
          <a:p>
            <a:pPr eaLnBrk="0" hangingPunct="0"/>
            <a:r>
              <a:rPr lang="pt-BR" sz="1200" dirty="0">
                <a:latin typeface="Huawei Sans" panose="020C0503030203020204" pitchFamily="34" charset="0"/>
                <a:ea typeface="方正兰亭黑简体" panose="02000000000000000000" pitchFamily="2" charset="-122"/>
                <a:cs typeface="Huawei Sans" panose="020C0503030203020204" pitchFamily="34" charset="0"/>
              </a:rPr>
              <a:t>Defesa contra falsificação sem fio
</a:t>
            </a:r>
            <a:endParaRPr 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Text Box 33"/>
          <p:cNvSpPr txBox="1">
            <a:spLocks noChangeArrowheads="1"/>
          </p:cNvSpPr>
          <p:nvPr/>
        </p:nvSpPr>
        <p:spPr bwMode="auto">
          <a:xfrm>
            <a:off x="9980947" y="3470365"/>
            <a:ext cx="527709" cy="276999"/>
          </a:xfrm>
          <a:prstGeom prst="rect">
            <a:avLst/>
          </a:prstGeom>
          <a:noFill/>
          <a:ln w="9525" algn="ctr">
            <a:noFill/>
            <a:miter lim="800000"/>
            <a:headEnd/>
            <a:tailEnd/>
          </a:ln>
        </p:spPr>
        <p:txBody>
          <a:bodyPr wrap="none">
            <a:spAutoFit/>
          </a:bodyPr>
          <a:lstStyle/>
          <a:p>
            <a:pPr algn="ctr" eaLnBrk="0" hangingPunct="0"/>
            <a:r>
              <a:rPr lang="en-US" sz="1200">
                <a:latin typeface="Huawei Sans" panose="020C0503030203020204" pitchFamily="34" charset="0"/>
                <a:ea typeface="方正兰亭黑简体" panose="02000000000000000000" pitchFamily="2" charset="-122"/>
                <a:cs typeface="Huawei Sans" panose="020C0503030203020204" pitchFamily="34" charset="0"/>
              </a:rPr>
              <a:t>Fit AP</a:t>
            </a:r>
          </a:p>
        </p:txBody>
      </p:sp>
      <p:pic>
        <p:nvPicPr>
          <p:cNvPr id="30" name="图片 29"/>
          <p:cNvPicPr>
            <a:picLocks noChangeAspect="1"/>
          </p:cNvPicPr>
          <p:nvPr/>
        </p:nvPicPr>
        <p:blipFill>
          <a:blip r:embed="rId3" cstate="print"/>
          <a:stretch>
            <a:fillRect/>
          </a:stretch>
        </p:blipFill>
        <p:spPr>
          <a:xfrm>
            <a:off x="9958872" y="3881538"/>
            <a:ext cx="544707" cy="573375"/>
          </a:xfrm>
          <a:prstGeom prst="rect">
            <a:avLst/>
          </a:prstGeom>
        </p:spPr>
      </p:pic>
      <p:pic>
        <p:nvPicPr>
          <p:cNvPr id="31" name="图片 30"/>
          <p:cNvPicPr>
            <a:picLocks noChangeAspect="1"/>
          </p:cNvPicPr>
          <p:nvPr/>
        </p:nvPicPr>
        <p:blipFill>
          <a:blip r:embed="rId4" cstate="print"/>
          <a:stretch>
            <a:fillRect/>
          </a:stretch>
        </p:blipFill>
        <p:spPr>
          <a:xfrm>
            <a:off x="9814558" y="5556131"/>
            <a:ext cx="800172" cy="550938"/>
          </a:xfrm>
          <a:prstGeom prst="rect">
            <a:avLst/>
          </a:prstGeom>
        </p:spPr>
      </p:pic>
      <p:sp>
        <p:nvSpPr>
          <p:cNvPr id="32" name="Text Box 33"/>
          <p:cNvSpPr txBox="1">
            <a:spLocks noChangeArrowheads="1"/>
          </p:cNvSpPr>
          <p:nvPr/>
        </p:nvSpPr>
        <p:spPr bwMode="auto">
          <a:xfrm>
            <a:off x="10286819" y="5271777"/>
            <a:ext cx="380232" cy="276999"/>
          </a:xfrm>
          <a:prstGeom prst="rect">
            <a:avLst/>
          </a:prstGeom>
          <a:noFill/>
          <a:ln w="9525" algn="ctr">
            <a:noFill/>
            <a:miter lim="800000"/>
            <a:headEnd/>
            <a:tailEnd/>
          </a:ln>
        </p:spPr>
        <p:txBody>
          <a:bodyPr wrap="none">
            <a:spAutoFit/>
          </a:bodyPr>
          <a:lstStyle/>
          <a:p>
            <a:pPr algn="ctr" eaLnBrk="0" hangingPunct="0"/>
            <a:r>
              <a:rPr lang="en-US" sz="1200">
                <a:latin typeface="Huawei Sans" panose="020C0503030203020204" pitchFamily="34" charset="0"/>
                <a:ea typeface="方正兰亭黑简体" panose="02000000000000000000" pitchFamily="2" charset="-122"/>
                <a:cs typeface="Huawei Sans" panose="020C0503030203020204" pitchFamily="34" charset="0"/>
              </a:rPr>
              <a:t>AC</a:t>
            </a:r>
          </a:p>
        </p:txBody>
      </p:sp>
      <p:sp>
        <p:nvSpPr>
          <p:cNvPr id="4" name="Rectangle 9">
            <a:extLst>
              <a:ext uri="{FF2B5EF4-FFF2-40B4-BE49-F238E27FC236}">
                <a16:creationId xmlns:a16="http://schemas.microsoft.com/office/drawing/2014/main" id="{57710342-0754-098E-C91A-E31F9C7EB06B}"/>
              </a:ext>
            </a:extLst>
          </p:cNvPr>
          <p:cNvSpPr>
            <a:spLocks noChangeArrowheads="1"/>
          </p:cNvSpPr>
          <p:nvPr/>
        </p:nvSpPr>
        <p:spPr bwMode="auto">
          <a:xfrm>
            <a:off x="7721600" y="3715257"/>
            <a:ext cx="2995872" cy="910922"/>
          </a:xfrm>
          <a:prstGeom prst="rect">
            <a:avLst/>
          </a:prstGeom>
          <a:solidFill>
            <a:srgbClr val="C0C0C0">
              <a:alpha val="21960"/>
            </a:srgbClr>
          </a:solidFill>
          <a:ln w="9525" algn="ctr">
            <a:solidFill>
              <a:schemeClr val="tx1"/>
            </a:solidFill>
            <a:prstDash val="dash"/>
            <a:miter lim="800000"/>
            <a:headEnd/>
            <a:tailEnd/>
          </a:ln>
        </p:spPr>
        <p:txBody>
          <a:bodyPr wrap="none" anchor="ctr"/>
          <a:lstStyle/>
          <a:p>
            <a:pPr algn="ctr">
              <a:lnSpc>
                <a:spcPct val="90000"/>
              </a:lnSpc>
              <a:buClr>
                <a:schemeClr val="tx2"/>
              </a:buClr>
              <a:buFontTx/>
              <a:buChar char="•"/>
            </a:pPr>
            <a:endParaRPr lang="zh-CN" altLang="en-US" sz="20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Rectangle 15">
            <a:extLst>
              <a:ext uri="{FF2B5EF4-FFF2-40B4-BE49-F238E27FC236}">
                <a16:creationId xmlns:a16="http://schemas.microsoft.com/office/drawing/2014/main" id="{2C56FB56-0B2E-017E-F9C2-85680E54A410}"/>
              </a:ext>
            </a:extLst>
          </p:cNvPr>
          <p:cNvSpPr>
            <a:spLocks noChangeArrowheads="1"/>
          </p:cNvSpPr>
          <p:nvPr/>
        </p:nvSpPr>
        <p:spPr bwMode="auto">
          <a:xfrm>
            <a:off x="7991678" y="3852853"/>
            <a:ext cx="1589183" cy="232303"/>
          </a:xfrm>
          <a:prstGeom prst="rect">
            <a:avLst/>
          </a:prstGeom>
          <a:solidFill>
            <a:srgbClr val="F0E4CC">
              <a:alpha val="39999"/>
            </a:srgbClr>
          </a:solidFill>
          <a:ln w="9525">
            <a:solidFill>
              <a:schemeClr val="tx1"/>
            </a:solidFill>
            <a:miter lim="800000"/>
            <a:headEnd/>
            <a:tailEnd/>
          </a:ln>
        </p:spPr>
        <p:txBody>
          <a:bodyPr wrap="none" anchor="ctr"/>
          <a:lstStyle/>
          <a:p>
            <a:pPr algn="ctr" eaLnBrk="0" hangingPunct="0"/>
            <a:r>
              <a:rPr lang="en-US" sz="1200" dirty="0" err="1">
                <a:latin typeface="Huawei Sans" panose="020C0503030203020204" pitchFamily="34" charset="0"/>
                <a:ea typeface="方正兰亭黑简体" panose="02000000000000000000" pitchFamily="2" charset="-122"/>
                <a:cs typeface="Huawei Sans" panose="020C0503030203020204" pitchFamily="34" charset="0"/>
              </a:rPr>
              <a:t>Antena</a:t>
            </a:r>
            <a:r>
              <a:rPr lang="en-US" sz="1200" dirty="0">
                <a:latin typeface="Huawei Sans" panose="020C0503030203020204" pitchFamily="34" charset="0"/>
                <a:ea typeface="方正兰亭黑简体" panose="02000000000000000000" pitchFamily="2" charset="-122"/>
                <a:cs typeface="Huawei Sans" panose="020C0503030203020204" pitchFamily="34" charset="0"/>
              </a:rPr>
              <a:t>
</a:t>
            </a:r>
            <a:endParaRPr lang="en-US" sz="120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97760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Uma ONU é um dispositivo de acesso que se conecta a nós de informações do usuário em um sistema PON. Em comparação com um switch Ethernet convencional, uma ONU está mais próxima dos nós de informação e fornece mais tipos de porta de acesso para implementar o acesso de vários serviços em uma rede. Entender o tipo de interface ONU ajuda a entender melhor a aplicação do sistema PON em cenários </a:t>
            </a:r>
            <a:r>
              <a:rPr lang="pt-BR" altLang="zh-CN" dirty="0" err="1"/>
              <a:t>FTTx</a:t>
            </a:r>
            <a:r>
              <a:rPr lang="pt-BR" altLang="zh-CN" dirty="0"/>
              <a:t> e POL.
</a:t>
            </a:r>
            <a:endParaRPr lang="zh-CN" altLang="en-US" dirty="0"/>
          </a:p>
        </p:txBody>
      </p:sp>
    </p:spTree>
    <p:extLst>
      <p:ext uri="{BB962C8B-B14F-4D97-AF65-F5344CB8AC3E}">
        <p14:creationId xmlns:p14="http://schemas.microsoft.com/office/powerpoint/2010/main" val="44521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3"/>
            <a:ext cx="7607805" cy="4680000"/>
          </a:xfrm>
        </p:spPr>
        <p:txBody>
          <a:bodyPr/>
          <a:lstStyle/>
          <a:p>
            <a:r>
              <a:rPr lang="pt-BR" sz="1600" dirty="0"/>
              <a:t>Identificador do conjunto de serviços </a:t>
            </a:r>
            <a:r>
              <a:rPr lang="en-US" sz="1600" dirty="0">
                <a:latin typeface="Huawei Sans" panose="020C0503030203020204" pitchFamily="34" charset="0"/>
                <a:ea typeface="方正兰亭黑简体" panose="02000000000000000000" pitchFamily="2" charset="-122"/>
                <a:cs typeface="Huawei Sans" panose="020C0503030203020204" pitchFamily="34" charset="0"/>
              </a:rPr>
              <a:t>(SSID) </a:t>
            </a:r>
          </a:p>
          <a:p>
            <a:pPr lvl="1"/>
            <a:r>
              <a:rPr lang="pt-BR" sz="1400" dirty="0">
                <a:cs typeface="Huawei Sans" panose="020C0503030203020204" pitchFamily="34" charset="0"/>
              </a:rPr>
              <a:t>Uma WLAN é dividida em diferentes </a:t>
            </a:r>
            <a:r>
              <a:rPr lang="pt-BR" sz="1400" dirty="0" err="1">
                <a:cs typeface="Huawei Sans" panose="020C0503030203020204" pitchFamily="34" charset="0"/>
              </a:rPr>
              <a:t>sub-redes</a:t>
            </a:r>
            <a:r>
              <a:rPr lang="pt-BR" sz="1400" dirty="0">
                <a:cs typeface="Huawei Sans" panose="020C0503030203020204" pitchFamily="34" charset="0"/>
              </a:rPr>
              <a:t>. Cada </a:t>
            </a:r>
            <a:r>
              <a:rPr lang="pt-BR" sz="1400" dirty="0" err="1">
                <a:cs typeface="Huawei Sans" panose="020C0503030203020204" pitchFamily="34" charset="0"/>
              </a:rPr>
              <a:t>sub-rede</a:t>
            </a:r>
            <a:r>
              <a:rPr lang="pt-BR" sz="1400" dirty="0">
                <a:cs typeface="Huawei Sans" panose="020C0503030203020204" pitchFamily="34" charset="0"/>
              </a:rPr>
              <a:t> fornece serviços diferentes e é identificada por um SSID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sz="1400" dirty="0">
                <a:cs typeface="Huawei Sans" panose="020C0503030203020204" pitchFamily="34" charset="0"/>
              </a:rPr>
              <a:t>Não libere muitos </a:t>
            </a:r>
            <a:r>
              <a:rPr lang="pt-BR" sz="1400" dirty="0" err="1">
                <a:cs typeface="Huawei Sans" panose="020C0503030203020204" pitchFamily="34" charset="0"/>
              </a:rPr>
              <a:t>SSIDs</a:t>
            </a:r>
            <a:r>
              <a:rPr lang="pt-BR" sz="1400" dirty="0">
                <a:cs typeface="Huawei Sans" panose="020C0503030203020204" pitchFamily="34" charset="0"/>
              </a:rPr>
              <a:t>, porque eles precisam de certas instruções para manter e ocupar recursos sem fio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sz="1400" dirty="0">
                <a:cs typeface="Huawei Sans" panose="020C0503030203020204" pitchFamily="34" charset="0"/>
              </a:rPr>
              <a:t>No caso de vários </a:t>
            </a:r>
            <a:r>
              <a:rPr lang="pt-BR" sz="1400" dirty="0" err="1">
                <a:cs typeface="Huawei Sans" panose="020C0503030203020204" pitchFamily="34" charset="0"/>
              </a:rPr>
              <a:t>APs</a:t>
            </a:r>
            <a:r>
              <a:rPr lang="pt-BR" sz="1400" dirty="0">
                <a:cs typeface="Huawei Sans" panose="020C0503030203020204" pitchFamily="34" charset="0"/>
              </a:rPr>
              <a:t>, diferentes </a:t>
            </a:r>
            <a:r>
              <a:rPr lang="pt-BR" sz="1400" dirty="0" err="1">
                <a:cs typeface="Huawei Sans" panose="020C0503030203020204" pitchFamily="34" charset="0"/>
              </a:rPr>
              <a:t>APs</a:t>
            </a:r>
            <a:r>
              <a:rPr lang="pt-BR" sz="1400" dirty="0">
                <a:cs typeface="Huawei Sans" panose="020C0503030203020204" pitchFamily="34" charset="0"/>
              </a:rPr>
              <a:t> podem liberar o mesmo SSID ou </a:t>
            </a:r>
            <a:r>
              <a:rPr lang="pt-BR" sz="1400" dirty="0" err="1">
                <a:cs typeface="Huawei Sans" panose="020C0503030203020204" pitchFamily="34" charset="0"/>
              </a:rPr>
              <a:t>SSIDs</a:t>
            </a:r>
            <a:r>
              <a:rPr lang="pt-BR" sz="1400" dirty="0">
                <a:cs typeface="Huawei Sans" panose="020C0503030203020204" pitchFamily="34" charset="0"/>
              </a:rPr>
              <a:t> diferentes. A principal diferença está na troca de terminais Wi-Fi durante o roaming entre </a:t>
            </a:r>
            <a:r>
              <a:rPr lang="pt-BR" sz="1400" dirty="0" err="1">
                <a:cs typeface="Huawei Sans" panose="020C0503030203020204" pitchFamily="34" charset="0"/>
              </a:rPr>
              <a:t>APs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sz="1400" dirty="0">
                <a:cs typeface="Huawei Sans" panose="020C0503030203020204" pitchFamily="34" charset="0"/>
              </a:rPr>
              <a:t>A alternância é rápida quando o mesmo SSID é usado. No entanto, os usuários não podem identificar o AP associado</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sz="1400" dirty="0">
                <a:cs typeface="Huawei Sans" panose="020C0503030203020204" pitchFamily="34" charset="0"/>
              </a:rPr>
              <a:t>Quando diferentes </a:t>
            </a:r>
            <a:r>
              <a:rPr lang="pt-BR" sz="1400" dirty="0" err="1">
                <a:cs typeface="Huawei Sans" panose="020C0503030203020204" pitchFamily="34" charset="0"/>
              </a:rPr>
              <a:t>SSIDs</a:t>
            </a:r>
            <a:r>
              <a:rPr lang="pt-BR" sz="1400" dirty="0">
                <a:cs typeface="Huawei Sans" panose="020C0503030203020204" pitchFamily="34" charset="0"/>
              </a:rPr>
              <a:t> são usados, a alternância manual é necessária. No entanto, os usuários podem identificar o ponto de acesso que fornece serviços</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pPr lvl="1"/>
            <a:r>
              <a:rPr lang="pt-BR" sz="1400" dirty="0">
                <a:cs typeface="Huawei Sans" panose="020C0503030203020204" pitchFamily="34" charset="0"/>
              </a:rPr>
              <a:t>Se não houver nenhum requisito especial, use o mesmo SSID</a:t>
            </a:r>
            <a:r>
              <a:rPr lang="en-US" sz="1400" dirty="0">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sz="1800" dirty="0"/>
          </a:p>
        </p:txBody>
      </p:sp>
      <p:sp>
        <p:nvSpPr>
          <p:cNvPr id="2" name="标题 1"/>
          <p:cNvSpPr>
            <a:spLocks noGrp="1"/>
          </p:cNvSpPr>
          <p:nvPr>
            <p:ph type="title"/>
          </p:nvPr>
        </p:nvSpPr>
        <p:spPr/>
        <p:txBody>
          <a:bodyPr/>
          <a:lstStyle/>
          <a:p>
            <a:r>
              <a:rPr lang="en-US"/>
              <a:t>Wi-Fi (7)</a:t>
            </a:r>
          </a:p>
        </p:txBody>
      </p:sp>
      <p:sp>
        <p:nvSpPr>
          <p:cNvPr id="4" name="Line 18"/>
          <p:cNvSpPr>
            <a:spLocks noChangeShapeType="1"/>
          </p:cNvSpPr>
          <p:nvPr/>
        </p:nvSpPr>
        <p:spPr bwMode="auto">
          <a:xfrm flipH="1">
            <a:off x="9593728" y="3519603"/>
            <a:ext cx="1360020" cy="63635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a:ln>
                <a:solidFill>
                  <a:srgbClr val="002060"/>
                </a:solidFill>
              </a:ln>
              <a:latin typeface="Huawei Sans" panose="020C0503030203020204" pitchFamily="34" charset="0"/>
              <a:cs typeface="Huawei Sans" panose="020C0503030203020204" pitchFamily="34" charset="0"/>
            </a:endParaRPr>
          </a:p>
        </p:txBody>
      </p:sp>
      <p:sp>
        <p:nvSpPr>
          <p:cNvPr id="5" name="Text Box 19"/>
          <p:cNvSpPr txBox="1">
            <a:spLocks noChangeArrowheads="1"/>
          </p:cNvSpPr>
          <p:nvPr/>
        </p:nvSpPr>
        <p:spPr bwMode="auto">
          <a:xfrm>
            <a:off x="9914363" y="3400835"/>
            <a:ext cx="474778" cy="307760"/>
          </a:xfrm>
          <a:prstGeom prst="rect">
            <a:avLst/>
          </a:prstGeom>
          <a:noFill/>
          <a:ln w="9525">
            <a:noFill/>
            <a:miter lim="800000"/>
            <a:headEnd/>
            <a:tailEnd/>
          </a:ln>
        </p:spPr>
        <p:txBody>
          <a:bodyPr wrap="none" lIns="91424" tIns="45712" rIns="91424" bIns="45712">
            <a:spAutoFit/>
          </a:bodyPr>
          <a:lstStyle/>
          <a:p>
            <a:pPr algn="ctr"/>
            <a:r>
              <a:rPr lang="en-US" sz="1400" b="1">
                <a:solidFill>
                  <a:srgbClr val="000066"/>
                </a:solidFill>
                <a:latin typeface="Huawei Sans" panose="020C0503030203020204" pitchFamily="34" charset="0"/>
                <a:cs typeface="Huawei Sans" panose="020C0503030203020204" pitchFamily="34" charset="0"/>
              </a:rPr>
              <a:t>ESS</a:t>
            </a:r>
          </a:p>
        </p:txBody>
      </p:sp>
      <p:sp>
        <p:nvSpPr>
          <p:cNvPr id="6" name="Oval 2"/>
          <p:cNvSpPr>
            <a:spLocks noChangeArrowheads="1"/>
          </p:cNvSpPr>
          <p:nvPr/>
        </p:nvSpPr>
        <p:spPr bwMode="auto">
          <a:xfrm>
            <a:off x="8272646" y="3659948"/>
            <a:ext cx="2406240" cy="2009792"/>
          </a:xfrm>
          <a:prstGeom prst="ellipse">
            <a:avLst/>
          </a:prstGeom>
          <a:noFill/>
          <a:ln w="9525">
            <a:solidFill>
              <a:srgbClr val="002060"/>
            </a:solidFill>
            <a:round/>
            <a:headEnd/>
            <a:tailEnd/>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7" name="Text Box 13"/>
          <p:cNvSpPr txBox="1">
            <a:spLocks noChangeArrowheads="1"/>
          </p:cNvSpPr>
          <p:nvPr/>
        </p:nvSpPr>
        <p:spPr bwMode="auto">
          <a:xfrm>
            <a:off x="9127297" y="3597285"/>
            <a:ext cx="562240" cy="276983"/>
          </a:xfrm>
          <a:prstGeom prst="rect">
            <a:avLst/>
          </a:prstGeom>
          <a:noFill/>
          <a:ln w="9525">
            <a:noFill/>
            <a:miter lim="800000"/>
            <a:headEnd/>
            <a:tailEnd/>
          </a:ln>
        </p:spPr>
        <p:txBody>
          <a:bodyPr wrap="squar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AP2</a:t>
            </a:r>
          </a:p>
        </p:txBody>
      </p:sp>
      <p:sp>
        <p:nvSpPr>
          <p:cNvPr id="8" name="Text Box 16"/>
          <p:cNvSpPr txBox="1">
            <a:spLocks noChangeArrowheads="1"/>
          </p:cNvSpPr>
          <p:nvPr/>
        </p:nvSpPr>
        <p:spPr bwMode="auto">
          <a:xfrm>
            <a:off x="8458712" y="4282087"/>
            <a:ext cx="1740274" cy="276983"/>
          </a:xfrm>
          <a:prstGeom prst="rect">
            <a:avLst/>
          </a:prstGeom>
          <a:noFill/>
          <a:ln w="9525">
            <a:noFill/>
            <a:miter lim="800000"/>
            <a:headEnd/>
            <a:tailEnd/>
          </a:ln>
        </p:spPr>
        <p:txBody>
          <a:bodyPr wrap="squar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SSID=Marketing</a:t>
            </a:r>
          </a:p>
        </p:txBody>
      </p:sp>
      <p:sp>
        <p:nvSpPr>
          <p:cNvPr id="9" name="Text Box 14"/>
          <p:cNvSpPr txBox="1">
            <a:spLocks noChangeArrowheads="1"/>
          </p:cNvSpPr>
          <p:nvPr/>
        </p:nvSpPr>
        <p:spPr bwMode="auto">
          <a:xfrm>
            <a:off x="8550747" y="4912337"/>
            <a:ext cx="2047323" cy="276983"/>
          </a:xfrm>
          <a:prstGeom prst="rect">
            <a:avLst/>
          </a:prstGeom>
          <a:noFill/>
          <a:ln w="9525">
            <a:noFill/>
            <a:miter lim="800000"/>
            <a:headEnd/>
            <a:tailEnd/>
          </a:ln>
        </p:spPr>
        <p:txBody>
          <a:bodyPr wrap="none" lIns="91424" tIns="45712" rIns="91424" bIns="45712">
            <a:spAutoFit/>
          </a:bodyPr>
          <a:lstStyle/>
          <a:p>
            <a:r>
              <a:rPr lang="en-US" sz="1200" b="1">
                <a:solidFill>
                  <a:srgbClr val="000066"/>
                </a:solidFill>
                <a:latin typeface="Huawei Sans" panose="020C0503030203020204" pitchFamily="34" charset="0"/>
                <a:cs typeface="Huawei Sans" panose="020C0503030203020204" pitchFamily="34" charset="0"/>
              </a:rPr>
              <a:t>Marketing</a:t>
            </a:r>
            <a:r>
              <a:rPr lang="en-US" sz="1200" b="1">
                <a:solidFill>
                  <a:srgbClr val="FF0000"/>
                </a:solidFill>
                <a:latin typeface="Huawei Sans" panose="020C0503030203020204" pitchFamily="34" charset="0"/>
                <a:cs typeface="Huawei Sans" panose="020C0503030203020204" pitchFamily="34" charset="0"/>
              </a:rPr>
              <a:t>: 0025.9e45.3100</a:t>
            </a:r>
          </a:p>
        </p:txBody>
      </p:sp>
      <p:sp>
        <p:nvSpPr>
          <p:cNvPr id="10" name="Text Box 15"/>
          <p:cNvSpPr txBox="1">
            <a:spLocks noChangeArrowheads="1"/>
          </p:cNvSpPr>
          <p:nvPr/>
        </p:nvSpPr>
        <p:spPr bwMode="auto">
          <a:xfrm>
            <a:off x="9200865" y="5137406"/>
            <a:ext cx="596605" cy="276983"/>
          </a:xfrm>
          <a:prstGeom prst="rect">
            <a:avLst/>
          </a:prstGeom>
          <a:noFill/>
          <a:ln w="9525">
            <a:noFill/>
            <a:miter lim="800000"/>
            <a:headEnd/>
            <a:tailEnd/>
          </a:ln>
        </p:spPr>
        <p:txBody>
          <a:bodyPr wrap="non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BSSID</a:t>
            </a:r>
          </a:p>
        </p:txBody>
      </p:sp>
      <p:pic>
        <p:nvPicPr>
          <p:cNvPr id="11" name="图片 10"/>
          <p:cNvPicPr>
            <a:picLocks noChangeAspect="1"/>
          </p:cNvPicPr>
          <p:nvPr/>
        </p:nvPicPr>
        <p:blipFill>
          <a:blip r:embed="rId3" cstate="print"/>
          <a:stretch>
            <a:fillRect/>
          </a:stretch>
        </p:blipFill>
        <p:spPr>
          <a:xfrm>
            <a:off x="10811034" y="3292999"/>
            <a:ext cx="936342" cy="253593"/>
          </a:xfrm>
          <a:prstGeom prst="rect">
            <a:avLst/>
          </a:prstGeom>
        </p:spPr>
      </p:pic>
      <p:pic>
        <p:nvPicPr>
          <p:cNvPr id="12" name="图片 11"/>
          <p:cNvPicPr>
            <a:picLocks noChangeAspect="1"/>
          </p:cNvPicPr>
          <p:nvPr/>
        </p:nvPicPr>
        <p:blipFill>
          <a:blip r:embed="rId4" cstate="print"/>
          <a:stretch>
            <a:fillRect/>
          </a:stretch>
        </p:blipFill>
        <p:spPr>
          <a:xfrm>
            <a:off x="9127295" y="3834730"/>
            <a:ext cx="516116" cy="543279"/>
          </a:xfrm>
          <a:prstGeom prst="rect">
            <a:avLst/>
          </a:prstGeom>
        </p:spPr>
      </p:pic>
      <p:pic>
        <p:nvPicPr>
          <p:cNvPr id="13" name="图片 12"/>
          <p:cNvPicPr>
            <a:picLocks noChangeAspect="1"/>
          </p:cNvPicPr>
          <p:nvPr/>
        </p:nvPicPr>
        <p:blipFill>
          <a:blip r:embed="rId5" cstate="print"/>
          <a:stretch>
            <a:fillRect/>
          </a:stretch>
        </p:blipFill>
        <p:spPr>
          <a:xfrm>
            <a:off x="9137074" y="4553283"/>
            <a:ext cx="496558" cy="318842"/>
          </a:xfrm>
          <a:prstGeom prst="rect">
            <a:avLst/>
          </a:prstGeom>
        </p:spPr>
      </p:pic>
      <p:sp>
        <p:nvSpPr>
          <p:cNvPr id="14" name="Oval 2"/>
          <p:cNvSpPr>
            <a:spLocks noChangeArrowheads="1"/>
          </p:cNvSpPr>
          <p:nvPr/>
        </p:nvSpPr>
        <p:spPr bwMode="auto">
          <a:xfrm>
            <a:off x="8272646" y="1459020"/>
            <a:ext cx="2325424" cy="2024508"/>
          </a:xfrm>
          <a:prstGeom prst="ellipse">
            <a:avLst/>
          </a:prstGeom>
          <a:noFill/>
          <a:ln w="9525">
            <a:solidFill>
              <a:srgbClr val="002060"/>
            </a:solidFill>
            <a:round/>
            <a:headEnd/>
            <a:tailEnd/>
          </a:ln>
        </p:spPr>
        <p:txBody>
          <a:bodyPr wrap="none" anchor="ctr"/>
          <a:lstStyle/>
          <a:p>
            <a:endParaRPr lang="zh-CN" altLang="en-US">
              <a:latin typeface="Huawei Sans" panose="020C0503030203020204" pitchFamily="34" charset="0"/>
              <a:cs typeface="Huawei Sans" panose="020C0503030203020204" pitchFamily="34" charset="0"/>
            </a:endParaRPr>
          </a:p>
        </p:txBody>
      </p:sp>
      <p:sp>
        <p:nvSpPr>
          <p:cNvPr id="15" name="Text Box 13"/>
          <p:cNvSpPr txBox="1">
            <a:spLocks noChangeArrowheads="1"/>
          </p:cNvSpPr>
          <p:nvPr/>
        </p:nvSpPr>
        <p:spPr bwMode="auto">
          <a:xfrm>
            <a:off x="9064331" y="1451943"/>
            <a:ext cx="562240" cy="276983"/>
          </a:xfrm>
          <a:prstGeom prst="rect">
            <a:avLst/>
          </a:prstGeom>
          <a:noFill/>
          <a:ln w="9525">
            <a:noFill/>
            <a:miter lim="800000"/>
            <a:headEnd/>
            <a:tailEnd/>
          </a:ln>
        </p:spPr>
        <p:txBody>
          <a:bodyPr wrap="squar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AP1</a:t>
            </a:r>
          </a:p>
        </p:txBody>
      </p:sp>
      <p:sp>
        <p:nvSpPr>
          <p:cNvPr id="16" name="Text Box 16"/>
          <p:cNvSpPr txBox="1">
            <a:spLocks noChangeArrowheads="1"/>
          </p:cNvSpPr>
          <p:nvPr/>
        </p:nvSpPr>
        <p:spPr bwMode="auto">
          <a:xfrm>
            <a:off x="8315997" y="2095875"/>
            <a:ext cx="1740274" cy="276983"/>
          </a:xfrm>
          <a:prstGeom prst="rect">
            <a:avLst/>
          </a:prstGeom>
          <a:noFill/>
          <a:ln w="9525">
            <a:noFill/>
            <a:miter lim="800000"/>
            <a:headEnd/>
            <a:tailEnd/>
          </a:ln>
        </p:spPr>
        <p:txBody>
          <a:bodyPr wrap="squar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SSID=Marketing</a:t>
            </a:r>
          </a:p>
        </p:txBody>
      </p:sp>
      <p:sp>
        <p:nvSpPr>
          <p:cNvPr id="17" name="Text Box 14"/>
          <p:cNvSpPr txBox="1">
            <a:spLocks noChangeArrowheads="1"/>
          </p:cNvSpPr>
          <p:nvPr/>
        </p:nvSpPr>
        <p:spPr bwMode="auto">
          <a:xfrm>
            <a:off x="8408032" y="2726125"/>
            <a:ext cx="2047323" cy="276983"/>
          </a:xfrm>
          <a:prstGeom prst="rect">
            <a:avLst/>
          </a:prstGeom>
          <a:noFill/>
          <a:ln w="9525">
            <a:noFill/>
            <a:miter lim="800000"/>
            <a:headEnd/>
            <a:tailEnd/>
          </a:ln>
        </p:spPr>
        <p:txBody>
          <a:bodyPr wrap="none" lIns="91424" tIns="45712" rIns="91424" bIns="45712">
            <a:spAutoFit/>
          </a:bodyPr>
          <a:lstStyle/>
          <a:p>
            <a:r>
              <a:rPr lang="en-US" sz="1200" b="1">
                <a:solidFill>
                  <a:srgbClr val="000066"/>
                </a:solidFill>
                <a:latin typeface="Huawei Sans" panose="020C0503030203020204" pitchFamily="34" charset="0"/>
                <a:cs typeface="Huawei Sans" panose="020C0503030203020204" pitchFamily="34" charset="0"/>
              </a:rPr>
              <a:t>Marketing</a:t>
            </a:r>
            <a:r>
              <a:rPr lang="en-US" sz="1200" b="1">
                <a:solidFill>
                  <a:srgbClr val="FF0000"/>
                </a:solidFill>
                <a:latin typeface="Huawei Sans" panose="020C0503030203020204" pitchFamily="34" charset="0"/>
                <a:cs typeface="Huawei Sans" panose="020C0503030203020204" pitchFamily="34" charset="0"/>
              </a:rPr>
              <a:t>: 0025.9e45.24a0</a:t>
            </a:r>
          </a:p>
        </p:txBody>
      </p:sp>
      <p:sp>
        <p:nvSpPr>
          <p:cNvPr id="18" name="Text Box 15"/>
          <p:cNvSpPr txBox="1">
            <a:spLocks noChangeArrowheads="1"/>
          </p:cNvSpPr>
          <p:nvPr/>
        </p:nvSpPr>
        <p:spPr bwMode="auto">
          <a:xfrm>
            <a:off x="9064216" y="2945045"/>
            <a:ext cx="596605" cy="276983"/>
          </a:xfrm>
          <a:prstGeom prst="rect">
            <a:avLst/>
          </a:prstGeom>
          <a:noFill/>
          <a:ln w="9525">
            <a:noFill/>
            <a:miter lim="800000"/>
            <a:headEnd/>
            <a:tailEnd/>
          </a:ln>
        </p:spPr>
        <p:txBody>
          <a:bodyPr wrap="none" lIns="91424" tIns="45712" rIns="91424" bIns="45712">
            <a:spAutoFit/>
          </a:bodyPr>
          <a:lstStyle/>
          <a:p>
            <a:pPr algn="ctr"/>
            <a:r>
              <a:rPr lang="en-US" sz="1200" b="1">
                <a:solidFill>
                  <a:srgbClr val="000066"/>
                </a:solidFill>
                <a:latin typeface="Huawei Sans" panose="020C0503030203020204" pitchFamily="34" charset="0"/>
                <a:cs typeface="Huawei Sans" panose="020C0503030203020204" pitchFamily="34" charset="0"/>
              </a:rPr>
              <a:t>BSSID</a:t>
            </a:r>
          </a:p>
        </p:txBody>
      </p:sp>
      <p:pic>
        <p:nvPicPr>
          <p:cNvPr id="19" name="图片 18"/>
          <p:cNvPicPr>
            <a:picLocks noChangeAspect="1"/>
          </p:cNvPicPr>
          <p:nvPr/>
        </p:nvPicPr>
        <p:blipFill>
          <a:blip r:embed="rId4" cstate="print"/>
          <a:stretch>
            <a:fillRect/>
          </a:stretch>
        </p:blipFill>
        <p:spPr>
          <a:xfrm>
            <a:off x="9127297" y="1628095"/>
            <a:ext cx="516116" cy="543279"/>
          </a:xfrm>
          <a:prstGeom prst="rect">
            <a:avLst/>
          </a:prstGeom>
        </p:spPr>
      </p:pic>
      <p:pic>
        <p:nvPicPr>
          <p:cNvPr id="20" name="图片 19"/>
          <p:cNvPicPr>
            <a:picLocks noChangeAspect="1"/>
          </p:cNvPicPr>
          <p:nvPr/>
        </p:nvPicPr>
        <p:blipFill>
          <a:blip r:embed="rId5" cstate="print"/>
          <a:stretch>
            <a:fillRect/>
          </a:stretch>
        </p:blipFill>
        <p:spPr>
          <a:xfrm>
            <a:off x="9097172" y="2388291"/>
            <a:ext cx="496558" cy="318842"/>
          </a:xfrm>
          <a:prstGeom prst="rect">
            <a:avLst/>
          </a:prstGeom>
        </p:spPr>
      </p:pic>
      <p:sp>
        <p:nvSpPr>
          <p:cNvPr id="21" name="Line 18"/>
          <p:cNvSpPr>
            <a:spLocks noChangeShapeType="1"/>
          </p:cNvSpPr>
          <p:nvPr/>
        </p:nvSpPr>
        <p:spPr bwMode="auto">
          <a:xfrm flipH="1" flipV="1">
            <a:off x="9626570" y="1969739"/>
            <a:ext cx="1284352" cy="1323260"/>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a:lstStyle/>
          <a:p>
            <a:endParaRPr lang="zh-CN" altLang="en-US">
              <a:ln>
                <a:solidFill>
                  <a:srgbClr val="002060"/>
                </a:solidFill>
              </a:ln>
              <a:latin typeface="Huawei Sans" panose="020C0503030203020204" pitchFamily="34" charset="0"/>
              <a:cs typeface="Huawei Sans" panose="020C0503030203020204" pitchFamily="34" charset="0"/>
            </a:endParaRPr>
          </a:p>
        </p:txBody>
      </p:sp>
    </p:spTree>
    <p:extLst>
      <p:ext uri="{BB962C8B-B14F-4D97-AF65-F5344CB8AC3E}">
        <p14:creationId xmlns:p14="http://schemas.microsoft.com/office/powerpoint/2010/main" val="282080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0"/>
          <p:cNvSpPr txBox="1">
            <a:spLocks noChangeArrowheads="1"/>
          </p:cNvSpPr>
          <p:nvPr/>
        </p:nvSpPr>
        <p:spPr bwMode="auto">
          <a:xfrm>
            <a:off x="6581399" y="4364500"/>
            <a:ext cx="1312866" cy="738664"/>
          </a:xfrm>
          <a:prstGeom prst="rect">
            <a:avLst/>
          </a:prstGeom>
          <a:solidFill>
            <a:schemeClr val="bg1"/>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Nenhuma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CA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foi</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encontrada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3" name="文本占位符 2"/>
          <p:cNvSpPr>
            <a:spLocks noGrp="1"/>
          </p:cNvSpPr>
          <p:nvPr>
            <p:ph type="body" sz="quarter" idx="10"/>
          </p:nvPr>
        </p:nvSpPr>
        <p:spPr>
          <a:xfrm>
            <a:off x="451877" y="1242452"/>
            <a:ext cx="11306175" cy="5205147"/>
          </a:xfrm>
        </p:spPr>
        <p:txBody>
          <a:bodyPr/>
          <a:lstStyle/>
          <a:p>
            <a:r>
              <a:rPr lang="pt-BR" sz="2000" dirty="0"/>
              <a:t>O endereço IP de um AP de ajuste pode ser configurado estaticamente ou obtido dinamicamente de um servidor DHCP. Se uma lista de endereços IP AC estáticos estiver </a:t>
            </a:r>
            <a:r>
              <a:rPr lang="pt-BR" sz="2000" dirty="0" err="1"/>
              <a:t>pré</a:t>
            </a:r>
            <a:r>
              <a:rPr lang="pt-BR" sz="2000" dirty="0"/>
              <a:t>-configurada, o AP iniciará a descoberta da Camada 3 e associará à CA o endereço IP especificado. Se nenhuma lista de CA estiver disponível, o AP iniciará a descoberta da Camada 2. Se a descoberta for bem-sucedida, a associação será executada. Caso contrário, o AP inicia a descoberta da Camada 3</a:t>
            </a:r>
            <a:r>
              <a:rPr lang="en-US" sz="2000" dirty="0"/>
              <a:t>.</a:t>
            </a:r>
          </a:p>
          <a:p>
            <a:endParaRPr lang="zh-CN" altLang="en-US" sz="1800" dirty="0"/>
          </a:p>
        </p:txBody>
      </p:sp>
      <p:sp>
        <p:nvSpPr>
          <p:cNvPr id="2" name="标题 1"/>
          <p:cNvSpPr>
            <a:spLocks noGrp="1"/>
          </p:cNvSpPr>
          <p:nvPr>
            <p:ph type="title"/>
          </p:nvPr>
        </p:nvSpPr>
        <p:spPr/>
        <p:txBody>
          <a:bodyPr/>
          <a:lstStyle/>
          <a:p>
            <a:r>
              <a:rPr lang="pt-BR" dirty="0"/>
              <a:t>Processo de Ajuste de </a:t>
            </a:r>
            <a:r>
              <a:rPr lang="pt-BR" dirty="0" err="1"/>
              <a:t>APs</a:t>
            </a:r>
            <a:r>
              <a:rPr lang="pt-BR" dirty="0"/>
              <a:t> Descobrindo </a:t>
            </a:r>
            <a:r>
              <a:rPr lang="pt-BR" dirty="0" err="1"/>
              <a:t>ACs</a:t>
            </a:r>
            <a:r>
              <a:rPr lang="pt-BR" dirty="0"/>
              <a:t>
</a:t>
            </a:r>
            <a:endParaRPr lang="en-US" dirty="0"/>
          </a:p>
        </p:txBody>
      </p:sp>
      <p:sp>
        <p:nvSpPr>
          <p:cNvPr id="4" name="椭圆 3"/>
          <p:cNvSpPr/>
          <p:nvPr/>
        </p:nvSpPr>
        <p:spPr bwMode="auto">
          <a:xfrm>
            <a:off x="5934197" y="4975458"/>
            <a:ext cx="1245478" cy="740980"/>
          </a:xfrm>
          <a:prstGeom prst="ellipse">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椭圆 4"/>
          <p:cNvSpPr/>
          <p:nvPr/>
        </p:nvSpPr>
        <p:spPr bwMode="auto">
          <a:xfrm>
            <a:off x="3280336" y="4975458"/>
            <a:ext cx="1245478" cy="740980"/>
          </a:xfrm>
          <a:prstGeom prst="ellipse">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椭圆 5"/>
          <p:cNvSpPr/>
          <p:nvPr/>
        </p:nvSpPr>
        <p:spPr bwMode="auto">
          <a:xfrm>
            <a:off x="8272751" y="4113610"/>
            <a:ext cx="1245478" cy="740980"/>
          </a:xfrm>
          <a:prstGeom prst="ellipse">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 name="椭圆 6"/>
          <p:cNvSpPr/>
          <p:nvPr/>
        </p:nvSpPr>
        <p:spPr bwMode="auto">
          <a:xfrm>
            <a:off x="5934197" y="3451458"/>
            <a:ext cx="1245478" cy="740980"/>
          </a:xfrm>
          <a:prstGeom prst="ellipse">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8" name="直接箭头连接符 7"/>
          <p:cNvCxnSpPr>
            <a:stCxn id="14" idx="6"/>
            <a:endCxn id="7" idx="2"/>
          </p:cNvCxnSpPr>
          <p:nvPr/>
        </p:nvCxnSpPr>
        <p:spPr bwMode="auto">
          <a:xfrm>
            <a:off x="4525814" y="3821948"/>
            <a:ext cx="14083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直接箭头连接符 8"/>
          <p:cNvCxnSpPr>
            <a:stCxn id="7" idx="4"/>
            <a:endCxn id="4" idx="0"/>
          </p:cNvCxnSpPr>
          <p:nvPr/>
        </p:nvCxnSpPr>
        <p:spPr bwMode="auto">
          <a:xfrm>
            <a:off x="6556936" y="4192438"/>
            <a:ext cx="0" cy="7830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 name="直接箭头连接符 9"/>
          <p:cNvCxnSpPr>
            <a:stCxn id="4" idx="2"/>
            <a:endCxn id="5" idx="6"/>
          </p:cNvCxnSpPr>
          <p:nvPr/>
        </p:nvCxnSpPr>
        <p:spPr bwMode="auto">
          <a:xfrm flipH="1">
            <a:off x="4525814" y="5345948"/>
            <a:ext cx="1408383"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a:stCxn id="7" idx="6"/>
            <a:endCxn id="6" idx="1"/>
          </p:cNvCxnSpPr>
          <p:nvPr/>
        </p:nvCxnSpPr>
        <p:spPr bwMode="auto">
          <a:xfrm>
            <a:off x="7179675" y="3821948"/>
            <a:ext cx="1275472" cy="40017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直接箭头连接符 11"/>
          <p:cNvCxnSpPr>
            <a:stCxn id="4" idx="6"/>
            <a:endCxn id="6" idx="3"/>
          </p:cNvCxnSpPr>
          <p:nvPr/>
        </p:nvCxnSpPr>
        <p:spPr bwMode="auto">
          <a:xfrm flipV="1">
            <a:off x="7179675" y="4746076"/>
            <a:ext cx="1275472" cy="5998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右箭头 12"/>
          <p:cNvSpPr/>
          <p:nvPr/>
        </p:nvSpPr>
        <p:spPr bwMode="auto">
          <a:xfrm rot="2056693">
            <a:off x="4240222" y="4462749"/>
            <a:ext cx="2015729" cy="218524"/>
          </a:xfrm>
          <a:prstGeom prst="rightArrow">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椭圆 13"/>
          <p:cNvSpPr/>
          <p:nvPr/>
        </p:nvSpPr>
        <p:spPr bwMode="auto">
          <a:xfrm>
            <a:off x="3280336" y="3451458"/>
            <a:ext cx="1245478" cy="740980"/>
          </a:xfrm>
          <a:prstGeom prst="ellipse">
            <a:avLst/>
          </a:prstGeom>
          <a:solidFill>
            <a:srgbClr val="B3D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t"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Text Box 10"/>
          <p:cNvSpPr txBox="1">
            <a:spLocks noChangeArrowheads="1"/>
          </p:cNvSpPr>
          <p:nvPr/>
        </p:nvSpPr>
        <p:spPr bwMode="auto">
          <a:xfrm>
            <a:off x="3487672" y="3628792"/>
            <a:ext cx="830805" cy="523220"/>
          </a:xfrm>
          <a:prstGeom prst="rect">
            <a:avLst/>
          </a:prstGeom>
          <a:solidFill>
            <a:srgbClr val="B3D9FF"/>
          </a:solidFill>
          <a:ln w="9525">
            <a:noFill/>
            <a:miter lim="800000"/>
            <a:headEnd/>
            <a:tailEnd/>
          </a:ln>
        </p:spPr>
        <p:txBody>
          <a:bodyPr wrap="non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Começar</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16" name="Text Box 10"/>
          <p:cNvSpPr txBox="1">
            <a:spLocks noChangeArrowheads="1"/>
          </p:cNvSpPr>
          <p:nvPr/>
        </p:nvSpPr>
        <p:spPr bwMode="auto">
          <a:xfrm>
            <a:off x="8455147" y="4330211"/>
            <a:ext cx="902811" cy="307777"/>
          </a:xfrm>
          <a:prstGeom prst="rect">
            <a:avLst/>
          </a:prstGeom>
          <a:solidFill>
            <a:srgbClr val="B3D9FF"/>
          </a:solidFill>
          <a:ln w="9525">
            <a:noFill/>
            <a:miter lim="800000"/>
            <a:headEnd/>
            <a:tailEnd/>
          </a:ln>
        </p:spPr>
        <p:txBody>
          <a:bodyPr wrap="none">
            <a:spAutoFit/>
          </a:bodyPr>
          <a:lstStyle/>
          <a:p>
            <a:pPr algn="l"/>
            <a:r>
              <a:rPr kumimoji="1" lang="en-US" sz="1400">
                <a:latin typeface="Huawei Sans" panose="020C0503030203020204" pitchFamily="34" charset="0"/>
                <a:ea typeface="方正兰亭黑简体" panose="02000000000000000000" pitchFamily="2" charset="-122"/>
                <a:cs typeface="Huawei Sans" panose="020C0503030203020204" pitchFamily="34" charset="0"/>
              </a:rPr>
              <a:t>Connect</a:t>
            </a:r>
          </a:p>
        </p:txBody>
      </p:sp>
      <p:sp>
        <p:nvSpPr>
          <p:cNvPr id="17" name="Text Box 10"/>
          <p:cNvSpPr txBox="1">
            <a:spLocks noChangeArrowheads="1"/>
          </p:cNvSpPr>
          <p:nvPr/>
        </p:nvSpPr>
        <p:spPr bwMode="auto">
          <a:xfrm>
            <a:off x="6017268" y="5192059"/>
            <a:ext cx="1312865" cy="523220"/>
          </a:xfrm>
          <a:prstGeom prst="rect">
            <a:avLst/>
          </a:prstGeom>
          <a:solidFill>
            <a:srgbClr val="B3D9FF"/>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Descoberta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L3
</a:t>
            </a:r>
          </a:p>
        </p:txBody>
      </p:sp>
      <p:sp>
        <p:nvSpPr>
          <p:cNvPr id="18" name="Text Box 10"/>
          <p:cNvSpPr txBox="1">
            <a:spLocks noChangeArrowheads="1"/>
          </p:cNvSpPr>
          <p:nvPr/>
        </p:nvSpPr>
        <p:spPr bwMode="auto">
          <a:xfrm>
            <a:off x="3485754" y="5167901"/>
            <a:ext cx="957313" cy="307777"/>
          </a:xfrm>
          <a:prstGeom prst="rect">
            <a:avLst/>
          </a:prstGeom>
          <a:solidFill>
            <a:srgbClr val="B3D9FF"/>
          </a:solidFill>
          <a:ln w="9525">
            <a:noFill/>
            <a:miter lim="800000"/>
            <a:headEnd/>
            <a:tailEnd/>
          </a:ln>
        </p:spPr>
        <p:txBody>
          <a:bodyPr wrap="none">
            <a:spAutoFit/>
          </a:bodyPr>
          <a:lstStyle/>
          <a:p>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Suspender</a:t>
            </a:r>
          </a:p>
        </p:txBody>
      </p:sp>
      <p:sp>
        <p:nvSpPr>
          <p:cNvPr id="19" name="Text Box 10"/>
          <p:cNvSpPr txBox="1">
            <a:spLocks noChangeArrowheads="1"/>
          </p:cNvSpPr>
          <p:nvPr/>
        </p:nvSpPr>
        <p:spPr bwMode="auto">
          <a:xfrm>
            <a:off x="6022654" y="3630787"/>
            <a:ext cx="1222964" cy="523220"/>
          </a:xfrm>
          <a:prstGeom prst="rect">
            <a:avLst/>
          </a:prstGeom>
          <a:solidFill>
            <a:srgbClr val="B3D9FF"/>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Descoberta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L2
</a:t>
            </a:r>
          </a:p>
        </p:txBody>
      </p:sp>
      <p:sp>
        <p:nvSpPr>
          <p:cNvPr id="20" name="Text Box 10"/>
          <p:cNvSpPr txBox="1">
            <a:spLocks noChangeArrowheads="1"/>
          </p:cNvSpPr>
          <p:nvPr/>
        </p:nvSpPr>
        <p:spPr bwMode="auto">
          <a:xfrm>
            <a:off x="4758676" y="3514522"/>
            <a:ext cx="1196552" cy="738664"/>
          </a:xfrm>
          <a:prstGeom prst="rect">
            <a:avLst/>
          </a:prstGeom>
          <a:solidFill>
            <a:schemeClr val="bg1"/>
          </a:solidFill>
          <a:ln w="9525">
            <a:noFill/>
            <a:miter lim="800000"/>
            <a:headEnd/>
            <a:tailEnd/>
          </a:ln>
        </p:spPr>
        <p:txBody>
          <a:bodyPr wrap="square">
            <a:spAutoFit/>
          </a:bodyPr>
          <a:lstStyle/>
          <a:p>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Sem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lista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de AC
</a:t>
            </a:r>
          </a:p>
        </p:txBody>
      </p:sp>
      <p:sp>
        <p:nvSpPr>
          <p:cNvPr id="21" name="Text Box 10"/>
          <p:cNvSpPr txBox="1">
            <a:spLocks noChangeArrowheads="1"/>
          </p:cNvSpPr>
          <p:nvPr/>
        </p:nvSpPr>
        <p:spPr bwMode="auto">
          <a:xfrm>
            <a:off x="4696625" y="5445824"/>
            <a:ext cx="1196552" cy="954107"/>
          </a:xfrm>
          <a:prstGeom prst="rect">
            <a:avLst/>
          </a:prstGeom>
          <a:solidFill>
            <a:schemeClr val="bg1"/>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Nenhuma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CA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foi</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encontrada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2" name="Text Box 10"/>
          <p:cNvSpPr txBox="1">
            <a:spLocks noChangeArrowheads="1"/>
          </p:cNvSpPr>
          <p:nvPr/>
        </p:nvSpPr>
        <p:spPr bwMode="auto">
          <a:xfrm rot="1029161">
            <a:off x="7317178" y="3558760"/>
            <a:ext cx="1396198" cy="523220"/>
          </a:xfrm>
          <a:prstGeom prst="rect">
            <a:avLst/>
          </a:prstGeom>
          <a:solidFill>
            <a:schemeClr val="bg1"/>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Selecione</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uma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CA.</a:t>
            </a:r>
          </a:p>
        </p:txBody>
      </p:sp>
      <p:sp>
        <p:nvSpPr>
          <p:cNvPr id="24" name="Text Box 10"/>
          <p:cNvSpPr txBox="1">
            <a:spLocks noChangeArrowheads="1"/>
          </p:cNvSpPr>
          <p:nvPr/>
        </p:nvSpPr>
        <p:spPr bwMode="auto">
          <a:xfrm rot="2027784">
            <a:off x="4305423" y="4070567"/>
            <a:ext cx="1330232" cy="954107"/>
          </a:xfrm>
          <a:prstGeom prst="rect">
            <a:avLst/>
          </a:prstGeom>
          <a:solidFill>
            <a:schemeClr val="bg1"/>
          </a:solidFill>
          <a:ln w="9525">
            <a:noFill/>
            <a:miter lim="800000"/>
            <a:headEnd/>
            <a:tailEnd/>
          </a:ln>
        </p:spPr>
        <p:txBody>
          <a:bodyPr wrap="square">
            <a:spAutoFit/>
          </a:bodyPr>
          <a:lstStyle/>
          <a:p>
            <a:r>
              <a:rPr kumimoji="1" lang="pt-BR" sz="1400" dirty="0">
                <a:latin typeface="Huawei Sans" panose="020C0503030203020204" pitchFamily="34" charset="0"/>
                <a:ea typeface="方正兰亭黑简体" panose="02000000000000000000" pitchFamily="2" charset="-122"/>
                <a:cs typeface="Huawei Sans" panose="020C0503030203020204" pitchFamily="34" charset="0"/>
              </a:rPr>
              <a:t>Configure uma lista AC estática.
</a:t>
            </a:r>
            <a:endParaRPr kumimoji="1" lang="en-US" sz="14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6" name="直接箭头连接符 25"/>
          <p:cNvCxnSpPr>
            <a:stCxn id="5" idx="0"/>
            <a:endCxn id="14" idx="4"/>
          </p:cNvCxnSpPr>
          <p:nvPr/>
        </p:nvCxnSpPr>
        <p:spPr bwMode="auto">
          <a:xfrm flipV="1">
            <a:off x="3903075" y="4192438"/>
            <a:ext cx="0" cy="7830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7" name="Text Box 10"/>
          <p:cNvSpPr txBox="1">
            <a:spLocks noChangeArrowheads="1"/>
          </p:cNvSpPr>
          <p:nvPr/>
        </p:nvSpPr>
        <p:spPr bwMode="auto">
          <a:xfrm>
            <a:off x="2658809" y="4334201"/>
            <a:ext cx="1196552" cy="738664"/>
          </a:xfrm>
          <a:prstGeom prst="rect">
            <a:avLst/>
          </a:prstGeom>
          <a:solidFill>
            <a:schemeClr val="bg1"/>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Reinicie</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descoberta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p>
        </p:txBody>
      </p:sp>
      <p:sp>
        <p:nvSpPr>
          <p:cNvPr id="23" name="Text Box 10"/>
          <p:cNvSpPr txBox="1">
            <a:spLocks noChangeArrowheads="1"/>
          </p:cNvSpPr>
          <p:nvPr/>
        </p:nvSpPr>
        <p:spPr bwMode="auto">
          <a:xfrm rot="20000043">
            <a:off x="7238612" y="4877469"/>
            <a:ext cx="1499796" cy="738664"/>
          </a:xfrm>
          <a:prstGeom prst="rect">
            <a:avLst/>
          </a:prstGeom>
          <a:solidFill>
            <a:schemeClr val="bg1"/>
          </a:solidFill>
          <a:ln w="9525">
            <a:noFill/>
            <a:miter lim="800000"/>
            <a:headEnd/>
            <a:tailEnd/>
          </a:ln>
        </p:spPr>
        <p:txBody>
          <a:bodyPr wrap="square">
            <a:spAutoFit/>
          </a:bodyPr>
          <a:lstStyle/>
          <a:p>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Selecione</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a:t>
            </a:r>
            <a:r>
              <a:rPr kumimoji="1" lang="en-US" sz="1400" dirty="0" err="1">
                <a:latin typeface="Huawei Sans" panose="020C0503030203020204" pitchFamily="34" charset="0"/>
                <a:ea typeface="方正兰亭黑简体" panose="02000000000000000000" pitchFamily="2" charset="-122"/>
                <a:cs typeface="Huawei Sans" panose="020C0503030203020204" pitchFamily="34" charset="0"/>
              </a:rPr>
              <a:t>uma</a:t>
            </a:r>
            <a:r>
              <a:rPr kumimoji="1" lang="en-US" sz="1400" dirty="0">
                <a:latin typeface="Huawei Sans" panose="020C0503030203020204" pitchFamily="34" charset="0"/>
                <a:ea typeface="方正兰亭黑简体" panose="02000000000000000000" pitchFamily="2" charset="-122"/>
                <a:cs typeface="Huawei Sans" panose="020C0503030203020204" pitchFamily="34" charset="0"/>
              </a:rPr>
              <a:t> CA.
</a:t>
            </a:r>
          </a:p>
        </p:txBody>
      </p:sp>
    </p:spTree>
    <p:extLst>
      <p:ext uri="{BB962C8B-B14F-4D97-AF65-F5344CB8AC3E}">
        <p14:creationId xmlns:p14="http://schemas.microsoft.com/office/powerpoint/2010/main" val="310467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marL="285750" indent="-285750">
              <a:spcBef>
                <a:spcPts val="600"/>
              </a:spcBef>
              <a:spcAft>
                <a:spcPts val="600"/>
              </a:spcAft>
            </a:pPr>
            <a:r>
              <a:rPr lang="pt-BR" sz="1600" dirty="0">
                <a:solidFill>
                  <a:prstClr val="black"/>
                </a:solidFill>
              </a:rPr>
              <a:t>Serviço telefônico antigo simples (POTS</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pPr marL="285750" indent="-285750">
              <a:spcBef>
                <a:spcPts val="600"/>
              </a:spcBef>
              <a:spcAft>
                <a:spcPts val="600"/>
              </a:spcAft>
            </a:pPr>
            <a:r>
              <a:rPr lang="pt-BR" sz="1600" dirty="0">
                <a:solidFill>
                  <a:prstClr val="black"/>
                </a:solidFill>
              </a:rPr>
              <a:t>Geralmente, a porta POTS de uma ONU de pequeno porte usa o conector RJ11</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a:p>
            <a:endParaRPr lang="zh-CN" altLang="en-US" dirty="0"/>
          </a:p>
        </p:txBody>
      </p:sp>
      <p:sp>
        <p:nvSpPr>
          <p:cNvPr id="2" name="标题 1"/>
          <p:cNvSpPr>
            <a:spLocks noGrp="1"/>
          </p:cNvSpPr>
          <p:nvPr>
            <p:ph type="title"/>
          </p:nvPr>
        </p:nvSpPr>
        <p:spPr/>
        <p:txBody>
          <a:bodyPr/>
          <a:lstStyle/>
          <a:p>
            <a:r>
              <a:rPr lang="en-US" dirty="0"/>
              <a:t>POTS (1)</a:t>
            </a:r>
          </a:p>
        </p:txBody>
      </p:sp>
      <p:grpSp>
        <p:nvGrpSpPr>
          <p:cNvPr id="4" name="组合 3"/>
          <p:cNvGrpSpPr/>
          <p:nvPr/>
        </p:nvGrpSpPr>
        <p:grpSpPr>
          <a:xfrm>
            <a:off x="561023" y="2274938"/>
            <a:ext cx="4420028" cy="3505376"/>
            <a:chOff x="1008063" y="2617837"/>
            <a:chExt cx="4895850" cy="3638550"/>
          </a:xfrm>
        </p:grpSpPr>
        <p:pic>
          <p:nvPicPr>
            <p:cNvPr id="5" name="图片 4"/>
            <p:cNvPicPr>
              <a:picLocks noChangeAspect="1"/>
            </p:cNvPicPr>
            <p:nvPr/>
          </p:nvPicPr>
          <p:blipFill>
            <a:blip r:embed="rId3"/>
            <a:stretch>
              <a:fillRect/>
            </a:stretch>
          </p:blipFill>
          <p:spPr>
            <a:xfrm>
              <a:off x="1008063" y="2617837"/>
              <a:ext cx="4895850" cy="3638550"/>
            </a:xfrm>
            <a:prstGeom prst="rect">
              <a:avLst/>
            </a:prstGeom>
          </p:spPr>
        </p:pic>
        <p:cxnSp>
          <p:nvCxnSpPr>
            <p:cNvPr id="6" name="直接连接符 5"/>
            <p:cNvCxnSpPr/>
            <p:nvPr/>
          </p:nvCxnSpPr>
          <p:spPr bwMode="auto">
            <a:xfrm flipV="1">
              <a:off x="2915928" y="4905164"/>
              <a:ext cx="1080120" cy="648072"/>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grpSp>
        <p:nvGrpSpPr>
          <p:cNvPr id="7" name="组合 6"/>
          <p:cNvGrpSpPr/>
          <p:nvPr/>
        </p:nvGrpSpPr>
        <p:grpSpPr>
          <a:xfrm>
            <a:off x="8012834" y="1706947"/>
            <a:ext cx="2232248" cy="1511150"/>
            <a:chOff x="7248128" y="2277381"/>
            <a:chExt cx="3672408" cy="2376264"/>
          </a:xfrm>
        </p:grpSpPr>
        <p:sp>
          <p:nvSpPr>
            <p:cNvPr id="8" name="矩形 7"/>
            <p:cNvSpPr/>
            <p:nvPr/>
          </p:nvSpPr>
          <p:spPr>
            <a:xfrm>
              <a:off x="7248128" y="2277381"/>
              <a:ext cx="3672408" cy="2376264"/>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9" name="矩形 8"/>
            <p:cNvSpPr/>
            <p:nvPr/>
          </p:nvSpPr>
          <p:spPr>
            <a:xfrm>
              <a:off x="7572164" y="2421072"/>
              <a:ext cx="3024336" cy="1927053"/>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0" name="矩形 9"/>
            <p:cNvSpPr/>
            <p:nvPr/>
          </p:nvSpPr>
          <p:spPr>
            <a:xfrm>
              <a:off x="7968208"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1" name="矩形 10"/>
            <p:cNvSpPr/>
            <p:nvPr/>
          </p:nvSpPr>
          <p:spPr>
            <a:xfrm>
              <a:off x="8375053"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2" name="矩形 11"/>
            <p:cNvSpPr/>
            <p:nvPr/>
          </p:nvSpPr>
          <p:spPr>
            <a:xfrm>
              <a:off x="8781898"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3" name="矩形 12"/>
            <p:cNvSpPr/>
            <p:nvPr/>
          </p:nvSpPr>
          <p:spPr>
            <a:xfrm>
              <a:off x="9188743"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4" name="矩形 13"/>
            <p:cNvSpPr/>
            <p:nvPr/>
          </p:nvSpPr>
          <p:spPr>
            <a:xfrm>
              <a:off x="9595588"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5" name="矩形 14"/>
            <p:cNvSpPr/>
            <p:nvPr/>
          </p:nvSpPr>
          <p:spPr>
            <a:xfrm>
              <a:off x="10002434" y="2421176"/>
              <a:ext cx="207640" cy="399775"/>
            </a:xfrm>
            <a:prstGeom prst="rect">
              <a:avLst/>
            </a:prstGeom>
            <a:ln w="19050">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6" name="矩形 15"/>
            <p:cNvSpPr/>
            <p:nvPr/>
          </p:nvSpPr>
          <p:spPr>
            <a:xfrm>
              <a:off x="7943627"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1</a:t>
              </a:r>
            </a:p>
          </p:txBody>
        </p:sp>
        <p:sp>
          <p:nvSpPr>
            <p:cNvPr id="17" name="矩形 16"/>
            <p:cNvSpPr/>
            <p:nvPr/>
          </p:nvSpPr>
          <p:spPr>
            <a:xfrm>
              <a:off x="8350472"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a:t>
              </a:r>
            </a:p>
          </p:txBody>
        </p:sp>
        <p:sp>
          <p:nvSpPr>
            <p:cNvPr id="18" name="矩形 17"/>
            <p:cNvSpPr/>
            <p:nvPr/>
          </p:nvSpPr>
          <p:spPr>
            <a:xfrm>
              <a:off x="8778328"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3</a:t>
              </a:r>
            </a:p>
          </p:txBody>
        </p:sp>
        <p:sp>
          <p:nvSpPr>
            <p:cNvPr id="19" name="矩形 18"/>
            <p:cNvSpPr/>
            <p:nvPr/>
          </p:nvSpPr>
          <p:spPr>
            <a:xfrm>
              <a:off x="9185173"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4</a:t>
              </a:r>
            </a:p>
          </p:txBody>
        </p:sp>
        <p:sp>
          <p:nvSpPr>
            <p:cNvPr id="20" name="矩形 19"/>
            <p:cNvSpPr/>
            <p:nvPr/>
          </p:nvSpPr>
          <p:spPr>
            <a:xfrm>
              <a:off x="9576800"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5</a:t>
              </a:r>
            </a:p>
          </p:txBody>
        </p:sp>
        <p:sp>
          <p:nvSpPr>
            <p:cNvPr id="21" name="矩形 20"/>
            <p:cNvSpPr/>
            <p:nvPr/>
          </p:nvSpPr>
          <p:spPr>
            <a:xfrm>
              <a:off x="9983645" y="2821744"/>
              <a:ext cx="271228" cy="276999"/>
            </a:xfrm>
            <a:prstGeom prst="rect">
              <a:avLst/>
            </a:prstGeom>
          </p:spPr>
          <p:txBody>
            <a:bodyPr wrap="none">
              <a:spAutoFit/>
            </a:bodyPr>
            <a:lstStyle/>
            <a:p>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6</a:t>
              </a:r>
            </a:p>
          </p:txBody>
        </p:sp>
        <p:cxnSp>
          <p:nvCxnSpPr>
            <p:cNvPr id="22" name="肘形连接符 21"/>
            <p:cNvCxnSpPr>
              <a:stCxn id="15" idx="3"/>
            </p:cNvCxnSpPr>
            <p:nvPr/>
          </p:nvCxnSpPr>
          <p:spPr bwMode="auto">
            <a:xfrm>
              <a:off x="10210074" y="2621064"/>
              <a:ext cx="170402" cy="1167976"/>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肘形连接符 22"/>
            <p:cNvCxnSpPr/>
            <p:nvPr/>
          </p:nvCxnSpPr>
          <p:spPr bwMode="auto">
            <a:xfrm flipV="1">
              <a:off x="9627592" y="3776787"/>
              <a:ext cx="752884" cy="571339"/>
            </a:xfrm>
            <a:prstGeom prst="bentConnector3">
              <a:avLst>
                <a:gd name="adj1" fmla="val -605"/>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肘形连接符 23"/>
            <p:cNvCxnSpPr>
              <a:stCxn id="10" idx="1"/>
            </p:cNvCxnSpPr>
            <p:nvPr/>
          </p:nvCxnSpPr>
          <p:spPr bwMode="auto">
            <a:xfrm rot="10800000" flipV="1">
              <a:off x="7744422" y="2621064"/>
              <a:ext cx="223787" cy="1167974"/>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肘形连接符 24"/>
            <p:cNvCxnSpPr/>
            <p:nvPr/>
          </p:nvCxnSpPr>
          <p:spPr bwMode="auto">
            <a:xfrm rot="10800000">
              <a:off x="7752183" y="3789041"/>
              <a:ext cx="950492" cy="559087"/>
            </a:xfrm>
            <a:prstGeom prst="bentConnector3">
              <a:avLst>
                <a:gd name="adj1" fmla="val 1899"/>
              </a:avLst>
            </a:prstGeom>
            <a:solidFill>
              <a:schemeClr val="accent1"/>
            </a:solidFill>
            <a:ln w="9525" cap="flat" cmpd="sng" algn="ctr">
              <a:solidFill>
                <a:schemeClr val="tx1"/>
              </a:solidFill>
              <a:prstDash val="solid"/>
              <a:round/>
              <a:headEnd type="none" w="med" len="med"/>
              <a:tailEnd type="none" w="med" len="med"/>
            </a:ln>
            <a:effectLst/>
          </p:spPr>
        </p:cxnSp>
      </p:grpSp>
      <p:sp>
        <p:nvSpPr>
          <p:cNvPr id="26" name="TextBox 18"/>
          <p:cNvSpPr txBox="1"/>
          <p:nvPr/>
        </p:nvSpPr>
        <p:spPr>
          <a:xfrm>
            <a:off x="4992389" y="3268485"/>
            <a:ext cx="6780254" cy="2659190"/>
          </a:xfrm>
          <a:prstGeom prst="rect">
            <a:avLst/>
          </a:prstGeom>
          <a:noFill/>
        </p:spPr>
        <p:txBody>
          <a:bodyPr wrap="square" rtlCol="0">
            <a:spAutoFit/>
          </a:bodyPr>
          <a:lstStyle/>
          <a:p>
            <a:pPr marL="285750" indent="-285750" algn="just" defTabSz="914034" fontAlgn="ctr">
              <a:lnSpc>
                <a:spcPct val="140000"/>
              </a:lnSpc>
              <a:spcBef>
                <a:spcPts val="600"/>
              </a:spcBef>
              <a:spcAft>
                <a:spcPts val="600"/>
              </a:spcAft>
              <a:buSzPct val="50000"/>
              <a:buFont typeface="Wingdings" panose="05000000000000000000" pitchFamily="2" charset="2"/>
              <a:buChar char="l"/>
            </a:pPr>
            <a:r>
              <a:rPr lang="pt-BR"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 conector RJ11 usa tomadas modulares de 6 pinos ou plugues. Este tipo de conectores não possui padrões internacionais e é mencionado no padrão de cabeamento genérico. O conector RJ11 usa apenas um par de contatos no meio e pode se conectar a um par de cabos.
As especificações comuns das linhas telefônicas são de dois e quatro núcleos, com diâmetros de núcleo de 0,4 e 0,5, respectivamente. Em alguns casos, os diâmetros do núcleo são 0,8 e 1,0, respectivamente</a:t>
            </a:r>
            <a:r>
              <a:rPr 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p>
        </p:txBody>
      </p:sp>
    </p:spTree>
    <p:extLst>
      <p:ext uri="{BB962C8B-B14F-4D97-AF65-F5344CB8AC3E}">
        <p14:creationId xmlns:p14="http://schemas.microsoft.com/office/powerpoint/2010/main" val="1307927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pPr>
              <a:spcBef>
                <a:spcPts val="600"/>
              </a:spcBef>
              <a:spcAft>
                <a:spcPts val="600"/>
              </a:spcAft>
            </a:pPr>
            <a:r>
              <a:rPr lang="pt-BR" sz="1400" dirty="0">
                <a:solidFill>
                  <a:prstClr val="black"/>
                </a:solidFill>
              </a:rPr>
              <a:t>Quando o telefone interno é usado no campus, os dados de voz acessados pelo ONU POTS são encapsulados como um quadro Ethernet pelo módulo VoIP interno e, em seguida, enviados para o ONU remoto após o encapsulamento GEM. O UNO remoto </a:t>
            </a:r>
            <a:r>
              <a:rPr lang="pt-BR" sz="1400" dirty="0" err="1">
                <a:solidFill>
                  <a:prstClr val="black"/>
                </a:solidFill>
              </a:rPr>
              <a:t>desencapsula</a:t>
            </a:r>
            <a:r>
              <a:rPr lang="pt-BR" sz="1400" dirty="0">
                <a:solidFill>
                  <a:prstClr val="black"/>
                </a:solidFill>
              </a:rPr>
              <a:t> o GEM e o restaura em um quadro Ethernet. Se a extremidade remota for um telefone IP, a ONU envia o quadro Ethernet para o telefone. O telefone </a:t>
            </a:r>
            <a:r>
              <a:rPr lang="pt-BR" sz="1400" dirty="0" err="1">
                <a:solidFill>
                  <a:prstClr val="black"/>
                </a:solidFill>
              </a:rPr>
              <a:t>desencapsula</a:t>
            </a:r>
            <a:r>
              <a:rPr lang="pt-BR" sz="1400" dirty="0">
                <a:solidFill>
                  <a:prstClr val="black"/>
                </a:solidFill>
              </a:rPr>
              <a:t> o quadro Ethernet e extrai dados de voz. Se a extremidade remota for um telefone tradicional, o módulo VoIP da ONU restaura o quadro Ethernet para dados de voz e envia os dados de voz para o telefone.
</a:t>
            </a:r>
            <a:endParaRPr 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 name="标题 1"/>
          <p:cNvSpPr>
            <a:spLocks noGrp="1"/>
          </p:cNvSpPr>
          <p:nvPr>
            <p:ph type="title"/>
          </p:nvPr>
        </p:nvSpPr>
        <p:spPr/>
        <p:txBody>
          <a:bodyPr/>
          <a:lstStyle/>
          <a:p>
            <a:r>
              <a:rPr lang="en-US"/>
              <a:t>POTS (2)</a:t>
            </a:r>
          </a:p>
        </p:txBody>
      </p:sp>
      <p:sp>
        <p:nvSpPr>
          <p:cNvPr id="51" name="梯形 50"/>
          <p:cNvSpPr/>
          <p:nvPr/>
        </p:nvSpPr>
        <p:spPr>
          <a:xfrm rot="16200000">
            <a:off x="7200872" y="4061257"/>
            <a:ext cx="1361040" cy="901104"/>
          </a:xfrm>
          <a:prstGeom prst="trapezoid">
            <a:avLst/>
          </a:prstGeom>
          <a:gradFill flip="none" rotWithShape="1">
            <a:gsLst>
              <a:gs pos="0">
                <a:schemeClr val="accent1">
                  <a:tint val="66000"/>
                  <a:satMod val="160000"/>
                </a:schemeClr>
              </a:gs>
              <a:gs pos="0">
                <a:schemeClr val="accent1">
                  <a:tint val="44500"/>
                  <a:satMod val="160000"/>
                </a:schemeClr>
              </a:gs>
              <a:gs pos="100000">
                <a:schemeClr val="accent1">
                  <a:tint val="23500"/>
                  <a:satMod val="160000"/>
                  <a:lumMod val="55000"/>
                  <a:lumOff val="45000"/>
                  <a:alpha val="16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27" name="直接连接符 26"/>
          <p:cNvCxnSpPr>
            <a:stCxn id="29" idx="2"/>
            <a:endCxn id="28" idx="3"/>
          </p:cNvCxnSpPr>
          <p:nvPr/>
        </p:nvCxnSpPr>
        <p:spPr bwMode="auto">
          <a:xfrm>
            <a:off x="6031659" y="3157105"/>
            <a:ext cx="0" cy="674186"/>
          </a:xfrm>
          <a:prstGeom prst="line">
            <a:avLst/>
          </a:prstGeom>
          <a:noFill/>
          <a:ln w="19050" cap="flat" cmpd="sng" algn="ctr">
            <a:solidFill>
              <a:srgbClr val="FFC000"/>
            </a:solidFill>
            <a:prstDash val="solid"/>
            <a:round/>
            <a:headEnd type="none" w="med" len="med"/>
            <a:tailEnd type="none" w="med" len="med"/>
          </a:ln>
          <a:effectLst/>
        </p:spPr>
      </p:cxnSp>
      <p:pic>
        <p:nvPicPr>
          <p:cNvPr id="28" name="图片 27"/>
          <p:cNvPicPr>
            <a:picLocks noChangeAspect="1"/>
          </p:cNvPicPr>
          <p:nvPr/>
        </p:nvPicPr>
        <p:blipFill>
          <a:blip r:embed="rId3" cstate="print"/>
          <a:stretch>
            <a:fillRect/>
          </a:stretch>
        </p:blipFill>
        <p:spPr>
          <a:xfrm rot="16200000">
            <a:off x="5890961" y="3832410"/>
            <a:ext cx="281397" cy="279158"/>
          </a:xfrm>
          <a:prstGeom prst="rect">
            <a:avLst/>
          </a:prstGeom>
        </p:spPr>
      </p:pic>
      <p:pic>
        <p:nvPicPr>
          <p:cNvPr id="29" name="图片 28"/>
          <p:cNvPicPr>
            <a:picLocks noChangeAspect="1"/>
          </p:cNvPicPr>
          <p:nvPr/>
        </p:nvPicPr>
        <p:blipFill>
          <a:blip r:embed="rId4" cstate="print"/>
          <a:stretch>
            <a:fillRect/>
          </a:stretch>
        </p:blipFill>
        <p:spPr>
          <a:xfrm>
            <a:off x="5902646" y="2786743"/>
            <a:ext cx="258025" cy="370362"/>
          </a:xfrm>
          <a:prstGeom prst="rect">
            <a:avLst/>
          </a:prstGeom>
        </p:spPr>
      </p:pic>
      <p:pic>
        <p:nvPicPr>
          <p:cNvPr id="30" name="图片 29"/>
          <p:cNvPicPr>
            <a:picLocks noChangeAspect="1"/>
          </p:cNvPicPr>
          <p:nvPr/>
        </p:nvPicPr>
        <p:blipFill>
          <a:blip r:embed="rId5" cstate="print"/>
          <a:stretch>
            <a:fillRect/>
          </a:stretch>
        </p:blipFill>
        <p:spPr>
          <a:xfrm flipV="1">
            <a:off x="4256908" y="4626952"/>
            <a:ext cx="561279" cy="89631"/>
          </a:xfrm>
          <a:prstGeom prst="rect">
            <a:avLst/>
          </a:prstGeom>
        </p:spPr>
      </p:pic>
      <p:sp>
        <p:nvSpPr>
          <p:cNvPr id="31" name="TextBox 36"/>
          <p:cNvSpPr txBox="1"/>
          <p:nvPr/>
        </p:nvSpPr>
        <p:spPr>
          <a:xfrm>
            <a:off x="6876841" y="4655470"/>
            <a:ext cx="647347" cy="369332"/>
          </a:xfrm>
          <a:prstGeom prst="rect">
            <a:avLst/>
          </a:prstGeom>
          <a:noFill/>
        </p:spPr>
        <p:txBody>
          <a:bodyPr wrap="square" rtlCol="0" anchor="ctr">
            <a:sp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a:r>
              <a:rPr lang="en-US" dirty="0"/>
              <a:t>ONU</a:t>
            </a:r>
          </a:p>
        </p:txBody>
      </p:sp>
      <p:pic>
        <p:nvPicPr>
          <p:cNvPr id="32" name="图片 31"/>
          <p:cNvPicPr>
            <a:picLocks noChangeAspect="1"/>
          </p:cNvPicPr>
          <p:nvPr/>
        </p:nvPicPr>
        <p:blipFill>
          <a:blip r:embed="rId5" cstate="print"/>
          <a:stretch>
            <a:fillRect/>
          </a:stretch>
        </p:blipFill>
        <p:spPr>
          <a:xfrm flipV="1">
            <a:off x="7185496" y="4626952"/>
            <a:ext cx="561279" cy="89631"/>
          </a:xfrm>
          <a:prstGeom prst="rect">
            <a:avLst/>
          </a:prstGeom>
        </p:spPr>
      </p:pic>
      <p:sp>
        <p:nvSpPr>
          <p:cNvPr id="35" name="TextBox 36"/>
          <p:cNvSpPr txBox="1"/>
          <p:nvPr/>
        </p:nvSpPr>
        <p:spPr>
          <a:xfrm>
            <a:off x="4013694" y="5080885"/>
            <a:ext cx="647347" cy="369332"/>
          </a:xfrm>
          <a:prstGeom prst="rect">
            <a:avLst/>
          </a:prstGeom>
          <a:noFill/>
        </p:spPr>
        <p:txBody>
          <a:bodyPr wrap="square" rtlCol="0" anchor="ctr">
            <a:sp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a:r>
              <a:rPr lang="en-US"/>
              <a:t>PoE</a:t>
            </a:r>
          </a:p>
        </p:txBody>
      </p:sp>
      <p:pic>
        <p:nvPicPr>
          <p:cNvPr id="36" name="图片 35"/>
          <p:cNvPicPr>
            <a:picLocks noChangeAspect="1"/>
          </p:cNvPicPr>
          <p:nvPr/>
        </p:nvPicPr>
        <p:blipFill>
          <a:blip r:embed="rId6"/>
          <a:stretch>
            <a:fillRect/>
          </a:stretch>
        </p:blipFill>
        <p:spPr>
          <a:xfrm>
            <a:off x="4393499" y="5403472"/>
            <a:ext cx="288096" cy="268658"/>
          </a:xfrm>
          <a:prstGeom prst="rect">
            <a:avLst/>
          </a:prstGeom>
        </p:spPr>
      </p:pic>
      <p:pic>
        <p:nvPicPr>
          <p:cNvPr id="37" name="图片 36"/>
          <p:cNvPicPr>
            <a:picLocks noChangeAspect="1"/>
          </p:cNvPicPr>
          <p:nvPr/>
        </p:nvPicPr>
        <p:blipFill>
          <a:blip r:embed="rId7" cstate="print"/>
          <a:stretch>
            <a:fillRect/>
          </a:stretch>
        </p:blipFill>
        <p:spPr>
          <a:xfrm>
            <a:off x="7321811" y="5412443"/>
            <a:ext cx="288649" cy="261605"/>
          </a:xfrm>
          <a:prstGeom prst="rect">
            <a:avLst/>
          </a:prstGeom>
        </p:spPr>
      </p:pic>
      <p:sp>
        <p:nvSpPr>
          <p:cNvPr id="38" name="TextBox 16"/>
          <p:cNvSpPr txBox="1"/>
          <p:nvPr/>
        </p:nvSpPr>
        <p:spPr>
          <a:xfrm>
            <a:off x="4171671" y="5659020"/>
            <a:ext cx="731754" cy="263433"/>
          </a:xfrm>
          <a:prstGeom prst="rect">
            <a:avLst/>
          </a:prstGeom>
          <a:noFill/>
        </p:spPr>
        <p:txBody>
          <a:bodyPr wrap="none" lIns="91434" tIns="45717" rIns="91434" bIns="45717" rtlCol="0">
            <a:noAutofit/>
          </a:bodyPr>
          <a:lstStyle/>
          <a:p>
            <a:pPr algn="ctr" fontAlgn="base"/>
            <a:r>
              <a:rPr lang="en-US" sz="1200" dirty="0" err="1">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a:t>
            </a:r>
            <a:r>
              <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IP
</a:t>
            </a:r>
          </a:p>
        </p:txBody>
      </p:sp>
      <p:sp>
        <p:nvSpPr>
          <p:cNvPr id="39" name="TextBox 16"/>
          <p:cNvSpPr txBox="1"/>
          <p:nvPr/>
        </p:nvSpPr>
        <p:spPr>
          <a:xfrm>
            <a:off x="7197982" y="5638656"/>
            <a:ext cx="536307" cy="263433"/>
          </a:xfrm>
          <a:prstGeom prst="rect">
            <a:avLst/>
          </a:prstGeom>
          <a:noFill/>
        </p:spPr>
        <p:txBody>
          <a:bodyPr wrap="none" lIns="91434" tIns="45717" rIns="91434" bIns="45717" rtlCol="0">
            <a:noAutofit/>
          </a:bodyPr>
          <a:lstStyle/>
          <a:p>
            <a:pPr algn="ctr" fontAlgn="base"/>
            <a:r>
              <a:rPr lang="en-US" sz="120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Telefone tradicional
</a:t>
            </a:r>
            <a:endParaRPr 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43" name="直接连接符 42"/>
          <p:cNvCxnSpPr>
            <a:stCxn id="28" idx="1"/>
            <a:endCxn id="30" idx="2"/>
          </p:cNvCxnSpPr>
          <p:nvPr/>
        </p:nvCxnSpPr>
        <p:spPr>
          <a:xfrm flipH="1">
            <a:off x="4537547" y="4112688"/>
            <a:ext cx="1494112" cy="514264"/>
          </a:xfrm>
          <a:prstGeom prst="line">
            <a:avLst/>
          </a:prstGeom>
          <a:noFill/>
          <a:ln w="19050" cap="flat" cmpd="sng" algn="ctr">
            <a:solidFill>
              <a:srgbClr val="FFC000"/>
            </a:solidFill>
            <a:prstDash val="solid"/>
            <a:round/>
            <a:headEnd type="none" w="med" len="med"/>
            <a:tailEnd type="none" w="med" len="med"/>
          </a:ln>
          <a:effectLst/>
        </p:spPr>
      </p:cxnSp>
      <p:cxnSp>
        <p:nvCxnSpPr>
          <p:cNvPr id="45" name="直接连接符 44"/>
          <p:cNvCxnSpPr>
            <a:stCxn id="28" idx="1"/>
            <a:endCxn id="32" idx="2"/>
          </p:cNvCxnSpPr>
          <p:nvPr/>
        </p:nvCxnSpPr>
        <p:spPr>
          <a:xfrm>
            <a:off x="6031659" y="4112688"/>
            <a:ext cx="1434476" cy="514264"/>
          </a:xfrm>
          <a:prstGeom prst="line">
            <a:avLst/>
          </a:prstGeom>
          <a:noFill/>
          <a:ln w="19050" cap="flat" cmpd="sng" algn="ctr">
            <a:solidFill>
              <a:srgbClr val="FFC000"/>
            </a:solidFill>
            <a:prstDash val="solid"/>
            <a:round/>
            <a:headEnd type="none" w="med" len="med"/>
            <a:tailEnd type="none" w="med" len="med"/>
          </a:ln>
          <a:effectLst/>
        </p:spPr>
      </p:cxnSp>
      <p:sp>
        <p:nvSpPr>
          <p:cNvPr id="46" name="TextBox 36"/>
          <p:cNvSpPr txBox="1"/>
          <p:nvPr/>
        </p:nvSpPr>
        <p:spPr>
          <a:xfrm>
            <a:off x="4499204" y="4658040"/>
            <a:ext cx="647347" cy="369332"/>
          </a:xfrm>
          <a:prstGeom prst="rect">
            <a:avLst/>
          </a:prstGeom>
          <a:noFill/>
        </p:spPr>
        <p:txBody>
          <a:bodyPr wrap="square" rtlCol="0" anchor="ctr">
            <a:sp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a:r>
              <a:rPr lang="en-US"/>
              <a:t>ONU</a:t>
            </a:r>
          </a:p>
        </p:txBody>
      </p:sp>
      <p:cxnSp>
        <p:nvCxnSpPr>
          <p:cNvPr id="48" name="直接连接符 47"/>
          <p:cNvCxnSpPr>
            <a:stCxn id="30" idx="0"/>
            <a:endCxn id="36" idx="0"/>
          </p:cNvCxnSpPr>
          <p:nvPr/>
        </p:nvCxnSpPr>
        <p:spPr>
          <a:xfrm>
            <a:off x="4537547" y="4716583"/>
            <a:ext cx="1" cy="686889"/>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2" idx="0"/>
            <a:endCxn id="37" idx="0"/>
          </p:cNvCxnSpPr>
          <p:nvPr/>
        </p:nvCxnSpPr>
        <p:spPr>
          <a:xfrm>
            <a:off x="7466135" y="4716583"/>
            <a:ext cx="0" cy="695860"/>
          </a:xfrm>
          <a:prstGeom prst="line">
            <a:avLst/>
          </a:prstGeom>
          <a:ln w="19050">
            <a:solidFill>
              <a:srgbClr val="151515"/>
            </a:solidFill>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10539383" y="5410653"/>
            <a:ext cx="1206079" cy="583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Fluxo de mídia de voz
</a:t>
            </a:r>
            <a:endParaRPr lang="en-US" sz="1200" dirty="0">
              <a:solidFill>
                <a:schemeClr val="tx1"/>
              </a:solidFill>
            </a:endParaRPr>
          </a:p>
        </p:txBody>
      </p:sp>
      <p:sp>
        <p:nvSpPr>
          <p:cNvPr id="53" name="矩形 52"/>
          <p:cNvSpPr/>
          <p:nvPr/>
        </p:nvSpPr>
        <p:spPr>
          <a:xfrm>
            <a:off x="7769533" y="4376717"/>
            <a:ext cx="1014256" cy="3610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VoMódulo</a:t>
            </a:r>
            <a:r>
              <a:rPr lang="en-US" sz="1200" dirty="0">
                <a:solidFill>
                  <a:schemeClr val="tx1"/>
                </a:solidFill>
              </a:rPr>
              <a:t> IP
</a:t>
            </a:r>
          </a:p>
        </p:txBody>
      </p:sp>
      <p:cxnSp>
        <p:nvCxnSpPr>
          <p:cNvPr id="61" name="直接连接符 60"/>
          <p:cNvCxnSpPr/>
          <p:nvPr/>
        </p:nvCxnSpPr>
        <p:spPr>
          <a:xfrm>
            <a:off x="8118383" y="5558624"/>
            <a:ext cx="2097018" cy="0"/>
          </a:xfrm>
          <a:prstGeom prst="line">
            <a:avLst/>
          </a:prstGeom>
          <a:ln w="12700">
            <a:prstDash val="dashDot"/>
          </a:ln>
        </p:spPr>
        <p:style>
          <a:lnRef idx="1">
            <a:schemeClr val="accent1"/>
          </a:lnRef>
          <a:fillRef idx="0">
            <a:schemeClr val="accent1"/>
          </a:fillRef>
          <a:effectRef idx="0">
            <a:schemeClr val="accent1"/>
          </a:effectRef>
          <a:fontRef idx="minor">
            <a:schemeClr val="tx1"/>
          </a:fontRef>
        </p:style>
      </p:cxnSp>
      <p:sp>
        <p:nvSpPr>
          <p:cNvPr id="63" name="任意多边形 62"/>
          <p:cNvSpPr/>
          <p:nvPr/>
        </p:nvSpPr>
        <p:spPr>
          <a:xfrm>
            <a:off x="4069466" y="3002901"/>
            <a:ext cx="3653508" cy="2586385"/>
          </a:xfrm>
          <a:custGeom>
            <a:avLst/>
            <a:gdLst>
              <a:gd name="connsiteX0" fmla="*/ 0 w 3894667"/>
              <a:gd name="connsiteY0" fmla="*/ 2827895 h 2827895"/>
              <a:gd name="connsiteX1" fmla="*/ 135467 w 3894667"/>
              <a:gd name="connsiteY1" fmla="*/ 2269095 h 2827895"/>
              <a:gd name="connsiteX2" fmla="*/ 491067 w 3894667"/>
              <a:gd name="connsiteY2" fmla="*/ 1625629 h 2827895"/>
              <a:gd name="connsiteX3" fmla="*/ 1718733 w 3894667"/>
              <a:gd name="connsiteY3" fmla="*/ 1092229 h 2827895"/>
              <a:gd name="connsiteX4" fmla="*/ 2125133 w 3894667"/>
              <a:gd name="connsiteY4" fmla="*/ 29 h 2827895"/>
              <a:gd name="connsiteX5" fmla="*/ 2438400 w 3894667"/>
              <a:gd name="connsiteY5" fmla="*/ 1058362 h 2827895"/>
              <a:gd name="connsiteX6" fmla="*/ 3649133 w 3894667"/>
              <a:gd name="connsiteY6" fmla="*/ 1540962 h 2827895"/>
              <a:gd name="connsiteX7" fmla="*/ 3894667 w 3894667"/>
              <a:gd name="connsiteY7" fmla="*/ 2827895 h 282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4667" h="2827895">
                <a:moveTo>
                  <a:pt x="0" y="2827895"/>
                </a:moveTo>
                <a:cubicBezTo>
                  <a:pt x="26811" y="2648684"/>
                  <a:pt x="53622" y="2469473"/>
                  <a:pt x="135467" y="2269095"/>
                </a:cubicBezTo>
                <a:cubicBezTo>
                  <a:pt x="217312" y="2068717"/>
                  <a:pt x="227189" y="1821773"/>
                  <a:pt x="491067" y="1625629"/>
                </a:cubicBezTo>
                <a:cubicBezTo>
                  <a:pt x="754945" y="1429485"/>
                  <a:pt x="1446389" y="1363162"/>
                  <a:pt x="1718733" y="1092229"/>
                </a:cubicBezTo>
                <a:cubicBezTo>
                  <a:pt x="1991077" y="821296"/>
                  <a:pt x="2005189" y="5673"/>
                  <a:pt x="2125133" y="29"/>
                </a:cubicBezTo>
                <a:cubicBezTo>
                  <a:pt x="2245077" y="-5615"/>
                  <a:pt x="2184400" y="801540"/>
                  <a:pt x="2438400" y="1058362"/>
                </a:cubicBezTo>
                <a:cubicBezTo>
                  <a:pt x="2692400" y="1315184"/>
                  <a:pt x="3406422" y="1246040"/>
                  <a:pt x="3649133" y="1540962"/>
                </a:cubicBezTo>
                <a:cubicBezTo>
                  <a:pt x="3891844" y="1835884"/>
                  <a:pt x="3893255" y="2331889"/>
                  <a:pt x="3894667" y="2827895"/>
                </a:cubicBezTo>
              </a:path>
            </a:pathLst>
          </a:cu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5" name="矩形 64"/>
          <p:cNvSpPr/>
          <p:nvPr/>
        </p:nvSpPr>
        <p:spPr>
          <a:xfrm>
            <a:off x="3108466" y="4247646"/>
            <a:ext cx="884767" cy="583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66" name="矩形 65"/>
          <p:cNvSpPr/>
          <p:nvPr/>
        </p:nvSpPr>
        <p:spPr>
          <a:xfrm>
            <a:off x="1824102" y="4245430"/>
            <a:ext cx="1293416" cy="585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Ethernet
</a:t>
            </a:r>
          </a:p>
        </p:txBody>
      </p:sp>
      <p:sp>
        <p:nvSpPr>
          <p:cNvPr id="67" name="矩形 66"/>
          <p:cNvSpPr/>
          <p:nvPr/>
        </p:nvSpPr>
        <p:spPr>
          <a:xfrm>
            <a:off x="3108466" y="3566161"/>
            <a:ext cx="884767" cy="679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68" name="矩形 67"/>
          <p:cNvSpPr/>
          <p:nvPr/>
        </p:nvSpPr>
        <p:spPr>
          <a:xfrm>
            <a:off x="1824102" y="3566160"/>
            <a:ext cx="1293416" cy="6792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Ethernet
</a:t>
            </a:r>
          </a:p>
        </p:txBody>
      </p:sp>
      <p:sp>
        <p:nvSpPr>
          <p:cNvPr id="69" name="矩形 68"/>
          <p:cNvSpPr/>
          <p:nvPr/>
        </p:nvSpPr>
        <p:spPr>
          <a:xfrm>
            <a:off x="575386" y="3566160"/>
            <a:ext cx="1248739" cy="68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GEM
</a:t>
            </a:r>
          </a:p>
        </p:txBody>
      </p:sp>
      <p:sp>
        <p:nvSpPr>
          <p:cNvPr id="73" name="梯形 72"/>
          <p:cNvSpPr/>
          <p:nvPr/>
        </p:nvSpPr>
        <p:spPr>
          <a:xfrm rot="16200000" flipV="1">
            <a:off x="3762136" y="4028144"/>
            <a:ext cx="1361040" cy="826123"/>
          </a:xfrm>
          <a:prstGeom prst="trapezoid">
            <a:avLst/>
          </a:prstGeom>
          <a:gradFill flip="none" rotWithShape="1">
            <a:gsLst>
              <a:gs pos="0">
                <a:schemeClr val="accent1">
                  <a:tint val="66000"/>
                  <a:satMod val="160000"/>
                </a:schemeClr>
              </a:gs>
              <a:gs pos="0">
                <a:schemeClr val="accent1">
                  <a:tint val="44500"/>
                  <a:satMod val="160000"/>
                </a:schemeClr>
              </a:gs>
              <a:gs pos="100000">
                <a:schemeClr val="accent1">
                  <a:tint val="23500"/>
                  <a:satMod val="160000"/>
                  <a:lumMod val="55000"/>
                  <a:lumOff val="45000"/>
                  <a:alpha val="16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1" name="矩形 40"/>
          <p:cNvSpPr/>
          <p:nvPr/>
        </p:nvSpPr>
        <p:spPr>
          <a:xfrm>
            <a:off x="7774886" y="4831289"/>
            <a:ext cx="1008903" cy="5225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Conversão</a:t>
            </a:r>
            <a:r>
              <a:rPr lang="en-US" sz="1200" dirty="0">
                <a:solidFill>
                  <a:schemeClr val="tx1"/>
                </a:solidFill>
              </a:rPr>
              <a:t> A/D
</a:t>
            </a:r>
          </a:p>
        </p:txBody>
      </p:sp>
      <p:sp>
        <p:nvSpPr>
          <p:cNvPr id="44" name="矩形 43"/>
          <p:cNvSpPr/>
          <p:nvPr/>
        </p:nvSpPr>
        <p:spPr>
          <a:xfrm>
            <a:off x="3117678" y="5121726"/>
            <a:ext cx="884767" cy="675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47" name="矩形 46"/>
          <p:cNvSpPr/>
          <p:nvPr/>
        </p:nvSpPr>
        <p:spPr>
          <a:xfrm>
            <a:off x="1822428" y="5121726"/>
            <a:ext cx="1293416" cy="675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Ethernet
</a:t>
            </a:r>
          </a:p>
        </p:txBody>
      </p:sp>
      <p:sp>
        <p:nvSpPr>
          <p:cNvPr id="49" name="矩形 48"/>
          <p:cNvSpPr/>
          <p:nvPr/>
        </p:nvSpPr>
        <p:spPr>
          <a:xfrm>
            <a:off x="10862530" y="3566161"/>
            <a:ext cx="884767" cy="68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54" name="矩形 53"/>
          <p:cNvSpPr/>
          <p:nvPr/>
        </p:nvSpPr>
        <p:spPr>
          <a:xfrm>
            <a:off x="9567280" y="3566161"/>
            <a:ext cx="1293416" cy="68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Ethernet encapsulation</a:t>
            </a:r>
          </a:p>
        </p:txBody>
      </p:sp>
      <p:sp>
        <p:nvSpPr>
          <p:cNvPr id="60" name="矩形 59"/>
          <p:cNvSpPr/>
          <p:nvPr/>
        </p:nvSpPr>
        <p:spPr>
          <a:xfrm>
            <a:off x="8307678" y="3566160"/>
            <a:ext cx="1248739" cy="681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GEM
</a:t>
            </a:r>
          </a:p>
        </p:txBody>
      </p:sp>
      <p:sp>
        <p:nvSpPr>
          <p:cNvPr id="62" name="矩形 61"/>
          <p:cNvSpPr/>
          <p:nvPr/>
        </p:nvSpPr>
        <p:spPr>
          <a:xfrm>
            <a:off x="10860696" y="4245430"/>
            <a:ext cx="884767" cy="5858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64" name="矩形 63"/>
          <p:cNvSpPr/>
          <p:nvPr/>
        </p:nvSpPr>
        <p:spPr>
          <a:xfrm>
            <a:off x="9565446" y="4247646"/>
            <a:ext cx="1293416" cy="583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Encapsulamento</a:t>
            </a:r>
            <a:r>
              <a:rPr lang="en-US" sz="1200" dirty="0">
                <a:solidFill>
                  <a:schemeClr val="tx1"/>
                </a:solidFill>
              </a:rPr>
              <a:t> Ethernet
</a:t>
            </a:r>
          </a:p>
        </p:txBody>
      </p:sp>
      <p:sp>
        <p:nvSpPr>
          <p:cNvPr id="70" name="矩形 69"/>
          <p:cNvSpPr/>
          <p:nvPr/>
        </p:nvSpPr>
        <p:spPr>
          <a:xfrm>
            <a:off x="10862529" y="4827010"/>
            <a:ext cx="882933" cy="526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Dados de </a:t>
            </a:r>
            <a:r>
              <a:rPr lang="en-US" sz="1200" dirty="0" err="1">
                <a:solidFill>
                  <a:schemeClr val="tx1"/>
                </a:solidFill>
              </a:rPr>
              <a:t>voz</a:t>
            </a:r>
            <a:r>
              <a:rPr lang="en-US" sz="1200" dirty="0">
                <a:solidFill>
                  <a:schemeClr val="tx1"/>
                </a:solidFill>
              </a:rPr>
              <a:t>
</a:t>
            </a:r>
          </a:p>
        </p:txBody>
      </p:sp>
      <p:sp>
        <p:nvSpPr>
          <p:cNvPr id="40" name="TextBox 36"/>
          <p:cNvSpPr txBox="1"/>
          <p:nvPr/>
        </p:nvSpPr>
        <p:spPr>
          <a:xfrm>
            <a:off x="6111803" y="2795660"/>
            <a:ext cx="647347" cy="369332"/>
          </a:xfrm>
          <a:prstGeom prst="rect">
            <a:avLst/>
          </a:prstGeom>
          <a:noFill/>
        </p:spPr>
        <p:txBody>
          <a:bodyPr wrap="square" rtlCol="0" anchor="ctr">
            <a:spAutoFit/>
          </a:bodyPr>
          <a:lstStyle>
            <a:defPPr>
              <a:defRPr lang="zh-CN"/>
            </a:defPPr>
            <a:lvl1pPr>
              <a:lnSpc>
                <a:spcPct val="150000"/>
              </a:lnSpc>
              <a:defRPr sz="1200">
                <a:solidFill>
                  <a:prstClr val="black"/>
                </a:solidFill>
                <a:latin typeface="Huawei Sans" panose="020C0503030203020204" pitchFamily="34" charset="0"/>
                <a:ea typeface="微软雅黑" pitchFamily="34" charset="-122"/>
                <a:cs typeface="Huawei Sans" panose="020C0503030203020204" pitchFamily="34" charset="0"/>
              </a:defRPr>
            </a:lvl1pPr>
          </a:lstStyle>
          <a:p>
            <a:pPr algn="ctr"/>
            <a:r>
              <a:rPr lang="en-US" dirty="0"/>
              <a:t>OLT</a:t>
            </a:r>
          </a:p>
        </p:txBody>
      </p:sp>
    </p:spTree>
    <p:extLst>
      <p:ext uri="{BB962C8B-B14F-4D97-AF65-F5344CB8AC3E}">
        <p14:creationId xmlns:p14="http://schemas.microsoft.com/office/powerpoint/2010/main" val="2534006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POTS (3)</a:t>
            </a:r>
          </a:p>
        </p:txBody>
      </p:sp>
      <p:sp>
        <p:nvSpPr>
          <p:cNvPr id="3" name="文本占位符 2"/>
          <p:cNvSpPr>
            <a:spLocks noGrp="1"/>
          </p:cNvSpPr>
          <p:nvPr>
            <p:ph type="body" sz="quarter" idx="10"/>
          </p:nvPr>
        </p:nvSpPr>
        <p:spPr/>
        <p:txBody>
          <a:bodyPr/>
          <a:lstStyle/>
          <a:p>
            <a:r>
              <a:rPr lang="pt-BR" sz="1600" dirty="0"/>
              <a:t>Para </a:t>
            </a:r>
            <a:r>
              <a:rPr lang="pt-BR" sz="1600" dirty="0" err="1"/>
              <a:t>MxUs</a:t>
            </a:r>
            <a:r>
              <a:rPr lang="pt-BR" sz="1600" dirty="0"/>
              <a:t>, a porta POTS usa a porta </a:t>
            </a:r>
            <a:r>
              <a:rPr lang="pt-BR" sz="1600" dirty="0" err="1"/>
              <a:t>multi-core</a:t>
            </a:r>
            <a:r>
              <a:rPr lang="pt-BR" sz="1600" dirty="0"/>
              <a:t> e o cabo usa o cabo de par trançado simétrico </a:t>
            </a:r>
            <a:r>
              <a:rPr lang="pt-BR" sz="1600" dirty="0" err="1"/>
              <a:t>multi-core</a:t>
            </a:r>
            <a:r>
              <a:rPr lang="pt-BR" sz="1600" dirty="0"/>
              <a:t>. O conector tipo D (conector macho de 68 pinos) é conectado à porta POTS do dispositivo, e o fio desencapado na outra extremidade é conectado à estrutura de distribuição do cabo</a:t>
            </a:r>
            <a:r>
              <a:rPr lang="en-US" sz="1600" dirty="0"/>
              <a:t>.</a:t>
            </a:r>
          </a:p>
          <a:p>
            <a:endParaRPr lang="zh-CN" altLang="en-US" sz="1600" dirty="0"/>
          </a:p>
        </p:txBody>
      </p:sp>
      <p:grpSp>
        <p:nvGrpSpPr>
          <p:cNvPr id="4" name="组合 3"/>
          <p:cNvGrpSpPr/>
          <p:nvPr/>
        </p:nvGrpSpPr>
        <p:grpSpPr>
          <a:xfrm>
            <a:off x="2166303" y="3422588"/>
            <a:ext cx="4493187" cy="1110945"/>
            <a:chOff x="922813" y="1973114"/>
            <a:chExt cx="5126809" cy="1359505"/>
          </a:xfrm>
        </p:grpSpPr>
        <p:pic>
          <p:nvPicPr>
            <p:cNvPr id="5" name="图片 4"/>
            <p:cNvPicPr>
              <a:picLocks noChangeAspect="1"/>
            </p:cNvPicPr>
            <p:nvPr/>
          </p:nvPicPr>
          <p:blipFill>
            <a:blip r:embed="rId3"/>
            <a:stretch>
              <a:fillRect/>
            </a:stretch>
          </p:blipFill>
          <p:spPr>
            <a:xfrm>
              <a:off x="922813" y="1973114"/>
              <a:ext cx="5126809" cy="1359505"/>
            </a:xfrm>
            <a:prstGeom prst="rect">
              <a:avLst/>
            </a:prstGeom>
          </p:spPr>
        </p:pic>
        <p:cxnSp>
          <p:nvCxnSpPr>
            <p:cNvPr id="6" name="直接连接符 5"/>
            <p:cNvCxnSpPr/>
            <p:nvPr/>
          </p:nvCxnSpPr>
          <p:spPr bwMode="auto">
            <a:xfrm>
              <a:off x="4655840" y="3103519"/>
              <a:ext cx="1296144"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pic>
        <p:nvPicPr>
          <p:cNvPr id="7" name="图片 6"/>
          <p:cNvPicPr>
            <a:picLocks noChangeAspect="1"/>
          </p:cNvPicPr>
          <p:nvPr/>
        </p:nvPicPr>
        <p:blipFill>
          <a:blip r:embed="rId4"/>
          <a:stretch>
            <a:fillRect/>
          </a:stretch>
        </p:blipFill>
        <p:spPr>
          <a:xfrm>
            <a:off x="7434743" y="2411580"/>
            <a:ext cx="792088" cy="3501908"/>
          </a:xfrm>
          <a:prstGeom prst="rect">
            <a:avLst/>
          </a:prstGeom>
        </p:spPr>
      </p:pic>
    </p:spTree>
    <p:extLst>
      <p:ext uri="{BB962C8B-B14F-4D97-AF65-F5344CB8AC3E}">
        <p14:creationId xmlns:p14="http://schemas.microsoft.com/office/powerpoint/2010/main" val="277147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t>RF</a:t>
            </a:r>
          </a:p>
        </p:txBody>
      </p:sp>
      <p:sp>
        <p:nvSpPr>
          <p:cNvPr id="3" name="文本占位符 2"/>
          <p:cNvSpPr>
            <a:spLocks noGrp="1"/>
          </p:cNvSpPr>
          <p:nvPr>
            <p:ph type="body" sz="quarter" idx="10"/>
          </p:nvPr>
        </p:nvSpPr>
        <p:spPr/>
        <p:txBody>
          <a:bodyPr/>
          <a:lstStyle/>
          <a:p>
            <a:r>
              <a:rPr lang="pt-BR" sz="2000" dirty="0"/>
              <a:t>Interfaces de radiofrequência (RF) são usadas para conectar TVs a cabo domésticas</a:t>
            </a:r>
            <a:r>
              <a:rPr lang="en-US" sz="2000" dirty="0"/>
              <a:t>.</a:t>
            </a:r>
          </a:p>
          <a:p>
            <a:endParaRPr lang="zh-CN" altLang="en-US" sz="1600" dirty="0"/>
          </a:p>
        </p:txBody>
      </p:sp>
      <p:pic>
        <p:nvPicPr>
          <p:cNvPr id="4" name="图片 3"/>
          <p:cNvPicPr>
            <a:picLocks noChangeAspect="1"/>
          </p:cNvPicPr>
          <p:nvPr/>
        </p:nvPicPr>
        <p:blipFill>
          <a:blip r:embed="rId3"/>
          <a:stretch>
            <a:fillRect/>
          </a:stretch>
        </p:blipFill>
        <p:spPr>
          <a:xfrm>
            <a:off x="5366997" y="2276872"/>
            <a:ext cx="6059403" cy="1009905"/>
          </a:xfrm>
          <a:prstGeom prst="rect">
            <a:avLst/>
          </a:prstGeom>
        </p:spPr>
      </p:pic>
      <p:grpSp>
        <p:nvGrpSpPr>
          <p:cNvPr id="5" name="组合 4"/>
          <p:cNvGrpSpPr/>
          <p:nvPr/>
        </p:nvGrpSpPr>
        <p:grpSpPr>
          <a:xfrm>
            <a:off x="1127448" y="2276873"/>
            <a:ext cx="5289871" cy="3276364"/>
            <a:chOff x="1127448" y="2276872"/>
            <a:chExt cx="6434694" cy="3735313"/>
          </a:xfrm>
        </p:grpSpPr>
        <p:pic>
          <p:nvPicPr>
            <p:cNvPr id="6" name="图片 5"/>
            <p:cNvPicPr>
              <a:picLocks noChangeAspect="1"/>
            </p:cNvPicPr>
            <p:nvPr/>
          </p:nvPicPr>
          <p:blipFill>
            <a:blip r:embed="rId4"/>
            <a:stretch>
              <a:fillRect/>
            </a:stretch>
          </p:blipFill>
          <p:spPr>
            <a:xfrm>
              <a:off x="1127448" y="2276872"/>
              <a:ext cx="4823268" cy="3735313"/>
            </a:xfrm>
            <a:prstGeom prst="rect">
              <a:avLst/>
            </a:prstGeom>
          </p:spPr>
        </p:pic>
        <p:cxnSp>
          <p:nvCxnSpPr>
            <p:cNvPr id="7" name="直接连接符 6"/>
            <p:cNvCxnSpPr/>
            <p:nvPr/>
          </p:nvCxnSpPr>
          <p:spPr bwMode="auto">
            <a:xfrm flipV="1">
              <a:off x="7359966" y="3033037"/>
              <a:ext cx="202176" cy="1357415"/>
            </a:xfrm>
            <a:prstGeom prst="line">
              <a:avLst/>
            </a:prstGeom>
            <a:solidFill>
              <a:schemeClr val="accent1"/>
            </a:solidFill>
            <a:ln w="38100" cap="flat" cmpd="sng" algn="ctr">
              <a:solidFill>
                <a:srgbClr val="FF0000"/>
              </a:solidFill>
              <a:prstDash val="solid"/>
              <a:round/>
              <a:headEnd type="triangle" w="med" len="med"/>
              <a:tailEnd type="none" w="med" len="med"/>
            </a:ln>
            <a:effectLst/>
          </p:spPr>
        </p:cxnSp>
      </p:grpSp>
      <p:cxnSp>
        <p:nvCxnSpPr>
          <p:cNvPr id="8" name="直接连接符 7"/>
          <p:cNvCxnSpPr/>
          <p:nvPr/>
        </p:nvCxnSpPr>
        <p:spPr bwMode="auto">
          <a:xfrm flipH="1" flipV="1">
            <a:off x="4574720" y="3699347"/>
            <a:ext cx="1485087" cy="431416"/>
          </a:xfrm>
          <a:prstGeom prst="line">
            <a:avLst/>
          </a:prstGeom>
          <a:solidFill>
            <a:schemeClr val="accent1"/>
          </a:solidFill>
          <a:ln w="38100" cap="flat" cmpd="sng" algn="ctr">
            <a:solidFill>
              <a:srgbClr val="FF0000"/>
            </a:solidFill>
            <a:prstDash val="solid"/>
            <a:round/>
            <a:headEnd type="triangle" w="med" len="med"/>
            <a:tailEnd type="none" w="med" len="med"/>
          </a:ln>
          <a:effectLst/>
        </p:spPr>
      </p:cxnSp>
      <p:sp>
        <p:nvSpPr>
          <p:cNvPr id="9" name="文本框 8"/>
          <p:cNvSpPr txBox="1"/>
          <p:nvPr/>
        </p:nvSpPr>
        <p:spPr bwMode="auto">
          <a:xfrm>
            <a:off x="5751245" y="4069953"/>
            <a:ext cx="1707174" cy="58110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auto"/>
            <a:r>
              <a:rPr lang="en-US" sz="1600" dirty="0">
                <a:latin typeface="Huawei Sans" panose="020C0503030203020204" pitchFamily="34" charset="0"/>
                <a:ea typeface="方正兰亭黑简体" panose="02000000000000000000" pitchFamily="2" charset="-122"/>
                <a:cs typeface="Huawei Sans" panose="020C0503030203020204" pitchFamily="34" charset="0"/>
              </a:rPr>
              <a:t>Interfaces de RF
</a:t>
            </a:r>
          </a:p>
        </p:txBody>
      </p:sp>
    </p:spTree>
    <p:extLst>
      <p:ext uri="{BB962C8B-B14F-4D97-AF65-F5344CB8AC3E}">
        <p14:creationId xmlns:p14="http://schemas.microsoft.com/office/powerpoint/2010/main" val="2235996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pt-BR" altLang="zh-CN" dirty="0"/>
              <a:t>Depois de aprender este documento, você terá uma compreensão preliminar dos tipos de interface e cenários de aplicação de </a:t>
            </a:r>
            <a:r>
              <a:rPr lang="pt-BR" altLang="zh-CN" dirty="0" err="1"/>
              <a:t>ONUs</a:t>
            </a:r>
            <a:r>
              <a:rPr lang="pt-BR" altLang="zh-CN" dirty="0"/>
              <a:t> no sistema PON</a:t>
            </a:r>
            <a:r>
              <a:rPr lang="en-US" altLang="zh-CN" dirty="0"/>
              <a:t>.</a:t>
            </a:r>
          </a:p>
          <a:p>
            <a:r>
              <a:rPr lang="pt-BR" altLang="zh-CN" dirty="0"/>
              <a:t>Em ambos os cenários </a:t>
            </a:r>
            <a:r>
              <a:rPr lang="pt-BR" altLang="zh-CN" dirty="0" err="1"/>
              <a:t>FTTx</a:t>
            </a:r>
            <a:r>
              <a:rPr lang="pt-BR" altLang="zh-CN" dirty="0"/>
              <a:t> e POL, os tipos de interface ONU são basicamente os mesmos. A única diferença é que as especificações dos produtos das </a:t>
            </a:r>
            <a:r>
              <a:rPr lang="pt-BR" altLang="zh-CN" dirty="0" err="1"/>
              <a:t>ONUs</a:t>
            </a:r>
            <a:r>
              <a:rPr lang="pt-BR" altLang="zh-CN" dirty="0"/>
              <a:t> variam de acordo com os pontos de informação planejados</a:t>
            </a:r>
            <a:r>
              <a:rPr lang="en-US" altLang="zh-CN" dirty="0"/>
              <a:t>.</a:t>
            </a:r>
          </a:p>
          <a:p>
            <a:endParaRPr lang="zh-CN" altLang="en-US" dirty="0"/>
          </a:p>
        </p:txBody>
      </p:sp>
    </p:spTree>
    <p:extLst>
      <p:ext uri="{BB962C8B-B14F-4D97-AF65-F5344CB8AC3E}">
        <p14:creationId xmlns:p14="http://schemas.microsoft.com/office/powerpoint/2010/main" val="320217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1"/>
          </p:nvPr>
        </p:nvSpPr>
        <p:spPr/>
        <p:txBody>
          <a:bodyPr/>
          <a:lstStyle/>
          <a:p>
            <a:r>
              <a:rPr lang="pt-BR" altLang="zh-CN" dirty="0"/>
              <a:t>Após este curso, você será capaz de descrever</a:t>
            </a:r>
            <a:r>
              <a:rPr lang="en-US" altLang="zh-CN" dirty="0"/>
              <a:t>:</a:t>
            </a:r>
          </a:p>
          <a:p>
            <a:pPr lvl="1"/>
            <a:r>
              <a:rPr lang="pt-BR" altLang="zh-CN" dirty="0"/>
              <a:t>Os cenários de aplicação e os tipos de interface de uma ONU</a:t>
            </a:r>
            <a:r>
              <a:rPr lang="en-US" altLang="zh-CN" dirty="0"/>
              <a:t>.</a:t>
            </a:r>
          </a:p>
          <a:p>
            <a:pPr lvl="1"/>
            <a:r>
              <a:rPr lang="pt-BR" altLang="zh-CN" dirty="0"/>
              <a:t>As informações básicas sobre as principais interfaces, como interfaces GE, Wi-Fi, </a:t>
            </a:r>
            <a:r>
              <a:rPr lang="pt-BR" altLang="zh-CN" dirty="0" err="1"/>
              <a:t>PoE</a:t>
            </a:r>
            <a:r>
              <a:rPr lang="pt-BR" altLang="zh-CN" dirty="0"/>
              <a:t> e POTS</a:t>
            </a:r>
            <a:r>
              <a:rPr lang="en-US" altLang="zh-CN" dirty="0"/>
              <a:t>.</a:t>
            </a:r>
          </a:p>
          <a:p>
            <a:endParaRPr lang="zh-CN" altLang="en-US" dirty="0"/>
          </a:p>
        </p:txBody>
      </p:sp>
    </p:spTree>
    <p:extLst>
      <p:ext uri="{BB962C8B-B14F-4D97-AF65-F5344CB8AC3E}">
        <p14:creationId xmlns:p14="http://schemas.microsoft.com/office/powerpoint/2010/main" val="319736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b="1" dirty="0"/>
              <a:t>Visão geral dos cenários de implantação da ONU e tipos de interface
</a:t>
            </a:r>
            <a:r>
              <a:rPr lang="pt-BR" altLang="zh-CN" dirty="0">
                <a:solidFill>
                  <a:schemeClr val="bg1">
                    <a:lumMod val="50000"/>
                  </a:schemeClr>
                </a:solidFill>
              </a:rPr>
              <a:t>Descrição da Interface da ONU</a:t>
            </a:r>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97560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dirty="0"/>
              <a:t>Cenários de implantação da ONU
</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119692545"/>
              </p:ext>
            </p:extLst>
          </p:nvPr>
        </p:nvGraphicFramePr>
        <p:xfrm>
          <a:off x="828182" y="1276363"/>
          <a:ext cx="10556452" cy="5472546"/>
        </p:xfrm>
        <a:graphic>
          <a:graphicData uri="http://schemas.openxmlformats.org/drawingml/2006/table">
            <a:tbl>
              <a:tblPr/>
              <a:tblGrid>
                <a:gridCol w="2021694">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808312">
                  <a:extLst>
                    <a:ext uri="{9D8B030D-6E8A-4147-A177-3AD203B41FA5}">
                      <a16:colId xmlns:a16="http://schemas.microsoft.com/office/drawing/2014/main" val="20002"/>
                    </a:ext>
                  </a:extLst>
                </a:gridCol>
                <a:gridCol w="3422190">
                  <a:extLst>
                    <a:ext uri="{9D8B030D-6E8A-4147-A177-3AD203B41FA5}">
                      <a16:colId xmlns:a16="http://schemas.microsoft.com/office/drawing/2014/main" val="20003"/>
                    </a:ext>
                  </a:extLst>
                </a:gridCol>
              </a:tblGrid>
              <a:tr h="569970">
                <a:tc>
                  <a:txBody>
                    <a:bodyPr/>
                    <a:lstStyle/>
                    <a:p>
                      <a:pPr algn="ctr">
                        <a:spcAft>
                          <a:spcPts val="0"/>
                        </a:spcAft>
                      </a:pPr>
                      <a:r>
                        <a:rPr lang="en-US" sz="1800" b="1" dirty="0" err="1">
                          <a:solidFill>
                            <a:schemeClr val="bg1"/>
                          </a:solidFill>
                          <a:latin typeface="+mn-lt"/>
                          <a:ea typeface="+mn-ea"/>
                          <a:cs typeface="Times New Roman" panose="02020603050405020304" pitchFamily="18" charset="0"/>
                        </a:rPr>
                        <a:t>Cenário</a:t>
                      </a:r>
                      <a:endParaRPr lang="en-US" sz="1800" b="1" dirty="0">
                        <a:solidFill>
                          <a:schemeClr val="bg1"/>
                        </a:solidFill>
                        <a:latin typeface="+mn-lt"/>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800" b="1" dirty="0">
                          <a:solidFill>
                            <a:schemeClr val="bg1"/>
                          </a:solidFill>
                          <a:latin typeface="+mn-lt"/>
                          <a:ea typeface="+mn-ea"/>
                          <a:cs typeface="Times New Roman" panose="02020603050405020304" pitchFamily="18" charset="0"/>
                        </a:rPr>
                        <a:t>Sub-</a:t>
                      </a:r>
                      <a:r>
                        <a:rPr lang="en-US" sz="1800" b="1" dirty="0" err="1">
                          <a:solidFill>
                            <a:schemeClr val="bg1"/>
                          </a:solidFill>
                          <a:latin typeface="+mn-lt"/>
                          <a:ea typeface="+mn-ea"/>
                          <a:cs typeface="Times New Roman" panose="02020603050405020304" pitchFamily="18" charset="0"/>
                        </a:rPr>
                        <a:t>cenário</a:t>
                      </a:r>
                      <a:endParaRPr lang="en-US" sz="18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sz="1800" b="1" dirty="0">
                          <a:solidFill>
                            <a:schemeClr val="bg1"/>
                          </a:solidFill>
                          <a:latin typeface="+mn-lt"/>
                          <a:ea typeface="+mn-ea"/>
                          <a:cs typeface="Times New Roman" panose="02020603050405020304" pitchFamily="18" charset="0"/>
                        </a:rPr>
                        <a:t>Cenário de implantação da ONU
</a:t>
                      </a:r>
                      <a:endParaRPr lang="en-US" sz="18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sz="1800" b="1" dirty="0">
                          <a:solidFill>
                            <a:schemeClr val="bg1"/>
                          </a:solidFill>
                          <a:latin typeface="+mn-lt"/>
                          <a:ea typeface="+mn-ea"/>
                          <a:cs typeface="Times New Roman" panose="02020603050405020304" pitchFamily="18" charset="0"/>
                        </a:rPr>
                        <a:t>Modelo de Interface da ONU
</a:t>
                      </a:r>
                      <a:endParaRPr lang="en-US" sz="18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968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Acesso</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da </a:t>
                      </a: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operadora</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FTTH</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Terminais domésticos (comumente referidos como </a:t>
                      </a:r>
                      <a:r>
                        <a:rPr kumimoji="1" lang="pt-BR"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ONTs</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a:latin typeface="Huawei Sans" panose="020C0503030203020204" pitchFamily="34" charset="0"/>
                          <a:ea typeface="方正兰亭黑简体" panose="02000000000000000000" pitchFamily="2" charset="-122"/>
                          <a:cs typeface="Huawei Sans" panose="020C0503030203020204" pitchFamily="34" charset="0"/>
                        </a:rPr>
                        <a:t>GE/FE, POTS, Wi-Fi, and RF</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968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Acesso</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da </a:t>
                      </a: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operadora</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FTTB/FTTC</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Beira de </a:t>
                      </a: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estrada</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a:t>
                      </a:r>
                      <a:r>
                        <a:rPr kumimoji="1" lang="en-US" sz="16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corredores</a:t>
                      </a: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a:latin typeface="Huawei Sans" panose="020C0503030203020204" pitchFamily="34" charset="0"/>
                          <a:ea typeface="方正兰亭黑简体" panose="02000000000000000000" pitchFamily="2" charset="-122"/>
                          <a:cs typeface="Huawei Sans" panose="020C0503030203020204" pitchFamily="34" charset="0"/>
                        </a:rPr>
                        <a:t>GE/FE, POTS, and </a:t>
                      </a:r>
                      <a:r>
                        <a:rPr kumimoji="1" lang="en-US" sz="1600" b="0" dirty="0" err="1">
                          <a:latin typeface="Huawei Sans" panose="020C0503030203020204" pitchFamily="34" charset="0"/>
                          <a:ea typeface="方正兰亭黑简体" panose="02000000000000000000" pitchFamily="2" charset="-122"/>
                          <a:cs typeface="Huawei Sans" panose="020C0503030203020204" pitchFamily="34" charset="0"/>
                        </a:rPr>
                        <a:t>xDSL</a:t>
                      </a:r>
                      <a:endParaRPr kumimoji="1" lang="en-US"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968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POL</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Educação, saúde e cidade segura
</a:t>
                      </a:r>
                      <a:endPar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Salas (embutimento e montagem de paredes), corredores e poços de corrente fraca
</a:t>
                      </a:r>
                      <a:endPar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dirty="0">
                          <a:latin typeface="Huawei Sans" panose="020C0503030203020204" pitchFamily="34" charset="0"/>
                          <a:ea typeface="方正兰亭黑简体" panose="02000000000000000000" pitchFamily="2" charset="-122"/>
                          <a:cs typeface="Huawei Sans" panose="020C0503030203020204" pitchFamily="34" charset="0"/>
                        </a:rPr>
                        <a:t>GE/FE, GE (</a:t>
                      </a:r>
                      <a:r>
                        <a:rPr kumimoji="1" lang="en-US" sz="1600" b="0" dirty="0" err="1">
                          <a:latin typeface="Huawei Sans" panose="020C0503030203020204" pitchFamily="34" charset="0"/>
                          <a:ea typeface="方正兰亭黑简体" panose="02000000000000000000" pitchFamily="2" charset="-122"/>
                          <a:cs typeface="Huawei Sans" panose="020C0503030203020204" pitchFamily="34" charset="0"/>
                        </a:rPr>
                        <a:t>PoE</a:t>
                      </a:r>
                      <a:r>
                        <a:rPr kumimoji="1" lang="en-US" sz="1600" b="0" dirty="0">
                          <a:latin typeface="Huawei Sans" panose="020C0503030203020204" pitchFamily="34" charset="0"/>
                          <a:ea typeface="方正兰亭黑简体" panose="02000000000000000000" pitchFamily="2" charset="-122"/>
                          <a:cs typeface="Huawei Sans" panose="020C0503030203020204" pitchFamily="34" charset="0"/>
                        </a:rPr>
                        <a:t>), POTS, Wi-Fi, and RF</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968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6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POL</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Câmpus de escritórios e hotéis
</a:t>
                      </a:r>
                      <a:endPar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Salas (embutimento e montagem na parede), sobre e sob as mesas, e dentro de caixas de corrente fraca
</a:t>
                      </a:r>
                      <a:endParaRPr kumimoji="1" lang="en-US" sz="16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6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6209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solidFill>
                  <a:schemeClr val="bg1">
                    <a:lumMod val="50000"/>
                  </a:schemeClr>
                </a:solidFill>
              </a:rPr>
              <a:t>Visão geral dos cenários de implantação da ONU e tipos de interface
</a:t>
            </a:r>
            <a:r>
              <a:rPr lang="pt-BR" altLang="zh-CN" b="1" dirty="0"/>
              <a:t>Descrição da Interface da ONU</a:t>
            </a:r>
            <a:endParaRPr lang="en-US" altLang="zh-CN" b="1" dirty="0"/>
          </a:p>
          <a:p>
            <a:endParaRPr lang="zh-CN" altLang="en-US" dirty="0"/>
          </a:p>
        </p:txBody>
      </p:sp>
    </p:spTree>
    <p:extLst>
      <p:ext uri="{BB962C8B-B14F-4D97-AF65-F5344CB8AC3E}">
        <p14:creationId xmlns:p14="http://schemas.microsoft.com/office/powerpoint/2010/main" val="95447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sz="1600" dirty="0"/>
              <a:t>Uma interface Ethernet é o tipo mais comum de interfaces em uma ONU. As interfaces GE são usadas principalmente, seguidas pelas interfaces 2.5GE. Alguns terminais domésticos também têm interfaces FE.
Pares trançados são usados para transmissão entre interfaces Ethernet e nós de informação. A tabela a seguir lista os pares trançados principais e orientados para o futuro</a:t>
            </a:r>
            <a:r>
              <a:rPr lang="en-US" sz="1600" dirty="0"/>
              <a:t>.</a:t>
            </a:r>
          </a:p>
        </p:txBody>
      </p:sp>
      <p:sp>
        <p:nvSpPr>
          <p:cNvPr id="2" name="标题 1"/>
          <p:cNvSpPr>
            <a:spLocks noGrp="1"/>
          </p:cNvSpPr>
          <p:nvPr>
            <p:ph type="title"/>
          </p:nvPr>
        </p:nvSpPr>
        <p:spPr>
          <a:xfrm>
            <a:off x="1594800" y="410400"/>
            <a:ext cx="9911400" cy="640800"/>
          </a:xfrm>
        </p:spPr>
        <p:txBody>
          <a:bodyPr/>
          <a:lstStyle/>
          <a:p>
            <a:r>
              <a:rPr lang="pt-BR" dirty="0"/>
              <a:t>Interfaces Ethernet e Meios de Transmissão </a:t>
            </a:r>
            <a:r>
              <a:rPr lang="en-US" dirty="0"/>
              <a:t> (1)</a:t>
            </a:r>
          </a:p>
        </p:txBody>
      </p:sp>
      <p:graphicFrame>
        <p:nvGraphicFramePr>
          <p:cNvPr id="4" name="表格 3"/>
          <p:cNvGraphicFramePr>
            <a:graphicFrameLocks noGrp="1"/>
          </p:cNvGraphicFramePr>
          <p:nvPr>
            <p:extLst>
              <p:ext uri="{D42A27DB-BD31-4B8C-83A1-F6EECF244321}">
                <p14:modId xmlns:p14="http://schemas.microsoft.com/office/powerpoint/2010/main" val="4243540881"/>
              </p:ext>
            </p:extLst>
          </p:nvPr>
        </p:nvGraphicFramePr>
        <p:xfrm>
          <a:off x="865207" y="2871216"/>
          <a:ext cx="10461586" cy="3788876"/>
        </p:xfrm>
        <a:graphic>
          <a:graphicData uri="http://schemas.openxmlformats.org/drawingml/2006/table">
            <a:tbl>
              <a:tblPr/>
              <a:tblGrid>
                <a:gridCol w="1476488">
                  <a:extLst>
                    <a:ext uri="{9D8B030D-6E8A-4147-A177-3AD203B41FA5}">
                      <a16:colId xmlns:a16="http://schemas.microsoft.com/office/drawing/2014/main" val="20000"/>
                    </a:ext>
                  </a:extLst>
                </a:gridCol>
                <a:gridCol w="1434067">
                  <a:extLst>
                    <a:ext uri="{9D8B030D-6E8A-4147-A177-3AD203B41FA5}">
                      <a16:colId xmlns:a16="http://schemas.microsoft.com/office/drawing/2014/main" val="20001"/>
                    </a:ext>
                  </a:extLst>
                </a:gridCol>
                <a:gridCol w="1516999">
                  <a:extLst>
                    <a:ext uri="{9D8B030D-6E8A-4147-A177-3AD203B41FA5}">
                      <a16:colId xmlns:a16="http://schemas.microsoft.com/office/drawing/2014/main" val="20002"/>
                    </a:ext>
                  </a:extLst>
                </a:gridCol>
                <a:gridCol w="1473656">
                  <a:extLst>
                    <a:ext uri="{9D8B030D-6E8A-4147-A177-3AD203B41FA5}">
                      <a16:colId xmlns:a16="http://schemas.microsoft.com/office/drawing/2014/main" val="20003"/>
                    </a:ext>
                  </a:extLst>
                </a:gridCol>
                <a:gridCol w="4560376">
                  <a:extLst>
                    <a:ext uri="{9D8B030D-6E8A-4147-A177-3AD203B41FA5}">
                      <a16:colId xmlns:a16="http://schemas.microsoft.com/office/drawing/2014/main" val="20004"/>
                    </a:ext>
                  </a:extLst>
                </a:gridCol>
              </a:tblGrid>
              <a:tr h="931850">
                <a:tc>
                  <a:txBody>
                    <a:bodyPr/>
                    <a:lstStyle/>
                    <a:p>
                      <a:pPr algn="ctr">
                        <a:spcAft>
                          <a:spcPts val="0"/>
                        </a:spcAft>
                      </a:pPr>
                      <a:r>
                        <a:rPr lang="en-US" sz="1400" b="1" dirty="0">
                          <a:solidFill>
                            <a:schemeClr val="bg1"/>
                          </a:solidFill>
                          <a:latin typeface="+mn-lt"/>
                          <a:ea typeface="+mn-ea"/>
                          <a:cs typeface="Times New Roman" panose="02020603050405020304" pitchFamily="18" charset="0"/>
                        </a:rPr>
                        <a:t>Tipo</a:t>
                      </a: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400" b="1" dirty="0" err="1">
                          <a:solidFill>
                            <a:schemeClr val="bg1"/>
                          </a:solidFill>
                          <a:latin typeface="+mn-lt"/>
                          <a:ea typeface="+mn-ea"/>
                          <a:cs typeface="Times New Roman" panose="02020603050405020304" pitchFamily="18" charset="0"/>
                        </a:rPr>
                        <a:t>Frequência</a:t>
                      </a:r>
                      <a:r>
                        <a:rPr lang="en-US" sz="1400" b="1" dirty="0">
                          <a:solidFill>
                            <a:schemeClr val="bg1"/>
                          </a:solidFill>
                          <a:latin typeface="+mn-lt"/>
                          <a:ea typeface="+mn-ea"/>
                          <a:cs typeface="Times New Roman" panose="02020603050405020304" pitchFamily="18" charset="0"/>
                        </a:rPr>
                        <a:t> de </a:t>
                      </a:r>
                      <a:r>
                        <a:rPr lang="en-US" sz="1400" b="1" dirty="0" err="1">
                          <a:solidFill>
                            <a:schemeClr val="bg1"/>
                          </a:solidFill>
                          <a:latin typeface="+mn-lt"/>
                          <a:ea typeface="+mn-ea"/>
                          <a:cs typeface="Times New Roman" panose="02020603050405020304" pitchFamily="18" charset="0"/>
                        </a:rPr>
                        <a:t>Transmissão</a:t>
                      </a:r>
                      <a:r>
                        <a:rPr lang="en-US" sz="1400" b="1" dirty="0">
                          <a:solidFill>
                            <a:schemeClr val="bg1"/>
                          </a:solidFill>
                          <a:latin typeface="+mn-lt"/>
                          <a:ea typeface="+mn-ea"/>
                          <a:cs typeface="Times New Roman" panose="02020603050405020304" pitchFamily="18" charset="0"/>
                        </a:rPr>
                        <a:t> (MHz)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sz="1400" b="1" dirty="0">
                          <a:solidFill>
                            <a:schemeClr val="bg1"/>
                          </a:solidFill>
                          <a:latin typeface="+mn-lt"/>
                          <a:ea typeface="+mn-ea"/>
                          <a:cs typeface="Times New Roman" panose="02020603050405020304" pitchFamily="18" charset="0"/>
                        </a:rPr>
                        <a:t>Comprimento máximo do cabo (m</a:t>
                      </a:r>
                      <a:r>
                        <a:rPr lang="en-US" sz="1400" b="1" dirty="0">
                          <a:solidFill>
                            <a:schemeClr val="bg1"/>
                          </a:solidFill>
                          <a:latin typeface="+mn-lt"/>
                          <a:ea typeface="+mn-ea"/>
                          <a:cs typeface="Times New Roman" panose="02020603050405020304" pitchFamily="18" charset="0"/>
                        </a:rPr>
                        <a: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sz="1400" b="1" dirty="0">
                          <a:solidFill>
                            <a:schemeClr val="bg1"/>
                          </a:solidFill>
                          <a:latin typeface="+mn-lt"/>
                          <a:ea typeface="+mn-ea"/>
                          <a:cs typeface="Times New Roman" panose="02020603050405020304" pitchFamily="18" charset="0"/>
                        </a:rPr>
                        <a:t>Largura de banda de transmissão
</a:t>
                      </a:r>
                      <a:endParaRPr lang="en-US" sz="14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400" b="1" dirty="0" err="1">
                          <a:solidFill>
                            <a:schemeClr val="bg1"/>
                          </a:solidFill>
                          <a:latin typeface="+mn-lt"/>
                          <a:ea typeface="+mn-ea"/>
                          <a:cs typeface="Times New Roman" panose="02020603050405020304" pitchFamily="18" charset="0"/>
                        </a:rPr>
                        <a:t>Característica</a:t>
                      </a:r>
                      <a:endParaRPr lang="en-US" sz="1400" b="1" dirty="0">
                        <a:solidFill>
                          <a:schemeClr val="bg1"/>
                        </a:solidFill>
                        <a:latin typeface="+mn-lt"/>
                        <a:ea typeface="+mn-ea"/>
                        <a:cs typeface="Times New Roman" panose="02020603050405020304" pitchFamily="18"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66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Cabo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categoria</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5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latin typeface="Huawei Sans" panose="020C0503030203020204" pitchFamily="34" charset="0"/>
                          <a:ea typeface="方正兰亭黑简体" panose="02000000000000000000" pitchFamily="2" charset="-122"/>
                          <a:cs typeface="Huawei Sans" panose="020C0503030203020204" pitchFamily="34" charset="0"/>
                        </a:rPr>
                        <a:t>100 Mbps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Densidade de fio melhorada e revestida com isolante de alta qualidade.
</a:t>
                      </a:r>
                      <a:endParaRPr kumimoji="1"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5824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Cabo Super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categoria</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5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latin typeface="Huawei Sans" panose="020C0503030203020204" pitchFamily="34" charset="0"/>
                          <a:ea typeface="方正兰亭黑简体" panose="02000000000000000000" pitchFamily="2" charset="-122"/>
                          <a:cs typeface="Huawei Sans" panose="020C0503030203020204" pitchFamily="34" charset="0"/>
                        </a:rPr>
                        <a:t>1000 Mbps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Menor atenuação e menos </a:t>
                      </a:r>
                      <a:r>
                        <a:rPr kumimoji="1" lang="pt-BR" sz="1200" b="0" dirty="0" err="1">
                          <a:latin typeface="Huawei Sans" panose="020C0503030203020204" pitchFamily="34" charset="0"/>
                          <a:ea typeface="方正兰亭黑简体" panose="02000000000000000000" pitchFamily="2" charset="-122"/>
                          <a:cs typeface="Huawei Sans" panose="020C0503030203020204" pitchFamily="34" charset="0"/>
                        </a:rPr>
                        <a:t>crosstalk</a:t>
                      </a: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 que o cabo categoria 5; maior relação atenuação/</a:t>
                      </a:r>
                      <a:r>
                        <a:rPr kumimoji="1" lang="pt-BR" sz="1200" b="0" dirty="0" err="1">
                          <a:latin typeface="Huawei Sans" panose="020C0503030203020204" pitchFamily="34" charset="0"/>
                          <a:ea typeface="方正兰亭黑简体" panose="02000000000000000000" pitchFamily="2" charset="-122"/>
                          <a:cs typeface="Huawei Sans" panose="020C0503030203020204" pitchFamily="34" charset="0"/>
                        </a:rPr>
                        <a:t>crosstalk</a:t>
                      </a: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 e maior relação sinal-ruído</a:t>
                      </a:r>
                      <a:r>
                        <a:rPr kumimoji="1" lang="en-US" sz="1200" b="0" dirty="0">
                          <a:latin typeface="Huawei Sans" panose="020C0503030203020204" pitchFamily="34" charset="0"/>
                          <a:ea typeface="方正兰亭黑简体" panose="02000000000000000000" pitchFamily="2" charset="-122"/>
                          <a:cs typeface="Huawei Sans" panose="020C0503030203020204" pitchFamily="34" charset="0"/>
                        </a:rPr>
                        <a:t>.</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4665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Cabo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categoria</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6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200–250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latin typeface="Huawei Sans" panose="020C0503030203020204" pitchFamily="34" charset="0"/>
                          <a:ea typeface="方正兰亭黑简体" panose="02000000000000000000" pitchFamily="2" charset="-122"/>
                          <a:cs typeface="Huawei Sans" panose="020C0503030203020204" pitchFamily="34" charset="0"/>
                        </a:rPr>
                        <a:t>1000 Mbps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Menos </a:t>
                      </a:r>
                      <a:r>
                        <a:rPr kumimoji="1" lang="pt-BR" sz="1200" b="0" dirty="0" err="1">
                          <a:latin typeface="Huawei Sans" panose="020C0503030203020204" pitchFamily="34" charset="0"/>
                          <a:ea typeface="方正兰亭黑简体" panose="02000000000000000000" pitchFamily="2" charset="-122"/>
                          <a:cs typeface="Huawei Sans" panose="020C0503030203020204" pitchFamily="34" charset="0"/>
                        </a:rPr>
                        <a:t>crosstalk</a:t>
                      </a: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 e perda de retorno do que o cabo de categoria 5.
</a:t>
                      </a:r>
                      <a:endParaRPr kumimoji="1"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5824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Super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categoria</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6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cabo</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200–250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latin typeface="Huawei Sans" panose="020C0503030203020204" pitchFamily="34" charset="0"/>
                          <a:ea typeface="方正兰亭黑简体" panose="02000000000000000000" pitchFamily="2" charset="-122"/>
                          <a:cs typeface="Huawei Sans" panose="020C0503030203020204" pitchFamily="34" charset="0"/>
                        </a:rPr>
                        <a:t>1000 Mbps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Maior melhoria no </a:t>
                      </a:r>
                      <a:r>
                        <a:rPr kumimoji="1" lang="pt-BR" sz="1200" b="0" dirty="0" err="1">
                          <a:latin typeface="Huawei Sans" panose="020C0503030203020204" pitchFamily="34" charset="0"/>
                          <a:ea typeface="方正兰亭黑简体" panose="02000000000000000000" pitchFamily="2" charset="-122"/>
                          <a:cs typeface="Huawei Sans" panose="020C0503030203020204" pitchFamily="34" charset="0"/>
                        </a:rPr>
                        <a:t>crosstalk</a:t>
                      </a: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 atenuação e relação sinal-ruído do que o cabo da categoria 6.
</a:t>
                      </a:r>
                      <a:endParaRPr kumimoji="1"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3259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Cabo </a:t>
                      </a:r>
                      <a:r>
                        <a:rPr kumimoji="1" lang="en-US" sz="1200" b="0" dirty="0" err="1">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categoria</a:t>
                      </a:r>
                      <a:r>
                        <a:rPr kumimoji="1" lang="en-US" sz="12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 7
</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600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100</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0">
                          <a:latin typeface="Huawei Sans" panose="020C0503030203020204" pitchFamily="34" charset="0"/>
                          <a:ea typeface="方正兰亭黑简体" panose="02000000000000000000" pitchFamily="2" charset="-122"/>
                          <a:cs typeface="Huawei Sans" panose="020C0503030203020204" pitchFamily="34" charset="0"/>
                        </a:rPr>
                        <a:t>10 Gbps</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pt-BR" sz="1200" b="0" dirty="0">
                          <a:latin typeface="Huawei Sans" panose="020C0503030203020204" pitchFamily="34" charset="0"/>
                          <a:ea typeface="方正兰亭黑简体" panose="02000000000000000000" pitchFamily="2" charset="-122"/>
                          <a:cs typeface="Huawei Sans" panose="020C0503030203020204" pitchFamily="34" charset="0"/>
                        </a:rPr>
                        <a:t>Cabo de par trançado blindado.
</a:t>
                      </a:r>
                      <a:endParaRPr kumimoji="1" lang="en-US" sz="12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1266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7" y="1242452"/>
            <a:ext cx="11306175" cy="5377803"/>
          </a:xfrm>
        </p:spPr>
        <p:txBody>
          <a:bodyPr/>
          <a:lstStyle/>
          <a:p>
            <a:pPr algn="l">
              <a:lnSpc>
                <a:spcPct val="100000"/>
              </a:lnSpc>
            </a:pPr>
            <a:r>
              <a:rPr lang="pt-BR" sz="1600" dirty="0">
                <a:solidFill>
                  <a:prstClr val="black"/>
                </a:solidFill>
              </a:rPr>
              <a:t>Interfaces RJ45 são usadas. Um conector RJ45 tem 8 contatos e tem 2 sequências de fios: EIA/TIA568A e EIA/TIA568B.
</a:t>
            </a:r>
            <a:endParaRPr lang="en-US" sz="1600" dirty="0">
              <a:solidFill>
                <a:prstClr val="black"/>
              </a:solidFill>
            </a:endParaRPr>
          </a:p>
          <a:p>
            <a:pPr algn="l">
              <a:lnSpc>
                <a:spcPct val="100000"/>
              </a:lnSpc>
            </a:pPr>
            <a:endParaRPr lang="en-US" sz="1600" dirty="0">
              <a:solidFill>
                <a:prstClr val="black"/>
              </a:solidFill>
            </a:endParaRPr>
          </a:p>
          <a:p>
            <a:pPr algn="l">
              <a:lnSpc>
                <a:spcPct val="100000"/>
              </a:lnSpc>
            </a:pPr>
            <a:endParaRPr lang="en-US" sz="1600" dirty="0">
              <a:solidFill>
                <a:prstClr val="black"/>
              </a:solidFill>
            </a:endParaRPr>
          </a:p>
          <a:p>
            <a:pPr algn="l">
              <a:lnSpc>
                <a:spcPct val="100000"/>
              </a:lnSpc>
            </a:pPr>
            <a:endParaRPr lang="en-US" sz="1600" dirty="0">
              <a:solidFill>
                <a:prstClr val="black"/>
              </a:solidFill>
            </a:endParaRPr>
          </a:p>
          <a:p>
            <a:pPr algn="l">
              <a:lnSpc>
                <a:spcPct val="100000"/>
              </a:lnSpc>
            </a:pPr>
            <a:endParaRPr lang="en-US" sz="1600" dirty="0">
              <a:solidFill>
                <a:prstClr val="black"/>
              </a:solidFill>
            </a:endParaRPr>
          </a:p>
          <a:p>
            <a:pPr marL="0" indent="0" algn="l">
              <a:lnSpc>
                <a:spcPct val="100000"/>
              </a:lnSpc>
              <a:buNone/>
            </a:pPr>
            <a:endParaRPr lang="en-US" altLang="zh-CN" sz="1600" dirty="0">
              <a:solidFill>
                <a:prstClr val="black"/>
              </a:solidFill>
            </a:endParaRPr>
          </a:p>
          <a:p>
            <a:pPr marL="0" indent="0" algn="l">
              <a:lnSpc>
                <a:spcPct val="100000"/>
              </a:lnSpc>
              <a:buNone/>
            </a:pPr>
            <a:endParaRPr lang="en-US" altLang="zh-CN" sz="1600" dirty="0">
              <a:solidFill>
                <a:prstClr val="black"/>
              </a:solidFill>
            </a:endParaRPr>
          </a:p>
          <a:p>
            <a:pPr marL="285750" indent="-285750" algn="l">
              <a:lnSpc>
                <a:spcPct val="100000"/>
              </a:lnSpc>
              <a:spcBef>
                <a:spcPts val="0"/>
              </a:spcBef>
            </a:pPr>
            <a:endParaRPr lang="en-US" sz="1600" dirty="0">
              <a:solidFill>
                <a:prstClr val="black"/>
              </a:solidFill>
            </a:endParaRPr>
          </a:p>
          <a:p>
            <a:pPr marL="285750" indent="-285750" algn="l">
              <a:lnSpc>
                <a:spcPct val="100000"/>
              </a:lnSpc>
              <a:spcBef>
                <a:spcPts val="0"/>
              </a:spcBef>
            </a:pPr>
            <a:endParaRPr lang="en-US" sz="1600" dirty="0">
              <a:solidFill>
                <a:prstClr val="black"/>
              </a:solidFill>
            </a:endParaRPr>
          </a:p>
          <a:p>
            <a:pPr marL="285750" indent="-285750" algn="l">
              <a:lnSpc>
                <a:spcPct val="100000"/>
              </a:lnSpc>
              <a:spcBef>
                <a:spcPts val="0"/>
              </a:spcBef>
            </a:pPr>
            <a:endParaRPr lang="en-US" sz="1600" dirty="0">
              <a:solidFill>
                <a:prstClr val="black"/>
              </a:solidFill>
            </a:endParaRPr>
          </a:p>
          <a:p>
            <a:pPr marL="0" indent="0" algn="l">
              <a:lnSpc>
                <a:spcPct val="100000"/>
              </a:lnSpc>
              <a:spcBef>
                <a:spcPts val="0"/>
              </a:spcBef>
              <a:buNone/>
            </a:pPr>
            <a:endParaRPr lang="en-US" sz="1600" dirty="0">
              <a:solidFill>
                <a:prstClr val="black"/>
              </a:solidFill>
            </a:endParaRPr>
          </a:p>
          <a:p>
            <a:pPr marL="285750" indent="-285750" algn="l">
              <a:lnSpc>
                <a:spcPct val="100000"/>
              </a:lnSpc>
              <a:spcBef>
                <a:spcPts val="0"/>
              </a:spcBef>
            </a:pPr>
            <a:r>
              <a:rPr lang="pt-BR" sz="1600" dirty="0">
                <a:solidFill>
                  <a:prstClr val="black"/>
                </a:solidFill>
              </a:rPr>
              <a:t>Os fios cruzados são usados quando o cabo de rede em uma extremidade difere do tipo de conector RJ45 na outra extremidade. Por exemplo, T568A em uma extremidade e T568B na outra extremidade. Geralmente, os fios cruzados são usados em conexões de emparelhamento, como conexões de PC para PC</a:t>
            </a:r>
            <a:r>
              <a:rPr lang="en-US" sz="1600" dirty="0">
                <a:solidFill>
                  <a:prstClr val="black"/>
                </a:solidFill>
              </a:rPr>
              <a:t>.</a:t>
            </a:r>
          </a:p>
          <a:p>
            <a:pPr marL="285750" indent="-285750" algn="l">
              <a:lnSpc>
                <a:spcPct val="100000"/>
              </a:lnSpc>
              <a:spcBef>
                <a:spcPts val="0"/>
              </a:spcBef>
            </a:pPr>
            <a:r>
              <a:rPr lang="pt-BR" sz="1600" dirty="0">
                <a:solidFill>
                  <a:prstClr val="black"/>
                </a:solidFill>
              </a:rPr>
              <a:t>Os fios conectados diretamente são usados quando o cabo de rede em uma extremidade corresponde ao tipo de conector RJ45 na outra extremidade, por exemplo, T568A em ambas as extremidades ou T568B em ambas as extremidades. Geralmente, os fios conectados diretamente são usados em conexões sem emparelhamento, como conexões ONU para PC.
</a:t>
            </a:r>
            <a:endParaRPr lang="en-US" sz="1600" dirty="0">
              <a:solidFill>
                <a:prstClr val="black"/>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96852799"/>
              </p:ext>
            </p:extLst>
          </p:nvPr>
        </p:nvGraphicFramePr>
        <p:xfrm>
          <a:off x="758985" y="1613346"/>
          <a:ext cx="10464803" cy="2754978"/>
        </p:xfrm>
        <a:graphic>
          <a:graphicData uri="http://schemas.openxmlformats.org/drawingml/2006/table">
            <a:tbl>
              <a:tblPr/>
              <a:tblGrid>
                <a:gridCol w="1164411">
                  <a:extLst>
                    <a:ext uri="{9D8B030D-6E8A-4147-A177-3AD203B41FA5}">
                      <a16:colId xmlns:a16="http://schemas.microsoft.com/office/drawing/2014/main" val="20000"/>
                    </a:ext>
                  </a:extLst>
                </a:gridCol>
                <a:gridCol w="1162549">
                  <a:extLst>
                    <a:ext uri="{9D8B030D-6E8A-4147-A177-3AD203B41FA5}">
                      <a16:colId xmlns:a16="http://schemas.microsoft.com/office/drawing/2014/main" val="20001"/>
                    </a:ext>
                  </a:extLst>
                </a:gridCol>
                <a:gridCol w="1162549">
                  <a:extLst>
                    <a:ext uri="{9D8B030D-6E8A-4147-A177-3AD203B41FA5}">
                      <a16:colId xmlns:a16="http://schemas.microsoft.com/office/drawing/2014/main" val="20002"/>
                    </a:ext>
                  </a:extLst>
                </a:gridCol>
                <a:gridCol w="1162549">
                  <a:extLst>
                    <a:ext uri="{9D8B030D-6E8A-4147-A177-3AD203B41FA5}">
                      <a16:colId xmlns:a16="http://schemas.microsoft.com/office/drawing/2014/main" val="20003"/>
                    </a:ext>
                  </a:extLst>
                </a:gridCol>
                <a:gridCol w="1162549">
                  <a:extLst>
                    <a:ext uri="{9D8B030D-6E8A-4147-A177-3AD203B41FA5}">
                      <a16:colId xmlns:a16="http://schemas.microsoft.com/office/drawing/2014/main" val="20004"/>
                    </a:ext>
                  </a:extLst>
                </a:gridCol>
                <a:gridCol w="1162549">
                  <a:extLst>
                    <a:ext uri="{9D8B030D-6E8A-4147-A177-3AD203B41FA5}">
                      <a16:colId xmlns:a16="http://schemas.microsoft.com/office/drawing/2014/main" val="20005"/>
                    </a:ext>
                  </a:extLst>
                </a:gridCol>
                <a:gridCol w="1162549">
                  <a:extLst>
                    <a:ext uri="{9D8B030D-6E8A-4147-A177-3AD203B41FA5}">
                      <a16:colId xmlns:a16="http://schemas.microsoft.com/office/drawing/2014/main" val="20006"/>
                    </a:ext>
                  </a:extLst>
                </a:gridCol>
                <a:gridCol w="1162549">
                  <a:extLst>
                    <a:ext uri="{9D8B030D-6E8A-4147-A177-3AD203B41FA5}">
                      <a16:colId xmlns:a16="http://schemas.microsoft.com/office/drawing/2014/main" val="20007"/>
                    </a:ext>
                  </a:extLst>
                </a:gridCol>
                <a:gridCol w="1162549">
                  <a:extLst>
                    <a:ext uri="{9D8B030D-6E8A-4147-A177-3AD203B41FA5}">
                      <a16:colId xmlns:a16="http://schemas.microsoft.com/office/drawing/2014/main" val="20008"/>
                    </a:ext>
                  </a:extLst>
                </a:gridCol>
              </a:tblGrid>
              <a:tr h="438498">
                <a:tc>
                  <a:txBody>
                    <a:bodyPr/>
                    <a:lstStyle/>
                    <a:p>
                      <a:pPr algn="l" rtl="0">
                        <a:spcAft>
                          <a:spcPts val="0"/>
                        </a:spcAft>
                      </a:pPr>
                      <a:endParaRPr lang="zh-CN" sz="1600" b="1" kern="100" dirty="0">
                        <a:solidFill>
                          <a:schemeClr val="bg1"/>
                        </a:solidFill>
                        <a:effectLst/>
                        <a:latin typeface="+mn-ea"/>
                        <a:ea typeface="+mn-ea"/>
                        <a:cs typeface="Times New Roman" panose="02020603050405020304" pitchFamily="18" charset="0"/>
                      </a:endParaRPr>
                    </a:p>
                  </a:txBody>
                  <a:tcPr marL="68580" marR="68580" marT="0" marB="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dirty="0">
                          <a:solidFill>
                            <a:schemeClr val="bg1"/>
                          </a:solidFill>
                          <a:latin typeface="+mn-ea"/>
                          <a:ea typeface="+mn-ea"/>
                          <a:cs typeface="Times New Roman" panose="02020603050405020304" pitchFamily="18" charset="0"/>
                        </a:rPr>
                        <a:t>1</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dirty="0">
                          <a:solidFill>
                            <a:schemeClr val="bg1"/>
                          </a:solidFill>
                          <a:latin typeface="+mn-ea"/>
                          <a:ea typeface="+mn-ea"/>
                          <a:cs typeface="Times New Roman" panose="02020603050405020304" pitchFamily="18" charset="0"/>
                        </a:rPr>
                        <a:t>2</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dirty="0">
                          <a:solidFill>
                            <a:schemeClr val="bg1"/>
                          </a:solidFill>
                          <a:latin typeface="+mn-ea"/>
                          <a:ea typeface="+mn-ea"/>
                          <a:cs typeface="Times New Roman" panose="02020603050405020304" pitchFamily="18" charset="0"/>
                        </a:rPr>
                        <a:t>3</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ea"/>
                          <a:ea typeface="+mn-ea"/>
                          <a:cs typeface="Times New Roman" panose="02020603050405020304" pitchFamily="18" charset="0"/>
                        </a:rPr>
                        <a:t>4</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ea"/>
                          <a:ea typeface="+mn-ea"/>
                          <a:cs typeface="Times New Roman" panose="02020603050405020304" pitchFamily="18" charset="0"/>
                        </a:rPr>
                        <a:t>5</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ea"/>
                          <a:ea typeface="+mn-ea"/>
                          <a:cs typeface="Times New Roman" panose="02020603050405020304" pitchFamily="18" charset="0"/>
                        </a:rPr>
                        <a:t>6</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ea"/>
                          <a:ea typeface="+mn-ea"/>
                          <a:cs typeface="Times New Roman" panose="02020603050405020304" pitchFamily="18" charset="0"/>
                        </a:rPr>
                        <a:t>7</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sz="1600" b="1">
                          <a:solidFill>
                            <a:schemeClr val="bg1"/>
                          </a:solidFill>
                          <a:latin typeface="+mn-ea"/>
                          <a:ea typeface="+mn-ea"/>
                          <a:cs typeface="Times New Roman" panose="02020603050405020304" pitchFamily="18" charset="0"/>
                        </a:rPr>
                        <a:t>8</a:t>
                      </a: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0851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Códigos de cores da sequência de linhas T568B
</a:t>
                      </a:r>
                      <a:endParaRPr kumimoji="1"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rtl="0"/>
                      <a:endParaRPr lang="zh-CN" alt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0851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pt-BR"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Códigos de cores da sequência de linhas T568A
</a:t>
                      </a:r>
                      <a:endParaRPr kumimoji="1" lang="en-US"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400" b="0" dirty="0">
                        <a:latin typeface="Huawei Sans" panose="020C0503030203020204" pitchFamily="34" charset="0"/>
                        <a:ea typeface="方正兰亭黑简体" panose="02000000000000000000" pitchFamily="2" charset="-122"/>
                        <a:cs typeface="Huawei Sans" panose="020C0503030203020204" pitchFamily="34" charset="0"/>
                      </a:endParaRPr>
                    </a:p>
                  </a:txBody>
                  <a:tcPr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标题 1"/>
          <p:cNvSpPr>
            <a:spLocks noGrp="1"/>
          </p:cNvSpPr>
          <p:nvPr>
            <p:ph type="title"/>
          </p:nvPr>
        </p:nvSpPr>
        <p:spPr>
          <a:xfrm>
            <a:off x="1594800" y="410400"/>
            <a:ext cx="9922286" cy="640800"/>
          </a:xfrm>
        </p:spPr>
        <p:txBody>
          <a:bodyPr/>
          <a:lstStyle/>
          <a:p>
            <a:r>
              <a:rPr lang="pt-BR" dirty="0"/>
              <a:t>Interfaces Ethernet e Meios de Transmissão (2)
</a:t>
            </a:r>
            <a:endParaRPr lang="en-US" dirty="0"/>
          </a:p>
        </p:txBody>
      </p:sp>
      <p:grpSp>
        <p:nvGrpSpPr>
          <p:cNvPr id="5" name="组合 4"/>
          <p:cNvGrpSpPr/>
          <p:nvPr/>
        </p:nvGrpSpPr>
        <p:grpSpPr>
          <a:xfrm>
            <a:off x="2323768" y="2423964"/>
            <a:ext cx="324036" cy="504478"/>
            <a:chOff x="2567608" y="2672916"/>
            <a:chExt cx="324036" cy="504478"/>
          </a:xfrm>
        </p:grpSpPr>
        <p:sp>
          <p:nvSpPr>
            <p:cNvPr id="6" name="直角三角形 5"/>
            <p:cNvSpPr/>
            <p:nvPr/>
          </p:nvSpPr>
          <p:spPr>
            <a:xfrm flipV="1">
              <a:off x="2567608"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7" name="直角三角形 6"/>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dirty="0">
                <a:latin typeface="+mj-lt"/>
                <a:ea typeface="+mn-ea"/>
                <a:cs typeface="Courier New" panose="02070309020205020404" pitchFamily="49" charset="0"/>
              </a:endParaRPr>
            </a:p>
          </p:txBody>
        </p:sp>
      </p:grpSp>
      <p:grpSp>
        <p:nvGrpSpPr>
          <p:cNvPr id="8" name="组合 7"/>
          <p:cNvGrpSpPr/>
          <p:nvPr/>
        </p:nvGrpSpPr>
        <p:grpSpPr>
          <a:xfrm>
            <a:off x="3511900" y="2423964"/>
            <a:ext cx="324036" cy="504478"/>
            <a:chOff x="3755740" y="2672916"/>
            <a:chExt cx="324036" cy="504478"/>
          </a:xfrm>
        </p:grpSpPr>
        <p:sp>
          <p:nvSpPr>
            <p:cNvPr id="9" name="直角三角形 8"/>
            <p:cNvSpPr/>
            <p:nvPr/>
          </p:nvSpPr>
          <p:spPr>
            <a:xfrm flipV="1">
              <a:off x="3755740"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0" name="直角三角形 9"/>
            <p:cNvSpPr/>
            <p:nvPr/>
          </p:nvSpPr>
          <p:spPr>
            <a:xfrm rot="10800000" flipV="1">
              <a:off x="3755740"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11" name="组合 10"/>
          <p:cNvGrpSpPr/>
          <p:nvPr/>
        </p:nvGrpSpPr>
        <p:grpSpPr>
          <a:xfrm>
            <a:off x="4694020" y="2423964"/>
            <a:ext cx="324036" cy="504478"/>
            <a:chOff x="2567608" y="2672916"/>
            <a:chExt cx="324036" cy="504478"/>
          </a:xfrm>
        </p:grpSpPr>
        <p:sp>
          <p:nvSpPr>
            <p:cNvPr id="12" name="直角三角形 11"/>
            <p:cNvSpPr/>
            <p:nvPr/>
          </p:nvSpPr>
          <p:spPr>
            <a:xfrm flipV="1">
              <a:off x="2567608" y="2672916"/>
              <a:ext cx="324036" cy="504478"/>
            </a:xfrm>
            <a:prstGeom prst="rtTriangle">
              <a:avLst/>
            </a:prstGeom>
            <a:solidFill>
              <a:srgbClr val="92D05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3" name="直角三角形 12"/>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14" name="组合 13"/>
          <p:cNvGrpSpPr/>
          <p:nvPr/>
        </p:nvGrpSpPr>
        <p:grpSpPr>
          <a:xfrm>
            <a:off x="5839820" y="2423964"/>
            <a:ext cx="324036" cy="504478"/>
            <a:chOff x="2567608" y="2672916"/>
            <a:chExt cx="324036" cy="504478"/>
          </a:xfrm>
          <a:solidFill>
            <a:srgbClr val="0000FF"/>
          </a:solidFill>
        </p:grpSpPr>
        <p:sp>
          <p:nvSpPr>
            <p:cNvPr id="15" name="直角三角形 14"/>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6" name="直角三角形 15"/>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17" name="组合 16"/>
          <p:cNvGrpSpPr/>
          <p:nvPr/>
        </p:nvGrpSpPr>
        <p:grpSpPr>
          <a:xfrm>
            <a:off x="6985620" y="2423964"/>
            <a:ext cx="324036" cy="504478"/>
            <a:chOff x="2567608" y="2672916"/>
            <a:chExt cx="324036" cy="504478"/>
          </a:xfrm>
        </p:grpSpPr>
        <p:sp>
          <p:nvSpPr>
            <p:cNvPr id="18" name="直角三角形 17"/>
            <p:cNvSpPr/>
            <p:nvPr/>
          </p:nvSpPr>
          <p:spPr>
            <a:xfrm flipV="1">
              <a:off x="2567608" y="2672916"/>
              <a:ext cx="324036" cy="504478"/>
            </a:xfrm>
            <a:prstGeom prst="rtTriangle">
              <a:avLst/>
            </a:prstGeom>
            <a:solidFill>
              <a:srgbClr val="0000FF"/>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19" name="直角三角形 18"/>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20" name="组合 19"/>
          <p:cNvGrpSpPr/>
          <p:nvPr/>
        </p:nvGrpSpPr>
        <p:grpSpPr>
          <a:xfrm>
            <a:off x="8167740" y="2423964"/>
            <a:ext cx="324036" cy="504478"/>
            <a:chOff x="2567608" y="2672916"/>
            <a:chExt cx="324036" cy="504478"/>
          </a:xfrm>
          <a:solidFill>
            <a:srgbClr val="92D050"/>
          </a:solidFill>
        </p:grpSpPr>
        <p:sp>
          <p:nvSpPr>
            <p:cNvPr id="21" name="直角三角形 20"/>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22" name="直角三角形 21"/>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23" name="组合 22"/>
          <p:cNvGrpSpPr/>
          <p:nvPr/>
        </p:nvGrpSpPr>
        <p:grpSpPr>
          <a:xfrm>
            <a:off x="9322042" y="2423964"/>
            <a:ext cx="324036" cy="504478"/>
            <a:chOff x="2567608" y="2672916"/>
            <a:chExt cx="324036" cy="504478"/>
          </a:xfrm>
        </p:grpSpPr>
        <p:sp>
          <p:nvSpPr>
            <p:cNvPr id="24" name="直角三角形 23"/>
            <p:cNvSpPr/>
            <p:nvPr/>
          </p:nvSpPr>
          <p:spPr>
            <a:xfrm flipV="1">
              <a:off x="2567608" y="2672916"/>
              <a:ext cx="324036" cy="504478"/>
            </a:xfrm>
            <a:prstGeom prst="rtTriangle">
              <a:avLst/>
            </a:prstGeom>
            <a:solidFill>
              <a:srgbClr val="996633"/>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25" name="直角三角形 24"/>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26" name="组合 25"/>
          <p:cNvGrpSpPr/>
          <p:nvPr/>
        </p:nvGrpSpPr>
        <p:grpSpPr>
          <a:xfrm>
            <a:off x="10508496" y="2423964"/>
            <a:ext cx="324036" cy="504478"/>
            <a:chOff x="2567608" y="2672916"/>
            <a:chExt cx="324036" cy="504478"/>
          </a:xfrm>
          <a:solidFill>
            <a:srgbClr val="996633"/>
          </a:solidFill>
        </p:grpSpPr>
        <p:sp>
          <p:nvSpPr>
            <p:cNvPr id="27" name="直角三角形 26"/>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28" name="直角三角形 27"/>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29" name="组合 28"/>
          <p:cNvGrpSpPr/>
          <p:nvPr/>
        </p:nvGrpSpPr>
        <p:grpSpPr>
          <a:xfrm>
            <a:off x="2319397" y="3486821"/>
            <a:ext cx="324036" cy="504478"/>
            <a:chOff x="2567608" y="2672916"/>
            <a:chExt cx="324036" cy="504478"/>
          </a:xfrm>
        </p:grpSpPr>
        <p:sp>
          <p:nvSpPr>
            <p:cNvPr id="30" name="直角三角形 29"/>
            <p:cNvSpPr/>
            <p:nvPr/>
          </p:nvSpPr>
          <p:spPr>
            <a:xfrm flipV="1">
              <a:off x="2567608" y="2672916"/>
              <a:ext cx="324036" cy="504478"/>
            </a:xfrm>
            <a:prstGeom prst="rtTriangle">
              <a:avLst/>
            </a:prstGeom>
            <a:solidFill>
              <a:srgbClr val="92D05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31" name="直角三角形 30"/>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32" name="组合 31"/>
          <p:cNvGrpSpPr/>
          <p:nvPr/>
        </p:nvGrpSpPr>
        <p:grpSpPr>
          <a:xfrm>
            <a:off x="3498443" y="3476188"/>
            <a:ext cx="324036" cy="504478"/>
            <a:chOff x="2567608" y="2672916"/>
            <a:chExt cx="324036" cy="504478"/>
          </a:xfrm>
          <a:solidFill>
            <a:srgbClr val="92D050"/>
          </a:solidFill>
        </p:grpSpPr>
        <p:sp>
          <p:nvSpPr>
            <p:cNvPr id="33" name="直角三角形 32"/>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34" name="直角三角形 33"/>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35" name="组合 34"/>
          <p:cNvGrpSpPr/>
          <p:nvPr/>
        </p:nvGrpSpPr>
        <p:grpSpPr>
          <a:xfrm>
            <a:off x="4694020" y="3476189"/>
            <a:ext cx="324036" cy="504478"/>
            <a:chOff x="2567608" y="2672916"/>
            <a:chExt cx="324036" cy="504478"/>
          </a:xfrm>
        </p:grpSpPr>
        <p:sp>
          <p:nvSpPr>
            <p:cNvPr id="36" name="直角三角形 35"/>
            <p:cNvSpPr/>
            <p:nvPr/>
          </p:nvSpPr>
          <p:spPr>
            <a:xfrm flipV="1">
              <a:off x="2567608"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37" name="直角三角形 36"/>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38" name="组合 37"/>
          <p:cNvGrpSpPr/>
          <p:nvPr/>
        </p:nvGrpSpPr>
        <p:grpSpPr>
          <a:xfrm>
            <a:off x="5771964" y="3477658"/>
            <a:ext cx="324036" cy="504478"/>
            <a:chOff x="2567608" y="2672916"/>
            <a:chExt cx="324036" cy="504478"/>
          </a:xfrm>
          <a:solidFill>
            <a:srgbClr val="0000FF"/>
          </a:solidFill>
        </p:grpSpPr>
        <p:sp>
          <p:nvSpPr>
            <p:cNvPr id="39" name="直角三角形 38"/>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40" name="直角三角形 39"/>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41" name="组合 40"/>
          <p:cNvGrpSpPr/>
          <p:nvPr/>
        </p:nvGrpSpPr>
        <p:grpSpPr>
          <a:xfrm>
            <a:off x="7039145" y="3477658"/>
            <a:ext cx="324036" cy="504478"/>
            <a:chOff x="2567608" y="2672916"/>
            <a:chExt cx="324036" cy="504478"/>
          </a:xfrm>
        </p:grpSpPr>
        <p:sp>
          <p:nvSpPr>
            <p:cNvPr id="42" name="直角三角形 41"/>
            <p:cNvSpPr/>
            <p:nvPr/>
          </p:nvSpPr>
          <p:spPr>
            <a:xfrm flipV="1">
              <a:off x="2567608" y="2672916"/>
              <a:ext cx="324036" cy="504478"/>
            </a:xfrm>
            <a:prstGeom prst="rtTriangle">
              <a:avLst/>
            </a:prstGeom>
            <a:solidFill>
              <a:srgbClr val="0000FF"/>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43" name="直角三角形 42"/>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44" name="组合 43"/>
          <p:cNvGrpSpPr/>
          <p:nvPr/>
        </p:nvGrpSpPr>
        <p:grpSpPr>
          <a:xfrm>
            <a:off x="8163371" y="3486822"/>
            <a:ext cx="324036" cy="504478"/>
            <a:chOff x="3755740" y="2672916"/>
            <a:chExt cx="324036" cy="504478"/>
          </a:xfrm>
        </p:grpSpPr>
        <p:sp>
          <p:nvSpPr>
            <p:cNvPr id="45" name="直角三角形 44"/>
            <p:cNvSpPr/>
            <p:nvPr/>
          </p:nvSpPr>
          <p:spPr>
            <a:xfrm flipV="1">
              <a:off x="3755740"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46" name="直角三角形 45"/>
            <p:cNvSpPr/>
            <p:nvPr/>
          </p:nvSpPr>
          <p:spPr>
            <a:xfrm rot="10800000" flipV="1">
              <a:off x="3755740" y="2672916"/>
              <a:ext cx="324036" cy="504478"/>
            </a:xfrm>
            <a:prstGeom prst="rtTriangle">
              <a:avLst/>
            </a:prstGeom>
            <a:solidFill>
              <a:srgbClr val="FFC000"/>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47" name="组合 46"/>
          <p:cNvGrpSpPr/>
          <p:nvPr/>
        </p:nvGrpSpPr>
        <p:grpSpPr>
          <a:xfrm>
            <a:off x="9329450" y="3486822"/>
            <a:ext cx="324036" cy="504478"/>
            <a:chOff x="2567608" y="2672916"/>
            <a:chExt cx="324036" cy="504478"/>
          </a:xfrm>
        </p:grpSpPr>
        <p:sp>
          <p:nvSpPr>
            <p:cNvPr id="48" name="直角三角形 47"/>
            <p:cNvSpPr/>
            <p:nvPr/>
          </p:nvSpPr>
          <p:spPr>
            <a:xfrm flipV="1">
              <a:off x="2567608" y="2672916"/>
              <a:ext cx="324036" cy="504478"/>
            </a:xfrm>
            <a:prstGeom prst="rtTriangle">
              <a:avLst/>
            </a:prstGeom>
            <a:solidFill>
              <a:srgbClr val="996633"/>
            </a:solid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49" name="直角三角形 48"/>
            <p:cNvSpPr/>
            <p:nvPr/>
          </p:nvSpPr>
          <p:spPr>
            <a:xfrm rot="10800000" flipV="1">
              <a:off x="2567608" y="2672916"/>
              <a:ext cx="324036" cy="504478"/>
            </a:xfrm>
            <a:prstGeom prst="rtTriangle">
              <a:avLst/>
            </a:prstGeom>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50" name="组合 49"/>
          <p:cNvGrpSpPr/>
          <p:nvPr/>
        </p:nvGrpSpPr>
        <p:grpSpPr>
          <a:xfrm>
            <a:off x="10495529" y="3486823"/>
            <a:ext cx="324036" cy="504478"/>
            <a:chOff x="2567608" y="2672916"/>
            <a:chExt cx="324036" cy="504478"/>
          </a:xfrm>
          <a:solidFill>
            <a:srgbClr val="996633"/>
          </a:solidFill>
        </p:grpSpPr>
        <p:sp>
          <p:nvSpPr>
            <p:cNvPr id="51" name="直角三角形 50"/>
            <p:cNvSpPr/>
            <p:nvPr/>
          </p:nvSpPr>
          <p:spPr>
            <a:xfrm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52" name="直角三角形 51"/>
            <p:cNvSpPr/>
            <p:nvPr/>
          </p:nvSpPr>
          <p:spPr>
            <a:xfrm rot="10800000" flipV="1">
              <a:off x="2567608" y="2672916"/>
              <a:ext cx="324036" cy="504478"/>
            </a:xfrm>
            <a:prstGeom prst="rtTriangle">
              <a:avLst/>
            </a:prstGeom>
            <a:grpFill/>
            <a:ln>
              <a:solidFill>
                <a:schemeClr val="tx1"/>
              </a:solidFill>
            </a:ln>
          </p:spPr>
          <p:txBody>
            <a:bodyPr wrap="non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spTree>
    <p:extLst>
      <p:ext uri="{BB962C8B-B14F-4D97-AF65-F5344CB8AC3E}">
        <p14:creationId xmlns:p14="http://schemas.microsoft.com/office/powerpoint/2010/main" val="190356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PoE:  </a:t>
            </a:r>
            <a:r>
              <a:rPr lang="pt-BR" altLang="zh-CN" dirty="0"/>
              <a:t>Alimentação via Ethernet. É uma tecnologia que alimenta um dispositivo através de um cabo Ethernet enquanto alimenta e transmite dados para dispositivos de baixo consumo de energia a jusante</a:t>
            </a:r>
            <a:r>
              <a:rPr lang="en-US" altLang="zh-CN" dirty="0"/>
              <a:t>.</a:t>
            </a:r>
          </a:p>
          <a:p>
            <a:r>
              <a:rPr lang="pt-BR" altLang="zh-CN" dirty="0"/>
              <a:t>Dispositivos terminais como telefones IP, pontos de acesso sem fio (</a:t>
            </a:r>
            <a:r>
              <a:rPr lang="pt-BR" altLang="zh-CN" dirty="0" err="1"/>
              <a:t>APs</a:t>
            </a:r>
            <a:r>
              <a:rPr lang="pt-BR" altLang="zh-CN" dirty="0"/>
              <a:t>), carregadores de dispositivos portáteis, máquina POS, câmeras e coletores de dados são alimentados centralmente usando </a:t>
            </a:r>
            <a:r>
              <a:rPr lang="pt-BR" altLang="zh-CN" dirty="0" err="1"/>
              <a:t>PoE</a:t>
            </a:r>
            <a:r>
              <a:rPr lang="pt-BR" altLang="zh-CN" dirty="0"/>
              <a:t>. Nenhum cabo de alimentação precisa ser implantado em ambientes fechados. O padrão relevante é IEEE802.3af</a:t>
            </a:r>
            <a:r>
              <a:rPr lang="en-US" altLang="zh-CN" dirty="0"/>
              <a:t>.</a:t>
            </a:r>
          </a:p>
          <a:p>
            <a:endParaRPr lang="zh-CN" altLang="en-US" dirty="0"/>
          </a:p>
        </p:txBody>
      </p:sp>
      <p:sp>
        <p:nvSpPr>
          <p:cNvPr id="2" name="标题 1"/>
          <p:cNvSpPr>
            <a:spLocks noGrp="1"/>
          </p:cNvSpPr>
          <p:nvPr>
            <p:ph type="title"/>
          </p:nvPr>
        </p:nvSpPr>
        <p:spPr/>
        <p:txBody>
          <a:bodyPr/>
          <a:lstStyle/>
          <a:p>
            <a:r>
              <a:rPr lang="en-US"/>
              <a:t>PoE (1)</a:t>
            </a:r>
          </a:p>
        </p:txBody>
      </p:sp>
    </p:spTree>
    <p:extLst>
      <p:ext uri="{BB962C8B-B14F-4D97-AF65-F5344CB8AC3E}">
        <p14:creationId xmlns:p14="http://schemas.microsoft.com/office/powerpoint/2010/main" val="259959991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TotalTime>
  <Words>5042</Words>
  <Application>Microsoft Office PowerPoint</Application>
  <PresentationFormat>Widescreen</PresentationFormat>
  <Paragraphs>478</Paragraphs>
  <Slides>27</Slides>
  <Notes>27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微软雅黑</vt:lpstr>
      <vt:lpstr>Wingdings</vt:lpstr>
      <vt:lpstr>Huawei Sans</vt:lpstr>
      <vt:lpstr>方正兰亭黑简体</vt:lpstr>
      <vt:lpstr>Symbol</vt:lpstr>
      <vt:lpstr>自定义设计方案</vt:lpstr>
      <vt:lpstr>Interfaces de serviço da ONU</vt:lpstr>
      <vt:lpstr>Apresentação do PowerPoint</vt:lpstr>
      <vt:lpstr>Apresentação do PowerPoint</vt:lpstr>
      <vt:lpstr>Apresentação do PowerPoint</vt:lpstr>
      <vt:lpstr>Cenários de implantação da ONU
</vt:lpstr>
      <vt:lpstr>Apresentação do PowerPoint</vt:lpstr>
      <vt:lpstr>Interfaces Ethernet e Meios de Transmissão  (1)</vt:lpstr>
      <vt:lpstr>Interfaces Ethernet e Meios de Transmissão (2)
</vt:lpstr>
      <vt:lpstr>PoE (1)</vt:lpstr>
      <vt:lpstr>PoE (2)</vt:lpstr>
      <vt:lpstr>PoE (3)</vt:lpstr>
      <vt:lpstr>PoE (4)</vt:lpstr>
      <vt:lpstr>PoE (5)</vt:lpstr>
      <vt:lpstr>Wi-Fi (1) </vt:lpstr>
      <vt:lpstr>Wi-Fi (2) Princípios básicos de funcionamento
</vt:lpstr>
      <vt:lpstr>Wi-Fi (3)</vt:lpstr>
      <vt:lpstr>Wi-Fi (4)</vt:lpstr>
      <vt:lpstr>Wi-Fi (5)</vt:lpstr>
      <vt:lpstr>Wi-Fi (6)</vt:lpstr>
      <vt:lpstr>Wi-Fi (7)</vt:lpstr>
      <vt:lpstr>Processo de Ajuste de APs Descobrindo ACs
</vt:lpstr>
      <vt:lpstr>POTS (1)</vt:lpstr>
      <vt:lpstr>POTS (2)</vt:lpstr>
      <vt:lpstr>POTS (3)</vt:lpstr>
      <vt:lpstr>RF</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Paulo Renato Xavier da Silva</cp:lastModifiedBy>
  <cp:revision>132</cp:revision>
  <dcterms:created xsi:type="dcterms:W3CDTF">2018-11-29T10:16:29Z</dcterms:created>
  <dcterms:modified xsi:type="dcterms:W3CDTF">2023-09-01T20:46:45Z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(3)vKbzKGb5I0kV9hmz6yPU+wdJu9kBUIMoS2Ht5v7svWGRgvppxxqhkECsjRbAGj83XJ7YDH09
iOQdJDKPCxKXHdlcN223Vd6ZaLAdxcjV6H0oZHGlfH1DwwUhHgvqajLmOL7Ojy1Sxa4saXW3
eTsN7QYZCgoXtsRkVXklX+qYFLCi19QjCiCiv5gaBbmC0ah34GjyEd4y9Q0uA0EdhQdHrEKN
PRdOammkdI90C/Cl78</vt:lpwstr>
  </property>
  <property fmtid="{D5CDD505-2E9C-101B-9397-08002B2CF9AE}" pid="3" name="_2015_ms_pID_7253431">
    <vt:lpwstr>NRGdGo9WTuMNisia+56HyQTcweLZrFwM3Cv6xCB634fSJ51d7ZanvR
racDYMMW+UIpjeXXRqZZ/UwJ3aNy9Nr14sA7MfWdPVFX0Krc4VZQTEOR+2OsEZh/iMFnsK3r
zSvC0kF/iIAKqsYDjhQdEWkgA2BdOIpzF3k6R46XWgPZpIy08gH0dNfG4um6aMY+x4UXzWob
ymLk68Znqu6nBAD2an0ypnSxf0YJxznJOtdf</vt:lpwstr>
  </property>
  <property fmtid="{D5CDD505-2E9C-101B-9397-08002B2CF9AE}" pid="4" name="_2015_ms_pID_7253432">
    <vt:lpwstr>hSmLVKeMhV0sszLNYGBLMRk=</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