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25" r:id="rId1"/>
  </p:sldMasterIdLst>
  <p:notesMasterIdLst>
    <p:notesMasterId r:id="rId79"/>
  </p:notesMasterIdLst>
  <p:handoutMasterIdLst>
    <p:handoutMasterId r:id="rId80"/>
  </p:handoutMasterIdLst>
  <p:sldIdLst>
    <p:sldId id="257" r:id="rId2"/>
    <p:sldId id="271" r:id="rId3"/>
    <p:sldId id="272" r:id="rId4"/>
    <p:sldId id="273" r:id="rId5"/>
    <p:sldId id="274" r:id="rId6"/>
    <p:sldId id="275" r:id="rId7"/>
    <p:sldId id="343" r:id="rId8"/>
    <p:sldId id="276" r:id="rId9"/>
    <p:sldId id="277" r:id="rId10"/>
    <p:sldId id="278" r:id="rId11"/>
    <p:sldId id="279" r:id="rId12"/>
    <p:sldId id="280" r:id="rId13"/>
    <p:sldId id="34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44" r:id="rId69"/>
    <p:sldId id="335" r:id="rId70"/>
    <p:sldId id="336" r:id="rId71"/>
    <p:sldId id="337" r:id="rId72"/>
    <p:sldId id="338" r:id="rId73"/>
    <p:sldId id="345" r:id="rId74"/>
    <p:sldId id="340" r:id="rId75"/>
    <p:sldId id="341" r:id="rId76"/>
    <p:sldId id="342" r:id="rId77"/>
    <p:sldId id="270" r:id="rId78"/>
  </p:sldIdLst>
  <p:sldSz cx="12192000" cy="6858000"/>
  <p:notesSz cx="6797675" cy="9926638"/>
  <p:embeddedFontLst>
    <p:embeddedFont>
      <p:font typeface="微软雅黑" panose="020B0503020204020204" pitchFamily="34" charset="-122"/>
      <p:regular r:id="rId81"/>
      <p:bold r:id="rId82"/>
    </p:embeddedFont>
    <p:embeddedFont>
      <p:font typeface="方正兰亭黑简体" panose="020B0604020202020204" charset="-122"/>
      <p:regular r:id="rId83"/>
    </p:embeddedFont>
  </p:embeddedFontLst>
  <p:custDataLst>
    <p:tags r:id="rId84"/>
  </p:custData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u (D)" initials="j(" lastIdx="15" clrIdx="0">
    <p:extLst>
      <p:ext uri="{19B8F6BF-5375-455C-9EA6-DF929625EA0E}">
        <p15:presenceInfo xmlns:p15="http://schemas.microsoft.com/office/powerpoint/2012/main" userId="S-1-5-21-147214757-305610072-1517763936-3112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C7000B"/>
    <a:srgbClr val="575756"/>
    <a:srgbClr val="FFFFFF"/>
    <a:srgbClr val="DD4654"/>
    <a:srgbClr val="F3D2D5"/>
    <a:srgbClr val="E6A8AD"/>
    <a:srgbClr val="E57B84"/>
    <a:srgbClr val="E57984"/>
    <a:srgbClr val="B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748" autoAdjust="0"/>
  </p:normalViewPr>
  <p:slideViewPr>
    <p:cSldViewPr snapToGrid="0" snapToObjects="1">
      <p:cViewPr>
        <p:scale>
          <a:sx n="70" d="100"/>
          <a:sy n="70" d="100"/>
        </p:scale>
        <p:origin x="642" y="-42"/>
      </p:cViewPr>
      <p:guideLst/>
    </p:cSldViewPr>
  </p:slideViewPr>
  <p:outlineViewPr>
    <p:cViewPr>
      <p:scale>
        <a:sx n="33" d="100"/>
        <a:sy n="33" d="100"/>
      </p:scale>
      <p:origin x="0" y="-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40" y="62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Maria de Andrade Alves" userId="101ffc6a-a630-4bf3-b4fd-3b94d5e2bb63" providerId="ADAL" clId="{5A44E69C-FD22-4EAA-BEE3-BE66478D63CB}"/>
    <pc:docChg chg="undo custSel modSld">
      <pc:chgData name="Gloria Maria de Andrade Alves" userId="101ffc6a-a630-4bf3-b4fd-3b94d5e2bb63" providerId="ADAL" clId="{5A44E69C-FD22-4EAA-BEE3-BE66478D63CB}" dt="2024-04-15T02:19:57.498" v="535"/>
      <pc:docMkLst>
        <pc:docMk/>
      </pc:docMkLst>
      <pc:sldChg chg="modSp mod">
        <pc:chgData name="Gloria Maria de Andrade Alves" userId="101ffc6a-a630-4bf3-b4fd-3b94d5e2bb63" providerId="ADAL" clId="{5A44E69C-FD22-4EAA-BEE3-BE66478D63CB}" dt="2024-04-14T20:58:08.466" v="0"/>
        <pc:sldMkLst>
          <pc:docMk/>
          <pc:sldMk cId="2080284858" sldId="257"/>
        </pc:sldMkLst>
        <pc:spChg chg="mod">
          <ac:chgData name="Gloria Maria de Andrade Alves" userId="101ffc6a-a630-4bf3-b4fd-3b94d5e2bb63" providerId="ADAL" clId="{5A44E69C-FD22-4EAA-BEE3-BE66478D63CB}" dt="2024-04-14T20:58:08.466" v="0"/>
          <ac:spMkLst>
            <pc:docMk/>
            <pc:sldMk cId="2080284858" sldId="257"/>
            <ac:spMk id="4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0:58:47.374" v="3"/>
        <pc:sldMkLst>
          <pc:docMk/>
          <pc:sldMk cId="4110225810" sldId="271"/>
        </pc:sldMkLst>
        <pc:spChg chg="mod">
          <ac:chgData name="Gloria Maria de Andrade Alves" userId="101ffc6a-a630-4bf3-b4fd-3b94d5e2bb63" providerId="ADAL" clId="{5A44E69C-FD22-4EAA-BEE3-BE66478D63CB}" dt="2024-04-14T20:58:47.374" v="3"/>
          <ac:spMkLst>
            <pc:docMk/>
            <pc:sldMk cId="4110225810" sldId="271"/>
            <ac:spMk id="4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0:59:37.322" v="8"/>
        <pc:sldMkLst>
          <pc:docMk/>
          <pc:sldMk cId="3919835476" sldId="272"/>
        </pc:sldMkLst>
        <pc:spChg chg="mod">
          <ac:chgData name="Gloria Maria de Andrade Alves" userId="101ffc6a-a630-4bf3-b4fd-3b94d5e2bb63" providerId="ADAL" clId="{5A44E69C-FD22-4EAA-BEE3-BE66478D63CB}" dt="2024-04-14T20:59:37.322" v="8"/>
          <ac:spMkLst>
            <pc:docMk/>
            <pc:sldMk cId="3919835476" sldId="272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0:59:56.554" v="12" actId="20577"/>
        <pc:sldMkLst>
          <pc:docMk/>
          <pc:sldMk cId="791912892" sldId="273"/>
        </pc:sldMkLst>
        <pc:spChg chg="mod">
          <ac:chgData name="Gloria Maria de Andrade Alves" userId="101ffc6a-a630-4bf3-b4fd-3b94d5e2bb63" providerId="ADAL" clId="{5A44E69C-FD22-4EAA-BEE3-BE66478D63CB}" dt="2024-04-14T20:59:56.554" v="12" actId="20577"/>
          <ac:spMkLst>
            <pc:docMk/>
            <pc:sldMk cId="791912892" sldId="273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01:47.624" v="57"/>
        <pc:sldMkLst>
          <pc:docMk/>
          <pc:sldMk cId="465846320" sldId="274"/>
        </pc:sldMkLst>
        <pc:spChg chg="mod">
          <ac:chgData name="Gloria Maria de Andrade Alves" userId="101ffc6a-a630-4bf3-b4fd-3b94d5e2bb63" providerId="ADAL" clId="{5A44E69C-FD22-4EAA-BEE3-BE66478D63CB}" dt="2024-04-14T21:01:47.624" v="57"/>
          <ac:spMkLst>
            <pc:docMk/>
            <pc:sldMk cId="465846320" sldId="274"/>
            <ac:spMk id="4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07:55.259" v="87"/>
        <pc:sldMkLst>
          <pc:docMk/>
          <pc:sldMk cId="898123597" sldId="275"/>
        </pc:sldMkLst>
        <pc:spChg chg="mod">
          <ac:chgData name="Gloria Maria de Andrade Alves" userId="101ffc6a-a630-4bf3-b4fd-3b94d5e2bb63" providerId="ADAL" clId="{5A44E69C-FD22-4EAA-BEE3-BE66478D63CB}" dt="2024-04-14T21:02:02.687" v="58"/>
          <ac:spMkLst>
            <pc:docMk/>
            <pc:sldMk cId="898123597" sldId="275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06.893" v="65"/>
          <ac:spMkLst>
            <pc:docMk/>
            <pc:sldMk cId="898123597" sldId="275"/>
            <ac:spMk id="29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09.305" v="66"/>
          <ac:spMkLst>
            <pc:docMk/>
            <pc:sldMk cId="898123597" sldId="275"/>
            <ac:spMk id="3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21.246" v="72"/>
          <ac:spMkLst>
            <pc:docMk/>
            <pc:sldMk cId="898123597" sldId="275"/>
            <ac:spMk id="3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19.486" v="71"/>
          <ac:spMkLst>
            <pc:docMk/>
            <pc:sldMk cId="898123597" sldId="275"/>
            <ac:spMk id="3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16.356" v="70"/>
          <ac:spMkLst>
            <pc:docMk/>
            <pc:sldMk cId="898123597" sldId="275"/>
            <ac:spMk id="3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10.996" v="67"/>
          <ac:spMkLst>
            <pc:docMk/>
            <pc:sldMk cId="898123597" sldId="275"/>
            <ac:spMk id="34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12.586" v="68"/>
          <ac:spMkLst>
            <pc:docMk/>
            <pc:sldMk cId="898123597" sldId="275"/>
            <ac:spMk id="3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3:14.616" v="69"/>
          <ac:spMkLst>
            <pc:docMk/>
            <pc:sldMk cId="898123597" sldId="275"/>
            <ac:spMk id="3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2:52.146" v="64" actId="20577"/>
          <ac:spMkLst>
            <pc:docMk/>
            <pc:sldMk cId="898123597" sldId="275"/>
            <ac:spMk id="3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5:09.403" v="78" actId="20577"/>
          <ac:spMkLst>
            <pc:docMk/>
            <pc:sldMk cId="898123597" sldId="275"/>
            <ac:spMk id="3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5:24.695" v="80" actId="20577"/>
          <ac:spMkLst>
            <pc:docMk/>
            <pc:sldMk cId="898123597" sldId="275"/>
            <ac:spMk id="39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5:39.338" v="82" actId="20577"/>
          <ac:spMkLst>
            <pc:docMk/>
            <pc:sldMk cId="898123597" sldId="275"/>
            <ac:spMk id="40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10:09.242" v="107"/>
        <pc:sldMkLst>
          <pc:docMk/>
          <pc:sldMk cId="4174621379" sldId="276"/>
        </pc:sldMkLst>
        <pc:spChg chg="mod">
          <ac:chgData name="Gloria Maria de Andrade Alves" userId="101ffc6a-a630-4bf3-b4fd-3b94d5e2bb63" providerId="ADAL" clId="{5A44E69C-FD22-4EAA-BEE3-BE66478D63CB}" dt="2024-04-14T21:08:28.707" v="90"/>
          <ac:spMkLst>
            <pc:docMk/>
            <pc:sldMk cId="4174621379" sldId="276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0:09.242" v="107"/>
          <ac:spMkLst>
            <pc:docMk/>
            <pc:sldMk cId="4174621379" sldId="276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8:43.112" v="92"/>
          <ac:spMkLst>
            <pc:docMk/>
            <pc:sldMk cId="4174621379" sldId="276"/>
            <ac:spMk id="1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8:59.188" v="96"/>
          <ac:spMkLst>
            <pc:docMk/>
            <pc:sldMk cId="4174621379" sldId="276"/>
            <ac:spMk id="2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9:02.775" v="97"/>
          <ac:spMkLst>
            <pc:docMk/>
            <pc:sldMk cId="4174621379" sldId="276"/>
            <ac:spMk id="2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9:04.585" v="98"/>
          <ac:spMkLst>
            <pc:docMk/>
            <pc:sldMk cId="4174621379" sldId="276"/>
            <ac:spMk id="2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08:37.713" v="91"/>
          <ac:spMkLst>
            <pc:docMk/>
            <pc:sldMk cId="4174621379" sldId="276"/>
            <ac:spMk id="24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13:12.083" v="131" actId="20577"/>
        <pc:sldMkLst>
          <pc:docMk/>
          <pc:sldMk cId="4026798685" sldId="277"/>
        </pc:sldMkLst>
        <pc:spChg chg="mod">
          <ac:chgData name="Gloria Maria de Andrade Alves" userId="101ffc6a-a630-4bf3-b4fd-3b94d5e2bb63" providerId="ADAL" clId="{5A44E69C-FD22-4EAA-BEE3-BE66478D63CB}" dt="2024-04-14T21:10:21.506" v="108"/>
          <ac:spMkLst>
            <pc:docMk/>
            <pc:sldMk cId="4026798685" sldId="277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2:02.680" v="120"/>
          <ac:spMkLst>
            <pc:docMk/>
            <pc:sldMk cId="4026798685" sldId="277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0:33.894" v="110"/>
          <ac:spMkLst>
            <pc:docMk/>
            <pc:sldMk cId="4026798685" sldId="277"/>
            <ac:spMk id="3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0:49.893" v="111"/>
          <ac:spMkLst>
            <pc:docMk/>
            <pc:sldMk cId="4026798685" sldId="277"/>
            <ac:spMk id="4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0:59.185" v="114"/>
          <ac:spMkLst>
            <pc:docMk/>
            <pc:sldMk cId="4026798685" sldId="277"/>
            <ac:spMk id="4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1:03.115" v="115"/>
          <ac:spMkLst>
            <pc:docMk/>
            <pc:sldMk cId="4026798685" sldId="277"/>
            <ac:spMk id="4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0:26.906" v="109"/>
          <ac:spMkLst>
            <pc:docMk/>
            <pc:sldMk cId="4026798685" sldId="277"/>
            <ac:spMk id="45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15:48.118" v="146"/>
        <pc:sldMkLst>
          <pc:docMk/>
          <pc:sldMk cId="2314239850" sldId="278"/>
        </pc:sldMkLst>
        <pc:spChg chg="mod">
          <ac:chgData name="Gloria Maria de Andrade Alves" userId="101ffc6a-a630-4bf3-b4fd-3b94d5e2bb63" providerId="ADAL" clId="{5A44E69C-FD22-4EAA-BEE3-BE66478D63CB}" dt="2024-04-14T21:13:51.029" v="132"/>
          <ac:spMkLst>
            <pc:docMk/>
            <pc:sldMk cId="2314239850" sldId="278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3:58.141" v="133"/>
          <ac:spMkLst>
            <pc:docMk/>
            <pc:sldMk cId="2314239850" sldId="278"/>
            <ac:spMk id="3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4T21:15:31.086" v="145"/>
          <ac:graphicFrameMkLst>
            <pc:docMk/>
            <pc:sldMk cId="2314239850" sldId="278"/>
            <ac:graphicFrameMk id="4" creationId="{00000000-0000-0000-0000-000000000000}"/>
          </ac:graphicFrameMkLst>
        </pc:graphicFrameChg>
      </pc:sldChg>
      <pc:sldChg chg="modSp mod modNotesTx">
        <pc:chgData name="Gloria Maria de Andrade Alves" userId="101ffc6a-a630-4bf3-b4fd-3b94d5e2bb63" providerId="ADAL" clId="{5A44E69C-FD22-4EAA-BEE3-BE66478D63CB}" dt="2024-04-14T21:20:06.266" v="190"/>
        <pc:sldMkLst>
          <pc:docMk/>
          <pc:sldMk cId="2438601591" sldId="280"/>
        </pc:sldMkLst>
        <pc:spChg chg="mod">
          <ac:chgData name="Gloria Maria de Andrade Alves" userId="101ffc6a-a630-4bf3-b4fd-3b94d5e2bb63" providerId="ADAL" clId="{5A44E69C-FD22-4EAA-BEE3-BE66478D63CB}" dt="2024-04-14T21:16:02.277" v="147"/>
          <ac:spMkLst>
            <pc:docMk/>
            <pc:sldMk cId="2438601591" sldId="280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30.987" v="159"/>
          <ac:spMkLst>
            <pc:docMk/>
            <pc:sldMk cId="2438601591" sldId="280"/>
            <ac:spMk id="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50.682" v="151"/>
          <ac:spMkLst>
            <pc:docMk/>
            <pc:sldMk cId="2438601591" sldId="280"/>
            <ac:spMk id="1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54" v="152"/>
          <ac:spMkLst>
            <pc:docMk/>
            <pc:sldMk cId="2438601591" sldId="280"/>
            <ac:spMk id="1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56.400" v="153"/>
          <ac:spMkLst>
            <pc:docMk/>
            <pc:sldMk cId="2438601591" sldId="280"/>
            <ac:spMk id="1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39.677" v="161"/>
          <ac:spMkLst>
            <pc:docMk/>
            <pc:sldMk cId="2438601591" sldId="280"/>
            <ac:spMk id="2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44.242" v="166" actId="20577"/>
          <ac:spMkLst>
            <pc:docMk/>
            <pc:sldMk cId="2438601591" sldId="280"/>
            <ac:spMk id="2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8:04.798" v="182" actId="14100"/>
          <ac:spMkLst>
            <pc:docMk/>
            <pc:sldMk cId="2438601591" sldId="280"/>
            <ac:spMk id="2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54.055" v="173" actId="20577"/>
          <ac:spMkLst>
            <pc:docMk/>
            <pc:sldMk cId="2438601591" sldId="280"/>
            <ac:spMk id="3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36.509" v="150"/>
          <ac:spMkLst>
            <pc:docMk/>
            <pc:sldMk cId="2438601591" sldId="280"/>
            <ac:spMk id="3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16.843" v="148"/>
          <ac:spMkLst>
            <pc:docMk/>
            <pc:sldMk cId="2438601591" sldId="280"/>
            <ac:spMk id="3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6:25.597" v="149"/>
          <ac:spMkLst>
            <pc:docMk/>
            <pc:sldMk cId="2438601591" sldId="280"/>
            <ac:spMk id="3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16.744" v="158"/>
          <ac:spMkLst>
            <pc:docMk/>
            <pc:sldMk cId="2438601591" sldId="280"/>
            <ac:spMk id="4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17:33.027" v="160"/>
          <ac:spMkLst>
            <pc:docMk/>
            <pc:sldMk cId="2438601591" sldId="280"/>
            <ac:spMk id="41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22:38.159" v="262" actId="14100"/>
        <pc:sldMkLst>
          <pc:docMk/>
          <pc:sldMk cId="452842131" sldId="281"/>
        </pc:sldMkLst>
        <pc:spChg chg="mod">
          <ac:chgData name="Gloria Maria de Andrade Alves" userId="101ffc6a-a630-4bf3-b4fd-3b94d5e2bb63" providerId="ADAL" clId="{5A44E69C-FD22-4EAA-BEE3-BE66478D63CB}" dt="2024-04-14T21:20:56.162" v="193"/>
          <ac:spMkLst>
            <pc:docMk/>
            <pc:sldMk cId="452842131" sldId="281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42.986" v="216" actId="20577"/>
          <ac:spMkLst>
            <pc:docMk/>
            <pc:sldMk cId="452842131" sldId="281"/>
            <ac:spMk id="1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52.777" v="220" actId="20577"/>
          <ac:spMkLst>
            <pc:docMk/>
            <pc:sldMk cId="452842131" sldId="281"/>
            <ac:spMk id="1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55.937" v="221"/>
          <ac:spMkLst>
            <pc:docMk/>
            <pc:sldMk cId="452842131" sldId="281"/>
            <ac:spMk id="19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17.658" v="242" actId="20577"/>
          <ac:spMkLst>
            <pc:docMk/>
            <pc:sldMk cId="452842131" sldId="281"/>
            <ac:spMk id="2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08.012" v="194"/>
          <ac:spMkLst>
            <pc:docMk/>
            <pc:sldMk cId="452842131" sldId="281"/>
            <ac:spMk id="2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16.536" v="195"/>
          <ac:spMkLst>
            <pc:docMk/>
            <pc:sldMk cId="452842131" sldId="281"/>
            <ac:spMk id="29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1:22.555" v="196"/>
          <ac:spMkLst>
            <pc:docMk/>
            <pc:sldMk cId="452842131" sldId="281"/>
            <ac:spMk id="3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07.187" v="234"/>
          <ac:spMkLst>
            <pc:docMk/>
            <pc:sldMk cId="452842131" sldId="281"/>
            <ac:spMk id="3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09.067" v="235"/>
          <ac:spMkLst>
            <pc:docMk/>
            <pc:sldMk cId="452842131" sldId="281"/>
            <ac:spMk id="3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02.127" v="233" actId="20577"/>
          <ac:spMkLst>
            <pc:docMk/>
            <pc:sldMk cId="452842131" sldId="281"/>
            <ac:spMk id="3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38.159" v="262" actId="14100"/>
          <ac:spMkLst>
            <pc:docMk/>
            <pc:sldMk cId="452842131" sldId="281"/>
            <ac:spMk id="4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2:26.031" v="251" actId="14100"/>
          <ac:spMkLst>
            <pc:docMk/>
            <pc:sldMk cId="452842131" sldId="281"/>
            <ac:spMk id="49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23:41.339" v="269"/>
        <pc:sldMkLst>
          <pc:docMk/>
          <pc:sldMk cId="2269450840" sldId="283"/>
        </pc:sldMkLst>
        <pc:spChg chg="mod">
          <ac:chgData name="Gloria Maria de Andrade Alves" userId="101ffc6a-a630-4bf3-b4fd-3b94d5e2bb63" providerId="ADAL" clId="{5A44E69C-FD22-4EAA-BEE3-BE66478D63CB}" dt="2024-04-14T21:22:55.493" v="263"/>
          <ac:spMkLst>
            <pc:docMk/>
            <pc:sldMk cId="2269450840" sldId="283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3:32.042" v="268"/>
          <ac:spMkLst>
            <pc:docMk/>
            <pc:sldMk cId="2269450840" sldId="283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3:41.339" v="269"/>
          <ac:spMkLst>
            <pc:docMk/>
            <pc:sldMk cId="2269450840" sldId="283"/>
            <ac:spMk id="5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26:07.137" v="279"/>
        <pc:sldMkLst>
          <pc:docMk/>
          <pc:sldMk cId="1791450534" sldId="284"/>
        </pc:sldMkLst>
        <pc:spChg chg="mod">
          <ac:chgData name="Gloria Maria de Andrade Alves" userId="101ffc6a-a630-4bf3-b4fd-3b94d5e2bb63" providerId="ADAL" clId="{5A44E69C-FD22-4EAA-BEE3-BE66478D63CB}" dt="2024-04-14T21:24:43.168" v="270"/>
          <ac:spMkLst>
            <pc:docMk/>
            <pc:sldMk cId="1791450534" sldId="284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5:43.297" v="278"/>
          <ac:spMkLst>
            <pc:docMk/>
            <pc:sldMk cId="1791450534" sldId="284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26:07.137" v="279"/>
          <ac:spMkLst>
            <pc:docMk/>
            <pc:sldMk cId="1791450534" sldId="284"/>
            <ac:spMk id="5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26:45.565" v="282"/>
        <pc:sldMkLst>
          <pc:docMk/>
          <pc:sldMk cId="2307554311" sldId="285"/>
        </pc:sldMkLst>
        <pc:spChg chg="mod">
          <ac:chgData name="Gloria Maria de Andrade Alves" userId="101ffc6a-a630-4bf3-b4fd-3b94d5e2bb63" providerId="ADAL" clId="{5A44E69C-FD22-4EAA-BEE3-BE66478D63CB}" dt="2024-04-14T21:26:27.055" v="280"/>
          <ac:spMkLst>
            <pc:docMk/>
            <pc:sldMk cId="2307554311" sldId="285"/>
            <ac:spMk id="2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4T21:26:45.565" v="282"/>
          <ac:graphicFrameMkLst>
            <pc:docMk/>
            <pc:sldMk cId="2307554311" sldId="285"/>
            <ac:graphicFrameMk id="4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4T21:28:07.795" v="291"/>
        <pc:sldMkLst>
          <pc:docMk/>
          <pc:sldMk cId="4180544018" sldId="286"/>
        </pc:sldMkLst>
        <pc:spChg chg="mod">
          <ac:chgData name="Gloria Maria de Andrade Alves" userId="101ffc6a-a630-4bf3-b4fd-3b94d5e2bb63" providerId="ADAL" clId="{5A44E69C-FD22-4EAA-BEE3-BE66478D63CB}" dt="2024-04-14T21:27:14.224" v="283"/>
          <ac:spMkLst>
            <pc:docMk/>
            <pc:sldMk cId="4180544018" sldId="286"/>
            <ac:spMk id="3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4T21:28:07.795" v="291"/>
          <ac:graphicFrameMkLst>
            <pc:docMk/>
            <pc:sldMk cId="4180544018" sldId="286"/>
            <ac:graphicFrameMk id="5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4T21:31:02.355" v="360"/>
        <pc:sldMkLst>
          <pc:docMk/>
          <pc:sldMk cId="2341138528" sldId="287"/>
        </pc:sldMkLst>
        <pc:spChg chg="mod">
          <ac:chgData name="Gloria Maria de Andrade Alves" userId="101ffc6a-a630-4bf3-b4fd-3b94d5e2bb63" providerId="ADAL" clId="{5A44E69C-FD22-4EAA-BEE3-BE66478D63CB}" dt="2024-04-14T21:28:16.213" v="292"/>
          <ac:spMkLst>
            <pc:docMk/>
            <pc:sldMk cId="2341138528" sldId="287"/>
            <ac:spMk id="2" creationId="{00000000-0000-0000-0000-000000000000}"/>
          </ac:spMkLst>
        </pc:spChg>
        <pc:graphicFrameChg chg="mod modGraphic">
          <ac:chgData name="Gloria Maria de Andrade Alves" userId="101ffc6a-a630-4bf3-b4fd-3b94d5e2bb63" providerId="ADAL" clId="{5A44E69C-FD22-4EAA-BEE3-BE66478D63CB}" dt="2024-04-14T21:31:02.355" v="360"/>
          <ac:graphicFrameMkLst>
            <pc:docMk/>
            <pc:sldMk cId="2341138528" sldId="287"/>
            <ac:graphicFrameMk id="4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4T21:33:40.230" v="376" actId="20577"/>
        <pc:sldMkLst>
          <pc:docMk/>
          <pc:sldMk cId="1473220733" sldId="288"/>
        </pc:sldMkLst>
        <pc:spChg chg="mod">
          <ac:chgData name="Gloria Maria de Andrade Alves" userId="101ffc6a-a630-4bf3-b4fd-3b94d5e2bb63" providerId="ADAL" clId="{5A44E69C-FD22-4EAA-BEE3-BE66478D63CB}" dt="2024-04-14T21:31:17.499" v="361"/>
          <ac:spMkLst>
            <pc:docMk/>
            <pc:sldMk cId="1473220733" sldId="288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2:09.829" v="365"/>
          <ac:spMkLst>
            <pc:docMk/>
            <pc:sldMk cId="1473220733" sldId="288"/>
            <ac:spMk id="3" creationId="{00000000-0000-0000-0000-000000000000}"/>
          </ac:spMkLst>
        </pc:spChg>
        <pc:graphicFrameChg chg="mod modGraphic">
          <ac:chgData name="Gloria Maria de Andrade Alves" userId="101ffc6a-a630-4bf3-b4fd-3b94d5e2bb63" providerId="ADAL" clId="{5A44E69C-FD22-4EAA-BEE3-BE66478D63CB}" dt="2024-04-14T21:33:40.230" v="376" actId="20577"/>
          <ac:graphicFrameMkLst>
            <pc:docMk/>
            <pc:sldMk cId="1473220733" sldId="288"/>
            <ac:graphicFrameMk id="5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4T21:36:56.976" v="398"/>
        <pc:sldMkLst>
          <pc:docMk/>
          <pc:sldMk cId="1485634761" sldId="290"/>
        </pc:sldMkLst>
        <pc:spChg chg="mod">
          <ac:chgData name="Gloria Maria de Andrade Alves" userId="101ffc6a-a630-4bf3-b4fd-3b94d5e2bb63" providerId="ADAL" clId="{5A44E69C-FD22-4EAA-BEE3-BE66478D63CB}" dt="2024-04-14T21:33:59.677" v="378" actId="14100"/>
          <ac:spMkLst>
            <pc:docMk/>
            <pc:sldMk cId="1485634761" sldId="290"/>
            <ac:spMk id="2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4T21:36:56.976" v="398"/>
          <ac:graphicFrameMkLst>
            <pc:docMk/>
            <pc:sldMk cId="1485634761" sldId="290"/>
            <ac:graphicFrameMk id="4" creationId="{00000000-0000-0000-0000-000000000000}"/>
          </ac:graphicFrameMkLst>
        </pc:graphicFrameChg>
      </pc:sldChg>
      <pc:sldChg chg="modSp mod modNotesTx">
        <pc:chgData name="Gloria Maria de Andrade Alves" userId="101ffc6a-a630-4bf3-b4fd-3b94d5e2bb63" providerId="ADAL" clId="{5A44E69C-FD22-4EAA-BEE3-BE66478D63CB}" dt="2024-04-14T21:39:09.537" v="416"/>
        <pc:sldMkLst>
          <pc:docMk/>
          <pc:sldMk cId="1926449888" sldId="291"/>
        </pc:sldMkLst>
        <pc:spChg chg="mod">
          <ac:chgData name="Gloria Maria de Andrade Alves" userId="101ffc6a-a630-4bf3-b4fd-3b94d5e2bb63" providerId="ADAL" clId="{5A44E69C-FD22-4EAA-BEE3-BE66478D63CB}" dt="2024-04-14T21:37:10.161" v="399"/>
          <ac:spMkLst>
            <pc:docMk/>
            <pc:sldMk cId="1926449888" sldId="291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17.611" v="400"/>
          <ac:spMkLst>
            <pc:docMk/>
            <pc:sldMk cId="1926449888" sldId="291"/>
            <ac:spMk id="3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9:02.225" v="415"/>
          <ac:spMkLst>
            <pc:docMk/>
            <pc:sldMk cId="1926449888" sldId="291"/>
            <ac:spMk id="3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35.113" v="412"/>
          <ac:spMkLst>
            <pc:docMk/>
            <pc:sldMk cId="1926449888" sldId="291"/>
            <ac:spMk id="3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27.473" v="411"/>
          <ac:spMkLst>
            <pc:docMk/>
            <pc:sldMk cId="1926449888" sldId="291"/>
            <ac:spMk id="3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42.937" v="413"/>
          <ac:spMkLst>
            <pc:docMk/>
            <pc:sldMk cId="1926449888" sldId="291"/>
            <ac:spMk id="3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20.916" v="410"/>
          <ac:spMkLst>
            <pc:docMk/>
            <pc:sldMk cId="1926449888" sldId="291"/>
            <ac:spMk id="3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54.104" v="414"/>
          <ac:spMkLst>
            <pc:docMk/>
            <pc:sldMk cId="1926449888" sldId="291"/>
            <ac:spMk id="4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53.890" v="407"/>
          <ac:spMkLst>
            <pc:docMk/>
            <pc:sldMk cId="1926449888" sldId="291"/>
            <ac:spMk id="44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59.777" v="408"/>
          <ac:spMkLst>
            <pc:docMk/>
            <pc:sldMk cId="1926449888" sldId="291"/>
            <ac:spMk id="45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8:12.529" v="409"/>
          <ac:spMkLst>
            <pc:docMk/>
            <pc:sldMk cId="1926449888" sldId="291"/>
            <ac:spMk id="46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36.623" v="403"/>
          <ac:spMkLst>
            <pc:docMk/>
            <pc:sldMk cId="1926449888" sldId="291"/>
            <ac:spMk id="47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29.399" v="402"/>
          <ac:spMkLst>
            <pc:docMk/>
            <pc:sldMk cId="1926449888" sldId="291"/>
            <ac:spMk id="48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37:24.194" v="401"/>
          <ac:spMkLst>
            <pc:docMk/>
            <pc:sldMk cId="1926449888" sldId="291"/>
            <ac:spMk id="49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42:53.489" v="434"/>
        <pc:sldMkLst>
          <pc:docMk/>
          <pc:sldMk cId="3615969046" sldId="292"/>
        </pc:sldMkLst>
        <pc:spChg chg="mod">
          <ac:chgData name="Gloria Maria de Andrade Alves" userId="101ffc6a-a630-4bf3-b4fd-3b94d5e2bb63" providerId="ADAL" clId="{5A44E69C-FD22-4EAA-BEE3-BE66478D63CB}" dt="2024-04-14T21:39:19.205" v="417"/>
          <ac:spMkLst>
            <pc:docMk/>
            <pc:sldMk cId="3615969046" sldId="292"/>
            <ac:spMk id="2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45:42.290" v="448"/>
        <pc:sldMkLst>
          <pc:docMk/>
          <pc:sldMk cId="3630737576" sldId="293"/>
        </pc:sldMkLst>
        <pc:spChg chg="mod">
          <ac:chgData name="Gloria Maria de Andrade Alves" userId="101ffc6a-a630-4bf3-b4fd-3b94d5e2bb63" providerId="ADAL" clId="{5A44E69C-FD22-4EAA-BEE3-BE66478D63CB}" dt="2024-04-14T21:43:04.753" v="435"/>
          <ac:spMkLst>
            <pc:docMk/>
            <pc:sldMk cId="3630737576" sldId="293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4:00.181" v="437"/>
          <ac:spMkLst>
            <pc:docMk/>
            <pc:sldMk cId="3630737576" sldId="293"/>
            <ac:spMk id="10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4:06.716" v="438"/>
          <ac:spMkLst>
            <pc:docMk/>
            <pc:sldMk cId="3630737576" sldId="293"/>
            <ac:spMk id="11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3:51.145" v="436"/>
          <ac:spMkLst>
            <pc:docMk/>
            <pc:sldMk cId="3630737576" sldId="293"/>
            <ac:spMk id="12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4T21:47:04.554" v="457"/>
        <pc:sldMkLst>
          <pc:docMk/>
          <pc:sldMk cId="1081373443" sldId="294"/>
        </pc:sldMkLst>
        <pc:spChg chg="mod">
          <ac:chgData name="Gloria Maria de Andrade Alves" userId="101ffc6a-a630-4bf3-b4fd-3b94d5e2bb63" providerId="ADAL" clId="{5A44E69C-FD22-4EAA-BEE3-BE66478D63CB}" dt="2024-04-14T21:45:55.822" v="449"/>
          <ac:spMkLst>
            <pc:docMk/>
            <pc:sldMk cId="1081373443" sldId="294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6:34.895" v="454"/>
          <ac:spMkLst>
            <pc:docMk/>
            <pc:sldMk cId="1081373443" sldId="294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48:30.403" v="466" actId="20577"/>
        <pc:sldMkLst>
          <pc:docMk/>
          <pc:sldMk cId="390568664" sldId="295"/>
        </pc:sldMkLst>
        <pc:spChg chg="mod">
          <ac:chgData name="Gloria Maria de Andrade Alves" userId="101ffc6a-a630-4bf3-b4fd-3b94d5e2bb63" providerId="ADAL" clId="{5A44E69C-FD22-4EAA-BEE3-BE66478D63CB}" dt="2024-04-14T21:47:34.792" v="458"/>
          <ac:spMkLst>
            <pc:docMk/>
            <pc:sldMk cId="390568664" sldId="295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8:15.017" v="463"/>
          <ac:spMkLst>
            <pc:docMk/>
            <pc:sldMk cId="390568664" sldId="295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8:30.403" v="466" actId="20577"/>
          <ac:spMkLst>
            <pc:docMk/>
            <pc:sldMk cId="390568664" sldId="295"/>
            <ac:spMk id="8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4T21:49:24.214" v="473"/>
        <pc:sldMkLst>
          <pc:docMk/>
          <pc:sldMk cId="3547796648" sldId="296"/>
        </pc:sldMkLst>
        <pc:spChg chg="mod">
          <ac:chgData name="Gloria Maria de Andrade Alves" userId="101ffc6a-a630-4bf3-b4fd-3b94d5e2bb63" providerId="ADAL" clId="{5A44E69C-FD22-4EAA-BEE3-BE66478D63CB}" dt="2024-04-14T21:48:40.996" v="467"/>
          <ac:spMkLst>
            <pc:docMk/>
            <pc:sldMk cId="3547796648" sldId="296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9:10.280" v="472"/>
          <ac:spMkLst>
            <pc:docMk/>
            <pc:sldMk cId="3547796648" sldId="296"/>
            <ac:spMk id="4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4T21:49:24.214" v="473"/>
          <ac:spMkLst>
            <pc:docMk/>
            <pc:sldMk cId="3547796648" sldId="296"/>
            <ac:spMk id="10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5T01:46:36.500" v="485"/>
        <pc:sldMkLst>
          <pc:docMk/>
          <pc:sldMk cId="2408665420" sldId="297"/>
        </pc:sldMkLst>
        <pc:spChg chg="mod">
          <ac:chgData name="Gloria Maria de Andrade Alves" userId="101ffc6a-a630-4bf3-b4fd-3b94d5e2bb63" providerId="ADAL" clId="{5A44E69C-FD22-4EAA-BEE3-BE66478D63CB}" dt="2024-04-15T01:43:30.803" v="479"/>
          <ac:spMkLst>
            <pc:docMk/>
            <pc:sldMk cId="2408665420" sldId="297"/>
            <ac:spMk id="2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5T01:46:36.500" v="485"/>
          <ac:graphicFrameMkLst>
            <pc:docMk/>
            <pc:sldMk cId="2408665420" sldId="297"/>
            <ac:graphicFrameMk id="4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5T01:53:51.250" v="494"/>
        <pc:sldMkLst>
          <pc:docMk/>
          <pc:sldMk cId="2675691573" sldId="298"/>
        </pc:sldMkLst>
        <pc:spChg chg="mod">
          <ac:chgData name="Gloria Maria de Andrade Alves" userId="101ffc6a-a630-4bf3-b4fd-3b94d5e2bb63" providerId="ADAL" clId="{5A44E69C-FD22-4EAA-BEE3-BE66478D63CB}" dt="2024-04-15T01:47:02.755" v="486"/>
          <ac:spMkLst>
            <pc:docMk/>
            <pc:sldMk cId="2675691573" sldId="298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1:53:51.250" v="494"/>
          <ac:spMkLst>
            <pc:docMk/>
            <pc:sldMk cId="2675691573" sldId="298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5T01:55:06.211" v="500"/>
        <pc:sldMkLst>
          <pc:docMk/>
          <pc:sldMk cId="2560785595" sldId="299"/>
        </pc:sldMkLst>
        <pc:spChg chg="mod">
          <ac:chgData name="Gloria Maria de Andrade Alves" userId="101ffc6a-a630-4bf3-b4fd-3b94d5e2bb63" providerId="ADAL" clId="{5A44E69C-FD22-4EAA-BEE3-BE66478D63CB}" dt="2024-04-15T01:54:14.793" v="495"/>
          <ac:spMkLst>
            <pc:docMk/>
            <pc:sldMk cId="2560785595" sldId="299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1:55:06.211" v="500"/>
          <ac:spMkLst>
            <pc:docMk/>
            <pc:sldMk cId="2560785595" sldId="299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5T02:15:01.736" v="514" actId="20577"/>
        <pc:sldMkLst>
          <pc:docMk/>
          <pc:sldMk cId="2552429685" sldId="300"/>
        </pc:sldMkLst>
        <pc:spChg chg="mod">
          <ac:chgData name="Gloria Maria de Andrade Alves" userId="101ffc6a-a630-4bf3-b4fd-3b94d5e2bb63" providerId="ADAL" clId="{5A44E69C-FD22-4EAA-BEE3-BE66478D63CB}" dt="2024-04-15T01:55:16.427" v="501"/>
          <ac:spMkLst>
            <pc:docMk/>
            <pc:sldMk cId="2552429685" sldId="300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2:15:01.736" v="514" actId="20577"/>
          <ac:spMkLst>
            <pc:docMk/>
            <pc:sldMk cId="2552429685" sldId="300"/>
            <ac:spMk id="3" creationId="{00000000-0000-0000-0000-000000000000}"/>
          </ac:spMkLst>
        </pc:spChg>
      </pc:sldChg>
      <pc:sldChg chg="modSp mod">
        <pc:chgData name="Gloria Maria de Andrade Alves" userId="101ffc6a-a630-4bf3-b4fd-3b94d5e2bb63" providerId="ADAL" clId="{5A44E69C-FD22-4EAA-BEE3-BE66478D63CB}" dt="2024-04-15T02:15:44.964" v="519"/>
        <pc:sldMkLst>
          <pc:docMk/>
          <pc:sldMk cId="4190613795" sldId="301"/>
        </pc:sldMkLst>
        <pc:spChg chg="mod">
          <ac:chgData name="Gloria Maria de Andrade Alves" userId="101ffc6a-a630-4bf3-b4fd-3b94d5e2bb63" providerId="ADAL" clId="{5A44E69C-FD22-4EAA-BEE3-BE66478D63CB}" dt="2024-04-15T02:14:44.515" v="512"/>
          <ac:spMkLst>
            <pc:docMk/>
            <pc:sldMk cId="4190613795" sldId="301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2:15:27.106" v="518"/>
          <ac:spMkLst>
            <pc:docMk/>
            <pc:sldMk cId="4190613795" sldId="301"/>
            <ac:spMk id="3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2:15:44.964" v="519"/>
          <ac:spMkLst>
            <pc:docMk/>
            <pc:sldMk cId="4190613795" sldId="301"/>
            <ac:spMk id="7" creationId="{00000000-0000-0000-0000-000000000000}"/>
          </ac:spMkLst>
        </pc:spChg>
      </pc:sldChg>
      <pc:sldChg chg="modSp mod modNotesTx">
        <pc:chgData name="Gloria Maria de Andrade Alves" userId="101ffc6a-a630-4bf3-b4fd-3b94d5e2bb63" providerId="ADAL" clId="{5A44E69C-FD22-4EAA-BEE3-BE66478D63CB}" dt="2024-04-15T02:19:41.270" v="534"/>
        <pc:sldMkLst>
          <pc:docMk/>
          <pc:sldMk cId="4150935829" sldId="302"/>
        </pc:sldMkLst>
        <pc:spChg chg="mod">
          <ac:chgData name="Gloria Maria de Andrade Alves" userId="101ffc6a-a630-4bf3-b4fd-3b94d5e2bb63" providerId="ADAL" clId="{5A44E69C-FD22-4EAA-BEE3-BE66478D63CB}" dt="2024-04-15T02:16:31.205" v="523" actId="14100"/>
          <ac:spMkLst>
            <pc:docMk/>
            <pc:sldMk cId="4150935829" sldId="302"/>
            <ac:spMk id="2" creationId="{00000000-0000-0000-0000-000000000000}"/>
          </ac:spMkLst>
        </pc:spChg>
        <pc:spChg chg="mod">
          <ac:chgData name="Gloria Maria de Andrade Alves" userId="101ffc6a-a630-4bf3-b4fd-3b94d5e2bb63" providerId="ADAL" clId="{5A44E69C-FD22-4EAA-BEE3-BE66478D63CB}" dt="2024-04-15T02:19:18.149" v="532"/>
          <ac:spMkLst>
            <pc:docMk/>
            <pc:sldMk cId="4150935829" sldId="302"/>
            <ac:spMk id="23" creationId="{00000000-0000-0000-0000-000000000000}"/>
          </ac:spMkLst>
        </pc:spChg>
        <pc:graphicFrameChg chg="mod">
          <ac:chgData name="Gloria Maria de Andrade Alves" userId="101ffc6a-a630-4bf3-b4fd-3b94d5e2bb63" providerId="ADAL" clId="{5A44E69C-FD22-4EAA-BEE3-BE66478D63CB}" dt="2024-04-15T02:19:05.206" v="531"/>
          <ac:graphicFrameMkLst>
            <pc:docMk/>
            <pc:sldMk cId="4150935829" sldId="302"/>
            <ac:graphicFrameMk id="4" creationId="{00000000-0000-0000-0000-000000000000}"/>
          </ac:graphicFrameMkLst>
        </pc:graphicFrameChg>
      </pc:sldChg>
      <pc:sldChg chg="modSp mod">
        <pc:chgData name="Gloria Maria de Andrade Alves" userId="101ffc6a-a630-4bf3-b4fd-3b94d5e2bb63" providerId="ADAL" clId="{5A44E69C-FD22-4EAA-BEE3-BE66478D63CB}" dt="2024-04-15T02:19:57.498" v="535"/>
        <pc:sldMkLst>
          <pc:docMk/>
          <pc:sldMk cId="271577501" sldId="303"/>
        </pc:sldMkLst>
        <pc:spChg chg="mod">
          <ac:chgData name="Gloria Maria de Andrade Alves" userId="101ffc6a-a630-4bf3-b4fd-3b94d5e2bb63" providerId="ADAL" clId="{5A44E69C-FD22-4EAA-BEE3-BE66478D63CB}" dt="2024-04-15T02:19:57.498" v="535"/>
          <ac:spMkLst>
            <pc:docMk/>
            <pc:sldMk cId="271577501" sldId="303"/>
            <ac:spMk id="2" creationId="{00000000-0000-0000-0000-000000000000}"/>
          </ac:spMkLst>
        </pc:spChg>
      </pc:sldChg>
      <pc:sldChg chg="modNotesTx">
        <pc:chgData name="Gloria Maria de Andrade Alves" userId="101ffc6a-a630-4bf3-b4fd-3b94d5e2bb63" providerId="ADAL" clId="{5A44E69C-FD22-4EAA-BEE3-BE66478D63CB}" dt="2024-04-14T21:08:17.600" v="89"/>
        <pc:sldMkLst>
          <pc:docMk/>
          <pc:sldMk cId="475856735" sldId="343"/>
        </pc:sldMkLst>
      </pc:sldChg>
      <pc:sldChg chg="modNotesTx">
        <pc:chgData name="Gloria Maria de Andrade Alves" userId="101ffc6a-a630-4bf3-b4fd-3b94d5e2bb63" providerId="ADAL" clId="{5A44E69C-FD22-4EAA-BEE3-BE66478D63CB}" dt="2024-04-14T21:20:47.010" v="192"/>
        <pc:sldMkLst>
          <pc:docMk/>
          <pc:sldMk cId="1522059631" sldId="3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4/15/2024</a:t>
            </a:fld>
            <a:endParaRPr lang="en-US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‹nº›</a:t>
            </a:fld>
            <a:endParaRPr lang="en-US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896" y="766800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4896" y="4603008"/>
            <a:ext cx="5932800" cy="510840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4021" userDrawn="1">
          <p15:clr>
            <a:srgbClr val="F26B43"/>
          </p15:clr>
        </p15:guide>
        <p15:guide id="7" pos="279" userDrawn="1">
          <p15:clr>
            <a:srgbClr val="F26B43"/>
          </p15:clr>
        </p15:guide>
        <p15:guide id="8" pos="213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Indica o mapeamento entre a porta GEM e o fluxo de dados </a:t>
            </a:r>
            <a:r>
              <a:rPr lang="pt-BR" altLang="zh-CN" dirty="0" err="1"/>
              <a:t>upstream</a:t>
            </a:r>
            <a:r>
              <a:rPr lang="pt-BR" altLang="zh-CN" dirty="0"/>
              <a:t> da porta do usuário da ONT. O fluxo de serviço da ONT é transportado na porta GEM especificada para transmissão </a:t>
            </a:r>
            <a:r>
              <a:rPr lang="pt-BR" altLang="zh-CN" dirty="0" err="1"/>
              <a:t>upstream</a:t>
            </a:r>
            <a:r>
              <a:rPr lang="pt-BR" altLang="zh-CN" dirty="0"/>
              <a:t>. Cada ONT pode ser configurada com apenas um modo de mapeamento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51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9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dirty="0"/>
              <a:t>Introdução ao conceito</a:t>
            </a:r>
            <a:r>
              <a:rPr lang="zh-CN" altLang="en-US" dirty="0"/>
              <a:t>: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pt-BR" altLang="zh-CN" dirty="0"/>
              <a:t>No perfil de tráfego, pode configurar o limite da taxa de tráfego e o processamento da prioridade dos pacotes</a:t>
            </a:r>
            <a:r>
              <a:rPr lang="zh-CN" altLang="en-US" dirty="0"/>
              <a:t>.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pt-BR" altLang="zh-CN" dirty="0"/>
              <a:t>O perfil DBA descreve os parâmetros de tráfego </a:t>
            </a:r>
            <a:r>
              <a:rPr lang="pt-BR" altLang="zh-CN" dirty="0" err="1"/>
              <a:t>xPON</a:t>
            </a:r>
            <a:r>
              <a:rPr lang="pt-BR" altLang="zh-CN" dirty="0"/>
              <a:t>. É possível associar o perfil DBA para atribuir dinamicamente a largura de banda e melhorar a utilização da largura de banda </a:t>
            </a:r>
            <a:r>
              <a:rPr lang="pt-BR" altLang="zh-CN" dirty="0" err="1"/>
              <a:t>upstream</a:t>
            </a:r>
            <a:r>
              <a:rPr lang="en-US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dirty="0"/>
              <a:t>O perfil da linha ONT pode ser utilizado para configurar os atributos da linha ONT, associar o perfil DBA à T-CONT e configurar o mapeamento entre a porta GEM e a T-CONT, bem como o mapeamento entre a porta GEM e a prioridade da porta de serviço</a:t>
            </a:r>
            <a:r>
              <a:rPr lang="en-US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dirty="0"/>
              <a:t>O perfil de serviço da ONT fornece um canal de configuração de serviço para a ONT gerenciada no modo OMCI. Para a ONU (como a MDU) gerenciada no modo SNMP, é necessário fazer login na ONT para configurar o serviço. Indica o número e o tipo de portas suportadas pela ONT. O número e o tipo de portas devem ser os mesmos das portas reais da ONT</a:t>
            </a:r>
            <a:r>
              <a:rPr lang="en-US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pt-BR" altLang="zh-CN" dirty="0"/>
              <a:t>Porta de serviço: A porta de serviço especifica o fluxo de serviço, a porta física e o modo de encapsulamento da porta virtual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r>
              <a:rPr lang="pt-BR" altLang="zh-CN" dirty="0"/>
              <a:t>O processo de envio de serviços é o seguinte</a:t>
            </a:r>
            <a:r>
              <a:rPr lang="zh-CN" altLang="en-US" dirty="0"/>
              <a:t>: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pt-BR" altLang="zh-CN" dirty="0"/>
              <a:t>Indica a porta de acesso do serviço do usuário à ONT. A porta é classificada de acordo com o serviço e processada de acordo com a prioridade (configurada no perfil de serviço</a:t>
            </a:r>
            <a:r>
              <a:rPr lang="zh-CN" altLang="en-US" dirty="0"/>
              <a:t>).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7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54896" y="766800"/>
            <a:ext cx="5932800" cy="5108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pt-BR" altLang="zh-CN" dirty="0"/>
              <a:t>O fluxo de tráfego é encapsulado na estrutura de dados GEM, armazenado em buffer na T-CONT e aguarda o envio do </a:t>
            </a:r>
            <a:r>
              <a:rPr lang="pt-BR" altLang="zh-CN" dirty="0" err="1"/>
              <a:t>timeslot</a:t>
            </a:r>
            <a:r>
              <a:rPr lang="pt-BR" altLang="zh-CN" dirty="0"/>
              <a:t> para a OLT (configurado no perfil de linha</a:t>
            </a:r>
            <a:r>
              <a:rPr lang="zh-CN" altLang="en-US" dirty="0"/>
              <a:t>).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pt-BR" altLang="zh-CN" dirty="0"/>
              <a:t>O fluxo de dados GEM é enviado para a porta PON da OLT, descapsulado em fluxo de dados do usuário, processado com a prioridade de limitação de tráfego e encaminhado para a placa </a:t>
            </a:r>
            <a:r>
              <a:rPr lang="pt-BR" altLang="zh-CN" dirty="0" err="1"/>
              <a:t>upstream</a:t>
            </a:r>
            <a:r>
              <a:rPr lang="pt-BR" altLang="zh-CN" dirty="0"/>
              <a:t> (configurada na porta de serviço e no perfil de tráfego</a:t>
            </a:r>
            <a:r>
              <a:rPr lang="en-US" altLang="zh-CN" dirty="0"/>
              <a:t>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95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09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6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13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0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8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1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57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08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1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Para uma ONT de </a:t>
            </a:r>
            <a:r>
              <a:rPr lang="pt-BR" altLang="zh-CN" dirty="0" err="1"/>
              <a:t>bridging</a:t>
            </a:r>
            <a:r>
              <a:rPr lang="pt-BR" altLang="zh-CN" dirty="0"/>
              <a:t>, a VLAN padrão da porta precisa ser configurada. Para uma ONT de roteamento, a VLAN padrão da porta não precisa ser configurada.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407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</a:pP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Parameter description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Taxa de informação comprometida (CIR): Indica a taxa de informação garantida. Este parâmetro é obrigatório. O valor deve ser um número inteiro múltiplo de 64. Se a entrada não for um múltiplo de 64, o valor é arredondado para um valor que seja um número inteiro múltiplo de 64 e não inferior a 64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Committed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burst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size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(CBS): Indica a taxa de rajada. Este parâmetro é facultativo. Se este parâmetro não for especificado, o valor é obtido com base na fórmula min (2000 + CIR x 32, 1024000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). 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Taxa de informação de pico (PIR): Indica a taxa de pico. Este parâmetro é facultativo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Peak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burst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size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(PBS): Indica a taxa de pico da rajada. Este parâmetro é facultativo. Se este parâmetro não for especificado, o valor é obtido com base na fórmula min (2000 + 32 x PIR, 10240000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).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Priority: 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Define a palavra-chave de prioridade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User-cos: 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Indica a prioridade 802.1p externa dos pacotes de entrada. Este parâmetro é opcional. Se a prioridade do pacote de saída tiver de ser mapeada de acordo com a prioridade 802.1p exterior de um pacote de entrada, este parâmetro tem de ser configurado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>
              <a:lnSpc>
                <a:spcPct val="100000"/>
              </a:lnSpc>
            </a:pP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User-</a:t>
            </a:r>
            <a:r>
              <a:rPr lang="en-US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tos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: 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Indica a prioridade IP dos pacotes. Este parâmetro é opcional. Se a prioridade do pacote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upstream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 tiver de ser mapeada de acordo com a prioridade do campo Tipo de Serviço (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ToS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) num pacote de usuário, este parâmetro tem de ser configurado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0" fontAlgn="base">
              <a:lnSpc>
                <a:spcPct val="100000"/>
              </a:lnSpc>
            </a:pP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Priority-policy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: Indica a política de agendamento de prioridades dos pacotes. Este parâmetro é obrigatório. As opções incluem Local-Setting, que indica que os pacotes são agendados de acordo com as prioridades especificadas no perfil de tráfego, e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Tag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-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In-Package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, que indica que os pacotes são agendados de acordo com as prioridades transportadas nos pacotes.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47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Execute o comando </a:t>
            </a:r>
            <a:r>
              <a:rPr lang="pt-BR" altLang="zh-CN" dirty="0" err="1"/>
              <a:t>dba</a:t>
            </a:r>
            <a:r>
              <a:rPr lang="pt-BR" altLang="zh-CN" dirty="0"/>
              <a:t>-profile </a:t>
            </a:r>
            <a:r>
              <a:rPr lang="pt-BR" altLang="zh-CN" dirty="0" err="1"/>
              <a:t>add</a:t>
            </a:r>
            <a:r>
              <a:rPr lang="pt-BR" altLang="zh-CN" dirty="0"/>
              <a:t> para adicionar um perfil DBA. Por padrão, o sistema tem perfis DBA 0-9, que fornecem os valores típicos dos parâmetros de tráfego. O perfil padrão não pode ser adicionado ou excluído</a:t>
            </a:r>
            <a:r>
              <a:rPr lang="zh-CN" altLang="en-US" dirty="0"/>
              <a:t>.</a:t>
            </a:r>
          </a:p>
          <a:p>
            <a:r>
              <a:rPr lang="zh-CN" altLang="en-US" dirty="0"/>
              <a:t>Note:</a:t>
            </a:r>
          </a:p>
          <a:p>
            <a:pPr lvl="1"/>
            <a:r>
              <a:rPr lang="pt-BR" altLang="zh-CN" dirty="0"/>
              <a:t>Por padrão, um T-CONT não está vinculado a nenhum perfil DBA e deve ser configurado. Por padrão, o LLID está vinculado ao perfil DBA 9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Quando adiciona um perfil DBA, a largura de banda tem de ser um múltiplo integral de 64. Se a largura de banda de entrada não for um múltiplo integral de 64, a largura de banda é arredondada para um múltiplo integral de 64</a:t>
            </a:r>
            <a:r>
              <a:rPr lang="zh-CN" altLang="en-US" dirty="0"/>
              <a:t>.</a:t>
            </a:r>
            <a:endParaRPr lang="en-US" altLang="zh-CN" dirty="0"/>
          </a:p>
          <a:p>
            <a:pPr lvl="1"/>
            <a:r>
              <a:rPr lang="pt-BR" altLang="zh-CN" dirty="0"/>
              <a:t>Execute o comando </a:t>
            </a:r>
            <a:r>
              <a:rPr lang="pt-BR" altLang="zh-CN" b="1" dirty="0"/>
              <a:t>display </a:t>
            </a:r>
            <a:r>
              <a:rPr lang="pt-BR" altLang="zh-CN" b="1" dirty="0" err="1"/>
              <a:t>dba</a:t>
            </a:r>
            <a:r>
              <a:rPr lang="pt-BR" altLang="zh-CN" b="1" dirty="0"/>
              <a:t>-profile </a:t>
            </a:r>
            <a:r>
              <a:rPr lang="pt-BR" altLang="zh-CN" b="1" dirty="0" err="1"/>
              <a:t>all</a:t>
            </a:r>
            <a:r>
              <a:rPr lang="pt-BR" altLang="zh-CN" b="1" dirty="0"/>
              <a:t> </a:t>
            </a:r>
            <a:r>
              <a:rPr lang="pt-BR" altLang="zh-CN" dirty="0"/>
              <a:t>para consultar os perfis DBA existentes no sistema</a:t>
            </a:r>
            <a:r>
              <a:rPr lang="zh-CN" altLang="en-US" dirty="0"/>
              <a:t>.</a:t>
            </a:r>
            <a:endParaRPr lang="en-US" altLang="zh-CN" i="0" dirty="0">
              <a:latin typeface="+mn-lt"/>
              <a:ea typeface="+mn-ea"/>
            </a:endParaRPr>
          </a:p>
          <a:p>
            <a:pPr lvl="1">
              <a:buFont typeface="Huawei Sans" panose="020C0503030203020204" pitchFamily="34" charset="0"/>
              <a:buChar char="•"/>
              <a:defRPr/>
            </a:pPr>
            <a:r>
              <a:rPr lang="pt-BR" altLang="zh-CN" i="0" dirty="0">
                <a:latin typeface="+mn-lt"/>
                <a:ea typeface="+mn-ea"/>
              </a:rPr>
              <a:t>Execute o comando </a:t>
            </a:r>
            <a:r>
              <a:rPr lang="pt-BR" altLang="zh-CN" b="1" i="0" dirty="0">
                <a:latin typeface="+mn-lt"/>
                <a:ea typeface="+mn-ea"/>
              </a:rPr>
              <a:t>display </a:t>
            </a:r>
            <a:r>
              <a:rPr lang="pt-BR" altLang="zh-CN" b="1" i="0" dirty="0" err="1">
                <a:latin typeface="+mn-lt"/>
                <a:ea typeface="+mn-ea"/>
              </a:rPr>
              <a:t>ont-lineprofile</a:t>
            </a:r>
            <a:r>
              <a:rPr lang="pt-BR" altLang="zh-CN" b="1" i="0" dirty="0">
                <a:latin typeface="+mn-lt"/>
                <a:ea typeface="+mn-ea"/>
              </a:rPr>
              <a:t> </a:t>
            </a:r>
            <a:r>
              <a:rPr lang="pt-BR" altLang="zh-CN" b="1" i="0" dirty="0" err="1">
                <a:latin typeface="+mn-lt"/>
                <a:ea typeface="+mn-ea"/>
              </a:rPr>
              <a:t>gpon</a:t>
            </a:r>
            <a:r>
              <a:rPr lang="pt-BR" altLang="zh-CN" b="1" i="0" dirty="0">
                <a:latin typeface="+mn-lt"/>
                <a:ea typeface="+mn-ea"/>
              </a:rPr>
              <a:t> </a:t>
            </a:r>
            <a:r>
              <a:rPr lang="pt-BR" altLang="zh-CN" b="1" i="0" dirty="0" err="1">
                <a:latin typeface="+mn-lt"/>
                <a:ea typeface="+mn-ea"/>
              </a:rPr>
              <a:t>all</a:t>
            </a:r>
            <a:r>
              <a:rPr lang="pt-BR" altLang="zh-CN" b="1" i="0" dirty="0">
                <a:latin typeface="+mn-lt"/>
                <a:ea typeface="+mn-ea"/>
              </a:rPr>
              <a:t> </a:t>
            </a:r>
            <a:r>
              <a:rPr lang="pt-BR" altLang="zh-CN" i="0" dirty="0">
                <a:latin typeface="+mn-lt"/>
                <a:ea typeface="+mn-ea"/>
              </a:rPr>
              <a:t>para consultar as informações sobre os perfis de linha ONU existentes no sistema</a:t>
            </a:r>
            <a:r>
              <a:rPr lang="zh-CN" altLang="en-US" i="0" dirty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buFont typeface="Huawei Sans" panose="020C0503030203020204" pitchFamily="34" charset="0"/>
              <a:buChar char="•"/>
              <a:defRPr/>
            </a:pPr>
            <a:r>
              <a:rPr lang="pt-BR" altLang="zh-CN" dirty="0">
                <a:latin typeface="+mn-lt"/>
                <a:ea typeface="+mn-ea"/>
              </a:rPr>
              <a:t>Execute o comando </a:t>
            </a:r>
            <a:r>
              <a:rPr lang="pt-BR" altLang="zh-CN" b="1" dirty="0">
                <a:latin typeface="+mn-lt"/>
                <a:ea typeface="+mn-ea"/>
              </a:rPr>
              <a:t>display </a:t>
            </a:r>
            <a:r>
              <a:rPr lang="pt-BR" altLang="zh-CN" b="1" dirty="0" err="1">
                <a:latin typeface="+mn-lt"/>
                <a:ea typeface="+mn-ea"/>
              </a:rPr>
              <a:t>ont-srvprofile</a:t>
            </a:r>
            <a:r>
              <a:rPr lang="pt-BR" altLang="zh-CN" b="1" dirty="0">
                <a:latin typeface="+mn-lt"/>
                <a:ea typeface="+mn-ea"/>
              </a:rPr>
              <a:t> </a:t>
            </a:r>
            <a:r>
              <a:rPr lang="pt-BR" altLang="zh-CN" b="1" dirty="0" err="1">
                <a:latin typeface="+mn-lt"/>
                <a:ea typeface="+mn-ea"/>
              </a:rPr>
              <a:t>gpon</a:t>
            </a:r>
            <a:r>
              <a:rPr lang="pt-BR" altLang="zh-CN" b="1" dirty="0">
                <a:latin typeface="+mn-lt"/>
                <a:ea typeface="+mn-ea"/>
              </a:rPr>
              <a:t> </a:t>
            </a:r>
            <a:r>
              <a:rPr lang="pt-BR" altLang="zh-CN" b="1" dirty="0" err="1">
                <a:latin typeface="+mn-lt"/>
                <a:ea typeface="+mn-ea"/>
              </a:rPr>
              <a:t>all</a:t>
            </a:r>
            <a:r>
              <a:rPr lang="pt-BR" altLang="zh-CN" b="1" dirty="0">
                <a:latin typeface="+mn-lt"/>
                <a:ea typeface="+mn-ea"/>
              </a:rPr>
              <a:t> </a:t>
            </a:r>
            <a:r>
              <a:rPr lang="pt-BR" altLang="zh-CN" dirty="0">
                <a:latin typeface="+mn-lt"/>
                <a:ea typeface="+mn-ea"/>
              </a:rPr>
              <a:t>para consultar as informações sobre os perfis de serviço da ONU no sistema</a:t>
            </a:r>
            <a:r>
              <a:rPr lang="zh-CN" altLang="en-US" dirty="0">
                <a:latin typeface="+mn-lt"/>
                <a:ea typeface="+mn-ea"/>
              </a:rPr>
              <a:t>.</a:t>
            </a:r>
            <a:endParaRPr lang="en-US" altLang="zh-CN" dirty="0">
              <a:latin typeface="+mn-lt"/>
              <a:ea typeface="+mn-ea"/>
            </a:endParaRPr>
          </a:p>
          <a:p>
            <a:pPr lvl="1"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O conjunto de capacidades da porta Ethernet e da porta POTS pode ser definido como adaptativo. O sistema realiza a adaptação adaptativa de acordo com a capacidade real da ONU online. O comando é </a:t>
            </a:r>
            <a:r>
              <a:rPr lang="pt-BR" altLang="zh-CN" dirty="0" err="1"/>
              <a:t>ont-port</a:t>
            </a:r>
            <a:r>
              <a:rPr lang="pt-BR" altLang="zh-CN" dirty="0"/>
              <a:t> </a:t>
            </a:r>
            <a:r>
              <a:rPr lang="pt-BR" altLang="zh-CN" dirty="0" err="1"/>
              <a:t>eth</a:t>
            </a:r>
            <a:r>
              <a:rPr lang="pt-BR" altLang="zh-CN" dirty="0"/>
              <a:t> </a:t>
            </a:r>
            <a:r>
              <a:rPr lang="pt-BR" altLang="zh-CN" dirty="0" err="1"/>
              <a:t>adaptive</a:t>
            </a:r>
            <a:r>
              <a:rPr lang="pt-BR" altLang="zh-CN" dirty="0"/>
              <a:t> </a:t>
            </a:r>
            <a:r>
              <a:rPr lang="pt-BR" altLang="zh-CN" dirty="0" err="1"/>
              <a:t>pots</a:t>
            </a:r>
            <a:r>
              <a:rPr lang="pt-BR" altLang="zh-CN" dirty="0"/>
              <a:t> </a:t>
            </a:r>
            <a:r>
              <a:rPr lang="pt-BR" altLang="zh-CN" dirty="0" err="1"/>
              <a:t>adaptive</a:t>
            </a:r>
            <a:r>
              <a:rPr lang="zh-CN" altLang="en-US" dirty="0"/>
              <a:t>.</a:t>
            </a: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endParaRPr lang="en-US" altLang="zh-CN" dirty="0">
              <a:latin typeface="+mn-lt"/>
              <a:ea typeface="+mn-ea"/>
            </a:endParaRP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endParaRPr lang="zh-CN" altLang="en-GB" sz="1100" kern="1200" dirty="0">
              <a:solidFill>
                <a:schemeClr val="tx1"/>
              </a:solidFill>
              <a:latin typeface="+mn-lt"/>
              <a:ea typeface="+mn-ea"/>
              <a:cs typeface="Courier New" pitchFamily="49" charset="0"/>
            </a:endParaRP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endParaRPr lang="en-US" altLang="zh-CN" dirty="0">
              <a:latin typeface="+mn-lt"/>
              <a:ea typeface="+mn-ea"/>
            </a:endParaRPr>
          </a:p>
          <a:p>
            <a:pPr marL="0" marR="0" lvl="0" indent="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None/>
              <a:defRPr/>
            </a:pPr>
            <a:endParaRPr lang="zh-CN" altLang="en-US" dirty="0">
              <a:latin typeface="+mn-lt"/>
              <a:ea typeface="+mn-ea"/>
            </a:endParaRP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endParaRPr lang="zh-CN" altLang="en-GB" sz="1100" kern="1200" dirty="0">
              <a:solidFill>
                <a:schemeClr val="tx1"/>
              </a:solidFill>
              <a:latin typeface="+mn-lt"/>
              <a:ea typeface="+mn-ea"/>
              <a:cs typeface="Courier New" pitchFamily="49" charset="0"/>
            </a:endParaRPr>
          </a:p>
          <a:p>
            <a:endParaRPr lang="zh-CN" alt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796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pt-BR" altLang="zh-CN" sz="1100" kern="1200" dirty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Quando é necessária uma </a:t>
            </a:r>
            <a:r>
              <a:rPr lang="pt-BR" altLang="zh-CN" sz="1100" kern="1200" dirty="0" err="1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pré</a:t>
            </a:r>
            <a:r>
              <a:rPr lang="pt-BR" altLang="zh-CN" sz="1100" kern="1200" dirty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-configuração, é possível adicionar uma ONT offline</a:t>
            </a:r>
            <a:r>
              <a:rPr lang="en-US" altLang="zh-CN" sz="1100" kern="1200" dirty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.</a:t>
            </a:r>
            <a:endParaRPr lang="zh-CN" altLang="zh-CN" sz="1100" kern="1200" dirty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0" fontAlgn="base"/>
            <a:r>
              <a:rPr lang="pt-BR" altLang="zh-CN" sz="1100" kern="1200" dirty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Depois de a ONT ficar online, é possível confirmar manualmente a ONT</a:t>
            </a:r>
            <a:r>
              <a:rPr lang="en-US" altLang="zh-CN" sz="1100" kern="1200" dirty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.</a:t>
            </a:r>
            <a:endParaRPr lang="zh-CN" altLang="zh-CN" sz="1100" kern="1200" dirty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Para uma ONT de </a:t>
            </a:r>
            <a:r>
              <a:rPr lang="pt-BR" altLang="zh-CN" dirty="0" err="1"/>
              <a:t>bridging</a:t>
            </a:r>
            <a:r>
              <a:rPr lang="pt-BR" altLang="zh-CN" dirty="0"/>
              <a:t>, a VLAN padrão da porta precisa ser configurada. Para uma ONT de roteamento, a VLAN padrão da porta não precisa ser configurada</a:t>
            </a:r>
            <a:r>
              <a:rPr lang="zh-CN" altLang="en-US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48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65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8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06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69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7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2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226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05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100" dirty="0"/>
              <a:t>A OLT está ligada à ONU remota (ONT) que utiliza o modo de gestão OMCI através da porta GPON. A ONT fornece o serviço Wi-Fi aos usuários através da função Wi-Fi da ONT</a:t>
            </a:r>
            <a:r>
              <a:rPr lang="en-US" altLang="zh-CN" sz="1100" dirty="0"/>
              <a:t>.</a:t>
            </a:r>
          </a:p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A ONT deve ser adicionada à OLT com sucesso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263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A ONT foi adicionada e fica online de acordo com o processo de adição de uma ONT. Se for necessário adicionar o usuário novamente, consulte o processo online.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62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44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A página de configuração web da ONT varia consoante a versão da ONT. Os parâmetros, no entanto, são os mesmos. Para obter detalhes, consulte o manual da ONT relacionado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.</a:t>
            </a:r>
          </a:p>
          <a:p>
            <a:pPr marL="180000" indent="-180000"/>
            <a:r>
              <a:rPr lang="en-US" altLang="zh-CN" dirty="0" err="1">
                <a:latin typeface="+mn-lt"/>
              </a:rPr>
              <a:t>Definir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parâmetros</a:t>
            </a:r>
            <a:r>
              <a:rPr lang="en-US" altLang="zh-CN" dirty="0">
                <a:latin typeface="+mn-lt"/>
              </a:rPr>
              <a:t> Wi-Fi.</a:t>
            </a:r>
          </a:p>
          <a:p>
            <a:pPr marL="638409" lvl="1" indent="-285750"/>
            <a:r>
              <a:rPr lang="pt-BR" altLang="zh-CN" dirty="0">
                <a:latin typeface="+mn-lt"/>
                <a:ea typeface="Microsoft YaHei UI" panose="020B0503020204020204" pitchFamily="34" charset="-122"/>
              </a:rPr>
              <a:t>Clique no separador Rede sem fios. Na árvore de navegação à esquerda, </a:t>
            </a:r>
            <a:r>
              <a:rPr lang="pt-BR" altLang="zh-CN" dirty="0" err="1">
                <a:latin typeface="+mn-lt"/>
                <a:ea typeface="Microsoft YaHei UI" panose="020B0503020204020204" pitchFamily="34" charset="-122"/>
              </a:rPr>
              <a:t>seleccione</a:t>
            </a:r>
            <a:r>
              <a:rPr lang="pt-BR" altLang="zh-CN" dirty="0">
                <a:latin typeface="+mn-lt"/>
                <a:ea typeface="Microsoft YaHei UI" panose="020B0503020204020204" pitchFamily="34" charset="-122"/>
              </a:rPr>
              <a:t> Parâmetros básicos da rede sem fios</a:t>
            </a:r>
            <a:r>
              <a:rPr lang="zh-CN" altLang="en-US" dirty="0">
                <a:latin typeface="+mn-lt"/>
                <a:ea typeface="Microsoft YaHei UI" panose="020B0503020204020204" pitchFamily="34" charset="-122"/>
              </a:rPr>
              <a:t>.</a:t>
            </a:r>
            <a:endParaRPr lang="en-US" altLang="zh-CN" dirty="0">
              <a:latin typeface="+mn-lt"/>
            </a:endParaRPr>
          </a:p>
          <a:p>
            <a:pPr marL="638409" lvl="1" indent="-285750"/>
            <a:r>
              <a:rPr lang="pt-BR" altLang="zh-CN" dirty="0">
                <a:latin typeface="+mn-lt"/>
              </a:rPr>
              <a:t>Na página que é apresentada, selecione Ativar WLAN. Na caixa de diálogo apresentada, defina os seguintes parâmetros WLAN</a:t>
            </a:r>
            <a:r>
              <a:rPr lang="zh-CN" altLang="en-US" dirty="0">
                <a:latin typeface="+mn-lt"/>
              </a:rPr>
              <a:t>:</a:t>
            </a:r>
            <a:endParaRPr lang="en-US" altLang="zh-CN" dirty="0">
              <a:latin typeface="+mn-lt"/>
            </a:endParaRPr>
          </a:p>
          <a:p>
            <a:pPr marL="638409" lvl="1" indent="-285750"/>
            <a:r>
              <a:rPr lang="pt-BR" altLang="zh-CN" dirty="0">
                <a:latin typeface="+mn-lt"/>
              </a:rPr>
              <a:t>SSID, modo de autenticação e modo de encriptação</a:t>
            </a:r>
            <a:r>
              <a:rPr lang="en-US" altLang="zh-CN" dirty="0">
                <a:latin typeface="+mn-lt"/>
              </a:rPr>
              <a:t>.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29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51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indent="-180000"/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parâmetros</a:t>
            </a:r>
            <a:r>
              <a:rPr lang="en-US" altLang="zh-CN" dirty="0"/>
              <a:t> Wi-Fi.</a:t>
            </a:r>
          </a:p>
          <a:p>
            <a:pPr lvl="1"/>
            <a:r>
              <a:rPr lang="pt-BR" altLang="zh-CN" dirty="0"/>
              <a:t>Clique no separador Rede sem fios. Na árvore de navegação à esquerda, selecione Parâmetros básicos da rede sem fios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Na página que é apresentada, selecione Ativar WLAN. Na caixa de diálogo apresentada, defina os seguintes parâmetros WLAN</a:t>
            </a:r>
            <a:r>
              <a:rPr lang="en-US" altLang="zh-CN" dirty="0"/>
              <a:t>:</a:t>
            </a:r>
          </a:p>
          <a:p>
            <a:pPr lvl="1"/>
            <a:r>
              <a:rPr lang="pt-BR" altLang="zh-CN" dirty="0"/>
              <a:t>SSID, modo de autenticação e modo de encriptação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38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3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26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61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469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32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02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410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64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7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407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111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95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huawei</a:t>
            </a:r>
            <a:r>
              <a:rPr lang="en-US" altLang="zh-CN" dirty="0"/>
              <a:t>(config-</a:t>
            </a:r>
            <a:r>
              <a:rPr lang="en-US" altLang="zh-CN" dirty="0" err="1"/>
              <a:t>btv</a:t>
            </a:r>
            <a:r>
              <a:rPr lang="en-US" altLang="zh-CN" dirty="0"/>
              <a:t>)#igmp uplink-port-mode default é </a:t>
            </a:r>
            <a:r>
              <a:rPr lang="en-US" altLang="zh-CN" dirty="0" err="1"/>
              <a:t>opcional</a:t>
            </a:r>
            <a:r>
              <a:rPr lang="en-US" altLang="zh-CN" dirty="0"/>
              <a:t>.</a:t>
            </a:r>
          </a:p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default: </a:t>
            </a:r>
            <a:r>
              <a:rPr lang="pt-BR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modo de porta </a:t>
            </a:r>
            <a:r>
              <a:rPr lang="pt-BR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upstream</a:t>
            </a:r>
            <a:r>
              <a:rPr lang="pt-BR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</a:t>
            </a:r>
            <a:r>
              <a:rPr lang="pt-BR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 modo padrão. O modo padrão é utilizado quando o modo de rede diferente de MSTP e RRPP é adotado. E envia pacotes de protocolo para todas as portas </a:t>
            </a:r>
            <a:r>
              <a:rPr lang="pt-BR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upstream</a:t>
            </a:r>
            <a:r>
              <a:rPr lang="pt-BR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altLang="zh-CN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</a:t>
            </a:r>
            <a:r>
              <a:rPr lang="pt-BR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VLAN à qual o programa pertence</a:t>
            </a:r>
            <a:r>
              <a:rPr lang="en-US" altLang="zh-CN" sz="110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.</a:t>
            </a:r>
          </a:p>
          <a:p>
            <a:r>
              <a:rPr lang="en-US" altLang="zh-CN" dirty="0" err="1"/>
              <a:t>mstp</a:t>
            </a:r>
            <a:r>
              <a:rPr lang="en-US" altLang="zh-CN" dirty="0"/>
              <a:t>: </a:t>
            </a:r>
            <a:r>
              <a:rPr lang="pt-BR" altLang="zh-CN" dirty="0"/>
              <a:t>indica que o modo da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pt-BR" altLang="zh-CN" dirty="0"/>
              <a:t> é MSTP. Quando a rede MSTP é adoptada, é utilizado o modo MSTP. A porta a montante é determinada pelo dispositivo de camada superior que executa o protocolo MSTP. Os pacotes de protocolo são enviados a montante através da porta de raiz ou da porta a montante padrão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Se o MSTP estiver ativado e o dispositivo for selecionado como ponte de raiz, a porta </a:t>
            </a:r>
            <a:r>
              <a:rPr lang="pt-BR" altLang="zh-CN" dirty="0" err="1"/>
              <a:t>upstream</a:t>
            </a:r>
            <a:r>
              <a:rPr lang="pt-BR" altLang="zh-CN" dirty="0"/>
              <a:t> padrão é utilizada como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zh-CN" altLang="en-US" dirty="0"/>
              <a:t>.</a:t>
            </a:r>
          </a:p>
          <a:p>
            <a:pPr lvl="1"/>
            <a:r>
              <a:rPr lang="pt-BR" altLang="zh-CN" dirty="0"/>
              <a:t>Se o MSTP estiver ativado e o dispositivo tiver uma porta de raiz, a porta de raiz é utilizada como a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zh-CN" altLang="en-US" dirty="0"/>
              <a:t>.</a:t>
            </a:r>
          </a:p>
          <a:p>
            <a:r>
              <a:rPr lang="en-US" altLang="zh-CN" dirty="0" err="1"/>
              <a:t>rrpp</a:t>
            </a:r>
            <a:r>
              <a:rPr lang="en-US" altLang="zh-CN" dirty="0"/>
              <a:t>: </a:t>
            </a:r>
            <a:r>
              <a:rPr lang="pt-BR" altLang="zh-CN" dirty="0"/>
              <a:t>O modo de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pt-BR" altLang="zh-CN" dirty="0"/>
              <a:t> é RRPP. Quando é utilizada a rede RRPP, é utilizado o modo RRPP. A porta </a:t>
            </a:r>
            <a:r>
              <a:rPr lang="pt-BR" altLang="zh-CN" dirty="0" err="1"/>
              <a:t>upstream</a:t>
            </a:r>
            <a:r>
              <a:rPr lang="pt-BR" altLang="zh-CN" dirty="0"/>
              <a:t> é determinada pelo estado do anel RRPP. Os pacotes de protocolo são enviados apenas para a porta </a:t>
            </a:r>
            <a:r>
              <a:rPr lang="pt-BR" altLang="zh-CN" dirty="0" err="1"/>
              <a:t>upstream</a:t>
            </a:r>
            <a:r>
              <a:rPr lang="pt-BR" altLang="zh-CN" dirty="0"/>
              <a:t> especificada do anel RRPP. Um nó (dispositivo) num anel RRPP tem duas portas no anel e uma das portas é selecionada como a porta de ligação ascendente. Para além disso, a porta </a:t>
            </a:r>
            <a:r>
              <a:rPr lang="pt-BR" altLang="zh-CN" dirty="0" err="1"/>
              <a:t>upstream</a:t>
            </a:r>
            <a:r>
              <a:rPr lang="pt-BR" altLang="zh-CN" dirty="0"/>
              <a:t> muda com o estado do anel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Depois de executar este comando para definir o modo da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pt-BR" altLang="zh-CN" dirty="0"/>
              <a:t> para MSTP ou RTP, a porta </a:t>
            </a:r>
            <a:r>
              <a:rPr lang="pt-BR" altLang="zh-CN" dirty="0" err="1"/>
              <a:t>upstream</a:t>
            </a:r>
            <a:r>
              <a:rPr lang="pt-BR" altLang="zh-CN" dirty="0"/>
              <a:t> </a:t>
            </a:r>
            <a:r>
              <a:rPr lang="pt-BR" altLang="zh-CN" dirty="0" err="1"/>
              <a:t>multicast</a:t>
            </a:r>
            <a:r>
              <a:rPr lang="pt-BR" altLang="zh-CN" dirty="0"/>
              <a:t> configurada pela execução do comando </a:t>
            </a:r>
            <a:r>
              <a:rPr lang="pt-BR" altLang="zh-CN" dirty="0" err="1"/>
              <a:t>igmp</a:t>
            </a:r>
            <a:r>
              <a:rPr lang="pt-BR" altLang="zh-CN" dirty="0"/>
              <a:t> </a:t>
            </a:r>
            <a:r>
              <a:rPr lang="pt-BR" altLang="zh-CN" dirty="0" err="1"/>
              <a:t>uplink-port</a:t>
            </a:r>
            <a:r>
              <a:rPr lang="pt-BR" altLang="zh-CN" dirty="0"/>
              <a:t> torna-se inválida. Ou seja, a porta não envia ou recebe pacotes </a:t>
            </a:r>
            <a:r>
              <a:rPr lang="pt-BR" altLang="zh-CN" dirty="0" err="1"/>
              <a:t>multicast</a:t>
            </a:r>
            <a:r>
              <a:rPr lang="zh-CN" altLang="en-US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21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308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789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31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609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O perfil de serviço é utilizado para a emissão de parâmetros do protocolo OMCI. A ONU em modo de gestão SNMP não precisa de estar vinculada ao perfil de serviço.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949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 err="1"/>
              <a:t>Conceitos</a:t>
            </a:r>
            <a:r>
              <a:rPr lang="en-US" altLang="zh-CN" dirty="0"/>
              <a:t> </a:t>
            </a:r>
            <a:r>
              <a:rPr lang="en-US" altLang="zh-CN" dirty="0" err="1"/>
              <a:t>básicos</a:t>
            </a:r>
            <a:r>
              <a:rPr lang="en-US" altLang="zh-CN" dirty="0"/>
              <a:t> de GPON:</a:t>
            </a:r>
          </a:p>
          <a:p>
            <a:pPr lvl="1">
              <a:lnSpc>
                <a:spcPct val="114000"/>
              </a:lnSpc>
            </a:pPr>
            <a:r>
              <a:rPr lang="pt-BR" altLang="zh-CN" dirty="0"/>
              <a:t>A estrutura do modo de encapsulamento GPON (GEM) é a unidade de suporte de serviço mais pequena da tecnologia GPON e é a estrutura de encapsulamento mais básica. Todos os serviços são encapsulados em quadros GEM e transmitidos em linhas GPON. Os serviços são identificados por portas GEM. Cada porta GEM é identificada por um ID de porta único, que é atribuído globalmente pela OLT. Ou seja, cada ONU conectada à OLT não pode utilizar uma porta GEM com o mesmo ID de porta. Uma porta GEM identifica o canal virtual de serviço entre a OLT e a ONU, ou seja, o canal que transporta o fluxo de serviço</a:t>
            </a:r>
            <a:r>
              <a:rPr lang="en-US" altLang="zh-CN" dirty="0"/>
              <a:t>.</a:t>
            </a:r>
          </a:p>
          <a:p>
            <a:pPr lvl="1">
              <a:lnSpc>
                <a:spcPct val="114000"/>
              </a:lnSpc>
            </a:pPr>
            <a:r>
              <a:rPr lang="pt-BR" altLang="zh-CN" dirty="0"/>
              <a:t>Um T-CONT transporta serviços na direção </a:t>
            </a:r>
            <a:r>
              <a:rPr lang="pt-BR" altLang="zh-CN" dirty="0" err="1"/>
              <a:t>upstream</a:t>
            </a:r>
            <a:r>
              <a:rPr lang="pt-BR" altLang="zh-CN" dirty="0"/>
              <a:t> da GPON. Todas as portas GEM devem ser mapeadas para T-</a:t>
            </a:r>
            <a:r>
              <a:rPr lang="pt-BR" altLang="zh-CN" dirty="0" err="1"/>
              <a:t>CONTs</a:t>
            </a:r>
            <a:r>
              <a:rPr lang="pt-BR" altLang="zh-CN" dirty="0"/>
              <a:t>. A OLT transmite os serviços no sentido "</a:t>
            </a:r>
            <a:r>
              <a:rPr lang="pt-BR" altLang="zh-CN" dirty="0" err="1"/>
              <a:t>upstream</a:t>
            </a:r>
            <a:r>
              <a:rPr lang="pt-BR" altLang="zh-CN" dirty="0"/>
              <a:t>" em modo de programação DBA. Um T-CONT é a unidade básica de controle dos fluxos de serviços </a:t>
            </a:r>
            <a:r>
              <a:rPr lang="pt-BR" altLang="zh-CN" dirty="0" err="1"/>
              <a:t>upstream</a:t>
            </a:r>
            <a:r>
              <a:rPr lang="pt-BR" altLang="zh-CN" dirty="0"/>
              <a:t> num sistema GPON. Cada T-CONT é identificado de forma única por um </a:t>
            </a:r>
            <a:r>
              <a:rPr lang="pt-BR" altLang="zh-CN" dirty="0" err="1"/>
              <a:t>Alloc</a:t>
            </a:r>
            <a:r>
              <a:rPr lang="pt-BR" altLang="zh-CN" dirty="0"/>
              <a:t>-ID. O </a:t>
            </a:r>
            <a:r>
              <a:rPr lang="pt-BR" altLang="zh-CN" dirty="0" err="1"/>
              <a:t>Alloc</a:t>
            </a:r>
            <a:r>
              <a:rPr lang="pt-BR" altLang="zh-CN" dirty="0"/>
              <a:t>-ID é alocado globalmente pela OLT. Ou seja, cada ONU ligada à OLT não pode utilizar a T-CONT com o mesmo </a:t>
            </a:r>
            <a:r>
              <a:rPr lang="pt-BR" altLang="zh-CN" dirty="0" err="1"/>
              <a:t>Alloc</a:t>
            </a:r>
            <a:r>
              <a:rPr lang="pt-BR" altLang="zh-CN" dirty="0"/>
              <a:t>-ID</a:t>
            </a:r>
            <a:r>
              <a:rPr lang="en-US" altLang="zh-CN" dirty="0"/>
              <a:t>.</a:t>
            </a:r>
          </a:p>
          <a:p>
            <a:pPr>
              <a:lnSpc>
                <a:spcPct val="114000"/>
              </a:lnSpc>
            </a:pPr>
            <a:r>
              <a:rPr lang="pt-BR" altLang="zh-CN" dirty="0"/>
              <a:t>Princípio de </a:t>
            </a:r>
            <a:r>
              <a:rPr lang="pt-BR" altLang="zh-CN" dirty="0" err="1"/>
              <a:t>multiplexagem</a:t>
            </a:r>
            <a:r>
              <a:rPr lang="pt-BR" altLang="zh-CN" dirty="0"/>
              <a:t> de serviços GPON</a:t>
            </a:r>
            <a:r>
              <a:rPr lang="en-US" altLang="zh-CN" dirty="0"/>
              <a:t>:</a:t>
            </a:r>
          </a:p>
          <a:p>
            <a:pPr lvl="1">
              <a:lnSpc>
                <a:spcPct val="114000"/>
              </a:lnSpc>
            </a:pPr>
            <a:r>
              <a:rPr lang="pt-BR" altLang="zh-CN" dirty="0"/>
              <a:t>Na direção </a:t>
            </a:r>
            <a:r>
              <a:rPr lang="pt-BR" altLang="zh-CN" dirty="0" err="1"/>
              <a:t>upstream</a:t>
            </a:r>
            <a:r>
              <a:rPr lang="pt-BR" altLang="zh-CN" dirty="0"/>
              <a:t>, vários serviços são mapeados para diferentes portas GEM na ONU, e depois as portas GEM são mapeadas para diferentes tipos de T-</a:t>
            </a:r>
            <a:r>
              <a:rPr lang="pt-BR" altLang="zh-CN" dirty="0" err="1"/>
              <a:t>CONTs</a:t>
            </a:r>
            <a:r>
              <a:rPr lang="pt-BR" altLang="zh-CN" dirty="0"/>
              <a:t> para transmissão </a:t>
            </a:r>
            <a:r>
              <a:rPr lang="pt-BR" altLang="zh-CN" dirty="0" err="1"/>
              <a:t>upstream</a:t>
            </a:r>
            <a:r>
              <a:rPr lang="pt-BR" altLang="zh-CN" dirty="0"/>
              <a:t>. Após receber o quadro de dados, a OLT descapsula o quadro de dados da porta GEM e encaminha os dados do usuário para outros módulos para processamento. Na direção </a:t>
            </a:r>
            <a:r>
              <a:rPr lang="pt-BR" altLang="zh-CN" dirty="0" err="1"/>
              <a:t>downstream</a:t>
            </a:r>
            <a:r>
              <a:rPr lang="pt-BR" altLang="zh-CN" dirty="0"/>
              <a:t>, todos os serviços são encapsulados em portas GEM e são transmitidos a todas as </a:t>
            </a:r>
            <a:r>
              <a:rPr lang="pt-BR" altLang="zh-CN" dirty="0" err="1"/>
              <a:t>ONUs</a:t>
            </a:r>
            <a:r>
              <a:rPr lang="pt-BR" altLang="zh-CN" dirty="0"/>
              <a:t> conectadas à porta GPON. As </a:t>
            </a:r>
            <a:r>
              <a:rPr lang="pt-BR" altLang="zh-CN" dirty="0" err="1"/>
              <a:t>ONUs</a:t>
            </a:r>
            <a:r>
              <a:rPr lang="pt-BR" altLang="zh-CN" dirty="0"/>
              <a:t> filtram os dados com base no ID da porta GEM, retêm apenas os dados que pertencem à ONU e encaminham os dados processados para os usuários</a:t>
            </a:r>
            <a:r>
              <a:rPr lang="zh-CN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4676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212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2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456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083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356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163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930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pt-BR" altLang="zh-CN" dirty="0"/>
              <a:t>O estado da ONT pode ser classificado em três tipos: Estado de funcionamento da ONT, estado de configuração da ONT e estado de correspondência da ONT. O estado de funcionamento da ONT refere-se ao estado de funcionamento atual da ONT</a:t>
            </a:r>
            <a:r>
              <a:rPr lang="en-US" altLang="zh-CN" dirty="0"/>
              <a:t>.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offline: </a:t>
            </a:r>
            <a:r>
              <a:rPr lang="pt-BR" altLang="zh-CN" dirty="0"/>
              <a:t>indica que a ONT está offline. Neste caso, a autenticação da ONT falha. Neste caso, a versão da ONT, as estatísticas FEC da ONT não podem ser consultadas e a ONT não pode transportar serviços</a:t>
            </a:r>
            <a:r>
              <a:rPr lang="en-US" altLang="zh-CN" dirty="0"/>
              <a:t>.</a:t>
            </a:r>
          </a:p>
          <a:p>
            <a:pPr>
              <a:lnSpc>
                <a:spcPct val="105000"/>
              </a:lnSpc>
            </a:pPr>
            <a:r>
              <a:rPr lang="en-US" altLang="zh-CN" dirty="0"/>
              <a:t>online: </a:t>
            </a:r>
            <a:r>
              <a:rPr lang="pt-BR" altLang="zh-CN" dirty="0"/>
              <a:t>A ONT está online e passa a autenticação. Neste caso, três indicadores amarelos na ONT ficam acesos. Neste caso, o facto de a ONT poder encaminhar serviços depende do estado de configuração da ONT</a:t>
            </a:r>
            <a:r>
              <a:rPr lang="en-US" altLang="zh-CN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O estado de configuração de uma ONT refere-se ao estado de recuperação da configuração da ONT. Existem quatro estados: um estado inicial (</a:t>
            </a:r>
            <a:r>
              <a:rPr lang="pt-BR" altLang="zh-CN" dirty="0" err="1"/>
              <a:t>initial</a:t>
            </a:r>
            <a:r>
              <a:rPr lang="pt-BR" altLang="zh-CN" dirty="0"/>
              <a:t>), um estado de configuração (</a:t>
            </a:r>
            <a:r>
              <a:rPr lang="pt-BR" altLang="zh-CN" dirty="0" err="1"/>
              <a:t>config</a:t>
            </a:r>
            <a:r>
              <a:rPr lang="pt-BR" altLang="zh-CN" dirty="0"/>
              <a:t>), um estado normal (normal) e um estado de falha de configuração (</a:t>
            </a:r>
            <a:r>
              <a:rPr lang="pt-BR" altLang="zh-CN" dirty="0" err="1"/>
              <a:t>failed</a:t>
            </a:r>
            <a:r>
              <a:rPr lang="pt-BR" altLang="zh-CN" dirty="0"/>
              <a:t>). Depois que a ONT fica on-line, a OLT emite os dados de configuração da ONT para a ONT e entra na fase de recuperação da configuração</a:t>
            </a:r>
            <a:r>
              <a:rPr lang="en-US" altLang="zh-CN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Primeiro, estado "inicial", o estado "inicial" termina em breve e entra no estado "</a:t>
            </a:r>
            <a:r>
              <a:rPr lang="pt-BR" altLang="zh-CN" dirty="0" err="1"/>
              <a:t>config</a:t>
            </a:r>
            <a:r>
              <a:rPr lang="pt-BR" altLang="zh-CN" dirty="0"/>
              <a:t>"</a:t>
            </a:r>
            <a:r>
              <a:rPr lang="zh-CN" alt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Na fase </a:t>
            </a:r>
            <a:r>
              <a:rPr lang="pt-BR" altLang="zh-CN" dirty="0" err="1"/>
              <a:t>config</a:t>
            </a:r>
            <a:r>
              <a:rPr lang="pt-BR" altLang="zh-CN" dirty="0"/>
              <a:t>, a OLT emite os dados de configuração da ONT para a ONT para recuperação da configuração. A duração da "</a:t>
            </a:r>
            <a:r>
              <a:rPr lang="pt-BR" altLang="zh-CN" dirty="0" err="1"/>
              <a:t>config</a:t>
            </a:r>
            <a:r>
              <a:rPr lang="pt-BR" altLang="zh-CN" dirty="0"/>
              <a:t>" depende da quantidade de dados configurados na ONT</a:t>
            </a:r>
            <a:r>
              <a:rPr lang="zh-CN" alt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Se a configuração da ONT for restaurada com sucesso, a ONT entra no estado normal e pode encaminhar serviços normalmente</a:t>
            </a:r>
            <a:r>
              <a:rPr lang="zh-CN" alt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Se a configuração da ONT não for restaurada, o status da configuração será alterado para </a:t>
            </a:r>
            <a:r>
              <a:rPr lang="pt-BR" altLang="zh-CN" dirty="0" err="1"/>
              <a:t>failed</a:t>
            </a:r>
            <a:r>
              <a:rPr lang="pt-BR" altLang="zh-CN" dirty="0"/>
              <a:t>. Nesse caso, a ONT não poderá encaminhar serviços normalmente</a:t>
            </a:r>
            <a:r>
              <a:rPr lang="zh-CN" alt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O status de correspondência de uma ONT indica se o perfil de serviço vinculado à ONT é consistente com a capacidade real da ONT. incluindo um estado inicial (</a:t>
            </a:r>
            <a:r>
              <a:rPr lang="pt-BR" altLang="zh-CN" dirty="0" err="1"/>
              <a:t>initial</a:t>
            </a:r>
            <a:r>
              <a:rPr lang="pt-BR" altLang="zh-CN" dirty="0"/>
              <a:t>), uma incompatibilidade (</a:t>
            </a:r>
            <a:r>
              <a:rPr lang="pt-BR" altLang="zh-CN" dirty="0" err="1"/>
              <a:t>mismatch</a:t>
            </a:r>
            <a:r>
              <a:rPr lang="pt-BR" altLang="zh-CN" dirty="0"/>
              <a:t>) e uma correspondência (match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13266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54896" y="766800"/>
            <a:ext cx="5932800" cy="5108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pt-BR" altLang="zh-CN" dirty="0"/>
              <a:t>Primeiro, "estado inicial (inicial)</a:t>
            </a:r>
            <a:r>
              <a:rPr lang="zh-CN" altLang="en-US" dirty="0"/>
              <a:t>".</a:t>
            </a:r>
          </a:p>
          <a:p>
            <a:pPr>
              <a:lnSpc>
                <a:spcPct val="105000"/>
              </a:lnSpc>
            </a:pPr>
            <a:r>
              <a:rPr lang="pt-BR" altLang="zh-CN" dirty="0"/>
              <a:t>Se o status da configuração for "normal", o perfil de serviço da ONT vinculado à ONT é consistente com a capacidade real do hardware da ONT. Neste caso, o estado de correspondência muda para "match". Caso contrário, o estado de correspondência muda para "</a:t>
            </a:r>
            <a:r>
              <a:rPr lang="pt-BR" altLang="zh-CN" dirty="0" err="1"/>
              <a:t>mismatch</a:t>
            </a:r>
            <a:r>
              <a:rPr lang="pt-BR" altLang="zh-CN" dirty="0"/>
              <a:t>"</a:t>
            </a:r>
            <a:r>
              <a:rPr lang="zh-CN" altLang="en-US" dirty="0"/>
              <a:t>.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79785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A ONU está no modo de gestão SNMP.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0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454896" y="766800"/>
            <a:ext cx="5932800" cy="5108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 err="1"/>
              <a:t>Mapeamento</a:t>
            </a:r>
            <a:r>
              <a:rPr lang="en-US" altLang="zh-CN" dirty="0"/>
              <a:t> de </a:t>
            </a:r>
            <a:r>
              <a:rPr lang="en-US" altLang="zh-CN" dirty="0" err="1"/>
              <a:t>serviços</a:t>
            </a:r>
            <a:r>
              <a:rPr lang="en-US" altLang="zh-CN" dirty="0"/>
              <a:t> GPON:</a:t>
            </a:r>
          </a:p>
          <a:p>
            <a:pPr lvl="1">
              <a:lnSpc>
                <a:spcPct val="114000"/>
              </a:lnSpc>
            </a:pPr>
            <a:r>
              <a:rPr lang="pt-BR" altLang="zh-CN" dirty="0"/>
              <a:t>Uma porta GEM é a unidade de serviço mais pequena de um sistema GPON. Uma porta GEM pode transportar um ou mais serviços. Depois que uma porta GEM transporta serviços, a porta GEM precisa ser mapeada para o T-CONT para agendamento de serviços </a:t>
            </a:r>
            <a:r>
              <a:rPr lang="pt-BR" altLang="zh-CN" dirty="0" err="1"/>
              <a:t>upstream</a:t>
            </a:r>
            <a:r>
              <a:rPr lang="pt-BR" altLang="zh-CN" dirty="0"/>
              <a:t>. Cada ONU suporta múltiplos T-</a:t>
            </a:r>
            <a:r>
              <a:rPr lang="pt-BR" altLang="zh-CN" dirty="0" err="1"/>
              <a:t>CONTs</a:t>
            </a:r>
            <a:r>
              <a:rPr lang="pt-BR" altLang="zh-CN" dirty="0"/>
              <a:t> e pode ser configurada com diferentes tipos de serviços. Um T-CONT pode transportar várias portas GEM ou uma porta GEM, dependendo da configuração real do usuário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4106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Pode executar o comando display </a:t>
            </a:r>
            <a:r>
              <a:rPr lang="pt-BR" altLang="zh-CN" dirty="0" err="1"/>
              <a:t>statistics</a:t>
            </a:r>
            <a:r>
              <a:rPr lang="pt-BR" altLang="zh-CN" dirty="0"/>
              <a:t> </a:t>
            </a:r>
            <a:r>
              <a:rPr lang="pt-BR" altLang="zh-CN" dirty="0" err="1"/>
              <a:t>service-port</a:t>
            </a:r>
            <a:r>
              <a:rPr lang="pt-BR" altLang="zh-CN" dirty="0"/>
              <a:t> para consultar as estatísticas de tráfego ou executar o comando display </a:t>
            </a:r>
            <a:r>
              <a:rPr lang="pt-BR" altLang="zh-CN" dirty="0" err="1"/>
              <a:t>traffic</a:t>
            </a:r>
            <a:r>
              <a:rPr lang="pt-BR" altLang="zh-CN" dirty="0"/>
              <a:t> </a:t>
            </a:r>
            <a:r>
              <a:rPr lang="pt-BR" altLang="zh-CN" dirty="0" err="1"/>
              <a:t>service-port</a:t>
            </a:r>
            <a:r>
              <a:rPr lang="pt-BR" altLang="zh-CN" dirty="0"/>
              <a:t> para consultar a taxa de transmissão/</a:t>
            </a:r>
            <a:r>
              <a:rPr lang="pt-BR" altLang="zh-CN" dirty="0" err="1"/>
              <a:t>receção</a:t>
            </a:r>
            <a:r>
              <a:rPr lang="pt-BR" altLang="zh-CN" dirty="0"/>
              <a:t> em tempo real do fluxo de tráfego para verificar se o serviço está anormal ou localizar a falha.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7727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937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37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ctr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tabLst/>
              <a:defRPr/>
            </a:pPr>
            <a:r>
              <a:rPr lang="pt-BR" altLang="zh-CN" dirty="0"/>
              <a:t>O serviço de acesso à Internet da ONT é configurado apenas no lado da OLT e não precisa ser configurado no lado da ONT por meio de comandos.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8600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marR="0" lvl="0" indent="-1800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Huawei Sans" panose="020C0503030203020204" pitchFamily="34" charset="0"/>
              <a:buChar char="•"/>
              <a:defRPr/>
            </a:pPr>
            <a:r>
              <a:rPr lang="pt-BR" altLang="zh-CN" dirty="0"/>
              <a:t>Para eliminar o serviço de acesso à Internet da ONU, é necessário eliminar a configuração de dados da OLT e da ONU.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906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Resposta de referência</a:t>
            </a:r>
            <a:r>
              <a:rPr lang="zh-CN" altLang="en-US" dirty="0"/>
              <a:t>:</a:t>
            </a:r>
          </a:p>
          <a:p>
            <a:pPr marL="588963" lvl="1" indent="-228600">
              <a:buSzTx/>
              <a:buFont typeface="+mj-lt"/>
              <a:buAutoNum type="arabicPeriod"/>
            </a:pPr>
            <a:r>
              <a:rPr lang="pt-BR" altLang="zh-CN" dirty="0"/>
              <a:t>Os fluxos de serviço do usuário são mapeados para a porta GEM para transmissão entre a OLT e a ONU. Na direção </a:t>
            </a:r>
            <a:r>
              <a:rPr lang="pt-BR" altLang="zh-CN" dirty="0" err="1"/>
              <a:t>upstream</a:t>
            </a:r>
            <a:r>
              <a:rPr lang="pt-BR" altLang="zh-CN" dirty="0"/>
              <a:t>, a porta GEM é mapeada para a T-CONT para armazenamento em buffer e programação da largura de banda</a:t>
            </a:r>
            <a:r>
              <a:rPr lang="zh-CN" altLang="en-US" dirty="0"/>
              <a:t>.</a:t>
            </a:r>
          </a:p>
          <a:p>
            <a:pPr marL="588963" lvl="1" indent="-228600">
              <a:buSzTx/>
              <a:buFont typeface="+mj-lt"/>
              <a:buAutoNum type="arabicPeriod"/>
            </a:pPr>
            <a:r>
              <a:rPr lang="pt-BR" altLang="zh-CN" dirty="0"/>
              <a:t>Programação da memória intermédia e da largura de banda do GEM </a:t>
            </a:r>
            <a:r>
              <a:rPr lang="pt-BR" altLang="zh-CN" dirty="0" err="1"/>
              <a:t>upstream</a:t>
            </a:r>
            <a:r>
              <a:rPr lang="zh-CN" altLang="en-US" dirty="0"/>
              <a:t>.</a:t>
            </a:r>
            <a:endParaRPr lang="en-US" altLang="zh-CN" dirty="0"/>
          </a:p>
          <a:p>
            <a:pPr marL="588963" marR="0" lvl="1" indent="-228600" algn="l" defTabSz="1219304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pt-BR" altLang="zh-CN" dirty="0"/>
              <a:t>No modo de gestão OMCI, o SN de uma ONU só precisa de ser alterado na OLT. No modo de gestão SNMP, as </a:t>
            </a:r>
            <a:r>
              <a:rPr lang="pt-BR" altLang="zh-CN" dirty="0" err="1"/>
              <a:t>ONUs</a:t>
            </a:r>
            <a:r>
              <a:rPr lang="pt-BR" altLang="zh-CN" dirty="0"/>
              <a:t> podem ser substituídas através da sua pré-implantação no NMS ou </a:t>
            </a:r>
            <a:r>
              <a:rPr lang="pt-BR" altLang="zh-CN" dirty="0" err="1"/>
              <a:t>reconfigurando-as</a:t>
            </a:r>
            <a:r>
              <a:rPr lang="pt-BR" altLang="zh-CN" dirty="0"/>
              <a:t> manualmente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309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324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55613" y="766763"/>
            <a:ext cx="5932487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dirty="0"/>
              <a:t>Relação entre T-CONT ID e </a:t>
            </a:r>
            <a:r>
              <a:rPr lang="pt-BR" altLang="zh-CN" dirty="0" err="1"/>
              <a:t>Alloc</a:t>
            </a:r>
            <a:r>
              <a:rPr lang="pt-BR" altLang="zh-CN" dirty="0"/>
              <a:t>-ID</a:t>
            </a:r>
            <a:endParaRPr lang="en-US" altLang="zh-CN" dirty="0"/>
          </a:p>
          <a:p>
            <a:pPr lvl="1"/>
            <a:r>
              <a:rPr lang="pt-BR" altLang="zh-CN" dirty="0"/>
              <a:t>O </a:t>
            </a:r>
            <a:r>
              <a:rPr lang="pt-BR" altLang="zh-CN" dirty="0" err="1"/>
              <a:t>Alloc</a:t>
            </a:r>
            <a:r>
              <a:rPr lang="pt-BR" altLang="zh-CN" dirty="0"/>
              <a:t>-ID é atribuído automaticamente pelo sistema. </a:t>
            </a:r>
          </a:p>
          <a:p>
            <a:pPr lvl="1"/>
            <a:r>
              <a:rPr lang="pt-BR" altLang="zh-CN" dirty="0"/>
              <a:t>Pode definir manualmente o </a:t>
            </a:r>
            <a:r>
              <a:rPr lang="pt-BR" altLang="zh-CN" dirty="0" err="1"/>
              <a:t>Alloc</a:t>
            </a:r>
            <a:r>
              <a:rPr lang="pt-BR" altLang="zh-CN" dirty="0"/>
              <a:t>-ID configurando o T-CONT ID.</a:t>
            </a:r>
          </a:p>
          <a:p>
            <a:pPr lvl="1"/>
            <a:r>
              <a:rPr lang="pt-BR" altLang="zh-CN" dirty="0"/>
              <a:t>O ID do T-CONT varia de 0 a 127.</a:t>
            </a:r>
          </a:p>
          <a:p>
            <a:pPr lvl="1"/>
            <a:r>
              <a:rPr lang="pt-BR" altLang="zh-CN" dirty="0"/>
              <a:t>A ONU em forma de caixa da Huawei suporta 32 T-</a:t>
            </a:r>
            <a:r>
              <a:rPr lang="pt-BR" altLang="zh-CN" dirty="0" err="1"/>
              <a:t>CONTs</a:t>
            </a:r>
            <a:r>
              <a:rPr lang="zh-CN" altLang="en-US" dirty="0"/>
              <a:t>.</a:t>
            </a:r>
            <a:endParaRPr lang="en-US" altLang="zh-CN" dirty="0"/>
          </a:p>
          <a:p>
            <a:pPr lvl="0"/>
            <a:r>
              <a:rPr lang="en-US" altLang="zh-CN" dirty="0" err="1"/>
              <a:t>Exemplo</a:t>
            </a:r>
            <a:r>
              <a:rPr lang="en-US" altLang="zh-CN" dirty="0"/>
              <a:t>:</a:t>
            </a:r>
          </a:p>
          <a:p>
            <a:pPr lvl="1" fontAlgn="base"/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GPBC board: </a:t>
            </a:r>
            <a:r>
              <a:rPr lang="en-US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Alloc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-ID = T-CONT ID x 256 + ONU ID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 fontAlgn="base"/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GPBD board: If T-CONT ID &lt; 8, </a:t>
            </a:r>
            <a:r>
              <a:rPr lang="en-US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Alloc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-ID = T-CONT ID x 256 + ONU ID. If T-CONT ID ≥ 8, 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o sistema atribui automaticamente o </a:t>
            </a:r>
            <a:r>
              <a:rPr lang="pt-BR" altLang="zh-CN" sz="1100" kern="1200" dirty="0" err="1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Alloc</a:t>
            </a:r>
            <a:r>
              <a:rPr lang="pt-BR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-ID mínimo de inatividade</a:t>
            </a:r>
            <a:r>
              <a:rPr lang="en-US" altLang="zh-CN" sz="1100" kern="1200" dirty="0">
                <a:solidFill>
                  <a:schemeClr val="tx1"/>
                </a:solidFill>
                <a:latin typeface="+mn-lt"/>
                <a:ea typeface="华文细黑" pitchFamily="2" charset="-122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华文细黑" pitchFamily="2" charset="-122"/>
              <a:cs typeface="+mn-cs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4207395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marL="0" marR="0" lvl="0" indent="0" algn="l" defTabSz="1001624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5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Revision Record</a:t>
            </a:r>
            <a:endParaRPr lang="zh-CN" altLang="en-US" sz="3500" b="1" baseline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2" name="Text Box 58"/>
          <p:cNvSpPr txBox="1">
            <a:spLocks noChangeArrowheads="1"/>
          </p:cNvSpPr>
          <p:nvPr userDrawn="1"/>
        </p:nvSpPr>
        <p:spPr bwMode="auto">
          <a:xfrm>
            <a:off x="7487791" y="368660"/>
            <a:ext cx="3996445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2800" kern="1200" baseline="0">
                <a:solidFill>
                  <a:srgbClr val="4D4D4D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Do Not Print this Page</a:t>
            </a:r>
            <a:endParaRPr lang="zh-CN" altLang="en-US" sz="2800" kern="1200" baseline="0">
              <a:solidFill>
                <a:srgbClr val="4D4D4D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</p:txBody>
      </p:sp>
      <p:graphicFrame>
        <p:nvGraphicFramePr>
          <p:cNvPr id="3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68557682"/>
              </p:ext>
            </p:extLst>
          </p:nvPr>
        </p:nvGraphicFramePr>
        <p:xfrm>
          <a:off x="1007534" y="1232756"/>
          <a:ext cx="10464802" cy="1082675"/>
        </p:xfrm>
        <a:graphic>
          <a:graphicData uri="http://schemas.openxmlformats.org/drawingml/2006/table">
            <a:tbl>
              <a:tblPr/>
              <a:tblGrid>
                <a:gridCol w="305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Code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Product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Product Version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Version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123759"/>
              </p:ext>
            </p:extLst>
          </p:nvPr>
        </p:nvGraphicFramePr>
        <p:xfrm>
          <a:off x="1007533" y="2529867"/>
          <a:ext cx="10464800" cy="3527425"/>
        </p:xfrm>
        <a:graphic>
          <a:graphicData uri="http://schemas.openxmlformats.org/drawingml/2006/table">
            <a:tbl>
              <a:tblPr/>
              <a:tblGrid>
                <a:gridCol w="308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2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Author/ID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Date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Reviewer/ID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New</a:t>
                      </a:r>
                      <a:r>
                        <a:rPr kumimoji="1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 Update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491851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5" y="1803960"/>
            <a:ext cx="3024237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Course Code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079776" y="1803960"/>
            <a:ext cx="21100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Product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239934" y="1803960"/>
            <a:ext cx="284439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X.X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084332" y="1803960"/>
            <a:ext cx="2388001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X.X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533" y="3089025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079776" y="3089025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3" y="3089025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68341" y="3089025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44F86C3E-C49E-485B-8EB0-960F412822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9436" y="3608189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DB3D228B-4BFD-4782-B68D-12F66EA8C5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91679" y="3608189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FECCD724-6B1F-4104-8A9B-6B6764A3F85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51836" y="3608189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57E1C633-41F6-4A25-9DB3-D6799CE610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0244" y="3608189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C68CBD59-B896-4217-9781-389A1B11CE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5796" y="4077072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791E82EE-AF55-486C-953D-3BD5CEE81C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8039" y="4077072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0F4FBCD0-2E04-4942-AFAF-B2774F425F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28196" y="4077072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50" name="文本占位符 7">
            <a:extLst>
              <a:ext uri="{FF2B5EF4-FFF2-40B4-BE49-F238E27FC236}">
                <a16:creationId xmlns:a16="http://schemas.microsoft.com/office/drawing/2014/main" id="{701F8BDF-8D3E-4528-8B32-92CDA38CF2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56604" y="4077072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51" name="文本占位符 7">
            <a:extLst>
              <a:ext uri="{FF2B5EF4-FFF2-40B4-BE49-F238E27FC236}">
                <a16:creationId xmlns:a16="http://schemas.microsoft.com/office/drawing/2014/main" id="{2DAE044E-F1B2-424B-BDD0-3E92A10C469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436" y="4581128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52" name="文本占位符 7">
            <a:extLst>
              <a:ext uri="{FF2B5EF4-FFF2-40B4-BE49-F238E27FC236}">
                <a16:creationId xmlns:a16="http://schemas.microsoft.com/office/drawing/2014/main" id="{19929436-360F-44DC-A864-1DA42B5919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91679" y="4581128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53" name="文本占位符 7">
            <a:extLst>
              <a:ext uri="{FF2B5EF4-FFF2-40B4-BE49-F238E27FC236}">
                <a16:creationId xmlns:a16="http://schemas.microsoft.com/office/drawing/2014/main" id="{E3F04EDE-0D87-45F2-9033-289878AAF2F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1836" y="4581128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54" name="文本占位符 7">
            <a:extLst>
              <a:ext uri="{FF2B5EF4-FFF2-40B4-BE49-F238E27FC236}">
                <a16:creationId xmlns:a16="http://schemas.microsoft.com/office/drawing/2014/main" id="{3F9FD2BB-87FB-42F0-8418-F87E96763F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80244" y="4581128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55" name="文本占位符 7">
            <a:extLst>
              <a:ext uri="{FF2B5EF4-FFF2-40B4-BE49-F238E27FC236}">
                <a16:creationId xmlns:a16="http://schemas.microsoft.com/office/drawing/2014/main" id="{450C36C1-EC46-4EAC-8A54-EFB2EF58F7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5796" y="5049180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56" name="文本占位符 7">
            <a:extLst>
              <a:ext uri="{FF2B5EF4-FFF2-40B4-BE49-F238E27FC236}">
                <a16:creationId xmlns:a16="http://schemas.microsoft.com/office/drawing/2014/main" id="{06E305FB-6351-4BDD-B27A-CA91C0B554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68039" y="5049180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57" name="文本占位符 7">
            <a:extLst>
              <a:ext uri="{FF2B5EF4-FFF2-40B4-BE49-F238E27FC236}">
                <a16:creationId xmlns:a16="http://schemas.microsoft.com/office/drawing/2014/main" id="{986CE630-9BBE-44AB-B3AC-29A48255E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8196" y="5049180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58" name="文本占位符 7">
            <a:extLst>
              <a:ext uri="{FF2B5EF4-FFF2-40B4-BE49-F238E27FC236}">
                <a16:creationId xmlns:a16="http://schemas.microsoft.com/office/drawing/2014/main" id="{4DDD786F-E21B-4BBC-A377-D2EC3EE506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56604" y="5049180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EE728293-3BC5-4224-A4F0-27996EC76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9436" y="5553236"/>
            <a:ext cx="3071784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Author/ID</a:t>
            </a: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84C5C924-BCE5-46C8-9041-30EDC3D85E5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91679" y="5553236"/>
            <a:ext cx="216015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2015.01.25</a:t>
            </a:r>
            <a:endParaRPr lang="zh-CN" altLang="en-US"/>
          </a:p>
        </p:txBody>
      </p:sp>
      <p:sp>
        <p:nvSpPr>
          <p:cNvPr id="61" name="文本占位符 7">
            <a:extLst>
              <a:ext uri="{FF2B5EF4-FFF2-40B4-BE49-F238E27FC236}">
                <a16:creationId xmlns:a16="http://schemas.microsoft.com/office/drawing/2014/main" id="{1DBD4C29-C885-4339-873D-B55FBD81DD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1836" y="5553236"/>
            <a:ext cx="2928408" cy="504887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Reviewer/ID</a:t>
            </a:r>
          </a:p>
        </p:txBody>
      </p:sp>
      <p:sp>
        <p:nvSpPr>
          <p:cNvPr id="62" name="文本占位符 7">
            <a:extLst>
              <a:ext uri="{FF2B5EF4-FFF2-40B4-BE49-F238E27FC236}">
                <a16:creationId xmlns:a16="http://schemas.microsoft.com/office/drawing/2014/main" id="{6D84506C-645A-472E-A06C-3A65A77443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80244" y="5553236"/>
            <a:ext cx="23039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en-US" altLang="zh-CN"/>
              <a:t>Type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>
              <a:buSzTx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en-US" altLang="zh-CN"/>
              <a:t>Question description.</a:t>
            </a:r>
          </a:p>
          <a:p>
            <a:pPr lvl="1"/>
            <a:endParaRPr lang="en-US" altLang="zh-CN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 fontAlgn="ctr"/>
            <a:r>
              <a:rPr lang="en-US" altLang="zh-CN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Quiz</a:t>
            </a:r>
          </a:p>
        </p:txBody>
      </p:sp>
      <p:sp>
        <p:nvSpPr>
          <p:cNvPr id="25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28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8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1" name="Freeform 6"/>
          <p:cNvSpPr/>
          <p:nvPr userDrawn="1"/>
        </p:nvSpPr>
        <p:spPr bwMode="auto">
          <a:xfrm>
            <a:off x="3288528" y="296368"/>
            <a:ext cx="8892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2" name="Freeform 11"/>
          <p:cNvSpPr/>
          <p:nvPr userDrawn="1"/>
        </p:nvSpPr>
        <p:spPr bwMode="auto">
          <a:xfrm>
            <a:off x="3180516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en-US" altLang="zh-CN"/>
              <a:t>Click here to edit summary</a:t>
            </a:r>
            <a:endParaRPr lang="zh-CN" alt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424847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 fontAlgn="ctr"/>
            <a:r>
              <a:rPr lang="en-US" altLang="zh-CN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Section Summary</a:t>
            </a:r>
          </a:p>
        </p:txBody>
      </p:sp>
      <p:sp>
        <p:nvSpPr>
          <p:cNvPr id="1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6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41226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Summary</a:t>
            </a:r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4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51879" y="1241721"/>
            <a:ext cx="11306174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>
              <a:defRPr baseline="0">
                <a:latin typeface="Huawei Sans" panose="020C0503030203020204" pitchFamily="34" charset="0"/>
              </a:defRPr>
            </a:lvl2pPr>
            <a:lvl3pPr>
              <a:defRPr baseline="0">
                <a:latin typeface="Huawei Sans" panose="020C0503030203020204" pitchFamily="34" charset="0"/>
              </a:defRPr>
            </a:lvl3pPr>
            <a:lvl4pPr>
              <a:defRPr baseline="0">
                <a:latin typeface="Huawei Sans" panose="020C0503030203020204" pitchFamily="34" charset="0"/>
              </a:defRPr>
            </a:lvl4pPr>
            <a:lvl5pPr>
              <a:buNone/>
              <a:defRPr baseline="0">
                <a:latin typeface="Huawei Sans" panose="020C0503030203020204" pitchFamily="34" charset="0"/>
              </a:defRPr>
            </a:lvl5pPr>
          </a:lstStyle>
          <a:p>
            <a:pPr lvl="0"/>
            <a:r>
              <a:rPr lang="en-US" altLang="zh-CN"/>
              <a:t>Click to edit</a:t>
            </a:r>
            <a:endParaRPr lang="zh-CN" altLang="en-US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en-US" altLang="zh-CN"/>
              <a:t>More information for trainees</a:t>
            </a:r>
            <a:endParaRPr lang="zh-CN" alt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More Information</a:t>
            </a:r>
          </a:p>
        </p:txBody>
      </p:sp>
      <p:sp>
        <p:nvSpPr>
          <p:cNvPr id="14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5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5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Recommendations</a:t>
            </a:r>
          </a:p>
        </p:txBody>
      </p:sp>
      <p:sp>
        <p:nvSpPr>
          <p:cNvPr id="16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7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9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7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>
            <a:fillRect/>
          </a:stretch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4478610" y="2345035"/>
              <a:ext cx="3544342" cy="9230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5398" b="0" cap="none" spc="0" baseline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Thank You</a:t>
              </a: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fontAlgn="ctr"/>
              <a:r>
                <a:rPr lang="en-US" altLang="zh-CN" sz="3599" b="0" cap="none" spc="0" baseline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www.huawei.com</a:t>
              </a:r>
              <a:endParaRPr lang="zh-CN" altLang="en-US" sz="3599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"/>
          <a:stretch>
            <a:fillRect/>
          </a:stretch>
        </p:blipFill>
        <p:spPr bwMode="auto">
          <a:xfrm>
            <a:off x="1" y="85"/>
            <a:ext cx="12192000" cy="68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31295" y="4957156"/>
            <a:ext cx="10441567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688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en-US" altLang="zh-CN"/>
              <a:t>Click to Edit Title</a:t>
            </a:r>
            <a:endParaRPr lang="zh-CN" altLang="en-US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0" hasCustomPrompt="1"/>
          </p:nvPr>
        </p:nvSpPr>
        <p:spPr>
          <a:xfrm>
            <a:off x="1031295" y="5816120"/>
            <a:ext cx="6912000" cy="493200"/>
          </a:xfrm>
          <a:prstGeom prst="rect">
            <a:avLst/>
          </a:prstGeom>
        </p:spPr>
        <p:txBody>
          <a:bodyPr/>
          <a:lstStyle>
            <a:lvl1pPr marL="0" indent="0" algn="l" defTabSz="801688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/>
              <a:t>Click to Edit Title</a:t>
            </a:r>
            <a:endParaRPr lang="zh-CN" altLang="en-US"/>
          </a:p>
        </p:txBody>
      </p:sp>
      <p:sp>
        <p:nvSpPr>
          <p:cNvPr id="20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494833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Copyright © 2020 Huawei Technologies Co., Ltd. All rights reserved.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8" y="1242453"/>
            <a:ext cx="11306175" cy="4679788"/>
          </a:xfrm>
          <a:prstGeom prst="rect">
            <a:avLst/>
          </a:prstGeom>
        </p:spPr>
        <p:txBody>
          <a:bodyPr/>
          <a:lstStyle>
            <a:lvl1pPr algn="just" eaLnBrk="1" hangingPunct="1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en-US" altLang="zh-CN"/>
              <a:t>The chapter describes ...</a:t>
            </a:r>
            <a:endParaRPr lang="zh-CN" altLang="en-US"/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37626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 fontAlgn="ctr"/>
            <a:r>
              <a:rPr lang="en-US" altLang="zh-CN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Foreword</a:t>
            </a:r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6" name="Freeform 6"/>
          <p:cNvSpPr/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7" name="Freeform 11"/>
          <p:cNvSpPr/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59228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 fontAlgn="ctr"/>
            <a:r>
              <a:rPr lang="en-US" altLang="zh-CN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Objectives</a:t>
            </a:r>
          </a:p>
        </p:txBody>
      </p:sp>
      <p:sp>
        <p:nvSpPr>
          <p:cNvPr id="1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21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7" name="Freeform 6"/>
          <p:cNvSpPr/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Freeform 11"/>
          <p:cNvSpPr/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0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451202" y="1233276"/>
            <a:ext cx="11306175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kumimoji="0" lang="en-US" altLang="zh-CN" sz="2200" b="0" i="0" u="none" strike="noStrike" kern="0" cap="none" spc="0" normalizeH="0" baseline="0" noProof="0"/>
            </a:lvl1pPr>
            <a:lvl2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marL="301625" marR="0" lvl="0" indent="-301625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completion of this course, you will be able to:</a:t>
            </a:r>
            <a:endParaRPr lang="zh-CN" altLang="en-US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23224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fontAlgn="ctr" hangingPunct="0"/>
            <a:r>
              <a:rPr lang="en-US" altLang="zh-CN" sz="35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Contents</a:t>
            </a:r>
          </a:p>
        </p:txBody>
      </p:sp>
      <p:sp>
        <p:nvSpPr>
          <p:cNvPr id="2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7" name="Freeform 6"/>
          <p:cNvSpPr/>
          <p:nvPr userDrawn="1"/>
        </p:nvSpPr>
        <p:spPr bwMode="auto">
          <a:xfrm>
            <a:off x="4619836" y="296368"/>
            <a:ext cx="7560000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8" name="Freeform 11"/>
          <p:cNvSpPr/>
          <p:nvPr userDrawn="1"/>
        </p:nvSpPr>
        <p:spPr bwMode="auto">
          <a:xfrm>
            <a:off x="45118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816" y="1233487"/>
            <a:ext cx="11307600" cy="4680000"/>
          </a:xfr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ctr">
              <a:buClrTx/>
              <a:buSzTx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Tx/>
              <a:buFont typeface="+mj-lt"/>
              <a:buAutoNum type="arabicPeriod"/>
            </a:pPr>
            <a:r>
              <a:rPr lang="zh-CN" altLang="en-US"/>
              <a:t>一级目录一</a:t>
            </a:r>
            <a:endParaRPr lang="en-US" altLang="zh-CN"/>
          </a:p>
          <a:p>
            <a:pPr marL="653788" lvl="1" indent="-457017">
              <a:buSzTx/>
              <a:buFont typeface="+mj-lt"/>
              <a:buAutoNum type="arabicPeriod"/>
            </a:pPr>
            <a:endParaRPr lang="en-US" altLang="zh-CN"/>
          </a:p>
          <a:p>
            <a:pPr marL="457200" indent="-457200">
              <a:buSzTx/>
              <a:buFont typeface="+mj-lt"/>
              <a:buAutoNum type="arabicPeriod"/>
            </a:pPr>
            <a:r>
              <a:rPr lang="zh-CN" altLang="en-US"/>
              <a:t>一级目录二</a:t>
            </a:r>
            <a:endParaRPr lang="en-US" altLang="zh-CN"/>
          </a:p>
          <a:p>
            <a:pPr marL="457200" indent="-457200">
              <a:buSzTx/>
              <a:buFont typeface="+mj-lt"/>
              <a:buAutoNum type="arabicPeriod"/>
            </a:pPr>
            <a:r>
              <a:rPr lang="zh-CN" altLang="en-US"/>
              <a:t>一级目录三</a:t>
            </a:r>
            <a:endParaRPr lang="en-US" altLang="zh-CN"/>
          </a:p>
          <a:p>
            <a:pPr marL="457200" indent="-457200">
              <a:buSzTx/>
              <a:buFont typeface="+mj-lt"/>
              <a:buAutoNum type="arabicPeriod"/>
            </a:pPr>
            <a:r>
              <a:rPr lang="zh-CN" altLang="en-US"/>
              <a:t>一级目录四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51878" y="1242452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>
            <a:defPPr>
              <a:defRPr lang="zh-CN"/>
            </a:defPPr>
            <a:lvl1pPr defTabSz="1001624" eaLnBrk="0" hangingPunct="0"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 fontAlgn="ctr"/>
            <a:r>
              <a:rPr lang="en-US" altLang="zh-CN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Overview and Objectives</a:t>
            </a:r>
          </a:p>
        </p:txBody>
      </p:sp>
      <p:sp>
        <p:nvSpPr>
          <p:cNvPr id="12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1877" y="1242453"/>
            <a:ext cx="11306175" cy="4680000"/>
          </a:xfrm>
          <a:prstGeom prst="rect">
            <a:avLst/>
          </a:prstGeom>
        </p:spPr>
        <p:txBody>
          <a:bodyPr/>
          <a:lstStyle>
            <a:lvl1pPr algn="just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en-US" altLang="zh-CN"/>
              <a:t>Click here to edit</a:t>
            </a:r>
            <a:endParaRPr lang="zh-CN" altLang="en-US"/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aseline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  <a:noFill/>
          <a:ln w="9525">
            <a:noFill/>
            <a:miter lim="800000"/>
          </a:ln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defRPr lang="zh-CN" altLang="en-US" b="1" kern="0" baseline="0"/>
            </a:lvl1pPr>
          </a:lstStyle>
          <a:p>
            <a:pPr lvl="0"/>
            <a:r>
              <a:rPr lang="en-US" altLang="zh-CN"/>
              <a:t>Title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6" h="492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方正兰亭黑简体" panose="02000000000000000000" pitchFamily="2" charset="-122"/>
            </a:endParaRPr>
          </a:p>
        </p:txBody>
      </p:sp>
      <p:sp>
        <p:nvSpPr>
          <p:cNvPr id="8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2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方正兰亭黑简体" panose="02000000000000000000" pitchFamily="2" charset="-122"/>
            </a:endParaRPr>
          </a:p>
        </p:txBody>
      </p:sp>
      <p:sp>
        <p:nvSpPr>
          <p:cNvPr id="9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方正兰亭黑简体" panose="02000000000000000000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  <a:noFill/>
          <a:ln w="9525">
            <a:noFill/>
            <a:miter lim="800000"/>
          </a:ln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>
              <a:defRPr lang="zh-CN" altLang="en-US" b="1" kern="0" baseline="0"/>
            </a:lvl1pPr>
          </a:lstStyle>
          <a:p>
            <a:pPr lvl="0"/>
            <a:r>
              <a:rPr lang="en-US" altLang="zh-CN"/>
              <a:t>Title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Huawei Sans" panose="020C0503030203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</a:t>
            </a:r>
            <a:endParaRPr lang="zh-CN" altLang="en-US"/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8290" y="1248073"/>
            <a:ext cx="11307600" cy="468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0</a:t>
            </a: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  <p:sp>
        <p:nvSpPr>
          <p:cNvPr id="25" name="Rectangle 69"/>
          <p:cNvSpPr>
            <a:spLocks noChangeArrowheads="1"/>
          </p:cNvSpPr>
          <p:nvPr userDrawn="1"/>
        </p:nvSpPr>
        <p:spPr bwMode="auto">
          <a:xfrm>
            <a:off x="119336" y="6500581"/>
            <a:ext cx="742054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Page</a:t>
            </a:r>
            <a:r>
              <a:rPr lang="en-US" altLang="zh-CN" sz="12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 </a:t>
            </a:r>
            <a:fld id="{2F2CF7F5-F178-4429-B6CA-28062DF31937}" type="slidenum">
              <a:rPr lang="en-US" altLang="zh-CN" sz="1200" smtClean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defTabSz="801668" eaLnBrk="0" fontAlgn="base" hangingPunct="0">
                <a:defRPr/>
              </a:pPr>
              <a:t>‹nº›</a:t>
            </a:fld>
            <a:endParaRPr lang="en-US" altLang="zh-CN" sz="1200"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sp>
        <p:nvSpPr>
          <p:cNvPr id="26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494833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Copyright © 2020 Huawei Technologies Co., Ltd.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</p:sldLayoutIdLst>
  <p:transition/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j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 userDrawn="1">
          <p15:clr>
            <a:srgbClr val="F26B43"/>
          </p15:clr>
        </p15:guide>
        <p15:guide id="4" pos="7401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4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22.emf"/><Relationship Id="rId4" Type="http://schemas.openxmlformats.org/officeDocument/2006/relationships/image" Target="../media/image11.emf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23.emf"/><Relationship Id="rId4" Type="http://schemas.openxmlformats.org/officeDocument/2006/relationships/image" Target="../media/image11.emf"/><Relationship Id="rId9" Type="http://schemas.openxmlformats.org/officeDocument/2006/relationships/image" Target="../media/image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24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pt-BR" altLang="zh-CN" dirty="0"/>
              <a:t>Configuração do serviço de dados GPON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799" y="410400"/>
            <a:ext cx="10302791" cy="640800"/>
          </a:xfrm>
        </p:spPr>
        <p:txBody>
          <a:bodyPr/>
          <a:lstStyle/>
          <a:p>
            <a:r>
              <a:rPr lang="pt-BR" altLang="zh-CN" sz="3200" dirty="0"/>
              <a:t>Modo de mapeamento entre portas GEM e fluxos de serviço</a:t>
            </a:r>
            <a:endParaRPr lang="en-US" altLang="zh-CN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7" y="1325955"/>
            <a:ext cx="11276183" cy="4680000"/>
          </a:xfrm>
        </p:spPr>
        <p:txBody>
          <a:bodyPr/>
          <a:lstStyle/>
          <a:p>
            <a:r>
              <a:rPr lang="pt-BR" altLang="zh-CN" sz="2000" dirty="0"/>
              <a:t>Modos de mapeamento entre portas e serviços GEM</a:t>
            </a:r>
            <a:endParaRPr lang="zh-CN" altLang="en-US" dirty="0"/>
          </a:p>
        </p:txBody>
      </p:sp>
      <p:graphicFrame>
        <p:nvGraphicFramePr>
          <p:cNvPr id="4" name="Group 42"/>
          <p:cNvGraphicFramePr/>
          <p:nvPr>
            <p:extLst>
              <p:ext uri="{D42A27DB-BD31-4B8C-83A1-F6EECF244321}">
                <p14:modId xmlns:p14="http://schemas.microsoft.com/office/powerpoint/2010/main" val="3731068080"/>
              </p:ext>
            </p:extLst>
          </p:nvPr>
        </p:nvGraphicFramePr>
        <p:xfrm>
          <a:off x="1017677" y="2162354"/>
          <a:ext cx="10408723" cy="3163907"/>
        </p:xfrm>
        <a:graphic>
          <a:graphicData uri="http://schemas.openxmlformats.org/drawingml/2006/table">
            <a:tbl>
              <a:tblPr/>
              <a:tblGrid>
                <a:gridCol w="149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5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17">
                <a:tc>
                  <a:txBody>
                    <a:bodyPr/>
                    <a:lstStyle/>
                    <a:p>
                      <a:pPr marL="0" marR="0" lvl="0" indent="0" algn="ctr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ook Antiqua" pitchFamily="18" charset="0"/>
                        </a:rPr>
                        <a:t>Modo de mapeamento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ook Antiqua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ook Antiqua" pitchFamily="18" charset="0"/>
                        </a:rPr>
                        <a:t>Método de mapeamento</a:t>
                      </a:r>
                      <a:endParaRPr kumimoji="0" lang="zh-CN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ook Antiqua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Book Antiqua" pitchFamily="18" charset="0"/>
                        </a:rPr>
                        <a:t>Aplicação</a:t>
                      </a:r>
                      <a:endParaRPr kumimoji="0" lang="zh-CN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Book Antiqua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266"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Mapeamento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de VLAN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Mapeia um ID de VLAN específico para um ID de porta exclusivo.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ONU/ONT diferencia os fluxos de serviço por VLAN ID.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07"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Mapeamento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802.1p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Mapeia uma prioridade 802.1p específica para um ID de porta exclusivo.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ONU/ONT diferencia os fluxos de serviço por prioridade 802.1. A política de prioridade do usuário deve ser Pri-</a:t>
                      </a:r>
                      <a:r>
                        <a:rPr kumimoji="0" lang="pt-BR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tagged</a:t>
                      </a: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89"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Mapeamento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de VLAN 802.1p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Mapeia um VLAN ID + 802.1p específico para um ID de porta único.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ONU/ONT diferencia os fluxos de serviço de diferentes usuários por prioridade + VLAN ID.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398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/>
              <a:t>Introduction to Data Services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Basic Concepts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b="1"/>
              <a:t>Service Forwarding Principles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Introduction to Data Planning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Typical Scenarios and Configurations of Data Services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Data Service Maintenance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532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Princípios de encaminhamento de serviços GPON - ONT</a:t>
            </a:r>
            <a:endParaRPr lang="zh-CN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490043" y="3871591"/>
            <a:ext cx="2716693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1483" y="3786722"/>
            <a:ext cx="251142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200" i="0" dirty="0">
                <a:latin typeface="+mn-lt"/>
                <a:ea typeface="+mn-ea"/>
              </a:rPr>
              <a:t>Porta gem</a:t>
            </a: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1285007" y="2752403"/>
            <a:ext cx="2205037" cy="2243138"/>
          </a:xfrm>
          <a:custGeom>
            <a:avLst/>
            <a:gdLst>
              <a:gd name="T0" fmla="*/ 2147483647 w 942"/>
              <a:gd name="T1" fmla="*/ 0 h 2531"/>
              <a:gd name="T2" fmla="*/ 2147483647 w 942"/>
              <a:gd name="T3" fmla="*/ 2147483647 h 2531"/>
              <a:gd name="T4" fmla="*/ 2147483647 w 942"/>
              <a:gd name="T5" fmla="*/ 2147483647 h 2531"/>
              <a:gd name="T6" fmla="*/ 0 w 942"/>
              <a:gd name="T7" fmla="*/ 2147483647 h 2531"/>
              <a:gd name="T8" fmla="*/ 0 w 942"/>
              <a:gd name="T9" fmla="*/ 2147483647 h 2531"/>
              <a:gd name="T10" fmla="*/ 2147483647 w 942"/>
              <a:gd name="T11" fmla="*/ 0 h 2531"/>
              <a:gd name="T12" fmla="*/ 0 w 942"/>
              <a:gd name="T13" fmla="*/ 2147483647 h 2531"/>
              <a:gd name="T14" fmla="*/ 0 w 942"/>
              <a:gd name="T15" fmla="*/ 0 h 2531"/>
              <a:gd name="T16" fmla="*/ 2147483647 w 942"/>
              <a:gd name="T17" fmla="*/ 0 h 2531"/>
              <a:gd name="T18" fmla="*/ 0 w 942"/>
              <a:gd name="T19" fmla="*/ 2147483647 h 2531"/>
              <a:gd name="T20" fmla="*/ 2147483647 w 942"/>
              <a:gd name="T21" fmla="*/ 2147483647 h 2531"/>
              <a:gd name="T22" fmla="*/ 2147483647 w 942"/>
              <a:gd name="T23" fmla="*/ 2147483647 h 2531"/>
              <a:gd name="T24" fmla="*/ 2147483647 w 942"/>
              <a:gd name="T25" fmla="*/ 2147483647 h 2531"/>
              <a:gd name="T26" fmla="*/ 2147483647 w 942"/>
              <a:gd name="T27" fmla="*/ 0 h 2531"/>
              <a:gd name="T28" fmla="*/ 2147483647 w 942"/>
              <a:gd name="T29" fmla="*/ 0 h 2531"/>
              <a:gd name="T30" fmla="*/ 2147483647 w 942"/>
              <a:gd name="T31" fmla="*/ 2147483647 h 2531"/>
              <a:gd name="T32" fmla="*/ 2147483647 w 942"/>
              <a:gd name="T33" fmla="*/ 0 h 2531"/>
              <a:gd name="T34" fmla="*/ 2147483647 w 942"/>
              <a:gd name="T35" fmla="*/ 0 h 2531"/>
              <a:gd name="T36" fmla="*/ 2147483647 w 942"/>
              <a:gd name="T37" fmla="*/ 2147483647 h 2531"/>
              <a:gd name="T38" fmla="*/ 2147483647 w 942"/>
              <a:gd name="T39" fmla="*/ 0 h 2531"/>
              <a:gd name="T40" fmla="*/ 2147483647 w 942"/>
              <a:gd name="T41" fmla="*/ 2147483647 h 2531"/>
              <a:gd name="T42" fmla="*/ 2147483647 w 942"/>
              <a:gd name="T43" fmla="*/ 2147483647 h 2531"/>
              <a:gd name="T44" fmla="*/ 2147483647 w 942"/>
              <a:gd name="T45" fmla="*/ 2147483647 h 2531"/>
              <a:gd name="T46" fmla="*/ 2147483647 w 942"/>
              <a:gd name="T47" fmla="*/ 2147483647 h 2531"/>
              <a:gd name="T48" fmla="*/ 2147483647 w 942"/>
              <a:gd name="T49" fmla="*/ 2147483647 h 2531"/>
              <a:gd name="T50" fmla="*/ 2147483647 w 942"/>
              <a:gd name="T51" fmla="*/ 2147483647 h 2531"/>
              <a:gd name="T52" fmla="*/ 2147483647 w 942"/>
              <a:gd name="T53" fmla="*/ 2147483647 h 2531"/>
              <a:gd name="T54" fmla="*/ 2147483647 w 942"/>
              <a:gd name="T55" fmla="*/ 2147483647 h 2531"/>
              <a:gd name="T56" fmla="*/ 2147483647 w 942"/>
              <a:gd name="T57" fmla="*/ 2147483647 h 2531"/>
              <a:gd name="T58" fmla="*/ 2147483647 w 942"/>
              <a:gd name="T59" fmla="*/ 2147483647 h 2531"/>
              <a:gd name="T60" fmla="*/ 0 w 942"/>
              <a:gd name="T61" fmla="*/ 2147483647 h 2531"/>
              <a:gd name="T62" fmla="*/ 2147483647 w 942"/>
              <a:gd name="T63" fmla="*/ 2147483647 h 2531"/>
              <a:gd name="T64" fmla="*/ 2147483647 w 942"/>
              <a:gd name="T65" fmla="*/ 2147483647 h 2531"/>
              <a:gd name="T66" fmla="*/ 2147483647 w 942"/>
              <a:gd name="T67" fmla="*/ 2147483647 h 2531"/>
              <a:gd name="T68" fmla="*/ 2147483647 w 942"/>
              <a:gd name="T69" fmla="*/ 2147483647 h 2531"/>
              <a:gd name="T70" fmla="*/ 0 w 942"/>
              <a:gd name="T71" fmla="*/ 2147483647 h 2531"/>
              <a:gd name="T72" fmla="*/ 2147483647 w 942"/>
              <a:gd name="T73" fmla="*/ 2147483647 h 2531"/>
              <a:gd name="T74" fmla="*/ 0 w 942"/>
              <a:gd name="T75" fmla="*/ 2147483647 h 2531"/>
              <a:gd name="T76" fmla="*/ 0 w 942"/>
              <a:gd name="T77" fmla="*/ 2147483647 h 2531"/>
              <a:gd name="T78" fmla="*/ 2147483647 w 942"/>
              <a:gd name="T79" fmla="*/ 2147483647 h 25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942"/>
              <a:gd name="T121" fmla="*/ 0 h 2531"/>
              <a:gd name="T122" fmla="*/ 942 w 942"/>
              <a:gd name="T123" fmla="*/ 2531 h 253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942" h="2531">
                <a:moveTo>
                  <a:pt x="3" y="0"/>
                </a:moveTo>
                <a:lnTo>
                  <a:pt x="5" y="2"/>
                </a:lnTo>
                <a:lnTo>
                  <a:pt x="5" y="2529"/>
                </a:lnTo>
                <a:lnTo>
                  <a:pt x="0" y="2529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942" y="2"/>
                </a:moveTo>
                <a:lnTo>
                  <a:pt x="939" y="4"/>
                </a:lnTo>
                <a:lnTo>
                  <a:pt x="3" y="4"/>
                </a:lnTo>
                <a:lnTo>
                  <a:pt x="3" y="0"/>
                </a:lnTo>
                <a:lnTo>
                  <a:pt x="939" y="0"/>
                </a:lnTo>
                <a:lnTo>
                  <a:pt x="942" y="2"/>
                </a:lnTo>
                <a:close/>
                <a:moveTo>
                  <a:pt x="939" y="0"/>
                </a:moveTo>
                <a:lnTo>
                  <a:pt x="942" y="0"/>
                </a:lnTo>
                <a:lnTo>
                  <a:pt x="942" y="2"/>
                </a:lnTo>
                <a:lnTo>
                  <a:pt x="939" y="0"/>
                </a:lnTo>
                <a:close/>
                <a:moveTo>
                  <a:pt x="939" y="2531"/>
                </a:moveTo>
                <a:lnTo>
                  <a:pt x="937" y="2529"/>
                </a:lnTo>
                <a:lnTo>
                  <a:pt x="937" y="2"/>
                </a:lnTo>
                <a:lnTo>
                  <a:pt x="942" y="2"/>
                </a:lnTo>
                <a:lnTo>
                  <a:pt x="942" y="2529"/>
                </a:lnTo>
                <a:lnTo>
                  <a:pt x="939" y="2531"/>
                </a:lnTo>
                <a:close/>
                <a:moveTo>
                  <a:pt x="942" y="2529"/>
                </a:moveTo>
                <a:lnTo>
                  <a:pt x="942" y="2531"/>
                </a:lnTo>
                <a:lnTo>
                  <a:pt x="939" y="2531"/>
                </a:lnTo>
                <a:lnTo>
                  <a:pt x="942" y="2529"/>
                </a:lnTo>
                <a:close/>
                <a:moveTo>
                  <a:pt x="0" y="2529"/>
                </a:moveTo>
                <a:lnTo>
                  <a:pt x="3" y="2527"/>
                </a:lnTo>
                <a:lnTo>
                  <a:pt x="939" y="2527"/>
                </a:lnTo>
                <a:lnTo>
                  <a:pt x="939" y="2531"/>
                </a:lnTo>
                <a:lnTo>
                  <a:pt x="3" y="2531"/>
                </a:lnTo>
                <a:lnTo>
                  <a:pt x="0" y="2529"/>
                </a:lnTo>
                <a:close/>
                <a:moveTo>
                  <a:pt x="3" y="2531"/>
                </a:moveTo>
                <a:lnTo>
                  <a:pt x="0" y="2531"/>
                </a:lnTo>
                <a:lnTo>
                  <a:pt x="0" y="2529"/>
                </a:lnTo>
                <a:lnTo>
                  <a:pt x="3" y="2531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12608" y="2960366"/>
            <a:ext cx="828675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5C8A"/>
            </a:solidFill>
            <a:miter lim="800000"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207844" y="3590603"/>
            <a:ext cx="838200" cy="522288"/>
          </a:xfrm>
          <a:custGeom>
            <a:avLst/>
            <a:gdLst>
              <a:gd name="T0" fmla="*/ 2147483647 w 528"/>
              <a:gd name="T1" fmla="*/ 0 h 505"/>
              <a:gd name="T2" fmla="*/ 2147483647 w 528"/>
              <a:gd name="T3" fmla="*/ 2147483647 h 505"/>
              <a:gd name="T4" fmla="*/ 2147483647 w 528"/>
              <a:gd name="T5" fmla="*/ 2147483647 h 505"/>
              <a:gd name="T6" fmla="*/ 0 w 528"/>
              <a:gd name="T7" fmla="*/ 2147483647 h 505"/>
              <a:gd name="T8" fmla="*/ 0 w 528"/>
              <a:gd name="T9" fmla="*/ 2147483647 h 505"/>
              <a:gd name="T10" fmla="*/ 2147483647 w 528"/>
              <a:gd name="T11" fmla="*/ 0 h 505"/>
              <a:gd name="T12" fmla="*/ 0 w 528"/>
              <a:gd name="T13" fmla="*/ 2147483647 h 505"/>
              <a:gd name="T14" fmla="*/ 0 w 528"/>
              <a:gd name="T15" fmla="*/ 0 h 505"/>
              <a:gd name="T16" fmla="*/ 2147483647 w 528"/>
              <a:gd name="T17" fmla="*/ 0 h 505"/>
              <a:gd name="T18" fmla="*/ 0 w 528"/>
              <a:gd name="T19" fmla="*/ 2147483647 h 505"/>
              <a:gd name="T20" fmla="*/ 2147483647 w 528"/>
              <a:gd name="T21" fmla="*/ 2147483647 h 505"/>
              <a:gd name="T22" fmla="*/ 2147483647 w 528"/>
              <a:gd name="T23" fmla="*/ 2147483647 h 505"/>
              <a:gd name="T24" fmla="*/ 2147483647 w 528"/>
              <a:gd name="T25" fmla="*/ 2147483647 h 505"/>
              <a:gd name="T26" fmla="*/ 2147483647 w 528"/>
              <a:gd name="T27" fmla="*/ 0 h 505"/>
              <a:gd name="T28" fmla="*/ 2147483647 w 528"/>
              <a:gd name="T29" fmla="*/ 0 h 505"/>
              <a:gd name="T30" fmla="*/ 2147483647 w 528"/>
              <a:gd name="T31" fmla="*/ 2147483647 h 505"/>
              <a:gd name="T32" fmla="*/ 2147483647 w 528"/>
              <a:gd name="T33" fmla="*/ 0 h 505"/>
              <a:gd name="T34" fmla="*/ 2147483647 w 528"/>
              <a:gd name="T35" fmla="*/ 0 h 505"/>
              <a:gd name="T36" fmla="*/ 2147483647 w 528"/>
              <a:gd name="T37" fmla="*/ 2147483647 h 505"/>
              <a:gd name="T38" fmla="*/ 2147483647 w 528"/>
              <a:gd name="T39" fmla="*/ 0 h 505"/>
              <a:gd name="T40" fmla="*/ 2147483647 w 528"/>
              <a:gd name="T41" fmla="*/ 2147483647 h 505"/>
              <a:gd name="T42" fmla="*/ 2147483647 w 528"/>
              <a:gd name="T43" fmla="*/ 2147483647 h 505"/>
              <a:gd name="T44" fmla="*/ 2147483647 w 528"/>
              <a:gd name="T45" fmla="*/ 2147483647 h 505"/>
              <a:gd name="T46" fmla="*/ 2147483647 w 528"/>
              <a:gd name="T47" fmla="*/ 2147483647 h 505"/>
              <a:gd name="T48" fmla="*/ 2147483647 w 528"/>
              <a:gd name="T49" fmla="*/ 2147483647 h 505"/>
              <a:gd name="T50" fmla="*/ 2147483647 w 528"/>
              <a:gd name="T51" fmla="*/ 2147483647 h 505"/>
              <a:gd name="T52" fmla="*/ 2147483647 w 528"/>
              <a:gd name="T53" fmla="*/ 2147483647 h 505"/>
              <a:gd name="T54" fmla="*/ 2147483647 w 528"/>
              <a:gd name="T55" fmla="*/ 2147483647 h 505"/>
              <a:gd name="T56" fmla="*/ 2147483647 w 528"/>
              <a:gd name="T57" fmla="*/ 2147483647 h 505"/>
              <a:gd name="T58" fmla="*/ 2147483647 w 528"/>
              <a:gd name="T59" fmla="*/ 2147483647 h 505"/>
              <a:gd name="T60" fmla="*/ 0 w 528"/>
              <a:gd name="T61" fmla="*/ 2147483647 h 505"/>
              <a:gd name="T62" fmla="*/ 2147483647 w 528"/>
              <a:gd name="T63" fmla="*/ 2147483647 h 505"/>
              <a:gd name="T64" fmla="*/ 2147483647 w 528"/>
              <a:gd name="T65" fmla="*/ 2147483647 h 505"/>
              <a:gd name="T66" fmla="*/ 2147483647 w 528"/>
              <a:gd name="T67" fmla="*/ 2147483647 h 505"/>
              <a:gd name="T68" fmla="*/ 2147483647 w 528"/>
              <a:gd name="T69" fmla="*/ 2147483647 h 505"/>
              <a:gd name="T70" fmla="*/ 0 w 528"/>
              <a:gd name="T71" fmla="*/ 2147483647 h 505"/>
              <a:gd name="T72" fmla="*/ 2147483647 w 528"/>
              <a:gd name="T73" fmla="*/ 2147483647 h 505"/>
              <a:gd name="T74" fmla="*/ 0 w 528"/>
              <a:gd name="T75" fmla="*/ 2147483647 h 505"/>
              <a:gd name="T76" fmla="*/ 0 w 528"/>
              <a:gd name="T77" fmla="*/ 2147483647 h 505"/>
              <a:gd name="T78" fmla="*/ 2147483647 w 528"/>
              <a:gd name="T79" fmla="*/ 2147483647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5"/>
              <a:gd name="T122" fmla="*/ 528 w 528"/>
              <a:gd name="T123" fmla="*/ 505 h 50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5">
                <a:moveTo>
                  <a:pt x="3" y="0"/>
                </a:moveTo>
                <a:lnTo>
                  <a:pt x="5" y="3"/>
                </a:lnTo>
                <a:lnTo>
                  <a:pt x="5" y="503"/>
                </a:lnTo>
                <a:lnTo>
                  <a:pt x="0" y="503"/>
                </a:lnTo>
                <a:lnTo>
                  <a:pt x="0" y="3"/>
                </a:lnTo>
                <a:lnTo>
                  <a:pt x="3" y="0"/>
                </a:lnTo>
                <a:close/>
                <a:moveTo>
                  <a:pt x="0" y="3"/>
                </a:moveTo>
                <a:lnTo>
                  <a:pt x="0" y="0"/>
                </a:lnTo>
                <a:lnTo>
                  <a:pt x="3" y="0"/>
                </a:lnTo>
                <a:lnTo>
                  <a:pt x="0" y="3"/>
                </a:lnTo>
                <a:close/>
                <a:moveTo>
                  <a:pt x="528" y="3"/>
                </a:moveTo>
                <a:lnTo>
                  <a:pt x="525" y="5"/>
                </a:lnTo>
                <a:lnTo>
                  <a:pt x="3" y="5"/>
                </a:lnTo>
                <a:lnTo>
                  <a:pt x="3" y="0"/>
                </a:lnTo>
                <a:lnTo>
                  <a:pt x="525" y="0"/>
                </a:lnTo>
                <a:lnTo>
                  <a:pt x="528" y="3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3"/>
                </a:lnTo>
                <a:lnTo>
                  <a:pt x="525" y="0"/>
                </a:lnTo>
                <a:close/>
                <a:moveTo>
                  <a:pt x="525" y="505"/>
                </a:moveTo>
                <a:lnTo>
                  <a:pt x="522" y="503"/>
                </a:lnTo>
                <a:lnTo>
                  <a:pt x="522" y="3"/>
                </a:lnTo>
                <a:lnTo>
                  <a:pt x="528" y="3"/>
                </a:lnTo>
                <a:lnTo>
                  <a:pt x="528" y="503"/>
                </a:lnTo>
                <a:lnTo>
                  <a:pt x="525" y="505"/>
                </a:lnTo>
                <a:close/>
                <a:moveTo>
                  <a:pt x="528" y="503"/>
                </a:moveTo>
                <a:lnTo>
                  <a:pt x="528" y="505"/>
                </a:lnTo>
                <a:lnTo>
                  <a:pt x="525" y="505"/>
                </a:lnTo>
                <a:lnTo>
                  <a:pt x="528" y="503"/>
                </a:lnTo>
                <a:close/>
                <a:moveTo>
                  <a:pt x="0" y="503"/>
                </a:moveTo>
                <a:lnTo>
                  <a:pt x="3" y="499"/>
                </a:lnTo>
                <a:lnTo>
                  <a:pt x="525" y="499"/>
                </a:lnTo>
                <a:lnTo>
                  <a:pt x="525" y="505"/>
                </a:lnTo>
                <a:lnTo>
                  <a:pt x="3" y="505"/>
                </a:lnTo>
                <a:lnTo>
                  <a:pt x="0" y="503"/>
                </a:lnTo>
                <a:close/>
                <a:moveTo>
                  <a:pt x="3" y="505"/>
                </a:moveTo>
                <a:lnTo>
                  <a:pt x="0" y="505"/>
                </a:lnTo>
                <a:lnTo>
                  <a:pt x="0" y="503"/>
                </a:lnTo>
                <a:lnTo>
                  <a:pt x="3" y="505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12608" y="4224016"/>
            <a:ext cx="828675" cy="474662"/>
          </a:xfrm>
          <a:prstGeom prst="rect">
            <a:avLst/>
          </a:prstGeom>
          <a:solidFill>
            <a:srgbClr val="FFFFFF"/>
          </a:solidFill>
          <a:ln w="9525">
            <a:solidFill>
              <a:srgbClr val="005C8A"/>
            </a:solidFill>
            <a:miter lim="800000"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6207844" y="4220841"/>
            <a:ext cx="838200" cy="481012"/>
          </a:xfrm>
          <a:custGeom>
            <a:avLst/>
            <a:gdLst>
              <a:gd name="T0" fmla="*/ 2147483647 w 528"/>
              <a:gd name="T1" fmla="*/ 0 h 503"/>
              <a:gd name="T2" fmla="*/ 2147483647 w 528"/>
              <a:gd name="T3" fmla="*/ 2147483647 h 503"/>
              <a:gd name="T4" fmla="*/ 2147483647 w 528"/>
              <a:gd name="T5" fmla="*/ 2147483647 h 503"/>
              <a:gd name="T6" fmla="*/ 0 w 528"/>
              <a:gd name="T7" fmla="*/ 2147483647 h 503"/>
              <a:gd name="T8" fmla="*/ 0 w 528"/>
              <a:gd name="T9" fmla="*/ 2147483647 h 503"/>
              <a:gd name="T10" fmla="*/ 2147483647 w 528"/>
              <a:gd name="T11" fmla="*/ 0 h 503"/>
              <a:gd name="T12" fmla="*/ 0 w 528"/>
              <a:gd name="T13" fmla="*/ 2147483647 h 503"/>
              <a:gd name="T14" fmla="*/ 0 w 528"/>
              <a:gd name="T15" fmla="*/ 0 h 503"/>
              <a:gd name="T16" fmla="*/ 2147483647 w 528"/>
              <a:gd name="T17" fmla="*/ 0 h 503"/>
              <a:gd name="T18" fmla="*/ 0 w 528"/>
              <a:gd name="T19" fmla="*/ 2147483647 h 503"/>
              <a:gd name="T20" fmla="*/ 2147483647 w 528"/>
              <a:gd name="T21" fmla="*/ 2147483647 h 503"/>
              <a:gd name="T22" fmla="*/ 2147483647 w 528"/>
              <a:gd name="T23" fmla="*/ 2147483647 h 503"/>
              <a:gd name="T24" fmla="*/ 2147483647 w 528"/>
              <a:gd name="T25" fmla="*/ 2147483647 h 503"/>
              <a:gd name="T26" fmla="*/ 2147483647 w 528"/>
              <a:gd name="T27" fmla="*/ 0 h 503"/>
              <a:gd name="T28" fmla="*/ 2147483647 w 528"/>
              <a:gd name="T29" fmla="*/ 0 h 503"/>
              <a:gd name="T30" fmla="*/ 2147483647 w 528"/>
              <a:gd name="T31" fmla="*/ 2147483647 h 503"/>
              <a:gd name="T32" fmla="*/ 2147483647 w 528"/>
              <a:gd name="T33" fmla="*/ 0 h 503"/>
              <a:gd name="T34" fmla="*/ 2147483647 w 528"/>
              <a:gd name="T35" fmla="*/ 0 h 503"/>
              <a:gd name="T36" fmla="*/ 2147483647 w 528"/>
              <a:gd name="T37" fmla="*/ 2147483647 h 503"/>
              <a:gd name="T38" fmla="*/ 2147483647 w 528"/>
              <a:gd name="T39" fmla="*/ 0 h 503"/>
              <a:gd name="T40" fmla="*/ 2147483647 w 528"/>
              <a:gd name="T41" fmla="*/ 2147483647 h 503"/>
              <a:gd name="T42" fmla="*/ 2147483647 w 528"/>
              <a:gd name="T43" fmla="*/ 2147483647 h 503"/>
              <a:gd name="T44" fmla="*/ 2147483647 w 528"/>
              <a:gd name="T45" fmla="*/ 2147483647 h 503"/>
              <a:gd name="T46" fmla="*/ 2147483647 w 528"/>
              <a:gd name="T47" fmla="*/ 2147483647 h 503"/>
              <a:gd name="T48" fmla="*/ 2147483647 w 528"/>
              <a:gd name="T49" fmla="*/ 2147483647 h 503"/>
              <a:gd name="T50" fmla="*/ 2147483647 w 528"/>
              <a:gd name="T51" fmla="*/ 2147483647 h 503"/>
              <a:gd name="T52" fmla="*/ 2147483647 w 528"/>
              <a:gd name="T53" fmla="*/ 2147483647 h 503"/>
              <a:gd name="T54" fmla="*/ 2147483647 w 528"/>
              <a:gd name="T55" fmla="*/ 2147483647 h 503"/>
              <a:gd name="T56" fmla="*/ 2147483647 w 528"/>
              <a:gd name="T57" fmla="*/ 2147483647 h 503"/>
              <a:gd name="T58" fmla="*/ 2147483647 w 528"/>
              <a:gd name="T59" fmla="*/ 2147483647 h 503"/>
              <a:gd name="T60" fmla="*/ 0 w 528"/>
              <a:gd name="T61" fmla="*/ 2147483647 h 503"/>
              <a:gd name="T62" fmla="*/ 2147483647 w 528"/>
              <a:gd name="T63" fmla="*/ 2147483647 h 503"/>
              <a:gd name="T64" fmla="*/ 2147483647 w 528"/>
              <a:gd name="T65" fmla="*/ 2147483647 h 503"/>
              <a:gd name="T66" fmla="*/ 2147483647 w 528"/>
              <a:gd name="T67" fmla="*/ 2147483647 h 503"/>
              <a:gd name="T68" fmla="*/ 2147483647 w 528"/>
              <a:gd name="T69" fmla="*/ 2147483647 h 503"/>
              <a:gd name="T70" fmla="*/ 0 w 528"/>
              <a:gd name="T71" fmla="*/ 2147483647 h 503"/>
              <a:gd name="T72" fmla="*/ 2147483647 w 528"/>
              <a:gd name="T73" fmla="*/ 2147483647 h 503"/>
              <a:gd name="T74" fmla="*/ 0 w 528"/>
              <a:gd name="T75" fmla="*/ 2147483647 h 503"/>
              <a:gd name="T76" fmla="*/ 0 w 528"/>
              <a:gd name="T77" fmla="*/ 2147483647 h 503"/>
              <a:gd name="T78" fmla="*/ 2147483647 w 528"/>
              <a:gd name="T79" fmla="*/ 2147483647 h 5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3"/>
              <a:gd name="T122" fmla="*/ 528 w 528"/>
              <a:gd name="T123" fmla="*/ 503 h 50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2">
                <a:moveTo>
                  <a:pt x="3" y="0"/>
                </a:moveTo>
                <a:lnTo>
                  <a:pt x="5" y="2"/>
                </a:lnTo>
                <a:lnTo>
                  <a:pt x="5" y="498"/>
                </a:lnTo>
                <a:lnTo>
                  <a:pt x="0" y="498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528" y="2"/>
                </a:moveTo>
                <a:lnTo>
                  <a:pt x="525" y="4"/>
                </a:lnTo>
                <a:lnTo>
                  <a:pt x="3" y="4"/>
                </a:lnTo>
                <a:lnTo>
                  <a:pt x="3" y="0"/>
                </a:lnTo>
                <a:lnTo>
                  <a:pt x="525" y="0"/>
                </a:lnTo>
                <a:lnTo>
                  <a:pt x="528" y="2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2"/>
                </a:lnTo>
                <a:lnTo>
                  <a:pt x="525" y="0"/>
                </a:lnTo>
                <a:close/>
                <a:moveTo>
                  <a:pt x="525" y="503"/>
                </a:moveTo>
                <a:lnTo>
                  <a:pt x="522" y="498"/>
                </a:lnTo>
                <a:lnTo>
                  <a:pt x="522" y="2"/>
                </a:lnTo>
                <a:lnTo>
                  <a:pt x="528" y="2"/>
                </a:lnTo>
                <a:lnTo>
                  <a:pt x="528" y="498"/>
                </a:lnTo>
                <a:lnTo>
                  <a:pt x="525" y="503"/>
                </a:lnTo>
                <a:close/>
                <a:moveTo>
                  <a:pt x="528" y="498"/>
                </a:moveTo>
                <a:lnTo>
                  <a:pt x="528" y="503"/>
                </a:lnTo>
                <a:lnTo>
                  <a:pt x="525" y="503"/>
                </a:lnTo>
                <a:lnTo>
                  <a:pt x="528" y="498"/>
                </a:lnTo>
                <a:close/>
                <a:moveTo>
                  <a:pt x="0" y="498"/>
                </a:moveTo>
                <a:lnTo>
                  <a:pt x="3" y="496"/>
                </a:lnTo>
                <a:lnTo>
                  <a:pt x="525" y="496"/>
                </a:lnTo>
                <a:lnTo>
                  <a:pt x="525" y="503"/>
                </a:lnTo>
                <a:lnTo>
                  <a:pt x="3" y="503"/>
                </a:lnTo>
                <a:lnTo>
                  <a:pt x="0" y="498"/>
                </a:lnTo>
                <a:close/>
                <a:moveTo>
                  <a:pt x="3" y="503"/>
                </a:moveTo>
                <a:lnTo>
                  <a:pt x="0" y="503"/>
                </a:lnTo>
                <a:lnTo>
                  <a:pt x="0" y="498"/>
                </a:lnTo>
                <a:lnTo>
                  <a:pt x="3" y="503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7265689" y="2780978"/>
            <a:ext cx="500100" cy="1962150"/>
          </a:xfrm>
          <a:custGeom>
            <a:avLst/>
            <a:gdLst>
              <a:gd name="T0" fmla="*/ 2147483647 w 319"/>
              <a:gd name="T1" fmla="*/ 0 h 1116"/>
              <a:gd name="T2" fmla="*/ 2147483647 w 319"/>
              <a:gd name="T3" fmla="*/ 2147483647 h 1116"/>
              <a:gd name="T4" fmla="*/ 2147483647 w 319"/>
              <a:gd name="T5" fmla="*/ 2147483647 h 1116"/>
              <a:gd name="T6" fmla="*/ 0 w 319"/>
              <a:gd name="T7" fmla="*/ 2147483647 h 1116"/>
              <a:gd name="T8" fmla="*/ 0 w 319"/>
              <a:gd name="T9" fmla="*/ 2147483647 h 1116"/>
              <a:gd name="T10" fmla="*/ 2147483647 w 319"/>
              <a:gd name="T11" fmla="*/ 0 h 1116"/>
              <a:gd name="T12" fmla="*/ 0 w 319"/>
              <a:gd name="T13" fmla="*/ 2147483647 h 1116"/>
              <a:gd name="T14" fmla="*/ 0 w 319"/>
              <a:gd name="T15" fmla="*/ 0 h 1116"/>
              <a:gd name="T16" fmla="*/ 2147483647 w 319"/>
              <a:gd name="T17" fmla="*/ 0 h 1116"/>
              <a:gd name="T18" fmla="*/ 0 w 319"/>
              <a:gd name="T19" fmla="*/ 2147483647 h 1116"/>
              <a:gd name="T20" fmla="*/ 2147483647 w 319"/>
              <a:gd name="T21" fmla="*/ 2147483647 h 1116"/>
              <a:gd name="T22" fmla="*/ 2147483647 w 319"/>
              <a:gd name="T23" fmla="*/ 2147483647 h 1116"/>
              <a:gd name="T24" fmla="*/ 2147483647 w 319"/>
              <a:gd name="T25" fmla="*/ 2147483647 h 1116"/>
              <a:gd name="T26" fmla="*/ 2147483647 w 319"/>
              <a:gd name="T27" fmla="*/ 0 h 1116"/>
              <a:gd name="T28" fmla="*/ 2147483647 w 319"/>
              <a:gd name="T29" fmla="*/ 0 h 1116"/>
              <a:gd name="T30" fmla="*/ 2147483647 w 319"/>
              <a:gd name="T31" fmla="*/ 2147483647 h 1116"/>
              <a:gd name="T32" fmla="*/ 2147483647 w 319"/>
              <a:gd name="T33" fmla="*/ 0 h 1116"/>
              <a:gd name="T34" fmla="*/ 2147483647 w 319"/>
              <a:gd name="T35" fmla="*/ 0 h 1116"/>
              <a:gd name="T36" fmla="*/ 2147483647 w 319"/>
              <a:gd name="T37" fmla="*/ 2147483647 h 1116"/>
              <a:gd name="T38" fmla="*/ 2147483647 w 319"/>
              <a:gd name="T39" fmla="*/ 0 h 1116"/>
              <a:gd name="T40" fmla="*/ 2147483647 w 319"/>
              <a:gd name="T41" fmla="*/ 2147483647 h 1116"/>
              <a:gd name="T42" fmla="*/ 2147483647 w 319"/>
              <a:gd name="T43" fmla="*/ 2147483647 h 1116"/>
              <a:gd name="T44" fmla="*/ 2147483647 w 319"/>
              <a:gd name="T45" fmla="*/ 2147483647 h 1116"/>
              <a:gd name="T46" fmla="*/ 2147483647 w 319"/>
              <a:gd name="T47" fmla="*/ 2147483647 h 1116"/>
              <a:gd name="T48" fmla="*/ 2147483647 w 319"/>
              <a:gd name="T49" fmla="*/ 2147483647 h 1116"/>
              <a:gd name="T50" fmla="*/ 2147483647 w 319"/>
              <a:gd name="T51" fmla="*/ 2147483647 h 1116"/>
              <a:gd name="T52" fmla="*/ 2147483647 w 319"/>
              <a:gd name="T53" fmla="*/ 2147483647 h 1116"/>
              <a:gd name="T54" fmla="*/ 2147483647 w 319"/>
              <a:gd name="T55" fmla="*/ 2147483647 h 1116"/>
              <a:gd name="T56" fmla="*/ 2147483647 w 319"/>
              <a:gd name="T57" fmla="*/ 2147483647 h 1116"/>
              <a:gd name="T58" fmla="*/ 2147483647 w 319"/>
              <a:gd name="T59" fmla="*/ 2147483647 h 1116"/>
              <a:gd name="T60" fmla="*/ 0 w 319"/>
              <a:gd name="T61" fmla="*/ 2147483647 h 1116"/>
              <a:gd name="T62" fmla="*/ 2147483647 w 319"/>
              <a:gd name="T63" fmla="*/ 2147483647 h 1116"/>
              <a:gd name="T64" fmla="*/ 2147483647 w 319"/>
              <a:gd name="T65" fmla="*/ 2147483647 h 1116"/>
              <a:gd name="T66" fmla="*/ 2147483647 w 319"/>
              <a:gd name="T67" fmla="*/ 2147483647 h 1116"/>
              <a:gd name="T68" fmla="*/ 2147483647 w 319"/>
              <a:gd name="T69" fmla="*/ 2147483647 h 1116"/>
              <a:gd name="T70" fmla="*/ 0 w 319"/>
              <a:gd name="T71" fmla="*/ 2147483647 h 1116"/>
              <a:gd name="T72" fmla="*/ 2147483647 w 319"/>
              <a:gd name="T73" fmla="*/ 2147483647 h 1116"/>
              <a:gd name="T74" fmla="*/ 0 w 319"/>
              <a:gd name="T75" fmla="*/ 2147483647 h 1116"/>
              <a:gd name="T76" fmla="*/ 0 w 319"/>
              <a:gd name="T77" fmla="*/ 2147483647 h 1116"/>
              <a:gd name="T78" fmla="*/ 2147483647 w 319"/>
              <a:gd name="T79" fmla="*/ 2147483647 h 11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19"/>
              <a:gd name="T121" fmla="*/ 0 h 1116"/>
              <a:gd name="T122" fmla="*/ 319 w 319"/>
              <a:gd name="T123" fmla="*/ 1116 h 111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19" h="1116">
                <a:moveTo>
                  <a:pt x="2" y="0"/>
                </a:moveTo>
                <a:lnTo>
                  <a:pt x="5" y="4"/>
                </a:lnTo>
                <a:lnTo>
                  <a:pt x="5" y="1114"/>
                </a:lnTo>
                <a:lnTo>
                  <a:pt x="0" y="1114"/>
                </a:lnTo>
                <a:lnTo>
                  <a:pt x="0" y="4"/>
                </a:lnTo>
                <a:lnTo>
                  <a:pt x="2" y="0"/>
                </a:lnTo>
                <a:close/>
                <a:moveTo>
                  <a:pt x="0" y="4"/>
                </a:moveTo>
                <a:lnTo>
                  <a:pt x="0" y="0"/>
                </a:lnTo>
                <a:lnTo>
                  <a:pt x="2" y="0"/>
                </a:lnTo>
                <a:lnTo>
                  <a:pt x="0" y="4"/>
                </a:lnTo>
                <a:close/>
                <a:moveTo>
                  <a:pt x="319" y="4"/>
                </a:moveTo>
                <a:lnTo>
                  <a:pt x="316" y="6"/>
                </a:lnTo>
                <a:lnTo>
                  <a:pt x="2" y="6"/>
                </a:lnTo>
                <a:lnTo>
                  <a:pt x="2" y="0"/>
                </a:lnTo>
                <a:lnTo>
                  <a:pt x="316" y="0"/>
                </a:lnTo>
                <a:lnTo>
                  <a:pt x="319" y="4"/>
                </a:lnTo>
                <a:close/>
                <a:moveTo>
                  <a:pt x="316" y="0"/>
                </a:moveTo>
                <a:lnTo>
                  <a:pt x="319" y="0"/>
                </a:lnTo>
                <a:lnTo>
                  <a:pt x="319" y="4"/>
                </a:lnTo>
                <a:lnTo>
                  <a:pt x="316" y="0"/>
                </a:lnTo>
                <a:close/>
                <a:moveTo>
                  <a:pt x="316" y="1116"/>
                </a:moveTo>
                <a:lnTo>
                  <a:pt x="314" y="1114"/>
                </a:lnTo>
                <a:lnTo>
                  <a:pt x="314" y="4"/>
                </a:lnTo>
                <a:lnTo>
                  <a:pt x="319" y="4"/>
                </a:lnTo>
                <a:lnTo>
                  <a:pt x="319" y="1114"/>
                </a:lnTo>
                <a:lnTo>
                  <a:pt x="316" y="1116"/>
                </a:lnTo>
                <a:close/>
                <a:moveTo>
                  <a:pt x="319" y="1114"/>
                </a:moveTo>
                <a:lnTo>
                  <a:pt x="319" y="1116"/>
                </a:lnTo>
                <a:lnTo>
                  <a:pt x="316" y="1116"/>
                </a:lnTo>
                <a:lnTo>
                  <a:pt x="319" y="1114"/>
                </a:lnTo>
                <a:close/>
                <a:moveTo>
                  <a:pt x="0" y="1114"/>
                </a:moveTo>
                <a:lnTo>
                  <a:pt x="2" y="1112"/>
                </a:lnTo>
                <a:lnTo>
                  <a:pt x="316" y="1112"/>
                </a:lnTo>
                <a:lnTo>
                  <a:pt x="316" y="1116"/>
                </a:lnTo>
                <a:lnTo>
                  <a:pt x="2" y="1116"/>
                </a:lnTo>
                <a:lnTo>
                  <a:pt x="0" y="1114"/>
                </a:lnTo>
                <a:close/>
                <a:moveTo>
                  <a:pt x="2" y="1116"/>
                </a:moveTo>
                <a:lnTo>
                  <a:pt x="0" y="1116"/>
                </a:lnTo>
                <a:lnTo>
                  <a:pt x="0" y="1114"/>
                </a:lnTo>
                <a:lnTo>
                  <a:pt x="2" y="1116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78939" y="3147691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8939" y="3763641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378939" y="4395466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413595" y="3210657"/>
            <a:ext cx="2016125" cy="2143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413595" y="3752429"/>
            <a:ext cx="2016125" cy="2143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413595" y="4260529"/>
            <a:ext cx="2016125" cy="2143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17291" y="5154873"/>
            <a:ext cx="1223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400" i="0">
                <a:latin typeface="+mn-lt"/>
                <a:ea typeface="+mn-ea"/>
              </a:rPr>
              <a:t>OLT</a:t>
            </a:r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6207844" y="2957191"/>
            <a:ext cx="838200" cy="544512"/>
          </a:xfrm>
          <a:custGeom>
            <a:avLst/>
            <a:gdLst>
              <a:gd name="T0" fmla="*/ 2147483647 w 528"/>
              <a:gd name="T1" fmla="*/ 0 h 503"/>
              <a:gd name="T2" fmla="*/ 2147483647 w 528"/>
              <a:gd name="T3" fmla="*/ 2147483647 h 503"/>
              <a:gd name="T4" fmla="*/ 2147483647 w 528"/>
              <a:gd name="T5" fmla="*/ 2147483647 h 503"/>
              <a:gd name="T6" fmla="*/ 0 w 528"/>
              <a:gd name="T7" fmla="*/ 2147483647 h 503"/>
              <a:gd name="T8" fmla="*/ 0 w 528"/>
              <a:gd name="T9" fmla="*/ 2147483647 h 503"/>
              <a:gd name="T10" fmla="*/ 2147483647 w 528"/>
              <a:gd name="T11" fmla="*/ 0 h 503"/>
              <a:gd name="T12" fmla="*/ 0 w 528"/>
              <a:gd name="T13" fmla="*/ 2147483647 h 503"/>
              <a:gd name="T14" fmla="*/ 0 w 528"/>
              <a:gd name="T15" fmla="*/ 0 h 503"/>
              <a:gd name="T16" fmla="*/ 2147483647 w 528"/>
              <a:gd name="T17" fmla="*/ 0 h 503"/>
              <a:gd name="T18" fmla="*/ 0 w 528"/>
              <a:gd name="T19" fmla="*/ 2147483647 h 503"/>
              <a:gd name="T20" fmla="*/ 2147483647 w 528"/>
              <a:gd name="T21" fmla="*/ 2147483647 h 503"/>
              <a:gd name="T22" fmla="*/ 2147483647 w 528"/>
              <a:gd name="T23" fmla="*/ 2147483647 h 503"/>
              <a:gd name="T24" fmla="*/ 2147483647 w 528"/>
              <a:gd name="T25" fmla="*/ 2147483647 h 503"/>
              <a:gd name="T26" fmla="*/ 2147483647 w 528"/>
              <a:gd name="T27" fmla="*/ 0 h 503"/>
              <a:gd name="T28" fmla="*/ 2147483647 w 528"/>
              <a:gd name="T29" fmla="*/ 0 h 503"/>
              <a:gd name="T30" fmla="*/ 2147483647 w 528"/>
              <a:gd name="T31" fmla="*/ 2147483647 h 503"/>
              <a:gd name="T32" fmla="*/ 2147483647 w 528"/>
              <a:gd name="T33" fmla="*/ 0 h 503"/>
              <a:gd name="T34" fmla="*/ 2147483647 w 528"/>
              <a:gd name="T35" fmla="*/ 0 h 503"/>
              <a:gd name="T36" fmla="*/ 2147483647 w 528"/>
              <a:gd name="T37" fmla="*/ 2147483647 h 503"/>
              <a:gd name="T38" fmla="*/ 2147483647 w 528"/>
              <a:gd name="T39" fmla="*/ 0 h 503"/>
              <a:gd name="T40" fmla="*/ 2147483647 w 528"/>
              <a:gd name="T41" fmla="*/ 2147483647 h 503"/>
              <a:gd name="T42" fmla="*/ 2147483647 w 528"/>
              <a:gd name="T43" fmla="*/ 2147483647 h 503"/>
              <a:gd name="T44" fmla="*/ 2147483647 w 528"/>
              <a:gd name="T45" fmla="*/ 2147483647 h 503"/>
              <a:gd name="T46" fmla="*/ 2147483647 w 528"/>
              <a:gd name="T47" fmla="*/ 2147483647 h 503"/>
              <a:gd name="T48" fmla="*/ 2147483647 w 528"/>
              <a:gd name="T49" fmla="*/ 2147483647 h 503"/>
              <a:gd name="T50" fmla="*/ 2147483647 w 528"/>
              <a:gd name="T51" fmla="*/ 2147483647 h 503"/>
              <a:gd name="T52" fmla="*/ 2147483647 w 528"/>
              <a:gd name="T53" fmla="*/ 2147483647 h 503"/>
              <a:gd name="T54" fmla="*/ 2147483647 w 528"/>
              <a:gd name="T55" fmla="*/ 2147483647 h 503"/>
              <a:gd name="T56" fmla="*/ 2147483647 w 528"/>
              <a:gd name="T57" fmla="*/ 2147483647 h 503"/>
              <a:gd name="T58" fmla="*/ 2147483647 w 528"/>
              <a:gd name="T59" fmla="*/ 2147483647 h 503"/>
              <a:gd name="T60" fmla="*/ 0 w 528"/>
              <a:gd name="T61" fmla="*/ 2147483647 h 503"/>
              <a:gd name="T62" fmla="*/ 2147483647 w 528"/>
              <a:gd name="T63" fmla="*/ 2147483647 h 503"/>
              <a:gd name="T64" fmla="*/ 2147483647 w 528"/>
              <a:gd name="T65" fmla="*/ 2147483647 h 503"/>
              <a:gd name="T66" fmla="*/ 2147483647 w 528"/>
              <a:gd name="T67" fmla="*/ 2147483647 h 503"/>
              <a:gd name="T68" fmla="*/ 2147483647 w 528"/>
              <a:gd name="T69" fmla="*/ 2147483647 h 503"/>
              <a:gd name="T70" fmla="*/ 0 w 528"/>
              <a:gd name="T71" fmla="*/ 2147483647 h 503"/>
              <a:gd name="T72" fmla="*/ 2147483647 w 528"/>
              <a:gd name="T73" fmla="*/ 2147483647 h 503"/>
              <a:gd name="T74" fmla="*/ 0 w 528"/>
              <a:gd name="T75" fmla="*/ 2147483647 h 503"/>
              <a:gd name="T76" fmla="*/ 0 w 528"/>
              <a:gd name="T77" fmla="*/ 2147483647 h 503"/>
              <a:gd name="T78" fmla="*/ 2147483647 w 528"/>
              <a:gd name="T79" fmla="*/ 2147483647 h 5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3"/>
              <a:gd name="T122" fmla="*/ 528 w 528"/>
              <a:gd name="T123" fmla="*/ 503 h 50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2">
                <a:moveTo>
                  <a:pt x="3" y="0"/>
                </a:moveTo>
                <a:lnTo>
                  <a:pt x="5" y="2"/>
                </a:lnTo>
                <a:lnTo>
                  <a:pt x="5" y="501"/>
                </a:lnTo>
                <a:lnTo>
                  <a:pt x="0" y="501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528" y="2"/>
                </a:moveTo>
                <a:lnTo>
                  <a:pt x="525" y="4"/>
                </a:lnTo>
                <a:lnTo>
                  <a:pt x="3" y="4"/>
                </a:lnTo>
                <a:lnTo>
                  <a:pt x="3" y="0"/>
                </a:lnTo>
                <a:lnTo>
                  <a:pt x="525" y="0"/>
                </a:lnTo>
                <a:lnTo>
                  <a:pt x="528" y="2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2"/>
                </a:lnTo>
                <a:lnTo>
                  <a:pt x="525" y="0"/>
                </a:lnTo>
                <a:close/>
                <a:moveTo>
                  <a:pt x="525" y="503"/>
                </a:moveTo>
                <a:lnTo>
                  <a:pt x="522" y="501"/>
                </a:lnTo>
                <a:lnTo>
                  <a:pt x="522" y="2"/>
                </a:lnTo>
                <a:lnTo>
                  <a:pt x="528" y="2"/>
                </a:lnTo>
                <a:lnTo>
                  <a:pt x="528" y="501"/>
                </a:lnTo>
                <a:lnTo>
                  <a:pt x="525" y="503"/>
                </a:lnTo>
                <a:close/>
                <a:moveTo>
                  <a:pt x="528" y="501"/>
                </a:moveTo>
                <a:lnTo>
                  <a:pt x="528" y="503"/>
                </a:lnTo>
                <a:lnTo>
                  <a:pt x="525" y="503"/>
                </a:lnTo>
                <a:lnTo>
                  <a:pt x="528" y="501"/>
                </a:lnTo>
                <a:close/>
                <a:moveTo>
                  <a:pt x="0" y="501"/>
                </a:moveTo>
                <a:lnTo>
                  <a:pt x="3" y="499"/>
                </a:lnTo>
                <a:lnTo>
                  <a:pt x="525" y="499"/>
                </a:lnTo>
                <a:lnTo>
                  <a:pt x="525" y="503"/>
                </a:lnTo>
                <a:lnTo>
                  <a:pt x="3" y="503"/>
                </a:lnTo>
                <a:lnTo>
                  <a:pt x="0" y="501"/>
                </a:lnTo>
                <a:close/>
                <a:moveTo>
                  <a:pt x="3" y="503"/>
                </a:moveTo>
                <a:lnTo>
                  <a:pt x="0" y="503"/>
                </a:lnTo>
                <a:lnTo>
                  <a:pt x="0" y="501"/>
                </a:lnTo>
                <a:lnTo>
                  <a:pt x="3" y="503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 flipH="1">
            <a:off x="2429931" y="2664297"/>
            <a:ext cx="0" cy="4770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 flipH="1">
            <a:off x="7526835" y="2216315"/>
            <a:ext cx="0" cy="564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 flipH="1">
            <a:off x="6649665" y="2526829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697337" y="3432488"/>
            <a:ext cx="876300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Voz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3699594" y="3966741"/>
            <a:ext cx="876300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Video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3697337" y="4468491"/>
            <a:ext cx="875866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Dados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8888588" y="4345498"/>
            <a:ext cx="588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>
                <a:latin typeface="+mn-lt"/>
                <a:ea typeface="+mn-ea"/>
              </a:rPr>
              <a:t>IPTV</a:t>
            </a: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8785891" y="3257681"/>
            <a:ext cx="816296" cy="2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 dirty="0" err="1">
                <a:latin typeface="+mn-lt"/>
                <a:ea typeface="+mn-ea"/>
              </a:rPr>
              <a:t>Telefone</a:t>
            </a:r>
            <a:endParaRPr kumimoji="1" lang="en-US" altLang="zh-CN" sz="1200" i="0" dirty="0">
              <a:latin typeface="+mn-lt"/>
              <a:ea typeface="+mn-ea"/>
            </a:endParaRPr>
          </a:p>
        </p:txBody>
      </p: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8939896" y="5133919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>
                <a:latin typeface="+mn-lt"/>
                <a:ea typeface="+mn-ea"/>
              </a:rPr>
              <a:t>PC</a:t>
            </a:r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 flipV="1">
            <a:off x="7795901" y="3050582"/>
            <a:ext cx="1066959" cy="8671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2"/>
          <p:cNvSpPr>
            <a:spLocks noChangeShapeType="1"/>
          </p:cNvSpPr>
          <p:nvPr/>
        </p:nvSpPr>
        <p:spPr bwMode="auto">
          <a:xfrm>
            <a:off x="7837797" y="4002745"/>
            <a:ext cx="1025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auto">
          <a:xfrm>
            <a:off x="7795900" y="4087742"/>
            <a:ext cx="1066959" cy="84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527527" y="4733859"/>
            <a:ext cx="957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200" i="0" dirty="0">
                <a:latin typeface="+mn-lt"/>
                <a:ea typeface="+mn-ea"/>
              </a:rPr>
              <a:t>Porta GPON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2014659" y="2344180"/>
            <a:ext cx="980466" cy="51867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pt-BR" altLang="zh-CN" sz="1400" i="0" dirty="0">
                <a:latin typeface="+mn-lt"/>
                <a:ea typeface="+mn-ea"/>
              </a:rPr>
              <a:t>Perfil do tráfego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6727414" y="1585373"/>
            <a:ext cx="1946633" cy="52322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pt-BR" altLang="zh-CN" sz="1400" i="0" dirty="0">
                <a:latin typeface="+mn-lt"/>
                <a:ea typeface="+mn-ea"/>
              </a:rPr>
              <a:t>Perfil da linha </a:t>
            </a:r>
            <a:r>
              <a:rPr lang="pt-BR" altLang="zh-CN" sz="1400" i="0" dirty="0" err="1">
                <a:latin typeface="+mn-lt"/>
                <a:ea typeface="+mn-ea"/>
              </a:rPr>
              <a:t>ONTPerfil</a:t>
            </a:r>
            <a:r>
              <a:rPr lang="pt-BR" altLang="zh-CN" sz="1400" i="0" dirty="0">
                <a:latin typeface="+mn-lt"/>
                <a:ea typeface="+mn-ea"/>
              </a:rPr>
              <a:t> de serviço da ONT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6135596" y="2359497"/>
            <a:ext cx="1028139" cy="307777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400" i="0" dirty="0" err="1">
                <a:latin typeface="+mn-lt"/>
                <a:ea typeface="+mn-ea"/>
              </a:rPr>
              <a:t>Perfil</a:t>
            </a:r>
            <a:r>
              <a:rPr lang="en-US" altLang="zh-CN" sz="1400" i="0" dirty="0">
                <a:latin typeface="+mn-lt"/>
                <a:ea typeface="+mn-ea"/>
              </a:rPr>
              <a:t> DBA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944800" y="5082865"/>
            <a:ext cx="11940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400" i="0">
                <a:latin typeface="+mn-lt"/>
                <a:ea typeface="+mn-ea"/>
              </a:rPr>
              <a:t>ONT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556483" y="3220717"/>
            <a:ext cx="251142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200" i="0" dirty="0">
                <a:latin typeface="+mn-lt"/>
                <a:ea typeface="+mn-ea"/>
              </a:rPr>
              <a:t>Porta gem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558308" y="4288078"/>
            <a:ext cx="2511425" cy="182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200" i="0" dirty="0">
                <a:latin typeface="+mn-lt"/>
                <a:ea typeface="+mn-ea"/>
              </a:rPr>
              <a:t>Porta gem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659537" y="3581753"/>
            <a:ext cx="1690947" cy="30581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774" y="2770356"/>
            <a:ext cx="683999" cy="57260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60" y="3824785"/>
            <a:ext cx="816296" cy="54691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2642" y="4662532"/>
            <a:ext cx="656132" cy="50850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134348" y="1460937"/>
            <a:ext cx="2644466" cy="392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015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596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Princípios de encaminhamento de serviços GPON - ONU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 flipV="1">
            <a:off x="8682662" y="3760750"/>
            <a:ext cx="298195" cy="3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9"/>
          <p:cNvGrpSpPr/>
          <p:nvPr/>
        </p:nvGrpSpPr>
        <p:grpSpPr>
          <a:xfrm rot="225738">
            <a:off x="7115820" y="3705061"/>
            <a:ext cx="974941" cy="105647"/>
            <a:chOff x="2696" y="3700"/>
            <a:chExt cx="464" cy="76"/>
          </a:xfrm>
        </p:grpSpPr>
        <p:sp>
          <p:nvSpPr>
            <p:cNvPr id="6" name="Freeform 50"/>
            <p:cNvSpPr/>
            <p:nvPr/>
          </p:nvSpPr>
          <p:spPr bwMode="auto">
            <a:xfrm>
              <a:off x="2752" y="3700"/>
              <a:ext cx="408" cy="68"/>
            </a:xfrm>
            <a:custGeom>
              <a:avLst/>
              <a:gdLst>
                <a:gd name="T0" fmla="*/ 0 w 1120"/>
                <a:gd name="T1" fmla="*/ 0 h 140"/>
                <a:gd name="T2" fmla="*/ 0 w 1120"/>
                <a:gd name="T3" fmla="*/ 0 h 140"/>
                <a:gd name="T4" fmla="*/ 0 w 1120"/>
                <a:gd name="T5" fmla="*/ 0 h 140"/>
                <a:gd name="T6" fmla="*/ 0 w 1120"/>
                <a:gd name="T7" fmla="*/ 0 h 140"/>
                <a:gd name="T8" fmla="*/ 0 w 1120"/>
                <a:gd name="T9" fmla="*/ 0 h 140"/>
                <a:gd name="T10" fmla="*/ 0 w 1120"/>
                <a:gd name="T11" fmla="*/ 0 h 140"/>
                <a:gd name="T12" fmla="*/ 0 w 1120"/>
                <a:gd name="T13" fmla="*/ 0 h 140"/>
                <a:gd name="T14" fmla="*/ 0 w 1120"/>
                <a:gd name="T15" fmla="*/ 0 h 140"/>
                <a:gd name="T16" fmla="*/ 0 w 1120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0"/>
                <a:gd name="T28" fmla="*/ 0 h 140"/>
                <a:gd name="T29" fmla="*/ 1120 w 1120"/>
                <a:gd name="T30" fmla="*/ 140 h 1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0" h="140">
                  <a:moveTo>
                    <a:pt x="0" y="140"/>
                  </a:moveTo>
                  <a:cubicBezTo>
                    <a:pt x="46" y="94"/>
                    <a:pt x="92" y="48"/>
                    <a:pt x="144" y="44"/>
                  </a:cubicBezTo>
                  <a:cubicBezTo>
                    <a:pt x="196" y="40"/>
                    <a:pt x="261" y="116"/>
                    <a:pt x="312" y="116"/>
                  </a:cubicBezTo>
                  <a:cubicBezTo>
                    <a:pt x="363" y="116"/>
                    <a:pt x="396" y="48"/>
                    <a:pt x="448" y="44"/>
                  </a:cubicBezTo>
                  <a:cubicBezTo>
                    <a:pt x="500" y="40"/>
                    <a:pt x="579" y="96"/>
                    <a:pt x="624" y="92"/>
                  </a:cubicBezTo>
                  <a:cubicBezTo>
                    <a:pt x="669" y="88"/>
                    <a:pt x="677" y="24"/>
                    <a:pt x="720" y="20"/>
                  </a:cubicBezTo>
                  <a:cubicBezTo>
                    <a:pt x="763" y="16"/>
                    <a:pt x="833" y="71"/>
                    <a:pt x="880" y="68"/>
                  </a:cubicBezTo>
                  <a:cubicBezTo>
                    <a:pt x="927" y="65"/>
                    <a:pt x="960" y="8"/>
                    <a:pt x="1000" y="4"/>
                  </a:cubicBezTo>
                  <a:cubicBezTo>
                    <a:pt x="1040" y="0"/>
                    <a:pt x="1080" y="22"/>
                    <a:pt x="1120" y="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1"/>
            <p:cNvSpPr/>
            <p:nvPr/>
          </p:nvSpPr>
          <p:spPr bwMode="auto">
            <a:xfrm>
              <a:off x="2696" y="3708"/>
              <a:ext cx="408" cy="68"/>
            </a:xfrm>
            <a:custGeom>
              <a:avLst/>
              <a:gdLst>
                <a:gd name="T0" fmla="*/ 0 w 1120"/>
                <a:gd name="T1" fmla="*/ 0 h 140"/>
                <a:gd name="T2" fmla="*/ 0 w 1120"/>
                <a:gd name="T3" fmla="*/ 0 h 140"/>
                <a:gd name="T4" fmla="*/ 0 w 1120"/>
                <a:gd name="T5" fmla="*/ 0 h 140"/>
                <a:gd name="T6" fmla="*/ 0 w 1120"/>
                <a:gd name="T7" fmla="*/ 0 h 140"/>
                <a:gd name="T8" fmla="*/ 0 w 1120"/>
                <a:gd name="T9" fmla="*/ 0 h 140"/>
                <a:gd name="T10" fmla="*/ 0 w 1120"/>
                <a:gd name="T11" fmla="*/ 0 h 140"/>
                <a:gd name="T12" fmla="*/ 0 w 1120"/>
                <a:gd name="T13" fmla="*/ 0 h 140"/>
                <a:gd name="T14" fmla="*/ 0 w 1120"/>
                <a:gd name="T15" fmla="*/ 0 h 140"/>
                <a:gd name="T16" fmla="*/ 0 w 1120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0"/>
                <a:gd name="T28" fmla="*/ 0 h 140"/>
                <a:gd name="T29" fmla="*/ 1120 w 1120"/>
                <a:gd name="T30" fmla="*/ 140 h 1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0" h="140">
                  <a:moveTo>
                    <a:pt x="0" y="140"/>
                  </a:moveTo>
                  <a:cubicBezTo>
                    <a:pt x="46" y="94"/>
                    <a:pt x="92" y="48"/>
                    <a:pt x="144" y="44"/>
                  </a:cubicBezTo>
                  <a:cubicBezTo>
                    <a:pt x="196" y="40"/>
                    <a:pt x="261" y="116"/>
                    <a:pt x="312" y="116"/>
                  </a:cubicBezTo>
                  <a:cubicBezTo>
                    <a:pt x="363" y="116"/>
                    <a:pt x="396" y="48"/>
                    <a:pt x="448" y="44"/>
                  </a:cubicBezTo>
                  <a:cubicBezTo>
                    <a:pt x="500" y="40"/>
                    <a:pt x="579" y="96"/>
                    <a:pt x="624" y="92"/>
                  </a:cubicBezTo>
                  <a:cubicBezTo>
                    <a:pt x="669" y="88"/>
                    <a:pt x="677" y="24"/>
                    <a:pt x="720" y="20"/>
                  </a:cubicBezTo>
                  <a:cubicBezTo>
                    <a:pt x="763" y="16"/>
                    <a:pt x="833" y="71"/>
                    <a:pt x="880" y="68"/>
                  </a:cubicBezTo>
                  <a:cubicBezTo>
                    <a:pt x="927" y="65"/>
                    <a:pt x="960" y="8"/>
                    <a:pt x="1000" y="4"/>
                  </a:cubicBezTo>
                  <a:cubicBezTo>
                    <a:pt x="1040" y="0"/>
                    <a:pt x="1080" y="22"/>
                    <a:pt x="1120" y="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187353" y="2610941"/>
            <a:ext cx="2863850" cy="2576513"/>
          </a:xfrm>
          <a:custGeom>
            <a:avLst/>
            <a:gdLst>
              <a:gd name="T0" fmla="*/ 2147483647 w 942"/>
              <a:gd name="T1" fmla="*/ 0 h 2531"/>
              <a:gd name="T2" fmla="*/ 2147483647 w 942"/>
              <a:gd name="T3" fmla="*/ 2147483647 h 2531"/>
              <a:gd name="T4" fmla="*/ 2147483647 w 942"/>
              <a:gd name="T5" fmla="*/ 2147483647 h 2531"/>
              <a:gd name="T6" fmla="*/ 0 w 942"/>
              <a:gd name="T7" fmla="*/ 2147483647 h 2531"/>
              <a:gd name="T8" fmla="*/ 0 w 942"/>
              <a:gd name="T9" fmla="*/ 2147483647 h 2531"/>
              <a:gd name="T10" fmla="*/ 2147483647 w 942"/>
              <a:gd name="T11" fmla="*/ 0 h 2531"/>
              <a:gd name="T12" fmla="*/ 0 w 942"/>
              <a:gd name="T13" fmla="*/ 2147483647 h 2531"/>
              <a:gd name="T14" fmla="*/ 0 w 942"/>
              <a:gd name="T15" fmla="*/ 0 h 2531"/>
              <a:gd name="T16" fmla="*/ 2147483647 w 942"/>
              <a:gd name="T17" fmla="*/ 0 h 2531"/>
              <a:gd name="T18" fmla="*/ 0 w 942"/>
              <a:gd name="T19" fmla="*/ 2147483647 h 2531"/>
              <a:gd name="T20" fmla="*/ 2147483647 w 942"/>
              <a:gd name="T21" fmla="*/ 2147483647 h 2531"/>
              <a:gd name="T22" fmla="*/ 2147483647 w 942"/>
              <a:gd name="T23" fmla="*/ 2147483647 h 2531"/>
              <a:gd name="T24" fmla="*/ 2147483647 w 942"/>
              <a:gd name="T25" fmla="*/ 2147483647 h 2531"/>
              <a:gd name="T26" fmla="*/ 2147483647 w 942"/>
              <a:gd name="T27" fmla="*/ 0 h 2531"/>
              <a:gd name="T28" fmla="*/ 2147483647 w 942"/>
              <a:gd name="T29" fmla="*/ 0 h 2531"/>
              <a:gd name="T30" fmla="*/ 2147483647 w 942"/>
              <a:gd name="T31" fmla="*/ 2147483647 h 2531"/>
              <a:gd name="T32" fmla="*/ 2147483647 w 942"/>
              <a:gd name="T33" fmla="*/ 0 h 2531"/>
              <a:gd name="T34" fmla="*/ 2147483647 w 942"/>
              <a:gd name="T35" fmla="*/ 0 h 2531"/>
              <a:gd name="T36" fmla="*/ 2147483647 w 942"/>
              <a:gd name="T37" fmla="*/ 2147483647 h 2531"/>
              <a:gd name="T38" fmla="*/ 2147483647 w 942"/>
              <a:gd name="T39" fmla="*/ 0 h 2531"/>
              <a:gd name="T40" fmla="*/ 2147483647 w 942"/>
              <a:gd name="T41" fmla="*/ 2147483647 h 2531"/>
              <a:gd name="T42" fmla="*/ 2147483647 w 942"/>
              <a:gd name="T43" fmla="*/ 2147483647 h 2531"/>
              <a:gd name="T44" fmla="*/ 2147483647 w 942"/>
              <a:gd name="T45" fmla="*/ 2147483647 h 2531"/>
              <a:gd name="T46" fmla="*/ 2147483647 w 942"/>
              <a:gd name="T47" fmla="*/ 2147483647 h 2531"/>
              <a:gd name="T48" fmla="*/ 2147483647 w 942"/>
              <a:gd name="T49" fmla="*/ 2147483647 h 2531"/>
              <a:gd name="T50" fmla="*/ 2147483647 w 942"/>
              <a:gd name="T51" fmla="*/ 2147483647 h 2531"/>
              <a:gd name="T52" fmla="*/ 2147483647 w 942"/>
              <a:gd name="T53" fmla="*/ 2147483647 h 2531"/>
              <a:gd name="T54" fmla="*/ 2147483647 w 942"/>
              <a:gd name="T55" fmla="*/ 2147483647 h 2531"/>
              <a:gd name="T56" fmla="*/ 2147483647 w 942"/>
              <a:gd name="T57" fmla="*/ 2147483647 h 2531"/>
              <a:gd name="T58" fmla="*/ 2147483647 w 942"/>
              <a:gd name="T59" fmla="*/ 2147483647 h 2531"/>
              <a:gd name="T60" fmla="*/ 0 w 942"/>
              <a:gd name="T61" fmla="*/ 2147483647 h 2531"/>
              <a:gd name="T62" fmla="*/ 2147483647 w 942"/>
              <a:gd name="T63" fmla="*/ 2147483647 h 2531"/>
              <a:gd name="T64" fmla="*/ 2147483647 w 942"/>
              <a:gd name="T65" fmla="*/ 2147483647 h 2531"/>
              <a:gd name="T66" fmla="*/ 2147483647 w 942"/>
              <a:gd name="T67" fmla="*/ 2147483647 h 2531"/>
              <a:gd name="T68" fmla="*/ 2147483647 w 942"/>
              <a:gd name="T69" fmla="*/ 2147483647 h 2531"/>
              <a:gd name="T70" fmla="*/ 0 w 942"/>
              <a:gd name="T71" fmla="*/ 2147483647 h 2531"/>
              <a:gd name="T72" fmla="*/ 2147483647 w 942"/>
              <a:gd name="T73" fmla="*/ 2147483647 h 2531"/>
              <a:gd name="T74" fmla="*/ 0 w 942"/>
              <a:gd name="T75" fmla="*/ 2147483647 h 2531"/>
              <a:gd name="T76" fmla="*/ 0 w 942"/>
              <a:gd name="T77" fmla="*/ 2147483647 h 2531"/>
              <a:gd name="T78" fmla="*/ 2147483647 w 942"/>
              <a:gd name="T79" fmla="*/ 2147483647 h 253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942"/>
              <a:gd name="T121" fmla="*/ 0 h 2531"/>
              <a:gd name="T122" fmla="*/ 942 w 942"/>
              <a:gd name="T123" fmla="*/ 2531 h 253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942" h="2531">
                <a:moveTo>
                  <a:pt x="3" y="0"/>
                </a:moveTo>
                <a:lnTo>
                  <a:pt x="5" y="2"/>
                </a:lnTo>
                <a:lnTo>
                  <a:pt x="5" y="2529"/>
                </a:lnTo>
                <a:lnTo>
                  <a:pt x="0" y="2529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942" y="2"/>
                </a:moveTo>
                <a:lnTo>
                  <a:pt x="939" y="4"/>
                </a:lnTo>
                <a:lnTo>
                  <a:pt x="3" y="4"/>
                </a:lnTo>
                <a:lnTo>
                  <a:pt x="3" y="0"/>
                </a:lnTo>
                <a:lnTo>
                  <a:pt x="939" y="0"/>
                </a:lnTo>
                <a:lnTo>
                  <a:pt x="942" y="2"/>
                </a:lnTo>
                <a:close/>
                <a:moveTo>
                  <a:pt x="939" y="0"/>
                </a:moveTo>
                <a:lnTo>
                  <a:pt x="942" y="0"/>
                </a:lnTo>
                <a:lnTo>
                  <a:pt x="942" y="2"/>
                </a:lnTo>
                <a:lnTo>
                  <a:pt x="939" y="0"/>
                </a:lnTo>
                <a:close/>
                <a:moveTo>
                  <a:pt x="939" y="2531"/>
                </a:moveTo>
                <a:lnTo>
                  <a:pt x="937" y="2529"/>
                </a:lnTo>
                <a:lnTo>
                  <a:pt x="937" y="2"/>
                </a:lnTo>
                <a:lnTo>
                  <a:pt x="942" y="2"/>
                </a:lnTo>
                <a:lnTo>
                  <a:pt x="942" y="2529"/>
                </a:lnTo>
                <a:lnTo>
                  <a:pt x="939" y="2531"/>
                </a:lnTo>
                <a:close/>
                <a:moveTo>
                  <a:pt x="942" y="2529"/>
                </a:moveTo>
                <a:lnTo>
                  <a:pt x="942" y="2531"/>
                </a:lnTo>
                <a:lnTo>
                  <a:pt x="939" y="2531"/>
                </a:lnTo>
                <a:lnTo>
                  <a:pt x="942" y="2529"/>
                </a:lnTo>
                <a:close/>
                <a:moveTo>
                  <a:pt x="0" y="2529"/>
                </a:moveTo>
                <a:lnTo>
                  <a:pt x="3" y="2527"/>
                </a:lnTo>
                <a:lnTo>
                  <a:pt x="939" y="2527"/>
                </a:lnTo>
                <a:lnTo>
                  <a:pt x="939" y="2531"/>
                </a:lnTo>
                <a:lnTo>
                  <a:pt x="3" y="2531"/>
                </a:lnTo>
                <a:lnTo>
                  <a:pt x="0" y="2529"/>
                </a:lnTo>
                <a:close/>
                <a:moveTo>
                  <a:pt x="3" y="2531"/>
                </a:moveTo>
                <a:lnTo>
                  <a:pt x="0" y="2531"/>
                </a:lnTo>
                <a:lnTo>
                  <a:pt x="0" y="2529"/>
                </a:lnTo>
                <a:lnTo>
                  <a:pt x="3" y="2531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83179" y="2931615"/>
            <a:ext cx="828675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5C8A"/>
            </a:solidFill>
            <a:miter lim="800000"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878415" y="3561854"/>
            <a:ext cx="838200" cy="522287"/>
          </a:xfrm>
          <a:custGeom>
            <a:avLst/>
            <a:gdLst>
              <a:gd name="T0" fmla="*/ 2147483647 w 528"/>
              <a:gd name="T1" fmla="*/ 0 h 505"/>
              <a:gd name="T2" fmla="*/ 2147483647 w 528"/>
              <a:gd name="T3" fmla="*/ 2147483647 h 505"/>
              <a:gd name="T4" fmla="*/ 2147483647 w 528"/>
              <a:gd name="T5" fmla="*/ 2147483647 h 505"/>
              <a:gd name="T6" fmla="*/ 0 w 528"/>
              <a:gd name="T7" fmla="*/ 2147483647 h 505"/>
              <a:gd name="T8" fmla="*/ 0 w 528"/>
              <a:gd name="T9" fmla="*/ 2147483647 h 505"/>
              <a:gd name="T10" fmla="*/ 2147483647 w 528"/>
              <a:gd name="T11" fmla="*/ 0 h 505"/>
              <a:gd name="T12" fmla="*/ 0 w 528"/>
              <a:gd name="T13" fmla="*/ 2147483647 h 505"/>
              <a:gd name="T14" fmla="*/ 0 w 528"/>
              <a:gd name="T15" fmla="*/ 0 h 505"/>
              <a:gd name="T16" fmla="*/ 2147483647 w 528"/>
              <a:gd name="T17" fmla="*/ 0 h 505"/>
              <a:gd name="T18" fmla="*/ 0 w 528"/>
              <a:gd name="T19" fmla="*/ 2147483647 h 505"/>
              <a:gd name="T20" fmla="*/ 2147483647 w 528"/>
              <a:gd name="T21" fmla="*/ 2147483647 h 505"/>
              <a:gd name="T22" fmla="*/ 2147483647 w 528"/>
              <a:gd name="T23" fmla="*/ 2147483647 h 505"/>
              <a:gd name="T24" fmla="*/ 2147483647 w 528"/>
              <a:gd name="T25" fmla="*/ 2147483647 h 505"/>
              <a:gd name="T26" fmla="*/ 2147483647 w 528"/>
              <a:gd name="T27" fmla="*/ 0 h 505"/>
              <a:gd name="T28" fmla="*/ 2147483647 w 528"/>
              <a:gd name="T29" fmla="*/ 0 h 505"/>
              <a:gd name="T30" fmla="*/ 2147483647 w 528"/>
              <a:gd name="T31" fmla="*/ 2147483647 h 505"/>
              <a:gd name="T32" fmla="*/ 2147483647 w 528"/>
              <a:gd name="T33" fmla="*/ 0 h 505"/>
              <a:gd name="T34" fmla="*/ 2147483647 w 528"/>
              <a:gd name="T35" fmla="*/ 0 h 505"/>
              <a:gd name="T36" fmla="*/ 2147483647 w 528"/>
              <a:gd name="T37" fmla="*/ 2147483647 h 505"/>
              <a:gd name="T38" fmla="*/ 2147483647 w 528"/>
              <a:gd name="T39" fmla="*/ 0 h 505"/>
              <a:gd name="T40" fmla="*/ 2147483647 w 528"/>
              <a:gd name="T41" fmla="*/ 2147483647 h 505"/>
              <a:gd name="T42" fmla="*/ 2147483647 w 528"/>
              <a:gd name="T43" fmla="*/ 2147483647 h 505"/>
              <a:gd name="T44" fmla="*/ 2147483647 w 528"/>
              <a:gd name="T45" fmla="*/ 2147483647 h 505"/>
              <a:gd name="T46" fmla="*/ 2147483647 w 528"/>
              <a:gd name="T47" fmla="*/ 2147483647 h 505"/>
              <a:gd name="T48" fmla="*/ 2147483647 w 528"/>
              <a:gd name="T49" fmla="*/ 2147483647 h 505"/>
              <a:gd name="T50" fmla="*/ 2147483647 w 528"/>
              <a:gd name="T51" fmla="*/ 2147483647 h 505"/>
              <a:gd name="T52" fmla="*/ 2147483647 w 528"/>
              <a:gd name="T53" fmla="*/ 2147483647 h 505"/>
              <a:gd name="T54" fmla="*/ 2147483647 w 528"/>
              <a:gd name="T55" fmla="*/ 2147483647 h 505"/>
              <a:gd name="T56" fmla="*/ 2147483647 w 528"/>
              <a:gd name="T57" fmla="*/ 2147483647 h 505"/>
              <a:gd name="T58" fmla="*/ 2147483647 w 528"/>
              <a:gd name="T59" fmla="*/ 2147483647 h 505"/>
              <a:gd name="T60" fmla="*/ 0 w 528"/>
              <a:gd name="T61" fmla="*/ 2147483647 h 505"/>
              <a:gd name="T62" fmla="*/ 2147483647 w 528"/>
              <a:gd name="T63" fmla="*/ 2147483647 h 505"/>
              <a:gd name="T64" fmla="*/ 2147483647 w 528"/>
              <a:gd name="T65" fmla="*/ 2147483647 h 505"/>
              <a:gd name="T66" fmla="*/ 2147483647 w 528"/>
              <a:gd name="T67" fmla="*/ 2147483647 h 505"/>
              <a:gd name="T68" fmla="*/ 2147483647 w 528"/>
              <a:gd name="T69" fmla="*/ 2147483647 h 505"/>
              <a:gd name="T70" fmla="*/ 0 w 528"/>
              <a:gd name="T71" fmla="*/ 2147483647 h 505"/>
              <a:gd name="T72" fmla="*/ 2147483647 w 528"/>
              <a:gd name="T73" fmla="*/ 2147483647 h 505"/>
              <a:gd name="T74" fmla="*/ 0 w 528"/>
              <a:gd name="T75" fmla="*/ 2147483647 h 505"/>
              <a:gd name="T76" fmla="*/ 0 w 528"/>
              <a:gd name="T77" fmla="*/ 2147483647 h 505"/>
              <a:gd name="T78" fmla="*/ 2147483647 w 528"/>
              <a:gd name="T79" fmla="*/ 2147483647 h 50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5"/>
              <a:gd name="T122" fmla="*/ 528 w 528"/>
              <a:gd name="T123" fmla="*/ 505 h 50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5">
                <a:moveTo>
                  <a:pt x="3" y="0"/>
                </a:moveTo>
                <a:lnTo>
                  <a:pt x="5" y="3"/>
                </a:lnTo>
                <a:lnTo>
                  <a:pt x="5" y="503"/>
                </a:lnTo>
                <a:lnTo>
                  <a:pt x="0" y="503"/>
                </a:lnTo>
                <a:lnTo>
                  <a:pt x="0" y="3"/>
                </a:lnTo>
                <a:lnTo>
                  <a:pt x="3" y="0"/>
                </a:lnTo>
                <a:close/>
                <a:moveTo>
                  <a:pt x="0" y="3"/>
                </a:moveTo>
                <a:lnTo>
                  <a:pt x="0" y="0"/>
                </a:lnTo>
                <a:lnTo>
                  <a:pt x="3" y="0"/>
                </a:lnTo>
                <a:lnTo>
                  <a:pt x="0" y="3"/>
                </a:lnTo>
                <a:close/>
                <a:moveTo>
                  <a:pt x="528" y="3"/>
                </a:moveTo>
                <a:lnTo>
                  <a:pt x="525" y="5"/>
                </a:lnTo>
                <a:lnTo>
                  <a:pt x="3" y="5"/>
                </a:lnTo>
                <a:lnTo>
                  <a:pt x="3" y="0"/>
                </a:lnTo>
                <a:lnTo>
                  <a:pt x="525" y="0"/>
                </a:lnTo>
                <a:lnTo>
                  <a:pt x="528" y="3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3"/>
                </a:lnTo>
                <a:lnTo>
                  <a:pt x="525" y="0"/>
                </a:lnTo>
                <a:close/>
                <a:moveTo>
                  <a:pt x="525" y="505"/>
                </a:moveTo>
                <a:lnTo>
                  <a:pt x="522" y="503"/>
                </a:lnTo>
                <a:lnTo>
                  <a:pt x="522" y="3"/>
                </a:lnTo>
                <a:lnTo>
                  <a:pt x="528" y="3"/>
                </a:lnTo>
                <a:lnTo>
                  <a:pt x="528" y="503"/>
                </a:lnTo>
                <a:lnTo>
                  <a:pt x="525" y="505"/>
                </a:lnTo>
                <a:close/>
                <a:moveTo>
                  <a:pt x="528" y="503"/>
                </a:moveTo>
                <a:lnTo>
                  <a:pt x="528" y="505"/>
                </a:lnTo>
                <a:lnTo>
                  <a:pt x="525" y="505"/>
                </a:lnTo>
                <a:lnTo>
                  <a:pt x="528" y="503"/>
                </a:lnTo>
                <a:close/>
                <a:moveTo>
                  <a:pt x="0" y="503"/>
                </a:moveTo>
                <a:lnTo>
                  <a:pt x="3" y="499"/>
                </a:lnTo>
                <a:lnTo>
                  <a:pt x="525" y="499"/>
                </a:lnTo>
                <a:lnTo>
                  <a:pt x="525" y="505"/>
                </a:lnTo>
                <a:lnTo>
                  <a:pt x="3" y="505"/>
                </a:lnTo>
                <a:lnTo>
                  <a:pt x="0" y="503"/>
                </a:lnTo>
                <a:close/>
                <a:moveTo>
                  <a:pt x="3" y="505"/>
                </a:moveTo>
                <a:lnTo>
                  <a:pt x="0" y="505"/>
                </a:lnTo>
                <a:lnTo>
                  <a:pt x="0" y="503"/>
                </a:lnTo>
                <a:lnTo>
                  <a:pt x="3" y="505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83179" y="4195266"/>
            <a:ext cx="828675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5C8A"/>
            </a:solidFill>
            <a:miter lim="800000"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5878415" y="4192091"/>
            <a:ext cx="838200" cy="481013"/>
          </a:xfrm>
          <a:custGeom>
            <a:avLst/>
            <a:gdLst>
              <a:gd name="T0" fmla="*/ 2147483647 w 528"/>
              <a:gd name="T1" fmla="*/ 0 h 503"/>
              <a:gd name="T2" fmla="*/ 2147483647 w 528"/>
              <a:gd name="T3" fmla="*/ 2147483647 h 503"/>
              <a:gd name="T4" fmla="*/ 2147483647 w 528"/>
              <a:gd name="T5" fmla="*/ 2147483647 h 503"/>
              <a:gd name="T6" fmla="*/ 0 w 528"/>
              <a:gd name="T7" fmla="*/ 2147483647 h 503"/>
              <a:gd name="T8" fmla="*/ 0 w 528"/>
              <a:gd name="T9" fmla="*/ 2147483647 h 503"/>
              <a:gd name="T10" fmla="*/ 2147483647 w 528"/>
              <a:gd name="T11" fmla="*/ 0 h 503"/>
              <a:gd name="T12" fmla="*/ 0 w 528"/>
              <a:gd name="T13" fmla="*/ 2147483647 h 503"/>
              <a:gd name="T14" fmla="*/ 0 w 528"/>
              <a:gd name="T15" fmla="*/ 0 h 503"/>
              <a:gd name="T16" fmla="*/ 2147483647 w 528"/>
              <a:gd name="T17" fmla="*/ 0 h 503"/>
              <a:gd name="T18" fmla="*/ 0 w 528"/>
              <a:gd name="T19" fmla="*/ 2147483647 h 503"/>
              <a:gd name="T20" fmla="*/ 2147483647 w 528"/>
              <a:gd name="T21" fmla="*/ 2147483647 h 503"/>
              <a:gd name="T22" fmla="*/ 2147483647 w 528"/>
              <a:gd name="T23" fmla="*/ 2147483647 h 503"/>
              <a:gd name="T24" fmla="*/ 2147483647 w 528"/>
              <a:gd name="T25" fmla="*/ 2147483647 h 503"/>
              <a:gd name="T26" fmla="*/ 2147483647 w 528"/>
              <a:gd name="T27" fmla="*/ 0 h 503"/>
              <a:gd name="T28" fmla="*/ 2147483647 w 528"/>
              <a:gd name="T29" fmla="*/ 0 h 503"/>
              <a:gd name="T30" fmla="*/ 2147483647 w 528"/>
              <a:gd name="T31" fmla="*/ 2147483647 h 503"/>
              <a:gd name="T32" fmla="*/ 2147483647 w 528"/>
              <a:gd name="T33" fmla="*/ 0 h 503"/>
              <a:gd name="T34" fmla="*/ 2147483647 w 528"/>
              <a:gd name="T35" fmla="*/ 0 h 503"/>
              <a:gd name="T36" fmla="*/ 2147483647 w 528"/>
              <a:gd name="T37" fmla="*/ 2147483647 h 503"/>
              <a:gd name="T38" fmla="*/ 2147483647 w 528"/>
              <a:gd name="T39" fmla="*/ 0 h 503"/>
              <a:gd name="T40" fmla="*/ 2147483647 w 528"/>
              <a:gd name="T41" fmla="*/ 2147483647 h 503"/>
              <a:gd name="T42" fmla="*/ 2147483647 w 528"/>
              <a:gd name="T43" fmla="*/ 2147483647 h 503"/>
              <a:gd name="T44" fmla="*/ 2147483647 w 528"/>
              <a:gd name="T45" fmla="*/ 2147483647 h 503"/>
              <a:gd name="T46" fmla="*/ 2147483647 w 528"/>
              <a:gd name="T47" fmla="*/ 2147483647 h 503"/>
              <a:gd name="T48" fmla="*/ 2147483647 w 528"/>
              <a:gd name="T49" fmla="*/ 2147483647 h 503"/>
              <a:gd name="T50" fmla="*/ 2147483647 w 528"/>
              <a:gd name="T51" fmla="*/ 2147483647 h 503"/>
              <a:gd name="T52" fmla="*/ 2147483647 w 528"/>
              <a:gd name="T53" fmla="*/ 2147483647 h 503"/>
              <a:gd name="T54" fmla="*/ 2147483647 w 528"/>
              <a:gd name="T55" fmla="*/ 2147483647 h 503"/>
              <a:gd name="T56" fmla="*/ 2147483647 w 528"/>
              <a:gd name="T57" fmla="*/ 2147483647 h 503"/>
              <a:gd name="T58" fmla="*/ 2147483647 w 528"/>
              <a:gd name="T59" fmla="*/ 2147483647 h 503"/>
              <a:gd name="T60" fmla="*/ 0 w 528"/>
              <a:gd name="T61" fmla="*/ 2147483647 h 503"/>
              <a:gd name="T62" fmla="*/ 2147483647 w 528"/>
              <a:gd name="T63" fmla="*/ 2147483647 h 503"/>
              <a:gd name="T64" fmla="*/ 2147483647 w 528"/>
              <a:gd name="T65" fmla="*/ 2147483647 h 503"/>
              <a:gd name="T66" fmla="*/ 2147483647 w 528"/>
              <a:gd name="T67" fmla="*/ 2147483647 h 503"/>
              <a:gd name="T68" fmla="*/ 2147483647 w 528"/>
              <a:gd name="T69" fmla="*/ 2147483647 h 503"/>
              <a:gd name="T70" fmla="*/ 0 w 528"/>
              <a:gd name="T71" fmla="*/ 2147483647 h 503"/>
              <a:gd name="T72" fmla="*/ 2147483647 w 528"/>
              <a:gd name="T73" fmla="*/ 2147483647 h 503"/>
              <a:gd name="T74" fmla="*/ 0 w 528"/>
              <a:gd name="T75" fmla="*/ 2147483647 h 503"/>
              <a:gd name="T76" fmla="*/ 0 w 528"/>
              <a:gd name="T77" fmla="*/ 2147483647 h 503"/>
              <a:gd name="T78" fmla="*/ 2147483647 w 528"/>
              <a:gd name="T79" fmla="*/ 2147483647 h 5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3"/>
              <a:gd name="T122" fmla="*/ 528 w 528"/>
              <a:gd name="T123" fmla="*/ 503 h 50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2">
                <a:moveTo>
                  <a:pt x="3" y="0"/>
                </a:moveTo>
                <a:lnTo>
                  <a:pt x="5" y="2"/>
                </a:lnTo>
                <a:lnTo>
                  <a:pt x="5" y="498"/>
                </a:lnTo>
                <a:lnTo>
                  <a:pt x="0" y="498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528" y="2"/>
                </a:moveTo>
                <a:lnTo>
                  <a:pt x="525" y="4"/>
                </a:lnTo>
                <a:lnTo>
                  <a:pt x="3" y="4"/>
                </a:lnTo>
                <a:lnTo>
                  <a:pt x="3" y="0"/>
                </a:lnTo>
                <a:lnTo>
                  <a:pt x="525" y="0"/>
                </a:lnTo>
                <a:lnTo>
                  <a:pt x="528" y="2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2"/>
                </a:lnTo>
                <a:lnTo>
                  <a:pt x="525" y="0"/>
                </a:lnTo>
                <a:close/>
                <a:moveTo>
                  <a:pt x="525" y="503"/>
                </a:moveTo>
                <a:lnTo>
                  <a:pt x="522" y="498"/>
                </a:lnTo>
                <a:lnTo>
                  <a:pt x="522" y="2"/>
                </a:lnTo>
                <a:lnTo>
                  <a:pt x="528" y="2"/>
                </a:lnTo>
                <a:lnTo>
                  <a:pt x="528" y="498"/>
                </a:lnTo>
                <a:lnTo>
                  <a:pt x="525" y="503"/>
                </a:lnTo>
                <a:close/>
                <a:moveTo>
                  <a:pt x="528" y="498"/>
                </a:moveTo>
                <a:lnTo>
                  <a:pt x="528" y="503"/>
                </a:lnTo>
                <a:lnTo>
                  <a:pt x="525" y="503"/>
                </a:lnTo>
                <a:lnTo>
                  <a:pt x="528" y="498"/>
                </a:lnTo>
                <a:close/>
                <a:moveTo>
                  <a:pt x="0" y="498"/>
                </a:moveTo>
                <a:lnTo>
                  <a:pt x="3" y="496"/>
                </a:lnTo>
                <a:lnTo>
                  <a:pt x="525" y="496"/>
                </a:lnTo>
                <a:lnTo>
                  <a:pt x="525" y="503"/>
                </a:lnTo>
                <a:lnTo>
                  <a:pt x="3" y="503"/>
                </a:lnTo>
                <a:lnTo>
                  <a:pt x="0" y="498"/>
                </a:lnTo>
                <a:close/>
                <a:moveTo>
                  <a:pt x="3" y="503"/>
                </a:moveTo>
                <a:lnTo>
                  <a:pt x="0" y="503"/>
                </a:lnTo>
                <a:lnTo>
                  <a:pt x="0" y="498"/>
                </a:lnTo>
                <a:lnTo>
                  <a:pt x="3" y="503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6709879" y="2813613"/>
            <a:ext cx="549666" cy="1911350"/>
          </a:xfrm>
          <a:custGeom>
            <a:avLst/>
            <a:gdLst>
              <a:gd name="T0" fmla="*/ 2147483647 w 319"/>
              <a:gd name="T1" fmla="*/ 0 h 1116"/>
              <a:gd name="T2" fmla="*/ 2147483647 w 319"/>
              <a:gd name="T3" fmla="*/ 2147483647 h 1116"/>
              <a:gd name="T4" fmla="*/ 2147483647 w 319"/>
              <a:gd name="T5" fmla="*/ 2147483647 h 1116"/>
              <a:gd name="T6" fmla="*/ 0 w 319"/>
              <a:gd name="T7" fmla="*/ 2147483647 h 1116"/>
              <a:gd name="T8" fmla="*/ 0 w 319"/>
              <a:gd name="T9" fmla="*/ 2147483647 h 1116"/>
              <a:gd name="T10" fmla="*/ 2147483647 w 319"/>
              <a:gd name="T11" fmla="*/ 0 h 1116"/>
              <a:gd name="T12" fmla="*/ 0 w 319"/>
              <a:gd name="T13" fmla="*/ 2147483647 h 1116"/>
              <a:gd name="T14" fmla="*/ 0 w 319"/>
              <a:gd name="T15" fmla="*/ 0 h 1116"/>
              <a:gd name="T16" fmla="*/ 2147483647 w 319"/>
              <a:gd name="T17" fmla="*/ 0 h 1116"/>
              <a:gd name="T18" fmla="*/ 0 w 319"/>
              <a:gd name="T19" fmla="*/ 2147483647 h 1116"/>
              <a:gd name="T20" fmla="*/ 2147483647 w 319"/>
              <a:gd name="T21" fmla="*/ 2147483647 h 1116"/>
              <a:gd name="T22" fmla="*/ 2147483647 w 319"/>
              <a:gd name="T23" fmla="*/ 2147483647 h 1116"/>
              <a:gd name="T24" fmla="*/ 2147483647 w 319"/>
              <a:gd name="T25" fmla="*/ 2147483647 h 1116"/>
              <a:gd name="T26" fmla="*/ 2147483647 w 319"/>
              <a:gd name="T27" fmla="*/ 0 h 1116"/>
              <a:gd name="T28" fmla="*/ 2147483647 w 319"/>
              <a:gd name="T29" fmla="*/ 0 h 1116"/>
              <a:gd name="T30" fmla="*/ 2147483647 w 319"/>
              <a:gd name="T31" fmla="*/ 2147483647 h 1116"/>
              <a:gd name="T32" fmla="*/ 2147483647 w 319"/>
              <a:gd name="T33" fmla="*/ 0 h 1116"/>
              <a:gd name="T34" fmla="*/ 2147483647 w 319"/>
              <a:gd name="T35" fmla="*/ 0 h 1116"/>
              <a:gd name="T36" fmla="*/ 2147483647 w 319"/>
              <a:gd name="T37" fmla="*/ 2147483647 h 1116"/>
              <a:gd name="T38" fmla="*/ 2147483647 w 319"/>
              <a:gd name="T39" fmla="*/ 0 h 1116"/>
              <a:gd name="T40" fmla="*/ 2147483647 w 319"/>
              <a:gd name="T41" fmla="*/ 2147483647 h 1116"/>
              <a:gd name="T42" fmla="*/ 2147483647 w 319"/>
              <a:gd name="T43" fmla="*/ 2147483647 h 1116"/>
              <a:gd name="T44" fmla="*/ 2147483647 w 319"/>
              <a:gd name="T45" fmla="*/ 2147483647 h 1116"/>
              <a:gd name="T46" fmla="*/ 2147483647 w 319"/>
              <a:gd name="T47" fmla="*/ 2147483647 h 1116"/>
              <a:gd name="T48" fmla="*/ 2147483647 w 319"/>
              <a:gd name="T49" fmla="*/ 2147483647 h 1116"/>
              <a:gd name="T50" fmla="*/ 2147483647 w 319"/>
              <a:gd name="T51" fmla="*/ 2147483647 h 1116"/>
              <a:gd name="T52" fmla="*/ 2147483647 w 319"/>
              <a:gd name="T53" fmla="*/ 2147483647 h 1116"/>
              <a:gd name="T54" fmla="*/ 2147483647 w 319"/>
              <a:gd name="T55" fmla="*/ 2147483647 h 1116"/>
              <a:gd name="T56" fmla="*/ 2147483647 w 319"/>
              <a:gd name="T57" fmla="*/ 2147483647 h 1116"/>
              <a:gd name="T58" fmla="*/ 2147483647 w 319"/>
              <a:gd name="T59" fmla="*/ 2147483647 h 1116"/>
              <a:gd name="T60" fmla="*/ 0 w 319"/>
              <a:gd name="T61" fmla="*/ 2147483647 h 1116"/>
              <a:gd name="T62" fmla="*/ 2147483647 w 319"/>
              <a:gd name="T63" fmla="*/ 2147483647 h 1116"/>
              <a:gd name="T64" fmla="*/ 2147483647 w 319"/>
              <a:gd name="T65" fmla="*/ 2147483647 h 1116"/>
              <a:gd name="T66" fmla="*/ 2147483647 w 319"/>
              <a:gd name="T67" fmla="*/ 2147483647 h 1116"/>
              <a:gd name="T68" fmla="*/ 2147483647 w 319"/>
              <a:gd name="T69" fmla="*/ 2147483647 h 1116"/>
              <a:gd name="T70" fmla="*/ 0 w 319"/>
              <a:gd name="T71" fmla="*/ 2147483647 h 1116"/>
              <a:gd name="T72" fmla="*/ 2147483647 w 319"/>
              <a:gd name="T73" fmla="*/ 2147483647 h 1116"/>
              <a:gd name="T74" fmla="*/ 0 w 319"/>
              <a:gd name="T75" fmla="*/ 2147483647 h 1116"/>
              <a:gd name="T76" fmla="*/ 0 w 319"/>
              <a:gd name="T77" fmla="*/ 2147483647 h 1116"/>
              <a:gd name="T78" fmla="*/ 2147483647 w 319"/>
              <a:gd name="T79" fmla="*/ 2147483647 h 11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19"/>
              <a:gd name="T121" fmla="*/ 0 h 1116"/>
              <a:gd name="T122" fmla="*/ 319 w 319"/>
              <a:gd name="T123" fmla="*/ 1116 h 111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19" h="1116">
                <a:moveTo>
                  <a:pt x="2" y="0"/>
                </a:moveTo>
                <a:lnTo>
                  <a:pt x="5" y="4"/>
                </a:lnTo>
                <a:lnTo>
                  <a:pt x="5" y="1114"/>
                </a:lnTo>
                <a:lnTo>
                  <a:pt x="0" y="1114"/>
                </a:lnTo>
                <a:lnTo>
                  <a:pt x="0" y="4"/>
                </a:lnTo>
                <a:lnTo>
                  <a:pt x="2" y="0"/>
                </a:lnTo>
                <a:close/>
                <a:moveTo>
                  <a:pt x="0" y="4"/>
                </a:moveTo>
                <a:lnTo>
                  <a:pt x="0" y="0"/>
                </a:lnTo>
                <a:lnTo>
                  <a:pt x="2" y="0"/>
                </a:lnTo>
                <a:lnTo>
                  <a:pt x="0" y="4"/>
                </a:lnTo>
                <a:close/>
                <a:moveTo>
                  <a:pt x="319" y="4"/>
                </a:moveTo>
                <a:lnTo>
                  <a:pt x="316" y="6"/>
                </a:lnTo>
                <a:lnTo>
                  <a:pt x="2" y="6"/>
                </a:lnTo>
                <a:lnTo>
                  <a:pt x="2" y="0"/>
                </a:lnTo>
                <a:lnTo>
                  <a:pt x="316" y="0"/>
                </a:lnTo>
                <a:lnTo>
                  <a:pt x="319" y="4"/>
                </a:lnTo>
                <a:close/>
                <a:moveTo>
                  <a:pt x="316" y="0"/>
                </a:moveTo>
                <a:lnTo>
                  <a:pt x="319" y="0"/>
                </a:lnTo>
                <a:lnTo>
                  <a:pt x="319" y="4"/>
                </a:lnTo>
                <a:lnTo>
                  <a:pt x="316" y="0"/>
                </a:lnTo>
                <a:close/>
                <a:moveTo>
                  <a:pt x="316" y="1116"/>
                </a:moveTo>
                <a:lnTo>
                  <a:pt x="314" y="1114"/>
                </a:lnTo>
                <a:lnTo>
                  <a:pt x="314" y="4"/>
                </a:lnTo>
                <a:lnTo>
                  <a:pt x="319" y="4"/>
                </a:lnTo>
                <a:lnTo>
                  <a:pt x="319" y="1114"/>
                </a:lnTo>
                <a:lnTo>
                  <a:pt x="316" y="1116"/>
                </a:lnTo>
                <a:close/>
                <a:moveTo>
                  <a:pt x="319" y="1114"/>
                </a:moveTo>
                <a:lnTo>
                  <a:pt x="319" y="1116"/>
                </a:lnTo>
                <a:lnTo>
                  <a:pt x="316" y="1116"/>
                </a:lnTo>
                <a:lnTo>
                  <a:pt x="319" y="1114"/>
                </a:lnTo>
                <a:close/>
                <a:moveTo>
                  <a:pt x="0" y="1114"/>
                </a:moveTo>
                <a:lnTo>
                  <a:pt x="2" y="1112"/>
                </a:lnTo>
                <a:lnTo>
                  <a:pt x="316" y="1112"/>
                </a:lnTo>
                <a:lnTo>
                  <a:pt x="316" y="1116"/>
                </a:lnTo>
                <a:lnTo>
                  <a:pt x="2" y="1116"/>
                </a:lnTo>
                <a:lnTo>
                  <a:pt x="0" y="1114"/>
                </a:lnTo>
                <a:close/>
                <a:moveTo>
                  <a:pt x="2" y="1116"/>
                </a:moveTo>
                <a:lnTo>
                  <a:pt x="0" y="1116"/>
                </a:lnTo>
                <a:lnTo>
                  <a:pt x="0" y="1114"/>
                </a:lnTo>
                <a:lnTo>
                  <a:pt x="2" y="1116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049510" y="3118940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49510" y="3734890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49510" y="4366715"/>
            <a:ext cx="5658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784225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784225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fontAlgn="base"/>
            <a:r>
              <a:rPr lang="en-US" altLang="zh-CN" sz="1200" i="0">
                <a:solidFill>
                  <a:srgbClr val="131516"/>
                </a:solidFill>
                <a:latin typeface="+mn-lt"/>
                <a:ea typeface="+mn-ea"/>
              </a:rPr>
              <a:t>T-CONT</a:t>
            </a:r>
            <a:endParaRPr lang="en-US" altLang="zh-CN" sz="2500" i="0">
              <a:latin typeface="+mn-lt"/>
              <a:ea typeface="+mn-ea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54054" y="3020516"/>
            <a:ext cx="2016125" cy="2143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54054" y="3568203"/>
            <a:ext cx="2016125" cy="2143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54054" y="4266703"/>
            <a:ext cx="2016125" cy="2143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de </a:t>
            </a:r>
            <a:r>
              <a:rPr lang="en-US" altLang="zh-CN" sz="1400" i="0" dirty="0" err="1">
                <a:latin typeface="+mn-lt"/>
                <a:ea typeface="+mn-ea"/>
              </a:rPr>
              <a:t>serviço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5878415" y="2928441"/>
            <a:ext cx="838200" cy="544513"/>
          </a:xfrm>
          <a:custGeom>
            <a:avLst/>
            <a:gdLst>
              <a:gd name="T0" fmla="*/ 2147483647 w 528"/>
              <a:gd name="T1" fmla="*/ 0 h 503"/>
              <a:gd name="T2" fmla="*/ 2147483647 w 528"/>
              <a:gd name="T3" fmla="*/ 2147483647 h 503"/>
              <a:gd name="T4" fmla="*/ 2147483647 w 528"/>
              <a:gd name="T5" fmla="*/ 2147483647 h 503"/>
              <a:gd name="T6" fmla="*/ 0 w 528"/>
              <a:gd name="T7" fmla="*/ 2147483647 h 503"/>
              <a:gd name="T8" fmla="*/ 0 w 528"/>
              <a:gd name="T9" fmla="*/ 2147483647 h 503"/>
              <a:gd name="T10" fmla="*/ 2147483647 w 528"/>
              <a:gd name="T11" fmla="*/ 0 h 503"/>
              <a:gd name="T12" fmla="*/ 0 w 528"/>
              <a:gd name="T13" fmla="*/ 2147483647 h 503"/>
              <a:gd name="T14" fmla="*/ 0 w 528"/>
              <a:gd name="T15" fmla="*/ 0 h 503"/>
              <a:gd name="T16" fmla="*/ 2147483647 w 528"/>
              <a:gd name="T17" fmla="*/ 0 h 503"/>
              <a:gd name="T18" fmla="*/ 0 w 528"/>
              <a:gd name="T19" fmla="*/ 2147483647 h 503"/>
              <a:gd name="T20" fmla="*/ 2147483647 w 528"/>
              <a:gd name="T21" fmla="*/ 2147483647 h 503"/>
              <a:gd name="T22" fmla="*/ 2147483647 w 528"/>
              <a:gd name="T23" fmla="*/ 2147483647 h 503"/>
              <a:gd name="T24" fmla="*/ 2147483647 w 528"/>
              <a:gd name="T25" fmla="*/ 2147483647 h 503"/>
              <a:gd name="T26" fmla="*/ 2147483647 w 528"/>
              <a:gd name="T27" fmla="*/ 0 h 503"/>
              <a:gd name="T28" fmla="*/ 2147483647 w 528"/>
              <a:gd name="T29" fmla="*/ 0 h 503"/>
              <a:gd name="T30" fmla="*/ 2147483647 w 528"/>
              <a:gd name="T31" fmla="*/ 2147483647 h 503"/>
              <a:gd name="T32" fmla="*/ 2147483647 w 528"/>
              <a:gd name="T33" fmla="*/ 0 h 503"/>
              <a:gd name="T34" fmla="*/ 2147483647 w 528"/>
              <a:gd name="T35" fmla="*/ 0 h 503"/>
              <a:gd name="T36" fmla="*/ 2147483647 w 528"/>
              <a:gd name="T37" fmla="*/ 2147483647 h 503"/>
              <a:gd name="T38" fmla="*/ 2147483647 w 528"/>
              <a:gd name="T39" fmla="*/ 0 h 503"/>
              <a:gd name="T40" fmla="*/ 2147483647 w 528"/>
              <a:gd name="T41" fmla="*/ 2147483647 h 503"/>
              <a:gd name="T42" fmla="*/ 2147483647 w 528"/>
              <a:gd name="T43" fmla="*/ 2147483647 h 503"/>
              <a:gd name="T44" fmla="*/ 2147483647 w 528"/>
              <a:gd name="T45" fmla="*/ 2147483647 h 503"/>
              <a:gd name="T46" fmla="*/ 2147483647 w 528"/>
              <a:gd name="T47" fmla="*/ 2147483647 h 503"/>
              <a:gd name="T48" fmla="*/ 2147483647 w 528"/>
              <a:gd name="T49" fmla="*/ 2147483647 h 503"/>
              <a:gd name="T50" fmla="*/ 2147483647 w 528"/>
              <a:gd name="T51" fmla="*/ 2147483647 h 503"/>
              <a:gd name="T52" fmla="*/ 2147483647 w 528"/>
              <a:gd name="T53" fmla="*/ 2147483647 h 503"/>
              <a:gd name="T54" fmla="*/ 2147483647 w 528"/>
              <a:gd name="T55" fmla="*/ 2147483647 h 503"/>
              <a:gd name="T56" fmla="*/ 2147483647 w 528"/>
              <a:gd name="T57" fmla="*/ 2147483647 h 503"/>
              <a:gd name="T58" fmla="*/ 2147483647 w 528"/>
              <a:gd name="T59" fmla="*/ 2147483647 h 503"/>
              <a:gd name="T60" fmla="*/ 0 w 528"/>
              <a:gd name="T61" fmla="*/ 2147483647 h 503"/>
              <a:gd name="T62" fmla="*/ 2147483647 w 528"/>
              <a:gd name="T63" fmla="*/ 2147483647 h 503"/>
              <a:gd name="T64" fmla="*/ 2147483647 w 528"/>
              <a:gd name="T65" fmla="*/ 2147483647 h 503"/>
              <a:gd name="T66" fmla="*/ 2147483647 w 528"/>
              <a:gd name="T67" fmla="*/ 2147483647 h 503"/>
              <a:gd name="T68" fmla="*/ 2147483647 w 528"/>
              <a:gd name="T69" fmla="*/ 2147483647 h 503"/>
              <a:gd name="T70" fmla="*/ 0 w 528"/>
              <a:gd name="T71" fmla="*/ 2147483647 h 503"/>
              <a:gd name="T72" fmla="*/ 2147483647 w 528"/>
              <a:gd name="T73" fmla="*/ 2147483647 h 503"/>
              <a:gd name="T74" fmla="*/ 0 w 528"/>
              <a:gd name="T75" fmla="*/ 2147483647 h 503"/>
              <a:gd name="T76" fmla="*/ 0 w 528"/>
              <a:gd name="T77" fmla="*/ 2147483647 h 503"/>
              <a:gd name="T78" fmla="*/ 2147483647 w 528"/>
              <a:gd name="T79" fmla="*/ 2147483647 h 50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28"/>
              <a:gd name="T121" fmla="*/ 0 h 503"/>
              <a:gd name="T122" fmla="*/ 528 w 528"/>
              <a:gd name="T123" fmla="*/ 503 h 50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28" h="502">
                <a:moveTo>
                  <a:pt x="3" y="0"/>
                </a:moveTo>
                <a:lnTo>
                  <a:pt x="5" y="2"/>
                </a:lnTo>
                <a:lnTo>
                  <a:pt x="5" y="501"/>
                </a:lnTo>
                <a:lnTo>
                  <a:pt x="0" y="501"/>
                </a:lnTo>
                <a:lnTo>
                  <a:pt x="0" y="2"/>
                </a:lnTo>
                <a:lnTo>
                  <a:pt x="3" y="0"/>
                </a:lnTo>
                <a:close/>
                <a:moveTo>
                  <a:pt x="0" y="2"/>
                </a:moveTo>
                <a:lnTo>
                  <a:pt x="0" y="0"/>
                </a:lnTo>
                <a:lnTo>
                  <a:pt x="3" y="0"/>
                </a:lnTo>
                <a:lnTo>
                  <a:pt x="0" y="2"/>
                </a:lnTo>
                <a:close/>
                <a:moveTo>
                  <a:pt x="528" y="2"/>
                </a:moveTo>
                <a:lnTo>
                  <a:pt x="525" y="4"/>
                </a:lnTo>
                <a:lnTo>
                  <a:pt x="3" y="4"/>
                </a:lnTo>
                <a:lnTo>
                  <a:pt x="3" y="0"/>
                </a:lnTo>
                <a:lnTo>
                  <a:pt x="525" y="0"/>
                </a:lnTo>
                <a:lnTo>
                  <a:pt x="528" y="2"/>
                </a:lnTo>
                <a:close/>
                <a:moveTo>
                  <a:pt x="525" y="0"/>
                </a:moveTo>
                <a:lnTo>
                  <a:pt x="528" y="0"/>
                </a:lnTo>
                <a:lnTo>
                  <a:pt x="528" y="2"/>
                </a:lnTo>
                <a:lnTo>
                  <a:pt x="525" y="0"/>
                </a:lnTo>
                <a:close/>
                <a:moveTo>
                  <a:pt x="525" y="503"/>
                </a:moveTo>
                <a:lnTo>
                  <a:pt x="522" y="501"/>
                </a:lnTo>
                <a:lnTo>
                  <a:pt x="522" y="2"/>
                </a:lnTo>
                <a:lnTo>
                  <a:pt x="528" y="2"/>
                </a:lnTo>
                <a:lnTo>
                  <a:pt x="528" y="501"/>
                </a:lnTo>
                <a:lnTo>
                  <a:pt x="525" y="503"/>
                </a:lnTo>
                <a:close/>
                <a:moveTo>
                  <a:pt x="528" y="501"/>
                </a:moveTo>
                <a:lnTo>
                  <a:pt x="528" y="503"/>
                </a:lnTo>
                <a:lnTo>
                  <a:pt x="525" y="503"/>
                </a:lnTo>
                <a:lnTo>
                  <a:pt x="528" y="501"/>
                </a:lnTo>
                <a:close/>
                <a:moveTo>
                  <a:pt x="0" y="501"/>
                </a:moveTo>
                <a:lnTo>
                  <a:pt x="3" y="499"/>
                </a:lnTo>
                <a:lnTo>
                  <a:pt x="525" y="499"/>
                </a:lnTo>
                <a:lnTo>
                  <a:pt x="525" y="503"/>
                </a:lnTo>
                <a:lnTo>
                  <a:pt x="3" y="503"/>
                </a:lnTo>
                <a:lnTo>
                  <a:pt x="0" y="501"/>
                </a:lnTo>
                <a:close/>
                <a:moveTo>
                  <a:pt x="3" y="503"/>
                </a:moveTo>
                <a:lnTo>
                  <a:pt x="0" y="503"/>
                </a:lnTo>
                <a:lnTo>
                  <a:pt x="0" y="501"/>
                </a:lnTo>
                <a:lnTo>
                  <a:pt x="3" y="503"/>
                </a:lnTo>
                <a:close/>
              </a:path>
            </a:pathLst>
          </a:custGeom>
          <a:solidFill>
            <a:srgbClr val="1F1A17"/>
          </a:solidFill>
          <a:ln w="9525">
            <a:solidFill>
              <a:srgbClr val="005C8A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>
            <a:off x="2617728" y="2505756"/>
            <a:ext cx="0" cy="503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H="1">
            <a:off x="7023003" y="2104693"/>
            <a:ext cx="0" cy="6841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H="1">
            <a:off x="6197503" y="2473857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2015619" y="5226730"/>
            <a:ext cx="1223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400" b="1" i="0">
                <a:latin typeface="+mn-lt"/>
                <a:ea typeface="+mn-ea"/>
              </a:rPr>
              <a:t>OLT</a:t>
            </a:r>
          </a:p>
        </p:txBody>
      </p: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3082183" y="4647704"/>
            <a:ext cx="934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200" i="0" dirty="0">
                <a:latin typeface="+mn-lt"/>
                <a:ea typeface="+mn-ea"/>
              </a:rPr>
              <a:t>Porta GPON</a:t>
            </a:r>
          </a:p>
        </p:txBody>
      </p:sp>
      <p:sp>
        <p:nvSpPr>
          <p:cNvPr id="26" name="Line 55"/>
          <p:cNvSpPr>
            <a:spLocks noChangeShapeType="1"/>
          </p:cNvSpPr>
          <p:nvPr/>
        </p:nvSpPr>
        <p:spPr bwMode="auto">
          <a:xfrm>
            <a:off x="3542087" y="3675276"/>
            <a:ext cx="3009862" cy="246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6"/>
          <p:cNvSpPr>
            <a:spLocks noChangeArrowheads="1"/>
          </p:cNvSpPr>
          <p:nvPr/>
        </p:nvSpPr>
        <p:spPr bwMode="auto">
          <a:xfrm>
            <a:off x="6615972" y="5226730"/>
            <a:ext cx="61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b="1" i="0">
                <a:latin typeface="+mn-lt"/>
                <a:ea typeface="+mn-ea"/>
              </a:rPr>
              <a:t>MDU</a:t>
            </a:r>
          </a:p>
        </p:txBody>
      </p:sp>
      <p:sp>
        <p:nvSpPr>
          <p:cNvPr id="28" name="Text Box 57"/>
          <p:cNvSpPr txBox="1">
            <a:spLocks noChangeArrowheads="1"/>
          </p:cNvSpPr>
          <p:nvPr/>
        </p:nvSpPr>
        <p:spPr bwMode="auto">
          <a:xfrm>
            <a:off x="2137856" y="2204136"/>
            <a:ext cx="980466" cy="518678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</a:pPr>
            <a:r>
              <a:rPr lang="pt-BR" altLang="zh-CN" sz="1400" i="0" dirty="0">
                <a:latin typeface="+mn-lt"/>
                <a:ea typeface="+mn-ea"/>
              </a:rPr>
              <a:t>Perfil do tráfego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29" name="Text Box 58"/>
          <p:cNvSpPr txBox="1">
            <a:spLocks noChangeArrowheads="1"/>
          </p:cNvSpPr>
          <p:nvPr/>
        </p:nvSpPr>
        <p:spPr bwMode="auto">
          <a:xfrm>
            <a:off x="6210705" y="1831321"/>
            <a:ext cx="1632789" cy="30510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pt-BR" altLang="zh-CN" sz="1400" i="0" dirty="0">
                <a:latin typeface="+mn-lt"/>
                <a:ea typeface="+mn-ea"/>
              </a:rPr>
              <a:t>Perfil da linha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5509542" y="2241054"/>
            <a:ext cx="1148911" cy="305105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</a:pPr>
            <a:r>
              <a:rPr lang="en-US" altLang="zh-CN" sz="1400" i="0" dirty="0" err="1">
                <a:latin typeface="+mn-lt"/>
                <a:ea typeface="+mn-ea"/>
              </a:rPr>
              <a:t>Perfil</a:t>
            </a:r>
            <a:r>
              <a:rPr lang="en-US" altLang="zh-CN" sz="1400" i="0" dirty="0">
                <a:latin typeface="+mn-lt"/>
                <a:ea typeface="+mn-ea"/>
              </a:rPr>
              <a:t> DBA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668615" y="3568203"/>
            <a:ext cx="2184400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gem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651153" y="4266703"/>
            <a:ext cx="2184400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gem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3651153" y="3025278"/>
            <a:ext cx="2184400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lang="en-US" altLang="zh-CN" sz="1400" i="0" dirty="0">
                <a:latin typeface="+mn-lt"/>
                <a:ea typeface="+mn-ea"/>
              </a:rPr>
              <a:t>Porta gem</a:t>
            </a:r>
          </a:p>
        </p:txBody>
      </p:sp>
      <p:cxnSp>
        <p:nvCxnSpPr>
          <p:cNvPr id="39" name="直接连接符 38"/>
          <p:cNvCxnSpPr>
            <a:stCxn id="45" idx="0"/>
          </p:cNvCxnSpPr>
          <p:nvPr/>
        </p:nvCxnSpPr>
        <p:spPr bwMode="auto">
          <a:xfrm flipV="1">
            <a:off x="8397139" y="2896587"/>
            <a:ext cx="475178" cy="781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45" idx="2"/>
          </p:cNvCxnSpPr>
          <p:nvPr/>
        </p:nvCxnSpPr>
        <p:spPr bwMode="auto">
          <a:xfrm>
            <a:off x="8397139" y="3865861"/>
            <a:ext cx="407698" cy="859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44" y="3500904"/>
            <a:ext cx="513204" cy="4972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99" y="2546264"/>
            <a:ext cx="683999" cy="57260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401" y="3537223"/>
            <a:ext cx="816296" cy="54691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317" y="4412160"/>
            <a:ext cx="806509" cy="62504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727" y="3677741"/>
            <a:ext cx="726824" cy="188120"/>
          </a:xfrm>
          <a:prstGeom prst="rect">
            <a:avLst/>
          </a:prstGeom>
        </p:spPr>
      </p:pic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7783077" y="4075937"/>
            <a:ext cx="1051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 i="0" dirty="0" err="1">
                <a:latin typeface="+mn-lt"/>
                <a:ea typeface="+mn-ea"/>
              </a:rPr>
              <a:t>Residência</a:t>
            </a:r>
            <a:endParaRPr lang="en-US" altLang="zh-CN" sz="1400" b="1" i="0" dirty="0">
              <a:latin typeface="+mn-lt"/>
              <a:ea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81578" y="1755228"/>
            <a:ext cx="2482717" cy="3776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8937383" y="4016656"/>
            <a:ext cx="5889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>
                <a:latin typeface="+mn-lt"/>
                <a:ea typeface="+mn-ea"/>
              </a:rPr>
              <a:t>IPTV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8834685" y="3096359"/>
            <a:ext cx="867012" cy="2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 dirty="0" err="1">
                <a:latin typeface="+mn-lt"/>
                <a:ea typeface="+mn-ea"/>
              </a:rPr>
              <a:t>Telefone</a:t>
            </a:r>
            <a:endParaRPr kumimoji="1" lang="en-US" altLang="zh-CN" sz="1200" i="0" dirty="0">
              <a:latin typeface="+mn-lt"/>
              <a:ea typeface="+mn-ea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8988691" y="4972597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2" tIns="45690" rIns="91382" bIns="45690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/>
            <a:r>
              <a:rPr kumimoji="1" lang="en-US" altLang="zh-CN" sz="1200" i="0">
                <a:latin typeface="+mn-lt"/>
                <a:ea typeface="+mn-ea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52842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/>
              <a:t>Introduction to Data Services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Basic Concepts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Service Forwarding Principles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b="1"/>
              <a:t>Introduction to Data Planning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Typical Scenarios and Configurations of Data Services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Data Service Maintenance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078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Orientações para o planejamento de T-</a:t>
            </a:r>
            <a:r>
              <a:rPr lang="pt-BR" altLang="zh-CN" sz="3200" dirty="0" err="1"/>
              <a:t>CONTs</a:t>
            </a:r>
            <a:r>
              <a:rPr lang="pt-BR" altLang="zh-CN" sz="3200" dirty="0"/>
              <a:t> e portas GEM</a:t>
            </a:r>
            <a:endParaRPr lang="en-US" altLang="zh-CN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Configurar a ligação entre o T-CONT e a porta GEM no perfil de linha da ONU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Mapeamento um a um entre portas GEM e fluxos de serviços</a:t>
            </a:r>
            <a:r>
              <a:rPr lang="en-US" altLang="zh-CN" dirty="0"/>
              <a:t>;</a:t>
            </a:r>
          </a:p>
          <a:p>
            <a:pPr lvl="1"/>
            <a:r>
              <a:rPr lang="pt-BR" altLang="zh-CN" dirty="0"/>
              <a:t>A porta GEM está ligada ao T-CONT num mapeamento de um para um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Diferentes fluxos de serviços são transportados em diferentes T-</a:t>
            </a:r>
            <a:r>
              <a:rPr lang="pt-BR" altLang="zh-CN" dirty="0" err="1"/>
              <a:t>CONTs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Diferentes</a:t>
            </a:r>
            <a:r>
              <a:rPr lang="en-US" altLang="zh-CN" dirty="0"/>
              <a:t> T-CONTs </a:t>
            </a:r>
            <a:r>
              <a:rPr lang="en-US" altLang="zh-CN" dirty="0" err="1"/>
              <a:t>estão</a:t>
            </a:r>
            <a:r>
              <a:rPr lang="en-US" altLang="zh-CN" dirty="0"/>
              <a:t> </a:t>
            </a:r>
            <a:r>
              <a:rPr lang="en-US" altLang="zh-CN" dirty="0" err="1"/>
              <a:t>ligados</a:t>
            </a:r>
            <a:r>
              <a:rPr lang="en-US" altLang="zh-CN" dirty="0"/>
              <a:t> a </a:t>
            </a:r>
            <a:r>
              <a:rPr lang="en-US" altLang="zh-CN" dirty="0" err="1"/>
              <a:t>diferentes</a:t>
            </a:r>
            <a:r>
              <a:rPr lang="en-US" altLang="zh-CN" dirty="0"/>
              <a:t> </a:t>
            </a:r>
            <a:r>
              <a:rPr lang="en-US" altLang="zh-CN" dirty="0" err="1"/>
              <a:t>tipos</a:t>
            </a:r>
            <a:r>
              <a:rPr lang="en-US" altLang="zh-CN" dirty="0"/>
              <a:t> de </a:t>
            </a:r>
            <a:r>
              <a:rPr lang="en-US" altLang="zh-CN" dirty="0" err="1"/>
              <a:t>perfis</a:t>
            </a:r>
            <a:r>
              <a:rPr lang="en-US" altLang="zh-CN" dirty="0"/>
              <a:t> DBA.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831" y="4392819"/>
            <a:ext cx="10514612" cy="880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dirty="0">
                <a:latin typeface="+mj-lt"/>
                <a:ea typeface="方正兰亭黑简体" panose="02000000000000000000" pitchFamily="2" charset="-122"/>
              </a:rPr>
              <a:t>A porta GEM e o T-CONT podem ser ligados no modo um-para-um ou vários-para-um. Para utilizar diferentes políticas de tráfego para diferentes tipos de serviços, recomenda-se o modo de mapeamento um-para-um</a:t>
            </a:r>
            <a:r>
              <a:rPr lang="en-US" altLang="zh-CN" dirty="0">
                <a:latin typeface="+mj-lt"/>
                <a:ea typeface="方正兰亭黑简体" panose="02000000000000000000" pitchFamily="2" charset="-122"/>
              </a:rPr>
              <a:t>.</a:t>
            </a:r>
            <a:endParaRPr lang="zh-CN" altLang="en-US" dirty="0">
              <a:latin typeface="+mj-lt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508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Um assinante de serviço de dados é vinculado com precisão e identificado exclusivamente por uma VLAN </a:t>
            </a:r>
            <a:r>
              <a:rPr lang="pt-BR" altLang="zh-CN" dirty="0" err="1"/>
              <a:t>QinQ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São adicionadas etiquetas exteriores diferentes para vários serviços na mesma porta PON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Se as etiquetas exteriores de diferentes portas PON forem as mesmas, as etiquetas interiores devem ser diferentes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Se as etiquetas exteriores de diferentes portas PON forem diferentes, as etiquetas interiores podem ser as mesmas</a:t>
            </a:r>
            <a:r>
              <a:rPr lang="en-US" altLang="zh-CN" dirty="0"/>
              <a:t>.</a:t>
            </a:r>
          </a:p>
          <a:p>
            <a:pPr lvl="1"/>
            <a:r>
              <a:rPr lang="pt-BR" altLang="zh-CN" dirty="0"/>
              <a:t>A aplicação NMS não utiliza a VLAN </a:t>
            </a:r>
            <a:r>
              <a:rPr lang="pt-BR" altLang="zh-CN" dirty="0" err="1"/>
              <a:t>QinQ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Princípios para o planejamento de </a:t>
            </a:r>
            <a:r>
              <a:rPr lang="pt-BR" altLang="zh-CN" dirty="0" err="1"/>
              <a:t>VLANs</a:t>
            </a:r>
            <a:r>
              <a:rPr lang="pt-BR" altLang="zh-CN" dirty="0"/>
              <a:t> de serviços de dados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694" y="5467375"/>
            <a:ext cx="1051461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ctr">
              <a:spcBef>
                <a:spcPct val="20000"/>
              </a:spcBef>
              <a:buClr>
                <a:srgbClr val="993300"/>
              </a:buClr>
              <a:buSzPct val="85000"/>
            </a:pPr>
            <a:r>
              <a:rPr lang="pt-BR" altLang="zh-CN" dirty="0"/>
              <a:t>O planejamento de dados de VLAN é flexível. Aqui está um modo de planeamento típico. É possível selecionar uma VLAN comum, uma VLAN </a:t>
            </a:r>
            <a:r>
              <a:rPr lang="pt-BR" altLang="zh-CN" dirty="0" err="1"/>
              <a:t>QinQ</a:t>
            </a:r>
            <a:r>
              <a:rPr lang="pt-BR" altLang="zh-CN" dirty="0"/>
              <a:t> ou uma VLAN de empilhamento de acordo com a situação real.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4505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Exemplo de planejamento de VLAN single-</a:t>
            </a:r>
            <a:r>
              <a:rPr lang="pt-BR" altLang="zh-CN" sz="3200" dirty="0" err="1"/>
              <a:t>tagged</a:t>
            </a:r>
            <a:r>
              <a:rPr lang="pt-BR" altLang="zh-CN" sz="3200" dirty="0"/>
              <a:t> nas </a:t>
            </a:r>
            <a:r>
              <a:rPr lang="pt-BR" altLang="zh-CN" sz="3200" dirty="0" err="1"/>
              <a:t>OLTs</a:t>
            </a:r>
            <a:endParaRPr lang="en-US" altLang="zh-CN" sz="3200" dirty="0"/>
          </a:p>
        </p:txBody>
      </p:sp>
      <p:graphicFrame>
        <p:nvGraphicFramePr>
          <p:cNvPr id="4" name="Group 3"/>
          <p:cNvGraphicFramePr/>
          <p:nvPr>
            <p:extLst>
              <p:ext uri="{D42A27DB-BD31-4B8C-83A1-F6EECF244321}">
                <p14:modId xmlns:p14="http://schemas.microsoft.com/office/powerpoint/2010/main" val="1850264367"/>
              </p:ext>
            </p:extLst>
          </p:nvPr>
        </p:nvGraphicFramePr>
        <p:xfrm>
          <a:off x="709552" y="1422401"/>
          <a:ext cx="10830992" cy="2743200"/>
        </p:xfrm>
        <a:graphic>
          <a:graphicData uri="http://schemas.openxmlformats.org/drawingml/2006/table">
            <a:tbl>
              <a:tblPr/>
              <a:tblGrid>
                <a:gridCol w="192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2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Subrack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Slot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Porta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Serviço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VLAN Tag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7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Dormitory Internet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50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7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1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Dormitory Internet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50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5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Video 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Monitor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60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3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5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AP access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华文细黑" pitchFamily="2" charset="-122"/>
                          <a:cs typeface="+mn-cs"/>
                        </a:rPr>
                        <a:t>70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10600" y="3009700"/>
            <a:ext cx="4972874" cy="112119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81742" y="1866950"/>
            <a:ext cx="5884479" cy="110804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Oval 4"/>
          <p:cNvSpPr>
            <a:spLocks noChangeAspect="1"/>
          </p:cNvSpPr>
          <p:nvPr/>
        </p:nvSpPr>
        <p:spPr>
          <a:xfrm>
            <a:off x="2649218" y="2243748"/>
            <a:ext cx="282142" cy="28214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prstClr val="black"/>
                </a:solidFill>
              </a:rPr>
              <a:t>1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12" name="Oval 4"/>
          <p:cNvSpPr>
            <a:spLocks noChangeAspect="1"/>
          </p:cNvSpPr>
          <p:nvPr/>
        </p:nvSpPr>
        <p:spPr>
          <a:xfrm>
            <a:off x="6415508" y="3366498"/>
            <a:ext cx="282142" cy="282142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prstClr val="black"/>
                </a:solidFill>
              </a:rPr>
              <a:t>2</a:t>
            </a:r>
            <a:endParaRPr lang="zh-CN" altLang="en-US" sz="1400" b="1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8151" y="5063379"/>
            <a:ext cx="10494271" cy="695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buClr>
                <a:srgbClr val="993300"/>
              </a:buClr>
              <a:buSzPct val="85000"/>
            </a:pPr>
            <a:r>
              <a:rPr lang="zh-CN" altLang="en-US" dirty="0"/>
              <a:t>Note: 1. Different PON ports add the same single VLAN tag to the same service.</a:t>
            </a:r>
          </a:p>
          <a:p>
            <a:pPr fontAlgn="base">
              <a:spcBef>
                <a:spcPct val="20000"/>
              </a:spcBef>
              <a:buClr>
                <a:srgbClr val="993300"/>
              </a:buClr>
              <a:buSzPct val="85000"/>
            </a:pPr>
            <a:r>
              <a:rPr lang="zh-CN" altLang="en-US" dirty="0"/>
              <a:t>         2. Different single VLAN tags are added to different services on the same PON port.</a:t>
            </a:r>
          </a:p>
        </p:txBody>
      </p:sp>
    </p:spTree>
    <p:extLst>
      <p:ext uri="{BB962C8B-B14F-4D97-AF65-F5344CB8AC3E}">
        <p14:creationId xmlns:p14="http://schemas.microsoft.com/office/powerpoint/2010/main" val="23075543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Exemplo de planejamento de VLAN </a:t>
            </a:r>
            <a:r>
              <a:rPr lang="pt-BR" altLang="zh-CN" sz="3200" dirty="0" err="1"/>
              <a:t>double-tagged</a:t>
            </a:r>
            <a:r>
              <a:rPr lang="pt-BR" altLang="zh-CN" sz="3200" dirty="0"/>
              <a:t> nas </a:t>
            </a:r>
            <a:r>
              <a:rPr lang="pt-BR" altLang="zh-CN" sz="3200" dirty="0" err="1"/>
              <a:t>OLTs</a:t>
            </a:r>
            <a:endParaRPr lang="en-US" altLang="zh-CN" sz="3200" dirty="0"/>
          </a:p>
        </p:txBody>
      </p:sp>
      <p:graphicFrame>
        <p:nvGraphicFramePr>
          <p:cNvPr id="5" name="Group 3"/>
          <p:cNvGraphicFramePr/>
          <p:nvPr>
            <p:extLst>
              <p:ext uri="{D42A27DB-BD31-4B8C-83A1-F6EECF244321}">
                <p14:modId xmlns:p14="http://schemas.microsoft.com/office/powerpoint/2010/main" val="2565329483"/>
              </p:ext>
            </p:extLst>
          </p:nvPr>
        </p:nvGraphicFramePr>
        <p:xfrm>
          <a:off x="601429" y="1545134"/>
          <a:ext cx="10830993" cy="2830621"/>
        </p:xfrm>
        <a:graphic>
          <a:graphicData uri="http://schemas.openxmlformats.org/drawingml/2006/table">
            <a:tbl>
              <a:tblPr/>
              <a:tblGrid>
                <a:gridCol w="145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9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Subrack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Slot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Porta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Serviço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VLAN exterior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VLAN interna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Internet nos dormitórios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1000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523-1500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Internet nos dormitórios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1002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523-1500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Internet nos dormitórios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1006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523-1500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Internet nos dormitórios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1009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523-1500</a:t>
                      </a:r>
                    </a:p>
                  </a:txBody>
                  <a:tcPr marL="80152" marR="80152" marT="40076" marB="40076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13759" y="1985746"/>
            <a:ext cx="1154493" cy="230578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8151" y="5063379"/>
            <a:ext cx="10494271" cy="366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buClr>
                <a:srgbClr val="993300"/>
              </a:buClr>
              <a:buSzPct val="85000"/>
            </a:pPr>
            <a:r>
              <a:rPr lang="zh-CN" altLang="en-US" dirty="0"/>
              <a:t>Note: Outer </a:t>
            </a:r>
            <a:r>
              <a:rPr lang="en-US" altLang="zh-CN" dirty="0"/>
              <a:t>VLAN </a:t>
            </a:r>
            <a:r>
              <a:rPr lang="zh-CN" altLang="en-US" dirty="0"/>
              <a:t>of different PON ports are different, but inner </a:t>
            </a:r>
            <a:r>
              <a:rPr lang="en-US" altLang="zh-CN" dirty="0"/>
              <a:t>VLAN </a:t>
            </a:r>
            <a:r>
              <a:rPr lang="zh-CN" altLang="en-US" dirty="0"/>
              <a:t>can be the same.</a:t>
            </a:r>
          </a:p>
        </p:txBody>
      </p:sp>
    </p:spTree>
    <p:extLst>
      <p:ext uri="{BB962C8B-B14F-4D97-AF65-F5344CB8AC3E}">
        <p14:creationId xmlns:p14="http://schemas.microsoft.com/office/powerpoint/2010/main" val="41805440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A OLT funciona como o dispositivo de escritório central (CO) do sistema PON. Diferentes tipos de terminação são ligados à OLT e os serviços são configurados na OLT ao mesmo tempo</a:t>
            </a:r>
            <a:r>
              <a:rPr lang="en-US" altLang="zh-CN" dirty="0"/>
              <a:t>.</a:t>
            </a:r>
          </a:p>
          <a:p>
            <a:r>
              <a:rPr lang="pt-BR" altLang="zh-CN" dirty="0"/>
              <a:t>Durante a configuração dos serviços de dados, é necessário aplicar e modificar de forma flexível vários parâmetros e perfis com base nos cenários de aplicação</a:t>
            </a:r>
            <a:r>
              <a:rPr lang="zh-CN" altLang="en-US" dirty="0"/>
              <a:t>.</a:t>
            </a:r>
          </a:p>
          <a:p>
            <a:r>
              <a:rPr lang="pt-BR" altLang="zh-CN" dirty="0"/>
              <a:t>Com base em cenários de aplicação, a configuração típica do serviço fornece dados detalhados e procedimentos de funcionamento de um único NE, ajudando-o a compreender o processo global de configuração do serviço passo a passo</a:t>
            </a:r>
            <a:r>
              <a:rPr lang="zh-CN" altLang="en-US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2258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Exemplo de planejamento de VLAN interna para </a:t>
            </a:r>
            <a:r>
              <a:rPr lang="pt-BR" altLang="zh-CN" dirty="0" err="1"/>
              <a:t>ONUs</a:t>
            </a:r>
            <a:endParaRPr lang="en-US" altLang="zh-CN" dirty="0"/>
          </a:p>
        </p:txBody>
      </p:sp>
      <p:graphicFrame>
        <p:nvGraphicFramePr>
          <p:cNvPr id="4" name="Group 128"/>
          <p:cNvGraphicFramePr/>
          <p:nvPr>
            <p:extLst>
              <p:ext uri="{D42A27DB-BD31-4B8C-83A1-F6EECF244321}">
                <p14:modId xmlns:p14="http://schemas.microsoft.com/office/powerpoint/2010/main" val="3209558864"/>
              </p:ext>
            </p:extLst>
          </p:nvPr>
        </p:nvGraphicFramePr>
        <p:xfrm>
          <a:off x="451877" y="1351201"/>
          <a:ext cx="11306175" cy="4462504"/>
        </p:xfrm>
        <a:graphic>
          <a:graphicData uri="http://schemas.openxmlformats.org/drawingml/2006/table">
            <a:tbl>
              <a:tblPr/>
              <a:tblGrid>
                <a:gridCol w="190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64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</a:rPr>
                        <a:t>Tipo de ONU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ONT ID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Internet nos dormitórios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Perfil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DBA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Local de instalação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SN do dispositivo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VLAN de início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VLAN </a:t>
                      </a:r>
                      <a:r>
                        <a:rPr kumimoji="0" lang="pt-BR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final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523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546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547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570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571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594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595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618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619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642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643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666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667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690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8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691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714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9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715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738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10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739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762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7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EA5821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11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763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786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Garantido 50 MB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80152" marR="80152" marT="40071" marB="40071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1385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Princípios de planejamento de endereços IP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Alguns dispositivos na DMZ central ou na zona de interligação à Internet utilizam endereços IP públicos e a rede interna utiliza endereços IP privados</a:t>
            </a:r>
            <a:r>
              <a:rPr lang="zh-CN" altLang="en-US" sz="1800" dirty="0"/>
              <a:t>.</a:t>
            </a:r>
          </a:p>
          <a:p>
            <a:r>
              <a:rPr lang="pt-BR" altLang="zh-CN" sz="1800" dirty="0"/>
              <a:t>Estão planeados diferentes segmentos de endereços IP para diferentes cenários de acesso</a:t>
            </a:r>
            <a:r>
              <a:rPr lang="zh-CN" altLang="en-US" sz="1800" dirty="0"/>
              <a:t>.</a:t>
            </a:r>
          </a:p>
          <a:p>
            <a:r>
              <a:rPr lang="pt-BR" altLang="zh-CN" sz="1800" dirty="0"/>
              <a:t>Em princípio, recomenda-se que os servidores, os terminais especiais (como máquinas de perfuração, servidores de impressão e dispositivos de videovigilância IP) e os dispositivos de produção utilizem endereços IP estáticos</a:t>
            </a:r>
            <a:r>
              <a:rPr lang="zh-CN" altLang="en-US" sz="1800" dirty="0"/>
              <a:t>.</a:t>
            </a:r>
          </a:p>
          <a:p>
            <a:r>
              <a:rPr lang="pt-BR" altLang="zh-CN" sz="1800" dirty="0"/>
              <a:t>Exemplo de planejamento de endereços IP para projetos de cidades inteligentes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58574"/>
              </p:ext>
            </p:extLst>
          </p:nvPr>
        </p:nvGraphicFramePr>
        <p:xfrm>
          <a:off x="451877" y="3986011"/>
          <a:ext cx="11306175" cy="2180282"/>
        </p:xfrm>
        <a:graphic>
          <a:graphicData uri="http://schemas.openxmlformats.org/drawingml/2006/table">
            <a:tbl>
              <a:tblPr/>
              <a:tblGrid>
                <a:gridCol w="96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5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OLT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Endereço de gerenciamento da OLT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Máscara de endereço de gerenciamento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Endereço de gerenciamento gateway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Endereço IP da câmera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Gateway da câmera</a:t>
                      </a:r>
                      <a:endParaRPr lang="zh-CN" alt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effectLst/>
                          <a:latin typeface="+mj-lt"/>
                          <a:ea typeface="+mj-ea"/>
                        </a:rPr>
                        <a:t>XX</a:t>
                      </a:r>
                      <a:endParaRPr lang="zh-CN" altLang="en-US" sz="1600" b="0" i="0" u="none" strike="noStrike">
                        <a:effectLst/>
                        <a:latin typeface="+mj-lt"/>
                        <a:ea typeface="+mj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255.255.255.192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34.60.35.3-34.60.35.254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34.60.35.1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effectLst/>
                          <a:latin typeface="+mj-lt"/>
                          <a:ea typeface="+mj-ea"/>
                        </a:rPr>
                        <a:t>XX</a:t>
                      </a:r>
                      <a:endParaRPr lang="zh-CN" altLang="en-US" sz="1600" b="0" i="0" u="none" strike="noStrike">
                        <a:effectLst/>
                        <a:latin typeface="+mj-lt"/>
                        <a:ea typeface="+mj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255.255.255.192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34.60.36.3-34.60.36.254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34.60.36.1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effectLst/>
                          <a:latin typeface="+mj-lt"/>
                          <a:ea typeface="+mj-ea"/>
                        </a:rPr>
                        <a:t>XX</a:t>
                      </a:r>
                      <a:endParaRPr lang="zh-CN" altLang="en-US" sz="1600" b="0" i="0" u="none" strike="noStrike">
                        <a:effectLst/>
                        <a:latin typeface="+mj-lt"/>
                        <a:ea typeface="+mj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034" rtl="0" eaLnBrk="1" fontAlgn="ctr" latinLnBrk="0" hangingPunct="1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255.255.255.192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34.61.47.193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34.60.37.3-34.60.37.254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34.60.37.1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07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Introduction to Data Services</a:t>
            </a:r>
          </a:p>
          <a:p>
            <a:r>
              <a:rPr lang="zh-CN" altLang="en-US" b="1" dirty="0"/>
              <a:t>Typical Scenarios and Configurations of Data Services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/>
              <a:t>Configuring an ONT in OMCI Management Mode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Configuring an ONU in SNMP Management Mode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Data Service Maintenance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07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799" y="410400"/>
            <a:ext cx="10187923" cy="640800"/>
          </a:xfrm>
        </p:spPr>
        <p:txBody>
          <a:bodyPr/>
          <a:lstStyle/>
          <a:p>
            <a:r>
              <a:rPr lang="pt-BR" altLang="zh-CN" dirty="0"/>
              <a:t>Plano de dados para configurar o serviço de Internet</a:t>
            </a:r>
            <a:endParaRPr lang="en-US" altLang="zh-CN" dirty="0"/>
          </a:p>
        </p:txBody>
      </p:sp>
      <p:graphicFrame>
        <p:nvGraphicFramePr>
          <p:cNvPr id="4" name="Group 186"/>
          <p:cNvGraphicFramePr/>
          <p:nvPr>
            <p:extLst>
              <p:ext uri="{D42A27DB-BD31-4B8C-83A1-F6EECF244321}">
                <p14:modId xmlns:p14="http://schemas.microsoft.com/office/powerpoint/2010/main" val="1143528478"/>
              </p:ext>
            </p:extLst>
          </p:nvPr>
        </p:nvGraphicFramePr>
        <p:xfrm>
          <a:off x="440326" y="1248197"/>
          <a:ext cx="8597051" cy="4893699"/>
        </p:xfrm>
        <a:graphic>
          <a:graphicData uri="http://schemas.openxmlformats.org/drawingml/2006/table">
            <a:tbl>
              <a:tblPr/>
              <a:tblGrid>
                <a:gridCol w="2375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214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do parâmetro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parâmetro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do parâmetro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84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Porta PON OLT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0/8/0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ID do perfil de tráfego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10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66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ONT ID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Porta de serviço </a:t>
                      </a:r>
                      <a:r>
                        <a:rPr kumimoji="0" lang="pt-BR" altLang="zh-CN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upstream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0/9/0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4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Indica o SN da ONT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48575443D659FD40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ID do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perfil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DBA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30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84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ID da VLAN exterior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2012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ID do perfil de linha da ONT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40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84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ID da VLAN interna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ID do perfil de serviço da ONT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50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33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Porta Ethernet do usuário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T-CONT ID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2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66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VLAN do usuário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Índice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da porta GEM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66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Tipo de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largura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 de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banda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 DBA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Type 2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Largura de banda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4096kbps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66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Perfil do tráfego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4096 </a:t>
                      </a:r>
                      <a:r>
                        <a:rPr kumimoji="0" lang="pt-BR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kbit</a:t>
                      </a: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/s (máximo: 8192 </a:t>
                      </a:r>
                      <a:r>
                        <a:rPr kumimoji="0" lang="pt-BR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kbit</a:t>
                      </a:r>
                      <a:r>
                        <a:rPr kumimoji="0" lang="pt-B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/s)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>
            <a:stCxn id="7" idx="2"/>
          </p:cNvCxnSpPr>
          <p:nvPr/>
        </p:nvCxnSpPr>
        <p:spPr bwMode="auto">
          <a:xfrm flipH="1">
            <a:off x="10399094" y="4195797"/>
            <a:ext cx="0" cy="9114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6713" y="2138286"/>
            <a:ext cx="2616010" cy="111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404" y="3522030"/>
            <a:ext cx="611380" cy="673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67031" y="4455205"/>
            <a:ext cx="263865" cy="3409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3490" y="5107225"/>
            <a:ext cx="791207" cy="107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299" y="2773519"/>
            <a:ext cx="547953" cy="410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030" y="2458672"/>
            <a:ext cx="547953" cy="410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7119" y="2182221"/>
            <a:ext cx="547953" cy="410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7790" y="2478921"/>
            <a:ext cx="547953" cy="410174"/>
          </a:xfrm>
          <a:prstGeom prst="rect">
            <a:avLst/>
          </a:prstGeom>
        </p:spPr>
      </p:pic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 bwMode="auto">
          <a:xfrm>
            <a:off x="10396276" y="3183693"/>
            <a:ext cx="2818" cy="338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9118" y="1220851"/>
            <a:ext cx="1107725" cy="67426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 bwMode="auto">
          <a:xfrm flipH="1">
            <a:off x="10378277" y="1830709"/>
            <a:ext cx="0" cy="359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10621946" y="3674247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OLT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10758201" y="5022281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ONT</a:t>
            </a:r>
            <a:endParaRPr lang="zh-CN" altLang="en-US" sz="1200"/>
          </a:p>
        </p:txBody>
      </p:sp>
      <p:cxnSp>
        <p:nvCxnSpPr>
          <p:cNvPr id="19" name="直接连接符 18"/>
          <p:cNvCxnSpPr>
            <a:stCxn id="9" idx="2"/>
            <a:endCxn id="20" idx="0"/>
          </p:cNvCxnSpPr>
          <p:nvPr/>
        </p:nvCxnSpPr>
        <p:spPr bwMode="auto">
          <a:xfrm>
            <a:off x="10399094" y="5214337"/>
            <a:ext cx="4396" cy="2941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2867" y="5508463"/>
            <a:ext cx="581246" cy="450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21945" y="5634046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PC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56347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Fluxograma para configuração do serviço de Internet</a:t>
            </a:r>
            <a:endParaRPr lang="en-US" altLang="zh-CN" dirty="0"/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4452469" y="5361498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fontAlgn="ctr"/>
            <a:endParaRPr lang="en-US" altLang="zh-CN" sz="1400">
              <a:ea typeface="+mn-ea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4452469" y="4533406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fontAlgn="ctr"/>
            <a:endParaRPr lang="en-US" altLang="zh-CN" sz="1400">
              <a:ea typeface="+mn-ea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452469" y="2919665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fontAlgn="ctr"/>
            <a:endParaRPr lang="en-US" altLang="zh-CN" sz="1400">
              <a:ea typeface="+mn-ea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4452469" y="3728459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fontAlgn="ctr"/>
            <a:endParaRPr lang="en-US" altLang="zh-CN" sz="1400">
              <a:ea typeface="+mn-ea"/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4452468" y="2326895"/>
            <a:ext cx="1588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fontAlgn="ctr"/>
            <a:endParaRPr lang="en-US" altLang="zh-CN" sz="1400">
              <a:ea typeface="+mn-ea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1577825" y="3770997"/>
            <a:ext cx="1214840" cy="566271"/>
          </a:xfrm>
          <a:prstGeom prst="roundRect">
            <a:avLst>
              <a:gd name="adj" fmla="val 16667"/>
            </a:avLst>
          </a:prstGeom>
          <a:solidFill>
            <a:schemeClr val="bg2"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i="0" dirty="0" err="1">
                <a:latin typeface="+mn-lt"/>
                <a:ea typeface="+mn-ea"/>
              </a:rPr>
              <a:t>Operações</a:t>
            </a:r>
            <a:r>
              <a:rPr lang="en-US" altLang="zh-CN" sz="1400" i="0" dirty="0">
                <a:latin typeface="+mn-lt"/>
                <a:ea typeface="+mn-ea"/>
              </a:rPr>
              <a:t> </a:t>
            </a:r>
            <a:r>
              <a:rPr lang="en-US" altLang="zh-CN" sz="1400" i="0" dirty="0" err="1">
                <a:latin typeface="+mn-lt"/>
                <a:ea typeface="+mn-ea"/>
              </a:rPr>
              <a:t>na</a:t>
            </a:r>
            <a:r>
              <a:rPr lang="en-US" altLang="zh-CN" sz="1400" i="0" dirty="0">
                <a:latin typeface="+mn-lt"/>
                <a:ea typeface="+mn-ea"/>
              </a:rPr>
              <a:t> OLT</a:t>
            </a: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6149105" y="5283165"/>
            <a:ext cx="3277689" cy="60032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algn="ctr">
            <a:solidFill>
              <a:srgbClr val="C00000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500" i="0" dirty="0">
                <a:latin typeface="+mn-lt"/>
                <a:ea typeface="+mn-ea"/>
              </a:rPr>
              <a:t>Todas as configurações do lado da ONT são fornecidas pela OLT.</a:t>
            </a:r>
            <a:endParaRPr lang="en-US" altLang="zh-CN" sz="1500" i="0" dirty="0">
              <a:latin typeface="+mn-lt"/>
              <a:ea typeface="+mn-ea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>
            <a:off x="6621862" y="2694962"/>
            <a:ext cx="247683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um perfil de linha ONT.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7859484" y="2417150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algn="ctr" fontAlgn="ctr"/>
            <a:endParaRPr lang="en-US" altLang="zh-CN" sz="1400">
              <a:ea typeface="+mn-ea"/>
            </a:endParaRPr>
          </a:p>
        </p:txBody>
      </p:sp>
      <p:sp>
        <p:nvSpPr>
          <p:cNvPr id="35" name="AutoShape 19"/>
          <p:cNvSpPr>
            <a:spLocks noChangeArrowheads="1"/>
          </p:cNvSpPr>
          <p:nvPr/>
        </p:nvSpPr>
        <p:spPr bwMode="auto">
          <a:xfrm>
            <a:off x="6639184" y="2086766"/>
            <a:ext cx="2442186" cy="327908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i="0" dirty="0" err="1">
                <a:latin typeface="+mn-lt"/>
                <a:ea typeface="+mn-ea"/>
              </a:rPr>
              <a:t>Configurar</a:t>
            </a:r>
            <a:r>
              <a:rPr lang="en-US" altLang="zh-CN" sz="1400" i="0" dirty="0">
                <a:latin typeface="+mn-lt"/>
                <a:ea typeface="+mn-ea"/>
              </a:rPr>
              <a:t> um </a:t>
            </a:r>
            <a:r>
              <a:rPr lang="en-US" altLang="zh-CN" sz="1400" i="0" dirty="0" err="1">
                <a:latin typeface="+mn-lt"/>
                <a:ea typeface="+mn-ea"/>
              </a:rPr>
              <a:t>perfil</a:t>
            </a:r>
            <a:r>
              <a:rPr lang="en-US" altLang="zh-CN" sz="1400" i="0" dirty="0">
                <a:latin typeface="+mn-lt"/>
                <a:ea typeface="+mn-ea"/>
              </a:rPr>
              <a:t> DBA.</a:t>
            </a: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6621862" y="3343017"/>
            <a:ext cx="247683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um perfil de serviço ONT.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7859484" y="3086949"/>
            <a:ext cx="1587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algn="ctr" fontAlgn="ctr"/>
            <a:endParaRPr lang="en-US" altLang="zh-CN" sz="1400">
              <a:ea typeface="+mn-ea"/>
            </a:endParaRPr>
          </a:p>
        </p:txBody>
      </p:sp>
      <p:sp>
        <p:nvSpPr>
          <p:cNvPr id="38" name="AutoShape 23"/>
          <p:cNvSpPr>
            <a:spLocks noChangeArrowheads="1"/>
          </p:cNvSpPr>
          <p:nvPr/>
        </p:nvSpPr>
        <p:spPr bwMode="auto">
          <a:xfrm>
            <a:off x="6622017" y="1222670"/>
            <a:ext cx="247652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(Opcional) Configurar um perfil de alarme ONT.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7859483" y="3921062"/>
            <a:ext cx="1588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algn="ctr" fontAlgn="ctr"/>
            <a:endParaRPr lang="en-US" altLang="zh-CN" sz="1400">
              <a:ea typeface="+mn-ea"/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6621863" y="4187762"/>
            <a:ext cx="2476829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Adicionar uma ONT e associar perfis à ONT.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7859483" y="1828098"/>
            <a:ext cx="1588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pPr algn="ctr" fontAlgn="ctr"/>
            <a:endParaRPr lang="en-US" altLang="zh-CN" sz="1400">
              <a:ea typeface="+mn-ea"/>
            </a:endParaRPr>
          </a:p>
        </p:txBody>
      </p:sp>
      <p:sp>
        <p:nvSpPr>
          <p:cNvPr id="42" name="AutoShape 14"/>
          <p:cNvSpPr>
            <a:spLocks/>
          </p:cNvSpPr>
          <p:nvPr/>
        </p:nvSpPr>
        <p:spPr bwMode="auto">
          <a:xfrm>
            <a:off x="2821618" y="2186821"/>
            <a:ext cx="285750" cy="3700462"/>
          </a:xfrm>
          <a:prstGeom prst="leftBrace">
            <a:avLst>
              <a:gd name="adj1" fmla="val 96977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0152" tIns="40076" rIns="80152" bIns="40076">
            <a:no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3" name="AutoShape 22"/>
          <p:cNvSpPr>
            <a:spLocks/>
          </p:cNvSpPr>
          <p:nvPr/>
        </p:nvSpPr>
        <p:spPr bwMode="auto">
          <a:xfrm>
            <a:off x="5923256" y="1316918"/>
            <a:ext cx="382302" cy="2976002"/>
          </a:xfrm>
          <a:prstGeom prst="leftBrace">
            <a:avLst>
              <a:gd name="adj1" fmla="val 39522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0152" tIns="40076" rIns="80152" bIns="40076">
            <a:no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>
              <a:latin typeface="+mn-lt"/>
              <a:ea typeface="+mn-ea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3211032" y="3969819"/>
            <a:ext cx="252000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uma VLAN e atributos de VLAN.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3211031" y="4782703"/>
            <a:ext cx="252000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a porta </a:t>
            </a:r>
            <a:r>
              <a:rPr lang="pt-BR" altLang="zh-CN" sz="1400" i="0" dirty="0" err="1">
                <a:latin typeface="+mn-lt"/>
                <a:ea typeface="+mn-ea"/>
              </a:rPr>
              <a:t>upstream</a:t>
            </a:r>
            <a:r>
              <a:rPr lang="pt-BR" altLang="zh-CN" sz="1400" i="0" dirty="0">
                <a:latin typeface="+mn-lt"/>
                <a:ea typeface="+mn-ea"/>
              </a:rPr>
              <a:t> da VLAN.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3211031" y="5605140"/>
            <a:ext cx="2520000" cy="327908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uma porta de serviço.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3211032" y="3183250"/>
            <a:ext cx="2520000" cy="56627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a VLAN padrão da porta ONT.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48" name="AutoShape 11"/>
          <p:cNvSpPr>
            <a:spLocks noChangeArrowheads="1"/>
          </p:cNvSpPr>
          <p:nvPr/>
        </p:nvSpPr>
        <p:spPr bwMode="auto">
          <a:xfrm>
            <a:off x="3211031" y="2593655"/>
            <a:ext cx="2520000" cy="327908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i="0" dirty="0" err="1">
                <a:latin typeface="+mn-lt"/>
                <a:ea typeface="+mn-ea"/>
              </a:rPr>
              <a:t>Adicionar</a:t>
            </a:r>
            <a:r>
              <a:rPr lang="en-US" altLang="zh-CN" sz="1400" i="0" dirty="0">
                <a:latin typeface="+mn-lt"/>
                <a:ea typeface="+mn-ea"/>
              </a:rPr>
              <a:t> </a:t>
            </a:r>
            <a:r>
              <a:rPr lang="en-US" altLang="zh-CN" sz="1400" i="0" dirty="0" err="1">
                <a:latin typeface="+mn-lt"/>
                <a:ea typeface="+mn-ea"/>
              </a:rPr>
              <a:t>uma</a:t>
            </a:r>
            <a:r>
              <a:rPr lang="en-US" altLang="zh-CN" sz="1400" i="0" dirty="0">
                <a:latin typeface="+mn-lt"/>
                <a:ea typeface="+mn-ea"/>
              </a:rPr>
              <a:t> ONT.</a:t>
            </a:r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3211031" y="2006801"/>
            <a:ext cx="2520000" cy="327908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 eaLnBrk="1" fontAlgn="ctr" hangingPunct="1"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i="0" dirty="0" err="1">
                <a:latin typeface="+mn-lt"/>
                <a:ea typeface="+mn-ea"/>
              </a:rPr>
              <a:t>Configurar</a:t>
            </a:r>
            <a:r>
              <a:rPr lang="en-US" altLang="zh-CN" sz="1400" i="0" dirty="0">
                <a:latin typeface="+mn-lt"/>
                <a:ea typeface="+mn-ea"/>
              </a:rPr>
              <a:t> um </a:t>
            </a:r>
            <a:r>
              <a:rPr lang="en-US" altLang="zh-CN" sz="1400" i="0" dirty="0" err="1">
                <a:latin typeface="+mn-lt"/>
                <a:ea typeface="+mn-ea"/>
              </a:rPr>
              <a:t>perfil</a:t>
            </a:r>
            <a:r>
              <a:rPr lang="en-US" altLang="zh-CN" sz="1400" i="0" dirty="0">
                <a:latin typeface="+mn-lt"/>
                <a:ea typeface="+mn-ea"/>
              </a:rPr>
              <a:t> CAR.</a:t>
            </a:r>
          </a:p>
        </p:txBody>
      </p:sp>
    </p:spTree>
    <p:extLst>
      <p:ext uri="{BB962C8B-B14F-4D97-AF65-F5344CB8AC3E}">
        <p14:creationId xmlns:p14="http://schemas.microsoft.com/office/powerpoint/2010/main" val="192644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grpId="0" nodeType="withEffect"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(Opcional) Configuração de um perfil de tráfego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8756" y="1296876"/>
            <a:ext cx="10153181" cy="4482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anose="02070309020205020404" pitchFamily="49" charset="0"/>
              </a:rPr>
              <a:t>traffic table </a:t>
            </a:r>
            <a:r>
              <a:rPr lang="en-US" altLang="zh-CN" sz="1600" b="1" dirty="0" err="1">
                <a:cs typeface="Courier New" panose="02070309020205020404" pitchFamily="49" charset="0"/>
              </a:rPr>
              <a:t>ip</a:t>
            </a:r>
            <a:r>
              <a:rPr lang="en-US" altLang="zh-CN" sz="1600" b="1" dirty="0">
                <a:cs typeface="Courier New" panose="02070309020205020404" pitchFamily="49" charset="0"/>
              </a:rPr>
              <a:t> index 10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cir</a:t>
            </a:r>
            <a:r>
              <a:rPr lang="en-US" altLang="zh-CN" sz="1600" dirty="0">
                <a:cs typeface="Courier New" pitchFamily="49" charset="0"/>
              </a:rPr>
              <a:t>&lt;K&gt;|name&lt;K&gt; }:</a:t>
            </a:r>
            <a:r>
              <a:rPr lang="en-US" altLang="zh-CN" sz="1600" b="1" dirty="0" err="1">
                <a:cs typeface="Courier New" panose="02070309020205020404" pitchFamily="49" charset="0"/>
              </a:rPr>
              <a:t>cir</a:t>
            </a:r>
            <a:endParaRPr lang="en-US" altLang="zh-CN" sz="1600" b="1" dirty="0">
              <a:cs typeface="Courier New" panose="02070309020205020404" pitchFamily="49" charset="0"/>
            </a:endParaRP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cir</a:t>
            </a:r>
            <a:r>
              <a:rPr lang="en-US" altLang="zh-CN" sz="1600" dirty="0">
                <a:cs typeface="Courier New" pitchFamily="49" charset="0"/>
              </a:rPr>
              <a:t>&lt;U&gt;&lt;64,10240000&gt;|off&lt;K&gt; }:</a:t>
            </a:r>
            <a:r>
              <a:rPr lang="en-US" altLang="zh-CN" sz="1600" b="1" dirty="0">
                <a:cs typeface="Courier New" panose="02070309020205020404" pitchFamily="49" charset="0"/>
              </a:rPr>
              <a:t>4096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cbs</a:t>
            </a:r>
            <a:r>
              <a:rPr lang="en-US" altLang="zh-CN" sz="1600" dirty="0">
                <a:cs typeface="Courier New" pitchFamily="49" charset="0"/>
              </a:rPr>
              <a:t>&lt;K&gt;|</a:t>
            </a:r>
            <a:r>
              <a:rPr lang="en-US" altLang="zh-CN" sz="1600" dirty="0" err="1">
                <a:cs typeface="Courier New" pitchFamily="49" charset="0"/>
              </a:rPr>
              <a:t>pbs</a:t>
            </a:r>
            <a:r>
              <a:rPr lang="en-US" altLang="zh-CN" sz="1600" dirty="0">
                <a:cs typeface="Courier New" pitchFamily="49" charset="0"/>
              </a:rPr>
              <a:t>&lt;K&gt;|</a:t>
            </a:r>
            <a:r>
              <a:rPr lang="en-US" altLang="zh-CN" sz="1600" dirty="0" err="1">
                <a:cs typeface="Courier New" pitchFamily="49" charset="0"/>
              </a:rPr>
              <a:t>pir</a:t>
            </a:r>
            <a:r>
              <a:rPr lang="en-US" altLang="zh-CN" sz="1600" dirty="0">
                <a:cs typeface="Courier New" pitchFamily="49" charset="0"/>
              </a:rPr>
              <a:t>&lt;K&gt;|priority&lt;K&gt; }:</a:t>
            </a:r>
            <a:r>
              <a:rPr lang="en-US" altLang="zh-CN" sz="1600" b="1" dirty="0" err="1">
                <a:cs typeface="Courier New" panose="02070309020205020404" pitchFamily="49" charset="0"/>
              </a:rPr>
              <a:t>pir</a:t>
            </a:r>
            <a:endParaRPr lang="en-US" altLang="zh-CN" sz="1600" b="1" dirty="0">
              <a:cs typeface="Courier New" panose="02070309020205020404" pitchFamily="49" charset="0"/>
            </a:endParaRP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pir</a:t>
            </a:r>
            <a:r>
              <a:rPr lang="en-US" altLang="zh-CN" sz="1600" dirty="0">
                <a:cs typeface="Courier New" pitchFamily="49" charset="0"/>
              </a:rPr>
              <a:t>&lt;U&gt;&lt;64,10240000&gt; }:</a:t>
            </a:r>
            <a:r>
              <a:rPr lang="en-US" altLang="zh-CN" sz="1600" b="1" dirty="0">
                <a:cs typeface="Courier New" panose="02070309020205020404" pitchFamily="49" charset="0"/>
              </a:rPr>
              <a:t>8096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pbs</a:t>
            </a:r>
            <a:r>
              <a:rPr lang="en-US" altLang="zh-CN" sz="1600" dirty="0">
                <a:cs typeface="Courier New" pitchFamily="49" charset="0"/>
              </a:rPr>
              <a:t>&lt;K&gt;|priority&lt;K&gt; }:</a:t>
            </a:r>
            <a:r>
              <a:rPr lang="en-US" altLang="zh-CN" sz="1600" b="1" dirty="0">
                <a:cs typeface="Courier New" panose="02070309020205020404" pitchFamily="49" charset="0"/>
              </a:rPr>
              <a:t>priority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prival</a:t>
            </a:r>
            <a:r>
              <a:rPr lang="en-US" altLang="zh-CN" sz="1600" dirty="0">
                <a:cs typeface="Courier New" pitchFamily="49" charset="0"/>
              </a:rPr>
              <a:t>&lt;U&gt;&lt;0,7&gt;|user-cos&lt;K&gt;|user-inner-cos&lt;K&gt;|user-</a:t>
            </a:r>
            <a:r>
              <a:rPr lang="en-US" altLang="zh-CN" sz="1600" dirty="0" err="1">
                <a:cs typeface="Courier New" pitchFamily="49" charset="0"/>
              </a:rPr>
              <a:t>tos</a:t>
            </a:r>
            <a:r>
              <a:rPr lang="en-US" altLang="zh-CN" sz="1600" dirty="0">
                <a:cs typeface="Courier New" pitchFamily="49" charset="0"/>
              </a:rPr>
              <a:t>&lt;K&gt; }:</a:t>
            </a:r>
            <a:r>
              <a:rPr lang="en-US" altLang="zh-CN" sz="1600" b="1" dirty="0">
                <a:cs typeface="Courier New" panose="02070309020205020404" pitchFamily="49" charset="0"/>
              </a:rPr>
              <a:t>user-cos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</a:t>
            </a:r>
            <a:r>
              <a:rPr lang="en-US" altLang="zh-CN" sz="1600" dirty="0" err="1">
                <a:cs typeface="Courier New" pitchFamily="49" charset="0"/>
              </a:rPr>
              <a:t>defaultval</a:t>
            </a:r>
            <a:r>
              <a:rPr lang="en-US" altLang="zh-CN" sz="1600" dirty="0">
                <a:cs typeface="Courier New" pitchFamily="49" charset="0"/>
              </a:rPr>
              <a:t>&lt;U&gt;&lt;0,7&gt;|mapping-profile&lt;K&gt; }:</a:t>
            </a:r>
            <a:r>
              <a:rPr lang="en-US" altLang="zh-CN" sz="1600" b="1" dirty="0">
                <a:cs typeface="Courier New" panose="02070309020205020404" pitchFamily="49" charset="0"/>
              </a:rPr>
              <a:t>5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{inner-priority&lt;K&gt;|priority-policy&lt;K&gt; }:</a:t>
            </a:r>
            <a:r>
              <a:rPr lang="en-US" altLang="zh-CN" sz="1600" b="1" dirty="0">
                <a:cs typeface="Courier New" panose="02070309020205020404" pitchFamily="49" charset="0"/>
              </a:rPr>
              <a:t>priority-policy</a:t>
            </a:r>
          </a:p>
          <a:p>
            <a:pPr lvl="1" indent="-51433">
              <a:lnSpc>
                <a:spcPct val="150000"/>
              </a:lnSpc>
              <a:spcBef>
                <a:spcPts val="600"/>
              </a:spcBef>
              <a:buSzPct val="50000"/>
              <a:defRPr/>
            </a:pPr>
            <a:r>
              <a:rPr lang="en-US" altLang="zh-CN" sz="1600" dirty="0">
                <a:cs typeface="Courier New" pitchFamily="49" charset="0"/>
              </a:rPr>
              <a:t>{priority-policy&lt;E&gt;&lt;Local-</a:t>
            </a:r>
            <a:r>
              <a:rPr lang="en-US" altLang="zh-CN" sz="1600" dirty="0" err="1">
                <a:cs typeface="Courier New" pitchFamily="49" charset="0"/>
              </a:rPr>
              <a:t>Setting,Tag</a:t>
            </a:r>
            <a:r>
              <a:rPr lang="en-US" altLang="zh-CN" sz="1600" dirty="0">
                <a:cs typeface="Courier New" pitchFamily="49" charset="0"/>
              </a:rPr>
              <a:t>-In-Package&gt; }:</a:t>
            </a:r>
            <a:r>
              <a:rPr lang="en-US" altLang="zh-CN" sz="1600" b="1" dirty="0">
                <a:cs typeface="Courier New" panose="02070309020205020404" pitchFamily="49" charset="0"/>
              </a:rPr>
              <a:t>Tag-In-Package</a:t>
            </a:r>
          </a:p>
        </p:txBody>
      </p:sp>
    </p:spTree>
    <p:extLst>
      <p:ext uri="{BB962C8B-B14F-4D97-AF65-F5344CB8AC3E}">
        <p14:creationId xmlns:p14="http://schemas.microsoft.com/office/powerpoint/2010/main" val="36159690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altLang="zh-CN" sz="1600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Exemplo de configuração de tipos de perfil de ONT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68317" y="2332139"/>
            <a:ext cx="872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Adicionar o perfil de linha 40 e definir os parâmetros do perfil.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8317" y="4278509"/>
            <a:ext cx="9277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Adicionar um perfil de serviço com o ID 50 e definir os parâmetros do perfil.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8317" y="1397052"/>
            <a:ext cx="610209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Adicionar perfil DBA 30</a:t>
            </a:r>
            <a:r>
              <a:rPr lang="zh-CN" altLang="en-US" dirty="0"/>
              <a:t>.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268757" y="1770153"/>
            <a:ext cx="1015318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 </a:t>
            </a:r>
            <a:r>
              <a:rPr lang="en-US" altLang="zh-CN" sz="1600" b="1" dirty="0" err="1">
                <a:cs typeface="Courier New" pitchFamily="49" charset="0"/>
              </a:rPr>
              <a:t>dba</a:t>
            </a:r>
            <a:r>
              <a:rPr lang="en-US" altLang="zh-CN" sz="1600" b="1" dirty="0">
                <a:cs typeface="Courier New" pitchFamily="49" charset="0"/>
              </a:rPr>
              <a:t>-profile add profile-id 30 type2 assure 4096</a:t>
            </a:r>
          </a:p>
        </p:txBody>
      </p:sp>
      <p:sp>
        <p:nvSpPr>
          <p:cNvPr id="14" name="矩形 13"/>
          <p:cNvSpPr/>
          <p:nvPr/>
        </p:nvSpPr>
        <p:spPr>
          <a:xfrm>
            <a:off x="1268757" y="2711973"/>
            <a:ext cx="10163333" cy="15560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profile-id 40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2 </a:t>
            </a:r>
            <a:r>
              <a:rPr lang="en-US" altLang="zh-CN" sz="1600" b="1" dirty="0" err="1">
                <a:cs typeface="Courier New" pitchFamily="49" charset="0"/>
              </a:rPr>
              <a:t>dba</a:t>
            </a:r>
            <a:r>
              <a:rPr lang="en-US" altLang="zh-CN" sz="1600" b="1" dirty="0">
                <a:cs typeface="Courier New" pitchFamily="49" charset="0"/>
              </a:rPr>
              <a:t>-profile-id 30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add 0 eth 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2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mapping 0 0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35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</p:txBody>
      </p:sp>
      <p:sp>
        <p:nvSpPr>
          <p:cNvPr id="15" name="矩形 14"/>
          <p:cNvSpPr/>
          <p:nvPr/>
        </p:nvSpPr>
        <p:spPr>
          <a:xfrm>
            <a:off x="1268757" y="4636299"/>
            <a:ext cx="10163333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ont-srvprofile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profile-id 50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(config-gpon-srvprofile-50)#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-port eth 4 pots 2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(config-gpon-srvprofile-50)#</a:t>
            </a:r>
            <a:r>
              <a:rPr lang="en-US" altLang="zh-CN" sz="1600" b="1" dirty="0">
                <a:cs typeface="Courier New" pitchFamily="49" charset="0"/>
              </a:rPr>
              <a:t>port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eth 1 35</a:t>
            </a:r>
          </a:p>
          <a:p>
            <a:pPr marL="285750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(config-gpon-srvprofile-50)#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6307375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err="1"/>
              <a:t>Adicionar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uma</a:t>
            </a:r>
            <a:r>
              <a:rPr lang="en-US" altLang="zh-CN" sz="1800" dirty="0"/>
              <a:t> ONT offline.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Confirmar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manualmente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uma</a:t>
            </a:r>
            <a:r>
              <a:rPr lang="en-US" altLang="zh-CN" sz="1800" dirty="0"/>
              <a:t> ONT.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Especifique a VLAN da porta ONT.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Adição de uma ONT e configuração da VLAN padrão da porta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1278916" y="1787118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interface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add 0 0 </a:t>
            </a:r>
            <a:r>
              <a:rPr lang="en-US" altLang="zh-CN" sz="1600" b="1" dirty="0" err="1">
                <a:cs typeface="Courier New" pitchFamily="49" charset="0"/>
              </a:rPr>
              <a:t>sn-auth</a:t>
            </a:r>
            <a:r>
              <a:rPr lang="en-US" altLang="zh-CN" sz="1600" b="1" dirty="0">
                <a:cs typeface="Courier New" pitchFamily="49" charset="0"/>
              </a:rPr>
              <a:t> 48575443D659FD40 </a:t>
            </a:r>
            <a:r>
              <a:rPr lang="en-US" altLang="zh-CN" sz="1600" b="1" dirty="0" err="1">
                <a:cs typeface="Courier New" pitchFamily="49" charset="0"/>
              </a:rPr>
              <a:t>omci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lineprofile</a:t>
            </a:r>
            <a:r>
              <a:rPr lang="en-US" altLang="zh-CN" sz="1600" b="1" dirty="0">
                <a:cs typeface="Courier New" pitchFamily="49" charset="0"/>
              </a:rPr>
              <a:t>-id 40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srvprofile</a:t>
            </a:r>
            <a:r>
              <a:rPr lang="en-US" altLang="zh-CN" sz="1600" b="1" dirty="0">
                <a:cs typeface="Courier New" pitchFamily="49" charset="0"/>
              </a:rPr>
              <a:t>-id 50</a:t>
            </a:r>
          </a:p>
        </p:txBody>
      </p:sp>
      <p:sp>
        <p:nvSpPr>
          <p:cNvPr id="9" name="矩形 8"/>
          <p:cNvSpPr/>
          <p:nvPr/>
        </p:nvSpPr>
        <p:spPr>
          <a:xfrm>
            <a:off x="1278917" y="3187277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>
                <a:cs typeface="Courier New" pitchFamily="49" charset="0"/>
              </a:rPr>
              <a:t>port 0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-auto-find enable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confirm 0 </a:t>
            </a:r>
            <a:r>
              <a:rPr lang="en-US" altLang="zh-CN" sz="1600" b="1" dirty="0" err="1">
                <a:cs typeface="Courier New" pitchFamily="49" charset="0"/>
              </a:rPr>
              <a:t>ontid</a:t>
            </a:r>
            <a:r>
              <a:rPr lang="en-US" altLang="zh-CN" sz="1600" b="1" dirty="0">
                <a:cs typeface="Courier New" pitchFamily="49" charset="0"/>
              </a:rPr>
              <a:t> 0 </a:t>
            </a:r>
            <a:r>
              <a:rPr lang="en-US" altLang="zh-CN" sz="1600" b="1" dirty="0" err="1">
                <a:cs typeface="Courier New" pitchFamily="49" charset="0"/>
              </a:rPr>
              <a:t>sn-auth</a:t>
            </a:r>
            <a:r>
              <a:rPr lang="en-US" altLang="zh-CN" sz="1600" b="1" dirty="0">
                <a:cs typeface="Courier New" pitchFamily="49" charset="0"/>
              </a:rPr>
              <a:t> 48575443D659FD40 </a:t>
            </a:r>
            <a:r>
              <a:rPr lang="en-US" altLang="zh-CN" sz="1600" b="1" dirty="0" err="1">
                <a:cs typeface="Courier New" pitchFamily="49" charset="0"/>
              </a:rPr>
              <a:t>omci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ontl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ineprofile</a:t>
            </a:r>
            <a:r>
              <a:rPr lang="en-US" altLang="zh-CN" sz="1600" b="1" dirty="0">
                <a:cs typeface="Courier New" pitchFamily="49" charset="0"/>
              </a:rPr>
              <a:t>-id 40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srvprofile</a:t>
            </a:r>
            <a:r>
              <a:rPr lang="en-US" altLang="zh-CN" sz="1600" b="1" dirty="0">
                <a:cs typeface="Courier New" pitchFamily="49" charset="0"/>
              </a:rPr>
              <a:t>-id 50</a:t>
            </a:r>
          </a:p>
        </p:txBody>
      </p:sp>
      <p:sp>
        <p:nvSpPr>
          <p:cNvPr id="10" name="矩形 9"/>
          <p:cNvSpPr/>
          <p:nvPr/>
        </p:nvSpPr>
        <p:spPr>
          <a:xfrm>
            <a:off x="1278917" y="4705563"/>
            <a:ext cx="10153164" cy="677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interface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port native-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0 0 eth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35</a:t>
            </a:r>
          </a:p>
        </p:txBody>
      </p:sp>
    </p:spTree>
    <p:extLst>
      <p:ext uri="{BB962C8B-B14F-4D97-AF65-F5344CB8AC3E}">
        <p14:creationId xmlns:p14="http://schemas.microsoft.com/office/powerpoint/2010/main" val="10813734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O tipo de VLAN de serviço é </a:t>
            </a:r>
            <a:r>
              <a:rPr lang="pt-BR" altLang="zh-CN" sz="1800" dirty="0" err="1"/>
              <a:t>smart</a:t>
            </a:r>
            <a:r>
              <a:rPr lang="pt-BR" altLang="zh-CN" sz="1800" dirty="0"/>
              <a:t> e o atributo é common.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pt-BR" altLang="zh-CN" sz="1800" dirty="0"/>
              <a:t>Permitir que a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passe a VLAN de serviço.</a:t>
            </a:r>
          </a:p>
          <a:p>
            <a:endParaRPr lang="en-US" altLang="zh-CN" sz="1800" dirty="0"/>
          </a:p>
          <a:p>
            <a:r>
              <a:rPr lang="pt-BR" altLang="zh-CN" sz="1800" dirty="0"/>
              <a:t>Adicione a VLAN a uma porta de serviço GPON.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991064" cy="640800"/>
          </a:xfrm>
        </p:spPr>
        <p:txBody>
          <a:bodyPr/>
          <a:lstStyle/>
          <a:p>
            <a:r>
              <a:rPr lang="pt-BR" altLang="zh-CN" sz="3200" dirty="0"/>
              <a:t>Configuração de uma VLAN para a porta </a:t>
            </a:r>
            <a:r>
              <a:rPr lang="pt-BR" altLang="zh-CN" sz="3200" dirty="0" err="1"/>
              <a:t>upstream</a:t>
            </a:r>
            <a:r>
              <a:rPr lang="pt-BR" altLang="zh-CN" sz="3200" dirty="0"/>
              <a:t> - Cenário de etiqueta de VLAN única</a:t>
            </a:r>
            <a:endParaRPr lang="zh-CN" altLang="en-US" sz="3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278917" y="5121707"/>
            <a:ext cx="10129264" cy="754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buClr>
                <a:srgbClr val="993300"/>
              </a:buClr>
              <a:buSzPct val="85000"/>
              <a:buFont typeface="Wingdings" panose="05000000000000000000" pitchFamily="2" charset="2"/>
              <a:buNone/>
            </a:pPr>
            <a:r>
              <a:rPr lang="pt-BR" altLang="zh-CN" sz="2000" i="0" dirty="0">
                <a:latin typeface="+mn-lt"/>
                <a:ea typeface="+mn-ea"/>
              </a:rPr>
              <a:t>Nota: As prioridades dos perfis de tráfego </a:t>
            </a:r>
            <a:r>
              <a:rPr lang="pt-BR" altLang="zh-CN" sz="2000" i="0" dirty="0" err="1">
                <a:latin typeface="+mn-lt"/>
                <a:ea typeface="+mn-ea"/>
              </a:rPr>
              <a:t>upstream</a:t>
            </a:r>
            <a:r>
              <a:rPr lang="pt-BR" altLang="zh-CN" sz="2000" i="0" dirty="0">
                <a:latin typeface="+mn-lt"/>
                <a:ea typeface="+mn-ea"/>
              </a:rPr>
              <a:t> e </a:t>
            </a:r>
            <a:r>
              <a:rPr lang="pt-BR" altLang="zh-CN" sz="2000" i="0" dirty="0" err="1">
                <a:latin typeface="+mn-lt"/>
                <a:ea typeface="+mn-ea"/>
              </a:rPr>
              <a:t>downstream</a:t>
            </a:r>
            <a:r>
              <a:rPr lang="pt-BR" altLang="zh-CN" sz="2000" i="0" dirty="0">
                <a:latin typeface="+mn-lt"/>
                <a:ea typeface="+mn-ea"/>
              </a:rPr>
              <a:t> da porta virtual de serviço podem ser diferentes.</a:t>
            </a:r>
            <a:endParaRPr lang="zh-CN" altLang="en-US" sz="2000" i="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8917" y="1924712"/>
            <a:ext cx="10153164" cy="677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35 smart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attrib</a:t>
            </a:r>
            <a:r>
              <a:rPr lang="en-US" altLang="zh-CN" sz="1600" b="1" dirty="0">
                <a:cs typeface="Courier New" pitchFamily="49" charset="0"/>
              </a:rPr>
              <a:t> 35 common</a:t>
            </a:r>
          </a:p>
        </p:txBody>
      </p:sp>
      <p:sp>
        <p:nvSpPr>
          <p:cNvPr id="10" name="矩形 9"/>
          <p:cNvSpPr/>
          <p:nvPr/>
        </p:nvSpPr>
        <p:spPr>
          <a:xfrm>
            <a:off x="1278917" y="3278004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35 0/9 0</a:t>
            </a:r>
          </a:p>
        </p:txBody>
      </p:sp>
      <p:sp>
        <p:nvSpPr>
          <p:cNvPr id="11" name="矩形 10"/>
          <p:cNvSpPr/>
          <p:nvPr/>
        </p:nvSpPr>
        <p:spPr>
          <a:xfrm>
            <a:off x="1265160" y="4162164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35 gpon 0/8/0 ont 0 gemport 0 multi-service user-vlan 35 rx-cttr 10 tx-cttr 10</a:t>
            </a:r>
          </a:p>
        </p:txBody>
      </p:sp>
    </p:spTree>
    <p:extLst>
      <p:ext uri="{BB962C8B-B14F-4D97-AF65-F5344CB8AC3E}">
        <p14:creationId xmlns:p14="http://schemas.microsoft.com/office/powerpoint/2010/main" val="3905686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2000" dirty="0"/>
              <a:t>Adicione uma VLAN de serviço e defina o seu tipo como </a:t>
            </a:r>
            <a:r>
              <a:rPr lang="pt-BR" altLang="zh-CN" sz="2000" dirty="0" err="1"/>
              <a:t>smart</a:t>
            </a:r>
            <a:r>
              <a:rPr lang="pt-BR" altLang="zh-CN" sz="2000" dirty="0"/>
              <a:t> e o seu atributo como </a:t>
            </a:r>
            <a:r>
              <a:rPr lang="pt-BR" altLang="zh-CN" sz="2000" dirty="0" err="1"/>
              <a:t>QinQ</a:t>
            </a:r>
            <a:r>
              <a:rPr lang="pt-BR" altLang="zh-CN" sz="20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pt-BR" altLang="zh-CN" sz="2000" dirty="0"/>
              <a:t>Permitir que a porta </a:t>
            </a:r>
            <a:r>
              <a:rPr lang="pt-BR" altLang="zh-CN" sz="2000" dirty="0" err="1"/>
              <a:t>upstream</a:t>
            </a:r>
            <a:r>
              <a:rPr lang="pt-BR" altLang="zh-CN" sz="2000" dirty="0"/>
              <a:t> passe a VLAN de serviço.</a:t>
            </a:r>
          </a:p>
          <a:p>
            <a:endParaRPr lang="en-US" altLang="zh-CN" sz="2000" dirty="0"/>
          </a:p>
          <a:p>
            <a:r>
              <a:rPr lang="pt-BR" altLang="zh-CN" sz="2000" dirty="0"/>
              <a:t>Adicione a VLAN a uma porta de serviço GPON.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Configuração de uma VLAN para a porta </a:t>
            </a:r>
            <a:r>
              <a:rPr lang="pt-BR" altLang="zh-CN" sz="3200" dirty="0" err="1"/>
              <a:t>upstream</a:t>
            </a:r>
            <a:r>
              <a:rPr lang="pt-BR" altLang="zh-CN" sz="3200" dirty="0"/>
              <a:t> - cenário de VLAN </a:t>
            </a:r>
            <a:r>
              <a:rPr lang="pt-BR" altLang="zh-CN" sz="3200" dirty="0" err="1"/>
              <a:t>QinQ</a:t>
            </a:r>
            <a:endParaRPr lang="zh-CN" altLang="en-US" sz="3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97136" y="5191759"/>
            <a:ext cx="10129264" cy="754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buClr>
                <a:srgbClr val="993300"/>
              </a:buClr>
              <a:buSzPct val="85000"/>
              <a:buFont typeface="Wingdings" panose="05000000000000000000" pitchFamily="2" charset="2"/>
              <a:buNone/>
            </a:pPr>
            <a:r>
              <a:rPr lang="pt-BR" altLang="zh-CN" sz="2000" i="0" dirty="0">
                <a:latin typeface="+mn-lt"/>
                <a:ea typeface="+mn-ea"/>
              </a:rPr>
              <a:t>Nota: As prioridades dos perfis de tráfego </a:t>
            </a:r>
            <a:r>
              <a:rPr lang="pt-BR" altLang="zh-CN" sz="2000" i="0" dirty="0" err="1">
                <a:latin typeface="+mn-lt"/>
                <a:ea typeface="+mn-ea"/>
              </a:rPr>
              <a:t>upstream</a:t>
            </a:r>
            <a:r>
              <a:rPr lang="pt-BR" altLang="zh-CN" sz="2000" i="0" dirty="0">
                <a:latin typeface="+mn-lt"/>
                <a:ea typeface="+mn-ea"/>
              </a:rPr>
              <a:t> e </a:t>
            </a:r>
            <a:r>
              <a:rPr lang="pt-BR" altLang="zh-CN" sz="2000" i="0" dirty="0" err="1">
                <a:latin typeface="+mn-lt"/>
                <a:ea typeface="+mn-ea"/>
              </a:rPr>
              <a:t>downstream</a:t>
            </a:r>
            <a:r>
              <a:rPr lang="pt-BR" altLang="zh-CN" sz="2000" i="0">
                <a:latin typeface="+mn-lt"/>
                <a:ea typeface="+mn-ea"/>
              </a:rPr>
              <a:t> da porta virtual de serviço podem ser diferentes.</a:t>
            </a:r>
            <a:endParaRPr lang="zh-CN" altLang="en-US" sz="2000" i="0" dirty="0"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8917" y="1935065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2012 smart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attrib</a:t>
            </a:r>
            <a:r>
              <a:rPr lang="en-US" altLang="zh-CN" sz="1600" b="1" dirty="0">
                <a:cs typeface="Courier New" pitchFamily="49" charset="0"/>
              </a:rPr>
              <a:t> 2012 q-in-q</a:t>
            </a:r>
          </a:p>
        </p:txBody>
      </p:sp>
      <p:sp>
        <p:nvSpPr>
          <p:cNvPr id="12" name="矩形 11"/>
          <p:cNvSpPr/>
          <p:nvPr/>
        </p:nvSpPr>
        <p:spPr>
          <a:xfrm>
            <a:off x="1278917" y="3504839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2012 0/9 0</a:t>
            </a:r>
          </a:p>
        </p:txBody>
      </p:sp>
      <p:sp>
        <p:nvSpPr>
          <p:cNvPr id="13" name="矩形 12"/>
          <p:cNvSpPr/>
          <p:nvPr/>
        </p:nvSpPr>
        <p:spPr>
          <a:xfrm>
            <a:off x="1278917" y="4437515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2012 gpon 0/8/0 ont 0 gemport 0 multi-service user-vlan 35 rx-cttr 10 tx-cttr 10</a:t>
            </a:r>
          </a:p>
        </p:txBody>
      </p:sp>
    </p:spTree>
    <p:extLst>
      <p:ext uri="{BB962C8B-B14F-4D97-AF65-F5344CB8AC3E}">
        <p14:creationId xmlns:p14="http://schemas.microsoft.com/office/powerpoint/2010/main" val="35477966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69565" y="1233488"/>
            <a:ext cx="11274935" cy="4679788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/>
              <a:t>Após a conclusão deste curso, será capaz de </a:t>
            </a:r>
            <a:r>
              <a:rPr lang="zh-CN" altLang="en-US" dirty="0"/>
              <a:t>:</a:t>
            </a:r>
          </a:p>
          <a:p>
            <a:pPr lvl="1">
              <a:buSzPct val="50000"/>
              <a:buFont typeface="Wingdings" panose="05000000000000000000" pitchFamily="2" charset="2"/>
              <a:buChar char="p"/>
            </a:pPr>
            <a:r>
              <a:rPr lang="pt-BR" altLang="zh-CN" dirty="0"/>
              <a:t>Compreender os conceitos básicos dos serviços de dados GPON</a:t>
            </a:r>
            <a:r>
              <a:rPr lang="zh-CN" altLang="en-US" dirty="0"/>
              <a:t>.</a:t>
            </a:r>
            <a:endParaRPr lang="en-US" altLang="zh-CN" dirty="0"/>
          </a:p>
          <a:p>
            <a:pPr lvl="1">
              <a:buSzPct val="50000"/>
              <a:buFont typeface="Wingdings" panose="05000000000000000000" pitchFamily="2" charset="2"/>
              <a:buChar char="p"/>
            </a:pPr>
            <a:r>
              <a:rPr lang="pt-BR" altLang="zh-CN" dirty="0"/>
              <a:t>Compreender o processo de serviço de dados GPON</a:t>
            </a:r>
            <a:r>
              <a:rPr lang="zh-CN" altLang="en-US" dirty="0"/>
              <a:t>.</a:t>
            </a:r>
          </a:p>
          <a:p>
            <a:pPr lvl="1">
              <a:buSzPct val="50000"/>
              <a:buFont typeface="Wingdings" panose="05000000000000000000" pitchFamily="2" charset="2"/>
              <a:buChar char="p"/>
            </a:pPr>
            <a:r>
              <a:rPr lang="pt-BR" altLang="zh-CN" dirty="0"/>
              <a:t>Ser capaz de configurar e colocar em funcionamento o serviço de dados</a:t>
            </a:r>
            <a:r>
              <a:rPr lang="zh-CN" altLang="en-US" dirty="0"/>
              <a:t>.</a:t>
            </a:r>
          </a:p>
          <a:p>
            <a:pPr lvl="1"/>
            <a:r>
              <a:rPr lang="en-US" altLang="zh-CN" dirty="0" err="1"/>
              <a:t>Consultar</a:t>
            </a:r>
            <a:r>
              <a:rPr lang="en-US" altLang="zh-CN" dirty="0"/>
              <a:t> e </a:t>
            </a:r>
            <a:r>
              <a:rPr lang="en-US" altLang="zh-CN" dirty="0" err="1"/>
              <a:t>modificar</a:t>
            </a:r>
            <a:r>
              <a:rPr lang="en-US" altLang="zh-CN" dirty="0"/>
              <a:t> </a:t>
            </a:r>
            <a:r>
              <a:rPr lang="en-US" altLang="zh-CN" dirty="0" err="1"/>
              <a:t>serviços</a:t>
            </a:r>
            <a:r>
              <a:rPr lang="en-US" altLang="zh-CN" dirty="0"/>
              <a:t>.</a:t>
            </a:r>
          </a:p>
          <a:p>
            <a:pPr lvl="1">
              <a:buSzPct val="50000"/>
              <a:buFont typeface="Wingdings" panose="05000000000000000000" pitchFamily="2" charset="2"/>
              <a:buChar char="p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8354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Planejamento de dados para configuração do serviço de vídeo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7306"/>
              </p:ext>
            </p:extLst>
          </p:nvPr>
        </p:nvGraphicFramePr>
        <p:xfrm>
          <a:off x="703616" y="1538119"/>
          <a:ext cx="6477286" cy="3855270"/>
        </p:xfrm>
        <a:graphic>
          <a:graphicData uri="http://schemas.openxmlformats.org/drawingml/2006/table">
            <a:tbl>
              <a:tblPr/>
              <a:tblGrid>
                <a:gridCol w="215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50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Valor do parâmetro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do tráfego</a:t>
                      </a:r>
                      <a:endParaRPr lang="en-US" sz="16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name: traffic_table_videomonitor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034" rtl="0" eaLnBrk="1" latinLnBrk="0" hangingPunct="1"/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Guaranteed rate: no rate limit</a:t>
                      </a:r>
                    </a:p>
                    <a:p>
                      <a:pPr marL="0" algn="l" defTabSz="914034" rtl="0" eaLnBrk="1" latinLnBrk="0" hangingPunct="1"/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Priority: 5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altLang="zh-C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ONU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zh-CN" alt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name: poll_line_all</a:t>
                      </a:r>
                      <a:endParaRPr lang="en-US" altLang="zh-CN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034" rtl="0" eaLnBrk="1" latinLnBrk="0" hangingPunct="1"/>
                      <a:r>
                        <a:rPr lang="en-US" altLang="zh-CN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 port ID:16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de rede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 port: 0/9/0</a:t>
                      </a:r>
                    </a:p>
                    <a:p>
                      <a:pPr marL="0" algn="l" defTabSz="914034" rtl="0" eaLnBrk="1" latinLnBrk="0" hangingPunct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 port: 0/8/0</a:t>
                      </a:r>
                    </a:p>
                    <a:p>
                      <a:pPr marL="0" algn="l" defTabSz="914034" rtl="0" eaLnBrk="1" latinLnBrk="0" hangingPunct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 ID:0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726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Planejamento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VLAN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Single-tagged VLAN</a:t>
                      </a:r>
                    </a:p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S-VLAN ID:200</a:t>
                      </a:r>
                    </a:p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C-VLAN ID:200</a:t>
                      </a:r>
                    </a:p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type: smart</a:t>
                      </a:r>
                    </a:p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attribute: common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>
            <a:stCxn id="7" idx="2"/>
          </p:cNvCxnSpPr>
          <p:nvPr/>
        </p:nvCxnSpPr>
        <p:spPr bwMode="auto">
          <a:xfrm flipH="1">
            <a:off x="8983781" y="4181513"/>
            <a:ext cx="0" cy="9114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1400" y="2124002"/>
            <a:ext cx="2616010" cy="111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091" y="3507746"/>
            <a:ext cx="611380" cy="673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851718" y="4440921"/>
            <a:ext cx="263865" cy="3409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177" y="5092941"/>
            <a:ext cx="791207" cy="107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86" y="2759235"/>
            <a:ext cx="547953" cy="410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3717" y="2444388"/>
            <a:ext cx="547953" cy="410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806" y="2167937"/>
            <a:ext cx="547953" cy="410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2477" y="2464637"/>
            <a:ext cx="547953" cy="410174"/>
          </a:xfrm>
          <a:prstGeom prst="rect">
            <a:avLst/>
          </a:prstGeom>
        </p:spPr>
      </p:pic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 bwMode="auto">
          <a:xfrm>
            <a:off x="8980963" y="3169409"/>
            <a:ext cx="2818" cy="338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805" y="1206567"/>
            <a:ext cx="1107725" cy="67426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 bwMode="auto">
          <a:xfrm flipH="1">
            <a:off x="8962964" y="1816425"/>
            <a:ext cx="0" cy="359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9206633" y="3659963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OLT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342888" y="5007997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ONT</a:t>
            </a:r>
            <a:endParaRPr lang="zh-CN" altLang="en-US" sz="1200"/>
          </a:p>
        </p:txBody>
      </p:sp>
      <p:cxnSp>
        <p:nvCxnSpPr>
          <p:cNvPr id="19" name="直接连接符 18"/>
          <p:cNvCxnSpPr>
            <a:stCxn id="9" idx="2"/>
          </p:cNvCxnSpPr>
          <p:nvPr/>
        </p:nvCxnSpPr>
        <p:spPr bwMode="auto">
          <a:xfrm>
            <a:off x="8983781" y="5200053"/>
            <a:ext cx="4396" cy="334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9206632" y="5619762"/>
            <a:ext cx="903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Monitor</a:t>
            </a:r>
            <a:endParaRPr lang="zh-CN" altLang="en-US" sz="12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7684" y="5549670"/>
            <a:ext cx="539231" cy="3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654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2000" dirty="0"/>
              <a:t>(Opcional) Criar um perfil de tráfego</a:t>
            </a:r>
          </a:p>
          <a:p>
            <a:pPr lvl="1"/>
            <a:r>
              <a:rPr lang="zh-CN" altLang="en-US" sz="1800" dirty="0"/>
              <a:t> </a:t>
            </a:r>
            <a:r>
              <a:rPr lang="pt-BR" altLang="zh-CN" sz="1600" dirty="0"/>
              <a:t>Criar um perfil de tráfego de serviço monitorizado, nome do perfil: </a:t>
            </a:r>
            <a:r>
              <a:rPr lang="pt-BR" altLang="zh-CN" sz="1600" dirty="0" err="1"/>
              <a:t>traffic_table_videomonitor</a:t>
            </a:r>
            <a:r>
              <a:rPr lang="pt-BR" altLang="zh-CN" sz="1600" dirty="0"/>
              <a:t>, com taxa ilimitada e prioridade 5</a:t>
            </a:r>
            <a:r>
              <a:rPr lang="zh-CN" altLang="en-US" sz="1600" dirty="0"/>
              <a:t>.</a:t>
            </a:r>
          </a:p>
          <a:p>
            <a:r>
              <a:rPr lang="pt-BR" altLang="zh-CN" sz="2000" dirty="0"/>
              <a:t>Configuração do mapeamento entre portas GEM e </a:t>
            </a:r>
            <a:r>
              <a:rPr lang="pt-BR" altLang="zh-CN" sz="2000" dirty="0" err="1"/>
              <a:t>VLANs</a:t>
            </a:r>
            <a:endParaRPr lang="pt-BR" altLang="zh-CN" sz="2000" dirty="0"/>
          </a:p>
          <a:p>
            <a:pPr lvl="1"/>
            <a:r>
              <a:rPr lang="pt-BR" altLang="zh-CN" sz="1600" dirty="0"/>
              <a:t>No perfil de linha da ONT, mapeie o fluxo de serviço da VLAN 200 para a porta 16 do GEM.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108" y="410400"/>
            <a:ext cx="10469045" cy="640800"/>
          </a:xfrm>
        </p:spPr>
        <p:txBody>
          <a:bodyPr/>
          <a:lstStyle/>
          <a:p>
            <a:r>
              <a:rPr lang="pt-BR" altLang="zh-CN" sz="3200" dirty="0"/>
              <a:t>Criação de um perfil de tráfego e configuração do mapeamento entre portas GEM e </a:t>
            </a:r>
            <a:r>
              <a:rPr lang="pt-BR" altLang="zh-CN" sz="3200" dirty="0" err="1"/>
              <a:t>VLANs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273236" y="3801316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pol_line_all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gem mapping 16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6756915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Configurar a VLAN da porta ETH e a VLAN nativa da porta ONT.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No perfil de serviço da ONT, adicione a VLAN 200 à porta ETH 1 que liga a ONU à câmara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pt-BR" altLang="zh-CN" sz="1800" dirty="0"/>
              <a:t>Configuração da VLAN nativa de uma porta ONT</a:t>
            </a:r>
          </a:p>
          <a:p>
            <a:pPr lvl="1"/>
            <a:r>
              <a:rPr lang="pt-BR" altLang="zh-CN" sz="1400" dirty="0"/>
              <a:t>O ID da ONT é 0, o ID da porta Ethernet é 1 e o ID da VLAN nativa é 200</a:t>
            </a:r>
            <a:r>
              <a:rPr lang="en-US" altLang="zh-CN" sz="1400" dirty="0"/>
              <a:t>.</a:t>
            </a:r>
            <a:endParaRPr lang="en-US" altLang="zh-CN" sz="1400" b="1" dirty="0">
              <a:solidFill>
                <a:srgbClr val="494949"/>
              </a:solidFill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917" y="1909016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ont-srvprofile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pol_ser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port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eth 1 200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4370276"/>
            <a:ext cx="10153164" cy="970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interface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(config-if-gpon-0/1)#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port native-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0 0 eth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5607855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Adicionar uma VLAN à porta </a:t>
            </a:r>
            <a:r>
              <a:rPr lang="pt-BR" altLang="zh-CN" dirty="0" err="1"/>
              <a:t>upstream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Criar a VLAN de serviço 200.</a:t>
            </a:r>
          </a:p>
          <a:p>
            <a:endParaRPr lang="en-US" altLang="zh-CN" sz="1800" dirty="0"/>
          </a:p>
          <a:p>
            <a:r>
              <a:rPr lang="pt-BR" altLang="zh-CN" sz="1800" dirty="0"/>
              <a:t>Adicionar a VLAN 200 à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0/9/0.</a:t>
            </a:r>
          </a:p>
          <a:p>
            <a:endParaRPr lang="en-US" altLang="zh-CN" sz="1800" dirty="0"/>
          </a:p>
          <a:p>
            <a:r>
              <a:rPr lang="pt-BR" altLang="zh-CN" sz="1800" dirty="0"/>
              <a:t>Adicionar uma porta de serviço</a:t>
            </a:r>
          </a:p>
          <a:p>
            <a:pPr lvl="1"/>
            <a:r>
              <a:rPr lang="pt-BR" altLang="zh-CN" sz="1400" dirty="0"/>
              <a:t>Defina o S-VLAN ID para 200, o GEM </a:t>
            </a:r>
            <a:r>
              <a:rPr lang="pt-BR" altLang="zh-CN" sz="1400" dirty="0" err="1"/>
              <a:t>port</a:t>
            </a:r>
            <a:r>
              <a:rPr lang="pt-BR" altLang="zh-CN" sz="1400" dirty="0"/>
              <a:t> ID para 16 e o C-VLAN ID para 200. Utilize o perfil de tráfego denominado </a:t>
            </a:r>
            <a:r>
              <a:rPr lang="pt-BR" altLang="zh-CN" sz="1400" dirty="0" err="1"/>
              <a:t>traffic_table_videomonitor</a:t>
            </a:r>
            <a:r>
              <a:rPr lang="pt-BR" altLang="zh-CN" sz="1400" dirty="0"/>
              <a:t>.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78917" y="1802969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congig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200 smart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2763389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200 0/9 0</a:t>
            </a:r>
            <a:endParaRPr lang="en-US" altLang="zh-CN" sz="1600" b="1" dirty="0"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8774" y="4510421"/>
            <a:ext cx="10153164" cy="970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200 gpon 0/8/0 ont 0 gemport 16 multi-service user-vlan 200 tag-transform translate inbound traffic-table name traffic_table_videomonitor outbound traffic-table name traffic_table_videomonitor</a:t>
            </a:r>
          </a:p>
        </p:txBody>
      </p:sp>
    </p:spTree>
    <p:extLst>
      <p:ext uri="{BB962C8B-B14F-4D97-AF65-F5344CB8AC3E}">
        <p14:creationId xmlns:p14="http://schemas.microsoft.com/office/powerpoint/2010/main" val="25524296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Ativar a função </a:t>
            </a:r>
            <a:r>
              <a:rPr lang="pt-BR" altLang="zh-CN" dirty="0" err="1"/>
              <a:t>PoE</a:t>
            </a:r>
            <a:r>
              <a:rPr lang="pt-BR" altLang="zh-CN" dirty="0"/>
              <a:t> da porta Ethernet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8317" y="1233488"/>
            <a:ext cx="11276183" cy="2270549"/>
          </a:xfrm>
        </p:spPr>
        <p:txBody>
          <a:bodyPr/>
          <a:lstStyle/>
          <a:p>
            <a:r>
              <a:rPr lang="pt-BR" altLang="zh-CN" sz="1800" dirty="0"/>
              <a:t>(Opcional) Ativação da função </a:t>
            </a:r>
            <a:r>
              <a:rPr lang="pt-BR" altLang="zh-CN" sz="1800" dirty="0" err="1"/>
              <a:t>PoE</a:t>
            </a:r>
            <a:r>
              <a:rPr lang="pt-BR" altLang="zh-CN" sz="1800" dirty="0"/>
              <a:t> para uma porta Ethernet da ONT</a:t>
            </a:r>
          </a:p>
          <a:p>
            <a:pPr lvl="1"/>
            <a:r>
              <a:rPr lang="pt-BR" altLang="zh-CN" sz="1400" dirty="0"/>
              <a:t>Defina a ID da ONU para 0 e a porta Ethernet para 1, </a:t>
            </a:r>
            <a:r>
              <a:rPr lang="pt-BR" altLang="zh-CN" sz="1400" dirty="0" err="1"/>
              <a:t>active</a:t>
            </a:r>
            <a:r>
              <a:rPr lang="pt-BR" altLang="zh-CN" sz="1400" dirty="0"/>
              <a:t> a função </a:t>
            </a:r>
            <a:r>
              <a:rPr lang="pt-BR" altLang="zh-CN" sz="1400" dirty="0" err="1"/>
              <a:t>PoE</a:t>
            </a:r>
            <a:r>
              <a:rPr lang="pt-BR" altLang="zh-CN" sz="1400" dirty="0"/>
              <a:t> na porta Ethernet e defina a classe </a:t>
            </a:r>
            <a:r>
              <a:rPr lang="pt-BR" altLang="zh-CN" sz="1400" dirty="0" err="1"/>
              <a:t>PoE</a:t>
            </a:r>
            <a:r>
              <a:rPr lang="pt-BR" altLang="zh-CN" sz="1400" dirty="0"/>
              <a:t> máxima para a classe 3.</a:t>
            </a:r>
            <a:endParaRPr lang="zh-CN" altLang="en-US" sz="20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4961" y="3909910"/>
            <a:ext cx="10177120" cy="845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108000" tIns="72000" rIns="108000" bIns="72000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buClr>
                <a:srgbClr val="993300"/>
              </a:buClr>
              <a:buSzPct val="85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Nota: Esta operação aplica-se apenas ao cenário em que a porta ETH da ONT suporta a função </a:t>
            </a:r>
            <a:r>
              <a:rPr lang="pt-BR" altLang="zh-CN" sz="1600" i="0" dirty="0" err="1">
                <a:latin typeface="+mn-lt"/>
                <a:ea typeface="+mn-ea"/>
              </a:rPr>
              <a:t>PoE</a:t>
            </a:r>
            <a:r>
              <a:rPr lang="pt-BR" altLang="zh-CN" sz="1600" i="0" dirty="0">
                <a:latin typeface="+mn-lt"/>
                <a:ea typeface="+mn-ea"/>
              </a:rPr>
              <a:t> e a porta ETH fornece energia à câmara no modo </a:t>
            </a:r>
            <a:r>
              <a:rPr lang="pt-BR" altLang="zh-CN" sz="1600" i="0" dirty="0" err="1">
                <a:latin typeface="+mn-lt"/>
                <a:ea typeface="+mn-ea"/>
              </a:rPr>
              <a:t>PoE</a:t>
            </a:r>
            <a:r>
              <a:rPr lang="pt-BR" altLang="zh-CN" sz="1600" i="0" dirty="0">
                <a:latin typeface="+mn-lt"/>
                <a:ea typeface="+mn-ea"/>
              </a:rPr>
              <a:t>. Os dispositivos que não suportam a função </a:t>
            </a:r>
            <a:r>
              <a:rPr lang="pt-BR" altLang="zh-CN" sz="1600" i="0" dirty="0" err="1">
                <a:latin typeface="+mn-lt"/>
                <a:ea typeface="+mn-ea"/>
              </a:rPr>
              <a:t>PoE</a:t>
            </a:r>
            <a:r>
              <a:rPr lang="pt-BR" altLang="zh-CN" sz="1600" i="0" dirty="0">
                <a:latin typeface="+mn-lt"/>
                <a:ea typeface="+mn-ea"/>
              </a:rPr>
              <a:t> não podem implementar a função </a:t>
            </a:r>
            <a:r>
              <a:rPr lang="pt-BR" altLang="zh-CN" sz="1600" i="0" dirty="0" err="1">
                <a:latin typeface="+mn-lt"/>
                <a:ea typeface="+mn-ea"/>
              </a:rPr>
              <a:t>PoE</a:t>
            </a:r>
            <a:r>
              <a:rPr lang="pt-BR" altLang="zh-CN" sz="1600" i="0" dirty="0">
                <a:latin typeface="+mn-lt"/>
                <a:ea typeface="+mn-ea"/>
              </a:rPr>
              <a:t>.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4961" y="2583441"/>
            <a:ext cx="10177120" cy="970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interface gpon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fr-FR" altLang="zh-CN" sz="1600" dirty="0">
                <a:cs typeface="Courier New" pitchFamily="49" charset="0"/>
              </a:rPr>
              <a:t>huawei(config-if-gpon-0/1)#</a:t>
            </a:r>
            <a:r>
              <a:rPr lang="fr-FR" altLang="zh-CN" sz="1600" b="1" dirty="0">
                <a:cs typeface="Courier New" pitchFamily="49" charset="0"/>
              </a:rPr>
              <a:t>ont port poe 0 0 eth 1 enable max-power-class class3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▪"/>
            </a:pPr>
            <a:r>
              <a:rPr lang="fr-FR" altLang="zh-CN" sz="1600" dirty="0">
                <a:cs typeface="Courier New" pitchFamily="49" charset="0"/>
              </a:rPr>
              <a:t>huawei(config-if-gpon-0/1)#</a:t>
            </a:r>
            <a:r>
              <a:rPr lang="fr-FR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19061379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6700" y="410400"/>
            <a:ext cx="10655300" cy="640800"/>
          </a:xfrm>
        </p:spPr>
        <p:txBody>
          <a:bodyPr/>
          <a:lstStyle/>
          <a:p>
            <a:r>
              <a:rPr lang="pt-BR" altLang="zh-CN" dirty="0"/>
              <a:t>Planejamento de dados para configuração do serviço Wi-Fi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82304"/>
              </p:ext>
            </p:extLst>
          </p:nvPr>
        </p:nvGraphicFramePr>
        <p:xfrm>
          <a:off x="487999" y="1401732"/>
          <a:ext cx="7865779" cy="3774509"/>
        </p:xfrm>
        <a:graphic>
          <a:graphicData uri="http://schemas.openxmlformats.org/drawingml/2006/table">
            <a:tbl>
              <a:tblPr/>
              <a:tblGrid>
                <a:gridCol w="252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85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Valor do parâmetro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42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do tráfego</a:t>
                      </a:r>
                      <a:endParaRPr lang="en-US" sz="14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Wi-Fi service channel traffic profile:</a:t>
                      </a:r>
                    </a:p>
                    <a:p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name: traffic_table_wifi</a:t>
                      </a:r>
                      <a:endParaRPr lang="en-US" altLang="zh-CN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Guaranteed rate: no rate limit</a:t>
                      </a:r>
                    </a:p>
                    <a:p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Priority: 0</a:t>
                      </a:r>
                      <a:endParaRPr lang="en-US" altLang="zh-CN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60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ONU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name: Wuxian-wifi</a:t>
                      </a:r>
                      <a:endParaRPr lang="en-US" altLang="zh-CN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 port ID:18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891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Planejamento da porta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 upstream port: 0/9/0</a:t>
                      </a:r>
                    </a:p>
                    <a:p>
                      <a:pPr latinLnBrk="0"/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 access port: 0/8/0</a:t>
                      </a:r>
                    </a:p>
                    <a:p>
                      <a:pPr latinLnBrk="0"/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 ID:0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952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Planejamento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VLAN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Single-tagged VLAN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S-VLAN ID:1001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C-VLAN ID:1001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type: smart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attribute: common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>
            <a:stCxn id="7" idx="2"/>
          </p:cNvCxnSpPr>
          <p:nvPr/>
        </p:nvCxnSpPr>
        <p:spPr bwMode="auto">
          <a:xfrm flipH="1">
            <a:off x="9730014" y="4181513"/>
            <a:ext cx="0" cy="9114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5527" y="2103590"/>
            <a:ext cx="2616010" cy="111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324" y="3507746"/>
            <a:ext cx="611380" cy="673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597951" y="4440921"/>
            <a:ext cx="263865" cy="3409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410" y="5092941"/>
            <a:ext cx="791207" cy="1071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3219" y="2759235"/>
            <a:ext cx="547953" cy="410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950" y="2444388"/>
            <a:ext cx="547953" cy="410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8039" y="2167937"/>
            <a:ext cx="547953" cy="410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710" y="2464637"/>
            <a:ext cx="547953" cy="410174"/>
          </a:xfrm>
          <a:prstGeom prst="rect">
            <a:avLst/>
          </a:prstGeom>
        </p:spPr>
      </p:pic>
      <p:cxnSp>
        <p:nvCxnSpPr>
          <p:cNvPr id="14" name="直接连接符 13"/>
          <p:cNvCxnSpPr>
            <a:stCxn id="10" idx="2"/>
            <a:endCxn id="7" idx="0"/>
          </p:cNvCxnSpPr>
          <p:nvPr/>
        </p:nvCxnSpPr>
        <p:spPr bwMode="auto">
          <a:xfrm>
            <a:off x="9727196" y="3169409"/>
            <a:ext cx="2818" cy="338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0038" y="1206567"/>
            <a:ext cx="1107725" cy="67426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 bwMode="auto">
          <a:xfrm flipH="1">
            <a:off x="9709197" y="1816425"/>
            <a:ext cx="0" cy="359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9952866" y="3659963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OLT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10089121" y="5007997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ONT</a:t>
            </a:r>
            <a:endParaRPr lang="zh-CN" altLang="en-US" sz="1200"/>
          </a:p>
        </p:txBody>
      </p:sp>
      <p:cxnSp>
        <p:nvCxnSpPr>
          <p:cNvPr id="19" name="直接连接符 18"/>
          <p:cNvCxnSpPr>
            <a:stCxn id="9" idx="2"/>
          </p:cNvCxnSpPr>
          <p:nvPr/>
        </p:nvCxnSpPr>
        <p:spPr bwMode="auto">
          <a:xfrm>
            <a:off x="9730014" y="5200053"/>
            <a:ext cx="4396" cy="334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5289" y="5500952"/>
            <a:ext cx="581246" cy="450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934367" y="5585895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PC</a:t>
            </a:r>
            <a:endParaRPr lang="zh-CN" altLang="en-US" sz="12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06752">
            <a:off x="8986641" y="4838026"/>
            <a:ext cx="361547" cy="27937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8175" y="5312502"/>
            <a:ext cx="7905425" cy="8237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sz="1600" dirty="0"/>
              <a:t>Nota: Se a VLAN do serviço Wi-Fi reutilizar a VLAN do serviço de acesso à Internet, o serviço Wi-Fi pode reutilizar o plano de dados do serviço de acesso à Internet, incluindo a VLAN e a porta GEM.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9358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/>
              <a:t>Processo de configuração do serviço de acesso Wi-Fi</a:t>
            </a:r>
            <a:endParaRPr lang="en-US" altLang="zh-CN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47664" y="3479589"/>
            <a:ext cx="2727291" cy="722556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Configuração de </a:t>
            </a:r>
            <a:r>
              <a:rPr lang="pt-BR" altLang="zh-CN" sz="1400" i="0" dirty="0" err="1">
                <a:latin typeface="+mn-lt"/>
                <a:ea typeface="+mn-ea"/>
              </a:rPr>
              <a:t>VLANs</a:t>
            </a:r>
            <a:r>
              <a:rPr lang="pt-BR" altLang="zh-CN" sz="1400" i="0" dirty="0">
                <a:latin typeface="+mn-lt"/>
                <a:ea typeface="+mn-ea"/>
              </a:rPr>
              <a:t> e Atributos de VLAN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43392" y="4390773"/>
            <a:ext cx="2727292" cy="722556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Configurar a porta </a:t>
            </a:r>
            <a:r>
              <a:rPr lang="pt-BR" altLang="zh-CN" sz="1400" i="0" dirty="0" err="1">
                <a:latin typeface="+mn-lt"/>
                <a:ea typeface="+mn-ea"/>
              </a:rPr>
              <a:t>upstream</a:t>
            </a:r>
            <a:r>
              <a:rPr lang="pt-BR" altLang="zh-CN" sz="1400" i="0" dirty="0">
                <a:latin typeface="+mn-lt"/>
                <a:ea typeface="+mn-ea"/>
              </a:rPr>
              <a:t> da VLAN.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4166572" y="5129726"/>
            <a:ext cx="0" cy="268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153870" y="4215334"/>
            <a:ext cx="1" cy="2167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53873" y="2330568"/>
            <a:ext cx="0" cy="2256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884338" y="5373406"/>
            <a:ext cx="2690618" cy="392252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400" i="0" dirty="0">
                <a:latin typeface="+mn-lt"/>
                <a:ea typeface="+mn-ea"/>
              </a:rPr>
              <a:t>Configurar uma porta de serviço.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166572" y="3242484"/>
            <a:ext cx="1587" cy="2801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843392" y="2655855"/>
            <a:ext cx="2731564" cy="722556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400" i="0" dirty="0">
                <a:latin typeface="+mn-lt"/>
                <a:ea typeface="+mn-ea"/>
              </a:rPr>
              <a:t>Configuração do mapeamento entre portas GEM e </a:t>
            </a:r>
            <a:r>
              <a:rPr lang="pt-BR" altLang="zh-CN" sz="1400" i="0" dirty="0" err="1">
                <a:latin typeface="+mn-lt"/>
                <a:ea typeface="+mn-ea"/>
              </a:rPr>
              <a:t>VLANs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843392" y="1930563"/>
            <a:ext cx="2731564" cy="72596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400" i="0" dirty="0">
                <a:latin typeface="+mn-lt"/>
                <a:ea typeface="+mn-ea"/>
              </a:rPr>
              <a:t>Configuração de um perfil de tráfego</a:t>
            </a:r>
            <a:endParaRPr lang="en-US" altLang="zh-CN" sz="1400" i="0" dirty="0">
              <a:latin typeface="+mn-lt"/>
              <a:ea typeface="+mn-ea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01908" y="1253809"/>
            <a:ext cx="2673047" cy="435455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19050" algn="ctr">
            <a:solidFill>
              <a:srgbClr val="C00000"/>
            </a:solidFill>
            <a:prstDash val="dash"/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Adicionar uma ONT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46798" y="1717550"/>
            <a:ext cx="7074" cy="1962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15" name="AutoShape 14"/>
          <p:cNvSpPr/>
          <p:nvPr/>
        </p:nvSpPr>
        <p:spPr bwMode="auto">
          <a:xfrm>
            <a:off x="2281460" y="1692789"/>
            <a:ext cx="460840" cy="3800009"/>
          </a:xfrm>
          <a:prstGeom prst="leftBrace">
            <a:avLst>
              <a:gd name="adj1" fmla="val 96977"/>
              <a:gd name="adj2" fmla="val 50000"/>
            </a:avLst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0152" tIns="40076" rIns="80152" bIns="40076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561146" y="2231784"/>
            <a:ext cx="2480015" cy="392252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Definir parâmetros Wi-Fi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6528196" y="1213074"/>
            <a:ext cx="2480015" cy="72596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400" i="0" dirty="0">
                <a:latin typeface="+mn-lt"/>
                <a:ea typeface="+mn-ea"/>
              </a:rPr>
              <a:t>Iniciar sessão na página de configuração da Web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561146" y="2924780"/>
            <a:ext cx="2517560" cy="1056264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400" i="0" dirty="0">
                <a:latin typeface="+mn-lt"/>
                <a:ea typeface="+mn-ea"/>
              </a:rPr>
              <a:t>Configuração dos parâmetros da interface WAN da rota da camada 3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747672" y="2666256"/>
            <a:ext cx="1587" cy="2585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7749259" y="3986189"/>
            <a:ext cx="1588" cy="2585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6574691" y="4215334"/>
            <a:ext cx="2519717" cy="725961"/>
          </a:xfrm>
          <a:prstGeom prst="roundRect">
            <a:avLst>
              <a:gd name="adj" fmla="val 16667"/>
            </a:avLst>
          </a:prstGeom>
          <a:solidFill>
            <a:srgbClr val="CCCCCC">
              <a:alpha val="50195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400" i="0" dirty="0">
                <a:latin typeface="+mn-lt"/>
                <a:ea typeface="+mn-ea"/>
              </a:rPr>
              <a:t>Verificar o estado da conexão da porta WAN.</a:t>
            </a:r>
            <a:endParaRPr lang="zh-CN" altLang="en-US" sz="1400" i="0" dirty="0">
              <a:latin typeface="+mn-lt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4674" y="3412718"/>
            <a:ext cx="135814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Configuração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na</a:t>
            </a:r>
            <a:r>
              <a:rPr lang="en-US" altLang="zh-CN" sz="1400" dirty="0"/>
              <a:t> OLT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831699" y="1476527"/>
            <a:ext cx="67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166572" y="5808824"/>
            <a:ext cx="1588" cy="120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159498" y="5922452"/>
            <a:ext cx="167220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823038" y="1476527"/>
            <a:ext cx="8661" cy="4457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87322" y="2647389"/>
            <a:ext cx="1460389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Configuração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na</a:t>
            </a:r>
            <a:r>
              <a:rPr lang="en-US" altLang="zh-CN" sz="1600" dirty="0"/>
              <a:t> ONT</a:t>
            </a:r>
            <a:endParaRPr lang="zh-CN" altLang="en-US" sz="1600" dirty="0"/>
          </a:p>
        </p:txBody>
      </p:sp>
      <p:sp>
        <p:nvSpPr>
          <p:cNvPr id="29" name="AutoShape 14"/>
          <p:cNvSpPr txBox="1"/>
          <p:nvPr/>
        </p:nvSpPr>
        <p:spPr bwMode="auto">
          <a:xfrm flipH="1">
            <a:off x="9146526" y="1476526"/>
            <a:ext cx="803217" cy="3235208"/>
          </a:xfrm>
          <a:prstGeom prst="leftBrace">
            <a:avLst>
              <a:gd name="adj1" fmla="val 96977"/>
              <a:gd name="adj2" fmla="val 52634"/>
            </a:avLst>
          </a:prstGeom>
          <a:noFill/>
          <a:ln w="952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  <a:spAutoFit/>
          </a:bodyPr>
          <a:lstStyle>
            <a:lvl1pPr marL="302279" indent="-302279" algn="just" defTabSz="914034" rtl="0" eaLnBrk="1" fontAlgn="auto" latinLnBrk="0" hangingPunct="1">
              <a:lnSpc>
                <a:spcPct val="140000"/>
              </a:lnSpc>
              <a:spcBef>
                <a:spcPts val="792"/>
              </a:spcBef>
              <a:buClrTx/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8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7747672" y="1984140"/>
            <a:ext cx="1587" cy="2585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7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2000" dirty="0"/>
              <a:t>Criar um perfil de tráfego</a:t>
            </a:r>
          </a:p>
          <a:p>
            <a:pPr lvl="1"/>
            <a:r>
              <a:rPr lang="pt-BR" altLang="zh-CN" sz="1600" dirty="0"/>
              <a:t>Criar um perfil de tráfego de serviço Wi-Fi, nome do perfil: </a:t>
            </a:r>
            <a:r>
              <a:rPr lang="pt-BR" altLang="zh-CN" sz="1600" dirty="0" err="1"/>
              <a:t>traffic_table_wifi</a:t>
            </a:r>
            <a:r>
              <a:rPr lang="pt-BR" altLang="zh-CN" sz="1600" dirty="0"/>
              <a:t>, com taxa ilimitada e prioridade 0.</a:t>
            </a:r>
          </a:p>
          <a:p>
            <a:pPr marL="403039" lvl="1" indent="0">
              <a:buNone/>
            </a:pPr>
            <a:endParaRPr lang="pt-BR" altLang="zh-CN" sz="1600" dirty="0"/>
          </a:p>
          <a:p>
            <a:pPr marL="403039" lvl="1" indent="0">
              <a:buNone/>
            </a:pPr>
            <a:endParaRPr lang="en-US" altLang="zh-CN" sz="2000" dirty="0"/>
          </a:p>
          <a:p>
            <a:r>
              <a:rPr lang="pt-BR" altLang="zh-CN" sz="2000" dirty="0"/>
              <a:t>Configuração da relação de mapeamento entre portas GEM e </a:t>
            </a:r>
            <a:r>
              <a:rPr lang="pt-BR" altLang="zh-CN" sz="2000" dirty="0" err="1"/>
              <a:t>VLANs</a:t>
            </a:r>
            <a:endParaRPr lang="pt-BR" altLang="zh-CN" sz="2000" dirty="0"/>
          </a:p>
          <a:p>
            <a:pPr lvl="1"/>
            <a:r>
              <a:rPr lang="pt-BR" altLang="zh-CN" sz="1600" dirty="0"/>
              <a:t>No perfil de linha da ONT, mapeie o fluxo de serviço da C-VLAN 1001 para a porta 18 do GEM</a:t>
            </a:r>
            <a:r>
              <a:rPr lang="zh-CN" altLang="en-US" sz="1600" dirty="0"/>
              <a:t>.</a:t>
            </a:r>
            <a:endParaRPr lang="en-US" altLang="zh-CN" sz="16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0109" y="410400"/>
            <a:ext cx="10479436" cy="640800"/>
          </a:xfrm>
        </p:spPr>
        <p:txBody>
          <a:bodyPr/>
          <a:lstStyle/>
          <a:p>
            <a:r>
              <a:rPr lang="pt-BR" altLang="zh-CN" sz="3200" dirty="0"/>
              <a:t>Criação de um perfil de tráfego e configuração do mapeamento entre portas GEM e </a:t>
            </a:r>
            <a:r>
              <a:rPr lang="pt-BR" altLang="zh-CN" sz="3200" dirty="0" err="1"/>
              <a:t>VLANs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73236" y="2661781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traffic table </a:t>
            </a:r>
            <a:r>
              <a:rPr lang="en-US" altLang="zh-CN" sz="1600" b="1" dirty="0" err="1">
                <a:cs typeface="Courier New" pitchFamily="49" charset="0"/>
              </a:rPr>
              <a:t>ip</a:t>
            </a:r>
            <a:r>
              <a:rPr lang="en-US" altLang="zh-CN" sz="1600" b="1" dirty="0">
                <a:cs typeface="Courier New" pitchFamily="49" charset="0"/>
              </a:rPr>
              <a:t> name </a:t>
            </a:r>
            <a:r>
              <a:rPr lang="en-US" altLang="zh-CN" sz="1600" b="1" dirty="0" err="1">
                <a:cs typeface="Courier New" pitchFamily="49" charset="0"/>
              </a:rPr>
              <a:t>traffic_table_wifi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cir</a:t>
            </a:r>
            <a:r>
              <a:rPr lang="en-US" altLang="zh-CN" sz="1600" b="1" dirty="0">
                <a:cs typeface="Courier New" pitchFamily="49" charset="0"/>
              </a:rPr>
              <a:t> off priority 0 priority-policy local-setting</a:t>
            </a:r>
          </a:p>
        </p:txBody>
      </p:sp>
      <p:sp>
        <p:nvSpPr>
          <p:cNvPr id="7" name="矩形 6"/>
          <p:cNvSpPr/>
          <p:nvPr/>
        </p:nvSpPr>
        <p:spPr>
          <a:xfrm>
            <a:off x="1273236" y="4436431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wuxian-wifi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gem mapping 18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1001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11151463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Configurar a VLAN para a porta </a:t>
            </a:r>
            <a:r>
              <a:rPr lang="pt-BR" altLang="zh-CN" dirty="0" err="1"/>
              <a:t>upstream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Criar a VLAN de serviço 1001 e configurar os seus atributos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pt-BR" altLang="zh-CN" sz="1800" dirty="0"/>
              <a:t>Adicionar a VLAN 1001 à porta 0/9/0 do </a:t>
            </a:r>
            <a:r>
              <a:rPr lang="pt-BR" altLang="zh-CN" sz="1800" dirty="0" err="1"/>
              <a:t>upstream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Adicionar uma porta de serviço</a:t>
            </a:r>
          </a:p>
          <a:p>
            <a:pPr lvl="1"/>
            <a:r>
              <a:rPr lang="pt-BR" altLang="zh-CN" sz="1400" dirty="0"/>
              <a:t>Definir o SVLAN ID para 1001, o GEM </a:t>
            </a:r>
            <a:r>
              <a:rPr lang="pt-BR" altLang="zh-CN" sz="1400" dirty="0" err="1"/>
              <a:t>port</a:t>
            </a:r>
            <a:r>
              <a:rPr lang="pt-BR" altLang="zh-CN" sz="1400" dirty="0"/>
              <a:t> ID para 18, o C-VLAN ID para 1001 e o nome do perfil de tráfego para </a:t>
            </a:r>
            <a:r>
              <a:rPr lang="pt-BR" altLang="zh-CN" sz="1400" dirty="0" err="1"/>
              <a:t>traffic_table_wifi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289060" y="1858589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congig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1001 smart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attrib</a:t>
            </a:r>
            <a:r>
              <a:rPr lang="en-US" altLang="zh-CN" sz="1600" b="1" dirty="0">
                <a:cs typeface="Courier New" pitchFamily="49" charset="0"/>
              </a:rPr>
              <a:t> 1001 common</a:t>
            </a:r>
          </a:p>
        </p:txBody>
      </p:sp>
      <p:sp>
        <p:nvSpPr>
          <p:cNvPr id="9" name="矩形 8"/>
          <p:cNvSpPr/>
          <p:nvPr/>
        </p:nvSpPr>
        <p:spPr>
          <a:xfrm>
            <a:off x="1289060" y="3350205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1001 0/9 0</a:t>
            </a:r>
            <a:endParaRPr lang="en-US" altLang="zh-CN" sz="1600" b="1" dirty="0"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8917" y="4710636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service-port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1001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0/8/0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0 </a:t>
            </a:r>
            <a:r>
              <a:rPr lang="en-US" altLang="zh-CN" sz="1600" b="1" dirty="0" err="1">
                <a:cs typeface="Courier New" pitchFamily="49" charset="0"/>
              </a:rPr>
              <a:t>gemport</a:t>
            </a:r>
            <a:r>
              <a:rPr lang="en-US" altLang="zh-CN" sz="1600" b="1" dirty="0">
                <a:cs typeface="Courier New" pitchFamily="49" charset="0"/>
              </a:rPr>
              <a:t> 18 multi-service user-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1001 tag-transform translate inbound traffic-table name </a:t>
            </a:r>
            <a:r>
              <a:rPr lang="en-US" altLang="zh-CN" sz="1600" b="1" dirty="0" err="1">
                <a:cs typeface="Courier New" pitchFamily="49" charset="0"/>
              </a:rPr>
              <a:t>traffic_table_wifi</a:t>
            </a:r>
            <a:r>
              <a:rPr lang="en-US" altLang="zh-CN" sz="1600" b="1" dirty="0">
                <a:cs typeface="Courier New" pitchFamily="49" charset="0"/>
              </a:rPr>
              <a:t> outbound traffic-table name </a:t>
            </a:r>
            <a:r>
              <a:rPr lang="en-US" altLang="zh-CN" sz="1600" b="1" dirty="0" err="1">
                <a:cs typeface="Courier New" pitchFamily="49" charset="0"/>
              </a:rPr>
              <a:t>traffic_table_wifi</a:t>
            </a:r>
            <a:endParaRPr lang="en-US" altLang="zh-CN" sz="16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131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Configurações</a:t>
            </a:r>
            <a:r>
              <a:rPr lang="en-US" altLang="zh-CN" dirty="0"/>
              <a:t> </a:t>
            </a:r>
            <a:r>
              <a:rPr lang="en-US" altLang="zh-CN" dirty="0" err="1"/>
              <a:t>na</a:t>
            </a:r>
            <a:r>
              <a:rPr lang="en-US" altLang="zh-CN" dirty="0"/>
              <a:t> ONT 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2000" dirty="0"/>
              <a:t>Iniciar sessão na página de configuração Web</a:t>
            </a:r>
            <a:r>
              <a:rPr lang="en-US" altLang="zh-CN" sz="2000" dirty="0"/>
              <a:t>.</a:t>
            </a:r>
          </a:p>
          <a:p>
            <a:pPr lvl="1"/>
            <a:r>
              <a:rPr lang="pt-BR" altLang="zh-CN" sz="1800" dirty="0"/>
              <a:t>Definir o endereço IP da placa de rede do PC para estar no mesmo segmento de rede que o endereço IP de manutenção local da ONT</a:t>
            </a:r>
            <a:r>
              <a:rPr lang="en-US" altLang="zh-CN" sz="1800" dirty="0"/>
              <a:t>.</a:t>
            </a:r>
          </a:p>
          <a:p>
            <a:pPr lvl="1"/>
            <a:r>
              <a:rPr lang="pt-BR" altLang="zh-CN" sz="1800" dirty="0"/>
              <a:t>Abra o navegador e digite o endereço IP de manutenção local da ONT (recomenda-se o login HTTPS). Na janela de início de sessão, introduza o nome de utilizador e a palavra-passe do administrador. Após a verificação da palavra-passe, pode aceder à página de configuração Web</a:t>
            </a:r>
            <a:r>
              <a:rPr lang="en-US" altLang="zh-CN" sz="1800" dirty="0"/>
              <a:t>.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51" y="3896417"/>
            <a:ext cx="4456698" cy="20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38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b="1" dirty="0"/>
              <a:t>Introdução aos serviços de dados</a:t>
            </a: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Cenários e configurações típicos dos serviços de dados</a:t>
            </a:r>
          </a:p>
          <a:p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Manutenção de serviços de dados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91289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Configurações</a:t>
            </a:r>
            <a:r>
              <a:rPr lang="en-US" altLang="zh-CN" dirty="0"/>
              <a:t> </a:t>
            </a:r>
            <a:r>
              <a:rPr lang="en-US" altLang="zh-CN" dirty="0" err="1"/>
              <a:t>na</a:t>
            </a:r>
            <a:r>
              <a:rPr lang="en-US" altLang="zh-CN" dirty="0"/>
              <a:t> ONT (2)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33" y="1260806"/>
            <a:ext cx="6979935" cy="46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14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Configurações</a:t>
            </a:r>
            <a:r>
              <a:rPr lang="en-US" altLang="zh-CN" dirty="0"/>
              <a:t> </a:t>
            </a:r>
            <a:r>
              <a:rPr lang="en-US" altLang="zh-CN" dirty="0" err="1"/>
              <a:t>na</a:t>
            </a:r>
            <a:r>
              <a:rPr lang="en-US" altLang="zh-CN" dirty="0"/>
              <a:t> ONT (3)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Configurar os parâmetros da interface WAN da rota da camada 3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pPr lvl="1"/>
            <a:r>
              <a:rPr lang="pt-BR" altLang="zh-CN" sz="1800" dirty="0"/>
              <a:t>Clique no separador WAN. Na árvore de navegação à esquerda, selecione Configuração de WAN. No painel direito, clique em Criar. Na caixa de diálogo exibida, defina Tipo de WAN como Roteamento de WAN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95" y="2592729"/>
            <a:ext cx="4764011" cy="352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5321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Configurações</a:t>
            </a:r>
            <a:r>
              <a:rPr lang="en-US" altLang="zh-CN" dirty="0"/>
              <a:t> </a:t>
            </a:r>
            <a:r>
              <a:rPr lang="en-US" altLang="zh-CN" dirty="0" err="1"/>
              <a:t>na</a:t>
            </a:r>
            <a:r>
              <a:rPr lang="en-US" altLang="zh-CN" dirty="0"/>
              <a:t> ONT (4)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Verificar o estado da conexão ONT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pPr lvl="1"/>
            <a:r>
              <a:rPr lang="pt-BR" altLang="zh-CN" sz="1800" dirty="0"/>
              <a:t>Clique no separador Estado. Na árvore de navegação à esquerda, selecione Informações da WAN. No painel direito, é possível visualizar o status da porta WAN, o modo de obtenção de endereço IP, o endereço IP e a máscara de </a:t>
            </a:r>
            <a:r>
              <a:rPr lang="pt-BR" altLang="zh-CN" sz="1800" dirty="0" err="1"/>
              <a:t>sub-rede</a:t>
            </a:r>
            <a:r>
              <a:rPr lang="zh-CN" altLang="en-US" sz="1800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91" y="2882097"/>
            <a:ext cx="9716745" cy="23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8242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Planejamento de dados para configuração do serviço AP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32181"/>
              </p:ext>
            </p:extLst>
          </p:nvPr>
        </p:nvGraphicFramePr>
        <p:xfrm>
          <a:off x="819227" y="1384154"/>
          <a:ext cx="6659101" cy="3166222"/>
        </p:xfrm>
        <a:graphic>
          <a:graphicData uri="http://schemas.openxmlformats.org/drawingml/2006/table">
            <a:tbl>
              <a:tblPr/>
              <a:tblGrid>
                <a:gridCol w="221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50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Valor do parâmetro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do tráfego</a:t>
                      </a:r>
                      <a:endParaRPr lang="en-US" sz="14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perfil: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traffic_table_apTaxa</a:t>
                      </a:r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garantida: 4096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kbit</a:t>
                      </a:r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 (máximo: 8192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kbit</a:t>
                      </a:r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/s)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ONT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perfil: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poll_line_apID</a:t>
                      </a:r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porta GEM:15</a:t>
                      </a:r>
                      <a:endParaRPr lang="en-US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de rede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 port: 0/9/0</a:t>
                      </a:r>
                    </a:p>
                    <a:p>
                      <a:pPr marL="0" algn="l" defTabSz="914034" rtl="0" eaLnBrk="1" latinLnBrk="0" hangingPunct="1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 port: 0/8/0</a:t>
                      </a:r>
                    </a:p>
                    <a:p>
                      <a:pPr marL="0" algn="l" defTabSz="914034" rtl="0" eaLnBrk="1" latinLnBrk="0" hangingPunct="1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ONU ID:0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726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Planejamento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VLAN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Single-tagged VLAN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S-VLAN ID:400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C-VLAN ID:400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type: smart</a:t>
                      </a:r>
                    </a:p>
                    <a:p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attribute: common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2567" y="4778167"/>
            <a:ext cx="6665761" cy="915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/>
              <a:t>Nota: Se estiver planeada uma VLAN de gestão para o AP, configure o AP para transmitir de forma transparente os pacotes da VLAN de gestão.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8" idx="2"/>
          </p:cNvCxnSpPr>
          <p:nvPr/>
        </p:nvCxnSpPr>
        <p:spPr bwMode="auto">
          <a:xfrm flipH="1">
            <a:off x="9678757" y="4194382"/>
            <a:ext cx="0" cy="9114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34270" y="2116459"/>
            <a:ext cx="2616010" cy="1113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067" y="3520615"/>
            <a:ext cx="611380" cy="6737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546694" y="4453790"/>
            <a:ext cx="263865" cy="3409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153" y="5105810"/>
            <a:ext cx="791207" cy="1071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962" y="2772104"/>
            <a:ext cx="547953" cy="410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8693" y="2457257"/>
            <a:ext cx="547953" cy="410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782" y="2180806"/>
            <a:ext cx="547953" cy="4101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453" y="2477506"/>
            <a:ext cx="547953" cy="410174"/>
          </a:xfrm>
          <a:prstGeom prst="rect">
            <a:avLst/>
          </a:prstGeom>
        </p:spPr>
      </p:pic>
      <p:cxnSp>
        <p:nvCxnSpPr>
          <p:cNvPr id="15" name="直接连接符 14"/>
          <p:cNvCxnSpPr>
            <a:stCxn id="11" idx="2"/>
            <a:endCxn id="8" idx="0"/>
          </p:cNvCxnSpPr>
          <p:nvPr/>
        </p:nvCxnSpPr>
        <p:spPr bwMode="auto">
          <a:xfrm>
            <a:off x="9675939" y="3182278"/>
            <a:ext cx="2818" cy="338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781" y="1219436"/>
            <a:ext cx="1107725" cy="674267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 bwMode="auto">
          <a:xfrm flipH="1">
            <a:off x="9657940" y="1829294"/>
            <a:ext cx="0" cy="359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9901609" y="3672832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OLT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037864" y="5020866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ONT</a:t>
            </a:r>
            <a:endParaRPr lang="zh-CN" altLang="en-US" sz="1200"/>
          </a:p>
        </p:txBody>
      </p:sp>
      <p:cxnSp>
        <p:nvCxnSpPr>
          <p:cNvPr id="20" name="直接连接符 19"/>
          <p:cNvCxnSpPr>
            <a:stCxn id="10" idx="2"/>
          </p:cNvCxnSpPr>
          <p:nvPr/>
        </p:nvCxnSpPr>
        <p:spPr bwMode="auto">
          <a:xfrm>
            <a:off x="9678757" y="5212922"/>
            <a:ext cx="4396" cy="334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9883110" y="5632631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AP</a:t>
            </a:r>
            <a:endParaRPr lang="zh-CN" altLang="en-US" sz="12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06752">
            <a:off x="9208198" y="5312034"/>
            <a:ext cx="361547" cy="2793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6786" y="5515038"/>
            <a:ext cx="374863" cy="3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25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(Opcional) Criar um perfil de tráfego</a:t>
            </a:r>
          </a:p>
          <a:p>
            <a:pPr lvl="1"/>
            <a:r>
              <a:rPr lang="pt-BR" altLang="zh-CN" sz="1400" dirty="0"/>
              <a:t>Criar um perfil de tráfego de serviço AP, nome do perfil: </a:t>
            </a:r>
            <a:r>
              <a:rPr lang="pt-BR" altLang="zh-CN" sz="1400" dirty="0" err="1"/>
              <a:t>traffic_table_ap</a:t>
            </a:r>
            <a:r>
              <a:rPr lang="pt-BR" altLang="zh-CN" sz="1400" dirty="0"/>
              <a:t>, a largura de banda garantida é de 4096 </a:t>
            </a:r>
            <a:r>
              <a:rPr lang="pt-BR" altLang="zh-CN" sz="1400" dirty="0" err="1"/>
              <a:t>kbit</a:t>
            </a:r>
            <a:r>
              <a:rPr lang="pt-BR" altLang="zh-CN" sz="1400" dirty="0"/>
              <a:t>/s e a largura de banda máxima é de 8192 </a:t>
            </a:r>
            <a:r>
              <a:rPr lang="pt-BR" altLang="zh-CN" sz="1400" dirty="0" err="1"/>
              <a:t>kbit</a:t>
            </a:r>
            <a:r>
              <a:rPr lang="pt-BR" altLang="zh-CN" sz="1400" dirty="0"/>
              <a:t>/s</a:t>
            </a:r>
            <a:r>
              <a:rPr lang="en-US" altLang="zh-CN" sz="1400" dirty="0"/>
              <a:t>.</a:t>
            </a:r>
            <a:endParaRPr lang="en-US" altLang="zh-CN" sz="16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Configuração da relação de mapeamento entre portas GEM e </a:t>
            </a:r>
            <a:r>
              <a:rPr lang="pt-BR" altLang="zh-CN" sz="1800" dirty="0" err="1"/>
              <a:t>VLANs</a:t>
            </a:r>
            <a:endParaRPr lang="pt-BR" altLang="zh-CN" sz="1800" dirty="0"/>
          </a:p>
          <a:p>
            <a:pPr lvl="1"/>
            <a:r>
              <a:rPr lang="zh-CN" altLang="en-US" sz="1600" dirty="0"/>
              <a:t> </a:t>
            </a:r>
            <a:r>
              <a:rPr lang="pt-BR" altLang="zh-CN" sz="1600" dirty="0"/>
              <a:t>No perfil de linha da ONT, mapeie o fluxo de serviço da CVLAN 400 para a porta GEM 15</a:t>
            </a:r>
            <a:r>
              <a:rPr lang="zh-CN" altLang="en-US" sz="1400" dirty="0"/>
              <a:t>.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499" y="410400"/>
            <a:ext cx="10417091" cy="640800"/>
          </a:xfrm>
        </p:spPr>
        <p:txBody>
          <a:bodyPr/>
          <a:lstStyle/>
          <a:p>
            <a:r>
              <a:rPr lang="pt-BR" altLang="zh-CN" sz="3200" dirty="0"/>
              <a:t>Criação de um perfil de tráfego e configuração do mapeamento entre portas GEM e </a:t>
            </a:r>
            <a:r>
              <a:rPr lang="pt-BR" altLang="zh-CN" sz="3200" dirty="0" err="1"/>
              <a:t>VLANs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89060" y="2555109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traffic table </a:t>
            </a:r>
            <a:r>
              <a:rPr lang="en-US" altLang="zh-CN" sz="1600" b="1" dirty="0" err="1">
                <a:cs typeface="Courier New" pitchFamily="49" charset="0"/>
              </a:rPr>
              <a:t>ip</a:t>
            </a:r>
            <a:r>
              <a:rPr lang="en-US" altLang="zh-CN" sz="1600" b="1" dirty="0">
                <a:cs typeface="Courier New" pitchFamily="49" charset="0"/>
              </a:rPr>
              <a:t> name </a:t>
            </a:r>
            <a:r>
              <a:rPr lang="en-US" altLang="zh-CN" sz="1600" b="1" dirty="0" err="1">
                <a:cs typeface="Courier New" pitchFamily="49" charset="0"/>
              </a:rPr>
              <a:t>traffic_table_ap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cir</a:t>
            </a:r>
            <a:r>
              <a:rPr lang="en-US" altLang="zh-CN" sz="1600" b="1" dirty="0">
                <a:cs typeface="Courier New" pitchFamily="49" charset="0"/>
              </a:rPr>
              <a:t> 4096 </a:t>
            </a:r>
            <a:r>
              <a:rPr lang="en-US" altLang="zh-CN" sz="1600" b="1" dirty="0" err="1">
                <a:cs typeface="Courier New" pitchFamily="49" charset="0"/>
              </a:rPr>
              <a:t>pir</a:t>
            </a:r>
            <a:r>
              <a:rPr lang="en-US" altLang="zh-CN" sz="1600" b="1" dirty="0">
                <a:cs typeface="Courier New" pitchFamily="49" charset="0"/>
              </a:rPr>
              <a:t> 8192 priority user-cos 5 priority-policy local-Setting</a:t>
            </a:r>
          </a:p>
        </p:txBody>
      </p:sp>
      <p:sp>
        <p:nvSpPr>
          <p:cNvPr id="7" name="矩形 6"/>
          <p:cNvSpPr/>
          <p:nvPr/>
        </p:nvSpPr>
        <p:spPr>
          <a:xfrm>
            <a:off x="1273236" y="4537916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pol_line_ap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gem mapping 15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400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43368420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Configurar </a:t>
            </a:r>
            <a:r>
              <a:rPr lang="pt-BR" altLang="zh-CN" dirty="0" err="1"/>
              <a:t>VLANs</a:t>
            </a:r>
            <a:r>
              <a:rPr lang="pt-BR" altLang="zh-CN" dirty="0"/>
              <a:t> e função </a:t>
            </a:r>
            <a:r>
              <a:rPr lang="pt-BR" altLang="zh-CN" dirty="0" err="1"/>
              <a:t>PoE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No perfil de serviço da ONT, adicione a VLAN 400 à porta Ethernet 1 que conecta a ONT ao AP</a:t>
            </a:r>
            <a:r>
              <a:rPr lang="zh-CN" altLang="en-US" sz="1600" dirty="0"/>
              <a:t>.</a:t>
            </a:r>
            <a:endParaRPr lang="en-US" altLang="zh-CN" sz="16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pt-BR" altLang="zh-CN" sz="1600" dirty="0"/>
              <a:t>(Opcional) Ativação da função </a:t>
            </a:r>
            <a:r>
              <a:rPr lang="pt-BR" altLang="zh-CN" sz="1600" dirty="0" err="1"/>
              <a:t>PoE</a:t>
            </a:r>
            <a:r>
              <a:rPr lang="pt-BR" altLang="zh-CN" sz="1600" dirty="0"/>
              <a:t> para uma porta Ethernet da ONT</a:t>
            </a:r>
          </a:p>
          <a:p>
            <a:pPr lvl="1"/>
            <a:r>
              <a:rPr lang="pt-BR" altLang="zh-CN" sz="1200" dirty="0"/>
              <a:t>Na ONU, o ID é 1, a porta Ethernet é 1, a função </a:t>
            </a:r>
            <a:r>
              <a:rPr lang="pt-BR" altLang="zh-CN" sz="1200" dirty="0" err="1"/>
              <a:t>PoE</a:t>
            </a:r>
            <a:r>
              <a:rPr lang="pt-BR" altLang="zh-CN" sz="1200" dirty="0"/>
              <a:t> está ativada na porta Ethernet e a classe </a:t>
            </a:r>
            <a:r>
              <a:rPr lang="pt-BR" altLang="zh-CN" sz="1200" dirty="0" err="1"/>
              <a:t>PoE</a:t>
            </a:r>
            <a:r>
              <a:rPr lang="pt-BR" altLang="zh-CN" sz="1200" dirty="0"/>
              <a:t> máxima está definida para a classe 3</a:t>
            </a:r>
            <a:r>
              <a:rPr lang="en-US" altLang="zh-CN" sz="1200" dirty="0"/>
              <a:t>.</a:t>
            </a: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278917" y="1797717"/>
            <a:ext cx="10153164" cy="1106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</a:t>
            </a:r>
            <a:r>
              <a:rPr lang="en-US" altLang="zh-CN" sz="1400" dirty="0" err="1">
                <a:cs typeface="Courier New" pitchFamily="49" charset="0"/>
              </a:rPr>
              <a:t>config</a:t>
            </a:r>
            <a:r>
              <a:rPr lang="en-US" altLang="zh-CN" sz="1400" dirty="0">
                <a:cs typeface="Courier New" pitchFamily="49" charset="0"/>
              </a:rPr>
              <a:t>)#</a:t>
            </a:r>
            <a:r>
              <a:rPr lang="en-US" altLang="zh-CN" sz="1400" b="1" dirty="0" err="1">
                <a:cs typeface="Courier New" pitchFamily="49" charset="0"/>
              </a:rPr>
              <a:t>ont-srvprofile</a:t>
            </a:r>
            <a:r>
              <a:rPr lang="en-US" altLang="zh-CN" sz="1400" b="1" dirty="0">
                <a:cs typeface="Courier New" pitchFamily="49" charset="0"/>
              </a:rPr>
              <a:t> </a:t>
            </a:r>
            <a:r>
              <a:rPr lang="en-US" altLang="zh-CN" sz="1400" b="1" dirty="0" err="1">
                <a:cs typeface="Courier New" pitchFamily="49" charset="0"/>
              </a:rPr>
              <a:t>gpon</a:t>
            </a:r>
            <a:r>
              <a:rPr lang="en-US" altLang="zh-CN" sz="1400" b="1" dirty="0">
                <a:cs typeface="Courier New" pitchFamily="49" charset="0"/>
              </a:rPr>
              <a:t> profile-name </a:t>
            </a:r>
            <a:r>
              <a:rPr lang="en-US" altLang="zh-CN" sz="1400" b="1" dirty="0" err="1">
                <a:cs typeface="Courier New" pitchFamily="49" charset="0"/>
              </a:rPr>
              <a:t>pol_ser</a:t>
            </a:r>
            <a:endParaRPr lang="en-US" altLang="zh-CN" sz="14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(config-gpon-srvprofile-1)#</a:t>
            </a:r>
            <a:r>
              <a:rPr lang="en-US" altLang="zh-CN" sz="1400" b="1" dirty="0">
                <a:cs typeface="Courier New" pitchFamily="49" charset="0"/>
              </a:rPr>
              <a:t>port </a:t>
            </a:r>
            <a:r>
              <a:rPr lang="en-US" altLang="zh-CN" sz="1400" b="1" dirty="0" err="1">
                <a:cs typeface="Courier New" pitchFamily="49" charset="0"/>
              </a:rPr>
              <a:t>vlan</a:t>
            </a:r>
            <a:r>
              <a:rPr lang="en-US" altLang="zh-CN" sz="1400" b="1" dirty="0">
                <a:cs typeface="Courier New" pitchFamily="49" charset="0"/>
              </a:rPr>
              <a:t> eth 1 400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(config-gpon-srvprofile-1)#</a:t>
            </a:r>
            <a:r>
              <a:rPr lang="en-US" altLang="zh-CN" sz="14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(config-gpon-srvprofile-1)#</a:t>
            </a:r>
            <a:r>
              <a:rPr lang="en-US" altLang="zh-CN" sz="1400" b="1" dirty="0">
                <a:cs typeface="Courier New" pitchFamily="49" charset="0"/>
              </a:rPr>
              <a:t>quit</a:t>
            </a:r>
          </a:p>
        </p:txBody>
      </p:sp>
      <p:sp>
        <p:nvSpPr>
          <p:cNvPr id="8" name="矩形 7"/>
          <p:cNvSpPr/>
          <p:nvPr/>
        </p:nvSpPr>
        <p:spPr>
          <a:xfrm>
            <a:off x="1273236" y="4219968"/>
            <a:ext cx="10153164" cy="867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</a:t>
            </a:r>
            <a:r>
              <a:rPr lang="en-US" altLang="zh-CN" sz="1400" dirty="0" err="1">
                <a:cs typeface="Courier New" pitchFamily="49" charset="0"/>
              </a:rPr>
              <a:t>config</a:t>
            </a:r>
            <a:r>
              <a:rPr lang="en-US" altLang="zh-CN" sz="1400" dirty="0">
                <a:cs typeface="Courier New" pitchFamily="49" charset="0"/>
              </a:rPr>
              <a:t>)#</a:t>
            </a:r>
            <a:r>
              <a:rPr lang="en-US" altLang="zh-CN" sz="1400" b="1" dirty="0">
                <a:cs typeface="Courier New" pitchFamily="49" charset="0"/>
              </a:rPr>
              <a:t>interface </a:t>
            </a:r>
            <a:r>
              <a:rPr lang="en-US" altLang="zh-CN" sz="1400" b="1" dirty="0" err="1">
                <a:cs typeface="Courier New" pitchFamily="49" charset="0"/>
              </a:rPr>
              <a:t>gpon</a:t>
            </a:r>
            <a:r>
              <a:rPr lang="en-US" altLang="zh-CN" sz="1400" b="1" dirty="0">
                <a:cs typeface="Courier New" pitchFamily="49" charset="0"/>
              </a:rPr>
              <a:t>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(config-if-gpon-0/1)#</a:t>
            </a:r>
            <a:r>
              <a:rPr lang="en-US" altLang="zh-CN" sz="1400" b="1" dirty="0" err="1">
                <a:cs typeface="Courier New" pitchFamily="49" charset="0"/>
              </a:rPr>
              <a:t>ont</a:t>
            </a:r>
            <a:r>
              <a:rPr lang="en-US" altLang="zh-CN" sz="1400" b="1" dirty="0">
                <a:cs typeface="Courier New" pitchFamily="49" charset="0"/>
              </a:rPr>
              <a:t> port </a:t>
            </a:r>
            <a:r>
              <a:rPr lang="en-US" altLang="zh-CN" sz="1400" b="1" dirty="0" err="1">
                <a:cs typeface="Courier New" pitchFamily="49" charset="0"/>
              </a:rPr>
              <a:t>poe</a:t>
            </a:r>
            <a:r>
              <a:rPr lang="en-US" altLang="zh-CN" sz="1400" b="1" dirty="0">
                <a:cs typeface="Courier New" pitchFamily="49" charset="0"/>
              </a:rPr>
              <a:t> 0 0 eth 1 enable max-power-class class3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400" dirty="0" err="1">
                <a:cs typeface="Courier New" pitchFamily="49" charset="0"/>
              </a:rPr>
              <a:t>huawei</a:t>
            </a:r>
            <a:r>
              <a:rPr lang="en-US" altLang="zh-CN" sz="1400" dirty="0">
                <a:cs typeface="Courier New" pitchFamily="49" charset="0"/>
              </a:rPr>
              <a:t>(config-if-gpon-0/1)#</a:t>
            </a:r>
            <a:r>
              <a:rPr lang="en-US" altLang="zh-CN" sz="1400" b="1" dirty="0">
                <a:cs typeface="Courier New" pitchFamily="49" charset="0"/>
              </a:rPr>
              <a:t>quit</a:t>
            </a:r>
          </a:p>
        </p:txBody>
      </p:sp>
      <p:sp>
        <p:nvSpPr>
          <p:cNvPr id="9" name="矩形 8"/>
          <p:cNvSpPr/>
          <p:nvPr/>
        </p:nvSpPr>
        <p:spPr>
          <a:xfrm>
            <a:off x="1278917" y="5202000"/>
            <a:ext cx="10153164" cy="73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400" dirty="0">
                <a:cs typeface="Courier New" pitchFamily="49" charset="0"/>
              </a:rPr>
              <a:t>Nota: Esta operação aplica-se apenas ao cenário em que a porta Ethernet na ONT suporta a função </a:t>
            </a:r>
            <a:r>
              <a:rPr lang="pt-BR" altLang="zh-CN" sz="1400" dirty="0" err="1">
                <a:cs typeface="Courier New" pitchFamily="49" charset="0"/>
              </a:rPr>
              <a:t>PoE</a:t>
            </a:r>
            <a:r>
              <a:rPr lang="pt-BR" altLang="zh-CN" sz="1400" dirty="0">
                <a:cs typeface="Courier New" pitchFamily="49" charset="0"/>
              </a:rPr>
              <a:t> e fornece energia ao AP no modo </a:t>
            </a:r>
            <a:r>
              <a:rPr lang="pt-BR" altLang="zh-CN" sz="1400" dirty="0" err="1">
                <a:cs typeface="Courier New" pitchFamily="49" charset="0"/>
              </a:rPr>
              <a:t>PoE</a:t>
            </a:r>
            <a:r>
              <a:rPr lang="pt-BR" altLang="zh-CN" sz="1400" dirty="0">
                <a:cs typeface="Courier New" pitchFamily="49" charset="0"/>
              </a:rPr>
              <a:t>. Os dispositivos que não suportam o </a:t>
            </a:r>
            <a:r>
              <a:rPr lang="pt-BR" altLang="zh-CN" sz="1400" dirty="0" err="1">
                <a:cs typeface="Courier New" pitchFamily="49" charset="0"/>
              </a:rPr>
              <a:t>PoE</a:t>
            </a:r>
            <a:r>
              <a:rPr lang="pt-BR" altLang="zh-CN" sz="1400" dirty="0">
                <a:cs typeface="Courier New" pitchFamily="49" charset="0"/>
              </a:rPr>
              <a:t> não podem implementar a função </a:t>
            </a:r>
            <a:r>
              <a:rPr lang="pt-BR" altLang="zh-CN" sz="1400" dirty="0" err="1">
                <a:cs typeface="Courier New" pitchFamily="49" charset="0"/>
              </a:rPr>
              <a:t>PoE</a:t>
            </a:r>
            <a:r>
              <a:rPr lang="pt-BR" altLang="zh-CN" sz="1400" dirty="0">
                <a:cs typeface="Courier New" pitchFamily="49" charset="0"/>
              </a:rPr>
              <a:t>.</a:t>
            </a:r>
            <a:endParaRPr lang="zh-CN" altLang="en-US" sz="1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8987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Configurar uma VLAN e uma porta </a:t>
            </a:r>
            <a:r>
              <a:rPr lang="pt-BR" altLang="zh-CN" dirty="0" err="1"/>
              <a:t>upstream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Criar VLAN de serviço 400</a:t>
            </a:r>
            <a:r>
              <a:rPr lang="zh-CN" altLang="en-US" sz="180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pt-BR" altLang="zh-CN" sz="1800" dirty="0"/>
              <a:t>Adicionar a VLAN 400 à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0/9/0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pt-BR" altLang="zh-CN" sz="1800" dirty="0"/>
              <a:t>Adicionar uma porta de serviço</a:t>
            </a:r>
          </a:p>
          <a:p>
            <a:pPr lvl="1"/>
            <a:r>
              <a:rPr lang="pt-BR" altLang="zh-CN" sz="1400" dirty="0"/>
              <a:t>Definir o S-VLAN ID para 400, o GEM </a:t>
            </a:r>
            <a:r>
              <a:rPr lang="pt-BR" altLang="zh-CN" sz="1400" dirty="0" err="1"/>
              <a:t>port</a:t>
            </a:r>
            <a:r>
              <a:rPr lang="pt-BR" altLang="zh-CN" sz="1400" dirty="0"/>
              <a:t> ID para 15, o C-VLAN ID para 400 e o nome do perfil de tráfego para </a:t>
            </a:r>
            <a:r>
              <a:rPr lang="pt-BR" altLang="zh-CN" sz="1400" dirty="0" err="1"/>
              <a:t>traffic_table_ap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78917" y="1760276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congig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400 smart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2853789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400 0/9 0</a:t>
            </a:r>
            <a:endParaRPr lang="en-US" altLang="zh-CN" sz="1600" b="1" dirty="0"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9060" y="4340283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400 gpon 0/8/0 ont 0 gemport 15 multi-service user-vlan 400 tag-transform translate inbound traffic-table name traffic_table_ap outbound traffic-table name traffic_table_ap</a:t>
            </a:r>
          </a:p>
        </p:txBody>
      </p:sp>
    </p:spTree>
    <p:extLst>
      <p:ext uri="{BB962C8B-B14F-4D97-AF65-F5344CB8AC3E}">
        <p14:creationId xmlns:p14="http://schemas.microsoft.com/office/powerpoint/2010/main" val="347008314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Planejamento de dados para a configuração do serviço BTV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20025"/>
              </p:ext>
            </p:extLst>
          </p:nvPr>
        </p:nvGraphicFramePr>
        <p:xfrm>
          <a:off x="681342" y="1373832"/>
          <a:ext cx="6735916" cy="4635320"/>
        </p:xfrm>
        <a:graphic>
          <a:graphicData uri="http://schemas.openxmlformats.org/drawingml/2006/table">
            <a:tbl>
              <a:tblPr/>
              <a:tblGrid>
                <a:gridCol w="224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030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Valor do parâmetro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429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do tráfego</a:t>
                      </a:r>
                      <a:endParaRPr lang="en-US" sz="14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perfil: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traffic_table_iptv</a:t>
                      </a:r>
                      <a:endParaRPr lang="pt-BR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Prioridade 802.1p: 3CIR: desligado (taxa ilimitada)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58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linha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ONT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perfil: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poll_line_all</a:t>
                      </a:r>
                      <a:endParaRPr lang="pt-BR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da porta GEM:17</a:t>
                      </a:r>
                      <a:endParaRPr lang="en-US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749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de rede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0/9/0</a:t>
                      </a:r>
                    </a:p>
                    <a:p>
                      <a:pPr marL="0" algn="l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 PON: 0/8/0ID ONU:0</a:t>
                      </a:r>
                      <a:endParaRPr lang="en-US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169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Planejamento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VLAN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VLAN </a:t>
                      </a:r>
                      <a:r>
                        <a:rPr lang="es-E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</a:t>
                      </a:r>
                      <a:r>
                        <a:rPr lang="es-E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etiqueta </a:t>
                      </a:r>
                      <a:r>
                        <a:rPr lang="es-E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únicaS</a:t>
                      </a:r>
                      <a:r>
                        <a:rPr lang="es-E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-VLAN ID:1000C-VLAN ID:1000</a:t>
                      </a:r>
                    </a:p>
                    <a:p>
                      <a:r>
                        <a:rPr lang="es-E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VLAN: inteligente</a:t>
                      </a:r>
                    </a:p>
                    <a:p>
                      <a:r>
                        <a:rPr lang="es-E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 de VLAN: </a:t>
                      </a:r>
                      <a:r>
                        <a:rPr lang="es-E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comum</a:t>
                      </a:r>
                      <a:endParaRPr lang="en-US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1885">
                <a:tc>
                  <a:txBody>
                    <a:bodyPr/>
                    <a:lstStyle/>
                    <a:p>
                      <a:pPr marL="0" algn="ctr" defTabSz="914034" rtl="0" eaLnBrk="1" latinLnBrk="0" hangingPunct="1"/>
                      <a:r>
                        <a:rPr lang="zh-CN" altLang="en-US" sz="1400" dirty="0">
                          <a:effectLst/>
                        </a:rPr>
                        <a:t>   </a:t>
                      </a:r>
                      <a:endParaRPr lang="en-US" altLang="zh-CN" sz="1400" dirty="0">
                        <a:effectLst/>
                      </a:endParaRPr>
                    </a:p>
                    <a:p>
                      <a:pPr marL="0" algn="ctr" defTabSz="914034" rtl="0" eaLnBrk="1" latinLnBrk="0" hangingPunct="1"/>
                      <a:r>
                        <a:rPr lang="pt-BR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de serviço </a:t>
                      </a:r>
                      <a:r>
                        <a:rPr lang="pt-BR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</a:t>
                      </a:r>
                      <a:endParaRPr lang="zh-CN" alt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50800" marB="50800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034" rtl="0" eaLnBrk="1" latinLnBrk="0" hangingPunct="1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 VLAN: 1000</a:t>
                      </a:r>
                      <a:endParaRPr lang="en-US" altLang="zh-C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034" rtl="0" eaLnBrk="1" latinLnBrk="0" hangingPunct="1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 protocol: IGMP proxy</a:t>
                      </a:r>
                    </a:p>
                    <a:p>
                      <a:pPr marL="0" algn="l" defTabSz="914034" rtl="0" eaLnBrk="1" latinLnBrk="0" hangingPunct="1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 version: IGMPv2</a:t>
                      </a:r>
                    </a:p>
                    <a:p>
                      <a:pPr marL="0" algn="l" defTabSz="914034" rtl="0" eaLnBrk="1" latinLnBrk="0" hangingPunct="1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 program: dynamically obtained</a:t>
                      </a:r>
                    </a:p>
                  </a:txBody>
                  <a:tcPr marL="101600" marR="101600" marT="50800" marB="50800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01508" y="1199111"/>
            <a:ext cx="3360996" cy="4714375"/>
            <a:chOff x="8101508" y="1087883"/>
            <a:chExt cx="3360996" cy="5085195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 bwMode="auto">
            <a:xfrm flipH="1">
              <a:off x="9445995" y="4330501"/>
              <a:ext cx="0" cy="91142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4B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01508" y="2252578"/>
              <a:ext cx="2616010" cy="111374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0305" y="3656734"/>
              <a:ext cx="611380" cy="6737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13932" y="4589909"/>
              <a:ext cx="263865" cy="34094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0391" y="5241929"/>
              <a:ext cx="791207" cy="1071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69200" y="2908223"/>
              <a:ext cx="547953" cy="41017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45931" y="2593376"/>
              <a:ext cx="547953" cy="41017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54020" y="2316925"/>
              <a:ext cx="547953" cy="41017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4691" y="2613625"/>
              <a:ext cx="547953" cy="410174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11" idx="2"/>
              <a:endCxn id="8" idx="0"/>
            </p:cNvCxnSpPr>
            <p:nvPr/>
          </p:nvCxnSpPr>
          <p:spPr bwMode="auto">
            <a:xfrm>
              <a:off x="9443177" y="3318397"/>
              <a:ext cx="2818" cy="3383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4B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6019" y="1355555"/>
              <a:ext cx="1107725" cy="674267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 bwMode="auto">
            <a:xfrm flipH="1">
              <a:off x="9425178" y="1965413"/>
              <a:ext cx="0" cy="3599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4B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9668847" y="3808951"/>
              <a:ext cx="684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OLT</a:t>
              </a:r>
              <a:endParaRPr lang="zh-CN" altLang="en-US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05102" y="5156985"/>
              <a:ext cx="684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ONT</a:t>
              </a:r>
              <a:endParaRPr lang="zh-CN" altLang="en-US" sz="1200"/>
            </a:p>
          </p:txBody>
        </p:sp>
        <p:cxnSp>
          <p:nvCxnSpPr>
            <p:cNvPr id="20" name="直接连接符 19"/>
            <p:cNvCxnSpPr>
              <a:stCxn id="10" idx="2"/>
            </p:cNvCxnSpPr>
            <p:nvPr/>
          </p:nvCxnSpPr>
          <p:spPr bwMode="auto">
            <a:xfrm>
              <a:off x="9445995" y="5349041"/>
              <a:ext cx="4396" cy="3347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10147285" y="1087883"/>
              <a:ext cx="1315219" cy="29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CN" sz="1200" dirty="0"/>
                <a:t>Servidor </a:t>
              </a:r>
              <a:r>
                <a:rPr lang="pt-BR" altLang="zh-CN" sz="1200" dirty="0" err="1"/>
                <a:t>multicast</a:t>
              </a:r>
              <a:endParaRPr lang="zh-CN" altLang="en-US" sz="1200" dirty="0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10709" y="5683807"/>
              <a:ext cx="619748" cy="48927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90296" y="1355555"/>
              <a:ext cx="457491" cy="747820"/>
            </a:xfrm>
            <a:prstGeom prst="rect">
              <a:avLst/>
            </a:prstGeom>
          </p:spPr>
        </p:pic>
        <p:cxnSp>
          <p:nvCxnSpPr>
            <p:cNvPr id="24" name="直接连接符 23"/>
            <p:cNvCxnSpPr>
              <a:stCxn id="23" idx="2"/>
            </p:cNvCxnSpPr>
            <p:nvPr/>
          </p:nvCxnSpPr>
          <p:spPr bwMode="auto">
            <a:xfrm flipH="1">
              <a:off x="10298668" y="2103375"/>
              <a:ext cx="320374" cy="3043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4B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文本框 24"/>
            <p:cNvSpPr txBox="1"/>
            <p:nvPr/>
          </p:nvSpPr>
          <p:spPr>
            <a:xfrm>
              <a:off x="9841598" y="5782650"/>
              <a:ext cx="1584802" cy="29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Televisão</a:t>
              </a:r>
              <a:r>
                <a:rPr lang="en-US" altLang="zh-CN" sz="1200" dirty="0"/>
                <a:t> digital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34319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0891" y="410400"/>
            <a:ext cx="10385918" cy="640800"/>
          </a:xfrm>
        </p:spPr>
        <p:txBody>
          <a:bodyPr/>
          <a:lstStyle/>
          <a:p>
            <a:r>
              <a:rPr lang="pt-BR" altLang="zh-CN" sz="3200" dirty="0"/>
              <a:t>Criação de um perfil de tráfego e configuração do mapeamento entre portas GEM e </a:t>
            </a:r>
            <a:r>
              <a:rPr lang="pt-BR" altLang="zh-CN" sz="3200" dirty="0" err="1"/>
              <a:t>VLANs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(Opcional) Criar um perfil de tráfego</a:t>
            </a:r>
          </a:p>
          <a:p>
            <a:pPr lvl="1"/>
            <a:r>
              <a:rPr lang="pt-BR" altLang="zh-CN" sz="1400" dirty="0"/>
              <a:t>Criar um perfil de tráfego de serviço BTV, nome do perfil, </a:t>
            </a:r>
            <a:r>
              <a:rPr lang="pt-BR" altLang="zh-CN" sz="1400" dirty="0" err="1"/>
              <a:t>traffic_table_iptv</a:t>
            </a:r>
            <a:r>
              <a:rPr lang="pt-BR" altLang="zh-CN" sz="1400" dirty="0"/>
              <a:t>, com taxa ilimitada, e definir a prioridade para 3.</a:t>
            </a:r>
          </a:p>
          <a:p>
            <a:pPr lvl="1"/>
            <a:endParaRPr lang="pt-BR" altLang="zh-CN" sz="1400" dirty="0"/>
          </a:p>
          <a:p>
            <a:pPr lvl="1"/>
            <a:endParaRPr lang="pt-BR" altLang="zh-CN" sz="1400" dirty="0"/>
          </a:p>
          <a:p>
            <a:r>
              <a:rPr lang="pt-BR" altLang="zh-CN" sz="2000" dirty="0"/>
              <a:t>Configuração da relação de mapeamento entre portas GEM e </a:t>
            </a:r>
            <a:r>
              <a:rPr lang="pt-BR" altLang="zh-CN" sz="2000" dirty="0" err="1"/>
              <a:t>VLANs</a:t>
            </a:r>
            <a:endParaRPr lang="pt-BR" altLang="zh-CN" sz="2000" dirty="0"/>
          </a:p>
          <a:p>
            <a:pPr lvl="1"/>
            <a:r>
              <a:rPr lang="pt-BR" altLang="zh-CN" sz="1400" dirty="0"/>
              <a:t>No perfil de linha da ONT, mapeie o fluxo de serviço da C-VLAN 1000 para a porta 17 do GEM</a:t>
            </a:r>
            <a:r>
              <a:rPr lang="en-US" altLang="zh-CN" sz="1400" dirty="0"/>
              <a:t>.</a:t>
            </a:r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273236" y="2605279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traffic table </a:t>
            </a:r>
            <a:r>
              <a:rPr lang="en-US" altLang="zh-CN" sz="1600" b="1" dirty="0" err="1">
                <a:cs typeface="Courier New" pitchFamily="49" charset="0"/>
              </a:rPr>
              <a:t>ip</a:t>
            </a:r>
            <a:r>
              <a:rPr lang="en-US" altLang="zh-CN" sz="1600" b="1" dirty="0">
                <a:cs typeface="Courier New" pitchFamily="49" charset="0"/>
              </a:rPr>
              <a:t> name </a:t>
            </a:r>
            <a:r>
              <a:rPr lang="en-US" altLang="zh-CN" sz="1600" b="1" dirty="0" err="1">
                <a:cs typeface="Courier New" pitchFamily="49" charset="0"/>
              </a:rPr>
              <a:t>traffic_table_iptv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cir</a:t>
            </a:r>
            <a:r>
              <a:rPr lang="en-US" altLang="zh-CN" sz="1600" b="1" dirty="0">
                <a:cs typeface="Courier New" pitchFamily="49" charset="0"/>
              </a:rPr>
              <a:t> off priority 3 priority-policy local-setting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4014264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pol_line_all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gem mapping 17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02606545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Configurar a VLAN de uma porta Ethernet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Ligue a ONT à STB através da porta Ethernet 2 e adicione a VLAN 1000 à porta Ethernet 2.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3236" y="1970024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ont-srvprofile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pol_ser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port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eth 2 1000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3962917"/>
            <a:ext cx="10153164" cy="823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600" dirty="0">
                <a:cs typeface="Courier New" pitchFamily="49" charset="0"/>
              </a:rPr>
              <a:t>Nota: A STB também precisa de ser colocada em funcionamento de forma síncrona. Para o processo de colocação em funcionamento, consulte o guia de colocação em funcionamento fornecido por cada fornecedor de dispositivos.</a:t>
            </a:r>
            <a:endParaRPr lang="zh-CN" alt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832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Introduction to Data Services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/>
              <a:t>Basic Concepts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Service Forwarding Principles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Introduction to Data Planning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Typical Scenarios and Configurations of Data Services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Data Service Maintenance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4632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Configurar uma VLAN para a porta </a:t>
            </a:r>
            <a:r>
              <a:rPr lang="pt-BR" altLang="zh-CN" dirty="0" err="1"/>
              <a:t>upstream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Criar VLAN de serviço 1000</a:t>
            </a:r>
            <a:r>
              <a:rPr lang="zh-CN" altLang="en-US" sz="1800" dirty="0"/>
              <a:t>.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pt-BR" altLang="zh-CN" sz="1800" dirty="0"/>
              <a:t>Adicionar a VLAN 1000 à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0/9/0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pt-BR" altLang="zh-CN" sz="1800" dirty="0"/>
              <a:t>Adicionar uma porta de serviço</a:t>
            </a:r>
          </a:p>
          <a:p>
            <a:pPr lvl="1"/>
            <a:r>
              <a:rPr lang="pt-BR" altLang="zh-CN" sz="1400" dirty="0"/>
              <a:t>Defina o S-VLAN ID para 1000, o GEM </a:t>
            </a:r>
            <a:r>
              <a:rPr lang="pt-BR" altLang="zh-CN" sz="1400" dirty="0" err="1"/>
              <a:t>port</a:t>
            </a:r>
            <a:r>
              <a:rPr lang="pt-BR" altLang="zh-CN" sz="1400" dirty="0"/>
              <a:t> ID para 17 e o C-VLAN ID para 1000 e utilize o perfil de tráfego denominado </a:t>
            </a:r>
            <a:r>
              <a:rPr lang="pt-BR" altLang="zh-CN" sz="1400" dirty="0" err="1"/>
              <a:t>traffic_table_iptv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278916" y="1756158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congig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1000 smart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2855093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1000 0/9 0</a:t>
            </a:r>
            <a:endParaRPr lang="en-US" altLang="zh-CN" sz="1600" b="1" dirty="0"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8915" y="4612887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1 vlan 1000 gpon 0/8/0 ont 0 gemport 17 multi-service user-vlan 1000 tag-transform translate inbound traffic-table name traffic_table_iptv outbound traffic-table name traffic_table_iptv</a:t>
            </a:r>
          </a:p>
        </p:txBody>
      </p:sp>
    </p:spTree>
    <p:extLst>
      <p:ext uri="{BB962C8B-B14F-4D97-AF65-F5344CB8AC3E}">
        <p14:creationId xmlns:p14="http://schemas.microsoft.com/office/powerpoint/2010/main" val="324701385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do serviço </a:t>
            </a:r>
            <a:r>
              <a:rPr lang="pt-BR" altLang="zh-CN" dirty="0" err="1"/>
              <a:t>Multicast</a:t>
            </a:r>
            <a:r>
              <a:rPr lang="pt-BR" altLang="zh-CN" dirty="0"/>
              <a:t> 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Configurar o modo de encaminhamento </a:t>
            </a:r>
            <a:r>
              <a:rPr lang="pt-BR" altLang="zh-CN" sz="1600" dirty="0" err="1"/>
              <a:t>multicast</a:t>
            </a:r>
            <a:r>
              <a:rPr lang="pt-BR" altLang="zh-CN" sz="1600" dirty="0"/>
              <a:t> da ONT para </a:t>
            </a:r>
            <a:r>
              <a:rPr lang="pt-BR" altLang="zh-CN" sz="1600" dirty="0" err="1"/>
              <a:t>untagged</a:t>
            </a:r>
            <a:r>
              <a:rPr lang="zh-CN" altLang="en-US" sz="1600" dirty="0"/>
              <a:t>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pt-BR" altLang="zh-CN" sz="1600" dirty="0"/>
              <a:t>Criar uma VLAN </a:t>
            </a:r>
            <a:r>
              <a:rPr lang="pt-BR" altLang="zh-CN" sz="1600" dirty="0" err="1"/>
              <a:t>multicast</a:t>
            </a:r>
            <a:r>
              <a:rPr lang="pt-BR" altLang="zh-CN" sz="1600" dirty="0"/>
              <a:t> e configurar a versão IGMP</a:t>
            </a:r>
            <a:r>
              <a:rPr lang="zh-CN" altLang="en-US" sz="1600" dirty="0"/>
              <a:t>.</a:t>
            </a:r>
            <a:endParaRPr lang="en-US" altLang="zh-CN" sz="1600" dirty="0"/>
          </a:p>
          <a:p>
            <a:pPr lvl="1"/>
            <a:r>
              <a:rPr lang="pt-BR" altLang="zh-CN" sz="1400" dirty="0"/>
              <a:t> Definir a versão IGMP da VLAN 1000 </a:t>
            </a:r>
            <a:r>
              <a:rPr lang="pt-BR" altLang="zh-CN" sz="1400" dirty="0" err="1"/>
              <a:t>multicast</a:t>
            </a:r>
            <a:r>
              <a:rPr lang="pt-BR" altLang="zh-CN" sz="1400" dirty="0"/>
              <a:t> para IGMP v2</a:t>
            </a:r>
            <a:r>
              <a:rPr lang="zh-CN" altLang="en-US" sz="1400" dirty="0"/>
              <a:t>.</a:t>
            </a:r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273236" y="1828058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ont-srvprofile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profile-name </a:t>
            </a:r>
            <a:r>
              <a:rPr lang="en-US" altLang="zh-CN" sz="1600" b="1" dirty="0" err="1">
                <a:cs typeface="Courier New" pitchFamily="49" charset="0"/>
              </a:rPr>
              <a:t>pol_ser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multicast-forward </a:t>
            </a:r>
            <a:r>
              <a:rPr lang="en-US" altLang="zh-CN" sz="1600" b="1" dirty="0" err="1">
                <a:cs typeface="Courier New" pitchFamily="49" charset="0"/>
              </a:rPr>
              <a:t>untag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(config-gpon-srvprofile-1)#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3959924"/>
            <a:ext cx="10153164" cy="195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multicast-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version 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This operation will delete all IPv4 programs with source IP addresses in the current multicast VLAN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Are you sure to change current IGMP version? (y/n)[n]:</a:t>
            </a:r>
            <a:r>
              <a:rPr lang="en-US" altLang="zh-CN" sz="1400" b="1" dirty="0">
                <a:cs typeface="Courier New" pitchFamily="49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is being executed. Please wait...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has been executed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69518879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do serviço </a:t>
            </a:r>
            <a:r>
              <a:rPr lang="pt-BR" altLang="zh-CN" dirty="0" err="1"/>
              <a:t>Multicast</a:t>
            </a:r>
            <a:r>
              <a:rPr lang="pt-BR" altLang="zh-CN" dirty="0"/>
              <a:t> 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Configurar o programa</a:t>
            </a:r>
          </a:p>
          <a:p>
            <a:pPr lvl="1"/>
            <a:r>
              <a:rPr lang="pt-BR" altLang="zh-CN" sz="1400" dirty="0"/>
              <a:t>Configurar o modo dinâmico para obter programas </a:t>
            </a:r>
            <a:r>
              <a:rPr lang="pt-BR" altLang="zh-CN" sz="1400" dirty="0" err="1"/>
              <a:t>multicast</a:t>
            </a:r>
            <a:r>
              <a:rPr lang="zh-CN" altLang="en-US" sz="1400" dirty="0"/>
              <a:t>.</a:t>
            </a:r>
            <a:endParaRPr lang="en-US" altLang="zh-CN" sz="1400" dirty="0"/>
          </a:p>
          <a:p>
            <a:pPr marL="403039" lvl="1" indent="0">
              <a:buNone/>
            </a:pPr>
            <a:endParaRPr lang="en-US" altLang="zh-CN" sz="1600" dirty="0"/>
          </a:p>
          <a:p>
            <a:pPr marL="403039" lvl="1" indent="0">
              <a:buNone/>
            </a:pPr>
            <a:endParaRPr lang="en-US" altLang="zh-CN" sz="1600" dirty="0"/>
          </a:p>
          <a:p>
            <a:pPr marL="403039" lvl="1" indent="0">
              <a:buNone/>
            </a:pPr>
            <a:endParaRPr lang="en-US" altLang="zh-CN" sz="1600" dirty="0"/>
          </a:p>
          <a:p>
            <a:pPr marL="403039" lvl="1" indent="0">
              <a:buNone/>
            </a:pPr>
            <a:endParaRPr lang="en-US" altLang="zh-CN" sz="1600" dirty="0"/>
          </a:p>
          <a:p>
            <a:r>
              <a:rPr lang="pt-BR" altLang="zh-CN" sz="2000" dirty="0"/>
              <a:t>(Opcional) Configurar o intervalo de endereços dos programas </a:t>
            </a:r>
            <a:r>
              <a:rPr lang="pt-BR" altLang="zh-CN" sz="2000" dirty="0" err="1"/>
              <a:t>multicast</a:t>
            </a:r>
            <a:r>
              <a:rPr lang="pt-BR" altLang="zh-CN" sz="2000" dirty="0"/>
              <a:t> dinâmicos</a:t>
            </a:r>
            <a:r>
              <a:rPr lang="en-US" altLang="zh-CN" sz="1800" dirty="0"/>
              <a:t>.</a:t>
            </a:r>
          </a:p>
          <a:p>
            <a:pPr lvl="1"/>
            <a:r>
              <a:rPr lang="pt-BR" altLang="zh-CN" sz="1600" dirty="0"/>
              <a:t>Defina o intervalo de endereços IP dos programas </a:t>
            </a:r>
            <a:r>
              <a:rPr lang="pt-BR" altLang="zh-CN" sz="1600" dirty="0" err="1"/>
              <a:t>multicast</a:t>
            </a:r>
            <a:r>
              <a:rPr lang="pt-BR" altLang="zh-CN" sz="1600" dirty="0"/>
              <a:t> dinâmicos para 224.1.1.1-224.1.1.100</a:t>
            </a:r>
            <a:r>
              <a:rPr lang="en-US" altLang="zh-CN" sz="1600" dirty="0"/>
              <a:t>.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278917" y="2147694"/>
            <a:ext cx="10153164" cy="1638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mode off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Are you sure to close IGMP? (y/n)[n]:</a:t>
            </a:r>
            <a:r>
              <a:rPr lang="en-US" altLang="zh-CN" sz="1400" b="1" dirty="0">
                <a:cs typeface="Courier New" pitchFamily="49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is being executed. Please wait...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has been executed successfully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match mode disable</a:t>
            </a:r>
          </a:p>
        </p:txBody>
      </p:sp>
      <p:sp>
        <p:nvSpPr>
          <p:cNvPr id="8" name="矩形 7"/>
          <p:cNvSpPr/>
          <p:nvPr/>
        </p:nvSpPr>
        <p:spPr>
          <a:xfrm>
            <a:off x="1289060" y="4978839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match group </a:t>
            </a:r>
            <a:r>
              <a:rPr lang="en-US" altLang="zh-CN" sz="1600" b="1" dirty="0" err="1">
                <a:cs typeface="Courier New" pitchFamily="49" charset="0"/>
              </a:rPr>
              <a:t>ip</a:t>
            </a:r>
            <a:r>
              <a:rPr lang="en-US" altLang="zh-CN" sz="1600" b="1" dirty="0">
                <a:cs typeface="Courier New" pitchFamily="49" charset="0"/>
              </a:rPr>
              <a:t> 224.1.1.1 to-</a:t>
            </a:r>
            <a:r>
              <a:rPr lang="en-US" altLang="zh-CN" sz="1600" b="1" dirty="0" err="1">
                <a:cs typeface="Courier New" pitchFamily="49" charset="0"/>
              </a:rPr>
              <a:t>ip</a:t>
            </a:r>
            <a:r>
              <a:rPr lang="en-US" altLang="zh-CN" sz="1600" b="1" dirty="0">
                <a:cs typeface="Courier New" pitchFamily="49" charset="0"/>
              </a:rPr>
              <a:t> 224.1.1.100</a:t>
            </a:r>
          </a:p>
        </p:txBody>
      </p:sp>
      <p:sp>
        <p:nvSpPr>
          <p:cNvPr id="9" name="矩形 8"/>
          <p:cNvSpPr/>
          <p:nvPr/>
        </p:nvSpPr>
        <p:spPr>
          <a:xfrm>
            <a:off x="1289060" y="5506618"/>
            <a:ext cx="10153164" cy="38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400" dirty="0">
                <a:cs typeface="Courier New" pitchFamily="49" charset="0"/>
              </a:rPr>
              <a:t>Nota: Para modificar o modo de correspondência de programas, é necessário definir o modo IGMP como desativado.</a:t>
            </a:r>
            <a:endParaRPr lang="zh-CN" altLang="en-US" sz="1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076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do serviço </a:t>
            </a:r>
            <a:r>
              <a:rPr lang="pt-BR" altLang="zh-CN" dirty="0" err="1"/>
              <a:t>Multicast</a:t>
            </a:r>
            <a:r>
              <a:rPr lang="pt-BR" altLang="zh-CN" dirty="0"/>
              <a:t> (3)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600" dirty="0"/>
              <a:t>Configuração do modo IGMP</a:t>
            </a:r>
          </a:p>
          <a:p>
            <a:pPr lvl="1"/>
            <a:r>
              <a:rPr lang="pt-BR" altLang="zh-CN" sz="1200" dirty="0"/>
              <a:t>Modo proxy IGMP</a:t>
            </a:r>
          </a:p>
          <a:p>
            <a:pPr lvl="1"/>
            <a:endParaRPr lang="en-US" altLang="zh-CN" sz="1600" dirty="0"/>
          </a:p>
          <a:p>
            <a:pPr marL="0" lvl="1" indent="0" algn="just">
              <a:spcBef>
                <a:spcPts val="792"/>
              </a:spcBef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pPr marL="0" lvl="1" indent="0" algn="just">
              <a:spcBef>
                <a:spcPts val="792"/>
              </a:spcBef>
              <a:buNone/>
            </a:pPr>
            <a:endParaRPr lang="en-US" altLang="zh-CN" sz="1800" dirty="0">
              <a:cs typeface="Arial" panose="020B0604020202020204" pitchFamily="34" charset="0"/>
            </a:endParaRPr>
          </a:p>
          <a:p>
            <a:r>
              <a:rPr lang="pt-BR" altLang="zh-CN" sz="1600" dirty="0"/>
              <a:t>Configurar a porta IGMP </a:t>
            </a:r>
            <a:r>
              <a:rPr lang="pt-BR" altLang="zh-CN" sz="1600" dirty="0" err="1"/>
              <a:t>upstream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400" dirty="0"/>
              <a:t>A porta IGMP </a:t>
            </a:r>
            <a:r>
              <a:rPr lang="pt-BR" altLang="zh-CN" sz="1400" dirty="0" err="1"/>
              <a:t>upstream</a:t>
            </a:r>
            <a:r>
              <a:rPr lang="pt-BR" altLang="zh-CN" sz="1400" dirty="0"/>
              <a:t> é 0/9/0, o modo de porta </a:t>
            </a:r>
            <a:r>
              <a:rPr lang="pt-BR" altLang="zh-CN" sz="1400" dirty="0" err="1"/>
              <a:t>multicast</a:t>
            </a:r>
            <a:r>
              <a:rPr lang="pt-BR" altLang="zh-CN" sz="1400" dirty="0"/>
              <a:t> </a:t>
            </a:r>
            <a:r>
              <a:rPr lang="pt-BR" altLang="zh-CN" sz="1400" dirty="0" err="1"/>
              <a:t>upstream</a:t>
            </a:r>
            <a:r>
              <a:rPr lang="pt-BR" altLang="zh-CN" sz="1400" dirty="0"/>
              <a:t> é padrão e envia pacotes de protocolo para todas as portas </a:t>
            </a:r>
            <a:r>
              <a:rPr lang="pt-BR" altLang="zh-CN" sz="1400" dirty="0" err="1"/>
              <a:t>multicast</a:t>
            </a:r>
            <a:r>
              <a:rPr lang="pt-BR" altLang="zh-CN" sz="1400" dirty="0"/>
              <a:t> </a:t>
            </a:r>
            <a:r>
              <a:rPr lang="pt-BR" altLang="zh-CN" sz="1400" dirty="0" err="1"/>
              <a:t>upstream</a:t>
            </a:r>
            <a:r>
              <a:rPr lang="pt-BR" altLang="zh-CN" sz="1400" dirty="0"/>
              <a:t> na VLAN à qual o programa pertence</a:t>
            </a:r>
            <a:r>
              <a:rPr lang="en-US" altLang="zh-CN" sz="1400" dirty="0"/>
              <a:t>.</a:t>
            </a:r>
            <a:endParaRPr lang="en-US" altLang="zh-CN" sz="2000" b="1" dirty="0"/>
          </a:p>
          <a:p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1278917" y="2126186"/>
            <a:ext cx="10153164" cy="1345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mode proxy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Are you sure to change IGMP mode? (y/n)[n]:</a:t>
            </a:r>
            <a:r>
              <a:rPr lang="en-US" altLang="zh-CN" sz="1400" b="1" dirty="0">
                <a:cs typeface="Courier New" pitchFamily="49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is being executed. Please wait...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Command has been executed successfully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4631860"/>
            <a:ext cx="10153164" cy="1290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uplink-port 0/9/0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btv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config-btv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uplink-port-mode default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Are you sure to change the uplink port mode?(y/n)[n]:</a:t>
            </a:r>
            <a:r>
              <a:rPr lang="en-US" altLang="zh-CN" sz="1400" b="1" dirty="0">
                <a:cs typeface="Courier New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5194398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do serviço </a:t>
            </a:r>
            <a:r>
              <a:rPr lang="pt-BR" altLang="zh-CN" dirty="0" err="1"/>
              <a:t>Multicast</a:t>
            </a:r>
            <a:r>
              <a:rPr lang="pt-BR" altLang="zh-CN" dirty="0"/>
              <a:t> (4)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Configuração de um usuário </a:t>
            </a:r>
            <a:r>
              <a:rPr lang="pt-BR" altLang="zh-CN" sz="1800" dirty="0" err="1"/>
              <a:t>multicast</a:t>
            </a:r>
            <a:endParaRPr lang="pt-BR" altLang="zh-CN" sz="1800" dirty="0"/>
          </a:p>
          <a:p>
            <a:pPr lvl="1"/>
            <a:r>
              <a:rPr lang="pt-BR" altLang="zh-CN" sz="1400" dirty="0"/>
              <a:t>Adicionar a porta de serviço 1 como um usuário </a:t>
            </a:r>
            <a:r>
              <a:rPr lang="pt-BR" altLang="zh-CN" sz="1400" dirty="0" err="1"/>
              <a:t>multicast</a:t>
            </a:r>
            <a:r>
              <a:rPr lang="zh-CN" altLang="en-US" sz="1400" dirty="0"/>
              <a:t>.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917" y="2292556"/>
            <a:ext cx="10153164" cy="1263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config-btv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user add service-port 1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config-btv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multicast-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1000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 err="1">
                <a:cs typeface="Courier New" pitchFamily="49" charset="0"/>
              </a:rPr>
              <a:t>igmp</a:t>
            </a:r>
            <a:r>
              <a:rPr lang="en-US" altLang="zh-CN" sz="1600" b="1" dirty="0">
                <a:cs typeface="Courier New" pitchFamily="49" charset="0"/>
              </a:rPr>
              <a:t> multicast-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member service-port 1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(config-mvlan1000)#</a:t>
            </a:r>
            <a:r>
              <a:rPr lang="en-US" altLang="zh-CN" sz="1600" b="1" dirty="0">
                <a:cs typeface="Courier New" pitchFamily="49" charset="0"/>
              </a:rPr>
              <a:t>quit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4193901"/>
            <a:ext cx="10153164" cy="823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600" dirty="0">
                <a:cs typeface="Courier New" pitchFamily="49" charset="0"/>
              </a:rPr>
              <a:t>Nota: Depois de o comando </a:t>
            </a:r>
            <a:r>
              <a:rPr lang="pt-BR" altLang="zh-CN" sz="1600" dirty="0" err="1">
                <a:cs typeface="Courier New" pitchFamily="49" charset="0"/>
              </a:rPr>
              <a:t>igmp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multicast-vlan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member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service-port</a:t>
            </a:r>
            <a:r>
              <a:rPr lang="pt-BR" altLang="zh-CN" sz="1600" dirty="0">
                <a:cs typeface="Courier New" pitchFamily="49" charset="0"/>
              </a:rPr>
              <a:t> 1 ser executado com êxito, o sistema apresenta a mensagem "</a:t>
            </a:r>
            <a:r>
              <a:rPr lang="pt-BR" altLang="zh-CN" sz="1600" dirty="0" err="1">
                <a:cs typeface="Courier New" pitchFamily="49" charset="0"/>
              </a:rPr>
              <a:t>Add</a:t>
            </a:r>
            <a:r>
              <a:rPr lang="pt-BR" altLang="zh-CN" sz="1600" dirty="0">
                <a:cs typeface="Courier New" pitchFamily="49" charset="0"/>
              </a:rPr>
              <a:t> 1 </a:t>
            </a:r>
            <a:r>
              <a:rPr lang="pt-BR" altLang="zh-CN" sz="1600" dirty="0" err="1">
                <a:cs typeface="Courier New" pitchFamily="49" charset="0"/>
              </a:rPr>
              <a:t>multicast</a:t>
            </a:r>
            <a:r>
              <a:rPr lang="pt-BR" altLang="zh-CN" sz="1600" dirty="0">
                <a:cs typeface="Courier New" pitchFamily="49" charset="0"/>
              </a:rPr>
              <a:t> VLAN </a:t>
            </a:r>
            <a:r>
              <a:rPr lang="pt-BR" altLang="zh-CN" sz="1600" dirty="0" err="1">
                <a:cs typeface="Courier New" pitchFamily="49" charset="0"/>
              </a:rPr>
              <a:t>member</a:t>
            </a:r>
            <a:r>
              <a:rPr lang="pt-BR" altLang="zh-CN" sz="1600" dirty="0">
                <a:cs typeface="Courier New" pitchFamily="49" charset="0"/>
              </a:rPr>
              <a:t>(s) </a:t>
            </a:r>
            <a:r>
              <a:rPr lang="pt-BR" altLang="zh-CN" sz="1600" dirty="0" err="1">
                <a:cs typeface="Courier New" pitchFamily="49" charset="0"/>
              </a:rPr>
              <a:t>successfully</a:t>
            </a:r>
            <a:r>
              <a:rPr lang="pt-BR" altLang="zh-CN" sz="1600" dirty="0">
                <a:cs typeface="Courier New" pitchFamily="49" charset="0"/>
              </a:rPr>
              <a:t>".</a:t>
            </a:r>
            <a:endParaRPr lang="zh-CN" alt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81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Introduction to Data Services</a:t>
            </a:r>
          </a:p>
          <a:p>
            <a:r>
              <a:rPr lang="zh-CN" altLang="en-US" b="1" dirty="0"/>
              <a:t>Typical Scenarios and Configurations of Data Services</a:t>
            </a:r>
            <a:endParaRPr lang="en-US" altLang="zh-CN" b="1" dirty="0"/>
          </a:p>
          <a:p>
            <a:pPr lvl="1"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Configuring an ONT in OMCI Management Mode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b="1" dirty="0"/>
              <a:t>Configuring an ONU in SNMP Management Mode</a:t>
            </a:r>
            <a:endParaRPr lang="zh-CN" altLang="en-US" b="1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Data Service Maintenance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53748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Planejamento de dados para configuração do serviço de Internet</a:t>
            </a:r>
            <a:endParaRPr lang="zh-CN" altLang="en-US" dirty="0"/>
          </a:p>
        </p:txBody>
      </p:sp>
      <p:graphicFrame>
        <p:nvGraphicFramePr>
          <p:cNvPr id="4" name="Group 67"/>
          <p:cNvGraphicFramePr/>
          <p:nvPr>
            <p:extLst>
              <p:ext uri="{D42A27DB-BD31-4B8C-83A1-F6EECF244321}">
                <p14:modId xmlns:p14="http://schemas.microsoft.com/office/powerpoint/2010/main" val="4208222153"/>
              </p:ext>
            </p:extLst>
          </p:nvPr>
        </p:nvGraphicFramePr>
        <p:xfrm>
          <a:off x="516372" y="1538440"/>
          <a:ext cx="7806731" cy="4518045"/>
        </p:xfrm>
        <a:graphic>
          <a:graphicData uri="http://schemas.openxmlformats.org/drawingml/2006/table">
            <a:tbl>
              <a:tblPr/>
              <a:tblGrid>
                <a:gridCol w="192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809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Tipo de parâmetro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7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do parâmetro</a:t>
                      </a:r>
                      <a:endParaRPr kumimoji="0" lang="zh-CN" altLang="en-US" sz="17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7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parâmetro</a:t>
                      </a:r>
                      <a:endParaRPr kumimoji="0" lang="zh-CN" altLang="en-US" sz="17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7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 do parâmetro</a:t>
                      </a:r>
                      <a:endParaRPr kumimoji="0" lang="zh-CN" altLang="en-US" sz="17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10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ea typeface="+mn-ea"/>
                        </a:rPr>
                        <a:t>Porta PON OLT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0/8/0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do perfil de tráfego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05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ONU_ID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do </a:t>
                      </a:r>
                      <a:r>
                        <a:rPr kumimoji="0" lang="en-US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perfil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DBA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53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ONU SN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4857544323BE233B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do perfil de linha da ONU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47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da VLAN exterior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T-CONT (NMS)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605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da VLAN interna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T-CONT (</a:t>
                      </a:r>
                      <a:r>
                        <a:rPr kumimoji="0" lang="en-US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serviço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53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Porta FE do usuário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ONU 0/1/1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GEM (NMS)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605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VLAN do usuário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GEM (</a:t>
                      </a:r>
                      <a:r>
                        <a:rPr kumimoji="0" lang="en-US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serviço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780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Tipo de </a:t>
                      </a:r>
                      <a:r>
                        <a:rPr kumimoji="0" lang="en-US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largura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banda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DBA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Type 2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Largura de banda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4096</a:t>
                      </a: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780">
                <a:tc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Largura de banda do perfil de tráfego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1pPr>
                      <a:lvl2pPr marL="742950" indent="-28575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Clr>
                          <a:srgbClr val="080808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2pPr>
                      <a:lvl3pPr marL="1143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FrutigerNext LT Regular" pitchFamily="34" charset="0"/>
                          <a:ea typeface="华文细黑" pitchFamily="2" charset="-122"/>
                        </a:defRPr>
                      </a:lvl3pPr>
                      <a:lvl4pPr marL="1600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4pPr>
                      <a:lvl5pPr marL="20574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5pPr>
                      <a:lvl6pPr marL="25146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6pPr>
                      <a:lvl7pPr marL="29718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7pPr>
                      <a:lvl8pPr marL="34290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8pPr>
                      <a:lvl9pPr marL="3886200" indent="-228600" defTabSz="877888" eaLnBrk="0" fontAlgn="base" hangingPunct="0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FrutigerNext LT Medium" panose="020B0603040504020204" pitchFamily="34" charset="0"/>
                        <a:defRPr sz="1400">
                          <a:solidFill>
                            <a:schemeClr val="tx1"/>
                          </a:solidFill>
                          <a:latin typeface="FrutigerNext LT Medium" panose="020B0603040504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877888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Superior a 4096 </a:t>
                      </a:r>
                      <a:r>
                        <a:rPr kumimoji="0" lang="pt-BR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kbit</a:t>
                      </a: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/s e inferior a 8192 </a:t>
                      </a:r>
                      <a:r>
                        <a:rPr kumimoji="0" lang="pt-BR" altLang="zh-CN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kbit</a:t>
                      </a:r>
                      <a:r>
                        <a:rPr kumimoji="0" lang="pt-BR" altLang="zh-CN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/s</a:t>
                      </a:r>
                      <a:endParaRPr kumimoji="0" lang="zh-CN" altLang="en-US" sz="16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0128" marR="80128" marT="40065" marB="40065" anchor="ctr" horzOverflow="overflow">
                    <a:lnL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D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23104" y="2116393"/>
            <a:ext cx="2616010" cy="1113746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7" idx="2"/>
          </p:cNvCxnSpPr>
          <p:nvPr/>
        </p:nvCxnSpPr>
        <p:spPr bwMode="auto">
          <a:xfrm flipH="1">
            <a:off x="9651926" y="4226836"/>
            <a:ext cx="0" cy="9114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236" y="3553069"/>
            <a:ext cx="611380" cy="673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519863" y="4486244"/>
            <a:ext cx="263865" cy="3409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131" y="2804558"/>
            <a:ext cx="547953" cy="410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862" y="2489711"/>
            <a:ext cx="547953" cy="410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951" y="2213260"/>
            <a:ext cx="547953" cy="410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0622" y="2509960"/>
            <a:ext cx="547953" cy="410174"/>
          </a:xfrm>
          <a:prstGeom prst="rect">
            <a:avLst/>
          </a:prstGeom>
        </p:spPr>
      </p:pic>
      <p:cxnSp>
        <p:nvCxnSpPr>
          <p:cNvPr id="13" name="直接连接符 12"/>
          <p:cNvCxnSpPr>
            <a:stCxn id="9" idx="2"/>
            <a:endCxn id="7" idx="0"/>
          </p:cNvCxnSpPr>
          <p:nvPr/>
        </p:nvCxnSpPr>
        <p:spPr bwMode="auto">
          <a:xfrm>
            <a:off x="9649108" y="3214732"/>
            <a:ext cx="2818" cy="3383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50" y="1251890"/>
            <a:ext cx="1107725" cy="67426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 bwMode="auto">
          <a:xfrm flipH="1">
            <a:off x="9631109" y="1861748"/>
            <a:ext cx="0" cy="3599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4B33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9874778" y="3705286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OLT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9907904" y="5027116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ONU</a:t>
            </a:r>
            <a:endParaRPr lang="zh-CN" altLang="en-US" sz="1200"/>
          </a:p>
        </p:txBody>
      </p:sp>
      <p:cxnSp>
        <p:nvCxnSpPr>
          <p:cNvPr id="18" name="直接连接符 17"/>
          <p:cNvCxnSpPr>
            <a:endCxn id="19" idx="0"/>
          </p:cNvCxnSpPr>
          <p:nvPr/>
        </p:nvCxnSpPr>
        <p:spPr bwMode="auto">
          <a:xfrm>
            <a:off x="9651926" y="5245376"/>
            <a:ext cx="926" cy="2698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229" y="5515234"/>
            <a:ext cx="581246" cy="4504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871307" y="5600177"/>
            <a:ext cx="684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PC</a:t>
            </a:r>
            <a:endParaRPr lang="zh-CN" altLang="en-US" sz="1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3376" y="4989047"/>
            <a:ext cx="529708" cy="3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160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Fluxograma para configuração do serviço de Internet</a:t>
            </a:r>
            <a:endParaRPr lang="en-US" altLang="zh-CN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904877" y="1242454"/>
            <a:ext cx="8739481" cy="4429295"/>
            <a:chOff x="2349837" y="1242454"/>
            <a:chExt cx="8739481" cy="4429295"/>
          </a:xfrm>
        </p:grpSpPr>
        <p:grpSp>
          <p:nvGrpSpPr>
            <p:cNvPr id="33" name="组合 5"/>
            <p:cNvGrpSpPr/>
            <p:nvPr/>
          </p:nvGrpSpPr>
          <p:grpSpPr>
            <a:xfrm>
              <a:off x="2349837" y="1242454"/>
              <a:ext cx="8739481" cy="4429295"/>
              <a:chOff x="333367" y="1160749"/>
              <a:chExt cx="9133950" cy="4840977"/>
            </a:xfrm>
          </p:grpSpPr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 flipH="1">
                <a:off x="6288128" y="3450012"/>
                <a:ext cx="0" cy="188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1854665" y="1793697"/>
                <a:ext cx="2498028" cy="358385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Adicionar uma ONU à OLT.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36" name="AutoShape 4"/>
              <p:cNvSpPr>
                <a:spLocks noChangeArrowheads="1"/>
              </p:cNvSpPr>
              <p:nvPr/>
            </p:nvSpPr>
            <p:spPr bwMode="auto">
              <a:xfrm>
                <a:off x="1831542" y="2367361"/>
                <a:ext cx="2534612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Configurar a VLAN de serviço e os atributos da VLAN.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1810195" y="4025863"/>
                <a:ext cx="2542497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Configurar uma porta de serviço.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>
                <a:off x="3035674" y="4402797"/>
                <a:ext cx="0" cy="172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>
                <a:off x="3035674" y="3799705"/>
                <a:ext cx="0" cy="2366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auto">
              <a:xfrm>
                <a:off x="1808614" y="4591262"/>
                <a:ext cx="2544079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400" i="0" dirty="0" err="1">
                    <a:latin typeface="+mn-lt"/>
                    <a:ea typeface="+mn-ea"/>
                  </a:rPr>
                  <a:t>Configurar</a:t>
                </a:r>
                <a:r>
                  <a:rPr lang="en-US" altLang="zh-CN" sz="1400" i="0" dirty="0">
                    <a:latin typeface="+mn-lt"/>
                    <a:ea typeface="+mn-ea"/>
                  </a:rPr>
                  <a:t> o </a:t>
                </a:r>
                <a:r>
                  <a:rPr lang="en-US" altLang="zh-CN" sz="1400" i="0" dirty="0" err="1">
                    <a:latin typeface="+mn-lt"/>
                    <a:ea typeface="+mn-ea"/>
                  </a:rPr>
                  <a:t>gerenciamento</a:t>
                </a:r>
                <a:r>
                  <a:rPr lang="en-US" altLang="zh-CN" sz="1400" i="0" dirty="0">
                    <a:latin typeface="+mn-lt"/>
                    <a:ea typeface="+mn-ea"/>
                  </a:rPr>
                  <a:t> in-band da ONU.</a:t>
                </a:r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 flipH="1">
                <a:off x="3031789" y="5194356"/>
                <a:ext cx="3885" cy="192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43" name="AutoShape 11"/>
              <p:cNvSpPr>
                <a:spLocks noChangeArrowheads="1"/>
              </p:cNvSpPr>
              <p:nvPr/>
            </p:nvSpPr>
            <p:spPr bwMode="auto">
              <a:xfrm>
                <a:off x="1795906" y="5382823"/>
                <a:ext cx="2570249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Inicie sessão na ONU através de Telnet.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44" name="AutoShape 12"/>
              <p:cNvSpPr>
                <a:spLocks noChangeArrowheads="1"/>
              </p:cNvSpPr>
              <p:nvPr/>
            </p:nvSpPr>
            <p:spPr bwMode="auto">
              <a:xfrm>
                <a:off x="4735279" y="2003249"/>
                <a:ext cx="3105698" cy="358385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Criar uma VLAN de serviço na ONU.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45" name="AutoShape 13"/>
              <p:cNvSpPr>
                <a:spLocks noChangeArrowheads="1"/>
              </p:cNvSpPr>
              <p:nvPr/>
            </p:nvSpPr>
            <p:spPr bwMode="auto">
              <a:xfrm>
                <a:off x="4735279" y="2793669"/>
                <a:ext cx="3127740" cy="618903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Configurar a porta </a:t>
                </a:r>
                <a:r>
                  <a:rPr lang="pt-BR" altLang="zh-CN" sz="1400" i="0" dirty="0" err="1">
                    <a:latin typeface="+mn-lt"/>
                    <a:ea typeface="+mn-ea"/>
                  </a:rPr>
                  <a:t>upstream</a:t>
                </a:r>
                <a:r>
                  <a:rPr lang="pt-BR" altLang="zh-CN" sz="1400" i="0" dirty="0">
                    <a:latin typeface="+mn-lt"/>
                    <a:ea typeface="+mn-ea"/>
                  </a:rPr>
                  <a:t> da VLAN de serviço na ONU.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46" name="AutoShape 15"/>
              <p:cNvSpPr>
                <a:spLocks noChangeArrowheads="1"/>
              </p:cNvSpPr>
              <p:nvPr/>
            </p:nvSpPr>
            <p:spPr bwMode="auto">
              <a:xfrm>
                <a:off x="4757322" y="4208369"/>
                <a:ext cx="3083653" cy="358385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Configurar a porta de serviço na ONU.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47" name="AutoShape 16"/>
              <p:cNvSpPr>
                <a:spLocks noChangeArrowheads="1"/>
              </p:cNvSpPr>
              <p:nvPr/>
            </p:nvSpPr>
            <p:spPr bwMode="auto">
              <a:xfrm>
                <a:off x="4757322" y="5032739"/>
                <a:ext cx="3105697" cy="358385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400" i="0" dirty="0">
                    <a:latin typeface="+mn-lt"/>
                    <a:ea typeface="+mn-ea"/>
                  </a:rPr>
                  <a:t>Save</a:t>
                </a:r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H="1">
                <a:off x="6288128" y="2626208"/>
                <a:ext cx="0" cy="188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 flipH="1">
                <a:off x="6288128" y="4832075"/>
                <a:ext cx="0" cy="188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cxnSp>
            <p:nvCxnSpPr>
              <p:cNvPr id="50" name="AutoShape 1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22707" y="3273341"/>
                <a:ext cx="3747645" cy="1677500"/>
              </a:xfrm>
              <a:prstGeom prst="bentConnector4">
                <a:avLst>
                  <a:gd name="adj1" fmla="val -6386"/>
                  <a:gd name="adj2" fmla="val 8761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" name="AutoShape 20"/>
              <p:cNvSpPr>
                <a:spLocks noChangeArrowheads="1"/>
              </p:cNvSpPr>
              <p:nvPr/>
            </p:nvSpPr>
            <p:spPr bwMode="auto">
              <a:xfrm>
                <a:off x="1831542" y="3196612"/>
                <a:ext cx="2534612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Configurar a porta </a:t>
                </a:r>
                <a:r>
                  <a:rPr lang="pt-BR" altLang="zh-CN" sz="1400" i="0" dirty="0" err="1">
                    <a:latin typeface="+mn-lt"/>
                    <a:ea typeface="+mn-ea"/>
                  </a:rPr>
                  <a:t>upstream</a:t>
                </a:r>
                <a:r>
                  <a:rPr lang="pt-BR" altLang="zh-CN" sz="1400" i="0" dirty="0">
                    <a:latin typeface="+mn-lt"/>
                    <a:ea typeface="+mn-ea"/>
                  </a:rPr>
                  <a:t> da VLAN de serviço.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>
                <a:off x="3034086" y="2970453"/>
                <a:ext cx="0" cy="2179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53" name="AutoShape 22"/>
              <p:cNvSpPr>
                <a:spLocks noChangeArrowheads="1"/>
              </p:cNvSpPr>
              <p:nvPr/>
            </p:nvSpPr>
            <p:spPr bwMode="auto">
              <a:xfrm>
                <a:off x="4742952" y="3652636"/>
                <a:ext cx="3098024" cy="358385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pt-BR" altLang="zh-CN" sz="1400" i="0" dirty="0">
                    <a:latin typeface="+mn-lt"/>
                    <a:ea typeface="+mn-ea"/>
                  </a:rPr>
                  <a:t>Definir um perfil de taxa para a ONU.</a:t>
                </a:r>
                <a:endParaRPr lang="en-US" altLang="zh-CN" sz="1400" i="0" dirty="0">
                  <a:latin typeface="+mn-lt"/>
                  <a:ea typeface="+mn-ea"/>
                </a:endParaRPr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H="1">
                <a:off x="6288128" y="4031431"/>
                <a:ext cx="0" cy="1884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7828" tIns="43914" rIns="87828" bIns="43914">
                <a:spAutoFit/>
              </a:bodyPr>
              <a:lstStyle/>
              <a:p>
                <a:pPr fontAlgn="ctr"/>
                <a:endParaRPr lang="en-US" altLang="zh-CN" sz="1400">
                  <a:ea typeface="+mn-ea"/>
                </a:endParaRPr>
              </a:p>
            </p:txBody>
          </p:sp>
          <p:sp>
            <p:nvSpPr>
              <p:cNvPr id="55" name="AutoShape 25"/>
              <p:cNvSpPr>
                <a:spLocks noChangeArrowheads="1"/>
              </p:cNvSpPr>
              <p:nvPr/>
            </p:nvSpPr>
            <p:spPr bwMode="auto">
              <a:xfrm>
                <a:off x="333367" y="3319945"/>
                <a:ext cx="1098402" cy="618903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400" i="0" dirty="0" err="1">
                    <a:latin typeface="+mn-lt"/>
                    <a:ea typeface="+mn-ea"/>
                  </a:rPr>
                  <a:t>Operações</a:t>
                </a:r>
                <a:r>
                  <a:rPr lang="en-US" altLang="zh-CN" sz="1400" i="0" dirty="0">
                    <a:latin typeface="+mn-lt"/>
                    <a:ea typeface="+mn-ea"/>
                  </a:rPr>
                  <a:t> </a:t>
                </a:r>
                <a:r>
                  <a:rPr lang="en-US" altLang="zh-CN" sz="1400" i="0" dirty="0" err="1">
                    <a:latin typeface="+mn-lt"/>
                    <a:ea typeface="+mn-ea"/>
                  </a:rPr>
                  <a:t>na</a:t>
                </a:r>
                <a:r>
                  <a:rPr lang="en-US" altLang="zh-CN" sz="1400" i="0" dirty="0">
                    <a:latin typeface="+mn-lt"/>
                    <a:ea typeface="+mn-ea"/>
                  </a:rPr>
                  <a:t> OLT</a:t>
                </a:r>
              </a:p>
            </p:txBody>
          </p:sp>
          <p:sp>
            <p:nvSpPr>
              <p:cNvPr id="56" name="AutoShape 27"/>
              <p:cNvSpPr>
                <a:spLocks noChangeArrowheads="1"/>
              </p:cNvSpPr>
              <p:nvPr/>
            </p:nvSpPr>
            <p:spPr bwMode="auto">
              <a:xfrm>
                <a:off x="8208911" y="3484609"/>
                <a:ext cx="1258406" cy="618903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4117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400" i="0" dirty="0" err="1">
                    <a:latin typeface="+mn-lt"/>
                    <a:ea typeface="+mn-ea"/>
                  </a:rPr>
                  <a:t>Operações</a:t>
                </a:r>
                <a:r>
                  <a:rPr lang="en-US" altLang="zh-CN" sz="1400" i="0" dirty="0">
                    <a:latin typeface="+mn-lt"/>
                    <a:ea typeface="+mn-ea"/>
                  </a:rPr>
                  <a:t> </a:t>
                </a:r>
                <a:r>
                  <a:rPr lang="en-US" altLang="zh-CN" sz="1400" i="0" dirty="0" err="1">
                    <a:latin typeface="+mn-lt"/>
                    <a:ea typeface="+mn-ea"/>
                  </a:rPr>
                  <a:t>na</a:t>
                </a:r>
                <a:r>
                  <a:rPr lang="en-US" altLang="zh-CN" sz="1400" i="0" dirty="0">
                    <a:latin typeface="+mn-lt"/>
                    <a:ea typeface="+mn-ea"/>
                  </a:rPr>
                  <a:t> ONU</a:t>
                </a:r>
              </a:p>
            </p:txBody>
          </p:sp>
          <p:sp>
            <p:nvSpPr>
              <p:cNvPr id="57" name="AutoShape 28"/>
              <p:cNvSpPr>
                <a:spLocks noChangeArrowheads="1"/>
              </p:cNvSpPr>
              <p:nvPr/>
            </p:nvSpPr>
            <p:spPr bwMode="auto">
              <a:xfrm>
                <a:off x="1854665" y="1160749"/>
                <a:ext cx="2511490" cy="358385"/>
              </a:xfrm>
              <a:prstGeom prst="roundRect">
                <a:avLst>
                  <a:gd name="adj" fmla="val 16667"/>
                </a:avLst>
              </a:prstGeom>
              <a:solidFill>
                <a:srgbClr val="CCCCCC">
                  <a:alpha val="50195"/>
                </a:srgbClr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square" lIns="80152" tIns="40076" rIns="80152" bIns="40076">
                <a:spAutoFit/>
              </a:bodyPr>
              <a:lstStyle>
                <a:lvl1pPr marL="300038" indent="-300038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defTabSz="801688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indent="0" algn="ctr" eaLnBrk="1" fontAlgn="ctr" hangingPunct="1">
                  <a:buClr>
                    <a:schemeClr val="bg2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1400" i="0" dirty="0" err="1">
                    <a:latin typeface="+mn-lt"/>
                    <a:ea typeface="+mn-ea"/>
                  </a:rPr>
                  <a:t>Configurar</a:t>
                </a:r>
                <a:r>
                  <a:rPr lang="en-US" altLang="zh-CN" sz="1400" i="0" dirty="0">
                    <a:latin typeface="+mn-lt"/>
                    <a:ea typeface="+mn-ea"/>
                  </a:rPr>
                  <a:t> um </a:t>
                </a:r>
                <a:r>
                  <a:rPr lang="en-US" altLang="zh-CN" sz="1400" i="0" dirty="0" err="1">
                    <a:latin typeface="+mn-lt"/>
                    <a:ea typeface="+mn-ea"/>
                  </a:rPr>
                  <a:t>perfil</a:t>
                </a:r>
                <a:r>
                  <a:rPr lang="en-US" altLang="zh-CN" sz="1400" i="0" dirty="0">
                    <a:latin typeface="+mn-lt"/>
                    <a:ea typeface="+mn-ea"/>
                  </a:rPr>
                  <a:t> CAR.</a:t>
                </a:r>
              </a:p>
            </p:txBody>
          </p:sp>
        </p:grpSp>
        <p:sp>
          <p:nvSpPr>
            <p:cNvPr id="59" name="AutoShape 24"/>
            <p:cNvSpPr>
              <a:spLocks/>
            </p:cNvSpPr>
            <p:nvPr/>
          </p:nvSpPr>
          <p:spPr bwMode="auto">
            <a:xfrm>
              <a:off x="3423271" y="1423821"/>
              <a:ext cx="309864" cy="4125447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152" tIns="40076" rIns="80152" bIns="40076">
              <a:no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60" name="AutoShape 26"/>
            <p:cNvSpPr>
              <a:spLocks/>
            </p:cNvSpPr>
            <p:nvPr/>
          </p:nvSpPr>
          <p:spPr bwMode="auto">
            <a:xfrm rot="10800000">
              <a:off x="9554305" y="2179676"/>
              <a:ext cx="309864" cy="2929687"/>
            </a:xfrm>
            <a:prstGeom prst="leftBrace">
              <a:avLst>
                <a:gd name="adj1" fmla="val 82394"/>
                <a:gd name="adj2" fmla="val 50000"/>
              </a:avLst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152" tIns="40076" rIns="80152" bIns="40076">
              <a:no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</p:grp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4486762" y="2135673"/>
            <a:ext cx="0" cy="2165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pPr fontAlgn="ctr"/>
            <a:endParaRPr lang="en-US" altLang="zh-CN" sz="1400">
              <a:latin typeface="FrutigerNext LT Regular"/>
              <a:ea typeface="+mn-ea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4486762" y="1605069"/>
            <a:ext cx="0" cy="2165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7828" tIns="43914" rIns="87828" bIns="43914">
            <a:spAutoFit/>
          </a:bodyPr>
          <a:lstStyle/>
          <a:p>
            <a:pPr fontAlgn="ctr"/>
            <a:endParaRPr lang="en-US" altLang="zh-CN" sz="1400">
              <a:latin typeface="FrutigerNext LT Regular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91344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de vários perfis no lado da OLT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2000" dirty="0"/>
              <a:t>Devem ser adicionados os seguintes perfis </a:t>
            </a:r>
            <a:r>
              <a:rPr lang="zh-CN" altLang="en-US" sz="2000" dirty="0"/>
              <a:t>:</a:t>
            </a:r>
          </a:p>
          <a:p>
            <a:pPr lvl="1"/>
            <a:r>
              <a:rPr lang="pt-BR" altLang="zh-CN" sz="1800" dirty="0"/>
              <a:t>Perfil de tráfego</a:t>
            </a:r>
          </a:p>
          <a:p>
            <a:pPr lvl="1"/>
            <a:r>
              <a:rPr lang="pt-BR" altLang="zh-CN" sz="1800" dirty="0"/>
              <a:t>Perfil DBA</a:t>
            </a:r>
          </a:p>
          <a:p>
            <a:pPr lvl="1"/>
            <a:r>
              <a:rPr lang="pt-BR" altLang="zh-CN" sz="1800" dirty="0"/>
              <a:t>Perfil de linha ONU: Neste modo, é necessário configurar os parâmetros NMS </a:t>
            </a:r>
            <a:r>
              <a:rPr lang="pt-BR" altLang="zh-CN" sz="1800" dirty="0" err="1"/>
              <a:t>in-band</a:t>
            </a:r>
            <a:r>
              <a:rPr lang="pt-BR" altLang="zh-CN" sz="1800" dirty="0"/>
              <a:t> e os parâmetros de fluxo de serviço</a:t>
            </a:r>
            <a:r>
              <a:rPr lang="en-US" altLang="zh-CN" sz="1800" dirty="0"/>
              <a:t>.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241" y="3774688"/>
            <a:ext cx="10528215" cy="1162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600" dirty="0">
                <a:cs typeface="Courier New" pitchFamily="49" charset="0"/>
              </a:rPr>
              <a:t>Nota: Para obter detalhes sobre como adicionar perfis, consulte a configuração do serviço de Internet da ONU no modo de gerenciamento OMCI.      No modo de gestão SNMP, a ONU suporta o protocolo SNMP e o perfil de serviço ONT não precisa de ser configurado.</a:t>
            </a:r>
            <a:endParaRPr lang="zh-CN" alt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756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Exemplo de configuração </a:t>
            </a:r>
            <a:r>
              <a:rPr lang="zh-CN" altLang="en-US" sz="1800" dirty="0"/>
              <a:t>:</a:t>
            </a:r>
          </a:p>
          <a:p>
            <a:pPr lvl="1"/>
            <a:r>
              <a:rPr lang="pt-BR" altLang="zh-CN" sz="1600" dirty="0"/>
              <a:t>Entrar no modo de configuração do perfil de linha GPON (perfil 40) e configurar os parâmetros do perfil</a:t>
            </a:r>
            <a:r>
              <a:rPr lang="zh-CN" altLang="en-US" sz="1600" dirty="0"/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Configuração de um perfil de linha GPON (no lado da OLT)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3236" y="2292556"/>
            <a:ext cx="10153164" cy="2727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 </a:t>
            </a:r>
            <a:r>
              <a:rPr lang="en-US" altLang="zh-CN" sz="1600" b="1" dirty="0" err="1">
                <a:cs typeface="Courier New" pitchFamily="49" charset="0"/>
              </a:rPr>
              <a:t>ont-lineprofile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profile-id 40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0 </a:t>
            </a:r>
            <a:r>
              <a:rPr lang="en-US" altLang="zh-CN" sz="1600" b="1" dirty="0" err="1">
                <a:cs typeface="Courier New" pitchFamily="49" charset="0"/>
              </a:rPr>
              <a:t>dba</a:t>
            </a:r>
            <a:r>
              <a:rPr lang="en-US" altLang="zh-CN" sz="1600" b="1" dirty="0">
                <a:cs typeface="Courier New" pitchFamily="49" charset="0"/>
              </a:rPr>
              <a:t>-profile-id 30                 </a:t>
            </a:r>
            <a:r>
              <a:rPr lang="en-US" altLang="zh-CN" sz="1600" dirty="0">
                <a:cs typeface="Courier New" pitchFamily="49" charset="0"/>
              </a:rPr>
              <a:t>// In-band NMS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2 </a:t>
            </a:r>
            <a:r>
              <a:rPr lang="en-US" altLang="zh-CN" sz="1600" b="1" dirty="0" err="1">
                <a:cs typeface="Courier New" pitchFamily="49" charset="0"/>
              </a:rPr>
              <a:t>dba</a:t>
            </a:r>
            <a:r>
              <a:rPr lang="en-US" altLang="zh-CN" sz="1600" b="1" dirty="0">
                <a:cs typeface="Courier New" pitchFamily="49" charset="0"/>
              </a:rPr>
              <a:t>-profile-id 30                 </a:t>
            </a:r>
            <a:r>
              <a:rPr lang="en-US" altLang="zh-CN" sz="1600" dirty="0">
                <a:cs typeface="Courier New" pitchFamily="49" charset="0"/>
              </a:rPr>
              <a:t>// service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add 0 eth 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0                    </a:t>
            </a:r>
            <a:r>
              <a:rPr lang="en-US" altLang="zh-CN" sz="1600" dirty="0">
                <a:cs typeface="Courier New" pitchFamily="49" charset="0"/>
              </a:rPr>
              <a:t>// In-band NMS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add 1 eth </a:t>
            </a:r>
            <a:r>
              <a:rPr lang="en-US" altLang="zh-CN" sz="1600" b="1" dirty="0" err="1">
                <a:cs typeface="Courier New" pitchFamily="49" charset="0"/>
              </a:rPr>
              <a:t>tcont</a:t>
            </a:r>
            <a:r>
              <a:rPr lang="en-US" altLang="zh-CN" sz="1600" b="1" dirty="0">
                <a:cs typeface="Courier New" pitchFamily="49" charset="0"/>
              </a:rPr>
              <a:t> 2                    </a:t>
            </a:r>
            <a:r>
              <a:rPr lang="en-US" altLang="zh-CN" sz="1600" dirty="0">
                <a:cs typeface="Courier New" pitchFamily="49" charset="0"/>
              </a:rPr>
              <a:t>// service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mapping-mode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endParaRPr lang="en-US" altLang="zh-CN" sz="1600" b="1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mapping 0 0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4000       </a:t>
            </a:r>
            <a:r>
              <a:rPr lang="en-US" altLang="zh-CN" sz="1600" dirty="0">
                <a:cs typeface="Courier New" pitchFamily="49" charset="0"/>
              </a:rPr>
              <a:t>    // In-band NMS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gem mapping 1 1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35              </a:t>
            </a:r>
            <a:r>
              <a:rPr lang="en-US" altLang="zh-CN" sz="1600" dirty="0">
                <a:cs typeface="Courier New" pitchFamily="49" charset="0"/>
              </a:rPr>
              <a:t>// service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(config-gpon-lineprofile-40)#</a:t>
            </a:r>
            <a:r>
              <a:rPr lang="en-US" altLang="zh-CN" sz="1600" b="1" dirty="0">
                <a:cs typeface="Courier New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0103274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10154288" cy="640800"/>
          </a:xfrm>
        </p:spPr>
        <p:txBody>
          <a:bodyPr/>
          <a:lstStyle/>
          <a:p>
            <a:r>
              <a:rPr lang="pt-BR" altLang="zh-CN" sz="3200" dirty="0"/>
              <a:t>Conceitos básicos de GPON - Estrutura de multiplexação de </a:t>
            </a:r>
            <a:r>
              <a:rPr lang="pt-BR" altLang="zh-CN" sz="3200" dirty="0" err="1"/>
              <a:t>uplink</a:t>
            </a:r>
            <a:endParaRPr lang="en-US" altLang="zh-CN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90653" y="1401658"/>
            <a:ext cx="2822301" cy="3996444"/>
            <a:chOff x="1352717" y="1376363"/>
            <a:chExt cx="2822301" cy="3996444"/>
          </a:xfrm>
        </p:grpSpPr>
        <p:sp>
          <p:nvSpPr>
            <p:cNvPr id="5" name="矩形 4"/>
            <p:cNvSpPr/>
            <p:nvPr/>
          </p:nvSpPr>
          <p:spPr bwMode="auto">
            <a:xfrm>
              <a:off x="1382242" y="1376363"/>
              <a:ext cx="1226913" cy="3996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086632" y="1561725"/>
              <a:ext cx="522523" cy="1613091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085983" y="3244091"/>
              <a:ext cx="522523" cy="54745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083678" y="3860823"/>
              <a:ext cx="522523" cy="1335479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608506" y="1664392"/>
              <a:ext cx="783256" cy="647689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608506" y="2420645"/>
              <a:ext cx="783256" cy="647689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608506" y="3286567"/>
              <a:ext cx="783256" cy="43254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608506" y="4037504"/>
              <a:ext cx="783256" cy="97241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391762" y="1713795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391762" y="2024387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391762" y="2482036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391762" y="2778846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391762" y="3373022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391762" y="4730048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391762" y="4406514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91762" y="4094584"/>
              <a:ext cx="783256" cy="23439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sz="1000"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352717" y="3163122"/>
              <a:ext cx="690829" cy="3779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>
                  <a:solidFill>
                    <a:srgbClr val="000000"/>
                  </a:solidFill>
                  <a:cs typeface="Arial" panose="020B0604020202020204" pitchFamily="34" charset="0"/>
                </a:rPr>
                <a:t>PON</a:t>
              </a:r>
              <a:endParaRPr lang="zh-CN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 bwMode="auto">
            <a:xfrm>
              <a:off x="2013614" y="2203695"/>
              <a:ext cx="61228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ONU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 bwMode="auto">
            <a:xfrm>
              <a:off x="2013614" y="4413656"/>
              <a:ext cx="61228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ONU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2013614" y="3363467"/>
              <a:ext cx="61228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ONU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 bwMode="auto">
            <a:xfrm>
              <a:off x="2562512" y="1840759"/>
              <a:ext cx="86235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T-CONT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2582797" y="2607383"/>
              <a:ext cx="86235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T-CONT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2582797" y="3363467"/>
              <a:ext cx="86235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T-CONT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2582797" y="4363935"/>
              <a:ext cx="862351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>
                  <a:solidFill>
                    <a:srgbClr val="000000"/>
                  </a:solidFill>
                  <a:cs typeface="Arial" panose="020B0604020202020204" pitchFamily="34" charset="0"/>
                </a:rPr>
                <a:t>T-CONT</a:t>
              </a:r>
              <a:endParaRPr lang="zh-CN" altLang="en-US" sz="1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 bwMode="auto">
            <a:xfrm>
              <a:off x="3484827" y="1674162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3484827" y="1995018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3484827" y="4710624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 bwMode="auto">
            <a:xfrm>
              <a:off x="3484827" y="4370366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3484827" y="4065262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 bwMode="auto">
            <a:xfrm>
              <a:off x="3484827" y="2457677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 bwMode="auto">
            <a:xfrm>
              <a:off x="3513225" y="2740791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 bwMode="auto">
            <a:xfrm>
              <a:off x="3520175" y="3319819"/>
              <a:ext cx="593688" cy="3163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Porta</a:t>
              </a:r>
              <a:endParaRPr lang="zh-CN" altLang="en-US" sz="14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63"/>
          <p:cNvSpPr txBox="1">
            <a:spLocks noChangeArrowheads="1"/>
          </p:cNvSpPr>
          <p:nvPr/>
        </p:nvSpPr>
        <p:spPr bwMode="auto">
          <a:xfrm>
            <a:off x="5354724" y="1690993"/>
            <a:ext cx="6394364" cy="37507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pt-BR" altLang="zh-CN" sz="2000" dirty="0"/>
              <a:t>Uma porta GEM é utilizada como um canal de serviço. Uma porta GEM pode transportar um ou mais tipos de fluxos de serviço</a:t>
            </a:r>
            <a:r>
              <a:rPr lang="en-US" altLang="zh-CN" sz="2000" dirty="0"/>
              <a:t>.</a:t>
            </a:r>
          </a:p>
          <a:p>
            <a:pPr fontAlgn="ctr">
              <a:lnSpc>
                <a:spcPct val="120000"/>
              </a:lnSpc>
            </a:pPr>
            <a:r>
              <a:rPr lang="pt-BR" altLang="zh-CN" sz="2000" dirty="0"/>
              <a:t>Uma ONU pode conter vários T-</a:t>
            </a:r>
            <a:r>
              <a:rPr lang="pt-BR" altLang="zh-CN" sz="2000" dirty="0" err="1"/>
              <a:t>CONTs</a:t>
            </a:r>
            <a:r>
              <a:rPr lang="en-US" altLang="zh-CN" sz="2000" dirty="0"/>
              <a:t>.</a:t>
            </a:r>
          </a:p>
          <a:p>
            <a:pPr fontAlgn="ctr">
              <a:lnSpc>
                <a:spcPct val="120000"/>
              </a:lnSpc>
            </a:pPr>
            <a:r>
              <a:rPr lang="pt-BR" altLang="zh-CN" sz="2000" dirty="0"/>
              <a:t>A largura de banda </a:t>
            </a:r>
            <a:r>
              <a:rPr lang="pt-BR" altLang="zh-CN" sz="2000" dirty="0" err="1"/>
              <a:t>upstream</a:t>
            </a:r>
            <a:r>
              <a:rPr lang="pt-BR" altLang="zh-CN" sz="2000" dirty="0"/>
              <a:t> é dividida com base nos T-</a:t>
            </a:r>
            <a:r>
              <a:rPr lang="pt-BR" altLang="zh-CN" sz="2000" dirty="0" err="1"/>
              <a:t>CONTs</a:t>
            </a:r>
            <a:r>
              <a:rPr lang="pt-BR" altLang="zh-CN" sz="2000" dirty="0"/>
              <a:t>. Diferentes serviços utilizam diferentes T-</a:t>
            </a:r>
            <a:r>
              <a:rPr lang="pt-BR" altLang="zh-CN" sz="2000" dirty="0" err="1"/>
              <a:t>CONTs</a:t>
            </a:r>
            <a:r>
              <a:rPr lang="en-US" altLang="zh-CN" sz="2000" dirty="0"/>
              <a:t>.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1861217" y="5466045"/>
            <a:ext cx="9626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dirty="0" err="1"/>
              <a:t>Identificado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 err="1"/>
              <a:t>por</a:t>
            </a:r>
            <a:r>
              <a:rPr lang="en-US" altLang="zh-CN" sz="1200" dirty="0"/>
              <a:t> ONU-ID</a:t>
            </a:r>
            <a:endParaRPr lang="zh-CN" altLang="en-US" sz="1200" dirty="0"/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2718467" y="5466045"/>
            <a:ext cx="9573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dirty="0" err="1"/>
              <a:t>Identificado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por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Alloc</a:t>
            </a:r>
            <a:r>
              <a:rPr lang="en-US" altLang="zh-CN" sz="1200" dirty="0"/>
              <a:t>-ID</a:t>
            </a:r>
            <a:endParaRPr lang="zh-CN" altLang="en-US" sz="1200" dirty="0"/>
          </a:p>
        </p:txBody>
      </p:sp>
      <p:sp>
        <p:nvSpPr>
          <p:cNvPr id="40" name="矩形 7"/>
          <p:cNvSpPr>
            <a:spLocks noChangeArrowheads="1"/>
          </p:cNvSpPr>
          <p:nvPr/>
        </p:nvSpPr>
        <p:spPr bwMode="auto">
          <a:xfrm>
            <a:off x="3637629" y="5466045"/>
            <a:ext cx="9626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 dirty="0" err="1"/>
              <a:t>Identificado</a:t>
            </a:r>
            <a:r>
              <a:rPr lang="en-US" altLang="zh-CN" sz="1200" dirty="0"/>
              <a:t> </a:t>
            </a:r>
          </a:p>
          <a:p>
            <a:r>
              <a:rPr lang="en-US" altLang="zh-CN" sz="1200" dirty="0" err="1"/>
              <a:t>por</a:t>
            </a:r>
            <a:r>
              <a:rPr lang="en-US" altLang="zh-CN" sz="1200" dirty="0"/>
              <a:t> Port-ID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cxnSpLocks noChangeShapeType="1"/>
          </p:cNvCxnSpPr>
          <p:nvPr/>
        </p:nvCxnSpPr>
        <p:spPr bwMode="auto">
          <a:xfrm rot="10800000" flipV="1">
            <a:off x="2393029" y="5043770"/>
            <a:ext cx="468313" cy="4270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</a:ln>
        </p:spPr>
      </p:cxnSp>
      <p:cxnSp>
        <p:nvCxnSpPr>
          <p:cNvPr id="42" name="直接连接符 15"/>
          <p:cNvCxnSpPr>
            <a:cxnSpLocks noChangeShapeType="1"/>
          </p:cNvCxnSpPr>
          <p:nvPr/>
        </p:nvCxnSpPr>
        <p:spPr bwMode="auto">
          <a:xfrm rot="10800000" flipV="1">
            <a:off x="3932903" y="5043770"/>
            <a:ext cx="438150" cy="422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</a:ln>
        </p:spPr>
      </p:cxnSp>
      <p:cxnSp>
        <p:nvCxnSpPr>
          <p:cNvPr id="43" name="直接连接符 16"/>
          <p:cNvCxnSpPr>
            <a:cxnSpLocks noChangeShapeType="1"/>
          </p:cNvCxnSpPr>
          <p:nvPr/>
        </p:nvCxnSpPr>
        <p:spPr bwMode="auto">
          <a:xfrm rot="10800000" flipV="1">
            <a:off x="3147092" y="5043770"/>
            <a:ext cx="458787" cy="4270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89812359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Adição ou confirmação de uma ONU (no lado da OLT)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Adicionar manualmente uma ONU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pt-BR" altLang="zh-CN" sz="1800" dirty="0"/>
              <a:t>Confirmação de uma ONU após descoberta automática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917" y="1864561"/>
            <a:ext cx="10153164" cy="677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interface </a:t>
            </a:r>
            <a:r>
              <a:rPr lang="en-US" altLang="zh-CN" sz="1600" b="1" dirty="0" err="1">
                <a:cs typeface="Courier New" pitchFamily="49" charset="0"/>
              </a:rPr>
              <a:t>gpon</a:t>
            </a:r>
            <a:r>
              <a:rPr lang="en-US" altLang="zh-CN" sz="1600" b="1" dirty="0">
                <a:cs typeface="Courier New" pitchFamily="49" charset="0"/>
              </a:rPr>
              <a:t>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add 0 0 </a:t>
            </a:r>
            <a:r>
              <a:rPr lang="en-US" altLang="zh-CN" sz="1600" b="1" dirty="0" err="1">
                <a:cs typeface="Courier New" pitchFamily="49" charset="0"/>
              </a:rPr>
              <a:t>sn-auth</a:t>
            </a:r>
            <a:r>
              <a:rPr lang="en-US" altLang="zh-CN" sz="1600" b="1" dirty="0">
                <a:cs typeface="Courier New" pitchFamily="49" charset="0"/>
              </a:rPr>
              <a:t> 4857544323BE233B </a:t>
            </a:r>
            <a:r>
              <a:rPr lang="en-US" altLang="zh-CN" sz="1600" b="1" dirty="0" err="1">
                <a:cs typeface="Courier New" pitchFamily="49" charset="0"/>
              </a:rPr>
              <a:t>snmp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lineprofile</a:t>
            </a:r>
            <a:r>
              <a:rPr lang="en-US" altLang="zh-CN" sz="1600" b="1" dirty="0">
                <a:cs typeface="Courier New" pitchFamily="49" charset="0"/>
              </a:rPr>
              <a:t>-id 40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3349196"/>
            <a:ext cx="10143021" cy="9787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>
                <a:cs typeface="Courier New" pitchFamily="49" charset="0"/>
              </a:rPr>
              <a:t>port 0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-auto-find enable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(config-if-gpon-0/8)#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confirm 0 </a:t>
            </a:r>
            <a:r>
              <a:rPr lang="en-US" altLang="zh-CN" sz="1600" b="1" dirty="0" err="1">
                <a:cs typeface="Courier New" pitchFamily="49" charset="0"/>
              </a:rPr>
              <a:t>ontid</a:t>
            </a:r>
            <a:r>
              <a:rPr lang="en-US" altLang="zh-CN" sz="1600" b="1" dirty="0">
                <a:cs typeface="Courier New" pitchFamily="49" charset="0"/>
              </a:rPr>
              <a:t> 0 </a:t>
            </a:r>
            <a:r>
              <a:rPr lang="en-US" altLang="zh-CN" sz="1600" b="1" dirty="0" err="1">
                <a:cs typeface="Courier New" pitchFamily="49" charset="0"/>
              </a:rPr>
              <a:t>sn-auth</a:t>
            </a:r>
            <a:r>
              <a:rPr lang="en-US" altLang="zh-CN" sz="1600" b="1" dirty="0">
                <a:cs typeface="Courier New" pitchFamily="49" charset="0"/>
              </a:rPr>
              <a:t> 4857544323BE233B </a:t>
            </a:r>
            <a:r>
              <a:rPr lang="en-US" altLang="zh-CN" sz="1600" b="1" dirty="0" err="1">
                <a:cs typeface="Courier New" pitchFamily="49" charset="0"/>
              </a:rPr>
              <a:t>snmp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-</a:t>
            </a:r>
            <a:r>
              <a:rPr lang="en-US" altLang="zh-CN" sz="1600" b="1" dirty="0" err="1">
                <a:cs typeface="Courier New" pitchFamily="49" charset="0"/>
              </a:rPr>
              <a:t>lineprofile</a:t>
            </a:r>
            <a:r>
              <a:rPr lang="en-US" altLang="zh-CN" sz="1600" b="1" dirty="0">
                <a:cs typeface="Courier New" pitchFamily="49" charset="0"/>
              </a:rPr>
              <a:t>-id 40</a:t>
            </a:r>
          </a:p>
        </p:txBody>
      </p:sp>
    </p:spTree>
    <p:extLst>
      <p:ext uri="{BB962C8B-B14F-4D97-AF65-F5344CB8AC3E}">
        <p14:creationId xmlns:p14="http://schemas.microsoft.com/office/powerpoint/2010/main" val="359165561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Configuração de uma VLAN de serviço e adição à porta (no lado da OLT)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Adicionar uma VLAN de serviço e definir o seu tipo como inteligente e o seu atributo como </a:t>
            </a:r>
            <a:r>
              <a:rPr lang="pt-BR" altLang="zh-CN" sz="1800" dirty="0" err="1"/>
              <a:t>QinQ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 Permitir que a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passe a VLAN de serviço</a:t>
            </a:r>
            <a:r>
              <a:rPr lang="zh-CN" altLang="en-US" sz="1800" dirty="0"/>
              <a:t>.</a:t>
            </a:r>
          </a:p>
          <a:p>
            <a:pPr marL="0" indent="0">
              <a:buNone/>
            </a:pPr>
            <a:endParaRPr lang="en-US" altLang="zh-CN" sz="1800" dirty="0"/>
          </a:p>
          <a:p>
            <a:r>
              <a:rPr lang="pt-BR" altLang="zh-CN" sz="1800" dirty="0"/>
              <a:t>Adicionar a VLAN a uma porta de serviço GPON</a:t>
            </a:r>
            <a:r>
              <a:rPr lang="zh-CN" altLang="en-US" sz="1800" dirty="0"/>
              <a:t>.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8917" y="1867086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2012 smart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</a:t>
            </a:r>
            <a:r>
              <a:rPr lang="en-US" altLang="zh-CN" sz="1600" b="1" dirty="0" err="1">
                <a:cs typeface="Courier New" pitchFamily="49" charset="0"/>
              </a:rPr>
              <a:t>attrib</a:t>
            </a:r>
            <a:r>
              <a:rPr lang="en-US" altLang="zh-CN" sz="1600" b="1" dirty="0">
                <a:cs typeface="Courier New" pitchFamily="49" charset="0"/>
              </a:rPr>
              <a:t> 2012 q-in-q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3291671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2012 0/9 0</a:t>
            </a:r>
          </a:p>
        </p:txBody>
      </p:sp>
      <p:sp>
        <p:nvSpPr>
          <p:cNvPr id="9" name="矩形 8"/>
          <p:cNvSpPr/>
          <p:nvPr/>
        </p:nvSpPr>
        <p:spPr>
          <a:xfrm>
            <a:off x="1283379" y="4224050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2012 gpon 0/8/0 ont 0 gemport 1 multi-service user-vlan 35 rx-cttr 10 tx-cttr 10</a:t>
            </a:r>
          </a:p>
        </p:txBody>
      </p:sp>
    </p:spTree>
    <p:extLst>
      <p:ext uri="{BB962C8B-B14F-4D97-AF65-F5344CB8AC3E}">
        <p14:creationId xmlns:p14="http://schemas.microsoft.com/office/powerpoint/2010/main" val="86232695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Adicionar uma VLAN de serviço e definir o seu tipo como Inteligente e o seu atributo como Comum por padrão</a:t>
            </a:r>
            <a:r>
              <a:rPr lang="zh-CN" altLang="en-US" sz="1800" dirty="0"/>
              <a:t>.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Permitir que a porta </a:t>
            </a:r>
            <a:r>
              <a:rPr lang="pt-BR" altLang="zh-CN" sz="1800" dirty="0" err="1"/>
              <a:t>upstream</a:t>
            </a:r>
            <a:r>
              <a:rPr lang="pt-BR" altLang="zh-CN" sz="1800" dirty="0"/>
              <a:t> passe a VLAN de serviço</a:t>
            </a:r>
            <a:r>
              <a:rPr lang="zh-CN" altLang="en-US" sz="1800" dirty="0"/>
              <a:t>.</a:t>
            </a:r>
          </a:p>
          <a:p>
            <a:endParaRPr lang="en-US" altLang="zh-CN" sz="1800" dirty="0"/>
          </a:p>
          <a:p>
            <a:r>
              <a:rPr lang="pt-BR" altLang="zh-CN" sz="1800" dirty="0"/>
              <a:t>Configurar o endereço IP de gestão da OLT</a:t>
            </a:r>
            <a:r>
              <a:rPr lang="zh-CN" altLang="en-US" sz="1800" dirty="0"/>
              <a:t>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Adicionar a VLAN a uma porta virtual de serviço GPON (canal NMS em banda)</a:t>
            </a:r>
            <a:r>
              <a:rPr lang="zh-CN" altLang="en-US" sz="1800" dirty="0"/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799" y="410400"/>
            <a:ext cx="9980673" cy="640800"/>
          </a:xfrm>
        </p:spPr>
        <p:txBody>
          <a:bodyPr/>
          <a:lstStyle/>
          <a:p>
            <a:r>
              <a:rPr lang="pt-BR" altLang="zh-CN" sz="3200" dirty="0"/>
              <a:t>Configuração da VLAN NMS e adição às portas (no lado da OLT)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278917" y="1778478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vlan 4000 smart</a:t>
            </a:r>
          </a:p>
        </p:txBody>
      </p:sp>
      <p:sp>
        <p:nvSpPr>
          <p:cNvPr id="10" name="矩形 9"/>
          <p:cNvSpPr/>
          <p:nvPr/>
        </p:nvSpPr>
        <p:spPr>
          <a:xfrm>
            <a:off x="1278917" y="2727902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port vlan 4000 0/9 0</a:t>
            </a:r>
          </a:p>
        </p:txBody>
      </p:sp>
      <p:sp>
        <p:nvSpPr>
          <p:cNvPr id="11" name="矩形 10"/>
          <p:cNvSpPr/>
          <p:nvPr/>
        </p:nvSpPr>
        <p:spPr>
          <a:xfrm>
            <a:off x="1283379" y="3777693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interface vlanif 4000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huawei(config-if-vlanif4000)#</a:t>
            </a:r>
            <a:r>
              <a:rPr lang="fr-FR" altLang="zh-CN" sz="1600" b="1" dirty="0">
                <a:cs typeface="Courier New" pitchFamily="49" charset="0"/>
              </a:rPr>
              <a:t>ip address 172.16.200.1 16</a:t>
            </a:r>
          </a:p>
        </p:txBody>
      </p:sp>
      <p:sp>
        <p:nvSpPr>
          <p:cNvPr id="12" name="矩形 11"/>
          <p:cNvSpPr/>
          <p:nvPr/>
        </p:nvSpPr>
        <p:spPr>
          <a:xfrm>
            <a:off x="1278917" y="5189046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service-port vlan 4000 gpon 0/8/0 ont 0 gemport 0 multi-service user-vlan 4000 rx-cttr 10 tx-cttr 10</a:t>
            </a:r>
          </a:p>
        </p:txBody>
      </p:sp>
    </p:spTree>
    <p:extLst>
      <p:ext uri="{BB962C8B-B14F-4D97-AF65-F5344CB8AC3E}">
        <p14:creationId xmlns:p14="http://schemas.microsoft.com/office/powerpoint/2010/main" val="255466522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Configuração dos parâmetros NMS da ONU (no lado da OLT)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Configurar o endereço de gerenciamento da ONU</a:t>
            </a:r>
            <a:r>
              <a:rPr lang="zh-CN" altLang="en-US" sz="1800" dirty="0"/>
              <a:t>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pt-BR" altLang="zh-CN" sz="1800" dirty="0"/>
              <a:t>Iniciar sessão numa ONU através de </a:t>
            </a:r>
            <a:r>
              <a:rPr lang="pt-BR" altLang="zh-CN" sz="1800" dirty="0" err="1"/>
              <a:t>telnet</a:t>
            </a:r>
            <a:endParaRPr lang="en-US" altLang="zh-CN" sz="1600" dirty="0">
              <a:cs typeface="Courier New" pitchFamily="49" charset="0"/>
            </a:endParaRPr>
          </a:p>
          <a:p>
            <a:endParaRPr lang="en-US" altLang="zh-CN" sz="1600" dirty="0"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3236" y="1972930"/>
            <a:ext cx="10153164" cy="677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huawei(config-if-gpon-0/8)#</a:t>
            </a:r>
            <a:r>
              <a:rPr lang="fr-FR" altLang="zh-CN" sz="1600" b="1" dirty="0">
                <a:cs typeface="Courier New" pitchFamily="49" charset="0"/>
              </a:rPr>
              <a:t>ont ipconfig 0 1 static ip-address 172.16.200.2 mask 255.255.0.0 gateway 172.16.0.1 vlan 4000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3363932"/>
            <a:ext cx="10153164" cy="21418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ping 172.16.200.2</a:t>
            </a:r>
          </a:p>
          <a:p>
            <a:pPr lvl="2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PING 172.16.200.2:56 data bytes, press CTRL_C to break</a:t>
            </a:r>
          </a:p>
          <a:p>
            <a:pPr lvl="2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Reply from 172.16.200.2: bytes=56 Sequence=0 ttl=254 time = 1 ms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telnet 172.16.200.2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&gt;&gt;User name:</a:t>
            </a:r>
            <a:r>
              <a:rPr lang="fr-FR" altLang="zh-CN" sz="1600" b="1" dirty="0">
                <a:cs typeface="Courier New" pitchFamily="49" charset="0"/>
              </a:rPr>
              <a:t>root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&gt;&gt;User password:</a:t>
            </a:r>
            <a:r>
              <a:rPr lang="fr-FR" altLang="zh-CN" sz="1600" b="1" dirty="0">
                <a:cs typeface="Courier New" pitchFamily="49" charset="0"/>
              </a:rPr>
              <a:t>mduadmin</a:t>
            </a:r>
          </a:p>
        </p:txBody>
      </p:sp>
    </p:spTree>
    <p:extLst>
      <p:ext uri="{BB962C8B-B14F-4D97-AF65-F5344CB8AC3E}">
        <p14:creationId xmlns:p14="http://schemas.microsoft.com/office/powerpoint/2010/main" val="202349842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Criar uma VLAN de usuário</a:t>
            </a:r>
            <a:r>
              <a:rPr lang="zh-CN" altLang="en-US" sz="1800" dirty="0"/>
              <a:t>.</a:t>
            </a:r>
          </a:p>
          <a:p>
            <a:endParaRPr lang="en-US" altLang="zh-CN" sz="1800" dirty="0"/>
          </a:p>
          <a:p>
            <a:r>
              <a:rPr lang="pt-BR" altLang="zh-CN" sz="1800" dirty="0"/>
              <a:t>Configurar a VLAN do usuário da porta </a:t>
            </a:r>
            <a:r>
              <a:rPr lang="pt-BR" altLang="zh-CN" sz="1800" dirty="0" err="1"/>
              <a:t>upstream</a:t>
            </a:r>
            <a:r>
              <a:rPr lang="zh-CN" altLang="en-US" sz="1800" dirty="0"/>
              <a:t>.</a:t>
            </a:r>
          </a:p>
          <a:p>
            <a:endParaRPr lang="en-US" altLang="zh-CN" sz="1800" dirty="0"/>
          </a:p>
          <a:p>
            <a:r>
              <a:rPr lang="pt-BR" altLang="zh-CN" sz="1800" dirty="0"/>
              <a:t>Configurar o perfil de tráfego da ONU.</a:t>
            </a:r>
            <a:endParaRPr lang="en-US" altLang="zh-CN" sz="1600" dirty="0"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Configuração da VLAN do usuário e do perfil de tráfego (no lado da ONU)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278917" y="1801686"/>
            <a:ext cx="10153164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EA5821(config)#</a:t>
            </a:r>
            <a:r>
              <a:rPr lang="fr-FR" altLang="zh-CN" sz="1600" b="1" dirty="0">
                <a:cs typeface="Courier New" pitchFamily="49" charset="0"/>
              </a:rPr>
              <a:t>vlan 35</a:t>
            </a:r>
          </a:p>
        </p:txBody>
      </p:sp>
      <p:sp>
        <p:nvSpPr>
          <p:cNvPr id="9" name="矩形 8"/>
          <p:cNvSpPr/>
          <p:nvPr/>
        </p:nvSpPr>
        <p:spPr>
          <a:xfrm>
            <a:off x="1278917" y="2802673"/>
            <a:ext cx="10153164" cy="3844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EA5821(config)#</a:t>
            </a:r>
            <a:r>
              <a:rPr lang="fr-FR" altLang="zh-CN" sz="1600" b="1" dirty="0">
                <a:cs typeface="Courier New" pitchFamily="49" charset="0"/>
              </a:rPr>
              <a:t>port vlan 35 0/0 1</a:t>
            </a:r>
          </a:p>
        </p:txBody>
      </p:sp>
      <p:sp>
        <p:nvSpPr>
          <p:cNvPr id="10" name="矩形 9"/>
          <p:cNvSpPr/>
          <p:nvPr/>
        </p:nvSpPr>
        <p:spPr>
          <a:xfrm>
            <a:off x="1278917" y="3804344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EA5821(config)#</a:t>
            </a:r>
            <a:r>
              <a:rPr lang="fr-FR" altLang="zh-CN" sz="1600" b="1" dirty="0">
                <a:cs typeface="Courier New" pitchFamily="49" charset="0"/>
              </a:rPr>
              <a:t>traffic table ip index 10 cir 4096 pir 8192 cbs 2048 pbs 4096 priority user-cos 5 priority-policy Tag-In-Package</a:t>
            </a:r>
          </a:p>
        </p:txBody>
      </p:sp>
      <p:sp>
        <p:nvSpPr>
          <p:cNvPr id="11" name="矩形 10"/>
          <p:cNvSpPr/>
          <p:nvPr/>
        </p:nvSpPr>
        <p:spPr>
          <a:xfrm>
            <a:off x="1278917" y="4878874"/>
            <a:ext cx="10153164" cy="823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600" dirty="0">
                <a:cs typeface="Courier New" pitchFamily="49" charset="0"/>
              </a:rPr>
              <a:t>Nota: Pode executar o seguinte comando para consultar as informações do perfil de tráfego no sistema ONU:      EA5821(</a:t>
            </a:r>
            <a:r>
              <a:rPr lang="pt-BR" altLang="zh-CN" sz="1600" dirty="0" err="1">
                <a:cs typeface="Courier New" pitchFamily="49" charset="0"/>
              </a:rPr>
              <a:t>config</a:t>
            </a:r>
            <a:r>
              <a:rPr lang="pt-BR" altLang="zh-CN" sz="1600" dirty="0">
                <a:cs typeface="Courier New" pitchFamily="49" charset="0"/>
              </a:rPr>
              <a:t>)#display </a:t>
            </a:r>
            <a:r>
              <a:rPr lang="pt-BR" altLang="zh-CN" sz="1600" dirty="0" err="1">
                <a:cs typeface="Courier New" pitchFamily="49" charset="0"/>
              </a:rPr>
              <a:t>traffic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table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ip</a:t>
            </a:r>
            <a:r>
              <a:rPr lang="pt-BR" altLang="zh-CN" sz="1600" dirty="0">
                <a:cs typeface="Courier New" pitchFamily="49" charset="0"/>
              </a:rPr>
              <a:t> </a:t>
            </a:r>
            <a:r>
              <a:rPr lang="pt-BR" altLang="zh-CN" sz="1600" dirty="0" err="1">
                <a:cs typeface="Courier New" pitchFamily="49" charset="0"/>
              </a:rPr>
              <a:t>from</a:t>
            </a:r>
            <a:r>
              <a:rPr lang="pt-BR" altLang="zh-CN" sz="1600" dirty="0">
                <a:cs typeface="Courier New" pitchFamily="49" charset="0"/>
              </a:rPr>
              <a:t>-index 0</a:t>
            </a:r>
            <a:endParaRPr lang="fr-FR" altLang="zh-CN" sz="16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7981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Configuração da porta virtual de serviço (no lado da ONU)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Configurar uma porta virtual de serviço</a:t>
            </a:r>
            <a:r>
              <a:rPr lang="zh-CN" altLang="en-US" sz="1800" dirty="0"/>
              <a:t>.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917" y="1889121"/>
            <a:ext cx="10153164" cy="36795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EA5821(config)#</a:t>
            </a:r>
            <a:r>
              <a:rPr lang="fr-FR" altLang="zh-CN" sz="1600" b="1" dirty="0">
                <a:cs typeface="Courier New" pitchFamily="49" charset="0"/>
              </a:rPr>
              <a:t>service-port vlan 35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{eth&lt;K&gt;}:</a:t>
            </a:r>
            <a:r>
              <a:rPr lang="fr-FR" altLang="zh-CN" sz="1600" b="1" dirty="0">
                <a:cs typeface="Courier New" pitchFamily="49" charset="0"/>
              </a:rPr>
              <a:t>eth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{frameid/slotid/portid&lt;S&gt;&lt;1,15&gt;}:</a:t>
            </a:r>
            <a:r>
              <a:rPr lang="fr-FR" altLang="zh-CN" sz="1600" b="1" dirty="0">
                <a:cs typeface="Courier New" pitchFamily="49" charset="0"/>
              </a:rPr>
              <a:t>0/1/1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{other-all&lt;K&gt;|user-encap&lt;K&gt;|user-vlan&lt;K&gt;}:</a:t>
            </a:r>
            <a:r>
              <a:rPr lang="fr-FR" altLang="zh-CN" sz="1600" b="1" dirty="0">
                <a:cs typeface="Courier New" pitchFamily="49" charset="0"/>
              </a:rPr>
              <a:t>user-vlan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{untagged&lt;K&gt;|user-vlanid&lt;U&gt;&lt;1,4094&gt;}:</a:t>
            </a:r>
            <a:r>
              <a:rPr lang="fr-FR" altLang="zh-CN" sz="1600" b="1" dirty="0">
                <a:cs typeface="Courier New" pitchFamily="49" charset="0"/>
              </a:rPr>
              <a:t>untagged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{rx-cttr&lt;K&gt;}:</a:t>
            </a:r>
            <a:r>
              <a:rPr lang="fr-FR" altLang="zh-CN" sz="1600" b="1" dirty="0">
                <a:cs typeface="Courier New" pitchFamily="49" charset="0"/>
              </a:rPr>
              <a:t>rx-cttr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{rx-index&lt;U&gt;&lt;0,63&gt;}:</a:t>
            </a:r>
            <a:r>
              <a:rPr lang="fr-FR" altLang="zh-CN" sz="1600" b="1" dirty="0">
                <a:cs typeface="Courier New" pitchFamily="49" charset="0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{tx-cttr&lt;K&gt;}:</a:t>
            </a:r>
            <a:r>
              <a:rPr lang="fr-FR" altLang="zh-CN" sz="1600" b="1" dirty="0">
                <a:cs typeface="Courier New" pitchFamily="49" charset="0"/>
              </a:rPr>
              <a:t>tx-cttr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{tx-index&lt;U&gt;&lt;0,63&gt;}:</a:t>
            </a:r>
            <a:r>
              <a:rPr lang="fr-FR" altLang="zh-CN" sz="1600" b="1" dirty="0">
                <a:cs typeface="Courier New" pitchFamily="49" charset="0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//</a:t>
            </a:r>
            <a:r>
              <a:rPr lang="pt-BR" altLang="zh-CN" sz="1600" dirty="0">
                <a:cs typeface="Courier New" pitchFamily="49" charset="0"/>
              </a:rPr>
              <a:t> Adicionar fluxos de serviço à porta FE 1 da ONU, especificar a VLAN do utilizador e limitar a taxa</a:t>
            </a:r>
            <a:r>
              <a:rPr lang="fr-FR" altLang="zh-CN" sz="1600" dirty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87162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Introduction to Data Services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Typical Scenarios and Configurations of Data Services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/>
              <a:t>Data Service Maintenance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7489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Consultar a configuração do serviço na ONT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8599" y="1296876"/>
            <a:ext cx="10277801" cy="45338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(config-if-gpon-0/15)#</a:t>
            </a:r>
            <a:r>
              <a:rPr lang="en-US" altLang="zh-CN" sz="1600" b="1" dirty="0">
                <a:cs typeface="Courier New" pitchFamily="49" charset="0"/>
              </a:rPr>
              <a:t>display </a:t>
            </a:r>
            <a:r>
              <a:rPr lang="en-US" altLang="zh-CN" sz="1600" b="1" dirty="0" err="1">
                <a:cs typeface="Courier New" pitchFamily="49" charset="0"/>
              </a:rPr>
              <a:t>ont</a:t>
            </a:r>
            <a:r>
              <a:rPr lang="en-US" altLang="zh-CN" sz="1600" b="1" dirty="0">
                <a:cs typeface="Courier New" pitchFamily="49" charset="0"/>
              </a:rPr>
              <a:t> info 0 0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Shelf/slot/port: </a:t>
            </a:r>
            <a:r>
              <a:rPr lang="zh-CN" altLang="en-US" sz="1600" b="1" dirty="0">
                <a:cs typeface="Courier New" pitchFamily="49" charset="0"/>
              </a:rPr>
              <a:t>0/15/0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ONT ID: 0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Control flag: activated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Running flag: online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Configuration status: Normal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Match status: Match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  </a:t>
            </a:r>
            <a:r>
              <a:rPr lang="en-US" altLang="zh-CN" sz="1600" dirty="0">
                <a:cs typeface="Courier New" pitchFamily="49" charset="0"/>
              </a:rPr>
              <a:t>DBA mode: SR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ONT ranging distance (m): 213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ONT battery status: 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Authentication mode: SN authentication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Serial number: 485754432E396A41 (HWTC-2E396A41)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Management mode: </a:t>
            </a:r>
            <a:r>
              <a:rPr lang="zh-CN" altLang="en-US" sz="1600" b="1" dirty="0">
                <a:cs typeface="Courier New" pitchFamily="49" charset="0"/>
              </a:rPr>
              <a:t>OMCI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Isolation status: Normal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Line profile ID: 11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Line profile name: hg850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-------------------------------------------------------------------------</a:t>
            </a:r>
            <a:endParaRPr lang="en-US" altLang="zh-CN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7861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6044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Consultar a configuração do serviço na ONU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302" y="1377899"/>
            <a:ext cx="10315939" cy="4143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Courier New" pitchFamily="49" charset="0"/>
              </a:rPr>
              <a:t>EA5821(config)#</a:t>
            </a:r>
            <a:r>
              <a:rPr lang="en-US" altLang="zh-CN" sz="1600" b="1" dirty="0">
                <a:cs typeface="Courier New" pitchFamily="49" charset="0"/>
              </a:rPr>
              <a:t>display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all                                            </a:t>
            </a:r>
            <a:r>
              <a:rPr lang="en-US" altLang="zh-CN" sz="1600" dirty="0">
                <a:cs typeface="Courier New" pitchFamily="49" charset="0"/>
              </a:rPr>
              <a:t>// </a:t>
            </a:r>
            <a:r>
              <a:rPr lang="en-US" altLang="zh-CN" sz="1600" dirty="0" err="1">
                <a:cs typeface="Courier New" pitchFamily="49" charset="0"/>
              </a:rPr>
              <a:t>Consultar</a:t>
            </a: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en-US" altLang="zh-CN" sz="1600" dirty="0" err="1">
                <a:cs typeface="Courier New" pitchFamily="49" charset="0"/>
              </a:rPr>
              <a:t>todas</a:t>
            </a:r>
            <a:r>
              <a:rPr lang="en-US" altLang="zh-CN" sz="1600" dirty="0">
                <a:cs typeface="Courier New" pitchFamily="49" charset="0"/>
              </a:rPr>
              <a:t> as VLANs.</a:t>
            </a: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Courier New" pitchFamily="49" charset="0"/>
              </a:rPr>
              <a:t>EA5821(config)#</a:t>
            </a:r>
            <a:r>
              <a:rPr lang="en-US" altLang="zh-CN" sz="1600" b="1" dirty="0">
                <a:cs typeface="Courier New" pitchFamily="49" charset="0"/>
              </a:rPr>
              <a:t>display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31                                           </a:t>
            </a:r>
            <a:r>
              <a:rPr lang="en-US" altLang="zh-CN" sz="1600" dirty="0">
                <a:cs typeface="Courier New" pitchFamily="49" charset="0"/>
              </a:rPr>
              <a:t>// </a:t>
            </a:r>
            <a:r>
              <a:rPr lang="en-US" altLang="zh-CN" sz="1600" dirty="0" err="1">
                <a:cs typeface="Courier New" pitchFamily="49" charset="0"/>
              </a:rPr>
              <a:t>Consultar</a:t>
            </a:r>
            <a:r>
              <a:rPr lang="en-US" altLang="zh-CN" sz="1600" dirty="0">
                <a:cs typeface="Courier New" pitchFamily="49" charset="0"/>
              </a:rPr>
              <a:t> a VLAN </a:t>
            </a:r>
            <a:r>
              <a:rPr lang="en-US" altLang="zh-CN" sz="1600" dirty="0" err="1">
                <a:cs typeface="Courier New" pitchFamily="49" charset="0"/>
              </a:rPr>
              <a:t>especificada</a:t>
            </a:r>
            <a:r>
              <a:rPr lang="en-US" altLang="zh-CN" sz="1600" dirty="0">
                <a:cs typeface="Courier New" pitchFamily="49" charset="0"/>
              </a:rPr>
              <a:t>.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Shelf/slot/port status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  </a:t>
            </a:r>
            <a:r>
              <a:rPr lang="en-US" altLang="zh-CN" sz="1600" dirty="0">
                <a:cs typeface="Courier New" pitchFamily="49" charset="0"/>
              </a:rPr>
              <a:t>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0/ 0/ 1 Normal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  </a:t>
            </a:r>
            <a:r>
              <a:rPr lang="en-US" altLang="zh-CN" sz="1600" dirty="0">
                <a:cs typeface="Courier New" pitchFamily="49" charset="0"/>
              </a:rPr>
              <a:t>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Number of standard ports: 1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Index Type Status Shelf/Slot/Port Service Type Parameter</a:t>
            </a:r>
          </a:p>
          <a:p>
            <a:pPr lvl="1">
              <a:defRPr/>
            </a:pPr>
            <a:r>
              <a:rPr lang="zh-CN" altLang="en-US" sz="1600" dirty="0">
                <a:cs typeface="Courier New" pitchFamily="49" charset="0"/>
              </a:rPr>
              <a:t>  </a:t>
            </a:r>
            <a:r>
              <a:rPr lang="en-US" altLang="zh-CN" sz="1600" dirty="0">
                <a:cs typeface="Courier New" pitchFamily="49" charset="0"/>
              </a:rPr>
              <a:t>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0 eth Fault 0/ 1/ 2 </a:t>
            </a:r>
            <a:r>
              <a:rPr lang="en-US" altLang="zh-CN" sz="1600" dirty="0" err="1">
                <a:cs typeface="Courier New" pitchFamily="49" charset="0"/>
              </a:rPr>
              <a:t>vlan</a:t>
            </a: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en-US" altLang="zh-CN" sz="1600" dirty="0" err="1">
                <a:cs typeface="Courier New" pitchFamily="49" charset="0"/>
              </a:rPr>
              <a:t>untag</a:t>
            </a:r>
            <a:endParaRPr lang="en-US" altLang="zh-CN" sz="1600" dirty="0">
              <a:cs typeface="Courier New" pitchFamily="49" charset="0"/>
            </a:endParaRP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</a:t>
            </a:r>
          </a:p>
          <a:p>
            <a:pPr lvl="1">
              <a:defRPr/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Number of service ports: 1</a:t>
            </a:r>
          </a:p>
          <a:p>
            <a:pPr>
              <a:defRPr/>
            </a:pPr>
            <a:endParaRPr lang="en-US" altLang="zh-CN" sz="1600" dirty="0">
              <a:cs typeface="Courier New" pitchFamily="49" charset="0"/>
            </a:endParaRPr>
          </a:p>
          <a:p>
            <a:pPr marL="2857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cs typeface="Courier New" pitchFamily="49" charset="0"/>
              </a:rPr>
              <a:t>EA5821(config)#</a:t>
            </a:r>
            <a:r>
              <a:rPr lang="en-US" altLang="zh-CN" sz="1600" b="1" dirty="0">
                <a:cs typeface="Courier New" pitchFamily="49" charset="0"/>
              </a:rPr>
              <a:t>display service-port all                              </a:t>
            </a:r>
            <a:r>
              <a:rPr lang="en-US" altLang="zh-CN" sz="1600" dirty="0">
                <a:cs typeface="Courier New" pitchFamily="49" charset="0"/>
              </a:rPr>
              <a:t>// </a:t>
            </a:r>
            <a:r>
              <a:rPr lang="pt-BR" altLang="zh-CN" sz="1600" dirty="0">
                <a:cs typeface="Courier New" pitchFamily="49" charset="0"/>
              </a:rPr>
              <a:t>Consultar uma porta de serviço</a:t>
            </a:r>
            <a:endParaRPr lang="zh-CN" alt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982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5673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Consultar o serviço Internet na OLT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Consultar a VLAN de serviço</a:t>
            </a:r>
            <a:r>
              <a:rPr lang="zh-CN" altLang="en-US" sz="1800" dirty="0"/>
              <a:t>.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917" y="1819675"/>
            <a:ext cx="10153164" cy="3972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display vlan 2012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huawei(config)#</a:t>
            </a:r>
            <a:r>
              <a:rPr lang="fr-FR" altLang="zh-CN" sz="1600" b="1" dirty="0">
                <a:cs typeface="Courier New" pitchFamily="49" charset="0"/>
              </a:rPr>
              <a:t>display service-port vlan 2012</a:t>
            </a:r>
          </a:p>
          <a:p>
            <a:pPr lvl="2">
              <a:lnSpc>
                <a:spcPct val="150000"/>
              </a:lnSpc>
            </a:pPr>
            <a:r>
              <a:rPr lang="fr-FR" altLang="zh-CN" sz="1600" dirty="0">
                <a:cs typeface="Courier New" pitchFamily="49" charset="0"/>
              </a:rPr>
              <a:t>-----------------------------------------------------------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cs typeface="Courier New" pitchFamily="49" charset="0"/>
              </a:rPr>
              <a:t>Index VLAN VLAN Port Shelf/Slot/Port VPI VCI Service Type RX TX Status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cs typeface="Courier New" pitchFamily="49" charset="0"/>
              </a:rPr>
              <a:t>            </a:t>
            </a:r>
            <a:r>
              <a:rPr lang="fr-FR" altLang="zh-CN" sz="1600" dirty="0">
                <a:cs typeface="Courier New" pitchFamily="49" charset="0"/>
              </a:rPr>
              <a:t>ID Attribute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-----------------------------------------------------------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cs typeface="Courier New" pitchFamily="49" charset="0"/>
              </a:rPr>
              <a:t>The 0 2012 </a:t>
            </a:r>
            <a:r>
              <a:rPr lang="en-US" altLang="zh-CN" sz="1600" dirty="0" err="1">
                <a:cs typeface="Courier New" pitchFamily="49" charset="0"/>
              </a:rPr>
              <a:t>QinQ</a:t>
            </a: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en-US" altLang="zh-CN" sz="1600" dirty="0" err="1">
                <a:cs typeface="Courier New" pitchFamily="49" charset="0"/>
              </a:rPr>
              <a:t>gpon</a:t>
            </a:r>
            <a:r>
              <a:rPr lang="en-US" altLang="zh-CN" sz="1600" dirty="0">
                <a:cs typeface="Courier New" pitchFamily="49" charset="0"/>
              </a:rPr>
              <a:t> 0 /8/0 10 10 </a:t>
            </a:r>
            <a:r>
              <a:rPr lang="en-US" altLang="zh-CN" sz="1600" dirty="0" err="1">
                <a:cs typeface="Courier New" pitchFamily="49" charset="0"/>
              </a:rPr>
              <a:t>vlan</a:t>
            </a:r>
            <a:r>
              <a:rPr lang="en-US" altLang="zh-CN" sz="1600" dirty="0">
                <a:cs typeface="Courier New" pitchFamily="49" charset="0"/>
              </a:rPr>
              <a:t> 10 - - is normal.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cs typeface="Courier New" pitchFamily="49" charset="0"/>
              </a:rPr>
              <a:t>The 1 2012 </a:t>
            </a:r>
            <a:r>
              <a:rPr lang="en-US" altLang="zh-CN" sz="1600" dirty="0" err="1">
                <a:cs typeface="Courier New" pitchFamily="49" charset="0"/>
              </a:rPr>
              <a:t>QinQ</a:t>
            </a: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en-US" altLang="zh-CN" sz="1600" dirty="0" err="1">
                <a:cs typeface="Courier New" pitchFamily="49" charset="0"/>
              </a:rPr>
              <a:t>gpon</a:t>
            </a:r>
            <a:r>
              <a:rPr lang="en-US" altLang="zh-CN" sz="1600" dirty="0">
                <a:cs typeface="Courier New" pitchFamily="49" charset="0"/>
              </a:rPr>
              <a:t> 0 /8/1 20 20 </a:t>
            </a:r>
            <a:r>
              <a:rPr lang="en-US" altLang="zh-CN" sz="1600" dirty="0" err="1">
                <a:cs typeface="Courier New" pitchFamily="49" charset="0"/>
              </a:rPr>
              <a:t>vlan</a:t>
            </a:r>
            <a:r>
              <a:rPr lang="en-US" altLang="zh-CN" sz="1600" dirty="0">
                <a:cs typeface="Courier New" pitchFamily="49" charset="0"/>
              </a:rPr>
              <a:t> 20 - - is faulty.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cs typeface="Courier New" pitchFamily="49" charset="0"/>
              </a:rPr>
              <a:t>The 6 2012 </a:t>
            </a:r>
            <a:r>
              <a:rPr lang="en-US" altLang="zh-CN" sz="1600" dirty="0" err="1">
                <a:cs typeface="Courier New" pitchFamily="49" charset="0"/>
              </a:rPr>
              <a:t>QinQ</a:t>
            </a: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en-US" altLang="zh-CN" sz="1600" dirty="0" err="1">
                <a:cs typeface="Courier New" pitchFamily="49" charset="0"/>
              </a:rPr>
              <a:t>gpon</a:t>
            </a:r>
            <a:r>
              <a:rPr lang="en-US" altLang="zh-CN" sz="1600" dirty="0">
                <a:cs typeface="Courier New" pitchFamily="49" charset="0"/>
              </a:rPr>
              <a:t> 0 /8/2 30 30 </a:t>
            </a:r>
            <a:r>
              <a:rPr lang="en-US" altLang="zh-CN" sz="1600" dirty="0" err="1">
                <a:cs typeface="Courier New" pitchFamily="49" charset="0"/>
              </a:rPr>
              <a:t>vlan</a:t>
            </a:r>
            <a:r>
              <a:rPr lang="en-US" altLang="zh-CN" sz="1600" dirty="0">
                <a:cs typeface="Courier New" pitchFamily="49" charset="0"/>
              </a:rPr>
              <a:t> 30 - - is normal.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cs typeface="Courier New" pitchFamily="49" charset="0"/>
              </a:rPr>
              <a:t> </a:t>
            </a:r>
            <a:r>
              <a:rPr lang="en-US" altLang="zh-CN" sz="1600" dirty="0">
                <a:cs typeface="Courier New" pitchFamily="49" charset="0"/>
              </a:rPr>
              <a:t>----------------------------------------------------------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cs typeface="Courier New" pitchFamily="49" charset="0"/>
              </a:rPr>
              <a:t>    </a:t>
            </a:r>
            <a:r>
              <a:rPr lang="zh-CN" altLang="en-US" sz="1600" dirty="0">
                <a:cs typeface="Courier New" pitchFamily="49" charset="0"/>
              </a:rPr>
              <a:t>Total: 3 (normal/faulty: 2/1)</a:t>
            </a:r>
          </a:p>
        </p:txBody>
      </p:sp>
    </p:spTree>
    <p:extLst>
      <p:ext uri="{BB962C8B-B14F-4D97-AF65-F5344CB8AC3E}">
        <p14:creationId xmlns:p14="http://schemas.microsoft.com/office/powerpoint/2010/main" val="38127078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the Traffic of Internet Service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sz="1600" dirty="0">
                <a:latin typeface="+mn-lt"/>
                <a:cs typeface="Courier New" pitchFamily="49" charset="0"/>
              </a:rPr>
              <a:t>Consulta do tráfego da ONT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+mn-lt"/>
                <a:cs typeface="Courier New" pitchFamily="49" charset="0"/>
              </a:rPr>
              <a:t>Consultar o tráfego de uma porta PON numa ONU</a:t>
            </a: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altLang="zh-CN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+mn-lt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pt-BR" altLang="zh-CN" sz="1600" dirty="0">
                <a:latin typeface="+mn-lt"/>
                <a:cs typeface="Courier New" pitchFamily="49" charset="0"/>
              </a:rPr>
              <a:t>Consultar o tráfego da porta FE na ONU.</a:t>
            </a:r>
            <a:endParaRPr lang="zh-CN" altLang="en-US" sz="2000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8917" y="1618083"/>
            <a:ext cx="10153164" cy="1986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huawei(config-if-gpon-0/8)#</a:t>
            </a:r>
            <a:r>
              <a:rPr lang="fr-FR" altLang="zh-CN" sz="1600" b="1" dirty="0">
                <a:cs typeface="Courier New" pitchFamily="49" charset="0"/>
              </a:rPr>
              <a:t>display ont traffic 0 2</a:t>
            </a:r>
          </a:p>
          <a:p>
            <a:pPr lvl="2">
              <a:lnSpc>
                <a:spcPct val="150000"/>
              </a:lnSpc>
            </a:pPr>
            <a:r>
              <a:rPr lang="fr-FR" altLang="zh-CN" sz="1400" dirty="0">
                <a:cs typeface="Courier New" pitchFamily="49" charset="0"/>
              </a:rPr>
              <a:t>---------------------------------------------------</a:t>
            </a:r>
          </a:p>
          <a:p>
            <a:pPr lvl="2">
              <a:lnSpc>
                <a:spcPct val="150000"/>
              </a:lnSpc>
            </a:pPr>
            <a:r>
              <a:rPr lang="fr-FR" altLang="zh-CN" sz="1400" dirty="0">
                <a:cs typeface="Courier New" pitchFamily="49" charset="0"/>
              </a:rPr>
              <a:t> </a:t>
            </a:r>
            <a:r>
              <a:rPr lang="zh-CN" altLang="en-US" sz="1400" dirty="0">
                <a:cs typeface="Courier New" pitchFamily="49" charset="0"/>
              </a:rPr>
              <a:t>Traffic query result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cs typeface="Courier New" pitchFamily="49" charset="0"/>
              </a:rPr>
              <a:t> </a:t>
            </a:r>
            <a:r>
              <a:rPr lang="en-US" altLang="zh-CN" sz="1400" dirty="0">
                <a:cs typeface="Courier New" pitchFamily="49" charset="0"/>
              </a:rPr>
              <a:t>--------------------------------------------------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cs typeface="Courier New" pitchFamily="49" charset="0"/>
              </a:rPr>
              <a:t> </a:t>
            </a:r>
            <a:r>
              <a:rPr lang="zh-CN" altLang="en-US" sz="1400" dirty="0">
                <a:cs typeface="Courier New" pitchFamily="49" charset="0"/>
              </a:rPr>
              <a:t>Uplink traffic (kbit/s): 96</a:t>
            </a:r>
          </a:p>
          <a:p>
            <a:pPr lvl="2">
              <a:lnSpc>
                <a:spcPct val="150000"/>
              </a:lnSpc>
            </a:pPr>
            <a:r>
              <a:rPr lang="fr-FR" altLang="zh-CN" sz="1400" dirty="0">
                <a:cs typeface="Courier New" pitchFamily="49" charset="0"/>
              </a:rPr>
              <a:t> </a:t>
            </a:r>
            <a:r>
              <a:rPr lang="zh-CN" altLang="en-US" sz="1400" dirty="0">
                <a:cs typeface="Courier New" pitchFamily="49" charset="0"/>
              </a:rPr>
              <a:t>Downlink traffic (kbit/s): 1024</a:t>
            </a:r>
          </a:p>
        </p:txBody>
      </p:sp>
      <p:sp>
        <p:nvSpPr>
          <p:cNvPr id="8" name="矩形 7"/>
          <p:cNvSpPr/>
          <p:nvPr/>
        </p:nvSpPr>
        <p:spPr>
          <a:xfrm>
            <a:off x="1278917" y="4035254"/>
            <a:ext cx="10153164" cy="1025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fr-FR" altLang="zh-CN" sz="1600" dirty="0">
                <a:cs typeface="Courier New" pitchFamily="49" charset="0"/>
              </a:rPr>
              <a:t>EA5821(config-if-epu-0/0)#</a:t>
            </a:r>
            <a:r>
              <a:rPr lang="fr-FR" altLang="zh-CN" sz="1600" b="1" dirty="0">
                <a:cs typeface="Courier New" pitchFamily="49" charset="0"/>
              </a:rPr>
              <a:t>display port traffic 1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cs typeface="Courier New" pitchFamily="49" charset="0"/>
              </a:rPr>
              <a:t>Received traffic (packets/second): 1408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cs typeface="Courier New" pitchFamily="49" charset="0"/>
              </a:rPr>
              <a:t>Received traffic (bytes/second): 123980</a:t>
            </a:r>
          </a:p>
        </p:txBody>
      </p:sp>
      <p:sp>
        <p:nvSpPr>
          <p:cNvPr id="9" name="矩形 8"/>
          <p:cNvSpPr/>
          <p:nvPr/>
        </p:nvSpPr>
        <p:spPr>
          <a:xfrm>
            <a:off x="1289060" y="5461566"/>
            <a:ext cx="10143021" cy="364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>
                <a:cs typeface="Courier New" pitchFamily="49" charset="0"/>
              </a:rPr>
              <a:t>EA5821(config-if-epf-0/1)#</a:t>
            </a:r>
            <a:r>
              <a:rPr lang="en-US" altLang="zh-CN" sz="1600" b="1" dirty="0">
                <a:cs typeface="Courier New" pitchFamily="49" charset="0"/>
              </a:rPr>
              <a:t>display port traffic 1</a:t>
            </a:r>
          </a:p>
        </p:txBody>
      </p:sp>
    </p:spTree>
    <p:extLst>
      <p:ext uri="{BB962C8B-B14F-4D97-AF65-F5344CB8AC3E}">
        <p14:creationId xmlns:p14="http://schemas.microsoft.com/office/powerpoint/2010/main" val="297197419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sz="1800" dirty="0"/>
              <a:t>Consultar o endereço MAC da VLAN correspondente</a:t>
            </a:r>
            <a:r>
              <a:rPr lang="zh-CN" altLang="en-US" sz="1800" dirty="0"/>
              <a:t>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pt-BR" altLang="zh-CN" sz="1800" dirty="0"/>
              <a:t>Consultar o endereço MAC de um usuário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3200" dirty="0"/>
              <a:t>Consultar endereços MAC relacionados com o serviço de Internet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78917" y="1747296"/>
            <a:ext cx="10153164" cy="27276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display mac-address </a:t>
            </a:r>
            <a:r>
              <a:rPr lang="en-US" altLang="zh-CN" sz="1600" b="1" dirty="0" err="1">
                <a:cs typeface="Courier New" pitchFamily="49" charset="0"/>
              </a:rPr>
              <a:t>vlan</a:t>
            </a:r>
            <a:r>
              <a:rPr lang="en-US" altLang="zh-CN" sz="1600" b="1" dirty="0">
                <a:cs typeface="Courier New" pitchFamily="49" charset="0"/>
              </a:rPr>
              <a:t> 2012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------------------------------------------------------------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 </a:t>
            </a:r>
            <a:r>
              <a:rPr lang="zh-CN" altLang="en-US" sz="1600" dirty="0">
                <a:cs typeface="Courier New" pitchFamily="49" charset="0"/>
              </a:rPr>
              <a:t>Virtual port BUNDLE MAC address Address type Shelf/Slot/Port VPI VCI VLANID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Index Index</a:t>
            </a:r>
          </a:p>
          <a:p>
            <a:pPr lvl="2">
              <a:lnSpc>
                <a:spcPct val="120000"/>
              </a:lnSpc>
            </a:pPr>
            <a:r>
              <a:rPr lang="zh-CN" altLang="en-US" sz="1600" dirty="0">
                <a:cs typeface="Courier New" pitchFamily="49" charset="0"/>
              </a:rPr>
              <a:t>  </a:t>
            </a:r>
            <a:r>
              <a:rPr lang="en-US" altLang="zh-CN" sz="1600" dirty="0">
                <a:cs typeface="Courier New" pitchFamily="49" charset="0"/>
              </a:rPr>
              <a:t>-----------------------------------------------------------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- eth 000f-e25e-0670 Dynamic 0 /9/0 - 2012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- eth 00e0-fc41-3df9 Dynamic 0 /9/0 - 2012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-----------------------------------------------------------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>
                <a:cs typeface="Courier New" pitchFamily="49" charset="0"/>
              </a:rPr>
              <a:t>  </a:t>
            </a:r>
            <a:r>
              <a:rPr lang="zh-CN" altLang="en-US" sz="1600" dirty="0">
                <a:cs typeface="Courier New" pitchFamily="49" charset="0"/>
              </a:rPr>
              <a:t>Total: 2</a:t>
            </a:r>
          </a:p>
        </p:txBody>
      </p:sp>
      <p:sp>
        <p:nvSpPr>
          <p:cNvPr id="7" name="矩形 6"/>
          <p:cNvSpPr/>
          <p:nvPr/>
        </p:nvSpPr>
        <p:spPr>
          <a:xfrm>
            <a:off x="1278917" y="5110256"/>
            <a:ext cx="10143021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 err="1">
                <a:cs typeface="Courier New" pitchFamily="49" charset="0"/>
              </a:rPr>
              <a:t>huawei</a:t>
            </a:r>
            <a:r>
              <a:rPr lang="en-US" altLang="zh-CN" sz="1600" dirty="0">
                <a:cs typeface="Courier New" pitchFamily="49" charset="0"/>
              </a:rPr>
              <a:t>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display mac-address board 0/8</a:t>
            </a:r>
          </a:p>
          <a:p>
            <a:pPr marL="285750" lvl="1" indent="-285750">
              <a:lnSpc>
                <a:spcPct val="120000"/>
              </a:lnSpc>
              <a:buFont typeface="Huawei Sans" panose="020C0503030203020204" pitchFamily="34" charset="0"/>
              <a:buChar char="▫"/>
            </a:pPr>
            <a:r>
              <a:rPr lang="en-US" altLang="zh-CN" sz="1600" dirty="0">
                <a:cs typeface="Courier New" pitchFamily="49" charset="0"/>
              </a:rPr>
              <a:t>EA5821(</a:t>
            </a:r>
            <a:r>
              <a:rPr lang="en-US" altLang="zh-CN" sz="1600" dirty="0" err="1">
                <a:cs typeface="Courier New" pitchFamily="49" charset="0"/>
              </a:rPr>
              <a:t>config</a:t>
            </a:r>
            <a:r>
              <a:rPr lang="en-US" altLang="zh-CN" sz="1600" dirty="0">
                <a:cs typeface="Courier New" pitchFamily="49" charset="0"/>
              </a:rPr>
              <a:t>)#</a:t>
            </a:r>
            <a:r>
              <a:rPr lang="en-US" altLang="zh-CN" sz="1600" b="1" dirty="0">
                <a:cs typeface="Courier New" pitchFamily="49" charset="0"/>
              </a:rPr>
              <a:t>display mac-address port 0/1/1</a:t>
            </a:r>
          </a:p>
        </p:txBody>
      </p:sp>
    </p:spTree>
    <p:extLst>
      <p:ext uri="{BB962C8B-B14F-4D97-AF65-F5344CB8AC3E}">
        <p14:creationId xmlns:p14="http://schemas.microsoft.com/office/powerpoint/2010/main" val="64356709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Eliminar ONT com defeito</a:t>
            </a:r>
            <a:endParaRPr lang="zh-CN" altLang="en-US" dirty="0"/>
          </a:p>
        </p:txBody>
      </p:sp>
      <p:sp>
        <p:nvSpPr>
          <p:cNvPr id="5" name="圆角矩形 75"/>
          <p:cNvSpPr/>
          <p:nvPr/>
        </p:nvSpPr>
        <p:spPr>
          <a:xfrm>
            <a:off x="451877" y="1242453"/>
            <a:ext cx="5532980" cy="394020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</p:spPr>
        <p:txBody>
          <a:bodyPr wrap="square" rtlCol="0" anchor="ctr" anchorCtr="0">
            <a:noAutofit/>
          </a:bodyPr>
          <a:lstStyle/>
          <a:p>
            <a:endParaRPr lang="zh-CN" altLang="zh-CN" sz="2000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6" name="圆角矩形 75"/>
          <p:cNvSpPr/>
          <p:nvPr/>
        </p:nvSpPr>
        <p:spPr>
          <a:xfrm>
            <a:off x="6083672" y="1242453"/>
            <a:ext cx="5630808" cy="394020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</p:spPr>
        <p:txBody>
          <a:bodyPr wrap="square" rtlCol="0" anchor="ctr" anchorCtr="0">
            <a:noAutofit/>
          </a:bodyPr>
          <a:lstStyle/>
          <a:p>
            <a:pPr defTabSz="801688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</a:pPr>
            <a:r>
              <a:rPr lang="zh-CN" altLang="en-US" sz="2000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1970565" y="1242453"/>
            <a:ext cx="2413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Processo de eliminação</a:t>
            </a:r>
            <a:endParaRPr lang="zh-CN" altLang="zh-CN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2360" y="124451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Deleted Commands</a:t>
            </a:r>
            <a:endParaRPr lang="zh-CN" altLang="zh-CN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9" name="圆角矩形 75"/>
          <p:cNvSpPr/>
          <p:nvPr/>
        </p:nvSpPr>
        <p:spPr>
          <a:xfrm>
            <a:off x="524549" y="1691534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132586" y="1700564"/>
            <a:ext cx="5532980" cy="42098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  <a:p>
            <a:pPr marL="0" indent="0">
              <a:buNone/>
              <a:defRPr/>
            </a:pPr>
            <a:endParaRPr lang="en-US" altLang="zh-CN" sz="1600" dirty="0"/>
          </a:p>
          <a:p>
            <a:pPr marL="0" indent="0">
              <a:buNone/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 err="1"/>
              <a:t>huawei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)#</a:t>
            </a:r>
            <a:r>
              <a:rPr lang="en-US" altLang="zh-CN" sz="1600" b="1" dirty="0"/>
              <a:t>display service-port </a:t>
            </a:r>
            <a:r>
              <a:rPr lang="en-US" altLang="zh-CN" sz="1600" dirty="0"/>
              <a:t>{all | index} 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    // </a:t>
            </a:r>
            <a:r>
              <a:rPr lang="pt-BR" altLang="zh-CN" sz="1600" dirty="0"/>
              <a:t>Consultar o ID da porta de serviço da ONT</a:t>
            </a:r>
            <a:r>
              <a:rPr lang="en-US" altLang="zh-CN" sz="1600" dirty="0"/>
              <a:t>.</a:t>
            </a:r>
          </a:p>
          <a:p>
            <a:pPr>
              <a:defRPr/>
            </a:pPr>
            <a:r>
              <a:rPr lang="en-US" altLang="zh-CN" sz="1600" dirty="0" err="1"/>
              <a:t>huawei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config</a:t>
            </a:r>
            <a:r>
              <a:rPr lang="en-US" altLang="zh-CN" sz="1600" dirty="0"/>
              <a:t>)#</a:t>
            </a:r>
            <a:r>
              <a:rPr lang="en-US" altLang="zh-CN" sz="1600" b="1" dirty="0"/>
              <a:t>undo service-port </a:t>
            </a:r>
            <a:r>
              <a:rPr lang="en-US" altLang="zh-CN" sz="1600" dirty="0"/>
              <a:t>{all | index} 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    // </a:t>
            </a:r>
            <a:r>
              <a:rPr lang="pt-BR" altLang="zh-CN" sz="1600" dirty="0"/>
              <a:t>Eliminar uma porta de serviço ONT (apenas serviço)</a:t>
            </a:r>
            <a:r>
              <a:rPr lang="en-US" altLang="zh-CN" sz="1600" dirty="0"/>
              <a:t>)</a:t>
            </a:r>
            <a:endParaRPr lang="en-US" altLang="zh-CN" sz="1600" dirty="0">
              <a:effectLst/>
            </a:endParaRPr>
          </a:p>
          <a:p>
            <a:pPr>
              <a:defRPr/>
            </a:pPr>
            <a:r>
              <a:rPr lang="en-US" altLang="zh-CN" sz="1600" dirty="0" err="1"/>
              <a:t>huawei</a:t>
            </a:r>
            <a:r>
              <a:rPr lang="en-US" altLang="zh-CN" sz="1600" dirty="0"/>
              <a:t>(config-if-gpon-0/8)#</a:t>
            </a:r>
            <a:r>
              <a:rPr lang="en-US" altLang="zh-CN" sz="1600" b="1" dirty="0" err="1"/>
              <a:t>ont</a:t>
            </a:r>
            <a:r>
              <a:rPr lang="en-US" altLang="zh-CN" sz="1600" b="1" dirty="0"/>
              <a:t> delete </a:t>
            </a:r>
            <a:r>
              <a:rPr lang="en-US" altLang="zh-CN" sz="1600" b="1" dirty="0" err="1"/>
              <a:t>portid</a:t>
            </a:r>
            <a:r>
              <a:rPr lang="en-US" altLang="zh-CN" sz="1600" b="1" dirty="0"/>
              <a:t> </a:t>
            </a:r>
          </a:p>
          <a:p>
            <a:pPr marL="0" indent="0">
              <a:buNone/>
              <a:defRPr/>
            </a:pPr>
            <a:r>
              <a:rPr lang="en-US" altLang="zh-CN" sz="1600" dirty="0"/>
              <a:t>    {all | </a:t>
            </a:r>
            <a:r>
              <a:rPr lang="en-US" altLang="zh-CN" sz="1600" dirty="0" err="1"/>
              <a:t>ontid</a:t>
            </a:r>
            <a:r>
              <a:rPr lang="en-US" altLang="zh-CN" sz="1600" dirty="0"/>
              <a:t>}        // </a:t>
            </a:r>
            <a:r>
              <a:rPr lang="en-US" altLang="zh-CN" sz="1600" dirty="0" err="1"/>
              <a:t>Eliminar</a:t>
            </a:r>
            <a:r>
              <a:rPr lang="en-US" altLang="zh-CN" sz="1600" dirty="0"/>
              <a:t> a ONT.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90803" y="4026797"/>
            <a:ext cx="4049156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600" i="0" dirty="0">
                <a:latin typeface="+mn-lt"/>
                <a:ea typeface="+mn-ea"/>
              </a:rPr>
              <a:t>Eliminação de uma ONT da OLT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290803" y="2350667"/>
            <a:ext cx="4049156" cy="81683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Consulta da ID da porta de serviço de uma ONT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290803" y="3167941"/>
            <a:ext cx="4049156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Eliminar uma porta de serviço de uma ONT.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3281412" y="2826629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20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3281412" y="3672709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200"/>
          </a:p>
        </p:txBody>
      </p:sp>
      <p:sp>
        <p:nvSpPr>
          <p:cNvPr id="16" name="圆角矩形 75"/>
          <p:cNvSpPr/>
          <p:nvPr/>
        </p:nvSpPr>
        <p:spPr>
          <a:xfrm>
            <a:off x="6132586" y="1691534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8216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Eliminar ONU defeituosa</a:t>
            </a:r>
            <a:endParaRPr lang="zh-CN" altLang="en-US" dirty="0"/>
          </a:p>
        </p:txBody>
      </p:sp>
      <p:sp>
        <p:nvSpPr>
          <p:cNvPr id="33" name="圆角矩形 75"/>
          <p:cNvSpPr/>
          <p:nvPr/>
        </p:nvSpPr>
        <p:spPr>
          <a:xfrm>
            <a:off x="6083672" y="1691534"/>
            <a:ext cx="5630808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4" name="圆角矩形 75"/>
          <p:cNvSpPr/>
          <p:nvPr/>
        </p:nvSpPr>
        <p:spPr>
          <a:xfrm>
            <a:off x="524549" y="1691534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1028098" y="3420028"/>
            <a:ext cx="4653021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Eliminar uma porta de serviço de uma ONU.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028097" y="1806947"/>
            <a:ext cx="4653022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Consultar o ID da porta de serviço da ONU.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1028096" y="2612760"/>
            <a:ext cx="4653023" cy="81683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Eliminação de uma porta de serviço para o portador de serviço da ONU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3281412" y="2278907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600"/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 flipH="1">
            <a:off x="3269957" y="3082351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600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H="1">
            <a:off x="3269957" y="3892180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600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1012035" y="4241942"/>
            <a:ext cx="4669084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zh-CN" sz="1600" i="0" dirty="0">
                <a:latin typeface="+mn-lt"/>
                <a:ea typeface="+mn-ea"/>
              </a:rPr>
              <a:t>Eliminar o gerenciamento </a:t>
            </a:r>
            <a:r>
              <a:rPr lang="pt-BR" altLang="zh-CN" sz="1600" i="0" dirty="0" err="1">
                <a:latin typeface="+mn-lt"/>
                <a:ea typeface="+mn-ea"/>
              </a:rPr>
              <a:t>in-band</a:t>
            </a:r>
            <a:r>
              <a:rPr lang="pt-BR" altLang="zh-CN" sz="1600" i="0" dirty="0">
                <a:latin typeface="+mn-lt"/>
                <a:ea typeface="+mn-ea"/>
              </a:rPr>
              <a:t> de uma ONU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42" name="Rectangle 4"/>
          <p:cNvSpPr txBox="1">
            <a:spLocks noChangeArrowheads="1"/>
          </p:cNvSpPr>
          <p:nvPr/>
        </p:nvSpPr>
        <p:spPr bwMode="auto">
          <a:xfrm>
            <a:off x="6100230" y="1778710"/>
            <a:ext cx="5614250" cy="40324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marL="302279" indent="-302279" algn="l" defTabSz="914034" rtl="0" eaLnBrk="1" latinLnBrk="0" hangingPunct="1">
              <a:lnSpc>
                <a:spcPct val="140000"/>
              </a:lnSpc>
              <a:spcBef>
                <a:spcPts val="792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4938" indent="-251899" algn="l" defTabSz="914034" rtl="0" eaLnBrk="1" latinLnBrk="0" hangingPunct="1">
              <a:lnSpc>
                <a:spcPct val="140000"/>
              </a:lnSpc>
              <a:spcBef>
                <a:spcPts val="720"/>
              </a:spcBef>
              <a:buClrTx/>
              <a:buFont typeface="Huawei Sans" panose="020C0503030203020204" pitchFamily="34" charset="0"/>
              <a:buChar char="▫"/>
              <a:defRPr sz="19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3998" indent="-201519" algn="l" defTabSz="914034" rtl="0" eaLnBrk="1" latinLnBrk="0" hangingPunct="1">
              <a:lnSpc>
                <a:spcPct val="140000"/>
              </a:lnSpc>
              <a:spcBef>
                <a:spcPts val="648"/>
              </a:spcBef>
              <a:buClrTx/>
              <a:buFont typeface="微软雅黑" panose="020B0503020204020204" pitchFamily="34" charset="-122"/>
              <a:buChar char="▪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840" indent="-197921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02879" indent="-201519" algn="l" defTabSz="914034" rtl="0" eaLnBrk="1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 marL="0" indent="0">
              <a:buNone/>
              <a:defRPr/>
            </a:pPr>
            <a:endParaRPr lang="en-US" altLang="zh-CN" sz="1400" dirty="0"/>
          </a:p>
          <a:p>
            <a:pPr>
              <a:defRPr/>
            </a:pPr>
            <a:r>
              <a:rPr lang="en-US" altLang="zh-CN" sz="1400" dirty="0" err="1"/>
              <a:t>huawei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</a:t>
            </a:r>
            <a:r>
              <a:rPr lang="en-US" altLang="zh-CN" sz="1400" b="1" dirty="0"/>
              <a:t>display service-port </a:t>
            </a:r>
            <a:r>
              <a:rPr lang="en-US" altLang="zh-CN" sz="1400" dirty="0"/>
              <a:t>{all | index}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    // </a:t>
            </a:r>
            <a:r>
              <a:rPr lang="pt-BR" altLang="zh-CN" sz="1400" dirty="0"/>
              <a:t>Consultar o ID da porta de serviço da ONU</a:t>
            </a:r>
            <a:r>
              <a:rPr lang="en-US" altLang="zh-CN" sz="1400" dirty="0"/>
              <a:t>.</a:t>
            </a:r>
          </a:p>
          <a:p>
            <a:pPr>
              <a:defRPr/>
            </a:pPr>
            <a:r>
              <a:rPr lang="en-US" altLang="zh-CN" sz="1400" dirty="0" err="1"/>
              <a:t>huawei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)#undo service-port {all | index} 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    // </a:t>
            </a:r>
            <a:r>
              <a:rPr lang="pt-BR" altLang="zh-CN" sz="1400" dirty="0"/>
              <a:t>Eliminação de uma porta de serviço ONU (serviço e gestão)</a:t>
            </a:r>
            <a:r>
              <a:rPr lang="en-US" altLang="zh-CN" sz="1400" dirty="0"/>
              <a:t>)</a:t>
            </a:r>
            <a:endParaRPr lang="en-US" altLang="zh-CN" sz="1400" dirty="0">
              <a:effectLst/>
            </a:endParaRPr>
          </a:p>
          <a:p>
            <a:pPr>
              <a:defRPr/>
            </a:pPr>
            <a:r>
              <a:rPr lang="en-US" altLang="zh-CN" sz="1400" dirty="0" err="1"/>
              <a:t>huawei</a:t>
            </a:r>
            <a:r>
              <a:rPr lang="en-US" altLang="zh-CN" sz="1400" dirty="0"/>
              <a:t>(config-if-gpon-0/8)#</a:t>
            </a:r>
            <a:r>
              <a:rPr lang="en-US" altLang="zh-CN" sz="1400" b="1" dirty="0"/>
              <a:t>undo </a:t>
            </a:r>
            <a:r>
              <a:rPr lang="en-US" altLang="zh-CN" sz="1400" b="1" dirty="0" err="1"/>
              <a:t>ont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ipconfig</a:t>
            </a:r>
            <a:r>
              <a:rPr lang="en-US" altLang="zh-CN" sz="1400" b="1" dirty="0"/>
              <a:t> port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ontid</a:t>
            </a:r>
            <a:endParaRPr lang="en-US" altLang="zh-CN" sz="1400" b="1" dirty="0"/>
          </a:p>
          <a:p>
            <a:pPr marL="0" indent="0">
              <a:buNone/>
              <a:defRPr/>
            </a:pPr>
            <a:r>
              <a:rPr lang="en-US" altLang="zh-CN" sz="1400" dirty="0"/>
              <a:t>     // </a:t>
            </a:r>
            <a:r>
              <a:rPr lang="en-US" altLang="zh-CN" sz="1400" dirty="0" err="1"/>
              <a:t>Eliminar</a:t>
            </a:r>
            <a:r>
              <a:rPr lang="en-US" altLang="zh-CN" sz="1400" dirty="0"/>
              <a:t> o </a:t>
            </a:r>
            <a:r>
              <a:rPr lang="en-US" altLang="zh-CN" sz="1400" dirty="0" err="1"/>
              <a:t>gerenciamento</a:t>
            </a:r>
            <a:r>
              <a:rPr lang="en-US" altLang="zh-CN" sz="1400" dirty="0"/>
              <a:t> in-band da ONU.</a:t>
            </a:r>
            <a:endParaRPr lang="en-US" altLang="zh-CN" sz="1400" dirty="0">
              <a:effectLst/>
            </a:endParaRPr>
          </a:p>
          <a:p>
            <a:pPr>
              <a:defRPr/>
            </a:pPr>
            <a:r>
              <a:rPr lang="en-US" altLang="zh-CN" sz="1400" dirty="0" err="1"/>
              <a:t>huawei</a:t>
            </a:r>
            <a:r>
              <a:rPr lang="en-US" altLang="zh-CN" sz="1400" dirty="0"/>
              <a:t>(config-if-gpon-0/8)#</a:t>
            </a:r>
            <a:r>
              <a:rPr lang="en-US" altLang="zh-CN" sz="1400" b="1" dirty="0" err="1"/>
              <a:t>ont</a:t>
            </a:r>
            <a:r>
              <a:rPr lang="en-US" altLang="zh-CN" sz="1400" b="1" dirty="0"/>
              <a:t> delete </a:t>
            </a:r>
            <a:r>
              <a:rPr lang="en-US" altLang="zh-CN" sz="1400" b="1" dirty="0" err="1"/>
              <a:t>portid</a:t>
            </a:r>
            <a:r>
              <a:rPr lang="en-US" altLang="zh-CN" sz="1400" b="1" dirty="0"/>
              <a:t> </a:t>
            </a:r>
            <a:r>
              <a:rPr lang="en-US" altLang="zh-CN" sz="1400" dirty="0"/>
              <a:t>{all | </a:t>
            </a:r>
            <a:r>
              <a:rPr lang="en-US" altLang="zh-CN" sz="1400" dirty="0" err="1"/>
              <a:t>ontid</a:t>
            </a:r>
            <a:r>
              <a:rPr lang="en-US" altLang="zh-CN" sz="140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400" dirty="0"/>
              <a:t>    // </a:t>
            </a:r>
            <a:r>
              <a:rPr lang="en-US" altLang="zh-CN" sz="1400" dirty="0" err="1"/>
              <a:t>Eliminar</a:t>
            </a:r>
            <a:r>
              <a:rPr lang="en-US" altLang="zh-CN" sz="1400" dirty="0"/>
              <a:t> a ONU.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400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/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1012035" y="5036255"/>
            <a:ext cx="4669084" cy="4354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50195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square" lIns="80152" tIns="40076" rIns="80152" bIns="40076">
            <a:spAutoFit/>
          </a:bodyPr>
          <a:lstStyle>
            <a:lvl1pPr marL="300038" indent="-300038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40000"/>
              </a:lnSpc>
              <a:buClr>
                <a:schemeClr val="bg2"/>
              </a:buClr>
              <a:buSzPct val="60000"/>
            </a:pPr>
            <a:r>
              <a:rPr lang="pt-BR" altLang="zh-CN" sz="1600" i="0" dirty="0">
                <a:latin typeface="+mn-lt"/>
                <a:ea typeface="+mn-ea"/>
              </a:rPr>
              <a:t>Eliminação de uma ONU da OLT</a:t>
            </a:r>
            <a:endParaRPr lang="zh-CN" altLang="en-US" sz="1600" i="0" dirty="0">
              <a:latin typeface="+mn-lt"/>
              <a:ea typeface="+mn-ea"/>
            </a:endParaRP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 flipH="1">
            <a:off x="3274976" y="4717993"/>
            <a:ext cx="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828" tIns="43914" rIns="87828" bIns="43914">
            <a:spAutoFit/>
          </a:bodyPr>
          <a:lstStyle/>
          <a:p>
            <a:endParaRPr lang="zh-CN" altLang="en-US" sz="1600"/>
          </a:p>
        </p:txBody>
      </p:sp>
      <p:sp>
        <p:nvSpPr>
          <p:cNvPr id="18" name="圆角矩形 75"/>
          <p:cNvSpPr/>
          <p:nvPr/>
        </p:nvSpPr>
        <p:spPr>
          <a:xfrm>
            <a:off x="495449" y="1289064"/>
            <a:ext cx="5532980" cy="394020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</p:spPr>
        <p:txBody>
          <a:bodyPr wrap="square" rtlCol="0" anchor="ctr" anchorCtr="0">
            <a:noAutofit/>
          </a:bodyPr>
          <a:lstStyle/>
          <a:p>
            <a:endParaRPr lang="zh-CN" altLang="zh-CN" sz="2000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19" name="圆角矩形 75"/>
          <p:cNvSpPr/>
          <p:nvPr/>
        </p:nvSpPr>
        <p:spPr>
          <a:xfrm>
            <a:off x="6127244" y="1289064"/>
            <a:ext cx="5630808" cy="394020"/>
          </a:xfrm>
          <a:prstGeom prst="roundRect">
            <a:avLst>
              <a:gd name="adj" fmla="val 10604"/>
            </a:avLst>
          </a:pr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1"/>
          </a:gradFill>
        </p:spPr>
        <p:txBody>
          <a:bodyPr wrap="square" rtlCol="0" anchor="ctr" anchorCtr="0">
            <a:noAutofit/>
          </a:bodyPr>
          <a:lstStyle/>
          <a:p>
            <a:pPr defTabSz="801688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</a:pPr>
            <a:r>
              <a:rPr lang="zh-CN" altLang="en-US" sz="2000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2014137" y="1289064"/>
            <a:ext cx="2413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Processo de eliminação</a:t>
            </a:r>
            <a:endParaRPr lang="zh-CN" altLang="zh-CN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45932" y="12911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prstClr val="white"/>
                </a:solidFill>
                <a:ea typeface="方正兰亭黑简体" panose="02000000000000000000" pitchFamily="2" charset="-122"/>
              </a:rPr>
              <a:t>Comandos</a:t>
            </a:r>
            <a:r>
              <a:rPr lang="en-US" altLang="zh-CN" b="1" dirty="0">
                <a:solidFill>
                  <a:prstClr val="white"/>
                </a:solidFill>
                <a:ea typeface="方正兰亭黑简体" panose="02000000000000000000" pitchFamily="2" charset="-122"/>
              </a:rPr>
              <a:t> </a:t>
            </a:r>
            <a:r>
              <a:rPr lang="en-US" altLang="zh-CN" b="1" dirty="0" err="1">
                <a:solidFill>
                  <a:prstClr val="white"/>
                </a:solidFill>
                <a:ea typeface="方正兰亭黑简体" panose="02000000000000000000" pitchFamily="2" charset="-122"/>
              </a:rPr>
              <a:t>eliminados</a:t>
            </a:r>
            <a:endParaRPr lang="zh-CN" altLang="zh-CN" b="1" dirty="0">
              <a:solidFill>
                <a:prstClr val="white"/>
              </a:solidFill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4346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zh-CN" dirty="0"/>
              <a:t>Qual é a relação de mapeamento entre o fluxo de serviço do usuário, a porta GEM e o T-CONT</a:t>
            </a:r>
            <a:r>
              <a:rPr lang="zh-CN" altLang="en-US" dirty="0"/>
              <a:t>?</a:t>
            </a:r>
            <a:endParaRPr lang="en-US" altLang="zh-CN" dirty="0"/>
          </a:p>
          <a:p>
            <a:r>
              <a:rPr lang="pt-BR" altLang="zh-CN" dirty="0"/>
              <a:t>Qual é a função de um T-CONT</a:t>
            </a:r>
            <a:r>
              <a:rPr lang="en-US" altLang="zh-CN" dirty="0"/>
              <a:t>?</a:t>
            </a:r>
          </a:p>
          <a:p>
            <a:r>
              <a:rPr lang="pt-BR" altLang="zh-CN" dirty="0"/>
              <a:t>Como substituir uma ONU</a:t>
            </a:r>
            <a:r>
              <a:rPr lang="zh-CN" altLang="en-US" dirty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83412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8316" y="1233487"/>
            <a:ext cx="11276184" cy="468000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/>
              <a:t>Conceitos básicos dos serviços de dados</a:t>
            </a:r>
          </a:p>
          <a:p>
            <a:r>
              <a:rPr lang="pt-BR" altLang="zh-CN" dirty="0"/>
              <a:t>Dominar a capacidade de planeamento de serviços de dados.</a:t>
            </a:r>
          </a:p>
          <a:p>
            <a:r>
              <a:rPr lang="pt-BR" altLang="zh-CN" dirty="0"/>
              <a:t>Roteiro de configuração para serviços de </a:t>
            </a:r>
            <a:r>
              <a:rPr lang="pt-BR" altLang="zh-CN"/>
              <a:t>dados comuns</a:t>
            </a:r>
          </a:p>
          <a:p>
            <a:r>
              <a:rPr lang="pt-BR" altLang="zh-CN"/>
              <a:t>Comandos </a:t>
            </a:r>
            <a:r>
              <a:rPr lang="pt-BR" altLang="zh-CN" dirty="0"/>
              <a:t>e métodos de manutenção comuns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5896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Porta GEM</a:t>
            </a:r>
          </a:p>
          <a:p>
            <a:pPr lvl="1"/>
            <a:r>
              <a:rPr lang="pt-BR" altLang="zh-CN" sz="1200" dirty="0"/>
              <a:t>Os quadros em modo de encapsulamento GPON (GEM) são transmitidos entre a OLT e uma ONU/ONT.</a:t>
            </a:r>
          </a:p>
          <a:p>
            <a:pPr lvl="1"/>
            <a:r>
              <a:rPr lang="pt-BR" altLang="zh-CN" sz="1400" dirty="0"/>
              <a:t>Cada T-CONT contém uma ou mais portas GEM, e cada porta GEM transporta um tipo de fluxo de serviço</a:t>
            </a:r>
            <a:r>
              <a:rPr lang="en-US" altLang="zh-CN" sz="1400" dirty="0"/>
              <a:t>.</a:t>
            </a:r>
          </a:p>
          <a:p>
            <a:r>
              <a:rPr lang="en-US" altLang="zh-CN" sz="1600" dirty="0"/>
              <a:t>GEM Port-ID</a:t>
            </a:r>
          </a:p>
          <a:p>
            <a:pPr lvl="1"/>
            <a:r>
              <a:rPr lang="pt-BR" altLang="zh-CN" sz="1400" dirty="0"/>
              <a:t>Cada porta GEM é identificada exclusivamente por um ID de porta. O intervalo de valores de um ID de porta é de 0-4095, que é alocado pela OLT. Uma porta GEM pode ser usada por apenas uma ONU/ONT de uma porta PON</a:t>
            </a:r>
            <a:r>
              <a:rPr lang="en-US" altLang="zh-CN" sz="1400" dirty="0"/>
              <a:t>.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Conceitos básicos de GPON - Porta GEM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66612" y="1340341"/>
            <a:ext cx="7458776" cy="2078267"/>
            <a:chOff x="2227749" y="1340341"/>
            <a:chExt cx="7458776" cy="207826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27749" y="1340341"/>
              <a:ext cx="7458776" cy="2078267"/>
            </a:xfrm>
            <a:prstGeom prst="rect">
              <a:avLst/>
            </a:prstGeom>
            <a:noFill/>
            <a:ln w="12700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832507" y="1568746"/>
              <a:ext cx="4594520" cy="1790593"/>
              <a:chOff x="3832507" y="1568746"/>
              <a:chExt cx="4310417" cy="1586868"/>
            </a:xfrm>
          </p:grpSpPr>
          <p:sp>
            <p:nvSpPr>
              <p:cNvPr id="6" name="Freeform 6"/>
              <p:cNvSpPr/>
              <p:nvPr/>
            </p:nvSpPr>
            <p:spPr bwMode="auto">
              <a:xfrm>
                <a:off x="6718582" y="2441872"/>
                <a:ext cx="1423781" cy="585228"/>
              </a:xfrm>
              <a:custGeom>
                <a:avLst/>
                <a:gdLst>
                  <a:gd name="T0" fmla="*/ 2147483647 w 850"/>
                  <a:gd name="T1" fmla="*/ 2147483647 h 382"/>
                  <a:gd name="T2" fmla="*/ 2147483647 w 850"/>
                  <a:gd name="T3" fmla="*/ 2147483647 h 382"/>
                  <a:gd name="T4" fmla="*/ 2147483647 w 850"/>
                  <a:gd name="T5" fmla="*/ 2147483647 h 382"/>
                  <a:gd name="T6" fmla="*/ 0 w 850"/>
                  <a:gd name="T7" fmla="*/ 0 h 382"/>
                  <a:gd name="T8" fmla="*/ 2147483647 w 850"/>
                  <a:gd name="T9" fmla="*/ 2147483647 h 382"/>
                  <a:gd name="T10" fmla="*/ 2147483647 w 850"/>
                  <a:gd name="T11" fmla="*/ 2147483647 h 382"/>
                  <a:gd name="T12" fmla="*/ 2147483647 w 850"/>
                  <a:gd name="T13" fmla="*/ 2147483647 h 382"/>
                  <a:gd name="T14" fmla="*/ 2147483647 w 850"/>
                  <a:gd name="T15" fmla="*/ 2147483647 h 38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50"/>
                  <a:gd name="T25" fmla="*/ 0 h 382"/>
                  <a:gd name="T26" fmla="*/ 850 w 850"/>
                  <a:gd name="T27" fmla="*/ 382 h 38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50" h="382">
                    <a:moveTo>
                      <a:pt x="161" y="382"/>
                    </a:moveTo>
                    <a:lnTo>
                      <a:pt x="161" y="114"/>
                    </a:lnTo>
                    <a:lnTo>
                      <a:pt x="289" y="114"/>
                    </a:lnTo>
                    <a:lnTo>
                      <a:pt x="0" y="0"/>
                    </a:lnTo>
                    <a:lnTo>
                      <a:pt x="431" y="114"/>
                    </a:lnTo>
                    <a:lnTo>
                      <a:pt x="850" y="114"/>
                    </a:lnTo>
                    <a:lnTo>
                      <a:pt x="850" y="382"/>
                    </a:lnTo>
                    <a:lnTo>
                      <a:pt x="161" y="382"/>
                    </a:lnTo>
                    <a:close/>
                  </a:path>
                </a:pathLst>
              </a:custGeom>
              <a:noFill/>
              <a:ln w="9525">
                <a:solidFill>
                  <a:srgbClr val="005C8A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3832507" y="1568746"/>
                <a:ext cx="1495425" cy="1057275"/>
              </a:xfrm>
              <a:custGeom>
                <a:avLst/>
                <a:gdLst>
                  <a:gd name="T0" fmla="*/ 2147483647 w 942"/>
                  <a:gd name="T1" fmla="*/ 0 h 2531"/>
                  <a:gd name="T2" fmla="*/ 2147483647 w 942"/>
                  <a:gd name="T3" fmla="*/ 2147483647 h 2531"/>
                  <a:gd name="T4" fmla="*/ 2147483647 w 942"/>
                  <a:gd name="T5" fmla="*/ 2147483647 h 2531"/>
                  <a:gd name="T6" fmla="*/ 0 w 942"/>
                  <a:gd name="T7" fmla="*/ 2147483647 h 2531"/>
                  <a:gd name="T8" fmla="*/ 0 w 942"/>
                  <a:gd name="T9" fmla="*/ 2147483647 h 2531"/>
                  <a:gd name="T10" fmla="*/ 2147483647 w 942"/>
                  <a:gd name="T11" fmla="*/ 0 h 2531"/>
                  <a:gd name="T12" fmla="*/ 0 w 942"/>
                  <a:gd name="T13" fmla="*/ 2147483647 h 2531"/>
                  <a:gd name="T14" fmla="*/ 0 w 942"/>
                  <a:gd name="T15" fmla="*/ 0 h 2531"/>
                  <a:gd name="T16" fmla="*/ 2147483647 w 942"/>
                  <a:gd name="T17" fmla="*/ 0 h 2531"/>
                  <a:gd name="T18" fmla="*/ 0 w 942"/>
                  <a:gd name="T19" fmla="*/ 2147483647 h 2531"/>
                  <a:gd name="T20" fmla="*/ 2147483647 w 942"/>
                  <a:gd name="T21" fmla="*/ 2147483647 h 2531"/>
                  <a:gd name="T22" fmla="*/ 2147483647 w 942"/>
                  <a:gd name="T23" fmla="*/ 2147483647 h 2531"/>
                  <a:gd name="T24" fmla="*/ 2147483647 w 942"/>
                  <a:gd name="T25" fmla="*/ 2147483647 h 2531"/>
                  <a:gd name="T26" fmla="*/ 2147483647 w 942"/>
                  <a:gd name="T27" fmla="*/ 0 h 2531"/>
                  <a:gd name="T28" fmla="*/ 2147483647 w 942"/>
                  <a:gd name="T29" fmla="*/ 0 h 2531"/>
                  <a:gd name="T30" fmla="*/ 2147483647 w 942"/>
                  <a:gd name="T31" fmla="*/ 2147483647 h 2531"/>
                  <a:gd name="T32" fmla="*/ 2147483647 w 942"/>
                  <a:gd name="T33" fmla="*/ 0 h 2531"/>
                  <a:gd name="T34" fmla="*/ 2147483647 w 942"/>
                  <a:gd name="T35" fmla="*/ 0 h 2531"/>
                  <a:gd name="T36" fmla="*/ 2147483647 w 942"/>
                  <a:gd name="T37" fmla="*/ 2147483647 h 2531"/>
                  <a:gd name="T38" fmla="*/ 2147483647 w 942"/>
                  <a:gd name="T39" fmla="*/ 0 h 2531"/>
                  <a:gd name="T40" fmla="*/ 2147483647 w 942"/>
                  <a:gd name="T41" fmla="*/ 2147483647 h 2531"/>
                  <a:gd name="T42" fmla="*/ 2147483647 w 942"/>
                  <a:gd name="T43" fmla="*/ 2147483647 h 2531"/>
                  <a:gd name="T44" fmla="*/ 2147483647 w 942"/>
                  <a:gd name="T45" fmla="*/ 2147483647 h 2531"/>
                  <a:gd name="T46" fmla="*/ 2147483647 w 942"/>
                  <a:gd name="T47" fmla="*/ 2147483647 h 2531"/>
                  <a:gd name="T48" fmla="*/ 2147483647 w 942"/>
                  <a:gd name="T49" fmla="*/ 2147483647 h 2531"/>
                  <a:gd name="T50" fmla="*/ 2147483647 w 942"/>
                  <a:gd name="T51" fmla="*/ 2147483647 h 2531"/>
                  <a:gd name="T52" fmla="*/ 2147483647 w 942"/>
                  <a:gd name="T53" fmla="*/ 2147483647 h 2531"/>
                  <a:gd name="T54" fmla="*/ 2147483647 w 942"/>
                  <a:gd name="T55" fmla="*/ 2147483647 h 2531"/>
                  <a:gd name="T56" fmla="*/ 2147483647 w 942"/>
                  <a:gd name="T57" fmla="*/ 2147483647 h 2531"/>
                  <a:gd name="T58" fmla="*/ 2147483647 w 942"/>
                  <a:gd name="T59" fmla="*/ 2147483647 h 2531"/>
                  <a:gd name="T60" fmla="*/ 0 w 942"/>
                  <a:gd name="T61" fmla="*/ 2147483647 h 2531"/>
                  <a:gd name="T62" fmla="*/ 2147483647 w 942"/>
                  <a:gd name="T63" fmla="*/ 2147483647 h 2531"/>
                  <a:gd name="T64" fmla="*/ 2147483647 w 942"/>
                  <a:gd name="T65" fmla="*/ 2147483647 h 2531"/>
                  <a:gd name="T66" fmla="*/ 2147483647 w 942"/>
                  <a:gd name="T67" fmla="*/ 2147483647 h 2531"/>
                  <a:gd name="T68" fmla="*/ 2147483647 w 942"/>
                  <a:gd name="T69" fmla="*/ 2147483647 h 2531"/>
                  <a:gd name="T70" fmla="*/ 0 w 942"/>
                  <a:gd name="T71" fmla="*/ 2147483647 h 2531"/>
                  <a:gd name="T72" fmla="*/ 2147483647 w 942"/>
                  <a:gd name="T73" fmla="*/ 2147483647 h 2531"/>
                  <a:gd name="T74" fmla="*/ 0 w 942"/>
                  <a:gd name="T75" fmla="*/ 2147483647 h 2531"/>
                  <a:gd name="T76" fmla="*/ 0 w 942"/>
                  <a:gd name="T77" fmla="*/ 2147483647 h 2531"/>
                  <a:gd name="T78" fmla="*/ 2147483647 w 942"/>
                  <a:gd name="T79" fmla="*/ 2147483647 h 253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942"/>
                  <a:gd name="T121" fmla="*/ 0 h 2531"/>
                  <a:gd name="T122" fmla="*/ 942 w 942"/>
                  <a:gd name="T123" fmla="*/ 2531 h 253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942" h="2531">
                    <a:moveTo>
                      <a:pt x="3" y="0"/>
                    </a:moveTo>
                    <a:lnTo>
                      <a:pt x="5" y="2"/>
                    </a:lnTo>
                    <a:lnTo>
                      <a:pt x="5" y="2529"/>
                    </a:lnTo>
                    <a:lnTo>
                      <a:pt x="0" y="2529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  <a:moveTo>
                      <a:pt x="0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  <a:moveTo>
                      <a:pt x="942" y="2"/>
                    </a:moveTo>
                    <a:lnTo>
                      <a:pt x="939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939" y="0"/>
                    </a:lnTo>
                    <a:lnTo>
                      <a:pt x="942" y="2"/>
                    </a:lnTo>
                    <a:close/>
                    <a:moveTo>
                      <a:pt x="939" y="0"/>
                    </a:moveTo>
                    <a:lnTo>
                      <a:pt x="942" y="0"/>
                    </a:lnTo>
                    <a:lnTo>
                      <a:pt x="942" y="2"/>
                    </a:lnTo>
                    <a:lnTo>
                      <a:pt x="939" y="0"/>
                    </a:lnTo>
                    <a:close/>
                    <a:moveTo>
                      <a:pt x="939" y="2531"/>
                    </a:moveTo>
                    <a:lnTo>
                      <a:pt x="937" y="2529"/>
                    </a:lnTo>
                    <a:lnTo>
                      <a:pt x="937" y="2"/>
                    </a:lnTo>
                    <a:lnTo>
                      <a:pt x="942" y="2"/>
                    </a:lnTo>
                    <a:lnTo>
                      <a:pt x="942" y="2529"/>
                    </a:lnTo>
                    <a:lnTo>
                      <a:pt x="939" y="2531"/>
                    </a:lnTo>
                    <a:close/>
                    <a:moveTo>
                      <a:pt x="942" y="2529"/>
                    </a:moveTo>
                    <a:lnTo>
                      <a:pt x="942" y="2531"/>
                    </a:lnTo>
                    <a:lnTo>
                      <a:pt x="939" y="2531"/>
                    </a:lnTo>
                    <a:lnTo>
                      <a:pt x="942" y="2529"/>
                    </a:lnTo>
                    <a:close/>
                    <a:moveTo>
                      <a:pt x="0" y="2529"/>
                    </a:moveTo>
                    <a:lnTo>
                      <a:pt x="3" y="2527"/>
                    </a:lnTo>
                    <a:lnTo>
                      <a:pt x="939" y="2527"/>
                    </a:lnTo>
                    <a:lnTo>
                      <a:pt x="939" y="2531"/>
                    </a:lnTo>
                    <a:lnTo>
                      <a:pt x="3" y="2531"/>
                    </a:lnTo>
                    <a:lnTo>
                      <a:pt x="0" y="2529"/>
                    </a:lnTo>
                    <a:close/>
                    <a:moveTo>
                      <a:pt x="3" y="2531"/>
                    </a:moveTo>
                    <a:lnTo>
                      <a:pt x="0" y="2531"/>
                    </a:lnTo>
                    <a:lnTo>
                      <a:pt x="0" y="2529"/>
                    </a:lnTo>
                    <a:lnTo>
                      <a:pt x="3" y="253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6128167" y="1754483"/>
                <a:ext cx="998538" cy="1841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5C8A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6140731" y="1751308"/>
                <a:ext cx="1004888" cy="190500"/>
              </a:xfrm>
              <a:custGeom>
                <a:avLst/>
                <a:gdLst>
                  <a:gd name="T0" fmla="*/ 2147483647 w 633"/>
                  <a:gd name="T1" fmla="*/ 0 h 120"/>
                  <a:gd name="T2" fmla="*/ 2147483647 w 633"/>
                  <a:gd name="T3" fmla="*/ 2147483647 h 120"/>
                  <a:gd name="T4" fmla="*/ 2147483647 w 633"/>
                  <a:gd name="T5" fmla="*/ 2147483647 h 120"/>
                  <a:gd name="T6" fmla="*/ 0 w 633"/>
                  <a:gd name="T7" fmla="*/ 2147483647 h 120"/>
                  <a:gd name="T8" fmla="*/ 0 w 633"/>
                  <a:gd name="T9" fmla="*/ 2147483647 h 120"/>
                  <a:gd name="T10" fmla="*/ 2147483647 w 633"/>
                  <a:gd name="T11" fmla="*/ 0 h 120"/>
                  <a:gd name="T12" fmla="*/ 0 w 633"/>
                  <a:gd name="T13" fmla="*/ 2147483647 h 120"/>
                  <a:gd name="T14" fmla="*/ 0 w 633"/>
                  <a:gd name="T15" fmla="*/ 0 h 120"/>
                  <a:gd name="T16" fmla="*/ 2147483647 w 633"/>
                  <a:gd name="T17" fmla="*/ 0 h 120"/>
                  <a:gd name="T18" fmla="*/ 0 w 633"/>
                  <a:gd name="T19" fmla="*/ 2147483647 h 120"/>
                  <a:gd name="T20" fmla="*/ 2147483647 w 633"/>
                  <a:gd name="T21" fmla="*/ 2147483647 h 120"/>
                  <a:gd name="T22" fmla="*/ 2147483647 w 633"/>
                  <a:gd name="T23" fmla="*/ 2147483647 h 120"/>
                  <a:gd name="T24" fmla="*/ 2147483647 w 633"/>
                  <a:gd name="T25" fmla="*/ 2147483647 h 120"/>
                  <a:gd name="T26" fmla="*/ 2147483647 w 633"/>
                  <a:gd name="T27" fmla="*/ 0 h 120"/>
                  <a:gd name="T28" fmla="*/ 2147483647 w 633"/>
                  <a:gd name="T29" fmla="*/ 0 h 120"/>
                  <a:gd name="T30" fmla="*/ 2147483647 w 633"/>
                  <a:gd name="T31" fmla="*/ 2147483647 h 120"/>
                  <a:gd name="T32" fmla="*/ 2147483647 w 633"/>
                  <a:gd name="T33" fmla="*/ 0 h 120"/>
                  <a:gd name="T34" fmla="*/ 2147483647 w 633"/>
                  <a:gd name="T35" fmla="*/ 0 h 120"/>
                  <a:gd name="T36" fmla="*/ 2147483647 w 633"/>
                  <a:gd name="T37" fmla="*/ 2147483647 h 120"/>
                  <a:gd name="T38" fmla="*/ 2147483647 w 633"/>
                  <a:gd name="T39" fmla="*/ 0 h 120"/>
                  <a:gd name="T40" fmla="*/ 2147483647 w 633"/>
                  <a:gd name="T41" fmla="*/ 2147483647 h 120"/>
                  <a:gd name="T42" fmla="*/ 2147483647 w 633"/>
                  <a:gd name="T43" fmla="*/ 2147483647 h 120"/>
                  <a:gd name="T44" fmla="*/ 2147483647 w 633"/>
                  <a:gd name="T45" fmla="*/ 2147483647 h 120"/>
                  <a:gd name="T46" fmla="*/ 2147483647 w 633"/>
                  <a:gd name="T47" fmla="*/ 2147483647 h 120"/>
                  <a:gd name="T48" fmla="*/ 2147483647 w 633"/>
                  <a:gd name="T49" fmla="*/ 2147483647 h 120"/>
                  <a:gd name="T50" fmla="*/ 2147483647 w 633"/>
                  <a:gd name="T51" fmla="*/ 2147483647 h 120"/>
                  <a:gd name="T52" fmla="*/ 2147483647 w 633"/>
                  <a:gd name="T53" fmla="*/ 2147483647 h 120"/>
                  <a:gd name="T54" fmla="*/ 2147483647 w 633"/>
                  <a:gd name="T55" fmla="*/ 2147483647 h 120"/>
                  <a:gd name="T56" fmla="*/ 2147483647 w 633"/>
                  <a:gd name="T57" fmla="*/ 2147483647 h 120"/>
                  <a:gd name="T58" fmla="*/ 2147483647 w 633"/>
                  <a:gd name="T59" fmla="*/ 2147483647 h 120"/>
                  <a:gd name="T60" fmla="*/ 0 w 633"/>
                  <a:gd name="T61" fmla="*/ 2147483647 h 120"/>
                  <a:gd name="T62" fmla="*/ 2147483647 w 633"/>
                  <a:gd name="T63" fmla="*/ 2147483647 h 120"/>
                  <a:gd name="T64" fmla="*/ 2147483647 w 633"/>
                  <a:gd name="T65" fmla="*/ 2147483647 h 120"/>
                  <a:gd name="T66" fmla="*/ 2147483647 w 633"/>
                  <a:gd name="T67" fmla="*/ 2147483647 h 120"/>
                  <a:gd name="T68" fmla="*/ 2147483647 w 633"/>
                  <a:gd name="T69" fmla="*/ 2147483647 h 120"/>
                  <a:gd name="T70" fmla="*/ 0 w 633"/>
                  <a:gd name="T71" fmla="*/ 2147483647 h 120"/>
                  <a:gd name="T72" fmla="*/ 2147483647 w 633"/>
                  <a:gd name="T73" fmla="*/ 2147483647 h 120"/>
                  <a:gd name="T74" fmla="*/ 0 w 633"/>
                  <a:gd name="T75" fmla="*/ 2147483647 h 120"/>
                  <a:gd name="T76" fmla="*/ 0 w 633"/>
                  <a:gd name="T77" fmla="*/ 2147483647 h 120"/>
                  <a:gd name="T78" fmla="*/ 2147483647 w 633"/>
                  <a:gd name="T79" fmla="*/ 2147483647 h 12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3"/>
                  <a:gd name="T121" fmla="*/ 0 h 120"/>
                  <a:gd name="T122" fmla="*/ 633 w 633"/>
                  <a:gd name="T123" fmla="*/ 120 h 12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3" h="120">
                    <a:moveTo>
                      <a:pt x="2" y="0"/>
                    </a:moveTo>
                    <a:lnTo>
                      <a:pt x="8" y="2"/>
                    </a:lnTo>
                    <a:lnTo>
                      <a:pt x="8" y="118"/>
                    </a:lnTo>
                    <a:lnTo>
                      <a:pt x="0" y="118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  <a:moveTo>
                      <a:pt x="633" y="2"/>
                    </a:moveTo>
                    <a:lnTo>
                      <a:pt x="631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631" y="0"/>
                    </a:lnTo>
                    <a:lnTo>
                      <a:pt x="633" y="2"/>
                    </a:lnTo>
                    <a:close/>
                    <a:moveTo>
                      <a:pt x="631" y="0"/>
                    </a:moveTo>
                    <a:lnTo>
                      <a:pt x="633" y="0"/>
                    </a:lnTo>
                    <a:lnTo>
                      <a:pt x="633" y="2"/>
                    </a:lnTo>
                    <a:lnTo>
                      <a:pt x="631" y="0"/>
                    </a:lnTo>
                    <a:close/>
                    <a:moveTo>
                      <a:pt x="631" y="120"/>
                    </a:moveTo>
                    <a:lnTo>
                      <a:pt x="628" y="118"/>
                    </a:lnTo>
                    <a:lnTo>
                      <a:pt x="628" y="2"/>
                    </a:lnTo>
                    <a:lnTo>
                      <a:pt x="633" y="2"/>
                    </a:lnTo>
                    <a:lnTo>
                      <a:pt x="633" y="118"/>
                    </a:lnTo>
                    <a:lnTo>
                      <a:pt x="631" y="120"/>
                    </a:lnTo>
                    <a:close/>
                    <a:moveTo>
                      <a:pt x="633" y="118"/>
                    </a:moveTo>
                    <a:lnTo>
                      <a:pt x="633" y="120"/>
                    </a:lnTo>
                    <a:lnTo>
                      <a:pt x="631" y="120"/>
                    </a:lnTo>
                    <a:lnTo>
                      <a:pt x="633" y="118"/>
                    </a:lnTo>
                    <a:close/>
                    <a:moveTo>
                      <a:pt x="0" y="118"/>
                    </a:moveTo>
                    <a:lnTo>
                      <a:pt x="2" y="116"/>
                    </a:lnTo>
                    <a:lnTo>
                      <a:pt x="631" y="116"/>
                    </a:lnTo>
                    <a:lnTo>
                      <a:pt x="631" y="120"/>
                    </a:lnTo>
                    <a:lnTo>
                      <a:pt x="2" y="120"/>
                    </a:lnTo>
                    <a:lnTo>
                      <a:pt x="0" y="118"/>
                    </a:lnTo>
                    <a:close/>
                    <a:moveTo>
                      <a:pt x="2" y="120"/>
                    </a:moveTo>
                    <a:lnTo>
                      <a:pt x="0" y="120"/>
                    </a:lnTo>
                    <a:lnTo>
                      <a:pt x="0" y="118"/>
                    </a:lnTo>
                    <a:lnTo>
                      <a:pt x="2" y="12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6143906" y="1997370"/>
                <a:ext cx="998538" cy="1857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5C8A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6140731" y="1994195"/>
                <a:ext cx="1004888" cy="192088"/>
              </a:xfrm>
              <a:custGeom>
                <a:avLst/>
                <a:gdLst>
                  <a:gd name="T0" fmla="*/ 2147483647 w 633"/>
                  <a:gd name="T1" fmla="*/ 0 h 121"/>
                  <a:gd name="T2" fmla="*/ 2147483647 w 633"/>
                  <a:gd name="T3" fmla="*/ 2147483647 h 121"/>
                  <a:gd name="T4" fmla="*/ 2147483647 w 633"/>
                  <a:gd name="T5" fmla="*/ 2147483647 h 121"/>
                  <a:gd name="T6" fmla="*/ 0 w 633"/>
                  <a:gd name="T7" fmla="*/ 2147483647 h 121"/>
                  <a:gd name="T8" fmla="*/ 0 w 633"/>
                  <a:gd name="T9" fmla="*/ 2147483647 h 121"/>
                  <a:gd name="T10" fmla="*/ 2147483647 w 633"/>
                  <a:gd name="T11" fmla="*/ 0 h 121"/>
                  <a:gd name="T12" fmla="*/ 0 w 633"/>
                  <a:gd name="T13" fmla="*/ 2147483647 h 121"/>
                  <a:gd name="T14" fmla="*/ 0 w 633"/>
                  <a:gd name="T15" fmla="*/ 0 h 121"/>
                  <a:gd name="T16" fmla="*/ 2147483647 w 633"/>
                  <a:gd name="T17" fmla="*/ 0 h 121"/>
                  <a:gd name="T18" fmla="*/ 0 w 633"/>
                  <a:gd name="T19" fmla="*/ 2147483647 h 121"/>
                  <a:gd name="T20" fmla="*/ 2147483647 w 633"/>
                  <a:gd name="T21" fmla="*/ 2147483647 h 121"/>
                  <a:gd name="T22" fmla="*/ 2147483647 w 633"/>
                  <a:gd name="T23" fmla="*/ 2147483647 h 121"/>
                  <a:gd name="T24" fmla="*/ 2147483647 w 633"/>
                  <a:gd name="T25" fmla="*/ 2147483647 h 121"/>
                  <a:gd name="T26" fmla="*/ 2147483647 w 633"/>
                  <a:gd name="T27" fmla="*/ 0 h 121"/>
                  <a:gd name="T28" fmla="*/ 2147483647 w 633"/>
                  <a:gd name="T29" fmla="*/ 0 h 121"/>
                  <a:gd name="T30" fmla="*/ 2147483647 w 633"/>
                  <a:gd name="T31" fmla="*/ 2147483647 h 121"/>
                  <a:gd name="T32" fmla="*/ 2147483647 w 633"/>
                  <a:gd name="T33" fmla="*/ 0 h 121"/>
                  <a:gd name="T34" fmla="*/ 2147483647 w 633"/>
                  <a:gd name="T35" fmla="*/ 0 h 121"/>
                  <a:gd name="T36" fmla="*/ 2147483647 w 633"/>
                  <a:gd name="T37" fmla="*/ 2147483647 h 121"/>
                  <a:gd name="T38" fmla="*/ 2147483647 w 633"/>
                  <a:gd name="T39" fmla="*/ 0 h 121"/>
                  <a:gd name="T40" fmla="*/ 2147483647 w 633"/>
                  <a:gd name="T41" fmla="*/ 2147483647 h 121"/>
                  <a:gd name="T42" fmla="*/ 2147483647 w 633"/>
                  <a:gd name="T43" fmla="*/ 2147483647 h 121"/>
                  <a:gd name="T44" fmla="*/ 2147483647 w 633"/>
                  <a:gd name="T45" fmla="*/ 2147483647 h 121"/>
                  <a:gd name="T46" fmla="*/ 2147483647 w 633"/>
                  <a:gd name="T47" fmla="*/ 2147483647 h 121"/>
                  <a:gd name="T48" fmla="*/ 2147483647 w 633"/>
                  <a:gd name="T49" fmla="*/ 2147483647 h 121"/>
                  <a:gd name="T50" fmla="*/ 2147483647 w 633"/>
                  <a:gd name="T51" fmla="*/ 2147483647 h 121"/>
                  <a:gd name="T52" fmla="*/ 2147483647 w 633"/>
                  <a:gd name="T53" fmla="*/ 2147483647 h 121"/>
                  <a:gd name="T54" fmla="*/ 2147483647 w 633"/>
                  <a:gd name="T55" fmla="*/ 2147483647 h 121"/>
                  <a:gd name="T56" fmla="*/ 2147483647 w 633"/>
                  <a:gd name="T57" fmla="*/ 2147483647 h 121"/>
                  <a:gd name="T58" fmla="*/ 2147483647 w 633"/>
                  <a:gd name="T59" fmla="*/ 2147483647 h 121"/>
                  <a:gd name="T60" fmla="*/ 0 w 633"/>
                  <a:gd name="T61" fmla="*/ 2147483647 h 121"/>
                  <a:gd name="T62" fmla="*/ 2147483647 w 633"/>
                  <a:gd name="T63" fmla="*/ 2147483647 h 121"/>
                  <a:gd name="T64" fmla="*/ 2147483647 w 633"/>
                  <a:gd name="T65" fmla="*/ 2147483647 h 121"/>
                  <a:gd name="T66" fmla="*/ 2147483647 w 633"/>
                  <a:gd name="T67" fmla="*/ 2147483647 h 121"/>
                  <a:gd name="T68" fmla="*/ 2147483647 w 633"/>
                  <a:gd name="T69" fmla="*/ 2147483647 h 121"/>
                  <a:gd name="T70" fmla="*/ 0 w 633"/>
                  <a:gd name="T71" fmla="*/ 2147483647 h 121"/>
                  <a:gd name="T72" fmla="*/ 2147483647 w 633"/>
                  <a:gd name="T73" fmla="*/ 2147483647 h 121"/>
                  <a:gd name="T74" fmla="*/ 0 w 633"/>
                  <a:gd name="T75" fmla="*/ 2147483647 h 121"/>
                  <a:gd name="T76" fmla="*/ 0 w 633"/>
                  <a:gd name="T77" fmla="*/ 2147483647 h 121"/>
                  <a:gd name="T78" fmla="*/ 2147483647 w 633"/>
                  <a:gd name="T79" fmla="*/ 2147483647 h 12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3"/>
                  <a:gd name="T121" fmla="*/ 0 h 121"/>
                  <a:gd name="T122" fmla="*/ 633 w 633"/>
                  <a:gd name="T123" fmla="*/ 121 h 12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3" h="120">
                    <a:moveTo>
                      <a:pt x="2" y="0"/>
                    </a:moveTo>
                    <a:lnTo>
                      <a:pt x="8" y="2"/>
                    </a:lnTo>
                    <a:lnTo>
                      <a:pt x="8" y="119"/>
                    </a:lnTo>
                    <a:lnTo>
                      <a:pt x="0" y="119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  <a:moveTo>
                      <a:pt x="633" y="2"/>
                    </a:moveTo>
                    <a:lnTo>
                      <a:pt x="631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631" y="0"/>
                    </a:lnTo>
                    <a:lnTo>
                      <a:pt x="633" y="2"/>
                    </a:lnTo>
                    <a:close/>
                    <a:moveTo>
                      <a:pt x="631" y="0"/>
                    </a:moveTo>
                    <a:lnTo>
                      <a:pt x="633" y="0"/>
                    </a:lnTo>
                    <a:lnTo>
                      <a:pt x="633" y="2"/>
                    </a:lnTo>
                    <a:lnTo>
                      <a:pt x="631" y="0"/>
                    </a:lnTo>
                    <a:close/>
                    <a:moveTo>
                      <a:pt x="631" y="121"/>
                    </a:moveTo>
                    <a:lnTo>
                      <a:pt x="628" y="119"/>
                    </a:lnTo>
                    <a:lnTo>
                      <a:pt x="628" y="2"/>
                    </a:lnTo>
                    <a:lnTo>
                      <a:pt x="633" y="2"/>
                    </a:lnTo>
                    <a:lnTo>
                      <a:pt x="633" y="119"/>
                    </a:lnTo>
                    <a:lnTo>
                      <a:pt x="631" y="121"/>
                    </a:lnTo>
                    <a:close/>
                    <a:moveTo>
                      <a:pt x="633" y="119"/>
                    </a:moveTo>
                    <a:lnTo>
                      <a:pt x="633" y="121"/>
                    </a:lnTo>
                    <a:lnTo>
                      <a:pt x="631" y="121"/>
                    </a:lnTo>
                    <a:lnTo>
                      <a:pt x="633" y="119"/>
                    </a:lnTo>
                    <a:close/>
                    <a:moveTo>
                      <a:pt x="0" y="119"/>
                    </a:moveTo>
                    <a:lnTo>
                      <a:pt x="2" y="115"/>
                    </a:lnTo>
                    <a:lnTo>
                      <a:pt x="631" y="115"/>
                    </a:lnTo>
                    <a:lnTo>
                      <a:pt x="631" y="121"/>
                    </a:lnTo>
                    <a:lnTo>
                      <a:pt x="2" y="121"/>
                    </a:lnTo>
                    <a:lnTo>
                      <a:pt x="0" y="119"/>
                    </a:lnTo>
                    <a:close/>
                    <a:moveTo>
                      <a:pt x="2" y="121"/>
                    </a:moveTo>
                    <a:lnTo>
                      <a:pt x="0" y="121"/>
                    </a:lnTo>
                    <a:lnTo>
                      <a:pt x="0" y="119"/>
                    </a:lnTo>
                    <a:lnTo>
                      <a:pt x="2" y="12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6143906" y="2240258"/>
                <a:ext cx="998538" cy="1825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5C8A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6140731" y="2237083"/>
                <a:ext cx="1004888" cy="188912"/>
              </a:xfrm>
              <a:custGeom>
                <a:avLst/>
                <a:gdLst>
                  <a:gd name="T0" fmla="*/ 2147483647 w 633"/>
                  <a:gd name="T1" fmla="*/ 0 h 119"/>
                  <a:gd name="T2" fmla="*/ 2147483647 w 633"/>
                  <a:gd name="T3" fmla="*/ 2147483647 h 119"/>
                  <a:gd name="T4" fmla="*/ 2147483647 w 633"/>
                  <a:gd name="T5" fmla="*/ 2147483647 h 119"/>
                  <a:gd name="T6" fmla="*/ 0 w 633"/>
                  <a:gd name="T7" fmla="*/ 2147483647 h 119"/>
                  <a:gd name="T8" fmla="*/ 0 w 633"/>
                  <a:gd name="T9" fmla="*/ 2147483647 h 119"/>
                  <a:gd name="T10" fmla="*/ 2147483647 w 633"/>
                  <a:gd name="T11" fmla="*/ 0 h 119"/>
                  <a:gd name="T12" fmla="*/ 0 w 633"/>
                  <a:gd name="T13" fmla="*/ 2147483647 h 119"/>
                  <a:gd name="T14" fmla="*/ 0 w 633"/>
                  <a:gd name="T15" fmla="*/ 0 h 119"/>
                  <a:gd name="T16" fmla="*/ 2147483647 w 633"/>
                  <a:gd name="T17" fmla="*/ 0 h 119"/>
                  <a:gd name="T18" fmla="*/ 0 w 633"/>
                  <a:gd name="T19" fmla="*/ 2147483647 h 119"/>
                  <a:gd name="T20" fmla="*/ 2147483647 w 633"/>
                  <a:gd name="T21" fmla="*/ 2147483647 h 119"/>
                  <a:gd name="T22" fmla="*/ 2147483647 w 633"/>
                  <a:gd name="T23" fmla="*/ 2147483647 h 119"/>
                  <a:gd name="T24" fmla="*/ 2147483647 w 633"/>
                  <a:gd name="T25" fmla="*/ 2147483647 h 119"/>
                  <a:gd name="T26" fmla="*/ 2147483647 w 633"/>
                  <a:gd name="T27" fmla="*/ 0 h 119"/>
                  <a:gd name="T28" fmla="*/ 2147483647 w 633"/>
                  <a:gd name="T29" fmla="*/ 0 h 119"/>
                  <a:gd name="T30" fmla="*/ 2147483647 w 633"/>
                  <a:gd name="T31" fmla="*/ 2147483647 h 119"/>
                  <a:gd name="T32" fmla="*/ 2147483647 w 633"/>
                  <a:gd name="T33" fmla="*/ 0 h 119"/>
                  <a:gd name="T34" fmla="*/ 2147483647 w 633"/>
                  <a:gd name="T35" fmla="*/ 0 h 119"/>
                  <a:gd name="T36" fmla="*/ 2147483647 w 633"/>
                  <a:gd name="T37" fmla="*/ 2147483647 h 119"/>
                  <a:gd name="T38" fmla="*/ 2147483647 w 633"/>
                  <a:gd name="T39" fmla="*/ 0 h 119"/>
                  <a:gd name="T40" fmla="*/ 2147483647 w 633"/>
                  <a:gd name="T41" fmla="*/ 2147483647 h 119"/>
                  <a:gd name="T42" fmla="*/ 2147483647 w 633"/>
                  <a:gd name="T43" fmla="*/ 2147483647 h 119"/>
                  <a:gd name="T44" fmla="*/ 2147483647 w 633"/>
                  <a:gd name="T45" fmla="*/ 2147483647 h 119"/>
                  <a:gd name="T46" fmla="*/ 2147483647 w 633"/>
                  <a:gd name="T47" fmla="*/ 2147483647 h 119"/>
                  <a:gd name="T48" fmla="*/ 2147483647 w 633"/>
                  <a:gd name="T49" fmla="*/ 2147483647 h 119"/>
                  <a:gd name="T50" fmla="*/ 2147483647 w 633"/>
                  <a:gd name="T51" fmla="*/ 2147483647 h 119"/>
                  <a:gd name="T52" fmla="*/ 2147483647 w 633"/>
                  <a:gd name="T53" fmla="*/ 2147483647 h 119"/>
                  <a:gd name="T54" fmla="*/ 2147483647 w 633"/>
                  <a:gd name="T55" fmla="*/ 2147483647 h 119"/>
                  <a:gd name="T56" fmla="*/ 2147483647 w 633"/>
                  <a:gd name="T57" fmla="*/ 2147483647 h 119"/>
                  <a:gd name="T58" fmla="*/ 2147483647 w 633"/>
                  <a:gd name="T59" fmla="*/ 2147483647 h 119"/>
                  <a:gd name="T60" fmla="*/ 0 w 633"/>
                  <a:gd name="T61" fmla="*/ 2147483647 h 119"/>
                  <a:gd name="T62" fmla="*/ 2147483647 w 633"/>
                  <a:gd name="T63" fmla="*/ 2147483647 h 119"/>
                  <a:gd name="T64" fmla="*/ 2147483647 w 633"/>
                  <a:gd name="T65" fmla="*/ 2147483647 h 119"/>
                  <a:gd name="T66" fmla="*/ 2147483647 w 633"/>
                  <a:gd name="T67" fmla="*/ 2147483647 h 119"/>
                  <a:gd name="T68" fmla="*/ 2147483647 w 633"/>
                  <a:gd name="T69" fmla="*/ 2147483647 h 119"/>
                  <a:gd name="T70" fmla="*/ 0 w 633"/>
                  <a:gd name="T71" fmla="*/ 2147483647 h 119"/>
                  <a:gd name="T72" fmla="*/ 2147483647 w 633"/>
                  <a:gd name="T73" fmla="*/ 2147483647 h 119"/>
                  <a:gd name="T74" fmla="*/ 0 w 633"/>
                  <a:gd name="T75" fmla="*/ 2147483647 h 119"/>
                  <a:gd name="T76" fmla="*/ 0 w 633"/>
                  <a:gd name="T77" fmla="*/ 2147483647 h 119"/>
                  <a:gd name="T78" fmla="*/ 2147483647 w 633"/>
                  <a:gd name="T79" fmla="*/ 2147483647 h 11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33"/>
                  <a:gd name="T121" fmla="*/ 0 h 119"/>
                  <a:gd name="T122" fmla="*/ 633 w 633"/>
                  <a:gd name="T123" fmla="*/ 119 h 11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33" h="119">
                    <a:moveTo>
                      <a:pt x="2" y="0"/>
                    </a:moveTo>
                    <a:lnTo>
                      <a:pt x="8" y="2"/>
                    </a:lnTo>
                    <a:lnTo>
                      <a:pt x="8" y="117"/>
                    </a:lnTo>
                    <a:lnTo>
                      <a:pt x="0" y="117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  <a:moveTo>
                      <a:pt x="633" y="2"/>
                    </a:moveTo>
                    <a:lnTo>
                      <a:pt x="631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631" y="0"/>
                    </a:lnTo>
                    <a:lnTo>
                      <a:pt x="633" y="2"/>
                    </a:lnTo>
                    <a:close/>
                    <a:moveTo>
                      <a:pt x="631" y="0"/>
                    </a:moveTo>
                    <a:lnTo>
                      <a:pt x="633" y="0"/>
                    </a:lnTo>
                    <a:lnTo>
                      <a:pt x="633" y="2"/>
                    </a:lnTo>
                    <a:lnTo>
                      <a:pt x="631" y="0"/>
                    </a:lnTo>
                    <a:close/>
                    <a:moveTo>
                      <a:pt x="631" y="119"/>
                    </a:moveTo>
                    <a:lnTo>
                      <a:pt x="628" y="117"/>
                    </a:lnTo>
                    <a:lnTo>
                      <a:pt x="628" y="2"/>
                    </a:lnTo>
                    <a:lnTo>
                      <a:pt x="633" y="2"/>
                    </a:lnTo>
                    <a:lnTo>
                      <a:pt x="633" y="117"/>
                    </a:lnTo>
                    <a:lnTo>
                      <a:pt x="631" y="119"/>
                    </a:lnTo>
                    <a:close/>
                    <a:moveTo>
                      <a:pt x="633" y="117"/>
                    </a:moveTo>
                    <a:lnTo>
                      <a:pt x="633" y="119"/>
                    </a:lnTo>
                    <a:lnTo>
                      <a:pt x="631" y="119"/>
                    </a:lnTo>
                    <a:lnTo>
                      <a:pt x="633" y="117"/>
                    </a:lnTo>
                    <a:close/>
                    <a:moveTo>
                      <a:pt x="0" y="117"/>
                    </a:moveTo>
                    <a:lnTo>
                      <a:pt x="2" y="115"/>
                    </a:lnTo>
                    <a:lnTo>
                      <a:pt x="631" y="115"/>
                    </a:lnTo>
                    <a:lnTo>
                      <a:pt x="631" y="119"/>
                    </a:lnTo>
                    <a:lnTo>
                      <a:pt x="2" y="119"/>
                    </a:lnTo>
                    <a:lnTo>
                      <a:pt x="0" y="117"/>
                    </a:lnTo>
                    <a:close/>
                    <a:moveTo>
                      <a:pt x="2" y="119"/>
                    </a:moveTo>
                    <a:lnTo>
                      <a:pt x="0" y="119"/>
                    </a:lnTo>
                    <a:lnTo>
                      <a:pt x="0" y="117"/>
                    </a:lnTo>
                    <a:lnTo>
                      <a:pt x="2" y="11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5319995" y="1692571"/>
                <a:ext cx="828675" cy="7921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5C8A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5315231" y="1689396"/>
                <a:ext cx="838200" cy="798513"/>
              </a:xfrm>
              <a:custGeom>
                <a:avLst/>
                <a:gdLst>
                  <a:gd name="T0" fmla="*/ 2147483647 w 528"/>
                  <a:gd name="T1" fmla="*/ 0 h 503"/>
                  <a:gd name="T2" fmla="*/ 2147483647 w 528"/>
                  <a:gd name="T3" fmla="*/ 2147483647 h 503"/>
                  <a:gd name="T4" fmla="*/ 2147483647 w 528"/>
                  <a:gd name="T5" fmla="*/ 2147483647 h 503"/>
                  <a:gd name="T6" fmla="*/ 0 w 528"/>
                  <a:gd name="T7" fmla="*/ 2147483647 h 503"/>
                  <a:gd name="T8" fmla="*/ 0 w 528"/>
                  <a:gd name="T9" fmla="*/ 2147483647 h 503"/>
                  <a:gd name="T10" fmla="*/ 2147483647 w 528"/>
                  <a:gd name="T11" fmla="*/ 0 h 503"/>
                  <a:gd name="T12" fmla="*/ 0 w 528"/>
                  <a:gd name="T13" fmla="*/ 2147483647 h 503"/>
                  <a:gd name="T14" fmla="*/ 0 w 528"/>
                  <a:gd name="T15" fmla="*/ 0 h 503"/>
                  <a:gd name="T16" fmla="*/ 2147483647 w 528"/>
                  <a:gd name="T17" fmla="*/ 0 h 503"/>
                  <a:gd name="T18" fmla="*/ 0 w 528"/>
                  <a:gd name="T19" fmla="*/ 2147483647 h 503"/>
                  <a:gd name="T20" fmla="*/ 2147483647 w 528"/>
                  <a:gd name="T21" fmla="*/ 2147483647 h 503"/>
                  <a:gd name="T22" fmla="*/ 2147483647 w 528"/>
                  <a:gd name="T23" fmla="*/ 2147483647 h 503"/>
                  <a:gd name="T24" fmla="*/ 2147483647 w 528"/>
                  <a:gd name="T25" fmla="*/ 2147483647 h 503"/>
                  <a:gd name="T26" fmla="*/ 2147483647 w 528"/>
                  <a:gd name="T27" fmla="*/ 0 h 503"/>
                  <a:gd name="T28" fmla="*/ 2147483647 w 528"/>
                  <a:gd name="T29" fmla="*/ 0 h 503"/>
                  <a:gd name="T30" fmla="*/ 2147483647 w 528"/>
                  <a:gd name="T31" fmla="*/ 2147483647 h 503"/>
                  <a:gd name="T32" fmla="*/ 2147483647 w 528"/>
                  <a:gd name="T33" fmla="*/ 0 h 503"/>
                  <a:gd name="T34" fmla="*/ 2147483647 w 528"/>
                  <a:gd name="T35" fmla="*/ 0 h 503"/>
                  <a:gd name="T36" fmla="*/ 2147483647 w 528"/>
                  <a:gd name="T37" fmla="*/ 2147483647 h 503"/>
                  <a:gd name="T38" fmla="*/ 2147483647 w 528"/>
                  <a:gd name="T39" fmla="*/ 0 h 503"/>
                  <a:gd name="T40" fmla="*/ 2147483647 w 528"/>
                  <a:gd name="T41" fmla="*/ 2147483647 h 503"/>
                  <a:gd name="T42" fmla="*/ 2147483647 w 528"/>
                  <a:gd name="T43" fmla="*/ 2147483647 h 503"/>
                  <a:gd name="T44" fmla="*/ 2147483647 w 528"/>
                  <a:gd name="T45" fmla="*/ 2147483647 h 503"/>
                  <a:gd name="T46" fmla="*/ 2147483647 w 528"/>
                  <a:gd name="T47" fmla="*/ 2147483647 h 503"/>
                  <a:gd name="T48" fmla="*/ 2147483647 w 528"/>
                  <a:gd name="T49" fmla="*/ 2147483647 h 503"/>
                  <a:gd name="T50" fmla="*/ 2147483647 w 528"/>
                  <a:gd name="T51" fmla="*/ 2147483647 h 503"/>
                  <a:gd name="T52" fmla="*/ 2147483647 w 528"/>
                  <a:gd name="T53" fmla="*/ 2147483647 h 503"/>
                  <a:gd name="T54" fmla="*/ 2147483647 w 528"/>
                  <a:gd name="T55" fmla="*/ 2147483647 h 503"/>
                  <a:gd name="T56" fmla="*/ 2147483647 w 528"/>
                  <a:gd name="T57" fmla="*/ 2147483647 h 503"/>
                  <a:gd name="T58" fmla="*/ 2147483647 w 528"/>
                  <a:gd name="T59" fmla="*/ 2147483647 h 503"/>
                  <a:gd name="T60" fmla="*/ 0 w 528"/>
                  <a:gd name="T61" fmla="*/ 2147483647 h 503"/>
                  <a:gd name="T62" fmla="*/ 2147483647 w 528"/>
                  <a:gd name="T63" fmla="*/ 2147483647 h 503"/>
                  <a:gd name="T64" fmla="*/ 2147483647 w 528"/>
                  <a:gd name="T65" fmla="*/ 2147483647 h 503"/>
                  <a:gd name="T66" fmla="*/ 2147483647 w 528"/>
                  <a:gd name="T67" fmla="*/ 2147483647 h 503"/>
                  <a:gd name="T68" fmla="*/ 2147483647 w 528"/>
                  <a:gd name="T69" fmla="*/ 2147483647 h 503"/>
                  <a:gd name="T70" fmla="*/ 0 w 528"/>
                  <a:gd name="T71" fmla="*/ 2147483647 h 503"/>
                  <a:gd name="T72" fmla="*/ 2147483647 w 528"/>
                  <a:gd name="T73" fmla="*/ 2147483647 h 503"/>
                  <a:gd name="T74" fmla="*/ 0 w 528"/>
                  <a:gd name="T75" fmla="*/ 2147483647 h 503"/>
                  <a:gd name="T76" fmla="*/ 0 w 528"/>
                  <a:gd name="T77" fmla="*/ 2147483647 h 503"/>
                  <a:gd name="T78" fmla="*/ 2147483647 w 528"/>
                  <a:gd name="T79" fmla="*/ 2147483647 h 50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28"/>
                  <a:gd name="T121" fmla="*/ 0 h 503"/>
                  <a:gd name="T122" fmla="*/ 528 w 528"/>
                  <a:gd name="T123" fmla="*/ 503 h 50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28" h="502">
                    <a:moveTo>
                      <a:pt x="3" y="0"/>
                    </a:moveTo>
                    <a:lnTo>
                      <a:pt x="5" y="2"/>
                    </a:lnTo>
                    <a:lnTo>
                      <a:pt x="5" y="501"/>
                    </a:lnTo>
                    <a:lnTo>
                      <a:pt x="0" y="501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  <a:moveTo>
                      <a:pt x="0" y="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  <a:moveTo>
                      <a:pt x="528" y="2"/>
                    </a:moveTo>
                    <a:lnTo>
                      <a:pt x="525" y="4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525" y="0"/>
                    </a:lnTo>
                    <a:lnTo>
                      <a:pt x="528" y="2"/>
                    </a:lnTo>
                    <a:close/>
                    <a:moveTo>
                      <a:pt x="525" y="0"/>
                    </a:moveTo>
                    <a:lnTo>
                      <a:pt x="528" y="0"/>
                    </a:lnTo>
                    <a:lnTo>
                      <a:pt x="528" y="2"/>
                    </a:lnTo>
                    <a:lnTo>
                      <a:pt x="525" y="0"/>
                    </a:lnTo>
                    <a:close/>
                    <a:moveTo>
                      <a:pt x="525" y="503"/>
                    </a:moveTo>
                    <a:lnTo>
                      <a:pt x="522" y="501"/>
                    </a:lnTo>
                    <a:lnTo>
                      <a:pt x="522" y="2"/>
                    </a:lnTo>
                    <a:lnTo>
                      <a:pt x="528" y="2"/>
                    </a:lnTo>
                    <a:lnTo>
                      <a:pt x="528" y="501"/>
                    </a:lnTo>
                    <a:lnTo>
                      <a:pt x="525" y="503"/>
                    </a:lnTo>
                    <a:close/>
                    <a:moveTo>
                      <a:pt x="528" y="501"/>
                    </a:moveTo>
                    <a:lnTo>
                      <a:pt x="528" y="503"/>
                    </a:lnTo>
                    <a:lnTo>
                      <a:pt x="525" y="503"/>
                    </a:lnTo>
                    <a:lnTo>
                      <a:pt x="528" y="501"/>
                    </a:lnTo>
                    <a:close/>
                    <a:moveTo>
                      <a:pt x="0" y="501"/>
                    </a:moveTo>
                    <a:lnTo>
                      <a:pt x="3" y="499"/>
                    </a:lnTo>
                    <a:lnTo>
                      <a:pt x="525" y="499"/>
                    </a:lnTo>
                    <a:lnTo>
                      <a:pt x="525" y="503"/>
                    </a:lnTo>
                    <a:lnTo>
                      <a:pt x="3" y="503"/>
                    </a:lnTo>
                    <a:lnTo>
                      <a:pt x="0" y="501"/>
                    </a:lnTo>
                    <a:close/>
                    <a:moveTo>
                      <a:pt x="3" y="503"/>
                    </a:moveTo>
                    <a:lnTo>
                      <a:pt x="0" y="503"/>
                    </a:lnTo>
                    <a:lnTo>
                      <a:pt x="0" y="501"/>
                    </a:lnTo>
                    <a:lnTo>
                      <a:pt x="3" y="50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auto">
              <a:xfrm>
                <a:off x="4821519" y="1627484"/>
                <a:ext cx="506412" cy="885825"/>
              </a:xfrm>
              <a:custGeom>
                <a:avLst/>
                <a:gdLst>
                  <a:gd name="T0" fmla="*/ 2147483647 w 319"/>
                  <a:gd name="T1" fmla="*/ 0 h 1116"/>
                  <a:gd name="T2" fmla="*/ 2147483647 w 319"/>
                  <a:gd name="T3" fmla="*/ 2147483647 h 1116"/>
                  <a:gd name="T4" fmla="*/ 2147483647 w 319"/>
                  <a:gd name="T5" fmla="*/ 2147483647 h 1116"/>
                  <a:gd name="T6" fmla="*/ 0 w 319"/>
                  <a:gd name="T7" fmla="*/ 2147483647 h 1116"/>
                  <a:gd name="T8" fmla="*/ 0 w 319"/>
                  <a:gd name="T9" fmla="*/ 2147483647 h 1116"/>
                  <a:gd name="T10" fmla="*/ 2147483647 w 319"/>
                  <a:gd name="T11" fmla="*/ 0 h 1116"/>
                  <a:gd name="T12" fmla="*/ 0 w 319"/>
                  <a:gd name="T13" fmla="*/ 2147483647 h 1116"/>
                  <a:gd name="T14" fmla="*/ 0 w 319"/>
                  <a:gd name="T15" fmla="*/ 0 h 1116"/>
                  <a:gd name="T16" fmla="*/ 2147483647 w 319"/>
                  <a:gd name="T17" fmla="*/ 0 h 1116"/>
                  <a:gd name="T18" fmla="*/ 0 w 319"/>
                  <a:gd name="T19" fmla="*/ 2147483647 h 1116"/>
                  <a:gd name="T20" fmla="*/ 2147483647 w 319"/>
                  <a:gd name="T21" fmla="*/ 2147483647 h 1116"/>
                  <a:gd name="T22" fmla="*/ 2147483647 w 319"/>
                  <a:gd name="T23" fmla="*/ 2147483647 h 1116"/>
                  <a:gd name="T24" fmla="*/ 2147483647 w 319"/>
                  <a:gd name="T25" fmla="*/ 2147483647 h 1116"/>
                  <a:gd name="T26" fmla="*/ 2147483647 w 319"/>
                  <a:gd name="T27" fmla="*/ 0 h 1116"/>
                  <a:gd name="T28" fmla="*/ 2147483647 w 319"/>
                  <a:gd name="T29" fmla="*/ 0 h 1116"/>
                  <a:gd name="T30" fmla="*/ 2147483647 w 319"/>
                  <a:gd name="T31" fmla="*/ 2147483647 h 1116"/>
                  <a:gd name="T32" fmla="*/ 2147483647 w 319"/>
                  <a:gd name="T33" fmla="*/ 0 h 1116"/>
                  <a:gd name="T34" fmla="*/ 2147483647 w 319"/>
                  <a:gd name="T35" fmla="*/ 0 h 1116"/>
                  <a:gd name="T36" fmla="*/ 2147483647 w 319"/>
                  <a:gd name="T37" fmla="*/ 2147483647 h 1116"/>
                  <a:gd name="T38" fmla="*/ 2147483647 w 319"/>
                  <a:gd name="T39" fmla="*/ 0 h 1116"/>
                  <a:gd name="T40" fmla="*/ 2147483647 w 319"/>
                  <a:gd name="T41" fmla="*/ 2147483647 h 1116"/>
                  <a:gd name="T42" fmla="*/ 2147483647 w 319"/>
                  <a:gd name="T43" fmla="*/ 2147483647 h 1116"/>
                  <a:gd name="T44" fmla="*/ 2147483647 w 319"/>
                  <a:gd name="T45" fmla="*/ 2147483647 h 1116"/>
                  <a:gd name="T46" fmla="*/ 2147483647 w 319"/>
                  <a:gd name="T47" fmla="*/ 2147483647 h 1116"/>
                  <a:gd name="T48" fmla="*/ 2147483647 w 319"/>
                  <a:gd name="T49" fmla="*/ 2147483647 h 1116"/>
                  <a:gd name="T50" fmla="*/ 2147483647 w 319"/>
                  <a:gd name="T51" fmla="*/ 2147483647 h 1116"/>
                  <a:gd name="T52" fmla="*/ 2147483647 w 319"/>
                  <a:gd name="T53" fmla="*/ 2147483647 h 1116"/>
                  <a:gd name="T54" fmla="*/ 2147483647 w 319"/>
                  <a:gd name="T55" fmla="*/ 2147483647 h 1116"/>
                  <a:gd name="T56" fmla="*/ 2147483647 w 319"/>
                  <a:gd name="T57" fmla="*/ 2147483647 h 1116"/>
                  <a:gd name="T58" fmla="*/ 2147483647 w 319"/>
                  <a:gd name="T59" fmla="*/ 2147483647 h 1116"/>
                  <a:gd name="T60" fmla="*/ 0 w 319"/>
                  <a:gd name="T61" fmla="*/ 2147483647 h 1116"/>
                  <a:gd name="T62" fmla="*/ 2147483647 w 319"/>
                  <a:gd name="T63" fmla="*/ 2147483647 h 1116"/>
                  <a:gd name="T64" fmla="*/ 2147483647 w 319"/>
                  <a:gd name="T65" fmla="*/ 2147483647 h 1116"/>
                  <a:gd name="T66" fmla="*/ 2147483647 w 319"/>
                  <a:gd name="T67" fmla="*/ 2147483647 h 1116"/>
                  <a:gd name="T68" fmla="*/ 2147483647 w 319"/>
                  <a:gd name="T69" fmla="*/ 2147483647 h 1116"/>
                  <a:gd name="T70" fmla="*/ 0 w 319"/>
                  <a:gd name="T71" fmla="*/ 2147483647 h 1116"/>
                  <a:gd name="T72" fmla="*/ 2147483647 w 319"/>
                  <a:gd name="T73" fmla="*/ 2147483647 h 1116"/>
                  <a:gd name="T74" fmla="*/ 0 w 319"/>
                  <a:gd name="T75" fmla="*/ 2147483647 h 1116"/>
                  <a:gd name="T76" fmla="*/ 0 w 319"/>
                  <a:gd name="T77" fmla="*/ 2147483647 h 1116"/>
                  <a:gd name="T78" fmla="*/ 2147483647 w 319"/>
                  <a:gd name="T79" fmla="*/ 2147483647 h 11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9"/>
                  <a:gd name="T121" fmla="*/ 0 h 1116"/>
                  <a:gd name="T122" fmla="*/ 319 w 319"/>
                  <a:gd name="T123" fmla="*/ 1116 h 11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9" h="1116">
                    <a:moveTo>
                      <a:pt x="2" y="0"/>
                    </a:moveTo>
                    <a:lnTo>
                      <a:pt x="5" y="4"/>
                    </a:lnTo>
                    <a:lnTo>
                      <a:pt x="5" y="1114"/>
                    </a:lnTo>
                    <a:lnTo>
                      <a:pt x="0" y="111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  <a:moveTo>
                      <a:pt x="0" y="4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  <a:moveTo>
                      <a:pt x="319" y="4"/>
                    </a:moveTo>
                    <a:lnTo>
                      <a:pt x="316" y="6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316" y="0"/>
                    </a:lnTo>
                    <a:lnTo>
                      <a:pt x="319" y="4"/>
                    </a:lnTo>
                    <a:close/>
                    <a:moveTo>
                      <a:pt x="316" y="0"/>
                    </a:moveTo>
                    <a:lnTo>
                      <a:pt x="319" y="0"/>
                    </a:lnTo>
                    <a:lnTo>
                      <a:pt x="319" y="4"/>
                    </a:lnTo>
                    <a:lnTo>
                      <a:pt x="316" y="0"/>
                    </a:lnTo>
                    <a:close/>
                    <a:moveTo>
                      <a:pt x="316" y="1116"/>
                    </a:moveTo>
                    <a:lnTo>
                      <a:pt x="314" y="1114"/>
                    </a:lnTo>
                    <a:lnTo>
                      <a:pt x="314" y="4"/>
                    </a:lnTo>
                    <a:lnTo>
                      <a:pt x="319" y="4"/>
                    </a:lnTo>
                    <a:lnTo>
                      <a:pt x="319" y="1114"/>
                    </a:lnTo>
                    <a:lnTo>
                      <a:pt x="316" y="1116"/>
                    </a:lnTo>
                    <a:close/>
                    <a:moveTo>
                      <a:pt x="319" y="1114"/>
                    </a:moveTo>
                    <a:lnTo>
                      <a:pt x="319" y="1116"/>
                    </a:lnTo>
                    <a:lnTo>
                      <a:pt x="316" y="1116"/>
                    </a:lnTo>
                    <a:lnTo>
                      <a:pt x="319" y="1114"/>
                    </a:lnTo>
                    <a:close/>
                    <a:moveTo>
                      <a:pt x="0" y="1114"/>
                    </a:moveTo>
                    <a:lnTo>
                      <a:pt x="2" y="1112"/>
                    </a:lnTo>
                    <a:lnTo>
                      <a:pt x="316" y="1112"/>
                    </a:lnTo>
                    <a:lnTo>
                      <a:pt x="316" y="1116"/>
                    </a:lnTo>
                    <a:lnTo>
                      <a:pt x="2" y="1116"/>
                    </a:lnTo>
                    <a:lnTo>
                      <a:pt x="0" y="1114"/>
                    </a:lnTo>
                    <a:close/>
                    <a:moveTo>
                      <a:pt x="2" y="1116"/>
                    </a:moveTo>
                    <a:lnTo>
                      <a:pt x="0" y="1116"/>
                    </a:lnTo>
                    <a:lnTo>
                      <a:pt x="0" y="1114"/>
                    </a:lnTo>
                    <a:lnTo>
                      <a:pt x="2" y="1116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solidFill>
                  <a:srgbClr val="005C8A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7018058" y="2664340"/>
                <a:ext cx="1124866" cy="327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pt-BR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Identificado por </a:t>
                </a:r>
                <a:r>
                  <a:rPr lang="pt-BR" altLang="zh-CN" sz="1200" i="0" dirty="0" err="1">
                    <a:solidFill>
                      <a:srgbClr val="131516"/>
                    </a:solidFill>
                    <a:latin typeface="+mn-lt"/>
                    <a:ea typeface="+mn-ea"/>
                  </a:rPr>
                  <a:t>Port</a:t>
                </a:r>
                <a:r>
                  <a:rPr lang="pt-BR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-ID</a:t>
                </a:r>
                <a:endParaRPr lang="zh-CN" altLang="en-US" sz="2500" i="0" dirty="0">
                  <a:latin typeface="+mn-lt"/>
                  <a:ea typeface="+mn-ea"/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4208368" y="2010070"/>
                <a:ext cx="405210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PON</a:t>
                </a:r>
                <a:endParaRPr lang="en-US" altLang="zh-CN" sz="2100" i="0" dirty="0">
                  <a:latin typeface="+mn-lt"/>
                  <a:ea typeface="+mn-ea"/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5437000" y="2010070"/>
                <a:ext cx="612912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T-CONT</a:t>
                </a:r>
                <a:endParaRPr lang="en-US" altLang="zh-CN" sz="2100" i="0" dirty="0">
                  <a:latin typeface="+mn-lt"/>
                  <a:ea typeface="+mn-ea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450797" y="1758290"/>
                <a:ext cx="452939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Porta</a:t>
                </a:r>
                <a:endParaRPr lang="en-US" altLang="zh-CN" sz="1200" i="0" dirty="0">
                  <a:latin typeface="+mn-lt"/>
                  <a:ea typeface="+mn-ea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6450798" y="2007211"/>
                <a:ext cx="452938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Porta</a:t>
                </a:r>
                <a:endParaRPr lang="en-US" altLang="zh-CN" sz="1200" i="0" dirty="0">
                  <a:latin typeface="+mn-lt"/>
                  <a:ea typeface="+mn-ea"/>
                </a:endParaRP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6450798" y="2251439"/>
                <a:ext cx="452938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Porta</a:t>
                </a:r>
                <a:endParaRPr lang="en-US" altLang="zh-CN" sz="1200" i="0" dirty="0">
                  <a:latin typeface="+mn-lt"/>
                  <a:ea typeface="+mn-ea"/>
                </a:endParaRP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70296" y="2013394"/>
                <a:ext cx="399526" cy="163656"/>
              </a:xfrm>
              <a:prstGeom prst="rect">
                <a:avLst/>
              </a:prstGeom>
              <a:noFill/>
              <a:ln w="9525">
                <a:solidFill>
                  <a:srgbClr val="005C8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defTabSz="784225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defTabSz="784225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fontAlgn="base"/>
                <a:r>
                  <a:rPr lang="en-US" altLang="zh-CN" sz="1200" i="0" dirty="0">
                    <a:solidFill>
                      <a:srgbClr val="131516"/>
                    </a:solidFill>
                    <a:latin typeface="+mn-lt"/>
                    <a:ea typeface="+mn-ea"/>
                  </a:rPr>
                  <a:t>ONU</a:t>
                </a:r>
                <a:endParaRPr lang="en-US" altLang="zh-CN" sz="2100" i="0" dirty="0">
                  <a:latin typeface="+mn-lt"/>
                  <a:ea typeface="+mn-ea"/>
                </a:endParaRP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3832507" y="2746475"/>
                <a:ext cx="2320924" cy="409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BR" altLang="zh-CN" sz="1200" i="0" dirty="0">
                    <a:latin typeface="+mn-lt"/>
                    <a:ea typeface="+mn-ea"/>
                  </a:rPr>
                  <a:t>Uma única porta PON suporta um máximo de 4096 portas GEM.</a:t>
                </a:r>
                <a:endParaRPr lang="en-US" altLang="zh-CN" sz="1200" i="0" dirty="0"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6213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T-CONT</a:t>
            </a:r>
          </a:p>
          <a:p>
            <a:pPr lvl="1"/>
            <a:r>
              <a:rPr lang="pt-BR" altLang="zh-CN" sz="1600" dirty="0"/>
              <a:t>Num sistema GPON, um T-CONT é utilizado como buffer para fluxos de serviço </a:t>
            </a:r>
            <a:r>
              <a:rPr lang="pt-BR" altLang="zh-CN" sz="1600" dirty="0" err="1"/>
              <a:t>upstream</a:t>
            </a:r>
            <a:r>
              <a:rPr lang="en-US" altLang="zh-CN" sz="1600" dirty="0"/>
              <a:t>.</a:t>
            </a:r>
          </a:p>
          <a:p>
            <a:r>
              <a:rPr lang="en-US" altLang="zh-CN" sz="1800" dirty="0" err="1"/>
              <a:t>Alloc</a:t>
            </a:r>
            <a:r>
              <a:rPr lang="en-US" altLang="zh-CN" sz="1800" dirty="0"/>
              <a:t>-ID</a:t>
            </a:r>
          </a:p>
          <a:p>
            <a:pPr lvl="1"/>
            <a:r>
              <a:rPr lang="pt-BR" altLang="zh-CN" sz="1600" dirty="0"/>
              <a:t>Cada T-CONT é identificado de forma única por um </a:t>
            </a:r>
            <a:r>
              <a:rPr lang="pt-BR" altLang="zh-CN" sz="1600" dirty="0" err="1"/>
              <a:t>Alloc</a:t>
            </a:r>
            <a:r>
              <a:rPr lang="pt-BR" altLang="zh-CN" sz="1600" dirty="0"/>
              <a:t>-ID</a:t>
            </a:r>
            <a:r>
              <a:rPr lang="en-US" altLang="zh-CN" sz="1600" dirty="0"/>
              <a:t>.</a:t>
            </a:r>
          </a:p>
          <a:p>
            <a:pPr lvl="1"/>
            <a:r>
              <a:rPr lang="pt-BR" altLang="zh-CN" sz="1600" dirty="0"/>
              <a:t>O intervalo de valores do </a:t>
            </a:r>
            <a:r>
              <a:rPr lang="pt-BR" altLang="zh-CN" sz="1600" dirty="0" err="1"/>
              <a:t>Alloc</a:t>
            </a:r>
            <a:r>
              <a:rPr lang="pt-BR" altLang="zh-CN" sz="1600" dirty="0"/>
              <a:t>-ID é de 0-4095, que é atribuído pela OLT. Um </a:t>
            </a:r>
            <a:r>
              <a:rPr lang="pt-BR" altLang="zh-CN" sz="1600" dirty="0" err="1"/>
              <a:t>Alloc</a:t>
            </a:r>
            <a:r>
              <a:rPr lang="pt-BR" altLang="zh-CN" sz="1600" dirty="0"/>
              <a:t>-ID pode ser usado por apenas uma ONU/ONT numa porta PON</a:t>
            </a:r>
            <a:r>
              <a:rPr lang="en-US" altLang="zh-CN" sz="1600" dirty="0"/>
              <a:t>.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Conceitos básicos de GPON - T-CONT</a:t>
            </a:r>
            <a:endParaRPr lang="zh-CN" altLang="en-US" dirty="0"/>
          </a:p>
        </p:txBody>
      </p:sp>
      <p:sp>
        <p:nvSpPr>
          <p:cNvPr id="25" name="AutoShape 5"/>
          <p:cNvSpPr>
            <a:spLocks noChangeAspect="1" noChangeArrowheads="1" noTextEdit="1"/>
          </p:cNvSpPr>
          <p:nvPr/>
        </p:nvSpPr>
        <p:spPr bwMode="auto">
          <a:xfrm>
            <a:off x="2366612" y="1282262"/>
            <a:ext cx="7458776" cy="2078267"/>
          </a:xfrm>
          <a:prstGeom prst="rect">
            <a:avLst/>
          </a:prstGeom>
          <a:noFill/>
          <a:ln w="12700">
            <a:solidFill>
              <a:srgbClr val="005C8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71370" y="1510667"/>
            <a:ext cx="3752091" cy="1790593"/>
            <a:chOff x="3832507" y="1568746"/>
            <a:chExt cx="3520080" cy="1586868"/>
          </a:xfrm>
        </p:grpSpPr>
        <p:sp>
          <p:nvSpPr>
            <p:cNvPr id="27" name="Freeform 6"/>
            <p:cNvSpPr/>
            <p:nvPr/>
          </p:nvSpPr>
          <p:spPr bwMode="auto">
            <a:xfrm>
              <a:off x="5928806" y="2506536"/>
              <a:ext cx="1423781" cy="585228"/>
            </a:xfrm>
            <a:custGeom>
              <a:avLst/>
              <a:gdLst>
                <a:gd name="T0" fmla="*/ 2147483647 w 850"/>
                <a:gd name="T1" fmla="*/ 2147483647 h 382"/>
                <a:gd name="T2" fmla="*/ 2147483647 w 850"/>
                <a:gd name="T3" fmla="*/ 2147483647 h 382"/>
                <a:gd name="T4" fmla="*/ 2147483647 w 850"/>
                <a:gd name="T5" fmla="*/ 2147483647 h 382"/>
                <a:gd name="T6" fmla="*/ 0 w 850"/>
                <a:gd name="T7" fmla="*/ 0 h 382"/>
                <a:gd name="T8" fmla="*/ 2147483647 w 850"/>
                <a:gd name="T9" fmla="*/ 2147483647 h 382"/>
                <a:gd name="T10" fmla="*/ 2147483647 w 850"/>
                <a:gd name="T11" fmla="*/ 2147483647 h 382"/>
                <a:gd name="T12" fmla="*/ 2147483647 w 850"/>
                <a:gd name="T13" fmla="*/ 2147483647 h 382"/>
                <a:gd name="T14" fmla="*/ 2147483647 w 850"/>
                <a:gd name="T15" fmla="*/ 2147483647 h 3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50"/>
                <a:gd name="T25" fmla="*/ 0 h 382"/>
                <a:gd name="T26" fmla="*/ 850 w 850"/>
                <a:gd name="T27" fmla="*/ 382 h 3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50" h="382">
                  <a:moveTo>
                    <a:pt x="161" y="382"/>
                  </a:moveTo>
                  <a:lnTo>
                    <a:pt x="161" y="114"/>
                  </a:lnTo>
                  <a:lnTo>
                    <a:pt x="289" y="114"/>
                  </a:lnTo>
                  <a:lnTo>
                    <a:pt x="0" y="0"/>
                  </a:lnTo>
                  <a:lnTo>
                    <a:pt x="431" y="114"/>
                  </a:lnTo>
                  <a:lnTo>
                    <a:pt x="850" y="114"/>
                  </a:lnTo>
                  <a:lnTo>
                    <a:pt x="850" y="382"/>
                  </a:lnTo>
                  <a:lnTo>
                    <a:pt x="161" y="382"/>
                  </a:lnTo>
                  <a:close/>
                </a:path>
              </a:pathLst>
            </a:custGeom>
            <a:noFill/>
            <a:ln w="9525">
              <a:solidFill>
                <a:srgbClr val="005C8A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3832507" y="1568746"/>
              <a:ext cx="1495425" cy="1057275"/>
            </a:xfrm>
            <a:custGeom>
              <a:avLst/>
              <a:gdLst>
                <a:gd name="T0" fmla="*/ 2147483647 w 942"/>
                <a:gd name="T1" fmla="*/ 0 h 2531"/>
                <a:gd name="T2" fmla="*/ 2147483647 w 942"/>
                <a:gd name="T3" fmla="*/ 2147483647 h 2531"/>
                <a:gd name="T4" fmla="*/ 2147483647 w 942"/>
                <a:gd name="T5" fmla="*/ 2147483647 h 2531"/>
                <a:gd name="T6" fmla="*/ 0 w 942"/>
                <a:gd name="T7" fmla="*/ 2147483647 h 2531"/>
                <a:gd name="T8" fmla="*/ 0 w 942"/>
                <a:gd name="T9" fmla="*/ 2147483647 h 2531"/>
                <a:gd name="T10" fmla="*/ 2147483647 w 942"/>
                <a:gd name="T11" fmla="*/ 0 h 2531"/>
                <a:gd name="T12" fmla="*/ 0 w 942"/>
                <a:gd name="T13" fmla="*/ 2147483647 h 2531"/>
                <a:gd name="T14" fmla="*/ 0 w 942"/>
                <a:gd name="T15" fmla="*/ 0 h 2531"/>
                <a:gd name="T16" fmla="*/ 2147483647 w 942"/>
                <a:gd name="T17" fmla="*/ 0 h 2531"/>
                <a:gd name="T18" fmla="*/ 0 w 942"/>
                <a:gd name="T19" fmla="*/ 2147483647 h 2531"/>
                <a:gd name="T20" fmla="*/ 2147483647 w 942"/>
                <a:gd name="T21" fmla="*/ 2147483647 h 2531"/>
                <a:gd name="T22" fmla="*/ 2147483647 w 942"/>
                <a:gd name="T23" fmla="*/ 2147483647 h 2531"/>
                <a:gd name="T24" fmla="*/ 2147483647 w 942"/>
                <a:gd name="T25" fmla="*/ 2147483647 h 2531"/>
                <a:gd name="T26" fmla="*/ 2147483647 w 942"/>
                <a:gd name="T27" fmla="*/ 0 h 2531"/>
                <a:gd name="T28" fmla="*/ 2147483647 w 942"/>
                <a:gd name="T29" fmla="*/ 0 h 2531"/>
                <a:gd name="T30" fmla="*/ 2147483647 w 942"/>
                <a:gd name="T31" fmla="*/ 2147483647 h 2531"/>
                <a:gd name="T32" fmla="*/ 2147483647 w 942"/>
                <a:gd name="T33" fmla="*/ 0 h 2531"/>
                <a:gd name="T34" fmla="*/ 2147483647 w 942"/>
                <a:gd name="T35" fmla="*/ 0 h 2531"/>
                <a:gd name="T36" fmla="*/ 2147483647 w 942"/>
                <a:gd name="T37" fmla="*/ 2147483647 h 2531"/>
                <a:gd name="T38" fmla="*/ 2147483647 w 942"/>
                <a:gd name="T39" fmla="*/ 0 h 2531"/>
                <a:gd name="T40" fmla="*/ 2147483647 w 942"/>
                <a:gd name="T41" fmla="*/ 2147483647 h 2531"/>
                <a:gd name="T42" fmla="*/ 2147483647 w 942"/>
                <a:gd name="T43" fmla="*/ 2147483647 h 2531"/>
                <a:gd name="T44" fmla="*/ 2147483647 w 942"/>
                <a:gd name="T45" fmla="*/ 2147483647 h 2531"/>
                <a:gd name="T46" fmla="*/ 2147483647 w 942"/>
                <a:gd name="T47" fmla="*/ 2147483647 h 2531"/>
                <a:gd name="T48" fmla="*/ 2147483647 w 942"/>
                <a:gd name="T49" fmla="*/ 2147483647 h 2531"/>
                <a:gd name="T50" fmla="*/ 2147483647 w 942"/>
                <a:gd name="T51" fmla="*/ 2147483647 h 2531"/>
                <a:gd name="T52" fmla="*/ 2147483647 w 942"/>
                <a:gd name="T53" fmla="*/ 2147483647 h 2531"/>
                <a:gd name="T54" fmla="*/ 2147483647 w 942"/>
                <a:gd name="T55" fmla="*/ 2147483647 h 2531"/>
                <a:gd name="T56" fmla="*/ 2147483647 w 942"/>
                <a:gd name="T57" fmla="*/ 2147483647 h 2531"/>
                <a:gd name="T58" fmla="*/ 2147483647 w 942"/>
                <a:gd name="T59" fmla="*/ 2147483647 h 2531"/>
                <a:gd name="T60" fmla="*/ 0 w 942"/>
                <a:gd name="T61" fmla="*/ 2147483647 h 2531"/>
                <a:gd name="T62" fmla="*/ 2147483647 w 942"/>
                <a:gd name="T63" fmla="*/ 2147483647 h 2531"/>
                <a:gd name="T64" fmla="*/ 2147483647 w 942"/>
                <a:gd name="T65" fmla="*/ 2147483647 h 2531"/>
                <a:gd name="T66" fmla="*/ 2147483647 w 942"/>
                <a:gd name="T67" fmla="*/ 2147483647 h 2531"/>
                <a:gd name="T68" fmla="*/ 2147483647 w 942"/>
                <a:gd name="T69" fmla="*/ 2147483647 h 2531"/>
                <a:gd name="T70" fmla="*/ 0 w 942"/>
                <a:gd name="T71" fmla="*/ 2147483647 h 2531"/>
                <a:gd name="T72" fmla="*/ 2147483647 w 942"/>
                <a:gd name="T73" fmla="*/ 2147483647 h 2531"/>
                <a:gd name="T74" fmla="*/ 0 w 942"/>
                <a:gd name="T75" fmla="*/ 2147483647 h 2531"/>
                <a:gd name="T76" fmla="*/ 0 w 942"/>
                <a:gd name="T77" fmla="*/ 2147483647 h 2531"/>
                <a:gd name="T78" fmla="*/ 2147483647 w 942"/>
                <a:gd name="T79" fmla="*/ 2147483647 h 253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42"/>
                <a:gd name="T121" fmla="*/ 0 h 2531"/>
                <a:gd name="T122" fmla="*/ 942 w 942"/>
                <a:gd name="T123" fmla="*/ 2531 h 253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42" h="2531">
                  <a:moveTo>
                    <a:pt x="3" y="0"/>
                  </a:moveTo>
                  <a:lnTo>
                    <a:pt x="5" y="2"/>
                  </a:lnTo>
                  <a:lnTo>
                    <a:pt x="5" y="2529"/>
                  </a:lnTo>
                  <a:lnTo>
                    <a:pt x="0" y="2529"/>
                  </a:lnTo>
                  <a:lnTo>
                    <a:pt x="0" y="2"/>
                  </a:lnTo>
                  <a:lnTo>
                    <a:pt x="3" y="0"/>
                  </a:lnTo>
                  <a:close/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2"/>
                  </a:lnTo>
                  <a:close/>
                  <a:moveTo>
                    <a:pt x="942" y="2"/>
                  </a:moveTo>
                  <a:lnTo>
                    <a:pt x="939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939" y="0"/>
                  </a:lnTo>
                  <a:lnTo>
                    <a:pt x="942" y="2"/>
                  </a:lnTo>
                  <a:close/>
                  <a:moveTo>
                    <a:pt x="939" y="0"/>
                  </a:moveTo>
                  <a:lnTo>
                    <a:pt x="942" y="0"/>
                  </a:lnTo>
                  <a:lnTo>
                    <a:pt x="942" y="2"/>
                  </a:lnTo>
                  <a:lnTo>
                    <a:pt x="939" y="0"/>
                  </a:lnTo>
                  <a:close/>
                  <a:moveTo>
                    <a:pt x="939" y="2531"/>
                  </a:moveTo>
                  <a:lnTo>
                    <a:pt x="937" y="2529"/>
                  </a:lnTo>
                  <a:lnTo>
                    <a:pt x="937" y="2"/>
                  </a:lnTo>
                  <a:lnTo>
                    <a:pt x="942" y="2"/>
                  </a:lnTo>
                  <a:lnTo>
                    <a:pt x="942" y="2529"/>
                  </a:lnTo>
                  <a:lnTo>
                    <a:pt x="939" y="2531"/>
                  </a:lnTo>
                  <a:close/>
                  <a:moveTo>
                    <a:pt x="942" y="2529"/>
                  </a:moveTo>
                  <a:lnTo>
                    <a:pt x="942" y="2531"/>
                  </a:lnTo>
                  <a:lnTo>
                    <a:pt x="939" y="2531"/>
                  </a:lnTo>
                  <a:lnTo>
                    <a:pt x="942" y="2529"/>
                  </a:lnTo>
                  <a:close/>
                  <a:moveTo>
                    <a:pt x="0" y="2529"/>
                  </a:moveTo>
                  <a:lnTo>
                    <a:pt x="3" y="2527"/>
                  </a:lnTo>
                  <a:lnTo>
                    <a:pt x="939" y="2527"/>
                  </a:lnTo>
                  <a:lnTo>
                    <a:pt x="939" y="2531"/>
                  </a:lnTo>
                  <a:lnTo>
                    <a:pt x="3" y="2531"/>
                  </a:lnTo>
                  <a:lnTo>
                    <a:pt x="0" y="2529"/>
                  </a:lnTo>
                  <a:close/>
                  <a:moveTo>
                    <a:pt x="3" y="2531"/>
                  </a:moveTo>
                  <a:lnTo>
                    <a:pt x="0" y="2531"/>
                  </a:lnTo>
                  <a:lnTo>
                    <a:pt x="0" y="2529"/>
                  </a:lnTo>
                  <a:lnTo>
                    <a:pt x="3" y="25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128167" y="1754483"/>
              <a:ext cx="998538" cy="184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5C8A"/>
              </a:solidFill>
              <a:miter lim="800000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6140731" y="1751308"/>
              <a:ext cx="1004888" cy="190500"/>
            </a:xfrm>
            <a:custGeom>
              <a:avLst/>
              <a:gdLst>
                <a:gd name="T0" fmla="*/ 2147483647 w 633"/>
                <a:gd name="T1" fmla="*/ 0 h 120"/>
                <a:gd name="T2" fmla="*/ 2147483647 w 633"/>
                <a:gd name="T3" fmla="*/ 2147483647 h 120"/>
                <a:gd name="T4" fmla="*/ 2147483647 w 633"/>
                <a:gd name="T5" fmla="*/ 2147483647 h 120"/>
                <a:gd name="T6" fmla="*/ 0 w 633"/>
                <a:gd name="T7" fmla="*/ 2147483647 h 120"/>
                <a:gd name="T8" fmla="*/ 0 w 633"/>
                <a:gd name="T9" fmla="*/ 2147483647 h 120"/>
                <a:gd name="T10" fmla="*/ 2147483647 w 633"/>
                <a:gd name="T11" fmla="*/ 0 h 120"/>
                <a:gd name="T12" fmla="*/ 0 w 633"/>
                <a:gd name="T13" fmla="*/ 2147483647 h 120"/>
                <a:gd name="T14" fmla="*/ 0 w 633"/>
                <a:gd name="T15" fmla="*/ 0 h 120"/>
                <a:gd name="T16" fmla="*/ 2147483647 w 633"/>
                <a:gd name="T17" fmla="*/ 0 h 120"/>
                <a:gd name="T18" fmla="*/ 0 w 633"/>
                <a:gd name="T19" fmla="*/ 2147483647 h 120"/>
                <a:gd name="T20" fmla="*/ 2147483647 w 633"/>
                <a:gd name="T21" fmla="*/ 2147483647 h 120"/>
                <a:gd name="T22" fmla="*/ 2147483647 w 633"/>
                <a:gd name="T23" fmla="*/ 2147483647 h 120"/>
                <a:gd name="T24" fmla="*/ 2147483647 w 633"/>
                <a:gd name="T25" fmla="*/ 2147483647 h 120"/>
                <a:gd name="T26" fmla="*/ 2147483647 w 633"/>
                <a:gd name="T27" fmla="*/ 0 h 120"/>
                <a:gd name="T28" fmla="*/ 2147483647 w 633"/>
                <a:gd name="T29" fmla="*/ 0 h 120"/>
                <a:gd name="T30" fmla="*/ 2147483647 w 633"/>
                <a:gd name="T31" fmla="*/ 2147483647 h 120"/>
                <a:gd name="T32" fmla="*/ 2147483647 w 633"/>
                <a:gd name="T33" fmla="*/ 0 h 120"/>
                <a:gd name="T34" fmla="*/ 2147483647 w 633"/>
                <a:gd name="T35" fmla="*/ 0 h 120"/>
                <a:gd name="T36" fmla="*/ 2147483647 w 633"/>
                <a:gd name="T37" fmla="*/ 2147483647 h 120"/>
                <a:gd name="T38" fmla="*/ 2147483647 w 633"/>
                <a:gd name="T39" fmla="*/ 0 h 120"/>
                <a:gd name="T40" fmla="*/ 2147483647 w 633"/>
                <a:gd name="T41" fmla="*/ 2147483647 h 120"/>
                <a:gd name="T42" fmla="*/ 2147483647 w 633"/>
                <a:gd name="T43" fmla="*/ 2147483647 h 120"/>
                <a:gd name="T44" fmla="*/ 2147483647 w 633"/>
                <a:gd name="T45" fmla="*/ 2147483647 h 120"/>
                <a:gd name="T46" fmla="*/ 2147483647 w 633"/>
                <a:gd name="T47" fmla="*/ 2147483647 h 120"/>
                <a:gd name="T48" fmla="*/ 2147483647 w 633"/>
                <a:gd name="T49" fmla="*/ 2147483647 h 120"/>
                <a:gd name="T50" fmla="*/ 2147483647 w 633"/>
                <a:gd name="T51" fmla="*/ 2147483647 h 120"/>
                <a:gd name="T52" fmla="*/ 2147483647 w 633"/>
                <a:gd name="T53" fmla="*/ 2147483647 h 120"/>
                <a:gd name="T54" fmla="*/ 2147483647 w 633"/>
                <a:gd name="T55" fmla="*/ 2147483647 h 120"/>
                <a:gd name="T56" fmla="*/ 2147483647 w 633"/>
                <a:gd name="T57" fmla="*/ 2147483647 h 120"/>
                <a:gd name="T58" fmla="*/ 2147483647 w 633"/>
                <a:gd name="T59" fmla="*/ 2147483647 h 120"/>
                <a:gd name="T60" fmla="*/ 0 w 633"/>
                <a:gd name="T61" fmla="*/ 2147483647 h 120"/>
                <a:gd name="T62" fmla="*/ 2147483647 w 633"/>
                <a:gd name="T63" fmla="*/ 2147483647 h 120"/>
                <a:gd name="T64" fmla="*/ 2147483647 w 633"/>
                <a:gd name="T65" fmla="*/ 2147483647 h 120"/>
                <a:gd name="T66" fmla="*/ 2147483647 w 633"/>
                <a:gd name="T67" fmla="*/ 2147483647 h 120"/>
                <a:gd name="T68" fmla="*/ 2147483647 w 633"/>
                <a:gd name="T69" fmla="*/ 2147483647 h 120"/>
                <a:gd name="T70" fmla="*/ 0 w 633"/>
                <a:gd name="T71" fmla="*/ 2147483647 h 120"/>
                <a:gd name="T72" fmla="*/ 2147483647 w 633"/>
                <a:gd name="T73" fmla="*/ 2147483647 h 120"/>
                <a:gd name="T74" fmla="*/ 0 w 633"/>
                <a:gd name="T75" fmla="*/ 2147483647 h 120"/>
                <a:gd name="T76" fmla="*/ 0 w 633"/>
                <a:gd name="T77" fmla="*/ 2147483647 h 120"/>
                <a:gd name="T78" fmla="*/ 2147483647 w 633"/>
                <a:gd name="T79" fmla="*/ 2147483647 h 12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33"/>
                <a:gd name="T121" fmla="*/ 0 h 120"/>
                <a:gd name="T122" fmla="*/ 633 w 633"/>
                <a:gd name="T123" fmla="*/ 120 h 12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33" h="120">
                  <a:moveTo>
                    <a:pt x="2" y="0"/>
                  </a:moveTo>
                  <a:lnTo>
                    <a:pt x="8" y="2"/>
                  </a:lnTo>
                  <a:lnTo>
                    <a:pt x="8" y="118"/>
                  </a:lnTo>
                  <a:lnTo>
                    <a:pt x="0" y="118"/>
                  </a:lnTo>
                  <a:lnTo>
                    <a:pt x="0" y="2"/>
                  </a:lnTo>
                  <a:lnTo>
                    <a:pt x="2" y="0"/>
                  </a:lnTo>
                  <a:close/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  <a:moveTo>
                    <a:pt x="633" y="2"/>
                  </a:moveTo>
                  <a:lnTo>
                    <a:pt x="631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31" y="0"/>
                  </a:lnTo>
                  <a:lnTo>
                    <a:pt x="633" y="2"/>
                  </a:lnTo>
                  <a:close/>
                  <a:moveTo>
                    <a:pt x="631" y="0"/>
                  </a:moveTo>
                  <a:lnTo>
                    <a:pt x="633" y="0"/>
                  </a:lnTo>
                  <a:lnTo>
                    <a:pt x="633" y="2"/>
                  </a:lnTo>
                  <a:lnTo>
                    <a:pt x="631" y="0"/>
                  </a:lnTo>
                  <a:close/>
                  <a:moveTo>
                    <a:pt x="631" y="120"/>
                  </a:moveTo>
                  <a:lnTo>
                    <a:pt x="628" y="118"/>
                  </a:lnTo>
                  <a:lnTo>
                    <a:pt x="628" y="2"/>
                  </a:lnTo>
                  <a:lnTo>
                    <a:pt x="633" y="2"/>
                  </a:lnTo>
                  <a:lnTo>
                    <a:pt x="633" y="118"/>
                  </a:lnTo>
                  <a:lnTo>
                    <a:pt x="631" y="120"/>
                  </a:lnTo>
                  <a:close/>
                  <a:moveTo>
                    <a:pt x="633" y="118"/>
                  </a:moveTo>
                  <a:lnTo>
                    <a:pt x="633" y="120"/>
                  </a:lnTo>
                  <a:lnTo>
                    <a:pt x="631" y="120"/>
                  </a:lnTo>
                  <a:lnTo>
                    <a:pt x="633" y="118"/>
                  </a:lnTo>
                  <a:close/>
                  <a:moveTo>
                    <a:pt x="0" y="118"/>
                  </a:moveTo>
                  <a:lnTo>
                    <a:pt x="2" y="116"/>
                  </a:lnTo>
                  <a:lnTo>
                    <a:pt x="631" y="116"/>
                  </a:lnTo>
                  <a:lnTo>
                    <a:pt x="631" y="120"/>
                  </a:lnTo>
                  <a:lnTo>
                    <a:pt x="2" y="120"/>
                  </a:lnTo>
                  <a:lnTo>
                    <a:pt x="0" y="118"/>
                  </a:lnTo>
                  <a:close/>
                  <a:moveTo>
                    <a:pt x="2" y="120"/>
                  </a:moveTo>
                  <a:lnTo>
                    <a:pt x="0" y="120"/>
                  </a:lnTo>
                  <a:lnTo>
                    <a:pt x="0" y="118"/>
                  </a:lnTo>
                  <a:lnTo>
                    <a:pt x="2" y="1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143906" y="1997370"/>
              <a:ext cx="998538" cy="1857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5C8A"/>
              </a:solidFill>
              <a:miter lim="800000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6140731" y="1994195"/>
              <a:ext cx="1004888" cy="192088"/>
            </a:xfrm>
            <a:custGeom>
              <a:avLst/>
              <a:gdLst>
                <a:gd name="T0" fmla="*/ 2147483647 w 633"/>
                <a:gd name="T1" fmla="*/ 0 h 121"/>
                <a:gd name="T2" fmla="*/ 2147483647 w 633"/>
                <a:gd name="T3" fmla="*/ 2147483647 h 121"/>
                <a:gd name="T4" fmla="*/ 2147483647 w 633"/>
                <a:gd name="T5" fmla="*/ 2147483647 h 121"/>
                <a:gd name="T6" fmla="*/ 0 w 633"/>
                <a:gd name="T7" fmla="*/ 2147483647 h 121"/>
                <a:gd name="T8" fmla="*/ 0 w 633"/>
                <a:gd name="T9" fmla="*/ 2147483647 h 121"/>
                <a:gd name="T10" fmla="*/ 2147483647 w 633"/>
                <a:gd name="T11" fmla="*/ 0 h 121"/>
                <a:gd name="T12" fmla="*/ 0 w 633"/>
                <a:gd name="T13" fmla="*/ 2147483647 h 121"/>
                <a:gd name="T14" fmla="*/ 0 w 633"/>
                <a:gd name="T15" fmla="*/ 0 h 121"/>
                <a:gd name="T16" fmla="*/ 2147483647 w 633"/>
                <a:gd name="T17" fmla="*/ 0 h 121"/>
                <a:gd name="T18" fmla="*/ 0 w 633"/>
                <a:gd name="T19" fmla="*/ 2147483647 h 121"/>
                <a:gd name="T20" fmla="*/ 2147483647 w 633"/>
                <a:gd name="T21" fmla="*/ 2147483647 h 121"/>
                <a:gd name="T22" fmla="*/ 2147483647 w 633"/>
                <a:gd name="T23" fmla="*/ 2147483647 h 121"/>
                <a:gd name="T24" fmla="*/ 2147483647 w 633"/>
                <a:gd name="T25" fmla="*/ 2147483647 h 121"/>
                <a:gd name="T26" fmla="*/ 2147483647 w 633"/>
                <a:gd name="T27" fmla="*/ 0 h 121"/>
                <a:gd name="T28" fmla="*/ 2147483647 w 633"/>
                <a:gd name="T29" fmla="*/ 0 h 121"/>
                <a:gd name="T30" fmla="*/ 2147483647 w 633"/>
                <a:gd name="T31" fmla="*/ 2147483647 h 121"/>
                <a:gd name="T32" fmla="*/ 2147483647 w 633"/>
                <a:gd name="T33" fmla="*/ 0 h 121"/>
                <a:gd name="T34" fmla="*/ 2147483647 w 633"/>
                <a:gd name="T35" fmla="*/ 0 h 121"/>
                <a:gd name="T36" fmla="*/ 2147483647 w 633"/>
                <a:gd name="T37" fmla="*/ 2147483647 h 121"/>
                <a:gd name="T38" fmla="*/ 2147483647 w 633"/>
                <a:gd name="T39" fmla="*/ 0 h 121"/>
                <a:gd name="T40" fmla="*/ 2147483647 w 633"/>
                <a:gd name="T41" fmla="*/ 2147483647 h 121"/>
                <a:gd name="T42" fmla="*/ 2147483647 w 633"/>
                <a:gd name="T43" fmla="*/ 2147483647 h 121"/>
                <a:gd name="T44" fmla="*/ 2147483647 w 633"/>
                <a:gd name="T45" fmla="*/ 2147483647 h 121"/>
                <a:gd name="T46" fmla="*/ 2147483647 w 633"/>
                <a:gd name="T47" fmla="*/ 2147483647 h 121"/>
                <a:gd name="T48" fmla="*/ 2147483647 w 633"/>
                <a:gd name="T49" fmla="*/ 2147483647 h 121"/>
                <a:gd name="T50" fmla="*/ 2147483647 w 633"/>
                <a:gd name="T51" fmla="*/ 2147483647 h 121"/>
                <a:gd name="T52" fmla="*/ 2147483647 w 633"/>
                <a:gd name="T53" fmla="*/ 2147483647 h 121"/>
                <a:gd name="T54" fmla="*/ 2147483647 w 633"/>
                <a:gd name="T55" fmla="*/ 2147483647 h 121"/>
                <a:gd name="T56" fmla="*/ 2147483647 w 633"/>
                <a:gd name="T57" fmla="*/ 2147483647 h 121"/>
                <a:gd name="T58" fmla="*/ 2147483647 w 633"/>
                <a:gd name="T59" fmla="*/ 2147483647 h 121"/>
                <a:gd name="T60" fmla="*/ 0 w 633"/>
                <a:gd name="T61" fmla="*/ 2147483647 h 121"/>
                <a:gd name="T62" fmla="*/ 2147483647 w 633"/>
                <a:gd name="T63" fmla="*/ 2147483647 h 121"/>
                <a:gd name="T64" fmla="*/ 2147483647 w 633"/>
                <a:gd name="T65" fmla="*/ 2147483647 h 121"/>
                <a:gd name="T66" fmla="*/ 2147483647 w 633"/>
                <a:gd name="T67" fmla="*/ 2147483647 h 121"/>
                <a:gd name="T68" fmla="*/ 2147483647 w 633"/>
                <a:gd name="T69" fmla="*/ 2147483647 h 121"/>
                <a:gd name="T70" fmla="*/ 0 w 633"/>
                <a:gd name="T71" fmla="*/ 2147483647 h 121"/>
                <a:gd name="T72" fmla="*/ 2147483647 w 633"/>
                <a:gd name="T73" fmla="*/ 2147483647 h 121"/>
                <a:gd name="T74" fmla="*/ 0 w 633"/>
                <a:gd name="T75" fmla="*/ 2147483647 h 121"/>
                <a:gd name="T76" fmla="*/ 0 w 633"/>
                <a:gd name="T77" fmla="*/ 2147483647 h 121"/>
                <a:gd name="T78" fmla="*/ 2147483647 w 633"/>
                <a:gd name="T79" fmla="*/ 2147483647 h 12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33"/>
                <a:gd name="T121" fmla="*/ 0 h 121"/>
                <a:gd name="T122" fmla="*/ 633 w 633"/>
                <a:gd name="T123" fmla="*/ 121 h 12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33" h="120">
                  <a:moveTo>
                    <a:pt x="2" y="0"/>
                  </a:moveTo>
                  <a:lnTo>
                    <a:pt x="8" y="2"/>
                  </a:lnTo>
                  <a:lnTo>
                    <a:pt x="8" y="119"/>
                  </a:lnTo>
                  <a:lnTo>
                    <a:pt x="0" y="119"/>
                  </a:lnTo>
                  <a:lnTo>
                    <a:pt x="0" y="2"/>
                  </a:lnTo>
                  <a:lnTo>
                    <a:pt x="2" y="0"/>
                  </a:lnTo>
                  <a:close/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  <a:moveTo>
                    <a:pt x="633" y="2"/>
                  </a:moveTo>
                  <a:lnTo>
                    <a:pt x="631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31" y="0"/>
                  </a:lnTo>
                  <a:lnTo>
                    <a:pt x="633" y="2"/>
                  </a:lnTo>
                  <a:close/>
                  <a:moveTo>
                    <a:pt x="631" y="0"/>
                  </a:moveTo>
                  <a:lnTo>
                    <a:pt x="633" y="0"/>
                  </a:lnTo>
                  <a:lnTo>
                    <a:pt x="633" y="2"/>
                  </a:lnTo>
                  <a:lnTo>
                    <a:pt x="631" y="0"/>
                  </a:lnTo>
                  <a:close/>
                  <a:moveTo>
                    <a:pt x="631" y="121"/>
                  </a:moveTo>
                  <a:lnTo>
                    <a:pt x="628" y="119"/>
                  </a:lnTo>
                  <a:lnTo>
                    <a:pt x="628" y="2"/>
                  </a:lnTo>
                  <a:lnTo>
                    <a:pt x="633" y="2"/>
                  </a:lnTo>
                  <a:lnTo>
                    <a:pt x="633" y="119"/>
                  </a:lnTo>
                  <a:lnTo>
                    <a:pt x="631" y="121"/>
                  </a:lnTo>
                  <a:close/>
                  <a:moveTo>
                    <a:pt x="633" y="119"/>
                  </a:moveTo>
                  <a:lnTo>
                    <a:pt x="633" y="121"/>
                  </a:lnTo>
                  <a:lnTo>
                    <a:pt x="631" y="121"/>
                  </a:lnTo>
                  <a:lnTo>
                    <a:pt x="633" y="119"/>
                  </a:lnTo>
                  <a:close/>
                  <a:moveTo>
                    <a:pt x="0" y="119"/>
                  </a:moveTo>
                  <a:lnTo>
                    <a:pt x="2" y="115"/>
                  </a:lnTo>
                  <a:lnTo>
                    <a:pt x="631" y="115"/>
                  </a:lnTo>
                  <a:lnTo>
                    <a:pt x="631" y="121"/>
                  </a:lnTo>
                  <a:lnTo>
                    <a:pt x="2" y="121"/>
                  </a:lnTo>
                  <a:lnTo>
                    <a:pt x="0" y="119"/>
                  </a:lnTo>
                  <a:close/>
                  <a:moveTo>
                    <a:pt x="2" y="121"/>
                  </a:moveTo>
                  <a:lnTo>
                    <a:pt x="0" y="121"/>
                  </a:lnTo>
                  <a:lnTo>
                    <a:pt x="0" y="119"/>
                  </a:lnTo>
                  <a:lnTo>
                    <a:pt x="2" y="1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143906" y="2240258"/>
              <a:ext cx="998538" cy="1825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5C8A"/>
              </a:solidFill>
              <a:miter lim="800000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6140731" y="2237083"/>
              <a:ext cx="1004888" cy="188912"/>
            </a:xfrm>
            <a:custGeom>
              <a:avLst/>
              <a:gdLst>
                <a:gd name="T0" fmla="*/ 2147483647 w 633"/>
                <a:gd name="T1" fmla="*/ 0 h 119"/>
                <a:gd name="T2" fmla="*/ 2147483647 w 633"/>
                <a:gd name="T3" fmla="*/ 2147483647 h 119"/>
                <a:gd name="T4" fmla="*/ 2147483647 w 633"/>
                <a:gd name="T5" fmla="*/ 2147483647 h 119"/>
                <a:gd name="T6" fmla="*/ 0 w 633"/>
                <a:gd name="T7" fmla="*/ 2147483647 h 119"/>
                <a:gd name="T8" fmla="*/ 0 w 633"/>
                <a:gd name="T9" fmla="*/ 2147483647 h 119"/>
                <a:gd name="T10" fmla="*/ 2147483647 w 633"/>
                <a:gd name="T11" fmla="*/ 0 h 119"/>
                <a:gd name="T12" fmla="*/ 0 w 633"/>
                <a:gd name="T13" fmla="*/ 2147483647 h 119"/>
                <a:gd name="T14" fmla="*/ 0 w 633"/>
                <a:gd name="T15" fmla="*/ 0 h 119"/>
                <a:gd name="T16" fmla="*/ 2147483647 w 633"/>
                <a:gd name="T17" fmla="*/ 0 h 119"/>
                <a:gd name="T18" fmla="*/ 0 w 633"/>
                <a:gd name="T19" fmla="*/ 2147483647 h 119"/>
                <a:gd name="T20" fmla="*/ 2147483647 w 633"/>
                <a:gd name="T21" fmla="*/ 2147483647 h 119"/>
                <a:gd name="T22" fmla="*/ 2147483647 w 633"/>
                <a:gd name="T23" fmla="*/ 2147483647 h 119"/>
                <a:gd name="T24" fmla="*/ 2147483647 w 633"/>
                <a:gd name="T25" fmla="*/ 2147483647 h 119"/>
                <a:gd name="T26" fmla="*/ 2147483647 w 633"/>
                <a:gd name="T27" fmla="*/ 0 h 119"/>
                <a:gd name="T28" fmla="*/ 2147483647 w 633"/>
                <a:gd name="T29" fmla="*/ 0 h 119"/>
                <a:gd name="T30" fmla="*/ 2147483647 w 633"/>
                <a:gd name="T31" fmla="*/ 2147483647 h 119"/>
                <a:gd name="T32" fmla="*/ 2147483647 w 633"/>
                <a:gd name="T33" fmla="*/ 0 h 119"/>
                <a:gd name="T34" fmla="*/ 2147483647 w 633"/>
                <a:gd name="T35" fmla="*/ 0 h 119"/>
                <a:gd name="T36" fmla="*/ 2147483647 w 633"/>
                <a:gd name="T37" fmla="*/ 2147483647 h 119"/>
                <a:gd name="T38" fmla="*/ 2147483647 w 633"/>
                <a:gd name="T39" fmla="*/ 0 h 119"/>
                <a:gd name="T40" fmla="*/ 2147483647 w 633"/>
                <a:gd name="T41" fmla="*/ 2147483647 h 119"/>
                <a:gd name="T42" fmla="*/ 2147483647 w 633"/>
                <a:gd name="T43" fmla="*/ 2147483647 h 119"/>
                <a:gd name="T44" fmla="*/ 2147483647 w 633"/>
                <a:gd name="T45" fmla="*/ 2147483647 h 119"/>
                <a:gd name="T46" fmla="*/ 2147483647 w 633"/>
                <a:gd name="T47" fmla="*/ 2147483647 h 119"/>
                <a:gd name="T48" fmla="*/ 2147483647 w 633"/>
                <a:gd name="T49" fmla="*/ 2147483647 h 119"/>
                <a:gd name="T50" fmla="*/ 2147483647 w 633"/>
                <a:gd name="T51" fmla="*/ 2147483647 h 119"/>
                <a:gd name="T52" fmla="*/ 2147483647 w 633"/>
                <a:gd name="T53" fmla="*/ 2147483647 h 119"/>
                <a:gd name="T54" fmla="*/ 2147483647 w 633"/>
                <a:gd name="T55" fmla="*/ 2147483647 h 119"/>
                <a:gd name="T56" fmla="*/ 2147483647 w 633"/>
                <a:gd name="T57" fmla="*/ 2147483647 h 119"/>
                <a:gd name="T58" fmla="*/ 2147483647 w 633"/>
                <a:gd name="T59" fmla="*/ 2147483647 h 119"/>
                <a:gd name="T60" fmla="*/ 0 w 633"/>
                <a:gd name="T61" fmla="*/ 2147483647 h 119"/>
                <a:gd name="T62" fmla="*/ 2147483647 w 633"/>
                <a:gd name="T63" fmla="*/ 2147483647 h 119"/>
                <a:gd name="T64" fmla="*/ 2147483647 w 633"/>
                <a:gd name="T65" fmla="*/ 2147483647 h 119"/>
                <a:gd name="T66" fmla="*/ 2147483647 w 633"/>
                <a:gd name="T67" fmla="*/ 2147483647 h 119"/>
                <a:gd name="T68" fmla="*/ 2147483647 w 633"/>
                <a:gd name="T69" fmla="*/ 2147483647 h 119"/>
                <a:gd name="T70" fmla="*/ 0 w 633"/>
                <a:gd name="T71" fmla="*/ 2147483647 h 119"/>
                <a:gd name="T72" fmla="*/ 2147483647 w 633"/>
                <a:gd name="T73" fmla="*/ 2147483647 h 119"/>
                <a:gd name="T74" fmla="*/ 0 w 633"/>
                <a:gd name="T75" fmla="*/ 2147483647 h 119"/>
                <a:gd name="T76" fmla="*/ 0 w 633"/>
                <a:gd name="T77" fmla="*/ 2147483647 h 119"/>
                <a:gd name="T78" fmla="*/ 2147483647 w 633"/>
                <a:gd name="T79" fmla="*/ 2147483647 h 1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33"/>
                <a:gd name="T121" fmla="*/ 0 h 119"/>
                <a:gd name="T122" fmla="*/ 633 w 633"/>
                <a:gd name="T123" fmla="*/ 119 h 1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33" h="119">
                  <a:moveTo>
                    <a:pt x="2" y="0"/>
                  </a:moveTo>
                  <a:lnTo>
                    <a:pt x="8" y="2"/>
                  </a:lnTo>
                  <a:lnTo>
                    <a:pt x="8" y="117"/>
                  </a:lnTo>
                  <a:lnTo>
                    <a:pt x="0" y="117"/>
                  </a:lnTo>
                  <a:lnTo>
                    <a:pt x="0" y="2"/>
                  </a:lnTo>
                  <a:lnTo>
                    <a:pt x="2" y="0"/>
                  </a:lnTo>
                  <a:close/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close/>
                  <a:moveTo>
                    <a:pt x="633" y="2"/>
                  </a:moveTo>
                  <a:lnTo>
                    <a:pt x="631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31" y="0"/>
                  </a:lnTo>
                  <a:lnTo>
                    <a:pt x="633" y="2"/>
                  </a:lnTo>
                  <a:close/>
                  <a:moveTo>
                    <a:pt x="631" y="0"/>
                  </a:moveTo>
                  <a:lnTo>
                    <a:pt x="633" y="0"/>
                  </a:lnTo>
                  <a:lnTo>
                    <a:pt x="633" y="2"/>
                  </a:lnTo>
                  <a:lnTo>
                    <a:pt x="631" y="0"/>
                  </a:lnTo>
                  <a:close/>
                  <a:moveTo>
                    <a:pt x="631" y="119"/>
                  </a:moveTo>
                  <a:lnTo>
                    <a:pt x="628" y="117"/>
                  </a:lnTo>
                  <a:lnTo>
                    <a:pt x="628" y="2"/>
                  </a:lnTo>
                  <a:lnTo>
                    <a:pt x="633" y="2"/>
                  </a:lnTo>
                  <a:lnTo>
                    <a:pt x="633" y="117"/>
                  </a:lnTo>
                  <a:lnTo>
                    <a:pt x="631" y="119"/>
                  </a:lnTo>
                  <a:close/>
                  <a:moveTo>
                    <a:pt x="633" y="117"/>
                  </a:moveTo>
                  <a:lnTo>
                    <a:pt x="633" y="119"/>
                  </a:lnTo>
                  <a:lnTo>
                    <a:pt x="631" y="119"/>
                  </a:lnTo>
                  <a:lnTo>
                    <a:pt x="633" y="117"/>
                  </a:lnTo>
                  <a:close/>
                  <a:moveTo>
                    <a:pt x="0" y="117"/>
                  </a:moveTo>
                  <a:lnTo>
                    <a:pt x="2" y="115"/>
                  </a:lnTo>
                  <a:lnTo>
                    <a:pt x="631" y="115"/>
                  </a:lnTo>
                  <a:lnTo>
                    <a:pt x="631" y="119"/>
                  </a:lnTo>
                  <a:lnTo>
                    <a:pt x="2" y="119"/>
                  </a:lnTo>
                  <a:lnTo>
                    <a:pt x="0" y="117"/>
                  </a:lnTo>
                  <a:close/>
                  <a:moveTo>
                    <a:pt x="2" y="119"/>
                  </a:moveTo>
                  <a:lnTo>
                    <a:pt x="0" y="119"/>
                  </a:lnTo>
                  <a:lnTo>
                    <a:pt x="0" y="117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5319995" y="1692571"/>
              <a:ext cx="828675" cy="792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5C8A"/>
              </a:solidFill>
              <a:miter lim="800000"/>
            </a:ln>
          </p:spPr>
          <p:txBody>
            <a:bodyPr/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5315231" y="1689396"/>
              <a:ext cx="838200" cy="798513"/>
            </a:xfrm>
            <a:custGeom>
              <a:avLst/>
              <a:gdLst>
                <a:gd name="T0" fmla="*/ 2147483647 w 528"/>
                <a:gd name="T1" fmla="*/ 0 h 503"/>
                <a:gd name="T2" fmla="*/ 2147483647 w 528"/>
                <a:gd name="T3" fmla="*/ 2147483647 h 503"/>
                <a:gd name="T4" fmla="*/ 2147483647 w 528"/>
                <a:gd name="T5" fmla="*/ 2147483647 h 503"/>
                <a:gd name="T6" fmla="*/ 0 w 528"/>
                <a:gd name="T7" fmla="*/ 2147483647 h 503"/>
                <a:gd name="T8" fmla="*/ 0 w 528"/>
                <a:gd name="T9" fmla="*/ 2147483647 h 503"/>
                <a:gd name="T10" fmla="*/ 2147483647 w 528"/>
                <a:gd name="T11" fmla="*/ 0 h 503"/>
                <a:gd name="T12" fmla="*/ 0 w 528"/>
                <a:gd name="T13" fmla="*/ 2147483647 h 503"/>
                <a:gd name="T14" fmla="*/ 0 w 528"/>
                <a:gd name="T15" fmla="*/ 0 h 503"/>
                <a:gd name="T16" fmla="*/ 2147483647 w 528"/>
                <a:gd name="T17" fmla="*/ 0 h 503"/>
                <a:gd name="T18" fmla="*/ 0 w 528"/>
                <a:gd name="T19" fmla="*/ 2147483647 h 503"/>
                <a:gd name="T20" fmla="*/ 2147483647 w 528"/>
                <a:gd name="T21" fmla="*/ 2147483647 h 503"/>
                <a:gd name="T22" fmla="*/ 2147483647 w 528"/>
                <a:gd name="T23" fmla="*/ 2147483647 h 503"/>
                <a:gd name="T24" fmla="*/ 2147483647 w 528"/>
                <a:gd name="T25" fmla="*/ 2147483647 h 503"/>
                <a:gd name="T26" fmla="*/ 2147483647 w 528"/>
                <a:gd name="T27" fmla="*/ 0 h 503"/>
                <a:gd name="T28" fmla="*/ 2147483647 w 528"/>
                <a:gd name="T29" fmla="*/ 0 h 503"/>
                <a:gd name="T30" fmla="*/ 2147483647 w 528"/>
                <a:gd name="T31" fmla="*/ 2147483647 h 503"/>
                <a:gd name="T32" fmla="*/ 2147483647 w 528"/>
                <a:gd name="T33" fmla="*/ 0 h 503"/>
                <a:gd name="T34" fmla="*/ 2147483647 w 528"/>
                <a:gd name="T35" fmla="*/ 0 h 503"/>
                <a:gd name="T36" fmla="*/ 2147483647 w 528"/>
                <a:gd name="T37" fmla="*/ 2147483647 h 503"/>
                <a:gd name="T38" fmla="*/ 2147483647 w 528"/>
                <a:gd name="T39" fmla="*/ 0 h 503"/>
                <a:gd name="T40" fmla="*/ 2147483647 w 528"/>
                <a:gd name="T41" fmla="*/ 2147483647 h 503"/>
                <a:gd name="T42" fmla="*/ 2147483647 w 528"/>
                <a:gd name="T43" fmla="*/ 2147483647 h 503"/>
                <a:gd name="T44" fmla="*/ 2147483647 w 528"/>
                <a:gd name="T45" fmla="*/ 2147483647 h 503"/>
                <a:gd name="T46" fmla="*/ 2147483647 w 528"/>
                <a:gd name="T47" fmla="*/ 2147483647 h 503"/>
                <a:gd name="T48" fmla="*/ 2147483647 w 528"/>
                <a:gd name="T49" fmla="*/ 2147483647 h 503"/>
                <a:gd name="T50" fmla="*/ 2147483647 w 528"/>
                <a:gd name="T51" fmla="*/ 2147483647 h 503"/>
                <a:gd name="T52" fmla="*/ 2147483647 w 528"/>
                <a:gd name="T53" fmla="*/ 2147483647 h 503"/>
                <a:gd name="T54" fmla="*/ 2147483647 w 528"/>
                <a:gd name="T55" fmla="*/ 2147483647 h 503"/>
                <a:gd name="T56" fmla="*/ 2147483647 w 528"/>
                <a:gd name="T57" fmla="*/ 2147483647 h 503"/>
                <a:gd name="T58" fmla="*/ 2147483647 w 528"/>
                <a:gd name="T59" fmla="*/ 2147483647 h 503"/>
                <a:gd name="T60" fmla="*/ 0 w 528"/>
                <a:gd name="T61" fmla="*/ 2147483647 h 503"/>
                <a:gd name="T62" fmla="*/ 2147483647 w 528"/>
                <a:gd name="T63" fmla="*/ 2147483647 h 503"/>
                <a:gd name="T64" fmla="*/ 2147483647 w 528"/>
                <a:gd name="T65" fmla="*/ 2147483647 h 503"/>
                <a:gd name="T66" fmla="*/ 2147483647 w 528"/>
                <a:gd name="T67" fmla="*/ 2147483647 h 503"/>
                <a:gd name="T68" fmla="*/ 2147483647 w 528"/>
                <a:gd name="T69" fmla="*/ 2147483647 h 503"/>
                <a:gd name="T70" fmla="*/ 0 w 528"/>
                <a:gd name="T71" fmla="*/ 2147483647 h 503"/>
                <a:gd name="T72" fmla="*/ 2147483647 w 528"/>
                <a:gd name="T73" fmla="*/ 2147483647 h 503"/>
                <a:gd name="T74" fmla="*/ 0 w 528"/>
                <a:gd name="T75" fmla="*/ 2147483647 h 503"/>
                <a:gd name="T76" fmla="*/ 0 w 528"/>
                <a:gd name="T77" fmla="*/ 2147483647 h 503"/>
                <a:gd name="T78" fmla="*/ 2147483647 w 528"/>
                <a:gd name="T79" fmla="*/ 2147483647 h 50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28"/>
                <a:gd name="T121" fmla="*/ 0 h 503"/>
                <a:gd name="T122" fmla="*/ 528 w 528"/>
                <a:gd name="T123" fmla="*/ 503 h 50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28" h="502">
                  <a:moveTo>
                    <a:pt x="3" y="0"/>
                  </a:moveTo>
                  <a:lnTo>
                    <a:pt x="5" y="2"/>
                  </a:lnTo>
                  <a:lnTo>
                    <a:pt x="5" y="501"/>
                  </a:lnTo>
                  <a:lnTo>
                    <a:pt x="0" y="501"/>
                  </a:lnTo>
                  <a:lnTo>
                    <a:pt x="0" y="2"/>
                  </a:lnTo>
                  <a:lnTo>
                    <a:pt x="3" y="0"/>
                  </a:lnTo>
                  <a:close/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0" y="2"/>
                  </a:lnTo>
                  <a:close/>
                  <a:moveTo>
                    <a:pt x="528" y="2"/>
                  </a:moveTo>
                  <a:lnTo>
                    <a:pt x="525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525" y="0"/>
                  </a:lnTo>
                  <a:lnTo>
                    <a:pt x="528" y="2"/>
                  </a:lnTo>
                  <a:close/>
                  <a:moveTo>
                    <a:pt x="525" y="0"/>
                  </a:moveTo>
                  <a:lnTo>
                    <a:pt x="528" y="0"/>
                  </a:lnTo>
                  <a:lnTo>
                    <a:pt x="528" y="2"/>
                  </a:lnTo>
                  <a:lnTo>
                    <a:pt x="525" y="0"/>
                  </a:lnTo>
                  <a:close/>
                  <a:moveTo>
                    <a:pt x="525" y="503"/>
                  </a:moveTo>
                  <a:lnTo>
                    <a:pt x="522" y="501"/>
                  </a:lnTo>
                  <a:lnTo>
                    <a:pt x="522" y="2"/>
                  </a:lnTo>
                  <a:lnTo>
                    <a:pt x="528" y="2"/>
                  </a:lnTo>
                  <a:lnTo>
                    <a:pt x="528" y="501"/>
                  </a:lnTo>
                  <a:lnTo>
                    <a:pt x="525" y="503"/>
                  </a:lnTo>
                  <a:close/>
                  <a:moveTo>
                    <a:pt x="528" y="501"/>
                  </a:moveTo>
                  <a:lnTo>
                    <a:pt x="528" y="503"/>
                  </a:lnTo>
                  <a:lnTo>
                    <a:pt x="525" y="503"/>
                  </a:lnTo>
                  <a:lnTo>
                    <a:pt x="528" y="501"/>
                  </a:lnTo>
                  <a:close/>
                  <a:moveTo>
                    <a:pt x="0" y="501"/>
                  </a:moveTo>
                  <a:lnTo>
                    <a:pt x="3" y="499"/>
                  </a:lnTo>
                  <a:lnTo>
                    <a:pt x="525" y="499"/>
                  </a:lnTo>
                  <a:lnTo>
                    <a:pt x="525" y="503"/>
                  </a:lnTo>
                  <a:lnTo>
                    <a:pt x="3" y="503"/>
                  </a:lnTo>
                  <a:lnTo>
                    <a:pt x="0" y="501"/>
                  </a:lnTo>
                  <a:close/>
                  <a:moveTo>
                    <a:pt x="3" y="503"/>
                  </a:moveTo>
                  <a:lnTo>
                    <a:pt x="0" y="503"/>
                  </a:lnTo>
                  <a:lnTo>
                    <a:pt x="0" y="501"/>
                  </a:lnTo>
                  <a:lnTo>
                    <a:pt x="3" y="50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4821519" y="1627484"/>
              <a:ext cx="506412" cy="885825"/>
            </a:xfrm>
            <a:custGeom>
              <a:avLst/>
              <a:gdLst>
                <a:gd name="T0" fmla="*/ 2147483647 w 319"/>
                <a:gd name="T1" fmla="*/ 0 h 1116"/>
                <a:gd name="T2" fmla="*/ 2147483647 w 319"/>
                <a:gd name="T3" fmla="*/ 2147483647 h 1116"/>
                <a:gd name="T4" fmla="*/ 2147483647 w 319"/>
                <a:gd name="T5" fmla="*/ 2147483647 h 1116"/>
                <a:gd name="T6" fmla="*/ 0 w 319"/>
                <a:gd name="T7" fmla="*/ 2147483647 h 1116"/>
                <a:gd name="T8" fmla="*/ 0 w 319"/>
                <a:gd name="T9" fmla="*/ 2147483647 h 1116"/>
                <a:gd name="T10" fmla="*/ 2147483647 w 319"/>
                <a:gd name="T11" fmla="*/ 0 h 1116"/>
                <a:gd name="T12" fmla="*/ 0 w 319"/>
                <a:gd name="T13" fmla="*/ 2147483647 h 1116"/>
                <a:gd name="T14" fmla="*/ 0 w 319"/>
                <a:gd name="T15" fmla="*/ 0 h 1116"/>
                <a:gd name="T16" fmla="*/ 2147483647 w 319"/>
                <a:gd name="T17" fmla="*/ 0 h 1116"/>
                <a:gd name="T18" fmla="*/ 0 w 319"/>
                <a:gd name="T19" fmla="*/ 2147483647 h 1116"/>
                <a:gd name="T20" fmla="*/ 2147483647 w 319"/>
                <a:gd name="T21" fmla="*/ 2147483647 h 1116"/>
                <a:gd name="T22" fmla="*/ 2147483647 w 319"/>
                <a:gd name="T23" fmla="*/ 2147483647 h 1116"/>
                <a:gd name="T24" fmla="*/ 2147483647 w 319"/>
                <a:gd name="T25" fmla="*/ 2147483647 h 1116"/>
                <a:gd name="T26" fmla="*/ 2147483647 w 319"/>
                <a:gd name="T27" fmla="*/ 0 h 1116"/>
                <a:gd name="T28" fmla="*/ 2147483647 w 319"/>
                <a:gd name="T29" fmla="*/ 0 h 1116"/>
                <a:gd name="T30" fmla="*/ 2147483647 w 319"/>
                <a:gd name="T31" fmla="*/ 2147483647 h 1116"/>
                <a:gd name="T32" fmla="*/ 2147483647 w 319"/>
                <a:gd name="T33" fmla="*/ 0 h 1116"/>
                <a:gd name="T34" fmla="*/ 2147483647 w 319"/>
                <a:gd name="T35" fmla="*/ 0 h 1116"/>
                <a:gd name="T36" fmla="*/ 2147483647 w 319"/>
                <a:gd name="T37" fmla="*/ 2147483647 h 1116"/>
                <a:gd name="T38" fmla="*/ 2147483647 w 319"/>
                <a:gd name="T39" fmla="*/ 0 h 1116"/>
                <a:gd name="T40" fmla="*/ 2147483647 w 319"/>
                <a:gd name="T41" fmla="*/ 2147483647 h 1116"/>
                <a:gd name="T42" fmla="*/ 2147483647 w 319"/>
                <a:gd name="T43" fmla="*/ 2147483647 h 1116"/>
                <a:gd name="T44" fmla="*/ 2147483647 w 319"/>
                <a:gd name="T45" fmla="*/ 2147483647 h 1116"/>
                <a:gd name="T46" fmla="*/ 2147483647 w 319"/>
                <a:gd name="T47" fmla="*/ 2147483647 h 1116"/>
                <a:gd name="T48" fmla="*/ 2147483647 w 319"/>
                <a:gd name="T49" fmla="*/ 2147483647 h 1116"/>
                <a:gd name="T50" fmla="*/ 2147483647 w 319"/>
                <a:gd name="T51" fmla="*/ 2147483647 h 1116"/>
                <a:gd name="T52" fmla="*/ 2147483647 w 319"/>
                <a:gd name="T53" fmla="*/ 2147483647 h 1116"/>
                <a:gd name="T54" fmla="*/ 2147483647 w 319"/>
                <a:gd name="T55" fmla="*/ 2147483647 h 1116"/>
                <a:gd name="T56" fmla="*/ 2147483647 w 319"/>
                <a:gd name="T57" fmla="*/ 2147483647 h 1116"/>
                <a:gd name="T58" fmla="*/ 2147483647 w 319"/>
                <a:gd name="T59" fmla="*/ 2147483647 h 1116"/>
                <a:gd name="T60" fmla="*/ 0 w 319"/>
                <a:gd name="T61" fmla="*/ 2147483647 h 1116"/>
                <a:gd name="T62" fmla="*/ 2147483647 w 319"/>
                <a:gd name="T63" fmla="*/ 2147483647 h 1116"/>
                <a:gd name="T64" fmla="*/ 2147483647 w 319"/>
                <a:gd name="T65" fmla="*/ 2147483647 h 1116"/>
                <a:gd name="T66" fmla="*/ 2147483647 w 319"/>
                <a:gd name="T67" fmla="*/ 2147483647 h 1116"/>
                <a:gd name="T68" fmla="*/ 2147483647 w 319"/>
                <a:gd name="T69" fmla="*/ 2147483647 h 1116"/>
                <a:gd name="T70" fmla="*/ 0 w 319"/>
                <a:gd name="T71" fmla="*/ 2147483647 h 1116"/>
                <a:gd name="T72" fmla="*/ 2147483647 w 319"/>
                <a:gd name="T73" fmla="*/ 2147483647 h 1116"/>
                <a:gd name="T74" fmla="*/ 0 w 319"/>
                <a:gd name="T75" fmla="*/ 2147483647 h 1116"/>
                <a:gd name="T76" fmla="*/ 0 w 319"/>
                <a:gd name="T77" fmla="*/ 2147483647 h 1116"/>
                <a:gd name="T78" fmla="*/ 2147483647 w 319"/>
                <a:gd name="T79" fmla="*/ 2147483647 h 11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19"/>
                <a:gd name="T121" fmla="*/ 0 h 1116"/>
                <a:gd name="T122" fmla="*/ 319 w 319"/>
                <a:gd name="T123" fmla="*/ 1116 h 111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19" h="1116">
                  <a:moveTo>
                    <a:pt x="2" y="0"/>
                  </a:moveTo>
                  <a:lnTo>
                    <a:pt x="5" y="4"/>
                  </a:lnTo>
                  <a:lnTo>
                    <a:pt x="5" y="1114"/>
                  </a:lnTo>
                  <a:lnTo>
                    <a:pt x="0" y="1114"/>
                  </a:lnTo>
                  <a:lnTo>
                    <a:pt x="0" y="4"/>
                  </a:lnTo>
                  <a:lnTo>
                    <a:pt x="2" y="0"/>
                  </a:lnTo>
                  <a:close/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4"/>
                  </a:lnTo>
                  <a:close/>
                  <a:moveTo>
                    <a:pt x="319" y="4"/>
                  </a:moveTo>
                  <a:lnTo>
                    <a:pt x="316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316" y="0"/>
                  </a:lnTo>
                  <a:lnTo>
                    <a:pt x="319" y="4"/>
                  </a:lnTo>
                  <a:close/>
                  <a:moveTo>
                    <a:pt x="316" y="0"/>
                  </a:moveTo>
                  <a:lnTo>
                    <a:pt x="319" y="0"/>
                  </a:lnTo>
                  <a:lnTo>
                    <a:pt x="319" y="4"/>
                  </a:lnTo>
                  <a:lnTo>
                    <a:pt x="316" y="0"/>
                  </a:lnTo>
                  <a:close/>
                  <a:moveTo>
                    <a:pt x="316" y="1116"/>
                  </a:moveTo>
                  <a:lnTo>
                    <a:pt x="314" y="1114"/>
                  </a:lnTo>
                  <a:lnTo>
                    <a:pt x="314" y="4"/>
                  </a:lnTo>
                  <a:lnTo>
                    <a:pt x="319" y="4"/>
                  </a:lnTo>
                  <a:lnTo>
                    <a:pt x="319" y="1114"/>
                  </a:lnTo>
                  <a:lnTo>
                    <a:pt x="316" y="1116"/>
                  </a:lnTo>
                  <a:close/>
                  <a:moveTo>
                    <a:pt x="319" y="1114"/>
                  </a:moveTo>
                  <a:lnTo>
                    <a:pt x="319" y="1116"/>
                  </a:lnTo>
                  <a:lnTo>
                    <a:pt x="316" y="1116"/>
                  </a:lnTo>
                  <a:lnTo>
                    <a:pt x="319" y="1114"/>
                  </a:lnTo>
                  <a:close/>
                  <a:moveTo>
                    <a:pt x="0" y="1114"/>
                  </a:moveTo>
                  <a:lnTo>
                    <a:pt x="2" y="1112"/>
                  </a:lnTo>
                  <a:lnTo>
                    <a:pt x="316" y="1112"/>
                  </a:lnTo>
                  <a:lnTo>
                    <a:pt x="316" y="1116"/>
                  </a:lnTo>
                  <a:lnTo>
                    <a:pt x="2" y="1116"/>
                  </a:lnTo>
                  <a:lnTo>
                    <a:pt x="0" y="1114"/>
                  </a:lnTo>
                  <a:close/>
                  <a:moveTo>
                    <a:pt x="2" y="1116"/>
                  </a:moveTo>
                  <a:lnTo>
                    <a:pt x="0" y="1116"/>
                  </a:lnTo>
                  <a:lnTo>
                    <a:pt x="0" y="1114"/>
                  </a:lnTo>
                  <a:lnTo>
                    <a:pt x="2" y="111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5C8A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6217314" y="2718760"/>
              <a:ext cx="1124866" cy="327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pt-BR" altLang="zh-CN" sz="1200" i="0" dirty="0">
                  <a:solidFill>
                    <a:srgbClr val="131516"/>
                  </a:solidFill>
                </a:rPr>
                <a:t>Identificado por </a:t>
              </a:r>
              <a:r>
                <a:rPr lang="pt-BR" altLang="zh-CN" sz="1200" i="0" dirty="0" err="1">
                  <a:solidFill>
                    <a:srgbClr val="131516"/>
                  </a:solidFill>
                </a:rPr>
                <a:t>Alloc</a:t>
              </a:r>
              <a:r>
                <a:rPr lang="pt-BR" altLang="zh-CN" sz="1200" i="0" dirty="0">
                  <a:solidFill>
                    <a:srgbClr val="131516"/>
                  </a:solidFill>
                </a:rPr>
                <a:t>-ID</a:t>
              </a:r>
              <a:endParaRPr lang="zh-CN" altLang="en-US" sz="2500" i="0" dirty="0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4208368" y="2010070"/>
              <a:ext cx="405210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PON</a:t>
              </a:r>
              <a:endParaRPr lang="en-US" altLang="zh-CN" sz="2100" i="0" dirty="0">
                <a:latin typeface="+mn-lt"/>
                <a:ea typeface="+mn-ea"/>
              </a:endParaRP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5437000" y="2010070"/>
              <a:ext cx="612912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T-CONT</a:t>
              </a:r>
              <a:endParaRPr lang="en-US" altLang="zh-CN" sz="2100" i="0" dirty="0">
                <a:latin typeface="+mn-lt"/>
                <a:ea typeface="+mn-ea"/>
              </a:endParaRP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6450797" y="1758290"/>
              <a:ext cx="452939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Porta</a:t>
              </a:r>
              <a:endParaRPr lang="en-US" altLang="zh-CN" sz="1200" i="0" dirty="0">
                <a:latin typeface="+mn-lt"/>
                <a:ea typeface="+mn-ea"/>
              </a:endParaRP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6450798" y="2007211"/>
              <a:ext cx="452938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Porta</a:t>
              </a:r>
              <a:endParaRPr lang="en-US" altLang="zh-CN" sz="1200" i="0" dirty="0">
                <a:latin typeface="+mn-lt"/>
                <a:ea typeface="+mn-ea"/>
              </a:endParaRPr>
            </a:p>
          </p:txBody>
        </p:sp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6450798" y="2251439"/>
              <a:ext cx="452938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Porta</a:t>
              </a:r>
              <a:endParaRPr lang="en-US" altLang="zh-CN" sz="1200" i="0" dirty="0">
                <a:latin typeface="+mn-lt"/>
                <a:ea typeface="+mn-ea"/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4870296" y="2013394"/>
              <a:ext cx="399526" cy="163656"/>
            </a:xfrm>
            <a:prstGeom prst="rect">
              <a:avLst/>
            </a:prstGeom>
            <a:noFill/>
            <a:ln w="9525">
              <a:solidFill>
                <a:srgbClr val="005C8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>
              <a:lvl1pPr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defTabSz="784225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defTabSz="784225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fontAlgn="base"/>
              <a:r>
                <a:rPr lang="en-US" altLang="zh-CN" sz="1200" i="0" dirty="0">
                  <a:solidFill>
                    <a:srgbClr val="131516"/>
                  </a:solidFill>
                  <a:latin typeface="+mn-lt"/>
                  <a:ea typeface="+mn-ea"/>
                </a:rPr>
                <a:t>ONU</a:t>
              </a:r>
              <a:endParaRPr lang="en-US" altLang="zh-CN" sz="2100" i="0" dirty="0">
                <a:latin typeface="+mn-lt"/>
                <a:ea typeface="+mn-ea"/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3832507" y="2746475"/>
              <a:ext cx="2320924" cy="409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zh-CN" sz="1200" i="0" dirty="0">
                  <a:latin typeface="+mn-lt"/>
                  <a:ea typeface="+mn-ea"/>
                </a:rPr>
                <a:t>Uma única porta PON suporta um máximo de 4096 portas GEM.</a:t>
              </a:r>
              <a:endParaRPr lang="en-US" altLang="zh-CN" sz="1200" i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7986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3.15"/>
  <p:tag name="AS_TITLE" val="Aspose.Slides for .NET 4.0"/>
  <p:tag name="AS_VERSION" val="19.3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Arial"/>
      </a:majorFont>
      <a:minorFont>
        <a:latin typeface="Huawei Sans"/>
        <a:ea typeface="方正兰亭黑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Arial"/>
      </a:majorFont>
      <a:minorFont>
        <a:latin typeface="Huawei Sans"/>
        <a:ea typeface="方正兰亭黑简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11254</Words>
  <Application>Microsoft Office PowerPoint</Application>
  <PresentationFormat>Widescreen</PresentationFormat>
  <Paragraphs>1164</Paragraphs>
  <Slides>77</Slides>
  <Notes>77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5" baseType="lpstr">
      <vt:lpstr>微软雅黑</vt:lpstr>
      <vt:lpstr>Wingdings</vt:lpstr>
      <vt:lpstr>Huawei Sans</vt:lpstr>
      <vt:lpstr>FrutigerNext LT Regular</vt:lpstr>
      <vt:lpstr>方正兰亭黑简体</vt:lpstr>
      <vt:lpstr>Courier New</vt:lpstr>
      <vt:lpstr>Arial</vt:lpstr>
      <vt:lpstr>自定义设计方案</vt:lpstr>
      <vt:lpstr>Configuração do serviço de dados GPON</vt:lpstr>
      <vt:lpstr>Apresentação do PowerPoint</vt:lpstr>
      <vt:lpstr>Apresentação do PowerPoint</vt:lpstr>
      <vt:lpstr>Apresentação do PowerPoint</vt:lpstr>
      <vt:lpstr>Apresentação do PowerPoint</vt:lpstr>
      <vt:lpstr>Conceitos básicos de GPON - Estrutura de multiplexação de uplink</vt:lpstr>
      <vt:lpstr>Apresentação do PowerPoint</vt:lpstr>
      <vt:lpstr>Conceitos básicos de GPON - Porta GEM</vt:lpstr>
      <vt:lpstr>Conceitos básicos de GPON - T-CONT</vt:lpstr>
      <vt:lpstr>Modo de mapeamento entre portas GEM e fluxos de serviço</vt:lpstr>
      <vt:lpstr>Apresentação do PowerPoint</vt:lpstr>
      <vt:lpstr>Princípios de encaminhamento de serviços GPON - ONT</vt:lpstr>
      <vt:lpstr>Apresentação do PowerPoint</vt:lpstr>
      <vt:lpstr>Princípios de encaminhamento de serviços GPON - ONU</vt:lpstr>
      <vt:lpstr>Apresentação do PowerPoint</vt:lpstr>
      <vt:lpstr>Orientações para o planejamento de T-CONTs e portas GEM</vt:lpstr>
      <vt:lpstr>Princípios para o planejamento de VLANs de serviços de dados </vt:lpstr>
      <vt:lpstr>Exemplo de planejamento de VLAN single-tagged nas OLTs</vt:lpstr>
      <vt:lpstr>Exemplo de planejamento de VLAN double-tagged nas OLTs</vt:lpstr>
      <vt:lpstr>Exemplo de planejamento de VLAN interna para ONUs</vt:lpstr>
      <vt:lpstr>Princípios de planejamento de endereços IP</vt:lpstr>
      <vt:lpstr>Apresentação do PowerPoint</vt:lpstr>
      <vt:lpstr>Plano de dados para configurar o serviço de Internet</vt:lpstr>
      <vt:lpstr>Fluxograma para configuração do serviço de Internet</vt:lpstr>
      <vt:lpstr>(Opcional) Configuração de um perfil de tráfego</vt:lpstr>
      <vt:lpstr>Exemplo de configuração de tipos de perfil de ONT</vt:lpstr>
      <vt:lpstr>Adição de uma ONT e configuração da VLAN padrão da porta</vt:lpstr>
      <vt:lpstr>Configuração de uma VLAN para a porta upstream - Cenário de etiqueta de VLAN única</vt:lpstr>
      <vt:lpstr>Configuração de uma VLAN para a porta upstream - cenário de VLAN QinQ</vt:lpstr>
      <vt:lpstr>Planejamento de dados para configuração do serviço de vídeo</vt:lpstr>
      <vt:lpstr>Criação de um perfil de tráfego e configuração do mapeamento entre portas GEM e VLANs</vt:lpstr>
      <vt:lpstr>Configurar a VLAN da porta ETH e a VLAN nativa da porta ONT.</vt:lpstr>
      <vt:lpstr>Adicionar uma VLAN à porta upstream</vt:lpstr>
      <vt:lpstr>Ativar a função PoE da porta Ethernet</vt:lpstr>
      <vt:lpstr>Planejamento de dados para configuração do serviço Wi-Fi</vt:lpstr>
      <vt:lpstr>Processo de configuração do serviço de acesso Wi-Fi</vt:lpstr>
      <vt:lpstr>Criação de um perfil de tráfego e configuração do mapeamento entre portas GEM e VLANs</vt:lpstr>
      <vt:lpstr>Configurar a VLAN para a porta upstream</vt:lpstr>
      <vt:lpstr>Configurações na ONT (1)</vt:lpstr>
      <vt:lpstr>Configurações na ONT (2)</vt:lpstr>
      <vt:lpstr>Configurações na ONT (3)</vt:lpstr>
      <vt:lpstr>Configurações na ONT (4)</vt:lpstr>
      <vt:lpstr>Planejamento de dados para configuração do serviço AP</vt:lpstr>
      <vt:lpstr>Criação de um perfil de tráfego e configuração do mapeamento entre portas GEM e VLANs</vt:lpstr>
      <vt:lpstr>Configurar VLANs e função PoE</vt:lpstr>
      <vt:lpstr>Configurar uma VLAN e uma porta upstream</vt:lpstr>
      <vt:lpstr>Planejamento de dados para a configuração do serviço BTV</vt:lpstr>
      <vt:lpstr>Criação de um perfil de tráfego e configuração do mapeamento entre portas GEM e VLANs</vt:lpstr>
      <vt:lpstr>Configurar a VLAN de uma porta Ethernet</vt:lpstr>
      <vt:lpstr>Configurar uma VLAN para a porta upstream</vt:lpstr>
      <vt:lpstr>Configuração do serviço Multicast (1)</vt:lpstr>
      <vt:lpstr>Configuração do serviço Multicast (2)</vt:lpstr>
      <vt:lpstr>Configuração do serviço Multicast (3)</vt:lpstr>
      <vt:lpstr>Configuração do serviço Multicast (4)</vt:lpstr>
      <vt:lpstr>Apresentação do PowerPoint</vt:lpstr>
      <vt:lpstr>Planejamento de dados para configuração do serviço de Internet</vt:lpstr>
      <vt:lpstr>Fluxograma para configuração do serviço de Internet</vt:lpstr>
      <vt:lpstr>Configuração de vários perfis no lado da OLT</vt:lpstr>
      <vt:lpstr>Configuração de um perfil de linha GPON (no lado da OLT)</vt:lpstr>
      <vt:lpstr>Adição ou confirmação de uma ONU (no lado da OLT)</vt:lpstr>
      <vt:lpstr>Configuração de uma VLAN de serviço e adição à porta (no lado da OLT)</vt:lpstr>
      <vt:lpstr>Configuração da VLAN NMS e adição às portas (no lado da OLT)</vt:lpstr>
      <vt:lpstr>Configuração dos parâmetros NMS da ONU (no lado da OLT)</vt:lpstr>
      <vt:lpstr>Configuração da VLAN do usuário e do perfil de tráfego (no lado da ONU)</vt:lpstr>
      <vt:lpstr>Configuração da porta virtual de serviço (no lado da ONU)</vt:lpstr>
      <vt:lpstr>Apresentação do PowerPoint</vt:lpstr>
      <vt:lpstr>Consultar a configuração do serviço na ONT</vt:lpstr>
      <vt:lpstr>Apresentação do PowerPoint</vt:lpstr>
      <vt:lpstr>Consultar a configuração do serviço na ONU</vt:lpstr>
      <vt:lpstr>Consultar o serviço Internet na OLT</vt:lpstr>
      <vt:lpstr>Query the Traffic of Internet Service</vt:lpstr>
      <vt:lpstr>Consultar endereços MAC relacionados com o serviço de Internet</vt:lpstr>
      <vt:lpstr>Eliminar ONT com defeito</vt:lpstr>
      <vt:lpstr>Eliminar ONU defeituosa</vt:lpstr>
      <vt:lpstr>Apresentação do PowerPoint</vt:lpstr>
      <vt:lpstr>Apresentação do PowerPoint</vt:lpstr>
      <vt:lpstr>Apresentação do PowerPoint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Gloria Maria de Andrade Alves</cp:lastModifiedBy>
  <cp:revision>174</cp:revision>
  <dcterms:created xsi:type="dcterms:W3CDTF">2018-11-29T10:16:29Z</dcterms:created>
  <dcterms:modified xsi:type="dcterms:W3CDTF">2024-04-15T16:27:59Z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(3)S8Al2cNVt+pZpc/ATShCsOqEybEk1yZz67/D4Yc5L+AvcNM5l8Y9L6iW4hMew3JlOfLGn1n6
creLx0HcBdFz8gsM4u84TJNYzaYJbqt3V9d6RfHHZpBgMHbI1D7rEXPRki9VhTzsOMKxedNJ
JBHVs8mfP2Nf+drwiMwgU3FfRE+i3uPr613zDFjlsrCNTpzrZuWn7WIGhgO5XhlN2nUXPqRp
MGQmrqrxiSxaMJyzGW</vt:lpwstr>
  </property>
  <property fmtid="{D5CDD505-2E9C-101B-9397-08002B2CF9AE}" pid="3" name="_2015_ms_pID_7253431">
    <vt:lpwstr>EiJIYOrX9cL3BP5d3IPxym0qyv/Omk1o6c5IEwml0TZUV9N8R29cae
2whLykSwaH/LmuIBz9yw3hrvMO8NOXcxXI7cpfw5a9yBDPN+XUAe8PiCqgPFkD/tWN9uQO5C
Q6+9TZqq8ANReEhwURDtnMtlvsco8LlZw6MryBQvcKFtHOLuQIQM5SEPE06MLP5zWxZUJsVO
vuggIi8wuEJM79C4tAbQtbxrLFtsYkL+j4S2</vt:lpwstr>
  </property>
  <property fmtid="{D5CDD505-2E9C-101B-9397-08002B2CF9AE}" pid="4" name="_2015_ms_pID_7253432">
    <vt:lpwstr>8A==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1595637762</vt:lpwstr>
  </property>
</Properties>
</file>